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74" r:id="rId3"/>
    <p:sldId id="269" r:id="rId4"/>
    <p:sldId id="257" r:id="rId5"/>
    <p:sldId id="280" r:id="rId6"/>
    <p:sldId id="285" r:id="rId7"/>
    <p:sldId id="286" r:id="rId8"/>
    <p:sldId id="287" r:id="rId9"/>
    <p:sldId id="268" r:id="rId10"/>
    <p:sldId id="258" r:id="rId11"/>
    <p:sldId id="272" r:id="rId12"/>
    <p:sldId id="271" r:id="rId13"/>
    <p:sldId id="262" r:id="rId14"/>
    <p:sldId id="270" r:id="rId15"/>
    <p:sldId id="296" r:id="rId16"/>
    <p:sldId id="291" r:id="rId17"/>
    <p:sldId id="263" r:id="rId18"/>
    <p:sldId id="288" r:id="rId19"/>
    <p:sldId id="289" r:id="rId20"/>
    <p:sldId id="293" r:id="rId21"/>
    <p:sldId id="294" r:id="rId22"/>
    <p:sldId id="295" r:id="rId23"/>
    <p:sldId id="264" r:id="rId24"/>
    <p:sldId id="290" r:id="rId25"/>
    <p:sldId id="281" r:id="rId26"/>
    <p:sldId id="284" r:id="rId27"/>
    <p:sldId id="298" r:id="rId28"/>
    <p:sldId id="283" r:id="rId29"/>
    <p:sldId id="299" r:id="rId30"/>
    <p:sldId id="282" r:id="rId31"/>
    <p:sldId id="292" r:id="rId32"/>
    <p:sldId id="265" r:id="rId33"/>
    <p:sldId id="276" r:id="rId34"/>
    <p:sldId id="279" r:id="rId35"/>
    <p:sldId id="277" r:id="rId36"/>
    <p:sldId id="275" r:id="rId37"/>
    <p:sldId id="278" r:id="rId38"/>
    <p:sldId id="300" r:id="rId39"/>
    <p:sldId id="301" r:id="rId40"/>
    <p:sldId id="266" r:id="rId41"/>
    <p:sldId id="259" r:id="rId42"/>
    <p:sldId id="260" r:id="rId43"/>
    <p:sldId id="261" r:id="rId44"/>
    <p:sldId id="267" r:id="rId45"/>
    <p:sldId id="297" r:id="rId46"/>
    <p:sldId id="27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6F5C7-34B1-451C-89DA-3BCAFEF1E952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1EF72-9356-41CE-B827-FF5BD5A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1EF72-9356-41CE-B827-FF5BD5A08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24EF61A-3158-4611-BFBE-9EB52573A425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70DEBF-D6BD-4FCC-B4B1-8030217B59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atu\Desktop\SpyCraft\SpyCraft\Assets\GUI\SpyCraftSt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</a:t>
            </a:r>
            <a:endParaRPr lang="en-US" dirty="0"/>
          </a:p>
        </p:txBody>
      </p:sp>
      <p:pic>
        <p:nvPicPr>
          <p:cNvPr id="5" name="Resim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6" y="2144406"/>
            <a:ext cx="3528393" cy="20046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06" y="2112505"/>
            <a:ext cx="4347195" cy="321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tu\Desktop\SpyCraft\Documents\oyu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6" y="4318313"/>
            <a:ext cx="3528393" cy="20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Kullanılan Yazılımlar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Unity3D 4.1.2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Autodesk 3Ds Max 2013, Maya 2013/14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Adobe Photoshop CS5.5/6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MicrosoftVisual </a:t>
            </a:r>
            <a:r>
              <a:rPr lang="tr-TR" dirty="0">
                <a:solidFill>
                  <a:schemeClr val="bg1"/>
                </a:solidFill>
              </a:rPr>
              <a:t>Studio </a:t>
            </a:r>
            <a:r>
              <a:rPr lang="tr-TR" dirty="0" smtClean="0">
                <a:solidFill>
                  <a:schemeClr val="bg1"/>
                </a:solidFill>
              </a:rPr>
              <a:t>2010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Mono Develop</a:t>
            </a:r>
          </a:p>
          <a:p>
            <a:pPr>
              <a:buFont typeface="Arial" pitchFamily="34" charset="0"/>
              <a:buChar char="•"/>
            </a:pPr>
            <a:r>
              <a:rPr lang="tr-TR" dirty="0">
                <a:solidFill>
                  <a:schemeClr val="bg1"/>
                </a:solidFill>
              </a:rPr>
              <a:t>Umodel </a:t>
            </a:r>
            <a:r>
              <a:rPr lang="tr-TR" dirty="0" smtClean="0">
                <a:solidFill>
                  <a:schemeClr val="bg1"/>
                </a:solidFill>
              </a:rPr>
              <a:t>(UE Viewer)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Audacity 2.0.3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Microsoft Office Word 2010, Powerpoint 2010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SVN (Tortoise)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Notepad++</a:t>
            </a:r>
            <a:endParaRPr lang="tr-TR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uTorrent </a:t>
            </a:r>
            <a:r>
              <a:rPr lang="tr-TR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Tasarım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Arayüz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Görseller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Sesler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Asset Entegrasyonu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Yazılım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Bölüm Tasarımı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Test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Kapanış</a:t>
            </a:r>
            <a:endParaRPr lang="tr-T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 - Tasarım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Focus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GDD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Raporlar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 - Tasarım</a:t>
            </a:r>
            <a:endParaRPr lang="en-US" dirty="0"/>
          </a:p>
        </p:txBody>
      </p:sp>
      <p:pic>
        <p:nvPicPr>
          <p:cNvPr id="5" name="Resim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4261184" cy="3508375"/>
          </a:xfrm>
          <a:prstGeom prst="rect">
            <a:avLst/>
          </a:prstGeom>
        </p:spPr>
      </p:pic>
      <p:pic>
        <p:nvPicPr>
          <p:cNvPr id="6" name="Resi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95" y="2564904"/>
            <a:ext cx="2897505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 - Tasarım</a:t>
            </a:r>
            <a:endParaRPr lang="en-US" dirty="0"/>
          </a:p>
        </p:txBody>
      </p:sp>
      <p:pic>
        <p:nvPicPr>
          <p:cNvPr id="4098" name="Picture 2" descr="C:\Users\Batu\Desktop\Esra-SpyCraft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6" y="2636912"/>
            <a:ext cx="2304256" cy="38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atu\Desktop\Esra-SpyCraft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71630"/>
            <a:ext cx="2880320" cy="39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Geliştirme Süreci - Tasarım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atu\Desktop\SpyCraft\Documents\Photo 16.05.2013 12 03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391508"/>
            <a:ext cx="6984776" cy="400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Oyuniçi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Menu</a:t>
            </a:r>
          </a:p>
        </p:txBody>
      </p:sp>
      <p:pic>
        <p:nvPicPr>
          <p:cNvPr id="5122" name="Picture 2" descr="http://graduate.carleton.ca/wp-content/uploads/h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9" y="4077072"/>
            <a:ext cx="7670245" cy="22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9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Oyuniçi</a:t>
            </a:r>
            <a:endParaRPr lang="tr-TR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Karakter Durum Bilgisi: Sağlık, cephane, silah, yorgunluk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Nesne etkileşim ekranları:  Hack, lockpick, info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Harita geçiş ekranları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Arayüz öğelerini yerleştirirken bilindik oyunlardan esinlendik.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39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Menu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Oyunu başlatma.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Oyundan çıkış.</a:t>
            </a:r>
          </a:p>
          <a:p>
            <a:pPr lvl="1">
              <a:buFont typeface="Arial" pitchFamily="34" charset="0"/>
              <a:buChar char="•"/>
            </a:pP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Menu oyunun konseptine uygun tasarlanmıştır.</a:t>
            </a:r>
            <a:endParaRPr lang="tr-TR" dirty="0">
              <a:solidFill>
                <a:schemeClr val="bg1"/>
              </a:solidFill>
            </a:endParaRPr>
          </a:p>
          <a:p>
            <a:pPr marL="365760" lvl="1" indent="0">
              <a:buNone/>
            </a:pPr>
            <a:endParaRPr lang="tr-TR" dirty="0"/>
          </a:p>
          <a:p>
            <a:pPr lvl="1">
              <a:buFont typeface="Arial" pitchFamily="34" charset="0"/>
              <a:buChar char="•"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46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5544732" cy="3508977"/>
          </a:xfrm>
        </p:spPr>
        <p:txBody>
          <a:bodyPr/>
          <a:lstStyle/>
          <a:p>
            <a:pPr marL="68580" indent="0">
              <a:buNone/>
            </a:pPr>
            <a:r>
              <a:rPr lang="tr-TR" dirty="0" smtClean="0">
                <a:solidFill>
                  <a:schemeClr val="bg1"/>
                </a:solidFill>
              </a:rPr>
              <a:t>Dikkat!</a:t>
            </a:r>
          </a:p>
          <a:p>
            <a:pPr marL="6858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tr-TR" dirty="0" smtClean="0">
                <a:solidFill>
                  <a:schemeClr val="bg1"/>
                </a:solidFill>
              </a:rPr>
              <a:t>Bu oyunun ticari bir yazılım olmamasından ve geliştirme süresinin kısa olmasından dolayı ticari oyunlara ait bir çok görsel/işitsel materyal bu oyun içerisinde kullanılmıştır.</a:t>
            </a:r>
          </a:p>
          <a:p>
            <a:pPr marL="68580" indent="0">
              <a:buNone/>
            </a:pPr>
            <a:endParaRPr lang="tr-TR" dirty="0" smtClean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174360" cy="17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pic>
        <p:nvPicPr>
          <p:cNvPr id="1026" name="Picture 2" descr="C:\Users\Batu\Desktop\Esra-SpyCraft\SpyLoa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pic>
        <p:nvPicPr>
          <p:cNvPr id="2050" name="Picture 2" descr="C:\Users\Batu\Desktop\Esra-SpyCraft\SpyMe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4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Arayüz</a:t>
            </a:r>
            <a:endParaRPr lang="en-US" dirty="0"/>
          </a:p>
        </p:txBody>
      </p:sp>
      <p:pic>
        <p:nvPicPr>
          <p:cNvPr id="3074" name="Picture 2" descr="C:\Users\Batu\Desktop\Esra-SpyCraft\SpyOp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4452070" cy="33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5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Görseller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Kendi görsellerimizi hazırlamaya başladık.</a:t>
            </a:r>
          </a:p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Fakat böyle bir süre içerisinde 3 boyutlu oyun görseli hazırlayamayacağımızı gördük.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Görseller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09590"/>
            <a:ext cx="7704856" cy="396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5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Görseller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Karakterler</a:t>
            </a:r>
          </a:p>
        </p:txBody>
      </p:sp>
      <p:pic>
        <p:nvPicPr>
          <p:cNvPr id="1026" name="Picture 2" descr="C:\Users\Batu\Desktop\charac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91478"/>
            <a:ext cx="6120680" cy="33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Görseller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Silahlar</a:t>
            </a:r>
          </a:p>
        </p:txBody>
      </p:sp>
      <p:pic>
        <p:nvPicPr>
          <p:cNvPr id="2050" name="Picture 2" descr="C:\Users\Batu\Desktop\weap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56489"/>
            <a:ext cx="5904655" cy="35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2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Sesler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Yürüme – koşma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Silah değiştirme ve ateş sesleri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Alarm sesi</a:t>
            </a:r>
            <a:endParaRPr lang="tr-T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Asset Entegrasyonu</a:t>
            </a:r>
            <a:endParaRPr lang="en-US" dirty="0"/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508977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Asset ve diğer dökümanların paylaşımını SVN aracılığı ile yaptık.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Kendi SVN sunucumuzu kurduk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SVN sunucusu 7/24 açık tuttuk.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Ayrıca diğer sosyal paylaşım sitelerindende paylaşlımlarda bulunduk.</a:t>
            </a:r>
            <a:endParaRPr lang="tr-TR" dirty="0" smtClean="0">
              <a:solidFill>
                <a:schemeClr val="bg1"/>
              </a:solidFill>
            </a:endParaRPr>
          </a:p>
          <a:p>
            <a:endParaRPr lang="tr-T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5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Asset Entegrasyonu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43608" y="2708067"/>
            <a:ext cx="5852717" cy="1824844"/>
            <a:chOff x="1260251" y="3068958"/>
            <a:chExt cx="5852717" cy="1824844"/>
          </a:xfrm>
        </p:grpSpPr>
        <p:sp>
          <p:nvSpPr>
            <p:cNvPr id="7" name="Freeform 6"/>
            <p:cNvSpPr/>
            <p:nvPr/>
          </p:nvSpPr>
          <p:spPr>
            <a:xfrm>
              <a:off x="1260251" y="3068961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kern="1200" dirty="0" smtClean="0">
                  <a:solidFill>
                    <a:schemeClr val="tx1"/>
                  </a:solidFill>
                </a:rPr>
                <a:t>.upk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dirty="0" smtClean="0">
                  <a:solidFill>
                    <a:schemeClr val="tx1"/>
                  </a:solidFill>
                </a:rPr>
                <a:t>.upkx</a:t>
              </a:r>
              <a:endParaRPr lang="en-US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107380" y="3313358"/>
              <a:ext cx="390769" cy="210088"/>
            </a:xfrm>
            <a:custGeom>
              <a:avLst/>
              <a:gdLst>
                <a:gd name="connsiteX0" fmla="*/ 0 w 276143"/>
                <a:gd name="connsiteY0" fmla="*/ 42018 h 210088"/>
                <a:gd name="connsiteX1" fmla="*/ 171099 w 276143"/>
                <a:gd name="connsiteY1" fmla="*/ 42018 h 210088"/>
                <a:gd name="connsiteX2" fmla="*/ 171099 w 276143"/>
                <a:gd name="connsiteY2" fmla="*/ 0 h 210088"/>
                <a:gd name="connsiteX3" fmla="*/ 276143 w 276143"/>
                <a:gd name="connsiteY3" fmla="*/ 105044 h 210088"/>
                <a:gd name="connsiteX4" fmla="*/ 171099 w 276143"/>
                <a:gd name="connsiteY4" fmla="*/ 210088 h 210088"/>
                <a:gd name="connsiteX5" fmla="*/ 171099 w 276143"/>
                <a:gd name="connsiteY5" fmla="*/ 168070 h 210088"/>
                <a:gd name="connsiteX6" fmla="*/ 0 w 276143"/>
                <a:gd name="connsiteY6" fmla="*/ 168070 h 210088"/>
                <a:gd name="connsiteX7" fmla="*/ 0 w 276143"/>
                <a:gd name="connsiteY7" fmla="*/ 42018 h 21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143" h="210088">
                  <a:moveTo>
                    <a:pt x="0" y="42018"/>
                  </a:moveTo>
                  <a:lnTo>
                    <a:pt x="171099" y="42018"/>
                  </a:lnTo>
                  <a:lnTo>
                    <a:pt x="171099" y="0"/>
                  </a:lnTo>
                  <a:lnTo>
                    <a:pt x="276143" y="105044"/>
                  </a:lnTo>
                  <a:lnTo>
                    <a:pt x="171099" y="210088"/>
                  </a:lnTo>
                  <a:lnTo>
                    <a:pt x="171099" y="168070"/>
                  </a:lnTo>
                  <a:lnTo>
                    <a:pt x="0" y="168070"/>
                  </a:lnTo>
                  <a:lnTo>
                    <a:pt x="0" y="4201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2018" rIns="63026" bIns="42018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32220" y="3068959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b="1" kern="1200" dirty="0" smtClean="0">
                  <a:solidFill>
                    <a:schemeClr val="tx1"/>
                  </a:solidFill>
                </a:rPr>
                <a:t>Umodel (UE Viewer)</a:t>
              </a:r>
              <a:endParaRPr lang="en-US" sz="13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88403" y="3068958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kern="1200" dirty="0" smtClean="0">
                  <a:solidFill>
                    <a:schemeClr val="tx1"/>
                  </a:solidFill>
                </a:rPr>
                <a:t>.psk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kern="1200" dirty="0" smtClean="0">
                  <a:solidFill>
                    <a:schemeClr val="tx1"/>
                  </a:solidFill>
                </a:rPr>
                <a:t>.psa</a:t>
              </a:r>
              <a:endParaRPr lang="en-US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54340" y="4194921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kern="1200" dirty="0" smtClean="0">
                  <a:solidFill>
                    <a:schemeClr val="tx1"/>
                  </a:solidFill>
                </a:rPr>
                <a:t>ActorX Importer</a:t>
              </a:r>
              <a:endParaRPr lang="en-US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16200000">
              <a:off x="5307937" y="3885489"/>
              <a:ext cx="339935" cy="210088"/>
            </a:xfrm>
            <a:custGeom>
              <a:avLst/>
              <a:gdLst>
                <a:gd name="connsiteX0" fmla="*/ 0 w 240220"/>
                <a:gd name="connsiteY0" fmla="*/ 42018 h 210088"/>
                <a:gd name="connsiteX1" fmla="*/ 135176 w 240220"/>
                <a:gd name="connsiteY1" fmla="*/ 42018 h 210088"/>
                <a:gd name="connsiteX2" fmla="*/ 135176 w 240220"/>
                <a:gd name="connsiteY2" fmla="*/ 0 h 210088"/>
                <a:gd name="connsiteX3" fmla="*/ 240220 w 240220"/>
                <a:gd name="connsiteY3" fmla="*/ 105044 h 210088"/>
                <a:gd name="connsiteX4" fmla="*/ 135176 w 240220"/>
                <a:gd name="connsiteY4" fmla="*/ 210088 h 210088"/>
                <a:gd name="connsiteX5" fmla="*/ 135176 w 240220"/>
                <a:gd name="connsiteY5" fmla="*/ 168070 h 210088"/>
                <a:gd name="connsiteX6" fmla="*/ 0 w 240220"/>
                <a:gd name="connsiteY6" fmla="*/ 168070 h 210088"/>
                <a:gd name="connsiteX7" fmla="*/ 0 w 240220"/>
                <a:gd name="connsiteY7" fmla="*/ 42018 h 21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220" h="210088">
                  <a:moveTo>
                    <a:pt x="0" y="42018"/>
                  </a:moveTo>
                  <a:lnTo>
                    <a:pt x="135176" y="42018"/>
                  </a:lnTo>
                  <a:lnTo>
                    <a:pt x="135176" y="0"/>
                  </a:lnTo>
                  <a:lnTo>
                    <a:pt x="240220" y="105044"/>
                  </a:lnTo>
                  <a:lnTo>
                    <a:pt x="135176" y="210088"/>
                  </a:lnTo>
                  <a:lnTo>
                    <a:pt x="135176" y="168070"/>
                  </a:lnTo>
                  <a:lnTo>
                    <a:pt x="0" y="168070"/>
                  </a:lnTo>
                  <a:lnTo>
                    <a:pt x="0" y="4201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2018" rIns="63026" bIns="42018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017452" y="3068961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b="1" kern="1200" dirty="0" smtClean="0">
                  <a:solidFill>
                    <a:schemeClr val="tx1"/>
                  </a:solidFill>
                </a:rPr>
                <a:t>3Ds Max</a:t>
              </a:r>
              <a:endParaRPr lang="en-US" sz="13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265839" y="3068961"/>
              <a:ext cx="847129" cy="698881"/>
            </a:xfrm>
            <a:custGeom>
              <a:avLst/>
              <a:gdLst>
                <a:gd name="connsiteX0" fmla="*/ 0 w 847129"/>
                <a:gd name="connsiteY0" fmla="*/ 69888 h 698881"/>
                <a:gd name="connsiteX1" fmla="*/ 69888 w 847129"/>
                <a:gd name="connsiteY1" fmla="*/ 0 h 698881"/>
                <a:gd name="connsiteX2" fmla="*/ 777241 w 847129"/>
                <a:gd name="connsiteY2" fmla="*/ 0 h 698881"/>
                <a:gd name="connsiteX3" fmla="*/ 847129 w 847129"/>
                <a:gd name="connsiteY3" fmla="*/ 69888 h 698881"/>
                <a:gd name="connsiteX4" fmla="*/ 847129 w 847129"/>
                <a:gd name="connsiteY4" fmla="*/ 628993 h 698881"/>
                <a:gd name="connsiteX5" fmla="*/ 777241 w 847129"/>
                <a:gd name="connsiteY5" fmla="*/ 698881 h 698881"/>
                <a:gd name="connsiteX6" fmla="*/ 69888 w 847129"/>
                <a:gd name="connsiteY6" fmla="*/ 698881 h 698881"/>
                <a:gd name="connsiteX7" fmla="*/ 0 w 847129"/>
                <a:gd name="connsiteY7" fmla="*/ 628993 h 698881"/>
                <a:gd name="connsiteX8" fmla="*/ 0 w 847129"/>
                <a:gd name="connsiteY8" fmla="*/ 69888 h 69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129" h="698881">
                  <a:moveTo>
                    <a:pt x="0" y="69888"/>
                  </a:moveTo>
                  <a:cubicBezTo>
                    <a:pt x="0" y="31290"/>
                    <a:pt x="31290" y="0"/>
                    <a:pt x="69888" y="0"/>
                  </a:cubicBezTo>
                  <a:lnTo>
                    <a:pt x="777241" y="0"/>
                  </a:lnTo>
                  <a:cubicBezTo>
                    <a:pt x="815839" y="0"/>
                    <a:pt x="847129" y="31290"/>
                    <a:pt x="847129" y="69888"/>
                  </a:cubicBezTo>
                  <a:lnTo>
                    <a:pt x="847129" y="628993"/>
                  </a:lnTo>
                  <a:cubicBezTo>
                    <a:pt x="847129" y="667591"/>
                    <a:pt x="815839" y="698881"/>
                    <a:pt x="777241" y="698881"/>
                  </a:cubicBezTo>
                  <a:lnTo>
                    <a:pt x="69888" y="698881"/>
                  </a:lnTo>
                  <a:cubicBezTo>
                    <a:pt x="31290" y="698881"/>
                    <a:pt x="0" y="667591"/>
                    <a:pt x="0" y="628993"/>
                  </a:cubicBezTo>
                  <a:lnTo>
                    <a:pt x="0" y="6988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00" tIns="70000" rIns="70000" bIns="7000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300" kern="1200" dirty="0" smtClean="0">
                  <a:solidFill>
                    <a:schemeClr val="tx1"/>
                  </a:solidFill>
                </a:rPr>
                <a:t>.fbx</a:t>
              </a:r>
              <a:endParaRPr lang="en-US" sz="13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3162706" y="2980534"/>
            <a:ext cx="390769" cy="210088"/>
          </a:xfrm>
          <a:custGeom>
            <a:avLst/>
            <a:gdLst>
              <a:gd name="connsiteX0" fmla="*/ 0 w 276143"/>
              <a:gd name="connsiteY0" fmla="*/ 42018 h 210088"/>
              <a:gd name="connsiteX1" fmla="*/ 171099 w 276143"/>
              <a:gd name="connsiteY1" fmla="*/ 42018 h 210088"/>
              <a:gd name="connsiteX2" fmla="*/ 171099 w 276143"/>
              <a:gd name="connsiteY2" fmla="*/ 0 h 210088"/>
              <a:gd name="connsiteX3" fmla="*/ 276143 w 276143"/>
              <a:gd name="connsiteY3" fmla="*/ 105044 h 210088"/>
              <a:gd name="connsiteX4" fmla="*/ 171099 w 276143"/>
              <a:gd name="connsiteY4" fmla="*/ 210088 h 210088"/>
              <a:gd name="connsiteX5" fmla="*/ 171099 w 276143"/>
              <a:gd name="connsiteY5" fmla="*/ 168070 h 210088"/>
              <a:gd name="connsiteX6" fmla="*/ 0 w 276143"/>
              <a:gd name="connsiteY6" fmla="*/ 168070 h 210088"/>
              <a:gd name="connsiteX7" fmla="*/ 0 w 276143"/>
              <a:gd name="connsiteY7" fmla="*/ 42018 h 21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43" h="210088">
                <a:moveTo>
                  <a:pt x="0" y="42018"/>
                </a:moveTo>
                <a:lnTo>
                  <a:pt x="171099" y="42018"/>
                </a:lnTo>
                <a:lnTo>
                  <a:pt x="171099" y="0"/>
                </a:lnTo>
                <a:lnTo>
                  <a:pt x="276143" y="105044"/>
                </a:lnTo>
                <a:lnTo>
                  <a:pt x="171099" y="210088"/>
                </a:lnTo>
                <a:lnTo>
                  <a:pt x="171099" y="168070"/>
                </a:lnTo>
                <a:lnTo>
                  <a:pt x="0" y="168070"/>
                </a:lnTo>
                <a:lnTo>
                  <a:pt x="0" y="4201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42018" rIns="63026" bIns="42018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kern="1200"/>
          </a:p>
        </p:txBody>
      </p:sp>
      <p:sp>
        <p:nvSpPr>
          <p:cNvPr id="21" name="Freeform 20"/>
          <p:cNvSpPr/>
          <p:nvPr/>
        </p:nvSpPr>
        <p:spPr>
          <a:xfrm>
            <a:off x="4418889" y="2980534"/>
            <a:ext cx="390769" cy="210088"/>
          </a:xfrm>
          <a:custGeom>
            <a:avLst/>
            <a:gdLst>
              <a:gd name="connsiteX0" fmla="*/ 0 w 276143"/>
              <a:gd name="connsiteY0" fmla="*/ 42018 h 210088"/>
              <a:gd name="connsiteX1" fmla="*/ 171099 w 276143"/>
              <a:gd name="connsiteY1" fmla="*/ 42018 h 210088"/>
              <a:gd name="connsiteX2" fmla="*/ 171099 w 276143"/>
              <a:gd name="connsiteY2" fmla="*/ 0 h 210088"/>
              <a:gd name="connsiteX3" fmla="*/ 276143 w 276143"/>
              <a:gd name="connsiteY3" fmla="*/ 105044 h 210088"/>
              <a:gd name="connsiteX4" fmla="*/ 171099 w 276143"/>
              <a:gd name="connsiteY4" fmla="*/ 210088 h 210088"/>
              <a:gd name="connsiteX5" fmla="*/ 171099 w 276143"/>
              <a:gd name="connsiteY5" fmla="*/ 168070 h 210088"/>
              <a:gd name="connsiteX6" fmla="*/ 0 w 276143"/>
              <a:gd name="connsiteY6" fmla="*/ 168070 h 210088"/>
              <a:gd name="connsiteX7" fmla="*/ 0 w 276143"/>
              <a:gd name="connsiteY7" fmla="*/ 42018 h 21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43" h="210088">
                <a:moveTo>
                  <a:pt x="0" y="42018"/>
                </a:moveTo>
                <a:lnTo>
                  <a:pt x="171099" y="42018"/>
                </a:lnTo>
                <a:lnTo>
                  <a:pt x="171099" y="0"/>
                </a:lnTo>
                <a:lnTo>
                  <a:pt x="276143" y="105044"/>
                </a:lnTo>
                <a:lnTo>
                  <a:pt x="171099" y="210088"/>
                </a:lnTo>
                <a:lnTo>
                  <a:pt x="171099" y="168070"/>
                </a:lnTo>
                <a:lnTo>
                  <a:pt x="0" y="168070"/>
                </a:lnTo>
                <a:lnTo>
                  <a:pt x="0" y="4201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42018" rIns="63026" bIns="42018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kern="1200"/>
          </a:p>
        </p:txBody>
      </p:sp>
      <p:sp>
        <p:nvSpPr>
          <p:cNvPr id="22" name="Freeform 21"/>
          <p:cNvSpPr/>
          <p:nvPr/>
        </p:nvSpPr>
        <p:spPr>
          <a:xfrm>
            <a:off x="5684826" y="2980534"/>
            <a:ext cx="390769" cy="210088"/>
          </a:xfrm>
          <a:custGeom>
            <a:avLst/>
            <a:gdLst>
              <a:gd name="connsiteX0" fmla="*/ 0 w 276143"/>
              <a:gd name="connsiteY0" fmla="*/ 42018 h 210088"/>
              <a:gd name="connsiteX1" fmla="*/ 171099 w 276143"/>
              <a:gd name="connsiteY1" fmla="*/ 42018 h 210088"/>
              <a:gd name="connsiteX2" fmla="*/ 171099 w 276143"/>
              <a:gd name="connsiteY2" fmla="*/ 0 h 210088"/>
              <a:gd name="connsiteX3" fmla="*/ 276143 w 276143"/>
              <a:gd name="connsiteY3" fmla="*/ 105044 h 210088"/>
              <a:gd name="connsiteX4" fmla="*/ 171099 w 276143"/>
              <a:gd name="connsiteY4" fmla="*/ 210088 h 210088"/>
              <a:gd name="connsiteX5" fmla="*/ 171099 w 276143"/>
              <a:gd name="connsiteY5" fmla="*/ 168070 h 210088"/>
              <a:gd name="connsiteX6" fmla="*/ 0 w 276143"/>
              <a:gd name="connsiteY6" fmla="*/ 168070 h 210088"/>
              <a:gd name="connsiteX7" fmla="*/ 0 w 276143"/>
              <a:gd name="connsiteY7" fmla="*/ 42018 h 21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43" h="210088">
                <a:moveTo>
                  <a:pt x="0" y="42018"/>
                </a:moveTo>
                <a:lnTo>
                  <a:pt x="171099" y="42018"/>
                </a:lnTo>
                <a:lnTo>
                  <a:pt x="171099" y="0"/>
                </a:lnTo>
                <a:lnTo>
                  <a:pt x="276143" y="105044"/>
                </a:lnTo>
                <a:lnTo>
                  <a:pt x="171099" y="210088"/>
                </a:lnTo>
                <a:lnTo>
                  <a:pt x="171099" y="168070"/>
                </a:lnTo>
                <a:lnTo>
                  <a:pt x="0" y="168070"/>
                </a:lnTo>
                <a:lnTo>
                  <a:pt x="0" y="4201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42018" rIns="63026" bIns="42018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kern="1200"/>
          </a:p>
        </p:txBody>
      </p:sp>
      <p:sp>
        <p:nvSpPr>
          <p:cNvPr id="23" name="Freeform 22"/>
          <p:cNvSpPr/>
          <p:nvPr/>
        </p:nvSpPr>
        <p:spPr>
          <a:xfrm>
            <a:off x="7285191" y="2708066"/>
            <a:ext cx="847129" cy="698881"/>
          </a:xfrm>
          <a:custGeom>
            <a:avLst/>
            <a:gdLst>
              <a:gd name="connsiteX0" fmla="*/ 0 w 847129"/>
              <a:gd name="connsiteY0" fmla="*/ 69888 h 698881"/>
              <a:gd name="connsiteX1" fmla="*/ 69888 w 847129"/>
              <a:gd name="connsiteY1" fmla="*/ 0 h 698881"/>
              <a:gd name="connsiteX2" fmla="*/ 777241 w 847129"/>
              <a:gd name="connsiteY2" fmla="*/ 0 h 698881"/>
              <a:gd name="connsiteX3" fmla="*/ 847129 w 847129"/>
              <a:gd name="connsiteY3" fmla="*/ 69888 h 698881"/>
              <a:gd name="connsiteX4" fmla="*/ 847129 w 847129"/>
              <a:gd name="connsiteY4" fmla="*/ 628993 h 698881"/>
              <a:gd name="connsiteX5" fmla="*/ 777241 w 847129"/>
              <a:gd name="connsiteY5" fmla="*/ 698881 h 698881"/>
              <a:gd name="connsiteX6" fmla="*/ 69888 w 847129"/>
              <a:gd name="connsiteY6" fmla="*/ 698881 h 698881"/>
              <a:gd name="connsiteX7" fmla="*/ 0 w 847129"/>
              <a:gd name="connsiteY7" fmla="*/ 628993 h 698881"/>
              <a:gd name="connsiteX8" fmla="*/ 0 w 847129"/>
              <a:gd name="connsiteY8" fmla="*/ 69888 h 69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129" h="698881">
                <a:moveTo>
                  <a:pt x="0" y="69888"/>
                </a:moveTo>
                <a:cubicBezTo>
                  <a:pt x="0" y="31290"/>
                  <a:pt x="31290" y="0"/>
                  <a:pt x="69888" y="0"/>
                </a:cubicBezTo>
                <a:lnTo>
                  <a:pt x="777241" y="0"/>
                </a:lnTo>
                <a:cubicBezTo>
                  <a:pt x="815839" y="0"/>
                  <a:pt x="847129" y="31290"/>
                  <a:pt x="847129" y="69888"/>
                </a:cubicBezTo>
                <a:lnTo>
                  <a:pt x="847129" y="628993"/>
                </a:lnTo>
                <a:cubicBezTo>
                  <a:pt x="847129" y="667591"/>
                  <a:pt x="815839" y="698881"/>
                  <a:pt x="777241" y="698881"/>
                </a:cubicBezTo>
                <a:lnTo>
                  <a:pt x="69888" y="698881"/>
                </a:lnTo>
                <a:cubicBezTo>
                  <a:pt x="31290" y="698881"/>
                  <a:pt x="0" y="667591"/>
                  <a:pt x="0" y="628993"/>
                </a:cubicBezTo>
                <a:lnTo>
                  <a:pt x="0" y="698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00" tIns="70000" rIns="70000" bIns="700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1300" b="1" kern="1200" dirty="0" smtClean="0">
                <a:solidFill>
                  <a:schemeClr val="tx1"/>
                </a:solidFill>
              </a:rPr>
              <a:t>Unity</a:t>
            </a:r>
            <a:endParaRPr lang="en-US" sz="1300" b="1" kern="1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894423" y="2980534"/>
            <a:ext cx="390769" cy="210088"/>
          </a:xfrm>
          <a:custGeom>
            <a:avLst/>
            <a:gdLst>
              <a:gd name="connsiteX0" fmla="*/ 0 w 276143"/>
              <a:gd name="connsiteY0" fmla="*/ 42018 h 210088"/>
              <a:gd name="connsiteX1" fmla="*/ 171099 w 276143"/>
              <a:gd name="connsiteY1" fmla="*/ 42018 h 210088"/>
              <a:gd name="connsiteX2" fmla="*/ 171099 w 276143"/>
              <a:gd name="connsiteY2" fmla="*/ 0 h 210088"/>
              <a:gd name="connsiteX3" fmla="*/ 276143 w 276143"/>
              <a:gd name="connsiteY3" fmla="*/ 105044 h 210088"/>
              <a:gd name="connsiteX4" fmla="*/ 171099 w 276143"/>
              <a:gd name="connsiteY4" fmla="*/ 210088 h 210088"/>
              <a:gd name="connsiteX5" fmla="*/ 171099 w 276143"/>
              <a:gd name="connsiteY5" fmla="*/ 168070 h 210088"/>
              <a:gd name="connsiteX6" fmla="*/ 0 w 276143"/>
              <a:gd name="connsiteY6" fmla="*/ 168070 h 210088"/>
              <a:gd name="connsiteX7" fmla="*/ 0 w 276143"/>
              <a:gd name="connsiteY7" fmla="*/ 42018 h 21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43" h="210088">
                <a:moveTo>
                  <a:pt x="0" y="42018"/>
                </a:moveTo>
                <a:lnTo>
                  <a:pt x="171099" y="42018"/>
                </a:lnTo>
                <a:lnTo>
                  <a:pt x="171099" y="0"/>
                </a:lnTo>
                <a:lnTo>
                  <a:pt x="276143" y="105044"/>
                </a:lnTo>
                <a:lnTo>
                  <a:pt x="171099" y="210088"/>
                </a:lnTo>
                <a:lnTo>
                  <a:pt x="171099" y="168070"/>
                </a:lnTo>
                <a:lnTo>
                  <a:pt x="0" y="168070"/>
                </a:lnTo>
                <a:lnTo>
                  <a:pt x="0" y="4201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42018" rIns="63026" bIns="42018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kern="1200"/>
          </a:p>
        </p:txBody>
      </p:sp>
    </p:spTree>
    <p:extLst>
      <p:ext uri="{BB962C8B-B14F-4D97-AF65-F5344CB8AC3E}">
        <p14:creationId xmlns:p14="http://schemas.microsoft.com/office/powerpoint/2010/main" val="19420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Grup Üyeleri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370395"/>
              </p:ext>
            </p:extLst>
          </p:nvPr>
        </p:nvGraphicFramePr>
        <p:xfrm>
          <a:off x="899592" y="2924944"/>
          <a:ext cx="7128792" cy="2664296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375748"/>
                <a:gridCol w="2376522"/>
                <a:gridCol w="2376522"/>
              </a:tblGrid>
              <a:tr h="66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>
                          <a:effectLst/>
                        </a:rPr>
                        <a:t>Yazılım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>
                          <a:effectLst/>
                        </a:rPr>
                        <a:t>Modelleme / Grafik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 smtClean="0">
                          <a:effectLst/>
                        </a:rPr>
                        <a:t>Oyun Tasarımı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 smtClean="0">
                          <a:effectLst/>
                        </a:rPr>
                        <a:t>Koray Kıyakoğlu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5155" algn="l"/>
                        </a:tabLst>
                        <a:defRPr/>
                      </a:pPr>
                      <a:r>
                        <a:rPr lang="tr-TR" sz="1400" b="1" dirty="0" smtClean="0">
                          <a:effectLst/>
                        </a:rPr>
                        <a:t>Esra Eraslan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b="1" dirty="0" smtClean="0">
                          <a:effectLst/>
                        </a:rPr>
                        <a:t>Ağacan Süleymanoğlu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 smtClean="0">
                          <a:effectLst/>
                        </a:rPr>
                        <a:t>Batuhan Aydın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5155" algn="l"/>
                        </a:tabLst>
                        <a:defRPr/>
                      </a:pPr>
                      <a:r>
                        <a:rPr lang="tr-TR" sz="1400" b="1" dirty="0" smtClean="0">
                          <a:effectLst/>
                        </a:rPr>
                        <a:t>Barış Mutlu</a:t>
                      </a:r>
                      <a:endParaRPr lang="en-US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b="1" dirty="0" smtClean="0">
                          <a:effectLst/>
                        </a:rPr>
                        <a:t>Özgür Ozan Şen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 smtClean="0">
                          <a:effectLst/>
                        </a:rPr>
                        <a:t>Mustafa Özbek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b="1" dirty="0" smtClean="0">
                          <a:effectLst/>
                        </a:rPr>
                        <a:t>Sinan Gündoğdu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5155" algn="l"/>
                        </a:tabLst>
                      </a:pPr>
                      <a:r>
                        <a:rPr lang="tr-TR" sz="1400" dirty="0" smtClean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0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Asset Entegrasyonu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Animasyonlar 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Üst gövde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Alt gövde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Silahlar</a:t>
            </a:r>
          </a:p>
          <a:p>
            <a:pPr marL="365760" lvl="1" indent="0">
              <a:buNone/>
            </a:pP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Animasyon sayısı: 101</a:t>
            </a:r>
          </a:p>
        </p:txBody>
      </p:sp>
      <p:pic>
        <p:nvPicPr>
          <p:cNvPr id="1028" name="Picture 4" descr="http://wiki.teamfortress.com/w/images/thumb/7/7b/Soldier.png/250px-Sold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Asset Entegrasyonu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Animasyon ağacı</a:t>
            </a:r>
          </a:p>
        </p:txBody>
      </p:sp>
      <p:pic>
        <p:nvPicPr>
          <p:cNvPr id="1026" name="Picture 2" descr="C:\Users\Batu\Desktop\AnimatorTre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3" y="3212976"/>
            <a:ext cx="4341495" cy="33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atu\Desktop\AnimatorIdleTre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61" y="2744480"/>
            <a:ext cx="3840365" cy="37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6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Geliştirme Süreci - </a:t>
            </a:r>
            <a:r>
              <a:rPr lang="tr-TR" dirty="0" smtClean="0"/>
              <a:t>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Gameplay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Yapay </a:t>
            </a:r>
            <a:r>
              <a:rPr lang="tr-TR" dirty="0" smtClean="0">
                <a:solidFill>
                  <a:schemeClr val="bg1"/>
                </a:solidFill>
              </a:rPr>
              <a:t>Zeka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Görsel</a:t>
            </a:r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Editor</a:t>
            </a:r>
          </a:p>
        </p:txBody>
      </p:sp>
      <p:pic>
        <p:nvPicPr>
          <p:cNvPr id="9218" name="Picture 2" descr="http://a.tgcdn.net/images/products/additional/large/wrapping_paper-bin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2877108" cy="28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3" y="2323652"/>
            <a:ext cx="4464611" cy="3508977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Gameplay - Karakter</a:t>
            </a:r>
          </a:p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Farklı silah davranışları, kurşun sayısı,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Koşabilme, yorulma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Oyuncunun karakterinin durumunun level geçişlerinde korunması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48880"/>
            <a:ext cx="3068533" cy="33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508977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Gameplay - Sahne öğeleri</a:t>
            </a:r>
          </a:p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Kullanılabilen objeler(Alarm, kapı, hack)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Tetikleyici öğeler(Lazer, safezone, kamera)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Alınabilen öğeler(Can paketi, Silah)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1693296" cy="17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67740"/>
            <a:ext cx="2523845" cy="17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67739"/>
            <a:ext cx="1611263" cy="17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Batu\Desktop\cam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48" y="4593333"/>
            <a:ext cx="1988712" cy="16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9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3" y="2323652"/>
            <a:ext cx="5184691" cy="369763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Yapay Zeka</a:t>
            </a:r>
          </a:p>
          <a:p>
            <a:pPr marL="6858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Farklı davranışlar sergileyebilen düşmanlar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Patrol, alarm çalıştırabilme, düşmanı kovalama ve düşmanla çatışma vs.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56780"/>
            <a:ext cx="2448345" cy="221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3" y="2323652"/>
            <a:ext cx="4104572" cy="3508977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Görsel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Görsel efektler(Ekran karartma, ışıklandırma, yarı saydam cisimler)</a:t>
            </a:r>
          </a:p>
          <a:p>
            <a:endParaRPr lang="tr-TR" dirty="0" smtClean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Ragdoll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389362" cy="325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Yazılım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3" y="2323652"/>
            <a:ext cx="3600516" cy="3508977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Editor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Basit bir Level Editörü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Levelin kaba modelini üretiyor</a:t>
            </a:r>
          </a:p>
          <a:p>
            <a:endParaRPr lang="tr-TR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594919" cy="319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Bölüm Tasarımı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043492" y="2323653"/>
            <a:ext cx="6912884" cy="601292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Bölümler fiziksel olarak birbirini tamamlıyor.</a:t>
            </a:r>
            <a:endParaRPr lang="tr-TR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 descr="https://fbcdn-sphotos-g-a.akamaihd.net/hphotos-ak-ash3/600969_428855843878859_54356069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4"/>
            <a:ext cx="7663824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Geliştirme Süreci </a:t>
            </a:r>
            <a:r>
              <a:rPr lang="tr-TR" dirty="0" smtClean="0"/>
              <a:t>– Bölüm Tasarımı</a:t>
            </a:r>
            <a:endParaRPr lang="en-US" dirty="0"/>
          </a:p>
        </p:txBody>
      </p:sp>
      <p:pic>
        <p:nvPicPr>
          <p:cNvPr id="7170" name="Picture 2" descr="G:\Çıktı\966238_10151440783986169_940160628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2" y="2204864"/>
            <a:ext cx="8025177" cy="42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Tek Kişilik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Aksiyon, puzzle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12 yaş ve üstü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Windows/PC Platformu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Top down görünüm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3 boyutlu assetler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Sürekli olmayan bölümler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Geliştirme Süreci - </a:t>
            </a:r>
            <a:r>
              <a:rPr lang="tr-TR" dirty="0" smtClean="0"/>
              <a:t>Test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7/24 test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Geliştirme ekibinde olmayan kişilere oynatıp geri dönüş alma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İyi Giden Olaylar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Grup içi uyum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Toplantı katılım oranının yüksek olması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Projenin teslim zamanına yetiştirilmesi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Her daim B-Planının olması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Kötü Giden Olaylar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Oyunun aslında yetişmemesi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Asset ve animasyonların fazla olmasının süreci yavaşlatması,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Grubun çok kalabalık olması, kişilere iş bulmakta zorlanmak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Haftalık raporları yeterince iyi hazırlayamamak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3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Sonuç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2D yapılabilirdi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Tutorial sahnesi hazırlanabilirdi.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Zombie Mod </a:t>
            </a:r>
            <a:r>
              <a:rPr lang="tr-TR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tr-TR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Sorular?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Sorusu olan arkadaşlar çekinmeden sorularını sorabilirler.</a:t>
            </a:r>
          </a:p>
        </p:txBody>
      </p:sp>
    </p:spTree>
    <p:extLst>
      <p:ext uri="{BB962C8B-B14F-4D97-AF65-F5344CB8AC3E}">
        <p14:creationId xmlns:p14="http://schemas.microsoft.com/office/powerpoint/2010/main" val="935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redits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40" y="26009"/>
            <a:ext cx="9382954" cy="6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Teşekkürler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Bizi dinlediğiniz için teşekkür ederiz.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İyi oyunlar...</a:t>
            </a:r>
          </a:p>
        </p:txBody>
      </p:sp>
    </p:spTree>
    <p:extLst>
      <p:ext uri="{BB962C8B-B14F-4D97-AF65-F5344CB8AC3E}">
        <p14:creationId xmlns:p14="http://schemas.microsoft.com/office/powerpoint/2010/main" val="42123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Oyunun hikayesi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Karakterimiz bir ajan.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Yakalanmış ve hapishanede mahkum.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Hapishanede güvenlik sorunu var.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Karakterimiz bu fırsatı değerlendiriyor.</a:t>
            </a:r>
          </a:p>
          <a:p>
            <a:pPr>
              <a:buFont typeface="Arial" pitchFamily="34" charset="0"/>
              <a:buChar char="•"/>
            </a:pPr>
            <a:endParaRPr lang="tr-TR" sz="2200" dirty="0" smtClean="0"/>
          </a:p>
          <a:p>
            <a:pPr marL="68580" indent="0">
              <a:buNone/>
            </a:pPr>
            <a:r>
              <a:rPr lang="tr-TR" dirty="0" smtClean="0"/>
              <a:t>  </a:t>
            </a:r>
            <a:endParaRPr lang="en-US" dirty="0"/>
          </a:p>
        </p:txBody>
      </p:sp>
      <p:pic>
        <p:nvPicPr>
          <p:cNvPr id="1026" name="Picture 2" descr="http://www.nurnet.org/wp-content/uploads/2012/03/hika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73697"/>
            <a:ext cx="1857003" cy="18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4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Kontroller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Klavye + fare aynı anda kullanılıyor.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WASD yön tuşları.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Fare ile ateş ediliyor.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Shift ile koşuluyor.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1/2/3 ile silah değiştiriliyor.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E ile etkileşim sağlanıyor.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upload.wikimedia.org/wikipedia/de/5/58/GIGA_WA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05" y="3429000"/>
            <a:ext cx="3981550" cy="27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Skorlama</a:t>
            </a:r>
            <a:endParaRPr lang="tr-TR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Oyunun zorluk seviyesi skor ile sağlanıyor.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Oyuncu farkedilmeden bölümü bitirirse en yüksek skoru alıyor.</a:t>
            </a:r>
            <a:endParaRPr lang="tr-TR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Oyuncu her farkedilmede puan kaybediyor.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Skor hesaplamaları henüz oyuna aktarılmadı.</a:t>
            </a:r>
          </a:p>
        </p:txBody>
      </p:sp>
      <p:pic>
        <p:nvPicPr>
          <p:cNvPr id="3074" name="Picture 2" descr="http://memberfiles.freewebs.com/32/49/63504932/photos/Mario-cuz-it/baby-mario-co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80667"/>
            <a:ext cx="1718320" cy="17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Oyunun Tanıtımı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Mekanlar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İç: Hapishanede geçen bölümler.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Dış: Hapishanenin bulunduğu askeri üs.</a:t>
            </a:r>
          </a:p>
          <a:p>
            <a:pPr lvl="1">
              <a:buFont typeface="Arial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</a:rPr>
              <a:t>Geçiş: İç ve dış bölümü birbirine bağlayan kanalizasyon bölümü.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32566"/>
            <a:ext cx="3096344" cy="2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25" y="4332566"/>
            <a:ext cx="3369558" cy="211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DEMO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Şimdi oyunumuzu bir süre oynayalım.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fireden.net/4chan/images.4chan.org/vg/src/1357343568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270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574</TotalTime>
  <Words>691</Words>
  <Application>Microsoft Office PowerPoint</Application>
  <PresentationFormat>On-screen Show (4:3)</PresentationFormat>
  <Paragraphs>203</Paragraphs>
  <Slides>46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Austin</vt:lpstr>
      <vt:lpstr>PowerPoint Presentation</vt:lpstr>
      <vt:lpstr>Oyunun Tanıtımı</vt:lpstr>
      <vt:lpstr>Grup Üyeleri</vt:lpstr>
      <vt:lpstr>Oyunun Tanıtımı</vt:lpstr>
      <vt:lpstr>Oyunun Tanıtımı</vt:lpstr>
      <vt:lpstr>Oyunun Tanıtımı</vt:lpstr>
      <vt:lpstr>Oyunun Tanıtımı</vt:lpstr>
      <vt:lpstr>Oyunun Tanıtımı</vt:lpstr>
      <vt:lpstr>DEMO</vt:lpstr>
      <vt:lpstr>Geliştirme Süreci</vt:lpstr>
      <vt:lpstr>Geliştirme Süreci</vt:lpstr>
      <vt:lpstr>Geliştirme Süreci</vt:lpstr>
      <vt:lpstr>Geliştirme Süreci - Tasarım</vt:lpstr>
      <vt:lpstr>Geliştirme Süreci - Tasarım</vt:lpstr>
      <vt:lpstr>Geliştirme Süreci - Tasarım</vt:lpstr>
      <vt:lpstr>Geliştirme Süreci - Tasarım</vt:lpstr>
      <vt:lpstr>Geliştirme Süreci - Arayüz</vt:lpstr>
      <vt:lpstr>Geliştirme Süreci - Arayüz</vt:lpstr>
      <vt:lpstr>Geliştirme Süreci - Arayüz</vt:lpstr>
      <vt:lpstr>Geliştirme Süreci - Arayüz</vt:lpstr>
      <vt:lpstr>Geliştirme Süreci - Arayüz</vt:lpstr>
      <vt:lpstr>Geliştirme Süreci - Arayüz</vt:lpstr>
      <vt:lpstr>Geliştirme Süreci - Görseller</vt:lpstr>
      <vt:lpstr>Geliştirme Süreci - Görseller</vt:lpstr>
      <vt:lpstr>Geliştirme Süreci - Görseller</vt:lpstr>
      <vt:lpstr>Geliştirme Süreci - Görseller</vt:lpstr>
      <vt:lpstr>Geliştirme Süreci – Sesler</vt:lpstr>
      <vt:lpstr>Geliştirme Süreci – Asset Entegrasyonu</vt:lpstr>
      <vt:lpstr>Geliştirme Süreci – Asset Entegrasyonu</vt:lpstr>
      <vt:lpstr>Geliştirme Süreci – Asset Entegrasyonu</vt:lpstr>
      <vt:lpstr>Geliştirme Süreci – Asset Entegrasyonu</vt:lpstr>
      <vt:lpstr>Geliştirme Süreci - Yazılım</vt:lpstr>
      <vt:lpstr>Geliştirme Süreci - Yazılım</vt:lpstr>
      <vt:lpstr>Geliştirme Süreci - Yazılım</vt:lpstr>
      <vt:lpstr>Geliştirme Süreci - Yazılım</vt:lpstr>
      <vt:lpstr>Geliştirme Süreci - Yazılım</vt:lpstr>
      <vt:lpstr>Geliştirme Süreci - Yazılım</vt:lpstr>
      <vt:lpstr>Geliştirme Süreci – Bölüm Tasarımı</vt:lpstr>
      <vt:lpstr>Geliştirme Süreci – Bölüm Tasarımı</vt:lpstr>
      <vt:lpstr>Geliştirme Süreci - Test</vt:lpstr>
      <vt:lpstr>İyi Giden Olaylar</vt:lpstr>
      <vt:lpstr>Kötü Giden Olaylar</vt:lpstr>
      <vt:lpstr>Sonuç</vt:lpstr>
      <vt:lpstr>Sorular?</vt:lpstr>
      <vt:lpstr>PowerPoint Presentation</vt:lpstr>
      <vt:lpstr>Teşekkürler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Batu</dc:creator>
  <cp:lastModifiedBy>Batu</cp:lastModifiedBy>
  <cp:revision>97</cp:revision>
  <dcterms:created xsi:type="dcterms:W3CDTF">2013-06-09T13:45:12Z</dcterms:created>
  <dcterms:modified xsi:type="dcterms:W3CDTF">2013-06-13T15:15:11Z</dcterms:modified>
</cp:coreProperties>
</file>