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s/comment11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omments/comment6.xml" ContentType="application/vnd.openxmlformats-officedocument.presentationml.comments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ha Caman" initials="" lastIdx="11" clrIdx="0"/>
  <p:cmAuthor id="1" name="Mehmet İpek" initials="" lastIdx="4" clrIdx="1"/>
  <p:cmAuthor id="2" name="Bahadır ARSLAN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30CB6E8-C010-4071-BD72-2D3D2925418B}">
  <a:tblStyle styleId="{030CB6E8-C010-4071-BD72-2D3D2925418B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95A528D-0999-4BE7-BDEB-54DF98AD930A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5" autoAdjust="0"/>
  </p:normalViewPr>
  <p:slideViewPr>
    <p:cSldViewPr snapToGrid="0">
      <p:cViewPr varScale="1">
        <p:scale>
          <a:sx n="86" d="100"/>
          <a:sy n="86" d="100"/>
        </p:scale>
        <p:origin x="-84" y="-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5">
    <p:pos x="6000" y="0"/>
    <p:text>Aile ve arkadaşlara test ettirme de sıkıntı olduğunu hatırlıyorum. Objektif olamıyorlarmış. Familiy lafını kaldırsak mı?</p:text>
  </p:cm>
  <p:cm authorId="1" idx="1">
    <p:pos x="6000" y="100"/>
    <p:text>Bence kaldıralım. Öyle bir konuyu hatırlıyorum. Kendi içimizde test ettik diyelim sadece.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Yok bahsetmeyelim. Hani demişti ya hoca oyun yaparken şunun gibi, bunun gibi dememek lazım diye. Demeyelim bizde..</p:text>
  </p:cm>
  <p:cm authorId="2" idx="1">
    <p:pos x="6000" y="100"/>
    <p:text>Word'deki ataç muhabbetinden bahsetmeli miyiz sizce?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Conlusion yazdım.. Bilmiyorum artık..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7">
    <p:pos x="6000" y="0"/>
    <p:text>Facebook ekran görüntüsü koyucam.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6">
    <p:pos x="6000" y="0"/>
    <p:text>Bu slayt 2 ye ayrılabilir. 
GDD ve web sayfası için iki ayrı slayt.  Birer foto ile de güzelleşir.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Logoları düzenledim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idx="3">
    <p:pos x="6000" y="0"/>
    <p:text>Buraya environment design için de 3ds max yazabiliriz.</p:text>
  </p:cm>
  <p:cm authorId="1" idx="2">
    <p:pos x="6000" y="100"/>
    <p:text>Map'i environment olarak değiştirdim, 3dsmax'ı ekledim. Anılın kullanıdığı programları bilmiyorum, onu da eklersek tamam olur bence.</p:text>
  </p:cm>
  <p:cm authorId="2" idx="4">
    <p:pos x="6000" y="200"/>
    <p:text>Cubase ve Hypersonic Game Music ve Sound Effects başlıklarında olmalı</p:text>
  </p:cm>
  <p:cm authorId="2" idx="5">
    <p:pos x="6000" y="300"/>
    <p:text>Programın ismi "Cubase" olacak, bir de Cubase ve Hypersonic müzik ve ses efektleri için kullanıldı. Hatta bunlara ek olarak yine ses için Audacity de kullandım.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1">
    <p:pos x="6000" y="0"/>
    <p:text>Mobile dan sonra at the beginning dedim. Her türlü platformda kontroller ekleyince her platformda çalışacak deriz. Hava atarız.</p:text>
  </p:cm>
  <p:cm authorId="1" idx="4">
    <p:pos x="6000" y="100"/>
    <p:text>+1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0">
    <p:pos x="6000" y="0"/>
    <p:text>GDD'den power-up imajlarını ekleyebiliriz buraya. Benim işimi biraz hafifletmek için iyi olabilir :)</p:text>
  </p:cm>
  <p:cm authorId="1" idx="3">
    <p:pos x="6000" y="100"/>
    <p:text>done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İsmini yazmaya gerek yok oyunun bence. Buradan atlasın millet.</p:text>
  </p:cm>
  <p:cm authorId="2" idx="2">
    <p:pos x="6000" y="100"/>
    <p:text>Wallpaperlar süper, ayrı slayt yapılabilir hakkaten, gönderme yapılan oyunun ismi yazılır mis gibi.</p:text>
  </p:cm>
  <p:cm authorId="0" idx="9">
    <p:pos x="6000" y="200"/>
    <p:text>Valla bu wallpaperın hepsi için ayrı slide yapabilirim bilginize. İyi uğraştım bunlarla çünkü. Her birini 3 saniye göstersem yarım dakika etmez zaten :)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8">
    <p:pos x="6000" y="0"/>
    <p:text>Buraya lame power-ups yazan arkadaşı şiddetle kınıyorum.. :)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242" name="Shape 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1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8674" name="Shape 11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2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0722" name="Shape 1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3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2770" name="Shape 1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3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4818" name="Shape 13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46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6866" name="Shape 1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5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8914" name="Shape 15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66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0962" name="Shape 16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76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3010" name="Shape 1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9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5058" name="Shape 1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20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7106" name="Shape 2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229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20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9154" name="Shape 2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8100" eaLnBrk="1" hangingPunct="1">
              <a:lnSpc>
                <a:spcPct val="128000"/>
              </a:lnSpc>
              <a:spcBef>
                <a:spcPct val="0"/>
              </a:spcBef>
            </a:pPr>
            <a:r>
              <a:rPr lang="en-US" sz="900" smtClean="0">
                <a:solidFill>
                  <a:srgbClr val="3E454C"/>
                </a:solidFill>
              </a:rPr>
              <a:t>Kucuk bir cocuk ceketine asilip aslancilik oynamak istediginde en ciddi baba bile emekleyip gurlemekten geri durmaz. » CHARLOTTE GRAY </a:t>
            </a:r>
            <a:br>
              <a:rPr lang="en-US" sz="900" smtClean="0">
                <a:solidFill>
                  <a:srgbClr val="3E454C"/>
                </a:solidFill>
              </a:rPr>
            </a:br>
            <a:r>
              <a:rPr lang="en-US" sz="900" smtClean="0">
                <a:solidFill>
                  <a:srgbClr val="3E454C"/>
                </a:solidFill>
              </a:rPr>
              <a:t/>
            </a:r>
            <a:br>
              <a:rPr lang="en-US" sz="900" smtClean="0">
                <a:solidFill>
                  <a:srgbClr val="3E454C"/>
                </a:solidFill>
              </a:rPr>
            </a:br>
            <a:r>
              <a:rPr lang="en-US" sz="900" smtClean="0">
                <a:solidFill>
                  <a:srgbClr val="3E454C"/>
                </a:solidFill>
              </a:rPr>
              <a:t>Cocuklarin yasamadigi bir dunya korkunc olurdu. » J. KANYON</a:t>
            </a:r>
          </a:p>
          <a:p>
            <a:pPr marL="38100" eaLnBrk="1" hangingPunct="1">
              <a:lnSpc>
                <a:spcPct val="128000"/>
              </a:lnSpc>
              <a:spcBef>
                <a:spcPct val="0"/>
              </a:spcBef>
              <a:buClr>
                <a:srgbClr val="000000"/>
              </a:buClr>
            </a:pPr>
            <a:endParaRPr lang="en-US" sz="900" smtClean="0">
              <a:solidFill>
                <a:srgbClr val="3E454C"/>
              </a:solidFill>
            </a:endParaRPr>
          </a:p>
          <a:p>
            <a:pPr marL="38100" eaLnBrk="1" hangingPunct="1">
              <a:lnSpc>
                <a:spcPct val="128000"/>
              </a:lnSpc>
              <a:spcBef>
                <a:spcPct val="0"/>
              </a:spcBef>
              <a:buClr>
                <a:srgbClr val="000000"/>
              </a:buClr>
              <a:buSzPct val="122000"/>
            </a:pPr>
            <a:r>
              <a:rPr lang="en-US" sz="900" smtClean="0">
                <a:solidFill>
                  <a:srgbClr val="3E454C"/>
                </a:solidFill>
              </a:rPr>
              <a:t>Aile toplumun ozudur. Onu tahribe yonelen hersey toplumun tahribine yonelmis demektir. » BULTER</a:t>
            </a:r>
          </a:p>
          <a:p>
            <a:pPr marL="38100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16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1202" name="Shape 21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2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3250" name="Shape 2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3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5298" name="Shape 2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4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7346" name="Shape 2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25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9394" name="Shape 2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26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1442" name="Shape 2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269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3490" name="Shape 2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27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5538" name="Shape 2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28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7586" name="Shape 2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4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4338" name="Shape 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9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9634" name="Shape 2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30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1682" name="Shape 3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31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3730" name="Shape 3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32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5778" name="Shape 3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33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7826" name="Shape 3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34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9874" name="Shape 3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35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1922" name="Shape 3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36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3970" name="Shape 3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37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6018" name="Shape 3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38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8066" name="Shape 3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4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6386" name="Shape 4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39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90114" name="Shape 3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399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92162" name="Shape 40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hape 40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94210" name="Shape 40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5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8434" name="Shape 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7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0482" name="Shape 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8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2530" name="Shape 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9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4578" name="Shape 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0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6626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comments" Target="../comments/commen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comments" Target="../comments/comment8.xml"/><Relationship Id="rId5" Type="http://schemas.openxmlformats.org/officeDocument/2006/relationships/image" Target="../media/image25.jpeg"/><Relationship Id="rId10" Type="http://schemas.openxmlformats.org/officeDocument/2006/relationships/image" Target="../media/image2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comments" Target="../comments/comment9.xml"/><Relationship Id="rId5" Type="http://schemas.openxmlformats.org/officeDocument/2006/relationships/image" Target="../media/image34.png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yyP5kvWu60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1.xml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33_lktCW5VI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llofwar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pillofwar.com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llofwar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06"/>
          <p:cNvSpPr txBox="1">
            <a:spLocks noGrp="1"/>
          </p:cNvSpPr>
          <p:nvPr>
            <p:ph type="title"/>
          </p:nvPr>
        </p:nvSpPr>
        <p:spPr>
          <a:xfrm>
            <a:off x="457200" y="-134938"/>
            <a:ext cx="8229600" cy="8588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3000" b="1" smtClean="0">
                <a:latin typeface="Arial" charset="0"/>
                <a:cs typeface="Arial" charset="0"/>
              </a:rPr>
              <a:t>Some showcase of tools</a:t>
            </a:r>
          </a:p>
        </p:txBody>
      </p:sp>
      <p:pic>
        <p:nvPicPr>
          <p:cNvPr id="27650" name="Shape 10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06450"/>
            <a:ext cx="37750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Shape 10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19413"/>
            <a:ext cx="37750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Shape 10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8338" y="760413"/>
            <a:ext cx="33162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Shape 11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8338" y="2919413"/>
            <a:ext cx="331628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Project management and resource planning</a:t>
            </a:r>
          </a:p>
        </p:txBody>
      </p:sp>
      <p:sp>
        <p:nvSpPr>
          <p:cNvPr id="29698" name="Shape 116"/>
          <p:cNvSpPr txBox="1">
            <a:spLocks noGrp="1"/>
          </p:cNvSpPr>
          <p:nvPr>
            <p:ph type="body" idx="1"/>
          </p:nvPr>
        </p:nvSpPr>
        <p:spPr>
          <a:xfrm>
            <a:off x="-38100" y="1012825"/>
            <a:ext cx="9193213" cy="1925638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1800" smtClean="0">
                <a:latin typeface="Arial" charset="0"/>
                <a:cs typeface="Arial" charset="0"/>
              </a:rPr>
              <a:t>Done via instant messagging via Whatsapp and Facebook</a:t>
            </a:r>
          </a:p>
          <a:p>
            <a:pPr marL="457200" indent="-3429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1800" smtClean="0">
                <a:latin typeface="Arial" charset="0"/>
                <a:cs typeface="Arial" charset="0"/>
              </a:rPr>
              <a:t>Big updates and tasks were handled on face-to-face meetings</a:t>
            </a:r>
          </a:p>
          <a:p>
            <a:pPr marL="457200" indent="-3429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1800" smtClean="0">
                <a:latin typeface="Arial" charset="0"/>
                <a:cs typeface="Arial" charset="0"/>
              </a:rPr>
              <a:t>Task managements and todo list tracking was followed with Facebook Group Page</a:t>
            </a:r>
          </a:p>
        </p:txBody>
      </p:sp>
      <p:pic>
        <p:nvPicPr>
          <p:cNvPr id="29699" name="Shape 1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Shape 1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Shape 11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25" y="2824163"/>
            <a:ext cx="36004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Shape 12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824163"/>
            <a:ext cx="32972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2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GDD is a Must</a:t>
            </a:r>
          </a:p>
        </p:txBody>
      </p:sp>
      <p:sp>
        <p:nvSpPr>
          <p:cNvPr id="3174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456113" cy="3725863"/>
          </a:xfrm>
        </p:spPr>
        <p:txBody>
          <a:bodyPr/>
          <a:lstStyle/>
          <a:p>
            <a:pPr marL="457200" indent="-3556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000" smtClean="0">
                <a:latin typeface="Arial" charset="0"/>
                <a:cs typeface="Arial" charset="0"/>
              </a:rPr>
              <a:t>Game versions, discussions are always synced with the GDD</a:t>
            </a:r>
          </a:p>
          <a:p>
            <a:pPr marL="457200" indent="-3556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000" smtClean="0">
                <a:latin typeface="Arial" charset="0"/>
                <a:cs typeface="Arial" charset="0"/>
              </a:rPr>
              <a:t>Helped us adjust our resources as a whole</a:t>
            </a:r>
          </a:p>
          <a:p>
            <a:pPr marL="457200" indent="-3556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000" smtClean="0">
                <a:latin typeface="Arial" charset="0"/>
                <a:cs typeface="Arial" charset="0"/>
              </a:rPr>
              <a:t>Guided all the members incase of uncertainties</a:t>
            </a:r>
          </a:p>
        </p:txBody>
      </p:sp>
      <p:pic>
        <p:nvPicPr>
          <p:cNvPr id="31747" name="Shape 1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Shape 1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Shape 5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3313" y="1157288"/>
            <a:ext cx="30527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3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Let’s move on to the game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>
            <a:noAutofit/>
          </a:bodyPr>
          <a:lstStyle/>
          <a:p>
            <a:pPr marL="457200" indent="-38100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tr" sz="2400">
                <a:sym typeface="Arial"/>
              </a:rPr>
              <a:t>Target Platform: Mobile (in the beginning)</a:t>
            </a:r>
          </a:p>
          <a:p>
            <a:pPr eaLnBrk="1" fontAlgn="auto" hangingPunct="1">
              <a:spcAft>
                <a:spcPts val="0"/>
              </a:spcAft>
              <a:buSzPct val="100000"/>
              <a:defRPr/>
            </a:pPr>
            <a:r>
              <a:rPr lang="tr" sz="2400">
                <a:sym typeface="Arial"/>
              </a:rPr>
              <a:t>After controller added you can play the game on OUYA console even on web browsers.</a:t>
            </a:r>
          </a:p>
          <a:p>
            <a:pPr eaLnBrk="1" fontAlgn="auto" hangingPunct="1">
              <a:spcAft>
                <a:spcPts val="0"/>
              </a:spcAft>
              <a:buSzPct val="100000"/>
              <a:defRPr/>
            </a:pPr>
            <a:endParaRPr sz="2400">
              <a:sym typeface="Arial"/>
            </a:endParaRPr>
          </a:p>
          <a:p>
            <a:pPr marL="457200" indent="-38100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tr" sz="2400">
                <a:sym typeface="Arial"/>
              </a:rPr>
              <a:t>Who is Bill?</a:t>
            </a:r>
          </a:p>
          <a:p>
            <a:pPr marL="457200" indent="-38100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tr" sz="2400">
                <a:sym typeface="Arial"/>
              </a:rPr>
              <a:t>What is Bill trying to accomplish?</a:t>
            </a:r>
          </a:p>
        </p:txBody>
      </p:sp>
      <p:pic>
        <p:nvPicPr>
          <p:cNvPr id="33795" name="Shape 1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Shape 13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4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Environment was a little tricky</a:t>
            </a:r>
          </a:p>
        </p:txBody>
      </p:sp>
      <p:sp>
        <p:nvSpPr>
          <p:cNvPr id="358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The egg is at the center of the map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Sperms come from everywhere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The atmosphere is set up in a uterus.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Zoom in/out and panning area</a:t>
            </a:r>
          </a:p>
        </p:txBody>
      </p:sp>
      <p:pic>
        <p:nvPicPr>
          <p:cNvPr id="35843" name="Shape 14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Shape 14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4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We needed a hero</a:t>
            </a:r>
          </a:p>
        </p:txBody>
      </p:sp>
      <p:sp>
        <p:nvSpPr>
          <p:cNvPr id="3789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Goal of Bill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Attacking sperms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Controls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Using Power-ups</a:t>
            </a:r>
          </a:p>
        </p:txBody>
      </p:sp>
      <p:pic>
        <p:nvPicPr>
          <p:cNvPr id="37891" name="Shape 1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Shape 15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5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Power-ups change the strategy</a:t>
            </a:r>
          </a:p>
        </p:txBody>
      </p:sp>
      <p:sp>
        <p:nvSpPr>
          <p:cNvPr id="3993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Types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Slow sperms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Throwing knifes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Nitro mode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Armageddon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How to use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Strategy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Duration of power-ups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Developing strategies</a:t>
            </a:r>
          </a:p>
        </p:txBody>
      </p:sp>
      <p:pic>
        <p:nvPicPr>
          <p:cNvPr id="39939" name="Shape 15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1975" y="1716088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Shape 16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1975" y="2840038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Shape 16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0075" y="2840038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Shape 16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0075" y="1716088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Shape 163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Shape 164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6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Poor sperms are the enemy</a:t>
            </a:r>
          </a:p>
        </p:txBody>
      </p:sp>
      <p:sp>
        <p:nvSpPr>
          <p:cNvPr id="41986" name="Shape 170"/>
          <p:cNvSpPr txBox="1">
            <a:spLocks noChangeArrowheads="1"/>
          </p:cNvSpPr>
          <p:nvPr/>
        </p:nvSpPr>
        <p:spPr bwMode="auto">
          <a:xfrm>
            <a:off x="557213" y="1254125"/>
            <a:ext cx="77089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381000"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n-US" sz="2400"/>
              <a:t>Moves straight to the egg</a:t>
            </a:r>
          </a:p>
          <a:p>
            <a:pPr marL="457200" indent="-381000"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n-US" sz="2400"/>
              <a:t>Bill damages the sperm 1 unit in each attack</a:t>
            </a:r>
          </a:p>
          <a:p>
            <a:pPr marL="457200" indent="-381000"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n-US" sz="2400"/>
              <a:t>Type of sperms:</a:t>
            </a:r>
          </a:p>
        </p:txBody>
      </p:sp>
      <p:graphicFrame>
        <p:nvGraphicFramePr>
          <p:cNvPr id="171" name="Shape 171"/>
          <p:cNvGraphicFramePr/>
          <p:nvPr/>
        </p:nvGraphicFramePr>
        <p:xfrm>
          <a:off x="457200" y="2698750"/>
          <a:ext cx="3367088" cy="2286000"/>
        </p:xfrm>
        <a:graphic>
          <a:graphicData uri="http://schemas.openxmlformats.org/drawingml/2006/table">
            <a:tbl>
              <a:tblPr>
                <a:noFill/>
                <a:tableStyleId>{030CB6E8-C010-4071-BD72-2D3D2925418B}</a:tableStyleId>
              </a:tblPr>
              <a:tblGrid>
                <a:gridCol w="1976425"/>
                <a:gridCol w="1391000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 b="1"/>
                        <a:t>Tail Color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 b="1"/>
                        <a:t>Speed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Gray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1 unit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Green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2 units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Yellow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3 units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Red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4 units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72" name="Shape 172"/>
          <p:cNvGraphicFramePr/>
          <p:nvPr/>
        </p:nvGraphicFramePr>
        <p:xfrm>
          <a:off x="4051300" y="2698750"/>
          <a:ext cx="3367088" cy="2286000"/>
        </p:xfrm>
        <a:graphic>
          <a:graphicData uri="http://schemas.openxmlformats.org/drawingml/2006/table">
            <a:tbl>
              <a:tblPr>
                <a:noFill/>
                <a:tableStyleId>{495A528D-0999-4BE7-BDEB-54DF98AD930A}</a:tableStyleId>
              </a:tblPr>
              <a:tblGrid>
                <a:gridCol w="1962500"/>
                <a:gridCol w="1404925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tr" b="1"/>
                        <a:t>Head Color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tr" b="1"/>
                        <a:t>Health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Gray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1 unit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Green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2 units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Yellow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3 units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Red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r"/>
                        <a:t>4 units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42027" name="Shape 17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8" name="Shape 17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7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A little more explanation with flow-charts</a:t>
            </a:r>
          </a:p>
        </p:txBody>
      </p:sp>
      <p:sp>
        <p:nvSpPr>
          <p:cNvPr id="44034" name="Shape 180"/>
          <p:cNvSpPr>
            <a:spLocks noChangeArrowheads="1"/>
          </p:cNvSpPr>
          <p:nvPr/>
        </p:nvSpPr>
        <p:spPr bwMode="auto">
          <a:xfrm>
            <a:off x="962025" y="1905000"/>
            <a:ext cx="1811338" cy="66198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/>
              <a:t>Playing Level 0</a:t>
            </a:r>
          </a:p>
        </p:txBody>
      </p:sp>
      <p:sp>
        <p:nvSpPr>
          <p:cNvPr id="44035" name="Shape 181"/>
          <p:cNvSpPr>
            <a:spLocks noChangeArrowheads="1"/>
          </p:cNvSpPr>
          <p:nvPr/>
        </p:nvSpPr>
        <p:spPr bwMode="auto">
          <a:xfrm>
            <a:off x="4286250" y="1431925"/>
            <a:ext cx="1944688" cy="66198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/>
              <a:t>Playing Levels 1 to 7</a:t>
            </a:r>
          </a:p>
        </p:txBody>
      </p:sp>
      <p:sp>
        <p:nvSpPr>
          <p:cNvPr id="44036" name="Shape 182"/>
          <p:cNvSpPr>
            <a:spLocks noChangeArrowheads="1"/>
          </p:cNvSpPr>
          <p:nvPr/>
        </p:nvSpPr>
        <p:spPr bwMode="auto">
          <a:xfrm>
            <a:off x="4730750" y="3340100"/>
            <a:ext cx="2168525" cy="66198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/>
              <a:t>Playing Levels 1 to 7 and Survival Mode(lvl8)</a:t>
            </a:r>
          </a:p>
        </p:txBody>
      </p:sp>
      <p:sp>
        <p:nvSpPr>
          <p:cNvPr id="183" name="Shape 183"/>
          <p:cNvSpPr/>
          <p:nvPr/>
        </p:nvSpPr>
        <p:spPr>
          <a:xfrm>
            <a:off x="2257425" y="1512888"/>
            <a:ext cx="1944688" cy="2508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38" name="Shape 184"/>
          <p:cNvSpPr>
            <a:spLocks noChangeArrowheads="1"/>
          </p:cNvSpPr>
          <p:nvPr/>
        </p:nvSpPr>
        <p:spPr bwMode="auto">
          <a:xfrm>
            <a:off x="5332413" y="2165350"/>
            <a:ext cx="125412" cy="1103313"/>
          </a:xfrm>
          <a:prstGeom prst="downArrow">
            <a:avLst>
              <a:gd name="adj1" fmla="val 50000"/>
              <a:gd name="adj2" fmla="val 49975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039" name="Shape 185"/>
          <p:cNvSpPr>
            <a:spLocks noChangeArrowheads="1"/>
          </p:cNvSpPr>
          <p:nvPr/>
        </p:nvSpPr>
        <p:spPr bwMode="auto">
          <a:xfrm>
            <a:off x="1560513" y="3184525"/>
            <a:ext cx="454025" cy="468313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040" name="Shape 186"/>
          <p:cNvSpPr>
            <a:spLocks noChangeArrowheads="1"/>
          </p:cNvSpPr>
          <p:nvPr/>
        </p:nvSpPr>
        <p:spPr bwMode="auto">
          <a:xfrm>
            <a:off x="1725613" y="2640013"/>
            <a:ext cx="125412" cy="473075"/>
          </a:xfrm>
          <a:prstGeom prst="upArrow">
            <a:avLst>
              <a:gd name="adj1" fmla="val 50000"/>
              <a:gd name="adj2" fmla="val 49894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041" name="Shape 187"/>
          <p:cNvSpPr>
            <a:spLocks noChangeArrowheads="1"/>
          </p:cNvSpPr>
          <p:nvPr/>
        </p:nvSpPr>
        <p:spPr bwMode="auto">
          <a:xfrm>
            <a:off x="7032625" y="3429000"/>
            <a:ext cx="452438" cy="250825"/>
          </a:xfrm>
          <a:prstGeom prst="curvedLeftArrow">
            <a:avLst>
              <a:gd name="adj1" fmla="val 25000"/>
              <a:gd name="adj2" fmla="val 50000"/>
              <a:gd name="adj3" fmla="val 24969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042" name="Shape 188"/>
          <p:cNvSpPr txBox="1">
            <a:spLocks noChangeArrowheads="1"/>
          </p:cNvSpPr>
          <p:nvPr/>
        </p:nvSpPr>
        <p:spPr bwMode="auto">
          <a:xfrm>
            <a:off x="2628900" y="1192213"/>
            <a:ext cx="151606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/>
              <a:t>Game Menu</a:t>
            </a:r>
          </a:p>
        </p:txBody>
      </p:sp>
      <p:pic>
        <p:nvPicPr>
          <p:cNvPr id="44043" name="Shape 18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Shape 19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9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What’s in the game menu?</a:t>
            </a:r>
          </a:p>
        </p:txBody>
      </p:sp>
      <p:sp>
        <p:nvSpPr>
          <p:cNvPr id="46082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Game Menu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Continue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Play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Survival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Select Level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Settings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Credits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Exit</a:t>
            </a:r>
          </a:p>
        </p:txBody>
      </p:sp>
      <p:pic>
        <p:nvPicPr>
          <p:cNvPr id="46083" name="Shape 19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Shape 19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2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Not another game project</a:t>
            </a:r>
          </a:p>
        </p:txBody>
      </p:sp>
      <p:sp>
        <p:nvSpPr>
          <p:cNvPr id="11266" name="Shape 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000" smtClean="0">
                <a:latin typeface="Arial" charset="0"/>
                <a:cs typeface="Arial" charset="0"/>
              </a:rPr>
              <a:t>From day 1, we tried to think as a game design studio. So, we imagined ourselves of being one...incredible stuff came along after this mindset. Let’s start with how our game project became an extraordinary game project...</a:t>
            </a:r>
          </a:p>
        </p:txBody>
      </p:sp>
      <p:pic>
        <p:nvPicPr>
          <p:cNvPr id="11267" name="Shape 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Shape 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20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Level 0</a:t>
            </a:r>
          </a:p>
        </p:txBody>
      </p:sp>
      <p:sp>
        <p:nvSpPr>
          <p:cNvPr id="48130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Only playable when the game starts for the first time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No chance to win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All sperm types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All power-ups appear randomly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When the level ends, display text that shows sensitivity to children, tell this is just for fun</a:t>
            </a:r>
          </a:p>
        </p:txBody>
      </p:sp>
      <p:pic>
        <p:nvPicPr>
          <p:cNvPr id="48131" name="Shape 20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Shape 20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1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Levels 1 to 7</a:t>
            </a:r>
          </a:p>
        </p:txBody>
      </p:sp>
      <p:sp>
        <p:nvSpPr>
          <p:cNvPr id="50178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Level 1 is the easiest, Level 7 is the hardest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Complete a level to proceed to the next one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A wallpaper is shown when each level ends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All power-ups appear randomly</a:t>
            </a:r>
          </a:p>
        </p:txBody>
      </p:sp>
      <p:pic>
        <p:nvPicPr>
          <p:cNvPr id="50179" name="Shape 2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Shape 2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1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Survival Mode (Level 8)</a:t>
            </a:r>
          </a:p>
        </p:txBody>
      </p:sp>
      <p:sp>
        <p:nvSpPr>
          <p:cNvPr id="52226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No chance to win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Surviving against the time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Brag the record on social networks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Brings continuity to game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All power-ups appear randomly</a:t>
            </a:r>
          </a:p>
        </p:txBody>
      </p:sp>
      <p:pic>
        <p:nvPicPr>
          <p:cNvPr id="52227" name="Shape 2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Shape 2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27"/>
          <p:cNvSpPr txBox="1">
            <a:spLocks noGrp="1"/>
          </p:cNvSpPr>
          <p:nvPr>
            <p:ph type="title"/>
          </p:nvPr>
        </p:nvSpPr>
        <p:spPr>
          <a:xfrm>
            <a:off x="188913" y="-2794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Popular Game Parodies</a:t>
            </a:r>
          </a:p>
        </p:txBody>
      </p:sp>
      <p:pic>
        <p:nvPicPr>
          <p:cNvPr id="54274" name="Shape 2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825" y="1722438"/>
            <a:ext cx="29241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Shape 22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7463" y="2782888"/>
            <a:ext cx="29241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Shape 23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850" y="1454150"/>
            <a:ext cx="29241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Shape 23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2450" y="1722438"/>
            <a:ext cx="29241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Shape 23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3403600"/>
            <a:ext cx="29241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Shape 233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5313" y="730250"/>
            <a:ext cx="2873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Shape 234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0" y="2697163"/>
            <a:ext cx="29241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Shape 235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Shape 2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Shape 24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Shape 242"/>
          <p:cNvSpPr txBox="1">
            <a:spLocks noGrp="1"/>
          </p:cNvSpPr>
          <p:nvPr>
            <p:ph type="title"/>
          </p:nvPr>
        </p:nvSpPr>
        <p:spPr>
          <a:xfrm>
            <a:off x="188913" y="-2794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Popular Game Parodies</a:t>
            </a:r>
          </a:p>
        </p:txBody>
      </p:sp>
      <p:pic>
        <p:nvPicPr>
          <p:cNvPr id="56324" name="Shape 24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8" y="995363"/>
            <a:ext cx="70500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Shape 24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Shape 250"/>
          <p:cNvSpPr txBox="1">
            <a:spLocks noGrp="1"/>
          </p:cNvSpPr>
          <p:nvPr>
            <p:ph type="title"/>
          </p:nvPr>
        </p:nvSpPr>
        <p:spPr>
          <a:xfrm>
            <a:off x="188913" y="-2794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Popular Game Parodies</a:t>
            </a:r>
          </a:p>
        </p:txBody>
      </p:sp>
      <p:pic>
        <p:nvPicPr>
          <p:cNvPr id="58372" name="Shape 25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8" y="995363"/>
            <a:ext cx="69723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Shape 2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Shape 25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Shape 258"/>
          <p:cNvSpPr txBox="1">
            <a:spLocks noGrp="1"/>
          </p:cNvSpPr>
          <p:nvPr>
            <p:ph type="title"/>
          </p:nvPr>
        </p:nvSpPr>
        <p:spPr>
          <a:xfrm>
            <a:off x="188913" y="-2794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Popular Game Parodies</a:t>
            </a:r>
          </a:p>
        </p:txBody>
      </p:sp>
      <p:pic>
        <p:nvPicPr>
          <p:cNvPr id="60420" name="Shape 25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63" y="909638"/>
            <a:ext cx="70437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Shape 26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Shape 26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Shape 266"/>
          <p:cNvSpPr txBox="1">
            <a:spLocks noGrp="1"/>
          </p:cNvSpPr>
          <p:nvPr>
            <p:ph type="title"/>
          </p:nvPr>
        </p:nvSpPr>
        <p:spPr>
          <a:xfrm>
            <a:off x="188913" y="-2794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Popular Game Parodies</a:t>
            </a:r>
          </a:p>
        </p:txBody>
      </p:sp>
      <p:pic>
        <p:nvPicPr>
          <p:cNvPr id="62468" name="Shape 26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936625"/>
            <a:ext cx="7034212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Shape 27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Shape 27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hape 274"/>
          <p:cNvSpPr txBox="1">
            <a:spLocks noGrp="1"/>
          </p:cNvSpPr>
          <p:nvPr>
            <p:ph type="title"/>
          </p:nvPr>
        </p:nvSpPr>
        <p:spPr>
          <a:xfrm>
            <a:off x="188913" y="-2794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Popular Game Parodies</a:t>
            </a:r>
          </a:p>
        </p:txBody>
      </p:sp>
      <p:pic>
        <p:nvPicPr>
          <p:cNvPr id="64516" name="Shape 27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915988"/>
            <a:ext cx="7096125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Shape 28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Shape 28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Shape 282"/>
          <p:cNvSpPr txBox="1">
            <a:spLocks noGrp="1"/>
          </p:cNvSpPr>
          <p:nvPr>
            <p:ph type="title"/>
          </p:nvPr>
        </p:nvSpPr>
        <p:spPr>
          <a:xfrm>
            <a:off x="188913" y="-2794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Popular Game Parodies</a:t>
            </a:r>
          </a:p>
        </p:txBody>
      </p:sp>
      <p:pic>
        <p:nvPicPr>
          <p:cNvPr id="66564" name="Shape 28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850900"/>
            <a:ext cx="724376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3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000" b="1" smtClean="0">
                <a:latin typeface="Arial" charset="0"/>
                <a:cs typeface="Arial" charset="0"/>
              </a:rPr>
              <a:t>What do we need to be like a game design studio?</a:t>
            </a:r>
          </a:p>
        </p:txBody>
      </p:sp>
      <p:sp>
        <p:nvSpPr>
          <p:cNvPr id="13314" name="Shape 36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7258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Communication channels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Marketing and advertising channels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Branding and humanizing the product with a character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Developers (obviously)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Development tools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Lots of brainstorming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Great documentation and blogging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Project management and resource planning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A little bit of creativity and a lot of hard work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A wide range of testers, usually friends and family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- Coffee, coke, beer, anything to munch and crunch</a:t>
            </a:r>
          </a:p>
        </p:txBody>
      </p:sp>
      <p:pic>
        <p:nvPicPr>
          <p:cNvPr id="13315" name="Shape 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Shape 3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Shape 2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Shape 28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Shape 290"/>
          <p:cNvSpPr txBox="1">
            <a:spLocks noGrp="1"/>
          </p:cNvSpPr>
          <p:nvPr>
            <p:ph type="title"/>
          </p:nvPr>
        </p:nvSpPr>
        <p:spPr>
          <a:xfrm>
            <a:off x="188913" y="-2794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Popular Game Parodies</a:t>
            </a:r>
          </a:p>
        </p:txBody>
      </p:sp>
      <p:pic>
        <p:nvPicPr>
          <p:cNvPr id="68612" name="Shape 291"/>
          <p:cNvPicPr preferRelativeResize="0">
            <a:picLocks noChangeAspect="1" noChangeArrowheads="1"/>
          </p:cNvPicPr>
          <p:nvPr/>
        </p:nvPicPr>
        <p:blipFill>
          <a:blip r:embed="rId5"/>
          <a:srcRect l="30574" b="14471"/>
          <a:stretch>
            <a:fillRect/>
          </a:stretch>
        </p:blipFill>
        <p:spPr bwMode="auto">
          <a:xfrm>
            <a:off x="277813" y="673100"/>
            <a:ext cx="665797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9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Development Stages (All 5 of em)</a:t>
            </a:r>
          </a:p>
        </p:txBody>
      </p:sp>
      <p:sp>
        <p:nvSpPr>
          <p:cNvPr id="70658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725863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Each version has a unique output</a:t>
            </a:r>
          </a:p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Versions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Version 0.1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Version 0.3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Version 0.6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Version 0.91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Version 1.0</a:t>
            </a:r>
          </a:p>
        </p:txBody>
      </p:sp>
      <p:pic>
        <p:nvPicPr>
          <p:cNvPr id="70659" name="Shape 29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28788"/>
            <a:ext cx="28575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Shape 29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405188"/>
            <a:ext cx="28575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Shape 30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Shape 30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30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72706" name="Shape 3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3000" smtClean="0">
              <a:latin typeface="Arial" charset="0"/>
              <a:cs typeface="Arial" charset="0"/>
            </a:endParaRPr>
          </a:p>
        </p:txBody>
      </p:sp>
      <p:pic>
        <p:nvPicPr>
          <p:cNvPr id="72707" name="Shape 30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238"/>
            <a:ext cx="610393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Shape 30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0425" y="1914525"/>
            <a:ext cx="57435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31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Version 0.1 (The main concept)</a:t>
            </a:r>
          </a:p>
        </p:txBody>
      </p:sp>
      <p:sp>
        <p:nvSpPr>
          <p:cNvPr id="74754" name="Shape 315"/>
          <p:cNvSpPr txBox="1">
            <a:spLocks noGrp="1"/>
          </p:cNvSpPr>
          <p:nvPr>
            <p:ph type="body" idx="1"/>
          </p:nvPr>
        </p:nvSpPr>
        <p:spPr>
          <a:xfrm>
            <a:off x="288925" y="1200150"/>
            <a:ext cx="5213350" cy="3725863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2D game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Story of 2 lovers in different cities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Expanding egg for making the game a little harder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Lame power-ups</a:t>
            </a:r>
          </a:p>
        </p:txBody>
      </p:sp>
      <p:pic>
        <p:nvPicPr>
          <p:cNvPr id="74755" name="Shape 3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5950" y="25050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Shape 3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0988" y="1697038"/>
            <a:ext cx="6159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Shape 31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42000">
            <a:off x="5095875" y="3306763"/>
            <a:ext cx="6175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Shape 319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5700" y="13938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Shape 32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741999">
            <a:off x="5392738" y="1697038"/>
            <a:ext cx="70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Shape 321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8950" y="2452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Shape 322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Shape 323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32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Version 0.3 (A character is needed)</a:t>
            </a:r>
          </a:p>
        </p:txBody>
      </p:sp>
      <p:sp>
        <p:nvSpPr>
          <p:cNvPr id="76802" name="Shape 329"/>
          <p:cNvSpPr txBox="1">
            <a:spLocks noGrp="1"/>
          </p:cNvSpPr>
          <p:nvPr>
            <p:ph type="body" idx="1"/>
          </p:nvPr>
        </p:nvSpPr>
        <p:spPr>
          <a:xfrm>
            <a:off x="117475" y="1316038"/>
            <a:ext cx="4714875" cy="3725862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Game changed from 2D to 3D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Our hero needed a name, a character.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Character animations started.</a:t>
            </a:r>
          </a:p>
        </p:txBody>
      </p:sp>
      <p:pic>
        <p:nvPicPr>
          <p:cNvPr id="76803" name="Shape 3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838" y="1063625"/>
            <a:ext cx="403383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Shape 33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Shape 33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Shape 3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75" y="2855913"/>
            <a:ext cx="22860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Shape 33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2919413"/>
            <a:ext cx="2224087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Shape 33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6200" y="1023938"/>
            <a:ext cx="19939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Shape 34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Bill the Pill was born</a:t>
            </a:r>
          </a:p>
        </p:txBody>
      </p:sp>
      <p:pic>
        <p:nvPicPr>
          <p:cNvPr id="78853" name="Shape 34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8" y="1023938"/>
            <a:ext cx="2144712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Shape 34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7300" y="1063625"/>
            <a:ext cx="4014788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Shape 343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34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Version 0.6 (A dramatic change)</a:t>
            </a:r>
          </a:p>
        </p:txBody>
      </p:sp>
      <p:sp>
        <p:nvSpPr>
          <p:cNvPr id="80898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150" cy="3725863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Pill of War the final name.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7 popular game parodies decided.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Survival mode added.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Testing phase started.</a:t>
            </a:r>
          </a:p>
        </p:txBody>
      </p:sp>
      <p:pic>
        <p:nvPicPr>
          <p:cNvPr id="80899" name="Shape 3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1200150"/>
            <a:ext cx="3741738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Shape 35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35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Version 0.91 (Finalising the Game)</a:t>
            </a:r>
          </a:p>
        </p:txBody>
      </p:sp>
      <p:sp>
        <p:nvSpPr>
          <p:cNvPr id="82946" name="Shape 3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150" cy="3725863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A trailer with voiceover finished.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Level concepts finished.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Power-ups decided.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Animations almost completed.</a:t>
            </a:r>
          </a:p>
        </p:txBody>
      </p:sp>
      <p:pic>
        <p:nvPicPr>
          <p:cNvPr id="82947" name="Shape 35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1249363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Shape 35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Shape 36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36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The Trailer</a:t>
            </a:r>
          </a:p>
        </p:txBody>
      </p:sp>
      <p:sp>
        <p:nvSpPr>
          <p:cNvPr id="84997" name="Text Box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000" smtClean="0">
                <a:latin typeface="Arial" charset="0"/>
                <a:cs typeface="Arial" charset="0"/>
                <a:hlinkClick r:id="rId3"/>
              </a:rPr>
              <a:t>http://youtu.be/KyyP5kvWu60</a:t>
            </a:r>
            <a:endParaRPr lang="en-US" sz="3000" smtClean="0">
              <a:latin typeface="Arial" charset="0"/>
              <a:cs typeface="Arial" charset="0"/>
            </a:endParaRPr>
          </a:p>
        </p:txBody>
      </p:sp>
      <p:pic>
        <p:nvPicPr>
          <p:cNvPr id="84994" name="Shape 36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Shape 36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Shape 37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989013"/>
            <a:ext cx="41783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Shape 37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946150"/>
            <a:ext cx="39560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Shape 375"/>
          <p:cNvSpPr txBox="1">
            <a:spLocks noGrp="1"/>
          </p:cNvSpPr>
          <p:nvPr>
            <p:ph type="title"/>
          </p:nvPr>
        </p:nvSpPr>
        <p:spPr>
          <a:xfrm>
            <a:off x="534988" y="-381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Version 1.0 (Let’s have some fun)</a:t>
            </a:r>
          </a:p>
        </p:txBody>
      </p:sp>
      <p:pic>
        <p:nvPicPr>
          <p:cNvPr id="87044" name="Shape 37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650" y="3008313"/>
            <a:ext cx="367823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Shape 37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Shape 37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Shape 379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938" y="965200"/>
            <a:ext cx="41783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Shape 380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2975" y="935038"/>
            <a:ext cx="41798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4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Communication channel accomplished</a:t>
            </a:r>
          </a:p>
        </p:txBody>
      </p:sp>
      <p:sp>
        <p:nvSpPr>
          <p:cNvPr id="15362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Built a social network to communicate with team members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Easily got updates from each teammate and got feedback immediately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Arranged extra meetings for major changes and updates</a:t>
            </a:r>
          </a:p>
        </p:txBody>
      </p:sp>
      <p:pic>
        <p:nvPicPr>
          <p:cNvPr id="15363" name="Shape 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Shape 4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38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Good ol’ testing</a:t>
            </a:r>
          </a:p>
        </p:txBody>
      </p:sp>
      <p:sp>
        <p:nvSpPr>
          <p:cNvPr id="89090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4191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3000" smtClean="0">
                <a:latin typeface="Arial" charset="0"/>
                <a:cs typeface="Arial" charset="0"/>
              </a:rPr>
              <a:t>Developer tests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Comprehension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Usability</a:t>
            </a:r>
          </a:p>
          <a:p>
            <a:pPr marL="914400" lvl="1" indent="-381000" eaLnBrk="1" hangingPunct="1"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smtClean="0">
                <a:latin typeface="Arial" charset="0"/>
                <a:cs typeface="Arial" charset="0"/>
              </a:rPr>
              <a:t>Performance</a:t>
            </a:r>
          </a:p>
        </p:txBody>
      </p:sp>
      <p:pic>
        <p:nvPicPr>
          <p:cNvPr id="89091" name="Shape 3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Shape 38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hape 39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Conclusion</a:t>
            </a:r>
          </a:p>
        </p:txBody>
      </p:sp>
      <p:pic>
        <p:nvPicPr>
          <p:cNvPr id="91138" name="Shape 39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Shape 39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Shape 39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55713"/>
            <a:ext cx="449103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Shape 397"/>
          <p:cNvSpPr txBox="1">
            <a:spLocks noChangeArrowheads="1"/>
          </p:cNvSpPr>
          <p:nvPr/>
        </p:nvSpPr>
        <p:spPr bwMode="auto">
          <a:xfrm>
            <a:off x="5084763" y="1725613"/>
            <a:ext cx="24193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We love to work together,</a:t>
            </a:r>
          </a:p>
          <a:p>
            <a:r>
              <a:rPr lang="en-US"/>
              <a:t>We enjoy what we do,</a:t>
            </a:r>
          </a:p>
          <a:p>
            <a:r>
              <a:rPr lang="en-US"/>
              <a:t>We had lots of fun…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and we hope you enjoy..</a:t>
            </a:r>
          </a:p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40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3600" b="1" smtClean="0">
                <a:latin typeface="Arial" charset="0"/>
                <a:cs typeface="Arial" charset="0"/>
              </a:rPr>
              <a:t>Bill The Pill Making Of</a:t>
            </a:r>
          </a:p>
        </p:txBody>
      </p:sp>
      <p:sp>
        <p:nvSpPr>
          <p:cNvPr id="93188" name="Text Box 4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000" smtClean="0">
                <a:latin typeface="Arial" charset="0"/>
                <a:cs typeface="Arial" charset="0"/>
                <a:hlinkClick r:id="rId3"/>
              </a:rPr>
              <a:t>http://youtu.be/33_lktCW5VI</a:t>
            </a:r>
            <a:endParaRPr lang="en-US" sz="3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94175" cy="3725863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GDD is the official documentation for our project our website helped us fill in the holes</a:t>
            </a:r>
          </a:p>
        </p:txBody>
      </p:sp>
      <p:pic>
        <p:nvPicPr>
          <p:cNvPr id="17410" name="Shape 5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Shape 5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Shape 5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5363" y="1090613"/>
            <a:ext cx="304323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hape 55"/>
          <p:cNvSpPr txBox="1">
            <a:spLocks noChangeArrowheads="1"/>
          </p:cNvSpPr>
          <p:nvPr/>
        </p:nvSpPr>
        <p:spPr bwMode="auto">
          <a:xfrm>
            <a:off x="0" y="4524375"/>
            <a:ext cx="3000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 sz="2400" u="sng">
                <a:solidFill>
                  <a:schemeClr val="hlink"/>
                </a:solidFill>
                <a:hlinkClick r:id="rId6"/>
              </a:rPr>
              <a:t>www.pillofwar.com</a:t>
            </a:r>
          </a:p>
        </p:txBody>
      </p:sp>
      <p:sp>
        <p:nvSpPr>
          <p:cNvPr id="17414" name="Shape 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Marketing and advertising channel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Marketing and advertising channel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4613" y="862013"/>
            <a:ext cx="9007475" cy="3725862"/>
          </a:xfrm>
        </p:spPr>
        <p:txBody>
          <a:bodyPr>
            <a:noAutofit/>
          </a:bodyPr>
          <a:lstStyle/>
          <a:p>
            <a:pPr marL="457200" indent="-381000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tr" sz="2400">
                <a:sym typeface="Arial"/>
              </a:rPr>
              <a:t>The website is created for blogging, marketing and advertising purposes of the game</a:t>
            </a:r>
          </a:p>
          <a:p>
            <a:pPr eaLnBrk="1" fontAlgn="auto" hangingPunct="1">
              <a:spcAft>
                <a:spcPts val="0"/>
              </a:spcAft>
              <a:buSzPct val="100000"/>
              <a:defRPr/>
            </a:pPr>
            <a:endParaRPr sz="2400">
              <a:sym typeface="Arial"/>
            </a:endParaRPr>
          </a:p>
        </p:txBody>
      </p:sp>
      <p:pic>
        <p:nvPicPr>
          <p:cNvPr id="19459" name="Shape 6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Shape 6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hape 65"/>
          <p:cNvSpPr txBox="1">
            <a:spLocks noChangeArrowheads="1"/>
          </p:cNvSpPr>
          <p:nvPr/>
        </p:nvSpPr>
        <p:spPr bwMode="auto">
          <a:xfrm>
            <a:off x="0" y="4524375"/>
            <a:ext cx="3000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 sz="2400" u="sng">
                <a:solidFill>
                  <a:schemeClr val="hlink"/>
                </a:solidFill>
                <a:hlinkClick r:id="rId5"/>
              </a:rPr>
              <a:t>www.pillofwar.com</a:t>
            </a:r>
          </a:p>
        </p:txBody>
      </p:sp>
      <p:pic>
        <p:nvPicPr>
          <p:cNvPr id="19462" name="Shape 6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8113" y="1776413"/>
            <a:ext cx="5018087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Shape 67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000" y="2303463"/>
            <a:ext cx="1450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Shape 68"/>
          <p:cNvSpPr txBox="1">
            <a:spLocks noChangeArrowheads="1"/>
          </p:cNvSpPr>
          <p:nvPr/>
        </p:nvSpPr>
        <p:spPr bwMode="auto">
          <a:xfrm>
            <a:off x="74613" y="3754438"/>
            <a:ext cx="2447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/>
              <a:t>we are going to be guerillas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Shape 7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2084388"/>
            <a:ext cx="3509963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Shape 7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Marketing and advertising channel</a:t>
            </a:r>
          </a:p>
        </p:txBody>
      </p:sp>
      <p:sp>
        <p:nvSpPr>
          <p:cNvPr id="21507" name="Shape 75"/>
          <p:cNvSpPr txBox="1">
            <a:spLocks noGrp="1"/>
          </p:cNvSpPr>
          <p:nvPr>
            <p:ph type="body" idx="1"/>
          </p:nvPr>
        </p:nvSpPr>
        <p:spPr>
          <a:xfrm>
            <a:off x="74613" y="862013"/>
            <a:ext cx="9007475" cy="822325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1800" smtClean="0">
                <a:latin typeface="Arial" charset="0"/>
                <a:cs typeface="Arial" charset="0"/>
              </a:rPr>
              <a:t>Blogging and documentation was also held in our website for content marketing</a:t>
            </a:r>
          </a:p>
        </p:txBody>
      </p:sp>
      <p:pic>
        <p:nvPicPr>
          <p:cNvPr id="21508" name="Shape 7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Shape 7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Shape 78"/>
          <p:cNvSpPr txBox="1">
            <a:spLocks noChangeArrowheads="1"/>
          </p:cNvSpPr>
          <p:nvPr/>
        </p:nvSpPr>
        <p:spPr bwMode="auto">
          <a:xfrm>
            <a:off x="0" y="4524375"/>
            <a:ext cx="3000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 sz="2400" u="sng">
                <a:solidFill>
                  <a:schemeClr val="hlink"/>
                </a:solidFill>
                <a:hlinkClick r:id="rId6"/>
              </a:rPr>
              <a:t>www.pillofwar.com</a:t>
            </a:r>
          </a:p>
        </p:txBody>
      </p:sp>
      <p:pic>
        <p:nvPicPr>
          <p:cNvPr id="21511" name="Shape 79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5188" y="1314450"/>
            <a:ext cx="421957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Shape 80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825625"/>
            <a:ext cx="35083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Logo designs for branding</a:t>
            </a:r>
          </a:p>
        </p:txBody>
      </p:sp>
      <p:sp>
        <p:nvSpPr>
          <p:cNvPr id="23554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App logo was needed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Revisions have been tested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smtClean="0">
                <a:latin typeface="Arial" charset="0"/>
                <a:cs typeface="Arial" charset="0"/>
              </a:rPr>
              <a:t>Final revision decided</a:t>
            </a:r>
          </a:p>
        </p:txBody>
      </p:sp>
      <p:pic>
        <p:nvPicPr>
          <p:cNvPr id="23555" name="Shape 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5" y="30829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Shape 8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Shape 8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Shape 9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475" y="347027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Shape 91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4178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Shape 92"/>
          <p:cNvSpPr>
            <a:spLocks noChangeArrowheads="1"/>
          </p:cNvSpPr>
          <p:nvPr/>
        </p:nvSpPr>
        <p:spPr bwMode="auto">
          <a:xfrm>
            <a:off x="2060575" y="3825875"/>
            <a:ext cx="512763" cy="20955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3561" name="Shape 93"/>
          <p:cNvSpPr>
            <a:spLocks noChangeArrowheads="1"/>
          </p:cNvSpPr>
          <p:nvPr/>
        </p:nvSpPr>
        <p:spPr bwMode="auto">
          <a:xfrm>
            <a:off x="3770313" y="3825875"/>
            <a:ext cx="512762" cy="20955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400" b="1" smtClean="0">
                <a:latin typeface="Arial" charset="0"/>
                <a:cs typeface="Arial" charset="0"/>
              </a:rPr>
              <a:t>Development Tools</a:t>
            </a:r>
          </a:p>
        </p:txBody>
      </p:sp>
      <p:sp>
        <p:nvSpPr>
          <p:cNvPr id="25602" name="Shape 99"/>
          <p:cNvSpPr txBox="1">
            <a:spLocks noGrp="1"/>
          </p:cNvSpPr>
          <p:nvPr>
            <p:ph type="body" idx="1"/>
          </p:nvPr>
        </p:nvSpPr>
        <p:spPr>
          <a:xfrm>
            <a:off x="42863" y="1211263"/>
            <a:ext cx="9199562" cy="3725862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b="1" smtClean="0">
                <a:latin typeface="Arial" charset="0"/>
                <a:cs typeface="Arial" charset="0"/>
              </a:rPr>
              <a:t>Game: </a:t>
            </a:r>
            <a:r>
              <a:rPr lang="en-US" sz="2400" smtClean="0">
                <a:latin typeface="Arial" charset="0"/>
                <a:cs typeface="Arial" charset="0"/>
              </a:rPr>
              <a:t>Unity 3D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b="1" smtClean="0">
                <a:latin typeface="Arial" charset="0"/>
                <a:cs typeface="Arial" charset="0"/>
              </a:rPr>
              <a:t>Characters:</a:t>
            </a:r>
            <a:r>
              <a:rPr lang="en-US" sz="2400" smtClean="0">
                <a:latin typeface="Arial" charset="0"/>
                <a:cs typeface="Arial" charset="0"/>
              </a:rPr>
              <a:t> 3DS Max, Adobe Photoshop, 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b="1" smtClean="0">
                <a:latin typeface="Arial" charset="0"/>
                <a:cs typeface="Arial" charset="0"/>
              </a:rPr>
              <a:t>Music - Sound Effects :</a:t>
            </a:r>
            <a:r>
              <a:rPr lang="en-US" sz="2400" smtClean="0">
                <a:latin typeface="Arial" charset="0"/>
                <a:cs typeface="Arial" charset="0"/>
              </a:rPr>
              <a:t> Cubase, Hypersonic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b="1" smtClean="0">
                <a:latin typeface="Arial" charset="0"/>
                <a:cs typeface="Arial" charset="0"/>
              </a:rPr>
              <a:t>Environment:</a:t>
            </a:r>
            <a:r>
              <a:rPr lang="en-US" sz="2400" smtClean="0">
                <a:latin typeface="Arial" charset="0"/>
                <a:cs typeface="Arial" charset="0"/>
              </a:rPr>
              <a:t> 3DS Max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b="1" smtClean="0">
                <a:latin typeface="Arial" charset="0"/>
                <a:cs typeface="Arial" charset="0"/>
              </a:rPr>
              <a:t>Trailer:</a:t>
            </a:r>
            <a:r>
              <a:rPr lang="en-US" sz="2400" smtClean="0">
                <a:latin typeface="Arial" charset="0"/>
                <a:cs typeface="Arial" charset="0"/>
              </a:rPr>
              <a:t> Adobe After Effects, Sony Vegas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b="1" smtClean="0">
                <a:latin typeface="Arial" charset="0"/>
                <a:cs typeface="Arial" charset="0"/>
              </a:rPr>
              <a:t>Wallpapers:</a:t>
            </a:r>
            <a:r>
              <a:rPr lang="en-US" sz="2400" smtClean="0">
                <a:latin typeface="Arial" charset="0"/>
                <a:cs typeface="Arial" charset="0"/>
              </a:rPr>
              <a:t> Adobe Photoshop</a:t>
            </a:r>
          </a:p>
          <a:p>
            <a:pPr marL="457200" indent="-381000"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n-US" sz="2400" b="1" smtClean="0">
                <a:latin typeface="Arial" charset="0"/>
                <a:cs typeface="Arial" charset="0"/>
              </a:rPr>
              <a:t>Game Menu:</a:t>
            </a:r>
            <a:r>
              <a:rPr lang="en-US" sz="2400" smtClean="0">
                <a:latin typeface="Arial" charset="0"/>
                <a:cs typeface="Arial" charset="0"/>
              </a:rPr>
              <a:t> Adobe Photoshop</a:t>
            </a:r>
          </a:p>
        </p:txBody>
      </p:sp>
      <p:pic>
        <p:nvPicPr>
          <p:cNvPr id="25603" name="Shape 10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109538"/>
            <a:ext cx="23828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Shape 10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405188"/>
            <a:ext cx="1231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830</Words>
  <Application>Microsoft Office PowerPoint</Application>
  <PresentationFormat>On-screen Show (16:9)</PresentationFormat>
  <Paragraphs>193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Courier New</vt:lpstr>
      <vt:lpstr>light-gradient</vt:lpstr>
      <vt:lpstr>Slide 1</vt:lpstr>
      <vt:lpstr>Not another game project</vt:lpstr>
      <vt:lpstr>What do we need to be like a game design studio?</vt:lpstr>
      <vt:lpstr>Communication channel accomplished</vt:lpstr>
      <vt:lpstr>Marketing and advertising channel</vt:lpstr>
      <vt:lpstr>Marketing and advertising channel</vt:lpstr>
      <vt:lpstr>Marketing and advertising channel</vt:lpstr>
      <vt:lpstr>Logo designs for branding</vt:lpstr>
      <vt:lpstr>Development Tools</vt:lpstr>
      <vt:lpstr>Some showcase of tools</vt:lpstr>
      <vt:lpstr>Project management and resource planning</vt:lpstr>
      <vt:lpstr>GDD is a Must</vt:lpstr>
      <vt:lpstr>Let’s move on to the game</vt:lpstr>
      <vt:lpstr>Environment was a little tricky</vt:lpstr>
      <vt:lpstr>We needed a hero</vt:lpstr>
      <vt:lpstr>Power-ups change the strategy</vt:lpstr>
      <vt:lpstr>Poor sperms are the enemy</vt:lpstr>
      <vt:lpstr>A little more explanation with flow-charts</vt:lpstr>
      <vt:lpstr>What’s in the game menu?</vt:lpstr>
      <vt:lpstr>Level 0</vt:lpstr>
      <vt:lpstr>Levels 1 to 7</vt:lpstr>
      <vt:lpstr>Survival Mode (Level 8)</vt:lpstr>
      <vt:lpstr>Popular Game Parodies</vt:lpstr>
      <vt:lpstr>Popular Game Parodies</vt:lpstr>
      <vt:lpstr>Popular Game Parodies</vt:lpstr>
      <vt:lpstr>Popular Game Parodies</vt:lpstr>
      <vt:lpstr>Popular Game Parodies</vt:lpstr>
      <vt:lpstr>Popular Game Parodies</vt:lpstr>
      <vt:lpstr>Popular Game Parodies</vt:lpstr>
      <vt:lpstr>Popular Game Parodies</vt:lpstr>
      <vt:lpstr>Development Stages (All 5 of em)</vt:lpstr>
      <vt:lpstr>Slide 32</vt:lpstr>
      <vt:lpstr>Version 0.1 (The main concept)</vt:lpstr>
      <vt:lpstr>Version 0.3 (A character is needed)</vt:lpstr>
      <vt:lpstr>Bill the Pill was born</vt:lpstr>
      <vt:lpstr>Version 0.6 (A dramatic change)</vt:lpstr>
      <vt:lpstr>Version 0.91 (Finalising the Game)</vt:lpstr>
      <vt:lpstr>The Trailer</vt:lpstr>
      <vt:lpstr>Version 1.0 (Let’s have some fun)</vt:lpstr>
      <vt:lpstr>Good ol’ testing</vt:lpstr>
      <vt:lpstr>Conclusion</vt:lpstr>
      <vt:lpstr>Bill The Pill Making Of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Hakan Tüzün</cp:lastModifiedBy>
  <cp:revision>5</cp:revision>
  <dcterms:modified xsi:type="dcterms:W3CDTF">2014-11-30T21:19:07Z</dcterms:modified>
</cp:coreProperties>
</file>