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sldIdLst>
    <p:sldId id="256" r:id="rId2"/>
    <p:sldId id="257" r:id="rId3"/>
    <p:sldId id="258" r:id="rId4"/>
    <p:sldId id="259" r:id="rId5"/>
    <p:sldId id="282" r:id="rId6"/>
    <p:sldId id="280" r:id="rId7"/>
    <p:sldId id="281" r:id="rId8"/>
    <p:sldId id="279" r:id="rId9"/>
    <p:sldId id="260" r:id="rId10"/>
    <p:sldId id="261" r:id="rId11"/>
    <p:sldId id="273" r:id="rId12"/>
    <p:sldId id="262" r:id="rId13"/>
    <p:sldId id="263" r:id="rId14"/>
    <p:sldId id="264" r:id="rId15"/>
    <p:sldId id="274" r:id="rId16"/>
    <p:sldId id="265" r:id="rId17"/>
    <p:sldId id="275" r:id="rId18"/>
    <p:sldId id="276" r:id="rId19"/>
    <p:sldId id="266" r:id="rId20"/>
    <p:sldId id="278" r:id="rId21"/>
    <p:sldId id="277" r:id="rId22"/>
    <p:sldId id="268" r:id="rId23"/>
    <p:sldId id="269" r:id="rId24"/>
    <p:sldId id="272" r:id="rId25"/>
    <p:sldId id="283" r:id="rId26"/>
    <p:sldId id="284" r:id="rId27"/>
    <p:sldId id="285" r:id="rId28"/>
    <p:sldId id="270" r:id="rId29"/>
    <p:sldId id="271"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6" autoAdjust="0"/>
    <p:restoredTop sz="91931" autoAdjust="0"/>
  </p:normalViewPr>
  <p:slideViewPr>
    <p:cSldViewPr>
      <p:cViewPr varScale="1">
        <p:scale>
          <a:sx n="72" d="100"/>
          <a:sy n="72" d="100"/>
        </p:scale>
        <p:origin x="-1086" y="-84"/>
      </p:cViewPr>
      <p:guideLst>
        <p:guide orient="horz" pos="2160"/>
        <p:guide pos="2880"/>
      </p:guideLst>
    </p:cSldViewPr>
  </p:slideViewPr>
  <p:outlineViewPr>
    <p:cViewPr>
      <p:scale>
        <a:sx n="33" d="100"/>
        <a:sy n="33" d="100"/>
      </p:scale>
      <p:origin x="0" y="266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24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FB21C-DF57-4172-AB4C-74CA0E693351}" type="datetimeFigureOut">
              <a:rPr lang="tr-TR" smtClean="0"/>
              <a:pPr/>
              <a:t>03.01.2014</a:t>
            </a:fld>
            <a:endParaRPr lang="tr-TR" dirty="0"/>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09F99-1425-411E-B0DD-9096050FAFCD}" type="slidenum">
              <a:rPr lang="tr-TR" smtClean="0"/>
              <a:pPr/>
              <a:t>‹#›</a:t>
            </a:fld>
            <a:endParaRPr lang="tr-TR" dirty="0"/>
          </a:p>
        </p:txBody>
      </p:sp>
    </p:spTree>
    <p:extLst>
      <p:ext uri="{BB962C8B-B14F-4D97-AF65-F5344CB8AC3E}">
        <p14:creationId xmlns:p14="http://schemas.microsoft.com/office/powerpoint/2010/main" xmlns="" val="375535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E609F99-1425-411E-B0DD-9096050FAFCD}" type="slidenum">
              <a:rPr lang="tr-TR" smtClean="0"/>
              <a:pPr/>
              <a:t>6</a:t>
            </a:fld>
            <a:endParaRPr lang="tr-TR" dirty="0"/>
          </a:p>
        </p:txBody>
      </p:sp>
    </p:spTree>
    <p:extLst>
      <p:ext uri="{BB962C8B-B14F-4D97-AF65-F5344CB8AC3E}">
        <p14:creationId xmlns:p14="http://schemas.microsoft.com/office/powerpoint/2010/main" xmlns="" val="4260376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E609F99-1425-411E-B0DD-9096050FAFCD}" type="slidenum">
              <a:rPr lang="tr-TR" smtClean="0"/>
              <a:pPr/>
              <a:t>14</a:t>
            </a:fld>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E609F99-1425-411E-B0DD-9096050FAFCD}" type="slidenum">
              <a:rPr lang="tr-TR" smtClean="0"/>
              <a:pPr/>
              <a:t>16</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E609F99-1425-411E-B0DD-9096050FAFCD}" type="slidenum">
              <a:rPr lang="tr-TR" smtClean="0"/>
              <a:pPr/>
              <a:t>19</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07863702-E3D2-4DC7-BEA2-934353D851E9}" type="datetimeFigureOut">
              <a:rPr lang="tr-TR" smtClean="0"/>
              <a:pPr/>
              <a:t>03.01.2014</a:t>
            </a:fld>
            <a:endParaRPr lang="tr-TR" dirty="0"/>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dirty="0"/>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A2FB7D68-9320-4F47-BA09-230DCB64DE47}" type="slidenum">
              <a:rPr lang="tr-TR" smtClean="0"/>
              <a:pPr/>
              <a:t>‹#›</a:t>
            </a:fld>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7863702-E3D2-4DC7-BEA2-934353D851E9}" type="datetimeFigureOut">
              <a:rPr lang="tr-TR" smtClean="0"/>
              <a:pPr/>
              <a:t>03.01.2014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A2FB7D68-9320-4F47-BA09-230DCB64DE47}"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7863702-E3D2-4DC7-BEA2-934353D851E9}" type="datetimeFigureOut">
              <a:rPr lang="tr-TR" smtClean="0"/>
              <a:pPr/>
              <a:t>03.01.2014</a:t>
            </a:fld>
            <a:endParaRPr lang="tr-TR" dirty="0"/>
          </a:p>
        </p:txBody>
      </p:sp>
      <p:sp>
        <p:nvSpPr>
          <p:cNvPr id="5" name="4 Altbilgi Yer Tutucusu"/>
          <p:cNvSpPr>
            <a:spLocks noGrp="1"/>
          </p:cNvSpPr>
          <p:nvPr>
            <p:ph type="ftr" sz="quarter" idx="11"/>
          </p:nvPr>
        </p:nvSpPr>
        <p:spPr/>
        <p:txBody>
          <a:bodyPr/>
          <a:lstStyle/>
          <a:p>
            <a:endParaRPr lang="tr-TR" dirty="0"/>
          </a:p>
        </p:txBody>
      </p:sp>
      <p:sp>
        <p:nvSpPr>
          <p:cNvPr id="6" name="5 Slayt Numarası Yer Tutucusu"/>
          <p:cNvSpPr>
            <a:spLocks noGrp="1"/>
          </p:cNvSpPr>
          <p:nvPr>
            <p:ph type="sldNum" sz="quarter" idx="12"/>
          </p:nvPr>
        </p:nvSpPr>
        <p:spPr/>
        <p:txBody>
          <a:bodyPr/>
          <a:lstStyle/>
          <a:p>
            <a:fld id="{A2FB7D68-9320-4F47-BA09-230DCB64DE47}"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07863702-E3D2-4DC7-BEA2-934353D851E9}" type="datetimeFigureOut">
              <a:rPr lang="tr-TR" smtClean="0"/>
              <a:pPr/>
              <a:t>03.01.2014</a:t>
            </a:fld>
            <a:endParaRPr lang="tr-TR" dirty="0"/>
          </a:p>
        </p:txBody>
      </p:sp>
      <p:sp>
        <p:nvSpPr>
          <p:cNvPr id="9" name="8 Slayt Numarası Yer Tutucusu"/>
          <p:cNvSpPr>
            <a:spLocks noGrp="1"/>
          </p:cNvSpPr>
          <p:nvPr>
            <p:ph type="sldNum" sz="quarter" idx="15"/>
          </p:nvPr>
        </p:nvSpPr>
        <p:spPr/>
        <p:txBody>
          <a:bodyPr rtlCol="0"/>
          <a:lstStyle/>
          <a:p>
            <a:fld id="{A2FB7D68-9320-4F47-BA09-230DCB64DE47}" type="slidenum">
              <a:rPr lang="tr-TR" smtClean="0"/>
              <a:pPr/>
              <a:t>‹#›</a:t>
            </a:fld>
            <a:endParaRPr lang="tr-TR" dirty="0"/>
          </a:p>
        </p:txBody>
      </p:sp>
      <p:sp>
        <p:nvSpPr>
          <p:cNvPr id="10" name="9 Altbilgi Yer Tutucusu"/>
          <p:cNvSpPr>
            <a:spLocks noGrp="1"/>
          </p:cNvSpPr>
          <p:nvPr>
            <p:ph type="ftr" sz="quarter" idx="16"/>
          </p:nvPr>
        </p:nvSpPr>
        <p:spPr/>
        <p:txBody>
          <a:bodyPr rtlCol="0"/>
          <a:lstStyle/>
          <a:p>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07863702-E3D2-4DC7-BEA2-934353D851E9}" type="datetimeFigureOut">
              <a:rPr lang="tr-TR" smtClean="0"/>
              <a:pPr/>
              <a:t>03.01.2014</a:t>
            </a:fld>
            <a:endParaRPr lang="tr-TR" dirty="0"/>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dirty="0"/>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Slayt Numarası Yer Tutucusu"/>
          <p:cNvSpPr>
            <a:spLocks noGrp="1"/>
          </p:cNvSpPr>
          <p:nvPr>
            <p:ph type="sldNum" sz="quarter" idx="12"/>
          </p:nvPr>
        </p:nvSpPr>
        <p:spPr bwMode="auto">
          <a:xfrm>
            <a:off x="1340616" y="4928702"/>
            <a:ext cx="609600" cy="517524"/>
          </a:xfrm>
        </p:spPr>
        <p:txBody>
          <a:bodyPr/>
          <a:lstStyle/>
          <a:p>
            <a:fld id="{A2FB7D68-9320-4F47-BA09-230DCB64DE47}" type="slidenum">
              <a:rPr lang="tr-TR" smtClean="0"/>
              <a:pPr/>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07863702-E3D2-4DC7-BEA2-934353D851E9}" type="datetimeFigureOut">
              <a:rPr lang="tr-TR" smtClean="0"/>
              <a:pPr/>
              <a:t>03.01.2014</a:t>
            </a:fld>
            <a:endParaRPr lang="tr-TR" dirty="0"/>
          </a:p>
        </p:txBody>
      </p:sp>
      <p:sp>
        <p:nvSpPr>
          <p:cNvPr id="6" name="5 Altbilgi Yer Tutucusu"/>
          <p:cNvSpPr>
            <a:spLocks noGrp="1"/>
          </p:cNvSpPr>
          <p:nvPr>
            <p:ph type="ftr" sz="quarter" idx="11"/>
          </p:nvPr>
        </p:nvSpPr>
        <p:spPr/>
        <p:txBody>
          <a:bodyPr/>
          <a:lstStyle/>
          <a:p>
            <a:endParaRPr lang="tr-TR" dirty="0"/>
          </a:p>
        </p:txBody>
      </p:sp>
      <p:sp>
        <p:nvSpPr>
          <p:cNvPr id="7" name="6 Slayt Numarası Yer Tutucusu"/>
          <p:cNvSpPr>
            <a:spLocks noGrp="1"/>
          </p:cNvSpPr>
          <p:nvPr>
            <p:ph type="sldNum" sz="quarter" idx="12"/>
          </p:nvPr>
        </p:nvSpPr>
        <p:spPr/>
        <p:txBody>
          <a:bodyPr/>
          <a:lstStyle/>
          <a:p>
            <a:fld id="{A2FB7D68-9320-4F47-BA09-230DCB64DE47}" type="slidenum">
              <a:rPr lang="tr-TR" smtClean="0"/>
              <a:pPr/>
              <a:t>‹#›</a:t>
            </a:fld>
            <a:endParaRPr lang="tr-TR" dirty="0"/>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07863702-E3D2-4DC7-BEA2-934353D851E9}" type="datetimeFigureOut">
              <a:rPr lang="tr-TR" smtClean="0"/>
              <a:pPr/>
              <a:t>03.01.2014</a:t>
            </a:fld>
            <a:endParaRPr lang="tr-TR" dirty="0"/>
          </a:p>
        </p:txBody>
      </p:sp>
      <p:sp>
        <p:nvSpPr>
          <p:cNvPr id="8" name="7 Altbilgi Yer Tutucusu"/>
          <p:cNvSpPr>
            <a:spLocks noGrp="1"/>
          </p:cNvSpPr>
          <p:nvPr>
            <p:ph type="ftr" sz="quarter" idx="11"/>
          </p:nvPr>
        </p:nvSpPr>
        <p:spPr/>
        <p:txBody>
          <a:bodyPr/>
          <a:lstStyle/>
          <a:p>
            <a:endParaRPr lang="tr-TR" dirty="0"/>
          </a:p>
        </p:txBody>
      </p:sp>
      <p:sp>
        <p:nvSpPr>
          <p:cNvPr id="9" name="8 Slayt Numarası Yer Tutucusu"/>
          <p:cNvSpPr>
            <a:spLocks noGrp="1"/>
          </p:cNvSpPr>
          <p:nvPr>
            <p:ph type="sldNum" sz="quarter" idx="12"/>
          </p:nvPr>
        </p:nvSpPr>
        <p:spPr/>
        <p:txBody>
          <a:bodyPr/>
          <a:lstStyle/>
          <a:p>
            <a:fld id="{A2FB7D68-9320-4F47-BA09-230DCB64DE47}" type="slidenum">
              <a:rPr lang="tr-TR" smtClean="0"/>
              <a:pPr/>
              <a:t>‹#›</a:t>
            </a:fld>
            <a:endParaRPr lang="tr-TR" dirty="0"/>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07863702-E3D2-4DC7-BEA2-934353D851E9}" type="datetimeFigureOut">
              <a:rPr lang="tr-TR" smtClean="0"/>
              <a:pPr/>
              <a:t>03.01.2014</a:t>
            </a:fld>
            <a:endParaRPr lang="tr-TR" dirty="0"/>
          </a:p>
        </p:txBody>
      </p:sp>
      <p:sp>
        <p:nvSpPr>
          <p:cNvPr id="7" name="6 Slayt Numarası Yer Tutucusu"/>
          <p:cNvSpPr>
            <a:spLocks noGrp="1"/>
          </p:cNvSpPr>
          <p:nvPr>
            <p:ph type="sldNum" sz="quarter" idx="11"/>
          </p:nvPr>
        </p:nvSpPr>
        <p:spPr/>
        <p:txBody>
          <a:bodyPr rtlCol="0"/>
          <a:lstStyle/>
          <a:p>
            <a:fld id="{A2FB7D68-9320-4F47-BA09-230DCB64DE47}" type="slidenum">
              <a:rPr lang="tr-TR" smtClean="0"/>
              <a:pPr/>
              <a:t>‹#›</a:t>
            </a:fld>
            <a:endParaRPr lang="tr-TR" dirty="0"/>
          </a:p>
        </p:txBody>
      </p:sp>
      <p:sp>
        <p:nvSpPr>
          <p:cNvPr id="8" name="7 Altbilgi Yer Tutucusu"/>
          <p:cNvSpPr>
            <a:spLocks noGrp="1"/>
          </p:cNvSpPr>
          <p:nvPr>
            <p:ph type="ftr" sz="quarter" idx="12"/>
          </p:nvPr>
        </p:nvSpPr>
        <p:spPr/>
        <p:txBody>
          <a:bodyPr rtlCol="0"/>
          <a:lstStyle/>
          <a:p>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7863702-E3D2-4DC7-BEA2-934353D851E9}" type="datetimeFigureOut">
              <a:rPr lang="tr-TR" smtClean="0"/>
              <a:pPr/>
              <a:t>03.01.2014</a:t>
            </a:fld>
            <a:endParaRPr lang="tr-TR" dirty="0"/>
          </a:p>
        </p:txBody>
      </p:sp>
      <p:sp>
        <p:nvSpPr>
          <p:cNvPr id="3" name="2 Altbilgi Yer Tutucusu"/>
          <p:cNvSpPr>
            <a:spLocks noGrp="1"/>
          </p:cNvSpPr>
          <p:nvPr>
            <p:ph type="ftr" sz="quarter" idx="11"/>
          </p:nvPr>
        </p:nvSpPr>
        <p:spPr/>
        <p:txBody>
          <a:bodyPr/>
          <a:lstStyle/>
          <a:p>
            <a:endParaRPr lang="tr-TR" dirty="0"/>
          </a:p>
        </p:txBody>
      </p:sp>
      <p:sp>
        <p:nvSpPr>
          <p:cNvPr id="4" name="3 Slayt Numarası Yer Tutucusu"/>
          <p:cNvSpPr>
            <a:spLocks noGrp="1"/>
          </p:cNvSpPr>
          <p:nvPr>
            <p:ph type="sldNum" sz="quarter" idx="12"/>
          </p:nvPr>
        </p:nvSpPr>
        <p:spPr/>
        <p:txBody>
          <a:bodyPr/>
          <a:lstStyle/>
          <a:p>
            <a:fld id="{A2FB7D68-9320-4F47-BA09-230DCB64DE47}"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07863702-E3D2-4DC7-BEA2-934353D851E9}" type="datetimeFigureOut">
              <a:rPr lang="tr-TR" smtClean="0"/>
              <a:pPr/>
              <a:t>03.01.2014</a:t>
            </a:fld>
            <a:endParaRPr lang="tr-TR" dirty="0"/>
          </a:p>
        </p:txBody>
      </p:sp>
      <p:sp>
        <p:nvSpPr>
          <p:cNvPr id="22" name="21 Slayt Numarası Yer Tutucusu"/>
          <p:cNvSpPr>
            <a:spLocks noGrp="1"/>
          </p:cNvSpPr>
          <p:nvPr>
            <p:ph type="sldNum" sz="quarter" idx="15"/>
          </p:nvPr>
        </p:nvSpPr>
        <p:spPr/>
        <p:txBody>
          <a:bodyPr rtlCol="0"/>
          <a:lstStyle/>
          <a:p>
            <a:fld id="{A2FB7D68-9320-4F47-BA09-230DCB64DE47}" type="slidenum">
              <a:rPr lang="tr-TR" smtClean="0"/>
              <a:pPr/>
              <a:t>‹#›</a:t>
            </a:fld>
            <a:endParaRPr lang="tr-TR" dirty="0"/>
          </a:p>
        </p:txBody>
      </p:sp>
      <p:sp>
        <p:nvSpPr>
          <p:cNvPr id="23" name="22 Altbilgi Yer Tutucusu"/>
          <p:cNvSpPr>
            <a:spLocks noGrp="1"/>
          </p:cNvSpPr>
          <p:nvPr>
            <p:ph type="ftr" sz="quarter" idx="16"/>
          </p:nvPr>
        </p:nvSpPr>
        <p:spPr/>
        <p:txBody>
          <a:bodyPr rtlCol="0"/>
          <a:lstStyle/>
          <a:p>
            <a:endParaRPr lang="tr-T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dirty="0"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07863702-E3D2-4DC7-BEA2-934353D851E9}" type="datetimeFigureOut">
              <a:rPr lang="tr-TR" smtClean="0"/>
              <a:pPr/>
              <a:t>03.01.2014</a:t>
            </a:fld>
            <a:endParaRPr lang="tr-TR" dirty="0"/>
          </a:p>
        </p:txBody>
      </p:sp>
      <p:sp>
        <p:nvSpPr>
          <p:cNvPr id="18" name="17 Slayt Numarası Yer Tutucusu"/>
          <p:cNvSpPr>
            <a:spLocks noGrp="1"/>
          </p:cNvSpPr>
          <p:nvPr>
            <p:ph type="sldNum" sz="quarter" idx="11"/>
          </p:nvPr>
        </p:nvSpPr>
        <p:spPr/>
        <p:txBody>
          <a:bodyPr rtlCol="0"/>
          <a:lstStyle/>
          <a:p>
            <a:fld id="{A2FB7D68-9320-4F47-BA09-230DCB64DE47}" type="slidenum">
              <a:rPr lang="tr-TR" smtClean="0"/>
              <a:pPr/>
              <a:t>‹#›</a:t>
            </a:fld>
            <a:endParaRPr lang="tr-TR" dirty="0"/>
          </a:p>
        </p:txBody>
      </p:sp>
      <p:sp>
        <p:nvSpPr>
          <p:cNvPr id="21" name="20 Altbilgi Yer Tutucusu"/>
          <p:cNvSpPr>
            <a:spLocks noGrp="1"/>
          </p:cNvSpPr>
          <p:nvPr>
            <p:ph type="ftr" sz="quarter" idx="12"/>
          </p:nvPr>
        </p:nvSpPr>
        <p:spPr/>
        <p:txBody>
          <a:bodyPr rtlCol="0"/>
          <a:lstStyle/>
          <a:p>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7863702-E3D2-4DC7-BEA2-934353D851E9}" type="datetimeFigureOut">
              <a:rPr lang="tr-TR" smtClean="0"/>
              <a:pPr/>
              <a:t>03.01.2014</a:t>
            </a:fld>
            <a:endParaRPr lang="tr-TR" dirty="0"/>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dirty="0"/>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FB7D68-9320-4F47-BA09-230DCB64DE47}"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714612" y="1357298"/>
            <a:ext cx="5715040" cy="3643338"/>
          </a:xfrm>
        </p:spPr>
        <p:txBody>
          <a:bodyPr>
            <a:noAutofit/>
          </a:bodyPr>
          <a:lstStyle/>
          <a:p>
            <a:pPr algn="ctr">
              <a:lnSpc>
                <a:spcPct val="150000"/>
              </a:lnSpc>
            </a:pPr>
            <a:r>
              <a:rPr lang="tr-TR" sz="36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AIR POLLUTION IN PETROCHEMICAL  INDUSTRIES</a:t>
            </a:r>
            <a:endParaRPr lang="tr-TR" sz="36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428604"/>
            <a:ext cx="7758138" cy="6045348"/>
          </a:xfrm>
        </p:spPr>
        <p:txBody>
          <a:bodyPr>
            <a:normAutofit/>
          </a:bodyPr>
          <a:lstStyle/>
          <a:p>
            <a:pPr>
              <a:lnSpc>
                <a:spcPct val="150000"/>
              </a:lnSpc>
            </a:pPr>
            <a:endParaRPr lang="tr-TR" sz="2200" dirty="0" smtClean="0">
              <a:latin typeface="Arial" pitchFamily="34" charset="0"/>
              <a:cs typeface="Arial" pitchFamily="34" charset="0"/>
            </a:endParaRPr>
          </a:p>
          <a:p>
            <a:pPr>
              <a:lnSpc>
                <a:spcPct val="150000"/>
              </a:lnSpc>
            </a:pPr>
            <a:r>
              <a:rPr lang="en-US" sz="2200" dirty="0" smtClean="0">
                <a:latin typeface="Arial" pitchFamily="34" charset="0"/>
                <a:cs typeface="Arial" pitchFamily="34" charset="0"/>
              </a:rPr>
              <a:t>Fossil fuels</a:t>
            </a:r>
            <a:r>
              <a:rPr lang="tr-TR" sz="2200" dirty="0" smtClean="0">
                <a:latin typeface="Arial" pitchFamily="34" charset="0"/>
                <a:cs typeface="Arial" pitchFamily="34" charset="0"/>
              </a:rPr>
              <a:t> - </a:t>
            </a:r>
            <a:r>
              <a:rPr lang="en-US" sz="2200" dirty="0" smtClean="0">
                <a:latin typeface="Arial" pitchFamily="34" charset="0"/>
                <a:cs typeface="Arial" pitchFamily="34" charset="0"/>
              </a:rPr>
              <a:t>coal, crude oil or petroleum, natural gas liquids, and natural gas</a:t>
            </a:r>
            <a:r>
              <a:rPr lang="tr-TR" sz="2200" dirty="0" smtClean="0">
                <a:latin typeface="Arial" pitchFamily="34" charset="0"/>
                <a:cs typeface="Arial" pitchFamily="34" charset="0"/>
              </a:rPr>
              <a:t> - </a:t>
            </a:r>
            <a:r>
              <a:rPr lang="en-US" sz="2200" dirty="0" smtClean="0">
                <a:latin typeface="Arial" pitchFamily="34" charset="0"/>
                <a:cs typeface="Arial" pitchFamily="34" charset="0"/>
              </a:rPr>
              <a:t>are the primary sources of basic petrochemicals.</a:t>
            </a:r>
            <a:endParaRPr lang="tr-TR" sz="2200" dirty="0" smtClean="0">
              <a:latin typeface="Arial" pitchFamily="34" charset="0"/>
              <a:cs typeface="Arial" pitchFamily="34" charset="0"/>
            </a:endParaRPr>
          </a:p>
          <a:p>
            <a:pPr>
              <a:lnSpc>
                <a:spcPct val="150000"/>
              </a:lnSpc>
            </a:pPr>
            <a:endParaRPr lang="tr-TR" sz="2200" dirty="0" smtClean="0">
              <a:latin typeface="Arial" pitchFamily="34" charset="0"/>
              <a:cs typeface="Arial" pitchFamily="34" charset="0"/>
            </a:endParaRPr>
          </a:p>
          <a:p>
            <a:pPr>
              <a:lnSpc>
                <a:spcPct val="150000"/>
              </a:lnSpc>
            </a:pPr>
            <a:r>
              <a:rPr lang="en-US" sz="2200" dirty="0" smtClean="0">
                <a:latin typeface="Arial" pitchFamily="34" charset="0"/>
                <a:cs typeface="Arial" pitchFamily="34" charset="0"/>
              </a:rPr>
              <a:t>The most important use of fossil fuels is in the production of energy. In 2010, annual world energy production from fossil fuels, hydroelectric power and nuclear power amounted to 433 quadrillion </a:t>
            </a:r>
            <a:endParaRPr lang="tr-TR" sz="2200" dirty="0" smtClean="0">
              <a:latin typeface="Arial" pitchFamily="34" charset="0"/>
              <a:cs typeface="Arial" pitchFamily="34" charset="0"/>
            </a:endParaRPr>
          </a:p>
          <a:p>
            <a:pPr>
              <a:lnSpc>
                <a:spcPct val="150000"/>
              </a:lnSpc>
              <a:buNone/>
            </a:pPr>
            <a:r>
              <a:rPr lang="en-US" sz="2200" dirty="0" smtClean="0">
                <a:latin typeface="Arial" pitchFamily="34" charset="0"/>
                <a:cs typeface="Arial" pitchFamily="34" charset="0"/>
              </a:rPr>
              <a:t> </a:t>
            </a:r>
            <a:endParaRPr lang="tr-T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uwait-petroleum-corporation"/>
          <p:cNvPicPr>
            <a:picLocks noChangeAspect="1" noChangeArrowheads="1"/>
          </p:cNvPicPr>
          <p:nvPr/>
        </p:nvPicPr>
        <p:blipFill>
          <a:blip r:embed="rId2" cstate="print"/>
          <a:srcRect/>
          <a:stretch>
            <a:fillRect/>
          </a:stretch>
        </p:blipFill>
        <p:spPr bwMode="auto">
          <a:xfrm>
            <a:off x="428596" y="357166"/>
            <a:ext cx="3000396" cy="3214710"/>
          </a:xfrm>
          <a:prstGeom prst="rect">
            <a:avLst/>
          </a:prstGeom>
          <a:noFill/>
        </p:spPr>
      </p:pic>
      <p:pic>
        <p:nvPicPr>
          <p:cNvPr id="3076" name="Picture 4" descr="pemex_opened"/>
          <p:cNvPicPr>
            <a:picLocks noChangeAspect="1" noChangeArrowheads="1"/>
          </p:cNvPicPr>
          <p:nvPr/>
        </p:nvPicPr>
        <p:blipFill>
          <a:blip r:embed="rId3" cstate="print"/>
          <a:srcRect/>
          <a:stretch>
            <a:fillRect/>
          </a:stretch>
        </p:blipFill>
        <p:spPr bwMode="auto">
          <a:xfrm>
            <a:off x="3714744" y="357166"/>
            <a:ext cx="4714908" cy="2428892"/>
          </a:xfrm>
          <a:prstGeom prst="rect">
            <a:avLst/>
          </a:prstGeom>
          <a:noFill/>
        </p:spPr>
      </p:pic>
      <p:pic>
        <p:nvPicPr>
          <p:cNvPr id="3078" name="Picture 6" descr="exxon_on_page"/>
          <p:cNvPicPr>
            <a:picLocks noChangeAspect="1" noChangeArrowheads="1"/>
          </p:cNvPicPr>
          <p:nvPr/>
        </p:nvPicPr>
        <p:blipFill>
          <a:blip r:embed="rId4" cstate="print"/>
          <a:srcRect/>
          <a:stretch>
            <a:fillRect/>
          </a:stretch>
        </p:blipFill>
        <p:spPr bwMode="auto">
          <a:xfrm>
            <a:off x="4572000" y="2928934"/>
            <a:ext cx="3786214" cy="1714512"/>
          </a:xfrm>
          <a:prstGeom prst="rect">
            <a:avLst/>
          </a:prstGeom>
          <a:noFill/>
        </p:spPr>
      </p:pic>
      <p:pic>
        <p:nvPicPr>
          <p:cNvPr id="3080" name="Picture 8" descr="nioc"/>
          <p:cNvPicPr>
            <a:picLocks noChangeAspect="1" noChangeArrowheads="1"/>
          </p:cNvPicPr>
          <p:nvPr/>
        </p:nvPicPr>
        <p:blipFill>
          <a:blip r:embed="rId5" cstate="print"/>
          <a:srcRect/>
          <a:stretch>
            <a:fillRect/>
          </a:stretch>
        </p:blipFill>
        <p:spPr bwMode="auto">
          <a:xfrm>
            <a:off x="285720" y="3714752"/>
            <a:ext cx="3950686" cy="2928958"/>
          </a:xfrm>
          <a:prstGeom prst="rect">
            <a:avLst/>
          </a:prstGeom>
          <a:noFill/>
        </p:spPr>
      </p:pic>
      <p:pic>
        <p:nvPicPr>
          <p:cNvPr id="3082" name="Picture 10" descr="gaz71267773"/>
          <p:cNvPicPr>
            <a:picLocks noChangeAspect="1" noChangeArrowheads="1"/>
          </p:cNvPicPr>
          <p:nvPr/>
        </p:nvPicPr>
        <p:blipFill>
          <a:blip r:embed="rId6" cstate="print"/>
          <a:srcRect/>
          <a:stretch>
            <a:fillRect/>
          </a:stretch>
        </p:blipFill>
        <p:spPr bwMode="auto">
          <a:xfrm>
            <a:off x="4643438" y="4857760"/>
            <a:ext cx="3357586" cy="1827408"/>
          </a:xfrm>
          <a:prstGeom prst="rect">
            <a:avLst/>
          </a:prstGeom>
          <a:noFill/>
        </p:spPr>
      </p:pic>
      <p:sp>
        <p:nvSpPr>
          <p:cNvPr id="3084" name="AutoShape 12" descr="data:image/jpeg;base64,/9j/4AAQSkZJRgABAQAAAQABAAD/2wCEAAkGBhIGERUSBxAWFRUWFRIaFRQWEhkYGBoaHBUYFxsdFRkYICYeGxkjHxQSIi8gJCcpLiwyFyExNTAsOCYrLykBCQoKDgwOFw8PGiodFx8pKSw0KSwsLDUvKSwpKTApLDU1NCwqNTU1KSovNTUqKi41MTUqNTI1MCwsLyssKTUsNf/AABEIAL0BCwMBIgACEQEDEQH/xAAcAAEAAgMBAQEAAAAAAAAAAAAABgcEBQgDAgH/xABMEAABAwIEAgQHCgoJBQAAAAABAAIDBBEFBhIhMUEHE1FhIjJUcYGRkwgUFRhCgpKhs9EWIzRTYnJ0scHSFzVDUnOUstPwJCUzVYP/xAAaAQEBAQADAQAAAAAAAAAAAAAAAQIEBQYD/8QAMBEBAQACAAQDBgQHAQAAAAAAAAECEQMSITEEUaETQWFxgZEFMuHwIiNCYnKCwRT/2gAMAwEAAhEDEQA/ALmREW3zEREBERAREQEREBERAREQEREBERAREQEREBERAREQEREBERAREQEREBERAREQEREBERAREQEREBERAREQEREBERAREQEREBERAREQEREBERAREQEREBERAREQEREBERAREQEREBERAREQEREBERAREQEREBERAREQEREBERAREQEREBERAREQEREBERAREQEREBERAREQEREBERAREQEREBERAREQEREBERB41VbHQgGrkYwHgXvDb+bUV9++Gkhoe25GoDULlvaBzG4371Hs4tAMDnSsZpfJ403VF2pmmzXaH778LLVy4Q7CjFLiFRTsDGQxNa8uaHRiEseAbgi5ke7Tp+Q3ccvjlxLLZp2PC8Hhnw8crlq3fTXey61+/wDiW/C8BaXioi0g6S7rWaQeNib2v3LJilE4DoSHAgEEG4IPAgjayr2mlifpD62Bga+Ai07JHtEbJWnS90Yu38YwNa8Ot4W4umOPoMUnDocSfFKGRtEjd4za9ruYBY9u4Cx7bpvp93Jv4ZOfl3lrvvlt19p6+ieVOIxUZAqpWMJ4B72tJ81yv19fFGwSPlYGG1nl7Q034WdexUDqq6qwZgbmFjK6jdb8c2ziBwB1dvn9Dl5ta3LjOtoj74w2faSM7mO5tw5EHzcLHfSU9t8P0/RZ+FyyfxbtvSztl8Jfdl5Sz6rFjkEoDoyCCAQQbgg8CCOIX0sfDo2QwxtpDdgYwMN73aGjSb89rLIXIjpcpJbI/HODAS42A3JOwA71i/C8HlEXtWfesbNf5DV/stT9i9ceJaSbdmfC8HlEXtWfevpmKQybMniJ7BKw/wAVxiim15Xa433CLj3BM01eW3B2EVMkVjwa7wT+sw+C4dxBXSXRjnwZ7pS+dobPE4Nma3xTcXa9o5B1nbci09yu0sTBfE0zacap3Bo7XOAHrOy+1TPuicw6GU9FEd3EzSDuF2Rj0nrT80IkW38LweURe1Z969YK2OquKeRj7cdL2ut57FcXKcdDmYPgHFIhIbMnvC/55Gg/TEfoJU21yun0RaDPObmZKo31M41OuGxMvbXIb2F+QADie5p7lplu6ipZSNL6l7WNHFznBrR5ydgo9UdJWFUptJiMF/0X6/rYCFzJmTNdVmyUyYxM55udLeDGDsYzg0fX2krHocAqsUbqw+mmlaOJjhe8etoKztrldVUGfcNxMhtJXwFx4NMoaT5g+xK3y4sngdSuLKhpa4Gxa4EEHvB3CnfRn0oTZSmZDXyOfSOIDmOJPVA/Lj7AOJaNiL7XsU2crpSeoZTC9Q9rRe13ODRfznnsV4fC8HlEXtWfeq790HvhkdvK4vspuC53V2km3ZnwvB5RF7Vn3p8LweURe1Z964zRTa8rs6PEoZiGxTRuJ4ASNJPmAKyVyn0V/wBb0f8AjD/SV1YrEs0IiKoIiII9nHEvgxsTqeHrZ3PLae4uGuLd3W5m3Dz8QLqI1cMOESXxzVXVz7fiQSWMJ3AdYbn9EC36IG5mWcsUbglP19gZW3bCSL2e8WJt3NDj6Lc1DqeOXA9EGGjVX1A1Syu3MTXeFYE8HWuXO/f4NuFxvzfv97r0/wCGz+RLOned9b11vX+nDGd9dba2kcuLkAwRU1K35LCGN+q7v4LDxWsqaUXzbh8U0R4zRgBw7w9p29Om/atnB0ZQzDVi88s0h8Z2qwv3agXH0n0LxqMBmyWDLhUjpqYX6+mksfA+UW8jYX5DvuLqXHOTd3r579NN4eI8Nlny8PluXwxyx38s+be/K2NRG85YaKnBXmehlOmWJ/ySdi14OwdyDrb7A3BF8mnMeXZ2iI68Prm8DwaTtY9hFwDzse1q+8Noo8Orn0jDelrYdTB2AtLmkX5jS8D5vYtXSwmqw2rp6jd1JKHt7vCLXgd20p+cvn1nr953+ljm3lz/ADXcy5d333HO6xt/vwy6bWjQ0goImRNNwxjGgnidLQ3fv2XusLBZjUU0LpTdzoYiT2ksBKzV2E7dHi+JLM8pl33WrzX+Q1f7LU/YvXHi7DzX+Q1f7LU/YvXHiVMVmdCOVaTNM1S3G4BKGRxloLnCxLyD4pCteo6G8Iqmloowwn5TJZQ4d4u4i/nBC5qwvG6jBS44VUSwlwAcYpHMJA3AOki6y6rOWIVrSyqr6l7SLOa6okII7CC6xCLprK2AU0j2RODg17gHDg4AkAjz2url9zhTPBrJCDotA2/IuvI7bzAj6QVM0oYXt99lwZcaywAutz0gkAnzldSdGWIYbU0bY8pO8CPx2P2lDncXTDm51vGG21hwsEKly5M6RMw/hPiNROw3Zr0RdnVs8BpHnA1fOK6K6Tcw/g1hlRKw2e5vVR7765PBuO9o1u+auUUqYtpRZfkr6WoqovEp3QB+35xzmi3mLR9ILWxvMRBYbEEEEcQRwIXQnRpkwVOX5IZhZ1a2Z244XGiI+YdW14/WXPckZiJbILEEgg8iOIUXbr7KOOjM1FBUtteSNpdbk8eC8eh7XKsvdHucIqMNvo6yov2atMen6i/619e53zD10U9FKd43CWMX+S6zXgdwcGH55Vh53yhFnakdT1R0m4dHIBcseAQDbmLEgjmCeBsRr3M9q5HXT+QekLDcSpYIaSeOB7I42dRI4RkENAOgus19yCbg3N9wCqHzP0cV+VCff9O50Y4TRgvjI7dQHg+ZwBUYWWu7p7pI6MGZ/wCqkhlbDKy4MhZq1sO4BsRex3Bv8oqEfFvk/wDYs/y7v51V2DZrrMvG+E1UsX6LXnSfOw+CfSFaeSun1zntizaxuk2HvmNtiO+Rg2I722t2FVOradNlE7DcEpYZ363RzUrHPtbUW08rSbcr2uqCXQ/ugJBLhUToyCDVQkEG4IMMxBBHEFc8JVi5+jbojoc14fHU4iZusc6UHRK1rfBeWiwLTyA5qT/0A4X21Ptm/wAirPKHTLUZPpWUtNTRPawvIc8vudTi43sbc1ufjGVfkVP9KT+ZOidVhYH0NYfl6ojqaIz64nam6pWlt7EbgMF+Pap0oB0WdI82fzUCthjj6kQ20Fxvr6y99RPDQPWp+qzRERUEREEP6Q2CU0bZfFNUwHzGwP1ErzysOvxSvfN47SGt/V1W29DI1sM/YQ7FaUmm/wDJE4SNA4kAWdbvsb+doUY+FXRvZiuGN1hzQysiHFrrAE9zTpaQ7tAvxK4Wf8PE3fhfTXo9N4TH23gvZ43rZlj9blMpP9pNfPokeecZq8IbEcHZcOLtbhHrsRbS23K93b9ykNC91REw1jNLnMaXs5Alo1D13C12H5wo8QaHRVLG9rZHBjh5w4/uuFg4zn+mw8aaF3XynZrI9xfldw29Aue5fbmxluVy6V1n/n43Exw4GPBszxt3dXd35/CNJU0vvfEsPgi3MMTQ7uADzY+hv1rCopA5uMSDxSHgHvdJLb949a9Wvky42SrxU6q6pBbDEBdzA6wuQOHBoA7g3iTbwxCgdhVLDh1NvU1L2vmAN9P91pPYNIJP6DjzXEvn8/Wan1eiwkvLjve+Wb915cufPL/GdpfNYOXvySn/AMCH7Nqz140VKKGNkbDcMYxoPc1ob/Bey7DGakeN4uUyzyyna2tXmv8AIav9lqfsXrjxdh5r/Iav9lqfsXrjxKmK0egnLtNmGapbi9OyYMjjLQ8XsS8g2VvydGWFSizsOh9DSD6wQVzNl7NlXlRz3YJMYi8AOIax1wDceOCt1L0vYvKCHV7xfsZE0+gtYCPQhZWD0iYHDlvEqinw2/Vsc3SCbluqNry2/E6S4jffbdZ3RJiz8Jxam6km0rxE8ci1/g7+Y6XedoURmmdUuL53FznElznEkkk3JJO5J7VYfQnlZ+J1zaycaael1PdIR4JeGnS0HtF9Z7A3fiFFbv3Q+YevmgoojtG0yyC/yn+CwHvDQ4//AEVPLb5sx05lrZ6l/wDaSOLQeTODB6Gho9CycmZJqM8zPhwssaWML3OkLg0DU1trta43Jd2cih2WDh/ug/g2KOGnw0BsbGMaPfR4NaGj+z7AFV2YcUbjdVNUQxdUJZHv6vVqDS46iAbDa5PLmrB+LziP5+l9pL/tLQZy6K6vJELZ8RfC9jpAz8U55IJa5wvqY3Y6XKk0xejPMP4M4lTyyGzC7q5d9tEngknuaS13zVfmc+lSlyNO2DEoZ3OdGHgxtYW2LnNt4T2m92HkuW1cGccMf0h4NSYlRAvmp43R1DRu4tbs523MFuu3ZKTyQsSUe6Iw8cKeq+hF/uqaV+UcOzO0PrKSGQPaHCQMDXEEXBD2WduCOa5GU7yz0zYhliFsEXVSxsFmCVhJa3kA5jmmw5A3twGybTXkkPSr0QQ5Zp3VmBPcI2uaJIXu1WDnBoMbuNtRaLG/G99rKo1Ls39KNdnRgixBzGRXB6qJpa0kcC4klzrdhNudlGKKifiMjYqNhe97g1rWi5JOwAUWLLx2tfW5UpPfBJLKzQCf7rW1Gn1A2+aqtV29J2XvwVy7SUriC6Ooi1kcC90c7327tTiB3AKklSJfl7orxDNEDajC42GNxcAXTMafBcWnYm/EFbH+gvFvzMX+YZ96tzoR/qaH9eo+1cp2mk2rPoZyJV5LNV8NMa3rRBo0yNffT1l76eHjtVmIirIiIqCIiDBxHDXVr4nwzOjdE5x2AIcCLFrgeR/5wWqdkpsFQajCp3wF3jMa1rmO7btdtY9nqspGixcMb3cjh+K4vDmsb01rtOs3vr06/VoJ8jUdXvUwN1cyzVGCf1WusF7RZXiw8f8AZmsgd+cEYkf6HPJt9a3KKezx8lvjOPZq52zyt3PtejQYVk+PDZHTzSOmnde0stiW7W8Fv/NthZfuF5TbhskszpnSTyX/ABz2gltx8lo27PQAOHHfIk4eM9y5eN4+XNvLvJL27T3fL4dnlSwmnY1r3F5a1oL3cXEC1z3nivVEW3Ft3d1jYnQjE4ZYXkgSRyMJHEB7C24vzF1Vfxcqby6b2bPvVuohtUXxcqby6b2bPvX633OdL8qtm9mxW4iaXdV1hXQPhmHnVUiac9kklm+qMNPrKmGJZdZWUclHQkU8b43RjqmNGlrtnBrdhuC4em62qIm1RfFypvLpvZM+9TDIPRzDkAS+9JXyul6u7ntAsG6rAW73E+gKWomjYtNm7LEecKR9LVuLA8sIe0Alpa4OBAO3IjzErcoqKi+LlTeXTezZ96muQsityHHJFTVD5WPeHgPa1ul1tJI09oDPohShFNG0AzV0K4fmRxkpw6mldcl0QGgntdGdr/qlqhU/ucJgf+nr4yP0oXNPqDnfvV6Iml3VJ0XucDce/wDEBbmI4N/pOdt6irGyj0c0OS98MiJkIsZpDqktzANgGjuaBfndSZE0m0dzzkxmeqdtPVSujDZWyamtBNw17bWPLwz6lBPi5U3l03s2ferdRDbS5PywzJ9Iylp5HSNYXkOcACdTi7gNua3SIqCIiAiIgIiICIiAiIgIiICIiAiIgIiICIiAiIgIiICIiAiIgIiICIiAiIgIiICIiAiIgIiICIiAiIgIiICIiAiIgIiICIiAiIgIiICIiAiIgIiICIiAiIgIiICIiAiIgIiICIiAiIgIiICIiAiIgIiICIiAiIgIiICIiAiIgIiICIiAiIgIiICIiAiIgIiICIiAiIgIiICIiAiIgIiICIiAiIgIiICIiAiIgIiICI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dirty="0"/>
          </a:p>
        </p:txBody>
      </p:sp>
      <p:sp>
        <p:nvSpPr>
          <p:cNvPr id="3086" name="AutoShape 14" descr="data:image/jpeg;base64,/9j/4AAQSkZJRgABAQAAAQABAAD/2wCEAAkGBhIGERUSBxAWFRUWFRIaFRQWEhkYGBoaHBUYFxsdFRkYICYeGxkjHxQSIi8gJCcpLiwyFyExNTAsOCYrLykBCQoKDgwOFw8PGiodFx8pKSw0KSwsLDUvKSwpKTApLDU1NCwqNTU1KSovNTUqKi41MTUqNTI1MCwsLyssKTUsNf/AABEIAL0BCwMBIgACEQEDEQH/xAAcAAEAAgMBAQEAAAAAAAAAAAAABgcEBQgDAgH/xABMEAABAwIEAgQHCgoJBQAAAAABAAIDBBEFBhIhMUEHE1FhIjJUcYGRkwgUFRhCgpKhs9EWIzRTYnJ0scHSFzVDUnOUstPwJCUzVYP/xAAaAQEBAQADAQAAAAAAAAAAAAAAAQIEBQYD/8QAMBEBAQACAAQDBgQHAQAAAAAAAAECEQMSITEEUaETQWFxgZEFMuHwIiNCYnKCwRT/2gAMAwEAAhEDEQA/ALmREW3zEREBERAREQEREBERAREQEREBERAREQEREBERAREQEREBERAREQEREBERAREQEREBERAREQEREBERAREQEREBERAREQEREBERAREQEREBERAREQEREBERAREQEREBERAREQEREBERAREQEREBERAREQEREBERAREQEREBERAREQEREBERAREQEREBERAREQEREBERAREQEREBERAREQEREBERAREQEREBERB41VbHQgGrkYwHgXvDb+bUV9++Gkhoe25GoDULlvaBzG4371Hs4tAMDnSsZpfJ403VF2pmmzXaH778LLVy4Q7CjFLiFRTsDGQxNa8uaHRiEseAbgi5ke7Tp+Q3ccvjlxLLZp2PC8Hhnw8crlq3fTXey61+/wDiW/C8BaXioi0g6S7rWaQeNib2v3LJilE4DoSHAgEEG4IPAgjayr2mlifpD62Bga+Ai07JHtEbJWnS90Yu38YwNa8Ot4W4umOPoMUnDocSfFKGRtEjd4za9ruYBY9u4Cx7bpvp93Jv4ZOfl3lrvvlt19p6+ieVOIxUZAqpWMJ4B72tJ81yv19fFGwSPlYGG1nl7Q034WdexUDqq6qwZgbmFjK6jdb8c2ziBwB1dvn9Dl5ta3LjOtoj74w2faSM7mO5tw5EHzcLHfSU9t8P0/RZ+FyyfxbtvSztl8Jfdl5Sz6rFjkEoDoyCCAQQbgg8CCOIX0sfDo2QwxtpDdgYwMN73aGjSb89rLIXIjpcpJbI/HODAS42A3JOwA71i/C8HlEXtWfesbNf5DV/stT9i9ceJaSbdmfC8HlEXtWfevpmKQybMniJ7BKw/wAVxiim15Xa433CLj3BM01eW3B2EVMkVjwa7wT+sw+C4dxBXSXRjnwZ7pS+dobPE4Nma3xTcXa9o5B1nbci09yu0sTBfE0zacap3Bo7XOAHrOy+1TPuicw6GU9FEd3EzSDuF2Rj0nrT80IkW38LweURe1Z969YK2OquKeRj7cdL2ut57FcXKcdDmYPgHFIhIbMnvC/55Gg/TEfoJU21yun0RaDPObmZKo31M41OuGxMvbXIb2F+QADie5p7lplu6ipZSNL6l7WNHFznBrR5ydgo9UdJWFUptJiMF/0X6/rYCFzJmTNdVmyUyYxM55udLeDGDsYzg0fX2krHocAqsUbqw+mmlaOJjhe8etoKztrldVUGfcNxMhtJXwFx4NMoaT5g+xK3y4sngdSuLKhpa4Gxa4EEHvB3CnfRn0oTZSmZDXyOfSOIDmOJPVA/Lj7AOJaNiL7XsU2crpSeoZTC9Q9rRe13ODRfznnsV4fC8HlEXtWfeq790HvhkdvK4vspuC53V2km3ZnwvB5RF7Vn3p8LweURe1Z964zRTa8rs6PEoZiGxTRuJ4ASNJPmAKyVyn0V/wBb0f8AjD/SV1YrEs0IiKoIiII9nHEvgxsTqeHrZ3PLae4uGuLd3W5m3Dz8QLqI1cMOESXxzVXVz7fiQSWMJ3AdYbn9EC36IG5mWcsUbglP19gZW3bCSL2e8WJt3NDj6Lc1DqeOXA9EGGjVX1A1Syu3MTXeFYE8HWuXO/f4NuFxvzfv97r0/wCGz+RLOned9b11vX+nDGd9dba2kcuLkAwRU1K35LCGN+q7v4LDxWsqaUXzbh8U0R4zRgBw7w9p29Om/atnB0ZQzDVi88s0h8Z2qwv3agXH0n0LxqMBmyWDLhUjpqYX6+mksfA+UW8jYX5DvuLqXHOTd3r579NN4eI8Nlny8PluXwxyx38s+be/K2NRG85YaKnBXmehlOmWJ/ySdi14OwdyDrb7A3BF8mnMeXZ2iI68Prm8DwaTtY9hFwDzse1q+8Noo8Orn0jDelrYdTB2AtLmkX5jS8D5vYtXSwmqw2rp6jd1JKHt7vCLXgd20p+cvn1nr953+ljm3lz/ADXcy5d333HO6xt/vwy6bWjQ0goImRNNwxjGgnidLQ3fv2XusLBZjUU0LpTdzoYiT2ksBKzV2E7dHi+JLM8pl33WrzX+Q1f7LU/YvXHi7DzX+Q1f7LU/YvXHiVMVmdCOVaTNM1S3G4BKGRxloLnCxLyD4pCteo6G8Iqmloowwn5TJZQ4d4u4i/nBC5qwvG6jBS44VUSwlwAcYpHMJA3AOki6y6rOWIVrSyqr6l7SLOa6okII7CC6xCLprK2AU0j2RODg17gHDg4AkAjz2url9zhTPBrJCDotA2/IuvI7bzAj6QVM0oYXt99lwZcaywAutz0gkAnzldSdGWIYbU0bY8pO8CPx2P2lDncXTDm51vGG21hwsEKly5M6RMw/hPiNROw3Zr0RdnVs8BpHnA1fOK6K6Tcw/g1hlRKw2e5vVR7765PBuO9o1u+auUUqYtpRZfkr6WoqovEp3QB+35xzmi3mLR9ILWxvMRBYbEEEEcQRwIXQnRpkwVOX5IZhZ1a2Z244XGiI+YdW14/WXPckZiJbILEEgg8iOIUXbr7KOOjM1FBUtteSNpdbk8eC8eh7XKsvdHucIqMNvo6yov2atMen6i/619e53zD10U9FKd43CWMX+S6zXgdwcGH55Vh53yhFnakdT1R0m4dHIBcseAQDbmLEgjmCeBsRr3M9q5HXT+QekLDcSpYIaSeOB7I42dRI4RkENAOgus19yCbg3N9wCqHzP0cV+VCff9O50Y4TRgvjI7dQHg+ZwBUYWWu7p7pI6MGZ/wCqkhlbDKy4MhZq1sO4BsRex3Bv8oqEfFvk/wDYs/y7v51V2DZrrMvG+E1UsX6LXnSfOw+CfSFaeSun1zntizaxuk2HvmNtiO+Rg2I722t2FVOradNlE7DcEpYZ363RzUrHPtbUW08rSbcr2uqCXQ/ugJBLhUToyCDVQkEG4IMMxBBHEFc8JVi5+jbojoc14fHU4iZusc6UHRK1rfBeWiwLTyA5qT/0A4X21Ptm/wAirPKHTLUZPpWUtNTRPawvIc8vudTi43sbc1ufjGVfkVP9KT+ZOidVhYH0NYfl6ojqaIz64nam6pWlt7EbgMF+Pap0oB0WdI82fzUCthjj6kQ20Fxvr6y99RPDQPWp+qzRERUEREEP6Q2CU0bZfFNUwHzGwP1ErzysOvxSvfN47SGt/V1W29DI1sM/YQ7FaUmm/wDJE4SNA4kAWdbvsb+doUY+FXRvZiuGN1hzQysiHFrrAE9zTpaQ7tAvxK4Wf8PE3fhfTXo9N4TH23gvZ43rZlj9blMpP9pNfPokeecZq8IbEcHZcOLtbhHrsRbS23K93b9ykNC91REw1jNLnMaXs5Alo1D13C12H5wo8QaHRVLG9rZHBjh5w4/uuFg4zn+mw8aaF3XynZrI9xfldw29Aue5fbmxluVy6V1n/n43Exw4GPBszxt3dXd35/CNJU0vvfEsPgi3MMTQ7uADzY+hv1rCopA5uMSDxSHgHvdJLb949a9Wvky42SrxU6q6pBbDEBdzA6wuQOHBoA7g3iTbwxCgdhVLDh1NvU1L2vmAN9P91pPYNIJP6DjzXEvn8/Wan1eiwkvLjve+Wb915cufPL/GdpfNYOXvySn/AMCH7Nqz140VKKGNkbDcMYxoPc1ob/Bey7DGakeN4uUyzyyna2tXmv8AIav9lqfsXrjxdh5r/Iav9lqfsXrjxKmK0egnLtNmGapbi9OyYMjjLQ8XsS8g2VvydGWFSizsOh9DSD6wQVzNl7NlXlRz3YJMYi8AOIax1wDceOCt1L0vYvKCHV7xfsZE0+gtYCPQhZWD0iYHDlvEqinw2/Vsc3SCbluqNry2/E6S4jffbdZ3RJiz8Jxam6km0rxE8ci1/g7+Y6XedoURmmdUuL53FznElznEkkk3JJO5J7VYfQnlZ+J1zaycaael1PdIR4JeGnS0HtF9Z7A3fiFFbv3Q+YevmgoojtG0yyC/yn+CwHvDQ4//AEVPLb5sx05lrZ6l/wDaSOLQeTODB6Gho9CycmZJqM8zPhwssaWML3OkLg0DU1trta43Jd2cih2WDh/ug/g2KOGnw0BsbGMaPfR4NaGj+z7AFV2YcUbjdVNUQxdUJZHv6vVqDS46iAbDa5PLmrB+LziP5+l9pL/tLQZy6K6vJELZ8RfC9jpAz8U55IJa5wvqY3Y6XKk0xejPMP4M4lTyyGzC7q5d9tEngknuaS13zVfmc+lSlyNO2DEoZ3OdGHgxtYW2LnNt4T2m92HkuW1cGccMf0h4NSYlRAvmp43R1DRu4tbs523MFuu3ZKTyQsSUe6Iw8cKeq+hF/uqaV+UcOzO0PrKSGQPaHCQMDXEEXBD2WduCOa5GU7yz0zYhliFsEXVSxsFmCVhJa3kA5jmmw5A3twGybTXkkPSr0QQ5Zp3VmBPcI2uaJIXu1WDnBoMbuNtRaLG/G99rKo1Ls39KNdnRgixBzGRXB6qJpa0kcC4klzrdhNudlGKKifiMjYqNhe97g1rWi5JOwAUWLLx2tfW5UpPfBJLKzQCf7rW1Gn1A2+aqtV29J2XvwVy7SUriC6Ooi1kcC90c7327tTiB3AKklSJfl7orxDNEDajC42GNxcAXTMafBcWnYm/EFbH+gvFvzMX+YZ96tzoR/qaH9eo+1cp2mk2rPoZyJV5LNV8NMa3rRBo0yNffT1l76eHjtVmIirIiIqCIiDBxHDXVr4nwzOjdE5x2AIcCLFrgeR/5wWqdkpsFQajCp3wF3jMa1rmO7btdtY9nqspGixcMb3cjh+K4vDmsb01rtOs3vr06/VoJ8jUdXvUwN1cyzVGCf1WusF7RZXiw8f8AZmsgd+cEYkf6HPJt9a3KKezx8lvjOPZq52zyt3PtejQYVk+PDZHTzSOmnde0stiW7W8Fv/NthZfuF5TbhskszpnSTyX/ABz2gltx8lo27PQAOHHfIk4eM9y5eN4+XNvLvJL27T3fL4dnlSwmnY1r3F5a1oL3cXEC1z3nivVEW3Ft3d1jYnQjE4ZYXkgSRyMJHEB7C24vzF1Vfxcqby6b2bPvVuohtUXxcqby6b2bPvX633OdL8qtm9mxW4iaXdV1hXQPhmHnVUiac9kklm+qMNPrKmGJZdZWUclHQkU8b43RjqmNGlrtnBrdhuC4em62qIm1RfFypvLpvZM+9TDIPRzDkAS+9JXyul6u7ntAsG6rAW73E+gKWomjYtNm7LEecKR9LVuLA8sIe0Alpa4OBAO3IjzErcoqKi+LlTeXTezZ96muQsityHHJFTVD5WPeHgPa1ul1tJI09oDPohShFNG0AzV0K4fmRxkpw6mldcl0QGgntdGdr/qlqhU/ucJgf+nr4yP0oXNPqDnfvV6Iml3VJ0XucDce/wDEBbmI4N/pOdt6irGyj0c0OS98MiJkIsZpDqktzANgGjuaBfndSZE0m0dzzkxmeqdtPVSujDZWyamtBNw17bWPLwz6lBPi5U3l03s2ferdRDbS5PywzJ9Iylp5HSNYXkOcACdTi7gNua3SIqCIiAiIgIiICIiAiIgIiICIiAiIgIiICIiAiIgIiICIiAiIgIiICIiAiIgIiICIiAiIgIiICIiAiIgIiICIiAiIgIiICIiAiIgIiICIiAiIgIiICIiAiIgIiICIiAiIgIiICIiAiIgIiICIiAiIgIiICIiAiIgIiICIiAiIgIiICIiAiIgIiICIiAiIgIiICIiAiIgIiICIiAiIgIiICIiAiIgIiICIiAiIgIiICI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642918"/>
            <a:ext cx="7972452" cy="703282"/>
          </a:xfrm>
        </p:spPr>
        <p:txBody>
          <a:bodyPr>
            <a:normAutofit/>
          </a:bodyPr>
          <a:lstStyle/>
          <a:p>
            <a:pPr algn="ctr"/>
            <a:r>
              <a:rPr lang="tr-TR" sz="27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PETROCHEMICAL INDUSTRIES IN TURKEY</a:t>
            </a:r>
            <a:endParaRPr lang="tr-TR" sz="27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İçerik Yer Tutucusu"/>
          <p:cNvSpPr>
            <a:spLocks noGrp="1"/>
          </p:cNvSpPr>
          <p:nvPr>
            <p:ph sz="quarter" idx="1"/>
          </p:nvPr>
        </p:nvSpPr>
        <p:spPr>
          <a:xfrm>
            <a:off x="457200" y="1285860"/>
            <a:ext cx="7972452" cy="5188092"/>
          </a:xfrm>
        </p:spPr>
        <p:txBody>
          <a:bodyPr/>
          <a:lstStyle/>
          <a:p>
            <a:pPr>
              <a:lnSpc>
                <a:spcPct val="150000"/>
              </a:lnSpc>
            </a:pPr>
            <a:endParaRPr lang="tr-TR" sz="2200" dirty="0" smtClean="0">
              <a:latin typeface="Arial" pitchFamily="34" charset="0"/>
              <a:cs typeface="Arial" pitchFamily="34" charset="0"/>
            </a:endParaRPr>
          </a:p>
          <a:p>
            <a:pPr>
              <a:lnSpc>
                <a:spcPct val="150000"/>
              </a:lnSpc>
            </a:pPr>
            <a:r>
              <a:rPr lang="en-US" sz="2200" dirty="0" smtClean="0">
                <a:latin typeface="Arial" pitchFamily="34" charset="0"/>
                <a:cs typeface="Arial" pitchFamily="34" charset="0"/>
              </a:rPr>
              <a:t>The Turkish petrochemicals industry has shown considerable growth since 1970.</a:t>
            </a:r>
            <a:endParaRPr lang="tr-TR" sz="2200" dirty="0" smtClean="0">
              <a:latin typeface="Arial" pitchFamily="34" charset="0"/>
              <a:cs typeface="Arial" pitchFamily="34" charset="0"/>
            </a:endParaRPr>
          </a:p>
          <a:p>
            <a:endParaRPr lang="tr-TR" dirty="0" smtClean="0"/>
          </a:p>
          <a:p>
            <a:pPr>
              <a:lnSpc>
                <a:spcPct val="150000"/>
              </a:lnSpc>
            </a:pPr>
            <a:r>
              <a:rPr lang="en-US" sz="2200" dirty="0" smtClean="0">
                <a:latin typeface="Arial" pitchFamily="34" charset="0"/>
                <a:cs typeface="Arial" pitchFamily="34" charset="0"/>
              </a:rPr>
              <a:t>There are two petrochemical complexes, one is the Petkim-Aliaga complex in Izmir and the other one is the T</a:t>
            </a:r>
            <a:r>
              <a:rPr lang="tr-TR" sz="2200" dirty="0" smtClean="0">
                <a:latin typeface="Arial" pitchFamily="34" charset="0"/>
                <a:cs typeface="Arial" pitchFamily="34" charset="0"/>
              </a:rPr>
              <a:t>ü</a:t>
            </a:r>
            <a:r>
              <a:rPr lang="en-US" sz="2200" dirty="0" smtClean="0">
                <a:latin typeface="Arial" pitchFamily="34" charset="0"/>
                <a:cs typeface="Arial" pitchFamily="34" charset="0"/>
              </a:rPr>
              <a:t>pra</a:t>
            </a:r>
            <a:r>
              <a:rPr lang="tr-TR" sz="2200" dirty="0" smtClean="0">
                <a:latin typeface="Arial" pitchFamily="34" charset="0"/>
                <a:cs typeface="Arial" pitchFamily="34" charset="0"/>
              </a:rPr>
              <a:t>ş </a:t>
            </a:r>
            <a:r>
              <a:rPr lang="en-US" sz="2200" dirty="0" smtClean="0">
                <a:latin typeface="Arial" pitchFamily="34" charset="0"/>
                <a:cs typeface="Arial" pitchFamily="34" charset="0"/>
              </a:rPr>
              <a:t>(Turkish Petroleum Refineries Corporation) - K</a:t>
            </a:r>
            <a:r>
              <a:rPr lang="tr-TR" sz="2200" dirty="0" smtClean="0">
                <a:latin typeface="Arial" pitchFamily="34" charset="0"/>
                <a:cs typeface="Arial" pitchFamily="34" charset="0"/>
              </a:rPr>
              <a:t>ö</a:t>
            </a:r>
            <a:r>
              <a:rPr lang="en-US" sz="2200" dirty="0" smtClean="0">
                <a:latin typeface="Arial" pitchFamily="34" charset="0"/>
                <a:cs typeface="Arial" pitchFamily="34" charset="0"/>
              </a:rPr>
              <a:t>rfez Petrochemical and Refinery in Kocaeli.</a:t>
            </a:r>
            <a:endParaRPr lang="tr-TR"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sz="quarter" idx="1"/>
          </p:nvPr>
        </p:nvSpPr>
        <p:spPr>
          <a:xfrm>
            <a:off x="500034" y="571480"/>
            <a:ext cx="7715304" cy="5643602"/>
          </a:xfrm>
        </p:spPr>
        <p:txBody>
          <a:bodyPr>
            <a:normAutofit/>
          </a:bodyPr>
          <a:lstStyle/>
          <a:p>
            <a:pPr>
              <a:lnSpc>
                <a:spcPct val="150000"/>
              </a:lnSpc>
              <a:buNone/>
            </a:pPr>
            <a:endParaRPr lang="tr-TR" sz="2200" dirty="0" smtClean="0">
              <a:latin typeface="Arial" pitchFamily="34" charset="0"/>
              <a:cs typeface="Arial" pitchFamily="34" charset="0"/>
            </a:endParaRPr>
          </a:p>
          <a:p>
            <a:pPr>
              <a:lnSpc>
                <a:spcPct val="150000"/>
              </a:lnSpc>
            </a:pPr>
            <a:r>
              <a:rPr lang="en-US" sz="2200" dirty="0" smtClean="0">
                <a:latin typeface="Arial" pitchFamily="34" charset="0"/>
                <a:cs typeface="Arial" pitchFamily="34" charset="0"/>
              </a:rPr>
              <a:t>In</a:t>
            </a:r>
            <a:r>
              <a:rPr lang="tr-TR" sz="2200" dirty="0" smtClean="0">
                <a:latin typeface="Arial" pitchFamily="34" charset="0"/>
                <a:cs typeface="Arial" pitchFamily="34" charset="0"/>
              </a:rPr>
              <a:t> </a:t>
            </a:r>
            <a:r>
              <a:rPr lang="en-US" sz="2200" dirty="0" smtClean="0">
                <a:latin typeface="Arial" pitchFamily="34" charset="0"/>
                <a:cs typeface="Arial" pitchFamily="34" charset="0"/>
              </a:rPr>
              <a:t>these two complexes a wide range of petrochemicals, all common plastics (HDPE, LDPE, PS, PVC, and PP), aromatics, ethylene glycol, carbon black, synthetic rubber, and caustic soda are produced.</a:t>
            </a:r>
            <a:endParaRPr lang="tr-TR" sz="2200" dirty="0" smtClean="0">
              <a:latin typeface="Arial" pitchFamily="34" charset="0"/>
              <a:cs typeface="Arial" pitchFamily="34" charset="0"/>
            </a:endParaRPr>
          </a:p>
          <a:p>
            <a:pPr>
              <a:lnSpc>
                <a:spcPct val="150000"/>
              </a:lnSpc>
            </a:pPr>
            <a:endParaRPr lang="en-US" sz="2200" dirty="0" smtClean="0">
              <a:latin typeface="Arial" pitchFamily="34" charset="0"/>
              <a:cs typeface="Arial" pitchFamily="34" charset="0"/>
            </a:endParaRPr>
          </a:p>
          <a:p>
            <a:pPr>
              <a:lnSpc>
                <a:spcPct val="150000"/>
              </a:lnSpc>
            </a:pPr>
            <a:r>
              <a:rPr lang="en-US" sz="2200" dirty="0" smtClean="0">
                <a:latin typeface="Arial" pitchFamily="34" charset="0"/>
                <a:cs typeface="Arial" pitchFamily="34" charset="0"/>
              </a:rPr>
              <a:t>The total production of these petrochemicals reaches about 2.9 million tons/year, and meets about 25 % of domestic demand.</a:t>
            </a:r>
            <a:endParaRPr lang="tr-TR" sz="2200" dirty="0" smtClean="0">
              <a:latin typeface="Arial" pitchFamily="34" charset="0"/>
              <a:cs typeface="Arial" pitchFamily="34" charset="0"/>
            </a:endParaRPr>
          </a:p>
          <a:p>
            <a:pPr>
              <a:lnSpc>
                <a:spcPct val="150000"/>
              </a:lnSpc>
            </a:pPr>
            <a:endParaRPr lang="tr-TR" sz="2200" dirty="0" smtClean="0">
              <a:latin typeface="Arial" pitchFamily="34" charset="0"/>
              <a:cs typeface="Arial" pitchFamily="34" charset="0"/>
            </a:endParaRPr>
          </a:p>
          <a:p>
            <a:pPr>
              <a:lnSpc>
                <a:spcPct val="150000"/>
              </a:lnSpc>
            </a:pPr>
            <a:endParaRPr lang="tr-TR"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Grp="1" noChangeAspect="1" noChangeArrowheads="1"/>
          </p:cNvPicPr>
          <p:nvPr>
            <p:ph sz="quarter" idx="1"/>
          </p:nvPr>
        </p:nvPicPr>
        <p:blipFill>
          <a:blip r:embed="rId3" cstate="print"/>
          <a:srcRect l="1399" t="20918" r="9361" b="10257"/>
          <a:stretch>
            <a:fillRect/>
          </a:stretch>
        </p:blipFill>
        <p:spPr bwMode="auto">
          <a:xfrm>
            <a:off x="142844" y="571480"/>
            <a:ext cx="8072462" cy="51695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yenidunyayeniyaklasimlar.files.wordpress.com/2012/05/petkim-13-mas.jpg"/>
          <p:cNvPicPr>
            <a:picLocks noChangeAspect="1" noChangeArrowheads="1"/>
          </p:cNvPicPr>
          <p:nvPr/>
        </p:nvPicPr>
        <p:blipFill>
          <a:blip r:embed="rId2" cstate="print"/>
          <a:srcRect/>
          <a:stretch>
            <a:fillRect/>
          </a:stretch>
        </p:blipFill>
        <p:spPr bwMode="auto">
          <a:xfrm>
            <a:off x="1142976" y="4143380"/>
            <a:ext cx="5429288" cy="2363793"/>
          </a:xfrm>
          <a:prstGeom prst="rect">
            <a:avLst/>
          </a:prstGeom>
          <a:noFill/>
        </p:spPr>
      </p:pic>
      <p:pic>
        <p:nvPicPr>
          <p:cNvPr id="2054" name="Picture 6" descr="https://encrypted-tbn2.gstatic.com/images?q=tbn:ANd9GcQPLfHlIzPaKfZ63p_JtVgDgT-YkwK0f-cakf6eSQ4cxpdanzEyYw"/>
          <p:cNvPicPr>
            <a:picLocks noChangeAspect="1" noChangeArrowheads="1"/>
          </p:cNvPicPr>
          <p:nvPr/>
        </p:nvPicPr>
        <p:blipFill>
          <a:blip r:embed="rId3" cstate="print"/>
          <a:srcRect/>
          <a:stretch>
            <a:fillRect/>
          </a:stretch>
        </p:blipFill>
        <p:spPr bwMode="auto">
          <a:xfrm>
            <a:off x="3786182" y="2357430"/>
            <a:ext cx="4429156" cy="1928826"/>
          </a:xfrm>
          <a:prstGeom prst="rect">
            <a:avLst/>
          </a:prstGeom>
          <a:noFill/>
        </p:spPr>
      </p:pic>
      <p:sp>
        <p:nvSpPr>
          <p:cNvPr id="2072" name="AutoShape 24" descr="data:image/jpeg;base64,/9j/4AAQSkZJRgABAQAAAQABAAD/2wCEAAkGBhMGERUTBxQSFBMTERsZEhUWGRQfGBocGBUVGBYYGBoYHCoeHBojGRYUHy8jIycpLCw4FR8xNTAqNSYrLCkBCQoKDQwNGg8PGCwkHyQ1NTU1NSo0KS81KTU1NTUyMDQtNCwsLCk0NCo2NSk0MTAvKSw1NSk1NTUtNSwsLCwqK//AABEIAJEBWwMBIgACEQEDEQH/xAAcAAEAAgMBAQEAAAAAAAAAAAAABggDBQcEAQL/xABIEAABAwIEAwUEBQgGCwEAAAABAAIDBBEFBiExBxJBEyJRYXEyQoGRCBRSobEVI2JygoOzwRY1orLS8CQzNFNUY3OTw9HhGP/EABsBAQACAwEBAAAAAAAAAAAAAAAEBQIDBgcB/8QALREBAAIBAgQDBgcAAAAAAAAAAAECAwQRBRIhQQYxsRMUgaHB8SJRYXHR4fD/2gAMAwEAAhEDEQA/AOGoiICIiAiIgIiICIiAiIgIiICIiAiIgIiICIiAiIgIiICIiAiIgIiICIiAiIgIiICIiAiIgIiICIiAiIgIiICIiAiIgIiICIiAiIgIiICIiAiIgIiICIiAiIgIiICIiAiIgIiICIiAiIgIiICIiAiIgIiIC/XZkjmANr2vbS/hdflTLh2ztDOHi7C1twdr97p6XW7Bi9rkim/mjavP7vhnLtvshwPLspVNg0WJMD4hyOc0G421F9QvJnLBG4PMDTC0cgJaPAj2gPLUH4ra4RrBHf7Kj6mlsVuWfOHUeGZw62Lxau9bRv17ddvh8EQq6R1E4tnFj9x8x5LCpni+HjEIyAO83Vp/l8VDNl8pfmhG4rw6dFm5Y61ny/j4CIizVIiIgIiICIiAiIgIiICIiAiIgIiICIiAiIgIiICIiAiIgIiICIiAiIgIiICIiD9RxmUhsYuSbAeJOwXVsuYMMEhDD7Z70h8yNh5DZQfI1OJ6tpf7jHOHroB+N/gug4ribcIidJPsNh1JOwCuuHY61rOa32cxxnPe+Sump957IbxFqRLLFGzUsaSf2yLD+z969lHD9Xja0+60A/LVaDDWOxuodNU9Hcx8L+6B6afJSVUetze1yzaHqng/h1tLpee3fpHrPz9BQrF4uxmeG/av89f5qaqIYvGamqc2PdzmtHqQ0fitGKdplO8TRHu1J7830lrUWWppnUbyyoBa5ps4HosSkRO/WHCCIi+giIgIiICIiAiIgIiICIiAiIgIiICIiAiIgIiICIiAiIgIiICIiAiIgIiIPXhWJOwmVssOpadR4g6EfJbnMmMHM0sbKG/IGiwOlnH2i70GnzUbUny1Q9kztH7v28gP/Z/ALKc9qYppE9JSeH8KprtbSZjrHnP6f7pH7tnRUjaFgZF03PiepWdEVd5vV6UrSsVrG0Q/MkgiBL9gLn4KP5Vpji9c1zhoHGR3lbUfeWr95jxOw7KL9s/gFLMjYEcKhL5xaSWxt1DfdHrrf4jwWvU5Yw4JnvPSHA+JtfXJeMNJ6V9f69Xj4h4MJoxURDvMID/Np2PwP4rnq7Jj0XbU0wPWF390kLjaw4Vlm2Gaz2cthneuwiKzfC7hNBliCOfFo2yVj2hzi8AiK4vyMGoDh1dve9jZWzer1R5SrcQaH0VJVyMIuHMhlc0jxBa2xCx4hlurwlvNiVNUwt+1JFI0a7auaArg4rmCmwMA4tPDDzez2j2Nv6cx1WWhxOHGGc2HyRTMPVjmub9xIQUnRWa4gcGKPMUb5cMEdLUAF3O3SJ25PaNGgvr3hr1N9lWmeL6u5zSWnlcRdpBabG1wRoR5hBjXvw7AanGAThlPPMAbExRvfY+B5QdV2fhPwWjdGyszUznLxzQ07h3QDs+UdSRqGnQX1BOg7K+SPDGd8xxRtFhfla0eXgEFO6nJ9dRtLqqjrGNA1c6CYAepLVqFdiixaHEr/UJYpLb8j2u/ulRHPvCakzmxzomNgqrXbMwW5jbaUD2hoBfcdD0IVVRevFsKkwOeSDEGlkkTy14PiOo8QRYg9QQVs8l5PmzvVNp6DTrJIfZYwbuPiegHUkbbgNJFE6dwbCC5xNgACST4ADdbhuR8ReLtoa0jxFPP/hVqMpZFpMlxhmFRgOtZ8rgDI/zc7+QsB4LZ1GN09I7kqZ4WPOzXPYHfIm6CmNbQSYa7kro5In2vyva5rvk4XXnV0sbwCnzNEYsWiZLG4acw1Fxu1w1afMEFVj4ocOX5BqB2Jc+mluYZDuLbxvt7w+8fGwQlEVgPo55b+rU01ZOO9O/s4ibexH7RHq82/doK/orvyQtmBbIAQ4EEeIOhCp3nTLxyrXT0z9o5D2e+rHd6M6/olt/O6DSIitLwObfBaa/2pf48iCrSK7NZiEOH2+uyRR83s87mtvbe1zruFgjx2lmNo56ck7ASRkn4XQUtRXIx7JdFmZpbi1PE/SwfygPbf7Lx3h069FWDiNkZ2QqwwlxfE9vPA8jUtJIs7pztIsbeR0vZBFkREBERAREQEREBERB9Avsp7BGIWta3YNA+QUDY7lIPgVPmnmAI6haM3Z2HhiI3yz36fV9WpxrGvqQ5KfV53P2f/qzY1if5OZ3Pbdo3y8SseTcr/lY9viGsYd3Qffd1J/RB+fzUe16YqTkv5eqTx3jHu0ThxT+LvP5ft+s/JlyZlQ1jhUYiO5e8bTu8/aP6P4+m/QV8AtshPLqdlzeo1F9Rfmt9nm17zed5ajNtYKKklLveZyD1fp+BJ+C5IpLnTMYxmQMpTeKM6H7Tti706D4qNLouHYJw4fxec9UvFXlr1bPLHL9dpu39n61FzenaNv8AcroKjisDw747QVMTIM2O7OZgDRPYlkgGxfb2XePQ76XsLFtRrilwuxTEa+appmOqopXXjLXN5mN92MsJBHLsLXBtfcqB01PiWR5e2hjqqV7PfLHgW8Dccrm+RuFbLD8w0uLC+HVEEoP2JGH8CtgQHjWxCCqWdeLNbnVjYqgiGENHPHFcB7ral53Ivchuw8yLrzcLMujM+KQRVAvG1xklHi2Mc1j5F3KPiu65/wCD1LmqN78OYyCqAJY9gAa829mRo0IP2tx57LmH0f4jTYxIycWc2lkaQdwRJGCPXQoLHSyCnaXP0a1pJ8gBc/cqh56ztPnaqfLVPd2Qcewi91jLnl025iLXPU+VgLVZpaX0VSIvaNNJb17N1lTFB6MPxGTCZGy0D3RyMN2PabEH/Oluqtpw5zZ/TPD4qiSwk1ZMBsHs0OnS45XW/SVQ1Yn6N4P5Pnvt9dNvXsYr/wAkGk+khlwRup62EAF94ZT4kDmiNtthICfJvwkf0fMAbh+HGoI/OVUp1tryRksa305g8/tJ9IlzRhcfabmsZy+vZy3+66kfCRwdg1H2f+6N/Xndf70Go4253kylRtjw13LPUuLWuB7zGNF3ub56tbfpzX6KskkhlJdISSTck6kk7knxXaPpLg9rRE7dnLb15o7/AMlxVB0jhpxhkyUySHExJPByXgYCLseOgLtoyN97WFhqVqc9cU6vPXcq+SOAO5mwsA3F7EuPeJ1PgNdlDUQZaWmdWPbHTgue9waxo6lxAA+JIVzMt4I3LlJDTU+0MQbfxIHed6l1z8VXXgRlr8uYmJZheOkZ2h2tznuxD1vdw/6asFnPHRlqgqKkkXjhcWX6vPdjHxeWj4oNbkfOgzXLXMBH+jVhYwaX7PlDWu08XslPyXN/pHZa5XQV0A0I7GY69LujP98X9FHOAWPfk7FOylPdqonN9Xt77SfgHj9pd3z5l0Zqw+ent3nx3j8nt7zP7QHzQU8VpuB39SU360v8eRVaewxkh4IINiDuPIq0vA7+pKb9aX+PIghf0mB/sP77/wAK4ark5hydSZr5Py3C2Xs78ly4W5rc3skb8o+S1MfCLCYiCKOM28S8j4gusUGPg5WTV2D0zsRLnOs8Nc7csbI4M337oAHkAoL9JeNvLROPt80oA/RtFf77fNdaxfG6XKUHPiMkcETG2YNBo0eyxo1Jt0aFWHijnw58q+0hBbBE3kgad7Xu5583G2nQAIIciIgIiICIiAiIgIiIClOX8TFQwRyHvNFh5jp8QosvoPLssbV5o2WHD9dfRZvaV6x3j820zI8unsejRb8f5rq2H0ooomMi2awAfLdcYmndUG8xJNrXO66PgObG1NI4yazQREuYTq7kbo4eR0v4fJVHE8V7Y6cvZB4ll94zWyx5TO7fYjiceFM561waOnifIDclc5zHnOTGrsp7xxeHvO/WPh5D71psSxOTFpDJWOLnH5AeDR0C8q3aTh1MO1r9beiPTFFesiIis2568LwqbGpGxYZG+WRx0awEn1PgPEnQLp3/AOd6wUZlMkf1rdtONiNbt7Qm3Ptb3dN9biCZMznUZHqBPhhGotLG72ZG3vyu8/AjUfMGx+UeL2H5raB2rYJjvDMQ03/Qce6/bpr4gIKvYphE2CSGPFIpInj3XtIO9ri+48xopnwoxDE6ivhbg0lQ+MSN7cEvMQjuOfnB7o7oNut9lZ+SJlWPzga8dLgELHJLFhbLymOJg3JLWtHzsEHovbdVWy/mtmX8fdVA/mXVsoeRt2cr3i/oA4O/ZXSOJ3G2CmhfTZWeJZpAWvmb7EYI15D7zrHQjQb3uLKvyC8Gk7eha4fAgj8LKqnEfhrUZMqHmON76Rzi6GVoJa1pOjHn3XC9td7XHlL+FXGpuCRso8zX7Fg5YZwCeQDZjwNS0bAi5GgtbUdzw3FoMZYH4bLFMw+8xzXDz2KCneA5cqMzSiLB4nyOJ1sO62/V7tmjzKtjkXKwyZQxUrTzOYCZHfae4lziPK5sPJoW7c5tMCXcrWjc6ALm+fuNtLl1jo8CeypqSLN5dYmHa73DRxH2W+GtkEO+kZmhtXNDQ05B7H85Na2jnCzG+RDLn94FIvo8ZlbW0b6OQjtKeQuYPGOQ3uPR/Nf9YKv1dXSYnI+WtcXySOLnuO5JNyV68u5hmytUMqMKdyyMPX2XA+01w6tI0P3WNigsxxdyM7O9FahF6iB3PCLgc2lnMudrjbbVo6Kr9fhkuFyGKvjfHIDqx7SHeGxVocl8XaHNzGiSRsFQQOaGQga/8txsHjQ7a+ICm3KJLHQ+B0+5BXThvwSkzI182ZBLTwlhEItyyOdf27OGjBruNb6aarScQeEtRkNvavkjlp3PDWvBDX3NyAWE6mwPsk7dFYzMudqPKTC7GJmMNu7GDeR36rBqdxrsOpCrrmjOE3FnEIYnkQ05lDImEgBjSRzyPJ0LuUEnwtYeYde4D5a/ImGCaYWkq3dodr8g7sQ9LXd+8U5xrA4cxRGHFWCSIkEtJcAS03F7EdVgo8Wo6CNkdNPTNZGwNY0SR2DWgBoGvgAq+8U+JFTUYnM3A6qaOCK0bRDK8McWjvu7psTzlwv4AIO3UPC/DMNkZLRUrGSRuDmODpLgg3B9pSpU7/p/iX/HVn/el/xLvfB3PbMXw5oxmob28MjmPdLIOdw9pjiXG50da/6KDjvGTLX9HMUl7IWjqPz0e9u+Tzj4PDtOlwu3cDv6kpv1pf48ijfH2kp8comVFHLC+Wmk2a9pcWSWa4WB1s4MPlYrc8FsYgpMGp21M0LHB0t2uewEXnkI0Jug1H0gMx1OX/qZwieWHn7Xn5HEc1uytf0ufmsfAriLLjhlo8cldJL/AKyB7zdzm++y/lo4erugWq+kbiMVcKL6nJHJYy35HNdb/Vb2K5Dg2LyYDPHUUBtJE8OYemnQ23BFwR1BKC13EbJzc7UMkGnatHPTuPSRoPKCegdq0/reSqPPC6mc5k4LXNcWuadwQbEEeIKuFgedqTHKeKeKaJglYHcj5GBzT7zXAncG4+C4bx3y9DBUtrcIkheyoPLM1j2kiQAnmsDs5o8N2n7SDliIiAiIgIiICIiAiIgIiIC+h3Lt/nxXxEBERAREQEREHso8Ynw4WoZpowdwx72j+yVhqqx9c7mq3ve77T3En5nVYUQEREBZaepfRuDqZzmOGzmkgj4jVYkQeutxabErfXpZZLbc73Ot6cxXkREBERAXtpcaqKFvJSTzRt+yyR7R8gbLxIg+ucXm7jck6kr4iICIiAiIgIiICIiAiIgIiICIiAiIgIiICIiAiIgIiICIiAiIgIiICIiAiIgIiICIiAiIgIiICIiAiIgIiICIiAiIgIiICIiAiIgIiICIiAiIgIiICIiAiIgIiICIiAiIgIiICIiAiIgIiICIiAiIgIiICIiAiIgIiICIiAiIgIiICI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dirty="0"/>
          </a:p>
        </p:txBody>
      </p:sp>
      <p:sp>
        <p:nvSpPr>
          <p:cNvPr id="2074" name="AutoShape 26" descr="data:image/jpeg;base64,/9j/4AAQSkZJRgABAQAAAQABAAD/2wCEAAkGBhMGERUTBxQSFBMTERsZEhUWGRQfGBocGBUVGBYYGBoYHCoeHBojGRYUHy8jIycpLCw4FR8xNTAqNSYrLCkBCQoKDQwNGg8PGCwkHyQ1NTU1NSo0KS81KTU1NTUyMDQtNCwsLCk0NCo2NSk0MTAvKSw1NSk1NTUtNSwsLCwqK//AABEIAJEBWwMBIgACEQEDEQH/xAAcAAEAAgMBAQEAAAAAAAAAAAAABggDBQcEAQL/xABIEAABAwIEAwUEBQgGCwEAAAABAAIDBBEFBiExBxJBEyJRYXEyQoGRCBRSobEVI2JygoOzwRY1orLS8CQzNFNUY3OTw9HhGP/EABsBAQACAwEBAAAAAAAAAAAAAAAEBQIDBgcB/8QALREBAAIBAgQDBgcAAAAAAAAAAAECAwQRBRIhQQYxsRMUgaHB8SJRYXHR4fD/2gAMAwEAAhEDEQA/AOGoiICIiAiIgIiICIiAiIgIiICIiAiIgIiICIiAiIgIiICIiAiIgIiICIiAiIgIiICIiAiIgIiICIiAiIgIiICIiAiIgIiICIiAiIgIiICIiAiIgIiICIiAiIgIiICIiAiIgIiICIiAiIgIiICIiAiIgIiIC/XZkjmANr2vbS/hdflTLh2ztDOHi7C1twdr97p6XW7Bi9rkim/mjavP7vhnLtvshwPLspVNg0WJMD4hyOc0G421F9QvJnLBG4PMDTC0cgJaPAj2gPLUH4ra4RrBHf7Kj6mlsVuWfOHUeGZw62Lxau9bRv17ddvh8EQq6R1E4tnFj9x8x5LCpni+HjEIyAO83Vp/l8VDNl8pfmhG4rw6dFm5Y61ny/j4CIizVIiIgIiICIiAiIgIiICIiAiIgIiICIiAiIgIiICIiAiIgIiICIiAiIgIiICIiD9RxmUhsYuSbAeJOwXVsuYMMEhDD7Z70h8yNh5DZQfI1OJ6tpf7jHOHroB+N/gug4ribcIidJPsNh1JOwCuuHY61rOa32cxxnPe+Sump957IbxFqRLLFGzUsaSf2yLD+z969lHD9Xja0+60A/LVaDDWOxuodNU9Hcx8L+6B6afJSVUetze1yzaHqng/h1tLpee3fpHrPz9BQrF4uxmeG/av89f5qaqIYvGamqc2PdzmtHqQ0fitGKdplO8TRHu1J7830lrUWWppnUbyyoBa5ps4HosSkRO/WHCCIi+giIgIiICIiAiIgIiICIiAiIgIiICIiAiIgIiICIiAiIgIiICIiAiIgIiIPXhWJOwmVssOpadR4g6EfJbnMmMHM0sbKG/IGiwOlnH2i70GnzUbUny1Q9kztH7v28gP/Z/ALKc9qYppE9JSeH8KprtbSZjrHnP6f7pH7tnRUjaFgZF03PiepWdEVd5vV6UrSsVrG0Q/MkgiBL9gLn4KP5Vpji9c1zhoHGR3lbUfeWr95jxOw7KL9s/gFLMjYEcKhL5xaSWxt1DfdHrrf4jwWvU5Yw4JnvPSHA+JtfXJeMNJ6V9f69Xj4h4MJoxURDvMID/Np2PwP4rnq7Jj0XbU0wPWF390kLjaw4Vlm2Gaz2cthneuwiKzfC7hNBliCOfFo2yVj2hzi8AiK4vyMGoDh1dve9jZWzer1R5SrcQaH0VJVyMIuHMhlc0jxBa2xCx4hlurwlvNiVNUwt+1JFI0a7auaArg4rmCmwMA4tPDDzez2j2Nv6cx1WWhxOHGGc2HyRTMPVjmub9xIQUnRWa4gcGKPMUb5cMEdLUAF3O3SJ25PaNGgvr3hr1N9lWmeL6u5zSWnlcRdpBabG1wRoR5hBjXvw7AanGAThlPPMAbExRvfY+B5QdV2fhPwWjdGyszUznLxzQ07h3QDs+UdSRqGnQX1BOg7K+SPDGd8xxRtFhfla0eXgEFO6nJ9dRtLqqjrGNA1c6CYAepLVqFdiixaHEr/UJYpLb8j2u/ulRHPvCakzmxzomNgqrXbMwW5jbaUD2hoBfcdD0IVVRevFsKkwOeSDEGlkkTy14PiOo8QRYg9QQVs8l5PmzvVNp6DTrJIfZYwbuPiegHUkbbgNJFE6dwbCC5xNgACST4ADdbhuR8ReLtoa0jxFPP/hVqMpZFpMlxhmFRgOtZ8rgDI/zc7+QsB4LZ1GN09I7kqZ4WPOzXPYHfIm6CmNbQSYa7kro5In2vyva5rvk4XXnV0sbwCnzNEYsWiZLG4acw1Fxu1w1afMEFVj4ocOX5BqB2Jc+mluYZDuLbxvt7w+8fGwQlEVgPo55b+rU01ZOO9O/s4ibexH7RHq82/doK/orvyQtmBbIAQ4EEeIOhCp3nTLxyrXT0z9o5D2e+rHd6M6/olt/O6DSIitLwObfBaa/2pf48iCrSK7NZiEOH2+uyRR83s87mtvbe1zruFgjx2lmNo56ck7ASRkn4XQUtRXIx7JdFmZpbi1PE/SwfygPbf7Lx3h069FWDiNkZ2QqwwlxfE9vPA8jUtJIs7pztIsbeR0vZBFkREBERAREQEREBERB9Avsp7BGIWta3YNA+QUDY7lIPgVPmnmAI6haM3Z2HhiI3yz36fV9WpxrGvqQ5KfV53P2f/qzY1if5OZ3Pbdo3y8SseTcr/lY9viGsYd3Qffd1J/RB+fzUe16YqTkv5eqTx3jHu0ThxT+LvP5ft+s/JlyZlQ1jhUYiO5e8bTu8/aP6P4+m/QV8AtshPLqdlzeo1F9Rfmt9nm17zed5ajNtYKKklLveZyD1fp+BJ+C5IpLnTMYxmQMpTeKM6H7Tti706D4qNLouHYJw4fxec9UvFXlr1bPLHL9dpu39n61FzenaNv8AcroKjisDw747QVMTIM2O7OZgDRPYlkgGxfb2XePQ76XsLFtRrilwuxTEa+appmOqopXXjLXN5mN92MsJBHLsLXBtfcqB01PiWR5e2hjqqV7PfLHgW8Dccrm+RuFbLD8w0uLC+HVEEoP2JGH8CtgQHjWxCCqWdeLNbnVjYqgiGENHPHFcB7ral53Ivchuw8yLrzcLMujM+KQRVAvG1xklHi2Mc1j5F3KPiu65/wCD1LmqN78OYyCqAJY9gAa829mRo0IP2tx57LmH0f4jTYxIycWc2lkaQdwRJGCPXQoLHSyCnaXP0a1pJ8gBc/cqh56ztPnaqfLVPd2Qcewi91jLnl025iLXPU+VgLVZpaX0VSIvaNNJb17N1lTFB6MPxGTCZGy0D3RyMN2PabEH/Oluqtpw5zZ/TPD4qiSwk1ZMBsHs0OnS45XW/SVQ1Yn6N4P5Pnvt9dNvXsYr/wAkGk+khlwRup62EAF94ZT4kDmiNtthICfJvwkf0fMAbh+HGoI/OVUp1tryRksa305g8/tJ9IlzRhcfabmsZy+vZy3+66kfCRwdg1H2f+6N/Xndf70Go4253kylRtjw13LPUuLWuB7zGNF3ub56tbfpzX6KskkhlJdISSTck6kk7knxXaPpLg9rRE7dnLb15o7/AMlxVB0jhpxhkyUySHExJPByXgYCLseOgLtoyN97WFhqVqc9cU6vPXcq+SOAO5mwsA3F7EuPeJ1PgNdlDUQZaWmdWPbHTgue9waxo6lxAA+JIVzMt4I3LlJDTU+0MQbfxIHed6l1z8VXXgRlr8uYmJZheOkZ2h2tznuxD1vdw/6asFnPHRlqgqKkkXjhcWX6vPdjHxeWj4oNbkfOgzXLXMBH+jVhYwaX7PlDWu08XslPyXN/pHZa5XQV0A0I7GY69LujP98X9FHOAWPfk7FOylPdqonN9Xt77SfgHj9pd3z5l0Zqw+ent3nx3j8nt7zP7QHzQU8VpuB39SU360v8eRVaewxkh4IINiDuPIq0vA7+pKb9aX+PIghf0mB/sP77/wAK4ark5hydSZr5Py3C2Xs78ly4W5rc3skb8o+S1MfCLCYiCKOM28S8j4gusUGPg5WTV2D0zsRLnOs8Nc7csbI4M337oAHkAoL9JeNvLROPt80oA/RtFf77fNdaxfG6XKUHPiMkcETG2YNBo0eyxo1Jt0aFWHijnw58q+0hBbBE3kgad7Xu5583G2nQAIIciIgIiICIiAiIgIiIClOX8TFQwRyHvNFh5jp8QosvoPLssbV5o2WHD9dfRZvaV6x3j820zI8unsejRb8f5rq2H0ooomMi2awAfLdcYmndUG8xJNrXO66PgObG1NI4yazQREuYTq7kbo4eR0v4fJVHE8V7Y6cvZB4ll94zWyx5TO7fYjiceFM561waOnifIDclc5zHnOTGrsp7xxeHvO/WPh5D71psSxOTFpDJWOLnH5AeDR0C8q3aTh1MO1r9beiPTFFesiIis2568LwqbGpGxYZG+WRx0awEn1PgPEnQLp3/AOd6wUZlMkf1rdtONiNbt7Qm3Ptb3dN9biCZMznUZHqBPhhGotLG72ZG3vyu8/AjUfMGx+UeL2H5raB2rYJjvDMQ03/Qce6/bpr4gIKvYphE2CSGPFIpInj3XtIO9ri+48xopnwoxDE6ivhbg0lQ+MSN7cEvMQjuOfnB7o7oNut9lZ+SJlWPzga8dLgELHJLFhbLymOJg3JLWtHzsEHovbdVWy/mtmX8fdVA/mXVsoeRt2cr3i/oA4O/ZXSOJ3G2CmhfTZWeJZpAWvmb7EYI15D7zrHQjQb3uLKvyC8Gk7eha4fAgj8LKqnEfhrUZMqHmON76Rzi6GVoJa1pOjHn3XC9td7XHlL+FXGpuCRso8zX7Fg5YZwCeQDZjwNS0bAi5GgtbUdzw3FoMZYH4bLFMw+8xzXDz2KCneA5cqMzSiLB4nyOJ1sO62/V7tmjzKtjkXKwyZQxUrTzOYCZHfae4lziPK5sPJoW7c5tMCXcrWjc6ALm+fuNtLl1jo8CeypqSLN5dYmHa73DRxH2W+GtkEO+kZmhtXNDQ05B7H85Na2jnCzG+RDLn94FIvo8ZlbW0b6OQjtKeQuYPGOQ3uPR/Nf9YKv1dXSYnI+WtcXySOLnuO5JNyV68u5hmytUMqMKdyyMPX2XA+01w6tI0P3WNigsxxdyM7O9FahF6iB3PCLgc2lnMudrjbbVo6Kr9fhkuFyGKvjfHIDqx7SHeGxVocl8XaHNzGiSRsFQQOaGQga/8txsHjQ7a+ICm3KJLHQ+B0+5BXThvwSkzI182ZBLTwlhEItyyOdf27OGjBruNb6aarScQeEtRkNvavkjlp3PDWvBDX3NyAWE6mwPsk7dFYzMudqPKTC7GJmMNu7GDeR36rBqdxrsOpCrrmjOE3FnEIYnkQ05lDImEgBjSRzyPJ0LuUEnwtYeYde4D5a/ImGCaYWkq3dodr8g7sQ9LXd+8U5xrA4cxRGHFWCSIkEtJcAS03F7EdVgo8Wo6CNkdNPTNZGwNY0SR2DWgBoGvgAq+8U+JFTUYnM3A6qaOCK0bRDK8McWjvu7psTzlwv4AIO3UPC/DMNkZLRUrGSRuDmODpLgg3B9pSpU7/p/iX/HVn/el/xLvfB3PbMXw5oxmob28MjmPdLIOdw9pjiXG50da/6KDjvGTLX9HMUl7IWjqPz0e9u+Tzj4PDtOlwu3cDv6kpv1pf48ijfH2kp8comVFHLC+Wmk2a9pcWSWa4WB1s4MPlYrc8FsYgpMGp21M0LHB0t2uewEXnkI0Jug1H0gMx1OX/qZwieWHn7Xn5HEc1uytf0ufmsfAriLLjhlo8cldJL/AKyB7zdzm++y/lo4erugWq+kbiMVcKL6nJHJYy35HNdb/Vb2K5Dg2LyYDPHUUBtJE8OYemnQ23BFwR1BKC13EbJzc7UMkGnatHPTuPSRoPKCegdq0/reSqPPC6mc5k4LXNcWuadwQbEEeIKuFgedqTHKeKeKaJglYHcj5GBzT7zXAncG4+C4bx3y9DBUtrcIkheyoPLM1j2kiQAnmsDs5o8N2n7SDliIiAiIgIiICIiAiIgIiIC+h3Lt/nxXxEBERAREQEREHso8Ynw4WoZpowdwx72j+yVhqqx9c7mq3ve77T3En5nVYUQEREBZaepfRuDqZzmOGzmkgj4jVYkQeutxabErfXpZZLbc73Ot6cxXkREBERAXtpcaqKFvJSTzRt+yyR7R8gbLxIg+ucXm7jck6kr4iICIiAiIgIiICIiAiIgIiICIiAiIgIiICIiAiIgIiICIiAiIgIiICIiAiIgIiICIiAiIgIiICIiAiIgIiICIiAiIgIiICIiAiIgIiICIiAiIgIiICIiAiIgIiICIiAiIgIiICIiAiIgIiICIiAiIgIiICIiAiIgIiICIiAiIgIiICIi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dirty="0"/>
          </a:p>
        </p:txBody>
      </p:sp>
      <p:pic>
        <p:nvPicPr>
          <p:cNvPr id="2078" name="Picture 30" descr="http://www.turcas.com.tr/images/logo.png"/>
          <p:cNvPicPr>
            <a:picLocks noChangeAspect="1" noChangeArrowheads="1"/>
          </p:cNvPicPr>
          <p:nvPr/>
        </p:nvPicPr>
        <p:blipFill>
          <a:blip r:embed="rId4" cstate="print"/>
          <a:srcRect/>
          <a:stretch>
            <a:fillRect/>
          </a:stretch>
        </p:blipFill>
        <p:spPr bwMode="auto">
          <a:xfrm>
            <a:off x="1643042" y="428604"/>
            <a:ext cx="5722043" cy="1357322"/>
          </a:xfrm>
          <a:prstGeom prst="rect">
            <a:avLst/>
          </a:prstGeom>
          <a:noFill/>
        </p:spPr>
      </p:pic>
      <p:sp>
        <p:nvSpPr>
          <p:cNvPr id="2082" name="AutoShape 34" descr="data:image/jpeg;base64,/9j/4AAQSkZJRgABAQAAAQABAAD/2wCEAAkGBxAHBhAUERIREhIOGBYVEA4YEhIZEBUUFhYWGRUdFRQYHCggGx4xHBUZJD0hMSkrLjIuGSIzODMsNyguLisBCgoKDQ0OGRAQGzclICYsLTQyNy83NywsNS8sNiwuNywsLDcrLCwrLCwrNywsLCwtLDc3LCwsLCwsMCwsLCwsLP/AABEIAMIBBAMBEQACEQEDEQH/xAAcAAEAAgMBAQEAAAAAAAAAAAAABwgCBQYDAQT/xABHEAACAQICBAgICgoCAwAAAAAAAQIDBAURBgcSIRMUMUFRYZGzCBYiNlRxkqEjMkJyc3SBsbLBFRczNTdigoOT0qLDJTRS/8QAGgEBAAIDAQAAAAAAAAAAAAAAAAEFAgMEBv/EAC4RAQABAQUHAwQCAwAAAAAAAAABAgMEERORFBZRUlOi4RJUYQYjJHEhQSIxMv/aAAwDAQACEQMRAD8AnEAAAAAAAAAAAAAAAAAAAAAAAAAAAAAAAAAAAAAAAAAAAAAAAAAAAAAAAAAAAAAAAAAAAAAAAAAAAAAAAAAAAAAAAAAAAAAAAAAAAAAAAAAAAAAAAAAAAAAAAAAAAAAAAAAAAAAAAAAAAAAAAAAAAAAAAAAAAAAAAAAAAAAAAAAAAAAAAAAAAAAAAAAAAAAAAAAAAAAAAAAAAAAAAAAAAAAAAAAAAAAAAAAAAAAAAAAAAAAAAAAAAAAAAAAAAAAAAAAAAAAAAAAAAAAAAAAAAAAAPmYH0AAAZgAADMAAAAAAAAAAAAAAAAAAAAAAAAAAAACO9eeO1sD0MXATlTnc1Y0nUi2pxjszlLKS3r4mX2gQMre+los7/jVTYVxxfZ4Wrwu3sbe1nnll9uYE7aicer43ofLh6kqs7arKmqkm3Nw2YyjnJ73ltNASOBXLXtpNdeOcreFarTo20Ka4OE5Ri5TiptyUXvflJfYBzGNTxLQbSGMOOVHVhGnVUo1ajg1OKkk1Ll6MssgLXWdbjNpTnycJGMsvnJP8wMcRuOKYfVqcvBQnPL5sW/yAqngs8S04x2pHjlRVHCpWlKdWooZQW01FR5OhLkQHV6htJLqWmHF6larUo16c/g5zlKMZwW0nFN7nkmt3LmBYkDh9c2KPC9X9y4ycZ1tilBp5POclnk/mpgaDweMYliGjlzSnOU521VSzcm5bFWO7e+uEgJXA0Ons3T0IxFxbTjbV2pJ5NNU5ZNNAVjwK0v8AG8Kvq1O6qpYfTjVnB1aucottPZefKkmwJJ8HjHrq9v7uhVrVKtOMI1IKcpScZbWy9lvkTT5OoCcQAAAAAAAAAAAAAAAAABEvhIeaNr9Zj3VUDgMCwe5xzU9Up21KdaosQ2nCKzairdZt9q7QJN1EYHdYDo9cwuqM6M51tqMZLJuPBwWa+1MCTAKr67/4l3nqo9xTAz11+e39i37tAWYwT9zW/wBFT/AgMNIvN+7+hq93ICtmpKDqaYzSWblbXCS523FZAb7U/obiWDadUKtxaVqVKMaqdSUfJTcGlnv6QLCgQ14SN9/4uxt1m5Vasquyv5I7C70DLVzZrRTWldWaSjG4taM4rmc4U4OXvlU94Exgc/rB8xcS+rV+7kBAOrBZ6K6Q/U/u4QDd+Db5xXn0C7yIFgwAAAAAAAAAAAAAAAAABzGsPRGOmejroOfBzjJVKNXLNRnFNb1zpqTX2gV/axvVRifPTjUfz7Otl+eXqkuoCftXOl8dNNHlX2ODqQk6damnnFTSTzi+hppgdSBVfXf/ABLvPVR7imBnrr89v7Fv3aAsxgn7mt/oqf4EBhpF5v3f0NXu5AV11AfxCj9DV+6IFmgAEC61ryne63bGnVnGNCyjSnWk+SMVJ1qmfXspLsA/NPHrm51o4XiVelwFvfTdG0i903QT4Pamsud1trPr6MmBYMDn9YPmLiX1av3cgK2aF49QwfRzGIVJNVL2hGlQgoyblJykpb0skknnvyA7LwbIN49evJ5KjFOXMm5ppe59gFgQAAAAAAAAAAAAAAAAABFfhDXVS00UtnTnOm3cJOUZSi8uCq7s16gIxq3NS71LzlUnOpJYikpSlKTy4vyZsCRvBu81rv6x/wBUAJcAqvrv/iXeeqj3FMDPXX57f2Lfu0BZjBP3Nb/RU/wIDDSLzfu/oavdyArXqVeWl9T6rcb/AOgD9mpHEri61hUI1K1acdir5Mqk3H9m+ZsCzAFZq1xZ4zrgua1+pu0VxsSml8EpR+Doqs+aD4Pf6ujMCQvCAtNjRuzuKaSdnXjstcijJbssubOEQJPw66V9h9KpHeq0ITT6pRTX3gafWD5i4l9Wr93ICqOH4TxzA7yvtZcT4HOGXxlVm4cvNk8u0CePB0uIVdD68VGMZ0q8tqSS2pRlCDi5Pn+UvUgJWAAAAAAAAAAAAAAAAAAEVeEZQlU0LoSSzVO4g5dSdOql72u0CHIY1QjqylabT4w71V9jZezwXA7Oe1ycu7LlAmDwcaMqeiNzJrdO4ey+nKnTT94EsAVc16UHS1kXLa3VIUZR61wUY7vti+wDWazMcoaQaTcNbycqfBUYZuLi9qMEpbn1gWswum6OGUYvc4U4JrrUUmBhjdJ18GuYre50qkUutwaQFVtWmOUNH9IZ1biTjCVCtTTUXJ7U45RWS6wNxqFouprEpNclOnVlLqWzs/fJAWTxW8WH4XWqvkownN/0xb/ICIdRGAU8W0UxGVzBVIX1Tgpp/KjCObaa5PKqPfzNAeWm1OtgWiN3hl5JzouKqYTfP5SpTjN0Kr5qiiml0r7EB32qPEFiOryxeebpw4J/2m4L3JAbDWD5i4l9Wr93ICvmriw/SWimP08s3xanNLrpzlUXvggOm8G3EdjFr2g3+0pxqxXzJbMu8XYBPoAAAAAAAAAAAAAAAABrtIcReEYHcV1FTdvTnUUG8lLZWeWfMdF0sYt7eiymcPVMRqiqcIxQ1ieuFYrZTpV8Oo1aVTdKnKrJxfOvk9POeu3Ts+rOnlz5/wAOP/SmEcJn+h4cueXHrrZ7MxunZ9WdPJn/AA6/C9cCwixjSt8OoUqUPi041ZKKzeb+TvefON07Pqzp5M+eD9f68q3oVP8AzS/1G6dn1Z08mf8ADRaSawrXSfZd3hVGrKCyjU4epGol0bcEnl1DdOz6s6eTP+GqwzSHC8Lu41KeD0XODTi53VeaTXI9mea9w3Ss+rOnkz54Oy/XlW9Cp/5pf6jdOz6s6eTP+D9eVb0Kn/ml/qN07Pqzp5M+eDjcT0gwvE7qVSpg9FTm25OF1Xgm3vb2YZL3DdOz6s6eTP8AhtdGtYVroupcUwujSc90p8PVlUa5cnOaby6hunZ9WdPJn/CR9ZeNTjqjq1ZxVOpd0qUXTzzUXWcNuOfPlFy7Dx14s6bO1qopnGImYx/ToicYxbDVRYrB9XVntZR2qbrTk9yXCNzzbfJ5LXYakuT0x0knrEdTDsKoQuKea4ziFSPwFPJ7nTb59z8rn5k1vA9fB3umtHry3k/Ktq7ez0KcUsvahLtAx051oPDMYu7KdnSr0o/Bz2qkkpxnBNpx2f5sj1Vw+nKL1d6LabTDH48tFVt6Zwwcrhesi1wiNVW+E21JV47FVRqSSnHful5PJvZ2bp2fVnTyxz54PuB6wrTCL+M7bCLWjUl5HCRqSUtmTWa+L1Ixq+lLOImc2dPKc/4WDTzR4t0PoAAAAAAAAAAAAAAADT6Xx2tF7xdNKp+FmFrj6JwbbG803W0pt6oximcZjjggHiS6V2Fb9/nnWV1v9cPbz2nEl0rsH5HPOsm/9w9vPacSXSuwfkc86yb/ANw9vPacSXSuwfkc86yb/wBw9vPacSXSuwfkc86yb/3D289pxJdK7B+RzzrJv9cPbz2nEl0rsH3+edZN/wC4e3ntOJLpXYPv886yjf8AuHt57TiS6V2D7/POsp3/ALh7ee172GGcZvqUM0+EnCOWX/1JL8yYz8Y/znWSPru5Vz6abCcZ/wBf8ut8Iu9VvgFlbp5KrUcpfMpRy5PXNdhaKGZxnF7WeF4hrHo0lV4Swwemoqnbp5XVzGKSi58yj7uhP4yISdg+E0MEsI0benGlShyQiu1t8763vAibVo/0Nrgxm15FW26kV6qinD/jVYGv0+tuE0wu3ml5Ueb+SBXWub659NUxH7lcXf6wudxsqbvaWM1TT/f8ftoOJda7DX9/nnWW/f64e3ntZ0LNKtHeuVc3WPv886yifry4VRhs89qyUfiotVC+gAAAAAAAAAAAAAAAPO4oRuaMozipRmmpRfI0+VMTGKKqYqjCWr8VrD0Wh7CMMujg59ksOSDxXsPRaHsIZdPBOyWHJB4rWHotD2EMungbJYckHitYei0PYQy6eBslhyQeK1h6LQ9hDLp4GyWHJB4rWHotD2EMujgbJYckHitYei0PYQy6eBslhyQeK1h6LQ9hDLp4GyWHJB4rWHotD2EMungbJYckM6GjllQrRlC2oxlBpxkoLNNcjQ9FPBNN1saZximGeJYDaYrc053FClWnR/ZTnBScN6e7Pk3pGbe2QADWxwG0ji7uVQpK5e53GyuFay2d8vVuA+XOj9nd3Ep1LelOc98puCcnuy3v7DCaKZ/mYaKrtY1TjVTEy8vFaw9Foewhl0cGOyWHJAtF7BP/ANWh7CGXRwTslhyQ3Bm6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dirty="0"/>
          </a:p>
        </p:txBody>
      </p:sp>
      <p:pic>
        <p:nvPicPr>
          <p:cNvPr id="2084" name="Picture 36" descr="https://encrypted-tbn0.gstatic.com/images?q=tbn:ANd9GcQAly56CsdbroBqsnsYD5Fp97mxNQMEAWDUZxROd3BXLrKH2UEN"/>
          <p:cNvPicPr>
            <a:picLocks noChangeAspect="1" noChangeArrowheads="1"/>
          </p:cNvPicPr>
          <p:nvPr/>
        </p:nvPicPr>
        <p:blipFill>
          <a:blip r:embed="rId5" cstate="print"/>
          <a:srcRect r="44444"/>
          <a:stretch>
            <a:fillRect/>
          </a:stretch>
        </p:blipFill>
        <p:spPr bwMode="auto">
          <a:xfrm>
            <a:off x="571472" y="2000240"/>
            <a:ext cx="2857520" cy="235745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14678" y="142852"/>
            <a:ext cx="3214710" cy="1143000"/>
          </a:xfrm>
        </p:spPr>
        <p:txBody>
          <a:bodyPr>
            <a:noAutofit/>
          </a:bodyPr>
          <a:lstStyle/>
          <a:p>
            <a:r>
              <a:rPr lang="tr-TR" sz="4000" b="1" dirty="0" smtClean="0">
                <a:solidFill>
                  <a:schemeClr val="accent6">
                    <a:lumMod val="50000"/>
                  </a:schemeClr>
                </a:solidFill>
                <a:latin typeface="Arial" pitchFamily="34" charset="0"/>
                <a:cs typeface="Arial" pitchFamily="34" charset="0"/>
              </a:rPr>
              <a:t> </a:t>
            </a:r>
            <a:endParaRPr lang="tr-TR" sz="4000" b="1" dirty="0">
              <a:solidFill>
                <a:schemeClr val="accent6">
                  <a:lumMod val="50000"/>
                </a:schemeClr>
              </a:solidFill>
              <a:latin typeface="Arial" pitchFamily="34" charset="0"/>
              <a:cs typeface="Arial" pitchFamily="34" charset="0"/>
            </a:endParaRPr>
          </a:p>
        </p:txBody>
      </p:sp>
      <p:sp>
        <p:nvSpPr>
          <p:cNvPr id="3" name="2 İçerik Yer Tutucusu"/>
          <p:cNvSpPr>
            <a:spLocks noGrp="1"/>
          </p:cNvSpPr>
          <p:nvPr>
            <p:ph sz="quarter" idx="1"/>
          </p:nvPr>
        </p:nvSpPr>
        <p:spPr>
          <a:xfrm>
            <a:off x="285720" y="1000108"/>
            <a:ext cx="8501122" cy="3357586"/>
          </a:xfrm>
        </p:spPr>
        <p:txBody>
          <a:bodyPr>
            <a:noAutofit/>
          </a:bodyPr>
          <a:lstStyle/>
          <a:p>
            <a:pPr fontAlgn="base">
              <a:lnSpc>
                <a:spcPct val="150000"/>
              </a:lnSpc>
            </a:pPr>
            <a:r>
              <a:rPr lang="en-US" sz="1900" dirty="0" smtClean="0">
                <a:latin typeface="Arial" pitchFamily="34" charset="0"/>
                <a:cs typeface="Arial" pitchFamily="34" charset="0"/>
              </a:rPr>
              <a:t>T</a:t>
            </a:r>
            <a:r>
              <a:rPr lang="tr-TR" sz="1900" dirty="0" smtClean="0">
                <a:latin typeface="Arial" pitchFamily="34" charset="0"/>
                <a:cs typeface="Arial" pitchFamily="34" charset="0"/>
              </a:rPr>
              <a:t>ü</a:t>
            </a:r>
            <a:r>
              <a:rPr lang="en-US" sz="1900" dirty="0" smtClean="0">
                <a:latin typeface="Arial" pitchFamily="34" charset="0"/>
                <a:cs typeface="Arial" pitchFamily="34" charset="0"/>
              </a:rPr>
              <a:t>pra</a:t>
            </a:r>
            <a:r>
              <a:rPr lang="tr-TR" sz="1900" dirty="0" smtClean="0">
                <a:latin typeface="Arial" pitchFamily="34" charset="0"/>
                <a:cs typeface="Arial" pitchFamily="34" charset="0"/>
              </a:rPr>
              <a:t>ş -</a:t>
            </a:r>
            <a:r>
              <a:rPr lang="en-US" sz="1900" dirty="0" smtClean="0">
                <a:latin typeface="Arial" pitchFamily="34" charset="0"/>
                <a:cs typeface="Arial" pitchFamily="34" charset="0"/>
              </a:rPr>
              <a:t>T</a:t>
            </a:r>
            <a:r>
              <a:rPr lang="tr-TR" sz="1900" dirty="0" smtClean="0">
                <a:latin typeface="Arial" pitchFamily="34" charset="0"/>
                <a:cs typeface="Arial" pitchFamily="34" charset="0"/>
              </a:rPr>
              <a:t>ü</a:t>
            </a:r>
            <a:r>
              <a:rPr lang="en-US" sz="1900" dirty="0" smtClean="0">
                <a:latin typeface="Arial" pitchFamily="34" charset="0"/>
                <a:cs typeface="Arial" pitchFamily="34" charset="0"/>
              </a:rPr>
              <a:t>rkiye Petrol Rafinerileri A.</a:t>
            </a:r>
            <a:r>
              <a:rPr lang="tr-TR" sz="1900" dirty="0" smtClean="0">
                <a:latin typeface="Arial" pitchFamily="34" charset="0"/>
                <a:cs typeface="Arial" pitchFamily="34" charset="0"/>
              </a:rPr>
              <a:t>Ş</a:t>
            </a:r>
            <a:r>
              <a:rPr lang="en-US" sz="1900" dirty="0" smtClean="0">
                <a:latin typeface="Arial" pitchFamily="34" charset="0"/>
                <a:cs typeface="Arial" pitchFamily="34" charset="0"/>
              </a:rPr>
              <a:t>. refines petroleum. The Company produces LPG, naphtha, gasoline, diesel fuel, fuel, heating oil, jet fuel, lubricants, and asphalt.. </a:t>
            </a:r>
            <a:endParaRPr lang="tr-TR" sz="1900" dirty="0" smtClean="0">
              <a:latin typeface="Arial" pitchFamily="34" charset="0"/>
              <a:cs typeface="Arial" pitchFamily="34" charset="0"/>
            </a:endParaRPr>
          </a:p>
          <a:p>
            <a:pPr fontAlgn="base">
              <a:lnSpc>
                <a:spcPct val="150000"/>
              </a:lnSpc>
            </a:pPr>
            <a:r>
              <a:rPr lang="en-US" sz="1900" dirty="0" smtClean="0"/>
              <a:t> </a:t>
            </a:r>
            <a:r>
              <a:rPr lang="en-US" sz="1900" dirty="0" smtClean="0">
                <a:latin typeface="Arial" pitchFamily="34" charset="0"/>
                <a:cs typeface="Arial" pitchFamily="34" charset="0"/>
              </a:rPr>
              <a:t>Under a series of reorganizations of Turkey's state-owned enterprises in 1983, which was aimed at rationalizing their activities and making them more productive, it was decided to bring the country's government-owned refineries under the control of a single entity.</a:t>
            </a:r>
            <a:endParaRPr lang="tr-TR" sz="1900" dirty="0" smtClean="0">
              <a:latin typeface="Arial" pitchFamily="34" charset="0"/>
              <a:cs typeface="Arial" pitchFamily="34" charset="0"/>
            </a:endParaRPr>
          </a:p>
        </p:txBody>
      </p:sp>
      <p:sp>
        <p:nvSpPr>
          <p:cNvPr id="8" name="7 Dikdörtgen"/>
          <p:cNvSpPr/>
          <p:nvPr/>
        </p:nvSpPr>
        <p:spPr>
          <a:xfrm>
            <a:off x="142844" y="428604"/>
            <a:ext cx="8715404" cy="523220"/>
          </a:xfrm>
          <a:prstGeom prst="rect">
            <a:avLst/>
          </a:prstGeom>
        </p:spPr>
        <p:txBody>
          <a:bodyPr wrap="square">
            <a:spAutoFit/>
          </a:bodyPr>
          <a:lstStyle/>
          <a:p>
            <a:pPr algn="ctr" fontAlgn="base"/>
            <a:r>
              <a:rPr lang="tr-TR" sz="27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TÜPRAS-TÜRKİYE</a:t>
            </a:r>
            <a:r>
              <a:rPr lang="tr-TR" sz="28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 PETROL RAFİNERİLERİ A.Ş. </a:t>
            </a:r>
            <a:endParaRPr lang="tr-TR" sz="28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028" name="Picture 4" descr="C:\Users\Toshiba\Desktop\indir.jpg"/>
          <p:cNvPicPr>
            <a:picLocks noChangeAspect="1" noChangeArrowheads="1"/>
          </p:cNvPicPr>
          <p:nvPr/>
        </p:nvPicPr>
        <p:blipFill>
          <a:blip r:embed="rId3" cstate="print"/>
          <a:srcRect/>
          <a:stretch>
            <a:fillRect/>
          </a:stretch>
        </p:blipFill>
        <p:spPr bwMode="auto">
          <a:xfrm>
            <a:off x="857224" y="4357694"/>
            <a:ext cx="6858048" cy="228599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7467600" cy="631844"/>
          </a:xfrm>
        </p:spPr>
        <p:txBody>
          <a:bodyPr/>
          <a:lstStyle/>
          <a:p>
            <a:pPr algn="ctr"/>
            <a:r>
              <a:rPr lang="tr-TR"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ABOUT TÜPRAŞ</a:t>
            </a:r>
            <a:endParaRPr lang="tr-TR" dirty="0"/>
          </a:p>
        </p:txBody>
      </p:sp>
      <p:sp>
        <p:nvSpPr>
          <p:cNvPr id="3" name="2 İçerik Yer Tutucusu"/>
          <p:cNvSpPr>
            <a:spLocks noGrp="1"/>
          </p:cNvSpPr>
          <p:nvPr>
            <p:ph sz="quarter" idx="1"/>
          </p:nvPr>
        </p:nvSpPr>
        <p:spPr>
          <a:xfrm>
            <a:off x="357158" y="714356"/>
            <a:ext cx="7858180" cy="5072098"/>
          </a:xfrm>
        </p:spPr>
        <p:txBody>
          <a:bodyPr>
            <a:noAutofit/>
          </a:bodyPr>
          <a:lstStyle/>
          <a:p>
            <a:pPr>
              <a:lnSpc>
                <a:spcPct val="150000"/>
              </a:lnSpc>
            </a:pPr>
            <a:r>
              <a:rPr lang="en-US" sz="1900" dirty="0" smtClean="0">
                <a:latin typeface="Arial" pitchFamily="34" charset="0"/>
                <a:cs typeface="Arial" pitchFamily="34" charset="0"/>
              </a:rPr>
              <a:t> On 25 October 1983 at an extraordinary general meeting of İPRAŞ (Istanbul Petroleum Refinery Inc.), which had been in operation since 1961, the Company's articles of incorporation were amended and its name was changed to TÜPRAŞ (Turkish Petroleum Refineries Corporation). </a:t>
            </a:r>
            <a:endParaRPr lang="tr-TR" sz="1900" dirty="0" smtClean="0">
              <a:latin typeface="Arial" pitchFamily="34" charset="0"/>
              <a:cs typeface="Arial" pitchFamily="34" charset="0"/>
            </a:endParaRPr>
          </a:p>
          <a:p>
            <a:pPr>
              <a:lnSpc>
                <a:spcPct val="150000"/>
              </a:lnSpc>
            </a:pPr>
            <a:r>
              <a:rPr lang="en-US" sz="1900" dirty="0" smtClean="0">
                <a:latin typeface="Arial" pitchFamily="34" charset="0"/>
                <a:cs typeface="Arial" pitchFamily="34" charset="0"/>
              </a:rPr>
              <a:t>The new company was formally registered and announced on 16 November 1983. Under the new charter, the Izmir and Batman refineries that had previously belonged to T</a:t>
            </a:r>
            <a:r>
              <a:rPr lang="tr-TR" sz="1900" dirty="0" smtClean="0">
                <a:latin typeface="Arial" pitchFamily="34" charset="0"/>
                <a:cs typeface="Arial" pitchFamily="34" charset="0"/>
              </a:rPr>
              <a:t>ü</a:t>
            </a:r>
            <a:r>
              <a:rPr lang="en-US" sz="1900" dirty="0" smtClean="0">
                <a:latin typeface="Arial" pitchFamily="34" charset="0"/>
                <a:cs typeface="Arial" pitchFamily="34" charset="0"/>
              </a:rPr>
              <a:t>rkiye Petrolleri A.O. and the K</a:t>
            </a:r>
            <a:r>
              <a:rPr lang="tr-TR" sz="1900" dirty="0" smtClean="0">
                <a:latin typeface="Arial" pitchFamily="34" charset="0"/>
                <a:cs typeface="Arial" pitchFamily="34" charset="0"/>
              </a:rPr>
              <a:t>ı</a:t>
            </a:r>
            <a:r>
              <a:rPr lang="en-US" sz="1900" dirty="0" smtClean="0">
                <a:latin typeface="Arial" pitchFamily="34" charset="0"/>
                <a:cs typeface="Arial" pitchFamily="34" charset="0"/>
              </a:rPr>
              <a:t>r</a:t>
            </a:r>
            <a:r>
              <a:rPr lang="tr-TR" sz="1900" dirty="0" smtClean="0">
                <a:latin typeface="Arial" pitchFamily="34" charset="0"/>
                <a:cs typeface="Arial" pitchFamily="34" charset="0"/>
              </a:rPr>
              <a:t>ı</a:t>
            </a:r>
            <a:r>
              <a:rPr lang="en-US" sz="1900" dirty="0" smtClean="0">
                <a:latin typeface="Arial" pitchFamily="34" charset="0"/>
                <a:cs typeface="Arial" pitchFamily="34" charset="0"/>
              </a:rPr>
              <a:t>kkale Refinery (which was then under construction) were turned over to TÜPRAŞ., which was at that time operating the İzmit Refinery that it had built.</a:t>
            </a:r>
            <a:endParaRPr lang="tr-TR" sz="1900" dirty="0">
              <a:latin typeface="Arial" pitchFamily="34" charset="0"/>
              <a:cs typeface="Arial" pitchFamily="34" charset="0"/>
            </a:endParaRPr>
          </a:p>
        </p:txBody>
      </p:sp>
      <p:pic>
        <p:nvPicPr>
          <p:cNvPr id="32770" name="Picture 2" descr="https://encrypted-tbn2.gstatic.com/images?q=tbn:ANd9GcT6FIel15QFtof7eAT-AFjsleMmVdWiOa45kVctG87qKTfZ3A-KuGr9Pr78"/>
          <p:cNvPicPr>
            <a:picLocks noChangeAspect="1" noChangeArrowheads="1"/>
          </p:cNvPicPr>
          <p:nvPr/>
        </p:nvPicPr>
        <p:blipFill>
          <a:blip r:embed="rId2" cstate="print"/>
          <a:srcRect/>
          <a:stretch>
            <a:fillRect/>
          </a:stretch>
        </p:blipFill>
        <p:spPr bwMode="auto">
          <a:xfrm>
            <a:off x="3500430" y="5214950"/>
            <a:ext cx="4286280" cy="1214446"/>
          </a:xfrm>
          <a:prstGeom prst="rect">
            <a:avLst/>
          </a:prstGeom>
          <a:noFill/>
        </p:spPr>
      </p:pic>
      <p:sp>
        <p:nvSpPr>
          <p:cNvPr id="5" name="4 Dikdörtgen"/>
          <p:cNvSpPr/>
          <p:nvPr/>
        </p:nvSpPr>
        <p:spPr>
          <a:xfrm>
            <a:off x="642910" y="6143644"/>
            <a:ext cx="6572264" cy="384721"/>
          </a:xfrm>
          <a:prstGeom prst="rect">
            <a:avLst/>
          </a:prstGeom>
        </p:spPr>
        <p:txBody>
          <a:bodyPr wrap="square">
            <a:spAutoFit/>
          </a:bodyPr>
          <a:lstStyle/>
          <a:p>
            <a:r>
              <a:rPr lang="tr-TR" sz="1900" dirty="0" smtClean="0">
                <a:solidFill>
                  <a:srgbClr val="FFC000"/>
                </a:solidFill>
                <a:latin typeface="Arial" pitchFamily="34" charset="0"/>
                <a:cs typeface="Arial" pitchFamily="34" charset="0"/>
              </a:rPr>
              <a:t>http://www.oib.gov.tr/portfoy/tupras/information.htm</a:t>
            </a:r>
            <a:endParaRPr lang="tr-TR" sz="1900"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14290"/>
            <a:ext cx="7467600" cy="560406"/>
          </a:xfrm>
        </p:spPr>
        <p:txBody>
          <a:bodyPr>
            <a:normAutofit/>
          </a:bodyPr>
          <a:lstStyle/>
          <a:p>
            <a:pPr algn="ctr"/>
            <a:r>
              <a:rPr lang="en-US" sz="28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REFINING CAPACITY</a:t>
            </a:r>
            <a:endParaRPr lang="tr-TR" sz="2800"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5 İçerik Yer Tutucusu"/>
          <p:cNvSpPr>
            <a:spLocks noGrp="1"/>
          </p:cNvSpPr>
          <p:nvPr>
            <p:ph sz="quarter" idx="1"/>
          </p:nvPr>
        </p:nvSpPr>
        <p:spPr>
          <a:xfrm>
            <a:off x="500034" y="785794"/>
            <a:ext cx="7467600" cy="1857388"/>
          </a:xfrm>
        </p:spPr>
        <p:txBody>
          <a:bodyPr>
            <a:normAutofit/>
          </a:bodyPr>
          <a:lstStyle/>
          <a:p>
            <a:pPr>
              <a:lnSpc>
                <a:spcPct val="150000"/>
              </a:lnSpc>
            </a:pPr>
            <a:r>
              <a:rPr lang="en-US" sz="1900" dirty="0" smtClean="0">
                <a:latin typeface="Arial" pitchFamily="34" charset="0"/>
                <a:cs typeface="Arial" pitchFamily="34" charset="0"/>
              </a:rPr>
              <a:t>When it was founded, TÜPRAŞ. had a crude oil processing capacity of 17.2 million tons a year. With the completion of the last phase of the İzmir Refinery Debottlenecking Project in 1984, total capacity was increased slightly to 17.6 million tons/year.</a:t>
            </a:r>
            <a:endParaRPr lang="tr-TR" sz="1900" dirty="0">
              <a:latin typeface="Arial" pitchFamily="34" charset="0"/>
              <a:cs typeface="Arial" pitchFamily="34" charset="0"/>
            </a:endParaRPr>
          </a:p>
        </p:txBody>
      </p:sp>
      <p:sp>
        <p:nvSpPr>
          <p:cNvPr id="3584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pitchFamily="34" charset="0"/>
                <a:cs typeface="Arial" pitchFamily="34" charset="0"/>
              </a:rPr>
              <a:t/>
            </a:r>
            <a:br>
              <a:rPr kumimoji="0" lang="tr-TR" sz="1800" b="0" i="0" u="none" strike="noStrike" cap="none" normalizeH="0" baseline="0" dirty="0" smtClean="0">
                <a:ln>
                  <a:noFill/>
                </a:ln>
                <a:solidFill>
                  <a:schemeClr val="tx1"/>
                </a:solidFill>
                <a:effectLst/>
                <a:latin typeface="Arial" pitchFamily="34" charset="0"/>
                <a:cs typeface="Arial" pitchFamily="34" charset="0"/>
              </a:rPr>
            </a:b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2"/>
          <p:cNvPicPr>
            <a:picLocks noChangeAspect="1" noChangeArrowheads="1"/>
          </p:cNvPicPr>
          <p:nvPr/>
        </p:nvPicPr>
        <p:blipFill>
          <a:blip r:embed="rId2" cstate="print"/>
          <a:srcRect l="29273" t="44166" r="47210" b="32874"/>
          <a:stretch>
            <a:fillRect/>
          </a:stretch>
        </p:blipFill>
        <p:spPr bwMode="auto">
          <a:xfrm>
            <a:off x="1571604" y="2571744"/>
            <a:ext cx="5500726" cy="3356374"/>
          </a:xfrm>
          <a:prstGeom prst="rect">
            <a:avLst/>
          </a:prstGeom>
          <a:noFill/>
          <a:ln w="9525">
            <a:noFill/>
            <a:miter lim="800000"/>
            <a:headEnd/>
            <a:tailEnd/>
          </a:ln>
          <a:effectLst/>
        </p:spPr>
      </p:pic>
      <p:sp>
        <p:nvSpPr>
          <p:cNvPr id="14" name="13 Dikdörtgen"/>
          <p:cNvSpPr/>
          <p:nvPr/>
        </p:nvSpPr>
        <p:spPr>
          <a:xfrm>
            <a:off x="714348" y="5929330"/>
            <a:ext cx="8072494" cy="584775"/>
          </a:xfrm>
          <a:prstGeom prst="rect">
            <a:avLst/>
          </a:prstGeom>
        </p:spPr>
        <p:txBody>
          <a:bodyPr wrap="square">
            <a:spAutoFit/>
          </a:bodyPr>
          <a:lstStyle/>
          <a:p>
            <a:r>
              <a:rPr lang="tr-TR" sz="1600" dirty="0" smtClean="0">
                <a:solidFill>
                  <a:srgbClr val="FFC000"/>
                </a:solidFill>
                <a:latin typeface="Arial" pitchFamily="34" charset="0"/>
                <a:cs typeface="Arial" pitchFamily="34" charset="0"/>
              </a:rPr>
              <a:t>file:///C:/Users/Toshiba/Desktop/T%C3%9CPRA%C5%9E%20-%20TURKISH%20PETROLEUM%20REFINERIES%20CORPORATION.htm</a:t>
            </a:r>
            <a:endParaRPr lang="tr-TR" sz="1600"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428604"/>
            <a:ext cx="7467600" cy="1000132"/>
          </a:xfrm>
        </p:spPr>
        <p:txBody>
          <a:bodyPr>
            <a:normAutofit fontScale="90000"/>
          </a:bodyPr>
          <a:lstStyle/>
          <a:p>
            <a:pPr algn="ct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b="1" dirty="0" smtClean="0">
                <a:solidFill>
                  <a:schemeClr val="accent6">
                    <a:lumMod val="50000"/>
                  </a:schemeClr>
                </a:solidFill>
                <a:latin typeface="Arial" pitchFamily="34" charset="0"/>
                <a:cs typeface="Arial" pitchFamily="34" charset="0"/>
              </a:rPr>
              <a:t/>
            </a:r>
            <a:br>
              <a:rPr lang="tr-TR" b="1" dirty="0" smtClean="0">
                <a:solidFill>
                  <a:schemeClr val="accent6">
                    <a:lumMod val="50000"/>
                  </a:schemeClr>
                </a:solidFill>
                <a:latin typeface="Arial" pitchFamily="34" charset="0"/>
                <a:cs typeface="Arial" pitchFamily="34" charset="0"/>
              </a:rPr>
            </a:br>
            <a:r>
              <a:rPr lang="tr-TR" dirty="0" smtClean="0"/>
              <a:t/>
            </a:r>
            <a:br>
              <a:rPr lang="tr-TR" dirty="0" smtClean="0"/>
            </a:br>
            <a:endParaRPr lang="tr-TR" dirty="0"/>
          </a:p>
        </p:txBody>
      </p:sp>
      <p:sp>
        <p:nvSpPr>
          <p:cNvPr id="3" name="2 İçerik Yer Tutucusu"/>
          <p:cNvSpPr>
            <a:spLocks noGrp="1"/>
          </p:cNvSpPr>
          <p:nvPr>
            <p:ph sz="quarter" idx="1"/>
          </p:nvPr>
        </p:nvSpPr>
        <p:spPr>
          <a:xfrm>
            <a:off x="214282" y="214290"/>
            <a:ext cx="8401080" cy="6429420"/>
          </a:xfrm>
        </p:spPr>
        <p:txBody>
          <a:bodyPr>
            <a:normAutofit/>
          </a:bodyPr>
          <a:lstStyle/>
          <a:p>
            <a:pPr>
              <a:lnSpc>
                <a:spcPct val="150000"/>
              </a:lnSpc>
              <a:buNone/>
            </a:pPr>
            <a:r>
              <a:rPr lang="tr-TR" b="1" dirty="0" smtClean="0">
                <a:solidFill>
                  <a:schemeClr val="accent6">
                    <a:lumMod val="50000"/>
                  </a:schemeClr>
                </a:solidFill>
                <a:latin typeface="Arial" pitchFamily="34" charset="0"/>
                <a:cs typeface="Arial" pitchFamily="34" charset="0"/>
              </a:rPr>
              <a:t>    </a:t>
            </a:r>
            <a:r>
              <a:rPr lang="en-US" b="1" dirty="0" smtClean="0">
                <a:solidFill>
                  <a:schemeClr val="accent6">
                    <a:lumMod val="50000"/>
                  </a:schemeClr>
                </a:solidFill>
                <a:latin typeface="Arial" pitchFamily="34" charset="0"/>
                <a:cs typeface="Arial" pitchFamily="34" charset="0"/>
              </a:rPr>
              <a:t>Greenhouse Gases and Monitoring of Air Emission</a:t>
            </a:r>
            <a:endParaRPr lang="tr-TR" b="1" dirty="0" smtClean="0">
              <a:solidFill>
                <a:schemeClr val="accent6">
                  <a:lumMod val="50000"/>
                </a:schemeClr>
              </a:solidFill>
              <a:latin typeface="Arial" pitchFamily="34" charset="0"/>
              <a:cs typeface="Arial" pitchFamily="34" charset="0"/>
            </a:endParaRPr>
          </a:p>
          <a:p>
            <a:pPr algn="ctr">
              <a:lnSpc>
                <a:spcPct val="150000"/>
              </a:lnSpc>
              <a:buNone/>
            </a:pPr>
            <a:r>
              <a:rPr lang="tr-TR" b="1" dirty="0" smtClean="0">
                <a:solidFill>
                  <a:schemeClr val="accent6">
                    <a:lumMod val="50000"/>
                  </a:schemeClr>
                </a:solidFill>
                <a:latin typeface="Arial" pitchFamily="34" charset="0"/>
                <a:cs typeface="Arial" pitchFamily="34" charset="0"/>
              </a:rPr>
              <a:t>İn TÜPRAŞ</a:t>
            </a:r>
            <a:endParaRPr lang="tr-TR" dirty="0" smtClean="0">
              <a:solidFill>
                <a:schemeClr val="accent6">
                  <a:lumMod val="50000"/>
                </a:schemeClr>
              </a:solidFill>
              <a:latin typeface="Arial" pitchFamily="34" charset="0"/>
              <a:cs typeface="Arial" pitchFamily="34" charset="0"/>
            </a:endParaRPr>
          </a:p>
          <a:p>
            <a:pPr>
              <a:lnSpc>
                <a:spcPct val="150000"/>
              </a:lnSpc>
              <a:buFont typeface="Wingdings" pitchFamily="2" charset="2"/>
              <a:buChar char="Ø"/>
            </a:pPr>
            <a:r>
              <a:rPr lang="en-US" sz="1900" dirty="0" smtClean="0">
                <a:latin typeface="Arial" pitchFamily="34" charset="0"/>
                <a:cs typeface="Arial" pitchFamily="34" charset="0"/>
              </a:rPr>
              <a:t>In all refineries, the Intergovernmental Panel of Climate Change’s (IPCC) Tier-1 approach is applied in order to calculate greenhouse gas emissions.</a:t>
            </a:r>
            <a:endParaRPr lang="tr-TR" sz="1900" dirty="0" smtClean="0">
              <a:latin typeface="Arial" pitchFamily="34" charset="0"/>
              <a:cs typeface="Arial" pitchFamily="34" charset="0"/>
            </a:endParaRPr>
          </a:p>
          <a:p>
            <a:pPr>
              <a:lnSpc>
                <a:spcPct val="150000"/>
              </a:lnSpc>
              <a:buNone/>
            </a:pPr>
            <a:r>
              <a:rPr lang="tr-TR" sz="2200" b="1" dirty="0" smtClean="0">
                <a:latin typeface="Arial" pitchFamily="34" charset="0"/>
                <a:cs typeface="Arial" pitchFamily="34" charset="0"/>
              </a:rPr>
              <a:t>    </a:t>
            </a:r>
            <a:r>
              <a:rPr lang="tr-TR" sz="2200" b="1" dirty="0" smtClean="0">
                <a:solidFill>
                  <a:schemeClr val="accent2">
                    <a:lumMod val="75000"/>
                  </a:schemeClr>
                </a:solidFill>
                <a:latin typeface="Arial" pitchFamily="34" charset="0"/>
                <a:cs typeface="Arial" pitchFamily="34" charset="0"/>
              </a:rPr>
              <a:t>IPCC:</a:t>
            </a:r>
          </a:p>
          <a:p>
            <a:pPr>
              <a:lnSpc>
                <a:spcPct val="150000"/>
              </a:lnSpc>
              <a:buFont typeface="Wingdings" pitchFamily="2" charset="2"/>
              <a:buChar char="v"/>
            </a:pPr>
            <a:r>
              <a:rPr lang="en-US" sz="1900" dirty="0" smtClean="0">
                <a:latin typeface="Arial" pitchFamily="34" charset="0"/>
                <a:cs typeface="Arial" pitchFamily="34" charset="0"/>
              </a:rPr>
              <a:t>The Summary for Policymakers of the Working Group I contribution to the Fifth Assessment Report was approved, and the full report accepted, by the IPCC on 27 September 2013. </a:t>
            </a:r>
            <a:endParaRPr lang="tr-TR" sz="1900" dirty="0" smtClean="0">
              <a:latin typeface="Arial" pitchFamily="34" charset="0"/>
              <a:cs typeface="Arial" pitchFamily="34" charset="0"/>
            </a:endParaRPr>
          </a:p>
          <a:p>
            <a:pPr>
              <a:lnSpc>
                <a:spcPct val="150000"/>
              </a:lnSpc>
              <a:buFont typeface="Wingdings" pitchFamily="2" charset="2"/>
              <a:buChar char="v"/>
            </a:pPr>
            <a:r>
              <a:rPr lang="en-US" sz="1900" dirty="0" smtClean="0">
                <a:latin typeface="Arial" pitchFamily="34" charset="0"/>
                <a:cs typeface="Arial" pitchFamily="34" charset="0"/>
              </a:rPr>
              <a:t>The finalized version of the Summary for Policymakers was published on 11 November 2013</a:t>
            </a:r>
            <a:endParaRPr lang="tr-TR" sz="1900" dirty="0" smtClean="0">
              <a:latin typeface="Arial" pitchFamily="34" charset="0"/>
              <a:cs typeface="Arial" pitchFamily="34" charset="0"/>
            </a:endParaRPr>
          </a:p>
          <a:p>
            <a:pPr>
              <a:lnSpc>
                <a:spcPct val="150000"/>
              </a:lnSpc>
              <a:buNone/>
            </a:pPr>
            <a:r>
              <a:rPr lang="tr-TR" sz="2000" dirty="0" smtClean="0">
                <a:solidFill>
                  <a:srgbClr val="FFC000"/>
                </a:solidFill>
                <a:latin typeface="Arial" pitchFamily="34" charset="0"/>
                <a:cs typeface="Arial" pitchFamily="34" charset="0"/>
              </a:rPr>
              <a:t>     http://www.ipcc.ch/</a:t>
            </a:r>
            <a:endParaRPr lang="en-US" sz="2000" b="1" dirty="0" smtClean="0">
              <a:solidFill>
                <a:srgbClr val="FFC000"/>
              </a:solidFill>
              <a:latin typeface="Arial" pitchFamily="34" charset="0"/>
              <a:cs typeface="Arial" pitchFamily="34" charset="0"/>
            </a:endParaRPr>
          </a:p>
          <a:p>
            <a:pPr>
              <a:lnSpc>
                <a:spcPct val="150000"/>
              </a:lnSpc>
            </a:pPr>
            <a:endParaRPr lang="tr-TR" sz="2200" dirty="0" smtClean="0">
              <a:latin typeface="Arial" pitchFamily="34" charset="0"/>
              <a:cs typeface="Arial" pitchFamily="34" charset="0"/>
            </a:endParaRPr>
          </a:p>
          <a:p>
            <a:pPr>
              <a:lnSpc>
                <a:spcPct val="150000"/>
              </a:lnSpc>
            </a:pPr>
            <a:endParaRPr lang="tr-TR" sz="2200" dirty="0" smtClean="0">
              <a:latin typeface="Arial" pitchFamily="34" charset="0"/>
              <a:cs typeface="Arial" pitchFamily="34" charset="0"/>
            </a:endParaRPr>
          </a:p>
        </p:txBody>
      </p:sp>
      <p:pic>
        <p:nvPicPr>
          <p:cNvPr id="4" name="Picture 2" descr="https://encrypted-tbn2.gstatic.com/images?q=tbn:ANd9GcT6FIel15QFtof7eAT-AFjsleMmVdWiOa45kVctG87qKTfZ3A-KuGr9Pr78"/>
          <p:cNvPicPr>
            <a:picLocks noChangeAspect="1" noChangeArrowheads="1"/>
          </p:cNvPicPr>
          <p:nvPr/>
        </p:nvPicPr>
        <p:blipFill>
          <a:blip r:embed="rId3" cstate="print"/>
          <a:srcRect/>
          <a:stretch>
            <a:fillRect/>
          </a:stretch>
        </p:blipFill>
        <p:spPr bwMode="auto">
          <a:xfrm>
            <a:off x="3286116" y="5429240"/>
            <a:ext cx="4714908" cy="14287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357166"/>
            <a:ext cx="7710518" cy="846158"/>
          </a:xfrm>
        </p:spPr>
        <p:txBody>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Overview of petrochemical industries</a:t>
            </a:r>
            <a:endParaRPr lang="en-US"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İçerik Yer Tutucusu"/>
          <p:cNvSpPr>
            <a:spLocks noGrp="1"/>
          </p:cNvSpPr>
          <p:nvPr>
            <p:ph sz="quarter" idx="1"/>
          </p:nvPr>
        </p:nvSpPr>
        <p:spPr>
          <a:xfrm>
            <a:off x="4786314" y="2714620"/>
            <a:ext cx="4214874" cy="2571768"/>
          </a:xfrm>
        </p:spPr>
        <p:txBody>
          <a:bodyPr>
            <a:normAutofit/>
          </a:bodyPr>
          <a:lstStyle/>
          <a:p>
            <a:pPr>
              <a:lnSpc>
                <a:spcPct val="150000"/>
              </a:lnSpc>
            </a:pPr>
            <a:r>
              <a:rPr lang="en-US" dirty="0" smtClean="0">
                <a:latin typeface="Arial" pitchFamily="34" charset="0"/>
                <a:cs typeface="Arial" pitchFamily="34" charset="0"/>
              </a:rPr>
              <a:t>Petrochemicals are chemicals made from petroleum (crude oil) and natural gas.</a:t>
            </a:r>
            <a:endParaRPr lang="tr-TR" dirty="0">
              <a:latin typeface="Arial" pitchFamily="34" charset="0"/>
              <a:cs typeface="Arial" pitchFamily="34" charset="0"/>
            </a:endParaRPr>
          </a:p>
        </p:txBody>
      </p:sp>
      <p:pic>
        <p:nvPicPr>
          <p:cNvPr id="9" name="Picture 2"/>
          <p:cNvPicPr>
            <a:picLocks noChangeAspect="1" noChangeArrowheads="1"/>
          </p:cNvPicPr>
          <p:nvPr/>
        </p:nvPicPr>
        <p:blipFill>
          <a:blip r:embed="rId2" cstate="print"/>
          <a:srcRect l="10790" t="17003" r="12256" b="14104"/>
          <a:stretch>
            <a:fillRect/>
          </a:stretch>
        </p:blipFill>
        <p:spPr bwMode="auto">
          <a:xfrm>
            <a:off x="428596" y="2143116"/>
            <a:ext cx="4286281"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8596" y="357166"/>
            <a:ext cx="8286808" cy="5572164"/>
          </a:xfrm>
        </p:spPr>
        <p:txBody>
          <a:bodyPr>
            <a:normAutofit/>
          </a:bodyPr>
          <a:lstStyle/>
          <a:p>
            <a:pPr>
              <a:buNone/>
            </a:pPr>
            <a:r>
              <a:rPr lang="tr-TR" sz="2200" b="1" dirty="0" smtClean="0">
                <a:solidFill>
                  <a:schemeClr val="accent2">
                    <a:lumMod val="75000"/>
                  </a:schemeClr>
                </a:solidFill>
                <a:latin typeface="Arial" pitchFamily="34" charset="0"/>
                <a:cs typeface="Arial" pitchFamily="34" charset="0"/>
              </a:rPr>
              <a:t>    </a:t>
            </a:r>
            <a:r>
              <a:rPr lang="en-US" sz="2200" b="1" dirty="0" smtClean="0">
                <a:solidFill>
                  <a:schemeClr val="accent2">
                    <a:lumMod val="75000"/>
                  </a:schemeClr>
                </a:solidFill>
                <a:latin typeface="Arial" pitchFamily="34" charset="0"/>
                <a:cs typeface="Arial" pitchFamily="34" charset="0"/>
              </a:rPr>
              <a:t>IPCC Working Group I Contribution to AR5</a:t>
            </a:r>
            <a:r>
              <a:rPr lang="tr-TR" sz="2200" b="1" dirty="0" smtClean="0">
                <a:solidFill>
                  <a:schemeClr val="accent2">
                    <a:lumMod val="75000"/>
                  </a:schemeClr>
                </a:solidFill>
                <a:latin typeface="Arial" pitchFamily="34" charset="0"/>
                <a:cs typeface="Arial" pitchFamily="34" charset="0"/>
              </a:rPr>
              <a:t> :</a:t>
            </a:r>
          </a:p>
          <a:p>
            <a:pPr>
              <a:buNone/>
            </a:pPr>
            <a:endParaRPr lang="tr-TR" sz="2200" b="1" dirty="0" smtClean="0">
              <a:solidFill>
                <a:schemeClr val="accent2">
                  <a:lumMod val="75000"/>
                </a:schemeClr>
              </a:solidFill>
              <a:latin typeface="Arial" pitchFamily="34" charset="0"/>
              <a:cs typeface="Arial" pitchFamily="34" charset="0"/>
            </a:endParaRPr>
          </a:p>
          <a:p>
            <a:pPr>
              <a:lnSpc>
                <a:spcPct val="150000"/>
              </a:lnSpc>
              <a:buFont typeface="Wingdings" pitchFamily="2" charset="2"/>
              <a:buChar char="v"/>
            </a:pPr>
            <a:r>
              <a:rPr lang="en-US" sz="1900" dirty="0" smtClean="0">
                <a:latin typeface="Arial" pitchFamily="34" charset="0"/>
                <a:cs typeface="Arial" pitchFamily="34" charset="0"/>
              </a:rPr>
              <a:t>The Twelfth Session of Working Group I (WGI-12) was held from 23 to 26 September 2013 in Stockholm, Sweden.</a:t>
            </a:r>
            <a:endParaRPr lang="tr-TR" sz="1900" dirty="0" smtClean="0">
              <a:latin typeface="Arial" pitchFamily="34" charset="0"/>
              <a:cs typeface="Arial" pitchFamily="34" charset="0"/>
            </a:endParaRPr>
          </a:p>
          <a:p>
            <a:pPr>
              <a:lnSpc>
                <a:spcPct val="150000"/>
              </a:lnSpc>
              <a:buFont typeface="Wingdings" pitchFamily="2" charset="2"/>
              <a:buChar char="v"/>
            </a:pPr>
            <a:r>
              <a:rPr lang="en-US" sz="1900" dirty="0" smtClean="0">
                <a:latin typeface="Arial" pitchFamily="34" charset="0"/>
                <a:cs typeface="Arial" pitchFamily="34" charset="0"/>
              </a:rPr>
              <a:t> At the Session, the Summary for Policymakers (SPM) of the Working Group I contribution to the IPCC Fifth Assessment Report (WGI AR5) was approved and the underlying scientific and technical assessment accepted.</a:t>
            </a:r>
            <a:endParaRPr lang="tr-TR" sz="1900" dirty="0" smtClean="0">
              <a:latin typeface="Arial" pitchFamily="34" charset="0"/>
              <a:cs typeface="Arial" pitchFamily="34" charset="0"/>
            </a:endParaRPr>
          </a:p>
          <a:p>
            <a:pPr>
              <a:lnSpc>
                <a:spcPct val="150000"/>
              </a:lnSpc>
              <a:buFont typeface="Wingdings" pitchFamily="2" charset="2"/>
              <a:buChar char="v"/>
            </a:pPr>
            <a:r>
              <a:rPr lang="en-US" sz="1900" dirty="0" smtClean="0">
                <a:latin typeface="Arial" pitchFamily="34" charset="0"/>
                <a:cs typeface="Arial" pitchFamily="34" charset="0"/>
              </a:rPr>
              <a:t>The Fifth Assessment Report (AR5) will provide a clear view of the current state of scientific knowledge relevant to climate change. It will comprise three Working Group (WG) reports and a Synthesis Report (SYR). </a:t>
            </a:r>
          </a:p>
          <a:p>
            <a:pPr>
              <a:lnSpc>
                <a:spcPct val="150000"/>
              </a:lnSpc>
            </a:pPr>
            <a:endParaRPr lang="en-US" sz="1900" dirty="0" smtClean="0">
              <a:latin typeface="Arial" pitchFamily="34" charset="0"/>
              <a:cs typeface="Arial" pitchFamily="34" charset="0"/>
            </a:endParaRPr>
          </a:p>
          <a:p>
            <a:endParaRPr lang="tr-TR" dirty="0"/>
          </a:p>
        </p:txBody>
      </p:sp>
      <p:sp>
        <p:nvSpPr>
          <p:cNvPr id="4" name="3 Metin kutusu"/>
          <p:cNvSpPr txBox="1"/>
          <p:nvPr/>
        </p:nvSpPr>
        <p:spPr>
          <a:xfrm>
            <a:off x="642910" y="5929330"/>
            <a:ext cx="4429156" cy="400110"/>
          </a:xfrm>
          <a:prstGeom prst="rect">
            <a:avLst/>
          </a:prstGeom>
          <a:noFill/>
        </p:spPr>
        <p:txBody>
          <a:bodyPr wrap="square" rtlCol="0">
            <a:spAutoFit/>
          </a:bodyPr>
          <a:lstStyle/>
          <a:p>
            <a:r>
              <a:rPr lang="tr-TR" sz="2000" dirty="0" smtClean="0">
                <a:solidFill>
                  <a:srgbClr val="FFC000"/>
                </a:solidFill>
                <a:latin typeface="Arial" pitchFamily="34" charset="0"/>
                <a:cs typeface="Arial" pitchFamily="34" charset="0"/>
              </a:rPr>
              <a:t>http://www.climatechange2013.org/</a:t>
            </a:r>
            <a:endParaRPr lang="tr-TR" sz="2000"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00034" y="428604"/>
            <a:ext cx="8358246" cy="2857520"/>
          </a:xfrm>
        </p:spPr>
        <p:txBody>
          <a:bodyPr>
            <a:normAutofit/>
          </a:bodyPr>
          <a:lstStyle/>
          <a:p>
            <a:pPr>
              <a:lnSpc>
                <a:spcPct val="160000"/>
              </a:lnSpc>
              <a:buFont typeface="Wingdings" pitchFamily="2" charset="2"/>
              <a:buChar char="Ø"/>
            </a:pPr>
            <a:r>
              <a:rPr lang="en-US" sz="2000" dirty="0" smtClean="0">
                <a:latin typeface="Arial" pitchFamily="34" charset="0"/>
                <a:cs typeface="Arial" pitchFamily="34" charset="0"/>
              </a:rPr>
              <a:t>With the identification of the emission of greenhouse gases, projects for energy efficiency and saving have been initiated and continue at full speed.</a:t>
            </a:r>
            <a:endParaRPr lang="tr-TR" sz="2000" dirty="0" smtClean="0">
              <a:latin typeface="Arial" pitchFamily="34" charset="0"/>
              <a:cs typeface="Arial" pitchFamily="34" charset="0"/>
            </a:endParaRPr>
          </a:p>
          <a:p>
            <a:pPr>
              <a:lnSpc>
                <a:spcPct val="150000"/>
              </a:lnSpc>
              <a:buFont typeface="Wingdings" pitchFamily="2" charset="2"/>
              <a:buChar char="Ø"/>
            </a:pPr>
            <a:r>
              <a:rPr lang="tr-TR" sz="2000" dirty="0" smtClean="0">
                <a:latin typeface="Arial" pitchFamily="34" charset="0"/>
                <a:cs typeface="Arial" pitchFamily="34" charset="0"/>
              </a:rPr>
              <a:t> </a:t>
            </a:r>
            <a:r>
              <a:rPr lang="en-US" sz="2000" dirty="0" smtClean="0">
                <a:latin typeface="Arial" pitchFamily="34" charset="0"/>
                <a:cs typeface="Arial" pitchFamily="34" charset="0"/>
              </a:rPr>
              <a:t>In all refineries, emission reports were renewed, since the two year period indicated in the regulation expired and new units were added.</a:t>
            </a:r>
            <a:endParaRPr lang="tr-TR" sz="2000" dirty="0" smtClean="0">
              <a:latin typeface="Arial" pitchFamily="34" charset="0"/>
              <a:cs typeface="Arial" pitchFamily="34" charset="0"/>
            </a:endParaRPr>
          </a:p>
          <a:p>
            <a:pPr>
              <a:buNone/>
            </a:pPr>
            <a:endParaRPr lang="tr-TR" dirty="0" smtClean="0">
              <a:latin typeface="Arial" pitchFamily="34" charset="0"/>
              <a:cs typeface="Arial" pitchFamily="34" charset="0"/>
            </a:endParaRPr>
          </a:p>
          <a:p>
            <a:endParaRPr lang="en-US" dirty="0" smtClean="0">
              <a:solidFill>
                <a:schemeClr val="accent6">
                  <a:lumMod val="50000"/>
                </a:schemeClr>
              </a:solidFill>
              <a:latin typeface="Arial" pitchFamily="34" charset="0"/>
              <a:cs typeface="Arial" pitchFamily="34" charset="0"/>
            </a:endParaRPr>
          </a:p>
          <a:p>
            <a:endParaRPr lang="tr-TR" dirty="0"/>
          </a:p>
        </p:txBody>
      </p:sp>
      <p:pic>
        <p:nvPicPr>
          <p:cNvPr id="4" name="Picture 2"/>
          <p:cNvPicPr>
            <a:picLocks noChangeAspect="1" noChangeArrowheads="1"/>
          </p:cNvPicPr>
          <p:nvPr/>
        </p:nvPicPr>
        <p:blipFill>
          <a:blip r:embed="rId2" cstate="print"/>
          <a:srcRect l="927" t="11139" r="2278" b="9707"/>
          <a:stretch>
            <a:fillRect/>
          </a:stretch>
        </p:blipFill>
        <p:spPr bwMode="auto">
          <a:xfrm>
            <a:off x="857224" y="3429000"/>
            <a:ext cx="7000924"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quarter" idx="1"/>
          </p:nvPr>
        </p:nvSpPr>
        <p:spPr>
          <a:xfrm>
            <a:off x="357158" y="285728"/>
            <a:ext cx="8358246" cy="3286148"/>
          </a:xfrm>
        </p:spPr>
        <p:txBody>
          <a:bodyPr>
            <a:normAutofit lnSpcReduction="10000"/>
          </a:bodyPr>
          <a:lstStyle/>
          <a:p>
            <a:pPr>
              <a:lnSpc>
                <a:spcPct val="150000"/>
              </a:lnSpc>
              <a:buNone/>
            </a:pPr>
            <a:endParaRPr lang="tr-TR" sz="2200" dirty="0" smtClean="0">
              <a:latin typeface="Arial" pitchFamily="34" charset="0"/>
              <a:cs typeface="Arial" pitchFamily="34" charset="0"/>
            </a:endParaRPr>
          </a:p>
          <a:p>
            <a:pPr>
              <a:lnSpc>
                <a:spcPct val="150000"/>
              </a:lnSpc>
              <a:buFont typeface="Wingdings" pitchFamily="2" charset="2"/>
              <a:buChar char="Ø"/>
            </a:pPr>
            <a:r>
              <a:rPr lang="en-US" sz="2000" dirty="0" smtClean="0">
                <a:latin typeface="Arial" pitchFamily="34" charset="0"/>
                <a:cs typeface="Arial" pitchFamily="34" charset="0"/>
              </a:rPr>
              <a:t>In order to decrease the Volatile Organic Compound (VOC) emissions of the refineries, double impermeability systems have been installed in product tanks.</a:t>
            </a:r>
            <a:endParaRPr lang="tr-TR" sz="2000" dirty="0" smtClean="0">
              <a:latin typeface="Arial" pitchFamily="34" charset="0"/>
              <a:cs typeface="Arial" pitchFamily="34" charset="0"/>
            </a:endParaRPr>
          </a:p>
          <a:p>
            <a:pPr>
              <a:lnSpc>
                <a:spcPct val="150000"/>
              </a:lnSpc>
              <a:buFont typeface="Wingdings" pitchFamily="2" charset="2"/>
              <a:buChar char="Ø"/>
            </a:pPr>
            <a:r>
              <a:rPr lang="en-US" sz="2000" dirty="0" smtClean="0">
                <a:latin typeface="Arial" pitchFamily="34" charset="0"/>
                <a:cs typeface="Arial" pitchFamily="34" charset="0"/>
              </a:rPr>
              <a:t>In addition, halon based fire extinguishers have been replaced with FM-200 based fire extinguishers which do not harm the ozone laye</a:t>
            </a:r>
            <a:r>
              <a:rPr lang="tr-TR" sz="2000" dirty="0" smtClean="0">
                <a:latin typeface="Arial" pitchFamily="34" charset="0"/>
                <a:cs typeface="Arial" pitchFamily="34" charset="0"/>
              </a:rPr>
              <a:t>r</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endParaRPr lang="tr-TR" sz="2000" dirty="0" smtClean="0">
              <a:latin typeface="Arial" pitchFamily="34" charset="0"/>
              <a:cs typeface="Arial" pitchFamily="34" charset="0"/>
            </a:endParaRPr>
          </a:p>
        </p:txBody>
      </p:sp>
      <p:pic>
        <p:nvPicPr>
          <p:cNvPr id="8194" name="Picture 2" descr="https://encrypted-tbn3.gstatic.com/images?q=tbn:ANd9GcQzhkAHgKKqOE7T9eFPy6vA8qE14G03DehoMXqq70zivpWgldpiXw"/>
          <p:cNvPicPr>
            <a:picLocks noChangeAspect="1" noChangeArrowheads="1"/>
          </p:cNvPicPr>
          <p:nvPr/>
        </p:nvPicPr>
        <p:blipFill>
          <a:blip r:embed="rId2" cstate="print"/>
          <a:srcRect/>
          <a:stretch>
            <a:fillRect/>
          </a:stretch>
        </p:blipFill>
        <p:spPr bwMode="auto">
          <a:xfrm>
            <a:off x="785786" y="3357562"/>
            <a:ext cx="6786610" cy="2307637"/>
          </a:xfrm>
          <a:prstGeom prst="rect">
            <a:avLst/>
          </a:prstGeom>
          <a:noFill/>
        </p:spPr>
      </p:pic>
      <p:sp>
        <p:nvSpPr>
          <p:cNvPr id="6" name="5 Metin kutusu"/>
          <p:cNvSpPr txBox="1"/>
          <p:nvPr/>
        </p:nvSpPr>
        <p:spPr>
          <a:xfrm>
            <a:off x="642910" y="5934670"/>
            <a:ext cx="7286676" cy="553998"/>
          </a:xfrm>
          <a:prstGeom prst="rect">
            <a:avLst/>
          </a:prstGeom>
          <a:noFill/>
        </p:spPr>
        <p:txBody>
          <a:bodyPr wrap="square" rtlCol="0">
            <a:spAutoFit/>
          </a:bodyPr>
          <a:lstStyle/>
          <a:p>
            <a:pPr>
              <a:lnSpc>
                <a:spcPct val="150000"/>
              </a:lnSpc>
            </a:pPr>
            <a:r>
              <a:rPr lang="en-US" sz="2000" dirty="0" smtClean="0">
                <a:solidFill>
                  <a:srgbClr val="FFC000"/>
                </a:solidFill>
                <a:latin typeface="Arial" pitchFamily="34" charset="0"/>
                <a:cs typeface="Arial" pitchFamily="34" charset="0"/>
              </a:rPr>
              <a:t>http://www.tupras.com.tr/detailpage.en.php?lPageID=6307</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14282" y="142852"/>
            <a:ext cx="8401080" cy="4214842"/>
          </a:xfrm>
        </p:spPr>
        <p:txBody>
          <a:bodyPr>
            <a:normAutofit fontScale="85000" lnSpcReduction="20000"/>
          </a:bodyPr>
          <a:lstStyle/>
          <a:p>
            <a:pPr algn="ctr">
              <a:buNone/>
            </a:pPr>
            <a:endParaRPr lang="tr-TR" sz="2800" dirty="0" smtClean="0">
              <a:solidFill>
                <a:schemeClr val="accent6">
                  <a:lumMod val="50000"/>
                </a:schemeClr>
              </a:solidFill>
              <a:latin typeface="Arial" pitchFamily="34" charset="0"/>
              <a:cs typeface="Arial" pitchFamily="34" charset="0"/>
            </a:endParaRPr>
          </a:p>
          <a:p>
            <a:pPr algn="ctr">
              <a:buNone/>
            </a:pPr>
            <a:r>
              <a:rPr lang="tr-TR" sz="28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2800" b="1" dirty="0" smtClean="0">
                <a:solidFill>
                  <a:schemeClr val="accent6">
                    <a:lumMod val="50000"/>
                  </a:schemeClr>
                </a:solidFill>
                <a:latin typeface="Arial" pitchFamily="34" charset="0"/>
                <a:cs typeface="Arial" pitchFamily="34" charset="0"/>
              </a:rPr>
              <a:t>Monitoring of water Quality</a:t>
            </a:r>
            <a:endParaRPr lang="tr-TR" sz="2800" b="1" dirty="0" smtClean="0">
              <a:solidFill>
                <a:schemeClr val="accent6">
                  <a:lumMod val="50000"/>
                </a:schemeClr>
              </a:solidFill>
              <a:latin typeface="Arial" pitchFamily="34" charset="0"/>
              <a:cs typeface="Arial" pitchFamily="34" charset="0"/>
            </a:endParaRPr>
          </a:p>
          <a:p>
            <a:pPr algn="ctr">
              <a:buNone/>
            </a:pPr>
            <a:endParaRPr lang="tr-TR" dirty="0" smtClean="0"/>
          </a:p>
          <a:p>
            <a:pPr>
              <a:lnSpc>
                <a:spcPct val="150000"/>
              </a:lnSpc>
            </a:pPr>
            <a:r>
              <a:rPr lang="en-US" sz="2300" dirty="0" smtClean="0">
                <a:latin typeface="Arial" pitchFamily="34" charset="0"/>
                <a:cs typeface="Arial" pitchFamily="34" charset="0"/>
              </a:rPr>
              <a:t>All Tüpraş refineries possess the discharge permits required by the Regulation on Water Pollution Control.</a:t>
            </a:r>
            <a:endParaRPr lang="tr-TR" sz="2300" dirty="0" smtClean="0">
              <a:latin typeface="Arial" pitchFamily="34" charset="0"/>
              <a:cs typeface="Arial" pitchFamily="34" charset="0"/>
            </a:endParaRPr>
          </a:p>
          <a:p>
            <a:pPr>
              <a:lnSpc>
                <a:spcPct val="150000"/>
              </a:lnSpc>
            </a:pPr>
            <a:endParaRPr lang="tr-TR" sz="2300" dirty="0" smtClean="0">
              <a:latin typeface="Arial" pitchFamily="34" charset="0"/>
              <a:cs typeface="Arial" pitchFamily="34" charset="0"/>
            </a:endParaRPr>
          </a:p>
          <a:p>
            <a:pPr>
              <a:lnSpc>
                <a:spcPct val="150000"/>
              </a:lnSpc>
            </a:pPr>
            <a:r>
              <a:rPr lang="en-US" sz="2300" dirty="0" smtClean="0">
                <a:latin typeface="Arial" pitchFamily="34" charset="0"/>
                <a:cs typeface="Arial" pitchFamily="34" charset="0"/>
              </a:rPr>
              <a:t>At the İzmir Refinery, the İzmit Refinery’s Waste Water Recycling Units and in all other refineries, a total of 11.2 million m</a:t>
            </a:r>
            <a:r>
              <a:rPr lang="en-US" sz="2300" baseline="30000" dirty="0" smtClean="0">
                <a:latin typeface="Arial" pitchFamily="34" charset="0"/>
                <a:cs typeface="Arial" pitchFamily="34" charset="0"/>
              </a:rPr>
              <a:t>3</a:t>
            </a:r>
            <a:r>
              <a:rPr lang="en-US" sz="2300" dirty="0" smtClean="0">
                <a:latin typeface="Arial" pitchFamily="34" charset="0"/>
                <a:cs typeface="Arial" pitchFamily="34" charset="0"/>
              </a:rPr>
              <a:t> of water was processed and recycled to be used as cooling water, boiler feed water or in steam production</a:t>
            </a:r>
            <a:r>
              <a:rPr lang="tr-TR" sz="2300" dirty="0" smtClean="0">
                <a:latin typeface="Arial" pitchFamily="34" charset="0"/>
                <a:cs typeface="Arial" pitchFamily="34" charset="0"/>
              </a:rPr>
              <a:t>sg</a:t>
            </a:r>
            <a:r>
              <a:rPr lang="en-US" sz="2300" dirty="0" smtClean="0">
                <a:latin typeface="Arial" pitchFamily="34" charset="0"/>
                <a:cs typeface="Arial" pitchFamily="34" charset="0"/>
              </a:rPr>
              <a:t>.</a:t>
            </a:r>
            <a:endParaRPr lang="tr-TR" sz="2300" dirty="0">
              <a:latin typeface="Arial" pitchFamily="34" charset="0"/>
              <a:cs typeface="Arial" pitchFamily="34" charset="0"/>
            </a:endParaRPr>
          </a:p>
        </p:txBody>
      </p:sp>
      <p:pic>
        <p:nvPicPr>
          <p:cNvPr id="7170" name="Picture 2" descr="https://encrypted-tbn1.gstatic.com/images?q=tbn:ANd9GcSmqekOgpOK7QeoWdLcRv6XyYpqdfNYUUc586ZSJT4KTM10rJbG"/>
          <p:cNvPicPr>
            <a:picLocks noChangeAspect="1" noChangeArrowheads="1"/>
          </p:cNvPicPr>
          <p:nvPr/>
        </p:nvPicPr>
        <p:blipFill>
          <a:blip r:embed="rId2" cstate="print"/>
          <a:srcRect/>
          <a:stretch>
            <a:fillRect/>
          </a:stretch>
        </p:blipFill>
        <p:spPr bwMode="auto">
          <a:xfrm>
            <a:off x="3929058" y="4214818"/>
            <a:ext cx="3990323" cy="2428892"/>
          </a:xfrm>
          <a:prstGeom prst="rect">
            <a:avLst/>
          </a:prstGeom>
          <a:noFill/>
        </p:spPr>
      </p:pic>
      <p:sp>
        <p:nvSpPr>
          <p:cNvPr id="4" name="3 Metin kutusu"/>
          <p:cNvSpPr txBox="1"/>
          <p:nvPr/>
        </p:nvSpPr>
        <p:spPr>
          <a:xfrm>
            <a:off x="285720" y="4714884"/>
            <a:ext cx="3500462" cy="954107"/>
          </a:xfrm>
          <a:prstGeom prst="rect">
            <a:avLst/>
          </a:prstGeom>
          <a:noFill/>
        </p:spPr>
        <p:txBody>
          <a:bodyPr wrap="square" rtlCol="0">
            <a:spAutoFit/>
          </a:bodyPr>
          <a:lstStyle/>
          <a:p>
            <a:r>
              <a:rPr lang="en-US" sz="1900" dirty="0" smtClean="0">
                <a:solidFill>
                  <a:srgbClr val="FFC000"/>
                </a:solidFill>
                <a:latin typeface="Arial" pitchFamily="34" charset="0"/>
                <a:cs typeface="Arial" pitchFamily="34" charset="0"/>
              </a:rPr>
              <a:t>http://www.tupras.com.tr/detailpage.en.php?lPageID=6307</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1472" y="285728"/>
            <a:ext cx="7467600" cy="1714512"/>
          </a:xfrm>
        </p:spPr>
        <p:txBody>
          <a:bodyPr>
            <a:noAutofit/>
          </a:bodyPr>
          <a:lstStyle/>
          <a:p>
            <a:pPr algn="ctr">
              <a:lnSpc>
                <a:spcPct val="150000"/>
              </a:lnSpc>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PRECAUTINARY MEASURES TO CHECK AIR POLLUTIONS PROBLEMS</a:t>
            </a:r>
            <a:b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br>
            <a:endParaRPr lang="en-US" sz="24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İçerik Yer Tutucusu"/>
          <p:cNvSpPr>
            <a:spLocks noGrp="1"/>
          </p:cNvSpPr>
          <p:nvPr>
            <p:ph sz="quarter" idx="1"/>
          </p:nvPr>
        </p:nvSpPr>
        <p:spPr>
          <a:xfrm>
            <a:off x="571472" y="1571612"/>
            <a:ext cx="8143932" cy="4500594"/>
          </a:xfrm>
        </p:spPr>
        <p:txBody>
          <a:bodyPr>
            <a:normAutofit/>
          </a:bodyPr>
          <a:lstStyle/>
          <a:p>
            <a:pPr>
              <a:lnSpc>
                <a:spcPct val="150000"/>
              </a:lnSpc>
            </a:pPr>
            <a:r>
              <a:rPr lang="en-US" sz="1900" dirty="0" smtClean="0">
                <a:latin typeface="Arial" pitchFamily="34" charset="0"/>
                <a:cs typeface="Arial" pitchFamily="34" charset="0"/>
              </a:rPr>
              <a:t>By using absorbers</a:t>
            </a:r>
          </a:p>
          <a:p>
            <a:pPr>
              <a:lnSpc>
                <a:spcPct val="150000"/>
              </a:lnSpc>
            </a:pPr>
            <a:r>
              <a:rPr lang="en-US" sz="1900" dirty="0" smtClean="0">
                <a:latin typeface="Arial" pitchFamily="34" charset="0"/>
                <a:cs typeface="Arial" pitchFamily="34" charset="0"/>
              </a:rPr>
              <a:t>Application of vapour recovery system</a:t>
            </a:r>
          </a:p>
          <a:p>
            <a:pPr>
              <a:lnSpc>
                <a:spcPct val="150000"/>
              </a:lnSpc>
            </a:pPr>
            <a:r>
              <a:rPr lang="en-US" sz="1900" dirty="0" smtClean="0">
                <a:latin typeface="Arial" pitchFamily="34" charset="0"/>
                <a:cs typeface="Arial" pitchFamily="34" charset="0"/>
              </a:rPr>
              <a:t>Standardization of the height of the flare stacks </a:t>
            </a:r>
          </a:p>
          <a:p>
            <a:pPr>
              <a:lnSpc>
                <a:spcPct val="150000"/>
              </a:lnSpc>
            </a:pPr>
            <a:r>
              <a:rPr lang="en-US" sz="1900" dirty="0" smtClean="0">
                <a:latin typeface="Arial" pitchFamily="34" charset="0"/>
                <a:cs typeface="Arial" pitchFamily="34" charset="0"/>
              </a:rPr>
              <a:t>Air regulation control during the combustion of natural gas</a:t>
            </a:r>
          </a:p>
          <a:p>
            <a:pPr>
              <a:lnSpc>
                <a:spcPct val="150000"/>
              </a:lnSpc>
            </a:pPr>
            <a:r>
              <a:rPr lang="en-US" sz="1900" dirty="0" smtClean="0">
                <a:latin typeface="Arial" pitchFamily="34" charset="0"/>
                <a:cs typeface="Arial" pitchFamily="34" charset="0"/>
              </a:rPr>
              <a:t>Pre burning treatment to the various effluents before discharging to atmosphere</a:t>
            </a:r>
          </a:p>
          <a:p>
            <a:pPr>
              <a:lnSpc>
                <a:spcPct val="150000"/>
              </a:lnSpc>
            </a:pPr>
            <a:r>
              <a:rPr lang="en-US" sz="1900" dirty="0" smtClean="0">
                <a:latin typeface="Arial" pitchFamily="34" charset="0"/>
                <a:cs typeface="Arial" pitchFamily="34" charset="0"/>
              </a:rPr>
              <a:t>Good design of equipments</a:t>
            </a:r>
            <a:endParaRPr lang="tr-TR" sz="1900" dirty="0" smtClean="0">
              <a:latin typeface="Arial" pitchFamily="34" charset="0"/>
              <a:cs typeface="Arial" pitchFamily="34" charset="0"/>
            </a:endParaRPr>
          </a:p>
          <a:p>
            <a:pPr>
              <a:lnSpc>
                <a:spcPct val="150000"/>
              </a:lnSpc>
            </a:pPr>
            <a:r>
              <a:rPr lang="en-US" sz="1900" dirty="0" smtClean="0">
                <a:latin typeface="Arial" pitchFamily="34" charset="0"/>
                <a:cs typeface="Arial" pitchFamily="34" charset="0"/>
              </a:rPr>
              <a:t>Replacement of the damages of greenery near installations, work centers etc.</a:t>
            </a:r>
          </a:p>
          <a:p>
            <a:pPr>
              <a:lnSpc>
                <a:spcPct val="150000"/>
              </a:lnSpc>
            </a:pPr>
            <a:endParaRPr lang="tr-TR" sz="1900" dirty="0" smtClean="0">
              <a:latin typeface="Arial" pitchFamily="34" charset="0"/>
              <a:cs typeface="Arial" pitchFamily="34" charset="0"/>
            </a:endParaRPr>
          </a:p>
          <a:p>
            <a:pPr>
              <a:lnSpc>
                <a:spcPct val="150000"/>
              </a:lnSpc>
            </a:pPr>
            <a:endParaRPr lang="en-US" sz="1900" dirty="0">
              <a:latin typeface="Arial" pitchFamily="34" charset="0"/>
              <a:cs typeface="Arial" pitchFamily="34" charset="0"/>
            </a:endParaRPr>
          </a:p>
        </p:txBody>
      </p:sp>
      <p:sp>
        <p:nvSpPr>
          <p:cNvPr id="6" name="5 Metin kutusu"/>
          <p:cNvSpPr txBox="1"/>
          <p:nvPr/>
        </p:nvSpPr>
        <p:spPr>
          <a:xfrm>
            <a:off x="500034" y="6143644"/>
            <a:ext cx="7858180" cy="384721"/>
          </a:xfrm>
          <a:prstGeom prst="rect">
            <a:avLst/>
          </a:prstGeom>
          <a:noFill/>
        </p:spPr>
        <p:txBody>
          <a:bodyPr wrap="square" rtlCol="0">
            <a:spAutoFit/>
          </a:bodyPr>
          <a:lstStyle/>
          <a:p>
            <a:r>
              <a:rPr lang="tr-TR" sz="1900" dirty="0" smtClean="0">
                <a:solidFill>
                  <a:srgbClr val="FFC000"/>
                </a:solidFill>
                <a:latin typeface="Arial" pitchFamily="34" charset="0"/>
                <a:cs typeface="Arial" pitchFamily="34" charset="0"/>
              </a:rPr>
              <a:t>http://www.slideshare.net/mechportal/air-pollution-in-petroleum-industry</a:t>
            </a:r>
            <a:endParaRPr lang="tr-TR" sz="1900"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7467600" cy="436910"/>
          </a:xfrm>
        </p:spPr>
        <p:txBody>
          <a:bodyPr>
            <a:normAutofit fontScale="90000"/>
          </a:bodyPr>
          <a:lstStyle/>
          <a:p>
            <a:pPr algn="ctr"/>
            <a:r>
              <a:rPr lang="en-US" sz="2400" b="1" dirty="0">
                <a:solidFill>
                  <a:srgbClr val="E8B7B7">
                    <a:lumMod val="50000"/>
                  </a:srgbClr>
                </a:solidFill>
                <a:effectLst>
                  <a:outerShdw blurRad="38100" dist="38100" dir="2700000" algn="tl">
                    <a:srgbClr val="000000">
                      <a:alpha val="43137"/>
                    </a:srgbClr>
                  </a:outerShdw>
                </a:effectLst>
                <a:latin typeface="Arial" pitchFamily="34" charset="0"/>
                <a:cs typeface="Arial" pitchFamily="34" charset="0"/>
              </a:rPr>
              <a:t>Additional Requirements to Reduce Pollution</a:t>
            </a:r>
            <a:endParaRPr lang="tr-TR" dirty="0"/>
          </a:p>
        </p:txBody>
      </p:sp>
      <p:sp>
        <p:nvSpPr>
          <p:cNvPr id="3" name="İçerik Yer Tutucusu 2"/>
          <p:cNvSpPr>
            <a:spLocks noGrp="1"/>
          </p:cNvSpPr>
          <p:nvPr>
            <p:ph sz="quarter" idx="1"/>
          </p:nvPr>
        </p:nvSpPr>
        <p:spPr>
          <a:xfrm>
            <a:off x="457200" y="1600200"/>
            <a:ext cx="7715200" cy="4873752"/>
          </a:xfrm>
        </p:spPr>
        <p:txBody>
          <a:bodyPr/>
          <a:lstStyle/>
          <a:p>
            <a:pPr lvl="0">
              <a:buClr>
                <a:srgbClr val="72A376"/>
              </a:buClr>
              <a:buNone/>
            </a:pPr>
            <a:r>
              <a:rPr lang="tr-TR" sz="2000" b="1" dirty="0">
                <a:solidFill>
                  <a:srgbClr val="B0CCB0">
                    <a:lumMod val="75000"/>
                  </a:srgbClr>
                </a:solidFill>
                <a:latin typeface="Arial" pitchFamily="34" charset="0"/>
                <a:cs typeface="Arial" pitchFamily="34" charset="0"/>
              </a:rPr>
              <a:t> </a:t>
            </a:r>
            <a:r>
              <a:rPr lang="en-US" sz="2000" b="1" dirty="0">
                <a:solidFill>
                  <a:srgbClr val="B0CCB0">
                    <a:lumMod val="75000"/>
                  </a:srgbClr>
                </a:solidFill>
                <a:latin typeface="Arial" pitchFamily="34" charset="0"/>
                <a:cs typeface="Arial" pitchFamily="34" charset="0"/>
              </a:rPr>
              <a:t>Storage tanks</a:t>
            </a:r>
          </a:p>
          <a:p>
            <a:pPr lvl="0">
              <a:lnSpc>
                <a:spcPct val="160000"/>
              </a:lnSpc>
              <a:buClr>
                <a:srgbClr val="72A376"/>
              </a:buClr>
              <a:buFont typeface="Wingdings" pitchFamily="2" charset="2"/>
              <a:buChar char="Ø"/>
            </a:pPr>
            <a:r>
              <a:rPr lang="tr-TR" sz="2000" b="1"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EPA is phasing in requirements to reduce VOC</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emissions from new &amp; modified tanks over on</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year, to ensure enough combustion devices are</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available to reduce the emissions.</a:t>
            </a:r>
          </a:p>
          <a:p>
            <a:pPr lvl="0">
              <a:lnSpc>
                <a:spcPct val="160000"/>
              </a:lnSpc>
              <a:buClr>
                <a:srgbClr val="72A376"/>
              </a:buClr>
              <a:buFont typeface="Wingdings" pitchFamily="2" charset="2"/>
              <a:buChar char="Ø"/>
            </a:pPr>
            <a:r>
              <a:rPr lang="en-US" sz="2000" dirty="0">
                <a:solidFill>
                  <a:prstClr val="black"/>
                </a:solidFill>
                <a:latin typeface="Arial" pitchFamily="34" charset="0"/>
                <a:cs typeface="Arial" pitchFamily="34" charset="0"/>
              </a:rPr>
              <a:t> Requirement applies to both oil and natural gas</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production</a:t>
            </a:r>
          </a:p>
          <a:p>
            <a:pPr lvl="0">
              <a:lnSpc>
                <a:spcPct val="160000"/>
              </a:lnSpc>
              <a:buClr>
                <a:srgbClr val="72A376"/>
              </a:buClr>
              <a:buFont typeface="Wingdings" pitchFamily="2" charset="2"/>
              <a:buChar char="Ø"/>
            </a:pPr>
            <a:r>
              <a:rPr lang="en-US" sz="2000" dirty="0">
                <a:solidFill>
                  <a:prstClr val="black"/>
                </a:solidFill>
                <a:latin typeface="Arial" pitchFamily="34" charset="0"/>
                <a:cs typeface="Arial" pitchFamily="34" charset="0"/>
              </a:rPr>
              <a:t>EPA did not change air toxics standards for</a:t>
            </a:r>
            <a:r>
              <a:rPr lang="tr-TR" sz="2000" dirty="0">
                <a:solidFill>
                  <a:prstClr val="black"/>
                </a:solidFill>
                <a:latin typeface="Arial" pitchFamily="34" charset="0"/>
                <a:cs typeface="Arial" pitchFamily="34" charset="0"/>
              </a:rPr>
              <a:t> storage tanks; however emissions storage tanks </a:t>
            </a:r>
            <a:r>
              <a:rPr lang="en-US" sz="2000" dirty="0">
                <a:solidFill>
                  <a:prstClr val="black"/>
                </a:solidFill>
                <a:latin typeface="Arial" pitchFamily="34" charset="0"/>
                <a:cs typeface="Arial" pitchFamily="34" charset="0"/>
              </a:rPr>
              <a:t>in natural gas production sector will be counted</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toward determining a majo</a:t>
            </a:r>
            <a:r>
              <a:rPr lang="tr-TR" sz="2000" dirty="0">
                <a:solidFill>
                  <a:prstClr val="black"/>
                </a:solidFill>
                <a:latin typeface="Arial" pitchFamily="34" charset="0"/>
                <a:cs typeface="Arial" pitchFamily="34" charset="0"/>
              </a:rPr>
              <a:t>r source under the air </a:t>
            </a:r>
            <a:r>
              <a:rPr lang="en-US" sz="2000" dirty="0">
                <a:solidFill>
                  <a:prstClr val="black"/>
                </a:solidFill>
                <a:latin typeface="Arial" pitchFamily="34" charset="0"/>
                <a:cs typeface="Arial" pitchFamily="34" charset="0"/>
              </a:rPr>
              <a:t>toxics standards for oil &amp; natural gas </a:t>
            </a:r>
            <a:r>
              <a:rPr lang="en-US" sz="2000" dirty="0" smtClean="0">
                <a:solidFill>
                  <a:prstClr val="black"/>
                </a:solidFill>
                <a:latin typeface="Arial" pitchFamily="34" charset="0"/>
                <a:cs typeface="Arial" pitchFamily="34" charset="0"/>
              </a:rPr>
              <a:t>produ</a:t>
            </a:r>
            <a:r>
              <a:rPr lang="en-US" sz="2200" dirty="0" smtClean="0">
                <a:solidFill>
                  <a:prstClr val="black"/>
                </a:solidFill>
              </a:rPr>
              <a:t>ction</a:t>
            </a:r>
            <a:r>
              <a:rPr lang="tr-TR" sz="2200" dirty="0" smtClean="0">
                <a:solidFill>
                  <a:prstClr val="black"/>
                </a:solidFill>
              </a:rPr>
              <a:t>.</a:t>
            </a:r>
            <a:endParaRPr lang="tr-TR" dirty="0"/>
          </a:p>
        </p:txBody>
      </p:sp>
    </p:spTree>
    <p:extLst>
      <p:ext uri="{BB962C8B-B14F-4D97-AF65-F5344CB8AC3E}">
        <p14:creationId xmlns:p14="http://schemas.microsoft.com/office/powerpoint/2010/main" xmlns="" val="204958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404664"/>
            <a:ext cx="7931224" cy="6069288"/>
          </a:xfrm>
        </p:spPr>
        <p:txBody>
          <a:bodyPr/>
          <a:lstStyle/>
          <a:p>
            <a:pPr lvl="0">
              <a:lnSpc>
                <a:spcPct val="150000"/>
              </a:lnSpc>
              <a:buClr>
                <a:srgbClr val="72A376"/>
              </a:buClr>
              <a:buNone/>
            </a:pPr>
            <a:r>
              <a:rPr lang="tr-TR" sz="2000" b="1" dirty="0">
                <a:solidFill>
                  <a:srgbClr val="B0CCB0">
                    <a:lumMod val="75000"/>
                  </a:srgbClr>
                </a:solidFill>
                <a:latin typeface="Arial" pitchFamily="34" charset="0"/>
                <a:cs typeface="Arial" pitchFamily="34" charset="0"/>
              </a:rPr>
              <a:t> </a:t>
            </a:r>
            <a:r>
              <a:rPr lang="en-US" sz="2000" b="1" dirty="0">
                <a:solidFill>
                  <a:srgbClr val="B0CCB0">
                    <a:lumMod val="75000"/>
                  </a:srgbClr>
                </a:solidFill>
                <a:latin typeface="Arial" pitchFamily="34" charset="0"/>
                <a:cs typeface="Arial" pitchFamily="34" charset="0"/>
              </a:rPr>
              <a:t>Centrifugal compressors</a:t>
            </a:r>
            <a:endParaRPr lang="en-US" sz="2000" dirty="0">
              <a:solidFill>
                <a:srgbClr val="B0CCB0">
                  <a:lumMod val="75000"/>
                </a:srgbClr>
              </a:solidFill>
              <a:latin typeface="Arial" pitchFamily="34" charset="0"/>
              <a:cs typeface="Arial" pitchFamily="34" charset="0"/>
            </a:endParaRPr>
          </a:p>
          <a:p>
            <a:pPr lvl="0">
              <a:lnSpc>
                <a:spcPct val="150000"/>
              </a:lnSpc>
              <a:buClr>
                <a:srgbClr val="72A376"/>
              </a:buClr>
              <a:buFont typeface="Wingdings" pitchFamily="2" charset="2"/>
              <a:buChar char="Ø"/>
            </a:pPr>
            <a:r>
              <a:rPr lang="en-US" sz="2000" dirty="0">
                <a:solidFill>
                  <a:prstClr val="black"/>
                </a:solidFill>
                <a:latin typeface="Arial" pitchFamily="34" charset="0"/>
                <a:cs typeface="Arial" pitchFamily="34" charset="0"/>
              </a:rPr>
              <a:t>VOC reduction required for compressors with wet</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seal systems</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only; requirements do not apply in</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the natural gas transmission and storage</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segments, where VOC emissions generally are low </a:t>
            </a:r>
          </a:p>
          <a:p>
            <a:pPr lvl="0">
              <a:lnSpc>
                <a:spcPct val="150000"/>
              </a:lnSpc>
              <a:buClr>
                <a:srgbClr val="72A376"/>
              </a:buClr>
              <a:buFont typeface="Wingdings" pitchFamily="2" charset="2"/>
              <a:buChar char="Ø"/>
            </a:pPr>
            <a:endParaRPr lang="tr-TR" sz="2000" dirty="0">
              <a:solidFill>
                <a:prstClr val="black"/>
              </a:solidFill>
              <a:latin typeface="Arial" pitchFamily="34" charset="0"/>
              <a:cs typeface="Arial" pitchFamily="34" charset="0"/>
            </a:endParaRPr>
          </a:p>
          <a:p>
            <a:pPr lvl="0">
              <a:lnSpc>
                <a:spcPct val="150000"/>
              </a:lnSpc>
              <a:buClr>
                <a:srgbClr val="72A376"/>
              </a:buClr>
              <a:buNone/>
            </a:pPr>
            <a:r>
              <a:rPr lang="en-US" sz="2000" b="1" dirty="0">
                <a:solidFill>
                  <a:srgbClr val="B0CCB0">
                    <a:lumMod val="75000"/>
                  </a:srgbClr>
                </a:solidFill>
                <a:latin typeface="Arial" pitchFamily="34" charset="0"/>
                <a:cs typeface="Arial" pitchFamily="34" charset="0"/>
              </a:rPr>
              <a:t>     Reciprocating compressors</a:t>
            </a:r>
          </a:p>
          <a:p>
            <a:pPr lvl="0">
              <a:lnSpc>
                <a:spcPct val="150000"/>
              </a:lnSpc>
              <a:buClr>
                <a:srgbClr val="72A376"/>
              </a:buClr>
              <a:buFont typeface="Wingdings" pitchFamily="2" charset="2"/>
              <a:buChar char="Ø"/>
            </a:pPr>
            <a:r>
              <a:rPr lang="en-US" sz="2000" dirty="0">
                <a:solidFill>
                  <a:prstClr val="black"/>
                </a:solidFill>
                <a:latin typeface="Arial" pitchFamily="34" charset="0"/>
                <a:cs typeface="Arial" pitchFamily="34" charset="0"/>
              </a:rPr>
              <a:t> Rule requires replacement of rod packing, which</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can leak VOCs as it wears.</a:t>
            </a:r>
          </a:p>
          <a:p>
            <a:pPr lvl="0">
              <a:lnSpc>
                <a:spcPct val="150000"/>
              </a:lnSpc>
              <a:buClr>
                <a:srgbClr val="72A376"/>
              </a:buClr>
              <a:buFont typeface="Wingdings" pitchFamily="2" charset="2"/>
              <a:buChar char="Ø"/>
            </a:pPr>
            <a:r>
              <a:rPr lang="en-US" sz="2000" dirty="0">
                <a:solidFill>
                  <a:prstClr val="black"/>
                </a:solidFill>
                <a:latin typeface="Arial" pitchFamily="34" charset="0"/>
                <a:cs typeface="Arial" pitchFamily="34" charset="0"/>
              </a:rPr>
              <a:t> Rule provides an alternative schedule for rod</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packing</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replacement that does not require</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monitoring and documentation of operating</a:t>
            </a:r>
            <a:r>
              <a:rPr lang="tr-TR" sz="2000" dirty="0">
                <a:solidFill>
                  <a:prstClr val="black"/>
                </a:solidFill>
                <a:latin typeface="Arial" pitchFamily="34" charset="0"/>
                <a:cs typeface="Arial" pitchFamily="34" charset="0"/>
              </a:rPr>
              <a:t> </a:t>
            </a:r>
            <a:r>
              <a:rPr lang="en-US" sz="2000" dirty="0">
                <a:solidFill>
                  <a:prstClr val="black"/>
                </a:solidFill>
                <a:latin typeface="Arial" pitchFamily="34" charset="0"/>
                <a:cs typeface="Arial" pitchFamily="34" charset="0"/>
              </a:rPr>
              <a:t>hours.</a:t>
            </a:r>
            <a:endParaRPr lang="tr-TR" dirty="0"/>
          </a:p>
        </p:txBody>
      </p:sp>
    </p:spTree>
    <p:extLst>
      <p:ext uri="{BB962C8B-B14F-4D97-AF65-F5344CB8AC3E}">
        <p14:creationId xmlns:p14="http://schemas.microsoft.com/office/powerpoint/2010/main" xmlns="" val="3188064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404664"/>
            <a:ext cx="7920880" cy="5904656"/>
          </a:xfrm>
        </p:spPr>
        <p:txBody>
          <a:bodyPr>
            <a:normAutofit fontScale="85000" lnSpcReduction="20000"/>
          </a:bodyPr>
          <a:lstStyle/>
          <a:p>
            <a:pPr lvl="0">
              <a:lnSpc>
                <a:spcPct val="150000"/>
              </a:lnSpc>
              <a:buClr>
                <a:srgbClr val="72A376"/>
              </a:buClr>
              <a:buNone/>
            </a:pPr>
            <a:r>
              <a:rPr lang="en-US" sz="1900" b="1" dirty="0">
                <a:solidFill>
                  <a:srgbClr val="B0CCB0">
                    <a:lumMod val="75000"/>
                  </a:srgbClr>
                </a:solidFill>
                <a:latin typeface="Arial" pitchFamily="34" charset="0"/>
                <a:cs typeface="Arial" pitchFamily="34" charset="0"/>
              </a:rPr>
              <a:t> </a:t>
            </a:r>
            <a:r>
              <a:rPr lang="en-US" sz="2200" b="1" dirty="0">
                <a:solidFill>
                  <a:srgbClr val="B0CCB0">
                    <a:lumMod val="75000"/>
                  </a:srgbClr>
                </a:solidFill>
                <a:latin typeface="Arial" pitchFamily="34" charset="0"/>
                <a:cs typeface="Arial" pitchFamily="34" charset="0"/>
              </a:rPr>
              <a:t>Pneumatic controllers</a:t>
            </a:r>
          </a:p>
          <a:p>
            <a:pPr lvl="0">
              <a:lnSpc>
                <a:spcPct val="150000"/>
              </a:lnSpc>
              <a:buClr>
                <a:srgbClr val="72A376"/>
              </a:buClr>
              <a:buFont typeface="Wingdings" pitchFamily="2" charset="2"/>
              <a:buChar char="Ø"/>
            </a:pPr>
            <a:r>
              <a:rPr lang="en-US" sz="2200" dirty="0">
                <a:solidFill>
                  <a:prstClr val="black"/>
                </a:solidFill>
                <a:latin typeface="Arial" pitchFamily="34" charset="0"/>
                <a:cs typeface="Arial" pitchFamily="34" charset="0"/>
              </a:rPr>
              <a:t>Used to regulate conditions such as pressure and temperature.</a:t>
            </a:r>
          </a:p>
          <a:p>
            <a:pPr lvl="0">
              <a:lnSpc>
                <a:spcPct val="150000"/>
              </a:lnSpc>
              <a:buClr>
                <a:srgbClr val="72A376"/>
              </a:buClr>
              <a:buFont typeface="Wingdings" pitchFamily="2" charset="2"/>
              <a:buChar char="Ø"/>
            </a:pPr>
            <a:r>
              <a:rPr lang="en-US" sz="2200" dirty="0">
                <a:solidFill>
                  <a:prstClr val="black"/>
                </a:solidFill>
                <a:latin typeface="Arial" pitchFamily="34" charset="0"/>
                <a:cs typeface="Arial" pitchFamily="34" charset="0"/>
              </a:rPr>
              <a:t> Rule affects high-bleed controllers, allows use only for critical</a:t>
            </a:r>
            <a:r>
              <a:rPr lang="tr-TR" sz="2200" dirty="0">
                <a:solidFill>
                  <a:prstClr val="black"/>
                </a:solidFill>
                <a:latin typeface="Arial" pitchFamily="34" charset="0"/>
                <a:cs typeface="Arial" pitchFamily="34" charset="0"/>
              </a:rPr>
              <a:t> </a:t>
            </a:r>
            <a:r>
              <a:rPr lang="en-US" sz="2200" dirty="0">
                <a:solidFill>
                  <a:prstClr val="black"/>
                </a:solidFill>
                <a:latin typeface="Arial" pitchFamily="34" charset="0"/>
                <a:cs typeface="Arial" pitchFamily="34" charset="0"/>
              </a:rPr>
              <a:t>applications, such as emergency shutoff valves.</a:t>
            </a:r>
          </a:p>
          <a:p>
            <a:pPr lvl="0">
              <a:lnSpc>
                <a:spcPct val="150000"/>
              </a:lnSpc>
              <a:buClr>
                <a:srgbClr val="72A376"/>
              </a:buClr>
              <a:buFont typeface="Wingdings" pitchFamily="2" charset="2"/>
              <a:buChar char="Ø"/>
            </a:pPr>
            <a:r>
              <a:rPr lang="en-US" sz="2200" dirty="0">
                <a:solidFill>
                  <a:prstClr val="black"/>
                </a:solidFill>
                <a:latin typeface="Arial" pitchFamily="34" charset="0"/>
                <a:cs typeface="Arial" pitchFamily="34" charset="0"/>
              </a:rPr>
              <a:t> Requirements apply to controllers used in both oil and gas sectors;</a:t>
            </a:r>
            <a:r>
              <a:rPr lang="tr-TR" sz="2200" dirty="0">
                <a:solidFill>
                  <a:prstClr val="black"/>
                </a:solidFill>
                <a:latin typeface="Arial" pitchFamily="34" charset="0"/>
                <a:cs typeface="Arial" pitchFamily="34" charset="0"/>
              </a:rPr>
              <a:t> </a:t>
            </a:r>
            <a:r>
              <a:rPr lang="en-US" sz="2200" dirty="0">
                <a:solidFill>
                  <a:prstClr val="black"/>
                </a:solidFill>
                <a:latin typeface="Arial" pitchFamily="34" charset="0"/>
                <a:cs typeface="Arial" pitchFamily="34" charset="0"/>
              </a:rPr>
              <a:t>(in natural gas sector, applies only to sources upstream of the</a:t>
            </a:r>
            <a:r>
              <a:rPr lang="tr-TR" sz="2200" dirty="0">
                <a:solidFill>
                  <a:prstClr val="black"/>
                </a:solidFill>
                <a:latin typeface="Arial" pitchFamily="34" charset="0"/>
                <a:cs typeface="Arial" pitchFamily="34" charset="0"/>
              </a:rPr>
              <a:t> transmission line).</a:t>
            </a:r>
          </a:p>
          <a:p>
            <a:pPr lvl="0">
              <a:lnSpc>
                <a:spcPct val="150000"/>
              </a:lnSpc>
              <a:buClr>
                <a:srgbClr val="72A376"/>
              </a:buClr>
              <a:buNone/>
            </a:pPr>
            <a:r>
              <a:rPr lang="tr-TR" sz="1900" b="1" dirty="0">
                <a:solidFill>
                  <a:srgbClr val="B0CCB0">
                    <a:lumMod val="75000"/>
                  </a:srgbClr>
                </a:solidFill>
                <a:latin typeface="Arial" pitchFamily="34" charset="0"/>
                <a:cs typeface="Arial" pitchFamily="34" charset="0"/>
              </a:rPr>
              <a:t>   </a:t>
            </a:r>
            <a:r>
              <a:rPr lang="en-US" sz="2200" b="1" dirty="0">
                <a:solidFill>
                  <a:srgbClr val="B0CCB0">
                    <a:lumMod val="75000"/>
                  </a:srgbClr>
                </a:solidFill>
                <a:latin typeface="Arial" pitchFamily="34" charset="0"/>
                <a:cs typeface="Arial" pitchFamily="34" charset="0"/>
              </a:rPr>
              <a:t>Glycol d</a:t>
            </a:r>
            <a:r>
              <a:rPr lang="tr-TR" sz="2200" b="1" dirty="0">
                <a:solidFill>
                  <a:srgbClr val="B0CCB0">
                    <a:lumMod val="75000"/>
                  </a:srgbClr>
                </a:solidFill>
                <a:latin typeface="Arial" pitchFamily="34" charset="0"/>
                <a:cs typeface="Arial" pitchFamily="34" charset="0"/>
              </a:rPr>
              <a:t>ehydrators</a:t>
            </a:r>
          </a:p>
          <a:p>
            <a:pPr lvl="0">
              <a:lnSpc>
                <a:spcPct val="150000"/>
              </a:lnSpc>
              <a:buClr>
                <a:srgbClr val="72A376"/>
              </a:buClr>
              <a:buFont typeface="Wingdings" pitchFamily="2" charset="2"/>
              <a:buChar char="Ø"/>
            </a:pPr>
            <a:r>
              <a:rPr lang="en-US" sz="1900" dirty="0">
                <a:solidFill>
                  <a:prstClr val="black"/>
                </a:solidFill>
                <a:latin typeface="Arial" pitchFamily="34" charset="0"/>
                <a:cs typeface="Arial" pitchFamily="34" charset="0"/>
              </a:rPr>
              <a:t> </a:t>
            </a:r>
            <a:r>
              <a:rPr lang="en-US" sz="2200" dirty="0">
                <a:solidFill>
                  <a:prstClr val="black"/>
                </a:solidFill>
                <a:latin typeface="Arial" pitchFamily="34" charset="0"/>
                <a:cs typeface="Arial" pitchFamily="34" charset="0"/>
              </a:rPr>
              <a:t>Covered under two air toxics standards (oil and natural gas</a:t>
            </a:r>
            <a:r>
              <a:rPr lang="tr-TR" sz="2200" dirty="0">
                <a:solidFill>
                  <a:prstClr val="black"/>
                </a:solidFill>
                <a:latin typeface="Arial" pitchFamily="34" charset="0"/>
                <a:cs typeface="Arial" pitchFamily="34" charset="0"/>
              </a:rPr>
              <a:t> production; natural gas processing plants)</a:t>
            </a:r>
          </a:p>
          <a:p>
            <a:pPr lvl="0">
              <a:lnSpc>
                <a:spcPct val="150000"/>
              </a:lnSpc>
              <a:buClr>
                <a:srgbClr val="72A376"/>
              </a:buClr>
              <a:buFont typeface="Wingdings" pitchFamily="2" charset="2"/>
              <a:buChar char="Ø"/>
            </a:pPr>
            <a:r>
              <a:rPr lang="en-US" sz="2200" dirty="0">
                <a:solidFill>
                  <a:prstClr val="black"/>
                </a:solidFill>
                <a:latin typeface="Arial" pitchFamily="34" charset="0"/>
                <a:cs typeface="Arial" pitchFamily="34" charset="0"/>
              </a:rPr>
              <a:t> Both standards retain existing standards for large dehydrators at</a:t>
            </a:r>
            <a:r>
              <a:rPr lang="tr-TR" sz="2200" dirty="0">
                <a:solidFill>
                  <a:prstClr val="black"/>
                </a:solidFill>
                <a:latin typeface="Arial" pitchFamily="34" charset="0"/>
                <a:cs typeface="Arial" pitchFamily="34" charset="0"/>
              </a:rPr>
              <a:t> </a:t>
            </a:r>
            <a:r>
              <a:rPr lang="en-US" sz="2200" dirty="0">
                <a:solidFill>
                  <a:prstClr val="black"/>
                </a:solidFill>
                <a:latin typeface="Arial" pitchFamily="34" charset="0"/>
                <a:cs typeface="Arial" pitchFamily="34" charset="0"/>
              </a:rPr>
              <a:t>major sources, set new standards for small dehydrators (not “are</a:t>
            </a:r>
            <a:r>
              <a:rPr lang="tr-TR" sz="2200" dirty="0">
                <a:solidFill>
                  <a:prstClr val="black"/>
                </a:solidFill>
                <a:latin typeface="Arial" pitchFamily="34" charset="0"/>
                <a:cs typeface="Arial" pitchFamily="34" charset="0"/>
              </a:rPr>
              <a:t>a sources</a:t>
            </a:r>
            <a:r>
              <a:rPr lang="tr-TR" sz="2200" dirty="0" smtClean="0">
                <a:solidFill>
                  <a:prstClr val="black"/>
                </a:solidFill>
                <a:latin typeface="Arial" pitchFamily="34" charset="0"/>
                <a:cs typeface="Arial" pitchFamily="34" charset="0"/>
              </a:rPr>
              <a:t>.”) </a:t>
            </a:r>
          </a:p>
          <a:p>
            <a:pPr marL="0" lvl="0" indent="0">
              <a:spcBef>
                <a:spcPts val="0"/>
              </a:spcBef>
              <a:buClrTx/>
              <a:buSzTx/>
              <a:buNone/>
            </a:pPr>
            <a:r>
              <a:rPr lang="tr-TR" sz="2100" dirty="0" smtClean="0">
                <a:solidFill>
                  <a:srgbClr val="FFC000"/>
                </a:solidFill>
                <a:latin typeface="Arial" pitchFamily="34" charset="0"/>
                <a:cs typeface="Arial" pitchFamily="34" charset="0"/>
              </a:rPr>
              <a:t>  </a:t>
            </a:r>
          </a:p>
          <a:p>
            <a:pPr marL="0" lvl="0" indent="0">
              <a:spcBef>
                <a:spcPts val="0"/>
              </a:spcBef>
              <a:buClrTx/>
              <a:buSzTx/>
              <a:buNone/>
            </a:pPr>
            <a:r>
              <a:rPr lang="tr-TR" sz="2200" dirty="0" smtClean="0">
                <a:solidFill>
                  <a:srgbClr val="FFC000"/>
                </a:solidFill>
                <a:latin typeface="Arial" pitchFamily="34" charset="0"/>
                <a:cs typeface="Arial" pitchFamily="34" charset="0"/>
              </a:rPr>
              <a:t>http</a:t>
            </a:r>
            <a:r>
              <a:rPr lang="tr-TR" sz="2200" dirty="0">
                <a:solidFill>
                  <a:srgbClr val="FFC000"/>
                </a:solidFill>
                <a:latin typeface="Arial" pitchFamily="34" charset="0"/>
                <a:cs typeface="Arial" pitchFamily="34" charset="0"/>
              </a:rPr>
              <a:t>://</a:t>
            </a:r>
            <a:r>
              <a:rPr lang="en-US" sz="2200" dirty="0">
                <a:solidFill>
                  <a:srgbClr val="FFC000"/>
                </a:solidFill>
                <a:latin typeface="Arial" pitchFamily="34" charset="0"/>
                <a:cs typeface="Arial" pitchFamily="34" charset="0"/>
              </a:rPr>
              <a:t>www.epa.gov/airquality/oilandgas/pdfs/20120417presentation.pdf</a:t>
            </a:r>
          </a:p>
          <a:p>
            <a:pPr lvl="0">
              <a:lnSpc>
                <a:spcPct val="150000"/>
              </a:lnSpc>
              <a:buClr>
                <a:srgbClr val="72A376"/>
              </a:buClr>
              <a:buFont typeface="Wingdings" pitchFamily="2" charset="2"/>
              <a:buChar char="Ø"/>
            </a:pPr>
            <a:endParaRPr lang="tr-TR" dirty="0"/>
          </a:p>
        </p:txBody>
      </p:sp>
    </p:spTree>
    <p:extLst>
      <p:ext uri="{BB962C8B-B14F-4D97-AF65-F5344CB8AC3E}">
        <p14:creationId xmlns:p14="http://schemas.microsoft.com/office/powerpoint/2010/main" xmlns="" val="574531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57166"/>
            <a:ext cx="7467600" cy="857256"/>
          </a:xfrm>
        </p:spPr>
        <p:txBody>
          <a:bodyPr>
            <a:normAutofit/>
          </a:body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references</a:t>
            </a:r>
            <a:endParaRPr lang="en-US" sz="32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İçerik Yer Tutucusu"/>
          <p:cNvSpPr>
            <a:spLocks noGrp="1"/>
          </p:cNvSpPr>
          <p:nvPr>
            <p:ph sz="quarter" idx="1"/>
          </p:nvPr>
        </p:nvSpPr>
        <p:spPr>
          <a:xfrm>
            <a:off x="214282" y="1357298"/>
            <a:ext cx="8286808" cy="5072098"/>
          </a:xfrm>
        </p:spPr>
        <p:txBody>
          <a:bodyPr>
            <a:normAutofit lnSpcReduction="10000"/>
          </a:bodyPr>
          <a:lstStyle/>
          <a:p>
            <a:pPr>
              <a:lnSpc>
                <a:spcPct val="150000"/>
              </a:lnSpc>
              <a:buFont typeface="Wingdings" pitchFamily="2" charset="2"/>
              <a:buChar char="Ø"/>
            </a:pPr>
            <a:r>
              <a:rPr lang="en-US" sz="2000" dirty="0" smtClean="0">
                <a:latin typeface="Arial" pitchFamily="34" charset="0"/>
                <a:cs typeface="Arial" pitchFamily="34" charset="0"/>
              </a:rPr>
              <a:t>http://www.ihs.com/products/chemical/planning/ceh/petrochemical-industry.aspx</a:t>
            </a:r>
          </a:p>
          <a:p>
            <a:pPr>
              <a:lnSpc>
                <a:spcPct val="150000"/>
              </a:lnSpc>
              <a:buFont typeface="Wingdings" pitchFamily="2" charset="2"/>
              <a:buChar char="Ø"/>
            </a:pPr>
            <a:r>
              <a:rPr lang="en-US" sz="2000" dirty="0" smtClean="0">
                <a:latin typeface="Arial" pitchFamily="34" charset="0"/>
                <a:cs typeface="Arial" pitchFamily="34" charset="0"/>
              </a:rPr>
              <a:t>http://www.semplastik.com.tr/pdf/D8_petkim_sunum.pdf</a:t>
            </a:r>
          </a:p>
          <a:p>
            <a:pPr>
              <a:lnSpc>
                <a:spcPct val="150000"/>
              </a:lnSpc>
              <a:buFont typeface="Wingdings" pitchFamily="2" charset="2"/>
              <a:buChar char="Ø"/>
            </a:pPr>
            <a:r>
              <a:rPr lang="en-US" sz="2000" dirty="0" smtClean="0">
                <a:latin typeface="Arial" pitchFamily="34" charset="0"/>
                <a:cs typeface="Arial" pitchFamily="34" charset="0"/>
              </a:rPr>
              <a:t>http://see-industry.com/industrial-statii.aspx?br=57&amp;rub=322&amp;id=895</a:t>
            </a:r>
          </a:p>
          <a:p>
            <a:pPr>
              <a:lnSpc>
                <a:spcPct val="150000"/>
              </a:lnSpc>
              <a:buFont typeface="Wingdings" pitchFamily="2" charset="2"/>
              <a:buChar char="Ø"/>
            </a:pPr>
            <a:r>
              <a:rPr lang="en-US" sz="2000" dirty="0" smtClean="0">
                <a:latin typeface="Arial" pitchFamily="34" charset="0"/>
                <a:cs typeface="Arial" pitchFamily="34" charset="0"/>
              </a:rPr>
              <a:t>http://www.elmhurst.edu/~chm/vchembook/325petrochem.html</a:t>
            </a:r>
          </a:p>
          <a:p>
            <a:pPr>
              <a:lnSpc>
                <a:spcPct val="150000"/>
              </a:lnSpc>
              <a:buFont typeface="Wingdings" pitchFamily="2" charset="2"/>
              <a:buChar char="Ø"/>
            </a:pPr>
            <a:r>
              <a:rPr lang="en-US" sz="2000" dirty="0" smtClean="0">
                <a:latin typeface="Arial" pitchFamily="34" charset="0"/>
                <a:cs typeface="Arial" pitchFamily="34" charset="0"/>
              </a:rPr>
              <a:t>http://www.tupras.com.tr/detailpage.en.php?lPageID=6307</a:t>
            </a:r>
          </a:p>
          <a:p>
            <a:pPr>
              <a:lnSpc>
                <a:spcPct val="150000"/>
              </a:lnSpc>
              <a:buFont typeface="Wingdings" pitchFamily="2" charset="2"/>
              <a:buChar char="Ø"/>
            </a:pPr>
            <a:r>
              <a:rPr lang="en-US" sz="2000" dirty="0" smtClean="0">
                <a:latin typeface="Arial" pitchFamily="34" charset="0"/>
                <a:cs typeface="Arial" pitchFamily="34" charset="0"/>
              </a:rPr>
              <a:t>http://www.csb.gov.tr/dosyalar/images/file/Sanayi_Kaynakli_Hava_</a:t>
            </a:r>
            <a:r>
              <a:rPr lang="tr-TR" sz="2000" dirty="0" smtClean="0">
                <a:latin typeface="Arial" pitchFamily="34" charset="0"/>
                <a:cs typeface="Arial" pitchFamily="34" charset="0"/>
              </a:rPr>
              <a:t> </a:t>
            </a:r>
            <a:r>
              <a:rPr lang="en-US" sz="2000" dirty="0" smtClean="0">
                <a:latin typeface="Arial" pitchFamily="34" charset="0"/>
                <a:cs typeface="Arial" pitchFamily="34" charset="0"/>
              </a:rPr>
              <a:t>Kirliliginin_Kontrolu_Yonetmeligi.pdf</a:t>
            </a:r>
            <a:endParaRPr lang="tr-TR" sz="2000" dirty="0" smtClean="0">
              <a:latin typeface="Arial" pitchFamily="34" charset="0"/>
              <a:cs typeface="Arial" pitchFamily="34" charset="0"/>
            </a:endParaRPr>
          </a:p>
          <a:p>
            <a:pPr>
              <a:lnSpc>
                <a:spcPct val="150000"/>
              </a:lnSpc>
              <a:buFont typeface="Wingdings" pitchFamily="2" charset="2"/>
              <a:buChar char="Ø"/>
            </a:pPr>
            <a:r>
              <a:rPr lang="tr-TR" sz="2000" dirty="0" smtClean="0">
                <a:latin typeface="Arial" pitchFamily="34" charset="0"/>
                <a:cs typeface="Arial" pitchFamily="34" charset="0"/>
              </a:rPr>
              <a:t>http://</a:t>
            </a:r>
            <a:r>
              <a:rPr lang="en-US" sz="2000" dirty="0" smtClean="0">
                <a:latin typeface="Arial" pitchFamily="34" charset="0"/>
                <a:cs typeface="Arial" pitchFamily="34" charset="0"/>
              </a:rPr>
              <a:t>www.slideshare.net/mechportal/air-pollution-in-petroleum-industry</a:t>
            </a:r>
            <a:endParaRPr lang="tr-TR" sz="2000" dirty="0" smtClean="0">
              <a:latin typeface="Arial" pitchFamily="34" charset="0"/>
              <a:cs typeface="Arial" pitchFamily="34" charset="0"/>
            </a:endParaRPr>
          </a:p>
          <a:p>
            <a:pPr>
              <a:lnSpc>
                <a:spcPct val="150000"/>
              </a:lnSpc>
              <a:buFont typeface="Wingdings" pitchFamily="2" charset="2"/>
              <a:buChar char="Ø"/>
            </a:pPr>
            <a:endParaRPr lang="en-US" sz="2000" dirty="0" smtClean="0">
              <a:latin typeface="Arial" pitchFamily="34" charset="0"/>
              <a:cs typeface="Arial" pitchFamily="34" charset="0"/>
            </a:endParaRPr>
          </a:p>
          <a:p>
            <a:pPr>
              <a:lnSpc>
                <a:spcPct val="150000"/>
              </a:lnSpc>
            </a:pPr>
            <a:endParaRPr lang="en-US" sz="2100" dirty="0" smtClean="0">
              <a:latin typeface="Arial" pitchFamily="34" charset="0"/>
              <a:cs typeface="Arial" pitchFamily="34" charset="0"/>
            </a:endParaRPr>
          </a:p>
          <a:p>
            <a:pPr>
              <a:lnSpc>
                <a:spcPct val="150000"/>
              </a:lnSpc>
            </a:pPr>
            <a:endParaRPr lang="en-US" sz="2100" dirty="0" smtClean="0">
              <a:latin typeface="Arial" pitchFamily="34" charset="0"/>
              <a:cs typeface="Arial" pitchFamily="34" charset="0"/>
            </a:endParaRPr>
          </a:p>
          <a:p>
            <a:pPr>
              <a:lnSpc>
                <a:spcPct val="150000"/>
              </a:lnSpc>
            </a:pPr>
            <a:endParaRPr lang="en-US" sz="2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14348" y="714356"/>
            <a:ext cx="7786742" cy="2585323"/>
          </a:xfrm>
          <a:prstGeom prst="rect">
            <a:avLst/>
          </a:prstGeom>
          <a:noFill/>
        </p:spPr>
        <p:txBody>
          <a:bodyPr wrap="square" lIns="91440" tIns="45720" rIns="91440" bIns="45720">
            <a:spAutoFit/>
          </a:bodyPr>
          <a:lstStyle/>
          <a:p>
            <a:pPr>
              <a:lnSpc>
                <a:spcPct val="150000"/>
              </a:lnSpc>
            </a:pP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THANKS TO</a:t>
            </a:r>
          </a:p>
          <a:p>
            <a:pPr>
              <a:lnSpc>
                <a:spcPct val="150000"/>
              </a:lnSpc>
            </a:pP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LISTEN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etin kutusu"/>
          <p:cNvSpPr txBox="1"/>
          <p:nvPr/>
        </p:nvSpPr>
        <p:spPr>
          <a:xfrm>
            <a:off x="1357290" y="4071942"/>
            <a:ext cx="4357718" cy="1631216"/>
          </a:xfrm>
          <a:prstGeom prst="rect">
            <a:avLst/>
          </a:prstGeom>
          <a:noFill/>
        </p:spPr>
        <p:txBody>
          <a:bodyPr wrap="square" rtlCol="0">
            <a:spAutoFit/>
          </a:bodyPr>
          <a:lstStyle/>
          <a:p>
            <a:r>
              <a:rPr lang="en-US" sz="20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H.PINAR KIRLI </a:t>
            </a:r>
          </a:p>
          <a:p>
            <a:endParaRPr lang="en-US" sz="20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a:p>
            <a:r>
              <a:rPr lang="en-US" sz="20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PINAR G</a:t>
            </a:r>
            <a:r>
              <a:rPr lang="tr-TR" sz="20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Ö</a:t>
            </a:r>
            <a:r>
              <a:rPr lang="en-US" sz="20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ZDE TOPRAK</a:t>
            </a:r>
          </a:p>
          <a:p>
            <a:r>
              <a:rPr lang="en-US" sz="20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   </a:t>
            </a:r>
          </a:p>
          <a:p>
            <a:r>
              <a:rPr lang="en-US" sz="20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DEMET </a:t>
            </a:r>
            <a:r>
              <a:rPr lang="tr-TR" sz="20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Ç</a:t>
            </a:r>
            <a:r>
              <a:rPr lang="en-US" sz="2000"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AKIR   </a:t>
            </a:r>
            <a:endParaRPr lang="en-US" sz="2000"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686700" cy="1143000"/>
          </a:xfrm>
        </p:spPr>
        <p:txBody>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Primary Petrochemicals</a:t>
            </a:r>
            <a:endParaRPr lang="en-US"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6 İçerik Yer Tutucusu"/>
          <p:cNvSpPr>
            <a:spLocks noGrp="1"/>
          </p:cNvSpPr>
          <p:nvPr>
            <p:ph sz="quarter" idx="1"/>
          </p:nvPr>
        </p:nvSpPr>
        <p:spPr>
          <a:xfrm>
            <a:off x="457200" y="1600200"/>
            <a:ext cx="7467600" cy="1828800"/>
          </a:xfrm>
        </p:spPr>
        <p:txBody>
          <a:bodyPr/>
          <a:lstStyle/>
          <a:p>
            <a:pPr>
              <a:lnSpc>
                <a:spcPct val="150000"/>
              </a:lnSpc>
            </a:pPr>
            <a:r>
              <a:rPr lang="tr-TR" i="1" dirty="0" smtClean="0"/>
              <a:t>"</a:t>
            </a:r>
            <a:r>
              <a:rPr lang="en-US" i="1" dirty="0" smtClean="0">
                <a:latin typeface="Arial" pitchFamily="34" charset="0"/>
                <a:cs typeface="Arial" pitchFamily="34" charset="0"/>
              </a:rPr>
              <a:t>Primary Petrochemicals" </a:t>
            </a:r>
            <a:r>
              <a:rPr lang="en-US" dirty="0" smtClean="0">
                <a:latin typeface="Arial" pitchFamily="34" charset="0"/>
                <a:cs typeface="Arial" pitchFamily="34" charset="0"/>
              </a:rPr>
              <a:t>include: olefins (ethylene, propylene and butadiene) aromatics (benzene, toluene, and xylenes); and methanol</a:t>
            </a:r>
            <a:r>
              <a:rPr lang="tr-TR" dirty="0" smtClean="0"/>
              <a:t>.</a:t>
            </a:r>
            <a:endParaRPr lang="tr-TR" dirty="0"/>
          </a:p>
        </p:txBody>
      </p:sp>
      <p:pic>
        <p:nvPicPr>
          <p:cNvPr id="8" name="7 Resim" descr="kimyasal-maddeler.jpg"/>
          <p:cNvPicPr>
            <a:picLocks noChangeAspect="1"/>
          </p:cNvPicPr>
          <p:nvPr/>
        </p:nvPicPr>
        <p:blipFill>
          <a:blip r:embed="rId2" cstate="print"/>
          <a:stretch>
            <a:fillRect/>
          </a:stretch>
        </p:blipFill>
        <p:spPr>
          <a:xfrm>
            <a:off x="1571604" y="3643314"/>
            <a:ext cx="5214974" cy="26432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28662" y="714356"/>
            <a:ext cx="7467600" cy="1203348"/>
          </a:xfrm>
        </p:spPr>
        <p:txBody>
          <a:bodyPr>
            <a:normAutofit fontScale="90000"/>
          </a:bodyPr>
          <a:lstStyle/>
          <a:p>
            <a:pPr>
              <a:lnSpc>
                <a:spcPct val="150000"/>
              </a:lnSpc>
            </a:pPr>
            <a:r>
              <a:rPr lang="en-US" sz="3200" b="1" dirty="0" smtClean="0">
                <a:latin typeface="Arial" pitchFamily="34" charset="0"/>
                <a:cs typeface="Arial" pitchFamily="34" charset="0"/>
              </a:rPr>
              <a:t> </a:t>
            </a:r>
            <a:r>
              <a:rPr lang="tr-TR" sz="3200" b="1" dirty="0" smtClean="0">
                <a:latin typeface="Arial" pitchFamily="34" charset="0"/>
                <a:cs typeface="Arial" pitchFamily="34" charset="0"/>
              </a:rPr>
              <a:t/>
            </a:r>
            <a:br>
              <a:rPr lang="tr-TR" sz="3200" b="1" dirty="0" smtClean="0">
                <a:latin typeface="Arial" pitchFamily="34" charset="0"/>
                <a:cs typeface="Arial" pitchFamily="34" charset="0"/>
              </a:rPr>
            </a:br>
            <a:r>
              <a:rPr lang="tr-TR" sz="3200" b="1" dirty="0" smtClean="0">
                <a:latin typeface="Arial" pitchFamily="34" charset="0"/>
                <a:cs typeface="Arial" pitchFamily="34" charset="0"/>
              </a:rPr>
              <a:t/>
            </a:r>
            <a:br>
              <a:rPr lang="tr-TR" sz="3200" b="1" dirty="0" smtClean="0">
                <a:latin typeface="Arial" pitchFamily="34" charset="0"/>
                <a:cs typeface="Arial" pitchFamily="34" charset="0"/>
              </a:rPr>
            </a:br>
            <a:r>
              <a:rPr lang="tr-TR" sz="3200" b="1" dirty="0" smtClean="0">
                <a:latin typeface="Arial" pitchFamily="34" charset="0"/>
                <a:cs typeface="Arial" pitchFamily="34" charset="0"/>
              </a:rPr>
              <a:t/>
            </a:r>
            <a:br>
              <a:rPr lang="tr-TR" sz="3200" b="1" dirty="0" smtClean="0">
                <a:latin typeface="Arial" pitchFamily="34" charset="0"/>
                <a:cs typeface="Arial" pitchFamily="34" charset="0"/>
              </a:rPr>
            </a:br>
            <a:r>
              <a:rPr lang="tr-TR" sz="3200" b="1" dirty="0" smtClean="0">
                <a:latin typeface="Arial" pitchFamily="34" charset="0"/>
                <a:cs typeface="Arial" pitchFamily="34" charset="0"/>
              </a:rPr>
              <a:t/>
            </a:r>
            <a:br>
              <a:rPr lang="tr-TR" sz="3200" b="1" dirty="0" smtClean="0">
                <a:latin typeface="Arial" pitchFamily="34" charset="0"/>
                <a:cs typeface="Arial" pitchFamily="34" charset="0"/>
              </a:rPr>
            </a:br>
            <a:r>
              <a:rPr lang="tr-TR" sz="3200" b="1" dirty="0" smtClean="0">
                <a:latin typeface="Arial" pitchFamily="34" charset="0"/>
                <a:cs typeface="Arial" pitchFamily="34" charset="0"/>
              </a:rPr>
              <a:t>                   </a:t>
            </a:r>
            <a:r>
              <a:rPr lang="tr-TR" sz="2700" b="1" dirty="0" smtClean="0">
                <a:latin typeface="Arial" pitchFamily="34" charset="0"/>
                <a:cs typeface="Arial" pitchFamily="34" charset="0"/>
              </a:rPr>
              <a:t> </a:t>
            </a:r>
            <a:r>
              <a:rPr lang="tr-TR" sz="27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PETROCHEMICAL</a:t>
            </a:r>
            <a:r>
              <a:rPr lang="tr-TR" sz="31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
            </a:r>
            <a:br>
              <a:rPr lang="tr-TR" sz="31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br>
            <a:r>
              <a:rPr lang="tr-TR" sz="3100" b="1" dirty="0" smtClean="0">
                <a:effectLst>
                  <a:outerShdw blurRad="38100" dist="38100" dir="2700000" algn="tl">
                    <a:srgbClr val="000000">
                      <a:alpha val="43137"/>
                    </a:srgbClr>
                  </a:outerShdw>
                </a:effectLst>
                <a:latin typeface="Arial" pitchFamily="34" charset="0"/>
                <a:cs typeface="Arial" pitchFamily="34" charset="0"/>
              </a:rPr>
              <a:t>        </a:t>
            </a:r>
            <a:r>
              <a:rPr lang="en-US" sz="31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Intermediates and Derivatives</a:t>
            </a:r>
            <a:endParaRPr lang="en-US" sz="3100"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İçerik Yer Tutucusu"/>
          <p:cNvSpPr>
            <a:spLocks noGrp="1"/>
          </p:cNvSpPr>
          <p:nvPr>
            <p:ph sz="quarter" idx="1"/>
          </p:nvPr>
        </p:nvSpPr>
        <p:spPr>
          <a:xfrm>
            <a:off x="571472" y="2428868"/>
            <a:ext cx="7467600" cy="3543312"/>
          </a:xfrm>
        </p:spPr>
        <p:txBody>
          <a:bodyPr>
            <a:normAutofit fontScale="92500" lnSpcReduction="20000"/>
          </a:bodyPr>
          <a:lstStyle/>
          <a:p>
            <a:pPr>
              <a:lnSpc>
                <a:spcPct val="150000"/>
              </a:lnSpc>
              <a:buNone/>
            </a:pPr>
            <a:r>
              <a:rPr lang="tr-TR" dirty="0" smtClean="0">
                <a:latin typeface="Arial" pitchFamily="34" charset="0"/>
                <a:cs typeface="Arial" pitchFamily="34" charset="0"/>
              </a:rPr>
              <a:t>    </a:t>
            </a:r>
            <a:r>
              <a:rPr lang="en-US" dirty="0" smtClean="0">
                <a:latin typeface="Arial" pitchFamily="34" charset="0"/>
                <a:cs typeface="Arial" pitchFamily="34" charset="0"/>
              </a:rPr>
              <a:t>Some typical petrochemical intermediates are:</a:t>
            </a:r>
          </a:p>
          <a:p>
            <a:pPr>
              <a:lnSpc>
                <a:spcPct val="150000"/>
              </a:lnSpc>
            </a:pPr>
            <a:r>
              <a:rPr lang="en-US" dirty="0" smtClean="0">
                <a:latin typeface="Arial" pitchFamily="34" charset="0"/>
                <a:cs typeface="Arial" pitchFamily="34" charset="0"/>
              </a:rPr>
              <a:t>vinyl acetate for paint, paper and textile coatings vinyl chloride </a:t>
            </a:r>
          </a:p>
          <a:p>
            <a:pPr>
              <a:lnSpc>
                <a:spcPct val="150000"/>
              </a:lnSpc>
            </a:pPr>
            <a:r>
              <a:rPr lang="en-US" dirty="0" smtClean="0">
                <a:latin typeface="Arial" pitchFamily="34" charset="0"/>
                <a:cs typeface="Arial" pitchFamily="34" charset="0"/>
              </a:rPr>
              <a:t>polyvinyl chloride </a:t>
            </a:r>
            <a:r>
              <a:rPr lang="tr-TR" dirty="0" smtClean="0">
                <a:latin typeface="Arial" pitchFamily="34" charset="0"/>
                <a:cs typeface="Arial" pitchFamily="34" charset="0"/>
              </a:rPr>
              <a:t>(</a:t>
            </a:r>
            <a:r>
              <a:rPr lang="en-US" dirty="0" smtClean="0">
                <a:latin typeface="Arial" pitchFamily="34" charset="0"/>
                <a:cs typeface="Arial" pitchFamily="34" charset="0"/>
              </a:rPr>
              <a:t>PVC)</a:t>
            </a:r>
          </a:p>
          <a:p>
            <a:pPr>
              <a:lnSpc>
                <a:spcPct val="150000"/>
              </a:lnSpc>
            </a:pPr>
            <a:r>
              <a:rPr lang="en-US" dirty="0" smtClean="0">
                <a:latin typeface="Arial" pitchFamily="34" charset="0"/>
                <a:cs typeface="Arial" pitchFamily="34" charset="0"/>
              </a:rPr>
              <a:t>resin manufacture</a:t>
            </a:r>
          </a:p>
          <a:p>
            <a:pPr>
              <a:lnSpc>
                <a:spcPct val="150000"/>
              </a:lnSpc>
            </a:pPr>
            <a:r>
              <a:rPr lang="en-US" dirty="0" smtClean="0">
                <a:latin typeface="Arial" pitchFamily="34" charset="0"/>
                <a:cs typeface="Arial" pitchFamily="34" charset="0"/>
              </a:rPr>
              <a:t>ethylene glycol for polyester - textile fibers </a:t>
            </a:r>
            <a:br>
              <a:rPr lang="en-US" dirty="0" smtClean="0">
                <a:latin typeface="Arial" pitchFamily="34" charset="0"/>
                <a:cs typeface="Arial" pitchFamily="34" charset="0"/>
              </a:rPr>
            </a:br>
            <a:endParaRPr lang="en-US" b="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67" y="476250"/>
            <a:ext cx="7165841" cy="5954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6372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400" b="1" dirty="0" smtClean="0">
                <a:solidFill>
                  <a:schemeClr val="accent6">
                    <a:lumMod val="50000"/>
                  </a:schemeClr>
                </a:solidFill>
                <a:latin typeface="Arial" pitchFamily="34" charset="0"/>
                <a:cs typeface="Arial" pitchFamily="34" charset="0"/>
              </a:rPr>
              <a:t>Source of environmental pollution from the petroleum </a:t>
            </a:r>
            <a:r>
              <a:rPr lang="tr-TR" sz="2400" b="1" dirty="0">
                <a:solidFill>
                  <a:schemeClr val="accent6">
                    <a:lumMod val="50000"/>
                  </a:schemeClr>
                </a:solidFill>
                <a:latin typeface="Arial" pitchFamily="34" charset="0"/>
                <a:cs typeface="Arial" pitchFamily="34" charset="0"/>
              </a:rPr>
              <a:t>i</a:t>
            </a:r>
            <a:r>
              <a:rPr lang="tr-TR" sz="2400" b="1" dirty="0" smtClean="0">
                <a:solidFill>
                  <a:schemeClr val="accent6">
                    <a:lumMod val="50000"/>
                  </a:schemeClr>
                </a:solidFill>
                <a:latin typeface="Arial" pitchFamily="34" charset="0"/>
                <a:cs typeface="Arial" pitchFamily="34" charset="0"/>
              </a:rPr>
              <a:t>ndustry</a:t>
            </a:r>
            <a:endParaRPr lang="tr-TR" sz="2400" b="1" dirty="0">
              <a:solidFill>
                <a:schemeClr val="accent6">
                  <a:lumMod val="50000"/>
                </a:schemeClr>
              </a:solidFill>
              <a:latin typeface="Arial" pitchFamily="34" charset="0"/>
              <a:cs typeface="Arial" pitchFamily="34" charset="0"/>
            </a:endParaRPr>
          </a:p>
        </p:txBody>
      </p:sp>
      <p:sp>
        <p:nvSpPr>
          <p:cNvPr id="3" name="İçerik Yer Tutucusu 2"/>
          <p:cNvSpPr>
            <a:spLocks noGrp="1"/>
          </p:cNvSpPr>
          <p:nvPr>
            <p:ph sz="quarter" idx="1"/>
          </p:nvPr>
        </p:nvSpPr>
        <p:spPr/>
        <p:txBody>
          <a:bodyPr>
            <a:normAutofit/>
          </a:bodyPr>
          <a:lstStyle/>
          <a:p>
            <a:pPr marL="0" indent="0">
              <a:lnSpc>
                <a:spcPct val="150000"/>
              </a:lnSpc>
              <a:buNone/>
            </a:pPr>
            <a:r>
              <a:rPr lang="tr-TR" sz="2000" dirty="0" smtClean="0">
                <a:latin typeface="Arial" pitchFamily="34" charset="0"/>
                <a:cs typeface="Arial" pitchFamily="34" charset="0"/>
              </a:rPr>
              <a:t>Air emissions from the petroleum industry can be classified as  ;</a:t>
            </a:r>
          </a:p>
          <a:p>
            <a:pPr>
              <a:lnSpc>
                <a:spcPct val="150000"/>
              </a:lnSpc>
            </a:pPr>
            <a:r>
              <a:rPr lang="tr-TR" sz="2000" dirty="0" smtClean="0">
                <a:latin typeface="Arial" pitchFamily="34" charset="0"/>
                <a:cs typeface="Arial" pitchFamily="34" charset="0"/>
              </a:rPr>
              <a:t>Combustion emissions  </a:t>
            </a:r>
          </a:p>
          <a:p>
            <a:pPr>
              <a:lnSpc>
                <a:spcPct val="150000"/>
              </a:lnSpc>
            </a:pPr>
            <a:r>
              <a:rPr lang="tr-TR" sz="2000" dirty="0" smtClean="0">
                <a:latin typeface="Arial" pitchFamily="34" charset="0"/>
                <a:cs typeface="Arial" pitchFamily="34" charset="0"/>
              </a:rPr>
              <a:t>Process emissions </a:t>
            </a:r>
          </a:p>
          <a:p>
            <a:pPr>
              <a:lnSpc>
                <a:spcPct val="150000"/>
              </a:lnSpc>
            </a:pPr>
            <a:r>
              <a:rPr lang="tr-TR" sz="2000" dirty="0" smtClean="0">
                <a:latin typeface="Arial" pitchFamily="34" charset="0"/>
                <a:cs typeface="Arial" pitchFamily="34" charset="0"/>
              </a:rPr>
              <a:t>Fugitive emissions </a:t>
            </a:r>
          </a:p>
          <a:p>
            <a:pPr>
              <a:lnSpc>
                <a:spcPct val="150000"/>
              </a:lnSpc>
            </a:pPr>
            <a:r>
              <a:rPr lang="tr-TR" sz="2000" dirty="0" smtClean="0">
                <a:latin typeface="Arial" pitchFamily="34" charset="0"/>
                <a:cs typeface="Arial" pitchFamily="34" charset="0"/>
              </a:rPr>
              <a:t>From storage and handling of petroleum liquids</a:t>
            </a:r>
          </a:p>
          <a:p>
            <a:pPr>
              <a:lnSpc>
                <a:spcPct val="150000"/>
              </a:lnSpc>
            </a:pPr>
            <a:r>
              <a:rPr lang="tr-TR" sz="2000" dirty="0" smtClean="0">
                <a:latin typeface="Arial" pitchFamily="34" charset="0"/>
                <a:cs typeface="Arial" pitchFamily="34" charset="0"/>
              </a:rPr>
              <a:t>Secondary emissions </a:t>
            </a:r>
          </a:p>
          <a:p>
            <a:pPr>
              <a:lnSpc>
                <a:spcPct val="150000"/>
              </a:lnSpc>
            </a:pPr>
            <a:endParaRPr lang="tr-TR" sz="2000" dirty="0">
              <a:latin typeface="Arial" pitchFamily="34" charset="0"/>
              <a:cs typeface="Arial" pitchFamily="34" charset="0"/>
            </a:endParaRPr>
          </a:p>
          <a:p>
            <a:pPr marL="0" indent="0">
              <a:lnSpc>
                <a:spcPct val="150000"/>
              </a:lnSpc>
              <a:buNone/>
            </a:pPr>
            <a:r>
              <a:rPr lang="tr-TR" sz="2000" dirty="0">
                <a:solidFill>
                  <a:srgbClr val="FFC000"/>
                </a:solidFill>
                <a:latin typeface="Arial" pitchFamily="34" charset="0"/>
                <a:cs typeface="Arial" pitchFamily="34" charset="0"/>
              </a:rPr>
              <a:t>http://www.eolss.net/sample-chapters/c09/e4-14-04-03.pdf</a:t>
            </a:r>
            <a:endParaRPr lang="tr-TR" sz="2000" dirty="0" smtClean="0">
              <a:solidFill>
                <a:srgbClr val="FFC000"/>
              </a:solidFill>
              <a:latin typeface="Arial" pitchFamily="34" charset="0"/>
              <a:cs typeface="Arial" pitchFamily="34" charset="0"/>
            </a:endParaRPr>
          </a:p>
          <a:p>
            <a:endParaRPr lang="tr-TR" sz="2000" dirty="0">
              <a:latin typeface="Arial" pitchFamily="34" charset="0"/>
              <a:cs typeface="Arial" pitchFamily="34" charset="0"/>
            </a:endParaRPr>
          </a:p>
        </p:txBody>
      </p:sp>
    </p:spTree>
    <p:extLst>
      <p:ext uri="{BB962C8B-B14F-4D97-AF65-F5344CB8AC3E}">
        <p14:creationId xmlns:p14="http://schemas.microsoft.com/office/powerpoint/2010/main" xmlns="" val="1403985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260648"/>
            <a:ext cx="7467600" cy="6213304"/>
          </a:xfrm>
        </p:spPr>
        <p:txBody>
          <a:bodyPr/>
          <a:lstStyle/>
          <a:p>
            <a:pPr>
              <a:lnSpc>
                <a:spcPct val="150000"/>
              </a:lnSpc>
              <a:buFont typeface="Wingdings" pitchFamily="2" charset="2"/>
              <a:buChar char="Ø"/>
            </a:pPr>
            <a:r>
              <a:rPr lang="tr-TR" sz="2000" dirty="0" smtClean="0">
                <a:solidFill>
                  <a:schemeClr val="accent6">
                    <a:lumMod val="50000"/>
                  </a:schemeClr>
                </a:solidFill>
                <a:latin typeface="Arial" pitchFamily="34" charset="0"/>
                <a:cs typeface="Arial" pitchFamily="34" charset="0"/>
              </a:rPr>
              <a:t>Combustion emissions </a:t>
            </a:r>
            <a:r>
              <a:rPr lang="tr-TR" sz="2000" dirty="0" smtClean="0">
                <a:latin typeface="Arial" pitchFamily="34" charset="0"/>
                <a:cs typeface="Arial" pitchFamily="34" charset="0"/>
              </a:rPr>
              <a:t> are produced with onsite burning of </a:t>
            </a:r>
          </a:p>
          <a:p>
            <a:pPr marL="0" indent="0">
              <a:lnSpc>
                <a:spcPct val="150000"/>
              </a:lnSpc>
              <a:buNone/>
            </a:pPr>
            <a:r>
              <a:rPr lang="tr-TR" sz="2000" dirty="0" smtClean="0">
                <a:latin typeface="Arial" pitchFamily="34" charset="0"/>
                <a:cs typeface="Arial" pitchFamily="34" charset="0"/>
              </a:rPr>
              <a:t>    fuels for energy production and transportation purposes. </a:t>
            </a:r>
          </a:p>
          <a:p>
            <a:pPr>
              <a:lnSpc>
                <a:spcPct val="150000"/>
              </a:lnSpc>
              <a:buFont typeface="Wingdings" pitchFamily="2" charset="2"/>
              <a:buChar char="Ø"/>
            </a:pPr>
            <a:r>
              <a:rPr lang="tr-TR" sz="2000" dirty="0" smtClean="0">
                <a:solidFill>
                  <a:schemeClr val="accent6">
                    <a:lumMod val="50000"/>
                  </a:schemeClr>
                </a:solidFill>
                <a:latin typeface="Arial" pitchFamily="34" charset="0"/>
                <a:cs typeface="Arial" pitchFamily="34" charset="0"/>
              </a:rPr>
              <a:t>Fugitive emissions </a:t>
            </a:r>
            <a:r>
              <a:rPr lang="tr-TR" sz="2000" dirty="0" smtClean="0">
                <a:latin typeface="Arial" pitchFamily="34" charset="0"/>
                <a:cs typeface="Arial" pitchFamily="34" charset="0"/>
              </a:rPr>
              <a:t> are released through leaking valves,pumps and other process devices.</a:t>
            </a:r>
          </a:p>
          <a:p>
            <a:pPr>
              <a:lnSpc>
                <a:spcPct val="150000"/>
              </a:lnSpc>
              <a:buFont typeface="Wingdings" pitchFamily="2" charset="2"/>
              <a:buChar char="Ø"/>
            </a:pPr>
            <a:r>
              <a:rPr lang="tr-TR" sz="2000" dirty="0" smtClean="0">
                <a:solidFill>
                  <a:schemeClr val="accent6">
                    <a:lumMod val="50000"/>
                  </a:schemeClr>
                </a:solidFill>
                <a:latin typeface="Arial" pitchFamily="34" charset="0"/>
                <a:cs typeface="Arial" pitchFamily="34" charset="0"/>
              </a:rPr>
              <a:t>Process emissions  </a:t>
            </a:r>
            <a:r>
              <a:rPr lang="tr-TR" sz="2000" dirty="0" smtClean="0">
                <a:latin typeface="Arial" pitchFamily="34" charset="0"/>
                <a:cs typeface="Arial" pitchFamily="34" charset="0"/>
              </a:rPr>
              <a:t>are generated in the process units and released from process vents. </a:t>
            </a:r>
          </a:p>
          <a:p>
            <a:pPr>
              <a:lnSpc>
                <a:spcPct val="150000"/>
              </a:lnSpc>
              <a:buFont typeface="Wingdings" pitchFamily="2" charset="2"/>
              <a:buChar char="Ø"/>
            </a:pPr>
            <a:r>
              <a:rPr lang="tr-TR" sz="2000" dirty="0" smtClean="0">
                <a:solidFill>
                  <a:schemeClr val="accent6">
                    <a:lumMod val="50000"/>
                  </a:schemeClr>
                </a:solidFill>
                <a:latin typeface="Arial" pitchFamily="34" charset="0"/>
                <a:cs typeface="Arial" pitchFamily="34" charset="0"/>
              </a:rPr>
              <a:t>Storage and handling emissions  </a:t>
            </a:r>
            <a:r>
              <a:rPr lang="tr-TR" sz="2000" dirty="0" smtClean="0">
                <a:latin typeface="Arial" pitchFamily="34" charset="0"/>
                <a:cs typeface="Arial" pitchFamily="34" charset="0"/>
              </a:rPr>
              <a:t>are contributed from the storage and manipulation of natural gas and crude oil,as well as their intermediate and finished derivatives            </a:t>
            </a:r>
          </a:p>
          <a:p>
            <a:pPr>
              <a:lnSpc>
                <a:spcPct val="150000"/>
              </a:lnSpc>
              <a:buFont typeface="Wingdings" pitchFamily="2" charset="2"/>
              <a:buChar char="Ø"/>
            </a:pPr>
            <a:r>
              <a:rPr lang="tr-TR" sz="2000" dirty="0" smtClean="0">
                <a:latin typeface="Arial" pitchFamily="34" charset="0"/>
                <a:cs typeface="Arial" pitchFamily="34" charset="0"/>
              </a:rPr>
              <a:t>The water system of  a production or processing site (tanks ,ponds) are the main source of </a:t>
            </a:r>
            <a:r>
              <a:rPr lang="tr-TR" sz="2000" dirty="0" smtClean="0">
                <a:solidFill>
                  <a:schemeClr val="accent6">
                    <a:lumMod val="50000"/>
                  </a:schemeClr>
                </a:solidFill>
                <a:latin typeface="Arial" pitchFamily="34" charset="0"/>
                <a:cs typeface="Arial" pitchFamily="34" charset="0"/>
              </a:rPr>
              <a:t>secondary emissions. </a:t>
            </a:r>
          </a:p>
          <a:p>
            <a:pPr marL="0" indent="0">
              <a:lnSpc>
                <a:spcPct val="150000"/>
              </a:lnSpc>
              <a:buNone/>
            </a:pPr>
            <a:r>
              <a:rPr lang="tr-TR" sz="2000" dirty="0" smtClean="0">
                <a:solidFill>
                  <a:srgbClr val="FFC000"/>
                </a:solidFill>
                <a:latin typeface="Arial" pitchFamily="34" charset="0"/>
                <a:cs typeface="Arial" pitchFamily="34" charset="0"/>
              </a:rPr>
              <a:t>     http</a:t>
            </a:r>
            <a:r>
              <a:rPr lang="tr-TR" sz="2000" dirty="0">
                <a:solidFill>
                  <a:srgbClr val="FFC000"/>
                </a:solidFill>
                <a:latin typeface="Arial" pitchFamily="34" charset="0"/>
                <a:cs typeface="Arial" pitchFamily="34" charset="0"/>
              </a:rPr>
              <a:t>://www.eolss.net/sample-chapters/c09/e4-14-04-03.pdf</a:t>
            </a:r>
            <a:endParaRPr lang="tr-TR" sz="2000" dirty="0" smtClean="0">
              <a:solidFill>
                <a:srgbClr val="FFC000"/>
              </a:solidFill>
              <a:latin typeface="Arial" pitchFamily="34" charset="0"/>
              <a:cs typeface="Arial" pitchFamily="34" charset="0"/>
            </a:endParaRPr>
          </a:p>
          <a:p>
            <a:pPr marL="0" indent="0">
              <a:buNone/>
            </a:pPr>
            <a:endParaRPr lang="tr-TR" sz="2000" dirty="0">
              <a:latin typeface="Arial" pitchFamily="34" charset="0"/>
              <a:cs typeface="Arial" pitchFamily="34" charset="0"/>
            </a:endParaRPr>
          </a:p>
        </p:txBody>
      </p:sp>
    </p:spTree>
    <p:extLst>
      <p:ext uri="{BB962C8B-B14F-4D97-AF65-F5344CB8AC3E}">
        <p14:creationId xmlns:p14="http://schemas.microsoft.com/office/powerpoint/2010/main" xmlns="" val="1407728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28596" y="357166"/>
            <a:ext cx="8186766" cy="5572164"/>
          </a:xfrm>
        </p:spPr>
        <p:txBody>
          <a:bodyPr>
            <a:normAutofit fontScale="92500" lnSpcReduction="20000"/>
          </a:bodyPr>
          <a:lstStyle/>
          <a:p>
            <a:pPr algn="ctr">
              <a:lnSpc>
                <a:spcPct val="160000"/>
              </a:lnSpc>
              <a:buNone/>
            </a:pPr>
            <a:r>
              <a:rPr lang="en-US" sz="2600" b="1" dirty="0" smtClean="0">
                <a:solidFill>
                  <a:schemeClr val="accent6">
                    <a:lumMod val="50000"/>
                  </a:schemeClr>
                </a:solidFill>
                <a:latin typeface="Arial" pitchFamily="34" charset="0"/>
                <a:cs typeface="Arial" pitchFamily="34" charset="0"/>
              </a:rPr>
              <a:t>The Principal Pollutants From These Air</a:t>
            </a:r>
            <a:r>
              <a:rPr lang="tr-TR" sz="2600" b="1" dirty="0" smtClean="0">
                <a:solidFill>
                  <a:schemeClr val="accent6">
                    <a:lumMod val="50000"/>
                  </a:schemeClr>
                </a:solidFill>
                <a:latin typeface="Arial" pitchFamily="34" charset="0"/>
                <a:cs typeface="Arial" pitchFamily="34" charset="0"/>
              </a:rPr>
              <a:t> </a:t>
            </a:r>
          </a:p>
          <a:p>
            <a:pPr algn="ctr">
              <a:lnSpc>
                <a:spcPct val="160000"/>
              </a:lnSpc>
              <a:buNone/>
            </a:pPr>
            <a:r>
              <a:rPr lang="en-US" sz="2600" b="1" dirty="0" smtClean="0">
                <a:solidFill>
                  <a:schemeClr val="accent6">
                    <a:lumMod val="50000"/>
                  </a:schemeClr>
                </a:solidFill>
                <a:latin typeface="Arial" pitchFamily="34" charset="0"/>
                <a:cs typeface="Arial" pitchFamily="34" charset="0"/>
              </a:rPr>
              <a:t>Emission Sources</a:t>
            </a:r>
            <a:endParaRPr lang="en-US" b="1" dirty="0" smtClean="0">
              <a:solidFill>
                <a:schemeClr val="accent6">
                  <a:lumMod val="50000"/>
                </a:schemeClr>
              </a:solidFill>
              <a:latin typeface="Arial" pitchFamily="34" charset="0"/>
              <a:cs typeface="Arial" pitchFamily="34" charset="0"/>
            </a:endParaRPr>
          </a:p>
          <a:p>
            <a:pPr>
              <a:lnSpc>
                <a:spcPct val="150000"/>
              </a:lnSpc>
            </a:pPr>
            <a:r>
              <a:rPr lang="en-US" sz="2200" dirty="0" smtClean="0">
                <a:latin typeface="Arial" pitchFamily="34" charset="0"/>
                <a:cs typeface="Arial" pitchFamily="34" charset="0"/>
              </a:rPr>
              <a:t>Nitrogen oxides</a:t>
            </a:r>
          </a:p>
          <a:p>
            <a:pPr>
              <a:lnSpc>
                <a:spcPct val="150000"/>
              </a:lnSpc>
            </a:pPr>
            <a:r>
              <a:rPr lang="en-US" sz="2200" dirty="0" smtClean="0">
                <a:latin typeface="Arial" pitchFamily="34" charset="0"/>
                <a:cs typeface="Arial" pitchFamily="34" charset="0"/>
              </a:rPr>
              <a:t>Sulfur oxides</a:t>
            </a:r>
          </a:p>
          <a:p>
            <a:pPr>
              <a:lnSpc>
                <a:spcPct val="150000"/>
              </a:lnSpc>
            </a:pPr>
            <a:r>
              <a:rPr lang="en-US" sz="2200" dirty="0" smtClean="0">
                <a:latin typeface="Arial" pitchFamily="34" charset="0"/>
                <a:cs typeface="Arial" pitchFamily="34" charset="0"/>
              </a:rPr>
              <a:t>Carbon monoxide, CO2 &amp; Particulate</a:t>
            </a:r>
          </a:p>
          <a:p>
            <a:pPr>
              <a:lnSpc>
                <a:spcPct val="150000"/>
              </a:lnSpc>
            </a:pPr>
            <a:r>
              <a:rPr lang="en-US" sz="2200" dirty="0" smtClean="0">
                <a:latin typeface="Arial" pitchFamily="34" charset="0"/>
                <a:cs typeface="Arial" pitchFamily="34" charset="0"/>
              </a:rPr>
              <a:t>Additional pollutants …</a:t>
            </a:r>
          </a:p>
          <a:p>
            <a:pPr lvl="1">
              <a:lnSpc>
                <a:spcPct val="150000"/>
              </a:lnSpc>
            </a:pPr>
            <a:r>
              <a:rPr lang="en-US" sz="2200" dirty="0" smtClean="0">
                <a:latin typeface="Arial" pitchFamily="34" charset="0"/>
                <a:cs typeface="Arial" pitchFamily="34" charset="0"/>
              </a:rPr>
              <a:t>Hydrogen sulfide</a:t>
            </a:r>
          </a:p>
          <a:p>
            <a:pPr lvl="1">
              <a:lnSpc>
                <a:spcPct val="150000"/>
              </a:lnSpc>
            </a:pPr>
            <a:r>
              <a:rPr lang="en-US" sz="2200" dirty="0" smtClean="0">
                <a:latin typeface="Arial" pitchFamily="34" charset="0"/>
                <a:cs typeface="Arial" pitchFamily="34" charset="0"/>
              </a:rPr>
              <a:t>Volatile organic compounds</a:t>
            </a:r>
          </a:p>
          <a:p>
            <a:pPr lvl="1">
              <a:lnSpc>
                <a:spcPct val="150000"/>
              </a:lnSpc>
            </a:pPr>
            <a:r>
              <a:rPr lang="en-US" sz="2200" dirty="0" smtClean="0">
                <a:latin typeface="Arial" pitchFamily="34" charset="0"/>
                <a:cs typeface="Arial" pitchFamily="34" charset="0"/>
              </a:rPr>
              <a:t>Methane &amp; ethane</a:t>
            </a:r>
          </a:p>
          <a:p>
            <a:pPr lvl="1">
              <a:lnSpc>
                <a:spcPct val="150000"/>
              </a:lnSpc>
            </a:pPr>
            <a:r>
              <a:rPr lang="en-US" sz="2200" dirty="0" smtClean="0">
                <a:latin typeface="Arial" pitchFamily="34" charset="0"/>
                <a:cs typeface="Arial" pitchFamily="34" charset="0"/>
              </a:rPr>
              <a:t>Benzene</a:t>
            </a:r>
          </a:p>
          <a:p>
            <a:pPr lvl="1">
              <a:lnSpc>
                <a:spcPct val="150000"/>
              </a:lnSpc>
            </a:pPr>
            <a:r>
              <a:rPr lang="en-US" sz="2200" dirty="0" smtClean="0">
                <a:latin typeface="Arial" pitchFamily="34" charset="0"/>
                <a:cs typeface="Arial" pitchFamily="34" charset="0"/>
              </a:rPr>
              <a:t>Toluene, xylenes etc.</a:t>
            </a:r>
          </a:p>
          <a:p>
            <a:pPr>
              <a:lnSpc>
                <a:spcPct val="150000"/>
              </a:lnSpc>
              <a:buNone/>
            </a:pPr>
            <a:endParaRPr lang="en-US" sz="2200" dirty="0" smtClean="0">
              <a:latin typeface="Arial" pitchFamily="34" charset="0"/>
              <a:cs typeface="Arial" pitchFamily="34" charset="0"/>
            </a:endParaRPr>
          </a:p>
        </p:txBody>
      </p:sp>
      <p:sp>
        <p:nvSpPr>
          <p:cNvPr id="5" name="4 Metin kutusu"/>
          <p:cNvSpPr txBox="1"/>
          <p:nvPr/>
        </p:nvSpPr>
        <p:spPr>
          <a:xfrm>
            <a:off x="214282" y="6215082"/>
            <a:ext cx="8643966" cy="400110"/>
          </a:xfrm>
          <a:prstGeom prst="rect">
            <a:avLst/>
          </a:prstGeom>
          <a:noFill/>
        </p:spPr>
        <p:txBody>
          <a:bodyPr wrap="square" rtlCol="0">
            <a:spAutoFit/>
          </a:bodyPr>
          <a:lstStyle/>
          <a:p>
            <a:r>
              <a:rPr lang="tr-TR" sz="2000" dirty="0" smtClean="0">
                <a:solidFill>
                  <a:srgbClr val="FFC000"/>
                </a:solidFill>
                <a:latin typeface="Arial" pitchFamily="34" charset="0"/>
                <a:cs typeface="Arial" pitchFamily="34" charset="0"/>
              </a:rPr>
              <a:t>http://www.slideshare.net/mechportal/air-pollution-in-petroleum-industry</a:t>
            </a:r>
            <a:endParaRPr lang="tr-TR" sz="2000"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901014" cy="1143000"/>
          </a:xfrm>
        </p:spPr>
        <p:txBody>
          <a:bodyPr>
            <a:normAutofit fontScale="90000"/>
          </a:bodyPr>
          <a:lstStyle/>
          <a:p>
            <a:pPr algn="ctr">
              <a:lnSpc>
                <a:spcPct val="150000"/>
              </a:lnSpc>
            </a:pPr>
            <a:r>
              <a:rPr lang="tr-TR" sz="2800" b="1" dirty="0" smtClean="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rPr>
              <a:t>PETROCHEMICAL INDUSTRIES IN THE WORLD</a:t>
            </a:r>
            <a:endParaRPr lang="tr-TR" sz="2800" b="1" dirty="0">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2 İçerik Yer Tutucusu"/>
          <p:cNvSpPr>
            <a:spLocks noGrp="1"/>
          </p:cNvSpPr>
          <p:nvPr>
            <p:ph sz="quarter" idx="1"/>
          </p:nvPr>
        </p:nvSpPr>
        <p:spPr>
          <a:xfrm>
            <a:off x="457200" y="1600200"/>
            <a:ext cx="8258204" cy="4873752"/>
          </a:xfrm>
        </p:spPr>
        <p:txBody>
          <a:bodyPr>
            <a:normAutofit/>
          </a:bodyPr>
          <a:lstStyle/>
          <a:p>
            <a:pPr>
              <a:lnSpc>
                <a:spcPct val="150000"/>
              </a:lnSpc>
            </a:pPr>
            <a:endParaRPr lang="tr-TR" sz="2200" dirty="0" smtClean="0">
              <a:latin typeface="Arial" pitchFamily="34" charset="0"/>
              <a:cs typeface="Arial" pitchFamily="34" charset="0"/>
            </a:endParaRPr>
          </a:p>
          <a:p>
            <a:pPr>
              <a:lnSpc>
                <a:spcPct val="150000"/>
              </a:lnSpc>
            </a:pPr>
            <a:r>
              <a:rPr lang="en-US" sz="2200" dirty="0" smtClean="0">
                <a:latin typeface="Arial" pitchFamily="34" charset="0"/>
                <a:cs typeface="Arial" pitchFamily="34" charset="0"/>
              </a:rPr>
              <a:t>The world petrochemical industry has changed drastically in the last twenty to thirty years. </a:t>
            </a:r>
            <a:endParaRPr lang="tr-TR" sz="2200" dirty="0" smtClean="0">
              <a:latin typeface="Arial" pitchFamily="34" charset="0"/>
              <a:cs typeface="Arial" pitchFamily="34" charset="0"/>
            </a:endParaRPr>
          </a:p>
          <a:p>
            <a:pPr>
              <a:lnSpc>
                <a:spcPct val="150000"/>
              </a:lnSpc>
            </a:pPr>
            <a:endParaRPr lang="tr-TR" sz="2200" dirty="0" smtClean="0">
              <a:latin typeface="Arial" pitchFamily="34" charset="0"/>
              <a:cs typeface="Arial" pitchFamily="34" charset="0"/>
            </a:endParaRPr>
          </a:p>
          <a:p>
            <a:pPr>
              <a:lnSpc>
                <a:spcPct val="150000"/>
              </a:lnSpc>
            </a:pPr>
            <a:r>
              <a:rPr lang="en-US" sz="2200" dirty="0" smtClean="0">
                <a:latin typeface="Arial" pitchFamily="34" charset="0"/>
                <a:cs typeface="Arial" pitchFamily="34" charset="0"/>
              </a:rPr>
              <a:t>The United States, Western Europe and Japan previously dominated production of primary petrochemicals, not only to supply their own domestic demand but also to export to other world markets.</a:t>
            </a:r>
            <a:endParaRPr lang="tr-TR"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Döküm">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590</TotalTime>
  <Words>1296</Words>
  <Application>Microsoft Office PowerPoint</Application>
  <PresentationFormat>On-screen Show (4:3)</PresentationFormat>
  <Paragraphs>148</Paragraphs>
  <Slides>29</Slides>
  <Notes>4</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Cumba</vt:lpstr>
      <vt:lpstr>AIR POLLUTION IN PETROCHEMICAL  INDUSTRIES</vt:lpstr>
      <vt:lpstr>Overview of petrochemical industries</vt:lpstr>
      <vt:lpstr>Primary Petrochemicals</vt:lpstr>
      <vt:lpstr>                         PETROCHEMICAL         Intermediates and Derivatives</vt:lpstr>
      <vt:lpstr>Slide 5</vt:lpstr>
      <vt:lpstr>Source of environmental pollution from the petroleum industry</vt:lpstr>
      <vt:lpstr>Slide 7</vt:lpstr>
      <vt:lpstr>Slide 8</vt:lpstr>
      <vt:lpstr>PETROCHEMICAL INDUSTRIES IN THE WORLD</vt:lpstr>
      <vt:lpstr>Slide 10</vt:lpstr>
      <vt:lpstr>Slide 11</vt:lpstr>
      <vt:lpstr>PETROCHEMICAL INDUSTRIES IN TURKEY</vt:lpstr>
      <vt:lpstr>Slide 13</vt:lpstr>
      <vt:lpstr>Slide 14</vt:lpstr>
      <vt:lpstr>Slide 15</vt:lpstr>
      <vt:lpstr> </vt:lpstr>
      <vt:lpstr>ABOUT TÜPRAŞ</vt:lpstr>
      <vt:lpstr>REFINING CAPACITY</vt:lpstr>
      <vt:lpstr>               </vt:lpstr>
      <vt:lpstr>Slide 20</vt:lpstr>
      <vt:lpstr>Slide 21</vt:lpstr>
      <vt:lpstr>Slide 22</vt:lpstr>
      <vt:lpstr>Slide 23</vt:lpstr>
      <vt:lpstr>PRECAUTINARY MEASURES TO CHECK AIR POLLUTIONS PROBLEMS </vt:lpstr>
      <vt:lpstr>Additional Requirements to Reduce Pollution</vt:lpstr>
      <vt:lpstr>Slide 26</vt:lpstr>
      <vt:lpstr>Slide 27</vt:lpstr>
      <vt:lpstr>references</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POLLUTION IN PETROCHEMICAL  INDUSTRIES</dc:title>
  <dc:creator>pc8</dc:creator>
  <cp:lastModifiedBy> </cp:lastModifiedBy>
  <cp:revision>89</cp:revision>
  <dcterms:created xsi:type="dcterms:W3CDTF">2013-12-09T10:06:47Z</dcterms:created>
  <dcterms:modified xsi:type="dcterms:W3CDTF">2014-01-03T15:05:53Z</dcterms:modified>
</cp:coreProperties>
</file>