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81" r:id="rId4"/>
    <p:sldId id="280" r:id="rId5"/>
    <p:sldId id="257" r:id="rId6"/>
    <p:sldId id="282" r:id="rId7"/>
    <p:sldId id="285" r:id="rId8"/>
    <p:sldId id="264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279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  <p:embeddedFont>
      <p:font typeface="Perpetua" panose="02020502060401020303" pitchFamily="18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0967-9867-48F0-B95D-590A43A0B94B}">
          <p14:sldIdLst>
            <p14:sldId id="256"/>
          </p14:sldIdLst>
        </p14:section>
        <p14:section name="Giriş" id="{3F27D3A4-CA50-413C-A186-2E27A1D1F28E}">
          <p14:sldIdLst>
            <p14:sldId id="281"/>
            <p14:sldId id="280"/>
            <p14:sldId id="257"/>
            <p14:sldId id="282"/>
            <p14:sldId id="285"/>
            <p14:sldId id="264"/>
            <p14:sldId id="283"/>
            <p14:sldId id="284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Matematiksel Yazma Becerileri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Ders sorumlusu: </a:t>
            </a:r>
            <a:r>
              <a:rPr lang="tr-TR" dirty="0" smtClean="0"/>
              <a:t>Doç</a:t>
            </a:r>
            <a:r>
              <a:rPr lang="tr-TR" dirty="0" smtClean="0"/>
              <a:t>. Dr. Bülent Saraç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73" y="1504628"/>
            <a:ext cx="4039975" cy="3777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698666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Özel Karakterler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20060" y="2492896"/>
            <a:ext cx="5564540" cy="1728192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tr-TR" sz="4400" b="1" dirty="0" smtClean="0"/>
              <a:t>#  $  %  ^  &amp;  _  {  }  ~  \</a:t>
            </a:r>
            <a:endParaRPr lang="tr-TR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88349" y="4419568"/>
            <a:ext cx="5564540" cy="1728192"/>
          </a:xfrm>
          <a:prstGeom prst="roundRect">
            <a:avLst/>
          </a:prstGeom>
          <a:solidFill>
            <a:srgbClr val="92D050">
              <a:alpha val="47000"/>
            </a:srgbClr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8" y="4701661"/>
            <a:ext cx="5314286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497123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erpetua" pitchFamily="18" charset="0"/>
                <a:ea typeface="+mj-ea"/>
                <a:cs typeface="+mj-cs"/>
              </a:rPr>
              <a:t>                      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Komutları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899" y="2420888"/>
            <a:ext cx="4186109" cy="39604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b="1" dirty="0" smtClean="0"/>
              <a:t>Tüm komutlar   \   işareti ile başlar.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b="1" dirty="0" smtClean="0"/>
              <a:t>Bazı komutların \ işaretinden sonra sadece harflerden oluşan isimleri vardır; bazı komutlar ise \ işaretinden sonra tek bir harf olmayan karakterden ibarettir.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b="1" dirty="0" smtClean="0"/>
              <a:t>Komut isimleri boşluk, sayı ya da harf olmayan karakterler tarafından sonlanmış olurlar.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b="1" dirty="0" smtClean="0"/>
              <a:t>Bir çok </a:t>
            </a:r>
            <a:r>
              <a:rPr lang="tr-TR" b="1" dirty="0" err="1" smtClean="0"/>
              <a:t>Latex</a:t>
            </a:r>
            <a:r>
              <a:rPr lang="tr-TR" b="1" dirty="0" smtClean="0"/>
              <a:t> komutunun, sonunda * simgesi bulunan şekli de mevcuttur.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" y="1484784"/>
            <a:ext cx="1440160" cy="697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37302"/>
            <a:ext cx="4247544" cy="126776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98288"/>
            <a:ext cx="4168401" cy="12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497123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erpetua" pitchFamily="18" charset="0"/>
                <a:ea typeface="+mj-ea"/>
                <a:cs typeface="+mj-cs"/>
              </a:rPr>
              <a:t>                      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Komutları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" y="1484784"/>
            <a:ext cx="1440160" cy="697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2708920"/>
            <a:ext cx="6912768" cy="3168352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Bazı komutlar parametre isterler. Bu parametreler komut isminden sonra gelen { } parantezleri arasına yerleştirilir.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Bazı komutlar ise isteğe bağlı parametreler alırlar. Bu tür parametreler ise [ ] parantezleri arasına yerleştirilir.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26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497123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erpetua" pitchFamily="18" charset="0"/>
                <a:ea typeface="+mj-ea"/>
                <a:cs typeface="+mj-cs"/>
              </a:rPr>
              <a:t>                      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Komutları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" y="1484784"/>
            <a:ext cx="1440160" cy="697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2708920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GENEL YAPISI</a:t>
            </a:r>
            <a:endParaRPr lang="tr-TR" sz="2400" dirty="0"/>
          </a:p>
        </p:txBody>
      </p:sp>
      <p:sp>
        <p:nvSpPr>
          <p:cNvPr id="2" name="Rectangle 1"/>
          <p:cNvSpPr/>
          <p:nvPr/>
        </p:nvSpPr>
        <p:spPr>
          <a:xfrm>
            <a:off x="971600" y="3140968"/>
            <a:ext cx="6912768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\komut[isteğe bağlı parametre]{parametre}</a:t>
            </a:r>
            <a:endParaRPr lang="tr-T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0" y="4068764"/>
            <a:ext cx="4685714" cy="8190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00" y="5027472"/>
            <a:ext cx="302937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497123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Perpetua" pitchFamily="18" charset="0"/>
                <a:ea typeface="+mj-ea"/>
                <a:cs typeface="+mj-cs"/>
              </a:rPr>
              <a:t>                      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Komutları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" y="1484784"/>
            <a:ext cx="1440160" cy="697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30" y="2492896"/>
            <a:ext cx="5828571" cy="205714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91680" y="2634778"/>
            <a:ext cx="129614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Örnek</a:t>
            </a:r>
            <a:endParaRPr lang="tr-TR" sz="3200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57705"/>
            <a:ext cx="694109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497123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Açıklama Satırı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888" y="2420888"/>
            <a:ext cx="4896544" cy="136815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800" dirty="0" err="1" smtClean="0"/>
              <a:t>LaTeX</a:t>
            </a:r>
            <a:r>
              <a:rPr lang="tr-TR" sz="2800" dirty="0" smtClean="0"/>
              <a:t>, bir girdi dosyasını işlerken  %  simgesine rastladığı zaman o satırın geri kalanını yok sayar.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3499">
            <a:off x="1029073" y="1772588"/>
            <a:ext cx="2251014" cy="2104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571429" cy="209523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22" y="5499850"/>
            <a:ext cx="571579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497123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Açıklama Satırı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018" y="2420888"/>
            <a:ext cx="6897302" cy="144016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800" dirty="0" smtClean="0"/>
              <a:t>Daha uzun açıklamalar için «</a:t>
            </a:r>
            <a:r>
              <a:rPr lang="tr-TR" sz="2800" dirty="0" err="1" smtClean="0"/>
              <a:t>comment</a:t>
            </a:r>
            <a:r>
              <a:rPr lang="tr-TR" sz="2800" dirty="0" smtClean="0"/>
              <a:t>» ortamı kullanılabilir. Bunun için </a:t>
            </a:r>
            <a:r>
              <a:rPr lang="tr-TR" sz="2800" u="sng" dirty="0" smtClean="0"/>
              <a:t>başlangıç</a:t>
            </a:r>
            <a:r>
              <a:rPr lang="tr-TR" sz="2800" dirty="0" smtClean="0"/>
              <a:t> kısmına \</a:t>
            </a:r>
            <a:r>
              <a:rPr lang="tr-TR" sz="2800" dirty="0" err="1" smtClean="0"/>
              <a:t>usepackage</a:t>
            </a:r>
            <a:r>
              <a:rPr lang="tr-TR" sz="2800" dirty="0" smtClean="0"/>
              <a:t>{</a:t>
            </a:r>
            <a:r>
              <a:rPr lang="tr-TR" sz="2800" dirty="0" err="1" smtClean="0"/>
              <a:t>verbatim</a:t>
            </a:r>
            <a:r>
              <a:rPr lang="tr-TR" sz="2800" dirty="0" smtClean="0"/>
              <a:t>} satırı eklenmelidir.</a:t>
            </a:r>
            <a:endParaRPr lang="tr-T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61048"/>
            <a:ext cx="4390476" cy="271428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29" y="4584153"/>
            <a:ext cx="5525271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Dosyalarının Yapısı</a:t>
            </a:r>
            <a:endParaRPr lang="tr-TR" dirty="0"/>
          </a:p>
        </p:txBody>
      </p:sp>
      <p:sp>
        <p:nvSpPr>
          <p:cNvPr id="4" name="Down Arrow Callout 3"/>
          <p:cNvSpPr/>
          <p:nvPr/>
        </p:nvSpPr>
        <p:spPr>
          <a:xfrm>
            <a:off x="1986912" y="1772816"/>
            <a:ext cx="5184576" cy="2304256"/>
          </a:xfrm>
          <a:prstGeom prst="downArrowCallou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BÜTÜN LATEX GİRDİ DOSYALARI ŞU ŞEKİLDE BAŞMAK ZORUNDADIR!</a:t>
            </a:r>
            <a:endParaRPr lang="tr-TR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598980" y="4077072"/>
            <a:ext cx="3960440" cy="1224136"/>
          </a:xfrm>
          <a:prstGeom prst="round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\</a:t>
            </a:r>
            <a:r>
              <a:rPr lang="tr-TR" sz="3600" dirty="0" err="1" smtClean="0"/>
              <a:t>documentclass</a:t>
            </a:r>
            <a:r>
              <a:rPr lang="tr-TR" sz="3600" dirty="0" smtClean="0"/>
              <a:t>{…}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7344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Dosyalarının Yapısı</a:t>
            </a:r>
            <a:endParaRPr lang="tr-TR" dirty="0"/>
          </a:p>
        </p:txBody>
      </p:sp>
      <p:sp>
        <p:nvSpPr>
          <p:cNvPr id="7" name="Rounded Rectangle 6"/>
          <p:cNvSpPr/>
          <p:nvPr/>
        </p:nvSpPr>
        <p:spPr>
          <a:xfrm>
            <a:off x="2915816" y="4581128"/>
            <a:ext cx="3960440" cy="1224136"/>
          </a:xfrm>
          <a:prstGeom prst="round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\</a:t>
            </a:r>
            <a:r>
              <a:rPr lang="tr-TR" sz="3600" dirty="0" err="1" smtClean="0"/>
              <a:t>usepackage</a:t>
            </a:r>
            <a:r>
              <a:rPr lang="tr-TR" sz="3600" dirty="0" smtClean="0"/>
              <a:t>{…}</a:t>
            </a:r>
            <a:endParaRPr lang="tr-TR" sz="3600" dirty="0"/>
          </a:p>
        </p:txBody>
      </p:sp>
      <p:sp>
        <p:nvSpPr>
          <p:cNvPr id="3" name="Down Arrow 2"/>
          <p:cNvSpPr/>
          <p:nvPr/>
        </p:nvSpPr>
        <p:spPr>
          <a:xfrm>
            <a:off x="4499992" y="3356992"/>
            <a:ext cx="792088" cy="12241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1547664" y="1700808"/>
            <a:ext cx="5688632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400" dirty="0" smtClean="0"/>
              <a:t>Daha sonra tüm belgenin stilini belirleyen komutlar ya da yeni özellikler eklenmesini sağlayan çeşitli paketler eklenebilir. Bu paketler aşağıdaki komut ile eklenmektedir.</a:t>
            </a:r>
            <a:endParaRPr lang="tr-TR" sz="2400" dirty="0"/>
          </a:p>
        </p:txBody>
      </p:sp>
      <p:sp>
        <p:nvSpPr>
          <p:cNvPr id="6" name="Right Arrow 5"/>
          <p:cNvSpPr/>
          <p:nvPr/>
        </p:nvSpPr>
        <p:spPr>
          <a:xfrm>
            <a:off x="456162" y="2204864"/>
            <a:ext cx="1108124" cy="6480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Dosyalarının Yapısı</a:t>
            </a:r>
            <a:endParaRPr lang="tr-TR" dirty="0"/>
          </a:p>
        </p:txBody>
      </p:sp>
      <p:sp>
        <p:nvSpPr>
          <p:cNvPr id="7" name="Rounded Rectangle 6"/>
          <p:cNvSpPr/>
          <p:nvPr/>
        </p:nvSpPr>
        <p:spPr>
          <a:xfrm>
            <a:off x="2915816" y="4581128"/>
            <a:ext cx="3960440" cy="1224136"/>
          </a:xfrm>
          <a:prstGeom prst="round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\</a:t>
            </a:r>
            <a:r>
              <a:rPr lang="tr-TR" sz="3600" dirty="0" err="1" smtClean="0"/>
              <a:t>begin</a:t>
            </a:r>
            <a:r>
              <a:rPr lang="tr-TR" sz="3600" dirty="0" smtClean="0"/>
              <a:t>{</a:t>
            </a:r>
            <a:r>
              <a:rPr lang="tr-TR" sz="3600" dirty="0" err="1" smtClean="0"/>
              <a:t>document</a:t>
            </a:r>
            <a:r>
              <a:rPr lang="tr-TR" sz="3600" dirty="0" smtClean="0"/>
              <a:t>}</a:t>
            </a:r>
            <a:endParaRPr lang="tr-TR" sz="3600" dirty="0"/>
          </a:p>
        </p:txBody>
      </p:sp>
      <p:sp>
        <p:nvSpPr>
          <p:cNvPr id="3" name="Down Arrow 2"/>
          <p:cNvSpPr/>
          <p:nvPr/>
        </p:nvSpPr>
        <p:spPr>
          <a:xfrm>
            <a:off x="4499992" y="3356992"/>
            <a:ext cx="792088" cy="12241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1547664" y="1700808"/>
            <a:ext cx="6192688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800" dirty="0" smtClean="0"/>
              <a:t>Tüm tanımlama ve ayarlama işlemleri tamamlandığında yazının gövdesini oluşturan kısma şu komut ile giriş yaparız:</a:t>
            </a:r>
            <a:endParaRPr lang="tr-TR" sz="2800" dirty="0"/>
          </a:p>
        </p:txBody>
      </p:sp>
      <p:sp>
        <p:nvSpPr>
          <p:cNvPr id="6" name="Right Arrow 5"/>
          <p:cNvSpPr/>
          <p:nvPr/>
        </p:nvSpPr>
        <p:spPr>
          <a:xfrm>
            <a:off x="456162" y="2204864"/>
            <a:ext cx="1108124" cy="6480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9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1214355"/>
          </a:xfrm>
        </p:spPr>
        <p:txBody>
          <a:bodyPr/>
          <a:lstStyle/>
          <a:p>
            <a:r>
              <a:rPr lang="tr-TR" sz="4800" dirty="0" smtClean="0"/>
              <a:t>KAYNAK</a:t>
            </a:r>
            <a:endParaRPr lang="tr-TR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90000"/>
              </a:clrFrom>
              <a:clrTo>
                <a:srgbClr val="09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2816"/>
            <a:ext cx="7752381" cy="212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4112650"/>
            <a:ext cx="6334089" cy="2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Dosyalarının Yapısı</a:t>
            </a:r>
            <a:endParaRPr lang="tr-TR" dirty="0"/>
          </a:p>
        </p:txBody>
      </p:sp>
      <p:sp>
        <p:nvSpPr>
          <p:cNvPr id="7" name="Rounded Rectangle 6"/>
          <p:cNvSpPr/>
          <p:nvPr/>
        </p:nvSpPr>
        <p:spPr>
          <a:xfrm>
            <a:off x="2915816" y="4581128"/>
            <a:ext cx="3960440" cy="1224136"/>
          </a:xfrm>
          <a:prstGeom prst="round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\</a:t>
            </a:r>
            <a:r>
              <a:rPr lang="tr-TR" sz="3600" dirty="0" err="1" smtClean="0"/>
              <a:t>end</a:t>
            </a:r>
            <a:r>
              <a:rPr lang="tr-TR" sz="3600" dirty="0" smtClean="0"/>
              <a:t>{</a:t>
            </a:r>
            <a:r>
              <a:rPr lang="tr-TR" sz="3600" dirty="0" err="1" smtClean="0"/>
              <a:t>document</a:t>
            </a:r>
            <a:r>
              <a:rPr lang="tr-TR" sz="3600" dirty="0" smtClean="0"/>
              <a:t>}</a:t>
            </a:r>
            <a:endParaRPr lang="tr-TR" sz="3600" dirty="0"/>
          </a:p>
        </p:txBody>
      </p:sp>
      <p:sp>
        <p:nvSpPr>
          <p:cNvPr id="3" name="Down Arrow 2"/>
          <p:cNvSpPr/>
          <p:nvPr/>
        </p:nvSpPr>
        <p:spPr>
          <a:xfrm>
            <a:off x="4499992" y="3356992"/>
            <a:ext cx="792088" cy="12241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1547664" y="1700808"/>
            <a:ext cx="5400600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400" dirty="0" smtClean="0"/>
              <a:t>Şimdi yazmak istediklerimizi LATEX komutlarını da gerektiği gibi kullanarak yazabiliriz. Belgenin sonunda ise aşağıdaki komutu eklemeliyiz:</a:t>
            </a:r>
            <a:endParaRPr lang="tr-TR" sz="2400" dirty="0"/>
          </a:p>
        </p:txBody>
      </p:sp>
      <p:sp>
        <p:nvSpPr>
          <p:cNvPr id="6" name="Right Arrow 5"/>
          <p:cNvSpPr/>
          <p:nvPr/>
        </p:nvSpPr>
        <p:spPr>
          <a:xfrm>
            <a:off x="456162" y="2204864"/>
            <a:ext cx="1108124" cy="6480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456162" y="5877272"/>
            <a:ext cx="832843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NOT: </a:t>
            </a:r>
            <a:r>
              <a:rPr lang="tr-TR" sz="2400" dirty="0" err="1" smtClean="0"/>
              <a:t>Latex</a:t>
            </a:r>
            <a:r>
              <a:rPr lang="tr-TR" sz="2400" dirty="0" smtClean="0"/>
              <a:t>, bu komuttan sonra yazılan hiçbir şeyi </a:t>
            </a:r>
            <a:r>
              <a:rPr lang="tr-TR" sz="2400" dirty="0" smtClean="0">
                <a:solidFill>
                  <a:schemeClr val="tx1"/>
                </a:solidFill>
              </a:rPr>
              <a:t>dikk</a:t>
            </a:r>
            <a:r>
              <a:rPr lang="tr-TR" sz="2400" dirty="0" smtClean="0"/>
              <a:t>at</a:t>
            </a:r>
            <a:r>
              <a:rPr lang="tr-TR" sz="2400" dirty="0" smtClean="0">
                <a:solidFill>
                  <a:schemeClr val="tx1"/>
                </a:solidFill>
              </a:rPr>
              <a:t>e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al</a:t>
            </a:r>
            <a:r>
              <a:rPr lang="tr-TR" sz="2400" dirty="0" smtClean="0"/>
              <a:t>maz.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724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Dosyalarının Yapısı</a:t>
            </a:r>
            <a:endParaRPr lang="tr-T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4" y="1628800"/>
            <a:ext cx="7784891" cy="34975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06992" y="4938936"/>
            <a:ext cx="3744416" cy="374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Küçük bir </a:t>
            </a:r>
            <a:r>
              <a:rPr lang="tr-TR" sz="2400" dirty="0" err="1" smtClean="0"/>
              <a:t>LaTeX</a:t>
            </a:r>
            <a:r>
              <a:rPr lang="tr-TR" sz="2400" dirty="0" smtClean="0"/>
              <a:t> dosyası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453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Dosyalarının Yapısı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2466356" y="5862464"/>
            <a:ext cx="4385288" cy="374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Başka bir örnek </a:t>
            </a:r>
            <a:r>
              <a:rPr lang="tr-TR" sz="2400" dirty="0" err="1" smtClean="0"/>
              <a:t>LaTeX</a:t>
            </a:r>
            <a:r>
              <a:rPr lang="tr-TR" sz="2400" dirty="0" smtClean="0"/>
              <a:t> dosyası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22" y="1179958"/>
            <a:ext cx="6768752" cy="48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552" y="982200"/>
            <a:ext cx="8251200" cy="457200"/>
          </a:xfrm>
        </p:spPr>
        <p:txBody>
          <a:bodyPr/>
          <a:lstStyle/>
          <a:p>
            <a:r>
              <a:rPr lang="tr-TR" dirty="0" smtClean="0"/>
              <a:t>Bir Belgenin Ana Hatları 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Belge Sınıfları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2564904"/>
            <a:ext cx="6192688" cy="1008112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err="1" smtClean="0"/>
              <a:t>LaTeX’in</a:t>
            </a:r>
            <a:r>
              <a:rPr lang="tr-TR" sz="2000" dirty="0" smtClean="0"/>
              <a:t> bilmek istediği ilk bilgi yazarın oluşturmak istediği belgenin türüdür. Yazar bu bilgiyi </a:t>
            </a:r>
            <a:r>
              <a:rPr lang="tr-TR" sz="2000" dirty="0" err="1" smtClean="0"/>
              <a:t>LaTeX’e</a:t>
            </a:r>
            <a:r>
              <a:rPr lang="tr-TR" sz="2000" dirty="0" smtClean="0"/>
              <a:t> </a:t>
            </a:r>
            <a:r>
              <a:rPr lang="tr-TR" sz="2000" dirty="0" smtClean="0">
                <a:cs typeface="Times New Roman" panose="02020603050405020304" pitchFamily="18" charset="0"/>
              </a:rPr>
              <a:t>\</a:t>
            </a:r>
            <a:r>
              <a:rPr lang="tr-TR" sz="2000" dirty="0" err="1" smtClean="0">
                <a:cs typeface="Times New Roman" panose="02020603050405020304" pitchFamily="18" charset="0"/>
              </a:rPr>
              <a:t>documentclass</a:t>
            </a:r>
            <a:r>
              <a:rPr lang="tr-TR" sz="2000" dirty="0" smtClean="0">
                <a:cs typeface="Times New Roman" panose="02020603050405020304" pitchFamily="18" charset="0"/>
              </a:rPr>
              <a:t> </a:t>
            </a:r>
            <a:r>
              <a:rPr lang="tr-TR" sz="2000" dirty="0" smtClean="0"/>
              <a:t>komutu ile bildirir. Genel kullanımı şu şekildedir:</a:t>
            </a:r>
            <a:endParaRPr lang="tr-TR" sz="2000" dirty="0"/>
          </a:p>
        </p:txBody>
      </p:sp>
      <p:sp>
        <p:nvSpPr>
          <p:cNvPr id="6" name="Rectangle 5"/>
          <p:cNvSpPr/>
          <p:nvPr/>
        </p:nvSpPr>
        <p:spPr>
          <a:xfrm>
            <a:off x="1295636" y="4221088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documentclass</a:t>
            </a:r>
            <a:r>
              <a:rPr lang="tr-TR" sz="2800" dirty="0" smtClean="0"/>
              <a:t>[seçenekler]{sınıf adı}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313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552" y="982200"/>
            <a:ext cx="8251200" cy="457200"/>
          </a:xfrm>
        </p:spPr>
        <p:txBody>
          <a:bodyPr/>
          <a:lstStyle/>
          <a:p>
            <a:r>
              <a:rPr lang="tr-TR" dirty="0" smtClean="0"/>
              <a:t>Bir Belgenin Ana Hatları 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Belge Sınıfları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510" y="2276872"/>
            <a:ext cx="8062490" cy="4104456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200" dirty="0" err="1" smtClean="0"/>
              <a:t>LaTeX</a:t>
            </a:r>
            <a:r>
              <a:rPr lang="tr-TR" sz="2200" dirty="0" smtClean="0"/>
              <a:t> tarafından önceden tanımlanmış olan belge sınıfları şunlardır:</a:t>
            </a:r>
          </a:p>
          <a:p>
            <a:r>
              <a:rPr lang="tr-TR" sz="2200" b="1" dirty="0" err="1"/>
              <a:t>a</a:t>
            </a:r>
            <a:r>
              <a:rPr lang="tr-TR" sz="2200" b="1" dirty="0" err="1" smtClean="0"/>
              <a:t>rticle</a:t>
            </a:r>
            <a:r>
              <a:rPr lang="tr-TR" sz="2200" dirty="0" smtClean="0"/>
              <a:t> : bilimsel dergi, sunum, kısa rapor, davet vb. belgeleri içerir.</a:t>
            </a:r>
          </a:p>
          <a:p>
            <a:r>
              <a:rPr lang="tr-TR" sz="2200" dirty="0" smtClean="0"/>
              <a:t> </a:t>
            </a:r>
          </a:p>
          <a:p>
            <a:r>
              <a:rPr lang="tr-TR" sz="2200" b="1" dirty="0" err="1" smtClean="0"/>
              <a:t>proc</a:t>
            </a:r>
            <a:r>
              <a:rPr lang="tr-TR" sz="2200" dirty="0" smtClean="0"/>
              <a:t> : bildiri türü yayınlar içindir.</a:t>
            </a:r>
          </a:p>
          <a:p>
            <a:endParaRPr lang="tr-TR" sz="2200" dirty="0" smtClean="0"/>
          </a:p>
          <a:p>
            <a:r>
              <a:rPr lang="tr-TR" sz="2200" b="1" dirty="0" err="1" smtClean="0"/>
              <a:t>report</a:t>
            </a:r>
            <a:r>
              <a:rPr lang="tr-TR" sz="2200" b="1" dirty="0" smtClean="0"/>
              <a:t> </a:t>
            </a:r>
            <a:r>
              <a:rPr lang="tr-TR" sz="2200" dirty="0" smtClean="0"/>
              <a:t>: birkaç bölümden oluşan daha uzun raporlar, küçük kitaplar, doktora tezleri vs. içindir.</a:t>
            </a:r>
          </a:p>
          <a:p>
            <a:endParaRPr lang="tr-TR" sz="2200" dirty="0" smtClean="0"/>
          </a:p>
          <a:p>
            <a:r>
              <a:rPr lang="tr-TR" sz="2200" b="1" dirty="0" err="1" smtClean="0"/>
              <a:t>book</a:t>
            </a:r>
            <a:r>
              <a:rPr lang="tr-TR" sz="2200" dirty="0" smtClean="0"/>
              <a:t> : gerçek kitaplar içindir.</a:t>
            </a:r>
          </a:p>
          <a:p>
            <a:endParaRPr lang="tr-TR" sz="2200" dirty="0" smtClean="0"/>
          </a:p>
          <a:p>
            <a:r>
              <a:rPr lang="tr-TR" sz="2200" b="1" dirty="0" err="1" smtClean="0"/>
              <a:t>slides</a:t>
            </a:r>
            <a:r>
              <a:rPr lang="tr-TR" sz="2200" dirty="0" smtClean="0"/>
              <a:t> : sunumlar içindir. Bu sınıf büyük puntolu </a:t>
            </a:r>
            <a:r>
              <a:rPr lang="tr-TR" sz="2200" dirty="0" err="1" smtClean="0"/>
              <a:t>sans</a:t>
            </a:r>
            <a:r>
              <a:rPr lang="tr-TR" sz="2200" dirty="0" smtClean="0"/>
              <a:t> </a:t>
            </a:r>
            <a:r>
              <a:rPr lang="tr-TR" sz="2200" dirty="0" err="1" smtClean="0"/>
              <a:t>serif</a:t>
            </a:r>
            <a:r>
              <a:rPr lang="tr-TR" sz="2200" dirty="0" smtClean="0"/>
              <a:t> yazı stili kullanır. Bunun yerine </a:t>
            </a:r>
            <a:r>
              <a:rPr lang="tr-TR" sz="2200" dirty="0" err="1" smtClean="0"/>
              <a:t>Beamer</a:t>
            </a:r>
            <a:r>
              <a:rPr lang="tr-TR" sz="2200" dirty="0" smtClean="0"/>
              <a:t> sınıfı da tercih edilebilir.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33629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552" y="982200"/>
            <a:ext cx="8251200" cy="457200"/>
          </a:xfrm>
        </p:spPr>
        <p:txBody>
          <a:bodyPr/>
          <a:lstStyle/>
          <a:p>
            <a:r>
              <a:rPr lang="tr-TR" dirty="0" smtClean="0"/>
              <a:t>Bir Belgenin Ana Hatları 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Belge Sınıf Seçenekleri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2219795"/>
            <a:ext cx="4320480" cy="1747309"/>
          </a:xfrm>
          <a:prstGeom prst="round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rgbClr val="FFC000"/>
                </a:solidFill>
              </a:rPr>
              <a:t>a4paper, </a:t>
            </a:r>
            <a:r>
              <a:rPr lang="tr-TR" sz="2000" b="1" dirty="0" err="1">
                <a:solidFill>
                  <a:srgbClr val="FFC000"/>
                </a:solidFill>
              </a:rPr>
              <a:t>letterpaper</a:t>
            </a:r>
            <a:r>
              <a:rPr lang="tr-TR" sz="2000" b="1" dirty="0">
                <a:solidFill>
                  <a:srgbClr val="FFC000"/>
                </a:solidFill>
              </a:rPr>
              <a:t>, ... </a:t>
            </a:r>
            <a:r>
              <a:rPr lang="tr-TR" sz="2000" b="1" dirty="0"/>
              <a:t>: </a:t>
            </a:r>
            <a:r>
              <a:rPr lang="tr-TR" dirty="0"/>
              <a:t>sayfa boyutunu belirler. </a:t>
            </a:r>
            <a:r>
              <a:rPr lang="tr-TR" dirty="0" err="1"/>
              <a:t>Öntanımlı</a:t>
            </a:r>
            <a:r>
              <a:rPr lang="tr-TR" dirty="0"/>
              <a:t> değer </a:t>
            </a:r>
            <a:r>
              <a:rPr lang="tr-TR" dirty="0" err="1"/>
              <a:t>letterpaper</a:t>
            </a:r>
            <a:r>
              <a:rPr lang="tr-TR" dirty="0"/>
              <a:t> </a:t>
            </a:r>
            <a:r>
              <a:rPr lang="tr-TR" dirty="0" err="1"/>
              <a:t>dır</a:t>
            </a:r>
            <a:r>
              <a:rPr lang="tr-TR" dirty="0"/>
              <a:t>. Bunların yanında a5paper, b5paper, </a:t>
            </a:r>
            <a:r>
              <a:rPr lang="tr-TR" dirty="0" err="1"/>
              <a:t>executivepaper</a:t>
            </a:r>
            <a:r>
              <a:rPr lang="tr-TR" dirty="0"/>
              <a:t> ve </a:t>
            </a:r>
            <a:r>
              <a:rPr lang="tr-TR" dirty="0" err="1"/>
              <a:t>legalpaper</a:t>
            </a:r>
            <a:r>
              <a:rPr lang="tr-TR" dirty="0"/>
              <a:t> gibi seçenekler de mevcuttur.</a:t>
            </a:r>
            <a:r>
              <a:rPr lang="tr-TR" b="1" dirty="0"/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05972" y="3562264"/>
            <a:ext cx="5152869" cy="582250"/>
          </a:xfrm>
          <a:prstGeom prst="roundRect">
            <a:avLst/>
          </a:prstGeom>
          <a:solidFill>
            <a:srgbClr val="7030A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rgbClr val="FFC000"/>
                </a:solidFill>
              </a:rPr>
              <a:t>10pt, 11pt, 12pt</a:t>
            </a:r>
            <a:r>
              <a:rPr lang="tr-TR" sz="2000" b="1" dirty="0"/>
              <a:t> :</a:t>
            </a:r>
            <a:r>
              <a:rPr lang="tr-TR" sz="2000" dirty="0"/>
              <a:t> </a:t>
            </a:r>
            <a:r>
              <a:rPr lang="tr-TR" dirty="0"/>
              <a:t>temel font büyüklüğünü belirler. </a:t>
            </a:r>
            <a:r>
              <a:rPr lang="tr-TR" dirty="0" err="1"/>
              <a:t>Öntanımlı</a:t>
            </a:r>
            <a:r>
              <a:rPr lang="tr-TR" dirty="0"/>
              <a:t> değer 10pt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63888" y="2069744"/>
            <a:ext cx="3600400" cy="864096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fleqn</a:t>
            </a:r>
            <a:r>
              <a:rPr lang="tr-TR" sz="2000" b="1" dirty="0" smtClean="0"/>
              <a:t> : </a:t>
            </a:r>
            <a:r>
              <a:rPr lang="tr-TR" sz="2000" dirty="0" smtClean="0"/>
              <a:t>Denklemleri ortalamak yerine sola dayalı biçimde yazar.</a:t>
            </a:r>
            <a:endParaRPr lang="tr-TR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804248" y="535594"/>
            <a:ext cx="1757171" cy="2029310"/>
          </a:xfrm>
          <a:prstGeom prst="roundRect">
            <a:avLst/>
          </a:prstGeom>
          <a:solidFill>
            <a:schemeClr val="bg1">
              <a:lumMod val="5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leqno</a:t>
            </a:r>
            <a:r>
              <a:rPr lang="tr-TR" sz="2000" b="1" dirty="0" smtClean="0"/>
              <a:t> : </a:t>
            </a:r>
            <a:r>
              <a:rPr lang="tr-TR" sz="2000" dirty="0" smtClean="0"/>
              <a:t>Denklemlerin numaralarını sağ yerine denklemin soluna yazar. </a:t>
            </a:r>
            <a:endParaRPr lang="tr-TR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600" y="3861048"/>
            <a:ext cx="3145014" cy="2237845"/>
          </a:xfrm>
          <a:prstGeom prst="roundRect">
            <a:avLst/>
          </a:prstGeom>
          <a:solidFill>
            <a:schemeClr val="accent5">
              <a:lumMod val="7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twoside</a:t>
            </a:r>
            <a:r>
              <a:rPr lang="tr-TR" sz="2000" b="1" dirty="0" smtClean="0">
                <a:solidFill>
                  <a:srgbClr val="FFC000"/>
                </a:solidFill>
              </a:rPr>
              <a:t>, </a:t>
            </a:r>
            <a:r>
              <a:rPr lang="tr-TR" sz="2000" b="1" dirty="0" err="1" smtClean="0">
                <a:solidFill>
                  <a:srgbClr val="FFC000"/>
                </a:solidFill>
              </a:rPr>
              <a:t>oneside</a:t>
            </a:r>
            <a:r>
              <a:rPr lang="tr-TR" sz="2000" b="1" dirty="0" smtClean="0"/>
              <a:t> : </a:t>
            </a:r>
            <a:r>
              <a:rPr lang="tr-TR" sz="2000" dirty="0" smtClean="0"/>
              <a:t>Çift ya da tek yönlü baskı yapılacağını belirler. </a:t>
            </a:r>
            <a:r>
              <a:rPr lang="tr-TR" sz="2000" dirty="0" err="1" smtClean="0"/>
              <a:t>article</a:t>
            </a:r>
            <a:r>
              <a:rPr lang="tr-TR" sz="2000" dirty="0" smtClean="0"/>
              <a:t> ve </a:t>
            </a:r>
            <a:r>
              <a:rPr lang="tr-TR" sz="2000" dirty="0" err="1" smtClean="0"/>
              <a:t>report</a:t>
            </a:r>
            <a:r>
              <a:rPr lang="tr-TR" sz="2000" dirty="0" smtClean="0"/>
              <a:t> sınıfları önceden tek yönlü, </a:t>
            </a:r>
            <a:r>
              <a:rPr lang="tr-TR" sz="2000" dirty="0" err="1" smtClean="0"/>
              <a:t>book</a:t>
            </a:r>
            <a:r>
              <a:rPr lang="tr-TR" sz="2000" dirty="0" smtClean="0"/>
              <a:t> sınıfı ise çift yönlü olarak tanımlanır.</a:t>
            </a:r>
            <a:endParaRPr lang="tr-TR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199252" y="3044027"/>
            <a:ext cx="4477204" cy="408050"/>
          </a:xfrm>
          <a:prstGeom prst="roundRect">
            <a:avLst/>
          </a:prstGeom>
          <a:solidFill>
            <a:schemeClr val="accent4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landscape</a:t>
            </a:r>
            <a:r>
              <a:rPr lang="tr-TR" sz="2000" b="1" dirty="0" smtClean="0"/>
              <a:t> : </a:t>
            </a:r>
            <a:r>
              <a:rPr lang="tr-TR" sz="2000" dirty="0" smtClean="0"/>
              <a:t>Sayfayı yatay olarak düzenler.</a:t>
            </a:r>
            <a:endParaRPr lang="tr-TR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15816" y="4725144"/>
            <a:ext cx="6118764" cy="1670476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openright</a:t>
            </a:r>
            <a:r>
              <a:rPr lang="tr-TR" sz="2000" b="1" dirty="0" smtClean="0">
                <a:solidFill>
                  <a:srgbClr val="FFC000"/>
                </a:solidFill>
              </a:rPr>
              <a:t>, </a:t>
            </a:r>
            <a:r>
              <a:rPr lang="tr-TR" sz="2000" b="1" dirty="0" err="1" smtClean="0">
                <a:solidFill>
                  <a:srgbClr val="FFC000"/>
                </a:solidFill>
              </a:rPr>
              <a:t>openany</a:t>
            </a:r>
            <a:r>
              <a:rPr lang="tr-TR" sz="2000" b="1" dirty="0" smtClean="0"/>
              <a:t> : </a:t>
            </a:r>
            <a:r>
              <a:rPr lang="tr-TR" sz="2000" dirty="0" smtClean="0"/>
              <a:t>Konuların (</a:t>
            </a:r>
            <a:r>
              <a:rPr lang="tr-TR" sz="2000" dirty="0" err="1" smtClean="0"/>
              <a:t>chapter</a:t>
            </a:r>
            <a:r>
              <a:rPr lang="tr-TR" sz="2000" dirty="0" smtClean="0"/>
              <a:t>) sadece sağdaki sayfalarda başlamasını ya da herhangi bir sayfada başlayabilmesini belirler. </a:t>
            </a:r>
            <a:r>
              <a:rPr lang="tr-TR" sz="2000" dirty="0" err="1" smtClean="0"/>
              <a:t>article</a:t>
            </a:r>
            <a:r>
              <a:rPr lang="tr-TR" sz="2000" dirty="0" smtClean="0"/>
              <a:t> sınıfı ile çalışmaz. </a:t>
            </a:r>
            <a:r>
              <a:rPr lang="tr-TR" sz="2000" dirty="0" err="1" smtClean="0"/>
              <a:t>report</a:t>
            </a:r>
            <a:r>
              <a:rPr lang="tr-TR" sz="2000" dirty="0" smtClean="0"/>
              <a:t> sınıfı mümkün olan yerde konuları başlatırken </a:t>
            </a:r>
            <a:r>
              <a:rPr lang="tr-TR" sz="2000" dirty="0" err="1" smtClean="0"/>
              <a:t>book</a:t>
            </a:r>
            <a:r>
              <a:rPr lang="tr-TR" sz="2000" dirty="0" smtClean="0"/>
              <a:t> sınıfı sadece sağda başlatır.</a:t>
            </a:r>
            <a:endParaRPr lang="tr-TR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2386579" y="4221088"/>
            <a:ext cx="6372200" cy="576064"/>
          </a:xfrm>
          <a:prstGeom prst="roundRect">
            <a:avLst/>
          </a:prstGeom>
          <a:solidFill>
            <a:srgbClr val="C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titlepage</a:t>
            </a:r>
            <a:r>
              <a:rPr lang="tr-TR" sz="2000" b="1" dirty="0" smtClean="0">
                <a:solidFill>
                  <a:srgbClr val="FFC000"/>
                </a:solidFill>
              </a:rPr>
              <a:t>, </a:t>
            </a:r>
            <a:r>
              <a:rPr lang="tr-TR" sz="2000" b="1" dirty="0" err="1" smtClean="0">
                <a:solidFill>
                  <a:srgbClr val="FFC000"/>
                </a:solidFill>
              </a:rPr>
              <a:t>notitlepage</a:t>
            </a:r>
            <a:r>
              <a:rPr lang="tr-TR" sz="2000" b="1" dirty="0" smtClean="0"/>
              <a:t> : </a:t>
            </a:r>
            <a:r>
              <a:rPr lang="tr-TR" sz="2000" dirty="0" smtClean="0"/>
              <a:t>Doküman başlığından sonra belgenin yeni bir sayfa ile başlayıp başlamayacağını belirler.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726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552" y="982200"/>
            <a:ext cx="8251200" cy="457200"/>
          </a:xfrm>
        </p:spPr>
        <p:txBody>
          <a:bodyPr/>
          <a:lstStyle/>
          <a:p>
            <a:r>
              <a:rPr lang="tr-TR" dirty="0" smtClean="0"/>
              <a:t>Bir Belgenin Ana Hatları 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Paketler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5448" y="2712896"/>
            <a:ext cx="626469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usepackage</a:t>
            </a:r>
            <a:r>
              <a:rPr lang="tr-TR" sz="3200" dirty="0" smtClean="0"/>
              <a:t>[seçenekler]{paket adı}</a:t>
            </a:r>
            <a:endParaRPr lang="tr-TR" sz="3200" dirty="0"/>
          </a:p>
        </p:txBody>
      </p:sp>
      <p:sp>
        <p:nvSpPr>
          <p:cNvPr id="4" name="Rectangle 3"/>
          <p:cNvSpPr/>
          <p:nvPr/>
        </p:nvSpPr>
        <p:spPr>
          <a:xfrm>
            <a:off x="1043608" y="3861048"/>
            <a:ext cx="5904656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/>
              <a:t>Belge yazarken temel </a:t>
            </a:r>
            <a:r>
              <a:rPr lang="tr-TR" sz="2000" dirty="0" err="1" smtClean="0"/>
              <a:t>LaTeX’in</a:t>
            </a:r>
            <a:r>
              <a:rPr lang="tr-TR" sz="2000" dirty="0" smtClean="0"/>
              <a:t> sorunları çözemediği durumlar olacaktır. Grafik eklemek istediğimizde, renkli yazı yazmak istediğimizde ya da bir dosyadan kaynak kod eklemek istediğimizde </a:t>
            </a:r>
            <a:r>
              <a:rPr lang="tr-TR" sz="2000" dirty="0" err="1" smtClean="0"/>
              <a:t>LaTeX’in</a:t>
            </a:r>
            <a:r>
              <a:rPr lang="tr-TR" sz="2000" dirty="0" smtClean="0"/>
              <a:t> yeteneklerini artırmamız gerekmektedir. Bunun için özel tasarlanmış paketler kullanırız.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472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2111417"/>
            <a:ext cx="3727176" cy="34851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552" y="982200"/>
            <a:ext cx="8251200" cy="457200"/>
          </a:xfrm>
        </p:spPr>
        <p:txBody>
          <a:bodyPr/>
          <a:lstStyle/>
          <a:p>
            <a:r>
              <a:rPr lang="tr-TR" dirty="0" smtClean="0"/>
              <a:t>Bir Belgenin Ana Hatları 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Sayfa Stilleri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5448" y="2712896"/>
            <a:ext cx="626469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pagestyle</a:t>
            </a:r>
            <a:r>
              <a:rPr lang="tr-TR" sz="3200" dirty="0" smtClean="0"/>
              <a:t> {stil}</a:t>
            </a:r>
            <a:endParaRPr lang="tr-TR" sz="3200" dirty="0"/>
          </a:p>
        </p:txBody>
      </p:sp>
      <p:sp>
        <p:nvSpPr>
          <p:cNvPr id="4" name="Rectangle 3"/>
          <p:cNvSpPr/>
          <p:nvPr/>
        </p:nvSpPr>
        <p:spPr>
          <a:xfrm>
            <a:off x="755575" y="3645024"/>
            <a:ext cx="5400599" cy="629400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plain</a:t>
            </a:r>
            <a:r>
              <a:rPr lang="tr-TR" sz="2000" b="1" dirty="0" smtClean="0">
                <a:solidFill>
                  <a:srgbClr val="FFC000"/>
                </a:solidFill>
              </a:rPr>
              <a:t> : </a:t>
            </a:r>
            <a:r>
              <a:rPr lang="tr-TR" sz="2000" dirty="0" smtClean="0">
                <a:solidFill>
                  <a:schemeClr val="bg1"/>
                </a:solidFill>
              </a:rPr>
              <a:t>sayfa numaralarını sayfanın altına, altbilgi kısmını ortalayarak yazar. Bu </a:t>
            </a:r>
            <a:r>
              <a:rPr lang="tr-TR" sz="2000" dirty="0" err="1" smtClean="0">
                <a:solidFill>
                  <a:schemeClr val="bg1"/>
                </a:solidFill>
              </a:rPr>
              <a:t>öntanımlı</a:t>
            </a:r>
            <a:r>
              <a:rPr lang="tr-TR" sz="2000" dirty="0" smtClean="0">
                <a:solidFill>
                  <a:schemeClr val="bg1"/>
                </a:solidFill>
              </a:rPr>
              <a:t> stildir.</a:t>
            </a:r>
            <a:endParaRPr lang="tr-TR" sz="2000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645" y="4490448"/>
            <a:ext cx="5393530" cy="629400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headings</a:t>
            </a:r>
            <a:r>
              <a:rPr lang="tr-TR" sz="2000" b="1" dirty="0" smtClean="0">
                <a:solidFill>
                  <a:srgbClr val="FFC000"/>
                </a:solidFill>
              </a:rPr>
              <a:t> : </a:t>
            </a:r>
            <a:r>
              <a:rPr lang="tr-TR" sz="2000" dirty="0" smtClean="0">
                <a:solidFill>
                  <a:schemeClr val="bg1"/>
                </a:solidFill>
              </a:rPr>
              <a:t>içinde bulunulan konunun adını ve sayfa numarasını sayfanın üstbilgi kısmına yazar.</a:t>
            </a:r>
            <a:endParaRPr lang="tr-TR" sz="2000" b="1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644" y="5335872"/>
            <a:ext cx="5393531" cy="629400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err="1" smtClean="0">
                <a:solidFill>
                  <a:srgbClr val="FFC000"/>
                </a:solidFill>
              </a:rPr>
              <a:t>empty</a:t>
            </a:r>
            <a:r>
              <a:rPr lang="tr-TR" sz="2000" b="1" dirty="0" smtClean="0">
                <a:solidFill>
                  <a:srgbClr val="FFC000"/>
                </a:solidFill>
              </a:rPr>
              <a:t> :  </a:t>
            </a:r>
            <a:r>
              <a:rPr lang="tr-TR" sz="2000" dirty="0" smtClean="0">
                <a:solidFill>
                  <a:schemeClr val="bg1"/>
                </a:solidFill>
              </a:rPr>
              <a:t>sayfanın üstbilgi ve altbilgi kısımlarını boş bırakır.</a:t>
            </a:r>
            <a:endParaRPr lang="tr-TR" sz="20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0649">
            <a:off x="6562662" y="1535346"/>
            <a:ext cx="2253674" cy="21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2111417"/>
            <a:ext cx="3727176" cy="34851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552" y="982200"/>
            <a:ext cx="8251200" cy="457200"/>
          </a:xfrm>
        </p:spPr>
        <p:txBody>
          <a:bodyPr/>
          <a:lstStyle/>
          <a:p>
            <a:r>
              <a:rPr lang="tr-TR" dirty="0" smtClean="0"/>
              <a:t>Bir Belgenin Ana Hatları 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Sayfa Stilleri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5448" y="2712896"/>
            <a:ext cx="626469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thispagestyle</a:t>
            </a:r>
            <a:r>
              <a:rPr lang="tr-TR" sz="3200" dirty="0" smtClean="0"/>
              <a:t> {stil}</a:t>
            </a:r>
            <a:endParaRPr lang="tr-TR" sz="3200" dirty="0"/>
          </a:p>
        </p:txBody>
      </p:sp>
      <p:sp>
        <p:nvSpPr>
          <p:cNvPr id="4" name="Rectangle 3"/>
          <p:cNvSpPr/>
          <p:nvPr/>
        </p:nvSpPr>
        <p:spPr>
          <a:xfrm>
            <a:off x="755575" y="3645024"/>
            <a:ext cx="5400601" cy="172819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800" dirty="0" smtClean="0">
                <a:solidFill>
                  <a:schemeClr val="bg1"/>
                </a:solidFill>
              </a:rPr>
              <a:t>İçinde bulunulan tek bir sayfanın stilini ayarlamak için bu komut kullanılır.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0649">
            <a:off x="6562662" y="1535346"/>
            <a:ext cx="2253674" cy="21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2111417"/>
            <a:ext cx="3727176" cy="34851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6408712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Karşılaşılması Olası Dosya Türleri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465378"/>
            <a:ext cx="6408712" cy="388022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smtClean="0">
                <a:solidFill>
                  <a:srgbClr val="FFC000"/>
                </a:solidFill>
              </a:rPr>
              <a:t>.</a:t>
            </a:r>
            <a:r>
              <a:rPr lang="tr-TR" sz="2000" b="1" dirty="0" err="1" smtClean="0">
                <a:solidFill>
                  <a:srgbClr val="FFC000"/>
                </a:solidFill>
              </a:rPr>
              <a:t>tex</a:t>
            </a:r>
            <a:r>
              <a:rPr lang="tr-TR" sz="2000" b="1" dirty="0" smtClean="0">
                <a:solidFill>
                  <a:srgbClr val="FFC000"/>
                </a:solidFill>
              </a:rPr>
              <a:t> : </a:t>
            </a:r>
            <a:r>
              <a:rPr lang="tr-TR" sz="2000" dirty="0" err="1" smtClean="0">
                <a:solidFill>
                  <a:schemeClr val="bg1"/>
                </a:solidFill>
              </a:rPr>
              <a:t>LaTeX</a:t>
            </a:r>
            <a:r>
              <a:rPr lang="tr-TR" sz="2000" dirty="0" smtClean="0">
                <a:solidFill>
                  <a:schemeClr val="bg1"/>
                </a:solidFill>
              </a:rPr>
              <a:t> ya da </a:t>
            </a:r>
            <a:r>
              <a:rPr lang="tr-TR" sz="2000" dirty="0" err="1" smtClean="0">
                <a:solidFill>
                  <a:schemeClr val="bg1"/>
                </a:solidFill>
              </a:rPr>
              <a:t>TeX</a:t>
            </a:r>
            <a:r>
              <a:rPr lang="tr-TR" sz="2000" dirty="0" smtClean="0">
                <a:solidFill>
                  <a:schemeClr val="bg1"/>
                </a:solidFill>
              </a:rPr>
              <a:t> girdi dosyasıdır. </a:t>
            </a:r>
            <a:r>
              <a:rPr lang="tr-TR" sz="2000" dirty="0" err="1" smtClean="0">
                <a:solidFill>
                  <a:schemeClr val="bg1"/>
                </a:solidFill>
              </a:rPr>
              <a:t>LaTeX</a:t>
            </a:r>
            <a:r>
              <a:rPr lang="tr-TR" sz="2000" dirty="0" smtClean="0">
                <a:solidFill>
                  <a:schemeClr val="bg1"/>
                </a:solidFill>
              </a:rPr>
              <a:t> ile derlenebilir.</a:t>
            </a:r>
            <a:endParaRPr lang="tr-TR" sz="2000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628" y="2949565"/>
            <a:ext cx="6401644" cy="629400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smtClean="0">
                <a:solidFill>
                  <a:srgbClr val="FFC000"/>
                </a:solidFill>
              </a:rPr>
              <a:t>.</a:t>
            </a:r>
            <a:r>
              <a:rPr lang="tr-TR" sz="2000" b="1" dirty="0" err="1" smtClean="0">
                <a:solidFill>
                  <a:srgbClr val="FFC000"/>
                </a:solidFill>
              </a:rPr>
              <a:t>sty</a:t>
            </a:r>
            <a:r>
              <a:rPr lang="tr-TR" sz="2000" b="1" dirty="0" smtClean="0">
                <a:solidFill>
                  <a:srgbClr val="FFC000"/>
                </a:solidFill>
              </a:rPr>
              <a:t> : </a:t>
            </a:r>
            <a:r>
              <a:rPr lang="tr-TR" sz="2000" dirty="0" err="1" smtClean="0">
                <a:solidFill>
                  <a:schemeClr val="bg1"/>
                </a:solidFill>
              </a:rPr>
              <a:t>LaTeX</a:t>
            </a:r>
            <a:r>
              <a:rPr lang="tr-TR" sz="2000" dirty="0" smtClean="0">
                <a:solidFill>
                  <a:schemeClr val="bg1"/>
                </a:solidFill>
              </a:rPr>
              <a:t> paketidir. Belge içinde \</a:t>
            </a:r>
            <a:r>
              <a:rPr lang="tr-TR" sz="2000" dirty="0" err="1" smtClean="0">
                <a:solidFill>
                  <a:schemeClr val="bg1"/>
                </a:solidFill>
              </a:rPr>
              <a:t>usepackage</a:t>
            </a:r>
            <a:r>
              <a:rPr lang="tr-TR" sz="2000" dirty="0" smtClean="0">
                <a:solidFill>
                  <a:schemeClr val="bg1"/>
                </a:solidFill>
              </a:rPr>
              <a:t> komutu ile yüklenir.</a:t>
            </a:r>
            <a:endParaRPr lang="tr-TR" sz="2000" b="1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628" y="3678444"/>
            <a:ext cx="6401644" cy="629400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smtClean="0">
                <a:solidFill>
                  <a:srgbClr val="FFC000"/>
                </a:solidFill>
              </a:rPr>
              <a:t>.</a:t>
            </a:r>
            <a:r>
              <a:rPr lang="tr-TR" sz="2000" b="1" dirty="0" err="1" smtClean="0">
                <a:solidFill>
                  <a:srgbClr val="FFC000"/>
                </a:solidFill>
              </a:rPr>
              <a:t>cls</a:t>
            </a:r>
            <a:r>
              <a:rPr lang="tr-TR" sz="2000" b="1" dirty="0" smtClean="0">
                <a:solidFill>
                  <a:srgbClr val="FFC000"/>
                </a:solidFill>
              </a:rPr>
              <a:t> :  </a:t>
            </a:r>
            <a:r>
              <a:rPr lang="tr-TR" sz="2000" dirty="0" smtClean="0">
                <a:solidFill>
                  <a:schemeClr val="bg1"/>
                </a:solidFill>
              </a:rPr>
              <a:t>belgenin nasıl görüneceğini söyleyen sınıf dosyasıdır. \</a:t>
            </a:r>
            <a:r>
              <a:rPr lang="tr-TR" sz="2000" dirty="0" err="1" smtClean="0">
                <a:solidFill>
                  <a:schemeClr val="bg1"/>
                </a:solidFill>
              </a:rPr>
              <a:t>documentclass</a:t>
            </a:r>
            <a:r>
              <a:rPr lang="tr-TR" sz="2000" dirty="0" smtClean="0">
                <a:solidFill>
                  <a:schemeClr val="bg1"/>
                </a:solidFill>
              </a:rPr>
              <a:t> komutu ile seçilir.</a:t>
            </a:r>
            <a:endParaRPr lang="tr-TR" sz="20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0649">
            <a:off x="6562662" y="1535346"/>
            <a:ext cx="2253674" cy="21073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8628" y="4407323"/>
            <a:ext cx="6401644" cy="752056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smtClean="0">
                <a:solidFill>
                  <a:srgbClr val="FFC000"/>
                </a:solidFill>
              </a:rPr>
              <a:t>.dvi :  </a:t>
            </a:r>
            <a:r>
              <a:rPr lang="tr-TR" sz="2000" dirty="0" err="1" smtClean="0">
                <a:solidFill>
                  <a:schemeClr val="bg1"/>
                </a:solidFill>
              </a:rPr>
              <a:t>device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independent</a:t>
            </a:r>
            <a:r>
              <a:rPr lang="tr-TR" sz="2000" dirty="0" smtClean="0">
                <a:solidFill>
                  <a:schemeClr val="bg1"/>
                </a:solidFill>
              </a:rPr>
              <a:t> file. </a:t>
            </a:r>
            <a:r>
              <a:rPr lang="tr-TR" sz="2000" dirty="0" err="1" smtClean="0">
                <a:solidFill>
                  <a:schemeClr val="bg1"/>
                </a:solidFill>
              </a:rPr>
              <a:t>LaTeX</a:t>
            </a:r>
            <a:r>
              <a:rPr lang="tr-TR" sz="2000" dirty="0" smtClean="0">
                <a:solidFill>
                  <a:schemeClr val="bg1"/>
                </a:solidFill>
              </a:rPr>
              <a:t> derlemesi sonucu elde edilebilen belge çıktı formatlarından biridir.</a:t>
            </a:r>
            <a:endParaRPr lang="tr-TR" sz="2000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628" y="5256175"/>
            <a:ext cx="6401644" cy="436558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smtClean="0">
                <a:solidFill>
                  <a:srgbClr val="FFC000"/>
                </a:solidFill>
              </a:rPr>
              <a:t>.</a:t>
            </a:r>
            <a:r>
              <a:rPr lang="tr-TR" sz="2000" b="1" dirty="0" err="1" smtClean="0">
                <a:solidFill>
                  <a:srgbClr val="FFC000"/>
                </a:solidFill>
              </a:rPr>
              <a:t>log</a:t>
            </a:r>
            <a:r>
              <a:rPr lang="tr-TR" sz="2000" b="1" dirty="0" smtClean="0">
                <a:solidFill>
                  <a:srgbClr val="FFC000"/>
                </a:solidFill>
              </a:rPr>
              <a:t> :  </a:t>
            </a:r>
            <a:r>
              <a:rPr lang="tr-TR" sz="2000" dirty="0" smtClean="0">
                <a:solidFill>
                  <a:schemeClr val="bg1"/>
                </a:solidFill>
              </a:rPr>
              <a:t>son derlemenin raporunu içerir.</a:t>
            </a:r>
            <a:endParaRPr lang="tr-TR" sz="2000" b="1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628" y="5789529"/>
            <a:ext cx="6401644" cy="752056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smtClean="0">
                <a:solidFill>
                  <a:srgbClr val="FFC000"/>
                </a:solidFill>
              </a:rPr>
              <a:t>.</a:t>
            </a:r>
            <a:r>
              <a:rPr lang="tr-TR" sz="2000" b="1" dirty="0" err="1" smtClean="0">
                <a:solidFill>
                  <a:srgbClr val="FFC000"/>
                </a:solidFill>
              </a:rPr>
              <a:t>toc</a:t>
            </a:r>
            <a:r>
              <a:rPr lang="tr-TR" sz="2000" b="1" dirty="0" smtClean="0">
                <a:solidFill>
                  <a:srgbClr val="FFC000"/>
                </a:solidFill>
              </a:rPr>
              <a:t> :  </a:t>
            </a:r>
            <a:r>
              <a:rPr lang="tr-TR" sz="2000" dirty="0" smtClean="0">
                <a:solidFill>
                  <a:schemeClr val="bg1"/>
                </a:solidFill>
              </a:rPr>
              <a:t>belge içinde kullanılan bölüm başlıklarını tutar. İçindekiler kısmının oluşturulmasında kullanılır.</a:t>
            </a:r>
            <a:endParaRPr lang="tr-TR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54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069"/>
            <a:ext cx="2914296" cy="272505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420888"/>
            <a:ext cx="8096250" cy="2381250"/>
          </a:xfrm>
          <a:noFill/>
          <a:ln>
            <a:noFill/>
          </a:ln>
          <a:effectLst>
            <a:outerShdw blurRad="50800" dist="279400" dir="21540000" sx="88000" sy="88000" algn="ctr" rotWithShape="0">
              <a:schemeClr val="bg1">
                <a:alpha val="23000"/>
              </a:scheme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993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6408712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Büyük Dosyalar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574" y="2656029"/>
            <a:ext cx="806742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Büyük belgeleri çeşitli girdi dosyalarına parçalamak mümkündür.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2608059" y="3424294"/>
            <a:ext cx="4104456" cy="1108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include</a:t>
            </a:r>
            <a:r>
              <a:rPr lang="tr-TR" sz="3200" dirty="0" smtClean="0"/>
              <a:t>{dosya adı}</a:t>
            </a:r>
            <a:endParaRPr lang="tr-TR" sz="3200" dirty="0"/>
          </a:p>
        </p:txBody>
      </p:sp>
      <p:sp>
        <p:nvSpPr>
          <p:cNvPr id="15" name="Rectangle 14"/>
          <p:cNvSpPr/>
          <p:nvPr/>
        </p:nvSpPr>
        <p:spPr>
          <a:xfrm>
            <a:off x="1544520" y="5013176"/>
            <a:ext cx="547575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Bu komut ile başka bir dosyanın içeriği çalışılan dosyaya eklenmiş olur.</a:t>
            </a:r>
          </a:p>
          <a:p>
            <a:pPr algn="ctr"/>
            <a:r>
              <a:rPr lang="tr-TR" sz="2400" dirty="0" smtClean="0"/>
              <a:t>Eklenen dosyanın içeriğine </a:t>
            </a:r>
            <a:r>
              <a:rPr lang="tr-TR" sz="2400" dirty="0" err="1" smtClean="0"/>
              <a:t>LaTeX</a:t>
            </a:r>
            <a:r>
              <a:rPr lang="tr-TR" sz="2400" dirty="0" smtClean="0"/>
              <a:t> yeni bir sayfa ile başlar.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393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6408712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Büyük Dosyalar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574" y="2492896"/>
            <a:ext cx="8067426" cy="1133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Başka bir yöntem de başlangıç kısmında eklenecek dosyaların belirtilmesi ve daha sonra \</a:t>
            </a:r>
            <a:r>
              <a:rPr lang="tr-TR" sz="2400" dirty="0" err="1" smtClean="0"/>
              <a:t>include</a:t>
            </a:r>
            <a:r>
              <a:rPr lang="tr-TR" sz="2400" dirty="0" smtClean="0"/>
              <a:t> komutu ile eklenmesidir. Bunun için başlangıç kısmında şu şekilde yazılır: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1518076" y="3356992"/>
            <a:ext cx="6284421" cy="1108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includeonly</a:t>
            </a:r>
            <a:r>
              <a:rPr lang="tr-TR" sz="3200" dirty="0" smtClean="0"/>
              <a:t>{</a:t>
            </a:r>
            <a:r>
              <a:rPr lang="tr-TR" sz="3200" dirty="0" err="1" smtClean="0"/>
              <a:t>dosyaAdı,dosyaAdı</a:t>
            </a:r>
            <a:r>
              <a:rPr lang="tr-TR" sz="3200" dirty="0" smtClean="0"/>
              <a:t>,…}</a:t>
            </a:r>
            <a:endParaRPr lang="tr-TR" sz="3200" dirty="0"/>
          </a:p>
        </p:txBody>
      </p:sp>
      <p:sp>
        <p:nvSpPr>
          <p:cNvPr id="15" name="Rectangle 14"/>
          <p:cNvSpPr/>
          <p:nvPr/>
        </p:nvSpPr>
        <p:spPr>
          <a:xfrm>
            <a:off x="1691680" y="3965357"/>
            <a:ext cx="547575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Bu komut çalıştırıldıktan sonra sadece belirtilen dosya adları için \</a:t>
            </a:r>
            <a:r>
              <a:rPr lang="tr-TR" sz="2400" dirty="0" err="1" smtClean="0"/>
              <a:t>include</a:t>
            </a:r>
            <a:r>
              <a:rPr lang="tr-TR" sz="2400" dirty="0" smtClean="0"/>
              <a:t> komutu çalıştırılabilecektir.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793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6408712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Büyük Dosyalar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574" y="2492896"/>
            <a:ext cx="8067426" cy="1133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Bir dosyadan eklenecek içeriğin yeni bir sayfada değil de aynı sayfada, akış içinde eklenmesi için şu komut kullanılır: 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1518076" y="3356992"/>
            <a:ext cx="6284421" cy="1108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input</a:t>
            </a:r>
            <a:r>
              <a:rPr lang="tr-TR" sz="3200" dirty="0" smtClean="0"/>
              <a:t>{</a:t>
            </a:r>
            <a:r>
              <a:rPr lang="tr-TR" sz="3200" dirty="0" err="1" smtClean="0"/>
              <a:t>dosyaAdı</a:t>
            </a:r>
            <a:r>
              <a:rPr lang="tr-TR" sz="3200" dirty="0" smtClean="0"/>
              <a:t>}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7074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Bilgiler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84784"/>
            <a:ext cx="6408712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Büyük Dosyalar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574" y="2492896"/>
            <a:ext cx="8067426" cy="1133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LaTeX’in</a:t>
            </a:r>
            <a:r>
              <a:rPr lang="tr-TR" sz="2400" dirty="0" smtClean="0"/>
              <a:t> belgenizin doğru biçimde derlenip derlenemeyeceğini hızlıca kontrol etmesini isterseniz başlangıç kısmına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2701277" y="3411069"/>
            <a:ext cx="3918020" cy="1108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 smtClean="0"/>
              <a:t>usepackage</a:t>
            </a:r>
            <a:r>
              <a:rPr lang="tr-TR" sz="3200" dirty="0" smtClean="0"/>
              <a:t>{</a:t>
            </a:r>
            <a:r>
              <a:rPr lang="tr-TR" sz="3200" dirty="0" err="1" smtClean="0"/>
              <a:t>syntonly</a:t>
            </a:r>
            <a:r>
              <a:rPr lang="tr-TR" sz="3200" dirty="0" smtClean="0"/>
              <a:t>}</a:t>
            </a:r>
          </a:p>
          <a:p>
            <a:r>
              <a:rPr lang="tr-TR" sz="3200" dirty="0" smtClean="0"/>
              <a:t>\</a:t>
            </a:r>
            <a:r>
              <a:rPr lang="tr-TR" sz="3200" dirty="0" err="1" smtClean="0"/>
              <a:t>syntaxonly</a:t>
            </a:r>
            <a:endParaRPr lang="tr-TR" sz="3200" dirty="0"/>
          </a:p>
        </p:txBody>
      </p:sp>
      <p:sp>
        <p:nvSpPr>
          <p:cNvPr id="7" name="Rectangle 6"/>
          <p:cNvSpPr/>
          <p:nvPr/>
        </p:nvSpPr>
        <p:spPr>
          <a:xfrm>
            <a:off x="626574" y="4519646"/>
            <a:ext cx="8067426" cy="1133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komut satırlarını eklemeniz yeterlidir. Bu </a:t>
            </a:r>
            <a:r>
              <a:rPr lang="tr-TR" sz="2400" dirty="0" err="1" smtClean="0"/>
              <a:t>durmda</a:t>
            </a:r>
            <a:r>
              <a:rPr lang="tr-TR" sz="2400" dirty="0" smtClean="0"/>
              <a:t> </a:t>
            </a:r>
            <a:r>
              <a:rPr lang="tr-TR" sz="2400" dirty="0" err="1" smtClean="0"/>
              <a:t>LaTeX</a:t>
            </a:r>
            <a:r>
              <a:rPr lang="tr-TR" sz="2400" dirty="0" smtClean="0"/>
              <a:t> bir görüntü çıktısı vermeden sadece belgenin derlemeye uygun olup olmadığını kontrol eder.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599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Bilgiler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533400" y="1623478"/>
            <a:ext cx="8229600" cy="1221900"/>
          </a:xfrm>
        </p:spPr>
        <p:txBody>
          <a:bodyPr>
            <a:normAutofit/>
          </a:bodyPr>
          <a:lstStyle/>
          <a:p>
            <a:pPr lvl="0"/>
            <a:r>
              <a:rPr lang="tr-TR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43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Donald E. </a:t>
            </a:r>
            <a:r>
              <a:rPr lang="tr-TR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Knuth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tarafından geliştirilmiş olan bir bilgisayar programıdır.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573984" y="3097257"/>
            <a:ext cx="8010432" cy="1795636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3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4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Leslie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Lamport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tarafından yazılmış olan ve yazarlara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öntanımlı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birçok özelliği ile yüksek kalitede yazma ve çıktı alma imkanı sunan bir programdır. Dizgi motoru olarak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4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 kullanmaktadır.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Bilgiler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Derleme Motoru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533400" y="1623478"/>
            <a:ext cx="8229600" cy="1221900"/>
          </a:xfrm>
        </p:spPr>
        <p:txBody>
          <a:bodyPr>
            <a:normAutofit/>
          </a:bodyPr>
          <a:lstStyle/>
          <a:p>
            <a:pPr lvl="0"/>
            <a:r>
              <a:rPr lang="tr-TR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43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ve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3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4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programlarının Windows platformu için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geliştirilmiş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güncel uygulaması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573984" y="3097257"/>
            <a:ext cx="8010432" cy="1795636"/>
          </a:xfrm>
        </p:spPr>
        <p:txBody>
          <a:bodyPr>
            <a:norm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MiKTeX</a:t>
            </a:r>
            <a:endParaRPr lang="en-US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9784" y="3160031"/>
            <a:ext cx="2034816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6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miktex.org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40" y="4221088"/>
            <a:ext cx="2829320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EDİTÖR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136247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http://www.xm1math.net/texmaker</a:t>
            </a:r>
            <a:r>
              <a:rPr lang="tr-TR" dirty="0" smtClean="0">
                <a:solidFill>
                  <a:schemeClr val="bg1"/>
                </a:solidFill>
              </a:rPr>
              <a:t>/ </a:t>
            </a:r>
            <a:r>
              <a:rPr lang="tr-TR" dirty="0" smtClean="0"/>
              <a:t>adresinden ü</a:t>
            </a:r>
            <a:r>
              <a:rPr lang="tr-TR" dirty="0" smtClean="0"/>
              <a:t>cretsiz olarak </a:t>
            </a:r>
            <a:r>
              <a:rPr lang="tr-TR" dirty="0" smtClean="0"/>
              <a:t>indirilebilen</a:t>
            </a:r>
            <a:r>
              <a:rPr lang="tr-TR" dirty="0" smtClean="0"/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Texmaker</a:t>
            </a:r>
            <a:r>
              <a:rPr lang="tr-TR" dirty="0" smtClean="0"/>
              <a:t>, </a:t>
            </a:r>
            <a:r>
              <a:rPr lang="tr-TR" dirty="0" smtClean="0"/>
              <a:t>başlangıç için kullanacağımız editör programıdır.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74166"/>
            <a:ext cx="5322167" cy="3396559"/>
          </a:xfrm>
          <a:prstGeom prst="rect">
            <a:avLst/>
          </a:prstGeom>
          <a:effectLst>
            <a:glow rad="127000">
              <a:schemeClr val="accent1">
                <a:alpha val="43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891" y="3572006"/>
            <a:ext cx="1080120" cy="9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2667000" y="19812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19050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 descr="single_piece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 rot="8115262">
            <a:off x="1038703" y="1493838"/>
            <a:ext cx="1580193" cy="1477962"/>
          </a:xfrm>
        </p:spPr>
      </p:pic>
      <p:pic>
        <p:nvPicPr>
          <p:cNvPr id="20" name="Content Placeholder 19" descr="single_piece.png"/>
          <p:cNvPicPr>
            <a:picLocks noGrp="1" noChangeAspect="1"/>
          </p:cNvPicPr>
          <p:nvPr>
            <p:ph sz="half" idx="16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097352">
            <a:off x="3820003" y="1493838"/>
            <a:ext cx="1580193" cy="1477962"/>
          </a:xfrm>
        </p:spPr>
      </p:pic>
      <p:pic>
        <p:nvPicPr>
          <p:cNvPr id="22" name="Content Placeholder 21" descr="single_piece.png"/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182237">
            <a:off x="6601303" y="1493838"/>
            <a:ext cx="1580193" cy="1477962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1365" y="2915568"/>
            <a:ext cx="1666528" cy="264865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/>
              <a:t>YAZAR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931365" y="3312867"/>
            <a:ext cx="1978806" cy="13402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6613" y="3312867"/>
            <a:ext cx="2024372" cy="82190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Yazar yazdığı dokümanı yayıncı firmaya gönderir </a:t>
            </a:r>
            <a:endParaRPr lang="tr-TR" dirty="0"/>
          </a:p>
        </p:txBody>
      </p:sp>
      <p:sp>
        <p:nvSpPr>
          <p:cNvPr id="17" name="Content Placeholder 1"/>
          <p:cNvSpPr>
            <a:spLocks noGrp="1"/>
          </p:cNvSpPr>
          <p:nvPr>
            <p:ph sz="half" idx="1"/>
          </p:nvPr>
        </p:nvSpPr>
        <p:spPr>
          <a:xfrm>
            <a:off x="3699153" y="2915568"/>
            <a:ext cx="1894245" cy="264865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/>
              <a:t>YAYINCI FİRMA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3699154" y="3312867"/>
            <a:ext cx="1978806" cy="13402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4401" y="3312867"/>
            <a:ext cx="2206798" cy="299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Yayıncı firma, yazardan aldığı doküman üzerinde çalışarak onun ana hatlarını (sütun genişliği, fontlar, başlıklar, </a:t>
            </a:r>
            <a:r>
              <a:rPr lang="tr-TR" dirty="0" smtClean="0"/>
              <a:t>başlıklardan </a:t>
            </a:r>
            <a:r>
              <a:rPr lang="tr-TR" dirty="0" smtClean="0"/>
              <a:t>sonraki ve önceki boşluklar vs.) belirler ve dokümanı tasarımcıya gönderir.</a:t>
            </a:r>
            <a:endParaRPr lang="tr-TR" dirty="0"/>
          </a:p>
        </p:txBody>
      </p:sp>
      <p:sp>
        <p:nvSpPr>
          <p:cNvPr id="24" name="Content Placeholder 1"/>
          <p:cNvSpPr>
            <a:spLocks noGrp="1"/>
          </p:cNvSpPr>
          <p:nvPr>
            <p:ph sz="half" idx="1"/>
          </p:nvPr>
        </p:nvSpPr>
        <p:spPr>
          <a:xfrm>
            <a:off x="6444276" y="2915568"/>
            <a:ext cx="1894245" cy="264865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/>
              <a:t>TASARIMCI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6444276" y="3180433"/>
            <a:ext cx="1894245" cy="1895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Tasarımcı, yayıncıdan aldığı taslaklara uygun tanımlamalar ya</a:t>
            </a:r>
            <a:r>
              <a:rPr lang="tr-TR" dirty="0" smtClean="0">
                <a:solidFill>
                  <a:schemeClr val="bg1"/>
                </a:solidFill>
              </a:rPr>
              <a:t>p</a:t>
            </a:r>
            <a:r>
              <a:rPr lang="tr-TR" dirty="0" smtClean="0">
                <a:solidFill>
                  <a:schemeClr val="tx1"/>
                </a:solidFill>
              </a:rPr>
              <a:t>arak belgeyi</a:t>
            </a:r>
            <a:r>
              <a:rPr lang="tr-TR" dirty="0" smtClean="0"/>
              <a:t> dizgiye </a:t>
            </a:r>
            <a:r>
              <a:rPr lang="tr-TR" dirty="0" smtClean="0">
                <a:solidFill>
                  <a:schemeClr val="tx1"/>
                </a:solidFill>
              </a:rPr>
              <a:t>verir.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5429" y="3180433"/>
            <a:ext cx="1873092" cy="305687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2667000" y="19812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19050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 descr="single_piece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 rot="8115262">
            <a:off x="1038703" y="1493838"/>
            <a:ext cx="1580193" cy="1477962"/>
          </a:xfrm>
        </p:spPr>
      </p:pic>
      <p:pic>
        <p:nvPicPr>
          <p:cNvPr id="20" name="Content Placeholder 19" descr="single_piece.png"/>
          <p:cNvPicPr>
            <a:picLocks noGrp="1" noChangeAspect="1"/>
          </p:cNvPicPr>
          <p:nvPr>
            <p:ph sz="half" idx="16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097352">
            <a:off x="3820003" y="1493838"/>
            <a:ext cx="1580193" cy="1477962"/>
          </a:xfrm>
        </p:spPr>
      </p:pic>
      <p:pic>
        <p:nvPicPr>
          <p:cNvPr id="22" name="Content Placeholder 21" descr="single_piece.png"/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182237">
            <a:off x="6601303" y="1493838"/>
            <a:ext cx="1580193" cy="1477962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1365" y="2915568"/>
            <a:ext cx="1666528" cy="264865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/>
              <a:t>YAZAR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931365" y="3312867"/>
            <a:ext cx="1978806" cy="13402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sz="half" idx="1"/>
          </p:nvPr>
        </p:nvSpPr>
        <p:spPr>
          <a:xfrm>
            <a:off x="3699153" y="2915568"/>
            <a:ext cx="1894245" cy="264865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/>
              <a:t>YAYINCI FİRMA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3699154" y="3312867"/>
            <a:ext cx="1978806" cy="13402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4" name="Content Placeholder 1"/>
          <p:cNvSpPr>
            <a:spLocks noGrp="1"/>
          </p:cNvSpPr>
          <p:nvPr>
            <p:ph sz="half" idx="1"/>
          </p:nvPr>
        </p:nvSpPr>
        <p:spPr>
          <a:xfrm>
            <a:off x="6444276" y="2915568"/>
            <a:ext cx="1894245" cy="264865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/>
              <a:t>TASARIMCI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6465429" y="3180433"/>
            <a:ext cx="1873092" cy="305687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54562" y="1080691"/>
            <a:ext cx="2294825" cy="230425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own Arrow 5"/>
          <p:cNvSpPr/>
          <p:nvPr/>
        </p:nvSpPr>
        <p:spPr>
          <a:xfrm rot="2568421">
            <a:off x="5511020" y="2720074"/>
            <a:ext cx="517304" cy="237455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6" y="4557400"/>
            <a:ext cx="3067107" cy="1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9552"/>
            <a:ext cx="892100" cy="4320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Bilgiler	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		 Girdi Dosyaları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1680219"/>
            <a:ext cx="5544616" cy="6686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Boşluklar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4907">
            <a:off x="928772" y="1569260"/>
            <a:ext cx="3328896" cy="31127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43" y="2367327"/>
            <a:ext cx="4752528" cy="218264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97152"/>
            <a:ext cx="5563376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583</TotalTime>
  <Words>1107</Words>
  <Application>Microsoft Office PowerPoint</Application>
  <PresentationFormat>On-screen Show (4:3)</PresentationFormat>
  <Paragraphs>158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Times New Roman</vt:lpstr>
      <vt:lpstr>Segoe UI</vt:lpstr>
      <vt:lpstr>Arial</vt:lpstr>
      <vt:lpstr>Perpetua</vt:lpstr>
      <vt:lpstr>PresenterMedia.com Piece of Puzzle</vt:lpstr>
      <vt:lpstr>Matematiksel Yazma Becerileri</vt:lpstr>
      <vt:lpstr>KAYNAK</vt:lpstr>
      <vt:lpstr>PowerPoint Presentation</vt:lpstr>
      <vt:lpstr>Genel Bilgiler</vt:lpstr>
      <vt:lpstr>Genel Bilgiler</vt:lpstr>
      <vt:lpstr>EDİTÖR</vt:lpstr>
      <vt:lpstr>PowerPoint Presentation</vt:lpstr>
      <vt:lpstr>PowerPoint Presentation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Temel Bilgiler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Matematiksel Yazma Becerileri</dc:title>
  <dc:creator>Bülent SARAÇ</dc:creator>
  <cp:keywords/>
  <cp:lastModifiedBy>Bülent SARAÇ</cp:lastModifiedBy>
  <cp:revision>63</cp:revision>
  <dcterms:created xsi:type="dcterms:W3CDTF">2014-02-19T11:54:20Z</dcterms:created>
  <dcterms:modified xsi:type="dcterms:W3CDTF">2015-02-18T13:40:19Z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