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48"/>
  </p:notesMasterIdLst>
  <p:handoutMasterIdLst>
    <p:handoutMasterId r:id="rId49"/>
  </p:handoutMasterIdLst>
  <p:sldIdLst>
    <p:sldId id="441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1" r:id="rId12"/>
    <p:sldId id="450" r:id="rId13"/>
    <p:sldId id="454" r:id="rId14"/>
    <p:sldId id="452" r:id="rId15"/>
    <p:sldId id="453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483" r:id="rId45"/>
    <p:sldId id="484" r:id="rId46"/>
    <p:sldId id="279" r:id="rId47"/>
  </p:sldIdLst>
  <p:sldSz cx="9144000" cy="6858000" type="screen4x3"/>
  <p:notesSz cx="6858000" cy="9144000"/>
  <p:embeddedFontLst>
    <p:embeddedFont>
      <p:font typeface="Perpetua" panose="02020502060401020303" pitchFamily="18" charset="0"/>
      <p:regular r:id="rId50"/>
      <p:bold r:id="rId51"/>
      <p:italic r:id="rId52"/>
      <p:boldItalic r:id="rId53"/>
    </p:embeddedFont>
    <p:embeddedFont>
      <p:font typeface="Segoe UI" panose="020B0502040204020203" pitchFamily="3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AD0967-9867-48F0-B95D-590A43A0B94B}">
          <p14:sldIdLst/>
        </p14:section>
        <p14:section name="Giriş" id="{3F27D3A4-CA50-413C-A186-2E27A1D1F28E}">
          <p14:sldIdLst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1"/>
            <p14:sldId id="450"/>
            <p14:sldId id="454"/>
            <p14:sldId id="452"/>
            <p14:sldId id="453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0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0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3.xml"/><Relationship Id="rId61" Type="http://schemas.openxmlformats.org/officeDocument/2006/relationships/font" Target="fonts/font1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Yeni Komutlar</a:t>
            </a:r>
            <a:endParaRPr lang="tr-TR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7" y="1865386"/>
            <a:ext cx="8211696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Yeni Ortamlar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6904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4" y="2276872"/>
            <a:ext cx="4344006" cy="327705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5" y="5761820"/>
            <a:ext cx="5725324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Font türleri ve büyüklükleri</a:t>
            </a:r>
            <a:endParaRPr lang="tr-TR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32523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84340" y="1428192"/>
            <a:ext cx="3547900" cy="720080"/>
          </a:xfrm>
          <a:prstGeom prst="round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clear"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Font Türleri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81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Font türleri ve büyüklükleri</a:t>
            </a:r>
            <a:endParaRPr lang="tr-TR" dirty="0"/>
          </a:p>
        </p:txBody>
      </p:sp>
      <p:sp>
        <p:nvSpPr>
          <p:cNvPr id="10" name="Rounded Rectangle 9"/>
          <p:cNvSpPr/>
          <p:nvPr/>
        </p:nvSpPr>
        <p:spPr>
          <a:xfrm>
            <a:off x="3184340" y="1428192"/>
            <a:ext cx="3547900" cy="720080"/>
          </a:xfrm>
          <a:prstGeom prst="round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clear"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Font Türleri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0" y="2348881"/>
            <a:ext cx="5553100" cy="222124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0" y="4941168"/>
            <a:ext cx="8287907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Font türleri ve büyüklükleri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29630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84340" y="1428192"/>
            <a:ext cx="3547900" cy="720080"/>
          </a:xfrm>
          <a:prstGeom prst="round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clear"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Font Büyüklükleri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333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Font türleri ve büyüklükleri</a:t>
            </a:r>
            <a:endParaRPr lang="tr-TR" dirty="0"/>
          </a:p>
        </p:txBody>
      </p:sp>
      <p:sp>
        <p:nvSpPr>
          <p:cNvPr id="6" name="Rounded Rectangle 5"/>
          <p:cNvSpPr/>
          <p:nvPr/>
        </p:nvSpPr>
        <p:spPr>
          <a:xfrm>
            <a:off x="3184340" y="1428192"/>
            <a:ext cx="3547900" cy="720080"/>
          </a:xfrm>
          <a:prstGeom prst="round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clear"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Font Büyüklükleri</a:t>
            </a:r>
            <a:endParaRPr lang="tr-TR" sz="3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636912"/>
            <a:ext cx="6354062" cy="14289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4754830"/>
            <a:ext cx="8411749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10" name="Rounded Rectangle 9"/>
          <p:cNvSpPr/>
          <p:nvPr/>
        </p:nvSpPr>
        <p:spPr>
          <a:xfrm>
            <a:off x="1222056" y="1554163"/>
            <a:ext cx="6804888" cy="2664296"/>
          </a:xfrm>
          <a:prstGeom prst="round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prstMaterial="clear">
            <a:bevelT w="292100" h="1587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Satırlar arası boşluğu ayarlamak için </a:t>
            </a:r>
            <a:r>
              <a:rPr lang="tr-TR" sz="3200" dirty="0" err="1" smtClean="0"/>
              <a:t>begin</a:t>
            </a:r>
            <a:r>
              <a:rPr lang="tr-TR" sz="3200" dirty="0" smtClean="0"/>
              <a:t>{</a:t>
            </a:r>
            <a:r>
              <a:rPr lang="tr-TR" sz="3200" dirty="0" err="1" smtClean="0"/>
              <a:t>document</a:t>
            </a:r>
            <a:r>
              <a:rPr lang="tr-TR" sz="3200" dirty="0" smtClean="0"/>
              <a:t>} komutundan önceki kısma \</a:t>
            </a:r>
            <a:r>
              <a:rPr lang="tr-TR" sz="3200" dirty="0" err="1" smtClean="0"/>
              <a:t>linespread</a:t>
            </a:r>
            <a:r>
              <a:rPr lang="tr-TR" sz="3200" dirty="0" smtClean="0"/>
              <a:t>{faktör}</a:t>
            </a:r>
            <a:br>
              <a:rPr lang="tr-TR" sz="3200" dirty="0" smtClean="0"/>
            </a:br>
            <a:r>
              <a:rPr lang="tr-TR" sz="3200" dirty="0" smtClean="0"/>
              <a:t>komutu kullanılır.</a:t>
            </a:r>
            <a:endParaRPr lang="tr-TR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1222056" y="4581128"/>
            <a:ext cx="6804888" cy="1836290"/>
          </a:xfrm>
          <a:prstGeom prst="round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prstMaterial="clear">
            <a:bevelT w="292100" h="1587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1.5 kat genişlemiş satırlar için \</a:t>
            </a:r>
            <a:r>
              <a:rPr lang="tr-TR" sz="3200" dirty="0" err="1" smtClean="0"/>
              <a:t>linespread</a:t>
            </a:r>
            <a:r>
              <a:rPr lang="tr-TR" sz="3200" dirty="0" smtClean="0"/>
              <a:t>{1.3}, 2 kat genişlemiş satırlar için \</a:t>
            </a:r>
            <a:r>
              <a:rPr lang="tr-TR" sz="3200" dirty="0" err="1" smtClean="0"/>
              <a:t>linespread</a:t>
            </a:r>
            <a:r>
              <a:rPr lang="tr-TR" sz="3200" dirty="0" smtClean="0"/>
              <a:t>{1.6} kullanınız.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717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10" name="Rounded Rectangle 9"/>
          <p:cNvSpPr/>
          <p:nvPr/>
        </p:nvSpPr>
        <p:spPr>
          <a:xfrm>
            <a:off x="1222056" y="1554163"/>
            <a:ext cx="6804888" cy="1298773"/>
          </a:xfrm>
          <a:prstGeom prst="round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prstMaterial="clear">
            <a:bevelT w="292100" h="1587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linespread</a:t>
            </a:r>
            <a:r>
              <a:rPr lang="tr-TR" sz="3200" dirty="0" smtClean="0"/>
              <a:t> komutundan daha uygun bir komut aşağıdaki gibidir.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9144000" cy="6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0" y="1530982"/>
            <a:ext cx="9144000" cy="65790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266"/>
            <a:ext cx="4537220" cy="388904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4182059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1" y="1412776"/>
            <a:ext cx="8856984" cy="281094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93" y="4365104"/>
            <a:ext cx="6538879" cy="21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Paragraflar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1" y="2636912"/>
            <a:ext cx="8266667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Yeni Komutlar</a:t>
            </a:r>
            <a:endParaRPr lang="tr-TR" dirty="0"/>
          </a:p>
        </p:txBody>
      </p:sp>
      <p:sp>
        <p:nvSpPr>
          <p:cNvPr id="4" name="Rounded Rectangle 3"/>
          <p:cNvSpPr/>
          <p:nvPr/>
        </p:nvSpPr>
        <p:spPr>
          <a:xfrm>
            <a:off x="1187624" y="3717032"/>
            <a:ext cx="554461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Bu kısımda, tanımlanan komutun adı belirtilir.</a:t>
            </a:r>
            <a:endParaRPr lang="tr-TR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7" y="1865386"/>
            <a:ext cx="8211696" cy="69542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19872" y="1946783"/>
            <a:ext cx="1296144" cy="51842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4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Paragraflar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1" y="2636912"/>
            <a:ext cx="8266667" cy="10857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23728" y="2564904"/>
            <a:ext cx="2232248" cy="792088"/>
          </a:xfrm>
          <a:prstGeom prst="ellipse">
            <a:avLst/>
          </a:prstGeom>
          <a:solidFill>
            <a:srgbClr val="FFFF00">
              <a:alpha val="59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539552" y="3931584"/>
            <a:ext cx="6984776" cy="223224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Paragrafın ilk satırının ne kadar içeriden başlayacağını belirtir. Bu kavrama </a:t>
            </a:r>
            <a:r>
              <a:rPr lang="tr-TR" sz="3200" dirty="0" err="1" smtClean="0"/>
              <a:t>indent</a:t>
            </a:r>
            <a:r>
              <a:rPr lang="tr-TR" sz="3200" dirty="0" smtClean="0"/>
              <a:t> denir. Bu örnekte paragraf </a:t>
            </a:r>
            <a:r>
              <a:rPr lang="tr-TR" sz="3200" dirty="0" err="1" smtClean="0"/>
              <a:t>indentinin</a:t>
            </a:r>
            <a:r>
              <a:rPr lang="tr-TR" sz="3200" dirty="0" smtClean="0"/>
              <a:t> sıfır olarak ayarlandığı görülüyor.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811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Paragraflar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1" y="2636912"/>
            <a:ext cx="8266667" cy="10857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79712" y="2943417"/>
            <a:ext cx="2232248" cy="792088"/>
          </a:xfrm>
          <a:prstGeom prst="ellipse">
            <a:avLst/>
          </a:prstGeom>
          <a:solidFill>
            <a:srgbClr val="FFFF00">
              <a:alpha val="59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539552" y="3789040"/>
            <a:ext cx="6984776" cy="266576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İki paragraf arasındaki boşluğu tanımlar. Burada ‘</a:t>
            </a:r>
            <a:r>
              <a:rPr lang="tr-TR" sz="3200" dirty="0" err="1" smtClean="0"/>
              <a:t>plus</a:t>
            </a:r>
            <a:r>
              <a:rPr lang="tr-TR" sz="3200" dirty="0" smtClean="0"/>
              <a:t>’ ile gerektiğinde boşluğun ne kadar artırılabileceği, ‘</a:t>
            </a:r>
            <a:r>
              <a:rPr lang="tr-TR" sz="3200" dirty="0" err="1" smtClean="0"/>
              <a:t>minus</a:t>
            </a:r>
            <a:r>
              <a:rPr lang="tr-TR" sz="3200" dirty="0" smtClean="0"/>
              <a:t>’ ile de gerektiğinde boşluğun ne kadar azaltılabileceği belirtilmektedir.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4489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Paragraflar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00" y="2492896"/>
            <a:ext cx="8320200" cy="2088232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\</a:t>
            </a:r>
            <a:r>
              <a:rPr lang="tr-TR" sz="3200" dirty="0" err="1" smtClean="0"/>
              <a:t>indent</a:t>
            </a:r>
            <a:r>
              <a:rPr lang="tr-TR" sz="3200" dirty="0" smtClean="0"/>
              <a:t> komutu ile içeriden başlamayan bir paragrafın içeriden başlaması sağlanır. Bu komut elbette \</a:t>
            </a:r>
            <a:r>
              <a:rPr lang="tr-TR" sz="3200" dirty="0" err="1" smtClean="0"/>
              <a:t>parindent</a:t>
            </a:r>
            <a:r>
              <a:rPr lang="tr-TR" sz="3200" dirty="0" smtClean="0"/>
              <a:t> değeri sıfıra eşitlenmemiş olan dokümanlarda bir etkiye sahiptir. </a:t>
            </a:r>
            <a:endParaRPr lang="tr-TR" sz="3200" dirty="0"/>
          </a:p>
        </p:txBody>
      </p:sp>
      <p:sp>
        <p:nvSpPr>
          <p:cNvPr id="10" name="Rectangle 9"/>
          <p:cNvSpPr/>
          <p:nvPr/>
        </p:nvSpPr>
        <p:spPr>
          <a:xfrm>
            <a:off x="464400" y="4797152"/>
            <a:ext cx="8320200" cy="1296144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Her bölümün ilk paragrafını içeriden başlatmak için </a:t>
            </a:r>
            <a:r>
              <a:rPr lang="tr-TR" sz="3200" dirty="0" err="1" smtClean="0"/>
              <a:t>indentfirst</a:t>
            </a:r>
            <a:r>
              <a:rPr lang="tr-TR" sz="3200" dirty="0" smtClean="0"/>
              <a:t> paketinin yüklenmesi yeterlidir.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200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Paragraflar</a:t>
            </a:r>
          </a:p>
        </p:txBody>
      </p:sp>
      <p:sp>
        <p:nvSpPr>
          <p:cNvPr id="2" name="Rectangle 1"/>
          <p:cNvSpPr/>
          <p:nvPr/>
        </p:nvSpPr>
        <p:spPr>
          <a:xfrm>
            <a:off x="977228" y="3717032"/>
            <a:ext cx="7203944" cy="144016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\</a:t>
            </a:r>
            <a:r>
              <a:rPr lang="tr-TR" sz="3200" dirty="0" err="1" smtClean="0"/>
              <a:t>noindent</a:t>
            </a:r>
            <a:r>
              <a:rPr lang="tr-TR" sz="3200" dirty="0" smtClean="0"/>
              <a:t> komutu ile içeriden başlayan bir paragrafın içeriden başlaması engellenir.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54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Yatay Boşluklar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69546" y="2422519"/>
            <a:ext cx="8419308" cy="2014593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\</a:t>
            </a:r>
            <a:r>
              <a:rPr lang="tr-TR" sz="3200" dirty="0" err="1" smtClean="0"/>
              <a:t>hspace</a:t>
            </a:r>
            <a:r>
              <a:rPr lang="tr-TR" sz="3200" dirty="0" smtClean="0"/>
              <a:t>{</a:t>
            </a:r>
            <a:r>
              <a:rPr lang="tr-TR" sz="3200" i="1" dirty="0" err="1" smtClean="0"/>
              <a:t>length</a:t>
            </a:r>
            <a:r>
              <a:rPr lang="tr-TR" sz="3200" dirty="0" smtClean="0"/>
              <a:t>} komutu ile yatay boşluk yaratılır. Eğer tanımlanacak boşluk bir satırın sonunda ya da başında da oluşsun isteniyorsa \</a:t>
            </a:r>
            <a:r>
              <a:rPr lang="tr-TR" sz="3200" dirty="0" err="1" smtClean="0"/>
              <a:t>hspace</a:t>
            </a:r>
            <a:r>
              <a:rPr lang="tr-TR" sz="3200" dirty="0" smtClean="0"/>
              <a:t>* komutu kullanılmalıdır.</a:t>
            </a:r>
            <a:endParaRPr lang="tr-TR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6" y="4621396"/>
            <a:ext cx="4477375" cy="108600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877431"/>
            <a:ext cx="4734586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Yatay Boşluklar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00" y="2390056"/>
            <a:ext cx="8419308" cy="266266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\</a:t>
            </a:r>
            <a:r>
              <a:rPr lang="tr-TR" sz="3200" dirty="0" err="1" smtClean="0"/>
              <a:t>stretch</a:t>
            </a:r>
            <a:r>
              <a:rPr lang="tr-TR" sz="3200" dirty="0" smtClean="0"/>
              <a:t>{n}  komutu özel bir elastik boşluk tanımlar. </a:t>
            </a:r>
            <a:r>
              <a:rPr lang="tr-TR" sz="3200" dirty="0"/>
              <a:t> </a:t>
            </a:r>
            <a:r>
              <a:rPr lang="tr-TR" sz="3200" dirty="0" smtClean="0"/>
              <a:t>\</a:t>
            </a:r>
            <a:r>
              <a:rPr lang="tr-TR" sz="3200" dirty="0" err="1" smtClean="0"/>
              <a:t>hspace</a:t>
            </a:r>
            <a:r>
              <a:rPr lang="tr-TR" sz="3200" dirty="0" smtClean="0"/>
              <a:t> komutu ile kullanıldığında satır dolana kadar boşluk bırakılması sağlanır. Çoklu kullanıldığında belirtilen ‘n’ çarpanı oranında boşluklar oluşur</a:t>
            </a:r>
            <a:endParaRPr lang="tr-TR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1" y="5184697"/>
            <a:ext cx="3410426" cy="8478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2" y="6108150"/>
            <a:ext cx="5611008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Yatay Boşluklar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00" y="2390056"/>
            <a:ext cx="8419308" cy="266266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\</a:t>
            </a:r>
            <a:r>
              <a:rPr lang="tr-TR" sz="3200" dirty="0" err="1" smtClean="0"/>
              <a:t>stretch</a:t>
            </a:r>
            <a:r>
              <a:rPr lang="tr-TR" sz="3200" dirty="0" smtClean="0"/>
              <a:t>{n}  komutu özel bir elastik boşluk tanımlar. </a:t>
            </a:r>
            <a:r>
              <a:rPr lang="tr-TR" sz="3200" dirty="0"/>
              <a:t> </a:t>
            </a:r>
            <a:r>
              <a:rPr lang="tr-TR" sz="3200" dirty="0" smtClean="0"/>
              <a:t>\</a:t>
            </a:r>
            <a:r>
              <a:rPr lang="tr-TR" sz="3200" dirty="0" err="1" smtClean="0"/>
              <a:t>hspace</a:t>
            </a:r>
            <a:r>
              <a:rPr lang="tr-TR" sz="3200" dirty="0" smtClean="0"/>
              <a:t> komutu ile kullanıldığında satır dolana kadar boşluk bırakılması sağlanır. Çoklu kullanıldığında belirtilen ‘n’ çarpanı oranında boşluklar oluşur</a:t>
            </a:r>
            <a:endParaRPr lang="tr-TR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1" y="5184697"/>
            <a:ext cx="3410426" cy="8478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2" y="6108150"/>
            <a:ext cx="5611008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Yatay Boşluklar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9" y="2735118"/>
            <a:ext cx="4658375" cy="117173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50" y="4365104"/>
            <a:ext cx="3943900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Düşey Boşluklar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546" y="2422519"/>
            <a:ext cx="8419308" cy="2014593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\</a:t>
            </a:r>
            <a:r>
              <a:rPr lang="tr-TR" sz="3200" dirty="0" err="1"/>
              <a:t>v</a:t>
            </a:r>
            <a:r>
              <a:rPr lang="tr-TR" sz="3200" dirty="0" err="1" smtClean="0"/>
              <a:t>space</a:t>
            </a:r>
            <a:r>
              <a:rPr lang="tr-TR" sz="3200" dirty="0" smtClean="0"/>
              <a:t>{</a:t>
            </a:r>
            <a:r>
              <a:rPr lang="tr-TR" sz="3200" i="1" dirty="0" err="1" smtClean="0"/>
              <a:t>length</a:t>
            </a:r>
            <a:r>
              <a:rPr lang="tr-TR" sz="3200" dirty="0" smtClean="0"/>
              <a:t>} komutu ile düşey boşluk yaratılır. Eğer tanımlanacak boşluk bir sayfanın en üstünde ya da en altında da oluşsun isteniyorsa \</a:t>
            </a:r>
            <a:r>
              <a:rPr lang="tr-TR" sz="3200" dirty="0" err="1"/>
              <a:t>v</a:t>
            </a:r>
            <a:r>
              <a:rPr lang="tr-TR" sz="3200" dirty="0" err="1" smtClean="0"/>
              <a:t>space</a:t>
            </a:r>
            <a:r>
              <a:rPr lang="tr-TR" sz="3200" dirty="0" smtClean="0"/>
              <a:t>* komutu kullanılmalıdır.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289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Düşey Boşluklar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546" y="2422519"/>
            <a:ext cx="8419308" cy="3094713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\</a:t>
            </a:r>
            <a:r>
              <a:rPr lang="tr-TR" sz="3200" dirty="0" err="1"/>
              <a:t>v</a:t>
            </a:r>
            <a:r>
              <a:rPr lang="tr-TR" sz="3200" dirty="0" err="1" smtClean="0"/>
              <a:t>space</a:t>
            </a:r>
            <a:r>
              <a:rPr lang="tr-TR" sz="3200" dirty="0" smtClean="0"/>
              <a:t>{</a:t>
            </a:r>
            <a:r>
              <a:rPr lang="tr-TR" sz="3200" i="1" dirty="0" err="1" smtClean="0"/>
              <a:t>length</a:t>
            </a:r>
            <a:r>
              <a:rPr lang="tr-TR" sz="3200" dirty="0" smtClean="0"/>
              <a:t>} komutu \</a:t>
            </a:r>
            <a:r>
              <a:rPr lang="tr-TR" sz="3200" dirty="0" err="1" smtClean="0"/>
              <a:t>stretch</a:t>
            </a:r>
            <a:r>
              <a:rPr lang="tr-TR" sz="3200" dirty="0" smtClean="0"/>
              <a:t> komutu ve \</a:t>
            </a:r>
            <a:r>
              <a:rPr lang="tr-TR" sz="3200" dirty="0" err="1" smtClean="0"/>
              <a:t>pagebreak</a:t>
            </a:r>
            <a:r>
              <a:rPr lang="tr-TR" sz="3200" dirty="0" smtClean="0"/>
              <a:t> komutu ile birlikte kullanıldığında bir sayfanın sonuna kadar ötelenmiş bir yazı hatta bir sayfanın düşey olarak tam ortasına yerleştirilmiş bir yazı elde edilebilir.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474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Yeni Komutlar</a:t>
            </a:r>
            <a:endParaRPr lang="tr-TR" dirty="0"/>
          </a:p>
        </p:txBody>
      </p:sp>
      <p:sp>
        <p:nvSpPr>
          <p:cNvPr id="4" name="Rounded Rectangle 3"/>
          <p:cNvSpPr/>
          <p:nvPr/>
        </p:nvSpPr>
        <p:spPr>
          <a:xfrm>
            <a:off x="1187624" y="3717032"/>
            <a:ext cx="554461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Bu kısımda tanımlanan komutun adı belirtilir.</a:t>
            </a:r>
            <a:endParaRPr lang="tr-TR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7" y="1865386"/>
            <a:ext cx="8211696" cy="69542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249050" y="1943563"/>
            <a:ext cx="1995358" cy="51842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ounded Rectangle 11"/>
          <p:cNvSpPr/>
          <p:nvPr/>
        </p:nvSpPr>
        <p:spPr>
          <a:xfrm>
            <a:off x="1187624" y="3717032"/>
            <a:ext cx="554461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Bu kısımda, tanımlanan komutun ne iş yapacağı belirtilir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871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Düşey Boşluklar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8" y="2852936"/>
            <a:ext cx="8764223" cy="187668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77520" y="5085184"/>
            <a:ext cx="3493960" cy="936104"/>
          </a:xfrm>
          <a:prstGeom prst="roundRect">
            <a:avLst/>
          </a:prstGeom>
          <a:solidFill>
            <a:srgbClr val="FF0000">
              <a:alpha val="1000"/>
            </a:srgbClr>
          </a:solidFill>
          <a:ln>
            <a:noFill/>
          </a:ln>
          <a:effectLst>
            <a:glow rad="609600">
              <a:srgbClr val="FF0000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Bu kodu deneyiniz!!!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1162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4400" y="1484784"/>
            <a:ext cx="453964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Düşey Boşluklar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546" y="2422519"/>
            <a:ext cx="8419308" cy="158254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\\[</a:t>
            </a:r>
            <a:r>
              <a:rPr lang="tr-TR" sz="3200" i="1" dirty="0" smtClean="0"/>
              <a:t>uzunluk</a:t>
            </a:r>
            <a:r>
              <a:rPr lang="tr-TR" sz="3200" dirty="0" smtClean="0"/>
              <a:t>] komutu ile bir paragraf içinde yeni satıra düşey olarak ne kadar uzaklıkta  başlanacağı belirtilebilir.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65292" y="4264710"/>
            <a:ext cx="8419308" cy="158254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\</a:t>
            </a:r>
            <a:r>
              <a:rPr lang="tr-TR" sz="3200" dirty="0" err="1" smtClean="0"/>
              <a:t>bigskip</a:t>
            </a:r>
            <a:r>
              <a:rPr lang="tr-TR" sz="3200" dirty="0" smtClean="0"/>
              <a:t>, \</a:t>
            </a:r>
            <a:r>
              <a:rPr lang="tr-TR" sz="3200" dirty="0" err="1" smtClean="0"/>
              <a:t>medskip</a:t>
            </a:r>
            <a:r>
              <a:rPr lang="tr-TR" sz="3200" dirty="0" smtClean="0"/>
              <a:t> ve \</a:t>
            </a:r>
            <a:r>
              <a:rPr lang="tr-TR" sz="3200" dirty="0" err="1" smtClean="0"/>
              <a:t>smallskip</a:t>
            </a:r>
            <a:r>
              <a:rPr lang="tr-TR" sz="3200" dirty="0" smtClean="0"/>
              <a:t> gibi komutlarla </a:t>
            </a:r>
            <a:r>
              <a:rPr lang="tr-TR" sz="3200" dirty="0" err="1" smtClean="0"/>
              <a:t>Latex</a:t>
            </a:r>
            <a:r>
              <a:rPr lang="tr-TR" sz="3200" dirty="0" smtClean="0"/>
              <a:t> için önceden tanımlanmış sabit miktarlarda düşey uzaklıklar bırakılabilir.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416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Boşluklar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5" y="1307397"/>
            <a:ext cx="4020111" cy="522042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25" y="2602977"/>
            <a:ext cx="4296375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95" y="1586325"/>
            <a:ext cx="5973009" cy="7144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1" y="2515525"/>
            <a:ext cx="9144000" cy="61794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347864" y="1586325"/>
            <a:ext cx="1440160" cy="792088"/>
          </a:xfrm>
          <a:prstGeom prst="ellipse">
            <a:avLst/>
          </a:prstGeom>
          <a:solidFill>
            <a:srgbClr val="FFFF00">
              <a:alpha val="59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2987824" y="2428453"/>
            <a:ext cx="1440160" cy="792088"/>
          </a:xfrm>
          <a:prstGeom prst="ellipse">
            <a:avLst/>
          </a:prstGeom>
          <a:solidFill>
            <a:srgbClr val="FFFF00">
              <a:alpha val="59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132111" y="3444725"/>
            <a:ext cx="6984776" cy="266576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Kutunun konumunu belirtir.</a:t>
            </a:r>
          </a:p>
          <a:p>
            <a:pPr algn="ctr"/>
            <a:r>
              <a:rPr lang="tr-TR" sz="3200" dirty="0" smtClean="0"/>
              <a:t>b: kutunun altı satır ile aynı hizada</a:t>
            </a:r>
          </a:p>
          <a:p>
            <a:pPr algn="ctr"/>
            <a:r>
              <a:rPr lang="tr-TR" sz="3200" dirty="0" smtClean="0"/>
              <a:t>c: kutunun ortası satır ile aynı hizada</a:t>
            </a:r>
          </a:p>
          <a:p>
            <a:pPr algn="ctr"/>
            <a:r>
              <a:rPr lang="tr-TR" sz="3200" dirty="0" smtClean="0"/>
              <a:t>t: kutunun üstü satır ile aynı hizada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6787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7408657" cy="26121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64" y="3789040"/>
            <a:ext cx="4844385" cy="29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7408657" cy="26121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64" y="3789040"/>
            <a:ext cx="4844385" cy="29406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64088" y="3789040"/>
            <a:ext cx="115212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635896" y="4581128"/>
            <a:ext cx="172819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5576" y="4581128"/>
            <a:ext cx="273630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Düşey olarak ortalanmama sorunu…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900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798740" cy="86409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5896798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32112" y="1371600"/>
            <a:ext cx="6984776" cy="266576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Sadece yatay olarak hizalanan metin üzerinde etkili ve iç içe kutu yerleştirilmesine olanak veren bir özel komut daha vardır.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6" y="4797152"/>
            <a:ext cx="828790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32112" y="1371600"/>
            <a:ext cx="6984776" cy="266576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width</a:t>
            </a:r>
            <a:r>
              <a:rPr lang="tr-TR" sz="3200" dirty="0" smtClean="0"/>
              <a:t> parametresi kutunun dıştan ölçüldüğünde elde edilen genişliğini verir.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6" y="4797152"/>
            <a:ext cx="8287907" cy="9335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19872" y="4792104"/>
            <a:ext cx="1944216" cy="938628"/>
          </a:xfrm>
          <a:prstGeom prst="ellipse">
            <a:avLst/>
          </a:prstGeom>
          <a:solidFill>
            <a:srgbClr val="FFFF00">
              <a:alpha val="59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8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32112" y="1371600"/>
            <a:ext cx="6984776" cy="266576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pos parametresi kutunun içeriğinin nasıl hizalanacağını belirtir. c: ortalı , r: sağa dayalı, l: sola dayalı ve s: iki yana yayılmış biçiminde seçenekleri vardır.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6" y="4797152"/>
            <a:ext cx="8287907" cy="9335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48064" y="4797529"/>
            <a:ext cx="1944216" cy="938628"/>
          </a:xfrm>
          <a:prstGeom prst="ellipse">
            <a:avLst/>
          </a:prstGeom>
          <a:solidFill>
            <a:srgbClr val="FFFF00">
              <a:alpha val="59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9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Yeni Komutlar</a:t>
            </a:r>
            <a:endParaRPr lang="tr-TR" dirty="0"/>
          </a:p>
        </p:txBody>
      </p:sp>
      <p:sp>
        <p:nvSpPr>
          <p:cNvPr id="4" name="Rounded Rectangle 3"/>
          <p:cNvSpPr/>
          <p:nvPr/>
        </p:nvSpPr>
        <p:spPr>
          <a:xfrm>
            <a:off x="1187624" y="3717032"/>
            <a:ext cx="554461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Bu kısımda tanımlanan komutun adı belirtilir.</a:t>
            </a:r>
            <a:endParaRPr lang="tr-TR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7" y="1865386"/>
            <a:ext cx="8211696" cy="69542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932040" y="1957593"/>
            <a:ext cx="1121852" cy="51842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ounded Rectangle 11"/>
          <p:cNvSpPr/>
          <p:nvPr/>
        </p:nvSpPr>
        <p:spPr>
          <a:xfrm>
            <a:off x="1187624" y="3717032"/>
            <a:ext cx="554461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Bu kısımda tanımlanan komutun ne iş yapacağı belirtilir</a:t>
            </a:r>
            <a:endParaRPr lang="tr-TR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1187624" y="3104964"/>
            <a:ext cx="5544616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Opsiyonel</a:t>
            </a:r>
            <a:r>
              <a:rPr lang="tr-TR" sz="3200" dirty="0" smtClean="0"/>
              <a:t> olan bu kısımda, tanımlanan komutun kaç adet argüman kullanacağı belirtilir. Kullanılabilecek maksimum argüman sayısı 9; ön tanımlı değer ise 0 </a:t>
            </a:r>
            <a:r>
              <a:rPr lang="tr-TR" sz="3200" dirty="0" err="1" smtClean="0"/>
              <a:t>dır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101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32112" y="1371600"/>
            <a:ext cx="6984776" cy="266576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\</a:t>
            </a:r>
            <a:r>
              <a:rPr lang="tr-TR" sz="3200" dirty="0" err="1" smtClean="0"/>
              <a:t>framebox</a:t>
            </a:r>
            <a:r>
              <a:rPr lang="tr-TR" sz="3200" dirty="0" smtClean="0"/>
              <a:t> komutu \</a:t>
            </a:r>
            <a:r>
              <a:rPr lang="tr-TR" sz="3200" dirty="0" err="1" smtClean="0"/>
              <a:t>makebox</a:t>
            </a:r>
            <a:r>
              <a:rPr lang="tr-TR" sz="3200" dirty="0" smtClean="0"/>
              <a:t> ile tıpatıp aynı özelliklere sahiptir ancak içeriğin etrafına çizgi çizer.</a:t>
            </a:r>
            <a:endParaRPr lang="tr-TR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6" y="4797152"/>
            <a:ext cx="8287907" cy="9335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44479" y="5334579"/>
            <a:ext cx="2395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80084" y="4427410"/>
            <a:ext cx="2647800" cy="677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tr-TR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framebox</a:t>
            </a:r>
            <a:endParaRPr lang="tr-TR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336"/>
            <a:ext cx="9144000" cy="33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2" y="1394744"/>
            <a:ext cx="5725324" cy="298174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52" y="4653136"/>
            <a:ext cx="3858163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2" y="1394744"/>
            <a:ext cx="5725324" cy="298174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52" y="4653136"/>
            <a:ext cx="3858163" cy="16385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3568" y="1556792"/>
            <a:ext cx="3672408" cy="576064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581035" y="5589240"/>
            <a:ext cx="409282" cy="576064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6516216" y="1394744"/>
            <a:ext cx="2268384" cy="2981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3 milimetre genişliğinde 1 milimetre yüksekliğinde bir çizgi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136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Kutular</a:t>
            </a:r>
            <a:endParaRPr lang="tr-TR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2" y="1394744"/>
            <a:ext cx="5725324" cy="298174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52" y="4653136"/>
            <a:ext cx="3858163" cy="16385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3568" y="2045430"/>
            <a:ext cx="4752528" cy="576064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907704" y="4739139"/>
            <a:ext cx="792088" cy="1552526"/>
          </a:xfrm>
          <a:prstGeom prst="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6516216" y="1394744"/>
            <a:ext cx="2268384" cy="2981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Satırın 1mm altında, 5 mm  genişliğinde ve 1 cm yüksekliğinde bir çizgi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444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Yeni Komutlar</a:t>
            </a:r>
            <a:endParaRPr lang="tr-TR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7" y="1865386"/>
            <a:ext cx="8211696" cy="69542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2780928"/>
            <a:ext cx="4991797" cy="19910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4992051"/>
            <a:ext cx="5563376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Yeni Komutlar</a:t>
            </a:r>
            <a:endParaRPr lang="tr-TR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1556792"/>
            <a:ext cx="4782217" cy="292458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25144"/>
            <a:ext cx="5106113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Yeni Ortamlar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6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Yeni Ortamlar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6904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00192" y="1412776"/>
            <a:ext cx="1152128" cy="690448"/>
          </a:xfrm>
          <a:prstGeom prst="ellipse">
            <a:avLst/>
          </a:prstGeom>
          <a:solidFill>
            <a:srgbClr val="92D050">
              <a:alpha val="48000"/>
            </a:srgbClr>
          </a:solidFill>
          <a:ln>
            <a:noFill/>
          </a:ln>
          <a:effectLst>
            <a:glow rad="444500">
              <a:srgbClr val="92D050">
                <a:alpha val="5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ounded Rectangle 3"/>
          <p:cNvSpPr/>
          <p:nvPr/>
        </p:nvSpPr>
        <p:spPr>
          <a:xfrm>
            <a:off x="1979712" y="3068960"/>
            <a:ext cx="5184576" cy="2664296"/>
          </a:xfrm>
          <a:prstGeom prst="round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prstMaterial="clear">
            <a:bevelT w="292100" h="1587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Bu kısımda, ortama başlamadan önce ekrana yansıyacak olanlar belirtilir.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005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LaTeX’i</a:t>
            </a:r>
            <a:r>
              <a:rPr lang="tr-TR" dirty="0" smtClean="0"/>
              <a:t> Özelleştirmek</a:t>
            </a:r>
            <a:endParaRPr lang="tr-T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Yeni Ortamlar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6904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32472" y="1391816"/>
            <a:ext cx="1152128" cy="690448"/>
          </a:xfrm>
          <a:prstGeom prst="ellipse">
            <a:avLst/>
          </a:prstGeom>
          <a:solidFill>
            <a:srgbClr val="92D050">
              <a:alpha val="48000"/>
            </a:srgbClr>
          </a:solidFill>
          <a:ln>
            <a:noFill/>
          </a:ln>
          <a:effectLst>
            <a:glow rad="444500">
              <a:srgbClr val="92D050">
                <a:alpha val="5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ounded Rectangle 3"/>
          <p:cNvSpPr/>
          <p:nvPr/>
        </p:nvSpPr>
        <p:spPr>
          <a:xfrm>
            <a:off x="1979712" y="3068960"/>
            <a:ext cx="5184576" cy="2664296"/>
          </a:xfrm>
          <a:prstGeom prst="round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prstMaterial="clear">
            <a:bevelT w="292100" h="1587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Bu kısımda, \</a:t>
            </a:r>
            <a:r>
              <a:rPr lang="tr-TR" sz="3200" dirty="0" err="1" smtClean="0"/>
              <a:t>end</a:t>
            </a:r>
            <a:r>
              <a:rPr lang="tr-TR" sz="3200" dirty="0" smtClean="0"/>
              <a:t>{name}  komutu ile yapılacak olanlar belirtilir.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5887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2554</TotalTime>
  <Words>743</Words>
  <Application>Microsoft Office PowerPoint</Application>
  <PresentationFormat>On-screen Show (4:3)</PresentationFormat>
  <Paragraphs>141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Times New Roman</vt:lpstr>
      <vt:lpstr>Perpetua</vt:lpstr>
      <vt:lpstr>Arial</vt:lpstr>
      <vt:lpstr>Segoe UI</vt:lpstr>
      <vt:lpstr>Calibri</vt:lpstr>
      <vt:lpstr>PresenterMedia.com Piece of Puzzle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LaTeX’i Özelleştirmek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Matematiksel Yazma Becerileri</dc:title>
  <dc:creator>Bülent SARAÇ</dc:creator>
  <cp:keywords/>
  <cp:lastModifiedBy>Bülent SARAÇ</cp:lastModifiedBy>
  <cp:revision>252</cp:revision>
  <dcterms:created xsi:type="dcterms:W3CDTF">2014-02-19T11:54:20Z</dcterms:created>
  <dcterms:modified xsi:type="dcterms:W3CDTF">2014-04-23T18:53:37Z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