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31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8" r:id="rId21"/>
    <p:sldId id="357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279" r:id="rId38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Perpetua" panose="02020502060401020303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31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8"/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68116" y="1948637"/>
            <a:ext cx="6912768" cy="112032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Latex’in</a:t>
            </a:r>
            <a:r>
              <a:rPr lang="tr-TR" sz="2800" dirty="0" smtClean="0"/>
              <a:t> özel yazım stilleri ve şekillere sahip alanlarına ortam (</a:t>
            </a:r>
            <a:r>
              <a:rPr lang="tr-TR" sz="2800" dirty="0" err="1" smtClean="0"/>
              <a:t>environment</a:t>
            </a:r>
            <a:r>
              <a:rPr lang="tr-TR" sz="2800" dirty="0" smtClean="0"/>
              <a:t>) denir.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77510" y="3645997"/>
            <a:ext cx="6912768" cy="68827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begin</a:t>
            </a:r>
            <a:r>
              <a:rPr lang="tr-TR" sz="2800" dirty="0" smtClean="0"/>
              <a:t>{</a:t>
            </a:r>
            <a:r>
              <a:rPr lang="tr-TR" sz="2800" dirty="0" err="1" smtClean="0"/>
              <a:t>environment</a:t>
            </a:r>
            <a:r>
              <a:rPr lang="tr-TR" sz="2800" dirty="0" smtClean="0"/>
              <a:t>}…\</a:t>
            </a:r>
            <a:r>
              <a:rPr lang="tr-TR" sz="2800" dirty="0" err="1" smtClean="0"/>
              <a:t>end</a:t>
            </a:r>
            <a:r>
              <a:rPr lang="tr-TR" sz="2800" dirty="0" smtClean="0"/>
              <a:t>{</a:t>
            </a:r>
            <a:r>
              <a:rPr lang="tr-TR" sz="2800" dirty="0" err="1" smtClean="0"/>
              <a:t>environment</a:t>
            </a:r>
            <a:r>
              <a:rPr lang="tr-TR" sz="2800" dirty="0" smtClean="0"/>
              <a:t>}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68116" y="4911308"/>
            <a:ext cx="6912768" cy="1470019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İç içe kullanım:</a:t>
            </a:r>
          </a:p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begin</a:t>
            </a:r>
            <a:r>
              <a:rPr lang="tr-TR" sz="2800" dirty="0" smtClean="0"/>
              <a:t>{a}…\</a:t>
            </a:r>
            <a:r>
              <a:rPr lang="tr-TR" sz="2800" dirty="0" err="1" smtClean="0"/>
              <a:t>begin</a:t>
            </a:r>
            <a:r>
              <a:rPr lang="tr-TR" sz="2800" dirty="0" smtClean="0"/>
              <a:t>{b}…\</a:t>
            </a:r>
            <a:r>
              <a:rPr lang="tr-TR" sz="2800" dirty="0" err="1" smtClean="0"/>
              <a:t>end</a:t>
            </a:r>
            <a:r>
              <a:rPr lang="tr-TR" sz="2800" dirty="0" smtClean="0"/>
              <a:t>{b}…\</a:t>
            </a:r>
            <a:r>
              <a:rPr lang="tr-TR" sz="2800" dirty="0" err="1" smtClean="0"/>
              <a:t>end</a:t>
            </a:r>
            <a:r>
              <a:rPr lang="tr-TR" sz="2800" dirty="0" smtClean="0"/>
              <a:t>{a}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13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77510" y="2128437"/>
            <a:ext cx="6912768" cy="281273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Bazı dokümanlar, içeriğin kısaca anlatıldığı, belge hakkında genel fikir veren öz ya da özet gibi bölümlere sahiptir. Bunun gibi bölümleri </a:t>
            </a:r>
          </a:p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begin</a:t>
            </a:r>
            <a:r>
              <a:rPr lang="tr-TR" sz="2800" dirty="0" smtClean="0"/>
              <a:t>{</a:t>
            </a:r>
            <a:r>
              <a:rPr lang="tr-TR" sz="2800" dirty="0" err="1" smtClean="0"/>
              <a:t>abstract</a:t>
            </a:r>
            <a:r>
              <a:rPr lang="tr-TR" sz="2800" dirty="0" smtClean="0"/>
              <a:t>} … \</a:t>
            </a:r>
            <a:r>
              <a:rPr lang="tr-TR" sz="2800" dirty="0" err="1" smtClean="0"/>
              <a:t>end</a:t>
            </a:r>
            <a:r>
              <a:rPr lang="tr-TR" sz="2800" dirty="0" smtClean="0"/>
              <a:t>{</a:t>
            </a:r>
            <a:r>
              <a:rPr lang="tr-TR" sz="2800" dirty="0" err="1" smtClean="0"/>
              <a:t>abstract</a:t>
            </a:r>
            <a:r>
              <a:rPr lang="tr-TR" sz="2800" dirty="0" smtClean="0"/>
              <a:t>}</a:t>
            </a:r>
          </a:p>
          <a:p>
            <a:pPr algn="ctr"/>
            <a:r>
              <a:rPr lang="tr-TR" sz="2800" dirty="0" smtClean="0"/>
              <a:t>şeklinde oluşturabiliriz.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Abstract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114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77510" y="2128437"/>
            <a:ext cx="6912768" cy="367682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</a:t>
            </a:r>
            <a:r>
              <a:rPr lang="tr-TR" sz="2800" dirty="0" err="1"/>
              <a:t>verbatim</a:t>
            </a:r>
            <a:r>
              <a:rPr lang="tr-TR" sz="2800" dirty="0"/>
              <a:t>} </a:t>
            </a:r>
            <a:r>
              <a:rPr lang="tr-TR" sz="2800" dirty="0" smtClean="0"/>
              <a:t>ve </a:t>
            </a:r>
            <a:r>
              <a:rPr lang="tr-TR" sz="2800" dirty="0"/>
              <a:t>\</a:t>
            </a:r>
            <a:r>
              <a:rPr lang="tr-TR" sz="2800" dirty="0" err="1"/>
              <a:t>end</a:t>
            </a:r>
            <a:r>
              <a:rPr lang="tr-TR" sz="2800" dirty="0"/>
              <a:t>{</a:t>
            </a:r>
            <a:r>
              <a:rPr lang="tr-TR" sz="2800" dirty="0" err="1"/>
              <a:t>verbatim</a:t>
            </a:r>
            <a:r>
              <a:rPr lang="tr-TR" sz="2800" dirty="0" smtClean="0"/>
              <a:t>} arasına yazılan </a:t>
            </a:r>
            <a:r>
              <a:rPr lang="tr-TR" sz="2800" dirty="0" err="1" smtClean="0"/>
              <a:t>herşey</a:t>
            </a:r>
            <a:r>
              <a:rPr lang="tr-TR" sz="2800" dirty="0" smtClean="0"/>
              <a:t> aynen yazıldığı gibi basılır. </a:t>
            </a:r>
            <a:r>
              <a:rPr lang="tr-TR" sz="2800" dirty="0" err="1" smtClean="0"/>
              <a:t>Latex</a:t>
            </a:r>
            <a:r>
              <a:rPr lang="tr-TR" sz="2800" dirty="0" smtClean="0"/>
              <a:t> komutları bu aralıkta işletilmez. </a:t>
            </a:r>
            <a:endParaRPr lang="tr-TR" sz="2800" dirty="0"/>
          </a:p>
          <a:p>
            <a:pPr algn="ctr"/>
            <a:r>
              <a:rPr lang="tr-TR" sz="2800" dirty="0" smtClean="0"/>
              <a:t>Ayrıca </a:t>
            </a:r>
          </a:p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verb+ifade</a:t>
            </a:r>
            <a:r>
              <a:rPr lang="tr-TR" sz="2800" dirty="0" smtClean="0"/>
              <a:t>+</a:t>
            </a:r>
          </a:p>
          <a:p>
            <a:pPr algn="ctr"/>
            <a:r>
              <a:rPr lang="tr-TR" sz="2800" dirty="0" smtClean="0"/>
              <a:t>şeklinde bir kullanım da mevcuttur. Burada + yerine harf, boşluk ya da * dışında herhangi bir simge de kullanılabilir.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verbatim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64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verbatim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5219048" cy="22476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1446"/>
            <a:ext cx="5477639" cy="1676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31" y="2089664"/>
            <a:ext cx="240812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verbatim</a:t>
            </a:r>
            <a:endParaRPr lang="tr-T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31" y="2089664"/>
            <a:ext cx="2408129" cy="2249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9664"/>
            <a:ext cx="4114286" cy="232380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9" y="4573318"/>
            <a:ext cx="560148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verbatim</a:t>
            </a:r>
            <a:endParaRPr lang="tr-T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31" y="2089664"/>
            <a:ext cx="2408129" cy="224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59" y="2818428"/>
            <a:ext cx="5416581" cy="8986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36966"/>
            <a:ext cx="5191850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77510" y="2128437"/>
            <a:ext cx="6912768" cy="65249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Tablolar yaratmak için kullanılır.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164631" y="3068960"/>
            <a:ext cx="6912768" cy="65249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Genel kullanımı:</a:t>
            </a:r>
            <a:endParaRPr lang="tr-TR" sz="2800" dirty="0"/>
          </a:p>
        </p:txBody>
      </p:sp>
      <p:sp>
        <p:nvSpPr>
          <p:cNvPr id="10" name="Rectangle 9"/>
          <p:cNvSpPr/>
          <p:nvPr/>
        </p:nvSpPr>
        <p:spPr>
          <a:xfrm>
            <a:off x="1177510" y="4077072"/>
            <a:ext cx="6912768" cy="652491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{tabular</a:t>
            </a:r>
            <a:r>
              <a:rPr lang="tr-TR" sz="2800" dirty="0" smtClean="0"/>
              <a:t>}[konum]{tablo öz.}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842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055990"/>
            <a:ext cx="6912768" cy="652491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{tabular</a:t>
            </a:r>
            <a:r>
              <a:rPr lang="tr-TR" sz="2800" dirty="0" smtClean="0"/>
              <a:t>}[konum]{tablo öz.}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2864198"/>
            <a:ext cx="6912768" cy="315709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tablo öz. kısmına tablonun sütunlarının hizalaması, kaç sütun olacağı, sütun genişlikleri vs. özellikler belirtilir. Sağa dayalı sütun </a:t>
            </a:r>
            <a:r>
              <a:rPr lang="tr-TR" sz="2800" dirty="0" err="1" smtClean="0"/>
              <a:t>hizlaması</a:t>
            </a:r>
            <a:r>
              <a:rPr lang="tr-TR" sz="2800" dirty="0" smtClean="0"/>
              <a:t> için r, sola dayalı hiza için l ve ortalı yazılan sütunlar için c kullanılır. Bu simgeler arasına | işareti konulursa o sütunlara düşey çizgi çizilir.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80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055990"/>
            <a:ext cx="6912768" cy="652491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{tabular</a:t>
            </a:r>
            <a:r>
              <a:rPr lang="tr-TR" sz="2800" dirty="0" smtClean="0"/>
              <a:t>}[konum]{tablo öz.}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2864198"/>
            <a:ext cx="6912768" cy="12128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p{</a:t>
            </a:r>
            <a:r>
              <a:rPr lang="tr-TR" sz="2800" i="1" dirty="0" smtClean="0"/>
              <a:t>genişlik</a:t>
            </a:r>
            <a:r>
              <a:rPr lang="tr-TR" sz="2800" dirty="0" smtClean="0"/>
              <a:t>} ile istendiği takdirde sütun genişliği ayarlanabilir. 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64631" y="4226690"/>
            <a:ext cx="6912768" cy="223224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konum kısmına t, b ve c gibi parametreler konulur. </a:t>
            </a:r>
          </a:p>
          <a:p>
            <a:pPr algn="ctr"/>
            <a:r>
              <a:rPr lang="tr-TR" sz="2800" dirty="0" smtClean="0"/>
              <a:t>t : üst (top)</a:t>
            </a:r>
          </a:p>
          <a:p>
            <a:pPr algn="ctr"/>
            <a:r>
              <a:rPr lang="tr-TR" sz="2800" dirty="0" smtClean="0"/>
              <a:t>b: alt (</a:t>
            </a:r>
            <a:r>
              <a:rPr lang="tr-TR" sz="2800" dirty="0" err="1" smtClean="0"/>
              <a:t>bottom</a:t>
            </a:r>
            <a:r>
              <a:rPr lang="tr-TR" sz="2800" dirty="0" smtClean="0"/>
              <a:t>)</a:t>
            </a:r>
          </a:p>
          <a:p>
            <a:pPr algn="ctr"/>
            <a:r>
              <a:rPr lang="tr-TR" sz="2800" dirty="0" smtClean="0"/>
              <a:t>c: orta (</a:t>
            </a:r>
            <a:r>
              <a:rPr lang="tr-TR" sz="2800" dirty="0" err="1" smtClean="0"/>
              <a:t>center</a:t>
            </a:r>
            <a:r>
              <a:rPr lang="tr-TR" sz="2800" dirty="0" smtClean="0"/>
              <a:t>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84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2212935"/>
            <a:ext cx="6912768" cy="12128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tabular ortamı içinde &amp; simgesi sütun geçişini sağlar.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64631" y="4005064"/>
            <a:ext cx="6912768" cy="223224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hline</a:t>
            </a:r>
            <a:r>
              <a:rPr lang="tr-TR" sz="2800" dirty="0" smtClean="0"/>
              <a:t> komutu ile satırın üstüne çizgi çizilir.</a:t>
            </a:r>
          </a:p>
          <a:p>
            <a:pPr algn="ctr"/>
            <a:r>
              <a:rPr lang="tr-TR" sz="2800" dirty="0" smtClean="0"/>
              <a:t>kısmen çizgi çizmek için de \</a:t>
            </a:r>
            <a:r>
              <a:rPr lang="tr-TR" sz="2800" dirty="0" err="1" smtClean="0"/>
              <a:t>cline</a:t>
            </a:r>
            <a:r>
              <a:rPr lang="tr-TR" sz="2800" dirty="0" smtClean="0"/>
              <a:t>{i-j} komutu kullanılır. Buradaki i ve j çizginin hangi sütundan başlayıp nerede biteceğini söyler.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960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" y="2055990"/>
            <a:ext cx="4380952" cy="335238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61" y="4263706"/>
            <a:ext cx="4210638" cy="18290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9792" y="1983780"/>
            <a:ext cx="1008112" cy="6529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Elbow Connector 5"/>
          <p:cNvCxnSpPr>
            <a:stCxn id="2" idx="5"/>
          </p:cNvCxnSpPr>
          <p:nvPr/>
        </p:nvCxnSpPr>
        <p:spPr>
          <a:xfrm rot="5400000" flipH="1" flipV="1">
            <a:off x="4056198" y="1976276"/>
            <a:ext cx="68886" cy="1060744"/>
          </a:xfrm>
          <a:prstGeom prst="bentConnector4">
            <a:avLst>
              <a:gd name="adj1" fmla="val -331853"/>
              <a:gd name="adj2" fmla="val 56959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16015" y="2212934"/>
            <a:ext cx="4068585" cy="1792129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dikkat edilirse | simgesi düşey çizgi çizilmesi için kullanılmaktadır.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64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77510" y="2128437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Itemize</a:t>
            </a:r>
            <a:r>
              <a:rPr lang="tr-TR" sz="2800" dirty="0" smtClean="0"/>
              <a:t> basit listeler yaratmak içindir.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/>
              <a:t>Itemize</a:t>
            </a:r>
            <a:r>
              <a:rPr lang="tr-TR" sz="2400" dirty="0"/>
              <a:t>, </a:t>
            </a:r>
            <a:r>
              <a:rPr lang="tr-TR" sz="2400" dirty="0" err="1"/>
              <a:t>Enumerate</a:t>
            </a:r>
            <a:r>
              <a:rPr lang="tr-TR" sz="2400" dirty="0"/>
              <a:t>, </a:t>
            </a:r>
            <a:r>
              <a:rPr lang="tr-TR" sz="2400" dirty="0" smtClean="0"/>
              <a:t>ve </a:t>
            </a:r>
            <a:r>
              <a:rPr lang="tr-TR" sz="2400" dirty="0" err="1"/>
              <a:t>Description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3356992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Enumerate</a:t>
            </a:r>
            <a:r>
              <a:rPr lang="tr-TR" sz="2800" dirty="0" smtClean="0"/>
              <a:t> numaralandırılmış listeler yaratmak içindir.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77510" y="4585547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Description</a:t>
            </a:r>
            <a:r>
              <a:rPr lang="tr-TR" sz="2800" dirty="0" smtClean="0"/>
              <a:t> tanımlama tipi listeler yaratmak içindir.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897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43563"/>
            <a:ext cx="4761905" cy="29333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76896"/>
            <a:ext cx="565864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2212935"/>
            <a:ext cx="6912768" cy="12128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sütun ayırıcı olarak düşey çizgi yerine bir simge ya da boşluk da tanımlanabilir.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64631" y="3708925"/>
            <a:ext cx="6912768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Bunun için @{…} ifadesi kullanılır. … yerine ne konursa sütunlar onunla ayrılır.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4631" y="5000153"/>
            <a:ext cx="6912768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Genellikle ondalık sayıların virgüle göre hizalanmasında 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522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Sütun ayırıcı olarak @{} ifadesi kullanılırsa sütunlar arasında boşluk bırakılmaz.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1" y="3240817"/>
            <a:ext cx="4304762" cy="19238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373216"/>
            <a:ext cx="3419952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Sütun ayırıcı olarak @{} ifadesi kullanılırsa sütunlar arasında boşluk bırakılmaz.</a:t>
            </a:r>
            <a:endParaRPr lang="tr-T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48" y="3072637"/>
            <a:ext cx="5180952" cy="222857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09693"/>
            <a:ext cx="4220164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713795"/>
            <a:ext cx="5380952" cy="33142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31" y="4653136"/>
            <a:ext cx="4001058" cy="17718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83568" y="2996952"/>
            <a:ext cx="187220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39952" y="3429000"/>
            <a:ext cx="187220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580952" cy="26761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8" y="3429000"/>
            <a:ext cx="3010320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4552"/>
            <a:ext cx="5542857" cy="28190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678161"/>
            <a:ext cx="2257740" cy="12955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5776" y="1929819"/>
            <a:ext cx="2088232" cy="34705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Elbow Connector 12"/>
          <p:cNvCxnSpPr/>
          <p:nvPr/>
        </p:nvCxnSpPr>
        <p:spPr>
          <a:xfrm>
            <a:off x="4644008" y="2276872"/>
            <a:ext cx="1368152" cy="360040"/>
          </a:xfrm>
          <a:prstGeom prst="bentConnector3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35152" y="2204864"/>
            <a:ext cx="2857327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hücreler arasındaki düşey boşluğu ayarlar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11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4552"/>
            <a:ext cx="5542857" cy="28190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678161"/>
            <a:ext cx="2257740" cy="12955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381" y="2289859"/>
            <a:ext cx="1776571" cy="34705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Elbow Connector 12"/>
          <p:cNvCxnSpPr/>
          <p:nvPr/>
        </p:nvCxnSpPr>
        <p:spPr>
          <a:xfrm>
            <a:off x="4139952" y="2636912"/>
            <a:ext cx="1872208" cy="12700"/>
          </a:xfrm>
          <a:prstGeom prst="bentConnector3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35152" y="2204864"/>
            <a:ext cx="2857327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metnin hücre içinde sağ ve sol kenarlara uzaklığı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01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396"/>
            <a:ext cx="5200000" cy="27238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9" y="4489368"/>
            <a:ext cx="2124371" cy="15432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50597" y="4489368"/>
            <a:ext cx="216024" cy="7716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164631" y="2780928"/>
            <a:ext cx="1535161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Elbow Connector 19"/>
          <p:cNvCxnSpPr/>
          <p:nvPr/>
        </p:nvCxnSpPr>
        <p:spPr>
          <a:xfrm>
            <a:off x="1164631" y="3140968"/>
            <a:ext cx="3085966" cy="1734216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Tabular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396"/>
            <a:ext cx="5200000" cy="27238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9" y="4489368"/>
            <a:ext cx="2124371" cy="15432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50597" y="5112444"/>
            <a:ext cx="216024" cy="7716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186186" y="3480783"/>
            <a:ext cx="1535161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Elbow Connector 19"/>
          <p:cNvCxnSpPr>
            <a:endCxn id="11" idx="2"/>
          </p:cNvCxnSpPr>
          <p:nvPr/>
        </p:nvCxnSpPr>
        <p:spPr>
          <a:xfrm>
            <a:off x="1493234" y="3861048"/>
            <a:ext cx="2757363" cy="1637212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268759"/>
            <a:ext cx="4257719" cy="54100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79" y="1282509"/>
            <a:ext cx="3915321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80020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Şekil ya da tabloların bazıları sayfa bitiminde bölünmezler. O nedenle gerekirse diğer sayfaya kaydırılması gerekebilir.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4221088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begin</a:t>
            </a:r>
            <a:r>
              <a:rPr lang="tr-TR" sz="2800" dirty="0" smtClean="0"/>
              <a:t>{</a:t>
            </a:r>
            <a:r>
              <a:rPr lang="tr-TR" sz="2800" dirty="0" err="1" smtClean="0"/>
              <a:t>figure</a:t>
            </a:r>
            <a:r>
              <a:rPr lang="tr-TR" sz="2800" dirty="0" smtClean="0"/>
              <a:t>}[yerleştirme belirteci] …\</a:t>
            </a:r>
            <a:r>
              <a:rPr lang="tr-TR" sz="2800" dirty="0" err="1" smtClean="0"/>
              <a:t>end</a:t>
            </a:r>
            <a:r>
              <a:rPr lang="tr-TR" sz="2800" dirty="0" smtClean="0"/>
              <a:t>{</a:t>
            </a:r>
            <a:r>
              <a:rPr lang="tr-TR" sz="2800" dirty="0" err="1" smtClean="0"/>
              <a:t>figure</a:t>
            </a:r>
            <a:r>
              <a:rPr lang="tr-TR" sz="2800" dirty="0" smtClean="0"/>
              <a:t>}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5313" y="5445224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begin</a:t>
            </a:r>
            <a:r>
              <a:rPr lang="tr-TR" sz="2800" dirty="0" smtClean="0"/>
              <a:t>{</a:t>
            </a:r>
            <a:r>
              <a:rPr lang="tr-TR" sz="2800" dirty="0" err="1" smtClean="0"/>
              <a:t>table</a:t>
            </a:r>
            <a:r>
              <a:rPr lang="tr-TR" sz="2800" dirty="0" smtClean="0"/>
              <a:t>}[yerleştirme belirteci] …\</a:t>
            </a:r>
            <a:r>
              <a:rPr lang="tr-TR" sz="2800" dirty="0" err="1" smtClean="0"/>
              <a:t>end</a:t>
            </a:r>
            <a:r>
              <a:rPr lang="tr-TR" sz="2800" dirty="0" smtClean="0"/>
              <a:t>{</a:t>
            </a:r>
            <a:r>
              <a:rPr lang="tr-TR" sz="2800" dirty="0" err="1" smtClean="0"/>
              <a:t>table</a:t>
            </a:r>
            <a:r>
              <a:rPr lang="tr-TR" sz="2800" dirty="0" smtClean="0"/>
              <a:t>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907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43204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Yerleştirme belirteçleri:</a:t>
            </a:r>
          </a:p>
          <a:p>
            <a:r>
              <a:rPr lang="tr-TR" sz="2800" dirty="0" smtClean="0"/>
              <a:t>h : here. </a:t>
            </a:r>
            <a:r>
              <a:rPr lang="tr-TR" sz="2800" dirty="0" smtClean="0"/>
              <a:t>Metin içinde tam geçtiği yere yerleştirilmesini belirtir.</a:t>
            </a:r>
          </a:p>
          <a:p>
            <a:r>
              <a:rPr lang="tr-TR" sz="2800" dirty="0" smtClean="0"/>
              <a:t>t : top. Sayfanın üstüne </a:t>
            </a:r>
            <a:r>
              <a:rPr lang="tr-TR" sz="2800" dirty="0" err="1" smtClean="0"/>
              <a:t>yerleştilmesini</a:t>
            </a:r>
            <a:r>
              <a:rPr lang="tr-TR" sz="2800" dirty="0" smtClean="0"/>
              <a:t> belirtir.</a:t>
            </a:r>
          </a:p>
          <a:p>
            <a:r>
              <a:rPr lang="tr-TR" sz="2800" dirty="0" smtClean="0"/>
              <a:t>b : </a:t>
            </a:r>
            <a:r>
              <a:rPr lang="tr-TR" sz="2800" dirty="0" err="1" smtClean="0"/>
              <a:t>bottom</a:t>
            </a:r>
            <a:r>
              <a:rPr lang="tr-TR" sz="2800" dirty="0" smtClean="0"/>
              <a:t>. Sayfanın en altına yerleştirilmesini belirtir.</a:t>
            </a:r>
          </a:p>
          <a:p>
            <a:r>
              <a:rPr lang="tr-TR" sz="2800" dirty="0" smtClean="0"/>
              <a:t>p : yüzen </a:t>
            </a:r>
            <a:r>
              <a:rPr lang="tr-TR" sz="2800" dirty="0" err="1" smtClean="0"/>
              <a:t>neslerin</a:t>
            </a:r>
            <a:r>
              <a:rPr lang="tr-TR" sz="2800" dirty="0" smtClean="0"/>
              <a:t> yer aldığı özel bir sayfaya </a:t>
            </a:r>
            <a:r>
              <a:rPr lang="tr-TR" sz="2800" dirty="0" err="1" smtClean="0"/>
              <a:t>yerleştilimesini</a:t>
            </a:r>
            <a:r>
              <a:rPr lang="tr-TR" sz="2800" dirty="0" smtClean="0"/>
              <a:t> belirtir.</a:t>
            </a:r>
          </a:p>
          <a:p>
            <a:r>
              <a:rPr lang="tr-TR" sz="2800" dirty="0" smtClean="0"/>
              <a:t>! : belirtilenler dışında başka parametre kullanılmamasını bildirir. Bu bazen nesnenin gösterilmemesi ile sonuçlanabilir.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671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Örnek:</a:t>
            </a:r>
          </a:p>
          <a:p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</a:t>
            </a:r>
            <a:r>
              <a:rPr lang="tr-TR" sz="2800" dirty="0" err="1"/>
              <a:t>table</a:t>
            </a:r>
            <a:r>
              <a:rPr lang="tr-TR" sz="2800" dirty="0" smtClean="0"/>
              <a:t>}[</a:t>
            </a:r>
            <a:r>
              <a:rPr lang="tr-TR" sz="2800" dirty="0" err="1" smtClean="0"/>
              <a:t>hbp</a:t>
            </a:r>
            <a:r>
              <a:rPr lang="tr-TR" sz="2800" dirty="0"/>
              <a:t>]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69896" y="3560029"/>
            <a:ext cx="6912768" cy="136815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Hiç belirteç kullanılmazsa </a:t>
            </a:r>
            <a:r>
              <a:rPr lang="tr-TR" sz="2800" dirty="0" err="1" smtClean="0"/>
              <a:t>Latex</a:t>
            </a:r>
            <a:r>
              <a:rPr lang="tr-TR" sz="2800" dirty="0" smtClean="0"/>
              <a:t>,</a:t>
            </a:r>
          </a:p>
          <a:p>
            <a:r>
              <a:rPr lang="tr-TR" sz="2800" dirty="0"/>
              <a:t>\</a:t>
            </a:r>
            <a:r>
              <a:rPr lang="tr-TR" sz="2800" dirty="0" err="1"/>
              <a:t>begin</a:t>
            </a:r>
            <a:r>
              <a:rPr lang="tr-TR" sz="2800" dirty="0"/>
              <a:t>{</a:t>
            </a:r>
            <a:r>
              <a:rPr lang="tr-TR" sz="2800" dirty="0" err="1"/>
              <a:t>table</a:t>
            </a:r>
            <a:r>
              <a:rPr lang="tr-TR" sz="2800" dirty="0" smtClean="0"/>
              <a:t>}[</a:t>
            </a:r>
            <a:r>
              <a:rPr lang="tr-TR" sz="2800" dirty="0" err="1"/>
              <a:t>t</a:t>
            </a:r>
            <a:r>
              <a:rPr lang="tr-TR" sz="2800" dirty="0" err="1" smtClean="0"/>
              <a:t>bp</a:t>
            </a:r>
            <a:r>
              <a:rPr lang="tr-TR" sz="2800" dirty="0" smtClean="0"/>
              <a:t>]</a:t>
            </a:r>
          </a:p>
          <a:p>
            <a:r>
              <a:rPr lang="tr-TR" sz="2800" dirty="0" smtClean="0"/>
              <a:t>şeklinde kullanır.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5157192"/>
            <a:ext cx="6912768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!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Yalnız bir belirteç kullanmak sakıncalı olabilir.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353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Yüzen nesneye başlık vermek için : </a:t>
            </a:r>
          </a:p>
          <a:p>
            <a:r>
              <a:rPr lang="tr-TR" sz="2800" dirty="0" smtClean="0"/>
              <a:t>\</a:t>
            </a:r>
            <a:r>
              <a:rPr lang="tr-TR" sz="2800" dirty="0" err="1" smtClean="0"/>
              <a:t>caption</a:t>
            </a:r>
            <a:r>
              <a:rPr lang="tr-TR" sz="2800" dirty="0" smtClean="0"/>
              <a:t>{başlık}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64631" y="3429000"/>
            <a:ext cx="6912768" cy="136815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/>
              <a:t>\</a:t>
            </a:r>
            <a:r>
              <a:rPr lang="tr-TR" sz="2800" dirty="0" err="1"/>
              <a:t>listoffigures</a:t>
            </a:r>
            <a:r>
              <a:rPr lang="tr-TR" sz="2800" dirty="0"/>
              <a:t> </a:t>
            </a:r>
            <a:r>
              <a:rPr lang="tr-TR" sz="2800" dirty="0" smtClean="0"/>
              <a:t>ve </a:t>
            </a:r>
            <a:r>
              <a:rPr lang="tr-TR" sz="2800" dirty="0"/>
              <a:t>\</a:t>
            </a:r>
            <a:r>
              <a:rPr lang="tr-TR" sz="2800" dirty="0" err="1" smtClean="0"/>
              <a:t>listoftables</a:t>
            </a:r>
            <a:r>
              <a:rPr lang="tr-TR" sz="2800" dirty="0" smtClean="0"/>
              <a:t> komutları tıpkı \</a:t>
            </a:r>
            <a:r>
              <a:rPr lang="tr-TR" sz="2800" dirty="0" err="1" smtClean="0"/>
              <a:t>tableofcontents</a:t>
            </a:r>
            <a:r>
              <a:rPr lang="tr-TR" sz="2800" dirty="0" smtClean="0"/>
              <a:t> komutu gibi şekil ve tabloların listesinin bulunduğu sayfalar yaratır.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4631" y="4946810"/>
            <a:ext cx="6912768" cy="143451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Listede görünemeyecek kadar uzun başlıklar için :</a:t>
            </a:r>
          </a:p>
          <a:p>
            <a:r>
              <a:rPr lang="tr-TR" sz="2800" dirty="0" smtClean="0"/>
              <a:t>\</a:t>
            </a:r>
            <a:r>
              <a:rPr lang="tr-TR" sz="2800" dirty="0" err="1" smtClean="0"/>
              <a:t>caption</a:t>
            </a:r>
            <a:r>
              <a:rPr lang="tr-TR" sz="2800" dirty="0" smtClean="0"/>
              <a:t>[kısa başlık]{normal başlık}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925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66591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Örnek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4" y="2870781"/>
            <a:ext cx="80322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Yüzen nesneler (</a:t>
            </a:r>
            <a:r>
              <a:rPr lang="tr-TR" sz="2400" dirty="0" err="1" smtClean="0"/>
              <a:t>table</a:t>
            </a:r>
            <a:r>
              <a:rPr lang="tr-TR" sz="2400" dirty="0" smtClean="0"/>
              <a:t>, </a:t>
            </a:r>
            <a:r>
              <a:rPr lang="tr-TR" sz="2400" dirty="0" err="1" smtClean="0"/>
              <a:t>figure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2204864"/>
            <a:ext cx="6912768" cy="187220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Bazı durumlarda</a:t>
            </a:r>
          </a:p>
          <a:p>
            <a:r>
              <a:rPr lang="tr-TR" sz="2800" dirty="0" smtClean="0"/>
              <a:t>\</a:t>
            </a:r>
            <a:r>
              <a:rPr lang="tr-TR" sz="2800" dirty="0" err="1" smtClean="0"/>
              <a:t>clearpage</a:t>
            </a:r>
            <a:r>
              <a:rPr lang="tr-TR" sz="2800" dirty="0" smtClean="0"/>
              <a:t> veya \</a:t>
            </a:r>
            <a:r>
              <a:rPr lang="tr-TR" sz="2800" dirty="0" err="1" smtClean="0"/>
              <a:t>cleardoublepage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komutlarını kullanmamız gerekebilir.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6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b="1" dirty="0" err="1"/>
              <a:t>Flushleft</a:t>
            </a:r>
            <a:r>
              <a:rPr lang="tr-TR" sz="2400" b="1" dirty="0"/>
              <a:t>, </a:t>
            </a:r>
            <a:r>
              <a:rPr lang="tr-TR" sz="2400" b="1" dirty="0" err="1"/>
              <a:t>Flushright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Center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914286" cy="21714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5506218" cy="128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1" y="2062646"/>
            <a:ext cx="2405031" cy="22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b="1" dirty="0" err="1"/>
              <a:t>Flushleft</a:t>
            </a:r>
            <a:r>
              <a:rPr lang="tr-TR" sz="2400" b="1" dirty="0"/>
              <a:t>, </a:t>
            </a:r>
            <a:r>
              <a:rPr lang="tr-TR" sz="2400" b="1" dirty="0" err="1"/>
              <a:t>Flushright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Center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1" y="2420888"/>
            <a:ext cx="5247619" cy="210476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5" y="4797152"/>
            <a:ext cx="5677692" cy="1286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31" y="2089664"/>
            <a:ext cx="240812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b="1" dirty="0" err="1"/>
              <a:t>Flushleft</a:t>
            </a:r>
            <a:r>
              <a:rPr lang="tr-TR" sz="2400" b="1" dirty="0"/>
              <a:t>, </a:t>
            </a:r>
            <a:r>
              <a:rPr lang="tr-TR" sz="2400" b="1" dirty="0" err="1"/>
              <a:t>Flushright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Center</a:t>
            </a:r>
            <a:endParaRPr lang="tr-T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31" y="2089664"/>
            <a:ext cx="2408129" cy="224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4666667" cy="15619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7" y="5021160"/>
            <a:ext cx="5668166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77510" y="2128437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Quote</a:t>
            </a:r>
            <a:r>
              <a:rPr lang="tr-TR" sz="2800" dirty="0" smtClean="0"/>
              <a:t> alıntı cümleleri içindir.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Quote, Quotation, and Verse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3356992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Quotation</a:t>
            </a:r>
            <a:r>
              <a:rPr lang="tr-TR" sz="2800" dirty="0" smtClean="0"/>
              <a:t> ise uzun alıntılar için uygundur.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177510" y="4585547"/>
            <a:ext cx="6912768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Verse özellikler şiir yazmak için uygundur.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705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Quote, Quotation, and Verse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38148"/>
            <a:ext cx="4702302" cy="38391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6" y="2055990"/>
            <a:ext cx="4251020" cy="24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ORTAMLAR</a:t>
            </a:r>
            <a:endParaRPr lang="tr-TR" dirty="0"/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4631" y="1497771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/>
              <a:t>Quote, Quotation, and Verse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43563"/>
            <a:ext cx="4824536" cy="43238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204864"/>
            <a:ext cx="4104455" cy="30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1206</TotalTime>
  <Words>781</Words>
  <Application>Microsoft Office PowerPoint</Application>
  <PresentationFormat>On-screen Show (4:3)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Segoe UI</vt:lpstr>
      <vt:lpstr>Calibri</vt:lpstr>
      <vt:lpstr>Perpetua</vt:lpstr>
      <vt:lpstr>Arial</vt:lpstr>
      <vt:lpstr>PresenterMedia.com Piece of Puzzle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133</cp:revision>
  <dcterms:created xsi:type="dcterms:W3CDTF">2014-02-19T11:54:20Z</dcterms:created>
  <dcterms:modified xsi:type="dcterms:W3CDTF">2014-03-12T21:58:28Z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