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72"/>
  </p:notesMasterIdLst>
  <p:handoutMasterIdLst>
    <p:handoutMasterId r:id="rId73"/>
  </p:handoutMasterIdLst>
  <p:sldIdLst>
    <p:sldId id="374" r:id="rId3"/>
    <p:sldId id="375" r:id="rId4"/>
    <p:sldId id="376" r:id="rId5"/>
    <p:sldId id="340" r:id="rId6"/>
    <p:sldId id="378" r:id="rId7"/>
    <p:sldId id="379" r:id="rId8"/>
    <p:sldId id="380" r:id="rId9"/>
    <p:sldId id="381" r:id="rId10"/>
    <p:sldId id="382" r:id="rId11"/>
    <p:sldId id="377" r:id="rId12"/>
    <p:sldId id="383" r:id="rId13"/>
    <p:sldId id="385" r:id="rId14"/>
    <p:sldId id="384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1" r:id="rId60"/>
    <p:sldId id="430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279" r:id="rId71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Perpetua" panose="02020502060401020303" pitchFamily="18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/>
        </p14:section>
        <p14:section name="Giriş" id="{3F27D3A4-CA50-413C-A186-2E27A1D1F28E}">
          <p14:sldIdLst>
            <p14:sldId id="374"/>
            <p14:sldId id="375"/>
            <p14:sldId id="376"/>
            <p14:sldId id="340"/>
            <p14:sldId id="378"/>
            <p14:sldId id="379"/>
            <p14:sldId id="380"/>
            <p14:sldId id="381"/>
            <p14:sldId id="382"/>
            <p14:sldId id="377"/>
            <p14:sldId id="383"/>
            <p14:sldId id="385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1"/>
            <p14:sldId id="430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1.fntdata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3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font" Target="fonts/font9.fntdata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tmp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tmp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tmp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Matematiksel İfadelerin Yazılması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68116" y="1772816"/>
            <a:ext cx="6912768" cy="21545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Ön tanımlama bölümünde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usepackage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amsmath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paket yüklemesinin yapıldığı kabul edilmektedir.</a:t>
            </a:r>
            <a:endParaRPr lang="tr-TR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426" y="4221088"/>
            <a:ext cx="6912768" cy="14401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Matematiksel bir ifade bir paragrafın içinde yer alabildiği gibi paragrafın bölünerek ayrı bir satırda ifadenin gösterilmesi de mümkündür.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053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631" y="980728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Üs ve İndis Yazımı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603218"/>
            <a:ext cx="5123809" cy="2590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4392053"/>
            <a:ext cx="5706271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ve Düz Yazının Farkı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069498" y="1790766"/>
            <a:ext cx="7128792" cy="1660603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Bir çok boşluk ve satır bölünmesi önemsizdir. Boşluklar ya </a:t>
            </a:r>
            <a:r>
              <a:rPr lang="tr-TR" sz="2800" dirty="0" err="1" smtClean="0"/>
              <a:t>Latex</a:t>
            </a:r>
            <a:r>
              <a:rPr lang="tr-TR" sz="2800" dirty="0" smtClean="0"/>
              <a:t> tarafından mantıksal olarak tanımlanır ya da özel komutlar ile belirtilmelidir.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1058399" y="3573016"/>
            <a:ext cx="7150990" cy="79650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Matematiksel yazımda boş satır kullanılmaz. Her formül bir paragraf gibidir. 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058399" y="4491170"/>
            <a:ext cx="7150990" cy="181815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Matematiksel yazımda kullanılan her harf bir değişken adı olarak değerlendirilir. Bir formül içinde düz yazı kullanılacak ise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 </a:t>
            </a:r>
            <a:r>
              <a:rPr lang="tr-TR" sz="2800" dirty="0" smtClean="0"/>
              <a:t>komutu kullanılır.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246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ve Düz Yazının Farkı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628800"/>
            <a:ext cx="4476190" cy="131428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45657"/>
            <a:ext cx="4610743" cy="657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00" y="3923279"/>
            <a:ext cx="5200000" cy="116190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20658"/>
            <a:ext cx="4610743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631" y="980728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Matematiksel Fontlar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84887" y="1620491"/>
            <a:ext cx="8964488" cy="4328789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520" y="2016526"/>
            <a:ext cx="8784976" cy="3788738"/>
            <a:chOff x="251520" y="2016526"/>
            <a:chExt cx="7757180" cy="31333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35574"/>
              <a:ext cx="2800000" cy="30952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91" y="2016526"/>
              <a:ext cx="4923809" cy="31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3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631" y="980728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Matematiksel Fontlar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84887" y="1620491"/>
            <a:ext cx="8964488" cy="4328789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520" y="2016526"/>
            <a:ext cx="8784976" cy="3788738"/>
            <a:chOff x="251520" y="2016526"/>
            <a:chExt cx="7757180" cy="31333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35574"/>
              <a:ext cx="2800000" cy="30952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91" y="2016526"/>
              <a:ext cx="4923809" cy="313333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251520" y="4149080"/>
            <a:ext cx="8280920" cy="432048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605391" y="6032850"/>
            <a:ext cx="3923480" cy="531499"/>
          </a:xfrm>
          <a:prstGeom prst="rect">
            <a:avLst/>
          </a:prstGeom>
          <a:solidFill>
            <a:schemeClr val="bg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C000"/>
                </a:solidFill>
              </a:rPr>
              <a:t>mathrsfs</a:t>
            </a:r>
            <a:r>
              <a:rPr lang="tr-TR" sz="2800" dirty="0" smtClean="0">
                <a:solidFill>
                  <a:srgbClr val="FFC000"/>
                </a:solidFill>
              </a:rPr>
              <a:t> paketi gereklidir. </a:t>
            </a:r>
            <a:endParaRPr lang="tr-T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631" y="980728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Matematiksel Fontlar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84887" y="1620491"/>
            <a:ext cx="8964488" cy="4328789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520" y="2016526"/>
            <a:ext cx="8784976" cy="3788738"/>
            <a:chOff x="251520" y="2016526"/>
            <a:chExt cx="7757180" cy="31333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35574"/>
              <a:ext cx="2800000" cy="30952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91" y="2016526"/>
              <a:ext cx="4923809" cy="313333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276635" y="4653136"/>
            <a:ext cx="8280920" cy="432048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399023" y="6027216"/>
            <a:ext cx="6443984" cy="531499"/>
          </a:xfrm>
          <a:prstGeom prst="rect">
            <a:avLst/>
          </a:prstGeom>
          <a:solidFill>
            <a:schemeClr val="bg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C000"/>
                </a:solidFill>
              </a:rPr>
              <a:t>amsfonts</a:t>
            </a:r>
            <a:r>
              <a:rPr lang="tr-TR" sz="2800" dirty="0" smtClean="0">
                <a:solidFill>
                  <a:srgbClr val="FFC000"/>
                </a:solidFill>
              </a:rPr>
              <a:t> ya da </a:t>
            </a:r>
            <a:r>
              <a:rPr lang="tr-TR" sz="2800" dirty="0" err="1" smtClean="0">
                <a:solidFill>
                  <a:srgbClr val="FFC000"/>
                </a:solidFill>
              </a:rPr>
              <a:t>amssymb</a:t>
            </a:r>
            <a:r>
              <a:rPr lang="tr-TR" sz="2800" dirty="0" smtClean="0">
                <a:solidFill>
                  <a:srgbClr val="FFC000"/>
                </a:solidFill>
              </a:rPr>
              <a:t> paketi gereklidir. </a:t>
            </a:r>
            <a:endParaRPr lang="tr-T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631" y="980728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Matematiksel Fontlar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84887" y="1620491"/>
            <a:ext cx="8964488" cy="4328789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520" y="2016526"/>
            <a:ext cx="8784976" cy="3788738"/>
            <a:chOff x="251520" y="2016526"/>
            <a:chExt cx="7757180" cy="31333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35574"/>
              <a:ext cx="2800000" cy="30952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91" y="2016526"/>
              <a:ext cx="4923809" cy="3133333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251520" y="5173129"/>
            <a:ext cx="8280920" cy="432048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399023" y="6027216"/>
            <a:ext cx="6443984" cy="531499"/>
          </a:xfrm>
          <a:prstGeom prst="rect">
            <a:avLst/>
          </a:prstGeom>
          <a:solidFill>
            <a:schemeClr val="bg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C000"/>
                </a:solidFill>
              </a:rPr>
              <a:t>amsfonts</a:t>
            </a:r>
            <a:r>
              <a:rPr lang="tr-TR" sz="2800" dirty="0" smtClean="0">
                <a:solidFill>
                  <a:srgbClr val="FFC000"/>
                </a:solidFill>
              </a:rPr>
              <a:t> ya da </a:t>
            </a:r>
            <a:r>
              <a:rPr lang="tr-TR" sz="2800" dirty="0" err="1" smtClean="0">
                <a:solidFill>
                  <a:srgbClr val="FFC000"/>
                </a:solidFill>
              </a:rPr>
              <a:t>amssymb</a:t>
            </a:r>
            <a:r>
              <a:rPr lang="tr-TR" sz="2800" dirty="0" smtClean="0">
                <a:solidFill>
                  <a:srgbClr val="FFC000"/>
                </a:solidFill>
              </a:rPr>
              <a:t> paketi gereklidir. </a:t>
            </a:r>
            <a:endParaRPr lang="tr-T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Yunan Alfabesi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3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Yunan Alfabesi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3119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55776" y="4835789"/>
            <a:ext cx="6228824" cy="1287605"/>
          </a:xfrm>
          <a:prstGeom prst="roundRect">
            <a:avLst/>
          </a:prstGeom>
          <a:solidFill>
            <a:srgbClr val="FFC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5004048" y="5805264"/>
            <a:ext cx="208823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Büyük harfler</a:t>
            </a:r>
          </a:p>
        </p:txBody>
      </p:sp>
    </p:spTree>
    <p:extLst>
      <p:ext uri="{BB962C8B-B14F-4D97-AF65-F5344CB8AC3E}">
        <p14:creationId xmlns:p14="http://schemas.microsoft.com/office/powerpoint/2010/main" val="745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Yunan Alfabesi</a:t>
            </a:r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48" y="2420888"/>
            <a:ext cx="4533333" cy="12761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85" y="3892089"/>
            <a:ext cx="2734057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Matematiksel İfadelerin Yazılması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68116" y="1772816"/>
            <a:ext cx="6912768" cy="14401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Paragraf içinde yer alacak bir matematiksel ifade kod yazma esnasında $ ve $ işaretleri arasına yerleştirilir.</a:t>
            </a:r>
            <a:endParaRPr lang="tr-TR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64400" y="3614192"/>
            <a:ext cx="129614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Örnek</a:t>
            </a:r>
            <a:endParaRPr lang="tr-T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44376"/>
            <a:ext cx="5028571" cy="180952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49129"/>
            <a:ext cx="556337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Kuvvet, Üstsimge ve Altsimge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1" y="1916832"/>
            <a:ext cx="7079776" cy="93610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Kuvvet, üstsimge ve altsimge ^ ve _ simgeleri kullanılarak tanımlanır. 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164630" y="2924944"/>
            <a:ext cx="7079777" cy="129614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Bu komutların birden çok karakteri etkilemesini istiyorsak, bunları { ve } parantezleri arasına yazmamız gerekir.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1" y="4687249"/>
            <a:ext cx="4047619" cy="18380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12" y="4591499"/>
            <a:ext cx="4296375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İkili Bağıntı Simgeleri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79512" y="1891074"/>
            <a:ext cx="8856984" cy="4680520"/>
          </a:xfrm>
          <a:prstGeom prst="rect">
            <a:avLst/>
          </a:prstGeom>
          <a:solidFill>
            <a:schemeClr val="tx1">
              <a:lumMod val="95000"/>
              <a:lumOff val="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7" y="1991470"/>
            <a:ext cx="7768226" cy="4479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6547462"/>
            <a:ext cx="5711625" cy="2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dirty="0"/>
              <a:t>a</a:t>
            </a:r>
            <a:r>
              <a:rPr lang="tr-TR" dirty="0" smtClean="0"/>
              <a:t> : </a:t>
            </a:r>
            <a:r>
              <a:rPr lang="tr-TR" dirty="0" err="1" smtClean="0"/>
              <a:t>latexsym</a:t>
            </a:r>
            <a:r>
              <a:rPr lang="tr-TR" dirty="0" smtClean="0"/>
              <a:t> paketi gereklidir.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5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İkili İşlem Simgeleri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79512" y="1891074"/>
            <a:ext cx="8856984" cy="4680520"/>
          </a:xfrm>
          <a:prstGeom prst="rect">
            <a:avLst/>
          </a:prstGeom>
          <a:solidFill>
            <a:schemeClr val="tx1">
              <a:lumMod val="95000"/>
              <a:lumOff val="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6" y="1943563"/>
            <a:ext cx="8114286" cy="45523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6547462"/>
            <a:ext cx="5711625" cy="2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dirty="0"/>
              <a:t>a</a:t>
            </a:r>
            <a:r>
              <a:rPr lang="tr-TR" dirty="0" smtClean="0"/>
              <a:t> : </a:t>
            </a:r>
            <a:r>
              <a:rPr lang="tr-TR" dirty="0" err="1" smtClean="0"/>
              <a:t>latexsym</a:t>
            </a:r>
            <a:r>
              <a:rPr lang="tr-TR" dirty="0" smtClean="0"/>
              <a:t> paketi gereklidir.</a:t>
            </a:r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467544" y="6560341"/>
            <a:ext cx="5711625" cy="2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dirty="0"/>
              <a:t>a</a:t>
            </a:r>
            <a:r>
              <a:rPr lang="tr-TR" dirty="0" smtClean="0"/>
              <a:t> : </a:t>
            </a:r>
            <a:r>
              <a:rPr lang="tr-TR" dirty="0" err="1" smtClean="0"/>
              <a:t>latexsym</a:t>
            </a:r>
            <a:r>
              <a:rPr lang="tr-TR" dirty="0" smtClean="0"/>
              <a:t> paketi gereklidir.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7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Büyük Operatör Simgeleri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79512" y="1891074"/>
            <a:ext cx="8856984" cy="4680520"/>
          </a:xfrm>
          <a:prstGeom prst="rect">
            <a:avLst/>
          </a:prstGeom>
          <a:solidFill>
            <a:schemeClr val="tx1">
              <a:lumMod val="95000"/>
              <a:lumOff val="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2902"/>
            <a:ext cx="9009454" cy="30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Büyük Operatör Simgeleri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8" y="1685437"/>
            <a:ext cx="6723809" cy="22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1" y="3624764"/>
            <a:ext cx="7047619" cy="116190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58" y="4786669"/>
            <a:ext cx="3381847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Köklü İfadeler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85" y="2200577"/>
            <a:ext cx="6775067" cy="199556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523"/>
            <a:ext cx="9144000" cy="12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Köklü İfadeler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85" y="2200577"/>
            <a:ext cx="6775067" cy="199556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523"/>
            <a:ext cx="9144000" cy="12287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316985" y="2200577"/>
            <a:ext cx="6711399" cy="580351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ounded Rectangle 13"/>
          <p:cNvSpPr/>
          <p:nvPr/>
        </p:nvSpPr>
        <p:spPr>
          <a:xfrm>
            <a:off x="204660" y="4797153"/>
            <a:ext cx="2495132" cy="93610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27584" y="2564904"/>
            <a:ext cx="489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27584" y="2564904"/>
            <a:ext cx="0" cy="223224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Köklü İfadeler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85" y="2200577"/>
            <a:ext cx="6775067" cy="199556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523"/>
            <a:ext cx="9144000" cy="12287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96948" y="2708920"/>
            <a:ext cx="2783164" cy="580351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ounded Rectangle 13"/>
          <p:cNvSpPr/>
          <p:nvPr/>
        </p:nvSpPr>
        <p:spPr>
          <a:xfrm>
            <a:off x="2796948" y="4797153"/>
            <a:ext cx="1126980" cy="93610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27585" y="3212976"/>
            <a:ext cx="19693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7584" y="3212976"/>
            <a:ext cx="0" cy="9831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827584" y="4196142"/>
            <a:ext cx="2592288" cy="601011"/>
          </a:xfrm>
          <a:prstGeom prst="bentConnector3">
            <a:avLst>
              <a:gd name="adj1" fmla="val 99971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Köklü İfadeler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85" y="2200577"/>
            <a:ext cx="6775067" cy="199556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523"/>
            <a:ext cx="9144000" cy="12287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96948" y="3170589"/>
            <a:ext cx="4655372" cy="580351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ounded Rectangle 13"/>
          <p:cNvSpPr/>
          <p:nvPr/>
        </p:nvSpPr>
        <p:spPr>
          <a:xfrm>
            <a:off x="4067944" y="4797153"/>
            <a:ext cx="2304256" cy="93610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27585" y="3645024"/>
            <a:ext cx="19693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7584" y="3645024"/>
            <a:ext cx="0" cy="55111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827584" y="4196142"/>
            <a:ext cx="4536504" cy="601011"/>
          </a:xfrm>
          <a:prstGeom prst="bentConnector3">
            <a:avLst>
              <a:gd name="adj1" fmla="val 99831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Köklü İfadeler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85" y="2200577"/>
            <a:ext cx="6775067" cy="199556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523"/>
            <a:ext cx="9144000" cy="12287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96948" y="3619529"/>
            <a:ext cx="3575252" cy="580351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ounded Rectangle 13"/>
          <p:cNvSpPr/>
          <p:nvPr/>
        </p:nvSpPr>
        <p:spPr>
          <a:xfrm>
            <a:off x="6516216" y="4797153"/>
            <a:ext cx="2304256" cy="936104"/>
          </a:xfrm>
          <a:prstGeom prst="round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Connector 3"/>
          <p:cNvCxnSpPr/>
          <p:nvPr/>
        </p:nvCxnSpPr>
        <p:spPr>
          <a:xfrm>
            <a:off x="6372200" y="3933056"/>
            <a:ext cx="129614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68344" y="3933056"/>
            <a:ext cx="0" cy="86409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Matematiksel İfadelerin Yazılması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6" name="Rounded Rectangle 5"/>
          <p:cNvSpPr/>
          <p:nvPr/>
        </p:nvSpPr>
        <p:spPr>
          <a:xfrm>
            <a:off x="464400" y="1371600"/>
            <a:ext cx="129614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Örnek</a:t>
            </a:r>
            <a:endParaRPr lang="tr-T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66" y="1377168"/>
            <a:ext cx="5066667" cy="163809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88" y="3284984"/>
            <a:ext cx="5620534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Orta Nokta, Üç Nokta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732122" cy="19443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5601482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Orta Nokta, Üç Nokta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732122" cy="19443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5601482" cy="67636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411760" y="2132856"/>
            <a:ext cx="4104456" cy="504056"/>
          </a:xfrm>
          <a:prstGeom prst="round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2318048" y="4673848"/>
            <a:ext cx="1339552" cy="504056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4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Orta Nokta, Üç Nokta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732122" cy="19443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5601482" cy="67636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851920" y="2600993"/>
            <a:ext cx="1224136" cy="504056"/>
          </a:xfrm>
          <a:prstGeom prst="round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3794212" y="4739292"/>
            <a:ext cx="417748" cy="504056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1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Orta Nokta(\</a:t>
            </a:r>
            <a:r>
              <a:rPr lang="tr-TR" sz="2400" dirty="0" err="1" smtClean="0"/>
              <a:t>cdot</a:t>
            </a:r>
            <a:r>
              <a:rPr lang="tr-TR" sz="2400" dirty="0" smtClean="0"/>
              <a:t>), Üç Nokta(\</a:t>
            </a:r>
            <a:r>
              <a:rPr lang="tr-TR" sz="2400" dirty="0" err="1" smtClean="0"/>
              <a:t>cdots</a:t>
            </a:r>
            <a:r>
              <a:rPr lang="tr-TR" sz="2400" dirty="0" smtClean="0"/>
              <a:t>, \</a:t>
            </a:r>
            <a:r>
              <a:rPr lang="tr-TR" sz="2400" dirty="0" err="1" smtClean="0"/>
              <a:t>ldots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732122" cy="19443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5601482" cy="67636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570076" y="3085996"/>
            <a:ext cx="4162164" cy="919068"/>
          </a:xfrm>
          <a:prstGeom prst="round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4754653" y="4739292"/>
            <a:ext cx="2869236" cy="504056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Üst çizgi, alt çizgi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6428873" cy="12961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18" y="3573016"/>
            <a:ext cx="3315163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Üst parantez, alt parantez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" y="1959093"/>
            <a:ext cx="8057143" cy="20571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62" y="4016236"/>
            <a:ext cx="5287113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Üst parantez, alt parantez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" y="1959093"/>
            <a:ext cx="8057143" cy="20571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62" y="4016236"/>
            <a:ext cx="5287113" cy="233395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914893" y="2678916"/>
            <a:ext cx="216024" cy="576064"/>
          </a:xfrm>
          <a:prstGeom prst="ellipse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779912" y="2147703"/>
            <a:ext cx="216024" cy="576064"/>
          </a:xfrm>
          <a:prstGeom prst="ellipse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2267744" y="5365603"/>
            <a:ext cx="3888432" cy="295645"/>
          </a:xfrm>
          <a:prstGeom prst="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Straight Connector 2"/>
          <p:cNvCxnSpPr/>
          <p:nvPr/>
        </p:nvCxnSpPr>
        <p:spPr>
          <a:xfrm>
            <a:off x="1331640" y="2636912"/>
            <a:ext cx="2448272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Üst parantez, alt parantez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" y="1959093"/>
            <a:ext cx="8057143" cy="20571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62" y="4016236"/>
            <a:ext cx="5287113" cy="233395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262265" y="3316117"/>
            <a:ext cx="216024" cy="576064"/>
          </a:xfrm>
          <a:prstGeom prst="ellipse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2989035" y="5719618"/>
            <a:ext cx="2445850" cy="307696"/>
          </a:xfrm>
          <a:prstGeom prst="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Straight Connector 2"/>
          <p:cNvCxnSpPr/>
          <p:nvPr/>
        </p:nvCxnSpPr>
        <p:spPr>
          <a:xfrm>
            <a:off x="1619672" y="3717032"/>
            <a:ext cx="4752528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Üst parantez, alt parantez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" y="1959093"/>
            <a:ext cx="8057143" cy="20571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62" y="4016236"/>
            <a:ext cx="5287113" cy="233395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884368" y="2147703"/>
            <a:ext cx="216024" cy="576064"/>
          </a:xfrm>
          <a:prstGeom prst="ellipse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2267744" y="4293096"/>
            <a:ext cx="1777207" cy="648072"/>
          </a:xfrm>
          <a:prstGeom prst="rect">
            <a:avLst/>
          </a:prstGeom>
          <a:solidFill>
            <a:srgbClr val="92D050">
              <a:alpha val="61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Straight Connector 2"/>
          <p:cNvCxnSpPr/>
          <p:nvPr/>
        </p:nvCxnSpPr>
        <p:spPr>
          <a:xfrm>
            <a:off x="4044951" y="2708920"/>
            <a:ext cx="4356352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Vurgu Simgeleri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2435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02" y="4768677"/>
            <a:ext cx="6189362" cy="182867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94" y="4005064"/>
            <a:ext cx="53503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68116" y="1974890"/>
            <a:ext cx="6912768" cy="2966278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Paragrafın içeriğinden ayrı, daha uzun ifadeler, paragrafı bölmek zorunda kalmadan yazılabilir. Bunun için matematiksel ifade </a:t>
            </a:r>
          </a:p>
          <a:p>
            <a:pPr algn="ctr"/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tr-TR" sz="2800" dirty="0" err="1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tr-TR" sz="2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ve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tr-TR" sz="2800" dirty="0" err="1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/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ifadeleri arasına yazılır. Buna «</a:t>
            </a:r>
            <a:r>
              <a:rPr lang="tr-TR" sz="2800" dirty="0" err="1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display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» tipi ifade denir.</a:t>
            </a:r>
            <a:endParaRPr lang="tr-T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9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Vurgu Simgeleri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43" y="2119350"/>
            <a:ext cx="5485714" cy="188571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76" y="4365104"/>
            <a:ext cx="3924848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Özel Fonksiyonlar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5" y="1943563"/>
            <a:ext cx="7771428" cy="23619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4611" y="4509120"/>
            <a:ext cx="7079777" cy="129614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Yukarıdaki fonksiyonlar matematiksel yazım alanında diğer simgelerin aksine italik olarak değil, dik biçimde yazılırlar.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932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Özel Fonksiyonlar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5" y="1943563"/>
            <a:ext cx="7771428" cy="236190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2791215" cy="73352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3136"/>
            <a:ext cx="1581371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Özel Fonksiyonlar</a:t>
            </a:r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16" y="1700808"/>
            <a:ext cx="6190476" cy="259047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9552" y="2168860"/>
            <a:ext cx="129614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Örnek</a:t>
            </a:r>
            <a:endParaRPr lang="tr-TR" sz="32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5" y="4437112"/>
            <a:ext cx="371526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Özel Fonksiyonlar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5" y="1943563"/>
            <a:ext cx="7771428" cy="23619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4611" y="4509120"/>
            <a:ext cx="7079777" cy="129614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Yukarıdaki listede bulunmayan özel fonksiyonlar için 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DeclareMathOperator</a:t>
            </a:r>
            <a:r>
              <a:rPr lang="tr-TR" sz="2800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komutu kullanılır.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964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Özel Fonksiyonlar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084611" y="4509120"/>
            <a:ext cx="7079777" cy="129614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Yukarıdaki listede bulunmayan özel fonksiyonlar için 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DeclareMathOperator</a:t>
            </a:r>
            <a:r>
              <a:rPr lang="tr-TR" sz="2800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komutu kullanılır.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09" y="1886000"/>
            <a:ext cx="5352381" cy="18952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74"/>
            <a:ext cx="2725529" cy="9527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67744" y="2310243"/>
            <a:ext cx="49577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7744" y="2636912"/>
            <a:ext cx="49577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Modüler Aritmetik Sembolü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0" y="2132856"/>
            <a:ext cx="7079777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ve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pmod</a:t>
            </a:r>
            <a:r>
              <a:rPr lang="tr-TR" sz="28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gibi iki komut kullanılır.</a:t>
            </a:r>
            <a:endParaRPr lang="tr-T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81" y="3284984"/>
            <a:ext cx="5095238" cy="16095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68" y="4884280"/>
            <a:ext cx="3400900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Modüler Aritmetik Sembolü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0" y="2132856"/>
            <a:ext cx="7079777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ve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pmod</a:t>
            </a:r>
            <a:r>
              <a:rPr lang="tr-TR" sz="28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gibi iki komut kullanılır.</a:t>
            </a:r>
            <a:endParaRPr lang="tr-T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81" y="3284984"/>
            <a:ext cx="5095238" cy="16095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68" y="4884280"/>
            <a:ext cx="3400900" cy="13622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24639" y="3501008"/>
            <a:ext cx="1944216" cy="43204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3131840" y="5038524"/>
            <a:ext cx="1944216" cy="432048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0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Modüler Aritmetik Sembolü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0" y="2132856"/>
            <a:ext cx="7079777" cy="100811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ve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pmod</a:t>
            </a:r>
            <a:r>
              <a:rPr lang="tr-TR" sz="28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gibi iki komut kullanılır.</a:t>
            </a:r>
            <a:endParaRPr lang="tr-T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81" y="3284984"/>
            <a:ext cx="5095238" cy="16095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68" y="4884280"/>
            <a:ext cx="3400900" cy="13622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24638" y="4043701"/>
            <a:ext cx="4091577" cy="43204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3131840" y="5602119"/>
            <a:ext cx="2952328" cy="432048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3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Kesirler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4630" y="2054218"/>
            <a:ext cx="7079777" cy="119740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{…}{…}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normal kesirler içindir. Satır içi formüllerde küçük, </a:t>
            </a:r>
            <a:r>
              <a:rPr lang="tr-TR" sz="2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display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tipi formüllerde ise büyük kesir gösterir.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9671" y="3573016"/>
            <a:ext cx="7079777" cy="102255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tfrac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{…}{…}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tr-TR" sz="2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display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tipi formüllerde </a:t>
            </a:r>
            <a:r>
              <a:rPr lang="tr-TR" sz="2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kesirin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küçük olmasını sağlar.</a:t>
            </a:r>
            <a:endParaRPr lang="tr-TR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9671" y="4919500"/>
            <a:ext cx="7079777" cy="102255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dfrac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{…}{…}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satır içi formüllerde </a:t>
            </a:r>
            <a:r>
              <a:rPr lang="tr-TR" sz="2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kesirin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büyük olmasını sağlar.</a:t>
            </a:r>
            <a:endParaRPr lang="tr-TR" sz="2800" b="1" dirty="0" smtClean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5085714" cy="54563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58" y="2348880"/>
            <a:ext cx="4572585" cy="40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Kesirler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60848"/>
            <a:ext cx="3923809" cy="19333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28" y="2240451"/>
            <a:ext cx="4239217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Kesirler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60848"/>
            <a:ext cx="3923809" cy="19333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28" y="2240451"/>
            <a:ext cx="4239217" cy="14765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55776" y="2852936"/>
            <a:ext cx="1656184" cy="288032"/>
          </a:xfrm>
          <a:prstGeom prst="round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6981635" y="2845323"/>
            <a:ext cx="648072" cy="79208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Kesirler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60848"/>
            <a:ext cx="3923809" cy="19333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28" y="2240451"/>
            <a:ext cx="4239217" cy="14765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68716" y="3200096"/>
            <a:ext cx="1883204" cy="326669"/>
          </a:xfrm>
          <a:prstGeom prst="round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7935885" y="2976460"/>
            <a:ext cx="308522" cy="576064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6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Kesirler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60848"/>
            <a:ext cx="3923809" cy="19333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28" y="2240451"/>
            <a:ext cx="4239217" cy="147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" y="5153864"/>
            <a:ext cx="4523809" cy="133333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85" y="4416380"/>
            <a:ext cx="5296639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85" y="4416380"/>
            <a:ext cx="5296639" cy="1028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7" y="5153864"/>
            <a:ext cx="4523809" cy="133333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Kesirler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60848"/>
            <a:ext cx="3923809" cy="19333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28" y="2240451"/>
            <a:ext cx="4239217" cy="14765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5842" y="5588451"/>
            <a:ext cx="1681942" cy="326669"/>
          </a:xfrm>
          <a:prstGeom prst="round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5148064" y="4617354"/>
            <a:ext cx="216024" cy="576064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0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85" y="4416380"/>
            <a:ext cx="5296639" cy="1028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7" y="5153864"/>
            <a:ext cx="4523809" cy="133333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Kesirler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60848"/>
            <a:ext cx="3923809" cy="19333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28" y="2240451"/>
            <a:ext cx="4239217" cy="14765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5842" y="5936401"/>
            <a:ext cx="1825958" cy="326669"/>
          </a:xfrm>
          <a:prstGeom prst="round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6922506" y="4604133"/>
            <a:ext cx="326669" cy="6584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Kısmi Türev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7"/>
            <a:ext cx="707977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komutu ile gösterilir. </a:t>
            </a:r>
            <a:endParaRPr lang="tr-TR" sz="2800" b="1" dirty="0" smtClean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0" y="3212976"/>
            <a:ext cx="4819048" cy="245714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869160"/>
            <a:ext cx="4945237" cy="14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Binom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7"/>
            <a:ext cx="707977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komutu ile gösterilir. </a:t>
            </a:r>
            <a:endParaRPr lang="tr-TR" sz="2800" b="1" dirty="0" smtClean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3212976"/>
            <a:ext cx="4790476" cy="20380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15" y="4663784"/>
            <a:ext cx="4791744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Binom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7"/>
            <a:ext cx="707977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</a:t>
            </a:r>
            <a:r>
              <a:rPr lang="tr-T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komutu ile gösterilir. </a:t>
            </a:r>
            <a:endParaRPr lang="tr-TR" sz="2800" b="1" dirty="0" smtClean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3212976"/>
            <a:ext cx="4790476" cy="20380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15" y="4663784"/>
            <a:ext cx="4791744" cy="155279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55576" y="4005064"/>
            <a:ext cx="19442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911548" y="5196137"/>
            <a:ext cx="576064" cy="956288"/>
          </a:xfrm>
          <a:prstGeom prst="ellipse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3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Operatörlerde Alt ve Üst Limitler 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6"/>
            <a:ext cx="7223794" cy="86409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Alt ve üst limitler tıpkı üs ve indis yazılırken kullandığımız gibi ^ ve _ komutları ile tanımlanır.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44074"/>
            <a:ext cx="4828571" cy="205714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01420"/>
            <a:ext cx="288647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958033" y="4221088"/>
            <a:ext cx="5347174" cy="14401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Ayrıca aynı işi, matematiksel ifadeyi</a:t>
            </a:r>
          </a:p>
          <a:p>
            <a:pPr algn="ctr"/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\[ </a:t>
            </a:r>
            <a:r>
              <a:rPr lang="tr-TR" sz="2800" dirty="0" smtClean="0">
                <a:latin typeface="+mj-lt"/>
              </a:rPr>
              <a:t>ve 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\]</a:t>
            </a:r>
          </a:p>
          <a:p>
            <a:r>
              <a:rPr lang="tr-TR" sz="2800" dirty="0" smtClean="0">
                <a:latin typeface="+mj-lt"/>
              </a:rPr>
              <a:t>arasına yazarak da yaptırabiliriz.</a:t>
            </a:r>
            <a:endParaRPr lang="tr-TR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236" y="1585490"/>
            <a:ext cx="6912768" cy="2246198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Eğer </a:t>
            </a:r>
            <a:r>
              <a:rPr lang="tr-TR" sz="2800" dirty="0" err="1" smtClean="0"/>
              <a:t>display</a:t>
            </a:r>
            <a:r>
              <a:rPr lang="tr-TR" sz="2800" dirty="0" smtClean="0"/>
              <a:t> tipi bir ifadenin </a:t>
            </a:r>
            <a:r>
              <a:rPr lang="tr-TR" sz="2800" dirty="0" err="1" smtClean="0"/>
              <a:t>Latex</a:t>
            </a:r>
            <a:r>
              <a:rPr lang="tr-TR" sz="2800" dirty="0" smtClean="0"/>
              <a:t> tarafından numaralandırılması istenmiyorsa o zaman ifade</a:t>
            </a:r>
          </a:p>
          <a:p>
            <a:pPr algn="ctr"/>
            <a:r>
              <a:rPr lang="tr-T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*{</a:t>
            </a:r>
            <a:r>
              <a:rPr lang="tr-TR" sz="28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tr-T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cs typeface="Times New Roman" panose="02020603050405020304" pitchFamily="18" charset="0"/>
              </a:rPr>
              <a:t>ve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*{</a:t>
            </a:r>
            <a:r>
              <a:rPr lang="tr-TR" sz="28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tr-TR" sz="2800" dirty="0" smtClean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tr-TR" sz="28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+mj-lt"/>
              </a:rPr>
              <a:t>arasına yerleştirilir.</a:t>
            </a:r>
            <a:endParaRPr lang="tr-T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6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Operatörlerde Alt ve Üst Limitler 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6"/>
            <a:ext cx="7223794" cy="86409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Alt ve üst limitler tıpkı üs ve indis yazılırken kullandığımız gibi ^ ve _ komutları ile tanımlanır.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44074"/>
            <a:ext cx="4828571" cy="205714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01420"/>
            <a:ext cx="2886478" cy="12574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7358" y="4005064"/>
            <a:ext cx="2016224" cy="432048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ounded Rectangle 1"/>
          <p:cNvSpPr/>
          <p:nvPr/>
        </p:nvSpPr>
        <p:spPr>
          <a:xfrm>
            <a:off x="3563888" y="5001420"/>
            <a:ext cx="648072" cy="125747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7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Operatörlerde Alt ve Üst Limitler 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6"/>
            <a:ext cx="7223794" cy="86409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Alt ve üst limitler tıpkı üs ve indis yazılırken kullandığımız gibi ^ ve _ komutları ile tanımlanır.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44074"/>
            <a:ext cx="4828571" cy="205714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01420"/>
            <a:ext cx="2886478" cy="12574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7358" y="4365104"/>
            <a:ext cx="3430626" cy="432048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ounded Rectangle 1"/>
          <p:cNvSpPr/>
          <p:nvPr/>
        </p:nvSpPr>
        <p:spPr>
          <a:xfrm>
            <a:off x="4651621" y="5001420"/>
            <a:ext cx="648072" cy="125747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9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Operatörlerde Alt ve Üst Limitler 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6"/>
            <a:ext cx="7223794" cy="86409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Alt ve üst limitler tıpkı üs ve indis yazılırken kullandığımız gibi ^ ve _ komutları ile tanımlanır.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44074"/>
            <a:ext cx="4828571" cy="205714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01420"/>
            <a:ext cx="2886478" cy="12574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7358" y="4712265"/>
            <a:ext cx="2278498" cy="432048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ounded Rectangle 1"/>
          <p:cNvSpPr/>
          <p:nvPr/>
        </p:nvSpPr>
        <p:spPr>
          <a:xfrm>
            <a:off x="5724128" y="5001420"/>
            <a:ext cx="648072" cy="125747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1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40" y="3376069"/>
            <a:ext cx="3286584" cy="1409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3"/>
            <a:ext cx="4171429" cy="188571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Bazı Operatörlerde Alt ve Üst Limitler 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6"/>
            <a:ext cx="7223794" cy="86409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Alt ve üst limitler tıpkı üs ve indis yazılırken kullandığımız gibi ^ ve _ komutları ile tanımlanır.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84695" y="3732448"/>
            <a:ext cx="2970302" cy="704661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ounded Rectangle 1"/>
          <p:cNvSpPr/>
          <p:nvPr/>
        </p:nvSpPr>
        <p:spPr>
          <a:xfrm>
            <a:off x="5408052" y="4201891"/>
            <a:ext cx="748124" cy="45124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4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Parantez kullanımı</a:t>
            </a:r>
            <a:endParaRPr lang="tr-T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64630" y="2132856"/>
            <a:ext cx="7223794" cy="86409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{, }, (, ), [ ve ] gibi simgeleri göstermek için başlarına \ konulur.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3" y="3101064"/>
            <a:ext cx="3676190" cy="13142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3338"/>
            <a:ext cx="2476846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Parantez kullanımı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5447619" cy="192381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58" y="4498979"/>
            <a:ext cx="3372321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Parantez kullanımı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5447619" cy="192381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58" y="4498979"/>
            <a:ext cx="3372321" cy="120031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18358" y="2708920"/>
            <a:ext cx="977578" cy="288032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3720783" y="4653136"/>
            <a:ext cx="216024" cy="93610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ounded Rectangle 9"/>
          <p:cNvSpPr/>
          <p:nvPr/>
        </p:nvSpPr>
        <p:spPr>
          <a:xfrm>
            <a:off x="3018358" y="3068959"/>
            <a:ext cx="1121594" cy="298297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731413" y="4653136"/>
            <a:ext cx="216024" cy="93610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Parantez kullanımı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5447619" cy="192381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58" y="4498979"/>
            <a:ext cx="3372321" cy="12003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339751" y="3429001"/>
            <a:ext cx="5303603" cy="288032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436096" y="4653136"/>
            <a:ext cx="864096" cy="93610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4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Bir Matematiksel Formülün Yapı Taşları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164631" y="1412776"/>
            <a:ext cx="707977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Parantez kullanımı</a:t>
            </a:r>
            <a:endParaRPr lang="tr-TR" sz="2400" dirty="0"/>
          </a:p>
        </p:txBody>
      </p:sp>
      <p:sp>
        <p:nvSpPr>
          <p:cNvPr id="13" name="Rectangle 12"/>
          <p:cNvSpPr/>
          <p:nvPr/>
        </p:nvSpPr>
        <p:spPr>
          <a:xfrm>
            <a:off x="1164630" y="1916832"/>
            <a:ext cx="7223794" cy="136815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Bazı durumlarda parantezlerin boyutlarını bizim söylememiz gerekebilir. Bunun için 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big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Big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ve 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bigg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ve 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Bigg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komutları kullanılır.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3573016"/>
            <a:ext cx="4986552" cy="244827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99" y="3830216"/>
            <a:ext cx="4043997" cy="16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9462"/>
            <a:ext cx="4971429" cy="33714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95" y="4030822"/>
            <a:ext cx="5232968" cy="25118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1520" y="982200"/>
            <a:ext cx="129614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Örnek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483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2168860"/>
            <a:ext cx="129614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Örnek</a:t>
            </a:r>
            <a:endParaRPr lang="tr-T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457143" cy="3561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67744" y="1358770"/>
            <a:ext cx="6480720" cy="14401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Bu örnek </a:t>
            </a:r>
            <a:r>
              <a:rPr lang="tr-TR" sz="2800" dirty="0" err="1" smtClean="0"/>
              <a:t>display</a:t>
            </a:r>
            <a:r>
              <a:rPr lang="tr-TR" sz="2800" dirty="0" smtClean="0"/>
              <a:t> tipi bir ifade ile bir satır içi  ifadenin farkına dikkat çekmek içindir.</a:t>
            </a:r>
            <a:endParaRPr lang="tr-T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2168860"/>
            <a:ext cx="129614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Örnek</a:t>
            </a:r>
            <a:endParaRPr lang="tr-T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457143" cy="356190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56" y="1448517"/>
            <a:ext cx="5204840" cy="20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1618</TotalTime>
  <Words>1182</Words>
  <Application>Microsoft Office PowerPoint</Application>
  <PresentationFormat>On-screen Show (4:3)</PresentationFormat>
  <Paragraphs>230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Segoe UI</vt:lpstr>
      <vt:lpstr>Calibri</vt:lpstr>
      <vt:lpstr>Times New Roman</vt:lpstr>
      <vt:lpstr>Perpetua</vt:lpstr>
      <vt:lpstr>PresenterMedia.com Piece of Puzzle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171</cp:revision>
  <dcterms:created xsi:type="dcterms:W3CDTF">2014-02-19T11:54:20Z</dcterms:created>
  <dcterms:modified xsi:type="dcterms:W3CDTF">2014-03-19T20:40:31Z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