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441" r:id="rId3"/>
    <p:sldId id="451" r:id="rId4"/>
    <p:sldId id="452" r:id="rId5"/>
    <p:sldId id="453" r:id="rId6"/>
    <p:sldId id="454" r:id="rId7"/>
    <p:sldId id="455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469" r:id="rId22"/>
    <p:sldId id="470" r:id="rId23"/>
    <p:sldId id="471" r:id="rId24"/>
    <p:sldId id="472" r:id="rId25"/>
    <p:sldId id="473" r:id="rId26"/>
    <p:sldId id="474" r:id="rId27"/>
    <p:sldId id="475" r:id="rId28"/>
    <p:sldId id="476" r:id="rId29"/>
    <p:sldId id="477" r:id="rId30"/>
    <p:sldId id="279" r:id="rId31"/>
  </p:sldIdLst>
  <p:sldSz cx="9144000" cy="6858000" type="screen4x3"/>
  <p:notesSz cx="6858000" cy="9144000"/>
  <p:embeddedFontLst>
    <p:embeddedFont>
      <p:font typeface="Segoe UI" panose="020B0502040204020203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Perpetua" panose="02020502060401020303" pitchFamily="18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AD0967-9867-48F0-B95D-590A43A0B94B}">
          <p14:sldIdLst/>
        </p14:section>
        <p14:section name="Giriş" id="{3F27D3A4-CA50-413C-A186-2E27A1D1F28E}">
          <p14:sldIdLst>
            <p14:sldId id="441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0C0"/>
    <a:srgbClr val="7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50" autoAdjust="0"/>
  </p:normalViewPr>
  <p:slideViewPr>
    <p:cSldViewPr>
      <p:cViewPr varScale="1">
        <p:scale>
          <a:sx n="74" d="100"/>
          <a:sy n="74" d="100"/>
        </p:scale>
        <p:origin x="5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600" y="5072401"/>
            <a:ext cx="7772400" cy="860425"/>
          </a:xfrm>
        </p:spPr>
        <p:txBody>
          <a:bodyPr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111750" cy="46021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48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94800"/>
            <a:ext cx="3962400" cy="338139"/>
          </a:xfrm>
        </p:spPr>
        <p:txBody>
          <a:bodyPr anchor="b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54996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3058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81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3622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15000" cy="2057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38070"/>
            <a:ext cx="23622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38070"/>
            <a:ext cx="3657600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493837"/>
            <a:ext cx="2743200" cy="1477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0" y="1493837"/>
            <a:ext cx="26670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493837"/>
            <a:ext cx="27432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8800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524001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3424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585" y="663001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06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tmp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tmp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tmp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Çok uzun eşitlik ya da formüllerin yazılması: Çok satırlı eşitlikler</a:t>
            </a:r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1164631" y="1988840"/>
            <a:ext cx="7223794" cy="72008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/>
              <a:t>\</a:t>
            </a:r>
            <a:r>
              <a:rPr lang="tr-TR" sz="2800" dirty="0" err="1"/>
              <a:t>usepackage</a:t>
            </a:r>
            <a:r>
              <a:rPr lang="tr-TR" sz="2800" dirty="0"/>
              <a:t>[</a:t>
            </a:r>
            <a:r>
              <a:rPr lang="tr-TR" sz="2800" dirty="0" err="1"/>
              <a:t>retainorgcmds</a:t>
            </a:r>
            <a:r>
              <a:rPr lang="tr-TR" sz="2800" dirty="0"/>
              <a:t>]{</a:t>
            </a:r>
            <a:r>
              <a:rPr lang="tr-TR" sz="2800" dirty="0" err="1"/>
              <a:t>IEEEtrantools</a:t>
            </a:r>
            <a:r>
              <a:rPr lang="tr-TR" sz="2800" dirty="0"/>
              <a:t>}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4631" y="1412776"/>
            <a:ext cx="7223794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IEEEeqnarray</a:t>
            </a:r>
            <a:endParaRPr lang="tr-T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2852936"/>
            <a:ext cx="3603544" cy="287044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131840" y="2924944"/>
            <a:ext cx="648072" cy="504056"/>
          </a:xfrm>
          <a:prstGeom prst="ellipse">
            <a:avLst/>
          </a:prstGeom>
          <a:solidFill>
            <a:srgbClr val="00B050">
              <a:alpha val="4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779912" y="3212976"/>
            <a:ext cx="792088" cy="0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572000" y="2852936"/>
            <a:ext cx="3816425" cy="2736304"/>
          </a:xfrm>
          <a:prstGeom prst="rect">
            <a:avLst/>
          </a:prstGeom>
          <a:solidFill>
            <a:srgbClr val="92D050">
              <a:alpha val="5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400" dirty="0" smtClean="0"/>
              <a:t>Sütun sayısı belirtir. İstenildiği kadar sütun kullanılabilir. r : sağ, c: orta ve l: sol hizalama içindir. Büyük harf ile yazılırsa sütun etrafına biraz daha fazla boşluk konulması sağlanır.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02267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Çok uzun eşitlik ya da formüllerin yazılması: Çok satırlı eşitlikler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164631" y="1412776"/>
            <a:ext cx="7223794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IEEEeqnarray</a:t>
            </a:r>
            <a:endParaRPr lang="tr-T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1943563"/>
            <a:ext cx="3752381" cy="283809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03" y="2060848"/>
            <a:ext cx="4601217" cy="178142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944919" y="2938681"/>
            <a:ext cx="432048" cy="446872"/>
          </a:xfrm>
          <a:prstGeom prst="ellipse">
            <a:avLst/>
          </a:prstGeom>
          <a:solidFill>
            <a:srgbClr val="00B0F0">
              <a:alpha val="4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173822" y="3385553"/>
            <a:ext cx="0" cy="1044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347864" y="4479653"/>
            <a:ext cx="3234008" cy="1613643"/>
          </a:xfrm>
          <a:prstGeom prst="rect">
            <a:avLst/>
          </a:prstGeom>
          <a:solidFill>
            <a:srgbClr val="00B0F0">
              <a:alpha val="5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dirty="0" smtClean="0"/>
              <a:t>Bölünmüş satırlarda ikinci satırın en başındaki + ya da – simgeleri işlem olarak değiş işaret olarak algılanır. Bunu için ekstra boşluk konmalıdır.</a:t>
            </a:r>
            <a:endParaRPr lang="tr-TR" sz="2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900" y="4814838"/>
            <a:ext cx="879579" cy="127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2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1932198"/>
            <a:ext cx="3885714" cy="287619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Çok uzun eşitlik ya da formüllerin yazılması: Çok satırlı eşitlikler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164631" y="1412776"/>
            <a:ext cx="7223794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IEEEeqnarray</a:t>
            </a:r>
            <a:endParaRPr lang="tr-TR" sz="2400" dirty="0"/>
          </a:p>
        </p:txBody>
      </p:sp>
      <p:sp>
        <p:nvSpPr>
          <p:cNvPr id="16" name="Oval 15"/>
          <p:cNvSpPr/>
          <p:nvPr/>
        </p:nvSpPr>
        <p:spPr>
          <a:xfrm>
            <a:off x="1383156" y="3449492"/>
            <a:ext cx="432048" cy="446872"/>
          </a:xfrm>
          <a:prstGeom prst="ellipse">
            <a:avLst/>
          </a:prstGeom>
          <a:solidFill>
            <a:srgbClr val="92D050">
              <a:alpha val="4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14" y="3896364"/>
            <a:ext cx="4915586" cy="169568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801568" y="4705570"/>
            <a:ext cx="432048" cy="446872"/>
          </a:xfrm>
          <a:prstGeom prst="ellipse">
            <a:avLst/>
          </a:prstGeom>
          <a:solidFill>
            <a:srgbClr val="92D050">
              <a:alpha val="4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855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Çok uzun eşitlik ya da formüllerin yazılması: Çok satırlı eşitlikler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164631" y="1412776"/>
            <a:ext cx="7223794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IEEEeqnarray</a:t>
            </a:r>
            <a:endParaRPr lang="tr-T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1943563"/>
            <a:ext cx="4476190" cy="196190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365104"/>
            <a:ext cx="4734586" cy="14194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55776" y="2827178"/>
            <a:ext cx="2220752" cy="288032"/>
          </a:xfrm>
          <a:prstGeom prst="rect">
            <a:avLst/>
          </a:prstGeom>
          <a:solidFill>
            <a:srgbClr val="92D050">
              <a:alpha val="3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5297346" y="4930798"/>
            <a:ext cx="864096" cy="298401"/>
          </a:xfrm>
          <a:prstGeom prst="rect">
            <a:avLst/>
          </a:prstGeom>
          <a:solidFill>
            <a:srgbClr val="92D050">
              <a:alpha val="3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3203848" y="2132856"/>
            <a:ext cx="216024" cy="432048"/>
          </a:xfrm>
          <a:prstGeom prst="ellipse">
            <a:avLst/>
          </a:prstGeom>
          <a:solidFill>
            <a:srgbClr val="FF0000">
              <a:alpha val="44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522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Çok uzun eşitlik ya da formüllerin yazılması: Çok satırlı eşitlikler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164631" y="1412776"/>
            <a:ext cx="7223794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IEEEeqnarray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1956745"/>
            <a:ext cx="3771429" cy="266666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19" y="2532735"/>
            <a:ext cx="452500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164631" y="1412776"/>
            <a:ext cx="7223794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Array</a:t>
            </a:r>
            <a:r>
              <a:rPr lang="tr-TR" sz="2400" dirty="0" smtClean="0"/>
              <a:t> ve </a:t>
            </a:r>
            <a:r>
              <a:rPr lang="tr-TR" sz="2400" dirty="0" err="1" smtClean="0"/>
              <a:t>Matrix</a:t>
            </a:r>
            <a:r>
              <a:rPr lang="tr-TR" sz="2400" dirty="0" smtClean="0"/>
              <a:t> Ortamları</a:t>
            </a:r>
            <a:endParaRPr lang="tr-T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44824"/>
            <a:ext cx="4457143" cy="2761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80489"/>
            <a:ext cx="4373611" cy="20806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12603" y="4942394"/>
            <a:ext cx="5359597" cy="72008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dirty="0" smtClean="0"/>
              <a:t>Tabular kullanımı ile aynıdır.</a:t>
            </a:r>
            <a:endParaRPr lang="tr-TR" sz="36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164631" y="1412776"/>
            <a:ext cx="7223794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Array</a:t>
            </a:r>
            <a:r>
              <a:rPr lang="tr-TR" sz="2400" dirty="0" smtClean="0"/>
              <a:t> ve </a:t>
            </a:r>
            <a:r>
              <a:rPr lang="tr-TR" sz="2400" dirty="0" err="1" smtClean="0"/>
              <a:t>Matrix</a:t>
            </a:r>
            <a:r>
              <a:rPr lang="tr-TR" sz="2400" dirty="0" smtClean="0"/>
              <a:t> Ortamları</a:t>
            </a:r>
            <a:endParaRPr lang="tr-T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44824"/>
            <a:ext cx="4457143" cy="2761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80489"/>
            <a:ext cx="4373611" cy="20806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12603" y="4942394"/>
            <a:ext cx="5359597" cy="72008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dirty="0" smtClean="0"/>
              <a:t>Tabular kullanımı ile aynıdır.</a:t>
            </a:r>
            <a:endParaRPr lang="tr-TR" sz="36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67744" y="2420888"/>
            <a:ext cx="2232248" cy="1512168"/>
          </a:xfrm>
          <a:prstGeom prst="roundRect">
            <a:avLst/>
          </a:prstGeom>
          <a:solidFill>
            <a:srgbClr val="92D050">
              <a:alpha val="5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5201195" y="2564904"/>
            <a:ext cx="3755940" cy="1296144"/>
          </a:xfrm>
          <a:prstGeom prst="rect">
            <a:avLst/>
          </a:prstGeom>
          <a:solidFill>
            <a:srgbClr val="92D050">
              <a:alpha val="4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5201195" y="3861048"/>
            <a:ext cx="1675061" cy="216024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84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164631" y="1412776"/>
            <a:ext cx="7223794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Array</a:t>
            </a:r>
            <a:r>
              <a:rPr lang="tr-TR" sz="2400" dirty="0" smtClean="0"/>
              <a:t> ve </a:t>
            </a:r>
            <a:r>
              <a:rPr lang="tr-TR" sz="2400" dirty="0" err="1" smtClean="0"/>
              <a:t>Matrix</a:t>
            </a:r>
            <a:r>
              <a:rPr lang="tr-TR" sz="2400" dirty="0" smtClean="0"/>
              <a:t> Ortamları</a:t>
            </a:r>
            <a:endParaRPr lang="tr-T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44824"/>
            <a:ext cx="4457143" cy="2761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80489"/>
            <a:ext cx="4373611" cy="20806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12603" y="4942394"/>
            <a:ext cx="5359597" cy="72008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dirty="0" smtClean="0"/>
              <a:t>Tabular kullanımı ile aynıdır.</a:t>
            </a:r>
            <a:endParaRPr lang="tr-TR" sz="36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17143" y="2348880"/>
            <a:ext cx="350601" cy="1728192"/>
          </a:xfrm>
          <a:prstGeom prst="roundRect">
            <a:avLst/>
          </a:prstGeom>
          <a:solidFill>
            <a:srgbClr val="92D050">
              <a:alpha val="5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6748859" y="2276872"/>
            <a:ext cx="991493" cy="288032"/>
          </a:xfrm>
          <a:prstGeom prst="rect">
            <a:avLst/>
          </a:prstGeom>
          <a:solidFill>
            <a:srgbClr val="92D050">
              <a:alpha val="4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6902821" y="3822410"/>
            <a:ext cx="981547" cy="28800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ounded Rectangle 11"/>
          <p:cNvSpPr/>
          <p:nvPr/>
        </p:nvSpPr>
        <p:spPr>
          <a:xfrm>
            <a:off x="4472948" y="2343540"/>
            <a:ext cx="350601" cy="1728192"/>
          </a:xfrm>
          <a:prstGeom prst="roundRect">
            <a:avLst/>
          </a:prstGeom>
          <a:solidFill>
            <a:srgbClr val="92D050">
              <a:alpha val="5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77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164631" y="1412776"/>
            <a:ext cx="7223794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Array</a:t>
            </a:r>
            <a:r>
              <a:rPr lang="tr-TR" sz="2400" dirty="0" smtClean="0"/>
              <a:t> ve </a:t>
            </a:r>
            <a:r>
              <a:rPr lang="tr-TR" sz="2400" dirty="0" err="1" smtClean="0"/>
              <a:t>Matrix</a:t>
            </a:r>
            <a:r>
              <a:rPr lang="tr-TR" sz="2400" dirty="0" smtClean="0"/>
              <a:t> Ortamları</a:t>
            </a:r>
            <a:endParaRPr lang="tr-TR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8" y="1855657"/>
            <a:ext cx="4285714" cy="2742857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36051"/>
            <a:ext cx="4032448" cy="160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164631" y="1412776"/>
            <a:ext cx="7223794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Array</a:t>
            </a:r>
            <a:r>
              <a:rPr lang="tr-TR" sz="2400" dirty="0" smtClean="0"/>
              <a:t> ve </a:t>
            </a:r>
            <a:r>
              <a:rPr lang="tr-TR" sz="2400" dirty="0" err="1" smtClean="0"/>
              <a:t>Matrix</a:t>
            </a:r>
            <a:r>
              <a:rPr lang="tr-TR" sz="2400" dirty="0" smtClean="0"/>
              <a:t> Ortamları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1943563"/>
            <a:ext cx="4247619" cy="281904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76" y="4221088"/>
            <a:ext cx="3819503" cy="18530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32041" y="2128755"/>
            <a:ext cx="3384376" cy="1804301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err="1" smtClean="0"/>
              <a:t>amsmath’a</a:t>
            </a:r>
            <a:r>
              <a:rPr lang="tr-TR" sz="2800" dirty="0" smtClean="0"/>
              <a:t> ait olan </a:t>
            </a:r>
            <a:r>
              <a:rPr lang="tr-TR" sz="2800" dirty="0" err="1" smtClean="0"/>
              <a:t>case</a:t>
            </a:r>
            <a:r>
              <a:rPr lang="tr-TR" sz="2800" dirty="0" smtClean="0"/>
              <a:t> ortamı da aynı işi yapar; hatta kullanımı daha kolaydır. 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164631" y="1412776"/>
            <a:ext cx="7223794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Array</a:t>
            </a:r>
            <a:r>
              <a:rPr lang="tr-TR" sz="2400" dirty="0" smtClean="0"/>
              <a:t> ve </a:t>
            </a:r>
            <a:r>
              <a:rPr lang="tr-TR" sz="2400" dirty="0" err="1" smtClean="0"/>
              <a:t>Matrix</a:t>
            </a:r>
            <a:r>
              <a:rPr lang="tr-TR" sz="2400" dirty="0" smtClean="0"/>
              <a:t> Ortamları</a:t>
            </a:r>
            <a:endParaRPr lang="tr-TR" sz="2400" dirty="0"/>
          </a:p>
        </p:txBody>
      </p:sp>
      <p:sp>
        <p:nvSpPr>
          <p:cNvPr id="10" name="Rectangle 9"/>
          <p:cNvSpPr/>
          <p:nvPr/>
        </p:nvSpPr>
        <p:spPr>
          <a:xfrm>
            <a:off x="613489" y="2091393"/>
            <a:ext cx="8173040" cy="864096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Matrisler </a:t>
            </a:r>
            <a:r>
              <a:rPr lang="tr-TR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array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ortamı ile yazılabilmelerine rağmen </a:t>
            </a:r>
            <a:r>
              <a:rPr lang="tr-TR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amsmath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daha kullanışlı bir çözüm sunmaktadır.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3489" y="3243234"/>
            <a:ext cx="8173040" cy="864096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Matris etrafına gelecek parantezin türüne göre kullanımları vardır.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3489" y="4395074"/>
            <a:ext cx="5542687" cy="2058261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matrix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: </a:t>
            </a:r>
            <a:r>
              <a:rPr lang="tr-TR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parantezsiz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tr-TR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</a:t>
            </a:r>
            <a:r>
              <a:rPr lang="tr-TR" sz="28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matrix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: () parantezleri içinde</a:t>
            </a:r>
          </a:p>
          <a:p>
            <a:r>
              <a:rPr lang="tr-TR" sz="28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bmatrix</a:t>
            </a:r>
            <a:r>
              <a:rPr lang="tr-TR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tr-TR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[] </a:t>
            </a:r>
            <a:r>
              <a:rPr lang="tr-T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parantezleri içinde</a:t>
            </a:r>
          </a:p>
          <a:p>
            <a:r>
              <a:rPr lang="tr-TR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</a:t>
            </a:r>
            <a:r>
              <a:rPr lang="tr-TR" sz="28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matrix</a:t>
            </a:r>
            <a:r>
              <a:rPr lang="tr-TR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tr-TR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{} </a:t>
            </a:r>
            <a:r>
              <a:rPr lang="tr-T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parantezleri içinde</a:t>
            </a:r>
          </a:p>
          <a:p>
            <a:r>
              <a:rPr lang="tr-TR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</a:t>
            </a:r>
            <a:r>
              <a:rPr lang="tr-TR" sz="28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matrix</a:t>
            </a:r>
            <a:r>
              <a:rPr lang="tr-TR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tr-TR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|| düşey çizgileri içinde</a:t>
            </a:r>
            <a:endParaRPr lang="tr-TR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Çok uzun eşitlik ya da formüllerin yazılması: Çok satırlı eşitlikler</a:t>
            </a:r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1164631" y="1988840"/>
            <a:ext cx="7223794" cy="72008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/>
              <a:t>\</a:t>
            </a:r>
            <a:r>
              <a:rPr lang="tr-TR" sz="2800" dirty="0" err="1"/>
              <a:t>usepackage</a:t>
            </a:r>
            <a:r>
              <a:rPr lang="tr-TR" sz="2800" dirty="0"/>
              <a:t>[</a:t>
            </a:r>
            <a:r>
              <a:rPr lang="tr-TR" sz="2800" dirty="0" err="1"/>
              <a:t>retainorgcmds</a:t>
            </a:r>
            <a:r>
              <a:rPr lang="tr-TR" sz="2800" dirty="0"/>
              <a:t>]{</a:t>
            </a:r>
            <a:r>
              <a:rPr lang="tr-TR" sz="2800" dirty="0" err="1"/>
              <a:t>IEEEtrantools</a:t>
            </a:r>
            <a:r>
              <a:rPr lang="tr-TR" sz="2800" dirty="0"/>
              <a:t>}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4631" y="1412776"/>
            <a:ext cx="7223794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IEEEeqnarray</a:t>
            </a:r>
            <a:endParaRPr lang="tr-T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2852936"/>
            <a:ext cx="3603544" cy="2870445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14" y="3397446"/>
            <a:ext cx="4201111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164631" y="1412776"/>
            <a:ext cx="7223794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Array</a:t>
            </a:r>
            <a:r>
              <a:rPr lang="tr-TR" sz="2400" dirty="0" smtClean="0"/>
              <a:t> ve </a:t>
            </a:r>
            <a:r>
              <a:rPr lang="tr-TR" sz="2400" dirty="0" err="1" smtClean="0"/>
              <a:t>Matrix</a:t>
            </a:r>
            <a:r>
              <a:rPr lang="tr-TR" sz="2400" dirty="0" smtClean="0"/>
              <a:t> Ortamları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8" y="1836376"/>
            <a:ext cx="4219048" cy="488220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86000"/>
            <a:ext cx="4277322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Matematiksel Yazımda Boşluk Kullanımı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967303" y="1484784"/>
            <a:ext cx="7223794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Boşluk Komutları</a:t>
            </a:r>
            <a:endParaRPr lang="tr-TR" sz="2400" dirty="0"/>
          </a:p>
        </p:txBody>
      </p:sp>
      <p:sp>
        <p:nvSpPr>
          <p:cNvPr id="7" name="Rectangle 6"/>
          <p:cNvSpPr/>
          <p:nvPr/>
        </p:nvSpPr>
        <p:spPr>
          <a:xfrm>
            <a:off x="329156" y="2204864"/>
            <a:ext cx="8500088" cy="3528392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\, 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tr-TR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quad’ın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3/18’i</a:t>
            </a:r>
          </a:p>
          <a:p>
            <a:r>
              <a:rPr lang="tr-TR" sz="28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\: 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tr-TR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quad’ın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4/18’i</a:t>
            </a:r>
          </a:p>
          <a:p>
            <a:r>
              <a:rPr lang="tr-TR" sz="28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\; 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tr-TR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quad’ın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5/18’i</a:t>
            </a:r>
          </a:p>
          <a:p>
            <a:r>
              <a:rPr lang="tr-TR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‘\’+‘boşluk’</a:t>
            </a:r>
            <a:r>
              <a:rPr lang="tr-TR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: ortalama olarak kelimeler arası boşluk kadar</a:t>
            </a:r>
          </a:p>
          <a:p>
            <a:r>
              <a:rPr lang="tr-TR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\</a:t>
            </a:r>
            <a:r>
              <a:rPr lang="tr-TR" sz="28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quad</a:t>
            </a:r>
            <a:r>
              <a:rPr lang="tr-TR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: o anda kullanılan fonta göre ‘M’ karakterinin genişliğidir.</a:t>
            </a:r>
          </a:p>
          <a:p>
            <a:r>
              <a:rPr lang="tr-TR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\</a:t>
            </a:r>
            <a:r>
              <a:rPr lang="tr-TR" sz="28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qquad</a:t>
            </a:r>
            <a:r>
              <a:rPr lang="tr-TR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: daha geniş boşluk tanımlar.</a:t>
            </a:r>
          </a:p>
          <a:p>
            <a:r>
              <a:rPr lang="tr-TR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\! : </a:t>
            </a:r>
            <a:r>
              <a:rPr lang="tr-TR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quad’ın</a:t>
            </a:r>
            <a:r>
              <a:rPr lang="tr-TR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3/18’i kadar negatif (-) boşluk</a:t>
            </a:r>
            <a:endParaRPr lang="tr-TR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Matematiksel Yazımda Boşluk Kullanımı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2" y="1976669"/>
            <a:ext cx="4380952" cy="171428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2896"/>
            <a:ext cx="3419952" cy="10097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7" y="4005064"/>
            <a:ext cx="4342857" cy="182857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623983"/>
            <a:ext cx="2386838" cy="133549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31840" y="2997791"/>
            <a:ext cx="1368152" cy="287193"/>
          </a:xfrm>
          <a:prstGeom prst="rect">
            <a:avLst/>
          </a:prstGeom>
          <a:solidFill>
            <a:srgbClr val="92D050">
              <a:alpha val="4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95936" y="3284984"/>
            <a:ext cx="0" cy="36000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059832" y="3645024"/>
            <a:ext cx="4915241" cy="572988"/>
          </a:xfrm>
          <a:prstGeom prst="rect">
            <a:avLst/>
          </a:prstGeom>
          <a:solidFill>
            <a:srgbClr val="92D050">
              <a:alpha val="4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 harfini roman fontunda yazmaya yarar. Operatör olan d’nin italik yazılması hoş görüntü vermez.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011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Matematiksel Yazımda Boşluk Kullanımı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2033804"/>
            <a:ext cx="4819048" cy="300952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73" y="2204864"/>
            <a:ext cx="3074835" cy="283846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21505" y="3140968"/>
            <a:ext cx="1368152" cy="287193"/>
          </a:xfrm>
          <a:prstGeom prst="rect">
            <a:avLst/>
          </a:prstGeom>
          <a:solidFill>
            <a:srgbClr val="92D050">
              <a:alpha val="4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Rectangle 16"/>
          <p:cNvSpPr/>
          <p:nvPr/>
        </p:nvSpPr>
        <p:spPr>
          <a:xfrm>
            <a:off x="5314620" y="2422789"/>
            <a:ext cx="769548" cy="862195"/>
          </a:xfrm>
          <a:prstGeom prst="rect">
            <a:avLst/>
          </a:prstGeom>
          <a:solidFill>
            <a:srgbClr val="92D050">
              <a:alpha val="4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855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Matematiksel Yazımda Boşluk Kullanımı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2033804"/>
            <a:ext cx="4819048" cy="300952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73" y="2204864"/>
            <a:ext cx="3074835" cy="283846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67302" y="3789040"/>
            <a:ext cx="2020521" cy="288032"/>
          </a:xfrm>
          <a:prstGeom prst="rect">
            <a:avLst/>
          </a:prstGeom>
          <a:solidFill>
            <a:srgbClr val="92D050">
              <a:alpha val="4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Rectangle 16"/>
          <p:cNvSpPr/>
          <p:nvPr/>
        </p:nvSpPr>
        <p:spPr>
          <a:xfrm>
            <a:off x="5301173" y="3223930"/>
            <a:ext cx="769548" cy="862195"/>
          </a:xfrm>
          <a:prstGeom prst="rect">
            <a:avLst/>
          </a:prstGeom>
          <a:solidFill>
            <a:srgbClr val="92D050">
              <a:alpha val="4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94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Matematiksel Yazımda Boşluk Kullanımı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2033804"/>
            <a:ext cx="4819048" cy="300952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73" y="2204864"/>
            <a:ext cx="3074835" cy="283846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95829" y="4403741"/>
            <a:ext cx="695852" cy="249395"/>
          </a:xfrm>
          <a:prstGeom prst="rect">
            <a:avLst/>
          </a:prstGeom>
          <a:solidFill>
            <a:srgbClr val="92D050">
              <a:alpha val="4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Rectangle 16"/>
          <p:cNvSpPr/>
          <p:nvPr/>
        </p:nvSpPr>
        <p:spPr>
          <a:xfrm>
            <a:off x="5301173" y="4077072"/>
            <a:ext cx="769548" cy="862195"/>
          </a:xfrm>
          <a:prstGeom prst="rect">
            <a:avLst/>
          </a:prstGeom>
          <a:solidFill>
            <a:srgbClr val="92D050">
              <a:alpha val="4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13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1943563"/>
            <a:ext cx="4190476" cy="171428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Matematiksel Yazımda Boşluk Kullanımı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967303" y="1484784"/>
            <a:ext cx="7223794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Phantom</a:t>
            </a:r>
            <a:endParaRPr lang="tr-TR" sz="2400" dirty="0"/>
          </a:p>
        </p:txBody>
      </p:sp>
      <p:sp>
        <p:nvSpPr>
          <p:cNvPr id="16" name="Rectangle 15"/>
          <p:cNvSpPr/>
          <p:nvPr/>
        </p:nvSpPr>
        <p:spPr>
          <a:xfrm>
            <a:off x="1691680" y="2982537"/>
            <a:ext cx="1800000" cy="288000"/>
          </a:xfrm>
          <a:prstGeom prst="rect">
            <a:avLst/>
          </a:prstGeom>
          <a:solidFill>
            <a:srgbClr val="92D050">
              <a:alpha val="4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83459"/>
            <a:ext cx="4861386" cy="10405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40152" y="4429499"/>
            <a:ext cx="324000" cy="287193"/>
          </a:xfrm>
          <a:prstGeom prst="rect">
            <a:avLst/>
          </a:prstGeom>
          <a:solidFill>
            <a:srgbClr val="92D050">
              <a:alpha val="4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4806721" y="2070003"/>
            <a:ext cx="3384376" cy="1660285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1 karakteri kadar boşluk açar fakat ekrana 1 karakterini yazmaz.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4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Stil değiştirme</a:t>
            </a:r>
            <a:endParaRPr lang="tr-T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5" y="1429277"/>
            <a:ext cx="7676190" cy="514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57" y="2204864"/>
            <a:ext cx="3314286" cy="3809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5" y="2843366"/>
            <a:ext cx="3752381" cy="3000000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14" y="3324048"/>
            <a:ext cx="4191585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Stil değiştirme</a:t>
            </a:r>
            <a:endParaRPr lang="tr-TR" dirty="0"/>
          </a:p>
        </p:txBody>
      </p:sp>
      <p:sp>
        <p:nvSpPr>
          <p:cNvPr id="12" name="Rectangle 11"/>
          <p:cNvSpPr/>
          <p:nvPr/>
        </p:nvSpPr>
        <p:spPr>
          <a:xfrm>
            <a:off x="967303" y="1484784"/>
            <a:ext cx="7223794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Koyu Semboller</a:t>
            </a:r>
            <a:endParaRPr lang="tr-T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2030016"/>
            <a:ext cx="5194767" cy="15430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73016"/>
            <a:ext cx="2991267" cy="57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4009140"/>
            <a:ext cx="5998554" cy="122862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372095"/>
            <a:ext cx="2232248" cy="48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uzzle_piece_stickfigures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074" b="4074"/>
          <a:stretch>
            <a:fillRect/>
          </a:stretch>
        </p:blipFill>
        <p:spPr>
          <a:xfrm>
            <a:off x="1143000" y="533400"/>
            <a:ext cx="6858000" cy="3543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Çok uzun eşitlik ya da formüllerin yazılması: Çok satırlı eşitlikler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164631" y="1412776"/>
            <a:ext cx="7223794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IEEEeqnarray</a:t>
            </a:r>
            <a:endParaRPr lang="tr-T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1886000"/>
            <a:ext cx="3923809" cy="278095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92" y="3573016"/>
            <a:ext cx="4896533" cy="16861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67944" y="4390338"/>
            <a:ext cx="4104456" cy="38105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13" y="3322343"/>
            <a:ext cx="1332542" cy="193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1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Çok uzun eşitlik ya da formüllerin yazılması: Çok satırlı eşitlikler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164631" y="1412776"/>
            <a:ext cx="7223794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IEEEeqnarray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93" y="2012552"/>
            <a:ext cx="4133333" cy="270476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837618"/>
            <a:ext cx="4925112" cy="15623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3682">
            <a:off x="1563841" y="1858895"/>
            <a:ext cx="3012840" cy="28172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55976" y="3645024"/>
            <a:ext cx="3312368" cy="360040"/>
          </a:xfrm>
          <a:prstGeom prst="rect">
            <a:avLst/>
          </a:prstGeom>
          <a:solidFill>
            <a:srgbClr val="92D050">
              <a:alpha val="3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7242" y="5481086"/>
            <a:ext cx="4748894" cy="432048"/>
          </a:xfrm>
          <a:prstGeom prst="rect">
            <a:avLst/>
          </a:prstGeom>
          <a:solidFill>
            <a:srgbClr val="92D050">
              <a:alpha val="3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875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Çok uzun eşitlik ya da formüllerin yazılması: Çok satırlı eşitlikler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164631" y="1412776"/>
            <a:ext cx="7223794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IEEEeqnarray</a:t>
            </a:r>
            <a:endParaRPr lang="tr-TR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3682">
            <a:off x="1563841" y="1858895"/>
            <a:ext cx="3012840" cy="2817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68" y="1753799"/>
            <a:ext cx="4542857" cy="308571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16" y="4839513"/>
            <a:ext cx="4896533" cy="164805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44460" y="2240014"/>
            <a:ext cx="3683923" cy="360040"/>
          </a:xfrm>
          <a:prstGeom prst="rect">
            <a:avLst/>
          </a:prstGeom>
          <a:solidFill>
            <a:srgbClr val="92D050">
              <a:alpha val="3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234535" y="5170071"/>
            <a:ext cx="4748894" cy="432048"/>
          </a:xfrm>
          <a:prstGeom prst="rect">
            <a:avLst/>
          </a:prstGeom>
          <a:solidFill>
            <a:srgbClr val="92D050">
              <a:alpha val="3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503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Çok uzun eşitlik ya da formüllerin yazılması: Çok satırlı eşitlikler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164631" y="1412776"/>
            <a:ext cx="7223794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IEEEeqnarray</a:t>
            </a:r>
            <a:endParaRPr lang="tr-TR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3682">
            <a:off x="1563841" y="1858895"/>
            <a:ext cx="3012840" cy="2817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68" y="1753799"/>
            <a:ext cx="4542857" cy="308571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16" y="4839513"/>
            <a:ext cx="4896533" cy="164805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236296" y="2204864"/>
            <a:ext cx="360040" cy="432048"/>
          </a:xfrm>
          <a:prstGeom prst="ellipse">
            <a:avLst/>
          </a:prstGeom>
          <a:solidFill>
            <a:srgbClr val="00B0F0">
              <a:alpha val="4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845568" y="2557291"/>
            <a:ext cx="344345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1911" y="2235229"/>
            <a:ext cx="3234008" cy="712467"/>
          </a:xfrm>
          <a:prstGeom prst="rect">
            <a:avLst/>
          </a:prstGeom>
          <a:solidFill>
            <a:srgbClr val="00B0F0">
              <a:alpha val="5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dirty="0" smtClean="0"/>
              <a:t>Üç sütunun tek sütunda birleştirileceğini ifade eder.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6988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Çok uzun eşitlik ya da formüllerin yazılması: Çok satırlı eşitlikler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164631" y="1412776"/>
            <a:ext cx="7223794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IEEEeqnarray</a:t>
            </a:r>
            <a:endParaRPr lang="tr-TR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3682">
            <a:off x="1563841" y="1858895"/>
            <a:ext cx="3012840" cy="2817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68" y="1753799"/>
            <a:ext cx="4542857" cy="308571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16" y="4839513"/>
            <a:ext cx="4896533" cy="164805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668344" y="2204864"/>
            <a:ext cx="360040" cy="432048"/>
          </a:xfrm>
          <a:prstGeom prst="ellipse">
            <a:avLst/>
          </a:prstGeom>
          <a:solidFill>
            <a:srgbClr val="00B0F0">
              <a:alpha val="4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Straight Arrow Connector 4"/>
          <p:cNvCxnSpPr>
            <a:stCxn id="2" idx="3"/>
          </p:cNvCxnSpPr>
          <p:nvPr/>
        </p:nvCxnSpPr>
        <p:spPr>
          <a:xfrm flipH="1" flipV="1">
            <a:off x="3845569" y="2557291"/>
            <a:ext cx="387550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1911" y="2235229"/>
            <a:ext cx="3234008" cy="1029192"/>
          </a:xfrm>
          <a:prstGeom prst="rect">
            <a:avLst/>
          </a:prstGeom>
          <a:solidFill>
            <a:srgbClr val="00B0F0">
              <a:alpha val="5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dirty="0" smtClean="0"/>
              <a:t>Birleştirilmiş sütunun hizalama şeklini söyler. l, r ve c kullanılır.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5197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Çok uzun eşitlik ya da formüllerin yazılması: Çok satırlı eşitlikler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164631" y="1412776"/>
            <a:ext cx="7223794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IEEEeqnarray</a:t>
            </a:r>
            <a:endParaRPr lang="tr-TR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3682">
            <a:off x="1563841" y="1858895"/>
            <a:ext cx="3012840" cy="2817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68" y="1753799"/>
            <a:ext cx="4542857" cy="308571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16" y="4839513"/>
            <a:ext cx="4896533" cy="164805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142098" y="3126144"/>
            <a:ext cx="806166" cy="446872"/>
          </a:xfrm>
          <a:prstGeom prst="ellipse">
            <a:avLst/>
          </a:prstGeom>
          <a:solidFill>
            <a:srgbClr val="00B0F0">
              <a:alpha val="4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845568" y="3510069"/>
            <a:ext cx="241459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11559" y="2995473"/>
            <a:ext cx="3234008" cy="1029192"/>
          </a:xfrm>
          <a:prstGeom prst="rect">
            <a:avLst/>
          </a:prstGeom>
          <a:solidFill>
            <a:srgbClr val="00B0F0">
              <a:alpha val="5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dirty="0" smtClean="0"/>
              <a:t>Eşitlik sembollerinin biraz daha sağa doğru kaydırılması işini görür.</a:t>
            </a:r>
            <a:endParaRPr lang="tr-TR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725051" y="5771893"/>
            <a:ext cx="464875" cy="0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30317" y="6126667"/>
            <a:ext cx="464875" cy="0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2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67" y="1943563"/>
            <a:ext cx="4380952" cy="3047619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138392"/>
            <a:ext cx="4753638" cy="126700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Çok uzun eşitlik ya da formüllerin yazılması: Çok satırlı eşitlikler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164631" y="1412776"/>
            <a:ext cx="7223794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IEEEeqnarray</a:t>
            </a:r>
            <a:endParaRPr lang="tr-TR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3682">
            <a:off x="1563841" y="1858895"/>
            <a:ext cx="3012840" cy="281720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875992" y="3243936"/>
            <a:ext cx="1936368" cy="446872"/>
          </a:xfrm>
          <a:prstGeom prst="ellipse">
            <a:avLst/>
          </a:prstGeom>
          <a:solidFill>
            <a:srgbClr val="00B0F0">
              <a:alpha val="4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845568" y="3625980"/>
            <a:ext cx="226800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11559" y="3255400"/>
            <a:ext cx="3234008" cy="721559"/>
          </a:xfrm>
          <a:prstGeom prst="rect">
            <a:avLst/>
          </a:prstGeom>
          <a:solidFill>
            <a:srgbClr val="00B0F0">
              <a:alpha val="5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dirty="0" smtClean="0"/>
              <a:t>Eşitlik sembollerini daha da çok kaydırabiliriz.</a:t>
            </a:r>
            <a:endParaRPr lang="tr-TR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725050" y="5771893"/>
            <a:ext cx="900000" cy="0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30316" y="6126667"/>
            <a:ext cx="900000" cy="0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23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theme/theme1.xml><?xml version="1.0" encoding="utf-8"?>
<a:theme xmlns:a="http://schemas.openxmlformats.org/drawingml/2006/main" name="PresenterMedia.com Piece of Puzzle">
  <a:themeElements>
    <a:clrScheme name="puzzle_piece">
      <a:dk1>
        <a:sysClr val="windowText" lastClr="000000"/>
      </a:dk1>
      <a:lt1>
        <a:sysClr val="window" lastClr="FFFFFF"/>
      </a:lt1>
      <a:dk2>
        <a:srgbClr val="191C3B"/>
      </a:dk2>
      <a:lt2>
        <a:srgbClr val="CACDE8"/>
      </a:lt2>
      <a:accent1>
        <a:srgbClr val="3D426B"/>
      </a:accent1>
      <a:accent2>
        <a:srgbClr val="626AA6"/>
      </a:accent2>
      <a:accent3>
        <a:srgbClr val="A5AACB"/>
      </a:accent3>
      <a:accent4>
        <a:srgbClr val="A3C8CD"/>
      </a:accent4>
      <a:accent5>
        <a:srgbClr val="6DA7AF"/>
      </a:accent5>
      <a:accent6>
        <a:srgbClr val="396369"/>
      </a:accent6>
      <a:hlink>
        <a:srgbClr val="6DA7AF"/>
      </a:hlink>
      <a:folHlink>
        <a:srgbClr val="3963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139575D-AF1F-43BF-910C-F7C64E8E5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1951</TotalTime>
  <Words>564</Words>
  <Application>Microsoft Office PowerPoint</Application>
  <PresentationFormat>On-screen Show (4:3)</PresentationFormat>
  <Paragraphs>100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Segoe UI</vt:lpstr>
      <vt:lpstr>Calibri</vt:lpstr>
      <vt:lpstr>Times New Roman</vt:lpstr>
      <vt:lpstr>Perpetua</vt:lpstr>
      <vt:lpstr>Arial</vt:lpstr>
      <vt:lpstr>PresenterMedia.com Piece of Puzzle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Matematiksel Yazma Becerileri</dc:title>
  <dc:creator>Bülent SARAÇ</dc:creator>
  <cp:keywords/>
  <cp:lastModifiedBy>Bülent SARAÇ</cp:lastModifiedBy>
  <cp:revision>200</cp:revision>
  <dcterms:created xsi:type="dcterms:W3CDTF">2014-02-19T11:54:20Z</dcterms:created>
  <dcterms:modified xsi:type="dcterms:W3CDTF">2014-04-02T22:02:56Z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TC018572729991</vt:lpwstr>
  </property>
</Properties>
</file>