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441" r:id="rId3"/>
    <p:sldId id="442" r:id="rId4"/>
    <p:sldId id="443" r:id="rId5"/>
    <p:sldId id="444" r:id="rId6"/>
    <p:sldId id="445" r:id="rId7"/>
    <p:sldId id="446" r:id="rId8"/>
    <p:sldId id="449" r:id="rId9"/>
    <p:sldId id="450" r:id="rId10"/>
    <p:sldId id="447" r:id="rId11"/>
    <p:sldId id="448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279" r:id="rId24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erpetua" panose="02020502060401020303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AD0967-9867-48F0-B95D-590A43A0B94B}">
          <p14:sldIdLst/>
        </p14:section>
        <p14:section name="Giriş" id="{3F27D3A4-CA50-413C-A186-2E27A1D1F28E}">
          <p14:sldIdLst>
            <p14:sldId id="441"/>
            <p14:sldId id="442"/>
            <p14:sldId id="443"/>
            <p14:sldId id="444"/>
            <p14:sldId id="445"/>
            <p14:sldId id="446"/>
            <p14:sldId id="449"/>
            <p14:sldId id="450"/>
            <p14:sldId id="447"/>
            <p14:sldId id="448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0C0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50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\</a:t>
            </a:r>
            <a:r>
              <a:rPr lang="tr-TR" sz="2800" dirty="0" err="1" smtClean="0"/>
              <a:t>newtheorem</a:t>
            </a:r>
            <a:r>
              <a:rPr lang="tr-TR" sz="2800" dirty="0" smtClean="0"/>
              <a:t>{kısa ad}[sayaç]{asıl ad}[bölüm]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err="1" smtClean="0"/>
              <a:t>amsthm</a:t>
            </a:r>
            <a:r>
              <a:rPr lang="tr-TR" sz="2800" dirty="0" smtClean="0"/>
              <a:t> paketi çeşitli ek özellikler içerir. 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4851" y="3212976"/>
            <a:ext cx="2759297" cy="64807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theoremstyle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{…}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08104" y="3356992"/>
            <a:ext cx="288032" cy="432048"/>
          </a:xfrm>
          <a:prstGeom prst="ellipse">
            <a:avLst/>
          </a:prstGeom>
          <a:solidFill>
            <a:srgbClr val="92D050">
              <a:alpha val="2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Straight Arrow Connector 3"/>
          <p:cNvCxnSpPr>
            <a:stCxn id="2" idx="4"/>
          </p:cNvCxnSpPr>
          <p:nvPr/>
        </p:nvCxnSpPr>
        <p:spPr>
          <a:xfrm>
            <a:off x="5652120" y="3789040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475656" y="4513551"/>
            <a:ext cx="5112568" cy="158417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Bu kısma </a:t>
            </a:r>
            <a:r>
              <a:rPr lang="tr-TR" sz="3200" dirty="0" err="1" smtClean="0"/>
              <a:t>definition</a:t>
            </a:r>
            <a:r>
              <a:rPr lang="tr-TR" sz="3200" dirty="0" smtClean="0"/>
              <a:t>, </a:t>
            </a:r>
            <a:r>
              <a:rPr lang="tr-TR" sz="3200" dirty="0" err="1" smtClean="0"/>
              <a:t>plain</a:t>
            </a:r>
            <a:r>
              <a:rPr lang="tr-TR" sz="3200" dirty="0" smtClean="0"/>
              <a:t> ve </a:t>
            </a:r>
            <a:r>
              <a:rPr lang="tr-TR" sz="3200" dirty="0" err="1" smtClean="0"/>
              <a:t>remark</a:t>
            </a:r>
            <a:r>
              <a:rPr lang="tr-TR" sz="3200" dirty="0" smtClean="0"/>
              <a:t> yazılabilir.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026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err="1" smtClean="0"/>
              <a:t>amsthm</a:t>
            </a:r>
            <a:r>
              <a:rPr lang="tr-TR" sz="2800" dirty="0" smtClean="0"/>
              <a:t> paketi çeşitli ek özellikler içerir. 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4851" y="3212976"/>
            <a:ext cx="2759297" cy="64807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theoremstyle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{…}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08104" y="3356992"/>
            <a:ext cx="288032" cy="432048"/>
          </a:xfrm>
          <a:prstGeom prst="ellipse">
            <a:avLst/>
          </a:prstGeom>
          <a:solidFill>
            <a:srgbClr val="92D050">
              <a:alpha val="2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Straight Arrow Connector 3"/>
          <p:cNvCxnSpPr>
            <a:stCxn id="2" idx="4"/>
          </p:cNvCxnSpPr>
          <p:nvPr/>
        </p:nvCxnSpPr>
        <p:spPr>
          <a:xfrm>
            <a:off x="5652120" y="3789040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475656" y="4513551"/>
            <a:ext cx="5112568" cy="158417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definition</a:t>
            </a:r>
            <a:r>
              <a:rPr lang="tr-TR" sz="3200" dirty="0"/>
              <a:t>:</a:t>
            </a:r>
            <a:r>
              <a:rPr lang="tr-TR" sz="3200" dirty="0" smtClean="0"/>
              <a:t> başlık kalın, gövde roman font türü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595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err="1" smtClean="0"/>
              <a:t>amsthm</a:t>
            </a:r>
            <a:r>
              <a:rPr lang="tr-TR" sz="2800" dirty="0" smtClean="0"/>
              <a:t> paketi çeşitli ek özellikler içerir. 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4851" y="3212976"/>
            <a:ext cx="2759297" cy="64807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theoremstyle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{…}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08104" y="3356992"/>
            <a:ext cx="288032" cy="432048"/>
          </a:xfrm>
          <a:prstGeom prst="ellipse">
            <a:avLst/>
          </a:prstGeom>
          <a:solidFill>
            <a:srgbClr val="92D050">
              <a:alpha val="2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Straight Arrow Connector 3"/>
          <p:cNvCxnSpPr>
            <a:stCxn id="2" idx="4"/>
          </p:cNvCxnSpPr>
          <p:nvPr/>
        </p:nvCxnSpPr>
        <p:spPr>
          <a:xfrm>
            <a:off x="5652120" y="3789040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475656" y="4513551"/>
            <a:ext cx="5112568" cy="158417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plain</a:t>
            </a:r>
            <a:r>
              <a:rPr lang="tr-TR" sz="3200" dirty="0" smtClean="0"/>
              <a:t>: başlık kalın, gövde italik yazı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829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err="1" smtClean="0"/>
              <a:t>amsthm</a:t>
            </a:r>
            <a:r>
              <a:rPr lang="tr-TR" sz="2800" dirty="0" smtClean="0"/>
              <a:t> paketi çeşitli ek özellikler içerir. 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4851" y="3212976"/>
            <a:ext cx="2759297" cy="64807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theoremstyle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{…}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08104" y="3356992"/>
            <a:ext cx="288032" cy="432048"/>
          </a:xfrm>
          <a:prstGeom prst="ellipse">
            <a:avLst/>
          </a:prstGeom>
          <a:solidFill>
            <a:srgbClr val="92D050">
              <a:alpha val="2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Straight Arrow Connector 3"/>
          <p:cNvCxnSpPr>
            <a:stCxn id="2" idx="4"/>
          </p:cNvCxnSpPr>
          <p:nvPr/>
        </p:nvCxnSpPr>
        <p:spPr>
          <a:xfrm>
            <a:off x="5652120" y="3789040"/>
            <a:ext cx="0" cy="72008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475656" y="4513551"/>
            <a:ext cx="5112568" cy="1584176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remark</a:t>
            </a:r>
            <a:r>
              <a:rPr lang="tr-TR" sz="3200" dirty="0" smtClean="0"/>
              <a:t>: başlık italik, gövde roman font türü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3615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152244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588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err="1" smtClean="0"/>
              <a:t>amsthm</a:t>
            </a:r>
            <a:r>
              <a:rPr lang="tr-TR" sz="2800" dirty="0" smtClean="0"/>
              <a:t> paketi </a:t>
            </a:r>
            <a:r>
              <a:rPr lang="tr-TR" sz="2800" dirty="0" err="1" smtClean="0"/>
              <a:t>proof</a:t>
            </a:r>
            <a:r>
              <a:rPr lang="tr-TR" sz="2800" dirty="0" smtClean="0"/>
              <a:t> ortamını sağlamaktadır.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3162741" cy="247684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1008"/>
            <a:ext cx="5715798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err="1" smtClean="0"/>
              <a:t>amsthm</a:t>
            </a:r>
            <a:r>
              <a:rPr lang="tr-TR" sz="2800" dirty="0" smtClean="0"/>
              <a:t> paketi </a:t>
            </a:r>
            <a:r>
              <a:rPr lang="tr-TR" sz="2800" dirty="0" err="1" smtClean="0"/>
              <a:t>proof</a:t>
            </a:r>
            <a:r>
              <a:rPr lang="tr-TR" sz="2800" dirty="0" smtClean="0"/>
              <a:t> ortamını sağlamaktadır.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3210373" cy="230537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54829"/>
            <a:ext cx="5506218" cy="11336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12690" y="4221645"/>
            <a:ext cx="1491158" cy="359483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ounded Rectangle 9"/>
          <p:cNvSpPr/>
          <p:nvPr/>
        </p:nvSpPr>
        <p:spPr>
          <a:xfrm>
            <a:off x="8526859" y="4377463"/>
            <a:ext cx="378500" cy="296165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12603" y="5600161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Bu düzeltme 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IEEEeqnarray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için çalışmaz.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0" name="Rounded Rectangle 9"/>
          <p:cNvSpPr/>
          <p:nvPr/>
        </p:nvSpPr>
        <p:spPr>
          <a:xfrm>
            <a:off x="8526859" y="4377463"/>
            <a:ext cx="378500" cy="296165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117"/>
            <a:ext cx="9144000" cy="23899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13" y="4122629"/>
            <a:ext cx="9144000" cy="241912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626434"/>
            <a:ext cx="9138166" cy="23066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1552117"/>
            <a:ext cx="9144000" cy="238999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974945" y="5013176"/>
            <a:ext cx="144016" cy="319017"/>
          </a:xfrm>
          <a:prstGeom prst="ellipse">
            <a:avLst/>
          </a:prstGeom>
          <a:solidFill>
            <a:srgbClr val="92D050">
              <a:alpha val="3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3453243" y="5013176"/>
            <a:ext cx="144016" cy="319017"/>
          </a:xfrm>
          <a:prstGeom prst="ellipse">
            <a:avLst/>
          </a:prstGeom>
          <a:solidFill>
            <a:srgbClr val="92D050">
              <a:alpha val="3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3525251" y="4512029"/>
            <a:ext cx="254661" cy="501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47864" y="3425486"/>
            <a:ext cx="2794259" cy="101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uzayabilen boşluklar</a:t>
            </a:r>
            <a:endParaRPr lang="tr-TR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39340" y="4512029"/>
            <a:ext cx="717161" cy="51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0" name="Rounded Rectangle 9"/>
          <p:cNvSpPr/>
          <p:nvPr/>
        </p:nvSpPr>
        <p:spPr>
          <a:xfrm>
            <a:off x="8526859" y="4377463"/>
            <a:ext cx="378500" cy="296165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117"/>
            <a:ext cx="9144000" cy="23899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13" y="4122629"/>
            <a:ext cx="9144000" cy="241912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626434"/>
            <a:ext cx="9138166" cy="23066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1552117"/>
            <a:ext cx="9144000" cy="238999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63888" y="5013176"/>
            <a:ext cx="144016" cy="319017"/>
          </a:xfrm>
          <a:prstGeom prst="ellipse">
            <a:avLst/>
          </a:prstGeom>
          <a:solidFill>
            <a:srgbClr val="92D050">
              <a:alpha val="3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3635896" y="4512029"/>
            <a:ext cx="254661" cy="501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47864" y="3425486"/>
            <a:ext cx="2794259" cy="101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boş bir ek sütun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4799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0" name="Rounded Rectangle 9"/>
          <p:cNvSpPr/>
          <p:nvPr/>
        </p:nvSpPr>
        <p:spPr>
          <a:xfrm>
            <a:off x="8526859" y="4377463"/>
            <a:ext cx="378500" cy="296165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117"/>
            <a:ext cx="9144000" cy="23899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13" y="4122629"/>
            <a:ext cx="9144000" cy="241912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626434"/>
            <a:ext cx="9138166" cy="23066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1552117"/>
            <a:ext cx="9144000" cy="238999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707904" y="5013176"/>
            <a:ext cx="144016" cy="319017"/>
          </a:xfrm>
          <a:prstGeom prst="ellipse">
            <a:avLst/>
          </a:prstGeom>
          <a:solidFill>
            <a:srgbClr val="92D050">
              <a:alpha val="39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3779912" y="4512029"/>
            <a:ext cx="254661" cy="501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347864" y="3425486"/>
            <a:ext cx="2794259" cy="1017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sıfır boşluk anlamında.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22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\</a:t>
            </a:r>
            <a:r>
              <a:rPr lang="tr-TR" sz="2800" dirty="0" err="1" smtClean="0"/>
              <a:t>newtheorem</a:t>
            </a:r>
            <a:r>
              <a:rPr lang="tr-TR" sz="2800" dirty="0" smtClean="0"/>
              <a:t>{kısa ad}[sayaç]{asıl ad}[bölüm]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75856" y="2107098"/>
            <a:ext cx="1224136" cy="504056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923928" y="2611154"/>
            <a:ext cx="0" cy="1177886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087724" y="3798811"/>
            <a:ext cx="3672408" cy="2016224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Tanımlanan teoremi ifade etmek için kullanılan kısa anahtar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886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0" name="Rounded Rectangle 9"/>
          <p:cNvSpPr/>
          <p:nvPr/>
        </p:nvSpPr>
        <p:spPr>
          <a:xfrm>
            <a:off x="8526859" y="4377463"/>
            <a:ext cx="378500" cy="296165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163"/>
            <a:ext cx="9144000" cy="21043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9144000" cy="20294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554163"/>
            <a:ext cx="9144000" cy="21043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1554163"/>
            <a:ext cx="9144000" cy="21043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0" name="Rounded Rectangle 9"/>
          <p:cNvSpPr/>
          <p:nvPr/>
        </p:nvSpPr>
        <p:spPr>
          <a:xfrm>
            <a:off x="8526859" y="4377463"/>
            <a:ext cx="378500" cy="296165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163"/>
            <a:ext cx="9144000" cy="21043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072"/>
            <a:ext cx="9144000" cy="20294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554163"/>
            <a:ext cx="9144000" cy="21043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1554163"/>
            <a:ext cx="9144000" cy="21043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uzzle_piece_stickfigures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4" b="4074"/>
          <a:stretch>
            <a:fillRect/>
          </a:stretch>
        </p:blipFill>
        <p:spPr>
          <a:xfrm>
            <a:off x="1143000" y="533400"/>
            <a:ext cx="6858000" cy="354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\</a:t>
            </a:r>
            <a:r>
              <a:rPr lang="tr-TR" sz="2800" dirty="0" err="1" smtClean="0"/>
              <a:t>newtheorem</a:t>
            </a:r>
            <a:r>
              <a:rPr lang="tr-TR" sz="2800" dirty="0" smtClean="0"/>
              <a:t>{kısa ad}[sayaç]{asıl ad}[bölüm]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99992" y="2107098"/>
            <a:ext cx="936104" cy="504056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991169" y="2611154"/>
            <a:ext cx="0" cy="1177886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65211" y="3798810"/>
            <a:ext cx="3672408" cy="2510509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Opsiyoneldir</a:t>
            </a:r>
            <a:r>
              <a:rPr lang="tr-TR" sz="2800" dirty="0" smtClean="0"/>
              <a:t>. Numaralandırmanın hangi teorem tipinden ortamları takiben yapılacağını bildirmek içindir.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551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\</a:t>
            </a:r>
            <a:r>
              <a:rPr lang="tr-TR" sz="2800" dirty="0" err="1" smtClean="0"/>
              <a:t>newtheorem</a:t>
            </a:r>
            <a:r>
              <a:rPr lang="tr-TR" sz="2800" dirty="0" smtClean="0"/>
              <a:t>{kısa ad}[sayaç]{asıl ad}[bölüm]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08104" y="2107098"/>
            <a:ext cx="1080120" cy="504056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084168" y="2611154"/>
            <a:ext cx="0" cy="1177886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65211" y="3798810"/>
            <a:ext cx="3672408" cy="2510509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Teoremin metin içinde görünecek olan adıdır. Örneğin: Teorem, </a:t>
            </a:r>
            <a:r>
              <a:rPr lang="tr-TR" sz="2800" dirty="0" err="1" smtClean="0"/>
              <a:t>Lemma</a:t>
            </a:r>
            <a:r>
              <a:rPr lang="tr-TR" sz="2800" dirty="0" smtClean="0"/>
              <a:t>, Sonuç, Not, İspat </a:t>
            </a:r>
            <a:r>
              <a:rPr lang="tr-TR" sz="2800" dirty="0" err="1" smtClean="0"/>
              <a:t>vs</a:t>
            </a:r>
            <a:r>
              <a:rPr lang="tr-TR" sz="2800" dirty="0" smtClean="0"/>
              <a:t>…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770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\</a:t>
            </a:r>
            <a:r>
              <a:rPr lang="tr-TR" sz="2800" dirty="0" err="1" smtClean="0"/>
              <a:t>newtheorem</a:t>
            </a:r>
            <a:r>
              <a:rPr lang="tr-TR" sz="2800" dirty="0" smtClean="0"/>
              <a:t>{kısa ad}[sayaç]{asıl ad}[bölüm]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65498" y="2107098"/>
            <a:ext cx="1080120" cy="504056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Straight Arrow Connector 3"/>
          <p:cNvCxnSpPr>
            <a:stCxn id="2" idx="4"/>
          </p:cNvCxnSpPr>
          <p:nvPr/>
        </p:nvCxnSpPr>
        <p:spPr>
          <a:xfrm flipH="1">
            <a:off x="6084168" y="2611154"/>
            <a:ext cx="1121390" cy="1177886"/>
          </a:xfrm>
          <a:prstGeom prst="straightConnector1">
            <a:avLst/>
          </a:prstGeom>
          <a:ln w="381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165211" y="3798810"/>
            <a:ext cx="3672408" cy="2510509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Opsiyoneldir</a:t>
            </a:r>
            <a:r>
              <a:rPr lang="tr-TR" sz="2800" dirty="0" smtClean="0"/>
              <a:t>. Numaralandırmanın hangi </a:t>
            </a:r>
            <a:r>
              <a:rPr lang="tr-TR" sz="2800" dirty="0" err="1" smtClean="0"/>
              <a:t>seviyesideki</a:t>
            </a:r>
            <a:r>
              <a:rPr lang="tr-TR" sz="2800" dirty="0" smtClean="0"/>
              <a:t> bölüm için </a:t>
            </a:r>
            <a:r>
              <a:rPr lang="tr-TR" sz="2800" dirty="0" err="1" smtClean="0"/>
              <a:t>yapılağını</a:t>
            </a:r>
            <a:r>
              <a:rPr lang="tr-TR" sz="2800" dirty="0" smtClean="0"/>
              <a:t> söyler. 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8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/>
              <a:t>\</a:t>
            </a:r>
            <a:r>
              <a:rPr lang="tr-TR" sz="2800" dirty="0" err="1" smtClean="0"/>
              <a:t>newtheorem</a:t>
            </a:r>
            <a:r>
              <a:rPr lang="tr-TR" sz="2800" dirty="0" smtClean="0"/>
              <a:t>{kısa ad}[sayaç]{asıl ad}[bölüm]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4631" y="3501008"/>
            <a:ext cx="7223794" cy="1584176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begin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{kısa ad}[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text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Bu benim teoremimdir.</a:t>
            </a:r>
          </a:p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end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{kısa ad}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9" y="1371600"/>
            <a:ext cx="8821381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6" y="1844824"/>
            <a:ext cx="729716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Matematiksel İfadelerin Yazılması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4400" y="914400"/>
            <a:ext cx="8320200" cy="457200"/>
          </a:xfrm>
        </p:spPr>
        <p:txBody>
          <a:bodyPr/>
          <a:lstStyle/>
          <a:p>
            <a:r>
              <a:rPr lang="tr-TR" dirty="0" smtClean="0"/>
              <a:t>Teoremler, </a:t>
            </a:r>
            <a:r>
              <a:rPr lang="tr-TR" dirty="0" err="1" smtClean="0"/>
              <a:t>Lemmalar</a:t>
            </a:r>
            <a:r>
              <a:rPr lang="tr-TR" dirty="0" smtClean="0"/>
              <a:t>, </a:t>
            </a:r>
            <a:r>
              <a:rPr lang="tr-TR" dirty="0" err="1" smtClean="0"/>
              <a:t>vs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164631" y="1988840"/>
            <a:ext cx="7223794" cy="72008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err="1" smtClean="0"/>
              <a:t>amsthm</a:t>
            </a:r>
            <a:r>
              <a:rPr lang="tr-TR" sz="2800" dirty="0" smtClean="0"/>
              <a:t> paketi çeşitli ek özellikler içerir. 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4851" y="3212976"/>
            <a:ext cx="2759297" cy="648072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\</a:t>
            </a:r>
            <a:r>
              <a:rPr lang="tr-TR" sz="2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theoremstyle</a:t>
            </a:r>
            <a:r>
              <a:rPr lang="tr-TR" sz="2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{…}</a:t>
            </a:r>
            <a:endParaRPr lang="tr-TR" sz="28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2169</TotalTime>
  <Words>432</Words>
  <Application>Microsoft Office PowerPoint</Application>
  <PresentationFormat>On-screen Show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Segoe UI</vt:lpstr>
      <vt:lpstr>Calibri</vt:lpstr>
      <vt:lpstr>Times New Roman</vt:lpstr>
      <vt:lpstr>Perpetua</vt:lpstr>
      <vt:lpstr>Arial</vt:lpstr>
      <vt:lpstr>PresenterMedia.com Piece of Puzzle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Matematiksel İfadelerin Yazılması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Matematiksel Yazma Becerileri</dc:title>
  <dc:creator>Bülent SARAÇ</dc:creator>
  <cp:keywords/>
  <cp:lastModifiedBy>Bülent SARAÇ</cp:lastModifiedBy>
  <cp:revision>211</cp:revision>
  <dcterms:created xsi:type="dcterms:W3CDTF">2014-02-19T11:54:20Z</dcterms:created>
  <dcterms:modified xsi:type="dcterms:W3CDTF">2014-04-09T20:51:30Z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TC018572729991</vt:lpwstr>
  </property>
</Properties>
</file>