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441" r:id="rId3"/>
    <p:sldId id="442" r:id="rId4"/>
    <p:sldId id="443" r:id="rId5"/>
    <p:sldId id="444" r:id="rId6"/>
    <p:sldId id="446" r:id="rId7"/>
    <p:sldId id="445" r:id="rId8"/>
    <p:sldId id="447" r:id="rId9"/>
    <p:sldId id="448" r:id="rId10"/>
    <p:sldId id="449" r:id="rId11"/>
    <p:sldId id="450" r:id="rId12"/>
    <p:sldId id="451" r:id="rId13"/>
    <p:sldId id="452" r:id="rId14"/>
    <p:sldId id="454" r:id="rId15"/>
    <p:sldId id="453" r:id="rId16"/>
    <p:sldId id="455" r:id="rId17"/>
    <p:sldId id="456" r:id="rId18"/>
    <p:sldId id="457" r:id="rId19"/>
    <p:sldId id="458" r:id="rId20"/>
    <p:sldId id="459" r:id="rId21"/>
    <p:sldId id="460" r:id="rId22"/>
    <p:sldId id="462" r:id="rId23"/>
    <p:sldId id="463" r:id="rId24"/>
    <p:sldId id="464" r:id="rId25"/>
    <p:sldId id="466" r:id="rId26"/>
    <p:sldId id="467" r:id="rId27"/>
    <p:sldId id="468" r:id="rId28"/>
    <p:sldId id="469" r:id="rId29"/>
    <p:sldId id="470" r:id="rId30"/>
    <p:sldId id="471" r:id="rId31"/>
    <p:sldId id="279" r:id="rId32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Perpetua" panose="02020502060401020303" pitchFamily="18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AD0967-9867-48F0-B95D-590A43A0B94B}">
          <p14:sldIdLst/>
        </p14:section>
        <p14:section name="Giriş" id="{3F27D3A4-CA50-413C-A186-2E27A1D1F28E}">
          <p14:sldIdLst>
            <p14:sldId id="441"/>
            <p14:sldId id="442"/>
            <p14:sldId id="443"/>
            <p14:sldId id="444"/>
            <p14:sldId id="446"/>
            <p14:sldId id="445"/>
            <p14:sldId id="447"/>
            <p14:sldId id="448"/>
            <p14:sldId id="449"/>
            <p14:sldId id="450"/>
            <p14:sldId id="451"/>
            <p14:sldId id="452"/>
            <p14:sldId id="454"/>
            <p14:sldId id="453"/>
            <p14:sldId id="455"/>
            <p14:sldId id="456"/>
            <p14:sldId id="457"/>
            <p14:sldId id="458"/>
            <p14:sldId id="459"/>
            <p14:sldId id="460"/>
            <p14:sldId id="462"/>
            <p14:sldId id="463"/>
            <p14:sldId id="464"/>
            <p14:sldId id="466"/>
            <p14:sldId id="467"/>
            <p14:sldId id="468"/>
            <p14:sldId id="469"/>
            <p14:sldId id="470"/>
            <p14:sldId id="47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0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0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Bibliyografya / Kaynakça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64621"/>
            <a:ext cx="7440063" cy="8859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30044" y="3054595"/>
            <a:ext cx="1944216" cy="768664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ounded Rectangle 3"/>
          <p:cNvSpPr/>
          <p:nvPr/>
        </p:nvSpPr>
        <p:spPr>
          <a:xfrm>
            <a:off x="971600" y="4005064"/>
            <a:ext cx="554461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marker, kaynakça öğesinin doküman içinde çağırılması için kullanılacak olan etiketi belirtir.</a:t>
            </a:r>
            <a:endParaRPr lang="tr-TR" sz="3200" dirty="0"/>
          </a:p>
        </p:txBody>
      </p:sp>
      <p:sp>
        <p:nvSpPr>
          <p:cNvPr id="5" name="Rectangle 4"/>
          <p:cNvSpPr/>
          <p:nvPr/>
        </p:nvSpPr>
        <p:spPr>
          <a:xfrm>
            <a:off x="683568" y="1628799"/>
            <a:ext cx="8010432" cy="972079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Kaynakçalar </a:t>
            </a:r>
            <a:r>
              <a:rPr lang="tr-TR" sz="3200" dirty="0" err="1"/>
              <a:t>t</a:t>
            </a:r>
            <a:r>
              <a:rPr lang="tr-TR" sz="3200" dirty="0" err="1" smtClean="0"/>
              <a:t>hebibliography</a:t>
            </a:r>
            <a:r>
              <a:rPr lang="tr-TR" sz="3200" dirty="0" smtClean="0"/>
              <a:t> ortamı içinde yazılabilir. Her öğe şu şekilde başlar: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226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sp>
        <p:nvSpPr>
          <p:cNvPr id="6" name="Rounded Rectangle 5"/>
          <p:cNvSpPr/>
          <p:nvPr/>
        </p:nvSpPr>
        <p:spPr>
          <a:xfrm>
            <a:off x="611560" y="1484784"/>
            <a:ext cx="7992888" cy="2376264"/>
          </a:xfrm>
          <a:prstGeom prst="roundRect">
            <a:avLst/>
          </a:prstGeom>
          <a:solidFill>
            <a:schemeClr val="accent3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800" dirty="0" smtClean="0"/>
              <a:t>Bu paket ile ilgili bilinmesi gereken önemli noktalardan biri de sol marj genişliğinin \</a:t>
            </a:r>
            <a:r>
              <a:rPr lang="tr-TR" sz="2800" dirty="0" err="1" smtClean="0"/>
              <a:t>leftmargin</a:t>
            </a:r>
            <a:r>
              <a:rPr lang="tr-TR" sz="2800" dirty="0" smtClean="0"/>
              <a:t> komutu ile değil, \</a:t>
            </a:r>
            <a:r>
              <a:rPr lang="tr-TR" sz="2800" dirty="0" err="1" smtClean="0"/>
              <a:t>evensidemargin</a:t>
            </a:r>
            <a:r>
              <a:rPr lang="tr-TR" sz="2800" dirty="0" smtClean="0"/>
              <a:t> (çift numaralı sayfalar için) ve \</a:t>
            </a:r>
            <a:r>
              <a:rPr lang="tr-TR" sz="2800" dirty="0" err="1" smtClean="0"/>
              <a:t>oddsidemargin</a:t>
            </a:r>
            <a:r>
              <a:rPr lang="tr-TR" sz="2800" dirty="0" smtClean="0"/>
              <a:t> (tek numaralı sayfalar için) komutları ile ayarlandığıdır.</a:t>
            </a:r>
            <a:endParaRPr lang="tr-TR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11560" y="3974232"/>
            <a:ext cx="5760640" cy="1039703"/>
          </a:xfrm>
          <a:prstGeom prst="roundRect">
            <a:avLst/>
          </a:prstGeom>
          <a:solidFill>
            <a:schemeClr val="accent3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800" dirty="0" smtClean="0"/>
              <a:t>Tek yüzlü dokümanlarda bu ayar \</a:t>
            </a:r>
            <a:r>
              <a:rPr lang="tr-TR" sz="2800" dirty="0" err="1" smtClean="0"/>
              <a:t>oddsidemargin</a:t>
            </a:r>
            <a:r>
              <a:rPr lang="tr-TR" sz="2800" dirty="0" smtClean="0"/>
              <a:t> komutu ile yapılır.</a:t>
            </a:r>
            <a:endParaRPr lang="tr-TR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80612" y="5127119"/>
            <a:ext cx="5760640" cy="1337320"/>
          </a:xfrm>
          <a:prstGeom prst="roundRect">
            <a:avLst/>
          </a:prstGeom>
          <a:solidFill>
            <a:schemeClr val="accent3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800" dirty="0" smtClean="0"/>
              <a:t>\</a:t>
            </a:r>
            <a:r>
              <a:rPr lang="tr-TR" sz="2800" dirty="0" err="1" smtClean="0"/>
              <a:t>leftmargin</a:t>
            </a:r>
            <a:r>
              <a:rPr lang="tr-TR" sz="2800" dirty="0" smtClean="0"/>
              <a:t> ise hala geçerli bir </a:t>
            </a:r>
            <a:r>
              <a:rPr lang="tr-TR" sz="2800" dirty="0" err="1" smtClean="0"/>
              <a:t>Latex</a:t>
            </a:r>
            <a:r>
              <a:rPr lang="tr-TR" sz="2800" dirty="0" smtClean="0"/>
              <a:t> parametresidir ancak başka bir işlevi vardır: listelerin girintisini ayarlar.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007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631308" y="5805264"/>
            <a:ext cx="360040" cy="504056"/>
          </a:xfrm>
          <a:prstGeom prst="ellipse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  <a:ln>
            <a:noFill/>
          </a:ln>
          <a:effectLst>
            <a:glow rad="292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sol boşluk</a:t>
            </a:r>
          </a:p>
          <a:p>
            <a:pPr algn="ctr"/>
            <a:r>
              <a:rPr lang="tr-TR" sz="3200" dirty="0" smtClean="0"/>
              <a:t>1 inç + \</a:t>
            </a:r>
            <a:r>
              <a:rPr lang="tr-TR" sz="3200" dirty="0" err="1" smtClean="0"/>
              <a:t>hoffset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433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379260" y="299492"/>
            <a:ext cx="360040" cy="504056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üst boşluk</a:t>
            </a:r>
          </a:p>
          <a:p>
            <a:pPr algn="ctr"/>
            <a:r>
              <a:rPr lang="tr-TR" sz="3200" dirty="0" smtClean="0"/>
              <a:t>1 inç + \</a:t>
            </a:r>
            <a:r>
              <a:rPr lang="tr-TR" sz="3200" dirty="0" err="1"/>
              <a:t>v</a:t>
            </a:r>
            <a:r>
              <a:rPr lang="tr-TR" sz="3200" dirty="0" err="1" smtClean="0"/>
              <a:t>offset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304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749387" y="4293096"/>
            <a:ext cx="720080" cy="288032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sol marj genişliği</a:t>
            </a:r>
          </a:p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oddsidemargin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211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üst marj genişliği</a:t>
            </a:r>
          </a:p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topmargin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86" y="188640"/>
            <a:ext cx="5719509" cy="26219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8330" y="1037580"/>
            <a:ext cx="360040" cy="105977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1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headheight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86" y="188640"/>
            <a:ext cx="5719509" cy="26219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96720" y="1023725"/>
            <a:ext cx="360040" cy="105977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headsep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86" y="188640"/>
            <a:ext cx="5719509" cy="26219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727049" y="1533771"/>
            <a:ext cx="360040" cy="105977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0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metin yüksekliği</a:t>
            </a:r>
          </a:p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textheight</a:t>
            </a:r>
            <a:endParaRPr lang="tr-TR" sz="3200" dirty="0"/>
          </a:p>
        </p:txBody>
      </p:sp>
      <p:sp>
        <p:nvSpPr>
          <p:cNvPr id="13" name="Oval 12"/>
          <p:cNvSpPr/>
          <p:nvPr/>
        </p:nvSpPr>
        <p:spPr>
          <a:xfrm>
            <a:off x="7513605" y="2837474"/>
            <a:ext cx="360040" cy="105977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metin genişliği</a:t>
            </a:r>
          </a:p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textheight</a:t>
            </a:r>
            <a:endParaRPr lang="tr-TR" sz="3200" dirty="0"/>
          </a:p>
        </p:txBody>
      </p:sp>
      <p:sp>
        <p:nvSpPr>
          <p:cNvPr id="13" name="Oval 12"/>
          <p:cNvSpPr/>
          <p:nvPr/>
        </p:nvSpPr>
        <p:spPr>
          <a:xfrm rot="5400000">
            <a:off x="6577978" y="4632644"/>
            <a:ext cx="360040" cy="105977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8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Bibliyografya / Kaynakça</a:t>
            </a:r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068960"/>
            <a:ext cx="4741158" cy="259228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8" y="1371601"/>
            <a:ext cx="4487523" cy="42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marginparsep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137482"/>
            <a:ext cx="2094553" cy="334081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5400000">
            <a:off x="7586165" y="3223177"/>
            <a:ext cx="360040" cy="105977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6948264" y="2137482"/>
            <a:ext cx="2195736" cy="3340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marginparwidth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137482"/>
            <a:ext cx="2094553" cy="3340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4847" y="2137482"/>
            <a:ext cx="2195736" cy="3340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 rot="5400000">
            <a:off x="8053858" y="3583187"/>
            <a:ext cx="360040" cy="105977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9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608512" cy="63574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400" y="1556792"/>
            <a:ext cx="35315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footskip</a:t>
            </a:r>
            <a:endParaRPr lang="tr-TR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77" y="2111663"/>
            <a:ext cx="5431623" cy="259329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419872" y="2129542"/>
            <a:ext cx="900100" cy="2141252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5508104" y="5159649"/>
            <a:ext cx="144016" cy="86163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3262377" y="2111663"/>
            <a:ext cx="5431623" cy="259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9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409557"/>
            <a:ext cx="5523809" cy="146666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525"/>
            <a:ext cx="9144000" cy="20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85693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5508104" y="5159649"/>
            <a:ext cx="144016" cy="86163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7" y="1294569"/>
            <a:ext cx="7923809" cy="314285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2" y="4424547"/>
            <a:ext cx="8811855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85693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5508104" y="5159649"/>
            <a:ext cx="144016" cy="86163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7" y="1294569"/>
            <a:ext cx="7923809" cy="314285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2" y="4424547"/>
            <a:ext cx="8811855" cy="19243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47664" y="3212976"/>
            <a:ext cx="1368152" cy="43204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508000">
              <a:srgbClr val="FFFF00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Straight Arrow Connector 5"/>
          <p:cNvCxnSpPr>
            <a:stCxn id="2" idx="7"/>
          </p:cNvCxnSpPr>
          <p:nvPr/>
        </p:nvCxnSpPr>
        <p:spPr>
          <a:xfrm flipV="1">
            <a:off x="2715455" y="1772816"/>
            <a:ext cx="776425" cy="1503432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99792" y="1282280"/>
            <a:ext cx="5604088" cy="778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Bu makro o anda bulunulan sayfanın numarasını göstermeye yarar.</a:t>
            </a:r>
            <a:endParaRPr lang="tr-TR" sz="2400" dirty="0"/>
          </a:p>
        </p:txBody>
      </p:sp>
      <p:sp>
        <p:nvSpPr>
          <p:cNvPr id="10" name="Oval 9"/>
          <p:cNvSpPr/>
          <p:nvPr/>
        </p:nvSpPr>
        <p:spPr>
          <a:xfrm>
            <a:off x="8586324" y="5923672"/>
            <a:ext cx="396552" cy="43204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508000">
              <a:srgbClr val="FFFF00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85693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251520" y="1519762"/>
            <a:ext cx="8533080" cy="778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 smtClean="0"/>
              <a:t>O anda bulunulan sayfanın stilini değiştirmek için \</a:t>
            </a:r>
            <a:r>
              <a:rPr lang="tr-TR" sz="2400" dirty="0" err="1" smtClean="0"/>
              <a:t>thispagestyle</a:t>
            </a:r>
            <a:r>
              <a:rPr lang="tr-TR" sz="2400" dirty="0" smtClean="0"/>
              <a:t>{…} komutu kullanılır. Geçerli parametreler: </a:t>
            </a:r>
            <a:r>
              <a:rPr lang="tr-TR" sz="2400" dirty="0" err="1" smtClean="0"/>
              <a:t>plain</a:t>
            </a:r>
            <a:r>
              <a:rPr lang="tr-TR" sz="2400" dirty="0" smtClean="0"/>
              <a:t>, </a:t>
            </a:r>
            <a:r>
              <a:rPr lang="tr-TR" sz="2400" dirty="0" err="1" smtClean="0"/>
              <a:t>empty</a:t>
            </a:r>
            <a:r>
              <a:rPr lang="tr-TR" sz="2400" dirty="0" smtClean="0"/>
              <a:t>, </a:t>
            </a:r>
            <a:r>
              <a:rPr lang="tr-TR" sz="2400" dirty="0" err="1" smtClean="0"/>
              <a:t>fancy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464400" y="2780928"/>
            <a:ext cx="6267840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err="1" smtClean="0"/>
              <a:t>empty</a:t>
            </a:r>
            <a:r>
              <a:rPr lang="tr-TR" sz="3200" dirty="0" smtClean="0"/>
              <a:t> : alt ve üst bilgi yok.</a:t>
            </a:r>
          </a:p>
          <a:p>
            <a:r>
              <a:rPr lang="tr-TR" sz="3200" dirty="0" err="1" smtClean="0"/>
              <a:t>plain</a:t>
            </a:r>
            <a:r>
              <a:rPr lang="tr-TR" sz="3200" dirty="0" smtClean="0"/>
              <a:t> :  üst bilgi yok. Alt bilgi olarak ortalanmış şekilde sayfa numarası var.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332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4333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85693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449796" y="1262387"/>
            <a:ext cx="8533080" cy="778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3200" dirty="0" smtClean="0"/>
              <a:t>Çift yüzlü baskı</a:t>
            </a:r>
            <a:endParaRPr lang="tr-T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0" y="1828623"/>
            <a:ext cx="8514488" cy="27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4333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85693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449796" y="1262387"/>
            <a:ext cx="8533080" cy="778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3200" dirty="0" smtClean="0"/>
              <a:t>Çift yüzlü baskı</a:t>
            </a:r>
            <a:endParaRPr lang="tr-T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0" y="1828623"/>
            <a:ext cx="8514488" cy="27716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79712" y="2276872"/>
            <a:ext cx="864096" cy="36004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381000">
              <a:srgbClr val="FFFF00">
                <a:alpha val="5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36" y="999749"/>
            <a:ext cx="2952328" cy="29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85693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5508104" y="5159649"/>
            <a:ext cx="144016" cy="861639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  <a:ln>
            <a:noFill/>
          </a:ln>
          <a:effectLst>
            <a:glow rad="292100">
              <a:schemeClr val="accent1"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49796" y="1262387"/>
            <a:ext cx="8533080" cy="778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3200" dirty="0" smtClean="0"/>
              <a:t>Ön tanımlı stil</a:t>
            </a:r>
            <a:endParaRPr lang="tr-T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03" y="695459"/>
            <a:ext cx="5523809" cy="146666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4" y="2503140"/>
            <a:ext cx="8783276" cy="187668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4" y="4652124"/>
            <a:ext cx="8802328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İndeks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85" y="2204864"/>
            <a:ext cx="4771429" cy="552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1502190"/>
            <a:ext cx="7704856" cy="5719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Ön tanımlama kısmında</a:t>
            </a:r>
            <a:endParaRPr lang="tr-TR" sz="2800" dirty="0"/>
          </a:p>
        </p:txBody>
      </p:sp>
      <p:sp>
        <p:nvSpPr>
          <p:cNvPr id="12" name="Rectangle 11"/>
          <p:cNvSpPr/>
          <p:nvPr/>
        </p:nvSpPr>
        <p:spPr>
          <a:xfrm>
            <a:off x="611560" y="2887956"/>
            <a:ext cx="7704856" cy="5719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paketi eklenmeli ve aynı bölümde</a:t>
            </a:r>
            <a:endParaRPr lang="tr-T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1048"/>
            <a:ext cx="2898235" cy="6403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0" y="4322485"/>
            <a:ext cx="8082440" cy="13387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komutu ile özel indeksleme komutları etkin </a:t>
            </a:r>
          </a:p>
          <a:p>
            <a:r>
              <a:rPr lang="tr-TR" sz="2800" dirty="0" smtClean="0"/>
              <a:t>kılınmalıdır. İndeks bölümünde yer alacak</a:t>
            </a:r>
          </a:p>
          <a:p>
            <a:r>
              <a:rPr lang="tr-TR" sz="2800" dirty="0" smtClean="0"/>
              <a:t>başlıkları şu komut ile belirleriz:</a:t>
            </a:r>
            <a:endParaRPr lang="tr-TR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9" y="5772377"/>
            <a:ext cx="6140034" cy="5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İndeks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6679470" cy="342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1455424"/>
            <a:ext cx="4176464" cy="38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Örnek</a:t>
            </a:r>
            <a:endParaRPr lang="tr-TR" sz="2400" dirty="0"/>
          </a:p>
        </p:txBody>
      </p:sp>
      <p:sp>
        <p:nvSpPr>
          <p:cNvPr id="15" name="Rectangle 14"/>
          <p:cNvSpPr/>
          <p:nvPr/>
        </p:nvSpPr>
        <p:spPr>
          <a:xfrm>
            <a:off x="4914766" y="1455424"/>
            <a:ext cx="1889482" cy="38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err="1"/>
              <a:t>İ</a:t>
            </a:r>
            <a:r>
              <a:rPr lang="tr-TR" sz="2400" dirty="0" err="1" smtClean="0"/>
              <a:t>ndex</a:t>
            </a:r>
            <a:r>
              <a:rPr lang="tr-TR" sz="2400" dirty="0" smtClean="0"/>
              <a:t> girişi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220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İndeks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6679470" cy="342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1455424"/>
            <a:ext cx="4176464" cy="38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Örnek</a:t>
            </a:r>
            <a:endParaRPr lang="tr-TR" sz="2400" dirty="0"/>
          </a:p>
        </p:txBody>
      </p:sp>
      <p:sp>
        <p:nvSpPr>
          <p:cNvPr id="15" name="Rectangle 14"/>
          <p:cNvSpPr/>
          <p:nvPr/>
        </p:nvSpPr>
        <p:spPr>
          <a:xfrm>
            <a:off x="4914766" y="1455424"/>
            <a:ext cx="1889482" cy="38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err="1"/>
              <a:t>İ</a:t>
            </a:r>
            <a:r>
              <a:rPr lang="tr-TR" sz="2400" dirty="0" err="1" smtClean="0"/>
              <a:t>ndex</a:t>
            </a:r>
            <a:r>
              <a:rPr lang="tr-TR" sz="2400" dirty="0" smtClean="0"/>
              <a:t> girişi</a:t>
            </a:r>
            <a:endParaRPr lang="tr-TR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44208" y="2060848"/>
            <a:ext cx="1080120" cy="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80312" y="1806187"/>
            <a:ext cx="102565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düz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125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İndeks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6679470" cy="342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1455424"/>
            <a:ext cx="4176464" cy="38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Örnek</a:t>
            </a:r>
            <a:endParaRPr lang="tr-TR" sz="2400" dirty="0"/>
          </a:p>
        </p:txBody>
      </p:sp>
      <p:sp>
        <p:nvSpPr>
          <p:cNvPr id="15" name="Rectangle 14"/>
          <p:cNvSpPr/>
          <p:nvPr/>
        </p:nvSpPr>
        <p:spPr>
          <a:xfrm>
            <a:off x="4914766" y="1455424"/>
            <a:ext cx="1889482" cy="38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err="1"/>
              <a:t>İ</a:t>
            </a:r>
            <a:r>
              <a:rPr lang="tr-TR" sz="2400" dirty="0" err="1" smtClean="0"/>
              <a:t>ndex</a:t>
            </a:r>
            <a:r>
              <a:rPr lang="tr-TR" sz="2400" dirty="0" smtClean="0"/>
              <a:t> girişi</a:t>
            </a:r>
            <a:endParaRPr lang="tr-TR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99018" y="2515965"/>
            <a:ext cx="792000" cy="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08304" y="2261304"/>
            <a:ext cx="1508878" cy="1095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hello</a:t>
            </a:r>
            <a:r>
              <a:rPr lang="tr-TR" sz="2800" dirty="0" smtClean="0"/>
              <a:t> altında alt-giriş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670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İndeks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6679470" cy="342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1455424"/>
            <a:ext cx="4176464" cy="38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Örnek</a:t>
            </a:r>
            <a:endParaRPr lang="tr-TR" sz="2400" dirty="0"/>
          </a:p>
        </p:txBody>
      </p:sp>
      <p:sp>
        <p:nvSpPr>
          <p:cNvPr id="15" name="Rectangle 14"/>
          <p:cNvSpPr/>
          <p:nvPr/>
        </p:nvSpPr>
        <p:spPr>
          <a:xfrm>
            <a:off x="4914766" y="1455424"/>
            <a:ext cx="1889482" cy="38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err="1"/>
              <a:t>İ</a:t>
            </a:r>
            <a:r>
              <a:rPr lang="tr-TR" sz="2400" dirty="0" err="1" smtClean="0"/>
              <a:t>ndex</a:t>
            </a:r>
            <a:r>
              <a:rPr lang="tr-TR" sz="2400" dirty="0" smtClean="0"/>
              <a:t> girişi</a:t>
            </a:r>
            <a:endParaRPr lang="tr-TR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588224" y="3356992"/>
            <a:ext cx="540064" cy="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02998" y="2981384"/>
            <a:ext cx="2249522" cy="1095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biçimlendirilmiş giriş</a:t>
            </a:r>
            <a:endParaRPr lang="tr-TR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88224" y="2780928"/>
            <a:ext cx="0" cy="115212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00192" y="2780928"/>
            <a:ext cx="28803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00192" y="3933056"/>
            <a:ext cx="28803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9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İndeks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6679470" cy="342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1455424"/>
            <a:ext cx="4176464" cy="38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Örnek</a:t>
            </a:r>
            <a:endParaRPr lang="tr-TR" sz="2400" dirty="0"/>
          </a:p>
        </p:txBody>
      </p:sp>
      <p:sp>
        <p:nvSpPr>
          <p:cNvPr id="15" name="Rectangle 14"/>
          <p:cNvSpPr/>
          <p:nvPr/>
        </p:nvSpPr>
        <p:spPr>
          <a:xfrm>
            <a:off x="4914766" y="1455424"/>
            <a:ext cx="1889482" cy="38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err="1"/>
              <a:t>İ</a:t>
            </a:r>
            <a:r>
              <a:rPr lang="tr-TR" sz="2400" dirty="0" err="1" smtClean="0"/>
              <a:t>ndex</a:t>
            </a:r>
            <a:r>
              <a:rPr lang="tr-TR" sz="2400" dirty="0" smtClean="0"/>
              <a:t> girişi</a:t>
            </a:r>
            <a:endParaRPr lang="tr-TR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588224" y="4581128"/>
            <a:ext cx="540064" cy="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02998" y="4205520"/>
            <a:ext cx="2249522" cy="1095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biçimlendirilmiş </a:t>
            </a:r>
            <a:r>
              <a:rPr lang="tr-TR" sz="2400" dirty="0" smtClean="0">
                <a:solidFill>
                  <a:schemeClr val="bg1"/>
                </a:solidFill>
              </a:rPr>
              <a:t>sayfa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no</a:t>
            </a:r>
            <a:endParaRPr lang="tr-TR" sz="2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588224" y="4005064"/>
            <a:ext cx="0" cy="115212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00192" y="4005064"/>
            <a:ext cx="28803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00192" y="5157192"/>
            <a:ext cx="28803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Özellikler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err="1" smtClean="0"/>
              <a:t>fancyhdr</a:t>
            </a:r>
            <a:endParaRPr lang="tr-TR" dirty="0"/>
          </a:p>
        </p:txBody>
      </p:sp>
      <p:sp>
        <p:nvSpPr>
          <p:cNvPr id="6" name="Rounded Rectangle 5"/>
          <p:cNvSpPr/>
          <p:nvPr/>
        </p:nvSpPr>
        <p:spPr>
          <a:xfrm>
            <a:off x="611560" y="1628800"/>
            <a:ext cx="7992888" cy="2376264"/>
          </a:xfrm>
          <a:prstGeom prst="roundRect">
            <a:avLst/>
          </a:prstGeom>
          <a:solidFill>
            <a:schemeClr val="accent3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800" dirty="0" smtClean="0"/>
              <a:t>‘</a:t>
            </a:r>
            <a:r>
              <a:rPr lang="tr-TR" sz="2800" dirty="0" err="1" smtClean="0"/>
              <a:t>fancyhdr</a:t>
            </a:r>
            <a:r>
              <a:rPr lang="tr-TR" sz="2800" dirty="0" smtClean="0"/>
              <a:t>’ bir sayfanın üstbilgi ve altbilgi kısımları ile sağ ve sol marjını düzenlemeye yarayan çok kullanışlı bir pakettir. Bu paketin desteklediği komutlar ile çok şık görünümlü sayfalara sahip dokümanlar üretmek mümkündür.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963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2311</TotalTime>
  <Words>346</Words>
  <Application>Microsoft Office PowerPoint</Application>
  <PresentationFormat>On-screen Show (4:3)</PresentationFormat>
  <Paragraphs>107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Segoe UI</vt:lpstr>
      <vt:lpstr>Calibri</vt:lpstr>
      <vt:lpstr>Perpetua</vt:lpstr>
      <vt:lpstr>Arial</vt:lpstr>
      <vt:lpstr>PresenterMedia.com Piece of Puzzle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Özellikler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Matematiksel Yazma Becerileri</dc:title>
  <dc:creator>Bülent SARAÇ</dc:creator>
  <cp:keywords/>
  <cp:lastModifiedBy>Bülent SARAÇ</cp:lastModifiedBy>
  <cp:revision>230</cp:revision>
  <dcterms:created xsi:type="dcterms:W3CDTF">2014-02-19T11:54:20Z</dcterms:created>
  <dcterms:modified xsi:type="dcterms:W3CDTF">2014-04-16T21:18:03Z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