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2" r:id="rId5"/>
    <p:sldId id="263" r:id="rId6"/>
    <p:sldId id="264" r:id="rId7"/>
    <p:sldId id="287" r:id="rId8"/>
    <p:sldId id="286" r:id="rId9"/>
    <p:sldId id="265" r:id="rId10"/>
    <p:sldId id="269" r:id="rId11"/>
    <p:sldId id="266" r:id="rId12"/>
    <p:sldId id="257" r:id="rId13"/>
    <p:sldId id="259" r:id="rId14"/>
    <p:sldId id="258" r:id="rId15"/>
    <p:sldId id="267" r:id="rId16"/>
    <p:sldId id="268" r:id="rId17"/>
    <p:sldId id="279" r:id="rId18"/>
    <p:sldId id="278" r:id="rId19"/>
    <p:sldId id="277" r:id="rId20"/>
    <p:sldId id="276" r:id="rId21"/>
    <p:sldId id="275" r:id="rId22"/>
    <p:sldId id="274" r:id="rId23"/>
    <p:sldId id="273" r:id="rId24"/>
    <p:sldId id="284" r:id="rId25"/>
    <p:sldId id="285" r:id="rId26"/>
    <p:sldId id="271" r:id="rId27"/>
    <p:sldId id="283" r:id="rId28"/>
    <p:sldId id="272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7.5.2020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23720DD-5B6D-40BF-8493-A6B52D484E6B}" type="datetimeFigureOut">
              <a:rPr lang="tr-TR" smtClean="0"/>
              <a:t>7.5.2020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BYL422 Ekoloji Laboratuvarı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6400800" cy="1219200"/>
          </a:xfrm>
        </p:spPr>
        <p:txBody>
          <a:bodyPr>
            <a:noAutofit/>
          </a:bodyPr>
          <a:lstStyle/>
          <a:p>
            <a:r>
              <a:rPr lang="tr-TR" sz="4400" dirty="0" smtClean="0"/>
              <a:t>Bölüm </a:t>
            </a:r>
            <a:r>
              <a:rPr lang="tr-TR" sz="4400" dirty="0" smtClean="0"/>
              <a:t>3</a:t>
            </a:r>
            <a:endParaRPr lang="tr-TR" sz="4400" dirty="0" smtClean="0"/>
          </a:p>
        </p:txBody>
      </p:sp>
    </p:spTree>
    <p:extLst>
      <p:ext uri="{BB962C8B-B14F-4D97-AF65-F5344CB8AC3E}">
        <p14:creationId xmlns:p14="http://schemas.microsoft.com/office/powerpoint/2010/main" val="3606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52736"/>
          </a:xfrm>
        </p:spPr>
        <p:txBody>
          <a:bodyPr/>
          <a:lstStyle/>
          <a:p>
            <a:r>
              <a:rPr lang="tr-TR" dirty="0" err="1"/>
              <a:t>Kuadrat</a:t>
            </a:r>
            <a:r>
              <a:rPr lang="tr-TR" dirty="0"/>
              <a:t> Sayımları</a:t>
            </a:r>
            <a:br>
              <a:rPr lang="tr-TR" dirty="0"/>
            </a:br>
            <a:endParaRPr lang="tr-T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53" y="2040319"/>
            <a:ext cx="6157494" cy="364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0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329333"/>
            <a:ext cx="8229600" cy="4525963"/>
          </a:xfrm>
        </p:spPr>
        <p:txBody>
          <a:bodyPr/>
          <a:lstStyle/>
          <a:p>
            <a:r>
              <a:rPr lang="tr-TR" dirty="0" smtClean="0"/>
              <a:t>Çizgi </a:t>
            </a:r>
            <a:r>
              <a:rPr lang="tr-TR" dirty="0" err="1"/>
              <a:t>Transekt</a:t>
            </a:r>
            <a:r>
              <a:rPr lang="tr-TR" dirty="0"/>
              <a:t> </a:t>
            </a:r>
            <a:r>
              <a:rPr lang="tr-TR" dirty="0" smtClean="0"/>
              <a:t>Metodu</a:t>
            </a:r>
          </a:p>
          <a:p>
            <a:endParaRPr lang="tr-TR" dirty="0"/>
          </a:p>
          <a:p>
            <a:r>
              <a:rPr lang="tr-TR" dirty="0" err="1"/>
              <a:t>Transekt</a:t>
            </a:r>
            <a:r>
              <a:rPr lang="tr-TR" dirty="0"/>
              <a:t> çizgisi boyunca canlılar gözle </a:t>
            </a:r>
            <a:r>
              <a:rPr lang="tr-TR" dirty="0" smtClean="0"/>
              <a:t>taranır.</a:t>
            </a:r>
          </a:p>
          <a:p>
            <a:r>
              <a:rPr lang="tr-TR" dirty="0"/>
              <a:t>Gerçekte </a:t>
            </a:r>
            <a:r>
              <a:rPr lang="tr-TR" dirty="0" err="1"/>
              <a:t>transekt</a:t>
            </a:r>
            <a:r>
              <a:rPr lang="tr-TR" dirty="0"/>
              <a:t> boyunca gidildikçe, bazı canlılar gözden kaçabilir. Bu sebepten dolayı gözlemlerimizi sadece dar bir hatta indirgemek yanlış olabilir.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00200"/>
          </a:xfrm>
        </p:spPr>
        <p:txBody>
          <a:bodyPr/>
          <a:lstStyle/>
          <a:p>
            <a:r>
              <a:rPr lang="tr-TR" sz="4800" dirty="0"/>
              <a:t>TEMEL ÖRNEKLEME YÖNTEMLERİ</a:t>
            </a:r>
          </a:p>
        </p:txBody>
      </p:sp>
    </p:spTree>
    <p:extLst>
      <p:ext uri="{BB962C8B-B14F-4D97-AF65-F5344CB8AC3E}">
        <p14:creationId xmlns:p14="http://schemas.microsoft.com/office/powerpoint/2010/main" val="24678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1763688" y="116632"/>
            <a:ext cx="5760639" cy="657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401558" y="1340768"/>
            <a:ext cx="144016" cy="198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5603624" y="1340768"/>
            <a:ext cx="144016" cy="198022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01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30897" y="260648"/>
            <a:ext cx="8229600" cy="1600200"/>
          </a:xfrm>
        </p:spPr>
        <p:txBody>
          <a:bodyPr>
            <a:normAutofit/>
          </a:bodyPr>
          <a:lstStyle/>
          <a:p>
            <a:r>
              <a:rPr lang="tr-TR" dirty="0" smtClean="0"/>
              <a:t>Örnekleme Alanı</a:t>
            </a:r>
            <a:br>
              <a:rPr lang="tr-TR" dirty="0" smtClean="0"/>
            </a:br>
            <a:r>
              <a:rPr lang="tr-TR" dirty="0"/>
              <a:t>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79" y="1676400"/>
            <a:ext cx="576103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220072" y="1676400"/>
            <a:ext cx="504056" cy="240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665179" y="4365104"/>
            <a:ext cx="314533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5220072" y="436510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635896" y="1682916"/>
            <a:ext cx="504056" cy="24043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655280" y="3356992"/>
            <a:ext cx="314533" cy="50405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3607810" y="3356992"/>
            <a:ext cx="504056" cy="504056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391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6405" y="260648"/>
            <a:ext cx="8229600" cy="1600200"/>
          </a:xfrm>
        </p:spPr>
        <p:txBody>
          <a:bodyPr>
            <a:normAutofit/>
          </a:bodyPr>
          <a:lstStyle/>
          <a:p>
            <a:r>
              <a:rPr lang="tr-TR" dirty="0" smtClean="0"/>
              <a:t>Örnekleme Alanı</a:t>
            </a:r>
            <a:br>
              <a:rPr lang="tr-TR" dirty="0" smtClean="0"/>
            </a:br>
            <a:r>
              <a:rPr lang="tr-TR" dirty="0"/>
              <a:t>B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7" y="1676400"/>
            <a:ext cx="5761037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220072" y="1676400"/>
            <a:ext cx="504056" cy="240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665179" y="4365104"/>
            <a:ext cx="314533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220072" y="4365104"/>
            <a:ext cx="576064" cy="23985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5220072" y="4365104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635896" y="1681353"/>
            <a:ext cx="504056" cy="24043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690687" y="3356992"/>
            <a:ext cx="314533" cy="50405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3635896" y="3360841"/>
            <a:ext cx="504056" cy="504056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3599892" y="3417859"/>
            <a:ext cx="576064" cy="239854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552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3568484"/>
            <a:ext cx="8229600" cy="2697163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İstatistiksel karar için </a:t>
            </a:r>
            <a:r>
              <a:rPr lang="tr-TR" dirty="0" err="1"/>
              <a:t>thesap</a:t>
            </a:r>
            <a:r>
              <a:rPr lang="tr-TR" dirty="0"/>
              <a:t> istatistiği </a:t>
            </a:r>
            <a:r>
              <a:rPr lang="tr-TR" dirty="0" smtClean="0"/>
              <a:t>t </a:t>
            </a:r>
            <a:r>
              <a:rPr lang="tr-TR" dirty="0"/>
              <a:t>tablosundan; n1 +n2 – 2 serbestlik derecesi ve belirlenen yanılma düzeyimizin (</a:t>
            </a:r>
            <a:r>
              <a:rPr lang="el-GR" dirty="0"/>
              <a:t>α) </a:t>
            </a:r>
            <a:r>
              <a:rPr lang="tr-TR" dirty="0"/>
              <a:t>kesiştiği noktada yer alan </a:t>
            </a:r>
            <a:r>
              <a:rPr lang="tr-TR" dirty="0" err="1"/>
              <a:t>ttablo</a:t>
            </a:r>
            <a:r>
              <a:rPr lang="tr-TR" dirty="0"/>
              <a:t> değeri ile karşılaştırılır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/>
              <a:t>lthesapl</a:t>
            </a:r>
            <a:r>
              <a:rPr lang="tr-TR" dirty="0"/>
              <a:t> ≥ </a:t>
            </a:r>
            <a:r>
              <a:rPr lang="tr-TR" dirty="0" err="1"/>
              <a:t>ttablo</a:t>
            </a:r>
            <a:r>
              <a:rPr lang="tr-TR" dirty="0"/>
              <a:t> ise “iki ortalama arasında fark yoktur” diye kurulan H0 hipotezi reddedilir ve gruplar arasında fark olduğu söylenir (P &lt; </a:t>
            </a:r>
            <a:r>
              <a:rPr lang="el-GR" dirty="0"/>
              <a:t>α).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3865"/>
            <a:ext cx="5976664" cy="33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6958335" cy="5723200"/>
          </a:xfrm>
        </p:spPr>
      </p:pic>
    </p:spTree>
    <p:extLst>
      <p:ext uri="{BB962C8B-B14F-4D97-AF65-F5344CB8AC3E}">
        <p14:creationId xmlns:p14="http://schemas.microsoft.com/office/powerpoint/2010/main" val="12737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3429000"/>
            <a:ext cx="8229600" cy="1600200"/>
          </a:xfrm>
        </p:spPr>
        <p:txBody>
          <a:bodyPr/>
          <a:lstStyle/>
          <a:p>
            <a:r>
              <a:rPr lang="tr-TR" sz="4800" dirty="0"/>
              <a:t>Bölüm</a:t>
            </a:r>
            <a:r>
              <a:rPr lang="tr-TR" sz="4800" dirty="0" smtClean="0"/>
              <a:t> 4</a:t>
            </a:r>
            <a:br>
              <a:rPr lang="tr-TR" sz="4800" dirty="0" smtClean="0"/>
            </a:b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/>
              <a:t>POPULASYONLARIN ALANSAL YAPISI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54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35280" cy="763488"/>
          </a:xfrm>
        </p:spPr>
        <p:txBody>
          <a:bodyPr/>
          <a:lstStyle/>
          <a:p>
            <a:r>
              <a:rPr lang="tr-TR" sz="3200" dirty="0" smtClean="0"/>
              <a:t>DİSPERSAL ve GÖÇ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Dispersal</a:t>
            </a:r>
            <a:endParaRPr lang="tr-TR" b="1" dirty="0" smtClean="0"/>
          </a:p>
          <a:p>
            <a:r>
              <a:rPr lang="tr-TR" dirty="0" err="1"/>
              <a:t>Dispersal</a:t>
            </a:r>
            <a:r>
              <a:rPr lang="tr-TR" dirty="0"/>
              <a:t> </a:t>
            </a:r>
            <a:r>
              <a:rPr lang="tr-TR" dirty="0" smtClean="0"/>
              <a:t>organizmanın </a:t>
            </a:r>
            <a:r>
              <a:rPr lang="tr-TR" dirty="0"/>
              <a:t>uzaklaşma eğilimi şeklinde tanımlanabilir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Bir organizmanın </a:t>
            </a:r>
            <a:r>
              <a:rPr lang="tr-TR" dirty="0"/>
              <a:t>doğduğu alandan, </a:t>
            </a:r>
            <a:r>
              <a:rPr lang="tr-TR" b="1" dirty="0"/>
              <a:t>üreyebileceği</a:t>
            </a:r>
            <a:r>
              <a:rPr lang="tr-TR" dirty="0"/>
              <a:t> başka alanlara hareketidir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Dispersalin</a:t>
            </a:r>
            <a:r>
              <a:rPr lang="tr-TR" dirty="0" smtClean="0"/>
              <a:t> genellikle belirli </a:t>
            </a:r>
            <a:r>
              <a:rPr lang="tr-TR" dirty="0"/>
              <a:t>bir yönü yoktur. Bu düzensizlik büyük ölçüde </a:t>
            </a:r>
            <a:r>
              <a:rPr lang="tr-TR" dirty="0" err="1"/>
              <a:t>topografik</a:t>
            </a:r>
            <a:r>
              <a:rPr lang="tr-TR" dirty="0"/>
              <a:t> ve </a:t>
            </a:r>
            <a:r>
              <a:rPr lang="tr-TR" dirty="0" smtClean="0"/>
              <a:t>ekolojik koşulların </a:t>
            </a:r>
            <a:r>
              <a:rPr lang="tr-TR" dirty="0"/>
              <a:t>çeşitliliğine bağlıdır.</a:t>
            </a:r>
          </a:p>
        </p:txBody>
      </p:sp>
    </p:spTree>
    <p:extLst>
      <p:ext uri="{BB962C8B-B14F-4D97-AF65-F5344CB8AC3E}">
        <p14:creationId xmlns:p14="http://schemas.microsoft.com/office/powerpoint/2010/main" val="35097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Göç</a:t>
            </a:r>
          </a:p>
          <a:p>
            <a:r>
              <a:rPr lang="tr-TR" dirty="0" err="1"/>
              <a:t>Dispersal</a:t>
            </a:r>
            <a:r>
              <a:rPr lang="tr-TR" dirty="0"/>
              <a:t> yaşam döngüsü içerisinde genellikle bir defaya mahsus </a:t>
            </a:r>
            <a:r>
              <a:rPr lang="tr-TR" dirty="0" smtClean="0"/>
              <a:t>gerçekleşen bir </a:t>
            </a:r>
            <a:r>
              <a:rPr lang="tr-TR" dirty="0"/>
              <a:t>olay </a:t>
            </a:r>
            <a:r>
              <a:rPr lang="tr-TR" dirty="0" smtClean="0"/>
              <a:t>olarak </a:t>
            </a:r>
            <a:r>
              <a:rPr lang="tr-TR" dirty="0"/>
              <a:t>tanımlanırken, göç iki belirli </a:t>
            </a:r>
            <a:r>
              <a:rPr lang="tr-TR" dirty="0" smtClean="0"/>
              <a:t>coğrafik bölge </a:t>
            </a:r>
            <a:r>
              <a:rPr lang="tr-TR" dirty="0"/>
              <a:t>arasında yapılan döngüsel bir </a:t>
            </a:r>
            <a:r>
              <a:rPr lang="tr-TR" dirty="0" smtClean="0"/>
              <a:t>harekettir.</a:t>
            </a:r>
          </a:p>
          <a:p>
            <a:r>
              <a:rPr lang="tr-TR" dirty="0" smtClean="0"/>
              <a:t>Bu hareket </a:t>
            </a:r>
            <a:r>
              <a:rPr lang="tr-TR" dirty="0"/>
              <a:t>mevsimle ve canlının üreme döngüleriyle bağlantılıdır</a:t>
            </a:r>
            <a:r>
              <a:rPr lang="tr-TR" dirty="0" smtClean="0"/>
              <a:t>.</a:t>
            </a:r>
          </a:p>
          <a:p>
            <a:r>
              <a:rPr lang="tr-TR" dirty="0" err="1"/>
              <a:t>Populasyonun</a:t>
            </a:r>
            <a:r>
              <a:rPr lang="tr-TR" dirty="0"/>
              <a:t> demografik yapısının önemli bileşenlerinden olan </a:t>
            </a:r>
            <a:r>
              <a:rPr lang="tr-TR" dirty="0" err="1"/>
              <a:t>dispersal</a:t>
            </a:r>
            <a:r>
              <a:rPr lang="tr-TR" dirty="0"/>
              <a:t> </a:t>
            </a:r>
            <a:r>
              <a:rPr lang="tr-TR" dirty="0" smtClean="0"/>
              <a:t>ve göç </a:t>
            </a:r>
            <a:r>
              <a:rPr lang="tr-TR" dirty="0"/>
              <a:t>hareketleri ayrıca bir </a:t>
            </a:r>
            <a:r>
              <a:rPr lang="tr-TR" dirty="0" err="1"/>
              <a:t>populasyonun</a:t>
            </a:r>
            <a:r>
              <a:rPr lang="tr-TR" dirty="0"/>
              <a:t> alansal dağılımını belirleyen en </a:t>
            </a:r>
            <a:r>
              <a:rPr lang="tr-TR" dirty="0" smtClean="0"/>
              <a:t>önemli </a:t>
            </a:r>
            <a:r>
              <a:rPr lang="tr-TR" dirty="0" err="1" smtClean="0"/>
              <a:t>faktörlendendir</a:t>
            </a:r>
            <a:r>
              <a:rPr lang="tr-TR" dirty="0"/>
              <a:t>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35280" cy="763488"/>
          </a:xfrm>
        </p:spPr>
        <p:txBody>
          <a:bodyPr/>
          <a:lstStyle/>
          <a:p>
            <a:r>
              <a:rPr lang="tr-TR" sz="3200" dirty="0" smtClean="0"/>
              <a:t>DİSPERSAL ve GÖÇ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125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600200"/>
          </a:xfrm>
        </p:spPr>
        <p:txBody>
          <a:bodyPr/>
          <a:lstStyle/>
          <a:p>
            <a:r>
              <a:rPr lang="tr-TR" dirty="0" smtClean="0"/>
              <a:t>Neden Örneklem Yapıyoruz?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Bir </a:t>
            </a:r>
            <a:r>
              <a:rPr lang="tr-TR" dirty="0"/>
              <a:t>alanın biyolojik açıdan önemini </a:t>
            </a:r>
            <a:r>
              <a:rPr lang="tr-TR" dirty="0" smtClean="0"/>
              <a:t>gösterebilmek</a:t>
            </a:r>
          </a:p>
          <a:p>
            <a:endParaRPr lang="tr-TR" dirty="0"/>
          </a:p>
          <a:p>
            <a:r>
              <a:rPr lang="tr-TR" dirty="0" smtClean="0"/>
              <a:t>Bir </a:t>
            </a:r>
            <a:r>
              <a:rPr lang="tr-TR" dirty="0"/>
              <a:t>türün </a:t>
            </a:r>
            <a:r>
              <a:rPr lang="tr-TR" dirty="0" err="1"/>
              <a:t>populasyon</a:t>
            </a:r>
            <a:r>
              <a:rPr lang="tr-TR" dirty="0"/>
              <a:t> büyüklüğünü veya bolluğunu </a:t>
            </a:r>
            <a:r>
              <a:rPr lang="tr-TR" dirty="0" smtClean="0"/>
              <a:t>belirleyebilmek</a:t>
            </a:r>
          </a:p>
          <a:p>
            <a:endParaRPr lang="tr-TR" dirty="0"/>
          </a:p>
          <a:p>
            <a:r>
              <a:rPr lang="tr-TR" dirty="0" smtClean="0"/>
              <a:t>Bir </a:t>
            </a:r>
            <a:r>
              <a:rPr lang="tr-TR" dirty="0"/>
              <a:t>türün habitat ihtiyaçlarını </a:t>
            </a:r>
            <a:r>
              <a:rPr lang="tr-TR" dirty="0" smtClean="0"/>
              <a:t>belirleyebilmek</a:t>
            </a:r>
          </a:p>
          <a:p>
            <a:endParaRPr lang="tr-TR" dirty="0"/>
          </a:p>
          <a:p>
            <a:r>
              <a:rPr lang="tr-TR" dirty="0" err="1" smtClean="0"/>
              <a:t>Populasyon</a:t>
            </a:r>
            <a:r>
              <a:rPr lang="tr-TR" dirty="0" smtClean="0"/>
              <a:t> </a:t>
            </a:r>
            <a:r>
              <a:rPr lang="tr-TR" dirty="0"/>
              <a:t>büyüklüğü dalgalanmalarını </a:t>
            </a:r>
            <a:r>
              <a:rPr lang="tr-TR" dirty="0" smtClean="0"/>
              <a:t>açıklayabilmek</a:t>
            </a:r>
          </a:p>
          <a:p>
            <a:endParaRPr lang="tr-TR" dirty="0"/>
          </a:p>
          <a:p>
            <a:r>
              <a:rPr lang="tr-TR" dirty="0" err="1" smtClean="0"/>
              <a:t>Populasyon</a:t>
            </a:r>
            <a:r>
              <a:rPr lang="tr-TR" dirty="0" smtClean="0"/>
              <a:t> </a:t>
            </a:r>
            <a:r>
              <a:rPr lang="tr-TR" dirty="0"/>
              <a:t>dinamiklerini belirlemek</a:t>
            </a:r>
          </a:p>
        </p:txBody>
      </p:sp>
    </p:spTree>
    <p:extLst>
      <p:ext uri="{BB962C8B-B14F-4D97-AF65-F5344CB8AC3E}">
        <p14:creationId xmlns:p14="http://schemas.microsoft.com/office/powerpoint/2010/main" val="25310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r>
              <a:rPr lang="tr-TR" b="1" dirty="0"/>
              <a:t>Tesadüfe bağlı </a:t>
            </a:r>
            <a:r>
              <a:rPr lang="tr-TR" dirty="0"/>
              <a:t>dağılım çevre olağanüstü tekdüzelik gösterdiğinde ortaya </a:t>
            </a:r>
            <a:r>
              <a:rPr lang="tr-TR" dirty="0" smtClean="0"/>
              <a:t>çıkar. Bu </a:t>
            </a:r>
            <a:r>
              <a:rPr lang="tr-TR" dirty="0"/>
              <a:t>gibi çevrelerde canlı </a:t>
            </a:r>
            <a:r>
              <a:rPr lang="tr-TR" dirty="0" err="1"/>
              <a:t>populasyonları</a:t>
            </a:r>
            <a:r>
              <a:rPr lang="tr-TR" dirty="0"/>
              <a:t> kümelenmek için herhangi bir </a:t>
            </a:r>
            <a:r>
              <a:rPr lang="tr-TR" dirty="0" smtClean="0"/>
              <a:t>eğilime sahip </a:t>
            </a:r>
            <a:r>
              <a:rPr lang="tr-TR" dirty="0"/>
              <a:t>değildirler.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2664296" cy="21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5108"/>
            <a:ext cx="2736304" cy="19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36712"/>
          </a:xfrm>
        </p:spPr>
        <p:txBody>
          <a:bodyPr/>
          <a:lstStyle/>
          <a:p>
            <a:r>
              <a:rPr lang="tr-TR" dirty="0" smtClean="0"/>
              <a:t>Alansal Dağılım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35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r>
              <a:rPr lang="tr-TR" b="1" dirty="0"/>
              <a:t>Düzenli dağılım </a:t>
            </a:r>
            <a:r>
              <a:rPr lang="tr-TR" dirty="0"/>
              <a:t>sıklıkla insan eliyle </a:t>
            </a:r>
            <a:r>
              <a:rPr lang="tr-TR" dirty="0" smtClean="0"/>
              <a:t>dikilmiş ağaç </a:t>
            </a:r>
            <a:r>
              <a:rPr lang="tr-TR" dirty="0" err="1"/>
              <a:t>toplulukarında</a:t>
            </a:r>
            <a:r>
              <a:rPr lang="tr-TR" dirty="0"/>
              <a:t> </a:t>
            </a:r>
            <a:r>
              <a:rPr lang="tr-TR" dirty="0" smtClean="0"/>
              <a:t>görülür.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Doğada ise oldukça nadirdir. Ancak bireyler </a:t>
            </a:r>
            <a:r>
              <a:rPr lang="tr-TR" dirty="0" smtClean="0"/>
              <a:t>arasında kaynaklar </a:t>
            </a:r>
            <a:r>
              <a:rPr lang="tr-TR" dirty="0"/>
              <a:t>için aşırı bir rekabet söz konusuysa düzenli dağılım </a:t>
            </a:r>
            <a:r>
              <a:rPr lang="tr-TR" dirty="0" err="1" smtClean="0"/>
              <a:t>görülebilir.Örneğin</a:t>
            </a:r>
            <a:r>
              <a:rPr lang="tr-TR" dirty="0" smtClean="0"/>
              <a:t> </a:t>
            </a:r>
            <a:r>
              <a:rPr lang="tr-TR" dirty="0"/>
              <a:t>çöllerde yer alan bitki </a:t>
            </a:r>
            <a:r>
              <a:rPr lang="tr-TR" dirty="0" err="1"/>
              <a:t>populasyonlarında</a:t>
            </a:r>
            <a:r>
              <a:rPr lang="tr-TR" dirty="0"/>
              <a:t> düzenli </a:t>
            </a:r>
            <a:r>
              <a:rPr lang="tr-TR" dirty="0" smtClean="0"/>
              <a:t>dağılıma rastlamak </a:t>
            </a:r>
            <a:r>
              <a:rPr lang="tr-TR" dirty="0"/>
              <a:t>olasıdır.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96812"/>
            <a:ext cx="2304256" cy="188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96812"/>
            <a:ext cx="2456388" cy="186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539552" y="260648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Alansal Dağılım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64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36712"/>
          </a:xfrm>
        </p:spPr>
        <p:txBody>
          <a:bodyPr/>
          <a:lstStyle/>
          <a:p>
            <a:r>
              <a:rPr lang="tr-TR" dirty="0" smtClean="0"/>
              <a:t>Alansal Dağılım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24744"/>
            <a:ext cx="8435280" cy="3171428"/>
          </a:xfrm>
        </p:spPr>
        <p:txBody>
          <a:bodyPr/>
          <a:lstStyle/>
          <a:p>
            <a:r>
              <a:rPr lang="tr-TR" b="1" dirty="0"/>
              <a:t>Küme</a:t>
            </a:r>
            <a:r>
              <a:rPr lang="tr-TR" dirty="0"/>
              <a:t> halinde dağılım doğada en sık görülen dağılım biçimidir </a:t>
            </a:r>
            <a:r>
              <a:rPr lang="tr-TR" dirty="0" smtClean="0"/>
              <a:t>ve birçok </a:t>
            </a:r>
            <a:r>
              <a:rPr lang="tr-TR" dirty="0"/>
              <a:t>sayıda bireyin bir arada bulunmasıyla ortaya </a:t>
            </a:r>
            <a:r>
              <a:rPr lang="tr-TR" dirty="0" smtClean="0"/>
              <a:t>çıkar. </a:t>
            </a:r>
          </a:p>
          <a:p>
            <a:endParaRPr lang="tr-TR" dirty="0" smtClean="0"/>
          </a:p>
          <a:p>
            <a:r>
              <a:rPr lang="tr-TR" dirty="0" smtClean="0"/>
              <a:t>Küme şeklindeki </a:t>
            </a:r>
            <a:r>
              <a:rPr lang="tr-TR" dirty="0"/>
              <a:t>dağılım bitki ve hayvanların habitat farklılıklarına, günlük ve </a:t>
            </a:r>
            <a:r>
              <a:rPr lang="tr-TR" dirty="0" smtClean="0"/>
              <a:t>mevsimsel iklim değişimlerine</a:t>
            </a:r>
            <a:r>
              <a:rPr lang="tr-TR" dirty="0"/>
              <a:t>, üreme şekline ve sosyal davranışlara bağlı olarak </a:t>
            </a:r>
            <a:r>
              <a:rPr lang="tr-TR" dirty="0" smtClean="0"/>
              <a:t>ortaya çıkabilir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7112"/>
            <a:ext cx="252028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47" y="4520755"/>
            <a:ext cx="2520280" cy="192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4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023550"/>
            <a:ext cx="8229600" cy="3024335"/>
          </a:xfrm>
        </p:spPr>
        <p:txBody>
          <a:bodyPr/>
          <a:lstStyle/>
          <a:p>
            <a:pPr algn="just"/>
            <a:r>
              <a:rPr lang="tr-TR" dirty="0" err="1"/>
              <a:t>Poisson</a:t>
            </a:r>
            <a:r>
              <a:rPr lang="tr-TR" dirty="0"/>
              <a:t> </a:t>
            </a:r>
            <a:r>
              <a:rPr lang="tr-TR" dirty="0" smtClean="0"/>
              <a:t>dağılımı, bir </a:t>
            </a:r>
            <a:r>
              <a:rPr lang="tr-TR" dirty="0"/>
              <a:t>olasılık dağılımı olup belli bir sabit zaman birim aralığında </a:t>
            </a:r>
            <a:r>
              <a:rPr lang="tr-TR" dirty="0" smtClean="0"/>
              <a:t>bir olayın meydana </a:t>
            </a:r>
            <a:r>
              <a:rPr lang="tr-TR" dirty="0"/>
              <a:t>gelme sayısının </a:t>
            </a:r>
            <a:r>
              <a:rPr lang="tr-TR" dirty="0" err="1"/>
              <a:t>olasığını</a:t>
            </a:r>
            <a:r>
              <a:rPr lang="tr-TR" dirty="0"/>
              <a:t> ifade eder. Bu zaman aralığında ortalama olay meydana gelme sayısının bilindiği ve herhangi bir olayla onu hemen takip eden olay arasındaki zaman farkının, önceki zaman farklarından bağımsız oluştuğu kabul edilir</a:t>
            </a:r>
            <a:r>
              <a:rPr lang="tr-TR" dirty="0" smtClean="0"/>
              <a:t>.</a:t>
            </a:r>
          </a:p>
          <a:p>
            <a:endParaRPr lang="tr-T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0071"/>
            <a:ext cx="2664296" cy="21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19941"/>
            <a:ext cx="2736304" cy="19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36712"/>
          </a:xfrm>
        </p:spPr>
        <p:txBody>
          <a:bodyPr/>
          <a:lstStyle/>
          <a:p>
            <a:r>
              <a:rPr lang="tr-TR" dirty="0" err="1"/>
              <a:t>Poisson</a:t>
            </a:r>
            <a:r>
              <a:rPr lang="tr-TR" dirty="0"/>
              <a:t> </a:t>
            </a:r>
            <a:r>
              <a:rPr lang="tr-TR" dirty="0" smtClean="0"/>
              <a:t>Dağılımı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63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1763688" y="116632"/>
            <a:ext cx="5760639" cy="657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401558" y="1340768"/>
            <a:ext cx="144016" cy="198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603624" y="1340768"/>
            <a:ext cx="144016" cy="198022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30897" y="260648"/>
            <a:ext cx="8229600" cy="1600200"/>
          </a:xfrm>
        </p:spPr>
        <p:txBody>
          <a:bodyPr>
            <a:normAutofit/>
          </a:bodyPr>
          <a:lstStyle/>
          <a:p>
            <a:r>
              <a:rPr lang="tr-TR" dirty="0" smtClean="0"/>
              <a:t>Örnekleme Alanı</a:t>
            </a:r>
            <a:br>
              <a:rPr lang="tr-TR" dirty="0" smtClean="0"/>
            </a:br>
            <a:r>
              <a:rPr lang="tr-TR" dirty="0"/>
              <a:t>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79" y="1676400"/>
            <a:ext cx="576103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220072" y="1676400"/>
            <a:ext cx="504056" cy="240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665179" y="4365104"/>
            <a:ext cx="314533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20072" y="436510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635896" y="1682916"/>
            <a:ext cx="504056" cy="24043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655280" y="3356992"/>
            <a:ext cx="314533" cy="50405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07810" y="3356992"/>
            <a:ext cx="504056" cy="504056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1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031805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30897" y="260648"/>
            <a:ext cx="8229600" cy="1600200"/>
          </a:xfrm>
        </p:spPr>
        <p:txBody>
          <a:bodyPr>
            <a:normAutofit/>
          </a:bodyPr>
          <a:lstStyle/>
          <a:p>
            <a:r>
              <a:rPr lang="tr-TR" dirty="0" smtClean="0"/>
              <a:t>Örnekleme Alanı</a:t>
            </a:r>
            <a:br>
              <a:rPr lang="tr-TR" dirty="0" smtClean="0"/>
            </a:br>
            <a:r>
              <a:rPr lang="tr-TR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026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2128362" cy="98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37" y="5386829"/>
            <a:ext cx="1539309" cy="74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99" y="625547"/>
            <a:ext cx="3642403" cy="160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4550"/>
            <a:ext cx="476337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9" y="3599904"/>
            <a:ext cx="4953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843" y="4485728"/>
            <a:ext cx="1866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4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Hesaplanan ki-kare değerinin istatistiksel olarak anlamlı olup </a:t>
            </a:r>
            <a:r>
              <a:rPr lang="tr-TR" dirty="0" smtClean="0"/>
              <a:t>olmadığını anlayabilmek </a:t>
            </a:r>
            <a:r>
              <a:rPr lang="tr-TR" dirty="0"/>
              <a:t>için elde edilen ki-kare değeri </a:t>
            </a:r>
            <a:r>
              <a:rPr lang="el-GR" dirty="0"/>
              <a:t>α=0.05 </a:t>
            </a:r>
            <a:r>
              <a:rPr lang="tr-TR" dirty="0"/>
              <a:t>yanılma düzeyi ve </a:t>
            </a:r>
            <a:r>
              <a:rPr lang="tr-TR" dirty="0" smtClean="0"/>
              <a:t>(n-1) </a:t>
            </a:r>
            <a:r>
              <a:rPr lang="tr-TR" dirty="0"/>
              <a:t>serbestlik derecesi için bulduğunuz </a:t>
            </a:r>
            <a:r>
              <a:rPr lang="tr-TR" b="1" i="1" dirty="0" smtClean="0"/>
              <a:t>X</a:t>
            </a:r>
            <a:r>
              <a:rPr lang="tr-TR" b="1" dirty="0" smtClean="0"/>
              <a:t>2</a:t>
            </a:r>
            <a:r>
              <a:rPr lang="tr-TR" dirty="0" smtClean="0"/>
              <a:t> </a:t>
            </a:r>
            <a:r>
              <a:rPr lang="tr-TR" dirty="0"/>
              <a:t>tablo değeri ile </a:t>
            </a:r>
            <a:r>
              <a:rPr lang="tr-TR" dirty="0" err="1" smtClean="0"/>
              <a:t>karşılatırılır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i="1" dirty="0" smtClean="0"/>
              <a:t>X2 </a:t>
            </a:r>
            <a:r>
              <a:rPr lang="tr-TR" b="1" dirty="0" smtClean="0"/>
              <a:t>Hesap &lt; X2</a:t>
            </a:r>
            <a:r>
              <a:rPr lang="tr-TR" b="1" dirty="0"/>
              <a:t> Tablo </a:t>
            </a:r>
            <a:r>
              <a:rPr lang="tr-TR" dirty="0"/>
              <a:t>ise çalıştığımız canlının dağılımının </a:t>
            </a:r>
            <a:r>
              <a:rPr lang="tr-TR" dirty="0" err="1"/>
              <a:t>Poisson</a:t>
            </a:r>
            <a:r>
              <a:rPr lang="tr-TR" dirty="0"/>
              <a:t> dağılımından anlamlı derecede</a:t>
            </a:r>
          </a:p>
          <a:p>
            <a:pPr marL="0" indent="0" algn="just">
              <a:buNone/>
            </a:pPr>
            <a:r>
              <a:rPr lang="tr-TR" dirty="0" smtClean="0"/>
              <a:t>    uzaklaşmadığını </a:t>
            </a:r>
            <a:r>
              <a:rPr lang="tr-TR" dirty="0"/>
              <a:t>yani canlının dağılımının rasgele </a:t>
            </a:r>
            <a:r>
              <a:rPr lang="tr-TR" dirty="0" smtClean="0"/>
              <a:t>     olduğu </a:t>
            </a:r>
            <a:r>
              <a:rPr lang="tr-TR" dirty="0"/>
              <a:t>sonucuna varırız</a:t>
            </a:r>
            <a:r>
              <a:rPr lang="tr-TR" dirty="0" smtClean="0"/>
              <a:t>. ‘</a:t>
            </a:r>
            <a:r>
              <a:rPr lang="tr-TR" dirty="0" err="1" smtClean="0"/>
              <a:t>Ho</a:t>
            </a:r>
            <a:r>
              <a:rPr lang="tr-TR" dirty="0" smtClean="0"/>
              <a:t>= Canlının dağılımının rastgele dağılımdan bir farkı yoktur’ şeklinde kurduğumuz hipotezi kabul ederiz.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85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79512"/>
          </a:xfrm>
        </p:spPr>
        <p:txBody>
          <a:bodyPr/>
          <a:lstStyle/>
          <a:p>
            <a:r>
              <a:rPr lang="tr-TR" dirty="0" smtClean="0"/>
              <a:t>PLANLAMA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Bir </a:t>
            </a:r>
            <a:r>
              <a:rPr lang="tr-TR" dirty="0"/>
              <a:t>çok çalışmada yapılan en genel hata ihtiyaç olandan çok daha fazla veri veya çalışmada işe yaramayacak verinin toplanmasıdır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Bir çalışmayı doğru bir biçimde planlayabilmek için 3 temel noktayı bilmemiz gerekir:</a:t>
            </a:r>
          </a:p>
          <a:p>
            <a:r>
              <a:rPr lang="tr-TR" dirty="0" smtClean="0"/>
              <a:t>Amaç</a:t>
            </a:r>
          </a:p>
          <a:p>
            <a:r>
              <a:rPr lang="tr-TR" dirty="0" smtClean="0"/>
              <a:t>Organizmaların Biyolojisi</a:t>
            </a:r>
            <a:endParaRPr lang="tr-TR" dirty="0"/>
          </a:p>
          <a:p>
            <a:r>
              <a:rPr lang="tr-TR" dirty="0" smtClean="0"/>
              <a:t>Örnekleme Yöntemi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38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7504"/>
          </a:xfrm>
        </p:spPr>
        <p:txBody>
          <a:bodyPr/>
          <a:lstStyle/>
          <a:p>
            <a:r>
              <a:rPr lang="tr-TR" dirty="0"/>
              <a:t>Örneklem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tr-TR" dirty="0" smtClean="0"/>
              <a:t>Bir </a:t>
            </a:r>
            <a:r>
              <a:rPr lang="tr-TR" dirty="0"/>
              <a:t>araştırmacının, çalışma alanının tamamını çalışabilmesi mümkün olmaz.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Bundan </a:t>
            </a:r>
            <a:r>
              <a:rPr lang="tr-TR" dirty="0"/>
              <a:t>dolayı çalışmalar genellikle toplam alanın küçük bir bölümünden “</a:t>
            </a:r>
            <a:r>
              <a:rPr lang="tr-TR" b="1" dirty="0"/>
              <a:t>örneklem</a:t>
            </a:r>
            <a:r>
              <a:rPr lang="tr-TR" dirty="0"/>
              <a:t>” alınması ile yapılır ve bu örneklemden elde edilen sonuçlar bütün alana oranlanır.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Örneğin </a:t>
            </a:r>
            <a:r>
              <a:rPr lang="tr-TR" dirty="0"/>
              <a:t>bir ormandan birkaç tane 1 </a:t>
            </a:r>
            <a:r>
              <a:rPr lang="tr-TR" dirty="0" err="1"/>
              <a:t>ha’lık</a:t>
            </a:r>
            <a:r>
              <a:rPr lang="tr-TR" dirty="0"/>
              <a:t> alan seçilerek bu alanlardaki ağaç sayılarının belirlenmesi ile bütün ormandaki ağaç sayısı hakkında bilgi elde </a:t>
            </a:r>
            <a:r>
              <a:rPr lang="tr-TR" dirty="0" smtClean="0"/>
              <a:t>edilebilir.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3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7444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dirty="0" smtClean="0"/>
          </a:p>
          <a:p>
            <a:pPr algn="just"/>
            <a:r>
              <a:rPr lang="tr-TR" dirty="0" smtClean="0"/>
              <a:t>Örneklemenin </a:t>
            </a:r>
            <a:r>
              <a:rPr lang="tr-TR" dirty="0"/>
              <a:t>işe yarayabilmesi için seçilen örneklem alanlarının çalışma alanının bütününü temsil ediyor olması gerekmektedir. Eğer bu şart yerine getirilmezse bütün hakkında yaptığımız genelleme </a:t>
            </a:r>
            <a:r>
              <a:rPr lang="tr-TR" b="1" dirty="0"/>
              <a:t>yanlı (</a:t>
            </a:r>
            <a:r>
              <a:rPr lang="tr-TR" b="1" dirty="0" err="1"/>
              <a:t>biaslı</a:t>
            </a:r>
            <a:r>
              <a:rPr lang="tr-TR" b="1" dirty="0"/>
              <a:t>) </a:t>
            </a:r>
            <a:r>
              <a:rPr lang="tr-TR" dirty="0"/>
              <a:t>olacaktır.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7504"/>
          </a:xfrm>
        </p:spPr>
        <p:txBody>
          <a:bodyPr/>
          <a:lstStyle/>
          <a:p>
            <a:r>
              <a:rPr lang="tr-TR" dirty="0"/>
              <a:t>Örneklem nedir?</a:t>
            </a:r>
          </a:p>
        </p:txBody>
      </p:sp>
    </p:spTree>
    <p:extLst>
      <p:ext uri="{BB962C8B-B14F-4D97-AF65-F5344CB8AC3E}">
        <p14:creationId xmlns:p14="http://schemas.microsoft.com/office/powerpoint/2010/main" val="5211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7504"/>
          </a:xfrm>
        </p:spPr>
        <p:txBody>
          <a:bodyPr/>
          <a:lstStyle/>
          <a:p>
            <a:r>
              <a:rPr lang="tr-TR" dirty="0" smtClean="0"/>
              <a:t>Örneklem Kurguları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Örneklem </a:t>
            </a:r>
            <a:r>
              <a:rPr lang="tr-TR" b="1" dirty="0" smtClean="0"/>
              <a:t>Büyüklüğü </a:t>
            </a:r>
            <a:r>
              <a:rPr lang="tr-TR" b="1" dirty="0"/>
              <a:t>ve </a:t>
            </a:r>
            <a:r>
              <a:rPr lang="tr-TR" b="1" dirty="0" smtClean="0"/>
              <a:t>Tekrar Yapmanın </a:t>
            </a:r>
            <a:r>
              <a:rPr lang="tr-TR" b="1" dirty="0"/>
              <a:t>G</a:t>
            </a:r>
            <a:r>
              <a:rPr lang="tr-TR" b="1" dirty="0" smtClean="0"/>
              <a:t>erekliliği</a:t>
            </a:r>
          </a:p>
          <a:p>
            <a:endParaRPr lang="tr-TR" dirty="0" smtClean="0"/>
          </a:p>
          <a:p>
            <a:r>
              <a:rPr lang="tr-TR" b="1" dirty="0" smtClean="0"/>
              <a:t>Sistematik Örnekleme</a:t>
            </a:r>
          </a:p>
          <a:p>
            <a:endParaRPr lang="tr-TR" b="1" dirty="0" smtClean="0"/>
          </a:p>
          <a:p>
            <a:pPr lvl="1"/>
            <a:r>
              <a:rPr lang="tr-TR" sz="2000" dirty="0" smtClean="0"/>
              <a:t>Örnekleme </a:t>
            </a:r>
            <a:r>
              <a:rPr lang="tr-TR" sz="2000" dirty="0"/>
              <a:t>birimlerinin alansal ya da zamansal olarak eşit aralıklarla yerleştirilmesidir. </a:t>
            </a:r>
            <a:endParaRPr lang="tr-TR" sz="2000" dirty="0" smtClean="0"/>
          </a:p>
          <a:p>
            <a:pPr lvl="1"/>
            <a:r>
              <a:rPr lang="tr-TR" sz="2000" dirty="0" smtClean="0"/>
              <a:t>Sistematik </a:t>
            </a:r>
            <a:r>
              <a:rPr lang="tr-TR" sz="2000" dirty="0"/>
              <a:t>örnekleme, özellikle çevresel bir </a:t>
            </a:r>
            <a:r>
              <a:rPr lang="tr-TR" sz="2000" dirty="0" err="1"/>
              <a:t>gradienti</a:t>
            </a:r>
            <a:r>
              <a:rPr lang="tr-TR" sz="2000" dirty="0"/>
              <a:t> ve çevredeki bir değişimi tanımlamak istediğimizde kullanışlıdır. </a:t>
            </a:r>
            <a:endParaRPr lang="tr-TR" sz="2000" dirty="0" smtClean="0"/>
          </a:p>
          <a:p>
            <a:pPr lvl="1"/>
            <a:r>
              <a:rPr lang="tr-TR" sz="2000" dirty="0" smtClean="0"/>
              <a:t>Alan </a:t>
            </a:r>
            <a:r>
              <a:rPr lang="tr-TR" sz="2000" dirty="0"/>
              <a:t>büyüdükçe yöntemin kullanılmasının gittikçe zorlaşmasıdır. </a:t>
            </a: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68601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Rasgele </a:t>
            </a:r>
            <a:r>
              <a:rPr lang="tr-TR" b="1" dirty="0" smtClean="0"/>
              <a:t>Örnekleme</a:t>
            </a:r>
          </a:p>
          <a:p>
            <a:endParaRPr lang="tr-TR" dirty="0" smtClean="0"/>
          </a:p>
          <a:p>
            <a:pPr lvl="1"/>
            <a:r>
              <a:rPr lang="tr-TR" sz="1800" dirty="0"/>
              <a:t>Örneklem alanlarının temsil edici olmaları gerekmekle birlikte, bunun araştırıcı tarafından yapılması çoğunlukla yanlı sonuçlara yol açabilecektir. </a:t>
            </a:r>
            <a:endParaRPr lang="tr-TR" sz="1800" dirty="0" smtClean="0"/>
          </a:p>
          <a:p>
            <a:pPr lvl="1"/>
            <a:endParaRPr lang="tr-TR" sz="1800" dirty="0" smtClean="0"/>
          </a:p>
          <a:p>
            <a:pPr lvl="1"/>
            <a:r>
              <a:rPr lang="tr-TR" sz="1800" dirty="0" smtClean="0"/>
              <a:t>Potansiyel </a:t>
            </a:r>
            <a:r>
              <a:rPr lang="tr-TR" sz="1800" dirty="0"/>
              <a:t>örneklem alanının seçilme şansının eşit olması </a:t>
            </a:r>
            <a:r>
              <a:rPr lang="tr-TR" sz="1800" dirty="0" smtClean="0"/>
              <a:t>gereklidir. </a:t>
            </a:r>
            <a:r>
              <a:rPr lang="tr-TR" sz="1800" dirty="0" err="1"/>
              <a:t>Rasgeleliği</a:t>
            </a:r>
            <a:r>
              <a:rPr lang="tr-TR" sz="1800" dirty="0"/>
              <a:t> sağlamanın en iyi yolu </a:t>
            </a:r>
            <a:r>
              <a:rPr lang="tr-TR" sz="1800" dirty="0" smtClean="0"/>
              <a:t>rasgele </a:t>
            </a:r>
            <a:r>
              <a:rPr lang="tr-TR" sz="1800" dirty="0"/>
              <a:t>sayılar tablosunu kullanarak </a:t>
            </a:r>
            <a:r>
              <a:rPr lang="tr-TR" sz="1800" dirty="0" smtClean="0"/>
              <a:t>örneklemin gerçekleştirilmesidir.</a:t>
            </a:r>
          </a:p>
          <a:p>
            <a:pPr lvl="1"/>
            <a:endParaRPr lang="tr-TR" sz="1800" dirty="0" smtClean="0"/>
          </a:p>
          <a:p>
            <a:pPr lvl="1"/>
            <a:r>
              <a:rPr lang="tr-TR" sz="1800" dirty="0" smtClean="0"/>
              <a:t>Rasgele </a:t>
            </a:r>
            <a:r>
              <a:rPr lang="tr-TR" sz="1800" dirty="0"/>
              <a:t>sayılar tablosu özel olarak hazırlanmış tablolardır ve bu tablolarda her sayının tablonun herhangi bir noktasında bulunma şansı %10’dur.</a:t>
            </a:r>
          </a:p>
          <a:p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1600200"/>
          </a:xfrm>
        </p:spPr>
        <p:txBody>
          <a:bodyPr/>
          <a:lstStyle/>
          <a:p>
            <a:r>
              <a:rPr lang="tr-TR" dirty="0" smtClean="0"/>
              <a:t>Örneklem Kurguları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79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r>
              <a:rPr lang="tr-TR" b="1" dirty="0"/>
              <a:t>Tabakalı </a:t>
            </a:r>
            <a:r>
              <a:rPr lang="tr-TR" b="1" dirty="0" smtClean="0"/>
              <a:t>Örnekleme</a:t>
            </a:r>
          </a:p>
          <a:p>
            <a:pPr lvl="1"/>
            <a:r>
              <a:rPr lang="tr-TR" sz="2000" dirty="0"/>
              <a:t>Bir alandaki çeşitli biyolojik </a:t>
            </a:r>
            <a:r>
              <a:rPr lang="tr-TR" sz="2000" dirty="0" err="1"/>
              <a:t>tabakalanmaları</a:t>
            </a:r>
            <a:r>
              <a:rPr lang="tr-TR" sz="2000" dirty="0"/>
              <a:t> </a:t>
            </a:r>
            <a:r>
              <a:rPr lang="tr-TR" sz="2000" dirty="0" err="1"/>
              <a:t>rastgelelik</a:t>
            </a:r>
            <a:r>
              <a:rPr lang="tr-TR" sz="2000" dirty="0"/>
              <a:t> kuralını çiğnemeden ele alan bir örnekleme kurgusu (dolayısıyla </a:t>
            </a:r>
            <a:r>
              <a:rPr lang="tr-TR" sz="2000" dirty="0" err="1"/>
              <a:t>populasyondaki</a:t>
            </a:r>
            <a:r>
              <a:rPr lang="tr-TR" sz="2000" dirty="0"/>
              <a:t> </a:t>
            </a:r>
            <a:r>
              <a:rPr lang="tr-TR" sz="2000" dirty="0" err="1"/>
              <a:t>heterojenliği</a:t>
            </a:r>
            <a:r>
              <a:rPr lang="tr-TR" sz="2000" dirty="0"/>
              <a:t> dikkate alan bir örnekleme kurgusu) </a:t>
            </a:r>
            <a:r>
              <a:rPr lang="tr-TR" sz="2000" i="1" dirty="0"/>
              <a:t>tabakalı örnekleme</a:t>
            </a:r>
            <a:r>
              <a:rPr lang="tr-TR" sz="2000" dirty="0"/>
              <a:t>dir. </a:t>
            </a:r>
            <a:endParaRPr lang="tr-TR" sz="2000" b="1" dirty="0"/>
          </a:p>
          <a:p>
            <a:r>
              <a:rPr lang="tr-TR" b="1" dirty="0"/>
              <a:t>Kümeli </a:t>
            </a:r>
            <a:r>
              <a:rPr lang="tr-TR" b="1" dirty="0" smtClean="0"/>
              <a:t>Örnekleme</a:t>
            </a:r>
          </a:p>
          <a:p>
            <a:pPr lvl="1"/>
            <a:r>
              <a:rPr lang="tr-TR" sz="2000" dirty="0"/>
              <a:t>Bir </a:t>
            </a:r>
            <a:r>
              <a:rPr lang="tr-TR" sz="2000" dirty="0" err="1"/>
              <a:t>populasyonda</a:t>
            </a:r>
            <a:r>
              <a:rPr lang="tr-TR" sz="2000" dirty="0"/>
              <a:t> birincil örnekleme birimleri (kümeler) tanımladığımızı düşünelim (ör; ağaç bireyleri). Her bir birincil birim (ağaç) için, tüm ikincil birimleri kaydederiz (ör; her bir ağaçtaki dallar). Her bir birincil birim içinde tüm ikincil birimleri kaydettiğimizde, basit kümeli örnekleme yapmış oluruz. </a:t>
            </a:r>
            <a:endParaRPr lang="tr-TR" sz="2000" b="1" dirty="0"/>
          </a:p>
          <a:p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tr-TR" dirty="0" smtClean="0"/>
              <a:t>Örneklem Kurguları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75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36104"/>
          </a:xfrm>
        </p:spPr>
        <p:txBody>
          <a:bodyPr/>
          <a:lstStyle/>
          <a:p>
            <a:r>
              <a:rPr lang="tr-TR" sz="4800" dirty="0" err="1"/>
              <a:t>Kuadrat</a:t>
            </a:r>
            <a:r>
              <a:rPr lang="tr-TR" sz="4800" dirty="0"/>
              <a:t> Sayımları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algn="just"/>
            <a:r>
              <a:rPr lang="tr-TR" dirty="0" smtClean="0"/>
              <a:t>Hayvan </a:t>
            </a:r>
            <a:r>
              <a:rPr lang="tr-TR" dirty="0"/>
              <a:t>ve bitki sayımlarında kullanılan en eski metotlardan </a:t>
            </a:r>
            <a:r>
              <a:rPr lang="tr-TR" dirty="0" smtClean="0"/>
              <a:t>biridir.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/>
              <a:t>S</a:t>
            </a:r>
            <a:r>
              <a:rPr lang="tr-TR" dirty="0" smtClean="0"/>
              <a:t>ayımların </a:t>
            </a:r>
            <a:r>
              <a:rPr lang="tr-TR" dirty="0"/>
              <a:t>küçük temsili alanlarda </a:t>
            </a:r>
            <a:r>
              <a:rPr lang="tr-TR" dirty="0" smtClean="0"/>
              <a:t>yapılır.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Bu </a:t>
            </a:r>
            <a:r>
              <a:rPr lang="tr-TR" dirty="0"/>
              <a:t>metodun kullanılabilmesi için iki şartın yerine getirilmesi yeterlidir: (1) sayımın yapıldığı alanın boyutunun bilinmesi ve (2) sayım işlemi sırasında organizmaların nispeten hareketsiz olması.</a:t>
            </a:r>
          </a:p>
        </p:txBody>
      </p:sp>
    </p:spTree>
    <p:extLst>
      <p:ext uri="{BB962C8B-B14F-4D97-AF65-F5344CB8AC3E}">
        <p14:creationId xmlns:p14="http://schemas.microsoft.com/office/powerpoint/2010/main" val="33637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499</TotalTime>
  <Words>863</Words>
  <Application>Microsoft Office PowerPoint</Application>
  <PresentationFormat>Ekran Gösterisi (4:3)</PresentationFormat>
  <Paragraphs>95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Courier New</vt:lpstr>
      <vt:lpstr>Palatino Linotype</vt:lpstr>
      <vt:lpstr>Üst Düzey</vt:lpstr>
      <vt:lpstr>BYL422 Ekoloji Laboratuvarı  </vt:lpstr>
      <vt:lpstr>Neden Örneklem Yapıyoruz?</vt:lpstr>
      <vt:lpstr>PLANLAMA</vt:lpstr>
      <vt:lpstr>Örneklem nedir?</vt:lpstr>
      <vt:lpstr>Örneklem nedir?</vt:lpstr>
      <vt:lpstr>Örneklem Kurguları</vt:lpstr>
      <vt:lpstr>Örneklem Kurguları</vt:lpstr>
      <vt:lpstr>Örneklem Kurguları</vt:lpstr>
      <vt:lpstr>Kuadrat Sayımları</vt:lpstr>
      <vt:lpstr>Kuadrat Sayımları </vt:lpstr>
      <vt:lpstr>TEMEL ÖRNEKLEME YÖNTEMLERİ</vt:lpstr>
      <vt:lpstr>PowerPoint Sunusu</vt:lpstr>
      <vt:lpstr>Örnekleme Alanı A</vt:lpstr>
      <vt:lpstr>Örnekleme Alanı B</vt:lpstr>
      <vt:lpstr>PowerPoint Sunusu</vt:lpstr>
      <vt:lpstr>PowerPoint Sunusu</vt:lpstr>
      <vt:lpstr>Bölüm 4  POPULASYONLARIN ALANSAL YAPISI </vt:lpstr>
      <vt:lpstr>DİSPERSAL ve GÖÇ</vt:lpstr>
      <vt:lpstr>DİSPERSAL ve GÖÇ</vt:lpstr>
      <vt:lpstr>Alansal Dağılım</vt:lpstr>
      <vt:lpstr>PowerPoint Sunusu</vt:lpstr>
      <vt:lpstr>Alansal Dağılım</vt:lpstr>
      <vt:lpstr>Poisson Dağılımı</vt:lpstr>
      <vt:lpstr>PowerPoint Sunusu</vt:lpstr>
      <vt:lpstr>Örnekleme Alanı A</vt:lpstr>
      <vt:lpstr>Örnekleme Alanı B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Selim</cp:lastModifiedBy>
  <cp:revision>29</cp:revision>
  <dcterms:created xsi:type="dcterms:W3CDTF">2020-05-01T09:38:29Z</dcterms:created>
  <dcterms:modified xsi:type="dcterms:W3CDTF">2020-05-07T10:39:22Z</dcterms:modified>
</cp:coreProperties>
</file>