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1.xml" ContentType="application/vnd.openxmlformats-officedocument.presentationml.notesSlide+xml"/>
  <Override PartName="/ppt/embeddings/oleObject5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2" r:id="rId11"/>
  </p:sldMasterIdLst>
  <p:notesMasterIdLst>
    <p:notesMasterId r:id="rId130"/>
  </p:notesMasterIdLst>
  <p:sldIdLst>
    <p:sldId id="330" r:id="rId12"/>
    <p:sldId id="258" r:id="rId13"/>
    <p:sldId id="256" r:id="rId14"/>
    <p:sldId id="257" r:id="rId15"/>
    <p:sldId id="259" r:id="rId16"/>
    <p:sldId id="260" r:id="rId17"/>
    <p:sldId id="261" r:id="rId18"/>
    <p:sldId id="332" r:id="rId19"/>
    <p:sldId id="263" r:id="rId20"/>
    <p:sldId id="262" r:id="rId21"/>
    <p:sldId id="269" r:id="rId22"/>
    <p:sldId id="331" r:id="rId23"/>
    <p:sldId id="333" r:id="rId24"/>
    <p:sldId id="334" r:id="rId25"/>
    <p:sldId id="335" r:id="rId26"/>
    <p:sldId id="338" r:id="rId27"/>
    <p:sldId id="339" r:id="rId28"/>
    <p:sldId id="340" r:id="rId29"/>
    <p:sldId id="336" r:id="rId30"/>
    <p:sldId id="337" r:id="rId31"/>
    <p:sldId id="344" r:id="rId32"/>
    <p:sldId id="264" r:id="rId33"/>
    <p:sldId id="265" r:id="rId34"/>
    <p:sldId id="266" r:id="rId35"/>
    <p:sldId id="267" r:id="rId36"/>
    <p:sldId id="341" r:id="rId37"/>
    <p:sldId id="342" r:id="rId38"/>
    <p:sldId id="343" r:id="rId39"/>
    <p:sldId id="345" r:id="rId40"/>
    <p:sldId id="346" r:id="rId41"/>
    <p:sldId id="347" r:id="rId42"/>
    <p:sldId id="348" r:id="rId43"/>
    <p:sldId id="270" r:id="rId44"/>
    <p:sldId id="271" r:id="rId45"/>
    <p:sldId id="272" r:id="rId46"/>
    <p:sldId id="273" r:id="rId47"/>
    <p:sldId id="298" r:id="rId48"/>
    <p:sldId id="299" r:id="rId49"/>
    <p:sldId id="300" r:id="rId50"/>
    <p:sldId id="274" r:id="rId51"/>
    <p:sldId id="292" r:id="rId52"/>
    <p:sldId id="349" r:id="rId53"/>
    <p:sldId id="350" r:id="rId54"/>
    <p:sldId id="351" r:id="rId55"/>
    <p:sldId id="352" r:id="rId56"/>
    <p:sldId id="353" r:id="rId57"/>
    <p:sldId id="302" r:id="rId58"/>
    <p:sldId id="301" r:id="rId59"/>
    <p:sldId id="283" r:id="rId60"/>
    <p:sldId id="319" r:id="rId61"/>
    <p:sldId id="320" r:id="rId62"/>
    <p:sldId id="354" r:id="rId63"/>
    <p:sldId id="355" r:id="rId64"/>
    <p:sldId id="369" r:id="rId65"/>
    <p:sldId id="370" r:id="rId66"/>
    <p:sldId id="371" r:id="rId67"/>
    <p:sldId id="372" r:id="rId68"/>
    <p:sldId id="356" r:id="rId69"/>
    <p:sldId id="357" r:id="rId70"/>
    <p:sldId id="297" r:id="rId71"/>
    <p:sldId id="275" r:id="rId72"/>
    <p:sldId id="308" r:id="rId73"/>
    <p:sldId id="309" r:id="rId74"/>
    <p:sldId id="310" r:id="rId75"/>
    <p:sldId id="311" r:id="rId76"/>
    <p:sldId id="307" r:id="rId77"/>
    <p:sldId id="281" r:id="rId78"/>
    <p:sldId id="276" r:id="rId79"/>
    <p:sldId id="277" r:id="rId80"/>
    <p:sldId id="278" r:id="rId81"/>
    <p:sldId id="279" r:id="rId82"/>
    <p:sldId id="280" r:id="rId83"/>
    <p:sldId id="306" r:id="rId84"/>
    <p:sldId id="294" r:id="rId85"/>
    <p:sldId id="295" r:id="rId86"/>
    <p:sldId id="296" r:id="rId87"/>
    <p:sldId id="358" r:id="rId88"/>
    <p:sldId id="359" r:id="rId89"/>
    <p:sldId id="360" r:id="rId90"/>
    <p:sldId id="361" r:id="rId91"/>
    <p:sldId id="362" r:id="rId92"/>
    <p:sldId id="363" r:id="rId93"/>
    <p:sldId id="305" r:id="rId94"/>
    <p:sldId id="373" r:id="rId95"/>
    <p:sldId id="374" r:id="rId96"/>
    <p:sldId id="375" r:id="rId97"/>
    <p:sldId id="376" r:id="rId98"/>
    <p:sldId id="377" r:id="rId99"/>
    <p:sldId id="303" r:id="rId100"/>
    <p:sldId id="379" r:id="rId101"/>
    <p:sldId id="322" r:id="rId102"/>
    <p:sldId id="378" r:id="rId103"/>
    <p:sldId id="364" r:id="rId104"/>
    <p:sldId id="286" r:id="rId105"/>
    <p:sldId id="291" r:id="rId106"/>
    <p:sldId id="287" r:id="rId107"/>
    <p:sldId id="304" r:id="rId108"/>
    <p:sldId id="323" r:id="rId109"/>
    <p:sldId id="288" r:id="rId110"/>
    <p:sldId id="289" r:id="rId111"/>
    <p:sldId id="321" r:id="rId112"/>
    <p:sldId id="365" r:id="rId113"/>
    <p:sldId id="367" r:id="rId114"/>
    <p:sldId id="368" r:id="rId115"/>
    <p:sldId id="317" r:id="rId116"/>
    <p:sldId id="318" r:id="rId117"/>
    <p:sldId id="290" r:id="rId118"/>
    <p:sldId id="312" r:id="rId119"/>
    <p:sldId id="313" r:id="rId120"/>
    <p:sldId id="314" r:id="rId121"/>
    <p:sldId id="381" r:id="rId122"/>
    <p:sldId id="380" r:id="rId123"/>
    <p:sldId id="326" r:id="rId124"/>
    <p:sldId id="327" r:id="rId125"/>
    <p:sldId id="329" r:id="rId126"/>
    <p:sldId id="328" r:id="rId127"/>
    <p:sldId id="324" r:id="rId128"/>
    <p:sldId id="325" r:id="rId1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slide" Target="slides/slide58.xml"/><Relationship Id="rId120" Type="http://schemas.openxmlformats.org/officeDocument/2006/relationships/slide" Target="slides/slide109.xml"/><Relationship Id="rId121" Type="http://schemas.openxmlformats.org/officeDocument/2006/relationships/slide" Target="slides/slide110.xml"/><Relationship Id="rId122" Type="http://schemas.openxmlformats.org/officeDocument/2006/relationships/slide" Target="slides/slide111.xml"/><Relationship Id="rId123" Type="http://schemas.openxmlformats.org/officeDocument/2006/relationships/slide" Target="slides/slide112.xml"/><Relationship Id="rId124" Type="http://schemas.openxmlformats.org/officeDocument/2006/relationships/slide" Target="slides/slide113.xml"/><Relationship Id="rId125" Type="http://schemas.openxmlformats.org/officeDocument/2006/relationships/slide" Target="slides/slide114.xml"/><Relationship Id="rId126" Type="http://schemas.openxmlformats.org/officeDocument/2006/relationships/slide" Target="slides/slide115.xml"/><Relationship Id="rId127" Type="http://schemas.openxmlformats.org/officeDocument/2006/relationships/slide" Target="slides/slide116.xml"/><Relationship Id="rId128" Type="http://schemas.openxmlformats.org/officeDocument/2006/relationships/slide" Target="slides/slide117.xml"/><Relationship Id="rId129" Type="http://schemas.openxmlformats.org/officeDocument/2006/relationships/slide" Target="slides/slide11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90" Type="http://schemas.openxmlformats.org/officeDocument/2006/relationships/slide" Target="slides/slide79.xml"/><Relationship Id="rId91" Type="http://schemas.openxmlformats.org/officeDocument/2006/relationships/slide" Target="slides/slide80.xml"/><Relationship Id="rId92" Type="http://schemas.openxmlformats.org/officeDocument/2006/relationships/slide" Target="slides/slide81.xml"/><Relationship Id="rId93" Type="http://schemas.openxmlformats.org/officeDocument/2006/relationships/slide" Target="slides/slide82.xml"/><Relationship Id="rId94" Type="http://schemas.openxmlformats.org/officeDocument/2006/relationships/slide" Target="slides/slide83.xml"/><Relationship Id="rId95" Type="http://schemas.openxmlformats.org/officeDocument/2006/relationships/slide" Target="slides/slide84.xml"/><Relationship Id="rId96" Type="http://schemas.openxmlformats.org/officeDocument/2006/relationships/slide" Target="slides/slide85.xml"/><Relationship Id="rId101" Type="http://schemas.openxmlformats.org/officeDocument/2006/relationships/slide" Target="slides/slide90.xml"/><Relationship Id="rId102" Type="http://schemas.openxmlformats.org/officeDocument/2006/relationships/slide" Target="slides/slide91.xml"/><Relationship Id="rId103" Type="http://schemas.openxmlformats.org/officeDocument/2006/relationships/slide" Target="slides/slide92.xml"/><Relationship Id="rId104" Type="http://schemas.openxmlformats.org/officeDocument/2006/relationships/slide" Target="slides/slide93.xml"/><Relationship Id="rId105" Type="http://schemas.openxmlformats.org/officeDocument/2006/relationships/slide" Target="slides/slide94.xml"/><Relationship Id="rId106" Type="http://schemas.openxmlformats.org/officeDocument/2006/relationships/slide" Target="slides/slide95.xml"/><Relationship Id="rId107" Type="http://schemas.openxmlformats.org/officeDocument/2006/relationships/slide" Target="slides/slide96.xml"/><Relationship Id="rId108" Type="http://schemas.openxmlformats.org/officeDocument/2006/relationships/slide" Target="slides/slide97.xml"/><Relationship Id="rId109" Type="http://schemas.openxmlformats.org/officeDocument/2006/relationships/slide" Target="slides/slide98.xml"/><Relationship Id="rId97" Type="http://schemas.openxmlformats.org/officeDocument/2006/relationships/slide" Target="slides/slide86.xml"/><Relationship Id="rId98" Type="http://schemas.openxmlformats.org/officeDocument/2006/relationships/slide" Target="slides/slide87.xml"/><Relationship Id="rId99" Type="http://schemas.openxmlformats.org/officeDocument/2006/relationships/slide" Target="slides/slide88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00" Type="http://schemas.openxmlformats.org/officeDocument/2006/relationships/slide" Target="slides/slide89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70" Type="http://schemas.openxmlformats.org/officeDocument/2006/relationships/slide" Target="slides/slide59.xml"/><Relationship Id="rId71" Type="http://schemas.openxmlformats.org/officeDocument/2006/relationships/slide" Target="slides/slide60.xml"/><Relationship Id="rId72" Type="http://schemas.openxmlformats.org/officeDocument/2006/relationships/slide" Target="slides/slide61.xml"/><Relationship Id="rId73" Type="http://schemas.openxmlformats.org/officeDocument/2006/relationships/slide" Target="slides/slide62.xml"/><Relationship Id="rId74" Type="http://schemas.openxmlformats.org/officeDocument/2006/relationships/slide" Target="slides/slide63.xml"/><Relationship Id="rId75" Type="http://schemas.openxmlformats.org/officeDocument/2006/relationships/slide" Target="slides/slide64.xml"/><Relationship Id="rId76" Type="http://schemas.openxmlformats.org/officeDocument/2006/relationships/slide" Target="slides/slide65.xml"/><Relationship Id="rId77" Type="http://schemas.openxmlformats.org/officeDocument/2006/relationships/slide" Target="slides/slide66.xml"/><Relationship Id="rId78" Type="http://schemas.openxmlformats.org/officeDocument/2006/relationships/slide" Target="slides/slide67.xml"/><Relationship Id="rId79" Type="http://schemas.openxmlformats.org/officeDocument/2006/relationships/slide" Target="slides/slide68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30" Type="http://schemas.openxmlformats.org/officeDocument/2006/relationships/notesMaster" Target="notesMasters/notesMaster1.xml"/><Relationship Id="rId131" Type="http://schemas.openxmlformats.org/officeDocument/2006/relationships/printerSettings" Target="printerSettings/printerSettings1.bin"/><Relationship Id="rId132" Type="http://schemas.openxmlformats.org/officeDocument/2006/relationships/presProps" Target="presProps.xml"/><Relationship Id="rId133" Type="http://schemas.openxmlformats.org/officeDocument/2006/relationships/viewProps" Target="viewProps.xml"/><Relationship Id="rId134" Type="http://schemas.openxmlformats.org/officeDocument/2006/relationships/theme" Target="theme/theme1.xml"/><Relationship Id="rId13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110" Type="http://schemas.openxmlformats.org/officeDocument/2006/relationships/slide" Target="slides/slide99.xml"/><Relationship Id="rId111" Type="http://schemas.openxmlformats.org/officeDocument/2006/relationships/slide" Target="slides/slide100.xml"/><Relationship Id="rId112" Type="http://schemas.openxmlformats.org/officeDocument/2006/relationships/slide" Target="slides/slide101.xml"/><Relationship Id="rId113" Type="http://schemas.openxmlformats.org/officeDocument/2006/relationships/slide" Target="slides/slide102.xml"/><Relationship Id="rId114" Type="http://schemas.openxmlformats.org/officeDocument/2006/relationships/slide" Target="slides/slide103.xml"/><Relationship Id="rId115" Type="http://schemas.openxmlformats.org/officeDocument/2006/relationships/slide" Target="slides/slide104.xml"/><Relationship Id="rId116" Type="http://schemas.openxmlformats.org/officeDocument/2006/relationships/slide" Target="slides/slide105.xml"/><Relationship Id="rId117" Type="http://schemas.openxmlformats.org/officeDocument/2006/relationships/slide" Target="slides/slide106.xml"/><Relationship Id="rId118" Type="http://schemas.openxmlformats.org/officeDocument/2006/relationships/slide" Target="slides/slide107.xml"/><Relationship Id="rId119" Type="http://schemas.openxmlformats.org/officeDocument/2006/relationships/slide" Target="slides/slide10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80" Type="http://schemas.openxmlformats.org/officeDocument/2006/relationships/slide" Target="slides/slide69.xml"/><Relationship Id="rId81" Type="http://schemas.openxmlformats.org/officeDocument/2006/relationships/slide" Target="slides/slide70.xml"/><Relationship Id="rId82" Type="http://schemas.openxmlformats.org/officeDocument/2006/relationships/slide" Target="slides/slide71.xml"/><Relationship Id="rId83" Type="http://schemas.openxmlformats.org/officeDocument/2006/relationships/slide" Target="slides/slide72.xml"/><Relationship Id="rId84" Type="http://schemas.openxmlformats.org/officeDocument/2006/relationships/slide" Target="slides/slide73.xml"/><Relationship Id="rId85" Type="http://schemas.openxmlformats.org/officeDocument/2006/relationships/slide" Target="slides/slide74.xml"/><Relationship Id="rId86" Type="http://schemas.openxmlformats.org/officeDocument/2006/relationships/slide" Target="slides/slide75.xml"/><Relationship Id="rId87" Type="http://schemas.openxmlformats.org/officeDocument/2006/relationships/slide" Target="slides/slide76.xml"/><Relationship Id="rId88" Type="http://schemas.openxmlformats.org/officeDocument/2006/relationships/slide" Target="slides/slide77.xml"/><Relationship Id="rId89" Type="http://schemas.openxmlformats.org/officeDocument/2006/relationships/slide" Target="slides/slide7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9D97-56B2-024F-B0B9-0E51DDE31570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AB73-1D3D-174D-A8AF-E77240043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319A11-A011-4046-943A-88DB17A998F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F6A5A3-21E3-EE42-8B39-100F91F45084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C5D3BEC-3FF8-F44D-8851-C6917437CF65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262FC8-C178-9947-8032-5094FEC804CD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C652A5-2C05-1F44-862E-AE751D13E3C0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2C2AE4-CA82-EC4B-88A2-A95AC151D7D8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BB077E-A2EA-9044-838D-C75367BCDDD8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3EF63D-BDE5-FC4C-B672-C81FC0B4608A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A3B6D3-75FA-8F40-8578-29E0BB4E6DE3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9510CB-3074-D749-A6CB-FEF202CEF02F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30E530-6451-CC41-89C4-E02A67A4B505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B00F23-9552-1D42-AC6A-894C9D736FE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91B3A7-5968-0440-834C-7E991676CAD2}" type="slidenum">
              <a:rPr lang="en-US" sz="1200">
                <a:solidFill>
                  <a:prstClr val="black"/>
                </a:solidFill>
              </a:rPr>
              <a:pPr/>
              <a:t>58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83BFA6-D49C-1C43-8176-4665D411ED42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364F4B-1D72-BB4A-8B80-9F65053CAFD1}" type="slidenum">
              <a:rPr lang="en-US" sz="1200">
                <a:solidFill>
                  <a:prstClr val="black"/>
                </a:solidFill>
              </a:rPr>
              <a:pPr/>
              <a:t>74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594ADB-EDB0-B243-90B7-016A34DF3B81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26FF34-51E8-8A44-AF3C-2B0F3699AE8B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4D2E3D-9BF6-ED4A-970E-E46AE2C697BA}" type="slidenum">
              <a:rPr lang="en-US" sz="1200"/>
              <a:pPr/>
              <a:t>101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AB73-1D3D-174D-A8AF-E77240043DC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54DF78-5EF5-7D41-9688-691F67C4C72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DF462D-D813-BF45-926D-D7F2B2A0D02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6968CF-9FAD-6A43-A488-9C46F3CC537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1E66DF-47BA-E748-A9BA-5B2D514461D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CED8B13-5197-B849-8D6B-11017B4D8721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D2423C-9457-6940-8982-668314AE439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6FECBF-536E-6943-A56E-FDE7499904C3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9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28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96BE-F920-9948-ABA2-7B1C15AB6C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540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340E-8B19-4B4B-800A-F6E1E3B955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1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968" y="347668"/>
            <a:ext cx="2083777" cy="6149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39" y="347668"/>
            <a:ext cx="6115050" cy="6149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FF65-FF0D-6A43-A016-CF21061062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919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17B9-52AA-6C46-BD26-9085EB18BD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044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3469-A442-5243-BDB5-ADB245E6F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550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4D56-E720-9C47-9E8C-95E465BA86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91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1FD7-3D59-A942-AC33-1C9BB3529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512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3199-1D93-FA4A-834B-89B97D9B61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74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1421-37DB-ED40-BD07-053B48529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84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E025-89E8-254D-B1C1-8DE56E43B0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41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25EB-9A4E-904D-B9EF-1F5E10168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59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7200-21FB-5A48-B9CB-8B935A6DCC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362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41C3-A835-8643-97D6-C6B66B912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858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94A0-6B8B-A040-BADC-1AB6C241E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793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A2ACE-4AA1-254D-8B45-B178F3104B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73693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53DB3-9770-2641-9C60-B2AD98B32F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0201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A884-4C7F-8B4D-B92A-29F5AB0BDC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9013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56951-EE1C-D747-8392-293A18AC57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40004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F5C92-520A-C148-8EF5-2BBF38D61B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62436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B4787-EE49-B945-A323-9B64CBF4F7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9963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849E-1119-E243-97DE-2897ABF2E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2427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51396-D58B-1841-83C0-7E4A1191D1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90356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E1C5C-0FBC-254A-8276-7D333CA97D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7303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061C1-3FDB-1044-8FDE-D333303A53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165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1A3FE-BB80-4141-A9E6-2AF9DBB53E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79815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5D10-FBFF-A54B-A025-AAA4215070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73745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F5F937-5266-9D43-96E4-E50F394237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0296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FB880EC-570F-924F-AA08-D01C7C87226A}" type="slidenum">
              <a:rPr lang="en-US"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5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9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42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2037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66800"/>
            <a:ext cx="4205288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5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37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88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9" y="152400"/>
            <a:ext cx="21399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69038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8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FC94-7490-DC4F-AFE4-77B0FDAA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3419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75D57-13E2-DD4A-B66C-D727FB53F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B740-369F-9D44-9908-8C19B6F815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03C8-E189-5945-8D78-2A56E89A0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42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806DA-B227-7046-8740-9BD4F91C48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3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1DD8-48D6-C449-80EE-4A60C8C7B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8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5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4B0A-5F05-864E-AE48-809920D03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7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91ED-73A4-ED4D-B7D1-5E0C3D620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7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2B61-63FD-6A4E-9B42-379EC244C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82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F6549-4040-C148-893E-8C5C9C9BF1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67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080F-72AC-764C-B0A3-E5BD9CFE5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5DE20-1E15-DD4D-AF9E-64DE56861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23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90513" y="2546380"/>
            <a:ext cx="711200" cy="474663"/>
            <a:chOff x="720" y="336"/>
            <a:chExt cx="624" cy="43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414353" y="2968655"/>
            <a:ext cx="738187" cy="474663"/>
            <a:chOff x="912" y="2640"/>
            <a:chExt cx="672" cy="432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89563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35000" y="243843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  <a:latin typeface="Arial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  <a:latin typeface="Arial"/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8F40D6-2FF9-874B-ACB4-FB5E2A9871C8}" type="slidenum">
              <a:rPr lang="en-US">
                <a:solidFill>
                  <a:srgbClr val="1C1C1C"/>
                </a:solidFill>
                <a:latin typeface="Arial"/>
              </a:rPr>
              <a:pPr/>
              <a:t>‹#›</a:t>
            </a:fld>
            <a:endParaRPr lang="en-US">
              <a:solidFill>
                <a:srgbClr val="1C1C1C"/>
              </a:solidFill>
              <a:latin typeface="Arial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gray">
          <a:xfrm flipV="1">
            <a:off x="315916" y="326551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4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C7403-5D16-DB40-A009-06CE64E3744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667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FF85-BF41-F640-8AC4-F6FF80EBFE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726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81856-7F9D-9A41-ACD2-E93C434052D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91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8D55A-3DBC-C143-8A0B-E318B4DD19B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438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5AB7D-E7B0-2443-834D-9AF7E2B2A1E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398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0644-9EE7-594B-82C8-77683DF9F73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416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9CB1-664A-FF41-A01E-CB6D2BF4EC8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20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014D-E7E9-054B-BF64-50D2A8E596B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036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FF49-71E4-E540-87A1-C78B4B4C69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294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5" y="61756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42" y="61756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DFC1E-8793-2C4D-B1B9-7442409B0FC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938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1015" y="-11113"/>
            <a:ext cx="2532185" cy="15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5 (Erzeng Xue) 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769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1477" y="6248400"/>
            <a:ext cx="18991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90DD4-85F7-354A-9312-0E898FA628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5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2B09-F5C5-9344-90D9-9C0208C275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08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1B46-0FD3-504A-A747-A550C93FA4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53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40" y="1206500"/>
            <a:ext cx="4098681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597" y="1206500"/>
            <a:ext cx="4100146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640F-523F-2D4E-9258-015E69CF0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89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A2E1-3F3C-AD45-8ABD-697AB672C7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98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B90D-1A52-F14E-8152-B4FE3543D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68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8256-072D-4F4B-9672-7A1BFCC6AF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23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8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AABB-3325-794F-B705-E7558A20B7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34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96BE-F920-9948-ABA2-7B1C15AB6C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31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340E-8B19-4B4B-800A-F6E1E3B955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62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981" y="347694"/>
            <a:ext cx="2083777" cy="6149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39" y="347694"/>
            <a:ext cx="6115050" cy="6149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FF65-FF0D-6A43-A016-CF21061062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44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F5F937-5266-9D43-96E4-E50F39423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00990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1015" y="-11113"/>
            <a:ext cx="2532185" cy="15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5 (Erzeng Xue) 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769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1477" y="6248400"/>
            <a:ext cx="18991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90DD4-85F7-354A-9312-0E898FA628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5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701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2B09-F5C5-9344-90D9-9C0208C275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1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1B46-0FD3-504A-A747-A550C93FA4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76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40" y="1206500"/>
            <a:ext cx="4098681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597" y="1206500"/>
            <a:ext cx="4100146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640F-523F-2D4E-9258-015E69CF0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9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A2E1-3F3C-AD45-8ABD-697AB672C7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4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B90D-1A52-F14E-8152-B4FE3543D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51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8256-072D-4F4B-9672-7A1BFCC6AF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47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AABB-3325-794F-B705-E7558A20B7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61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96BE-F920-9948-ABA2-7B1C15AB6C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86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340E-8B19-4B4B-800A-F6E1E3B955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4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980" y="347692"/>
            <a:ext cx="2083777" cy="6149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39" y="347692"/>
            <a:ext cx="6115050" cy="6149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FF65-FF0D-6A43-A016-CF21061062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1015" y="-11113"/>
            <a:ext cx="2532185" cy="15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5 (Erzeng Xue) 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769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1477" y="6248400"/>
            <a:ext cx="18991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90DD4-85F7-354A-9312-0E898FA628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66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2B09-F5C5-9344-90D9-9C0208C275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65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1B46-0FD3-504A-A747-A550C93FA4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99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40" y="1206500"/>
            <a:ext cx="4098681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597" y="1206500"/>
            <a:ext cx="4100146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640F-523F-2D4E-9258-015E69CF0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091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A2E1-3F3C-AD45-8ABD-697AB672C7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392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B90D-1A52-F14E-8152-B4FE3543D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49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8256-072D-4F4B-9672-7A1BFCC6AF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47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AABB-3325-794F-B705-E7558A20B7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089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96BE-F920-9948-ABA2-7B1C15AB6C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03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340E-8B19-4B4B-800A-F6E1E3B955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7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978" y="347688"/>
            <a:ext cx="2083777" cy="6149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39" y="347688"/>
            <a:ext cx="6115050" cy="6149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FF65-FF0D-6A43-A016-CF21061062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19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1015" y="-11113"/>
            <a:ext cx="2532185" cy="15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5 (Erzeng Xue) 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769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1477" y="6248400"/>
            <a:ext cx="18991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90DD4-85F7-354A-9312-0E898FA628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746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2B09-F5C5-9344-90D9-9C0208C275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36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1B46-0FD3-504A-A747-A550C93FA4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265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40" y="1206500"/>
            <a:ext cx="4098681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597" y="1206500"/>
            <a:ext cx="4100146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640F-523F-2D4E-9258-015E69CF0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58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A2E1-3F3C-AD45-8ABD-697AB672C7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759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B90D-1A52-F14E-8152-B4FE3543D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226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8256-072D-4F4B-9672-7A1BFCC6AF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351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AABB-3325-794F-B705-E7558A20B7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371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96BE-F920-9948-ABA2-7B1C15AB6C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2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961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340E-8B19-4B4B-800A-F6E1E3B955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033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972" y="347676"/>
            <a:ext cx="2083777" cy="6149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39" y="347676"/>
            <a:ext cx="6115050" cy="6149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FF65-FF0D-6A43-A016-CF21061062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730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1015" y="-11113"/>
            <a:ext cx="2532185" cy="15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5 (Erzeng Xue) 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769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1477" y="6248400"/>
            <a:ext cx="18991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90DD4-85F7-354A-9312-0E898FA628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196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2B09-F5C5-9344-90D9-9C0208C275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8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1B46-0FD3-504A-A747-A550C93FA4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662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40" y="1206500"/>
            <a:ext cx="4098681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597" y="1206500"/>
            <a:ext cx="4100146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640F-523F-2D4E-9258-015E69CF0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088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A2E1-3F3C-AD45-8ABD-697AB672C7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667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B90D-1A52-F14E-8152-B4FE3543D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894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8256-072D-4F4B-9672-7A1BFCC6AF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46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AABB-3325-794F-B705-E7558A20B7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9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645F8-B630-9A4F-B045-8F4FDCA096B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283A-8E12-2B42-83FD-0A593B68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8DE974-DA14-7D4D-BA8C-3C5165B6DE62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52400" y="6429375"/>
            <a:ext cx="9906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smtClean="0">
                <a:solidFill>
                  <a:srgbClr val="000000"/>
                </a:solidFill>
                <a:cs typeface="ＭＳ Ｐゴシック" charset="0"/>
              </a:rPr>
              <a:t>16-</a:t>
            </a:r>
            <a:fld id="{881ED21A-CEC7-4746-B29F-6F5FDD893EBD}" type="slidenum">
              <a:rPr lang="en-US" sz="2200" smtClean="0">
                <a:solidFill>
                  <a:srgbClr val="000000"/>
                </a:solidFill>
                <a:cs typeface="ＭＳ Ｐゴシック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" name="AutoShape 9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152400" y="6210300"/>
            <a:ext cx="311150" cy="311150"/>
          </a:xfrm>
          <a:prstGeom prst="actionButtonBackPrevious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AutoShape 10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8610600" y="6210300"/>
            <a:ext cx="311150" cy="311150"/>
          </a:xfrm>
          <a:prstGeom prst="actionButtonForwardNex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AF64526-878B-FD40-BF55-455590F24AEF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 xmlns:p14="http://schemas.microsoft.com/office/powerpoint/2010/main" spd="med"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56138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142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Char char="—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Char char="—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AB676C-3694-E042-B9E6-98B55D45C552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52400" y="6429375"/>
            <a:ext cx="9906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smtClean="0">
                <a:solidFill>
                  <a:srgbClr val="000000"/>
                </a:solidFill>
                <a:cs typeface="ＭＳ Ｐゴシック" charset="0"/>
              </a:rPr>
              <a:t>16-</a:t>
            </a:r>
            <a:fld id="{9F0C83B1-2016-E445-A658-6383F60DB77A}" type="slidenum">
              <a:rPr lang="en-US" sz="2200" smtClean="0">
                <a:solidFill>
                  <a:srgbClr val="000000"/>
                </a:solidFill>
                <a:cs typeface="ＭＳ Ｐゴシック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" name="AutoShape 9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152400" y="6210300"/>
            <a:ext cx="311150" cy="311150"/>
          </a:xfrm>
          <a:prstGeom prst="actionButtonBackPrevious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AutoShape 10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8610600" y="6210300"/>
            <a:ext cx="311150" cy="311150"/>
          </a:xfrm>
          <a:prstGeom prst="actionButtonForwardNex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9" y="109858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15" y="109858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53" y="1520832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3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3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53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EE6DFAC-A17D-AF4C-9FBF-0B53276983AD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7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8368" y="347663"/>
            <a:ext cx="687558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239" y="1206500"/>
            <a:ext cx="8339504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2486" y="6465888"/>
            <a:ext cx="21687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BF0246-0CF8-3C4B-A2FF-CC72B70A1576}" type="slidenum">
              <a:rPr lang="en-GB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q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m"/>
        <a:defRPr sz="2000">
          <a:solidFill>
            <a:schemeClr val="tx1"/>
          </a:solidFill>
          <a:latin typeface="+mn-lt"/>
          <a:ea typeface="+mn-ea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Ø"/>
        <a:defRPr>
          <a:solidFill>
            <a:schemeClr val="tx1"/>
          </a:solidFill>
          <a:latin typeface="+mn-lt"/>
          <a:ea typeface="+mn-ea"/>
        </a:defRPr>
      </a:lvl3pPr>
      <a:lvl4pPr marL="1616075" indent="-2413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è"/>
        <a:defRPr sz="1600">
          <a:solidFill>
            <a:schemeClr val="tx1"/>
          </a:solidFill>
          <a:latin typeface="+mn-lt"/>
          <a:ea typeface="+mn-ea"/>
        </a:defRPr>
      </a:lvl4pPr>
      <a:lvl5pPr marL="2005013" indent="-1984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4622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194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3766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338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8368" y="347663"/>
            <a:ext cx="687558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239" y="1206500"/>
            <a:ext cx="8339504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2486" y="6465888"/>
            <a:ext cx="21687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BF0246-0CF8-3C4B-A2FF-CC72B70A1576}" type="slidenum">
              <a:rPr lang="en-GB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1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q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m"/>
        <a:defRPr sz="2000">
          <a:solidFill>
            <a:schemeClr val="tx1"/>
          </a:solidFill>
          <a:latin typeface="+mn-lt"/>
          <a:ea typeface="+mn-ea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Ø"/>
        <a:defRPr>
          <a:solidFill>
            <a:schemeClr val="tx1"/>
          </a:solidFill>
          <a:latin typeface="+mn-lt"/>
          <a:ea typeface="+mn-ea"/>
        </a:defRPr>
      </a:lvl3pPr>
      <a:lvl4pPr marL="1616075" indent="-2413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è"/>
        <a:defRPr sz="1600">
          <a:solidFill>
            <a:schemeClr val="tx1"/>
          </a:solidFill>
          <a:latin typeface="+mn-lt"/>
          <a:ea typeface="+mn-ea"/>
        </a:defRPr>
      </a:lvl4pPr>
      <a:lvl5pPr marL="2005013" indent="-1984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4622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194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3766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338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8368" y="347663"/>
            <a:ext cx="687558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239" y="1206500"/>
            <a:ext cx="8339504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2486" y="6465888"/>
            <a:ext cx="21687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BF0246-0CF8-3C4B-A2FF-CC72B70A1576}" type="slidenum">
              <a:rPr lang="en-GB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q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m"/>
        <a:defRPr sz="2000">
          <a:solidFill>
            <a:schemeClr val="tx1"/>
          </a:solidFill>
          <a:latin typeface="+mn-lt"/>
          <a:ea typeface="+mn-ea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Ø"/>
        <a:defRPr>
          <a:solidFill>
            <a:schemeClr val="tx1"/>
          </a:solidFill>
          <a:latin typeface="+mn-lt"/>
          <a:ea typeface="+mn-ea"/>
        </a:defRPr>
      </a:lvl3pPr>
      <a:lvl4pPr marL="1616075" indent="-2413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è"/>
        <a:defRPr sz="1600">
          <a:solidFill>
            <a:schemeClr val="tx1"/>
          </a:solidFill>
          <a:latin typeface="+mn-lt"/>
          <a:ea typeface="+mn-ea"/>
        </a:defRPr>
      </a:lvl4pPr>
      <a:lvl5pPr marL="2005013" indent="-1984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4622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194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3766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338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8368" y="347663"/>
            <a:ext cx="687558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239" y="1206500"/>
            <a:ext cx="8339504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2486" y="6465888"/>
            <a:ext cx="21687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BF0246-0CF8-3C4B-A2FF-CC72B70A1576}" type="slidenum">
              <a:rPr lang="en-GB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8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q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m"/>
        <a:defRPr sz="2000">
          <a:solidFill>
            <a:schemeClr val="tx1"/>
          </a:solidFill>
          <a:latin typeface="+mn-lt"/>
          <a:ea typeface="+mn-ea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Ø"/>
        <a:defRPr>
          <a:solidFill>
            <a:schemeClr val="tx1"/>
          </a:solidFill>
          <a:latin typeface="+mn-lt"/>
          <a:ea typeface="+mn-ea"/>
        </a:defRPr>
      </a:lvl3pPr>
      <a:lvl4pPr marL="1616075" indent="-2413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è"/>
        <a:defRPr sz="1600">
          <a:solidFill>
            <a:schemeClr val="tx1"/>
          </a:solidFill>
          <a:latin typeface="+mn-lt"/>
          <a:ea typeface="+mn-ea"/>
        </a:defRPr>
      </a:lvl4pPr>
      <a:lvl5pPr marL="2005013" indent="-1984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4622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194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3766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338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8368" y="347663"/>
            <a:ext cx="687558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3239" y="1206500"/>
            <a:ext cx="8339504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2486" y="6465888"/>
            <a:ext cx="21687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BF0246-0CF8-3C4B-A2FF-CC72B70A1576}" type="slidenum">
              <a:rPr lang="en-GB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140677" y="152400"/>
            <a:ext cx="8862646" cy="6553200"/>
          </a:xfrm>
          <a:prstGeom prst="roundRect">
            <a:avLst>
              <a:gd name="adj" fmla="val 1843"/>
            </a:avLst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2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q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m"/>
        <a:defRPr sz="2000">
          <a:solidFill>
            <a:schemeClr val="tx1"/>
          </a:solidFill>
          <a:latin typeface="+mn-lt"/>
          <a:ea typeface="+mn-ea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Ø"/>
        <a:defRPr>
          <a:solidFill>
            <a:schemeClr val="tx1"/>
          </a:solidFill>
          <a:latin typeface="+mn-lt"/>
          <a:ea typeface="+mn-ea"/>
        </a:defRPr>
      </a:lvl3pPr>
      <a:lvl4pPr marL="1616075" indent="-2413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è"/>
        <a:defRPr sz="1600">
          <a:solidFill>
            <a:schemeClr val="tx1"/>
          </a:solidFill>
          <a:latin typeface="+mn-lt"/>
          <a:ea typeface="+mn-ea"/>
        </a:defRPr>
      </a:lvl4pPr>
      <a:lvl5pPr marL="2005013" indent="-1984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4622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194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3766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33813" indent="-198438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0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1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2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3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4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5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6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7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8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9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9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image" Target="../media/image9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2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6" Type="http://schemas.openxmlformats.org/officeDocument/2006/relationships/image" Target="../media/image1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20.xml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wmf"/><Relationship Id="rId12" Type="http://schemas.openxmlformats.org/officeDocument/2006/relationships/image" Target="../media/image48.wmf"/><Relationship Id="rId13" Type="http://schemas.openxmlformats.org/officeDocument/2006/relationships/image" Target="../media/image49.wmf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3.bin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9.xml"/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8" Type="http://schemas.openxmlformats.org/officeDocument/2006/relationships/image" Target="../media/image44.wmf"/><Relationship Id="rId9" Type="http://schemas.openxmlformats.org/officeDocument/2006/relationships/image" Target="../media/image45.wmf"/><Relationship Id="rId10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8.wmf"/><Relationship Id="rId5" Type="http://schemas.openxmlformats.org/officeDocument/2006/relationships/image" Target="../media/image59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68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6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67.wmf"/><Relationship Id="rId5" Type="http://schemas.openxmlformats.org/officeDocument/2006/relationships/image" Target="../media/image6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6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4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5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6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</a:pPr>
            <a:r>
              <a:rPr lang="en-US" b="1" dirty="0" smtClean="0">
                <a:solidFill>
                  <a:srgbClr val="FFFFCC"/>
                </a:solidFill>
              </a:rPr>
              <a:t>Kinetics:  Rates and Mechanisms of Chemical Reactions</a:t>
            </a:r>
            <a:endParaRPr lang="en-US" b="1" dirty="0">
              <a:solidFill>
                <a:srgbClr val="FFFFCC"/>
              </a:solidFill>
            </a:endParaRPr>
          </a:p>
        </p:txBody>
      </p:sp>
      <p:pic>
        <p:nvPicPr>
          <p:cNvPr id="3" name="Picture 2" descr="Ekran Resmi 2018-10-19 07.0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2 23.53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38"/>
            <a:ext cx="9144000" cy="68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699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6186" r="11282" b="14639"/>
          <a:stretch>
            <a:fillRect/>
          </a:stretch>
        </p:blipFill>
        <p:spPr bwMode="auto">
          <a:xfrm>
            <a:off x="609600" y="381030"/>
            <a:ext cx="8001000" cy="602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9058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3" name="Group 5"/>
          <p:cNvGrpSpPr>
            <a:grpSpLocks/>
          </p:cNvGrpSpPr>
          <p:nvPr/>
        </p:nvGrpSpPr>
        <p:grpSpPr bwMode="auto">
          <a:xfrm>
            <a:off x="612775" y="457230"/>
            <a:ext cx="7696200" cy="396875"/>
            <a:chOff x="381000" y="288925"/>
            <a:chExt cx="7696200" cy="396875"/>
          </a:xfrm>
        </p:grpSpPr>
        <p:sp>
          <p:nvSpPr>
            <p:cNvPr id="146436" name="Text Box 2"/>
            <p:cNvSpPr txBox="1">
              <a:spLocks noChangeArrowheads="1"/>
            </p:cNvSpPr>
            <p:nvPr/>
          </p:nvSpPr>
          <p:spPr bwMode="auto">
            <a:xfrm>
              <a:off x="381000" y="288925"/>
              <a:ext cx="1752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>
                  <a:cs typeface="Arial" charset="0"/>
                </a:rPr>
                <a:t>Figure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146437" name="Text Box 8"/>
            <p:cNvSpPr txBox="1">
              <a:spLocks noChangeArrowheads="1"/>
            </p:cNvSpPr>
            <p:nvPr/>
          </p:nvSpPr>
          <p:spPr bwMode="auto">
            <a:xfrm>
              <a:off x="2209800" y="288925"/>
              <a:ext cx="5867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The metal-catalyzed hydrogenation of ethene.</a:t>
              </a:r>
            </a:p>
          </p:txBody>
        </p:sp>
      </p:grp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04800" y="5699155"/>
            <a:ext cx="883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 </a:t>
            </a:r>
            <a:r>
              <a:rPr lang="en-US" sz="2000" b="1" i="1"/>
              <a:t>heterogeneous</a:t>
            </a:r>
            <a:r>
              <a:rPr lang="en-US" sz="2000"/>
              <a:t> catalyst is in a different phase than the reaction mixture.</a:t>
            </a:r>
          </a:p>
        </p:txBody>
      </p:sp>
      <p:pic>
        <p:nvPicPr>
          <p:cNvPr id="146435" name="Picture 7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914400"/>
            <a:ext cx="8029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1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5"/>
          <p:cNvSpPr txBox="1">
            <a:spLocks noChangeArrowheads="1"/>
          </p:cNvSpPr>
          <p:nvPr/>
        </p:nvSpPr>
        <p:spPr bwMode="auto">
          <a:xfrm>
            <a:off x="612775" y="457200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1650" indent="-17716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16.24	The catalyzed decomposition of H</a:t>
            </a:r>
            <a:r>
              <a:rPr lang="en-US" sz="2000" b="1" baseline="-25000">
                <a:cs typeface="Arial" charset="0"/>
              </a:rPr>
              <a:t>2</a:t>
            </a:r>
            <a:r>
              <a:rPr lang="en-US" sz="2000" b="1">
                <a:cs typeface="Arial" charset="0"/>
              </a:rPr>
              <a:t>O</a:t>
            </a:r>
            <a:r>
              <a:rPr lang="en-US" sz="2000" b="1" baseline="-25000">
                <a:cs typeface="Arial" charset="0"/>
              </a:rPr>
              <a:t>2</a:t>
            </a:r>
            <a:r>
              <a:rPr lang="en-US" sz="2000" b="1">
                <a:cs typeface="Arial" charset="0"/>
              </a:rPr>
              <a:t>.</a:t>
            </a:r>
          </a:p>
        </p:txBody>
      </p:sp>
      <p:sp>
        <p:nvSpPr>
          <p:cNvPr id="91139" name="Text Box 7"/>
          <p:cNvSpPr txBox="1">
            <a:spLocks noChangeArrowheads="1"/>
          </p:cNvSpPr>
          <p:nvPr/>
        </p:nvSpPr>
        <p:spPr bwMode="auto">
          <a:xfrm>
            <a:off x="838200" y="5637213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 small amount of NaBr is added to a solution of H</a:t>
            </a:r>
            <a:r>
              <a:rPr lang="en-US" sz="1800" baseline="-25000"/>
              <a:t>2</a:t>
            </a:r>
            <a:r>
              <a:rPr lang="en-US" sz="1800"/>
              <a:t>O</a:t>
            </a:r>
            <a:r>
              <a:rPr lang="en-US" sz="1800" baseline="-25000"/>
              <a:t>2</a:t>
            </a:r>
            <a:r>
              <a:rPr lang="en-US" sz="1800"/>
              <a:t>.</a:t>
            </a:r>
          </a:p>
        </p:txBody>
      </p:sp>
      <p:sp>
        <p:nvSpPr>
          <p:cNvPr id="91140" name="Text Box 8"/>
          <p:cNvSpPr txBox="1">
            <a:spLocks noChangeArrowheads="1"/>
          </p:cNvSpPr>
          <p:nvPr/>
        </p:nvSpPr>
        <p:spPr bwMode="auto">
          <a:xfrm>
            <a:off x="4114800" y="5637213"/>
            <a:ext cx="4648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Oxygen gas forms quickly as Br</a:t>
            </a:r>
            <a:r>
              <a:rPr lang="en-US" sz="1800" baseline="30000"/>
              <a:t>-</a:t>
            </a:r>
            <a:r>
              <a:rPr lang="en-US" sz="1800"/>
              <a:t>(</a:t>
            </a:r>
            <a:r>
              <a:rPr lang="en-US" sz="1800" i="1"/>
              <a:t>aq</a:t>
            </a:r>
            <a:r>
              <a:rPr lang="en-US" sz="1800"/>
              <a:t>) catalyzes the H</a:t>
            </a:r>
            <a:r>
              <a:rPr lang="en-US" sz="1800" baseline="-25000"/>
              <a:t>2</a:t>
            </a:r>
            <a:r>
              <a:rPr lang="en-US" sz="1800"/>
              <a:t>O</a:t>
            </a:r>
            <a:r>
              <a:rPr lang="en-US" sz="1800" baseline="-25000"/>
              <a:t>2</a:t>
            </a:r>
            <a:r>
              <a:rPr lang="en-US" sz="1800"/>
              <a:t> decomposition; the intermediate Br</a:t>
            </a:r>
            <a:r>
              <a:rPr lang="en-US" sz="1800" baseline="-25000"/>
              <a:t>2</a:t>
            </a:r>
            <a:r>
              <a:rPr lang="en-US" sz="1800"/>
              <a:t> turns the solution orange.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33400" y="838200"/>
            <a:ext cx="819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 </a:t>
            </a:r>
            <a:r>
              <a:rPr lang="en-US" sz="2000" b="1" i="1"/>
              <a:t>homogeneous</a:t>
            </a:r>
            <a:r>
              <a:rPr lang="en-US" sz="2000"/>
              <a:t> catalyst is in the same phase as the reaction mixture.</a:t>
            </a:r>
          </a:p>
        </p:txBody>
      </p:sp>
      <p:pic>
        <p:nvPicPr>
          <p:cNvPr id="91142" name="Picture 1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5791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31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/>
      <p:bldP spid="21095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2"/>
          <p:cNvSpPr txBox="1">
            <a:spLocks noChangeArrowheads="1"/>
          </p:cNvSpPr>
          <p:nvPr/>
        </p:nvSpPr>
        <p:spPr bwMode="auto">
          <a:xfrm>
            <a:off x="612775" y="4572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712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16.26A 	Two models of enzyme action.</a:t>
            </a:r>
          </a:p>
        </p:txBody>
      </p:sp>
      <p:sp>
        <p:nvSpPr>
          <p:cNvPr id="148482" name="Text Box 6"/>
          <p:cNvSpPr txBox="1">
            <a:spLocks noChangeArrowheads="1"/>
          </p:cNvSpPr>
          <p:nvPr/>
        </p:nvSpPr>
        <p:spPr bwMode="auto">
          <a:xfrm>
            <a:off x="914400" y="4860925"/>
            <a:ext cx="746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lock-and-key model visualizes the enzyme active site having a fixed shape. This shape matches the shape of its substrate(s). The active site is therefore specific to its substrate.</a:t>
            </a:r>
          </a:p>
        </p:txBody>
      </p:sp>
      <p:pic>
        <p:nvPicPr>
          <p:cNvPr id="148483" name="Picture 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85165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4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2"/>
          <p:cNvSpPr txBox="1">
            <a:spLocks noChangeArrowheads="1"/>
          </p:cNvSpPr>
          <p:nvPr/>
        </p:nvSpPr>
        <p:spPr bwMode="auto">
          <a:xfrm>
            <a:off x="612775" y="4572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712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16.26B 	</a:t>
            </a:r>
            <a:r>
              <a:rPr lang="en-US" sz="2000" b="1"/>
              <a:t>Two models of enzyme action.</a:t>
            </a:r>
          </a:p>
        </p:txBody>
      </p:sp>
      <p:sp>
        <p:nvSpPr>
          <p:cNvPr id="149506" name="Text Box 4"/>
          <p:cNvSpPr txBox="1">
            <a:spLocks noChangeArrowheads="1"/>
          </p:cNvSpPr>
          <p:nvPr/>
        </p:nvSpPr>
        <p:spPr bwMode="auto">
          <a:xfrm>
            <a:off x="914400" y="4937125"/>
            <a:ext cx="708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induced-fit model visualizes the enzyme active site changing shape in order to bind its substrate(s) more effectively. The active site is still selective towards certain substrates.</a:t>
            </a:r>
          </a:p>
        </p:txBody>
      </p:sp>
      <p:pic>
        <p:nvPicPr>
          <p:cNvPr id="149507" name="Picture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66800"/>
            <a:ext cx="6908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33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2.1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8" y="193864"/>
            <a:ext cx="7156636" cy="66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17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2.1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6" y="0"/>
            <a:ext cx="7930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531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0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304800"/>
            <a:ext cx="8302625" cy="62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798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1.3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" y="328396"/>
            <a:ext cx="828989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07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1.3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9" y="386311"/>
            <a:ext cx="84582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3333" b="5556"/>
          <a:stretch>
            <a:fillRect/>
          </a:stretch>
        </p:blipFill>
        <p:spPr bwMode="auto">
          <a:xfrm>
            <a:off x="372234" y="42925"/>
            <a:ext cx="7857381" cy="68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225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6" name="Rectangle 90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 algn="ctr"/>
            <a:r>
              <a:rPr lang="en-US" sz="2800" b="1" i="1">
                <a:solidFill>
                  <a:schemeClr val="hlink"/>
                </a:solidFill>
                <a:latin typeface="Times" charset="0"/>
              </a:rPr>
              <a:t>Dynamic (Catalytic) Properties of Catalysts:  </a:t>
            </a:r>
            <a:br>
              <a:rPr lang="en-US" sz="2800" b="1" i="1">
                <a:solidFill>
                  <a:schemeClr val="hlink"/>
                </a:solidFill>
                <a:latin typeface="Times" charset="0"/>
              </a:rPr>
            </a:br>
            <a:r>
              <a:rPr lang="en-US" sz="2800" b="1" i="1">
                <a:solidFill>
                  <a:schemeClr val="hlink"/>
                </a:solidFill>
                <a:latin typeface="Times" charset="0"/>
              </a:rPr>
              <a:t>Definitions and Specifications.</a:t>
            </a:r>
            <a:endParaRPr lang="en-US" b="1" i="1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0028" name="Rectangle 92"/>
          <p:cNvSpPr>
            <a:spLocks noChangeArrowheads="1"/>
          </p:cNvSpPr>
          <p:nvPr/>
        </p:nvSpPr>
        <p:spPr bwMode="auto">
          <a:xfrm>
            <a:off x="0" y="914400"/>
            <a:ext cx="1447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029" name="Rectangle 93"/>
          <p:cNvSpPr>
            <a:spLocks noChangeArrowheads="1"/>
          </p:cNvSpPr>
          <p:nvPr/>
        </p:nvSpPr>
        <p:spPr bwMode="auto">
          <a:xfrm>
            <a:off x="1219200" y="1676400"/>
            <a:ext cx="792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aphicFrame>
        <p:nvGraphicFramePr>
          <p:cNvPr id="40030" name="Object 94"/>
          <p:cNvGraphicFramePr>
            <a:graphicFrameLocks noChangeAspect="1"/>
          </p:cNvGraphicFramePr>
          <p:nvPr/>
        </p:nvGraphicFramePr>
        <p:xfrm>
          <a:off x="762000" y="1447805"/>
          <a:ext cx="7772400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Document" r:id="rId3" imgW="6053328" imgH="3919728" progId="Word.Document.8">
                  <p:embed/>
                </p:oleObj>
              </mc:Choice>
              <mc:Fallback>
                <p:oleObj name="Document" r:id="rId3" imgW="6053328" imgH="39197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5"/>
                        <a:ext cx="7772400" cy="503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9155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9-10-13 23.38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5" y="219797"/>
            <a:ext cx="9193305" cy="59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22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9-10-13 23.3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6" y="170954"/>
            <a:ext cx="9003564" cy="64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192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37F48-8D8D-0A40-84ED-1844E58041B3}" type="slidenum">
              <a:rPr lang="en-GB">
                <a:solidFill>
                  <a:srgbClr val="000000"/>
                </a:solidFill>
              </a:rPr>
              <a:pPr>
                <a:defRPr/>
              </a:pPr>
              <a:t>113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185" y="1319218"/>
            <a:ext cx="8606204" cy="5030211"/>
          </a:xfrm>
        </p:spPr>
        <p:txBody>
          <a:bodyPr tIns="10800" rIns="18000" bIns="10800"/>
          <a:lstStyle/>
          <a:p>
            <a:pPr marL="193675" indent="-193675" defTabSz="765175" eaLnBrk="1" hangingPunct="1">
              <a:spcAft>
                <a:spcPct val="10000"/>
              </a:spcAft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>
                <a:cs typeface="+mn-cs"/>
              </a:rPr>
              <a:t> General requirements for a good catalyst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Activity - being able to promote the rate of desired reactions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Selective - being to promote only the rate of desired reaction and also 		retard the undesired reactions </a:t>
            </a:r>
          </a:p>
          <a:p>
            <a:pPr marL="757238" lvl="1" indent="-284163" defTabSz="765175" eaLnBrk="1" hangingPunct="1">
              <a:spcAft>
                <a:spcPct val="10000"/>
              </a:spcAft>
              <a:buFont typeface="Wingdings" charset="0"/>
              <a:buNone/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	Note: The selectivity is sometime considered to be more important 	than the activity and sometime it is more difficult to achieve</a:t>
            </a:r>
          </a:p>
          <a:p>
            <a:pPr marL="757238" lvl="1" indent="-284163" defTabSz="765175" eaLnBrk="1" hangingPunct="1">
              <a:spcAft>
                <a:spcPct val="10000"/>
              </a:spcAft>
              <a:buFont typeface="Wingdings" charset="0"/>
              <a:buNone/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		(e.g. selective oxidation of NO to NO</a:t>
            </a:r>
            <a:r>
              <a:rPr lang="en-GB" b="1" baseline="-25000" dirty="0" smtClean="0"/>
              <a:t>2</a:t>
            </a:r>
            <a:r>
              <a:rPr lang="en-GB" b="1" dirty="0" smtClean="0"/>
              <a:t> in the presence of SO</a:t>
            </a:r>
            <a:r>
              <a:rPr lang="en-GB" b="1" baseline="-25000" dirty="0" smtClean="0"/>
              <a:t>2</a:t>
            </a:r>
            <a:r>
              <a:rPr lang="en-GB" b="1" dirty="0" smtClean="0"/>
              <a:t>)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Stability - 	a good catalyst should resist to deactivation, caused by</a:t>
            </a:r>
          </a:p>
          <a:p>
            <a:pPr marL="2381250" lvl="3" indent="-282575" defTabSz="765175" eaLnBrk="1" hangingPunct="1">
              <a:spcAft>
                <a:spcPct val="10000"/>
              </a:spcAft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the presence of impurities in feed (e.g. lead in petrol poison TWC.</a:t>
            </a:r>
          </a:p>
          <a:p>
            <a:pPr marL="2381250" lvl="3" indent="-282575" defTabSz="765175" eaLnBrk="1" hangingPunct="1">
              <a:spcAft>
                <a:spcPct val="10000"/>
              </a:spcAft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thermal deterioration, volatility and hydrolysis of active components</a:t>
            </a:r>
          </a:p>
          <a:p>
            <a:pPr marL="2381250" lvl="3" indent="-282575" defTabSz="765175" eaLnBrk="1" hangingPunct="1">
              <a:spcAft>
                <a:spcPct val="10000"/>
              </a:spcAft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attrition due to mechanical movement or pressure shock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1519238" algn="l"/>
                <a:tab pos="2098675" algn="l"/>
                <a:tab pos="4092575" algn="l"/>
                <a:tab pos="9245600" algn="r"/>
              </a:tabLst>
              <a:defRPr/>
            </a:pPr>
            <a:r>
              <a:rPr lang="en-GB" b="1" dirty="0" smtClean="0"/>
              <a:t>A solid catalyst should have reasonably large surface area needed for reaction (active sites). This is usually achieved by making the solid into a porous structure.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56492" y="460382"/>
            <a:ext cx="8260374" cy="6905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j-cs"/>
              </a:rPr>
              <a:t>Catalytic Reaction Processes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40326" y="230191"/>
            <a:ext cx="1856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u="sng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Catalysis &amp; Catalysts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11015" y="0"/>
            <a:ext cx="25321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12 (Erzeng Xue) </a:t>
            </a:r>
          </a:p>
        </p:txBody>
      </p:sp>
    </p:spTree>
    <p:extLst>
      <p:ext uri="{BB962C8B-B14F-4D97-AF65-F5344CB8AC3E}">
        <p14:creationId xmlns:p14="http://schemas.microsoft.com/office/powerpoint/2010/main" val="9010746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BB01F-CE13-B443-BD08-5A3502FA642A}" type="slidenum">
              <a:rPr lang="en-GB"/>
              <a:pPr>
                <a:defRPr/>
              </a:pPr>
              <a:t>114</a:t>
            </a:fld>
            <a:endParaRPr lang="en-GB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186" y="1203328"/>
            <a:ext cx="6370027" cy="5376863"/>
          </a:xfrm>
        </p:spPr>
        <p:txBody>
          <a:bodyPr tIns="10800" rIns="18000" bIns="10800"/>
          <a:lstStyle/>
          <a:p>
            <a:pPr marL="282575" indent="-282575" defTabSz="765175" eaLnBrk="1" hangingPunct="1">
              <a:spcAft>
                <a:spcPct val="1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>
                <a:cs typeface="+mn-cs"/>
              </a:rPr>
              <a:t>Some common solid support / carrier materials</a:t>
            </a:r>
          </a:p>
          <a:p>
            <a:pPr marL="757238" lvl="1" indent="-284163" defTabSz="765175" eaLnBrk="1" hangingPunct="1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Alumina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Inexpensive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Surface area: 1 ~ 700 m</a:t>
            </a:r>
            <a:r>
              <a:rPr lang="en-GB" baseline="30000" smtClean="0"/>
              <a:t>2</a:t>
            </a:r>
            <a:r>
              <a:rPr lang="en-GB" smtClean="0"/>
              <a:t>/g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Acidic</a:t>
            </a:r>
          </a:p>
          <a:p>
            <a:pPr marL="757238" lvl="1" indent="-284163" defTabSz="765175" eaLnBrk="1" hangingPunct="1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Silica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Inexpensive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Surface area: 100 ~ 800 m</a:t>
            </a:r>
            <a:r>
              <a:rPr lang="en-GB" baseline="30000" smtClean="0"/>
              <a:t>2</a:t>
            </a:r>
            <a:r>
              <a:rPr lang="en-GB" smtClean="0"/>
              <a:t>/g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Acidic</a:t>
            </a:r>
          </a:p>
          <a:p>
            <a:pPr marL="757238" lvl="1" indent="-284163" defTabSz="765175" eaLnBrk="1" hangingPunct="1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Zeolite</a:t>
            </a:r>
            <a:endParaRPr lang="en-GB" sz="2400" smtClean="0"/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mixture of alumina and silica, 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often exchanged metal ion present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shape selective</a:t>
            </a:r>
          </a:p>
          <a:p>
            <a:pPr marL="1235075" lvl="2" indent="-285750" defTabSz="765175" eaLnBrk="1" hangingPunct="1">
              <a:spcBef>
                <a:spcPct val="5000"/>
              </a:spcBef>
              <a:spcAft>
                <a:spcPct val="15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/>
              <a:t>acidic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56492" y="460378"/>
            <a:ext cx="8260374" cy="6905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j-cs"/>
              </a:rPr>
              <a:t>Solid Catalysts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40324" y="230189"/>
            <a:ext cx="1856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i="1" u="sng">
                <a:cs typeface="+mn-cs"/>
              </a:rPr>
              <a:t>Catalysis &amp; Catalysts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4186604" y="1720851"/>
            <a:ext cx="4547088" cy="238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76250" lvl="1" indent="-193675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  <a:buSzPct val="80000"/>
              <a:buFont typeface="Wingdings" charset="0"/>
              <a:buChar char="m"/>
              <a:defRPr/>
            </a:pPr>
            <a:r>
              <a:rPr lang="en-GB" sz="2000">
                <a:cs typeface="+mn-cs"/>
              </a:rPr>
              <a:t> Other supports</a:t>
            </a:r>
            <a:endParaRPr lang="en-GB">
              <a:cs typeface="+mn-cs"/>
            </a:endParaRPr>
          </a:p>
          <a:p>
            <a:pPr marL="952500" lvl="2" indent="-282575">
              <a:spcBef>
                <a:spcPct val="5000"/>
              </a:spcBef>
              <a:spcAft>
                <a:spcPct val="15000"/>
              </a:spcAft>
              <a:buSzPct val="80000"/>
              <a:buFont typeface="Wingdings" charset="0"/>
              <a:buChar char="Ø"/>
              <a:defRPr/>
            </a:pPr>
            <a:r>
              <a:rPr lang="en-GB" sz="1800">
                <a:cs typeface="+mn-cs"/>
              </a:rPr>
              <a:t>Active carbon (S.A. up to 1000 m</a:t>
            </a:r>
            <a:r>
              <a:rPr lang="en-GB" sz="1800" baseline="30000">
                <a:cs typeface="+mn-cs"/>
              </a:rPr>
              <a:t>2</a:t>
            </a:r>
            <a:r>
              <a:rPr lang="en-GB" sz="1800">
                <a:cs typeface="+mn-cs"/>
              </a:rPr>
              <a:t>/g)</a:t>
            </a:r>
          </a:p>
          <a:p>
            <a:pPr marL="952500" lvl="2" indent="-282575">
              <a:spcBef>
                <a:spcPct val="5000"/>
              </a:spcBef>
              <a:spcAft>
                <a:spcPct val="15000"/>
              </a:spcAft>
              <a:buSzPct val="80000"/>
              <a:buFont typeface="Wingdings" charset="0"/>
              <a:buChar char="Ø"/>
              <a:defRPr/>
            </a:pPr>
            <a:r>
              <a:rPr lang="en-GB" sz="1800">
                <a:cs typeface="+mn-cs"/>
              </a:rPr>
              <a:t>Titania    (S.A. 10 ~ 50 m</a:t>
            </a:r>
            <a:r>
              <a:rPr lang="en-GB" sz="1800" baseline="30000">
                <a:cs typeface="+mn-cs"/>
              </a:rPr>
              <a:t>2</a:t>
            </a:r>
            <a:r>
              <a:rPr lang="en-GB" sz="1800">
                <a:cs typeface="+mn-cs"/>
              </a:rPr>
              <a:t>/g)</a:t>
            </a:r>
          </a:p>
          <a:p>
            <a:pPr marL="952500" lvl="2" indent="-282575">
              <a:spcBef>
                <a:spcPct val="5000"/>
              </a:spcBef>
              <a:spcAft>
                <a:spcPct val="15000"/>
              </a:spcAft>
              <a:buSzPct val="80000"/>
              <a:buFont typeface="Wingdings" charset="0"/>
              <a:buChar char="Ø"/>
              <a:defRPr/>
            </a:pPr>
            <a:r>
              <a:rPr lang="en-GB" sz="1800">
                <a:cs typeface="+mn-cs"/>
              </a:rPr>
              <a:t>Zirconia  (S.A. 10 ~ 100 m</a:t>
            </a:r>
            <a:r>
              <a:rPr lang="en-GB" sz="1800" baseline="30000">
                <a:cs typeface="+mn-cs"/>
              </a:rPr>
              <a:t>2</a:t>
            </a:r>
            <a:r>
              <a:rPr lang="en-GB" sz="1800">
                <a:cs typeface="+mn-cs"/>
              </a:rPr>
              <a:t>/g)</a:t>
            </a:r>
          </a:p>
          <a:p>
            <a:pPr marL="952500" lvl="2" indent="-282575">
              <a:spcBef>
                <a:spcPct val="5000"/>
              </a:spcBef>
              <a:spcAft>
                <a:spcPct val="15000"/>
              </a:spcAft>
              <a:buSzPct val="80000"/>
              <a:buFont typeface="Wingdings" charset="0"/>
              <a:buChar char="Ø"/>
              <a:defRPr/>
            </a:pPr>
            <a:r>
              <a:rPr lang="en-GB" sz="1800">
                <a:cs typeface="+mn-cs"/>
              </a:rPr>
              <a:t>Magnesia (S.A. 10 m</a:t>
            </a:r>
            <a:r>
              <a:rPr lang="en-GB" sz="1800" baseline="30000">
                <a:cs typeface="+mn-cs"/>
              </a:rPr>
              <a:t>2</a:t>
            </a:r>
            <a:r>
              <a:rPr lang="en-GB" sz="1800">
                <a:cs typeface="+mn-cs"/>
              </a:rPr>
              <a:t>/g)</a:t>
            </a:r>
          </a:p>
          <a:p>
            <a:pPr marL="952500" lvl="2" indent="-282575">
              <a:spcBef>
                <a:spcPct val="5000"/>
              </a:spcBef>
              <a:spcAft>
                <a:spcPct val="15000"/>
              </a:spcAft>
              <a:buSzPct val="80000"/>
              <a:buFont typeface="Wingdings" charset="0"/>
              <a:buChar char="Ø"/>
              <a:defRPr/>
            </a:pPr>
            <a:r>
              <a:rPr lang="en-GB" sz="1800">
                <a:cs typeface="+mn-cs"/>
              </a:rPr>
              <a:t>Lanthana (S.A. 10 m</a:t>
            </a:r>
            <a:r>
              <a:rPr lang="en-GB" sz="1800" baseline="30000">
                <a:cs typeface="+mn-cs"/>
              </a:rPr>
              <a:t>2</a:t>
            </a:r>
            <a:r>
              <a:rPr lang="en-GB" sz="1800">
                <a:cs typeface="+mn-cs"/>
              </a:rPr>
              <a:t>/g)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5370636" y="3905253"/>
            <a:ext cx="3119804" cy="2633663"/>
            <a:chOff x="3892" y="2403"/>
            <a:chExt cx="2129" cy="1659"/>
          </a:xfrm>
        </p:grpSpPr>
        <p:sp>
          <p:nvSpPr>
            <p:cNvPr id="131079" name="Freeform 7"/>
            <p:cNvSpPr>
              <a:spLocks/>
            </p:cNvSpPr>
            <p:nvPr/>
          </p:nvSpPr>
          <p:spPr bwMode="auto">
            <a:xfrm>
              <a:off x="3892" y="2717"/>
              <a:ext cx="2001" cy="1345"/>
            </a:xfrm>
            <a:custGeom>
              <a:avLst/>
              <a:gdLst>
                <a:gd name="T0" fmla="*/ 12 w 2737"/>
                <a:gd name="T1" fmla="*/ 198 h 1345"/>
                <a:gd name="T2" fmla="*/ 12 w 2737"/>
                <a:gd name="T3" fmla="*/ 257 h 1345"/>
                <a:gd name="T4" fmla="*/ 0 w 2737"/>
                <a:gd name="T5" fmla="*/ 422 h 1345"/>
                <a:gd name="T6" fmla="*/ 0 w 2737"/>
                <a:gd name="T7" fmla="*/ 505 h 1345"/>
                <a:gd name="T8" fmla="*/ 0 w 2737"/>
                <a:gd name="T9" fmla="*/ 576 h 1345"/>
                <a:gd name="T10" fmla="*/ 12 w 2737"/>
                <a:gd name="T11" fmla="*/ 659 h 1345"/>
                <a:gd name="T12" fmla="*/ 59 w 2737"/>
                <a:gd name="T13" fmla="*/ 742 h 1345"/>
                <a:gd name="T14" fmla="*/ 119 w 2737"/>
                <a:gd name="T15" fmla="*/ 859 h 1345"/>
                <a:gd name="T16" fmla="*/ 189 w 2737"/>
                <a:gd name="T17" fmla="*/ 954 h 1345"/>
                <a:gd name="T18" fmla="*/ 237 w 2737"/>
                <a:gd name="T19" fmla="*/ 1013 h 1345"/>
                <a:gd name="T20" fmla="*/ 320 w 2737"/>
                <a:gd name="T21" fmla="*/ 1084 h 1345"/>
                <a:gd name="T22" fmla="*/ 438 w 2737"/>
                <a:gd name="T23" fmla="*/ 1132 h 1345"/>
                <a:gd name="T24" fmla="*/ 568 w 2737"/>
                <a:gd name="T25" fmla="*/ 1179 h 1345"/>
                <a:gd name="T26" fmla="*/ 734 w 2737"/>
                <a:gd name="T27" fmla="*/ 1214 h 1345"/>
                <a:gd name="T28" fmla="*/ 865 w 2737"/>
                <a:gd name="T29" fmla="*/ 1237 h 1345"/>
                <a:gd name="T30" fmla="*/ 1030 w 2737"/>
                <a:gd name="T31" fmla="*/ 1262 h 1345"/>
                <a:gd name="T32" fmla="*/ 1149 w 2737"/>
                <a:gd name="T33" fmla="*/ 1273 h 1345"/>
                <a:gd name="T34" fmla="*/ 1314 w 2737"/>
                <a:gd name="T35" fmla="*/ 1296 h 1345"/>
                <a:gd name="T36" fmla="*/ 1457 w 2737"/>
                <a:gd name="T37" fmla="*/ 1320 h 1345"/>
                <a:gd name="T38" fmla="*/ 1622 w 2737"/>
                <a:gd name="T39" fmla="*/ 1320 h 1345"/>
                <a:gd name="T40" fmla="*/ 1765 w 2737"/>
                <a:gd name="T41" fmla="*/ 1344 h 1345"/>
                <a:gd name="T42" fmla="*/ 1847 w 2737"/>
                <a:gd name="T43" fmla="*/ 1344 h 1345"/>
                <a:gd name="T44" fmla="*/ 1942 w 2737"/>
                <a:gd name="T45" fmla="*/ 1344 h 1345"/>
                <a:gd name="T46" fmla="*/ 2107 w 2737"/>
                <a:gd name="T47" fmla="*/ 1332 h 1345"/>
                <a:gd name="T48" fmla="*/ 2250 w 2737"/>
                <a:gd name="T49" fmla="*/ 1332 h 1345"/>
                <a:gd name="T50" fmla="*/ 2392 w 2737"/>
                <a:gd name="T51" fmla="*/ 1320 h 1345"/>
                <a:gd name="T52" fmla="*/ 2464 w 2737"/>
                <a:gd name="T53" fmla="*/ 1296 h 1345"/>
                <a:gd name="T54" fmla="*/ 2558 w 2737"/>
                <a:gd name="T55" fmla="*/ 1237 h 1345"/>
                <a:gd name="T56" fmla="*/ 2617 w 2737"/>
                <a:gd name="T57" fmla="*/ 1072 h 1345"/>
                <a:gd name="T58" fmla="*/ 2665 w 2737"/>
                <a:gd name="T59" fmla="*/ 906 h 1345"/>
                <a:gd name="T60" fmla="*/ 2700 w 2737"/>
                <a:gd name="T61" fmla="*/ 812 h 1345"/>
                <a:gd name="T62" fmla="*/ 2723 w 2737"/>
                <a:gd name="T63" fmla="*/ 742 h 1345"/>
                <a:gd name="T64" fmla="*/ 2736 w 2737"/>
                <a:gd name="T65" fmla="*/ 670 h 1345"/>
                <a:gd name="T66" fmla="*/ 2736 w 2737"/>
                <a:gd name="T67" fmla="*/ 529 h 1345"/>
                <a:gd name="T68" fmla="*/ 2736 w 2737"/>
                <a:gd name="T69" fmla="*/ 339 h 1345"/>
                <a:gd name="T70" fmla="*/ 2736 w 2737"/>
                <a:gd name="T71" fmla="*/ 269 h 1345"/>
                <a:gd name="T72" fmla="*/ 2736 w 2737"/>
                <a:gd name="T73" fmla="*/ 198 h 1345"/>
                <a:gd name="T74" fmla="*/ 2736 w 2737"/>
                <a:gd name="T75" fmla="*/ 127 h 1345"/>
                <a:gd name="T76" fmla="*/ 2736 w 2737"/>
                <a:gd name="T77" fmla="*/ 56 h 1345"/>
                <a:gd name="T78" fmla="*/ 2702 w 2737"/>
                <a:gd name="T79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37" h="1345">
                  <a:moveTo>
                    <a:pt x="42" y="0"/>
                  </a:moveTo>
                  <a:lnTo>
                    <a:pt x="12" y="198"/>
                  </a:lnTo>
                  <a:lnTo>
                    <a:pt x="12" y="233"/>
                  </a:lnTo>
                  <a:lnTo>
                    <a:pt x="12" y="257"/>
                  </a:lnTo>
                  <a:lnTo>
                    <a:pt x="0" y="352"/>
                  </a:lnTo>
                  <a:lnTo>
                    <a:pt x="0" y="422"/>
                  </a:lnTo>
                  <a:lnTo>
                    <a:pt x="0" y="458"/>
                  </a:lnTo>
                  <a:lnTo>
                    <a:pt x="0" y="505"/>
                  </a:lnTo>
                  <a:lnTo>
                    <a:pt x="0" y="541"/>
                  </a:lnTo>
                  <a:lnTo>
                    <a:pt x="0" y="576"/>
                  </a:lnTo>
                  <a:lnTo>
                    <a:pt x="0" y="623"/>
                  </a:lnTo>
                  <a:lnTo>
                    <a:pt x="12" y="659"/>
                  </a:lnTo>
                  <a:lnTo>
                    <a:pt x="35" y="695"/>
                  </a:lnTo>
                  <a:lnTo>
                    <a:pt x="59" y="742"/>
                  </a:lnTo>
                  <a:lnTo>
                    <a:pt x="83" y="812"/>
                  </a:lnTo>
                  <a:lnTo>
                    <a:pt x="119" y="859"/>
                  </a:lnTo>
                  <a:lnTo>
                    <a:pt x="153" y="906"/>
                  </a:lnTo>
                  <a:lnTo>
                    <a:pt x="189" y="954"/>
                  </a:lnTo>
                  <a:lnTo>
                    <a:pt x="201" y="978"/>
                  </a:lnTo>
                  <a:lnTo>
                    <a:pt x="237" y="1013"/>
                  </a:lnTo>
                  <a:lnTo>
                    <a:pt x="284" y="1060"/>
                  </a:lnTo>
                  <a:lnTo>
                    <a:pt x="320" y="1084"/>
                  </a:lnTo>
                  <a:lnTo>
                    <a:pt x="343" y="1108"/>
                  </a:lnTo>
                  <a:lnTo>
                    <a:pt x="438" y="1132"/>
                  </a:lnTo>
                  <a:lnTo>
                    <a:pt x="485" y="1155"/>
                  </a:lnTo>
                  <a:lnTo>
                    <a:pt x="568" y="1179"/>
                  </a:lnTo>
                  <a:lnTo>
                    <a:pt x="639" y="1190"/>
                  </a:lnTo>
                  <a:lnTo>
                    <a:pt x="734" y="1214"/>
                  </a:lnTo>
                  <a:lnTo>
                    <a:pt x="769" y="1226"/>
                  </a:lnTo>
                  <a:lnTo>
                    <a:pt x="865" y="1237"/>
                  </a:lnTo>
                  <a:lnTo>
                    <a:pt x="959" y="1249"/>
                  </a:lnTo>
                  <a:lnTo>
                    <a:pt x="1030" y="1262"/>
                  </a:lnTo>
                  <a:lnTo>
                    <a:pt x="1124" y="1273"/>
                  </a:lnTo>
                  <a:lnTo>
                    <a:pt x="1149" y="1273"/>
                  </a:lnTo>
                  <a:lnTo>
                    <a:pt x="1243" y="1285"/>
                  </a:lnTo>
                  <a:lnTo>
                    <a:pt x="1314" y="1296"/>
                  </a:lnTo>
                  <a:lnTo>
                    <a:pt x="1385" y="1309"/>
                  </a:lnTo>
                  <a:lnTo>
                    <a:pt x="1457" y="1320"/>
                  </a:lnTo>
                  <a:lnTo>
                    <a:pt x="1551" y="1320"/>
                  </a:lnTo>
                  <a:lnTo>
                    <a:pt x="1622" y="1320"/>
                  </a:lnTo>
                  <a:lnTo>
                    <a:pt x="1717" y="1332"/>
                  </a:lnTo>
                  <a:lnTo>
                    <a:pt x="1765" y="1344"/>
                  </a:lnTo>
                  <a:lnTo>
                    <a:pt x="1800" y="1344"/>
                  </a:lnTo>
                  <a:lnTo>
                    <a:pt x="1847" y="1344"/>
                  </a:lnTo>
                  <a:lnTo>
                    <a:pt x="1871" y="1344"/>
                  </a:lnTo>
                  <a:lnTo>
                    <a:pt x="1942" y="1344"/>
                  </a:lnTo>
                  <a:lnTo>
                    <a:pt x="2037" y="1332"/>
                  </a:lnTo>
                  <a:lnTo>
                    <a:pt x="2107" y="1332"/>
                  </a:lnTo>
                  <a:lnTo>
                    <a:pt x="2156" y="1332"/>
                  </a:lnTo>
                  <a:lnTo>
                    <a:pt x="2250" y="1332"/>
                  </a:lnTo>
                  <a:lnTo>
                    <a:pt x="2321" y="1320"/>
                  </a:lnTo>
                  <a:lnTo>
                    <a:pt x="2392" y="1320"/>
                  </a:lnTo>
                  <a:lnTo>
                    <a:pt x="2439" y="1309"/>
                  </a:lnTo>
                  <a:lnTo>
                    <a:pt x="2464" y="1296"/>
                  </a:lnTo>
                  <a:lnTo>
                    <a:pt x="2511" y="1273"/>
                  </a:lnTo>
                  <a:lnTo>
                    <a:pt x="2558" y="1237"/>
                  </a:lnTo>
                  <a:lnTo>
                    <a:pt x="2582" y="1166"/>
                  </a:lnTo>
                  <a:lnTo>
                    <a:pt x="2617" y="1072"/>
                  </a:lnTo>
                  <a:lnTo>
                    <a:pt x="2629" y="1002"/>
                  </a:lnTo>
                  <a:lnTo>
                    <a:pt x="2665" y="906"/>
                  </a:lnTo>
                  <a:lnTo>
                    <a:pt x="2676" y="859"/>
                  </a:lnTo>
                  <a:lnTo>
                    <a:pt x="2700" y="812"/>
                  </a:lnTo>
                  <a:lnTo>
                    <a:pt x="2712" y="776"/>
                  </a:lnTo>
                  <a:lnTo>
                    <a:pt x="2723" y="742"/>
                  </a:lnTo>
                  <a:lnTo>
                    <a:pt x="2736" y="695"/>
                  </a:lnTo>
                  <a:lnTo>
                    <a:pt x="2736" y="670"/>
                  </a:lnTo>
                  <a:lnTo>
                    <a:pt x="2736" y="599"/>
                  </a:lnTo>
                  <a:lnTo>
                    <a:pt x="2736" y="529"/>
                  </a:lnTo>
                  <a:lnTo>
                    <a:pt x="2736" y="435"/>
                  </a:lnTo>
                  <a:lnTo>
                    <a:pt x="2736" y="339"/>
                  </a:lnTo>
                  <a:lnTo>
                    <a:pt x="2736" y="305"/>
                  </a:lnTo>
                  <a:lnTo>
                    <a:pt x="2736" y="269"/>
                  </a:lnTo>
                  <a:lnTo>
                    <a:pt x="2736" y="233"/>
                  </a:lnTo>
                  <a:lnTo>
                    <a:pt x="2736" y="198"/>
                  </a:lnTo>
                  <a:lnTo>
                    <a:pt x="2736" y="162"/>
                  </a:lnTo>
                  <a:lnTo>
                    <a:pt x="2736" y="127"/>
                  </a:lnTo>
                  <a:lnTo>
                    <a:pt x="2736" y="92"/>
                  </a:lnTo>
                  <a:lnTo>
                    <a:pt x="2736" y="56"/>
                  </a:lnTo>
                  <a:lnTo>
                    <a:pt x="2736" y="21"/>
                  </a:lnTo>
                  <a:lnTo>
                    <a:pt x="2702" y="0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80" name="Freeform 8"/>
            <p:cNvSpPr>
              <a:spLocks/>
            </p:cNvSpPr>
            <p:nvPr/>
          </p:nvSpPr>
          <p:spPr bwMode="auto">
            <a:xfrm>
              <a:off x="3943" y="2702"/>
              <a:ext cx="1922" cy="1176"/>
            </a:xfrm>
            <a:custGeom>
              <a:avLst/>
              <a:gdLst>
                <a:gd name="T0" fmla="*/ 0 w 1922"/>
                <a:gd name="T1" fmla="*/ 8 h 1176"/>
                <a:gd name="T2" fmla="*/ 714 w 1922"/>
                <a:gd name="T3" fmla="*/ 16 h 1176"/>
                <a:gd name="T4" fmla="*/ 681 w 1922"/>
                <a:gd name="T5" fmla="*/ 308 h 1176"/>
                <a:gd name="T6" fmla="*/ 827 w 1922"/>
                <a:gd name="T7" fmla="*/ 584 h 1176"/>
                <a:gd name="T8" fmla="*/ 779 w 1922"/>
                <a:gd name="T9" fmla="*/ 965 h 1176"/>
                <a:gd name="T10" fmla="*/ 795 w 1922"/>
                <a:gd name="T11" fmla="*/ 1087 h 1176"/>
                <a:gd name="T12" fmla="*/ 1200 w 1922"/>
                <a:gd name="T13" fmla="*/ 1176 h 1176"/>
                <a:gd name="T14" fmla="*/ 1582 w 1922"/>
                <a:gd name="T15" fmla="*/ 1119 h 1176"/>
                <a:gd name="T16" fmla="*/ 1265 w 1922"/>
                <a:gd name="T17" fmla="*/ 762 h 1176"/>
                <a:gd name="T18" fmla="*/ 1452 w 1922"/>
                <a:gd name="T19" fmla="*/ 527 h 1176"/>
                <a:gd name="T20" fmla="*/ 1371 w 1922"/>
                <a:gd name="T21" fmla="*/ 227 h 1176"/>
                <a:gd name="T22" fmla="*/ 1395 w 1922"/>
                <a:gd name="T23" fmla="*/ 16 h 1176"/>
                <a:gd name="T24" fmla="*/ 1922 w 1922"/>
                <a:gd name="T25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2" h="1176">
                  <a:moveTo>
                    <a:pt x="0" y="8"/>
                  </a:moveTo>
                  <a:lnTo>
                    <a:pt x="714" y="16"/>
                  </a:lnTo>
                  <a:lnTo>
                    <a:pt x="681" y="308"/>
                  </a:lnTo>
                  <a:lnTo>
                    <a:pt x="827" y="584"/>
                  </a:lnTo>
                  <a:lnTo>
                    <a:pt x="779" y="965"/>
                  </a:lnTo>
                  <a:lnTo>
                    <a:pt x="795" y="1087"/>
                  </a:lnTo>
                  <a:lnTo>
                    <a:pt x="1200" y="1176"/>
                  </a:lnTo>
                  <a:lnTo>
                    <a:pt x="1582" y="1119"/>
                  </a:lnTo>
                  <a:lnTo>
                    <a:pt x="1265" y="762"/>
                  </a:lnTo>
                  <a:lnTo>
                    <a:pt x="1452" y="527"/>
                  </a:lnTo>
                  <a:lnTo>
                    <a:pt x="1371" y="227"/>
                  </a:lnTo>
                  <a:lnTo>
                    <a:pt x="1395" y="16"/>
                  </a:lnTo>
                  <a:lnTo>
                    <a:pt x="1922" y="0"/>
                  </a:lnTo>
                </a:path>
              </a:pathLst>
            </a:cu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81" name="Rectangle 9"/>
            <p:cNvSpPr>
              <a:spLocks noChangeArrowheads="1"/>
            </p:cNvSpPr>
            <p:nvPr/>
          </p:nvSpPr>
          <p:spPr bwMode="auto">
            <a:xfrm>
              <a:off x="4873" y="3036"/>
              <a:ext cx="40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GB" sz="1600">
                  <a:cs typeface="+mn-cs"/>
                </a:rPr>
                <a:t>pore</a:t>
              </a:r>
            </a:p>
          </p:txBody>
        </p:sp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4008" y="3080"/>
              <a:ext cx="424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GB" sz="1400">
                  <a:cs typeface="+mn-cs"/>
                </a:rPr>
                <a:t>porous </a:t>
              </a:r>
            </a:p>
            <a:p>
              <a:pPr algn="ctr" defTabSz="762000" eaLnBrk="0" hangingPunct="0">
                <a:defRPr/>
              </a:pPr>
              <a:r>
                <a:rPr lang="en-GB" sz="1400">
                  <a:cs typeface="+mn-cs"/>
                </a:rPr>
                <a:t>solid</a:t>
              </a:r>
            </a:p>
          </p:txBody>
        </p:sp>
        <p:sp>
          <p:nvSpPr>
            <p:cNvPr id="131083" name="Oval 11"/>
            <p:cNvSpPr>
              <a:spLocks noChangeArrowheads="1"/>
            </p:cNvSpPr>
            <p:nvPr/>
          </p:nvSpPr>
          <p:spPr bwMode="auto">
            <a:xfrm>
              <a:off x="4665" y="3067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84" name="Oval 12"/>
            <p:cNvSpPr>
              <a:spLocks noChangeArrowheads="1"/>
            </p:cNvSpPr>
            <p:nvPr/>
          </p:nvSpPr>
          <p:spPr bwMode="auto">
            <a:xfrm>
              <a:off x="5410" y="3714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85" name="Oval 13"/>
            <p:cNvSpPr>
              <a:spLocks noChangeArrowheads="1"/>
            </p:cNvSpPr>
            <p:nvPr/>
          </p:nvSpPr>
          <p:spPr bwMode="auto">
            <a:xfrm>
              <a:off x="5303" y="3778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86" name="Oval 14"/>
            <p:cNvSpPr>
              <a:spLocks noChangeArrowheads="1"/>
            </p:cNvSpPr>
            <p:nvPr/>
          </p:nvSpPr>
          <p:spPr bwMode="auto">
            <a:xfrm>
              <a:off x="5294" y="3558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87" name="Oval 15"/>
            <p:cNvSpPr>
              <a:spLocks noChangeArrowheads="1"/>
            </p:cNvSpPr>
            <p:nvPr/>
          </p:nvSpPr>
          <p:spPr bwMode="auto">
            <a:xfrm>
              <a:off x="5195" y="3468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88" name="Oval 16"/>
            <p:cNvSpPr>
              <a:spLocks noChangeArrowheads="1"/>
            </p:cNvSpPr>
            <p:nvPr/>
          </p:nvSpPr>
          <p:spPr bwMode="auto">
            <a:xfrm>
              <a:off x="5299" y="3068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89" name="Oval 17"/>
            <p:cNvSpPr>
              <a:spLocks noChangeArrowheads="1"/>
            </p:cNvSpPr>
            <p:nvPr/>
          </p:nvSpPr>
          <p:spPr bwMode="auto">
            <a:xfrm>
              <a:off x="5274" y="3303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0" name="Oval 18"/>
            <p:cNvSpPr>
              <a:spLocks noChangeArrowheads="1"/>
            </p:cNvSpPr>
            <p:nvPr/>
          </p:nvSpPr>
          <p:spPr bwMode="auto">
            <a:xfrm>
              <a:off x="4736" y="3358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1" name="Oval 19"/>
            <p:cNvSpPr>
              <a:spLocks noChangeArrowheads="1"/>
            </p:cNvSpPr>
            <p:nvPr/>
          </p:nvSpPr>
          <p:spPr bwMode="auto">
            <a:xfrm>
              <a:off x="4703" y="3551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2" name="Oval 20"/>
            <p:cNvSpPr>
              <a:spLocks noChangeArrowheads="1"/>
            </p:cNvSpPr>
            <p:nvPr/>
          </p:nvSpPr>
          <p:spPr bwMode="auto">
            <a:xfrm>
              <a:off x="4823" y="3761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3" name="Oval 21"/>
            <p:cNvSpPr>
              <a:spLocks noChangeArrowheads="1"/>
            </p:cNvSpPr>
            <p:nvPr/>
          </p:nvSpPr>
          <p:spPr bwMode="auto">
            <a:xfrm>
              <a:off x="5105" y="3808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4" name="Oval 22"/>
            <p:cNvSpPr>
              <a:spLocks noChangeArrowheads="1"/>
            </p:cNvSpPr>
            <p:nvPr/>
          </p:nvSpPr>
          <p:spPr bwMode="auto">
            <a:xfrm>
              <a:off x="5272" y="2765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5" name="Oval 23"/>
            <p:cNvSpPr>
              <a:spLocks noChangeArrowheads="1"/>
            </p:cNvSpPr>
            <p:nvPr/>
          </p:nvSpPr>
          <p:spPr bwMode="auto">
            <a:xfrm>
              <a:off x="4614" y="2878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6" name="Oval 24"/>
            <p:cNvSpPr>
              <a:spLocks noChangeArrowheads="1"/>
            </p:cNvSpPr>
            <p:nvPr/>
          </p:nvSpPr>
          <p:spPr bwMode="auto">
            <a:xfrm>
              <a:off x="5407" y="2665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7" name="Oval 25"/>
            <p:cNvSpPr>
              <a:spLocks noChangeArrowheads="1"/>
            </p:cNvSpPr>
            <p:nvPr/>
          </p:nvSpPr>
          <p:spPr bwMode="auto">
            <a:xfrm>
              <a:off x="4513" y="2681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8" name="Oval 26"/>
            <p:cNvSpPr>
              <a:spLocks noChangeArrowheads="1"/>
            </p:cNvSpPr>
            <p:nvPr/>
          </p:nvSpPr>
          <p:spPr bwMode="auto">
            <a:xfrm>
              <a:off x="5263" y="2902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99" name="Oval 27"/>
            <p:cNvSpPr>
              <a:spLocks noChangeArrowheads="1"/>
            </p:cNvSpPr>
            <p:nvPr/>
          </p:nvSpPr>
          <p:spPr bwMode="auto">
            <a:xfrm>
              <a:off x="4694" y="3663"/>
              <a:ext cx="56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00" name="Rectangle 28"/>
            <p:cNvSpPr>
              <a:spLocks noChangeArrowheads="1"/>
            </p:cNvSpPr>
            <p:nvPr/>
          </p:nvSpPr>
          <p:spPr bwMode="auto">
            <a:xfrm>
              <a:off x="5223" y="2403"/>
              <a:ext cx="7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1600" i="1">
                  <a:cs typeface="+mn-cs"/>
                </a:rPr>
                <a:t>Active site</a:t>
              </a:r>
            </a:p>
          </p:txBody>
        </p:sp>
        <p:sp>
          <p:nvSpPr>
            <p:cNvPr id="131101" name="Arc 29"/>
            <p:cNvSpPr>
              <a:spLocks/>
            </p:cNvSpPr>
            <p:nvPr/>
          </p:nvSpPr>
          <p:spPr bwMode="auto">
            <a:xfrm flipH="1">
              <a:off x="4561" y="2555"/>
              <a:ext cx="672" cy="1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02" name="Arc 30"/>
            <p:cNvSpPr>
              <a:spLocks/>
            </p:cNvSpPr>
            <p:nvPr/>
          </p:nvSpPr>
          <p:spPr bwMode="auto">
            <a:xfrm flipH="1">
              <a:off x="4868" y="2545"/>
              <a:ext cx="429" cy="1217"/>
            </a:xfrm>
            <a:custGeom>
              <a:avLst/>
              <a:gdLst>
                <a:gd name="G0" fmla="+- 0 0 0"/>
                <a:gd name="G1" fmla="+- 21571 0 0"/>
                <a:gd name="G2" fmla="+- 21600 0 0"/>
                <a:gd name="T0" fmla="*/ 1117 w 21600"/>
                <a:gd name="T1" fmla="*/ 0 h 21571"/>
                <a:gd name="T2" fmla="*/ 21600 w 21600"/>
                <a:gd name="T3" fmla="*/ 21571 h 21571"/>
                <a:gd name="T4" fmla="*/ 0 w 21600"/>
                <a:gd name="T5" fmla="*/ 21571 h 2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1" fill="none" extrusionOk="0">
                  <a:moveTo>
                    <a:pt x="1117" y="-1"/>
                  </a:moveTo>
                  <a:cubicBezTo>
                    <a:pt x="12596" y="594"/>
                    <a:pt x="21600" y="10075"/>
                    <a:pt x="21600" y="21571"/>
                  </a:cubicBezTo>
                </a:path>
                <a:path w="21600" h="21571" stroke="0" extrusionOk="0">
                  <a:moveTo>
                    <a:pt x="1117" y="-1"/>
                  </a:moveTo>
                  <a:cubicBezTo>
                    <a:pt x="12596" y="594"/>
                    <a:pt x="21600" y="10075"/>
                    <a:pt x="21600" y="21571"/>
                  </a:cubicBezTo>
                  <a:lnTo>
                    <a:pt x="0" y="215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1103" name="Text Box 31"/>
          <p:cNvSpPr txBox="1">
            <a:spLocks noChangeArrowheads="1"/>
          </p:cNvSpPr>
          <p:nvPr/>
        </p:nvSpPr>
        <p:spPr bwMode="auto">
          <a:xfrm>
            <a:off x="211015" y="0"/>
            <a:ext cx="25321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i="1">
                <a:solidFill>
                  <a:schemeClr val="bg2"/>
                </a:solidFill>
                <a:latin typeface="Times New Roman" charset="0"/>
                <a:cs typeface="+mn-cs"/>
              </a:rPr>
              <a:t>CH4003 Lecture Notes 12 (Erzeng Xue) </a:t>
            </a:r>
          </a:p>
        </p:txBody>
      </p:sp>
    </p:spTree>
    <p:extLst>
      <p:ext uri="{BB962C8B-B14F-4D97-AF65-F5344CB8AC3E}">
        <p14:creationId xmlns:p14="http://schemas.microsoft.com/office/powerpoint/2010/main" val="15133707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F2B09-F5C5-9344-90D9-9C0208C275B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4" descr="Ekran Resmi 2018-02-23 07.2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698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C6BC3-6F0F-9043-99B6-9E310008FD44}" type="slidenum">
              <a:rPr lang="en-GB"/>
              <a:pPr>
                <a:defRPr/>
              </a:pPr>
              <a:t>116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185" y="957794"/>
            <a:ext cx="8654562" cy="5002564"/>
          </a:xfrm>
        </p:spPr>
        <p:txBody>
          <a:bodyPr tIns="10800" rIns="18000" bIns="10800"/>
          <a:lstStyle/>
          <a:p>
            <a:pPr marL="282575" indent="-282575" defTabSz="765175" eaLnBrk="1" hangingPunct="1"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b="1" dirty="0" smtClean="0">
                <a:cs typeface="+mn-cs"/>
              </a:rPr>
              <a:t>Applications of adsorption process</a:t>
            </a:r>
          </a:p>
          <a:p>
            <a:pPr marL="757238" lvl="1" indent="-284163" defTabSz="765175" eaLnBrk="1" hangingPunct="1">
              <a:spcBef>
                <a:spcPct val="50000"/>
              </a:spcBef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800" dirty="0" smtClean="0"/>
              <a:t>Adsorption is a very important step in solid catalysed reaction processes</a:t>
            </a:r>
          </a:p>
          <a:p>
            <a:pPr marL="757238" lvl="1" indent="-284163" defTabSz="765175" eaLnBrk="1" hangingPunct="1">
              <a:spcBef>
                <a:spcPct val="50000"/>
              </a:spcBef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800" dirty="0" smtClean="0"/>
              <a:t>Adsorption in itself is a common process used in industry for various purposes</a:t>
            </a:r>
          </a:p>
          <a:p>
            <a:pPr marL="1128713" lvl="2" indent="-180975" defTabSz="765175" eaLnBrk="1" hangingPunct="1"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600" dirty="0" smtClean="0"/>
              <a:t>Purification (removing impurities from a gas / liquid stream)</a:t>
            </a:r>
          </a:p>
          <a:p>
            <a:pPr marL="1128713" lvl="2" indent="-180975" defTabSz="765175" eaLnBrk="1" hangingPunct="1"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600" dirty="0" smtClean="0"/>
              <a:t>De-pollution, de-colour, de-odour</a:t>
            </a:r>
          </a:p>
          <a:p>
            <a:pPr marL="1128713" lvl="2" indent="-180975" defTabSz="765175" eaLnBrk="1" hangingPunct="1"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600" dirty="0" smtClean="0"/>
              <a:t>Solvent recovery, trace compound enrichment</a:t>
            </a:r>
          </a:p>
          <a:p>
            <a:pPr marL="1128713" lvl="2" indent="-180975" defTabSz="765175" eaLnBrk="1" hangingPunct="1"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600" dirty="0" smtClean="0"/>
              <a:t>etc</a:t>
            </a:r>
            <a:r>
              <a:rPr lang="en-GB" sz="1600" b="1" i="1" dirty="0" smtClean="0"/>
              <a:t>…</a:t>
            </a:r>
          </a:p>
          <a:p>
            <a:pPr marL="757238" lvl="1" indent="-284163" defTabSz="765175" eaLnBrk="1" hangingPunct="1">
              <a:lnSpc>
                <a:spcPct val="30000"/>
              </a:lnSpc>
              <a:spcAft>
                <a:spcPct val="10000"/>
              </a:spcAft>
              <a:buFont typeface="Wingdings" charset="0"/>
              <a:buNone/>
              <a:tabLst>
                <a:tab pos="9245600" algn="r"/>
              </a:tabLst>
              <a:defRPr/>
            </a:pPr>
            <a:r>
              <a:rPr lang="en-GB" sz="1800" dirty="0" smtClean="0"/>
              <a:t>	</a:t>
            </a:r>
          </a:p>
          <a:p>
            <a:pPr marL="1128713" lvl="2" indent="-180975" defTabSz="765175" eaLnBrk="1" hangingPunct="1"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600" dirty="0" smtClean="0"/>
              <a:t>Usually adsorption is only applied for a process dealing with small capacity</a:t>
            </a:r>
          </a:p>
          <a:p>
            <a:pPr marL="1128713" lvl="2" indent="-180975" defTabSz="765175" eaLnBrk="1" hangingPunct="1"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600" dirty="0" smtClean="0"/>
              <a:t>The operation is usually batch type and required regeneration of saturated adsorbent	</a:t>
            </a:r>
          </a:p>
          <a:p>
            <a:pPr marL="757238" lvl="1" indent="-284163" defTabSz="765175" eaLnBrk="1" hangingPunct="1">
              <a:spcAft>
                <a:spcPct val="10000"/>
              </a:spcAft>
              <a:buFont typeface="Wingdings" charset="0"/>
              <a:buNone/>
              <a:tabLst>
                <a:tab pos="9245600" algn="r"/>
              </a:tabLst>
              <a:defRPr/>
            </a:pPr>
            <a:r>
              <a:rPr lang="en-GB" sz="1800" dirty="0" smtClean="0"/>
              <a:t>	Common adsorbents: molecular sieve, active carbon, silica gel, activated alumina. </a:t>
            </a:r>
          </a:p>
          <a:p>
            <a:pPr marL="757238" lvl="1" indent="-284163" defTabSz="765175" eaLnBrk="1" hangingPunct="1">
              <a:spcBef>
                <a:spcPct val="50000"/>
              </a:spcBef>
              <a:spcAft>
                <a:spcPct val="10000"/>
              </a:spcAft>
              <a:tabLst>
                <a:tab pos="9245600" algn="r"/>
              </a:tabLst>
              <a:defRPr/>
            </a:pPr>
            <a:r>
              <a:rPr lang="en-GB" sz="1800" dirty="0" err="1" smtClean="0"/>
              <a:t>Physisorption</a:t>
            </a:r>
            <a:r>
              <a:rPr lang="en-GB" sz="1800" dirty="0" smtClean="0"/>
              <a:t> is an useful technique for determining the surface area, the pore shape, pore sizes and size distribution of porous solid materials (BET surface area)</a:t>
            </a:r>
          </a:p>
          <a:p>
            <a:pPr marL="1128713" lvl="2" indent="-180975" defTabSz="765175" eaLnBrk="1" hangingPunct="1">
              <a:spcBef>
                <a:spcPct val="10000"/>
              </a:spcBef>
              <a:spcAft>
                <a:spcPct val="10000"/>
              </a:spcAft>
              <a:tabLst>
                <a:tab pos="9245600" algn="r"/>
              </a:tabLst>
              <a:defRPr/>
            </a:pPr>
            <a:endParaRPr lang="en-GB" sz="1600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56492" y="267231"/>
            <a:ext cx="8260374" cy="6905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cs typeface="+mj-cs"/>
              </a:rPr>
              <a:t>Adsorption On Solid Surface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40323" y="230188"/>
            <a:ext cx="1856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i="1" u="sng">
                <a:cs typeface="+mn-cs"/>
              </a:rPr>
              <a:t>Catalysis &amp; Catalysts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11015" y="0"/>
            <a:ext cx="25321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i="1">
                <a:solidFill>
                  <a:schemeClr val="bg2"/>
                </a:solidFill>
                <a:latin typeface="Times New Roman" charset="0"/>
                <a:cs typeface="+mn-cs"/>
              </a:rPr>
              <a:t>CH4003 Lecture Notes 13 (Erzeng Xue) </a:t>
            </a:r>
          </a:p>
        </p:txBody>
      </p:sp>
    </p:spTree>
    <p:extLst>
      <p:ext uri="{BB962C8B-B14F-4D97-AF65-F5344CB8AC3E}">
        <p14:creationId xmlns:p14="http://schemas.microsoft.com/office/powerpoint/2010/main" val="14851132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3A2AA-1ECA-E14B-A30E-EF87F30FD82D}" type="slidenum">
              <a:rPr lang="en-GB">
                <a:solidFill>
                  <a:srgbClr val="000000"/>
                </a:solidFill>
              </a:rPr>
              <a:pPr>
                <a:defRPr/>
              </a:pPr>
              <a:t>117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190" y="938077"/>
            <a:ext cx="8678008" cy="5389563"/>
          </a:xfrm>
        </p:spPr>
        <p:txBody>
          <a:bodyPr lIns="0" tIns="10800" rIns="0" bIns="10800"/>
          <a:lstStyle/>
          <a:p>
            <a:pPr marL="193675" indent="-1936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2000" dirty="0" smtClean="0">
                <a:cs typeface="+mn-cs"/>
              </a:rPr>
              <a:t> </a:t>
            </a:r>
            <a:r>
              <a:rPr lang="en-GB" dirty="0" smtClean="0">
                <a:cs typeface="+mn-cs"/>
              </a:rPr>
              <a:t>Industrial applications</a:t>
            </a:r>
          </a:p>
          <a:p>
            <a:pPr marL="669925" lvl="1" indent="-284163" defTabSz="765175" eaLnBrk="1" hangingPunct="1">
              <a:spcAft>
                <a:spcPct val="10000"/>
              </a:spcAft>
              <a:buFont typeface="Wingdings" charset="0"/>
              <a:buNone/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dirty="0" smtClean="0"/>
              <a:t>Almost all chemical industries have one or more steps employing catalysts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dirty="0" smtClean="0"/>
              <a:t>Petroleum, energy sector, fertiliser, pharmaceutical, fine chemicals …</a:t>
            </a:r>
          </a:p>
          <a:p>
            <a:pPr marL="669925" lvl="1" indent="-284163" defTabSz="765175" eaLnBrk="1" hangingPunct="1">
              <a:spcBef>
                <a:spcPct val="50000"/>
              </a:spcBef>
              <a:spcAft>
                <a:spcPct val="10000"/>
              </a:spcAft>
              <a:buFont typeface="Wingdings" charset="0"/>
              <a:buNone/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dirty="0" smtClean="0"/>
              <a:t>Advantages of catalytic processes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dirty="0" smtClean="0"/>
              <a:t>Achieving better process economics and productivity</a:t>
            </a:r>
          </a:p>
          <a:p>
            <a:pPr marL="1130300" lvl="2" indent="-180975" defTabSz="765175" eaLnBrk="1" hangingPunct="1">
              <a:spcBef>
                <a:spcPct val="0"/>
              </a:spcBef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dirty="0" smtClean="0"/>
              <a:t>Increase reaction rates - fast</a:t>
            </a:r>
          </a:p>
          <a:p>
            <a:pPr marL="1130300" lvl="2" indent="-180975" defTabSz="765175" eaLnBrk="1" hangingPunct="1">
              <a:spcBef>
                <a:spcPct val="0"/>
              </a:spcBef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dirty="0" smtClean="0"/>
              <a:t>Simplify the reaction steps - low investment cost</a:t>
            </a:r>
          </a:p>
          <a:p>
            <a:pPr marL="1130300" lvl="2" indent="-180975" defTabSz="765175" eaLnBrk="1" hangingPunct="1">
              <a:spcBef>
                <a:spcPct val="0"/>
              </a:spcBef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dirty="0" smtClean="0"/>
              <a:t>Carry out reaction under mild conditions (e.g. low T, P) - low energy consumption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dirty="0" smtClean="0"/>
              <a:t>Reducing wastes</a:t>
            </a:r>
          </a:p>
          <a:p>
            <a:pPr marL="1130300" lvl="2" indent="-180975" defTabSz="765175" eaLnBrk="1" hangingPunct="1">
              <a:spcBef>
                <a:spcPct val="0"/>
              </a:spcBef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dirty="0" smtClean="0"/>
              <a:t>Improving selectivity toward desired products - </a:t>
            </a:r>
            <a:r>
              <a:rPr lang="en-GB" sz="1400" dirty="0" smtClean="0"/>
              <a:t>less raw materials required, less unwanted wastes</a:t>
            </a:r>
          </a:p>
          <a:p>
            <a:pPr marL="1130300" lvl="2" indent="-180975" defTabSz="765175" eaLnBrk="1" hangingPunct="1">
              <a:spcBef>
                <a:spcPct val="0"/>
              </a:spcBef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dirty="0" smtClean="0"/>
              <a:t>Replacing harmful/toxic materials with readily available ones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dirty="0" smtClean="0"/>
              <a:t>Producing certain products that may not be possible without catalysts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dirty="0" smtClean="0"/>
              <a:t>Having better control of process (safety, flexible etc.)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dirty="0" smtClean="0"/>
              <a:t>Encouraging application and advancement of new technologies and materials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dirty="0" smtClean="0"/>
              <a:t>And many more …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656492" y="247514"/>
            <a:ext cx="8260374" cy="6905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cs typeface="+mj-cs"/>
              </a:rPr>
              <a:t>Applications of Catalysis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40336" y="230201"/>
            <a:ext cx="1856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u="sng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Catalysis &amp; Catalysts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11015" y="0"/>
            <a:ext cx="25321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11 (Erzeng Xue) </a:t>
            </a:r>
          </a:p>
        </p:txBody>
      </p:sp>
    </p:spTree>
    <p:extLst>
      <p:ext uri="{BB962C8B-B14F-4D97-AF65-F5344CB8AC3E}">
        <p14:creationId xmlns:p14="http://schemas.microsoft.com/office/powerpoint/2010/main" val="37824375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F3B13-2949-D04D-9415-009A225D4A8E}" type="slidenum">
              <a:rPr lang="en-GB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190" y="1190633"/>
            <a:ext cx="8678008" cy="5389563"/>
          </a:xfrm>
        </p:spPr>
        <p:txBody>
          <a:bodyPr lIns="0" tIns="10800" rIns="0" bIns="10800"/>
          <a:lstStyle/>
          <a:p>
            <a:pPr marL="193675" indent="-1936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2000" smtClean="0">
                <a:cs typeface="+mn-cs"/>
              </a:rPr>
              <a:t> </a:t>
            </a:r>
            <a:r>
              <a:rPr lang="en-GB" smtClean="0">
                <a:cs typeface="+mn-cs"/>
              </a:rPr>
              <a:t>Environmental applications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smtClean="0"/>
              <a:t>Pollution controls in combination with industrial processes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Pre-treatment - reduce the amount waste/change the composition of emissions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Post-treatments - once formed, reduce and convert emissions  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Using alternative materials</a:t>
            </a:r>
          </a:p>
          <a:p>
            <a:pPr marL="1130300" lvl="2" indent="-180975" defTabSz="765175" eaLnBrk="1" hangingPunct="1">
              <a:spcAft>
                <a:spcPct val="10000"/>
              </a:spcAft>
              <a:buFont typeface="Wingdings" charset="0"/>
              <a:buNone/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	…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smtClean="0"/>
              <a:t>Pollution reduction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gas - converting harmful gases to non-harmful ones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liquid - de-pollution, de-odder, de-colour etc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solid - landfill, factory wastes </a:t>
            </a:r>
          </a:p>
          <a:p>
            <a:pPr marL="1130300" lvl="2" indent="-180975" defTabSz="765175" eaLnBrk="1" hangingPunct="1">
              <a:spcAft>
                <a:spcPct val="10000"/>
              </a:spcAft>
              <a:buFont typeface="Wingdings" charset="0"/>
              <a:buNone/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	…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smtClean="0"/>
              <a:t>And many more …</a:t>
            </a:r>
          </a:p>
          <a:p>
            <a:pPr marL="669925" lvl="1" indent="-284163" defTabSz="765175" eaLnBrk="1" hangingPunct="1">
              <a:spcAft>
                <a:spcPct val="10000"/>
              </a:spcAft>
              <a:buFont typeface="Wingdings" charset="0"/>
              <a:buNone/>
              <a:tabLst>
                <a:tab pos="2663825" algn="l"/>
                <a:tab pos="5329238" algn="l"/>
                <a:tab pos="9245600" algn="r"/>
              </a:tabLst>
              <a:defRPr/>
            </a:pPr>
            <a:endParaRPr lang="en-GB" sz="1800" smtClean="0"/>
          </a:p>
          <a:p>
            <a:pPr marL="193675" indent="-1936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2000" smtClean="0">
                <a:cs typeface="+mn-cs"/>
              </a:rPr>
              <a:t> Other applications</a:t>
            </a:r>
          </a:p>
          <a:p>
            <a:pPr marL="669925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smtClean="0"/>
              <a:t>Catalysis and catalysts play one of the key roles in new technology development.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56492" y="511190"/>
            <a:ext cx="8260374" cy="6905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j-cs"/>
              </a:rPr>
              <a:t>Applications of Catalysis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40330" y="230195"/>
            <a:ext cx="1856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u="sng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Catalysis &amp; Catalysts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11015" y="0"/>
            <a:ext cx="25321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11 (Erzeng Xue) </a:t>
            </a:r>
          </a:p>
        </p:txBody>
      </p:sp>
    </p:spTree>
    <p:extLst>
      <p:ext uri="{BB962C8B-B14F-4D97-AF65-F5344CB8AC3E}">
        <p14:creationId xmlns:p14="http://schemas.microsoft.com/office/powerpoint/2010/main" val="336971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6950075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Factors That Influence Reaction Rate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37160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en-US" sz="2400">
                <a:latin typeface="Arial" charset="0"/>
                <a:cs typeface="Arial" charset="0"/>
              </a:rPr>
              <a:t>Particles must collide in order to react.</a:t>
            </a:r>
          </a:p>
          <a:p>
            <a:r>
              <a:rPr lang="en-US" sz="2400">
                <a:latin typeface="Arial" charset="0"/>
                <a:cs typeface="Arial" charset="0"/>
              </a:rPr>
              <a:t>The higher the </a:t>
            </a:r>
            <a:r>
              <a:rPr lang="en-US" sz="2400" b="1" i="1">
                <a:latin typeface="Arial" charset="0"/>
                <a:cs typeface="Arial" charset="0"/>
              </a:rPr>
              <a:t>concentration</a:t>
            </a:r>
            <a:r>
              <a:rPr lang="en-US" sz="2400">
                <a:latin typeface="Arial" charset="0"/>
                <a:cs typeface="Arial" charset="0"/>
              </a:rPr>
              <a:t> of reactants, the greater the reaction rate.</a:t>
            </a:r>
          </a:p>
          <a:p>
            <a:pPr lvl="1"/>
            <a:r>
              <a:rPr lang="en-US" sz="2000">
                <a:latin typeface="Arial" charset="0"/>
                <a:cs typeface="Arial" charset="0"/>
              </a:rPr>
              <a:t>A higher concentration of reactant particles allows a greater number of collisions.</a:t>
            </a:r>
          </a:p>
          <a:p>
            <a:r>
              <a:rPr lang="en-US" sz="2400">
                <a:latin typeface="Arial" charset="0"/>
                <a:cs typeface="Arial" charset="0"/>
              </a:rPr>
              <a:t>The </a:t>
            </a:r>
            <a:r>
              <a:rPr lang="en-US" sz="2400" b="1" i="1">
                <a:latin typeface="Arial" charset="0"/>
                <a:cs typeface="Arial" charset="0"/>
              </a:rPr>
              <a:t>physical state</a:t>
            </a:r>
            <a:r>
              <a:rPr lang="en-US" sz="2400">
                <a:latin typeface="Arial" charset="0"/>
                <a:cs typeface="Arial" charset="0"/>
              </a:rPr>
              <a:t> of the reactants influences reaction rate.</a:t>
            </a:r>
          </a:p>
          <a:p>
            <a:pPr lvl="1"/>
            <a:r>
              <a:rPr lang="en-US" sz="2000">
                <a:latin typeface="Arial" charset="0"/>
                <a:cs typeface="Arial" charset="0"/>
              </a:rPr>
              <a:t>Substances must mix in order for particles to collide.</a:t>
            </a:r>
          </a:p>
          <a:p>
            <a:r>
              <a:rPr lang="en-US" sz="2400">
                <a:latin typeface="Arial" charset="0"/>
                <a:cs typeface="Arial" charset="0"/>
              </a:rPr>
              <a:t>The higher the </a:t>
            </a:r>
            <a:r>
              <a:rPr lang="en-US" sz="2400" b="1" i="1">
                <a:latin typeface="Arial" charset="0"/>
                <a:cs typeface="Arial" charset="0"/>
              </a:rPr>
              <a:t>temperature</a:t>
            </a:r>
            <a:r>
              <a:rPr lang="en-US" sz="2400">
                <a:latin typeface="Arial" charset="0"/>
                <a:cs typeface="Arial" charset="0"/>
              </a:rPr>
              <a:t>, the greater the reaction rate.</a:t>
            </a:r>
          </a:p>
          <a:p>
            <a:pPr lvl="1"/>
            <a:r>
              <a:rPr lang="en-US" sz="2000">
                <a:latin typeface="Arial" charset="0"/>
                <a:cs typeface="Arial" charset="0"/>
              </a:rPr>
              <a:t>At higher temperatures particles have more energy and therefore collide more often and more effectively.</a:t>
            </a:r>
          </a:p>
        </p:txBody>
      </p:sp>
    </p:spTree>
    <p:extLst>
      <p:ext uri="{BB962C8B-B14F-4D97-AF65-F5344CB8AC3E}">
        <p14:creationId xmlns:p14="http://schemas.microsoft.com/office/powerpoint/2010/main" val="168991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13"/>
          <p:cNvSpPr>
            <a:spLocks noChangeShapeType="1"/>
          </p:cNvSpPr>
          <p:nvPr/>
        </p:nvSpPr>
        <p:spPr bwMode="auto">
          <a:xfrm>
            <a:off x="838200" y="27432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701675"/>
          </a:xfrm>
          <a:prstGeom prst="rect">
            <a:avLst/>
          </a:prstGeom>
          <a:gradFill rotWithShape="1">
            <a:gsLst>
              <a:gs pos="0">
                <a:srgbClr val="006600">
                  <a:alpha val="64998"/>
                </a:srgbClr>
              </a:gs>
              <a:gs pos="100000">
                <a:srgbClr val="002F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38288" indent="-1538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Table 16.1     Concentration of O</a:t>
            </a:r>
            <a:r>
              <a:rPr lang="en-US" sz="2000" b="1" baseline="-25000"/>
              <a:t>3</a:t>
            </a:r>
            <a:r>
              <a:rPr lang="en-US" sz="2000" b="1"/>
              <a:t> at Various Times in its Reaction with C</a:t>
            </a:r>
            <a:r>
              <a:rPr lang="en-US" sz="2000" b="1" baseline="-25000"/>
              <a:t>2</a:t>
            </a:r>
            <a:r>
              <a:rPr lang="en-US" sz="2000" b="1"/>
              <a:t>H</a:t>
            </a:r>
            <a:r>
              <a:rPr lang="en-US" sz="2000" b="1" baseline="-25000"/>
              <a:t>4</a:t>
            </a:r>
            <a:r>
              <a:rPr lang="en-US" sz="2000" b="1"/>
              <a:t> at 303 K</a:t>
            </a:r>
          </a:p>
        </p:txBody>
      </p:sp>
      <p:grpSp>
        <p:nvGrpSpPr>
          <p:cNvPr id="31747" name="Group 39"/>
          <p:cNvGrpSpPr>
            <a:grpSpLocks/>
          </p:cNvGrpSpPr>
          <p:nvPr/>
        </p:nvGrpSpPr>
        <p:grpSpPr bwMode="auto">
          <a:xfrm>
            <a:off x="838200" y="2057400"/>
            <a:ext cx="4495800" cy="3886200"/>
            <a:chOff x="528" y="1296"/>
            <a:chExt cx="2832" cy="2448"/>
          </a:xfrm>
        </p:grpSpPr>
        <p:grpSp>
          <p:nvGrpSpPr>
            <p:cNvPr id="31762" name="Group 36"/>
            <p:cNvGrpSpPr>
              <a:grpSpLocks/>
            </p:cNvGrpSpPr>
            <p:nvPr/>
          </p:nvGrpSpPr>
          <p:grpSpPr bwMode="auto">
            <a:xfrm>
              <a:off x="624" y="1440"/>
              <a:ext cx="728" cy="2274"/>
              <a:chOff x="624" y="1440"/>
              <a:chExt cx="728" cy="2274"/>
            </a:xfrm>
          </p:grpSpPr>
          <p:sp>
            <p:nvSpPr>
              <p:cNvPr id="31773" name="Text Box 4"/>
              <p:cNvSpPr txBox="1">
                <a:spLocks noChangeArrowheads="1"/>
              </p:cNvSpPr>
              <p:nvPr/>
            </p:nvSpPr>
            <p:spPr bwMode="auto">
              <a:xfrm>
                <a:off x="624" y="1440"/>
                <a:ext cx="7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b="1"/>
                  <a:t>Time (s)</a:t>
                </a:r>
              </a:p>
            </p:txBody>
          </p:sp>
          <p:sp>
            <p:nvSpPr>
              <p:cNvPr id="31774" name="Text Box 6"/>
              <p:cNvSpPr txBox="1">
                <a:spLocks noChangeArrowheads="1"/>
              </p:cNvSpPr>
              <p:nvPr/>
            </p:nvSpPr>
            <p:spPr bwMode="auto">
              <a:xfrm>
                <a:off x="720" y="1816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0.0</a:t>
                </a:r>
              </a:p>
            </p:txBody>
          </p:sp>
          <p:sp>
            <p:nvSpPr>
              <p:cNvPr id="31775" name="Text Box 7"/>
              <p:cNvSpPr txBox="1">
                <a:spLocks noChangeArrowheads="1"/>
              </p:cNvSpPr>
              <p:nvPr/>
            </p:nvSpPr>
            <p:spPr bwMode="auto">
              <a:xfrm>
                <a:off x="684" y="2344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20.0</a:t>
                </a:r>
              </a:p>
            </p:txBody>
          </p:sp>
          <p:sp>
            <p:nvSpPr>
              <p:cNvPr id="31776" name="Text Box 8"/>
              <p:cNvSpPr txBox="1">
                <a:spLocks noChangeArrowheads="1"/>
              </p:cNvSpPr>
              <p:nvPr/>
            </p:nvSpPr>
            <p:spPr bwMode="auto">
              <a:xfrm>
                <a:off x="636" y="2624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30.0</a:t>
                </a:r>
              </a:p>
            </p:txBody>
          </p:sp>
          <p:sp>
            <p:nvSpPr>
              <p:cNvPr id="31777" name="Text Box 9"/>
              <p:cNvSpPr txBox="1">
                <a:spLocks noChangeArrowheads="1"/>
              </p:cNvSpPr>
              <p:nvPr/>
            </p:nvSpPr>
            <p:spPr bwMode="auto">
              <a:xfrm>
                <a:off x="636" y="2904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40.0</a:t>
                </a:r>
              </a:p>
            </p:txBody>
          </p:sp>
          <p:sp>
            <p:nvSpPr>
              <p:cNvPr id="31778" name="Text Box 10"/>
              <p:cNvSpPr txBox="1">
                <a:spLocks noChangeArrowheads="1"/>
              </p:cNvSpPr>
              <p:nvPr/>
            </p:nvSpPr>
            <p:spPr bwMode="auto">
              <a:xfrm>
                <a:off x="684" y="3184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50.0</a:t>
                </a:r>
              </a:p>
            </p:txBody>
          </p:sp>
          <p:sp>
            <p:nvSpPr>
              <p:cNvPr id="31779" name="Text Box 11"/>
              <p:cNvSpPr txBox="1">
                <a:spLocks noChangeArrowheads="1"/>
              </p:cNvSpPr>
              <p:nvPr/>
            </p:nvSpPr>
            <p:spPr bwMode="auto">
              <a:xfrm>
                <a:off x="636" y="3464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60.0</a:t>
                </a:r>
              </a:p>
            </p:txBody>
          </p:sp>
          <p:sp>
            <p:nvSpPr>
              <p:cNvPr id="31780" name="Text Box 12"/>
              <p:cNvSpPr txBox="1">
                <a:spLocks noChangeArrowheads="1"/>
              </p:cNvSpPr>
              <p:nvPr/>
            </p:nvSpPr>
            <p:spPr bwMode="auto">
              <a:xfrm>
                <a:off x="732" y="2064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10.0</a:t>
                </a:r>
              </a:p>
            </p:txBody>
          </p:sp>
        </p:grpSp>
        <p:grpSp>
          <p:nvGrpSpPr>
            <p:cNvPr id="31763" name="Group 35"/>
            <p:cNvGrpSpPr>
              <a:grpSpLocks/>
            </p:cNvGrpSpPr>
            <p:nvPr/>
          </p:nvGrpSpPr>
          <p:grpSpPr bwMode="auto">
            <a:xfrm>
              <a:off x="1344" y="1296"/>
              <a:ext cx="2016" cy="2421"/>
              <a:chOff x="1776" y="1296"/>
              <a:chExt cx="2016" cy="2421"/>
            </a:xfrm>
          </p:grpSpPr>
          <p:sp>
            <p:nvSpPr>
              <p:cNvPr id="31765" name="Text Box 5"/>
              <p:cNvSpPr txBox="1">
                <a:spLocks noChangeArrowheads="1"/>
              </p:cNvSpPr>
              <p:nvPr/>
            </p:nvSpPr>
            <p:spPr bwMode="auto">
              <a:xfrm>
                <a:off x="1776" y="1296"/>
                <a:ext cx="20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/>
                  <a:t>Concentration of O</a:t>
                </a:r>
                <a:r>
                  <a:rPr lang="en-US" sz="2000" b="1" baseline="-25000"/>
                  <a:t>3</a:t>
                </a:r>
                <a:r>
                  <a:rPr lang="en-US" sz="2000" b="1"/>
                  <a:t> (mol/L)</a:t>
                </a:r>
              </a:p>
            </p:txBody>
          </p:sp>
          <p:sp>
            <p:nvSpPr>
              <p:cNvPr id="31766" name="Text Box 14"/>
              <p:cNvSpPr txBox="1">
                <a:spLocks noChangeArrowheads="1"/>
              </p:cNvSpPr>
              <p:nvPr/>
            </p:nvSpPr>
            <p:spPr bwMode="auto">
              <a:xfrm>
                <a:off x="2208" y="1816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3.20x10</a:t>
                </a:r>
                <a:r>
                  <a:rPr lang="en-US" sz="2000" baseline="30000"/>
                  <a:t>-5</a:t>
                </a:r>
                <a:endParaRPr lang="en-US" sz="2000"/>
              </a:p>
            </p:txBody>
          </p:sp>
          <p:sp>
            <p:nvSpPr>
              <p:cNvPr id="31767" name="Text Box 15"/>
              <p:cNvSpPr txBox="1">
                <a:spLocks noChangeArrowheads="1"/>
              </p:cNvSpPr>
              <p:nvPr/>
            </p:nvSpPr>
            <p:spPr bwMode="auto">
              <a:xfrm>
                <a:off x="2208" y="2073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2.42x10</a:t>
                </a:r>
                <a:r>
                  <a:rPr lang="en-US" sz="2000" baseline="30000"/>
                  <a:t>-5</a:t>
                </a:r>
                <a:endParaRPr lang="en-US" sz="2000"/>
              </a:p>
            </p:txBody>
          </p:sp>
          <p:sp>
            <p:nvSpPr>
              <p:cNvPr id="31768" name="Text Box 16"/>
              <p:cNvSpPr txBox="1">
                <a:spLocks noChangeArrowheads="1"/>
              </p:cNvSpPr>
              <p:nvPr/>
            </p:nvSpPr>
            <p:spPr bwMode="auto">
              <a:xfrm>
                <a:off x="2208" y="2352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1.95x10</a:t>
                </a:r>
                <a:r>
                  <a:rPr lang="en-US" sz="2000" baseline="30000"/>
                  <a:t>-5</a:t>
                </a:r>
                <a:endParaRPr lang="en-US" sz="2000"/>
              </a:p>
            </p:txBody>
          </p:sp>
          <p:sp>
            <p:nvSpPr>
              <p:cNvPr id="31769" name="Text Box 17"/>
              <p:cNvSpPr txBox="1">
                <a:spLocks noChangeArrowheads="1"/>
              </p:cNvSpPr>
              <p:nvPr/>
            </p:nvSpPr>
            <p:spPr bwMode="auto">
              <a:xfrm>
                <a:off x="2208" y="2631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1.63x10</a:t>
                </a:r>
                <a:r>
                  <a:rPr lang="en-US" sz="2000" baseline="30000"/>
                  <a:t>-5</a:t>
                </a:r>
                <a:endParaRPr lang="en-US" sz="2000"/>
              </a:p>
            </p:txBody>
          </p:sp>
          <p:sp>
            <p:nvSpPr>
              <p:cNvPr id="31770" name="Text Box 18"/>
              <p:cNvSpPr txBox="1">
                <a:spLocks noChangeArrowheads="1"/>
              </p:cNvSpPr>
              <p:nvPr/>
            </p:nvSpPr>
            <p:spPr bwMode="auto">
              <a:xfrm>
                <a:off x="2208" y="2909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1.40x10</a:t>
                </a:r>
                <a:r>
                  <a:rPr lang="en-US" sz="2000" baseline="30000"/>
                  <a:t>-5</a:t>
                </a:r>
                <a:endParaRPr lang="en-US" sz="2000"/>
              </a:p>
            </p:txBody>
          </p:sp>
          <p:sp>
            <p:nvSpPr>
              <p:cNvPr id="31771" name="Text Box 19"/>
              <p:cNvSpPr txBox="1">
                <a:spLocks noChangeArrowheads="1"/>
              </p:cNvSpPr>
              <p:nvPr/>
            </p:nvSpPr>
            <p:spPr bwMode="auto">
              <a:xfrm>
                <a:off x="2208" y="3188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1.23x10</a:t>
                </a:r>
                <a:r>
                  <a:rPr lang="en-US" sz="2000" baseline="30000"/>
                  <a:t>-5</a:t>
                </a:r>
                <a:endParaRPr lang="en-US" sz="2000"/>
              </a:p>
            </p:txBody>
          </p:sp>
          <p:sp>
            <p:nvSpPr>
              <p:cNvPr id="31772" name="Text Box 20"/>
              <p:cNvSpPr txBox="1">
                <a:spLocks noChangeArrowheads="1"/>
              </p:cNvSpPr>
              <p:nvPr/>
            </p:nvSpPr>
            <p:spPr bwMode="auto">
              <a:xfrm>
                <a:off x="2208" y="3467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2000"/>
                  <a:t>1.10x10</a:t>
                </a:r>
                <a:r>
                  <a:rPr lang="en-US" sz="2000" baseline="30000"/>
                  <a:t>-5</a:t>
                </a:r>
                <a:endParaRPr lang="en-US" sz="2000"/>
              </a:p>
            </p:txBody>
          </p:sp>
        </p:grpSp>
        <p:sp>
          <p:nvSpPr>
            <p:cNvPr id="31764" name="Line 13"/>
            <p:cNvSpPr>
              <a:spLocks noChangeShapeType="1"/>
            </p:cNvSpPr>
            <p:nvPr/>
          </p:nvSpPr>
          <p:spPr bwMode="auto">
            <a:xfrm>
              <a:off x="528" y="3744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638800" y="2971800"/>
            <a:ext cx="2098675" cy="1600200"/>
            <a:chOff x="3552" y="1872"/>
            <a:chExt cx="1322" cy="1008"/>
          </a:xfrm>
        </p:grpSpPr>
        <p:grpSp>
          <p:nvGrpSpPr>
            <p:cNvPr id="31750" name="Group 57"/>
            <p:cNvGrpSpPr>
              <a:grpSpLocks/>
            </p:cNvGrpSpPr>
            <p:nvPr/>
          </p:nvGrpSpPr>
          <p:grpSpPr bwMode="auto">
            <a:xfrm>
              <a:off x="3552" y="1872"/>
              <a:ext cx="1322" cy="489"/>
              <a:chOff x="3456" y="1680"/>
              <a:chExt cx="1322" cy="489"/>
            </a:xfrm>
          </p:grpSpPr>
          <p:grpSp>
            <p:nvGrpSpPr>
              <p:cNvPr id="31757" name="Group 19"/>
              <p:cNvGrpSpPr>
                <a:grpSpLocks/>
              </p:cNvGrpSpPr>
              <p:nvPr/>
            </p:nvGrpSpPr>
            <p:grpSpPr bwMode="auto">
              <a:xfrm>
                <a:off x="4080" y="1680"/>
                <a:ext cx="698" cy="489"/>
                <a:chOff x="477" y="1931"/>
                <a:chExt cx="698" cy="489"/>
              </a:xfrm>
            </p:grpSpPr>
            <p:sp>
              <p:nvSpPr>
                <p:cNvPr id="3175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80" y="1931"/>
                  <a:ext cx="69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Symbol" charset="0"/>
                      <a:sym typeface="Symbol" charset="0"/>
                    </a:rPr>
                    <a:t></a:t>
                  </a:r>
                  <a:r>
                    <a:rPr lang="en-US" sz="2000"/>
                    <a:t> [C</a:t>
                  </a:r>
                  <a:r>
                    <a:rPr lang="en-US" sz="2000" baseline="-25000"/>
                    <a:t>2</a:t>
                  </a:r>
                  <a:r>
                    <a:rPr lang="en-US" sz="2000"/>
                    <a:t>H</a:t>
                  </a:r>
                  <a:r>
                    <a:rPr lang="en-US" sz="2000" baseline="-25000"/>
                    <a:t>4</a:t>
                  </a:r>
                  <a:r>
                    <a:rPr lang="en-US" sz="2000"/>
                    <a:t>]</a:t>
                  </a:r>
                </a:p>
              </p:txBody>
            </p:sp>
            <p:sp>
              <p:nvSpPr>
                <p:cNvPr id="3176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98" y="2170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Symbol" charset="0"/>
                      <a:sym typeface="Symbol" charset="0"/>
                    </a:rPr>
                    <a:t></a:t>
                  </a:r>
                  <a:r>
                    <a:rPr lang="en-US" sz="2000" i="1"/>
                    <a:t>t</a:t>
                  </a:r>
                </a:p>
              </p:txBody>
            </p:sp>
            <p:sp>
              <p:nvSpPr>
                <p:cNvPr id="31761" name="Line 16"/>
                <p:cNvSpPr>
                  <a:spLocks noChangeShapeType="1"/>
                </p:cNvSpPr>
                <p:nvPr/>
              </p:nvSpPr>
              <p:spPr bwMode="auto">
                <a:xfrm>
                  <a:off x="477" y="2189"/>
                  <a:ext cx="69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758" name="Text Box 18"/>
              <p:cNvSpPr txBox="1">
                <a:spLocks noChangeArrowheads="1"/>
              </p:cNvSpPr>
              <p:nvPr/>
            </p:nvSpPr>
            <p:spPr bwMode="auto">
              <a:xfrm>
                <a:off x="3456" y="1800"/>
                <a:ext cx="6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rate = - </a:t>
                </a:r>
              </a:p>
            </p:txBody>
          </p:sp>
        </p:grpSp>
        <p:grpSp>
          <p:nvGrpSpPr>
            <p:cNvPr id="31751" name="Group 56"/>
            <p:cNvGrpSpPr>
              <a:grpSpLocks/>
            </p:cNvGrpSpPr>
            <p:nvPr/>
          </p:nvGrpSpPr>
          <p:grpSpPr bwMode="auto">
            <a:xfrm>
              <a:off x="3883" y="2400"/>
              <a:ext cx="869" cy="480"/>
              <a:chOff x="3984" y="2688"/>
              <a:chExt cx="869" cy="480"/>
            </a:xfrm>
          </p:grpSpPr>
          <p:grpSp>
            <p:nvGrpSpPr>
              <p:cNvPr id="31752" name="Group 55"/>
              <p:cNvGrpSpPr>
                <a:grpSpLocks/>
              </p:cNvGrpSpPr>
              <p:nvPr/>
            </p:nvGrpSpPr>
            <p:grpSpPr bwMode="auto">
              <a:xfrm>
                <a:off x="4309" y="2688"/>
                <a:ext cx="544" cy="480"/>
                <a:chOff x="4315" y="2688"/>
                <a:chExt cx="544" cy="480"/>
              </a:xfrm>
            </p:grpSpPr>
            <p:sp>
              <p:nvSpPr>
                <p:cNvPr id="3175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22" y="2688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Symbol" charset="0"/>
                      <a:sym typeface="Symbol" charset="0"/>
                    </a:rPr>
                    <a:t></a:t>
                  </a:r>
                  <a:r>
                    <a:rPr lang="en-US" sz="2000"/>
                    <a:t> [O</a:t>
                  </a:r>
                  <a:r>
                    <a:rPr lang="en-US" sz="2000" baseline="-25000"/>
                    <a:t>3</a:t>
                  </a:r>
                  <a:r>
                    <a:rPr lang="en-US" sz="2000"/>
                    <a:t>]</a:t>
                  </a:r>
                </a:p>
              </p:txBody>
            </p:sp>
            <p:sp>
              <p:nvSpPr>
                <p:cNvPr id="3175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464" y="2918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Symbol" charset="0"/>
                      <a:sym typeface="Symbol" charset="0"/>
                    </a:rPr>
                    <a:t></a:t>
                  </a:r>
                  <a:r>
                    <a:rPr lang="en-US" sz="2000" i="1"/>
                    <a:t>t</a:t>
                  </a:r>
                </a:p>
              </p:txBody>
            </p:sp>
            <p:sp>
              <p:nvSpPr>
                <p:cNvPr id="31756" name="Line 26"/>
                <p:cNvSpPr>
                  <a:spLocks noChangeShapeType="1"/>
                </p:cNvSpPr>
                <p:nvPr/>
              </p:nvSpPr>
              <p:spPr bwMode="auto">
                <a:xfrm>
                  <a:off x="4315" y="2946"/>
                  <a:ext cx="544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753" name="Text Box 31"/>
              <p:cNvSpPr txBox="1">
                <a:spLocks noChangeArrowheads="1"/>
              </p:cNvSpPr>
              <p:nvPr/>
            </p:nvSpPr>
            <p:spPr bwMode="auto">
              <a:xfrm>
                <a:off x="3984" y="2803"/>
                <a:ext cx="30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= -</a:t>
                </a:r>
              </a:p>
            </p:txBody>
          </p:sp>
        </p:grpSp>
      </p:grpSp>
      <p:graphicFrame>
        <p:nvGraphicFramePr>
          <p:cNvPr id="31749" name="Object 58"/>
          <p:cNvGraphicFramePr>
            <a:graphicFrameLocks noChangeAspect="1"/>
          </p:cNvGraphicFramePr>
          <p:nvPr/>
        </p:nvGraphicFramePr>
        <p:xfrm>
          <a:off x="1219200" y="1371600"/>
          <a:ext cx="5562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r:id="rId4" imgW="3441700" imgH="241300" progId="">
                  <p:embed/>
                </p:oleObj>
              </mc:Choice>
              <mc:Fallback>
                <p:oleObj r:id="rId4" imgW="34417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55626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70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612775" y="4572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55763" indent="-165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16.5	Three types of reaction rates for the reaction of O</a:t>
            </a:r>
            <a:r>
              <a:rPr lang="en-US" sz="2000" b="1" baseline="-25000">
                <a:cs typeface="Arial" charset="0"/>
              </a:rPr>
              <a:t>3</a:t>
            </a:r>
            <a:r>
              <a:rPr lang="en-US" sz="2000" b="1">
                <a:cs typeface="Arial" charset="0"/>
              </a:rPr>
              <a:t> and C</a:t>
            </a:r>
            <a:r>
              <a:rPr lang="en-US" sz="2000" b="1" baseline="-25000">
                <a:cs typeface="Arial" charset="0"/>
              </a:rPr>
              <a:t>2</a:t>
            </a:r>
            <a:r>
              <a:rPr lang="en-US" sz="2000" b="1">
                <a:cs typeface="Arial" charset="0"/>
              </a:rPr>
              <a:t>H</a:t>
            </a:r>
            <a:r>
              <a:rPr lang="en-US" sz="2000" b="1" baseline="-25000">
                <a:cs typeface="Arial" charset="0"/>
              </a:rPr>
              <a:t>4</a:t>
            </a:r>
            <a:r>
              <a:rPr lang="en-US" sz="2000" b="1">
                <a:cs typeface="Arial" charset="0"/>
              </a:rPr>
              <a:t>.</a:t>
            </a:r>
          </a:p>
        </p:txBody>
      </p:sp>
      <p:graphicFrame>
        <p:nvGraphicFramePr>
          <p:cNvPr id="33794" name="Object 27"/>
          <p:cNvGraphicFramePr>
            <a:graphicFrameLocks noChangeAspect="1"/>
          </p:cNvGraphicFramePr>
          <p:nvPr/>
        </p:nvGraphicFramePr>
        <p:xfrm>
          <a:off x="1752600" y="1219200"/>
          <a:ext cx="5562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6" r:id="rId4" imgW="3441700" imgH="241300" progId="">
                  <p:embed/>
                </p:oleObj>
              </mc:Choice>
              <mc:Fallback>
                <p:oleObj r:id="rId4" imgW="34417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55626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Picture 5" descr="siL40183_16_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1769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32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612775" y="457200"/>
            <a:ext cx="6996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1650" indent="-17716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16.6A	Plots of [reactant] and [product] vs. time.</a:t>
            </a:r>
          </a:p>
        </p:txBody>
      </p:sp>
      <p:sp>
        <p:nvSpPr>
          <p:cNvPr id="35842" name="Text Box 15"/>
          <p:cNvSpPr txBox="1">
            <a:spLocks noChangeArrowheads="1"/>
          </p:cNvSpPr>
          <p:nvPr/>
        </p:nvSpPr>
        <p:spPr bwMode="auto">
          <a:xfrm>
            <a:off x="1066800" y="990600"/>
            <a:ext cx="275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C</a:t>
            </a:r>
            <a:r>
              <a:rPr lang="en-US" sz="1800" b="1" baseline="-25000"/>
              <a:t>2</a:t>
            </a:r>
            <a:r>
              <a:rPr lang="en-US" sz="1800" b="1"/>
              <a:t>H</a:t>
            </a:r>
            <a:r>
              <a:rPr lang="en-US" sz="1800" b="1" baseline="-25000"/>
              <a:t>4</a:t>
            </a:r>
            <a:r>
              <a:rPr lang="en-US" sz="1800" b="1"/>
              <a:t> + O</a:t>
            </a:r>
            <a:r>
              <a:rPr lang="en-US" sz="1800" b="1" baseline="-25000"/>
              <a:t>3</a:t>
            </a:r>
            <a:r>
              <a:rPr lang="en-US" sz="1800" b="1"/>
              <a:t> </a:t>
            </a:r>
            <a:r>
              <a:rPr lang="en-US" sz="1800" b="1">
                <a:cs typeface="Arial" charset="0"/>
              </a:rPr>
              <a:t>→ C</a:t>
            </a:r>
            <a:r>
              <a:rPr lang="en-US" sz="1800" b="1" baseline="-25000">
                <a:cs typeface="Arial" charset="0"/>
              </a:rPr>
              <a:t>2</a:t>
            </a:r>
            <a:r>
              <a:rPr lang="en-US" sz="1800" b="1">
                <a:cs typeface="Arial" charset="0"/>
              </a:rPr>
              <a:t>H</a:t>
            </a:r>
            <a:r>
              <a:rPr lang="en-US" sz="1800" b="1" baseline="-25000">
                <a:cs typeface="Arial" charset="0"/>
              </a:rPr>
              <a:t>4</a:t>
            </a:r>
            <a:r>
              <a:rPr lang="en-US" sz="1800" b="1">
                <a:cs typeface="Arial" charset="0"/>
              </a:rPr>
              <a:t>O + O</a:t>
            </a:r>
            <a:r>
              <a:rPr lang="en-US" sz="1800" b="1" baseline="-25000">
                <a:cs typeface="Arial" charset="0"/>
              </a:rPr>
              <a:t>2</a:t>
            </a:r>
            <a:endParaRPr lang="en-US" sz="1800" b="1">
              <a:cs typeface="Arial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572000" y="1676400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[O</a:t>
            </a:r>
            <a:r>
              <a:rPr lang="en-US" sz="2000" baseline="-25000"/>
              <a:t>2</a:t>
            </a:r>
            <a:r>
              <a:rPr lang="en-US" sz="2000"/>
              <a:t>] increases just as fast as [C</a:t>
            </a:r>
            <a:r>
              <a:rPr lang="en-US" sz="2000" baseline="-25000"/>
              <a:t>2</a:t>
            </a:r>
            <a:r>
              <a:rPr lang="en-US" sz="2000"/>
              <a:t>H</a:t>
            </a:r>
            <a:r>
              <a:rPr lang="en-US" sz="2000" baseline="-25000"/>
              <a:t>4</a:t>
            </a:r>
            <a:r>
              <a:rPr lang="en-US" sz="2000"/>
              <a:t>] decreases.</a:t>
            </a:r>
            <a:endParaRPr lang="en-US" sz="2000">
              <a:cs typeface="Arial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114800" y="2667000"/>
            <a:ext cx="3678238" cy="793750"/>
            <a:chOff x="2688" y="1272"/>
            <a:chExt cx="2317" cy="500"/>
          </a:xfrm>
        </p:grpSpPr>
        <p:sp>
          <p:nvSpPr>
            <p:cNvPr id="35855" name="Text Box 22"/>
            <p:cNvSpPr txBox="1">
              <a:spLocks noChangeArrowheads="1"/>
            </p:cNvSpPr>
            <p:nvPr/>
          </p:nvSpPr>
          <p:spPr bwMode="auto">
            <a:xfrm>
              <a:off x="2688" y="1397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Rate = -</a:t>
              </a:r>
            </a:p>
          </p:txBody>
        </p:sp>
        <p:grpSp>
          <p:nvGrpSpPr>
            <p:cNvPr id="35856" name="Group 26"/>
            <p:cNvGrpSpPr>
              <a:grpSpLocks/>
            </p:cNvGrpSpPr>
            <p:nvPr/>
          </p:nvGrpSpPr>
          <p:grpSpPr bwMode="auto">
            <a:xfrm>
              <a:off x="3408" y="1272"/>
              <a:ext cx="650" cy="500"/>
              <a:chOff x="3120" y="2640"/>
              <a:chExt cx="650" cy="500"/>
            </a:xfrm>
          </p:grpSpPr>
          <p:sp>
            <p:nvSpPr>
              <p:cNvPr id="35861" name="Text Box 24"/>
              <p:cNvSpPr txBox="1">
                <a:spLocks noChangeArrowheads="1"/>
              </p:cNvSpPr>
              <p:nvPr/>
            </p:nvSpPr>
            <p:spPr bwMode="auto">
              <a:xfrm>
                <a:off x="3120" y="2640"/>
                <a:ext cx="650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/>
                  <a:t>[C</a:t>
                </a:r>
                <a:r>
                  <a:rPr lang="en-US" sz="2000" baseline="-25000"/>
                  <a:t>2</a:t>
                </a:r>
                <a:r>
                  <a:rPr lang="en-US" sz="2000"/>
                  <a:t>H</a:t>
                </a:r>
                <a:r>
                  <a:rPr lang="en-US" sz="2000" baseline="-25000"/>
                  <a:t>4</a:t>
                </a:r>
                <a:r>
                  <a:rPr lang="en-US" sz="2000"/>
                  <a:t>]</a:t>
                </a:r>
              </a:p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 i="1"/>
                  <a:t>t</a:t>
                </a:r>
              </a:p>
            </p:txBody>
          </p:sp>
          <p:sp>
            <p:nvSpPr>
              <p:cNvPr id="35862" name="Line 25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5857" name="Text Box 27"/>
            <p:cNvSpPr txBox="1">
              <a:spLocks noChangeArrowheads="1"/>
            </p:cNvSpPr>
            <p:nvPr/>
          </p:nvSpPr>
          <p:spPr bwMode="auto">
            <a:xfrm>
              <a:off x="4128" y="1397"/>
              <a:ext cx="3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 -</a:t>
              </a:r>
            </a:p>
          </p:txBody>
        </p:sp>
        <p:grpSp>
          <p:nvGrpSpPr>
            <p:cNvPr id="35858" name="Group 28"/>
            <p:cNvGrpSpPr>
              <a:grpSpLocks/>
            </p:cNvGrpSpPr>
            <p:nvPr/>
          </p:nvGrpSpPr>
          <p:grpSpPr bwMode="auto">
            <a:xfrm>
              <a:off x="4512" y="1272"/>
              <a:ext cx="493" cy="500"/>
              <a:chOff x="3203" y="2640"/>
              <a:chExt cx="493" cy="500"/>
            </a:xfrm>
          </p:grpSpPr>
          <p:sp>
            <p:nvSpPr>
              <p:cNvPr id="35859" name="Text Box 29"/>
              <p:cNvSpPr txBox="1">
                <a:spLocks noChangeArrowheads="1"/>
              </p:cNvSpPr>
              <p:nvPr/>
            </p:nvSpPr>
            <p:spPr bwMode="auto">
              <a:xfrm>
                <a:off x="3203" y="2640"/>
                <a:ext cx="484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/>
                  <a:t>[O</a:t>
                </a:r>
                <a:r>
                  <a:rPr lang="en-US" sz="2000" baseline="-25000"/>
                  <a:t>3</a:t>
                </a:r>
                <a:r>
                  <a:rPr lang="en-US" sz="2000"/>
                  <a:t>]</a:t>
                </a:r>
              </a:p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 i="1"/>
                  <a:t>t</a:t>
                </a:r>
              </a:p>
            </p:txBody>
          </p:sp>
          <p:sp>
            <p:nvSpPr>
              <p:cNvPr id="35860" name="Line 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724400" y="3581400"/>
            <a:ext cx="2916238" cy="793750"/>
            <a:chOff x="3059" y="2328"/>
            <a:chExt cx="1837" cy="500"/>
          </a:xfrm>
        </p:grpSpPr>
        <p:grpSp>
          <p:nvGrpSpPr>
            <p:cNvPr id="35847" name="Group 34"/>
            <p:cNvGrpSpPr>
              <a:grpSpLocks/>
            </p:cNvGrpSpPr>
            <p:nvPr/>
          </p:nvGrpSpPr>
          <p:grpSpPr bwMode="auto">
            <a:xfrm>
              <a:off x="3299" y="2328"/>
              <a:ext cx="774" cy="500"/>
              <a:chOff x="3888" y="1872"/>
              <a:chExt cx="774" cy="500"/>
            </a:xfrm>
          </p:grpSpPr>
          <p:sp>
            <p:nvSpPr>
              <p:cNvPr id="35853" name="Text Box 32"/>
              <p:cNvSpPr txBox="1">
                <a:spLocks noChangeArrowheads="1"/>
              </p:cNvSpPr>
              <p:nvPr/>
            </p:nvSpPr>
            <p:spPr bwMode="auto">
              <a:xfrm>
                <a:off x="3888" y="1872"/>
                <a:ext cx="774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/>
                  <a:t>[C</a:t>
                </a:r>
                <a:r>
                  <a:rPr lang="en-US" sz="2000" baseline="-25000"/>
                  <a:t>2</a:t>
                </a:r>
                <a:r>
                  <a:rPr lang="en-US" sz="2000"/>
                  <a:t>H</a:t>
                </a:r>
                <a:r>
                  <a:rPr lang="en-US" sz="2000" baseline="-25000"/>
                  <a:t>4</a:t>
                </a:r>
                <a:r>
                  <a:rPr lang="en-US" sz="2000"/>
                  <a:t>O]</a:t>
                </a:r>
              </a:p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 i="1"/>
                  <a:t>t</a:t>
                </a:r>
              </a:p>
            </p:txBody>
          </p:sp>
          <p:sp>
            <p:nvSpPr>
              <p:cNvPr id="35854" name="Line 33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48" name="Group 35"/>
            <p:cNvGrpSpPr>
              <a:grpSpLocks/>
            </p:cNvGrpSpPr>
            <p:nvPr/>
          </p:nvGrpSpPr>
          <p:grpSpPr bwMode="auto">
            <a:xfrm>
              <a:off x="4403" y="2328"/>
              <a:ext cx="493" cy="500"/>
              <a:chOff x="3203" y="2640"/>
              <a:chExt cx="493" cy="500"/>
            </a:xfrm>
          </p:grpSpPr>
          <p:sp>
            <p:nvSpPr>
              <p:cNvPr id="35851" name="Text Box 36"/>
              <p:cNvSpPr txBox="1">
                <a:spLocks noChangeArrowheads="1"/>
              </p:cNvSpPr>
              <p:nvPr/>
            </p:nvSpPr>
            <p:spPr bwMode="auto">
              <a:xfrm>
                <a:off x="3203" y="2640"/>
                <a:ext cx="484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/>
                  <a:t>[O</a:t>
                </a:r>
                <a:r>
                  <a:rPr lang="en-US" sz="2000" baseline="-25000"/>
                  <a:t>2</a:t>
                </a:r>
                <a:r>
                  <a:rPr lang="en-US" sz="2000"/>
                  <a:t>]</a:t>
                </a:r>
              </a:p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 i="1"/>
                  <a:t>t</a:t>
                </a:r>
              </a:p>
            </p:txBody>
          </p:sp>
          <p:sp>
            <p:nvSpPr>
              <p:cNvPr id="35852" name="Line 3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5849" name="Text Box 38"/>
            <p:cNvSpPr txBox="1">
              <a:spLocks noChangeArrowheads="1"/>
            </p:cNvSpPr>
            <p:nvPr/>
          </p:nvSpPr>
          <p:spPr bwMode="auto">
            <a:xfrm>
              <a:off x="3059" y="2453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sp>
          <p:nvSpPr>
            <p:cNvPr id="35850" name="Text Box 39"/>
            <p:cNvSpPr txBox="1">
              <a:spLocks noChangeArrowheads="1"/>
            </p:cNvSpPr>
            <p:nvPr/>
          </p:nvSpPr>
          <p:spPr bwMode="auto">
            <a:xfrm>
              <a:off x="4115" y="2453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</p:grpSp>
      <p:pic>
        <p:nvPicPr>
          <p:cNvPr id="35846" name="Picture 2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981325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9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2819400" y="547688"/>
            <a:ext cx="3429000" cy="519112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The Rate Law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1371600"/>
            <a:ext cx="7880350" cy="1066800"/>
            <a:chOff x="432" y="1776"/>
            <a:chExt cx="4964" cy="672"/>
          </a:xfrm>
        </p:grpSpPr>
        <p:sp>
          <p:nvSpPr>
            <p:cNvPr id="46086" name="Text Box 2"/>
            <p:cNvSpPr txBox="1">
              <a:spLocks noChangeArrowheads="1"/>
            </p:cNvSpPr>
            <p:nvPr/>
          </p:nvSpPr>
          <p:spPr bwMode="auto">
            <a:xfrm>
              <a:off x="432" y="1776"/>
              <a:ext cx="49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For any general reaction occurring at a fixed temperature</a:t>
              </a:r>
            </a:p>
          </p:txBody>
        </p:sp>
        <p:sp>
          <p:nvSpPr>
            <p:cNvPr id="46087" name="Text Box 3"/>
            <p:cNvSpPr txBox="1">
              <a:spLocks noChangeArrowheads="1"/>
            </p:cNvSpPr>
            <p:nvPr/>
          </p:nvSpPr>
          <p:spPr bwMode="auto">
            <a:xfrm>
              <a:off x="1680" y="2160"/>
              <a:ext cx="2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/>
                <a:t>a</a:t>
              </a:r>
              <a:r>
                <a:rPr lang="en-US"/>
                <a:t>A    +    </a:t>
              </a:r>
              <a:r>
                <a:rPr lang="en-US" i="1"/>
                <a:t>b</a:t>
              </a:r>
              <a:r>
                <a:rPr lang="en-US"/>
                <a:t>B </a:t>
              </a:r>
              <a:r>
                <a:rPr lang="en-US">
                  <a:cs typeface="Arial" charset="0"/>
                </a:rPr>
                <a:t>→</a:t>
              </a:r>
              <a:r>
                <a:rPr lang="en-US"/>
                <a:t> </a:t>
              </a:r>
              <a:r>
                <a:rPr lang="en-US" i="1"/>
                <a:t>c</a:t>
              </a:r>
              <a:r>
                <a:rPr lang="en-US"/>
                <a:t>C    +    </a:t>
              </a:r>
              <a:r>
                <a:rPr lang="en-US" i="1"/>
                <a:t>d</a:t>
              </a:r>
              <a:r>
                <a:rPr lang="en-US"/>
                <a:t>D</a:t>
              </a:r>
            </a:p>
          </p:txBody>
        </p:sp>
      </p:grp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3124200" y="2590800"/>
            <a:ext cx="2543175" cy="485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Rate = </a:t>
            </a:r>
            <a:r>
              <a:rPr lang="en-US" b="1" i="1"/>
              <a:t>k</a:t>
            </a:r>
            <a:r>
              <a:rPr lang="en-US" b="1"/>
              <a:t>[A]</a:t>
            </a:r>
            <a:r>
              <a:rPr lang="en-US" b="1" i="1" baseline="30000"/>
              <a:t>m</a:t>
            </a:r>
            <a:r>
              <a:rPr lang="en-US" b="1"/>
              <a:t>[B]</a:t>
            </a:r>
            <a:r>
              <a:rPr lang="en-US" b="1" i="1" baseline="30000"/>
              <a:t>n</a:t>
            </a:r>
            <a:endParaRPr lang="en-US" b="1"/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533400" y="33528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term </a:t>
            </a:r>
            <a:r>
              <a:rPr lang="en-US" i="1"/>
              <a:t>k</a:t>
            </a:r>
            <a:r>
              <a:rPr lang="en-US"/>
              <a:t> is the </a:t>
            </a:r>
            <a:r>
              <a:rPr lang="en-US" b="1" i="1"/>
              <a:t>rate constant</a:t>
            </a:r>
            <a:r>
              <a:rPr lang="en-US"/>
              <a:t>, which is specific for a given reaction at a given temperature.</a:t>
            </a:r>
            <a:endParaRPr lang="en-US" i="1"/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533400" y="4343400"/>
            <a:ext cx="7620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exponents </a:t>
            </a:r>
            <a:r>
              <a:rPr lang="en-US" i="1"/>
              <a:t>m</a:t>
            </a:r>
            <a:r>
              <a:rPr lang="en-US"/>
              <a:t> and </a:t>
            </a:r>
            <a:r>
              <a:rPr lang="en-US" i="1"/>
              <a:t>n</a:t>
            </a:r>
            <a:r>
              <a:rPr lang="en-US"/>
              <a:t> are </a:t>
            </a:r>
            <a:r>
              <a:rPr lang="en-US" b="1" i="1"/>
              <a:t>reaction orders</a:t>
            </a:r>
            <a:r>
              <a:rPr lang="en-US"/>
              <a:t> and are determined </a:t>
            </a:r>
            <a:r>
              <a:rPr lang="en-US" b="1" i="1"/>
              <a:t>by experiment</a:t>
            </a:r>
            <a:r>
              <a:rPr lang="en-US"/>
              <a:t>.</a:t>
            </a:r>
          </a:p>
          <a:p>
            <a:r>
              <a:rPr lang="en-US" sz="2000"/>
              <a:t>The values of </a:t>
            </a:r>
            <a:r>
              <a:rPr lang="en-US" sz="2000" i="1"/>
              <a:t>m</a:t>
            </a:r>
            <a:r>
              <a:rPr lang="en-US" sz="2000"/>
              <a:t> and </a:t>
            </a:r>
            <a:r>
              <a:rPr lang="en-US" sz="2000" i="1"/>
              <a:t>n</a:t>
            </a:r>
            <a:r>
              <a:rPr lang="en-US" sz="2000"/>
              <a:t> are </a:t>
            </a:r>
            <a:r>
              <a:rPr lang="en-US" sz="2000" b="1" i="1"/>
              <a:t>not</a:t>
            </a:r>
            <a:r>
              <a:rPr lang="en-US" sz="2000"/>
              <a:t> necessarily related in any way to the coefficients 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.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13434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 animBg="1"/>
      <p:bldP spid="140297" grpId="0"/>
      <p:bldP spid="140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819400" y="609600"/>
            <a:ext cx="34290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Reaction Orders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 reaction has an </a:t>
            </a:r>
            <a:r>
              <a:rPr lang="en-US" b="1" i="1"/>
              <a:t>individual order</a:t>
            </a:r>
            <a:r>
              <a:rPr lang="en-US"/>
              <a:t> </a:t>
            </a:r>
            <a:r>
              <a:rPr lang="ja-JP" altLang="en-US"/>
              <a:t>“</a:t>
            </a:r>
            <a:r>
              <a:rPr lang="en-US" altLang="ja-JP"/>
              <a:t>with respect to</a:t>
            </a:r>
            <a:r>
              <a:rPr lang="ja-JP" altLang="en-US"/>
              <a:t>”</a:t>
            </a:r>
            <a:r>
              <a:rPr lang="en-US" altLang="ja-JP"/>
              <a:t> or </a:t>
            </a:r>
            <a:r>
              <a:rPr lang="ja-JP" altLang="en-US"/>
              <a:t>“</a:t>
            </a:r>
            <a:r>
              <a:rPr lang="en-US" altLang="ja-JP"/>
              <a:t>in</a:t>
            </a:r>
            <a:r>
              <a:rPr lang="ja-JP" altLang="en-US"/>
              <a:t>”</a:t>
            </a:r>
            <a:r>
              <a:rPr lang="en-US" altLang="ja-JP"/>
              <a:t> each reactant.</a:t>
            </a: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For the simple reaction A </a:t>
            </a:r>
            <a:r>
              <a:rPr lang="en-US">
                <a:cs typeface="Arial" charset="0"/>
              </a:rPr>
              <a:t>→ products:</a:t>
            </a:r>
            <a:endParaRPr lang="en-US" sz="2000">
              <a:cs typeface="Arial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If the rate doubles when [A] doubles, the rate depends on [A]</a:t>
            </a:r>
            <a:r>
              <a:rPr lang="en-US" baseline="30000"/>
              <a:t>1</a:t>
            </a:r>
            <a:r>
              <a:rPr lang="en-US"/>
              <a:t> and the reaction is </a:t>
            </a:r>
            <a:r>
              <a:rPr lang="en-US" b="1" i="1"/>
              <a:t>first order</a:t>
            </a:r>
            <a:r>
              <a:rPr lang="en-US"/>
              <a:t> with respect to A.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81000" y="37338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If the rate quadruples when [A] doubles, the rate depends on [A]</a:t>
            </a:r>
            <a:r>
              <a:rPr lang="en-US" baseline="30000"/>
              <a:t>2</a:t>
            </a:r>
            <a:r>
              <a:rPr lang="en-US"/>
              <a:t> and the reaction is </a:t>
            </a:r>
            <a:r>
              <a:rPr lang="en-US" b="1" i="1"/>
              <a:t>second order</a:t>
            </a:r>
            <a:r>
              <a:rPr lang="en-US"/>
              <a:t> with respect to [A].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381000" y="4724400"/>
            <a:ext cx="830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If the rate does not change when [A] doubles, the rate does not depend on [A], and the reaction is </a:t>
            </a:r>
            <a:r>
              <a:rPr lang="en-US" b="1" i="1"/>
              <a:t>zero order</a:t>
            </a:r>
            <a:r>
              <a:rPr lang="en-US"/>
              <a:t> with respect to A.</a:t>
            </a:r>
          </a:p>
        </p:txBody>
      </p:sp>
    </p:spTree>
    <p:extLst>
      <p:ext uri="{BB962C8B-B14F-4D97-AF65-F5344CB8AC3E}">
        <p14:creationId xmlns:p14="http://schemas.microsoft.com/office/powerpoint/2010/main" val="230597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/>
      <p:bldP spid="141318" grpId="0"/>
      <p:bldP spid="141319" grpId="0"/>
      <p:bldP spid="141320" grpId="0"/>
      <p:bldP spid="1413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547688" y="457200"/>
            <a:ext cx="7864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39875" indent="-1539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Figure 16.7	Plots of reactant concentration, [A], vs. time for first-, second-, and zero-order reactions.</a:t>
            </a:r>
          </a:p>
        </p:txBody>
      </p:sp>
      <p:pic>
        <p:nvPicPr>
          <p:cNvPr id="48130" name="Picture 4" descr="siL40183_16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54125"/>
            <a:ext cx="5132388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1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2819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Sample Problem 16.1</a:t>
            </a:r>
          </a:p>
        </p:txBody>
      </p:sp>
      <p:sp>
        <p:nvSpPr>
          <p:cNvPr id="41986" name="Text Box 8"/>
          <p:cNvSpPr txBox="1">
            <a:spLocks noChangeArrowheads="1"/>
          </p:cNvSpPr>
          <p:nvPr/>
        </p:nvSpPr>
        <p:spPr bwMode="auto">
          <a:xfrm>
            <a:off x="3505200" y="457200"/>
            <a:ext cx="518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2000" b="1"/>
              <a:t>Expressing Rate in Terms of Changes in Concentration with Time</a:t>
            </a:r>
          </a:p>
        </p:txBody>
      </p:sp>
      <p:grpSp>
        <p:nvGrpSpPr>
          <p:cNvPr id="41987" name="Group 75"/>
          <p:cNvGrpSpPr>
            <a:grpSpLocks/>
          </p:cNvGrpSpPr>
          <p:nvPr/>
        </p:nvGrpSpPr>
        <p:grpSpPr bwMode="auto">
          <a:xfrm>
            <a:off x="457200" y="1219200"/>
            <a:ext cx="8153400" cy="2911475"/>
            <a:chOff x="288" y="768"/>
            <a:chExt cx="5136" cy="1834"/>
          </a:xfrm>
        </p:grpSpPr>
        <p:grpSp>
          <p:nvGrpSpPr>
            <p:cNvPr id="41991" name="Group 74"/>
            <p:cNvGrpSpPr>
              <a:grpSpLocks/>
            </p:cNvGrpSpPr>
            <p:nvPr/>
          </p:nvGrpSpPr>
          <p:grpSpPr bwMode="auto">
            <a:xfrm>
              <a:off x="288" y="768"/>
              <a:ext cx="5136" cy="845"/>
              <a:chOff x="336" y="768"/>
              <a:chExt cx="5136" cy="845"/>
            </a:xfrm>
          </p:grpSpPr>
          <p:sp>
            <p:nvSpPr>
              <p:cNvPr id="41994" name="Text Box 5"/>
              <p:cNvSpPr txBox="1">
                <a:spLocks noChangeArrowheads="1"/>
              </p:cNvSpPr>
              <p:nvPr/>
            </p:nvSpPr>
            <p:spPr bwMode="auto">
              <a:xfrm>
                <a:off x="336" y="768"/>
                <a:ext cx="10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/>
                  <a:t>PROBLEM:</a:t>
                </a:r>
              </a:p>
            </p:txBody>
          </p:sp>
          <p:sp>
            <p:nvSpPr>
              <p:cNvPr id="41995" name="Text Box 9"/>
              <p:cNvSpPr txBox="1">
                <a:spLocks noChangeArrowheads="1"/>
              </p:cNvSpPr>
              <p:nvPr/>
            </p:nvSpPr>
            <p:spPr bwMode="auto">
              <a:xfrm>
                <a:off x="1248" y="768"/>
                <a:ext cx="4224" cy="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Hydrogen gas has a nonpolluting combustion product (water vapor). It is used as a fuel abord the space shuttle and in earthbound cars with prototype engines: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	2H</a:t>
                </a:r>
                <a:r>
                  <a:rPr lang="en-US" sz="2000" baseline="-25000"/>
                  <a:t>2</a:t>
                </a:r>
                <a:r>
                  <a:rPr lang="en-US" sz="2000"/>
                  <a:t>(</a:t>
                </a:r>
                <a:r>
                  <a:rPr lang="en-US" sz="2000" i="1"/>
                  <a:t>g</a:t>
                </a:r>
                <a:r>
                  <a:rPr lang="en-US" sz="2000"/>
                  <a:t>) + O</a:t>
                </a:r>
                <a:r>
                  <a:rPr lang="en-US" sz="2000" baseline="-25000"/>
                  <a:t>2</a:t>
                </a:r>
                <a:r>
                  <a:rPr lang="en-US" sz="2000"/>
                  <a:t>(</a:t>
                </a:r>
                <a:r>
                  <a:rPr lang="en-US" sz="2000" i="1"/>
                  <a:t>g</a:t>
                </a:r>
                <a:r>
                  <a:rPr lang="en-US" sz="2000"/>
                  <a:t>) </a:t>
                </a:r>
                <a:r>
                  <a:rPr lang="en-US" sz="2000">
                    <a:cs typeface="Arial" charset="0"/>
                  </a:rPr>
                  <a:t>→ 2H</a:t>
                </a:r>
                <a:r>
                  <a:rPr lang="en-US" sz="2000" baseline="-25000">
                    <a:cs typeface="Arial" charset="0"/>
                  </a:rPr>
                  <a:t>2</a:t>
                </a:r>
                <a:r>
                  <a:rPr lang="en-US" sz="2000">
                    <a:cs typeface="Arial" charset="0"/>
                  </a:rPr>
                  <a:t>O(</a:t>
                </a:r>
                <a:r>
                  <a:rPr lang="en-US" sz="2000" i="1">
                    <a:cs typeface="Arial" charset="0"/>
                  </a:rPr>
                  <a:t>g</a:t>
                </a:r>
                <a:r>
                  <a:rPr lang="en-US" sz="2000">
                    <a:cs typeface="Arial" charset="0"/>
                  </a:rPr>
                  <a:t>)</a:t>
                </a:r>
              </a:p>
            </p:txBody>
          </p:sp>
        </p:grpSp>
        <p:sp>
          <p:nvSpPr>
            <p:cNvPr id="41992" name="Text Box 14"/>
            <p:cNvSpPr txBox="1">
              <a:spLocks noChangeArrowheads="1"/>
            </p:cNvSpPr>
            <p:nvPr/>
          </p:nvSpPr>
          <p:spPr bwMode="auto">
            <a:xfrm>
              <a:off x="960" y="1642"/>
              <a:ext cx="4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63550" indent="-4635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(a)</a:t>
              </a:r>
              <a:r>
                <a:rPr lang="en-US" sz="2000"/>
                <a:t>  Express the rate in terms of changes in [H</a:t>
              </a:r>
              <a:r>
                <a:rPr lang="en-US" sz="2000" baseline="-25000"/>
                <a:t>2</a:t>
              </a:r>
              <a:r>
                <a:rPr lang="en-US" sz="2000"/>
                <a:t>], [O</a:t>
              </a:r>
              <a:r>
                <a:rPr lang="en-US" sz="2000" baseline="-25000"/>
                <a:t>2</a:t>
              </a:r>
              <a:r>
                <a:rPr lang="en-US" sz="2000"/>
                <a:t>], and [H</a:t>
              </a:r>
              <a:r>
                <a:rPr lang="en-US" sz="2000" baseline="-25000"/>
                <a:t>2</a:t>
              </a:r>
              <a:r>
                <a:rPr lang="en-US" sz="2000"/>
                <a:t>O] with time.</a:t>
              </a:r>
              <a:endParaRPr lang="en-US" sz="2000" b="1"/>
            </a:p>
          </p:txBody>
        </p:sp>
        <p:sp>
          <p:nvSpPr>
            <p:cNvPr id="41993" name="Text Box 15"/>
            <p:cNvSpPr txBox="1">
              <a:spLocks noChangeArrowheads="1"/>
            </p:cNvSpPr>
            <p:nvPr/>
          </p:nvSpPr>
          <p:spPr bwMode="auto">
            <a:xfrm>
              <a:off x="960" y="2160"/>
              <a:ext cx="43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63550" indent="-4635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(b)</a:t>
              </a:r>
              <a:r>
                <a:rPr lang="en-US" sz="2000"/>
                <a:t>  When [O</a:t>
              </a:r>
              <a:r>
                <a:rPr lang="en-US" sz="2000" baseline="-25000"/>
                <a:t>2</a:t>
              </a:r>
              <a:r>
                <a:rPr lang="en-US" sz="2000"/>
                <a:t>] is decreasing at 0.23 mol/L</a:t>
              </a:r>
              <a:r>
                <a:rPr lang="en-US" sz="2000">
                  <a:cs typeface="Arial" charset="0"/>
                </a:rPr>
                <a:t>·</a:t>
              </a:r>
              <a:r>
                <a:rPr lang="en-US" sz="2000"/>
                <a:t>s, at what rate is [H</a:t>
              </a:r>
              <a:r>
                <a:rPr lang="en-US" sz="2000" baseline="-25000"/>
                <a:t>2</a:t>
              </a:r>
              <a:r>
                <a:rPr lang="en-US" sz="2000"/>
                <a:t>O] increasing?</a:t>
              </a:r>
              <a:endParaRPr lang="en-US" sz="2000" b="1"/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457200" y="4251325"/>
            <a:ext cx="8534400" cy="1616075"/>
            <a:chOff x="288" y="2640"/>
            <a:chExt cx="5376" cy="1018"/>
          </a:xfrm>
        </p:grpSpPr>
        <p:sp>
          <p:nvSpPr>
            <p:cNvPr id="41989" name="Text Box 6"/>
            <p:cNvSpPr txBox="1">
              <a:spLocks noChangeArrowheads="1"/>
            </p:cNvSpPr>
            <p:nvPr/>
          </p:nvSpPr>
          <p:spPr bwMode="auto">
            <a:xfrm>
              <a:off x="288" y="264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PLAN:</a:t>
              </a:r>
            </a:p>
          </p:txBody>
        </p:sp>
        <p:sp>
          <p:nvSpPr>
            <p:cNvPr id="41990" name="Text Box 16"/>
            <p:cNvSpPr txBox="1">
              <a:spLocks noChangeArrowheads="1"/>
            </p:cNvSpPr>
            <p:nvPr/>
          </p:nvSpPr>
          <p:spPr bwMode="auto">
            <a:xfrm>
              <a:off x="864" y="2640"/>
              <a:ext cx="480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We choose O</a:t>
              </a:r>
              <a:r>
                <a:rPr lang="en-US" sz="2000" baseline="-25000"/>
                <a:t>2</a:t>
              </a:r>
              <a:r>
                <a:rPr lang="en-US" sz="2000"/>
                <a:t> as the reference because its coefficient is 1. For every molecule of O</a:t>
              </a:r>
              <a:r>
                <a:rPr lang="en-US" sz="2000" baseline="-25000"/>
                <a:t>2</a:t>
              </a:r>
              <a:r>
                <a:rPr lang="en-US" sz="2000"/>
                <a:t> that disappears, two molecules of H</a:t>
              </a:r>
              <a:r>
                <a:rPr lang="en-US" sz="2000" baseline="-25000"/>
                <a:t>2</a:t>
              </a:r>
              <a:r>
                <a:rPr lang="en-US" sz="2000"/>
                <a:t> disappear, so the rate of [O</a:t>
              </a:r>
              <a:r>
                <a:rPr lang="en-US" sz="2000" baseline="-25000"/>
                <a:t>2</a:t>
              </a:r>
              <a:r>
                <a:rPr lang="en-US" sz="2000"/>
                <a:t>] decrease is ½ the rate of [H</a:t>
              </a:r>
              <a:r>
                <a:rPr lang="en-US" sz="2000" baseline="-25000"/>
                <a:t>2</a:t>
              </a:r>
              <a:r>
                <a:rPr lang="en-US" sz="2000"/>
                <a:t>] decrease. Similarly, the rate at which [O</a:t>
              </a:r>
              <a:r>
                <a:rPr lang="en-US" sz="2000" baseline="-25000"/>
                <a:t>2</a:t>
              </a:r>
              <a:r>
                <a:rPr lang="en-US" sz="2000"/>
                <a:t>] decreases is ½ the rate at which [H</a:t>
              </a:r>
              <a:r>
                <a:rPr lang="en-US" sz="2000" baseline="-25000"/>
                <a:t>2</a:t>
              </a:r>
              <a:r>
                <a:rPr lang="en-US" sz="2000"/>
                <a:t>O] increases.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06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14400" y="1354138"/>
            <a:ext cx="7848600" cy="3392488"/>
            <a:chOff x="576" y="853"/>
            <a:chExt cx="4944" cy="213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76" y="853"/>
              <a:ext cx="35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/>
                <a:t>Focusing </a:t>
              </a:r>
              <a:r>
                <a:rPr lang="en-US" sz="2000" b="1" dirty="0"/>
                <a:t>on Reaction Rate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6" y="1229"/>
              <a:ext cx="30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/>
                <a:t>Expressing </a:t>
              </a:r>
              <a:r>
                <a:rPr lang="en-US" sz="2000" b="1" dirty="0"/>
                <a:t>the Reaction Rate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76" y="1584"/>
              <a:ext cx="3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/>
                <a:t>The </a:t>
              </a:r>
              <a:r>
                <a:rPr lang="en-US" sz="2000" b="1" dirty="0"/>
                <a:t>Rate Law and Its Components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76" y="1968"/>
              <a:ext cx="49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/>
                <a:t> </a:t>
              </a:r>
              <a:r>
                <a:rPr lang="en-US" sz="2000" b="1" dirty="0"/>
                <a:t>Integrated Rate Laws:  Concentration Changes over Time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76" y="2740"/>
              <a:ext cx="46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/>
                <a:t>Catalysis</a:t>
              </a:r>
              <a:r>
                <a:rPr lang="en-US" sz="2000" b="1" dirty="0"/>
                <a:t>:  Speeding Up a Reaction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76" y="2346"/>
              <a:ext cx="46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smtClean="0"/>
                <a:t>Theories </a:t>
              </a:r>
              <a:r>
                <a:rPr lang="en-US" sz="2000" b="1" dirty="0"/>
                <a:t>of Chemical Kinetics</a:t>
              </a: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Kinetics:  Rates and Mechanisms of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45719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2819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Sample Problem 16.1</a:t>
            </a:r>
          </a:p>
        </p:txBody>
      </p:sp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SOLUTION:</a:t>
            </a: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93725" y="1522413"/>
            <a:ext cx="5795963" cy="846137"/>
            <a:chOff x="432" y="960"/>
            <a:chExt cx="3651" cy="533"/>
          </a:xfrm>
        </p:grpSpPr>
        <p:sp>
          <p:nvSpPr>
            <p:cNvPr id="44055" name="Text Box 88"/>
            <p:cNvSpPr txBox="1">
              <a:spLocks noChangeArrowheads="1"/>
            </p:cNvSpPr>
            <p:nvPr/>
          </p:nvSpPr>
          <p:spPr bwMode="auto">
            <a:xfrm>
              <a:off x="432" y="1101"/>
              <a:ext cx="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(a)</a:t>
              </a:r>
            </a:p>
          </p:txBody>
        </p:sp>
        <p:grpSp>
          <p:nvGrpSpPr>
            <p:cNvPr id="44056" name="Group 107"/>
            <p:cNvGrpSpPr>
              <a:grpSpLocks/>
            </p:cNvGrpSpPr>
            <p:nvPr/>
          </p:nvGrpSpPr>
          <p:grpSpPr bwMode="auto">
            <a:xfrm>
              <a:off x="768" y="960"/>
              <a:ext cx="3315" cy="533"/>
              <a:chOff x="768" y="982"/>
              <a:chExt cx="3315" cy="533"/>
            </a:xfrm>
          </p:grpSpPr>
          <p:grpSp>
            <p:nvGrpSpPr>
              <p:cNvPr id="44057" name="Group 106"/>
              <p:cNvGrpSpPr>
                <a:grpSpLocks/>
              </p:cNvGrpSpPr>
              <p:nvPr/>
            </p:nvGrpSpPr>
            <p:grpSpPr bwMode="auto">
              <a:xfrm>
                <a:off x="3072" y="984"/>
                <a:ext cx="1011" cy="528"/>
                <a:chOff x="3072" y="984"/>
                <a:chExt cx="1011" cy="528"/>
              </a:xfrm>
            </p:grpSpPr>
            <p:sp>
              <p:nvSpPr>
                <p:cNvPr id="4407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072" y="1123"/>
                  <a:ext cx="20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=</a:t>
                  </a:r>
                </a:p>
              </p:txBody>
            </p:sp>
            <p:grpSp>
              <p:nvGrpSpPr>
                <p:cNvPr id="44073" name="Group 81"/>
                <p:cNvGrpSpPr>
                  <a:grpSpLocks/>
                </p:cNvGrpSpPr>
                <p:nvPr/>
              </p:nvGrpSpPr>
              <p:grpSpPr bwMode="auto">
                <a:xfrm>
                  <a:off x="3312" y="984"/>
                  <a:ext cx="771" cy="528"/>
                  <a:chOff x="4512" y="3024"/>
                  <a:chExt cx="771" cy="528"/>
                </a:xfrm>
              </p:grpSpPr>
              <p:grpSp>
                <p:nvGrpSpPr>
                  <p:cNvPr id="4407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4683" y="3024"/>
                    <a:ext cx="600" cy="500"/>
                    <a:chOff x="3145" y="2640"/>
                    <a:chExt cx="600" cy="500"/>
                  </a:xfrm>
                </p:grpSpPr>
                <p:sp>
                  <p:nvSpPr>
                    <p:cNvPr id="44078" name="Text 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45" y="2640"/>
                      <a:ext cx="600" cy="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algn="ctr">
                        <a:spcBef>
                          <a:spcPct val="30000"/>
                        </a:spcBef>
                      </a:pPr>
                      <a:r>
                        <a:rPr lang="en-US" sz="2000">
                          <a:latin typeface="Symbol" charset="0"/>
                        </a:rPr>
                        <a:t>D</a:t>
                      </a:r>
                      <a:r>
                        <a:rPr lang="en-US" sz="2000"/>
                        <a:t>[H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O]</a:t>
                      </a:r>
                    </a:p>
                    <a:p>
                      <a:pPr algn="ctr">
                        <a:spcBef>
                          <a:spcPct val="30000"/>
                        </a:spcBef>
                      </a:pPr>
                      <a:r>
                        <a:rPr lang="en-US" sz="2000">
                          <a:latin typeface="Symbol" charset="0"/>
                        </a:rPr>
                        <a:t>D</a:t>
                      </a:r>
                      <a:r>
                        <a:rPr lang="en-US" sz="2000" i="1"/>
                        <a:t>t</a:t>
                      </a:r>
                    </a:p>
                  </p:txBody>
                </p:sp>
                <p:sp>
                  <p:nvSpPr>
                    <p:cNvPr id="44079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075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512" y="3072"/>
                    <a:ext cx="205" cy="480"/>
                    <a:chOff x="4512" y="1920"/>
                    <a:chExt cx="205" cy="480"/>
                  </a:xfrm>
                </p:grpSpPr>
                <p:sp>
                  <p:nvSpPr>
                    <p:cNvPr id="44076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2" y="1920"/>
                      <a:ext cx="205" cy="4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spcAft>
                          <a:spcPct val="20000"/>
                        </a:spcAft>
                      </a:pPr>
                      <a:r>
                        <a:rPr lang="en-US" sz="2000"/>
                        <a:t>1</a:t>
                      </a:r>
                    </a:p>
                    <a:p>
                      <a:pPr>
                        <a:spcAft>
                          <a:spcPct val="20000"/>
                        </a:spcAft>
                      </a:pPr>
                      <a:r>
                        <a:rPr lang="en-US" sz="2000"/>
                        <a:t>2</a:t>
                      </a:r>
                    </a:p>
                  </p:txBody>
                </p:sp>
                <p:sp>
                  <p:nvSpPr>
                    <p:cNvPr id="44077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1" y="2160"/>
                      <a:ext cx="16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4058" name="Group 105"/>
              <p:cNvGrpSpPr>
                <a:grpSpLocks/>
              </p:cNvGrpSpPr>
              <p:nvPr/>
            </p:nvGrpSpPr>
            <p:grpSpPr bwMode="auto">
              <a:xfrm>
                <a:off x="768" y="982"/>
                <a:ext cx="2258" cy="533"/>
                <a:chOff x="768" y="1008"/>
                <a:chExt cx="2258" cy="533"/>
              </a:xfrm>
            </p:grpSpPr>
            <p:grpSp>
              <p:nvGrpSpPr>
                <p:cNvPr id="44059" name="Group 104"/>
                <p:cNvGrpSpPr>
                  <a:grpSpLocks/>
                </p:cNvGrpSpPr>
                <p:nvPr/>
              </p:nvGrpSpPr>
              <p:grpSpPr bwMode="auto">
                <a:xfrm>
                  <a:off x="768" y="1008"/>
                  <a:ext cx="1161" cy="500"/>
                  <a:chOff x="772" y="1008"/>
                  <a:chExt cx="1161" cy="500"/>
                </a:xfrm>
              </p:grpSpPr>
              <p:sp>
                <p:nvSpPr>
                  <p:cNvPr id="44068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" y="1133"/>
                    <a:ext cx="68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/>
                      <a:t>Rate = -</a:t>
                    </a:r>
                  </a:p>
                </p:txBody>
              </p:sp>
              <p:grpSp>
                <p:nvGrpSpPr>
                  <p:cNvPr id="44069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440" y="1008"/>
                    <a:ext cx="493" cy="500"/>
                    <a:chOff x="3203" y="2640"/>
                    <a:chExt cx="493" cy="500"/>
                  </a:xfrm>
                </p:grpSpPr>
                <p:sp>
                  <p:nvSpPr>
                    <p:cNvPr id="44070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03" y="2640"/>
                      <a:ext cx="484" cy="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algn="ctr">
                        <a:spcBef>
                          <a:spcPct val="30000"/>
                        </a:spcBef>
                      </a:pPr>
                      <a:r>
                        <a:rPr lang="en-US" sz="2000">
                          <a:latin typeface="Symbol" charset="0"/>
                        </a:rPr>
                        <a:t>D</a:t>
                      </a:r>
                      <a:r>
                        <a:rPr lang="en-US" sz="2000"/>
                        <a:t>[O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]</a:t>
                      </a:r>
                    </a:p>
                    <a:p>
                      <a:pPr algn="ctr">
                        <a:spcBef>
                          <a:spcPct val="30000"/>
                        </a:spcBef>
                      </a:pPr>
                      <a:r>
                        <a:rPr lang="en-US" sz="2000">
                          <a:latin typeface="Symbol" charset="0"/>
                        </a:rPr>
                        <a:t>D</a:t>
                      </a:r>
                      <a:r>
                        <a:rPr lang="en-US" sz="2000" i="1"/>
                        <a:t>t</a:t>
                      </a:r>
                    </a:p>
                  </p:txBody>
                </p:sp>
                <p:sp>
                  <p:nvSpPr>
                    <p:cNvPr id="44071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406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968" y="1152"/>
                  <a:ext cx="30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= -</a:t>
                  </a:r>
                </a:p>
              </p:txBody>
            </p:sp>
            <p:grpSp>
              <p:nvGrpSpPr>
                <p:cNvPr id="44061" name="Group 96"/>
                <p:cNvGrpSpPr>
                  <a:grpSpLocks/>
                </p:cNvGrpSpPr>
                <p:nvPr/>
              </p:nvGrpSpPr>
              <p:grpSpPr bwMode="auto">
                <a:xfrm>
                  <a:off x="2304" y="1013"/>
                  <a:ext cx="722" cy="528"/>
                  <a:chOff x="4512" y="3024"/>
                  <a:chExt cx="722" cy="528"/>
                </a:xfrm>
              </p:grpSpPr>
              <p:grpSp>
                <p:nvGrpSpPr>
                  <p:cNvPr id="44062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4745" y="3024"/>
                    <a:ext cx="489" cy="500"/>
                    <a:chOff x="3207" y="2640"/>
                    <a:chExt cx="489" cy="500"/>
                  </a:xfrm>
                </p:grpSpPr>
                <p:sp>
                  <p:nvSpPr>
                    <p:cNvPr id="44066" name="Text Box 9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07" y="2640"/>
                      <a:ext cx="476" cy="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algn="ctr">
                        <a:spcBef>
                          <a:spcPct val="30000"/>
                        </a:spcBef>
                      </a:pPr>
                      <a:r>
                        <a:rPr lang="en-US" sz="2000">
                          <a:latin typeface="Symbol" charset="0"/>
                        </a:rPr>
                        <a:t>D</a:t>
                      </a:r>
                      <a:r>
                        <a:rPr lang="en-US" sz="2000"/>
                        <a:t>[H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]</a:t>
                      </a:r>
                    </a:p>
                    <a:p>
                      <a:pPr algn="ctr">
                        <a:spcBef>
                          <a:spcPct val="30000"/>
                        </a:spcBef>
                      </a:pPr>
                      <a:r>
                        <a:rPr lang="en-US" sz="2000">
                          <a:latin typeface="Symbol" charset="0"/>
                        </a:rPr>
                        <a:t>D</a:t>
                      </a:r>
                      <a:r>
                        <a:rPr lang="en-US" sz="2000" i="1"/>
                        <a:t>t</a:t>
                      </a:r>
                    </a:p>
                  </p:txBody>
                </p:sp>
                <p:sp>
                  <p:nvSpPr>
                    <p:cNvPr id="44067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063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4512" y="3072"/>
                    <a:ext cx="205" cy="480"/>
                    <a:chOff x="4512" y="1920"/>
                    <a:chExt cx="205" cy="480"/>
                  </a:xfrm>
                </p:grpSpPr>
                <p:sp>
                  <p:nvSpPr>
                    <p:cNvPr id="44064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2" y="1920"/>
                      <a:ext cx="205" cy="4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spcAft>
                          <a:spcPct val="20000"/>
                        </a:spcAft>
                      </a:pPr>
                      <a:r>
                        <a:rPr lang="en-US" sz="2000"/>
                        <a:t>1</a:t>
                      </a:r>
                    </a:p>
                    <a:p>
                      <a:pPr>
                        <a:spcAft>
                          <a:spcPct val="20000"/>
                        </a:spcAft>
                      </a:pPr>
                      <a:r>
                        <a:rPr lang="en-US" sz="2000"/>
                        <a:t>2</a:t>
                      </a:r>
                    </a:p>
                  </p:txBody>
                </p:sp>
                <p:sp>
                  <p:nvSpPr>
                    <p:cNvPr id="44065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1" y="2160"/>
                      <a:ext cx="16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38349" name="Text Box 109"/>
          <p:cNvSpPr txBox="1">
            <a:spLocks noChangeArrowheads="1"/>
          </p:cNvSpPr>
          <p:nvPr/>
        </p:nvSpPr>
        <p:spPr bwMode="auto">
          <a:xfrm>
            <a:off x="588963" y="2741613"/>
            <a:ext cx="5053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(b)</a:t>
            </a:r>
            <a:r>
              <a:rPr lang="en-US" sz="2000"/>
              <a:t>  Calculating the rate of change of [H</a:t>
            </a:r>
            <a:r>
              <a:rPr lang="en-US" sz="2000" baseline="-25000"/>
              <a:t>2</a:t>
            </a:r>
            <a:r>
              <a:rPr lang="en-US" sz="2000"/>
              <a:t>O]:</a:t>
            </a:r>
            <a:endParaRPr lang="en-US" sz="2000" b="1"/>
          </a:p>
        </p:txBody>
      </p:sp>
      <p:grpSp>
        <p:nvGrpSpPr>
          <p:cNvPr id="14" name="Group 138"/>
          <p:cNvGrpSpPr>
            <a:grpSpLocks/>
          </p:cNvGrpSpPr>
          <p:nvPr/>
        </p:nvGrpSpPr>
        <p:grpSpPr bwMode="auto">
          <a:xfrm>
            <a:off x="969963" y="3198813"/>
            <a:ext cx="2611437" cy="838200"/>
            <a:chOff x="624" y="2021"/>
            <a:chExt cx="1645" cy="528"/>
          </a:xfrm>
        </p:grpSpPr>
        <p:sp>
          <p:nvSpPr>
            <p:cNvPr id="44044" name="Text Box 114"/>
            <p:cNvSpPr txBox="1">
              <a:spLocks noChangeArrowheads="1"/>
            </p:cNvSpPr>
            <p:nvPr/>
          </p:nvSpPr>
          <p:spPr bwMode="auto">
            <a:xfrm>
              <a:off x="1440" y="216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 -</a:t>
              </a:r>
            </a:p>
          </p:txBody>
        </p:sp>
        <p:grpSp>
          <p:nvGrpSpPr>
            <p:cNvPr id="44045" name="Group 115"/>
            <p:cNvGrpSpPr>
              <a:grpSpLocks/>
            </p:cNvGrpSpPr>
            <p:nvPr/>
          </p:nvGrpSpPr>
          <p:grpSpPr bwMode="auto">
            <a:xfrm>
              <a:off x="624" y="2021"/>
              <a:ext cx="771" cy="528"/>
              <a:chOff x="4512" y="3024"/>
              <a:chExt cx="771" cy="528"/>
            </a:xfrm>
          </p:grpSpPr>
          <p:grpSp>
            <p:nvGrpSpPr>
              <p:cNvPr id="44049" name="Group 116"/>
              <p:cNvGrpSpPr>
                <a:grpSpLocks/>
              </p:cNvGrpSpPr>
              <p:nvPr/>
            </p:nvGrpSpPr>
            <p:grpSpPr bwMode="auto">
              <a:xfrm>
                <a:off x="4683" y="3024"/>
                <a:ext cx="600" cy="500"/>
                <a:chOff x="3145" y="2640"/>
                <a:chExt cx="600" cy="500"/>
              </a:xfrm>
            </p:grpSpPr>
            <p:sp>
              <p:nvSpPr>
                <p:cNvPr id="4405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3145" y="2640"/>
                  <a:ext cx="600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30000"/>
                    </a:spcBef>
                  </a:pPr>
                  <a:r>
                    <a:rPr lang="en-US" sz="2000">
                      <a:latin typeface="Symbol" charset="0"/>
                    </a:rPr>
                    <a:t>D</a:t>
                  </a:r>
                  <a:r>
                    <a:rPr lang="en-US" sz="2000"/>
                    <a:t>[H</a:t>
                  </a:r>
                  <a:r>
                    <a:rPr lang="en-US" sz="2000" baseline="-25000"/>
                    <a:t>2</a:t>
                  </a:r>
                  <a:r>
                    <a:rPr lang="en-US" sz="2000"/>
                    <a:t>O]</a:t>
                  </a:r>
                </a:p>
                <a:p>
                  <a:pPr algn="ctr">
                    <a:spcBef>
                      <a:spcPct val="30000"/>
                    </a:spcBef>
                  </a:pPr>
                  <a:r>
                    <a:rPr lang="en-US" sz="2000">
                      <a:latin typeface="Symbol" charset="0"/>
                    </a:rPr>
                    <a:t>D</a:t>
                  </a:r>
                  <a:r>
                    <a:rPr lang="en-US" sz="2000" i="1"/>
                    <a:t>t</a:t>
                  </a:r>
                </a:p>
              </p:txBody>
            </p:sp>
            <p:sp>
              <p:nvSpPr>
                <p:cNvPr id="44054" name="Line 118"/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050" name="Group 119"/>
              <p:cNvGrpSpPr>
                <a:grpSpLocks/>
              </p:cNvGrpSpPr>
              <p:nvPr/>
            </p:nvGrpSpPr>
            <p:grpSpPr bwMode="auto">
              <a:xfrm>
                <a:off x="4512" y="3072"/>
                <a:ext cx="205" cy="480"/>
                <a:chOff x="4512" y="1920"/>
                <a:chExt cx="205" cy="480"/>
              </a:xfrm>
            </p:grpSpPr>
            <p:sp>
              <p:nvSpPr>
                <p:cNvPr id="44051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4512" y="1920"/>
                  <a:ext cx="205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Aft>
                      <a:spcPct val="20000"/>
                    </a:spcAft>
                  </a:pPr>
                  <a:r>
                    <a:rPr lang="en-US" sz="2000"/>
                    <a:t>1</a:t>
                  </a:r>
                </a:p>
                <a:p>
                  <a:pPr>
                    <a:spcAft>
                      <a:spcPct val="20000"/>
                    </a:spcAft>
                  </a:pPr>
                  <a:r>
                    <a:rPr lang="en-US" sz="2000"/>
                    <a:t>2</a:t>
                  </a:r>
                </a:p>
              </p:txBody>
            </p:sp>
            <p:sp>
              <p:nvSpPr>
                <p:cNvPr id="44052" name="Line 121"/>
                <p:cNvSpPr>
                  <a:spLocks noChangeShapeType="1"/>
                </p:cNvSpPr>
                <p:nvPr/>
              </p:nvSpPr>
              <p:spPr bwMode="auto">
                <a:xfrm>
                  <a:off x="4531" y="2160"/>
                  <a:ext cx="16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4046" name="Group 125"/>
            <p:cNvGrpSpPr>
              <a:grpSpLocks/>
            </p:cNvGrpSpPr>
            <p:nvPr/>
          </p:nvGrpSpPr>
          <p:grpSpPr bwMode="auto">
            <a:xfrm>
              <a:off x="1776" y="2035"/>
              <a:ext cx="493" cy="500"/>
              <a:chOff x="3203" y="2640"/>
              <a:chExt cx="493" cy="500"/>
            </a:xfrm>
          </p:grpSpPr>
          <p:sp>
            <p:nvSpPr>
              <p:cNvPr id="44047" name="Text Box 126"/>
              <p:cNvSpPr txBox="1">
                <a:spLocks noChangeArrowheads="1"/>
              </p:cNvSpPr>
              <p:nvPr/>
            </p:nvSpPr>
            <p:spPr bwMode="auto">
              <a:xfrm>
                <a:off x="3203" y="2640"/>
                <a:ext cx="484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/>
                  <a:t>[O</a:t>
                </a:r>
                <a:r>
                  <a:rPr lang="en-US" sz="2000" baseline="-25000"/>
                  <a:t>2</a:t>
                </a:r>
                <a:r>
                  <a:rPr lang="en-US" sz="2000"/>
                  <a:t>]</a:t>
                </a:r>
              </a:p>
              <a:p>
                <a:pPr algn="ctr">
                  <a:spcBef>
                    <a:spcPct val="30000"/>
                  </a:spcBef>
                </a:pPr>
                <a:r>
                  <a:rPr lang="en-US" sz="2000">
                    <a:latin typeface="Symbol" charset="0"/>
                  </a:rPr>
                  <a:t>D</a:t>
                </a:r>
                <a:r>
                  <a:rPr lang="en-US" sz="2000" i="1"/>
                  <a:t>t</a:t>
                </a:r>
              </a:p>
            </p:txBody>
          </p:sp>
          <p:sp>
            <p:nvSpPr>
              <p:cNvPr id="44048" name="Line 12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8377" name="Text Box 137"/>
          <p:cNvSpPr txBox="1">
            <a:spLocks noChangeArrowheads="1"/>
          </p:cNvSpPr>
          <p:nvPr/>
        </p:nvSpPr>
        <p:spPr bwMode="auto">
          <a:xfrm>
            <a:off x="3810000" y="34274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= -(-0.23 mol/L</a:t>
            </a:r>
            <a:r>
              <a:rPr lang="en-US" sz="2000">
                <a:cs typeface="Arial" charset="0"/>
              </a:rPr>
              <a:t>·s)</a:t>
            </a:r>
          </a:p>
        </p:txBody>
      </p:sp>
      <p:sp>
        <p:nvSpPr>
          <p:cNvPr id="138380" name="Text Box 140"/>
          <p:cNvSpPr txBox="1">
            <a:spLocks noChangeArrowheads="1"/>
          </p:cNvSpPr>
          <p:nvPr/>
        </p:nvSpPr>
        <p:spPr bwMode="auto">
          <a:xfrm>
            <a:off x="2286000" y="438943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= 2(0.23 mol/L</a:t>
            </a:r>
            <a:r>
              <a:rPr lang="en-US" sz="2000">
                <a:cs typeface="Arial" charset="0"/>
              </a:rPr>
              <a:t>·s)</a:t>
            </a:r>
          </a:p>
        </p:txBody>
      </p:sp>
      <p:grpSp>
        <p:nvGrpSpPr>
          <p:cNvPr id="19" name="Group 142"/>
          <p:cNvGrpSpPr>
            <a:grpSpLocks/>
          </p:cNvGrpSpPr>
          <p:nvPr/>
        </p:nvGrpSpPr>
        <p:grpSpPr bwMode="auto">
          <a:xfrm>
            <a:off x="990600" y="4191000"/>
            <a:ext cx="952500" cy="793750"/>
            <a:chOff x="3145" y="2640"/>
            <a:chExt cx="600" cy="500"/>
          </a:xfrm>
        </p:grpSpPr>
        <p:sp>
          <p:nvSpPr>
            <p:cNvPr id="44042" name="Text Box 143"/>
            <p:cNvSpPr txBox="1">
              <a:spLocks noChangeArrowheads="1"/>
            </p:cNvSpPr>
            <p:nvPr/>
          </p:nvSpPr>
          <p:spPr bwMode="auto">
            <a:xfrm>
              <a:off x="3145" y="2640"/>
              <a:ext cx="6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en-US" sz="2000">
                  <a:latin typeface="Symbol" charset="0"/>
                </a:rPr>
                <a:t>D</a:t>
              </a:r>
              <a:r>
                <a:rPr lang="en-US" sz="2000"/>
                <a:t>[H</a:t>
              </a:r>
              <a:r>
                <a:rPr lang="en-US" sz="2000" baseline="-25000"/>
                <a:t>2</a:t>
              </a:r>
              <a:r>
                <a:rPr lang="en-US" sz="2000"/>
                <a:t>O]</a:t>
              </a:r>
            </a:p>
            <a:p>
              <a:pPr algn="ctr">
                <a:spcBef>
                  <a:spcPct val="30000"/>
                </a:spcBef>
              </a:pPr>
              <a:r>
                <a:rPr lang="en-US" sz="2000">
                  <a:latin typeface="Symbol" charset="0"/>
                </a:rPr>
                <a:t>D</a:t>
              </a:r>
              <a:r>
                <a:rPr lang="en-US" sz="2000" i="1"/>
                <a:t>t</a:t>
              </a:r>
            </a:p>
          </p:txBody>
        </p:sp>
        <p:sp>
          <p:nvSpPr>
            <p:cNvPr id="44043" name="Line 144"/>
            <p:cNvSpPr>
              <a:spLocks noChangeShapeType="1"/>
            </p:cNvSpPr>
            <p:nvPr/>
          </p:nvSpPr>
          <p:spPr bwMode="auto">
            <a:xfrm>
              <a:off x="3216" y="2928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38392" name="Rectangle 152"/>
          <p:cNvSpPr>
            <a:spLocks noChangeArrowheads="1"/>
          </p:cNvSpPr>
          <p:nvPr/>
        </p:nvSpPr>
        <p:spPr bwMode="auto">
          <a:xfrm>
            <a:off x="4495800" y="4375150"/>
            <a:ext cx="1895475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cs typeface="Arial" charset="0"/>
              </a:rPr>
              <a:t>= </a:t>
            </a:r>
            <a:r>
              <a:rPr lang="en-US" sz="2000" b="1">
                <a:cs typeface="Arial" charset="0"/>
              </a:rPr>
              <a:t>0.46 mol/L·s</a:t>
            </a:r>
          </a:p>
        </p:txBody>
      </p:sp>
    </p:spTree>
    <p:extLst>
      <p:ext uri="{BB962C8B-B14F-4D97-AF65-F5344CB8AC3E}">
        <p14:creationId xmlns:p14="http://schemas.microsoft.com/office/powerpoint/2010/main" val="294481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9" grpId="0"/>
      <p:bldP spid="138377" grpId="0"/>
      <p:bldP spid="138380" grpId="0"/>
      <p:bldP spid="1383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4"/>
          <p:cNvSpPr txBox="1">
            <a:spLocks noChangeArrowheads="1"/>
          </p:cNvSpPr>
          <p:nvPr/>
        </p:nvSpPr>
        <p:spPr bwMode="auto">
          <a:xfrm>
            <a:off x="517525" y="685800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39875" indent="-1539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Figure 16.9	Information sequence to determine the kinetic parameters of a reaction.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96988" y="1541463"/>
            <a:ext cx="2481262" cy="2117725"/>
            <a:chOff x="817" y="971"/>
            <a:chExt cx="1563" cy="1334"/>
          </a:xfrm>
        </p:grpSpPr>
        <p:sp>
          <p:nvSpPr>
            <p:cNvPr id="73740" name="AutoShape 5"/>
            <p:cNvSpPr>
              <a:spLocks noChangeArrowheads="1"/>
            </p:cNvSpPr>
            <p:nvPr/>
          </p:nvSpPr>
          <p:spPr bwMode="auto">
            <a:xfrm>
              <a:off x="817" y="971"/>
              <a:ext cx="1563" cy="714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28575">
              <a:solidFill>
                <a:srgbClr val="99CC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/>
                <a:t>Series of plots of concentration vs. time</a:t>
              </a:r>
            </a:p>
          </p:txBody>
        </p:sp>
        <p:sp>
          <p:nvSpPr>
            <p:cNvPr id="73741" name="AutoShape 6"/>
            <p:cNvSpPr>
              <a:spLocks noChangeArrowheads="1"/>
            </p:cNvSpPr>
            <p:nvPr/>
          </p:nvSpPr>
          <p:spPr bwMode="auto">
            <a:xfrm>
              <a:off x="950" y="2016"/>
              <a:ext cx="1040" cy="289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28575">
              <a:solidFill>
                <a:srgbClr val="99CC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/>
                <a:t>Initial rates</a:t>
              </a:r>
            </a:p>
          </p:txBody>
        </p:sp>
        <p:sp>
          <p:nvSpPr>
            <p:cNvPr id="73742" name="AutoShape 9"/>
            <p:cNvSpPr>
              <a:spLocks noChangeArrowheads="1"/>
            </p:cNvSpPr>
            <p:nvPr/>
          </p:nvSpPr>
          <p:spPr bwMode="auto">
            <a:xfrm rot="5400000">
              <a:off x="1262" y="1704"/>
              <a:ext cx="336" cy="288"/>
            </a:xfrm>
            <a:prstGeom prst="rightArrow">
              <a:avLst>
                <a:gd name="adj1" fmla="val 50000"/>
                <a:gd name="adj2" fmla="val 29167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08125" y="3657600"/>
            <a:ext cx="1684338" cy="1330325"/>
            <a:chOff x="950" y="2304"/>
            <a:chExt cx="1061" cy="838"/>
          </a:xfrm>
        </p:grpSpPr>
        <p:sp>
          <p:nvSpPr>
            <p:cNvPr id="73738" name="AutoShape 7"/>
            <p:cNvSpPr>
              <a:spLocks noChangeArrowheads="1"/>
            </p:cNvSpPr>
            <p:nvPr/>
          </p:nvSpPr>
          <p:spPr bwMode="auto">
            <a:xfrm>
              <a:off x="950" y="2640"/>
              <a:ext cx="1061" cy="502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28575">
              <a:solidFill>
                <a:srgbClr val="99CC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/>
                <a:t>Reaction orders</a:t>
              </a:r>
            </a:p>
          </p:txBody>
        </p:sp>
        <p:sp>
          <p:nvSpPr>
            <p:cNvPr id="73739" name="AutoShape 13"/>
            <p:cNvSpPr>
              <a:spLocks noChangeArrowheads="1"/>
            </p:cNvSpPr>
            <p:nvPr/>
          </p:nvSpPr>
          <p:spPr bwMode="auto">
            <a:xfrm rot="5400000">
              <a:off x="1262" y="2328"/>
              <a:ext cx="336" cy="288"/>
            </a:xfrm>
            <a:prstGeom prst="rightArrow">
              <a:avLst>
                <a:gd name="adj1" fmla="val 50000"/>
                <a:gd name="adj2" fmla="val 29167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219200" y="4978400"/>
            <a:ext cx="2711450" cy="1346200"/>
            <a:chOff x="768" y="3136"/>
            <a:chExt cx="1708" cy="848"/>
          </a:xfrm>
        </p:grpSpPr>
        <p:sp>
          <p:nvSpPr>
            <p:cNvPr id="73736" name="AutoShape 8"/>
            <p:cNvSpPr>
              <a:spLocks noChangeArrowheads="1"/>
            </p:cNvSpPr>
            <p:nvPr/>
          </p:nvSpPr>
          <p:spPr bwMode="auto">
            <a:xfrm>
              <a:off x="768" y="3482"/>
              <a:ext cx="1708" cy="502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28575">
              <a:solidFill>
                <a:srgbClr val="99CC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/>
                <a:t>Rate constant (</a:t>
              </a:r>
              <a:r>
                <a:rPr lang="en-US" sz="2000" b="1" i="1"/>
                <a:t>k</a:t>
              </a:r>
              <a:r>
                <a:rPr lang="en-US" sz="2000" b="1"/>
                <a:t>) and actual rate law</a:t>
              </a:r>
            </a:p>
          </p:txBody>
        </p:sp>
        <p:sp>
          <p:nvSpPr>
            <p:cNvPr id="73737" name="AutoShape 14"/>
            <p:cNvSpPr>
              <a:spLocks noChangeArrowheads="1"/>
            </p:cNvSpPr>
            <p:nvPr/>
          </p:nvSpPr>
          <p:spPr bwMode="auto">
            <a:xfrm rot="5400000">
              <a:off x="1272" y="3160"/>
              <a:ext cx="336" cy="288"/>
            </a:xfrm>
            <a:prstGeom prst="rightArrow">
              <a:avLst>
                <a:gd name="adj1" fmla="val 50000"/>
                <a:gd name="adj2" fmla="val 29167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886200" y="2743200"/>
            <a:ext cx="4287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Determine slope of tangent at t</a:t>
            </a:r>
            <a:r>
              <a:rPr lang="en-US" sz="2000" i="1" baseline="-25000"/>
              <a:t>0</a:t>
            </a:r>
            <a:r>
              <a:rPr lang="en-US" sz="2000" i="1"/>
              <a:t> for each plot.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3865563" y="3597275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Compare initial rates when</a:t>
            </a:r>
            <a:r>
              <a:rPr lang="en-US" sz="2000"/>
              <a:t> [A]</a:t>
            </a:r>
            <a:r>
              <a:rPr lang="en-US" sz="2000" i="1"/>
              <a:t> changes and </a:t>
            </a:r>
            <a:r>
              <a:rPr lang="en-US" sz="2000"/>
              <a:t>[B]</a:t>
            </a:r>
            <a:r>
              <a:rPr lang="en-US" sz="2000" i="1"/>
              <a:t> is held constant (and vice versa).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886200" y="4572000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Substitute initial rates, orders, and concentrations into </a:t>
            </a:r>
            <a:r>
              <a:rPr lang="en-US" sz="2000"/>
              <a:t>rate = </a:t>
            </a:r>
            <a:r>
              <a:rPr lang="en-US" sz="2000" i="1"/>
              <a:t>k</a:t>
            </a:r>
            <a:r>
              <a:rPr lang="en-US" sz="2000"/>
              <a:t>[A]</a:t>
            </a:r>
            <a:r>
              <a:rPr lang="en-US" sz="2000" i="1" baseline="30000"/>
              <a:t>m</a:t>
            </a:r>
            <a:r>
              <a:rPr lang="en-US" sz="2000"/>
              <a:t>[B]</a:t>
            </a:r>
            <a:r>
              <a:rPr lang="en-US" sz="2000" i="1" baseline="30000"/>
              <a:t>n</a:t>
            </a:r>
            <a:r>
              <a:rPr lang="en-US" sz="2000"/>
              <a:t>, </a:t>
            </a:r>
            <a:r>
              <a:rPr lang="en-US" sz="2000" i="1"/>
              <a:t>and solve for k.</a:t>
            </a:r>
          </a:p>
        </p:txBody>
      </p:sp>
    </p:spTree>
    <p:extLst>
      <p:ext uri="{BB962C8B-B14F-4D97-AF65-F5344CB8AC3E}">
        <p14:creationId xmlns:p14="http://schemas.microsoft.com/office/powerpoint/2010/main" val="304229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9" grpId="0"/>
      <p:bldP spid="164880" grpId="0"/>
      <p:bldP spid="1648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3 00.0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0"/>
            <a:ext cx="9144000" cy="68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9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3 00.0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" y="0"/>
            <a:ext cx="910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3 00.0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" y="0"/>
            <a:ext cx="9132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0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3 00.07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" y="0"/>
            <a:ext cx="9101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0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848600" cy="396875"/>
          </a:xfrm>
          <a:prstGeom prst="rect">
            <a:avLst/>
          </a:prstGeom>
          <a:gradFill rotWithShape="1">
            <a:gsLst>
              <a:gs pos="0">
                <a:srgbClr val="006600">
                  <a:alpha val="64998"/>
                </a:srgbClr>
              </a:gs>
              <a:gs pos="100000">
                <a:srgbClr val="002F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38288" indent="-1538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Table 16.2    Initial Rates for the Reaction between A and B</a:t>
            </a:r>
          </a:p>
        </p:txBody>
      </p:sp>
      <p:graphicFrame>
        <p:nvGraphicFramePr>
          <p:cNvPr id="18566" name="Group 134"/>
          <p:cNvGraphicFramePr>
            <a:graphicFrameLocks noGrp="1"/>
          </p:cNvGraphicFramePr>
          <p:nvPr/>
        </p:nvGraphicFramePr>
        <p:xfrm>
          <a:off x="1219200" y="1524000"/>
          <a:ext cx="6324600" cy="2740025"/>
        </p:xfrm>
        <a:graphic>
          <a:graphicData uri="http://schemas.openxmlformats.org/drawingml/2006/table">
            <a:tbl>
              <a:tblPr/>
              <a:tblGrid>
                <a:gridCol w="1581150"/>
                <a:gridCol w="1581150"/>
                <a:gridCol w="1581150"/>
                <a:gridCol w="158115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Experiment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 Rate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(mol/L·s)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 [A]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(mol/L)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 [B]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(mol/L)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1.75x10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3.00x10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3.50x10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5.00x10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3.00x10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3.50x10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6.00x10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7.00x10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5.00x10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6.00x10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-2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1" name="Text Box 130"/>
          <p:cNvSpPr txBox="1">
            <a:spLocks noChangeArrowheads="1"/>
          </p:cNvSpPr>
          <p:nvPr/>
        </p:nvSpPr>
        <p:spPr bwMode="auto">
          <a:xfrm>
            <a:off x="685800" y="46482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[B] is kept constant for experiments 1 and 2, while [A] is doubled. Then [A] is kept constant while [B] is doubled.</a:t>
            </a:r>
          </a:p>
        </p:txBody>
      </p:sp>
    </p:spTree>
    <p:extLst>
      <p:ext uri="{BB962C8B-B14F-4D97-AF65-F5344CB8AC3E}">
        <p14:creationId xmlns:p14="http://schemas.microsoft.com/office/powerpoint/2010/main" val="81866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90600" y="2514600"/>
            <a:ext cx="2590800" cy="1009650"/>
            <a:chOff x="624" y="1584"/>
            <a:chExt cx="1632" cy="636"/>
          </a:xfrm>
        </p:grpSpPr>
        <p:grpSp>
          <p:nvGrpSpPr>
            <p:cNvPr id="57380" name="Group 11"/>
            <p:cNvGrpSpPr>
              <a:grpSpLocks/>
            </p:cNvGrpSpPr>
            <p:nvPr/>
          </p:nvGrpSpPr>
          <p:grpSpPr bwMode="auto">
            <a:xfrm>
              <a:off x="624" y="1632"/>
              <a:ext cx="587" cy="500"/>
              <a:chOff x="1056" y="2496"/>
              <a:chExt cx="587" cy="500"/>
            </a:xfrm>
          </p:grpSpPr>
          <p:sp>
            <p:nvSpPr>
              <p:cNvPr id="57389" name="Text Box 8"/>
              <p:cNvSpPr txBox="1">
                <a:spLocks noChangeArrowheads="1"/>
              </p:cNvSpPr>
              <p:nvPr/>
            </p:nvSpPr>
            <p:spPr bwMode="auto">
              <a:xfrm>
                <a:off x="1056" y="2496"/>
                <a:ext cx="587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30000"/>
                  </a:spcBef>
                </a:pPr>
                <a:r>
                  <a:rPr lang="en-US" sz="2000"/>
                  <a:t>Rate 2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 sz="2000"/>
                  <a:t>Rate 1</a:t>
                </a:r>
              </a:p>
            </p:txBody>
          </p:sp>
          <p:sp>
            <p:nvSpPr>
              <p:cNvPr id="57390" name="Line 10"/>
              <p:cNvSpPr>
                <a:spLocks noChangeShapeType="1"/>
              </p:cNvSpPr>
              <p:nvPr/>
            </p:nvSpPr>
            <p:spPr bwMode="auto">
              <a:xfrm>
                <a:off x="1104" y="273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7381" name="Text Box 12"/>
            <p:cNvSpPr txBox="1">
              <a:spLocks noChangeArrowheads="1"/>
            </p:cNvSpPr>
            <p:nvPr/>
          </p:nvSpPr>
          <p:spPr bwMode="auto">
            <a:xfrm>
              <a:off x="1200" y="1776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grpSp>
          <p:nvGrpSpPr>
            <p:cNvPr id="57382" name="Group 18"/>
            <p:cNvGrpSpPr>
              <a:grpSpLocks/>
            </p:cNvGrpSpPr>
            <p:nvPr/>
          </p:nvGrpSpPr>
          <p:grpSpPr bwMode="auto">
            <a:xfrm>
              <a:off x="1392" y="1584"/>
              <a:ext cx="864" cy="636"/>
              <a:chOff x="2352" y="1938"/>
              <a:chExt cx="864" cy="636"/>
            </a:xfrm>
          </p:grpSpPr>
          <p:sp>
            <p:nvSpPr>
              <p:cNvPr id="57383" name="Text Box 7"/>
              <p:cNvSpPr txBox="1">
                <a:spLocks noChangeArrowheads="1"/>
              </p:cNvSpPr>
              <p:nvPr/>
            </p:nvSpPr>
            <p:spPr bwMode="auto">
              <a:xfrm>
                <a:off x="2352" y="1968"/>
                <a:ext cx="762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/>
                  <a:t>k</a:t>
                </a:r>
                <a:r>
                  <a:rPr lang="en-US" sz="2000"/>
                  <a:t>[A]    [B]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i="1"/>
                  <a:t>k</a:t>
                </a:r>
                <a:r>
                  <a:rPr lang="en-US" sz="2000"/>
                  <a:t>[A]    [B]</a:t>
                </a:r>
                <a:endParaRPr lang="en-US" sz="2000" i="1"/>
              </a:p>
            </p:txBody>
          </p:sp>
          <p:sp>
            <p:nvSpPr>
              <p:cNvPr id="57384" name="Text Box 9"/>
              <p:cNvSpPr txBox="1">
                <a:spLocks noChangeArrowheads="1"/>
              </p:cNvSpPr>
              <p:nvPr/>
            </p:nvSpPr>
            <p:spPr bwMode="auto">
              <a:xfrm>
                <a:off x="2640" y="1938"/>
                <a:ext cx="22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m</a:t>
                </a:r>
                <a:endParaRPr lang="en-US" sz="1600"/>
              </a:p>
              <a:p>
                <a:r>
                  <a:rPr lang="en-US" sz="1600"/>
                  <a:t>2</a:t>
                </a:r>
                <a:endParaRPr lang="en-US" sz="1600" i="1"/>
              </a:p>
            </p:txBody>
          </p:sp>
          <p:sp>
            <p:nvSpPr>
              <p:cNvPr id="57385" name="Line 14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6" name="Text Box 15"/>
              <p:cNvSpPr txBox="1">
                <a:spLocks noChangeArrowheads="1"/>
              </p:cNvSpPr>
              <p:nvPr/>
            </p:nvSpPr>
            <p:spPr bwMode="auto">
              <a:xfrm>
                <a:off x="3024" y="1938"/>
                <a:ext cx="18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n</a:t>
                </a:r>
                <a:endParaRPr lang="en-US" sz="1600"/>
              </a:p>
              <a:p>
                <a:r>
                  <a:rPr lang="en-US" sz="1600"/>
                  <a:t>2</a:t>
                </a:r>
                <a:endParaRPr lang="en-US" sz="1600" i="1"/>
              </a:p>
            </p:txBody>
          </p:sp>
          <p:sp>
            <p:nvSpPr>
              <p:cNvPr id="57387" name="Text Box 16"/>
              <p:cNvSpPr txBox="1">
                <a:spLocks noChangeArrowheads="1"/>
              </p:cNvSpPr>
              <p:nvPr/>
            </p:nvSpPr>
            <p:spPr bwMode="auto">
              <a:xfrm>
                <a:off x="2640" y="2208"/>
                <a:ext cx="22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m</a:t>
                </a:r>
                <a:endParaRPr lang="en-US" sz="1600"/>
              </a:p>
              <a:p>
                <a:r>
                  <a:rPr lang="en-US" sz="1600" i="1"/>
                  <a:t>1</a:t>
                </a:r>
              </a:p>
            </p:txBody>
          </p:sp>
          <p:sp>
            <p:nvSpPr>
              <p:cNvPr id="57388" name="Text Box 17"/>
              <p:cNvSpPr txBox="1">
                <a:spLocks noChangeArrowheads="1"/>
              </p:cNvSpPr>
              <p:nvPr/>
            </p:nvSpPr>
            <p:spPr bwMode="auto">
              <a:xfrm>
                <a:off x="3024" y="2208"/>
                <a:ext cx="18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n</a:t>
                </a:r>
                <a:endParaRPr lang="en-US" sz="1600"/>
              </a:p>
              <a:p>
                <a:r>
                  <a:rPr lang="en-US" sz="1600" i="1"/>
                  <a:t>1</a:t>
                </a:r>
              </a:p>
            </p:txBody>
          </p:sp>
        </p:grpSp>
      </p:grpSp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7461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822325" y="860425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Finding </a:t>
            </a:r>
            <a:r>
              <a:rPr lang="en-US" i="1"/>
              <a:t>m</a:t>
            </a:r>
            <a:r>
              <a:rPr lang="en-US"/>
              <a:t>, the order with respect to A: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822325" y="1447800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We compare experiments 1 and 2, where [B] is kept constant but [A] doubles: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810000" y="2514600"/>
            <a:ext cx="990600" cy="1009650"/>
            <a:chOff x="1776" y="2898"/>
            <a:chExt cx="624" cy="636"/>
          </a:xfrm>
        </p:grpSpPr>
        <p:sp>
          <p:nvSpPr>
            <p:cNvPr id="57375" name="Text Box 25"/>
            <p:cNvSpPr txBox="1">
              <a:spLocks noChangeArrowheads="1"/>
            </p:cNvSpPr>
            <p:nvPr/>
          </p:nvSpPr>
          <p:spPr bwMode="auto">
            <a:xfrm>
              <a:off x="1776" y="3072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sp>
          <p:nvSpPr>
            <p:cNvPr id="57376" name="Text Box 27"/>
            <p:cNvSpPr txBox="1">
              <a:spLocks noChangeArrowheads="1"/>
            </p:cNvSpPr>
            <p:nvPr/>
          </p:nvSpPr>
          <p:spPr bwMode="auto">
            <a:xfrm>
              <a:off x="1968" y="2976"/>
              <a:ext cx="39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60000"/>
                </a:spcBef>
              </a:pPr>
              <a:r>
                <a:rPr lang="en-US" sz="2000"/>
                <a:t>[A]  </a:t>
              </a:r>
            </a:p>
            <a:p>
              <a:pPr>
                <a:spcBef>
                  <a:spcPct val="60000"/>
                </a:spcBef>
              </a:pPr>
              <a:r>
                <a:rPr lang="en-US" sz="2000"/>
                <a:t>[A] </a:t>
              </a:r>
              <a:endParaRPr lang="en-US" sz="2000" i="1"/>
            </a:p>
          </p:txBody>
        </p:sp>
        <p:sp>
          <p:nvSpPr>
            <p:cNvPr id="57377" name="Text Box 28"/>
            <p:cNvSpPr txBox="1">
              <a:spLocks noChangeArrowheads="1"/>
            </p:cNvSpPr>
            <p:nvPr/>
          </p:nvSpPr>
          <p:spPr bwMode="auto">
            <a:xfrm>
              <a:off x="2177" y="2898"/>
              <a:ext cx="22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/>
                <a:t>m</a:t>
              </a:r>
              <a:endParaRPr lang="en-US" sz="1600"/>
            </a:p>
            <a:p>
              <a:r>
                <a:rPr lang="en-US" sz="1600"/>
                <a:t>2</a:t>
              </a:r>
              <a:endParaRPr lang="en-US" sz="1600" i="1"/>
            </a:p>
          </p:txBody>
        </p:sp>
        <p:sp>
          <p:nvSpPr>
            <p:cNvPr id="57378" name="Line 29"/>
            <p:cNvSpPr>
              <a:spLocks noChangeShapeType="1"/>
            </p:cNvSpPr>
            <p:nvPr/>
          </p:nvSpPr>
          <p:spPr bwMode="auto">
            <a:xfrm>
              <a:off x="2016" y="3216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379" name="Text Box 31"/>
            <p:cNvSpPr txBox="1">
              <a:spLocks noChangeArrowheads="1"/>
            </p:cNvSpPr>
            <p:nvPr/>
          </p:nvSpPr>
          <p:spPr bwMode="auto">
            <a:xfrm>
              <a:off x="2160" y="3168"/>
              <a:ext cx="22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/>
                <a:t>m</a:t>
              </a:r>
              <a:endParaRPr lang="en-US" sz="1600"/>
            </a:p>
            <a:p>
              <a:r>
                <a:rPr lang="en-US" sz="1600" i="1"/>
                <a:t>1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209800" y="2743200"/>
            <a:ext cx="1143000" cy="533400"/>
            <a:chOff x="1392" y="1728"/>
            <a:chExt cx="720" cy="336"/>
          </a:xfrm>
        </p:grpSpPr>
        <p:sp>
          <p:nvSpPr>
            <p:cNvPr id="57371" name="Line 13"/>
            <p:cNvSpPr>
              <a:spLocks noChangeShapeType="1"/>
            </p:cNvSpPr>
            <p:nvPr/>
          </p:nvSpPr>
          <p:spPr bwMode="auto">
            <a:xfrm>
              <a:off x="1920" y="177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372" name="Line 20"/>
            <p:cNvSpPr>
              <a:spLocks noChangeShapeType="1"/>
            </p:cNvSpPr>
            <p:nvPr/>
          </p:nvSpPr>
          <p:spPr bwMode="auto">
            <a:xfrm>
              <a:off x="1920" y="2064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373" name="Line 34"/>
            <p:cNvSpPr>
              <a:spLocks noChangeShapeType="1"/>
            </p:cNvSpPr>
            <p:nvPr/>
          </p:nvSpPr>
          <p:spPr bwMode="auto">
            <a:xfrm>
              <a:off x="1392" y="2016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374" name="Line 35"/>
            <p:cNvSpPr>
              <a:spLocks noChangeShapeType="1"/>
            </p:cNvSpPr>
            <p:nvPr/>
          </p:nvSpPr>
          <p:spPr bwMode="auto">
            <a:xfrm>
              <a:off x="1440" y="172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953000" y="2590800"/>
            <a:ext cx="1447800" cy="793750"/>
            <a:chOff x="2047" y="2832"/>
            <a:chExt cx="912" cy="500"/>
          </a:xfrm>
        </p:grpSpPr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2047" y="295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grpSp>
          <p:nvGrpSpPr>
            <p:cNvPr id="57365" name="Group 47"/>
            <p:cNvGrpSpPr>
              <a:grpSpLocks/>
            </p:cNvGrpSpPr>
            <p:nvPr/>
          </p:nvGrpSpPr>
          <p:grpSpPr bwMode="auto">
            <a:xfrm>
              <a:off x="2304" y="2832"/>
              <a:ext cx="655" cy="500"/>
              <a:chOff x="2256" y="2832"/>
              <a:chExt cx="655" cy="500"/>
            </a:xfrm>
          </p:grpSpPr>
          <p:sp>
            <p:nvSpPr>
              <p:cNvPr id="57366" name="AutoShape 38"/>
              <p:cNvSpPr>
                <a:spLocks noChangeArrowheads="1"/>
              </p:cNvSpPr>
              <p:nvPr/>
            </p:nvSpPr>
            <p:spPr bwMode="auto">
              <a:xfrm>
                <a:off x="2256" y="2880"/>
                <a:ext cx="432" cy="384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7367" name="Group 45"/>
              <p:cNvGrpSpPr>
                <a:grpSpLocks/>
              </p:cNvGrpSpPr>
              <p:nvPr/>
            </p:nvGrpSpPr>
            <p:grpSpPr bwMode="auto">
              <a:xfrm>
                <a:off x="2304" y="2832"/>
                <a:ext cx="457" cy="500"/>
                <a:chOff x="3792" y="2766"/>
                <a:chExt cx="457" cy="500"/>
              </a:xfrm>
            </p:grpSpPr>
            <p:sp>
              <p:nvSpPr>
                <p:cNvPr id="573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792" y="2766"/>
                  <a:ext cx="457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30000"/>
                    </a:spcBef>
                  </a:pPr>
                  <a:r>
                    <a:rPr lang="en-US" sz="2000"/>
                    <a:t>[A]</a:t>
                  </a:r>
                  <a:r>
                    <a:rPr lang="en-US" sz="2000" baseline="-25000"/>
                    <a:t>2</a:t>
                  </a:r>
                  <a:r>
                    <a:rPr lang="en-US" sz="2000"/>
                    <a:t>  </a:t>
                  </a:r>
                </a:p>
                <a:p>
                  <a:pPr>
                    <a:spcBef>
                      <a:spcPct val="30000"/>
                    </a:spcBef>
                  </a:pPr>
                  <a:r>
                    <a:rPr lang="en-US" sz="2000"/>
                    <a:t>[A]</a:t>
                  </a:r>
                  <a:r>
                    <a:rPr lang="en-US" sz="2000" baseline="-25000"/>
                    <a:t>1</a:t>
                  </a:r>
                  <a:r>
                    <a:rPr lang="en-US" sz="2000"/>
                    <a:t> </a:t>
                  </a:r>
                  <a:endParaRPr lang="en-US" sz="2000" i="1"/>
                </a:p>
              </p:txBody>
            </p:sp>
            <p:sp>
              <p:nvSpPr>
                <p:cNvPr id="57370" name="Line 43"/>
                <p:cNvSpPr>
                  <a:spLocks noChangeShapeType="1"/>
                </p:cNvSpPr>
                <p:nvPr/>
              </p:nvSpPr>
              <p:spPr bwMode="auto">
                <a:xfrm>
                  <a:off x="3840" y="302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368" name="Text Box 46"/>
              <p:cNvSpPr txBox="1">
                <a:spLocks noChangeArrowheads="1"/>
              </p:cNvSpPr>
              <p:nvPr/>
            </p:nvSpPr>
            <p:spPr bwMode="auto">
              <a:xfrm>
                <a:off x="2688" y="2832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m</a:t>
                </a:r>
              </a:p>
            </p:txBody>
          </p:sp>
        </p:grp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1006475" y="3505200"/>
            <a:ext cx="4849813" cy="1143000"/>
            <a:chOff x="624" y="2208"/>
            <a:chExt cx="3055" cy="720"/>
          </a:xfrm>
        </p:grpSpPr>
        <p:grpSp>
          <p:nvGrpSpPr>
            <p:cNvPr id="57354" name="Group 61"/>
            <p:cNvGrpSpPr>
              <a:grpSpLocks/>
            </p:cNvGrpSpPr>
            <p:nvPr/>
          </p:nvGrpSpPr>
          <p:grpSpPr bwMode="auto">
            <a:xfrm>
              <a:off x="624" y="2352"/>
              <a:ext cx="1346" cy="500"/>
              <a:chOff x="768" y="2592"/>
              <a:chExt cx="1346" cy="500"/>
            </a:xfrm>
          </p:grpSpPr>
          <p:sp>
            <p:nvSpPr>
              <p:cNvPr id="57362" name="Text Box 51"/>
              <p:cNvSpPr txBox="1">
                <a:spLocks noChangeArrowheads="1"/>
              </p:cNvSpPr>
              <p:nvPr/>
            </p:nvSpPr>
            <p:spPr bwMode="auto">
              <a:xfrm>
                <a:off x="768" y="2592"/>
                <a:ext cx="1346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30000"/>
                  </a:spcBef>
                </a:pPr>
                <a:r>
                  <a:rPr lang="en-US" sz="2000"/>
                  <a:t>3.50x10</a:t>
                </a:r>
                <a:r>
                  <a:rPr lang="en-US" sz="2000" baseline="30000"/>
                  <a:t>-3</a:t>
                </a:r>
                <a:r>
                  <a:rPr lang="en-US" sz="2000"/>
                  <a:t> mol/L</a:t>
                </a:r>
                <a:r>
                  <a:rPr lang="en-US" sz="2000">
                    <a:cs typeface="Arial" charset="0"/>
                  </a:rPr>
                  <a:t>·s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 sz="2000"/>
                  <a:t>1.75x10</a:t>
                </a:r>
                <a:r>
                  <a:rPr lang="en-US" sz="2000" baseline="30000"/>
                  <a:t>-3</a:t>
                </a:r>
                <a:r>
                  <a:rPr lang="en-US" sz="2000"/>
                  <a:t>mol/L</a:t>
                </a:r>
                <a:r>
                  <a:rPr lang="en-US" sz="2000">
                    <a:cs typeface="Arial" charset="0"/>
                  </a:rPr>
                  <a:t>·s</a:t>
                </a:r>
              </a:p>
            </p:txBody>
          </p:sp>
          <p:sp>
            <p:nvSpPr>
              <p:cNvPr id="57363" name="Line 52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7355" name="Text Box 53"/>
            <p:cNvSpPr txBox="1">
              <a:spLocks noChangeArrowheads="1"/>
            </p:cNvSpPr>
            <p:nvPr/>
          </p:nvSpPr>
          <p:spPr bwMode="auto">
            <a:xfrm>
              <a:off x="1968" y="244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grpSp>
          <p:nvGrpSpPr>
            <p:cNvPr id="57356" name="Group 68"/>
            <p:cNvGrpSpPr>
              <a:grpSpLocks/>
            </p:cNvGrpSpPr>
            <p:nvPr/>
          </p:nvGrpSpPr>
          <p:grpSpPr bwMode="auto">
            <a:xfrm>
              <a:off x="2256" y="2208"/>
              <a:ext cx="1423" cy="720"/>
              <a:chOff x="3120" y="2496"/>
              <a:chExt cx="1423" cy="720"/>
            </a:xfrm>
          </p:grpSpPr>
          <p:grpSp>
            <p:nvGrpSpPr>
              <p:cNvPr id="57357" name="Group 65"/>
              <p:cNvGrpSpPr>
                <a:grpSpLocks/>
              </p:cNvGrpSpPr>
              <p:nvPr/>
            </p:nvGrpSpPr>
            <p:grpSpPr bwMode="auto">
              <a:xfrm>
                <a:off x="3120" y="2640"/>
                <a:ext cx="1213" cy="500"/>
                <a:chOff x="3120" y="2640"/>
                <a:chExt cx="1213" cy="500"/>
              </a:xfrm>
            </p:grpSpPr>
            <p:sp>
              <p:nvSpPr>
                <p:cNvPr id="5736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120" y="2640"/>
                  <a:ext cx="1213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30000"/>
                    </a:spcBef>
                  </a:pPr>
                  <a:r>
                    <a:rPr lang="en-US" sz="2000"/>
                    <a:t>5.00x10</a:t>
                  </a:r>
                  <a:r>
                    <a:rPr lang="en-US" sz="2000" baseline="30000"/>
                    <a:t>-2</a:t>
                  </a:r>
                  <a:r>
                    <a:rPr lang="en-US" sz="2000"/>
                    <a:t> mol/L</a:t>
                  </a:r>
                  <a:endParaRPr lang="en-US" sz="2000">
                    <a:cs typeface="Arial" charset="0"/>
                  </a:endParaRPr>
                </a:p>
                <a:p>
                  <a:pPr>
                    <a:spcBef>
                      <a:spcPct val="30000"/>
                    </a:spcBef>
                  </a:pPr>
                  <a:r>
                    <a:rPr lang="en-US" sz="2000"/>
                    <a:t>2.50x10</a:t>
                  </a:r>
                  <a:r>
                    <a:rPr lang="en-US" sz="2000" baseline="30000"/>
                    <a:t>-2 </a:t>
                  </a:r>
                  <a:r>
                    <a:rPr lang="en-US" sz="2000"/>
                    <a:t>mol/L</a:t>
                  </a:r>
                  <a:endParaRPr lang="en-US" sz="2000">
                    <a:cs typeface="Arial" charset="0"/>
                  </a:endParaRPr>
                </a:p>
              </p:txBody>
            </p:sp>
            <p:sp>
              <p:nvSpPr>
                <p:cNvPr id="57361" name="Line 64"/>
                <p:cNvSpPr>
                  <a:spLocks noChangeShapeType="1"/>
                </p:cNvSpPr>
                <p:nvPr/>
              </p:nvSpPr>
              <p:spPr bwMode="auto">
                <a:xfrm>
                  <a:off x="3168" y="2880"/>
                  <a:ext cx="105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358" name="AutoShape 66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1200" cy="67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59" name="Text Box 67"/>
              <p:cNvSpPr txBox="1">
                <a:spLocks noChangeArrowheads="1"/>
              </p:cNvSpPr>
              <p:nvPr/>
            </p:nvSpPr>
            <p:spPr bwMode="auto">
              <a:xfrm>
                <a:off x="4320" y="2496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m</a:t>
                </a:r>
              </a:p>
            </p:txBody>
          </p:sp>
        </p:grpSp>
      </p:grpSp>
      <p:sp>
        <p:nvSpPr>
          <p:cNvPr id="155717" name="Text Box 69"/>
          <p:cNvSpPr txBox="1">
            <a:spLocks noChangeArrowheads="1"/>
          </p:cNvSpPr>
          <p:nvPr/>
        </p:nvSpPr>
        <p:spPr bwMode="auto">
          <a:xfrm>
            <a:off x="838200" y="4953000"/>
            <a:ext cx="558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Dividing, we get 2.00 = (2.00)</a:t>
            </a:r>
            <a:r>
              <a:rPr lang="en-US" i="1" baseline="30000"/>
              <a:t>m</a:t>
            </a:r>
            <a:r>
              <a:rPr lang="en-US"/>
              <a:t> so </a:t>
            </a:r>
            <a:r>
              <a:rPr lang="en-US" i="1"/>
              <a:t>m</a:t>
            </a:r>
            <a:r>
              <a:rPr lang="en-US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366770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/>
      <p:bldP spid="1557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2514600"/>
            <a:ext cx="2590800" cy="1009650"/>
            <a:chOff x="624" y="1584"/>
            <a:chExt cx="1632" cy="636"/>
          </a:xfrm>
        </p:grpSpPr>
        <p:grpSp>
          <p:nvGrpSpPr>
            <p:cNvPr id="58404" name="Group 3"/>
            <p:cNvGrpSpPr>
              <a:grpSpLocks/>
            </p:cNvGrpSpPr>
            <p:nvPr/>
          </p:nvGrpSpPr>
          <p:grpSpPr bwMode="auto">
            <a:xfrm>
              <a:off x="624" y="1632"/>
              <a:ext cx="587" cy="500"/>
              <a:chOff x="1056" y="2496"/>
              <a:chExt cx="587" cy="500"/>
            </a:xfrm>
          </p:grpSpPr>
          <p:sp>
            <p:nvSpPr>
              <p:cNvPr id="58413" name="Text Box 4"/>
              <p:cNvSpPr txBox="1">
                <a:spLocks noChangeArrowheads="1"/>
              </p:cNvSpPr>
              <p:nvPr/>
            </p:nvSpPr>
            <p:spPr bwMode="auto">
              <a:xfrm>
                <a:off x="1056" y="2496"/>
                <a:ext cx="587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30000"/>
                  </a:spcBef>
                </a:pPr>
                <a:r>
                  <a:rPr lang="en-US" sz="2000"/>
                  <a:t>Rate 3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 sz="2000"/>
                  <a:t>Rate 1</a:t>
                </a:r>
              </a:p>
            </p:txBody>
          </p:sp>
          <p:sp>
            <p:nvSpPr>
              <p:cNvPr id="58414" name="Line 5"/>
              <p:cNvSpPr>
                <a:spLocks noChangeShapeType="1"/>
              </p:cNvSpPr>
              <p:nvPr/>
            </p:nvSpPr>
            <p:spPr bwMode="auto">
              <a:xfrm>
                <a:off x="1104" y="273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8405" name="Text Box 6"/>
            <p:cNvSpPr txBox="1">
              <a:spLocks noChangeArrowheads="1"/>
            </p:cNvSpPr>
            <p:nvPr/>
          </p:nvSpPr>
          <p:spPr bwMode="auto">
            <a:xfrm>
              <a:off x="1200" y="1776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grpSp>
          <p:nvGrpSpPr>
            <p:cNvPr id="58406" name="Group 7"/>
            <p:cNvGrpSpPr>
              <a:grpSpLocks/>
            </p:cNvGrpSpPr>
            <p:nvPr/>
          </p:nvGrpSpPr>
          <p:grpSpPr bwMode="auto">
            <a:xfrm>
              <a:off x="1392" y="1584"/>
              <a:ext cx="864" cy="636"/>
              <a:chOff x="2352" y="1938"/>
              <a:chExt cx="864" cy="636"/>
            </a:xfrm>
          </p:grpSpPr>
          <p:sp>
            <p:nvSpPr>
              <p:cNvPr id="58407" name="Text Box 8"/>
              <p:cNvSpPr txBox="1">
                <a:spLocks noChangeArrowheads="1"/>
              </p:cNvSpPr>
              <p:nvPr/>
            </p:nvSpPr>
            <p:spPr bwMode="auto">
              <a:xfrm>
                <a:off x="2352" y="1968"/>
                <a:ext cx="762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/>
                  <a:t>k</a:t>
                </a:r>
                <a:r>
                  <a:rPr lang="en-US" sz="2000"/>
                  <a:t>[A]    [B]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i="1"/>
                  <a:t>k</a:t>
                </a:r>
                <a:r>
                  <a:rPr lang="en-US" sz="2000"/>
                  <a:t>[A]    [B]</a:t>
                </a:r>
                <a:endParaRPr lang="en-US" sz="2000" i="1"/>
              </a:p>
            </p:txBody>
          </p:sp>
          <p:sp>
            <p:nvSpPr>
              <p:cNvPr id="58408" name="Text Box 9"/>
              <p:cNvSpPr txBox="1">
                <a:spLocks noChangeArrowheads="1"/>
              </p:cNvSpPr>
              <p:nvPr/>
            </p:nvSpPr>
            <p:spPr bwMode="auto">
              <a:xfrm>
                <a:off x="2640" y="1938"/>
                <a:ext cx="22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m</a:t>
                </a:r>
                <a:endParaRPr lang="en-US" sz="1600"/>
              </a:p>
              <a:p>
                <a:r>
                  <a:rPr lang="en-US" sz="1600"/>
                  <a:t>3</a:t>
                </a:r>
                <a:endParaRPr lang="en-US" sz="1600" i="1"/>
              </a:p>
            </p:txBody>
          </p:sp>
          <p:sp>
            <p:nvSpPr>
              <p:cNvPr id="58409" name="Line 10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410" name="Text Box 11"/>
              <p:cNvSpPr txBox="1">
                <a:spLocks noChangeArrowheads="1"/>
              </p:cNvSpPr>
              <p:nvPr/>
            </p:nvSpPr>
            <p:spPr bwMode="auto">
              <a:xfrm>
                <a:off x="3024" y="1938"/>
                <a:ext cx="18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n</a:t>
                </a:r>
                <a:endParaRPr lang="en-US" sz="1600"/>
              </a:p>
              <a:p>
                <a:r>
                  <a:rPr lang="en-US" sz="1600"/>
                  <a:t>3</a:t>
                </a:r>
                <a:endParaRPr lang="en-US" sz="1600" i="1"/>
              </a:p>
            </p:txBody>
          </p:sp>
          <p:sp>
            <p:nvSpPr>
              <p:cNvPr id="58411" name="Text Box 12"/>
              <p:cNvSpPr txBox="1">
                <a:spLocks noChangeArrowheads="1"/>
              </p:cNvSpPr>
              <p:nvPr/>
            </p:nvSpPr>
            <p:spPr bwMode="auto">
              <a:xfrm>
                <a:off x="2640" y="2208"/>
                <a:ext cx="22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m</a:t>
                </a:r>
                <a:endParaRPr lang="en-US" sz="1600"/>
              </a:p>
              <a:p>
                <a:r>
                  <a:rPr lang="en-US" sz="1600" i="1"/>
                  <a:t>1</a:t>
                </a:r>
              </a:p>
            </p:txBody>
          </p:sp>
          <p:sp>
            <p:nvSpPr>
              <p:cNvPr id="58412" name="Text Box 13"/>
              <p:cNvSpPr txBox="1">
                <a:spLocks noChangeArrowheads="1"/>
              </p:cNvSpPr>
              <p:nvPr/>
            </p:nvSpPr>
            <p:spPr bwMode="auto">
              <a:xfrm>
                <a:off x="3024" y="2208"/>
                <a:ext cx="18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n</a:t>
                </a:r>
                <a:endParaRPr lang="en-US" sz="1600"/>
              </a:p>
              <a:p>
                <a:r>
                  <a:rPr lang="en-US" sz="1600" i="1"/>
                  <a:t>1</a:t>
                </a:r>
              </a:p>
            </p:txBody>
          </p:sp>
        </p:grpSp>
      </p:grpSp>
      <p:sp>
        <p:nvSpPr>
          <p:cNvPr id="58370" name="Text Box 14"/>
          <p:cNvSpPr txBox="1">
            <a:spLocks noChangeArrowheads="1"/>
          </p:cNvSpPr>
          <p:nvPr/>
        </p:nvSpPr>
        <p:spPr bwMode="auto">
          <a:xfrm>
            <a:off x="7461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8371" name="Text Box 15"/>
          <p:cNvSpPr txBox="1">
            <a:spLocks noChangeArrowheads="1"/>
          </p:cNvSpPr>
          <p:nvPr/>
        </p:nvSpPr>
        <p:spPr bwMode="auto">
          <a:xfrm>
            <a:off x="822325" y="860425"/>
            <a:ext cx="524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Finding </a:t>
            </a:r>
            <a:r>
              <a:rPr lang="en-US" i="1"/>
              <a:t>n</a:t>
            </a:r>
            <a:r>
              <a:rPr lang="en-US"/>
              <a:t>, the order with respect to B: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822325" y="1447800"/>
            <a:ext cx="832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We compare experiments 3 and 1, where [A] is kept constant but [B] doubles: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810000" y="2514600"/>
            <a:ext cx="990600" cy="1009650"/>
            <a:chOff x="1776" y="2898"/>
            <a:chExt cx="624" cy="636"/>
          </a:xfrm>
        </p:grpSpPr>
        <p:sp>
          <p:nvSpPr>
            <p:cNvPr id="58399" name="Text Box 18"/>
            <p:cNvSpPr txBox="1">
              <a:spLocks noChangeArrowheads="1"/>
            </p:cNvSpPr>
            <p:nvPr/>
          </p:nvSpPr>
          <p:spPr bwMode="auto">
            <a:xfrm>
              <a:off x="1776" y="3072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sp>
          <p:nvSpPr>
            <p:cNvPr id="58400" name="Text Box 19"/>
            <p:cNvSpPr txBox="1">
              <a:spLocks noChangeArrowheads="1"/>
            </p:cNvSpPr>
            <p:nvPr/>
          </p:nvSpPr>
          <p:spPr bwMode="auto">
            <a:xfrm>
              <a:off x="1968" y="2976"/>
              <a:ext cx="39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60000"/>
                </a:spcBef>
              </a:pPr>
              <a:r>
                <a:rPr lang="en-US" sz="2000"/>
                <a:t>[B]  </a:t>
              </a:r>
            </a:p>
            <a:p>
              <a:pPr>
                <a:spcBef>
                  <a:spcPct val="60000"/>
                </a:spcBef>
              </a:pPr>
              <a:r>
                <a:rPr lang="en-US" sz="2000"/>
                <a:t>[B] </a:t>
              </a:r>
              <a:endParaRPr lang="en-US" sz="2000" i="1"/>
            </a:p>
          </p:txBody>
        </p:sp>
        <p:sp>
          <p:nvSpPr>
            <p:cNvPr id="58401" name="Text Box 20"/>
            <p:cNvSpPr txBox="1">
              <a:spLocks noChangeArrowheads="1"/>
            </p:cNvSpPr>
            <p:nvPr/>
          </p:nvSpPr>
          <p:spPr bwMode="auto">
            <a:xfrm>
              <a:off x="2177" y="2898"/>
              <a:ext cx="18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/>
                <a:t>n</a:t>
              </a:r>
              <a:endParaRPr lang="en-US" sz="1600"/>
            </a:p>
            <a:p>
              <a:r>
                <a:rPr lang="en-US" sz="1600"/>
                <a:t>3</a:t>
              </a:r>
              <a:endParaRPr lang="en-US" sz="1600" i="1"/>
            </a:p>
          </p:txBody>
        </p:sp>
        <p:sp>
          <p:nvSpPr>
            <p:cNvPr id="58402" name="Line 21"/>
            <p:cNvSpPr>
              <a:spLocks noChangeShapeType="1"/>
            </p:cNvSpPr>
            <p:nvPr/>
          </p:nvSpPr>
          <p:spPr bwMode="auto">
            <a:xfrm>
              <a:off x="2016" y="3216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403" name="Text Box 22"/>
            <p:cNvSpPr txBox="1">
              <a:spLocks noChangeArrowheads="1"/>
            </p:cNvSpPr>
            <p:nvPr/>
          </p:nvSpPr>
          <p:spPr bwMode="auto">
            <a:xfrm>
              <a:off x="2160" y="3168"/>
              <a:ext cx="18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/>
                <a:t>n</a:t>
              </a:r>
              <a:endParaRPr lang="en-US" sz="1600"/>
            </a:p>
            <a:p>
              <a:r>
                <a:rPr lang="en-US" sz="1600" i="1"/>
                <a:t>1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209800" y="2743200"/>
            <a:ext cx="533400" cy="533400"/>
            <a:chOff x="1392" y="1728"/>
            <a:chExt cx="336" cy="336"/>
          </a:xfrm>
        </p:grpSpPr>
        <p:sp>
          <p:nvSpPr>
            <p:cNvPr id="58395" name="Line 24"/>
            <p:cNvSpPr>
              <a:spLocks noChangeShapeType="1"/>
            </p:cNvSpPr>
            <p:nvPr/>
          </p:nvSpPr>
          <p:spPr bwMode="auto">
            <a:xfrm>
              <a:off x="1536" y="177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96" name="Line 25"/>
            <p:cNvSpPr>
              <a:spLocks noChangeShapeType="1"/>
            </p:cNvSpPr>
            <p:nvPr/>
          </p:nvSpPr>
          <p:spPr bwMode="auto">
            <a:xfrm>
              <a:off x="1536" y="2064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97" name="Line 26"/>
            <p:cNvSpPr>
              <a:spLocks noChangeShapeType="1"/>
            </p:cNvSpPr>
            <p:nvPr/>
          </p:nvSpPr>
          <p:spPr bwMode="auto">
            <a:xfrm>
              <a:off x="1392" y="2016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98" name="Line 27"/>
            <p:cNvSpPr>
              <a:spLocks noChangeShapeType="1"/>
            </p:cNvSpPr>
            <p:nvPr/>
          </p:nvSpPr>
          <p:spPr bwMode="auto">
            <a:xfrm>
              <a:off x="1440" y="1728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953000" y="2590800"/>
            <a:ext cx="1390650" cy="793750"/>
            <a:chOff x="2047" y="2832"/>
            <a:chExt cx="876" cy="500"/>
          </a:xfrm>
        </p:grpSpPr>
        <p:sp>
          <p:nvSpPr>
            <p:cNvPr id="58388" name="Text Box 29"/>
            <p:cNvSpPr txBox="1">
              <a:spLocks noChangeArrowheads="1"/>
            </p:cNvSpPr>
            <p:nvPr/>
          </p:nvSpPr>
          <p:spPr bwMode="auto">
            <a:xfrm>
              <a:off x="2047" y="295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grpSp>
          <p:nvGrpSpPr>
            <p:cNvPr id="58389" name="Group 30"/>
            <p:cNvGrpSpPr>
              <a:grpSpLocks/>
            </p:cNvGrpSpPr>
            <p:nvPr/>
          </p:nvGrpSpPr>
          <p:grpSpPr bwMode="auto">
            <a:xfrm>
              <a:off x="2304" y="2832"/>
              <a:ext cx="619" cy="500"/>
              <a:chOff x="2256" y="2832"/>
              <a:chExt cx="619" cy="500"/>
            </a:xfrm>
          </p:grpSpPr>
          <p:sp>
            <p:nvSpPr>
              <p:cNvPr id="58390" name="AutoShape 31"/>
              <p:cNvSpPr>
                <a:spLocks noChangeArrowheads="1"/>
              </p:cNvSpPr>
              <p:nvPr/>
            </p:nvSpPr>
            <p:spPr bwMode="auto">
              <a:xfrm>
                <a:off x="2256" y="2880"/>
                <a:ext cx="432" cy="384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8391" name="Group 32"/>
              <p:cNvGrpSpPr>
                <a:grpSpLocks/>
              </p:cNvGrpSpPr>
              <p:nvPr/>
            </p:nvGrpSpPr>
            <p:grpSpPr bwMode="auto">
              <a:xfrm>
                <a:off x="2304" y="2832"/>
                <a:ext cx="457" cy="500"/>
                <a:chOff x="3792" y="2766"/>
                <a:chExt cx="457" cy="500"/>
              </a:xfrm>
            </p:grpSpPr>
            <p:sp>
              <p:nvSpPr>
                <p:cNvPr id="5839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792" y="2766"/>
                  <a:ext cx="457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30000"/>
                    </a:spcBef>
                  </a:pPr>
                  <a:r>
                    <a:rPr lang="en-US" sz="2000"/>
                    <a:t>[B]</a:t>
                  </a:r>
                  <a:r>
                    <a:rPr lang="en-US" sz="2000" baseline="-25000"/>
                    <a:t>3</a:t>
                  </a:r>
                  <a:r>
                    <a:rPr lang="en-US" sz="2000"/>
                    <a:t>  </a:t>
                  </a:r>
                </a:p>
                <a:p>
                  <a:pPr>
                    <a:spcBef>
                      <a:spcPct val="30000"/>
                    </a:spcBef>
                  </a:pPr>
                  <a:r>
                    <a:rPr lang="en-US" sz="2000"/>
                    <a:t>[B]</a:t>
                  </a:r>
                  <a:r>
                    <a:rPr lang="en-US" sz="2000" baseline="-25000"/>
                    <a:t>1</a:t>
                  </a:r>
                  <a:r>
                    <a:rPr lang="en-US" sz="2000"/>
                    <a:t> </a:t>
                  </a:r>
                  <a:endParaRPr lang="en-US" sz="2000" i="1"/>
                </a:p>
              </p:txBody>
            </p:sp>
            <p:sp>
              <p:nvSpPr>
                <p:cNvPr id="58394" name="Line 34"/>
                <p:cNvSpPr>
                  <a:spLocks noChangeShapeType="1"/>
                </p:cNvSpPr>
                <p:nvPr/>
              </p:nvSpPr>
              <p:spPr bwMode="auto">
                <a:xfrm>
                  <a:off x="3840" y="302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8392" name="Text Box 35"/>
              <p:cNvSpPr txBox="1">
                <a:spLocks noChangeArrowheads="1"/>
              </p:cNvSpPr>
              <p:nvPr/>
            </p:nvSpPr>
            <p:spPr bwMode="auto">
              <a:xfrm>
                <a:off x="2688" y="283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n</a:t>
                </a:r>
              </a:p>
            </p:txBody>
          </p:sp>
        </p:grp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006475" y="3505200"/>
            <a:ext cx="4849813" cy="1143000"/>
            <a:chOff x="624" y="2208"/>
            <a:chExt cx="3055" cy="720"/>
          </a:xfrm>
        </p:grpSpPr>
        <p:grpSp>
          <p:nvGrpSpPr>
            <p:cNvPr id="58378" name="Group 37"/>
            <p:cNvGrpSpPr>
              <a:grpSpLocks/>
            </p:cNvGrpSpPr>
            <p:nvPr/>
          </p:nvGrpSpPr>
          <p:grpSpPr bwMode="auto">
            <a:xfrm>
              <a:off x="624" y="2352"/>
              <a:ext cx="1346" cy="500"/>
              <a:chOff x="768" y="2592"/>
              <a:chExt cx="1346" cy="500"/>
            </a:xfrm>
          </p:grpSpPr>
          <p:sp>
            <p:nvSpPr>
              <p:cNvPr id="58386" name="Text Box 38"/>
              <p:cNvSpPr txBox="1">
                <a:spLocks noChangeArrowheads="1"/>
              </p:cNvSpPr>
              <p:nvPr/>
            </p:nvSpPr>
            <p:spPr bwMode="auto">
              <a:xfrm>
                <a:off x="768" y="2592"/>
                <a:ext cx="1346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30000"/>
                  </a:spcBef>
                </a:pPr>
                <a:r>
                  <a:rPr lang="en-US" sz="2000"/>
                  <a:t>3.50x10</a:t>
                </a:r>
                <a:r>
                  <a:rPr lang="en-US" sz="2000" baseline="30000"/>
                  <a:t>-3</a:t>
                </a:r>
                <a:r>
                  <a:rPr lang="en-US" sz="2000"/>
                  <a:t> mol/L</a:t>
                </a:r>
                <a:r>
                  <a:rPr lang="en-US" sz="2000">
                    <a:cs typeface="Arial" charset="0"/>
                  </a:rPr>
                  <a:t>·s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 sz="2000"/>
                  <a:t>1.75x10</a:t>
                </a:r>
                <a:r>
                  <a:rPr lang="en-US" sz="2000" baseline="30000"/>
                  <a:t>-3</a:t>
                </a:r>
                <a:r>
                  <a:rPr lang="en-US" sz="2000"/>
                  <a:t>mol/L</a:t>
                </a:r>
                <a:r>
                  <a:rPr lang="en-US" sz="2000">
                    <a:cs typeface="Arial" charset="0"/>
                  </a:rPr>
                  <a:t>·s</a:t>
                </a:r>
              </a:p>
            </p:txBody>
          </p:sp>
          <p:sp>
            <p:nvSpPr>
              <p:cNvPr id="58387" name="Line 39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8379" name="Text Box 40"/>
            <p:cNvSpPr txBox="1">
              <a:spLocks noChangeArrowheads="1"/>
            </p:cNvSpPr>
            <p:nvPr/>
          </p:nvSpPr>
          <p:spPr bwMode="auto">
            <a:xfrm>
              <a:off x="1968" y="244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  <p:grpSp>
          <p:nvGrpSpPr>
            <p:cNvPr id="58380" name="Group 41"/>
            <p:cNvGrpSpPr>
              <a:grpSpLocks/>
            </p:cNvGrpSpPr>
            <p:nvPr/>
          </p:nvGrpSpPr>
          <p:grpSpPr bwMode="auto">
            <a:xfrm>
              <a:off x="2256" y="2208"/>
              <a:ext cx="1423" cy="720"/>
              <a:chOff x="3120" y="2496"/>
              <a:chExt cx="1423" cy="720"/>
            </a:xfrm>
          </p:grpSpPr>
          <p:grpSp>
            <p:nvGrpSpPr>
              <p:cNvPr id="58381" name="Group 42"/>
              <p:cNvGrpSpPr>
                <a:grpSpLocks/>
              </p:cNvGrpSpPr>
              <p:nvPr/>
            </p:nvGrpSpPr>
            <p:grpSpPr bwMode="auto">
              <a:xfrm>
                <a:off x="3120" y="2640"/>
                <a:ext cx="1213" cy="500"/>
                <a:chOff x="3120" y="2640"/>
                <a:chExt cx="1213" cy="500"/>
              </a:xfrm>
            </p:grpSpPr>
            <p:sp>
              <p:nvSpPr>
                <p:cNvPr id="5838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120" y="2640"/>
                  <a:ext cx="1213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30000"/>
                    </a:spcBef>
                  </a:pPr>
                  <a:r>
                    <a:rPr lang="en-US" sz="2000"/>
                    <a:t>6.00x10</a:t>
                  </a:r>
                  <a:r>
                    <a:rPr lang="en-US" sz="2000" baseline="30000"/>
                    <a:t>-2</a:t>
                  </a:r>
                  <a:r>
                    <a:rPr lang="en-US" sz="2000"/>
                    <a:t> mol/L</a:t>
                  </a:r>
                  <a:endParaRPr lang="en-US" sz="2000">
                    <a:cs typeface="Arial" charset="0"/>
                  </a:endParaRPr>
                </a:p>
                <a:p>
                  <a:pPr>
                    <a:spcBef>
                      <a:spcPct val="30000"/>
                    </a:spcBef>
                  </a:pPr>
                  <a:r>
                    <a:rPr lang="en-US" sz="2000"/>
                    <a:t>3.00x10</a:t>
                  </a:r>
                  <a:r>
                    <a:rPr lang="en-US" sz="2000" baseline="30000"/>
                    <a:t>-2 </a:t>
                  </a:r>
                  <a:r>
                    <a:rPr lang="en-US" sz="2000"/>
                    <a:t>mol/L</a:t>
                  </a:r>
                  <a:endParaRPr lang="en-US" sz="2000">
                    <a:cs typeface="Arial" charset="0"/>
                  </a:endParaRPr>
                </a:p>
              </p:txBody>
            </p:sp>
            <p:sp>
              <p:nvSpPr>
                <p:cNvPr id="58385" name="Line 44"/>
                <p:cNvSpPr>
                  <a:spLocks noChangeShapeType="1"/>
                </p:cNvSpPr>
                <p:nvPr/>
              </p:nvSpPr>
              <p:spPr bwMode="auto">
                <a:xfrm>
                  <a:off x="3168" y="2880"/>
                  <a:ext cx="105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8382" name="AutoShape 45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1200" cy="67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383" name="Text Box 46"/>
              <p:cNvSpPr txBox="1">
                <a:spLocks noChangeArrowheads="1"/>
              </p:cNvSpPr>
              <p:nvPr/>
            </p:nvSpPr>
            <p:spPr bwMode="auto">
              <a:xfrm>
                <a:off x="4320" y="2496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i="1"/>
                  <a:t>m</a:t>
                </a:r>
              </a:p>
            </p:txBody>
          </p:sp>
        </p:grpSp>
      </p:grpSp>
      <p:sp>
        <p:nvSpPr>
          <p:cNvPr id="156719" name="Text Box 47"/>
          <p:cNvSpPr txBox="1">
            <a:spLocks noChangeArrowheads="1"/>
          </p:cNvSpPr>
          <p:nvPr/>
        </p:nvSpPr>
        <p:spPr bwMode="auto">
          <a:xfrm>
            <a:off x="838200" y="4953000"/>
            <a:ext cx="544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Dividing, we get 2.00 = (2.00)</a:t>
            </a:r>
            <a:r>
              <a:rPr lang="en-US" i="1" baseline="30000"/>
              <a:t>n</a:t>
            </a:r>
            <a:r>
              <a:rPr lang="en-US"/>
              <a:t> so </a:t>
            </a:r>
            <a:r>
              <a:rPr lang="en-US" i="1"/>
              <a:t>n</a:t>
            </a:r>
            <a:r>
              <a:rPr lang="en-US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412818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8" grpId="0"/>
      <p:bldP spid="1567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4"/>
          <p:cNvSpPr txBox="1">
            <a:spLocks noChangeArrowheads="1"/>
          </p:cNvSpPr>
          <p:nvPr/>
        </p:nvSpPr>
        <p:spPr bwMode="auto">
          <a:xfrm>
            <a:off x="533400" y="593725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0" indent="-18288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Figure 16.10A	Graphical method for finding the reaction order from the integrated rate law.</a:t>
            </a:r>
          </a:p>
        </p:txBody>
      </p:sp>
      <p:sp>
        <p:nvSpPr>
          <p:cNvPr id="79874" name="Text Box 18"/>
          <p:cNvSpPr txBox="1">
            <a:spLocks noChangeArrowheads="1"/>
          </p:cNvSpPr>
          <p:nvPr/>
        </p:nvSpPr>
        <p:spPr bwMode="auto">
          <a:xfrm>
            <a:off x="1295400" y="1447800"/>
            <a:ext cx="252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First-order reaction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48200" y="1997075"/>
            <a:ext cx="2271713" cy="1147763"/>
            <a:chOff x="2951" y="1258"/>
            <a:chExt cx="1431" cy="723"/>
          </a:xfrm>
        </p:grpSpPr>
        <p:grpSp>
          <p:nvGrpSpPr>
            <p:cNvPr id="79881" name="Group 16"/>
            <p:cNvGrpSpPr>
              <a:grpSpLocks/>
            </p:cNvGrpSpPr>
            <p:nvPr/>
          </p:nvGrpSpPr>
          <p:grpSpPr bwMode="auto">
            <a:xfrm>
              <a:off x="3026" y="1488"/>
              <a:ext cx="1282" cy="493"/>
              <a:chOff x="2976" y="1478"/>
              <a:chExt cx="1282" cy="493"/>
            </a:xfrm>
          </p:grpSpPr>
          <p:sp>
            <p:nvSpPr>
              <p:cNvPr id="79883" name="Text Box 27"/>
              <p:cNvSpPr txBox="1">
                <a:spLocks noChangeArrowheads="1"/>
              </p:cNvSpPr>
              <p:nvPr/>
            </p:nvSpPr>
            <p:spPr bwMode="auto">
              <a:xfrm>
                <a:off x="2976" y="1557"/>
                <a:ext cx="24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ln</a:t>
                </a:r>
              </a:p>
            </p:txBody>
          </p:sp>
          <p:sp>
            <p:nvSpPr>
              <p:cNvPr id="79884" name="Text Box 28"/>
              <p:cNvSpPr txBox="1">
                <a:spLocks noChangeArrowheads="1"/>
              </p:cNvSpPr>
              <p:nvPr/>
            </p:nvSpPr>
            <p:spPr bwMode="auto">
              <a:xfrm>
                <a:off x="3168" y="1478"/>
                <a:ext cx="44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[A]</a:t>
                </a:r>
                <a:r>
                  <a:rPr lang="en-US" sz="2000" baseline="-25000"/>
                  <a:t>0</a:t>
                </a:r>
              </a:p>
            </p:txBody>
          </p:sp>
          <p:sp>
            <p:nvSpPr>
              <p:cNvPr id="79885" name="Text Box 29"/>
              <p:cNvSpPr txBox="1">
                <a:spLocks noChangeArrowheads="1"/>
              </p:cNvSpPr>
              <p:nvPr/>
            </p:nvSpPr>
            <p:spPr bwMode="auto">
              <a:xfrm>
                <a:off x="3218" y="1721"/>
                <a:ext cx="3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[A]</a:t>
                </a:r>
                <a:r>
                  <a:rPr lang="en-US" sz="2000" i="1" baseline="-25000"/>
                  <a:t>t</a:t>
                </a:r>
              </a:p>
            </p:txBody>
          </p:sp>
          <p:sp>
            <p:nvSpPr>
              <p:cNvPr id="79886" name="Line 30"/>
              <p:cNvSpPr>
                <a:spLocks noChangeShapeType="1"/>
              </p:cNvSpPr>
              <p:nvPr/>
            </p:nvSpPr>
            <p:spPr bwMode="auto">
              <a:xfrm>
                <a:off x="3197" y="1721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7" name="Text Box 32"/>
              <p:cNvSpPr txBox="1">
                <a:spLocks noChangeArrowheads="1"/>
              </p:cNvSpPr>
              <p:nvPr/>
            </p:nvSpPr>
            <p:spPr bwMode="auto">
              <a:xfrm>
                <a:off x="3600" y="1574"/>
                <a:ext cx="6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= - </a:t>
                </a:r>
                <a:r>
                  <a:rPr lang="en-US" sz="2000" i="1"/>
                  <a:t>kt</a:t>
                </a:r>
              </a:p>
            </p:txBody>
          </p:sp>
        </p:grpSp>
        <p:sp>
          <p:nvSpPr>
            <p:cNvPr id="79882" name="Text Box 19"/>
            <p:cNvSpPr txBox="1">
              <a:spLocks noChangeArrowheads="1"/>
            </p:cNvSpPr>
            <p:nvPr/>
          </p:nvSpPr>
          <p:spPr bwMode="auto">
            <a:xfrm>
              <a:off x="2951" y="1258"/>
              <a:ext cx="14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integrated rate law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724400" y="3505200"/>
            <a:ext cx="2193925" cy="869950"/>
            <a:chOff x="2976" y="2198"/>
            <a:chExt cx="1382" cy="548"/>
          </a:xfrm>
        </p:grpSpPr>
        <p:sp>
          <p:nvSpPr>
            <p:cNvPr id="79879" name="Text Box 17"/>
            <p:cNvSpPr txBox="1">
              <a:spLocks noChangeArrowheads="1"/>
            </p:cNvSpPr>
            <p:nvPr/>
          </p:nvSpPr>
          <p:spPr bwMode="auto">
            <a:xfrm>
              <a:off x="2976" y="2496"/>
              <a:ext cx="13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ln[A]</a:t>
              </a:r>
              <a:r>
                <a:rPr lang="en-US" sz="2000" baseline="-25000"/>
                <a:t>t</a:t>
              </a:r>
              <a:r>
                <a:rPr lang="en-US" sz="2000"/>
                <a:t> = -</a:t>
              </a:r>
              <a:r>
                <a:rPr lang="en-US" sz="2000" i="1"/>
                <a:t>kt</a:t>
              </a:r>
              <a:r>
                <a:rPr lang="en-US" sz="2000"/>
                <a:t> + ln[A]</a:t>
              </a:r>
              <a:r>
                <a:rPr lang="en-US" sz="2000" baseline="-25000"/>
                <a:t>0</a:t>
              </a:r>
              <a:endParaRPr lang="en-US" sz="2000"/>
            </a:p>
          </p:txBody>
        </p:sp>
        <p:sp>
          <p:nvSpPr>
            <p:cNvPr id="79880" name="Text Box 20"/>
            <p:cNvSpPr txBox="1">
              <a:spLocks noChangeArrowheads="1"/>
            </p:cNvSpPr>
            <p:nvPr/>
          </p:nvSpPr>
          <p:spPr bwMode="auto">
            <a:xfrm>
              <a:off x="3024" y="2198"/>
              <a:ext cx="13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straight-line form</a:t>
              </a:r>
            </a:p>
          </p:txBody>
        </p:sp>
      </p:grp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914400" y="5410200"/>
            <a:ext cx="772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 plot of ln [A] vs. time gives a straight line for a first-order reaction.</a:t>
            </a:r>
          </a:p>
        </p:txBody>
      </p:sp>
      <p:pic>
        <p:nvPicPr>
          <p:cNvPr id="79878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52613"/>
            <a:ext cx="38862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6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kran Resmi 2018-02-22 20.4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0" indent="-18288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/>
              <a:t>Figure 16.10B	Graphical method for finding the reaction order from the integrated rate law.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1295400" y="1447800"/>
            <a:ext cx="289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Second-order reaction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648200" y="1828800"/>
            <a:ext cx="2271713" cy="1223963"/>
            <a:chOff x="2950" y="1248"/>
            <a:chExt cx="1431" cy="771"/>
          </a:xfrm>
        </p:grpSpPr>
        <p:sp>
          <p:nvSpPr>
            <p:cNvPr id="80918" name="Text Box 12"/>
            <p:cNvSpPr txBox="1">
              <a:spLocks noChangeArrowheads="1"/>
            </p:cNvSpPr>
            <p:nvPr/>
          </p:nvSpPr>
          <p:spPr bwMode="auto">
            <a:xfrm>
              <a:off x="2950" y="1248"/>
              <a:ext cx="14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integrated rate law</a:t>
              </a:r>
            </a:p>
          </p:txBody>
        </p:sp>
        <p:grpSp>
          <p:nvGrpSpPr>
            <p:cNvPr id="80919" name="Group 29"/>
            <p:cNvGrpSpPr>
              <a:grpSpLocks/>
            </p:cNvGrpSpPr>
            <p:nvPr/>
          </p:nvGrpSpPr>
          <p:grpSpPr bwMode="auto">
            <a:xfrm>
              <a:off x="3072" y="1488"/>
              <a:ext cx="1195" cy="531"/>
              <a:chOff x="1198" y="2503"/>
              <a:chExt cx="1195" cy="531"/>
            </a:xfrm>
          </p:grpSpPr>
          <p:grpSp>
            <p:nvGrpSpPr>
              <p:cNvPr id="80920" name="Group 37"/>
              <p:cNvGrpSpPr>
                <a:grpSpLocks/>
              </p:cNvGrpSpPr>
              <p:nvPr/>
            </p:nvGrpSpPr>
            <p:grpSpPr bwMode="auto">
              <a:xfrm>
                <a:off x="1198" y="2503"/>
                <a:ext cx="340" cy="531"/>
                <a:chOff x="2256" y="2359"/>
                <a:chExt cx="340" cy="531"/>
              </a:xfrm>
            </p:grpSpPr>
            <p:sp>
              <p:nvSpPr>
                <p:cNvPr id="80927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24" y="235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1</a:t>
                  </a:r>
                </a:p>
              </p:txBody>
            </p:sp>
            <p:sp>
              <p:nvSpPr>
                <p:cNvPr id="8092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256" y="2640"/>
                  <a:ext cx="3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[A]</a:t>
                  </a:r>
                  <a:r>
                    <a:rPr lang="en-US" sz="2000" i="1" baseline="-25000"/>
                    <a:t>t</a:t>
                  </a:r>
                  <a:endParaRPr lang="en-US" sz="2000" i="1"/>
                </a:p>
              </p:txBody>
            </p:sp>
            <p:sp>
              <p:nvSpPr>
                <p:cNvPr id="80929" name="Line 36"/>
                <p:cNvSpPr>
                  <a:spLocks noChangeShapeType="1"/>
                </p:cNvSpPr>
                <p:nvPr/>
              </p:nvSpPr>
              <p:spPr bwMode="auto">
                <a:xfrm>
                  <a:off x="2282" y="264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921" name="Group 38"/>
              <p:cNvGrpSpPr>
                <a:grpSpLocks/>
              </p:cNvGrpSpPr>
              <p:nvPr/>
            </p:nvGrpSpPr>
            <p:grpSpPr bwMode="auto">
              <a:xfrm>
                <a:off x="1692" y="2503"/>
                <a:ext cx="369" cy="531"/>
                <a:chOff x="2256" y="2359"/>
                <a:chExt cx="369" cy="531"/>
              </a:xfrm>
            </p:grpSpPr>
            <p:sp>
              <p:nvSpPr>
                <p:cNvPr id="8092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324" y="235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1</a:t>
                  </a:r>
                </a:p>
              </p:txBody>
            </p:sp>
            <p:sp>
              <p:nvSpPr>
                <p:cNvPr id="8092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256" y="2640"/>
                  <a:ext cx="36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[A]</a:t>
                  </a:r>
                  <a:r>
                    <a:rPr lang="en-US" sz="2000" baseline="-25000"/>
                    <a:t>0</a:t>
                  </a:r>
                  <a:endParaRPr lang="en-US" sz="2000"/>
                </a:p>
              </p:txBody>
            </p:sp>
            <p:sp>
              <p:nvSpPr>
                <p:cNvPr id="80926" name="Line 41"/>
                <p:cNvSpPr>
                  <a:spLocks noChangeShapeType="1"/>
                </p:cNvSpPr>
                <p:nvPr/>
              </p:nvSpPr>
              <p:spPr bwMode="auto">
                <a:xfrm>
                  <a:off x="2282" y="264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0922" name="Text Box 42"/>
              <p:cNvSpPr txBox="1">
                <a:spLocks noChangeArrowheads="1"/>
              </p:cNvSpPr>
              <p:nvPr/>
            </p:nvSpPr>
            <p:spPr bwMode="auto">
              <a:xfrm>
                <a:off x="1526" y="2637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-</a:t>
                </a:r>
              </a:p>
            </p:txBody>
          </p:sp>
          <p:sp>
            <p:nvSpPr>
              <p:cNvPr id="80923" name="Text Box 43"/>
              <p:cNvSpPr txBox="1">
                <a:spLocks noChangeArrowheads="1"/>
              </p:cNvSpPr>
              <p:nvPr/>
            </p:nvSpPr>
            <p:spPr bwMode="auto">
              <a:xfrm>
                <a:off x="2016" y="2640"/>
                <a:ext cx="37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= </a:t>
                </a:r>
                <a:r>
                  <a:rPr lang="en-US" sz="2000" i="1"/>
                  <a:t>kt</a:t>
                </a:r>
              </a:p>
            </p:txBody>
          </p:sp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724400" y="3505200"/>
            <a:ext cx="2073275" cy="1223963"/>
            <a:chOff x="2976" y="2208"/>
            <a:chExt cx="1306" cy="771"/>
          </a:xfrm>
        </p:grpSpPr>
        <p:sp>
          <p:nvSpPr>
            <p:cNvPr id="80907" name="Text Box 15"/>
            <p:cNvSpPr txBox="1">
              <a:spLocks noChangeArrowheads="1"/>
            </p:cNvSpPr>
            <p:nvPr/>
          </p:nvSpPr>
          <p:spPr bwMode="auto">
            <a:xfrm>
              <a:off x="2976" y="2208"/>
              <a:ext cx="13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straight-line form</a:t>
              </a:r>
            </a:p>
          </p:txBody>
        </p:sp>
        <p:grpSp>
          <p:nvGrpSpPr>
            <p:cNvPr id="80908" name="Group 42"/>
            <p:cNvGrpSpPr>
              <a:grpSpLocks/>
            </p:cNvGrpSpPr>
            <p:nvPr/>
          </p:nvGrpSpPr>
          <p:grpSpPr bwMode="auto">
            <a:xfrm>
              <a:off x="3029" y="2448"/>
              <a:ext cx="1200" cy="531"/>
              <a:chOff x="3888" y="2544"/>
              <a:chExt cx="1200" cy="531"/>
            </a:xfrm>
          </p:grpSpPr>
          <p:grpSp>
            <p:nvGrpSpPr>
              <p:cNvPr id="80909" name="Group 37"/>
              <p:cNvGrpSpPr>
                <a:grpSpLocks/>
              </p:cNvGrpSpPr>
              <p:nvPr/>
            </p:nvGrpSpPr>
            <p:grpSpPr bwMode="auto">
              <a:xfrm>
                <a:off x="3888" y="2544"/>
                <a:ext cx="340" cy="531"/>
                <a:chOff x="2256" y="2359"/>
                <a:chExt cx="340" cy="531"/>
              </a:xfrm>
            </p:grpSpPr>
            <p:sp>
              <p:nvSpPr>
                <p:cNvPr id="8091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24" y="235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1</a:t>
                  </a:r>
                </a:p>
              </p:txBody>
            </p:sp>
            <p:sp>
              <p:nvSpPr>
                <p:cNvPr id="8091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256" y="2640"/>
                  <a:ext cx="3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[A]</a:t>
                  </a:r>
                  <a:r>
                    <a:rPr lang="en-US" sz="2000" i="1" baseline="-25000"/>
                    <a:t>t</a:t>
                  </a:r>
                  <a:endParaRPr lang="en-US" sz="2000" i="1"/>
                </a:p>
              </p:txBody>
            </p:sp>
            <p:sp>
              <p:nvSpPr>
                <p:cNvPr id="80917" name="Line 36"/>
                <p:cNvSpPr>
                  <a:spLocks noChangeShapeType="1"/>
                </p:cNvSpPr>
                <p:nvPr/>
              </p:nvSpPr>
              <p:spPr bwMode="auto">
                <a:xfrm>
                  <a:off x="2282" y="264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910" name="Group 38"/>
              <p:cNvGrpSpPr>
                <a:grpSpLocks/>
              </p:cNvGrpSpPr>
              <p:nvPr/>
            </p:nvGrpSpPr>
            <p:grpSpPr bwMode="auto">
              <a:xfrm>
                <a:off x="4719" y="2544"/>
                <a:ext cx="369" cy="531"/>
                <a:chOff x="2256" y="2359"/>
                <a:chExt cx="369" cy="531"/>
              </a:xfrm>
            </p:grpSpPr>
            <p:sp>
              <p:nvSpPr>
                <p:cNvPr id="8091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324" y="235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1</a:t>
                  </a:r>
                </a:p>
              </p:txBody>
            </p:sp>
            <p:sp>
              <p:nvSpPr>
                <p:cNvPr id="8091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256" y="2640"/>
                  <a:ext cx="36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[A]</a:t>
                  </a:r>
                  <a:r>
                    <a:rPr lang="en-US" sz="2000" baseline="-25000"/>
                    <a:t>0</a:t>
                  </a:r>
                  <a:endParaRPr lang="en-US" sz="2000"/>
                </a:p>
              </p:txBody>
            </p:sp>
            <p:sp>
              <p:nvSpPr>
                <p:cNvPr id="80914" name="Line 41"/>
                <p:cNvSpPr>
                  <a:spLocks noChangeShapeType="1"/>
                </p:cNvSpPr>
                <p:nvPr/>
              </p:nvSpPr>
              <p:spPr bwMode="auto">
                <a:xfrm>
                  <a:off x="2282" y="264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0911" name="Text Box 43"/>
              <p:cNvSpPr txBox="1">
                <a:spLocks noChangeArrowheads="1"/>
              </p:cNvSpPr>
              <p:nvPr/>
            </p:nvSpPr>
            <p:spPr bwMode="auto">
              <a:xfrm>
                <a:off x="4224" y="2685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= </a:t>
                </a:r>
                <a:r>
                  <a:rPr lang="en-US" sz="2000" i="1"/>
                  <a:t>kt</a:t>
                </a:r>
                <a:r>
                  <a:rPr lang="en-US" sz="2000"/>
                  <a:t> +</a:t>
                </a:r>
                <a:endParaRPr lang="en-US" sz="2000" i="1"/>
              </a:p>
            </p:txBody>
          </p:sp>
        </p:grp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62000" y="5410200"/>
            <a:ext cx="7904163" cy="762000"/>
            <a:chOff x="576" y="3312"/>
            <a:chExt cx="4979" cy="480"/>
          </a:xfrm>
        </p:grpSpPr>
        <p:sp>
          <p:nvSpPr>
            <p:cNvPr id="80903" name="Text Box 16"/>
            <p:cNvSpPr txBox="1">
              <a:spLocks noChangeArrowheads="1"/>
            </p:cNvSpPr>
            <p:nvPr/>
          </p:nvSpPr>
          <p:spPr bwMode="auto">
            <a:xfrm>
              <a:off x="576" y="3408"/>
              <a:ext cx="49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 plot of       vs. time gives a straight line for a second-order reaction.</a:t>
              </a:r>
            </a:p>
          </p:txBody>
        </p:sp>
        <p:grpSp>
          <p:nvGrpSpPr>
            <p:cNvPr id="80904" name="Group 47"/>
            <p:cNvGrpSpPr>
              <a:grpSpLocks/>
            </p:cNvGrpSpPr>
            <p:nvPr/>
          </p:nvGrpSpPr>
          <p:grpSpPr bwMode="auto">
            <a:xfrm>
              <a:off x="1225" y="3312"/>
              <a:ext cx="311" cy="480"/>
              <a:chOff x="4944" y="2112"/>
              <a:chExt cx="311" cy="480"/>
            </a:xfrm>
          </p:grpSpPr>
          <p:sp>
            <p:nvSpPr>
              <p:cNvPr id="80905" name="Text Box 45"/>
              <p:cNvSpPr txBox="1">
                <a:spLocks noChangeArrowheads="1"/>
              </p:cNvSpPr>
              <p:nvPr/>
            </p:nvSpPr>
            <p:spPr bwMode="auto">
              <a:xfrm>
                <a:off x="4944" y="2112"/>
                <a:ext cx="311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000"/>
                  <a:t>[A]</a:t>
                </a:r>
              </a:p>
            </p:txBody>
          </p:sp>
          <p:sp>
            <p:nvSpPr>
              <p:cNvPr id="80906" name="Line 46"/>
              <p:cNvSpPr>
                <a:spLocks noChangeShapeType="1"/>
              </p:cNvSpPr>
              <p:nvPr/>
            </p:nvSpPr>
            <p:spPr bwMode="auto">
              <a:xfrm>
                <a:off x="4992" y="235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80902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191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1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0" indent="-18288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Figure 16.10C	Graphical method for finding the reaction order from the integrated rate law.</a:t>
            </a: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1295400" y="1447800"/>
            <a:ext cx="252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Zero-order reaction</a:t>
            </a:r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838200" y="5470525"/>
            <a:ext cx="7453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 plot of [A] vs. time gives a straight line for a first-order reaction.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48200" y="1981200"/>
            <a:ext cx="2271713" cy="869950"/>
            <a:chOff x="2928" y="1248"/>
            <a:chExt cx="1431" cy="548"/>
          </a:xfrm>
        </p:grpSpPr>
        <p:sp>
          <p:nvSpPr>
            <p:cNvPr id="81929" name="Text Box 12"/>
            <p:cNvSpPr txBox="1">
              <a:spLocks noChangeArrowheads="1"/>
            </p:cNvSpPr>
            <p:nvPr/>
          </p:nvSpPr>
          <p:spPr bwMode="auto">
            <a:xfrm>
              <a:off x="2928" y="1248"/>
              <a:ext cx="14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integrated rate law</a:t>
              </a:r>
            </a:p>
          </p:txBody>
        </p:sp>
        <p:sp>
          <p:nvSpPr>
            <p:cNvPr id="81930" name="Text Box 57"/>
            <p:cNvSpPr txBox="1">
              <a:spLocks noChangeArrowheads="1"/>
            </p:cNvSpPr>
            <p:nvPr/>
          </p:nvSpPr>
          <p:spPr bwMode="auto">
            <a:xfrm>
              <a:off x="3072" y="1488"/>
              <a:ext cx="113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91440" bIns="9144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[A]</a:t>
              </a:r>
              <a:r>
                <a:rPr lang="en-US" sz="2000" i="1" baseline="-25000"/>
                <a:t>t</a:t>
              </a:r>
              <a:r>
                <a:rPr lang="en-US" sz="2000"/>
                <a:t> - [A]</a:t>
              </a:r>
              <a:r>
                <a:rPr lang="en-US" sz="2000" baseline="-25000"/>
                <a:t>0</a:t>
              </a:r>
              <a:r>
                <a:rPr lang="en-US" sz="2000"/>
                <a:t> = - </a:t>
              </a:r>
              <a:r>
                <a:rPr lang="en-US" sz="2000" i="1"/>
                <a:t>kt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00600" y="3505200"/>
            <a:ext cx="2073275" cy="946150"/>
            <a:chOff x="3024" y="2208"/>
            <a:chExt cx="1306" cy="596"/>
          </a:xfrm>
        </p:grpSpPr>
        <p:sp>
          <p:nvSpPr>
            <p:cNvPr id="81927" name="Text Box 15"/>
            <p:cNvSpPr txBox="1">
              <a:spLocks noChangeArrowheads="1"/>
            </p:cNvSpPr>
            <p:nvPr/>
          </p:nvSpPr>
          <p:spPr bwMode="auto">
            <a:xfrm>
              <a:off x="3024" y="2208"/>
              <a:ext cx="13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straight-line form</a:t>
              </a:r>
            </a:p>
          </p:txBody>
        </p:sp>
        <p:sp>
          <p:nvSpPr>
            <p:cNvPr id="81928" name="Text Box 57"/>
            <p:cNvSpPr txBox="1">
              <a:spLocks noChangeArrowheads="1"/>
            </p:cNvSpPr>
            <p:nvPr/>
          </p:nvSpPr>
          <p:spPr bwMode="auto">
            <a:xfrm>
              <a:off x="3072" y="2496"/>
              <a:ext cx="11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91440" bIns="9144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[A]</a:t>
              </a:r>
              <a:r>
                <a:rPr lang="en-US" sz="2000" i="1" baseline="-25000"/>
                <a:t>t</a:t>
              </a:r>
              <a:r>
                <a:rPr lang="en-US" sz="2000"/>
                <a:t> = - </a:t>
              </a:r>
              <a:r>
                <a:rPr lang="en-US" sz="2000" i="1"/>
                <a:t>kt</a:t>
              </a:r>
              <a:r>
                <a:rPr lang="en-US" sz="2000"/>
                <a:t> + [A]</a:t>
              </a:r>
              <a:r>
                <a:rPr lang="en-US" sz="2000" baseline="-25000"/>
                <a:t>0</a:t>
              </a:r>
              <a:endParaRPr lang="en-US" sz="2000" i="1"/>
            </a:p>
          </p:txBody>
        </p:sp>
      </p:grpSp>
      <p:pic>
        <p:nvPicPr>
          <p:cNvPr id="8192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862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5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16.11</a:t>
            </a:r>
          </a:p>
        </p:txBody>
      </p:sp>
      <p:pic>
        <p:nvPicPr>
          <p:cNvPr id="829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3048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9"/>
          <p:cNvSpPr txBox="1">
            <a:spLocks noChangeArrowheads="1"/>
          </p:cNvSpPr>
          <p:nvPr/>
        </p:nvSpPr>
        <p:spPr bwMode="auto">
          <a:xfrm>
            <a:off x="2133600" y="457200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Graphical determination of the reaction order for the decomposition of N</a:t>
            </a:r>
            <a:r>
              <a:rPr lang="en-US" sz="2000" b="1" baseline="-25000"/>
              <a:t>2</a:t>
            </a:r>
            <a:r>
              <a:rPr lang="en-US" sz="2000" b="1"/>
              <a:t>O</a:t>
            </a:r>
            <a:r>
              <a:rPr lang="en-US" sz="2000" b="1" baseline="-25000"/>
              <a:t>5</a:t>
            </a:r>
            <a:r>
              <a:rPr lang="en-US" sz="2000" b="1"/>
              <a:t>.</a:t>
            </a:r>
          </a:p>
        </p:txBody>
      </p:sp>
      <p:sp>
        <p:nvSpPr>
          <p:cNvPr id="82948" name="Text Box 20"/>
          <p:cNvSpPr txBox="1">
            <a:spLocks noChangeArrowheads="1"/>
          </p:cNvSpPr>
          <p:nvPr/>
        </p:nvSpPr>
        <p:spPr bwMode="auto">
          <a:xfrm>
            <a:off x="4419600" y="4572000"/>
            <a:ext cx="4267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The concentration data is used to construct three different plots. Since the plot of ln [N</a:t>
            </a:r>
            <a:r>
              <a:rPr lang="en-US" sz="1800" baseline="-25000"/>
              <a:t>2</a:t>
            </a:r>
            <a:r>
              <a:rPr lang="en-US" sz="1800"/>
              <a:t>O</a:t>
            </a:r>
            <a:r>
              <a:rPr lang="en-US" sz="1800" baseline="-25000"/>
              <a:t>5</a:t>
            </a:r>
            <a:r>
              <a:rPr lang="en-US" sz="1800"/>
              <a:t>] vs. time gives a straight line, the reaction is first order.</a:t>
            </a:r>
          </a:p>
        </p:txBody>
      </p:sp>
      <p:pic>
        <p:nvPicPr>
          <p:cNvPr id="82949" name="Picture 9" descr="siL40183_16_11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19200"/>
            <a:ext cx="81756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1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7"/>
          <a:stretch>
            <a:fillRect/>
          </a:stretch>
        </p:blipFill>
        <p:spPr bwMode="auto">
          <a:xfrm>
            <a:off x="152400" y="381000"/>
            <a:ext cx="891063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94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 Mechanism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Chemical equation:	Summary</a:t>
            </a:r>
          </a:p>
          <a:p>
            <a:endParaRPr lang="en-US" dirty="0"/>
          </a:p>
          <a:p>
            <a:r>
              <a:rPr lang="en-US" dirty="0"/>
              <a:t>Mechanism:		</a:t>
            </a:r>
            <a:r>
              <a:rPr lang="en-US" dirty="0" smtClean="0"/>
              <a:t>            Series </a:t>
            </a:r>
            <a:r>
              <a:rPr lang="en-US" dirty="0"/>
              <a:t>of elementary steps</a:t>
            </a:r>
          </a:p>
          <a:p>
            <a:endParaRPr lang="en-US" dirty="0"/>
          </a:p>
          <a:p>
            <a:r>
              <a:rPr lang="en-US" dirty="0"/>
              <a:t>Elementary Steps:	</a:t>
            </a:r>
            <a:r>
              <a:rPr lang="en-US" dirty="0" smtClean="0"/>
              <a:t>      Reactions </a:t>
            </a:r>
            <a:r>
              <a:rPr lang="en-US" dirty="0"/>
              <a:t>with rate laws</a:t>
            </a:r>
          </a:p>
          <a:p>
            <a:r>
              <a:rPr lang="en-US" dirty="0"/>
              <a:t>					from </a:t>
            </a:r>
            <a:r>
              <a:rPr lang="en-US" dirty="0" err="1"/>
              <a:t>molecularity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Molecularity</a:t>
            </a:r>
            <a:r>
              <a:rPr lang="en-US" dirty="0"/>
              <a:t>:		Number of species that must </a:t>
            </a:r>
          </a:p>
          <a:p>
            <a:pPr marL="0" indent="0">
              <a:buNone/>
            </a:pPr>
            <a:r>
              <a:rPr lang="en-US" dirty="0"/>
              <a:t>			collide to produce reaction</a:t>
            </a:r>
          </a:p>
        </p:txBody>
      </p:sp>
    </p:spTree>
    <p:extLst>
      <p:ext uri="{BB962C8B-B14F-4D97-AF65-F5344CB8AC3E}">
        <p14:creationId xmlns:p14="http://schemas.microsoft.com/office/powerpoint/2010/main" val="2965465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5638800" cy="5334000"/>
          </a:xfrm>
        </p:spPr>
        <p:txBody>
          <a:bodyPr/>
          <a:lstStyle/>
          <a:p>
            <a:endParaRPr lang="en-US"/>
          </a:p>
          <a:p>
            <a:pPr lvl="1"/>
            <a:r>
              <a:rPr lang="en-US" sz="3600"/>
              <a:t>appear in steps</a:t>
            </a:r>
          </a:p>
          <a:p>
            <a:pPr lvl="1"/>
            <a:endParaRPr lang="en-US" sz="3600"/>
          </a:p>
          <a:p>
            <a:pPr lvl="1"/>
            <a:r>
              <a:rPr lang="en-US" sz="3600"/>
              <a:t>produced in one step</a:t>
            </a:r>
          </a:p>
          <a:p>
            <a:pPr lvl="1"/>
            <a:endParaRPr lang="en-US" sz="3600"/>
          </a:p>
          <a:p>
            <a:pPr lvl="1"/>
            <a:r>
              <a:rPr lang="en-US" sz="3600"/>
              <a:t>used in subsequent</a:t>
            </a:r>
          </a:p>
          <a:p>
            <a:pPr lvl="1"/>
            <a:endParaRPr lang="en-US" sz="3600"/>
          </a:p>
          <a:p>
            <a:pPr lvl="1"/>
            <a:r>
              <a:rPr lang="en-US" sz="3600"/>
              <a:t>not in overall equation</a:t>
            </a:r>
          </a:p>
        </p:txBody>
      </p:sp>
    </p:spTree>
    <p:extLst>
      <p:ext uri="{BB962C8B-B14F-4D97-AF65-F5344CB8AC3E}">
        <p14:creationId xmlns:p14="http://schemas.microsoft.com/office/powerpoint/2010/main" val="1396587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Rate-determining step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multi-step process: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		SLOWEST step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Determines </a:t>
            </a:r>
            <a:r>
              <a:rPr lang="en-US" dirty="0"/>
              <a:t>overall reaction rate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36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Text Box 8"/>
          <p:cNvSpPr txBox="1">
            <a:spLocks noChangeArrowheads="1"/>
          </p:cNvSpPr>
          <p:nvPr/>
        </p:nvSpPr>
        <p:spPr bwMode="auto">
          <a:xfrm>
            <a:off x="457200" y="533400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2000" b="1"/>
              <a:t>Determining Molecularity and Rate Laws for Elementary Steps</a:t>
            </a:r>
          </a:p>
        </p:txBody>
      </p:sp>
      <p:grpSp>
        <p:nvGrpSpPr>
          <p:cNvPr id="131074" name="Group 56"/>
          <p:cNvGrpSpPr>
            <a:grpSpLocks/>
          </p:cNvGrpSpPr>
          <p:nvPr/>
        </p:nvGrpSpPr>
        <p:grpSpPr bwMode="auto">
          <a:xfrm>
            <a:off x="457200" y="1219201"/>
            <a:ext cx="8229600" cy="2463800"/>
            <a:chOff x="336" y="768"/>
            <a:chExt cx="5184" cy="1552"/>
          </a:xfrm>
        </p:grpSpPr>
        <p:sp>
          <p:nvSpPr>
            <p:cNvPr id="131078" name="Text Box 5"/>
            <p:cNvSpPr txBox="1">
              <a:spLocks noChangeArrowheads="1"/>
            </p:cNvSpPr>
            <p:nvPr/>
          </p:nvSpPr>
          <p:spPr bwMode="auto">
            <a:xfrm>
              <a:off x="336" y="768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PROBLEM:</a:t>
              </a:r>
            </a:p>
          </p:txBody>
        </p:sp>
        <p:sp>
          <p:nvSpPr>
            <p:cNvPr id="131079" name="Text Box 9"/>
            <p:cNvSpPr txBox="1">
              <a:spLocks noChangeArrowheads="1"/>
            </p:cNvSpPr>
            <p:nvPr/>
          </p:nvSpPr>
          <p:spPr bwMode="auto">
            <a:xfrm>
              <a:off x="1296" y="768"/>
              <a:ext cx="422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sz="2000"/>
                <a:t>The following elementary steps are proposed for a reaction mechanism:</a:t>
              </a:r>
            </a:p>
            <a:p>
              <a:pPr lvl="1">
                <a:spcBef>
                  <a:spcPct val="10000"/>
                </a:spcBef>
              </a:pPr>
              <a:r>
                <a:rPr lang="en-US" sz="2000"/>
                <a:t>(1)	           NO</a:t>
              </a:r>
              <a:r>
                <a:rPr lang="en-US" sz="2000" baseline="-25000"/>
                <a:t>2</a:t>
              </a:r>
              <a:r>
                <a:rPr lang="en-US" sz="2000"/>
                <a:t>Cl(</a:t>
              </a:r>
              <a:r>
                <a:rPr lang="en-US" sz="2000" i="1"/>
                <a:t>g</a:t>
              </a:r>
              <a:r>
                <a:rPr lang="en-US" sz="2000"/>
                <a:t>) </a:t>
              </a:r>
              <a:r>
                <a:rPr lang="en-US" sz="2000">
                  <a:cs typeface="Arial" charset="0"/>
                </a:rPr>
                <a:t>→ NO</a:t>
              </a:r>
              <a:r>
                <a:rPr lang="en-US" sz="2000" baseline="-25000">
                  <a:cs typeface="Arial" charset="0"/>
                </a:rPr>
                <a:t>2</a:t>
              </a:r>
              <a:r>
                <a:rPr lang="en-US" sz="2000">
                  <a:cs typeface="Arial" charset="0"/>
                </a:rPr>
                <a:t>(</a:t>
              </a:r>
              <a:r>
                <a:rPr lang="en-US" sz="2000" i="1">
                  <a:cs typeface="Arial" charset="0"/>
                </a:rPr>
                <a:t>g</a:t>
              </a:r>
              <a:r>
                <a:rPr lang="en-US" sz="2000">
                  <a:cs typeface="Arial" charset="0"/>
                </a:rPr>
                <a:t>) + Cl(</a:t>
              </a:r>
              <a:r>
                <a:rPr lang="en-US" sz="2000" i="1">
                  <a:cs typeface="Arial" charset="0"/>
                </a:rPr>
                <a:t>g</a:t>
              </a:r>
              <a:r>
                <a:rPr lang="en-US" sz="2000">
                  <a:cs typeface="Arial" charset="0"/>
                </a:rPr>
                <a:t>)</a:t>
              </a:r>
            </a:p>
            <a:p>
              <a:pPr lvl="1">
                <a:spcBef>
                  <a:spcPct val="10000"/>
                </a:spcBef>
              </a:pPr>
              <a:r>
                <a:rPr lang="en-US" sz="2000">
                  <a:cs typeface="Arial" charset="0"/>
                </a:rPr>
                <a:t>(2)  NO</a:t>
              </a:r>
              <a:r>
                <a:rPr lang="en-US" sz="2000" baseline="-25000">
                  <a:cs typeface="Arial" charset="0"/>
                </a:rPr>
                <a:t>2</a:t>
              </a:r>
              <a:r>
                <a:rPr lang="en-US" sz="2000">
                  <a:cs typeface="Arial" charset="0"/>
                </a:rPr>
                <a:t>Cl(</a:t>
              </a:r>
              <a:r>
                <a:rPr lang="en-US" sz="2000" i="1">
                  <a:cs typeface="Arial" charset="0"/>
                </a:rPr>
                <a:t>g</a:t>
              </a:r>
              <a:r>
                <a:rPr lang="en-US" sz="2000">
                  <a:cs typeface="Arial" charset="0"/>
                </a:rPr>
                <a:t>) + Cl(</a:t>
              </a:r>
              <a:r>
                <a:rPr lang="en-US" sz="2000" i="1">
                  <a:cs typeface="Arial" charset="0"/>
                </a:rPr>
                <a:t>g</a:t>
              </a:r>
              <a:r>
                <a:rPr lang="en-US" sz="2000">
                  <a:cs typeface="Arial" charset="0"/>
                </a:rPr>
                <a:t>) → NO</a:t>
              </a:r>
              <a:r>
                <a:rPr lang="en-US" sz="2000" baseline="-25000">
                  <a:cs typeface="Arial" charset="0"/>
                </a:rPr>
                <a:t>2</a:t>
              </a:r>
              <a:r>
                <a:rPr lang="en-US" sz="2000">
                  <a:cs typeface="Arial" charset="0"/>
                </a:rPr>
                <a:t>(</a:t>
              </a:r>
              <a:r>
                <a:rPr lang="en-US" sz="2000" i="1">
                  <a:cs typeface="Arial" charset="0"/>
                </a:rPr>
                <a:t>g</a:t>
              </a:r>
              <a:r>
                <a:rPr lang="en-US" sz="2000">
                  <a:cs typeface="Arial" charset="0"/>
                </a:rPr>
                <a:t>) + Cl</a:t>
              </a:r>
              <a:r>
                <a:rPr lang="en-US" sz="2000" baseline="-25000">
                  <a:cs typeface="Arial" charset="0"/>
                </a:rPr>
                <a:t>2</a:t>
              </a:r>
              <a:r>
                <a:rPr lang="en-US" sz="2000">
                  <a:cs typeface="Arial" charset="0"/>
                </a:rPr>
                <a:t>(</a:t>
              </a:r>
              <a:r>
                <a:rPr lang="en-US" sz="2000" i="1">
                  <a:cs typeface="Arial" charset="0"/>
                </a:rPr>
                <a:t>g</a:t>
              </a:r>
              <a:r>
                <a:rPr lang="en-US" sz="2000">
                  <a:cs typeface="Arial" charset="0"/>
                </a:rPr>
                <a:t>)</a:t>
              </a:r>
            </a:p>
          </p:txBody>
        </p:sp>
        <p:sp>
          <p:nvSpPr>
            <p:cNvPr id="131080" name="Text Box 55"/>
            <p:cNvSpPr txBox="1">
              <a:spLocks noChangeArrowheads="1"/>
            </p:cNvSpPr>
            <p:nvPr/>
          </p:nvSpPr>
          <p:spPr bwMode="auto">
            <a:xfrm>
              <a:off x="1296" y="1680"/>
              <a:ext cx="340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625475" indent="-6254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(a)</a:t>
              </a:r>
              <a:r>
                <a:rPr lang="en-US" sz="2000"/>
                <a:t>	Write the overall balanced equation.</a:t>
              </a:r>
            </a:p>
            <a:p>
              <a:r>
                <a:rPr lang="en-US" sz="2000" b="1"/>
                <a:t>(b)</a:t>
              </a:r>
              <a:r>
                <a:rPr lang="en-US" sz="2000"/>
                <a:t>	Determine the molecularity of each step.</a:t>
              </a:r>
            </a:p>
            <a:p>
              <a:r>
                <a:rPr lang="en-US" sz="2000" b="1"/>
                <a:t>(c)</a:t>
              </a:r>
              <a:r>
                <a:rPr lang="en-US" sz="2000"/>
                <a:t>	Write the rate law for each step.</a:t>
              </a:r>
              <a:endParaRPr lang="en-US" sz="2000" b="1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33400" y="3962430"/>
            <a:ext cx="8001000" cy="1311275"/>
            <a:chOff x="384" y="2496"/>
            <a:chExt cx="5040" cy="826"/>
          </a:xfrm>
        </p:grpSpPr>
        <p:sp>
          <p:nvSpPr>
            <p:cNvPr id="131076" name="Text Box 6"/>
            <p:cNvSpPr txBox="1">
              <a:spLocks noChangeArrowheads="1"/>
            </p:cNvSpPr>
            <p:nvPr/>
          </p:nvSpPr>
          <p:spPr bwMode="auto">
            <a:xfrm>
              <a:off x="384" y="2496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PLAN:</a:t>
              </a:r>
            </a:p>
          </p:txBody>
        </p:sp>
        <p:sp>
          <p:nvSpPr>
            <p:cNvPr id="131077" name="Text Box 57"/>
            <p:cNvSpPr txBox="1">
              <a:spLocks noChangeArrowheads="1"/>
            </p:cNvSpPr>
            <p:nvPr/>
          </p:nvSpPr>
          <p:spPr bwMode="auto">
            <a:xfrm>
              <a:off x="1008" y="2496"/>
              <a:ext cx="441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We find the overall equation from the sum of the elementary steps. The molecularity of each step equals the total number of </a:t>
              </a:r>
              <a:r>
                <a:rPr lang="en-US" sz="2000" b="1" i="1"/>
                <a:t>reactant</a:t>
              </a:r>
              <a:r>
                <a:rPr lang="en-US" sz="2000"/>
                <a:t> particles. We write the rate law for each step using the molecularities as reaction orders.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44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7"/>
          <p:cNvSpPr txBox="1">
            <a:spLocks noChangeArrowheads="1"/>
          </p:cNvSpPr>
          <p:nvPr/>
        </p:nvSpPr>
        <p:spPr bwMode="auto">
          <a:xfrm>
            <a:off x="533400" y="105095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SOLUTION: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09600" y="3581403"/>
            <a:ext cx="3962400" cy="701675"/>
            <a:chOff x="3600" y="2880"/>
            <a:chExt cx="2016" cy="442"/>
          </a:xfrm>
        </p:grpSpPr>
        <p:sp>
          <p:nvSpPr>
            <p:cNvPr id="133135" name="Text Box 42"/>
            <p:cNvSpPr txBox="1">
              <a:spLocks noChangeArrowheads="1"/>
            </p:cNvSpPr>
            <p:nvPr/>
          </p:nvSpPr>
          <p:spPr bwMode="auto">
            <a:xfrm>
              <a:off x="3840" y="2880"/>
              <a:ext cx="17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Step(1) is</a:t>
              </a:r>
              <a:r>
                <a:rPr lang="en-US" sz="2000" b="1"/>
                <a:t> unimolecular.</a:t>
              </a:r>
            </a:p>
          </p:txBody>
        </p:sp>
        <p:sp>
          <p:nvSpPr>
            <p:cNvPr id="133136" name="Text Box 43"/>
            <p:cNvSpPr txBox="1">
              <a:spLocks noChangeArrowheads="1"/>
            </p:cNvSpPr>
            <p:nvPr/>
          </p:nvSpPr>
          <p:spPr bwMode="auto">
            <a:xfrm>
              <a:off x="3840" y="3072"/>
              <a:ext cx="17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Step(2) is </a:t>
              </a:r>
              <a:r>
                <a:rPr lang="en-US" sz="2000" b="1"/>
                <a:t>bimolecular.</a:t>
              </a:r>
            </a:p>
          </p:txBody>
        </p:sp>
        <p:sp>
          <p:nvSpPr>
            <p:cNvPr id="133137" name="Text Box 49"/>
            <p:cNvSpPr txBox="1">
              <a:spLocks noChangeArrowheads="1"/>
            </p:cNvSpPr>
            <p:nvPr/>
          </p:nvSpPr>
          <p:spPr bwMode="auto">
            <a:xfrm>
              <a:off x="3600" y="288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(b)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609600" y="4572030"/>
            <a:ext cx="3581400" cy="854075"/>
            <a:chOff x="3648" y="3360"/>
            <a:chExt cx="1584" cy="538"/>
          </a:xfrm>
        </p:grpSpPr>
        <p:sp>
          <p:nvSpPr>
            <p:cNvPr id="133133" name="Text Box 44"/>
            <p:cNvSpPr txBox="1">
              <a:spLocks noChangeArrowheads="1"/>
            </p:cNvSpPr>
            <p:nvPr/>
          </p:nvSpPr>
          <p:spPr bwMode="auto">
            <a:xfrm>
              <a:off x="3840" y="3360"/>
              <a:ext cx="139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rate</a:t>
              </a:r>
              <a:r>
                <a:rPr lang="en-US" sz="2000" b="1" baseline="-25000"/>
                <a:t>1</a:t>
              </a:r>
              <a:r>
                <a:rPr lang="en-US" sz="2000" b="1"/>
                <a:t> = </a:t>
              </a:r>
              <a:r>
                <a:rPr lang="en-US" sz="2000" b="1" i="1"/>
                <a:t>k</a:t>
              </a:r>
              <a:r>
                <a:rPr lang="en-US" sz="2000" b="1" baseline="-25000"/>
                <a:t>1</a:t>
              </a:r>
              <a:r>
                <a:rPr lang="en-US" sz="2000" b="1"/>
                <a:t>[NO</a:t>
              </a:r>
              <a:r>
                <a:rPr lang="en-US" sz="2000" b="1" baseline="-25000"/>
                <a:t>2</a:t>
              </a:r>
              <a:r>
                <a:rPr lang="en-US" sz="2000" b="1"/>
                <a:t>Cl]</a:t>
              </a:r>
            </a:p>
            <a:p>
              <a:pPr>
                <a:spcBef>
                  <a:spcPct val="50000"/>
                </a:spcBef>
              </a:pPr>
              <a:r>
                <a:rPr lang="en-US" sz="2000" b="1"/>
                <a:t>rate</a:t>
              </a:r>
              <a:r>
                <a:rPr lang="en-US" sz="2000" b="1" baseline="-25000"/>
                <a:t>2</a:t>
              </a:r>
              <a:r>
                <a:rPr lang="en-US" sz="2000" b="1"/>
                <a:t> = </a:t>
              </a:r>
              <a:r>
                <a:rPr lang="en-US" sz="2000" b="1" i="1"/>
                <a:t>k</a:t>
              </a:r>
              <a:r>
                <a:rPr lang="en-US" sz="2000" b="1" baseline="-25000"/>
                <a:t>2</a:t>
              </a:r>
              <a:r>
                <a:rPr lang="en-US" sz="2000" b="1"/>
                <a:t>[NO</a:t>
              </a:r>
              <a:r>
                <a:rPr lang="en-US" sz="2000" b="1" baseline="-25000"/>
                <a:t>2</a:t>
              </a:r>
              <a:r>
                <a:rPr lang="en-US" sz="2000" b="1"/>
                <a:t>Cl][Cl]</a:t>
              </a:r>
            </a:p>
          </p:txBody>
        </p:sp>
        <p:sp>
          <p:nvSpPr>
            <p:cNvPr id="133134" name="Text Box 50"/>
            <p:cNvSpPr txBox="1">
              <a:spLocks noChangeArrowheads="1"/>
            </p:cNvSpPr>
            <p:nvPr/>
          </p:nvSpPr>
          <p:spPr bwMode="auto">
            <a:xfrm>
              <a:off x="3648" y="336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(c)</a:t>
              </a:r>
            </a:p>
          </p:txBody>
        </p:sp>
      </p:grp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2895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Sample Problem 16.10</a:t>
            </a:r>
          </a:p>
        </p:txBody>
      </p:sp>
      <p:sp>
        <p:nvSpPr>
          <p:cNvPr id="202810" name="Text Box 58"/>
          <p:cNvSpPr txBox="1">
            <a:spLocks noChangeArrowheads="1"/>
          </p:cNvSpPr>
          <p:nvPr/>
        </p:nvSpPr>
        <p:spPr bwMode="auto">
          <a:xfrm>
            <a:off x="581026" y="1524001"/>
            <a:ext cx="5103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25475" indent="-625475"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(a)	</a:t>
            </a:r>
            <a:r>
              <a:rPr lang="en-US" sz="2000"/>
              <a:t>Writing the overall balanced equation:</a:t>
            </a:r>
            <a:endParaRPr lang="en-US" sz="2000" b="1"/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1295416" y="2057401"/>
            <a:ext cx="4588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(1)             NO</a:t>
            </a:r>
            <a:r>
              <a:rPr lang="en-US" sz="2000" baseline="-25000"/>
              <a:t>2</a:t>
            </a:r>
            <a:r>
              <a:rPr lang="en-US" sz="2000"/>
              <a:t>Cl(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 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Cl(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</a:t>
            </a:r>
          </a:p>
          <a:p>
            <a:r>
              <a:rPr lang="en-US" sz="2000">
                <a:cs typeface="Arial" charset="0"/>
              </a:rPr>
              <a:t>(2) 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Cl(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Cl(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→ 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Cl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</a:t>
            </a: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219214" y="2819401"/>
            <a:ext cx="4914901" cy="476250"/>
            <a:chOff x="768" y="1776"/>
            <a:chExt cx="3096" cy="300"/>
          </a:xfrm>
        </p:grpSpPr>
        <p:sp>
          <p:nvSpPr>
            <p:cNvPr id="133131" name="Line 62"/>
            <p:cNvSpPr>
              <a:spLocks noChangeShapeType="1"/>
            </p:cNvSpPr>
            <p:nvPr/>
          </p:nvSpPr>
          <p:spPr bwMode="auto">
            <a:xfrm>
              <a:off x="768" y="1776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132" name="Text Box 64"/>
            <p:cNvSpPr txBox="1">
              <a:spLocks noChangeArrowheads="1"/>
            </p:cNvSpPr>
            <p:nvPr/>
          </p:nvSpPr>
          <p:spPr bwMode="auto">
            <a:xfrm>
              <a:off x="1526" y="1824"/>
              <a:ext cx="2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2NO</a:t>
              </a:r>
              <a:r>
                <a:rPr lang="en-US" sz="2000" b="1" baseline="-25000"/>
                <a:t>2</a:t>
              </a:r>
              <a:r>
                <a:rPr lang="en-US" sz="2000" b="1"/>
                <a:t>Cl(</a:t>
              </a:r>
              <a:r>
                <a:rPr lang="en-US" sz="2000" b="1" i="1"/>
                <a:t>g</a:t>
              </a:r>
              <a:r>
                <a:rPr lang="en-US" sz="2000" b="1"/>
                <a:t>) </a:t>
              </a:r>
              <a:r>
                <a:rPr lang="en-US" sz="2000" b="1">
                  <a:cs typeface="Arial" charset="0"/>
                </a:rPr>
                <a:t>→ 2NO</a:t>
              </a:r>
              <a:r>
                <a:rPr lang="en-US" sz="2000" b="1" baseline="-25000">
                  <a:cs typeface="Arial" charset="0"/>
                </a:rPr>
                <a:t>2</a:t>
              </a:r>
              <a:r>
                <a:rPr lang="en-US" sz="2000" b="1">
                  <a:cs typeface="Arial" charset="0"/>
                </a:rPr>
                <a:t>(</a:t>
              </a:r>
              <a:r>
                <a:rPr lang="en-US" sz="2000" b="1" i="1">
                  <a:cs typeface="Arial" charset="0"/>
                </a:rPr>
                <a:t>g</a:t>
              </a:r>
              <a:r>
                <a:rPr lang="en-US" sz="2000" b="1">
                  <a:cs typeface="Arial" charset="0"/>
                </a:rPr>
                <a:t>) + Cl</a:t>
              </a:r>
              <a:r>
                <a:rPr lang="en-US" sz="2000" b="1" baseline="-25000">
                  <a:cs typeface="Arial" charset="0"/>
                </a:rPr>
                <a:t>2</a:t>
              </a:r>
              <a:r>
                <a:rPr lang="en-US" sz="2000" b="1">
                  <a:cs typeface="Arial" charset="0"/>
                </a:rPr>
                <a:t>(</a:t>
              </a:r>
              <a:r>
                <a:rPr lang="en-US" sz="2000" b="1" i="1">
                  <a:cs typeface="Arial" charset="0"/>
                </a:rPr>
                <a:t>g</a:t>
              </a:r>
              <a:r>
                <a:rPr lang="en-US" sz="2000" b="1">
                  <a:cs typeface="Arial" charset="0"/>
                </a:rPr>
                <a:t>)</a:t>
              </a: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3048000" y="2209800"/>
            <a:ext cx="2590800" cy="381000"/>
            <a:chOff x="1920" y="1392"/>
            <a:chExt cx="1632" cy="240"/>
          </a:xfrm>
        </p:grpSpPr>
        <p:sp>
          <p:nvSpPr>
            <p:cNvPr id="133129" name="Line 63"/>
            <p:cNvSpPr>
              <a:spLocks noChangeShapeType="1"/>
            </p:cNvSpPr>
            <p:nvPr/>
          </p:nvSpPr>
          <p:spPr bwMode="auto">
            <a:xfrm>
              <a:off x="1920" y="16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130" name="Line 65"/>
            <p:cNvSpPr>
              <a:spLocks noChangeShapeType="1"/>
            </p:cNvSpPr>
            <p:nvPr/>
          </p:nvSpPr>
          <p:spPr bwMode="auto">
            <a:xfrm>
              <a:off x="3168" y="139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726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10" grpId="0"/>
      <p:bldP spid="2028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4"/>
          <p:cNvSpPr txBox="1">
            <a:spLocks noChangeArrowheads="1"/>
          </p:cNvSpPr>
          <p:nvPr/>
        </p:nvSpPr>
        <p:spPr bwMode="auto">
          <a:xfrm>
            <a:off x="990600" y="685801"/>
            <a:ext cx="71628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The Rate-Determining Step of a Reaction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533400" y="1600207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</a:t>
            </a:r>
            <a:r>
              <a:rPr lang="en-US" b="1" i="1"/>
              <a:t>slowest</a:t>
            </a:r>
            <a:r>
              <a:rPr lang="en-US"/>
              <a:t> step in a reaction is the </a:t>
            </a:r>
            <a:r>
              <a:rPr lang="en-US" b="1" i="1"/>
              <a:t>rate-determining</a:t>
            </a:r>
            <a:r>
              <a:rPr lang="en-US"/>
              <a:t> or </a:t>
            </a:r>
            <a:r>
              <a:rPr lang="en-US" b="1" i="1"/>
              <a:t>rate-limiting</a:t>
            </a:r>
            <a:r>
              <a:rPr lang="en-US"/>
              <a:t> step.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533400" y="502923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The rate law for the rate-determining step becomes the rate law for the overall reaction.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143000" y="2590801"/>
            <a:ext cx="6414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reaction NO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+ CO(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 NO(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</a:t>
            </a:r>
          </a:p>
          <a:p>
            <a:r>
              <a:rPr lang="en-US" sz="2000">
                <a:cs typeface="Arial" charset="0"/>
              </a:rPr>
              <a:t>has been proposed to occur by a two-step mechanism: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685800" y="3352801"/>
            <a:ext cx="76738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arenBoth"/>
            </a:pPr>
            <a:r>
              <a:rPr lang="en-US" sz="2000"/>
              <a:t>NO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+ NO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 NO</a:t>
            </a:r>
            <a:r>
              <a:rPr lang="en-US" sz="2000" baseline="-25000">
                <a:cs typeface="Arial" charset="0"/>
              </a:rPr>
              <a:t>3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NO(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	   [slow; rate-determining]</a:t>
            </a:r>
          </a:p>
          <a:p>
            <a:r>
              <a:rPr lang="en-US" sz="2000">
                <a:cs typeface="Arial" charset="0"/>
              </a:rPr>
              <a:t>(2)	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CO(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→  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   [fast]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2133600" y="4343401"/>
            <a:ext cx="4059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Observed rate law:  rate = </a:t>
            </a:r>
            <a:r>
              <a:rPr lang="en-US" sz="2000" i="1"/>
              <a:t>k</a:t>
            </a:r>
            <a:r>
              <a:rPr lang="en-US" sz="2000"/>
              <a:t>[NO</a:t>
            </a:r>
            <a:r>
              <a:rPr lang="en-US" sz="2000" baseline="-25000"/>
              <a:t>2</a:t>
            </a:r>
            <a:r>
              <a:rPr lang="en-US" sz="2000"/>
              <a:t>]</a:t>
            </a:r>
            <a:r>
              <a:rPr lang="en-US" sz="2000" baseline="30000"/>
              <a:t>2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6963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06" grpId="0"/>
      <p:bldP spid="204807" grpId="0"/>
      <p:bldP spid="204808" grpId="0"/>
      <p:bldP spid="2048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2 20.4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7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for Kinetics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61388" cy="4343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Collision Theory</a:t>
            </a:r>
          </a:p>
          <a:p>
            <a:r>
              <a:rPr lang="en-US" dirty="0"/>
              <a:t>		rate determined by particle collisions</a:t>
            </a:r>
          </a:p>
          <a:p>
            <a:r>
              <a:rPr lang="en-US" dirty="0"/>
              <a:t>		collision frequency and energy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Transition State Theory</a:t>
            </a:r>
          </a:p>
          <a:p>
            <a:r>
              <a:rPr lang="en-US" dirty="0"/>
              <a:t>		how reactants convert to products</a:t>
            </a:r>
          </a:p>
        </p:txBody>
      </p:sp>
    </p:spTree>
    <p:extLst>
      <p:ext uri="{BB962C8B-B14F-4D97-AF65-F5344CB8AC3E}">
        <p14:creationId xmlns:p14="http://schemas.microsoft.com/office/powerpoint/2010/main" val="2941404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/>
          <p:cNvSpPr txBox="1">
            <a:spLocks noChangeArrowheads="1"/>
          </p:cNvSpPr>
          <p:nvPr/>
        </p:nvSpPr>
        <p:spPr bwMode="auto">
          <a:xfrm>
            <a:off x="1295400" y="609602"/>
            <a:ext cx="66294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Collision Theory and Concentration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533407" y="1600207"/>
            <a:ext cx="763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basic principle of </a:t>
            </a:r>
            <a:r>
              <a:rPr lang="en-US" b="1" i="1"/>
              <a:t>collision theory</a:t>
            </a:r>
            <a:r>
              <a:rPr lang="en-US"/>
              <a:t> is that particles must collide in order to react.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33407" y="2819415"/>
            <a:ext cx="76358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An increase in the concentration of a reactant leads to a larger number of collisions, hence increasing reaction rate.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33407" y="4267230"/>
            <a:ext cx="76358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number of collisions depends on the </a:t>
            </a:r>
            <a:r>
              <a:rPr lang="en-US" b="1" i="1"/>
              <a:t>product</a:t>
            </a:r>
            <a:r>
              <a:rPr lang="en-US"/>
              <a:t> of the numbers of reactant particles, not their sum.</a:t>
            </a:r>
          </a:p>
          <a:p>
            <a:r>
              <a:rPr lang="en-US" sz="2000"/>
              <a:t>Concentrations are multiplied in the rate law, not added.</a:t>
            </a:r>
          </a:p>
        </p:txBody>
      </p:sp>
    </p:spTree>
    <p:extLst>
      <p:ext uri="{BB962C8B-B14F-4D97-AF65-F5344CB8AC3E}">
        <p14:creationId xmlns:p14="http://schemas.microsoft.com/office/powerpoint/2010/main" val="343901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/>
      <p:bldP spid="183302" grpId="0"/>
      <p:bldP spid="18330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94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55763" indent="-165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Figure 16.13	The number of possible collisions is the product, not the sum, of reactant concentrations.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66800" y="1905000"/>
            <a:ext cx="1776413" cy="1662113"/>
            <a:chOff x="1066800" y="1905000"/>
            <a:chExt cx="1776413" cy="1662113"/>
          </a:xfrm>
        </p:grpSpPr>
        <p:pic>
          <p:nvPicPr>
            <p:cNvPr id="99346" name="Picture 23" descr="siL40183_1613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905000"/>
              <a:ext cx="1776413" cy="120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7" name="Text Box 8"/>
            <p:cNvSpPr txBox="1">
              <a:spLocks noChangeArrowheads="1"/>
            </p:cNvSpPr>
            <p:nvPr/>
          </p:nvSpPr>
          <p:spPr bwMode="auto">
            <a:xfrm>
              <a:off x="1371600" y="3200400"/>
              <a:ext cx="1301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4 collisions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0" y="1600200"/>
            <a:ext cx="3276600" cy="1809750"/>
            <a:chOff x="5334000" y="1600200"/>
            <a:chExt cx="3276600" cy="1809750"/>
          </a:xfrm>
        </p:grpSpPr>
        <p:pic>
          <p:nvPicPr>
            <p:cNvPr id="99344" name="Picture 25" descr="siL40183_1613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600200"/>
              <a:ext cx="1690688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5" name="Text Box 10"/>
            <p:cNvSpPr txBox="1">
              <a:spLocks noChangeArrowheads="1"/>
            </p:cNvSpPr>
            <p:nvPr/>
          </p:nvSpPr>
          <p:spPr bwMode="auto">
            <a:xfrm>
              <a:off x="7308850" y="2286000"/>
              <a:ext cx="1301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6 collisions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352800" y="4038600"/>
            <a:ext cx="1700213" cy="2424113"/>
            <a:chOff x="3352800" y="4038600"/>
            <a:chExt cx="1700213" cy="2424113"/>
          </a:xfrm>
        </p:grpSpPr>
        <p:pic>
          <p:nvPicPr>
            <p:cNvPr id="99342" name="Picture 27" descr="siL40183_1613c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038600"/>
              <a:ext cx="1700213" cy="183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3" name="Text Box 11"/>
            <p:cNvSpPr txBox="1">
              <a:spLocks noChangeArrowheads="1"/>
            </p:cNvSpPr>
            <p:nvPr/>
          </p:nvSpPr>
          <p:spPr bwMode="auto">
            <a:xfrm>
              <a:off x="3657600" y="6096000"/>
              <a:ext cx="1301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9 collisions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111500" y="1905000"/>
            <a:ext cx="1873250" cy="592138"/>
            <a:chOff x="3111500" y="1905000"/>
            <a:chExt cx="1873250" cy="592138"/>
          </a:xfrm>
        </p:grpSpPr>
        <p:pic>
          <p:nvPicPr>
            <p:cNvPr id="99338" name="Picture 24" descr="siL40183_1613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05000"/>
              <a:ext cx="4889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339" name="Group 32"/>
            <p:cNvGrpSpPr>
              <a:grpSpLocks/>
            </p:cNvGrpSpPr>
            <p:nvPr/>
          </p:nvGrpSpPr>
          <p:grpSpPr bwMode="auto">
            <a:xfrm>
              <a:off x="3111500" y="1981200"/>
              <a:ext cx="1752600" cy="515938"/>
              <a:chOff x="1964" y="1248"/>
              <a:chExt cx="1104" cy="325"/>
            </a:xfrm>
          </p:grpSpPr>
          <p:sp>
            <p:nvSpPr>
              <p:cNvPr id="99340" name="Text Box 16"/>
              <p:cNvSpPr txBox="1">
                <a:spLocks noChangeArrowheads="1"/>
              </p:cNvSpPr>
              <p:nvPr/>
            </p:nvSpPr>
            <p:spPr bwMode="auto">
              <a:xfrm>
                <a:off x="1964" y="1248"/>
                <a:ext cx="9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add another </a:t>
                </a:r>
              </a:p>
            </p:txBody>
          </p:sp>
          <p:sp>
            <p:nvSpPr>
              <p:cNvPr id="99341" name="Line 25"/>
              <p:cNvSpPr>
                <a:spLocks noChangeShapeType="1"/>
              </p:cNvSpPr>
              <p:nvPr/>
            </p:nvSpPr>
            <p:spPr bwMode="auto">
              <a:xfrm>
                <a:off x="1964" y="1573"/>
                <a:ext cx="110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257800" y="3429000"/>
            <a:ext cx="2470150" cy="990600"/>
            <a:chOff x="5257800" y="3429000"/>
            <a:chExt cx="2470150" cy="990600"/>
          </a:xfrm>
        </p:grpSpPr>
        <p:pic>
          <p:nvPicPr>
            <p:cNvPr id="99335" name="Picture 26" descr="siL40183_1613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810000"/>
              <a:ext cx="4889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6" name="Text Box 9"/>
            <p:cNvSpPr txBox="1">
              <a:spLocks noChangeArrowheads="1"/>
            </p:cNvSpPr>
            <p:nvPr/>
          </p:nvSpPr>
          <p:spPr bwMode="auto">
            <a:xfrm>
              <a:off x="5791200" y="3930650"/>
              <a:ext cx="1466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add another </a:t>
              </a:r>
            </a:p>
          </p:txBody>
        </p:sp>
        <p:sp>
          <p:nvSpPr>
            <p:cNvPr id="99337" name="Line 27"/>
            <p:cNvSpPr>
              <a:spLocks noChangeShapeType="1"/>
            </p:cNvSpPr>
            <p:nvPr/>
          </p:nvSpPr>
          <p:spPr bwMode="auto">
            <a:xfrm rot="5400000">
              <a:off x="5219700" y="3467100"/>
              <a:ext cx="990600" cy="914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839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6294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Temperature and the Rate Constant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Temperature has a dramatic effect on reaction rate.</a:t>
            </a:r>
          </a:p>
          <a:p>
            <a:r>
              <a:rPr lang="en-US" sz="2000"/>
              <a:t>For many reactions, an increase of 10</a:t>
            </a:r>
            <a:r>
              <a:rPr lang="en-US" sz="2000">
                <a:cs typeface="Arial" charset="0"/>
              </a:rPr>
              <a:t>°C will double or triple the rate.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15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Experimental data shows that </a:t>
            </a:r>
            <a:r>
              <a:rPr lang="en-US" b="1" i="1"/>
              <a:t>k increases exponentially as T increases</a:t>
            </a:r>
            <a:r>
              <a:rPr lang="en-US"/>
              <a:t>. This is expressed in the </a:t>
            </a:r>
            <a:r>
              <a:rPr lang="en-US" b="1" i="1"/>
              <a:t>Arrhenius equation</a:t>
            </a:r>
            <a:r>
              <a:rPr lang="en-US"/>
              <a:t>: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3886200"/>
            <a:ext cx="1981200" cy="914400"/>
            <a:chOff x="720" y="2400"/>
            <a:chExt cx="1248" cy="576"/>
          </a:xfrm>
        </p:grpSpPr>
        <p:grpSp>
          <p:nvGrpSpPr>
            <p:cNvPr id="100370" name="Group 9"/>
            <p:cNvGrpSpPr>
              <a:grpSpLocks/>
            </p:cNvGrpSpPr>
            <p:nvPr/>
          </p:nvGrpSpPr>
          <p:grpSpPr bwMode="auto">
            <a:xfrm>
              <a:off x="768" y="2544"/>
              <a:ext cx="1121" cy="336"/>
              <a:chOff x="1776" y="2736"/>
              <a:chExt cx="1121" cy="336"/>
            </a:xfrm>
          </p:grpSpPr>
          <p:sp>
            <p:nvSpPr>
              <p:cNvPr id="100372" name="Text Box 7"/>
              <p:cNvSpPr txBox="1">
                <a:spLocks noChangeArrowheads="1"/>
              </p:cNvSpPr>
              <p:nvPr/>
            </p:nvSpPr>
            <p:spPr bwMode="auto">
              <a:xfrm>
                <a:off x="1776" y="2784"/>
                <a:ext cx="68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1" i="1"/>
                  <a:t>k</a:t>
                </a:r>
                <a:r>
                  <a:rPr lang="en-US" b="1"/>
                  <a:t> = </a:t>
                </a:r>
                <a:r>
                  <a:rPr lang="en-US" b="1" i="1"/>
                  <a:t>Ae</a:t>
                </a:r>
              </a:p>
            </p:txBody>
          </p:sp>
          <p:sp>
            <p:nvSpPr>
              <p:cNvPr id="100373" name="Text Box 8"/>
              <p:cNvSpPr txBox="1">
                <a:spLocks noChangeArrowheads="1"/>
              </p:cNvSpPr>
              <p:nvPr/>
            </p:nvSpPr>
            <p:spPr bwMode="auto">
              <a:xfrm>
                <a:off x="2352" y="2736"/>
                <a:ext cx="5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1" i="1"/>
                  <a:t>-E</a:t>
                </a:r>
                <a:r>
                  <a:rPr lang="en-US" sz="1800" b="1" i="1" baseline="-25000"/>
                  <a:t>a</a:t>
                </a:r>
                <a:r>
                  <a:rPr lang="en-US" sz="1800" b="1" i="1"/>
                  <a:t>/RT</a:t>
                </a:r>
              </a:p>
            </p:txBody>
          </p:sp>
        </p:grpSp>
        <p:sp>
          <p:nvSpPr>
            <p:cNvPr id="100371" name="Rectangle 10"/>
            <p:cNvSpPr>
              <a:spLocks noChangeArrowheads="1"/>
            </p:cNvSpPr>
            <p:nvPr/>
          </p:nvSpPr>
          <p:spPr bwMode="auto">
            <a:xfrm>
              <a:off x="720" y="2400"/>
              <a:ext cx="1248" cy="5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4953000" y="3886200"/>
            <a:ext cx="2819400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k</a:t>
            </a:r>
            <a:r>
              <a:rPr lang="en-US" sz="2000"/>
              <a:t> = rate constant</a:t>
            </a:r>
          </a:p>
          <a:p>
            <a:r>
              <a:rPr lang="en-US" sz="2000" i="1"/>
              <a:t>A</a:t>
            </a:r>
            <a:r>
              <a:rPr lang="en-US" sz="2000"/>
              <a:t> = frequency factor</a:t>
            </a:r>
          </a:p>
          <a:p>
            <a:r>
              <a:rPr lang="en-US" sz="2000" i="1"/>
              <a:t>E</a:t>
            </a:r>
            <a:r>
              <a:rPr lang="en-US" sz="2000" i="1" baseline="-25000"/>
              <a:t>a</a:t>
            </a:r>
            <a:r>
              <a:rPr lang="en-US" sz="2000" i="1"/>
              <a:t> = activation energy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19200" y="5334000"/>
            <a:ext cx="6900863" cy="457200"/>
            <a:chOff x="1008" y="3504"/>
            <a:chExt cx="4347" cy="288"/>
          </a:xfrm>
        </p:grpSpPr>
        <p:sp>
          <p:nvSpPr>
            <p:cNvPr id="100365" name="Text Box 14"/>
            <p:cNvSpPr txBox="1">
              <a:spLocks noChangeArrowheads="1"/>
            </p:cNvSpPr>
            <p:nvPr/>
          </p:nvSpPr>
          <p:spPr bwMode="auto">
            <a:xfrm>
              <a:off x="1008" y="3504"/>
              <a:ext cx="9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ED181E"/>
                  </a:solidFill>
                </a:rPr>
                <a:t>Higher</a:t>
              </a:r>
              <a:r>
                <a:rPr lang="en-US" b="1" i="1">
                  <a:solidFill>
                    <a:srgbClr val="ED181E"/>
                  </a:solidFill>
                </a:rPr>
                <a:t> T </a:t>
              </a:r>
            </a:p>
          </p:txBody>
        </p:sp>
        <p:sp>
          <p:nvSpPr>
            <p:cNvPr id="100366" name="Line 15"/>
            <p:cNvSpPr>
              <a:spLocks noChangeShapeType="1"/>
            </p:cNvSpPr>
            <p:nvPr/>
          </p:nvSpPr>
          <p:spPr bwMode="auto">
            <a:xfrm>
              <a:off x="1968" y="3648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367" name="Text Box 16"/>
            <p:cNvSpPr txBox="1">
              <a:spLocks noChangeArrowheads="1"/>
            </p:cNvSpPr>
            <p:nvPr/>
          </p:nvSpPr>
          <p:spPr bwMode="auto">
            <a:xfrm>
              <a:off x="3936" y="3504"/>
              <a:ext cx="14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ED181E"/>
                  </a:solidFill>
                </a:rPr>
                <a:t>increased rate</a:t>
              </a:r>
            </a:p>
          </p:txBody>
        </p:sp>
        <p:sp>
          <p:nvSpPr>
            <p:cNvPr id="100368" name="Text Box 17"/>
            <p:cNvSpPr txBox="1">
              <a:spLocks noChangeArrowheads="1"/>
            </p:cNvSpPr>
            <p:nvPr/>
          </p:nvSpPr>
          <p:spPr bwMode="auto">
            <a:xfrm>
              <a:off x="2496" y="3504"/>
              <a:ext cx="8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ED181E"/>
                  </a:solidFill>
                </a:rPr>
                <a:t>larger </a:t>
              </a:r>
              <a:r>
                <a:rPr lang="en-US" b="1" i="1">
                  <a:solidFill>
                    <a:srgbClr val="ED181E"/>
                  </a:solidFill>
                </a:rPr>
                <a:t>k</a:t>
              </a:r>
              <a:endParaRPr lang="en-US" b="1">
                <a:solidFill>
                  <a:srgbClr val="ED181E"/>
                </a:solidFill>
              </a:endParaRPr>
            </a:p>
          </p:txBody>
        </p:sp>
        <p:sp>
          <p:nvSpPr>
            <p:cNvPr id="100369" name="Line 18"/>
            <p:cNvSpPr>
              <a:spLocks noChangeShapeType="1"/>
            </p:cNvSpPr>
            <p:nvPr/>
          </p:nvSpPr>
          <p:spPr bwMode="auto">
            <a:xfrm>
              <a:off x="3408" y="3648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371600" y="3886200"/>
            <a:ext cx="1981200" cy="914400"/>
            <a:chOff x="720" y="2400"/>
            <a:chExt cx="1248" cy="576"/>
          </a:xfrm>
        </p:grpSpPr>
        <p:grpSp>
          <p:nvGrpSpPr>
            <p:cNvPr id="100361" name="Group 21"/>
            <p:cNvGrpSpPr>
              <a:grpSpLocks/>
            </p:cNvGrpSpPr>
            <p:nvPr/>
          </p:nvGrpSpPr>
          <p:grpSpPr bwMode="auto">
            <a:xfrm>
              <a:off x="768" y="2544"/>
              <a:ext cx="1121" cy="336"/>
              <a:chOff x="1776" y="2736"/>
              <a:chExt cx="1121" cy="336"/>
            </a:xfrm>
          </p:grpSpPr>
          <p:sp>
            <p:nvSpPr>
              <p:cNvPr id="100363" name="Text Box 22"/>
              <p:cNvSpPr txBox="1">
                <a:spLocks noChangeArrowheads="1"/>
              </p:cNvSpPr>
              <p:nvPr/>
            </p:nvSpPr>
            <p:spPr bwMode="auto">
              <a:xfrm>
                <a:off x="1776" y="2784"/>
                <a:ext cx="68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1" i="1"/>
                  <a:t>k</a:t>
                </a:r>
                <a:r>
                  <a:rPr lang="en-US" b="1"/>
                  <a:t> = </a:t>
                </a:r>
                <a:r>
                  <a:rPr lang="en-US" b="1" i="1"/>
                  <a:t>Ae</a:t>
                </a:r>
              </a:p>
            </p:txBody>
          </p:sp>
          <p:sp>
            <p:nvSpPr>
              <p:cNvPr id="100364" name="Text Box 23"/>
              <p:cNvSpPr txBox="1">
                <a:spLocks noChangeArrowheads="1"/>
              </p:cNvSpPr>
              <p:nvPr/>
            </p:nvSpPr>
            <p:spPr bwMode="auto">
              <a:xfrm>
                <a:off x="2352" y="2736"/>
                <a:ext cx="5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1" i="1"/>
                  <a:t>-E</a:t>
                </a:r>
                <a:r>
                  <a:rPr lang="en-US" sz="1800" b="1" i="1" baseline="-25000"/>
                  <a:t>a</a:t>
                </a:r>
                <a:r>
                  <a:rPr lang="en-US" sz="1800" b="1" i="1"/>
                  <a:t>/RT</a:t>
                </a:r>
              </a:p>
            </p:txBody>
          </p:sp>
        </p:grpSp>
        <p:sp>
          <p:nvSpPr>
            <p:cNvPr id="100362" name="Rectangle 24"/>
            <p:cNvSpPr>
              <a:spLocks noChangeArrowheads="1"/>
            </p:cNvSpPr>
            <p:nvPr/>
          </p:nvSpPr>
          <p:spPr bwMode="auto">
            <a:xfrm>
              <a:off x="720" y="2400"/>
              <a:ext cx="1248" cy="5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4953000" y="3886200"/>
            <a:ext cx="2819400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k</a:t>
            </a:r>
            <a:r>
              <a:rPr lang="en-US" sz="2000"/>
              <a:t> = rate constant</a:t>
            </a:r>
          </a:p>
          <a:p>
            <a:r>
              <a:rPr lang="en-US" sz="2000" i="1"/>
              <a:t>A</a:t>
            </a:r>
            <a:r>
              <a:rPr lang="en-US" sz="2000"/>
              <a:t> = frequency factor</a:t>
            </a:r>
          </a:p>
          <a:p>
            <a:r>
              <a:rPr lang="en-US" sz="2000" i="1"/>
              <a:t>E</a:t>
            </a:r>
            <a:r>
              <a:rPr lang="en-US" sz="2000" i="1" baseline="-25000"/>
              <a:t>a</a:t>
            </a:r>
            <a:r>
              <a:rPr lang="en-US" sz="2000" i="1"/>
              <a:t> = activation energy</a:t>
            </a:r>
          </a:p>
        </p:txBody>
      </p:sp>
    </p:spTree>
    <p:extLst>
      <p:ext uri="{BB962C8B-B14F-4D97-AF65-F5344CB8AC3E}">
        <p14:creationId xmlns:p14="http://schemas.microsoft.com/office/powerpoint/2010/main" val="313799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/>
      <p:bldP spid="184326" grpId="0"/>
      <p:bldP spid="184332" grpId="0" animBg="1"/>
      <p:bldP spid="1843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50" descr="siL40183_16_14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2021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612775" y="301625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712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16.14	Increase of the rate constant with temperature for the hydrolysis of an ester.</a:t>
            </a:r>
          </a:p>
        </p:txBody>
      </p:sp>
      <p:graphicFrame>
        <p:nvGraphicFramePr>
          <p:cNvPr id="33905" name="Group 113"/>
          <p:cNvGraphicFramePr>
            <a:graphicFrameLocks noGrp="1"/>
          </p:cNvGraphicFramePr>
          <p:nvPr/>
        </p:nvGraphicFramePr>
        <p:xfrm>
          <a:off x="4267200" y="2438400"/>
          <a:ext cx="4724400" cy="1600269"/>
        </p:xfrm>
        <a:graphic>
          <a:graphicData uri="http://schemas.openxmlformats.org/drawingml/2006/table">
            <a:tbl>
              <a:tblPr/>
              <a:tblGrid>
                <a:gridCol w="584200"/>
                <a:gridCol w="777875"/>
                <a:gridCol w="714375"/>
                <a:gridCol w="590550"/>
                <a:gridCol w="990600"/>
                <a:gridCol w="1066800"/>
              </a:tblGrid>
              <a:tr h="5059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Expt</a:t>
                      </a:r>
                    </a:p>
                  </a:txBody>
                  <a:tcPr marL="45720" marR="45720" marT="9142" marB="91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[Ester]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[H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O]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(K)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(mol/L·s)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(L/mol·s)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9142" marB="91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0.100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0.200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288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1.04x10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0.0521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9142" marB="91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0.100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0.200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298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2.20x10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0101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9142" marB="91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0.100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0.200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308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3.68x10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0.184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L="45720" marR="45720" marT="9142" marB="91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0.100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0.200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318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6.64x10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0.332</a:t>
                      </a:r>
                    </a:p>
                  </a:txBody>
                  <a:tcPr marL="45720" marR="45720" marT="9142" marB="91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20" name="Text Box 116"/>
          <p:cNvSpPr txBox="1">
            <a:spLocks noChangeArrowheads="1"/>
          </p:cNvSpPr>
          <p:nvPr/>
        </p:nvSpPr>
        <p:spPr bwMode="auto">
          <a:xfrm>
            <a:off x="1143000" y="594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Reaction rate and </a:t>
            </a:r>
            <a:r>
              <a:rPr lang="en-US" sz="1800" i="1"/>
              <a:t>k</a:t>
            </a:r>
            <a:r>
              <a:rPr lang="en-US" sz="1800"/>
              <a:t> increase exponentially as </a:t>
            </a:r>
            <a:r>
              <a:rPr lang="en-US" sz="1800" i="1"/>
              <a:t>T</a:t>
            </a:r>
            <a:r>
              <a:rPr lang="en-US" sz="1800"/>
              <a:t> increases.</a:t>
            </a:r>
          </a:p>
        </p:txBody>
      </p:sp>
    </p:spTree>
    <p:extLst>
      <p:ext uri="{BB962C8B-B14F-4D97-AF65-F5344CB8AC3E}">
        <p14:creationId xmlns:p14="http://schemas.microsoft.com/office/powerpoint/2010/main" val="112807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2"/>
          <p:cNvSpPr txBox="1">
            <a:spLocks noChangeArrowheads="1"/>
          </p:cNvSpPr>
          <p:nvPr/>
        </p:nvSpPr>
        <p:spPr bwMode="auto">
          <a:xfrm>
            <a:off x="2514600" y="609600"/>
            <a:ext cx="41148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Activation Energy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In order to be </a:t>
            </a:r>
            <a:r>
              <a:rPr lang="en-US" b="1" i="1"/>
              <a:t>effective</a:t>
            </a:r>
            <a:r>
              <a:rPr lang="en-US"/>
              <a:t>, collisions between particles must exceed a certain energy </a:t>
            </a:r>
            <a:r>
              <a:rPr lang="en-US" b="1" i="1"/>
              <a:t>threshold</a:t>
            </a:r>
            <a:r>
              <a:rPr lang="en-US"/>
              <a:t>. </a:t>
            </a:r>
            <a:endParaRPr lang="en-US" b="1" i="1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</a:t>
            </a:r>
            <a:r>
              <a:rPr lang="en-US" b="1" i="1"/>
              <a:t>lower</a:t>
            </a:r>
            <a:r>
              <a:rPr lang="en-US"/>
              <a:t> the activation energy, the </a:t>
            </a:r>
            <a:r>
              <a:rPr lang="en-US" b="1" i="1"/>
              <a:t>faster</a:t>
            </a:r>
            <a:r>
              <a:rPr lang="en-US"/>
              <a:t> the reaction.</a:t>
            </a:r>
            <a:endParaRPr lang="en-US" b="1" i="1"/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533400" y="2514600"/>
            <a:ext cx="792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When particles collide effectively, they reach an </a:t>
            </a:r>
            <a:r>
              <a:rPr lang="en-US" b="1" i="1"/>
              <a:t>activated state</a:t>
            </a:r>
            <a:r>
              <a:rPr lang="en-US"/>
              <a:t>. The energy difference between the reactants and the activated state is the </a:t>
            </a:r>
            <a:r>
              <a:rPr lang="en-US" b="1" i="1"/>
              <a:t>activation energy</a:t>
            </a:r>
            <a:r>
              <a:rPr lang="en-US"/>
              <a:t> (</a:t>
            </a:r>
            <a:r>
              <a:rPr lang="en-US" b="1" i="1"/>
              <a:t>E</a:t>
            </a:r>
            <a:r>
              <a:rPr lang="en-US" b="1" i="1" baseline="-25000"/>
              <a:t>a</a:t>
            </a:r>
            <a:r>
              <a:rPr lang="en-US"/>
              <a:t>) for the reaction.</a:t>
            </a:r>
            <a:endParaRPr lang="en-US" b="1" i="1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5029200"/>
            <a:ext cx="8120063" cy="457200"/>
            <a:chOff x="288" y="3168"/>
            <a:chExt cx="5115" cy="288"/>
          </a:xfrm>
        </p:grpSpPr>
        <p:sp>
          <p:nvSpPr>
            <p:cNvPr id="103430" name="Text Box 9"/>
            <p:cNvSpPr txBox="1">
              <a:spLocks noChangeArrowheads="1"/>
            </p:cNvSpPr>
            <p:nvPr/>
          </p:nvSpPr>
          <p:spPr bwMode="auto">
            <a:xfrm>
              <a:off x="288" y="3168"/>
              <a:ext cx="10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ED181E"/>
                  </a:solidFill>
                </a:rPr>
                <a:t>Smaller </a:t>
              </a:r>
              <a:r>
                <a:rPr lang="en-US" b="1" i="1">
                  <a:solidFill>
                    <a:srgbClr val="ED181E"/>
                  </a:solidFill>
                </a:rPr>
                <a:t>E</a:t>
              </a:r>
              <a:r>
                <a:rPr lang="en-US" b="1" baseline="-25000">
                  <a:solidFill>
                    <a:srgbClr val="ED181E"/>
                  </a:solidFill>
                </a:rPr>
                <a:t>a</a:t>
              </a:r>
              <a:endParaRPr lang="en-US" b="1" i="1">
                <a:solidFill>
                  <a:srgbClr val="ED181E"/>
                </a:solidFill>
              </a:endParaRPr>
            </a:p>
          </p:txBody>
        </p:sp>
        <p:sp>
          <p:nvSpPr>
            <p:cNvPr id="103431" name="Line 10"/>
            <p:cNvSpPr>
              <a:spLocks noChangeShapeType="1"/>
            </p:cNvSpPr>
            <p:nvPr/>
          </p:nvSpPr>
          <p:spPr bwMode="auto">
            <a:xfrm>
              <a:off x="1296" y="331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432" name="Text Box 11"/>
            <p:cNvSpPr txBox="1">
              <a:spLocks noChangeArrowheads="1"/>
            </p:cNvSpPr>
            <p:nvPr/>
          </p:nvSpPr>
          <p:spPr bwMode="auto">
            <a:xfrm>
              <a:off x="3984" y="3168"/>
              <a:ext cx="14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ED181E"/>
                  </a:solidFill>
                </a:rPr>
                <a:t>increased rate</a:t>
              </a:r>
            </a:p>
          </p:txBody>
        </p:sp>
        <p:sp>
          <p:nvSpPr>
            <p:cNvPr id="103433" name="Text Box 12"/>
            <p:cNvSpPr txBox="1">
              <a:spLocks noChangeArrowheads="1"/>
            </p:cNvSpPr>
            <p:nvPr/>
          </p:nvSpPr>
          <p:spPr bwMode="auto">
            <a:xfrm>
              <a:off x="1632" y="3168"/>
              <a:ext cx="7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ED181E"/>
                  </a:solidFill>
                </a:rPr>
                <a:t>larger </a:t>
              </a:r>
              <a:r>
                <a:rPr lang="en-US" b="1" i="1">
                  <a:solidFill>
                    <a:srgbClr val="ED181E"/>
                  </a:solidFill>
                </a:rPr>
                <a:t>f</a:t>
              </a:r>
              <a:endParaRPr lang="en-US" b="1">
                <a:solidFill>
                  <a:srgbClr val="ED181E"/>
                </a:solidFill>
              </a:endParaRPr>
            </a:p>
          </p:txBody>
        </p:sp>
        <p:sp>
          <p:nvSpPr>
            <p:cNvPr id="103434" name="Line 15"/>
            <p:cNvSpPr>
              <a:spLocks noChangeShapeType="1"/>
            </p:cNvSpPr>
            <p:nvPr/>
          </p:nvSpPr>
          <p:spPr bwMode="auto">
            <a:xfrm>
              <a:off x="3600" y="331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435" name="Text Box 16"/>
            <p:cNvSpPr txBox="1">
              <a:spLocks noChangeArrowheads="1"/>
            </p:cNvSpPr>
            <p:nvPr/>
          </p:nvSpPr>
          <p:spPr bwMode="auto">
            <a:xfrm>
              <a:off x="2784" y="3168"/>
              <a:ext cx="8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ED181E"/>
                  </a:solidFill>
                </a:rPr>
                <a:t>larger </a:t>
              </a:r>
              <a:r>
                <a:rPr lang="en-US" b="1" i="1">
                  <a:solidFill>
                    <a:srgbClr val="ED181E"/>
                  </a:solidFill>
                </a:rPr>
                <a:t>k</a:t>
              </a:r>
              <a:endParaRPr lang="en-US" b="1">
                <a:solidFill>
                  <a:srgbClr val="ED181E"/>
                </a:solidFill>
              </a:endParaRPr>
            </a:p>
          </p:txBody>
        </p:sp>
        <p:sp>
          <p:nvSpPr>
            <p:cNvPr id="103436" name="Line 17"/>
            <p:cNvSpPr>
              <a:spLocks noChangeShapeType="1"/>
            </p:cNvSpPr>
            <p:nvPr/>
          </p:nvSpPr>
          <p:spPr bwMode="auto">
            <a:xfrm>
              <a:off x="2448" y="331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328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/>
      <p:bldP spid="187398" grpId="0"/>
      <p:bldP spid="18739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4"/>
          <p:cNvSpPr txBox="1">
            <a:spLocks noChangeArrowheads="1"/>
          </p:cNvSpPr>
          <p:nvPr/>
        </p:nvSpPr>
        <p:spPr bwMode="auto">
          <a:xfrm>
            <a:off x="612775" y="457200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712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16.15	Energy-level diagram for a reaction.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609600" y="4495800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Collisions must occur with sufficient energy to reach an </a:t>
            </a:r>
            <a:r>
              <a:rPr lang="en-US" sz="2000" b="1" i="1"/>
              <a:t>activated state</a:t>
            </a:r>
            <a:r>
              <a:rPr lang="en-US" sz="2000"/>
              <a:t>.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4419600" y="44958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This particular reaction is reversible and is exothermic in the forward direction.</a:t>
            </a:r>
          </a:p>
        </p:txBody>
      </p:sp>
      <p:pic>
        <p:nvPicPr>
          <p:cNvPr id="104452" name="Picture 9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2214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0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/>
      <p:bldP spid="18637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7"/>
          <p:cNvSpPr txBox="1">
            <a:spLocks noChangeArrowheads="1"/>
          </p:cNvSpPr>
          <p:nvPr/>
        </p:nvSpPr>
        <p:spPr bwMode="auto">
          <a:xfrm>
            <a:off x="612775" y="45723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1650" indent="-17716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Figure 16.21	Reaction energy diagrams and possible transition states for two reactions.</a:t>
            </a:r>
          </a:p>
        </p:txBody>
      </p:sp>
      <p:pic>
        <p:nvPicPr>
          <p:cNvPr id="122882" name="Picture 5" descr="siL40183_16_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7"/>
            <a:ext cx="78359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2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5"/>
          <p:cNvGrpSpPr>
            <a:grpSpLocks/>
          </p:cNvGrpSpPr>
          <p:nvPr/>
        </p:nvGrpSpPr>
        <p:grpSpPr bwMode="auto">
          <a:xfrm>
            <a:off x="612775" y="457230"/>
            <a:ext cx="8458200" cy="701675"/>
            <a:chOff x="228600" y="152400"/>
            <a:chExt cx="8458200" cy="701675"/>
          </a:xfrm>
        </p:grpSpPr>
        <p:sp>
          <p:nvSpPr>
            <p:cNvPr id="140292" name="Text Box 5"/>
            <p:cNvSpPr txBox="1">
              <a:spLocks noChangeArrowheads="1"/>
            </p:cNvSpPr>
            <p:nvPr/>
          </p:nvSpPr>
          <p:spPr bwMode="auto">
            <a:xfrm>
              <a:off x="228600" y="152400"/>
              <a:ext cx="182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cs typeface="Arial" charset="0"/>
                </a:rPr>
                <a:t>Figure 16.22</a:t>
              </a:r>
            </a:p>
          </p:txBody>
        </p:sp>
        <p:sp>
          <p:nvSpPr>
            <p:cNvPr id="140293" name="Text Box 6"/>
            <p:cNvSpPr txBox="1">
              <a:spLocks noChangeArrowheads="1"/>
            </p:cNvSpPr>
            <p:nvPr/>
          </p:nvSpPr>
          <p:spPr bwMode="auto">
            <a:xfrm>
              <a:off x="2057400" y="152400"/>
              <a:ext cx="6629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Reaction energy diagram for the two-step reaction of (A) NO</a:t>
              </a:r>
              <a:r>
                <a:rPr lang="en-US" sz="2000" b="1" baseline="-25000"/>
                <a:t>2 </a:t>
              </a:r>
              <a:r>
                <a:rPr lang="en-US" sz="2000" b="1"/>
                <a:t>and F</a:t>
              </a:r>
              <a:r>
                <a:rPr lang="en-US" sz="2000" b="1" baseline="-25000"/>
                <a:t>2</a:t>
              </a:r>
              <a:r>
                <a:rPr lang="en-US" sz="2000" b="1"/>
                <a:t> and of (B) NO and O</a:t>
              </a:r>
              <a:r>
                <a:rPr lang="en-US" sz="2000" b="1" baseline="-25000"/>
                <a:t>2</a:t>
              </a:r>
              <a:r>
                <a:rPr lang="en-US" sz="2000" b="1"/>
                <a:t>.</a:t>
              </a:r>
            </a:p>
          </p:txBody>
        </p:sp>
      </p:grpSp>
      <p:sp>
        <p:nvSpPr>
          <p:cNvPr id="140290" name="Text Box 13"/>
          <p:cNvSpPr txBox="1">
            <a:spLocks noChangeArrowheads="1"/>
          </p:cNvSpPr>
          <p:nvPr/>
        </p:nvSpPr>
        <p:spPr bwMode="auto">
          <a:xfrm>
            <a:off x="685800" y="563883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Each step in a multi-step reaction has its own transition state, which occurs at the energy maximum for that step.</a:t>
            </a:r>
          </a:p>
        </p:txBody>
      </p:sp>
      <p:pic>
        <p:nvPicPr>
          <p:cNvPr id="140291" name="Picture 8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740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7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State Theory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</a:t>
            </a:r>
            <a:r>
              <a:rPr lang="en-US" baseline="-25000"/>
              <a:t>a</a:t>
            </a:r>
            <a:r>
              <a:rPr lang="en-US"/>
              <a:t> and internal energy:</a:t>
            </a:r>
          </a:p>
          <a:p>
            <a:r>
              <a:rPr lang="en-US"/>
              <a:t>		Bonds breaking and forming</a:t>
            </a:r>
          </a:p>
          <a:p>
            <a:r>
              <a:rPr lang="en-US"/>
              <a:t>		Atoms rearranging</a:t>
            </a:r>
          </a:p>
          <a:p>
            <a:endParaRPr lang="en-US"/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Transition State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		Unstable intermediate</a:t>
            </a:r>
          </a:p>
          <a:p>
            <a:r>
              <a:rPr lang="en-US"/>
              <a:t>		At point of highest energy</a:t>
            </a:r>
          </a:p>
        </p:txBody>
      </p:sp>
    </p:spTree>
    <p:extLst>
      <p:ext uri="{BB962C8B-B14F-4D97-AF65-F5344CB8AC3E}">
        <p14:creationId xmlns:p14="http://schemas.microsoft.com/office/powerpoint/2010/main" val="215764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kran Resmi 2018-02-22 23.4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0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52400"/>
            <a:ext cx="8150225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505200" y="62484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forward reaction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reverse reaction</a:t>
            </a:r>
          </a:p>
        </p:txBody>
      </p:sp>
    </p:spTree>
    <p:extLst>
      <p:ext uri="{BB962C8B-B14F-4D97-AF65-F5344CB8AC3E}">
        <p14:creationId xmlns:p14="http://schemas.microsoft.com/office/powerpoint/2010/main" val="2351090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7423" r="11900" b="43092"/>
          <a:stretch>
            <a:fillRect/>
          </a:stretch>
        </p:blipFill>
        <p:spPr bwMode="auto">
          <a:xfrm>
            <a:off x="838200" y="1752600"/>
            <a:ext cx="7391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r>
              <a:rPr lang="en-US"/>
              <a:t>I</a:t>
            </a:r>
            <a:r>
              <a:rPr lang="en-US" baseline="30000"/>
              <a:t>-</a:t>
            </a:r>
            <a:r>
              <a:rPr lang="en-US"/>
              <a:t>  +  CH</a:t>
            </a:r>
            <a:r>
              <a:rPr lang="en-US" baseline="-25000"/>
              <a:t>3</a:t>
            </a:r>
            <a:r>
              <a:rPr lang="en-US"/>
              <a:t>Cl  </a:t>
            </a:r>
            <a:r>
              <a:rPr lang="en-US">
                <a:sym typeface="Symbol" charset="0"/>
              </a:rPr>
              <a:t>  Cl</a:t>
            </a:r>
            <a:r>
              <a:rPr lang="en-US" baseline="30000">
                <a:sym typeface="Symbol" charset="0"/>
              </a:rPr>
              <a:t>-</a:t>
            </a:r>
            <a:r>
              <a:rPr lang="en-US">
                <a:sym typeface="Symbol" charset="0"/>
              </a:rPr>
              <a:t>  +  CH</a:t>
            </a:r>
            <a:r>
              <a:rPr lang="en-US" baseline="-25000">
                <a:sym typeface="Symbol" charset="0"/>
              </a:rPr>
              <a:t>3</a:t>
            </a:r>
            <a:r>
              <a:rPr lang="en-US">
                <a:sym typeface="Symbol" charset="0"/>
              </a:rPr>
              <a:t>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81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71628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Temperature and Collision Energy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609600" y="1611313"/>
            <a:ext cx="792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An increase in temperature causes an increase in the kinetic energy of the particles. This leads to </a:t>
            </a:r>
            <a:r>
              <a:rPr lang="en-US" b="1" i="1"/>
              <a:t>more frequent</a:t>
            </a:r>
            <a:r>
              <a:rPr lang="en-US"/>
              <a:t> collisions and reaction rate increases.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09600" y="3352800"/>
            <a:ext cx="7772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At a higher temperature, the </a:t>
            </a:r>
            <a:r>
              <a:rPr lang="en-US" b="1" i="1"/>
              <a:t>fraction</a:t>
            </a:r>
            <a:r>
              <a:rPr lang="en-US"/>
              <a:t> of collisions with sufficient energy equal to or greater than </a:t>
            </a:r>
            <a:r>
              <a:rPr lang="en-US" i="1"/>
              <a:t>E</a:t>
            </a:r>
            <a:r>
              <a:rPr lang="en-US" baseline="-25000"/>
              <a:t>a</a:t>
            </a:r>
            <a:r>
              <a:rPr lang="en-US"/>
              <a:t> increases. Reaction rate therefore increases.</a:t>
            </a:r>
          </a:p>
        </p:txBody>
      </p:sp>
    </p:spTree>
    <p:extLst>
      <p:ext uri="{BB962C8B-B14F-4D97-AF65-F5344CB8AC3E}">
        <p14:creationId xmlns:p14="http://schemas.microsoft.com/office/powerpoint/2010/main" val="74243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/>
      <p:bldP spid="1884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7" name="Group 8"/>
          <p:cNvGrpSpPr>
            <a:grpSpLocks/>
          </p:cNvGrpSpPr>
          <p:nvPr/>
        </p:nvGrpSpPr>
        <p:grpSpPr bwMode="auto">
          <a:xfrm>
            <a:off x="612775" y="457200"/>
            <a:ext cx="8077200" cy="701675"/>
            <a:chOff x="288" y="230"/>
            <a:chExt cx="5088" cy="442"/>
          </a:xfrm>
        </p:grpSpPr>
        <p:sp>
          <p:nvSpPr>
            <p:cNvPr id="106499" name="Text Box 2"/>
            <p:cNvSpPr txBox="1">
              <a:spLocks noChangeArrowheads="1"/>
            </p:cNvSpPr>
            <p:nvPr/>
          </p:nvSpPr>
          <p:spPr bwMode="auto">
            <a:xfrm>
              <a:off x="288" y="240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cs typeface="Arial" charset="0"/>
                </a:rPr>
                <a:t>Figure 16.16</a:t>
              </a:r>
            </a:p>
          </p:txBody>
        </p:sp>
        <p:sp>
          <p:nvSpPr>
            <p:cNvPr id="106500" name="Text Box 6"/>
            <p:cNvSpPr txBox="1">
              <a:spLocks noChangeArrowheads="1"/>
            </p:cNvSpPr>
            <p:nvPr/>
          </p:nvSpPr>
          <p:spPr bwMode="auto">
            <a:xfrm>
              <a:off x="1392" y="230"/>
              <a:ext cx="3984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The effect of temperature on the distribution of collision energies.</a:t>
              </a:r>
            </a:p>
          </p:txBody>
        </p:sp>
      </p:grpSp>
      <p:pic>
        <p:nvPicPr>
          <p:cNvPr id="106498" name="Picture 6" descr="siL40183_16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604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08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Maxwell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–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Boltzmann Distributions</a:t>
            </a:r>
          </a:p>
        </p:txBody>
      </p:sp>
      <p:sp>
        <p:nvSpPr>
          <p:cNvPr id="1044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581400" cy="3276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Temperature is defined as a measure of the average kinetic energy of the molecules in a sample.</a:t>
            </a:r>
          </a:p>
        </p:txBody>
      </p:sp>
      <p:pic>
        <p:nvPicPr>
          <p:cNvPr id="104451" name="Picture 5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3400" y="51816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0513" indent="-290513"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At any temperature there is a wide distribution of kinetic energies.</a:t>
            </a:r>
          </a:p>
        </p:txBody>
      </p:sp>
    </p:spTree>
    <p:extLst>
      <p:ext uri="{BB962C8B-B14F-4D97-AF65-F5344CB8AC3E}">
        <p14:creationId xmlns:p14="http://schemas.microsoft.com/office/powerpoint/2010/main" val="2947775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Maxwell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–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Boltzmann Distributions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733800" cy="4343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As the temperature increases, the curve flattens and broadens.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Thus at higher temperatures, a larger population of molecules has higher energy.</a:t>
            </a:r>
          </a:p>
        </p:txBody>
      </p:sp>
      <p:pic>
        <p:nvPicPr>
          <p:cNvPr id="106499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</p:spTree>
    <p:extLst>
      <p:ext uri="{BB962C8B-B14F-4D97-AF65-F5344CB8AC3E}">
        <p14:creationId xmlns:p14="http://schemas.microsoft.com/office/powerpoint/2010/main" val="97934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Maxwell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–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Boltzmann Distributions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38300"/>
            <a:ext cx="8001000" cy="19431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If the dotted line represents the activation energy, as the temperature increases, so does the fraction of molecules that can overcome the activation energy barrier.</a:t>
            </a:r>
          </a:p>
        </p:txBody>
      </p:sp>
      <p:pic>
        <p:nvPicPr>
          <p:cNvPr id="108547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3657600"/>
            <a:ext cx="5029200" cy="2860675"/>
          </a:xfrm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486400" y="3733800"/>
            <a:ext cx="3276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As a result, the reaction rate increases.</a:t>
            </a:r>
          </a:p>
        </p:txBody>
      </p:sp>
    </p:spTree>
    <p:extLst>
      <p:ext uri="{BB962C8B-B14F-4D97-AF65-F5344CB8AC3E}">
        <p14:creationId xmlns:p14="http://schemas.microsoft.com/office/powerpoint/2010/main" val="3831727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Maxwell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–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Boltzmann Distributions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1524000"/>
            <a:ext cx="87630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This fraction of molecules can be found through the expression:</a:t>
            </a:r>
          </a:p>
          <a:p>
            <a:pPr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where </a:t>
            </a: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is the gas constant and </a:t>
            </a: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is the temperature in Kelvin .</a:t>
            </a:r>
          </a:p>
        </p:txBody>
      </p:sp>
      <p:pic>
        <p:nvPicPr>
          <p:cNvPr id="110595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3844925"/>
            <a:ext cx="5029200" cy="2860675"/>
          </a:xfrm>
        </p:spPr>
      </p:pic>
      <p:pic>
        <p:nvPicPr>
          <p:cNvPr id="110596" name="Picture 7" descr="image-167.tiff                                                 0030F73Bmagic_metal                    B74677A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612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1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2819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Arial" charset="0"/>
              </a:rPr>
              <a:t>Sample Problem 16.9</a:t>
            </a:r>
          </a:p>
        </p:txBody>
      </p:sp>
      <p:sp>
        <p:nvSpPr>
          <p:cNvPr id="124930" name="Text Box 8"/>
          <p:cNvSpPr txBox="1">
            <a:spLocks noChangeArrowheads="1"/>
          </p:cNvSpPr>
          <p:nvPr/>
        </p:nvSpPr>
        <p:spPr bwMode="auto">
          <a:xfrm>
            <a:off x="3429000" y="533400"/>
            <a:ext cx="518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Arial" charset="0"/>
              </a:rPr>
              <a:t>Drawing Reaction Energy Diagrams and Transition States</a:t>
            </a:r>
          </a:p>
        </p:txBody>
      </p:sp>
      <p:grpSp>
        <p:nvGrpSpPr>
          <p:cNvPr id="124931" name="Group 76"/>
          <p:cNvGrpSpPr>
            <a:grpSpLocks/>
          </p:cNvGrpSpPr>
          <p:nvPr/>
        </p:nvGrpSpPr>
        <p:grpSpPr bwMode="auto">
          <a:xfrm>
            <a:off x="457200" y="1219200"/>
            <a:ext cx="8305800" cy="1798638"/>
            <a:chOff x="288" y="768"/>
            <a:chExt cx="5232" cy="1133"/>
          </a:xfrm>
        </p:grpSpPr>
        <p:sp>
          <p:nvSpPr>
            <p:cNvPr id="124935" name="Text Box 5"/>
            <p:cNvSpPr txBox="1">
              <a:spLocks noChangeArrowheads="1"/>
            </p:cNvSpPr>
            <p:nvPr/>
          </p:nvSpPr>
          <p:spPr bwMode="auto">
            <a:xfrm>
              <a:off x="288" y="768"/>
              <a:ext cx="10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  <a:cs typeface="Arial" charset="0"/>
                </a:rPr>
                <a:t>PROBLEM:</a:t>
              </a:r>
            </a:p>
          </p:txBody>
        </p:sp>
        <p:sp>
          <p:nvSpPr>
            <p:cNvPr id="124936" name="Text Box 9"/>
            <p:cNvSpPr txBox="1">
              <a:spLocks noChangeArrowheads="1"/>
            </p:cNvSpPr>
            <p:nvPr/>
          </p:nvSpPr>
          <p:spPr bwMode="auto">
            <a:xfrm>
              <a:off x="1200" y="768"/>
              <a:ext cx="4320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A key reaction in the upper atmosphere is</a:t>
              </a:r>
            </a:p>
            <a:p>
              <a:pPr algn="ctr" defTabSz="914400"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O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3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) + O(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) → 2O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)</a:t>
              </a:r>
            </a:p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The 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a(fwd)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 is 19 kJ, and the </a:t>
              </a:r>
              <a:r>
                <a:rPr lang="en-US" sz="2000" smtClean="0">
                  <a:solidFill>
                    <a:srgbClr val="000000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H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rxn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 for the reaction as written is -392 kJ.  Draw a reaction energy diagram, predict a structure for the transition state, and calculate 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a(rev)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.</a:t>
              </a: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57200" y="3352800"/>
            <a:ext cx="8153400" cy="2378075"/>
            <a:chOff x="384" y="2160"/>
            <a:chExt cx="5040" cy="1498"/>
          </a:xfrm>
        </p:grpSpPr>
        <p:sp>
          <p:nvSpPr>
            <p:cNvPr id="124933" name="Text Box 6"/>
            <p:cNvSpPr txBox="1">
              <a:spLocks noChangeArrowheads="1"/>
            </p:cNvSpPr>
            <p:nvPr/>
          </p:nvSpPr>
          <p:spPr bwMode="auto">
            <a:xfrm>
              <a:off x="384" y="216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  <a:cs typeface="Arial" charset="0"/>
                </a:rPr>
                <a:t>PLAN:</a:t>
              </a:r>
            </a:p>
          </p:txBody>
        </p:sp>
        <p:sp>
          <p:nvSpPr>
            <p:cNvPr id="124934" name="Text Box 14"/>
            <p:cNvSpPr txBox="1">
              <a:spLocks noChangeArrowheads="1"/>
            </p:cNvSpPr>
            <p:nvPr/>
          </p:nvSpPr>
          <p:spPr bwMode="auto">
            <a:xfrm>
              <a:off x="1008" y="2160"/>
              <a:ext cx="4416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The reaction is highly exothermic (</a:t>
              </a:r>
              <a:r>
                <a:rPr lang="en-US" sz="2000" smtClean="0">
                  <a:solidFill>
                    <a:srgbClr val="000000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H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rxn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 = -392 kJ), so the products are much lower in energy than the reactants. The small 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2000" u="sng" baseline="-25000" smtClean="0">
                  <a:solidFill>
                    <a:srgbClr val="000000"/>
                  </a:solidFill>
                  <a:cs typeface="Arial" charset="0"/>
                </a:rPr>
                <a:t>a(fwd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)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 (19 kJ) means that the energy of the reactants lies only slightly below that of the transition state. We calculate the value of 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a(rev)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 from the value of </a:t>
              </a:r>
              <a:r>
                <a:rPr lang="en-US" sz="2000" smtClean="0">
                  <a:solidFill>
                    <a:srgbClr val="000000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H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 and </a:t>
              </a:r>
              <a:r>
                <a:rPr lang="en-US" sz="2000" i="1" smtClean="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a(fwd)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.</a:t>
              </a:r>
            </a:p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To predict the transition state structure, we note that one O-O bond of O</a:t>
              </a:r>
              <a:r>
                <a:rPr lang="en-US" sz="2000" baseline="-25000" smtClean="0">
                  <a:solidFill>
                    <a:srgbClr val="000000"/>
                  </a:solidFill>
                  <a:cs typeface="Arial" charset="0"/>
                </a:rPr>
                <a:t>3</a:t>
              </a: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 breaks and a new O-O bond forms.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729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Arial" charset="0"/>
              </a:rPr>
              <a:t>SOLUTION:</a:t>
            </a:r>
          </a:p>
        </p:txBody>
      </p:sp>
      <p:sp>
        <p:nvSpPr>
          <p:cNvPr id="126978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2819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Arial" charset="0"/>
              </a:rPr>
              <a:t>Sample Problem 16.9</a:t>
            </a:r>
          </a:p>
        </p:txBody>
      </p:sp>
      <p:sp>
        <p:nvSpPr>
          <p:cNvPr id="126979" name="Text Box 6"/>
          <p:cNvSpPr txBox="1">
            <a:spLocks noChangeArrowheads="1"/>
          </p:cNvSpPr>
          <p:nvPr/>
        </p:nvSpPr>
        <p:spPr bwMode="auto">
          <a:xfrm>
            <a:off x="593725" y="2020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533400" y="2209800"/>
            <a:ext cx="633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So </a:t>
            </a:r>
            <a:r>
              <a:rPr lang="en-US" sz="2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a(rev)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= + </a:t>
            </a:r>
            <a:r>
              <a:rPr lang="en-US" sz="2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a(fwd)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- </a:t>
            </a:r>
            <a:r>
              <a:rPr lang="en-US" sz="20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Arial" charset="0"/>
              </a:rPr>
              <a:t>D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rxn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= 19 kJ – (-392 kJ) = </a:t>
            </a:r>
            <a:r>
              <a:rPr lang="en-US" sz="20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411 kJ</a:t>
            </a:r>
            <a:endParaRPr lang="en-US" sz="2000" baseline="-250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533400" y="1600200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Arial" charset="0"/>
              </a:rPr>
              <a:t>D</a:t>
            </a:r>
            <a:r>
              <a:rPr lang="en-US" sz="2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rxn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= </a:t>
            </a:r>
            <a:r>
              <a:rPr lang="en-US" sz="2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a(fwd)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– </a:t>
            </a:r>
            <a:r>
              <a:rPr lang="en-US" sz="2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a(rev)</a:t>
            </a: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38481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62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000"/>
            <a:ext cx="55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3" name="Freeform 53"/>
          <p:cNvSpPr>
            <a:spLocks/>
          </p:cNvSpPr>
          <p:nvPr/>
        </p:nvSpPr>
        <p:spPr bwMode="auto">
          <a:xfrm>
            <a:off x="3175000" y="3327400"/>
            <a:ext cx="1943100" cy="1689100"/>
          </a:xfrm>
          <a:custGeom>
            <a:avLst/>
            <a:gdLst>
              <a:gd name="T0" fmla="*/ 0 w 1224"/>
              <a:gd name="T1" fmla="*/ 2147483647 h 1064"/>
              <a:gd name="T2" fmla="*/ 2147483647 w 1224"/>
              <a:gd name="T3" fmla="*/ 2147483647 h 1064"/>
              <a:gd name="T4" fmla="*/ 2147483647 w 1224"/>
              <a:gd name="T5" fmla="*/ 2147483647 h 1064"/>
              <a:gd name="T6" fmla="*/ 2147483647 w 1224"/>
              <a:gd name="T7" fmla="*/ 2147483647 h 1064"/>
              <a:gd name="T8" fmla="*/ 2147483647 w 1224"/>
              <a:gd name="T9" fmla="*/ 2147483647 h 1064"/>
              <a:gd name="T10" fmla="*/ 2147483647 w 1224"/>
              <a:gd name="T11" fmla="*/ 2147483647 h 1064"/>
              <a:gd name="T12" fmla="*/ 2147483647 w 1224"/>
              <a:gd name="T13" fmla="*/ 2147483647 h 1064"/>
              <a:gd name="T14" fmla="*/ 2147483647 w 1224"/>
              <a:gd name="T15" fmla="*/ 0 h 1064"/>
              <a:gd name="T16" fmla="*/ 2147483647 w 1224"/>
              <a:gd name="T17" fmla="*/ 2147483647 h 1064"/>
              <a:gd name="T18" fmla="*/ 2147483647 w 1224"/>
              <a:gd name="T19" fmla="*/ 2147483647 h 1064"/>
              <a:gd name="T20" fmla="*/ 2147483647 w 1224"/>
              <a:gd name="T21" fmla="*/ 2147483647 h 1064"/>
              <a:gd name="T22" fmla="*/ 2147483647 w 1224"/>
              <a:gd name="T23" fmla="*/ 2147483647 h 1064"/>
              <a:gd name="T24" fmla="*/ 2147483647 w 1224"/>
              <a:gd name="T25" fmla="*/ 2147483647 h 1064"/>
              <a:gd name="T26" fmla="*/ 2147483647 w 1224"/>
              <a:gd name="T27" fmla="*/ 2147483647 h 1064"/>
              <a:gd name="T28" fmla="*/ 2147483647 w 1224"/>
              <a:gd name="T29" fmla="*/ 2147483647 h 1064"/>
              <a:gd name="T30" fmla="*/ 2147483647 w 1224"/>
              <a:gd name="T31" fmla="*/ 2147483647 h 1064"/>
              <a:gd name="T32" fmla="*/ 2147483647 w 1224"/>
              <a:gd name="T33" fmla="*/ 2147483647 h 1064"/>
              <a:gd name="T34" fmla="*/ 2147483647 w 1224"/>
              <a:gd name="T35" fmla="*/ 2147483647 h 1064"/>
              <a:gd name="T36" fmla="*/ 2147483647 w 1224"/>
              <a:gd name="T37" fmla="*/ 2147483647 h 10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24"/>
              <a:gd name="T58" fmla="*/ 0 h 1064"/>
              <a:gd name="T59" fmla="*/ 1224 w 1224"/>
              <a:gd name="T60" fmla="*/ 1064 h 10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24" h="1064">
                <a:moveTo>
                  <a:pt x="0" y="296"/>
                </a:moveTo>
                <a:lnTo>
                  <a:pt x="48" y="280"/>
                </a:lnTo>
                <a:lnTo>
                  <a:pt x="96" y="240"/>
                </a:lnTo>
                <a:lnTo>
                  <a:pt x="144" y="184"/>
                </a:lnTo>
                <a:lnTo>
                  <a:pt x="192" y="120"/>
                </a:lnTo>
                <a:lnTo>
                  <a:pt x="248" y="64"/>
                </a:lnTo>
                <a:lnTo>
                  <a:pt x="320" y="24"/>
                </a:lnTo>
                <a:lnTo>
                  <a:pt x="392" y="0"/>
                </a:lnTo>
                <a:lnTo>
                  <a:pt x="480" y="8"/>
                </a:lnTo>
                <a:lnTo>
                  <a:pt x="544" y="56"/>
                </a:lnTo>
                <a:lnTo>
                  <a:pt x="624" y="160"/>
                </a:lnTo>
                <a:lnTo>
                  <a:pt x="712" y="304"/>
                </a:lnTo>
                <a:lnTo>
                  <a:pt x="808" y="464"/>
                </a:lnTo>
                <a:lnTo>
                  <a:pt x="904" y="640"/>
                </a:lnTo>
                <a:lnTo>
                  <a:pt x="1000" y="800"/>
                </a:lnTo>
                <a:lnTo>
                  <a:pt x="1080" y="936"/>
                </a:lnTo>
                <a:lnTo>
                  <a:pt x="1152" y="1032"/>
                </a:lnTo>
                <a:lnTo>
                  <a:pt x="1208" y="1064"/>
                </a:lnTo>
                <a:lnTo>
                  <a:pt x="1224" y="106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9144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438400" y="4953000"/>
            <a:ext cx="3403600" cy="127000"/>
            <a:chOff x="1824" y="3552"/>
            <a:chExt cx="2144" cy="80"/>
          </a:xfrm>
        </p:grpSpPr>
        <p:pic>
          <p:nvPicPr>
            <p:cNvPr id="127008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552"/>
              <a:ext cx="139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9" name="Pictur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552"/>
              <a:ext cx="41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25800"/>
            <a:ext cx="558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362200" y="3225800"/>
            <a:ext cx="3454400" cy="127000"/>
            <a:chOff x="1776" y="2448"/>
            <a:chExt cx="2176" cy="80"/>
          </a:xfrm>
        </p:grpSpPr>
        <p:pic>
          <p:nvPicPr>
            <p:cNvPr id="127006" name="Picture 2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48"/>
              <a:ext cx="107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7" name="Picture 3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64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438400" y="3200400"/>
            <a:ext cx="1371600" cy="609600"/>
            <a:chOff x="1824" y="2448"/>
            <a:chExt cx="816" cy="384"/>
          </a:xfrm>
        </p:grpSpPr>
        <p:pic>
          <p:nvPicPr>
            <p:cNvPr id="127004" name="Picture 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48"/>
              <a:ext cx="1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5" name="Text Box 33"/>
            <p:cNvSpPr txBox="1">
              <a:spLocks noChangeArrowheads="1"/>
            </p:cNvSpPr>
            <p:nvPr/>
          </p:nvSpPr>
          <p:spPr bwMode="auto">
            <a:xfrm>
              <a:off x="1920" y="2544"/>
              <a:ext cx="720" cy="2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ED181E"/>
                  </a:solidFill>
                </a:rPr>
                <a:t>E</a:t>
              </a:r>
              <a:r>
                <a:rPr lang="en-US" sz="1800" baseline="-25000" smtClean="0">
                  <a:solidFill>
                    <a:srgbClr val="ED181E"/>
                  </a:solidFill>
                </a:rPr>
                <a:t>a</a:t>
              </a:r>
              <a:r>
                <a:rPr lang="en-US" sz="1800" smtClean="0">
                  <a:solidFill>
                    <a:srgbClr val="ED181E"/>
                  </a:solidFill>
                </a:rPr>
                <a:t>= 19 kJ</a:t>
              </a:r>
              <a:endParaRPr lang="en-US" sz="1800" i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362200" y="3810000"/>
            <a:ext cx="2057400" cy="1193800"/>
            <a:chOff x="1776" y="2832"/>
            <a:chExt cx="1296" cy="752"/>
          </a:xfrm>
        </p:grpSpPr>
        <p:pic>
          <p:nvPicPr>
            <p:cNvPr id="127002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832"/>
              <a:ext cx="14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3" name="Text Box 35"/>
            <p:cNvSpPr txBox="1">
              <a:spLocks noChangeArrowheads="1"/>
            </p:cNvSpPr>
            <p:nvPr/>
          </p:nvSpPr>
          <p:spPr bwMode="auto">
            <a:xfrm>
              <a:off x="1920" y="3072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Symbol" charset="0"/>
                </a:rPr>
                <a:t>D</a:t>
              </a:r>
              <a:r>
                <a:rPr lang="en-US" sz="1800" i="1" smtClean="0">
                  <a:solidFill>
                    <a:srgbClr val="000000"/>
                  </a:solidFill>
                </a:rPr>
                <a:t>H</a:t>
              </a:r>
              <a:r>
                <a:rPr lang="en-US" sz="1800" baseline="-25000" smtClean="0">
                  <a:solidFill>
                    <a:srgbClr val="000000"/>
                  </a:solidFill>
                </a:rPr>
                <a:t>rxn</a:t>
              </a:r>
              <a:r>
                <a:rPr lang="en-US" sz="1800" smtClean="0">
                  <a:solidFill>
                    <a:srgbClr val="000000"/>
                  </a:solidFill>
                </a:rPr>
                <a:t> = -392 kJ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334000" y="3276600"/>
            <a:ext cx="2819400" cy="1841500"/>
            <a:chOff x="3648" y="2448"/>
            <a:chExt cx="1776" cy="1160"/>
          </a:xfrm>
        </p:grpSpPr>
        <p:pic>
          <p:nvPicPr>
            <p:cNvPr id="127000" name="Picture 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144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1" name="Text Box 37"/>
            <p:cNvSpPr txBox="1">
              <a:spLocks noChangeArrowheads="1"/>
            </p:cNvSpPr>
            <p:nvPr/>
          </p:nvSpPr>
          <p:spPr bwMode="auto">
            <a:xfrm>
              <a:off x="3744" y="2784"/>
              <a:ext cx="1680" cy="49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</a:rPr>
                <a:t>E</a:t>
              </a:r>
              <a:r>
                <a:rPr lang="en-US" sz="1800" baseline="-25000" smtClean="0">
                  <a:solidFill>
                    <a:srgbClr val="000000"/>
                  </a:solidFill>
                </a:rPr>
                <a:t>a(rev)</a:t>
              </a:r>
              <a:r>
                <a:rPr lang="en-US" sz="1800" smtClean="0">
                  <a:solidFill>
                    <a:srgbClr val="000000"/>
                  </a:solidFill>
                </a:rPr>
                <a:t>= (392 + 19) kJ =</a:t>
              </a:r>
            </a:p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</a:rPr>
                <a:t>         411kJ</a:t>
              </a:r>
              <a:endParaRPr lang="en-US" sz="1800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87" name="AutoShape 47"/>
          <p:cNvSpPr>
            <a:spLocks noChangeArrowheads="1"/>
          </p:cNvSpPr>
          <p:nvPr/>
        </p:nvSpPr>
        <p:spPr bwMode="auto">
          <a:xfrm>
            <a:off x="3657600" y="2895600"/>
            <a:ext cx="457200" cy="457200"/>
          </a:xfrm>
          <a:prstGeom prst="star4">
            <a:avLst>
              <a:gd name="adj" fmla="val 12500"/>
            </a:avLst>
          </a:prstGeom>
          <a:solidFill>
            <a:srgbClr val="ED18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810000" y="3429000"/>
            <a:ext cx="1676400" cy="747713"/>
            <a:chOff x="2688" y="2592"/>
            <a:chExt cx="1056" cy="471"/>
          </a:xfrm>
        </p:grpSpPr>
        <p:sp>
          <p:nvSpPr>
            <p:cNvPr id="126998" name="Text Box 30"/>
            <p:cNvSpPr txBox="1">
              <a:spLocks noChangeArrowheads="1"/>
            </p:cNvSpPr>
            <p:nvPr/>
          </p:nvSpPr>
          <p:spPr bwMode="auto">
            <a:xfrm>
              <a:off x="2688" y="2832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ED181E"/>
                  </a:solidFill>
                </a:rPr>
                <a:t>transition state</a:t>
              </a:r>
            </a:p>
          </p:txBody>
        </p:sp>
        <p:sp>
          <p:nvSpPr>
            <p:cNvPr id="126999" name="Line 51"/>
            <p:cNvSpPr>
              <a:spLocks noChangeShapeType="1"/>
            </p:cNvSpPr>
            <p:nvPr/>
          </p:nvSpPr>
          <p:spPr bwMode="auto">
            <a:xfrm flipH="1" flipV="1">
              <a:off x="2736" y="2592"/>
              <a:ext cx="96" cy="288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6019800" y="4953000"/>
            <a:ext cx="2133600" cy="730250"/>
            <a:chOff x="3792" y="3120"/>
            <a:chExt cx="1344" cy="460"/>
          </a:xfrm>
        </p:grpSpPr>
        <p:sp>
          <p:nvSpPr>
            <p:cNvPr id="126996" name="AutoShape 48"/>
            <p:cNvSpPr>
              <a:spLocks noChangeArrowheads="1"/>
            </p:cNvSpPr>
            <p:nvPr/>
          </p:nvSpPr>
          <p:spPr bwMode="auto">
            <a:xfrm>
              <a:off x="3792" y="3182"/>
              <a:ext cx="288" cy="288"/>
            </a:xfrm>
            <a:prstGeom prst="star4">
              <a:avLst>
                <a:gd name="adj" fmla="val 12500"/>
              </a:avLst>
            </a:prstGeom>
            <a:solidFill>
              <a:srgbClr val="ED18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126997" name="Object 68"/>
            <p:cNvGraphicFramePr>
              <a:graphicFrameLocks noChangeAspect="1"/>
            </p:cNvGraphicFramePr>
            <p:nvPr/>
          </p:nvGraphicFramePr>
          <p:xfrm>
            <a:off x="4176" y="3120"/>
            <a:ext cx="960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09" r:id="rId15" imgW="1168400" imgH="558800" progId="">
                    <p:embed/>
                  </p:oleObj>
                </mc:Choice>
                <mc:Fallback>
                  <p:oleObj r:id="rId15" imgW="1168400" imgH="558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3120"/>
                          <a:ext cx="960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6029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2" grpId="0"/>
      <p:bldP spid="200713" grpId="0"/>
      <p:bldP spid="10293" grpId="0" animBg="1"/>
      <p:bldP spid="102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2 23.50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69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2"/>
          <p:cNvSpPr txBox="1">
            <a:spLocks noChangeArrowheads="1"/>
          </p:cNvSpPr>
          <p:nvPr/>
        </p:nvSpPr>
        <p:spPr bwMode="auto">
          <a:xfrm>
            <a:off x="1066800" y="609602"/>
            <a:ext cx="70104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Molecular Structure and Reaction Rate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533407" y="1447800"/>
            <a:ext cx="81692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For a collision between particles to be effective, it must have both sufficient </a:t>
            </a:r>
            <a:r>
              <a:rPr lang="en-US" b="1" i="1"/>
              <a:t>energy</a:t>
            </a:r>
            <a:r>
              <a:rPr lang="en-US"/>
              <a:t> and the appropriate </a:t>
            </a:r>
            <a:r>
              <a:rPr lang="en-US" b="1" i="1"/>
              <a:t>relative orientation</a:t>
            </a:r>
            <a:r>
              <a:rPr lang="en-US"/>
              <a:t> between the reacting particles.</a:t>
            </a:r>
          </a:p>
        </p:txBody>
      </p:sp>
      <p:sp>
        <p:nvSpPr>
          <p:cNvPr id="115715" name="Text Box 15"/>
          <p:cNvSpPr txBox="1">
            <a:spLocks noChangeArrowheads="1"/>
          </p:cNvSpPr>
          <p:nvPr/>
        </p:nvSpPr>
        <p:spPr bwMode="auto">
          <a:xfrm>
            <a:off x="1736725" y="4687917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799" y="3733806"/>
            <a:ext cx="1847852" cy="538163"/>
            <a:chOff x="1776" y="2736"/>
            <a:chExt cx="1164" cy="339"/>
          </a:xfrm>
        </p:grpSpPr>
        <p:sp>
          <p:nvSpPr>
            <p:cNvPr id="115721" name="Text Box 17"/>
            <p:cNvSpPr txBox="1">
              <a:spLocks noChangeArrowheads="1"/>
            </p:cNvSpPr>
            <p:nvPr/>
          </p:nvSpPr>
          <p:spPr bwMode="auto">
            <a:xfrm>
              <a:off x="1776" y="2784"/>
              <a:ext cx="7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/>
                <a:t>k</a:t>
              </a:r>
              <a:r>
                <a:rPr lang="en-US"/>
                <a:t> = </a:t>
              </a:r>
              <a:r>
                <a:rPr lang="en-US" i="1"/>
                <a:t>Ae</a:t>
              </a:r>
            </a:p>
          </p:txBody>
        </p:sp>
        <p:sp>
          <p:nvSpPr>
            <p:cNvPr id="115722" name="Text Box 18"/>
            <p:cNvSpPr txBox="1">
              <a:spLocks noChangeArrowheads="1"/>
            </p:cNvSpPr>
            <p:nvPr/>
          </p:nvSpPr>
          <p:spPr bwMode="auto">
            <a:xfrm>
              <a:off x="2352" y="2736"/>
              <a:ext cx="5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/>
                <a:t>-E</a:t>
              </a:r>
              <a:r>
                <a:rPr lang="en-US" sz="1800" i="1" baseline="-25000"/>
                <a:t>a</a:t>
              </a:r>
              <a:r>
                <a:rPr lang="en-US" sz="1800" i="1"/>
                <a:t>/RT</a:t>
              </a:r>
            </a:p>
          </p:txBody>
        </p:sp>
      </p:grpSp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457200" y="2895630"/>
            <a:ext cx="8232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term </a:t>
            </a:r>
            <a:r>
              <a:rPr lang="en-US" i="1"/>
              <a:t>A</a:t>
            </a:r>
            <a:r>
              <a:rPr lang="en-US"/>
              <a:t> in the Arrhenius equation is the </a:t>
            </a:r>
            <a:r>
              <a:rPr lang="en-US" b="1" i="1"/>
              <a:t>frequency factor</a:t>
            </a:r>
            <a:r>
              <a:rPr lang="en-US"/>
              <a:t> for the reaction.</a:t>
            </a:r>
          </a:p>
        </p:txBody>
      </p:sp>
      <p:sp>
        <p:nvSpPr>
          <p:cNvPr id="196628" name="Text Box 20"/>
          <p:cNvSpPr txBox="1">
            <a:spLocks noChangeArrowheads="1"/>
          </p:cNvSpPr>
          <p:nvPr/>
        </p:nvSpPr>
        <p:spPr bwMode="auto">
          <a:xfrm>
            <a:off x="2819400" y="3810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A</a:t>
            </a:r>
            <a:r>
              <a:rPr lang="en-US"/>
              <a:t> = </a:t>
            </a:r>
            <a:r>
              <a:rPr lang="en-US" i="1"/>
              <a:t>pZ</a:t>
            </a:r>
          </a:p>
        </p:txBody>
      </p:sp>
      <p:sp>
        <p:nvSpPr>
          <p:cNvPr id="196629" name="Text Box 21"/>
          <p:cNvSpPr txBox="1">
            <a:spLocks noChangeArrowheads="1"/>
          </p:cNvSpPr>
          <p:nvPr/>
        </p:nvSpPr>
        <p:spPr bwMode="auto">
          <a:xfrm>
            <a:off x="4419601" y="3733801"/>
            <a:ext cx="37889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p</a:t>
            </a:r>
            <a:r>
              <a:rPr lang="en-US" sz="2000"/>
              <a:t> = orientation probability factor</a:t>
            </a:r>
          </a:p>
          <a:p>
            <a:r>
              <a:rPr lang="en-US" sz="2000"/>
              <a:t>Z = collision frequency</a:t>
            </a:r>
            <a:endParaRPr lang="en-US" sz="2000" i="1"/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533407" y="4800630"/>
            <a:ext cx="763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term </a:t>
            </a:r>
            <a:r>
              <a:rPr lang="en-US" i="1"/>
              <a:t>p</a:t>
            </a:r>
            <a:r>
              <a:rPr lang="en-US"/>
              <a:t> is specific for each reaction and is related to the structural complexity of the reactants.</a:t>
            </a:r>
          </a:p>
        </p:txBody>
      </p:sp>
    </p:spTree>
    <p:extLst>
      <p:ext uri="{BB962C8B-B14F-4D97-AF65-F5344CB8AC3E}">
        <p14:creationId xmlns:p14="http://schemas.microsoft.com/office/powerpoint/2010/main" val="37807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/>
      <p:bldP spid="196627" grpId="0"/>
      <p:bldP spid="196628" grpId="0"/>
      <p:bldP spid="196629" grpId="0"/>
      <p:bldP spid="19663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/>
              <a:t>Collision Theory (Bimolecular Collsions)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561388" cy="4038600"/>
          </a:xfrm>
        </p:spPr>
        <p:txBody>
          <a:bodyPr/>
          <a:lstStyle/>
          <a:p>
            <a:r>
              <a:rPr lang="en-US" sz="3600"/>
              <a:t>Z:	no. of bimolecular collisions per second</a:t>
            </a:r>
          </a:p>
          <a:p>
            <a:r>
              <a:rPr lang="en-US" sz="3600"/>
              <a:t>f</a:t>
            </a:r>
            <a:r>
              <a:rPr lang="en-US" sz="3600" baseline="-25000"/>
              <a:t>a</a:t>
            </a:r>
            <a:r>
              <a:rPr lang="en-US" sz="3600"/>
              <a:t>:	fraction with E</a:t>
            </a:r>
            <a:r>
              <a:rPr lang="en-US" sz="3600" baseline="-25000"/>
              <a:t>a</a:t>
            </a:r>
            <a:endParaRPr lang="en-US" sz="3600"/>
          </a:p>
          <a:p>
            <a:r>
              <a:rPr lang="en-US" sz="3600"/>
              <a:t>P:	fraction with correct orientation</a:t>
            </a:r>
          </a:p>
          <a:p>
            <a:endParaRPr lang="en-US" sz="3600"/>
          </a:p>
          <a:p>
            <a:r>
              <a:rPr lang="en-US" sz="3600"/>
              <a:t>E</a:t>
            </a:r>
            <a:r>
              <a:rPr lang="en-US" sz="3600" baseline="-25000"/>
              <a:t>a</a:t>
            </a:r>
            <a:r>
              <a:rPr lang="en-US" sz="3600"/>
              <a:t>:	activation energy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092331" y="1219200"/>
          <a:ext cx="51879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3" imgW="1054080" imgH="228600" progId="Equation.3">
                  <p:embed/>
                </p:oleObj>
              </mc:Choice>
              <mc:Fallback>
                <p:oleObj name="Equation" r:id="rId3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31" y="1219200"/>
                        <a:ext cx="5187950" cy="9159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01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1.29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58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1.30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" y="0"/>
            <a:ext cx="9049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45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1.3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3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1.3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750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Arrhenius Equation</a:t>
            </a:r>
          </a:p>
        </p:txBody>
      </p:sp>
      <p:sp>
        <p:nvSpPr>
          <p:cNvPr id="1146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38862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	Taking the natural logarithm of both sides, the equation becomes</a:t>
            </a:r>
          </a:p>
          <a:p>
            <a:pPr algn="ctr" eaLnBrk="1" hangingPunct="1">
              <a:buFontTx/>
              <a:buNone/>
            </a:pPr>
            <a:endParaRPr lang="en-US" sz="2800" i="1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4691" name="Picture 5" descr="14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>
            <a:fillRect/>
          </a:stretch>
        </p:blipFill>
        <p:spPr>
          <a:xfrm>
            <a:off x="0" y="1752600"/>
            <a:ext cx="4572000" cy="2647950"/>
          </a:xfrm>
        </p:spPr>
      </p:pic>
      <p:grpSp>
        <p:nvGrpSpPr>
          <p:cNvPr id="114692" name="Group 9"/>
          <p:cNvGrpSpPr>
            <a:grpSpLocks/>
          </p:cNvGrpSpPr>
          <p:nvPr/>
        </p:nvGrpSpPr>
        <p:grpSpPr bwMode="auto">
          <a:xfrm>
            <a:off x="6465888" y="3352802"/>
            <a:ext cx="762000" cy="954088"/>
            <a:chOff x="1653" y="2968"/>
            <a:chExt cx="480" cy="601"/>
          </a:xfrm>
        </p:grpSpPr>
        <p:sp>
          <p:nvSpPr>
            <p:cNvPr id="114696" name="Rectangle 7"/>
            <p:cNvSpPr>
              <a:spLocks noChangeArrowheads="1"/>
            </p:cNvSpPr>
            <p:nvPr/>
          </p:nvSpPr>
          <p:spPr bwMode="auto">
            <a:xfrm>
              <a:off x="1707" y="2968"/>
              <a:ext cx="40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C82E32"/>
                  </a:solidFill>
                </a:rPr>
                <a:t>1</a:t>
              </a:r>
            </a:p>
            <a:p>
              <a:pPr algn="ctr"/>
              <a:r>
                <a:rPr lang="en-US" sz="2800" i="1">
                  <a:solidFill>
                    <a:srgbClr val="C82E32"/>
                  </a:solidFill>
                </a:rPr>
                <a:t>RT</a:t>
              </a:r>
            </a:p>
          </p:txBody>
        </p:sp>
        <p:sp>
          <p:nvSpPr>
            <p:cNvPr id="114697" name="Line 8"/>
            <p:cNvSpPr>
              <a:spLocks noChangeShapeType="1"/>
            </p:cNvSpPr>
            <p:nvPr/>
          </p:nvSpPr>
          <p:spPr bwMode="auto">
            <a:xfrm>
              <a:off x="1653" y="3264"/>
              <a:ext cx="480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334000" y="4433888"/>
            <a:ext cx="2066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197D"/>
                </a:solidFill>
              </a:rPr>
              <a:t>y</a:t>
            </a:r>
            <a:r>
              <a:rPr lang="en-US" sz="2800">
                <a:solidFill>
                  <a:srgbClr val="00197D"/>
                </a:solidFill>
              </a:rPr>
              <a:t>   =   </a:t>
            </a:r>
            <a:r>
              <a:rPr lang="en-US" sz="2800" i="1">
                <a:solidFill>
                  <a:srgbClr val="00197D"/>
                </a:solidFill>
              </a:rPr>
              <a:t>mx</a:t>
            </a:r>
            <a:r>
              <a:rPr lang="en-US" sz="2800">
                <a:solidFill>
                  <a:srgbClr val="00197D"/>
                </a:solidFill>
              </a:rPr>
              <a:t> +</a:t>
            </a:r>
            <a:r>
              <a:rPr lang="en-US" sz="2800" i="1">
                <a:solidFill>
                  <a:srgbClr val="00197D"/>
                </a:solidFill>
              </a:rPr>
              <a:t> b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81000" y="4951443"/>
            <a:ext cx="7623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C82E32"/>
                </a:solidFill>
              </a:rPr>
              <a:t>When </a:t>
            </a:r>
            <a:r>
              <a:rPr lang="en-US" sz="2800" i="1">
                <a:solidFill>
                  <a:srgbClr val="00197D"/>
                </a:solidFill>
              </a:rPr>
              <a:t>k</a:t>
            </a:r>
            <a:r>
              <a:rPr lang="en-US" sz="2800">
                <a:solidFill>
                  <a:srgbClr val="C82E32"/>
                </a:solidFill>
              </a:rPr>
              <a:t> is determined experimentally at several temperatures,</a:t>
            </a:r>
            <a:r>
              <a:rPr lang="en-US" sz="2800">
                <a:solidFill>
                  <a:srgbClr val="00197D"/>
                </a:solidFill>
              </a:rPr>
              <a:t> </a:t>
            </a:r>
            <a:r>
              <a:rPr lang="en-US" sz="2800" i="1">
                <a:solidFill>
                  <a:srgbClr val="00197D"/>
                </a:solidFill>
              </a:rPr>
              <a:t>E</a:t>
            </a:r>
            <a:r>
              <a:rPr lang="en-US" sz="2800" i="1" baseline="-25000">
                <a:solidFill>
                  <a:srgbClr val="00197D"/>
                </a:solidFill>
              </a:rPr>
              <a:t>a</a:t>
            </a:r>
            <a:r>
              <a:rPr lang="en-US" sz="2800" i="1">
                <a:solidFill>
                  <a:srgbClr val="C82E32"/>
                </a:solidFill>
              </a:rPr>
              <a:t> </a:t>
            </a:r>
            <a:r>
              <a:rPr lang="en-US" sz="2800">
                <a:solidFill>
                  <a:srgbClr val="C82E32"/>
                </a:solidFill>
              </a:rPr>
              <a:t>can be calculated from the slope of a plot of </a:t>
            </a:r>
            <a:r>
              <a:rPr lang="en-US" sz="2800">
                <a:solidFill>
                  <a:srgbClr val="00197D"/>
                </a:solidFill>
              </a:rPr>
              <a:t>ln </a:t>
            </a:r>
            <a:r>
              <a:rPr lang="en-US" sz="2800" i="1">
                <a:solidFill>
                  <a:srgbClr val="00197D"/>
                </a:solidFill>
              </a:rPr>
              <a:t>k</a:t>
            </a:r>
            <a:r>
              <a:rPr lang="en-US" sz="2800">
                <a:solidFill>
                  <a:srgbClr val="00197D"/>
                </a:solidFill>
              </a:rPr>
              <a:t> vs. 1/</a:t>
            </a:r>
            <a:r>
              <a:rPr lang="en-US" sz="2800" i="1">
                <a:solidFill>
                  <a:srgbClr val="00197D"/>
                </a:solidFill>
              </a:rPr>
              <a:t>T</a:t>
            </a:r>
            <a:r>
              <a:rPr lang="en-US" sz="2800">
                <a:solidFill>
                  <a:srgbClr val="C82E32"/>
                </a:solidFill>
              </a:rPr>
              <a:t>.</a:t>
            </a:r>
          </a:p>
        </p:txBody>
      </p:sp>
      <p:pic>
        <p:nvPicPr>
          <p:cNvPr id="114695" name="Picture 13" descr="image-170.tiff                                                 0030F73Bmagic_metal                    B74677A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200"/>
            <a:ext cx="4191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92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Arrhenius Equation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561388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k:	</a:t>
            </a: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rate constant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2"/>
                </a:solidFill>
                <a:latin typeface="Arial"/>
                <a:cs typeface="Arial"/>
              </a:rPr>
              <a:t>E</a:t>
            </a:r>
            <a:r>
              <a:rPr lang="en-US" baseline="-25000" dirty="0" err="1">
                <a:solidFill>
                  <a:schemeClr val="bg2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:	activation energy (minimum required)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T:	absolute temperature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R:	universal gas constant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A:	orientation factor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Energy &amp; orientation requirements for reaction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895600" y="838200"/>
          <a:ext cx="362585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3" imgW="736560" imgH="355320" progId="Equation.3">
                  <p:embed/>
                </p:oleObj>
              </mc:Choice>
              <mc:Fallback>
                <p:oleObj name="Equation" r:id="rId3" imgW="7365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838200"/>
                        <a:ext cx="3625850" cy="14239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05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228630"/>
            <a:ext cx="8455025" cy="6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9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5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4" y="457200"/>
            <a:ext cx="8074025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011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0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381000"/>
            <a:ext cx="8226425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1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2 23.5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25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16900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41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16900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498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16900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869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1.1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83"/>
            <a:ext cx="9144000" cy="64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629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533404" y="685803"/>
            <a:ext cx="8139113" cy="701675"/>
          </a:xfrm>
          <a:prstGeom prst="rect">
            <a:avLst/>
          </a:prstGeom>
          <a:gradFill rotWithShape="1">
            <a:gsLst>
              <a:gs pos="0">
                <a:srgbClr val="006600">
                  <a:alpha val="64998"/>
                </a:srgbClr>
              </a:gs>
              <a:gs pos="100000">
                <a:srgbClr val="002F00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38288" indent="-1538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Table 16.6 	The Effect of </a:t>
            </a:r>
            <a:r>
              <a:rPr lang="en-US" sz="2000" b="1" i="1">
                <a:solidFill>
                  <a:srgbClr val="000000"/>
                </a:solidFill>
              </a:rPr>
              <a:t>E</a:t>
            </a:r>
            <a:r>
              <a:rPr lang="en-US" sz="2000" b="1" baseline="-25000">
                <a:solidFill>
                  <a:srgbClr val="000000"/>
                </a:solidFill>
              </a:rPr>
              <a:t>a</a:t>
            </a:r>
            <a:r>
              <a:rPr lang="en-US" sz="2000" b="1">
                <a:solidFill>
                  <a:srgbClr val="000000"/>
                </a:solidFill>
              </a:rPr>
              <a:t> and </a:t>
            </a:r>
            <a:r>
              <a:rPr lang="en-US" sz="2000" b="1" i="1">
                <a:solidFill>
                  <a:srgbClr val="000000"/>
                </a:solidFill>
              </a:rPr>
              <a:t>T</a:t>
            </a:r>
            <a:r>
              <a:rPr lang="en-US" sz="2000" b="1">
                <a:solidFill>
                  <a:srgbClr val="000000"/>
                </a:solidFill>
              </a:rPr>
              <a:t> on the Fraction (</a:t>
            </a:r>
            <a:r>
              <a:rPr lang="en-US" sz="2000" b="1" i="1">
                <a:solidFill>
                  <a:srgbClr val="000000"/>
                </a:solidFill>
              </a:rPr>
              <a:t>f</a:t>
            </a:r>
            <a:r>
              <a:rPr lang="en-US" sz="2000" b="1">
                <a:solidFill>
                  <a:srgbClr val="000000"/>
                </a:solidFill>
              </a:rPr>
              <a:t>) of Collisions with Sufficient Energy to Allow Reaction</a:t>
            </a:r>
          </a:p>
        </p:txBody>
      </p:sp>
      <p:graphicFrame>
        <p:nvGraphicFramePr>
          <p:cNvPr id="40047" name="Group 111"/>
          <p:cNvGraphicFramePr>
            <a:graphicFrameLocks noGrp="1"/>
          </p:cNvGraphicFramePr>
          <p:nvPr/>
        </p:nvGraphicFramePr>
        <p:xfrm>
          <a:off x="2286000" y="1752600"/>
          <a:ext cx="4495800" cy="4114800"/>
        </p:xfrm>
        <a:graphic>
          <a:graphicData uri="http://schemas.openxmlformats.org/drawingml/2006/table">
            <a:tbl>
              <a:tblPr/>
              <a:tblGrid>
                <a:gridCol w="1828800"/>
                <a:gridCol w="2667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(kJ/mol)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(at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298 K)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1.70x10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7.03x10-14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2.90x10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(at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50 kJ/mol)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25°C (298 K)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1.70x10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35°C (308 K)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3.29x10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45°C (318 K)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6.12x10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87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1524000" y="609602"/>
            <a:ext cx="57912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Calculating Activation Energy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399" y="2057432"/>
            <a:ext cx="1847852" cy="538163"/>
            <a:chOff x="1776" y="2736"/>
            <a:chExt cx="1164" cy="339"/>
          </a:xfrm>
        </p:grpSpPr>
        <p:sp>
          <p:nvSpPr>
            <p:cNvPr id="110624" name="Text Box 7"/>
            <p:cNvSpPr txBox="1">
              <a:spLocks noChangeArrowheads="1"/>
            </p:cNvSpPr>
            <p:nvPr/>
          </p:nvSpPr>
          <p:spPr bwMode="auto">
            <a:xfrm>
              <a:off x="1776" y="2784"/>
              <a:ext cx="7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/>
                <a:t>k</a:t>
              </a:r>
              <a:r>
                <a:rPr lang="en-US"/>
                <a:t> = </a:t>
              </a:r>
              <a:r>
                <a:rPr lang="en-US" i="1"/>
                <a:t>Ae</a:t>
              </a:r>
            </a:p>
          </p:txBody>
        </p:sp>
        <p:sp>
          <p:nvSpPr>
            <p:cNvPr id="110625" name="Text Box 8"/>
            <p:cNvSpPr txBox="1">
              <a:spLocks noChangeArrowheads="1"/>
            </p:cNvSpPr>
            <p:nvPr/>
          </p:nvSpPr>
          <p:spPr bwMode="auto">
            <a:xfrm>
              <a:off x="2352" y="2736"/>
              <a:ext cx="5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/>
                <a:t>-E</a:t>
              </a:r>
              <a:r>
                <a:rPr lang="en-US" sz="1800" i="1" baseline="-25000"/>
                <a:t>a</a:t>
              </a:r>
              <a:r>
                <a:rPr lang="en-US" sz="1800" i="1"/>
                <a:t>/RT</a:t>
              </a:r>
            </a:p>
          </p:txBody>
        </p:sp>
      </p:grp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685800" y="1371629"/>
            <a:ext cx="7024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E</a:t>
            </a:r>
            <a:r>
              <a:rPr lang="en-US" baseline="-25000"/>
              <a:t>a</a:t>
            </a:r>
            <a:r>
              <a:rPr lang="en-US"/>
              <a:t> can be calculated from the Arrhenius equation:</a:t>
            </a:r>
            <a:endParaRPr lang="en-US" i="1"/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3352803" y="1905001"/>
            <a:ext cx="3287720" cy="1314450"/>
            <a:chOff x="2112" y="1200"/>
            <a:chExt cx="2071" cy="828"/>
          </a:xfrm>
        </p:grpSpPr>
        <p:grpSp>
          <p:nvGrpSpPr>
            <p:cNvPr id="110616" name="Group 19"/>
            <p:cNvGrpSpPr>
              <a:grpSpLocks/>
            </p:cNvGrpSpPr>
            <p:nvPr/>
          </p:nvGrpSpPr>
          <p:grpSpPr bwMode="auto">
            <a:xfrm>
              <a:off x="2112" y="1200"/>
              <a:ext cx="2071" cy="570"/>
              <a:chOff x="1584" y="2640"/>
              <a:chExt cx="2071" cy="570"/>
            </a:xfrm>
          </p:grpSpPr>
          <p:sp>
            <p:nvSpPr>
              <p:cNvPr id="110618" name="Text Box 12"/>
              <p:cNvSpPr txBox="1">
                <a:spLocks noChangeArrowheads="1"/>
              </p:cNvSpPr>
              <p:nvPr/>
            </p:nvSpPr>
            <p:spPr bwMode="auto">
              <a:xfrm>
                <a:off x="1584" y="2778"/>
                <a:ext cx="140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so  ln </a:t>
                </a:r>
                <a:r>
                  <a:rPr lang="en-US" i="1"/>
                  <a:t>k</a:t>
                </a:r>
                <a:r>
                  <a:rPr lang="en-US"/>
                  <a:t> = ln </a:t>
                </a:r>
                <a:r>
                  <a:rPr lang="en-US" i="1"/>
                  <a:t>A</a:t>
                </a:r>
                <a:r>
                  <a:rPr lang="en-US"/>
                  <a:t> -</a:t>
                </a:r>
              </a:p>
            </p:txBody>
          </p:sp>
          <p:grpSp>
            <p:nvGrpSpPr>
              <p:cNvPr id="110619" name="Group 18"/>
              <p:cNvGrpSpPr>
                <a:grpSpLocks/>
              </p:cNvGrpSpPr>
              <p:nvPr/>
            </p:nvGrpSpPr>
            <p:grpSpPr bwMode="auto">
              <a:xfrm>
                <a:off x="2909" y="2640"/>
                <a:ext cx="746" cy="570"/>
                <a:chOff x="2909" y="2617"/>
                <a:chExt cx="746" cy="570"/>
              </a:xfrm>
            </p:grpSpPr>
            <p:sp>
              <p:nvSpPr>
                <p:cNvPr id="11062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09" y="2617"/>
                  <a:ext cx="746" cy="5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en-US" i="1"/>
                    <a:t>E</a:t>
                  </a:r>
                  <a:r>
                    <a:rPr lang="en-US" baseline="-25000"/>
                    <a:t>a     </a:t>
                  </a:r>
                  <a:r>
                    <a:rPr lang="en-US"/>
                    <a:t>1</a:t>
                  </a:r>
                </a:p>
                <a:p>
                  <a:pPr algn="ctr">
                    <a:spcBef>
                      <a:spcPct val="20000"/>
                    </a:spcBef>
                  </a:pPr>
                  <a:r>
                    <a:rPr lang="en-US" i="1"/>
                    <a:t>R      </a:t>
                  </a:r>
                  <a:r>
                    <a:rPr lang="en-US"/>
                    <a:t>T</a:t>
                  </a:r>
                  <a:endParaRPr lang="en-US" i="1"/>
                </a:p>
              </p:txBody>
            </p:sp>
            <p:sp>
              <p:nvSpPr>
                <p:cNvPr id="110621" name="Line 15"/>
                <p:cNvSpPr>
                  <a:spLocks noChangeShapeType="1"/>
                </p:cNvSpPr>
                <p:nvPr/>
              </p:nvSpPr>
              <p:spPr bwMode="auto">
                <a:xfrm>
                  <a:off x="2976" y="292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622" name="Line 16"/>
                <p:cNvSpPr>
                  <a:spLocks noChangeShapeType="1"/>
                </p:cNvSpPr>
                <p:nvPr/>
              </p:nvSpPr>
              <p:spPr bwMode="auto">
                <a:xfrm>
                  <a:off x="3360" y="292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623" name="AutoShape 17"/>
                <p:cNvSpPr>
                  <a:spLocks noChangeArrowheads="1"/>
                </p:cNvSpPr>
                <p:nvPr/>
              </p:nvSpPr>
              <p:spPr bwMode="auto">
                <a:xfrm>
                  <a:off x="3312" y="2799"/>
                  <a:ext cx="288" cy="257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0617" name="Text Box 20"/>
            <p:cNvSpPr txBox="1">
              <a:spLocks noChangeArrowheads="1"/>
            </p:cNvSpPr>
            <p:nvPr/>
          </p:nvSpPr>
          <p:spPr bwMode="auto">
            <a:xfrm>
              <a:off x="2592" y="1776"/>
              <a:ext cx="14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straight-line form</a:t>
              </a:r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133600" y="4267201"/>
            <a:ext cx="3429000" cy="941388"/>
            <a:chOff x="1872" y="2496"/>
            <a:chExt cx="2160" cy="593"/>
          </a:xfrm>
        </p:grpSpPr>
        <p:grpSp>
          <p:nvGrpSpPr>
            <p:cNvPr id="110599" name="Group 61"/>
            <p:cNvGrpSpPr>
              <a:grpSpLocks/>
            </p:cNvGrpSpPr>
            <p:nvPr/>
          </p:nvGrpSpPr>
          <p:grpSpPr bwMode="auto">
            <a:xfrm>
              <a:off x="1872" y="2496"/>
              <a:ext cx="542" cy="593"/>
              <a:chOff x="1872" y="2496"/>
              <a:chExt cx="542" cy="593"/>
            </a:xfrm>
          </p:grpSpPr>
          <p:sp>
            <p:nvSpPr>
              <p:cNvPr id="110613" name="TextBox 36"/>
              <p:cNvSpPr txBox="1">
                <a:spLocks noChangeArrowheads="1"/>
              </p:cNvSpPr>
              <p:nvPr/>
            </p:nvSpPr>
            <p:spPr bwMode="auto">
              <a:xfrm>
                <a:off x="2112" y="2496"/>
                <a:ext cx="302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30000"/>
                  </a:spcBef>
                </a:pPr>
                <a:r>
                  <a:rPr lang="en-US" i="1"/>
                  <a:t>k</a:t>
                </a:r>
                <a:r>
                  <a:rPr lang="en-US" baseline="-25000"/>
                  <a:t>2</a:t>
                </a:r>
                <a:endParaRPr lang="en-US"/>
              </a:p>
              <a:p>
                <a:pPr>
                  <a:spcBef>
                    <a:spcPct val="30000"/>
                  </a:spcBef>
                </a:pPr>
                <a:r>
                  <a:rPr lang="en-US" i="1"/>
                  <a:t>k</a:t>
                </a:r>
                <a:r>
                  <a:rPr lang="en-US" baseline="-25000"/>
                  <a:t>1</a:t>
                </a:r>
              </a:p>
            </p:txBody>
          </p:sp>
          <p:cxnSp>
            <p:nvCxnSpPr>
              <p:cNvPr id="110614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2115" y="278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615" name="TextBox 38"/>
              <p:cNvSpPr txBox="1">
                <a:spLocks noChangeArrowheads="1"/>
              </p:cNvSpPr>
              <p:nvPr/>
            </p:nvSpPr>
            <p:spPr bwMode="auto">
              <a:xfrm>
                <a:off x="1872" y="2642"/>
                <a:ext cx="2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ln</a:t>
                </a:r>
              </a:p>
            </p:txBody>
          </p:sp>
        </p:grpSp>
        <p:sp>
          <p:nvSpPr>
            <p:cNvPr id="110600" name="TextBox 39"/>
            <p:cNvSpPr txBox="1">
              <a:spLocks noChangeArrowheads="1"/>
            </p:cNvSpPr>
            <p:nvPr/>
          </p:nvSpPr>
          <p:spPr bwMode="auto">
            <a:xfrm>
              <a:off x="2400" y="2640"/>
              <a:ext cx="3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= -</a:t>
              </a:r>
            </a:p>
          </p:txBody>
        </p:sp>
        <p:grpSp>
          <p:nvGrpSpPr>
            <p:cNvPr id="110601" name="Group 62"/>
            <p:cNvGrpSpPr>
              <a:grpSpLocks/>
            </p:cNvGrpSpPr>
            <p:nvPr/>
          </p:nvGrpSpPr>
          <p:grpSpPr bwMode="auto">
            <a:xfrm>
              <a:off x="2699" y="2496"/>
              <a:ext cx="335" cy="593"/>
              <a:chOff x="2699" y="2496"/>
              <a:chExt cx="335" cy="593"/>
            </a:xfrm>
          </p:grpSpPr>
          <p:sp>
            <p:nvSpPr>
              <p:cNvPr id="110611" name="TextBox 6"/>
              <p:cNvSpPr txBox="1">
                <a:spLocks noChangeArrowheads="1"/>
              </p:cNvSpPr>
              <p:nvPr/>
            </p:nvSpPr>
            <p:spPr bwMode="auto">
              <a:xfrm>
                <a:off x="2699" y="2496"/>
                <a:ext cx="335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30000"/>
                  </a:spcBef>
                </a:pPr>
                <a:r>
                  <a:rPr lang="en-US" i="1">
                    <a:cs typeface="Arial" charset="0"/>
                  </a:rPr>
                  <a:t>E</a:t>
                </a:r>
                <a:r>
                  <a:rPr lang="en-US" baseline="-25000">
                    <a:cs typeface="Arial" charset="0"/>
                  </a:rPr>
                  <a:t>a</a:t>
                </a:r>
                <a:endParaRPr lang="en-US">
                  <a:cs typeface="Arial" charset="0"/>
                </a:endParaRPr>
              </a:p>
              <a:p>
                <a:pPr algn="ctr">
                  <a:spcBef>
                    <a:spcPct val="30000"/>
                  </a:spcBef>
                </a:pPr>
                <a:r>
                  <a:rPr lang="en-US" i="1">
                    <a:cs typeface="Arial" charset="0"/>
                  </a:rPr>
                  <a:t>R</a:t>
                </a:r>
                <a:endParaRPr lang="en-US" i="1"/>
              </a:p>
            </p:txBody>
          </p:sp>
          <p:cxnSp>
            <p:nvCxnSpPr>
              <p:cNvPr id="110612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2736" y="278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0602" name="Group 69"/>
            <p:cNvGrpSpPr>
              <a:grpSpLocks/>
            </p:cNvGrpSpPr>
            <p:nvPr/>
          </p:nvGrpSpPr>
          <p:grpSpPr bwMode="auto">
            <a:xfrm>
              <a:off x="3120" y="2524"/>
              <a:ext cx="912" cy="554"/>
              <a:chOff x="3216" y="2572"/>
              <a:chExt cx="912" cy="554"/>
            </a:xfrm>
          </p:grpSpPr>
          <p:sp>
            <p:nvSpPr>
              <p:cNvPr id="110603" name="Text Box 33"/>
              <p:cNvSpPr txBox="1">
                <a:spLocks noChangeArrowheads="1"/>
              </p:cNvSpPr>
              <p:nvPr/>
            </p:nvSpPr>
            <p:spPr bwMode="auto">
              <a:xfrm>
                <a:off x="3552" y="2688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−</a:t>
                </a:r>
              </a:p>
            </p:txBody>
          </p:sp>
          <p:sp>
            <p:nvSpPr>
              <p:cNvPr id="110604" name="AutoShape 35"/>
              <p:cNvSpPr>
                <a:spLocks noChangeArrowheads="1"/>
              </p:cNvSpPr>
              <p:nvPr/>
            </p:nvSpPr>
            <p:spPr bwMode="auto">
              <a:xfrm>
                <a:off x="3216" y="2592"/>
                <a:ext cx="912" cy="528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grpSp>
            <p:nvGrpSpPr>
              <p:cNvPr id="110605" name="Group 65"/>
              <p:cNvGrpSpPr>
                <a:grpSpLocks/>
              </p:cNvGrpSpPr>
              <p:nvPr/>
            </p:nvGrpSpPr>
            <p:grpSpPr bwMode="auto">
              <a:xfrm>
                <a:off x="3741" y="2579"/>
                <a:ext cx="349" cy="547"/>
                <a:chOff x="122" y="3251"/>
                <a:chExt cx="349" cy="547"/>
              </a:xfrm>
            </p:grpSpPr>
            <p:sp>
              <p:nvSpPr>
                <p:cNvPr id="11060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22" y="3251"/>
                  <a:ext cx="349" cy="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10000"/>
                    </a:spcBef>
                  </a:pPr>
                  <a:r>
                    <a:rPr lang="en-US"/>
                    <a:t>1</a:t>
                  </a:r>
                </a:p>
                <a:p>
                  <a:pPr algn="ctr">
                    <a:spcBef>
                      <a:spcPct val="10000"/>
                    </a:spcBef>
                  </a:pPr>
                  <a:r>
                    <a:rPr lang="en-US" i="1"/>
                    <a:t>T</a:t>
                  </a:r>
                  <a:r>
                    <a:rPr lang="en-US" baseline="-25000"/>
                    <a:t>1</a:t>
                  </a:r>
                  <a:endParaRPr lang="en-US" i="1"/>
                </a:p>
              </p:txBody>
            </p:sp>
            <p:sp>
              <p:nvSpPr>
                <p:cNvPr id="110610" name="Line 64"/>
                <p:cNvSpPr>
                  <a:spLocks noChangeShapeType="1"/>
                </p:cNvSpPr>
                <p:nvPr/>
              </p:nvSpPr>
              <p:spPr bwMode="auto">
                <a:xfrm>
                  <a:off x="144" y="350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0606" name="Group 66"/>
              <p:cNvGrpSpPr>
                <a:grpSpLocks/>
              </p:cNvGrpSpPr>
              <p:nvPr/>
            </p:nvGrpSpPr>
            <p:grpSpPr bwMode="auto">
              <a:xfrm>
                <a:off x="3242" y="2572"/>
                <a:ext cx="349" cy="547"/>
                <a:chOff x="122" y="3251"/>
                <a:chExt cx="349" cy="547"/>
              </a:xfrm>
            </p:grpSpPr>
            <p:sp>
              <p:nvSpPr>
                <p:cNvPr id="11060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22" y="3251"/>
                  <a:ext cx="349" cy="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10000"/>
                    </a:spcBef>
                  </a:pPr>
                  <a:r>
                    <a:rPr lang="en-US"/>
                    <a:t>1</a:t>
                  </a:r>
                </a:p>
                <a:p>
                  <a:pPr algn="ctr">
                    <a:spcBef>
                      <a:spcPct val="10000"/>
                    </a:spcBef>
                  </a:pPr>
                  <a:r>
                    <a:rPr lang="en-US" i="1"/>
                    <a:t>T</a:t>
                  </a:r>
                  <a:r>
                    <a:rPr lang="en-US" baseline="-25000"/>
                    <a:t>2</a:t>
                  </a:r>
                  <a:endParaRPr lang="en-US" i="1"/>
                </a:p>
              </p:txBody>
            </p:sp>
            <p:sp>
              <p:nvSpPr>
                <p:cNvPr id="110608" name="Line 68"/>
                <p:cNvSpPr>
                  <a:spLocks noChangeShapeType="1"/>
                </p:cNvSpPr>
                <p:nvPr/>
              </p:nvSpPr>
              <p:spPr bwMode="auto">
                <a:xfrm>
                  <a:off x="144" y="350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9511" name="Text Box 71"/>
          <p:cNvSpPr txBox="1">
            <a:spLocks noChangeArrowheads="1"/>
          </p:cNvSpPr>
          <p:nvPr/>
        </p:nvSpPr>
        <p:spPr bwMode="auto">
          <a:xfrm>
            <a:off x="685800" y="3581406"/>
            <a:ext cx="6731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If data is available at two different temperatures:</a:t>
            </a:r>
          </a:p>
        </p:txBody>
      </p:sp>
    </p:spTree>
    <p:extLst>
      <p:ext uri="{BB962C8B-B14F-4D97-AF65-F5344CB8AC3E}">
        <p14:creationId xmlns:p14="http://schemas.microsoft.com/office/powerpoint/2010/main" val="121178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1" grpId="0"/>
      <p:bldP spid="1895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2819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Sample Problem 16.8</a:t>
            </a:r>
          </a:p>
        </p:txBody>
      </p:sp>
      <p:sp>
        <p:nvSpPr>
          <p:cNvPr id="113666" name="Text Box 8"/>
          <p:cNvSpPr txBox="1">
            <a:spLocks noChangeArrowheads="1"/>
          </p:cNvSpPr>
          <p:nvPr/>
        </p:nvSpPr>
        <p:spPr bwMode="auto">
          <a:xfrm>
            <a:off x="3505200" y="457230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2000" b="1"/>
              <a:t>Determining the Energy of Activation</a:t>
            </a:r>
          </a:p>
        </p:txBody>
      </p: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285750" y="121923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PROBLEM:</a:t>
            </a:r>
          </a:p>
        </p:txBody>
      </p:sp>
      <p:sp>
        <p:nvSpPr>
          <p:cNvPr id="113668" name="Text Box 9"/>
          <p:cNvSpPr txBox="1">
            <a:spLocks noChangeArrowheads="1"/>
          </p:cNvSpPr>
          <p:nvPr/>
        </p:nvSpPr>
        <p:spPr bwMode="auto">
          <a:xfrm>
            <a:off x="1828800" y="1219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2000"/>
              <a:t>The decomposition of hydrogen iodide, </a:t>
            </a:r>
          </a:p>
          <a:p>
            <a:pPr>
              <a:spcBef>
                <a:spcPct val="10000"/>
              </a:spcBef>
            </a:pPr>
            <a:r>
              <a:rPr lang="en-US" sz="2000"/>
              <a:t>2HI(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 H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I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), has </a:t>
            </a:r>
            <a:r>
              <a:rPr lang="en-US" sz="2000"/>
              <a:t>rate constants of 9.51x10</a:t>
            </a:r>
            <a:r>
              <a:rPr lang="en-US" sz="2000" baseline="30000"/>
              <a:t>-9 </a:t>
            </a:r>
            <a:r>
              <a:rPr lang="en-US" sz="2000"/>
              <a:t>L/mol</a:t>
            </a:r>
            <a:r>
              <a:rPr lang="en-US" sz="2000">
                <a:cs typeface="Arial" charset="0"/>
              </a:rPr>
              <a:t>·</a:t>
            </a:r>
            <a:r>
              <a:rPr lang="en-US" sz="2000"/>
              <a:t>s at 500. K and 1.10x10</a:t>
            </a:r>
            <a:r>
              <a:rPr lang="en-US" sz="2000" baseline="30000"/>
              <a:t>-5 </a:t>
            </a:r>
            <a:r>
              <a:rPr lang="en-US" sz="2000"/>
              <a:t>L/mol</a:t>
            </a:r>
            <a:r>
              <a:rPr lang="en-US" sz="2000">
                <a:cs typeface="Arial" charset="0"/>
              </a:rPr>
              <a:t>·</a:t>
            </a:r>
            <a:r>
              <a:rPr lang="en-US" sz="2000"/>
              <a:t>s at 600. K.  </a:t>
            </a:r>
          </a:p>
          <a:p>
            <a:pPr>
              <a:spcBef>
                <a:spcPct val="10000"/>
              </a:spcBef>
            </a:pPr>
            <a:r>
              <a:rPr lang="en-US" sz="2000"/>
              <a:t>Find </a:t>
            </a:r>
            <a:r>
              <a:rPr lang="en-US" sz="2000" i="1"/>
              <a:t>E</a:t>
            </a:r>
            <a:r>
              <a:rPr lang="en-US" sz="2000" baseline="-25000"/>
              <a:t>a</a:t>
            </a:r>
            <a:r>
              <a:rPr lang="en-US" sz="2000"/>
              <a:t>.</a:t>
            </a:r>
            <a:endParaRPr lang="en-US" sz="2000">
              <a:cs typeface="Arial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04800" y="2667030"/>
            <a:ext cx="8229600" cy="701675"/>
            <a:chOff x="288" y="1824"/>
            <a:chExt cx="5040" cy="442"/>
          </a:xfrm>
        </p:grpSpPr>
        <p:sp>
          <p:nvSpPr>
            <p:cNvPr id="113735" name="Text Box 6"/>
            <p:cNvSpPr txBox="1">
              <a:spLocks noChangeArrowheads="1"/>
            </p:cNvSpPr>
            <p:nvPr/>
          </p:nvSpPr>
          <p:spPr bwMode="auto">
            <a:xfrm>
              <a:off x="288" y="182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PLAN:</a:t>
              </a:r>
            </a:p>
          </p:txBody>
        </p:sp>
        <p:sp>
          <p:nvSpPr>
            <p:cNvPr id="113736" name="Text Box 14"/>
            <p:cNvSpPr txBox="1">
              <a:spLocks noChangeArrowheads="1"/>
            </p:cNvSpPr>
            <p:nvPr/>
          </p:nvSpPr>
          <p:spPr bwMode="auto">
            <a:xfrm>
              <a:off x="864" y="1824"/>
              <a:ext cx="44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We are given two rate constants and two temperatures, so we can use the Arrhenius equation to solve for </a:t>
              </a:r>
              <a:r>
                <a:rPr lang="en-US" sz="2000" i="1"/>
                <a:t>E</a:t>
              </a:r>
              <a:r>
                <a:rPr lang="en-US" sz="2000" baseline="-25000"/>
                <a:t>a</a:t>
              </a:r>
              <a:r>
                <a:rPr lang="en-US" sz="2000"/>
                <a:t>.</a:t>
              </a:r>
            </a:p>
          </p:txBody>
        </p:sp>
      </p:grpSp>
      <p:sp>
        <p:nvSpPr>
          <p:cNvPr id="35916" name="Text Box 76"/>
          <p:cNvSpPr txBox="1">
            <a:spLocks noChangeArrowheads="1"/>
          </p:cNvSpPr>
          <p:nvPr/>
        </p:nvSpPr>
        <p:spPr bwMode="auto">
          <a:xfrm>
            <a:off x="304810" y="3429001"/>
            <a:ext cx="1595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SOLUTION:</a:t>
            </a:r>
          </a:p>
        </p:txBody>
      </p:sp>
      <p:grpSp>
        <p:nvGrpSpPr>
          <p:cNvPr id="3" name="Group 222"/>
          <p:cNvGrpSpPr>
            <a:grpSpLocks/>
          </p:cNvGrpSpPr>
          <p:nvPr/>
        </p:nvGrpSpPr>
        <p:grpSpPr bwMode="auto">
          <a:xfrm>
            <a:off x="533400" y="3733800"/>
            <a:ext cx="3581400" cy="838200"/>
            <a:chOff x="336" y="2639"/>
            <a:chExt cx="2256" cy="528"/>
          </a:xfrm>
        </p:grpSpPr>
        <p:grpSp>
          <p:nvGrpSpPr>
            <p:cNvPr id="113716" name="Group 120"/>
            <p:cNvGrpSpPr>
              <a:grpSpLocks/>
            </p:cNvGrpSpPr>
            <p:nvPr/>
          </p:nvGrpSpPr>
          <p:grpSpPr bwMode="auto">
            <a:xfrm>
              <a:off x="336" y="2680"/>
              <a:ext cx="486" cy="450"/>
              <a:chOff x="1392" y="2642"/>
              <a:chExt cx="486" cy="450"/>
            </a:xfrm>
          </p:grpSpPr>
          <p:sp>
            <p:nvSpPr>
              <p:cNvPr id="113732" name="TextBox 36"/>
              <p:cNvSpPr txBox="1">
                <a:spLocks noChangeArrowheads="1"/>
              </p:cNvSpPr>
              <p:nvPr/>
            </p:nvSpPr>
            <p:spPr bwMode="auto">
              <a:xfrm>
                <a:off x="1587" y="2642"/>
                <a:ext cx="291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ts val="50"/>
                  </a:spcBef>
                </a:pPr>
                <a:r>
                  <a:rPr lang="en-US" sz="2000" i="1"/>
                  <a:t>k</a:t>
                </a:r>
                <a:r>
                  <a:rPr lang="en-US" sz="2000" baseline="-25000"/>
                  <a:t>2</a:t>
                </a:r>
              </a:p>
              <a:p>
                <a:pPr>
                  <a:spcBef>
                    <a:spcPts val="50"/>
                  </a:spcBef>
                </a:pPr>
                <a:r>
                  <a:rPr lang="en-US" sz="2000" i="1"/>
                  <a:t>k</a:t>
                </a:r>
                <a:r>
                  <a:rPr lang="en-US" sz="2000" baseline="-25000"/>
                  <a:t>1</a:t>
                </a:r>
                <a:endParaRPr lang="en-US" sz="2000" i="1"/>
              </a:p>
            </p:txBody>
          </p:sp>
          <p:cxnSp>
            <p:nvCxnSpPr>
              <p:cNvPr id="113733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1632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734" name="TextBox 38"/>
              <p:cNvSpPr txBox="1">
                <a:spLocks noChangeArrowheads="1"/>
              </p:cNvSpPr>
              <p:nvPr/>
            </p:nvSpPr>
            <p:spPr bwMode="auto">
              <a:xfrm>
                <a:off x="1392" y="2736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ln</a:t>
                </a:r>
              </a:p>
            </p:txBody>
          </p:sp>
        </p:grpSp>
        <p:sp>
          <p:nvSpPr>
            <p:cNvPr id="113717" name="TextBox 39"/>
            <p:cNvSpPr txBox="1">
              <a:spLocks noChangeArrowheads="1"/>
            </p:cNvSpPr>
            <p:nvPr/>
          </p:nvSpPr>
          <p:spPr bwMode="auto">
            <a:xfrm>
              <a:off x="864" y="2778"/>
              <a:ext cx="3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 -</a:t>
              </a:r>
            </a:p>
          </p:txBody>
        </p:sp>
        <p:grpSp>
          <p:nvGrpSpPr>
            <p:cNvPr id="113718" name="Group 130"/>
            <p:cNvGrpSpPr>
              <a:grpSpLocks/>
            </p:cNvGrpSpPr>
            <p:nvPr/>
          </p:nvGrpSpPr>
          <p:grpSpPr bwMode="auto">
            <a:xfrm>
              <a:off x="1152" y="2639"/>
              <a:ext cx="1440" cy="528"/>
              <a:chOff x="1152" y="2640"/>
              <a:chExt cx="1440" cy="528"/>
            </a:xfrm>
          </p:grpSpPr>
          <p:grpSp>
            <p:nvGrpSpPr>
              <p:cNvPr id="113719" name="Group 118"/>
              <p:cNvGrpSpPr>
                <a:grpSpLocks/>
              </p:cNvGrpSpPr>
              <p:nvPr/>
            </p:nvGrpSpPr>
            <p:grpSpPr bwMode="auto">
              <a:xfrm>
                <a:off x="1152" y="2673"/>
                <a:ext cx="298" cy="465"/>
                <a:chOff x="2160" y="2688"/>
                <a:chExt cx="298" cy="465"/>
              </a:xfrm>
            </p:grpSpPr>
            <p:sp>
              <p:nvSpPr>
                <p:cNvPr id="113730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2160" y="2688"/>
                  <a:ext cx="298" cy="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</a:pPr>
                  <a:r>
                    <a:rPr lang="en-US" sz="2000" i="1">
                      <a:cs typeface="Arial" charset="0"/>
                    </a:rPr>
                    <a:t>E</a:t>
                  </a:r>
                  <a:r>
                    <a:rPr lang="en-US" sz="2000" baseline="-25000">
                      <a:cs typeface="Arial" charset="0"/>
                    </a:rPr>
                    <a:t>a</a:t>
                  </a:r>
                  <a:endParaRPr lang="en-US" sz="2000">
                    <a:cs typeface="Arial" charset="0"/>
                  </a:endParaRPr>
                </a:p>
                <a:p>
                  <a:pPr>
                    <a:spcBef>
                      <a:spcPct val="10000"/>
                    </a:spcBef>
                  </a:pPr>
                  <a:r>
                    <a:rPr lang="en-US" sz="2000" i="1">
                      <a:cs typeface="Arial" charset="0"/>
                    </a:rPr>
                    <a:t>R</a:t>
                  </a:r>
                  <a:endParaRPr lang="en-US" sz="2000" i="1"/>
                </a:p>
              </p:txBody>
            </p:sp>
            <p:cxnSp>
              <p:nvCxnSpPr>
                <p:cNvPr id="113731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2208" y="292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13720" name="Group 28"/>
              <p:cNvGrpSpPr>
                <a:grpSpLocks/>
              </p:cNvGrpSpPr>
              <p:nvPr/>
            </p:nvGrpSpPr>
            <p:grpSpPr bwMode="auto">
              <a:xfrm>
                <a:off x="1589" y="2688"/>
                <a:ext cx="264" cy="442"/>
                <a:chOff x="3552" y="2544"/>
                <a:chExt cx="240" cy="442"/>
              </a:xfrm>
            </p:grpSpPr>
            <p:sp>
              <p:nvSpPr>
                <p:cNvPr id="11372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552" y="254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1372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52" y="2736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 i="1">
                      <a:cs typeface="Arial" charset="0"/>
                    </a:rPr>
                    <a:t>T</a:t>
                  </a:r>
                  <a:r>
                    <a:rPr lang="en-US" sz="2000" baseline="-25000">
                      <a:cs typeface="Arial" charset="0"/>
                    </a:rPr>
                    <a:t>2</a:t>
                  </a:r>
                  <a:endParaRPr lang="en-US" sz="2000">
                    <a:cs typeface="Arial" charset="0"/>
                  </a:endParaRPr>
                </a:p>
              </p:txBody>
            </p:sp>
            <p:sp>
              <p:nvSpPr>
                <p:cNvPr id="113729" name="Line 27"/>
                <p:cNvSpPr>
                  <a:spLocks noChangeShapeType="1"/>
                </p:cNvSpPr>
                <p:nvPr/>
              </p:nvSpPr>
              <p:spPr bwMode="auto">
                <a:xfrm>
                  <a:off x="3552" y="27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721" name="Group 34"/>
              <p:cNvGrpSpPr>
                <a:grpSpLocks/>
              </p:cNvGrpSpPr>
              <p:nvPr/>
            </p:nvGrpSpPr>
            <p:grpSpPr bwMode="auto">
              <a:xfrm>
                <a:off x="2052" y="2688"/>
                <a:ext cx="540" cy="442"/>
                <a:chOff x="4069" y="2592"/>
                <a:chExt cx="491" cy="442"/>
              </a:xfrm>
            </p:grpSpPr>
            <p:sp>
              <p:nvSpPr>
                <p:cNvPr id="1137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080" y="2592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1372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69" y="2784"/>
                  <a:ext cx="49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 i="1">
                      <a:cs typeface="Arial" charset="0"/>
                    </a:rPr>
                    <a:t>T</a:t>
                  </a:r>
                  <a:r>
                    <a:rPr lang="en-US" sz="2000" baseline="-25000"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13726" name="Line 32"/>
                <p:cNvSpPr>
                  <a:spLocks noChangeShapeType="1"/>
                </p:cNvSpPr>
                <p:nvPr/>
              </p:nvSpPr>
              <p:spPr bwMode="auto">
                <a:xfrm>
                  <a:off x="4075" y="2808"/>
                  <a:ext cx="1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722" name="Text Box 33"/>
              <p:cNvSpPr txBox="1">
                <a:spLocks noChangeArrowheads="1"/>
              </p:cNvSpPr>
              <p:nvPr/>
            </p:nvSpPr>
            <p:spPr bwMode="auto">
              <a:xfrm>
                <a:off x="1853" y="2784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>
                    <a:cs typeface="Arial" charset="0"/>
                  </a:rPr>
                  <a:t>−</a:t>
                </a:r>
              </a:p>
            </p:txBody>
          </p:sp>
          <p:sp>
            <p:nvSpPr>
              <p:cNvPr id="113723" name="AutoShape 35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816" cy="528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1">
                  <a:cs typeface="Arial" charset="0"/>
                </a:endParaRPr>
              </a:p>
            </p:txBody>
          </p:sp>
        </p:grp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4038600" y="3657600"/>
            <a:ext cx="3905250" cy="914400"/>
            <a:chOff x="2928" y="2352"/>
            <a:chExt cx="2460" cy="576"/>
          </a:xfrm>
        </p:grpSpPr>
        <p:sp>
          <p:nvSpPr>
            <p:cNvPr id="113694" name="Text Box 121"/>
            <p:cNvSpPr txBox="1">
              <a:spLocks noChangeArrowheads="1"/>
            </p:cNvSpPr>
            <p:nvPr/>
          </p:nvSpPr>
          <p:spPr bwMode="auto">
            <a:xfrm>
              <a:off x="2928" y="2544"/>
              <a:ext cx="8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so </a:t>
              </a:r>
              <a:r>
                <a:rPr lang="en-US" sz="2000" i="1"/>
                <a:t>E</a:t>
              </a:r>
              <a:r>
                <a:rPr lang="en-US" sz="2000" baseline="-25000"/>
                <a:t>a</a:t>
              </a:r>
              <a:r>
                <a:rPr lang="en-US" sz="2000"/>
                <a:t> = -</a:t>
              </a:r>
              <a:r>
                <a:rPr lang="en-US" sz="2000" i="1"/>
                <a:t>R</a:t>
              </a:r>
              <a:endParaRPr lang="en-US" sz="2000"/>
            </a:p>
          </p:txBody>
        </p:sp>
        <p:grpSp>
          <p:nvGrpSpPr>
            <p:cNvPr id="113695" name="Group 176"/>
            <p:cNvGrpSpPr>
              <a:grpSpLocks/>
            </p:cNvGrpSpPr>
            <p:nvPr/>
          </p:nvGrpSpPr>
          <p:grpSpPr bwMode="auto">
            <a:xfrm>
              <a:off x="3792" y="2400"/>
              <a:ext cx="1596" cy="528"/>
              <a:chOff x="3792" y="2400"/>
              <a:chExt cx="1596" cy="528"/>
            </a:xfrm>
          </p:grpSpPr>
          <p:grpSp>
            <p:nvGrpSpPr>
              <p:cNvPr id="113697" name="Group 175"/>
              <p:cNvGrpSpPr>
                <a:grpSpLocks/>
              </p:cNvGrpSpPr>
              <p:nvPr/>
            </p:nvGrpSpPr>
            <p:grpSpPr bwMode="auto">
              <a:xfrm>
                <a:off x="3792" y="2400"/>
                <a:ext cx="1596" cy="528"/>
                <a:chOff x="2976" y="2784"/>
                <a:chExt cx="1596" cy="528"/>
              </a:xfrm>
            </p:grpSpPr>
            <p:grpSp>
              <p:nvGrpSpPr>
                <p:cNvPr id="113699" name="Group 169"/>
                <p:cNvGrpSpPr>
                  <a:grpSpLocks/>
                </p:cNvGrpSpPr>
                <p:nvPr/>
              </p:nvGrpSpPr>
              <p:grpSpPr bwMode="auto">
                <a:xfrm>
                  <a:off x="3102" y="2832"/>
                  <a:ext cx="291" cy="465"/>
                  <a:chOff x="4014" y="2784"/>
                  <a:chExt cx="291" cy="465"/>
                </a:xfrm>
              </p:grpSpPr>
              <p:sp>
                <p:nvSpPr>
                  <p:cNvPr id="113714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2784"/>
                    <a:ext cx="291" cy="4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 i="1"/>
                      <a:t>k</a:t>
                    </a:r>
                    <a:r>
                      <a:rPr lang="en-US" sz="2000" baseline="-25000"/>
                      <a:t>2</a:t>
                    </a:r>
                    <a:endParaRPr lang="en-US" sz="2000"/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 i="1"/>
                      <a:t>k</a:t>
                    </a:r>
                    <a:r>
                      <a:rPr lang="en-US" sz="2000" baseline="-25000"/>
                      <a:t>1</a:t>
                    </a:r>
                    <a:endParaRPr lang="en-US" sz="2000" i="1"/>
                  </a:p>
                </p:txBody>
              </p:sp>
              <p:sp>
                <p:nvSpPr>
                  <p:cNvPr id="113715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024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700" name="Group 174"/>
                <p:cNvGrpSpPr>
                  <a:grpSpLocks/>
                </p:cNvGrpSpPr>
                <p:nvPr/>
              </p:nvGrpSpPr>
              <p:grpSpPr bwMode="auto">
                <a:xfrm>
                  <a:off x="2976" y="2784"/>
                  <a:ext cx="1596" cy="528"/>
                  <a:chOff x="2976" y="2784"/>
                  <a:chExt cx="1596" cy="528"/>
                </a:xfrm>
              </p:grpSpPr>
              <p:grpSp>
                <p:nvGrpSpPr>
                  <p:cNvPr id="113701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3552" y="2784"/>
                    <a:ext cx="1020" cy="528"/>
                    <a:chOff x="4224" y="2160"/>
                    <a:chExt cx="1020" cy="528"/>
                  </a:xfrm>
                </p:grpSpPr>
                <p:grpSp>
                  <p:nvGrpSpPr>
                    <p:cNvPr id="113703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4" y="2208"/>
                      <a:ext cx="540" cy="442"/>
                      <a:chOff x="4069" y="2592"/>
                      <a:chExt cx="491" cy="442"/>
                    </a:xfrm>
                  </p:grpSpPr>
                  <p:sp>
                    <p:nvSpPr>
                      <p:cNvPr id="113711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80" y="2592"/>
                        <a:ext cx="192" cy="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2000">
                            <a:cs typeface="Arial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13712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69" y="2784"/>
                        <a:ext cx="491" cy="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Ins="0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2000" i="1">
                            <a:cs typeface="Arial" charset="0"/>
                          </a:rPr>
                          <a:t>T</a:t>
                        </a:r>
                        <a:r>
                          <a:rPr lang="en-US" sz="2000" baseline="-25000">
                            <a:cs typeface="Arial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13713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75" y="2808"/>
                        <a:ext cx="1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704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60"/>
                      <a:ext cx="768" cy="528"/>
                      <a:chOff x="4224" y="2160"/>
                      <a:chExt cx="768" cy="528"/>
                    </a:xfrm>
                  </p:grpSpPr>
                  <p:grpSp>
                    <p:nvGrpSpPr>
                      <p:cNvPr id="113705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77" y="2208"/>
                        <a:ext cx="264" cy="442"/>
                        <a:chOff x="3552" y="2544"/>
                        <a:chExt cx="240" cy="442"/>
                      </a:xfrm>
                    </p:grpSpPr>
                    <p:sp>
                      <p:nvSpPr>
                        <p:cNvPr id="113708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2" y="2544"/>
                          <a:ext cx="192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  <a:cs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000">
                              <a:cs typeface="Arial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113709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2" y="2736"/>
                          <a:ext cx="240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Ins="0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  <a:cs typeface="ＭＳ Ｐゴシック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000" i="1">
                              <a:cs typeface="Arial" charset="0"/>
                            </a:rPr>
                            <a:t>T</a:t>
                          </a:r>
                          <a:r>
                            <a:rPr lang="en-US" sz="2000" baseline="-25000">
                              <a:cs typeface="Arial" charset="0"/>
                            </a:rPr>
                            <a:t>2</a:t>
                          </a:r>
                          <a:endParaRPr lang="en-US" sz="2000"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3710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52" y="2760"/>
                          <a:ext cx="192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3706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93" y="2304"/>
                        <a:ext cx="211" cy="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2000">
                            <a:cs typeface="Arial" charset="0"/>
                          </a:rPr>
                          <a:t>−</a:t>
                        </a:r>
                      </a:p>
                    </p:txBody>
                  </p:sp>
                  <p:sp>
                    <p:nvSpPr>
                      <p:cNvPr id="113707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160"/>
                        <a:ext cx="768" cy="528"/>
                      </a:xfrm>
                      <a:prstGeom prst="bracketPair">
                        <a:avLst>
                          <a:gd name="adj" fmla="val 16667"/>
                        </a:avLst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2000" b="1">
                          <a:cs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113702" name="Text Box 1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2928"/>
                    <a:ext cx="24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/>
                      <a:t>ln</a:t>
                    </a:r>
                  </a:p>
                </p:txBody>
              </p:sp>
            </p:grpSp>
          </p:grpSp>
          <p:sp>
            <p:nvSpPr>
              <p:cNvPr id="113698" name="AutoShape 173"/>
              <p:cNvSpPr>
                <a:spLocks noChangeArrowheads="1"/>
              </p:cNvSpPr>
              <p:nvPr/>
            </p:nvSpPr>
            <p:spPr bwMode="auto">
              <a:xfrm>
                <a:off x="3792" y="2559"/>
                <a:ext cx="528" cy="257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3696" name="Text Box 177"/>
            <p:cNvSpPr txBox="1">
              <a:spLocks noChangeArrowheads="1"/>
            </p:cNvSpPr>
            <p:nvPr/>
          </p:nvSpPr>
          <p:spPr bwMode="auto">
            <a:xfrm>
              <a:off x="5136" y="2352"/>
              <a:ext cx="2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-1</a:t>
              </a:r>
            </a:p>
          </p:txBody>
        </p:sp>
      </p:grpSp>
      <p:grpSp>
        <p:nvGrpSpPr>
          <p:cNvPr id="18" name="Group 223"/>
          <p:cNvGrpSpPr>
            <a:grpSpLocks/>
          </p:cNvGrpSpPr>
          <p:nvPr/>
        </p:nvGrpSpPr>
        <p:grpSpPr bwMode="auto">
          <a:xfrm>
            <a:off x="533409" y="4572000"/>
            <a:ext cx="7513645" cy="914400"/>
            <a:chOff x="409" y="3504"/>
            <a:chExt cx="4733" cy="576"/>
          </a:xfrm>
        </p:grpSpPr>
        <p:sp>
          <p:nvSpPr>
            <p:cNvPr id="113675" name="Text Box 202"/>
            <p:cNvSpPr txBox="1">
              <a:spLocks noChangeArrowheads="1"/>
            </p:cNvSpPr>
            <p:nvPr/>
          </p:nvSpPr>
          <p:spPr bwMode="auto">
            <a:xfrm>
              <a:off x="409" y="3667"/>
              <a:ext cx="16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E</a:t>
              </a:r>
              <a:r>
                <a:rPr lang="en-US" sz="2000" baseline="-25000"/>
                <a:t>a</a:t>
              </a:r>
              <a:r>
                <a:rPr lang="en-US" sz="2000"/>
                <a:t> = -(8.314 J/mol</a:t>
              </a:r>
              <a:r>
                <a:rPr lang="en-US" sz="2000">
                  <a:cs typeface="Arial" charset="0"/>
                </a:rPr>
                <a:t>·K)</a:t>
              </a:r>
            </a:p>
          </p:txBody>
        </p:sp>
        <p:grpSp>
          <p:nvGrpSpPr>
            <p:cNvPr id="113676" name="Group 203"/>
            <p:cNvGrpSpPr>
              <a:grpSpLocks/>
            </p:cNvGrpSpPr>
            <p:nvPr/>
          </p:nvGrpSpPr>
          <p:grpSpPr bwMode="auto">
            <a:xfrm>
              <a:off x="1984" y="3561"/>
              <a:ext cx="1584" cy="465"/>
              <a:chOff x="2256" y="1920"/>
              <a:chExt cx="1584" cy="465"/>
            </a:xfrm>
          </p:grpSpPr>
          <p:sp>
            <p:nvSpPr>
              <p:cNvPr id="113688" name="Text Box 204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ln</a:t>
                </a:r>
              </a:p>
            </p:txBody>
          </p:sp>
          <p:grpSp>
            <p:nvGrpSpPr>
              <p:cNvPr id="113689" name="Group 205"/>
              <p:cNvGrpSpPr>
                <a:grpSpLocks/>
              </p:cNvGrpSpPr>
              <p:nvPr/>
            </p:nvGrpSpPr>
            <p:grpSpPr bwMode="auto">
              <a:xfrm>
                <a:off x="2448" y="1920"/>
                <a:ext cx="1392" cy="465"/>
                <a:chOff x="2448" y="1920"/>
                <a:chExt cx="1392" cy="465"/>
              </a:xfrm>
            </p:grpSpPr>
            <p:grpSp>
              <p:nvGrpSpPr>
                <p:cNvPr id="113690" name="Group 206"/>
                <p:cNvGrpSpPr>
                  <a:grpSpLocks/>
                </p:cNvGrpSpPr>
                <p:nvPr/>
              </p:nvGrpSpPr>
              <p:grpSpPr bwMode="auto">
                <a:xfrm>
                  <a:off x="2469" y="1920"/>
                  <a:ext cx="1362" cy="465"/>
                  <a:chOff x="2469" y="1920"/>
                  <a:chExt cx="1362" cy="465"/>
                </a:xfrm>
              </p:grpSpPr>
              <p:sp>
                <p:nvSpPr>
                  <p:cNvPr id="113692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9" y="1920"/>
                    <a:ext cx="1362" cy="4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1.10x10</a:t>
                    </a:r>
                    <a:r>
                      <a:rPr lang="en-US" sz="2000" baseline="30000"/>
                      <a:t>-5 </a:t>
                    </a:r>
                    <a:r>
                      <a:rPr lang="en-US" sz="2000"/>
                      <a:t>L/mol</a:t>
                    </a:r>
                    <a:r>
                      <a:rPr lang="en-US" sz="2000">
                        <a:cs typeface="Arial" charset="0"/>
                      </a:rPr>
                      <a:t>·s</a:t>
                    </a:r>
                    <a:r>
                      <a:rPr lang="en-US" sz="2000"/>
                      <a:t> 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9.51x10</a:t>
                    </a:r>
                    <a:r>
                      <a:rPr lang="en-US" sz="2000" baseline="30000"/>
                      <a:t>-9</a:t>
                    </a:r>
                    <a:r>
                      <a:rPr lang="en-US" sz="2000"/>
                      <a:t> L/mol</a:t>
                    </a:r>
                    <a:r>
                      <a:rPr lang="en-US" sz="2000">
                        <a:cs typeface="Arial" charset="0"/>
                      </a:rPr>
                      <a:t>·s</a:t>
                    </a:r>
                    <a:endParaRPr lang="en-US" sz="2000" baseline="30000"/>
                  </a:p>
                </p:txBody>
              </p:sp>
              <p:sp>
                <p:nvSpPr>
                  <p:cNvPr id="113693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160"/>
                    <a:ext cx="12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691" name="AutoShape 209"/>
                <p:cNvSpPr>
                  <a:spLocks noChangeArrowheads="1"/>
                </p:cNvSpPr>
                <p:nvPr/>
              </p:nvSpPr>
              <p:spPr bwMode="auto">
                <a:xfrm>
                  <a:off x="2448" y="2031"/>
                  <a:ext cx="1392" cy="257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677" name="Group 210"/>
            <p:cNvGrpSpPr>
              <a:grpSpLocks/>
            </p:cNvGrpSpPr>
            <p:nvPr/>
          </p:nvGrpSpPr>
          <p:grpSpPr bwMode="auto">
            <a:xfrm>
              <a:off x="3600" y="3504"/>
              <a:ext cx="1542" cy="576"/>
              <a:chOff x="3872" y="1872"/>
              <a:chExt cx="1542" cy="576"/>
            </a:xfrm>
          </p:grpSpPr>
          <p:grpSp>
            <p:nvGrpSpPr>
              <p:cNvPr id="113678" name="Group 211"/>
              <p:cNvGrpSpPr>
                <a:grpSpLocks/>
              </p:cNvGrpSpPr>
              <p:nvPr/>
            </p:nvGrpSpPr>
            <p:grpSpPr bwMode="auto">
              <a:xfrm>
                <a:off x="4592" y="1968"/>
                <a:ext cx="576" cy="442"/>
                <a:chOff x="3456" y="3024"/>
                <a:chExt cx="576" cy="442"/>
              </a:xfrm>
            </p:grpSpPr>
            <p:sp>
              <p:nvSpPr>
                <p:cNvPr id="11368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52" y="302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136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56" y="3216"/>
                  <a:ext cx="57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cs typeface="Arial" charset="0"/>
                    </a:rPr>
                    <a:t>500. K</a:t>
                  </a:r>
                  <a:endParaRPr lang="en-US" sz="2000" baseline="-25000">
                    <a:cs typeface="Arial" charset="0"/>
                  </a:endParaRPr>
                </a:p>
              </p:txBody>
            </p:sp>
            <p:sp>
              <p:nvSpPr>
                <p:cNvPr id="113687" name="Line 32"/>
                <p:cNvSpPr>
                  <a:spLocks noChangeShapeType="1"/>
                </p:cNvSpPr>
                <p:nvPr/>
              </p:nvSpPr>
              <p:spPr bwMode="auto">
                <a:xfrm>
                  <a:off x="3469" y="3240"/>
                  <a:ext cx="42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679" name="Text Box 25"/>
              <p:cNvSpPr txBox="1">
                <a:spLocks noChangeArrowheads="1"/>
              </p:cNvSpPr>
              <p:nvPr/>
            </p:nvSpPr>
            <p:spPr bwMode="auto">
              <a:xfrm>
                <a:off x="4016" y="1968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>
                    <a:cs typeface="Arial" charset="0"/>
                  </a:rPr>
                  <a:t>1</a:t>
                </a:r>
              </a:p>
            </p:txBody>
          </p:sp>
          <p:sp>
            <p:nvSpPr>
              <p:cNvPr id="113680" name="Text Box 26"/>
              <p:cNvSpPr txBox="1">
                <a:spLocks noChangeArrowheads="1"/>
              </p:cNvSpPr>
              <p:nvPr/>
            </p:nvSpPr>
            <p:spPr bwMode="auto">
              <a:xfrm>
                <a:off x="3936" y="2160"/>
                <a:ext cx="5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>
                    <a:cs typeface="Arial" charset="0"/>
                  </a:rPr>
                  <a:t>600.K</a:t>
                </a:r>
              </a:p>
            </p:txBody>
          </p:sp>
          <p:sp>
            <p:nvSpPr>
              <p:cNvPr id="113681" name="Line 27"/>
              <p:cNvSpPr>
                <a:spLocks noChangeShapeType="1"/>
              </p:cNvSpPr>
              <p:nvPr/>
            </p:nvSpPr>
            <p:spPr bwMode="auto">
              <a:xfrm>
                <a:off x="3920" y="2184"/>
                <a:ext cx="4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2" name="Text Box 33"/>
              <p:cNvSpPr txBox="1">
                <a:spLocks noChangeArrowheads="1"/>
              </p:cNvSpPr>
              <p:nvPr/>
            </p:nvSpPr>
            <p:spPr bwMode="auto">
              <a:xfrm>
                <a:off x="4368" y="2064"/>
                <a:ext cx="4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>
                    <a:cs typeface="Arial" charset="0"/>
                  </a:rPr>
                  <a:t>−</a:t>
                </a:r>
              </a:p>
            </p:txBody>
          </p:sp>
          <p:sp>
            <p:nvSpPr>
              <p:cNvPr id="113683" name="AutoShape 35"/>
              <p:cNvSpPr>
                <a:spLocks noChangeArrowheads="1"/>
              </p:cNvSpPr>
              <p:nvPr/>
            </p:nvSpPr>
            <p:spPr bwMode="auto">
              <a:xfrm>
                <a:off x="3872" y="1920"/>
                <a:ext cx="1296" cy="528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1">
                  <a:cs typeface="Arial" charset="0"/>
                </a:endParaRPr>
              </a:p>
            </p:txBody>
          </p:sp>
          <p:sp>
            <p:nvSpPr>
              <p:cNvPr id="113684" name="Text Box 220"/>
              <p:cNvSpPr txBox="1">
                <a:spLocks noChangeArrowheads="1"/>
              </p:cNvSpPr>
              <p:nvPr/>
            </p:nvSpPr>
            <p:spPr bwMode="auto">
              <a:xfrm>
                <a:off x="5168" y="1872"/>
                <a:ext cx="24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-1</a:t>
                </a:r>
              </a:p>
            </p:txBody>
          </p:sp>
        </p:grpSp>
      </p:grpSp>
      <p:sp>
        <p:nvSpPr>
          <p:cNvPr id="36064" name="Text Box 224"/>
          <p:cNvSpPr txBox="1">
            <a:spLocks noChangeArrowheads="1"/>
          </p:cNvSpPr>
          <p:nvPr/>
        </p:nvSpPr>
        <p:spPr bwMode="auto">
          <a:xfrm>
            <a:off x="685801" y="5638800"/>
            <a:ext cx="4367335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/>
              <a:t>= 1.76x10</a:t>
            </a:r>
            <a:r>
              <a:rPr lang="en-US" sz="2000" b="1" baseline="30000"/>
              <a:t>5</a:t>
            </a:r>
            <a:r>
              <a:rPr lang="en-US" sz="2000" b="1"/>
              <a:t> J/mol = 1.76x10</a:t>
            </a:r>
            <a:r>
              <a:rPr lang="en-US" sz="2000" b="1" baseline="30000"/>
              <a:t>2</a:t>
            </a:r>
            <a:r>
              <a:rPr lang="en-US" sz="2000" b="1"/>
              <a:t> kJ/mol</a:t>
            </a:r>
          </a:p>
        </p:txBody>
      </p:sp>
    </p:spTree>
    <p:extLst>
      <p:ext uri="{BB962C8B-B14F-4D97-AF65-F5344CB8AC3E}">
        <p14:creationId xmlns:p14="http://schemas.microsoft.com/office/powerpoint/2010/main" val="93187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6" grpId="0"/>
      <p:bldP spid="3606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71628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The Rate-Determining Step of a Reaction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</a:t>
            </a:r>
            <a:r>
              <a:rPr lang="en-US" b="1" i="1"/>
              <a:t>slowest</a:t>
            </a:r>
            <a:r>
              <a:rPr lang="en-US"/>
              <a:t> step in a reaction is the </a:t>
            </a:r>
            <a:r>
              <a:rPr lang="en-US" b="1" i="1"/>
              <a:t>rate-determining</a:t>
            </a:r>
            <a:r>
              <a:rPr lang="en-US"/>
              <a:t> or </a:t>
            </a:r>
            <a:r>
              <a:rPr lang="en-US" b="1" i="1"/>
              <a:t>rate-limiting</a:t>
            </a:r>
            <a:r>
              <a:rPr lang="en-US"/>
              <a:t> step.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533400" y="50292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The rate law for the rate-determining step becomes the rate law for the overall reaction.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143000" y="2590800"/>
            <a:ext cx="6345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reaction NO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+ CO(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 NO(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</a:t>
            </a:r>
          </a:p>
          <a:p>
            <a:r>
              <a:rPr lang="en-US" sz="2000">
                <a:cs typeface="Arial" charset="0"/>
              </a:rPr>
              <a:t>has been proposed to occur by a two-step mechanism: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7602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arenBoth"/>
            </a:pPr>
            <a:r>
              <a:rPr lang="en-US" sz="2000"/>
              <a:t>NO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+ NO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 NO</a:t>
            </a:r>
            <a:r>
              <a:rPr lang="en-US" sz="2000" baseline="-25000">
                <a:cs typeface="Arial" charset="0"/>
              </a:rPr>
              <a:t>3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NO(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	   [slow; rate-determining]</a:t>
            </a:r>
          </a:p>
          <a:p>
            <a:r>
              <a:rPr lang="en-US" sz="2000">
                <a:cs typeface="Arial" charset="0"/>
              </a:rPr>
              <a:t>(2)	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CO(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→  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CO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   [fast]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2133600" y="4343400"/>
            <a:ext cx="400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Observed rate law:  rate = </a:t>
            </a:r>
            <a:r>
              <a:rPr lang="en-US" sz="2000" i="1"/>
              <a:t>k</a:t>
            </a:r>
            <a:r>
              <a:rPr lang="en-US" sz="2000"/>
              <a:t>[NO</a:t>
            </a:r>
            <a:r>
              <a:rPr lang="en-US" sz="2000" baseline="-25000"/>
              <a:t>2</a:t>
            </a:r>
            <a:r>
              <a:rPr lang="en-US" sz="2000"/>
              <a:t>]</a:t>
            </a:r>
            <a:r>
              <a:rPr lang="en-US" sz="2000" baseline="30000"/>
              <a:t>2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7501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06" grpId="0"/>
      <p:bldP spid="204807" grpId="0"/>
      <p:bldP spid="204808" grpId="0"/>
      <p:bldP spid="2048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Correlating Mechanism with the Rate Law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611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 valid mechanism must meet three criteria: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838200" y="2209800"/>
            <a:ext cx="7827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elementary steps must add up to the overall balanced equation.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4992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elementary steps must be reasonable.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838200" y="3276600"/>
            <a:ext cx="684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mechanism must correlate with the </a:t>
            </a:r>
            <a:r>
              <a:rPr lang="en-US" sz="2000" b="1" i="1"/>
              <a:t>observed</a:t>
            </a:r>
            <a:r>
              <a:rPr lang="en-US" sz="2000" i="1"/>
              <a:t> rate law.</a:t>
            </a:r>
            <a:endParaRPr lang="en-US" sz="2000"/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609600" y="4038600"/>
            <a:ext cx="8321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 mechanism is a </a:t>
            </a:r>
            <a:r>
              <a:rPr lang="en-US" b="1" i="1"/>
              <a:t>hypothesis</a:t>
            </a:r>
            <a:r>
              <a:rPr lang="en-US"/>
              <a:t> –we cannot </a:t>
            </a:r>
            <a:r>
              <a:rPr lang="en-US" b="1" i="1"/>
              <a:t>prove</a:t>
            </a:r>
            <a:r>
              <a:rPr lang="en-US"/>
              <a:t> it is correct, but if it is consistent with the data, and can be used to predict results accurately, it is a useful </a:t>
            </a:r>
            <a:r>
              <a:rPr lang="en-US" b="1" i="1"/>
              <a:t>model</a:t>
            </a:r>
            <a:r>
              <a:rPr lang="en-US"/>
              <a:t> for the reaction.</a:t>
            </a:r>
          </a:p>
        </p:txBody>
      </p:sp>
    </p:spTree>
    <p:extLst>
      <p:ext uri="{BB962C8B-B14F-4D97-AF65-F5344CB8AC3E}">
        <p14:creationId xmlns:p14="http://schemas.microsoft.com/office/powerpoint/2010/main" val="416866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/>
      <p:bldP spid="205830" grpId="0"/>
      <p:bldP spid="205831" grpId="0"/>
      <p:bldP spid="205832" grpId="0"/>
      <p:bldP spid="20583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5376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Mechanisms with a Slow Initial Step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32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overall reaction 2NO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+ F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→2NO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F(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has an experimental rate law Rate = </a:t>
            </a:r>
            <a:r>
              <a:rPr lang="en-US" sz="2000" i="1">
                <a:cs typeface="Arial" charset="0"/>
              </a:rPr>
              <a:t>k</a:t>
            </a:r>
            <a:r>
              <a:rPr lang="en-US" sz="2000">
                <a:cs typeface="Arial" charset="0"/>
              </a:rPr>
              <a:t>[NO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][F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].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7378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accepted mechanism is</a:t>
            </a:r>
          </a:p>
          <a:p>
            <a:pPr>
              <a:buFontTx/>
              <a:buAutoNum type="arabicParenBoth"/>
            </a:pPr>
            <a:r>
              <a:rPr lang="en-US" sz="2000"/>
              <a:t>NO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+ F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 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F(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F(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	[slow; rate determining]</a:t>
            </a:r>
          </a:p>
          <a:p>
            <a:pPr>
              <a:buFontTx/>
              <a:buAutoNum type="arabicParenBoth"/>
            </a:pPr>
            <a:r>
              <a:rPr lang="en-US" sz="2000">
                <a:cs typeface="Arial" charset="0"/>
              </a:rPr>
              <a:t>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F(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→ 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F(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		[fast]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57200" y="3733800"/>
            <a:ext cx="691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elementary steps sum to the overall balanced equation: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3048000"/>
            <a:ext cx="3736975" cy="473075"/>
            <a:chOff x="336" y="2064"/>
            <a:chExt cx="2354" cy="298"/>
          </a:xfrm>
        </p:grpSpPr>
        <p:sp>
          <p:nvSpPr>
            <p:cNvPr id="137226" name="Line 8"/>
            <p:cNvSpPr>
              <a:spLocks noChangeShapeType="1"/>
            </p:cNvSpPr>
            <p:nvPr/>
          </p:nvSpPr>
          <p:spPr bwMode="auto">
            <a:xfrm>
              <a:off x="336" y="2064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7227" name="Rectangle 10"/>
            <p:cNvSpPr>
              <a:spLocks noChangeArrowheads="1"/>
            </p:cNvSpPr>
            <p:nvPr/>
          </p:nvSpPr>
          <p:spPr bwMode="auto">
            <a:xfrm>
              <a:off x="576" y="2112"/>
              <a:ext cx="2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2NO</a:t>
              </a:r>
              <a:r>
                <a:rPr lang="en-US" sz="2000" baseline="-25000"/>
                <a:t>2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 + F</a:t>
              </a:r>
              <a:r>
                <a:rPr lang="en-US" sz="2000" baseline="-25000"/>
                <a:t>2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 </a:t>
              </a:r>
              <a:r>
                <a:rPr lang="en-US" sz="2000">
                  <a:cs typeface="Arial" charset="0"/>
                </a:rPr>
                <a:t>→2NO</a:t>
              </a:r>
              <a:r>
                <a:rPr lang="en-US" sz="2000" baseline="-25000">
                  <a:cs typeface="Arial" charset="0"/>
                </a:rPr>
                <a:t>2</a:t>
              </a:r>
              <a:r>
                <a:rPr lang="en-US" sz="2000">
                  <a:cs typeface="Arial" charset="0"/>
                </a:rPr>
                <a:t>F(</a:t>
              </a:r>
              <a:r>
                <a:rPr lang="en-US" sz="2000" i="1">
                  <a:cs typeface="Arial" charset="0"/>
                </a:rPr>
                <a:t>g</a:t>
              </a:r>
              <a:r>
                <a:rPr lang="en-US" sz="2000">
                  <a:cs typeface="Arial" charset="0"/>
                </a:rPr>
                <a:t>)</a:t>
              </a:r>
            </a:p>
          </p:txBody>
        </p:sp>
      </p:grp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457200" y="4343400"/>
            <a:ext cx="660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Both steps are bimolecular and are therefore reasonable.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533400" y="48768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rate</a:t>
            </a:r>
            <a:r>
              <a:rPr lang="en-US" sz="2000" baseline="-25000"/>
              <a:t>1</a:t>
            </a:r>
            <a:r>
              <a:rPr lang="en-US" sz="2000"/>
              <a:t> = </a:t>
            </a:r>
            <a:r>
              <a:rPr lang="en-US" sz="2000" i="1"/>
              <a:t>k</a:t>
            </a:r>
            <a:r>
              <a:rPr lang="en-US" sz="2000" baseline="-25000"/>
              <a:t>1</a:t>
            </a:r>
            <a:r>
              <a:rPr lang="en-US" sz="2000"/>
              <a:t>[NO</a:t>
            </a:r>
            <a:r>
              <a:rPr lang="en-US" sz="2000" baseline="-25000"/>
              <a:t>2</a:t>
            </a:r>
            <a:r>
              <a:rPr lang="en-US" sz="2000"/>
              <a:t>[F</a:t>
            </a:r>
            <a:r>
              <a:rPr lang="en-US" sz="2000" baseline="-25000"/>
              <a:t>2</a:t>
            </a:r>
            <a:r>
              <a:rPr lang="en-US" sz="2000"/>
              <a:t>]</a:t>
            </a:r>
          </a:p>
          <a:p>
            <a:r>
              <a:rPr lang="en-US" sz="2000"/>
              <a:t>rate</a:t>
            </a:r>
            <a:r>
              <a:rPr lang="en-US" sz="2000" baseline="-25000"/>
              <a:t>2</a:t>
            </a:r>
            <a:r>
              <a:rPr lang="en-US" sz="2000"/>
              <a:t> = </a:t>
            </a:r>
            <a:r>
              <a:rPr lang="en-US" sz="2000" i="1"/>
              <a:t>k</a:t>
            </a:r>
            <a:r>
              <a:rPr lang="en-US" sz="2000" baseline="-25000"/>
              <a:t>2</a:t>
            </a:r>
            <a:r>
              <a:rPr lang="en-US" sz="2000"/>
              <a:t>[NO</a:t>
            </a:r>
            <a:r>
              <a:rPr lang="en-US" sz="2000" baseline="-25000"/>
              <a:t>2</a:t>
            </a:r>
            <a:r>
              <a:rPr lang="en-US" sz="2000"/>
              <a:t>][F]</a:t>
            </a:r>
          </a:p>
        </p:txBody>
      </p:sp>
      <p:sp>
        <p:nvSpPr>
          <p:cNvPr id="206862" name="Text Box 14"/>
          <p:cNvSpPr txBox="1">
            <a:spLocks noChangeArrowheads="1"/>
          </p:cNvSpPr>
          <p:nvPr/>
        </p:nvSpPr>
        <p:spPr bwMode="auto">
          <a:xfrm>
            <a:off x="3429000" y="48768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Step 1 is the slow step, and rate</a:t>
            </a:r>
            <a:r>
              <a:rPr lang="en-US" sz="2000" baseline="-25000"/>
              <a:t>1</a:t>
            </a:r>
            <a:r>
              <a:rPr lang="en-US" sz="2000"/>
              <a:t> correlates with the </a:t>
            </a:r>
            <a:r>
              <a:rPr lang="en-US" sz="2000" b="1" i="1"/>
              <a:t>observed</a:t>
            </a:r>
            <a:r>
              <a:rPr lang="en-US" sz="2000"/>
              <a:t> rate law.</a:t>
            </a:r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1447800" y="58674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mechanism is therefore reasonable.</a:t>
            </a:r>
          </a:p>
        </p:txBody>
      </p:sp>
    </p:spTree>
    <p:extLst>
      <p:ext uri="{BB962C8B-B14F-4D97-AF65-F5344CB8AC3E}">
        <p14:creationId xmlns:p14="http://schemas.microsoft.com/office/powerpoint/2010/main" val="221178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/>
      <p:bldP spid="206854" grpId="0"/>
      <p:bldP spid="206855" grpId="0"/>
      <p:bldP spid="206860" grpId="0"/>
      <p:bldP spid="206861" grpId="0"/>
      <p:bldP spid="206862" grpId="0"/>
      <p:bldP spid="2068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676400" y="623888"/>
            <a:ext cx="6019800" cy="519112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Expressing the Reaction Rate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Reaction rate is measured in terms of the changes in concentrations of reactants or products per unit time.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33400" y="27432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For the general reaction A </a:t>
            </a:r>
            <a:r>
              <a:rPr lang="en-US">
                <a:cs typeface="Arial" charset="0"/>
              </a:rPr>
              <a:t>→ B, we measure the concentration of A at </a:t>
            </a:r>
            <a:r>
              <a:rPr lang="en-US" i="1">
                <a:cs typeface="Arial" charset="0"/>
              </a:rPr>
              <a:t>t</a:t>
            </a:r>
            <a:r>
              <a:rPr lang="en-US" baseline="-25000">
                <a:cs typeface="Arial" charset="0"/>
              </a:rPr>
              <a:t>1</a:t>
            </a:r>
            <a:r>
              <a:rPr lang="en-US">
                <a:cs typeface="Arial" charset="0"/>
              </a:rPr>
              <a:t> and at </a:t>
            </a:r>
            <a:r>
              <a:rPr lang="en-US" i="1">
                <a:cs typeface="Arial" charset="0"/>
              </a:rPr>
              <a:t>t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: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1295400" y="5334000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</a:t>
            </a:r>
            <a:r>
              <a:rPr lang="en-US" sz="2000" b="1" i="1"/>
              <a:t>negative</a:t>
            </a:r>
            <a:r>
              <a:rPr lang="en-US" sz="2000"/>
              <a:t> sign is used because the concentration of A is </a:t>
            </a:r>
            <a:r>
              <a:rPr lang="en-US" sz="2000" b="1" i="1"/>
              <a:t>decreasing</a:t>
            </a:r>
            <a:r>
              <a:rPr lang="en-US" sz="2000"/>
              <a:t>. This gives the </a:t>
            </a:r>
            <a:r>
              <a:rPr lang="en-US" sz="2000" b="1" i="1"/>
              <a:t>rate</a:t>
            </a:r>
            <a:r>
              <a:rPr lang="en-US" sz="2000"/>
              <a:t> a </a:t>
            </a:r>
            <a:r>
              <a:rPr lang="en-US" sz="2000" b="1" i="1"/>
              <a:t>positive</a:t>
            </a:r>
            <a:r>
              <a:rPr lang="en-US" sz="2000"/>
              <a:t> value.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57200" y="3733800"/>
            <a:ext cx="8001000" cy="842963"/>
            <a:chOff x="288" y="2352"/>
            <a:chExt cx="5040" cy="531"/>
          </a:xfrm>
        </p:grpSpPr>
        <p:grpSp>
          <p:nvGrpSpPr>
            <p:cNvPr id="29703" name="Group 49"/>
            <p:cNvGrpSpPr>
              <a:grpSpLocks/>
            </p:cNvGrpSpPr>
            <p:nvPr/>
          </p:nvGrpSpPr>
          <p:grpSpPr bwMode="auto">
            <a:xfrm>
              <a:off x="4896" y="2397"/>
              <a:ext cx="432" cy="442"/>
              <a:chOff x="2256" y="1632"/>
              <a:chExt cx="432" cy="442"/>
            </a:xfrm>
          </p:grpSpPr>
          <p:sp>
            <p:nvSpPr>
              <p:cNvPr id="29717" name="Text Box 50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41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Symbol" charset="0"/>
                    <a:cs typeface="Arial" charset="0"/>
                  </a:rPr>
                  <a:t>D[</a:t>
                </a:r>
                <a:r>
                  <a:rPr lang="en-US" sz="2000">
                    <a:cs typeface="Arial" charset="0"/>
                  </a:rPr>
                  <a:t>A]</a:t>
                </a:r>
              </a:p>
              <a:p>
                <a:pPr algn="ctr"/>
                <a:r>
                  <a:rPr lang="en-US" sz="2000">
                    <a:latin typeface="Symbol" charset="0"/>
                    <a:cs typeface="Arial" charset="0"/>
                  </a:rPr>
                  <a:t>D</a:t>
                </a:r>
                <a:r>
                  <a:rPr lang="en-US" sz="2000" i="1">
                    <a:cs typeface="Arial" charset="0"/>
                  </a:rPr>
                  <a:t>t</a:t>
                </a:r>
                <a:endParaRPr lang="el-GR" sz="2000" i="1">
                  <a:cs typeface="Arial" charset="0"/>
                </a:endParaRPr>
              </a:p>
            </p:txBody>
          </p:sp>
          <p:sp>
            <p:nvSpPr>
              <p:cNvPr id="29718" name="Line 51"/>
              <p:cNvSpPr>
                <a:spLocks noChangeShapeType="1"/>
              </p:cNvSpPr>
              <p:nvPr/>
            </p:nvSpPr>
            <p:spPr bwMode="auto">
              <a:xfrm>
                <a:off x="2256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704" name="Group 52"/>
            <p:cNvGrpSpPr>
              <a:grpSpLocks/>
            </p:cNvGrpSpPr>
            <p:nvPr/>
          </p:nvGrpSpPr>
          <p:grpSpPr bwMode="auto">
            <a:xfrm>
              <a:off x="288" y="2352"/>
              <a:ext cx="4320" cy="531"/>
              <a:chOff x="432" y="2448"/>
              <a:chExt cx="4320" cy="531"/>
            </a:xfrm>
          </p:grpSpPr>
          <p:sp>
            <p:nvSpPr>
              <p:cNvPr id="29706" name="Text Box 53"/>
              <p:cNvSpPr txBox="1">
                <a:spLocks noChangeArrowheads="1"/>
              </p:cNvSpPr>
              <p:nvPr/>
            </p:nvSpPr>
            <p:spPr bwMode="auto">
              <a:xfrm>
                <a:off x="432" y="2588"/>
                <a:ext cx="5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Rate =</a:t>
                </a:r>
              </a:p>
            </p:txBody>
          </p:sp>
          <p:grpSp>
            <p:nvGrpSpPr>
              <p:cNvPr id="29707" name="Group 54"/>
              <p:cNvGrpSpPr>
                <a:grpSpLocks/>
              </p:cNvGrpSpPr>
              <p:nvPr/>
            </p:nvGrpSpPr>
            <p:grpSpPr bwMode="auto">
              <a:xfrm>
                <a:off x="1018" y="2448"/>
                <a:ext cx="3734" cy="531"/>
                <a:chOff x="1018" y="2448"/>
                <a:chExt cx="3734" cy="531"/>
              </a:xfrm>
            </p:grpSpPr>
            <p:grpSp>
              <p:nvGrpSpPr>
                <p:cNvPr id="29708" name="Group 55"/>
                <p:cNvGrpSpPr>
                  <a:grpSpLocks/>
                </p:cNvGrpSpPr>
                <p:nvPr/>
              </p:nvGrpSpPr>
              <p:grpSpPr bwMode="auto">
                <a:xfrm>
                  <a:off x="1018" y="2455"/>
                  <a:ext cx="2160" cy="515"/>
                  <a:chOff x="1392" y="983"/>
                  <a:chExt cx="2160" cy="515"/>
                </a:xfrm>
              </p:grpSpPr>
              <p:sp>
                <p:nvSpPr>
                  <p:cNvPr id="2971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2" y="983"/>
                    <a:ext cx="214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/>
                      <a:t>change in concentration of A</a:t>
                    </a:r>
                  </a:p>
                </p:txBody>
              </p:sp>
              <p:sp>
                <p:nvSpPr>
                  <p:cNvPr id="2971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5" y="1248"/>
                    <a:ext cx="115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/>
                      <a:t>change in time</a:t>
                    </a:r>
                  </a:p>
                </p:txBody>
              </p:sp>
              <p:sp>
                <p:nvSpPr>
                  <p:cNvPr id="2971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248"/>
                    <a:ext cx="211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09" name="Group 18"/>
                <p:cNvGrpSpPr>
                  <a:grpSpLocks/>
                </p:cNvGrpSpPr>
                <p:nvPr/>
              </p:nvGrpSpPr>
              <p:grpSpPr bwMode="auto">
                <a:xfrm>
                  <a:off x="3416" y="2448"/>
                  <a:ext cx="1336" cy="531"/>
                  <a:chOff x="3206" y="3127"/>
                  <a:chExt cx="1336" cy="531"/>
                </a:xfrm>
              </p:grpSpPr>
              <p:sp>
                <p:nvSpPr>
                  <p:cNvPr id="2971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6" y="3127"/>
                    <a:ext cx="13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/>
                      <a:t>conc A</a:t>
                    </a:r>
                    <a:r>
                      <a:rPr lang="en-US" sz="2000" baseline="-25000"/>
                      <a:t>2 </a:t>
                    </a:r>
                    <a:r>
                      <a:rPr lang="en-US" sz="2000"/>
                      <a:t>- conc A</a:t>
                    </a:r>
                    <a:r>
                      <a:rPr lang="en-US" sz="2000" baseline="-25000"/>
                      <a:t>1</a:t>
                    </a:r>
                    <a:endParaRPr lang="en-US" sz="2000"/>
                  </a:p>
                </p:txBody>
              </p:sp>
              <p:sp>
                <p:nvSpPr>
                  <p:cNvPr id="2971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0" y="3408"/>
                    <a:ext cx="44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 i="1"/>
                      <a:t>t</a:t>
                    </a:r>
                    <a:r>
                      <a:rPr lang="en-US" sz="2000" baseline="-25000"/>
                      <a:t>2 </a:t>
                    </a:r>
                    <a:r>
                      <a:rPr lang="en-US" sz="2000"/>
                      <a:t>- </a:t>
                    </a:r>
                    <a:r>
                      <a:rPr lang="en-US" sz="2000" i="1"/>
                      <a:t>t</a:t>
                    </a:r>
                    <a:r>
                      <a:rPr lang="en-US" sz="2000" baseline="-25000"/>
                      <a:t>1</a:t>
                    </a:r>
                    <a:endParaRPr lang="en-US" sz="2000"/>
                  </a:p>
                </p:txBody>
              </p:sp>
              <p:sp>
                <p:nvSpPr>
                  <p:cNvPr id="2971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3408"/>
                    <a:ext cx="115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1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168" y="2592"/>
                  <a:ext cx="30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/>
                    <a:t>= -</a:t>
                  </a:r>
                </a:p>
              </p:txBody>
            </p:sp>
          </p:grpSp>
        </p:grpSp>
        <p:sp>
          <p:nvSpPr>
            <p:cNvPr id="29705" name="Text Box 64"/>
            <p:cNvSpPr txBox="1">
              <a:spLocks noChangeArrowheads="1"/>
            </p:cNvSpPr>
            <p:nvPr/>
          </p:nvSpPr>
          <p:spPr bwMode="auto">
            <a:xfrm>
              <a:off x="4608" y="2496"/>
              <a:ext cx="3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= -</a:t>
              </a:r>
            </a:p>
          </p:txBody>
        </p:sp>
      </p:grp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1295400" y="4800600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Square brackets indicate a concentration in moles per liter.</a:t>
            </a:r>
          </a:p>
        </p:txBody>
      </p:sp>
    </p:spTree>
    <p:extLst>
      <p:ext uri="{BB962C8B-B14F-4D97-AF65-F5344CB8AC3E}">
        <p14:creationId xmlns:p14="http://schemas.microsoft.com/office/powerpoint/2010/main" val="175163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1293" grpId="0"/>
      <p:bldP spid="11311" grpId="0"/>
      <p:bldP spid="1132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529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Mechanisms with a Fast Initial Step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32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overall reaction 2NO</a:t>
            </a:r>
            <a:r>
              <a:rPr lang="en-US" sz="2000" baseline="-25000"/>
              <a:t> 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+ 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cs typeface="Arial" charset="0"/>
              </a:rPr>
              <a:t>→2NO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has an experimental rate law Rate = </a:t>
            </a:r>
            <a:r>
              <a:rPr lang="en-US" sz="2000" i="1">
                <a:cs typeface="Arial" charset="0"/>
              </a:rPr>
              <a:t>k</a:t>
            </a:r>
            <a:r>
              <a:rPr lang="en-US" sz="2000">
                <a:cs typeface="Arial" charset="0"/>
              </a:rPr>
              <a:t>[NO]</a:t>
            </a:r>
            <a:r>
              <a:rPr lang="en-US" sz="2000" baseline="30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[O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].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7378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 proposed mechanism is</a:t>
            </a:r>
          </a:p>
          <a:p>
            <a:pPr>
              <a:buFontTx/>
              <a:buAutoNum type="arabicParenBoth"/>
            </a:pPr>
            <a:r>
              <a:rPr lang="en-US" sz="2000"/>
              <a:t>NO(</a:t>
            </a:r>
            <a:r>
              <a:rPr lang="en-US" sz="2000" i="1"/>
              <a:t>g</a:t>
            </a:r>
            <a:r>
              <a:rPr lang="en-US" sz="2000"/>
              <a:t>) + O</a:t>
            </a:r>
            <a:r>
              <a:rPr lang="en-US" sz="2000" baseline="-25000"/>
              <a:t>2</a:t>
            </a:r>
            <a:r>
              <a:rPr lang="en-US" sz="2000"/>
              <a:t>(</a:t>
            </a:r>
            <a:r>
              <a:rPr lang="en-US" sz="2000" i="1"/>
              <a:t>g</a:t>
            </a:r>
            <a:r>
              <a:rPr lang="en-US" sz="2000"/>
              <a:t>) </a:t>
            </a:r>
            <a:r>
              <a:rPr lang="en-US" sz="2000">
                <a:latin typeface="Wingdings 3" charset="0"/>
                <a:cs typeface="Arial" charset="0"/>
              </a:rPr>
              <a:t>D</a:t>
            </a:r>
            <a:r>
              <a:rPr lang="en-US" sz="2000">
                <a:cs typeface="Arial" charset="0"/>
              </a:rPr>
              <a:t> NO</a:t>
            </a:r>
            <a:r>
              <a:rPr lang="en-US" sz="2000" baseline="-25000">
                <a:cs typeface="Arial" charset="0"/>
              </a:rPr>
              <a:t>3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		[fast]</a:t>
            </a:r>
          </a:p>
          <a:p>
            <a:pPr>
              <a:buFontTx/>
              <a:buAutoNum type="arabicParenBoth"/>
            </a:pPr>
            <a:r>
              <a:rPr lang="en-US" sz="2000">
                <a:cs typeface="Arial" charset="0"/>
              </a:rPr>
              <a:t>NO</a:t>
            </a:r>
            <a:r>
              <a:rPr lang="en-US" sz="2000" baseline="-25000">
                <a:cs typeface="Arial" charset="0"/>
              </a:rPr>
              <a:t>3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+ NO(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 → 2NO</a:t>
            </a:r>
            <a:r>
              <a:rPr lang="en-US" sz="2000" baseline="-25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(</a:t>
            </a:r>
            <a:r>
              <a:rPr lang="en-US" sz="2000" i="1">
                <a:cs typeface="Arial" charset="0"/>
              </a:rPr>
              <a:t>g</a:t>
            </a:r>
            <a:r>
              <a:rPr lang="en-US" sz="2000">
                <a:cs typeface="Arial" charset="0"/>
              </a:rPr>
              <a:t>)		[</a:t>
            </a:r>
            <a:r>
              <a:rPr lang="en-US" sz="2000"/>
              <a:t>slow; rate determining</a:t>
            </a:r>
            <a:r>
              <a:rPr lang="en-US" sz="2000">
                <a:cs typeface="Arial" charset="0"/>
              </a:rPr>
              <a:t>]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457200" y="3733800"/>
            <a:ext cx="691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elementary steps sum to the overall balanced equation: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3048000"/>
            <a:ext cx="3581400" cy="473075"/>
            <a:chOff x="336" y="2064"/>
            <a:chExt cx="2256" cy="298"/>
          </a:xfrm>
        </p:grpSpPr>
        <p:sp>
          <p:nvSpPr>
            <p:cNvPr id="138249" name="Line 7"/>
            <p:cNvSpPr>
              <a:spLocks noChangeShapeType="1"/>
            </p:cNvSpPr>
            <p:nvPr/>
          </p:nvSpPr>
          <p:spPr bwMode="auto">
            <a:xfrm>
              <a:off x="336" y="2064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8250" name="Rectangle 8"/>
            <p:cNvSpPr>
              <a:spLocks noChangeArrowheads="1"/>
            </p:cNvSpPr>
            <p:nvPr/>
          </p:nvSpPr>
          <p:spPr bwMode="auto">
            <a:xfrm>
              <a:off x="576" y="2112"/>
              <a:ext cx="20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2NO</a:t>
              </a:r>
              <a:r>
                <a:rPr lang="en-US" sz="2000" baseline="-25000"/>
                <a:t> 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 + O</a:t>
              </a:r>
              <a:r>
                <a:rPr lang="en-US" sz="2000" baseline="-25000"/>
                <a:t>2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 </a:t>
              </a:r>
              <a:r>
                <a:rPr lang="en-US" sz="2000">
                  <a:cs typeface="Arial" charset="0"/>
                </a:rPr>
                <a:t>→2NO</a:t>
              </a:r>
              <a:r>
                <a:rPr lang="en-US" sz="2000" baseline="-25000">
                  <a:cs typeface="Arial" charset="0"/>
                </a:rPr>
                <a:t>2</a:t>
              </a:r>
              <a:r>
                <a:rPr lang="en-US" sz="2000">
                  <a:cs typeface="Arial" charset="0"/>
                </a:rPr>
                <a:t>(</a:t>
              </a:r>
              <a:r>
                <a:rPr lang="en-US" sz="2000" i="1">
                  <a:cs typeface="Arial" charset="0"/>
                </a:rPr>
                <a:t>g</a:t>
              </a:r>
              <a:r>
                <a:rPr lang="en-US" sz="2000">
                  <a:cs typeface="Arial" charset="0"/>
                </a:rPr>
                <a:t>)</a:t>
              </a:r>
            </a:p>
          </p:txBody>
        </p:sp>
      </p:grp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457200" y="4267200"/>
            <a:ext cx="660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Both steps are bimolecular and are therefore reasonable.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533400" y="4876800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rate</a:t>
            </a:r>
            <a:r>
              <a:rPr lang="en-US" sz="2000" baseline="-25000"/>
              <a:t>1(fwd)</a:t>
            </a:r>
            <a:r>
              <a:rPr lang="en-US" sz="2000"/>
              <a:t> = </a:t>
            </a:r>
            <a:r>
              <a:rPr lang="en-US" sz="2000" i="1"/>
              <a:t>k</a:t>
            </a:r>
            <a:r>
              <a:rPr lang="en-US" sz="2000" baseline="-25000"/>
              <a:t>1</a:t>
            </a:r>
            <a:r>
              <a:rPr lang="en-US" sz="2000"/>
              <a:t>[NO][O</a:t>
            </a:r>
            <a:r>
              <a:rPr lang="en-US" sz="2000" baseline="-25000"/>
              <a:t>2</a:t>
            </a:r>
            <a:r>
              <a:rPr lang="en-US" sz="2000"/>
              <a:t>]</a:t>
            </a:r>
          </a:p>
          <a:p>
            <a:r>
              <a:rPr lang="en-US" sz="2000"/>
              <a:t>rate</a:t>
            </a:r>
            <a:r>
              <a:rPr lang="en-US" sz="2000" baseline="-25000"/>
              <a:t>1(rev)</a:t>
            </a:r>
            <a:r>
              <a:rPr lang="en-US" sz="2000"/>
              <a:t> = </a:t>
            </a:r>
            <a:r>
              <a:rPr lang="en-US" sz="2000" i="1"/>
              <a:t>k</a:t>
            </a:r>
            <a:r>
              <a:rPr lang="en-US" sz="2000" baseline="-25000"/>
              <a:t>-1</a:t>
            </a:r>
            <a:r>
              <a:rPr lang="en-US" sz="2000"/>
              <a:t>[NO</a:t>
            </a:r>
            <a:r>
              <a:rPr lang="en-US" sz="2000" baseline="-25000"/>
              <a:t>3</a:t>
            </a:r>
            <a:r>
              <a:rPr lang="en-US" sz="2000"/>
              <a:t>]</a:t>
            </a:r>
          </a:p>
          <a:p>
            <a:r>
              <a:rPr lang="en-US" sz="2000"/>
              <a:t>rate</a:t>
            </a:r>
            <a:r>
              <a:rPr lang="en-US" sz="2000" baseline="-25000"/>
              <a:t>2</a:t>
            </a:r>
            <a:r>
              <a:rPr lang="en-US" sz="2000"/>
              <a:t> = </a:t>
            </a:r>
            <a:r>
              <a:rPr lang="en-US" sz="2000" i="1"/>
              <a:t>k</a:t>
            </a:r>
            <a:r>
              <a:rPr lang="en-US" sz="2000" baseline="-25000"/>
              <a:t>2</a:t>
            </a:r>
            <a:r>
              <a:rPr lang="en-US" sz="2000"/>
              <a:t>[NO</a:t>
            </a:r>
            <a:r>
              <a:rPr lang="en-US" sz="2000" baseline="-25000"/>
              <a:t>3</a:t>
            </a:r>
            <a:r>
              <a:rPr lang="en-US" sz="2000"/>
              <a:t>][NO]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3581400" y="4953000"/>
            <a:ext cx="4997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When equilibrium (1) has been established</a:t>
            </a:r>
          </a:p>
          <a:p>
            <a:r>
              <a:rPr lang="en-US" sz="2000"/>
              <a:t>rate</a:t>
            </a:r>
            <a:r>
              <a:rPr lang="en-US" sz="2000" baseline="-25000"/>
              <a:t>1(fwd)</a:t>
            </a:r>
            <a:r>
              <a:rPr lang="en-US" sz="2000"/>
              <a:t> = rate</a:t>
            </a:r>
            <a:r>
              <a:rPr lang="en-US" sz="2000" baseline="-25000"/>
              <a:t>1(rev)</a:t>
            </a:r>
            <a:endParaRPr lang="en-US" sz="2000"/>
          </a:p>
          <a:p>
            <a:r>
              <a:rPr lang="en-US" sz="2000"/>
              <a:t> </a:t>
            </a:r>
            <a:r>
              <a:rPr lang="en-US" sz="2000" i="1"/>
              <a:t>k</a:t>
            </a:r>
            <a:r>
              <a:rPr lang="en-US" sz="2000" baseline="-25000"/>
              <a:t>1</a:t>
            </a:r>
            <a:r>
              <a:rPr lang="en-US" sz="2000"/>
              <a:t>[NO][O</a:t>
            </a:r>
            <a:r>
              <a:rPr lang="en-US" sz="2000" baseline="-25000"/>
              <a:t>2</a:t>
            </a:r>
            <a:r>
              <a:rPr lang="en-US" sz="2000"/>
              <a:t>] = </a:t>
            </a:r>
            <a:r>
              <a:rPr lang="en-US" sz="2000" i="1"/>
              <a:t>k</a:t>
            </a:r>
            <a:r>
              <a:rPr lang="en-US" sz="2000" baseline="-25000"/>
              <a:t>-1</a:t>
            </a:r>
            <a:r>
              <a:rPr lang="en-US" sz="2000"/>
              <a:t>[NO</a:t>
            </a:r>
            <a:r>
              <a:rPr lang="en-US" sz="2000" baseline="-25000"/>
              <a:t>3</a:t>
            </a:r>
            <a:r>
              <a:rPr lang="en-US" sz="200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2876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07876" grpId="0"/>
      <p:bldP spid="207877" grpId="0"/>
      <p:bldP spid="207881" grpId="0"/>
      <p:bldP spid="207882" grpId="0"/>
      <p:bldP spid="20788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Group 9"/>
          <p:cNvGrpSpPr>
            <a:grpSpLocks/>
          </p:cNvGrpSpPr>
          <p:nvPr/>
        </p:nvGrpSpPr>
        <p:grpSpPr bwMode="auto">
          <a:xfrm>
            <a:off x="762000" y="503238"/>
            <a:ext cx="2505075" cy="731837"/>
            <a:chOff x="576" y="336"/>
            <a:chExt cx="1578" cy="461"/>
          </a:xfrm>
        </p:grpSpPr>
        <p:sp>
          <p:nvSpPr>
            <p:cNvPr id="139279" name="Text Box 4"/>
            <p:cNvSpPr txBox="1">
              <a:spLocks noChangeArrowheads="1"/>
            </p:cNvSpPr>
            <p:nvPr/>
          </p:nvSpPr>
          <p:spPr bwMode="auto">
            <a:xfrm>
              <a:off x="576" y="442"/>
              <a:ext cx="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[NO</a:t>
              </a:r>
              <a:r>
                <a:rPr lang="en-US" sz="2000" baseline="-25000"/>
                <a:t>3</a:t>
              </a:r>
              <a:r>
                <a:rPr lang="en-US" sz="2000"/>
                <a:t>] =</a:t>
              </a:r>
            </a:p>
          </p:txBody>
        </p:sp>
        <p:grpSp>
          <p:nvGrpSpPr>
            <p:cNvPr id="139280" name="Group 8"/>
            <p:cNvGrpSpPr>
              <a:grpSpLocks/>
            </p:cNvGrpSpPr>
            <p:nvPr/>
          </p:nvGrpSpPr>
          <p:grpSpPr bwMode="auto">
            <a:xfrm>
              <a:off x="1200" y="336"/>
              <a:ext cx="954" cy="461"/>
              <a:chOff x="2064" y="1632"/>
              <a:chExt cx="954" cy="461"/>
            </a:xfrm>
          </p:grpSpPr>
          <p:sp>
            <p:nvSpPr>
              <p:cNvPr id="139281" name="Text Box 5"/>
              <p:cNvSpPr txBox="1">
                <a:spLocks noChangeArrowheads="1"/>
              </p:cNvSpPr>
              <p:nvPr/>
            </p:nvSpPr>
            <p:spPr bwMode="auto">
              <a:xfrm>
                <a:off x="2064" y="1632"/>
                <a:ext cx="289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10000"/>
                  </a:spcBef>
                </a:pPr>
                <a:r>
                  <a:rPr lang="en-US" sz="2000" i="1"/>
                  <a:t>k</a:t>
                </a:r>
                <a:r>
                  <a:rPr lang="en-US" sz="2000" baseline="-25000"/>
                  <a:t>1</a:t>
                </a:r>
                <a:endParaRPr lang="en-US" sz="2000"/>
              </a:p>
              <a:p>
                <a:pPr algn="ctr">
                  <a:spcBef>
                    <a:spcPct val="10000"/>
                  </a:spcBef>
                </a:pPr>
                <a:r>
                  <a:rPr lang="en-US" sz="2000" i="1"/>
                  <a:t>k</a:t>
                </a:r>
                <a:r>
                  <a:rPr lang="en-US" sz="2000" baseline="-25000"/>
                  <a:t>-1</a:t>
                </a:r>
                <a:endParaRPr lang="en-US" sz="2000" i="1"/>
              </a:p>
            </p:txBody>
          </p:sp>
          <p:sp>
            <p:nvSpPr>
              <p:cNvPr id="139282" name="Line 6"/>
              <p:cNvSpPr>
                <a:spLocks noChangeShapeType="1"/>
              </p:cNvSpPr>
              <p:nvPr/>
            </p:nvSpPr>
            <p:spPr bwMode="auto">
              <a:xfrm>
                <a:off x="2112" y="18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283" name="Text Box 7"/>
              <p:cNvSpPr txBox="1">
                <a:spLocks noChangeArrowheads="1"/>
              </p:cNvSpPr>
              <p:nvPr/>
            </p:nvSpPr>
            <p:spPr bwMode="auto">
              <a:xfrm>
                <a:off x="2304" y="1728"/>
                <a:ext cx="7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[NO][O</a:t>
                </a:r>
                <a:r>
                  <a:rPr lang="en-US" sz="2000" baseline="-25000"/>
                  <a:t>2</a:t>
                </a:r>
                <a:r>
                  <a:rPr lang="en-US" sz="2000"/>
                  <a:t>]</a:t>
                </a: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2000" y="1371600"/>
            <a:ext cx="5140325" cy="771525"/>
            <a:chOff x="470" y="979"/>
            <a:chExt cx="3238" cy="486"/>
          </a:xfrm>
        </p:grpSpPr>
        <p:sp>
          <p:nvSpPr>
            <p:cNvPr id="139269" name="Text Box 10"/>
            <p:cNvSpPr txBox="1">
              <a:spLocks noChangeArrowheads="1"/>
            </p:cNvSpPr>
            <p:nvPr/>
          </p:nvSpPr>
          <p:spPr bwMode="auto">
            <a:xfrm>
              <a:off x="470" y="1177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139270" name="Rectangle 12"/>
            <p:cNvSpPr>
              <a:spLocks noChangeArrowheads="1"/>
            </p:cNvSpPr>
            <p:nvPr/>
          </p:nvSpPr>
          <p:spPr bwMode="auto">
            <a:xfrm>
              <a:off x="528" y="1056"/>
              <a:ext cx="21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/>
                <a:t>rate</a:t>
              </a:r>
              <a:r>
                <a:rPr lang="en-US" sz="2000" baseline="-25000"/>
                <a:t>2</a:t>
              </a:r>
              <a:r>
                <a:rPr lang="en-US" sz="2000"/>
                <a:t> = </a:t>
              </a:r>
              <a:r>
                <a:rPr lang="en-US" sz="2000" i="1"/>
                <a:t>k</a:t>
              </a:r>
              <a:r>
                <a:rPr lang="en-US" sz="2000" baseline="-25000"/>
                <a:t>2</a:t>
              </a:r>
              <a:r>
                <a:rPr lang="en-US" sz="2000"/>
                <a:t>[NO</a:t>
              </a:r>
              <a:r>
                <a:rPr lang="en-US" sz="2000" baseline="-25000"/>
                <a:t>3</a:t>
              </a:r>
              <a:r>
                <a:rPr lang="en-US" sz="2000"/>
                <a:t>][NO] = </a:t>
              </a:r>
              <a:r>
                <a:rPr lang="en-US" sz="2000" i="1"/>
                <a:t>k</a:t>
              </a:r>
              <a:r>
                <a:rPr lang="en-US" sz="2000" baseline="-25000"/>
                <a:t>2</a:t>
              </a:r>
              <a:endParaRPr lang="en-US" sz="2000"/>
            </a:p>
          </p:txBody>
        </p:sp>
        <p:grpSp>
          <p:nvGrpSpPr>
            <p:cNvPr id="139271" name="Group 22"/>
            <p:cNvGrpSpPr>
              <a:grpSpLocks/>
            </p:cNvGrpSpPr>
            <p:nvPr/>
          </p:nvGrpSpPr>
          <p:grpSpPr bwMode="auto">
            <a:xfrm>
              <a:off x="2304" y="979"/>
              <a:ext cx="1404" cy="461"/>
              <a:chOff x="2304" y="979"/>
              <a:chExt cx="1404" cy="461"/>
            </a:xfrm>
          </p:grpSpPr>
          <p:grpSp>
            <p:nvGrpSpPr>
              <p:cNvPr id="139272" name="Group 20"/>
              <p:cNvGrpSpPr>
                <a:grpSpLocks/>
              </p:cNvGrpSpPr>
              <p:nvPr/>
            </p:nvGrpSpPr>
            <p:grpSpPr bwMode="auto">
              <a:xfrm>
                <a:off x="2304" y="979"/>
                <a:ext cx="960" cy="461"/>
                <a:chOff x="2304" y="1008"/>
                <a:chExt cx="960" cy="461"/>
              </a:xfrm>
            </p:grpSpPr>
            <p:grpSp>
              <p:nvGrpSpPr>
                <p:cNvPr id="139274" name="Group 15"/>
                <p:cNvGrpSpPr>
                  <a:grpSpLocks/>
                </p:cNvGrpSpPr>
                <p:nvPr/>
              </p:nvGrpSpPr>
              <p:grpSpPr bwMode="auto">
                <a:xfrm>
                  <a:off x="2304" y="1008"/>
                  <a:ext cx="954" cy="461"/>
                  <a:chOff x="2064" y="1632"/>
                  <a:chExt cx="954" cy="461"/>
                </a:xfrm>
              </p:grpSpPr>
              <p:sp>
                <p:nvSpPr>
                  <p:cNvPr id="13927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1632"/>
                    <a:ext cx="289" cy="4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 i="1"/>
                      <a:t>k</a:t>
                    </a:r>
                    <a:r>
                      <a:rPr lang="en-US" sz="2000" baseline="-25000"/>
                      <a:t>1</a:t>
                    </a:r>
                    <a:endParaRPr lang="en-US" sz="2000"/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 i="1"/>
                      <a:t>k</a:t>
                    </a:r>
                    <a:r>
                      <a:rPr lang="en-US" sz="2000" baseline="-25000"/>
                      <a:t>-1</a:t>
                    </a:r>
                    <a:endParaRPr lang="en-US" sz="2000" i="1"/>
                  </a:p>
                </p:txBody>
              </p:sp>
              <p:sp>
                <p:nvSpPr>
                  <p:cNvPr id="13927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87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27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1728"/>
                    <a:ext cx="71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/>
                      <a:t>[NO][O</a:t>
                    </a:r>
                    <a:r>
                      <a:rPr lang="en-US" sz="2000" baseline="-25000"/>
                      <a:t>2</a:t>
                    </a:r>
                    <a:r>
                      <a:rPr lang="en-US" sz="2000"/>
                      <a:t>]</a:t>
                    </a:r>
                  </a:p>
                </p:txBody>
              </p:sp>
            </p:grpSp>
            <p:sp>
              <p:nvSpPr>
                <p:cNvPr id="139275" name="AutoShape 19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960" cy="384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9273" name="Text Box 21"/>
              <p:cNvSpPr txBox="1">
                <a:spLocks noChangeArrowheads="1"/>
              </p:cNvSpPr>
              <p:nvPr/>
            </p:nvSpPr>
            <p:spPr bwMode="auto">
              <a:xfrm>
                <a:off x="3264" y="1056"/>
                <a:ext cx="4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[NO]</a:t>
                </a:r>
              </a:p>
            </p:txBody>
          </p:sp>
        </p:grpSp>
      </p:grp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533400" y="2514600"/>
            <a:ext cx="830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The ratio of rate constants is itself a constant, equal to the overall rate constant for the reaction, so</a:t>
            </a:r>
          </a:p>
          <a:p>
            <a:r>
              <a:rPr lang="en-US" sz="2000"/>
              <a:t>rate</a:t>
            </a:r>
            <a:r>
              <a:rPr lang="en-US" sz="2000" baseline="-25000"/>
              <a:t>2</a:t>
            </a:r>
            <a:r>
              <a:rPr lang="en-US" sz="2000"/>
              <a:t> = </a:t>
            </a:r>
            <a:r>
              <a:rPr lang="en-US" sz="2000" i="1"/>
              <a:t>k</a:t>
            </a:r>
            <a:r>
              <a:rPr lang="en-US" sz="2000"/>
              <a:t>[NO]</a:t>
            </a:r>
            <a:r>
              <a:rPr lang="en-US" sz="2000" baseline="30000"/>
              <a:t>2</a:t>
            </a:r>
            <a:r>
              <a:rPr lang="en-US" sz="2000"/>
              <a:t>[O</a:t>
            </a:r>
            <a:r>
              <a:rPr lang="en-US" sz="2000" baseline="-25000"/>
              <a:t>2</a:t>
            </a:r>
            <a:r>
              <a:rPr lang="en-US" sz="2000"/>
              <a:t>] which is consistent with the observed rate law.</a:t>
            </a:r>
          </a:p>
        </p:txBody>
      </p:sp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533400" y="41148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For any mechanism, only reactants involved up to and including the slow (rate-determining) step appear in the overall rate law.</a:t>
            </a:r>
          </a:p>
        </p:txBody>
      </p:sp>
    </p:spTree>
    <p:extLst>
      <p:ext uri="{BB962C8B-B14F-4D97-AF65-F5344CB8AC3E}">
        <p14:creationId xmlns:p14="http://schemas.microsoft.com/office/powerpoint/2010/main" val="173480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9" grpId="0"/>
      <p:bldP spid="20892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5"/>
          <p:cNvGrpSpPr>
            <a:grpSpLocks/>
          </p:cNvGrpSpPr>
          <p:nvPr/>
        </p:nvGrpSpPr>
        <p:grpSpPr bwMode="auto">
          <a:xfrm>
            <a:off x="612775" y="457200"/>
            <a:ext cx="8458200" cy="701675"/>
            <a:chOff x="228600" y="152400"/>
            <a:chExt cx="8458200" cy="701675"/>
          </a:xfrm>
        </p:grpSpPr>
        <p:sp>
          <p:nvSpPr>
            <p:cNvPr id="140292" name="Text Box 5"/>
            <p:cNvSpPr txBox="1">
              <a:spLocks noChangeArrowheads="1"/>
            </p:cNvSpPr>
            <p:nvPr/>
          </p:nvSpPr>
          <p:spPr bwMode="auto">
            <a:xfrm>
              <a:off x="228600" y="152400"/>
              <a:ext cx="182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cs typeface="Arial" charset="0"/>
                </a:rPr>
                <a:t>Figure 16.22</a:t>
              </a:r>
            </a:p>
          </p:txBody>
        </p:sp>
        <p:sp>
          <p:nvSpPr>
            <p:cNvPr id="140293" name="Text Box 6"/>
            <p:cNvSpPr txBox="1">
              <a:spLocks noChangeArrowheads="1"/>
            </p:cNvSpPr>
            <p:nvPr/>
          </p:nvSpPr>
          <p:spPr bwMode="auto">
            <a:xfrm>
              <a:off x="2057400" y="152400"/>
              <a:ext cx="6629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Reaction energy diagram for the two-step reaction of (A) NO</a:t>
              </a:r>
              <a:r>
                <a:rPr lang="en-US" sz="2000" b="1" baseline="-25000"/>
                <a:t>2 </a:t>
              </a:r>
              <a:r>
                <a:rPr lang="en-US" sz="2000" b="1"/>
                <a:t>and F</a:t>
              </a:r>
              <a:r>
                <a:rPr lang="en-US" sz="2000" b="1" baseline="-25000"/>
                <a:t>2</a:t>
              </a:r>
              <a:r>
                <a:rPr lang="en-US" sz="2000" b="1"/>
                <a:t> and of (B) NO and O</a:t>
              </a:r>
              <a:r>
                <a:rPr lang="en-US" sz="2000" b="1" baseline="-25000"/>
                <a:t>2</a:t>
              </a:r>
              <a:r>
                <a:rPr lang="en-US" sz="2000" b="1"/>
                <a:t>.</a:t>
              </a:r>
            </a:p>
          </p:txBody>
        </p:sp>
      </p:grpSp>
      <p:sp>
        <p:nvSpPr>
          <p:cNvPr id="140290" name="Text Box 13"/>
          <p:cNvSpPr txBox="1">
            <a:spLocks noChangeArrowheads="1"/>
          </p:cNvSpPr>
          <p:nvPr/>
        </p:nvSpPr>
        <p:spPr bwMode="auto">
          <a:xfrm>
            <a:off x="685800" y="5638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Each step in a multi-step reaction has its own transition state, which occurs at the energy maximum for that step.</a:t>
            </a:r>
          </a:p>
        </p:txBody>
      </p:sp>
      <p:pic>
        <p:nvPicPr>
          <p:cNvPr id="140291" name="Picture 8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740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ran Resmi 2018-02-23 01.1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"/>
            <a:ext cx="9144000" cy="58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527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A3007B8-36F3-7044-8C74-0739C300AEC9}" type="slidenum">
              <a:rPr lang="en-US"/>
              <a:pPr/>
              <a:t>84</a:t>
            </a:fld>
            <a:endParaRPr lang="en-US"/>
          </a:p>
        </p:txBody>
      </p:sp>
      <p:sp>
        <p:nvSpPr>
          <p:cNvPr id="149506" name="Line 102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9507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882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5" name="Clip" r:id="rId3" imgW="882360" imgH="704520" progId="MS_ClipArt_Gallery.2">
                  <p:embed/>
                </p:oleObj>
              </mc:Choice>
              <mc:Fallback>
                <p:oleObj name="Clip" r:id="rId3" imgW="882360" imgH="704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26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Text Box 1028"/>
          <p:cNvSpPr txBox="1">
            <a:spLocks noChangeArrowheads="1"/>
          </p:cNvSpPr>
          <p:nvPr/>
        </p:nvSpPr>
        <p:spPr bwMode="auto">
          <a:xfrm>
            <a:off x="1219200" y="76200"/>
            <a:ext cx="746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Arial" charset="0"/>
                <a:cs typeface="Arial" charset="0"/>
              </a:rPr>
              <a:t>What  is   a  Catalyst  ?</a:t>
            </a:r>
            <a:endParaRPr lang="ar-sa" sz="30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9509" name="Text Box 1029"/>
          <p:cNvSpPr txBox="1">
            <a:spLocks noChangeArrowheads="1"/>
          </p:cNvSpPr>
          <p:nvPr/>
        </p:nvSpPr>
        <p:spPr bwMode="auto">
          <a:xfrm>
            <a:off x="304800" y="1219200"/>
            <a:ext cx="84582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lvl="1" rtl="1">
              <a:lnSpc>
                <a:spcPct val="120000"/>
              </a:lnSpc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Catalyst </a:t>
            </a:r>
            <a:r>
              <a:rPr lang="en-US" sz="3000" b="1" dirty="0">
                <a:solidFill>
                  <a:srgbClr val="0066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is a  substance that increases the rate of the reaction at which a chemical system approaches equilibrium , </a:t>
            </a:r>
            <a:r>
              <a:rPr lang="en-US" sz="2600" b="1" i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without being </a:t>
            </a:r>
            <a:r>
              <a:rPr lang="en-US" sz="2600" b="1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substantially</a:t>
            </a:r>
            <a:r>
              <a:rPr lang="en-US" sz="2600" b="1" i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 consumed in the process.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 </a:t>
            </a:r>
            <a:endParaRPr lang="ar-sa" sz="1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9510" name="Text Box 1030"/>
          <p:cNvSpPr txBox="1">
            <a:spLocks noChangeArrowheads="1"/>
          </p:cNvSpPr>
          <p:nvPr/>
        </p:nvSpPr>
        <p:spPr bwMode="auto">
          <a:xfrm>
            <a:off x="0" y="3581400"/>
            <a:ext cx="8915400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lvl="1" rtl="1">
              <a:lnSpc>
                <a:spcPct val="120000"/>
              </a:lnSpc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Catalyst 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en-US" sz="2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affects only the rate of the reaction</a:t>
            </a:r>
            <a:r>
              <a:rPr lang="en-US" sz="2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sz="2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i.e.Kinetics</a:t>
            </a:r>
            <a:endParaRPr lang="en-US" sz="2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 rtl="1">
              <a:lnSpc>
                <a:spcPct val="120000"/>
              </a:lnSpc>
              <a:spcBef>
                <a:spcPct val="5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		          It changes neither the thermodynamics of the reaction nor the equilibrium composition.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endParaRPr lang="ar-sa" sz="18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3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F48A169-3311-C64B-893E-D13F2B0C28B3}" type="slidenum">
              <a:rPr lang="en-US"/>
              <a:pPr/>
              <a:t>85</a:t>
            </a:fld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533400" y="1295400"/>
            <a:ext cx="8305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just">
              <a:spcBef>
                <a:spcPct val="20000"/>
              </a:spcBef>
            </a:pPr>
            <a:r>
              <a:rPr lang="en-US" sz="2800" b="1">
                <a:solidFill>
                  <a:srgbClr val="0066FF"/>
                </a:solidFill>
              </a:rPr>
              <a:t>Thermodynamics says </a:t>
            </a:r>
            <a:r>
              <a:rPr lang="en-US" sz="2800" b="1">
                <a:solidFill>
                  <a:srgbClr val="FF0000"/>
                </a:solidFill>
              </a:rPr>
              <a:t>NOTHING</a:t>
            </a:r>
            <a:r>
              <a:rPr lang="en-US" sz="2800" b="1">
                <a:solidFill>
                  <a:srgbClr val="0066FF"/>
                </a:solidFill>
              </a:rPr>
              <a:t> about the rate of a reaction.</a:t>
            </a:r>
          </a:p>
          <a:p>
            <a:pPr algn="just">
              <a:spcBef>
                <a:spcPct val="20000"/>
              </a:spcBef>
            </a:pPr>
            <a:endParaRPr lang="en-US" sz="2800" b="1"/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66FF"/>
                </a:solidFill>
              </a:rPr>
              <a:t>Thermodynamics</a:t>
            </a:r>
            <a:r>
              <a:rPr lang="en-US" sz="2800">
                <a:solidFill>
                  <a:srgbClr val="0066FF"/>
                </a:solidFill>
              </a:rPr>
              <a:t>   :  </a:t>
            </a:r>
            <a:r>
              <a:rPr lang="en-US" sz="2800">
                <a:solidFill>
                  <a:srgbClr val="FF0000"/>
                </a:solidFill>
              </a:rPr>
              <a:t>Will a reaction occur ?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66FF"/>
                </a:solidFill>
              </a:rPr>
              <a:t>Kinetics</a:t>
            </a:r>
            <a:r>
              <a:rPr lang="en-US" sz="2800">
                <a:solidFill>
                  <a:srgbClr val="0066FF"/>
                </a:solidFill>
              </a:rPr>
              <a:t>                   :  </a:t>
            </a:r>
            <a:r>
              <a:rPr lang="en-US" sz="2800">
                <a:solidFill>
                  <a:srgbClr val="FF0000"/>
                </a:solidFill>
              </a:rPr>
              <a:t>If so, how fast ?</a:t>
            </a:r>
            <a:endParaRPr lang="en-US" sz="2800" b="1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0" y="0"/>
          <a:ext cx="882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Clip" r:id="rId3" imgW="882360" imgH="704520" progId="MS_ClipArt_Gallery.2">
                  <p:embed/>
                </p:oleObj>
              </mc:Choice>
              <mc:Fallback>
                <p:oleObj name="Clip" r:id="rId3" imgW="882360" imgH="704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26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WordArt 6"/>
          <p:cNvSpPr>
            <a:spLocks noChangeArrowheads="1" noChangeShapeType="1" noTextEdit="1"/>
          </p:cNvSpPr>
          <p:nvPr/>
        </p:nvSpPr>
        <p:spPr bwMode="auto">
          <a:xfrm>
            <a:off x="5486400" y="228600"/>
            <a:ext cx="31146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Thermodynamic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219200" y="76200"/>
            <a:ext cx="7467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3000" b="1">
                <a:solidFill>
                  <a:srgbClr val="0066FF"/>
                </a:solidFill>
                <a:latin typeface="Arial" charset="0"/>
                <a:cs typeface="Arial" charset="0"/>
              </a:rPr>
              <a:t>Chemical  Reaction</a:t>
            </a:r>
            <a:endParaRPr lang="ar-sa" sz="3000" b="1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rtl="1">
              <a:spcBef>
                <a:spcPct val="50000"/>
              </a:spcBef>
            </a:pPr>
            <a:endParaRPr lang="en-US" sz="3000" b="1">
              <a:solidFill>
                <a:srgbClr val="00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0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F88-3E40-C843-9792-A84C1C4A687C}" type="slidenum">
              <a:rPr lang="en-US">
                <a:solidFill>
                  <a:srgbClr val="000000"/>
                </a:solidFill>
              </a:rPr>
              <a:pPr/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1000" y="1066800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66FF"/>
                </a:solidFill>
                <a:latin typeface="Times New Roman" charset="0"/>
                <a:ea typeface="ＭＳ Ｐゴシック" charset="0"/>
                <a:cs typeface="Times New Roman" charset="0"/>
              </a:rPr>
              <a:t>A reaction may have a large, negative </a:t>
            </a:r>
            <a:r>
              <a:rPr lang="en-US" sz="2800" b="1" smtClean="0">
                <a:solidFill>
                  <a:srgbClr val="0066FF"/>
                </a:solidFill>
                <a:latin typeface="Symbol" charset="0"/>
                <a:ea typeface="ＭＳ Ｐゴシック" charset="0"/>
                <a:cs typeface="Times New Roman" charset="0"/>
              </a:rPr>
              <a:t>D</a:t>
            </a:r>
            <a:r>
              <a:rPr lang="en-US" sz="2800" b="1" smtClean="0">
                <a:solidFill>
                  <a:srgbClr val="0066FF"/>
                </a:solidFill>
                <a:latin typeface="Times New Roman" charset="0"/>
                <a:ea typeface="ＭＳ Ｐゴシック" charset="0"/>
                <a:cs typeface="Times New Roman" charset="0"/>
              </a:rPr>
              <a:t>G</a:t>
            </a:r>
            <a:r>
              <a:rPr lang="en-US" sz="2800" b="1" baseline="-25000" smtClean="0">
                <a:solidFill>
                  <a:srgbClr val="0066FF"/>
                </a:solidFill>
                <a:latin typeface="Times New Roman" charset="0"/>
                <a:ea typeface="ＭＳ Ｐゴシック" charset="0"/>
                <a:cs typeface="Times New Roman" charset="0"/>
              </a:rPr>
              <a:t>rxn</a:t>
            </a:r>
            <a:r>
              <a:rPr lang="en-US" sz="2800" b="1" smtClean="0">
                <a:solidFill>
                  <a:srgbClr val="0066FF"/>
                </a:solidFill>
                <a:latin typeface="Times New Roman" charset="0"/>
                <a:ea typeface="ＭＳ Ｐゴシック" charset="0"/>
                <a:cs typeface="Times New Roman" charset="0"/>
              </a:rPr>
              <a:t>, but the rate may be so slow that there is no evidence of it occurring.</a:t>
            </a:r>
            <a:endParaRPr lang="en-US" sz="2800" b="1" smtClean="0">
              <a:solidFill>
                <a:srgbClr val="0066FF"/>
              </a:solidFill>
              <a:latin typeface="Times New Roman" charset="0"/>
              <a:ea typeface="ＭＳ Ｐゴシック" charset="0"/>
              <a:cs typeface="Times New Roman" charset="0"/>
              <a:sym typeface="Symbol" charset="0"/>
            </a:endParaRPr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0" y="0"/>
          <a:ext cx="882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7" name="Clip" r:id="rId3" imgW="882360" imgH="704520" progId="MS_ClipArt_Gallery.2">
                  <p:embed/>
                </p:oleObj>
              </mc:Choice>
              <mc:Fallback>
                <p:oleObj name="Clip" r:id="rId3" imgW="882360" imgH="704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26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219200" y="76200"/>
            <a:ext cx="746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rtl="1" fontAlgn="base">
              <a:spcBef>
                <a:spcPct val="50000"/>
              </a:spcBef>
              <a:spcAft>
                <a:spcPct val="0"/>
              </a:spcAft>
            </a:pPr>
            <a:endParaRPr lang="en-US" sz="3000" b="1" smtClean="0">
              <a:solidFill>
                <a:srgbClr val="00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0" y="0"/>
          <a:ext cx="882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8" name="Clip" r:id="rId5" imgW="882360" imgH="704520" progId="MS_ClipArt_Gallery.2">
                  <p:embed/>
                </p:oleObj>
              </mc:Choice>
              <mc:Fallback>
                <p:oleObj name="Clip" r:id="rId5" imgW="882360" imgH="704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26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371600" y="76200"/>
            <a:ext cx="701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66FF"/>
                </a:solidFill>
                <a:latin typeface="Arial" charset="0"/>
                <a:ea typeface="ＭＳ Ｐゴシック" charset="0"/>
                <a:cs typeface="Arial" charset="0"/>
              </a:rPr>
              <a:t>Kinetic Vs. Thermodynamic</a:t>
            </a:r>
            <a:endParaRPr lang="ar-sa" sz="3000" b="1" smtClean="0">
              <a:solidFill>
                <a:srgbClr val="0066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304800" y="2895600"/>
            <a:ext cx="85344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Conversion of graphite to diamonds is a </a:t>
            </a:r>
            <a:r>
              <a:rPr lang="en-US" sz="2800" b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thermodynamic favor process (</a:t>
            </a:r>
            <a:r>
              <a:rPr lang="en-US" sz="2800" b="1" smtClean="0">
                <a:solidFill>
                  <a:srgbClr val="FF0000"/>
                </a:solidFill>
                <a:latin typeface="Symbol" charset="0"/>
                <a:ea typeface="ＭＳ Ｐゴシック" charset="0"/>
                <a:cs typeface="Times New Roman" charset="0"/>
              </a:rPr>
              <a:t></a:t>
            </a:r>
            <a:r>
              <a:rPr lang="en-US" sz="2800" b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G -ve ).</a:t>
            </a:r>
            <a:endParaRPr lang="en-US" sz="2800" smtClean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2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3400" b="1" smtClean="0">
                <a:solidFill>
                  <a:srgbClr val="0066FF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3400" b="1" baseline="-25000" smtClean="0">
                <a:solidFill>
                  <a:srgbClr val="0066FF"/>
                </a:solidFill>
                <a:latin typeface="Times New Roman" charset="0"/>
                <a:ea typeface="ＭＳ Ｐゴシック" charset="0"/>
                <a:cs typeface="Times New Roman" charset="0"/>
              </a:rPr>
              <a:t> (graphite)  </a:t>
            </a:r>
            <a:r>
              <a:rPr lang="en-US" sz="3400" b="1" smtClean="0">
                <a:solidFill>
                  <a:srgbClr val="0066FF"/>
                </a:solidFill>
                <a:latin typeface="Wingdings 3" charset="0"/>
                <a:ea typeface="ＭＳ Ｐゴシック" charset="0"/>
                <a:cs typeface="Times New Roman" charset="0"/>
              </a:rPr>
              <a:t></a:t>
            </a:r>
            <a:r>
              <a:rPr lang="en-US" sz="3400" b="1" smtClean="0">
                <a:solidFill>
                  <a:srgbClr val="0066FF"/>
                </a:solidFill>
                <a:latin typeface="Times New Roman" charset="0"/>
                <a:ea typeface="ＭＳ Ｐゴシック" charset="0"/>
                <a:cs typeface="Times New Roman" charset="0"/>
              </a:rPr>
              <a:t> C</a:t>
            </a:r>
            <a:r>
              <a:rPr lang="en-US" sz="3400" b="1" baseline="-25000" smtClean="0">
                <a:solidFill>
                  <a:srgbClr val="0066FF"/>
                </a:solidFill>
                <a:latin typeface="Times New Roman" charset="0"/>
                <a:ea typeface="ＭＳ Ｐゴシック" charset="0"/>
                <a:cs typeface="Times New Roman" charset="0"/>
              </a:rPr>
              <a:t> (diamond)</a:t>
            </a:r>
            <a:r>
              <a:rPr lang="en-US" sz="2800" baseline="-25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lvl="1" algn="ctr" defTabSz="914400" fontAlgn="base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Kinetics makes this reaction nearly impossible</a:t>
            </a:r>
            <a:r>
              <a:rPr lang="en-US" sz="2400" b="1" smtClean="0">
                <a:solidFill>
                  <a:srgbClr val="FF99FF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000" b="1" i="1" smtClean="0">
                <a:solidFill>
                  <a:srgbClr val="3333CC"/>
                </a:solidFill>
                <a:latin typeface="Times New Roman" charset="0"/>
                <a:ea typeface="ＭＳ Ｐゴシック" charset="0"/>
                <a:cs typeface="Times New Roman" charset="0"/>
              </a:rPr>
              <a:t>(Requires a very high pressure and temperature over long time)</a:t>
            </a: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0510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DF13-D182-4F42-9BC5-57EEAE82D0E9}" type="slidenum">
              <a:rPr lang="en-US"/>
              <a:pPr/>
              <a:t>87</a:t>
            </a:fld>
            <a:endParaRPr lang="en-US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914400" y="5410200"/>
            <a:ext cx="7377113" cy="46672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Book Antiqua" charset="0"/>
              </a:rPr>
              <a:t>Reaction  path  for  conversion  of  A + B   into   AB</a:t>
            </a: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>
            <p:ph/>
          </p:nvPr>
        </p:nvGraphicFramePr>
        <p:xfrm>
          <a:off x="1219200" y="1143000"/>
          <a:ext cx="6383338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Bitmap Image" r:id="rId3" imgW="4982270" imgH="3134162" progId="Paint.Picture">
                  <p:embed/>
                </p:oleObj>
              </mc:Choice>
              <mc:Fallback>
                <p:oleObj name="Bitmap Image" r:id="rId3" imgW="4982270" imgH="31341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6383338" cy="398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0" y="0"/>
          <a:ext cx="882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Clip" r:id="rId5" imgW="882360" imgH="704520" progId="MS_ClipArt_Gallery.2">
                  <p:embed/>
                </p:oleObj>
              </mc:Choice>
              <mc:Fallback>
                <p:oleObj name="Clip" r:id="rId5" imgW="882360" imgH="704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26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219200" y="76200"/>
            <a:ext cx="746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66FF"/>
                </a:solidFill>
                <a:latin typeface="Arial" charset="0"/>
                <a:cs typeface="Arial" charset="0"/>
              </a:rPr>
              <a:t>Kinetic Vs. Thermodynamic</a:t>
            </a:r>
            <a:endParaRPr lang="ar-sa" sz="3000" b="1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sp>
        <p:nvSpPr>
          <p:cNvPr id="119815" name="WordArt 7"/>
          <p:cNvSpPr>
            <a:spLocks noChangeArrowheads="1" noChangeShapeType="1" noTextEdit="1"/>
          </p:cNvSpPr>
          <p:nvPr/>
        </p:nvSpPr>
        <p:spPr bwMode="auto">
          <a:xfrm>
            <a:off x="6781800" y="2286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Reaction Profile</a:t>
            </a:r>
          </a:p>
        </p:txBody>
      </p:sp>
    </p:spTree>
    <p:extLst>
      <p:ext uri="{BB962C8B-B14F-4D97-AF65-F5344CB8AC3E}">
        <p14:creationId xmlns:p14="http://schemas.microsoft.com/office/powerpoint/2010/main" val="314931635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E779-4E5B-AE48-92C2-E9636CC1CF78}" type="slidenum">
              <a:rPr lang="en-US"/>
              <a:pPr/>
              <a:t>88</a:t>
            </a:fld>
            <a:endParaRPr lang="en-US"/>
          </a:p>
        </p:txBody>
      </p:sp>
      <p:sp>
        <p:nvSpPr>
          <p:cNvPr id="120834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0" y="0"/>
          <a:ext cx="882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" name="Clip" r:id="rId3" imgW="882360" imgH="704520" progId="MS_ClipArt_Gallery.2">
                  <p:embed/>
                </p:oleObj>
              </mc:Choice>
              <mc:Fallback>
                <p:oleObj name="Clip" r:id="rId3" imgW="882360" imgH="704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26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219200" y="76200"/>
            <a:ext cx="746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3000" b="1">
                <a:solidFill>
                  <a:srgbClr val="0066FF"/>
                </a:solidFill>
                <a:latin typeface="Arial" charset="0"/>
                <a:cs typeface="Arial" charset="0"/>
              </a:rPr>
              <a:t>Activation Energy</a:t>
            </a:r>
            <a:endParaRPr lang="ar-sa" sz="3000" b="1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381000" y="838200"/>
            <a:ext cx="8001000" cy="7318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 b="1">
                <a:solidFill>
                  <a:srgbClr val="0066FF"/>
                </a:solidFill>
                <a:latin typeface="Arial" charset="0"/>
                <a:cs typeface="Arial" charset="0"/>
              </a:rPr>
              <a:t>Activation  Energy  : 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The energy required to overcome the reaction barrier. </a:t>
            </a: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Usually given a symbol </a:t>
            </a:r>
            <a:r>
              <a:rPr lang="en-US" sz="2000" i="1">
                <a:solidFill>
                  <a:srgbClr val="0066FF"/>
                </a:solidFill>
                <a:latin typeface="Arial" charset="0"/>
                <a:cs typeface="Arial" charset="0"/>
              </a:rPr>
              <a:t>E</a:t>
            </a:r>
            <a:r>
              <a:rPr lang="en-US" sz="2000" i="1" baseline="-25000">
                <a:solidFill>
                  <a:srgbClr val="0066FF"/>
                </a:solidFill>
                <a:latin typeface="Arial" charset="0"/>
                <a:cs typeface="Arial" charset="0"/>
              </a:rPr>
              <a:t>a</a:t>
            </a:r>
            <a:r>
              <a:rPr lang="en-US" sz="2000" i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or </a:t>
            </a:r>
            <a:r>
              <a:rPr lang="en-US" sz="2000" i="1">
                <a:solidFill>
                  <a:srgbClr val="0066FF"/>
                </a:solidFill>
                <a:latin typeface="Arial" charset="0"/>
                <a:cs typeface="Arial" charset="0"/>
              </a:rPr>
              <a:t>∆G≠</a:t>
            </a:r>
          </a:p>
          <a:p>
            <a:pPr algn="just">
              <a:lnSpc>
                <a:spcPct val="30000"/>
              </a:lnSpc>
            </a:pPr>
            <a:endParaRPr lang="en-US" sz="2000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0838" name="Group 6"/>
          <p:cNvGrpSpPr>
            <a:grpSpLocks/>
          </p:cNvGrpSpPr>
          <p:nvPr/>
        </p:nvGrpSpPr>
        <p:grpSpPr bwMode="auto">
          <a:xfrm>
            <a:off x="1066800" y="3200400"/>
            <a:ext cx="5429250" cy="3314700"/>
            <a:chOff x="2100" y="1620"/>
            <a:chExt cx="3420" cy="2472"/>
          </a:xfrm>
        </p:grpSpPr>
        <p:pic>
          <p:nvPicPr>
            <p:cNvPr id="120839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" y="1620"/>
              <a:ext cx="3259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>
              <a:off x="2118" y="2760"/>
              <a:ext cx="1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Line 9"/>
            <p:cNvSpPr>
              <a:spLocks noChangeShapeType="1"/>
            </p:cNvSpPr>
            <p:nvPr/>
          </p:nvSpPr>
          <p:spPr bwMode="auto">
            <a:xfrm flipH="1">
              <a:off x="2100" y="1865"/>
              <a:ext cx="19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Line 10"/>
            <p:cNvSpPr>
              <a:spLocks noChangeShapeType="1"/>
            </p:cNvSpPr>
            <p:nvPr/>
          </p:nvSpPr>
          <p:spPr bwMode="auto">
            <a:xfrm flipH="1">
              <a:off x="2154" y="3793"/>
              <a:ext cx="28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381000" y="2057400"/>
            <a:ext cx="80010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800">
                <a:solidFill>
                  <a:srgbClr val="0066FF"/>
                </a:solidFill>
                <a:latin typeface="Arial" charset="0"/>
                <a:cs typeface="Arial" charset="0"/>
              </a:rPr>
              <a:t>The Activation Energy (</a:t>
            </a:r>
            <a:r>
              <a:rPr lang="en-US" sz="1800" i="1">
                <a:solidFill>
                  <a:srgbClr val="0066FF"/>
                </a:solidFill>
                <a:latin typeface="Arial" charset="0"/>
                <a:cs typeface="Arial" charset="0"/>
              </a:rPr>
              <a:t>Ea</a:t>
            </a:r>
            <a:r>
              <a:rPr lang="en-US" sz="1800">
                <a:solidFill>
                  <a:srgbClr val="0066FF"/>
                </a:solidFill>
                <a:latin typeface="Arial" charset="0"/>
                <a:cs typeface="Arial" charset="0"/>
              </a:rPr>
              <a:t>) determines how fast a reaction occurs, the </a:t>
            </a:r>
            <a:r>
              <a:rPr lang="en-US" sz="1800" i="1">
                <a:solidFill>
                  <a:srgbClr val="0066FF"/>
                </a:solidFill>
                <a:latin typeface="Arial" charset="0"/>
                <a:cs typeface="Arial" charset="0"/>
              </a:rPr>
              <a:t>higher Activation barrier, </a:t>
            </a:r>
            <a:r>
              <a:rPr lang="en-US" sz="1800" b="1" i="1">
                <a:solidFill>
                  <a:srgbClr val="0066FF"/>
                </a:solidFill>
                <a:latin typeface="Arial" charset="0"/>
                <a:cs typeface="Arial" charset="0"/>
              </a:rPr>
              <a:t>the slower the reaction rate.  The lower the Activation barrier, the faster the reaction</a:t>
            </a:r>
            <a:endParaRPr lang="ar-sa" sz="2000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sp>
        <p:nvSpPr>
          <p:cNvPr id="120845" name="WordArt 13"/>
          <p:cNvSpPr>
            <a:spLocks noChangeArrowheads="1" noChangeShapeType="1" noTextEdit="1"/>
          </p:cNvSpPr>
          <p:nvPr/>
        </p:nvSpPr>
        <p:spPr bwMode="auto">
          <a:xfrm>
            <a:off x="6781800" y="228600"/>
            <a:ext cx="15335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388842205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ran Resmi 2018-02-23 01.0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6" y="2736633"/>
            <a:ext cx="8465248" cy="4121368"/>
          </a:xfrm>
          <a:prstGeom prst="rect">
            <a:avLst/>
          </a:prstGeom>
        </p:spPr>
      </p:pic>
      <p:pic>
        <p:nvPicPr>
          <p:cNvPr id="4" name="Picture 3" descr="Ekran Resmi 2018-02-23 01.05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9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8-02-23 00.0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" y="0"/>
            <a:ext cx="911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761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ran Resmi 2019-10-13 19.0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32" y="758931"/>
            <a:ext cx="6750379" cy="50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52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F5A14-683B-1A4B-8475-8B8F995BE35C}" type="slidenum">
              <a:rPr lang="en-GB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185" y="1319218"/>
            <a:ext cx="8606204" cy="5260975"/>
          </a:xfrm>
        </p:spPr>
        <p:txBody>
          <a:bodyPr tIns="10800" rIns="18000" bIns="10800"/>
          <a:lstStyle/>
          <a:p>
            <a:pPr marL="282575" indent="-282575" defTabSz="765175" eaLnBrk="1" hangingPunct="1">
              <a:spcAft>
                <a:spcPct val="1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mtClean="0">
                <a:cs typeface="+mn-cs"/>
              </a:rPr>
              <a:t>Catalysis action - Reaction kinetics and mechanism  </a:t>
            </a:r>
          </a:p>
          <a:p>
            <a:pPr marL="282575" indent="-282575" defTabSz="765175" eaLnBrk="1" hangingPunct="1">
              <a:spcAft>
                <a:spcPct val="10000"/>
              </a:spcAft>
              <a:buFont typeface="Wingdings" charset="0"/>
              <a:buNone/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2000" smtClean="0">
                <a:cs typeface="+mn-cs"/>
              </a:rPr>
              <a:t>	Catalyst action leads to the rate of a reaction to change. </a:t>
            </a:r>
          </a:p>
          <a:p>
            <a:pPr marL="282575" indent="-282575" defTabSz="765175" eaLnBrk="1" hangingPunct="1">
              <a:spcAft>
                <a:spcPct val="10000"/>
              </a:spcAft>
              <a:buFont typeface="Wingdings" charset="0"/>
              <a:buNone/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2000" smtClean="0">
                <a:cs typeface="+mn-cs"/>
              </a:rPr>
              <a:t>	</a:t>
            </a:r>
            <a:r>
              <a:rPr lang="en-GB" sz="1800" smtClean="0">
                <a:cs typeface="+mn-cs"/>
              </a:rPr>
              <a:t>This is realised by changing the course of reaction (compared to non-catalytic reaction)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1800" smtClean="0"/>
              <a:t>Forming complex with reactants/products, controlling the rate of elementary steps in the process. This is evidenced by the facts that</a:t>
            </a:r>
          </a:p>
          <a:p>
            <a:pPr marL="1130300" lvl="2" indent="-180975" defTabSz="765175" eaLnBrk="1" hangingPunct="1">
              <a:spcBef>
                <a:spcPct val="50000"/>
              </a:spcBef>
              <a:spcAft>
                <a:spcPct val="1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1600" smtClean="0"/>
              <a:t>The reaction activation energy is altered</a:t>
            </a:r>
          </a:p>
          <a:p>
            <a:pPr marL="1130300" lvl="2" indent="-180975" defTabSz="765175" eaLnBrk="1" hangingPunct="1">
              <a:spcBef>
                <a:spcPct val="50000"/>
              </a:spcBef>
              <a:spcAft>
                <a:spcPct val="1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1600" smtClean="0"/>
              <a:t>The intermediates formed are different from </a:t>
            </a:r>
          </a:p>
          <a:p>
            <a:pPr marL="1130300" lvl="2" indent="-180975" defTabSz="765175" eaLnBrk="1" hangingPunct="1">
              <a:spcAft>
                <a:spcPct val="10000"/>
              </a:spcAft>
              <a:buFont typeface="Wingdings" charset="0"/>
              <a:buNone/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1600" smtClean="0"/>
              <a:t>	those formed in non-catalytic reaction</a:t>
            </a:r>
          </a:p>
          <a:p>
            <a:pPr marL="1130300" lvl="2" indent="-180975" defTabSz="765175" eaLnBrk="1" hangingPunct="1">
              <a:spcBef>
                <a:spcPct val="50000"/>
              </a:spcBef>
              <a:spcAft>
                <a:spcPct val="1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1600" smtClean="0"/>
              <a:t>The rates of reactions are altered (both</a:t>
            </a:r>
          </a:p>
          <a:p>
            <a:pPr marL="1130300" lvl="2" indent="-180975" defTabSz="765175" eaLnBrk="1" hangingPunct="1">
              <a:spcAft>
                <a:spcPct val="10000"/>
              </a:spcAft>
              <a:buFont typeface="Wingdings" charset="0"/>
              <a:buNone/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1600" smtClean="0"/>
              <a:t>	desired and undesired ones) </a:t>
            </a:r>
          </a:p>
          <a:p>
            <a:pPr marL="757238" lvl="1" indent="-284163" defTabSz="765175" eaLnBrk="1" hangingPunct="1">
              <a:spcBef>
                <a:spcPct val="50000"/>
              </a:spcBef>
              <a:spcAft>
                <a:spcPct val="1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1800" smtClean="0"/>
              <a:t>Reactions proceed under less demanding conditions </a:t>
            </a:r>
          </a:p>
          <a:p>
            <a:pPr marL="1130300" lvl="2" indent="-180975" defTabSz="765175" eaLnBrk="1" hangingPunct="1">
              <a:spcBef>
                <a:spcPct val="50000"/>
              </a:spcBef>
              <a:spcAft>
                <a:spcPct val="10000"/>
              </a:spcAft>
              <a:tabLst>
                <a:tab pos="2663825" algn="l"/>
                <a:tab pos="4092575" algn="l"/>
                <a:tab pos="9245600" algn="r"/>
              </a:tabLst>
              <a:defRPr/>
            </a:pPr>
            <a:r>
              <a:rPr lang="en-GB" sz="1600" smtClean="0"/>
              <a:t>Allow reactions occur under a milder conditions, e.g. at lower temperatures for those heat sensitive materials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656492" y="460408"/>
            <a:ext cx="8260374" cy="6905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j-cs"/>
              </a:rPr>
              <a:t>Action of Catalysts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40339" y="230204"/>
            <a:ext cx="1856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u="sng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Catalysis &amp; Catalysts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883494" y="3232151"/>
            <a:ext cx="2851639" cy="1901826"/>
            <a:chOff x="4202" y="2353"/>
            <a:chExt cx="1946" cy="1198"/>
          </a:xfrm>
        </p:grpSpPr>
        <p:sp>
          <p:nvSpPr>
            <p:cNvPr id="118790" name="Text Box 6"/>
            <p:cNvSpPr txBox="1">
              <a:spLocks noChangeArrowheads="1"/>
            </p:cNvSpPr>
            <p:nvPr/>
          </p:nvSpPr>
          <p:spPr bwMode="auto">
            <a:xfrm>
              <a:off x="5579" y="2831"/>
              <a:ext cx="5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reactant</a:t>
              </a:r>
            </a:p>
          </p:txBody>
        </p:sp>
        <p:sp>
          <p:nvSpPr>
            <p:cNvPr id="118791" name="Freeform 7"/>
            <p:cNvSpPr>
              <a:spLocks/>
            </p:cNvSpPr>
            <p:nvPr/>
          </p:nvSpPr>
          <p:spPr bwMode="auto">
            <a:xfrm>
              <a:off x="4410" y="2415"/>
              <a:ext cx="1678" cy="954"/>
            </a:xfrm>
            <a:custGeom>
              <a:avLst/>
              <a:gdLst>
                <a:gd name="T0" fmla="*/ 0 w 1280"/>
                <a:gd name="T1" fmla="*/ 0 h 1000"/>
                <a:gd name="T2" fmla="*/ 0 w 1280"/>
                <a:gd name="T3" fmla="*/ 1000 h 1000"/>
                <a:gd name="T4" fmla="*/ 1280 w 1280"/>
                <a:gd name="T5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1000">
                  <a:moveTo>
                    <a:pt x="0" y="0"/>
                  </a:moveTo>
                  <a:lnTo>
                    <a:pt x="0" y="1000"/>
                  </a:lnTo>
                  <a:lnTo>
                    <a:pt x="1280" y="10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2" name="Text Box 8"/>
            <p:cNvSpPr txBox="1">
              <a:spLocks noChangeArrowheads="1"/>
            </p:cNvSpPr>
            <p:nvPr/>
          </p:nvSpPr>
          <p:spPr bwMode="auto">
            <a:xfrm>
              <a:off x="4778" y="3338"/>
              <a:ext cx="10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reaction process</a:t>
              </a:r>
            </a:p>
          </p:txBody>
        </p:sp>
        <p:sp>
          <p:nvSpPr>
            <p:cNvPr id="118793" name="Freeform 9"/>
            <p:cNvSpPr>
              <a:spLocks/>
            </p:cNvSpPr>
            <p:nvPr/>
          </p:nvSpPr>
          <p:spPr bwMode="auto">
            <a:xfrm>
              <a:off x="4478" y="2398"/>
              <a:ext cx="1323" cy="779"/>
            </a:xfrm>
            <a:custGeom>
              <a:avLst/>
              <a:gdLst>
                <a:gd name="T0" fmla="*/ 0 w 1323"/>
                <a:gd name="T1" fmla="*/ 612 h 779"/>
                <a:gd name="T2" fmla="*/ 106 w 1323"/>
                <a:gd name="T3" fmla="*/ 571 h 779"/>
                <a:gd name="T4" fmla="*/ 219 w 1323"/>
                <a:gd name="T5" fmla="*/ 433 h 779"/>
                <a:gd name="T6" fmla="*/ 341 w 1323"/>
                <a:gd name="T7" fmla="*/ 166 h 779"/>
                <a:gd name="T8" fmla="*/ 511 w 1323"/>
                <a:gd name="T9" fmla="*/ 84 h 779"/>
                <a:gd name="T10" fmla="*/ 966 w 1323"/>
                <a:gd name="T11" fmla="*/ 669 h 779"/>
                <a:gd name="T12" fmla="*/ 1323 w 1323"/>
                <a:gd name="T13" fmla="*/ 74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3" h="779">
                  <a:moveTo>
                    <a:pt x="0" y="612"/>
                  </a:moveTo>
                  <a:cubicBezTo>
                    <a:pt x="18" y="605"/>
                    <a:pt x="70" y="601"/>
                    <a:pt x="106" y="571"/>
                  </a:cubicBezTo>
                  <a:cubicBezTo>
                    <a:pt x="142" y="541"/>
                    <a:pt x="180" y="500"/>
                    <a:pt x="219" y="433"/>
                  </a:cubicBezTo>
                  <a:cubicBezTo>
                    <a:pt x="258" y="366"/>
                    <a:pt x="292" y="224"/>
                    <a:pt x="341" y="166"/>
                  </a:cubicBezTo>
                  <a:cubicBezTo>
                    <a:pt x="390" y="108"/>
                    <a:pt x="407" y="0"/>
                    <a:pt x="511" y="84"/>
                  </a:cubicBezTo>
                  <a:cubicBezTo>
                    <a:pt x="615" y="168"/>
                    <a:pt x="831" y="559"/>
                    <a:pt x="966" y="669"/>
                  </a:cubicBezTo>
                  <a:cubicBezTo>
                    <a:pt x="1101" y="779"/>
                    <a:pt x="1249" y="727"/>
                    <a:pt x="1323" y="74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4" name="Line 10"/>
            <p:cNvSpPr>
              <a:spLocks noChangeShapeType="1"/>
            </p:cNvSpPr>
            <p:nvPr/>
          </p:nvSpPr>
          <p:spPr bwMode="auto">
            <a:xfrm>
              <a:off x="4411" y="3010"/>
              <a:ext cx="1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5" name="Line 11"/>
            <p:cNvSpPr>
              <a:spLocks noChangeShapeType="1"/>
            </p:cNvSpPr>
            <p:nvPr/>
          </p:nvSpPr>
          <p:spPr bwMode="auto">
            <a:xfrm flipH="1">
              <a:off x="5131" y="2498"/>
              <a:ext cx="132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6" name="Text Box 12"/>
            <p:cNvSpPr txBox="1">
              <a:spLocks noChangeArrowheads="1"/>
            </p:cNvSpPr>
            <p:nvPr/>
          </p:nvSpPr>
          <p:spPr bwMode="auto">
            <a:xfrm>
              <a:off x="5115" y="2353"/>
              <a:ext cx="7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i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uncatalytic</a:t>
              </a:r>
              <a:endParaRPr lang="en-GB" sz="1400" i="1" baseline="-25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7" name="Line 13"/>
            <p:cNvSpPr>
              <a:spLocks noChangeShapeType="1"/>
            </p:cNvSpPr>
            <p:nvPr/>
          </p:nvSpPr>
          <p:spPr bwMode="auto">
            <a:xfrm>
              <a:off x="5662" y="3135"/>
              <a:ext cx="4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798" name="Text Box 14"/>
            <p:cNvSpPr txBox="1">
              <a:spLocks noChangeArrowheads="1"/>
            </p:cNvSpPr>
            <p:nvPr/>
          </p:nvSpPr>
          <p:spPr bwMode="auto">
            <a:xfrm>
              <a:off x="5683" y="3159"/>
              <a:ext cx="39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product</a:t>
              </a:r>
            </a:p>
          </p:txBody>
        </p:sp>
        <p:sp>
          <p:nvSpPr>
            <p:cNvPr id="118799" name="Text Box 15"/>
            <p:cNvSpPr txBox="1">
              <a:spLocks noChangeArrowheads="1"/>
            </p:cNvSpPr>
            <p:nvPr/>
          </p:nvSpPr>
          <p:spPr bwMode="auto">
            <a:xfrm rot="16200000">
              <a:off x="4085" y="2873"/>
              <a:ext cx="4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energy</a:t>
              </a:r>
            </a:p>
          </p:txBody>
        </p:sp>
        <p:sp>
          <p:nvSpPr>
            <p:cNvPr id="118800" name="Freeform 16"/>
            <p:cNvSpPr>
              <a:spLocks/>
            </p:cNvSpPr>
            <p:nvPr/>
          </p:nvSpPr>
          <p:spPr bwMode="auto">
            <a:xfrm>
              <a:off x="4518" y="2746"/>
              <a:ext cx="1323" cy="407"/>
            </a:xfrm>
            <a:custGeom>
              <a:avLst/>
              <a:gdLst>
                <a:gd name="T0" fmla="*/ 0 w 1323"/>
                <a:gd name="T1" fmla="*/ 263 h 407"/>
                <a:gd name="T2" fmla="*/ 106 w 1323"/>
                <a:gd name="T3" fmla="*/ 222 h 407"/>
                <a:gd name="T4" fmla="*/ 210 w 1323"/>
                <a:gd name="T5" fmla="*/ 116 h 407"/>
                <a:gd name="T6" fmla="*/ 276 w 1323"/>
                <a:gd name="T7" fmla="*/ 176 h 407"/>
                <a:gd name="T8" fmla="*/ 325 w 1323"/>
                <a:gd name="T9" fmla="*/ 166 h 407"/>
                <a:gd name="T10" fmla="*/ 354 w 1323"/>
                <a:gd name="T11" fmla="*/ 80 h 407"/>
                <a:gd name="T12" fmla="*/ 423 w 1323"/>
                <a:gd name="T13" fmla="*/ 4 h 407"/>
                <a:gd name="T14" fmla="*/ 496 w 1323"/>
                <a:gd name="T15" fmla="*/ 53 h 407"/>
                <a:gd name="T16" fmla="*/ 528 w 1323"/>
                <a:gd name="T17" fmla="*/ 126 h 407"/>
                <a:gd name="T18" fmla="*/ 600 w 1323"/>
                <a:gd name="T19" fmla="*/ 164 h 407"/>
                <a:gd name="T20" fmla="*/ 684 w 1323"/>
                <a:gd name="T21" fmla="*/ 122 h 407"/>
                <a:gd name="T22" fmla="*/ 948 w 1323"/>
                <a:gd name="T23" fmla="*/ 362 h 407"/>
                <a:gd name="T24" fmla="*/ 1323 w 1323"/>
                <a:gd name="T25" fmla="*/ 39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3" h="407">
                  <a:moveTo>
                    <a:pt x="0" y="263"/>
                  </a:moveTo>
                  <a:cubicBezTo>
                    <a:pt x="18" y="256"/>
                    <a:pt x="71" y="246"/>
                    <a:pt x="106" y="222"/>
                  </a:cubicBezTo>
                  <a:cubicBezTo>
                    <a:pt x="141" y="198"/>
                    <a:pt x="182" y="124"/>
                    <a:pt x="210" y="116"/>
                  </a:cubicBezTo>
                  <a:cubicBezTo>
                    <a:pt x="238" y="108"/>
                    <a:pt x="257" y="168"/>
                    <a:pt x="276" y="176"/>
                  </a:cubicBezTo>
                  <a:cubicBezTo>
                    <a:pt x="295" y="184"/>
                    <a:pt x="312" y="182"/>
                    <a:pt x="325" y="166"/>
                  </a:cubicBezTo>
                  <a:cubicBezTo>
                    <a:pt x="338" y="150"/>
                    <a:pt x="338" y="107"/>
                    <a:pt x="354" y="80"/>
                  </a:cubicBezTo>
                  <a:cubicBezTo>
                    <a:pt x="370" y="53"/>
                    <a:pt x="399" y="8"/>
                    <a:pt x="423" y="4"/>
                  </a:cubicBezTo>
                  <a:cubicBezTo>
                    <a:pt x="447" y="0"/>
                    <a:pt x="479" y="33"/>
                    <a:pt x="496" y="53"/>
                  </a:cubicBezTo>
                  <a:cubicBezTo>
                    <a:pt x="513" y="73"/>
                    <a:pt x="511" y="108"/>
                    <a:pt x="528" y="126"/>
                  </a:cubicBezTo>
                  <a:cubicBezTo>
                    <a:pt x="545" y="144"/>
                    <a:pt x="574" y="165"/>
                    <a:pt x="600" y="164"/>
                  </a:cubicBezTo>
                  <a:cubicBezTo>
                    <a:pt x="626" y="163"/>
                    <a:pt x="626" y="89"/>
                    <a:pt x="684" y="122"/>
                  </a:cubicBezTo>
                  <a:cubicBezTo>
                    <a:pt x="742" y="155"/>
                    <a:pt x="841" y="317"/>
                    <a:pt x="948" y="362"/>
                  </a:cubicBezTo>
                  <a:cubicBezTo>
                    <a:pt x="1055" y="407"/>
                    <a:pt x="1245" y="387"/>
                    <a:pt x="1323" y="39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801" name="Text Box 17"/>
            <p:cNvSpPr txBox="1">
              <a:spLocks noChangeArrowheads="1"/>
            </p:cNvSpPr>
            <p:nvPr/>
          </p:nvSpPr>
          <p:spPr bwMode="auto">
            <a:xfrm>
              <a:off x="5367" y="2635"/>
              <a:ext cx="5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i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catalytic</a:t>
              </a:r>
              <a:endParaRPr lang="en-GB" sz="1400" i="1" baseline="-25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802" name="Line 18"/>
            <p:cNvSpPr>
              <a:spLocks noChangeShapeType="1"/>
            </p:cNvSpPr>
            <p:nvPr/>
          </p:nvSpPr>
          <p:spPr bwMode="auto">
            <a:xfrm flipH="1">
              <a:off x="5071" y="2750"/>
              <a:ext cx="318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211015" y="0"/>
            <a:ext cx="25321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11 (Erzeng Xue) </a:t>
            </a:r>
          </a:p>
        </p:txBody>
      </p:sp>
    </p:spTree>
    <p:extLst>
      <p:ext uri="{BB962C8B-B14F-4D97-AF65-F5344CB8AC3E}">
        <p14:creationId xmlns:p14="http://schemas.microsoft.com/office/powerpoint/2010/main" val="26608976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B735-8BFB-644B-B4E1-E0F4ED027F05}" type="slidenum">
              <a:rPr lang="en-US"/>
              <a:pPr/>
              <a:t>92</a:t>
            </a:fld>
            <a:endParaRPr lang="en-US"/>
          </a:p>
        </p:txBody>
      </p:sp>
      <p:pic>
        <p:nvPicPr>
          <p:cNvPr id="123906" name="Picture 2" descr="q1ta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838200"/>
            <a:ext cx="7196138" cy="325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0" y="0"/>
          <a:ext cx="882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Clip" r:id="rId4" imgW="882360" imgH="704520" progId="MS_ClipArt_Gallery.2">
                  <p:embed/>
                </p:oleObj>
              </mc:Choice>
              <mc:Fallback>
                <p:oleObj name="Clip" r:id="rId4" imgW="882360" imgH="704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26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219200" y="76200"/>
            <a:ext cx="746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3000" b="1">
                <a:solidFill>
                  <a:srgbClr val="0066FF"/>
                </a:solidFill>
                <a:latin typeface="Arial" charset="0"/>
                <a:cs typeface="Arial" charset="0"/>
              </a:rPr>
              <a:t>Activation Energy</a:t>
            </a:r>
            <a:endParaRPr lang="ar-sa" sz="3000" b="1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sp>
        <p:nvSpPr>
          <p:cNvPr id="123910" name="WordArt 6"/>
          <p:cNvSpPr>
            <a:spLocks noChangeArrowheads="1" noChangeShapeType="1" noTextEdit="1"/>
          </p:cNvSpPr>
          <p:nvPr/>
        </p:nvSpPr>
        <p:spPr bwMode="auto">
          <a:xfrm>
            <a:off x="6477000" y="228600"/>
            <a:ext cx="18383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Catalyst  Affect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685800" y="4419600"/>
            <a:ext cx="82296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just" defTabSz="800100">
              <a:lnSpc>
                <a:spcPct val="90000"/>
              </a:lnSpc>
              <a:spcBef>
                <a:spcPct val="20000"/>
              </a:spcBef>
              <a:tabLst>
                <a:tab pos="228600" algn="l"/>
              </a:tabLst>
            </a:pPr>
            <a:r>
              <a:rPr lang="en-US" sz="2800" b="1">
                <a:solidFill>
                  <a:srgbClr val="6600FF"/>
                </a:solidFill>
              </a:rPr>
              <a:t>This means , the catalyst changes the reaction path by lowering its activation energy and consequently the </a:t>
            </a:r>
            <a:r>
              <a:rPr lang="en-US" sz="2800" b="1" i="1">
                <a:solidFill>
                  <a:srgbClr val="FF0000"/>
                </a:solidFill>
              </a:rPr>
              <a:t>catalyst increases the rate of reaction.</a:t>
            </a:r>
          </a:p>
        </p:txBody>
      </p:sp>
    </p:spTree>
    <p:extLst>
      <p:ext uri="{BB962C8B-B14F-4D97-AF65-F5344CB8AC3E}">
        <p14:creationId xmlns:p14="http://schemas.microsoft.com/office/powerpoint/2010/main" val="332815324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4"/>
          <p:cNvSpPr txBox="1">
            <a:spLocks noChangeArrowheads="1"/>
          </p:cNvSpPr>
          <p:nvPr/>
        </p:nvSpPr>
        <p:spPr bwMode="auto">
          <a:xfrm>
            <a:off x="1524000" y="685800"/>
            <a:ext cx="6096000" cy="519113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Catalysis: Speeding up a Reaction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635000" y="16002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 i="1"/>
              <a:t>catalyst</a:t>
            </a:r>
            <a:r>
              <a:rPr lang="en-US"/>
              <a:t> is a substance that increases the reaction rate without itself being consumed in the reaction.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22300" y="2590800"/>
            <a:ext cx="815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In general, a catalyst provides an alternative reaction pathway that has a </a:t>
            </a:r>
            <a:r>
              <a:rPr lang="en-US" b="1" i="1"/>
              <a:t>lower total activation energy</a:t>
            </a:r>
            <a:r>
              <a:rPr lang="en-US"/>
              <a:t> than the uncatalyzed reaction.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 catalyst will speed up both the forward and the reverse reactions.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609600" y="50292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 catalyst does not affect either </a:t>
            </a:r>
            <a:r>
              <a:rPr lang="en-US">
                <a:latin typeface="Symbol" charset="0"/>
                <a:cs typeface="Arial" charset="0"/>
              </a:rPr>
              <a:t>D</a:t>
            </a:r>
            <a:r>
              <a:rPr lang="en-US" i="1">
                <a:cs typeface="Arial" charset="0"/>
              </a:rPr>
              <a:t>H</a:t>
            </a:r>
            <a:r>
              <a:rPr lang="en-US">
                <a:cs typeface="Arial" charset="0"/>
              </a:rPr>
              <a:t> or the overall yield for a reaction.</a:t>
            </a:r>
          </a:p>
        </p:txBody>
      </p:sp>
    </p:spTree>
    <p:extLst>
      <p:ext uri="{BB962C8B-B14F-4D97-AF65-F5344CB8AC3E}">
        <p14:creationId xmlns:p14="http://schemas.microsoft.com/office/powerpoint/2010/main" val="224075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/>
      <p:bldP spid="209926" grpId="0"/>
      <p:bldP spid="209927" grpId="0"/>
      <p:bldP spid="20992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0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4" y="381000"/>
            <a:ext cx="8378825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713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0.36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8" y="473189"/>
            <a:ext cx="8648700" cy="58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98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2499" b="22223"/>
          <a:stretch>
            <a:fillRect/>
          </a:stretch>
        </p:blipFill>
        <p:spPr bwMode="auto">
          <a:xfrm>
            <a:off x="152400" y="1143000"/>
            <a:ext cx="8915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709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02-23 01.0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318"/>
            <a:ext cx="9144000" cy="61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20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B351D-A86D-5A43-AC4F-35A03DE5B05D}" type="slidenum">
              <a:rPr lang="en-GB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190" y="1190633"/>
            <a:ext cx="8678008" cy="5389563"/>
          </a:xfrm>
        </p:spPr>
        <p:txBody>
          <a:bodyPr tIns="10800" rIns="18000" bIns="10800"/>
          <a:lstStyle/>
          <a:p>
            <a:pPr marL="282575" indent="-2825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2000" smtClean="0">
                <a:cs typeface="+mn-cs"/>
              </a:rPr>
              <a:t>The types of catalysts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smtClean="0"/>
              <a:t>Classification based on the its physical state, a catalyst can be 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gas 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liquid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solid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smtClean="0"/>
              <a:t>Classification based on the substances from which a catalyst is made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Inorganic (gases, metals, metal oxides, inorganic acids, bases etc.)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Organic (organic acids, enzymes etc.)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smtClean="0"/>
              <a:t>Classification based on the ways catalysts work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Homogeneous - both catalyst and all reactants/products are in the same phase (gas or liq)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Heterogeneous - reaction system involves multi-phase (catalysts + reactants/products) </a:t>
            </a:r>
          </a:p>
          <a:p>
            <a:pPr marL="757238" lvl="1" indent="-284163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800" smtClean="0"/>
              <a:t>Classification based on the catalysts</a:t>
            </a:r>
            <a:r>
              <a:rPr lang="ja-JP" altLang="en-GB" sz="1800" smtClean="0">
                <a:latin typeface="Arial"/>
              </a:rPr>
              <a:t>’</a:t>
            </a:r>
            <a:r>
              <a:rPr lang="en-GB" sz="1800" smtClean="0"/>
              <a:t> action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Acid-base catalysts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Enzymatic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Photocatalysis</a:t>
            </a:r>
          </a:p>
          <a:p>
            <a:pPr marL="1130300" lvl="2" indent="-180975" defTabSz="765175" eaLnBrk="1" hangingPunct="1">
              <a:spcAft>
                <a:spcPct val="10000"/>
              </a:spcAft>
              <a:tabLst>
                <a:tab pos="2663825" algn="l"/>
                <a:tab pos="5329238" algn="l"/>
                <a:tab pos="9245600" algn="r"/>
              </a:tabLst>
              <a:defRPr/>
            </a:pPr>
            <a:r>
              <a:rPr lang="en-GB" sz="1600" smtClean="0"/>
              <a:t>Electrocatalysis, etc.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656492" y="511206"/>
            <a:ext cx="8260374" cy="69056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Types of Catalysts &amp; Catalytic Reactions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40338" y="230203"/>
            <a:ext cx="1856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u="sng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Catalysis &amp; Catalysts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211015" y="0"/>
            <a:ext cx="25321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>
                <a:solidFill>
                  <a:srgbClr val="808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CH4003 Lecture Notes 11 (Erzeng Xue) </a:t>
            </a:r>
          </a:p>
        </p:txBody>
      </p:sp>
    </p:spTree>
    <p:extLst>
      <p:ext uri="{BB962C8B-B14F-4D97-AF65-F5344CB8AC3E}">
        <p14:creationId xmlns:p14="http://schemas.microsoft.com/office/powerpoint/2010/main" val="11893932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0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30"/>
            <a:ext cx="8001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295400" y="6248400"/>
            <a:ext cx="662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Adsorption, activation, reaction, desorption</a:t>
            </a:r>
          </a:p>
        </p:txBody>
      </p:sp>
    </p:spTree>
    <p:extLst>
      <p:ext uri="{BB962C8B-B14F-4D97-AF65-F5344CB8AC3E}">
        <p14:creationId xmlns:p14="http://schemas.microsoft.com/office/powerpoint/2010/main" val="320071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4787</Words>
  <Application>Microsoft Macintosh PowerPoint</Application>
  <PresentationFormat>On-screen Show (4:3)</PresentationFormat>
  <Paragraphs>822</Paragraphs>
  <Slides>118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118</vt:i4>
      </vt:variant>
    </vt:vector>
  </HeadingPairs>
  <TitlesOfParts>
    <vt:vector size="133" baseType="lpstr">
      <vt:lpstr>Office Theme</vt:lpstr>
      <vt:lpstr>Azure</vt:lpstr>
      <vt:lpstr>1_Blank</vt:lpstr>
      <vt:lpstr>Blends</vt:lpstr>
      <vt:lpstr>Default Design</vt:lpstr>
      <vt:lpstr>1_Default Design</vt:lpstr>
      <vt:lpstr>2_Default Design</vt:lpstr>
      <vt:lpstr>3_Default Design</vt:lpstr>
      <vt:lpstr>4_Default Design</vt:lpstr>
      <vt:lpstr>2_Blank</vt:lpstr>
      <vt:lpstr>5_Default Design</vt:lpstr>
      <vt:lpstr>Equation</vt:lpstr>
      <vt:lpstr>Document</vt:lpstr>
      <vt:lpstr>Microsoft Clip Gallery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 Mechanism</vt:lpstr>
      <vt:lpstr>Intermediates</vt:lpstr>
      <vt:lpstr>Rate-determining step</vt:lpstr>
      <vt:lpstr>PowerPoint Presentation</vt:lpstr>
      <vt:lpstr>PowerPoint Presentation</vt:lpstr>
      <vt:lpstr>PowerPoint Presentation</vt:lpstr>
      <vt:lpstr>Model for Kinetics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Transition State Theory</vt:lpstr>
      <vt:lpstr>PowerPoint Presentation</vt:lpstr>
      <vt:lpstr>I-  +  CH3Cl    Cl-  +  CH3I</vt:lpstr>
      <vt:lpstr>PowerPoint Presentation</vt:lpstr>
      <vt:lpstr>PowerPoint Presentation</vt:lpstr>
      <vt:lpstr>Maxwell–Boltzmann Distributions</vt:lpstr>
      <vt:lpstr>Maxwell–Boltzmann Distributions</vt:lpstr>
      <vt:lpstr>Maxwell–Boltzmann Distributions</vt:lpstr>
      <vt:lpstr>Maxwell–Boltzmann Distributions</vt:lpstr>
      <vt:lpstr>PowerPoint Presentation</vt:lpstr>
      <vt:lpstr>PowerPoint Presentation</vt:lpstr>
      <vt:lpstr>PowerPoint Presentation</vt:lpstr>
      <vt:lpstr>Collision Theory (Bimolecular Collsions)</vt:lpstr>
      <vt:lpstr>PowerPoint Presentation</vt:lpstr>
      <vt:lpstr>PowerPoint Presentation</vt:lpstr>
      <vt:lpstr>PowerPoint Presentation</vt:lpstr>
      <vt:lpstr>PowerPoint Presentation</vt:lpstr>
      <vt:lpstr>Arrhenius Equation</vt:lpstr>
      <vt:lpstr>Arrhenius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of Catalysts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Catalysts &amp; Catalytic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(Catalytic) Properties of Catalysts:   Definitions and Specifications.</vt:lpstr>
      <vt:lpstr>PowerPoint Presentation</vt:lpstr>
      <vt:lpstr>PowerPoint Presentation</vt:lpstr>
      <vt:lpstr>Catalytic Reaction Processes</vt:lpstr>
      <vt:lpstr>Solid Catalysts</vt:lpstr>
      <vt:lpstr>PowerPoint Presentation</vt:lpstr>
      <vt:lpstr>Adsorption On Solid Surface</vt:lpstr>
      <vt:lpstr>Applications of Catalysis</vt:lpstr>
      <vt:lpstr>Applications of Catalysis</vt:lpstr>
    </vt:vector>
  </TitlesOfParts>
  <Company>hacettepe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cigdemkip kip</dc:creator>
  <cp:lastModifiedBy>cigdemkip kip</cp:lastModifiedBy>
  <cp:revision>46</cp:revision>
  <dcterms:created xsi:type="dcterms:W3CDTF">2018-02-22T18:40:32Z</dcterms:created>
  <dcterms:modified xsi:type="dcterms:W3CDTF">2019-10-13T20:44:53Z</dcterms:modified>
</cp:coreProperties>
</file>