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2.bin" ContentType="application/vnd.openxmlformats-officedocument.oleObject"/>
  <Override PartName="/ppt/embeddings/oleObject4.bin" ContentType="application/vnd.openxmlformats-officedocument.oleObject"/>
  <Override PartName="/ppt/embeddings/Microsoft_Equation3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4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5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Microsoft_Equation6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Microsoft_Equation7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Microsoft_Equation8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Microsoft_Equation9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Microsoft_Equation1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Microsoft_Equation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94" r:id="rId4"/>
    <p:sldId id="262" r:id="rId5"/>
    <p:sldId id="263" r:id="rId6"/>
    <p:sldId id="295" r:id="rId7"/>
    <p:sldId id="296" r:id="rId8"/>
    <p:sldId id="264" r:id="rId9"/>
    <p:sldId id="265" r:id="rId10"/>
    <p:sldId id="297" r:id="rId11"/>
    <p:sldId id="298" r:id="rId12"/>
    <p:sldId id="273" r:id="rId13"/>
    <p:sldId id="299" r:id="rId14"/>
    <p:sldId id="274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75" r:id="rId29"/>
    <p:sldId id="276" r:id="rId30"/>
    <p:sldId id="277" r:id="rId31"/>
    <p:sldId id="278" r:id="rId32"/>
    <p:sldId id="283" r:id="rId33"/>
    <p:sldId id="279" r:id="rId34"/>
    <p:sldId id="281" r:id="rId35"/>
    <p:sldId id="280" r:id="rId36"/>
    <p:sldId id="284" r:id="rId37"/>
    <p:sldId id="285" r:id="rId38"/>
    <p:sldId id="286" r:id="rId39"/>
    <p:sldId id="287" r:id="rId40"/>
    <p:sldId id="288" r:id="rId41"/>
    <p:sldId id="289" r:id="rId42"/>
    <p:sldId id="292" r:id="rId43"/>
    <p:sldId id="290" r:id="rId44"/>
    <p:sldId id="293" r:id="rId45"/>
    <p:sldId id="291" r:id="rId46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9" autoAdjust="0"/>
    <p:restoredTop sz="94660"/>
  </p:normalViewPr>
  <p:slideViewPr>
    <p:cSldViewPr>
      <p:cViewPr>
        <p:scale>
          <a:sx n="72" d="100"/>
          <a:sy n="72" d="100"/>
        </p:scale>
        <p:origin x="-848" y="-7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1" Type="http://schemas.openxmlformats.org/officeDocument/2006/relationships/image" Target="../media/image42.wmf"/><Relationship Id="rId2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2.wmf"/><Relationship Id="rId3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5.wmf"/><Relationship Id="rId3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4" Type="http://schemas.openxmlformats.org/officeDocument/2006/relationships/image" Target="../media/image31.wmf"/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1.w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1" Type="http://schemas.openxmlformats.org/officeDocument/2006/relationships/image" Target="../media/image35.wmf"/><Relationship Id="rId2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5" Type="http://schemas.openxmlformats.org/officeDocument/2006/relationships/image" Target="../media/image42.wmf"/><Relationship Id="rId6" Type="http://schemas.openxmlformats.org/officeDocument/2006/relationships/image" Target="../media/image35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A64AE-DB37-594D-B1DF-D93E655FA033}" type="datetimeFigureOut">
              <a:rPr lang="en-US" smtClean="0"/>
              <a:t>16/11/19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FCB11-0D20-AB44-AE93-15E7D2DFE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6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D8A29B-40F3-F74B-B5D1-4EE0C4F70071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B26D5-C6B0-4A48-A8F1-6AAABA87FCC5}" type="datetimeFigureOut">
              <a:rPr lang="ms-MY" smtClean="0"/>
              <a:pPr/>
              <a:t>16/11/19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C27B-5D85-4B8C-B22B-CB62DC91774B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.bin"/><Relationship Id="rId12" Type="http://schemas.openxmlformats.org/officeDocument/2006/relationships/image" Target="../media/image20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8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8.w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24.wmf"/><Relationship Id="rId13" Type="http://schemas.openxmlformats.org/officeDocument/2006/relationships/oleObject" Target="../embeddings/Microsoft_Equation4.bin"/><Relationship Id="rId14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5.wmf"/><Relationship Id="rId9" Type="http://schemas.openxmlformats.org/officeDocument/2006/relationships/oleObject" Target="../embeddings/Microsoft_Equation5.bin"/><Relationship Id="rId1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6.bin"/><Relationship Id="rId12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7.bin"/><Relationship Id="rId12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4.w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37.wmf"/><Relationship Id="rId13" Type="http://schemas.openxmlformats.org/officeDocument/2006/relationships/oleObject" Target="../embeddings/Microsoft_Equation8.bin"/><Relationship Id="rId14" Type="http://schemas.openxmlformats.org/officeDocument/2006/relationships/image" Target="../media/image38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3.w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4.bin"/><Relationship Id="rId12" Type="http://schemas.openxmlformats.org/officeDocument/2006/relationships/image" Target="../media/image41.wmf"/><Relationship Id="rId13" Type="http://schemas.openxmlformats.org/officeDocument/2006/relationships/oleObject" Target="../embeddings/oleObject25.bin"/><Relationship Id="rId14" Type="http://schemas.openxmlformats.org/officeDocument/2006/relationships/image" Target="../media/image42.wmf"/><Relationship Id="rId15" Type="http://schemas.openxmlformats.org/officeDocument/2006/relationships/oleObject" Target="../embeddings/Microsoft_Equation9.bin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8.w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9.wmf"/><Relationship Id="rId9" Type="http://schemas.openxmlformats.org/officeDocument/2006/relationships/oleObject" Target="../embeddings/oleObject23.bin"/><Relationship Id="rId10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45.wmf"/><Relationship Id="rId15" Type="http://schemas.openxmlformats.org/officeDocument/2006/relationships/oleObject" Target="../embeddings/Microsoft_Equation1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5.w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4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42.wmf"/><Relationship Id="rId9" Type="http://schemas.openxmlformats.org/officeDocument/2006/relationships/oleObject" Target="../embeddings/Microsoft_Equation11.bin"/><Relationship Id="rId10" Type="http://schemas.openxmlformats.org/officeDocument/2006/relationships/image" Target="../media/image4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74.png"/><Relationship Id="rId5" Type="http://schemas.openxmlformats.org/officeDocument/2006/relationships/image" Target="../media/image75.png"/><Relationship Id="rId6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7.png"/><Relationship Id="rId5" Type="http://schemas.openxmlformats.org/officeDocument/2006/relationships/image" Target="../media/image76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16.png"/><Relationship Id="rId5" Type="http://schemas.openxmlformats.org/officeDocument/2006/relationships/image" Target="../media/image87.png"/><Relationship Id="rId6" Type="http://schemas.openxmlformats.org/officeDocument/2006/relationships/image" Target="../media/image83.png"/><Relationship Id="rId7" Type="http://schemas.openxmlformats.org/officeDocument/2006/relationships/image" Target="../media/image80.png"/><Relationship Id="rId8" Type="http://schemas.openxmlformats.org/officeDocument/2006/relationships/image" Target="../media/image88.png"/><Relationship Id="rId9" Type="http://schemas.openxmlformats.org/officeDocument/2006/relationships/image" Target="../media/image89.png"/><Relationship Id="rId10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4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000240"/>
            <a:ext cx="7772400" cy="302897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CATALYSIS AND CATALYTIC REACTION MECHANISM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1</a:t>
            </a:r>
            <a:endParaRPr lang="ms-MY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32771" name="Picture 2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76200" y="1295400"/>
            <a:ext cx="89154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latin typeface="Baskerville Old Face" charset="0"/>
              </a:rPr>
              <a:t>Info ;</a:t>
            </a:r>
          </a:p>
          <a:p>
            <a:pPr marL="342900" indent="-342900"/>
            <a:r>
              <a:rPr lang="en-US" sz="2800" b="1">
                <a:solidFill>
                  <a:srgbClr val="953735"/>
                </a:solidFill>
                <a:latin typeface="Baskerville Old Face" charset="0"/>
              </a:rPr>
              <a:t>Overall rate of reaction </a:t>
            </a:r>
            <a:r>
              <a:rPr lang="en-US" sz="2800" b="1">
                <a:latin typeface="Baskerville Old Face" charset="0"/>
              </a:rPr>
              <a:t>is equal to the </a:t>
            </a:r>
            <a:r>
              <a:rPr lang="en-US" sz="2800" b="1">
                <a:solidFill>
                  <a:srgbClr val="953735"/>
                </a:solidFill>
                <a:latin typeface="Baskerville Old Face" charset="0"/>
              </a:rPr>
              <a:t>rate of the slowest step in the mechanism.</a:t>
            </a:r>
          </a:p>
          <a:p>
            <a:pPr marL="342900" indent="-342900"/>
            <a:endParaRPr lang="en-US" sz="2800" b="1">
              <a:latin typeface="Baskerville Old Face" charset="0"/>
            </a:endParaRPr>
          </a:p>
          <a:p>
            <a:pPr marL="342900" indent="-342900"/>
            <a:r>
              <a:rPr lang="en-US" sz="2800" b="1">
                <a:latin typeface="Baskerville Old Face" charset="0"/>
              </a:rPr>
              <a:t>If </a:t>
            </a:r>
            <a:r>
              <a:rPr lang="en-US" sz="2800" b="1">
                <a:solidFill>
                  <a:srgbClr val="C00000"/>
                </a:solidFill>
                <a:latin typeface="Baskerville Old Face" charset="0"/>
              </a:rPr>
              <a:t>diffusion steps (1,2,6 &amp;7) &gt; fast than reaction steps (3,4 &amp;5) </a:t>
            </a:r>
            <a:r>
              <a:rPr lang="en-US" sz="2800" b="1">
                <a:latin typeface="Baskerville Old Face" charset="0"/>
              </a:rPr>
              <a:t>– conc in the immediate vicinity of the active sites are indistinguishable from those in the bulk fluid.</a:t>
            </a:r>
          </a:p>
          <a:p>
            <a:pPr marL="342900" indent="-342900"/>
            <a:r>
              <a:rPr lang="en-US" sz="2800" b="1">
                <a:latin typeface="Baskerville Old Face" charset="0"/>
              </a:rPr>
              <a:t>	- the transport / </a:t>
            </a:r>
            <a:r>
              <a:rPr lang="en-US" sz="2800" b="1" u="sng">
                <a:latin typeface="Baskerville Old Face" charset="0"/>
              </a:rPr>
              <a:t>diffusion steps not effect </a:t>
            </a:r>
            <a:r>
              <a:rPr lang="en-US" sz="2800" b="1">
                <a:latin typeface="Baskerville Old Face" charset="0"/>
              </a:rPr>
              <a:t>the overall rate of the reaction.</a:t>
            </a:r>
          </a:p>
          <a:p>
            <a:pPr marL="342900" indent="-342900"/>
            <a:endParaRPr lang="en-US" sz="2800" b="1">
              <a:latin typeface="Baskerville Old Face" charset="0"/>
            </a:endParaRPr>
          </a:p>
          <a:p>
            <a:pPr marL="342900" indent="-342900"/>
            <a:r>
              <a:rPr lang="en-US" sz="2800" b="1">
                <a:latin typeface="Baskerville Old Face" charset="0"/>
              </a:rPr>
              <a:t>If </a:t>
            </a:r>
            <a:r>
              <a:rPr lang="en-US" sz="2800" b="1">
                <a:solidFill>
                  <a:srgbClr val="C00000"/>
                </a:solidFill>
                <a:latin typeface="Baskerville Old Face" charset="0"/>
              </a:rPr>
              <a:t>reaction steps (3,4&amp;5) &gt; fast than diffusion steps</a:t>
            </a:r>
            <a:r>
              <a:rPr lang="en-US" sz="2800" b="1">
                <a:latin typeface="Baskerville Old Face" charset="0"/>
              </a:rPr>
              <a:t>;</a:t>
            </a:r>
          </a:p>
          <a:p>
            <a:pPr marL="342900" indent="-342900"/>
            <a:r>
              <a:rPr lang="en-US" sz="2800" b="1">
                <a:latin typeface="Baskerville Old Face" charset="0"/>
              </a:rPr>
              <a:t>	- mass transport does </a:t>
            </a:r>
            <a:r>
              <a:rPr lang="en-US" sz="2800" b="1" u="sng">
                <a:latin typeface="Baskerville Old Face" charset="0"/>
              </a:rPr>
              <a:t>effect </a:t>
            </a:r>
            <a:r>
              <a:rPr lang="en-US" sz="2800" b="1">
                <a:latin typeface="Baskerville Old Face" charset="0"/>
              </a:rPr>
              <a:t>the reaction rate</a:t>
            </a:r>
          </a:p>
          <a:p>
            <a:pPr marL="342900" indent="-342900"/>
            <a:endParaRPr lang="en-US" sz="2800" b="1">
              <a:latin typeface="Baskerville Old Face" charset="0"/>
            </a:endParaRP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HETEROGENEOUS CATALYTIC REACTIONS…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cont….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70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33795" name="Picture 2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76200" y="1644650"/>
            <a:ext cx="8915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latin typeface="Baskerville Old Face" charset="0"/>
              </a:rPr>
              <a:t>In system where diffusion from the bulk gas @ liquid to catalyst surface or to the mouths of catalyst pores effects the rate, </a:t>
            </a:r>
            <a:r>
              <a:rPr lang="en-US" sz="2800" b="1" u="sng">
                <a:latin typeface="Baskerville Old Face" charset="0"/>
              </a:rPr>
              <a:t>changing the flow conditions past the catalyst should change the overall reaction rate.</a:t>
            </a:r>
          </a:p>
          <a:p>
            <a:pPr marL="342900" indent="-342900"/>
            <a:endParaRPr lang="en-US" sz="2800" b="1">
              <a:latin typeface="Baskerville Old Face" charset="0"/>
            </a:endParaRPr>
          </a:p>
          <a:p>
            <a:pPr marL="342900" indent="-342900"/>
            <a:r>
              <a:rPr lang="en-US" sz="2800" b="1">
                <a:solidFill>
                  <a:srgbClr val="C00000"/>
                </a:solidFill>
                <a:latin typeface="Baskerville Old Face" charset="0"/>
              </a:rPr>
              <a:t>For porous catalyst</a:t>
            </a:r>
            <a:r>
              <a:rPr lang="en-US" sz="2800" b="1">
                <a:latin typeface="Baskerville Old Face" charset="0"/>
              </a:rPr>
              <a:t>, </a:t>
            </a:r>
            <a:r>
              <a:rPr lang="en-US" sz="2800" b="1" u="sng">
                <a:latin typeface="Baskerville Old Face" charset="0"/>
              </a:rPr>
              <a:t>diffusion within the catalyst pores may limit the rate of reaction.</a:t>
            </a:r>
          </a:p>
          <a:p>
            <a:pPr marL="342900" indent="-342900"/>
            <a:endParaRPr lang="en-US" sz="2800" b="1" u="sng">
              <a:latin typeface="Baskerville Old Face" charset="0"/>
            </a:endParaRPr>
          </a:p>
          <a:p>
            <a:pPr marL="342900" indent="-342900"/>
            <a:endParaRPr lang="en-US" sz="2800" b="1">
              <a:latin typeface="Baskerville Old Face" charset="0"/>
            </a:endParaRPr>
          </a:p>
          <a:p>
            <a:pPr marL="342900" indent="-342900"/>
            <a:r>
              <a:rPr lang="en-US" sz="2800" b="1">
                <a:latin typeface="Baskerville Old Face" charset="0"/>
              </a:rPr>
              <a:t>The </a:t>
            </a:r>
            <a:r>
              <a:rPr lang="en-US" sz="2800" b="1">
                <a:solidFill>
                  <a:srgbClr val="C00000"/>
                </a:solidFill>
                <a:latin typeface="Baskerville Old Face" charset="0"/>
              </a:rPr>
              <a:t>overall rate </a:t>
            </a:r>
            <a:r>
              <a:rPr lang="en-US" sz="2800" b="1">
                <a:latin typeface="Baskerville Old Face" charset="0"/>
              </a:rPr>
              <a:t>will be </a:t>
            </a:r>
            <a:r>
              <a:rPr lang="en-US" sz="2800" b="1" u="sng">
                <a:latin typeface="Baskerville Old Face" charset="0"/>
              </a:rPr>
              <a:t>unaffected by external flow conditions </a:t>
            </a:r>
            <a:r>
              <a:rPr lang="en-US" sz="2800" b="1">
                <a:latin typeface="Baskerville Old Face" charset="0"/>
              </a:rPr>
              <a:t>even though </a:t>
            </a:r>
            <a:r>
              <a:rPr lang="en-US" sz="2800" b="1" u="sng">
                <a:latin typeface="Baskerville Old Face" charset="0"/>
              </a:rPr>
              <a:t>diffusion effects the overall reaction rate</a:t>
            </a:r>
            <a:r>
              <a:rPr lang="en-US" sz="2800" b="1">
                <a:latin typeface="Baskerville Old Face" charset="0"/>
              </a:rPr>
              <a:t>.</a:t>
            </a:r>
          </a:p>
          <a:p>
            <a:pPr marL="342900" indent="-342900"/>
            <a:endParaRPr lang="en-US" sz="2800" b="1">
              <a:latin typeface="Baskerville Old Face" charset="0"/>
            </a:endParaRP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HETEROGENEOUS CATALYTIC REACTIONS…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cont….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810000" y="4953000"/>
            <a:ext cx="914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6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3:Adsorption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Isotherms</a:t>
            </a:r>
            <a:endParaRPr kumimoji="0" lang="ms-MY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00438"/>
            <a:ext cx="3750762" cy="89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6572264" y="1785926"/>
            <a:ext cx="2214578" cy="2143140"/>
          </a:xfrm>
          <a:prstGeom prst="wedgeRoundRectCallout">
            <a:avLst>
              <a:gd name="adj1" fmla="val -88047"/>
              <a:gd name="adj2" fmla="val 297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One unit of species A will be adsorbed on the site S</a:t>
            </a:r>
            <a:endParaRPr lang="ms-MY" sz="28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57224" y="1500174"/>
            <a:ext cx="2714644" cy="1785950"/>
          </a:xfrm>
          <a:prstGeom prst="wedgeRoundRectCallout">
            <a:avLst>
              <a:gd name="adj1" fmla="val 14816"/>
              <a:gd name="adj2" fmla="val 6976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 </a:t>
            </a:r>
            <a:r>
              <a:rPr lang="en-US" sz="2800" b="1" dirty="0" err="1" smtClean="0">
                <a:solidFill>
                  <a:schemeClr val="tx1"/>
                </a:solidFill>
              </a:rPr>
              <a:t>atom,molecule,or</a:t>
            </a:r>
            <a:r>
              <a:rPr lang="en-US" sz="2800" b="1" dirty="0" smtClean="0">
                <a:solidFill>
                  <a:schemeClr val="tx1"/>
                </a:solidFill>
              </a:rPr>
              <a:t> atomic combination</a:t>
            </a:r>
            <a:endParaRPr lang="ms-MY" sz="2800" b="1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714612" y="4714884"/>
            <a:ext cx="2286016" cy="1285884"/>
          </a:xfrm>
          <a:prstGeom prst="wedgeRoundRectCallout">
            <a:avLst>
              <a:gd name="adj1" fmla="val -17947"/>
              <a:gd name="adj2" fmla="val -9248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Active site</a:t>
            </a:r>
            <a:endParaRPr lang="ms-MY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35843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76200" y="12954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latin typeface="Baskerville Old Face" charset="0"/>
              </a:rPr>
              <a:t>Chemisorptions is usually a necessary part of a catalytic process.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152400"/>
            <a:ext cx="8382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ea typeface="+mn-ea"/>
                <a:cs typeface="+mn-cs"/>
              </a:rPr>
              <a:t>(1) ADSORPTION  ISOTHERMS</a:t>
            </a:r>
            <a:endParaRPr lang="en-US" sz="2000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5846" name="Object 2"/>
          <p:cNvGraphicFramePr>
            <a:graphicFrameLocks noChangeAspect="1"/>
          </p:cNvGraphicFramePr>
          <p:nvPr/>
        </p:nvGraphicFramePr>
        <p:xfrm>
          <a:off x="2971800" y="2286000"/>
          <a:ext cx="2506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710891" imgH="152334" progId="Equation.3">
                  <p:embed/>
                </p:oleObj>
              </mc:Choice>
              <mc:Fallback>
                <p:oleObj name="Equation" r:id="rId5" imgW="710891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86000"/>
                        <a:ext cx="25066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76200" y="2971800"/>
            <a:ext cx="9067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Baskerville Old Face" charset="0"/>
              </a:rPr>
              <a:t>Where,</a:t>
            </a:r>
          </a:p>
          <a:p>
            <a:pPr eaLnBrk="1" hangingPunct="1"/>
            <a:r>
              <a:rPr lang="en-US">
                <a:latin typeface="Baskerville Old Face" charset="0"/>
              </a:rPr>
              <a:t>	S     = </a:t>
            </a:r>
            <a:r>
              <a:rPr lang="en-US">
                <a:solidFill>
                  <a:srgbClr val="C00000"/>
                </a:solidFill>
                <a:latin typeface="Baskerville Old Face" charset="0"/>
              </a:rPr>
              <a:t>active sites </a:t>
            </a:r>
            <a:r>
              <a:rPr lang="en-US">
                <a:latin typeface="Baskerville Old Face" charset="0"/>
              </a:rPr>
              <a:t>(alone will donate a vacant site with no atom, 		     molecule/complex adsorp on it)</a:t>
            </a:r>
          </a:p>
          <a:p>
            <a:pPr eaLnBrk="1" hangingPunct="1"/>
            <a:r>
              <a:rPr lang="en-US">
                <a:latin typeface="Baskerville Old Face" charset="0"/>
              </a:rPr>
              <a:t>	A.S = mean one </a:t>
            </a:r>
            <a:r>
              <a:rPr lang="en-US">
                <a:solidFill>
                  <a:srgbClr val="C00000"/>
                </a:solidFill>
                <a:latin typeface="Baskerville Old Face" charset="0"/>
              </a:rPr>
              <a:t>unit of </a:t>
            </a:r>
            <a:r>
              <a:rPr lang="ja-JP" altLang="en-US">
                <a:solidFill>
                  <a:srgbClr val="C00000"/>
                </a:solidFill>
                <a:latin typeface="Baskerville Old Face" charset="0"/>
              </a:rPr>
              <a:t>“</a:t>
            </a:r>
            <a:r>
              <a:rPr lang="en-US" altLang="ja-JP">
                <a:solidFill>
                  <a:srgbClr val="C00000"/>
                </a:solidFill>
                <a:latin typeface="Baskerville Old Face" charset="0"/>
              </a:rPr>
              <a:t>A</a:t>
            </a:r>
            <a:r>
              <a:rPr lang="ja-JP" altLang="en-US">
                <a:solidFill>
                  <a:srgbClr val="C00000"/>
                </a:solidFill>
                <a:latin typeface="Baskerville Old Face" charset="0"/>
              </a:rPr>
              <a:t>”</a:t>
            </a:r>
            <a:r>
              <a:rPr lang="en-US" altLang="ja-JP">
                <a:solidFill>
                  <a:srgbClr val="C00000"/>
                </a:solidFill>
                <a:latin typeface="Baskerville Old Face" charset="0"/>
              </a:rPr>
              <a:t> will be adsorbed on the site </a:t>
            </a:r>
            <a:r>
              <a:rPr lang="ja-JP" altLang="en-US">
                <a:solidFill>
                  <a:srgbClr val="C00000"/>
                </a:solidFill>
                <a:latin typeface="Baskerville Old Face" charset="0"/>
              </a:rPr>
              <a:t>“</a:t>
            </a:r>
            <a:r>
              <a:rPr lang="en-US" altLang="ja-JP">
                <a:solidFill>
                  <a:srgbClr val="C00000"/>
                </a:solidFill>
                <a:latin typeface="Baskerville Old Face" charset="0"/>
              </a:rPr>
              <a:t>S</a:t>
            </a:r>
            <a:r>
              <a:rPr lang="ja-JP" altLang="en-US">
                <a:solidFill>
                  <a:srgbClr val="C00000"/>
                </a:solidFill>
                <a:latin typeface="Baskerville Old Face" charset="0"/>
              </a:rPr>
              <a:t>”</a:t>
            </a:r>
            <a:r>
              <a:rPr lang="en-US" altLang="ja-JP">
                <a:solidFill>
                  <a:srgbClr val="C00000"/>
                </a:solidFill>
                <a:latin typeface="Baskerville Old Face" charset="0"/>
              </a:rPr>
              <a:t>.</a:t>
            </a:r>
            <a:endParaRPr lang="en-US">
              <a:solidFill>
                <a:srgbClr val="C00000"/>
              </a:solidFill>
              <a:latin typeface="Baskerville Old Fa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92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3786190"/>
            <a:ext cx="3000396" cy="642942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SITE BALANCE:</a:t>
            </a:r>
            <a:endParaRPr lang="ms-MY" b="1" dirty="0"/>
          </a:p>
        </p:txBody>
      </p:sp>
      <p:pic>
        <p:nvPicPr>
          <p:cNvPr id="4" name="Picture 31" descr="lec19-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857364"/>
            <a:ext cx="4814923" cy="85725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3:Adsorption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Isotherms</a:t>
            </a:r>
            <a:endParaRPr kumimoji="0" lang="ms-MY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5" descr="lec19-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143248"/>
            <a:ext cx="2420330" cy="466724"/>
          </a:xfrm>
          <a:prstGeom prst="rect">
            <a:avLst/>
          </a:prstGeom>
          <a:noFill/>
        </p:spPr>
      </p:pic>
      <p:pic>
        <p:nvPicPr>
          <p:cNvPr id="7" name="Picture 39" descr="lec19-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3143248"/>
            <a:ext cx="2171861" cy="42862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500570"/>
            <a:ext cx="458369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28662" y="521495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t</a:t>
            </a:r>
            <a:r>
              <a:rPr lang="en-US" sz="3200" dirty="0" smtClean="0"/>
              <a:t> =total concentration of sites</a:t>
            </a:r>
          </a:p>
          <a:p>
            <a:r>
              <a:rPr lang="en-US" sz="3200" dirty="0" smtClean="0"/>
              <a:t>C</a:t>
            </a:r>
            <a:r>
              <a:rPr lang="en-US" sz="3200" baseline="-25000" dirty="0" smtClean="0"/>
              <a:t>v</a:t>
            </a:r>
            <a:r>
              <a:rPr lang="en-US" sz="3200" dirty="0" smtClean="0"/>
              <a:t>= Vacant site</a:t>
            </a:r>
          </a:p>
          <a:p>
            <a:endParaRPr lang="ms-MY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3714752"/>
            <a:ext cx="4867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39939" name="Picture 2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219200"/>
            <a:ext cx="8915400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C00000"/>
                </a:solidFill>
                <a:latin typeface="Baskerville Old Face" pitchFamily="18" charset="0"/>
                <a:ea typeface="+mn-ea"/>
                <a:cs typeface="+mn-cs"/>
              </a:rPr>
              <a:t>Steps to Describe Isotherm??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Baskerville Old Face" pitchFamily="18" charset="0"/>
                <a:ea typeface="+mn-ea"/>
                <a:cs typeface="+mn-cs"/>
              </a:rPr>
              <a:t>		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800" b="1" dirty="0">
                <a:solidFill>
                  <a:srgbClr val="7030A0"/>
                </a:solidFill>
                <a:latin typeface="Baskerville Old Face" pitchFamily="18" charset="0"/>
                <a:ea typeface="+mn-ea"/>
                <a:cs typeface="+mn-cs"/>
              </a:rPr>
              <a:t>Proposed model </a:t>
            </a:r>
            <a:r>
              <a:rPr lang="en-US" sz="2800" b="1" dirty="0">
                <a:latin typeface="Baskerville Old Face" pitchFamily="18" charset="0"/>
                <a:ea typeface="+mn-ea"/>
                <a:cs typeface="+mn-cs"/>
              </a:rPr>
              <a:t>system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800" b="1" dirty="0">
                <a:latin typeface="Baskerville Old Face" pitchFamily="18" charset="0"/>
                <a:ea typeface="+mn-ea"/>
                <a:cs typeface="+mn-cs"/>
              </a:rPr>
              <a:t>Isotherm model is </a:t>
            </a:r>
            <a:r>
              <a:rPr lang="en-US" sz="2800" b="1" dirty="0">
                <a:solidFill>
                  <a:srgbClr val="7030A0"/>
                </a:solidFill>
                <a:latin typeface="Baskerville Old Face" pitchFamily="18" charset="0"/>
                <a:ea typeface="+mn-ea"/>
                <a:cs typeface="+mn-cs"/>
              </a:rPr>
              <a:t>compared with the experimental data </a:t>
            </a:r>
            <a:r>
              <a:rPr lang="en-US" sz="2800" b="1" dirty="0">
                <a:latin typeface="Baskerville Old Face" pitchFamily="18" charset="0"/>
                <a:ea typeface="+mn-ea"/>
                <a:cs typeface="+mn-cs"/>
              </a:rPr>
              <a:t>shown on the curve.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en-US" sz="2800" b="1" dirty="0">
                <a:latin typeface="Baskerville Old Face" pitchFamily="18" charset="0"/>
                <a:ea typeface="+mn-ea"/>
                <a:cs typeface="+mn-cs"/>
              </a:rPr>
              <a:t>If model </a:t>
            </a:r>
            <a:r>
              <a:rPr lang="en-US" sz="2800" b="1" dirty="0">
                <a:solidFill>
                  <a:srgbClr val="7030A0"/>
                </a:solidFill>
                <a:latin typeface="Baskerville Old Face" pitchFamily="18" charset="0"/>
                <a:ea typeface="+mn-ea"/>
                <a:cs typeface="+mn-cs"/>
              </a:rPr>
              <a:t>predicted </a:t>
            </a:r>
            <a:r>
              <a:rPr lang="en-US" sz="2800" b="1" dirty="0">
                <a:latin typeface="Baskerville Old Face" pitchFamily="18" charset="0"/>
                <a:ea typeface="+mn-ea"/>
                <a:cs typeface="+mn-cs"/>
              </a:rPr>
              <a:t>the curve (agree with exp)-the model reasonably describe what is occurring physically in the real system.</a:t>
            </a:r>
          </a:p>
        </p:txBody>
      </p:sp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48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40963" name="Picture 2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0" y="1238250"/>
            <a:ext cx="89154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latin typeface="Baskerville Old Face" charset="0"/>
              </a:rPr>
              <a:t>Example: </a:t>
            </a:r>
            <a:endParaRPr lang="en-US" sz="2800" b="1">
              <a:solidFill>
                <a:srgbClr val="FF0000"/>
              </a:solidFill>
              <a:latin typeface="Baskerville Old Face" charset="0"/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  <a:latin typeface="Baskerville Old Face" charset="0"/>
              </a:rPr>
              <a:t>                 </a:t>
            </a:r>
            <a:r>
              <a:rPr lang="en-US" sz="4000" b="1">
                <a:solidFill>
                  <a:srgbClr val="FF0000"/>
                </a:solidFill>
                <a:latin typeface="Baskerville Old Face" charset="0"/>
              </a:rPr>
              <a:t>Adsorption of Carbon Monoxide   </a:t>
            </a:r>
          </a:p>
          <a:p>
            <a:pPr marL="342900" indent="-342900"/>
            <a:r>
              <a:rPr lang="en-US" sz="4000" b="1">
                <a:solidFill>
                  <a:srgbClr val="FF0000"/>
                </a:solidFill>
                <a:latin typeface="Baskerville Old Face" charset="0"/>
              </a:rPr>
              <a:t>                             on Metal</a:t>
            </a:r>
          </a:p>
          <a:p>
            <a:pPr marL="342900" indent="-342900"/>
            <a:r>
              <a:rPr lang="en-US" sz="2800" b="1">
                <a:latin typeface="Baskerville Old Face" charset="0"/>
              </a:rPr>
              <a:t>		</a:t>
            </a:r>
          </a:p>
          <a:p>
            <a:pPr marL="342900" indent="-342900"/>
            <a:endParaRPr lang="en-US" sz="2800" b="1">
              <a:latin typeface="Baskerville Old Face" charset="0"/>
            </a:endParaRPr>
          </a:p>
          <a:p>
            <a:pPr marL="342900" indent="-342900"/>
            <a:r>
              <a:rPr lang="en-US" sz="2800" b="1">
                <a:solidFill>
                  <a:srgbClr val="215968"/>
                </a:solidFill>
                <a:latin typeface="Baskerville Old Face" charset="0"/>
              </a:rPr>
              <a:t>1</a:t>
            </a:r>
            <a:r>
              <a:rPr lang="en-US" sz="2800" b="1" baseline="30000">
                <a:solidFill>
                  <a:srgbClr val="215968"/>
                </a:solidFill>
                <a:latin typeface="Baskerville Old Face" charset="0"/>
              </a:rPr>
              <a:t>st</a:t>
            </a:r>
            <a:r>
              <a:rPr lang="en-US" sz="2800" b="1">
                <a:solidFill>
                  <a:srgbClr val="215968"/>
                </a:solidFill>
                <a:latin typeface="Baskerville Old Face" charset="0"/>
              </a:rPr>
              <a:t> Step: </a:t>
            </a:r>
            <a:r>
              <a:rPr lang="en-US" sz="2800" b="1" u="sng">
                <a:solidFill>
                  <a:srgbClr val="215968"/>
                </a:solidFill>
                <a:latin typeface="Baskerville Old Face" charset="0"/>
              </a:rPr>
              <a:t>Proposed model system </a:t>
            </a:r>
          </a:p>
          <a:p>
            <a:pPr marL="342900" indent="-342900"/>
            <a:endParaRPr lang="en-US" sz="2800" b="1">
              <a:latin typeface="Baskerville Old Face" charset="0"/>
            </a:endParaRPr>
          </a:p>
          <a:p>
            <a:pPr marL="342900" indent="-342900"/>
            <a:r>
              <a:rPr lang="en-US" sz="2800" b="1">
                <a:latin typeface="Baskerville Old Face" charset="0"/>
              </a:rPr>
              <a:t>      – 2 model proposed:</a:t>
            </a:r>
          </a:p>
          <a:p>
            <a:pPr marL="342900" indent="-342900"/>
            <a:r>
              <a:rPr lang="en-US" sz="2800" b="1">
                <a:latin typeface="Baskerville Old Face" charset="0"/>
              </a:rPr>
              <a:t>	a)As molecule (nondissosiated) - CO</a:t>
            </a:r>
          </a:p>
          <a:p>
            <a:pPr marL="342900" indent="-342900"/>
            <a:r>
              <a:rPr lang="en-US" sz="2800" b="1">
                <a:latin typeface="Baskerville Old Face" charset="0"/>
              </a:rPr>
              <a:t>	b) As atom (dissociative) - C and O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50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41987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7"/>
          <p:cNvSpPr>
            <a:spLocks noChangeArrowheads="1"/>
          </p:cNvSpPr>
          <p:nvPr/>
        </p:nvSpPr>
        <p:spPr bwMode="auto">
          <a:xfrm>
            <a:off x="0" y="9906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sz="2800" b="1">
                <a:latin typeface="Baskerville Old Face" charset="0"/>
              </a:rPr>
              <a:t>MODEL 1: As molecule (nondissosiated) – CO</a:t>
            </a:r>
          </a:p>
          <a:p>
            <a:pPr marL="514350" indent="-514350"/>
            <a:r>
              <a:rPr lang="en-US" sz="2800" b="1">
                <a:latin typeface="Baskerville Old Face" charset="0"/>
              </a:rPr>
              <a:t>                    </a:t>
            </a:r>
            <a:r>
              <a:rPr lang="en-US" sz="2800" b="1">
                <a:solidFill>
                  <a:srgbClr val="215968"/>
                </a:solidFill>
                <a:latin typeface="Baskerville Old Face" charset="0"/>
              </a:rPr>
              <a:t>(MOLECULAR   ADSORPTION)</a:t>
            </a:r>
          </a:p>
        </p:txBody>
      </p:sp>
      <p:graphicFrame>
        <p:nvGraphicFramePr>
          <p:cNvPr id="41989" name="Object 2"/>
          <p:cNvGraphicFramePr>
            <a:graphicFrameLocks noChangeAspect="1"/>
          </p:cNvGraphicFramePr>
          <p:nvPr/>
        </p:nvGraphicFramePr>
        <p:xfrm>
          <a:off x="2895600" y="2057400"/>
          <a:ext cx="3133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5" imgW="888614" imgH="152334" progId="Equation.3">
                  <p:embed/>
                </p:oleObj>
              </mc:Choice>
              <mc:Fallback>
                <p:oleObj name="Equation" r:id="rId5" imgW="888614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31337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304800" y="3048000"/>
            <a:ext cx="29511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askerville Old Face" charset="0"/>
              </a:rPr>
              <a:t>Rate of adsorption: </a:t>
            </a:r>
          </a:p>
          <a:p>
            <a:pPr eaLnBrk="1" hangingPunct="1"/>
            <a:endParaRPr lang="en-US" b="1">
              <a:latin typeface="Baskerville Old Face" charset="0"/>
            </a:endParaRPr>
          </a:p>
          <a:p>
            <a:pPr eaLnBrk="1" hangingPunct="1"/>
            <a:r>
              <a:rPr lang="en-US" b="1">
                <a:latin typeface="Baskerville Old Face" charset="0"/>
              </a:rPr>
              <a:t>Rate of desorption:</a:t>
            </a:r>
          </a:p>
          <a:p>
            <a:pPr eaLnBrk="1" hangingPunct="1"/>
            <a:endParaRPr lang="en-US" b="1">
              <a:latin typeface="Baskerville Old Face" charset="0"/>
            </a:endParaRPr>
          </a:p>
          <a:p>
            <a:pPr eaLnBrk="1" hangingPunct="1"/>
            <a:r>
              <a:rPr lang="en-US" b="1">
                <a:latin typeface="Baskerville Old Face" charset="0"/>
              </a:rPr>
              <a:t>Net rate of adsorption:</a:t>
            </a:r>
          </a:p>
        </p:txBody>
      </p:sp>
      <p:graphicFrame>
        <p:nvGraphicFramePr>
          <p:cNvPr id="41991" name="Object 3"/>
          <p:cNvGraphicFramePr>
            <a:graphicFrameLocks noChangeAspect="1"/>
          </p:cNvGraphicFramePr>
          <p:nvPr/>
        </p:nvGraphicFramePr>
        <p:xfrm>
          <a:off x="2895600" y="2971800"/>
          <a:ext cx="1566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Equation" r:id="rId7" imgW="444307" imgH="190417" progId="Equation.3">
                  <p:embed/>
                </p:oleObj>
              </mc:Choice>
              <mc:Fallback>
                <p:oleObj name="Equation" r:id="rId7" imgW="44430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971800"/>
                        <a:ext cx="15668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4"/>
          <p:cNvGraphicFramePr>
            <a:graphicFrameLocks noChangeAspect="1"/>
          </p:cNvGraphicFramePr>
          <p:nvPr/>
        </p:nvGraphicFramePr>
        <p:xfrm>
          <a:off x="2917825" y="3733800"/>
          <a:ext cx="15208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Equation" r:id="rId9" imgW="431613" imgH="190417" progId="Equation.3">
                  <p:embed/>
                </p:oleObj>
              </mc:Choice>
              <mc:Fallback>
                <p:oleObj name="Equation" r:id="rId9" imgW="43161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825" y="3733800"/>
                        <a:ext cx="15208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3" name="Object 5"/>
          <p:cNvGraphicFramePr>
            <a:graphicFrameLocks noChangeAspect="1"/>
          </p:cNvGraphicFramePr>
          <p:nvPr/>
        </p:nvGraphicFramePr>
        <p:xfrm>
          <a:off x="3281363" y="4505325"/>
          <a:ext cx="43386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Equation" r:id="rId11" imgW="1231366" imgH="190417" progId="Equation.3">
                  <p:embed/>
                </p:oleObj>
              </mc:Choice>
              <mc:Fallback>
                <p:oleObj name="Equation" r:id="rId11" imgW="1231366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4505325"/>
                        <a:ext cx="43386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3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43011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8"/>
          <p:cNvSpPr txBox="1">
            <a:spLocks noChangeArrowheads="1"/>
          </p:cNvSpPr>
          <p:nvPr/>
        </p:nvSpPr>
        <p:spPr bwMode="auto">
          <a:xfrm>
            <a:off x="0" y="1219200"/>
            <a:ext cx="8991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Baskerville Old Face" charset="0"/>
              </a:rPr>
              <a:t>The rate of attachment (adsorption):</a:t>
            </a:r>
          </a:p>
          <a:p>
            <a:pPr eaLnBrk="1" hangingPunct="1"/>
            <a:r>
              <a:rPr lang="en-US" b="1">
                <a:latin typeface="Baskerville Old Face" charset="0"/>
              </a:rPr>
              <a:t>Rate of  adsorption for </a:t>
            </a:r>
            <a:r>
              <a:rPr lang="ja-JP" altLang="en-US" b="1">
                <a:latin typeface="Baskerville Old Face" charset="0"/>
              </a:rPr>
              <a:t>“</a:t>
            </a:r>
            <a:r>
              <a:rPr lang="en-US" altLang="ja-JP" b="1">
                <a:latin typeface="Baskerville Old Face" charset="0"/>
              </a:rPr>
              <a:t>CO</a:t>
            </a:r>
            <a:r>
              <a:rPr lang="ja-JP" altLang="en-US" b="1">
                <a:latin typeface="Baskerville Old Face" charset="0"/>
              </a:rPr>
              <a:t>”</a:t>
            </a:r>
            <a:r>
              <a:rPr lang="en-US" altLang="ja-JP" b="1">
                <a:latin typeface="Baskerville Old Face" charset="0"/>
              </a:rPr>
              <a:t> molecules to the surface directly proportional ;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b="1">
                <a:latin typeface="Baskerville Old Face" charset="0"/>
              </a:rPr>
              <a:t>to no. of collision that these molecules will make with the surface per second.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b="1">
                <a:latin typeface="Baskerville Old Face" charset="0"/>
              </a:rPr>
              <a:t>To the product of partial pressure of </a:t>
            </a:r>
            <a:r>
              <a:rPr lang="ja-JP" altLang="en-US" b="1">
                <a:latin typeface="Baskerville Old Face" charset="0"/>
              </a:rPr>
              <a:t>“</a:t>
            </a:r>
            <a:r>
              <a:rPr lang="en-US" altLang="ja-JP" b="1">
                <a:latin typeface="Baskerville Old Face" charset="0"/>
              </a:rPr>
              <a:t>CO</a:t>
            </a:r>
            <a:r>
              <a:rPr lang="ja-JP" altLang="en-US" b="1">
                <a:latin typeface="Baskerville Old Face" charset="0"/>
              </a:rPr>
              <a:t>”</a:t>
            </a:r>
            <a:r>
              <a:rPr lang="en-US" altLang="ja-JP" b="1">
                <a:latin typeface="Baskerville Old Face" charset="0"/>
              </a:rPr>
              <a:t> &amp; conc of vacant sites.</a:t>
            </a:r>
            <a:endParaRPr lang="en-US" b="1">
              <a:latin typeface="Baskerville Old Face" charset="0"/>
            </a:endParaRPr>
          </a:p>
        </p:txBody>
      </p:sp>
      <p:sp>
        <p:nvSpPr>
          <p:cNvPr id="43013" name="TextBox 11"/>
          <p:cNvSpPr txBox="1">
            <a:spLocks noChangeArrowheads="1"/>
          </p:cNvSpPr>
          <p:nvPr/>
        </p:nvSpPr>
        <p:spPr bwMode="auto">
          <a:xfrm>
            <a:off x="0" y="3840163"/>
            <a:ext cx="8991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Baskerville Old Face" charset="0"/>
              </a:rPr>
              <a:t>The rate of detachment (desorption):</a:t>
            </a:r>
          </a:p>
          <a:p>
            <a:pPr eaLnBrk="1" hangingPunct="1"/>
            <a:r>
              <a:rPr lang="en-US" b="1">
                <a:latin typeface="Baskerville Old Face" charset="0"/>
              </a:rPr>
              <a:t>Rate of  detachment for </a:t>
            </a:r>
            <a:r>
              <a:rPr lang="ja-JP" altLang="en-US" b="1">
                <a:latin typeface="Baskerville Old Face" charset="0"/>
              </a:rPr>
              <a:t>“</a:t>
            </a:r>
            <a:r>
              <a:rPr lang="en-US" altLang="ja-JP" b="1">
                <a:latin typeface="Baskerville Old Face" charset="0"/>
              </a:rPr>
              <a:t>CO</a:t>
            </a:r>
            <a:r>
              <a:rPr lang="ja-JP" altLang="en-US" b="1">
                <a:latin typeface="Baskerville Old Face" charset="0"/>
              </a:rPr>
              <a:t>”</a:t>
            </a:r>
            <a:r>
              <a:rPr lang="en-US" altLang="ja-JP" b="1">
                <a:latin typeface="Baskerville Old Face" charset="0"/>
              </a:rPr>
              <a:t> molecules to the surface directly proportional ;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b="1">
                <a:latin typeface="Baskerville Old Face" charset="0"/>
              </a:rPr>
              <a:t>Conc of sites occupied by molecules, C</a:t>
            </a:r>
            <a:r>
              <a:rPr lang="en-US" b="1" baseline="-25000">
                <a:latin typeface="Baskerville Old Face" charset="0"/>
              </a:rPr>
              <a:t>CO.S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43015" name="Object 3"/>
          <p:cNvGraphicFramePr>
            <a:graphicFrameLocks noChangeAspect="1"/>
          </p:cNvGraphicFramePr>
          <p:nvPr/>
        </p:nvGraphicFramePr>
        <p:xfrm>
          <a:off x="4648200" y="1143000"/>
          <a:ext cx="1566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5" imgW="444307" imgH="190417" progId="Equation.3">
                  <p:embed/>
                </p:oleObj>
              </mc:Choice>
              <mc:Fallback>
                <p:oleObj name="Equation" r:id="rId5" imgW="44430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156686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4"/>
          <p:cNvGraphicFramePr>
            <a:graphicFrameLocks noChangeAspect="1"/>
          </p:cNvGraphicFramePr>
          <p:nvPr/>
        </p:nvGraphicFramePr>
        <p:xfrm>
          <a:off x="4803775" y="3733800"/>
          <a:ext cx="15208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7" imgW="431613" imgH="190417" progId="Equation.3">
                  <p:embed/>
                </p:oleObj>
              </mc:Choice>
              <mc:Fallback>
                <p:oleObj name="Equation" r:id="rId7" imgW="431613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3775" y="3733800"/>
                        <a:ext cx="15208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594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45059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0" y="3048000"/>
            <a:ext cx="212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askerville Old Face" charset="0"/>
              </a:rPr>
              <a:t>At equilibrium; </a:t>
            </a:r>
          </a:p>
        </p:txBody>
      </p:sp>
      <p:sp>
        <p:nvSpPr>
          <p:cNvPr id="45062" name="Rectangle 11"/>
          <p:cNvSpPr>
            <a:spLocks noChangeArrowheads="1"/>
          </p:cNvSpPr>
          <p:nvPr/>
        </p:nvSpPr>
        <p:spPr bwMode="auto">
          <a:xfrm>
            <a:off x="0" y="1143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Baskerville Old Face" charset="0"/>
              </a:rPr>
              <a:t>Because of </a:t>
            </a:r>
            <a:r>
              <a:rPr lang="en-US" sz="2400" b="1">
                <a:solidFill>
                  <a:srgbClr val="C00000"/>
                </a:solidFill>
                <a:latin typeface="Baskerville Old Face" charset="0"/>
              </a:rPr>
              <a:t>CO is the only material adsorbed</a:t>
            </a:r>
            <a:r>
              <a:rPr lang="en-US" sz="2400" b="1">
                <a:solidFill>
                  <a:srgbClr val="7030A0"/>
                </a:solidFill>
                <a:latin typeface="Baskerville Old Face" charset="0"/>
              </a:rPr>
              <a:t> </a:t>
            </a:r>
            <a:r>
              <a:rPr lang="en-US" sz="2400" b="1">
                <a:latin typeface="Baskerville Old Face" charset="0"/>
              </a:rPr>
              <a:t>on the catalyst, the site balance gives;</a:t>
            </a:r>
          </a:p>
        </p:txBody>
      </p:sp>
      <p:graphicFrame>
        <p:nvGraphicFramePr>
          <p:cNvPr id="45063" name="Object 3"/>
          <p:cNvGraphicFramePr>
            <a:graphicFrameLocks noChangeAspect="1"/>
          </p:cNvGraphicFramePr>
          <p:nvPr/>
        </p:nvGraphicFramePr>
        <p:xfrm>
          <a:off x="2840038" y="2219325"/>
          <a:ext cx="277336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5" imgW="787400" imgH="190500" progId="Equation.3">
                  <p:embed/>
                </p:oleObj>
              </mc:Choice>
              <mc:Fallback>
                <p:oleObj name="Equation" r:id="rId5" imgW="787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2219325"/>
                        <a:ext cx="277336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5"/>
          <p:cNvGraphicFramePr>
            <a:graphicFrameLocks noChangeAspect="1"/>
          </p:cNvGraphicFramePr>
          <p:nvPr/>
        </p:nvGraphicFramePr>
        <p:xfrm>
          <a:off x="1752600" y="4419600"/>
          <a:ext cx="362267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7" imgW="1028700" imgH="381000" progId="Equation.3">
                  <p:embed/>
                </p:oleObj>
              </mc:Choice>
              <mc:Fallback>
                <p:oleObj name="Equation" r:id="rId7" imgW="10287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19600"/>
                        <a:ext cx="3622675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6"/>
          <p:cNvGraphicFramePr>
            <a:graphicFrameLocks noChangeAspect="1"/>
          </p:cNvGraphicFramePr>
          <p:nvPr/>
        </p:nvGraphicFramePr>
        <p:xfrm>
          <a:off x="2041525" y="2971800"/>
          <a:ext cx="13874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9" imgW="393529" imgH="190417" progId="Equation.3">
                  <p:embed/>
                </p:oleObj>
              </mc:Choice>
              <mc:Fallback>
                <p:oleObj name="Equation" r:id="rId9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971800"/>
                        <a:ext cx="13874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6" name="Object 8"/>
          <p:cNvGraphicFramePr>
            <a:graphicFrameLocks noChangeAspect="1"/>
          </p:cNvGraphicFramePr>
          <p:nvPr/>
        </p:nvGraphicFramePr>
        <p:xfrm>
          <a:off x="2063750" y="3352800"/>
          <a:ext cx="50990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11" imgW="1447800" imgH="419100" progId="Equation.3">
                  <p:embed/>
                </p:oleObj>
              </mc:Choice>
              <mc:Fallback>
                <p:oleObj name="Equation" r:id="rId11" imgW="1447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3352800"/>
                        <a:ext cx="50990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9"/>
          <p:cNvGraphicFramePr>
            <a:graphicFrameLocks noChangeAspect="1"/>
          </p:cNvGraphicFramePr>
          <p:nvPr/>
        </p:nvGraphicFramePr>
        <p:xfrm>
          <a:off x="1752600" y="5562600"/>
          <a:ext cx="30861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13" imgW="876300" imgH="190500" progId="Equation.3">
                  <p:embed/>
                </p:oleObj>
              </mc:Choice>
              <mc:Fallback>
                <p:oleObj name="Equation" r:id="rId13" imgW="876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62600"/>
                        <a:ext cx="30861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87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CATALYST-DEFINITION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catalyst</a:t>
            </a:r>
            <a:r>
              <a:rPr lang="en-US" dirty="0" smtClean="0"/>
              <a:t> is a substance that </a:t>
            </a:r>
            <a:r>
              <a:rPr lang="en-US" b="1" dirty="0" smtClean="0"/>
              <a:t>affects the rate of a reaction</a:t>
            </a:r>
            <a:r>
              <a:rPr lang="en-US" dirty="0" smtClean="0"/>
              <a:t> but </a:t>
            </a:r>
            <a:r>
              <a:rPr lang="en-US" b="1" dirty="0" smtClean="0"/>
              <a:t>emerges </a:t>
            </a:r>
            <a:r>
              <a:rPr lang="en-US" dirty="0" smtClean="0"/>
              <a:t>from </a:t>
            </a:r>
            <a:r>
              <a:rPr lang="ms-MY" dirty="0" smtClean="0"/>
              <a:t>the process </a:t>
            </a:r>
            <a:r>
              <a:rPr lang="ms-MY" b="1" dirty="0" smtClean="0"/>
              <a:t>unchanged.</a:t>
            </a:r>
          </a:p>
          <a:p>
            <a:r>
              <a:rPr lang="en-US" dirty="0" smtClean="0"/>
              <a:t>A catalyst usually </a:t>
            </a:r>
            <a:r>
              <a:rPr lang="en-US" b="1" dirty="0" smtClean="0"/>
              <a:t>changes a reaction rate </a:t>
            </a:r>
            <a:r>
              <a:rPr lang="en-US" dirty="0" smtClean="0"/>
              <a:t>by promoting a different molecular path ("mechanism") for the reaction.</a:t>
            </a:r>
            <a:endParaRPr lang="en-GB" dirty="0" smtClean="0"/>
          </a:p>
          <a:p>
            <a:pPr marL="431800" indent="-323850" defTabSz="457200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Catalyst affect yield and selectivity</a:t>
            </a:r>
          </a:p>
          <a:p>
            <a:pPr marL="431800" indent="-323850" defTabSz="457200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Changes only the rate of reaction; it does not affect the </a:t>
            </a:r>
            <a:r>
              <a:rPr lang="en-GB" dirty="0" err="1" smtClean="0"/>
              <a:t>equlibrium</a:t>
            </a:r>
            <a:r>
              <a:rPr lang="en-GB" dirty="0" smtClean="0"/>
              <a:t>.</a:t>
            </a:r>
          </a:p>
          <a:p>
            <a:pPr marL="431800" indent="-323850" defTabSz="457200">
              <a:lnSpc>
                <a:spcPct val="8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dirty="0" smtClean="0"/>
          </a:p>
          <a:p>
            <a:endParaRPr lang="en-US" dirty="0" smtClean="0"/>
          </a:p>
          <a:p>
            <a:endParaRPr lang="ms-MY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46083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 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46085" name="TextBox 8"/>
          <p:cNvSpPr txBox="1">
            <a:spLocks noChangeArrowheads="1"/>
          </p:cNvSpPr>
          <p:nvPr/>
        </p:nvSpPr>
        <p:spPr bwMode="auto">
          <a:xfrm>
            <a:off x="0" y="2743200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askerville Old Face" charset="0"/>
              </a:rPr>
              <a:t>(1) In (2);</a:t>
            </a:r>
          </a:p>
        </p:txBody>
      </p:sp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304800" y="990600"/>
          <a:ext cx="277336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Equation" r:id="rId5" imgW="787058" imgH="393529" progId="Equation.3">
                  <p:embed/>
                </p:oleObj>
              </mc:Choice>
              <mc:Fallback>
                <p:oleObj name="Equation" r:id="rId5" imgW="7870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2773363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6"/>
          <p:cNvGraphicFramePr>
            <a:graphicFrameLocks noChangeAspect="1"/>
          </p:cNvGraphicFramePr>
          <p:nvPr/>
        </p:nvGraphicFramePr>
        <p:xfrm>
          <a:off x="228600" y="2209800"/>
          <a:ext cx="30861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7" imgW="876300" imgH="190500" progId="Equation.3">
                  <p:embed/>
                </p:oleObj>
              </mc:Choice>
              <mc:Fallback>
                <p:oleObj name="Equation" r:id="rId7" imgW="876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30861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Box 12"/>
          <p:cNvSpPr txBox="1">
            <a:spLocks noChangeArrowheads="1"/>
          </p:cNvSpPr>
          <p:nvPr/>
        </p:nvSpPr>
        <p:spPr bwMode="auto">
          <a:xfrm>
            <a:off x="3200400" y="1600200"/>
            <a:ext cx="593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askerville Old Face" charset="0"/>
              </a:rPr>
              <a:t>(1) </a:t>
            </a:r>
          </a:p>
        </p:txBody>
      </p:sp>
      <p:sp>
        <p:nvSpPr>
          <p:cNvPr id="46089" name="TextBox 13"/>
          <p:cNvSpPr txBox="1">
            <a:spLocks noChangeArrowheads="1"/>
          </p:cNvSpPr>
          <p:nvPr/>
        </p:nvSpPr>
        <p:spPr bwMode="auto">
          <a:xfrm>
            <a:off x="3429000" y="2209800"/>
            <a:ext cx="515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askerville Old Face" charset="0"/>
              </a:rPr>
              <a:t>(2)</a:t>
            </a:r>
          </a:p>
        </p:txBody>
      </p:sp>
      <p:graphicFrame>
        <p:nvGraphicFramePr>
          <p:cNvPr id="46090" name="Object 7"/>
          <p:cNvGraphicFramePr>
            <a:graphicFrameLocks noChangeAspect="1"/>
          </p:cNvGraphicFramePr>
          <p:nvPr/>
        </p:nvGraphicFramePr>
        <p:xfrm>
          <a:off x="304800" y="3200400"/>
          <a:ext cx="5500688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9" imgW="1562100" imgH="1155700" progId="Equation.3">
                  <p:embed/>
                </p:oleObj>
              </mc:Choice>
              <mc:Fallback>
                <p:oleObj name="Equation" r:id="rId9" imgW="15621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5500688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24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48131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7"/>
          <p:cNvSpPr>
            <a:spLocks noChangeArrowheads="1"/>
          </p:cNvSpPr>
          <p:nvPr/>
        </p:nvSpPr>
        <p:spPr bwMode="auto">
          <a:xfrm>
            <a:off x="0" y="9906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/>
            <a:r>
              <a:rPr lang="en-US" sz="2800" b="1">
                <a:latin typeface="Baskerville Old Face" charset="0"/>
              </a:rPr>
              <a:t>MODEL 2: As atom (dissosiated) – C and O</a:t>
            </a:r>
          </a:p>
          <a:p>
            <a:pPr marL="514350" indent="-514350"/>
            <a:r>
              <a:rPr lang="en-US" sz="2800" b="1">
                <a:latin typeface="Baskerville Old Face" charset="0"/>
              </a:rPr>
              <a:t>                    </a:t>
            </a:r>
            <a:r>
              <a:rPr lang="en-US" sz="2800" b="1">
                <a:solidFill>
                  <a:srgbClr val="215968"/>
                </a:solidFill>
                <a:latin typeface="Baskerville Old Face" charset="0"/>
              </a:rPr>
              <a:t>(ATOM  ADSORPTION)</a:t>
            </a:r>
          </a:p>
        </p:txBody>
      </p:sp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 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48134" name="Object 2"/>
          <p:cNvGraphicFramePr>
            <a:graphicFrameLocks noChangeAspect="1"/>
          </p:cNvGraphicFramePr>
          <p:nvPr/>
        </p:nvGraphicFramePr>
        <p:xfrm>
          <a:off x="2403475" y="2057400"/>
          <a:ext cx="41195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5" imgW="1167893" imgH="152334" progId="Equation.3">
                  <p:embed/>
                </p:oleObj>
              </mc:Choice>
              <mc:Fallback>
                <p:oleObj name="Equation" r:id="rId5" imgW="1167893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2057400"/>
                        <a:ext cx="41195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TextBox 8"/>
          <p:cNvSpPr txBox="1">
            <a:spLocks noChangeArrowheads="1"/>
          </p:cNvSpPr>
          <p:nvPr/>
        </p:nvSpPr>
        <p:spPr bwMode="auto">
          <a:xfrm>
            <a:off x="304800" y="3048000"/>
            <a:ext cx="29511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askerville Old Face" charset="0"/>
              </a:rPr>
              <a:t>Rate of adsorption: </a:t>
            </a:r>
          </a:p>
          <a:p>
            <a:pPr eaLnBrk="1" hangingPunct="1"/>
            <a:endParaRPr lang="en-US" b="1">
              <a:latin typeface="Baskerville Old Face" charset="0"/>
            </a:endParaRPr>
          </a:p>
          <a:p>
            <a:pPr eaLnBrk="1" hangingPunct="1"/>
            <a:r>
              <a:rPr lang="en-US" b="1">
                <a:latin typeface="Baskerville Old Face" charset="0"/>
              </a:rPr>
              <a:t>Rate of desorption:</a:t>
            </a:r>
          </a:p>
          <a:p>
            <a:pPr eaLnBrk="1" hangingPunct="1"/>
            <a:endParaRPr lang="en-US" b="1">
              <a:latin typeface="Baskerville Old Face" charset="0"/>
            </a:endParaRPr>
          </a:p>
          <a:p>
            <a:pPr eaLnBrk="1" hangingPunct="1"/>
            <a:r>
              <a:rPr lang="en-US" b="1">
                <a:latin typeface="Baskerville Old Face" charset="0"/>
              </a:rPr>
              <a:t>Net rate of adsorption:</a:t>
            </a:r>
          </a:p>
        </p:txBody>
      </p:sp>
      <p:graphicFrame>
        <p:nvGraphicFramePr>
          <p:cNvPr id="48136" name="Object 3"/>
          <p:cNvGraphicFramePr>
            <a:graphicFrameLocks noChangeAspect="1"/>
          </p:cNvGraphicFramePr>
          <p:nvPr/>
        </p:nvGraphicFramePr>
        <p:xfrm>
          <a:off x="2828925" y="2936875"/>
          <a:ext cx="1701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7" imgW="482181" imgH="215713" progId="Equation.3">
                  <p:embed/>
                </p:oleObj>
              </mc:Choice>
              <mc:Fallback>
                <p:oleObj name="Equation" r:id="rId7" imgW="482181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2936875"/>
                        <a:ext cx="17018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4"/>
          <p:cNvGraphicFramePr>
            <a:graphicFrameLocks noChangeAspect="1"/>
          </p:cNvGraphicFramePr>
          <p:nvPr/>
        </p:nvGraphicFramePr>
        <p:xfrm>
          <a:off x="2819400" y="3819525"/>
          <a:ext cx="20574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9" imgW="583947" imgH="190417" progId="Equation.3">
                  <p:embed/>
                </p:oleObj>
              </mc:Choice>
              <mc:Fallback>
                <p:oleObj name="Equation" r:id="rId9" imgW="58394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819525"/>
                        <a:ext cx="20574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5"/>
          <p:cNvGraphicFramePr>
            <a:graphicFrameLocks noChangeAspect="1"/>
          </p:cNvGraphicFramePr>
          <p:nvPr/>
        </p:nvGraphicFramePr>
        <p:xfrm>
          <a:off x="3251200" y="4419600"/>
          <a:ext cx="50546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11" imgW="1434477" imgH="215806" progId="Equation.3">
                  <p:embed/>
                </p:oleObj>
              </mc:Choice>
              <mc:Fallback>
                <p:oleObj name="Equation" r:id="rId11" imgW="143447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419600"/>
                        <a:ext cx="50546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337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49155" name="Picture 2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 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49157" name="TextBox 8"/>
          <p:cNvSpPr txBox="1">
            <a:spLocks noChangeArrowheads="1"/>
          </p:cNvSpPr>
          <p:nvPr/>
        </p:nvSpPr>
        <p:spPr bwMode="auto">
          <a:xfrm>
            <a:off x="0" y="838200"/>
            <a:ext cx="8991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Baskerville Old Face" charset="0"/>
              </a:rPr>
              <a:t>The rate of attachment (adsorption):</a:t>
            </a:r>
          </a:p>
          <a:p>
            <a:pPr eaLnBrk="1" hangingPunct="1"/>
            <a:r>
              <a:rPr lang="en-US" b="1">
                <a:latin typeface="Baskerville Old Face" charset="0"/>
              </a:rPr>
              <a:t>Rate of  adsorption for </a:t>
            </a:r>
            <a:r>
              <a:rPr lang="ja-JP" altLang="en-US" b="1">
                <a:latin typeface="Baskerville Old Face" charset="0"/>
              </a:rPr>
              <a:t>“</a:t>
            </a:r>
            <a:r>
              <a:rPr lang="en-US" altLang="ja-JP" b="1">
                <a:latin typeface="Baskerville Old Face" charset="0"/>
              </a:rPr>
              <a:t>C and O</a:t>
            </a:r>
            <a:r>
              <a:rPr lang="ja-JP" altLang="en-US" b="1">
                <a:latin typeface="Baskerville Old Face" charset="0"/>
              </a:rPr>
              <a:t>”</a:t>
            </a:r>
            <a:r>
              <a:rPr lang="en-US" altLang="ja-JP" b="1">
                <a:latin typeface="Baskerville Old Face" charset="0"/>
              </a:rPr>
              <a:t> atoms to the surface directly proportional ;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b="1">
                <a:latin typeface="Baskerville Old Face" charset="0"/>
              </a:rPr>
              <a:t>Pressure of CO in the system cz this rate governs the no. of gaseous collision with the surface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b="1">
                <a:latin typeface="Baskerville Old Face" charset="0"/>
              </a:rPr>
              <a:t>2 adjacent  vacant site are required (C.S and O.S)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b="1">
                <a:latin typeface="Baskerville Old Face" charset="0"/>
              </a:rPr>
              <a:t>2 vacant site occuring adjacent to one another is proportional to square of conc of vacant sites.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b="1">
                <a:latin typeface="Baskerville Old Face" charset="0"/>
              </a:rPr>
              <a:t>To the product of CO partial pressure &amp; square of vacant</a:t>
            </a:r>
          </a:p>
        </p:txBody>
      </p:sp>
      <p:sp>
        <p:nvSpPr>
          <p:cNvPr id="49158" name="TextBox 11"/>
          <p:cNvSpPr txBox="1">
            <a:spLocks noChangeArrowheads="1"/>
          </p:cNvSpPr>
          <p:nvPr/>
        </p:nvSpPr>
        <p:spPr bwMode="auto">
          <a:xfrm>
            <a:off x="0" y="4343400"/>
            <a:ext cx="8991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C00000"/>
                </a:solidFill>
                <a:latin typeface="Baskerville Old Face" charset="0"/>
              </a:rPr>
              <a:t>The rate of detachment (desorption):</a:t>
            </a:r>
          </a:p>
          <a:p>
            <a:pPr eaLnBrk="1" hangingPunct="1"/>
            <a:r>
              <a:rPr lang="en-US" b="1">
                <a:latin typeface="Baskerville Old Face" charset="0"/>
              </a:rPr>
              <a:t>Rate of  detachment for </a:t>
            </a:r>
            <a:r>
              <a:rPr lang="ja-JP" altLang="en-US" b="1">
                <a:latin typeface="Baskerville Old Face" charset="0"/>
              </a:rPr>
              <a:t>“</a:t>
            </a:r>
            <a:r>
              <a:rPr lang="en-US" altLang="ja-JP" b="1">
                <a:latin typeface="Baskerville Old Face" charset="0"/>
              </a:rPr>
              <a:t>C and O</a:t>
            </a:r>
            <a:r>
              <a:rPr lang="ja-JP" altLang="en-US" b="1">
                <a:latin typeface="Baskerville Old Face" charset="0"/>
              </a:rPr>
              <a:t>”</a:t>
            </a:r>
            <a:r>
              <a:rPr lang="en-US" altLang="ja-JP" b="1">
                <a:latin typeface="Baskerville Old Face" charset="0"/>
              </a:rPr>
              <a:t> atoms to the surface directly proportional ; 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b="1">
                <a:latin typeface="Baskerville Old Face" charset="0"/>
              </a:rPr>
              <a:t>2 occupied sites must be adjacent</a:t>
            </a:r>
          </a:p>
          <a:p>
            <a:pPr lvl="1" eaLnBrk="1" hangingPunct="1">
              <a:buFont typeface="Wingdings" charset="0"/>
              <a:buChar char="Ø"/>
            </a:pPr>
            <a:r>
              <a:rPr lang="en-US" b="1" baseline="-25000">
                <a:latin typeface="Baskerville Old Face" charset="0"/>
              </a:rPr>
              <a:t>To</a:t>
            </a:r>
            <a:r>
              <a:rPr lang="en-US" b="1">
                <a:latin typeface="Baskerville Old Face" charset="0"/>
              </a:rPr>
              <a:t> the product of occupied site conc (C.S and O.S)</a:t>
            </a:r>
            <a:endParaRPr lang="en-US" b="1" baseline="-25000">
              <a:latin typeface="Baskerville Old Fac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49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50179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 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graphicFrame>
        <p:nvGraphicFramePr>
          <p:cNvPr id="50182" name="Object 2"/>
          <p:cNvGraphicFramePr>
            <a:graphicFrameLocks noChangeAspect="1"/>
          </p:cNvGraphicFramePr>
          <p:nvPr/>
        </p:nvGraphicFramePr>
        <p:xfrm>
          <a:off x="381000" y="1066800"/>
          <a:ext cx="18351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5" imgW="520474" imgH="380835" progId="Equation.3">
                  <p:embed/>
                </p:oleObj>
              </mc:Choice>
              <mc:Fallback>
                <p:oleObj name="Equation" r:id="rId5" imgW="520474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18351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3" name="Rectangle 11"/>
          <p:cNvSpPr>
            <a:spLocks noChangeArrowheads="1"/>
          </p:cNvSpPr>
          <p:nvPr/>
        </p:nvSpPr>
        <p:spPr bwMode="auto">
          <a:xfrm>
            <a:off x="2362200" y="1295400"/>
            <a:ext cx="437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Baskerville Old Face" charset="0"/>
              </a:rPr>
              <a:t>Is adsorption equilibrium constant</a:t>
            </a:r>
          </a:p>
        </p:txBody>
      </p:sp>
      <p:graphicFrame>
        <p:nvGraphicFramePr>
          <p:cNvPr id="50184" name="Object 4"/>
          <p:cNvGraphicFramePr>
            <a:graphicFrameLocks noChangeAspect="1"/>
          </p:cNvGraphicFramePr>
          <p:nvPr/>
        </p:nvGraphicFramePr>
        <p:xfrm>
          <a:off x="1581150" y="3048000"/>
          <a:ext cx="56356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Equation" r:id="rId7" imgW="1600200" imgH="419100" progId="Equation.3">
                  <p:embed/>
                </p:oleObj>
              </mc:Choice>
              <mc:Fallback>
                <p:oleObj name="Equation" r:id="rId7" imgW="16002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3048000"/>
                        <a:ext cx="56356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5"/>
          <p:cNvGraphicFramePr>
            <a:graphicFrameLocks noChangeAspect="1"/>
          </p:cNvGraphicFramePr>
          <p:nvPr/>
        </p:nvGraphicFramePr>
        <p:xfrm>
          <a:off x="1622425" y="3962400"/>
          <a:ext cx="51435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Equation" r:id="rId9" imgW="1460500" imgH="419100" progId="Equation.3">
                  <p:embed/>
                </p:oleObj>
              </mc:Choice>
              <mc:Fallback>
                <p:oleObj name="Equation" r:id="rId9" imgW="14605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3962400"/>
                        <a:ext cx="51435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0" name="Object 6"/>
          <p:cNvGraphicFramePr>
            <a:graphicFrameLocks noChangeAspect="1"/>
          </p:cNvGraphicFramePr>
          <p:nvPr/>
        </p:nvGraphicFramePr>
        <p:xfrm>
          <a:off x="1524000" y="2362200"/>
          <a:ext cx="50546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Equation" r:id="rId11" imgW="1434477" imgH="215806" progId="Equation.3">
                  <p:embed/>
                </p:oleObj>
              </mc:Choice>
              <mc:Fallback>
                <p:oleObj name="Equation" r:id="rId11" imgW="143447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50546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5984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51203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 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51205" name="TextBox 8"/>
          <p:cNvSpPr txBox="1">
            <a:spLocks noChangeArrowheads="1"/>
          </p:cNvSpPr>
          <p:nvPr/>
        </p:nvSpPr>
        <p:spPr bwMode="auto">
          <a:xfrm>
            <a:off x="0" y="3048000"/>
            <a:ext cx="212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askerville Old Face" charset="0"/>
              </a:rPr>
              <a:t>At equilibrium; </a:t>
            </a:r>
          </a:p>
        </p:txBody>
      </p:sp>
      <p:sp>
        <p:nvSpPr>
          <p:cNvPr id="51206" name="Rectangle 11"/>
          <p:cNvSpPr>
            <a:spLocks noChangeArrowheads="1"/>
          </p:cNvSpPr>
          <p:nvPr/>
        </p:nvSpPr>
        <p:spPr bwMode="auto">
          <a:xfrm>
            <a:off x="0" y="11430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Baskerville Old Face" charset="0"/>
              </a:rPr>
              <a:t>Because of C and O is the only material adsorbed on the catalyst, the site balance gives;</a:t>
            </a:r>
          </a:p>
        </p:txBody>
      </p:sp>
      <p:graphicFrame>
        <p:nvGraphicFramePr>
          <p:cNvPr id="51207" name="Object 2"/>
          <p:cNvGraphicFramePr>
            <a:graphicFrameLocks noChangeAspect="1"/>
          </p:cNvGraphicFramePr>
          <p:nvPr/>
        </p:nvGraphicFramePr>
        <p:xfrm>
          <a:off x="2347913" y="2219325"/>
          <a:ext cx="3757612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Equation" r:id="rId5" imgW="1066800" imgH="190500" progId="Equation.3">
                  <p:embed/>
                </p:oleObj>
              </mc:Choice>
              <mc:Fallback>
                <p:oleObj name="Equation" r:id="rId5" imgW="1066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219325"/>
                        <a:ext cx="3757612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4"/>
          <p:cNvGraphicFramePr>
            <a:graphicFrameLocks noChangeAspect="1"/>
          </p:cNvGraphicFramePr>
          <p:nvPr/>
        </p:nvGraphicFramePr>
        <p:xfrm>
          <a:off x="2041525" y="2971800"/>
          <a:ext cx="13874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7" imgW="393529" imgH="190417" progId="Equation.3">
                  <p:embed/>
                </p:oleObj>
              </mc:Choice>
              <mc:Fallback>
                <p:oleObj name="Equation" r:id="rId7" imgW="393529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971800"/>
                        <a:ext cx="13874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7"/>
          <p:cNvGraphicFramePr>
            <a:graphicFrameLocks noChangeAspect="1"/>
          </p:cNvGraphicFramePr>
          <p:nvPr/>
        </p:nvGraphicFramePr>
        <p:xfrm>
          <a:off x="1738313" y="3352800"/>
          <a:ext cx="58134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9" imgW="1651000" imgH="419100" progId="Equation.3">
                  <p:embed/>
                </p:oleObj>
              </mc:Choice>
              <mc:Fallback>
                <p:oleObj name="Equation" r:id="rId9" imgW="1651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313" y="3352800"/>
                        <a:ext cx="581342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8"/>
          <p:cNvGraphicFramePr>
            <a:graphicFrameLocks noChangeAspect="1"/>
          </p:cNvGraphicFramePr>
          <p:nvPr/>
        </p:nvGraphicFramePr>
        <p:xfrm>
          <a:off x="2789238" y="4419600"/>
          <a:ext cx="483076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Equation" r:id="rId11" imgW="1371600" imgH="381000" progId="Equation.3">
                  <p:embed/>
                </p:oleObj>
              </mc:Choice>
              <mc:Fallback>
                <p:oleObj name="Equation" r:id="rId11" imgW="13716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4419600"/>
                        <a:ext cx="483076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9"/>
          <p:cNvGraphicFramePr>
            <a:graphicFrameLocks noChangeAspect="1"/>
          </p:cNvGraphicFramePr>
          <p:nvPr/>
        </p:nvGraphicFramePr>
        <p:xfrm>
          <a:off x="2743200" y="5562600"/>
          <a:ext cx="4876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13" imgW="1383699" imgH="215806" progId="Equation.3">
                  <p:embed/>
                </p:oleObj>
              </mc:Choice>
              <mc:Fallback>
                <p:oleObj name="Equation" r:id="rId13" imgW="138369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562600"/>
                        <a:ext cx="48768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30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52227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 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52229" name="TextBox 8"/>
          <p:cNvSpPr txBox="1">
            <a:spLocks noChangeArrowheads="1"/>
          </p:cNvSpPr>
          <p:nvPr/>
        </p:nvSpPr>
        <p:spPr bwMode="auto">
          <a:xfrm>
            <a:off x="0" y="3048000"/>
            <a:ext cx="2847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askerville Old Face" charset="0"/>
              </a:rPr>
              <a:t>For                            ;</a:t>
            </a:r>
          </a:p>
        </p:txBody>
      </p:sp>
      <p:sp>
        <p:nvSpPr>
          <p:cNvPr id="52230" name="Rectangle 11"/>
          <p:cNvSpPr>
            <a:spLocks noChangeArrowheads="1"/>
          </p:cNvSpPr>
          <p:nvPr/>
        </p:nvSpPr>
        <p:spPr bwMode="auto">
          <a:xfrm>
            <a:off x="0" y="11430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Baskerville Old Face" charset="0"/>
              </a:rPr>
              <a:t>From,</a:t>
            </a:r>
          </a:p>
        </p:txBody>
      </p:sp>
      <p:graphicFrame>
        <p:nvGraphicFramePr>
          <p:cNvPr id="52231" name="Object 6"/>
          <p:cNvGraphicFramePr>
            <a:graphicFrameLocks noChangeAspect="1"/>
          </p:cNvGraphicFramePr>
          <p:nvPr/>
        </p:nvGraphicFramePr>
        <p:xfrm>
          <a:off x="838200" y="1600200"/>
          <a:ext cx="48768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5" imgW="1383699" imgH="215806" progId="Equation.3">
                  <p:embed/>
                </p:oleObj>
              </mc:Choice>
              <mc:Fallback>
                <p:oleObj name="Equation" r:id="rId5" imgW="138369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48768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7"/>
          <p:cNvGraphicFramePr>
            <a:graphicFrameLocks noChangeAspect="1"/>
          </p:cNvGraphicFramePr>
          <p:nvPr/>
        </p:nvGraphicFramePr>
        <p:xfrm>
          <a:off x="1173163" y="2286000"/>
          <a:ext cx="42068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7" imgW="1193800" imgH="215900" progId="Equation.3">
                  <p:embed/>
                </p:oleObj>
              </mc:Choice>
              <mc:Fallback>
                <p:oleObj name="Equation" r:id="rId7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2286000"/>
                        <a:ext cx="4206875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3" name="Object 8"/>
          <p:cNvGraphicFramePr>
            <a:graphicFrameLocks noChangeAspect="1"/>
          </p:cNvGraphicFramePr>
          <p:nvPr/>
        </p:nvGraphicFramePr>
        <p:xfrm>
          <a:off x="609600" y="3057525"/>
          <a:ext cx="20589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9" imgW="583947" imgH="190417" progId="Equation.3">
                  <p:embed/>
                </p:oleObj>
              </mc:Choice>
              <mc:Fallback>
                <p:oleObj name="Equation" r:id="rId9" imgW="58394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057525"/>
                        <a:ext cx="20589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4" name="Object 9"/>
          <p:cNvGraphicFramePr>
            <a:graphicFrameLocks noChangeAspect="1"/>
          </p:cNvGraphicFramePr>
          <p:nvPr/>
        </p:nvGraphicFramePr>
        <p:xfrm>
          <a:off x="2693988" y="3600450"/>
          <a:ext cx="3402012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11" imgW="965200" imgH="381000" progId="Equation.3">
                  <p:embed/>
                </p:oleObj>
              </mc:Choice>
              <mc:Fallback>
                <p:oleObj name="Equation" r:id="rId11" imgW="965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00450"/>
                        <a:ext cx="3402012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10"/>
          <p:cNvGraphicFramePr>
            <a:graphicFrameLocks noChangeAspect="1"/>
          </p:cNvGraphicFramePr>
          <p:nvPr/>
        </p:nvGraphicFramePr>
        <p:xfrm>
          <a:off x="2209800" y="4724400"/>
          <a:ext cx="3714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13" imgW="1054100" imgH="203200" progId="Equation.3">
                  <p:embed/>
                </p:oleObj>
              </mc:Choice>
              <mc:Fallback>
                <p:oleObj name="Equation" r:id="rId13" imgW="1054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724400"/>
                        <a:ext cx="37147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11"/>
          <p:cNvGraphicFramePr>
            <a:graphicFrameLocks noChangeAspect="1"/>
          </p:cNvGraphicFramePr>
          <p:nvPr/>
        </p:nvGraphicFramePr>
        <p:xfrm>
          <a:off x="2057400" y="914400"/>
          <a:ext cx="37576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Equation" r:id="rId15" imgW="1066800" imgH="190500" progId="Equation.3">
                  <p:embed/>
                </p:oleObj>
              </mc:Choice>
              <mc:Fallback>
                <p:oleObj name="Equation" r:id="rId15" imgW="1066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14400"/>
                        <a:ext cx="37576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417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53251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 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0" y="1976438"/>
            <a:ext cx="7170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Baskerville Old Face" charset="0"/>
              </a:rPr>
              <a:t>Substitute                                                    in site balance;</a:t>
            </a:r>
          </a:p>
        </p:txBody>
      </p:sp>
      <p:sp>
        <p:nvSpPr>
          <p:cNvPr id="53254" name="Rectangle 11"/>
          <p:cNvSpPr>
            <a:spLocks noChangeArrowheads="1"/>
          </p:cNvSpPr>
          <p:nvPr/>
        </p:nvSpPr>
        <p:spPr bwMode="auto">
          <a:xfrm>
            <a:off x="0" y="8382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Baskerville Old Face" charset="0"/>
              </a:rPr>
              <a:t>From site balance,</a:t>
            </a:r>
          </a:p>
        </p:txBody>
      </p:sp>
      <p:graphicFrame>
        <p:nvGraphicFramePr>
          <p:cNvPr id="53255" name="Object 6"/>
          <p:cNvGraphicFramePr>
            <a:graphicFrameLocks noChangeAspect="1"/>
          </p:cNvGraphicFramePr>
          <p:nvPr/>
        </p:nvGraphicFramePr>
        <p:xfrm>
          <a:off x="1371600" y="1905000"/>
          <a:ext cx="3714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5" imgW="1054100" imgH="203200" progId="Equation.3">
                  <p:embed/>
                </p:oleObj>
              </mc:Choice>
              <mc:Fallback>
                <p:oleObj name="Equation" r:id="rId5" imgW="1054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37147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6" name="Object 7"/>
          <p:cNvGraphicFramePr>
            <a:graphicFrameLocks noChangeAspect="1"/>
          </p:cNvGraphicFramePr>
          <p:nvPr/>
        </p:nvGraphicFramePr>
        <p:xfrm>
          <a:off x="1600200" y="990600"/>
          <a:ext cx="37576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Equation" r:id="rId7" imgW="1066800" imgH="190500" progId="Equation.3">
                  <p:embed/>
                </p:oleObj>
              </mc:Choice>
              <mc:Fallback>
                <p:oleObj name="Equation" r:id="rId7" imgW="1066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90600"/>
                        <a:ext cx="3757613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7" name="Object 8"/>
          <p:cNvGraphicFramePr>
            <a:graphicFrameLocks noChangeAspect="1"/>
          </p:cNvGraphicFramePr>
          <p:nvPr/>
        </p:nvGraphicFramePr>
        <p:xfrm>
          <a:off x="46038" y="2565400"/>
          <a:ext cx="71167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Equation" r:id="rId9" imgW="2019300" imgH="203200" progId="Equation.3">
                  <p:embed/>
                </p:oleObj>
              </mc:Choice>
              <mc:Fallback>
                <p:oleObj name="Equation" r:id="rId9" imgW="2019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2565400"/>
                        <a:ext cx="71167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8" name="Object 9"/>
          <p:cNvGraphicFramePr>
            <a:graphicFrameLocks noChangeAspect="1"/>
          </p:cNvGraphicFramePr>
          <p:nvPr/>
        </p:nvGraphicFramePr>
        <p:xfrm>
          <a:off x="0" y="3200400"/>
          <a:ext cx="42957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Equation" r:id="rId11" imgW="1218671" imgH="203112" progId="Equation.3">
                  <p:embed/>
                </p:oleObj>
              </mc:Choice>
              <mc:Fallback>
                <p:oleObj name="Equation" r:id="rId11" imgW="121867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00400"/>
                        <a:ext cx="42957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9" name="Rectangle 15"/>
          <p:cNvSpPr>
            <a:spLocks noChangeArrowheads="1"/>
          </p:cNvSpPr>
          <p:nvPr/>
        </p:nvSpPr>
        <p:spPr bwMode="auto">
          <a:xfrm>
            <a:off x="0" y="3810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Baskerville Old Face" charset="0"/>
              </a:rPr>
              <a:t>Solving for Cv;</a:t>
            </a:r>
          </a:p>
        </p:txBody>
      </p:sp>
      <p:graphicFrame>
        <p:nvGraphicFramePr>
          <p:cNvPr id="53260" name="Object 10"/>
          <p:cNvGraphicFramePr>
            <a:graphicFrameLocks noChangeAspect="1"/>
          </p:cNvGraphicFramePr>
          <p:nvPr/>
        </p:nvGraphicFramePr>
        <p:xfrm>
          <a:off x="1274763" y="3981450"/>
          <a:ext cx="39830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13" imgW="1129810" imgH="380835" progId="Equation.3">
                  <p:embed/>
                </p:oleObj>
              </mc:Choice>
              <mc:Fallback>
                <p:oleObj name="Equation" r:id="rId13" imgW="112981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3981450"/>
                        <a:ext cx="398303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1" name="Object 11"/>
          <p:cNvGraphicFramePr>
            <a:graphicFrameLocks noChangeAspect="1"/>
          </p:cNvGraphicFramePr>
          <p:nvPr/>
        </p:nvGraphicFramePr>
        <p:xfrm>
          <a:off x="1143000" y="5257800"/>
          <a:ext cx="3714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Equation" r:id="rId15" imgW="1054100" imgH="203200" progId="Equation.3">
                  <p:embed/>
                </p:oleObj>
              </mc:Choice>
              <mc:Fallback>
                <p:oleObj name="Equation" r:id="rId15" imgW="1054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37147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81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54275" name="Picture 2" descr="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(1) ADSORPTION  ISOTHERMS…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continue…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54277" name="Rectangle 15"/>
          <p:cNvSpPr>
            <a:spLocks noChangeArrowheads="1"/>
          </p:cNvSpPr>
          <p:nvPr/>
        </p:nvSpPr>
        <p:spPr bwMode="auto">
          <a:xfrm>
            <a:off x="0" y="990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Baskerville Old Face" charset="0"/>
              </a:rPr>
              <a:t>From;</a:t>
            </a:r>
          </a:p>
        </p:txBody>
      </p:sp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762000" y="2362200"/>
          <a:ext cx="398303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Equation" r:id="rId5" imgW="1129810" imgH="380835" progId="Equation.3">
                  <p:embed/>
                </p:oleObj>
              </mc:Choice>
              <mc:Fallback>
                <p:oleObj name="Equation" r:id="rId5" imgW="1129810" imgH="380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398303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685800" y="1447800"/>
          <a:ext cx="37147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Equation" r:id="rId7" imgW="1054100" imgH="203200" progId="Equation.3">
                  <p:embed/>
                </p:oleObj>
              </mc:Choice>
              <mc:Fallback>
                <p:oleObj name="Equation" r:id="rId7" imgW="1054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37147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14"/>
          <p:cNvSpPr>
            <a:spLocks noChangeArrowheads="1"/>
          </p:cNvSpPr>
          <p:nvPr/>
        </p:nvSpPr>
        <p:spPr bwMode="auto">
          <a:xfrm>
            <a:off x="5257800" y="20574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Baskerville Old Face" charset="0"/>
              </a:rPr>
              <a:t>and</a:t>
            </a:r>
          </a:p>
        </p:txBody>
      </p:sp>
      <p:sp>
        <p:nvSpPr>
          <p:cNvPr id="54281" name="Rectangle 16"/>
          <p:cNvSpPr>
            <a:spLocks noChangeArrowheads="1"/>
          </p:cNvSpPr>
          <p:nvPr/>
        </p:nvSpPr>
        <p:spPr bwMode="auto">
          <a:xfrm>
            <a:off x="0" y="36576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Baskerville Old Face" charset="0"/>
              </a:rPr>
              <a:t>Solving for Co.s ;</a:t>
            </a:r>
          </a:p>
        </p:txBody>
      </p:sp>
      <p:graphicFrame>
        <p:nvGraphicFramePr>
          <p:cNvPr id="54282" name="Object 8"/>
          <p:cNvGraphicFramePr>
            <a:graphicFrameLocks noChangeAspect="1"/>
          </p:cNvGraphicFramePr>
          <p:nvPr/>
        </p:nvGraphicFramePr>
        <p:xfrm>
          <a:off x="1828800" y="4343400"/>
          <a:ext cx="4116388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9" imgW="1168400" imgH="596900" progId="Equation.3">
                  <p:embed/>
                </p:oleObj>
              </mc:Choice>
              <mc:Fallback>
                <p:oleObj name="Equation" r:id="rId9" imgW="11684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43400"/>
                        <a:ext cx="4116388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739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85720" y="1571613"/>
            <a:ext cx="4572032" cy="17859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MODEL 1</a:t>
            </a:r>
          </a:p>
          <a:p>
            <a:pPr algn="ctr">
              <a:buNone/>
            </a:pPr>
            <a:r>
              <a:rPr lang="en-US" sz="2400" b="1" dirty="0" smtClean="0"/>
              <a:t>MOLECULAR</a:t>
            </a:r>
          </a:p>
          <a:p>
            <a:pPr algn="ctr">
              <a:buNone/>
            </a:pPr>
            <a:r>
              <a:rPr lang="en-US" sz="2400" b="1" dirty="0" smtClean="0"/>
              <a:t>(NONDISSOCIATED ADSORPTION)</a:t>
            </a:r>
          </a:p>
          <a:p>
            <a:pPr>
              <a:buNone/>
            </a:pPr>
            <a:r>
              <a:rPr lang="en-US" sz="2400" dirty="0" smtClean="0"/>
              <a:t>CO is adsorbed as molecules CO</a:t>
            </a:r>
          </a:p>
          <a:p>
            <a:pPr>
              <a:buNone/>
            </a:pPr>
            <a:endParaRPr lang="ms-MY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14876" y="1500175"/>
            <a:ext cx="4210080" cy="18573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MODEL 2</a:t>
            </a:r>
          </a:p>
          <a:p>
            <a:pPr algn="ctr">
              <a:buNone/>
            </a:pPr>
            <a:r>
              <a:rPr lang="en-US" sz="2400" b="1" dirty="0" smtClean="0"/>
              <a:t>DISSOCIATIVE ADSORPTION</a:t>
            </a:r>
          </a:p>
          <a:p>
            <a:pPr algn="ctr">
              <a:buNone/>
            </a:pPr>
            <a:r>
              <a:rPr lang="en-US" sz="2400" dirty="0" smtClean="0"/>
              <a:t>CO is adsorbed as C and O </a:t>
            </a:r>
            <a:endParaRPr lang="ms-MY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3:Adsorption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Isotherms</a:t>
            </a:r>
            <a:endParaRPr kumimoji="0" lang="ms-MY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3357586" cy="6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500438"/>
            <a:ext cx="400053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143380"/>
            <a:ext cx="349567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143379"/>
            <a:ext cx="3857652" cy="255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00364" y="4286256"/>
            <a:ext cx="25003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LANGMUIR ISOTHERM</a:t>
            </a:r>
            <a:endParaRPr lang="ms-MY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SINGLE SITE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DUAL SITE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ELEY-RIDEAL</a:t>
            </a:r>
            <a:endParaRPr lang="ms-MY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4:SURFACE REACTION</a:t>
            </a:r>
            <a:endParaRPr kumimoji="0" lang="ms-MY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357430"/>
            <a:ext cx="227807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429000"/>
            <a:ext cx="313583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286256"/>
            <a:ext cx="3568333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5286388"/>
            <a:ext cx="292260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5357826"/>
            <a:ext cx="27051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071678"/>
            <a:ext cx="2357454" cy="87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3357562"/>
            <a:ext cx="2667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4357694"/>
            <a:ext cx="3071833" cy="78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3526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6" name="Group 12"/>
          <p:cNvGrpSpPr>
            <a:grpSpLocks/>
          </p:cNvGrpSpPr>
          <p:nvPr/>
        </p:nvGrpSpPr>
        <p:grpSpPr bwMode="auto">
          <a:xfrm>
            <a:off x="3352800" y="6472238"/>
            <a:ext cx="3733800" cy="461962"/>
            <a:chOff x="2209800" y="6472535"/>
            <a:chExt cx="3733800" cy="461665"/>
          </a:xfrm>
        </p:grpSpPr>
        <p:pic>
          <p:nvPicPr>
            <p:cNvPr id="16389" name="Picture 2" descr="logo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6477000"/>
              <a:ext cx="457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743200" y="6472535"/>
              <a:ext cx="3200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Baskerville Old Face" charset="0"/>
                </a:rPr>
                <a:t>ERT 208/4</a:t>
              </a:r>
              <a:r>
                <a:rPr lang="en-US" sz="1200">
                  <a:latin typeface="Baskerville Old Face" charset="0"/>
                </a:rPr>
                <a:t> </a:t>
              </a:r>
              <a:r>
                <a:rPr lang="en-US" sz="1200">
                  <a:solidFill>
                    <a:srgbClr val="000000"/>
                  </a:solidFill>
                  <a:latin typeface="Baskerville Old Face" charset="0"/>
                </a:rPr>
                <a:t>REACTION ENGINEERING</a:t>
              </a:r>
              <a:endParaRPr lang="en-US" sz="1200">
                <a:latin typeface="Baskerville Old Face" charset="0"/>
              </a:endParaRPr>
            </a:p>
            <a:p>
              <a:pPr eaLnBrk="0" hangingPunct="0"/>
              <a:r>
                <a:rPr lang="en-US" sz="1200">
                  <a:solidFill>
                    <a:srgbClr val="000000"/>
                  </a:solidFill>
                  <a:latin typeface="Baskerville Old Face" charset="0"/>
                  <a:ea typeface="Times New Roman" charset="0"/>
                </a:rPr>
                <a:t>SEM 2 (2009/2010)</a:t>
              </a:r>
              <a:endParaRPr lang="en-US" sz="1200">
                <a:latin typeface="Baskerville Old Face" charset="0"/>
              </a:endParaRPr>
            </a:p>
          </p:txBody>
        </p: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en-US" sz="4200" b="1" u="sng" smtClean="0">
                <a:solidFill>
                  <a:srgbClr val="40404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lgerian" charset="0"/>
                <a:cs typeface="+mn-cs"/>
              </a:rPr>
              <a:t>Students should be able to;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1371600"/>
            <a:ext cx="9144000" cy="48768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+mn-ea"/>
                <a:cs typeface="+mn-cs"/>
              </a:rPr>
              <a:t>   </a:t>
            </a:r>
            <a:r>
              <a:rPr lang="en-US" sz="3200" b="1" dirty="0">
                <a:solidFill>
                  <a:srgbClr val="FF0000"/>
                </a:solidFill>
                <a:latin typeface="Baskerville Old Face" pitchFamily="18" charset="0"/>
                <a:ea typeface="+mn-ea"/>
                <a:cs typeface="+mn-cs"/>
              </a:rPr>
              <a:t>DISCUSS </a:t>
            </a:r>
            <a:r>
              <a:rPr lang="en-US" sz="3200" dirty="0">
                <a:latin typeface="Baskerville Old Face" pitchFamily="18" charset="0"/>
                <a:ea typeface="+mn-ea"/>
                <a:cs typeface="+mn-cs"/>
              </a:rPr>
              <a:t>the steps in a heterogeneous reaction 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Baskerville Old Face" pitchFamily="18" charset="0"/>
                <a:ea typeface="+mn-ea"/>
                <a:cs typeface="+mn-cs"/>
              </a:rPr>
              <a:t>     (adsorption, surface reaction, and desorption)</a:t>
            </a:r>
            <a:endParaRPr lang="en-US" sz="3200" b="1" dirty="0">
              <a:solidFill>
                <a:srgbClr val="FF0000"/>
              </a:solidFill>
              <a:latin typeface="Baskerville Old Face" pitchFamily="18" charset="0"/>
              <a:ea typeface="+mn-ea"/>
              <a:cs typeface="+mn-cs"/>
            </a:endParaRP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n-US" sz="3200" b="1" dirty="0">
                <a:solidFill>
                  <a:srgbClr val="FF0000"/>
                </a:solidFill>
                <a:latin typeface="Baskerville Old Face" pitchFamily="18" charset="0"/>
                <a:ea typeface="+mn-ea"/>
                <a:cs typeface="+mn-cs"/>
              </a:rPr>
              <a:t>  DESCRIBE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  <a:ea typeface="+mn-ea"/>
                <a:cs typeface="+mn-cs"/>
              </a:rPr>
              <a:t> </a:t>
            </a:r>
            <a:r>
              <a:rPr lang="en-US" sz="3200" dirty="0">
                <a:latin typeface="Baskerville Old Face" pitchFamily="18" charset="0"/>
                <a:ea typeface="+mn-ea"/>
                <a:cs typeface="+mn-cs"/>
              </a:rPr>
              <a:t> the rate limiting step.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n-US" sz="3200" b="1" dirty="0">
                <a:solidFill>
                  <a:srgbClr val="FF0000"/>
                </a:solidFill>
                <a:latin typeface="Baskerville Old Face" pitchFamily="18" charset="0"/>
                <a:ea typeface="+mn-ea"/>
                <a:cs typeface="+mn-cs"/>
              </a:rPr>
              <a:t>  EXPLAIN </a:t>
            </a:r>
            <a:r>
              <a:rPr lang="en-US" sz="3200" dirty="0">
                <a:latin typeface="Baskerville Old Face" pitchFamily="18" charset="0"/>
                <a:ea typeface="+mn-ea"/>
                <a:cs typeface="+mn-cs"/>
              </a:rPr>
              <a:t>different types of surface reaction (single 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Baskerville Old Face" pitchFamily="18" charset="0"/>
                <a:ea typeface="+mn-ea"/>
                <a:cs typeface="+mn-cs"/>
              </a:rPr>
              <a:t>     site, dual site, and </a:t>
            </a:r>
            <a:r>
              <a:rPr lang="en-US" sz="3200" dirty="0" err="1">
                <a:latin typeface="Baskerville Old Face" pitchFamily="18" charset="0"/>
                <a:ea typeface="+mn-ea"/>
                <a:cs typeface="+mn-cs"/>
              </a:rPr>
              <a:t>Eley-Rideal</a:t>
            </a:r>
            <a:r>
              <a:rPr lang="en-US" sz="3200" dirty="0">
                <a:latin typeface="Baskerville Old Face" pitchFamily="18" charset="0"/>
                <a:ea typeface="+mn-ea"/>
                <a:cs typeface="+mn-cs"/>
              </a:rPr>
              <a:t>)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Tx/>
              <a:buBlip>
                <a:blip r:embed="rId5"/>
              </a:buBlip>
              <a:defRPr/>
            </a:pPr>
            <a:r>
              <a:rPr lang="en-US" sz="3200" b="1" dirty="0">
                <a:solidFill>
                  <a:srgbClr val="FF0000"/>
                </a:solidFill>
                <a:latin typeface="Baskerville Old Face" pitchFamily="18" charset="0"/>
                <a:ea typeface="+mn-ea"/>
                <a:cs typeface="+mn-cs"/>
              </a:rPr>
              <a:t>   ANALYZE</a:t>
            </a:r>
            <a:r>
              <a:rPr lang="en-US" sz="3200" dirty="0">
                <a:latin typeface="Baskerville Old Face" pitchFamily="18" charset="0"/>
                <a:ea typeface="+mn-ea"/>
                <a:cs typeface="+mn-cs"/>
              </a:rPr>
              <a:t> data to </a:t>
            </a:r>
            <a:r>
              <a:rPr lang="en-US" sz="3200" b="1" dirty="0">
                <a:solidFill>
                  <a:srgbClr val="FF0000"/>
                </a:solidFill>
                <a:latin typeface="Baskerville Old Face" pitchFamily="18" charset="0"/>
                <a:ea typeface="+mn-ea"/>
                <a:cs typeface="+mn-cs"/>
              </a:rPr>
              <a:t>DEVELOP</a:t>
            </a:r>
            <a:r>
              <a:rPr lang="en-US" sz="3200" dirty="0">
                <a:latin typeface="Baskerville Old Face" pitchFamily="18" charset="0"/>
                <a:ea typeface="+mn-ea"/>
                <a:cs typeface="+mn-cs"/>
              </a:rPr>
              <a:t> a rate law for </a:t>
            </a:r>
          </a:p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latin typeface="Baskerville Old Face" pitchFamily="18" charset="0"/>
                <a:ea typeface="+mn-ea"/>
                <a:cs typeface="+mn-cs"/>
              </a:rPr>
              <a:t>      Langmuir- Hinshelwood kinetics.</a:t>
            </a:r>
          </a:p>
        </p:txBody>
      </p:sp>
    </p:spTree>
    <p:extLst>
      <p:ext uri="{BB962C8B-B14F-4D97-AF65-F5344CB8AC3E}">
        <p14:creationId xmlns:p14="http://schemas.microsoft.com/office/powerpoint/2010/main" val="2779835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</a:t>
            </a:r>
            <a:r>
              <a:rPr lang="en-US" sz="4400" dirty="0" smtClean="0"/>
              <a:t>5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:DESORPTION</a:t>
            </a:r>
            <a:endParaRPr kumimoji="0" lang="ms-MY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714488"/>
            <a:ext cx="325317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643182"/>
            <a:ext cx="3048014" cy="107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3857628"/>
            <a:ext cx="232018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643446"/>
            <a:ext cx="2847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300037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rate of desorption of C</a:t>
            </a:r>
            <a:endParaRPr lang="ms-MY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ms-MY" b="1" dirty="0" smtClean="0"/>
              <a:t>The Rate-Limiting Step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23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When </a:t>
            </a:r>
            <a:r>
              <a:rPr lang="en-US" b="1" dirty="0" smtClean="0"/>
              <a:t>heterogeneous reactions </a:t>
            </a:r>
            <a:r>
              <a:rPr lang="en-US" dirty="0" smtClean="0"/>
              <a:t>are carried out at </a:t>
            </a:r>
            <a:r>
              <a:rPr lang="en-US" b="1" dirty="0" smtClean="0"/>
              <a:t>steady state</a:t>
            </a:r>
            <a:r>
              <a:rPr lang="en-US" dirty="0" smtClean="0"/>
              <a:t>. The rates of each of the three reaction steps in series (</a:t>
            </a:r>
            <a:r>
              <a:rPr lang="en-US" b="1" dirty="0" smtClean="0"/>
              <a:t>adsorption, surface reaction and desorption)</a:t>
            </a:r>
            <a:r>
              <a:rPr lang="en-US" dirty="0" smtClean="0"/>
              <a:t> are equal to one another:</a:t>
            </a:r>
            <a:endParaRPr lang="ms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143248"/>
            <a:ext cx="42493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0034" y="4429132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u="sng" dirty="0" smtClean="0"/>
              <a:t>One</a:t>
            </a:r>
            <a:r>
              <a:rPr lang="en-US" sz="2800" dirty="0" smtClean="0"/>
              <a:t> particular step in the series is usually found to be rate-limiting </a:t>
            </a:r>
            <a:r>
              <a:rPr lang="ms-MY" sz="2800" dirty="0" smtClean="0"/>
              <a:t>or rate-controlling.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82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ALGORITHM FOR DETERMINING RXN MECHANISM AND RATE LIMITING STEP</a:t>
            </a:r>
            <a:endParaRPr lang="ms-MY" dirty="0"/>
          </a:p>
        </p:txBody>
      </p:sp>
      <p:sp>
        <p:nvSpPr>
          <p:cNvPr id="4" name="Rectangle 3"/>
          <p:cNvSpPr/>
          <p:nvPr/>
        </p:nvSpPr>
        <p:spPr>
          <a:xfrm>
            <a:off x="1474448" y="1142984"/>
            <a:ext cx="650082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Select a mechanism</a:t>
            </a:r>
            <a:endParaRPr lang="ms-MY" sz="2800" dirty="0"/>
          </a:p>
        </p:txBody>
      </p:sp>
      <p:sp>
        <p:nvSpPr>
          <p:cNvPr id="9" name="Rectangle 8"/>
          <p:cNvSpPr/>
          <p:nvPr/>
        </p:nvSpPr>
        <p:spPr>
          <a:xfrm>
            <a:off x="1571604" y="2000240"/>
            <a:ext cx="628654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Assume a rate limiting step:</a:t>
            </a:r>
          </a:p>
          <a:p>
            <a:pPr algn="ctr"/>
            <a:r>
              <a:rPr lang="en-US" sz="2800" dirty="0" smtClean="0"/>
              <a:t>Choose the surface </a:t>
            </a:r>
            <a:r>
              <a:rPr lang="en-US" sz="2800" dirty="0" err="1" smtClean="0"/>
              <a:t>rxn</a:t>
            </a:r>
            <a:r>
              <a:rPr lang="en-US" sz="2800" dirty="0" smtClean="0"/>
              <a:t> first</a:t>
            </a:r>
            <a:endParaRPr lang="ms-MY" sz="2800" dirty="0"/>
          </a:p>
        </p:txBody>
      </p:sp>
      <p:sp>
        <p:nvSpPr>
          <p:cNvPr id="10" name="Rectangle 9"/>
          <p:cNvSpPr/>
          <p:nvPr/>
        </p:nvSpPr>
        <p:spPr>
          <a:xfrm>
            <a:off x="928662" y="3286124"/>
            <a:ext cx="7572428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Find the expression for concentration of adsorbed species.</a:t>
            </a:r>
            <a:endParaRPr lang="ms-MY" sz="2800" dirty="0"/>
          </a:p>
        </p:txBody>
      </p:sp>
      <p:sp>
        <p:nvSpPr>
          <p:cNvPr id="22" name="Rectangle 21"/>
          <p:cNvSpPr/>
          <p:nvPr/>
        </p:nvSpPr>
        <p:spPr>
          <a:xfrm>
            <a:off x="1000100" y="4500570"/>
            <a:ext cx="75724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Write a site balance</a:t>
            </a:r>
            <a:endParaRPr lang="ms-MY" sz="2800" dirty="0"/>
          </a:p>
        </p:txBody>
      </p:sp>
      <p:sp>
        <p:nvSpPr>
          <p:cNvPr id="23" name="Rectangle 22"/>
          <p:cNvSpPr/>
          <p:nvPr/>
        </p:nvSpPr>
        <p:spPr>
          <a:xfrm>
            <a:off x="1000100" y="5214950"/>
            <a:ext cx="75724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Derive the rate law</a:t>
            </a:r>
            <a:endParaRPr lang="ms-MY" sz="2800" dirty="0"/>
          </a:p>
        </p:txBody>
      </p:sp>
      <p:sp>
        <p:nvSpPr>
          <p:cNvPr id="24" name="Rectangle 23"/>
          <p:cNvSpPr/>
          <p:nvPr/>
        </p:nvSpPr>
        <p:spPr>
          <a:xfrm>
            <a:off x="1000100" y="5929330"/>
            <a:ext cx="75724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Compare with data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Synthesizing Rate law, Mechanism and Rate Limiting step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EXAMPLE: </a:t>
            </a:r>
            <a:r>
              <a:rPr lang="en-US" dirty="0" err="1" smtClean="0"/>
              <a:t>Cumene</a:t>
            </a:r>
            <a:r>
              <a:rPr lang="en-US" dirty="0" smtClean="0"/>
              <a:t> decomposition</a:t>
            </a:r>
            <a:endParaRPr lang="ms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357430"/>
            <a:ext cx="5214974" cy="6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3214686"/>
            <a:ext cx="18573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CUMENE (C)</a:t>
            </a:r>
            <a:endParaRPr lang="ms-MY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71736" y="3357562"/>
            <a:ext cx="1000132" cy="158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6182" y="3214687"/>
            <a:ext cx="39290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BENZENE (B) + PROPYLENE (P)</a:t>
            </a:r>
            <a:endParaRPr lang="ms-MY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7" y="3676533"/>
            <a:ext cx="7072362" cy="29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7873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EXERCISE 1</a:t>
            </a:r>
            <a:endParaRPr kumimoji="0" lang="ms-MY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00240"/>
            <a:ext cx="2786082" cy="6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0100" y="2000240"/>
            <a:ext cx="28575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ADSORPTION</a:t>
            </a:r>
            <a:endParaRPr lang="ms-MY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714752"/>
            <a:ext cx="3009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071538" y="3500438"/>
            <a:ext cx="285752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SURFACE REACTION</a:t>
            </a:r>
            <a:endParaRPr lang="ms-MY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5286388"/>
            <a:ext cx="285752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DESORPTION</a:t>
            </a:r>
            <a:endParaRPr lang="ms-MY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286388"/>
            <a:ext cx="317954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00034" y="1357298"/>
            <a:ext cx="8143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Synthesize the rate law for each mechanism;</a:t>
            </a:r>
            <a:endParaRPr lang="ms-MY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785794"/>
            <a:ext cx="51625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143116"/>
            <a:ext cx="5143536" cy="11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357562"/>
            <a:ext cx="5067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857760"/>
            <a:ext cx="50863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5786454"/>
            <a:ext cx="3786214" cy="81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254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Rate law</a:t>
            </a:r>
            <a:endParaRPr lang="ms-MY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1472" y="214290"/>
            <a:ext cx="8229600" cy="6143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Adsorption of Cumene Rate-Limiting?</a:t>
            </a:r>
            <a:endParaRPr kumimoji="0" lang="ms-MY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000108"/>
            <a:ext cx="3357586" cy="81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143116"/>
            <a:ext cx="3714776" cy="112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5720" y="2357430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Rate of adsorption;</a:t>
            </a:r>
            <a:endParaRPr lang="ms-MY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643315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Assume adsorption is rate-limiting, thus;</a:t>
            </a:r>
            <a:endParaRPr lang="ms-MY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071670" y="4500570"/>
            <a:ext cx="57864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k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is small and k</a:t>
            </a:r>
            <a:r>
              <a:rPr lang="en-US" sz="2800" b="1" baseline="-25000" dirty="0" smtClean="0"/>
              <a:t>s</a:t>
            </a:r>
            <a:r>
              <a:rPr lang="en-US" sz="2800" b="1" dirty="0" smtClean="0"/>
              <a:t> and k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are large</a:t>
            </a:r>
            <a:endParaRPr lang="ms-MY" sz="2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5357826"/>
            <a:ext cx="1357322" cy="121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5286388"/>
            <a:ext cx="1214446" cy="133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14282" y="542926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ratio very small ~approximately zero;</a:t>
            </a:r>
            <a:endParaRPr lang="ms-MY" sz="2400" b="1" dirty="0"/>
          </a:p>
        </p:txBody>
      </p:sp>
      <p:sp>
        <p:nvSpPr>
          <p:cNvPr id="15" name="Oval 14"/>
          <p:cNvSpPr/>
          <p:nvPr/>
        </p:nvSpPr>
        <p:spPr>
          <a:xfrm>
            <a:off x="6429388" y="2071678"/>
            <a:ext cx="857256" cy="78581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1071570" cy="95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85794"/>
            <a:ext cx="3143272" cy="112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857364"/>
            <a:ext cx="911886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000240"/>
            <a:ext cx="245711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57818" y="1000108"/>
            <a:ext cx="323545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785786" y="0"/>
            <a:ext cx="34290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Surface reaction</a:t>
            </a:r>
            <a:endParaRPr lang="ms-MY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0"/>
            <a:ext cx="342902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Desorption</a:t>
            </a:r>
            <a:endParaRPr lang="ms-MY" sz="32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32258" y="2071678"/>
            <a:ext cx="29117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794" y="3143248"/>
            <a:ext cx="2352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3174" y="4500570"/>
            <a:ext cx="4191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8926" y="5782356"/>
            <a:ext cx="3143272" cy="10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14282" y="335756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Rearrange;</a:t>
            </a:r>
            <a:endParaRPr lang="ms-MY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14290"/>
            <a:ext cx="3714776" cy="112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571612"/>
            <a:ext cx="3143272" cy="10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71942"/>
            <a:ext cx="1857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786058"/>
            <a:ext cx="37206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5214950"/>
            <a:ext cx="4070315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57158" y="50004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Rate of Adsorption;</a:t>
            </a:r>
            <a:endParaRPr lang="ms-MY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929982" y="62150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ms-MY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3000396" cy="89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42910" y="100010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 eliminate C</a:t>
            </a:r>
            <a:r>
              <a:rPr lang="en-US" sz="2800" b="1" baseline="-25000" dirty="0" smtClean="0"/>
              <a:t>v </a:t>
            </a:r>
            <a:r>
              <a:rPr lang="en-US" sz="2800" b="1" dirty="0" smtClean="0"/>
              <a:t>;</a:t>
            </a:r>
            <a:endParaRPr lang="ms-MY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000108"/>
            <a:ext cx="4867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857364"/>
            <a:ext cx="4214842" cy="6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571744"/>
            <a:ext cx="3143272" cy="10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2714620"/>
            <a:ext cx="29117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3786190"/>
            <a:ext cx="4500594" cy="9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0298" y="4786322"/>
            <a:ext cx="4214842" cy="86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5729311"/>
            <a:ext cx="4572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14282" y="5715016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Cumene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rxn</a:t>
            </a:r>
            <a:r>
              <a:rPr lang="en-US" sz="2400" b="1" dirty="0" smtClean="0"/>
              <a:t> rate law if </a:t>
            </a:r>
          </a:p>
          <a:p>
            <a:r>
              <a:rPr lang="en-US" sz="2400" b="1" dirty="0" smtClean="0"/>
              <a:t>adsorption are limiting step</a:t>
            </a:r>
            <a:endParaRPr lang="ms-MY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Steps in Catalytic Reaction</a:t>
            </a:r>
            <a:endParaRPr lang="ms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7215238" cy="494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43042" y="2285992"/>
            <a:ext cx="17145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External diffusion</a:t>
            </a:r>
            <a:endParaRPr lang="ms-MY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3429000"/>
            <a:ext cx="17145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Internal diffusion</a:t>
            </a:r>
            <a:endParaRPr lang="ms-MY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4429132"/>
            <a:ext cx="17145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Adsorption</a:t>
            </a:r>
            <a:endParaRPr lang="ms-MY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57356" y="5072074"/>
            <a:ext cx="17145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Surface reaction</a:t>
            </a:r>
            <a:endParaRPr lang="ms-MY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43636" y="5000636"/>
            <a:ext cx="17145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Desorption</a:t>
            </a:r>
            <a:endParaRPr lang="ms-MY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3571876"/>
            <a:ext cx="17145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Internal diffusion</a:t>
            </a:r>
            <a:endParaRPr lang="ms-MY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72264" y="2357430"/>
            <a:ext cx="171451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External diffusion</a:t>
            </a:r>
            <a:endParaRPr lang="ms-MY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0"/>
            <a:ext cx="4214842" cy="97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00034" y="1071546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Initially, no products are present; consequently,</a:t>
            </a:r>
          </a:p>
          <a:p>
            <a:pPr algn="ctr"/>
            <a:r>
              <a:rPr lang="ms-MY" sz="2800" b="1" dirty="0" smtClean="0"/>
              <a:t>P</a:t>
            </a:r>
            <a:r>
              <a:rPr lang="ms-MY" sz="2800" b="1" baseline="-25000" dirty="0" smtClean="0"/>
              <a:t>P</a:t>
            </a:r>
            <a:r>
              <a:rPr lang="ms-MY" sz="2800" b="1" dirty="0" smtClean="0"/>
              <a:t> = P</a:t>
            </a:r>
            <a:r>
              <a:rPr lang="ms-MY" sz="2800" b="1" baseline="-25000" dirty="0" smtClean="0"/>
              <a:t>B</a:t>
            </a:r>
            <a:r>
              <a:rPr lang="ms-MY" sz="2800" b="1" dirty="0" smtClean="0"/>
              <a:t> = 0.</a:t>
            </a:r>
            <a:endParaRPr lang="ms-MY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000241"/>
            <a:ext cx="3429024" cy="7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06680" y="2867974"/>
            <a:ext cx="885828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smtClean="0"/>
              <a:t>If the </a:t>
            </a:r>
            <a:r>
              <a:rPr lang="en-US" sz="2800" dirty="0" err="1" smtClean="0"/>
              <a:t>cumene</a:t>
            </a:r>
            <a:r>
              <a:rPr lang="en-US" sz="2800" dirty="0" smtClean="0"/>
              <a:t> decomposition is adsorption rate limited, the initial rate will </a:t>
            </a:r>
            <a:r>
              <a:rPr lang="en-US" sz="2800" b="1" dirty="0" smtClean="0"/>
              <a:t>be linear </a:t>
            </a:r>
            <a:r>
              <a:rPr lang="en-US" sz="2800" dirty="0" smtClean="0"/>
              <a:t>with the initial partial pressure of </a:t>
            </a:r>
            <a:r>
              <a:rPr lang="en-US" sz="2800" dirty="0" err="1" smtClean="0"/>
              <a:t>cumene</a:t>
            </a:r>
            <a:endParaRPr lang="ms-MY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4357694"/>
            <a:ext cx="4572032" cy="2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Is the Surface Reaction Rate-Limiting?</a:t>
            </a:r>
            <a:endParaRPr lang="ms-MY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2357454" cy="81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00010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Rate of surface reaction;</a:t>
            </a:r>
            <a:endParaRPr lang="ms-MY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857364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Assume surface reaction is rate-limiting, thus;</a:t>
            </a:r>
            <a:endParaRPr lang="ms-MY" sz="2800" dirty="0"/>
          </a:p>
        </p:txBody>
      </p:sp>
      <p:sp>
        <p:nvSpPr>
          <p:cNvPr id="8" name="Rectangle 7"/>
          <p:cNvSpPr/>
          <p:nvPr/>
        </p:nvSpPr>
        <p:spPr>
          <a:xfrm>
            <a:off x="2000232" y="2285992"/>
            <a:ext cx="57864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S</a:t>
            </a:r>
            <a:r>
              <a:rPr lang="en-US" sz="2800" b="1" dirty="0" smtClean="0"/>
              <a:t> is small and k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and k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are large</a:t>
            </a:r>
            <a:endParaRPr lang="ms-MY" sz="28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857496"/>
            <a:ext cx="4981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357694"/>
            <a:ext cx="3781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4357694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initial rate;</a:t>
            </a:r>
            <a:endParaRPr lang="ms-MY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786058"/>
            <a:ext cx="328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Cumene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rxn</a:t>
            </a:r>
            <a:r>
              <a:rPr lang="en-US" sz="2400" b="1" dirty="0" smtClean="0"/>
              <a:t> rate law if </a:t>
            </a:r>
          </a:p>
          <a:p>
            <a:r>
              <a:rPr lang="en-US" sz="2400" b="1" dirty="0" smtClean="0"/>
              <a:t>Surface reaction are limiting step</a:t>
            </a:r>
            <a:endParaRPr lang="ms-MY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Is the Surface Reaction Rate-Limiting?</a:t>
            </a:r>
            <a:endParaRPr lang="ms-MY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071810"/>
            <a:ext cx="53416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285860"/>
            <a:ext cx="3781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Is the Desorption of Benzene Rate-Limiting?</a:t>
            </a:r>
            <a:endParaRPr lang="ms-MY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4161721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85720" y="1428736"/>
            <a:ext cx="4572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Rate of desorption of benzene;</a:t>
            </a:r>
            <a:endParaRPr lang="ms-MY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428868"/>
            <a:ext cx="692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Assume desorption is rate-limiting, thus;</a:t>
            </a:r>
            <a:endParaRPr lang="ms-MY" sz="2800" dirty="0"/>
          </a:p>
        </p:txBody>
      </p:sp>
      <p:sp>
        <p:nvSpPr>
          <p:cNvPr id="8" name="Rectangle 7"/>
          <p:cNvSpPr/>
          <p:nvPr/>
        </p:nvSpPr>
        <p:spPr>
          <a:xfrm>
            <a:off x="1785918" y="3000372"/>
            <a:ext cx="57864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/>
              <a:t>k</a:t>
            </a:r>
            <a:r>
              <a:rPr lang="en-US" sz="2800" b="1" baseline="-25000" dirty="0" smtClean="0"/>
              <a:t>D</a:t>
            </a:r>
            <a:r>
              <a:rPr lang="en-US" sz="2800" b="1" dirty="0" smtClean="0"/>
              <a:t> is small and k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k</a:t>
            </a:r>
            <a:r>
              <a:rPr lang="en-US" sz="2800" b="1" baseline="-25000" dirty="0" err="1" smtClean="0"/>
              <a:t>S</a:t>
            </a:r>
            <a:r>
              <a:rPr lang="en-US" sz="2800" b="1" dirty="0" smtClean="0"/>
              <a:t> are large</a:t>
            </a:r>
            <a:endParaRPr lang="ms-MY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714752"/>
            <a:ext cx="50577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3786190"/>
            <a:ext cx="3143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Cumene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rxn</a:t>
            </a:r>
            <a:r>
              <a:rPr lang="en-US" sz="2400" b="1" dirty="0" smtClean="0"/>
              <a:t> rate law if </a:t>
            </a:r>
          </a:p>
          <a:p>
            <a:r>
              <a:rPr lang="en-US" sz="2400" b="1" dirty="0" smtClean="0"/>
              <a:t>desorption are limiting step</a:t>
            </a:r>
            <a:endParaRPr lang="ms-MY" sz="24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5286388"/>
            <a:ext cx="17430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0" y="5214950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initial rate;</a:t>
            </a:r>
            <a:endParaRPr lang="ms-MY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71810"/>
            <a:ext cx="5019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Is the Desorption of Benzene Rate-Limiting?</a:t>
            </a:r>
            <a:endParaRPr lang="ms-MY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85926"/>
            <a:ext cx="2928958" cy="912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SUMMARY OF THE CUMENE DECOMPOSITION</a:t>
            </a:r>
            <a:endParaRPr lang="ms-MY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571612"/>
            <a:ext cx="49434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1857364"/>
            <a:ext cx="2214578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ms-MY" sz="2400" b="1" dirty="0" smtClean="0"/>
              <a:t>Surface limited reaction mechanism is consistent with experimental data</a:t>
            </a:r>
            <a:endParaRPr lang="ms-MY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Steps in Catalytic Reaction</a:t>
            </a:r>
            <a:endParaRPr kumimoji="0" lang="ms-MY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5786" y="1785926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transfer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(diffusion)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reactant from the bulk to the external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transport.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diffusion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Adsorption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Reaction on the surface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Desorption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Diffusion of the reactant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 transfer of the product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Steps 3, 4 and 5 are MOST important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29699" name="Picture 2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28600" y="1543050"/>
            <a:ext cx="89154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charset="0"/>
              <a:buChar char="q"/>
            </a:pPr>
            <a:r>
              <a:rPr lang="en-US" sz="2800" b="1">
                <a:latin typeface="Baskerville Old Face" charset="0"/>
              </a:rPr>
              <a:t>Heterogeneous catalyst works in general term;</a:t>
            </a:r>
          </a:p>
          <a:p>
            <a:pPr marL="800100" lvl="1" indent="-342900">
              <a:buFont typeface="Wingdings" charset="0"/>
              <a:buChar char="Ø"/>
            </a:pPr>
            <a:r>
              <a:rPr lang="en-US" sz="2800" b="1">
                <a:latin typeface="Baskerville Old Face" charset="0"/>
              </a:rPr>
              <a:t>(1)Adsorption</a:t>
            </a:r>
          </a:p>
          <a:p>
            <a:pPr marL="800100" lvl="1" indent="-342900">
              <a:buFont typeface="Wingdings" charset="0"/>
              <a:buChar char="Ø"/>
            </a:pPr>
            <a:r>
              <a:rPr lang="en-US" sz="2800" b="1">
                <a:latin typeface="Baskerville Old Face" charset="0"/>
              </a:rPr>
              <a:t>(2)Surface Reaction</a:t>
            </a:r>
          </a:p>
          <a:p>
            <a:pPr marL="800100" lvl="1" indent="-342900">
              <a:buFont typeface="Wingdings" charset="0"/>
              <a:buChar char="Ø"/>
            </a:pPr>
            <a:r>
              <a:rPr lang="en-US" sz="2800" b="1">
                <a:latin typeface="Baskerville Old Face" charset="0"/>
              </a:rPr>
              <a:t>(3)Desorption</a:t>
            </a:r>
          </a:p>
          <a:p>
            <a:pPr marL="342900" indent="-342900"/>
            <a:endParaRPr lang="en-US" sz="2800" b="1">
              <a:latin typeface="Baskerville Old Face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52400"/>
            <a:ext cx="838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itchFamily="18" charset="0"/>
                <a:ea typeface="+mn-ea"/>
                <a:cs typeface="+mn-cs"/>
              </a:rPr>
              <a:t>HETEROGENEOUS CATALYTIC REACTIONS</a:t>
            </a:r>
            <a:endParaRPr lang="en-US" sz="3600" u="sng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05200"/>
            <a:ext cx="5699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8"/>
          <p:cNvSpPr txBox="1">
            <a:spLocks noChangeArrowheads="1"/>
          </p:cNvSpPr>
          <p:nvPr/>
        </p:nvSpPr>
        <p:spPr bwMode="auto">
          <a:xfrm>
            <a:off x="-60325" y="5943600"/>
            <a:ext cx="950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00"/>
                </a:solidFill>
                <a:latin typeface="Baskerville Old Face" charset="0"/>
              </a:rPr>
              <a:t>Fig 1: Schematic Diagram of Tubular Reactor Packed with Catalytic Pellets   </a:t>
            </a:r>
          </a:p>
        </p:txBody>
      </p:sp>
    </p:spTree>
    <p:extLst>
      <p:ext uri="{BB962C8B-B14F-4D97-AF65-F5344CB8AC3E}">
        <p14:creationId xmlns:p14="http://schemas.microsoft.com/office/powerpoint/2010/main" val="316247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C:\Documents and Settings\ADMIN\My Documents\My Pictures\sdada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9153526" cy="6867525"/>
          </a:xfrm>
          <a:prstGeom prst="rect">
            <a:avLst/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886200" y="6472238"/>
            <a:ext cx="320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ERT 208/4</a:t>
            </a:r>
            <a:r>
              <a:rPr lang="en-US" sz="1200">
                <a:latin typeface="Baskerville Old Face" charset="0"/>
              </a:rPr>
              <a:t> </a:t>
            </a:r>
            <a:r>
              <a:rPr lang="en-US" sz="1200">
                <a:solidFill>
                  <a:srgbClr val="000000"/>
                </a:solidFill>
                <a:latin typeface="Baskerville Old Face" charset="0"/>
              </a:rPr>
              <a:t>REACTION ENGINEERING</a:t>
            </a:r>
            <a:endParaRPr lang="en-US" sz="1200">
              <a:latin typeface="Baskerville Old Face" charset="0"/>
            </a:endParaRPr>
          </a:p>
          <a:p>
            <a:pPr eaLnBrk="0" hangingPunct="0"/>
            <a:r>
              <a:rPr lang="en-US" sz="1200">
                <a:solidFill>
                  <a:srgbClr val="000000"/>
                </a:solidFill>
                <a:latin typeface="Baskerville Old Face" charset="0"/>
                <a:ea typeface="Times New Roman" charset="0"/>
              </a:rPr>
              <a:t>SEM 2 (2009/2010)</a:t>
            </a:r>
            <a:endParaRPr lang="en-US" sz="1200">
              <a:latin typeface="Baskerville Old Face" charset="0"/>
            </a:endParaRPr>
          </a:p>
        </p:txBody>
      </p:sp>
      <p:pic>
        <p:nvPicPr>
          <p:cNvPr id="30723" name="Picture 2" descr="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77000"/>
            <a:ext cx="45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228600" y="13716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n-US" sz="2800" b="1">
                <a:solidFill>
                  <a:srgbClr val="002060"/>
                </a:solidFill>
                <a:latin typeface="Baskerville Old Face" charset="0"/>
              </a:rPr>
              <a:t>Steps in Catalytic Reaction;</a:t>
            </a:r>
          </a:p>
        </p:txBody>
      </p:sp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304800" y="1524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u="sng">
                <a:solidFill>
                  <a:srgbClr val="404040"/>
                </a:solidFill>
                <a:latin typeface="Baskerville Old Face" charset="0"/>
              </a:rPr>
              <a:t>HETEROGENEOUS CATALYTIC REACTIONS…</a:t>
            </a:r>
            <a:r>
              <a:rPr lang="en-US" sz="2000" b="1" u="sng">
                <a:solidFill>
                  <a:srgbClr val="404040"/>
                </a:solidFill>
                <a:latin typeface="Baskerville Old Face" charset="0"/>
              </a:rPr>
              <a:t>cont….</a:t>
            </a:r>
            <a:endParaRPr lang="en-US" sz="2000" u="sng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1828800"/>
            <a:ext cx="9144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Tx/>
              <a:buAutoNum type="arabicParenR"/>
            </a:pPr>
            <a:r>
              <a:rPr lang="en-US" sz="2800" b="1">
                <a:solidFill>
                  <a:srgbClr val="FF0000"/>
                </a:solidFill>
                <a:latin typeface="Baskerville Old Face" charset="0"/>
              </a:rPr>
              <a:t>Mass transfer (diffusion) of the reactant</a:t>
            </a:r>
            <a:r>
              <a:rPr lang="en-US" sz="2800" b="1">
                <a:latin typeface="Baskerville Old Face" charset="0"/>
              </a:rPr>
              <a:t>(s)(eg. Species A)</a:t>
            </a:r>
          </a:p>
          <a:p>
            <a:pPr marL="514350" indent="-514350">
              <a:buFontTx/>
              <a:buAutoNum type="arabicParenR"/>
            </a:pPr>
            <a:r>
              <a:rPr lang="en-US" sz="2800" b="1">
                <a:solidFill>
                  <a:srgbClr val="FF0000"/>
                </a:solidFill>
                <a:latin typeface="Baskerville Old Face" charset="0"/>
              </a:rPr>
              <a:t>Diffusion of the reactant from the pore mouth through the catalyst pores</a:t>
            </a:r>
            <a:r>
              <a:rPr lang="en-US" sz="2800" b="1">
                <a:latin typeface="Baskerville Old Face" charset="0"/>
              </a:rPr>
              <a:t> to the immediate vicinity of the </a:t>
            </a:r>
            <a:r>
              <a:rPr lang="en-US" sz="2800" b="1" u="sng">
                <a:latin typeface="Baskerville Old Face" charset="0"/>
              </a:rPr>
              <a:t>internal catalytic surface.</a:t>
            </a:r>
          </a:p>
          <a:p>
            <a:pPr marL="514350" indent="-514350">
              <a:buFontTx/>
              <a:buAutoNum type="arabicParenR"/>
            </a:pPr>
            <a:r>
              <a:rPr lang="en-US" sz="2800" b="1">
                <a:solidFill>
                  <a:srgbClr val="FF0000"/>
                </a:solidFill>
                <a:latin typeface="Baskerville Old Face" charset="0"/>
              </a:rPr>
              <a:t>Adsorption </a:t>
            </a:r>
            <a:r>
              <a:rPr lang="en-US" sz="2800" b="1">
                <a:latin typeface="Baskerville Old Face" charset="0"/>
              </a:rPr>
              <a:t>of reactant A onto the </a:t>
            </a:r>
            <a:r>
              <a:rPr lang="en-US" sz="2800" b="1" u="sng">
                <a:latin typeface="Baskerville Old Face" charset="0"/>
              </a:rPr>
              <a:t>catalyst surface</a:t>
            </a:r>
          </a:p>
          <a:p>
            <a:pPr marL="514350" indent="-514350">
              <a:buFontTx/>
              <a:buAutoNum type="arabicParenR"/>
            </a:pPr>
            <a:r>
              <a:rPr lang="en-US" sz="2800" b="1">
                <a:solidFill>
                  <a:srgbClr val="FF0000"/>
                </a:solidFill>
                <a:latin typeface="Baskerville Old Face" charset="0"/>
              </a:rPr>
              <a:t>Reaction </a:t>
            </a:r>
            <a:r>
              <a:rPr lang="en-US" sz="2800" b="1">
                <a:latin typeface="Baskerville Old Face" charset="0"/>
              </a:rPr>
              <a:t>on the </a:t>
            </a:r>
            <a:r>
              <a:rPr lang="en-US" sz="2800" b="1" u="sng">
                <a:latin typeface="Baskerville Old Face" charset="0"/>
              </a:rPr>
              <a:t>surface of the catalyst </a:t>
            </a:r>
            <a:r>
              <a:rPr lang="en-US" sz="2800" b="1">
                <a:latin typeface="Baskerville Old Face" charset="0"/>
              </a:rPr>
              <a:t>(eg; A ------B)</a:t>
            </a:r>
          </a:p>
          <a:p>
            <a:pPr marL="514350" indent="-514350">
              <a:buFontTx/>
              <a:buAutoNum type="arabicParenR"/>
            </a:pPr>
            <a:r>
              <a:rPr lang="en-US" sz="2800" b="1">
                <a:solidFill>
                  <a:srgbClr val="FF0000"/>
                </a:solidFill>
                <a:latin typeface="Baskerville Old Face" charset="0"/>
              </a:rPr>
              <a:t>Desorption </a:t>
            </a:r>
            <a:r>
              <a:rPr lang="en-US" sz="2800" b="1">
                <a:latin typeface="Baskerville Old Face" charset="0"/>
              </a:rPr>
              <a:t>of the products (eg. B) from the </a:t>
            </a:r>
            <a:r>
              <a:rPr lang="en-US" sz="2800" b="1" u="sng">
                <a:latin typeface="Baskerville Old Face" charset="0"/>
              </a:rPr>
              <a:t>surface</a:t>
            </a:r>
          </a:p>
          <a:p>
            <a:pPr marL="514350" indent="-514350">
              <a:buFontTx/>
              <a:buAutoNum type="arabicParenR"/>
            </a:pPr>
            <a:r>
              <a:rPr lang="en-US" sz="2800" b="1">
                <a:solidFill>
                  <a:srgbClr val="FF0000"/>
                </a:solidFill>
                <a:latin typeface="Baskerville Old Face" charset="0"/>
              </a:rPr>
              <a:t>Diffusion</a:t>
            </a:r>
            <a:r>
              <a:rPr lang="en-US" sz="2800" b="1">
                <a:latin typeface="Baskerville Old Face" charset="0"/>
              </a:rPr>
              <a:t> of the products from the interior of the pellet to the pore mouth at the </a:t>
            </a:r>
            <a:r>
              <a:rPr lang="en-US" sz="2800" b="1" u="sng">
                <a:latin typeface="Baskerville Old Face" charset="0"/>
              </a:rPr>
              <a:t>external surface</a:t>
            </a:r>
          </a:p>
          <a:p>
            <a:pPr marL="514350" indent="-514350">
              <a:buFontTx/>
              <a:buAutoNum type="arabicParenR"/>
            </a:pPr>
            <a:r>
              <a:rPr lang="en-US" sz="2800" b="1">
                <a:solidFill>
                  <a:srgbClr val="FF0000"/>
                </a:solidFill>
                <a:latin typeface="Baskerville Old Face" charset="0"/>
              </a:rPr>
              <a:t>Mass transfer </a:t>
            </a:r>
            <a:r>
              <a:rPr lang="en-US" sz="2800" b="1">
                <a:latin typeface="Baskerville Old Face" charset="0"/>
              </a:rPr>
              <a:t>of the products from the external pellet surface to the bulk fluid.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934200" y="4265613"/>
            <a:ext cx="533400" cy="1587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75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1:Difussion of the reactant from the bulk to the external transport.</a:t>
            </a:r>
            <a:br>
              <a:rPr lang="en-US" dirty="0" smtClean="0"/>
            </a:br>
            <a:endParaRPr lang="ms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3116"/>
            <a:ext cx="7858180" cy="40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c03.deviantart.net/fs71/i/2011/037/f/a/free_use__orange_background_by_rannethepikachu_77-d38zi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STEP 2:Internal diffusion</a:t>
            </a:r>
            <a:endParaRPr lang="ms-MY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2143116"/>
            <a:ext cx="868519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1700</Words>
  <Application>Microsoft Macintosh PowerPoint</Application>
  <PresentationFormat>On-screen Show (4:3)</PresentationFormat>
  <Paragraphs>266</Paragraphs>
  <Slides>45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Office Theme</vt:lpstr>
      <vt:lpstr>Microsoft Equation</vt:lpstr>
      <vt:lpstr>Equation</vt:lpstr>
      <vt:lpstr>Microsoft Equation 3.0</vt:lpstr>
      <vt:lpstr>CATALYSIS AND CATALYTIC REACTION MECHANISM PART 1</vt:lpstr>
      <vt:lpstr>CATALYST-DEFINITION</vt:lpstr>
      <vt:lpstr>PowerPoint Presentation</vt:lpstr>
      <vt:lpstr>Steps in Catalytic Reaction</vt:lpstr>
      <vt:lpstr>PowerPoint Presentation</vt:lpstr>
      <vt:lpstr>PowerPoint Presentation</vt:lpstr>
      <vt:lpstr>PowerPoint Presentation</vt:lpstr>
      <vt:lpstr> STEP 1:Difussion of the reactant from the bulk to the external transport. </vt:lpstr>
      <vt:lpstr>STEP 2:Internal diffusion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Rate-Limiting Step</vt:lpstr>
      <vt:lpstr>ALGORITHM FOR DETERMINING RXN MECHANISM AND RATE LIMITING STEP</vt:lpstr>
      <vt:lpstr>Synthesizing Rate law, Mechanism and Rate Limiting step</vt:lpstr>
      <vt:lpstr>PowerPoint Presentation</vt:lpstr>
      <vt:lpstr>Rate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the Surface Reaction Rate-Limiting?</vt:lpstr>
      <vt:lpstr>Is the Surface Reaction Rate-Limiting?</vt:lpstr>
      <vt:lpstr>Is the Desorption of Benzene Rate-Limiting?</vt:lpstr>
      <vt:lpstr>Is the Desorption of Benzene Rate-Limiting?</vt:lpstr>
      <vt:lpstr>SUMMARY OF THE CUMENE DECOMPOSITION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cigdemkip kip</cp:lastModifiedBy>
  <cp:revision>88</cp:revision>
  <dcterms:created xsi:type="dcterms:W3CDTF">2012-11-18T11:18:09Z</dcterms:created>
  <dcterms:modified xsi:type="dcterms:W3CDTF">2019-11-16T23:20:31Z</dcterms:modified>
</cp:coreProperties>
</file>