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79" r:id="rId2"/>
    <p:sldId id="276" r:id="rId3"/>
    <p:sldId id="286" r:id="rId4"/>
    <p:sldId id="275" r:id="rId5"/>
    <p:sldId id="270" r:id="rId6"/>
    <p:sldId id="271" r:id="rId7"/>
    <p:sldId id="288" r:id="rId8"/>
    <p:sldId id="290" r:id="rId9"/>
    <p:sldId id="291" r:id="rId10"/>
    <p:sldId id="287" r:id="rId11"/>
    <p:sldId id="280" r:id="rId12"/>
    <p:sldId id="272" r:id="rId13"/>
    <p:sldId id="289" r:id="rId14"/>
    <p:sldId id="282" r:id="rId15"/>
    <p:sldId id="264" r:id="rId16"/>
    <p:sldId id="257" r:id="rId17"/>
    <p:sldId id="261" r:id="rId18"/>
    <p:sldId id="263" r:id="rId19"/>
    <p:sldId id="268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73DAB1-B319-8142-8BE4-FC4CE9F08664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CAABDB31-428C-1E46-BC60-06A6930DFC3B}">
      <dgm:prSet phldrT="[Text]"/>
      <dgm:spPr/>
      <dgm:t>
        <a:bodyPr/>
        <a:lstStyle/>
        <a:p>
          <a:r>
            <a:rPr lang="tr-TR" dirty="0" smtClean="0"/>
            <a:t>İNSAN</a:t>
          </a:r>
          <a:endParaRPr lang="tr-TR" dirty="0"/>
        </a:p>
      </dgm:t>
    </dgm:pt>
    <dgm:pt modelId="{88E1C769-6F3B-D542-B37E-050D2CCBE4B4}" type="parTrans" cxnId="{DB8C5616-138A-DE42-A305-78DE867E4EC0}">
      <dgm:prSet/>
      <dgm:spPr/>
      <dgm:t>
        <a:bodyPr/>
        <a:lstStyle/>
        <a:p>
          <a:endParaRPr lang="tr-TR"/>
        </a:p>
      </dgm:t>
    </dgm:pt>
    <dgm:pt modelId="{C9C3CECD-67D8-6C47-B9B3-CC0DAD9748E3}" type="sibTrans" cxnId="{DB8C5616-138A-DE42-A305-78DE867E4EC0}">
      <dgm:prSet/>
      <dgm:spPr/>
      <dgm:t>
        <a:bodyPr/>
        <a:lstStyle/>
        <a:p>
          <a:endParaRPr lang="tr-TR"/>
        </a:p>
      </dgm:t>
    </dgm:pt>
    <dgm:pt modelId="{00F4D207-B458-5441-882C-1868E026C287}">
      <dgm:prSet phldrT="[Text]"/>
      <dgm:spPr/>
      <dgm:t>
        <a:bodyPr/>
        <a:lstStyle/>
        <a:p>
          <a:r>
            <a:rPr lang="tr-TR" dirty="0" smtClean="0"/>
            <a:t>Bilim</a:t>
          </a:r>
          <a:endParaRPr lang="tr-TR" dirty="0"/>
        </a:p>
      </dgm:t>
    </dgm:pt>
    <dgm:pt modelId="{0D000A75-7262-D144-9C63-24BA3892EC82}" type="parTrans" cxnId="{94CFED8A-4470-EA40-86E1-3535CDE80D7B}">
      <dgm:prSet/>
      <dgm:spPr/>
      <dgm:t>
        <a:bodyPr/>
        <a:lstStyle/>
        <a:p>
          <a:endParaRPr lang="tr-TR"/>
        </a:p>
      </dgm:t>
    </dgm:pt>
    <dgm:pt modelId="{8B8657CC-D23D-8343-B3F3-37CB9BDB232E}" type="sibTrans" cxnId="{94CFED8A-4470-EA40-86E1-3535CDE80D7B}">
      <dgm:prSet/>
      <dgm:spPr/>
      <dgm:t>
        <a:bodyPr/>
        <a:lstStyle/>
        <a:p>
          <a:endParaRPr lang="tr-TR"/>
        </a:p>
      </dgm:t>
    </dgm:pt>
    <dgm:pt modelId="{A5781EDE-E425-134F-A63D-201F9421BF11}">
      <dgm:prSet phldrT="[Text]"/>
      <dgm:spPr/>
      <dgm:t>
        <a:bodyPr/>
        <a:lstStyle/>
        <a:p>
          <a:r>
            <a:rPr lang="tr-TR" dirty="0" smtClean="0"/>
            <a:t>Eğitim</a:t>
          </a:r>
          <a:endParaRPr lang="tr-TR" dirty="0"/>
        </a:p>
      </dgm:t>
    </dgm:pt>
    <dgm:pt modelId="{23830251-2822-324A-B9AE-3FDE1A81D9A0}" type="parTrans" cxnId="{603BEB8F-3099-A248-B48C-0D6B32ADF0D1}">
      <dgm:prSet/>
      <dgm:spPr/>
      <dgm:t>
        <a:bodyPr/>
        <a:lstStyle/>
        <a:p>
          <a:endParaRPr lang="tr-TR"/>
        </a:p>
      </dgm:t>
    </dgm:pt>
    <dgm:pt modelId="{439996EC-7B08-1E4F-8649-EAD23A316DAC}" type="sibTrans" cxnId="{603BEB8F-3099-A248-B48C-0D6B32ADF0D1}">
      <dgm:prSet/>
      <dgm:spPr/>
      <dgm:t>
        <a:bodyPr/>
        <a:lstStyle/>
        <a:p>
          <a:endParaRPr lang="tr-TR"/>
        </a:p>
      </dgm:t>
    </dgm:pt>
    <dgm:pt modelId="{1A62E552-32A8-B046-A6E1-DC80F42A31E8}">
      <dgm:prSet phldrT="[Text]"/>
      <dgm:spPr/>
      <dgm:t>
        <a:bodyPr/>
        <a:lstStyle/>
        <a:p>
          <a:r>
            <a:rPr lang="tr-TR" dirty="0" smtClean="0"/>
            <a:t>Teknoloji</a:t>
          </a:r>
          <a:endParaRPr lang="tr-TR" dirty="0"/>
        </a:p>
      </dgm:t>
    </dgm:pt>
    <dgm:pt modelId="{05CD04FF-464E-364B-9622-7785BA866740}" type="parTrans" cxnId="{30476960-911D-A942-9174-7F34A683624E}">
      <dgm:prSet/>
      <dgm:spPr/>
      <dgm:t>
        <a:bodyPr/>
        <a:lstStyle/>
        <a:p>
          <a:endParaRPr lang="tr-TR"/>
        </a:p>
      </dgm:t>
    </dgm:pt>
    <dgm:pt modelId="{80D89760-1E0A-9641-AF74-A8039A6DFDDE}" type="sibTrans" cxnId="{30476960-911D-A942-9174-7F34A683624E}">
      <dgm:prSet/>
      <dgm:spPr/>
      <dgm:t>
        <a:bodyPr/>
        <a:lstStyle/>
        <a:p>
          <a:endParaRPr lang="tr-TR"/>
        </a:p>
      </dgm:t>
    </dgm:pt>
    <dgm:pt modelId="{6CB2B94A-3D4B-4F46-962D-2CC39EF3EB5C}" type="pres">
      <dgm:prSet presAssocID="{ED73DAB1-B319-8142-8BE4-FC4CE9F0866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459ECF9-2B36-9640-9A72-C1DCE08A667C}" type="pres">
      <dgm:prSet presAssocID="{CAABDB31-428C-1E46-BC60-06A6930DFC3B}" presName="centerShape" presStyleLbl="node0" presStyleIdx="0" presStyleCnt="1" custLinFactNeighborX="4924" custLinFactNeighborY="18243"/>
      <dgm:spPr/>
      <dgm:t>
        <a:bodyPr/>
        <a:lstStyle/>
        <a:p>
          <a:endParaRPr lang="tr-TR"/>
        </a:p>
      </dgm:t>
    </dgm:pt>
    <dgm:pt modelId="{908EB512-C524-9048-BE65-C8F21BBE3DFF}" type="pres">
      <dgm:prSet presAssocID="{0D000A75-7262-D144-9C63-24BA3892EC82}" presName="parTrans" presStyleLbl="bgSibTrans2D1" presStyleIdx="0" presStyleCnt="3"/>
      <dgm:spPr/>
      <dgm:t>
        <a:bodyPr/>
        <a:lstStyle/>
        <a:p>
          <a:endParaRPr lang="tr-TR"/>
        </a:p>
      </dgm:t>
    </dgm:pt>
    <dgm:pt modelId="{28C11EC9-C87C-6847-A71F-9BFD364CF028}" type="pres">
      <dgm:prSet presAssocID="{00F4D207-B458-5441-882C-1868E026C28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84B830-9DE1-0B4D-905F-D3E11035306C}" type="pres">
      <dgm:prSet presAssocID="{23830251-2822-324A-B9AE-3FDE1A81D9A0}" presName="parTrans" presStyleLbl="bgSibTrans2D1" presStyleIdx="1" presStyleCnt="3"/>
      <dgm:spPr/>
      <dgm:t>
        <a:bodyPr/>
        <a:lstStyle/>
        <a:p>
          <a:endParaRPr lang="tr-TR"/>
        </a:p>
      </dgm:t>
    </dgm:pt>
    <dgm:pt modelId="{92B63EE7-74D6-604D-8265-BE8655FF2D34}" type="pres">
      <dgm:prSet presAssocID="{A5781EDE-E425-134F-A63D-201F9421BF1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BA7379-0275-4B4F-93C1-D08C4FAC9629}" type="pres">
      <dgm:prSet presAssocID="{05CD04FF-464E-364B-9622-7785BA866740}" presName="parTrans" presStyleLbl="bgSibTrans2D1" presStyleIdx="2" presStyleCnt="3"/>
      <dgm:spPr/>
      <dgm:t>
        <a:bodyPr/>
        <a:lstStyle/>
        <a:p>
          <a:endParaRPr lang="tr-TR"/>
        </a:p>
      </dgm:t>
    </dgm:pt>
    <dgm:pt modelId="{31335742-DF3D-BC4C-8D8F-950C53F6741F}" type="pres">
      <dgm:prSet presAssocID="{1A62E552-32A8-B046-A6E1-DC80F42A31E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6100B18-41D2-F04D-A8C7-688A66729EB0}" type="presOf" srcId="{CAABDB31-428C-1E46-BC60-06A6930DFC3B}" destId="{7459ECF9-2B36-9640-9A72-C1DCE08A667C}" srcOrd="0" destOrd="0" presId="urn:microsoft.com/office/officeart/2005/8/layout/radial4"/>
    <dgm:cxn modelId="{94B96489-9972-B648-9541-DA35FB13EC88}" type="presOf" srcId="{1A62E552-32A8-B046-A6E1-DC80F42A31E8}" destId="{31335742-DF3D-BC4C-8D8F-950C53F6741F}" srcOrd="0" destOrd="0" presId="urn:microsoft.com/office/officeart/2005/8/layout/radial4"/>
    <dgm:cxn modelId="{BC87EC51-DC1E-D749-9D49-514D00F9B2D8}" type="presOf" srcId="{05CD04FF-464E-364B-9622-7785BA866740}" destId="{32BA7379-0275-4B4F-93C1-D08C4FAC9629}" srcOrd="0" destOrd="0" presId="urn:microsoft.com/office/officeart/2005/8/layout/radial4"/>
    <dgm:cxn modelId="{A01982FE-7836-3342-81B3-FE52E0CE8CAC}" type="presOf" srcId="{ED73DAB1-B319-8142-8BE4-FC4CE9F08664}" destId="{6CB2B94A-3D4B-4F46-962D-2CC39EF3EB5C}" srcOrd="0" destOrd="0" presId="urn:microsoft.com/office/officeart/2005/8/layout/radial4"/>
    <dgm:cxn modelId="{81FDAB51-0103-1D40-B71E-1D38D0DBCAAA}" type="presOf" srcId="{0D000A75-7262-D144-9C63-24BA3892EC82}" destId="{908EB512-C524-9048-BE65-C8F21BBE3DFF}" srcOrd="0" destOrd="0" presId="urn:microsoft.com/office/officeart/2005/8/layout/radial4"/>
    <dgm:cxn modelId="{94CFED8A-4470-EA40-86E1-3535CDE80D7B}" srcId="{CAABDB31-428C-1E46-BC60-06A6930DFC3B}" destId="{00F4D207-B458-5441-882C-1868E026C287}" srcOrd="0" destOrd="0" parTransId="{0D000A75-7262-D144-9C63-24BA3892EC82}" sibTransId="{8B8657CC-D23D-8343-B3F3-37CB9BDB232E}"/>
    <dgm:cxn modelId="{603BEB8F-3099-A248-B48C-0D6B32ADF0D1}" srcId="{CAABDB31-428C-1E46-BC60-06A6930DFC3B}" destId="{A5781EDE-E425-134F-A63D-201F9421BF11}" srcOrd="1" destOrd="0" parTransId="{23830251-2822-324A-B9AE-3FDE1A81D9A0}" sibTransId="{439996EC-7B08-1E4F-8649-EAD23A316DAC}"/>
    <dgm:cxn modelId="{30476960-911D-A942-9174-7F34A683624E}" srcId="{CAABDB31-428C-1E46-BC60-06A6930DFC3B}" destId="{1A62E552-32A8-B046-A6E1-DC80F42A31E8}" srcOrd="2" destOrd="0" parTransId="{05CD04FF-464E-364B-9622-7785BA866740}" sibTransId="{80D89760-1E0A-9641-AF74-A8039A6DFDDE}"/>
    <dgm:cxn modelId="{0DD7328D-4261-134A-BE41-542671BF1CBB}" type="presOf" srcId="{A5781EDE-E425-134F-A63D-201F9421BF11}" destId="{92B63EE7-74D6-604D-8265-BE8655FF2D34}" srcOrd="0" destOrd="0" presId="urn:microsoft.com/office/officeart/2005/8/layout/radial4"/>
    <dgm:cxn modelId="{DB8C5616-138A-DE42-A305-78DE867E4EC0}" srcId="{ED73DAB1-B319-8142-8BE4-FC4CE9F08664}" destId="{CAABDB31-428C-1E46-BC60-06A6930DFC3B}" srcOrd="0" destOrd="0" parTransId="{88E1C769-6F3B-D542-B37E-050D2CCBE4B4}" sibTransId="{C9C3CECD-67D8-6C47-B9B3-CC0DAD9748E3}"/>
    <dgm:cxn modelId="{9F91EC32-323C-2B40-8B18-7C7D49EB391F}" type="presOf" srcId="{23830251-2822-324A-B9AE-3FDE1A81D9A0}" destId="{A984B830-9DE1-0B4D-905F-D3E11035306C}" srcOrd="0" destOrd="0" presId="urn:microsoft.com/office/officeart/2005/8/layout/radial4"/>
    <dgm:cxn modelId="{49E637C4-E288-7344-8D4F-E150D317C69C}" type="presOf" srcId="{00F4D207-B458-5441-882C-1868E026C287}" destId="{28C11EC9-C87C-6847-A71F-9BFD364CF028}" srcOrd="0" destOrd="0" presId="urn:microsoft.com/office/officeart/2005/8/layout/radial4"/>
    <dgm:cxn modelId="{F280DC5A-93FD-5F4E-BE6B-D8A3F3E5CF50}" type="presParOf" srcId="{6CB2B94A-3D4B-4F46-962D-2CC39EF3EB5C}" destId="{7459ECF9-2B36-9640-9A72-C1DCE08A667C}" srcOrd="0" destOrd="0" presId="urn:microsoft.com/office/officeart/2005/8/layout/radial4"/>
    <dgm:cxn modelId="{BC57E38C-8BB7-9C46-84FF-3A59511BB9B1}" type="presParOf" srcId="{6CB2B94A-3D4B-4F46-962D-2CC39EF3EB5C}" destId="{908EB512-C524-9048-BE65-C8F21BBE3DFF}" srcOrd="1" destOrd="0" presId="urn:microsoft.com/office/officeart/2005/8/layout/radial4"/>
    <dgm:cxn modelId="{946AE39C-054E-3241-99D1-43BF2835A2C1}" type="presParOf" srcId="{6CB2B94A-3D4B-4F46-962D-2CC39EF3EB5C}" destId="{28C11EC9-C87C-6847-A71F-9BFD364CF028}" srcOrd="2" destOrd="0" presId="urn:microsoft.com/office/officeart/2005/8/layout/radial4"/>
    <dgm:cxn modelId="{329893FB-F1FF-4A45-9C63-B51096D74D72}" type="presParOf" srcId="{6CB2B94A-3D4B-4F46-962D-2CC39EF3EB5C}" destId="{A984B830-9DE1-0B4D-905F-D3E11035306C}" srcOrd="3" destOrd="0" presId="urn:microsoft.com/office/officeart/2005/8/layout/radial4"/>
    <dgm:cxn modelId="{3DA4EF52-8E1E-7340-BD7A-DE812722B175}" type="presParOf" srcId="{6CB2B94A-3D4B-4F46-962D-2CC39EF3EB5C}" destId="{92B63EE7-74D6-604D-8265-BE8655FF2D34}" srcOrd="4" destOrd="0" presId="urn:microsoft.com/office/officeart/2005/8/layout/radial4"/>
    <dgm:cxn modelId="{C4BBAD93-DC7E-064B-B838-59EA316F8EF7}" type="presParOf" srcId="{6CB2B94A-3D4B-4F46-962D-2CC39EF3EB5C}" destId="{32BA7379-0275-4B4F-93C1-D08C4FAC9629}" srcOrd="5" destOrd="0" presId="urn:microsoft.com/office/officeart/2005/8/layout/radial4"/>
    <dgm:cxn modelId="{6809295A-8975-8541-87D6-C14CA99BF19B}" type="presParOf" srcId="{6CB2B94A-3D4B-4F46-962D-2CC39EF3EB5C}" destId="{31335742-DF3D-BC4C-8D8F-950C53F6741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9ECF9-2B36-9640-9A72-C1DCE08A667C}">
      <dsp:nvSpPr>
        <dsp:cNvPr id="0" name=""/>
        <dsp:cNvSpPr/>
      </dsp:nvSpPr>
      <dsp:spPr>
        <a:xfrm>
          <a:off x="3349724" y="2462374"/>
          <a:ext cx="2063588" cy="20635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İNSAN</a:t>
          </a:r>
          <a:endParaRPr lang="tr-TR" sz="4000" kern="1200" dirty="0"/>
        </a:p>
      </dsp:txBody>
      <dsp:txXfrm>
        <a:off x="3651929" y="2764579"/>
        <a:ext cx="1459178" cy="1459178"/>
      </dsp:txXfrm>
    </dsp:sp>
    <dsp:sp modelId="{908EB512-C524-9048-BE65-C8F21BBE3DFF}">
      <dsp:nvSpPr>
        <dsp:cNvPr id="0" name=""/>
        <dsp:cNvSpPr/>
      </dsp:nvSpPr>
      <dsp:spPr>
        <a:xfrm rot="12721294">
          <a:off x="1759687" y="2121724"/>
          <a:ext cx="1795007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C11EC9-C87C-6847-A71F-9BFD364CF028}">
      <dsp:nvSpPr>
        <dsp:cNvPr id="0" name=""/>
        <dsp:cNvSpPr/>
      </dsp:nvSpPr>
      <dsp:spPr>
        <a:xfrm>
          <a:off x="916039" y="1155731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Bilim</a:t>
          </a:r>
          <a:endParaRPr lang="tr-TR" sz="3600" kern="1200" dirty="0"/>
        </a:p>
      </dsp:txBody>
      <dsp:txXfrm>
        <a:off x="961974" y="1201666"/>
        <a:ext cx="1868538" cy="1476457"/>
      </dsp:txXfrm>
    </dsp:sp>
    <dsp:sp modelId="{A984B830-9DE1-0B4D-905F-D3E11035306C}">
      <dsp:nvSpPr>
        <dsp:cNvPr id="0" name=""/>
        <dsp:cNvSpPr/>
      </dsp:nvSpPr>
      <dsp:spPr>
        <a:xfrm rot="15862641">
          <a:off x="3394304" y="1285837"/>
          <a:ext cx="1597508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B63EE7-74D6-604D-8265-BE8655FF2D34}">
      <dsp:nvSpPr>
        <dsp:cNvPr id="0" name=""/>
        <dsp:cNvSpPr/>
      </dsp:nvSpPr>
      <dsp:spPr>
        <a:xfrm>
          <a:off x="3134595" y="824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Eğitim</a:t>
          </a:r>
          <a:endParaRPr lang="tr-TR" sz="3600" kern="1200" dirty="0"/>
        </a:p>
      </dsp:txBody>
      <dsp:txXfrm>
        <a:off x="3180530" y="46759"/>
        <a:ext cx="1868538" cy="1476457"/>
      </dsp:txXfrm>
    </dsp:sp>
    <dsp:sp modelId="{32BA7379-0275-4B4F-93C1-D08C4FAC9629}">
      <dsp:nvSpPr>
        <dsp:cNvPr id="0" name=""/>
        <dsp:cNvSpPr/>
      </dsp:nvSpPr>
      <dsp:spPr>
        <a:xfrm rot="19288154">
          <a:off x="5101085" y="2076533"/>
          <a:ext cx="1382807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335742-DF3D-BC4C-8D8F-950C53F6741F}">
      <dsp:nvSpPr>
        <dsp:cNvPr id="0" name=""/>
        <dsp:cNvSpPr/>
      </dsp:nvSpPr>
      <dsp:spPr>
        <a:xfrm>
          <a:off x="5353151" y="1155731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Teknoloji</a:t>
          </a:r>
          <a:endParaRPr lang="tr-TR" sz="3600" kern="1200" dirty="0"/>
        </a:p>
      </dsp:txBody>
      <dsp:txXfrm>
        <a:off x="5399086" y="1201666"/>
        <a:ext cx="1868538" cy="1476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E3E58-2C40-F04A-9EFA-F313EC2877FE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71897-E6BC-A04F-8B7F-AFE628F77C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088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FD449-75D7-C344-9466-8B5C3030C409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B2BB9-481B-C44A-B14E-FC89BB6C88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670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75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EB7B90-7385-FD41-B3EC-68E33A9D8762}" type="slidenum">
              <a:rPr lang="tr-TR" sz="1200">
                <a:latin typeface="Times New Roman" charset="0"/>
              </a:rPr>
              <a:pPr/>
              <a:t>17</a:t>
            </a:fld>
            <a:endParaRPr lang="tr-TR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3011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747DA9-2E6B-9E44-BB34-67CDDE194C86}" type="slidenum">
              <a:rPr lang="tr-TR" sz="1200">
                <a:latin typeface="Times New Roman" charset="0"/>
              </a:rPr>
              <a:pPr/>
              <a:t>18</a:t>
            </a:fld>
            <a:endParaRPr lang="tr-TR" sz="12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076C6-F759-2642-AF98-C4FA3962BE2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581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73CF3EC-D71D-0449-8E70-DEA18AF06BBB}" type="datetimeFigureOut">
              <a:rPr lang="en-US" smtClean="0"/>
              <a:t>14/11/19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99A4919-E052-214F-A99E-2B888F5858F4}" type="slidenum">
              <a:rPr lang="tr-TR" smtClean="0"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0060"/>
            <a:ext cx="7772400" cy="1197057"/>
          </a:xfrm>
        </p:spPr>
        <p:txBody>
          <a:bodyPr/>
          <a:lstStyle/>
          <a:p>
            <a:r>
              <a:rPr lang="tr-TR" dirty="0" smtClean="0">
                <a:solidFill>
                  <a:srgbClr val="000000"/>
                </a:solidFill>
              </a:rPr>
              <a:t>TALİMAT ALMA VERME EĞİTİMİ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3166" y="5237787"/>
            <a:ext cx="3896927" cy="562660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DAMLA KUNÇ KOÇMAN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52" y="5491548"/>
            <a:ext cx="1328804" cy="1083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356" y="2163147"/>
            <a:ext cx="4278166" cy="2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7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etiş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6136" y="1701800"/>
            <a:ext cx="6100592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5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57968"/>
            <a:ext cx="6400800" cy="3271966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1"/>
                </a:solidFill>
                <a:latin typeface="Arial" charset="0"/>
              </a:rPr>
              <a:t>En uzak mesafe ne Afrika’dır,</a:t>
            </a:r>
          </a:p>
          <a:p>
            <a:r>
              <a:rPr lang="tr-TR" dirty="0" smtClean="0">
                <a:solidFill>
                  <a:schemeClr val="tx1"/>
                </a:solidFill>
                <a:latin typeface="Arial" charset="0"/>
              </a:rPr>
              <a:t>Ne Çin, ne Hindistan, ne seyyareler,</a:t>
            </a:r>
          </a:p>
          <a:p>
            <a:r>
              <a:rPr lang="tr-TR" dirty="0" smtClean="0">
                <a:solidFill>
                  <a:schemeClr val="tx1"/>
                </a:solidFill>
                <a:latin typeface="Arial" charset="0"/>
              </a:rPr>
              <a:t>Ne de yıldızlar geceleri ışıldayan…</a:t>
            </a:r>
          </a:p>
          <a:p>
            <a:r>
              <a:rPr lang="tr-TR" dirty="0" smtClean="0">
                <a:solidFill>
                  <a:schemeClr val="tx1"/>
                </a:solidFill>
                <a:latin typeface="Arial" charset="0"/>
              </a:rPr>
              <a:t>En uzak mesafe;</a:t>
            </a:r>
          </a:p>
          <a:p>
            <a:r>
              <a:rPr lang="tr-TR" dirty="0" smtClean="0">
                <a:solidFill>
                  <a:schemeClr val="tx1"/>
                </a:solidFill>
                <a:latin typeface="Arial" charset="0"/>
              </a:rPr>
              <a:t>İki kafa arasındaki mesafedir,</a:t>
            </a:r>
          </a:p>
          <a:p>
            <a:r>
              <a:rPr lang="tr-TR" dirty="0" smtClean="0">
                <a:solidFill>
                  <a:schemeClr val="tx1"/>
                </a:solidFill>
                <a:latin typeface="Arial" charset="0"/>
              </a:rPr>
              <a:t>Birbirini anlamayan…</a:t>
            </a:r>
          </a:p>
          <a:p>
            <a:r>
              <a:rPr lang="tr-TR" b="1" dirty="0" smtClean="0">
                <a:latin typeface="Arial" charset="0"/>
              </a:rPr>
              <a:t>                                                                   </a:t>
            </a:r>
            <a:endParaRPr lang="tr-TR" b="1" dirty="0">
              <a:latin typeface="Arial" charset="0"/>
            </a:endParaRPr>
          </a:p>
          <a:p>
            <a:r>
              <a:rPr lang="tr-TR" b="1" dirty="0" err="1" smtClean="0">
                <a:solidFill>
                  <a:schemeClr val="bg1"/>
                </a:solidFill>
                <a:latin typeface="Arial" charset="0"/>
              </a:rPr>
              <a:t>Herman</a:t>
            </a:r>
            <a:r>
              <a:rPr lang="tr-TR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Arial" charset="0"/>
              </a:rPr>
              <a:t>Amato</a:t>
            </a:r>
            <a:endParaRPr lang="tr-TR" b="1" dirty="0" smtClean="0">
              <a:solidFill>
                <a:schemeClr val="bg1"/>
              </a:solidFill>
              <a:latin typeface="Arial" charset="0"/>
            </a:endParaRPr>
          </a:p>
          <a:p>
            <a:endParaRPr lang="tr-TR" b="1" dirty="0" smtClean="0">
              <a:solidFill>
                <a:schemeClr val="bg1"/>
              </a:solidFill>
              <a:latin typeface="Arial" charset="0"/>
            </a:endParaRPr>
          </a:p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65" y="5592171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6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dirty="0" smtClean="0">
                <a:solidFill>
                  <a:schemeClr val="tx1"/>
                </a:solidFill>
              </a:rPr>
              <a:t>TALİMAT KAVRAMI OLMASA DÜNYA NASIL BİR YER OLURDU?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30" y="5592171"/>
            <a:ext cx="1328804" cy="1083897"/>
          </a:xfrm>
          <a:prstGeom prst="rect">
            <a:avLst/>
          </a:prstGeom>
        </p:spPr>
      </p:pic>
      <p:pic>
        <p:nvPicPr>
          <p:cNvPr id="6" name="Picture 5" descr="200235995-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58" y="2453481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3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da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7" y="240255"/>
            <a:ext cx="8839343" cy="61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60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da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9" b="26709"/>
          <a:stretch>
            <a:fillRect/>
          </a:stretch>
        </p:blipFill>
        <p:spPr>
          <a:xfrm>
            <a:off x="240293" y="308900"/>
            <a:ext cx="8684869" cy="5748964"/>
          </a:xfrm>
        </p:spPr>
      </p:pic>
    </p:spTree>
    <p:extLst>
      <p:ext uri="{BB962C8B-B14F-4D97-AF65-F5344CB8AC3E}">
        <p14:creationId xmlns:p14="http://schemas.microsoft.com/office/powerpoint/2010/main" val="303513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24746"/>
            <a:ext cx="7408333" cy="3450696"/>
          </a:xfrm>
        </p:spPr>
        <p:txBody>
          <a:bodyPr>
            <a:normAutofit/>
          </a:bodyPr>
          <a:lstStyle/>
          <a:p>
            <a:endParaRPr lang="tr-TR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Beden dili   %60,</a:t>
            </a:r>
          </a:p>
          <a:p>
            <a:pPr marL="0" indent="0">
              <a:buNone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Ses tonu     %30, </a:t>
            </a:r>
            <a:endParaRPr lang="tr-TR" dirty="0" smtClean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Sözler         </a:t>
            </a:r>
            <a:r>
              <a:rPr lang="tr-TR" dirty="0">
                <a:solidFill>
                  <a:srgbClr val="000000"/>
                </a:solidFill>
                <a:latin typeface="Arial" charset="0"/>
              </a:rPr>
              <a:t>%10 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etkilidir.</a:t>
            </a:r>
            <a:endParaRPr lang="tr-TR" dirty="0">
              <a:solidFill>
                <a:srgbClr val="000000"/>
              </a:solidFill>
              <a:latin typeface="Arial" charset="0"/>
            </a:endParaRPr>
          </a:p>
          <a:p>
            <a:endParaRPr lang="tr-TR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tr-TR" b="1" dirty="0">
                <a:solidFill>
                  <a:srgbClr val="000000"/>
                </a:solidFill>
                <a:latin typeface="Arial" charset="0"/>
              </a:rPr>
              <a:t>İletişimde hem sözlü hem de sözsüz iletişim birlikte </a:t>
            </a:r>
            <a:r>
              <a:rPr lang="tr-TR" b="1" dirty="0" smtClean="0">
                <a:solidFill>
                  <a:srgbClr val="000000"/>
                </a:solidFill>
                <a:latin typeface="Arial" charset="0"/>
              </a:rPr>
              <a:t>kullanılmalı.</a:t>
            </a:r>
            <a:endParaRPr lang="tr-TR" b="1" dirty="0">
              <a:solidFill>
                <a:srgbClr val="000000"/>
              </a:solidFill>
              <a:latin typeface="Arial" charset="0"/>
            </a:endParaRPr>
          </a:p>
          <a:p>
            <a:endParaRPr lang="tr-T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dirty="0" smtClean="0">
                <a:solidFill>
                  <a:srgbClr val="000000"/>
                </a:solidFill>
              </a:rPr>
              <a:t>TALİMAT ALIP VERİRKEN </a:t>
            </a:r>
            <a:br>
              <a:rPr lang="tr-TR" dirty="0" smtClean="0">
                <a:solidFill>
                  <a:srgbClr val="000000"/>
                </a:solidFill>
              </a:rPr>
            </a:br>
            <a:r>
              <a:rPr lang="tr-TR" dirty="0" smtClean="0">
                <a:solidFill>
                  <a:srgbClr val="000000"/>
                </a:solidFill>
              </a:rPr>
              <a:t>İLETİŞİM</a:t>
            </a:r>
            <a:endParaRPr lang="tr-TR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30" y="5592171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6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6560" y="2279323"/>
            <a:ext cx="4533406" cy="3312848"/>
          </a:xfrm>
        </p:spPr>
        <p:txBody>
          <a:bodyPr>
            <a:normAutofit fontScale="85000" lnSpcReduction="10000"/>
          </a:bodyPr>
          <a:lstStyle/>
          <a:p>
            <a:pPr marL="0" indent="0">
              <a:buFont typeface="Wingdings" charset="0"/>
              <a:buChar char="v"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Düşünce, bilgi ve görüşlerin konuşma, yazı ve resim gibi semboller kullanarak paylaşımı ve aktarımı,</a:t>
            </a:r>
          </a:p>
          <a:p>
            <a:pPr marL="0" indent="0">
              <a:buFont typeface="Wingdings" charset="0"/>
              <a:buChar char="v"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İnsanlarla her türlü sözlü ve sözsüz etkileşim kurmaktır.</a:t>
            </a:r>
          </a:p>
          <a:p>
            <a:pPr marL="0" indent="0">
              <a:buFont typeface="Wingdings" charset="0"/>
              <a:buChar char="v"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En az iki insan birbirinin farkına vardığı andan itibaren iletişim başlar;                                                                                       </a:t>
            </a:r>
          </a:p>
          <a:p>
            <a:pPr marL="0" indent="0">
              <a:buFont typeface="Wingdings" charset="0"/>
              <a:buChar char="ü"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Söylediği, söylemediği, </a:t>
            </a:r>
          </a:p>
          <a:p>
            <a:pPr marL="0" indent="0">
              <a:buFont typeface="Wingdings" charset="0"/>
              <a:buChar char="ü"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Yaptığı, yapmadığı,</a:t>
            </a:r>
          </a:p>
          <a:p>
            <a:pPr marL="0" indent="0">
              <a:buNone/>
            </a:pPr>
            <a:r>
              <a:rPr lang="tr-TR" dirty="0">
                <a:solidFill>
                  <a:srgbClr val="000000"/>
                </a:solidFill>
                <a:latin typeface="Arial" charset="0"/>
              </a:rPr>
              <a:t> her şey iletişim kapsamına 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girer.               </a:t>
            </a:r>
            <a:endParaRPr lang="tr-TR" dirty="0">
              <a:solidFill>
                <a:srgbClr val="000000"/>
              </a:solidFill>
              <a:latin typeface="Arial" charset="0"/>
            </a:endParaRPr>
          </a:p>
          <a:p>
            <a:endParaRPr lang="tr-T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0000"/>
                </a:solidFill>
              </a:rPr>
              <a:t>İ</a:t>
            </a:r>
            <a:r>
              <a:rPr lang="tr-TR" dirty="0" smtClean="0">
                <a:solidFill>
                  <a:srgbClr val="000000"/>
                </a:solidFill>
              </a:rPr>
              <a:t>LETİŞİM</a:t>
            </a:r>
            <a:endParaRPr lang="tr-TR" dirty="0">
              <a:solidFill>
                <a:srgbClr val="000000"/>
              </a:solidFill>
            </a:endParaRPr>
          </a:p>
        </p:txBody>
      </p:sp>
      <p:pic>
        <p:nvPicPr>
          <p:cNvPr id="4" name="Picture 3" descr="iletişi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74" y="2443123"/>
            <a:ext cx="3263900" cy="3056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0" y="5592171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1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Başlık"/>
          <p:cNvSpPr>
            <a:spLocks noGrp="1"/>
          </p:cNvSpPr>
          <p:nvPr>
            <p:ph type="title"/>
          </p:nvPr>
        </p:nvSpPr>
        <p:spPr>
          <a:xfrm>
            <a:off x="976313" y="692150"/>
            <a:ext cx="7772400" cy="431800"/>
          </a:xfrm>
        </p:spPr>
        <p:txBody>
          <a:bodyPr>
            <a:normAutofit fontScale="90000"/>
          </a:bodyPr>
          <a:lstStyle/>
          <a:p>
            <a:pPr algn="l"/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TALİMAT </a:t>
            </a:r>
            <a:r>
              <a:rPr lang="tr-TR" sz="2800" dirty="0">
                <a:solidFill>
                  <a:srgbClr val="000000"/>
                </a:solidFill>
                <a:latin typeface="Arial" charset="0"/>
              </a:rPr>
              <a:t>SÜRECİNİN TEMEL </a:t>
            </a:r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ÖĞELERİ</a:t>
            </a:r>
            <a:endParaRPr lang="tr-TR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0" name="2 İçerik Yer Tutucusu"/>
          <p:cNvSpPr>
            <a:spLocks noGrp="1"/>
          </p:cNvSpPr>
          <p:nvPr>
            <p:ph idx="1"/>
          </p:nvPr>
        </p:nvSpPr>
        <p:spPr>
          <a:xfrm>
            <a:off x="395288" y="2439588"/>
            <a:ext cx="8353425" cy="3448937"/>
          </a:xfrm>
        </p:spPr>
        <p:txBody>
          <a:bodyPr>
            <a:normAutofit/>
          </a:bodyPr>
          <a:lstStyle/>
          <a:p>
            <a:pPr>
              <a:buFontTx/>
              <a:buAutoNum type="arabicPeriod"/>
            </a:pPr>
            <a:r>
              <a:rPr lang="tr-TR" sz="2000" dirty="0" smtClean="0">
                <a:solidFill>
                  <a:srgbClr val="000000"/>
                </a:solidFill>
                <a:latin typeface="Arial" charset="0"/>
              </a:rPr>
              <a:t>Gönderici (</a:t>
            </a:r>
            <a:r>
              <a:rPr lang="tr-TR" sz="2000" dirty="0">
                <a:solidFill>
                  <a:srgbClr val="000000"/>
                </a:solidFill>
                <a:latin typeface="Arial" charset="0"/>
              </a:rPr>
              <a:t>Kaynak),</a:t>
            </a:r>
          </a:p>
          <a:p>
            <a:pPr>
              <a:buFontTx/>
              <a:buAutoNum type="arabicPeriod"/>
            </a:pPr>
            <a:r>
              <a:rPr lang="tr-TR" sz="2000" dirty="0" smtClean="0">
                <a:solidFill>
                  <a:srgbClr val="000000"/>
                </a:solidFill>
                <a:latin typeface="Arial" charset="0"/>
              </a:rPr>
              <a:t>Algı (</a:t>
            </a:r>
            <a:r>
              <a:rPr lang="tr-TR" sz="2000" dirty="0">
                <a:solidFill>
                  <a:srgbClr val="000000"/>
                </a:solidFill>
                <a:latin typeface="Arial" charset="0"/>
              </a:rPr>
              <a:t>Filtre),</a:t>
            </a:r>
          </a:p>
          <a:p>
            <a:pPr>
              <a:buFontTx/>
              <a:buAutoNum type="arabicPeriod"/>
            </a:pPr>
            <a:r>
              <a:rPr lang="tr-TR" sz="2000" dirty="0" smtClean="0">
                <a:solidFill>
                  <a:srgbClr val="000000"/>
                </a:solidFill>
                <a:latin typeface="Arial" charset="0"/>
              </a:rPr>
              <a:t>Mesaj (</a:t>
            </a:r>
            <a:r>
              <a:rPr lang="tr-TR" sz="2000" dirty="0">
                <a:solidFill>
                  <a:srgbClr val="000000"/>
                </a:solidFill>
                <a:latin typeface="Arial" charset="0"/>
              </a:rPr>
              <a:t>Haber/İleti),</a:t>
            </a:r>
          </a:p>
          <a:p>
            <a:pPr>
              <a:buFontTx/>
              <a:buAutoNum type="arabicPeriod"/>
            </a:pPr>
            <a:r>
              <a:rPr lang="tr-TR" sz="2000" dirty="0">
                <a:solidFill>
                  <a:srgbClr val="000000"/>
                </a:solidFill>
                <a:latin typeface="Arial" charset="0"/>
              </a:rPr>
              <a:t>İletişim Kanalı,</a:t>
            </a:r>
          </a:p>
          <a:p>
            <a:pPr>
              <a:buFontTx/>
              <a:buAutoNum type="arabicPeriod"/>
            </a:pPr>
            <a:r>
              <a:rPr lang="tr-TR" sz="2000" dirty="0">
                <a:solidFill>
                  <a:srgbClr val="000000"/>
                </a:solidFill>
                <a:latin typeface="Arial" charset="0"/>
              </a:rPr>
              <a:t>Çevre Koşulları,</a:t>
            </a:r>
          </a:p>
          <a:p>
            <a:pPr>
              <a:buFontTx/>
              <a:buAutoNum type="arabicPeriod"/>
            </a:pPr>
            <a:r>
              <a:rPr lang="tr-TR" sz="2000" dirty="0">
                <a:solidFill>
                  <a:srgbClr val="000000"/>
                </a:solidFill>
                <a:latin typeface="Arial" charset="0"/>
              </a:rPr>
              <a:t>Alıcı,</a:t>
            </a:r>
          </a:p>
          <a:p>
            <a:pPr>
              <a:buFontTx/>
              <a:buAutoNum type="arabicPeriod"/>
            </a:pPr>
            <a:r>
              <a:rPr lang="tr-TR" sz="2000" dirty="0" smtClean="0">
                <a:solidFill>
                  <a:srgbClr val="000000"/>
                </a:solidFill>
                <a:latin typeface="Arial" charset="0"/>
              </a:rPr>
              <a:t>Geri Bildirim</a:t>
            </a:r>
            <a:endParaRPr lang="tr-TR" sz="200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AutoNum type="arabicPeriod"/>
            </a:pPr>
            <a:endParaRPr lang="tr-TR" sz="2000" dirty="0">
              <a:solidFill>
                <a:srgbClr val="000000"/>
              </a:solidFill>
              <a:latin typeface="Arial" charset="0"/>
            </a:endParaRPr>
          </a:p>
          <a:p>
            <a:pPr marL="0" indent="0">
              <a:buNone/>
            </a:pPr>
            <a:endParaRPr lang="tr-TR" sz="2000" dirty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0"/>
              <a:buChar char="v"/>
            </a:pPr>
            <a:endParaRPr lang="tr-TR" sz="2000" dirty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0"/>
              <a:buChar char="v"/>
            </a:pPr>
            <a:endParaRPr lang="tr-TR" sz="2000" dirty="0">
              <a:solidFill>
                <a:srgbClr val="000000"/>
              </a:solidFill>
              <a:latin typeface="Arial" charset="0"/>
            </a:endParaRPr>
          </a:p>
          <a:p>
            <a:endParaRPr lang="tr-TR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1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A18669-B599-E545-9230-D81536300A3E}" type="slidenum">
              <a:rPr lang="tr-TR" sz="1400">
                <a:solidFill>
                  <a:schemeClr val="tx2"/>
                </a:solidFill>
                <a:latin typeface="Arial Narrow" charset="0"/>
              </a:rPr>
              <a:pPr/>
              <a:t>17</a:t>
            </a:fld>
            <a:endParaRPr lang="tr-TR" sz="1400" dirty="0">
              <a:solidFill>
                <a:schemeClr val="tx2"/>
              </a:solidFill>
              <a:latin typeface="Arial Narr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0" y="5592171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3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Başlık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>
            <a:normAutofit fontScale="90000"/>
          </a:bodyPr>
          <a:lstStyle/>
          <a:p>
            <a:pPr algn="l"/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TALİMAT VERİP ALIRKEN</a:t>
            </a:r>
            <a:br>
              <a:rPr lang="tr-TR" sz="2800" dirty="0" smtClean="0">
                <a:solidFill>
                  <a:srgbClr val="000000"/>
                </a:solidFill>
                <a:latin typeface="Arial" charset="0"/>
              </a:rPr>
            </a:br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SÖZLÜ İLETİŞİM</a:t>
            </a:r>
            <a:endParaRPr lang="tr-TR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86" name="2 İçerik Yer Tutucusu"/>
          <p:cNvSpPr>
            <a:spLocks noGrp="1"/>
          </p:cNvSpPr>
          <p:nvPr>
            <p:ph idx="1"/>
          </p:nvPr>
        </p:nvSpPr>
        <p:spPr>
          <a:xfrm>
            <a:off x="576056" y="1716263"/>
            <a:ext cx="7772400" cy="4899025"/>
          </a:xfrm>
        </p:spPr>
        <p:txBody>
          <a:bodyPr/>
          <a:lstStyle/>
          <a:p>
            <a:pPr eaLnBrk="1" hangingPunct="1"/>
            <a:endParaRPr lang="tr-TR" sz="1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tr-TR" sz="1600" b="1" dirty="0">
                <a:solidFill>
                  <a:srgbClr val="000000"/>
                </a:solidFill>
                <a:latin typeface="Arial" charset="0"/>
              </a:rPr>
              <a:t>SES TONU; 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Hizmet sunanın ses tonu çok yüksek ya da anlaşılmayacak </a:t>
            </a:r>
          </a:p>
          <a:p>
            <a:pPr marL="0" indent="0" eaLnBrk="1" hangingPunct="1">
              <a:buNone/>
            </a:pPr>
            <a:r>
              <a:rPr lang="tr-TR" sz="1600" dirty="0" smtClean="0">
                <a:solidFill>
                  <a:srgbClr val="000000"/>
                </a:solidFill>
                <a:latin typeface="Arial" charset="0"/>
              </a:rPr>
              <a:t>     kadar </a:t>
            </a:r>
            <a:r>
              <a:rPr lang="tr-TR" sz="1600" dirty="0">
                <a:solidFill>
                  <a:srgbClr val="000000"/>
                </a:solidFill>
                <a:latin typeface="Arial" charset="0"/>
              </a:rPr>
              <a:t>alçak ve monoton olmamalı, önemli noktaları vurgulamasını bilmeli,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Ses tonu başvuranı rahatlatmalı, huzur ve güven vermeli,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Çok fazla ve </a:t>
            </a:r>
            <a:r>
              <a:rPr lang="tr-TR" sz="1600" dirty="0" smtClean="0">
                <a:solidFill>
                  <a:srgbClr val="000000"/>
                </a:solidFill>
                <a:latin typeface="Arial" charset="0"/>
              </a:rPr>
              <a:t>hızlı konuşmamalı</a:t>
            </a:r>
            <a:r>
              <a:rPr lang="tr-TR" sz="16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/>
            <a:endParaRPr lang="tr-TR" sz="16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tr-TR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tr-TR" sz="1600" b="1" dirty="0">
                <a:solidFill>
                  <a:srgbClr val="000000"/>
                </a:solidFill>
                <a:latin typeface="Arial" charset="0"/>
              </a:rPr>
              <a:t>DİNLEME TÜRLERİ; 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Görünüşte dinleme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Seçerek dinleme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Savunucu dinleme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Tuzak kurucu dinleme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dirty="0">
                <a:solidFill>
                  <a:srgbClr val="000000"/>
                </a:solidFill>
                <a:latin typeface="Arial" charset="0"/>
              </a:rPr>
              <a:t>Yüzeysel dinleme</a:t>
            </a:r>
          </a:p>
          <a:p>
            <a:pPr eaLnBrk="1" hangingPunct="1">
              <a:buFont typeface="Wingdings" charset="0"/>
              <a:buChar char="ü"/>
            </a:pPr>
            <a:r>
              <a:rPr lang="tr-TR" sz="1600" b="1" dirty="0">
                <a:solidFill>
                  <a:srgbClr val="000000"/>
                </a:solidFill>
                <a:latin typeface="Arial" charset="0"/>
              </a:rPr>
              <a:t>Etkin dinleme</a:t>
            </a:r>
          </a:p>
          <a:p>
            <a:endParaRPr lang="tr-TR" dirty="0">
              <a:latin typeface="Arial" charset="0"/>
            </a:endParaRPr>
          </a:p>
        </p:txBody>
      </p:sp>
      <p:sp>
        <p:nvSpPr>
          <p:cNvPr id="41987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A905BA-8D81-4644-8A3A-15162260AFBE}" type="slidenum">
              <a:rPr lang="tr-TR" sz="1400">
                <a:solidFill>
                  <a:schemeClr val="tx2"/>
                </a:solidFill>
                <a:latin typeface="Arial Narrow" charset="0"/>
              </a:rPr>
              <a:pPr/>
              <a:t>18</a:t>
            </a:fld>
            <a:endParaRPr lang="tr-TR" sz="1400">
              <a:solidFill>
                <a:schemeClr val="tx2"/>
              </a:solidFill>
              <a:latin typeface="Arial Narr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396" y="5531391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5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21441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TALİMAT VERME İÇİN TALİMATLAR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0261"/>
            <a:ext cx="8266149" cy="411480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Etkin dinleme, soru sorma ve takdir etmeyi öğrenin.</a:t>
            </a:r>
          </a:p>
          <a:p>
            <a:r>
              <a:rPr lang="tr-TR" dirty="0">
                <a:solidFill>
                  <a:srgbClr val="000000"/>
                </a:solidFill>
              </a:rPr>
              <a:t>A</a:t>
            </a:r>
            <a:r>
              <a:rPr lang="tr-TR" dirty="0" smtClean="0">
                <a:solidFill>
                  <a:srgbClr val="000000"/>
                </a:solidFill>
              </a:rPr>
              <a:t>çık, net ve berrak olun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Kişinin deneyimini dikkate alın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İşin </a:t>
            </a:r>
            <a:r>
              <a:rPr lang="tr-TR" dirty="0">
                <a:solidFill>
                  <a:srgbClr val="000000"/>
                </a:solidFill>
              </a:rPr>
              <a:t>nasıl yapılacağı, ne zaman </a:t>
            </a:r>
            <a:r>
              <a:rPr lang="tr-TR" dirty="0" smtClean="0">
                <a:solidFill>
                  <a:srgbClr val="000000"/>
                </a:solidFill>
              </a:rPr>
              <a:t>yapılacağı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ve </a:t>
            </a:r>
            <a:r>
              <a:rPr lang="tr-TR" dirty="0">
                <a:solidFill>
                  <a:srgbClr val="000000"/>
                </a:solidFill>
              </a:rPr>
              <a:t>hangi kalite standartlarına göre </a:t>
            </a:r>
            <a:r>
              <a:rPr lang="tr-TR" dirty="0" smtClean="0">
                <a:solidFill>
                  <a:srgbClr val="000000"/>
                </a:solidFill>
              </a:rPr>
              <a:t>yapılacağı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tr-TR" dirty="0" smtClean="0">
                <a:solidFill>
                  <a:srgbClr val="000000"/>
                </a:solidFill>
              </a:rPr>
              <a:t>açıkça tartışın.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Sizin </a:t>
            </a:r>
            <a:r>
              <a:rPr lang="tr-TR" dirty="0">
                <a:solidFill>
                  <a:srgbClr val="000000"/>
                </a:solidFill>
              </a:rPr>
              <a:t>söylediklerinizle ve istediklerinizle ilgili olarak doğru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000000"/>
                </a:solidFill>
              </a:rPr>
              <a:t>     geribildirim </a:t>
            </a:r>
            <a:r>
              <a:rPr lang="tr-TR" dirty="0">
                <a:solidFill>
                  <a:srgbClr val="000000"/>
                </a:solidFill>
              </a:rPr>
              <a:t>verebilirse, o </a:t>
            </a:r>
            <a:r>
              <a:rPr lang="tr-TR" dirty="0" smtClean="0">
                <a:solidFill>
                  <a:srgbClr val="000000"/>
                </a:solidFill>
              </a:rPr>
              <a:t>işi </a:t>
            </a:r>
            <a:r>
              <a:rPr lang="tr-TR" dirty="0">
                <a:solidFill>
                  <a:srgbClr val="000000"/>
                </a:solidFill>
              </a:rPr>
              <a:t>ya da </a:t>
            </a:r>
            <a:r>
              <a:rPr lang="tr-TR" dirty="0" smtClean="0">
                <a:solidFill>
                  <a:srgbClr val="000000"/>
                </a:solidFill>
              </a:rPr>
              <a:t>görevi başarır.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30" y="5885061"/>
            <a:ext cx="969735" cy="79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9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DAMLA KUNÇ KOÇMAN</a:t>
            </a:r>
            <a:endParaRPr lang="tr-TR" dirty="0"/>
          </a:p>
        </p:txBody>
      </p:sp>
      <p:pic>
        <p:nvPicPr>
          <p:cNvPr id="5" name="Picture 4" descr="Hacettepe__and__220_niversitesi-logo-35A0817A19-seeklogo.c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37" y="1372886"/>
            <a:ext cx="749828" cy="1102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8665" y="3436596"/>
            <a:ext cx="2439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ECZACIBAŞI İLAÇ</a:t>
            </a:r>
          </a:p>
          <a:p>
            <a:r>
              <a:rPr lang="tr-TR" dirty="0" smtClean="0"/>
              <a:t>SANOFI İLAÇ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5938664" y="2745773"/>
            <a:ext cx="257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ATİLLA DOĞAN &amp; BCGI</a:t>
            </a:r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>
            <a:off x="5938664" y="4380631"/>
            <a:ext cx="320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SİLYON RUHSATLANDIRMA</a:t>
            </a:r>
            <a:endParaRPr lang="tr-T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773" y="5302777"/>
            <a:ext cx="1328804" cy="1083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2407" y="5199811"/>
            <a:ext cx="42375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GİRİŞİMCİ</a:t>
            </a:r>
          </a:p>
          <a:p>
            <a:r>
              <a:rPr lang="tr-TR" dirty="0" smtClean="0"/>
              <a:t>EĞİTMEN</a:t>
            </a:r>
          </a:p>
          <a:p>
            <a:r>
              <a:rPr lang="tr-TR" dirty="0" smtClean="0"/>
              <a:t>ASSESSMENT DANIŞMANI</a:t>
            </a:r>
          </a:p>
          <a:p>
            <a:r>
              <a:rPr lang="tr-TR" dirty="0" smtClean="0"/>
              <a:t>TEMEL POZİTİF PSİKOLOJİ DANIŞMANI</a:t>
            </a:r>
          </a:p>
          <a:p>
            <a:r>
              <a:rPr lang="tr-TR" dirty="0"/>
              <a:t>PROFESYONEL KOÇ</a:t>
            </a:r>
            <a:br>
              <a:rPr lang="tr-TR" dirty="0"/>
            </a:br>
            <a:endParaRPr lang="tr-TR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3641967"/>
            <a:ext cx="329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ÇOCUK BİLİM KURGU YAZARI</a:t>
            </a:r>
          </a:p>
          <a:p>
            <a:r>
              <a:rPr lang="tr-TR" dirty="0" smtClean="0"/>
              <a:t>BİLİM OKULU PROJE X VE PARALEL</a:t>
            </a:r>
            <a:r>
              <a:rPr lang="tr-TR" dirty="0"/>
              <a:t> </a:t>
            </a:r>
            <a:r>
              <a:rPr lang="tr-TR" dirty="0" smtClean="0"/>
              <a:t>EVREN YOLCULARI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47927"/>
            <a:ext cx="979580" cy="1479574"/>
          </a:xfrm>
          <a:prstGeom prst="rect">
            <a:avLst/>
          </a:prstGeom>
        </p:spPr>
      </p:pic>
      <p:pic>
        <p:nvPicPr>
          <p:cNvPr id="12" name="Picture 11" descr="kapak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09" y="1940608"/>
            <a:ext cx="1006088" cy="14868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1" y="2549024"/>
            <a:ext cx="1688072" cy="21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5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TALİMAT ALMA İÇİN TALİMATLAR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7283" y="2122469"/>
            <a:ext cx="703714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pPr marL="342900" indent="-342900">
              <a:buFont typeface="+mj-lt"/>
              <a:buAutoNum type="arabicPeriod"/>
            </a:pPr>
            <a:r>
              <a:rPr lang="tr-TR" sz="2000" dirty="0" smtClean="0"/>
              <a:t>Etkin dinlemeyi öğrenin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dirty="0" smtClean="0"/>
              <a:t>Talimatı tekrar edin, anlamadığınız yeri tekrar sorun. Kafanızda </a:t>
            </a:r>
            <a:r>
              <a:rPr lang="tr-TR" sz="2000" dirty="0"/>
              <a:t>talimatı </a:t>
            </a:r>
            <a:r>
              <a:rPr lang="tr-TR" sz="2000" dirty="0" smtClean="0"/>
              <a:t>netleştirin.</a:t>
            </a:r>
            <a:endParaRPr lang="tr-TR" sz="2000" dirty="0"/>
          </a:p>
          <a:p>
            <a:pPr marL="342900" indent="-342900">
              <a:buFont typeface="+mj-lt"/>
              <a:buAutoNum type="arabicPeriod"/>
            </a:pPr>
            <a:r>
              <a:rPr lang="tr-TR" sz="2000" dirty="0" smtClean="0"/>
              <a:t>“Güven kontrole mani değildir”. Size verilen talimat kontrol edildiğinde kişisel algılamayın. Büyük firmalar bile denetlemeden geçiyor. Bunun amacı gelişimdir.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dirty="0" smtClean="0"/>
              <a:t>Yapmak istemediğiniz, değerlerinize uymayan bir talimat ise; imza atmak istemeyebilirsiniz bundan görev değişikliğiniz olabilir. Önemli değil yaşadıklarınız sizi güçlendirir. Sadece kapris ya da tembellik yapmadığınızdan emin ol.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dirty="0" smtClean="0"/>
              <a:t>Talimatı yapıp yapmayacağınız konusunda </a:t>
            </a:r>
            <a:r>
              <a:rPr lang="tr-TR" sz="2000" smtClean="0"/>
              <a:t>net olun.</a:t>
            </a:r>
            <a:endParaRPr lang="tr-TR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30" y="5774103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0000"/>
                </a:solidFill>
              </a:rPr>
              <a:t>İLETİŞİM BİLGİLERİ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728612"/>
            <a:ext cx="6694622" cy="33673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/>
              <a:t>damla@coachman.life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/>
              <a:t>Linked</a:t>
            </a:r>
            <a:r>
              <a:rPr lang="tr-TR" dirty="0"/>
              <a:t> </a:t>
            </a:r>
            <a:r>
              <a:rPr lang="tr-TR" dirty="0" err="1"/>
              <a:t>in:Damla</a:t>
            </a:r>
            <a:r>
              <a:rPr lang="tr-TR" dirty="0"/>
              <a:t> Kocman</a:t>
            </a:r>
          </a:p>
          <a:p>
            <a:pPr marL="0" indent="0">
              <a:buNone/>
            </a:pPr>
            <a:r>
              <a:rPr lang="tr-TR" dirty="0" err="1"/>
              <a:t>Instagram</a:t>
            </a:r>
            <a:r>
              <a:rPr lang="tr-TR" dirty="0"/>
              <a:t>: </a:t>
            </a:r>
            <a:r>
              <a:rPr lang="tr-TR" dirty="0" err="1" smtClean="0"/>
              <a:t>damlakunckocman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Facebook: Damla </a:t>
            </a:r>
            <a:r>
              <a:rPr lang="tr-TR" dirty="0" smtClean="0"/>
              <a:t>Kunc Kocman</a:t>
            </a:r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Cep Telefonu: 0 532 411 10 86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1" y="5321406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1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141843"/>
              </p:ext>
            </p:extLst>
          </p:nvPr>
        </p:nvGraphicFramePr>
        <p:xfrm>
          <a:off x="482600" y="151712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071533"/>
            <a:ext cx="1842295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8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rgbClr val="000000"/>
                </a:solidFill>
              </a:rPr>
              <a:t>AMAÇ</a:t>
            </a:r>
            <a:endParaRPr lang="tr-TR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76" y="2883062"/>
            <a:ext cx="5917916" cy="20214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7576" y="5319937"/>
            <a:ext cx="30208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r-TR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Flop</a:t>
            </a:r>
            <a:r>
              <a:rPr lang="tr-T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Batmak</a:t>
            </a:r>
          </a:p>
          <a:p>
            <a:r>
              <a:rPr lang="tr-TR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Flip</a:t>
            </a:r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Döndürmek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329" y="5424319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0081" y="2273073"/>
            <a:ext cx="7408333" cy="3450696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000000"/>
                </a:solidFill>
              </a:rPr>
              <a:t>Yönerge</a:t>
            </a:r>
          </a:p>
          <a:p>
            <a:r>
              <a:rPr lang="tr-TR" sz="3200" dirty="0" smtClean="0">
                <a:solidFill>
                  <a:srgbClr val="000000"/>
                </a:solidFill>
              </a:rPr>
              <a:t>Görevin gerektirdiği türlü hizmetlerin başarıyla yürütülmesi için amir tarafından verilen hizmete ilişkin </a:t>
            </a:r>
            <a:r>
              <a:rPr lang="tr-TR" sz="3200" u="sng" dirty="0" smtClean="0">
                <a:solidFill>
                  <a:srgbClr val="000000"/>
                </a:solidFill>
              </a:rPr>
              <a:t>sorumluluk, düzen ve ilkeleri </a:t>
            </a:r>
            <a:r>
              <a:rPr lang="tr-TR" sz="3200" dirty="0" smtClean="0">
                <a:solidFill>
                  <a:srgbClr val="000000"/>
                </a:solidFill>
              </a:rPr>
              <a:t>içine alan buyruklar </a:t>
            </a:r>
            <a:endParaRPr lang="tr-TR" sz="32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chemeClr val="tx1"/>
                </a:solidFill>
              </a:rPr>
              <a:t>TALİMAT NEDİR?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30" y="5592171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1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88802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Banka talimatı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Evdeki talimatlar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Sokaktaki talimatlar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İş yeri talimatları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Askeri talimatlar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Deniz ve Havayolları talimatları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Site güvenliği, restoran, kuaför vb... talimatları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0000"/>
                </a:solidFill>
              </a:rPr>
              <a:t>............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YAŞAM VE TALİMATLAR</a:t>
            </a:r>
            <a:endParaRPr lang="tr-TR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30" y="5592171"/>
            <a:ext cx="1328804" cy="10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0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9967" y="2738967"/>
            <a:ext cx="7408333" cy="2379133"/>
          </a:xfrm>
        </p:spPr>
        <p:txBody>
          <a:bodyPr/>
          <a:lstStyle/>
          <a:p>
            <a:r>
              <a:rPr lang="tr-TR" dirty="0" err="1" smtClean="0"/>
              <a:t>Mentör</a:t>
            </a:r>
            <a:endParaRPr lang="tr-TR" dirty="0" smtClean="0"/>
          </a:p>
          <a:p>
            <a:r>
              <a:rPr lang="tr-TR" dirty="0" smtClean="0"/>
              <a:t>Koçluk</a:t>
            </a:r>
          </a:p>
          <a:p>
            <a:r>
              <a:rPr lang="tr-TR" dirty="0" smtClean="0"/>
              <a:t>Direktif</a:t>
            </a:r>
          </a:p>
          <a:p>
            <a:r>
              <a:rPr lang="tr-TR" dirty="0" smtClean="0"/>
              <a:t>Delegasyon</a:t>
            </a:r>
            <a:endParaRPr lang="tr-T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>
                <a:solidFill>
                  <a:schemeClr val="tx1"/>
                </a:solidFill>
              </a:rPr>
              <a:t>Durumsal Liderlik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7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tor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6" b="13806"/>
          <a:stretch>
            <a:fillRect/>
          </a:stretch>
        </p:blipFill>
        <p:spPr>
          <a:xfrm>
            <a:off x="329295" y="211666"/>
            <a:ext cx="8495647" cy="5528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134343" y="5825067"/>
            <a:ext cx="739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Mentor</a:t>
            </a:r>
            <a:endParaRPr lang="tr-T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0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5867" y="1771134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3" name="TextBox 2"/>
          <p:cNvSpPr txBox="1"/>
          <p:nvPr/>
        </p:nvSpPr>
        <p:spPr>
          <a:xfrm>
            <a:off x="872067" y="1771134"/>
            <a:ext cx="45889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dirty="0" smtClean="0"/>
              <a:t>PSİKOLOG</a:t>
            </a:r>
          </a:p>
          <a:p>
            <a:pPr marL="285750" indent="-285750">
              <a:buFont typeface="Arial"/>
              <a:buChar char="•"/>
            </a:pPr>
            <a:endParaRPr lang="tr-TR" dirty="0" smtClean="0"/>
          </a:p>
          <a:p>
            <a:pPr marL="285750" indent="-285750">
              <a:buFont typeface="Arial"/>
              <a:buChar char="•"/>
            </a:pPr>
            <a:r>
              <a:rPr lang="tr-TR" dirty="0" smtClean="0"/>
              <a:t>PSİKİYATRİST</a:t>
            </a:r>
          </a:p>
          <a:p>
            <a:endParaRPr lang="tr-TR" dirty="0" smtClean="0"/>
          </a:p>
          <a:p>
            <a:pPr marL="285750" indent="-285750">
              <a:buFont typeface="Arial"/>
              <a:buChar char="•"/>
            </a:pPr>
            <a:r>
              <a:rPr lang="tr-TR" dirty="0" smtClean="0"/>
              <a:t>DANIŞMAN</a:t>
            </a:r>
          </a:p>
          <a:p>
            <a:pPr marL="285750" indent="-285750">
              <a:buFont typeface="Arial"/>
              <a:buChar char="•"/>
            </a:pPr>
            <a:endParaRPr lang="tr-TR" dirty="0"/>
          </a:p>
          <a:p>
            <a:pPr marL="285750" indent="-285750">
              <a:buFont typeface="Arial"/>
              <a:buChar char="•"/>
            </a:pPr>
            <a:r>
              <a:rPr lang="tr-TR" dirty="0" smtClean="0"/>
              <a:t>MENTOR</a:t>
            </a:r>
            <a:endParaRPr lang="tr-TR" dirty="0"/>
          </a:p>
        </p:txBody>
      </p:sp>
      <p:pic>
        <p:nvPicPr>
          <p:cNvPr id="7" name="Picture 6" descr="koç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8" y="198003"/>
            <a:ext cx="8204200" cy="5818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134343" y="5825067"/>
            <a:ext cx="73915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PROFESYONEL KOÇ</a:t>
            </a:r>
            <a:endParaRPr lang="tr-T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2009" y="1066800"/>
            <a:ext cx="1072886" cy="7958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9"/>
          <p:cNvSpPr txBox="1"/>
          <p:nvPr/>
        </p:nvSpPr>
        <p:spPr>
          <a:xfrm>
            <a:off x="3080543" y="1276065"/>
            <a:ext cx="954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FF"/>
                </a:solidFill>
              </a:rPr>
              <a:t>GELECEĞİM</a:t>
            </a:r>
            <a:endParaRPr lang="tr-TR" sz="1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8029" y="2182800"/>
            <a:ext cx="1176866" cy="8144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2858029" y="2413000"/>
            <a:ext cx="1087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FF"/>
                </a:solidFill>
              </a:rPr>
              <a:t>HEDEFLERİM</a:t>
            </a:r>
            <a:endParaRPr lang="tr-TR" sz="12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1963" y="2304766"/>
            <a:ext cx="1189037" cy="770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TextBox 14"/>
          <p:cNvSpPr txBox="1"/>
          <p:nvPr/>
        </p:nvSpPr>
        <p:spPr>
          <a:xfrm>
            <a:off x="4271962" y="2421467"/>
            <a:ext cx="118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FF"/>
                </a:solidFill>
              </a:rPr>
              <a:t>POTANSİYELİM</a:t>
            </a:r>
            <a:endParaRPr lang="tr-TR" sz="12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16401" y="1066800"/>
            <a:ext cx="1413933" cy="9567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4288895" y="1392766"/>
            <a:ext cx="1237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FF"/>
                </a:solidFill>
              </a:rPr>
              <a:t>YETENEKLERİM</a:t>
            </a:r>
            <a:endParaRPr lang="tr-TR" sz="1200" dirty="0">
              <a:solidFill>
                <a:srgbClr val="FFFFFF"/>
              </a:solidFill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2088233" y="1392766"/>
            <a:ext cx="685800" cy="1261533"/>
          </a:xfrm>
          <a:prstGeom prst="parallelogram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TextBox 18"/>
          <p:cNvSpPr txBox="1"/>
          <p:nvPr/>
        </p:nvSpPr>
        <p:spPr>
          <a:xfrm rot="5400000">
            <a:off x="1919216" y="1873853"/>
            <a:ext cx="1038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FF"/>
                </a:solidFill>
              </a:rPr>
              <a:t>YARATICILIK</a:t>
            </a:r>
            <a:endParaRPr lang="tr-TR" sz="12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1862668"/>
            <a:ext cx="829734" cy="668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TextBox 21"/>
          <p:cNvSpPr txBox="1"/>
          <p:nvPr/>
        </p:nvSpPr>
        <p:spPr>
          <a:xfrm>
            <a:off x="5863168" y="21360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>
                <a:solidFill>
                  <a:srgbClr val="FFFFFF"/>
                </a:solidFill>
              </a:rPr>
              <a:t>İLHAM</a:t>
            </a:r>
            <a:endParaRPr lang="tr-TR" sz="12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2000" y="4893733"/>
            <a:ext cx="795867" cy="46566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3302000" y="4986867"/>
            <a:ext cx="79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FFFF"/>
                </a:solidFill>
              </a:rPr>
              <a:t>K</a:t>
            </a:r>
            <a:r>
              <a:rPr lang="tr-TR" dirty="0" smtClean="0">
                <a:solidFill>
                  <a:schemeClr val="bg1"/>
                </a:solidFill>
              </a:rPr>
              <a:t>ONU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9670</TotalTime>
  <Words>529</Words>
  <Application>Microsoft Macintosh PowerPoint</Application>
  <PresentationFormat>On-screen Show (4:3)</PresentationFormat>
  <Paragraphs>129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Waveform</vt:lpstr>
      <vt:lpstr>TALİMAT ALMA VERME EĞİTİMİ</vt:lpstr>
      <vt:lpstr>DAMLA KUNÇ KOÇMAN</vt:lpstr>
      <vt:lpstr>PowerPoint Presentation</vt:lpstr>
      <vt:lpstr>AMAÇ</vt:lpstr>
      <vt:lpstr>TALİMAT NEDİR?</vt:lpstr>
      <vt:lpstr>YAŞAM VE TALİMATLAR</vt:lpstr>
      <vt:lpstr>Durumsal Liderlik</vt:lpstr>
      <vt:lpstr>PowerPoint Presentation</vt:lpstr>
      <vt:lpstr>PowerPoint Presentation</vt:lpstr>
      <vt:lpstr>PowerPoint Presentation</vt:lpstr>
      <vt:lpstr>PowerPoint Presentation</vt:lpstr>
      <vt:lpstr>TALİMAT KAVRAMI OLMASA DÜNYA NASIL BİR YER OLURDU?</vt:lpstr>
      <vt:lpstr>PowerPoint Presentation</vt:lpstr>
      <vt:lpstr>PowerPoint Presentation</vt:lpstr>
      <vt:lpstr>TALİMAT ALIP VERİRKEN  İLETİŞİM</vt:lpstr>
      <vt:lpstr>İLETİŞİM</vt:lpstr>
      <vt:lpstr>TALİMAT SÜRECİNİN TEMEL ÖĞELERİ</vt:lpstr>
      <vt:lpstr>TALİMAT VERİP ALIRKEN SÖZLÜ İLETİŞİM</vt:lpstr>
      <vt:lpstr>TALİMAT VERME İÇİN TALİMATLAR</vt:lpstr>
      <vt:lpstr>TALİMAT ALMA İÇİN TALİMATLAR</vt:lpstr>
      <vt:lpstr>İLETİŞİM BİLGİLERİ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Damla Kunc Kocman</dc:creator>
  <cp:lastModifiedBy>Damla Kunc Kocman</cp:lastModifiedBy>
  <cp:revision>63</cp:revision>
  <cp:lastPrinted>2019-11-11T12:08:36Z</cp:lastPrinted>
  <dcterms:created xsi:type="dcterms:W3CDTF">2019-02-13T13:26:25Z</dcterms:created>
  <dcterms:modified xsi:type="dcterms:W3CDTF">2019-11-14T12:02:14Z</dcterms:modified>
</cp:coreProperties>
</file>