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56" r:id="rId2"/>
    <p:sldId id="257" r:id="rId3"/>
    <p:sldId id="258" r:id="rId4"/>
    <p:sldId id="259" r:id="rId5"/>
    <p:sldId id="260" r:id="rId6"/>
    <p:sldId id="262" r:id="rId7"/>
    <p:sldId id="263" r:id="rId8"/>
    <p:sldId id="261" r:id="rId9"/>
    <p:sldId id="264" r:id="rId10"/>
    <p:sldId id="265" r:id="rId11"/>
    <p:sldId id="267" r:id="rId12"/>
    <p:sldId id="268" r:id="rId13"/>
    <p:sldId id="270" r:id="rId14"/>
    <p:sldId id="269" r:id="rId15"/>
    <p:sldId id="271" r:id="rId16"/>
    <p:sldId id="282" r:id="rId17"/>
    <p:sldId id="272" r:id="rId18"/>
    <p:sldId id="274" r:id="rId19"/>
    <p:sldId id="273" r:id="rId20"/>
    <p:sldId id="275" r:id="rId21"/>
    <p:sldId id="278" r:id="rId22"/>
    <p:sldId id="279" r:id="rId23"/>
    <p:sldId id="277" r:id="rId24"/>
    <p:sldId id="281" r:id="rId25"/>
    <p:sldId id="280" r:id="rId26"/>
    <p:sldId id="276" r:id="rId27"/>
    <p:sldId id="283" r:id="rId28"/>
    <p:sldId id="284" r:id="rId29"/>
    <p:sldId id="285" r:id="rId30"/>
    <p:sldId id="286" r:id="rId31"/>
    <p:sldId id="292" r:id="rId32"/>
    <p:sldId id="287" r:id="rId33"/>
    <p:sldId id="288" r:id="rId34"/>
    <p:sldId id="289" r:id="rId35"/>
    <p:sldId id="290" r:id="rId36"/>
    <p:sldId id="291" r:id="rId3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183" autoAdjust="0"/>
    <p:restoredTop sz="94580" autoAdjust="0"/>
  </p:normalViewPr>
  <p:slideViewPr>
    <p:cSldViewPr>
      <p:cViewPr varScale="1">
        <p:scale>
          <a:sx n="71" d="100"/>
          <a:sy n="71" d="100"/>
        </p:scale>
        <p:origin x="-111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tr-TR" smtClean="0"/>
              <a:t>Asıl başlık stili için tıklatın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23720DD-5B6D-40BF-8493-A6B52D484E6B}" type="datetimeFigureOut">
              <a:rPr lang="tr-TR" smtClean="0"/>
              <a:t>6.12.2014</a:t>
            </a:fld>
            <a:endParaRPr lang="tr-T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tr-T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302176B-0E47-46AC-8F43-DAB4B8A37D06}" type="slidenum">
              <a:rPr lang="tr-TR" smtClean="0"/>
              <a:t>‹#›</a:t>
            </a:fld>
            <a:endParaRPr lang="tr-T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6.12.2014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6.12.2014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r>
              <a:rPr lang="tr-TR" dirty="0" smtClean="0"/>
              <a:t>Seviye Tasarımı </a:t>
            </a:r>
          </a:p>
          <a:p>
            <a:r>
              <a:rPr lang="tr-TR" dirty="0" smtClean="0"/>
              <a:t>(Level Design)</a:t>
            </a:r>
            <a:endParaRPr lang="tr-TR" dirty="0"/>
          </a:p>
        </p:txBody>
      </p:sp>
      <p:sp>
        <p:nvSpPr>
          <p:cNvPr id="5" name="Footer Placeholder 4"/>
          <p:cNvSpPr>
            <a:spLocks noGrp="1"/>
          </p:cNvSpPr>
          <p:nvPr>
            <p:ph type="ftr" sz="quarter" idx="11"/>
          </p:nvPr>
        </p:nvSpPr>
        <p:spPr/>
        <p:txBody>
          <a:bodyPr/>
          <a:lstStyle/>
          <a:p>
            <a:fld id="{0110EC34-C407-44FA-9256-4DF1ACB70041}" type="slidenum">
              <a:rPr lang="tr-TR" smtClean="0"/>
              <a:t>‹#›</a:t>
            </a:fld>
            <a:endParaRPr lang="tr-TR" dirty="0"/>
          </a:p>
        </p:txBody>
      </p:sp>
      <p:sp>
        <p:nvSpPr>
          <p:cNvPr id="6" name="Slide Number Placeholder 5"/>
          <p:cNvSpPr>
            <a:spLocks noGrp="1"/>
          </p:cNvSpPr>
          <p:nvPr>
            <p:ph type="sldNum" sz="quarter" idx="12"/>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tr-TR" dirty="0" smtClean="0"/>
              <a:t>Chapter 23</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6.12.2014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6.12.2014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Content Placeholder 8"/>
          <p:cNvSpPr>
            <a:spLocks noGrp="1"/>
          </p:cNvSpPr>
          <p:nvPr>
            <p:ph sz="quarter" idx="13"/>
          </p:nvPr>
        </p:nvSpPr>
        <p:spPr>
          <a:xfrm>
            <a:off x="1042416" y="2313432"/>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6.12.2014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6.12.2014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6.12.2014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6.12.2014</a:t>
            </a:fld>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tr-TR" smtClean="0"/>
              <a:t>Asıl başlık stili için tıklatın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6.12.2014</a:t>
            </a:fld>
            <a:endParaRPr lang="tr-T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tr-TR" dirty="0" smtClean="0"/>
              <a:t>Asıl başlık stili için tıklatın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400">
                <a:solidFill>
                  <a:srgbClr val="FEFEFE"/>
                </a:solidFill>
              </a:defRPr>
            </a:lvl1pPr>
          </a:lstStyle>
          <a:p>
            <a:r>
              <a:rPr lang="tr-TR" dirty="0" smtClean="0"/>
              <a:t>Seviye Tasarımı </a:t>
            </a:r>
          </a:p>
          <a:p>
            <a:r>
              <a:rPr lang="tr-TR" dirty="0" smtClean="0"/>
              <a:t>(Level Design)</a:t>
            </a:r>
            <a:endParaRPr lang="tr-TR"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tr-TR" dirty="0" smtClean="0"/>
              <a:t>BTÖ 716: Eğitsel Oyun Tasarımı</a:t>
            </a:r>
            <a:endParaRPr lang="tr-TR"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600">
                <a:solidFill>
                  <a:srgbClr val="FEFEFE"/>
                </a:solidFill>
              </a:defRPr>
            </a:lvl1pPr>
          </a:lstStyle>
          <a:p>
            <a:r>
              <a:rPr lang="tr-TR" dirty="0" smtClean="0"/>
              <a:t>Chapter 23</a:t>
            </a:r>
            <a:endParaRPr lang="tr-TR" dirty="0"/>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Video/Speed%20Level%20design%20-%20%20Metr&#242;%20%20%5bUnity%203D%5d.mp4" TargetMode="External"/><Relationship Id="rId2" Type="http://schemas.openxmlformats.org/officeDocument/2006/relationships/hyperlink" Target="Video/Speed%20Level%20Design-%20Asian%20bridge%20%5b%20Unity%205%20%5d.mp4"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fontScale="90000"/>
          </a:bodyPr>
          <a:lstStyle/>
          <a:p>
            <a:pPr algn="ctr"/>
            <a:r>
              <a:rPr lang="tr-TR" b="1" dirty="0" smtClean="0"/>
              <a:t>Chapter 23 </a:t>
            </a:r>
            <a:r>
              <a:rPr lang="tr-TR" dirty="0" smtClean="0"/>
              <a:t>Seviye </a:t>
            </a:r>
            <a:r>
              <a:rPr lang="tr-TR" dirty="0"/>
              <a:t>Tasarımı (Level Design)</a:t>
            </a:r>
          </a:p>
        </p:txBody>
      </p:sp>
      <p:sp>
        <p:nvSpPr>
          <p:cNvPr id="3" name="Alt Başlık 2"/>
          <p:cNvSpPr>
            <a:spLocks noGrp="1"/>
          </p:cNvSpPr>
          <p:nvPr>
            <p:ph type="subTitle" idx="1"/>
          </p:nvPr>
        </p:nvSpPr>
        <p:spPr>
          <a:xfrm>
            <a:off x="4698251" y="4421080"/>
            <a:ext cx="3546158" cy="1600208"/>
          </a:xfrm>
        </p:spPr>
        <p:txBody>
          <a:bodyPr>
            <a:normAutofit lnSpcReduction="10000"/>
          </a:bodyPr>
          <a:lstStyle/>
          <a:p>
            <a:endParaRPr lang="tr-TR" dirty="0" smtClean="0"/>
          </a:p>
          <a:p>
            <a:r>
              <a:rPr lang="tr-TR" b="1" dirty="0" smtClean="0"/>
              <a:t>Hazırlayan: </a:t>
            </a:r>
          </a:p>
          <a:p>
            <a:r>
              <a:rPr lang="tr-TR" dirty="0"/>
              <a:t>	</a:t>
            </a:r>
            <a:r>
              <a:rPr lang="tr-TR" dirty="0" smtClean="0"/>
              <a:t>Volkan ULUÇINAR</a:t>
            </a:r>
          </a:p>
          <a:p>
            <a:r>
              <a:rPr lang="tr-TR" b="1" dirty="0" smtClean="0"/>
              <a:t>Ders Sorumlusu: </a:t>
            </a:r>
          </a:p>
          <a:p>
            <a:r>
              <a:rPr lang="tr-TR" dirty="0"/>
              <a:t>	</a:t>
            </a:r>
            <a:r>
              <a:rPr lang="tr-TR" dirty="0" smtClean="0"/>
              <a:t>Doç. Dr. Hakan TÜZÜN</a:t>
            </a:r>
            <a:endParaRPr lang="tr-TR" dirty="0"/>
          </a:p>
        </p:txBody>
      </p:sp>
      <p:sp>
        <p:nvSpPr>
          <p:cNvPr id="4" name="Başlık 1"/>
          <p:cNvSpPr txBox="1">
            <a:spLocks/>
          </p:cNvSpPr>
          <p:nvPr/>
        </p:nvSpPr>
        <p:spPr>
          <a:xfrm>
            <a:off x="4698250" y="288794"/>
            <a:ext cx="3313355" cy="1702160"/>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u="sng" dirty="0" smtClean="0">
                <a:solidFill>
                  <a:schemeClr val="bg1"/>
                </a:solidFill>
              </a:rPr>
              <a:t>BTÖ 716 </a:t>
            </a:r>
            <a:r>
              <a:rPr lang="tr-TR" dirty="0" smtClean="0">
                <a:solidFill>
                  <a:schemeClr val="bg1"/>
                </a:solidFill>
              </a:rPr>
              <a:t>EĞİTSEL OYUN TASARIMI</a:t>
            </a:r>
            <a:endParaRPr lang="tr-TR" dirty="0">
              <a:solidFill>
                <a:schemeClr val="bg1"/>
              </a:solidFill>
            </a:endParaRPr>
          </a:p>
        </p:txBody>
      </p:sp>
    </p:spTree>
    <p:extLst>
      <p:ext uri="{BB962C8B-B14F-4D97-AF65-F5344CB8AC3E}">
        <p14:creationId xmlns:p14="http://schemas.microsoft.com/office/powerpoint/2010/main" val="1216758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1916832"/>
            <a:ext cx="7200800" cy="4248472"/>
          </a:xfrm>
        </p:spPr>
        <p:txBody>
          <a:bodyPr>
            <a:normAutofit/>
          </a:bodyPr>
          <a:lstStyle/>
          <a:p>
            <a:r>
              <a:rPr lang="tr-TR" sz="1700" dirty="0"/>
              <a:t>Dikkatli bir şekilde düzenlenen seviyeler bir gerilim veya heyecan serisi şeklinde ayarlanır ve oyuncuların duygusal olarak kendi deneyimlerini yaşaması için serbest bırakma anları olur.</a:t>
            </a:r>
          </a:p>
          <a:p>
            <a:pPr marL="68580" indent="0">
              <a:buNone/>
            </a:pPr>
            <a:endParaRPr lang="tr-TR" sz="1700" dirty="0"/>
          </a:p>
          <a:p>
            <a:r>
              <a:rPr lang="tr-TR" sz="1700" dirty="0"/>
              <a:t>Oyuncular en sonunda seviyeyi bitirdiklerini gördüğünde oyun içerisinde önemli ölçüde başarılı olduğunu bilir ve kendisiyle gurur duyar. </a:t>
            </a:r>
          </a:p>
          <a:p>
            <a:pPr marL="68580" indent="0">
              <a:buNone/>
            </a:pPr>
            <a:endParaRPr lang="tr-TR" sz="1700" dirty="0" smtClean="0"/>
          </a:p>
          <a:p>
            <a:r>
              <a:rPr lang="tr-TR" sz="1700" dirty="0" smtClean="0"/>
              <a:t>Özellikle </a:t>
            </a:r>
            <a:r>
              <a:rPr lang="tr-TR" sz="1700" dirty="0" smtClean="0"/>
              <a:t>gündelik oyunlarda oyun sırasında bir yükleme ekranı görmektense bir seviye geçiş ekranı görmek daha az sıkıcı olur.</a:t>
            </a:r>
          </a:p>
          <a:p>
            <a:endParaRPr lang="tr-TR" sz="1700" dirty="0" smtClean="0"/>
          </a:p>
          <a:p>
            <a:r>
              <a:rPr lang="tr-TR" sz="1700" dirty="0" smtClean="0"/>
              <a:t>İyi bir tasarımcı oyunda bellek kısıtlamalarının yaşandığı yerleri alır ve uygun şekilde seviyeleri oluşturmak </a:t>
            </a:r>
            <a:r>
              <a:rPr lang="tr-TR" sz="1700" dirty="0" smtClean="0"/>
              <a:t>için, </a:t>
            </a:r>
            <a:r>
              <a:rPr lang="tr-TR" sz="1700" dirty="0" smtClean="0"/>
              <a:t>oyunu eğlenceli ve ilgi çekici hale getirebilecek mevcut boşluklara yerleştirir.</a:t>
            </a:r>
          </a:p>
        </p:txBody>
      </p:sp>
      <p:sp>
        <p:nvSpPr>
          <p:cNvPr id="4" name="Metin kutusu 3"/>
          <p:cNvSpPr txBox="1"/>
          <p:nvPr/>
        </p:nvSpPr>
        <p:spPr>
          <a:xfrm>
            <a:off x="5148064" y="87015"/>
            <a:ext cx="2488160" cy="461665"/>
          </a:xfrm>
          <a:prstGeom prst="rect">
            <a:avLst/>
          </a:prstGeom>
          <a:noFill/>
        </p:spPr>
        <p:txBody>
          <a:bodyPr wrap="square" rtlCol="0">
            <a:spAutoFit/>
          </a:bodyPr>
          <a:lstStyle/>
          <a:p>
            <a:r>
              <a:rPr lang="tr-TR" sz="2400" b="1" dirty="0" smtClean="0">
                <a:solidFill>
                  <a:schemeClr val="bg1"/>
                </a:solidFill>
              </a:rPr>
              <a:t>Seviye Tasarımı</a:t>
            </a:r>
            <a:endParaRPr lang="tr-TR" sz="2400" b="1" dirty="0">
              <a:solidFill>
                <a:schemeClr val="bg1"/>
              </a:solidFill>
            </a:endParaRPr>
          </a:p>
        </p:txBody>
      </p:sp>
      <p:sp>
        <p:nvSpPr>
          <p:cNvPr id="6" name="Başlık 1"/>
          <p:cNvSpPr>
            <a:spLocks noGrp="1"/>
          </p:cNvSpPr>
          <p:nvPr>
            <p:ph type="title"/>
          </p:nvPr>
        </p:nvSpPr>
        <p:spPr>
          <a:xfrm>
            <a:off x="1043608" y="1052736"/>
            <a:ext cx="7024744" cy="685880"/>
          </a:xfrm>
        </p:spPr>
        <p:txBody>
          <a:bodyPr>
            <a:normAutofit fontScale="90000"/>
          </a:bodyPr>
          <a:lstStyle/>
          <a:p>
            <a:r>
              <a:rPr lang="tr-TR" dirty="0" smtClean="0"/>
              <a:t>Seviye Ayrımı</a:t>
            </a:r>
            <a:endParaRPr lang="tr-TR" dirty="0"/>
          </a:p>
        </p:txBody>
      </p:sp>
    </p:spTree>
    <p:extLst>
      <p:ext uri="{BB962C8B-B14F-4D97-AF65-F5344CB8AC3E}">
        <p14:creationId xmlns:p14="http://schemas.microsoft.com/office/powerpoint/2010/main" val="1477615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1916832"/>
            <a:ext cx="7200800" cy="4248472"/>
          </a:xfrm>
        </p:spPr>
        <p:txBody>
          <a:bodyPr>
            <a:normAutofit fontScale="77500" lnSpcReduction="20000"/>
          </a:bodyPr>
          <a:lstStyle/>
          <a:p>
            <a:r>
              <a:rPr lang="tr-TR" b="1" dirty="0" err="1"/>
              <a:t>Half</a:t>
            </a:r>
            <a:r>
              <a:rPr lang="tr-TR" b="1" dirty="0"/>
              <a:t>-Life</a:t>
            </a:r>
            <a:r>
              <a:rPr lang="tr-TR" dirty="0"/>
              <a:t> seviye ayrımları için ilginç bir örnektir</a:t>
            </a:r>
            <a:r>
              <a:rPr lang="tr-TR" dirty="0" smtClean="0"/>
              <a:t>.</a:t>
            </a:r>
          </a:p>
          <a:p>
            <a:endParaRPr lang="tr-TR" dirty="0"/>
          </a:p>
          <a:p>
            <a:pPr lvl="2"/>
            <a:r>
              <a:rPr lang="tr-TR" dirty="0" err="1"/>
              <a:t>Valve</a:t>
            </a:r>
            <a:r>
              <a:rPr lang="tr-TR" dirty="0"/>
              <a:t> takımı oyuncular için daha sorunsuz bir deneyim sunmak istiyordu </a:t>
            </a:r>
            <a:r>
              <a:rPr lang="tr-TR" dirty="0" smtClean="0"/>
              <a:t>fakat kısıtlı </a:t>
            </a:r>
            <a:r>
              <a:rPr lang="tr-TR" dirty="0" err="1" smtClean="0"/>
              <a:t>Quake</a:t>
            </a:r>
            <a:r>
              <a:rPr lang="tr-TR" dirty="0" smtClean="0"/>
              <a:t> teknolojisini kullanıyorlardı</a:t>
            </a:r>
            <a:r>
              <a:rPr lang="tr-TR" dirty="0" smtClean="0"/>
              <a:t>.</a:t>
            </a:r>
          </a:p>
          <a:p>
            <a:pPr lvl="2"/>
            <a:endParaRPr lang="tr-TR" dirty="0" smtClean="0"/>
          </a:p>
          <a:p>
            <a:pPr lvl="2"/>
            <a:r>
              <a:rPr lang="tr-TR" dirty="0" err="1" smtClean="0"/>
              <a:t>Quake</a:t>
            </a:r>
            <a:r>
              <a:rPr lang="tr-TR" dirty="0" smtClean="0"/>
              <a:t> 30 veya daha fazla seviyeden oluşuyor ve her birinin yüklenmesi oldukça fazla zaman alıyordu</a:t>
            </a:r>
            <a:r>
              <a:rPr lang="tr-TR" dirty="0" smtClean="0"/>
              <a:t>.</a:t>
            </a:r>
          </a:p>
          <a:p>
            <a:pPr lvl="2"/>
            <a:endParaRPr lang="tr-TR" dirty="0" smtClean="0"/>
          </a:p>
          <a:p>
            <a:pPr lvl="2"/>
            <a:r>
              <a:rPr lang="tr-TR" dirty="0" err="1" smtClean="0"/>
              <a:t>Valve</a:t>
            </a:r>
            <a:r>
              <a:rPr lang="tr-TR" dirty="0" smtClean="0"/>
              <a:t> programcıları şöyle bir sistem ortaya çıkardılar; eğer seviyeler yeteri kadar küçük olursa her bir seviye 5 saniyeden daha az sürede yüklenebilecektir</a:t>
            </a:r>
            <a:r>
              <a:rPr lang="tr-TR" dirty="0" smtClean="0"/>
              <a:t>.</a:t>
            </a:r>
          </a:p>
          <a:p>
            <a:pPr lvl="2"/>
            <a:endParaRPr lang="tr-TR" dirty="0" smtClean="0"/>
          </a:p>
          <a:p>
            <a:pPr lvl="2"/>
            <a:r>
              <a:rPr lang="tr-TR" dirty="0" smtClean="0"/>
              <a:t>Bu kapsamda tasarlanan seviyeler arasındaki alanlar çok benzer ya da özdeş bir yapıya sahip olduğu için oyuncular bu iki seviye arasındaki geçişin ekranda görünen küçük bir mesajla bildirilmese neredeyse farkında bile olamıyor</a:t>
            </a:r>
            <a:r>
              <a:rPr lang="tr-TR" dirty="0" smtClean="0"/>
              <a:t>.</a:t>
            </a:r>
          </a:p>
          <a:p>
            <a:pPr lvl="2"/>
            <a:endParaRPr lang="tr-TR" dirty="0" smtClean="0"/>
          </a:p>
          <a:p>
            <a:pPr lvl="2"/>
            <a:r>
              <a:rPr lang="tr-TR" dirty="0" smtClean="0"/>
              <a:t>Bu da oyunculara daha sorunsuz bir oyun deneyimi sunuyor.</a:t>
            </a:r>
            <a:endParaRPr lang="tr-TR" dirty="0"/>
          </a:p>
        </p:txBody>
      </p:sp>
      <p:sp>
        <p:nvSpPr>
          <p:cNvPr id="4" name="Metin kutusu 3"/>
          <p:cNvSpPr txBox="1"/>
          <p:nvPr/>
        </p:nvSpPr>
        <p:spPr>
          <a:xfrm>
            <a:off x="5148064" y="87015"/>
            <a:ext cx="2488160" cy="461665"/>
          </a:xfrm>
          <a:prstGeom prst="rect">
            <a:avLst/>
          </a:prstGeom>
          <a:noFill/>
        </p:spPr>
        <p:txBody>
          <a:bodyPr wrap="square" rtlCol="0">
            <a:spAutoFit/>
          </a:bodyPr>
          <a:lstStyle/>
          <a:p>
            <a:r>
              <a:rPr lang="tr-TR" sz="2400" b="1" dirty="0" smtClean="0">
                <a:solidFill>
                  <a:schemeClr val="bg1"/>
                </a:solidFill>
              </a:rPr>
              <a:t>Seviye Tasarımı</a:t>
            </a:r>
            <a:endParaRPr lang="tr-TR" sz="2400" b="1" dirty="0">
              <a:solidFill>
                <a:schemeClr val="bg1"/>
              </a:solidFill>
            </a:endParaRPr>
          </a:p>
        </p:txBody>
      </p:sp>
      <p:sp>
        <p:nvSpPr>
          <p:cNvPr id="6" name="Başlık 1"/>
          <p:cNvSpPr>
            <a:spLocks noGrp="1"/>
          </p:cNvSpPr>
          <p:nvPr>
            <p:ph type="title"/>
          </p:nvPr>
        </p:nvSpPr>
        <p:spPr>
          <a:xfrm>
            <a:off x="1043608" y="1052736"/>
            <a:ext cx="7024744" cy="685880"/>
          </a:xfrm>
        </p:spPr>
        <p:txBody>
          <a:bodyPr>
            <a:normAutofit fontScale="90000"/>
          </a:bodyPr>
          <a:lstStyle/>
          <a:p>
            <a:r>
              <a:rPr lang="tr-TR" dirty="0" smtClean="0"/>
              <a:t>Seviye Ayrımı</a:t>
            </a:r>
            <a:endParaRPr lang="tr-TR" dirty="0"/>
          </a:p>
        </p:txBody>
      </p:sp>
    </p:spTree>
    <p:extLst>
      <p:ext uri="{BB962C8B-B14F-4D97-AF65-F5344CB8AC3E}">
        <p14:creationId xmlns:p14="http://schemas.microsoft.com/office/powerpoint/2010/main" val="3397537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1916832"/>
            <a:ext cx="7200800" cy="4248472"/>
          </a:xfrm>
        </p:spPr>
        <p:txBody>
          <a:bodyPr>
            <a:normAutofit/>
          </a:bodyPr>
          <a:lstStyle/>
          <a:p>
            <a:pPr lvl="2"/>
            <a:r>
              <a:rPr lang="tr-TR" sz="1700" dirty="0" err="1" smtClean="0"/>
              <a:t>Half</a:t>
            </a:r>
            <a:r>
              <a:rPr lang="tr-TR" sz="1700" dirty="0" smtClean="0"/>
              <a:t>-Life tasarım takımı seviye ayrımlarını teknolojinin belirlediği yerler yerine hikaye anlatımlarını küçük birimlere ayırarak en uygun noktalarda </a:t>
            </a:r>
            <a:r>
              <a:rPr lang="tr-TR" sz="1700" dirty="0" smtClean="0"/>
              <a:t>yapmıştır.</a:t>
            </a:r>
            <a:endParaRPr lang="tr-TR" sz="1700" dirty="0" smtClean="0"/>
          </a:p>
          <a:p>
            <a:pPr lvl="2"/>
            <a:r>
              <a:rPr lang="tr-TR" sz="1700" dirty="0" err="1" smtClean="0"/>
              <a:t>Half</a:t>
            </a:r>
            <a:r>
              <a:rPr lang="tr-TR" sz="1700" dirty="0" smtClean="0"/>
              <a:t>-Life gibi sürükleyici bir oyunda ideal olan yükleme sürelerini tümüyle çıkartmak olacaktır.</a:t>
            </a:r>
            <a:endParaRPr lang="tr-TR" sz="1700" dirty="0"/>
          </a:p>
        </p:txBody>
      </p:sp>
      <p:sp>
        <p:nvSpPr>
          <p:cNvPr id="4" name="Metin kutusu 3"/>
          <p:cNvSpPr txBox="1"/>
          <p:nvPr/>
        </p:nvSpPr>
        <p:spPr>
          <a:xfrm>
            <a:off x="5148064" y="87015"/>
            <a:ext cx="2488160" cy="461665"/>
          </a:xfrm>
          <a:prstGeom prst="rect">
            <a:avLst/>
          </a:prstGeom>
          <a:noFill/>
        </p:spPr>
        <p:txBody>
          <a:bodyPr wrap="square" rtlCol="0">
            <a:spAutoFit/>
          </a:bodyPr>
          <a:lstStyle/>
          <a:p>
            <a:r>
              <a:rPr lang="tr-TR" sz="2400" b="1" dirty="0" smtClean="0">
                <a:solidFill>
                  <a:schemeClr val="bg1"/>
                </a:solidFill>
              </a:rPr>
              <a:t>Seviye Tasarımı</a:t>
            </a:r>
            <a:endParaRPr lang="tr-TR" sz="2400" b="1" dirty="0">
              <a:solidFill>
                <a:schemeClr val="bg1"/>
              </a:solidFill>
            </a:endParaRPr>
          </a:p>
        </p:txBody>
      </p:sp>
      <p:sp>
        <p:nvSpPr>
          <p:cNvPr id="6" name="Başlık 1"/>
          <p:cNvSpPr>
            <a:spLocks noGrp="1"/>
          </p:cNvSpPr>
          <p:nvPr>
            <p:ph type="title"/>
          </p:nvPr>
        </p:nvSpPr>
        <p:spPr>
          <a:xfrm>
            <a:off x="1043608" y="1052736"/>
            <a:ext cx="7024744" cy="685880"/>
          </a:xfrm>
        </p:spPr>
        <p:txBody>
          <a:bodyPr>
            <a:normAutofit fontScale="90000"/>
          </a:bodyPr>
          <a:lstStyle/>
          <a:p>
            <a:r>
              <a:rPr lang="tr-TR" dirty="0" smtClean="0"/>
              <a:t>Seviye Ayrımı</a:t>
            </a:r>
            <a:endParaRPr lang="tr-TR" dirty="0"/>
          </a:p>
        </p:txBody>
      </p:sp>
      <p:pic>
        <p:nvPicPr>
          <p:cNvPr id="1026" name="Picture 2" descr="http://img2.wikia.nocookie.net/__cb20100322232215/half-life/en/images/b/bb/Test_chamb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1086526" y="3717032"/>
            <a:ext cx="2621378" cy="27363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edia.t3.com/img/resized/ha/xl_half-lif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3717032"/>
            <a:ext cx="4104456" cy="2736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278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1772816"/>
            <a:ext cx="7200800" cy="4608512"/>
          </a:xfrm>
        </p:spPr>
        <p:txBody>
          <a:bodyPr>
            <a:normAutofit fontScale="70000" lnSpcReduction="20000"/>
          </a:bodyPr>
          <a:lstStyle/>
          <a:p>
            <a:r>
              <a:rPr lang="tr-TR" dirty="0" smtClean="0"/>
              <a:t>Seviye sırası oyunun akışı için çok önemlidir.</a:t>
            </a:r>
          </a:p>
          <a:p>
            <a:endParaRPr lang="tr-TR" dirty="0" smtClean="0"/>
          </a:p>
          <a:p>
            <a:r>
              <a:rPr lang="tr-TR" dirty="0" smtClean="0"/>
              <a:t>Örneğin bütün stratejik seviyeleri ilk sıraya koymak ve sonlara da bütün aksiyon yönlü seviyeleri sıralamak oyunu ortadan ayrılmış iki çok farklı oyun gibi gösterecektir.</a:t>
            </a:r>
          </a:p>
          <a:p>
            <a:endParaRPr lang="tr-TR" dirty="0" smtClean="0"/>
          </a:p>
          <a:p>
            <a:r>
              <a:rPr lang="tr-TR" dirty="0" smtClean="0"/>
              <a:t>Seviye sırası oyuncuların da beklentileri üzerine dengeli bir dağılım seklinde olması gerekir.</a:t>
            </a:r>
          </a:p>
          <a:p>
            <a:endParaRPr lang="tr-TR" dirty="0" smtClean="0"/>
          </a:p>
          <a:p>
            <a:r>
              <a:rPr lang="tr-TR" dirty="0" smtClean="0"/>
              <a:t>Örneğin bir oyunda 30 seviye ve 6 dev canavar varsa, bu canavarların 5, 10, 15, 20, 25 ve 30. seviyelere dengeli bir şekilde yerleştirilmesi mantıklı olacaktır.</a:t>
            </a:r>
          </a:p>
          <a:p>
            <a:endParaRPr lang="tr-TR" dirty="0" smtClean="0"/>
          </a:p>
          <a:p>
            <a:r>
              <a:rPr lang="tr-TR" dirty="0" smtClean="0"/>
              <a:t>Tabi bu seviyelerin arası bir iki seviye değişebilir, küçük farklılık gösterebilir.</a:t>
            </a:r>
          </a:p>
          <a:p>
            <a:endParaRPr lang="tr-TR" dirty="0" smtClean="0"/>
          </a:p>
          <a:p>
            <a:r>
              <a:rPr lang="tr-TR" dirty="0" smtClean="0"/>
              <a:t>Fakat ilk 24 seviye sakin ve </a:t>
            </a:r>
            <a:r>
              <a:rPr lang="tr-TR" dirty="0" err="1" smtClean="0"/>
              <a:t>canavarsız</a:t>
            </a:r>
            <a:r>
              <a:rPr lang="tr-TR" dirty="0" smtClean="0"/>
              <a:t> geçerken son 6 seviyede oyuncuyu tamamen canavarlarla savaşmak zorunda bırakmak uygun bir yöntem değildir.</a:t>
            </a:r>
            <a:endParaRPr lang="tr-TR" dirty="0"/>
          </a:p>
        </p:txBody>
      </p:sp>
      <p:sp>
        <p:nvSpPr>
          <p:cNvPr id="4" name="Metin kutusu 3"/>
          <p:cNvSpPr txBox="1"/>
          <p:nvPr/>
        </p:nvSpPr>
        <p:spPr>
          <a:xfrm>
            <a:off x="5148064" y="87015"/>
            <a:ext cx="2488160" cy="461665"/>
          </a:xfrm>
          <a:prstGeom prst="rect">
            <a:avLst/>
          </a:prstGeom>
          <a:noFill/>
        </p:spPr>
        <p:txBody>
          <a:bodyPr wrap="square" rtlCol="0">
            <a:spAutoFit/>
          </a:bodyPr>
          <a:lstStyle/>
          <a:p>
            <a:r>
              <a:rPr lang="tr-TR" sz="2400" b="1" dirty="0" smtClean="0">
                <a:solidFill>
                  <a:schemeClr val="bg1"/>
                </a:solidFill>
              </a:rPr>
              <a:t>Seviye Tasarımı</a:t>
            </a:r>
            <a:endParaRPr lang="tr-TR" sz="2400" b="1" dirty="0">
              <a:solidFill>
                <a:schemeClr val="bg1"/>
              </a:solidFill>
            </a:endParaRPr>
          </a:p>
        </p:txBody>
      </p:sp>
      <p:sp>
        <p:nvSpPr>
          <p:cNvPr id="6" name="Başlık 1"/>
          <p:cNvSpPr>
            <a:spLocks noGrp="1"/>
          </p:cNvSpPr>
          <p:nvPr>
            <p:ph type="title"/>
          </p:nvPr>
        </p:nvSpPr>
        <p:spPr>
          <a:xfrm>
            <a:off x="1043608" y="1052736"/>
            <a:ext cx="7024744" cy="685880"/>
          </a:xfrm>
        </p:spPr>
        <p:txBody>
          <a:bodyPr>
            <a:normAutofit fontScale="90000"/>
          </a:bodyPr>
          <a:lstStyle/>
          <a:p>
            <a:r>
              <a:rPr lang="tr-TR" dirty="0" smtClean="0"/>
              <a:t>Seviye Sırası</a:t>
            </a:r>
            <a:endParaRPr lang="tr-TR" dirty="0"/>
          </a:p>
        </p:txBody>
      </p:sp>
    </p:spTree>
    <p:extLst>
      <p:ext uri="{BB962C8B-B14F-4D97-AF65-F5344CB8AC3E}">
        <p14:creationId xmlns:p14="http://schemas.microsoft.com/office/powerpoint/2010/main" val="6716966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1916832"/>
            <a:ext cx="7200800" cy="4248472"/>
          </a:xfrm>
        </p:spPr>
        <p:txBody>
          <a:bodyPr>
            <a:normAutofit/>
          </a:bodyPr>
          <a:lstStyle/>
          <a:p>
            <a:r>
              <a:rPr lang="tr-TR" sz="2000" dirty="0" smtClean="0"/>
              <a:t>Örneğin ilk seviyeler daha kısıtlı olabilir, seviyeler geçildikçe daha geniş yapılar ve daha fazla canavar çıkabilir.</a:t>
            </a:r>
          </a:p>
          <a:p>
            <a:endParaRPr lang="tr-TR" sz="2000" dirty="0" smtClean="0"/>
          </a:p>
          <a:p>
            <a:r>
              <a:rPr lang="tr-TR" sz="2000" dirty="0" smtClean="0"/>
              <a:t>Benzer şekilde ilk seviyeler daha basit, sonraki seviyeler daha zorlayıcı olabilir.</a:t>
            </a:r>
          </a:p>
          <a:p>
            <a:endParaRPr lang="tr-TR" sz="2000" dirty="0" smtClean="0"/>
          </a:p>
          <a:p>
            <a:r>
              <a:rPr lang="tr-TR" sz="2000" dirty="0" smtClean="0"/>
              <a:t>Ayrıca </a:t>
            </a:r>
            <a:r>
              <a:rPr lang="tr-TR" sz="2000" b="1" dirty="0" err="1" smtClean="0"/>
              <a:t>Doom</a:t>
            </a:r>
            <a:r>
              <a:rPr lang="tr-TR" sz="2000" dirty="0" smtClean="0"/>
              <a:t> veya </a:t>
            </a:r>
            <a:r>
              <a:rPr lang="tr-TR" sz="2000" b="1" dirty="0" err="1" smtClean="0"/>
              <a:t>Suffering</a:t>
            </a:r>
            <a:r>
              <a:rPr lang="tr-TR" sz="2000" dirty="0" smtClean="0"/>
              <a:t> gibi oyunlarda seviyelerin sırasında kolay kolay değişiklik yapılamaz, çünkü seviyeler oyunun hikayesine sıkı sıkıya bağlıdır. Seviyelerin sırasındaki değişiklik oyunun hikaye bütünlüğünü bozabilir.</a:t>
            </a:r>
            <a:endParaRPr lang="tr-TR" sz="2000" dirty="0"/>
          </a:p>
        </p:txBody>
      </p:sp>
      <p:sp>
        <p:nvSpPr>
          <p:cNvPr id="4" name="Metin kutusu 3"/>
          <p:cNvSpPr txBox="1"/>
          <p:nvPr/>
        </p:nvSpPr>
        <p:spPr>
          <a:xfrm>
            <a:off x="5148064" y="87015"/>
            <a:ext cx="2488160" cy="461665"/>
          </a:xfrm>
          <a:prstGeom prst="rect">
            <a:avLst/>
          </a:prstGeom>
          <a:noFill/>
        </p:spPr>
        <p:txBody>
          <a:bodyPr wrap="square" rtlCol="0">
            <a:spAutoFit/>
          </a:bodyPr>
          <a:lstStyle/>
          <a:p>
            <a:r>
              <a:rPr lang="tr-TR" sz="2400" b="1" dirty="0" smtClean="0">
                <a:solidFill>
                  <a:schemeClr val="bg1"/>
                </a:solidFill>
              </a:rPr>
              <a:t>Seviye Tasarımı</a:t>
            </a:r>
            <a:endParaRPr lang="tr-TR" sz="2400" b="1" dirty="0">
              <a:solidFill>
                <a:schemeClr val="bg1"/>
              </a:solidFill>
            </a:endParaRPr>
          </a:p>
        </p:txBody>
      </p:sp>
      <p:sp>
        <p:nvSpPr>
          <p:cNvPr id="6" name="Başlık 1"/>
          <p:cNvSpPr>
            <a:spLocks noGrp="1"/>
          </p:cNvSpPr>
          <p:nvPr>
            <p:ph type="title"/>
          </p:nvPr>
        </p:nvSpPr>
        <p:spPr>
          <a:xfrm>
            <a:off x="1043608" y="1052736"/>
            <a:ext cx="7024744" cy="685880"/>
          </a:xfrm>
        </p:spPr>
        <p:txBody>
          <a:bodyPr>
            <a:normAutofit fontScale="90000"/>
          </a:bodyPr>
          <a:lstStyle/>
          <a:p>
            <a:r>
              <a:rPr lang="tr-TR" dirty="0" smtClean="0"/>
              <a:t>Seviye Sırası</a:t>
            </a:r>
            <a:endParaRPr lang="tr-TR" dirty="0"/>
          </a:p>
        </p:txBody>
      </p:sp>
    </p:spTree>
    <p:extLst>
      <p:ext uri="{BB962C8B-B14F-4D97-AF65-F5344CB8AC3E}">
        <p14:creationId xmlns:p14="http://schemas.microsoft.com/office/powerpoint/2010/main" val="139998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1772816"/>
            <a:ext cx="7200800" cy="4248472"/>
          </a:xfrm>
        </p:spPr>
        <p:txBody>
          <a:bodyPr>
            <a:noAutofit/>
          </a:bodyPr>
          <a:lstStyle/>
          <a:p>
            <a:endParaRPr lang="tr-TR" sz="1900" dirty="0" smtClean="0"/>
          </a:p>
          <a:p>
            <a:r>
              <a:rPr lang="tr-TR" sz="1900" dirty="0" smtClean="0"/>
              <a:t>Aksiyon</a:t>
            </a:r>
          </a:p>
          <a:p>
            <a:endParaRPr lang="tr-TR" sz="1900" dirty="0"/>
          </a:p>
          <a:p>
            <a:r>
              <a:rPr lang="tr-TR" sz="1900" dirty="0" smtClean="0"/>
              <a:t>Araştırma/Keşif</a:t>
            </a:r>
          </a:p>
          <a:p>
            <a:endParaRPr lang="tr-TR" sz="1900" dirty="0"/>
          </a:p>
          <a:p>
            <a:r>
              <a:rPr lang="tr-TR" sz="1900" dirty="0" smtClean="0"/>
              <a:t>Bulmaca Çözme</a:t>
            </a:r>
          </a:p>
          <a:p>
            <a:endParaRPr lang="tr-TR" sz="1900" dirty="0"/>
          </a:p>
          <a:p>
            <a:r>
              <a:rPr lang="tr-TR" sz="1900" dirty="0" smtClean="0"/>
              <a:t>Hikaye Anlatımı</a:t>
            </a:r>
          </a:p>
          <a:p>
            <a:endParaRPr lang="tr-TR" sz="1900" dirty="0"/>
          </a:p>
          <a:p>
            <a:r>
              <a:rPr lang="tr-TR" sz="1900" dirty="0" smtClean="0"/>
              <a:t>Estetik</a:t>
            </a:r>
          </a:p>
          <a:p>
            <a:endParaRPr lang="tr-TR" sz="1900" dirty="0"/>
          </a:p>
          <a:p>
            <a:r>
              <a:rPr lang="tr-TR" sz="1900" dirty="0" smtClean="0"/>
              <a:t>Tümünü Dengeleme</a:t>
            </a:r>
            <a:endParaRPr lang="tr-TR" sz="1900" dirty="0"/>
          </a:p>
        </p:txBody>
      </p:sp>
      <p:sp>
        <p:nvSpPr>
          <p:cNvPr id="4" name="Metin kutusu 3"/>
          <p:cNvSpPr txBox="1"/>
          <p:nvPr/>
        </p:nvSpPr>
        <p:spPr>
          <a:xfrm>
            <a:off x="5148064" y="87015"/>
            <a:ext cx="2488160" cy="461665"/>
          </a:xfrm>
          <a:prstGeom prst="rect">
            <a:avLst/>
          </a:prstGeom>
          <a:noFill/>
        </p:spPr>
        <p:txBody>
          <a:bodyPr wrap="square" rtlCol="0">
            <a:spAutoFit/>
          </a:bodyPr>
          <a:lstStyle/>
          <a:p>
            <a:r>
              <a:rPr lang="tr-TR" sz="2400" b="1" dirty="0" smtClean="0">
                <a:solidFill>
                  <a:schemeClr val="bg1"/>
                </a:solidFill>
              </a:rPr>
              <a:t>Seviye Tasarımı</a:t>
            </a:r>
            <a:endParaRPr lang="tr-TR" sz="2400" b="1" dirty="0">
              <a:solidFill>
                <a:schemeClr val="bg1"/>
              </a:solidFill>
            </a:endParaRPr>
          </a:p>
        </p:txBody>
      </p:sp>
      <p:sp>
        <p:nvSpPr>
          <p:cNvPr id="6" name="Başlık 1"/>
          <p:cNvSpPr>
            <a:spLocks noGrp="1"/>
          </p:cNvSpPr>
          <p:nvPr>
            <p:ph type="title"/>
          </p:nvPr>
        </p:nvSpPr>
        <p:spPr>
          <a:xfrm>
            <a:off x="1043608" y="1052736"/>
            <a:ext cx="7024744" cy="685880"/>
          </a:xfrm>
        </p:spPr>
        <p:txBody>
          <a:bodyPr>
            <a:normAutofit fontScale="90000"/>
          </a:bodyPr>
          <a:lstStyle/>
          <a:p>
            <a:r>
              <a:rPr lang="tr-TR" dirty="0" smtClean="0"/>
              <a:t>Bir Seviyenin Bileşenleri</a:t>
            </a:r>
            <a:endParaRPr lang="tr-TR" dirty="0"/>
          </a:p>
        </p:txBody>
      </p:sp>
    </p:spTree>
    <p:extLst>
      <p:ext uri="{BB962C8B-B14F-4D97-AF65-F5344CB8AC3E}">
        <p14:creationId xmlns:p14="http://schemas.microsoft.com/office/powerpoint/2010/main" val="23458949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1772816"/>
            <a:ext cx="7200800" cy="4248472"/>
          </a:xfrm>
        </p:spPr>
        <p:txBody>
          <a:bodyPr>
            <a:noAutofit/>
          </a:bodyPr>
          <a:lstStyle/>
          <a:p>
            <a:r>
              <a:rPr lang="tr-TR" sz="1900" dirty="0" smtClean="0"/>
              <a:t>Oyunun </a:t>
            </a:r>
            <a:r>
              <a:rPr lang="tr-TR" sz="1900" dirty="0" err="1" smtClean="0"/>
              <a:t>focusundan</a:t>
            </a:r>
            <a:r>
              <a:rPr lang="tr-TR" sz="1900" dirty="0" smtClean="0"/>
              <a:t>  kopmadan her seviyede neyin ön plana çıkartılacağının belirlenmesi gerekir.</a:t>
            </a:r>
          </a:p>
          <a:p>
            <a:endParaRPr lang="tr-TR" sz="1900" dirty="0" smtClean="0"/>
          </a:p>
          <a:p>
            <a:r>
              <a:rPr lang="tr-TR" sz="1900" dirty="0" smtClean="0"/>
              <a:t>Her seviyede farklı noktalara değinilebilir, oyuncu farklı amaçlara yönlendirilebilir fakat </a:t>
            </a:r>
            <a:r>
              <a:rPr lang="tr-TR" sz="1900" dirty="0" err="1" smtClean="0"/>
              <a:t>focus’dan</a:t>
            </a:r>
            <a:r>
              <a:rPr lang="tr-TR" sz="1900" dirty="0" smtClean="0"/>
              <a:t> ayrılmamak kaydıyla.</a:t>
            </a:r>
          </a:p>
          <a:p>
            <a:endParaRPr lang="tr-TR" sz="1900" dirty="0" smtClean="0"/>
          </a:p>
          <a:p>
            <a:r>
              <a:rPr lang="tr-TR" sz="1900" dirty="0" smtClean="0"/>
              <a:t>Bir seviyede sığınmak ve korunmak amaç </a:t>
            </a:r>
            <a:r>
              <a:rPr lang="tr-TR" sz="1900" dirty="0" smtClean="0"/>
              <a:t>olabilirken</a:t>
            </a:r>
            <a:r>
              <a:rPr lang="tr-TR" sz="1900" dirty="0" smtClean="0"/>
              <a:t>, diğer seviyede çarpışmak veya dövüşmek  amaç olabilir.</a:t>
            </a:r>
          </a:p>
          <a:p>
            <a:endParaRPr lang="tr-TR" sz="1900" dirty="0" smtClean="0"/>
          </a:p>
          <a:p>
            <a:r>
              <a:rPr lang="tr-TR" sz="1900" dirty="0" smtClean="0"/>
              <a:t>Karo tabanlı 2D </a:t>
            </a:r>
            <a:r>
              <a:rPr lang="tr-TR" sz="1900" dirty="0" err="1" smtClean="0"/>
              <a:t>StarCraft</a:t>
            </a:r>
            <a:r>
              <a:rPr lang="tr-TR" sz="1900" dirty="0" smtClean="0"/>
              <a:t> gibi bazı oyunların seviyelerinde sorunlar çıkarsa seviye düzeninde önemli değişiklikler yapmak kolay olabilir, fakat </a:t>
            </a:r>
            <a:r>
              <a:rPr lang="tr-TR" sz="1900" b="1" dirty="0" err="1" smtClean="0"/>
              <a:t>Unreal</a:t>
            </a:r>
            <a:r>
              <a:rPr lang="tr-TR" sz="1900" dirty="0" smtClean="0"/>
              <a:t> motoru kullanılarak hazırlanan 3D bir oyunda köklü değişiklikler yapmak çok büyük emek ve çaba gerektirir.</a:t>
            </a:r>
            <a:endParaRPr lang="tr-TR" sz="1900" dirty="0"/>
          </a:p>
        </p:txBody>
      </p:sp>
      <p:sp>
        <p:nvSpPr>
          <p:cNvPr id="4" name="Metin kutusu 3"/>
          <p:cNvSpPr txBox="1"/>
          <p:nvPr/>
        </p:nvSpPr>
        <p:spPr>
          <a:xfrm>
            <a:off x="5148064" y="87015"/>
            <a:ext cx="2488160" cy="461665"/>
          </a:xfrm>
          <a:prstGeom prst="rect">
            <a:avLst/>
          </a:prstGeom>
          <a:noFill/>
        </p:spPr>
        <p:txBody>
          <a:bodyPr wrap="square" rtlCol="0">
            <a:spAutoFit/>
          </a:bodyPr>
          <a:lstStyle/>
          <a:p>
            <a:r>
              <a:rPr lang="tr-TR" sz="2400" b="1" dirty="0" smtClean="0">
                <a:solidFill>
                  <a:schemeClr val="bg1"/>
                </a:solidFill>
              </a:rPr>
              <a:t>Seviye Tasarımı</a:t>
            </a:r>
            <a:endParaRPr lang="tr-TR" sz="2400" b="1" dirty="0">
              <a:solidFill>
                <a:schemeClr val="bg1"/>
              </a:solidFill>
            </a:endParaRPr>
          </a:p>
        </p:txBody>
      </p:sp>
      <p:sp>
        <p:nvSpPr>
          <p:cNvPr id="6" name="Başlık 1"/>
          <p:cNvSpPr>
            <a:spLocks noGrp="1"/>
          </p:cNvSpPr>
          <p:nvPr>
            <p:ph type="title"/>
          </p:nvPr>
        </p:nvSpPr>
        <p:spPr>
          <a:xfrm>
            <a:off x="1043608" y="1052736"/>
            <a:ext cx="7024744" cy="685880"/>
          </a:xfrm>
        </p:spPr>
        <p:txBody>
          <a:bodyPr>
            <a:normAutofit fontScale="90000"/>
          </a:bodyPr>
          <a:lstStyle/>
          <a:p>
            <a:r>
              <a:rPr lang="tr-TR" dirty="0" smtClean="0"/>
              <a:t>Bir Seviyenin Bileşenleri</a:t>
            </a:r>
            <a:endParaRPr lang="tr-TR" dirty="0"/>
          </a:p>
        </p:txBody>
      </p:sp>
    </p:spTree>
    <p:extLst>
      <p:ext uri="{BB962C8B-B14F-4D97-AF65-F5344CB8AC3E}">
        <p14:creationId xmlns:p14="http://schemas.microsoft.com/office/powerpoint/2010/main" val="7490163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1916832"/>
            <a:ext cx="7200800" cy="4248472"/>
          </a:xfrm>
        </p:spPr>
        <p:txBody>
          <a:bodyPr>
            <a:normAutofit/>
          </a:bodyPr>
          <a:lstStyle/>
          <a:p>
            <a:r>
              <a:rPr lang="tr-TR" sz="2000" dirty="0" smtClean="0"/>
              <a:t>Bir seviyede en belirgin bileşen aksiyondur.</a:t>
            </a:r>
          </a:p>
          <a:p>
            <a:r>
              <a:rPr lang="tr-TR" sz="2000" dirty="0" smtClean="0"/>
              <a:t>Bazı macera ve </a:t>
            </a:r>
            <a:r>
              <a:rPr lang="tr-TR" sz="2000" dirty="0" err="1" smtClean="0"/>
              <a:t>puzzle</a:t>
            </a:r>
            <a:r>
              <a:rPr lang="tr-TR" sz="2000" dirty="0" smtClean="0"/>
              <a:t> oyunları haricinde hemen hemen bütün oyunlar aksiyon içermektedir.</a:t>
            </a:r>
          </a:p>
          <a:p>
            <a:pPr lvl="2"/>
            <a:r>
              <a:rPr lang="tr-TR" sz="1600" dirty="0" smtClean="0"/>
              <a:t>Örneğin </a:t>
            </a:r>
            <a:r>
              <a:rPr lang="tr-TR" sz="1600" b="1" dirty="0" err="1" smtClean="0"/>
              <a:t>Doom</a:t>
            </a:r>
            <a:r>
              <a:rPr lang="tr-TR" sz="1600" dirty="0" err="1" smtClean="0"/>
              <a:t>’da</a:t>
            </a:r>
            <a:r>
              <a:rPr lang="tr-TR" sz="1600" dirty="0" smtClean="0"/>
              <a:t> bir tetikçi tarafından şeytanların öldürülmesi, </a:t>
            </a:r>
            <a:r>
              <a:rPr lang="tr-TR" sz="1600" b="1" dirty="0" err="1" smtClean="0"/>
              <a:t>Super</a:t>
            </a:r>
            <a:r>
              <a:rPr lang="tr-TR" sz="1600" b="1" dirty="0" smtClean="0"/>
              <a:t> </a:t>
            </a:r>
            <a:r>
              <a:rPr lang="tr-TR" sz="1600" b="1" dirty="0" err="1" smtClean="0"/>
              <a:t>Mario</a:t>
            </a:r>
            <a:r>
              <a:rPr lang="tr-TR" sz="1600" b="1" dirty="0" smtClean="0"/>
              <a:t> 64</a:t>
            </a:r>
            <a:r>
              <a:rPr lang="tr-TR" sz="1600" dirty="0" smtClean="0"/>
              <a:t>’te mantarların patlatılması, </a:t>
            </a:r>
            <a:r>
              <a:rPr lang="tr-TR" sz="1600" b="1" dirty="0" err="1" smtClean="0"/>
              <a:t>Fallout</a:t>
            </a:r>
            <a:r>
              <a:rPr lang="tr-TR" sz="1600" dirty="0" err="1" smtClean="0"/>
              <a:t>’da</a:t>
            </a:r>
            <a:r>
              <a:rPr lang="tr-TR" sz="1600" dirty="0" smtClean="0"/>
              <a:t> </a:t>
            </a:r>
            <a:r>
              <a:rPr lang="tr-TR" sz="1600" dirty="0" err="1" smtClean="0"/>
              <a:t>mutantların</a:t>
            </a:r>
            <a:r>
              <a:rPr lang="tr-TR" sz="1600" dirty="0" smtClean="0"/>
              <a:t>, </a:t>
            </a:r>
            <a:r>
              <a:rPr lang="tr-TR" sz="1600" b="1" dirty="0" smtClean="0"/>
              <a:t>Metal Gear </a:t>
            </a:r>
            <a:r>
              <a:rPr lang="tr-TR" sz="1600" b="1" dirty="0" err="1" smtClean="0"/>
              <a:t>Solid</a:t>
            </a:r>
            <a:r>
              <a:rPr lang="tr-TR" sz="1600" dirty="0" err="1" smtClean="0"/>
              <a:t>’de</a:t>
            </a:r>
            <a:r>
              <a:rPr lang="tr-TR" sz="1600" dirty="0" smtClean="0"/>
              <a:t> muhafızların öldürülmesi ve </a:t>
            </a:r>
            <a:r>
              <a:rPr lang="tr-TR" sz="1600" b="1" dirty="0" err="1" smtClean="0"/>
              <a:t>Need</a:t>
            </a:r>
            <a:r>
              <a:rPr lang="tr-TR" sz="1600" b="1" dirty="0" smtClean="0"/>
              <a:t> </a:t>
            </a:r>
            <a:r>
              <a:rPr lang="tr-TR" sz="1600" b="1" dirty="0" err="1" smtClean="0"/>
              <a:t>For</a:t>
            </a:r>
            <a:r>
              <a:rPr lang="tr-TR" sz="1600" b="1" dirty="0" smtClean="0"/>
              <a:t> </a:t>
            </a:r>
            <a:r>
              <a:rPr lang="tr-TR" sz="1600" b="1" dirty="0" err="1" smtClean="0"/>
              <a:t>Speed</a:t>
            </a:r>
            <a:r>
              <a:rPr lang="tr-TR" sz="1600" b="1" dirty="0" smtClean="0"/>
              <a:t> </a:t>
            </a:r>
            <a:r>
              <a:rPr lang="tr-TR" sz="1600" dirty="0" smtClean="0"/>
              <a:t>gibi yarış oyunları rakiplere karşı daha fazla hız yapma gibi aksiyonlar içerir.</a:t>
            </a:r>
            <a:endParaRPr lang="tr-TR" sz="1600" dirty="0"/>
          </a:p>
        </p:txBody>
      </p:sp>
      <p:sp>
        <p:nvSpPr>
          <p:cNvPr id="4" name="Metin kutusu 3"/>
          <p:cNvSpPr txBox="1"/>
          <p:nvPr/>
        </p:nvSpPr>
        <p:spPr>
          <a:xfrm>
            <a:off x="5148064" y="87015"/>
            <a:ext cx="2488160" cy="461665"/>
          </a:xfrm>
          <a:prstGeom prst="rect">
            <a:avLst/>
          </a:prstGeom>
          <a:noFill/>
        </p:spPr>
        <p:txBody>
          <a:bodyPr wrap="square" rtlCol="0">
            <a:spAutoFit/>
          </a:bodyPr>
          <a:lstStyle/>
          <a:p>
            <a:r>
              <a:rPr lang="tr-TR" sz="2400" b="1" dirty="0" smtClean="0">
                <a:solidFill>
                  <a:schemeClr val="bg1"/>
                </a:solidFill>
              </a:rPr>
              <a:t>Seviye Tasarımı</a:t>
            </a:r>
            <a:endParaRPr lang="tr-TR" sz="2400" b="1" dirty="0">
              <a:solidFill>
                <a:schemeClr val="bg1"/>
              </a:solidFill>
            </a:endParaRPr>
          </a:p>
        </p:txBody>
      </p:sp>
      <p:sp>
        <p:nvSpPr>
          <p:cNvPr id="6" name="Başlık 1"/>
          <p:cNvSpPr>
            <a:spLocks noGrp="1"/>
          </p:cNvSpPr>
          <p:nvPr>
            <p:ph type="title"/>
          </p:nvPr>
        </p:nvSpPr>
        <p:spPr>
          <a:xfrm>
            <a:off x="1043608" y="1052736"/>
            <a:ext cx="7416824" cy="685880"/>
          </a:xfrm>
        </p:spPr>
        <p:txBody>
          <a:bodyPr>
            <a:normAutofit fontScale="90000"/>
          </a:bodyPr>
          <a:lstStyle/>
          <a:p>
            <a:r>
              <a:rPr lang="tr-TR" dirty="0" smtClean="0"/>
              <a:t>Bir Seviyenin Bileşenleri</a:t>
            </a:r>
            <a:br>
              <a:rPr lang="tr-TR" dirty="0" smtClean="0"/>
            </a:br>
            <a:r>
              <a:rPr lang="tr-TR" b="1" dirty="0" smtClean="0"/>
              <a:t>Aksiyon</a:t>
            </a:r>
            <a:endParaRPr lang="tr-TR" b="1"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4293096"/>
            <a:ext cx="1923185"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4964812"/>
            <a:ext cx="1440160" cy="1392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1015" y="4295943"/>
            <a:ext cx="2044513" cy="1144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960" y="5553844"/>
            <a:ext cx="2063568" cy="1155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6045" y="4597820"/>
            <a:ext cx="2251029" cy="1686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48042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1916832"/>
            <a:ext cx="7200800" cy="4248472"/>
          </a:xfrm>
        </p:spPr>
        <p:txBody>
          <a:bodyPr>
            <a:normAutofit lnSpcReduction="10000"/>
          </a:bodyPr>
          <a:lstStyle/>
          <a:p>
            <a:r>
              <a:rPr lang="tr-TR" sz="2000" dirty="0" smtClean="0"/>
              <a:t>Bir seviye tasarımcısının en önemli işlerinden biri de;</a:t>
            </a:r>
          </a:p>
          <a:p>
            <a:pPr lvl="2"/>
            <a:r>
              <a:rPr lang="tr-TR" sz="1700" dirty="0" smtClean="0"/>
              <a:t>Seviye içerisinde aksiyonun ne kadar olacağı?</a:t>
            </a:r>
          </a:p>
          <a:p>
            <a:pPr lvl="2"/>
            <a:r>
              <a:rPr lang="tr-TR" sz="1700" dirty="0" smtClean="0"/>
              <a:t>Seviyenin yüzde kaçında aksiyon dolu ve heyecan verici kısımların olacağı?</a:t>
            </a:r>
          </a:p>
          <a:p>
            <a:pPr lvl="2"/>
            <a:r>
              <a:rPr lang="tr-TR" sz="1700" dirty="0" smtClean="0"/>
              <a:t>Aksiyon hızının ne derecede olacağı (yavaş, hızlı yada duraklamalı)?</a:t>
            </a:r>
          </a:p>
          <a:p>
            <a:pPr lvl="2"/>
            <a:r>
              <a:rPr lang="tr-TR" sz="1700" dirty="0" smtClean="0"/>
              <a:t>Oyuncunun kaç tane çarpışma veya dövüş ile karşılaşacağı?</a:t>
            </a:r>
          </a:p>
          <a:p>
            <a:pPr lvl="2"/>
            <a:r>
              <a:rPr lang="tr-TR" sz="1700" dirty="0" smtClean="0"/>
              <a:t>Oyuncuya sürekli ölüm korkusu ile adrenalin mi </a:t>
            </a:r>
            <a:r>
              <a:rPr lang="tr-TR" sz="1700" dirty="0" smtClean="0"/>
              <a:t>pompalanacağı </a:t>
            </a:r>
            <a:r>
              <a:rPr lang="tr-TR" sz="1700" dirty="0" smtClean="0"/>
              <a:t>yoksa arada molalar mı olacağı?</a:t>
            </a:r>
          </a:p>
          <a:p>
            <a:pPr marL="68580" indent="0">
              <a:buNone/>
            </a:pPr>
            <a:endParaRPr lang="tr-TR" sz="1700" dirty="0"/>
          </a:p>
          <a:p>
            <a:pPr marL="68580" indent="0">
              <a:buNone/>
            </a:pPr>
            <a:r>
              <a:rPr lang="tr-TR" sz="2000" dirty="0" smtClean="0"/>
              <a:t>	gibi </a:t>
            </a:r>
            <a:r>
              <a:rPr lang="tr-TR" sz="2000" dirty="0"/>
              <a:t>aksiyon miktarlarını konu alan soruların cevapları tamamen oyunun türüne ve yapısına bağlıdır fakat tasarımcı bunlar hakkında net bir </a:t>
            </a:r>
            <a:r>
              <a:rPr lang="tr-TR" sz="2000" dirty="0" smtClean="0"/>
              <a:t>fikre ihtiyaç duyacaktır. </a:t>
            </a:r>
            <a:endParaRPr lang="tr-TR" sz="2000" dirty="0"/>
          </a:p>
          <a:p>
            <a:pPr lvl="2"/>
            <a:endParaRPr lang="tr-TR" sz="1700" dirty="0" smtClean="0"/>
          </a:p>
        </p:txBody>
      </p:sp>
      <p:sp>
        <p:nvSpPr>
          <p:cNvPr id="4" name="Metin kutusu 3"/>
          <p:cNvSpPr txBox="1"/>
          <p:nvPr/>
        </p:nvSpPr>
        <p:spPr>
          <a:xfrm>
            <a:off x="5148064" y="87015"/>
            <a:ext cx="2488160" cy="461665"/>
          </a:xfrm>
          <a:prstGeom prst="rect">
            <a:avLst/>
          </a:prstGeom>
          <a:noFill/>
        </p:spPr>
        <p:txBody>
          <a:bodyPr wrap="square" rtlCol="0">
            <a:spAutoFit/>
          </a:bodyPr>
          <a:lstStyle/>
          <a:p>
            <a:r>
              <a:rPr lang="tr-TR" sz="2400" b="1" dirty="0" smtClean="0">
                <a:solidFill>
                  <a:schemeClr val="bg1"/>
                </a:solidFill>
              </a:rPr>
              <a:t>Seviye Tasarımı</a:t>
            </a:r>
            <a:endParaRPr lang="tr-TR" sz="2400" b="1" dirty="0">
              <a:solidFill>
                <a:schemeClr val="bg1"/>
              </a:solidFill>
            </a:endParaRPr>
          </a:p>
        </p:txBody>
      </p:sp>
      <p:sp>
        <p:nvSpPr>
          <p:cNvPr id="7" name="Başlık 1"/>
          <p:cNvSpPr>
            <a:spLocks noGrp="1"/>
          </p:cNvSpPr>
          <p:nvPr>
            <p:ph type="title"/>
          </p:nvPr>
        </p:nvSpPr>
        <p:spPr>
          <a:xfrm>
            <a:off x="1043608" y="1052736"/>
            <a:ext cx="7416824" cy="685880"/>
          </a:xfrm>
        </p:spPr>
        <p:txBody>
          <a:bodyPr>
            <a:normAutofit fontScale="90000"/>
          </a:bodyPr>
          <a:lstStyle/>
          <a:p>
            <a:r>
              <a:rPr lang="tr-TR" dirty="0" smtClean="0"/>
              <a:t>Bir Seviyenin Bileşenleri</a:t>
            </a:r>
            <a:br>
              <a:rPr lang="tr-TR" dirty="0" smtClean="0"/>
            </a:br>
            <a:r>
              <a:rPr lang="tr-TR" b="1" dirty="0" smtClean="0"/>
              <a:t>Aksiyon</a:t>
            </a:r>
            <a:endParaRPr lang="tr-TR" b="1" dirty="0"/>
          </a:p>
        </p:txBody>
      </p:sp>
    </p:spTree>
    <p:extLst>
      <p:ext uri="{BB962C8B-B14F-4D97-AF65-F5344CB8AC3E}">
        <p14:creationId xmlns:p14="http://schemas.microsoft.com/office/powerpoint/2010/main" val="2591054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1916832"/>
            <a:ext cx="7200800" cy="4248472"/>
          </a:xfrm>
        </p:spPr>
        <p:txBody>
          <a:bodyPr>
            <a:normAutofit fontScale="92500" lnSpcReduction="20000"/>
          </a:bodyPr>
          <a:lstStyle/>
          <a:p>
            <a:r>
              <a:rPr lang="tr-TR" sz="2000" dirty="0" smtClean="0"/>
              <a:t>Oyuncu sıcak savaşın, çatışmanın, yani bir aksiyonun içinde olmadığında ne yapacak?</a:t>
            </a:r>
          </a:p>
          <a:p>
            <a:endParaRPr lang="tr-TR" sz="2000" dirty="0" smtClean="0"/>
          </a:p>
          <a:p>
            <a:r>
              <a:rPr lang="tr-TR" sz="2000" dirty="0" smtClean="0"/>
              <a:t>İki aksiyon seti arasında sadece bir köprü sağlamak yerine, araştırma/keşif uygun bir şekilde tasarlanırsa oyuncular için çok eğlenceli olabilecektir.</a:t>
            </a:r>
          </a:p>
          <a:p>
            <a:pPr lvl="2"/>
            <a:r>
              <a:rPr lang="tr-TR" sz="1600" dirty="0" err="1" smtClean="0"/>
              <a:t>Tomb</a:t>
            </a:r>
            <a:r>
              <a:rPr lang="tr-TR" sz="1600" dirty="0" smtClean="0"/>
              <a:t> </a:t>
            </a:r>
            <a:r>
              <a:rPr lang="tr-TR" sz="1600" dirty="0" err="1" smtClean="0"/>
              <a:t>Rider</a:t>
            </a:r>
            <a:r>
              <a:rPr lang="tr-TR" sz="1600" dirty="0" smtClean="0"/>
              <a:t> ve </a:t>
            </a:r>
            <a:r>
              <a:rPr lang="tr-TR" sz="1600" dirty="0" err="1" smtClean="0"/>
              <a:t>Super</a:t>
            </a:r>
            <a:r>
              <a:rPr lang="tr-TR" sz="1600" dirty="0" smtClean="0"/>
              <a:t> </a:t>
            </a:r>
            <a:r>
              <a:rPr lang="tr-TR" sz="1600" dirty="0" err="1" smtClean="0"/>
              <a:t>Mario</a:t>
            </a:r>
            <a:r>
              <a:rPr lang="tr-TR" sz="1600" dirty="0" smtClean="0"/>
              <a:t> </a:t>
            </a:r>
            <a:r>
              <a:rPr lang="tr-TR" sz="1600" dirty="0" err="1" smtClean="0"/>
              <a:t>Bros</a:t>
            </a:r>
            <a:r>
              <a:rPr lang="tr-TR" sz="1600" dirty="0" smtClean="0"/>
              <a:t>. oyunları buna güzel birer örnektir.</a:t>
            </a:r>
          </a:p>
          <a:p>
            <a:endParaRPr lang="tr-TR" sz="2000" dirty="0" smtClean="0"/>
          </a:p>
          <a:p>
            <a:r>
              <a:rPr lang="tr-TR" sz="2000" dirty="0" smtClean="0"/>
              <a:t>Bu alanların eğlenceli olup olmadığına dair ilk gözlemciler veya </a:t>
            </a:r>
            <a:r>
              <a:rPr lang="tr-TR" sz="2000" dirty="0" err="1" smtClean="0"/>
              <a:t>playtester’lardan</a:t>
            </a:r>
            <a:r>
              <a:rPr lang="tr-TR" sz="2000" dirty="0" smtClean="0"/>
              <a:t>  sürekli geri bildirim almak oldukça önemlidir.</a:t>
            </a:r>
          </a:p>
          <a:p>
            <a:endParaRPr lang="tr-TR" sz="2000" dirty="0" smtClean="0"/>
          </a:p>
          <a:p>
            <a:r>
              <a:rPr lang="tr-TR" sz="2000" dirty="0" smtClean="0"/>
              <a:t>Burada kritik soru: bir </a:t>
            </a:r>
            <a:r>
              <a:rPr lang="tr-TR" sz="2000" dirty="0" err="1" smtClean="0"/>
              <a:t>level’da</a:t>
            </a:r>
            <a:r>
              <a:rPr lang="tr-TR" sz="2000" dirty="0" smtClean="0"/>
              <a:t> oyunculara </a:t>
            </a:r>
            <a:r>
              <a:rPr lang="tr-TR" sz="2000" dirty="0" err="1" smtClean="0"/>
              <a:t>herşey</a:t>
            </a:r>
            <a:r>
              <a:rPr lang="tr-TR" sz="2000" dirty="0" smtClean="0"/>
              <a:t> açıkça sunulacak mıdır yoksa oyuncunun gerekli bir şeyi bulmadan önce belli noktalarda gezinip biraz araştırma yapması mı gerekecektir? </a:t>
            </a:r>
            <a:endParaRPr lang="tr-TR" sz="2000" dirty="0"/>
          </a:p>
        </p:txBody>
      </p:sp>
      <p:sp>
        <p:nvSpPr>
          <p:cNvPr id="4" name="Metin kutusu 3"/>
          <p:cNvSpPr txBox="1"/>
          <p:nvPr/>
        </p:nvSpPr>
        <p:spPr>
          <a:xfrm>
            <a:off x="5148064" y="87015"/>
            <a:ext cx="2488160" cy="461665"/>
          </a:xfrm>
          <a:prstGeom prst="rect">
            <a:avLst/>
          </a:prstGeom>
          <a:noFill/>
        </p:spPr>
        <p:txBody>
          <a:bodyPr wrap="square" rtlCol="0">
            <a:spAutoFit/>
          </a:bodyPr>
          <a:lstStyle/>
          <a:p>
            <a:r>
              <a:rPr lang="tr-TR" sz="2400" b="1" dirty="0" smtClean="0">
                <a:solidFill>
                  <a:schemeClr val="bg1"/>
                </a:solidFill>
              </a:rPr>
              <a:t>Seviye Tasarımı</a:t>
            </a:r>
            <a:endParaRPr lang="tr-TR" sz="2400" b="1" dirty="0">
              <a:solidFill>
                <a:schemeClr val="bg1"/>
              </a:solidFill>
            </a:endParaRPr>
          </a:p>
        </p:txBody>
      </p:sp>
      <p:sp>
        <p:nvSpPr>
          <p:cNvPr id="6" name="Başlık 1"/>
          <p:cNvSpPr>
            <a:spLocks noGrp="1"/>
          </p:cNvSpPr>
          <p:nvPr>
            <p:ph type="title"/>
          </p:nvPr>
        </p:nvSpPr>
        <p:spPr>
          <a:xfrm>
            <a:off x="1043608" y="1052736"/>
            <a:ext cx="7704856" cy="685880"/>
          </a:xfrm>
        </p:spPr>
        <p:txBody>
          <a:bodyPr>
            <a:normAutofit fontScale="90000"/>
          </a:bodyPr>
          <a:lstStyle/>
          <a:p>
            <a:r>
              <a:rPr lang="tr-TR" dirty="0" smtClean="0"/>
              <a:t>Bir Seviyenin Bileşenleri</a:t>
            </a:r>
            <a:br>
              <a:rPr lang="tr-TR" dirty="0" smtClean="0"/>
            </a:br>
            <a:r>
              <a:rPr lang="tr-TR" b="1" dirty="0" smtClean="0"/>
              <a:t>Araştırma/Keşif</a:t>
            </a:r>
            <a:endParaRPr lang="tr-TR" b="1" dirty="0"/>
          </a:p>
        </p:txBody>
      </p:sp>
    </p:spTree>
    <p:extLst>
      <p:ext uri="{BB962C8B-B14F-4D97-AF65-F5344CB8AC3E}">
        <p14:creationId xmlns:p14="http://schemas.microsoft.com/office/powerpoint/2010/main" val="4272730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SEVİYE TASARIMI</a:t>
            </a:r>
            <a:endParaRPr lang="tr-TR" dirty="0"/>
          </a:p>
        </p:txBody>
      </p:sp>
      <p:sp>
        <p:nvSpPr>
          <p:cNvPr id="3" name="İçerik Yer Tutucusu 2"/>
          <p:cNvSpPr>
            <a:spLocks noGrp="1"/>
          </p:cNvSpPr>
          <p:nvPr>
            <p:ph idx="1"/>
          </p:nvPr>
        </p:nvSpPr>
        <p:spPr/>
        <p:txBody>
          <a:bodyPr/>
          <a:lstStyle/>
          <a:p>
            <a:pPr lvl="2"/>
            <a:r>
              <a:rPr lang="tr-TR" dirty="0" smtClean="0"/>
              <a:t>Giriş</a:t>
            </a:r>
          </a:p>
          <a:p>
            <a:pPr lvl="2"/>
            <a:r>
              <a:rPr lang="tr-TR" dirty="0" smtClean="0"/>
              <a:t>Farklı Oyunlarda Seviyeler</a:t>
            </a:r>
          </a:p>
          <a:p>
            <a:pPr lvl="2"/>
            <a:r>
              <a:rPr lang="tr-TR" dirty="0" smtClean="0"/>
              <a:t>Seviye Ayırma</a:t>
            </a:r>
          </a:p>
          <a:p>
            <a:pPr lvl="2"/>
            <a:r>
              <a:rPr lang="tr-TR" dirty="0" smtClean="0"/>
              <a:t>Seviye Sırası</a:t>
            </a:r>
          </a:p>
          <a:p>
            <a:pPr lvl="2"/>
            <a:r>
              <a:rPr lang="tr-TR" dirty="0" smtClean="0"/>
              <a:t>Bir </a:t>
            </a:r>
            <a:r>
              <a:rPr lang="tr-TR" dirty="0"/>
              <a:t>S</a:t>
            </a:r>
            <a:r>
              <a:rPr lang="tr-TR" dirty="0" smtClean="0"/>
              <a:t>eviyenin Bileşenleri</a:t>
            </a:r>
          </a:p>
          <a:p>
            <a:pPr lvl="2"/>
            <a:r>
              <a:rPr lang="tr-TR" dirty="0" smtClean="0"/>
              <a:t>Seviye Akışı</a:t>
            </a:r>
          </a:p>
          <a:p>
            <a:pPr lvl="2"/>
            <a:r>
              <a:rPr lang="tr-TR" dirty="0" smtClean="0"/>
              <a:t>İyi Bir Seviyenin Elementleri</a:t>
            </a:r>
          </a:p>
          <a:p>
            <a:pPr lvl="2"/>
            <a:r>
              <a:rPr lang="tr-TR" dirty="0" smtClean="0"/>
              <a:t>Seviye Tasarımı Süreci</a:t>
            </a:r>
          </a:p>
          <a:p>
            <a:pPr lvl="2"/>
            <a:r>
              <a:rPr lang="tr-TR" dirty="0" smtClean="0"/>
              <a:t>Seviye Tasarımını Kim Yapar</a:t>
            </a:r>
            <a:r>
              <a:rPr lang="tr-TR" b="1" dirty="0" smtClean="0">
                <a:latin typeface="Batang" panose="02030600000101010101" pitchFamily="18" charset="-127"/>
                <a:ea typeface="Batang" panose="02030600000101010101" pitchFamily="18" charset="-127"/>
              </a:rPr>
              <a:t>?</a:t>
            </a:r>
            <a:endParaRPr lang="tr-TR" b="1" dirty="0">
              <a:latin typeface="Batang" panose="02030600000101010101" pitchFamily="18" charset="-127"/>
              <a:ea typeface="Batang" panose="02030600000101010101" pitchFamily="18" charset="-127"/>
            </a:endParaRPr>
          </a:p>
        </p:txBody>
      </p:sp>
      <p:sp>
        <p:nvSpPr>
          <p:cNvPr id="4" name="Metin kutusu 3"/>
          <p:cNvSpPr txBox="1"/>
          <p:nvPr/>
        </p:nvSpPr>
        <p:spPr>
          <a:xfrm>
            <a:off x="5148064" y="87015"/>
            <a:ext cx="2488160" cy="461665"/>
          </a:xfrm>
          <a:prstGeom prst="rect">
            <a:avLst/>
          </a:prstGeom>
          <a:noFill/>
        </p:spPr>
        <p:txBody>
          <a:bodyPr wrap="square" rtlCol="0">
            <a:spAutoFit/>
          </a:bodyPr>
          <a:lstStyle/>
          <a:p>
            <a:r>
              <a:rPr lang="tr-TR" sz="2400" b="1" dirty="0" smtClean="0">
                <a:solidFill>
                  <a:schemeClr val="bg1"/>
                </a:solidFill>
              </a:rPr>
              <a:t>Seviye Tasarımı</a:t>
            </a:r>
            <a:endParaRPr lang="tr-TR" sz="2400" b="1" dirty="0">
              <a:solidFill>
                <a:schemeClr val="bg1"/>
              </a:solidFill>
            </a:endParaRPr>
          </a:p>
        </p:txBody>
      </p:sp>
    </p:spTree>
    <p:extLst>
      <p:ext uri="{BB962C8B-B14F-4D97-AF65-F5344CB8AC3E}">
        <p14:creationId xmlns:p14="http://schemas.microsoft.com/office/powerpoint/2010/main" val="19816257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1916832"/>
            <a:ext cx="7200800" cy="4248472"/>
          </a:xfrm>
        </p:spPr>
        <p:txBody>
          <a:bodyPr>
            <a:normAutofit fontScale="92500" lnSpcReduction="20000"/>
          </a:bodyPr>
          <a:lstStyle/>
          <a:p>
            <a:r>
              <a:rPr lang="tr-TR" sz="2000" dirty="0" smtClean="0"/>
              <a:t>Oyuncu başarılı olmak için;</a:t>
            </a:r>
          </a:p>
          <a:p>
            <a:endParaRPr lang="tr-TR" sz="2000" dirty="0" smtClean="0"/>
          </a:p>
          <a:p>
            <a:pPr lvl="2"/>
            <a:r>
              <a:rPr lang="tr-TR" sz="1600" dirty="0" smtClean="0"/>
              <a:t>Kapıları hangi sırada açması gerekiyor?</a:t>
            </a:r>
          </a:p>
          <a:p>
            <a:pPr lvl="2"/>
            <a:endParaRPr lang="tr-TR" sz="1600" dirty="0" smtClean="0"/>
          </a:p>
          <a:p>
            <a:pPr lvl="2"/>
            <a:r>
              <a:rPr lang="tr-TR" sz="1600" dirty="0" smtClean="0"/>
              <a:t>Ya da bir kapıyı açmak için düğmeye mi basması gerekiyor yoksa bir anahtar mı bulması gerekiyor?</a:t>
            </a:r>
          </a:p>
          <a:p>
            <a:pPr lvl="2"/>
            <a:endParaRPr lang="tr-TR" sz="1600" dirty="0" smtClean="0"/>
          </a:p>
          <a:p>
            <a:pPr lvl="2"/>
            <a:r>
              <a:rPr lang="tr-TR" sz="1600" dirty="0" smtClean="0"/>
              <a:t>Bir sonuca ulaşmak için gizlenmiş cihazlar olabilir ve bu cihazları oyuncunun bulması gerekebilir.</a:t>
            </a:r>
          </a:p>
          <a:p>
            <a:pPr lvl="2"/>
            <a:endParaRPr lang="tr-TR" sz="1600" dirty="0" smtClean="0"/>
          </a:p>
          <a:p>
            <a:pPr lvl="2"/>
            <a:r>
              <a:rPr lang="tr-TR" sz="1600" dirty="0" smtClean="0"/>
              <a:t>Belki de bir lazer ışını vardır ve oyuna devam etmek için bu ışının başka bir yöne çevrilmesi gerekebilir. Bu durumda oyuncunun basit düzeyde fizik kuralları dahilinde kafa yorması </a:t>
            </a:r>
            <a:r>
              <a:rPr lang="tr-TR" sz="1600" dirty="0" smtClean="0"/>
              <a:t>gerekir. </a:t>
            </a:r>
            <a:r>
              <a:rPr lang="tr-TR" sz="1600" dirty="0" smtClean="0"/>
              <a:t>Örneğin bir ayna bulup onu uygun bir şekilde ışının önüne yerleştirip lazeri doğru noktaya yönlendirebilir.</a:t>
            </a:r>
          </a:p>
          <a:p>
            <a:pPr lvl="2"/>
            <a:endParaRPr lang="tr-TR" sz="1600" dirty="0" smtClean="0"/>
          </a:p>
          <a:p>
            <a:pPr lvl="2"/>
            <a:r>
              <a:rPr lang="tr-TR" sz="1600" dirty="0" smtClean="0"/>
              <a:t>Oynadığımız </a:t>
            </a:r>
            <a:r>
              <a:rPr lang="tr-TR" sz="1600" b="1" dirty="0" err="1" smtClean="0"/>
              <a:t>Half</a:t>
            </a:r>
            <a:r>
              <a:rPr lang="tr-TR" sz="1600" b="1" dirty="0" smtClean="0"/>
              <a:t>-Life</a:t>
            </a:r>
            <a:r>
              <a:rPr lang="tr-TR" sz="1600" dirty="0" smtClean="0"/>
              <a:t> oyununda bulmaca çözme bileşenine oldukça fazla örnek vardı.  </a:t>
            </a:r>
          </a:p>
          <a:p>
            <a:pPr lvl="4"/>
            <a:r>
              <a:rPr lang="tr-TR" sz="1200" dirty="0" smtClean="0"/>
              <a:t>Kapı açma, silah bulma, verilen görevi yerine getirme, gidilecek </a:t>
            </a:r>
            <a:r>
              <a:rPr lang="tr-TR" sz="1200" dirty="0" smtClean="0"/>
              <a:t>yolu </a:t>
            </a:r>
            <a:r>
              <a:rPr lang="tr-TR" sz="1200" dirty="0" smtClean="0"/>
              <a:t>bulma vb.</a:t>
            </a:r>
            <a:endParaRPr lang="tr-TR" sz="1200" dirty="0"/>
          </a:p>
        </p:txBody>
      </p:sp>
      <p:sp>
        <p:nvSpPr>
          <p:cNvPr id="4" name="Metin kutusu 3"/>
          <p:cNvSpPr txBox="1"/>
          <p:nvPr/>
        </p:nvSpPr>
        <p:spPr>
          <a:xfrm>
            <a:off x="5148064" y="87015"/>
            <a:ext cx="2488160" cy="461665"/>
          </a:xfrm>
          <a:prstGeom prst="rect">
            <a:avLst/>
          </a:prstGeom>
          <a:noFill/>
        </p:spPr>
        <p:txBody>
          <a:bodyPr wrap="square" rtlCol="0">
            <a:spAutoFit/>
          </a:bodyPr>
          <a:lstStyle/>
          <a:p>
            <a:r>
              <a:rPr lang="tr-TR" sz="2400" b="1" dirty="0" smtClean="0">
                <a:solidFill>
                  <a:schemeClr val="bg1"/>
                </a:solidFill>
              </a:rPr>
              <a:t>Seviye Tasarımı</a:t>
            </a:r>
            <a:endParaRPr lang="tr-TR" sz="2400" b="1" dirty="0">
              <a:solidFill>
                <a:schemeClr val="bg1"/>
              </a:solidFill>
            </a:endParaRPr>
          </a:p>
        </p:txBody>
      </p:sp>
      <p:sp>
        <p:nvSpPr>
          <p:cNvPr id="6" name="Başlık 1"/>
          <p:cNvSpPr>
            <a:spLocks noGrp="1"/>
          </p:cNvSpPr>
          <p:nvPr>
            <p:ph type="title"/>
          </p:nvPr>
        </p:nvSpPr>
        <p:spPr>
          <a:xfrm>
            <a:off x="1043608" y="1052736"/>
            <a:ext cx="7024744" cy="685880"/>
          </a:xfrm>
        </p:spPr>
        <p:txBody>
          <a:bodyPr>
            <a:normAutofit fontScale="90000"/>
          </a:bodyPr>
          <a:lstStyle/>
          <a:p>
            <a:r>
              <a:rPr lang="tr-TR" dirty="0" smtClean="0"/>
              <a:t>Bir Seviyenin Bileşenleri</a:t>
            </a:r>
            <a:br>
              <a:rPr lang="tr-TR" dirty="0" smtClean="0"/>
            </a:br>
            <a:r>
              <a:rPr lang="tr-TR" b="1" dirty="0" smtClean="0"/>
              <a:t>Bulmaca Çözme</a:t>
            </a:r>
            <a:endParaRPr lang="tr-TR" b="1" dirty="0"/>
          </a:p>
        </p:txBody>
      </p:sp>
    </p:spTree>
    <p:extLst>
      <p:ext uri="{BB962C8B-B14F-4D97-AF65-F5344CB8AC3E}">
        <p14:creationId xmlns:p14="http://schemas.microsoft.com/office/powerpoint/2010/main" val="4951558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1916832"/>
            <a:ext cx="7200800" cy="4248472"/>
          </a:xfrm>
        </p:spPr>
        <p:txBody>
          <a:bodyPr>
            <a:normAutofit/>
          </a:bodyPr>
          <a:lstStyle/>
          <a:p>
            <a:r>
              <a:rPr lang="tr-TR" sz="2000" b="1" dirty="0" err="1" smtClean="0"/>
              <a:t>Gettysburg</a:t>
            </a:r>
            <a:r>
              <a:rPr lang="tr-TR" sz="2000" dirty="0" smtClean="0"/>
              <a:t> gibi tarihsel oyunlarda oyun mekaniği tarihten belli bir hikayeye sıkı sıkıya bağlıdır.</a:t>
            </a:r>
          </a:p>
        </p:txBody>
      </p:sp>
      <p:sp>
        <p:nvSpPr>
          <p:cNvPr id="4" name="Metin kutusu 3"/>
          <p:cNvSpPr txBox="1"/>
          <p:nvPr/>
        </p:nvSpPr>
        <p:spPr>
          <a:xfrm>
            <a:off x="5148064" y="87015"/>
            <a:ext cx="2488160" cy="461665"/>
          </a:xfrm>
          <a:prstGeom prst="rect">
            <a:avLst/>
          </a:prstGeom>
          <a:noFill/>
        </p:spPr>
        <p:txBody>
          <a:bodyPr wrap="square" rtlCol="0">
            <a:spAutoFit/>
          </a:bodyPr>
          <a:lstStyle/>
          <a:p>
            <a:r>
              <a:rPr lang="tr-TR" sz="2400" b="1" dirty="0" smtClean="0">
                <a:solidFill>
                  <a:schemeClr val="bg1"/>
                </a:solidFill>
              </a:rPr>
              <a:t>Seviye Tasarımı</a:t>
            </a:r>
            <a:endParaRPr lang="tr-TR" sz="2400" b="1" dirty="0">
              <a:solidFill>
                <a:schemeClr val="bg1"/>
              </a:solidFill>
            </a:endParaRPr>
          </a:p>
        </p:txBody>
      </p:sp>
      <p:sp>
        <p:nvSpPr>
          <p:cNvPr id="6" name="Başlık 1"/>
          <p:cNvSpPr>
            <a:spLocks noGrp="1"/>
          </p:cNvSpPr>
          <p:nvPr>
            <p:ph type="title"/>
          </p:nvPr>
        </p:nvSpPr>
        <p:spPr>
          <a:xfrm>
            <a:off x="1043608" y="1052736"/>
            <a:ext cx="7024744" cy="685880"/>
          </a:xfrm>
        </p:spPr>
        <p:txBody>
          <a:bodyPr>
            <a:normAutofit fontScale="90000"/>
          </a:bodyPr>
          <a:lstStyle/>
          <a:p>
            <a:r>
              <a:rPr lang="tr-TR" dirty="0" smtClean="0"/>
              <a:t>Bir Seviyenin Bileşenleri</a:t>
            </a:r>
            <a:br>
              <a:rPr lang="tr-TR" dirty="0" smtClean="0"/>
            </a:br>
            <a:r>
              <a:rPr lang="tr-TR" b="1" dirty="0" smtClean="0"/>
              <a:t>Hikaye Anlatımı </a:t>
            </a:r>
            <a:endParaRPr lang="tr-TR"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780928"/>
            <a:ext cx="5688632" cy="3618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9364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1916832"/>
            <a:ext cx="7200800" cy="4248472"/>
          </a:xfrm>
        </p:spPr>
        <p:txBody>
          <a:bodyPr>
            <a:normAutofit/>
          </a:bodyPr>
          <a:lstStyle/>
          <a:p>
            <a:r>
              <a:rPr lang="tr-TR" sz="2000" dirty="0" err="1" smtClean="0"/>
              <a:t>Hikayeli</a:t>
            </a:r>
            <a:r>
              <a:rPr lang="tr-TR" sz="2000" dirty="0" smtClean="0"/>
              <a:t> oyunlarda seviyelerle hikayenin uygun bileşimi çok önemlidir.</a:t>
            </a:r>
          </a:p>
          <a:p>
            <a:r>
              <a:rPr lang="tr-TR" sz="2000" dirty="0" smtClean="0"/>
              <a:t>Bu oyunlarda seviyeler oyunun hikayesini anlatan tamamlayıcı </a:t>
            </a:r>
            <a:r>
              <a:rPr lang="tr-TR" sz="2000" dirty="0" smtClean="0"/>
              <a:t>birer </a:t>
            </a:r>
            <a:r>
              <a:rPr lang="tr-TR" sz="2000" dirty="0" smtClean="0"/>
              <a:t>parçasıdır.</a:t>
            </a:r>
          </a:p>
          <a:p>
            <a:r>
              <a:rPr lang="tr-TR" sz="2000" dirty="0" smtClean="0"/>
              <a:t>Bu oyunlarda oyuncuların seviyedeki karakterlerle iletişime geçme veya sohbet etme gerekliliği olabilir.</a:t>
            </a:r>
          </a:p>
          <a:p>
            <a:pPr lvl="2"/>
            <a:r>
              <a:rPr lang="tr-TR" sz="1600" dirty="0" smtClean="0"/>
              <a:t>Örneğin; </a:t>
            </a:r>
            <a:r>
              <a:rPr lang="tr-TR" sz="1600" dirty="0" err="1" smtClean="0"/>
              <a:t>Half</a:t>
            </a:r>
            <a:r>
              <a:rPr lang="tr-TR" sz="1600" dirty="0" smtClean="0"/>
              <a:t>-Life ve neredeyse tüm RPG oyunları.</a:t>
            </a:r>
          </a:p>
          <a:p>
            <a:r>
              <a:rPr lang="tr-TR" sz="2000" dirty="0" smtClean="0"/>
              <a:t>Hikayeye her ne kadar bağlı kalınması ve fazla dışına çıkılmaması gerekse de seviye tasarımcısının en iyi seviye düzenini yaratabilmesi için, hikaye tasarımcıya yeterli miktarda serbestlik de vermelidir. </a:t>
            </a:r>
            <a:endParaRPr lang="tr-TR" sz="2000" dirty="0"/>
          </a:p>
        </p:txBody>
      </p:sp>
      <p:sp>
        <p:nvSpPr>
          <p:cNvPr id="4" name="Metin kutusu 3"/>
          <p:cNvSpPr txBox="1"/>
          <p:nvPr/>
        </p:nvSpPr>
        <p:spPr>
          <a:xfrm>
            <a:off x="5148064" y="87015"/>
            <a:ext cx="2488160" cy="461665"/>
          </a:xfrm>
          <a:prstGeom prst="rect">
            <a:avLst/>
          </a:prstGeom>
          <a:noFill/>
        </p:spPr>
        <p:txBody>
          <a:bodyPr wrap="square" rtlCol="0">
            <a:spAutoFit/>
          </a:bodyPr>
          <a:lstStyle/>
          <a:p>
            <a:r>
              <a:rPr lang="tr-TR" sz="2400" b="1" dirty="0" smtClean="0">
                <a:solidFill>
                  <a:schemeClr val="bg1"/>
                </a:solidFill>
              </a:rPr>
              <a:t>Seviye Tasarımı</a:t>
            </a:r>
            <a:endParaRPr lang="tr-TR" sz="2400" b="1" dirty="0">
              <a:solidFill>
                <a:schemeClr val="bg1"/>
              </a:solidFill>
            </a:endParaRPr>
          </a:p>
        </p:txBody>
      </p:sp>
      <p:sp>
        <p:nvSpPr>
          <p:cNvPr id="6" name="Başlık 1"/>
          <p:cNvSpPr>
            <a:spLocks noGrp="1"/>
          </p:cNvSpPr>
          <p:nvPr>
            <p:ph type="title"/>
          </p:nvPr>
        </p:nvSpPr>
        <p:spPr>
          <a:xfrm>
            <a:off x="1043608" y="1052736"/>
            <a:ext cx="7024744" cy="685880"/>
          </a:xfrm>
        </p:spPr>
        <p:txBody>
          <a:bodyPr>
            <a:normAutofit fontScale="90000"/>
          </a:bodyPr>
          <a:lstStyle/>
          <a:p>
            <a:r>
              <a:rPr lang="tr-TR" dirty="0" smtClean="0"/>
              <a:t>Bir Seviyenin Bileşenleri</a:t>
            </a:r>
            <a:br>
              <a:rPr lang="tr-TR" dirty="0" smtClean="0"/>
            </a:br>
            <a:r>
              <a:rPr lang="tr-TR" b="1" dirty="0" smtClean="0"/>
              <a:t>Hikaye Anlatımı </a:t>
            </a:r>
            <a:endParaRPr lang="tr-TR" b="1" dirty="0"/>
          </a:p>
        </p:txBody>
      </p:sp>
    </p:spTree>
    <p:extLst>
      <p:ext uri="{BB962C8B-B14F-4D97-AF65-F5344CB8AC3E}">
        <p14:creationId xmlns:p14="http://schemas.microsoft.com/office/powerpoint/2010/main" val="4420237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1916832"/>
            <a:ext cx="7200800" cy="4248472"/>
          </a:xfrm>
        </p:spPr>
        <p:txBody>
          <a:bodyPr>
            <a:normAutofit fontScale="85000" lnSpcReduction="10000"/>
          </a:bodyPr>
          <a:lstStyle/>
          <a:p>
            <a:r>
              <a:rPr lang="tr-TR" sz="2000" dirty="0" smtClean="0"/>
              <a:t>Diğer tüm bileşenleri hallettikten sonra sıra seviyenin görüntüsünün ve seslerinin estetikliğine gelir.</a:t>
            </a:r>
          </a:p>
          <a:p>
            <a:endParaRPr lang="tr-TR" sz="2000" dirty="0"/>
          </a:p>
          <a:p>
            <a:r>
              <a:rPr lang="tr-TR" sz="2000" dirty="0" smtClean="0"/>
              <a:t>Seviye tasarımcılarının çalışmalarının arkasında aslında sürekli zihinlerinde tuttukları bu bölüm vardır.</a:t>
            </a:r>
          </a:p>
          <a:p>
            <a:endParaRPr lang="tr-TR" sz="2000" dirty="0"/>
          </a:p>
          <a:p>
            <a:r>
              <a:rPr lang="tr-TR" sz="2000" dirty="0" smtClean="0"/>
              <a:t>Oyunun hikayesinin ihtiyaçlarına uygun, iyi görünen, iyi oynanan ve hızlı işleyen orta zemin bir seviye düzeni her zaman vardır.</a:t>
            </a:r>
          </a:p>
          <a:p>
            <a:endParaRPr lang="tr-TR" sz="2000" dirty="0"/>
          </a:p>
          <a:p>
            <a:r>
              <a:rPr lang="tr-TR" sz="2000" dirty="0" smtClean="0"/>
              <a:t>Oyunun ses ve görüntü efektleriyle, görsellikleriyle albenisi olmalıdır.</a:t>
            </a:r>
          </a:p>
          <a:p>
            <a:endParaRPr lang="tr-TR" sz="2000" dirty="0"/>
          </a:p>
          <a:p>
            <a:r>
              <a:rPr lang="tr-TR" sz="2000" dirty="0" smtClean="0"/>
              <a:t>Fakat bu özellikler kaliteli bir oyunun yerine kullanılmamalıdır. Yani oyunun kalitesinden ödün verip estetiği ön plana çıkartılmamalıdır.</a:t>
            </a:r>
            <a:endParaRPr lang="tr-TR" sz="2000" dirty="0"/>
          </a:p>
        </p:txBody>
      </p:sp>
      <p:sp>
        <p:nvSpPr>
          <p:cNvPr id="4" name="Metin kutusu 3"/>
          <p:cNvSpPr txBox="1"/>
          <p:nvPr/>
        </p:nvSpPr>
        <p:spPr>
          <a:xfrm>
            <a:off x="5148064" y="87015"/>
            <a:ext cx="2488160" cy="461665"/>
          </a:xfrm>
          <a:prstGeom prst="rect">
            <a:avLst/>
          </a:prstGeom>
          <a:noFill/>
        </p:spPr>
        <p:txBody>
          <a:bodyPr wrap="square" rtlCol="0">
            <a:spAutoFit/>
          </a:bodyPr>
          <a:lstStyle/>
          <a:p>
            <a:r>
              <a:rPr lang="tr-TR" sz="2400" b="1" dirty="0" smtClean="0">
                <a:solidFill>
                  <a:schemeClr val="bg1"/>
                </a:solidFill>
              </a:rPr>
              <a:t>Seviye Tasarımı</a:t>
            </a:r>
            <a:endParaRPr lang="tr-TR" sz="2400" b="1" dirty="0">
              <a:solidFill>
                <a:schemeClr val="bg1"/>
              </a:solidFill>
            </a:endParaRPr>
          </a:p>
        </p:txBody>
      </p:sp>
      <p:sp>
        <p:nvSpPr>
          <p:cNvPr id="6" name="Başlık 1"/>
          <p:cNvSpPr>
            <a:spLocks noGrp="1"/>
          </p:cNvSpPr>
          <p:nvPr>
            <p:ph type="title"/>
          </p:nvPr>
        </p:nvSpPr>
        <p:spPr>
          <a:xfrm>
            <a:off x="1043608" y="1052736"/>
            <a:ext cx="7024744" cy="685880"/>
          </a:xfrm>
        </p:spPr>
        <p:txBody>
          <a:bodyPr>
            <a:normAutofit fontScale="90000"/>
          </a:bodyPr>
          <a:lstStyle/>
          <a:p>
            <a:r>
              <a:rPr lang="tr-TR" dirty="0" smtClean="0"/>
              <a:t>Bir Seviyenin Bileşenleri</a:t>
            </a:r>
            <a:br>
              <a:rPr lang="tr-TR" dirty="0" smtClean="0"/>
            </a:br>
            <a:r>
              <a:rPr lang="tr-TR" b="1" dirty="0" smtClean="0"/>
              <a:t>Estetik</a:t>
            </a:r>
            <a:endParaRPr lang="tr-TR" b="1" dirty="0"/>
          </a:p>
        </p:txBody>
      </p:sp>
    </p:spTree>
    <p:extLst>
      <p:ext uri="{BB962C8B-B14F-4D97-AF65-F5344CB8AC3E}">
        <p14:creationId xmlns:p14="http://schemas.microsoft.com/office/powerpoint/2010/main" val="25273306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1916832"/>
            <a:ext cx="7200800" cy="4248472"/>
          </a:xfrm>
        </p:spPr>
        <p:txBody>
          <a:bodyPr>
            <a:normAutofit/>
          </a:bodyPr>
          <a:lstStyle/>
          <a:p>
            <a:r>
              <a:rPr lang="tr-TR" sz="1700" dirty="0" smtClean="0"/>
              <a:t>Bir seviye oluşturulurken öncelikle oyun mekaniğinin ve dinamiğinin kolaylıkla test edilebilmesi ve gerekli ayarların tekrar yapılabilmesi adına daha az vakit harcamak için gerçek nesnelerin yerine (sandalye, dolap, masa, kanepe vb.) öncelikle bu nesnelere benzeyen geometrik şekiller, kutular vb.  koyulabilir.</a:t>
            </a:r>
          </a:p>
          <a:p>
            <a:endParaRPr lang="tr-TR" sz="1700" dirty="0"/>
          </a:p>
          <a:p>
            <a:r>
              <a:rPr lang="tr-TR" sz="1700" dirty="0" smtClean="0"/>
              <a:t>Oyunun tüm mekanizmaları sorunsuz bir şekilde çalıştıktan sonra bu geometrik şekillerin yerine uygun boyutlarda gerçek nesne görüntüleri eklenmelidir.</a:t>
            </a:r>
          </a:p>
          <a:p>
            <a:endParaRPr lang="tr-TR" sz="1700" dirty="0"/>
          </a:p>
          <a:p>
            <a:r>
              <a:rPr lang="tr-TR" sz="1700" dirty="0" err="1" smtClean="0"/>
              <a:t>Estetiksel</a:t>
            </a:r>
            <a:r>
              <a:rPr lang="tr-TR" sz="1700" dirty="0" smtClean="0"/>
              <a:t> düzenlemelerin yapılması çok zaman alıcı bir bölümdür.</a:t>
            </a:r>
            <a:endParaRPr lang="tr-TR" sz="1700" dirty="0"/>
          </a:p>
        </p:txBody>
      </p:sp>
      <p:sp>
        <p:nvSpPr>
          <p:cNvPr id="4" name="Metin kutusu 3"/>
          <p:cNvSpPr txBox="1"/>
          <p:nvPr/>
        </p:nvSpPr>
        <p:spPr>
          <a:xfrm>
            <a:off x="5148064" y="87015"/>
            <a:ext cx="2488160" cy="461665"/>
          </a:xfrm>
          <a:prstGeom prst="rect">
            <a:avLst/>
          </a:prstGeom>
          <a:noFill/>
        </p:spPr>
        <p:txBody>
          <a:bodyPr wrap="square" rtlCol="0">
            <a:spAutoFit/>
          </a:bodyPr>
          <a:lstStyle/>
          <a:p>
            <a:r>
              <a:rPr lang="tr-TR" sz="2400" b="1" dirty="0" smtClean="0">
                <a:solidFill>
                  <a:schemeClr val="bg1"/>
                </a:solidFill>
              </a:rPr>
              <a:t>Seviye Tasarımı</a:t>
            </a:r>
            <a:endParaRPr lang="tr-TR" sz="2400" b="1" dirty="0">
              <a:solidFill>
                <a:schemeClr val="bg1"/>
              </a:solidFill>
            </a:endParaRPr>
          </a:p>
        </p:txBody>
      </p:sp>
      <p:sp>
        <p:nvSpPr>
          <p:cNvPr id="6" name="Başlık 1"/>
          <p:cNvSpPr>
            <a:spLocks noGrp="1"/>
          </p:cNvSpPr>
          <p:nvPr>
            <p:ph type="title"/>
          </p:nvPr>
        </p:nvSpPr>
        <p:spPr>
          <a:xfrm>
            <a:off x="1043608" y="1052736"/>
            <a:ext cx="7024744" cy="685880"/>
          </a:xfrm>
        </p:spPr>
        <p:txBody>
          <a:bodyPr>
            <a:normAutofit fontScale="90000"/>
          </a:bodyPr>
          <a:lstStyle/>
          <a:p>
            <a:r>
              <a:rPr lang="tr-TR" dirty="0" smtClean="0"/>
              <a:t>Bir Seviyenin Bileşenleri</a:t>
            </a:r>
            <a:br>
              <a:rPr lang="tr-TR" dirty="0" smtClean="0"/>
            </a:br>
            <a:r>
              <a:rPr lang="tr-TR" b="1" dirty="0" smtClean="0"/>
              <a:t>Estetik</a:t>
            </a:r>
            <a:endParaRPr lang="tr-TR" b="1" dirty="0"/>
          </a:p>
        </p:txBody>
      </p:sp>
    </p:spTree>
    <p:extLst>
      <p:ext uri="{BB962C8B-B14F-4D97-AF65-F5344CB8AC3E}">
        <p14:creationId xmlns:p14="http://schemas.microsoft.com/office/powerpoint/2010/main" val="27926958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1916832"/>
            <a:ext cx="7200800" cy="4248472"/>
          </a:xfrm>
        </p:spPr>
        <p:txBody>
          <a:bodyPr>
            <a:normAutofit/>
          </a:bodyPr>
          <a:lstStyle/>
          <a:p>
            <a:r>
              <a:rPr lang="tr-TR" sz="2000" dirty="0" smtClean="0"/>
              <a:t>Örneğin, sırasıyla oynanabilir bir seviye yapmak için seviye yapısı oyuncunun </a:t>
            </a:r>
          </a:p>
          <a:p>
            <a:endParaRPr lang="tr-TR" sz="2000" dirty="0" smtClean="0"/>
          </a:p>
          <a:p>
            <a:pPr lvl="2"/>
            <a:r>
              <a:rPr lang="tr-TR" sz="1600" dirty="0"/>
              <a:t>n</a:t>
            </a:r>
            <a:r>
              <a:rPr lang="tr-TR" sz="1600" dirty="0" smtClean="0"/>
              <a:t>erede olması gerektiğini,</a:t>
            </a:r>
          </a:p>
          <a:p>
            <a:pPr lvl="2"/>
            <a:r>
              <a:rPr lang="tr-TR" sz="1600" dirty="0" smtClean="0"/>
              <a:t>nereye gidebileceğini ya da gidemeyeceğini,</a:t>
            </a:r>
          </a:p>
          <a:p>
            <a:pPr lvl="2"/>
            <a:r>
              <a:rPr lang="tr-TR" sz="1600" dirty="0" smtClean="0"/>
              <a:t>hangi rampadan çıkıp çıkamayacağını,</a:t>
            </a:r>
          </a:p>
          <a:p>
            <a:pPr lvl="2"/>
            <a:r>
              <a:rPr lang="tr-TR" sz="1600" dirty="0" smtClean="0"/>
              <a:t>hangi nesneleri kullanıp kullanamayacağını,</a:t>
            </a:r>
          </a:p>
          <a:p>
            <a:pPr lvl="2"/>
            <a:endParaRPr lang="tr-TR" sz="1600" dirty="0" smtClean="0"/>
          </a:p>
          <a:p>
            <a:pPr marL="68580" indent="0">
              <a:buNone/>
            </a:pPr>
            <a:r>
              <a:rPr lang="tr-TR" sz="2000" dirty="0"/>
              <a:t>ı</a:t>
            </a:r>
            <a:r>
              <a:rPr lang="tr-TR" sz="2000" dirty="0" smtClean="0"/>
              <a:t>şıklı yönlendirmeler, uyarılar, tabelalar ile görmesi veya görsel algılarla hissetmesi mümkün olacak şekilde ortaya koymalıdır.</a:t>
            </a:r>
          </a:p>
          <a:p>
            <a:pPr lvl="2"/>
            <a:endParaRPr lang="tr-TR" sz="1600" dirty="0" smtClean="0"/>
          </a:p>
          <a:p>
            <a:pPr lvl="2"/>
            <a:endParaRPr lang="tr-TR" sz="1600" dirty="0" smtClean="0"/>
          </a:p>
          <a:p>
            <a:pPr lvl="2"/>
            <a:endParaRPr lang="tr-TR" sz="1600" dirty="0"/>
          </a:p>
        </p:txBody>
      </p:sp>
      <p:sp>
        <p:nvSpPr>
          <p:cNvPr id="4" name="Metin kutusu 3"/>
          <p:cNvSpPr txBox="1"/>
          <p:nvPr/>
        </p:nvSpPr>
        <p:spPr>
          <a:xfrm>
            <a:off x="5148064" y="87015"/>
            <a:ext cx="2488160" cy="461665"/>
          </a:xfrm>
          <a:prstGeom prst="rect">
            <a:avLst/>
          </a:prstGeom>
          <a:noFill/>
        </p:spPr>
        <p:txBody>
          <a:bodyPr wrap="square" rtlCol="0">
            <a:spAutoFit/>
          </a:bodyPr>
          <a:lstStyle/>
          <a:p>
            <a:r>
              <a:rPr lang="tr-TR" sz="2400" b="1" dirty="0" smtClean="0">
                <a:solidFill>
                  <a:schemeClr val="bg1"/>
                </a:solidFill>
              </a:rPr>
              <a:t>Seviye Tasarımı</a:t>
            </a:r>
            <a:endParaRPr lang="tr-TR" sz="2400" b="1" dirty="0">
              <a:solidFill>
                <a:schemeClr val="bg1"/>
              </a:solidFill>
            </a:endParaRPr>
          </a:p>
        </p:txBody>
      </p:sp>
      <p:sp>
        <p:nvSpPr>
          <p:cNvPr id="6" name="Başlık 1"/>
          <p:cNvSpPr>
            <a:spLocks noGrp="1"/>
          </p:cNvSpPr>
          <p:nvPr>
            <p:ph type="title"/>
          </p:nvPr>
        </p:nvSpPr>
        <p:spPr>
          <a:xfrm>
            <a:off x="1043608" y="1052736"/>
            <a:ext cx="7024744" cy="685880"/>
          </a:xfrm>
        </p:spPr>
        <p:txBody>
          <a:bodyPr>
            <a:normAutofit fontScale="90000"/>
          </a:bodyPr>
          <a:lstStyle/>
          <a:p>
            <a:r>
              <a:rPr lang="tr-TR" dirty="0" smtClean="0"/>
              <a:t>Bir Seviyenin Bileşenleri</a:t>
            </a:r>
            <a:br>
              <a:rPr lang="tr-TR" dirty="0" smtClean="0"/>
            </a:br>
            <a:r>
              <a:rPr lang="tr-TR" b="1" dirty="0" smtClean="0"/>
              <a:t>Estetik</a:t>
            </a:r>
            <a:endParaRPr lang="tr-TR" b="1" dirty="0"/>
          </a:p>
        </p:txBody>
      </p:sp>
    </p:spTree>
    <p:extLst>
      <p:ext uri="{BB962C8B-B14F-4D97-AF65-F5344CB8AC3E}">
        <p14:creationId xmlns:p14="http://schemas.microsoft.com/office/powerpoint/2010/main" val="5068633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1916832"/>
            <a:ext cx="7200800" cy="4248472"/>
          </a:xfrm>
        </p:spPr>
        <p:txBody>
          <a:bodyPr>
            <a:normAutofit/>
          </a:bodyPr>
          <a:lstStyle/>
          <a:p>
            <a:r>
              <a:rPr lang="tr-TR" sz="2000" dirty="0" smtClean="0"/>
              <a:t>Güzel, kaliteli bir oyun seviyesinin ortaya çıkması için tüm bu bileşenlerin en iyi şekilde birbirleriyle uyumlu ve dengeli olması gerekir.</a:t>
            </a:r>
          </a:p>
          <a:p>
            <a:endParaRPr lang="tr-TR" sz="2000" dirty="0"/>
          </a:p>
          <a:p>
            <a:r>
              <a:rPr lang="tr-TR" sz="2000" dirty="0" smtClean="0"/>
              <a:t>Bu da seviye tasarımcısının ne kadar büyük bir sorumluluğa sahip olduğunu gösterir.</a:t>
            </a:r>
            <a:endParaRPr lang="tr-TR" sz="2000" dirty="0"/>
          </a:p>
        </p:txBody>
      </p:sp>
      <p:sp>
        <p:nvSpPr>
          <p:cNvPr id="4" name="Metin kutusu 3"/>
          <p:cNvSpPr txBox="1"/>
          <p:nvPr/>
        </p:nvSpPr>
        <p:spPr>
          <a:xfrm>
            <a:off x="5148064" y="87015"/>
            <a:ext cx="2488160" cy="461665"/>
          </a:xfrm>
          <a:prstGeom prst="rect">
            <a:avLst/>
          </a:prstGeom>
          <a:noFill/>
        </p:spPr>
        <p:txBody>
          <a:bodyPr wrap="square" rtlCol="0">
            <a:spAutoFit/>
          </a:bodyPr>
          <a:lstStyle/>
          <a:p>
            <a:r>
              <a:rPr lang="tr-TR" sz="2400" b="1" dirty="0" smtClean="0">
                <a:solidFill>
                  <a:schemeClr val="bg1"/>
                </a:solidFill>
              </a:rPr>
              <a:t>Seviye Tasarımı</a:t>
            </a:r>
            <a:endParaRPr lang="tr-TR" sz="2400" b="1" dirty="0">
              <a:solidFill>
                <a:schemeClr val="bg1"/>
              </a:solidFill>
            </a:endParaRPr>
          </a:p>
        </p:txBody>
      </p:sp>
      <p:sp>
        <p:nvSpPr>
          <p:cNvPr id="6" name="Başlık 1"/>
          <p:cNvSpPr>
            <a:spLocks noGrp="1"/>
          </p:cNvSpPr>
          <p:nvPr>
            <p:ph type="title"/>
          </p:nvPr>
        </p:nvSpPr>
        <p:spPr>
          <a:xfrm>
            <a:off x="1043608" y="1052736"/>
            <a:ext cx="7024744" cy="685880"/>
          </a:xfrm>
        </p:spPr>
        <p:txBody>
          <a:bodyPr>
            <a:normAutofit fontScale="90000"/>
          </a:bodyPr>
          <a:lstStyle/>
          <a:p>
            <a:r>
              <a:rPr lang="tr-TR" dirty="0" smtClean="0"/>
              <a:t>Bir Seviyenin Bileşenleri</a:t>
            </a:r>
            <a:br>
              <a:rPr lang="tr-TR" dirty="0" smtClean="0"/>
            </a:br>
            <a:r>
              <a:rPr lang="tr-TR" b="1" dirty="0" smtClean="0"/>
              <a:t>Tümünü Dengeleme</a:t>
            </a:r>
            <a:endParaRPr lang="tr-TR" b="1" dirty="0"/>
          </a:p>
        </p:txBody>
      </p:sp>
    </p:spTree>
    <p:extLst>
      <p:ext uri="{BB962C8B-B14F-4D97-AF65-F5344CB8AC3E}">
        <p14:creationId xmlns:p14="http://schemas.microsoft.com/office/powerpoint/2010/main" val="11699529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1916832"/>
            <a:ext cx="7200800" cy="4248472"/>
          </a:xfrm>
        </p:spPr>
        <p:txBody>
          <a:bodyPr>
            <a:normAutofit/>
          </a:bodyPr>
          <a:lstStyle/>
          <a:p>
            <a:r>
              <a:rPr lang="tr-TR" sz="2000" dirty="0" err="1" smtClean="0"/>
              <a:t>Super</a:t>
            </a:r>
            <a:r>
              <a:rPr lang="tr-TR" sz="2000" dirty="0" smtClean="0"/>
              <a:t> </a:t>
            </a:r>
            <a:r>
              <a:rPr lang="tr-TR" sz="2000" dirty="0" err="1" smtClean="0"/>
              <a:t>Mario</a:t>
            </a:r>
            <a:r>
              <a:rPr lang="tr-TR" sz="2000" dirty="0" smtClean="0"/>
              <a:t> 64, </a:t>
            </a:r>
            <a:r>
              <a:rPr lang="tr-TR" sz="2000" dirty="0" err="1" smtClean="0"/>
              <a:t>Tom</a:t>
            </a:r>
            <a:r>
              <a:rPr lang="tr-TR" sz="2000" dirty="0" smtClean="0"/>
              <a:t> </a:t>
            </a:r>
            <a:r>
              <a:rPr lang="tr-TR" sz="2000" dirty="0" err="1" smtClean="0"/>
              <a:t>Rider</a:t>
            </a:r>
            <a:r>
              <a:rPr lang="tr-TR" sz="2000" dirty="0" smtClean="0"/>
              <a:t> veya </a:t>
            </a:r>
            <a:r>
              <a:rPr lang="tr-TR" sz="2000" dirty="0" err="1" smtClean="0"/>
              <a:t>Doom</a:t>
            </a:r>
            <a:r>
              <a:rPr lang="tr-TR" sz="2000" dirty="0" smtClean="0"/>
              <a:t> gibi aksiyon/macera oyunlarında;</a:t>
            </a:r>
          </a:p>
          <a:p>
            <a:pPr lvl="2"/>
            <a:r>
              <a:rPr lang="tr-TR" sz="1600" dirty="0" smtClean="0"/>
              <a:t>İşlevler, karakterler, düşmanlar seviye tasarımcı tarafından sabit bir şekilde ayarlanmıştır, </a:t>
            </a:r>
            <a:endParaRPr lang="tr-TR" dirty="0"/>
          </a:p>
          <a:p>
            <a:pPr lvl="2"/>
            <a:r>
              <a:rPr lang="tr-TR" sz="1600" dirty="0" smtClean="0"/>
              <a:t>Oyuncu bu seviyeleri her oynadığında aşağı yukarı hep aynı deneyimleri yaşar,</a:t>
            </a:r>
          </a:p>
          <a:p>
            <a:pPr lvl="2"/>
            <a:r>
              <a:rPr lang="tr-TR" sz="1600" dirty="0"/>
              <a:t>S</a:t>
            </a:r>
            <a:r>
              <a:rPr lang="tr-TR" sz="1600" dirty="0" smtClean="0"/>
              <a:t>eviye akışı bir başlangıç noktasından bitiş noktasına doğrusal bir şekilde tasarlanmıştır, ya da A noktasından B noktasına nasıl gidileceğine dair ufak birkaç seçim hakkı verilmiştir.</a:t>
            </a:r>
          </a:p>
          <a:p>
            <a:pPr lvl="2"/>
            <a:endParaRPr lang="tr-TR" sz="1600" dirty="0"/>
          </a:p>
          <a:p>
            <a:r>
              <a:rPr lang="tr-TR" sz="2000" dirty="0" smtClean="0"/>
              <a:t>RPG türü oyunlarda ise;</a:t>
            </a:r>
            <a:r>
              <a:rPr lang="tr-TR" sz="2000" dirty="0"/>
              <a:t>	</a:t>
            </a:r>
            <a:r>
              <a:rPr lang="tr-TR" sz="2000" dirty="0" smtClean="0"/>
              <a:t>	</a:t>
            </a:r>
          </a:p>
          <a:p>
            <a:pPr lvl="2"/>
            <a:r>
              <a:rPr lang="tr-TR" sz="1600" dirty="0" smtClean="0"/>
              <a:t>Seviye tasarımcısının aklında oyuncunun dolaşacağı yerler, gideceği yollar her ne kadar belirli kısımlardan oluşsa da, amaç oyuncuya doğrusal olmayan bir ortam sunmaya çalışmaktır.</a:t>
            </a:r>
            <a:endParaRPr lang="tr-TR" sz="1600" dirty="0"/>
          </a:p>
        </p:txBody>
      </p:sp>
      <p:sp>
        <p:nvSpPr>
          <p:cNvPr id="4" name="Metin kutusu 3"/>
          <p:cNvSpPr txBox="1"/>
          <p:nvPr/>
        </p:nvSpPr>
        <p:spPr>
          <a:xfrm>
            <a:off x="5148064" y="87015"/>
            <a:ext cx="2488160" cy="461665"/>
          </a:xfrm>
          <a:prstGeom prst="rect">
            <a:avLst/>
          </a:prstGeom>
          <a:noFill/>
        </p:spPr>
        <p:txBody>
          <a:bodyPr wrap="square" rtlCol="0">
            <a:spAutoFit/>
          </a:bodyPr>
          <a:lstStyle/>
          <a:p>
            <a:r>
              <a:rPr lang="tr-TR" sz="2400" b="1" dirty="0" smtClean="0">
                <a:solidFill>
                  <a:schemeClr val="bg1"/>
                </a:solidFill>
              </a:rPr>
              <a:t>Seviye Tasarımı</a:t>
            </a:r>
            <a:endParaRPr lang="tr-TR" sz="2400" b="1" dirty="0">
              <a:solidFill>
                <a:schemeClr val="bg1"/>
              </a:solidFill>
            </a:endParaRPr>
          </a:p>
        </p:txBody>
      </p:sp>
      <p:sp>
        <p:nvSpPr>
          <p:cNvPr id="6" name="Başlık 1"/>
          <p:cNvSpPr>
            <a:spLocks noGrp="1"/>
          </p:cNvSpPr>
          <p:nvPr>
            <p:ph type="title"/>
          </p:nvPr>
        </p:nvSpPr>
        <p:spPr>
          <a:xfrm>
            <a:off x="1043608" y="1052736"/>
            <a:ext cx="7024744" cy="685880"/>
          </a:xfrm>
        </p:spPr>
        <p:txBody>
          <a:bodyPr>
            <a:normAutofit fontScale="90000"/>
          </a:bodyPr>
          <a:lstStyle/>
          <a:p>
            <a:r>
              <a:rPr lang="tr-TR" dirty="0" smtClean="0"/>
              <a:t>Seviye Akışı</a:t>
            </a:r>
            <a:endParaRPr lang="tr-TR" b="1" dirty="0"/>
          </a:p>
        </p:txBody>
      </p:sp>
    </p:spTree>
    <p:extLst>
      <p:ext uri="{BB962C8B-B14F-4D97-AF65-F5344CB8AC3E}">
        <p14:creationId xmlns:p14="http://schemas.microsoft.com/office/powerpoint/2010/main" val="25473318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1916832"/>
            <a:ext cx="7200800" cy="4248472"/>
          </a:xfrm>
        </p:spPr>
        <p:txBody>
          <a:bodyPr>
            <a:normAutofit/>
          </a:bodyPr>
          <a:lstStyle/>
          <a:p>
            <a:r>
              <a:rPr lang="tr-TR" sz="2000" dirty="0" err="1" smtClean="0"/>
              <a:t>WarCraft</a:t>
            </a:r>
            <a:r>
              <a:rPr lang="tr-TR" sz="2000" dirty="0" smtClean="0"/>
              <a:t> veya </a:t>
            </a:r>
            <a:r>
              <a:rPr lang="tr-TR" sz="2000" dirty="0" err="1" smtClean="0"/>
              <a:t>Civilization</a:t>
            </a:r>
            <a:r>
              <a:rPr lang="tr-TR" sz="2000" dirty="0" smtClean="0"/>
              <a:t> gibi strateji oyunlarındaki seviye akışları ise daha az tanımlanmış birimlerden oluşur.</a:t>
            </a:r>
          </a:p>
          <a:p>
            <a:pPr lvl="2"/>
            <a:r>
              <a:rPr lang="tr-TR" sz="1600" dirty="0" smtClean="0"/>
              <a:t>Örneğin haritadaki farklı bölgeler doğru kullanıldığında özel avantajlar sağlayabilir,</a:t>
            </a:r>
          </a:p>
          <a:p>
            <a:pPr lvl="2"/>
            <a:endParaRPr lang="tr-TR" sz="1600" dirty="0" smtClean="0"/>
          </a:p>
          <a:p>
            <a:pPr lvl="2"/>
            <a:r>
              <a:rPr lang="tr-TR" sz="1600" dirty="0" smtClean="0"/>
              <a:t>Savaşlar bir bölgede başlayıp başka bir bölgeye taşınabilir veya oyuncu ve </a:t>
            </a:r>
            <a:r>
              <a:rPr lang="tr-TR" sz="1600" dirty="0" err="1" smtClean="0"/>
              <a:t>rakiplar</a:t>
            </a:r>
            <a:r>
              <a:rPr lang="tr-TR" sz="1600" dirty="0" smtClean="0"/>
              <a:t> tarafından haritanın hiç keşfedilmemiş kısımlarında olabilir.</a:t>
            </a:r>
          </a:p>
          <a:p>
            <a:pPr lvl="2"/>
            <a:endParaRPr lang="tr-TR" sz="1600" dirty="0" smtClean="0"/>
          </a:p>
          <a:p>
            <a:pPr lvl="2"/>
            <a:r>
              <a:rPr lang="tr-TR" sz="1600" dirty="0" smtClean="0"/>
              <a:t>Bu tür haritalardaki oyun mekaniği aksiyon/macera oyunlarındakine göre çok daha az tahmin edilebilir düzeyde ve seviye akışı daha belli belirsizdir.</a:t>
            </a:r>
            <a:endParaRPr lang="tr-TR" sz="1600" dirty="0"/>
          </a:p>
        </p:txBody>
      </p:sp>
      <p:sp>
        <p:nvSpPr>
          <p:cNvPr id="4" name="Metin kutusu 3"/>
          <p:cNvSpPr txBox="1"/>
          <p:nvPr/>
        </p:nvSpPr>
        <p:spPr>
          <a:xfrm>
            <a:off x="5148064" y="87015"/>
            <a:ext cx="2488160" cy="461665"/>
          </a:xfrm>
          <a:prstGeom prst="rect">
            <a:avLst/>
          </a:prstGeom>
          <a:noFill/>
        </p:spPr>
        <p:txBody>
          <a:bodyPr wrap="square" rtlCol="0">
            <a:spAutoFit/>
          </a:bodyPr>
          <a:lstStyle/>
          <a:p>
            <a:r>
              <a:rPr lang="tr-TR" sz="2400" b="1" dirty="0" smtClean="0">
                <a:solidFill>
                  <a:schemeClr val="bg1"/>
                </a:solidFill>
              </a:rPr>
              <a:t>Seviye Tasarımı</a:t>
            </a:r>
            <a:endParaRPr lang="tr-TR" sz="2400" b="1" dirty="0">
              <a:solidFill>
                <a:schemeClr val="bg1"/>
              </a:solidFill>
            </a:endParaRPr>
          </a:p>
        </p:txBody>
      </p:sp>
      <p:sp>
        <p:nvSpPr>
          <p:cNvPr id="6" name="Başlık 1"/>
          <p:cNvSpPr>
            <a:spLocks noGrp="1"/>
          </p:cNvSpPr>
          <p:nvPr>
            <p:ph type="title"/>
          </p:nvPr>
        </p:nvSpPr>
        <p:spPr>
          <a:xfrm>
            <a:off x="1043608" y="1052736"/>
            <a:ext cx="7024744" cy="685880"/>
          </a:xfrm>
        </p:spPr>
        <p:txBody>
          <a:bodyPr>
            <a:normAutofit fontScale="90000"/>
          </a:bodyPr>
          <a:lstStyle/>
          <a:p>
            <a:r>
              <a:rPr lang="tr-TR" dirty="0" smtClean="0"/>
              <a:t>Seviye Akışı</a:t>
            </a:r>
            <a:endParaRPr lang="tr-TR" b="1" dirty="0"/>
          </a:p>
        </p:txBody>
      </p:sp>
    </p:spTree>
    <p:extLst>
      <p:ext uri="{BB962C8B-B14F-4D97-AF65-F5344CB8AC3E}">
        <p14:creationId xmlns:p14="http://schemas.microsoft.com/office/powerpoint/2010/main" val="41800074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1916832"/>
            <a:ext cx="7200800" cy="4248472"/>
          </a:xfrm>
        </p:spPr>
        <p:txBody>
          <a:bodyPr>
            <a:normAutofit fontScale="92500"/>
          </a:bodyPr>
          <a:lstStyle/>
          <a:p>
            <a:r>
              <a:rPr lang="tr-TR" sz="2000" dirty="0" smtClean="0"/>
              <a:t>Kısaca oyunları genel olarak iki tür seviye akışı altında toplayabiliriz.</a:t>
            </a:r>
          </a:p>
          <a:p>
            <a:endParaRPr lang="tr-TR" sz="2000" dirty="0"/>
          </a:p>
          <a:p>
            <a:r>
              <a:rPr lang="tr-TR" sz="2000" b="1" dirty="0" smtClean="0"/>
              <a:t>Doğrusal seviyeler </a:t>
            </a:r>
            <a:r>
              <a:rPr lang="tr-TR" sz="2000" dirty="0" smtClean="0"/>
              <a:t>(aksiyon/macera, rol yapma ve yarış oyunları)</a:t>
            </a:r>
          </a:p>
          <a:p>
            <a:endParaRPr lang="tr-TR" sz="2000" dirty="0"/>
          </a:p>
          <a:p>
            <a:r>
              <a:rPr lang="tr-TR" sz="2000" b="1" dirty="0" smtClean="0"/>
              <a:t>Doğrusal olmayan seviyeler</a:t>
            </a:r>
            <a:r>
              <a:rPr lang="tr-TR" sz="2000" dirty="0" smtClean="0"/>
              <a:t> (strateji, spor, ve </a:t>
            </a:r>
            <a:r>
              <a:rPr lang="tr-TR" sz="2000" dirty="0" err="1" smtClean="0"/>
              <a:t>multi-player</a:t>
            </a:r>
            <a:r>
              <a:rPr lang="tr-TR" sz="2000" dirty="0" smtClean="0"/>
              <a:t> </a:t>
            </a:r>
            <a:r>
              <a:rPr lang="tr-TR" sz="2000" dirty="0" err="1" smtClean="0"/>
              <a:t>death-match</a:t>
            </a:r>
            <a:r>
              <a:rPr lang="tr-TR" sz="2000" dirty="0" smtClean="0"/>
              <a:t> oyunları)</a:t>
            </a:r>
          </a:p>
          <a:p>
            <a:endParaRPr lang="tr-TR" sz="2000" dirty="0"/>
          </a:p>
          <a:p>
            <a:r>
              <a:rPr lang="tr-TR" sz="2000" dirty="0" smtClean="0"/>
              <a:t>Eğer tasarımcı yeterli yaratıcılığa sahip ve gerekli çabayı da gösterirse, bu iki tür seviye arsında keskin bir ayrım yapmaz  ve oyun mekaniğini daha ilginç ve değişik hale getirmek için iç içe geçmiş bir şekilde tasarlayabilir.</a:t>
            </a:r>
            <a:endParaRPr lang="tr-TR" sz="2000" dirty="0"/>
          </a:p>
        </p:txBody>
      </p:sp>
      <p:sp>
        <p:nvSpPr>
          <p:cNvPr id="4" name="Metin kutusu 3"/>
          <p:cNvSpPr txBox="1"/>
          <p:nvPr/>
        </p:nvSpPr>
        <p:spPr>
          <a:xfrm>
            <a:off x="5148064" y="87015"/>
            <a:ext cx="2488160" cy="461665"/>
          </a:xfrm>
          <a:prstGeom prst="rect">
            <a:avLst/>
          </a:prstGeom>
          <a:noFill/>
        </p:spPr>
        <p:txBody>
          <a:bodyPr wrap="square" rtlCol="0">
            <a:spAutoFit/>
          </a:bodyPr>
          <a:lstStyle/>
          <a:p>
            <a:r>
              <a:rPr lang="tr-TR" sz="2400" b="1" dirty="0" smtClean="0">
                <a:solidFill>
                  <a:schemeClr val="bg1"/>
                </a:solidFill>
              </a:rPr>
              <a:t>Seviye Tasarımı</a:t>
            </a:r>
            <a:endParaRPr lang="tr-TR" sz="2400" b="1" dirty="0">
              <a:solidFill>
                <a:schemeClr val="bg1"/>
              </a:solidFill>
            </a:endParaRPr>
          </a:p>
        </p:txBody>
      </p:sp>
      <p:sp>
        <p:nvSpPr>
          <p:cNvPr id="6" name="Başlık 1"/>
          <p:cNvSpPr>
            <a:spLocks noGrp="1"/>
          </p:cNvSpPr>
          <p:nvPr>
            <p:ph type="title"/>
          </p:nvPr>
        </p:nvSpPr>
        <p:spPr>
          <a:xfrm>
            <a:off x="1043608" y="1052736"/>
            <a:ext cx="7024744" cy="685880"/>
          </a:xfrm>
        </p:spPr>
        <p:txBody>
          <a:bodyPr>
            <a:normAutofit fontScale="90000"/>
          </a:bodyPr>
          <a:lstStyle/>
          <a:p>
            <a:r>
              <a:rPr lang="tr-TR" dirty="0" smtClean="0"/>
              <a:t>Seviye Akışı</a:t>
            </a:r>
            <a:endParaRPr lang="tr-TR" b="1" dirty="0"/>
          </a:p>
        </p:txBody>
      </p:sp>
    </p:spTree>
    <p:extLst>
      <p:ext uri="{BB962C8B-B14F-4D97-AF65-F5344CB8AC3E}">
        <p14:creationId xmlns:p14="http://schemas.microsoft.com/office/powerpoint/2010/main" val="827785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1484784"/>
            <a:ext cx="7024744" cy="685880"/>
          </a:xfrm>
        </p:spPr>
        <p:txBody>
          <a:bodyPr>
            <a:normAutofit fontScale="90000"/>
          </a:bodyPr>
          <a:lstStyle/>
          <a:p>
            <a:r>
              <a:rPr lang="tr-TR" dirty="0" smtClean="0"/>
              <a:t>Giriş</a:t>
            </a:r>
            <a:endParaRPr lang="tr-TR" dirty="0"/>
          </a:p>
        </p:txBody>
      </p:sp>
      <p:sp>
        <p:nvSpPr>
          <p:cNvPr id="3" name="İçerik Yer Tutucusu 2"/>
          <p:cNvSpPr>
            <a:spLocks noGrp="1"/>
          </p:cNvSpPr>
          <p:nvPr>
            <p:ph idx="1"/>
          </p:nvPr>
        </p:nvSpPr>
        <p:spPr>
          <a:xfrm>
            <a:off x="1043492" y="2323652"/>
            <a:ext cx="6840876" cy="3508977"/>
          </a:xfrm>
        </p:spPr>
        <p:txBody>
          <a:bodyPr>
            <a:normAutofit fontScale="70000" lnSpcReduction="20000"/>
          </a:bodyPr>
          <a:lstStyle/>
          <a:p>
            <a:r>
              <a:rPr lang="tr-TR" dirty="0" smtClean="0"/>
              <a:t>Oyun tasarımının temelinde insan arzuları ve içgüdüleri yatar. </a:t>
            </a:r>
            <a:r>
              <a:rPr lang="tr-TR" sz="1600" dirty="0" smtClean="0"/>
              <a:t>(</a:t>
            </a:r>
            <a:r>
              <a:rPr lang="tr-TR" sz="1600" dirty="0" err="1" smtClean="0"/>
              <a:t>Tetsuya</a:t>
            </a:r>
            <a:r>
              <a:rPr lang="tr-TR" sz="1600" dirty="0" smtClean="0"/>
              <a:t> </a:t>
            </a:r>
            <a:r>
              <a:rPr lang="tr-TR" sz="1600" dirty="0" err="1" smtClean="0"/>
              <a:t>Mizuguchi</a:t>
            </a:r>
            <a:r>
              <a:rPr lang="tr-TR" sz="1600" dirty="0" smtClean="0"/>
              <a:t>)</a:t>
            </a:r>
          </a:p>
          <a:p>
            <a:endParaRPr lang="tr-TR" sz="1600" dirty="0"/>
          </a:p>
          <a:p>
            <a:r>
              <a:rPr lang="tr-TR" dirty="0" smtClean="0"/>
              <a:t>Günümüzde bilgisayar oyunlarının kapsamı ve boyutları çok fazla genişlemiştir.</a:t>
            </a:r>
          </a:p>
          <a:p>
            <a:endParaRPr lang="tr-TR" dirty="0" smtClean="0"/>
          </a:p>
          <a:p>
            <a:r>
              <a:rPr lang="tr-TR" dirty="0" smtClean="0"/>
              <a:t>Belli görevleri eskiden sadece bir kişi yapabilirken şimdi ise birçok kişi birlikte yapması gerekmektedir.</a:t>
            </a:r>
          </a:p>
          <a:p>
            <a:endParaRPr lang="tr-TR" dirty="0"/>
          </a:p>
          <a:p>
            <a:r>
              <a:rPr lang="tr-TR" dirty="0" smtClean="0"/>
              <a:t>Bir proje için gereken seviye tasarımcılarının sayısı projede kullanılan seviyelerin güçlük ve karmaşıklığıyla doğru orantılıdır.</a:t>
            </a:r>
          </a:p>
          <a:p>
            <a:pPr lvl="2"/>
            <a:r>
              <a:rPr lang="tr-TR" dirty="0" smtClean="0"/>
              <a:t>Örneğin çok detaylı bir yapıya sahip 3D bir oyunda tasarımcı başına en fazla bir adet seviye verilirken, daha basit düzeyde 2D bir oyunda tasarımcı başına birkaç seviye verilebilir.  </a:t>
            </a:r>
            <a:endParaRPr lang="tr-TR" dirty="0"/>
          </a:p>
        </p:txBody>
      </p:sp>
      <p:sp>
        <p:nvSpPr>
          <p:cNvPr id="4" name="Metin kutusu 3"/>
          <p:cNvSpPr txBox="1"/>
          <p:nvPr/>
        </p:nvSpPr>
        <p:spPr>
          <a:xfrm>
            <a:off x="5148064" y="87015"/>
            <a:ext cx="2488160" cy="461665"/>
          </a:xfrm>
          <a:prstGeom prst="rect">
            <a:avLst/>
          </a:prstGeom>
          <a:noFill/>
        </p:spPr>
        <p:txBody>
          <a:bodyPr wrap="square" rtlCol="0">
            <a:spAutoFit/>
          </a:bodyPr>
          <a:lstStyle/>
          <a:p>
            <a:r>
              <a:rPr lang="tr-TR" sz="2400" b="1" dirty="0" smtClean="0">
                <a:solidFill>
                  <a:schemeClr val="bg1"/>
                </a:solidFill>
              </a:rPr>
              <a:t>Seviye Tasarımı</a:t>
            </a:r>
            <a:endParaRPr lang="tr-TR" sz="2400" b="1" dirty="0">
              <a:solidFill>
                <a:schemeClr val="bg1"/>
              </a:solidFill>
            </a:endParaRPr>
          </a:p>
        </p:txBody>
      </p:sp>
    </p:spTree>
    <p:extLst>
      <p:ext uri="{BB962C8B-B14F-4D97-AF65-F5344CB8AC3E}">
        <p14:creationId xmlns:p14="http://schemas.microsoft.com/office/powerpoint/2010/main" val="38908736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1916832"/>
            <a:ext cx="7200800" cy="5040560"/>
          </a:xfrm>
        </p:spPr>
        <p:txBody>
          <a:bodyPr>
            <a:normAutofit/>
          </a:bodyPr>
          <a:lstStyle/>
          <a:p>
            <a:r>
              <a:rPr lang="tr-TR" sz="1700" dirty="0" smtClean="0"/>
              <a:t>Oyuncular belli bir noktada sıkışıp kalmamalı</a:t>
            </a:r>
          </a:p>
          <a:p>
            <a:pPr lvl="2"/>
            <a:r>
              <a:rPr lang="tr-TR" sz="1500" dirty="0" smtClean="0"/>
              <a:t>Seviye tasarımcısı kendi kendine sürekli ‘oyuncular bunu denerse ne olur, şunun denerse ne olur?’ diye soru sormalıdır. </a:t>
            </a:r>
            <a:endParaRPr lang="tr-TR" sz="1500" dirty="0" smtClean="0"/>
          </a:p>
          <a:p>
            <a:pPr lvl="2"/>
            <a:endParaRPr lang="tr-TR" sz="1700" dirty="0"/>
          </a:p>
          <a:p>
            <a:r>
              <a:rPr lang="tr-TR" sz="1700" dirty="0"/>
              <a:t>A</a:t>
            </a:r>
            <a:r>
              <a:rPr lang="tr-TR" sz="1700" dirty="0" smtClean="0"/>
              <a:t>lt hedefler anlaşılabilir, net olmalı ve bunlar ana hedefe katkı sağlamalıdır</a:t>
            </a:r>
            <a:r>
              <a:rPr lang="tr-TR" sz="1700" dirty="0" smtClean="0"/>
              <a:t>.</a:t>
            </a:r>
          </a:p>
          <a:p>
            <a:endParaRPr lang="tr-TR" sz="1700" dirty="0" smtClean="0"/>
          </a:p>
          <a:p>
            <a:r>
              <a:rPr lang="tr-TR" sz="1700" dirty="0" smtClean="0"/>
              <a:t>Amaç bir karışıklık yaratmak olmadıkça işaretler oyuncuları doğru noktalara ve anlaşılır bir şekilde yönlendirmelidir</a:t>
            </a:r>
            <a:r>
              <a:rPr lang="tr-TR" sz="1700" dirty="0" smtClean="0"/>
              <a:t>.</a:t>
            </a:r>
          </a:p>
          <a:p>
            <a:endParaRPr lang="tr-TR" sz="1700" dirty="0" smtClean="0"/>
          </a:p>
          <a:p>
            <a:r>
              <a:rPr lang="tr-TR" sz="1700" dirty="0" smtClean="0"/>
              <a:t>Net ve açık bir şekilde kurulan kritik yollar oyuncunun kafa karışıklığını önlemek adına iyi bir yöntemdir. Yani gidilmesi gereken kritik yollar belirgin olmalıdır</a:t>
            </a:r>
            <a:r>
              <a:rPr lang="tr-TR" sz="1700" dirty="0" smtClean="0"/>
              <a:t>.</a:t>
            </a:r>
          </a:p>
          <a:p>
            <a:endParaRPr lang="tr-TR" sz="1700" dirty="0" smtClean="0"/>
          </a:p>
          <a:p>
            <a:endParaRPr lang="tr-TR" sz="1700" dirty="0"/>
          </a:p>
        </p:txBody>
      </p:sp>
      <p:sp>
        <p:nvSpPr>
          <p:cNvPr id="4" name="Metin kutusu 3"/>
          <p:cNvSpPr txBox="1"/>
          <p:nvPr/>
        </p:nvSpPr>
        <p:spPr>
          <a:xfrm>
            <a:off x="5148064" y="87015"/>
            <a:ext cx="2488160" cy="461665"/>
          </a:xfrm>
          <a:prstGeom prst="rect">
            <a:avLst/>
          </a:prstGeom>
          <a:noFill/>
        </p:spPr>
        <p:txBody>
          <a:bodyPr wrap="square" rtlCol="0">
            <a:spAutoFit/>
          </a:bodyPr>
          <a:lstStyle/>
          <a:p>
            <a:r>
              <a:rPr lang="tr-TR" sz="2400" b="1" dirty="0" smtClean="0">
                <a:solidFill>
                  <a:schemeClr val="bg1"/>
                </a:solidFill>
              </a:rPr>
              <a:t>Seviye Tasarımı</a:t>
            </a:r>
            <a:endParaRPr lang="tr-TR" sz="2400" b="1" dirty="0">
              <a:solidFill>
                <a:schemeClr val="bg1"/>
              </a:solidFill>
            </a:endParaRPr>
          </a:p>
        </p:txBody>
      </p:sp>
      <p:sp>
        <p:nvSpPr>
          <p:cNvPr id="6" name="Başlık 1"/>
          <p:cNvSpPr>
            <a:spLocks noGrp="1"/>
          </p:cNvSpPr>
          <p:nvPr>
            <p:ph type="title"/>
          </p:nvPr>
        </p:nvSpPr>
        <p:spPr>
          <a:xfrm>
            <a:off x="1043608" y="1052736"/>
            <a:ext cx="7024744" cy="685880"/>
          </a:xfrm>
        </p:spPr>
        <p:txBody>
          <a:bodyPr>
            <a:normAutofit fontScale="90000"/>
          </a:bodyPr>
          <a:lstStyle/>
          <a:p>
            <a:r>
              <a:rPr lang="tr-TR" dirty="0" smtClean="0"/>
              <a:t>İyi Bir Seviyenin Elementleri </a:t>
            </a:r>
            <a:endParaRPr lang="tr-TR" b="1" dirty="0"/>
          </a:p>
        </p:txBody>
      </p:sp>
    </p:spTree>
    <p:extLst>
      <p:ext uri="{BB962C8B-B14F-4D97-AF65-F5344CB8AC3E}">
        <p14:creationId xmlns:p14="http://schemas.microsoft.com/office/powerpoint/2010/main" val="20624698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1700" dirty="0"/>
              <a:t>Oyuncuya seviye içerisinde sınırlı geri dönüşler verilmelidir.</a:t>
            </a:r>
          </a:p>
          <a:p>
            <a:endParaRPr lang="tr-TR" sz="1700" dirty="0"/>
          </a:p>
          <a:p>
            <a:r>
              <a:rPr lang="tr-TR" sz="1700" dirty="0"/>
              <a:t>Oyuncunun ilk başarısı çok önemlidir, oyuncuya ilk baştan başarısızlık duygusu veya hayal kırıklığı yaratmak oyunu bırakmasına sebep olabilir.</a:t>
            </a:r>
          </a:p>
          <a:p>
            <a:endParaRPr lang="tr-TR" sz="1700" dirty="0"/>
          </a:p>
          <a:p>
            <a:r>
              <a:rPr lang="tr-TR" sz="1700" dirty="0"/>
              <a:t>Gezilebilir ve geçilebilir alanlar, </a:t>
            </a:r>
            <a:r>
              <a:rPr lang="tr-TR" sz="1700" dirty="0" smtClean="0"/>
              <a:t>yollar </a:t>
            </a:r>
            <a:r>
              <a:rPr lang="tr-TR" sz="1700" dirty="0"/>
              <a:t>oyuncunun anlayacağı şekilde açıkça belirtilmelidir.</a:t>
            </a:r>
          </a:p>
          <a:p>
            <a:endParaRPr lang="tr-TR" sz="1700" dirty="0"/>
          </a:p>
          <a:p>
            <a:r>
              <a:rPr lang="tr-TR" sz="1700" dirty="0"/>
              <a:t>Oyunculara seçim hakkı verilmeli, seçenekler sunulmalıdır.</a:t>
            </a:r>
          </a:p>
          <a:p>
            <a:endParaRPr lang="tr-TR" dirty="0"/>
          </a:p>
        </p:txBody>
      </p:sp>
      <p:sp>
        <p:nvSpPr>
          <p:cNvPr id="4" name="Metin kutusu 3"/>
          <p:cNvSpPr txBox="1"/>
          <p:nvPr/>
        </p:nvSpPr>
        <p:spPr>
          <a:xfrm>
            <a:off x="5148064" y="87015"/>
            <a:ext cx="2488160" cy="461665"/>
          </a:xfrm>
          <a:prstGeom prst="rect">
            <a:avLst/>
          </a:prstGeom>
          <a:noFill/>
        </p:spPr>
        <p:txBody>
          <a:bodyPr wrap="square" rtlCol="0">
            <a:spAutoFit/>
          </a:bodyPr>
          <a:lstStyle/>
          <a:p>
            <a:r>
              <a:rPr lang="tr-TR" sz="2400" b="1" dirty="0" smtClean="0">
                <a:solidFill>
                  <a:schemeClr val="bg1"/>
                </a:solidFill>
              </a:rPr>
              <a:t>Seviye Tasarımı</a:t>
            </a:r>
            <a:endParaRPr lang="tr-TR" sz="2400" b="1" dirty="0">
              <a:solidFill>
                <a:schemeClr val="bg1"/>
              </a:solidFill>
            </a:endParaRPr>
          </a:p>
        </p:txBody>
      </p:sp>
      <p:sp>
        <p:nvSpPr>
          <p:cNvPr id="5" name="Başlık 1"/>
          <p:cNvSpPr>
            <a:spLocks noGrp="1"/>
          </p:cNvSpPr>
          <p:nvPr>
            <p:ph type="title"/>
          </p:nvPr>
        </p:nvSpPr>
        <p:spPr>
          <a:xfrm>
            <a:off x="1043608" y="1052736"/>
            <a:ext cx="7024744" cy="685880"/>
          </a:xfrm>
        </p:spPr>
        <p:txBody>
          <a:bodyPr>
            <a:normAutofit fontScale="90000"/>
          </a:bodyPr>
          <a:lstStyle/>
          <a:p>
            <a:r>
              <a:rPr lang="tr-TR" dirty="0" smtClean="0"/>
              <a:t>İyi Bir Seviyenin Elementleri </a:t>
            </a:r>
            <a:endParaRPr lang="tr-TR" b="1" dirty="0"/>
          </a:p>
        </p:txBody>
      </p:sp>
    </p:spTree>
    <p:extLst>
      <p:ext uri="{BB962C8B-B14F-4D97-AF65-F5344CB8AC3E}">
        <p14:creationId xmlns:p14="http://schemas.microsoft.com/office/powerpoint/2010/main" val="41827101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1916832"/>
            <a:ext cx="7200800" cy="4248472"/>
          </a:xfrm>
        </p:spPr>
        <p:txBody>
          <a:bodyPr>
            <a:normAutofit fontScale="92500" lnSpcReduction="20000"/>
          </a:bodyPr>
          <a:lstStyle/>
          <a:p>
            <a:r>
              <a:rPr lang="tr-TR" sz="2000" dirty="0" smtClean="0"/>
              <a:t>Bu süreç tasarımcıdan tasarımcıya oldukça değişiklik gösterebilir. Ama kitapta ele alınan bir süreç şu şekildedir.</a:t>
            </a:r>
          </a:p>
          <a:p>
            <a:endParaRPr lang="tr-TR" sz="2000" dirty="0"/>
          </a:p>
          <a:p>
            <a:r>
              <a:rPr lang="tr-TR" sz="2000" dirty="0" smtClean="0"/>
              <a:t>1. Başlangıç/Ön Hazırlık</a:t>
            </a:r>
          </a:p>
          <a:p>
            <a:pPr lvl="2"/>
            <a:r>
              <a:rPr lang="tr-TR" sz="1600" dirty="0" smtClean="0"/>
              <a:t>Oyundaki fonksiyonlar ve hareketler tanımlanmalıdır.</a:t>
            </a:r>
          </a:p>
          <a:p>
            <a:r>
              <a:rPr lang="tr-TR" sz="2000" dirty="0" smtClean="0"/>
              <a:t>2. Kavramsal ve Kabataslak </a:t>
            </a:r>
            <a:r>
              <a:rPr lang="tr-TR" sz="2000" dirty="0" err="1" smtClean="0"/>
              <a:t>Anahat</a:t>
            </a:r>
            <a:endParaRPr lang="tr-TR" sz="2000" dirty="0" smtClean="0"/>
          </a:p>
          <a:p>
            <a:pPr lvl="2"/>
            <a:r>
              <a:rPr lang="tr-TR" sz="1600" dirty="0" smtClean="0"/>
              <a:t>Burada kağıt üzerinde skeçler ve senaryolar şeklinde basit çizimler ve planlar yapılabilir.</a:t>
            </a:r>
          </a:p>
          <a:p>
            <a:r>
              <a:rPr lang="tr-TR" sz="2000" dirty="0" smtClean="0"/>
              <a:t>3. Temel Mimari Yapı</a:t>
            </a:r>
          </a:p>
          <a:p>
            <a:pPr lvl="2"/>
            <a:r>
              <a:rPr lang="tr-TR" sz="1600" dirty="0"/>
              <a:t>S</a:t>
            </a:r>
            <a:r>
              <a:rPr lang="tr-TR" sz="1600" dirty="0" smtClean="0"/>
              <a:t>eviye temel düzeyde geometrik şekillerle oluşturulup temel hareketler test edilebilir.</a:t>
            </a:r>
          </a:p>
          <a:p>
            <a:r>
              <a:rPr lang="tr-TR" sz="2000" dirty="0" smtClean="0"/>
              <a:t>4. Eğlenceli Olana Kadar Yapıyı Düzeltmek</a:t>
            </a:r>
          </a:p>
          <a:p>
            <a:r>
              <a:rPr lang="tr-TR" sz="2000" dirty="0" smtClean="0"/>
              <a:t>5. Temel Oyun Mekaniği</a:t>
            </a:r>
          </a:p>
          <a:p>
            <a:pPr lvl="2"/>
            <a:r>
              <a:rPr lang="tr-TR" sz="1600" dirty="0" smtClean="0"/>
              <a:t>Bu noktada oyun mekaniği uygulanmaya başlanır. </a:t>
            </a:r>
          </a:p>
          <a:p>
            <a:pPr lvl="2"/>
            <a:r>
              <a:rPr lang="tr-TR" sz="1600" dirty="0" smtClean="0"/>
              <a:t>Oyuncunun hangi hareketleri yapacağı, yapamayacağı, hangi imkanlara veya kısıtlamalara sahip olacağı gibi konular uygulamaya geçirilir.</a:t>
            </a:r>
            <a:endParaRPr lang="tr-TR" sz="1600" dirty="0"/>
          </a:p>
        </p:txBody>
      </p:sp>
      <p:sp>
        <p:nvSpPr>
          <p:cNvPr id="4" name="Metin kutusu 3"/>
          <p:cNvSpPr txBox="1"/>
          <p:nvPr/>
        </p:nvSpPr>
        <p:spPr>
          <a:xfrm>
            <a:off x="5148064" y="87015"/>
            <a:ext cx="2488160" cy="461665"/>
          </a:xfrm>
          <a:prstGeom prst="rect">
            <a:avLst/>
          </a:prstGeom>
          <a:noFill/>
        </p:spPr>
        <p:txBody>
          <a:bodyPr wrap="square" rtlCol="0">
            <a:spAutoFit/>
          </a:bodyPr>
          <a:lstStyle/>
          <a:p>
            <a:r>
              <a:rPr lang="tr-TR" sz="2400" b="1" dirty="0" smtClean="0">
                <a:solidFill>
                  <a:schemeClr val="bg1"/>
                </a:solidFill>
              </a:rPr>
              <a:t>Seviye Tasarımı</a:t>
            </a:r>
            <a:endParaRPr lang="tr-TR" sz="2400" b="1" dirty="0">
              <a:solidFill>
                <a:schemeClr val="bg1"/>
              </a:solidFill>
            </a:endParaRPr>
          </a:p>
        </p:txBody>
      </p:sp>
      <p:sp>
        <p:nvSpPr>
          <p:cNvPr id="6" name="Başlık 1"/>
          <p:cNvSpPr>
            <a:spLocks noGrp="1"/>
          </p:cNvSpPr>
          <p:nvPr>
            <p:ph type="title"/>
          </p:nvPr>
        </p:nvSpPr>
        <p:spPr>
          <a:xfrm>
            <a:off x="1043608" y="1052736"/>
            <a:ext cx="7024744" cy="685880"/>
          </a:xfrm>
        </p:spPr>
        <p:txBody>
          <a:bodyPr>
            <a:normAutofit fontScale="90000"/>
          </a:bodyPr>
          <a:lstStyle/>
          <a:p>
            <a:r>
              <a:rPr lang="tr-TR" dirty="0" smtClean="0"/>
              <a:t>Seviye Tasarımı Süreci</a:t>
            </a:r>
            <a:endParaRPr lang="tr-TR" b="1" dirty="0"/>
          </a:p>
        </p:txBody>
      </p:sp>
    </p:spTree>
    <p:extLst>
      <p:ext uri="{BB962C8B-B14F-4D97-AF65-F5344CB8AC3E}">
        <p14:creationId xmlns:p14="http://schemas.microsoft.com/office/powerpoint/2010/main" val="18601381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1916832"/>
            <a:ext cx="7200800" cy="4248472"/>
          </a:xfrm>
        </p:spPr>
        <p:txBody>
          <a:bodyPr>
            <a:normAutofit/>
          </a:bodyPr>
          <a:lstStyle/>
          <a:p>
            <a:r>
              <a:rPr lang="tr-TR" sz="1900" dirty="0" smtClean="0"/>
              <a:t>6. Oyun Mekaniğini Eğlenceli Olana Kadar Düzeltmek</a:t>
            </a:r>
          </a:p>
          <a:p>
            <a:r>
              <a:rPr lang="tr-TR" sz="1900" dirty="0" smtClean="0"/>
              <a:t>7. Seviyeyi Estetik Olarak Güzelleştirmek</a:t>
            </a:r>
          </a:p>
          <a:p>
            <a:r>
              <a:rPr lang="tr-TR" sz="1900" dirty="0" smtClean="0"/>
              <a:t>8. Oyunu Test Etmek</a:t>
            </a:r>
            <a:endParaRPr lang="tr-TR" sz="1900" dirty="0"/>
          </a:p>
        </p:txBody>
      </p:sp>
      <p:sp>
        <p:nvSpPr>
          <p:cNvPr id="4" name="Metin kutusu 3"/>
          <p:cNvSpPr txBox="1"/>
          <p:nvPr/>
        </p:nvSpPr>
        <p:spPr>
          <a:xfrm>
            <a:off x="5148064" y="87015"/>
            <a:ext cx="2488160" cy="461665"/>
          </a:xfrm>
          <a:prstGeom prst="rect">
            <a:avLst/>
          </a:prstGeom>
          <a:noFill/>
        </p:spPr>
        <p:txBody>
          <a:bodyPr wrap="square" rtlCol="0">
            <a:spAutoFit/>
          </a:bodyPr>
          <a:lstStyle/>
          <a:p>
            <a:r>
              <a:rPr lang="tr-TR" sz="2400" b="1" dirty="0" smtClean="0">
                <a:solidFill>
                  <a:schemeClr val="bg1"/>
                </a:solidFill>
              </a:rPr>
              <a:t>Seviye Tasarımı</a:t>
            </a:r>
            <a:endParaRPr lang="tr-TR" sz="2400" b="1" dirty="0">
              <a:solidFill>
                <a:schemeClr val="bg1"/>
              </a:solidFill>
            </a:endParaRPr>
          </a:p>
        </p:txBody>
      </p:sp>
      <p:sp>
        <p:nvSpPr>
          <p:cNvPr id="6" name="Başlık 1"/>
          <p:cNvSpPr>
            <a:spLocks noGrp="1"/>
          </p:cNvSpPr>
          <p:nvPr>
            <p:ph type="title"/>
          </p:nvPr>
        </p:nvSpPr>
        <p:spPr>
          <a:xfrm>
            <a:off x="1043608" y="1052736"/>
            <a:ext cx="7024744" cy="685880"/>
          </a:xfrm>
        </p:spPr>
        <p:txBody>
          <a:bodyPr>
            <a:normAutofit fontScale="90000"/>
          </a:bodyPr>
          <a:lstStyle/>
          <a:p>
            <a:r>
              <a:rPr lang="tr-TR" dirty="0" smtClean="0"/>
              <a:t>Seviye Tasarımı Süreci</a:t>
            </a:r>
            <a:endParaRPr lang="tr-TR" b="1" dirty="0"/>
          </a:p>
        </p:txBody>
      </p:sp>
    </p:spTree>
    <p:extLst>
      <p:ext uri="{BB962C8B-B14F-4D97-AF65-F5344CB8AC3E}">
        <p14:creationId xmlns:p14="http://schemas.microsoft.com/office/powerpoint/2010/main" val="42636251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1916832"/>
            <a:ext cx="7200800" cy="4248472"/>
          </a:xfrm>
        </p:spPr>
        <p:txBody>
          <a:bodyPr>
            <a:normAutofit fontScale="92500" lnSpcReduction="10000"/>
          </a:bodyPr>
          <a:lstStyle/>
          <a:p>
            <a:r>
              <a:rPr lang="tr-TR" sz="1900" dirty="0" smtClean="0"/>
              <a:t>Günümüzde bir çok oyun geliştirme stüdyoları </a:t>
            </a:r>
            <a:r>
              <a:rPr lang="tr-TR" sz="1900" dirty="0"/>
              <a:t>hala ‘1 </a:t>
            </a:r>
            <a:r>
              <a:rPr lang="tr-TR" sz="1900" dirty="0" smtClean="0"/>
              <a:t>seviye 1 </a:t>
            </a:r>
            <a:r>
              <a:rPr lang="tr-TR" sz="1900" dirty="0"/>
              <a:t>tasarımcı ‘ </a:t>
            </a:r>
            <a:r>
              <a:rPr lang="tr-TR" sz="1900" dirty="0" smtClean="0"/>
              <a:t>seviye tasarım metoduyla çalışmaktadır.</a:t>
            </a:r>
          </a:p>
          <a:p>
            <a:r>
              <a:rPr lang="tr-TR" sz="1900" dirty="0" smtClean="0"/>
              <a:t>Bir seviyede baştan sona tutarlılık olması için bu güzel bir yöntemdir.</a:t>
            </a:r>
          </a:p>
          <a:p>
            <a:r>
              <a:rPr lang="tr-TR" sz="1900" dirty="0" smtClean="0"/>
              <a:t>Fakat tek yöntem bu değildir, yine bir çok geliştirici ‘takım’ metodunu da benimser.</a:t>
            </a:r>
          </a:p>
          <a:p>
            <a:r>
              <a:rPr lang="tr-TR" sz="1900" dirty="0" smtClean="0"/>
              <a:t>Özellikle büyük çaplı oyun projelerinde bir seviye içerisindeki görüntü, ses, efekt, ışıklandırma gibi her farklı alanda uzman tasarımcılar bir arada çalışır.</a:t>
            </a:r>
          </a:p>
          <a:p>
            <a:r>
              <a:rPr lang="tr-TR" sz="1900" dirty="0" smtClean="0"/>
              <a:t>Tabi bu yaklaşım tasarımcılar arasında çok güçlü bir iletişim gerektirir. Daima birbirleriyle etkileşim içerisinde olmalıdırlar.</a:t>
            </a:r>
          </a:p>
          <a:p>
            <a:r>
              <a:rPr lang="tr-TR" sz="1900" dirty="0" smtClean="0"/>
              <a:t>Bu takımlara kaliteyi çok daha üst düzeye çıkartmak için profesyonel sanatçılar da katılabilir. </a:t>
            </a:r>
          </a:p>
          <a:p>
            <a:r>
              <a:rPr lang="tr-TR" sz="1900" dirty="0" smtClean="0"/>
              <a:t>Böyle kalabalık takımları yönetmek oldukça zordur, fakat iyi yönetilebilirse ortaya çok iyi ürünler çıkabilir.</a:t>
            </a:r>
            <a:endParaRPr lang="tr-TR" sz="1900" dirty="0"/>
          </a:p>
        </p:txBody>
      </p:sp>
      <p:sp>
        <p:nvSpPr>
          <p:cNvPr id="4" name="Metin kutusu 3"/>
          <p:cNvSpPr txBox="1"/>
          <p:nvPr/>
        </p:nvSpPr>
        <p:spPr>
          <a:xfrm>
            <a:off x="5148064" y="87015"/>
            <a:ext cx="2488160" cy="461665"/>
          </a:xfrm>
          <a:prstGeom prst="rect">
            <a:avLst/>
          </a:prstGeom>
          <a:noFill/>
        </p:spPr>
        <p:txBody>
          <a:bodyPr wrap="square" rtlCol="0">
            <a:spAutoFit/>
          </a:bodyPr>
          <a:lstStyle/>
          <a:p>
            <a:r>
              <a:rPr lang="tr-TR" sz="2400" b="1" dirty="0" smtClean="0">
                <a:solidFill>
                  <a:schemeClr val="bg1"/>
                </a:solidFill>
              </a:rPr>
              <a:t>Seviye Tasarımı</a:t>
            </a:r>
            <a:endParaRPr lang="tr-TR" sz="2400" b="1" dirty="0">
              <a:solidFill>
                <a:schemeClr val="bg1"/>
              </a:solidFill>
            </a:endParaRPr>
          </a:p>
        </p:txBody>
      </p:sp>
      <p:sp>
        <p:nvSpPr>
          <p:cNvPr id="6" name="Başlık 1"/>
          <p:cNvSpPr>
            <a:spLocks noGrp="1"/>
          </p:cNvSpPr>
          <p:nvPr>
            <p:ph type="title"/>
          </p:nvPr>
        </p:nvSpPr>
        <p:spPr>
          <a:xfrm>
            <a:off x="1043608" y="1052736"/>
            <a:ext cx="7024744" cy="685880"/>
          </a:xfrm>
        </p:spPr>
        <p:txBody>
          <a:bodyPr>
            <a:normAutofit fontScale="90000"/>
          </a:bodyPr>
          <a:lstStyle/>
          <a:p>
            <a:r>
              <a:rPr lang="tr-TR" dirty="0" smtClean="0"/>
              <a:t>Seviye Tasarımını Kim Yapar?</a:t>
            </a:r>
            <a:endParaRPr lang="tr-TR" b="1" dirty="0"/>
          </a:p>
        </p:txBody>
      </p:sp>
    </p:spTree>
    <p:extLst>
      <p:ext uri="{BB962C8B-B14F-4D97-AF65-F5344CB8AC3E}">
        <p14:creationId xmlns:p14="http://schemas.microsoft.com/office/powerpoint/2010/main" val="2882306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1916832"/>
            <a:ext cx="7200800" cy="4248472"/>
          </a:xfrm>
        </p:spPr>
        <p:txBody>
          <a:bodyPr>
            <a:normAutofit lnSpcReduction="10000"/>
          </a:bodyPr>
          <a:lstStyle/>
          <a:p>
            <a:endParaRPr lang="tr-TR" sz="1900" dirty="0" smtClean="0"/>
          </a:p>
          <a:p>
            <a:r>
              <a:rPr lang="tr-TR" sz="1900" dirty="0" smtClean="0"/>
              <a:t>Bir seviyeyi oluşturmak için gerekli tüm bu iş ve işlemlerin muhteşem bir uyum ve işbirliği içerisinde sistematik olarak hazırlanması ve uygulanması gerekir.</a:t>
            </a:r>
          </a:p>
          <a:p>
            <a:endParaRPr lang="tr-TR" sz="1900" dirty="0"/>
          </a:p>
          <a:p>
            <a:r>
              <a:rPr lang="tr-TR" sz="1900" dirty="0" smtClean="0"/>
              <a:t>Bu iş hiç de basit değildir, oldukça yorucu, zaman alıcı ve emek gerektiren bir süreçtir.</a:t>
            </a:r>
          </a:p>
          <a:p>
            <a:endParaRPr lang="tr-TR" sz="1900" dirty="0"/>
          </a:p>
          <a:p>
            <a:r>
              <a:rPr lang="tr-TR" sz="1900" b="1" dirty="0" smtClean="0"/>
              <a:t>Not: </a:t>
            </a:r>
            <a:r>
              <a:rPr lang="tr-TR" sz="1900" dirty="0" smtClean="0"/>
              <a:t>Youtube’da seviye tasarımı ile ilgili bir çok video bulunmaktadır.</a:t>
            </a:r>
          </a:p>
          <a:p>
            <a:pPr lvl="2"/>
            <a:r>
              <a:rPr lang="tr-TR" sz="1500" dirty="0" err="1" smtClean="0">
                <a:hlinkClick r:id="rId2" action="ppaction://hlinkfile"/>
              </a:rPr>
              <a:t>Unity</a:t>
            </a:r>
            <a:r>
              <a:rPr lang="tr-TR" sz="1500" dirty="0" smtClean="0">
                <a:hlinkClick r:id="rId2" action="ppaction://hlinkfile"/>
              </a:rPr>
              <a:t> ile hızlandırılmış bir seviye tasarımı</a:t>
            </a:r>
            <a:r>
              <a:rPr lang="tr-TR" sz="1500" dirty="0">
                <a:hlinkClick r:id="rId2" action="ppaction://hlinkfile"/>
              </a:rPr>
              <a:t> </a:t>
            </a:r>
            <a:r>
              <a:rPr lang="tr-TR" sz="1500" dirty="0" smtClean="0">
                <a:hlinkClick r:id="rId2" action="ppaction://hlinkfile"/>
              </a:rPr>
              <a:t>(Bir köprü ortamı</a:t>
            </a:r>
            <a:r>
              <a:rPr lang="tr-TR" sz="1500" dirty="0" smtClean="0">
                <a:hlinkClick r:id="rId2" action="ppaction://hlinkfile"/>
              </a:rPr>
              <a:t>)</a:t>
            </a:r>
            <a:endParaRPr lang="tr-TR" sz="1500" dirty="0" smtClean="0"/>
          </a:p>
          <a:p>
            <a:pPr marL="685800" lvl="2" indent="0">
              <a:buNone/>
            </a:pPr>
            <a:r>
              <a:rPr lang="tr-TR" sz="1500" dirty="0" smtClean="0"/>
              <a:t>	</a:t>
            </a:r>
            <a:r>
              <a:rPr lang="tr-TR" sz="1200" dirty="0" smtClean="0"/>
              <a:t>http</a:t>
            </a:r>
            <a:r>
              <a:rPr lang="tr-TR" sz="1200" dirty="0"/>
              <a:t>://</a:t>
            </a:r>
            <a:r>
              <a:rPr lang="tr-TR" sz="1200" dirty="0" smtClean="0"/>
              <a:t>www.youtube.com/watch?v=D3_357QTrF8</a:t>
            </a:r>
          </a:p>
          <a:p>
            <a:pPr marL="685800" lvl="2" indent="0">
              <a:buNone/>
            </a:pPr>
            <a:endParaRPr lang="tr-TR" sz="1500" dirty="0" smtClean="0"/>
          </a:p>
          <a:p>
            <a:pPr lvl="2"/>
            <a:r>
              <a:rPr lang="tr-TR" sz="1500" dirty="0" err="1">
                <a:hlinkClick r:id="rId3" action="ppaction://hlinkfile"/>
              </a:rPr>
              <a:t>Unity</a:t>
            </a:r>
            <a:r>
              <a:rPr lang="tr-TR" sz="1500" dirty="0">
                <a:hlinkClick r:id="rId3" action="ppaction://hlinkfile"/>
              </a:rPr>
              <a:t> ile hızlandırılmış bir seviye tasarımı </a:t>
            </a:r>
            <a:r>
              <a:rPr lang="tr-TR" sz="1500" dirty="0" smtClean="0">
                <a:hlinkClick r:id="rId3" action="ppaction://hlinkfile"/>
              </a:rPr>
              <a:t>(Bir metro ortamı</a:t>
            </a:r>
            <a:r>
              <a:rPr lang="tr-TR" sz="1500" dirty="0" smtClean="0">
                <a:hlinkClick r:id="rId3" action="ppaction://hlinkfile"/>
              </a:rPr>
              <a:t>)</a:t>
            </a:r>
            <a:endParaRPr lang="tr-TR" sz="1500" dirty="0" smtClean="0"/>
          </a:p>
          <a:p>
            <a:pPr marL="685800" lvl="2" indent="0">
              <a:buNone/>
            </a:pPr>
            <a:r>
              <a:rPr lang="tr-TR" sz="1500" dirty="0" smtClean="0"/>
              <a:t>	</a:t>
            </a:r>
            <a:r>
              <a:rPr lang="tr-TR" sz="1200" dirty="0" smtClean="0"/>
              <a:t>http</a:t>
            </a:r>
            <a:r>
              <a:rPr lang="tr-TR" sz="1200" dirty="0"/>
              <a:t>://www.youtube.com/watch?v=0WGxQI8t110</a:t>
            </a:r>
            <a:endParaRPr lang="tr-TR" sz="1200" dirty="0"/>
          </a:p>
          <a:p>
            <a:endParaRPr lang="tr-TR" sz="1900" dirty="0" smtClean="0"/>
          </a:p>
        </p:txBody>
      </p:sp>
      <p:sp>
        <p:nvSpPr>
          <p:cNvPr id="4" name="Metin kutusu 3"/>
          <p:cNvSpPr txBox="1"/>
          <p:nvPr/>
        </p:nvSpPr>
        <p:spPr>
          <a:xfrm>
            <a:off x="5148064" y="87015"/>
            <a:ext cx="2488160" cy="461665"/>
          </a:xfrm>
          <a:prstGeom prst="rect">
            <a:avLst/>
          </a:prstGeom>
          <a:noFill/>
        </p:spPr>
        <p:txBody>
          <a:bodyPr wrap="square" rtlCol="0">
            <a:spAutoFit/>
          </a:bodyPr>
          <a:lstStyle/>
          <a:p>
            <a:r>
              <a:rPr lang="tr-TR" sz="2400" b="1" dirty="0" smtClean="0">
                <a:solidFill>
                  <a:schemeClr val="bg1"/>
                </a:solidFill>
              </a:rPr>
              <a:t>Seviye Tasarımı</a:t>
            </a:r>
            <a:endParaRPr lang="tr-TR" sz="2400" b="1" dirty="0">
              <a:solidFill>
                <a:schemeClr val="bg1"/>
              </a:solidFill>
            </a:endParaRPr>
          </a:p>
        </p:txBody>
      </p:sp>
      <p:sp>
        <p:nvSpPr>
          <p:cNvPr id="6" name="Başlık 1"/>
          <p:cNvSpPr>
            <a:spLocks noGrp="1"/>
          </p:cNvSpPr>
          <p:nvPr>
            <p:ph type="title"/>
          </p:nvPr>
        </p:nvSpPr>
        <p:spPr>
          <a:xfrm>
            <a:off x="1043608" y="1052736"/>
            <a:ext cx="7024744" cy="685880"/>
          </a:xfrm>
        </p:spPr>
        <p:txBody>
          <a:bodyPr>
            <a:normAutofit fontScale="90000"/>
          </a:bodyPr>
          <a:lstStyle/>
          <a:p>
            <a:r>
              <a:rPr lang="tr-TR" dirty="0" smtClean="0"/>
              <a:t>Son Olarak…</a:t>
            </a:r>
            <a:endParaRPr lang="tr-TR" b="1" dirty="0"/>
          </a:p>
        </p:txBody>
      </p:sp>
    </p:spTree>
    <p:extLst>
      <p:ext uri="{BB962C8B-B14F-4D97-AF65-F5344CB8AC3E}">
        <p14:creationId xmlns:p14="http://schemas.microsoft.com/office/powerpoint/2010/main" val="41320162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148064" y="87015"/>
            <a:ext cx="2488160" cy="461665"/>
          </a:xfrm>
          <a:prstGeom prst="rect">
            <a:avLst/>
          </a:prstGeom>
          <a:noFill/>
        </p:spPr>
        <p:txBody>
          <a:bodyPr wrap="square" rtlCol="0">
            <a:spAutoFit/>
          </a:bodyPr>
          <a:lstStyle/>
          <a:p>
            <a:r>
              <a:rPr lang="tr-TR" sz="2400" b="1" dirty="0" smtClean="0">
                <a:solidFill>
                  <a:schemeClr val="bg1"/>
                </a:solidFill>
              </a:rPr>
              <a:t>Seviye Tasarımı</a:t>
            </a:r>
            <a:endParaRPr lang="tr-TR" sz="2400" b="1" dirty="0">
              <a:solidFill>
                <a:schemeClr val="bg1"/>
              </a:solidFill>
            </a:endParaRPr>
          </a:p>
        </p:txBody>
      </p:sp>
      <p:sp>
        <p:nvSpPr>
          <p:cNvPr id="6" name="Başlık 1"/>
          <p:cNvSpPr>
            <a:spLocks noGrp="1"/>
          </p:cNvSpPr>
          <p:nvPr>
            <p:ph type="title"/>
          </p:nvPr>
        </p:nvSpPr>
        <p:spPr>
          <a:xfrm>
            <a:off x="1331640" y="3068960"/>
            <a:ext cx="6520608" cy="685880"/>
          </a:xfrm>
        </p:spPr>
        <p:txBody>
          <a:bodyPr>
            <a:normAutofit fontScale="90000"/>
          </a:bodyPr>
          <a:lstStyle/>
          <a:p>
            <a:r>
              <a:rPr lang="tr-TR" dirty="0" smtClean="0"/>
              <a:t>Dinlediğiniz İçin Teşekkürler…</a:t>
            </a:r>
            <a:endParaRPr lang="tr-TR" b="1" dirty="0"/>
          </a:p>
        </p:txBody>
      </p:sp>
    </p:spTree>
    <p:extLst>
      <p:ext uri="{BB962C8B-B14F-4D97-AF65-F5344CB8AC3E}">
        <p14:creationId xmlns:p14="http://schemas.microsoft.com/office/powerpoint/2010/main" val="1425353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2323652"/>
            <a:ext cx="7560840" cy="3508977"/>
          </a:xfrm>
        </p:spPr>
        <p:txBody>
          <a:bodyPr>
            <a:normAutofit fontScale="92500"/>
          </a:bodyPr>
          <a:lstStyle/>
          <a:p>
            <a:r>
              <a:rPr lang="tr-TR" dirty="0" smtClean="0"/>
              <a:t>Seviye tasarımı bir oyunun farklı tüm bileşenlerinin bir araya geldiği yerdir.</a:t>
            </a:r>
          </a:p>
          <a:p>
            <a:r>
              <a:rPr lang="tr-TR" dirty="0" smtClean="0"/>
              <a:t>Seviyelerin inşa edilebilmesi için seviye </a:t>
            </a:r>
            <a:r>
              <a:rPr lang="tr-TR" dirty="0" smtClean="0"/>
              <a:t>tasarımcısının </a:t>
            </a:r>
            <a:r>
              <a:rPr lang="tr-TR" dirty="0" smtClean="0"/>
              <a:t>oyunun motorundan, sanatsal yönünden ve oyun mekaniğinden faydalanması gerekir.</a:t>
            </a:r>
          </a:p>
          <a:p>
            <a:r>
              <a:rPr lang="tr-TR" dirty="0" smtClean="0"/>
              <a:t>Bu nedenle seviye tasarımı oyundaki problemlerin en fazla göründüğü yerdir.</a:t>
            </a:r>
          </a:p>
          <a:p>
            <a:r>
              <a:rPr lang="tr-TR" dirty="0" smtClean="0"/>
              <a:t>Seviye </a:t>
            </a:r>
            <a:r>
              <a:rPr lang="tr-TR" dirty="0" smtClean="0"/>
              <a:t>tasarımcısının </a:t>
            </a:r>
            <a:r>
              <a:rPr lang="tr-TR" dirty="0" smtClean="0"/>
              <a:t>işi büyük sorumluluk gerektirir.</a:t>
            </a:r>
          </a:p>
          <a:p>
            <a:endParaRPr lang="tr-TR" dirty="0"/>
          </a:p>
        </p:txBody>
      </p:sp>
      <p:sp>
        <p:nvSpPr>
          <p:cNvPr id="4" name="Metin kutusu 3"/>
          <p:cNvSpPr txBox="1"/>
          <p:nvPr/>
        </p:nvSpPr>
        <p:spPr>
          <a:xfrm>
            <a:off x="5148064" y="87015"/>
            <a:ext cx="2488160" cy="461665"/>
          </a:xfrm>
          <a:prstGeom prst="rect">
            <a:avLst/>
          </a:prstGeom>
          <a:noFill/>
        </p:spPr>
        <p:txBody>
          <a:bodyPr wrap="square" rtlCol="0">
            <a:spAutoFit/>
          </a:bodyPr>
          <a:lstStyle/>
          <a:p>
            <a:r>
              <a:rPr lang="tr-TR" sz="2400" b="1" dirty="0" smtClean="0">
                <a:solidFill>
                  <a:schemeClr val="bg1"/>
                </a:solidFill>
              </a:rPr>
              <a:t>Seviye Tasarımı</a:t>
            </a:r>
            <a:endParaRPr lang="tr-TR" sz="2400" b="1" dirty="0">
              <a:solidFill>
                <a:schemeClr val="bg1"/>
              </a:solidFill>
            </a:endParaRPr>
          </a:p>
        </p:txBody>
      </p:sp>
      <p:sp>
        <p:nvSpPr>
          <p:cNvPr id="6" name="Başlık 1"/>
          <p:cNvSpPr txBox="1">
            <a:spLocks/>
          </p:cNvSpPr>
          <p:nvPr/>
        </p:nvSpPr>
        <p:spPr>
          <a:xfrm>
            <a:off x="1043490" y="1484784"/>
            <a:ext cx="7024744" cy="685880"/>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smtClean="0"/>
              <a:t>Giriş</a:t>
            </a:r>
            <a:endParaRPr lang="tr-TR" dirty="0"/>
          </a:p>
        </p:txBody>
      </p:sp>
    </p:spTree>
    <p:extLst>
      <p:ext uri="{BB962C8B-B14F-4D97-AF65-F5344CB8AC3E}">
        <p14:creationId xmlns:p14="http://schemas.microsoft.com/office/powerpoint/2010/main" val="1216196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1052736"/>
            <a:ext cx="7024744" cy="685880"/>
          </a:xfrm>
        </p:spPr>
        <p:txBody>
          <a:bodyPr>
            <a:normAutofit fontScale="90000"/>
          </a:bodyPr>
          <a:lstStyle/>
          <a:p>
            <a:r>
              <a:rPr lang="tr-TR" dirty="0" smtClean="0"/>
              <a:t>Farklı Oyunlarda Seviyeler</a:t>
            </a:r>
            <a:endParaRPr lang="tr-TR" dirty="0"/>
          </a:p>
        </p:txBody>
      </p:sp>
      <p:sp>
        <p:nvSpPr>
          <p:cNvPr id="3" name="İçerik Yer Tutucusu 2"/>
          <p:cNvSpPr>
            <a:spLocks noGrp="1"/>
          </p:cNvSpPr>
          <p:nvPr>
            <p:ph idx="1"/>
          </p:nvPr>
        </p:nvSpPr>
        <p:spPr>
          <a:xfrm>
            <a:off x="1043608" y="1886009"/>
            <a:ext cx="6777317" cy="3508977"/>
          </a:xfrm>
        </p:spPr>
        <p:txBody>
          <a:bodyPr>
            <a:normAutofit/>
          </a:bodyPr>
          <a:lstStyle/>
          <a:p>
            <a:r>
              <a:rPr lang="tr-TR" sz="1800" b="1" dirty="0" err="1"/>
              <a:t>C</a:t>
            </a:r>
            <a:r>
              <a:rPr lang="tr-TR" sz="1800" b="1" dirty="0" err="1" smtClean="0"/>
              <a:t>entipede</a:t>
            </a:r>
            <a:r>
              <a:rPr lang="tr-TR" sz="1800" dirty="0" smtClean="0"/>
              <a:t> veya </a:t>
            </a:r>
            <a:r>
              <a:rPr lang="tr-TR" sz="1800" b="1" dirty="0" smtClean="0"/>
              <a:t>Space </a:t>
            </a:r>
            <a:r>
              <a:rPr lang="tr-TR" sz="1800" b="1" dirty="0" err="1" smtClean="0"/>
              <a:t>Invaders</a:t>
            </a:r>
            <a:r>
              <a:rPr lang="tr-TR" sz="1800" b="1" dirty="0" smtClean="0"/>
              <a:t> </a:t>
            </a:r>
            <a:r>
              <a:rPr lang="tr-TR" sz="1800" dirty="0" smtClean="0"/>
              <a:t>gibi bir çok klasik </a:t>
            </a:r>
            <a:r>
              <a:rPr lang="tr-TR" sz="1800" dirty="0" err="1" smtClean="0"/>
              <a:t>arcade</a:t>
            </a:r>
            <a:r>
              <a:rPr lang="tr-TR" sz="1800" dirty="0" smtClean="0"/>
              <a:t> oyunlarda oyun tamamen tek seviye üzerinde ilerlerken, </a:t>
            </a:r>
          </a:p>
          <a:p>
            <a:endParaRPr lang="tr-TR" sz="1800" b="1" dirty="0"/>
          </a:p>
          <a:p>
            <a:endParaRPr lang="tr-TR" sz="1800" b="1" dirty="0" smtClean="0"/>
          </a:p>
          <a:p>
            <a:endParaRPr lang="tr-TR" sz="1800" b="1" dirty="0"/>
          </a:p>
          <a:p>
            <a:endParaRPr lang="tr-TR" sz="1800" b="1" dirty="0" smtClean="0"/>
          </a:p>
          <a:p>
            <a:r>
              <a:rPr lang="tr-TR" sz="1800" b="1" dirty="0" err="1" smtClean="0"/>
              <a:t>Pac</a:t>
            </a:r>
            <a:r>
              <a:rPr lang="tr-TR" sz="1800" b="1" dirty="0" smtClean="0"/>
              <a:t>-Man</a:t>
            </a:r>
            <a:r>
              <a:rPr lang="tr-TR" sz="1800" dirty="0" smtClean="0"/>
              <a:t> veya </a:t>
            </a:r>
            <a:r>
              <a:rPr lang="tr-TR" sz="1800" b="1" dirty="0" err="1" smtClean="0"/>
              <a:t>Joust</a:t>
            </a:r>
            <a:r>
              <a:rPr lang="tr-TR" sz="1800" dirty="0" smtClean="0"/>
              <a:t> gibi oyunlar ise oyun mekaniğini uzatmak için oyun dünyasında çeşitlilikler ve zorluklar sunar.</a:t>
            </a:r>
            <a:endParaRPr lang="tr-TR" sz="1800" b="1" dirty="0"/>
          </a:p>
        </p:txBody>
      </p:sp>
      <p:sp>
        <p:nvSpPr>
          <p:cNvPr id="4" name="Metin kutusu 3"/>
          <p:cNvSpPr txBox="1"/>
          <p:nvPr/>
        </p:nvSpPr>
        <p:spPr>
          <a:xfrm>
            <a:off x="5148064" y="87015"/>
            <a:ext cx="2488160" cy="461665"/>
          </a:xfrm>
          <a:prstGeom prst="rect">
            <a:avLst/>
          </a:prstGeom>
          <a:noFill/>
        </p:spPr>
        <p:txBody>
          <a:bodyPr wrap="square" rtlCol="0">
            <a:spAutoFit/>
          </a:bodyPr>
          <a:lstStyle/>
          <a:p>
            <a:r>
              <a:rPr lang="tr-TR" sz="2400" b="1" dirty="0" smtClean="0">
                <a:solidFill>
                  <a:schemeClr val="bg1"/>
                </a:solidFill>
              </a:rPr>
              <a:t>Seviye Tasarımı</a:t>
            </a:r>
            <a:endParaRPr lang="tr-TR" sz="2400" b="1"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4608" y="2623156"/>
            <a:ext cx="1997392" cy="1476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6832" y="2623156"/>
            <a:ext cx="2021432" cy="1476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5" y="4797153"/>
            <a:ext cx="1907737" cy="142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6" descr="data:image/jpeg;base64,/9j/4AAQSkZJRgABAQAAAQABAAD/2wCEAAkGBxQTEhUTEhMVFRUTFRgbGBYWGBIbGRcXGBccGBcWFxcbHCggGBslHRsdIjEhJykrLi4uGB8zODMtNyotLysBCgoKDg0OGxAQGzImICQsLDgyNyw3My8sLiwsLCwsNDI0MC0yLCwwLCw0LCwvLCw0LC8sLywsLywsLCwtLCwvLP/AABEIALEBHAMBEQACEQEDEQH/xAAbAAEAAgMBAQAAAAAAAAAAAAAABAUBAwYCB//EAD4QAAICAQMBBgIGCQMEAwEAAAECAxEABBIhMQUGEyJBURRhFjJxgZLRByNCUlORoaLSFWKxM3KTwSREghf/xAAaAQEAAwEBAQAAAAAAAAAAAAAAAQIDBAUG/8QAMxEAAgECAwQIBwEBAQEBAAAAAAECAxEEITESQVHwExQVYXGBkaEFIlKxwdHhMkLxYiP/2gAMAwEAAhEDEQA/APhuAMAYAwBgDAGAMAYAwBgDAGAMAYAwBgDAGAMAYAwBgDAGAMAYAwBgDAGAMAYAwBgDAGAMAYAwBgDAGAMAYAwBgDAPfhmro170a/ngHkDAMYAwBgDAPbxkdQR9oIwCX2V2TNqG2woWPFngAE9ASeLPoPXIcks2WjFy0J0HdwsiP4sYEkbuNxIoRuEYMfQ2b+znMnWtJq2lvc0VG6Tvrf2KztHSGGV4iQSjEWOhr1GaQltK5nKOy7EbLFRgDAGAMAYAwBgDAGAMAYAwBgDAGAMAYAwBgDAGAMAYAwCT2YU8aLxK2eIm++m3cN1/deQ9CVqfcPj4I1UNGjAnbu2XbbGk4YkcUrHjjPBUK9RuTna19+nkezelBJbN7+/mRdZs2OYIoo5drbHNlg+3ymqKim5u26dPbTD1tuoouTfsv2RVpWg5KKRo7v6LTwwgFUfeeWYMS26yC3zIFk+lkXQGVxGIrVJydNu0eBFGhTjFbSzZWfRPSB5GNFZgwUVxGf8AaPTrd9ASoHtnR16boqcVo8zLqcVUcXv0PPdjuvFppDJKUdg1oSCfKKrjoDd3xdVRHIyMVjn0cXD/AK/BOHwlpva3Fh2J2Lp4ZJJXRWLyOR1qt5JA9OPq108vPypjMVOMlBOyy8S2Hw0WnNq5jvprtGdNc8S8khFjFNvA/ZcCq+Z5rqOaNsNTrKpeE7x7+dSteVLYtKNn3Fn3ZaKKNBGqoTYHBJWzXHzIqz1PqTnNi6s5V9i+jRvh6cVT2rcT4x21JC0pOnRkjoUrdbrzHqeLv1z3o7Vvm1PGls3+XQg5YqMAYAwBgDAGAMAYAwBgDAGAMAYAwBgDAGAMAYAwBgDAGAMAYBa9g6h/FUBmpUmKizQPgv0HQZlW/wAPy+5eDaeXf9jp+zu1ZlctIWKKjsefRULdKHt7556pU01sa3NoV6snabdjZBLK0nhM3CyAqxPBUbo2o0PrROxB+Qwowgns71nzzqWjUqSlsyejy58DXH2rN4TISfEKCTr9VfEjVf2eCbc/YF98noIJZf5b9df4R01S2bz/AKke9d2nMYodjHeFffyeDY287ftyipU3lLRafkSr1FFNN33jTeLp5ZZGLmDUu7oqjhwxvxKNbWF7aBBJHWhzrVcKtNReqJjOVKW1nZ8BrJGLbfEEsDjzh/2UHLFxt4IBJB4N9ADxlKSUL7OT7t5FSc21eV0Z0+tmGpRVJ2eKgHPoWF8VidODvN/6/I6Wqp7Kbtc4GTqftOeqcp5wBgDAGAMAYAwBgDAGAMAYAwBgDAGAMAYAwBgDAGAMAYAwBgG/QQCSWNCdod1Un2DEC8ErNn03R/o6eCeKSMsRTBg22xuXbYIoCgxPPPHF+nlSx8J0pqWT0PRjg5QqRazLPvnGmm0kpkJBdGRF3LbM428D1Auz8hnH8PpydZSSyR1YyolSae8+a9nd654YxGNjKPq7wSVH7oNjgegOexVwlKrLakszy6eKqU47KZD0vbUqTnUbt0hJ3FuQ1+hHt7D0oV0GbSpxlDYayMo1JRnt7yyTvpqQXJ8M7+lp9T/sojj5Nf8AU3hLBUJJLZ0NljKqbd9Sv03b+oSQyCVixrduJIYD0YH0/wCPSs1nRpzjsNZGca04y2k8zZ2x3im1A2uQqfuJYUn3Nkk/ecrRw1Oj/hE1cRUq/wCmfVO6Jj1EKSRNuZaLJago13TA818/XPFxkJU6+21lde1j1sLUU6WynxPl3ezsQaScxCRX9eCNy/7XrgH/ANUaHTPco1ekgpJWPHq0+jls3KXNTMYAwBgDAGAMAYAwBgDAGAMAYAwBgDAGAMAYAwBgDAGAMAYAwCwj7c1KrtXUzhfYSyAV9l5Vwi82iynJK1yFLKzHcxLE9SSST95yxU8YAwBgDAGASNDrpIW3xSNG1EbkJBo9RYyHFPJolSazTNDMSbPJPrkkGMAYAwBgDAGAMAYAwBgDAGAMAYAwD6Voe4uikFieXoSDvg2tRP1SVBP8vXPFl8RrL/le56ywFN2+Yxou42ikNeNMOWAJaEC1A8rblBDXYqj0Ptkv4jWX/K9+bEdQp/URG7r6FZCjtq0ogb2+HCkn0X1b+X/rNOu1tm6SfdndFep072ba9DcvczREM3iamlPS4NxHPmC1yOPf7a9c38Rq5ZL3Lr4fDiyNN3Y0KozmWdvDXdIqNEWUHpVoFb7j9l5qsXXckrLPxM3haSTd3l4HLdtLplbbpjKwBNtIUo/YFUV/PO6i6rV6ll4HFVVNO0G2VubGQwBgDAGAMAYAwBgDAGAMAYAwBgDAGAMAYAwBgDAGAMAYB1/Z3Y+gljQrJqTKaDxjw/KTfQ7Lb7h6gZ59bEV6cnkrbnyzvo4elVWruXI7j6IS+E00wIBumjYg+ikBL3H265zdoVkr7K9zdYCm9JP2Nmt7haKIkSTzLVcFod3Ivpt/4v51kL4jWlpFe5DwFNayISd09CQpMsy7mqi8N1fLVtvb05NZZ4+v9K9x1Gle20/Yu4/0XaZhayagqeh/Ui/nRAOZ9qVeC58y3Z0OLPlceqdRSuwA9AxAz2nCL1R5aqSSsmwuqcXTsLNmmbknqT88OEXqgqk1o2J9S71vYtXSzeIwjH/KsRKcpf6dz2NfLx+sfjp5m4+znI6Kn9K9C3Sz+pkfccuZmMAYAwBgGQcA7bsztfRS+Gr6XTRNwJGbdTcC2B6AE2a9OOueZWpYiLbjJtbj0aM8PJfMkmWJk0O6VEghkCpvWYDyogPJkUkE+ZlQV160Obounsm21nbx8Pv+S8lQTySf48efIxLptHG7RvBAQFQ7twVk3eUq6l+SA5bdYugKB2unTRxLcFtp37lqc9XDfM9hq3joX0HeDsAKA/ZY38AhXiIuuSGMoscevOdHTK17P0Mugd7bS9SN2p2z2JJEfB7PSMjzbneOzXIVVWQ2T8+nsemHWV7WfoR0DtfaXqc8ms0O6kghayNsYVizDaAGaQtS36oLrbyzEknmxEqsl8nypb3+jehCkspZvgi8HZ+jYxfqtLGSpLoxJStxUNu+sDdWPmKzzunr2eb8Tu6vSvmkQdQujjfaYtLKWZQFClNg3ckMZLex08v8s0jUrzjdOS79b+2XqUlRpRlu8NCwfS6Dw7WCAyEmkIZbJ+rGGJIFmhuP35iq2Ibzk0vXzNJYeiloih7Q7S0MZAWDTyDb5iA/Lngsh4GxTZpgCR6+mdtOniJJ3k1w0OWc8PG1kmWHZI0cqsW00CqFapTwSwI5VOhHJHP7uc9SpXhKzk28sv7xN40qM1dLLPMrO0u1tHEu0aLTmSvdyDz5SAKqx5iCfUVnRSp15u+27c/+GFWVCGWyr8/+nGambexbaq2fqoKUfYM9NKysec3d3NWSQMAYAwC07J7v6jUcwxlgd3mJVVtACw3MQLAYGuuZVK9On/pmc6sYas89qdhzacAypQYkKQysCRVgFSffFOtCplFnROlOCW0rXV+/PTLdfcVuamYwDKsQbBII9RgXseo5mU2GIPuCQf55DSasyVJp3TEkrMbYkn3JJP8APCSWSDk27sx4h45PHTk8c3x7c5NkLs3/AB8v8WT8bfnlOih9KL9LU+p+pGy5mMAYAwBgDAGAMAYAwBgDAGAMAYAwBgDAGAMAYAwBgDAGAMAYB9J/Rnr9MsDRzOiuZr2FihdSoC8nyuQw8vQqSTYvnyviFOo5qUVlbn+8ThxUJuScVuOj7/aGKTTeP4qxlVJVZFgZWN7SSGBZj6Wt+mcmCqTjPYtfwv8A+fY2wOJqP/8ACcsu+7ta7sssr+XDM+U9saqB1HhK6srV9WEKVrk2qhrsDg3wTns0o1I/6/J11pKVS8Vlb38FZFTm5QYAwBgDAGAMAYAwDoOx+6smogedW2rH13JJV2AKIU2ALLEXtrnrnPUxMITjTbzft4hXzbWSXr3GmPu+TpzP4qAgkeGQ+41fSh1NcA1l+lW042eVvTj4LeS1ZKXHLwfB+RS5qQMAm9l9lyahisS7ioBb2VdwUsf9osEn0FnoDlKlSNNXkyspxjmy27V7l6iBGd/DIQW21ugsAEbgN1kiqu8wp4ynUaSvma0oOpS6VZK9lfe7X9rb7HO51FDGAMAYAwBgDAGAMAYAwBgDAGAMAYAwBgGyCdkYMjFWHQqSCOK4IyGk1Zg36jtF3Uq+02wa6AINUQtUAD1NDkgHKxpxi7oK9rXImXAwBgDAGAMAYAwBgE7sSWFJ0bUI0kSklkUgFuDQ59Lq/leLJ6+xSpt7L6O1919OfzrdH2vulo9Iis+lDtFNZ4JkVePq8DdEwsivXdzdCs6+Ew9aa6SMrLRxzTXCVk2uczzJ4nGRptKcb74ytF34xu1GS330y0W/57301vwr/C6fUTNsa2k8ZmYCuIyVoCvUcVWR0M41ZbT+W1ku7v8A0elQq06+GhLZ+Zu7bX/Wl1+GcRmpoMA6j9HvaUMGpZp2CK0bAMVc01grTKbjPH1gD7VznHjac6lO0OPOupz4mEpQtE+taqbST6d1MqxRrRLiSNK39L3fUs+jqPsOeJBVadRNK78L6eH4ZzYariMLVUo3zXfazyvZWvbdqj5H2l2tCVliYySXuqVfDUMwNpuQobXpZUqc9unSqKSlku775/8Ap7GImnGNOGey9e7nicznYYDAGAMAYAwBgDAGAMAYAwBgDAGAMAYAwBgDAGAMAYAwBgDAJn+lT/wJfwP+WZ9LD6kX6OfBj/SZ/wCBL/43/LHSw+pDo58GeW7NmHBhkHF8o/SmN9OlIx//AA3scunfQo1Y67TQaxTp40SdEbT8UkgXxHjdVLFV55I63WcTpOMakmtX6xTX4udaqRnKCusll3St7bjmNV2HqYzT6eZTuC8xv9YmgOnUnO440080aU7MmIsQykcchHI5AYenqpB+wg5VyUdWWUW9EeZ9BKg3PFIo92VgL9rIwpxeSZLhJaojZYqTv9Wm9XLeV189N5XFN9a+fY9RQqsz6KHDlBZaZEE5oBgDAGAMAYAwBgDAGAMAYAwBgDAJMeglYblikYe4ViP5gZR1Ip2bEvlttZXJ3dztVNPITLBHOjCisiq1G+GBIv34BF38hmdelKpG0ZWZtRqRhL5ldHWQ9q6FomYjTLIG8qDTx8rXIO6PjqCCCTY6EWM8/osSpb2vH+8rvO/bw0llZeX8Jvh6afzDTwRAQeIE2Q8KfKGkYFAFdS1025PrDYQGEqdWi7tuWdudXl7kbFGqrZLfzuLjsTUdnq+59Do5gxCleGZSxHm2iEKLa6BUGiNoUUg6+uR+l+n9ObqcvqXqWw7c7GKsV7N0TbTyB8PfPqLSjxzQO4eoB4w8XFaxfoFg5vSS9TnNVJoJpn8GDs+JtwO0sCgXi2UFApNBPJa+bcPKN5lTxdo3UH6COEbdtpepI1HZEaIdukSRiLU+HoAfYAUAjbifqjn2v18np5znnOy87HpdBThH/N/Q+W6vQTu7MdO67jdLEyqPkFAoDPcjUpxSW17njSjNu+z7Gr/SZ/4Ev/jf8snpYfUiOjnwY/0mf+BL/wCN/wAsdLD6kOjnwY/0qf8AgS/+N/yx0tP6l6jo58GfQdB3+jVKkZ3YoFLHeGoDkUAV/l92eNP4fVbtFZc+Z68cZStdvPwzNeq75aUxgfr2o3tLyqLPm8vhleQTVk8168HLxwWIUt33+9yssVQcbZ+V0Roe/tOW3y8hbVhuBcOLKlnJW4/LVgcBvrhWHdSp1qUdlWt9vZHHUlQqS2ncuov03apQFGxqPDNFzt5+sBKLPTn7c3XS9xlajff7GNZ+mCWeErM207h5YohyPmWkINdQOhIAYEWDWTr3ySt5k2oW1fsR3776baZPFmdiVJiZD06iNDuK0pJJZrd7ssTnHVo4itK0krL08eJ00qtCkrxbv7/o4zt7vPJqgVdQF8tdSw2DaPNxdirsHkWKs300MLGk7p888s56+JdXKxQ51HMMAYAwBgDAGAMAYAwBgDAGAMAYAwDr9D2FDI6RReHNJe1issoQGv8AqbjGCVsfsg/InOGdecU3K6Wumfhr+fGx0UoxlR2lG8k7tXs7L207z61B2YERUL/rdnIXe1qAFoftbaHJHJrrniureV0sr/3w8DyMZj5Yh7KXyRbt5tvNtt37m7LgfF+/0YXXzqOAuxQKjAAWNRQCeULxwOoFXzee9g23Ri338eL4nTh3emm+c+85/Oo2GAYwDOALybg6PsLvW8IMcg3o3DGgX6ijuPqK4PUccjOCvglN7cHZ+x20MW4LZlmvc6Psbv0kYG+SR9pO3fuBW+AfKCDx73frnFVwFRv5V6f07IYulbN+q/R513fuNkaOO1DGyX3t9U8ADjk+/p65al8OnF3l7PnQpVxsGrR9zXqe/wAInK6QyLHv6uFYsORYv6oqjtPHyGWh8OlJXqa88/srLHxTtFZHO6vvTNI7O8kxJJ5WV0FenlGdscJGKSSXpc5ni5N3d/J2KDOo5BgDAGAMAYAwBgDAGAMAYB0nY/d7TzQ+IdWUcGjF4IZvQWKkFrz1NdDnHXxM6UrbF1xv/DroYaNVX2s+e8s9f3FSKJZfiXcP0VIY91e9GcZhD4jtS2dm3i/4bS+HtK97+X9PY7gxn6urZjt3UkG+jdbTtlPPz6fPHaL+n3/gXw//AOvb+nhO40VhW1bRuwYiNoV3UPXyzEUfTn7axL4g0rqF1xTy+xCwSbttZ+H9Jkv6MwvXVMPLu5gAH/buMtbvvr55n2rnbZ9/4W7Oy/17f0jt3AjWNZJdWYlcgLviQ7rNeXbMR/XL9otu0YX8H/CvULK7lby/pIX9GYIDfFPRagfA9P3j+t4X+vyyj+Kr6ff+Fuzv/r2/ppi/R4hDs2qKJGaMhijK3QP7M5Pr6jL9paWje/f/AAjqHF+39IOu7q6WJPEOv3AgEbYLsHoR+trn2JBzSGMqTlsqnn4/wpPBwhHac8vD+nJSAWdpJF8EiiR6WLNH5Wc9BHCecA26Wdo3DozKymwykqw+YI5ByGk1Zhq6sdD2n3ymlRoyzsp4Uu7kqgHluq3SDklzZN5y08HCDT38+3cZqlBXskr8P7nmc0zWbPU51mhjAGAMAYAwBgDAGAMAYAwBgDAGAMAYAwBgDAGAMAYB7ilZTakg+4NHIlFSVmTGTi7onyduzs255XZqoFmY7R7AXVcdKrMur0rW2TXrFS97lqe/Wr2LGGVVVdvlXbuHu1Hk/ZWc/Z9G7djZY6qVy94Z9xYsCT7gf89f65o8HR2dmxVYyre9z1qu8uocAGQ17C+f62PurEMFRjmkJYyrLebJu9epYKrOCEA2g3S0QeLPyr78hYGitxLxtVmH706krtD7R8r/AOCayFgaKd7EvHVWhB3p1Cx+GHtLsqdx3H/dzzkywVKUtqxCxlVKxV6rVNIxZj1PQdB7ADOiEIwVkc86kpu7NGXKDAGAMAYAwBgDAGAMAYAwBgDAGAMAYAwBgDAGAMAYAwBgDAGAMAYAwBgDAGAMAYAwBgDAGAMAYAwBgDAGAMAYAwBgDAGAMAYAwBgDAGAMAYAwBgDAGAMAYAwBgDAGAMAYAwBgDAGAMAYAwBgDAGAMAYAwBgDAGAMAYAwBgDAGAMAYAwBgDAGAMAYAwBgDAGAMAYAwBgDAGAMAYAwBgDAGAMAYAwBgDAGAdL9CdR7x/ib/ABzzu1KHfz5nd2fV7h9CdR7x/ib/ABx2pQ7+fMdn1e4fQnUe8f4m/wAcdqUO/nzHZ9XuH0J1HvH+Jv8AHHalDv58x2fV7h9CdR7x/ib/ABx2pQ7+fMdn1e426fuHqGNb4V/7mYD+e3jHalHv58x2fV7j1N3CnRQzT6YKTV736/g/rlo/EaUnZJ8+ZDwFVa2NE3c5166nSnkjyvI3QWT5UPHz6emWWOg/+Xz5kdSqcUZl7mSL11OlPIFLI7HnpQVCT8/b1rJWOg9zHUqnFGD3Ofbu+J0tbQeJHJo9BtCXfy6467C9rMdSqa3Rle5rkA/E6Xm+sjg+U0bBSxz/AD9Mjr0L22Xz5jqVTijEXc12APxOlFmqaR1INbuQyAgV6nDx0FufPmOpVOKEfc526ajTCiBy8gPJoUCnI+eHjoLc+fMLBVHvRgdz383/AMnS+UE/XkogfunZ5vuvJ67D6Xz5kdSnxRtTuPMxZUm07st2Fdz0F8HZRHoSDQ9azWliI1NMvEyq0J09S77L/Q32hPH4iNpqthRke+DXICHbfWjRFiwDxm5ib9T+hLtFEZ2fS0oJP61h0+ZQD+ZwDnZ+40yAmSbTxgA1ukYFqIBCLttjzZAHABJqxdKlRQV2aU6cqjsv4a5O5rr/APZ0p5ApZHY2fYKhJ+ft65yrHQf/AC+fM6OpVOKB7mvW74nSkbQ3Ejk0egChLv5dcnr0L2s+fMjqVS17oyO5r1fxOl6E/wDUe/KaNjZYN+nr6ZHXofS/QnqVTihH3NcgH4nSizXmkdSKFmwUBAr1OHjocHz5jqVTijEfc526ajSjkDl5FPmNDgoDXzw8dBbnz5hYKo96ML3Pc7v/AJOl8vu8gvmrUlPN915LxsFufPmFgqj3oyO5r7ivxOlsXz4j7eBZptm0/cetjI69C17PnzHUqnFAdzn3BfidLZA53yVyLALbKBr0Jvp7467C17PnzHUqml0Ybue4IHxGl83s8hA5rzEJS8ni6vn2yeuw4PnzHUqml0Ju57rydTpTyfqvI3TqTtQ0Pn0wsbB7nz5jqVTij23cqQGviNKTYFLI7Gz7AJz8z6ZXr9O17PnzHUanFEr/APnWp5Hi6awLI8Rv8OvyynadHvLdn1e4h/QnUe8f4m/xx2pQ7+fMdn1e4fQnUe8f4m/xx2pQ7+fMdn1e4fQnUe8f4m/xx2pQ7+fMdn1e4fQnUe8f4m/xx2pQ7+fMdn1e4fQnUe8f4m/xx2pQ7+fMdn1e4fQnUe8f4m/xx2pQ7+fMdn1e4ofjJP33/E3553dHDgjj25cR8ZJ++/4m/PHRw4IbcuI+Mk/ff8Tfnjo4cENuXEfGSfvv+Jvzx0cOCG3LiPjJP33/ABN+eOjhwQ25cSX2X2xPDIHjclugBtrvjofX7OcpUw9OpHZaL0604SumfR000s50XxTBkTxPGB3Wrsp8JpVVBaBgtmiFsg8dfOwkqEakuG5vQ9DEU68qUZZ99iL2t2VAI9B4r6Y6k6nbqItAdwfSgrcsiweVHHP1QCwf/bx6blTtd2PPUKidrO5671djRpoJXd9INQNTt0vwZTdPGWpklWKh5QQQxANrR5PMbdOW9ZDYqx3PMldo9j6ZoNcA+k8vm0Pw5B1Z6VFKi1K3FBvEBYHcSeAclzpqN21b2ChV2tHfzPHY3Y+neNlnk0iQvo4ihsfHR6oRjxAF4mcmXedp3KVZNvHGRt09m91b2JcKt9Hc9dx+wElWITDTeCsEo1vjUNTDN4jmN0JqVSY/C27TtIWT9rrHSUklms/DMhwq30eXsRe5fZCS7FU6WQR6qUasaulf4QqnhTJvpo+N/KEEM6XxyJc6cVe6zI2ajds8jPdzu5o31WpWXxZdMrP4DsJwjhQa+qQ7HdQpQxPtzeYVatOM0tpLwt/cjaFOpKLdm/G5juj3ciSeVdTvl2IOXTXqI3Dc7W05O7y83dc8ZaniaLipNpehE6NZO1m/UnQ6Vf8AUFXRGOPTHTfrGY6jww4Yr5Dq/L421UVbG2h8s06xS+peqM+gq/S/Qi/pNglbUaZtIWj3xAtBGR+paOUbZZZImMTMSytuB8o23XFnXpbLe0reIVGptJWdyHpNPrIzeqEzNGrgMInk3AxsoQSVTL5y3F/Vv0seZOVKb+S2dtX5+WnuenT6SCtK+V9Fzf8AnpTds6bWSFiQ6nYDIhj8Ett53baAYmrA6+2dFKdCDs7d2d+fsYVY1pq8b+6KF+zdSp5imBJqyriyPS86+lpNarI5Ojqp6PM9ansvVR00kUy7hwzK4sfIkc9cRq0ZZJr2Dp1lm0/c1zaDUKwDRyhqJFq91xZH8x/MZKqUrXTVh0dW9rO571XZuqT/AKkUy+o3K/8AMXkRq0XkmvYl0q2rTMr2VqnTcIZ2TjzbZCvPTmqw61GL/wBJehHRVpLRmlNNO9gLK1GiAHPPsRkudKNrtBQqyurM2z9naqNgjxzKzDyqVcEgccD1GQqlFpyTXsOjqrKzM6fszVMdiRTEg1tVZLBq6ofLIlWo6uSz8CVTrbk/cz/pOrU7fBnBF+Xa98CzxjpqL/6XsFSrLRM16fQakkhI5iwskKHvjrYHPGWlUpL/AE0QqdXcmdb29NqINAqagy+NM97izHyim2kk8Hk9LH/Oedh40quIcoL5UuHP7OyvKpToqMnmzifjJP33/E3556fRw4I8/blxHxkn77/ib88dHDghty4j4yT99/xN+eOjhwQ25cR8ZJ++/wCJvzx0cOCG3LiPjJP33/E3546OHBDblxHxkn77/ib88dHDghty4mjLlRgDAGAMA6Lur3Zk1LbiCIwfrV9Y30UH6w9/bOLF4pUVZas68LhnVld6H0zURNBG4iRZCF2tVBY1PBClioJ2+1kVwDznjU7NpyefPLPdrRtSsvC2WnPrwKTQ6ASQvIUXwYyvhqvl3kqYy80nErkKSNob7fQZvOu4Oy/09eCzvZLTzONUIy10++VszVPpmHhuqCoZI5UDGi4Rg1GiTtNVbD581lYVEpPaf+k0+65edK8bR3NexK1MxBTUwsovzJs2lOTTKxC2zAcWfUZRZf8A5zX7Lf6+aL/RXLqqm2tI6ygoR0CcIrKqKtg0pHlNnk3zebShLY2lFW99dX+zNTjt7Lbv7eHAtOxwCNSZQZFdj4gFgu0hLKK/aUBar5Ae4zGpKW1Fxy4c7jWMUk08+eUTuwNbp9MxhLtEzgAo67TuZlVGUnhipbpYIBuuuVnTq1FtvNdxCnCD2dCK2qOleXfYQlmdhzIAOOLN8Eg0Kv7MiC6W0VroWk1BN+ZXaVJWTc3iRwu4EgQjgeiGT+m4D+WbtwjJqKu1pf8AX4M7VGltO3hu7v6WV/DaiVI90sdbvCDs7Ku0bldupp79TxXOZNKrFS0486Fk3G69DQkDyyLI/Vr27ioUqKJVUFgKPKBuHW+CbOTKairLTu5+3qTGN82dH2TppJthloRjcqoL6bW83Thga5oDpWc0snkaLNHNdp9nMZyD4rk2d0hTy7RwSPrA16c/dnTGr8m5et3+DPZ+bmy/Jns6aZo3TwjIzKFKF1EYAJHFuoHTjoeB0yWoKX+rLjvIz2b7OfDnIiauKWbaoUyuh4BcKpVKCkWaHB6muvyGWpSjFt3smuBFSLa0u0bO0vGkEfCiHTy7SYbcglP1iXVMeQOLHlPIrLQUKd09Wt+S1yfPpmUlJzaktE92b005/BIh7OLwWzSeEG8hldl28gg0jcnjmrFenGZVKuzUyS9P2i8Kd4/Nf1/pM0+ukLSQGpV5c+J4ioVu2YLVj3AAFccemVcUltPLdkXTzsiv7PKSsoDCGMqN7tQ8R78hF2Y6BArjp9maSTitnV/ZfkqpXe1ovuZleaJ0XareHKQsZpaJATcrnzUXBbng2eg4xFQldPLImW0s1meu04pUkEp1GyTaTvRLJQXuDKqkbrvmj0HNXUU5RfybN138fVfciaa+a9vDh7/YrAzafUGZ/D2lL3SM3lKAsA46+boB6kgZskq1PYje6enHneZSl0c9t6NalrolddS41R2yu28UAtBlBcil5pr6iz1zGpacY9Hpp+udDSgpKo4vV6fn3IvfHsN9UA4Yh0VU2sQAGUncxIF8igLHVTyc2wmJjRytl+7fYri8I6rvDdbI+ddpdnSQP4cyFGoGuDwwsEEEgj7M9qnUjUjtQd0eJOEoPZksyJlygwBgDAGAd59B4v4sn9v5ZwdblwPpuw6X1P2H0Hi/iyf2/ljrcuA7DpfU/YfQeL+LJ/b+WOty4DsOl9T9h9B4v4sn9v5Y63LgOw6X1P2JfZfdDTxvuk3SgA0rEgbvQnaQf65lVxNWUbRyZK+C0o53b8f4dcuqAV/NZfg8Ejbf7Fm/519+eaqfFc+51Ro2sre3/v5NM+qZY9kBUMeS72dtgA7ABRbgfWArnn3tClG/zJ/srLDyllHLPfw4+JRaSPUEFT4SrGVKCTcfEO4s7Ul0TQu/rccj06alOF7tt/j1OeOFrq6skt3f75c6G6ETySOkxQIzo5kN87ePDSNb2ijd8fVyJ0oKKa1z5uXWFrKo7rLj/L5ePsTPgY0j2QsQBIzIHA2oGO4ilBJW/mTmck5yTnwztzqWhgpQVl3vuKTV9lyMUFJ4jOzSTgnYC7bn/VEWwJ+XHGdUHFJu+Vslvy0z7vE5pfD61o28W+F9dXmWul0rxtGfGvw2cgKCEO9SvII3GhXX1BrrnM3GzjbXzeX7OlYXNbbd1fTfz9z3qeyInkhd3VxGPMjK3mamG5yFs9RRBvpxxkQq7MZJb9/pyyjwqm029HwVnzc363TJKlE/Jy53u6WPIhYUq+4FXQu8RTi/t3PvNXg03Z3z9PPgepolOnEG+xv3byBvbabQso8q8gX1v2yIpRm5JfrPn+leqXSTbflvNEyMhPw7qLcuzFWDMxAG1QONgVQoB28AdSTkqEZ22k1bTnXvKwwc9z1ve/tv/hG0aSvIJpGEBjJCRpbWlqw4O5QL3GrBBv0PNp04Rjsr5r+zz8ysMLVb2p5eGd135v7HQzdsNwwIZitHcDtAvkAX1Pr92cyoq+aZ0LD5u97eBC1dSAm0WQqP1hMh6cUy0efuH25borZZtCeGeezcj9mRiNQlKassxUbnvqDx0PsKGWnaTve32XmVjh4qNr5/nnU26aCKJWCMXdmvxHRQST6AAGkrr0YiuuJQk2r6d2YjhJLXfznp4GrsNW04kTckkcjs23bSIz/WKGt1Uao+3Fet6zVS11Zozo4NU7qT155zJmpkWSIRO36sEAKK3rV8rwAV+2/uzGNOzun+jVYe6yf6NOjh227SKWJ828sWdW4INXQAPpzlpwT42LPDxXEqJexwJCyyseQQKG0HaL2qRfXOmLTglb9lFgVL5rv2LLTR+cySSbmAUASBiCBfFryPTjOaUIqyLSw6jJZuz9R2xoINQ1OTGm0X4Qskhgw5YCj156V0y9FOnnHXv03lKmC6SFk+b/w09sdlx6kBHlKjZTOV8zEDy3tWrsC+K9smnJ0ZOaW/y/ZnVwW1DZlfngT9WRKkSyyAyI4JmRWDGuCWUAKQV4r+g9KxcYOUorK2j/epfq9ltJu8c+bG6DVhGZtwO4m185BB9eV5qz15zPor6XNuhvpfL+95UdvdjQ6kESPuKgBHG7ftBaktk6c3XTnOjD1pU3eN8927xOetgqeIWaab59MznPoPF/Fk/t/LO/rcuBn2HS+p+w+g8X8WT+38sdblwHYdL6n7D6DxfxZP7fyx1uXAdh0vqfsPoPF/Fk/t/LHW5cB2HS+p+w+g8X8WT+38sdblwHYdL6n7HVZyHtjAGAMAYAwBkEMYD0GSSMgDCIQySVqMiJERhAZJIyCGMkkYAwBkbiNwwBkkrUHIRERkkjAGQQMkkZBDAwyZaDJDGNxG4YJGAMAYAw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1" y="4797152"/>
            <a:ext cx="2088231" cy="142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58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29179" y="1961926"/>
            <a:ext cx="6777317" cy="3508977"/>
          </a:xfrm>
        </p:spPr>
        <p:txBody>
          <a:bodyPr>
            <a:normAutofit/>
          </a:bodyPr>
          <a:lstStyle/>
          <a:p>
            <a:r>
              <a:rPr lang="tr-TR" sz="1800" dirty="0" err="1" smtClean="0"/>
              <a:t>Pac-Man’de</a:t>
            </a:r>
            <a:r>
              <a:rPr lang="tr-TR" sz="1800" dirty="0" smtClean="0"/>
              <a:t> farklı labirentler farklı seviyeleri oluşturur.</a:t>
            </a:r>
          </a:p>
          <a:p>
            <a:r>
              <a:rPr lang="tr-TR" sz="1800" dirty="0" err="1" smtClean="0"/>
              <a:t>Joust’da</a:t>
            </a:r>
            <a:r>
              <a:rPr lang="tr-TR" sz="1800" dirty="0" smtClean="0"/>
              <a:t> ise farklı seviyeleri oluşturmak için oyunun dünyasında basit değişiklikler yapılmıştır.</a:t>
            </a:r>
          </a:p>
          <a:p>
            <a:endParaRPr lang="tr-TR" sz="1800" b="1" dirty="0"/>
          </a:p>
          <a:p>
            <a:r>
              <a:rPr lang="tr-TR" sz="1800" b="1" dirty="0" err="1" smtClean="0"/>
              <a:t>StarCraft</a:t>
            </a:r>
            <a:r>
              <a:rPr lang="tr-TR" sz="1800" dirty="0" smtClean="0"/>
              <a:t> gibi mücadele bazlı bir strateji oyununda seviyeler, oyuncuların haritalar eşliğinde başarması gereken hedefler doğrultusunda tanımlanır. </a:t>
            </a:r>
            <a:endParaRPr lang="tr-TR" sz="1800" dirty="0"/>
          </a:p>
          <a:p>
            <a:pPr lvl="2"/>
            <a:endParaRPr lang="tr-TR" sz="1400" dirty="0" smtClean="0"/>
          </a:p>
          <a:p>
            <a:pPr lvl="2"/>
            <a:r>
              <a:rPr lang="tr-TR" sz="1400" dirty="0" smtClean="0"/>
              <a:t>Örneğin; oyundaki bir seviye</a:t>
            </a:r>
          </a:p>
          <a:p>
            <a:pPr marL="685800" lvl="2" indent="0">
              <a:buNone/>
            </a:pPr>
            <a:r>
              <a:rPr lang="tr-TR" sz="1400" dirty="0" smtClean="0"/>
              <a:t> </a:t>
            </a:r>
            <a:r>
              <a:rPr lang="tr-TR" sz="1400" dirty="0" err="1" smtClean="0"/>
              <a:t>Protoss’a</a:t>
            </a:r>
            <a:r>
              <a:rPr lang="tr-TR" sz="1400" dirty="0" smtClean="0"/>
              <a:t> karşı </a:t>
            </a:r>
            <a:r>
              <a:rPr lang="tr-TR" sz="1400" dirty="0" err="1" smtClean="0"/>
              <a:t>Terrans’ı</a:t>
            </a:r>
            <a:r>
              <a:rPr lang="tr-TR" sz="1400" dirty="0" smtClean="0"/>
              <a:t> belirli bir</a:t>
            </a:r>
          </a:p>
          <a:p>
            <a:pPr marL="685800" lvl="2" indent="0">
              <a:buNone/>
            </a:pPr>
            <a:r>
              <a:rPr lang="tr-TR" sz="1400" dirty="0" smtClean="0"/>
              <a:t> süre içerisinde savunmak olabilir.</a:t>
            </a:r>
          </a:p>
          <a:p>
            <a:pPr lvl="2"/>
            <a:endParaRPr lang="tr-TR" sz="1400" dirty="0"/>
          </a:p>
        </p:txBody>
      </p:sp>
      <p:sp>
        <p:nvSpPr>
          <p:cNvPr id="4" name="Metin kutusu 3"/>
          <p:cNvSpPr txBox="1"/>
          <p:nvPr/>
        </p:nvSpPr>
        <p:spPr>
          <a:xfrm>
            <a:off x="5148064" y="87015"/>
            <a:ext cx="2488160" cy="461665"/>
          </a:xfrm>
          <a:prstGeom prst="rect">
            <a:avLst/>
          </a:prstGeom>
          <a:noFill/>
        </p:spPr>
        <p:txBody>
          <a:bodyPr wrap="square" rtlCol="0">
            <a:spAutoFit/>
          </a:bodyPr>
          <a:lstStyle/>
          <a:p>
            <a:r>
              <a:rPr lang="tr-TR" sz="2400" b="1" dirty="0" smtClean="0">
                <a:solidFill>
                  <a:schemeClr val="bg1"/>
                </a:solidFill>
              </a:rPr>
              <a:t>Seviye Tasarımı</a:t>
            </a:r>
            <a:endParaRPr lang="tr-TR" sz="2400" b="1" dirty="0">
              <a:solidFill>
                <a:schemeClr val="bg1"/>
              </a:solidFill>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1259" y="4221088"/>
            <a:ext cx="2744965" cy="201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6" descr="data:image/jpeg;base64,/9j/4AAQSkZJRgABAQAAAQABAAD/2wCEAAkGBxQTEhUTEhMVFRUTFRgbGBYWGBIbGRcXGBccGBcWFxcbHCggGBslHRsdIjEhJykrLi4uGB8zODMtNyotLysBCgoKDg0OGxAQGzImICQsLDgyNyw3My8sLiwsLCwsNDI0MC0yLCwwLCw0LCwvLCw0LC8sLywsLywsLCwtLCwvLP/AABEIALEBHAMBEQACEQEDEQH/xAAbAAEAAgMBAQAAAAAAAAAAAAAABAUBAwYCB//EAD4QAAICAQMBBgIGCQMEAwEAAAECAxEABBIhMQUGEyJBURRhFjJxgZLRByNCUlORoaLSFWKxM3KTwSREghf/xAAaAQEAAwEBAQAAAAAAAAAAAAAAAQIDBAUG/8QAMxEAAgECAwQIBwEBAQEBAAAAAAECAxEEITESQVHwExQVYXGBkaEFIlKxwdHhMkLxYiP/2gAMAwEAAhEDEQA/APhuAMAYAwBgDAGAMAYAwBgDAGAMAYAwBgDAGAMAYAwBgDAGAMAYAwBgDAGAMAYAwBgDAGAMAYAwBgDAGAMAYAwBgDAPfhmro170a/ngHkDAMYAwBgDAPbxkdQR9oIwCX2V2TNqG2woWPFngAE9ASeLPoPXIcks2WjFy0J0HdwsiP4sYEkbuNxIoRuEYMfQ2b+znMnWtJq2lvc0VG6Tvrf2KztHSGGV4iQSjEWOhr1GaQltK5nKOy7EbLFRgDAGAMAYAwBgDAGAMAYAwBgDAGAMAYAwBgDAGAMAYAwCT2YU8aLxK2eIm++m3cN1/deQ9CVqfcPj4I1UNGjAnbu2XbbGk4YkcUrHjjPBUK9RuTna19+nkezelBJbN7+/mRdZs2OYIoo5drbHNlg+3ymqKim5u26dPbTD1tuoouTfsv2RVpWg5KKRo7v6LTwwgFUfeeWYMS26yC3zIFk+lkXQGVxGIrVJydNu0eBFGhTjFbSzZWfRPSB5GNFZgwUVxGf8AaPTrd9ASoHtnR16boqcVo8zLqcVUcXv0PPdjuvFppDJKUdg1oSCfKKrjoDd3xdVRHIyMVjn0cXD/AK/BOHwlpva3Fh2J2Lp4ZJJXRWLyOR1qt5JA9OPq108vPypjMVOMlBOyy8S2Hw0WnNq5jvprtGdNc8S8khFjFNvA/ZcCq+Z5rqOaNsNTrKpeE7x7+dSteVLYtKNn3Fn3ZaKKNBGqoTYHBJWzXHzIqz1PqTnNi6s5V9i+jRvh6cVT2rcT4x21JC0pOnRkjoUrdbrzHqeLv1z3o7Vvm1PGls3+XQg5YqMAYAwBgDAGAMAYAwBgDAGAMAYAwBgDAGAMAYAwBgDAGAMAYBa9g6h/FUBmpUmKizQPgv0HQZlW/wAPy+5eDaeXf9jp+zu1ZlctIWKKjsefRULdKHt7556pU01sa3NoV6snabdjZBLK0nhM3CyAqxPBUbo2o0PrROxB+Qwowgns71nzzqWjUqSlsyejy58DXH2rN4TISfEKCTr9VfEjVf2eCbc/YF98noIJZf5b9df4R01S2bz/AKke9d2nMYodjHeFffyeDY287ftyipU3lLRafkSr1FFNN33jTeLp5ZZGLmDUu7oqjhwxvxKNbWF7aBBJHWhzrVcKtNReqJjOVKW1nZ8BrJGLbfEEsDjzh/2UHLFxt4IBJB4N9ADxlKSUL7OT7t5FSc21eV0Z0+tmGpRVJ2eKgHPoWF8VidODvN/6/I6Wqp7Kbtc4GTqftOeqcp5wBgDAGAMAYAwBgDAGAMAYAwBgDAGAMAYAwBgDAGAMAYAwBgG/QQCSWNCdod1Un2DEC8ErNn03R/o6eCeKSMsRTBg22xuXbYIoCgxPPPHF+nlSx8J0pqWT0PRjg5QqRazLPvnGmm0kpkJBdGRF3LbM428D1Auz8hnH8PpydZSSyR1YyolSae8+a9nd654YxGNjKPq7wSVH7oNjgegOexVwlKrLakszy6eKqU47KZD0vbUqTnUbt0hJ3FuQ1+hHt7D0oV0GbSpxlDYayMo1JRnt7yyTvpqQXJ8M7+lp9T/sojj5Nf8AU3hLBUJJLZ0NljKqbd9Sv03b+oSQyCVixrduJIYD0YH0/wCPSs1nRpzjsNZGca04y2k8zZ2x3im1A2uQqfuJYUn3Nkk/ecrRw1Oj/hE1cRUq/wCmfVO6Jj1EKSRNuZaLJago13TA818/XPFxkJU6+21lde1j1sLUU6WynxPl3ezsQaScxCRX9eCNy/7XrgH/ANUaHTPco1ekgpJWPHq0+jls3KXNTMYAwBgDAGAMAYAwBgDAGAMAYAwBgDAGAMAYAwBgDAGAMAYAwCwj7c1KrtXUzhfYSyAV9l5Vwi82iynJK1yFLKzHcxLE9SSST95yxU8YAwBgDAGASNDrpIW3xSNG1EbkJBo9RYyHFPJolSazTNDMSbPJPrkkGMAYAwBgDAGAMAYAwBgDAGAMAYAwD6Voe4uikFieXoSDvg2tRP1SVBP8vXPFl8RrL/le56ywFN2+Yxou42ikNeNMOWAJaEC1A8rblBDXYqj0Ptkv4jWX/K9+bEdQp/URG7r6FZCjtq0ogb2+HCkn0X1b+X/rNOu1tm6SfdndFep072ba9DcvczREM3iamlPS4NxHPmC1yOPf7a9c38Rq5ZL3Lr4fDiyNN3Y0KozmWdvDXdIqNEWUHpVoFb7j9l5qsXXckrLPxM3haSTd3l4HLdtLplbbpjKwBNtIUo/YFUV/PO6i6rV6ll4HFVVNO0G2VubGQwBgDAGAMAYAwBgDAGAMAYAwBgDAGAMAYAwBgDAGAMAYB1/Z3Y+gljQrJqTKaDxjw/KTfQ7Lb7h6gZ59bEV6cnkrbnyzvo4elVWruXI7j6IS+E00wIBumjYg+ikBL3H265zdoVkr7K9zdYCm9JP2Nmt7haKIkSTzLVcFod3Ivpt/4v51kL4jWlpFe5DwFNayISd09CQpMsy7mqi8N1fLVtvb05NZZ4+v9K9x1Gle20/Yu4/0XaZhayagqeh/Ui/nRAOZ9qVeC58y3Z0OLPlceqdRSuwA9AxAz2nCL1R5aqSSsmwuqcXTsLNmmbknqT88OEXqgqk1o2J9S71vYtXSzeIwjH/KsRKcpf6dz2NfLx+sfjp5m4+znI6Kn9K9C3Sz+pkfccuZmMAYAwBgGQcA7bsztfRS+Gr6XTRNwJGbdTcC2B6AE2a9OOueZWpYiLbjJtbj0aM8PJfMkmWJk0O6VEghkCpvWYDyogPJkUkE+ZlQV160Obounsm21nbx8Pv+S8lQTySf48efIxLptHG7RvBAQFQ7twVk3eUq6l+SA5bdYugKB2unTRxLcFtp37lqc9XDfM9hq3joX0HeDsAKA/ZY38AhXiIuuSGMoscevOdHTK17P0Mugd7bS9SN2p2z2JJEfB7PSMjzbneOzXIVVWQ2T8+nsemHWV7WfoR0DtfaXqc8ms0O6kghayNsYVizDaAGaQtS36oLrbyzEknmxEqsl8nypb3+jehCkspZvgi8HZ+jYxfqtLGSpLoxJStxUNu+sDdWPmKzzunr2eb8Tu6vSvmkQdQujjfaYtLKWZQFClNg3ckMZLex08v8s0jUrzjdOS79b+2XqUlRpRlu8NCwfS6Dw7WCAyEmkIZbJ+rGGJIFmhuP35iq2Ibzk0vXzNJYeiloih7Q7S0MZAWDTyDb5iA/Lngsh4GxTZpgCR6+mdtOniJJ3k1w0OWc8PG1kmWHZI0cqsW00CqFapTwSwI5VOhHJHP7uc9SpXhKzk28sv7xN40qM1dLLPMrO0u1tHEu0aLTmSvdyDz5SAKqx5iCfUVnRSp15u+27c/+GFWVCGWyr8/+nGambexbaq2fqoKUfYM9NKysec3d3NWSQMAYAwC07J7v6jUcwxlgd3mJVVtACw3MQLAYGuuZVK9On/pmc6sYas89qdhzacAypQYkKQysCRVgFSffFOtCplFnROlOCW0rXV+/PTLdfcVuamYwDKsQbBII9RgXseo5mU2GIPuCQf55DSasyVJp3TEkrMbYkn3JJP8APCSWSDk27sx4h45PHTk8c3x7c5NkLs3/AB8v8WT8bfnlOih9KL9LU+p+pGy5mMAYAwBgDAGAMAYAwBgDAGAMAYAwBgDAGAMAYAwBgDAGAMAYB9J/Rnr9MsDRzOiuZr2FihdSoC8nyuQw8vQqSTYvnyviFOo5qUVlbn+8ThxUJuScVuOj7/aGKTTeP4qxlVJVZFgZWN7SSGBZj6Wt+mcmCqTjPYtfwv8A+fY2wOJqP/8ACcsu+7ta7sssr+XDM+U9saqB1HhK6srV9WEKVrk2qhrsDg3wTns0o1I/6/J11pKVS8Vlb38FZFTm5QYAwBgDAGAMAYAwDoOx+6smogedW2rH13JJV2AKIU2ALLEXtrnrnPUxMITjTbzft4hXzbWSXr3GmPu+TpzP4qAgkeGQ+41fSh1NcA1l+lW042eVvTj4LeS1ZKXHLwfB+RS5qQMAm9l9lyahisS7ioBb2VdwUsf9osEn0FnoDlKlSNNXkyspxjmy27V7l6iBGd/DIQW21ugsAEbgN1kiqu8wp4ynUaSvma0oOpS6VZK9lfe7X9rb7HO51FDGAMAYAwBgDAGAMAYAwBgDAGAMAYAwBgGyCdkYMjFWHQqSCOK4IyGk1Zg36jtF3Uq+02wa6AINUQtUAD1NDkgHKxpxi7oK9rXImXAwBgDAGAMAYAwBgE7sSWFJ0bUI0kSklkUgFuDQ59Lq/leLJ6+xSpt7L6O1919OfzrdH2vulo9Iis+lDtFNZ4JkVePq8DdEwsivXdzdCs6+Ew9aa6SMrLRxzTXCVk2uczzJ4nGRptKcb74ytF34xu1GS330y0W/57301vwr/C6fUTNsa2k8ZmYCuIyVoCvUcVWR0M41ZbT+W1ku7v8A0elQq06+GhLZ+Zu7bX/Wl1+GcRmpoMA6j9HvaUMGpZp2CK0bAMVc01grTKbjPH1gD7VznHjac6lO0OPOupz4mEpQtE+taqbST6d1MqxRrRLiSNK39L3fUs+jqPsOeJBVadRNK78L6eH4ZzYariMLVUo3zXfazyvZWvbdqj5H2l2tCVliYySXuqVfDUMwNpuQobXpZUqc9unSqKSlku775/8Ap7GImnGNOGey9e7nicznYYDAGAMAYAwBgDAGAMAYAwBgDAGAMAYAwBgDAGAMAYAwBgDAJn+lT/wJfwP+WZ9LD6kX6OfBj/SZ/wCBL/43/LHSw+pDo58GeW7NmHBhkHF8o/SmN9OlIx//AA3scunfQo1Y67TQaxTp40SdEbT8UkgXxHjdVLFV55I63WcTpOMakmtX6xTX4udaqRnKCusll3St7bjmNV2HqYzT6eZTuC8xv9YmgOnUnO440080aU7MmIsQykcchHI5AYenqpB+wg5VyUdWWUW9EeZ9BKg3PFIo92VgL9rIwpxeSZLhJaojZYqTv9Wm9XLeV189N5XFN9a+fY9RQqsz6KHDlBZaZEE5oBgDAGAMAYAwBgDAGAMAYAwBgDAJMeglYblikYe4ViP5gZR1Ip2bEvlttZXJ3dztVNPITLBHOjCisiq1G+GBIv34BF38hmdelKpG0ZWZtRqRhL5ldHWQ9q6FomYjTLIG8qDTx8rXIO6PjqCCCTY6EWM8/osSpb2vH+8rvO/bw0llZeX8Jvh6afzDTwRAQeIE2Q8KfKGkYFAFdS1025PrDYQGEqdWi7tuWdudXl7kbFGqrZLfzuLjsTUdnq+59Do5gxCleGZSxHm2iEKLa6BUGiNoUUg6+uR+l+n9ObqcvqXqWw7c7GKsV7N0TbTyB8PfPqLSjxzQO4eoB4w8XFaxfoFg5vSS9TnNVJoJpn8GDs+JtwO0sCgXi2UFApNBPJa+bcPKN5lTxdo3UH6COEbdtpepI1HZEaIdukSRiLU+HoAfYAUAjbifqjn2v18np5znnOy87HpdBThH/N/Q+W6vQTu7MdO67jdLEyqPkFAoDPcjUpxSW17njSjNu+z7Gr/SZ/4Ev/jf8snpYfUiOjnwY/0mf+BL/wCN/wAsdLD6kOjnwY/0qf8AgS/+N/yx0tP6l6jo58GfQdB3+jVKkZ3YoFLHeGoDkUAV/l92eNP4fVbtFZc+Z68cZStdvPwzNeq75aUxgfr2o3tLyqLPm8vhleQTVk8168HLxwWIUt33+9yssVQcbZ+V0Roe/tOW3y8hbVhuBcOLKlnJW4/LVgcBvrhWHdSp1qUdlWt9vZHHUlQqS2ncuov03apQFGxqPDNFzt5+sBKLPTn7c3XS9xlajff7GNZ+mCWeErM207h5YohyPmWkINdQOhIAYEWDWTr3ySt5k2oW1fsR3776baZPFmdiVJiZD06iNDuK0pJJZrd7ssTnHVo4itK0krL08eJ00qtCkrxbv7/o4zt7vPJqgVdQF8tdSw2DaPNxdirsHkWKs300MLGk7p888s56+JdXKxQ51HMMAYAwBgDAGAMAYAwBgDAGAMAYAwDr9D2FDI6RReHNJe1issoQGv8AqbjGCVsfsg/InOGdecU3K6Wumfhr+fGx0UoxlR2lG8k7tXs7L207z61B2YERUL/rdnIXe1qAFoftbaHJHJrrniureV0sr/3w8DyMZj5Yh7KXyRbt5tvNtt37m7LgfF+/0YXXzqOAuxQKjAAWNRQCeULxwOoFXzee9g23Ri338eL4nTh3emm+c+85/Oo2GAYwDOALybg6PsLvW8IMcg3o3DGgX6ijuPqK4PUccjOCvglN7cHZ+x20MW4LZlmvc6Psbv0kYG+SR9pO3fuBW+AfKCDx73frnFVwFRv5V6f07IYulbN+q/R513fuNkaOO1DGyX3t9U8ADjk+/p65al8OnF3l7PnQpVxsGrR9zXqe/wAInK6QyLHv6uFYsORYv6oqjtPHyGWh8OlJXqa88/srLHxTtFZHO6vvTNI7O8kxJJ5WV0FenlGdscJGKSSXpc5ni5N3d/J2KDOo5BgDAGAMAYAwBgDAGAMAYB0nY/d7TzQ+IdWUcGjF4IZvQWKkFrz1NdDnHXxM6UrbF1xv/DroYaNVX2s+e8s9f3FSKJZfiXcP0VIY91e9GcZhD4jtS2dm3i/4bS+HtK97+X9PY7gxn6urZjt3UkG+jdbTtlPPz6fPHaL+n3/gXw//AOvb+nhO40VhW1bRuwYiNoV3UPXyzEUfTn7axL4g0rqF1xTy+xCwSbttZ+H9Jkv6MwvXVMPLu5gAH/buMtbvvr55n2rnbZ9/4W7Oy/17f0jt3AjWNZJdWYlcgLviQ7rNeXbMR/XL9otu0YX8H/CvULK7lby/pIX9GYIDfFPRagfA9P3j+t4X+vyyj+Kr6ff+Fuzv/r2/ppi/R4hDs2qKJGaMhijK3QP7M5Pr6jL9paWje/f/AAjqHF+39IOu7q6WJPEOv3AgEbYLsHoR+trn2JBzSGMqTlsqnn4/wpPBwhHac8vD+nJSAWdpJF8EiiR6WLNH5Wc9BHCecA26Wdo3DozKymwykqw+YI5ByGk1Zhq6sdD2n3ymlRoyzsp4Uu7kqgHluq3SDklzZN5y08HCDT38+3cZqlBXskr8P7nmc0zWbPU51mhjAGAMAYAwBgDAGAMAYAwBgDAGAMAYAwBgDAGAMAYB7ilZTakg+4NHIlFSVmTGTi7onyduzs255XZqoFmY7R7AXVcdKrMur0rW2TXrFS97lqe/Wr2LGGVVVdvlXbuHu1Hk/ZWc/Z9G7djZY6qVy94Z9xYsCT7gf89f65o8HR2dmxVYyre9z1qu8uocAGQ17C+f62PurEMFRjmkJYyrLebJu9epYKrOCEA2g3S0QeLPyr78hYGitxLxtVmH706krtD7R8r/AOCayFgaKd7EvHVWhB3p1Cx+GHtLsqdx3H/dzzkywVKUtqxCxlVKxV6rVNIxZj1PQdB7ADOiEIwVkc86kpu7NGXKDAGAMAYAwBgDAGAMAYAwBgDAGAMAYAwBgDAGAMAYAwBgDAGAMAYAwBgDAGAMAYAwBgDAGAMAYAwBgDAGAMAYAwBgDAGAMAYAwBgDAGAMAYAwBgDAGAMAYAwBgDAGAMAYAwBgDAGAMAYAwBgDAGAMAYAwBgDAGAMAYAwBgDAGAMAYAwBgDAGAMAYAwBgDAGAMAYAwBgDAGAMAYAwBgDAGAMAYAwBgDAGAdL9CdR7x/ib/ABzzu1KHfz5nd2fV7h9CdR7x/ib/ABx2pQ7+fMdn1e4fQnUe8f4m/wAcdqUO/nzHZ9XuH0J1HvH+Jv8AHHalDv58x2fV7h9CdR7x/ib/ABx2pQ7+fMdn1e426fuHqGNb4V/7mYD+e3jHalHv58x2fV7j1N3CnRQzT6YKTV736/g/rlo/EaUnZJ8+ZDwFVa2NE3c5166nSnkjyvI3QWT5UPHz6emWWOg/+Xz5kdSqcUZl7mSL11OlPIFLI7HnpQVCT8/b1rJWOg9zHUqnFGD3Ofbu+J0tbQeJHJo9BtCXfy6467C9rMdSqa3Rle5rkA/E6Xm+sjg+U0bBSxz/AD9Mjr0L22Xz5jqVTijEXc12APxOlFmqaR1INbuQyAgV6nDx0FufPmOpVOKEfc526ajTCiBy8gPJoUCnI+eHjoLc+fMLBVHvRgdz383/AMnS+UE/XkogfunZ5vuvJ67D6Xz5kdSnxRtTuPMxZUm07st2Fdz0F8HZRHoSDQ9azWliI1NMvEyq0J09S77L/Q32hPH4iNpqthRke+DXICHbfWjRFiwDxm5ib9T+hLtFEZ2fS0oJP61h0+ZQD+ZwDnZ+40yAmSbTxgA1ukYFqIBCLttjzZAHABJqxdKlRQV2aU6cqjsv4a5O5rr/APZ0p5ApZHY2fYKhJ+ft65yrHQf/AC+fM6OpVOKB7mvW74nSkbQ3Ejk0egChLv5dcnr0L2s+fMjqVS17oyO5r1fxOl6E/wDUe/KaNjZYN+nr6ZHXofS/QnqVTihH3NcgH4nSizXmkdSKFmwUBAr1OHjocHz5jqVTijEfc526ajSjkDl5FPmNDgoDXzw8dBbnz5hYKo96ML3Pc7v/AJOl8vu8gvmrUlPN915LxsFufPmFgqj3oyO5r7ivxOlsXz4j7eBZptm0/cetjI69C17PnzHUqnFAdzn3BfidLZA53yVyLALbKBr0Jvp7467C17PnzHUqml0Ybue4IHxGl83s8hA5rzEJS8ni6vn2yeuw4PnzHUqml0Ju57rydTpTyfqvI3TqTtQ0Pn0wsbB7nz5jqVTij23cqQGviNKTYFLI7Gz7AJz8z6ZXr9O17PnzHUanFEr/APnWp5Hi6awLI8Rv8OvyynadHvLdn1e4h/QnUe8f4m/xx2pQ7+fMdn1e4fQnUe8f4m/xx2pQ7+fMdn1e4fQnUe8f4m/xx2pQ7+fMdn1e4fQnUe8f4m/xx2pQ7+fMdn1e4fQnUe8f4m/xx2pQ7+fMdn1e4fQnUe8f4m/xx2pQ7+fMdn1e4ofjJP33/E3553dHDgjj25cR8ZJ++/4m/PHRw4IbcuI+Mk/ff8Tfnjo4cENuXEfGSfvv+Jvzx0cOCG3LiPjJP33/ABN+eOjhwQ25cSX2X2xPDIHjclugBtrvjofX7OcpUw9OpHZaL0604SumfR000s50XxTBkTxPGB3Wrsp8JpVVBaBgtmiFsg8dfOwkqEakuG5vQ9DEU68qUZZ99iL2t2VAI9B4r6Y6k6nbqItAdwfSgrcsiweVHHP1QCwf/bx6blTtd2PPUKidrO5671djRpoJXd9INQNTt0vwZTdPGWpklWKh5QQQxANrR5PMbdOW9ZDYqx3PMldo9j6ZoNcA+k8vm0Pw5B1Z6VFKi1K3FBvEBYHcSeAclzpqN21b2ChV2tHfzPHY3Y+neNlnk0iQvo4ihsfHR6oRjxAF4mcmXedp3KVZNvHGRt09m91b2JcKt9Hc9dx+wElWITDTeCsEo1vjUNTDN4jmN0JqVSY/C27TtIWT9rrHSUklms/DMhwq30eXsRe5fZCS7FU6WQR6qUasaulf4QqnhTJvpo+N/KEEM6XxyJc6cVe6zI2ajds8jPdzu5o31WpWXxZdMrP4DsJwjhQa+qQ7HdQpQxPtzeYVatOM0tpLwt/cjaFOpKLdm/G5juj3ciSeVdTvl2IOXTXqI3Dc7W05O7y83dc8ZaniaLipNpehE6NZO1m/UnQ6Vf8AUFXRGOPTHTfrGY6jww4Yr5Dq/L421UVbG2h8s06xS+peqM+gq/S/Qi/pNglbUaZtIWj3xAtBGR+paOUbZZZImMTMSytuB8o23XFnXpbLe0reIVGptJWdyHpNPrIzeqEzNGrgMInk3AxsoQSVTL5y3F/Vv0seZOVKb+S2dtX5+WnuenT6SCtK+V9Fzf8AnpTds6bWSFiQ6nYDIhj8Ett53baAYmrA6+2dFKdCDs7d2d+fsYVY1pq8b+6KF+zdSp5imBJqyriyPS86+lpNarI5Ojqp6PM9ansvVR00kUy7hwzK4sfIkc9cRq0ZZJr2Dp1lm0/c1zaDUKwDRyhqJFq91xZH8x/MZKqUrXTVh0dW9rO571XZuqT/AKkUy+o3K/8AMXkRq0XkmvYl0q2rTMr2VqnTcIZ2TjzbZCvPTmqw61GL/wBJehHRVpLRmlNNO9gLK1GiAHPPsRkudKNrtBQqyurM2z9naqNgjxzKzDyqVcEgccD1GQqlFpyTXsOjqrKzM6fszVMdiRTEg1tVZLBq6ofLIlWo6uSz8CVTrbk/cz/pOrU7fBnBF+Xa98CzxjpqL/6XsFSrLRM16fQakkhI5iwskKHvjrYHPGWlUpL/AE0QqdXcmdb29NqINAqagy+NM97izHyim2kk8Hk9LH/Oedh40quIcoL5UuHP7OyvKpToqMnmzifjJP33/E3556fRw4I8/blxHxkn77/ib88dHDghty4j4yT99/xN+eOjhwQ25cR8ZJ++/wCJvzx0cOCG3LiPjJP33/E3546OHBDblxHxkn77/ib88dHDghty4mjLlRgDAGAMA6Lur3Zk1LbiCIwfrV9Y30UH6w9/bOLF4pUVZas68LhnVld6H0zURNBG4iRZCF2tVBY1PBClioJ2+1kVwDznjU7NpyefPLPdrRtSsvC2WnPrwKTQ6ASQvIUXwYyvhqvl3kqYy80nErkKSNob7fQZvOu4Oy/09eCzvZLTzONUIy10++VszVPpmHhuqCoZI5UDGi4Rg1GiTtNVbD581lYVEpPaf+k0+65edK8bR3NexK1MxBTUwsovzJs2lOTTKxC2zAcWfUZRZf8A5zX7Lf6+aL/RXLqqm2tI6ygoR0CcIrKqKtg0pHlNnk3zebShLY2lFW99dX+zNTjt7Lbv7eHAtOxwCNSZQZFdj4gFgu0hLKK/aUBar5Ae4zGpKW1Fxy4c7jWMUk08+eUTuwNbp9MxhLtEzgAo67TuZlVGUnhipbpYIBuuuVnTq1FtvNdxCnCD2dCK2qOleXfYQlmdhzIAOOLN8Eg0Kv7MiC6W0VroWk1BN+ZXaVJWTc3iRwu4EgQjgeiGT+m4D+WbtwjJqKu1pf8AX4M7VGltO3hu7v6WV/DaiVI90sdbvCDs7Ku0bldupp79TxXOZNKrFS0486Fk3G69DQkDyyLI/Vr27ioUqKJVUFgKPKBuHW+CbOTKairLTu5+3qTGN82dH2TppJthloRjcqoL6bW83Thga5oDpWc0snkaLNHNdp9nMZyD4rk2d0hTy7RwSPrA16c/dnTGr8m5et3+DPZ+bmy/Jns6aZo3TwjIzKFKF1EYAJHFuoHTjoeB0yWoKX+rLjvIz2b7OfDnIiauKWbaoUyuh4BcKpVKCkWaHB6muvyGWpSjFt3smuBFSLa0u0bO0vGkEfCiHTy7SYbcglP1iXVMeQOLHlPIrLQUKd09Wt+S1yfPpmUlJzaktE92b005/BIh7OLwWzSeEG8hldl28gg0jcnjmrFenGZVKuzUyS9P2i8Kd4/Nf1/pM0+ukLSQGpV5c+J4ioVu2YLVj3AAFccemVcUltPLdkXTzsiv7PKSsoDCGMqN7tQ8R78hF2Y6BArjp9maSTitnV/ZfkqpXe1ovuZleaJ0XareHKQsZpaJATcrnzUXBbng2eg4xFQldPLImW0s1meu04pUkEp1GyTaTvRLJQXuDKqkbrvmj0HNXUU5RfybN138fVfciaa+a9vDh7/YrAzafUGZ/D2lL3SM3lKAsA46+boB6kgZskq1PYje6enHneZSl0c9t6NalrolddS41R2yu28UAtBlBcil5pr6iz1zGpacY9Hpp+udDSgpKo4vV6fn3IvfHsN9UA4Yh0VU2sQAGUncxIF8igLHVTyc2wmJjRytl+7fYri8I6rvDdbI+ddpdnSQP4cyFGoGuDwwsEEEgj7M9qnUjUjtQd0eJOEoPZksyJlygwBgDAGAd59B4v4sn9v5ZwdblwPpuw6X1P2H0Hi/iyf2/ljrcuA7DpfU/YfQeL+LJ/b+WOty4DsOl9T9h9B4v4sn9v5Y63LgOw6X1P2JfZfdDTxvuk3SgA0rEgbvQnaQf65lVxNWUbRyZK+C0o53b8f4dcuqAV/NZfg8Ejbf7Fm/519+eaqfFc+51Ro2sre3/v5NM+qZY9kBUMeS72dtgA7ABRbgfWArnn3tClG/zJ/srLDyllHLPfw4+JRaSPUEFT4SrGVKCTcfEO4s7Ul0TQu/rccj06alOF7tt/j1OeOFrq6skt3f75c6G6ETySOkxQIzo5kN87ePDSNb2ijd8fVyJ0oKKa1z5uXWFrKo7rLj/L5ePsTPgY0j2QsQBIzIHA2oGO4ilBJW/mTmck5yTnwztzqWhgpQVl3vuKTV9lyMUFJ4jOzSTgnYC7bn/VEWwJ+XHGdUHFJu+Vslvy0z7vE5pfD61o28W+F9dXmWul0rxtGfGvw2cgKCEO9SvII3GhXX1BrrnM3GzjbXzeX7OlYXNbbd1fTfz9z3qeyInkhd3VxGPMjK3mamG5yFs9RRBvpxxkQq7MZJb9/pyyjwqm029HwVnzc363TJKlE/Jy53u6WPIhYUq+4FXQu8RTi/t3PvNXg03Z3z9PPgepolOnEG+xv3byBvbabQso8q8gX1v2yIpRm5JfrPn+leqXSTbflvNEyMhPw7qLcuzFWDMxAG1QONgVQoB28AdSTkqEZ22k1bTnXvKwwc9z1ve/tv/hG0aSvIJpGEBjJCRpbWlqw4O5QL3GrBBv0PNp04Rjsr5r+zz8ysMLVb2p5eGd135v7HQzdsNwwIZitHcDtAvkAX1Pr92cyoq+aZ0LD5u97eBC1dSAm0WQqP1hMh6cUy0efuH25borZZtCeGeezcj9mRiNQlKassxUbnvqDx0PsKGWnaTve32XmVjh4qNr5/nnU26aCKJWCMXdmvxHRQST6AAGkrr0YiuuJQk2r6d2YjhJLXfznp4GrsNW04kTckkcjs23bSIz/WKGt1Uao+3Fet6zVS11Zozo4NU7qT155zJmpkWSIRO36sEAKK3rV8rwAV+2/uzGNOzun+jVYe6yf6NOjh227SKWJ828sWdW4INXQAPpzlpwT42LPDxXEqJexwJCyyseQQKG0HaL2qRfXOmLTglb9lFgVL5rv2LLTR+cySSbmAUASBiCBfFryPTjOaUIqyLSw6jJZuz9R2xoINQ1OTGm0X4Qskhgw5YCj156V0y9FOnnHXv03lKmC6SFk+b/w09sdlx6kBHlKjZTOV8zEDy3tWrsC+K9smnJ0ZOaW/y/ZnVwW1DZlfngT9WRKkSyyAyI4JmRWDGuCWUAKQV4r+g9KxcYOUorK2j/epfq9ltJu8c+bG6DVhGZtwO4m185BB9eV5qz15zPor6XNuhvpfL+95UdvdjQ6kESPuKgBHG7ftBaktk6c3XTnOjD1pU3eN8927xOetgqeIWaab59MznPoPF/Fk/t/LO/rcuBn2HS+p+w+g8X8WT+38sdblwHYdL6n7D6DxfxZP7fyx1uXAdh0vqfsPoPF/Fk/t/LHW5cB2HS+p+w+g8X8WT+38sdblwHYdL6n7HVZyHtjAGAMAYAwBkEMYD0GSSMgDCIQySVqMiJERhAZJIyCGMkkYAwBkbiNwwBkkrUHIRERkkjAGQQMkkZBDAwyZaDJDGNxG4YJGAMAYAw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3" name="Başlık 1"/>
          <p:cNvSpPr>
            <a:spLocks noGrp="1"/>
          </p:cNvSpPr>
          <p:nvPr>
            <p:ph type="title"/>
          </p:nvPr>
        </p:nvSpPr>
        <p:spPr>
          <a:xfrm>
            <a:off x="1043608" y="1052736"/>
            <a:ext cx="7024744" cy="685880"/>
          </a:xfrm>
        </p:spPr>
        <p:txBody>
          <a:bodyPr>
            <a:normAutofit fontScale="90000"/>
          </a:bodyPr>
          <a:lstStyle/>
          <a:p>
            <a:r>
              <a:rPr lang="tr-TR" dirty="0" smtClean="0"/>
              <a:t>Farklı Oyunlarda Seviyeler</a:t>
            </a:r>
            <a:endParaRPr lang="tr-TR" dirty="0"/>
          </a:p>
        </p:txBody>
      </p:sp>
    </p:spTree>
    <p:extLst>
      <p:ext uri="{BB962C8B-B14F-4D97-AF65-F5344CB8AC3E}">
        <p14:creationId xmlns:p14="http://schemas.microsoft.com/office/powerpoint/2010/main" val="1594639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1916832"/>
            <a:ext cx="6777317" cy="3508977"/>
          </a:xfrm>
        </p:spPr>
        <p:txBody>
          <a:bodyPr>
            <a:normAutofit lnSpcReduction="10000"/>
          </a:bodyPr>
          <a:lstStyle/>
          <a:p>
            <a:r>
              <a:rPr lang="tr-TR" sz="1800" dirty="0" smtClean="0"/>
              <a:t>Ya da yarış oyununda bir seviye oyundaki mevcut pistlerden biri olabileceği gibi, bir spor oyununda da  farklı bir stadyum olabilir.</a:t>
            </a:r>
          </a:p>
          <a:p>
            <a:endParaRPr lang="tr-TR" sz="1800" dirty="0" smtClean="0"/>
          </a:p>
          <a:p>
            <a:r>
              <a:rPr lang="tr-TR" sz="1800" b="1" dirty="0" err="1" smtClean="0"/>
              <a:t>Civilization</a:t>
            </a:r>
            <a:r>
              <a:rPr lang="tr-TR" sz="1800" dirty="0" smtClean="0"/>
              <a:t> ve </a:t>
            </a:r>
            <a:r>
              <a:rPr lang="tr-TR" sz="1800" b="1" dirty="0" err="1" smtClean="0"/>
              <a:t>Simcity</a:t>
            </a:r>
            <a:r>
              <a:rPr lang="tr-TR" sz="1800" dirty="0" smtClean="0"/>
              <a:t> gibi oyunlarında seviyeleri vardır, fakat bir oyuncunun oyunu tek bir düzeyde, aynı yerde gerçekleşir.</a:t>
            </a:r>
          </a:p>
          <a:p>
            <a:pPr lvl="2"/>
            <a:r>
              <a:rPr lang="tr-TR" sz="1400" dirty="0" smtClean="0"/>
              <a:t>Oyunun başlangıcında temel bir seviye vardır. Bu seviye rastgele oluşumlara imkan veren çok dikkatli tasarlanmış kurallardan oluşur. Ve bundan sonra oyunun seviyesini oluşturmak büyük ölçüde oyuncunun sorumluluğuna verilmiştir.</a:t>
            </a:r>
          </a:p>
          <a:p>
            <a:pPr lvl="2"/>
            <a:r>
              <a:rPr lang="tr-TR" sz="1400" dirty="0" smtClean="0"/>
              <a:t>Örneğin aynı noktadan başlayan iki oyuncu aynı sürede oyunda yaptıkları müdahale ya da hamlelerle farklı seviyelere ulaşmış olabilir.</a:t>
            </a:r>
          </a:p>
          <a:p>
            <a:endParaRPr lang="tr-TR" sz="1800" b="1" dirty="0"/>
          </a:p>
          <a:p>
            <a:pPr lvl="2"/>
            <a:endParaRPr lang="tr-TR" sz="1400" dirty="0"/>
          </a:p>
        </p:txBody>
      </p:sp>
      <p:sp>
        <p:nvSpPr>
          <p:cNvPr id="4" name="Metin kutusu 3"/>
          <p:cNvSpPr txBox="1"/>
          <p:nvPr/>
        </p:nvSpPr>
        <p:spPr>
          <a:xfrm>
            <a:off x="5148064" y="87015"/>
            <a:ext cx="2488160" cy="461665"/>
          </a:xfrm>
          <a:prstGeom prst="rect">
            <a:avLst/>
          </a:prstGeom>
          <a:noFill/>
        </p:spPr>
        <p:txBody>
          <a:bodyPr wrap="square" rtlCol="0">
            <a:spAutoFit/>
          </a:bodyPr>
          <a:lstStyle/>
          <a:p>
            <a:r>
              <a:rPr lang="tr-TR" sz="2400" b="1" dirty="0" smtClean="0">
                <a:solidFill>
                  <a:schemeClr val="bg1"/>
                </a:solidFill>
              </a:rPr>
              <a:t>Seviye Tasarımı</a:t>
            </a:r>
            <a:endParaRPr lang="tr-TR" sz="2400" b="1" dirty="0">
              <a:solidFill>
                <a:schemeClr val="bg1"/>
              </a:solidFill>
            </a:endParaRPr>
          </a:p>
        </p:txBody>
      </p:sp>
      <p:sp>
        <p:nvSpPr>
          <p:cNvPr id="5" name="AutoShape 6" descr="data:image/jpeg;base64,/9j/4AAQSkZJRgABAQAAAQABAAD/2wCEAAkGBxQTEhUTEhMVFRUTFRgbGBYWGBIbGRcXGBccGBcWFxcbHCggGBslHRsdIjEhJykrLi4uGB8zODMtNyotLysBCgoKDg0OGxAQGzImICQsLDgyNyw3My8sLiwsLCwsNDI0MC0yLCwwLCw0LCwvLCw0LC8sLywsLywsLCwtLCwvLP/AABEIALEBHAMBEQACEQEDEQH/xAAbAAEAAgMBAQAAAAAAAAAAAAAABAUBAwYCB//EAD4QAAICAQMBBgIGCQMEAwEAAAECAxEABBIhMQUGEyJBURRhFjJxgZLRByNCUlORoaLSFWKxM3KTwSREghf/xAAaAQEAAwEBAQAAAAAAAAAAAAAAAQIDBAUG/8QAMxEAAgECAwQIBwEBAQEBAAAAAAECAxEEITESQVHwExQVYXGBkaEFIlKxwdHhMkLxYiP/2gAMAwEAAhEDEQA/APhuAMAYAwBgDAGAMAYAwBgDAGAMAYAwBgDAGAMAYAwBgDAGAMAYAwBgDAGAMAYAwBgDAGAMAYAwBgDAGAMAYAwBgDAPfhmro170a/ngHkDAMYAwBgDAPbxkdQR9oIwCX2V2TNqG2woWPFngAE9ASeLPoPXIcks2WjFy0J0HdwsiP4sYEkbuNxIoRuEYMfQ2b+znMnWtJq2lvc0VG6Tvrf2KztHSGGV4iQSjEWOhr1GaQltK5nKOy7EbLFRgDAGAMAYAwBgDAGAMAYAwBgDAGAMAYAwBgDAGAMAYAwCT2YU8aLxK2eIm++m3cN1/deQ9CVqfcPj4I1UNGjAnbu2XbbGk4YkcUrHjjPBUK9RuTna19+nkezelBJbN7+/mRdZs2OYIoo5drbHNlg+3ymqKim5u26dPbTD1tuoouTfsv2RVpWg5KKRo7v6LTwwgFUfeeWYMS26yC3zIFk+lkXQGVxGIrVJydNu0eBFGhTjFbSzZWfRPSB5GNFZgwUVxGf8AaPTrd9ASoHtnR16boqcVo8zLqcVUcXv0PPdjuvFppDJKUdg1oSCfKKrjoDd3xdVRHIyMVjn0cXD/AK/BOHwlpva3Fh2J2Lp4ZJJXRWLyOR1qt5JA9OPq108vPypjMVOMlBOyy8S2Hw0WnNq5jvprtGdNc8S8khFjFNvA/ZcCq+Z5rqOaNsNTrKpeE7x7+dSteVLYtKNn3Fn3ZaKKNBGqoTYHBJWzXHzIqz1PqTnNi6s5V9i+jRvh6cVT2rcT4x21JC0pOnRkjoUrdbrzHqeLv1z3o7Vvm1PGls3+XQg5YqMAYAwBgDAGAMAYAwBgDAGAMAYAwBgDAGAMAYAwBgDAGAMAYBa9g6h/FUBmpUmKizQPgv0HQZlW/wAPy+5eDaeXf9jp+zu1ZlctIWKKjsefRULdKHt7556pU01sa3NoV6snabdjZBLK0nhM3CyAqxPBUbo2o0PrROxB+Qwowgns71nzzqWjUqSlsyejy58DXH2rN4TISfEKCTr9VfEjVf2eCbc/YF98noIJZf5b9df4R01S2bz/AKke9d2nMYodjHeFffyeDY287ftyipU3lLRafkSr1FFNN33jTeLp5ZZGLmDUu7oqjhwxvxKNbWF7aBBJHWhzrVcKtNReqJjOVKW1nZ8BrJGLbfEEsDjzh/2UHLFxt4IBJB4N9ADxlKSUL7OT7t5FSc21eV0Z0+tmGpRVJ2eKgHPoWF8VidODvN/6/I6Wqp7Kbtc4GTqftOeqcp5wBgDAGAMAYAwBgDAGAMAYAwBgDAGAMAYAwBgDAGAMAYAwBgG/QQCSWNCdod1Un2DEC8ErNn03R/o6eCeKSMsRTBg22xuXbYIoCgxPPPHF+nlSx8J0pqWT0PRjg5QqRazLPvnGmm0kpkJBdGRF3LbM428D1Auz8hnH8PpydZSSyR1YyolSae8+a9nd654YxGNjKPq7wSVH7oNjgegOexVwlKrLakszy6eKqU47KZD0vbUqTnUbt0hJ3FuQ1+hHt7D0oV0GbSpxlDYayMo1JRnt7yyTvpqQXJ8M7+lp9T/sojj5Nf8AU3hLBUJJLZ0NljKqbd9Sv03b+oSQyCVixrduJIYD0YH0/wCPSs1nRpzjsNZGca04y2k8zZ2x3im1A2uQqfuJYUn3Nkk/ecrRw1Oj/hE1cRUq/wCmfVO6Jj1EKSRNuZaLJago13TA818/XPFxkJU6+21lde1j1sLUU6WynxPl3ezsQaScxCRX9eCNy/7XrgH/ANUaHTPco1ekgpJWPHq0+jls3KXNTMYAwBgDAGAMAYAwBgDAGAMAYAwBgDAGAMAYAwBgDAGAMAYAwCwj7c1KrtXUzhfYSyAV9l5Vwi82iynJK1yFLKzHcxLE9SSST95yxU8YAwBgDAGASNDrpIW3xSNG1EbkJBo9RYyHFPJolSazTNDMSbPJPrkkGMAYAwBgDAGAMAYAwBgDAGAMAYAwD6Voe4uikFieXoSDvg2tRP1SVBP8vXPFl8RrL/le56ywFN2+Yxou42ikNeNMOWAJaEC1A8rblBDXYqj0Ptkv4jWX/K9+bEdQp/URG7r6FZCjtq0ogb2+HCkn0X1b+X/rNOu1tm6SfdndFep072ba9DcvczREM3iamlPS4NxHPmC1yOPf7a9c38Rq5ZL3Lr4fDiyNN3Y0KozmWdvDXdIqNEWUHpVoFb7j9l5qsXXckrLPxM3haSTd3l4HLdtLplbbpjKwBNtIUo/YFUV/PO6i6rV6ll4HFVVNO0G2VubGQwBgDAGAMAYAwBgDAGAMAYAwBgDAGAMAYAwBgDAGAMAYB1/Z3Y+gljQrJqTKaDxjw/KTfQ7Lb7h6gZ59bEV6cnkrbnyzvo4elVWruXI7j6IS+E00wIBumjYg+ikBL3H265zdoVkr7K9zdYCm9JP2Nmt7haKIkSTzLVcFod3Ivpt/4v51kL4jWlpFe5DwFNayISd09CQpMsy7mqi8N1fLVtvb05NZZ4+v9K9x1Gle20/Yu4/0XaZhayagqeh/Ui/nRAOZ9qVeC58y3Z0OLPlceqdRSuwA9AxAz2nCL1R5aqSSsmwuqcXTsLNmmbknqT88OEXqgqk1o2J9S71vYtXSzeIwjH/KsRKcpf6dz2NfLx+sfjp5m4+znI6Kn9K9C3Sz+pkfccuZmMAYAwBgGQcA7bsztfRS+Gr6XTRNwJGbdTcC2B6AE2a9OOueZWpYiLbjJtbj0aM8PJfMkmWJk0O6VEghkCpvWYDyogPJkUkE+ZlQV160Obounsm21nbx8Pv+S8lQTySf48efIxLptHG7RvBAQFQ7twVk3eUq6l+SA5bdYugKB2unTRxLcFtp37lqc9XDfM9hq3joX0HeDsAKA/ZY38AhXiIuuSGMoscevOdHTK17P0Mugd7bS9SN2p2z2JJEfB7PSMjzbneOzXIVVWQ2T8+nsemHWV7WfoR0DtfaXqc8ms0O6kghayNsYVizDaAGaQtS36oLrbyzEknmxEqsl8nypb3+jehCkspZvgi8HZ+jYxfqtLGSpLoxJStxUNu+sDdWPmKzzunr2eb8Tu6vSvmkQdQujjfaYtLKWZQFClNg3ckMZLex08v8s0jUrzjdOS79b+2XqUlRpRlu8NCwfS6Dw7WCAyEmkIZbJ+rGGJIFmhuP35iq2Ibzk0vXzNJYeiloih7Q7S0MZAWDTyDb5iA/Lngsh4GxTZpgCR6+mdtOniJJ3k1w0OWc8PG1kmWHZI0cqsW00CqFapTwSwI5VOhHJHP7uc9SpXhKzk28sv7xN40qM1dLLPMrO0u1tHEu0aLTmSvdyDz5SAKqx5iCfUVnRSp15u+27c/+GFWVCGWyr8/+nGambexbaq2fqoKUfYM9NKysec3d3NWSQMAYAwC07J7v6jUcwxlgd3mJVVtACw3MQLAYGuuZVK9On/pmc6sYas89qdhzacAypQYkKQysCRVgFSffFOtCplFnROlOCW0rXV+/PTLdfcVuamYwDKsQbBII9RgXseo5mU2GIPuCQf55DSasyVJp3TEkrMbYkn3JJP8APCSWSDk27sx4h45PHTk8c3x7c5NkLs3/AB8v8WT8bfnlOih9KL9LU+p+pGy5mMAYAwBgDAGAMAYAwBgDAGAMAYAwBgDAGAMAYAwBgDAGAMAYB9J/Rnr9MsDRzOiuZr2FihdSoC8nyuQw8vQqSTYvnyviFOo5qUVlbn+8ThxUJuScVuOj7/aGKTTeP4qxlVJVZFgZWN7SSGBZj6Wt+mcmCqTjPYtfwv8A+fY2wOJqP/8ACcsu+7ta7sssr+XDM+U9saqB1HhK6srV9WEKVrk2qhrsDg3wTns0o1I/6/J11pKVS8Vlb38FZFTm5QYAwBgDAGAMAYAwDoOx+6smogedW2rH13JJV2AKIU2ALLEXtrnrnPUxMITjTbzft4hXzbWSXr3GmPu+TpzP4qAgkeGQ+41fSh1NcA1l+lW042eVvTj4LeS1ZKXHLwfB+RS5qQMAm9l9lyahisS7ioBb2VdwUsf9osEn0FnoDlKlSNNXkyspxjmy27V7l6iBGd/DIQW21ugsAEbgN1kiqu8wp4ynUaSvma0oOpS6VZK9lfe7X9rb7HO51FDGAMAYAwBgDAGAMAYAwBgDAGAMAYAwBgGyCdkYMjFWHQqSCOK4IyGk1Zg36jtF3Uq+02wa6AINUQtUAD1NDkgHKxpxi7oK9rXImXAwBgDAGAMAYAwBgE7sSWFJ0bUI0kSklkUgFuDQ59Lq/leLJ6+xSpt7L6O1919OfzrdH2vulo9Iis+lDtFNZ4JkVePq8DdEwsivXdzdCs6+Ew9aa6SMrLRxzTXCVk2uczzJ4nGRptKcb74ytF34xu1GS330y0W/57301vwr/C6fUTNsa2k8ZmYCuIyVoCvUcVWR0M41ZbT+W1ku7v8A0elQq06+GhLZ+Zu7bX/Wl1+GcRmpoMA6j9HvaUMGpZp2CK0bAMVc01grTKbjPH1gD7VznHjac6lO0OPOupz4mEpQtE+taqbST6d1MqxRrRLiSNK39L3fUs+jqPsOeJBVadRNK78L6eH4ZzYariMLVUo3zXfazyvZWvbdqj5H2l2tCVliYySXuqVfDUMwNpuQobXpZUqc9unSqKSlku775/8Ap7GImnGNOGey9e7nicznYYDAGAMAYAwBgDAGAMAYAwBgDAGAMAYAwBgDAGAMAYAwBgDAJn+lT/wJfwP+WZ9LD6kX6OfBj/SZ/wCBL/43/LHSw+pDo58GeW7NmHBhkHF8o/SmN9OlIx//AA3scunfQo1Y67TQaxTp40SdEbT8UkgXxHjdVLFV55I63WcTpOMakmtX6xTX4udaqRnKCusll3St7bjmNV2HqYzT6eZTuC8xv9YmgOnUnO440080aU7MmIsQykcchHI5AYenqpB+wg5VyUdWWUW9EeZ9BKg3PFIo92VgL9rIwpxeSZLhJaojZYqTv9Wm9XLeV189N5XFN9a+fY9RQqsz6KHDlBZaZEE5oBgDAGAMAYAwBgDAGAMAYAwBgDAJMeglYblikYe4ViP5gZR1Ip2bEvlttZXJ3dztVNPITLBHOjCisiq1G+GBIv34BF38hmdelKpG0ZWZtRqRhL5ldHWQ9q6FomYjTLIG8qDTx8rXIO6PjqCCCTY6EWM8/osSpb2vH+8rvO/bw0llZeX8Jvh6afzDTwRAQeIE2Q8KfKGkYFAFdS1025PrDYQGEqdWi7tuWdudXl7kbFGqrZLfzuLjsTUdnq+59Do5gxCleGZSxHm2iEKLa6BUGiNoUUg6+uR+l+n9ObqcvqXqWw7c7GKsV7N0TbTyB8PfPqLSjxzQO4eoB4w8XFaxfoFg5vSS9TnNVJoJpn8GDs+JtwO0sCgXi2UFApNBPJa+bcPKN5lTxdo3UH6COEbdtpepI1HZEaIdukSRiLU+HoAfYAUAjbifqjn2v18np5znnOy87HpdBThH/N/Q+W6vQTu7MdO67jdLEyqPkFAoDPcjUpxSW17njSjNu+z7Gr/SZ/4Ev/jf8snpYfUiOjnwY/0mf+BL/wCN/wAsdLD6kOjnwY/0qf8AgS/+N/yx0tP6l6jo58GfQdB3+jVKkZ3YoFLHeGoDkUAV/l92eNP4fVbtFZc+Z68cZStdvPwzNeq75aUxgfr2o3tLyqLPm8vhleQTVk8168HLxwWIUt33+9yssVQcbZ+V0Roe/tOW3y8hbVhuBcOLKlnJW4/LVgcBvrhWHdSp1qUdlWt9vZHHUlQqS2ncuov03apQFGxqPDNFzt5+sBKLPTn7c3XS9xlajff7GNZ+mCWeErM207h5YohyPmWkINdQOhIAYEWDWTr3ySt5k2oW1fsR3776baZPFmdiVJiZD06iNDuK0pJJZrd7ssTnHVo4itK0krL08eJ00qtCkrxbv7/o4zt7vPJqgVdQF8tdSw2DaPNxdirsHkWKs300MLGk7p888s56+JdXKxQ51HMMAYAwBgDAGAMAYAwBgDAGAMAYAwDr9D2FDI6RReHNJe1issoQGv8AqbjGCVsfsg/InOGdecU3K6Wumfhr+fGx0UoxlR2lG8k7tXs7L207z61B2YERUL/rdnIXe1qAFoftbaHJHJrrniureV0sr/3w8DyMZj5Yh7KXyRbt5tvNtt37m7LgfF+/0YXXzqOAuxQKjAAWNRQCeULxwOoFXzee9g23Ri338eL4nTh3emm+c+85/Oo2GAYwDOALybg6PsLvW8IMcg3o3DGgX6ijuPqK4PUccjOCvglN7cHZ+x20MW4LZlmvc6Psbv0kYG+SR9pO3fuBW+AfKCDx73frnFVwFRv5V6f07IYulbN+q/R513fuNkaOO1DGyX3t9U8ADjk+/p65al8OnF3l7PnQpVxsGrR9zXqe/wAInK6QyLHv6uFYsORYv6oqjtPHyGWh8OlJXqa88/srLHxTtFZHO6vvTNI7O8kxJJ5WV0FenlGdscJGKSSXpc5ni5N3d/J2KDOo5BgDAGAMAYAwBgDAGAMAYB0nY/d7TzQ+IdWUcGjF4IZvQWKkFrz1NdDnHXxM6UrbF1xv/DroYaNVX2s+e8s9f3FSKJZfiXcP0VIY91e9GcZhD4jtS2dm3i/4bS+HtK97+X9PY7gxn6urZjt3UkG+jdbTtlPPz6fPHaL+n3/gXw//AOvb+nhO40VhW1bRuwYiNoV3UPXyzEUfTn7axL4g0rqF1xTy+xCwSbttZ+H9Jkv6MwvXVMPLu5gAH/buMtbvvr55n2rnbZ9/4W7Oy/17f0jt3AjWNZJdWYlcgLviQ7rNeXbMR/XL9otu0YX8H/CvULK7lby/pIX9GYIDfFPRagfA9P3j+t4X+vyyj+Kr6ff+Fuzv/r2/ppi/R4hDs2qKJGaMhijK3QP7M5Pr6jL9paWje/f/AAjqHF+39IOu7q6WJPEOv3AgEbYLsHoR+trn2JBzSGMqTlsqnn4/wpPBwhHac8vD+nJSAWdpJF8EiiR6WLNH5Wc9BHCecA26Wdo3DozKymwykqw+YI5ByGk1Zhq6sdD2n3ymlRoyzsp4Uu7kqgHluq3SDklzZN5y08HCDT38+3cZqlBXskr8P7nmc0zWbPU51mhjAGAMAYAwBgDAGAMAYAwBgDAGAMAYAwBgDAGAMAYB7ilZTakg+4NHIlFSVmTGTi7onyduzs255XZqoFmY7R7AXVcdKrMur0rW2TXrFS97lqe/Wr2LGGVVVdvlXbuHu1Hk/ZWc/Z9G7djZY6qVy94Z9xYsCT7gf89f65o8HR2dmxVYyre9z1qu8uocAGQ17C+f62PurEMFRjmkJYyrLebJu9epYKrOCEA2g3S0QeLPyr78hYGitxLxtVmH706krtD7R8r/AOCayFgaKd7EvHVWhB3p1Cx+GHtLsqdx3H/dzzkywVKUtqxCxlVKxV6rVNIxZj1PQdB7ADOiEIwVkc86kpu7NGXKDAGAMAYAwBgDAGAMAYAwBgDAGAMAYAwBgDAGAMAYAwBgDAGAMAYAwBgDAGAMAYAwBgDAGAMAYAwBgDAGAMAYAwBgDAGAMAYAwBgDAGAMAYAwBgDAGAMAYAwBgDAGAMAYAwBgDAGAMAYAwBgDAGAMAYAwBgDAGAMAYAwBgDAGAMAYAwBgDAGAMAYAwBgDAGAMAYAwBgDAGAMAYAwBgDAGAMAYAwBgDAGAdL9CdR7x/ib/ABzzu1KHfz5nd2fV7h9CdR7x/ib/ABx2pQ7+fMdn1e4fQnUe8f4m/wAcdqUO/nzHZ9XuH0J1HvH+Jv8AHHalDv58x2fV7h9CdR7x/ib/ABx2pQ7+fMdn1e426fuHqGNb4V/7mYD+e3jHalHv58x2fV7j1N3CnRQzT6YKTV736/g/rlo/EaUnZJ8+ZDwFVa2NE3c5166nSnkjyvI3QWT5UPHz6emWWOg/+Xz5kdSqcUZl7mSL11OlPIFLI7HnpQVCT8/b1rJWOg9zHUqnFGD3Ofbu+J0tbQeJHJo9BtCXfy6467C9rMdSqa3Rle5rkA/E6Xm+sjg+U0bBSxz/AD9Mjr0L22Xz5jqVTijEXc12APxOlFmqaR1INbuQyAgV6nDx0FufPmOpVOKEfc526ajTCiBy8gPJoUCnI+eHjoLc+fMLBVHvRgdz383/AMnS+UE/XkogfunZ5vuvJ67D6Xz5kdSnxRtTuPMxZUm07st2Fdz0F8HZRHoSDQ9azWliI1NMvEyq0J09S77L/Q32hPH4iNpqthRke+DXICHbfWjRFiwDxm5ib9T+hLtFEZ2fS0oJP61h0+ZQD+ZwDnZ+40yAmSbTxgA1ukYFqIBCLttjzZAHABJqxdKlRQV2aU6cqjsv4a5O5rr/APZ0p5ApZHY2fYKhJ+ft65yrHQf/AC+fM6OpVOKB7mvW74nSkbQ3Ejk0egChLv5dcnr0L2s+fMjqVS17oyO5r1fxOl6E/wDUe/KaNjZYN+nr6ZHXofS/QnqVTihH3NcgH4nSizXmkdSKFmwUBAr1OHjocHz5jqVTijEfc526ajSjkDl5FPmNDgoDXzw8dBbnz5hYKo96ML3Pc7v/AJOl8vu8gvmrUlPN915LxsFufPmFgqj3oyO5r7ivxOlsXz4j7eBZptm0/cetjI69C17PnzHUqnFAdzn3BfidLZA53yVyLALbKBr0Jvp7467C17PnzHUqml0Ybue4IHxGl83s8hA5rzEJS8ni6vn2yeuw4PnzHUqml0Ju57rydTpTyfqvI3TqTtQ0Pn0wsbB7nz5jqVTij23cqQGviNKTYFLI7Gz7AJz8z6ZXr9O17PnzHUanFEr/APnWp5Hi6awLI8Rv8OvyynadHvLdn1e4h/QnUe8f4m/xx2pQ7+fMdn1e4fQnUe8f4m/xx2pQ7+fMdn1e4fQnUe8f4m/xx2pQ7+fMdn1e4fQnUe8f4m/xx2pQ7+fMdn1e4fQnUe8f4m/xx2pQ7+fMdn1e4fQnUe8f4m/xx2pQ7+fMdn1e4ofjJP33/E3553dHDgjj25cR8ZJ++/4m/PHRw4IbcuI+Mk/ff8Tfnjo4cENuXEfGSfvv+Jvzx0cOCG3LiPjJP33/ABN+eOjhwQ25cSX2X2xPDIHjclugBtrvjofX7OcpUw9OpHZaL0604SumfR000s50XxTBkTxPGB3Wrsp8JpVVBaBgtmiFsg8dfOwkqEakuG5vQ9DEU68qUZZ99iL2t2VAI9B4r6Y6k6nbqItAdwfSgrcsiweVHHP1QCwf/bx6blTtd2PPUKidrO5671djRpoJXd9INQNTt0vwZTdPGWpklWKh5QQQxANrR5PMbdOW9ZDYqx3PMldo9j6ZoNcA+k8vm0Pw5B1Z6VFKi1K3FBvEBYHcSeAclzpqN21b2ChV2tHfzPHY3Y+neNlnk0iQvo4ihsfHR6oRjxAF4mcmXedp3KVZNvHGRt09m91b2JcKt9Hc9dx+wElWITDTeCsEo1vjUNTDN4jmN0JqVSY/C27TtIWT9rrHSUklms/DMhwq30eXsRe5fZCS7FU6WQR6qUasaulf4QqnhTJvpo+N/KEEM6XxyJc6cVe6zI2ajds8jPdzu5o31WpWXxZdMrP4DsJwjhQa+qQ7HdQpQxPtzeYVatOM0tpLwt/cjaFOpKLdm/G5juj3ciSeVdTvl2IOXTXqI3Dc7W05O7y83dc8ZaniaLipNpehE6NZO1m/UnQ6Vf8AUFXRGOPTHTfrGY6jww4Yr5Dq/L421UVbG2h8s06xS+peqM+gq/S/Qi/pNglbUaZtIWj3xAtBGR+paOUbZZZImMTMSytuB8o23XFnXpbLe0reIVGptJWdyHpNPrIzeqEzNGrgMInk3AxsoQSVTL5y3F/Vv0seZOVKb+S2dtX5+WnuenT6SCtK+V9Fzf8AnpTds6bWSFiQ6nYDIhj8Ett53baAYmrA6+2dFKdCDs7d2d+fsYVY1pq8b+6KF+zdSp5imBJqyriyPS86+lpNarI5Ojqp6PM9ansvVR00kUy7hwzK4sfIkc9cRq0ZZJr2Dp1lm0/c1zaDUKwDRyhqJFq91xZH8x/MZKqUrXTVh0dW9rO571XZuqT/AKkUy+o3K/8AMXkRq0XkmvYl0q2rTMr2VqnTcIZ2TjzbZCvPTmqw61GL/wBJehHRVpLRmlNNO9gLK1GiAHPPsRkudKNrtBQqyurM2z9naqNgjxzKzDyqVcEgccD1GQqlFpyTXsOjqrKzM6fszVMdiRTEg1tVZLBq6ofLIlWo6uSz8CVTrbk/cz/pOrU7fBnBF+Xa98CzxjpqL/6XsFSrLRM16fQakkhI5iwskKHvjrYHPGWlUpL/AE0QqdXcmdb29NqINAqagy+NM97izHyim2kk8Hk9LH/Oedh40quIcoL5UuHP7OyvKpToqMnmzifjJP33/E3556fRw4I8/blxHxkn77/ib88dHDghty4j4yT99/xN+eOjhwQ25cR8ZJ++/wCJvzx0cOCG3LiPjJP33/E3546OHBDblxHxkn77/ib88dHDghty4mjLlRgDAGAMA6Lur3Zk1LbiCIwfrV9Y30UH6w9/bOLF4pUVZas68LhnVld6H0zURNBG4iRZCF2tVBY1PBClioJ2+1kVwDznjU7NpyefPLPdrRtSsvC2WnPrwKTQ6ASQvIUXwYyvhqvl3kqYy80nErkKSNob7fQZvOu4Oy/09eCzvZLTzONUIy10++VszVPpmHhuqCoZI5UDGi4Rg1GiTtNVbD581lYVEpPaf+k0+65edK8bR3NexK1MxBTUwsovzJs2lOTTKxC2zAcWfUZRZf8A5zX7Lf6+aL/RXLqqm2tI6ygoR0CcIrKqKtg0pHlNnk3zebShLY2lFW99dX+zNTjt7Lbv7eHAtOxwCNSZQZFdj4gFgu0hLKK/aUBar5Ae4zGpKW1Fxy4c7jWMUk08+eUTuwNbp9MxhLtEzgAo67TuZlVGUnhipbpYIBuuuVnTq1FtvNdxCnCD2dCK2qOleXfYQlmdhzIAOOLN8Eg0Kv7MiC6W0VroWk1BN+ZXaVJWTc3iRwu4EgQjgeiGT+m4D+WbtwjJqKu1pf8AX4M7VGltO3hu7v6WV/DaiVI90sdbvCDs7Ku0bldupp79TxXOZNKrFS0486Fk3G69DQkDyyLI/Vr27ioUqKJVUFgKPKBuHW+CbOTKairLTu5+3qTGN82dH2TppJthloRjcqoL6bW83Thga5oDpWc0snkaLNHNdp9nMZyD4rk2d0hTy7RwSPrA16c/dnTGr8m5et3+DPZ+bmy/Jns6aZo3TwjIzKFKF1EYAJHFuoHTjoeB0yWoKX+rLjvIz2b7OfDnIiauKWbaoUyuh4BcKpVKCkWaHB6muvyGWpSjFt3smuBFSLa0u0bO0vGkEfCiHTy7SYbcglP1iXVMeQOLHlPIrLQUKd09Wt+S1yfPpmUlJzaktE92b005/BIh7OLwWzSeEG8hldl28gg0jcnjmrFenGZVKuzUyS9P2i8Kd4/Nf1/pM0+ukLSQGpV5c+J4ioVu2YLVj3AAFccemVcUltPLdkXTzsiv7PKSsoDCGMqN7tQ8R78hF2Y6BArjp9maSTitnV/ZfkqpXe1ovuZleaJ0XareHKQsZpaJATcrnzUXBbng2eg4xFQldPLImW0s1meu04pUkEp1GyTaTvRLJQXuDKqkbrvmj0HNXUU5RfybN138fVfciaa+a9vDh7/YrAzafUGZ/D2lL3SM3lKAsA46+boB6kgZskq1PYje6enHneZSl0c9t6NalrolddS41R2yu28UAtBlBcil5pr6iz1zGpacY9Hpp+udDSgpKo4vV6fn3IvfHsN9UA4Yh0VU2sQAGUncxIF8igLHVTyc2wmJjRytl+7fYri8I6rvDdbI+ddpdnSQP4cyFGoGuDwwsEEEgj7M9qnUjUjtQd0eJOEoPZksyJlygwBgDAGAd59B4v4sn9v5ZwdblwPpuw6X1P2H0Hi/iyf2/ljrcuA7DpfU/YfQeL+LJ/b+WOty4DsOl9T9h9B4v4sn9v5Y63LgOw6X1P2JfZfdDTxvuk3SgA0rEgbvQnaQf65lVxNWUbRyZK+C0o53b8f4dcuqAV/NZfg8Ejbf7Fm/519+eaqfFc+51Ro2sre3/v5NM+qZY9kBUMeS72dtgA7ABRbgfWArnn3tClG/zJ/srLDyllHLPfw4+JRaSPUEFT4SrGVKCTcfEO4s7Ul0TQu/rccj06alOF7tt/j1OeOFrq6skt3f75c6G6ETySOkxQIzo5kN87ePDSNb2ijd8fVyJ0oKKa1z5uXWFrKo7rLj/L5ePsTPgY0j2QsQBIzIHA2oGO4ilBJW/mTmck5yTnwztzqWhgpQVl3vuKTV9lyMUFJ4jOzSTgnYC7bn/VEWwJ+XHGdUHFJu+Vslvy0z7vE5pfD61o28W+F9dXmWul0rxtGfGvw2cgKCEO9SvII3GhXX1BrrnM3GzjbXzeX7OlYXNbbd1fTfz9z3qeyInkhd3VxGPMjK3mamG5yFs9RRBvpxxkQq7MZJb9/pyyjwqm029HwVnzc363TJKlE/Jy53u6WPIhYUq+4FXQu8RTi/t3PvNXg03Z3z9PPgepolOnEG+xv3byBvbabQso8q8gX1v2yIpRm5JfrPn+leqXSTbflvNEyMhPw7qLcuzFWDMxAG1QONgVQoB28AdSTkqEZ22k1bTnXvKwwc9z1ve/tv/hG0aSvIJpGEBjJCRpbWlqw4O5QL3GrBBv0PNp04Rjsr5r+zz8ysMLVb2p5eGd135v7HQzdsNwwIZitHcDtAvkAX1Pr92cyoq+aZ0LD5u97eBC1dSAm0WQqP1hMh6cUy0efuH25borZZtCeGeezcj9mRiNQlKassxUbnvqDx0PsKGWnaTve32XmVjh4qNr5/nnU26aCKJWCMXdmvxHRQST6AAGkrr0YiuuJQk2r6d2YjhJLXfznp4GrsNW04kTckkcjs23bSIz/WKGt1Uao+3Fet6zVS11Zozo4NU7qT155zJmpkWSIRO36sEAKK3rV8rwAV+2/uzGNOzun+jVYe6yf6NOjh227SKWJ828sWdW4INXQAPpzlpwT42LPDxXEqJexwJCyyseQQKG0HaL2qRfXOmLTglb9lFgVL5rv2LLTR+cySSbmAUASBiCBfFryPTjOaUIqyLSw6jJZuz9R2xoINQ1OTGm0X4Qskhgw5YCj156V0y9FOnnHXv03lKmC6SFk+b/w09sdlx6kBHlKjZTOV8zEDy3tWrsC+K9smnJ0ZOaW/y/ZnVwW1DZlfngT9WRKkSyyAyI4JmRWDGuCWUAKQV4r+g9KxcYOUorK2j/epfq9ltJu8c+bG6DVhGZtwO4m185BB9eV5qz15zPor6XNuhvpfL+95UdvdjQ6kESPuKgBHG7ftBaktk6c3XTnOjD1pU3eN8927xOetgqeIWaab59MznPoPF/Fk/t/LO/rcuBn2HS+p+w+g8X8WT+38sdblwHYdL6n7D6DxfxZP7fyx1uXAdh0vqfsPoPF/Fk/t/LHW5cB2HS+p+w+g8X8WT+38sdblwHYdL6n7HVZyHtjAGAMAYAwBkEMYD0GSSMgDCIQySVqMiJERhAZJIyCGMkkYAwBkbiNwwBkkrUHIRERkkjAGQQMkkZBDAwyZaDJDGNxG4YJGAMAYAw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Başlık 1"/>
          <p:cNvSpPr>
            <a:spLocks noGrp="1"/>
          </p:cNvSpPr>
          <p:nvPr>
            <p:ph type="title"/>
          </p:nvPr>
        </p:nvSpPr>
        <p:spPr>
          <a:xfrm>
            <a:off x="1043608" y="1052736"/>
            <a:ext cx="7024744" cy="685880"/>
          </a:xfrm>
        </p:spPr>
        <p:txBody>
          <a:bodyPr>
            <a:normAutofit fontScale="90000"/>
          </a:bodyPr>
          <a:lstStyle/>
          <a:p>
            <a:r>
              <a:rPr lang="tr-TR" dirty="0" smtClean="0"/>
              <a:t>Farklı Oyunlarda Seviyeler</a:t>
            </a:r>
            <a:endParaRPr lang="tr-TR" dirty="0"/>
          </a:p>
        </p:txBody>
      </p:sp>
    </p:spTree>
    <p:extLst>
      <p:ext uri="{BB962C8B-B14F-4D97-AF65-F5344CB8AC3E}">
        <p14:creationId xmlns:p14="http://schemas.microsoft.com/office/powerpoint/2010/main" val="2871871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148064" y="87015"/>
            <a:ext cx="2488160" cy="461665"/>
          </a:xfrm>
          <a:prstGeom prst="rect">
            <a:avLst/>
          </a:prstGeom>
          <a:noFill/>
        </p:spPr>
        <p:txBody>
          <a:bodyPr wrap="square" rtlCol="0">
            <a:spAutoFit/>
          </a:bodyPr>
          <a:lstStyle/>
          <a:p>
            <a:r>
              <a:rPr lang="tr-TR" sz="2400" b="1" dirty="0" smtClean="0">
                <a:solidFill>
                  <a:schemeClr val="bg1"/>
                </a:solidFill>
              </a:rPr>
              <a:t>Seviye Tasarımı</a:t>
            </a:r>
            <a:endParaRPr lang="tr-TR" sz="2400" b="1" dirty="0">
              <a:solidFill>
                <a:schemeClr val="bg1"/>
              </a:solidFill>
            </a:endParaRP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43191" y="1700808"/>
            <a:ext cx="3009211" cy="2256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4077072"/>
            <a:ext cx="2976331"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2198" y="1691146"/>
            <a:ext cx="3096555"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2198" y="4077073"/>
            <a:ext cx="3096555"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Metin kutusu 4"/>
          <p:cNvSpPr txBox="1"/>
          <p:nvPr/>
        </p:nvSpPr>
        <p:spPr>
          <a:xfrm>
            <a:off x="1919705" y="1268760"/>
            <a:ext cx="1656184" cy="369332"/>
          </a:xfrm>
          <a:prstGeom prst="rect">
            <a:avLst/>
          </a:prstGeom>
          <a:noFill/>
        </p:spPr>
        <p:txBody>
          <a:bodyPr wrap="square" rtlCol="0">
            <a:spAutoFit/>
          </a:bodyPr>
          <a:lstStyle/>
          <a:p>
            <a:pPr algn="ctr"/>
            <a:r>
              <a:rPr lang="tr-TR" b="1" dirty="0" err="1" smtClean="0"/>
              <a:t>Civilization</a:t>
            </a:r>
            <a:endParaRPr lang="tr-TR" b="1" dirty="0"/>
          </a:p>
        </p:txBody>
      </p:sp>
      <p:sp>
        <p:nvSpPr>
          <p:cNvPr id="10" name="Metin kutusu 9"/>
          <p:cNvSpPr txBox="1"/>
          <p:nvPr/>
        </p:nvSpPr>
        <p:spPr>
          <a:xfrm>
            <a:off x="5642383" y="1236494"/>
            <a:ext cx="1656184" cy="369332"/>
          </a:xfrm>
          <a:prstGeom prst="rect">
            <a:avLst/>
          </a:prstGeom>
          <a:noFill/>
        </p:spPr>
        <p:txBody>
          <a:bodyPr wrap="square" rtlCol="0">
            <a:spAutoFit/>
          </a:bodyPr>
          <a:lstStyle/>
          <a:p>
            <a:pPr algn="ctr"/>
            <a:r>
              <a:rPr lang="tr-TR" b="1" dirty="0" err="1" smtClean="0"/>
              <a:t>Simcity</a:t>
            </a:r>
            <a:endParaRPr lang="tr-TR" b="1" dirty="0"/>
          </a:p>
        </p:txBody>
      </p:sp>
    </p:spTree>
    <p:extLst>
      <p:ext uri="{BB962C8B-B14F-4D97-AF65-F5344CB8AC3E}">
        <p14:creationId xmlns:p14="http://schemas.microsoft.com/office/powerpoint/2010/main" val="2469610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1772816"/>
            <a:ext cx="7200800" cy="4941168"/>
          </a:xfrm>
        </p:spPr>
        <p:txBody>
          <a:bodyPr>
            <a:normAutofit/>
          </a:bodyPr>
          <a:lstStyle/>
          <a:p>
            <a:endParaRPr lang="tr-TR" sz="1700" dirty="0" smtClean="0"/>
          </a:p>
          <a:p>
            <a:r>
              <a:rPr lang="tr-TR" sz="1700" dirty="0" smtClean="0"/>
              <a:t>Çocuk </a:t>
            </a:r>
            <a:r>
              <a:rPr lang="tr-TR" sz="1700" dirty="0" smtClean="0"/>
              <a:t>oyun oynarken annesi akşam yemeği için </a:t>
            </a:r>
            <a:r>
              <a:rPr lang="tr-TR" sz="1700" dirty="0" smtClean="0"/>
              <a:t>çağırdığında, </a:t>
            </a:r>
            <a:r>
              <a:rPr lang="tr-TR" sz="1700" dirty="0" smtClean="0"/>
              <a:t>büyük olasılıkla o çocuk oynadığı </a:t>
            </a:r>
            <a:r>
              <a:rPr lang="tr-TR" sz="1700" dirty="0" err="1" smtClean="0"/>
              <a:t>level’ı</a:t>
            </a:r>
            <a:r>
              <a:rPr lang="tr-TR" sz="1700" dirty="0" smtClean="0"/>
              <a:t> bitirip öyle gelmek için annesine yalvaracaktır.</a:t>
            </a:r>
          </a:p>
          <a:p>
            <a:endParaRPr lang="tr-TR" sz="1700" dirty="0" smtClean="0"/>
          </a:p>
          <a:p>
            <a:r>
              <a:rPr lang="tr-TR" sz="1700" dirty="0" smtClean="0"/>
              <a:t>Oyuncular genellikle oyunu bir </a:t>
            </a:r>
            <a:r>
              <a:rPr lang="tr-TR" sz="1700" dirty="0" err="1" smtClean="0"/>
              <a:t>level’ı</a:t>
            </a:r>
            <a:r>
              <a:rPr lang="tr-TR" sz="1700" dirty="0" smtClean="0"/>
              <a:t> tek seferde bitirmek için oynarlar.</a:t>
            </a:r>
          </a:p>
          <a:p>
            <a:endParaRPr lang="tr-TR" sz="1700" dirty="0" smtClean="0"/>
          </a:p>
          <a:p>
            <a:r>
              <a:rPr lang="tr-TR" sz="1700" dirty="0" smtClean="0"/>
              <a:t>Konsol oyunlarında oyuncular sıklıkla oyunlarını sadece seviye aralarında kaydederler.</a:t>
            </a:r>
          </a:p>
          <a:p>
            <a:endParaRPr lang="tr-TR" sz="1700" dirty="0" smtClean="0"/>
          </a:p>
          <a:p>
            <a:r>
              <a:rPr lang="tr-TR" sz="1700" dirty="0" smtClean="0"/>
              <a:t>Seviye sonları seviye içerisinde daha fazla öneme sahip yerlerdir.</a:t>
            </a:r>
          </a:p>
          <a:p>
            <a:endParaRPr lang="tr-TR" sz="1700" dirty="0" smtClean="0"/>
          </a:p>
        </p:txBody>
      </p:sp>
      <p:sp>
        <p:nvSpPr>
          <p:cNvPr id="4" name="Metin kutusu 3"/>
          <p:cNvSpPr txBox="1"/>
          <p:nvPr/>
        </p:nvSpPr>
        <p:spPr>
          <a:xfrm>
            <a:off x="5148064" y="87015"/>
            <a:ext cx="2488160" cy="461665"/>
          </a:xfrm>
          <a:prstGeom prst="rect">
            <a:avLst/>
          </a:prstGeom>
          <a:noFill/>
        </p:spPr>
        <p:txBody>
          <a:bodyPr wrap="square" rtlCol="0">
            <a:spAutoFit/>
          </a:bodyPr>
          <a:lstStyle/>
          <a:p>
            <a:r>
              <a:rPr lang="tr-TR" sz="2400" b="1" dirty="0" smtClean="0">
                <a:solidFill>
                  <a:schemeClr val="bg1"/>
                </a:solidFill>
              </a:rPr>
              <a:t>Seviye Tasarımı</a:t>
            </a:r>
            <a:endParaRPr lang="tr-TR" sz="2400" b="1" dirty="0">
              <a:solidFill>
                <a:schemeClr val="bg1"/>
              </a:solidFill>
            </a:endParaRPr>
          </a:p>
        </p:txBody>
      </p:sp>
      <p:sp>
        <p:nvSpPr>
          <p:cNvPr id="6" name="Başlık 1"/>
          <p:cNvSpPr>
            <a:spLocks noGrp="1"/>
          </p:cNvSpPr>
          <p:nvPr>
            <p:ph type="title"/>
          </p:nvPr>
        </p:nvSpPr>
        <p:spPr>
          <a:xfrm>
            <a:off x="1043608" y="1052736"/>
            <a:ext cx="7024744" cy="685880"/>
          </a:xfrm>
        </p:spPr>
        <p:txBody>
          <a:bodyPr>
            <a:normAutofit fontScale="90000"/>
          </a:bodyPr>
          <a:lstStyle/>
          <a:p>
            <a:r>
              <a:rPr lang="tr-TR" dirty="0" smtClean="0"/>
              <a:t>Seviye Ayrımı</a:t>
            </a:r>
            <a:endParaRPr lang="tr-TR" dirty="0"/>
          </a:p>
        </p:txBody>
      </p:sp>
    </p:spTree>
    <p:extLst>
      <p:ext uri="{BB962C8B-B14F-4D97-AF65-F5344CB8AC3E}">
        <p14:creationId xmlns:p14="http://schemas.microsoft.com/office/powerpoint/2010/main" val="3242668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1604</TotalTime>
  <Words>2342</Words>
  <Application>Microsoft Office PowerPoint</Application>
  <PresentationFormat>Ekran Gösterisi (4:3)</PresentationFormat>
  <Paragraphs>312</Paragraphs>
  <Slides>36</Slides>
  <Notes>0</Notes>
  <HiddenSlides>0</HiddenSlides>
  <MMClips>0</MMClips>
  <ScaleCrop>false</ScaleCrop>
  <HeadingPairs>
    <vt:vector size="4" baseType="variant">
      <vt:variant>
        <vt:lpstr>Tema</vt:lpstr>
      </vt:variant>
      <vt:variant>
        <vt:i4>1</vt:i4>
      </vt:variant>
      <vt:variant>
        <vt:lpstr>Slayt Başlıkları</vt:lpstr>
      </vt:variant>
      <vt:variant>
        <vt:i4>36</vt:i4>
      </vt:variant>
    </vt:vector>
  </HeadingPairs>
  <TitlesOfParts>
    <vt:vector size="37" baseType="lpstr">
      <vt:lpstr>Austin</vt:lpstr>
      <vt:lpstr>Chapter 23 Seviye Tasarımı (Level Design)</vt:lpstr>
      <vt:lpstr>SEVİYE TASARIMI</vt:lpstr>
      <vt:lpstr>Giriş</vt:lpstr>
      <vt:lpstr>PowerPoint Sunusu</vt:lpstr>
      <vt:lpstr>Farklı Oyunlarda Seviyeler</vt:lpstr>
      <vt:lpstr>Farklı Oyunlarda Seviyeler</vt:lpstr>
      <vt:lpstr>Farklı Oyunlarda Seviyeler</vt:lpstr>
      <vt:lpstr>PowerPoint Sunusu</vt:lpstr>
      <vt:lpstr>Seviye Ayrımı</vt:lpstr>
      <vt:lpstr>Seviye Ayrımı</vt:lpstr>
      <vt:lpstr>Seviye Ayrımı</vt:lpstr>
      <vt:lpstr>Seviye Ayrımı</vt:lpstr>
      <vt:lpstr>Seviye Sırası</vt:lpstr>
      <vt:lpstr>Seviye Sırası</vt:lpstr>
      <vt:lpstr>Bir Seviyenin Bileşenleri</vt:lpstr>
      <vt:lpstr>Bir Seviyenin Bileşenleri</vt:lpstr>
      <vt:lpstr>Bir Seviyenin Bileşenleri Aksiyon</vt:lpstr>
      <vt:lpstr>Bir Seviyenin Bileşenleri Aksiyon</vt:lpstr>
      <vt:lpstr>Bir Seviyenin Bileşenleri Araştırma/Keşif</vt:lpstr>
      <vt:lpstr>Bir Seviyenin Bileşenleri Bulmaca Çözme</vt:lpstr>
      <vt:lpstr>Bir Seviyenin Bileşenleri Hikaye Anlatımı </vt:lpstr>
      <vt:lpstr>Bir Seviyenin Bileşenleri Hikaye Anlatımı </vt:lpstr>
      <vt:lpstr>Bir Seviyenin Bileşenleri Estetik</vt:lpstr>
      <vt:lpstr>Bir Seviyenin Bileşenleri Estetik</vt:lpstr>
      <vt:lpstr>Bir Seviyenin Bileşenleri Estetik</vt:lpstr>
      <vt:lpstr>Bir Seviyenin Bileşenleri Tümünü Dengeleme</vt:lpstr>
      <vt:lpstr>Seviye Akışı</vt:lpstr>
      <vt:lpstr>Seviye Akışı</vt:lpstr>
      <vt:lpstr>Seviye Akışı</vt:lpstr>
      <vt:lpstr>İyi Bir Seviyenin Elementleri </vt:lpstr>
      <vt:lpstr>İyi Bir Seviyenin Elementleri </vt:lpstr>
      <vt:lpstr>Seviye Tasarımı Süreci</vt:lpstr>
      <vt:lpstr>Seviye Tasarımı Süreci</vt:lpstr>
      <vt:lpstr>Seviye Tasarımını Kim Yapar?</vt:lpstr>
      <vt:lpstr>Son Olarak…</vt:lpstr>
      <vt:lpstr>Dinlediğiniz İçin 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yeliz&amp;volkan</dc:creator>
  <cp:lastModifiedBy>yeliz&amp;volkan</cp:lastModifiedBy>
  <cp:revision>91</cp:revision>
  <dcterms:created xsi:type="dcterms:W3CDTF">2014-12-02T10:48:24Z</dcterms:created>
  <dcterms:modified xsi:type="dcterms:W3CDTF">2014-12-06T21:28:16Z</dcterms:modified>
</cp:coreProperties>
</file>