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2" r:id="rId2"/>
    <p:sldId id="258" r:id="rId3"/>
    <p:sldId id="259" r:id="rId4"/>
    <p:sldId id="256" r:id="rId5"/>
    <p:sldId id="266" r:id="rId6"/>
    <p:sldId id="278" r:id="rId7"/>
    <p:sldId id="280" r:id="rId8"/>
    <p:sldId id="281" r:id="rId9"/>
    <p:sldId id="272" r:id="rId10"/>
    <p:sldId id="273" r:id="rId11"/>
    <p:sldId id="274" r:id="rId12"/>
    <p:sldId id="267" r:id="rId13"/>
    <p:sldId id="275" r:id="rId14"/>
    <p:sldId id="276" r:id="rId15"/>
    <p:sldId id="260" r:id="rId16"/>
    <p:sldId id="264" r:id="rId17"/>
    <p:sldId id="26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8815" autoAdjust="0"/>
  </p:normalViewPr>
  <p:slideViewPr>
    <p:cSldViewPr snapToGrid="0">
      <p:cViewPr varScale="1">
        <p:scale>
          <a:sx n="59" d="100"/>
          <a:sy n="59" d="100"/>
        </p:scale>
        <p:origin x="114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B44AE-C297-49F7-B681-F0F70DC60F79}" type="datetimeFigureOut">
              <a:rPr lang="tr-TR" smtClean="0"/>
              <a:t>8.10.2018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tr-TR" smtClean="0"/>
              <a:t>DR. KADRİYE ÖZLEM HAMALOĞLU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98A46-DDCD-46BE-986A-C8894A310D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141944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F3D1F-1B46-42AF-8F31-D52E1BE4C288}" type="datetimeFigureOut">
              <a:rPr lang="tr-TR" smtClean="0"/>
              <a:t>8.10.2018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tr-TR" smtClean="0"/>
              <a:t>DR. KADRİYE ÖZLEM HAMALOĞLU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D18B4-13F5-4EE5-87F6-2DFC57995C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384501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If</a:t>
            </a:r>
            <a:r>
              <a:rPr lang="tr-TR" baseline="0" dirty="0" smtClean="0"/>
              <a:t> </a:t>
            </a:r>
            <a:r>
              <a:rPr lang="tr-TR" baseline="0" dirty="0" err="1" smtClean="0"/>
              <a:t>you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don’t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collect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information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from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system</a:t>
            </a:r>
            <a:r>
              <a:rPr lang="tr-TR" baseline="0" dirty="0" smtClean="0"/>
              <a:t> </a:t>
            </a:r>
            <a:r>
              <a:rPr lang="tr-TR" baseline="0" dirty="0" err="1" smtClean="0"/>
              <a:t>you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cannot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control</a:t>
            </a:r>
            <a:r>
              <a:rPr lang="tr-TR" baseline="0" dirty="0" smtClean="0"/>
              <a:t> it</a:t>
            </a:r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tr-TR" smtClean="0"/>
              <a:t>DR. KADRİYE ÖZLEM HAMALOĞLU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6D18B4-13F5-4EE5-87F6-2DFC57995C24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3698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2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uman</a:t>
            </a:r>
            <a:r>
              <a:rPr lang="en-US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body</a:t>
            </a:r>
            <a:r>
              <a:rPr lang="tr-TR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uses </a:t>
            </a:r>
            <a:r>
              <a:rPr lang="tr-TR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nerves, </a:t>
            </a:r>
            <a:endParaRPr lang="tr-TR" sz="12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tr-TR" smtClean="0"/>
              <a:t>DR. KADRİYE ÖZLEM HAMALOĞLU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6D18B4-13F5-4EE5-87F6-2DFC57995C24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9168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1200" dirty="0" smtClean="0"/>
              <a:t>Temperature</a:t>
            </a:r>
            <a:r>
              <a:rPr lang="tr-TR" altLang="en-US" sz="1200" dirty="0" smtClean="0"/>
              <a:t>r</a:t>
            </a:r>
            <a:r>
              <a:rPr lang="en-US" altLang="en-US" sz="1200" dirty="0" smtClean="0"/>
              <a:t>e of the room is determined by a thermostat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1200" dirty="0" smtClean="0"/>
              <a:t>This temperature is compared with the desired temperature or range of temperature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1200" dirty="0" smtClean="0"/>
              <a:t>If the temperature is below than the desired, the furnace and the pump are turned on; if the temperature is above the furnace and pump are turned off.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tr-TR" smtClean="0"/>
              <a:t>DR. KADRİYE ÖZLEM HAMALOĞLU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6D18B4-13F5-4EE5-87F6-2DFC57995C24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2940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tr-TR" smtClean="0"/>
              <a:t>DR. KADRİYE ÖZLEM HAMALOĞLU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6D18B4-13F5-4EE5-87F6-2DFC57995C24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2007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71177B7-E788-44DD-B26B-989E7020C75E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DR. KADRİYE ÖZLEM HAMALOĞLU                                                                   08.10.2018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EE80F-80C8-4E42-8C38-485ECEA41A48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KADRİYE ÖZLEM HAMALOĞLU                                                                   08.10.2018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923EF8A-B1ED-4E5E-9D29-F73FB72B2C75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r>
              <a:rPr lang="en-US" smtClean="0"/>
              <a:t>DR. KADRİYE ÖZLEM HAMALOĞLU                                                                   08.10.2018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A3DE-13AD-40D3-9DA3-2C5CF2F29D85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KADRİYE ÖZLEM HAMALOĞLU                                                                   08.10.2018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5C39C8D-9EE1-44BF-8AB1-29F88F1DA6C6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DR. KADRİYE ÖZLEM HAMALOĞLU                                                                   08.10.2018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A844-3EED-4AFF-8C73-6E7186E1F036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KADRİYE ÖZLEM HAMALOĞLU                                                                   08.10.2018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99AC5-35D0-4EBD-AA7B-E6854BBC46AF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KADRİYE ÖZLEM HAMALOĞLU                                                                   08.10.2018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021DB-BC5A-4ABC-A03A-DDC112E33474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KADRİYE ÖZLEM HAMALOĞLU                                                                   08.10.2018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7786-E924-4924-B734-AA91E76ABC4F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KADRİYE ÖZLEM HAMALOĞLU                                                                   08.10.2018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36F97CA-F759-4264-BA56-08B5B43EA3A6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DR. KADRİYE ÖZLEM HAMALOĞLU                                                                   08.10.2018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2A36-4640-467F-81D3-39C4473F4214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KADRİYE ÖZLEM HAMALOĞLU                                                                   08.10.2018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F6B8D9E-5FCA-455D-BD44-BA50EAAD39F1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DR. KADRİYE ÖZLEM HAMALOĞLU                                                                   08.10.2018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r-TR" b="1" dirty="0"/>
              <a:t>KMÜ378 - PROCESS INSTRUMENTATION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81194" y="2008334"/>
            <a:ext cx="10993546" cy="590321"/>
          </a:xfrm>
        </p:spPr>
        <p:txBody>
          <a:bodyPr>
            <a:normAutofit/>
          </a:bodyPr>
          <a:lstStyle/>
          <a:p>
            <a:pPr algn="ctr"/>
            <a:r>
              <a:rPr lang="tr-T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Dr. Kadriye özlem </a:t>
            </a:r>
            <a:r>
              <a:rPr lang="tr-TR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hamaloğlu</a:t>
            </a:r>
            <a:endParaRPr lang="tr-T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129" y="3110830"/>
            <a:ext cx="5477853" cy="325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8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198820" y="895502"/>
            <a:ext cx="8102600" cy="593725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tr-T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 Control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47730" y="1464164"/>
            <a:ext cx="11612450" cy="19405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altLang="en-US" sz="20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tr-TR" altLang="en-US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en-US" sz="20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tr-TR" altLang="en-US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</a:t>
            </a:r>
            <a:r>
              <a:rPr lang="tr-TR" altLang="en-US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desired conditions in a physical system by adjusting selected variables in the system. </a:t>
            </a:r>
          </a:p>
          <a:p>
            <a:pPr eaLnBrk="1" hangingPunct="1"/>
            <a:endParaRPr lang="tr-TR" altLang="tr-TR" sz="20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827755" y="7688688"/>
            <a:ext cx="9144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AB241"/>
              </a:buClr>
              <a:buSzPct val="75000"/>
              <a:buFont typeface="Wingdings" panose="05000000000000000000" pitchFamily="2" charset="2"/>
              <a:buBlip>
                <a:blip r:embed="rId2"/>
              </a:buBlip>
              <a:defRPr sz="2200">
                <a:solidFill>
                  <a:srgbClr val="003366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55679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rgbClr val="003366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AB241"/>
              </a:buClr>
              <a:buSzPct val="65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rgbClr val="003366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55679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AB24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B24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B24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B24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B24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62CA893-6F32-4FC9-AECD-B75584D6A034}" type="slidenum">
              <a:rPr lang="en-US" altLang="en-US" sz="1600">
                <a:latin typeface="Tahom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600">
              <a:latin typeface="Tahoma" panose="020B0604030504040204" pitchFamily="34" charset="0"/>
            </a:endParaRP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5742155" y="2582632"/>
            <a:ext cx="6328827" cy="2660430"/>
          </a:xfrm>
          <a:prstGeom prst="rect">
            <a:avLst/>
          </a:prstGeom>
        </p:spPr>
      </p:pic>
      <p:sp>
        <p:nvSpPr>
          <p:cNvPr id="17" name="Dikdörtgen 16"/>
          <p:cNvSpPr/>
          <p:nvPr/>
        </p:nvSpPr>
        <p:spPr>
          <a:xfrm>
            <a:off x="347730" y="2557569"/>
            <a:ext cx="539442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tr-TR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Terminology:</a:t>
            </a:r>
            <a:endParaRPr lang="tr-TR" altLang="tr-TR" sz="20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tr-TR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tr-TR" sz="20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manipulated variable (MV)</a:t>
            </a:r>
            <a:r>
              <a:rPr lang="en-US" altLang="tr-T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measure of resource being fed into the process, for instance how much thermal </a:t>
            </a:r>
            <a:r>
              <a:rPr lang="en-US" altLang="tr-TR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energy.</a:t>
            </a:r>
            <a:endParaRPr lang="tr-TR" altLang="tr-TR" sz="20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Wingdings 2" panose="05020102010507070707" pitchFamily="18" charset="2"/>
            </a:endParaRPr>
          </a:p>
          <a:p>
            <a:pPr algn="just"/>
            <a:r>
              <a:rPr lang="en-US" altLang="tr-TR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tr-TR" sz="20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control element (FCE)</a:t>
            </a:r>
            <a:r>
              <a:rPr lang="en-US" altLang="tr-T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device that </a:t>
            </a:r>
            <a:r>
              <a:rPr lang="en-US" altLang="tr-TR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</a:t>
            </a:r>
            <a:r>
              <a:rPr lang="en-US" altLang="tr-T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value of the manipulated </a:t>
            </a:r>
            <a:r>
              <a:rPr lang="en-US" altLang="tr-TR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variable.</a:t>
            </a:r>
            <a:endParaRPr lang="tr-TR" altLang="tr-TR" sz="20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tr-TR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tr-TR" sz="20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controller output (CO)</a:t>
            </a:r>
            <a:r>
              <a:rPr lang="en-US" altLang="tr-T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signal from the controller to the final control </a:t>
            </a:r>
            <a:r>
              <a:rPr lang="en-US" altLang="tr-TR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element.</a:t>
            </a:r>
            <a:endParaRPr lang="tr-TR" altLang="tr-TR" sz="20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tr-TR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tr-TR" sz="20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variable (PV)</a:t>
            </a:r>
            <a:r>
              <a:rPr lang="en-US" altLang="tr-T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measure of the process output that changes in response to changes in the manipulated </a:t>
            </a:r>
            <a:r>
              <a:rPr lang="en-US" altLang="tr-TR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variable.</a:t>
            </a:r>
            <a:endParaRPr lang="tr-TR" altLang="tr-TR" sz="20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Wingdings 2" panose="05020102010507070707" pitchFamily="18" charset="2"/>
            </a:endParaRPr>
          </a:p>
          <a:p>
            <a:pPr algn="just"/>
            <a:r>
              <a:rPr lang="en-US" altLang="tr-TR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tr-TR" sz="20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point (SP)</a:t>
            </a:r>
            <a:r>
              <a:rPr lang="en-US" altLang="tr-T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value at which we wish to maintain the process variable at.</a:t>
            </a:r>
          </a:p>
        </p:txBody>
      </p:sp>
      <p:sp>
        <p:nvSpPr>
          <p:cNvPr id="18" name="Dikdörtgen 17"/>
          <p:cNvSpPr/>
          <p:nvPr/>
        </p:nvSpPr>
        <p:spPr>
          <a:xfrm>
            <a:off x="6809013" y="5268125"/>
            <a:ext cx="49584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tr-TR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control</a:t>
            </a:r>
            <a:r>
              <a:rPr lang="en-US" altLang="tr-T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act of controlling a final control element to change the manipulated variable to maintain the process variable at a desired set point.</a:t>
            </a:r>
          </a:p>
        </p:txBody>
      </p:sp>
    </p:spTree>
    <p:extLst>
      <p:ext uri="{BB962C8B-B14F-4D97-AF65-F5344CB8AC3E}">
        <p14:creationId xmlns:p14="http://schemas.microsoft.com/office/powerpoint/2010/main" val="324769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41669" y="870241"/>
            <a:ext cx="11668258" cy="593725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tr-T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Term</a:t>
            </a:r>
            <a:r>
              <a:rPr lang="tr-TR" altLang="tr-T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en-US" altLang="tr-T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nology</a:t>
            </a:r>
            <a:r>
              <a:rPr lang="en-US" altLang="tr-T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for Home Heat</a:t>
            </a:r>
            <a:r>
              <a:rPr lang="tr-TR" altLang="tr-T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en-US" altLang="tr-T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ng Control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58896" y="3653066"/>
            <a:ext cx="5157855" cy="2089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1">
              <a:spcBef>
                <a:spcPct val="5000"/>
              </a:spcBef>
            </a:pPr>
            <a:r>
              <a:rPr lang="en-US" altLang="tr-T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Objective</a:t>
            </a:r>
          </a:p>
          <a:p>
            <a:pPr marL="514350" lvl="1">
              <a:spcBef>
                <a:spcPct val="5000"/>
              </a:spcBef>
            </a:pPr>
            <a:r>
              <a:rPr lang="en-US" altLang="tr-T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Measured Process Variable (PV)</a:t>
            </a:r>
          </a:p>
          <a:p>
            <a:pPr marL="514350" lvl="1">
              <a:spcBef>
                <a:spcPct val="5000"/>
              </a:spcBef>
            </a:pPr>
            <a:r>
              <a:rPr lang="en-US" altLang="tr-T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Point (SP)</a:t>
            </a:r>
          </a:p>
          <a:p>
            <a:pPr marL="514350" lvl="1">
              <a:spcBef>
                <a:spcPct val="5000"/>
              </a:spcBef>
            </a:pPr>
            <a:r>
              <a:rPr lang="en-US" altLang="tr-T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Controller Output (CO)</a:t>
            </a:r>
          </a:p>
          <a:p>
            <a:pPr marL="514350" lvl="1">
              <a:spcBef>
                <a:spcPct val="5000"/>
              </a:spcBef>
            </a:pPr>
            <a:r>
              <a:rPr lang="en-US" altLang="tr-T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Manipulated Variable </a:t>
            </a:r>
          </a:p>
          <a:p>
            <a:pPr marL="514350" lvl="1">
              <a:spcBef>
                <a:spcPct val="5000"/>
              </a:spcBef>
            </a:pPr>
            <a:r>
              <a:rPr lang="en-US" altLang="tr-T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Disturbances (D)</a:t>
            </a:r>
          </a:p>
          <a:p>
            <a:pPr marL="171450" indent="-171450">
              <a:spcBef>
                <a:spcPct val="5000"/>
              </a:spcBef>
            </a:pPr>
            <a:endParaRPr lang="en-US" altLang="tr-TR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392" y="2707710"/>
            <a:ext cx="5665788" cy="397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959551" y="6993228"/>
            <a:ext cx="9144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AB241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200">
                <a:solidFill>
                  <a:srgbClr val="003366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55679"/>
              </a:buClr>
              <a:buSzPct val="7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rgbClr val="003366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AB241"/>
              </a:buClr>
              <a:buSzPct val="65000"/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rgbClr val="003366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55679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AB24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B24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B24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B24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B24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5B1BAAE-B5B7-4AE9-BAD1-7F96ED2F81C2}" type="slidenum">
              <a:rPr lang="en-US" altLang="en-US" sz="1600">
                <a:latin typeface="Tahom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392806" y="1897477"/>
            <a:ext cx="11417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a house in a cold climate which is to be maintained near a desired temperature by </a:t>
            </a:r>
            <a:r>
              <a:rPr lang="tr-TR" alt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tr-TR" alt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furnace</a:t>
            </a:r>
            <a:endParaRPr lang="en-US" alt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86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WHY DO WE NEED PROCESS CONTROL?</a:t>
            </a:r>
            <a:endParaRPr lang="tr-T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1886" y="2871989"/>
            <a:ext cx="11399225" cy="3501965"/>
          </a:xfrm>
        </p:spPr>
        <p:txBody>
          <a:bodyPr>
            <a:noAutofit/>
          </a:bodyPr>
          <a:lstStyle/>
          <a:p>
            <a:pPr algn="just"/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any industrial plant the aim is to produce standard and high quality products and sell them at prices which make profit. </a:t>
            </a:r>
            <a:r>
              <a:rPr lang="en-US" alt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purposes can be achieved in a successfully designed and controlled processes</a:t>
            </a:r>
            <a:r>
              <a:rPr lang="tr-TR" alt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alt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tr-T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</a:t>
            </a:r>
            <a:r>
              <a:rPr lang="en-US" altLang="tr-T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First:</a:t>
            </a:r>
            <a:r>
              <a:rPr lang="tr-TR" altLang="tr-T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en-US" altLang="tr-T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environment, </a:t>
            </a:r>
            <a:r>
              <a:rPr lang="en-US" altLang="tr-T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endParaRPr lang="tr-TR" altLang="tr-TR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altLang="tr-T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tr-TR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eeting</a:t>
            </a:r>
            <a:r>
              <a:rPr lang="en-US" altLang="tr-T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product </a:t>
            </a:r>
            <a:r>
              <a:rPr lang="tr-TR" altLang="tr-TR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standarts</a:t>
            </a:r>
            <a:endParaRPr lang="tr-TR" altLang="tr-TR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altLang="tr-T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tr-TR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inimizing</a:t>
            </a:r>
            <a:r>
              <a:rPr lang="en-US" altLang="tr-T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 production </a:t>
            </a:r>
            <a:endParaRPr lang="tr-TR" altLang="tr-TR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altLang="tr-T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tr-TR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inimizing</a:t>
            </a:r>
            <a:r>
              <a:rPr lang="en-US" altLang="tr-T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impact </a:t>
            </a:r>
            <a:endParaRPr lang="tr-TR" altLang="tr-TR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altLang="tr-T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tr-TR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inimizing</a:t>
            </a:r>
            <a:r>
              <a:rPr lang="en-US" altLang="tr-T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use	</a:t>
            </a:r>
            <a:endParaRPr lang="tr-TR" altLang="tr-TR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altLang="tr-T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tr-TR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aximizing</a:t>
            </a:r>
            <a:r>
              <a:rPr lang="en-US" altLang="tr-T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production rate</a:t>
            </a:r>
          </a:p>
          <a:p>
            <a:endParaRPr lang="tr-TR" alt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2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910724" y="946424"/>
            <a:ext cx="8102600" cy="593725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tr-T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tr-TR" altLang="tr-T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en-US" altLang="tr-T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 Open Loop Control</a:t>
            </a:r>
            <a:r>
              <a:rPr lang="tr-TR" altLang="tr-TR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tr-T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 descr="Open Loop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487" y="2677886"/>
            <a:ext cx="6950612" cy="276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157287" y="7069411"/>
            <a:ext cx="9144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AB241"/>
              </a:buClr>
              <a:buSzPct val="75000"/>
              <a:buFont typeface="Wingdings" panose="05000000000000000000" pitchFamily="2" charset="2"/>
              <a:buBlip>
                <a:blip r:embed="rId5"/>
              </a:buBlip>
              <a:defRPr sz="2200">
                <a:solidFill>
                  <a:srgbClr val="003366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55679"/>
              </a:buClr>
              <a:buSzPct val="7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rgbClr val="003366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AB241"/>
              </a:buClr>
              <a:buSzPct val="65000"/>
              <a:buFont typeface="Wingdings" panose="05000000000000000000" pitchFamily="2" charset="2"/>
              <a:buBlip>
                <a:blip r:embed="rId7"/>
              </a:buBlip>
              <a:defRPr sz="2400">
                <a:solidFill>
                  <a:srgbClr val="003366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55679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AB24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B24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B24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B24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B24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B0A087-2B8F-4D9F-9708-960CCFFC3CE1}" type="slidenum">
              <a:rPr lang="en-US" altLang="en-US" sz="1600">
                <a:latin typeface="Tahom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441215" y="1965569"/>
            <a:ext cx="47512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tr-T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tr-TR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loop </a:t>
            </a:r>
            <a:r>
              <a:rPr lang="en-US" altLang="tr-TR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tr-TR" altLang="tr-TR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tr-T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controller output is not a </a:t>
            </a:r>
            <a:r>
              <a:rPr lang="en-US" altLang="tr-T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 </a:t>
            </a:r>
            <a:r>
              <a:rPr lang="en-US" altLang="tr-T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process </a:t>
            </a:r>
            <a:r>
              <a:rPr lang="en-US" altLang="tr-T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variable.</a:t>
            </a:r>
            <a:endParaRPr lang="tr-TR" altLang="tr-TR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tr-T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tr-T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loop control we are not concerned that a particular set point be maintained, the controller output is fixed at a value until it is changed by an </a:t>
            </a:r>
            <a:r>
              <a:rPr lang="en-US" altLang="tr-T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operator.</a:t>
            </a:r>
            <a:endParaRPr lang="tr-TR" altLang="tr-TR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tr-T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</a:t>
            </a:r>
            <a:r>
              <a:rPr lang="en-US" altLang="tr-T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 are stable in an open loop control mode and will maintain the process variable at a value in the absence of a </a:t>
            </a:r>
            <a:r>
              <a:rPr lang="en-US" altLang="tr-T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disturbances.</a:t>
            </a:r>
            <a:endParaRPr lang="tr-TR" altLang="tr-TR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tr-TR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Disturbances</a:t>
            </a:r>
            <a:r>
              <a:rPr lang="en-US" altLang="tr-T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uncontrolled changes in the process inputs or resources. </a:t>
            </a:r>
          </a:p>
        </p:txBody>
      </p:sp>
    </p:spTree>
    <p:extLst>
      <p:ext uri="{BB962C8B-B14F-4D97-AF65-F5344CB8AC3E}">
        <p14:creationId xmlns:p14="http://schemas.microsoft.com/office/powerpoint/2010/main" val="4640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131745" y="915235"/>
            <a:ext cx="8102600" cy="593725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tr-T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tr-TR" altLang="tr-T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en-US" altLang="tr-T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 Closed Loop Control</a:t>
            </a:r>
            <a:r>
              <a:rPr lang="tr-TR" altLang="tr-T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tr-T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 descr="Closed Loop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244" y="2612572"/>
            <a:ext cx="7268550" cy="287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183045" y="7212169"/>
            <a:ext cx="9144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AB241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200">
                <a:solidFill>
                  <a:srgbClr val="003366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55679"/>
              </a:buClr>
              <a:buSzPct val="7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rgbClr val="003366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AB241"/>
              </a:buClr>
              <a:buSzPct val="65000"/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rgbClr val="003366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55679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AB24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B24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B24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B24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B24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8BF6C9-1716-47B4-8147-CF627B1D57FE}" type="slidenum">
              <a:rPr lang="en-US" altLang="en-US" sz="1600">
                <a:latin typeface="Tahom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425004" y="2261153"/>
            <a:ext cx="44572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tr-T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tr-TR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closed loop </a:t>
            </a:r>
            <a:r>
              <a:rPr lang="en-US" altLang="tr-TR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tr-TR" altLang="tr-TR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tr-T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controller output  is determined by difference between the process variable and the set point.  </a:t>
            </a:r>
            <a:endParaRPr lang="tr-TR" altLang="tr-TR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tr-T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Closed </a:t>
            </a:r>
            <a:r>
              <a:rPr lang="en-US" altLang="tr-T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loop control is also called feedback or regulatory </a:t>
            </a:r>
            <a:r>
              <a:rPr lang="en-US" altLang="tr-T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control.</a:t>
            </a:r>
            <a:endParaRPr lang="tr-TR" altLang="tr-TR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tr-T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tr-T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 of a closed loop controller is a function of the </a:t>
            </a:r>
            <a:r>
              <a:rPr lang="en-US" altLang="tr-T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error.</a:t>
            </a:r>
            <a:endParaRPr lang="tr-TR" altLang="tr-TR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tr-TR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  <a:r>
              <a:rPr lang="en-US" altLang="tr-T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deviation of the process variable from the set point and is defined </a:t>
            </a:r>
            <a:r>
              <a:rPr lang="en-US" altLang="tr-T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tr-TR" altLang="tr-T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altLang="tr-T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SP - PV.</a:t>
            </a:r>
          </a:p>
        </p:txBody>
      </p:sp>
    </p:spTree>
    <p:extLst>
      <p:ext uri="{BB962C8B-B14F-4D97-AF65-F5344CB8AC3E}">
        <p14:creationId xmlns:p14="http://schemas.microsoft.com/office/powerpoint/2010/main" val="85615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Five Processes to Control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				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</a:t>
            </a:r>
            <a:b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</a:t>
            </a:r>
            <a:b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b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  <a:b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 </a:t>
            </a:r>
            <a:b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36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 of these processes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every day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067" y="2069615"/>
            <a:ext cx="5287106" cy="352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9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453" y="1845326"/>
            <a:ext cx="6405819" cy="479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9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KMÜ378 - PROCESS INSTRUMENTATION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49346"/>
              </p:ext>
            </p:extLst>
          </p:nvPr>
        </p:nvGraphicFramePr>
        <p:xfrm>
          <a:off x="1223493" y="1841680"/>
          <a:ext cx="9517487" cy="23341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5399">
                  <a:extLst>
                    <a:ext uri="{9D8B030D-6E8A-4147-A177-3AD203B41FA5}">
                      <a16:colId xmlns="" xmlns:a16="http://schemas.microsoft.com/office/drawing/2014/main" val="3767682368"/>
                    </a:ext>
                  </a:extLst>
                </a:gridCol>
                <a:gridCol w="6912088">
                  <a:extLst>
                    <a:ext uri="{9D8B030D-6E8A-4147-A177-3AD203B41FA5}">
                      <a16:colId xmlns="" xmlns:a16="http://schemas.microsoft.com/office/drawing/2014/main" val="29776891"/>
                    </a:ext>
                  </a:extLst>
                </a:gridCol>
              </a:tblGrid>
              <a:tr h="23341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Course Content</a:t>
                      </a:r>
                      <a:endParaRPr lang="tr-TR" sz="14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tr-TR" sz="1800" dirty="0" err="1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</a:t>
                      </a:r>
                      <a:r>
                        <a:rPr lang="tr-TR" sz="18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800" dirty="0" err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tr-TR" sz="18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800" dirty="0" err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tr-TR" sz="18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800" dirty="0" err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</a:t>
                      </a:r>
                      <a:r>
                        <a:rPr lang="tr-TR" sz="18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800" dirty="0" err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tr-TR" sz="18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800" dirty="0" err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instrumentation</a:t>
                      </a:r>
                      <a:r>
                        <a:rPr lang="tr-TR" sz="18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800" dirty="0" err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systems</a:t>
                      </a:r>
                      <a:r>
                        <a:rPr lang="tr-TR" sz="18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tr-TR" sz="1800" dirty="0" smtClean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tr-TR" sz="1800" dirty="0" err="1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Pressure</a:t>
                      </a:r>
                      <a:r>
                        <a:rPr lang="tr-TR" sz="18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tr-TR" sz="1800" baseline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800" baseline="0" dirty="0" err="1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tr-TR" sz="1800" dirty="0" err="1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  <a:r>
                        <a:rPr lang="tr-TR" sz="18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tr-TR" sz="1800" dirty="0" err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humidity</a:t>
                      </a:r>
                      <a:r>
                        <a:rPr lang="tr-TR" sz="18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tr-TR" sz="1800" dirty="0" err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light</a:t>
                      </a:r>
                      <a:r>
                        <a:rPr lang="tr-TR" sz="18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tr-TR" sz="1800" dirty="0" err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radioactivity</a:t>
                      </a:r>
                      <a:r>
                        <a:rPr lang="tr-TR" sz="18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800" dirty="0" err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temperature</a:t>
                      </a:r>
                      <a:r>
                        <a:rPr lang="tr-TR" sz="18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800" dirty="0" err="1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endParaRPr lang="tr-TR" sz="1800" dirty="0" smtClean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err="1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concentration</a:t>
                      </a:r>
                      <a:r>
                        <a:rPr lang="tr-TR" sz="18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800" dirty="0" err="1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measurements</a:t>
                      </a:r>
                      <a:r>
                        <a:rPr lang="tr-TR" sz="18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-Basic </a:t>
                      </a:r>
                      <a:r>
                        <a:rPr lang="tr-TR" sz="1800" dirty="0" err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transducer</a:t>
                      </a:r>
                      <a:r>
                        <a:rPr lang="tr-TR" sz="18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800" dirty="0" err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definitions</a:t>
                      </a:r>
                      <a:r>
                        <a:rPr lang="tr-TR" sz="18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 </a:t>
                      </a:r>
                      <a:endParaRPr lang="tr-TR" sz="14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05337259"/>
                  </a:ext>
                </a:extLst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784750"/>
              </p:ext>
            </p:extLst>
          </p:nvPr>
        </p:nvGraphicFramePr>
        <p:xfrm>
          <a:off x="1223493" y="4159878"/>
          <a:ext cx="9517487" cy="25641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6422">
                  <a:extLst>
                    <a:ext uri="{9D8B030D-6E8A-4147-A177-3AD203B41FA5}">
                      <a16:colId xmlns="" xmlns:a16="http://schemas.microsoft.com/office/drawing/2014/main" val="871915599"/>
                    </a:ext>
                  </a:extLst>
                </a:gridCol>
                <a:gridCol w="6901065">
                  <a:extLst>
                    <a:ext uri="{9D8B030D-6E8A-4147-A177-3AD203B41FA5}">
                      <a16:colId xmlns="" xmlns:a16="http://schemas.microsoft.com/office/drawing/2014/main" val="3169935325"/>
                    </a:ext>
                  </a:extLst>
                </a:gridCol>
              </a:tblGrid>
              <a:tr h="13136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</a:t>
                      </a:r>
                      <a:r>
                        <a:rPr lang="tr-TR" sz="1800" baseline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800" baseline="0" dirty="0" err="1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books</a:t>
                      </a:r>
                      <a:endParaRPr lang="tr-TR" sz="14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tr-TR" sz="18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tr-TR" sz="18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[1] W. </a:t>
                      </a:r>
                      <a:r>
                        <a:rPr lang="tr-TR" sz="1800" dirty="0" err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Dunn</a:t>
                      </a:r>
                      <a:r>
                        <a:rPr lang="tr-TR" sz="18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Fundamentals of </a:t>
                      </a:r>
                      <a:r>
                        <a:rPr lang="tr-TR" sz="1800" dirty="0" err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Industrial</a:t>
                      </a:r>
                      <a:r>
                        <a:rPr lang="tr-TR" sz="18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Instrumentation </a:t>
                      </a:r>
                      <a:r>
                        <a:rPr lang="tr-TR" sz="1800" dirty="0" err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tr-TR" sz="18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800" dirty="0" err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</a:t>
                      </a:r>
                      <a:r>
                        <a:rPr lang="tr-TR" sz="18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Control </a:t>
                      </a:r>
                      <a:r>
                        <a:rPr lang="tr-TR" sz="1800" dirty="0" err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McGraw</a:t>
                      </a:r>
                      <a:r>
                        <a:rPr lang="tr-TR" sz="18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800" dirty="0" err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Hill</a:t>
                      </a:r>
                      <a:r>
                        <a:rPr lang="tr-TR" sz="18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2005.</a:t>
                      </a:r>
                      <a:br>
                        <a:rPr lang="tr-TR" sz="18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tr-TR" sz="18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[2] N. A. </a:t>
                      </a:r>
                      <a:r>
                        <a:rPr lang="tr-TR" sz="1800" dirty="0" err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Anderson</a:t>
                      </a:r>
                      <a:r>
                        <a:rPr lang="tr-TR" sz="18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Instrumentation </a:t>
                      </a:r>
                      <a:r>
                        <a:rPr lang="tr-TR" sz="1800" dirty="0" err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tr-TR" sz="18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800" dirty="0" err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</a:t>
                      </a:r>
                      <a:r>
                        <a:rPr lang="tr-TR" sz="18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800" dirty="0" err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Measurement</a:t>
                      </a:r>
                      <a:r>
                        <a:rPr lang="tr-TR" sz="18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800" dirty="0" err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tr-TR" sz="18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Control, CRC Pres, 1997</a:t>
                      </a:r>
                      <a:br>
                        <a:rPr lang="tr-TR" sz="18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tr-TR" sz="18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14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0614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84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59974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/>
              <a:t/>
            </a:r>
            <a:br>
              <a:rPr lang="tr-TR" b="1" dirty="0"/>
            </a:br>
            <a:r>
              <a:rPr lang="tr-TR" b="1" dirty="0" smtClean="0"/>
              <a:t>COURSE OUTLINE</a:t>
            </a:r>
            <a:endParaRPr lang="tr-TR" b="1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35890"/>
              </p:ext>
            </p:extLst>
          </p:nvPr>
        </p:nvGraphicFramePr>
        <p:xfrm>
          <a:off x="3746870" y="1618318"/>
          <a:ext cx="4578008" cy="5171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9004">
                  <a:extLst>
                    <a:ext uri="{9D8B030D-6E8A-4147-A177-3AD203B41FA5}">
                      <a16:colId xmlns="" xmlns:a16="http://schemas.microsoft.com/office/drawing/2014/main" val="4002369333"/>
                    </a:ext>
                  </a:extLst>
                </a:gridCol>
                <a:gridCol w="2289004">
                  <a:extLst>
                    <a:ext uri="{9D8B030D-6E8A-4147-A177-3AD203B41FA5}">
                      <a16:colId xmlns="" xmlns:a16="http://schemas.microsoft.com/office/drawing/2014/main" val="1385456348"/>
                    </a:ext>
                  </a:extLst>
                </a:gridCol>
              </a:tblGrid>
              <a:tr h="404297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2400"/>
                        </a:spcAft>
                      </a:pPr>
                      <a:r>
                        <a:rPr lang="tr-TR" sz="1000" dirty="0" err="1">
                          <a:effectLst/>
                        </a:rPr>
                        <a:t>Week</a:t>
                      </a:r>
                      <a:r>
                        <a:rPr lang="tr-TR" sz="1000" dirty="0">
                          <a:effectLst/>
                        </a:rPr>
                        <a:t> 1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2" marR="30652" marT="30652" marB="3065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2400"/>
                        </a:spcAft>
                      </a:pPr>
                      <a:r>
                        <a:rPr lang="tr-TR" sz="1000" b="1" dirty="0" err="1">
                          <a:solidFill>
                            <a:schemeClr val="accent1"/>
                          </a:solidFill>
                          <a:effectLst/>
                        </a:rPr>
                        <a:t>Introduction</a:t>
                      </a:r>
                      <a:r>
                        <a:rPr lang="tr-TR" sz="1000" b="1" dirty="0"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  <a:r>
                        <a:rPr lang="tr-TR" sz="1000" b="1" dirty="0" err="1">
                          <a:solidFill>
                            <a:schemeClr val="accent1"/>
                          </a:solidFill>
                          <a:effectLst/>
                        </a:rPr>
                        <a:t>to</a:t>
                      </a:r>
                      <a:r>
                        <a:rPr lang="tr-TR" sz="1000" b="1" dirty="0"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  <a:r>
                        <a:rPr lang="tr-TR" sz="1000" b="1" dirty="0" err="1">
                          <a:solidFill>
                            <a:schemeClr val="accent1"/>
                          </a:solidFill>
                          <a:effectLst/>
                        </a:rPr>
                        <a:t>the</a:t>
                      </a:r>
                      <a:r>
                        <a:rPr lang="tr-TR" sz="1000" b="1" dirty="0"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  <a:r>
                        <a:rPr lang="tr-TR" sz="1000" b="1" dirty="0" err="1">
                          <a:solidFill>
                            <a:schemeClr val="accent1"/>
                          </a:solidFill>
                          <a:effectLst/>
                        </a:rPr>
                        <a:t>control</a:t>
                      </a:r>
                      <a:r>
                        <a:rPr lang="tr-TR" sz="1000" b="1" dirty="0"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  <a:r>
                        <a:rPr lang="tr-TR" sz="1000" b="1" dirty="0" err="1">
                          <a:solidFill>
                            <a:schemeClr val="accent1"/>
                          </a:solidFill>
                          <a:effectLst/>
                        </a:rPr>
                        <a:t>and</a:t>
                      </a:r>
                      <a:r>
                        <a:rPr lang="tr-TR" sz="1000" b="1" dirty="0"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  <a:r>
                        <a:rPr lang="tr-TR" sz="1000" b="1" dirty="0" err="1">
                          <a:solidFill>
                            <a:schemeClr val="accent1"/>
                          </a:solidFill>
                          <a:effectLst/>
                        </a:rPr>
                        <a:t>instrumentation</a:t>
                      </a:r>
                      <a:r>
                        <a:rPr lang="tr-TR" sz="1000" b="1" dirty="0"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  <a:r>
                        <a:rPr lang="tr-TR" sz="1000" b="1" dirty="0" err="1">
                          <a:solidFill>
                            <a:schemeClr val="accent1"/>
                          </a:solidFill>
                          <a:effectLst/>
                        </a:rPr>
                        <a:t>systems</a:t>
                      </a:r>
                      <a:endParaRPr lang="tr-TR" sz="8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2" marR="30652" marT="30652" marB="30652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7579032"/>
                  </a:ext>
                </a:extLst>
              </a:tr>
              <a:tr h="25068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2400"/>
                        </a:spcAft>
                      </a:pPr>
                      <a:r>
                        <a:rPr lang="tr-TR" sz="1000">
                          <a:effectLst/>
                        </a:rPr>
                        <a:t>Week 2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2" marR="30652" marT="30652" marB="3065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2400"/>
                        </a:spcAft>
                      </a:pPr>
                      <a:r>
                        <a:rPr lang="tr-TR" sz="1000" b="1" dirty="0" err="1">
                          <a:solidFill>
                            <a:schemeClr val="accent1"/>
                          </a:solidFill>
                          <a:effectLst/>
                        </a:rPr>
                        <a:t>Pressure</a:t>
                      </a:r>
                      <a:r>
                        <a:rPr lang="tr-TR" sz="1000" b="1" dirty="0"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  <a:r>
                        <a:rPr lang="tr-TR" sz="1000" b="1" dirty="0" err="1">
                          <a:solidFill>
                            <a:schemeClr val="accent1"/>
                          </a:solidFill>
                          <a:effectLst/>
                        </a:rPr>
                        <a:t>Measurement</a:t>
                      </a:r>
                      <a:endParaRPr lang="tr-TR" sz="8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2" marR="30652" marT="30652" marB="30652" anchor="ctr"/>
                </a:tc>
                <a:extLst>
                  <a:ext uri="{0D108BD9-81ED-4DB2-BD59-A6C34878D82A}">
                    <a16:rowId xmlns="" xmlns:a16="http://schemas.microsoft.com/office/drawing/2014/main" val="765990513"/>
                  </a:ext>
                </a:extLst>
              </a:tr>
              <a:tr h="25068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2400"/>
                        </a:spcAft>
                      </a:pPr>
                      <a:r>
                        <a:rPr lang="tr-TR" sz="1000" dirty="0" err="1" smtClean="0">
                          <a:effectLst/>
                        </a:rPr>
                        <a:t>Week</a:t>
                      </a:r>
                      <a:r>
                        <a:rPr lang="tr-TR" sz="1000" dirty="0" smtClean="0">
                          <a:effectLst/>
                        </a:rPr>
                        <a:t> </a:t>
                      </a:r>
                      <a:r>
                        <a:rPr lang="tr-TR" sz="1000" dirty="0">
                          <a:effectLst/>
                        </a:rPr>
                        <a:t>3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2" marR="30652" marT="30652" marB="3065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2400"/>
                        </a:spcAft>
                      </a:pPr>
                      <a:r>
                        <a:rPr lang="tr-TR" sz="1000" b="1" dirty="0">
                          <a:solidFill>
                            <a:schemeClr val="accent1"/>
                          </a:solidFill>
                          <a:effectLst/>
                        </a:rPr>
                        <a:t>Level </a:t>
                      </a:r>
                      <a:r>
                        <a:rPr lang="tr-TR" sz="1000" b="1" dirty="0" err="1">
                          <a:solidFill>
                            <a:schemeClr val="accent1"/>
                          </a:solidFill>
                          <a:effectLst/>
                        </a:rPr>
                        <a:t>measurement</a:t>
                      </a:r>
                      <a:endParaRPr lang="tr-TR" sz="8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2" marR="30652" marT="30652" marB="30652" anchor="ctr"/>
                </a:tc>
                <a:extLst>
                  <a:ext uri="{0D108BD9-81ED-4DB2-BD59-A6C34878D82A}">
                    <a16:rowId xmlns="" xmlns:a16="http://schemas.microsoft.com/office/drawing/2014/main" val="622553959"/>
                  </a:ext>
                </a:extLst>
              </a:tr>
              <a:tr h="25068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2400"/>
                        </a:spcAft>
                      </a:pPr>
                      <a:r>
                        <a:rPr lang="tr-TR" sz="1000">
                          <a:effectLst/>
                        </a:rPr>
                        <a:t>Week 4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2" marR="30652" marT="30652" marB="3065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2400"/>
                        </a:spcAft>
                      </a:pPr>
                      <a:r>
                        <a:rPr lang="tr-TR" sz="1000" b="1" dirty="0" err="1">
                          <a:solidFill>
                            <a:schemeClr val="accent1"/>
                          </a:solidFill>
                          <a:effectLst/>
                        </a:rPr>
                        <a:t>Flow</a:t>
                      </a:r>
                      <a:r>
                        <a:rPr lang="tr-TR" sz="1000" b="1" dirty="0"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  <a:r>
                        <a:rPr lang="tr-TR" sz="1000" b="1" dirty="0" err="1">
                          <a:solidFill>
                            <a:schemeClr val="accent1"/>
                          </a:solidFill>
                          <a:effectLst/>
                        </a:rPr>
                        <a:t>measurement</a:t>
                      </a:r>
                      <a:endParaRPr lang="tr-TR" sz="8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2" marR="30652" marT="30652" marB="30652" anchor="ctr"/>
                </a:tc>
                <a:extLst>
                  <a:ext uri="{0D108BD9-81ED-4DB2-BD59-A6C34878D82A}">
                    <a16:rowId xmlns="" xmlns:a16="http://schemas.microsoft.com/office/drawing/2014/main" val="2454145566"/>
                  </a:ext>
                </a:extLst>
              </a:tr>
              <a:tr h="328788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2400"/>
                        </a:spcAft>
                      </a:pPr>
                      <a:r>
                        <a:rPr lang="tr-TR" sz="1000">
                          <a:effectLst/>
                        </a:rPr>
                        <a:t>Week 5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2" marR="30652" marT="30652" marB="3065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2400"/>
                        </a:spcAft>
                      </a:pPr>
                      <a:r>
                        <a:rPr lang="tr-TR" sz="1000" b="1" dirty="0" err="1">
                          <a:solidFill>
                            <a:schemeClr val="accent1"/>
                          </a:solidFill>
                          <a:effectLst/>
                        </a:rPr>
                        <a:t>Heat</a:t>
                      </a:r>
                      <a:r>
                        <a:rPr lang="tr-TR" sz="1000" b="1" dirty="0"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  <a:r>
                        <a:rPr lang="tr-TR" sz="1000" b="1" dirty="0" err="1">
                          <a:solidFill>
                            <a:schemeClr val="accent1"/>
                          </a:solidFill>
                          <a:effectLst/>
                        </a:rPr>
                        <a:t>and</a:t>
                      </a:r>
                      <a:r>
                        <a:rPr lang="tr-TR" sz="1000" b="1" dirty="0"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  <a:r>
                        <a:rPr lang="tr-TR" sz="1000" b="1" dirty="0" err="1">
                          <a:solidFill>
                            <a:schemeClr val="accent1"/>
                          </a:solidFill>
                          <a:effectLst/>
                        </a:rPr>
                        <a:t>Temperature</a:t>
                      </a:r>
                      <a:r>
                        <a:rPr lang="tr-TR" sz="1000" b="1" dirty="0"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  <a:r>
                        <a:rPr lang="tr-TR" sz="1000" b="1" dirty="0" err="1">
                          <a:solidFill>
                            <a:schemeClr val="accent1"/>
                          </a:solidFill>
                          <a:effectLst/>
                        </a:rPr>
                        <a:t>measurements</a:t>
                      </a:r>
                      <a:endParaRPr lang="tr-TR" sz="8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2" marR="30652" marT="30652" marB="30652" anchor="ctr"/>
                </a:tc>
                <a:extLst>
                  <a:ext uri="{0D108BD9-81ED-4DB2-BD59-A6C34878D82A}">
                    <a16:rowId xmlns="" xmlns:a16="http://schemas.microsoft.com/office/drawing/2014/main" val="3340683480"/>
                  </a:ext>
                </a:extLst>
              </a:tr>
              <a:tr h="328788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2400"/>
                        </a:spcAft>
                      </a:pPr>
                      <a:r>
                        <a:rPr lang="tr-TR" sz="1000">
                          <a:effectLst/>
                        </a:rPr>
                        <a:t>Week 6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2" marR="30652" marT="30652" marB="3065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2400"/>
                        </a:spcAft>
                      </a:pPr>
                      <a:r>
                        <a:rPr lang="tr-TR" sz="1000" b="1" dirty="0" err="1">
                          <a:solidFill>
                            <a:schemeClr val="accent1"/>
                          </a:solidFill>
                          <a:effectLst/>
                        </a:rPr>
                        <a:t>Humidity</a:t>
                      </a:r>
                      <a:r>
                        <a:rPr lang="tr-TR" sz="1000" b="1" dirty="0">
                          <a:solidFill>
                            <a:schemeClr val="accent1"/>
                          </a:solidFill>
                          <a:effectLst/>
                        </a:rPr>
                        <a:t>, </a:t>
                      </a:r>
                      <a:r>
                        <a:rPr lang="tr-TR" sz="1000" b="1" dirty="0" err="1">
                          <a:solidFill>
                            <a:schemeClr val="accent1"/>
                          </a:solidFill>
                          <a:effectLst/>
                        </a:rPr>
                        <a:t>viscosity</a:t>
                      </a:r>
                      <a:r>
                        <a:rPr lang="tr-TR" sz="1000" b="1" dirty="0">
                          <a:solidFill>
                            <a:schemeClr val="accent1"/>
                          </a:solidFill>
                          <a:effectLst/>
                        </a:rPr>
                        <a:t>, </a:t>
                      </a:r>
                      <a:r>
                        <a:rPr lang="tr-TR" sz="1000" b="1" dirty="0" err="1">
                          <a:solidFill>
                            <a:schemeClr val="accent1"/>
                          </a:solidFill>
                          <a:effectLst/>
                        </a:rPr>
                        <a:t>pH</a:t>
                      </a:r>
                      <a:r>
                        <a:rPr lang="tr-TR" sz="1000" b="1" dirty="0"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  <a:r>
                        <a:rPr lang="tr-TR" sz="1000" b="1" dirty="0" err="1">
                          <a:solidFill>
                            <a:schemeClr val="accent1"/>
                          </a:solidFill>
                          <a:effectLst/>
                        </a:rPr>
                        <a:t>measurements</a:t>
                      </a:r>
                      <a:endParaRPr lang="tr-TR" sz="8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2" marR="30652" marT="30652" marB="30652" anchor="ctr"/>
                </a:tc>
                <a:extLst>
                  <a:ext uri="{0D108BD9-81ED-4DB2-BD59-A6C34878D82A}">
                    <a16:rowId xmlns="" xmlns:a16="http://schemas.microsoft.com/office/drawing/2014/main" val="870859132"/>
                  </a:ext>
                </a:extLst>
              </a:tr>
              <a:tr h="25068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2400"/>
                        </a:spcAft>
                      </a:pPr>
                      <a:r>
                        <a:rPr lang="tr-TR" sz="1000">
                          <a:effectLst/>
                        </a:rPr>
                        <a:t>Week 7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2" marR="30652" marT="30652" marB="3065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2400"/>
                        </a:spcAft>
                      </a:pPr>
                      <a:r>
                        <a:rPr lang="tr-TR" sz="1000" b="1" dirty="0">
                          <a:solidFill>
                            <a:schemeClr val="accent1"/>
                          </a:solidFill>
                          <a:effectLst/>
                        </a:rPr>
                        <a:t>1. </a:t>
                      </a:r>
                      <a:r>
                        <a:rPr lang="tr-TR" sz="1000" b="1" dirty="0" err="1">
                          <a:solidFill>
                            <a:schemeClr val="accent1"/>
                          </a:solidFill>
                          <a:effectLst/>
                        </a:rPr>
                        <a:t>midterm</a:t>
                      </a:r>
                      <a:endParaRPr lang="tr-TR" sz="8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2" marR="30652" marT="30652" marB="30652" anchor="ctr"/>
                </a:tc>
                <a:extLst>
                  <a:ext uri="{0D108BD9-81ED-4DB2-BD59-A6C34878D82A}">
                    <a16:rowId xmlns="" xmlns:a16="http://schemas.microsoft.com/office/drawing/2014/main" val="2279557503"/>
                  </a:ext>
                </a:extLst>
              </a:tr>
              <a:tr h="31949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2400"/>
                        </a:spcAft>
                      </a:pPr>
                      <a:r>
                        <a:rPr lang="tr-TR" sz="1000" dirty="0" err="1">
                          <a:effectLst/>
                        </a:rPr>
                        <a:t>Week</a:t>
                      </a:r>
                      <a:r>
                        <a:rPr lang="tr-TR" sz="1000" dirty="0">
                          <a:effectLst/>
                        </a:rPr>
                        <a:t> 8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2" marR="30652" marT="30652" marB="3065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2400"/>
                        </a:spcAft>
                      </a:pPr>
                      <a:r>
                        <a:rPr lang="tr-TR" sz="1000" b="1" dirty="0" err="1">
                          <a:solidFill>
                            <a:schemeClr val="accent1"/>
                          </a:solidFill>
                          <a:effectLst/>
                        </a:rPr>
                        <a:t>Density</a:t>
                      </a:r>
                      <a:r>
                        <a:rPr lang="tr-TR" sz="1000" b="1" dirty="0"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  <a:r>
                        <a:rPr lang="tr-TR" sz="1000" b="1" dirty="0" err="1">
                          <a:solidFill>
                            <a:schemeClr val="accent1"/>
                          </a:solidFill>
                          <a:effectLst/>
                        </a:rPr>
                        <a:t>and</a:t>
                      </a:r>
                      <a:r>
                        <a:rPr lang="tr-TR" sz="1000" b="1" dirty="0"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  <a:r>
                        <a:rPr lang="tr-TR" sz="1000" b="1" dirty="0" err="1">
                          <a:solidFill>
                            <a:schemeClr val="accent1"/>
                          </a:solidFill>
                          <a:effectLst/>
                        </a:rPr>
                        <a:t>Concentration</a:t>
                      </a:r>
                      <a:r>
                        <a:rPr lang="tr-TR" sz="1000" b="1" dirty="0"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  <a:r>
                        <a:rPr lang="tr-TR" sz="1000" b="1" dirty="0" err="1">
                          <a:solidFill>
                            <a:schemeClr val="accent1"/>
                          </a:solidFill>
                          <a:effectLst/>
                        </a:rPr>
                        <a:t>measurements</a:t>
                      </a:r>
                      <a:endParaRPr lang="tr-TR" sz="8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2" marR="30652" marT="30652" marB="30652" anchor="ctr"/>
                </a:tc>
                <a:extLst>
                  <a:ext uri="{0D108BD9-81ED-4DB2-BD59-A6C34878D82A}">
                    <a16:rowId xmlns="" xmlns:a16="http://schemas.microsoft.com/office/drawing/2014/main" val="2130005513"/>
                  </a:ext>
                </a:extLst>
              </a:tr>
              <a:tr h="25068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2400"/>
                        </a:spcAft>
                      </a:pPr>
                      <a:r>
                        <a:rPr lang="tr-TR" sz="1000" dirty="0" err="1">
                          <a:effectLst/>
                        </a:rPr>
                        <a:t>Week</a:t>
                      </a:r>
                      <a:r>
                        <a:rPr lang="tr-TR" sz="1000" dirty="0">
                          <a:effectLst/>
                        </a:rPr>
                        <a:t> 9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2" marR="30652" marT="30652" marB="3065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2400"/>
                        </a:spcAft>
                      </a:pPr>
                      <a:r>
                        <a:rPr lang="tr-TR" sz="1000" b="1">
                          <a:solidFill>
                            <a:schemeClr val="accent1"/>
                          </a:solidFill>
                          <a:effectLst/>
                        </a:rPr>
                        <a:t>Other Analytical measurements</a:t>
                      </a:r>
                      <a:endParaRPr lang="tr-TR" sz="800" b="1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2" marR="30652" marT="30652" marB="30652" anchor="ctr"/>
                </a:tc>
                <a:extLst>
                  <a:ext uri="{0D108BD9-81ED-4DB2-BD59-A6C34878D82A}">
                    <a16:rowId xmlns="" xmlns:a16="http://schemas.microsoft.com/office/drawing/2014/main" val="3478325273"/>
                  </a:ext>
                </a:extLst>
              </a:tr>
              <a:tr h="25068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2400"/>
                        </a:spcAft>
                      </a:pPr>
                      <a:r>
                        <a:rPr lang="tr-TR" sz="1000" dirty="0" err="1">
                          <a:effectLst/>
                        </a:rPr>
                        <a:t>Week</a:t>
                      </a:r>
                      <a:r>
                        <a:rPr lang="tr-TR" sz="1000" dirty="0">
                          <a:effectLst/>
                        </a:rPr>
                        <a:t> 10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2" marR="30652" marT="30652" marB="3065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2400"/>
                        </a:spcAft>
                      </a:pPr>
                      <a:r>
                        <a:rPr lang="tr-TR" sz="1000" b="1" dirty="0">
                          <a:solidFill>
                            <a:schemeClr val="accent1"/>
                          </a:solidFill>
                          <a:effectLst/>
                        </a:rPr>
                        <a:t>Control </a:t>
                      </a:r>
                      <a:r>
                        <a:rPr lang="tr-TR" sz="1000" b="1" dirty="0" err="1">
                          <a:solidFill>
                            <a:schemeClr val="accent1"/>
                          </a:solidFill>
                          <a:effectLst/>
                        </a:rPr>
                        <a:t>valves</a:t>
                      </a:r>
                      <a:endParaRPr lang="tr-TR" sz="8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2" marR="30652" marT="30652" marB="30652" anchor="ctr"/>
                </a:tc>
                <a:extLst>
                  <a:ext uri="{0D108BD9-81ED-4DB2-BD59-A6C34878D82A}">
                    <a16:rowId xmlns="" xmlns:a16="http://schemas.microsoft.com/office/drawing/2014/main" val="2169605538"/>
                  </a:ext>
                </a:extLst>
              </a:tr>
              <a:tr h="328788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2400"/>
                        </a:spcAft>
                      </a:pPr>
                      <a:r>
                        <a:rPr lang="tr-TR" sz="1000">
                          <a:effectLst/>
                        </a:rPr>
                        <a:t>Week 11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2" marR="30652" marT="30652" marB="3065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2400"/>
                        </a:spcAft>
                      </a:pPr>
                      <a:r>
                        <a:rPr lang="tr-TR" sz="1000" b="1" dirty="0" err="1">
                          <a:solidFill>
                            <a:schemeClr val="accent1"/>
                          </a:solidFill>
                          <a:effectLst/>
                        </a:rPr>
                        <a:t>Calibration</a:t>
                      </a:r>
                      <a:r>
                        <a:rPr lang="tr-TR" sz="1000" b="1" dirty="0">
                          <a:solidFill>
                            <a:schemeClr val="accent1"/>
                          </a:solidFill>
                          <a:effectLst/>
                        </a:rPr>
                        <a:t> of </a:t>
                      </a:r>
                      <a:r>
                        <a:rPr lang="tr-TR" sz="1000" b="1" dirty="0" err="1">
                          <a:solidFill>
                            <a:schemeClr val="accent1"/>
                          </a:solidFill>
                          <a:effectLst/>
                        </a:rPr>
                        <a:t>Equipments</a:t>
                      </a:r>
                      <a:r>
                        <a:rPr lang="tr-TR" sz="1000" b="1" dirty="0"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  <a:r>
                        <a:rPr lang="tr-TR" sz="1000" b="1" dirty="0" err="1">
                          <a:solidFill>
                            <a:schemeClr val="accent1"/>
                          </a:solidFill>
                          <a:effectLst/>
                        </a:rPr>
                        <a:t>and</a:t>
                      </a:r>
                      <a:r>
                        <a:rPr lang="tr-TR" sz="1000" b="1" dirty="0"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  <a:r>
                        <a:rPr lang="tr-TR" sz="1000" b="1" dirty="0" err="1">
                          <a:solidFill>
                            <a:schemeClr val="accent1"/>
                          </a:solidFill>
                          <a:effectLst/>
                        </a:rPr>
                        <a:t>calibration</a:t>
                      </a:r>
                      <a:endParaRPr lang="tr-TR" sz="8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2" marR="30652" marT="30652" marB="30652" anchor="ctr"/>
                </a:tc>
                <a:extLst>
                  <a:ext uri="{0D108BD9-81ED-4DB2-BD59-A6C34878D82A}">
                    <a16:rowId xmlns="" xmlns:a16="http://schemas.microsoft.com/office/drawing/2014/main" val="922318423"/>
                  </a:ext>
                </a:extLst>
              </a:tr>
              <a:tr h="25068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2400"/>
                        </a:spcAft>
                      </a:pPr>
                      <a:r>
                        <a:rPr lang="tr-TR" sz="1000">
                          <a:effectLst/>
                        </a:rPr>
                        <a:t>Week 12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2" marR="30652" marT="30652" marB="3065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2400"/>
                        </a:spcAft>
                      </a:pPr>
                      <a:r>
                        <a:rPr lang="tr-TR" sz="1000" b="1" dirty="0" err="1">
                          <a:solidFill>
                            <a:schemeClr val="accent1"/>
                          </a:solidFill>
                          <a:effectLst/>
                        </a:rPr>
                        <a:t>Process</a:t>
                      </a:r>
                      <a:r>
                        <a:rPr lang="tr-TR" sz="1000" b="1" dirty="0"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  <a:r>
                        <a:rPr lang="tr-TR" sz="1000" b="1" dirty="0" err="1">
                          <a:solidFill>
                            <a:schemeClr val="accent1"/>
                          </a:solidFill>
                          <a:effectLst/>
                        </a:rPr>
                        <a:t>flow</a:t>
                      </a:r>
                      <a:r>
                        <a:rPr lang="tr-TR" sz="1000" b="1" dirty="0"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  <a:r>
                        <a:rPr lang="tr-TR" sz="1000" b="1" dirty="0" err="1">
                          <a:solidFill>
                            <a:schemeClr val="accent1"/>
                          </a:solidFill>
                          <a:effectLst/>
                        </a:rPr>
                        <a:t>charts</a:t>
                      </a:r>
                      <a:endParaRPr lang="tr-TR" sz="8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2" marR="30652" marT="30652" marB="30652" anchor="ctr"/>
                </a:tc>
                <a:extLst>
                  <a:ext uri="{0D108BD9-81ED-4DB2-BD59-A6C34878D82A}">
                    <a16:rowId xmlns="" xmlns:a16="http://schemas.microsoft.com/office/drawing/2014/main" val="3990473427"/>
                  </a:ext>
                </a:extLst>
              </a:tr>
              <a:tr h="277939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2400"/>
                        </a:spcAft>
                      </a:pPr>
                      <a:r>
                        <a:rPr lang="tr-TR" sz="1000">
                          <a:effectLst/>
                        </a:rPr>
                        <a:t>Week 13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2" marR="30652" marT="30652" marB="3065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2400"/>
                        </a:spcAft>
                      </a:pPr>
                      <a:r>
                        <a:rPr lang="tr-TR" sz="1000" b="1" dirty="0" err="1">
                          <a:solidFill>
                            <a:schemeClr val="accent1"/>
                          </a:solidFill>
                          <a:effectLst/>
                        </a:rPr>
                        <a:t>Computer</a:t>
                      </a:r>
                      <a:r>
                        <a:rPr lang="tr-TR" sz="1000" b="1" dirty="0"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  <a:r>
                        <a:rPr lang="tr-TR" sz="1000" b="1" dirty="0" err="1">
                          <a:solidFill>
                            <a:schemeClr val="accent1"/>
                          </a:solidFill>
                          <a:effectLst/>
                        </a:rPr>
                        <a:t>aided</a:t>
                      </a:r>
                      <a:r>
                        <a:rPr lang="tr-TR" sz="1000" b="1" dirty="0"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  <a:r>
                        <a:rPr lang="tr-TR" sz="1000" b="1" dirty="0" err="1">
                          <a:solidFill>
                            <a:schemeClr val="accent1"/>
                          </a:solidFill>
                          <a:effectLst/>
                        </a:rPr>
                        <a:t>control</a:t>
                      </a:r>
                      <a:r>
                        <a:rPr lang="tr-TR" sz="1000" b="1" dirty="0"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  <a:r>
                        <a:rPr lang="tr-TR" sz="1000" b="1" dirty="0" err="1">
                          <a:solidFill>
                            <a:schemeClr val="accent1"/>
                          </a:solidFill>
                          <a:effectLst/>
                        </a:rPr>
                        <a:t>and</a:t>
                      </a:r>
                      <a:r>
                        <a:rPr lang="tr-TR" sz="1000" b="1" dirty="0"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  <a:r>
                        <a:rPr lang="tr-TR" sz="1000" b="1" dirty="0" err="1">
                          <a:solidFill>
                            <a:schemeClr val="accent1"/>
                          </a:solidFill>
                          <a:effectLst/>
                        </a:rPr>
                        <a:t>instrumentation</a:t>
                      </a:r>
                      <a:endParaRPr lang="tr-TR" sz="8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2" marR="30652" marT="30652" marB="30652" anchor="ctr"/>
                </a:tc>
                <a:extLst>
                  <a:ext uri="{0D108BD9-81ED-4DB2-BD59-A6C34878D82A}">
                    <a16:rowId xmlns="" xmlns:a16="http://schemas.microsoft.com/office/drawing/2014/main" val="730490875"/>
                  </a:ext>
                </a:extLst>
              </a:tr>
              <a:tr h="25068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2400"/>
                        </a:spcAft>
                      </a:pPr>
                      <a:r>
                        <a:rPr lang="tr-TR" sz="1000">
                          <a:effectLst/>
                        </a:rPr>
                        <a:t>Week 14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2" marR="30652" marT="30652" marB="3065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2400"/>
                        </a:spcAft>
                      </a:pPr>
                      <a:r>
                        <a:rPr lang="tr-TR" sz="1000" b="1" dirty="0">
                          <a:solidFill>
                            <a:schemeClr val="accent1"/>
                          </a:solidFill>
                          <a:effectLst/>
                        </a:rPr>
                        <a:t>Project </a:t>
                      </a:r>
                      <a:r>
                        <a:rPr lang="tr-TR" sz="1000" b="1" dirty="0" err="1">
                          <a:solidFill>
                            <a:schemeClr val="accent1"/>
                          </a:solidFill>
                          <a:effectLst/>
                        </a:rPr>
                        <a:t>presentations</a:t>
                      </a:r>
                      <a:endParaRPr lang="tr-TR" sz="8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2" marR="30652" marT="30652" marB="30652" anchor="ctr"/>
                </a:tc>
                <a:extLst>
                  <a:ext uri="{0D108BD9-81ED-4DB2-BD59-A6C34878D82A}">
                    <a16:rowId xmlns="" xmlns:a16="http://schemas.microsoft.com/office/drawing/2014/main" val="2097415531"/>
                  </a:ext>
                </a:extLst>
              </a:tr>
              <a:tr h="25068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2400"/>
                        </a:spcAft>
                      </a:pPr>
                      <a:r>
                        <a:rPr lang="tr-TR" sz="1000">
                          <a:effectLst/>
                        </a:rPr>
                        <a:t>Week 15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2" marR="30652" marT="30652" marB="3065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2400"/>
                        </a:spcAft>
                      </a:pPr>
                      <a:r>
                        <a:rPr lang="tr-TR" sz="1000" b="1" dirty="0" err="1">
                          <a:solidFill>
                            <a:schemeClr val="accent1"/>
                          </a:solidFill>
                          <a:effectLst/>
                        </a:rPr>
                        <a:t>Preparation</a:t>
                      </a:r>
                      <a:r>
                        <a:rPr lang="tr-TR" sz="1000" b="1" dirty="0"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  <a:r>
                        <a:rPr lang="tr-TR" sz="1000" b="1" dirty="0" err="1">
                          <a:solidFill>
                            <a:schemeClr val="accent1"/>
                          </a:solidFill>
                          <a:effectLst/>
                        </a:rPr>
                        <a:t>to</a:t>
                      </a:r>
                      <a:r>
                        <a:rPr lang="tr-TR" sz="1000" b="1" dirty="0">
                          <a:solidFill>
                            <a:schemeClr val="accent1"/>
                          </a:solidFill>
                          <a:effectLst/>
                        </a:rPr>
                        <a:t> final </a:t>
                      </a:r>
                      <a:r>
                        <a:rPr lang="tr-TR" sz="1000" b="1" dirty="0" err="1">
                          <a:solidFill>
                            <a:schemeClr val="accent1"/>
                          </a:solidFill>
                          <a:effectLst/>
                        </a:rPr>
                        <a:t>exam</a:t>
                      </a:r>
                      <a:endParaRPr lang="tr-TR" sz="8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2" marR="30652" marT="30652" marB="30652" anchor="ctr"/>
                </a:tc>
                <a:extLst>
                  <a:ext uri="{0D108BD9-81ED-4DB2-BD59-A6C34878D82A}">
                    <a16:rowId xmlns="" xmlns:a16="http://schemas.microsoft.com/office/drawing/2014/main" val="3455108467"/>
                  </a:ext>
                </a:extLst>
              </a:tr>
              <a:tr h="25068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2400"/>
                        </a:spcAft>
                      </a:pPr>
                      <a:r>
                        <a:rPr lang="tr-TR" sz="1000" dirty="0" err="1">
                          <a:effectLst/>
                        </a:rPr>
                        <a:t>Week</a:t>
                      </a:r>
                      <a:r>
                        <a:rPr lang="tr-TR" sz="1000" dirty="0">
                          <a:effectLst/>
                        </a:rPr>
                        <a:t> 16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2" marR="30652" marT="30652" marB="3065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2400"/>
                        </a:spcAft>
                      </a:pPr>
                      <a:r>
                        <a:rPr lang="tr-TR" sz="1000" b="1" dirty="0">
                          <a:solidFill>
                            <a:schemeClr val="accent1"/>
                          </a:solidFill>
                          <a:effectLst/>
                        </a:rPr>
                        <a:t>Final </a:t>
                      </a:r>
                      <a:r>
                        <a:rPr lang="tr-TR" sz="1000" b="1" dirty="0" err="1" smtClean="0">
                          <a:solidFill>
                            <a:schemeClr val="accent1"/>
                          </a:solidFill>
                          <a:effectLst/>
                        </a:rPr>
                        <a:t>exam</a:t>
                      </a:r>
                      <a:endParaRPr lang="tr-TR" sz="8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2" marR="30652" marT="30652" marB="30652" anchor="ctr"/>
                </a:tc>
                <a:extLst>
                  <a:ext uri="{0D108BD9-81ED-4DB2-BD59-A6C34878D82A}">
                    <a16:rowId xmlns="" xmlns:a16="http://schemas.microsoft.com/office/drawing/2014/main" val="892289595"/>
                  </a:ext>
                </a:extLst>
              </a:tr>
            </a:tbl>
          </a:graphicData>
        </a:graphic>
      </p:graphicFrame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758350"/>
              </p:ext>
            </p:extLst>
          </p:nvPr>
        </p:nvGraphicFramePr>
        <p:xfrm>
          <a:off x="3746870" y="1299896"/>
          <a:ext cx="4578008" cy="285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1728">
                  <a:extLst>
                    <a:ext uri="{9D8B030D-6E8A-4147-A177-3AD203B41FA5}">
                      <a16:colId xmlns="" xmlns:a16="http://schemas.microsoft.com/office/drawing/2014/main" val="2800574293"/>
                    </a:ext>
                  </a:extLst>
                </a:gridCol>
                <a:gridCol w="2296280">
                  <a:extLst>
                    <a:ext uri="{9D8B030D-6E8A-4147-A177-3AD203B41FA5}">
                      <a16:colId xmlns="" xmlns:a16="http://schemas.microsoft.com/office/drawing/2014/main" val="17408476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2400"/>
                        </a:spcAft>
                      </a:pPr>
                      <a:r>
                        <a:rPr lang="tr-TR" sz="1450" dirty="0" err="1">
                          <a:effectLst/>
                        </a:rPr>
                        <a:t>Weeks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2400"/>
                        </a:spcAft>
                      </a:pPr>
                      <a:r>
                        <a:rPr lang="tr-TR" sz="1450" dirty="0" err="1">
                          <a:effectLst/>
                        </a:rPr>
                        <a:t>Topics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="" xmlns:a16="http://schemas.microsoft.com/office/drawing/2014/main" val="4281927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82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Introductıon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ınstrumentatıon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129" y="3110830"/>
            <a:ext cx="5477853" cy="325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2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INSTRUMENTATION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1192" y="1878822"/>
            <a:ext cx="11029615" cy="36783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en-US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MOST </a:t>
            </a:r>
            <a:endParaRPr lang="tr-TR" sz="40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</a:t>
            </a:r>
            <a:r>
              <a:rPr lang="en-US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</a:t>
            </a:r>
            <a:endParaRPr lang="tr-TR" sz="40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PROCESS </a:t>
            </a:r>
            <a:r>
              <a:rPr lang="en-US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tr-TR" sz="4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788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tr-T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ıs </a:t>
            </a:r>
            <a:r>
              <a:rPr lang="tr-T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ınstrumentatıon</a:t>
            </a:r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1192" y="2376269"/>
            <a:ext cx="11029615" cy="3678303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Instrumentation is about measurement and control. </a:t>
            </a:r>
            <a:endParaRPr lang="tr-TR" sz="24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instrumentation system is an assembly of various instruments and components interconnected to </a:t>
            </a:r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tr-TR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</a:t>
            </a: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control the electrical, thermal</a:t>
            </a:r>
            <a:r>
              <a:rPr lang="tr-T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hydraulic and other non-electrical physical quantities.</a:t>
            </a:r>
            <a:endParaRPr lang="tr-TR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instrumentation system obtains data about a physical system either </a:t>
            </a:r>
            <a:endParaRPr lang="tr-TR" sz="24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000" lvl="2" indent="0" algn="just">
              <a:buNone/>
            </a:pPr>
            <a:r>
              <a:rPr lang="tr-TR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purpose of collecting information about that </a:t>
            </a:r>
            <a:r>
              <a:rPr lang="tr-TR" sz="24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tr-TR" sz="24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000" lvl="2" indent="0" algn="just">
              <a:buNone/>
            </a:pPr>
            <a:r>
              <a:rPr lang="tr-TR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feedback control of </a:t>
            </a:r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tr-TR" sz="24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tr-TR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Instruments </a:t>
            </a: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devices which are used in measuring attributes of process systems</a:t>
            </a:r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4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76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INSTRUMENTATION</a:t>
            </a:r>
            <a:endParaRPr lang="tr-T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90596" y="2092998"/>
            <a:ext cx="11610808" cy="3678303"/>
          </a:xfrm>
        </p:spPr>
        <p:txBody>
          <a:bodyPr>
            <a:noAutofit/>
          </a:bodyPr>
          <a:lstStyle/>
          <a:p>
            <a:pPr algn="just"/>
            <a:r>
              <a:rPr lang="tr-T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uman</a:t>
            </a:r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body</a:t>
            </a:r>
            <a:r>
              <a:rPr lang="tr-TR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nerves, </a:t>
            </a:r>
            <a:endParaRPr lang="tr-TR" sz="24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nstrumentation</a:t>
            </a:r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sensors  </a:t>
            </a:r>
            <a:r>
              <a:rPr lang="tr-TR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 algn="just"/>
            <a:endParaRPr lang="tr-TR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tr-TR" sz="24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tr-TR" sz="24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 flipV="1">
            <a:off x="2645230" y="2432956"/>
            <a:ext cx="15120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Ok Bağlayıcısı 5"/>
          <p:cNvCxnSpPr/>
          <p:nvPr/>
        </p:nvCxnSpPr>
        <p:spPr>
          <a:xfrm flipV="1">
            <a:off x="2911931" y="2981502"/>
            <a:ext cx="15120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6291943" y="2355422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thermocouples, pressure and </a:t>
            </a:r>
            <a:endParaRPr lang="tr-TR" sz="24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 sensors </a:t>
            </a: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measure </a:t>
            </a:r>
            <a:endParaRPr lang="tr-TR" sz="24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</a:t>
            </a: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parameters in the plant</a:t>
            </a:r>
            <a:r>
              <a:rPr lang="tr-T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4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process </a:t>
            </a: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and for process control. </a:t>
            </a:r>
            <a:endParaRPr lang="tr-TR" sz="2400" dirty="0"/>
          </a:p>
        </p:txBody>
      </p:sp>
      <p:cxnSp>
        <p:nvCxnSpPr>
          <p:cNvPr id="8" name="Düz Ok Bağlayıcısı 7"/>
          <p:cNvCxnSpPr/>
          <p:nvPr/>
        </p:nvCxnSpPr>
        <p:spPr>
          <a:xfrm flipV="1">
            <a:off x="5742216" y="2947661"/>
            <a:ext cx="15120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ikdörtgen 8"/>
          <p:cNvSpPr/>
          <p:nvPr/>
        </p:nvSpPr>
        <p:spPr>
          <a:xfrm>
            <a:off x="6927639" y="438273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 physical </a:t>
            </a:r>
            <a:endParaRPr lang="tr-TR" sz="24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properties </a:t>
            </a:r>
            <a:endParaRPr lang="tr-TR" sz="24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</a:t>
            </a: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 </a:t>
            </a:r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endParaRPr lang="tr-TR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-186986" y="4333755"/>
            <a:ext cx="35492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ensors</a:t>
            </a: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transmitters </a:t>
            </a:r>
            <a:endParaRPr lang="tr-TR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converters </a:t>
            </a:r>
            <a:endParaRPr lang="tr-TR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4426245" y="4382733"/>
            <a:ext cx="27190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 and </a:t>
            </a:r>
            <a:endParaRPr lang="tr-TR" sz="24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 </a:t>
            </a: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devices </a:t>
            </a:r>
            <a:endParaRPr lang="tr-TR" sz="2400" dirty="0"/>
          </a:p>
        </p:txBody>
      </p:sp>
      <p:cxnSp>
        <p:nvCxnSpPr>
          <p:cNvPr id="12" name="Düz Ok Bağlayıcısı 11"/>
          <p:cNvCxnSpPr/>
          <p:nvPr/>
        </p:nvCxnSpPr>
        <p:spPr>
          <a:xfrm flipV="1">
            <a:off x="2995887" y="4779534"/>
            <a:ext cx="15120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/>
          <p:nvPr/>
        </p:nvCxnSpPr>
        <p:spPr>
          <a:xfrm flipV="1">
            <a:off x="6927639" y="4798231"/>
            <a:ext cx="15120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ikdörtgen 13"/>
          <p:cNvSpPr/>
          <p:nvPr/>
        </p:nvSpPr>
        <p:spPr>
          <a:xfrm>
            <a:off x="195942" y="5644945"/>
            <a:ext cx="117054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Sensors are essential elements of safe and profitable plant operation. This can be achieved only if the proper sensors are selected and installed in the correct locations. </a:t>
            </a:r>
            <a:endParaRPr lang="tr-TR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092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GOOD INFORMATION=GOOD CONTROL</a:t>
            </a: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1192" y="1845646"/>
            <a:ext cx="11029615" cy="3678303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Measurements have got to be one of the most important equipment in any processing plant. </a:t>
            </a:r>
          </a:p>
          <a:p>
            <a:pPr algn="just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 process control requires appropriate instrumentation, engineers should understand the principles of common instruments. </a:t>
            </a:r>
            <a:endParaRPr lang="tr-T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18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31929" y="956606"/>
            <a:ext cx="8102600" cy="5937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altLang="tr-T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tr-TR" altLang="tr-T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en-US" altLang="tr-T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 a Process</a:t>
            </a:r>
            <a:r>
              <a:rPr lang="tr-TR" altLang="tr-T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tr-T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90058" y="646565"/>
            <a:ext cx="11860782" cy="495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tr-TR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tr-TR" sz="2000" b="1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n-US" altLang="tr-TR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broadly defined as an operation that uses resources to transform inputs into outputs.</a:t>
            </a:r>
            <a:endParaRPr lang="tr-TR" altLang="tr-TR" sz="20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altLang="tr-TR" sz="20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tr-TR" altLang="tr-TR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0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tr-TR" altLang="tr-TR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0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r>
              <a:rPr lang="tr-TR" altLang="tr-TR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s</a:t>
            </a:r>
            <a:r>
              <a:rPr lang="en-US" altLang="tr-TR" sz="20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eries</a:t>
            </a:r>
            <a:r>
              <a:rPr lang="en-US" altLang="tr-TR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continuous or regularly recurring steps or actions intended to achieve a predetermined result, as in  heat treating metal, or manufacturing acid</a:t>
            </a:r>
            <a:r>
              <a:rPr lang="en-US" altLang="tr-TR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altLang="tr-TR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the resource that provides the energy into the process for the transformation to occur.</a:t>
            </a:r>
            <a:br>
              <a:rPr lang="en-US" altLang="tr-TR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tr-TR" sz="20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Pro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797" y="4186690"/>
            <a:ext cx="4191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830763" y="6400800"/>
            <a:ext cx="9144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AB241"/>
              </a:buClr>
              <a:buSzPct val="75000"/>
              <a:buFont typeface="Wingdings" panose="05000000000000000000" pitchFamily="2" charset="2"/>
              <a:buBlip>
                <a:blip r:embed="rId3"/>
              </a:buBlip>
              <a:defRPr sz="2200">
                <a:solidFill>
                  <a:srgbClr val="003366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55679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rgbClr val="003366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AB241"/>
              </a:buClr>
              <a:buSzPct val="65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rgbClr val="003366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55679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AB24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B24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B24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B24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B24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08026E6-4F8A-48E9-82FA-A99F10BF197A}" type="slidenum">
              <a:rPr lang="en-US" altLang="en-US" sz="1600">
                <a:latin typeface="Tahom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6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76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r Payı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TM03457464[[fn=Kar Payı]]</Template>
  <TotalTime>723</TotalTime>
  <Words>975</Words>
  <Application>Microsoft Office PowerPoint</Application>
  <PresentationFormat>Geniş ekran</PresentationFormat>
  <Paragraphs>138</Paragraphs>
  <Slides>17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4" baseType="lpstr">
      <vt:lpstr>Arial</vt:lpstr>
      <vt:lpstr>Calibri</vt:lpstr>
      <vt:lpstr>Gill Sans MT</vt:lpstr>
      <vt:lpstr>Tahoma</vt:lpstr>
      <vt:lpstr>Times New Roman</vt:lpstr>
      <vt:lpstr>Wingdings 2</vt:lpstr>
      <vt:lpstr>Kar Payı</vt:lpstr>
      <vt:lpstr>KMÜ378 - PROCESS INSTRUMENTATION </vt:lpstr>
      <vt:lpstr>KMÜ378 - PROCESS INSTRUMENTATION </vt:lpstr>
      <vt:lpstr> COURSE OUTLINE</vt:lpstr>
      <vt:lpstr>Introductıon to control and ınstrumentatıon systems</vt:lpstr>
      <vt:lpstr>INSTRUMENTATION</vt:lpstr>
      <vt:lpstr>What ıs ınstrumentatıon?</vt:lpstr>
      <vt:lpstr>INSTRUMENTATION</vt:lpstr>
      <vt:lpstr>GOOD INFORMATION=GOOD CONTROL</vt:lpstr>
      <vt:lpstr>PowerPoint Sunusu</vt:lpstr>
      <vt:lpstr>Process Control</vt:lpstr>
      <vt:lpstr>Termınology for Home Heatıng Control </vt:lpstr>
      <vt:lpstr>WHY DO WE NEED PROCESS CONTROL?</vt:lpstr>
      <vt:lpstr>What ıs Open Loop Control?</vt:lpstr>
      <vt:lpstr>What ıs Closed Loop Control?</vt:lpstr>
      <vt:lpstr>Five Processes to Control</vt:lpstr>
      <vt:lpstr>A classIc example of these processes In every day lIfe  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Damla_PC</dc:creator>
  <cp:lastModifiedBy>ozlemnazli7@gmail.com</cp:lastModifiedBy>
  <cp:revision>44</cp:revision>
  <dcterms:created xsi:type="dcterms:W3CDTF">2018-10-02T12:18:14Z</dcterms:created>
  <dcterms:modified xsi:type="dcterms:W3CDTF">2018-10-08T09:53:39Z</dcterms:modified>
</cp:coreProperties>
</file>