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6" r:id="rId3"/>
    <p:sldId id="289" r:id="rId4"/>
    <p:sldId id="267" r:id="rId5"/>
    <p:sldId id="282" r:id="rId6"/>
    <p:sldId id="283" r:id="rId7"/>
    <p:sldId id="268" r:id="rId8"/>
    <p:sldId id="269" r:id="rId9"/>
    <p:sldId id="270" r:id="rId10"/>
    <p:sldId id="271" r:id="rId11"/>
    <p:sldId id="272" r:id="rId12"/>
    <p:sldId id="290" r:id="rId13"/>
    <p:sldId id="284" r:id="rId14"/>
    <p:sldId id="285" r:id="rId15"/>
    <p:sldId id="286" r:id="rId16"/>
    <p:sldId id="287" r:id="rId17"/>
    <p:sldId id="298" r:id="rId18"/>
    <p:sldId id="273" r:id="rId19"/>
    <p:sldId id="291" r:id="rId20"/>
    <p:sldId id="292" r:id="rId21"/>
    <p:sldId id="293" r:id="rId22"/>
    <p:sldId id="300" r:id="rId23"/>
    <p:sldId id="294" r:id="rId24"/>
    <p:sldId id="301" r:id="rId25"/>
    <p:sldId id="295" r:id="rId26"/>
    <p:sldId id="302" r:id="rId27"/>
    <p:sldId id="296" r:id="rId28"/>
    <p:sldId id="297" r:id="rId29"/>
    <p:sldId id="288" r:id="rId30"/>
    <p:sldId id="274" r:id="rId31"/>
    <p:sldId id="26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815" autoAdjust="0"/>
  </p:normalViewPr>
  <p:slideViewPr>
    <p:cSldViewPr snapToGrid="0">
      <p:cViewPr varScale="1">
        <p:scale>
          <a:sx n="59" d="100"/>
          <a:sy n="59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B44AE-C297-49F7-B681-F0F70DC60F79}" type="datetimeFigureOut">
              <a:rPr lang="tr-TR" smtClean="0"/>
              <a:t>15.10.2018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DR. KADRİYE ÖZLEM HAMALOĞLU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98A46-DDCD-46BE-986A-C8894A310D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4194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F3D1F-1B46-42AF-8F31-D52E1BE4C288}" type="datetimeFigureOut">
              <a:rPr lang="tr-TR" smtClean="0"/>
              <a:t>15.10.2018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DR. KADRİYE ÖZLEM HAMALOĞLU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18B4-13F5-4EE5-87F6-2DFC57995C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8450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1177B7-E788-44DD-B26B-989E7020C75E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E80F-80C8-4E42-8C38-485ECEA41A48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23EF8A-B1ED-4E5E-9D29-F73FB72B2C75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A3DE-13AD-40D3-9DA3-2C5CF2F29D85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C39C8D-9EE1-44BF-8AB1-29F88F1DA6C6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A844-3EED-4AFF-8C73-6E7186E1F036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9AC5-35D0-4EBD-AA7B-E6854BBC46A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21DB-BC5A-4ABC-A03A-DDC112E33474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7786-E924-4924-B734-AA91E76ABC4F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6F97CA-F759-4264-BA56-08B5B43EA3A6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2A36-4640-467F-81D3-39C4473F4214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6B8D9E-5FCA-455D-BD44-BA50EAAD39F1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DR. KADRİYE ÖZLEM HAMALOĞLU                                                                   08.10.2018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press.html#ed" TargetMode="External"/><Relationship Id="rId2" Type="http://schemas.openxmlformats.org/officeDocument/2006/relationships/hyperlink" Target="http://hyperphysics.phy-astr.gsu.edu/hbase/conser.html#engfu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29" y="3110830"/>
            <a:ext cx="5477853" cy="32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DIFFERENTIAL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Differential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pressure is the difference in pressure between two points.</a:t>
            </a:r>
            <a:endParaRPr lang="tr-T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23992" y="6408074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8779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ATMOSPHERIC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0244" y="2155372"/>
            <a:ext cx="11300564" cy="3703428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atmospheric pressure is the pressure in the surrounding air at or "close" to the surface of the earth. </a:t>
            </a:r>
          </a:p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atmospheric pressure varies with temperature and altitude above sea level. </a:t>
            </a:r>
          </a:p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Atmospheric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pressure is the pressure exerted at the surface of a body by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column of air in an atmosphere. </a:t>
            </a:r>
          </a:p>
          <a:p>
            <a:pPr algn="just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1 atmosphere on Earth = 760 millimeters of mercury (760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Torr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 and 101,325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Pascals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56649" y="6323339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6010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STANDARD ATMOSPHERIC PRESSURE 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5558" y="1994732"/>
            <a:ext cx="11235250" cy="367830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Standard Atmospheric Pressure (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atm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 is used as a reference for gas densities and volumes. </a:t>
            </a:r>
          </a:p>
          <a:p>
            <a:pPr algn="just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Standard Atmospheric Pressure is defined at sea-level at 273</a:t>
            </a:r>
            <a:r>
              <a:rPr lang="en-US" sz="2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K (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US" sz="2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 and is 1.01325 bar or 101325 Pa (absolute). The temperature of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293</a:t>
            </a:r>
            <a:r>
              <a:rPr lang="en-US" sz="2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K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en-US" sz="2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 is also used.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221964" y="6278382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32799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Statıc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dynamıc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STATIC PRESSURE IS FOR A FLUID WITH IS NOT IN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MOTION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EX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: FLUID IN A TANK 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P= F/S 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P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ρ.</a:t>
            </a:r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g.h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DYNAMIC PRESSURE IS FOR A FLUID IN MOTION IN PIPES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56649" y="6323339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  <p:sp>
        <p:nvSpPr>
          <p:cNvPr id="5" name="Sağ Ok 4"/>
          <p:cNvSpPr/>
          <p:nvPr/>
        </p:nvSpPr>
        <p:spPr>
          <a:xfrm>
            <a:off x="2377440" y="3657600"/>
            <a:ext cx="980902" cy="199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5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Statıc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P= F/S 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m.g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= mg/S  = (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mgxh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)/ (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Sxh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) =( 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mgh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/V) </a:t>
            </a:r>
          </a:p>
          <a:p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m/V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el-G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ρ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ρ.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g.h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03606" y="6323339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13867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Dynamıc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2180496"/>
            <a:ext cx="11339259" cy="367830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PRESSURE OF A FLUID IN A PIPE IS MEASURED BY A PRESSURE GAUGE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FLOW CALCULATED BY BERNOUILLI EQUATION</a:t>
            </a:r>
          </a:p>
          <a:p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238292" y="6323339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8461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BERNOUILLI EQUATION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Bernoulli Equation can be considered to be a statement of the 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conservation of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energy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principle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appropriate for flowing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fluids.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qualitative behavior that is usually labeled with the term "Bernoulli effect" is the lowering of fluid pressure in regions where the flow velocity is increased. 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This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lowering of pressure in a constriction of a flow path may seem counterintuitive, but seems less so when you consider pressure to be 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energy density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high velocity flow through the constriction, kinetic energy must increase at the expense of pressure energy.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238292" y="6323339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28686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40320" y="6452100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BERNOUILLI EQUATION</a:t>
            </a:r>
            <a:endParaRPr lang="tr-TR" sz="4000" dirty="0"/>
          </a:p>
        </p:txBody>
      </p:sp>
      <p:pic>
        <p:nvPicPr>
          <p:cNvPr id="3074" name="Picture 2" descr="http://hyperphysics.phy-astr.gsu.edu/hbase/imgmec/bernou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46" y="2001001"/>
            <a:ext cx="6643430" cy="445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1192" y="1502250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mary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Pressure </a:t>
            </a:r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ng Dev</a:t>
            </a:r>
            <a:r>
              <a:rPr lang="tr-TR" sz="4000" dirty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ces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4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tr-TR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Diaphragm 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Bourdon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Gage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Strain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Gage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Quartz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Gage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Piezoresistive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Gauge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Manometer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0" y="6354482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30704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Pressure </a:t>
            </a:r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ng Dev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ces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89306" y="6406402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0" y="457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74650" y="1873796"/>
            <a:ext cx="8153400" cy="420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Bourdon Gage:</a:t>
            </a:r>
          </a:p>
          <a:p>
            <a:pPr>
              <a:spcAft>
                <a:spcPts val="0"/>
              </a:spcAft>
              <a:defRPr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dirty="0" smtClean="0"/>
              <a:t>    </a:t>
            </a:r>
          </a:p>
          <a:p>
            <a:pPr>
              <a:spcAft>
                <a:spcPts val="0"/>
              </a:spcAft>
              <a:defRPr/>
            </a:pPr>
            <a:endParaRPr lang="en-US" sz="2000" b="1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359" y="4680311"/>
            <a:ext cx="121372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tr-T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Principles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: change in curvature of the tube is proportional to difference of pressure inside from that outside the </a:t>
            </a:r>
            <a:r>
              <a:rPr lang="en-US" alt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tube</a:t>
            </a:r>
            <a:endParaRPr lang="tr-TR" alt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tr-TR" sz="2400" b="1" dirty="0">
                <a:latin typeface="Verdana" panose="020B0604030504040204" pitchFamily="34" charset="0"/>
                <a:ea typeface="Verdana" panose="020B0604030504040204" pitchFamily="34" charset="0"/>
              </a:rPr>
              <a:t>Applications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:  tire pressure, pressure at the top or along the walls of tanks or </a:t>
            </a:r>
            <a:r>
              <a:rPr lang="en-US" alt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vessels</a:t>
            </a:r>
            <a:endParaRPr lang="en-US" alt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</a:t>
            </a:r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 bwMode="auto">
          <a:xfrm>
            <a:off x="10558300" y="5956137"/>
            <a:ext cx="10164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117438-A07D-4900-84F9-983E140EB7A9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007592"/>
            <a:ext cx="23431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86" y="2250479"/>
            <a:ext cx="3086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174829"/>
            <a:ext cx="1828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5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1844" y="1915735"/>
            <a:ext cx="11648311" cy="403607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Pressure (P ) expresses the magnitude of normal force (F-N) per unit area (A-m</a:t>
            </a:r>
            <a:r>
              <a:rPr lang="en-US" sz="28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 applied on a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surface</a:t>
            </a:r>
            <a:endParaRPr lang="tr-T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tr-T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Pressure is the ratio between a force acting on a surface and the area of that surface.</a:t>
            </a:r>
          </a:p>
          <a:p>
            <a:endParaRPr lang="tr-T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40321" y="6463087"/>
            <a:ext cx="6917210" cy="365125"/>
          </a:xfrm>
        </p:spPr>
        <p:txBody>
          <a:bodyPr/>
          <a:lstStyle/>
          <a:p>
            <a:r>
              <a:rPr lang="en-US" dirty="0" smtClean="0"/>
              <a:t>DR. KADRİYE ÖZLEM HAMALOĞLU                                                               </a:t>
            </a:r>
            <a:endParaRPr lang="tr-TR" dirty="0" smtClean="0"/>
          </a:p>
          <a:p>
            <a:r>
              <a:rPr lang="tr-TR" dirty="0" smtClean="0"/>
              <a:t>15</a:t>
            </a:r>
            <a:r>
              <a:rPr lang="en-US" dirty="0" smtClean="0"/>
              <a:t>.10.2018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680148"/>
              </p:ext>
            </p:extLst>
          </p:nvPr>
        </p:nvGraphicFramePr>
        <p:xfrm>
          <a:off x="1866599" y="4408714"/>
          <a:ext cx="7868817" cy="131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1282700" imgH="393700" progId="Equation.3">
                  <p:embed/>
                </p:oleObj>
              </mc:Choice>
              <mc:Fallback>
                <p:oleObj name="Equation" r:id="rId3" imgW="1282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599" y="4408714"/>
                        <a:ext cx="7868817" cy="1317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2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Bourdon 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Gage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45357" y="6473644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386647" y="2085578"/>
            <a:ext cx="6587728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ressure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gauge having a Bourdon tube as its sensitive element</a:t>
            </a:r>
            <a:endParaRPr lang="tr-T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hard metal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tube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bronze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brass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is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flattened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closed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tr-T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tube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 bent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into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curve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tr-TR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attached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header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can </a:t>
            </a: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introduced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inside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tube</a:t>
            </a:r>
            <a:endParaRPr lang="tr-T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7" y="2600396"/>
            <a:ext cx="23431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7" y="2828995"/>
            <a:ext cx="3086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4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Pressure </a:t>
            </a:r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ng Dev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ces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4101" y="6406872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8400" y="609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0656" y="1486173"/>
            <a:ext cx="8153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Strain Gage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440" y="4325078"/>
            <a:ext cx="117043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Principles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:     ∆ P 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∆ Resistance 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∆ Voltage </a:t>
            </a:r>
            <a:endParaRPr lang="tr-TR" alt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tr-TR" sz="2400" b="1" dirty="0">
                <a:latin typeface="Verdana" panose="020B0604030504040204" pitchFamily="34" charset="0"/>
                <a:ea typeface="Verdana" panose="020B0604030504040204" pitchFamily="34" charset="0"/>
              </a:rPr>
              <a:t>Applications: 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Sensors for internal combustion engines, automotive, research etc. 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11" y="2181366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84" y="2648678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43" y="2128394"/>
            <a:ext cx="30368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10710700" y="6108537"/>
            <a:ext cx="10164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0DEB22-349F-43BD-8250-B258CB90B576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tr-T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Stra</a:t>
            </a:r>
            <a:r>
              <a:rPr lang="tr-TR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 Gage</a:t>
            </a:r>
            <a:endParaRPr lang="tr-T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 strain gauge (sometimes referred to as a strain gage) is a sensor whose resistance varies with applied force; It converts force, pressure, tension, weight, etc., into a change in electrical resistance which can then be measured. 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When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external forces are applied to a stationary object, stress and strain are the result. Stress is defined as the object's internal resisting forces, and strain is defined as the displacement and deformation that occur. 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72978" y="6323339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10512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Pressure </a:t>
            </a:r>
            <a:r>
              <a:rPr lang="en-US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</a:t>
            </a:r>
            <a:r>
              <a:rPr lang="tr-T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ng Dev</a:t>
            </a:r>
            <a:r>
              <a:rPr lang="tr-T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ces</a:t>
            </a:r>
            <a:endParaRPr lang="tr-TR" sz="4000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4454" y="6478661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81192" y="1252609"/>
            <a:ext cx="8153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Quartz Gage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454" y="4506885"/>
            <a:ext cx="1219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Principles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:     ∆ Pressure 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∆ Charge 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∆ </a:t>
            </a:r>
            <a:r>
              <a:rPr lang="en-US" alt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Voltage</a:t>
            </a:r>
            <a:endParaRPr lang="tr-TR" alt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tr-T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tr-TR" sz="2400" b="1" dirty="0">
                <a:latin typeface="Verdana" panose="020B0604030504040204" pitchFamily="34" charset="0"/>
                <a:ea typeface="Verdana" panose="020B0604030504040204" pitchFamily="34" charset="0"/>
              </a:rPr>
              <a:t>Applications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: measurements with high accuracy, good repeatability, high resolution.</a:t>
            </a:r>
          </a:p>
          <a:p>
            <a:pPr>
              <a:spcBef>
                <a:spcPct val="0"/>
              </a:spcBef>
              <a:buNone/>
            </a:pP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e g. Quartz </a:t>
            </a:r>
            <a:r>
              <a:rPr lang="en-US" alt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Clock</a:t>
            </a:r>
            <a:endParaRPr lang="en-US" alt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54" y="2506533"/>
            <a:ext cx="22431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09081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92" y="2869862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2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Quartz</a:t>
            </a:r>
            <a:r>
              <a:rPr lang="tr-T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gauges</a:t>
            </a:r>
            <a:endParaRPr lang="tr-TR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Quartz gauges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 utilize 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quartz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 as the active sensing element because it is the most nearly perfectly elastic material known. 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technical definition of elastic is that for an applied stress or pressure,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quartz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 sensing element will always give the same distortion or strain.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40321" y="6408074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4996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2656" y="6473662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7349" y="881743"/>
            <a:ext cx="9851571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Pressure </a:t>
            </a:r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ng Dev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ces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5413" y="4316270"/>
            <a:ext cx="116912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Principles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:  ∆Pressure = ∆Charge = ∆Resistance = ∆</a:t>
            </a:r>
            <a:r>
              <a:rPr lang="en-US" alt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Voltage</a:t>
            </a:r>
            <a:endParaRPr lang="tr-TR" alt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tr-T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tr-TR" sz="2400" b="1" dirty="0">
                <a:latin typeface="Verdana" panose="020B0604030504040204" pitchFamily="34" charset="0"/>
                <a:ea typeface="Verdana" panose="020B0604030504040204" pitchFamily="34" charset="0"/>
              </a:rPr>
              <a:t>Applications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: Very accurate for small pressure differentials</a:t>
            </a:r>
          </a:p>
          <a:p>
            <a:pPr>
              <a:spcBef>
                <a:spcPct val="0"/>
              </a:spcBef>
              <a:buNone/>
            </a:pP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e.g. Difference between indoor and outdoor pressure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81192" y="1000126"/>
            <a:ext cx="8153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2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Piezoresistive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Ga</a:t>
            </a:r>
            <a:r>
              <a:rPr lang="tr-TR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sz="2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9" name="Picture 2" descr="leo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08" y="2507052"/>
            <a:ext cx="2974384" cy="210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679140" y="3014664"/>
            <a:ext cx="304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 dirty="0"/>
              <a:t>Digital Manometer</a:t>
            </a:r>
            <a:endParaRPr lang="en-US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800" dirty="0"/>
              <a:t>           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10710700" y="6108537"/>
            <a:ext cx="10164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5645E-F93D-4C78-A3C3-B31D2A9B92A9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tr-T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tr-TR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ezores</a:t>
            </a:r>
            <a:r>
              <a:rPr lang="tr-TR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tr-TR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ve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Ga</a:t>
            </a:r>
            <a:r>
              <a:rPr lang="tr-TR" sz="3600" b="1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ge</a:t>
            </a:r>
            <a:endParaRPr lang="tr-T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Piezoresistive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 strain 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gauges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 are a semiconductor material which changes in resistance when the material stretched or compressed.</a:t>
            </a: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89307" y="6323339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9229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72977" y="6461932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1757" y="1435019"/>
            <a:ext cx="8153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U-tube Manometer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429865" y="5273333"/>
            <a:ext cx="73206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tr-T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Principles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: Hydrostatic </a:t>
            </a:r>
            <a:r>
              <a:rPr lang="en-US" alt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Law</a:t>
            </a:r>
            <a:r>
              <a:rPr lang="tr-TR" alt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 ∆P=</a:t>
            </a:r>
            <a:r>
              <a:rPr lang="el-GR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ρ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 g 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</a:t>
            </a:r>
            <a:endParaRPr lang="en-US" alt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30" y="1855598"/>
            <a:ext cx="5399315" cy="35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10710700" y="6108537"/>
            <a:ext cx="10164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6571B8-E950-4A07-926A-C6A153A291E0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13" name="Unvan 1"/>
          <p:cNvSpPr>
            <a:spLocks noGrp="1"/>
          </p:cNvSpPr>
          <p:nvPr>
            <p:ph type="title"/>
          </p:nvPr>
        </p:nvSpPr>
        <p:spPr>
          <a:xfrm>
            <a:off x="581192" y="548301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Pressure </a:t>
            </a:r>
            <a:r>
              <a:rPr lang="en-US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</a:t>
            </a:r>
            <a:r>
              <a:rPr lang="tr-T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ng Dev</a:t>
            </a:r>
            <a:r>
              <a:rPr lang="tr-T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ces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6382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245590" y="6393065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81192" y="1433584"/>
            <a:ext cx="8153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U-tube Manometer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17" y="2236925"/>
            <a:ext cx="3409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162800" y="50292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800" b="1" dirty="0">
                <a:latin typeface="Verdana" panose="020B0604030504040204" pitchFamily="34" charset="0"/>
                <a:ea typeface="Verdana" panose="020B0604030504040204" pitchFamily="34" charset="0"/>
              </a:rPr>
              <a:t>Air Water Manometer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62" y="2313125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416629" y="5029200"/>
            <a:ext cx="4008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1800" b="1" dirty="0">
                <a:latin typeface="Verdana" panose="020B0604030504040204" pitchFamily="34" charset="0"/>
                <a:ea typeface="Verdana" panose="020B0604030504040204" pitchFamily="34" charset="0"/>
              </a:rPr>
              <a:t>Mercury </a:t>
            </a:r>
            <a:r>
              <a:rPr lang="en-US" altLang="tr-T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Water</a:t>
            </a:r>
            <a:r>
              <a:rPr lang="tr-TR" altLang="tr-T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tr-T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Manometer</a:t>
            </a:r>
            <a:endParaRPr lang="en-US" altLang="tr-T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123353" y="5772519"/>
            <a:ext cx="8349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 dirty="0">
                <a:latin typeface="Verdana" panose="020B0604030504040204" pitchFamily="34" charset="0"/>
                <a:ea typeface="Verdana" panose="020B0604030504040204" pitchFamily="34" charset="0"/>
              </a:rPr>
              <a:t>Applications</a:t>
            </a:r>
            <a:r>
              <a:rPr lang="en-US" altLang="tr-TR" sz="2400" dirty="0">
                <a:latin typeface="Verdana" panose="020B0604030504040204" pitchFamily="34" charset="0"/>
                <a:ea typeface="Verdana" panose="020B0604030504040204" pitchFamily="34" charset="0"/>
              </a:rPr>
              <a:t>: air pressure, pipe pressure, etc.</a:t>
            </a:r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12"/>
          </p:nvPr>
        </p:nvSpPr>
        <p:spPr bwMode="auto">
          <a:xfrm>
            <a:off x="10710700" y="6108537"/>
            <a:ext cx="10164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B2687C-3432-4410-96BA-60090EFA24C2}" type="slidenum">
              <a:rPr lang="en-US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tr-TR" sz="1200">
              <a:solidFill>
                <a:srgbClr val="898989"/>
              </a:solidFill>
            </a:endParaRPr>
          </a:p>
        </p:txBody>
      </p:sp>
      <p:sp>
        <p:nvSpPr>
          <p:cNvPr id="17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Pressure </a:t>
            </a:r>
            <a:r>
              <a:rPr lang="en-US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</a:t>
            </a:r>
            <a:r>
              <a:rPr lang="tr-T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ng Dev</a:t>
            </a:r>
            <a:r>
              <a:rPr lang="tr-TR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ı</a:t>
            </a:r>
            <a:r>
              <a:rPr lang="en-US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ces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386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questıon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178" y="2524333"/>
            <a:ext cx="11942822" cy="367830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tank open to atmosphere holds water with a depth of 7 m. </a:t>
            </a:r>
            <a:endParaRPr lang="tr-T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Density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water = 1000 kg/m</a:t>
            </a:r>
            <a:r>
              <a:rPr lang="en-US" sz="24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the pressure in a gauge at the bottom of the tank in Pa ? </a:t>
            </a:r>
          </a:p>
          <a:p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crude oil, in a tank at 60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kPa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top absolute pressure, has a specific gravity of 0.89 and a pressure of the bottom of 345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kPa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 gauge).</a:t>
            </a: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tr-T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the level of the oil in the tank ?</a:t>
            </a:r>
          </a:p>
          <a:p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5505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PRESSURE UNITS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Standard Unit of Pressure is Pascal </a:t>
            </a:r>
            <a:endParaRPr lang="tr-T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tr-T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Units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Pa(= N/m</a:t>
            </a:r>
            <a:r>
              <a:rPr lang="en-US" sz="24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psi(=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lbf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/in</a:t>
            </a:r>
            <a:r>
              <a:rPr lang="en-US" sz="24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bar (=10</a:t>
            </a:r>
            <a:r>
              <a:rPr lang="en-US" sz="24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Pa=100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kPa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mbar (=100 Pa=1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hPa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atm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(=101.3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kPa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mmHg (or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Torr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inHg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etc. </a:t>
            </a:r>
          </a:p>
          <a:p>
            <a:endParaRPr lang="tr-T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 = 1 N/m</a:t>
            </a:r>
            <a:r>
              <a:rPr lang="en-US" sz="24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tr-TR" sz="24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tr-TR" sz="2400" dirty="0"/>
          </a:p>
        </p:txBody>
      </p:sp>
      <p:sp>
        <p:nvSpPr>
          <p:cNvPr id="5" name="Altbilgi Yer Tutucusu 3"/>
          <p:cNvSpPr txBox="1">
            <a:spLocks/>
          </p:cNvSpPr>
          <p:nvPr/>
        </p:nvSpPr>
        <p:spPr>
          <a:xfrm>
            <a:off x="140321" y="6463087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DR. KADRİYE ÖZLEM HAMALOĞLU                                                               </a:t>
            </a:r>
            <a:endParaRPr lang="tr-TR" dirty="0" smtClean="0"/>
          </a:p>
          <a:p>
            <a:r>
              <a:rPr lang="tr-TR" dirty="0" smtClean="0"/>
              <a:t>15</a:t>
            </a:r>
            <a:r>
              <a:rPr lang="en-US" dirty="0" smtClean="0"/>
              <a:t>.10.2018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homework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9903" y="2131510"/>
            <a:ext cx="11812194" cy="367830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</a:t>
            </a: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tr-TR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bernoull</a:t>
            </a: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equat</a:t>
            </a: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 </a:t>
            </a:r>
            <a:r>
              <a:rPr lang="en-US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mechan</a:t>
            </a:r>
            <a:r>
              <a:rPr lang="tr-T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</a:t>
            </a: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energy balance</a:t>
            </a:r>
            <a:endParaRPr lang="tr-T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tr-T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tr-T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5062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453" y="1845326"/>
            <a:ext cx="6405819" cy="47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measurements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2180496"/>
            <a:ext cx="11610808" cy="36783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Pressure measurements can be divided into three different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categories: </a:t>
            </a:r>
            <a:endParaRPr lang="tr-T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bsolute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pressure </a:t>
            </a:r>
            <a:endParaRPr lang="tr-T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</a:t>
            </a:r>
            <a:r>
              <a:rPr lang="en-US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auge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pressure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endParaRPr lang="tr-T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  <a:r>
              <a:rPr lang="en-US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ifferential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pressure</a:t>
            </a:r>
            <a:endParaRPr lang="tr-T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40321" y="6463087"/>
            <a:ext cx="6917210" cy="365125"/>
          </a:xfrm>
        </p:spPr>
        <p:txBody>
          <a:bodyPr/>
          <a:lstStyle/>
          <a:p>
            <a:r>
              <a:rPr lang="en-US" dirty="0" smtClean="0"/>
              <a:t>DR. KADRİYE ÖZLEM HAMALOĞLU                                                               </a:t>
            </a:r>
            <a:endParaRPr lang="tr-TR" dirty="0" smtClean="0"/>
          </a:p>
          <a:p>
            <a:r>
              <a:rPr lang="tr-TR" dirty="0" smtClean="0"/>
              <a:t>15</a:t>
            </a:r>
            <a:r>
              <a:rPr lang="en-US" dirty="0" smtClean="0"/>
              <a:t>.10.2018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tr-TR" sz="4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tr-TR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tr-TR" sz="4000" dirty="0">
                <a:latin typeface="Verdana" panose="020B0604030504040204" pitchFamily="34" charset="0"/>
                <a:ea typeface="Verdana" panose="020B0604030504040204" pitchFamily="34" charset="0"/>
              </a:rPr>
              <a:t>Absolute, Gauge and </a:t>
            </a:r>
            <a:r>
              <a:rPr lang="en-US" alt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tr-TR" alt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en-US" alt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ferent</a:t>
            </a:r>
            <a:r>
              <a:rPr lang="tr-TR" alt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IAL</a:t>
            </a:r>
            <a:endParaRPr lang="en-US" alt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Gauge pressure is defined relative to atmospheric conditions.</a:t>
            </a:r>
          </a:p>
          <a:p>
            <a:pPr lvl="1" eaLnBrk="1" hangingPunct="1"/>
            <a:r>
              <a:rPr lang="en-US" altLang="tr-TR" sz="2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units of gauge pressure are psig, however gauge pressure is often denoted by psi as well.</a:t>
            </a:r>
          </a:p>
          <a:p>
            <a:pPr eaLnBrk="1" hangingPunct="1"/>
            <a:r>
              <a:rPr lang="en-US" alt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Absolute pressure is defined as the pressure relative to an absolute vacuum.</a:t>
            </a:r>
          </a:p>
          <a:p>
            <a:pPr lvl="1" eaLnBrk="1" hangingPunct="1"/>
            <a:r>
              <a:rPr lang="en-US" altLang="tr-TR" sz="2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units of absolute pressure are </a:t>
            </a:r>
            <a:r>
              <a:rPr lang="en-US" altLang="tr-TR" sz="2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psia</a:t>
            </a:r>
            <a:r>
              <a:rPr lang="en-US" altLang="tr-TR" sz="2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eaLnBrk="1" hangingPunct="1"/>
            <a:r>
              <a:rPr lang="en-US" altLang="tr-T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Differential pressure uses a reference point other than full vacuum or atmospheric pressure.</a:t>
            </a: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Blip>
                <a:blip r:embed="rId2"/>
              </a:buBlip>
              <a:defRPr sz="2200">
                <a:solidFill>
                  <a:srgbClr val="0033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0033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B241"/>
              </a:buClr>
              <a:buSzPct val="65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67BD8-2DED-4E90-BA8B-E870509A6072}" type="slidenum">
              <a:rPr lang="en-US" altLang="en-US" sz="16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40321" y="6479712"/>
            <a:ext cx="6917210" cy="365125"/>
          </a:xfrm>
        </p:spPr>
        <p:txBody>
          <a:bodyPr/>
          <a:lstStyle/>
          <a:p>
            <a:r>
              <a:rPr lang="en-US" dirty="0" smtClean="0"/>
              <a:t>DR. KADRİYE ÖZLEM HAMALOĞLU                                                               </a:t>
            </a:r>
            <a:endParaRPr lang="tr-TR" dirty="0" smtClean="0"/>
          </a:p>
          <a:p>
            <a:r>
              <a:rPr lang="tr-TR" dirty="0" smtClean="0"/>
              <a:t>15</a:t>
            </a:r>
            <a:r>
              <a:rPr lang="en-US" dirty="0" smtClean="0"/>
              <a:t>.10.2018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tr-TR" sz="4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altLang="tr-TR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tr-TR" sz="4000" dirty="0">
                <a:latin typeface="Verdana" panose="020B0604030504040204" pitchFamily="34" charset="0"/>
                <a:ea typeface="Verdana" panose="020B0604030504040204" pitchFamily="34" charset="0"/>
              </a:rPr>
              <a:t>Absolute, Gauge and D</a:t>
            </a:r>
            <a:r>
              <a:rPr lang="tr-TR" altLang="tr-TR" sz="4000" dirty="0"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en-US" altLang="tr-T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ferent</a:t>
            </a:r>
            <a:r>
              <a:rPr lang="tr-TR" altLang="tr-TR" sz="4000" dirty="0">
                <a:latin typeface="Verdana" panose="020B0604030504040204" pitchFamily="34" charset="0"/>
                <a:ea typeface="Verdana" panose="020B0604030504040204" pitchFamily="34" charset="0"/>
              </a:rPr>
              <a:t>IAL</a:t>
            </a:r>
            <a:endParaRPr lang="en-US" altLang="tr-TR" sz="4000" dirty="0"/>
          </a:p>
        </p:txBody>
      </p:sp>
      <p:pic>
        <p:nvPicPr>
          <p:cNvPr id="162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045" y="2167908"/>
            <a:ext cx="8509909" cy="3788229"/>
          </a:xfrm>
        </p:spPr>
      </p:pic>
      <p:sp>
        <p:nvSpPr>
          <p:cNvPr id="162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Blip>
                <a:blip r:embed="rId3"/>
              </a:buBlip>
              <a:defRPr sz="2200">
                <a:solidFill>
                  <a:srgbClr val="0033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rgbClr val="003366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B241"/>
              </a:buClr>
              <a:buSzPct val="65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rgbClr val="003366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55679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B24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2C6A27-6603-42B5-8EEA-9854E1A0AA38}" type="slidenum">
              <a:rPr lang="en-US" altLang="en-US" sz="16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40321" y="6463087"/>
            <a:ext cx="6917210" cy="365125"/>
          </a:xfrm>
        </p:spPr>
        <p:txBody>
          <a:bodyPr/>
          <a:lstStyle/>
          <a:p>
            <a:r>
              <a:rPr lang="en-US" dirty="0" smtClean="0"/>
              <a:t>DR. KADRİYE ÖZLEM HAMALOĞLU                                                               </a:t>
            </a:r>
            <a:endParaRPr lang="tr-TR" dirty="0" smtClean="0"/>
          </a:p>
          <a:p>
            <a:r>
              <a:rPr lang="tr-TR" dirty="0" smtClean="0"/>
              <a:t>15</a:t>
            </a:r>
            <a:r>
              <a:rPr lang="en-US" dirty="0" smtClean="0"/>
              <a:t>.10.2018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Gauge</a:t>
            </a:r>
            <a:r>
              <a:rPr lang="tr-TR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664" y="2645036"/>
            <a:ext cx="11703336" cy="3678303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Gauge pressure is the pressure relative to the local atmospheric or ambient pressure.</a:t>
            </a:r>
          </a:p>
          <a:p>
            <a:pPr algn="just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 measurements a gauge is used to record the pressure difference between the system and the atmospheric pressure. This is called gauge pressure and can be stated by the following equation: </a:t>
            </a:r>
            <a:endParaRPr lang="tr-T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tr-T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tr-T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20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Absolute pressure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20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Atmospheric pressure </a:t>
            </a: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(standard is: 101.3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kPa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=14.696 psi=760 mmHg=29.92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20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</a:t>
            </a:r>
            <a:r>
              <a:rPr lang="tr-TR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n-US" sz="20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</a:t>
            </a:r>
            <a:r>
              <a:rPr lang="en-US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</a:p>
          <a:p>
            <a:pPr algn="just"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tr-T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167132" y="6492875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24927"/>
              </p:ext>
            </p:extLst>
          </p:nvPr>
        </p:nvGraphicFramePr>
        <p:xfrm>
          <a:off x="3625737" y="3892050"/>
          <a:ext cx="35829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3" imgW="1040948" imgH="241195" progId="Equation.3">
                  <p:embed/>
                </p:oleObj>
              </mc:Choice>
              <mc:Fallback>
                <p:oleObj name="Equation" r:id="rId3" imgW="104094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737" y="3892050"/>
                        <a:ext cx="358298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9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Gauge</a:t>
            </a:r>
            <a:r>
              <a:rPr lang="tr-TR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If the pressure of a system is below atmospheric, it is called vacuum pressure.   </a:t>
            </a:r>
          </a:p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When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pressure is measured by a gauge, the quantity obtained usually excludes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ambient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atmospheric pressure and is therefore called overpressure, </a:t>
            </a:r>
          </a:p>
          <a:p>
            <a:pPr algn="just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Poverpressure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 = 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Pgauge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In many cases, gauge pressure is more important than the absolute pressure because we read gauge pressure in </a:t>
            </a:r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measuring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devices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tr-T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like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manometers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205635" y="6323339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</p:txBody>
      </p:sp>
    </p:spTree>
    <p:extLst>
      <p:ext uri="{BB962C8B-B14F-4D97-AF65-F5344CB8AC3E}">
        <p14:creationId xmlns:p14="http://schemas.microsoft.com/office/powerpoint/2010/main" val="5591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ABSOLUTE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endParaRPr lang="tr-T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If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atmospheric pressure is included, then the resulting pressure is called absolute pressure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Pabsolute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Patmospheric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+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Pgauge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absolute pressure is measured relative to the absolute zero pressure - the pressure that would occur at absolute vacuum. </a:t>
            </a:r>
          </a:p>
          <a:p>
            <a:pPr algn="just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P=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Pg+Po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P=absolute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Pg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=gauge pressure</a:t>
            </a:r>
            <a:endParaRPr lang="tr-T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Po=atmospheric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pressure.</a:t>
            </a:r>
          </a:p>
          <a:p>
            <a:pPr algn="just"/>
            <a:endParaRPr lang="tr-T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0" y="6424403"/>
            <a:ext cx="6917210" cy="365125"/>
          </a:xfrm>
        </p:spPr>
        <p:txBody>
          <a:bodyPr/>
          <a:lstStyle/>
          <a:p>
            <a:r>
              <a:rPr lang="en-US" dirty="0"/>
              <a:t>DR. KADRİYE ÖZLEM HAMALOĞLU                                                               </a:t>
            </a:r>
            <a:endParaRPr lang="tr-TR" dirty="0"/>
          </a:p>
          <a:p>
            <a:r>
              <a:rPr lang="tr-TR" dirty="0"/>
              <a:t>15</a:t>
            </a:r>
            <a:r>
              <a:rPr lang="en-US" dirty="0"/>
              <a:t>.10.2018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 Payı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TM03457464[[fn=Kar Payı]]</Template>
  <TotalTime>1180</TotalTime>
  <Words>1298</Words>
  <Application>Microsoft Office PowerPoint</Application>
  <PresentationFormat>Geniş ekran</PresentationFormat>
  <Paragraphs>250</Paragraphs>
  <Slides>31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0" baseType="lpstr">
      <vt:lpstr>Arial</vt:lpstr>
      <vt:lpstr>Calibri</vt:lpstr>
      <vt:lpstr>Gill Sans MT</vt:lpstr>
      <vt:lpstr>Tahoma</vt:lpstr>
      <vt:lpstr>Verdana</vt:lpstr>
      <vt:lpstr>Wingdings</vt:lpstr>
      <vt:lpstr>Wingdings 2</vt:lpstr>
      <vt:lpstr>Kar Payı</vt:lpstr>
      <vt:lpstr>Equation</vt:lpstr>
      <vt:lpstr>Pressure measurement</vt:lpstr>
      <vt:lpstr>pressure</vt:lpstr>
      <vt:lpstr>PRESSURE UNITS</vt:lpstr>
      <vt:lpstr>Pressure measurements</vt:lpstr>
      <vt:lpstr> Absolute, Gauge and DIFferentIAL</vt:lpstr>
      <vt:lpstr> Absolute, Gauge and DIFferentIAL</vt:lpstr>
      <vt:lpstr>Gauge pressure</vt:lpstr>
      <vt:lpstr>Gauge pressure</vt:lpstr>
      <vt:lpstr>ABSOLUTE PRESSURE</vt:lpstr>
      <vt:lpstr>DIFFERENTIAL PRESSURE</vt:lpstr>
      <vt:lpstr>ATMOSPHERIC PRESSURE</vt:lpstr>
      <vt:lpstr>STANDARD ATMOSPHERIC PRESSURE </vt:lpstr>
      <vt:lpstr>Statıc pressure &amp; dynamıc pressure</vt:lpstr>
      <vt:lpstr>Statıc pressure</vt:lpstr>
      <vt:lpstr>Dynamıc pressure</vt:lpstr>
      <vt:lpstr>BERNOUILLI EQUATION</vt:lpstr>
      <vt:lpstr>BERNOUILLI EQUATION</vt:lpstr>
      <vt:lpstr>Prımary  Pressure Measurıng Devıces  </vt:lpstr>
      <vt:lpstr>Pressure Measurıng Devıces</vt:lpstr>
      <vt:lpstr>Bourdon Gage</vt:lpstr>
      <vt:lpstr>Pressure Measurıng Devıces</vt:lpstr>
      <vt:lpstr>Straın Gage</vt:lpstr>
      <vt:lpstr>Pressure Measurıng Devıces</vt:lpstr>
      <vt:lpstr>Quartz gauges</vt:lpstr>
      <vt:lpstr>PowerPoint Sunusu</vt:lpstr>
      <vt:lpstr>Pıezoresıstıve Gauge</vt:lpstr>
      <vt:lpstr>Pressure Measurıng Devıces</vt:lpstr>
      <vt:lpstr>Pressure Measurıng Devıces</vt:lpstr>
      <vt:lpstr>questıon</vt:lpstr>
      <vt:lpstr>homework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Damla_PC</dc:creator>
  <cp:lastModifiedBy>ozlemnazli7@gmail.com</cp:lastModifiedBy>
  <cp:revision>84</cp:revision>
  <dcterms:created xsi:type="dcterms:W3CDTF">2018-10-02T12:18:14Z</dcterms:created>
  <dcterms:modified xsi:type="dcterms:W3CDTF">2018-10-15T11:37:48Z</dcterms:modified>
</cp:coreProperties>
</file>