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handoutMasterIdLst>
    <p:handoutMasterId r:id="rId57"/>
  </p:handoutMasterIdLst>
  <p:sldIdLst>
    <p:sldId id="256" r:id="rId2"/>
    <p:sldId id="258" r:id="rId3"/>
    <p:sldId id="266" r:id="rId4"/>
    <p:sldId id="268" r:id="rId5"/>
    <p:sldId id="270" r:id="rId6"/>
    <p:sldId id="269" r:id="rId7"/>
    <p:sldId id="272" r:id="rId8"/>
    <p:sldId id="275" r:id="rId9"/>
    <p:sldId id="273" r:id="rId10"/>
    <p:sldId id="278" r:id="rId11"/>
    <p:sldId id="276" r:id="rId12"/>
    <p:sldId id="274" r:id="rId13"/>
    <p:sldId id="279" r:id="rId14"/>
    <p:sldId id="332" r:id="rId15"/>
    <p:sldId id="288" r:id="rId16"/>
    <p:sldId id="284" r:id="rId17"/>
    <p:sldId id="285" r:id="rId18"/>
    <p:sldId id="286" r:id="rId19"/>
    <p:sldId id="290" r:id="rId20"/>
    <p:sldId id="336" r:id="rId21"/>
    <p:sldId id="333" r:id="rId22"/>
    <p:sldId id="334" r:id="rId23"/>
    <p:sldId id="335" r:id="rId24"/>
    <p:sldId id="281" r:id="rId25"/>
    <p:sldId id="291" r:id="rId26"/>
    <p:sldId id="292" r:id="rId27"/>
    <p:sldId id="293" r:id="rId28"/>
    <p:sldId id="294" r:id="rId29"/>
    <p:sldId id="309" r:id="rId30"/>
    <p:sldId id="310" r:id="rId31"/>
    <p:sldId id="311" r:id="rId32"/>
    <p:sldId id="312" r:id="rId33"/>
    <p:sldId id="314" r:id="rId34"/>
    <p:sldId id="315" r:id="rId35"/>
    <p:sldId id="316" r:id="rId36"/>
    <p:sldId id="317" r:id="rId37"/>
    <p:sldId id="302" r:id="rId38"/>
    <p:sldId id="301" r:id="rId39"/>
    <p:sldId id="303" r:id="rId40"/>
    <p:sldId id="304" r:id="rId41"/>
    <p:sldId id="306" r:id="rId42"/>
    <p:sldId id="318" r:id="rId43"/>
    <p:sldId id="319" r:id="rId44"/>
    <p:sldId id="321" r:id="rId45"/>
    <p:sldId id="322" r:id="rId46"/>
    <p:sldId id="323" r:id="rId47"/>
    <p:sldId id="324" r:id="rId48"/>
    <p:sldId id="328" r:id="rId49"/>
    <p:sldId id="325" r:id="rId50"/>
    <p:sldId id="326" r:id="rId51"/>
    <p:sldId id="327" r:id="rId52"/>
    <p:sldId id="329" r:id="rId53"/>
    <p:sldId id="277" r:id="rId54"/>
    <p:sldId id="331"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9B44AE-C297-49F7-B681-F0F70DC60F79}" type="datetimeFigureOut">
              <a:rPr lang="tr-TR" smtClean="0"/>
              <a:t>22.10.2018</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tr-TR" smtClean="0"/>
              <a:t>DR. KADRİYE ÖZLEM HAMALOĞLU</a:t>
            </a:r>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398A46-DDCD-46BE-986A-C8894A310D09}" type="slidenum">
              <a:rPr lang="tr-TR" smtClean="0"/>
              <a:t>‹#›</a:t>
            </a:fld>
            <a:endParaRPr lang="tr-TR"/>
          </a:p>
        </p:txBody>
      </p:sp>
    </p:spTree>
    <p:extLst>
      <p:ext uri="{BB962C8B-B14F-4D97-AF65-F5344CB8AC3E}">
        <p14:creationId xmlns:p14="http://schemas.microsoft.com/office/powerpoint/2010/main" val="12214194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F3D1F-1B46-42AF-8F31-D52E1BE4C288}" type="datetimeFigureOut">
              <a:rPr lang="tr-TR" smtClean="0"/>
              <a:t>22.10.2018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tr-TR" smtClean="0"/>
              <a:t>DR. KADRİYE ÖZLEM HAMALOĞLU</a:t>
            </a: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D18B4-13F5-4EE5-87F6-2DFC57995C24}" type="slidenum">
              <a:rPr lang="tr-TR" smtClean="0"/>
              <a:t>‹#›</a:t>
            </a:fld>
            <a:endParaRPr lang="tr-TR"/>
          </a:p>
        </p:txBody>
      </p:sp>
    </p:spTree>
    <p:extLst>
      <p:ext uri="{BB962C8B-B14F-4D97-AF65-F5344CB8AC3E}">
        <p14:creationId xmlns:p14="http://schemas.microsoft.com/office/powerpoint/2010/main" val="38238450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71177B7-E788-44DD-B26B-989E7020C75E}" type="datetime1">
              <a:rPr lang="en-US" smtClean="0"/>
              <a:t>10/22/2018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smtClean="0"/>
              <a:t>DR. KADRİYE ÖZLEM HAMALOĞLU                                                                   08.10.2018</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0EE80F-80C8-4E42-8C38-485ECEA41A48}" type="datetime1">
              <a:rPr lang="en-US" smtClean="0"/>
              <a:t>10/22/2018</a:t>
            </a:fld>
            <a:endParaRPr lang="en-US" dirty="0"/>
          </a:p>
        </p:txBody>
      </p:sp>
      <p:sp>
        <p:nvSpPr>
          <p:cNvPr id="5" name="Footer Placeholder 4"/>
          <p:cNvSpPr>
            <a:spLocks noGrp="1"/>
          </p:cNvSpPr>
          <p:nvPr>
            <p:ph type="ftr" sz="quarter" idx="11"/>
          </p:nvPr>
        </p:nvSpPr>
        <p:spPr/>
        <p:txBody>
          <a:bodyPr/>
          <a:lstStyle/>
          <a:p>
            <a:r>
              <a:rPr lang="en-US" smtClean="0"/>
              <a:t>DR. KADRİYE ÖZLEM HAMALOĞLU                                                                   08.10.2018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923EF8A-B1ED-4E5E-9D29-F73FB72B2C75}" type="datetime1">
              <a:rPr lang="en-US" smtClean="0"/>
              <a:t>10/22/2018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smtClean="0"/>
              <a:t>DR. KADRİYE ÖZLEM HAMALOĞLU                                                                   08.10.2018</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44DA3DE-13AD-40D3-9DA3-2C5CF2F29D85}" type="datetime1">
              <a:rPr lang="en-US" smtClean="0"/>
              <a:t>10/22/2018</a:t>
            </a:fld>
            <a:endParaRPr lang="en-US" dirty="0"/>
          </a:p>
        </p:txBody>
      </p:sp>
      <p:sp>
        <p:nvSpPr>
          <p:cNvPr id="5" name="Footer Placeholder 4"/>
          <p:cNvSpPr>
            <a:spLocks noGrp="1"/>
          </p:cNvSpPr>
          <p:nvPr>
            <p:ph type="ftr" sz="quarter" idx="11"/>
          </p:nvPr>
        </p:nvSpPr>
        <p:spPr/>
        <p:txBody>
          <a:bodyPr/>
          <a:lstStyle/>
          <a:p>
            <a:r>
              <a:rPr lang="en-US" smtClean="0"/>
              <a:t>DR. KADRİYE ÖZLEM HAMALOĞLU                                                                   08.10.2018</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5C39C8D-9EE1-44BF-8AB1-29F88F1DA6C6}" type="datetime1">
              <a:rPr lang="en-US" smtClean="0"/>
              <a:t>10/22/2018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DR. KADRİYE ÖZLEM HAMALOĞLU                                                                   08.10.2018</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BD9A844-3EED-4AFF-8C73-6E7186E1F036}" type="datetime1">
              <a:rPr lang="en-US" smtClean="0"/>
              <a:t>10/22/2018</a:t>
            </a:fld>
            <a:endParaRPr lang="en-US" dirty="0"/>
          </a:p>
        </p:txBody>
      </p:sp>
      <p:sp>
        <p:nvSpPr>
          <p:cNvPr id="6" name="Footer Placeholder 5"/>
          <p:cNvSpPr>
            <a:spLocks noGrp="1"/>
          </p:cNvSpPr>
          <p:nvPr>
            <p:ph type="ftr" sz="quarter" idx="11"/>
          </p:nvPr>
        </p:nvSpPr>
        <p:spPr/>
        <p:txBody>
          <a:bodyPr/>
          <a:lstStyle/>
          <a:p>
            <a:r>
              <a:rPr lang="en-US" smtClean="0"/>
              <a:t>DR. KADRİYE ÖZLEM HAMALOĞLU                                                                   08.10.2018</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C999AC5-35D0-4EBD-AA7B-E6854BBC46AF}" type="datetime1">
              <a:rPr lang="en-US" smtClean="0"/>
              <a:t>10/22/2018</a:t>
            </a:fld>
            <a:endParaRPr lang="en-US" dirty="0"/>
          </a:p>
        </p:txBody>
      </p:sp>
      <p:sp>
        <p:nvSpPr>
          <p:cNvPr id="8" name="Footer Placeholder 7"/>
          <p:cNvSpPr>
            <a:spLocks noGrp="1"/>
          </p:cNvSpPr>
          <p:nvPr>
            <p:ph type="ftr" sz="quarter" idx="11"/>
          </p:nvPr>
        </p:nvSpPr>
        <p:spPr/>
        <p:txBody>
          <a:bodyPr/>
          <a:lstStyle/>
          <a:p>
            <a:r>
              <a:rPr lang="en-US" smtClean="0"/>
              <a:t>DR. KADRİYE ÖZLEM HAMALOĞLU                                                                   08.10.2018</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C021DB-BC5A-4ABC-A03A-DDC112E33474}" type="datetime1">
              <a:rPr lang="en-US" smtClean="0"/>
              <a:t>10/22/2018</a:t>
            </a:fld>
            <a:endParaRPr lang="en-US" dirty="0"/>
          </a:p>
        </p:txBody>
      </p:sp>
      <p:sp>
        <p:nvSpPr>
          <p:cNvPr id="4" name="Footer Placeholder 3"/>
          <p:cNvSpPr>
            <a:spLocks noGrp="1"/>
          </p:cNvSpPr>
          <p:nvPr>
            <p:ph type="ftr" sz="quarter" idx="11"/>
          </p:nvPr>
        </p:nvSpPr>
        <p:spPr/>
        <p:txBody>
          <a:bodyPr/>
          <a:lstStyle/>
          <a:p>
            <a:r>
              <a:rPr lang="en-US" smtClean="0"/>
              <a:t>DR. KADRİYE ÖZLEM HAMALOĞLU                                                                   08.10.2018</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smtClean="0"/>
              <a:t>Asıl başlık stili için tıklatın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37786-E924-4924-B734-AA91E76ABC4F}" type="datetime1">
              <a:rPr lang="en-US" smtClean="0"/>
              <a:t>10/22/2018</a:t>
            </a:fld>
            <a:endParaRPr lang="en-US" dirty="0"/>
          </a:p>
        </p:txBody>
      </p:sp>
      <p:sp>
        <p:nvSpPr>
          <p:cNvPr id="3" name="Footer Placeholder 2"/>
          <p:cNvSpPr>
            <a:spLocks noGrp="1"/>
          </p:cNvSpPr>
          <p:nvPr>
            <p:ph type="ftr" sz="quarter" idx="11"/>
          </p:nvPr>
        </p:nvSpPr>
        <p:spPr/>
        <p:txBody>
          <a:bodyPr/>
          <a:lstStyle/>
          <a:p>
            <a:r>
              <a:rPr lang="en-US" smtClean="0"/>
              <a:t>DR. KADRİYE ÖZLEM HAMALOĞLU                                                                   08.10.2018</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36F97CA-F759-4264-BA56-08B5B43EA3A6}" type="datetime1">
              <a:rPr lang="en-US" smtClean="0"/>
              <a:t>10/22/2018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DR. KADRİYE ÖZLEM HAMALOĞLU                                                                   08.10.2018</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F3C2A36-4640-467F-81D3-39C4473F4214}" type="datetime1">
              <a:rPr lang="en-US" smtClean="0"/>
              <a:t>10/22/2018</a:t>
            </a:fld>
            <a:endParaRPr lang="en-US" dirty="0"/>
          </a:p>
        </p:txBody>
      </p:sp>
      <p:sp>
        <p:nvSpPr>
          <p:cNvPr id="6" name="Footer Placeholder 5"/>
          <p:cNvSpPr>
            <a:spLocks noGrp="1"/>
          </p:cNvSpPr>
          <p:nvPr>
            <p:ph type="ftr" sz="quarter" idx="11"/>
          </p:nvPr>
        </p:nvSpPr>
        <p:spPr/>
        <p:txBody>
          <a:bodyPr/>
          <a:lstStyle/>
          <a:p>
            <a:r>
              <a:rPr lang="en-US" smtClean="0"/>
              <a:t>DR. KADRİYE ÖZLEM HAMALOĞLU                                                                   08.10.2018</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F6B8D9E-5FCA-455D-BD44-BA50EAAD39F1}" type="datetime1">
              <a:rPr lang="en-US" smtClean="0"/>
              <a:t>10/22/2018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smtClean="0"/>
              <a:t>DR. KADRİYE ÖZLEM HAMALOĞLU                                                                   08.10.2018</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pPr algn="ctr"/>
            <a:r>
              <a:rPr lang="tr-TR" sz="4000" b="1" dirty="0" smtClean="0">
                <a:solidFill>
                  <a:srgbClr val="002060"/>
                </a:solidFill>
                <a:latin typeface="Verdana" panose="020B0604030504040204" pitchFamily="34" charset="0"/>
                <a:ea typeface="Verdana" panose="020B0604030504040204" pitchFamily="34" charset="0"/>
              </a:rPr>
              <a:t>TEMPERATURE MEASUREMENT</a:t>
            </a:r>
            <a:endParaRPr lang="tr-TR" sz="4000" b="1" dirty="0">
              <a:solidFill>
                <a:srgbClr val="002060"/>
              </a:solidFill>
              <a:latin typeface="Verdana" panose="020B0604030504040204" pitchFamily="34" charset="0"/>
              <a:ea typeface="Verdana" panose="020B0604030504040204" pitchFamily="34" charset="0"/>
            </a:endParaRPr>
          </a:p>
        </p:txBody>
      </p:sp>
      <p:pic>
        <p:nvPicPr>
          <p:cNvPr id="4" name="Resim 3"/>
          <p:cNvPicPr>
            <a:picLocks noChangeAspect="1"/>
          </p:cNvPicPr>
          <p:nvPr/>
        </p:nvPicPr>
        <p:blipFill>
          <a:blip r:embed="rId2"/>
          <a:stretch>
            <a:fillRect/>
          </a:stretch>
        </p:blipFill>
        <p:spPr>
          <a:xfrm>
            <a:off x="3290129" y="3110830"/>
            <a:ext cx="5477853" cy="3252004"/>
          </a:xfrm>
          <a:prstGeom prst="rect">
            <a:avLst/>
          </a:prstGeom>
        </p:spPr>
      </p:pic>
      <p:sp>
        <p:nvSpPr>
          <p:cNvPr id="5" name="Altbilgi Yer Tutucusu 4"/>
          <p:cNvSpPr>
            <a:spLocks noGrp="1"/>
          </p:cNvSpPr>
          <p:nvPr>
            <p:ph type="ftr" sz="quarter" idx="11"/>
          </p:nvPr>
        </p:nvSpPr>
        <p:spPr>
          <a:xfrm>
            <a:off x="0" y="6492875"/>
            <a:ext cx="11741843" cy="365125"/>
          </a:xfrm>
        </p:spPr>
        <p:txBody>
          <a:bodyPr/>
          <a:lstStyle/>
          <a:p>
            <a:r>
              <a:rPr lang="en-US" b="1" dirty="0" smtClean="0"/>
              <a:t>DR. KADRİYE ÖZLEM HAMALOĞLU                                                </a:t>
            </a:r>
            <a:r>
              <a:rPr lang="tr-TR" b="1" dirty="0" smtClean="0"/>
              <a:t>                                 </a:t>
            </a:r>
            <a:r>
              <a:rPr lang="en-US" b="1" dirty="0" smtClean="0"/>
              <a:t>                 </a:t>
            </a:r>
            <a:r>
              <a:rPr lang="tr-TR" b="1" dirty="0" smtClean="0"/>
              <a:t>                                                                             							</a:t>
            </a:r>
            <a:r>
              <a:rPr lang="en-US" b="1" dirty="0" smtClean="0"/>
              <a:t>  </a:t>
            </a:r>
            <a:endParaRPr lang="tr-TR" b="1" dirty="0" smtClean="0"/>
          </a:p>
          <a:p>
            <a:r>
              <a:rPr lang="tr-TR" b="1" dirty="0" smtClean="0"/>
              <a:t>22</a:t>
            </a:r>
            <a:r>
              <a:rPr lang="en-US" b="1" dirty="0" smtClean="0"/>
              <a:t>.10.2018</a:t>
            </a:r>
            <a:r>
              <a:rPr lang="tr-TR" b="1" dirty="0" smtClean="0"/>
              <a:t>     </a:t>
            </a:r>
            <a:endParaRPr lang="en-US" b="1" dirty="0"/>
          </a:p>
        </p:txBody>
      </p:sp>
    </p:spTree>
    <p:extLst>
      <p:ext uri="{BB962C8B-B14F-4D97-AF65-F5344CB8AC3E}">
        <p14:creationId xmlns:p14="http://schemas.microsoft.com/office/powerpoint/2010/main" val="1010622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err="1" smtClean="0">
                <a:latin typeface="Verdana" panose="020B0604030504040204" pitchFamily="34" charset="0"/>
                <a:ea typeface="Verdana" panose="020B0604030504040204" pitchFamily="34" charset="0"/>
              </a:rPr>
              <a:t>Temperature</a:t>
            </a:r>
            <a:r>
              <a:rPr lang="tr-TR" sz="3600" b="1" dirty="0" smtClean="0">
                <a:latin typeface="Verdana" panose="020B0604030504040204" pitchFamily="34" charset="0"/>
                <a:ea typeface="Verdana" panose="020B0604030504040204" pitchFamily="34" charset="0"/>
              </a:rPr>
              <a:t> </a:t>
            </a:r>
            <a:r>
              <a:rPr lang="tr-TR" sz="3600" b="1" dirty="0" err="1" smtClean="0">
                <a:latin typeface="Verdana" panose="020B0604030504040204" pitchFamily="34" charset="0"/>
                <a:ea typeface="Verdana" panose="020B0604030504040204" pitchFamily="34" charset="0"/>
              </a:rPr>
              <a:t>measurement</a:t>
            </a:r>
            <a:endParaRPr lang="tr-TR" sz="3600"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321892" y="2331312"/>
            <a:ext cx="11288916" cy="3678303"/>
          </a:xfrm>
        </p:spPr>
        <p:txBody>
          <a:bodyPr>
            <a:normAutofit/>
          </a:bodyPr>
          <a:lstStyle/>
          <a:p>
            <a:pPr algn="just"/>
            <a:r>
              <a:rPr lang="en-US" sz="2400" dirty="0" smtClean="0">
                <a:solidFill>
                  <a:srgbClr val="002060"/>
                </a:solidFill>
                <a:latin typeface="Verdana" panose="020B0604030504040204" pitchFamily="34" charset="0"/>
                <a:ea typeface="Verdana" panose="020B0604030504040204" pitchFamily="34" charset="0"/>
              </a:rPr>
              <a:t>Temperature </a:t>
            </a:r>
            <a:r>
              <a:rPr lang="en-US" sz="2400" dirty="0">
                <a:solidFill>
                  <a:srgbClr val="002060"/>
                </a:solidFill>
                <a:latin typeface="Verdana" panose="020B0604030504040204" pitchFamily="34" charset="0"/>
                <a:ea typeface="Verdana" panose="020B0604030504040204" pitchFamily="34" charset="0"/>
              </a:rPr>
              <a:t>measurement in today’s </a:t>
            </a:r>
            <a:r>
              <a:rPr lang="en-US" sz="2400" dirty="0" smtClean="0">
                <a:solidFill>
                  <a:srgbClr val="002060"/>
                </a:solidFill>
                <a:latin typeface="Verdana" panose="020B0604030504040204" pitchFamily="34" charset="0"/>
                <a:ea typeface="Verdana" panose="020B0604030504040204" pitchFamily="34" charset="0"/>
              </a:rPr>
              <a:t>industrial</a:t>
            </a:r>
            <a:r>
              <a:rPr lang="tr-TR" sz="2400" dirty="0" smtClean="0">
                <a:solidFill>
                  <a:srgbClr val="002060"/>
                </a:solidFill>
                <a:latin typeface="Verdana" panose="020B0604030504040204" pitchFamily="34" charset="0"/>
                <a:ea typeface="Verdana" panose="020B0604030504040204" pitchFamily="34" charset="0"/>
              </a:rPr>
              <a:t> </a:t>
            </a:r>
            <a:r>
              <a:rPr lang="en-US" sz="2400" dirty="0" smtClean="0">
                <a:solidFill>
                  <a:srgbClr val="002060"/>
                </a:solidFill>
                <a:latin typeface="Verdana" panose="020B0604030504040204" pitchFamily="34" charset="0"/>
                <a:ea typeface="Verdana" panose="020B0604030504040204" pitchFamily="34" charset="0"/>
              </a:rPr>
              <a:t>environment </a:t>
            </a:r>
            <a:r>
              <a:rPr lang="en-US" sz="2400" dirty="0">
                <a:solidFill>
                  <a:srgbClr val="002060"/>
                </a:solidFill>
                <a:latin typeface="Verdana" panose="020B0604030504040204" pitchFamily="34" charset="0"/>
                <a:ea typeface="Verdana" panose="020B0604030504040204" pitchFamily="34" charset="0"/>
              </a:rPr>
              <a:t>has a wide variety of needs and </a:t>
            </a:r>
            <a:r>
              <a:rPr lang="en-US" sz="2400" dirty="0" smtClean="0">
                <a:solidFill>
                  <a:srgbClr val="002060"/>
                </a:solidFill>
                <a:latin typeface="Verdana" panose="020B0604030504040204" pitchFamily="34" charset="0"/>
                <a:ea typeface="Verdana" panose="020B0604030504040204" pitchFamily="34" charset="0"/>
              </a:rPr>
              <a:t>applications.</a:t>
            </a:r>
            <a:endParaRPr lang="tr-TR" sz="2400" dirty="0">
              <a:solidFill>
                <a:srgbClr val="002060"/>
              </a:solidFill>
              <a:latin typeface="Verdana" panose="020B0604030504040204" pitchFamily="34" charset="0"/>
              <a:ea typeface="Verdana" panose="020B0604030504040204" pitchFamily="34" charset="0"/>
            </a:endParaRPr>
          </a:p>
          <a:p>
            <a:pPr algn="just"/>
            <a:r>
              <a:rPr lang="en-US" sz="2400" dirty="0" smtClean="0">
                <a:solidFill>
                  <a:srgbClr val="002060"/>
                </a:solidFill>
                <a:latin typeface="Verdana" panose="020B0604030504040204" pitchFamily="34" charset="0"/>
                <a:ea typeface="Verdana" panose="020B0604030504040204" pitchFamily="34" charset="0"/>
              </a:rPr>
              <a:t>It </a:t>
            </a:r>
            <a:r>
              <a:rPr lang="en-US" sz="2400" dirty="0">
                <a:solidFill>
                  <a:srgbClr val="002060"/>
                </a:solidFill>
                <a:latin typeface="Verdana" panose="020B0604030504040204" pitchFamily="34" charset="0"/>
                <a:ea typeface="Verdana" panose="020B0604030504040204" pitchFamily="34" charset="0"/>
              </a:rPr>
              <a:t>is a very critical and widely measured variable </a:t>
            </a:r>
            <a:r>
              <a:rPr lang="en-US" sz="2400" dirty="0" smtClean="0">
                <a:solidFill>
                  <a:srgbClr val="002060"/>
                </a:solidFill>
                <a:latin typeface="Verdana" panose="020B0604030504040204" pitchFamily="34" charset="0"/>
                <a:ea typeface="Verdana" panose="020B0604030504040204" pitchFamily="34" charset="0"/>
              </a:rPr>
              <a:t>for</a:t>
            </a:r>
            <a:r>
              <a:rPr lang="tr-TR" sz="2400" dirty="0" smtClean="0">
                <a:solidFill>
                  <a:srgbClr val="002060"/>
                </a:solidFill>
                <a:latin typeface="Verdana" panose="020B0604030504040204" pitchFamily="34" charset="0"/>
                <a:ea typeface="Verdana" panose="020B0604030504040204" pitchFamily="34" charset="0"/>
              </a:rPr>
              <a:t> </a:t>
            </a:r>
            <a:r>
              <a:rPr lang="tr-TR" sz="2400" dirty="0" err="1" smtClean="0">
                <a:solidFill>
                  <a:srgbClr val="002060"/>
                </a:solidFill>
                <a:latin typeface="Verdana" panose="020B0604030504040204" pitchFamily="34" charset="0"/>
                <a:ea typeface="Verdana" panose="020B0604030504040204" pitchFamily="34" charset="0"/>
              </a:rPr>
              <a:t>all</a:t>
            </a:r>
            <a:r>
              <a:rPr lang="en-US" sz="2400" dirty="0" smtClean="0">
                <a:solidFill>
                  <a:srgbClr val="002060"/>
                </a:solidFill>
                <a:latin typeface="Verdana" panose="020B0604030504040204" pitchFamily="34" charset="0"/>
                <a:ea typeface="Verdana" panose="020B0604030504040204" pitchFamily="34" charset="0"/>
              </a:rPr>
              <a:t> engineers.</a:t>
            </a:r>
            <a:endParaRPr lang="tr-TR" sz="2400" dirty="0">
              <a:solidFill>
                <a:srgbClr val="002060"/>
              </a:solidFill>
              <a:latin typeface="Verdana" panose="020B0604030504040204" pitchFamily="34" charset="0"/>
              <a:ea typeface="Verdana" panose="020B0604030504040204" pitchFamily="34" charset="0"/>
            </a:endParaRPr>
          </a:p>
          <a:p>
            <a:r>
              <a:rPr lang="en-US" sz="2400" dirty="0" smtClean="0">
                <a:solidFill>
                  <a:srgbClr val="002060"/>
                </a:solidFill>
                <a:latin typeface="Verdana" panose="020B0604030504040204" pitchFamily="34" charset="0"/>
                <a:ea typeface="Verdana" panose="020B0604030504040204" pitchFamily="34" charset="0"/>
              </a:rPr>
              <a:t>The </a:t>
            </a:r>
            <a:r>
              <a:rPr lang="en-US" sz="2400" dirty="0">
                <a:solidFill>
                  <a:srgbClr val="002060"/>
                </a:solidFill>
                <a:latin typeface="Verdana" panose="020B0604030504040204" pitchFamily="34" charset="0"/>
                <a:ea typeface="Verdana" panose="020B0604030504040204" pitchFamily="34" charset="0"/>
              </a:rPr>
              <a:t>industry has developed a large number of sensors </a:t>
            </a:r>
            <a:r>
              <a:rPr lang="en-US" sz="2400" dirty="0" smtClean="0">
                <a:solidFill>
                  <a:srgbClr val="002060"/>
                </a:solidFill>
                <a:latin typeface="Verdana" panose="020B0604030504040204" pitchFamily="34" charset="0"/>
                <a:ea typeface="Verdana" panose="020B0604030504040204" pitchFamily="34" charset="0"/>
              </a:rPr>
              <a:t>and</a:t>
            </a:r>
            <a:r>
              <a:rPr lang="tr-TR" sz="2400" dirty="0" smtClean="0">
                <a:solidFill>
                  <a:srgbClr val="002060"/>
                </a:solidFill>
                <a:latin typeface="Verdana" panose="020B0604030504040204" pitchFamily="34" charset="0"/>
                <a:ea typeface="Verdana" panose="020B0604030504040204" pitchFamily="34" charset="0"/>
              </a:rPr>
              <a:t> </a:t>
            </a:r>
            <a:r>
              <a:rPr lang="en-US" sz="2400" dirty="0" smtClean="0">
                <a:solidFill>
                  <a:srgbClr val="002060"/>
                </a:solidFill>
                <a:latin typeface="Verdana" panose="020B0604030504040204" pitchFamily="34" charset="0"/>
                <a:ea typeface="Verdana" panose="020B0604030504040204" pitchFamily="34" charset="0"/>
              </a:rPr>
              <a:t>devices </a:t>
            </a:r>
            <a:r>
              <a:rPr lang="en-US" sz="2400" dirty="0">
                <a:solidFill>
                  <a:srgbClr val="002060"/>
                </a:solidFill>
                <a:latin typeface="Verdana" panose="020B0604030504040204" pitchFamily="34" charset="0"/>
                <a:ea typeface="Verdana" panose="020B0604030504040204" pitchFamily="34" charset="0"/>
              </a:rPr>
              <a:t>to handle this demand. </a:t>
            </a:r>
            <a:br>
              <a:rPr lang="en-US" sz="2400" dirty="0">
                <a:solidFill>
                  <a:srgbClr val="002060"/>
                </a:solidFill>
                <a:latin typeface="Verdana" panose="020B0604030504040204" pitchFamily="34" charset="0"/>
                <a:ea typeface="Verdana" panose="020B0604030504040204" pitchFamily="34" charset="0"/>
              </a:rPr>
            </a:br>
            <a:endParaRPr lang="tr-TR" sz="24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37696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214461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1191" y="676398"/>
            <a:ext cx="11029616" cy="1013800"/>
          </a:xfrm>
        </p:spPr>
        <p:txBody>
          <a:bodyPr>
            <a:noAutofit/>
          </a:bodyPr>
          <a:lstStyle/>
          <a:p>
            <a:pPr algn="ctr"/>
            <a:r>
              <a:rPr lang="en-US" sz="3200" b="1" dirty="0" smtClean="0">
                <a:latin typeface="Verdana" panose="020B0604030504040204" pitchFamily="34" charset="0"/>
                <a:ea typeface="Verdana" panose="020B0604030504040204" pitchFamily="34" charset="0"/>
              </a:rPr>
              <a:t>bas</a:t>
            </a:r>
            <a:r>
              <a:rPr lang="tr-TR" sz="3200" b="1" dirty="0" smtClean="0">
                <a:latin typeface="Verdana" panose="020B0604030504040204" pitchFamily="34" charset="0"/>
                <a:ea typeface="Verdana" panose="020B0604030504040204" pitchFamily="34" charset="0"/>
              </a:rPr>
              <a:t>ı</a:t>
            </a:r>
            <a:r>
              <a:rPr lang="en-US" sz="3200" b="1" dirty="0" smtClean="0">
                <a:latin typeface="Verdana" panose="020B0604030504040204" pitchFamily="34" charset="0"/>
                <a:ea typeface="Verdana" panose="020B0604030504040204" pitchFamily="34" charset="0"/>
              </a:rPr>
              <a:t>c </a:t>
            </a:r>
            <a:r>
              <a:rPr lang="en-US" sz="3200" b="1" dirty="0">
                <a:latin typeface="Verdana" panose="020B0604030504040204" pitchFamily="34" charset="0"/>
                <a:ea typeface="Verdana" panose="020B0604030504040204" pitchFamily="34" charset="0"/>
              </a:rPr>
              <a:t>types of temperature measurement</a:t>
            </a:r>
            <a:endParaRPr lang="tr-TR" sz="3200"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449434" y="1690198"/>
            <a:ext cx="11293129" cy="3678303"/>
          </a:xfrm>
        </p:spPr>
        <p:txBody>
          <a:bodyPr>
            <a:normAutofit/>
          </a:bodyPr>
          <a:lstStyle/>
          <a:p>
            <a:r>
              <a:rPr lang="en-US" sz="2000" dirty="0">
                <a:solidFill>
                  <a:srgbClr val="002060"/>
                </a:solidFill>
                <a:latin typeface="Verdana" panose="020B0604030504040204" pitchFamily="34" charset="0"/>
                <a:ea typeface="Verdana" panose="020B0604030504040204" pitchFamily="34" charset="0"/>
              </a:rPr>
              <a:t>Four basic types of temperature measurement include:</a:t>
            </a:r>
            <a:br>
              <a:rPr lang="en-US" sz="2000" dirty="0">
                <a:solidFill>
                  <a:srgbClr val="002060"/>
                </a:solidFill>
                <a:latin typeface="Verdana" panose="020B0604030504040204" pitchFamily="34" charset="0"/>
                <a:ea typeface="Verdana" panose="020B0604030504040204" pitchFamily="34" charset="0"/>
              </a:rPr>
            </a:br>
            <a:endParaRPr lang="tr-TR" sz="2000" dirty="0" smtClean="0">
              <a:solidFill>
                <a:srgbClr val="002060"/>
              </a:solidFill>
              <a:latin typeface="Verdana" panose="020B0604030504040204" pitchFamily="34" charset="0"/>
              <a:ea typeface="Verdana" panose="020B0604030504040204" pitchFamily="34" charset="0"/>
            </a:endParaRPr>
          </a:p>
          <a:p>
            <a:pPr marL="0" indent="0">
              <a:buNone/>
            </a:pPr>
            <a:r>
              <a:rPr lang="en-US" sz="2000" dirty="0" smtClean="0">
                <a:solidFill>
                  <a:srgbClr val="002060"/>
                </a:solidFill>
                <a:latin typeface="Verdana" panose="020B0604030504040204" pitchFamily="34" charset="0"/>
                <a:ea typeface="Verdana" panose="020B0604030504040204" pitchFamily="34" charset="0"/>
              </a:rPr>
              <a:t>1</a:t>
            </a:r>
            <a:r>
              <a:rPr lang="en-US" sz="2000" dirty="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Mechanical</a:t>
            </a:r>
            <a:r>
              <a:rPr lang="tr-TR" sz="2000" dirty="0" smtClean="0">
                <a:solidFill>
                  <a:srgbClr val="002060"/>
                </a:solidFill>
                <a:latin typeface="Verdana" panose="020B0604030504040204" pitchFamily="34" charset="0"/>
                <a:ea typeface="Verdana" panose="020B0604030504040204" pitchFamily="34" charset="0"/>
              </a:rPr>
              <a:t> (Liquid-in-</a:t>
            </a:r>
            <a:r>
              <a:rPr lang="tr-TR" sz="2000" dirty="0" err="1" smtClean="0">
                <a:solidFill>
                  <a:srgbClr val="002060"/>
                </a:solidFill>
                <a:latin typeface="Verdana" panose="020B0604030504040204" pitchFamily="34" charset="0"/>
                <a:ea typeface="Verdana" panose="020B0604030504040204" pitchFamily="34" charset="0"/>
              </a:rPr>
              <a:t>glass</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thermometers</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bimetallic</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thermometer</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pressure</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thermometer</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etc</a:t>
            </a:r>
            <a:r>
              <a:rPr lang="tr-TR" sz="2000" dirty="0" smtClean="0">
                <a:solidFill>
                  <a:srgbClr val="002060"/>
                </a:solidFill>
                <a:latin typeface="Verdana" panose="020B0604030504040204" pitchFamily="34" charset="0"/>
                <a:ea typeface="Verdana" panose="020B0604030504040204" pitchFamily="34" charset="0"/>
              </a:rPr>
              <a:t>.)</a:t>
            </a:r>
            <a:r>
              <a:rPr lang="en-US" sz="2000" dirty="0">
                <a:solidFill>
                  <a:srgbClr val="002060"/>
                </a:solidFill>
                <a:latin typeface="Verdana" panose="020B0604030504040204" pitchFamily="34" charset="0"/>
                <a:ea typeface="Verdana" panose="020B0604030504040204" pitchFamily="34" charset="0"/>
              </a:rPr>
              <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2) </a:t>
            </a:r>
            <a:r>
              <a:rPr lang="en-US" sz="2000" dirty="0" err="1" smtClean="0">
                <a:solidFill>
                  <a:srgbClr val="002060"/>
                </a:solidFill>
                <a:latin typeface="Verdana" panose="020B0604030504040204" pitchFamily="34" charset="0"/>
                <a:ea typeface="Verdana" panose="020B0604030504040204" pitchFamily="34" charset="0"/>
              </a:rPr>
              <a:t>Thermojunctive</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Thermocouples</a:t>
            </a:r>
            <a:r>
              <a:rPr lang="tr-TR" sz="2000" dirty="0" smtClean="0">
                <a:solidFill>
                  <a:srgbClr val="002060"/>
                </a:solidFill>
                <a:latin typeface="Verdana" panose="020B0604030504040204" pitchFamily="34" charset="0"/>
                <a:ea typeface="Verdana" panose="020B0604030504040204" pitchFamily="34" charset="0"/>
              </a:rPr>
              <a:t>)</a:t>
            </a:r>
            <a:r>
              <a:rPr lang="en-US" sz="2000" dirty="0">
                <a:solidFill>
                  <a:srgbClr val="002060"/>
                </a:solidFill>
                <a:latin typeface="Verdana" panose="020B0604030504040204" pitchFamily="34" charset="0"/>
                <a:ea typeface="Verdana" panose="020B0604030504040204" pitchFamily="34" charset="0"/>
              </a:rPr>
              <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3) </a:t>
            </a:r>
            <a:r>
              <a:rPr lang="en-US" sz="2000" dirty="0" err="1" smtClean="0">
                <a:solidFill>
                  <a:srgbClr val="002060"/>
                </a:solidFill>
                <a:latin typeface="Verdana" panose="020B0604030504040204" pitchFamily="34" charset="0"/>
                <a:ea typeface="Verdana" panose="020B0604030504040204" pitchFamily="34" charset="0"/>
              </a:rPr>
              <a:t>Thermoresistive</a:t>
            </a:r>
            <a:r>
              <a:rPr lang="tr-TR" sz="2000" dirty="0" smtClean="0">
                <a:solidFill>
                  <a:srgbClr val="002060"/>
                </a:solidFill>
                <a:latin typeface="Verdana" panose="020B0604030504040204" pitchFamily="34" charset="0"/>
                <a:ea typeface="Verdana" panose="020B0604030504040204" pitchFamily="34" charset="0"/>
              </a:rPr>
              <a:t> </a:t>
            </a:r>
            <a:r>
              <a:rPr lang="tr-TR" sz="2000" dirty="0" smtClean="0">
                <a:solidFill>
                  <a:srgbClr val="002060"/>
                </a:solidFill>
                <a:latin typeface="Verdana" panose="020B0604030504040204" pitchFamily="34" charset="0"/>
                <a:ea typeface="Verdana" panose="020B0604030504040204" pitchFamily="34" charset="0"/>
              </a:rPr>
              <a:t>((</a:t>
            </a:r>
            <a:r>
              <a:rPr lang="tr-TR" sz="2000" dirty="0" err="1" smtClean="0">
                <a:solidFill>
                  <a:srgbClr val="002060"/>
                </a:solidFill>
                <a:latin typeface="Verdana" panose="020B0604030504040204" pitchFamily="34" charset="0"/>
                <a:ea typeface="Verdana" panose="020B0604030504040204" pitchFamily="34" charset="0"/>
              </a:rPr>
              <a:t>Resistance</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Temperature</a:t>
            </a:r>
            <a:r>
              <a:rPr lang="tr-TR" sz="2000" dirty="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Detectors</a:t>
            </a:r>
            <a:r>
              <a:rPr lang="tr-TR" sz="2000" dirty="0" smtClean="0">
                <a:solidFill>
                  <a:srgbClr val="002060"/>
                </a:solidFill>
                <a:latin typeface="Verdana" panose="020B0604030504040204" pitchFamily="34" charset="0"/>
                <a:ea typeface="Verdana" panose="020B0604030504040204" pitchFamily="34" charset="0"/>
              </a:rPr>
              <a:t>)</a:t>
            </a:r>
            <a:r>
              <a:rPr lang="tr-TR" sz="2000" dirty="0" err="1" smtClean="0">
                <a:solidFill>
                  <a:srgbClr val="002060"/>
                </a:solidFill>
                <a:latin typeface="Verdana" panose="020B0604030504040204" pitchFamily="34" charset="0"/>
                <a:ea typeface="Verdana" panose="020B0604030504040204" pitchFamily="34" charset="0"/>
              </a:rPr>
              <a:t>RTDs</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and</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thermistors</a:t>
            </a:r>
            <a:r>
              <a:rPr lang="tr-TR" sz="2000" dirty="0" smtClean="0">
                <a:solidFill>
                  <a:srgbClr val="002060"/>
                </a:solidFill>
                <a:latin typeface="Verdana" panose="020B0604030504040204" pitchFamily="34" charset="0"/>
                <a:ea typeface="Verdana" panose="020B0604030504040204" pitchFamily="34" charset="0"/>
              </a:rPr>
              <a:t>)</a:t>
            </a:r>
            <a:r>
              <a:rPr lang="en-US" sz="2000" dirty="0">
                <a:solidFill>
                  <a:srgbClr val="002060"/>
                </a:solidFill>
                <a:latin typeface="Verdana" panose="020B0604030504040204" pitchFamily="34" charset="0"/>
                <a:ea typeface="Verdana" panose="020B0604030504040204" pitchFamily="34" charset="0"/>
              </a:rPr>
              <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4) Radiative </a:t>
            </a:r>
            <a:r>
              <a:rPr lang="tr-TR" sz="2000" dirty="0" smtClean="0">
                <a:solidFill>
                  <a:srgbClr val="002060"/>
                </a:solidFill>
                <a:latin typeface="Verdana" panose="020B0604030504040204" pitchFamily="34" charset="0"/>
                <a:ea typeface="Verdana" panose="020B0604030504040204" pitchFamily="34" charset="0"/>
              </a:rPr>
              <a:t>(</a:t>
            </a:r>
            <a:r>
              <a:rPr lang="tr-TR" sz="2000" dirty="0" err="1" smtClean="0">
                <a:solidFill>
                  <a:srgbClr val="002060"/>
                </a:solidFill>
                <a:latin typeface="Verdana" panose="020B0604030504040204" pitchFamily="34" charset="0"/>
                <a:ea typeface="Verdana" panose="020B0604030504040204" pitchFamily="34" charset="0"/>
              </a:rPr>
              <a:t>I</a:t>
            </a:r>
            <a:r>
              <a:rPr lang="tr-TR" sz="2000" dirty="0" err="1" smtClean="0">
                <a:solidFill>
                  <a:srgbClr val="002060"/>
                </a:solidFill>
                <a:latin typeface="Verdana" panose="020B0604030504040204" pitchFamily="34" charset="0"/>
                <a:ea typeface="Verdana" panose="020B0604030504040204" pitchFamily="34" charset="0"/>
              </a:rPr>
              <a:t>nfrared</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and</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optical</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pyrometers</a:t>
            </a:r>
            <a:r>
              <a:rPr lang="tr-TR" sz="2000" dirty="0" smtClean="0">
                <a:solidFill>
                  <a:srgbClr val="002060"/>
                </a:solidFill>
                <a:latin typeface="Verdana" panose="020B0604030504040204" pitchFamily="34" charset="0"/>
                <a:ea typeface="Verdana" panose="020B0604030504040204" pitchFamily="34" charset="0"/>
              </a:rPr>
              <a:t>)</a:t>
            </a:r>
            <a:r>
              <a:rPr lang="en-US" sz="2000" dirty="0">
                <a:solidFill>
                  <a:srgbClr val="002060"/>
                </a:solidFill>
                <a:latin typeface="Verdana" panose="020B0604030504040204" pitchFamily="34" charset="0"/>
                <a:ea typeface="Verdana" panose="020B0604030504040204" pitchFamily="34" charset="0"/>
              </a:rPr>
              <a:t/>
            </a:r>
            <a:br>
              <a:rPr lang="en-US" sz="2000" dirty="0">
                <a:solidFill>
                  <a:srgbClr val="002060"/>
                </a:solidFill>
                <a:latin typeface="Verdana" panose="020B0604030504040204" pitchFamily="34" charset="0"/>
                <a:ea typeface="Verdana" panose="020B0604030504040204" pitchFamily="34" charset="0"/>
              </a:rPr>
            </a:br>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3002424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err="1" smtClean="0">
                <a:latin typeface="Verdana" panose="020B0604030504040204" pitchFamily="34" charset="0"/>
                <a:ea typeface="Verdana" panose="020B0604030504040204" pitchFamily="34" charset="0"/>
              </a:rPr>
              <a:t>Temperature</a:t>
            </a:r>
            <a:r>
              <a:rPr lang="tr-TR" sz="3200" b="1" dirty="0" smtClean="0">
                <a:latin typeface="Verdana" panose="020B0604030504040204" pitchFamily="34" charset="0"/>
                <a:ea typeface="Verdana" panose="020B0604030504040204" pitchFamily="34" charset="0"/>
              </a:rPr>
              <a:t> </a:t>
            </a:r>
            <a:r>
              <a:rPr lang="tr-TR" sz="3200" b="1" dirty="0" err="1" smtClean="0">
                <a:latin typeface="Verdana" panose="020B0604030504040204" pitchFamily="34" charset="0"/>
                <a:ea typeface="Verdana" panose="020B0604030504040204" pitchFamily="34" charset="0"/>
              </a:rPr>
              <a:t>measurıng</a:t>
            </a:r>
            <a:r>
              <a:rPr lang="tr-TR" sz="3200" b="1" dirty="0" smtClean="0">
                <a:latin typeface="Verdana" panose="020B0604030504040204" pitchFamily="34" charset="0"/>
                <a:ea typeface="Verdana" panose="020B0604030504040204" pitchFamily="34" charset="0"/>
              </a:rPr>
              <a:t> </a:t>
            </a:r>
            <a:r>
              <a:rPr lang="tr-TR" sz="3200" b="1" dirty="0" err="1" smtClean="0">
                <a:latin typeface="Verdana" panose="020B0604030504040204" pitchFamily="34" charset="0"/>
                <a:ea typeface="Verdana" panose="020B0604030504040204" pitchFamily="34" charset="0"/>
              </a:rPr>
              <a:t>devıces</a:t>
            </a:r>
            <a:endParaRPr lang="tr-TR" sz="3200"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748617" y="2463832"/>
            <a:ext cx="11029615" cy="3678303"/>
          </a:xfrm>
        </p:spPr>
        <p:txBody>
          <a:bodyPr>
            <a:noAutofit/>
          </a:bodyPr>
          <a:lstStyle/>
          <a:p>
            <a:r>
              <a:rPr lang="tr-TR" sz="1600" dirty="0" err="1">
                <a:solidFill>
                  <a:srgbClr val="002060"/>
                </a:solidFill>
                <a:latin typeface="Verdana" panose="020B0604030504040204" pitchFamily="34" charset="0"/>
                <a:ea typeface="Verdana" panose="020B0604030504040204" pitchFamily="34" charset="0"/>
              </a:rPr>
              <a:t>Filled</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systems</a:t>
            </a:r>
            <a:r>
              <a:rPr lang="tr-TR" sz="1600" dirty="0">
                <a:solidFill>
                  <a:srgbClr val="002060"/>
                </a:solidFill>
                <a:latin typeface="Verdana" panose="020B0604030504040204" pitchFamily="34" charset="0"/>
                <a:ea typeface="Verdana" panose="020B0604030504040204" pitchFamily="34" charset="0"/>
              </a:rPr>
              <a:t> -- Liquid-in-</a:t>
            </a:r>
            <a:r>
              <a:rPr lang="tr-TR" sz="1600" dirty="0" err="1">
                <a:solidFill>
                  <a:srgbClr val="002060"/>
                </a:solidFill>
                <a:latin typeface="Verdana" panose="020B0604030504040204" pitchFamily="34" charset="0"/>
                <a:ea typeface="Verdana" panose="020B0604030504040204" pitchFamily="34" charset="0"/>
              </a:rPr>
              <a:t>glass</a:t>
            </a:r>
            <a:r>
              <a:rPr lang="tr-TR" sz="1600" dirty="0">
                <a:solidFill>
                  <a:srgbClr val="002060"/>
                </a:solidFill>
                <a:latin typeface="Verdana" panose="020B0604030504040204" pitchFamily="34" charset="0"/>
                <a:ea typeface="Verdana" panose="020B0604030504040204" pitchFamily="34" charset="0"/>
              </a:rPr>
              <a:t> (Expansion ∝ </a:t>
            </a:r>
            <a:r>
              <a:rPr lang="tr-TR" sz="1600" dirty="0" err="1">
                <a:solidFill>
                  <a:srgbClr val="002060"/>
                </a:solidFill>
                <a:latin typeface="Verdana" panose="020B0604030504040204" pitchFamily="34" charset="0"/>
                <a:ea typeface="Verdana" panose="020B0604030504040204" pitchFamily="34" charset="0"/>
              </a:rPr>
              <a:t>temperature</a:t>
            </a:r>
            <a:r>
              <a:rPr lang="tr-TR" sz="1600" dirty="0">
                <a:solidFill>
                  <a:srgbClr val="002060"/>
                </a:solidFill>
                <a:latin typeface="Verdana" panose="020B0604030504040204" pitchFamily="34" charset="0"/>
                <a:ea typeface="Verdana" panose="020B0604030504040204" pitchFamily="34" charset="0"/>
              </a:rPr>
              <a:t>)</a:t>
            </a:r>
            <a:br>
              <a:rPr lang="tr-TR" sz="1600" dirty="0">
                <a:solidFill>
                  <a:srgbClr val="002060"/>
                </a:solidFill>
                <a:latin typeface="Verdana" panose="020B0604030504040204" pitchFamily="34" charset="0"/>
                <a:ea typeface="Verdana" panose="020B0604030504040204" pitchFamily="34" charset="0"/>
              </a:rPr>
            </a:b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Inexpensive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accurate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fragile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no</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remote</a:t>
            </a:r>
            <a:r>
              <a:rPr lang="tr-TR" sz="1600" dirty="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sensing</a:t>
            </a:r>
            <a:endParaRPr lang="tr-TR" sz="1600" dirty="0">
              <a:solidFill>
                <a:srgbClr val="002060"/>
              </a:solidFill>
              <a:latin typeface="Verdana" panose="020B0604030504040204" pitchFamily="34" charset="0"/>
              <a:ea typeface="Verdana" panose="020B0604030504040204" pitchFamily="34" charset="0"/>
            </a:endParaRPr>
          </a:p>
          <a:p>
            <a:r>
              <a:rPr lang="tr-TR" sz="1600" dirty="0" err="1" smtClean="0">
                <a:solidFill>
                  <a:srgbClr val="002060"/>
                </a:solidFill>
                <a:latin typeface="Verdana" panose="020B0604030504040204" pitchFamily="34" charset="0"/>
                <a:ea typeface="Verdana" panose="020B0604030504040204" pitchFamily="34" charset="0"/>
              </a:rPr>
              <a:t>Bimetallic</a:t>
            </a:r>
            <a:r>
              <a:rPr lang="tr-TR" sz="1600" dirty="0" smtClean="0">
                <a:solidFill>
                  <a:srgbClr val="002060"/>
                </a:solidFill>
                <a:latin typeface="Verdana" panose="020B0604030504040204" pitchFamily="34" charset="0"/>
                <a:ea typeface="Verdana" panose="020B0604030504040204" pitchFamily="34" charset="0"/>
              </a:rPr>
              <a:t> </a:t>
            </a:r>
            <a:r>
              <a:rPr lang="tr-TR" sz="1600" dirty="0">
                <a:solidFill>
                  <a:srgbClr val="002060"/>
                </a:solidFill>
                <a:latin typeface="Verdana" panose="020B0604030504040204" pitchFamily="34" charset="0"/>
                <a:ea typeface="Verdana" panose="020B0604030504040204" pitchFamily="34" charset="0"/>
              </a:rPr>
              <a:t>(</a:t>
            </a:r>
            <a:r>
              <a:rPr lang="tr-TR" sz="1600" dirty="0" err="1">
                <a:solidFill>
                  <a:srgbClr val="002060"/>
                </a:solidFill>
                <a:latin typeface="Verdana" panose="020B0604030504040204" pitchFamily="34" charset="0"/>
                <a:ea typeface="Verdana" panose="020B0604030504040204" pitchFamily="34" charset="0"/>
              </a:rPr>
              <a:t>Deflection</a:t>
            </a:r>
            <a:r>
              <a:rPr lang="tr-TR" sz="1600" dirty="0">
                <a:solidFill>
                  <a:srgbClr val="002060"/>
                </a:solidFill>
                <a:latin typeface="Verdana" panose="020B0604030504040204" pitchFamily="34" charset="0"/>
                <a:ea typeface="Verdana" panose="020B0604030504040204" pitchFamily="34" charset="0"/>
              </a:rPr>
              <a:t> of </a:t>
            </a:r>
            <a:r>
              <a:rPr lang="tr-TR" sz="1600" dirty="0" err="1">
                <a:solidFill>
                  <a:srgbClr val="002060"/>
                </a:solidFill>
                <a:latin typeface="Verdana" panose="020B0604030504040204" pitchFamily="34" charset="0"/>
                <a:ea typeface="Verdana" panose="020B0604030504040204" pitchFamily="34" charset="0"/>
              </a:rPr>
              <a:t>dissimilar</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bonded</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metals</a:t>
            </a:r>
            <a:r>
              <a:rPr lang="tr-TR" sz="1600" dirty="0">
                <a:solidFill>
                  <a:srgbClr val="002060"/>
                </a:solidFill>
                <a:latin typeface="Verdana" panose="020B0604030504040204" pitchFamily="34" charset="0"/>
                <a:ea typeface="Verdana" panose="020B0604030504040204" pitchFamily="34" charset="0"/>
              </a:rPr>
              <a:t> ∝ </a:t>
            </a:r>
            <a:r>
              <a:rPr lang="tr-TR" sz="1600" dirty="0" err="1">
                <a:solidFill>
                  <a:srgbClr val="002060"/>
                </a:solidFill>
                <a:latin typeface="Verdana" panose="020B0604030504040204" pitchFamily="34" charset="0"/>
                <a:ea typeface="Verdana" panose="020B0604030504040204" pitchFamily="34" charset="0"/>
              </a:rPr>
              <a:t>temperature</a:t>
            </a:r>
            <a:r>
              <a:rPr lang="tr-TR" sz="1600" dirty="0">
                <a:solidFill>
                  <a:srgbClr val="002060"/>
                </a:solidFill>
                <a:latin typeface="Verdana" panose="020B0604030504040204" pitchFamily="34" charset="0"/>
                <a:ea typeface="Verdana" panose="020B0604030504040204" pitchFamily="34" charset="0"/>
              </a:rPr>
              <a:t>)</a:t>
            </a:r>
            <a:br>
              <a:rPr lang="tr-TR" sz="1600" dirty="0">
                <a:solidFill>
                  <a:srgbClr val="002060"/>
                </a:solidFill>
                <a:latin typeface="Verdana" panose="020B0604030504040204" pitchFamily="34" charset="0"/>
                <a:ea typeface="Verdana" panose="020B0604030504040204" pitchFamily="34" charset="0"/>
              </a:rPr>
            </a:b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Inexpensive</a:t>
            </a:r>
            <a:r>
              <a:rPr lang="tr-TR" sz="1600" dirty="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rugged</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low</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precision</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no</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remote</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sensing</a:t>
            </a:r>
            <a:endParaRPr lang="tr-TR" sz="1600" dirty="0" smtClean="0">
              <a:solidFill>
                <a:srgbClr val="002060"/>
              </a:solidFill>
              <a:latin typeface="Verdana" panose="020B0604030504040204" pitchFamily="34" charset="0"/>
              <a:ea typeface="Verdana" panose="020B0604030504040204" pitchFamily="34" charset="0"/>
            </a:endParaRPr>
          </a:p>
          <a:p>
            <a:r>
              <a:rPr lang="tr-TR" sz="1600" dirty="0" err="1" smtClean="0">
                <a:solidFill>
                  <a:srgbClr val="002060"/>
                </a:solidFill>
                <a:latin typeface="Verdana" panose="020B0604030504040204" pitchFamily="34" charset="0"/>
                <a:ea typeface="Verdana" panose="020B0604030504040204" pitchFamily="34" charset="0"/>
              </a:rPr>
              <a:t>Pressure</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thermometers</a:t>
            </a:r>
            <a:endParaRPr lang="tr-TR" sz="1600" dirty="0" smtClean="0">
              <a:solidFill>
                <a:srgbClr val="002060"/>
              </a:solidFill>
              <a:latin typeface="Verdana" panose="020B0604030504040204" pitchFamily="34" charset="0"/>
              <a:ea typeface="Verdana" panose="020B0604030504040204" pitchFamily="34" charset="0"/>
            </a:endParaRPr>
          </a:p>
          <a:p>
            <a:pPr marL="324000" lvl="1" indent="0">
              <a:buNone/>
            </a:pPr>
            <a:r>
              <a:rPr lang="tr-TR" dirty="0" smtClean="0">
                <a:solidFill>
                  <a:srgbClr val="002060"/>
                </a:solidFill>
                <a:latin typeface="Verdana" panose="020B0604030504040204" pitchFamily="34" charset="0"/>
                <a:ea typeface="Verdana" panose="020B0604030504040204" pitchFamily="34" charset="0"/>
              </a:rPr>
              <a:t>-</a:t>
            </a:r>
            <a:r>
              <a:rPr lang="en-US" dirty="0">
                <a:solidFill>
                  <a:srgbClr val="002060"/>
                </a:solidFill>
                <a:latin typeface="Verdana" panose="020B0604030504040204" pitchFamily="34" charset="0"/>
                <a:ea typeface="Verdana" panose="020B0604030504040204" pitchFamily="34" charset="0"/>
              </a:rPr>
              <a:t>Simple structure, high mechanical </a:t>
            </a:r>
            <a:r>
              <a:rPr lang="en-US" dirty="0" smtClean="0">
                <a:solidFill>
                  <a:srgbClr val="002060"/>
                </a:solidFill>
                <a:latin typeface="Verdana" panose="020B0604030504040204" pitchFamily="34" charset="0"/>
                <a:ea typeface="Verdana" panose="020B0604030504040204" pitchFamily="34" charset="0"/>
              </a:rPr>
              <a:t>strength</a:t>
            </a:r>
            <a:r>
              <a:rPr lang="tr-TR" dirty="0" smtClean="0">
                <a:solidFill>
                  <a:srgbClr val="002060"/>
                </a:solidFill>
                <a:latin typeface="Verdana" panose="020B0604030504040204" pitchFamily="34" charset="0"/>
                <a:ea typeface="Verdana" panose="020B0604030504040204" pitchFamily="34" charset="0"/>
              </a:rPr>
              <a:t>, l</a:t>
            </a:r>
            <a:r>
              <a:rPr lang="en-US" dirty="0" smtClean="0">
                <a:solidFill>
                  <a:srgbClr val="002060"/>
                </a:solidFill>
                <a:latin typeface="Verdana" panose="020B0604030504040204" pitchFamily="34" charset="0"/>
                <a:ea typeface="Verdana" panose="020B0604030504040204" pitchFamily="34" charset="0"/>
              </a:rPr>
              <a:t>ow </a:t>
            </a:r>
            <a:r>
              <a:rPr lang="en-US" dirty="0">
                <a:solidFill>
                  <a:srgbClr val="002060"/>
                </a:solidFill>
                <a:latin typeface="Verdana" panose="020B0604030504040204" pitchFamily="34" charset="0"/>
                <a:ea typeface="Verdana" panose="020B0604030504040204" pitchFamily="34" charset="0"/>
              </a:rPr>
              <a:t>cost, requires no external energy</a:t>
            </a:r>
            <a:r>
              <a:rPr lang="en-US" dirty="0" smtClean="0">
                <a:solidFill>
                  <a:srgbClr val="002060"/>
                </a:solidFill>
                <a:latin typeface="Verdana" panose="020B0604030504040204" pitchFamily="34" charset="0"/>
                <a:ea typeface="Verdana" panose="020B0604030504040204" pitchFamily="34" charset="0"/>
              </a:rPr>
              <a:t>.</a:t>
            </a:r>
            <a:endParaRPr lang="tr-TR" dirty="0" smtClean="0">
              <a:solidFill>
                <a:srgbClr val="002060"/>
              </a:solidFill>
              <a:latin typeface="Verdana" panose="020B0604030504040204" pitchFamily="34" charset="0"/>
              <a:ea typeface="Verdana" panose="020B0604030504040204" pitchFamily="34" charset="0"/>
            </a:endParaRPr>
          </a:p>
          <a:p>
            <a:r>
              <a:rPr lang="tr-TR" sz="1600" dirty="0" err="1" smtClean="0">
                <a:solidFill>
                  <a:srgbClr val="002060"/>
                </a:solidFill>
                <a:latin typeface="Verdana" panose="020B0604030504040204" pitchFamily="34" charset="0"/>
                <a:ea typeface="Verdana" panose="020B0604030504040204" pitchFamily="34" charset="0"/>
              </a:rPr>
              <a:t>Thermocouple</a:t>
            </a:r>
            <a:r>
              <a:rPr lang="tr-TR" sz="1600" dirty="0" smtClean="0">
                <a:solidFill>
                  <a:srgbClr val="002060"/>
                </a:solidFill>
                <a:latin typeface="Verdana" panose="020B0604030504040204" pitchFamily="34" charset="0"/>
                <a:ea typeface="Verdana" panose="020B0604030504040204" pitchFamily="34" charset="0"/>
              </a:rPr>
              <a:t> </a:t>
            </a:r>
            <a:r>
              <a:rPr lang="tr-TR" sz="1600" dirty="0">
                <a:solidFill>
                  <a:srgbClr val="002060"/>
                </a:solidFill>
                <a:latin typeface="Verdana" panose="020B0604030504040204" pitchFamily="34" charset="0"/>
                <a:ea typeface="Verdana" panose="020B0604030504040204" pitchFamily="34" charset="0"/>
              </a:rPr>
              <a:t>(</a:t>
            </a:r>
            <a:r>
              <a:rPr lang="tr-TR" sz="1600" dirty="0" err="1">
                <a:solidFill>
                  <a:srgbClr val="002060"/>
                </a:solidFill>
                <a:latin typeface="Verdana" panose="020B0604030504040204" pitchFamily="34" charset="0"/>
                <a:ea typeface="Verdana" panose="020B0604030504040204" pitchFamily="34" charset="0"/>
              </a:rPr>
              <a:t>voltage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across</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dissimilar</a:t>
            </a:r>
            <a:r>
              <a:rPr lang="tr-TR" sz="1600" dirty="0">
                <a:solidFill>
                  <a:srgbClr val="002060"/>
                </a:solidFill>
                <a:latin typeface="Verdana" panose="020B0604030504040204" pitchFamily="34" charset="0"/>
                <a:ea typeface="Verdana" panose="020B0604030504040204" pitchFamily="34" charset="0"/>
              </a:rPr>
              <a:t> metal </a:t>
            </a:r>
            <a:r>
              <a:rPr lang="tr-TR" sz="1600" dirty="0" err="1">
                <a:solidFill>
                  <a:srgbClr val="002060"/>
                </a:solidFill>
                <a:latin typeface="Verdana" panose="020B0604030504040204" pitchFamily="34" charset="0"/>
                <a:ea typeface="Verdana" panose="020B0604030504040204" pitchFamily="34" charset="0"/>
              </a:rPr>
              <a:t>junctions</a:t>
            </a:r>
            <a:r>
              <a:rPr lang="tr-TR" sz="1600" dirty="0">
                <a:solidFill>
                  <a:srgbClr val="002060"/>
                </a:solidFill>
                <a:latin typeface="Verdana" panose="020B0604030504040204" pitchFamily="34" charset="0"/>
                <a:ea typeface="Verdana" panose="020B0604030504040204" pitchFamily="34" charset="0"/>
              </a:rPr>
              <a:t> ∝ </a:t>
            </a:r>
            <a:r>
              <a:rPr lang="tr-TR" sz="1600" dirty="0" err="1">
                <a:solidFill>
                  <a:srgbClr val="002060"/>
                </a:solidFill>
                <a:latin typeface="Verdana" panose="020B0604030504040204" pitchFamily="34" charset="0"/>
                <a:ea typeface="Verdana" panose="020B0604030504040204" pitchFamily="34" charset="0"/>
              </a:rPr>
              <a:t>temp</a:t>
            </a:r>
            <a:r>
              <a:rPr lang="tr-TR" sz="1600" dirty="0">
                <a:solidFill>
                  <a:srgbClr val="002060"/>
                </a:solidFill>
                <a:latin typeface="Verdana" panose="020B0604030504040204" pitchFamily="34" charset="0"/>
                <a:ea typeface="Verdana" panose="020B0604030504040204" pitchFamily="34" charset="0"/>
              </a:rPr>
              <a:t>.)</a:t>
            </a:r>
            <a:br>
              <a:rPr lang="tr-TR" sz="1600" dirty="0">
                <a:solidFill>
                  <a:srgbClr val="002060"/>
                </a:solidFill>
                <a:latin typeface="Verdana" panose="020B0604030504040204" pitchFamily="34" charset="0"/>
                <a:ea typeface="Verdana" panose="020B0604030504040204" pitchFamily="34" charset="0"/>
              </a:rPr>
            </a:b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Inexpensive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least</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sensitive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among</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electronic</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type</a:t>
            </a:r>
            <a:r>
              <a:rPr lang="tr-TR" sz="1600" dirty="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non-linear</a:t>
            </a:r>
            <a:endParaRPr lang="tr-TR" sz="1600" dirty="0">
              <a:solidFill>
                <a:srgbClr val="002060"/>
              </a:solidFill>
              <a:latin typeface="Verdana" panose="020B0604030504040204" pitchFamily="34" charset="0"/>
              <a:ea typeface="Verdana" panose="020B0604030504040204" pitchFamily="34" charset="0"/>
            </a:endParaRPr>
          </a:p>
          <a:p>
            <a:r>
              <a:rPr lang="tr-TR" sz="1600" dirty="0" smtClean="0">
                <a:solidFill>
                  <a:srgbClr val="002060"/>
                </a:solidFill>
                <a:latin typeface="Verdana" panose="020B0604030504040204" pitchFamily="34" charset="0"/>
                <a:ea typeface="Verdana" panose="020B0604030504040204" pitchFamily="34" charset="0"/>
              </a:rPr>
              <a:t>RTD </a:t>
            </a:r>
            <a:r>
              <a:rPr lang="tr-TR" sz="1600" dirty="0">
                <a:solidFill>
                  <a:srgbClr val="002060"/>
                </a:solidFill>
                <a:latin typeface="Verdana" panose="020B0604030504040204" pitchFamily="34" charset="0"/>
                <a:ea typeface="Verdana" panose="020B0604030504040204" pitchFamily="34" charset="0"/>
              </a:rPr>
              <a:t>(</a:t>
            </a:r>
            <a:r>
              <a:rPr lang="tr-TR" sz="1600" dirty="0" err="1">
                <a:solidFill>
                  <a:srgbClr val="002060"/>
                </a:solidFill>
                <a:latin typeface="Verdana" panose="020B0604030504040204" pitchFamily="34" charset="0"/>
                <a:ea typeface="Verdana" panose="020B0604030504040204" pitchFamily="34" charset="0"/>
              </a:rPr>
              <a:t>Resistance</a:t>
            </a:r>
            <a:r>
              <a:rPr lang="tr-TR" sz="1600" dirty="0">
                <a:solidFill>
                  <a:srgbClr val="002060"/>
                </a:solidFill>
                <a:latin typeface="Verdana" panose="020B0604030504040204" pitchFamily="34" charset="0"/>
                <a:ea typeface="Verdana" panose="020B0604030504040204" pitchFamily="34" charset="0"/>
              </a:rPr>
              <a:t> of metal ∝ </a:t>
            </a:r>
            <a:r>
              <a:rPr lang="tr-TR" sz="1600" dirty="0" err="1">
                <a:solidFill>
                  <a:srgbClr val="002060"/>
                </a:solidFill>
                <a:latin typeface="Verdana" panose="020B0604030504040204" pitchFamily="34" charset="0"/>
                <a:ea typeface="Verdana" panose="020B0604030504040204" pitchFamily="34" charset="0"/>
              </a:rPr>
              <a:t>temperature</a:t>
            </a:r>
            <a:r>
              <a:rPr lang="tr-TR" sz="1600" dirty="0">
                <a:solidFill>
                  <a:srgbClr val="002060"/>
                </a:solidFill>
                <a:latin typeface="Verdana" panose="020B0604030504040204" pitchFamily="34" charset="0"/>
                <a:ea typeface="Verdana" panose="020B0604030504040204" pitchFamily="34" charset="0"/>
              </a:rPr>
              <a:t>)</a:t>
            </a:r>
            <a:br>
              <a:rPr lang="tr-TR" sz="1600" dirty="0">
                <a:solidFill>
                  <a:srgbClr val="002060"/>
                </a:solidFill>
                <a:latin typeface="Verdana" panose="020B0604030504040204" pitchFamily="34" charset="0"/>
                <a:ea typeface="Verdana" panose="020B0604030504040204" pitchFamily="34" charset="0"/>
              </a:rPr>
            </a:b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Accurate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linear</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expensive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power</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source</a:t>
            </a:r>
            <a:r>
              <a:rPr lang="tr-TR" sz="1600" dirty="0">
                <a:solidFill>
                  <a:srgbClr val="002060"/>
                </a:solidFill>
                <a:latin typeface="Verdana" panose="020B0604030504040204" pitchFamily="34" charset="0"/>
                <a:ea typeface="Verdana" panose="020B0604030504040204" pitchFamily="34" charset="0"/>
              </a:rPr>
              <a:t>, </a:t>
            </a:r>
            <a:r>
              <a:rPr lang="tr-TR" sz="1600" dirty="0" smtClean="0">
                <a:solidFill>
                  <a:srgbClr val="002060"/>
                </a:solidFill>
                <a:latin typeface="Verdana" panose="020B0604030504040204" pitchFamily="34" charset="0"/>
                <a:ea typeface="Verdana" panose="020B0604030504040204" pitchFamily="34" charset="0"/>
              </a:rPr>
              <a:t>self-</a:t>
            </a:r>
            <a:r>
              <a:rPr lang="tr-TR" sz="1600" dirty="0" err="1" smtClean="0">
                <a:solidFill>
                  <a:srgbClr val="002060"/>
                </a:solidFill>
                <a:latin typeface="Verdana" panose="020B0604030504040204" pitchFamily="34" charset="0"/>
                <a:ea typeface="Verdana" panose="020B0604030504040204" pitchFamily="34" charset="0"/>
              </a:rPr>
              <a:t>heating</a:t>
            </a:r>
            <a:endParaRPr lang="tr-TR" sz="1600" dirty="0">
              <a:solidFill>
                <a:srgbClr val="002060"/>
              </a:solidFill>
              <a:latin typeface="Verdana" panose="020B0604030504040204" pitchFamily="34" charset="0"/>
              <a:ea typeface="Verdana" panose="020B0604030504040204" pitchFamily="34" charset="0"/>
            </a:endParaRPr>
          </a:p>
          <a:p>
            <a:r>
              <a:rPr lang="tr-TR" sz="1600" dirty="0" err="1" smtClean="0">
                <a:solidFill>
                  <a:srgbClr val="002060"/>
                </a:solidFill>
                <a:latin typeface="Verdana" panose="020B0604030504040204" pitchFamily="34" charset="0"/>
                <a:ea typeface="Verdana" panose="020B0604030504040204" pitchFamily="34" charset="0"/>
              </a:rPr>
              <a:t>Thermistor</a:t>
            </a:r>
            <a:r>
              <a:rPr lang="tr-TR" sz="1600" dirty="0" smtClean="0">
                <a:solidFill>
                  <a:srgbClr val="002060"/>
                </a:solidFill>
                <a:latin typeface="Verdana" panose="020B0604030504040204" pitchFamily="34" charset="0"/>
                <a:ea typeface="Verdana" panose="020B0604030504040204" pitchFamily="34" charset="0"/>
              </a:rPr>
              <a:t> </a:t>
            </a:r>
            <a:r>
              <a:rPr lang="tr-TR" sz="1600" dirty="0">
                <a:solidFill>
                  <a:srgbClr val="002060"/>
                </a:solidFill>
                <a:latin typeface="Verdana" panose="020B0604030504040204" pitchFamily="34" charset="0"/>
                <a:ea typeface="Verdana" panose="020B0604030504040204" pitchFamily="34" charset="0"/>
              </a:rPr>
              <a:t>(</a:t>
            </a:r>
            <a:r>
              <a:rPr lang="tr-TR" sz="1600" dirty="0" err="1">
                <a:solidFill>
                  <a:srgbClr val="002060"/>
                </a:solidFill>
                <a:latin typeface="Verdana" panose="020B0604030504040204" pitchFamily="34" charset="0"/>
                <a:ea typeface="Verdana" panose="020B0604030504040204" pitchFamily="34" charset="0"/>
              </a:rPr>
              <a:t>Resistance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across</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semiconductor</a:t>
            </a:r>
            <a:r>
              <a:rPr lang="tr-TR" sz="1600" dirty="0">
                <a:solidFill>
                  <a:srgbClr val="002060"/>
                </a:solidFill>
                <a:latin typeface="Verdana" panose="020B0604030504040204" pitchFamily="34" charset="0"/>
                <a:ea typeface="Verdana" panose="020B0604030504040204" pitchFamily="34" charset="0"/>
              </a:rPr>
              <a:t> ∝ </a:t>
            </a:r>
            <a:r>
              <a:rPr lang="tr-TR" sz="1600" dirty="0" err="1">
                <a:solidFill>
                  <a:srgbClr val="002060"/>
                </a:solidFill>
                <a:latin typeface="Verdana" panose="020B0604030504040204" pitchFamily="34" charset="0"/>
                <a:ea typeface="Verdana" panose="020B0604030504040204" pitchFamily="34" charset="0"/>
              </a:rPr>
              <a:t>temperature</a:t>
            </a:r>
            <a:r>
              <a:rPr lang="tr-TR" sz="1600" dirty="0">
                <a:solidFill>
                  <a:srgbClr val="002060"/>
                </a:solidFill>
                <a:latin typeface="Verdana" panose="020B0604030504040204" pitchFamily="34" charset="0"/>
                <a:ea typeface="Verdana" panose="020B0604030504040204" pitchFamily="34" charset="0"/>
              </a:rPr>
              <a:t>)</a:t>
            </a:r>
            <a:br>
              <a:rPr lang="tr-TR" sz="1600" dirty="0">
                <a:solidFill>
                  <a:srgbClr val="002060"/>
                </a:solidFill>
                <a:latin typeface="Verdana" panose="020B0604030504040204" pitchFamily="34" charset="0"/>
                <a:ea typeface="Verdana" panose="020B0604030504040204" pitchFamily="34" charset="0"/>
              </a:rPr>
            </a:b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Fast</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response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fragile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power</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source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non-linear</a:t>
            </a:r>
            <a:r>
              <a:rPr lang="tr-TR" sz="1600" dirty="0">
                <a:solidFill>
                  <a:srgbClr val="002060"/>
                </a:solidFill>
                <a:latin typeface="Verdana" panose="020B0604030504040204" pitchFamily="34" charset="0"/>
                <a:ea typeface="Verdana" panose="020B0604030504040204" pitchFamily="34" charset="0"/>
              </a:rPr>
              <a:t>, </a:t>
            </a:r>
            <a:r>
              <a:rPr lang="tr-TR" sz="1600" dirty="0" smtClean="0">
                <a:solidFill>
                  <a:srgbClr val="002060"/>
                </a:solidFill>
                <a:latin typeface="Verdana" panose="020B0604030504040204" pitchFamily="34" charset="0"/>
                <a:ea typeface="Verdana" panose="020B0604030504040204" pitchFamily="34" charset="0"/>
              </a:rPr>
              <a:t>self-</a:t>
            </a:r>
            <a:r>
              <a:rPr lang="tr-TR" sz="1600" dirty="0" err="1" smtClean="0">
                <a:solidFill>
                  <a:srgbClr val="002060"/>
                </a:solidFill>
                <a:latin typeface="Verdana" panose="020B0604030504040204" pitchFamily="34" charset="0"/>
                <a:ea typeface="Verdana" panose="020B0604030504040204" pitchFamily="34" charset="0"/>
              </a:rPr>
              <a:t>heating</a:t>
            </a:r>
            <a:endParaRPr lang="tr-TR" sz="1600" dirty="0">
              <a:solidFill>
                <a:srgbClr val="002060"/>
              </a:solidFill>
              <a:latin typeface="Verdana" panose="020B0604030504040204" pitchFamily="34" charset="0"/>
              <a:ea typeface="Verdana" panose="020B0604030504040204" pitchFamily="34" charset="0"/>
            </a:endParaRPr>
          </a:p>
          <a:p>
            <a:r>
              <a:rPr lang="tr-TR" sz="1600" dirty="0" err="1" smtClean="0">
                <a:solidFill>
                  <a:srgbClr val="002060"/>
                </a:solidFill>
                <a:latin typeface="Verdana" panose="020B0604030504040204" pitchFamily="34" charset="0"/>
                <a:ea typeface="Verdana" panose="020B0604030504040204" pitchFamily="34" charset="0"/>
              </a:rPr>
              <a:t>Pyrometer</a:t>
            </a:r>
            <a:r>
              <a:rPr lang="tr-TR" sz="1600" dirty="0" smtClean="0">
                <a:solidFill>
                  <a:srgbClr val="002060"/>
                </a:solidFill>
                <a:latin typeface="Verdana" panose="020B0604030504040204" pitchFamily="34" charset="0"/>
                <a:ea typeface="Verdana" panose="020B0604030504040204" pitchFamily="34" charset="0"/>
              </a:rPr>
              <a:t> </a:t>
            </a:r>
            <a:r>
              <a:rPr lang="tr-TR" sz="1600" dirty="0">
                <a:solidFill>
                  <a:srgbClr val="002060"/>
                </a:solidFill>
                <a:latin typeface="Verdana" panose="020B0604030504040204" pitchFamily="34" charset="0"/>
                <a:ea typeface="Verdana" panose="020B0604030504040204" pitchFamily="34" charset="0"/>
              </a:rPr>
              <a:t>(</a:t>
            </a:r>
            <a:r>
              <a:rPr lang="tr-TR" sz="1600" dirty="0" err="1">
                <a:solidFill>
                  <a:srgbClr val="002060"/>
                </a:solidFill>
                <a:latin typeface="Verdana" panose="020B0604030504040204" pitchFamily="34" charset="0"/>
                <a:ea typeface="Verdana" panose="020B0604030504040204" pitchFamily="34" charset="0"/>
              </a:rPr>
              <a:t>Radiation</a:t>
            </a:r>
            <a:r>
              <a:rPr lang="tr-TR" sz="1600" dirty="0">
                <a:solidFill>
                  <a:srgbClr val="002060"/>
                </a:solidFill>
                <a:latin typeface="Verdana" panose="020B0604030504040204" pitchFamily="34" charset="0"/>
                <a:ea typeface="Verdana" panose="020B0604030504040204" pitchFamily="34" charset="0"/>
              </a:rPr>
              <a:t> ∝ </a:t>
            </a:r>
            <a:r>
              <a:rPr lang="tr-TR" sz="1600" dirty="0" err="1">
                <a:solidFill>
                  <a:srgbClr val="002060"/>
                </a:solidFill>
                <a:latin typeface="Verdana" panose="020B0604030504040204" pitchFamily="34" charset="0"/>
                <a:ea typeface="Verdana" panose="020B0604030504040204" pitchFamily="34" charset="0"/>
              </a:rPr>
              <a:t>temperature</a:t>
            </a:r>
            <a:r>
              <a:rPr lang="tr-TR" sz="1600" dirty="0">
                <a:solidFill>
                  <a:srgbClr val="002060"/>
                </a:solidFill>
                <a:latin typeface="Verdana" panose="020B0604030504040204" pitchFamily="34" charset="0"/>
                <a:ea typeface="Verdana" panose="020B0604030504040204" pitchFamily="34" charset="0"/>
              </a:rPr>
              <a:t>)</a:t>
            </a:r>
            <a:br>
              <a:rPr lang="tr-TR" sz="1600" dirty="0">
                <a:solidFill>
                  <a:srgbClr val="002060"/>
                </a:solidFill>
                <a:latin typeface="Verdana" panose="020B0604030504040204" pitchFamily="34" charset="0"/>
                <a:ea typeface="Verdana" panose="020B0604030504040204" pitchFamily="34" charset="0"/>
              </a:rPr>
            </a:b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Wide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range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remote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sensing</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expensive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low</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precision</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power</a:t>
            </a:r>
            <a:r>
              <a:rPr lang="tr-TR" sz="1600" dirty="0">
                <a:solidFill>
                  <a:srgbClr val="002060"/>
                </a:solidFill>
                <a:latin typeface="Verdana" panose="020B0604030504040204" pitchFamily="34" charset="0"/>
                <a:ea typeface="Verdana" panose="020B0604030504040204" pitchFamily="34" charset="0"/>
              </a:rPr>
              <a:t> </a:t>
            </a:r>
            <a:br>
              <a:rPr lang="tr-TR" sz="1600" dirty="0">
                <a:solidFill>
                  <a:srgbClr val="002060"/>
                </a:solidFill>
                <a:latin typeface="Verdana" panose="020B0604030504040204" pitchFamily="34" charset="0"/>
                <a:ea typeface="Verdana" panose="020B0604030504040204" pitchFamily="34" charset="0"/>
              </a:rPr>
            </a:br>
            <a:endParaRPr lang="tr-TR" sz="16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
        <p:nvSpPr>
          <p:cNvPr id="5" name="Sağ Ayraç 4"/>
          <p:cNvSpPr/>
          <p:nvPr/>
        </p:nvSpPr>
        <p:spPr>
          <a:xfrm>
            <a:off x="9646276" y="1970468"/>
            <a:ext cx="618186" cy="18976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 name="Sağ Ayraç 5"/>
          <p:cNvSpPr/>
          <p:nvPr/>
        </p:nvSpPr>
        <p:spPr>
          <a:xfrm>
            <a:off x="9646276" y="3945957"/>
            <a:ext cx="618186" cy="6954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7" name="Sağ Ayraç 6"/>
          <p:cNvSpPr/>
          <p:nvPr/>
        </p:nvSpPr>
        <p:spPr>
          <a:xfrm>
            <a:off x="9646276" y="4667625"/>
            <a:ext cx="618186" cy="11652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Sağ Ayraç 7"/>
          <p:cNvSpPr/>
          <p:nvPr/>
        </p:nvSpPr>
        <p:spPr>
          <a:xfrm>
            <a:off x="9646276" y="5910666"/>
            <a:ext cx="618186" cy="5848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9" name="Metin kutusu 8"/>
          <p:cNvSpPr txBox="1"/>
          <p:nvPr/>
        </p:nvSpPr>
        <p:spPr>
          <a:xfrm>
            <a:off x="10264462" y="2710108"/>
            <a:ext cx="1661375" cy="369332"/>
          </a:xfrm>
          <a:prstGeom prst="rect">
            <a:avLst/>
          </a:prstGeom>
          <a:noFill/>
        </p:spPr>
        <p:txBody>
          <a:bodyPr wrap="square" rtlCol="0">
            <a:spAutoFit/>
          </a:bodyPr>
          <a:lstStyle/>
          <a:p>
            <a:pPr algn="ctr"/>
            <a:r>
              <a:rPr lang="tr-TR" dirty="0" err="1" smtClean="0">
                <a:solidFill>
                  <a:srgbClr val="002060"/>
                </a:solidFill>
                <a:latin typeface="Verdana" panose="020B0604030504040204" pitchFamily="34" charset="0"/>
                <a:ea typeface="Verdana" panose="020B0604030504040204" pitchFamily="34" charset="0"/>
              </a:rPr>
              <a:t>Mechanical</a:t>
            </a:r>
            <a:endParaRPr lang="tr-TR" dirty="0">
              <a:solidFill>
                <a:srgbClr val="002060"/>
              </a:solidFill>
              <a:latin typeface="Verdana" panose="020B0604030504040204" pitchFamily="34" charset="0"/>
              <a:ea typeface="Verdana" panose="020B0604030504040204" pitchFamily="34" charset="0"/>
            </a:endParaRPr>
          </a:p>
        </p:txBody>
      </p:sp>
      <p:sp>
        <p:nvSpPr>
          <p:cNvPr id="10" name="Metin kutusu 9"/>
          <p:cNvSpPr txBox="1"/>
          <p:nvPr/>
        </p:nvSpPr>
        <p:spPr>
          <a:xfrm>
            <a:off x="10219888" y="4064379"/>
            <a:ext cx="2073498" cy="369332"/>
          </a:xfrm>
          <a:prstGeom prst="rect">
            <a:avLst/>
          </a:prstGeom>
          <a:noFill/>
        </p:spPr>
        <p:txBody>
          <a:bodyPr wrap="square" rtlCol="0">
            <a:spAutoFit/>
          </a:bodyPr>
          <a:lstStyle/>
          <a:p>
            <a:pPr algn="ctr"/>
            <a:r>
              <a:rPr lang="en-US" dirty="0" err="1">
                <a:solidFill>
                  <a:srgbClr val="002060"/>
                </a:solidFill>
                <a:latin typeface="Verdana" panose="020B0604030504040204" pitchFamily="34" charset="0"/>
                <a:ea typeface="Verdana" panose="020B0604030504040204" pitchFamily="34" charset="0"/>
              </a:rPr>
              <a:t>Thermojunctive</a:t>
            </a:r>
            <a:endParaRPr lang="tr-TR" dirty="0">
              <a:solidFill>
                <a:srgbClr val="002060"/>
              </a:solidFill>
              <a:latin typeface="Verdana" panose="020B0604030504040204" pitchFamily="34" charset="0"/>
              <a:ea typeface="Verdana" panose="020B0604030504040204" pitchFamily="34" charset="0"/>
            </a:endParaRPr>
          </a:p>
        </p:txBody>
      </p:sp>
      <p:sp>
        <p:nvSpPr>
          <p:cNvPr id="11" name="Metin kutusu 10"/>
          <p:cNvSpPr txBox="1"/>
          <p:nvPr/>
        </p:nvSpPr>
        <p:spPr>
          <a:xfrm>
            <a:off x="10212946" y="5065459"/>
            <a:ext cx="2073498" cy="369332"/>
          </a:xfrm>
          <a:prstGeom prst="rect">
            <a:avLst/>
          </a:prstGeom>
          <a:noFill/>
        </p:spPr>
        <p:txBody>
          <a:bodyPr wrap="square" rtlCol="0">
            <a:spAutoFit/>
          </a:bodyPr>
          <a:lstStyle/>
          <a:p>
            <a:pPr algn="ctr"/>
            <a:r>
              <a:rPr lang="en-US" dirty="0" err="1" smtClean="0">
                <a:solidFill>
                  <a:srgbClr val="002060"/>
                </a:solidFill>
                <a:latin typeface="Verdana" panose="020B0604030504040204" pitchFamily="34" charset="0"/>
                <a:ea typeface="Verdana" panose="020B0604030504040204" pitchFamily="34" charset="0"/>
              </a:rPr>
              <a:t>Thermo</a:t>
            </a:r>
            <a:r>
              <a:rPr lang="tr-TR" dirty="0" err="1" smtClean="0">
                <a:solidFill>
                  <a:srgbClr val="002060"/>
                </a:solidFill>
                <a:latin typeface="Verdana" panose="020B0604030504040204" pitchFamily="34" charset="0"/>
                <a:ea typeface="Verdana" panose="020B0604030504040204" pitchFamily="34" charset="0"/>
              </a:rPr>
              <a:t>resis</a:t>
            </a:r>
            <a:r>
              <a:rPr lang="en-US" dirty="0" err="1" smtClean="0">
                <a:solidFill>
                  <a:srgbClr val="002060"/>
                </a:solidFill>
                <a:latin typeface="Verdana" panose="020B0604030504040204" pitchFamily="34" charset="0"/>
                <a:ea typeface="Verdana" panose="020B0604030504040204" pitchFamily="34" charset="0"/>
              </a:rPr>
              <a:t>tive</a:t>
            </a:r>
            <a:endParaRPr lang="tr-TR" dirty="0">
              <a:solidFill>
                <a:srgbClr val="002060"/>
              </a:solidFill>
              <a:latin typeface="Verdana" panose="020B0604030504040204" pitchFamily="34" charset="0"/>
              <a:ea typeface="Verdana" panose="020B0604030504040204" pitchFamily="34" charset="0"/>
            </a:endParaRPr>
          </a:p>
        </p:txBody>
      </p:sp>
      <p:sp>
        <p:nvSpPr>
          <p:cNvPr id="12" name="Metin kutusu 11"/>
          <p:cNvSpPr txBox="1"/>
          <p:nvPr/>
        </p:nvSpPr>
        <p:spPr>
          <a:xfrm>
            <a:off x="10168372" y="6018402"/>
            <a:ext cx="2073498" cy="369332"/>
          </a:xfrm>
          <a:prstGeom prst="rect">
            <a:avLst/>
          </a:prstGeom>
          <a:noFill/>
        </p:spPr>
        <p:txBody>
          <a:bodyPr wrap="square" rtlCol="0">
            <a:spAutoFit/>
          </a:bodyPr>
          <a:lstStyle/>
          <a:p>
            <a:pPr algn="ctr"/>
            <a:r>
              <a:rPr lang="tr-TR" dirty="0" err="1" smtClean="0">
                <a:solidFill>
                  <a:srgbClr val="002060"/>
                </a:solidFill>
                <a:latin typeface="Verdana" panose="020B0604030504040204" pitchFamily="34" charset="0"/>
                <a:ea typeface="Verdana" panose="020B0604030504040204" pitchFamily="34" charset="0"/>
              </a:rPr>
              <a:t>Radia</a:t>
            </a:r>
            <a:r>
              <a:rPr lang="en-US" dirty="0" err="1" smtClean="0">
                <a:solidFill>
                  <a:srgbClr val="002060"/>
                </a:solidFill>
                <a:latin typeface="Verdana" panose="020B0604030504040204" pitchFamily="34" charset="0"/>
                <a:ea typeface="Verdana" panose="020B0604030504040204" pitchFamily="34" charset="0"/>
              </a:rPr>
              <a:t>tive</a:t>
            </a:r>
            <a:endParaRPr lang="tr-TR"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41352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3200" b="1" dirty="0" err="1" smtClean="0">
                <a:latin typeface="Verdana" panose="020B0604030504040204" pitchFamily="34" charset="0"/>
                <a:ea typeface="Verdana" panose="020B0604030504040204" pitchFamily="34" charset="0"/>
              </a:rPr>
              <a:t>Lıquıd</a:t>
            </a:r>
            <a:r>
              <a:rPr lang="tr-TR" sz="3200" b="1" dirty="0" smtClean="0">
                <a:latin typeface="Verdana" panose="020B0604030504040204" pitchFamily="34" charset="0"/>
                <a:ea typeface="Verdana" panose="020B0604030504040204" pitchFamily="34" charset="0"/>
              </a:rPr>
              <a:t> </a:t>
            </a:r>
            <a:r>
              <a:rPr lang="tr-TR" sz="3200" b="1" dirty="0">
                <a:latin typeface="Verdana" panose="020B0604030504040204" pitchFamily="34" charset="0"/>
                <a:ea typeface="Verdana" panose="020B0604030504040204" pitchFamily="34" charset="0"/>
              </a:rPr>
              <a:t>– </a:t>
            </a:r>
            <a:r>
              <a:rPr lang="tr-TR" sz="3200" b="1" dirty="0" err="1" smtClean="0">
                <a:latin typeface="Verdana" panose="020B0604030504040204" pitchFamily="34" charset="0"/>
                <a:ea typeface="Verdana" panose="020B0604030504040204" pitchFamily="34" charset="0"/>
              </a:rPr>
              <a:t>ın</a:t>
            </a:r>
            <a:r>
              <a:rPr lang="tr-TR" sz="3200" b="1" dirty="0" smtClean="0">
                <a:latin typeface="Verdana" panose="020B0604030504040204" pitchFamily="34" charset="0"/>
                <a:ea typeface="Verdana" panose="020B0604030504040204" pitchFamily="34" charset="0"/>
              </a:rPr>
              <a:t> </a:t>
            </a:r>
            <a:r>
              <a:rPr lang="tr-TR" sz="3200" b="1" dirty="0">
                <a:latin typeface="Verdana" panose="020B0604030504040204" pitchFamily="34" charset="0"/>
                <a:ea typeface="Verdana" panose="020B0604030504040204" pitchFamily="34" charset="0"/>
              </a:rPr>
              <a:t>– </a:t>
            </a:r>
            <a:r>
              <a:rPr lang="tr-TR" sz="3200" b="1" dirty="0" err="1">
                <a:latin typeface="Verdana" panose="020B0604030504040204" pitchFamily="34" charset="0"/>
                <a:ea typeface="Verdana" panose="020B0604030504040204" pitchFamily="34" charset="0"/>
              </a:rPr>
              <a:t>Glass</a:t>
            </a:r>
            <a:r>
              <a:rPr lang="tr-TR" sz="3200" b="1" dirty="0">
                <a:latin typeface="Verdana" panose="020B0604030504040204" pitchFamily="34" charset="0"/>
                <a:ea typeface="Verdana" panose="020B0604030504040204" pitchFamily="34" charset="0"/>
              </a:rPr>
              <a:t> </a:t>
            </a:r>
            <a:r>
              <a:rPr lang="tr-TR" sz="3200" b="1" dirty="0" err="1">
                <a:latin typeface="Verdana" panose="020B0604030504040204" pitchFamily="34" charset="0"/>
                <a:ea typeface="Verdana" panose="020B0604030504040204" pitchFamily="34" charset="0"/>
              </a:rPr>
              <a:t>Thermometer</a:t>
            </a:r>
            <a:r>
              <a:rPr lang="tr-TR" sz="3200" b="1" dirty="0">
                <a:latin typeface="Verdana" panose="020B0604030504040204" pitchFamily="34" charset="0"/>
                <a:ea typeface="Verdana" panose="020B0604030504040204" pitchFamily="34" charset="0"/>
              </a:rPr>
              <a:t> </a:t>
            </a:r>
          </a:p>
        </p:txBody>
      </p:sp>
      <p:sp>
        <p:nvSpPr>
          <p:cNvPr id="3" name="İçerik Yer Tutucusu 2"/>
          <p:cNvSpPr>
            <a:spLocks noGrp="1"/>
          </p:cNvSpPr>
          <p:nvPr>
            <p:ph idx="1"/>
          </p:nvPr>
        </p:nvSpPr>
        <p:spPr>
          <a:xfrm>
            <a:off x="460154" y="2859339"/>
            <a:ext cx="10152038" cy="1218433"/>
          </a:xfrm>
        </p:spPr>
        <p:txBody>
          <a:bodyPr>
            <a:noAutofit/>
          </a:bodyPr>
          <a:lstStyle/>
          <a:p>
            <a:pPr marL="0" indent="0">
              <a:lnSpc>
                <a:spcPct val="150000"/>
              </a:lnSpc>
              <a:buNone/>
            </a:pPr>
            <a:r>
              <a:rPr lang="tr-TR" b="1" dirty="0" smtClean="0">
                <a:solidFill>
                  <a:srgbClr val="002060"/>
                </a:solidFill>
                <a:latin typeface="Verdana" panose="020B0604030504040204" pitchFamily="34" charset="0"/>
                <a:ea typeface="Verdana" panose="020B0604030504040204" pitchFamily="34" charset="0"/>
              </a:rPr>
              <a:t>Construction</a:t>
            </a:r>
          </a:p>
          <a:p>
            <a:pPr marL="0" indent="0">
              <a:lnSpc>
                <a:spcPct val="150000"/>
              </a:lnSpc>
              <a:buNone/>
            </a:pPr>
            <a:r>
              <a:rPr lang="tr-TR" dirty="0" smtClean="0">
                <a:solidFill>
                  <a:srgbClr val="002060"/>
                </a:solidFill>
                <a:latin typeface="Verdana" panose="020B0604030504040204" pitchFamily="34" charset="0"/>
                <a:ea typeface="Verdana" panose="020B0604030504040204" pitchFamily="34" charset="0"/>
              </a:rPr>
              <a:t>1.</a:t>
            </a:r>
            <a:r>
              <a:rPr lang="en-US" dirty="0" smtClean="0">
                <a:solidFill>
                  <a:srgbClr val="002060"/>
                </a:solidFill>
                <a:latin typeface="Verdana" panose="020B0604030504040204" pitchFamily="34" charset="0"/>
                <a:ea typeface="Verdana" panose="020B0604030504040204" pitchFamily="34" charset="0"/>
              </a:rPr>
              <a:t>Bulb</a:t>
            </a:r>
            <a:r>
              <a:rPr lang="en-US" dirty="0">
                <a:solidFill>
                  <a:srgbClr val="002060"/>
                </a:solidFill>
                <a:latin typeface="Verdana" panose="020B0604030504040204" pitchFamily="34" charset="0"/>
                <a:ea typeface="Verdana" panose="020B0604030504040204" pitchFamily="34" charset="0"/>
              </a:rPr>
              <a:t>: The reservoir for containing most of </a:t>
            </a:r>
            <a:r>
              <a:rPr lang="en-US" dirty="0"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thermometric </a:t>
            </a:r>
            <a:r>
              <a:rPr lang="en-US" dirty="0">
                <a:solidFill>
                  <a:srgbClr val="002060"/>
                </a:solidFill>
                <a:latin typeface="Verdana" panose="020B0604030504040204" pitchFamily="34" charset="0"/>
                <a:ea typeface="Verdana" panose="020B0604030504040204" pitchFamily="34" charset="0"/>
              </a:rPr>
              <a:t>liquid (mercury).</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2.Stem: The glass tube having a capillary </a:t>
            </a:r>
            <a:r>
              <a:rPr lang="en-US" dirty="0" smtClean="0">
                <a:solidFill>
                  <a:srgbClr val="002060"/>
                </a:solidFill>
                <a:latin typeface="Verdana" panose="020B0604030504040204" pitchFamily="34" charset="0"/>
                <a:ea typeface="Verdana" panose="020B0604030504040204" pitchFamily="34" charset="0"/>
              </a:rPr>
              <a:t>bore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along </a:t>
            </a:r>
            <a:r>
              <a:rPr lang="en-US" dirty="0">
                <a:solidFill>
                  <a:srgbClr val="002060"/>
                </a:solidFill>
                <a:latin typeface="Verdana" panose="020B0604030504040204" pitchFamily="34" charset="0"/>
                <a:ea typeface="Verdana" panose="020B0604030504040204" pitchFamily="34" charset="0"/>
              </a:rPr>
              <a:t>which the liquid moves </a:t>
            </a:r>
            <a:r>
              <a:rPr lang="en-US" dirty="0" smtClean="0">
                <a:solidFill>
                  <a:srgbClr val="002060"/>
                </a:solidFill>
                <a:latin typeface="Verdana" panose="020B0604030504040204" pitchFamily="34" charset="0"/>
                <a:ea typeface="Verdana" panose="020B0604030504040204" pitchFamily="34" charset="0"/>
              </a:rPr>
              <a:t>with</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changes </a:t>
            </a:r>
            <a:r>
              <a:rPr lang="en-US" dirty="0">
                <a:solidFill>
                  <a:srgbClr val="002060"/>
                </a:solidFill>
                <a:latin typeface="Verdana" panose="020B0604030504040204" pitchFamily="34" charset="0"/>
                <a:ea typeface="Verdana" panose="020B0604030504040204" pitchFamily="34" charset="0"/>
              </a:rPr>
              <a:t>in temperature.</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3. Scale: A narrow-temperature-range scale </a:t>
            </a:r>
            <a:r>
              <a:rPr lang="en-US" dirty="0" smtClean="0">
                <a:solidFill>
                  <a:srgbClr val="002060"/>
                </a:solidFill>
                <a:latin typeface="Verdana" panose="020B0604030504040204" pitchFamily="34" charset="0"/>
                <a:ea typeface="Verdana" panose="020B0604030504040204" pitchFamily="34" charset="0"/>
              </a:rPr>
              <a:t>for</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reading </a:t>
            </a:r>
            <a:r>
              <a:rPr lang="en-US" dirty="0">
                <a:solidFill>
                  <a:srgbClr val="002060"/>
                </a:solidFill>
                <a:latin typeface="Verdana" panose="020B0604030504040204" pitchFamily="34" charset="0"/>
                <a:ea typeface="Verdana" panose="020B0604030504040204" pitchFamily="34" charset="0"/>
              </a:rPr>
              <a:t>a reference temperature </a:t>
            </a:r>
            <a:r>
              <a:rPr lang="en-US" dirty="0">
                <a:solidFill>
                  <a:srgbClr val="002060"/>
                </a:solidFill>
              </a:rPr>
              <a:t/>
            </a:r>
            <a:br>
              <a:rPr lang="en-US" dirty="0">
                <a:solidFill>
                  <a:srgbClr val="002060"/>
                </a:solidFill>
              </a:rPr>
            </a:br>
            <a:endParaRPr lang="tr-TR" dirty="0">
              <a:solidFill>
                <a:srgbClr val="002060"/>
              </a:solidFill>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5" name="Resim 4"/>
          <p:cNvPicPr>
            <a:picLocks noChangeAspect="1"/>
          </p:cNvPicPr>
          <p:nvPr/>
        </p:nvPicPr>
        <p:blipFill>
          <a:blip r:embed="rId2"/>
          <a:stretch>
            <a:fillRect/>
          </a:stretch>
        </p:blipFill>
        <p:spPr>
          <a:xfrm>
            <a:off x="10612192" y="1022461"/>
            <a:ext cx="1359315" cy="5470414"/>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val="3687812166"/>
              </p:ext>
            </p:extLst>
          </p:nvPr>
        </p:nvGraphicFramePr>
        <p:xfrm>
          <a:off x="4179947" y="4740275"/>
          <a:ext cx="2498872" cy="1752600"/>
        </p:xfrm>
        <a:graphic>
          <a:graphicData uri="http://schemas.openxmlformats.org/drawingml/2006/table">
            <a:tbl>
              <a:tblPr/>
              <a:tblGrid>
                <a:gridCol w="1080021">
                  <a:extLst>
                    <a:ext uri="{9D8B030D-6E8A-4147-A177-3AD203B41FA5}">
                      <a16:colId xmlns="" xmlns:a16="http://schemas.microsoft.com/office/drawing/2014/main" val="2697243391"/>
                    </a:ext>
                  </a:extLst>
                </a:gridCol>
                <a:gridCol w="1418851">
                  <a:extLst>
                    <a:ext uri="{9D8B030D-6E8A-4147-A177-3AD203B41FA5}">
                      <a16:colId xmlns="" xmlns:a16="http://schemas.microsoft.com/office/drawing/2014/main" val="399858910"/>
                    </a:ext>
                  </a:extLst>
                </a:gridCol>
              </a:tblGrid>
              <a:tr h="0">
                <a:tc>
                  <a:txBody>
                    <a:bodyPr/>
                    <a:lstStyle/>
                    <a:p>
                      <a:r>
                        <a:rPr lang="tr-TR" sz="1700" b="1" i="0" dirty="0">
                          <a:solidFill>
                            <a:srgbClr val="002060"/>
                          </a:solidFill>
                          <a:effectLst/>
                          <a:latin typeface="Arial" panose="020B0604020202020204" pitchFamily="34" charset="0"/>
                        </a:rPr>
                        <a:t>Liquid </a:t>
                      </a:r>
                      <a:endParaRPr lang="tr-TR" dirty="0">
                        <a:solidFill>
                          <a:srgbClr val="00206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700" b="1" i="0" dirty="0" err="1">
                          <a:solidFill>
                            <a:srgbClr val="002060"/>
                          </a:solidFill>
                          <a:effectLst/>
                          <a:latin typeface="Arial" panose="020B0604020202020204" pitchFamily="34" charset="0"/>
                        </a:rPr>
                        <a:t>Range</a:t>
                      </a:r>
                      <a:r>
                        <a:rPr lang="tr-TR" sz="1700" b="1" i="0" dirty="0">
                          <a:solidFill>
                            <a:srgbClr val="002060"/>
                          </a:solidFill>
                          <a:effectLst/>
                          <a:latin typeface="Arial" panose="020B0604020202020204" pitchFamily="34" charset="0"/>
                        </a:rPr>
                        <a:t> (°C)</a:t>
                      </a:r>
                      <a:endParaRPr lang="tr-TR" dirty="0">
                        <a:solidFill>
                          <a:srgbClr val="00206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08601864"/>
                  </a:ext>
                </a:extLst>
              </a:tr>
              <a:tr h="0">
                <a:tc>
                  <a:txBody>
                    <a:bodyPr/>
                    <a:lstStyle/>
                    <a:p>
                      <a:r>
                        <a:rPr lang="tr-TR" sz="1700" b="0" i="0">
                          <a:solidFill>
                            <a:srgbClr val="002060"/>
                          </a:solidFill>
                          <a:effectLst/>
                          <a:latin typeface="Arial" panose="020B0604020202020204" pitchFamily="34" charset="0"/>
                        </a:rPr>
                        <a:t>Mercury </a:t>
                      </a:r>
                      <a:endParaRPr lang="tr-TR">
                        <a:solidFill>
                          <a:srgbClr val="00206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700" b="0" i="0">
                          <a:solidFill>
                            <a:srgbClr val="002060"/>
                          </a:solidFill>
                          <a:effectLst/>
                          <a:latin typeface="Arial" panose="020B0604020202020204" pitchFamily="34" charset="0"/>
                        </a:rPr>
                        <a:t>-35 to 510</a:t>
                      </a:r>
                      <a:endParaRPr lang="tr-TR">
                        <a:solidFill>
                          <a:srgbClr val="00206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85205765"/>
                  </a:ext>
                </a:extLst>
              </a:tr>
              <a:tr h="0">
                <a:tc>
                  <a:txBody>
                    <a:bodyPr/>
                    <a:lstStyle/>
                    <a:p>
                      <a:r>
                        <a:rPr lang="tr-TR" sz="1700" b="0" i="0">
                          <a:solidFill>
                            <a:srgbClr val="002060"/>
                          </a:solidFill>
                          <a:effectLst/>
                          <a:latin typeface="Arial" panose="020B0604020202020204" pitchFamily="34" charset="0"/>
                        </a:rPr>
                        <a:t>Alcohol </a:t>
                      </a:r>
                      <a:endParaRPr lang="tr-TR">
                        <a:solidFill>
                          <a:srgbClr val="00206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700" b="0" i="0" dirty="0">
                          <a:solidFill>
                            <a:srgbClr val="002060"/>
                          </a:solidFill>
                          <a:effectLst/>
                          <a:latin typeface="Arial" panose="020B0604020202020204" pitchFamily="34" charset="0"/>
                        </a:rPr>
                        <a:t>-80 </a:t>
                      </a:r>
                      <a:r>
                        <a:rPr lang="tr-TR" sz="1700" b="0" i="0" dirty="0" err="1">
                          <a:solidFill>
                            <a:srgbClr val="002060"/>
                          </a:solidFill>
                          <a:effectLst/>
                          <a:latin typeface="Arial" panose="020B0604020202020204" pitchFamily="34" charset="0"/>
                        </a:rPr>
                        <a:t>to</a:t>
                      </a:r>
                      <a:r>
                        <a:rPr lang="tr-TR" sz="1700" b="0" i="0" dirty="0">
                          <a:solidFill>
                            <a:srgbClr val="002060"/>
                          </a:solidFill>
                          <a:effectLst/>
                          <a:latin typeface="Arial" panose="020B0604020202020204" pitchFamily="34" charset="0"/>
                        </a:rPr>
                        <a:t> 70</a:t>
                      </a:r>
                      <a:endParaRPr lang="tr-TR" dirty="0">
                        <a:solidFill>
                          <a:srgbClr val="00206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74982566"/>
                  </a:ext>
                </a:extLst>
              </a:tr>
              <a:tr h="0">
                <a:tc>
                  <a:txBody>
                    <a:bodyPr/>
                    <a:lstStyle/>
                    <a:p>
                      <a:r>
                        <a:rPr lang="tr-TR" sz="1700" b="0" i="0">
                          <a:solidFill>
                            <a:srgbClr val="002060"/>
                          </a:solidFill>
                          <a:effectLst/>
                          <a:latin typeface="Arial" panose="020B0604020202020204" pitchFamily="34" charset="0"/>
                        </a:rPr>
                        <a:t>Pentene </a:t>
                      </a:r>
                      <a:endParaRPr lang="tr-TR">
                        <a:solidFill>
                          <a:srgbClr val="00206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700" b="0" i="0">
                          <a:solidFill>
                            <a:srgbClr val="002060"/>
                          </a:solidFill>
                          <a:effectLst/>
                          <a:latin typeface="Arial" panose="020B0604020202020204" pitchFamily="34" charset="0"/>
                        </a:rPr>
                        <a:t>-200 to 30</a:t>
                      </a:r>
                      <a:endParaRPr lang="tr-TR">
                        <a:solidFill>
                          <a:srgbClr val="00206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01420225"/>
                  </a:ext>
                </a:extLst>
              </a:tr>
              <a:tr h="0">
                <a:tc>
                  <a:txBody>
                    <a:bodyPr/>
                    <a:lstStyle/>
                    <a:p>
                      <a:r>
                        <a:rPr lang="tr-TR" sz="1700" b="0" i="0">
                          <a:solidFill>
                            <a:srgbClr val="002060"/>
                          </a:solidFill>
                          <a:effectLst/>
                          <a:latin typeface="Arial" panose="020B0604020202020204" pitchFamily="34" charset="0"/>
                        </a:rPr>
                        <a:t>Toluene </a:t>
                      </a:r>
                      <a:endParaRPr lang="tr-TR">
                        <a:solidFill>
                          <a:srgbClr val="00206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700" b="0" i="0" dirty="0">
                          <a:solidFill>
                            <a:srgbClr val="002060"/>
                          </a:solidFill>
                          <a:effectLst/>
                          <a:latin typeface="Arial" panose="020B0604020202020204" pitchFamily="34" charset="0"/>
                        </a:rPr>
                        <a:t>-80 </a:t>
                      </a:r>
                      <a:r>
                        <a:rPr lang="tr-TR" sz="1700" b="0" i="0" dirty="0" err="1">
                          <a:solidFill>
                            <a:srgbClr val="002060"/>
                          </a:solidFill>
                          <a:effectLst/>
                          <a:latin typeface="Arial" panose="020B0604020202020204" pitchFamily="34" charset="0"/>
                        </a:rPr>
                        <a:t>to</a:t>
                      </a:r>
                      <a:r>
                        <a:rPr lang="tr-TR" sz="1700" b="0" i="0" dirty="0">
                          <a:solidFill>
                            <a:srgbClr val="002060"/>
                          </a:solidFill>
                          <a:effectLst/>
                          <a:latin typeface="Arial" panose="020B0604020202020204" pitchFamily="34" charset="0"/>
                        </a:rPr>
                        <a:t> 100</a:t>
                      </a:r>
                      <a:endParaRPr lang="tr-TR" dirty="0">
                        <a:solidFill>
                          <a:srgbClr val="00206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3895399"/>
                  </a:ext>
                </a:extLst>
              </a:tr>
            </a:tbl>
          </a:graphicData>
        </a:graphic>
      </p:graphicFrame>
    </p:spTree>
    <p:extLst>
      <p:ext uri="{BB962C8B-B14F-4D97-AF65-F5344CB8AC3E}">
        <p14:creationId xmlns:p14="http://schemas.microsoft.com/office/powerpoint/2010/main" val="2488425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a:latin typeface="Verdana" panose="020B0604030504040204" pitchFamily="34" charset="0"/>
                <a:ea typeface="Verdana" panose="020B0604030504040204" pitchFamily="34" charset="0"/>
              </a:rPr>
              <a:t>Lıquıd</a:t>
            </a:r>
            <a:r>
              <a:rPr lang="tr-TR" b="1" dirty="0">
                <a:latin typeface="Verdana" panose="020B0604030504040204" pitchFamily="34" charset="0"/>
                <a:ea typeface="Verdana" panose="020B0604030504040204" pitchFamily="34" charset="0"/>
              </a:rPr>
              <a:t> – </a:t>
            </a:r>
            <a:r>
              <a:rPr lang="tr-TR" b="1" dirty="0" err="1">
                <a:latin typeface="Verdana" panose="020B0604030504040204" pitchFamily="34" charset="0"/>
                <a:ea typeface="Verdana" panose="020B0604030504040204" pitchFamily="34" charset="0"/>
              </a:rPr>
              <a:t>ın</a:t>
            </a:r>
            <a:r>
              <a:rPr lang="tr-TR" b="1" dirty="0">
                <a:latin typeface="Verdana" panose="020B0604030504040204" pitchFamily="34" charset="0"/>
                <a:ea typeface="Verdana" panose="020B0604030504040204" pitchFamily="34" charset="0"/>
              </a:rPr>
              <a:t> – </a:t>
            </a:r>
            <a:r>
              <a:rPr lang="tr-TR" b="1" dirty="0" err="1">
                <a:latin typeface="Verdana" panose="020B0604030504040204" pitchFamily="34" charset="0"/>
                <a:ea typeface="Verdana" panose="020B0604030504040204" pitchFamily="34" charset="0"/>
              </a:rPr>
              <a:t>Glass</a:t>
            </a:r>
            <a:r>
              <a:rPr lang="tr-TR" b="1" dirty="0">
                <a:latin typeface="Verdana" panose="020B0604030504040204" pitchFamily="34" charset="0"/>
                <a:ea typeface="Verdana" panose="020B0604030504040204" pitchFamily="34" charset="0"/>
              </a:rPr>
              <a:t> </a:t>
            </a:r>
            <a:r>
              <a:rPr lang="tr-TR" b="1" dirty="0" err="1">
                <a:latin typeface="Verdana" panose="020B0604030504040204" pitchFamily="34" charset="0"/>
                <a:ea typeface="Verdana" panose="020B0604030504040204" pitchFamily="34" charset="0"/>
              </a:rPr>
              <a:t>Thermometer</a:t>
            </a:r>
            <a:r>
              <a:rPr lang="tr-TR" b="1" dirty="0">
                <a:latin typeface="Verdana" panose="020B0604030504040204" pitchFamily="34" charset="0"/>
                <a:ea typeface="Verdana" panose="020B0604030504040204" pitchFamily="34" charset="0"/>
              </a:rPr>
              <a:t> </a:t>
            </a:r>
            <a:endParaRPr lang="tr-TR" dirty="0"/>
          </a:p>
        </p:txBody>
      </p:sp>
      <p:sp>
        <p:nvSpPr>
          <p:cNvPr id="3" name="İçerik Yer Tutucusu 2"/>
          <p:cNvSpPr>
            <a:spLocks noGrp="1"/>
          </p:cNvSpPr>
          <p:nvPr>
            <p:ph idx="1"/>
          </p:nvPr>
        </p:nvSpPr>
        <p:spPr>
          <a:xfrm>
            <a:off x="400887" y="1715956"/>
            <a:ext cx="9425693" cy="3678303"/>
          </a:xfrm>
        </p:spPr>
        <p:txBody>
          <a:bodyPr/>
          <a:lstStyle/>
          <a:p>
            <a:r>
              <a:rPr lang="en-US" dirty="0">
                <a:solidFill>
                  <a:srgbClr val="002060"/>
                </a:solidFill>
                <a:latin typeface="Verdana" panose="020B0604030504040204" pitchFamily="34" charset="0"/>
                <a:ea typeface="Verdana" panose="020B0604030504040204" pitchFamily="34" charset="0"/>
              </a:rPr>
              <a:t>The basis of the thermometer’s operation is the thermal expansion</a:t>
            </a:r>
            <a:r>
              <a:rPr lang="tr-TR" dirty="0">
                <a:solidFill>
                  <a:srgbClr val="002060"/>
                </a:solidFill>
                <a:latin typeface="Verdana" panose="020B0604030504040204" pitchFamily="34" charset="0"/>
                <a:ea typeface="Verdana" panose="020B0604030504040204" pitchFamily="34" charset="0"/>
              </a:rPr>
              <a:t> </a:t>
            </a:r>
            <a:r>
              <a:rPr lang="en-US" dirty="0">
                <a:solidFill>
                  <a:srgbClr val="002060"/>
                </a:solidFill>
                <a:latin typeface="Verdana" panose="020B0604030504040204" pitchFamily="34" charset="0"/>
                <a:ea typeface="Verdana" panose="020B0604030504040204" pitchFamily="34" charset="0"/>
              </a:rPr>
              <a:t>of a working fluid(mercury in this case</a:t>
            </a:r>
            <a:r>
              <a:rPr lang="tr-TR" dirty="0">
                <a:solidFill>
                  <a:srgbClr val="002060"/>
                </a:solidFill>
                <a:latin typeface="Verdana" panose="020B0604030504040204" pitchFamily="34" charset="0"/>
                <a:ea typeface="Verdana" panose="020B0604030504040204" pitchFamily="34" charset="0"/>
              </a:rPr>
              <a:t>)</a:t>
            </a:r>
          </a:p>
          <a:p>
            <a:r>
              <a:rPr lang="en-US" dirty="0">
                <a:solidFill>
                  <a:srgbClr val="002060"/>
                </a:solidFill>
                <a:latin typeface="Verdana" panose="020B0604030504040204" pitchFamily="34" charset="0"/>
                <a:ea typeface="Verdana" panose="020B0604030504040204" pitchFamily="34" charset="0"/>
              </a:rPr>
              <a:t>The volume of mercury changes slightly with</a:t>
            </a:r>
            <a:r>
              <a:rPr lang="tr-TR" dirty="0">
                <a:solidFill>
                  <a:srgbClr val="002060"/>
                </a:solidFill>
                <a:latin typeface="Verdana" panose="020B0604030504040204" pitchFamily="34" charset="0"/>
                <a:ea typeface="Verdana" panose="020B0604030504040204" pitchFamily="34" charset="0"/>
              </a:rPr>
              <a:t> </a:t>
            </a:r>
            <a:r>
              <a:rPr lang="en-US" dirty="0">
                <a:solidFill>
                  <a:srgbClr val="002060"/>
                </a:solidFill>
                <a:latin typeface="Verdana" panose="020B0604030504040204" pitchFamily="34" charset="0"/>
                <a:ea typeface="Verdana" panose="020B0604030504040204" pitchFamily="34" charset="0"/>
              </a:rPr>
              <a:t>temperature; the small change in volume drives the</a:t>
            </a:r>
            <a:r>
              <a:rPr lang="tr-TR" dirty="0">
                <a:solidFill>
                  <a:srgbClr val="002060"/>
                </a:solidFill>
                <a:latin typeface="Verdana" panose="020B0604030504040204" pitchFamily="34" charset="0"/>
                <a:ea typeface="Verdana" panose="020B0604030504040204" pitchFamily="34" charset="0"/>
              </a:rPr>
              <a:t> </a:t>
            </a:r>
            <a:r>
              <a:rPr lang="en-US" dirty="0">
                <a:solidFill>
                  <a:srgbClr val="002060"/>
                </a:solidFill>
                <a:latin typeface="Verdana" panose="020B0604030504040204" pitchFamily="34" charset="0"/>
                <a:ea typeface="Verdana" panose="020B0604030504040204" pitchFamily="34" charset="0"/>
              </a:rPr>
              <a:t>narrow mercury column a relatively long way up the</a:t>
            </a:r>
            <a:r>
              <a:rPr lang="tr-TR" dirty="0">
                <a:solidFill>
                  <a:srgbClr val="002060"/>
                </a:solidFill>
                <a:latin typeface="Verdana" panose="020B0604030504040204" pitchFamily="34" charset="0"/>
                <a:ea typeface="Verdana" panose="020B0604030504040204" pitchFamily="34" charset="0"/>
              </a:rPr>
              <a:t> </a:t>
            </a:r>
            <a:r>
              <a:rPr lang="en-US" dirty="0">
                <a:solidFill>
                  <a:srgbClr val="002060"/>
                </a:solidFill>
                <a:latin typeface="Verdana" panose="020B0604030504040204" pitchFamily="34" charset="0"/>
                <a:ea typeface="Verdana" panose="020B0604030504040204" pitchFamily="34" charset="0"/>
              </a:rPr>
              <a:t>tube.</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The space above the mercury may be filled</a:t>
            </a:r>
            <a:r>
              <a:rPr lang="tr-TR" dirty="0">
                <a:solidFill>
                  <a:srgbClr val="002060"/>
                </a:solidFill>
                <a:latin typeface="Verdana" panose="020B0604030504040204" pitchFamily="34" charset="0"/>
                <a:ea typeface="Verdana" panose="020B0604030504040204" pitchFamily="34" charset="0"/>
              </a:rPr>
              <a:t> </a:t>
            </a:r>
            <a:r>
              <a:rPr lang="en-US" dirty="0">
                <a:solidFill>
                  <a:srgbClr val="002060"/>
                </a:solidFill>
                <a:latin typeface="Verdana" panose="020B0604030504040204" pitchFamily="34" charset="0"/>
                <a:ea typeface="Verdana" panose="020B0604030504040204" pitchFamily="34" charset="0"/>
              </a:rPr>
              <a:t>with nitrogen or it may be at less than atmospheric</a:t>
            </a:r>
            <a:r>
              <a:rPr lang="tr-TR" dirty="0">
                <a:solidFill>
                  <a:srgbClr val="002060"/>
                </a:solidFill>
                <a:latin typeface="Verdana" panose="020B0604030504040204" pitchFamily="34" charset="0"/>
                <a:ea typeface="Verdana" panose="020B0604030504040204" pitchFamily="34" charset="0"/>
              </a:rPr>
              <a:t> </a:t>
            </a:r>
            <a:r>
              <a:rPr lang="en-US" dirty="0">
                <a:solidFill>
                  <a:srgbClr val="002060"/>
                </a:solidFill>
                <a:latin typeface="Verdana" panose="020B0604030504040204" pitchFamily="34" charset="0"/>
                <a:ea typeface="Verdana" panose="020B0604030504040204" pitchFamily="34" charset="0"/>
              </a:rPr>
              <a:t>pressure, a partial vacuum. </a:t>
            </a:r>
            <a:endParaRPr lang="tr-TR" dirty="0">
              <a:solidFill>
                <a:srgbClr val="002060"/>
              </a:solidFill>
              <a:latin typeface="Verdana" panose="020B0604030504040204" pitchFamily="34" charset="0"/>
              <a:ea typeface="Verdana" panose="020B0604030504040204" pitchFamily="34" charset="0"/>
            </a:endParaRPr>
          </a:p>
          <a:p>
            <a:r>
              <a:rPr lang="en-US" dirty="0">
                <a:solidFill>
                  <a:srgbClr val="002060"/>
                </a:solidFill>
                <a:latin typeface="Verdana" panose="020B0604030504040204" pitchFamily="34" charset="0"/>
                <a:ea typeface="Verdana" panose="020B0604030504040204" pitchFamily="34" charset="0"/>
              </a:rPr>
              <a:t>The accuracy of a thermometer is greatly dependent on the manufacturing process, but also can be affected by usage.</a:t>
            </a:r>
          </a:p>
          <a:p>
            <a:endParaRPr lang="tr-TR" dirty="0"/>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5" name="Resim 4"/>
          <p:cNvPicPr>
            <a:picLocks noChangeAspect="1"/>
          </p:cNvPicPr>
          <p:nvPr/>
        </p:nvPicPr>
        <p:blipFill>
          <a:blip r:embed="rId2"/>
          <a:stretch>
            <a:fillRect/>
          </a:stretch>
        </p:blipFill>
        <p:spPr>
          <a:xfrm>
            <a:off x="10304994" y="1965562"/>
            <a:ext cx="1782079" cy="4892438"/>
          </a:xfrm>
          <a:prstGeom prst="rect">
            <a:avLst/>
          </a:prstGeom>
        </p:spPr>
      </p:pic>
      <p:pic>
        <p:nvPicPr>
          <p:cNvPr id="6" name="Resim 5"/>
          <p:cNvPicPr>
            <a:picLocks noChangeAspect="1"/>
          </p:cNvPicPr>
          <p:nvPr/>
        </p:nvPicPr>
        <p:blipFill>
          <a:blip r:embed="rId3"/>
          <a:stretch>
            <a:fillRect/>
          </a:stretch>
        </p:blipFill>
        <p:spPr>
          <a:xfrm>
            <a:off x="2141926" y="4939133"/>
            <a:ext cx="6602307" cy="1553742"/>
          </a:xfrm>
          <a:prstGeom prst="rect">
            <a:avLst/>
          </a:prstGeom>
        </p:spPr>
      </p:pic>
    </p:spTree>
    <p:extLst>
      <p:ext uri="{BB962C8B-B14F-4D97-AF65-F5344CB8AC3E}">
        <p14:creationId xmlns:p14="http://schemas.microsoft.com/office/powerpoint/2010/main" val="505390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smtClean="0">
                <a:latin typeface="Verdana" panose="020B0604030504040204" pitchFamily="34" charset="0"/>
                <a:ea typeface="Verdana" panose="020B0604030504040204" pitchFamily="34" charset="0"/>
              </a:rPr>
              <a:t>ADVANTAGES &amp; DISADVANTAGES</a:t>
            </a:r>
            <a:endParaRPr lang="tr-TR" sz="3200"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581192" y="2180496"/>
            <a:ext cx="7094616" cy="3678303"/>
          </a:xfrm>
        </p:spPr>
        <p:txBody>
          <a:bodyPr>
            <a:noAutofit/>
          </a:bodyPr>
          <a:lstStyle/>
          <a:p>
            <a:r>
              <a:rPr lang="en-US" sz="2000" b="1" dirty="0">
                <a:solidFill>
                  <a:srgbClr val="002060"/>
                </a:solidFill>
                <a:latin typeface="Verdana" panose="020B0604030504040204" pitchFamily="34" charset="0"/>
                <a:ea typeface="Verdana" panose="020B0604030504040204" pitchFamily="34" charset="0"/>
              </a:rPr>
              <a:t>Advantages</a:t>
            </a:r>
            <a:r>
              <a:rPr lang="en-US" sz="2000" b="1" dirty="0" smtClean="0">
                <a:solidFill>
                  <a:srgbClr val="002060"/>
                </a:solidFill>
                <a:latin typeface="Verdana" panose="020B0604030504040204" pitchFamily="34" charset="0"/>
                <a:ea typeface="Verdana" panose="020B0604030504040204" pitchFamily="34" charset="0"/>
              </a:rPr>
              <a:t>:</a:t>
            </a:r>
            <a:endParaRPr lang="tr-TR" sz="2000" b="1" dirty="0" smtClean="0">
              <a:solidFill>
                <a:srgbClr val="002060"/>
              </a:solidFill>
              <a:latin typeface="Verdana" panose="020B0604030504040204" pitchFamily="34" charset="0"/>
              <a:ea typeface="Verdana" panose="020B0604030504040204" pitchFamily="34" charset="0"/>
            </a:endParaRPr>
          </a:p>
          <a:p>
            <a:pPr marL="0" indent="0">
              <a:buNone/>
            </a:pPr>
            <a:r>
              <a:rPr lang="en-US" sz="2000" dirty="0" smtClean="0">
                <a:solidFill>
                  <a:srgbClr val="002060"/>
                </a:solidFill>
                <a:latin typeface="Verdana" panose="020B0604030504040204" pitchFamily="34" charset="0"/>
                <a:ea typeface="Verdana" panose="020B0604030504040204" pitchFamily="34" charset="0"/>
              </a:rPr>
              <a:t> </a:t>
            </a:r>
            <a:r>
              <a:rPr lang="en-US" sz="2000" dirty="0">
                <a:solidFill>
                  <a:srgbClr val="002060"/>
                </a:solidFill>
                <a:latin typeface="Verdana" panose="020B0604030504040204" pitchFamily="34" charset="0"/>
                <a:ea typeface="Verdana" panose="020B0604030504040204" pitchFamily="34" charset="0"/>
              </a:rPr>
              <a:t>1) Simplicity in use &amp; low cost. </a:t>
            </a:r>
            <a:endParaRPr lang="tr-TR" sz="2000" dirty="0" smtClean="0">
              <a:solidFill>
                <a:srgbClr val="002060"/>
              </a:solidFill>
              <a:latin typeface="Verdana" panose="020B0604030504040204" pitchFamily="34" charset="0"/>
              <a:ea typeface="Verdana" panose="020B0604030504040204" pitchFamily="34" charset="0"/>
            </a:endParaRPr>
          </a:p>
          <a:p>
            <a:pPr marL="0" indent="0">
              <a:buNone/>
            </a:pP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2</a:t>
            </a:r>
            <a:r>
              <a:rPr lang="en-US" sz="2000" dirty="0">
                <a:solidFill>
                  <a:srgbClr val="002060"/>
                </a:solidFill>
                <a:latin typeface="Verdana" panose="020B0604030504040204" pitchFamily="34" charset="0"/>
                <a:ea typeface="Verdana" panose="020B0604030504040204" pitchFamily="34" charset="0"/>
              </a:rPr>
              <a:t>) Portable device</a:t>
            </a:r>
            <a:r>
              <a:rPr lang="en-US" sz="2000" dirty="0" smtClean="0">
                <a:solidFill>
                  <a:srgbClr val="002060"/>
                </a:solidFill>
                <a:latin typeface="Verdana" panose="020B0604030504040204" pitchFamily="34" charset="0"/>
                <a:ea typeface="Verdana" panose="020B0604030504040204" pitchFamily="34" charset="0"/>
              </a:rPr>
              <a:t>.</a:t>
            </a:r>
            <a:endParaRPr lang="tr-TR" sz="2000" dirty="0" smtClean="0">
              <a:solidFill>
                <a:srgbClr val="002060"/>
              </a:solidFill>
              <a:latin typeface="Verdana" panose="020B0604030504040204" pitchFamily="34" charset="0"/>
              <a:ea typeface="Verdana" panose="020B0604030504040204" pitchFamily="34" charset="0"/>
            </a:endParaRPr>
          </a:p>
          <a:p>
            <a:pPr marL="0" indent="0">
              <a:buNone/>
            </a:pPr>
            <a:r>
              <a:rPr lang="en-US" sz="2000" dirty="0" smtClean="0">
                <a:solidFill>
                  <a:srgbClr val="002060"/>
                </a:solidFill>
                <a:latin typeface="Verdana" panose="020B0604030504040204" pitchFamily="34" charset="0"/>
                <a:ea typeface="Verdana" panose="020B0604030504040204" pitchFamily="34" charset="0"/>
              </a:rPr>
              <a:t> </a:t>
            </a:r>
            <a:r>
              <a:rPr lang="en-US" sz="2000" dirty="0">
                <a:solidFill>
                  <a:srgbClr val="002060"/>
                </a:solidFill>
                <a:latin typeface="Verdana" panose="020B0604030504040204" pitchFamily="34" charset="0"/>
                <a:ea typeface="Verdana" panose="020B0604030504040204" pitchFamily="34" charset="0"/>
              </a:rPr>
              <a:t>3) Checking physical damage is easy. </a:t>
            </a:r>
            <a:endParaRPr lang="tr-TR" sz="2000" dirty="0" smtClean="0">
              <a:solidFill>
                <a:srgbClr val="002060"/>
              </a:solidFill>
              <a:latin typeface="Verdana" panose="020B0604030504040204" pitchFamily="34" charset="0"/>
              <a:ea typeface="Verdana" panose="020B0604030504040204" pitchFamily="34" charset="0"/>
            </a:endParaRPr>
          </a:p>
          <a:p>
            <a:pPr marL="0" indent="0">
              <a:buNone/>
            </a:pPr>
            <a:r>
              <a:rPr lang="tr-TR" sz="2000" dirty="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4</a:t>
            </a:r>
            <a:r>
              <a:rPr lang="en-US" sz="2000" dirty="0">
                <a:solidFill>
                  <a:srgbClr val="002060"/>
                </a:solidFill>
                <a:latin typeface="Verdana" panose="020B0604030504040204" pitchFamily="34" charset="0"/>
                <a:ea typeface="Verdana" panose="020B0604030504040204" pitchFamily="34" charset="0"/>
              </a:rPr>
              <a:t>) Power source not require. </a:t>
            </a:r>
            <a:endParaRPr lang="tr-TR" sz="2000" dirty="0" smtClean="0">
              <a:solidFill>
                <a:srgbClr val="002060"/>
              </a:solidFill>
              <a:latin typeface="Verdana" panose="020B0604030504040204" pitchFamily="34" charset="0"/>
              <a:ea typeface="Verdana" panose="020B0604030504040204" pitchFamily="34" charset="0"/>
            </a:endParaRPr>
          </a:p>
          <a:p>
            <a:pPr marL="0" indent="0">
              <a:buNone/>
            </a:pPr>
            <a:r>
              <a:rPr lang="tr-TR" sz="2000" dirty="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5</a:t>
            </a:r>
            <a:r>
              <a:rPr lang="en-US" sz="2000" dirty="0">
                <a:solidFill>
                  <a:srgbClr val="002060"/>
                </a:solidFill>
                <a:latin typeface="Verdana" panose="020B0604030504040204" pitchFamily="34" charset="0"/>
                <a:ea typeface="Verdana" panose="020B0604030504040204" pitchFamily="34" charset="0"/>
              </a:rPr>
              <a:t>) Repeatable, calibration does not drift.</a:t>
            </a:r>
          </a:p>
          <a:p>
            <a:r>
              <a:rPr lang="en-US" sz="2000" b="1" dirty="0" smtClean="0">
                <a:solidFill>
                  <a:srgbClr val="002060"/>
                </a:solidFill>
                <a:latin typeface="Verdana" panose="020B0604030504040204" pitchFamily="34" charset="0"/>
                <a:ea typeface="Verdana" panose="020B0604030504040204" pitchFamily="34" charset="0"/>
              </a:rPr>
              <a:t> </a:t>
            </a:r>
            <a:r>
              <a:rPr lang="en-US" sz="2000" b="1" dirty="0">
                <a:solidFill>
                  <a:srgbClr val="002060"/>
                </a:solidFill>
                <a:latin typeface="Verdana" panose="020B0604030504040204" pitchFamily="34" charset="0"/>
                <a:ea typeface="Verdana" panose="020B0604030504040204" pitchFamily="34" charset="0"/>
              </a:rPr>
              <a:t>Disadvantages: </a:t>
            </a:r>
            <a:endParaRPr lang="tr-TR" sz="2000" b="1" dirty="0" smtClean="0">
              <a:solidFill>
                <a:srgbClr val="002060"/>
              </a:solidFill>
              <a:latin typeface="Verdana" panose="020B0604030504040204" pitchFamily="34" charset="0"/>
              <a:ea typeface="Verdana" panose="020B0604030504040204" pitchFamily="34" charset="0"/>
            </a:endParaRPr>
          </a:p>
          <a:p>
            <a:pPr marL="0" indent="0">
              <a:buNone/>
            </a:pPr>
            <a:r>
              <a:rPr lang="en-US" sz="2000" dirty="0" smtClean="0">
                <a:solidFill>
                  <a:srgbClr val="002060"/>
                </a:solidFill>
                <a:latin typeface="Verdana" panose="020B0604030504040204" pitchFamily="34" charset="0"/>
                <a:ea typeface="Verdana" panose="020B0604030504040204" pitchFamily="34" charset="0"/>
              </a:rPr>
              <a:t>1) Can </a:t>
            </a:r>
            <a:r>
              <a:rPr lang="en-US" sz="2000" dirty="0">
                <a:solidFill>
                  <a:srgbClr val="002060"/>
                </a:solidFill>
                <a:latin typeface="Verdana" panose="020B0604030504040204" pitchFamily="34" charset="0"/>
                <a:ea typeface="Verdana" panose="020B0604030504040204" pitchFamily="34" charset="0"/>
              </a:rPr>
              <a:t>not be used for automatic recording. </a:t>
            </a:r>
            <a:endParaRPr lang="tr-TR" sz="2000" dirty="0">
              <a:solidFill>
                <a:srgbClr val="002060"/>
              </a:solidFill>
              <a:latin typeface="Verdana" panose="020B0604030504040204" pitchFamily="34" charset="0"/>
              <a:ea typeface="Verdana" panose="020B0604030504040204" pitchFamily="34" charset="0"/>
            </a:endParaRPr>
          </a:p>
          <a:p>
            <a:pPr marL="0" indent="0">
              <a:buNone/>
            </a:pPr>
            <a:r>
              <a:rPr lang="en-US" sz="2000" dirty="0" smtClean="0">
                <a:solidFill>
                  <a:srgbClr val="002060"/>
                </a:solidFill>
                <a:latin typeface="Verdana" panose="020B0604030504040204" pitchFamily="34" charset="0"/>
                <a:ea typeface="Verdana" panose="020B0604030504040204" pitchFamily="34" charset="0"/>
              </a:rPr>
              <a:t>2</a:t>
            </a:r>
            <a:r>
              <a:rPr lang="en-US" sz="2000" dirty="0">
                <a:solidFill>
                  <a:srgbClr val="002060"/>
                </a:solidFill>
                <a:latin typeface="Verdana" panose="020B0604030504040204" pitchFamily="34" charset="0"/>
                <a:ea typeface="Verdana" panose="020B0604030504040204" pitchFamily="34" charset="0"/>
              </a:rPr>
              <a:t>) Time lag in measurement. </a:t>
            </a:r>
            <a:endParaRPr lang="tr-TR" sz="2000" dirty="0" smtClean="0">
              <a:solidFill>
                <a:srgbClr val="002060"/>
              </a:solidFill>
              <a:latin typeface="Verdana" panose="020B0604030504040204" pitchFamily="34" charset="0"/>
              <a:ea typeface="Verdana" panose="020B0604030504040204" pitchFamily="34" charset="0"/>
            </a:endParaRPr>
          </a:p>
          <a:p>
            <a:pPr marL="0" indent="0">
              <a:buNone/>
            </a:pPr>
            <a:r>
              <a:rPr lang="en-US" sz="2000" dirty="0" smtClean="0">
                <a:solidFill>
                  <a:srgbClr val="002060"/>
                </a:solidFill>
                <a:latin typeface="Verdana" panose="020B0604030504040204" pitchFamily="34" charset="0"/>
                <a:ea typeface="Verdana" panose="020B0604030504040204" pitchFamily="34" charset="0"/>
              </a:rPr>
              <a:t>3</a:t>
            </a:r>
            <a:r>
              <a:rPr lang="en-US" sz="2000" dirty="0">
                <a:solidFill>
                  <a:srgbClr val="002060"/>
                </a:solidFill>
                <a:latin typeface="Verdana" panose="020B0604030504040204" pitchFamily="34" charset="0"/>
                <a:ea typeface="Verdana" panose="020B0604030504040204" pitchFamily="34" charset="0"/>
              </a:rPr>
              <a:t>) Range is limited to about 300 °C .</a:t>
            </a:r>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687"/>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5" name="Resim 4"/>
          <p:cNvPicPr>
            <a:picLocks noChangeAspect="1"/>
          </p:cNvPicPr>
          <p:nvPr/>
        </p:nvPicPr>
        <p:blipFill>
          <a:blip r:embed="rId2"/>
          <a:stretch>
            <a:fillRect/>
          </a:stretch>
        </p:blipFill>
        <p:spPr>
          <a:xfrm>
            <a:off x="8298841" y="1954052"/>
            <a:ext cx="2909517" cy="4546875"/>
          </a:xfrm>
          <a:prstGeom prst="rect">
            <a:avLst/>
          </a:prstGeom>
        </p:spPr>
      </p:pic>
    </p:spTree>
    <p:extLst>
      <p:ext uri="{BB962C8B-B14F-4D97-AF65-F5344CB8AC3E}">
        <p14:creationId xmlns:p14="http://schemas.microsoft.com/office/powerpoint/2010/main" val="3219139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err="1" smtClean="0">
                <a:latin typeface="Verdana" panose="020B0604030504040204" pitchFamily="34" charset="0"/>
                <a:ea typeface="Verdana" panose="020B0604030504040204" pitchFamily="34" charset="0"/>
              </a:rPr>
              <a:t>Pressure</a:t>
            </a:r>
            <a:r>
              <a:rPr lang="tr-TR" sz="3600" b="1" dirty="0" smtClean="0">
                <a:latin typeface="Verdana" panose="020B0604030504040204" pitchFamily="34" charset="0"/>
                <a:ea typeface="Verdana" panose="020B0604030504040204" pitchFamily="34" charset="0"/>
              </a:rPr>
              <a:t> </a:t>
            </a:r>
            <a:r>
              <a:rPr lang="tr-TR" sz="3600" b="1" dirty="0" err="1" smtClean="0">
                <a:latin typeface="Verdana" panose="020B0604030504040204" pitchFamily="34" charset="0"/>
                <a:ea typeface="Verdana" panose="020B0604030504040204" pitchFamily="34" charset="0"/>
              </a:rPr>
              <a:t>thermometers</a:t>
            </a:r>
            <a:endParaRPr lang="tr-TR" sz="3600"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p:txBody>
          <a:bodyPr>
            <a:normAutofit/>
          </a:bodyPr>
          <a:lstStyle/>
          <a:p>
            <a:r>
              <a:rPr lang="en-US" sz="2000" dirty="0">
                <a:solidFill>
                  <a:srgbClr val="002060"/>
                </a:solidFill>
                <a:latin typeface="Verdana" panose="020B0604030504040204" pitchFamily="34" charset="0"/>
                <a:ea typeface="Verdana" panose="020B0604030504040204" pitchFamily="34" charset="0"/>
              </a:rPr>
              <a:t>A pressure thermometer operates by the expansion of </a:t>
            </a:r>
            <a:r>
              <a:rPr lang="en-US" sz="2000" dirty="0" smtClean="0">
                <a:solidFill>
                  <a:srgbClr val="002060"/>
                </a:solidFill>
                <a:latin typeface="Verdana" panose="020B0604030504040204" pitchFamily="34" charset="0"/>
                <a:ea typeface="Verdana" panose="020B0604030504040204" pitchFamily="34" charset="0"/>
              </a:rPr>
              <a:t>a</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gas </a:t>
            </a:r>
            <a:r>
              <a:rPr lang="en-US" sz="2000" dirty="0">
                <a:solidFill>
                  <a:srgbClr val="002060"/>
                </a:solidFill>
                <a:latin typeface="Verdana" panose="020B0604030504040204" pitchFamily="34" charset="0"/>
                <a:ea typeface="Verdana" panose="020B0604030504040204" pitchFamily="34" charset="0"/>
              </a:rPr>
              <a:t>or a </a:t>
            </a:r>
            <a:r>
              <a:rPr lang="en-US" sz="2000" dirty="0" smtClean="0">
                <a:solidFill>
                  <a:srgbClr val="002060"/>
                </a:solidFill>
                <a:latin typeface="Verdana" panose="020B0604030504040204" pitchFamily="34" charset="0"/>
                <a:ea typeface="Verdana" panose="020B0604030504040204" pitchFamily="34" charset="0"/>
              </a:rPr>
              <a:t>liquid.</a:t>
            </a:r>
            <a:endParaRPr lang="tr-TR" sz="2000" dirty="0">
              <a:solidFill>
                <a:srgbClr val="002060"/>
              </a:solidFill>
              <a:latin typeface="Verdana" panose="020B0604030504040204" pitchFamily="34" charset="0"/>
              <a:ea typeface="Verdana" panose="020B0604030504040204" pitchFamily="34" charset="0"/>
            </a:endParaRPr>
          </a:p>
          <a:p>
            <a:r>
              <a:rPr lang="en-US" sz="2000" dirty="0" smtClean="0">
                <a:solidFill>
                  <a:srgbClr val="002060"/>
                </a:solidFill>
                <a:latin typeface="Verdana" panose="020B0604030504040204" pitchFamily="34" charset="0"/>
                <a:ea typeface="Verdana" panose="020B0604030504040204" pitchFamily="34" charset="0"/>
              </a:rPr>
              <a:t>Its </a:t>
            </a:r>
            <a:r>
              <a:rPr lang="en-US" sz="2000" dirty="0">
                <a:solidFill>
                  <a:srgbClr val="002060"/>
                </a:solidFill>
                <a:latin typeface="Verdana" panose="020B0604030504040204" pitchFamily="34" charset="0"/>
                <a:ea typeface="Verdana" panose="020B0604030504040204" pitchFamily="34" charset="0"/>
              </a:rPr>
              <a:t>types are</a:t>
            </a:r>
            <a:r>
              <a:rPr lang="en-US" sz="2000" dirty="0" smtClean="0">
                <a:solidFill>
                  <a:srgbClr val="002060"/>
                </a:solidFill>
                <a:latin typeface="Verdana" panose="020B0604030504040204" pitchFamily="34" charset="0"/>
                <a:ea typeface="Verdana" panose="020B0604030504040204" pitchFamily="34" charset="0"/>
              </a:rPr>
              <a:t>:</a:t>
            </a:r>
            <a:r>
              <a:rPr lang="en-US" sz="2000" dirty="0">
                <a:solidFill>
                  <a:srgbClr val="002060"/>
                </a:solidFill>
                <a:latin typeface="Verdana" panose="020B0604030504040204" pitchFamily="34" charset="0"/>
                <a:ea typeface="Verdana" panose="020B0604030504040204" pitchFamily="34" charset="0"/>
              </a:rPr>
              <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1) Liquid Pressure Thermometer</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2) </a:t>
            </a:r>
            <a:r>
              <a:rPr lang="en-US" sz="2000" dirty="0" err="1">
                <a:solidFill>
                  <a:srgbClr val="002060"/>
                </a:solidFill>
                <a:latin typeface="Verdana" panose="020B0604030504040204" pitchFamily="34" charset="0"/>
                <a:ea typeface="Verdana" panose="020B0604030504040204" pitchFamily="34" charset="0"/>
              </a:rPr>
              <a:t>Vapour</a:t>
            </a:r>
            <a:r>
              <a:rPr lang="en-US" sz="2000" dirty="0">
                <a:solidFill>
                  <a:srgbClr val="002060"/>
                </a:solidFill>
                <a:latin typeface="Verdana" panose="020B0604030504040204" pitchFamily="34" charset="0"/>
                <a:ea typeface="Verdana" panose="020B0604030504040204" pitchFamily="34" charset="0"/>
              </a:rPr>
              <a:t> Pressure </a:t>
            </a:r>
            <a:r>
              <a:rPr lang="en-US" sz="2000" dirty="0" smtClean="0">
                <a:solidFill>
                  <a:srgbClr val="002060"/>
                </a:solidFill>
                <a:latin typeface="Verdana" panose="020B0604030504040204" pitchFamily="34" charset="0"/>
                <a:ea typeface="Verdana" panose="020B0604030504040204" pitchFamily="34" charset="0"/>
              </a:rPr>
              <a:t>Thermometer</a:t>
            </a:r>
            <a:endParaRPr lang="tr-TR" sz="2000" dirty="0">
              <a:solidFill>
                <a:srgbClr val="002060"/>
              </a:solidFill>
              <a:latin typeface="Verdana" panose="020B0604030504040204" pitchFamily="34" charset="0"/>
              <a:ea typeface="Verdana" panose="020B0604030504040204" pitchFamily="34" charset="0"/>
            </a:endParaRPr>
          </a:p>
          <a:p>
            <a:r>
              <a:rPr lang="en-US" sz="2000" dirty="0" smtClean="0">
                <a:solidFill>
                  <a:srgbClr val="002060"/>
                </a:solidFill>
                <a:latin typeface="Verdana" panose="020B0604030504040204" pitchFamily="34" charset="0"/>
                <a:ea typeface="Verdana" panose="020B0604030504040204" pitchFamily="34" charset="0"/>
              </a:rPr>
              <a:t>A </a:t>
            </a:r>
            <a:r>
              <a:rPr lang="en-US" sz="2000" dirty="0">
                <a:solidFill>
                  <a:srgbClr val="002060"/>
                </a:solidFill>
                <a:latin typeface="Verdana" panose="020B0604030504040204" pitchFamily="34" charset="0"/>
                <a:ea typeface="Verdana" panose="020B0604030504040204" pitchFamily="34" charset="0"/>
              </a:rPr>
              <a:t>pressure thermometer measures temperature </a:t>
            </a:r>
            <a:r>
              <a:rPr lang="en-US" sz="2000" dirty="0" smtClean="0">
                <a:solidFill>
                  <a:srgbClr val="002060"/>
                </a:solidFill>
                <a:latin typeface="Verdana" panose="020B0604030504040204" pitchFamily="34" charset="0"/>
                <a:ea typeface="Verdana" panose="020B0604030504040204" pitchFamily="34" charset="0"/>
              </a:rPr>
              <a:t>indirectly</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by </a:t>
            </a:r>
            <a:r>
              <a:rPr lang="en-US" sz="2000" dirty="0">
                <a:solidFill>
                  <a:srgbClr val="002060"/>
                </a:solidFill>
                <a:latin typeface="Verdana" panose="020B0604030504040204" pitchFamily="34" charset="0"/>
                <a:ea typeface="Verdana" panose="020B0604030504040204" pitchFamily="34" charset="0"/>
              </a:rPr>
              <a:t>measuring </a:t>
            </a:r>
            <a:r>
              <a:rPr lang="en-US" sz="2000" dirty="0" smtClean="0">
                <a:solidFill>
                  <a:srgbClr val="002060"/>
                </a:solidFill>
                <a:latin typeface="Verdana" panose="020B0604030504040204" pitchFamily="34" charset="0"/>
                <a:ea typeface="Verdana" panose="020B0604030504040204" pitchFamily="34" charset="0"/>
              </a:rPr>
              <a:t>pressure.</a:t>
            </a:r>
            <a:endParaRPr lang="tr-TR" sz="2000" dirty="0">
              <a:solidFill>
                <a:srgbClr val="002060"/>
              </a:solidFill>
              <a:latin typeface="Verdana" panose="020B0604030504040204" pitchFamily="34" charset="0"/>
              <a:ea typeface="Verdana" panose="020B0604030504040204" pitchFamily="34" charset="0"/>
            </a:endParaRPr>
          </a:p>
          <a:p>
            <a:r>
              <a:rPr lang="en-US" sz="2000" dirty="0" smtClean="0">
                <a:solidFill>
                  <a:srgbClr val="002060"/>
                </a:solidFill>
                <a:latin typeface="Verdana" panose="020B0604030504040204" pitchFamily="34" charset="0"/>
                <a:ea typeface="Verdana" panose="020B0604030504040204" pitchFamily="34" charset="0"/>
              </a:rPr>
              <a:t>The </a:t>
            </a:r>
            <a:r>
              <a:rPr lang="en-US" sz="2000" dirty="0">
                <a:solidFill>
                  <a:srgbClr val="002060"/>
                </a:solidFill>
                <a:latin typeface="Verdana" panose="020B0604030504040204" pitchFamily="34" charset="0"/>
                <a:ea typeface="Verdana" panose="020B0604030504040204" pitchFamily="34" charset="0"/>
              </a:rPr>
              <a:t>gauge is a pressure gauge, but is typically </a:t>
            </a:r>
            <a:r>
              <a:rPr lang="en-US" sz="2000" dirty="0" smtClean="0">
                <a:solidFill>
                  <a:srgbClr val="002060"/>
                </a:solidFill>
                <a:latin typeface="Verdana" panose="020B0604030504040204" pitchFamily="34" charset="0"/>
                <a:ea typeface="Verdana" panose="020B0604030504040204" pitchFamily="34" charset="0"/>
              </a:rPr>
              <a:t>calibrated</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in </a:t>
            </a:r>
            <a:r>
              <a:rPr lang="en-US" sz="2000" dirty="0">
                <a:solidFill>
                  <a:srgbClr val="002060"/>
                </a:solidFill>
                <a:latin typeface="Verdana" panose="020B0604030504040204" pitchFamily="34" charset="0"/>
                <a:ea typeface="Verdana" panose="020B0604030504040204" pitchFamily="34" charset="0"/>
              </a:rPr>
              <a:t>units of temperature instead. </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
            </a:r>
            <a:br>
              <a:rPr lang="en-US" sz="2000" dirty="0">
                <a:solidFill>
                  <a:srgbClr val="002060"/>
                </a:solidFill>
                <a:latin typeface="Verdana" panose="020B0604030504040204" pitchFamily="34" charset="0"/>
                <a:ea typeface="Verdana" panose="020B0604030504040204" pitchFamily="34" charset="0"/>
              </a:rPr>
            </a:br>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3229252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en-US" sz="3200" b="1" dirty="0">
                <a:latin typeface="Verdana" panose="020B0604030504040204" pitchFamily="34" charset="0"/>
                <a:ea typeface="Verdana" panose="020B0604030504040204" pitchFamily="34" charset="0"/>
              </a:rPr>
              <a:t>Vapor pressure thermometers</a:t>
            </a:r>
            <a:endParaRPr lang="tr-TR" sz="3200"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479046" y="1386930"/>
            <a:ext cx="9102836" cy="3678303"/>
          </a:xfrm>
        </p:spPr>
        <p:txBody>
          <a:bodyPr>
            <a:normAutofit/>
          </a:bodyPr>
          <a:lstStyle/>
          <a:p>
            <a:r>
              <a:rPr lang="en-US" sz="2000" dirty="0" smtClean="0">
                <a:solidFill>
                  <a:srgbClr val="002060"/>
                </a:solidFill>
                <a:latin typeface="Verdana" panose="020B0604030504040204" pitchFamily="34" charset="0"/>
                <a:ea typeface="Verdana" panose="020B0604030504040204" pitchFamily="34" charset="0"/>
              </a:rPr>
              <a:t> </a:t>
            </a:r>
            <a:r>
              <a:rPr lang="en-US" sz="2000" dirty="0">
                <a:solidFill>
                  <a:srgbClr val="002060"/>
                </a:solidFill>
                <a:latin typeface="Verdana" panose="020B0604030504040204" pitchFamily="34" charset="0"/>
                <a:ea typeface="Verdana" panose="020B0604030504040204" pitchFamily="34" charset="0"/>
              </a:rPr>
              <a:t>The saturated vapor pressure of a volatile liquid is used as a measure of </a:t>
            </a:r>
            <a:r>
              <a:rPr lang="en-US" sz="2000" dirty="0" smtClean="0">
                <a:solidFill>
                  <a:srgbClr val="002060"/>
                </a:solidFill>
                <a:latin typeface="Verdana" panose="020B0604030504040204" pitchFamily="34" charset="0"/>
                <a:ea typeface="Verdana" panose="020B0604030504040204" pitchFamily="34" charset="0"/>
              </a:rPr>
              <a:t>the</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temperature.</a:t>
            </a:r>
            <a:endParaRPr lang="tr-TR" sz="2000" dirty="0" smtClean="0">
              <a:solidFill>
                <a:srgbClr val="002060"/>
              </a:solidFill>
              <a:latin typeface="Verdana" panose="020B0604030504040204" pitchFamily="34" charset="0"/>
              <a:ea typeface="Verdana" panose="020B0604030504040204" pitchFamily="34" charset="0"/>
            </a:endParaRPr>
          </a:p>
          <a:p>
            <a:r>
              <a:rPr lang="en-US" sz="2000" dirty="0" smtClean="0">
                <a:solidFill>
                  <a:srgbClr val="002060"/>
                </a:solidFill>
                <a:latin typeface="Verdana" panose="020B0604030504040204" pitchFamily="34" charset="0"/>
                <a:ea typeface="Verdana" panose="020B0604030504040204" pitchFamily="34" charset="0"/>
              </a:rPr>
              <a:t> </a:t>
            </a:r>
            <a:r>
              <a:rPr lang="en-US" sz="2000" dirty="0">
                <a:solidFill>
                  <a:srgbClr val="002060"/>
                </a:solidFill>
                <a:latin typeface="Verdana" panose="020B0604030504040204" pitchFamily="34" charset="0"/>
                <a:ea typeface="Verdana" panose="020B0604030504040204" pitchFamily="34" charset="0"/>
              </a:rPr>
              <a:t>These thermometers are very sensitive but the scale is </a:t>
            </a:r>
            <a:r>
              <a:rPr lang="en-US" sz="2000" dirty="0" smtClean="0">
                <a:solidFill>
                  <a:srgbClr val="002060"/>
                </a:solidFill>
                <a:latin typeface="Verdana" panose="020B0604030504040204" pitchFamily="34" charset="0"/>
                <a:ea typeface="Verdana" panose="020B0604030504040204" pitchFamily="34" charset="0"/>
              </a:rPr>
              <a:t>not</a:t>
            </a:r>
            <a:r>
              <a:rPr lang="tr-TR" sz="2000" dirty="0" smtClean="0">
                <a:solidFill>
                  <a:srgbClr val="002060"/>
                </a:solidFill>
                <a:latin typeface="Verdana" panose="020B0604030504040204" pitchFamily="34" charset="0"/>
                <a:ea typeface="Verdana" panose="020B0604030504040204" pitchFamily="34" charset="0"/>
              </a:rPr>
              <a:t> l</a:t>
            </a:r>
            <a:r>
              <a:rPr lang="en-US" sz="2000" dirty="0" err="1" smtClean="0">
                <a:solidFill>
                  <a:srgbClr val="002060"/>
                </a:solidFill>
                <a:latin typeface="Verdana" panose="020B0604030504040204" pitchFamily="34" charset="0"/>
                <a:ea typeface="Verdana" panose="020B0604030504040204" pitchFamily="34" charset="0"/>
              </a:rPr>
              <a:t>inear</a:t>
            </a:r>
            <a:r>
              <a:rPr lang="en-US" sz="2000" dirty="0" smtClean="0">
                <a:solidFill>
                  <a:srgbClr val="002060"/>
                </a:solidFill>
                <a:latin typeface="Verdana" panose="020B0604030504040204" pitchFamily="34" charset="0"/>
                <a:ea typeface="Verdana" panose="020B0604030504040204" pitchFamily="34" charset="0"/>
              </a:rPr>
              <a:t>.</a:t>
            </a:r>
            <a:endParaRPr lang="tr-TR" sz="2000" dirty="0">
              <a:solidFill>
                <a:srgbClr val="002060"/>
              </a:solidFill>
              <a:latin typeface="Verdana" panose="020B0604030504040204" pitchFamily="34" charset="0"/>
              <a:ea typeface="Verdana" panose="020B0604030504040204" pitchFamily="34" charset="0"/>
            </a:endParaRPr>
          </a:p>
          <a:p>
            <a:r>
              <a:rPr lang="en-US" sz="2000" dirty="0" smtClean="0">
                <a:solidFill>
                  <a:srgbClr val="002060"/>
                </a:solidFill>
                <a:latin typeface="Verdana" panose="020B0604030504040204" pitchFamily="34" charset="0"/>
                <a:ea typeface="Verdana" panose="020B0604030504040204" pitchFamily="34" charset="0"/>
              </a:rPr>
              <a:t>The </a:t>
            </a:r>
            <a:r>
              <a:rPr lang="en-US" sz="2000" dirty="0">
                <a:solidFill>
                  <a:srgbClr val="002060"/>
                </a:solidFill>
                <a:latin typeface="Verdana" panose="020B0604030504040204" pitchFamily="34" charset="0"/>
                <a:ea typeface="Verdana" panose="020B0604030504040204" pitchFamily="34" charset="0"/>
              </a:rPr>
              <a:t>measurement accuracy is 1%. The typical temperature range is from </a:t>
            </a:r>
            <a:r>
              <a:rPr lang="en-US" sz="2000" dirty="0" smtClean="0">
                <a:solidFill>
                  <a:srgbClr val="002060"/>
                </a:solidFill>
                <a:latin typeface="Verdana" panose="020B0604030504040204" pitchFamily="34" charset="0"/>
                <a:ea typeface="Verdana" panose="020B0604030504040204" pitchFamily="34" charset="0"/>
              </a:rPr>
              <a:t>-</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20</a:t>
            </a:r>
            <a:r>
              <a:rPr lang="en-US" sz="2000" dirty="0">
                <a:solidFill>
                  <a:srgbClr val="002060"/>
                </a:solidFill>
                <a:latin typeface="Verdana" panose="020B0604030504040204" pitchFamily="34" charset="0"/>
                <a:ea typeface="Verdana" panose="020B0604030504040204" pitchFamily="34" charset="0"/>
              </a:rPr>
              <a:t>° C to 280° C depending on the nature of the </a:t>
            </a:r>
            <a:r>
              <a:rPr lang="en-US" sz="2000" dirty="0" smtClean="0">
                <a:solidFill>
                  <a:srgbClr val="002060"/>
                </a:solidFill>
                <a:latin typeface="Verdana" panose="020B0604030504040204" pitchFamily="34" charset="0"/>
                <a:ea typeface="Verdana" panose="020B0604030504040204" pitchFamily="34" charset="0"/>
              </a:rPr>
              <a:t>gas</a:t>
            </a:r>
            <a:r>
              <a:rPr lang="tr-TR" sz="2000" dirty="0" smtClean="0">
                <a:solidFill>
                  <a:srgbClr val="002060"/>
                </a:solidFill>
                <a:latin typeface="Verdana" panose="020B0604030504040204" pitchFamily="34" charset="0"/>
                <a:ea typeface="Verdana" panose="020B0604030504040204" pitchFamily="34" charset="0"/>
              </a:rPr>
              <a:t>.</a:t>
            </a:r>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6" name="Resim 5"/>
          <p:cNvPicPr>
            <a:picLocks noChangeAspect="1"/>
          </p:cNvPicPr>
          <p:nvPr/>
        </p:nvPicPr>
        <p:blipFill>
          <a:blip r:embed="rId2"/>
          <a:stretch>
            <a:fillRect/>
          </a:stretch>
        </p:blipFill>
        <p:spPr>
          <a:xfrm>
            <a:off x="9353898" y="1881273"/>
            <a:ext cx="2764041" cy="3564750"/>
          </a:xfrm>
          <a:prstGeom prst="rect">
            <a:avLst/>
          </a:prstGeom>
        </p:spPr>
      </p:pic>
      <p:pic>
        <p:nvPicPr>
          <p:cNvPr id="7" name="Resim 6"/>
          <p:cNvPicPr>
            <a:picLocks noChangeAspect="1"/>
          </p:cNvPicPr>
          <p:nvPr/>
        </p:nvPicPr>
        <p:blipFill>
          <a:blip r:embed="rId3"/>
          <a:stretch>
            <a:fillRect/>
          </a:stretch>
        </p:blipFill>
        <p:spPr>
          <a:xfrm>
            <a:off x="4805084" y="4420170"/>
            <a:ext cx="1633980" cy="2255267"/>
          </a:xfrm>
          <a:prstGeom prst="rect">
            <a:avLst/>
          </a:prstGeom>
        </p:spPr>
      </p:pic>
    </p:spTree>
    <p:extLst>
      <p:ext uri="{BB962C8B-B14F-4D97-AF65-F5344CB8AC3E}">
        <p14:creationId xmlns:p14="http://schemas.microsoft.com/office/powerpoint/2010/main" val="3997589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en-US" sz="3200" b="1" dirty="0" smtClean="0">
                <a:latin typeface="Verdana" panose="020B0604030504040204" pitchFamily="34" charset="0"/>
                <a:ea typeface="Verdana" panose="020B0604030504040204" pitchFamily="34" charset="0"/>
              </a:rPr>
              <a:t>L</a:t>
            </a:r>
            <a:r>
              <a:rPr lang="tr-TR" sz="3200" b="1" dirty="0" smtClean="0">
                <a:latin typeface="Verdana" panose="020B0604030504040204" pitchFamily="34" charset="0"/>
                <a:ea typeface="Verdana" panose="020B0604030504040204" pitchFamily="34" charset="0"/>
              </a:rPr>
              <a:t>ı</a:t>
            </a:r>
            <a:r>
              <a:rPr lang="en-US" sz="3200" b="1" dirty="0" err="1" smtClean="0">
                <a:latin typeface="Verdana" panose="020B0604030504040204" pitchFamily="34" charset="0"/>
                <a:ea typeface="Verdana" panose="020B0604030504040204" pitchFamily="34" charset="0"/>
              </a:rPr>
              <a:t>qu</a:t>
            </a:r>
            <a:r>
              <a:rPr lang="tr-TR" sz="3200" b="1" dirty="0" smtClean="0">
                <a:latin typeface="Verdana" panose="020B0604030504040204" pitchFamily="34" charset="0"/>
                <a:ea typeface="Verdana" panose="020B0604030504040204" pitchFamily="34" charset="0"/>
              </a:rPr>
              <a:t>ı</a:t>
            </a:r>
            <a:r>
              <a:rPr lang="en-US" sz="3200" b="1" dirty="0" smtClean="0">
                <a:latin typeface="Verdana" panose="020B0604030504040204" pitchFamily="34" charset="0"/>
                <a:ea typeface="Verdana" panose="020B0604030504040204" pitchFamily="34" charset="0"/>
              </a:rPr>
              <a:t>d </a:t>
            </a:r>
            <a:r>
              <a:rPr lang="en-US" sz="3200" b="1" dirty="0">
                <a:latin typeface="Verdana" panose="020B0604030504040204" pitchFamily="34" charset="0"/>
                <a:ea typeface="Verdana" panose="020B0604030504040204" pitchFamily="34" charset="0"/>
              </a:rPr>
              <a:t>pressure thermometer</a:t>
            </a:r>
            <a:endParaRPr lang="tr-TR" sz="3200"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417238" y="2220112"/>
            <a:ext cx="11357523" cy="3678303"/>
          </a:xfrm>
        </p:spPr>
        <p:txBody>
          <a:bodyPr>
            <a:noAutofit/>
          </a:bodyPr>
          <a:lstStyle/>
          <a:p>
            <a:pPr algn="just"/>
            <a:r>
              <a:rPr lang="en-US" sz="2000" dirty="0" smtClean="0">
                <a:solidFill>
                  <a:srgbClr val="002060"/>
                </a:solidFill>
                <a:latin typeface="Verdana" panose="020B0604030504040204" pitchFamily="34" charset="0"/>
                <a:ea typeface="Verdana" panose="020B0604030504040204" pitchFamily="34" charset="0"/>
              </a:rPr>
              <a:t>It’s </a:t>
            </a:r>
            <a:r>
              <a:rPr lang="en-US" sz="2000" dirty="0">
                <a:solidFill>
                  <a:srgbClr val="002060"/>
                </a:solidFill>
                <a:latin typeface="Verdana" panose="020B0604030504040204" pitchFamily="34" charset="0"/>
                <a:ea typeface="Verdana" panose="020B0604030504040204" pitchFamily="34" charset="0"/>
              </a:rPr>
              <a:t>a temperature measuring device whose operation is based </a:t>
            </a:r>
            <a:r>
              <a:rPr lang="en-US" sz="2000" dirty="0" smtClean="0">
                <a:solidFill>
                  <a:srgbClr val="002060"/>
                </a:solidFill>
                <a:latin typeface="Verdana" panose="020B0604030504040204" pitchFamily="34" charset="0"/>
                <a:ea typeface="Verdana" panose="020B0604030504040204" pitchFamily="34" charset="0"/>
              </a:rPr>
              <a:t>on</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thermal </a:t>
            </a:r>
            <a:r>
              <a:rPr lang="en-US" sz="2000" dirty="0">
                <a:solidFill>
                  <a:srgbClr val="002060"/>
                </a:solidFill>
                <a:latin typeface="Verdana" panose="020B0604030504040204" pitchFamily="34" charset="0"/>
                <a:ea typeface="Verdana" panose="020B0604030504040204" pitchFamily="34" charset="0"/>
              </a:rPr>
              <a:t>expansion of a </a:t>
            </a:r>
            <a:r>
              <a:rPr lang="en-US" sz="2000" dirty="0" smtClean="0">
                <a:solidFill>
                  <a:srgbClr val="002060"/>
                </a:solidFill>
                <a:latin typeface="Verdana" panose="020B0604030504040204" pitchFamily="34" charset="0"/>
                <a:ea typeface="Verdana" panose="020B0604030504040204" pitchFamily="34" charset="0"/>
              </a:rPr>
              <a:t>liquid.</a:t>
            </a:r>
            <a:endParaRPr lang="tr-TR" sz="2000" dirty="0">
              <a:solidFill>
                <a:srgbClr val="002060"/>
              </a:solidFill>
              <a:latin typeface="Verdana" panose="020B0604030504040204" pitchFamily="34" charset="0"/>
              <a:ea typeface="Verdana" panose="020B0604030504040204" pitchFamily="34" charset="0"/>
            </a:endParaRPr>
          </a:p>
          <a:p>
            <a:pPr algn="just"/>
            <a:r>
              <a:rPr lang="en-US" sz="2000" dirty="0" smtClean="0">
                <a:solidFill>
                  <a:srgbClr val="002060"/>
                </a:solidFill>
                <a:latin typeface="Verdana" panose="020B0604030504040204" pitchFamily="34" charset="0"/>
                <a:ea typeface="Verdana" panose="020B0604030504040204" pitchFamily="34" charset="0"/>
              </a:rPr>
              <a:t>The </a:t>
            </a:r>
            <a:r>
              <a:rPr lang="en-US" sz="2000" dirty="0">
                <a:solidFill>
                  <a:srgbClr val="002060"/>
                </a:solidFill>
                <a:latin typeface="Verdana" panose="020B0604030504040204" pitchFamily="34" charset="0"/>
                <a:ea typeface="Verdana" panose="020B0604030504040204" pitchFamily="34" charset="0"/>
              </a:rPr>
              <a:t>insides of the thermo-sensor cylinder, capillary, and Bourdon </a:t>
            </a:r>
            <a:r>
              <a:rPr lang="en-US" sz="2000" dirty="0" smtClean="0">
                <a:solidFill>
                  <a:srgbClr val="002060"/>
                </a:solidFill>
                <a:latin typeface="Verdana" panose="020B0604030504040204" pitchFamily="34" charset="0"/>
                <a:ea typeface="Verdana" panose="020B0604030504040204" pitchFamily="34" charset="0"/>
              </a:rPr>
              <a:t>tube</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are </a:t>
            </a:r>
            <a:r>
              <a:rPr lang="en-US" sz="2000" dirty="0">
                <a:solidFill>
                  <a:srgbClr val="002060"/>
                </a:solidFill>
                <a:latin typeface="Verdana" panose="020B0604030504040204" pitchFamily="34" charset="0"/>
                <a:ea typeface="Verdana" panose="020B0604030504040204" pitchFamily="34" charset="0"/>
              </a:rPr>
              <a:t>filled with liquid which changes volume with varying temperature</a:t>
            </a:r>
            <a:r>
              <a:rPr lang="en-US" sz="2000" dirty="0" smtClean="0">
                <a:solidFill>
                  <a:srgbClr val="002060"/>
                </a:solidFill>
                <a:latin typeface="Verdana" panose="020B0604030504040204" pitchFamily="34" charset="0"/>
                <a:ea typeface="Verdana" panose="020B0604030504040204" pitchFamily="34" charset="0"/>
              </a:rPr>
              <a:t>.</a:t>
            </a:r>
            <a:endParaRPr lang="tr-TR" sz="2000" dirty="0" smtClean="0">
              <a:solidFill>
                <a:srgbClr val="002060"/>
              </a:solidFill>
              <a:latin typeface="Verdana" panose="020B0604030504040204" pitchFamily="34" charset="0"/>
              <a:ea typeface="Verdana" panose="020B0604030504040204" pitchFamily="34" charset="0"/>
            </a:endParaRPr>
          </a:p>
          <a:p>
            <a:pPr algn="just"/>
            <a:r>
              <a:rPr lang="en-US" sz="2000" dirty="0" smtClean="0">
                <a:solidFill>
                  <a:srgbClr val="002060"/>
                </a:solidFill>
                <a:latin typeface="Verdana" panose="020B0604030504040204" pitchFamily="34" charset="0"/>
                <a:ea typeface="Verdana" panose="020B0604030504040204" pitchFamily="34" charset="0"/>
              </a:rPr>
              <a:t>The </a:t>
            </a:r>
            <a:r>
              <a:rPr lang="en-US" sz="2000" dirty="0">
                <a:solidFill>
                  <a:srgbClr val="002060"/>
                </a:solidFill>
                <a:latin typeface="Verdana" panose="020B0604030504040204" pitchFamily="34" charset="0"/>
                <a:ea typeface="Verdana" panose="020B0604030504040204" pitchFamily="34" charset="0"/>
              </a:rPr>
              <a:t>liquid in the thermo-sensor cylinder is expanded and contracted </a:t>
            </a:r>
            <a:r>
              <a:rPr lang="en-US" sz="2000" dirty="0" smtClean="0">
                <a:solidFill>
                  <a:srgbClr val="002060"/>
                </a:solidFill>
                <a:latin typeface="Verdana" panose="020B0604030504040204" pitchFamily="34" charset="0"/>
                <a:ea typeface="Verdana" panose="020B0604030504040204" pitchFamily="34" charset="0"/>
              </a:rPr>
              <a:t>as</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the </a:t>
            </a:r>
            <a:r>
              <a:rPr lang="en-US" sz="2000" dirty="0">
                <a:solidFill>
                  <a:srgbClr val="002060"/>
                </a:solidFill>
                <a:latin typeface="Verdana" panose="020B0604030504040204" pitchFamily="34" charset="0"/>
                <a:ea typeface="Verdana" panose="020B0604030504040204" pitchFamily="34" charset="0"/>
              </a:rPr>
              <a:t>temperature changes, and the pressure change in the Bourdon </a:t>
            </a:r>
            <a:r>
              <a:rPr lang="en-US" sz="2000" dirty="0" smtClean="0">
                <a:solidFill>
                  <a:srgbClr val="002060"/>
                </a:solidFill>
                <a:latin typeface="Verdana" panose="020B0604030504040204" pitchFamily="34" charset="0"/>
                <a:ea typeface="Verdana" panose="020B0604030504040204" pitchFamily="34" charset="0"/>
              </a:rPr>
              <a:t>tube</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that </a:t>
            </a:r>
            <a:r>
              <a:rPr lang="en-US" sz="2000" dirty="0">
                <a:solidFill>
                  <a:srgbClr val="002060"/>
                </a:solidFill>
                <a:latin typeface="Verdana" panose="020B0604030504040204" pitchFamily="34" charset="0"/>
                <a:ea typeface="Verdana" panose="020B0604030504040204" pitchFamily="34" charset="0"/>
              </a:rPr>
              <a:t>is transmitted through the capillary is indicated as a temperature</a:t>
            </a:r>
            <a:r>
              <a:rPr lang="en-US" sz="2000" dirty="0" smtClean="0">
                <a:solidFill>
                  <a:srgbClr val="002060"/>
                </a:solidFill>
                <a:latin typeface="Verdana" panose="020B0604030504040204" pitchFamily="34" charset="0"/>
                <a:ea typeface="Verdana" panose="020B0604030504040204" pitchFamily="34" charset="0"/>
              </a:rPr>
              <a:t>.</a:t>
            </a:r>
            <a:endParaRPr lang="tr-TR" sz="2000" dirty="0" smtClean="0">
              <a:solidFill>
                <a:srgbClr val="002060"/>
              </a:solidFill>
              <a:latin typeface="Verdana" panose="020B0604030504040204" pitchFamily="34" charset="0"/>
              <a:ea typeface="Verdana" panose="020B0604030504040204" pitchFamily="34" charset="0"/>
            </a:endParaRPr>
          </a:p>
          <a:p>
            <a:pPr algn="just"/>
            <a:r>
              <a:rPr lang="en-US" sz="2000" dirty="0" smtClean="0">
                <a:solidFill>
                  <a:srgbClr val="002060"/>
                </a:solidFill>
                <a:latin typeface="Verdana" panose="020B0604030504040204" pitchFamily="34" charset="0"/>
                <a:ea typeface="Verdana" panose="020B0604030504040204" pitchFamily="34" charset="0"/>
              </a:rPr>
              <a:t>Liquid </a:t>
            </a:r>
            <a:r>
              <a:rPr lang="en-US" sz="2000" dirty="0">
                <a:solidFill>
                  <a:srgbClr val="002060"/>
                </a:solidFill>
                <a:latin typeface="Verdana" panose="020B0604030504040204" pitchFamily="34" charset="0"/>
                <a:ea typeface="Verdana" panose="020B0604030504040204" pitchFamily="34" charset="0"/>
              </a:rPr>
              <a:t>filled thermometers have </a:t>
            </a:r>
            <a:r>
              <a:rPr lang="en-US" sz="2000" dirty="0" smtClean="0">
                <a:solidFill>
                  <a:srgbClr val="002060"/>
                </a:solidFill>
                <a:latin typeface="Verdana" panose="020B0604030504040204" pitchFamily="34" charset="0"/>
                <a:ea typeface="Verdana" panose="020B0604030504040204" pitchFamily="34" charset="0"/>
              </a:rPr>
              <a:t>scales</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with </a:t>
            </a:r>
            <a:r>
              <a:rPr lang="en-US" sz="2000" dirty="0">
                <a:solidFill>
                  <a:srgbClr val="002060"/>
                </a:solidFill>
                <a:latin typeface="Verdana" panose="020B0604030504040204" pitchFamily="34" charset="0"/>
                <a:ea typeface="Verdana" panose="020B0604030504040204" pitchFamily="34" charset="0"/>
              </a:rPr>
              <a:t>divisions from 10° to 0.01°C</a:t>
            </a:r>
            <a:r>
              <a:rPr lang="en-US" sz="2000" dirty="0" smtClean="0">
                <a:solidFill>
                  <a:srgbClr val="002060"/>
                </a:solidFill>
                <a:latin typeface="Verdana" panose="020B0604030504040204" pitchFamily="34" charset="0"/>
                <a:ea typeface="Verdana" panose="020B0604030504040204" pitchFamily="34" charset="0"/>
              </a:rPr>
              <a:t>.</a:t>
            </a:r>
            <a:endParaRPr lang="tr-TR" sz="2000" dirty="0" smtClean="0">
              <a:solidFill>
                <a:srgbClr val="002060"/>
              </a:solidFill>
              <a:latin typeface="Verdana" panose="020B0604030504040204" pitchFamily="34" charset="0"/>
              <a:ea typeface="Verdana" panose="020B0604030504040204" pitchFamily="34" charset="0"/>
            </a:endParaRPr>
          </a:p>
          <a:p>
            <a:r>
              <a:rPr lang="en-US" sz="2000" dirty="0" smtClean="0">
                <a:solidFill>
                  <a:srgbClr val="002060"/>
                </a:solidFill>
                <a:latin typeface="Verdana" panose="020B0604030504040204" pitchFamily="34" charset="0"/>
                <a:ea typeface="Verdana" panose="020B0604030504040204" pitchFamily="34" charset="0"/>
              </a:rPr>
              <a:t>The </a:t>
            </a:r>
            <a:r>
              <a:rPr lang="en-US" sz="2000" dirty="0">
                <a:solidFill>
                  <a:srgbClr val="002060"/>
                </a:solidFill>
                <a:latin typeface="Verdana" panose="020B0604030504040204" pitchFamily="34" charset="0"/>
                <a:ea typeface="Verdana" panose="020B0604030504040204" pitchFamily="34" charset="0"/>
              </a:rPr>
              <a:t>measurement accuracy depends on the depth of immersion of </a:t>
            </a:r>
            <a:r>
              <a:rPr lang="en-US" sz="2000" dirty="0" smtClean="0">
                <a:solidFill>
                  <a:srgbClr val="002060"/>
                </a:solidFill>
                <a:latin typeface="Verdana" panose="020B0604030504040204" pitchFamily="34" charset="0"/>
                <a:ea typeface="Verdana" panose="020B0604030504040204" pitchFamily="34" charset="0"/>
              </a:rPr>
              <a:t>the</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thermometer </a:t>
            </a:r>
            <a:r>
              <a:rPr lang="en-US" sz="2000" dirty="0">
                <a:solidFill>
                  <a:srgbClr val="002060"/>
                </a:solidFill>
                <a:latin typeface="Verdana" panose="020B0604030504040204" pitchFamily="34" charset="0"/>
                <a:ea typeface="Verdana" panose="020B0604030504040204" pitchFamily="34" charset="0"/>
              </a:rPr>
              <a:t>in the medium to be measured. </a:t>
            </a:r>
            <a:br>
              <a:rPr lang="en-US" sz="2000" dirty="0">
                <a:solidFill>
                  <a:srgbClr val="002060"/>
                </a:solidFill>
                <a:latin typeface="Verdana" panose="020B0604030504040204" pitchFamily="34" charset="0"/>
                <a:ea typeface="Verdana" panose="020B0604030504040204" pitchFamily="34" charset="0"/>
              </a:rPr>
            </a:br>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4280035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err="1" smtClean="0">
                <a:latin typeface="Verdana" panose="020B0604030504040204" pitchFamily="34" charset="0"/>
                <a:ea typeface="Verdana" panose="020B0604030504040204" pitchFamily="34" charset="0"/>
              </a:rPr>
              <a:t>lıquıd</a:t>
            </a:r>
            <a:r>
              <a:rPr lang="en-US" sz="3200" b="1" dirty="0" smtClean="0">
                <a:latin typeface="Verdana" panose="020B0604030504040204" pitchFamily="34" charset="0"/>
                <a:ea typeface="Verdana" panose="020B0604030504040204" pitchFamily="34" charset="0"/>
              </a:rPr>
              <a:t> </a:t>
            </a:r>
            <a:r>
              <a:rPr lang="en-US" sz="3200" b="1" dirty="0">
                <a:latin typeface="Verdana" panose="020B0604030504040204" pitchFamily="34" charset="0"/>
                <a:ea typeface="Verdana" panose="020B0604030504040204" pitchFamily="34" charset="0"/>
              </a:rPr>
              <a:t>pressure thermometers</a:t>
            </a:r>
            <a:endParaRPr lang="tr-TR" sz="3200" dirty="0">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5" name="Resim 4"/>
          <p:cNvPicPr>
            <a:picLocks noChangeAspect="1"/>
          </p:cNvPicPr>
          <p:nvPr/>
        </p:nvPicPr>
        <p:blipFill>
          <a:blip r:embed="rId2"/>
          <a:stretch>
            <a:fillRect/>
          </a:stretch>
        </p:blipFill>
        <p:spPr>
          <a:xfrm>
            <a:off x="2440563" y="2268901"/>
            <a:ext cx="3655437" cy="4368972"/>
          </a:xfrm>
          <a:prstGeom prst="rect">
            <a:avLst/>
          </a:prstGeom>
        </p:spPr>
      </p:pic>
      <p:pic>
        <p:nvPicPr>
          <p:cNvPr id="7" name="Resim 6"/>
          <p:cNvPicPr>
            <a:picLocks noChangeAspect="1"/>
          </p:cNvPicPr>
          <p:nvPr/>
        </p:nvPicPr>
        <p:blipFill>
          <a:blip r:embed="rId3"/>
          <a:stretch>
            <a:fillRect/>
          </a:stretch>
        </p:blipFill>
        <p:spPr>
          <a:xfrm>
            <a:off x="6400800" y="2048774"/>
            <a:ext cx="4286250" cy="4809226"/>
          </a:xfrm>
          <a:prstGeom prst="rect">
            <a:avLst/>
          </a:prstGeom>
        </p:spPr>
      </p:pic>
    </p:spTree>
    <p:extLst>
      <p:ext uri="{BB962C8B-B14F-4D97-AF65-F5344CB8AC3E}">
        <p14:creationId xmlns:p14="http://schemas.microsoft.com/office/powerpoint/2010/main" val="2482067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smtClean="0">
                <a:latin typeface="Verdana" panose="020B0604030504040204" pitchFamily="34" charset="0"/>
                <a:ea typeface="Verdana" panose="020B0604030504040204" pitchFamily="34" charset="0"/>
              </a:rPr>
              <a:t>WHAT IS TEMPERATURE?</a:t>
            </a:r>
            <a:endParaRPr lang="tr-TR" sz="4000" dirty="0">
              <a:latin typeface="Verdana" panose="020B0604030504040204" pitchFamily="34" charset="0"/>
              <a:ea typeface="Verdana" panose="020B0604030504040204" pitchFamily="34" charset="0"/>
            </a:endParaRPr>
          </a:p>
        </p:txBody>
      </p:sp>
      <p:sp>
        <p:nvSpPr>
          <p:cNvPr id="7" name="Altbilgi Yer Tutucusu 6"/>
          <p:cNvSpPr>
            <a:spLocks noGrp="1"/>
          </p:cNvSpPr>
          <p:nvPr>
            <p:ph type="ftr" sz="quarter" idx="11"/>
          </p:nvPr>
        </p:nvSpPr>
        <p:spPr>
          <a:xfrm>
            <a:off x="0" y="6486971"/>
            <a:ext cx="11741844" cy="365125"/>
          </a:xfrm>
        </p:spPr>
        <p:txBody>
          <a:bodyPr/>
          <a:lstStyle/>
          <a:p>
            <a:r>
              <a:rPr lang="en-US" dirty="0" smtClean="0"/>
              <a:t>DR. KADRİYE ÖZLEM HAMALOĞLU                                                              </a:t>
            </a:r>
            <a:r>
              <a:rPr lang="tr-TR" dirty="0" smtClean="0"/>
              <a:t>															</a:t>
            </a:r>
            <a:r>
              <a:rPr lang="en-US" dirty="0" smtClean="0"/>
              <a:t>    </a:t>
            </a:r>
            <a:endParaRPr lang="tr-TR" dirty="0" smtClean="0"/>
          </a:p>
          <a:p>
            <a:r>
              <a:rPr lang="tr-TR" dirty="0" smtClean="0"/>
              <a:t>22</a:t>
            </a:r>
            <a:r>
              <a:rPr lang="en-US" dirty="0" smtClean="0"/>
              <a:t>.10.2018</a:t>
            </a:r>
            <a:endParaRPr lang="en-US" dirty="0"/>
          </a:p>
        </p:txBody>
      </p:sp>
      <p:pic>
        <p:nvPicPr>
          <p:cNvPr id="8" name="Picture 2" descr="http://www.clker.com/cliparts/6/5/b/f/11949864691020941855smiley114.svg.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6858" y="1892615"/>
            <a:ext cx="4947745" cy="478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848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latin typeface="Verdana" panose="020B0604030504040204" pitchFamily="34" charset="0"/>
                <a:ea typeface="Verdana" panose="020B0604030504040204" pitchFamily="34" charset="0"/>
              </a:rPr>
              <a:t>ADVANTAGES &amp; DISADVANTAGES</a:t>
            </a:r>
            <a:endParaRPr lang="tr-TR" sz="3200" dirty="0"/>
          </a:p>
        </p:txBody>
      </p:sp>
      <p:sp>
        <p:nvSpPr>
          <p:cNvPr id="3" name="İçerik Yer Tutucusu 2"/>
          <p:cNvSpPr>
            <a:spLocks noGrp="1"/>
          </p:cNvSpPr>
          <p:nvPr>
            <p:ph idx="1"/>
          </p:nvPr>
        </p:nvSpPr>
        <p:spPr>
          <a:xfrm>
            <a:off x="388009" y="2128980"/>
            <a:ext cx="11029615" cy="3678303"/>
          </a:xfrm>
        </p:spPr>
        <p:txBody>
          <a:bodyPr>
            <a:noAutofit/>
          </a:bodyPr>
          <a:lstStyle/>
          <a:p>
            <a:r>
              <a:rPr lang="en-US" sz="2000" b="1" dirty="0">
                <a:solidFill>
                  <a:srgbClr val="002060"/>
                </a:solidFill>
                <a:latin typeface="Verdana" panose="020B0604030504040204" pitchFamily="34" charset="0"/>
                <a:ea typeface="Verdana" panose="020B0604030504040204" pitchFamily="34" charset="0"/>
              </a:rPr>
              <a:t>Applications:</a:t>
            </a:r>
            <a:br>
              <a:rPr lang="en-US" sz="2000" b="1"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1. Suitable for most heating and ventilation applications.</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2. Used in dairy, brewing and food industries.</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3. A common application of this type of thermometer </a:t>
            </a:r>
            <a:r>
              <a:rPr lang="en-US" sz="2000" dirty="0" smtClean="0">
                <a:solidFill>
                  <a:srgbClr val="002060"/>
                </a:solidFill>
                <a:latin typeface="Verdana" panose="020B0604030504040204" pitchFamily="34" charset="0"/>
                <a:ea typeface="Verdana" panose="020B0604030504040204" pitchFamily="34" charset="0"/>
              </a:rPr>
              <a:t>is</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measurement </a:t>
            </a:r>
            <a:r>
              <a:rPr lang="en-US" sz="2000" dirty="0">
                <a:solidFill>
                  <a:srgbClr val="002060"/>
                </a:solidFill>
                <a:latin typeface="Verdana" panose="020B0604030504040204" pitchFamily="34" charset="0"/>
                <a:ea typeface="Verdana" panose="020B0604030504040204" pitchFamily="34" charset="0"/>
              </a:rPr>
              <a:t>of outside temperature from the inside of </a:t>
            </a:r>
            <a:r>
              <a:rPr lang="en-US" sz="2000" dirty="0" smtClean="0">
                <a:solidFill>
                  <a:srgbClr val="002060"/>
                </a:solidFill>
                <a:latin typeface="Verdana" panose="020B0604030504040204" pitchFamily="34" charset="0"/>
                <a:ea typeface="Verdana" panose="020B0604030504040204" pitchFamily="34" charset="0"/>
              </a:rPr>
              <a:t>a</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building.</a:t>
            </a:r>
            <a:endParaRPr lang="tr-TR" sz="2000" dirty="0">
              <a:solidFill>
                <a:srgbClr val="002060"/>
              </a:solidFill>
              <a:latin typeface="Verdana" panose="020B0604030504040204" pitchFamily="34" charset="0"/>
              <a:ea typeface="Verdana" panose="020B0604030504040204" pitchFamily="34" charset="0"/>
            </a:endParaRPr>
          </a:p>
          <a:p>
            <a:r>
              <a:rPr lang="en-US" sz="2000" b="1" dirty="0" smtClean="0">
                <a:solidFill>
                  <a:srgbClr val="002060"/>
                </a:solidFill>
                <a:latin typeface="Verdana" panose="020B0604030504040204" pitchFamily="34" charset="0"/>
                <a:ea typeface="Verdana" panose="020B0604030504040204" pitchFamily="34" charset="0"/>
              </a:rPr>
              <a:t>Advantages</a:t>
            </a:r>
            <a:r>
              <a:rPr lang="en-US" sz="2000" b="1" dirty="0">
                <a:solidFill>
                  <a:srgbClr val="002060"/>
                </a:solidFill>
                <a:latin typeface="Verdana" panose="020B0604030504040204" pitchFamily="34" charset="0"/>
                <a:ea typeface="Verdana" panose="020B0604030504040204" pitchFamily="34" charset="0"/>
              </a:rPr>
              <a:t>:</a:t>
            </a:r>
            <a:br>
              <a:rPr lang="en-US" sz="2000" b="1"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1. Simple structure, high mechanical strength.</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2. Low cost, requires no external energy</a:t>
            </a:r>
            <a:r>
              <a:rPr lang="en-US" sz="2000" dirty="0" smtClean="0">
                <a:solidFill>
                  <a:srgbClr val="002060"/>
                </a:solidFill>
                <a:latin typeface="Verdana" panose="020B0604030504040204" pitchFamily="34" charset="0"/>
                <a:ea typeface="Verdana" panose="020B0604030504040204" pitchFamily="34" charset="0"/>
              </a:rPr>
              <a:t>.</a:t>
            </a:r>
            <a:endParaRPr lang="tr-TR" sz="2000" dirty="0">
              <a:solidFill>
                <a:srgbClr val="002060"/>
              </a:solidFill>
              <a:latin typeface="Verdana" panose="020B0604030504040204" pitchFamily="34" charset="0"/>
              <a:ea typeface="Verdana" panose="020B0604030504040204" pitchFamily="34" charset="0"/>
            </a:endParaRPr>
          </a:p>
          <a:p>
            <a:r>
              <a:rPr lang="en-US" sz="2000" b="1" dirty="0" smtClean="0">
                <a:solidFill>
                  <a:srgbClr val="002060"/>
                </a:solidFill>
                <a:latin typeface="Verdana" panose="020B0604030504040204" pitchFamily="34" charset="0"/>
                <a:ea typeface="Verdana" panose="020B0604030504040204" pitchFamily="34" charset="0"/>
              </a:rPr>
              <a:t>Disadvantages</a:t>
            </a:r>
            <a:r>
              <a:rPr lang="en-US" sz="2000" b="1" dirty="0">
                <a:solidFill>
                  <a:srgbClr val="002060"/>
                </a:solidFill>
                <a:latin typeface="Verdana" panose="020B0604030504040204" pitchFamily="34" charset="0"/>
                <a:ea typeface="Verdana" panose="020B0604030504040204" pitchFamily="34" charset="0"/>
              </a:rPr>
              <a:t>:</a:t>
            </a:r>
            <a:br>
              <a:rPr lang="en-US" sz="2000" b="1"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1. Temperature range is limited, usually 80-400 ℃.</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2. Slow response time. </a:t>
            </a:r>
            <a:br>
              <a:rPr lang="en-US" sz="2000" dirty="0">
                <a:solidFill>
                  <a:srgbClr val="002060"/>
                </a:solidFill>
                <a:latin typeface="Verdana" panose="020B0604030504040204" pitchFamily="34" charset="0"/>
                <a:ea typeface="Verdana" panose="020B0604030504040204" pitchFamily="34" charset="0"/>
              </a:rPr>
            </a:br>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3295206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smtClean="0">
                <a:latin typeface="Verdana" panose="020B0604030504040204" pitchFamily="34" charset="0"/>
                <a:ea typeface="Verdana" panose="020B0604030504040204" pitchFamily="34" charset="0"/>
              </a:rPr>
              <a:t>SEALED BELLOW</a:t>
            </a:r>
            <a:endParaRPr lang="tr-TR" sz="3600"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435417" y="3108696"/>
            <a:ext cx="5885388" cy="1298087"/>
          </a:xfrm>
        </p:spPr>
        <p:txBody>
          <a:bodyPr>
            <a:noAutofit/>
          </a:bodyPr>
          <a:lstStyle/>
          <a:p>
            <a:r>
              <a:rPr lang="en-US" dirty="0">
                <a:solidFill>
                  <a:srgbClr val="002060"/>
                </a:solidFill>
                <a:latin typeface="Verdana" panose="020B0604030504040204" pitchFamily="34" charset="0"/>
                <a:ea typeface="Verdana" panose="020B0604030504040204" pitchFamily="34" charset="0"/>
              </a:rPr>
              <a:t>The sealed bellows type is filled with a gas, vapor or liquid</a:t>
            </a:r>
            <a:r>
              <a:rPr lang="en-US" dirty="0" smtClean="0">
                <a:solidFill>
                  <a:srgbClr val="002060"/>
                </a:solidFill>
                <a:latin typeface="Verdana" panose="020B0604030504040204" pitchFamily="34" charset="0"/>
                <a:ea typeface="Verdana" panose="020B0604030504040204" pitchFamily="34" charset="0"/>
              </a:rPr>
              <a:t>.</a:t>
            </a:r>
            <a:endParaRPr lang="tr-TR" dirty="0" smtClean="0">
              <a:solidFill>
                <a:srgbClr val="002060"/>
              </a:solidFill>
              <a:latin typeface="Verdana" panose="020B0604030504040204" pitchFamily="34" charset="0"/>
              <a:ea typeface="Verdana" panose="020B0604030504040204" pitchFamily="34" charset="0"/>
            </a:endParaRPr>
          </a:p>
          <a:p>
            <a:r>
              <a:rPr lang="en-US" dirty="0" smtClean="0">
                <a:solidFill>
                  <a:srgbClr val="002060"/>
                </a:solidFill>
                <a:latin typeface="Verdana" panose="020B0604030504040204" pitchFamily="34" charset="0"/>
                <a:ea typeface="Verdana" panose="020B0604030504040204" pitchFamily="34" charset="0"/>
              </a:rPr>
              <a:t>It </a:t>
            </a:r>
            <a:r>
              <a:rPr lang="en-US" dirty="0">
                <a:solidFill>
                  <a:srgbClr val="002060"/>
                </a:solidFill>
                <a:latin typeface="Verdana" panose="020B0604030504040204" pitchFamily="34" charset="0"/>
                <a:ea typeface="Verdana" panose="020B0604030504040204" pitchFamily="34" charset="0"/>
              </a:rPr>
              <a:t>responds to change in temperature by variation in volume and pressure causing expansion or contraction. </a:t>
            </a:r>
            <a:endParaRPr lang="tr-TR" dirty="0">
              <a:solidFill>
                <a:srgbClr val="002060"/>
              </a:solidFill>
              <a:latin typeface="Verdana" panose="020B0604030504040204" pitchFamily="34" charset="0"/>
              <a:ea typeface="Verdana" panose="020B0604030504040204" pitchFamily="34" charset="0"/>
            </a:endParaRPr>
          </a:p>
          <a:p>
            <a:r>
              <a:rPr lang="en-US" dirty="0" smtClean="0">
                <a:solidFill>
                  <a:srgbClr val="002060"/>
                </a:solidFill>
                <a:latin typeface="Verdana" panose="020B0604030504040204" pitchFamily="34" charset="0"/>
                <a:ea typeface="Verdana" panose="020B0604030504040204" pitchFamily="34" charset="0"/>
              </a:rPr>
              <a:t>Gas </a:t>
            </a:r>
            <a:r>
              <a:rPr lang="en-US" dirty="0">
                <a:solidFill>
                  <a:srgbClr val="002060"/>
                </a:solidFill>
                <a:latin typeface="Verdana" panose="020B0604030504040204" pitchFamily="34" charset="0"/>
                <a:ea typeface="Verdana" panose="020B0604030504040204" pitchFamily="34" charset="0"/>
              </a:rPr>
              <a:t>filled bellows can make the sensor sensitive to both external pressure and </a:t>
            </a:r>
            <a:r>
              <a:rPr lang="en-US" dirty="0" smtClean="0">
                <a:solidFill>
                  <a:srgbClr val="002060"/>
                </a:solidFill>
                <a:latin typeface="Verdana" panose="020B0604030504040204" pitchFamily="34" charset="0"/>
                <a:ea typeface="Verdana" panose="020B0604030504040204" pitchFamily="34" charset="0"/>
              </a:rPr>
              <a:t>temperature</a:t>
            </a:r>
            <a:endParaRPr lang="tr-TR" dirty="0" smtClean="0">
              <a:solidFill>
                <a:srgbClr val="002060"/>
              </a:solidFill>
              <a:latin typeface="Verdana" panose="020B0604030504040204" pitchFamily="34" charset="0"/>
              <a:ea typeface="Verdana" panose="020B0604030504040204" pitchFamily="34" charset="0"/>
            </a:endParaRPr>
          </a:p>
          <a:p>
            <a:r>
              <a:rPr lang="en-US" dirty="0">
                <a:solidFill>
                  <a:srgbClr val="002060"/>
                </a:solidFill>
                <a:latin typeface="Verdana" panose="020B0604030504040204" pitchFamily="34" charset="0"/>
                <a:ea typeface="Verdana" panose="020B0604030504040204" pitchFamily="34" charset="0"/>
              </a:rPr>
              <a:t>Liquid Filled bellows can function in </a:t>
            </a:r>
            <a:r>
              <a:rPr lang="tr-TR" dirty="0" smtClean="0">
                <a:solidFill>
                  <a:srgbClr val="002060"/>
                </a:solidFill>
                <a:latin typeface="Verdana" panose="020B0604030504040204" pitchFamily="34" charset="0"/>
                <a:ea typeface="Verdana" panose="020B0604030504040204" pitchFamily="34" charset="0"/>
              </a:rPr>
              <a:t>a </a:t>
            </a:r>
            <a:r>
              <a:rPr lang="en-US" dirty="0" smtClean="0">
                <a:solidFill>
                  <a:srgbClr val="002060"/>
                </a:solidFill>
                <a:latin typeface="Verdana" panose="020B0604030504040204" pitchFamily="34" charset="0"/>
                <a:ea typeface="Verdana" panose="020B0604030504040204" pitchFamily="34" charset="0"/>
              </a:rPr>
              <a:t>number </a:t>
            </a:r>
            <a:r>
              <a:rPr lang="en-US" dirty="0">
                <a:solidFill>
                  <a:srgbClr val="002060"/>
                </a:solidFill>
                <a:latin typeface="Verdana" panose="020B0604030504040204" pitchFamily="34" charset="0"/>
                <a:ea typeface="Verdana" panose="020B0604030504040204" pitchFamily="34" charset="0"/>
              </a:rPr>
              <a:t>of transducer applications</a:t>
            </a:r>
            <a:r>
              <a:rPr lang="en-US" dirty="0" smtClean="0">
                <a:solidFill>
                  <a:srgbClr val="002060"/>
                </a:solidFill>
                <a:latin typeface="Verdana" panose="020B0604030504040204" pitchFamily="34" charset="0"/>
                <a:ea typeface="Verdana" panose="020B0604030504040204" pitchFamily="34" charset="0"/>
              </a:rPr>
              <a:t>.</a:t>
            </a:r>
            <a:endParaRPr lang="tr-TR" dirty="0" smtClean="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82257"/>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5" name="Resim 4"/>
          <p:cNvPicPr>
            <a:picLocks noChangeAspect="1"/>
          </p:cNvPicPr>
          <p:nvPr/>
        </p:nvPicPr>
        <p:blipFill>
          <a:blip r:embed="rId2"/>
          <a:stretch>
            <a:fillRect/>
          </a:stretch>
        </p:blipFill>
        <p:spPr>
          <a:xfrm>
            <a:off x="6640818" y="1966412"/>
            <a:ext cx="4969990" cy="3149123"/>
          </a:xfrm>
          <a:prstGeom prst="rect">
            <a:avLst/>
          </a:prstGeom>
        </p:spPr>
      </p:pic>
      <p:sp>
        <p:nvSpPr>
          <p:cNvPr id="7" name="Dikdörtgen 6"/>
          <p:cNvSpPr/>
          <p:nvPr/>
        </p:nvSpPr>
        <p:spPr>
          <a:xfrm>
            <a:off x="6557609" y="5115535"/>
            <a:ext cx="6807447" cy="1754326"/>
          </a:xfrm>
          <a:prstGeom prst="rect">
            <a:avLst/>
          </a:prstGeom>
        </p:spPr>
        <p:txBody>
          <a:bodyPr wrap="square">
            <a:spAutoFit/>
          </a:bodyPr>
          <a:lstStyle/>
          <a:p>
            <a:r>
              <a:rPr lang="en-US" b="1" u="sng" dirty="0">
                <a:solidFill>
                  <a:srgbClr val="002060"/>
                </a:solidFill>
                <a:latin typeface="Verdana" panose="020B0604030504040204" pitchFamily="34" charset="0"/>
                <a:ea typeface="Verdana" panose="020B0604030504040204" pitchFamily="34" charset="0"/>
              </a:rPr>
              <a:t>Applications:</a:t>
            </a:r>
          </a:p>
          <a:p>
            <a:r>
              <a:rPr lang="tr-TR" dirty="0">
                <a:solidFill>
                  <a:srgbClr val="002060"/>
                </a:solidFill>
                <a:latin typeface="Verdana" panose="020B0604030504040204" pitchFamily="34" charset="0"/>
                <a:ea typeface="Verdana" panose="020B0604030504040204" pitchFamily="34" charset="0"/>
              </a:rPr>
              <a:t>	</a:t>
            </a:r>
            <a:r>
              <a:rPr lang="en-US" dirty="0">
                <a:solidFill>
                  <a:srgbClr val="002060"/>
                </a:solidFill>
                <a:latin typeface="Verdana" panose="020B0604030504040204" pitchFamily="34" charset="0"/>
                <a:ea typeface="Verdana" panose="020B0604030504040204" pitchFamily="34" charset="0"/>
              </a:rPr>
              <a:t>1. Used in fuel and air density controls.</a:t>
            </a:r>
          </a:p>
          <a:p>
            <a:r>
              <a:rPr lang="tr-TR" dirty="0">
                <a:solidFill>
                  <a:srgbClr val="002060"/>
                </a:solidFill>
                <a:latin typeface="Verdana" panose="020B0604030504040204" pitchFamily="34" charset="0"/>
                <a:ea typeface="Verdana" panose="020B0604030504040204" pitchFamily="34" charset="0"/>
              </a:rPr>
              <a:t>	</a:t>
            </a:r>
            <a:r>
              <a:rPr lang="en-US" dirty="0">
                <a:solidFill>
                  <a:srgbClr val="002060"/>
                </a:solidFill>
                <a:latin typeface="Verdana" panose="020B0604030504040204" pitchFamily="34" charset="0"/>
                <a:ea typeface="Verdana" panose="020B0604030504040204" pitchFamily="34" charset="0"/>
              </a:rPr>
              <a:t>2. Used in passive actuation in a vacuum </a:t>
            </a:r>
            <a:r>
              <a:rPr lang="en-US" dirty="0" smtClean="0">
                <a:solidFill>
                  <a:srgbClr val="002060"/>
                </a:solidFill>
                <a:latin typeface="Verdana" panose="020B0604030504040204" pitchFamily="34" charset="0"/>
                <a:ea typeface="Verdana" panose="020B0604030504040204" pitchFamily="34" charset="0"/>
              </a:rPr>
              <a:t>or</a:t>
            </a:r>
            <a:r>
              <a:rPr lang="tr-TR" dirty="0" smtClean="0">
                <a:solidFill>
                  <a:srgbClr val="002060"/>
                </a:solidFill>
                <a:latin typeface="Verdana" panose="020B0604030504040204" pitchFamily="34" charset="0"/>
                <a:ea typeface="Verdana" panose="020B0604030504040204" pitchFamily="34" charset="0"/>
              </a:rPr>
              <a:t> </a:t>
            </a:r>
          </a:p>
          <a:p>
            <a:r>
              <a:rPr lang="tr-TR" dirty="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pressure </a:t>
            </a:r>
            <a:r>
              <a:rPr lang="en-US" dirty="0">
                <a:solidFill>
                  <a:srgbClr val="002060"/>
                </a:solidFill>
                <a:latin typeface="Verdana" panose="020B0604030504040204" pitchFamily="34" charset="0"/>
                <a:ea typeface="Verdana" panose="020B0604030504040204" pitchFamily="34" charset="0"/>
              </a:rPr>
              <a:t>chamber.</a:t>
            </a:r>
          </a:p>
          <a:p>
            <a:r>
              <a:rPr lang="tr-TR" dirty="0">
                <a:solidFill>
                  <a:srgbClr val="002060"/>
                </a:solidFill>
                <a:latin typeface="Verdana" panose="020B0604030504040204" pitchFamily="34" charset="0"/>
                <a:ea typeface="Verdana" panose="020B0604030504040204" pitchFamily="34" charset="0"/>
              </a:rPr>
              <a:t>	</a:t>
            </a:r>
            <a:r>
              <a:rPr lang="en-US" dirty="0">
                <a:solidFill>
                  <a:srgbClr val="002060"/>
                </a:solidFill>
                <a:latin typeface="Verdana" panose="020B0604030504040204" pitchFamily="34" charset="0"/>
                <a:ea typeface="Verdana" panose="020B0604030504040204" pitchFamily="34" charset="0"/>
              </a:rPr>
              <a:t>3. Used as transducers</a:t>
            </a:r>
          </a:p>
          <a:p>
            <a:endParaRPr lang="tr-TR"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68663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err="1">
                <a:latin typeface="Verdana" panose="020B0604030504040204" pitchFamily="34" charset="0"/>
                <a:ea typeface="Verdana" panose="020B0604030504040204" pitchFamily="34" charset="0"/>
              </a:rPr>
              <a:t>Bulb</a:t>
            </a:r>
            <a:r>
              <a:rPr lang="tr-TR" sz="3600" b="1" dirty="0">
                <a:latin typeface="Verdana" panose="020B0604030504040204" pitchFamily="34" charset="0"/>
                <a:ea typeface="Verdana" panose="020B0604030504040204" pitchFamily="34" charset="0"/>
              </a:rPr>
              <a:t> </a:t>
            </a:r>
            <a:r>
              <a:rPr lang="tr-TR" sz="3600" b="1" dirty="0" err="1">
                <a:latin typeface="Verdana" panose="020B0604030504040204" pitchFamily="34" charset="0"/>
                <a:ea typeface="Verdana" panose="020B0604030504040204" pitchFamily="34" charset="0"/>
              </a:rPr>
              <a:t>and</a:t>
            </a:r>
            <a:r>
              <a:rPr lang="tr-TR" sz="3600" b="1" dirty="0">
                <a:latin typeface="Verdana" panose="020B0604030504040204" pitchFamily="34" charset="0"/>
                <a:ea typeface="Verdana" panose="020B0604030504040204" pitchFamily="34" charset="0"/>
              </a:rPr>
              <a:t> </a:t>
            </a:r>
            <a:r>
              <a:rPr lang="tr-TR" sz="3600" b="1" dirty="0" err="1" smtClean="0">
                <a:latin typeface="Verdana" panose="020B0604030504040204" pitchFamily="34" charset="0"/>
                <a:ea typeface="Verdana" panose="020B0604030504040204" pitchFamily="34" charset="0"/>
              </a:rPr>
              <a:t>Capıllary</a:t>
            </a:r>
            <a:r>
              <a:rPr lang="tr-TR" sz="3600" b="1" dirty="0" smtClean="0">
                <a:latin typeface="Verdana" panose="020B0604030504040204" pitchFamily="34" charset="0"/>
                <a:ea typeface="Verdana" panose="020B0604030504040204" pitchFamily="34" charset="0"/>
              </a:rPr>
              <a:t> </a:t>
            </a:r>
            <a:r>
              <a:rPr lang="tr-TR" sz="3600" b="1" dirty="0">
                <a:latin typeface="Verdana" panose="020B0604030504040204" pitchFamily="34" charset="0"/>
                <a:ea typeface="Verdana" panose="020B0604030504040204" pitchFamily="34" charset="0"/>
              </a:rPr>
              <a:t>Sensor</a:t>
            </a:r>
            <a:endParaRPr lang="tr-TR" sz="3600" dirty="0">
              <a:latin typeface="Verdana" panose="020B0604030504040204" pitchFamily="34" charset="0"/>
              <a:ea typeface="Verdana" panose="020B0604030504040204" pitchFamily="34" charset="0"/>
            </a:endParaRPr>
          </a:p>
        </p:txBody>
      </p:sp>
      <p:pic>
        <p:nvPicPr>
          <p:cNvPr id="5" name="İçerik Yer Tutucusu 4"/>
          <p:cNvPicPr>
            <a:picLocks noGrp="1" noChangeAspect="1"/>
          </p:cNvPicPr>
          <p:nvPr>
            <p:ph idx="1"/>
          </p:nvPr>
        </p:nvPicPr>
        <p:blipFill>
          <a:blip r:embed="rId2"/>
          <a:stretch>
            <a:fillRect/>
          </a:stretch>
        </p:blipFill>
        <p:spPr>
          <a:xfrm>
            <a:off x="6246254" y="2498502"/>
            <a:ext cx="5906760" cy="3212516"/>
          </a:xfrm>
          <a:prstGeom prst="rect">
            <a:avLst/>
          </a:prstGeom>
        </p:spPr>
      </p:pic>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
        <p:nvSpPr>
          <p:cNvPr id="6" name="Dikdörtgen 5"/>
          <p:cNvSpPr/>
          <p:nvPr/>
        </p:nvSpPr>
        <p:spPr>
          <a:xfrm>
            <a:off x="283872" y="2365478"/>
            <a:ext cx="5812128" cy="3477875"/>
          </a:xfrm>
          <a:prstGeom prst="rect">
            <a:avLst/>
          </a:prstGeom>
        </p:spPr>
        <p:txBody>
          <a:bodyPr wrap="square">
            <a:spAutoFit/>
          </a:bodyPr>
          <a:lstStyle/>
          <a:p>
            <a:pPr algn="just"/>
            <a:r>
              <a:rPr lang="en-US" sz="2000" dirty="0">
                <a:solidFill>
                  <a:srgbClr val="002060"/>
                </a:solidFill>
                <a:latin typeface="Verdana" panose="020B0604030504040204" pitchFamily="34" charset="0"/>
                <a:ea typeface="Verdana" panose="020B0604030504040204" pitchFamily="34" charset="0"/>
              </a:rPr>
              <a:t>Bulb and capillary elements are used where temperatures are to </a:t>
            </a:r>
            <a:r>
              <a:rPr lang="en-US" sz="2000" dirty="0" smtClean="0">
                <a:solidFill>
                  <a:srgbClr val="002060"/>
                </a:solidFill>
                <a:latin typeface="Verdana" panose="020B0604030504040204" pitchFamily="34" charset="0"/>
                <a:ea typeface="Verdana" panose="020B0604030504040204" pitchFamily="34" charset="0"/>
              </a:rPr>
              <a:t>be</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measured </a:t>
            </a:r>
            <a:r>
              <a:rPr lang="en-US" sz="2000" dirty="0">
                <a:solidFill>
                  <a:srgbClr val="002060"/>
                </a:solidFill>
                <a:latin typeface="Verdana" panose="020B0604030504040204" pitchFamily="34" charset="0"/>
                <a:ea typeface="Verdana" panose="020B0604030504040204" pitchFamily="34" charset="0"/>
              </a:rPr>
              <a:t>in ducts, </a:t>
            </a:r>
            <a:r>
              <a:rPr lang="en-US" sz="2000" dirty="0" smtClean="0">
                <a:solidFill>
                  <a:srgbClr val="002060"/>
                </a:solidFill>
                <a:latin typeface="Verdana" panose="020B0604030504040204" pitchFamily="34" charset="0"/>
                <a:ea typeface="Verdana" panose="020B0604030504040204" pitchFamily="34" charset="0"/>
              </a:rPr>
              <a:t>pipes,</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tanks </a:t>
            </a:r>
            <a:r>
              <a:rPr lang="en-US" sz="2000" dirty="0">
                <a:solidFill>
                  <a:srgbClr val="002060"/>
                </a:solidFill>
                <a:latin typeface="Verdana" panose="020B0604030504040204" pitchFamily="34" charset="0"/>
                <a:ea typeface="Verdana" panose="020B0604030504040204" pitchFamily="34" charset="0"/>
              </a:rPr>
              <a:t>or similar locations remote from </a:t>
            </a:r>
            <a:r>
              <a:rPr lang="en-US" sz="2000" dirty="0" smtClean="0">
                <a:solidFill>
                  <a:srgbClr val="002060"/>
                </a:solidFill>
                <a:latin typeface="Verdana" panose="020B0604030504040204" pitchFamily="34" charset="0"/>
                <a:ea typeface="Verdana" panose="020B0604030504040204" pitchFamily="34" charset="0"/>
              </a:rPr>
              <a:t>the</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controller</a:t>
            </a:r>
            <a:r>
              <a:rPr lang="tr-TR" sz="2000" dirty="0">
                <a:solidFill>
                  <a:srgbClr val="002060"/>
                </a:solidFill>
                <a:latin typeface="Verdana" panose="020B0604030504040204" pitchFamily="34" charset="0"/>
                <a:ea typeface="Verdana" panose="020B0604030504040204" pitchFamily="34" charset="0"/>
              </a:rPr>
              <a:t>.</a:t>
            </a:r>
          </a:p>
          <a:p>
            <a:pPr algn="just"/>
            <a:r>
              <a:rPr lang="en-US" sz="2000" dirty="0">
                <a:solidFill>
                  <a:srgbClr val="002060"/>
                </a:solidFill>
                <a:latin typeface="Verdana" panose="020B0604030504040204" pitchFamily="34" charset="0"/>
                <a:ea typeface="Verdana" panose="020B0604030504040204" pitchFamily="34" charset="0"/>
              </a:rPr>
              <a:t>• The bulb is filled with liquid, gas or refrigerant depending on </a:t>
            </a:r>
            <a:r>
              <a:rPr lang="en-US" sz="2000" dirty="0" smtClean="0">
                <a:solidFill>
                  <a:srgbClr val="002060"/>
                </a:solidFill>
                <a:latin typeface="Verdana" panose="020B0604030504040204" pitchFamily="34" charset="0"/>
                <a:ea typeface="Verdana" panose="020B0604030504040204" pitchFamily="34" charset="0"/>
              </a:rPr>
              <a:t>the</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temperature</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range</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required</a:t>
            </a:r>
            <a:r>
              <a:rPr lang="tr-TR" sz="2000" dirty="0">
                <a:solidFill>
                  <a:srgbClr val="002060"/>
                </a:solidFill>
                <a:latin typeface="Verdana" panose="020B0604030504040204" pitchFamily="34" charset="0"/>
                <a:ea typeface="Verdana" panose="020B0604030504040204" pitchFamily="34" charset="0"/>
              </a:rPr>
              <a:t>.</a:t>
            </a:r>
          </a:p>
          <a:p>
            <a:pPr algn="just"/>
            <a:r>
              <a:rPr lang="en-US" sz="2000" dirty="0">
                <a:solidFill>
                  <a:srgbClr val="002060"/>
                </a:solidFill>
                <a:latin typeface="Verdana" panose="020B0604030504040204" pitchFamily="34" charset="0"/>
                <a:ea typeface="Verdana" panose="020B0604030504040204" pitchFamily="34" charset="0"/>
              </a:rPr>
              <a:t>• Expansion of the fluid in the heated bulb exerts a pressure which </a:t>
            </a:r>
            <a:r>
              <a:rPr lang="en-US" sz="2000" dirty="0" smtClean="0">
                <a:solidFill>
                  <a:srgbClr val="002060"/>
                </a:solidFill>
                <a:latin typeface="Verdana" panose="020B0604030504040204" pitchFamily="34" charset="0"/>
                <a:ea typeface="Verdana" panose="020B0604030504040204" pitchFamily="34" charset="0"/>
              </a:rPr>
              <a:t>is</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transmitted </a:t>
            </a:r>
            <a:r>
              <a:rPr lang="en-US" sz="2000" dirty="0">
                <a:solidFill>
                  <a:srgbClr val="002060"/>
                </a:solidFill>
                <a:latin typeface="Verdana" panose="020B0604030504040204" pitchFamily="34" charset="0"/>
                <a:ea typeface="Verdana" panose="020B0604030504040204" pitchFamily="34" charset="0"/>
              </a:rPr>
              <a:t>by the capillary to the diaphragm and there it is </a:t>
            </a:r>
            <a:r>
              <a:rPr lang="en-US" sz="2000" dirty="0" smtClean="0">
                <a:solidFill>
                  <a:srgbClr val="002060"/>
                </a:solidFill>
                <a:latin typeface="Verdana" panose="020B0604030504040204" pitchFamily="34" charset="0"/>
                <a:ea typeface="Verdana" panose="020B0604030504040204" pitchFamily="34" charset="0"/>
              </a:rPr>
              <a:t>translated</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into</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movement</a:t>
            </a:r>
            <a:r>
              <a:rPr lang="tr-TR" sz="2000" dirty="0">
                <a:solidFill>
                  <a:srgbClr val="002060"/>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3600257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latin typeface="Verdana" panose="020B0604030504040204" pitchFamily="34" charset="0"/>
                <a:ea typeface="Verdana" panose="020B0604030504040204" pitchFamily="34" charset="0"/>
              </a:rPr>
              <a:t>ADVANTAGES &amp; DISADVANTAGES</a:t>
            </a:r>
            <a:endParaRPr lang="tr-TR" sz="3200" dirty="0"/>
          </a:p>
        </p:txBody>
      </p:sp>
      <p:sp>
        <p:nvSpPr>
          <p:cNvPr id="3" name="İçerik Yer Tutucusu 2"/>
          <p:cNvSpPr>
            <a:spLocks noGrp="1"/>
          </p:cNvSpPr>
          <p:nvPr>
            <p:ph idx="1"/>
          </p:nvPr>
        </p:nvSpPr>
        <p:spPr>
          <a:xfrm>
            <a:off x="581192" y="1935798"/>
            <a:ext cx="11190098" cy="3678303"/>
          </a:xfrm>
        </p:spPr>
        <p:txBody>
          <a:bodyPr>
            <a:noAutofit/>
          </a:bodyPr>
          <a:lstStyle/>
          <a:p>
            <a:r>
              <a:rPr lang="en-US" sz="2000" dirty="0">
                <a:solidFill>
                  <a:srgbClr val="002060"/>
                </a:solidFill>
                <a:latin typeface="Verdana" panose="020B0604030504040204" pitchFamily="34" charset="0"/>
                <a:ea typeface="Verdana" panose="020B0604030504040204" pitchFamily="34" charset="0"/>
              </a:rPr>
              <a:t>The linear movement is directionally proportional to </a:t>
            </a:r>
            <a:r>
              <a:rPr lang="en-US" sz="2000" dirty="0" smtClean="0">
                <a:solidFill>
                  <a:srgbClr val="002060"/>
                </a:solidFill>
                <a:latin typeface="Verdana" panose="020B0604030504040204" pitchFamily="34" charset="0"/>
                <a:ea typeface="Verdana" panose="020B0604030504040204" pitchFamily="34" charset="0"/>
              </a:rPr>
              <a:t>the</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temperature</a:t>
            </a:r>
            <a:r>
              <a:rPr lang="tr-TR" sz="2000" dirty="0">
                <a:solidFill>
                  <a:srgbClr val="002060"/>
                </a:solidFill>
                <a:latin typeface="Verdana" panose="020B0604030504040204" pitchFamily="34" charset="0"/>
                <a:ea typeface="Verdana" panose="020B0604030504040204" pitchFamily="34" charset="0"/>
              </a:rPr>
              <a:t>.</a:t>
            </a:r>
          </a:p>
          <a:p>
            <a:pPr marL="0" indent="0">
              <a:buNone/>
            </a:pPr>
            <a:r>
              <a:rPr lang="tr-TR" sz="2000" u="sng" dirty="0">
                <a:solidFill>
                  <a:srgbClr val="002060"/>
                </a:solidFill>
                <a:latin typeface="Verdana" panose="020B0604030504040204" pitchFamily="34" charset="0"/>
                <a:ea typeface="Verdana" panose="020B0604030504040204" pitchFamily="34" charset="0"/>
              </a:rPr>
              <a:t>• </a:t>
            </a:r>
            <a:r>
              <a:rPr lang="tr-TR" sz="2000" b="1" u="sng" dirty="0" err="1">
                <a:solidFill>
                  <a:srgbClr val="002060"/>
                </a:solidFill>
                <a:latin typeface="Verdana" panose="020B0604030504040204" pitchFamily="34" charset="0"/>
                <a:ea typeface="Verdana" panose="020B0604030504040204" pitchFamily="34" charset="0"/>
              </a:rPr>
              <a:t>Advantages</a:t>
            </a:r>
            <a:r>
              <a:rPr lang="tr-TR" sz="2000" b="1" u="sng" dirty="0">
                <a:solidFill>
                  <a:srgbClr val="002060"/>
                </a:solidFill>
                <a:latin typeface="Verdana" panose="020B0604030504040204" pitchFamily="34" charset="0"/>
                <a:ea typeface="Verdana" panose="020B0604030504040204" pitchFamily="34" charset="0"/>
              </a:rPr>
              <a:t>:</a:t>
            </a:r>
          </a:p>
          <a:p>
            <a:pPr marL="0" indent="0">
              <a:buNone/>
            </a:pPr>
            <a:r>
              <a:rPr lang="tr-TR" sz="2000" dirty="0" smtClean="0">
                <a:solidFill>
                  <a:srgbClr val="002060"/>
                </a:solidFill>
                <a:latin typeface="Verdana" panose="020B0604030504040204" pitchFamily="34" charset="0"/>
                <a:ea typeface="Verdana" panose="020B0604030504040204" pitchFamily="34" charset="0"/>
              </a:rPr>
              <a:t>	1</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Typically</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inexpensive</a:t>
            </a:r>
            <a:endParaRPr lang="tr-TR" sz="2000" dirty="0">
              <a:solidFill>
                <a:srgbClr val="002060"/>
              </a:solidFill>
              <a:latin typeface="Verdana" panose="020B0604030504040204" pitchFamily="34" charset="0"/>
              <a:ea typeface="Verdana" panose="020B0604030504040204" pitchFamily="34" charset="0"/>
            </a:endParaRPr>
          </a:p>
          <a:p>
            <a:pPr marL="0" indent="0">
              <a:buNone/>
            </a:pPr>
            <a:r>
              <a:rPr lang="tr-TR" sz="2000" dirty="0" smtClean="0">
                <a:solidFill>
                  <a:srgbClr val="002060"/>
                </a:solidFill>
                <a:latin typeface="Verdana" panose="020B0604030504040204" pitchFamily="34" charset="0"/>
                <a:ea typeface="Verdana" panose="020B0604030504040204" pitchFamily="34" charset="0"/>
              </a:rPr>
              <a:t>	2</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Easily</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understood</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wiring</a:t>
            </a:r>
            <a:endParaRPr lang="tr-TR" sz="2000" dirty="0">
              <a:solidFill>
                <a:srgbClr val="002060"/>
              </a:solidFill>
              <a:latin typeface="Verdana" panose="020B0604030504040204" pitchFamily="34" charset="0"/>
              <a:ea typeface="Verdana" panose="020B0604030504040204" pitchFamily="34" charset="0"/>
            </a:endParaRPr>
          </a:p>
          <a:p>
            <a:pPr marL="0" indent="0">
              <a:buNone/>
            </a:pPr>
            <a:r>
              <a:rPr lang="tr-TR" sz="2000" u="sng" dirty="0">
                <a:solidFill>
                  <a:srgbClr val="002060"/>
                </a:solidFill>
                <a:latin typeface="Verdana" panose="020B0604030504040204" pitchFamily="34" charset="0"/>
                <a:ea typeface="Verdana" panose="020B0604030504040204" pitchFamily="34" charset="0"/>
              </a:rPr>
              <a:t>• </a:t>
            </a:r>
            <a:r>
              <a:rPr lang="tr-TR" sz="2000" b="1" u="sng" dirty="0" err="1">
                <a:solidFill>
                  <a:srgbClr val="002060"/>
                </a:solidFill>
                <a:latin typeface="Verdana" panose="020B0604030504040204" pitchFamily="34" charset="0"/>
                <a:ea typeface="Verdana" panose="020B0604030504040204" pitchFamily="34" charset="0"/>
              </a:rPr>
              <a:t>Disadvantages</a:t>
            </a:r>
            <a:r>
              <a:rPr lang="tr-TR" sz="2000" b="1" u="sng" dirty="0">
                <a:solidFill>
                  <a:srgbClr val="002060"/>
                </a:solidFill>
                <a:latin typeface="Verdana" panose="020B0604030504040204" pitchFamily="34" charset="0"/>
                <a:ea typeface="Verdana" panose="020B0604030504040204" pitchFamily="34" charset="0"/>
              </a:rPr>
              <a:t>:</a:t>
            </a:r>
          </a:p>
          <a:p>
            <a:pPr marL="0" indent="0">
              <a:buNone/>
            </a:pP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1</a:t>
            </a:r>
            <a:r>
              <a:rPr lang="en-US" sz="2000" dirty="0">
                <a:solidFill>
                  <a:srgbClr val="002060"/>
                </a:solidFill>
                <a:latin typeface="Verdana" panose="020B0604030504040204" pitchFamily="34" charset="0"/>
                <a:ea typeface="Verdana" panose="020B0604030504040204" pitchFamily="34" charset="0"/>
              </a:rPr>
              <a:t>. Sensing bulb must be perfectly horizontal, which is </a:t>
            </a:r>
            <a:r>
              <a:rPr lang="en-US" sz="2000" dirty="0" smtClean="0">
                <a:solidFill>
                  <a:srgbClr val="002060"/>
                </a:solidFill>
                <a:latin typeface="Verdana" panose="020B0604030504040204" pitchFamily="34" charset="0"/>
                <a:ea typeface="Verdana" panose="020B0604030504040204" pitchFamily="34" charset="0"/>
              </a:rPr>
              <a:t>difficult</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to</a:t>
            </a:r>
            <a:r>
              <a:rPr lang="tr-TR" sz="2000" dirty="0" smtClean="0">
                <a:solidFill>
                  <a:srgbClr val="002060"/>
                </a:solidFill>
                <a:latin typeface="Verdana" panose="020B0604030504040204" pitchFamily="34" charset="0"/>
                <a:ea typeface="Verdana" panose="020B0604030504040204" pitchFamily="34" charset="0"/>
              </a:rPr>
              <a:t> </a:t>
            </a:r>
            <a:r>
              <a:rPr lang="tr-TR" sz="2000" dirty="0">
                <a:solidFill>
                  <a:srgbClr val="002060"/>
                </a:solidFill>
                <a:latin typeface="Verdana" panose="020B0604030504040204" pitchFamily="34" charset="0"/>
                <a:ea typeface="Verdana" panose="020B0604030504040204" pitchFamily="34" charset="0"/>
              </a:rPr>
              <a:t>set.</a:t>
            </a:r>
          </a:p>
          <a:p>
            <a:pPr marL="0" indent="0">
              <a:buNone/>
            </a:pP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2</a:t>
            </a:r>
            <a:r>
              <a:rPr lang="en-US" sz="2000" dirty="0">
                <a:solidFill>
                  <a:srgbClr val="002060"/>
                </a:solidFill>
                <a:latin typeface="Verdana" panose="020B0604030504040204" pitchFamily="34" charset="0"/>
                <a:ea typeface="Verdana" panose="020B0604030504040204" pitchFamily="34" charset="0"/>
              </a:rPr>
              <a:t>. Diaphragm case must be mounted in a separate, </a:t>
            </a:r>
            <a:r>
              <a:rPr lang="en-US" sz="2000" dirty="0" smtClean="0">
                <a:solidFill>
                  <a:srgbClr val="002060"/>
                </a:solidFill>
                <a:latin typeface="Verdana" panose="020B0604030504040204" pitchFamily="34" charset="0"/>
                <a:ea typeface="Verdana" panose="020B0604030504040204" pitchFamily="34" charset="0"/>
              </a:rPr>
              <a:t>warmer</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location</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for</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effective</a:t>
            </a:r>
            <a:r>
              <a:rPr lang="tr-TR" sz="2000" dirty="0">
                <a:solidFill>
                  <a:srgbClr val="002060"/>
                </a:solidFill>
                <a:latin typeface="Verdana" panose="020B0604030504040204" pitchFamily="34" charset="0"/>
                <a:ea typeface="Verdana" panose="020B0604030504040204" pitchFamily="34" charset="0"/>
              </a:rPr>
              <a:t> </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operation</a:t>
            </a:r>
            <a:r>
              <a:rPr lang="tr-TR" sz="2000" dirty="0">
                <a:solidFill>
                  <a:srgbClr val="002060"/>
                </a:solidFill>
                <a:latin typeface="Verdana" panose="020B0604030504040204" pitchFamily="34" charset="0"/>
                <a:ea typeface="Verdana" panose="020B0604030504040204" pitchFamily="34" charset="0"/>
              </a:rPr>
              <a:t>.</a:t>
            </a:r>
          </a:p>
        </p:txBody>
      </p:sp>
      <p:sp>
        <p:nvSpPr>
          <p:cNvPr id="4" name="Altbilgi Yer Tutucusu 3"/>
          <p:cNvSpPr>
            <a:spLocks noGrp="1"/>
          </p:cNvSpPr>
          <p:nvPr>
            <p:ph type="ftr" sz="quarter" idx="11"/>
          </p:nvPr>
        </p:nvSpPr>
        <p:spPr>
          <a:xfrm>
            <a:off x="0" y="6453150"/>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2782837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err="1" smtClean="0">
                <a:latin typeface="Verdana" panose="020B0604030504040204" pitchFamily="34" charset="0"/>
                <a:ea typeface="Verdana" panose="020B0604030504040204" pitchFamily="34" charset="0"/>
              </a:rPr>
              <a:t>Bımetallıc</a:t>
            </a:r>
            <a:r>
              <a:rPr lang="tr-TR" sz="3200" b="1" dirty="0" smtClean="0">
                <a:latin typeface="Verdana" panose="020B0604030504040204" pitchFamily="34" charset="0"/>
                <a:ea typeface="Verdana" panose="020B0604030504040204" pitchFamily="34" charset="0"/>
              </a:rPr>
              <a:t> </a:t>
            </a:r>
            <a:r>
              <a:rPr lang="tr-TR" sz="3200" b="1" dirty="0" err="1" smtClean="0">
                <a:latin typeface="Verdana" panose="020B0604030504040204" pitchFamily="34" charset="0"/>
                <a:ea typeface="Verdana" panose="020B0604030504040204" pitchFamily="34" charset="0"/>
              </a:rPr>
              <a:t>sensors</a:t>
            </a:r>
            <a:endParaRPr lang="tr-TR" sz="3200"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385058" y="2376932"/>
            <a:ext cx="11321838" cy="3743059"/>
          </a:xfrm>
        </p:spPr>
        <p:txBody>
          <a:bodyPr>
            <a:noAutofit/>
          </a:bodyPr>
          <a:lstStyle/>
          <a:p>
            <a:r>
              <a:rPr lang="en-US" sz="1600" dirty="0">
                <a:solidFill>
                  <a:srgbClr val="002060"/>
                </a:solidFill>
                <a:latin typeface="Verdana" panose="020B0604030504040204" pitchFamily="34" charset="0"/>
                <a:ea typeface="Verdana" panose="020B0604030504040204" pitchFamily="34" charset="0"/>
              </a:rPr>
              <a:t>The temperature is measured by means of a bimetal </a:t>
            </a:r>
            <a:r>
              <a:rPr lang="en-US" sz="1600" dirty="0" smtClean="0">
                <a:solidFill>
                  <a:srgbClr val="002060"/>
                </a:solidFill>
                <a:latin typeface="Verdana" panose="020B0604030504040204" pitchFamily="34" charset="0"/>
                <a:ea typeface="Verdana" panose="020B0604030504040204" pitchFamily="34" charset="0"/>
              </a:rPr>
              <a:t>system</a:t>
            </a:r>
            <a:r>
              <a:rPr lang="tr-TR" sz="1600" dirty="0" smtClean="0">
                <a:solidFill>
                  <a:srgbClr val="002060"/>
                </a:solidFill>
                <a:latin typeface="Verdana" panose="020B0604030504040204" pitchFamily="34" charset="0"/>
                <a:ea typeface="Verdana" panose="020B0604030504040204" pitchFamily="34" charset="0"/>
              </a:rPr>
              <a:t> inside </a:t>
            </a:r>
            <a:r>
              <a:rPr lang="tr-TR" sz="1600" dirty="0" err="1">
                <a:solidFill>
                  <a:srgbClr val="002060"/>
                </a:solidFill>
                <a:latin typeface="Verdana" panose="020B0604030504040204" pitchFamily="34" charset="0"/>
                <a:ea typeface="Verdana" panose="020B0604030504040204" pitchFamily="34" charset="0"/>
              </a:rPr>
              <a:t>the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temperature</a:t>
            </a:r>
            <a:r>
              <a:rPr lang="tr-TR" sz="1600" dirty="0">
                <a:solidFill>
                  <a:srgbClr val="002060"/>
                </a:solidFill>
                <a:latin typeface="Verdana" panose="020B0604030504040204" pitchFamily="34" charset="0"/>
                <a:ea typeface="Verdana" panose="020B0604030504040204" pitchFamily="34" charset="0"/>
              </a:rPr>
              <a:t> sensor</a:t>
            </a:r>
            <a:r>
              <a:rPr lang="tr-TR" sz="1600" dirty="0" smtClean="0">
                <a:solidFill>
                  <a:srgbClr val="002060"/>
                </a:solidFill>
                <a:latin typeface="Verdana" panose="020B0604030504040204" pitchFamily="34" charset="0"/>
                <a:ea typeface="Verdana" panose="020B0604030504040204" pitchFamily="34" charset="0"/>
              </a:rPr>
              <a:t>.</a:t>
            </a:r>
          </a:p>
          <a:p>
            <a:r>
              <a:rPr lang="en-US" sz="1600" dirty="0" smtClean="0">
                <a:solidFill>
                  <a:srgbClr val="002060"/>
                </a:solidFill>
                <a:latin typeface="Verdana" panose="020B0604030504040204" pitchFamily="34" charset="0"/>
                <a:ea typeface="Verdana" panose="020B0604030504040204" pitchFamily="34" charset="0"/>
              </a:rPr>
              <a:t> </a:t>
            </a:r>
            <a:r>
              <a:rPr lang="en-US" sz="1600" dirty="0">
                <a:solidFill>
                  <a:srgbClr val="002060"/>
                </a:solidFill>
                <a:latin typeface="Verdana" panose="020B0604030504040204" pitchFamily="34" charset="0"/>
                <a:ea typeface="Verdana" panose="020B0604030504040204" pitchFamily="34" charset="0"/>
              </a:rPr>
              <a:t>The bimetal is made from two metal strips, </a:t>
            </a:r>
            <a:r>
              <a:rPr lang="en-US" sz="1600" dirty="0" smtClean="0">
                <a:solidFill>
                  <a:srgbClr val="002060"/>
                </a:solidFill>
                <a:latin typeface="Verdana" panose="020B0604030504040204" pitchFamily="34" charset="0"/>
                <a:ea typeface="Verdana" panose="020B0604030504040204" pitchFamily="34" charset="0"/>
              </a:rPr>
              <a:t>permanently</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joined </a:t>
            </a:r>
            <a:r>
              <a:rPr lang="en-US" sz="1600" dirty="0">
                <a:solidFill>
                  <a:srgbClr val="002060"/>
                </a:solidFill>
                <a:latin typeface="Verdana" panose="020B0604030504040204" pitchFamily="34" charset="0"/>
                <a:ea typeface="Verdana" panose="020B0604030504040204" pitchFamily="34" charset="0"/>
              </a:rPr>
              <a:t>together, each metal having a different </a:t>
            </a:r>
            <a:r>
              <a:rPr lang="en-US" sz="1600" dirty="0" smtClean="0">
                <a:solidFill>
                  <a:srgbClr val="002060"/>
                </a:solidFill>
                <a:latin typeface="Verdana" panose="020B0604030504040204" pitchFamily="34" charset="0"/>
                <a:ea typeface="Verdana" panose="020B0604030504040204" pitchFamily="34" charset="0"/>
              </a:rPr>
              <a:t>thermal</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expansion</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coefficient</a:t>
            </a:r>
            <a:r>
              <a:rPr lang="tr-TR" sz="1600" dirty="0" smtClean="0">
                <a:solidFill>
                  <a:srgbClr val="002060"/>
                </a:solidFill>
                <a:latin typeface="Verdana" panose="020B0604030504040204" pitchFamily="34" charset="0"/>
                <a:ea typeface="Verdana" panose="020B0604030504040204" pitchFamily="34" charset="0"/>
              </a:rPr>
              <a:t>.</a:t>
            </a:r>
          </a:p>
          <a:p>
            <a:r>
              <a:rPr lang="en-US" sz="1600" dirty="0" smtClean="0">
                <a:solidFill>
                  <a:srgbClr val="002060"/>
                </a:solidFill>
                <a:latin typeface="Verdana" panose="020B0604030504040204" pitchFamily="34" charset="0"/>
                <a:ea typeface="Verdana" panose="020B0604030504040204" pitchFamily="34" charset="0"/>
              </a:rPr>
              <a:t> </a:t>
            </a:r>
            <a:r>
              <a:rPr lang="en-US" sz="1600" dirty="0">
                <a:solidFill>
                  <a:srgbClr val="002060"/>
                </a:solidFill>
                <a:latin typeface="Verdana" panose="020B0604030504040204" pitchFamily="34" charset="0"/>
                <a:ea typeface="Verdana" panose="020B0604030504040204" pitchFamily="34" charset="0"/>
              </a:rPr>
              <a:t>This causes the strip to deflect in proportion to </a:t>
            </a:r>
            <a:r>
              <a:rPr lang="en-US" sz="1600" dirty="0" smtClean="0">
                <a:solidFill>
                  <a:srgbClr val="002060"/>
                </a:solidFill>
                <a:latin typeface="Verdana" panose="020B0604030504040204" pitchFamily="34" charset="0"/>
                <a:ea typeface="Verdana" panose="020B0604030504040204" pitchFamily="34" charset="0"/>
              </a:rPr>
              <a:t>the</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temperature</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variation</a:t>
            </a:r>
            <a:r>
              <a:rPr lang="tr-TR" sz="1600" dirty="0">
                <a:solidFill>
                  <a:srgbClr val="002060"/>
                </a:solidFill>
                <a:latin typeface="Verdana" panose="020B0604030504040204" pitchFamily="34" charset="0"/>
                <a:ea typeface="Verdana" panose="020B0604030504040204" pitchFamily="34" charset="0"/>
              </a:rPr>
              <a:t>.</a:t>
            </a:r>
          </a:p>
          <a:p>
            <a:r>
              <a:rPr lang="en-US" sz="1600" dirty="0" smtClean="0">
                <a:solidFill>
                  <a:srgbClr val="002060"/>
                </a:solidFill>
                <a:latin typeface="Verdana" panose="020B0604030504040204" pitchFamily="34" charset="0"/>
                <a:ea typeface="Verdana" panose="020B0604030504040204" pitchFamily="34" charset="0"/>
              </a:rPr>
              <a:t>The </a:t>
            </a:r>
            <a:r>
              <a:rPr lang="en-US" sz="1600" dirty="0">
                <a:solidFill>
                  <a:srgbClr val="002060"/>
                </a:solidFill>
                <a:latin typeface="Verdana" panose="020B0604030504040204" pitchFamily="34" charset="0"/>
                <a:ea typeface="Verdana" panose="020B0604030504040204" pitchFamily="34" charset="0"/>
              </a:rPr>
              <a:t>actual bimetal system consists of a bimetal strip that </a:t>
            </a:r>
            <a:r>
              <a:rPr lang="en-US" sz="1600" dirty="0" smtClean="0">
                <a:solidFill>
                  <a:srgbClr val="002060"/>
                </a:solidFill>
                <a:latin typeface="Verdana" panose="020B0604030504040204" pitchFamily="34" charset="0"/>
                <a:ea typeface="Verdana" panose="020B0604030504040204" pitchFamily="34" charset="0"/>
              </a:rPr>
              <a:t>is</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either </a:t>
            </a:r>
            <a:r>
              <a:rPr lang="en-US" sz="1600" dirty="0">
                <a:solidFill>
                  <a:srgbClr val="002060"/>
                </a:solidFill>
                <a:latin typeface="Verdana" panose="020B0604030504040204" pitchFamily="34" charset="0"/>
                <a:ea typeface="Verdana" panose="020B0604030504040204" pitchFamily="34" charset="0"/>
              </a:rPr>
              <a:t>helically or spirally wound, depending on the size </a:t>
            </a:r>
            <a:r>
              <a:rPr lang="en-US" sz="1600" dirty="0" smtClean="0">
                <a:solidFill>
                  <a:srgbClr val="002060"/>
                </a:solidFill>
                <a:latin typeface="Verdana" panose="020B0604030504040204" pitchFamily="34" charset="0"/>
                <a:ea typeface="Verdana" panose="020B0604030504040204" pitchFamily="34" charset="0"/>
              </a:rPr>
              <a:t>of</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the </a:t>
            </a:r>
            <a:r>
              <a:rPr lang="en-US" sz="1600" dirty="0">
                <a:solidFill>
                  <a:srgbClr val="002060"/>
                </a:solidFill>
                <a:latin typeface="Verdana" panose="020B0604030504040204" pitchFamily="34" charset="0"/>
                <a:ea typeface="Verdana" panose="020B0604030504040204" pitchFamily="34" charset="0"/>
              </a:rPr>
              <a:t>sensor and the temperature range to be measured</a:t>
            </a:r>
            <a:r>
              <a:rPr lang="en-US" sz="1600" dirty="0" smtClean="0">
                <a:solidFill>
                  <a:srgbClr val="002060"/>
                </a:solidFill>
                <a:latin typeface="Verdana" panose="020B0604030504040204" pitchFamily="34" charset="0"/>
                <a:ea typeface="Verdana" panose="020B0604030504040204" pitchFamily="34" charset="0"/>
              </a:rPr>
              <a:t>.</a:t>
            </a:r>
            <a:endParaRPr lang="tr-TR" sz="1600" dirty="0" smtClean="0">
              <a:solidFill>
                <a:srgbClr val="002060"/>
              </a:solidFill>
              <a:latin typeface="Verdana" panose="020B0604030504040204" pitchFamily="34" charset="0"/>
              <a:ea typeface="Verdana" panose="020B0604030504040204" pitchFamily="34" charset="0"/>
            </a:endParaRPr>
          </a:p>
          <a:p>
            <a:pPr>
              <a:spcAft>
                <a:spcPts val="0"/>
              </a:spcAft>
            </a:pPr>
            <a:r>
              <a:rPr lang="en-US" sz="1600" dirty="0" smtClean="0">
                <a:solidFill>
                  <a:srgbClr val="002060"/>
                </a:solidFill>
                <a:latin typeface="Verdana" panose="020B0604030504040204" pitchFamily="34" charset="0"/>
                <a:ea typeface="Verdana" panose="020B0604030504040204" pitchFamily="34" charset="0"/>
              </a:rPr>
              <a:t>Two basic principles of operation is to be followed in</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the case of </a:t>
            </a:r>
            <a:endParaRPr lang="tr-TR" sz="1600" dirty="0" smtClean="0">
              <a:solidFill>
                <a:srgbClr val="002060"/>
              </a:solidFill>
              <a:latin typeface="Verdana" panose="020B0604030504040204" pitchFamily="34" charset="0"/>
              <a:ea typeface="Verdana" panose="020B0604030504040204" pitchFamily="34" charset="0"/>
            </a:endParaRPr>
          </a:p>
          <a:p>
            <a:pPr marL="0" indent="0">
              <a:spcAft>
                <a:spcPts val="0"/>
              </a:spcAft>
              <a:buNone/>
            </a:pPr>
            <a:r>
              <a:rPr lang="en-US" sz="1600" dirty="0" smtClean="0">
                <a:solidFill>
                  <a:srgbClr val="002060"/>
                </a:solidFill>
                <a:latin typeface="Verdana" panose="020B0604030504040204" pitchFamily="34" charset="0"/>
                <a:ea typeface="Verdana" panose="020B0604030504040204" pitchFamily="34" charset="0"/>
              </a:rPr>
              <a:t>a bimetallic sensor.</a:t>
            </a:r>
            <a:br>
              <a:rPr lang="en-US" sz="1600" dirty="0" smtClean="0">
                <a:solidFill>
                  <a:srgbClr val="002060"/>
                </a:solidFill>
                <a:latin typeface="Verdana" panose="020B0604030504040204" pitchFamily="34" charset="0"/>
                <a:ea typeface="Verdana" panose="020B0604030504040204" pitchFamily="34" charset="0"/>
              </a:rPr>
            </a:br>
            <a:endParaRPr lang="tr-TR" sz="1600" dirty="0" smtClean="0">
              <a:solidFill>
                <a:srgbClr val="002060"/>
              </a:solidFill>
              <a:latin typeface="Verdana" panose="020B0604030504040204" pitchFamily="34" charset="0"/>
              <a:ea typeface="Verdana" panose="020B0604030504040204" pitchFamily="34" charset="0"/>
            </a:endParaRPr>
          </a:p>
          <a:p>
            <a:pPr marL="0" indent="0">
              <a:spcAft>
                <a:spcPts val="0"/>
              </a:spcAft>
              <a:buNone/>
            </a:pPr>
            <a:r>
              <a:rPr lang="tr-TR" sz="1600" dirty="0" smtClean="0">
                <a:solidFill>
                  <a:srgbClr val="002060"/>
                </a:solidFill>
                <a:latin typeface="Verdana" panose="020B0604030504040204" pitchFamily="34" charset="0"/>
                <a:ea typeface="Verdana" panose="020B0604030504040204" pitchFamily="34" charset="0"/>
              </a:rPr>
              <a:t>1) </a:t>
            </a:r>
            <a:r>
              <a:rPr lang="en-US" sz="1600" dirty="0" smtClean="0">
                <a:solidFill>
                  <a:srgbClr val="002060"/>
                </a:solidFill>
                <a:latin typeface="Verdana" panose="020B0604030504040204" pitchFamily="34" charset="0"/>
                <a:ea typeface="Verdana" panose="020B0604030504040204" pitchFamily="34" charset="0"/>
              </a:rPr>
              <a:t>A metal tends to undergo a volumetric dimensional</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change </a:t>
            </a:r>
            <a:endParaRPr lang="tr-TR" sz="1600" dirty="0" smtClean="0">
              <a:solidFill>
                <a:srgbClr val="002060"/>
              </a:solidFill>
              <a:latin typeface="Verdana" panose="020B0604030504040204" pitchFamily="34" charset="0"/>
              <a:ea typeface="Verdana" panose="020B0604030504040204" pitchFamily="34" charset="0"/>
            </a:endParaRPr>
          </a:p>
          <a:p>
            <a:pPr marL="0" indent="0">
              <a:spcAft>
                <a:spcPts val="0"/>
              </a:spcAft>
              <a:buNone/>
            </a:pPr>
            <a:r>
              <a:rPr lang="en-US" sz="1600" dirty="0" smtClean="0">
                <a:solidFill>
                  <a:srgbClr val="002060"/>
                </a:solidFill>
                <a:latin typeface="Verdana" panose="020B0604030504040204" pitchFamily="34" charset="0"/>
                <a:ea typeface="Verdana" panose="020B0604030504040204" pitchFamily="34" charset="0"/>
              </a:rPr>
              <a:t>(expansion/contraction), according to the</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change in temperature.</a:t>
            </a:r>
            <a:endParaRPr lang="tr-TR" sz="1600" dirty="0" smtClean="0">
              <a:solidFill>
                <a:srgbClr val="002060"/>
              </a:solidFill>
              <a:latin typeface="Verdana" panose="020B0604030504040204" pitchFamily="34" charset="0"/>
              <a:ea typeface="Verdana" panose="020B0604030504040204" pitchFamily="34" charset="0"/>
            </a:endParaRPr>
          </a:p>
          <a:p>
            <a:pPr marL="0" indent="0">
              <a:spcAft>
                <a:spcPts val="0"/>
              </a:spcAft>
              <a:buNone/>
            </a:pPr>
            <a:r>
              <a:rPr lang="tr-TR" sz="1600" dirty="0" smtClean="0">
                <a:solidFill>
                  <a:srgbClr val="002060"/>
                </a:solidFill>
                <a:latin typeface="Verdana" panose="020B0604030504040204" pitchFamily="34" charset="0"/>
                <a:ea typeface="Verdana" panose="020B0604030504040204" pitchFamily="34" charset="0"/>
              </a:rPr>
              <a:t>2)</a:t>
            </a:r>
            <a:r>
              <a:rPr lang="en-US" sz="1600" dirty="0" smtClean="0">
                <a:solidFill>
                  <a:srgbClr val="002060"/>
                </a:solidFill>
                <a:latin typeface="Verdana" panose="020B0604030504040204" pitchFamily="34" charset="0"/>
                <a:ea typeface="Verdana" panose="020B0604030504040204" pitchFamily="34" charset="0"/>
              </a:rPr>
              <a:t> Different metals have different co-efficient of</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temperatures. </a:t>
            </a:r>
            <a:endParaRPr lang="tr-TR" sz="1600" dirty="0" smtClean="0">
              <a:solidFill>
                <a:srgbClr val="002060"/>
              </a:solidFill>
              <a:latin typeface="Verdana" panose="020B0604030504040204" pitchFamily="34" charset="0"/>
              <a:ea typeface="Verdana" panose="020B0604030504040204" pitchFamily="34" charset="0"/>
            </a:endParaRPr>
          </a:p>
          <a:p>
            <a:pPr marL="0" indent="0">
              <a:spcAft>
                <a:spcPts val="0"/>
              </a:spcAft>
              <a:buNone/>
            </a:pPr>
            <a:r>
              <a:rPr lang="en-US" sz="1600" dirty="0" smtClean="0">
                <a:solidFill>
                  <a:srgbClr val="002060"/>
                </a:solidFill>
                <a:latin typeface="Verdana" panose="020B0604030504040204" pitchFamily="34" charset="0"/>
                <a:ea typeface="Verdana" panose="020B0604030504040204" pitchFamily="34" charset="0"/>
              </a:rPr>
              <a:t>The rate of volumetric change</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depends on this co-efficient of temperature. </a:t>
            </a:r>
            <a:br>
              <a:rPr lang="en-US" sz="1600" dirty="0" smtClean="0">
                <a:solidFill>
                  <a:srgbClr val="002060"/>
                </a:solidFill>
                <a:latin typeface="Verdana" panose="020B0604030504040204" pitchFamily="34" charset="0"/>
                <a:ea typeface="Verdana" panose="020B0604030504040204" pitchFamily="34" charset="0"/>
              </a:rPr>
            </a:br>
            <a:r>
              <a:rPr lang="en-US" sz="1600" dirty="0" smtClean="0">
                <a:solidFill>
                  <a:srgbClr val="002060"/>
                </a:solidFill>
                <a:latin typeface="Verdana" panose="020B0604030504040204" pitchFamily="34" charset="0"/>
                <a:ea typeface="Verdana" panose="020B0604030504040204" pitchFamily="34" charset="0"/>
              </a:rPr>
              <a:t> </a:t>
            </a:r>
            <a:br>
              <a:rPr lang="en-US" sz="1600" dirty="0" smtClean="0">
                <a:solidFill>
                  <a:srgbClr val="002060"/>
                </a:solidFill>
                <a:latin typeface="Verdana" panose="020B0604030504040204" pitchFamily="34" charset="0"/>
                <a:ea typeface="Verdana" panose="020B0604030504040204" pitchFamily="34" charset="0"/>
              </a:rPr>
            </a:br>
            <a:endParaRPr lang="tr-TR" sz="16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5" name="Resim 4"/>
          <p:cNvPicPr>
            <a:picLocks noChangeAspect="1"/>
          </p:cNvPicPr>
          <p:nvPr/>
        </p:nvPicPr>
        <p:blipFill>
          <a:blip r:embed="rId2"/>
          <a:stretch>
            <a:fillRect/>
          </a:stretch>
        </p:blipFill>
        <p:spPr>
          <a:xfrm>
            <a:off x="8273865" y="3990885"/>
            <a:ext cx="3336943" cy="2400745"/>
          </a:xfrm>
          <a:prstGeom prst="rect">
            <a:avLst/>
          </a:prstGeom>
        </p:spPr>
      </p:pic>
    </p:spTree>
    <p:extLst>
      <p:ext uri="{BB962C8B-B14F-4D97-AF65-F5344CB8AC3E}">
        <p14:creationId xmlns:p14="http://schemas.microsoft.com/office/powerpoint/2010/main" val="3945323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smtClean="0">
                <a:latin typeface="Verdana" panose="020B0604030504040204" pitchFamily="34" charset="0"/>
                <a:ea typeface="Verdana" panose="020B0604030504040204" pitchFamily="34" charset="0"/>
              </a:rPr>
              <a:t>BIMETALLIC HELIX</a:t>
            </a:r>
            <a:endParaRPr lang="tr-TR" sz="3200" b="1" dirty="0">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5" name="Resim 4"/>
          <p:cNvPicPr>
            <a:picLocks noChangeAspect="1"/>
          </p:cNvPicPr>
          <p:nvPr/>
        </p:nvPicPr>
        <p:blipFill>
          <a:blip r:embed="rId2"/>
          <a:stretch>
            <a:fillRect/>
          </a:stretch>
        </p:blipFill>
        <p:spPr>
          <a:xfrm>
            <a:off x="8019150" y="2775489"/>
            <a:ext cx="3223838" cy="3224373"/>
          </a:xfrm>
          <a:prstGeom prst="rect">
            <a:avLst/>
          </a:prstGeom>
        </p:spPr>
      </p:pic>
      <p:pic>
        <p:nvPicPr>
          <p:cNvPr id="8" name="Resim 7"/>
          <p:cNvPicPr>
            <a:picLocks noChangeAspect="1"/>
          </p:cNvPicPr>
          <p:nvPr/>
        </p:nvPicPr>
        <p:blipFill>
          <a:blip r:embed="rId3"/>
          <a:stretch>
            <a:fillRect/>
          </a:stretch>
        </p:blipFill>
        <p:spPr>
          <a:xfrm>
            <a:off x="676070" y="2221697"/>
            <a:ext cx="6241140" cy="4018094"/>
          </a:xfrm>
          <a:prstGeom prst="rect">
            <a:avLst/>
          </a:prstGeom>
        </p:spPr>
      </p:pic>
      <p:sp>
        <p:nvSpPr>
          <p:cNvPr id="9" name="Dikdörtgen 8"/>
          <p:cNvSpPr/>
          <p:nvPr/>
        </p:nvSpPr>
        <p:spPr>
          <a:xfrm>
            <a:off x="932724" y="2021642"/>
            <a:ext cx="6760066" cy="400110"/>
          </a:xfrm>
          <a:prstGeom prst="rect">
            <a:avLst/>
          </a:prstGeom>
        </p:spPr>
        <p:txBody>
          <a:bodyPr wrap="square">
            <a:spAutoFit/>
          </a:bodyPr>
          <a:lstStyle/>
          <a:p>
            <a:r>
              <a:rPr lang="en-US" sz="2000" b="1" dirty="0">
                <a:solidFill>
                  <a:srgbClr val="002060"/>
                </a:solidFill>
                <a:latin typeface="Verdana" panose="020B0604030504040204" pitchFamily="34" charset="0"/>
                <a:ea typeface="Verdana" panose="020B0604030504040204" pitchFamily="34" charset="0"/>
              </a:rPr>
              <a:t>Cross section of a Bimetallic </a:t>
            </a:r>
            <a:r>
              <a:rPr lang="en-US" sz="2000" b="1" dirty="0" smtClean="0">
                <a:solidFill>
                  <a:srgbClr val="002060"/>
                </a:solidFill>
                <a:latin typeface="Verdana" panose="020B0604030504040204" pitchFamily="34" charset="0"/>
                <a:ea typeface="Verdana" panose="020B0604030504040204" pitchFamily="34" charset="0"/>
              </a:rPr>
              <a:t>thermometer</a:t>
            </a:r>
            <a:endParaRPr lang="en-US" sz="2000" b="1"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14544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718741" y="4242014"/>
            <a:ext cx="4327907" cy="2546250"/>
          </a:xfrm>
          <a:prstGeom prst="rect">
            <a:avLst/>
          </a:prstGeom>
        </p:spPr>
      </p:pic>
      <p:sp>
        <p:nvSpPr>
          <p:cNvPr id="2" name="Unvan 1"/>
          <p:cNvSpPr>
            <a:spLocks noGrp="1"/>
          </p:cNvSpPr>
          <p:nvPr>
            <p:ph type="title"/>
          </p:nvPr>
        </p:nvSpPr>
        <p:spPr/>
        <p:txBody>
          <a:bodyPr>
            <a:normAutofit/>
          </a:bodyPr>
          <a:lstStyle/>
          <a:p>
            <a:pPr algn="ctr"/>
            <a:r>
              <a:rPr lang="tr-TR" sz="3200" b="1" dirty="0" smtClean="0">
                <a:latin typeface="Verdana" panose="020B0604030504040204" pitchFamily="34" charset="0"/>
                <a:ea typeface="Verdana" panose="020B0604030504040204" pitchFamily="34" charset="0"/>
              </a:rPr>
              <a:t>CONSTRUCTION</a:t>
            </a:r>
            <a:endParaRPr lang="tr-TR" sz="3200" b="1" dirty="0">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
        <p:nvSpPr>
          <p:cNvPr id="9" name="Dikdörtgen 8"/>
          <p:cNvSpPr/>
          <p:nvPr/>
        </p:nvSpPr>
        <p:spPr>
          <a:xfrm>
            <a:off x="382076" y="1922825"/>
            <a:ext cx="11376336" cy="2862322"/>
          </a:xfrm>
          <a:prstGeom prst="rect">
            <a:avLst/>
          </a:prstGeom>
        </p:spPr>
        <p:txBody>
          <a:bodyPr wrap="square">
            <a:spAutoFit/>
          </a:bodyPr>
          <a:lstStyle/>
          <a:p>
            <a:pPr marL="285750" indent="-285750" algn="just">
              <a:buFont typeface="Arial" panose="020B0604020202020204" pitchFamily="34" charset="0"/>
              <a:buChar char="•"/>
            </a:pPr>
            <a:r>
              <a:rPr lang="en-US" dirty="0">
                <a:solidFill>
                  <a:srgbClr val="002060"/>
                </a:solidFill>
                <a:latin typeface="Verdana" panose="020B0604030504040204" pitchFamily="34" charset="0"/>
                <a:ea typeface="Verdana" panose="020B0604030504040204" pitchFamily="34" charset="0"/>
              </a:rPr>
              <a:t>A change in temperature causes the free end of </a:t>
            </a:r>
            <a:r>
              <a:rPr lang="en-US" dirty="0"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strip </a:t>
            </a:r>
            <a:r>
              <a:rPr lang="en-US" dirty="0">
                <a:solidFill>
                  <a:srgbClr val="002060"/>
                </a:solidFill>
                <a:latin typeface="Verdana" panose="020B0604030504040204" pitchFamily="34" charset="0"/>
                <a:ea typeface="Verdana" panose="020B0604030504040204" pitchFamily="34" charset="0"/>
              </a:rPr>
              <a:t>to expand or contract due to the </a:t>
            </a:r>
            <a:r>
              <a:rPr lang="en-US" dirty="0" smtClean="0">
                <a:solidFill>
                  <a:srgbClr val="002060"/>
                </a:solidFill>
                <a:latin typeface="Verdana" panose="020B0604030504040204" pitchFamily="34" charset="0"/>
                <a:ea typeface="Verdana" panose="020B0604030504040204" pitchFamily="34" charset="0"/>
              </a:rPr>
              <a:t>different</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coefficients </a:t>
            </a:r>
            <a:r>
              <a:rPr lang="en-US" dirty="0">
                <a:solidFill>
                  <a:srgbClr val="002060"/>
                </a:solidFill>
                <a:latin typeface="Verdana" panose="020B0604030504040204" pitchFamily="34" charset="0"/>
                <a:ea typeface="Verdana" panose="020B0604030504040204" pitchFamily="34" charset="0"/>
              </a:rPr>
              <a:t>of expansion of the two </a:t>
            </a:r>
            <a:r>
              <a:rPr lang="en-US" dirty="0" smtClean="0">
                <a:solidFill>
                  <a:srgbClr val="002060"/>
                </a:solidFill>
                <a:latin typeface="Verdana" panose="020B0604030504040204" pitchFamily="34" charset="0"/>
                <a:ea typeface="Verdana" panose="020B0604030504040204" pitchFamily="34" charset="0"/>
              </a:rPr>
              <a:t>metals.</a:t>
            </a:r>
            <a:endParaRPr lang="tr-TR" dirty="0" smtClean="0">
              <a:solidFill>
                <a:srgbClr val="002060"/>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n-US" dirty="0" smtClean="0">
                <a:solidFill>
                  <a:srgbClr val="002060"/>
                </a:solidFill>
                <a:latin typeface="Verdana" panose="020B0604030504040204" pitchFamily="34" charset="0"/>
                <a:ea typeface="Verdana" panose="020B0604030504040204" pitchFamily="34" charset="0"/>
              </a:rPr>
              <a:t>This </a:t>
            </a:r>
            <a:r>
              <a:rPr lang="en-US" dirty="0">
                <a:solidFill>
                  <a:srgbClr val="002060"/>
                </a:solidFill>
                <a:latin typeface="Verdana" panose="020B0604030504040204" pitchFamily="34" charset="0"/>
                <a:ea typeface="Verdana" panose="020B0604030504040204" pitchFamily="34" charset="0"/>
              </a:rPr>
              <a:t>movement is linear to the change </a:t>
            </a:r>
            <a:r>
              <a:rPr lang="en-US" dirty="0" smtClean="0">
                <a:solidFill>
                  <a:srgbClr val="002060"/>
                </a:solidFill>
                <a:latin typeface="Verdana" panose="020B0604030504040204" pitchFamily="34" charset="0"/>
                <a:ea typeface="Verdana" panose="020B0604030504040204" pitchFamily="34" charset="0"/>
              </a:rPr>
              <a:t>in</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temperature </a:t>
            </a:r>
            <a:r>
              <a:rPr lang="en-US" dirty="0">
                <a:solidFill>
                  <a:srgbClr val="002060"/>
                </a:solidFill>
                <a:latin typeface="Verdana" panose="020B0604030504040204" pitchFamily="34" charset="0"/>
                <a:ea typeface="Verdana" panose="020B0604030504040204" pitchFamily="34" charset="0"/>
              </a:rPr>
              <a:t>and the deflection of the free end can </a:t>
            </a:r>
            <a:r>
              <a:rPr lang="en-US" dirty="0" smtClean="0">
                <a:solidFill>
                  <a:srgbClr val="002060"/>
                </a:solidFill>
                <a:latin typeface="Verdana" panose="020B0604030504040204" pitchFamily="34" charset="0"/>
                <a:ea typeface="Verdana" panose="020B0604030504040204" pitchFamily="34" charset="0"/>
              </a:rPr>
              <a:t>be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read </a:t>
            </a:r>
            <a:r>
              <a:rPr lang="en-US" dirty="0">
                <a:solidFill>
                  <a:srgbClr val="002060"/>
                </a:solidFill>
                <a:latin typeface="Verdana" panose="020B0604030504040204" pitchFamily="34" charset="0"/>
                <a:ea typeface="Verdana" panose="020B0604030504040204" pitchFamily="34" charset="0"/>
              </a:rPr>
              <a:t>out by attaching a pointer to </a:t>
            </a:r>
            <a:r>
              <a:rPr lang="en-US" dirty="0" smtClean="0">
                <a:solidFill>
                  <a:srgbClr val="002060"/>
                </a:solidFill>
                <a:latin typeface="Verdana" panose="020B0604030504040204" pitchFamily="34" charset="0"/>
                <a:ea typeface="Verdana" panose="020B0604030504040204" pitchFamily="34" charset="0"/>
              </a:rPr>
              <a:t>it.</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This </a:t>
            </a:r>
            <a:r>
              <a:rPr lang="en-US" dirty="0">
                <a:solidFill>
                  <a:srgbClr val="002060"/>
                </a:solidFill>
                <a:latin typeface="Verdana" panose="020B0604030504040204" pitchFamily="34" charset="0"/>
                <a:ea typeface="Verdana" panose="020B0604030504040204" pitchFamily="34" charset="0"/>
              </a:rPr>
              <a:t>reading will indicate the value of temperature.</a:t>
            </a:r>
          </a:p>
          <a:p>
            <a:pPr marL="285750" indent="-285750" algn="just">
              <a:buFont typeface="Arial" panose="020B0604020202020204" pitchFamily="34" charset="0"/>
              <a:buChar char="•"/>
            </a:pPr>
            <a:r>
              <a:rPr lang="en-US" dirty="0">
                <a:solidFill>
                  <a:srgbClr val="002060"/>
                </a:solidFill>
                <a:latin typeface="Verdana" panose="020B0604030504040204" pitchFamily="34" charset="0"/>
                <a:ea typeface="Verdana" panose="020B0604030504040204" pitchFamily="34" charset="0"/>
              </a:rPr>
              <a:t>Bimetallic strips are available in different forms </a:t>
            </a:r>
            <a:r>
              <a:rPr lang="en-US" dirty="0" smtClean="0">
                <a:solidFill>
                  <a:srgbClr val="002060"/>
                </a:solidFill>
                <a:latin typeface="Verdana" panose="020B0604030504040204" pitchFamily="34" charset="0"/>
                <a:ea typeface="Verdana" panose="020B0604030504040204" pitchFamily="34" charset="0"/>
              </a:rPr>
              <a:t>like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helix </a:t>
            </a:r>
            <a:r>
              <a:rPr lang="en-US" dirty="0">
                <a:solidFill>
                  <a:srgbClr val="002060"/>
                </a:solidFill>
                <a:latin typeface="Verdana" panose="020B0604030504040204" pitchFamily="34" charset="0"/>
                <a:ea typeface="Verdana" panose="020B0604030504040204" pitchFamily="34" charset="0"/>
              </a:rPr>
              <a:t>type, cantilever, spiral, and also flat </a:t>
            </a:r>
            <a:r>
              <a:rPr lang="en-US" dirty="0" smtClean="0">
                <a:solidFill>
                  <a:srgbClr val="002060"/>
                </a:solidFill>
                <a:latin typeface="Verdana" panose="020B0604030504040204" pitchFamily="34" charset="0"/>
                <a:ea typeface="Verdana" panose="020B0604030504040204" pitchFamily="34" charset="0"/>
              </a:rPr>
              <a:t>type.</a:t>
            </a:r>
            <a:endParaRPr lang="tr-TR" dirty="0" smtClean="0">
              <a:solidFill>
                <a:srgbClr val="002060"/>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n-US" dirty="0" smtClean="0">
                <a:solidFill>
                  <a:srgbClr val="002060"/>
                </a:solidFill>
                <a:latin typeface="Verdana" panose="020B0604030504040204" pitchFamily="34" charset="0"/>
                <a:ea typeface="Verdana" panose="020B0604030504040204" pitchFamily="34" charset="0"/>
              </a:rPr>
              <a:t>Invar </a:t>
            </a:r>
            <a:r>
              <a:rPr lang="en-US" dirty="0">
                <a:solidFill>
                  <a:srgbClr val="002060"/>
                </a:solidFill>
                <a:latin typeface="Verdana" panose="020B0604030504040204" pitchFamily="34" charset="0"/>
                <a:ea typeface="Verdana" panose="020B0604030504040204" pitchFamily="34" charset="0"/>
              </a:rPr>
              <a:t>(An alloy of Nickel and Iron) is the most </a:t>
            </a:r>
            <a:r>
              <a:rPr lang="en-US" dirty="0" smtClean="0">
                <a:solidFill>
                  <a:srgbClr val="002060"/>
                </a:solidFill>
                <a:latin typeface="Verdana" panose="020B0604030504040204" pitchFamily="34" charset="0"/>
                <a:ea typeface="Verdana" panose="020B0604030504040204" pitchFamily="34" charset="0"/>
              </a:rPr>
              <a:t>commonly</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used</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low</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expansion</a:t>
            </a:r>
            <a:r>
              <a:rPr lang="tr-TR" dirty="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materials</a:t>
            </a:r>
            <a:r>
              <a:rPr lang="tr-TR" dirty="0" smtClean="0">
                <a:solidFill>
                  <a:srgbClr val="002060"/>
                </a:solidFill>
                <a:latin typeface="Verdana" panose="020B0604030504040204" pitchFamily="34" charset="0"/>
                <a:ea typeface="Verdana" panose="020B0604030504040204" pitchFamily="34" charset="0"/>
              </a:rPr>
              <a:t>.</a:t>
            </a:r>
          </a:p>
          <a:p>
            <a:pPr marL="285750" indent="-285750" algn="just">
              <a:buFont typeface="Arial" panose="020B0604020202020204" pitchFamily="34" charset="0"/>
              <a:buChar char="•"/>
            </a:pPr>
            <a:r>
              <a:rPr lang="en-US" dirty="0" smtClean="0">
                <a:solidFill>
                  <a:srgbClr val="002060"/>
                </a:solidFill>
                <a:latin typeface="Verdana" panose="020B0604030504040204" pitchFamily="34" charset="0"/>
                <a:ea typeface="Verdana" panose="020B0604030504040204" pitchFamily="34" charset="0"/>
              </a:rPr>
              <a:t>Nickel-Iron </a:t>
            </a:r>
            <a:r>
              <a:rPr lang="en-US" dirty="0">
                <a:solidFill>
                  <a:srgbClr val="002060"/>
                </a:solidFill>
                <a:latin typeface="Verdana" panose="020B0604030504040204" pitchFamily="34" charset="0"/>
                <a:ea typeface="Verdana" panose="020B0604030504040204" pitchFamily="34" charset="0"/>
              </a:rPr>
              <a:t>alloys with Chromium and Manganese </a:t>
            </a:r>
            <a:r>
              <a:rPr lang="en-US" dirty="0" smtClean="0">
                <a:solidFill>
                  <a:srgbClr val="002060"/>
                </a:solidFill>
                <a:latin typeface="Verdana" panose="020B0604030504040204" pitchFamily="34" charset="0"/>
                <a:ea typeface="Verdana" panose="020B0604030504040204" pitchFamily="34" charset="0"/>
              </a:rPr>
              <a:t>added</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are </a:t>
            </a:r>
            <a:r>
              <a:rPr lang="en-US" dirty="0">
                <a:solidFill>
                  <a:srgbClr val="002060"/>
                </a:solidFill>
                <a:latin typeface="Verdana" panose="020B0604030504040204" pitchFamily="34" charset="0"/>
                <a:ea typeface="Verdana" panose="020B0604030504040204" pitchFamily="34" charset="0"/>
              </a:rPr>
              <a:t>often used for thermal expansion materials</a:t>
            </a:r>
            <a:r>
              <a:rPr lang="en-US" dirty="0">
                <a:latin typeface="Calibri" panose="020F0502020204030204" pitchFamily="34" charset="0"/>
              </a:rPr>
              <a:t>.</a:t>
            </a:r>
            <a:endParaRPr lang="tr-TR" dirty="0"/>
          </a:p>
          <a:p>
            <a:pPr marL="285750" indent="-285750" algn="just">
              <a:buFont typeface="Arial" panose="020B0604020202020204" pitchFamily="34" charset="0"/>
              <a:buChar char="•"/>
            </a:pPr>
            <a:endParaRPr lang="tr-TR" dirty="0">
              <a:solidFill>
                <a:srgbClr val="002060"/>
              </a:solidFill>
              <a:latin typeface="Verdana" panose="020B0604030504040204" pitchFamily="34" charset="0"/>
              <a:ea typeface="Verdana" panose="020B0604030504040204" pitchFamily="34" charset="0"/>
            </a:endParaRPr>
          </a:p>
        </p:txBody>
      </p:sp>
      <p:pic>
        <p:nvPicPr>
          <p:cNvPr id="10" name="Resim 9"/>
          <p:cNvPicPr>
            <a:picLocks noChangeAspect="1"/>
          </p:cNvPicPr>
          <p:nvPr/>
        </p:nvPicPr>
        <p:blipFill>
          <a:blip r:embed="rId3"/>
          <a:stretch>
            <a:fillRect/>
          </a:stretch>
        </p:blipFill>
        <p:spPr>
          <a:xfrm>
            <a:off x="8257263" y="4389342"/>
            <a:ext cx="2290534" cy="2372733"/>
          </a:xfrm>
          <a:prstGeom prst="rect">
            <a:avLst/>
          </a:prstGeom>
        </p:spPr>
      </p:pic>
    </p:spTree>
    <p:extLst>
      <p:ext uri="{BB962C8B-B14F-4D97-AF65-F5344CB8AC3E}">
        <p14:creationId xmlns:p14="http://schemas.microsoft.com/office/powerpoint/2010/main" val="2500371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err="1">
                <a:latin typeface="Verdana" panose="020B0604030504040204" pitchFamily="34" charset="0"/>
                <a:ea typeface="Verdana" panose="020B0604030504040204" pitchFamily="34" charset="0"/>
              </a:rPr>
              <a:t>Bımetallıc</a:t>
            </a:r>
            <a:r>
              <a:rPr lang="tr-TR" sz="3600" b="1" dirty="0">
                <a:latin typeface="Verdana" panose="020B0604030504040204" pitchFamily="34" charset="0"/>
                <a:ea typeface="Verdana" panose="020B0604030504040204" pitchFamily="34" charset="0"/>
              </a:rPr>
              <a:t> </a:t>
            </a:r>
            <a:r>
              <a:rPr lang="tr-TR" sz="3600" b="1" dirty="0" err="1">
                <a:latin typeface="Verdana" panose="020B0604030504040204" pitchFamily="34" charset="0"/>
                <a:ea typeface="Verdana" panose="020B0604030504040204" pitchFamily="34" charset="0"/>
              </a:rPr>
              <a:t>sensors</a:t>
            </a:r>
            <a:endParaRPr lang="tr-TR" sz="3600" dirty="0"/>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5" name="Resim 4"/>
          <p:cNvPicPr>
            <a:picLocks noChangeAspect="1"/>
          </p:cNvPicPr>
          <p:nvPr/>
        </p:nvPicPr>
        <p:blipFill>
          <a:blip r:embed="rId2"/>
          <a:stretch>
            <a:fillRect/>
          </a:stretch>
        </p:blipFill>
        <p:spPr>
          <a:xfrm>
            <a:off x="2692863" y="3634015"/>
            <a:ext cx="6182724" cy="2582625"/>
          </a:xfrm>
          <a:prstGeom prst="rect">
            <a:avLst/>
          </a:prstGeom>
        </p:spPr>
      </p:pic>
      <p:sp>
        <p:nvSpPr>
          <p:cNvPr id="6" name="Dikdörtgen 5"/>
          <p:cNvSpPr/>
          <p:nvPr/>
        </p:nvSpPr>
        <p:spPr>
          <a:xfrm>
            <a:off x="475236" y="2065858"/>
            <a:ext cx="11241527" cy="1323439"/>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001F5F"/>
                </a:solidFill>
                <a:latin typeface="Verdana" panose="020B0604030504040204" pitchFamily="34" charset="0"/>
                <a:ea typeface="Verdana" panose="020B0604030504040204" pitchFamily="34" charset="0"/>
              </a:rPr>
              <a:t>The device consists of a </a:t>
            </a:r>
            <a:r>
              <a:rPr lang="en-US" sz="2000" dirty="0">
                <a:solidFill>
                  <a:srgbClr val="FF0000"/>
                </a:solidFill>
                <a:latin typeface="Verdana" panose="020B0604030504040204" pitchFamily="34" charset="0"/>
                <a:ea typeface="Verdana" panose="020B0604030504040204" pitchFamily="34" charset="0"/>
              </a:rPr>
              <a:t>bimetallic strip </a:t>
            </a:r>
            <a:r>
              <a:rPr lang="en-US" sz="2000" dirty="0">
                <a:solidFill>
                  <a:srgbClr val="001F5F"/>
                </a:solidFill>
                <a:latin typeface="Verdana" panose="020B0604030504040204" pitchFamily="34" charset="0"/>
                <a:ea typeface="Verdana" panose="020B0604030504040204" pitchFamily="34" charset="0"/>
              </a:rPr>
              <a:t>of two </a:t>
            </a:r>
            <a:r>
              <a:rPr lang="en-US" sz="2000" dirty="0" smtClean="0">
                <a:solidFill>
                  <a:srgbClr val="001F5F"/>
                </a:solidFill>
                <a:latin typeface="Verdana" panose="020B0604030504040204" pitchFamily="34" charset="0"/>
                <a:ea typeface="Verdana" panose="020B0604030504040204" pitchFamily="34" charset="0"/>
              </a:rPr>
              <a:t>different</a:t>
            </a:r>
            <a:r>
              <a:rPr lang="tr-TR" sz="2000" dirty="0" smtClean="0">
                <a:solidFill>
                  <a:srgbClr val="001F5F"/>
                </a:solidFill>
                <a:latin typeface="Verdana" panose="020B0604030504040204" pitchFamily="34" charset="0"/>
                <a:ea typeface="Verdana" panose="020B0604030504040204" pitchFamily="34" charset="0"/>
              </a:rPr>
              <a:t> </a:t>
            </a:r>
            <a:r>
              <a:rPr lang="tr-TR" sz="2000" dirty="0" err="1" smtClean="0">
                <a:solidFill>
                  <a:srgbClr val="001F5F"/>
                </a:solidFill>
                <a:latin typeface="Verdana" panose="020B0604030504040204" pitchFamily="34" charset="0"/>
                <a:ea typeface="Verdana" panose="020B0604030504040204" pitchFamily="34" charset="0"/>
              </a:rPr>
              <a:t>metals</a:t>
            </a:r>
            <a:r>
              <a:rPr lang="tr-TR" sz="2000" dirty="0" smtClean="0">
                <a:solidFill>
                  <a:srgbClr val="001F5F"/>
                </a:solidFill>
                <a:latin typeface="Verdana" panose="020B0604030504040204" pitchFamily="34" charset="0"/>
                <a:ea typeface="Verdana" panose="020B0604030504040204" pitchFamily="34" charset="0"/>
              </a:rPr>
              <a:t> .</a:t>
            </a:r>
          </a:p>
          <a:p>
            <a:pPr marL="285750" indent="-285750">
              <a:buFont typeface="Arial" panose="020B0604020202020204" pitchFamily="34" charset="0"/>
              <a:buChar char="•"/>
            </a:pPr>
            <a:r>
              <a:rPr lang="en-US" sz="2000" dirty="0" smtClean="0">
                <a:solidFill>
                  <a:srgbClr val="001F5F"/>
                </a:solidFill>
                <a:latin typeface="Verdana" panose="020B0604030504040204" pitchFamily="34" charset="0"/>
                <a:ea typeface="Verdana" panose="020B0604030504040204" pitchFamily="34" charset="0"/>
              </a:rPr>
              <a:t>They </a:t>
            </a:r>
            <a:r>
              <a:rPr lang="en-US" sz="2000" dirty="0">
                <a:solidFill>
                  <a:srgbClr val="001F5F"/>
                </a:solidFill>
                <a:latin typeface="Verdana" panose="020B0604030504040204" pitchFamily="34" charset="0"/>
                <a:ea typeface="Verdana" panose="020B0604030504040204" pitchFamily="34" charset="0"/>
              </a:rPr>
              <a:t>are bonded together to form a </a:t>
            </a:r>
            <a:r>
              <a:rPr lang="en-US" sz="2000" dirty="0">
                <a:solidFill>
                  <a:srgbClr val="FF0000"/>
                </a:solidFill>
                <a:latin typeface="Verdana" panose="020B0604030504040204" pitchFamily="34" charset="0"/>
                <a:ea typeface="Verdana" panose="020B0604030504040204" pitchFamily="34" charset="0"/>
              </a:rPr>
              <a:t>spiral or a twisted </a:t>
            </a:r>
            <a:r>
              <a:rPr lang="en-US" sz="2000" dirty="0" smtClean="0">
                <a:solidFill>
                  <a:srgbClr val="FF0000"/>
                </a:solidFill>
                <a:latin typeface="Verdana" panose="020B0604030504040204" pitchFamily="34" charset="0"/>
                <a:ea typeface="Verdana" panose="020B0604030504040204" pitchFamily="34" charset="0"/>
              </a:rPr>
              <a:t>helix</a:t>
            </a:r>
            <a:r>
              <a:rPr lang="en-US" sz="2000" dirty="0" smtClean="0">
                <a:solidFill>
                  <a:srgbClr val="001F5F"/>
                </a:solidFill>
                <a:latin typeface="Verdana" panose="020B0604030504040204" pitchFamily="34" charset="0"/>
                <a:ea typeface="Verdana" panose="020B0604030504040204" pitchFamily="34" charset="0"/>
              </a:rPr>
              <a:t>.</a:t>
            </a:r>
            <a:endParaRPr lang="tr-TR" sz="2000" dirty="0" smtClean="0">
              <a:solidFill>
                <a:srgbClr val="001F5F"/>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000" dirty="0" smtClean="0">
                <a:solidFill>
                  <a:srgbClr val="001F5F"/>
                </a:solidFill>
                <a:latin typeface="Verdana" panose="020B0604030504040204" pitchFamily="34" charset="0"/>
                <a:ea typeface="Verdana" panose="020B0604030504040204" pitchFamily="34" charset="0"/>
              </a:rPr>
              <a:t>Both </a:t>
            </a:r>
            <a:r>
              <a:rPr lang="en-US" sz="2000" dirty="0">
                <a:solidFill>
                  <a:srgbClr val="001F5F"/>
                </a:solidFill>
                <a:latin typeface="Verdana" panose="020B0604030504040204" pitchFamily="34" charset="0"/>
                <a:ea typeface="Verdana" panose="020B0604030504040204" pitchFamily="34" charset="0"/>
              </a:rPr>
              <a:t>these metals are joined together at one end by </a:t>
            </a:r>
            <a:r>
              <a:rPr lang="en-US" sz="2000" dirty="0" err="1" smtClean="0">
                <a:solidFill>
                  <a:srgbClr val="001F5F"/>
                </a:solidFill>
                <a:latin typeface="Verdana" panose="020B0604030504040204" pitchFamily="34" charset="0"/>
                <a:ea typeface="Verdana" panose="020B0604030504040204" pitchFamily="34" charset="0"/>
              </a:rPr>
              <a:t>eithe</a:t>
            </a:r>
            <a:r>
              <a:rPr lang="tr-TR" sz="2000" dirty="0" smtClean="0">
                <a:solidFill>
                  <a:srgbClr val="001F5F"/>
                </a:solidFill>
                <a:latin typeface="Verdana" panose="020B0604030504040204" pitchFamily="34" charset="0"/>
                <a:ea typeface="Verdana" panose="020B0604030504040204" pitchFamily="34" charset="0"/>
              </a:rPr>
              <a:t>r </a:t>
            </a:r>
            <a:r>
              <a:rPr lang="tr-TR" sz="2000" dirty="0" err="1" smtClean="0">
                <a:solidFill>
                  <a:srgbClr val="FF0000"/>
                </a:solidFill>
                <a:latin typeface="Verdana" panose="020B0604030504040204" pitchFamily="34" charset="0"/>
                <a:ea typeface="Verdana" panose="020B0604030504040204" pitchFamily="34" charset="0"/>
              </a:rPr>
              <a:t>welding</a:t>
            </a:r>
            <a:r>
              <a:rPr lang="tr-TR" sz="2000" dirty="0" smtClean="0">
                <a:solidFill>
                  <a:srgbClr val="FF0000"/>
                </a:solidFill>
                <a:latin typeface="Verdana" panose="020B0604030504040204" pitchFamily="34" charset="0"/>
                <a:ea typeface="Verdana" panose="020B0604030504040204" pitchFamily="34" charset="0"/>
              </a:rPr>
              <a:t> </a:t>
            </a:r>
            <a:r>
              <a:rPr lang="tr-TR" sz="2000" dirty="0" err="1">
                <a:solidFill>
                  <a:srgbClr val="FF0000"/>
                </a:solidFill>
                <a:latin typeface="Verdana" panose="020B0604030504040204" pitchFamily="34" charset="0"/>
                <a:ea typeface="Verdana" panose="020B0604030504040204" pitchFamily="34" charset="0"/>
              </a:rPr>
              <a:t>or</a:t>
            </a:r>
            <a:r>
              <a:rPr lang="tr-TR" sz="2000" dirty="0">
                <a:solidFill>
                  <a:srgbClr val="FF0000"/>
                </a:solidFill>
                <a:latin typeface="Verdana" panose="020B0604030504040204" pitchFamily="34" charset="0"/>
                <a:ea typeface="Verdana" panose="020B0604030504040204" pitchFamily="34" charset="0"/>
              </a:rPr>
              <a:t> </a:t>
            </a:r>
            <a:r>
              <a:rPr lang="tr-TR" sz="2000" dirty="0" err="1" smtClean="0">
                <a:solidFill>
                  <a:srgbClr val="FF0000"/>
                </a:solidFill>
                <a:latin typeface="Verdana" panose="020B0604030504040204" pitchFamily="34" charset="0"/>
                <a:ea typeface="Verdana" panose="020B0604030504040204" pitchFamily="34" charset="0"/>
              </a:rPr>
              <a:t>riveting</a:t>
            </a:r>
            <a:r>
              <a:rPr lang="tr-TR" sz="2000" dirty="0" smtClean="0">
                <a:solidFill>
                  <a:srgbClr val="001F5F"/>
                </a:solidFill>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en-US" sz="2000" dirty="0" smtClean="0">
                <a:solidFill>
                  <a:srgbClr val="001F5F"/>
                </a:solidFill>
                <a:latin typeface="Verdana" panose="020B0604030504040204" pitchFamily="34" charset="0"/>
                <a:ea typeface="Verdana" panose="020B0604030504040204" pitchFamily="34" charset="0"/>
              </a:rPr>
              <a:t>It </a:t>
            </a:r>
            <a:r>
              <a:rPr lang="en-US" sz="2000" dirty="0">
                <a:solidFill>
                  <a:srgbClr val="001F5F"/>
                </a:solidFill>
                <a:latin typeface="Verdana" panose="020B0604030504040204" pitchFamily="34" charset="0"/>
                <a:ea typeface="Verdana" panose="020B0604030504040204" pitchFamily="34" charset="0"/>
              </a:rPr>
              <a:t>is bonded so strong that there will not be any </a:t>
            </a:r>
            <a:r>
              <a:rPr lang="en-US" sz="2000" dirty="0" smtClean="0">
                <a:solidFill>
                  <a:srgbClr val="001F5F"/>
                </a:solidFill>
                <a:latin typeface="Verdana" panose="020B0604030504040204" pitchFamily="34" charset="0"/>
                <a:ea typeface="Verdana" panose="020B0604030504040204" pitchFamily="34" charset="0"/>
              </a:rPr>
              <a:t>relative</a:t>
            </a:r>
            <a:r>
              <a:rPr lang="tr-TR" sz="2000" dirty="0" smtClean="0">
                <a:solidFill>
                  <a:srgbClr val="001F5F"/>
                </a:solidFill>
                <a:latin typeface="Verdana" panose="020B0604030504040204" pitchFamily="34" charset="0"/>
                <a:ea typeface="Verdana" panose="020B0604030504040204" pitchFamily="34" charset="0"/>
              </a:rPr>
              <a:t> </a:t>
            </a:r>
            <a:r>
              <a:rPr lang="tr-TR" sz="2000" dirty="0" err="1" smtClean="0">
                <a:solidFill>
                  <a:srgbClr val="001F5F"/>
                </a:solidFill>
                <a:latin typeface="Verdana" panose="020B0604030504040204" pitchFamily="34" charset="0"/>
                <a:ea typeface="Verdana" panose="020B0604030504040204" pitchFamily="34" charset="0"/>
              </a:rPr>
              <a:t>motion</a:t>
            </a:r>
            <a:r>
              <a:rPr lang="tr-TR" sz="2000" dirty="0" smtClean="0">
                <a:solidFill>
                  <a:srgbClr val="001F5F"/>
                </a:solidFill>
                <a:latin typeface="Verdana" panose="020B0604030504040204" pitchFamily="34" charset="0"/>
                <a:ea typeface="Verdana" panose="020B0604030504040204" pitchFamily="34" charset="0"/>
              </a:rPr>
              <a:t> </a:t>
            </a:r>
            <a:r>
              <a:rPr lang="tr-TR" sz="2000" dirty="0" err="1">
                <a:solidFill>
                  <a:srgbClr val="FF0000"/>
                </a:solidFill>
                <a:latin typeface="Verdana" panose="020B0604030504040204" pitchFamily="34" charset="0"/>
                <a:ea typeface="Verdana" panose="020B0604030504040204" pitchFamily="34" charset="0"/>
              </a:rPr>
              <a:t>between</a:t>
            </a:r>
            <a:r>
              <a:rPr lang="tr-TR" sz="2000" dirty="0">
                <a:solidFill>
                  <a:srgbClr val="FF0000"/>
                </a:solidFill>
                <a:latin typeface="Verdana" panose="020B0604030504040204" pitchFamily="34" charset="0"/>
                <a:ea typeface="Verdana" panose="020B0604030504040204" pitchFamily="34" charset="0"/>
              </a:rPr>
              <a:t> </a:t>
            </a:r>
            <a:r>
              <a:rPr lang="tr-TR" sz="2000" dirty="0" err="1">
                <a:solidFill>
                  <a:srgbClr val="FF0000"/>
                </a:solidFill>
                <a:latin typeface="Verdana" panose="020B0604030504040204" pitchFamily="34" charset="0"/>
                <a:ea typeface="Verdana" panose="020B0604030504040204" pitchFamily="34" charset="0"/>
              </a:rPr>
              <a:t>the</a:t>
            </a:r>
            <a:r>
              <a:rPr lang="tr-TR" sz="2000" dirty="0">
                <a:solidFill>
                  <a:srgbClr val="FF0000"/>
                </a:solidFill>
                <a:latin typeface="Verdana" panose="020B0604030504040204" pitchFamily="34" charset="0"/>
                <a:ea typeface="Verdana" panose="020B0604030504040204" pitchFamily="34" charset="0"/>
              </a:rPr>
              <a:t> </a:t>
            </a:r>
            <a:r>
              <a:rPr lang="tr-TR" sz="2000" dirty="0" err="1">
                <a:solidFill>
                  <a:srgbClr val="FF0000"/>
                </a:solidFill>
                <a:latin typeface="Verdana" panose="020B0604030504040204" pitchFamily="34" charset="0"/>
                <a:ea typeface="Verdana" panose="020B0604030504040204" pitchFamily="34" charset="0"/>
              </a:rPr>
              <a:t>two</a:t>
            </a:r>
            <a:r>
              <a:rPr lang="tr-TR" sz="2000" dirty="0" smtClean="0">
                <a:solidFill>
                  <a:srgbClr val="001F5F"/>
                </a:solidFill>
                <a:latin typeface="Verdana" panose="020B0604030504040204" pitchFamily="34" charset="0"/>
                <a:ea typeface="Verdana" panose="020B0604030504040204" pitchFamily="34" charset="0"/>
              </a:rPr>
              <a:t>.</a:t>
            </a:r>
            <a:endParaRPr lang="tr-TR" sz="2000" dirty="0">
              <a:solidFill>
                <a:srgbClr val="001F5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78624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latin typeface="Verdana" panose="020B0604030504040204" pitchFamily="34" charset="0"/>
                <a:ea typeface="Verdana" panose="020B0604030504040204" pitchFamily="34" charset="0"/>
              </a:rPr>
              <a:t>ADVANTAGES &amp; DISADVANTAGES</a:t>
            </a:r>
            <a:endParaRPr lang="tr-TR" sz="3200" dirty="0"/>
          </a:p>
        </p:txBody>
      </p:sp>
      <p:sp>
        <p:nvSpPr>
          <p:cNvPr id="3" name="İçerik Yer Tutucusu 2"/>
          <p:cNvSpPr>
            <a:spLocks noGrp="1"/>
          </p:cNvSpPr>
          <p:nvPr>
            <p:ph idx="1"/>
          </p:nvPr>
        </p:nvSpPr>
        <p:spPr>
          <a:xfrm>
            <a:off x="465282" y="2341120"/>
            <a:ext cx="11029615" cy="3678303"/>
          </a:xfrm>
        </p:spPr>
        <p:txBody>
          <a:bodyPr>
            <a:noAutofit/>
          </a:bodyPr>
          <a:lstStyle/>
          <a:p>
            <a:r>
              <a:rPr lang="tr-TR" b="1" u="sng" dirty="0" err="1">
                <a:solidFill>
                  <a:srgbClr val="002060"/>
                </a:solidFill>
                <a:latin typeface="Verdana" panose="020B0604030504040204" pitchFamily="34" charset="0"/>
                <a:ea typeface="Verdana" panose="020B0604030504040204" pitchFamily="34" charset="0"/>
              </a:rPr>
              <a:t>Advantages</a:t>
            </a:r>
            <a:endParaRPr lang="tr-TR" b="1" u="sng" dirty="0">
              <a:solidFill>
                <a:srgbClr val="002060"/>
              </a:solidFill>
              <a:latin typeface="Verdana" panose="020B0604030504040204" pitchFamily="34" charset="0"/>
              <a:ea typeface="Verdana" panose="020B0604030504040204" pitchFamily="34" charset="0"/>
            </a:endParaRPr>
          </a:p>
          <a:p>
            <a:pPr marL="0" indent="0">
              <a:buNone/>
            </a:pPr>
            <a:r>
              <a:rPr lang="tr-TR" dirty="0" smtClean="0">
                <a:solidFill>
                  <a:srgbClr val="002060"/>
                </a:solidFill>
                <a:latin typeface="Verdana" panose="020B0604030504040204" pitchFamily="34" charset="0"/>
                <a:ea typeface="Verdana" panose="020B0604030504040204" pitchFamily="34" charset="0"/>
              </a:rPr>
              <a:t>	1)</a:t>
            </a:r>
            <a:r>
              <a:rPr lang="tr-TR" dirty="0" err="1" smtClean="0">
                <a:solidFill>
                  <a:srgbClr val="002060"/>
                </a:solidFill>
                <a:latin typeface="Verdana" panose="020B0604030504040204" pitchFamily="34" charset="0"/>
                <a:ea typeface="Verdana" panose="020B0604030504040204" pitchFamily="34" charset="0"/>
              </a:rPr>
              <a:t>Power</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source</a:t>
            </a:r>
            <a:r>
              <a:rPr lang="tr-TR" dirty="0">
                <a:solidFill>
                  <a:srgbClr val="002060"/>
                </a:solidFill>
                <a:latin typeface="Verdana" panose="020B0604030504040204" pitchFamily="34" charset="0"/>
                <a:ea typeface="Verdana" panose="020B0604030504040204" pitchFamily="34" charset="0"/>
              </a:rPr>
              <a:t> not </a:t>
            </a:r>
            <a:r>
              <a:rPr lang="tr-TR" dirty="0" err="1">
                <a:solidFill>
                  <a:srgbClr val="002060"/>
                </a:solidFill>
                <a:latin typeface="Verdana" panose="020B0604030504040204" pitchFamily="34" charset="0"/>
                <a:ea typeface="Verdana" panose="020B0604030504040204" pitchFamily="34" charset="0"/>
              </a:rPr>
              <a:t>required</a:t>
            </a:r>
            <a:endParaRPr lang="tr-TR" dirty="0">
              <a:solidFill>
                <a:srgbClr val="002060"/>
              </a:solidFill>
              <a:latin typeface="Verdana" panose="020B0604030504040204" pitchFamily="34" charset="0"/>
              <a:ea typeface="Verdana" panose="020B0604030504040204" pitchFamily="34" charset="0"/>
            </a:endParaRPr>
          </a:p>
          <a:p>
            <a:pPr marL="0" indent="0">
              <a:buNone/>
            </a:pP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2)Robust</a:t>
            </a:r>
            <a:r>
              <a:rPr lang="en-US" dirty="0">
                <a:solidFill>
                  <a:srgbClr val="002060"/>
                </a:solidFill>
                <a:latin typeface="Verdana" panose="020B0604030504040204" pitchFamily="34" charset="0"/>
                <a:ea typeface="Verdana" panose="020B0604030504040204" pitchFamily="34" charset="0"/>
              </a:rPr>
              <a:t>, easy to use and </a:t>
            </a:r>
            <a:r>
              <a:rPr lang="en-US" dirty="0" smtClean="0">
                <a:solidFill>
                  <a:srgbClr val="002060"/>
                </a:solidFill>
                <a:latin typeface="Verdana" panose="020B0604030504040204" pitchFamily="34" charset="0"/>
                <a:ea typeface="Verdana" panose="020B0604030504040204" pitchFamily="34" charset="0"/>
              </a:rPr>
              <a:t>cheap.</a:t>
            </a:r>
            <a:endParaRPr lang="tr-TR" dirty="0" smtClean="0">
              <a:solidFill>
                <a:srgbClr val="002060"/>
              </a:solidFill>
              <a:latin typeface="Verdana" panose="020B0604030504040204" pitchFamily="34" charset="0"/>
              <a:ea typeface="Verdana" panose="020B0604030504040204" pitchFamily="34" charset="0"/>
            </a:endParaRPr>
          </a:p>
          <a:p>
            <a:pPr marL="0" indent="0">
              <a:buNone/>
            </a:pPr>
            <a:r>
              <a:rPr lang="tr-TR" dirty="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3</a:t>
            </a:r>
            <a:r>
              <a:rPr lang="en-US" dirty="0">
                <a:solidFill>
                  <a:srgbClr val="002060"/>
                </a:solidFill>
                <a:latin typeface="Verdana" panose="020B0604030504040204" pitchFamily="34" charset="0"/>
                <a:ea typeface="Verdana" panose="020B0604030504040204" pitchFamily="34" charset="0"/>
              </a:rPr>
              <a:t>) Can be used to 500 °C.</a:t>
            </a:r>
          </a:p>
          <a:p>
            <a:r>
              <a:rPr lang="tr-TR" b="1" dirty="0" err="1" smtClean="0">
                <a:solidFill>
                  <a:srgbClr val="002060"/>
                </a:solidFill>
                <a:latin typeface="Verdana" panose="020B0604030504040204" pitchFamily="34" charset="0"/>
                <a:ea typeface="Verdana" panose="020B0604030504040204" pitchFamily="34" charset="0"/>
              </a:rPr>
              <a:t>Disadvantages</a:t>
            </a:r>
            <a:endParaRPr lang="tr-TR" b="1" dirty="0">
              <a:solidFill>
                <a:srgbClr val="002060"/>
              </a:solidFill>
              <a:latin typeface="Verdana" panose="020B0604030504040204" pitchFamily="34" charset="0"/>
              <a:ea typeface="Verdana" panose="020B0604030504040204" pitchFamily="34" charset="0"/>
            </a:endParaRPr>
          </a:p>
          <a:p>
            <a:pPr marL="0" indent="0">
              <a:buNone/>
            </a:pPr>
            <a:r>
              <a:rPr lang="tr-TR" dirty="0" smtClean="0">
                <a:solidFill>
                  <a:srgbClr val="002060"/>
                </a:solidFill>
                <a:latin typeface="Verdana" panose="020B0604030504040204" pitchFamily="34" charset="0"/>
                <a:ea typeface="Verdana" panose="020B0604030504040204" pitchFamily="34" charset="0"/>
              </a:rPr>
              <a:t>	1</a:t>
            </a:r>
            <a:r>
              <a:rPr lang="tr-TR" dirty="0">
                <a:solidFill>
                  <a:srgbClr val="002060"/>
                </a:solidFill>
                <a:latin typeface="Verdana" panose="020B0604030504040204" pitchFamily="34" charset="0"/>
                <a:ea typeface="Verdana" panose="020B0604030504040204" pitchFamily="34" charset="0"/>
              </a:rPr>
              <a:t>) Not </a:t>
            </a:r>
            <a:r>
              <a:rPr lang="tr-TR" dirty="0" err="1">
                <a:solidFill>
                  <a:srgbClr val="002060"/>
                </a:solidFill>
                <a:latin typeface="Verdana" panose="020B0604030504040204" pitchFamily="34" charset="0"/>
                <a:ea typeface="Verdana" panose="020B0604030504040204" pitchFamily="34" charset="0"/>
              </a:rPr>
              <a:t>very</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accurate</a:t>
            </a:r>
            <a:r>
              <a:rPr lang="tr-TR" dirty="0">
                <a:solidFill>
                  <a:srgbClr val="002060"/>
                </a:solidFill>
                <a:latin typeface="Verdana" panose="020B0604030504040204" pitchFamily="34" charset="0"/>
                <a:ea typeface="Verdana" panose="020B0604030504040204" pitchFamily="34" charset="0"/>
              </a:rPr>
              <a:t>.</a:t>
            </a:r>
          </a:p>
          <a:p>
            <a:pPr marL="0" indent="0">
              <a:buNone/>
            </a:pP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2</a:t>
            </a:r>
            <a:r>
              <a:rPr lang="en-US" dirty="0">
                <a:solidFill>
                  <a:srgbClr val="002060"/>
                </a:solidFill>
                <a:latin typeface="Verdana" panose="020B0604030504040204" pitchFamily="34" charset="0"/>
                <a:ea typeface="Verdana" panose="020B0604030504040204" pitchFamily="34" charset="0"/>
              </a:rPr>
              <a:t>) Limited to applications where manual reading </a:t>
            </a:r>
            <a:r>
              <a:rPr lang="en-US" dirty="0" smtClean="0">
                <a:solidFill>
                  <a:srgbClr val="002060"/>
                </a:solidFill>
                <a:latin typeface="Verdana" panose="020B0604030504040204" pitchFamily="34" charset="0"/>
                <a:ea typeface="Verdana" panose="020B0604030504040204" pitchFamily="34" charset="0"/>
              </a:rPr>
              <a:t>is</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acceptable</a:t>
            </a:r>
            <a:r>
              <a:rPr lang="tr-TR" dirty="0">
                <a:solidFill>
                  <a:srgbClr val="002060"/>
                </a:solidFill>
                <a:latin typeface="Verdana" panose="020B0604030504040204" pitchFamily="34" charset="0"/>
                <a:ea typeface="Verdana" panose="020B0604030504040204" pitchFamily="34" charset="0"/>
              </a:rPr>
              <a:t>.</a:t>
            </a:r>
          </a:p>
          <a:p>
            <a:pPr marL="0" indent="0">
              <a:buNone/>
            </a:pP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3</a:t>
            </a:r>
            <a:r>
              <a:rPr lang="en-US" dirty="0">
                <a:solidFill>
                  <a:srgbClr val="002060"/>
                </a:solidFill>
                <a:latin typeface="Verdana" panose="020B0604030504040204" pitchFamily="34" charset="0"/>
                <a:ea typeface="Verdana" panose="020B0604030504040204" pitchFamily="34" charset="0"/>
              </a:rPr>
              <a:t>) Not suitable for very low temperatures </a:t>
            </a:r>
            <a:r>
              <a:rPr lang="en-US" dirty="0" smtClean="0">
                <a:solidFill>
                  <a:srgbClr val="002060"/>
                </a:solidFill>
                <a:latin typeface="Verdana" panose="020B0604030504040204" pitchFamily="34" charset="0"/>
                <a:ea typeface="Verdana" panose="020B0604030504040204" pitchFamily="34" charset="0"/>
              </a:rPr>
              <a:t>because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the </a:t>
            </a:r>
            <a:r>
              <a:rPr lang="en-US" dirty="0">
                <a:solidFill>
                  <a:srgbClr val="002060"/>
                </a:solidFill>
                <a:latin typeface="Verdana" panose="020B0604030504040204" pitchFamily="34" charset="0"/>
                <a:ea typeface="Verdana" panose="020B0604030504040204" pitchFamily="34" charset="0"/>
              </a:rPr>
              <a:t>expansion of metals tend to be </a:t>
            </a:r>
            <a:r>
              <a:rPr lang="en-US" dirty="0" smtClean="0">
                <a:solidFill>
                  <a:srgbClr val="002060"/>
                </a:solidFill>
                <a:latin typeface="Verdana" panose="020B0604030504040204" pitchFamily="34" charset="0"/>
                <a:ea typeface="Verdana" panose="020B0604030504040204" pitchFamily="34" charset="0"/>
              </a:rPr>
              <a:t>too</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similar</a:t>
            </a:r>
            <a:r>
              <a:rPr lang="en-US" dirty="0">
                <a:solidFill>
                  <a:srgbClr val="002060"/>
                </a:solidFill>
                <a:latin typeface="Verdana" panose="020B0604030504040204" pitchFamily="34" charset="0"/>
                <a:ea typeface="Verdana" panose="020B0604030504040204" pitchFamily="34" charset="0"/>
              </a:rPr>
              <a:t>, so the device becomes a </a:t>
            </a:r>
            <a:r>
              <a:rPr lang="en-US" dirty="0" smtClean="0">
                <a:solidFill>
                  <a:srgbClr val="002060"/>
                </a:solidFill>
                <a:latin typeface="Verdana" panose="020B0604030504040204" pitchFamily="34" charset="0"/>
                <a:ea typeface="Verdana" panose="020B0604030504040204" pitchFamily="34" charset="0"/>
              </a:rPr>
              <a:t>rather</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insensitive</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thermometer</a:t>
            </a:r>
            <a:endParaRPr lang="tr-TR"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2762145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3200" b="1" dirty="0" err="1" smtClean="0">
                <a:latin typeface="Verdana" panose="020B0604030504040204" pitchFamily="34" charset="0"/>
                <a:ea typeface="Verdana" panose="020B0604030504040204" pitchFamily="34" charset="0"/>
              </a:rPr>
              <a:t>Electrıcal</a:t>
            </a:r>
            <a:r>
              <a:rPr lang="tr-TR" sz="3200" b="1" dirty="0" smtClean="0">
                <a:latin typeface="Verdana" panose="020B0604030504040204" pitchFamily="34" charset="0"/>
                <a:ea typeface="Verdana" panose="020B0604030504040204" pitchFamily="34" charset="0"/>
              </a:rPr>
              <a:t> </a:t>
            </a:r>
            <a:r>
              <a:rPr lang="tr-TR" sz="3200" b="1" dirty="0" err="1">
                <a:latin typeface="Verdana" panose="020B0604030504040204" pitchFamily="34" charset="0"/>
                <a:ea typeface="Verdana" panose="020B0604030504040204" pitchFamily="34" charset="0"/>
              </a:rPr>
              <a:t>Temperature</a:t>
            </a:r>
            <a:r>
              <a:rPr lang="tr-TR" sz="3200" b="1" dirty="0">
                <a:latin typeface="Verdana" panose="020B0604030504040204" pitchFamily="34" charset="0"/>
                <a:ea typeface="Verdana" panose="020B0604030504040204" pitchFamily="34" charset="0"/>
              </a:rPr>
              <a:t> </a:t>
            </a:r>
            <a:r>
              <a:rPr lang="tr-TR" sz="3200" b="1" dirty="0" err="1" smtClean="0">
                <a:latin typeface="Verdana" panose="020B0604030504040204" pitchFamily="34" charset="0"/>
                <a:ea typeface="Verdana" panose="020B0604030504040204" pitchFamily="34" charset="0"/>
              </a:rPr>
              <a:t>Measurıng</a:t>
            </a:r>
            <a:r>
              <a:rPr lang="tr-TR" sz="3200" b="1" dirty="0" smtClean="0">
                <a:latin typeface="Verdana" panose="020B0604030504040204" pitchFamily="34" charset="0"/>
                <a:ea typeface="Verdana" panose="020B0604030504040204" pitchFamily="34" charset="0"/>
              </a:rPr>
              <a:t> Instruments</a:t>
            </a:r>
            <a:endParaRPr lang="tr-TR" sz="3200"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p:txBody>
          <a:bodyPr>
            <a:normAutofit/>
          </a:bodyPr>
          <a:lstStyle/>
          <a:p>
            <a:pPr marL="0" indent="0" algn="ctr">
              <a:buNone/>
            </a:pPr>
            <a:r>
              <a:rPr lang="en-US" sz="2400" dirty="0" smtClean="0">
                <a:solidFill>
                  <a:srgbClr val="002060"/>
                </a:solidFill>
                <a:latin typeface="Verdana" panose="020B0604030504040204" pitchFamily="34" charset="0"/>
                <a:ea typeface="Verdana" panose="020B0604030504040204" pitchFamily="34" charset="0"/>
              </a:rPr>
              <a:t>Change </a:t>
            </a:r>
            <a:r>
              <a:rPr lang="en-US" sz="2400" dirty="0">
                <a:solidFill>
                  <a:srgbClr val="002060"/>
                </a:solidFill>
                <a:latin typeface="Verdana" panose="020B0604030504040204" pitchFamily="34" charset="0"/>
                <a:ea typeface="Verdana" panose="020B0604030504040204" pitchFamily="34" charset="0"/>
              </a:rPr>
              <a:t>in electrical properties of sensor for estimating temperature</a:t>
            </a:r>
          </a:p>
          <a:p>
            <a:pPr marL="0" indent="0" algn="ctr">
              <a:buNone/>
            </a:pPr>
            <a:r>
              <a:rPr lang="en-US" sz="2400" dirty="0">
                <a:solidFill>
                  <a:srgbClr val="002060"/>
                </a:solidFill>
                <a:latin typeface="Verdana" panose="020B0604030504040204" pitchFamily="34" charset="0"/>
                <a:ea typeface="Verdana" panose="020B0604030504040204" pitchFamily="34" charset="0"/>
              </a:rPr>
              <a:t>1. Resistance Temperature Detectors (RTD)</a:t>
            </a:r>
          </a:p>
          <a:p>
            <a:pPr marL="0" indent="0" algn="ctr">
              <a:buNone/>
            </a:pPr>
            <a:r>
              <a:rPr lang="tr-TR" sz="2400" dirty="0">
                <a:solidFill>
                  <a:srgbClr val="002060"/>
                </a:solidFill>
                <a:latin typeface="Verdana" panose="020B0604030504040204" pitchFamily="34" charset="0"/>
                <a:ea typeface="Verdana" panose="020B0604030504040204" pitchFamily="34" charset="0"/>
              </a:rPr>
              <a:t>2. </a:t>
            </a:r>
            <a:r>
              <a:rPr lang="tr-TR" sz="2400" dirty="0" err="1">
                <a:solidFill>
                  <a:srgbClr val="002060"/>
                </a:solidFill>
                <a:latin typeface="Verdana" panose="020B0604030504040204" pitchFamily="34" charset="0"/>
                <a:ea typeface="Verdana" panose="020B0604030504040204" pitchFamily="34" charset="0"/>
              </a:rPr>
              <a:t>Thermistors</a:t>
            </a:r>
            <a:endParaRPr lang="tr-TR" sz="2400" dirty="0">
              <a:solidFill>
                <a:srgbClr val="002060"/>
              </a:solidFill>
              <a:latin typeface="Verdana" panose="020B0604030504040204" pitchFamily="34" charset="0"/>
              <a:ea typeface="Verdana" panose="020B0604030504040204" pitchFamily="34" charset="0"/>
            </a:endParaRPr>
          </a:p>
          <a:p>
            <a:pPr marL="0" indent="0" algn="ctr">
              <a:buNone/>
            </a:pPr>
            <a:r>
              <a:rPr lang="tr-TR" sz="2400" dirty="0">
                <a:solidFill>
                  <a:srgbClr val="002060"/>
                </a:solidFill>
                <a:latin typeface="Verdana" panose="020B0604030504040204" pitchFamily="34" charset="0"/>
                <a:ea typeface="Verdana" panose="020B0604030504040204" pitchFamily="34" charset="0"/>
              </a:rPr>
              <a:t>3. </a:t>
            </a:r>
            <a:r>
              <a:rPr lang="tr-TR" sz="2400" dirty="0" err="1">
                <a:solidFill>
                  <a:srgbClr val="002060"/>
                </a:solidFill>
                <a:latin typeface="Verdana" panose="020B0604030504040204" pitchFamily="34" charset="0"/>
                <a:ea typeface="Verdana" panose="020B0604030504040204" pitchFamily="34" charset="0"/>
              </a:rPr>
              <a:t>Thermocouples</a:t>
            </a:r>
            <a:r>
              <a:rPr lang="tr-TR" sz="2400" dirty="0">
                <a:solidFill>
                  <a:srgbClr val="002060"/>
                </a:solidFill>
                <a:latin typeface="Verdana" panose="020B0604030504040204" pitchFamily="34" charset="0"/>
                <a:ea typeface="Verdana" panose="020B0604030504040204" pitchFamily="34" charset="0"/>
              </a:rPr>
              <a:t> </a:t>
            </a:r>
            <a:r>
              <a:rPr lang="tr-TR" sz="2400" dirty="0" err="1">
                <a:solidFill>
                  <a:srgbClr val="002060"/>
                </a:solidFill>
                <a:latin typeface="Verdana" panose="020B0604030504040204" pitchFamily="34" charset="0"/>
                <a:ea typeface="Verdana" panose="020B0604030504040204" pitchFamily="34" charset="0"/>
              </a:rPr>
              <a:t>and</a:t>
            </a:r>
            <a:r>
              <a:rPr lang="tr-TR" sz="2400" dirty="0">
                <a:solidFill>
                  <a:srgbClr val="002060"/>
                </a:solidFill>
                <a:latin typeface="Verdana" panose="020B0604030504040204" pitchFamily="34" charset="0"/>
                <a:ea typeface="Verdana" panose="020B0604030504040204" pitchFamily="34" charset="0"/>
              </a:rPr>
              <a:t> </a:t>
            </a:r>
            <a:r>
              <a:rPr lang="tr-TR" sz="2400" dirty="0" err="1">
                <a:solidFill>
                  <a:srgbClr val="002060"/>
                </a:solidFill>
                <a:latin typeface="Verdana" panose="020B0604030504040204" pitchFamily="34" charset="0"/>
                <a:ea typeface="Verdana" panose="020B0604030504040204" pitchFamily="34" charset="0"/>
              </a:rPr>
              <a:t>Thermopiles</a:t>
            </a:r>
            <a:endParaRPr lang="tr-TR" sz="24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3773669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1192" y="1089092"/>
            <a:ext cx="11029616" cy="1013800"/>
          </a:xfrm>
        </p:spPr>
        <p:txBody>
          <a:bodyPr>
            <a:noAutofit/>
          </a:bodyPr>
          <a:lstStyle/>
          <a:p>
            <a:pPr algn="ctr"/>
            <a:r>
              <a:rPr lang="en-US" b="1" dirty="0">
                <a:latin typeface="Verdana" panose="020B0604030504040204" pitchFamily="34" charset="0"/>
                <a:ea typeface="Verdana" panose="020B0604030504040204" pitchFamily="34" charset="0"/>
              </a:rPr>
              <a:t>AN </a:t>
            </a:r>
            <a:r>
              <a:rPr lang="en-US" b="1" u="sng" dirty="0">
                <a:solidFill>
                  <a:srgbClr val="FF0000"/>
                </a:solidFill>
                <a:latin typeface="Verdana" panose="020B0604030504040204" pitchFamily="34" charset="0"/>
                <a:ea typeface="Verdana" panose="020B0604030504040204" pitchFamily="34" charset="0"/>
              </a:rPr>
              <a:t>OVERLY SIMPLIFIED </a:t>
            </a:r>
            <a:r>
              <a:rPr lang="en-US" b="1" dirty="0">
                <a:latin typeface="Verdana" panose="020B0604030504040204" pitchFamily="34" charset="0"/>
                <a:ea typeface="Verdana" panose="020B0604030504040204" pitchFamily="34" charset="0"/>
              </a:rPr>
              <a:t>DESCRIPTION OF TEMPERATURE</a:t>
            </a:r>
            <a:r>
              <a:rPr lang="en-US" b="1" u="sng" dirty="0">
                <a:latin typeface="Verdana" panose="020B0604030504040204" pitchFamily="34" charset="0"/>
                <a:ea typeface="Verdana" panose="020B0604030504040204" pitchFamily="34" charset="0"/>
              </a:rPr>
              <a:t/>
            </a:r>
            <a:br>
              <a:rPr lang="en-US" b="1" u="sng" dirty="0">
                <a:latin typeface="Verdana" panose="020B0604030504040204" pitchFamily="34" charset="0"/>
                <a:ea typeface="Verdana" panose="020B0604030504040204" pitchFamily="34" charset="0"/>
              </a:rPr>
            </a:br>
            <a:endParaRPr lang="tr-TR" dirty="0">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55529"/>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5" name="Picture 2" descr="http://hyperphysics.phy-astr.gsu.edu/hbase/thermo/imgheat/tempg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12" y="1956910"/>
            <a:ext cx="7358010" cy="2986307"/>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2249569" y="4952380"/>
            <a:ext cx="8040650" cy="1877437"/>
          </a:xfrm>
          <a:prstGeom prst="rect">
            <a:avLst/>
          </a:prstGeom>
        </p:spPr>
        <p:txBody>
          <a:bodyPr wrap="square">
            <a:spAutoFit/>
          </a:bodyPr>
          <a:lstStyle/>
          <a:p>
            <a:pPr algn="ctr"/>
            <a:r>
              <a:rPr lang="en-US" dirty="0">
                <a:solidFill>
                  <a:srgbClr val="002060"/>
                </a:solidFill>
                <a:latin typeface="Verdana" panose="020B0604030504040204" pitchFamily="34" charset="0"/>
                <a:ea typeface="Verdana" panose="020B0604030504040204" pitchFamily="34" charset="0"/>
              </a:rPr>
              <a:t>"Temperature is a measure of the tendency of an object to spontaneously give up energy to its surroundings. When two objects are in thermal contact, the one that tends to spontaneously lose energy is at the higher temperature</a:t>
            </a:r>
            <a:r>
              <a:rPr lang="en-US" dirty="0" smtClean="0">
                <a:solidFill>
                  <a:srgbClr val="002060"/>
                </a:solidFill>
                <a:latin typeface="Verdana" panose="020B0604030504040204" pitchFamily="34" charset="0"/>
                <a:ea typeface="Verdana" panose="020B0604030504040204" pitchFamily="34" charset="0"/>
              </a:rPr>
              <a:t>.“</a:t>
            </a:r>
            <a:endParaRPr lang="tr-TR" dirty="0" smtClean="0">
              <a:solidFill>
                <a:srgbClr val="002060"/>
              </a:solidFill>
              <a:latin typeface="Verdana" panose="020B0604030504040204" pitchFamily="34" charset="0"/>
              <a:ea typeface="Verdana" panose="020B0604030504040204" pitchFamily="34" charset="0"/>
            </a:endParaRPr>
          </a:p>
          <a:p>
            <a:pPr algn="ctr"/>
            <a:endParaRPr lang="tr-TR" dirty="0" smtClean="0">
              <a:solidFill>
                <a:srgbClr val="002060"/>
              </a:solidFill>
              <a:latin typeface="Verdana" panose="020B0604030504040204" pitchFamily="34" charset="0"/>
              <a:ea typeface="Verdana" panose="020B0604030504040204" pitchFamily="34" charset="0"/>
            </a:endParaRPr>
          </a:p>
          <a:p>
            <a:pPr algn="ctr"/>
            <a:endParaRPr lang="en-US" sz="1400" dirty="0">
              <a:solidFill>
                <a:srgbClr val="002060"/>
              </a:solidFill>
              <a:latin typeface="Verdana" panose="020B0604030504040204" pitchFamily="34" charset="0"/>
              <a:ea typeface="Verdana" panose="020B0604030504040204" pitchFamily="34" charset="0"/>
            </a:endParaRPr>
          </a:p>
          <a:p>
            <a:pPr algn="ctr"/>
            <a:r>
              <a:rPr lang="en-US" sz="1200" dirty="0">
                <a:solidFill>
                  <a:srgbClr val="002060"/>
                </a:solidFill>
                <a:latin typeface="Verdana" panose="020B0604030504040204" pitchFamily="34" charset="0"/>
                <a:ea typeface="Verdana" panose="020B0604030504040204" pitchFamily="34" charset="0"/>
              </a:rPr>
              <a:t>(Schroeder, Daniel V. An Introduction to Thermal Physics, 1st  Edition (</a:t>
            </a:r>
            <a:r>
              <a:rPr lang="en-US" sz="1200" dirty="0" err="1">
                <a:solidFill>
                  <a:srgbClr val="002060"/>
                </a:solidFill>
                <a:latin typeface="Verdana" panose="020B0604030504040204" pitchFamily="34" charset="0"/>
                <a:ea typeface="Verdana" panose="020B0604030504040204" pitchFamily="34" charset="0"/>
              </a:rPr>
              <a:t>Ch</a:t>
            </a:r>
            <a:r>
              <a:rPr lang="en-US" sz="1200" dirty="0">
                <a:solidFill>
                  <a:srgbClr val="002060"/>
                </a:solidFill>
                <a:latin typeface="Verdana" panose="020B0604030504040204" pitchFamily="34" charset="0"/>
                <a:ea typeface="Verdana" panose="020B0604030504040204" pitchFamily="34" charset="0"/>
              </a:rPr>
              <a:t>, 1). Addison-Wesley.)</a:t>
            </a:r>
          </a:p>
        </p:txBody>
      </p:sp>
      <p:pic>
        <p:nvPicPr>
          <p:cNvPr id="7" name="Picture 2" descr="http://hyperphysics.phy-astr.gsu.edu/hbase/thermo/imgheat/tempgen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1414" y="1871990"/>
            <a:ext cx="3761002" cy="2836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537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3200" b="1" dirty="0" err="1" smtClean="0">
                <a:latin typeface="Verdana" panose="020B0604030504040204" pitchFamily="34" charset="0"/>
                <a:ea typeface="Verdana" panose="020B0604030504040204" pitchFamily="34" charset="0"/>
              </a:rPr>
              <a:t>Resıstance</a:t>
            </a:r>
            <a:r>
              <a:rPr lang="tr-TR" sz="3200" b="1" dirty="0" smtClean="0">
                <a:latin typeface="Verdana" panose="020B0604030504040204" pitchFamily="34" charset="0"/>
                <a:ea typeface="Verdana" panose="020B0604030504040204" pitchFamily="34" charset="0"/>
              </a:rPr>
              <a:t> </a:t>
            </a:r>
            <a:r>
              <a:rPr lang="tr-TR" sz="3200" b="1" dirty="0" err="1">
                <a:latin typeface="Verdana" panose="020B0604030504040204" pitchFamily="34" charset="0"/>
                <a:ea typeface="Verdana" panose="020B0604030504040204" pitchFamily="34" charset="0"/>
              </a:rPr>
              <a:t>Temperature</a:t>
            </a:r>
            <a:r>
              <a:rPr lang="tr-TR" sz="3200" b="1" dirty="0">
                <a:latin typeface="Verdana" panose="020B0604030504040204" pitchFamily="34" charset="0"/>
                <a:ea typeface="Verdana" panose="020B0604030504040204" pitchFamily="34" charset="0"/>
              </a:rPr>
              <a:t> </a:t>
            </a:r>
            <a:r>
              <a:rPr lang="tr-TR" sz="3200" b="1" dirty="0" err="1">
                <a:latin typeface="Verdana" panose="020B0604030504040204" pitchFamily="34" charset="0"/>
                <a:ea typeface="Verdana" panose="020B0604030504040204" pitchFamily="34" charset="0"/>
              </a:rPr>
              <a:t>Detectors</a:t>
            </a:r>
            <a:r>
              <a:rPr lang="tr-TR" sz="3200" b="1" dirty="0">
                <a:latin typeface="Verdana" panose="020B0604030504040204" pitchFamily="34" charset="0"/>
                <a:ea typeface="Verdana" panose="020B0604030504040204" pitchFamily="34" charset="0"/>
              </a:rPr>
              <a:t> (RTD)</a:t>
            </a:r>
            <a:br>
              <a:rPr lang="tr-TR" sz="3200" b="1" dirty="0">
                <a:latin typeface="Verdana" panose="020B0604030504040204" pitchFamily="34" charset="0"/>
                <a:ea typeface="Verdana" panose="020B0604030504040204" pitchFamily="34" charset="0"/>
              </a:rPr>
            </a:br>
            <a:endParaRPr lang="tr-TR" sz="3200"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p:txBody>
          <a:bodyPr>
            <a:noAutofit/>
          </a:bodyPr>
          <a:lstStyle/>
          <a:p>
            <a:r>
              <a:rPr lang="en-US" sz="2000" dirty="0" smtClean="0">
                <a:solidFill>
                  <a:srgbClr val="002060"/>
                </a:solidFill>
                <a:latin typeface="Verdana" panose="020B0604030504040204" pitchFamily="34" charset="0"/>
                <a:ea typeface="Verdana" panose="020B0604030504040204" pitchFamily="34" charset="0"/>
              </a:rPr>
              <a:t>Use </a:t>
            </a:r>
            <a:r>
              <a:rPr lang="en-US" sz="2000" dirty="0">
                <a:solidFill>
                  <a:srgbClr val="002060"/>
                </a:solidFill>
                <a:latin typeface="Verdana" panose="020B0604030504040204" pitchFamily="34" charset="0"/>
                <a:ea typeface="Verdana" panose="020B0604030504040204" pitchFamily="34" charset="0"/>
              </a:rPr>
              <a:t>change in resistance of suitable metals to indicate temperature.</a:t>
            </a:r>
          </a:p>
          <a:p>
            <a:r>
              <a:rPr lang="en-US" sz="2000" dirty="0">
                <a:solidFill>
                  <a:srgbClr val="002060"/>
                </a:solidFill>
                <a:latin typeface="Verdana" panose="020B0604030504040204" pitchFamily="34" charset="0"/>
                <a:ea typeface="Verdana" panose="020B0604030504040204" pitchFamily="34" charset="0"/>
              </a:rPr>
              <a:t>Commonly used metals are platinum, nickel, copper which show </a:t>
            </a:r>
            <a:r>
              <a:rPr lang="en-US" sz="2000" dirty="0" smtClean="0">
                <a:solidFill>
                  <a:srgbClr val="002060"/>
                </a:solidFill>
                <a:latin typeface="Verdana" panose="020B0604030504040204" pitchFamily="34" charset="0"/>
                <a:ea typeface="Verdana" panose="020B0604030504040204" pitchFamily="34" charset="0"/>
              </a:rPr>
              <a:t>a</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positive </a:t>
            </a:r>
            <a:r>
              <a:rPr lang="en-US" sz="2000" dirty="0">
                <a:solidFill>
                  <a:srgbClr val="002060"/>
                </a:solidFill>
                <a:latin typeface="Verdana" panose="020B0604030504040204" pitchFamily="34" charset="0"/>
                <a:ea typeface="Verdana" panose="020B0604030504040204" pitchFamily="34" charset="0"/>
              </a:rPr>
              <a:t>change in resistance with increase in temperature.</a:t>
            </a:r>
          </a:p>
          <a:p>
            <a:r>
              <a:rPr lang="en-US" sz="2000" dirty="0">
                <a:solidFill>
                  <a:srgbClr val="002060"/>
                </a:solidFill>
                <a:latin typeface="Verdana" panose="020B0604030504040204" pitchFamily="34" charset="0"/>
                <a:ea typeface="Verdana" panose="020B0604030504040204" pitchFamily="34" charset="0"/>
              </a:rPr>
              <a:t>The variation in resistance R at temperature can be written as</a:t>
            </a:r>
          </a:p>
          <a:p>
            <a:pPr marL="0" indent="0">
              <a:buNone/>
            </a:pPr>
            <a:r>
              <a:rPr lang="tr-TR" sz="2000" b="1" dirty="0" smtClean="0">
                <a:solidFill>
                  <a:srgbClr val="002060"/>
                </a:solidFill>
                <a:latin typeface="Verdana" panose="020B0604030504040204" pitchFamily="34" charset="0"/>
                <a:ea typeface="Verdana" panose="020B0604030504040204" pitchFamily="34" charset="0"/>
              </a:rPr>
              <a:t>							RT </a:t>
            </a:r>
            <a:r>
              <a:rPr lang="tr-TR" sz="2000" b="1" dirty="0">
                <a:solidFill>
                  <a:srgbClr val="002060"/>
                </a:solidFill>
                <a:latin typeface="Verdana" panose="020B0604030504040204" pitchFamily="34" charset="0"/>
                <a:ea typeface="Verdana" panose="020B0604030504040204" pitchFamily="34" charset="0"/>
              </a:rPr>
              <a:t>= R0 [ 1 + </a:t>
            </a:r>
            <a:r>
              <a:rPr lang="el-GR" sz="2000" b="1" dirty="0">
                <a:solidFill>
                  <a:srgbClr val="002060"/>
                </a:solidFill>
                <a:latin typeface="Verdana" panose="020B0604030504040204" pitchFamily="34" charset="0"/>
                <a:ea typeface="Verdana" panose="020B0604030504040204" pitchFamily="34" charset="0"/>
              </a:rPr>
              <a:t>α </a:t>
            </a:r>
            <a:r>
              <a:rPr lang="tr-TR" sz="2000" b="1" dirty="0">
                <a:solidFill>
                  <a:srgbClr val="002060"/>
                </a:solidFill>
                <a:latin typeface="Verdana" panose="020B0604030504040204" pitchFamily="34" charset="0"/>
                <a:ea typeface="Verdana" panose="020B0604030504040204" pitchFamily="34" charset="0"/>
              </a:rPr>
              <a:t>T + </a:t>
            </a:r>
            <a:r>
              <a:rPr lang="el-GR" sz="2000" b="1" dirty="0">
                <a:solidFill>
                  <a:srgbClr val="002060"/>
                </a:solidFill>
                <a:latin typeface="Verdana" panose="020B0604030504040204" pitchFamily="34" charset="0"/>
                <a:ea typeface="Verdana" panose="020B0604030504040204" pitchFamily="34" charset="0"/>
              </a:rPr>
              <a:t>β </a:t>
            </a:r>
            <a:r>
              <a:rPr lang="tr-TR" sz="2000" b="1" dirty="0">
                <a:solidFill>
                  <a:srgbClr val="002060"/>
                </a:solidFill>
                <a:latin typeface="Verdana" panose="020B0604030504040204" pitchFamily="34" charset="0"/>
                <a:ea typeface="Verdana" panose="020B0604030504040204" pitchFamily="34" charset="0"/>
              </a:rPr>
              <a:t>T</a:t>
            </a:r>
            <a:r>
              <a:rPr lang="tr-TR" sz="2000" b="1" baseline="30000" dirty="0">
                <a:solidFill>
                  <a:srgbClr val="002060"/>
                </a:solidFill>
                <a:latin typeface="Verdana" panose="020B0604030504040204" pitchFamily="34" charset="0"/>
                <a:ea typeface="Verdana" panose="020B0604030504040204" pitchFamily="34" charset="0"/>
              </a:rPr>
              <a:t>2</a:t>
            </a:r>
            <a:r>
              <a:rPr lang="tr-TR" sz="2000" b="1" dirty="0">
                <a:solidFill>
                  <a:srgbClr val="002060"/>
                </a:solidFill>
                <a:latin typeface="Verdana" panose="020B0604030504040204" pitchFamily="34" charset="0"/>
                <a:ea typeface="Verdana" panose="020B0604030504040204" pitchFamily="34" charset="0"/>
              </a:rPr>
              <a:t>]</a:t>
            </a:r>
          </a:p>
          <a:p>
            <a:pPr marL="0" indent="0">
              <a:buNone/>
            </a:pPr>
            <a:r>
              <a:rPr lang="tr-TR" sz="2000" b="1" dirty="0" smtClean="0">
                <a:solidFill>
                  <a:srgbClr val="002060"/>
                </a:solidFill>
                <a:latin typeface="Verdana" panose="020B0604030504040204" pitchFamily="34" charset="0"/>
                <a:ea typeface="Verdana" panose="020B0604030504040204" pitchFamily="34" charset="0"/>
              </a:rPr>
              <a:t>		</a:t>
            </a:r>
            <a:r>
              <a:rPr lang="en-US" sz="2000" b="1" dirty="0" smtClean="0">
                <a:solidFill>
                  <a:srgbClr val="002060"/>
                </a:solidFill>
                <a:latin typeface="Verdana" panose="020B0604030504040204" pitchFamily="34" charset="0"/>
                <a:ea typeface="Verdana" panose="020B0604030504040204" pitchFamily="34" charset="0"/>
              </a:rPr>
              <a:t>RT </a:t>
            </a:r>
            <a:r>
              <a:rPr lang="en-US" sz="2000" b="1" dirty="0">
                <a:solidFill>
                  <a:srgbClr val="002060"/>
                </a:solidFill>
                <a:latin typeface="Verdana" panose="020B0604030504040204" pitchFamily="34" charset="0"/>
                <a:ea typeface="Verdana" panose="020B0604030504040204" pitchFamily="34" charset="0"/>
              </a:rPr>
              <a:t>= </a:t>
            </a:r>
            <a:r>
              <a:rPr lang="en-US" sz="2000" dirty="0">
                <a:solidFill>
                  <a:srgbClr val="002060"/>
                </a:solidFill>
                <a:latin typeface="Verdana" panose="020B0604030504040204" pitchFamily="34" charset="0"/>
                <a:ea typeface="Verdana" panose="020B0604030504040204" pitchFamily="34" charset="0"/>
              </a:rPr>
              <a:t>Resistance at temperature T °C</a:t>
            </a:r>
          </a:p>
          <a:p>
            <a:pPr marL="0" indent="0">
              <a:buNone/>
            </a:pPr>
            <a:r>
              <a:rPr lang="tr-TR" sz="2000" b="1" dirty="0" smtClean="0">
                <a:solidFill>
                  <a:srgbClr val="002060"/>
                </a:solidFill>
                <a:latin typeface="Verdana" panose="020B0604030504040204" pitchFamily="34" charset="0"/>
                <a:ea typeface="Verdana" panose="020B0604030504040204" pitchFamily="34" charset="0"/>
              </a:rPr>
              <a:t>		</a:t>
            </a:r>
            <a:r>
              <a:rPr lang="pt-BR" sz="2000" b="1" dirty="0" smtClean="0">
                <a:solidFill>
                  <a:srgbClr val="002060"/>
                </a:solidFill>
                <a:latin typeface="Verdana" panose="020B0604030504040204" pitchFamily="34" charset="0"/>
                <a:ea typeface="Verdana" panose="020B0604030504040204" pitchFamily="34" charset="0"/>
              </a:rPr>
              <a:t>R0 </a:t>
            </a:r>
            <a:r>
              <a:rPr lang="pt-BR" sz="2000" b="1" dirty="0">
                <a:solidFill>
                  <a:srgbClr val="002060"/>
                </a:solidFill>
                <a:latin typeface="Verdana" panose="020B0604030504040204" pitchFamily="34" charset="0"/>
                <a:ea typeface="Verdana" panose="020B0604030504040204" pitchFamily="34" charset="0"/>
              </a:rPr>
              <a:t>= </a:t>
            </a:r>
            <a:r>
              <a:rPr lang="pt-BR" sz="2000" dirty="0">
                <a:solidFill>
                  <a:srgbClr val="002060"/>
                </a:solidFill>
                <a:latin typeface="Verdana" panose="020B0604030504040204" pitchFamily="34" charset="0"/>
                <a:ea typeface="Verdana" panose="020B0604030504040204" pitchFamily="34" charset="0"/>
              </a:rPr>
              <a:t>Resistance at 0° C</a:t>
            </a:r>
          </a:p>
          <a:p>
            <a:pPr marL="0" indent="0">
              <a:buNone/>
            </a:pPr>
            <a:r>
              <a:rPr lang="tr-TR" sz="2000" b="1" dirty="0" smtClean="0">
                <a:solidFill>
                  <a:srgbClr val="002060"/>
                </a:solidFill>
                <a:latin typeface="Verdana" panose="020B0604030504040204" pitchFamily="34" charset="0"/>
                <a:ea typeface="Verdana" panose="020B0604030504040204" pitchFamily="34" charset="0"/>
              </a:rPr>
              <a:t>		</a:t>
            </a:r>
            <a:r>
              <a:rPr lang="fr-FR" sz="2000" b="1" dirty="0" smtClean="0">
                <a:solidFill>
                  <a:srgbClr val="002060"/>
                </a:solidFill>
                <a:latin typeface="Verdana" panose="020B0604030504040204" pitchFamily="34" charset="0"/>
                <a:ea typeface="Verdana" panose="020B0604030504040204" pitchFamily="34" charset="0"/>
              </a:rPr>
              <a:t>or </a:t>
            </a:r>
            <a:r>
              <a:rPr lang="fr-FR" sz="2000" b="1" dirty="0">
                <a:solidFill>
                  <a:srgbClr val="002060"/>
                </a:solidFill>
                <a:latin typeface="Verdana" panose="020B0604030504040204" pitchFamily="34" charset="0"/>
                <a:ea typeface="Verdana" panose="020B0604030504040204" pitchFamily="34" charset="0"/>
              </a:rPr>
              <a:t>RT = R0 [ 1 + α T]</a:t>
            </a:r>
          </a:p>
          <a:p>
            <a:r>
              <a:rPr lang="en-US" sz="2000" b="1" dirty="0">
                <a:solidFill>
                  <a:srgbClr val="002060"/>
                </a:solidFill>
                <a:latin typeface="Verdana" panose="020B0604030504040204" pitchFamily="34" charset="0"/>
                <a:ea typeface="Verdana" panose="020B0604030504040204" pitchFamily="34" charset="0"/>
              </a:rPr>
              <a:t>α </a:t>
            </a:r>
            <a:r>
              <a:rPr lang="en-US" sz="2000" dirty="0">
                <a:solidFill>
                  <a:srgbClr val="002060"/>
                </a:solidFill>
                <a:latin typeface="Verdana" panose="020B0604030504040204" pitchFamily="34" charset="0"/>
                <a:ea typeface="Verdana" panose="020B0604030504040204" pitchFamily="34" charset="0"/>
              </a:rPr>
              <a:t>and </a:t>
            </a:r>
            <a:r>
              <a:rPr lang="en-US" sz="2000" b="1" dirty="0">
                <a:solidFill>
                  <a:srgbClr val="002060"/>
                </a:solidFill>
                <a:latin typeface="Verdana" panose="020B0604030504040204" pitchFamily="34" charset="0"/>
                <a:ea typeface="Verdana" panose="020B0604030504040204" pitchFamily="34" charset="0"/>
              </a:rPr>
              <a:t>β </a:t>
            </a:r>
            <a:r>
              <a:rPr lang="en-US" sz="2000" dirty="0">
                <a:solidFill>
                  <a:srgbClr val="002060"/>
                </a:solidFill>
                <a:latin typeface="Verdana" panose="020B0604030504040204" pitchFamily="34" charset="0"/>
                <a:ea typeface="Verdana" panose="020B0604030504040204" pitchFamily="34" charset="0"/>
              </a:rPr>
              <a:t>are constant whose value depends on the RTD materials.</a:t>
            </a:r>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1261520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latin typeface="Verdana" panose="020B0604030504040204" pitchFamily="34" charset="0"/>
                <a:ea typeface="Verdana" panose="020B0604030504040204" pitchFamily="34" charset="0"/>
              </a:rPr>
              <a:t>RTD </a:t>
            </a:r>
            <a:r>
              <a:rPr lang="tr-TR" sz="3200" b="1" dirty="0" err="1" smtClean="0">
                <a:latin typeface="Verdana" panose="020B0604030504040204" pitchFamily="34" charset="0"/>
                <a:ea typeface="Verdana" panose="020B0604030504040204" pitchFamily="34" charset="0"/>
              </a:rPr>
              <a:t>elements</a:t>
            </a:r>
            <a:endParaRPr lang="tr-TR" sz="3200"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336494" y="2099256"/>
            <a:ext cx="6730438" cy="3852555"/>
          </a:xfrm>
        </p:spPr>
        <p:txBody>
          <a:bodyPr>
            <a:normAutofit fontScale="85000" lnSpcReduction="10000"/>
          </a:bodyPr>
          <a:lstStyle/>
          <a:p>
            <a:pPr marL="0" indent="0" algn="ctr">
              <a:buNone/>
            </a:pPr>
            <a:r>
              <a:rPr lang="tr-TR" b="1" u="sng" dirty="0">
                <a:solidFill>
                  <a:srgbClr val="002060"/>
                </a:solidFill>
                <a:latin typeface="Verdana" panose="020B0604030504040204" pitchFamily="34" charset="0"/>
                <a:ea typeface="Verdana" panose="020B0604030504040204" pitchFamily="34" charset="0"/>
              </a:rPr>
              <a:t>RTD </a:t>
            </a:r>
            <a:r>
              <a:rPr lang="tr-TR" b="1" u="sng" dirty="0" err="1">
                <a:solidFill>
                  <a:srgbClr val="002060"/>
                </a:solidFill>
                <a:latin typeface="Verdana" panose="020B0604030504040204" pitchFamily="34" charset="0"/>
                <a:ea typeface="Verdana" panose="020B0604030504040204" pitchFamily="34" charset="0"/>
              </a:rPr>
              <a:t>elements</a:t>
            </a:r>
            <a:endParaRPr lang="tr-TR" b="1" u="sng" dirty="0">
              <a:solidFill>
                <a:srgbClr val="002060"/>
              </a:solidFill>
              <a:latin typeface="Verdana" panose="020B0604030504040204" pitchFamily="34" charset="0"/>
              <a:ea typeface="Verdana" panose="020B0604030504040204" pitchFamily="34" charset="0"/>
            </a:endParaRPr>
          </a:p>
          <a:p>
            <a:pPr marL="0" indent="0">
              <a:buNone/>
            </a:pPr>
            <a:r>
              <a:rPr lang="en-US" dirty="0" smtClean="0">
                <a:solidFill>
                  <a:srgbClr val="002060"/>
                </a:solidFill>
                <a:latin typeface="Verdana" panose="020B0604030504040204" pitchFamily="34" charset="0"/>
                <a:ea typeface="Verdana" panose="020B0604030504040204" pitchFamily="34" charset="0"/>
              </a:rPr>
              <a:t>1</a:t>
            </a:r>
            <a:r>
              <a:rPr lang="en-US" dirty="0">
                <a:solidFill>
                  <a:srgbClr val="002060"/>
                </a:solidFill>
                <a:latin typeface="Verdana" panose="020B0604030504040204" pitchFamily="34" charset="0"/>
                <a:ea typeface="Verdana" panose="020B0604030504040204" pitchFamily="34" charset="0"/>
              </a:rPr>
              <a:t>) Resistance element or bulb</a:t>
            </a:r>
          </a:p>
          <a:p>
            <a:pPr marL="0" indent="0">
              <a:buNone/>
            </a:pPr>
            <a:r>
              <a:rPr lang="tr-TR" dirty="0" smtClean="0">
                <a:solidFill>
                  <a:srgbClr val="002060"/>
                </a:solidFill>
                <a:latin typeface="Verdana" panose="020B0604030504040204" pitchFamily="34" charset="0"/>
                <a:ea typeface="Verdana" panose="020B0604030504040204" pitchFamily="34" charset="0"/>
              </a:rPr>
              <a:t>2) </a:t>
            </a:r>
            <a:r>
              <a:rPr lang="tr-TR" dirty="0" err="1">
                <a:solidFill>
                  <a:srgbClr val="002060"/>
                </a:solidFill>
                <a:latin typeface="Verdana" panose="020B0604030504040204" pitchFamily="34" charset="0"/>
                <a:ea typeface="Verdana" panose="020B0604030504040204" pitchFamily="34" charset="0"/>
              </a:rPr>
              <a:t>Suitable</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electrical</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leads</a:t>
            </a:r>
            <a:endParaRPr lang="tr-TR" dirty="0">
              <a:solidFill>
                <a:srgbClr val="002060"/>
              </a:solidFill>
              <a:latin typeface="Verdana" panose="020B0604030504040204" pitchFamily="34" charset="0"/>
              <a:ea typeface="Verdana" panose="020B0604030504040204" pitchFamily="34" charset="0"/>
            </a:endParaRPr>
          </a:p>
          <a:p>
            <a:pPr marL="0" indent="0">
              <a:buNone/>
            </a:pPr>
            <a:r>
              <a:rPr lang="en-US" dirty="0">
                <a:solidFill>
                  <a:srgbClr val="002060"/>
                </a:solidFill>
                <a:latin typeface="Verdana" panose="020B0604030504040204" pitchFamily="34" charset="0"/>
                <a:ea typeface="Verdana" panose="020B0604030504040204" pitchFamily="34" charset="0"/>
              </a:rPr>
              <a:t>3) An indicating-recording or resistance measuring instrument</a:t>
            </a:r>
          </a:p>
          <a:p>
            <a:r>
              <a:rPr lang="en-US" dirty="0">
                <a:solidFill>
                  <a:srgbClr val="002060"/>
                </a:solidFill>
                <a:latin typeface="Verdana" panose="020B0604030504040204" pitchFamily="34" charset="0"/>
                <a:ea typeface="Verdana" panose="020B0604030504040204" pitchFamily="34" charset="0"/>
              </a:rPr>
              <a:t>Small laboratory type - wound on a crossed mica former and enclosed </a:t>
            </a:r>
            <a:r>
              <a:rPr lang="en-US" dirty="0" smtClean="0">
                <a:solidFill>
                  <a:srgbClr val="002060"/>
                </a:solidFill>
                <a:latin typeface="Verdana" panose="020B0604030504040204" pitchFamily="34" charset="0"/>
                <a:ea typeface="Verdana" panose="020B0604030504040204" pitchFamily="34" charset="0"/>
              </a:rPr>
              <a:t>in</a:t>
            </a:r>
            <a:r>
              <a:rPr lang="tr-TR" dirty="0" smtClean="0">
                <a:solidFill>
                  <a:srgbClr val="002060"/>
                </a:solidFill>
                <a:latin typeface="Verdana" panose="020B0604030504040204" pitchFamily="34" charset="0"/>
                <a:ea typeface="Verdana" panose="020B0604030504040204" pitchFamily="34" charset="0"/>
              </a:rPr>
              <a:t> a </a:t>
            </a:r>
            <a:r>
              <a:rPr lang="tr-TR" dirty="0" err="1">
                <a:solidFill>
                  <a:srgbClr val="002060"/>
                </a:solidFill>
                <a:latin typeface="Verdana" panose="020B0604030504040204" pitchFamily="34" charset="0"/>
                <a:ea typeface="Verdana" panose="020B0604030504040204" pitchFamily="34" charset="0"/>
              </a:rPr>
              <a:t>Pyrex</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tube</a:t>
            </a:r>
            <a:r>
              <a:rPr lang="tr-TR" dirty="0">
                <a:solidFill>
                  <a:srgbClr val="002060"/>
                </a:solidFill>
                <a:latin typeface="Verdana" panose="020B0604030504040204" pitchFamily="34" charset="0"/>
                <a:ea typeface="Verdana" panose="020B0604030504040204" pitchFamily="34" charset="0"/>
              </a:rPr>
              <a:t>.</a:t>
            </a:r>
          </a:p>
          <a:p>
            <a:r>
              <a:rPr lang="en-US" dirty="0">
                <a:solidFill>
                  <a:srgbClr val="002060"/>
                </a:solidFill>
                <a:latin typeface="Verdana" panose="020B0604030504040204" pitchFamily="34" charset="0"/>
                <a:ea typeface="Verdana" panose="020B0604030504040204" pitchFamily="34" charset="0"/>
              </a:rPr>
              <a:t>Larger industrial type - Insulated ceramic former</a:t>
            </a:r>
          </a:p>
          <a:p>
            <a:r>
              <a:rPr lang="en-US" dirty="0">
                <a:solidFill>
                  <a:srgbClr val="002060"/>
                </a:solidFill>
                <a:latin typeface="Verdana" panose="020B0604030504040204" pitchFamily="34" charset="0"/>
                <a:ea typeface="Verdana" panose="020B0604030504040204" pitchFamily="34" charset="0"/>
              </a:rPr>
              <a:t>The resistance coil and the ceramic former are protected the metal wire.</a:t>
            </a:r>
          </a:p>
          <a:p>
            <a:r>
              <a:rPr lang="en-US" dirty="0">
                <a:solidFill>
                  <a:srgbClr val="002060"/>
                </a:solidFill>
                <a:latin typeface="Verdana" panose="020B0604030504040204" pitchFamily="34" charset="0"/>
                <a:ea typeface="Verdana" panose="020B0604030504040204" pitchFamily="34" charset="0"/>
              </a:rPr>
              <a:t>The tube may be evacuated or filled with an inert gas to protect </a:t>
            </a:r>
            <a:r>
              <a:rPr lang="en-US" dirty="0"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metal </a:t>
            </a:r>
            <a:r>
              <a:rPr lang="tr-TR" dirty="0" err="1">
                <a:solidFill>
                  <a:srgbClr val="002060"/>
                </a:solidFill>
                <a:latin typeface="Verdana" panose="020B0604030504040204" pitchFamily="34" charset="0"/>
                <a:ea typeface="Verdana" panose="020B0604030504040204" pitchFamily="34" charset="0"/>
              </a:rPr>
              <a:t>wire</a:t>
            </a:r>
            <a:r>
              <a:rPr lang="tr-TR" dirty="0">
                <a:solidFill>
                  <a:srgbClr val="002060"/>
                </a:solidFill>
                <a:latin typeface="Verdana" panose="020B0604030504040204" pitchFamily="34" charset="0"/>
                <a:ea typeface="Verdana" panose="020B0604030504040204" pitchFamily="34" charset="0"/>
              </a:rPr>
              <a:t>.</a:t>
            </a:r>
          </a:p>
          <a:p>
            <a:r>
              <a:rPr lang="en-US" dirty="0">
                <a:solidFill>
                  <a:srgbClr val="002060"/>
                </a:solidFill>
                <a:latin typeface="Verdana" panose="020B0604030504040204" pitchFamily="34" charset="0"/>
                <a:ea typeface="Verdana" panose="020B0604030504040204" pitchFamily="34" charset="0"/>
              </a:rPr>
              <a:t>Copper leads are generally preferred for connecting the thermometers </a:t>
            </a:r>
            <a:r>
              <a:rPr lang="en-US" dirty="0" smtClean="0">
                <a:solidFill>
                  <a:srgbClr val="002060"/>
                </a:solidFill>
                <a:latin typeface="Verdana" panose="020B0604030504040204" pitchFamily="34" charset="0"/>
                <a:ea typeface="Verdana" panose="020B0604030504040204" pitchFamily="34" charset="0"/>
              </a:rPr>
              <a:t>to</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Wheatstone</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bridge</a:t>
            </a:r>
            <a:r>
              <a:rPr lang="tr-TR" dirty="0">
                <a:solidFill>
                  <a:srgbClr val="002060"/>
                </a:solidFill>
                <a:latin typeface="Verdana" panose="020B0604030504040204" pitchFamily="34" charset="0"/>
                <a:ea typeface="Verdana" panose="020B0604030504040204" pitchFamily="34" charset="0"/>
              </a:rPr>
              <a:t>.</a:t>
            </a:r>
          </a:p>
        </p:txBody>
      </p:sp>
      <p:sp>
        <p:nvSpPr>
          <p:cNvPr id="4" name="Altbilgi Yer Tutucusu 3"/>
          <p:cNvSpPr>
            <a:spLocks noGrp="1"/>
          </p:cNvSpPr>
          <p:nvPr>
            <p:ph type="ftr" sz="quarter" idx="11"/>
          </p:nvPr>
        </p:nvSpPr>
        <p:spPr>
          <a:xfrm>
            <a:off x="0" y="6460097"/>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5" name="Resim 4"/>
          <p:cNvPicPr>
            <a:picLocks noChangeAspect="1"/>
          </p:cNvPicPr>
          <p:nvPr/>
        </p:nvPicPr>
        <p:blipFill>
          <a:blip r:embed="rId2">
            <a:lum bright="-20000"/>
          </a:blip>
          <a:stretch>
            <a:fillRect/>
          </a:stretch>
        </p:blipFill>
        <p:spPr>
          <a:xfrm>
            <a:off x="6880844" y="2548959"/>
            <a:ext cx="5311156" cy="3019552"/>
          </a:xfrm>
          <a:prstGeom prst="rect">
            <a:avLst/>
          </a:prstGeom>
        </p:spPr>
      </p:pic>
    </p:spTree>
    <p:extLst>
      <p:ext uri="{BB962C8B-B14F-4D97-AF65-F5344CB8AC3E}">
        <p14:creationId xmlns:p14="http://schemas.microsoft.com/office/powerpoint/2010/main" val="2013537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latin typeface="Verdana" panose="020B0604030504040204" pitchFamily="34" charset="0"/>
                <a:ea typeface="Verdana" panose="020B0604030504040204" pitchFamily="34" charset="0"/>
              </a:rPr>
              <a:t>ADVANTAGES &amp; DISADVANTAGES</a:t>
            </a:r>
            <a:endParaRPr lang="tr-TR" sz="3200" dirty="0"/>
          </a:p>
        </p:txBody>
      </p:sp>
      <p:sp>
        <p:nvSpPr>
          <p:cNvPr id="3" name="İçerik Yer Tutucusu 2"/>
          <p:cNvSpPr>
            <a:spLocks noGrp="1"/>
          </p:cNvSpPr>
          <p:nvPr>
            <p:ph idx="1"/>
          </p:nvPr>
        </p:nvSpPr>
        <p:spPr>
          <a:xfrm>
            <a:off x="420710" y="1947749"/>
            <a:ext cx="6496500" cy="4313333"/>
          </a:xfrm>
        </p:spPr>
        <p:txBody>
          <a:bodyPr>
            <a:noAutofit/>
          </a:bodyPr>
          <a:lstStyle/>
          <a:p>
            <a:r>
              <a:rPr lang="tr-TR" sz="1600" b="1" u="sng" dirty="0" err="1" smtClean="0">
                <a:solidFill>
                  <a:srgbClr val="002060"/>
                </a:solidFill>
                <a:latin typeface="Verdana" panose="020B0604030504040204" pitchFamily="34" charset="0"/>
                <a:ea typeface="Verdana" panose="020B0604030504040204" pitchFamily="34" charset="0"/>
              </a:rPr>
              <a:t>Advantages</a:t>
            </a:r>
            <a:endParaRPr lang="tr-TR" sz="1600" b="1" u="sng" dirty="0" smtClean="0">
              <a:solidFill>
                <a:srgbClr val="002060"/>
              </a:solidFill>
              <a:latin typeface="Verdana" panose="020B0604030504040204" pitchFamily="34" charset="0"/>
              <a:ea typeface="Verdana" panose="020B0604030504040204" pitchFamily="34" charset="0"/>
            </a:endParaRPr>
          </a:p>
          <a:p>
            <a:pPr marL="0" indent="0">
              <a:buNone/>
            </a:pP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1) The sensor can be easily installed and replaced.</a:t>
            </a:r>
            <a:endParaRPr lang="tr-TR" sz="1600" dirty="0" smtClean="0">
              <a:solidFill>
                <a:srgbClr val="002060"/>
              </a:solidFill>
              <a:latin typeface="Verdana" panose="020B0604030504040204" pitchFamily="34" charset="0"/>
              <a:ea typeface="Verdana" panose="020B0604030504040204" pitchFamily="34" charset="0"/>
            </a:endParaRPr>
          </a:p>
          <a:p>
            <a:pPr marL="0" indent="0">
              <a:buNone/>
            </a:pPr>
            <a:r>
              <a:rPr lang="tr-TR" sz="1600" dirty="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2</a:t>
            </a:r>
            <a:r>
              <a:rPr lang="en-US" sz="1600" dirty="0">
                <a:solidFill>
                  <a:srgbClr val="002060"/>
                </a:solidFill>
                <a:latin typeface="Verdana" panose="020B0604030504040204" pitchFamily="34" charset="0"/>
                <a:ea typeface="Verdana" panose="020B0604030504040204" pitchFamily="34" charset="0"/>
              </a:rPr>
              <a:t>) Good measurement accuracy (± 0.25% of scale </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range)</a:t>
            </a:r>
            <a:r>
              <a:rPr lang="tr-TR" sz="1600" dirty="0" smtClean="0">
                <a:solidFill>
                  <a:srgbClr val="002060"/>
                </a:solidFill>
                <a:latin typeface="Verdana" panose="020B0604030504040204" pitchFamily="34" charset="0"/>
                <a:ea typeface="Verdana" panose="020B0604030504040204" pitchFamily="34" charset="0"/>
              </a:rPr>
              <a:t>	</a:t>
            </a:r>
          </a:p>
          <a:p>
            <a:pPr marL="0" indent="0">
              <a:buNone/>
            </a:pPr>
            <a:r>
              <a:rPr lang="tr-TR" sz="1600" dirty="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3</a:t>
            </a:r>
            <a:r>
              <a:rPr lang="en-US" sz="1600" dirty="0">
                <a:solidFill>
                  <a:srgbClr val="002060"/>
                </a:solidFill>
                <a:latin typeface="Verdana" panose="020B0604030504040204" pitchFamily="34" charset="0"/>
                <a:ea typeface="Verdana" panose="020B0604030504040204" pitchFamily="34" charset="0"/>
              </a:rPr>
              <a:t>) Fast response and good </a:t>
            </a:r>
            <a:r>
              <a:rPr lang="en-US" sz="1600" dirty="0" smtClean="0">
                <a:solidFill>
                  <a:srgbClr val="002060"/>
                </a:solidFill>
                <a:latin typeface="Verdana" panose="020B0604030504040204" pitchFamily="34" charset="0"/>
                <a:ea typeface="Verdana" panose="020B0604030504040204" pitchFamily="34" charset="0"/>
              </a:rPr>
              <a:t>reproducibility.</a:t>
            </a:r>
            <a:endParaRPr lang="tr-TR" sz="1600" dirty="0" smtClean="0">
              <a:solidFill>
                <a:srgbClr val="002060"/>
              </a:solidFill>
              <a:latin typeface="Verdana" panose="020B0604030504040204" pitchFamily="34" charset="0"/>
              <a:ea typeface="Verdana" panose="020B0604030504040204" pitchFamily="34" charset="0"/>
            </a:endParaRPr>
          </a:p>
          <a:p>
            <a:pPr marL="0" indent="0">
              <a:buNone/>
            </a:pPr>
            <a:r>
              <a:rPr lang="tr-TR" sz="1600" dirty="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4</a:t>
            </a:r>
            <a:r>
              <a:rPr lang="en-US" sz="1600" dirty="0">
                <a:solidFill>
                  <a:srgbClr val="002060"/>
                </a:solidFill>
                <a:latin typeface="Verdana" panose="020B0604030504040204" pitchFamily="34" charset="0"/>
                <a:ea typeface="Verdana" panose="020B0604030504040204" pitchFamily="34" charset="0"/>
              </a:rPr>
              <a:t>) Resistance to corrosion, chemicals, and </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oxidation.</a:t>
            </a:r>
            <a:endParaRPr lang="tr-TR" sz="1600" dirty="0" smtClean="0">
              <a:solidFill>
                <a:srgbClr val="002060"/>
              </a:solidFill>
              <a:latin typeface="Verdana" panose="020B0604030504040204" pitchFamily="34" charset="0"/>
              <a:ea typeface="Verdana" panose="020B0604030504040204" pitchFamily="34" charset="0"/>
            </a:endParaRPr>
          </a:p>
          <a:p>
            <a:pPr marL="0" indent="0">
              <a:buNone/>
            </a:pPr>
            <a:r>
              <a:rPr lang="tr-TR" sz="1600" dirty="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5</a:t>
            </a:r>
            <a:r>
              <a:rPr lang="en-US" sz="1600" dirty="0">
                <a:solidFill>
                  <a:srgbClr val="002060"/>
                </a:solidFill>
                <a:latin typeface="Verdana" panose="020B0604030504040204" pitchFamily="34" charset="0"/>
                <a:ea typeface="Verdana" panose="020B0604030504040204" pitchFamily="34" charset="0"/>
              </a:rPr>
              <a:t>) Wide temperature range. (-180 °C to 760 °C </a:t>
            </a:r>
            <a:endParaRPr lang="tr-TR" sz="1600" dirty="0">
              <a:solidFill>
                <a:srgbClr val="002060"/>
              </a:solidFill>
              <a:latin typeface="Verdana" panose="020B0604030504040204" pitchFamily="34" charset="0"/>
              <a:ea typeface="Verdana" panose="020B0604030504040204" pitchFamily="34" charset="0"/>
            </a:endParaRPr>
          </a:p>
          <a:p>
            <a:pPr marL="0" indent="0">
              <a:buNone/>
            </a:pP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6</a:t>
            </a:r>
            <a:r>
              <a:rPr lang="en-US" sz="1600" dirty="0">
                <a:solidFill>
                  <a:srgbClr val="002060"/>
                </a:solidFill>
                <a:latin typeface="Verdana" panose="020B0604030504040204" pitchFamily="34" charset="0"/>
                <a:ea typeface="Verdana" panose="020B0604030504040204" pitchFamily="34" charset="0"/>
              </a:rPr>
              <a:t>) Remote temperature sensing is </a:t>
            </a:r>
            <a:r>
              <a:rPr lang="en-US" sz="1600" dirty="0" smtClean="0">
                <a:solidFill>
                  <a:srgbClr val="002060"/>
                </a:solidFill>
                <a:latin typeface="Verdana" panose="020B0604030504040204" pitchFamily="34" charset="0"/>
                <a:ea typeface="Verdana" panose="020B0604030504040204" pitchFamily="34" charset="0"/>
              </a:rPr>
              <a:t>possible.</a:t>
            </a:r>
            <a:endParaRPr lang="tr-TR" sz="1600" dirty="0" smtClean="0">
              <a:solidFill>
                <a:srgbClr val="002060"/>
              </a:solidFill>
              <a:latin typeface="Verdana" panose="020B0604030504040204" pitchFamily="34" charset="0"/>
              <a:ea typeface="Verdana" panose="020B0604030504040204" pitchFamily="34" charset="0"/>
            </a:endParaRPr>
          </a:p>
          <a:p>
            <a:pPr marL="0" indent="0">
              <a:buNone/>
            </a:pPr>
            <a:r>
              <a:rPr lang="tr-TR" sz="1600" dirty="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7</a:t>
            </a:r>
            <a:r>
              <a:rPr lang="en-US" sz="1600" dirty="0">
                <a:solidFill>
                  <a:srgbClr val="002060"/>
                </a:solidFill>
                <a:latin typeface="Verdana" panose="020B0604030504040204" pitchFamily="34" charset="0"/>
                <a:ea typeface="Verdana" panose="020B0604030504040204" pitchFamily="34" charset="0"/>
              </a:rPr>
              <a:t>) No reference junction </a:t>
            </a:r>
            <a:r>
              <a:rPr lang="en-US" sz="1600" dirty="0" smtClean="0">
                <a:solidFill>
                  <a:srgbClr val="002060"/>
                </a:solidFill>
                <a:latin typeface="Verdana" panose="020B0604030504040204" pitchFamily="34" charset="0"/>
                <a:ea typeface="Verdana" panose="020B0604030504040204" pitchFamily="34" charset="0"/>
              </a:rPr>
              <a:t>required.</a:t>
            </a:r>
            <a:endParaRPr lang="tr-TR" sz="1600" dirty="0" smtClean="0">
              <a:solidFill>
                <a:srgbClr val="002060"/>
              </a:solidFill>
              <a:latin typeface="Verdana" panose="020B0604030504040204" pitchFamily="34" charset="0"/>
              <a:ea typeface="Verdana" panose="020B0604030504040204" pitchFamily="34" charset="0"/>
            </a:endParaRPr>
          </a:p>
          <a:p>
            <a:pPr marL="0" indent="0">
              <a:buNone/>
            </a:pPr>
            <a:r>
              <a:rPr lang="tr-TR" sz="1600" dirty="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8</a:t>
            </a:r>
            <a:r>
              <a:rPr lang="en-US" sz="1600" dirty="0">
                <a:solidFill>
                  <a:srgbClr val="002060"/>
                </a:solidFill>
                <a:latin typeface="Verdana" panose="020B0604030504040204" pitchFamily="34" charset="0"/>
                <a:ea typeface="Verdana" panose="020B0604030504040204" pitchFamily="34" charset="0"/>
              </a:rPr>
              <a:t>) Stable and accurate performance over a long </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time</a:t>
            </a:r>
            <a:r>
              <a:rPr lang="en-US" sz="1600" dirty="0">
                <a:solidFill>
                  <a:srgbClr val="002060"/>
                </a:solidFill>
                <a:latin typeface="Verdana" panose="020B0604030504040204" pitchFamily="34" charset="0"/>
                <a:ea typeface="Verdana" panose="020B0604030504040204" pitchFamily="34" charset="0"/>
              </a:rPr>
              <a:t>.</a:t>
            </a:r>
          </a:p>
          <a:p>
            <a:pPr marL="0" indent="0">
              <a:buNone/>
            </a:pP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9</a:t>
            </a:r>
            <a:r>
              <a:rPr lang="en-US" sz="1600" dirty="0">
                <a:solidFill>
                  <a:srgbClr val="002060"/>
                </a:solidFill>
                <a:latin typeface="Verdana" panose="020B0604030504040204" pitchFamily="34" charset="0"/>
                <a:ea typeface="Verdana" panose="020B0604030504040204" pitchFamily="34" charset="0"/>
              </a:rPr>
              <a:t>) No necessity for any temperature compensation</a:t>
            </a:r>
            <a:r>
              <a:rPr lang="en-US" sz="1600" dirty="0" smtClean="0">
                <a:solidFill>
                  <a:srgbClr val="002060"/>
                </a:solidFill>
                <a:latin typeface="Verdana" panose="020B0604030504040204" pitchFamily="34" charset="0"/>
                <a:ea typeface="Verdana" panose="020B0604030504040204" pitchFamily="34" charset="0"/>
              </a:rPr>
              <a:t>.</a:t>
            </a:r>
            <a:endParaRPr lang="en-US" sz="16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
        <p:nvSpPr>
          <p:cNvPr id="5" name="Dikdörtgen 4"/>
          <p:cNvSpPr/>
          <p:nvPr/>
        </p:nvSpPr>
        <p:spPr>
          <a:xfrm>
            <a:off x="6254838" y="2053463"/>
            <a:ext cx="6096000" cy="2677656"/>
          </a:xfrm>
          <a:prstGeom prst="rect">
            <a:avLst/>
          </a:prstGeom>
        </p:spPr>
        <p:txBody>
          <a:bodyPr>
            <a:spAutoFit/>
          </a:bodyPr>
          <a:lstStyle/>
          <a:p>
            <a:pPr marL="285750" indent="-285750">
              <a:lnSpc>
                <a:spcPct val="150000"/>
              </a:lnSpc>
              <a:buFont typeface="Wingdings" panose="05000000000000000000" pitchFamily="2" charset="2"/>
              <a:buChar char="§"/>
            </a:pPr>
            <a:r>
              <a:rPr lang="tr-TR" sz="1600" b="1" u="sng" dirty="0" err="1">
                <a:solidFill>
                  <a:srgbClr val="002060"/>
                </a:solidFill>
                <a:latin typeface="Verdana" panose="020B0604030504040204" pitchFamily="34" charset="0"/>
                <a:ea typeface="Verdana" panose="020B0604030504040204" pitchFamily="34" charset="0"/>
              </a:rPr>
              <a:t>Disadvantages</a:t>
            </a:r>
            <a:endParaRPr lang="tr-TR" sz="1600" b="1" u="sng" dirty="0">
              <a:solidFill>
                <a:srgbClr val="002060"/>
              </a:solidFill>
              <a:latin typeface="Verdana" panose="020B0604030504040204" pitchFamily="34" charset="0"/>
              <a:ea typeface="Verdana" panose="020B0604030504040204" pitchFamily="34" charset="0"/>
            </a:endParaRPr>
          </a:p>
          <a:p>
            <a:pPr>
              <a:lnSpc>
                <a:spcPct val="150000"/>
              </a:lnSpc>
            </a:pPr>
            <a:r>
              <a:rPr lang="en-US" sz="1600" dirty="0">
                <a:solidFill>
                  <a:srgbClr val="002060"/>
                </a:solidFill>
                <a:latin typeface="Verdana" panose="020B0604030504040204" pitchFamily="34" charset="0"/>
                <a:ea typeface="Verdana" panose="020B0604030504040204" pitchFamily="34" charset="0"/>
              </a:rPr>
              <a:t>1) More expansive than other instruments.</a:t>
            </a:r>
          </a:p>
          <a:p>
            <a:pPr>
              <a:lnSpc>
                <a:spcPct val="150000"/>
              </a:lnSpc>
            </a:pPr>
            <a:r>
              <a:rPr lang="en-US" sz="1600" dirty="0">
                <a:solidFill>
                  <a:srgbClr val="002060"/>
                </a:solidFill>
                <a:latin typeface="Verdana" panose="020B0604030504040204" pitchFamily="34" charset="0"/>
                <a:ea typeface="Verdana" panose="020B0604030504040204" pitchFamily="34" charset="0"/>
              </a:rPr>
              <a:t>2) Large bulb size compared to thermocouple.</a:t>
            </a:r>
          </a:p>
          <a:p>
            <a:pPr>
              <a:lnSpc>
                <a:spcPct val="150000"/>
              </a:lnSpc>
            </a:pPr>
            <a:r>
              <a:rPr lang="en-US" sz="1600" dirty="0">
                <a:solidFill>
                  <a:srgbClr val="002060"/>
                </a:solidFill>
                <a:latin typeface="Verdana" panose="020B0604030504040204" pitchFamily="34" charset="0"/>
                <a:ea typeface="Verdana" panose="020B0604030504040204" pitchFamily="34" charset="0"/>
              </a:rPr>
              <a:t>3) Required a separate bridge circuit system.</a:t>
            </a:r>
          </a:p>
          <a:p>
            <a:pPr>
              <a:lnSpc>
                <a:spcPct val="150000"/>
              </a:lnSpc>
            </a:pPr>
            <a:r>
              <a:rPr lang="en-US" sz="1600" dirty="0">
                <a:solidFill>
                  <a:srgbClr val="002060"/>
                </a:solidFill>
                <a:latin typeface="Verdana" panose="020B0604030504040204" pitchFamily="34" charset="0"/>
                <a:ea typeface="Verdana" panose="020B0604030504040204" pitchFamily="34" charset="0"/>
              </a:rPr>
              <a:t>4) External power source required.</a:t>
            </a:r>
          </a:p>
          <a:p>
            <a:pPr>
              <a:lnSpc>
                <a:spcPct val="150000"/>
              </a:lnSpc>
            </a:pPr>
            <a:r>
              <a:rPr lang="en-US" sz="1600" dirty="0">
                <a:solidFill>
                  <a:srgbClr val="002060"/>
                </a:solidFill>
                <a:latin typeface="Verdana" panose="020B0604030504040204" pitchFamily="34" charset="0"/>
                <a:ea typeface="Verdana" panose="020B0604030504040204" pitchFamily="34" charset="0"/>
              </a:rPr>
              <a:t>5) The self heating caused by current flow affects the accuracy of </a:t>
            </a:r>
            <a:r>
              <a:rPr lang="en-US" sz="1600" dirty="0" smtClean="0">
                <a:solidFill>
                  <a:srgbClr val="002060"/>
                </a:solidFill>
                <a:latin typeface="Verdana" panose="020B0604030504040204" pitchFamily="34" charset="0"/>
                <a:ea typeface="Verdana" panose="020B0604030504040204" pitchFamily="34" charset="0"/>
              </a:rPr>
              <a:t>the</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instrument</a:t>
            </a:r>
            <a:r>
              <a:rPr lang="tr-TR" sz="1600" dirty="0">
                <a:solidFill>
                  <a:srgbClr val="002060"/>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402252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err="1" smtClean="0">
                <a:latin typeface="Verdana" panose="020B0604030504040204" pitchFamily="34" charset="0"/>
                <a:ea typeface="Verdana" panose="020B0604030504040204" pitchFamily="34" charset="0"/>
              </a:rPr>
              <a:t>thermıstors</a:t>
            </a:r>
            <a:endParaRPr lang="tr-TR" sz="3200"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581192" y="3432336"/>
            <a:ext cx="11344644" cy="3678303"/>
          </a:xfrm>
        </p:spPr>
        <p:txBody>
          <a:bodyPr>
            <a:normAutofit/>
          </a:bodyPr>
          <a:lstStyle/>
          <a:p>
            <a:r>
              <a:rPr lang="en-US" sz="1600" dirty="0">
                <a:solidFill>
                  <a:srgbClr val="002060"/>
                </a:solidFill>
                <a:latin typeface="Verdana" panose="020B0604030504040204" pitchFamily="34" charset="0"/>
                <a:ea typeface="Verdana" panose="020B0604030504040204" pitchFamily="34" charset="0"/>
              </a:rPr>
              <a:t>Thermistor are thermally sensitive semiconductor materials having </a:t>
            </a:r>
            <a:r>
              <a:rPr lang="en-US" sz="1600" dirty="0" smtClean="0">
                <a:solidFill>
                  <a:srgbClr val="002060"/>
                </a:solidFill>
                <a:latin typeface="Verdana" panose="020B0604030504040204" pitchFamily="34" charset="0"/>
                <a:ea typeface="Verdana" panose="020B0604030504040204" pitchFamily="34" charset="0"/>
              </a:rPr>
              <a:t>a</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negative</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temperature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coefficient</a:t>
            </a:r>
            <a:r>
              <a:rPr lang="tr-TR" sz="1600" dirty="0">
                <a:solidFill>
                  <a:srgbClr val="002060"/>
                </a:solidFill>
                <a:latin typeface="Verdana" panose="020B0604030504040204" pitchFamily="34" charset="0"/>
                <a:ea typeface="Verdana" panose="020B0604030504040204" pitchFamily="34" charset="0"/>
              </a:rPr>
              <a:t> of </a:t>
            </a:r>
            <a:r>
              <a:rPr lang="tr-TR" sz="1600" dirty="0" err="1">
                <a:solidFill>
                  <a:srgbClr val="002060"/>
                </a:solidFill>
                <a:latin typeface="Verdana" panose="020B0604030504040204" pitchFamily="34" charset="0"/>
                <a:ea typeface="Verdana" panose="020B0604030504040204" pitchFamily="34" charset="0"/>
              </a:rPr>
              <a:t>resistance</a:t>
            </a:r>
            <a:r>
              <a:rPr lang="tr-TR" sz="1600" dirty="0">
                <a:solidFill>
                  <a:srgbClr val="002060"/>
                </a:solidFill>
                <a:latin typeface="Verdana" panose="020B0604030504040204" pitchFamily="34" charset="0"/>
                <a:ea typeface="Verdana" panose="020B0604030504040204" pitchFamily="34" charset="0"/>
              </a:rPr>
              <a:t>.</a:t>
            </a:r>
          </a:p>
          <a:p>
            <a:r>
              <a:rPr lang="en-US" sz="1600" dirty="0">
                <a:solidFill>
                  <a:srgbClr val="002060"/>
                </a:solidFill>
                <a:latin typeface="Verdana" panose="020B0604030504040204" pitchFamily="34" charset="0"/>
                <a:ea typeface="Verdana" panose="020B0604030504040204" pitchFamily="34" charset="0"/>
              </a:rPr>
              <a:t>The resistance of a Thermistor decrease as the temperature increase </a:t>
            </a:r>
            <a:r>
              <a:rPr lang="en-US" sz="1600" dirty="0" smtClean="0">
                <a:solidFill>
                  <a:srgbClr val="002060"/>
                </a:solidFill>
                <a:latin typeface="Verdana" panose="020B0604030504040204" pitchFamily="34" charset="0"/>
                <a:ea typeface="Verdana" panose="020B0604030504040204" pitchFamily="34" charset="0"/>
              </a:rPr>
              <a:t>and</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vice</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versa</a:t>
            </a:r>
            <a:r>
              <a:rPr lang="tr-TR" sz="1600" dirty="0">
                <a:solidFill>
                  <a:srgbClr val="002060"/>
                </a:solidFill>
                <a:latin typeface="Verdana" panose="020B0604030504040204" pitchFamily="34" charset="0"/>
                <a:ea typeface="Verdana" panose="020B0604030504040204" pitchFamily="34" charset="0"/>
              </a:rPr>
              <a:t>.</a:t>
            </a:r>
          </a:p>
          <a:p>
            <a:pPr marL="0" indent="0">
              <a:buNone/>
            </a:pP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RT </a:t>
            </a:r>
            <a:r>
              <a:rPr lang="en-US" sz="1600" dirty="0">
                <a:solidFill>
                  <a:srgbClr val="002060"/>
                </a:solidFill>
                <a:latin typeface="Verdana" panose="020B0604030504040204" pitchFamily="34" charset="0"/>
                <a:ea typeface="Verdana" panose="020B0604030504040204" pitchFamily="34" charset="0"/>
              </a:rPr>
              <a:t>= Resistance at absolute temperature T (K)</a:t>
            </a:r>
          </a:p>
          <a:p>
            <a:pPr marL="0" indent="0">
              <a:buNone/>
            </a:pPr>
            <a:r>
              <a:rPr lang="tr-TR" sz="1600" dirty="0" smtClean="0">
                <a:solidFill>
                  <a:srgbClr val="002060"/>
                </a:solidFill>
                <a:latin typeface="Verdana" panose="020B0604030504040204" pitchFamily="34" charset="0"/>
                <a:ea typeface="Verdana" panose="020B0604030504040204" pitchFamily="34" charset="0"/>
              </a:rPr>
              <a:t>							R0 </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Resistance</a:t>
            </a:r>
            <a:r>
              <a:rPr lang="tr-TR" sz="1600" dirty="0">
                <a:solidFill>
                  <a:srgbClr val="002060"/>
                </a:solidFill>
                <a:latin typeface="Verdana" panose="020B0604030504040204" pitchFamily="34" charset="0"/>
                <a:ea typeface="Verdana" panose="020B0604030504040204" pitchFamily="34" charset="0"/>
              </a:rPr>
              <a:t> at </a:t>
            </a:r>
            <a:r>
              <a:rPr lang="tr-TR" sz="1600" dirty="0" err="1">
                <a:solidFill>
                  <a:srgbClr val="002060"/>
                </a:solidFill>
                <a:latin typeface="Verdana" panose="020B0604030504040204" pitchFamily="34" charset="0"/>
                <a:ea typeface="Verdana" panose="020B0604030504040204" pitchFamily="34" charset="0"/>
              </a:rPr>
              <a:t>absolute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temperature</a:t>
            </a:r>
            <a:r>
              <a:rPr lang="tr-TR" sz="1600" dirty="0">
                <a:solidFill>
                  <a:srgbClr val="002060"/>
                </a:solidFill>
                <a:latin typeface="Verdana" panose="020B0604030504040204" pitchFamily="34" charset="0"/>
                <a:ea typeface="Verdana" panose="020B0604030504040204" pitchFamily="34" charset="0"/>
              </a:rPr>
              <a:t> </a:t>
            </a:r>
            <a:r>
              <a:rPr lang="tr-TR" sz="1600" dirty="0" smtClean="0">
                <a:solidFill>
                  <a:srgbClr val="002060"/>
                </a:solidFill>
                <a:latin typeface="Verdana" panose="020B0604030504040204" pitchFamily="34" charset="0"/>
                <a:ea typeface="Verdana" panose="020B0604030504040204" pitchFamily="34" charset="0"/>
              </a:rPr>
              <a:t>T0(K)</a:t>
            </a:r>
          </a:p>
          <a:p>
            <a:pPr marL="0" indent="0">
              <a:buNone/>
            </a:pPr>
            <a:r>
              <a:rPr lang="tr-TR" sz="1600" dirty="0">
                <a:solidFill>
                  <a:srgbClr val="002060"/>
                </a:solidFill>
                <a:latin typeface="Verdana" panose="020B0604030504040204" pitchFamily="34" charset="0"/>
                <a:ea typeface="Verdana" panose="020B0604030504040204" pitchFamily="34" charset="0"/>
              </a:rPr>
              <a:t>	</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β </a:t>
            </a:r>
            <a:r>
              <a:rPr lang="en-US" sz="1600" dirty="0">
                <a:solidFill>
                  <a:srgbClr val="002060"/>
                </a:solidFill>
                <a:latin typeface="Verdana" panose="020B0604030504040204" pitchFamily="34" charset="0"/>
                <a:ea typeface="Verdana" panose="020B0604030504040204" pitchFamily="34" charset="0"/>
              </a:rPr>
              <a:t>= Constant depending upon material of the</a:t>
            </a:r>
          </a:p>
          <a:p>
            <a:r>
              <a:rPr lang="tr-TR" sz="1600" dirty="0" err="1" smtClean="0">
                <a:solidFill>
                  <a:srgbClr val="002060"/>
                </a:solidFill>
                <a:latin typeface="Verdana" panose="020B0604030504040204" pitchFamily="34" charset="0"/>
                <a:ea typeface="Verdana" panose="020B0604030504040204" pitchFamily="34" charset="0"/>
              </a:rPr>
              <a:t>Thermistor</a:t>
            </a:r>
            <a:r>
              <a:rPr lang="tr-TR" sz="1600" dirty="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Temperature </a:t>
            </a:r>
            <a:r>
              <a:rPr lang="en-US" sz="1600" dirty="0">
                <a:solidFill>
                  <a:srgbClr val="002060"/>
                </a:solidFill>
                <a:latin typeface="Verdana" panose="020B0604030504040204" pitchFamily="34" charset="0"/>
                <a:ea typeface="Verdana" panose="020B0604030504040204" pitchFamily="34" charset="0"/>
              </a:rPr>
              <a:t>range -108°C to 300°C.</a:t>
            </a:r>
            <a:endParaRPr lang="tr-TR" sz="16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5" name="Resim 4"/>
          <p:cNvPicPr>
            <a:picLocks noChangeAspect="1"/>
          </p:cNvPicPr>
          <p:nvPr/>
        </p:nvPicPr>
        <p:blipFill>
          <a:blip r:embed="rId2"/>
          <a:stretch>
            <a:fillRect/>
          </a:stretch>
        </p:blipFill>
        <p:spPr>
          <a:xfrm>
            <a:off x="2386365" y="1987852"/>
            <a:ext cx="7419269" cy="1846031"/>
          </a:xfrm>
          <a:prstGeom prst="rect">
            <a:avLst/>
          </a:prstGeom>
        </p:spPr>
      </p:pic>
      <p:pic>
        <p:nvPicPr>
          <p:cNvPr id="6" name="Resim 5"/>
          <p:cNvPicPr>
            <a:picLocks noChangeAspect="1"/>
          </p:cNvPicPr>
          <p:nvPr/>
        </p:nvPicPr>
        <p:blipFill>
          <a:blip r:embed="rId3"/>
          <a:stretch>
            <a:fillRect/>
          </a:stretch>
        </p:blipFill>
        <p:spPr>
          <a:xfrm>
            <a:off x="719261" y="4996967"/>
            <a:ext cx="2691303" cy="954844"/>
          </a:xfrm>
          <a:prstGeom prst="rect">
            <a:avLst/>
          </a:prstGeom>
        </p:spPr>
      </p:pic>
    </p:spTree>
    <p:extLst>
      <p:ext uri="{BB962C8B-B14F-4D97-AF65-F5344CB8AC3E}">
        <p14:creationId xmlns:p14="http://schemas.microsoft.com/office/powerpoint/2010/main" val="3693987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200" b="1" dirty="0" err="1">
                <a:latin typeface="Verdana" panose="020B0604030504040204" pitchFamily="34" charset="0"/>
                <a:ea typeface="Verdana" panose="020B0604030504040204" pitchFamily="34" charset="0"/>
              </a:rPr>
              <a:t>thermıstors</a:t>
            </a:r>
            <a:endParaRPr lang="tr-TR" dirty="0"/>
          </a:p>
        </p:txBody>
      </p:sp>
      <p:sp>
        <p:nvSpPr>
          <p:cNvPr id="3" name="İçerik Yer Tutucusu 2"/>
          <p:cNvSpPr>
            <a:spLocks noGrp="1"/>
          </p:cNvSpPr>
          <p:nvPr>
            <p:ph idx="1"/>
          </p:nvPr>
        </p:nvSpPr>
        <p:spPr>
          <a:xfrm>
            <a:off x="363506" y="2215113"/>
            <a:ext cx="6553704" cy="3678303"/>
          </a:xfrm>
        </p:spPr>
        <p:txBody>
          <a:bodyPr>
            <a:normAutofit fontScale="92500" lnSpcReduction="10000"/>
          </a:bodyPr>
          <a:lstStyle/>
          <a:p>
            <a:pPr algn="just"/>
            <a:r>
              <a:rPr lang="en-US" dirty="0">
                <a:solidFill>
                  <a:srgbClr val="002060"/>
                </a:solidFill>
                <a:latin typeface="Verdana" panose="020B0604030504040204" pitchFamily="34" charset="0"/>
                <a:ea typeface="Verdana" panose="020B0604030504040204" pitchFamily="34" charset="0"/>
              </a:rPr>
              <a:t>Thermistors are made from mixtures of oxides of manganese, </a:t>
            </a:r>
            <a:r>
              <a:rPr lang="en-US" dirty="0" smtClean="0">
                <a:solidFill>
                  <a:srgbClr val="002060"/>
                </a:solidFill>
                <a:latin typeface="Verdana" panose="020B0604030504040204" pitchFamily="34" charset="0"/>
                <a:ea typeface="Verdana" panose="020B0604030504040204" pitchFamily="34" charset="0"/>
              </a:rPr>
              <a:t>nickel,</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copper</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iron</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cobalt</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titanium</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and</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uranium</a:t>
            </a:r>
            <a:r>
              <a:rPr lang="tr-TR" dirty="0">
                <a:solidFill>
                  <a:srgbClr val="002060"/>
                </a:solidFill>
                <a:latin typeface="Verdana" panose="020B0604030504040204" pitchFamily="34" charset="0"/>
                <a:ea typeface="Verdana" panose="020B0604030504040204" pitchFamily="34" charset="0"/>
              </a:rPr>
              <a:t>.</a:t>
            </a:r>
          </a:p>
          <a:p>
            <a:pPr algn="just"/>
            <a:r>
              <a:rPr lang="en-US" dirty="0">
                <a:solidFill>
                  <a:srgbClr val="002060"/>
                </a:solidFill>
                <a:latin typeface="Verdana" panose="020B0604030504040204" pitchFamily="34" charset="0"/>
                <a:ea typeface="Verdana" panose="020B0604030504040204" pitchFamily="34" charset="0"/>
              </a:rPr>
              <a:t>For </a:t>
            </a:r>
            <a:r>
              <a:rPr lang="en-US" b="1" dirty="0">
                <a:solidFill>
                  <a:srgbClr val="002060"/>
                </a:solidFill>
                <a:latin typeface="Verdana" panose="020B0604030504040204" pitchFamily="34" charset="0"/>
                <a:ea typeface="Verdana" panose="020B0604030504040204" pitchFamily="34" charset="0"/>
              </a:rPr>
              <a:t>cryogenic </a:t>
            </a:r>
            <a:r>
              <a:rPr lang="en-US" dirty="0">
                <a:solidFill>
                  <a:srgbClr val="002060"/>
                </a:solidFill>
                <a:latin typeface="Verdana" panose="020B0604030504040204" pitchFamily="34" charset="0"/>
                <a:ea typeface="Verdana" panose="020B0604030504040204" pitchFamily="34" charset="0"/>
              </a:rPr>
              <a:t>application doped germanium and carbon </a:t>
            </a:r>
            <a:r>
              <a:rPr lang="en-US" dirty="0" smtClean="0">
                <a:solidFill>
                  <a:srgbClr val="002060"/>
                </a:solidFill>
                <a:latin typeface="Verdana" panose="020B0604030504040204" pitchFamily="34" charset="0"/>
                <a:ea typeface="Verdana" panose="020B0604030504040204" pitchFamily="34" charset="0"/>
              </a:rPr>
              <a:t>impregnated</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glass</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are</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used</a:t>
            </a:r>
            <a:r>
              <a:rPr lang="tr-TR" dirty="0">
                <a:solidFill>
                  <a:srgbClr val="002060"/>
                </a:solidFill>
                <a:latin typeface="Verdana" panose="020B0604030504040204" pitchFamily="34" charset="0"/>
                <a:ea typeface="Verdana" panose="020B0604030504040204" pitchFamily="34" charset="0"/>
              </a:rPr>
              <a:t>.</a:t>
            </a:r>
          </a:p>
          <a:p>
            <a:pPr algn="just"/>
            <a:r>
              <a:rPr lang="en-US" dirty="0">
                <a:solidFill>
                  <a:srgbClr val="002060"/>
                </a:solidFill>
                <a:latin typeface="Verdana" panose="020B0604030504040204" pitchFamily="34" charset="0"/>
                <a:ea typeface="Verdana" panose="020B0604030504040204" pitchFamily="34" charset="0"/>
              </a:rPr>
              <a:t>Production of Thermistors - Powder metallurgy part m/f.</a:t>
            </a:r>
          </a:p>
          <a:p>
            <a:pPr algn="just"/>
            <a:r>
              <a:rPr lang="en-US" dirty="0">
                <a:solidFill>
                  <a:srgbClr val="002060"/>
                </a:solidFill>
                <a:latin typeface="Verdana" panose="020B0604030504040204" pitchFamily="34" charset="0"/>
                <a:ea typeface="Verdana" panose="020B0604030504040204" pitchFamily="34" charset="0"/>
              </a:rPr>
              <a:t>For temperature measurement its attached to the body surface </a:t>
            </a:r>
            <a:r>
              <a:rPr lang="en-US" dirty="0" smtClean="0">
                <a:solidFill>
                  <a:srgbClr val="002060"/>
                </a:solidFill>
                <a:latin typeface="Verdana" panose="020B0604030504040204" pitchFamily="34" charset="0"/>
                <a:ea typeface="Verdana" panose="020B0604030504040204" pitchFamily="34" charset="0"/>
              </a:rPr>
              <a:t>and</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connected </a:t>
            </a:r>
            <a:r>
              <a:rPr lang="en-US" dirty="0">
                <a:solidFill>
                  <a:srgbClr val="002060"/>
                </a:solidFill>
                <a:latin typeface="Verdana" panose="020B0604030504040204" pitchFamily="34" charset="0"/>
                <a:ea typeface="Verdana" panose="020B0604030504040204" pitchFamily="34" charset="0"/>
              </a:rPr>
              <a:t>one arm with Wheatstone bridge.</a:t>
            </a:r>
          </a:p>
          <a:p>
            <a:pPr algn="just"/>
            <a:r>
              <a:rPr lang="tr-TR" dirty="0" err="1">
                <a:solidFill>
                  <a:srgbClr val="002060"/>
                </a:solidFill>
                <a:latin typeface="Verdana" panose="020B0604030504040204" pitchFamily="34" charset="0"/>
                <a:ea typeface="Verdana" panose="020B0604030504040204" pitchFamily="34" charset="0"/>
              </a:rPr>
              <a:t>Balance</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position</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no</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change</a:t>
            </a:r>
            <a:r>
              <a:rPr lang="tr-TR" dirty="0">
                <a:solidFill>
                  <a:srgbClr val="002060"/>
                </a:solidFill>
                <a:latin typeface="Verdana" panose="020B0604030504040204" pitchFamily="34" charset="0"/>
                <a:ea typeface="Verdana" panose="020B0604030504040204" pitchFamily="34" charset="0"/>
              </a:rPr>
              <a:t> in </a:t>
            </a:r>
            <a:r>
              <a:rPr lang="tr-TR" dirty="0" err="1">
                <a:solidFill>
                  <a:srgbClr val="002060"/>
                </a:solidFill>
                <a:latin typeface="Verdana" panose="020B0604030504040204" pitchFamily="34" charset="0"/>
                <a:ea typeface="Verdana" panose="020B0604030504040204" pitchFamily="34" charset="0"/>
              </a:rPr>
              <a:t>galvanometer</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temperature</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change</a:t>
            </a:r>
            <a:r>
              <a:rPr lang="tr-TR" dirty="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resistance </a:t>
            </a:r>
            <a:r>
              <a:rPr lang="en-US" dirty="0">
                <a:solidFill>
                  <a:srgbClr val="002060"/>
                </a:solidFill>
                <a:latin typeface="Verdana" panose="020B0604030504040204" pitchFamily="34" charset="0"/>
                <a:ea typeface="Verdana" panose="020B0604030504040204" pitchFamily="34" charset="0"/>
              </a:rPr>
              <a:t>change and unbalanced the bridge circuit.</a:t>
            </a:r>
            <a:endParaRPr lang="tr-TR"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7" name="Resim 6"/>
          <p:cNvPicPr>
            <a:picLocks noChangeAspect="1"/>
          </p:cNvPicPr>
          <p:nvPr/>
        </p:nvPicPr>
        <p:blipFill>
          <a:blip r:embed="rId2"/>
          <a:stretch>
            <a:fillRect/>
          </a:stretch>
        </p:blipFill>
        <p:spPr>
          <a:xfrm>
            <a:off x="7134897" y="2583493"/>
            <a:ext cx="4876806" cy="2941544"/>
          </a:xfrm>
          <a:prstGeom prst="rect">
            <a:avLst/>
          </a:prstGeom>
        </p:spPr>
      </p:pic>
    </p:spTree>
    <p:extLst>
      <p:ext uri="{BB962C8B-B14F-4D97-AF65-F5344CB8AC3E}">
        <p14:creationId xmlns:p14="http://schemas.microsoft.com/office/powerpoint/2010/main" val="3112806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latin typeface="Verdana" panose="020B0604030504040204" pitchFamily="34" charset="0"/>
                <a:ea typeface="Verdana" panose="020B0604030504040204" pitchFamily="34" charset="0"/>
              </a:rPr>
              <a:t>ADVANTAGES &amp; DISADVANTAGES</a:t>
            </a:r>
            <a:endParaRPr lang="tr-TR" sz="3200" dirty="0"/>
          </a:p>
        </p:txBody>
      </p:sp>
      <p:sp>
        <p:nvSpPr>
          <p:cNvPr id="3" name="İçerik Yer Tutucusu 2"/>
          <p:cNvSpPr>
            <a:spLocks noGrp="1"/>
          </p:cNvSpPr>
          <p:nvPr>
            <p:ph idx="1"/>
          </p:nvPr>
        </p:nvSpPr>
        <p:spPr>
          <a:xfrm>
            <a:off x="452403" y="2270648"/>
            <a:ext cx="11029615" cy="3678303"/>
          </a:xfrm>
        </p:spPr>
        <p:txBody>
          <a:bodyPr>
            <a:noAutofit/>
          </a:bodyPr>
          <a:lstStyle/>
          <a:p>
            <a:r>
              <a:rPr lang="tr-TR" sz="1600" b="1" dirty="0" err="1">
                <a:solidFill>
                  <a:srgbClr val="002060"/>
                </a:solidFill>
                <a:latin typeface="Verdana" panose="020B0604030504040204" pitchFamily="34" charset="0"/>
                <a:ea typeface="Verdana" panose="020B0604030504040204" pitchFamily="34" charset="0"/>
              </a:rPr>
              <a:t>Advantages</a:t>
            </a:r>
            <a:endParaRPr lang="tr-TR" sz="1600" b="1" dirty="0">
              <a:solidFill>
                <a:srgbClr val="002060"/>
              </a:solidFill>
              <a:latin typeface="Verdana" panose="020B0604030504040204" pitchFamily="34" charset="0"/>
              <a:ea typeface="Verdana" panose="020B0604030504040204" pitchFamily="34" charset="0"/>
            </a:endParaRPr>
          </a:p>
          <a:p>
            <a:pPr marL="0" indent="0">
              <a:buNone/>
            </a:pPr>
            <a:r>
              <a:rPr lang="en-US" sz="1600" dirty="0">
                <a:solidFill>
                  <a:srgbClr val="002060"/>
                </a:solidFill>
                <a:latin typeface="Verdana" panose="020B0604030504040204" pitchFamily="34" charset="0"/>
                <a:ea typeface="Verdana" panose="020B0604030504040204" pitchFamily="34" charset="0"/>
              </a:rPr>
              <a:t>1) Small size and low cost.</a:t>
            </a:r>
          </a:p>
          <a:p>
            <a:pPr marL="0" indent="0">
              <a:buNone/>
            </a:pPr>
            <a:r>
              <a:rPr lang="tr-TR" sz="1600" dirty="0">
                <a:solidFill>
                  <a:srgbClr val="002060"/>
                </a:solidFill>
                <a:latin typeface="Verdana" panose="020B0604030504040204" pitchFamily="34" charset="0"/>
                <a:ea typeface="Verdana" panose="020B0604030504040204" pitchFamily="34" charset="0"/>
              </a:rPr>
              <a:t>2) </a:t>
            </a:r>
            <a:r>
              <a:rPr lang="tr-TR" sz="1600" dirty="0" err="1">
                <a:solidFill>
                  <a:srgbClr val="002060"/>
                </a:solidFill>
                <a:latin typeface="Verdana" panose="020B0604030504040204" pitchFamily="34" charset="0"/>
                <a:ea typeface="Verdana" panose="020B0604030504040204" pitchFamily="34" charset="0"/>
              </a:rPr>
              <a:t>Fast</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temperature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response</a:t>
            </a:r>
            <a:r>
              <a:rPr lang="tr-TR" sz="1600" dirty="0">
                <a:solidFill>
                  <a:srgbClr val="002060"/>
                </a:solidFill>
                <a:latin typeface="Verdana" panose="020B0604030504040204" pitchFamily="34" charset="0"/>
                <a:ea typeface="Verdana" panose="020B0604030504040204" pitchFamily="34" charset="0"/>
              </a:rPr>
              <a:t>.</a:t>
            </a:r>
          </a:p>
          <a:p>
            <a:pPr marL="0" indent="0">
              <a:buNone/>
            </a:pPr>
            <a:r>
              <a:rPr lang="tr-TR" sz="1600" dirty="0">
                <a:solidFill>
                  <a:srgbClr val="002060"/>
                </a:solidFill>
                <a:latin typeface="Verdana" panose="020B0604030504040204" pitchFamily="34" charset="0"/>
                <a:ea typeface="Verdana" panose="020B0604030504040204" pitchFamily="34" charset="0"/>
              </a:rPr>
              <a:t>3) High </a:t>
            </a:r>
            <a:r>
              <a:rPr lang="tr-TR" sz="1600" dirty="0" err="1">
                <a:solidFill>
                  <a:srgbClr val="002060"/>
                </a:solidFill>
                <a:latin typeface="Verdana" panose="020B0604030504040204" pitchFamily="34" charset="0"/>
                <a:ea typeface="Verdana" panose="020B0604030504040204" pitchFamily="34" charset="0"/>
              </a:rPr>
              <a:t>sensitivity</a:t>
            </a:r>
            <a:r>
              <a:rPr lang="tr-TR" sz="1600" dirty="0">
                <a:solidFill>
                  <a:srgbClr val="002060"/>
                </a:solidFill>
                <a:latin typeface="Verdana" panose="020B0604030504040204" pitchFamily="34" charset="0"/>
                <a:ea typeface="Verdana" panose="020B0604030504040204" pitchFamily="34" charset="0"/>
              </a:rPr>
              <a:t>.</a:t>
            </a:r>
          </a:p>
          <a:p>
            <a:pPr marL="0" indent="0">
              <a:buNone/>
            </a:pPr>
            <a:r>
              <a:rPr lang="en-US" sz="1600" dirty="0">
                <a:solidFill>
                  <a:srgbClr val="002060"/>
                </a:solidFill>
                <a:latin typeface="Verdana" panose="020B0604030504040204" pitchFamily="34" charset="0"/>
                <a:ea typeface="Verdana" panose="020B0604030504040204" pitchFamily="34" charset="0"/>
              </a:rPr>
              <a:t>4) Suitable for precise temperature measurement and control.</a:t>
            </a:r>
          </a:p>
          <a:p>
            <a:pPr marL="0" indent="0">
              <a:buNone/>
            </a:pPr>
            <a:r>
              <a:rPr lang="en-US" sz="1600" dirty="0">
                <a:solidFill>
                  <a:srgbClr val="002060"/>
                </a:solidFill>
                <a:latin typeface="Verdana" panose="020B0604030504040204" pitchFamily="34" charset="0"/>
                <a:ea typeface="Verdana" panose="020B0604030504040204" pitchFamily="34" charset="0"/>
              </a:rPr>
              <a:t>5) Need simple electric circuitry.</a:t>
            </a:r>
          </a:p>
          <a:p>
            <a:pPr marL="0" indent="0">
              <a:buNone/>
            </a:pPr>
            <a:r>
              <a:rPr lang="en-US" sz="1600" dirty="0">
                <a:solidFill>
                  <a:srgbClr val="002060"/>
                </a:solidFill>
                <a:latin typeface="Verdana" panose="020B0604030504040204" pitchFamily="34" charset="0"/>
                <a:ea typeface="Verdana" panose="020B0604030504040204" pitchFamily="34" charset="0"/>
              </a:rPr>
              <a:t>6) No need reference junction.</a:t>
            </a:r>
          </a:p>
          <a:p>
            <a:r>
              <a:rPr lang="tr-TR" sz="1600" b="1" dirty="0" err="1">
                <a:solidFill>
                  <a:srgbClr val="002060"/>
                </a:solidFill>
                <a:latin typeface="Verdana" panose="020B0604030504040204" pitchFamily="34" charset="0"/>
                <a:ea typeface="Verdana" panose="020B0604030504040204" pitchFamily="34" charset="0"/>
              </a:rPr>
              <a:t>Disadvantages</a:t>
            </a:r>
            <a:endParaRPr lang="tr-TR" sz="1600" b="1" dirty="0">
              <a:solidFill>
                <a:srgbClr val="002060"/>
              </a:solidFill>
              <a:latin typeface="Verdana" panose="020B0604030504040204" pitchFamily="34" charset="0"/>
              <a:ea typeface="Verdana" panose="020B0604030504040204" pitchFamily="34" charset="0"/>
            </a:endParaRPr>
          </a:p>
          <a:p>
            <a:pPr marL="0" indent="0">
              <a:buNone/>
            </a:pPr>
            <a:r>
              <a:rPr lang="tr-TR" sz="1600" dirty="0">
                <a:solidFill>
                  <a:srgbClr val="002060"/>
                </a:solidFill>
                <a:latin typeface="Verdana" panose="020B0604030504040204" pitchFamily="34" charset="0"/>
                <a:ea typeface="Verdana" panose="020B0604030504040204" pitchFamily="34" charset="0"/>
              </a:rPr>
              <a:t>1) </a:t>
            </a:r>
            <a:r>
              <a:rPr lang="tr-TR" sz="1600" dirty="0" err="1">
                <a:solidFill>
                  <a:srgbClr val="002060"/>
                </a:solidFill>
                <a:latin typeface="Verdana" panose="020B0604030504040204" pitchFamily="34" charset="0"/>
                <a:ea typeface="Verdana" panose="020B0604030504040204" pitchFamily="34" charset="0"/>
              </a:rPr>
              <a:t>Response</a:t>
            </a:r>
            <a:r>
              <a:rPr lang="tr-TR" sz="1600" dirty="0">
                <a:solidFill>
                  <a:srgbClr val="002060"/>
                </a:solidFill>
                <a:latin typeface="Verdana" panose="020B0604030504040204" pitchFamily="34" charset="0"/>
                <a:ea typeface="Verdana" panose="020B0604030504040204" pitchFamily="34" charset="0"/>
              </a:rPr>
              <a:t> is </a:t>
            </a:r>
            <a:r>
              <a:rPr lang="tr-TR" sz="1600" dirty="0" err="1">
                <a:solidFill>
                  <a:srgbClr val="002060"/>
                </a:solidFill>
                <a:latin typeface="Verdana" panose="020B0604030504040204" pitchFamily="34" charset="0"/>
                <a:ea typeface="Verdana" panose="020B0604030504040204" pitchFamily="34" charset="0"/>
              </a:rPr>
              <a:t>non</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linear</a:t>
            </a:r>
            <a:r>
              <a:rPr lang="tr-TR" sz="1600" dirty="0">
                <a:solidFill>
                  <a:srgbClr val="002060"/>
                </a:solidFill>
                <a:latin typeface="Verdana" panose="020B0604030504040204" pitchFamily="34" charset="0"/>
                <a:ea typeface="Verdana" panose="020B0604030504040204" pitchFamily="34" charset="0"/>
              </a:rPr>
              <a:t>.</a:t>
            </a:r>
          </a:p>
          <a:p>
            <a:pPr marL="0" indent="0">
              <a:buNone/>
            </a:pPr>
            <a:r>
              <a:rPr lang="en-US" sz="1600" dirty="0">
                <a:solidFill>
                  <a:srgbClr val="002060"/>
                </a:solidFill>
                <a:latin typeface="Verdana" panose="020B0604030504040204" pitchFamily="34" charset="0"/>
                <a:ea typeface="Verdana" panose="020B0604030504040204" pitchFamily="34" charset="0"/>
              </a:rPr>
              <a:t>2) Not suitable for measurement of high temperature.</a:t>
            </a:r>
          </a:p>
          <a:p>
            <a:pPr marL="0" indent="0">
              <a:buNone/>
            </a:pPr>
            <a:r>
              <a:rPr lang="en-US" sz="1600" dirty="0">
                <a:solidFill>
                  <a:srgbClr val="002060"/>
                </a:solidFill>
                <a:latin typeface="Verdana" panose="020B0604030504040204" pitchFamily="34" charset="0"/>
                <a:ea typeface="Verdana" panose="020B0604030504040204" pitchFamily="34" charset="0"/>
              </a:rPr>
              <a:t>3) Required external power source and bridge circuit.</a:t>
            </a:r>
          </a:p>
          <a:p>
            <a:pPr marL="0" indent="0">
              <a:buNone/>
            </a:pPr>
            <a:r>
              <a:rPr lang="en-US" sz="1600" dirty="0">
                <a:solidFill>
                  <a:srgbClr val="002060"/>
                </a:solidFill>
                <a:latin typeface="Verdana" panose="020B0604030504040204" pitchFamily="34" charset="0"/>
                <a:ea typeface="Verdana" panose="020B0604030504040204" pitchFamily="34" charset="0"/>
              </a:rPr>
              <a:t>4) Temperature span is limited.</a:t>
            </a:r>
            <a:endParaRPr lang="tr-TR" sz="16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503643"/>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5901542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en-US" sz="3200" b="1" dirty="0" err="1" smtClean="0">
                <a:latin typeface="Verdana" panose="020B0604030504040204" pitchFamily="34" charset="0"/>
                <a:ea typeface="Verdana" panose="020B0604030504040204" pitchFamily="34" charset="0"/>
              </a:rPr>
              <a:t>Compar</a:t>
            </a:r>
            <a:r>
              <a:rPr lang="tr-TR" sz="3200" b="1" dirty="0" smtClean="0">
                <a:latin typeface="Verdana" panose="020B0604030504040204" pitchFamily="34" charset="0"/>
                <a:ea typeface="Verdana" panose="020B0604030504040204" pitchFamily="34" charset="0"/>
              </a:rPr>
              <a:t>ıs</a:t>
            </a:r>
            <a:r>
              <a:rPr lang="en-US" sz="3200" b="1" dirty="0" smtClean="0">
                <a:latin typeface="Verdana" panose="020B0604030504040204" pitchFamily="34" charset="0"/>
                <a:ea typeface="Verdana" panose="020B0604030504040204" pitchFamily="34" charset="0"/>
              </a:rPr>
              <a:t>on </a:t>
            </a:r>
            <a:r>
              <a:rPr lang="en-US" sz="3200" b="1" dirty="0">
                <a:latin typeface="Verdana" panose="020B0604030504040204" pitchFamily="34" charset="0"/>
                <a:ea typeface="Verdana" panose="020B0604030504040204" pitchFamily="34" charset="0"/>
              </a:rPr>
              <a:t>of RTD and </a:t>
            </a:r>
            <a:r>
              <a:rPr lang="en-US" sz="3200" b="1" dirty="0" err="1" smtClean="0">
                <a:latin typeface="Verdana" panose="020B0604030504040204" pitchFamily="34" charset="0"/>
                <a:ea typeface="Verdana" panose="020B0604030504040204" pitchFamily="34" charset="0"/>
              </a:rPr>
              <a:t>Therm</a:t>
            </a:r>
            <a:r>
              <a:rPr lang="tr-TR" sz="3200" b="1" dirty="0" smtClean="0">
                <a:latin typeface="Verdana" panose="020B0604030504040204" pitchFamily="34" charset="0"/>
                <a:ea typeface="Verdana" panose="020B0604030504040204" pitchFamily="34" charset="0"/>
              </a:rPr>
              <a:t>ı</a:t>
            </a:r>
            <a:r>
              <a:rPr lang="en-US" sz="3200" b="1" dirty="0" err="1" smtClean="0">
                <a:latin typeface="Verdana" panose="020B0604030504040204" pitchFamily="34" charset="0"/>
                <a:ea typeface="Verdana" panose="020B0604030504040204" pitchFamily="34" charset="0"/>
              </a:rPr>
              <a:t>stors</a:t>
            </a:r>
            <a:endParaRPr lang="tr-TR" sz="3200" dirty="0">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6" name="Resim 5"/>
          <p:cNvPicPr>
            <a:picLocks noChangeAspect="1"/>
          </p:cNvPicPr>
          <p:nvPr/>
        </p:nvPicPr>
        <p:blipFill>
          <a:blip r:embed="rId2"/>
          <a:stretch>
            <a:fillRect/>
          </a:stretch>
        </p:blipFill>
        <p:spPr>
          <a:xfrm>
            <a:off x="1437032" y="2071672"/>
            <a:ext cx="9600162" cy="4122133"/>
          </a:xfrm>
          <a:prstGeom prst="rect">
            <a:avLst/>
          </a:prstGeom>
        </p:spPr>
      </p:pic>
    </p:spTree>
    <p:extLst>
      <p:ext uri="{BB962C8B-B14F-4D97-AF65-F5344CB8AC3E}">
        <p14:creationId xmlns:p14="http://schemas.microsoft.com/office/powerpoint/2010/main" val="3747949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err="1">
                <a:latin typeface="Verdana" panose="020B0604030504040204" pitchFamily="34" charset="0"/>
                <a:ea typeface="Verdana" panose="020B0604030504040204" pitchFamily="34" charset="0"/>
              </a:rPr>
              <a:t>thermocouples</a:t>
            </a:r>
            <a:endParaRPr lang="tr-TR" sz="3200" dirty="0"/>
          </a:p>
        </p:txBody>
      </p:sp>
      <p:sp>
        <p:nvSpPr>
          <p:cNvPr id="3" name="İçerik Yer Tutucusu 2"/>
          <p:cNvSpPr>
            <a:spLocks noGrp="1"/>
          </p:cNvSpPr>
          <p:nvPr>
            <p:ph idx="1"/>
          </p:nvPr>
        </p:nvSpPr>
        <p:spPr>
          <a:xfrm>
            <a:off x="581193" y="1994732"/>
            <a:ext cx="11029615" cy="3678303"/>
          </a:xfrm>
        </p:spPr>
        <p:txBody>
          <a:bodyPr/>
          <a:lstStyle/>
          <a:p>
            <a:r>
              <a:rPr lang="en-US" dirty="0" err="1">
                <a:solidFill>
                  <a:srgbClr val="002060"/>
                </a:solidFill>
                <a:latin typeface="Verdana" panose="020B0604030504040204" pitchFamily="34" charset="0"/>
                <a:ea typeface="Verdana" panose="020B0604030504040204" pitchFamily="34" charset="0"/>
              </a:rPr>
              <a:t>Thermo</a:t>
            </a:r>
            <a:r>
              <a:rPr lang="en-US" dirty="0">
                <a:solidFill>
                  <a:srgbClr val="002060"/>
                </a:solidFill>
                <a:latin typeface="Verdana" panose="020B0604030504040204" pitchFamily="34" charset="0"/>
                <a:ea typeface="Verdana" panose="020B0604030504040204" pitchFamily="34" charset="0"/>
              </a:rPr>
              <a:t> means heat and couple means to make the junction.</a:t>
            </a:r>
          </a:p>
          <a:p>
            <a:r>
              <a:rPr lang="en-US" dirty="0">
                <a:solidFill>
                  <a:srgbClr val="002060"/>
                </a:solidFill>
                <a:latin typeface="Verdana" panose="020B0604030504040204" pitchFamily="34" charset="0"/>
                <a:ea typeface="Verdana" panose="020B0604030504040204" pitchFamily="34" charset="0"/>
              </a:rPr>
              <a:t>Thermocouple works on thermoelectric effect.</a:t>
            </a:r>
          </a:p>
          <a:p>
            <a:r>
              <a:rPr lang="tr-TR" dirty="0" err="1">
                <a:solidFill>
                  <a:srgbClr val="002060"/>
                </a:solidFill>
                <a:latin typeface="Verdana" panose="020B0604030504040204" pitchFamily="34" charset="0"/>
                <a:ea typeface="Verdana" panose="020B0604030504040204" pitchFamily="34" charset="0"/>
              </a:rPr>
              <a:t>It</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consist</a:t>
            </a:r>
            <a:r>
              <a:rPr lang="tr-TR" dirty="0">
                <a:solidFill>
                  <a:srgbClr val="002060"/>
                </a:solidFill>
                <a:latin typeface="Verdana" panose="020B0604030504040204" pitchFamily="34" charset="0"/>
                <a:ea typeface="Verdana" panose="020B0604030504040204" pitchFamily="34" charset="0"/>
              </a:rPr>
              <a:t> of</a:t>
            </a:r>
          </a:p>
          <a:p>
            <a:pPr marL="0" indent="0">
              <a:buNone/>
            </a:pPr>
            <a:r>
              <a:rPr lang="en-US" dirty="0">
                <a:solidFill>
                  <a:srgbClr val="002060"/>
                </a:solidFill>
                <a:latin typeface="Verdana" panose="020B0604030504040204" pitchFamily="34" charset="0"/>
                <a:ea typeface="Verdana" panose="020B0604030504040204" pitchFamily="34" charset="0"/>
              </a:rPr>
              <a:t>(1) Sensing element with thermal wall (Sheathing), measuring Junction</a:t>
            </a:r>
          </a:p>
          <a:p>
            <a:pPr marL="0" indent="0">
              <a:buNone/>
            </a:pPr>
            <a:r>
              <a:rPr lang="tr-TR" dirty="0">
                <a:solidFill>
                  <a:srgbClr val="002060"/>
                </a:solidFill>
                <a:latin typeface="Verdana" panose="020B0604030504040204" pitchFamily="34" charset="0"/>
                <a:ea typeface="Verdana" panose="020B0604030504040204" pitchFamily="34" charset="0"/>
              </a:rPr>
              <a:t>(2) </a:t>
            </a:r>
            <a:r>
              <a:rPr lang="tr-TR" dirty="0" err="1">
                <a:solidFill>
                  <a:srgbClr val="002060"/>
                </a:solidFill>
                <a:latin typeface="Verdana" panose="020B0604030504040204" pitchFamily="34" charset="0"/>
                <a:ea typeface="Verdana" panose="020B0604030504040204" pitchFamily="34" charset="0"/>
              </a:rPr>
              <a:t>Lead</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wire</a:t>
            </a:r>
            <a:endParaRPr lang="tr-TR" dirty="0">
              <a:solidFill>
                <a:srgbClr val="002060"/>
              </a:solidFill>
              <a:latin typeface="Verdana" panose="020B0604030504040204" pitchFamily="34" charset="0"/>
              <a:ea typeface="Verdana" panose="020B0604030504040204" pitchFamily="34" charset="0"/>
            </a:endParaRPr>
          </a:p>
          <a:p>
            <a:pPr marL="0" indent="0">
              <a:buNone/>
            </a:pPr>
            <a:r>
              <a:rPr lang="tr-TR" dirty="0">
                <a:solidFill>
                  <a:srgbClr val="002060"/>
                </a:solidFill>
                <a:latin typeface="Verdana" panose="020B0604030504040204" pitchFamily="34" charset="0"/>
                <a:ea typeface="Verdana" panose="020B0604030504040204" pitchFamily="34" charset="0"/>
              </a:rPr>
              <a:t>(3) Reference </a:t>
            </a:r>
            <a:r>
              <a:rPr lang="tr-TR" dirty="0" err="1">
                <a:solidFill>
                  <a:srgbClr val="002060"/>
                </a:solidFill>
                <a:latin typeface="Verdana" panose="020B0604030504040204" pitchFamily="34" charset="0"/>
                <a:ea typeface="Verdana" panose="020B0604030504040204" pitchFamily="34" charset="0"/>
              </a:rPr>
              <a:t>junction</a:t>
            </a:r>
            <a:endParaRPr lang="tr-TR" dirty="0">
              <a:solidFill>
                <a:srgbClr val="002060"/>
              </a:solidFill>
              <a:latin typeface="Verdana" panose="020B0604030504040204" pitchFamily="34" charset="0"/>
              <a:ea typeface="Verdana" panose="020B0604030504040204" pitchFamily="34" charset="0"/>
            </a:endParaRPr>
          </a:p>
          <a:p>
            <a:pPr marL="0" indent="0">
              <a:buNone/>
            </a:pPr>
            <a:r>
              <a:rPr lang="en-US" dirty="0">
                <a:solidFill>
                  <a:srgbClr val="002060"/>
                </a:solidFill>
                <a:latin typeface="Verdana" panose="020B0604030504040204" pitchFamily="34" charset="0"/>
                <a:ea typeface="Verdana" panose="020B0604030504040204" pitchFamily="34" charset="0"/>
              </a:rPr>
              <a:t>(4) Current measuring and indicating device, </a:t>
            </a:r>
            <a:r>
              <a:rPr lang="en-US" dirty="0" err="1">
                <a:solidFill>
                  <a:srgbClr val="002060"/>
                </a:solidFill>
                <a:latin typeface="Verdana" panose="020B0604030504040204" pitchFamily="34" charset="0"/>
                <a:ea typeface="Verdana" panose="020B0604030504040204" pitchFamily="34" charset="0"/>
              </a:rPr>
              <a:t>millivoltmeter</a:t>
            </a:r>
            <a:r>
              <a:rPr lang="en-US" dirty="0">
                <a:solidFill>
                  <a:srgbClr val="002060"/>
                </a:solidFill>
                <a:latin typeface="Verdana" panose="020B0604030504040204" pitchFamily="34" charset="0"/>
                <a:ea typeface="Verdana" panose="020B0604030504040204" pitchFamily="34" charset="0"/>
              </a:rPr>
              <a:t> or </a:t>
            </a:r>
            <a:r>
              <a:rPr lang="en-US" dirty="0" smtClean="0">
                <a:solidFill>
                  <a:srgbClr val="002060"/>
                </a:solidFill>
                <a:latin typeface="Verdana" panose="020B0604030504040204" pitchFamily="34" charset="0"/>
                <a:ea typeface="Verdana" panose="020B0604030504040204" pitchFamily="34" charset="0"/>
              </a:rPr>
              <a:t>potentiometer</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type</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instrument</a:t>
            </a:r>
            <a:r>
              <a:rPr lang="tr-TR" dirty="0">
                <a:solidFill>
                  <a:srgbClr val="002060"/>
                </a:solidFill>
                <a:latin typeface="Verdana" panose="020B0604030504040204" pitchFamily="34" charset="0"/>
                <a:ea typeface="Verdana" panose="020B0604030504040204" pitchFamily="34" charset="0"/>
              </a:rPr>
              <a:t>.</a:t>
            </a: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3134380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err="1" smtClean="0">
                <a:latin typeface="Verdana" panose="020B0604030504040204" pitchFamily="34" charset="0"/>
                <a:ea typeface="Verdana" panose="020B0604030504040204" pitchFamily="34" charset="0"/>
              </a:rPr>
              <a:t>thermocouples</a:t>
            </a:r>
            <a:endParaRPr lang="tr-TR" sz="3600"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375130" y="2962141"/>
            <a:ext cx="5991326" cy="2307268"/>
          </a:xfrm>
        </p:spPr>
        <p:txBody>
          <a:bodyPr>
            <a:noAutofit/>
          </a:bodyPr>
          <a:lstStyle/>
          <a:p>
            <a:pPr algn="just"/>
            <a:r>
              <a:rPr lang="en-US" sz="1600" dirty="0">
                <a:solidFill>
                  <a:srgbClr val="002060"/>
                </a:solidFill>
                <a:latin typeface="Verdana" panose="020B0604030504040204" pitchFamily="34" charset="0"/>
                <a:ea typeface="Verdana" panose="020B0604030504040204" pitchFamily="34" charset="0"/>
              </a:rPr>
              <a:t>A Thermocouple consist of two dissimilar metals or alloys which </a:t>
            </a:r>
            <a:r>
              <a:rPr lang="en-US" sz="1600" dirty="0" smtClean="0">
                <a:solidFill>
                  <a:srgbClr val="002060"/>
                </a:solidFill>
                <a:latin typeface="Verdana" panose="020B0604030504040204" pitchFamily="34" charset="0"/>
                <a:ea typeface="Verdana" panose="020B0604030504040204" pitchFamily="34" charset="0"/>
              </a:rPr>
              <a:t>develop</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Electromagnetic</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field</a:t>
            </a:r>
            <a:r>
              <a:rPr lang="tr-TR" sz="1600" dirty="0" smtClean="0">
                <a:solidFill>
                  <a:srgbClr val="002060"/>
                </a:solidFill>
                <a:latin typeface="Verdana" panose="020B0604030504040204" pitchFamily="34" charset="0"/>
                <a:ea typeface="Verdana" panose="020B0604030504040204" pitchFamily="34" charset="0"/>
              </a:rPr>
              <a:t> (</a:t>
            </a:r>
            <a:r>
              <a:rPr lang="tr-TR" sz="1600" b="1" dirty="0" smtClean="0">
                <a:solidFill>
                  <a:srgbClr val="002060"/>
                </a:solidFill>
                <a:latin typeface="Verdana" panose="020B0604030504040204" pitchFamily="34" charset="0"/>
                <a:ea typeface="Verdana" panose="020B0604030504040204" pitchFamily="34" charset="0"/>
              </a:rPr>
              <a:t>EMF)</a:t>
            </a:r>
            <a:r>
              <a:rPr lang="tr-TR" sz="1600" dirty="0" smtClean="0">
                <a:solidFill>
                  <a:srgbClr val="002060"/>
                </a:solidFill>
                <a:latin typeface="Verdana" panose="020B0604030504040204" pitchFamily="34" charset="0"/>
                <a:ea typeface="Verdana" panose="020B0604030504040204" pitchFamily="34" charset="0"/>
              </a:rPr>
              <a:t>.</a:t>
            </a:r>
            <a:endParaRPr lang="tr-TR" sz="1600" dirty="0">
              <a:solidFill>
                <a:srgbClr val="002060"/>
              </a:solidFill>
              <a:latin typeface="Verdana" panose="020B0604030504040204" pitchFamily="34" charset="0"/>
              <a:ea typeface="Verdana" panose="020B0604030504040204" pitchFamily="34" charset="0"/>
            </a:endParaRPr>
          </a:p>
          <a:p>
            <a:pPr algn="just"/>
            <a:r>
              <a:rPr lang="en-US" sz="1600" dirty="0">
                <a:solidFill>
                  <a:srgbClr val="002060"/>
                </a:solidFill>
                <a:latin typeface="Verdana" panose="020B0604030504040204" pitchFamily="34" charset="0"/>
                <a:ea typeface="Verdana" panose="020B0604030504040204" pitchFamily="34" charset="0"/>
              </a:rPr>
              <a:t>When the reference and measuring junctions are at different temperature.</a:t>
            </a:r>
          </a:p>
          <a:p>
            <a:pPr algn="just"/>
            <a:r>
              <a:rPr lang="en-US" sz="1600" dirty="0">
                <a:solidFill>
                  <a:srgbClr val="002060"/>
                </a:solidFill>
                <a:latin typeface="Verdana" panose="020B0604030504040204" pitchFamily="34" charset="0"/>
                <a:ea typeface="Verdana" panose="020B0604030504040204" pitchFamily="34" charset="0"/>
              </a:rPr>
              <a:t>The reference junction or cold junction is usually maintained at </a:t>
            </a:r>
            <a:r>
              <a:rPr lang="en-US" sz="1600" dirty="0" smtClean="0">
                <a:solidFill>
                  <a:srgbClr val="002060"/>
                </a:solidFill>
                <a:latin typeface="Verdana" panose="020B0604030504040204" pitchFamily="34" charset="0"/>
                <a:ea typeface="Verdana" panose="020B0604030504040204" pitchFamily="34" charset="0"/>
              </a:rPr>
              <a:t>some</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constant </a:t>
            </a:r>
            <a:r>
              <a:rPr lang="en-US" sz="1600" dirty="0">
                <a:solidFill>
                  <a:srgbClr val="002060"/>
                </a:solidFill>
                <a:latin typeface="Verdana" panose="020B0604030504040204" pitchFamily="34" charset="0"/>
                <a:ea typeface="Verdana" panose="020B0604030504040204" pitchFamily="34" charset="0"/>
              </a:rPr>
              <a:t>temperature, such as 0°C.</a:t>
            </a:r>
          </a:p>
          <a:p>
            <a:pPr algn="just"/>
            <a:r>
              <a:rPr lang="en-US" sz="1600" dirty="0">
                <a:solidFill>
                  <a:srgbClr val="002060"/>
                </a:solidFill>
                <a:latin typeface="Verdana" panose="020B0604030504040204" pitchFamily="34" charset="0"/>
                <a:ea typeface="Verdana" panose="020B0604030504040204" pitchFamily="34" charset="0"/>
              </a:rPr>
              <a:t>Thermocouples are temperature sensors that are made from two </a:t>
            </a:r>
            <a:r>
              <a:rPr lang="en-US" sz="1600" dirty="0" smtClean="0">
                <a:solidFill>
                  <a:srgbClr val="002060"/>
                </a:solidFill>
                <a:latin typeface="Verdana" panose="020B0604030504040204" pitchFamily="34" charset="0"/>
                <a:ea typeface="Verdana" panose="020B0604030504040204" pitchFamily="34" charset="0"/>
              </a:rPr>
              <a:t>different</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metals</a:t>
            </a:r>
            <a:r>
              <a:rPr lang="en-US" sz="1600" dirty="0">
                <a:solidFill>
                  <a:srgbClr val="002060"/>
                </a:solidFill>
                <a:latin typeface="Verdana" panose="020B0604030504040204" pitchFamily="34" charset="0"/>
                <a:ea typeface="Verdana" panose="020B0604030504040204" pitchFamily="34" charset="0"/>
              </a:rPr>
              <a:t>. A voltage is generated when the metals are brought together </a:t>
            </a:r>
            <a:r>
              <a:rPr lang="en-US" sz="1600" dirty="0" smtClean="0">
                <a:solidFill>
                  <a:srgbClr val="002060"/>
                </a:solidFill>
                <a:latin typeface="Verdana" panose="020B0604030504040204" pitchFamily="34" charset="0"/>
                <a:ea typeface="Verdana" panose="020B0604030504040204" pitchFamily="34" charset="0"/>
              </a:rPr>
              <a:t>to</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form </a:t>
            </a:r>
            <a:r>
              <a:rPr lang="en-US" sz="1600" dirty="0">
                <a:solidFill>
                  <a:srgbClr val="002060"/>
                </a:solidFill>
                <a:latin typeface="Verdana" panose="020B0604030504040204" pitchFamily="34" charset="0"/>
                <a:ea typeface="Verdana" panose="020B0604030504040204" pitchFamily="34" charset="0"/>
              </a:rPr>
              <a:t>a junction and there are temperature differences between them.</a:t>
            </a:r>
          </a:p>
          <a:p>
            <a:pPr algn="just"/>
            <a:r>
              <a:rPr lang="en-US" sz="1600" dirty="0">
                <a:solidFill>
                  <a:srgbClr val="002060"/>
                </a:solidFill>
                <a:latin typeface="Verdana" panose="020B0604030504040204" pitchFamily="34" charset="0"/>
                <a:ea typeface="Verdana" panose="020B0604030504040204" pitchFamily="34" charset="0"/>
              </a:rPr>
              <a:t>Thermocouple circuits are governed by fundamental physical laws </a:t>
            </a:r>
            <a:r>
              <a:rPr lang="en-US" sz="1600" dirty="0" smtClean="0">
                <a:solidFill>
                  <a:srgbClr val="002060"/>
                </a:solidFill>
                <a:latin typeface="Verdana" panose="020B0604030504040204" pitchFamily="34" charset="0"/>
                <a:ea typeface="Verdana" panose="020B0604030504040204" pitchFamily="34" charset="0"/>
              </a:rPr>
              <a:t>that</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affect </a:t>
            </a:r>
            <a:r>
              <a:rPr lang="en-US" sz="1600" dirty="0">
                <a:solidFill>
                  <a:srgbClr val="002060"/>
                </a:solidFill>
                <a:latin typeface="Verdana" panose="020B0604030504040204" pitchFamily="34" charset="0"/>
                <a:ea typeface="Verdana" panose="020B0604030504040204" pitchFamily="34" charset="0"/>
              </a:rPr>
              <a:t>their ability to take measurements.</a:t>
            </a:r>
            <a:endParaRPr lang="tr-TR" sz="16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6" name="Resim 5"/>
          <p:cNvPicPr>
            <a:picLocks noChangeAspect="1"/>
          </p:cNvPicPr>
          <p:nvPr/>
        </p:nvPicPr>
        <p:blipFill>
          <a:blip r:embed="rId2"/>
          <a:stretch>
            <a:fillRect/>
          </a:stretch>
        </p:blipFill>
        <p:spPr>
          <a:xfrm>
            <a:off x="6613232" y="2680962"/>
            <a:ext cx="5578768" cy="3312944"/>
          </a:xfrm>
          <a:prstGeom prst="rect">
            <a:avLst/>
          </a:prstGeom>
        </p:spPr>
      </p:pic>
    </p:spTree>
    <p:extLst>
      <p:ext uri="{BB962C8B-B14F-4D97-AF65-F5344CB8AC3E}">
        <p14:creationId xmlns:p14="http://schemas.microsoft.com/office/powerpoint/2010/main" val="2712981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err="1">
                <a:latin typeface="Verdana" panose="020B0604030504040204" pitchFamily="34" charset="0"/>
                <a:ea typeface="Verdana" panose="020B0604030504040204" pitchFamily="34" charset="0"/>
              </a:rPr>
              <a:t>thermocouples</a:t>
            </a:r>
            <a:endParaRPr lang="tr-TR" sz="3200" dirty="0"/>
          </a:p>
        </p:txBody>
      </p:sp>
      <p:sp>
        <p:nvSpPr>
          <p:cNvPr id="3" name="İçerik Yer Tutucusu 2"/>
          <p:cNvSpPr>
            <a:spLocks noGrp="1"/>
          </p:cNvSpPr>
          <p:nvPr>
            <p:ph idx="1"/>
          </p:nvPr>
        </p:nvSpPr>
        <p:spPr>
          <a:xfrm>
            <a:off x="416714" y="3217840"/>
            <a:ext cx="6083782" cy="2033774"/>
          </a:xfrm>
        </p:spPr>
        <p:txBody>
          <a:bodyPr>
            <a:noAutofit/>
          </a:bodyPr>
          <a:lstStyle/>
          <a:p>
            <a:pPr algn="just"/>
            <a:r>
              <a:rPr lang="en-US" dirty="0">
                <a:solidFill>
                  <a:srgbClr val="002060"/>
                </a:solidFill>
                <a:latin typeface="Verdana" panose="020B0604030504040204" pitchFamily="34" charset="0"/>
                <a:ea typeface="Verdana" panose="020B0604030504040204" pitchFamily="34" charset="0"/>
              </a:rPr>
              <a:t>The two dissimilar wires welded or soldered to from two junction.</a:t>
            </a:r>
          </a:p>
          <a:p>
            <a:pPr algn="just"/>
            <a:r>
              <a:rPr lang="en-US" dirty="0">
                <a:solidFill>
                  <a:srgbClr val="002060"/>
                </a:solidFill>
                <a:latin typeface="Verdana" panose="020B0604030504040204" pitchFamily="34" charset="0"/>
                <a:ea typeface="Verdana" panose="020B0604030504040204" pitchFamily="34" charset="0"/>
              </a:rPr>
              <a:t>The wires are insulated from each other and covered by </a:t>
            </a:r>
            <a:r>
              <a:rPr lang="en-US" dirty="0" smtClean="0">
                <a:solidFill>
                  <a:srgbClr val="002060"/>
                </a:solidFill>
                <a:latin typeface="Verdana" panose="020B0604030504040204" pitchFamily="34" charset="0"/>
                <a:ea typeface="Verdana" panose="020B0604030504040204" pitchFamily="34" charset="0"/>
              </a:rPr>
              <a:t>protective</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sheathing</a:t>
            </a:r>
            <a:r>
              <a:rPr lang="tr-TR" dirty="0">
                <a:solidFill>
                  <a:srgbClr val="002060"/>
                </a:solidFill>
                <a:latin typeface="Verdana" panose="020B0604030504040204" pitchFamily="34" charset="0"/>
                <a:ea typeface="Verdana" panose="020B0604030504040204" pitchFamily="34" charset="0"/>
              </a:rPr>
              <a:t>.</a:t>
            </a:r>
          </a:p>
          <a:p>
            <a:pPr algn="just"/>
            <a:r>
              <a:rPr lang="en-US" dirty="0">
                <a:solidFill>
                  <a:srgbClr val="002060"/>
                </a:solidFill>
                <a:latin typeface="Verdana" panose="020B0604030504040204" pitchFamily="34" charset="0"/>
                <a:ea typeface="Verdana" panose="020B0604030504040204" pitchFamily="34" charset="0"/>
              </a:rPr>
              <a:t>Thermal EMF developed upon the difference between measuring </a:t>
            </a:r>
            <a:r>
              <a:rPr lang="en-US" dirty="0" smtClean="0">
                <a:solidFill>
                  <a:srgbClr val="002060"/>
                </a:solidFill>
                <a:latin typeface="Verdana" panose="020B0604030504040204" pitchFamily="34" charset="0"/>
                <a:ea typeface="Verdana" panose="020B0604030504040204" pitchFamily="34" charset="0"/>
              </a:rPr>
              <a:t>junction</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and</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reference</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junction</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temperature</a:t>
            </a:r>
            <a:r>
              <a:rPr lang="tr-TR" dirty="0">
                <a:solidFill>
                  <a:srgbClr val="002060"/>
                </a:solidFill>
                <a:latin typeface="Verdana" panose="020B0604030504040204" pitchFamily="34" charset="0"/>
                <a:ea typeface="Verdana" panose="020B0604030504040204" pitchFamily="34" charset="0"/>
              </a:rPr>
              <a:t>.</a:t>
            </a:r>
          </a:p>
          <a:p>
            <a:pPr algn="just"/>
            <a:r>
              <a:rPr lang="en-US" dirty="0">
                <a:solidFill>
                  <a:srgbClr val="002060"/>
                </a:solidFill>
                <a:latin typeface="Verdana" panose="020B0604030504040204" pitchFamily="34" charset="0"/>
                <a:ea typeface="Verdana" panose="020B0604030504040204" pitchFamily="34" charset="0"/>
              </a:rPr>
              <a:t>The magnitude of the electric voltage developed by thermocouple due </a:t>
            </a:r>
            <a:r>
              <a:rPr lang="en-US" dirty="0" smtClean="0">
                <a:solidFill>
                  <a:srgbClr val="002060"/>
                </a:solidFill>
                <a:latin typeface="Verdana" panose="020B0604030504040204" pitchFamily="34" charset="0"/>
                <a:ea typeface="Verdana" panose="020B0604030504040204" pitchFamily="34" charset="0"/>
              </a:rPr>
              <a:t>to</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temperature</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different</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between</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junction</a:t>
            </a:r>
            <a:r>
              <a:rPr lang="tr-TR" dirty="0">
                <a:solidFill>
                  <a:srgbClr val="002060"/>
                </a:solidFill>
                <a:latin typeface="Verdana" panose="020B0604030504040204" pitchFamily="34" charset="0"/>
                <a:ea typeface="Verdana" panose="020B0604030504040204" pitchFamily="34" charset="0"/>
              </a:rPr>
              <a:t>.</a:t>
            </a:r>
          </a:p>
          <a:p>
            <a:pPr algn="just"/>
            <a:r>
              <a:rPr lang="en-US" dirty="0">
                <a:solidFill>
                  <a:srgbClr val="002060"/>
                </a:solidFill>
                <a:latin typeface="Verdana" panose="020B0604030504040204" pitchFamily="34" charset="0"/>
                <a:ea typeface="Verdana" panose="020B0604030504040204" pitchFamily="34" charset="0"/>
              </a:rPr>
              <a:t>Measure the small voltage change using </a:t>
            </a:r>
            <a:r>
              <a:rPr lang="en-US" dirty="0" err="1">
                <a:solidFill>
                  <a:srgbClr val="002060"/>
                </a:solidFill>
                <a:latin typeface="Verdana" panose="020B0604030504040204" pitchFamily="34" charset="0"/>
                <a:ea typeface="Verdana" panose="020B0604030504040204" pitchFamily="34" charset="0"/>
              </a:rPr>
              <a:t>millivoltmeter</a:t>
            </a:r>
            <a:r>
              <a:rPr lang="en-US" dirty="0">
                <a:solidFill>
                  <a:srgbClr val="002060"/>
                </a:solidFill>
                <a:latin typeface="Verdana" panose="020B0604030504040204" pitchFamily="34" charset="0"/>
                <a:ea typeface="Verdana" panose="020B0604030504040204" pitchFamily="34" charset="0"/>
              </a:rPr>
              <a:t> or </a:t>
            </a:r>
            <a:r>
              <a:rPr lang="en-US" dirty="0"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potentiometer</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type</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instrument</a:t>
            </a:r>
            <a:r>
              <a:rPr lang="tr-TR" dirty="0">
                <a:solidFill>
                  <a:srgbClr val="002060"/>
                </a:solidFill>
                <a:latin typeface="Verdana" panose="020B0604030504040204" pitchFamily="34" charset="0"/>
                <a:ea typeface="Verdana" panose="020B0604030504040204" pitchFamily="34" charset="0"/>
              </a:rPr>
              <a:t>.</a:t>
            </a: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a:p>
          <a:p>
            <a:r>
              <a:rPr lang="tr-TR" dirty="0" smtClean="0"/>
              <a:t>22</a:t>
            </a:r>
            <a:r>
              <a:rPr lang="en-US" dirty="0" smtClean="0"/>
              <a:t>.10.2018</a:t>
            </a:r>
            <a:endParaRPr lang="en-US" dirty="0"/>
          </a:p>
        </p:txBody>
      </p:sp>
      <p:pic>
        <p:nvPicPr>
          <p:cNvPr id="5" name="Resim 4"/>
          <p:cNvPicPr>
            <a:picLocks noChangeAspect="1"/>
          </p:cNvPicPr>
          <p:nvPr/>
        </p:nvPicPr>
        <p:blipFill>
          <a:blip r:embed="rId2"/>
          <a:stretch>
            <a:fillRect/>
          </a:stretch>
        </p:blipFill>
        <p:spPr>
          <a:xfrm>
            <a:off x="6525295" y="3071098"/>
            <a:ext cx="5666705" cy="2327259"/>
          </a:xfrm>
          <a:prstGeom prst="rect">
            <a:avLst/>
          </a:prstGeom>
        </p:spPr>
      </p:pic>
    </p:spTree>
    <p:extLst>
      <p:ext uri="{BB962C8B-B14F-4D97-AF65-F5344CB8AC3E}">
        <p14:creationId xmlns:p14="http://schemas.microsoft.com/office/powerpoint/2010/main" val="1599285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1192" y="610982"/>
            <a:ext cx="11029616" cy="1013800"/>
          </a:xfrm>
        </p:spPr>
        <p:txBody>
          <a:bodyPr>
            <a:noAutofit/>
          </a:bodyPr>
          <a:lstStyle/>
          <a:p>
            <a:pPr algn="ctr"/>
            <a:r>
              <a:rPr lang="tr-TR" b="1" dirty="0" smtClean="0">
                <a:latin typeface="Verdana" panose="020B0604030504040204" pitchFamily="34" charset="0"/>
                <a:ea typeface="Verdana" panose="020B0604030504040204" pitchFamily="34" charset="0"/>
              </a:rPr>
              <a:t>DESCRIPTION OF TEMPERATURE IN OUR WORDS</a:t>
            </a: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p:txBody>
          <a:bodyPr/>
          <a:lstStyle/>
          <a:p>
            <a:r>
              <a:rPr lang="en-US" altLang="zh-CN" sz="2400" dirty="0">
                <a:solidFill>
                  <a:srgbClr val="002060"/>
                </a:solidFill>
                <a:latin typeface="Verdana" panose="020B0604030504040204" pitchFamily="34" charset="0"/>
                <a:ea typeface="Verdana" panose="020B0604030504040204" pitchFamily="34" charset="0"/>
              </a:rPr>
              <a:t>Temperature is a physical quantity that expresses the subjective perceptions of hot and cold</a:t>
            </a:r>
            <a:r>
              <a:rPr lang="en-US" altLang="zh-CN" sz="2400" dirty="0" smtClean="0">
                <a:solidFill>
                  <a:srgbClr val="002060"/>
                </a:solidFill>
                <a:latin typeface="Verdana" panose="020B0604030504040204" pitchFamily="34" charset="0"/>
                <a:ea typeface="Verdana" panose="020B0604030504040204" pitchFamily="34" charset="0"/>
              </a:rPr>
              <a:t>.</a:t>
            </a:r>
            <a:endParaRPr lang="tr-TR" altLang="zh-CN" sz="2400" dirty="0" smtClean="0">
              <a:solidFill>
                <a:srgbClr val="002060"/>
              </a:solidFill>
              <a:latin typeface="Verdana" panose="020B0604030504040204" pitchFamily="34" charset="0"/>
              <a:ea typeface="Verdana" panose="020B0604030504040204" pitchFamily="34" charset="0"/>
            </a:endParaRPr>
          </a:p>
          <a:p>
            <a:r>
              <a:rPr lang="en-US" altLang="tr-TR" sz="2400" dirty="0">
                <a:solidFill>
                  <a:srgbClr val="002060"/>
                </a:solidFill>
                <a:latin typeface="Verdana" panose="020B0604030504040204" pitchFamily="34" charset="0"/>
                <a:ea typeface="Verdana" panose="020B0604030504040204" pitchFamily="34" charset="0"/>
              </a:rPr>
              <a:t>A scalar quantity that determines the direction of heat flow between two </a:t>
            </a:r>
            <a:r>
              <a:rPr lang="en-US" altLang="tr-TR" sz="2400" dirty="0" smtClean="0">
                <a:solidFill>
                  <a:srgbClr val="002060"/>
                </a:solidFill>
                <a:latin typeface="Verdana" panose="020B0604030504040204" pitchFamily="34" charset="0"/>
                <a:ea typeface="Verdana" panose="020B0604030504040204" pitchFamily="34" charset="0"/>
              </a:rPr>
              <a:t>bodies</a:t>
            </a:r>
            <a:endParaRPr lang="tr-TR" altLang="tr-TR" sz="2400" dirty="0">
              <a:solidFill>
                <a:srgbClr val="002060"/>
              </a:solidFill>
              <a:latin typeface="Verdana" panose="020B0604030504040204" pitchFamily="34" charset="0"/>
              <a:ea typeface="Verdana" panose="020B0604030504040204" pitchFamily="34" charset="0"/>
            </a:endParaRPr>
          </a:p>
          <a:p>
            <a:r>
              <a:rPr lang="tr-TR" sz="2400" dirty="0" smtClean="0">
                <a:solidFill>
                  <a:srgbClr val="0000FF"/>
                </a:solidFill>
                <a:latin typeface="Verdana" panose="020B0604030504040204" pitchFamily="34" charset="0"/>
                <a:ea typeface="Verdana" panose="020B0604030504040204" pitchFamily="34" charset="0"/>
              </a:rPr>
              <a:t>……..</a:t>
            </a:r>
            <a:r>
              <a:rPr lang="en-US" dirty="0"/>
              <a:t/>
            </a:r>
            <a:br>
              <a:rPr lang="en-US" dirty="0"/>
            </a:br>
            <a:endParaRPr lang="tr-TR" altLang="tr-TR" dirty="0" smtClean="0">
              <a:solidFill>
                <a:srgbClr val="0000FF"/>
              </a:solidFill>
              <a:latin typeface="ITCCentury Book" charset="0"/>
            </a:endParaRPr>
          </a:p>
          <a:p>
            <a:endParaRPr lang="en-US" altLang="tr-TR" dirty="0">
              <a:solidFill>
                <a:srgbClr val="0000FF"/>
              </a:solidFill>
              <a:latin typeface="ITCCentury Book" charset="0"/>
            </a:endParaRPr>
          </a:p>
          <a:p>
            <a:endParaRPr lang="tr-TR" dirty="0">
              <a:solidFill>
                <a:srgbClr val="002060"/>
              </a:solidFill>
            </a:endParaRPr>
          </a:p>
        </p:txBody>
      </p:sp>
      <p:sp>
        <p:nvSpPr>
          <p:cNvPr id="4" name="Altbilgi Yer Tutucusu 3"/>
          <p:cNvSpPr>
            <a:spLocks noGrp="1"/>
          </p:cNvSpPr>
          <p:nvPr>
            <p:ph type="ftr" sz="quarter" idx="11"/>
          </p:nvPr>
        </p:nvSpPr>
        <p:spPr>
          <a:xfrm>
            <a:off x="0" y="6414513"/>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2589765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err="1" smtClean="0">
                <a:latin typeface="Verdana" panose="020B0604030504040204" pitchFamily="34" charset="0"/>
                <a:ea typeface="Verdana" panose="020B0604030504040204" pitchFamily="34" charset="0"/>
              </a:rPr>
              <a:t>Types</a:t>
            </a:r>
            <a:r>
              <a:rPr lang="tr-TR" sz="3200" b="1" dirty="0" smtClean="0">
                <a:latin typeface="Verdana" panose="020B0604030504040204" pitchFamily="34" charset="0"/>
                <a:ea typeface="Verdana" panose="020B0604030504040204" pitchFamily="34" charset="0"/>
              </a:rPr>
              <a:t> of </a:t>
            </a:r>
            <a:r>
              <a:rPr lang="tr-TR" sz="3200" b="1" dirty="0" err="1" smtClean="0">
                <a:latin typeface="Verdana" panose="020B0604030504040204" pitchFamily="34" charset="0"/>
                <a:ea typeface="Verdana" panose="020B0604030504040204" pitchFamily="34" charset="0"/>
              </a:rPr>
              <a:t>thermocouples</a:t>
            </a:r>
            <a:endParaRPr lang="tr-TR" sz="3200" b="1" dirty="0">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6" name="Resim 5"/>
          <p:cNvPicPr>
            <a:picLocks noChangeAspect="1"/>
          </p:cNvPicPr>
          <p:nvPr/>
        </p:nvPicPr>
        <p:blipFill>
          <a:blip r:embed="rId2"/>
          <a:stretch>
            <a:fillRect/>
          </a:stretch>
        </p:blipFill>
        <p:spPr>
          <a:xfrm>
            <a:off x="2202289" y="2007334"/>
            <a:ext cx="8075052" cy="4485541"/>
          </a:xfrm>
          <a:prstGeom prst="rect">
            <a:avLst/>
          </a:prstGeom>
        </p:spPr>
      </p:pic>
    </p:spTree>
    <p:extLst>
      <p:ext uri="{BB962C8B-B14F-4D97-AF65-F5344CB8AC3E}">
        <p14:creationId xmlns:p14="http://schemas.microsoft.com/office/powerpoint/2010/main" val="14127450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latin typeface="Verdana" panose="020B0604030504040204" pitchFamily="34" charset="0"/>
                <a:ea typeface="Verdana" panose="020B0604030504040204" pitchFamily="34" charset="0"/>
              </a:rPr>
              <a:t>ADVANTAGES &amp; DISADVANTAGES</a:t>
            </a:r>
            <a:endParaRPr lang="tr-TR" sz="3200" dirty="0"/>
          </a:p>
        </p:txBody>
      </p:sp>
      <p:sp>
        <p:nvSpPr>
          <p:cNvPr id="3" name="İçerik Yer Tutucusu 2"/>
          <p:cNvSpPr>
            <a:spLocks noGrp="1"/>
          </p:cNvSpPr>
          <p:nvPr>
            <p:ph idx="1"/>
          </p:nvPr>
        </p:nvSpPr>
        <p:spPr>
          <a:xfrm>
            <a:off x="581192" y="2265264"/>
            <a:ext cx="11029615" cy="3678303"/>
          </a:xfrm>
        </p:spPr>
        <p:txBody>
          <a:bodyPr>
            <a:noAutofit/>
          </a:bodyPr>
          <a:lstStyle/>
          <a:p>
            <a:pPr algn="just"/>
            <a:r>
              <a:rPr lang="tr-TR" sz="1600" b="1" dirty="0" err="1">
                <a:solidFill>
                  <a:srgbClr val="002060"/>
                </a:solidFill>
                <a:latin typeface="Verdana" panose="020B0604030504040204" pitchFamily="34" charset="0"/>
                <a:ea typeface="Verdana" panose="020B0604030504040204" pitchFamily="34" charset="0"/>
              </a:rPr>
              <a:t>Advantages</a:t>
            </a:r>
            <a:endParaRPr lang="tr-TR" sz="1600" b="1" dirty="0">
              <a:solidFill>
                <a:srgbClr val="002060"/>
              </a:solidFill>
              <a:latin typeface="Verdana" panose="020B0604030504040204" pitchFamily="34" charset="0"/>
              <a:ea typeface="Verdana" panose="020B0604030504040204" pitchFamily="34" charset="0"/>
            </a:endParaRPr>
          </a:p>
          <a:p>
            <a:pPr marL="0" indent="0" algn="just">
              <a:buNone/>
            </a:pP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1</a:t>
            </a:r>
            <a:r>
              <a:rPr lang="en-US" sz="1600" dirty="0">
                <a:solidFill>
                  <a:srgbClr val="002060"/>
                </a:solidFill>
                <a:latin typeface="Verdana" panose="020B0604030504040204" pitchFamily="34" charset="0"/>
                <a:ea typeface="Verdana" panose="020B0604030504040204" pitchFamily="34" charset="0"/>
              </a:rPr>
              <a:t>) Thermocouple have a better response.</a:t>
            </a:r>
          </a:p>
          <a:p>
            <a:pPr marL="0" indent="0" algn="just">
              <a:buNone/>
            </a:pP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2</a:t>
            </a:r>
            <a:r>
              <a:rPr lang="en-US" sz="1600" dirty="0">
                <a:solidFill>
                  <a:srgbClr val="002060"/>
                </a:solidFill>
                <a:latin typeface="Verdana" panose="020B0604030504040204" pitchFamily="34" charset="0"/>
                <a:ea typeface="Verdana" panose="020B0604030504040204" pitchFamily="34" charset="0"/>
              </a:rPr>
              <a:t>) They have a higher range of temperature measurements.</a:t>
            </a:r>
          </a:p>
          <a:p>
            <a:pPr marL="0" indent="0" algn="just">
              <a:buNone/>
            </a:pP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3</a:t>
            </a:r>
            <a:r>
              <a:rPr lang="en-US" sz="1600" dirty="0">
                <a:solidFill>
                  <a:srgbClr val="002060"/>
                </a:solidFill>
                <a:latin typeface="Verdana" panose="020B0604030504040204" pitchFamily="34" charset="0"/>
                <a:ea typeface="Verdana" panose="020B0604030504040204" pitchFamily="34" charset="0"/>
              </a:rPr>
              <a:t>) They sensing elements of thermocouple is easily installed.</a:t>
            </a:r>
          </a:p>
          <a:p>
            <a:pPr marL="0" indent="0" algn="just">
              <a:buNone/>
            </a:pPr>
            <a:r>
              <a:rPr lang="tr-TR" sz="1600" dirty="0" smtClean="0">
                <a:solidFill>
                  <a:srgbClr val="002060"/>
                </a:solidFill>
                <a:latin typeface="Verdana" panose="020B0604030504040204" pitchFamily="34" charset="0"/>
                <a:ea typeface="Verdana" panose="020B0604030504040204" pitchFamily="34" charset="0"/>
              </a:rPr>
              <a:t>	4</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Cheaper</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than</a:t>
            </a:r>
            <a:r>
              <a:rPr lang="tr-TR" sz="1600" dirty="0">
                <a:solidFill>
                  <a:srgbClr val="002060"/>
                </a:solidFill>
                <a:latin typeface="Verdana" panose="020B0604030504040204" pitchFamily="34" charset="0"/>
                <a:ea typeface="Verdana" panose="020B0604030504040204" pitchFamily="34" charset="0"/>
              </a:rPr>
              <a:t> RTD.</a:t>
            </a:r>
          </a:p>
          <a:p>
            <a:pPr marL="0" indent="0" algn="just">
              <a:buNone/>
            </a:pP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5</a:t>
            </a:r>
            <a:r>
              <a:rPr lang="en-US" sz="1600" dirty="0">
                <a:solidFill>
                  <a:srgbClr val="002060"/>
                </a:solidFill>
                <a:latin typeface="Verdana" panose="020B0604030504040204" pitchFamily="34" charset="0"/>
                <a:ea typeface="Verdana" panose="020B0604030504040204" pitchFamily="34" charset="0"/>
              </a:rPr>
              <a:t>) Very convenient for measuring the temperature at one particular point </a:t>
            </a:r>
            <a:r>
              <a:rPr lang="en-US" sz="1600" dirty="0" smtClean="0">
                <a:solidFill>
                  <a:srgbClr val="002060"/>
                </a:solidFill>
                <a:latin typeface="Verdana" panose="020B0604030504040204" pitchFamily="34" charset="0"/>
                <a:ea typeface="Verdana" panose="020B0604030504040204" pitchFamily="34" charset="0"/>
              </a:rPr>
              <a:t>in</a:t>
            </a:r>
            <a:r>
              <a:rPr lang="tr-TR" sz="1600" dirty="0" smtClean="0">
                <a:solidFill>
                  <a:srgbClr val="002060"/>
                </a:solidFill>
                <a:latin typeface="Verdana" panose="020B0604030504040204" pitchFamily="34" charset="0"/>
                <a:ea typeface="Verdana" panose="020B0604030504040204" pitchFamily="34" charset="0"/>
              </a:rPr>
              <a:t> a </a:t>
            </a:r>
            <a:r>
              <a:rPr lang="tr-TR" sz="1600" dirty="0" err="1">
                <a:solidFill>
                  <a:srgbClr val="002060"/>
                </a:solidFill>
                <a:latin typeface="Verdana" panose="020B0604030504040204" pitchFamily="34" charset="0"/>
                <a:ea typeface="Verdana" panose="020B0604030504040204" pitchFamily="34" charset="0"/>
              </a:rPr>
              <a:t>piece</a:t>
            </a:r>
            <a:r>
              <a:rPr lang="tr-TR" sz="1600" dirty="0">
                <a:solidFill>
                  <a:srgbClr val="002060"/>
                </a:solidFill>
                <a:latin typeface="Verdana" panose="020B0604030504040204" pitchFamily="34" charset="0"/>
                <a:ea typeface="Verdana" panose="020B0604030504040204" pitchFamily="34" charset="0"/>
              </a:rPr>
              <a:t> of </a:t>
            </a:r>
            <a:r>
              <a:rPr lang="tr-TR" sz="1600" dirty="0" err="1">
                <a:solidFill>
                  <a:srgbClr val="002060"/>
                </a:solidFill>
                <a:latin typeface="Verdana" panose="020B0604030504040204" pitchFamily="34" charset="0"/>
                <a:ea typeface="Verdana" panose="020B0604030504040204" pitchFamily="34" charset="0"/>
              </a:rPr>
              <a:t>apparatus</a:t>
            </a:r>
            <a:r>
              <a:rPr lang="tr-TR" sz="1600" dirty="0">
                <a:solidFill>
                  <a:srgbClr val="002060"/>
                </a:solidFill>
                <a:latin typeface="Verdana" panose="020B0604030504040204" pitchFamily="34" charset="0"/>
                <a:ea typeface="Verdana" panose="020B0604030504040204" pitchFamily="34" charset="0"/>
              </a:rPr>
              <a:t>.</a:t>
            </a:r>
          </a:p>
          <a:p>
            <a:pPr algn="just"/>
            <a:r>
              <a:rPr lang="tr-TR" sz="1600" b="1" dirty="0" err="1">
                <a:solidFill>
                  <a:srgbClr val="002060"/>
                </a:solidFill>
                <a:latin typeface="Verdana" panose="020B0604030504040204" pitchFamily="34" charset="0"/>
                <a:ea typeface="Verdana" panose="020B0604030504040204" pitchFamily="34" charset="0"/>
              </a:rPr>
              <a:t>Disadvantages</a:t>
            </a:r>
            <a:endParaRPr lang="tr-TR" sz="1600" b="1" dirty="0">
              <a:solidFill>
                <a:srgbClr val="002060"/>
              </a:solidFill>
              <a:latin typeface="Verdana" panose="020B0604030504040204" pitchFamily="34" charset="0"/>
              <a:ea typeface="Verdana" panose="020B0604030504040204" pitchFamily="34" charset="0"/>
            </a:endParaRPr>
          </a:p>
          <a:p>
            <a:pPr marL="0" indent="0" algn="just">
              <a:buNone/>
            </a:pP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1</a:t>
            </a:r>
            <a:r>
              <a:rPr lang="en-US" sz="1600" dirty="0">
                <a:solidFill>
                  <a:srgbClr val="002060"/>
                </a:solidFill>
                <a:latin typeface="Verdana" panose="020B0604030504040204" pitchFamily="34" charset="0"/>
                <a:ea typeface="Verdana" panose="020B0604030504040204" pitchFamily="34" charset="0"/>
              </a:rPr>
              <a:t>) Lower accuracy and as such they cannot be used for precision </a:t>
            </a:r>
            <a:r>
              <a:rPr lang="en-US" sz="1600" dirty="0" smtClean="0">
                <a:solidFill>
                  <a:srgbClr val="002060"/>
                </a:solidFill>
                <a:latin typeface="Verdana" panose="020B0604030504040204" pitchFamily="34" charset="0"/>
                <a:ea typeface="Verdana" panose="020B0604030504040204" pitchFamily="34" charset="0"/>
              </a:rPr>
              <a:t>work.</a:t>
            </a:r>
            <a:endParaRPr lang="tr-TR" sz="1600" dirty="0" smtClean="0">
              <a:solidFill>
                <a:srgbClr val="002060"/>
              </a:solidFill>
              <a:latin typeface="Verdana" panose="020B0604030504040204" pitchFamily="34" charset="0"/>
              <a:ea typeface="Verdana" panose="020B0604030504040204" pitchFamily="34" charset="0"/>
            </a:endParaRPr>
          </a:p>
          <a:p>
            <a:pPr marL="0" indent="0" algn="just">
              <a:buNone/>
            </a:pPr>
            <a:r>
              <a:rPr lang="tr-TR" sz="1600" dirty="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2</a:t>
            </a:r>
            <a:r>
              <a:rPr lang="en-US" sz="1600" dirty="0">
                <a:solidFill>
                  <a:srgbClr val="002060"/>
                </a:solidFill>
                <a:latin typeface="Verdana" panose="020B0604030504040204" pitchFamily="34" charset="0"/>
                <a:ea typeface="Verdana" panose="020B0604030504040204" pitchFamily="34" charset="0"/>
              </a:rPr>
              <a:t>) Limited life of thermocouple.</a:t>
            </a:r>
          </a:p>
          <a:p>
            <a:pPr marL="0" indent="0" algn="just">
              <a:buNone/>
            </a:pP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3</a:t>
            </a:r>
            <a:r>
              <a:rPr lang="en-US" sz="1600" dirty="0">
                <a:solidFill>
                  <a:srgbClr val="002060"/>
                </a:solidFill>
                <a:latin typeface="Verdana" panose="020B0604030504040204" pitchFamily="34" charset="0"/>
                <a:ea typeface="Verdana" panose="020B0604030504040204" pitchFamily="34" charset="0"/>
              </a:rPr>
              <a:t>) The circuitry for thermocouple is very complex.</a:t>
            </a:r>
          </a:p>
          <a:p>
            <a:pPr marL="0" indent="0" algn="just">
              <a:buNone/>
            </a:pPr>
            <a:r>
              <a:rPr lang="tr-TR" sz="1600" dirty="0" smtClean="0">
                <a:solidFill>
                  <a:srgbClr val="002060"/>
                </a:solidFill>
                <a:latin typeface="Verdana" panose="020B0604030504040204" pitchFamily="34" charset="0"/>
                <a:ea typeface="Verdana" panose="020B0604030504040204" pitchFamily="34" charset="0"/>
              </a:rPr>
              <a:t>	4</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Expensive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wire</a:t>
            </a:r>
            <a:r>
              <a:rPr lang="tr-TR" sz="1600" dirty="0">
                <a:solidFill>
                  <a:srgbClr val="002060"/>
                </a:solidFill>
                <a:latin typeface="Verdana" panose="020B0604030504040204" pitchFamily="34" charset="0"/>
                <a:ea typeface="Verdana" panose="020B0604030504040204" pitchFamily="34" charset="0"/>
              </a:rPr>
              <a:t>.</a:t>
            </a:r>
          </a:p>
          <a:p>
            <a:pPr marL="0" indent="0" algn="just">
              <a:buNone/>
            </a:pPr>
            <a:r>
              <a:rPr lang="tr-TR" sz="1600" dirty="0" smtClean="0">
                <a:solidFill>
                  <a:srgbClr val="002060"/>
                </a:solidFill>
                <a:latin typeface="Verdana" panose="020B0604030504040204" pitchFamily="34" charset="0"/>
                <a:ea typeface="Verdana" panose="020B0604030504040204" pitchFamily="34" charset="0"/>
              </a:rPr>
              <a:t>	5) </a:t>
            </a:r>
            <a:r>
              <a:rPr lang="tr-TR" sz="1600" dirty="0" err="1">
                <a:solidFill>
                  <a:srgbClr val="002060"/>
                </a:solidFill>
                <a:latin typeface="Verdana" panose="020B0604030504040204" pitchFamily="34" charset="0"/>
                <a:ea typeface="Verdana" panose="020B0604030504040204" pitchFamily="34" charset="0"/>
              </a:rPr>
              <a:t>Need</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known</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reference</a:t>
            </a:r>
            <a:r>
              <a:rPr lang="tr-TR" sz="1600" dirty="0">
                <a:solidFill>
                  <a:srgbClr val="002060"/>
                </a:solidFill>
                <a:latin typeface="Verdana" panose="020B0604030504040204" pitchFamily="34" charset="0"/>
                <a:ea typeface="Verdana" panose="020B0604030504040204" pitchFamily="34" charset="0"/>
              </a:rPr>
              <a:t>.</a:t>
            </a: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2865095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en-US" sz="3200" b="1" dirty="0" err="1" smtClean="0">
                <a:latin typeface="Verdana" panose="020B0604030504040204" pitchFamily="34" charset="0"/>
                <a:ea typeface="Verdana" panose="020B0604030504040204" pitchFamily="34" charset="0"/>
              </a:rPr>
              <a:t>Compar</a:t>
            </a:r>
            <a:r>
              <a:rPr lang="tr-TR" sz="3200" b="1" dirty="0" smtClean="0">
                <a:latin typeface="Verdana" panose="020B0604030504040204" pitchFamily="34" charset="0"/>
                <a:ea typeface="Verdana" panose="020B0604030504040204" pitchFamily="34" charset="0"/>
              </a:rPr>
              <a:t>ı</a:t>
            </a:r>
            <a:r>
              <a:rPr lang="en-US" sz="3200" b="1" dirty="0" smtClean="0">
                <a:latin typeface="Verdana" panose="020B0604030504040204" pitchFamily="34" charset="0"/>
                <a:ea typeface="Verdana" panose="020B0604030504040204" pitchFamily="34" charset="0"/>
              </a:rPr>
              <a:t>son </a:t>
            </a:r>
            <a:r>
              <a:rPr lang="en-US" sz="3200" b="1" dirty="0">
                <a:latin typeface="Verdana" panose="020B0604030504040204" pitchFamily="34" charset="0"/>
                <a:ea typeface="Verdana" panose="020B0604030504040204" pitchFamily="34" charset="0"/>
              </a:rPr>
              <a:t>of </a:t>
            </a:r>
            <a:r>
              <a:rPr lang="en-US" sz="3200" b="1" dirty="0" smtClean="0">
                <a:latin typeface="Verdana" panose="020B0604030504040204" pitchFamily="34" charset="0"/>
                <a:ea typeface="Verdana" panose="020B0604030504040204" pitchFamily="34" charset="0"/>
              </a:rPr>
              <a:t>Thermocouple</a:t>
            </a:r>
            <a:r>
              <a:rPr lang="tr-TR" sz="3200" b="1" dirty="0" smtClean="0">
                <a:latin typeface="Verdana" panose="020B0604030504040204" pitchFamily="34" charset="0"/>
                <a:ea typeface="Verdana" panose="020B0604030504040204" pitchFamily="34" charset="0"/>
              </a:rPr>
              <a:t>s</a:t>
            </a:r>
            <a:r>
              <a:rPr lang="en-US" sz="3200" b="1" dirty="0" smtClean="0">
                <a:latin typeface="Verdana" panose="020B0604030504040204" pitchFamily="34" charset="0"/>
                <a:ea typeface="Verdana" panose="020B0604030504040204" pitchFamily="34" charset="0"/>
              </a:rPr>
              <a:t> </a:t>
            </a:r>
            <a:r>
              <a:rPr lang="en-US" sz="3200" b="1" dirty="0">
                <a:latin typeface="Verdana" panose="020B0604030504040204" pitchFamily="34" charset="0"/>
                <a:ea typeface="Verdana" panose="020B0604030504040204" pitchFamily="34" charset="0"/>
              </a:rPr>
              <a:t>and </a:t>
            </a:r>
            <a:r>
              <a:rPr lang="en-US" sz="3200" b="1" dirty="0" err="1" smtClean="0">
                <a:latin typeface="Verdana" panose="020B0604030504040204" pitchFamily="34" charset="0"/>
                <a:ea typeface="Verdana" panose="020B0604030504040204" pitchFamily="34" charset="0"/>
              </a:rPr>
              <a:t>Therm</a:t>
            </a:r>
            <a:r>
              <a:rPr lang="tr-TR" sz="3200" b="1" dirty="0" smtClean="0">
                <a:latin typeface="Verdana" panose="020B0604030504040204" pitchFamily="34" charset="0"/>
                <a:ea typeface="Verdana" panose="020B0604030504040204" pitchFamily="34" charset="0"/>
              </a:rPr>
              <a:t>ı</a:t>
            </a:r>
            <a:r>
              <a:rPr lang="en-US" sz="3200" b="1" dirty="0" err="1" smtClean="0">
                <a:latin typeface="Verdana" panose="020B0604030504040204" pitchFamily="34" charset="0"/>
                <a:ea typeface="Verdana" panose="020B0604030504040204" pitchFamily="34" charset="0"/>
              </a:rPr>
              <a:t>stors</a:t>
            </a:r>
            <a:endParaRPr lang="tr-TR" sz="3200" dirty="0">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5" name="Resim 4"/>
          <p:cNvPicPr>
            <a:picLocks noChangeAspect="1"/>
          </p:cNvPicPr>
          <p:nvPr/>
        </p:nvPicPr>
        <p:blipFill>
          <a:blip r:embed="rId2"/>
          <a:stretch>
            <a:fillRect/>
          </a:stretch>
        </p:blipFill>
        <p:spPr>
          <a:xfrm>
            <a:off x="2568947" y="1966158"/>
            <a:ext cx="7054105" cy="4891842"/>
          </a:xfrm>
          <a:prstGeom prst="rect">
            <a:avLst/>
          </a:prstGeom>
        </p:spPr>
      </p:pic>
    </p:spTree>
    <p:extLst>
      <p:ext uri="{BB962C8B-B14F-4D97-AF65-F5344CB8AC3E}">
        <p14:creationId xmlns:p14="http://schemas.microsoft.com/office/powerpoint/2010/main" val="25781452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err="1">
                <a:latin typeface="Verdana" panose="020B0604030504040204" pitchFamily="34" charset="0"/>
                <a:ea typeface="Verdana" panose="020B0604030504040204" pitchFamily="34" charset="0"/>
              </a:rPr>
              <a:t>Compar</a:t>
            </a:r>
            <a:r>
              <a:rPr lang="tr-TR" b="1" dirty="0">
                <a:latin typeface="Verdana" panose="020B0604030504040204" pitchFamily="34" charset="0"/>
                <a:ea typeface="Verdana" panose="020B0604030504040204" pitchFamily="34" charset="0"/>
              </a:rPr>
              <a:t>ı</a:t>
            </a:r>
            <a:r>
              <a:rPr lang="en-US" b="1" dirty="0">
                <a:latin typeface="Verdana" panose="020B0604030504040204" pitchFamily="34" charset="0"/>
                <a:ea typeface="Verdana" panose="020B0604030504040204" pitchFamily="34" charset="0"/>
              </a:rPr>
              <a:t>son of Thermocouple</a:t>
            </a:r>
            <a:r>
              <a:rPr lang="tr-TR" b="1" dirty="0" smtClean="0">
                <a:latin typeface="Verdana" panose="020B0604030504040204" pitchFamily="34" charset="0"/>
                <a:ea typeface="Verdana" panose="020B0604030504040204" pitchFamily="34" charset="0"/>
              </a:rPr>
              <a:t>s, </a:t>
            </a:r>
            <a:r>
              <a:rPr lang="tr-TR" b="1" dirty="0" err="1" smtClean="0">
                <a:latin typeface="Verdana" panose="020B0604030504040204" pitchFamily="34" charset="0"/>
                <a:ea typeface="Verdana" panose="020B0604030504040204" pitchFamily="34" charset="0"/>
              </a:rPr>
              <a:t>rtd</a:t>
            </a:r>
            <a:r>
              <a:rPr lang="tr-TR" b="1" dirty="0" smtClean="0">
                <a:latin typeface="Verdana" panose="020B0604030504040204" pitchFamily="34" charset="0"/>
                <a:ea typeface="Verdana" panose="020B0604030504040204" pitchFamily="34" charset="0"/>
              </a:rPr>
              <a:t> </a:t>
            </a:r>
            <a:r>
              <a:rPr lang="en-US" b="1" dirty="0" smtClean="0">
                <a:latin typeface="Verdana" panose="020B0604030504040204" pitchFamily="34" charset="0"/>
                <a:ea typeface="Verdana" panose="020B0604030504040204" pitchFamily="34" charset="0"/>
              </a:rPr>
              <a:t>and </a:t>
            </a:r>
            <a:r>
              <a:rPr lang="en-US" b="1" dirty="0" err="1">
                <a:latin typeface="Verdana" panose="020B0604030504040204" pitchFamily="34" charset="0"/>
                <a:ea typeface="Verdana" panose="020B0604030504040204" pitchFamily="34" charset="0"/>
              </a:rPr>
              <a:t>Therm</a:t>
            </a:r>
            <a:r>
              <a:rPr lang="tr-TR" b="1" dirty="0">
                <a:latin typeface="Verdana" panose="020B0604030504040204" pitchFamily="34" charset="0"/>
                <a:ea typeface="Verdana" panose="020B0604030504040204" pitchFamily="34" charset="0"/>
              </a:rPr>
              <a:t>ı</a:t>
            </a:r>
            <a:r>
              <a:rPr lang="en-US" b="1" dirty="0" err="1">
                <a:latin typeface="Verdana" panose="020B0604030504040204" pitchFamily="34" charset="0"/>
                <a:ea typeface="Verdana" panose="020B0604030504040204" pitchFamily="34" charset="0"/>
              </a:rPr>
              <a:t>stors</a:t>
            </a:r>
            <a:endParaRPr lang="tr-TR" dirty="0"/>
          </a:p>
        </p:txBody>
      </p:sp>
      <p:sp>
        <p:nvSpPr>
          <p:cNvPr id="4" name="Altbilgi Yer Tutucusu 3"/>
          <p:cNvSpPr>
            <a:spLocks noGrp="1"/>
          </p:cNvSpPr>
          <p:nvPr>
            <p:ph type="ftr" sz="quarter" idx="11"/>
          </p:nvPr>
        </p:nvSpPr>
        <p:spPr>
          <a:xfrm>
            <a:off x="0" y="6514451"/>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5" name="Resim 4"/>
          <p:cNvPicPr>
            <a:picLocks noChangeAspect="1"/>
          </p:cNvPicPr>
          <p:nvPr/>
        </p:nvPicPr>
        <p:blipFill rotWithShape="1">
          <a:blip r:embed="rId2"/>
          <a:srcRect b="3774"/>
          <a:stretch/>
        </p:blipFill>
        <p:spPr>
          <a:xfrm>
            <a:off x="2811797" y="1853498"/>
            <a:ext cx="6757206" cy="5004502"/>
          </a:xfrm>
          <a:prstGeom prst="rect">
            <a:avLst/>
          </a:prstGeom>
        </p:spPr>
      </p:pic>
    </p:spTree>
    <p:extLst>
      <p:ext uri="{BB962C8B-B14F-4D97-AF65-F5344CB8AC3E}">
        <p14:creationId xmlns:p14="http://schemas.microsoft.com/office/powerpoint/2010/main" val="33467556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err="1" smtClean="0">
                <a:latin typeface="Verdana" panose="020B0604030504040204" pitchFamily="34" charset="0"/>
                <a:ea typeface="Verdana" panose="020B0604030504040204" pitchFamily="34" charset="0"/>
              </a:rPr>
              <a:t>pyrometer</a:t>
            </a:r>
            <a:endParaRPr lang="tr-TR" sz="3600"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430117" y="2265264"/>
            <a:ext cx="11331765" cy="3678303"/>
          </a:xfrm>
        </p:spPr>
        <p:txBody>
          <a:bodyPr>
            <a:noAutofit/>
          </a:bodyPr>
          <a:lstStyle/>
          <a:p>
            <a:pPr algn="just"/>
            <a:r>
              <a:rPr lang="en-US" sz="2000" dirty="0">
                <a:solidFill>
                  <a:srgbClr val="002060"/>
                </a:solidFill>
                <a:latin typeface="Verdana" panose="020B0604030504040204" pitchFamily="34" charset="0"/>
                <a:ea typeface="Verdana" panose="020B0604030504040204" pitchFamily="34" charset="0"/>
              </a:rPr>
              <a:t>‘Pyro’ is the Greek word which means Fire and ‘meter’ </a:t>
            </a:r>
            <a:r>
              <a:rPr lang="en-US" sz="2000" dirty="0" smtClean="0">
                <a:solidFill>
                  <a:srgbClr val="002060"/>
                </a:solidFill>
                <a:latin typeface="Verdana" panose="020B0604030504040204" pitchFamily="34" charset="0"/>
                <a:ea typeface="Verdana" panose="020B0604030504040204" pitchFamily="34" charset="0"/>
              </a:rPr>
              <a:t>means</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measure</a:t>
            </a:r>
            <a:r>
              <a:rPr lang="tr-TR" sz="2000" dirty="0">
                <a:solidFill>
                  <a:srgbClr val="002060"/>
                </a:solidFill>
                <a:latin typeface="Verdana" panose="020B0604030504040204" pitchFamily="34" charset="0"/>
                <a:ea typeface="Verdana" panose="020B0604030504040204" pitchFamily="34" charset="0"/>
              </a:rPr>
              <a:t>.</a:t>
            </a:r>
          </a:p>
          <a:p>
            <a:pPr algn="just"/>
            <a:r>
              <a:rPr lang="en-US" sz="2000" dirty="0" smtClean="0">
                <a:solidFill>
                  <a:srgbClr val="002060"/>
                </a:solidFill>
                <a:latin typeface="Verdana" panose="020B0604030504040204" pitchFamily="34" charset="0"/>
                <a:ea typeface="Verdana" panose="020B0604030504040204" pitchFamily="34" charset="0"/>
              </a:rPr>
              <a:t> </a:t>
            </a:r>
            <a:r>
              <a:rPr lang="en-US" sz="2000" dirty="0">
                <a:solidFill>
                  <a:srgbClr val="002060"/>
                </a:solidFill>
                <a:latin typeface="Verdana" panose="020B0604030504040204" pitchFamily="34" charset="0"/>
                <a:ea typeface="Verdana" panose="020B0604030504040204" pitchFamily="34" charset="0"/>
              </a:rPr>
              <a:t>The measurement of high temperature (</a:t>
            </a:r>
            <a:r>
              <a:rPr lang="en-US" sz="2000" b="1" dirty="0">
                <a:solidFill>
                  <a:srgbClr val="002060"/>
                </a:solidFill>
                <a:latin typeface="Verdana" panose="020B0604030504040204" pitchFamily="34" charset="0"/>
                <a:ea typeface="Verdana" panose="020B0604030504040204" pitchFamily="34" charset="0"/>
              </a:rPr>
              <a:t>Above 1400° C</a:t>
            </a:r>
            <a:r>
              <a:rPr lang="en-US" sz="2000" dirty="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without</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physical </a:t>
            </a:r>
            <a:r>
              <a:rPr lang="en-US" sz="2000" dirty="0">
                <a:solidFill>
                  <a:srgbClr val="002060"/>
                </a:solidFill>
                <a:latin typeface="Verdana" panose="020B0604030504040204" pitchFamily="34" charset="0"/>
                <a:ea typeface="Verdana" panose="020B0604030504040204" pitchFamily="34" charset="0"/>
              </a:rPr>
              <a:t>contact between hot body and the </a:t>
            </a:r>
            <a:r>
              <a:rPr lang="en-US" sz="2000" dirty="0" smtClean="0">
                <a:solidFill>
                  <a:srgbClr val="002060"/>
                </a:solidFill>
                <a:latin typeface="Verdana" panose="020B0604030504040204" pitchFamily="34" charset="0"/>
                <a:ea typeface="Verdana" panose="020B0604030504040204" pitchFamily="34" charset="0"/>
              </a:rPr>
              <a:t>measuring</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instrument </a:t>
            </a:r>
            <a:r>
              <a:rPr lang="en-US" sz="2000" dirty="0">
                <a:solidFill>
                  <a:srgbClr val="002060"/>
                </a:solidFill>
                <a:latin typeface="Verdana" panose="020B0604030504040204" pitchFamily="34" charset="0"/>
                <a:ea typeface="Verdana" panose="020B0604030504040204" pitchFamily="34" charset="0"/>
              </a:rPr>
              <a:t>is called </a:t>
            </a:r>
            <a:r>
              <a:rPr lang="en-US" sz="2000" b="1" dirty="0" err="1">
                <a:solidFill>
                  <a:srgbClr val="002060"/>
                </a:solidFill>
                <a:latin typeface="Verdana" panose="020B0604030504040204" pitchFamily="34" charset="0"/>
                <a:ea typeface="Verdana" panose="020B0604030504040204" pitchFamily="34" charset="0"/>
              </a:rPr>
              <a:t>Pyrometry</a:t>
            </a:r>
            <a:r>
              <a:rPr lang="en-US" sz="2000" b="1" dirty="0">
                <a:solidFill>
                  <a:srgbClr val="002060"/>
                </a:solidFill>
                <a:latin typeface="Verdana" panose="020B0604030504040204" pitchFamily="34" charset="0"/>
                <a:ea typeface="Verdana" panose="020B0604030504040204" pitchFamily="34" charset="0"/>
              </a:rPr>
              <a:t> </a:t>
            </a:r>
            <a:r>
              <a:rPr lang="en-US" sz="2000" dirty="0">
                <a:solidFill>
                  <a:srgbClr val="002060"/>
                </a:solidFill>
                <a:latin typeface="Verdana" panose="020B0604030504040204" pitchFamily="34" charset="0"/>
                <a:ea typeface="Verdana" panose="020B0604030504040204" pitchFamily="34" charset="0"/>
              </a:rPr>
              <a:t>and the measuring </a:t>
            </a:r>
            <a:r>
              <a:rPr lang="en-US" sz="2000" dirty="0" smtClean="0">
                <a:solidFill>
                  <a:srgbClr val="002060"/>
                </a:solidFill>
                <a:latin typeface="Verdana" panose="020B0604030504040204" pitchFamily="34" charset="0"/>
                <a:ea typeface="Verdana" panose="020B0604030504040204" pitchFamily="34" charset="0"/>
              </a:rPr>
              <a:t>instruments</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are</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called</a:t>
            </a:r>
            <a:r>
              <a:rPr lang="tr-TR" sz="2000" dirty="0">
                <a:solidFill>
                  <a:srgbClr val="002060"/>
                </a:solidFill>
                <a:latin typeface="Verdana" panose="020B0604030504040204" pitchFamily="34" charset="0"/>
                <a:ea typeface="Verdana" panose="020B0604030504040204" pitchFamily="34" charset="0"/>
              </a:rPr>
              <a:t> </a:t>
            </a:r>
            <a:r>
              <a:rPr lang="tr-TR" sz="2000" b="1" dirty="0" err="1">
                <a:solidFill>
                  <a:srgbClr val="002060"/>
                </a:solidFill>
                <a:latin typeface="Verdana" panose="020B0604030504040204" pitchFamily="34" charset="0"/>
                <a:ea typeface="Verdana" panose="020B0604030504040204" pitchFamily="34" charset="0"/>
              </a:rPr>
              <a:t>pyrometers</a:t>
            </a:r>
            <a:r>
              <a:rPr lang="tr-TR" sz="2000" dirty="0">
                <a:solidFill>
                  <a:srgbClr val="002060"/>
                </a:solidFill>
                <a:latin typeface="Verdana" panose="020B0604030504040204" pitchFamily="34" charset="0"/>
                <a:ea typeface="Verdana" panose="020B0604030504040204" pitchFamily="34" charset="0"/>
              </a:rPr>
              <a:t>.</a:t>
            </a:r>
          </a:p>
          <a:p>
            <a:pPr algn="just"/>
            <a:r>
              <a:rPr lang="en-US" sz="2000" dirty="0" smtClean="0">
                <a:solidFill>
                  <a:srgbClr val="002060"/>
                </a:solidFill>
                <a:latin typeface="Verdana" panose="020B0604030504040204" pitchFamily="34" charset="0"/>
                <a:ea typeface="Verdana" panose="020B0604030504040204" pitchFamily="34" charset="0"/>
              </a:rPr>
              <a:t> It </a:t>
            </a:r>
            <a:r>
              <a:rPr lang="en-US" sz="2000" dirty="0">
                <a:solidFill>
                  <a:srgbClr val="002060"/>
                </a:solidFill>
                <a:latin typeface="Verdana" panose="020B0604030504040204" pitchFamily="34" charset="0"/>
                <a:ea typeface="Verdana" panose="020B0604030504040204" pitchFamily="34" charset="0"/>
              </a:rPr>
              <a:t>depends upon the relationship between the temperature of </a:t>
            </a:r>
            <a:r>
              <a:rPr lang="en-US" sz="2000" dirty="0" smtClean="0">
                <a:solidFill>
                  <a:srgbClr val="002060"/>
                </a:solidFill>
                <a:latin typeface="Verdana" panose="020B0604030504040204" pitchFamily="34" charset="0"/>
                <a:ea typeface="Verdana" panose="020B0604030504040204" pitchFamily="34" charset="0"/>
              </a:rPr>
              <a:t>a</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hot </a:t>
            </a:r>
            <a:r>
              <a:rPr lang="en-US" sz="2000" dirty="0">
                <a:solidFill>
                  <a:srgbClr val="002060"/>
                </a:solidFill>
                <a:latin typeface="Verdana" panose="020B0604030504040204" pitchFamily="34" charset="0"/>
                <a:ea typeface="Verdana" panose="020B0604030504040204" pitchFamily="34" charset="0"/>
              </a:rPr>
              <a:t>body and the electromagnetic radiation emitted by the body.</a:t>
            </a:r>
          </a:p>
          <a:p>
            <a:pPr algn="just"/>
            <a:r>
              <a:rPr lang="en-US" sz="2000" dirty="0" smtClean="0">
                <a:solidFill>
                  <a:srgbClr val="002060"/>
                </a:solidFill>
                <a:latin typeface="Verdana" panose="020B0604030504040204" pitchFamily="34" charset="0"/>
                <a:ea typeface="Verdana" panose="020B0604030504040204" pitchFamily="34" charset="0"/>
              </a:rPr>
              <a:t>The </a:t>
            </a:r>
            <a:r>
              <a:rPr lang="en-US" sz="2000" dirty="0">
                <a:solidFill>
                  <a:srgbClr val="002060"/>
                </a:solidFill>
                <a:latin typeface="Verdana" panose="020B0604030504040204" pitchFamily="34" charset="0"/>
                <a:ea typeface="Verdana" panose="020B0604030504040204" pitchFamily="34" charset="0"/>
              </a:rPr>
              <a:t>radiant energy emitted from a body increase </a:t>
            </a:r>
            <a:r>
              <a:rPr lang="en-US" sz="2000" dirty="0" smtClean="0">
                <a:solidFill>
                  <a:srgbClr val="002060"/>
                </a:solidFill>
                <a:latin typeface="Verdana" panose="020B0604030504040204" pitchFamily="34" charset="0"/>
                <a:ea typeface="Verdana" panose="020B0604030504040204" pitchFamily="34" charset="0"/>
              </a:rPr>
              <a:t>with</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temperature</a:t>
            </a:r>
            <a:r>
              <a:rPr lang="en-US" sz="2000" dirty="0">
                <a:solidFill>
                  <a:srgbClr val="002060"/>
                </a:solidFill>
                <a:latin typeface="Verdana" panose="020B0604030504040204" pitchFamily="34" charset="0"/>
                <a:ea typeface="Verdana" panose="020B0604030504040204" pitchFamily="34" charset="0"/>
              </a:rPr>
              <a:t>, is used in measuring temperature particularly </a:t>
            </a:r>
            <a:r>
              <a:rPr lang="en-US" sz="2000" dirty="0" smtClean="0">
                <a:solidFill>
                  <a:srgbClr val="002060"/>
                </a:solidFill>
                <a:latin typeface="Verdana" panose="020B0604030504040204" pitchFamily="34" charset="0"/>
                <a:ea typeface="Verdana" panose="020B0604030504040204" pitchFamily="34" charset="0"/>
              </a:rPr>
              <a:t>in</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the</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higher</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ranges</a:t>
            </a:r>
            <a:r>
              <a:rPr lang="tr-TR" sz="2000" dirty="0">
                <a:solidFill>
                  <a:srgbClr val="002060"/>
                </a:solidFill>
                <a:latin typeface="Verdana" panose="020B0604030504040204" pitchFamily="34" charset="0"/>
                <a:ea typeface="Verdana" panose="020B0604030504040204" pitchFamily="34" charset="0"/>
              </a:rPr>
              <a:t>.</a:t>
            </a:r>
          </a:p>
          <a:p>
            <a:pPr algn="just"/>
            <a:r>
              <a:rPr lang="tr-TR" sz="2000" b="1" dirty="0">
                <a:solidFill>
                  <a:srgbClr val="002060"/>
                </a:solidFill>
                <a:latin typeface="Verdana" panose="020B0604030504040204" pitchFamily="34" charset="0"/>
                <a:ea typeface="Verdana" panose="020B0604030504040204" pitchFamily="34" charset="0"/>
              </a:rPr>
              <a:t>TYPES PYROMETERS</a:t>
            </a:r>
          </a:p>
          <a:p>
            <a:pPr marL="0" indent="0" algn="just">
              <a:buNone/>
            </a:pPr>
            <a:r>
              <a:rPr lang="tr-TR" sz="2000" b="1" dirty="0" smtClean="0">
                <a:solidFill>
                  <a:srgbClr val="002060"/>
                </a:solidFill>
                <a:latin typeface="Verdana" panose="020B0604030504040204" pitchFamily="34" charset="0"/>
                <a:ea typeface="Verdana" panose="020B0604030504040204" pitchFamily="34" charset="0"/>
              </a:rPr>
              <a:t>	1</a:t>
            </a:r>
            <a:r>
              <a:rPr lang="tr-TR" sz="2000" b="1" dirty="0">
                <a:solidFill>
                  <a:srgbClr val="002060"/>
                </a:solidFill>
                <a:latin typeface="Verdana" panose="020B0604030504040204" pitchFamily="34" charset="0"/>
                <a:ea typeface="Verdana" panose="020B0604030504040204" pitchFamily="34" charset="0"/>
              </a:rPr>
              <a:t>) Total </a:t>
            </a:r>
            <a:r>
              <a:rPr lang="tr-TR" sz="2000" b="1" dirty="0" err="1">
                <a:solidFill>
                  <a:srgbClr val="002060"/>
                </a:solidFill>
                <a:latin typeface="Verdana" panose="020B0604030504040204" pitchFamily="34" charset="0"/>
                <a:ea typeface="Verdana" panose="020B0604030504040204" pitchFamily="34" charset="0"/>
              </a:rPr>
              <a:t>radiation</a:t>
            </a:r>
            <a:r>
              <a:rPr lang="tr-TR" sz="2000" b="1" dirty="0">
                <a:solidFill>
                  <a:srgbClr val="002060"/>
                </a:solidFill>
                <a:latin typeface="Verdana" panose="020B0604030504040204" pitchFamily="34" charset="0"/>
                <a:ea typeface="Verdana" panose="020B0604030504040204" pitchFamily="34" charset="0"/>
              </a:rPr>
              <a:t> </a:t>
            </a:r>
            <a:r>
              <a:rPr lang="tr-TR" sz="2000" b="1" dirty="0" err="1">
                <a:solidFill>
                  <a:srgbClr val="002060"/>
                </a:solidFill>
                <a:latin typeface="Verdana" panose="020B0604030504040204" pitchFamily="34" charset="0"/>
                <a:ea typeface="Verdana" panose="020B0604030504040204" pitchFamily="34" charset="0"/>
              </a:rPr>
              <a:t>Pyrometer</a:t>
            </a:r>
            <a:r>
              <a:rPr lang="tr-TR" sz="2000" b="1" dirty="0">
                <a:solidFill>
                  <a:srgbClr val="002060"/>
                </a:solidFill>
                <a:latin typeface="Verdana" panose="020B0604030504040204" pitchFamily="34" charset="0"/>
                <a:ea typeface="Verdana" panose="020B0604030504040204" pitchFamily="34" charset="0"/>
              </a:rPr>
              <a:t>.</a:t>
            </a:r>
          </a:p>
          <a:p>
            <a:pPr marL="0" indent="0" algn="just">
              <a:buNone/>
            </a:pPr>
            <a:r>
              <a:rPr lang="tr-TR" sz="2000" b="1" dirty="0">
                <a:solidFill>
                  <a:srgbClr val="002060"/>
                </a:solidFill>
                <a:latin typeface="Verdana" panose="020B0604030504040204" pitchFamily="34" charset="0"/>
                <a:ea typeface="Verdana" panose="020B0604030504040204" pitchFamily="34" charset="0"/>
              </a:rPr>
              <a:t>	</a:t>
            </a:r>
            <a:r>
              <a:rPr lang="tr-TR" sz="2000" b="1" dirty="0" smtClean="0">
                <a:solidFill>
                  <a:srgbClr val="002060"/>
                </a:solidFill>
                <a:latin typeface="Verdana" panose="020B0604030504040204" pitchFamily="34" charset="0"/>
                <a:ea typeface="Verdana" panose="020B0604030504040204" pitchFamily="34" charset="0"/>
              </a:rPr>
              <a:t>2) </a:t>
            </a:r>
            <a:r>
              <a:rPr lang="tr-TR" sz="2000" b="1" dirty="0">
                <a:solidFill>
                  <a:srgbClr val="002060"/>
                </a:solidFill>
                <a:latin typeface="Verdana" panose="020B0604030504040204" pitchFamily="34" charset="0"/>
                <a:ea typeface="Verdana" panose="020B0604030504040204" pitchFamily="34" charset="0"/>
              </a:rPr>
              <a:t>Optical </a:t>
            </a:r>
            <a:r>
              <a:rPr lang="tr-TR" sz="2000" b="1" dirty="0" err="1">
                <a:solidFill>
                  <a:srgbClr val="002060"/>
                </a:solidFill>
                <a:latin typeface="Verdana" panose="020B0604030504040204" pitchFamily="34" charset="0"/>
                <a:ea typeface="Verdana" panose="020B0604030504040204" pitchFamily="34" charset="0"/>
              </a:rPr>
              <a:t>Pyrometer</a:t>
            </a:r>
            <a:r>
              <a:rPr lang="tr-TR" sz="2000" b="1" dirty="0">
                <a:solidFill>
                  <a:srgbClr val="002060"/>
                </a:solidFill>
                <a:latin typeface="Verdana" panose="020B0604030504040204" pitchFamily="34" charset="0"/>
                <a:ea typeface="Verdana" panose="020B0604030504040204" pitchFamily="34" charset="0"/>
              </a:rPr>
              <a:t>.</a:t>
            </a:r>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41990203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3200" b="1" dirty="0">
                <a:latin typeface="Verdana" panose="020B0604030504040204" pitchFamily="34" charset="0"/>
                <a:ea typeface="Verdana" panose="020B0604030504040204" pitchFamily="34" charset="0"/>
              </a:rPr>
              <a:t>Total </a:t>
            </a:r>
            <a:r>
              <a:rPr lang="tr-TR" sz="3200" b="1" dirty="0" err="1" smtClean="0">
                <a:latin typeface="Verdana" panose="020B0604030504040204" pitchFamily="34" charset="0"/>
                <a:ea typeface="Verdana" panose="020B0604030504040204" pitchFamily="34" charset="0"/>
              </a:rPr>
              <a:t>radıatıon</a:t>
            </a:r>
            <a:r>
              <a:rPr lang="tr-TR" sz="3200" b="1" dirty="0" smtClean="0">
                <a:latin typeface="Verdana" panose="020B0604030504040204" pitchFamily="34" charset="0"/>
                <a:ea typeface="Verdana" panose="020B0604030504040204" pitchFamily="34" charset="0"/>
              </a:rPr>
              <a:t> </a:t>
            </a:r>
            <a:r>
              <a:rPr lang="tr-TR" sz="3200" b="1" dirty="0" err="1">
                <a:latin typeface="Verdana" panose="020B0604030504040204" pitchFamily="34" charset="0"/>
                <a:ea typeface="Verdana" panose="020B0604030504040204" pitchFamily="34" charset="0"/>
              </a:rPr>
              <a:t>Pyrometer</a:t>
            </a:r>
            <a:r>
              <a:rPr lang="tr-TR" sz="3200" b="1" dirty="0">
                <a:latin typeface="Verdana" panose="020B0604030504040204" pitchFamily="34" charset="0"/>
                <a:ea typeface="Verdana" panose="020B0604030504040204" pitchFamily="34" charset="0"/>
              </a:rPr>
              <a:t/>
            </a:r>
            <a:br>
              <a:rPr lang="tr-TR" sz="3200" b="1" dirty="0">
                <a:latin typeface="Verdana" panose="020B0604030504040204" pitchFamily="34" charset="0"/>
                <a:ea typeface="Verdana" panose="020B0604030504040204" pitchFamily="34" charset="0"/>
              </a:rPr>
            </a:br>
            <a:endParaRPr lang="tr-TR" sz="3200"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452403" y="1841700"/>
            <a:ext cx="11280251" cy="2262715"/>
          </a:xfrm>
        </p:spPr>
        <p:txBody>
          <a:bodyPr/>
          <a:lstStyle/>
          <a:p>
            <a:pPr algn="just"/>
            <a:r>
              <a:rPr lang="en-US" dirty="0" smtClean="0">
                <a:solidFill>
                  <a:srgbClr val="002060"/>
                </a:solidFill>
                <a:latin typeface="Verdana" panose="020B0604030504040204" pitchFamily="34" charset="0"/>
                <a:ea typeface="Verdana" panose="020B0604030504040204" pitchFamily="34" charset="0"/>
              </a:rPr>
              <a:t>A </a:t>
            </a:r>
            <a:r>
              <a:rPr lang="en-US" dirty="0">
                <a:solidFill>
                  <a:srgbClr val="002060"/>
                </a:solidFill>
                <a:latin typeface="Verdana" panose="020B0604030504040204" pitchFamily="34" charset="0"/>
                <a:ea typeface="Verdana" panose="020B0604030504040204" pitchFamily="34" charset="0"/>
              </a:rPr>
              <a:t>device which measure the total intensity of radiation emitted </a:t>
            </a:r>
            <a:r>
              <a:rPr lang="en-US" dirty="0" smtClean="0">
                <a:solidFill>
                  <a:srgbClr val="002060"/>
                </a:solidFill>
                <a:latin typeface="Verdana" panose="020B0604030504040204" pitchFamily="34" charset="0"/>
                <a:ea typeface="Verdana" panose="020B0604030504040204" pitchFamily="34" charset="0"/>
              </a:rPr>
              <a:t>from</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a </a:t>
            </a:r>
            <a:r>
              <a:rPr lang="en-US" dirty="0">
                <a:solidFill>
                  <a:srgbClr val="002060"/>
                </a:solidFill>
                <a:latin typeface="Verdana" panose="020B0604030504040204" pitchFamily="34" charset="0"/>
                <a:ea typeface="Verdana" panose="020B0604030504040204" pitchFamily="34" charset="0"/>
              </a:rPr>
              <a:t>body is called radiation pyrometer.</a:t>
            </a:r>
          </a:p>
          <a:p>
            <a:pPr marL="0" indent="0" algn="just">
              <a:buNone/>
            </a:pPr>
            <a:r>
              <a:rPr lang="en-US" b="1" dirty="0">
                <a:solidFill>
                  <a:srgbClr val="002060"/>
                </a:solidFill>
                <a:latin typeface="Verdana" panose="020B0604030504040204" pitchFamily="34" charset="0"/>
                <a:ea typeface="Verdana" panose="020B0604030504040204" pitchFamily="34" charset="0"/>
              </a:rPr>
              <a:t>1) Total Radiation Pyrometer </a:t>
            </a:r>
            <a:r>
              <a:rPr lang="en-US" dirty="0">
                <a:solidFill>
                  <a:srgbClr val="002060"/>
                </a:solidFill>
                <a:latin typeface="Verdana" panose="020B0604030504040204" pitchFamily="34" charset="0"/>
                <a:ea typeface="Verdana" panose="020B0604030504040204" pitchFamily="34" charset="0"/>
              </a:rPr>
              <a:t>– In this method, the total heat </a:t>
            </a:r>
            <a:r>
              <a:rPr lang="en-US" dirty="0" smtClean="0">
                <a:solidFill>
                  <a:srgbClr val="002060"/>
                </a:solidFill>
                <a:latin typeface="Verdana" panose="020B0604030504040204" pitchFamily="34" charset="0"/>
                <a:ea typeface="Verdana" panose="020B0604030504040204" pitchFamily="34" charset="0"/>
              </a:rPr>
              <a:t>emitted</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from </a:t>
            </a:r>
            <a:r>
              <a:rPr lang="en-US" dirty="0">
                <a:solidFill>
                  <a:srgbClr val="002060"/>
                </a:solidFill>
                <a:latin typeface="Verdana" panose="020B0604030504040204" pitchFamily="34" charset="0"/>
                <a:ea typeface="Verdana" panose="020B0604030504040204" pitchFamily="34" charset="0"/>
              </a:rPr>
              <a:t>the hot source is measured at all wavelengths.</a:t>
            </a:r>
          </a:p>
          <a:p>
            <a:pPr marL="0" indent="0" algn="just">
              <a:buNone/>
            </a:pPr>
            <a:r>
              <a:rPr lang="en-US" b="1" dirty="0">
                <a:solidFill>
                  <a:srgbClr val="002060"/>
                </a:solidFill>
                <a:latin typeface="Verdana" panose="020B0604030504040204" pitchFamily="34" charset="0"/>
                <a:ea typeface="Verdana" panose="020B0604030504040204" pitchFamily="34" charset="0"/>
              </a:rPr>
              <a:t>2) Selective Radiation Pyrometer </a:t>
            </a:r>
            <a:r>
              <a:rPr lang="en-US" dirty="0">
                <a:solidFill>
                  <a:srgbClr val="002060"/>
                </a:solidFill>
                <a:latin typeface="Verdana" panose="020B0604030504040204" pitchFamily="34" charset="0"/>
                <a:ea typeface="Verdana" panose="020B0604030504040204" pitchFamily="34" charset="0"/>
              </a:rPr>
              <a:t>– In this method, the heat </a:t>
            </a:r>
            <a:r>
              <a:rPr lang="en-US" dirty="0" smtClean="0">
                <a:solidFill>
                  <a:srgbClr val="002060"/>
                </a:solidFill>
                <a:latin typeface="Verdana" panose="020B0604030504040204" pitchFamily="34" charset="0"/>
                <a:ea typeface="Verdana" panose="020B0604030504040204" pitchFamily="34" charset="0"/>
              </a:rPr>
              <a:t>radiated</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from </a:t>
            </a:r>
            <a:r>
              <a:rPr lang="en-US" dirty="0">
                <a:solidFill>
                  <a:srgbClr val="002060"/>
                </a:solidFill>
                <a:latin typeface="Verdana" panose="020B0604030504040204" pitchFamily="34" charset="0"/>
                <a:ea typeface="Verdana" panose="020B0604030504040204" pitchFamily="34" charset="0"/>
              </a:rPr>
              <a:t>the hot source is measured at a given wavelength</a:t>
            </a:r>
            <a:endParaRPr lang="tr-TR"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5" name="Resim 4"/>
          <p:cNvPicPr>
            <a:picLocks noChangeAspect="1"/>
          </p:cNvPicPr>
          <p:nvPr/>
        </p:nvPicPr>
        <p:blipFill>
          <a:blip r:embed="rId2"/>
          <a:stretch>
            <a:fillRect/>
          </a:stretch>
        </p:blipFill>
        <p:spPr>
          <a:xfrm>
            <a:off x="2834587" y="4012222"/>
            <a:ext cx="6979113" cy="2857749"/>
          </a:xfrm>
          <a:prstGeom prst="rect">
            <a:avLst/>
          </a:prstGeom>
        </p:spPr>
      </p:pic>
    </p:spTree>
    <p:extLst>
      <p:ext uri="{BB962C8B-B14F-4D97-AF65-F5344CB8AC3E}">
        <p14:creationId xmlns:p14="http://schemas.microsoft.com/office/powerpoint/2010/main" val="120259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en-US" sz="3200" b="1" dirty="0">
                <a:latin typeface="Verdana" panose="020B0604030504040204" pitchFamily="34" charset="0"/>
                <a:ea typeface="Verdana" panose="020B0604030504040204" pitchFamily="34" charset="0"/>
              </a:rPr>
              <a:t>Total </a:t>
            </a:r>
            <a:r>
              <a:rPr lang="en-US" sz="3200" b="1" dirty="0" smtClean="0">
                <a:latin typeface="Verdana" panose="020B0604030504040204" pitchFamily="34" charset="0"/>
                <a:ea typeface="Verdana" panose="020B0604030504040204" pitchFamily="34" charset="0"/>
              </a:rPr>
              <a:t>Rad</a:t>
            </a:r>
            <a:r>
              <a:rPr lang="tr-TR" sz="3200" b="1" dirty="0" smtClean="0">
                <a:latin typeface="Verdana" panose="020B0604030504040204" pitchFamily="34" charset="0"/>
                <a:ea typeface="Verdana" panose="020B0604030504040204" pitchFamily="34" charset="0"/>
              </a:rPr>
              <a:t>ı</a:t>
            </a:r>
            <a:r>
              <a:rPr lang="en-US" sz="3200" b="1" dirty="0" smtClean="0">
                <a:latin typeface="Verdana" panose="020B0604030504040204" pitchFamily="34" charset="0"/>
                <a:ea typeface="Verdana" panose="020B0604030504040204" pitchFamily="34" charset="0"/>
              </a:rPr>
              <a:t>at</a:t>
            </a:r>
            <a:r>
              <a:rPr lang="tr-TR" sz="3200" b="1" dirty="0" smtClean="0">
                <a:latin typeface="Verdana" panose="020B0604030504040204" pitchFamily="34" charset="0"/>
                <a:ea typeface="Verdana" panose="020B0604030504040204" pitchFamily="34" charset="0"/>
              </a:rPr>
              <a:t>ı</a:t>
            </a:r>
            <a:r>
              <a:rPr lang="en-US" sz="3200" b="1" dirty="0" smtClean="0">
                <a:latin typeface="Verdana" panose="020B0604030504040204" pitchFamily="34" charset="0"/>
                <a:ea typeface="Verdana" panose="020B0604030504040204" pitchFamily="34" charset="0"/>
              </a:rPr>
              <a:t>on Pyrometer</a:t>
            </a:r>
            <a:r>
              <a:rPr lang="en-US" sz="3200" dirty="0" smtClean="0">
                <a:latin typeface="Verdana" panose="020B0604030504040204" pitchFamily="34" charset="0"/>
                <a:ea typeface="Verdana" panose="020B0604030504040204" pitchFamily="34" charset="0"/>
              </a:rPr>
              <a:t>.</a:t>
            </a:r>
            <a:endParaRPr lang="tr-TR" sz="3200"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420012" y="1682336"/>
            <a:ext cx="11621734" cy="2573626"/>
          </a:xfrm>
        </p:spPr>
        <p:txBody>
          <a:bodyPr>
            <a:noAutofit/>
          </a:bodyPr>
          <a:lstStyle/>
          <a:p>
            <a:pPr algn="just"/>
            <a:r>
              <a:rPr lang="en-US" sz="1600" dirty="0">
                <a:solidFill>
                  <a:srgbClr val="002060"/>
                </a:solidFill>
                <a:latin typeface="Verdana" panose="020B0604030504040204" pitchFamily="34" charset="0"/>
                <a:ea typeface="Verdana" panose="020B0604030504040204" pitchFamily="34" charset="0"/>
              </a:rPr>
              <a:t>The radiation pyrometer has an optical system, including a lens, a mirror and </a:t>
            </a:r>
            <a:r>
              <a:rPr lang="en-US" sz="1600" dirty="0" smtClean="0">
                <a:solidFill>
                  <a:srgbClr val="002060"/>
                </a:solidFill>
                <a:latin typeface="Verdana" panose="020B0604030504040204" pitchFamily="34" charset="0"/>
                <a:ea typeface="Verdana" panose="020B0604030504040204" pitchFamily="34" charset="0"/>
              </a:rPr>
              <a:t>an</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adjustable</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eye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piece</a:t>
            </a:r>
            <a:r>
              <a:rPr lang="tr-TR" sz="1600" dirty="0">
                <a:solidFill>
                  <a:srgbClr val="002060"/>
                </a:solidFill>
                <a:latin typeface="Verdana" panose="020B0604030504040204" pitchFamily="34" charset="0"/>
                <a:ea typeface="Verdana" panose="020B0604030504040204" pitchFamily="34" charset="0"/>
              </a:rPr>
              <a:t>.</a:t>
            </a:r>
          </a:p>
          <a:p>
            <a:pPr algn="just"/>
            <a:r>
              <a:rPr lang="en-US" sz="1600" dirty="0" smtClean="0">
                <a:solidFill>
                  <a:srgbClr val="002060"/>
                </a:solidFill>
                <a:latin typeface="Verdana" panose="020B0604030504040204" pitchFamily="34" charset="0"/>
                <a:ea typeface="Verdana" panose="020B0604030504040204" pitchFamily="34" charset="0"/>
              </a:rPr>
              <a:t>It </a:t>
            </a:r>
            <a:r>
              <a:rPr lang="en-US" sz="1600" dirty="0">
                <a:solidFill>
                  <a:srgbClr val="002060"/>
                </a:solidFill>
                <a:latin typeface="Verdana" panose="020B0604030504040204" pitchFamily="34" charset="0"/>
                <a:ea typeface="Verdana" panose="020B0604030504040204" pitchFamily="34" charset="0"/>
              </a:rPr>
              <a:t>collects the radiation from an object (hot body) whose temperature </a:t>
            </a:r>
            <a:r>
              <a:rPr lang="en-US" sz="1600" dirty="0" smtClean="0">
                <a:solidFill>
                  <a:srgbClr val="002060"/>
                </a:solidFill>
                <a:latin typeface="Verdana" panose="020B0604030504040204" pitchFamily="34" charset="0"/>
                <a:ea typeface="Verdana" panose="020B0604030504040204" pitchFamily="34" charset="0"/>
              </a:rPr>
              <a:t>is</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measured</a:t>
            </a:r>
            <a:r>
              <a:rPr lang="tr-TR" sz="1600" dirty="0" smtClean="0">
                <a:solidFill>
                  <a:srgbClr val="002060"/>
                </a:solidFill>
                <a:latin typeface="Verdana" panose="020B0604030504040204" pitchFamily="34" charset="0"/>
                <a:ea typeface="Verdana" panose="020B0604030504040204" pitchFamily="34" charset="0"/>
              </a:rPr>
              <a:t>.</a:t>
            </a:r>
            <a:endParaRPr lang="tr-TR" sz="1600" dirty="0">
              <a:solidFill>
                <a:srgbClr val="002060"/>
              </a:solidFill>
              <a:latin typeface="Verdana" panose="020B0604030504040204" pitchFamily="34" charset="0"/>
              <a:ea typeface="Verdana" panose="020B0604030504040204" pitchFamily="34" charset="0"/>
            </a:endParaRPr>
          </a:p>
          <a:p>
            <a:pPr algn="just"/>
            <a:r>
              <a:rPr lang="en-US" sz="1600" dirty="0" smtClean="0">
                <a:solidFill>
                  <a:srgbClr val="002060"/>
                </a:solidFill>
                <a:latin typeface="Verdana" panose="020B0604030504040204" pitchFamily="34" charset="0"/>
                <a:ea typeface="Verdana" panose="020B0604030504040204" pitchFamily="34" charset="0"/>
              </a:rPr>
              <a:t>A </a:t>
            </a:r>
            <a:r>
              <a:rPr lang="en-US" sz="1600" dirty="0">
                <a:solidFill>
                  <a:srgbClr val="002060"/>
                </a:solidFill>
                <a:latin typeface="Verdana" panose="020B0604030504040204" pitchFamily="34" charset="0"/>
                <a:ea typeface="Verdana" panose="020B0604030504040204" pitchFamily="34" charset="0"/>
              </a:rPr>
              <a:t>mirror is used to focus this radiation on a thermocouple.</a:t>
            </a:r>
          </a:p>
          <a:p>
            <a:pPr algn="just"/>
            <a:r>
              <a:rPr lang="en-US" sz="1600" dirty="0" smtClean="0">
                <a:solidFill>
                  <a:srgbClr val="002060"/>
                </a:solidFill>
                <a:latin typeface="Verdana" panose="020B0604030504040204" pitchFamily="34" charset="0"/>
                <a:ea typeface="Verdana" panose="020B0604030504040204" pitchFamily="34" charset="0"/>
              </a:rPr>
              <a:t>This </a:t>
            </a:r>
            <a:r>
              <a:rPr lang="en-US" sz="1600" dirty="0">
                <a:solidFill>
                  <a:srgbClr val="002060"/>
                </a:solidFill>
                <a:latin typeface="Verdana" panose="020B0604030504040204" pitchFamily="34" charset="0"/>
                <a:ea typeface="Verdana" panose="020B0604030504040204" pitchFamily="34" charset="0"/>
              </a:rPr>
              <a:t>energy which is concentrated on the thermocouple raise its </a:t>
            </a:r>
            <a:r>
              <a:rPr lang="en-US" sz="1600" dirty="0" smtClean="0">
                <a:solidFill>
                  <a:srgbClr val="002060"/>
                </a:solidFill>
                <a:latin typeface="Verdana" panose="020B0604030504040204" pitchFamily="34" charset="0"/>
                <a:ea typeface="Verdana" panose="020B0604030504040204" pitchFamily="34" charset="0"/>
              </a:rPr>
              <a:t>temperature</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and </a:t>
            </a:r>
            <a:r>
              <a:rPr lang="en-US" sz="1600" dirty="0">
                <a:solidFill>
                  <a:srgbClr val="002060"/>
                </a:solidFill>
                <a:latin typeface="Verdana" panose="020B0604030504040204" pitchFamily="34" charset="0"/>
                <a:ea typeface="Verdana" panose="020B0604030504040204" pitchFamily="34" charset="0"/>
              </a:rPr>
              <a:t>in turn generates an EMF.</a:t>
            </a:r>
          </a:p>
          <a:p>
            <a:pPr algn="just"/>
            <a:r>
              <a:rPr lang="en-US" sz="1600" dirty="0" smtClean="0">
                <a:solidFill>
                  <a:srgbClr val="002060"/>
                </a:solidFill>
                <a:latin typeface="Verdana" panose="020B0604030504040204" pitchFamily="34" charset="0"/>
                <a:ea typeface="Verdana" panose="020B0604030504040204" pitchFamily="34" charset="0"/>
              </a:rPr>
              <a:t>This </a:t>
            </a:r>
            <a:r>
              <a:rPr lang="en-US" sz="1600" dirty="0">
                <a:solidFill>
                  <a:srgbClr val="002060"/>
                </a:solidFill>
                <a:latin typeface="Verdana" panose="020B0604030504040204" pitchFamily="34" charset="0"/>
                <a:ea typeface="Verdana" panose="020B0604030504040204" pitchFamily="34" charset="0"/>
              </a:rPr>
              <a:t>EMF is then measured either by the galvanometer or </a:t>
            </a:r>
            <a:r>
              <a:rPr lang="en-US" sz="1600" dirty="0" smtClean="0">
                <a:solidFill>
                  <a:srgbClr val="002060"/>
                </a:solidFill>
                <a:latin typeface="Verdana" panose="020B0604030504040204" pitchFamily="34" charset="0"/>
                <a:ea typeface="Verdana" panose="020B0604030504040204" pitchFamily="34" charset="0"/>
              </a:rPr>
              <a:t>potentiometer</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method</a:t>
            </a:r>
            <a:r>
              <a:rPr lang="tr-TR" sz="1600" dirty="0" smtClean="0">
                <a:solidFill>
                  <a:srgbClr val="002060"/>
                </a:solidFill>
                <a:latin typeface="Verdana" panose="020B0604030504040204" pitchFamily="34" charset="0"/>
                <a:ea typeface="Verdana" panose="020B0604030504040204" pitchFamily="34" charset="0"/>
              </a:rPr>
              <a:t> </a:t>
            </a:r>
            <a:r>
              <a:rPr lang="tr-TR" sz="1600" dirty="0">
                <a:solidFill>
                  <a:srgbClr val="002060"/>
                </a:solidFill>
                <a:latin typeface="Verdana" panose="020B0604030504040204" pitchFamily="34" charset="0"/>
                <a:ea typeface="Verdana" panose="020B0604030504040204" pitchFamily="34" charset="0"/>
              </a:rPr>
              <a:t>(Milli-</a:t>
            </a:r>
            <a:r>
              <a:rPr lang="tr-TR" sz="1600" dirty="0" err="1">
                <a:solidFill>
                  <a:srgbClr val="002060"/>
                </a:solidFill>
                <a:latin typeface="Verdana" panose="020B0604030504040204" pitchFamily="34" charset="0"/>
                <a:ea typeface="Verdana" panose="020B0604030504040204" pitchFamily="34" charset="0"/>
              </a:rPr>
              <a:t>voltmeter</a:t>
            </a:r>
            <a:r>
              <a:rPr lang="tr-TR" sz="1600" dirty="0">
                <a:solidFill>
                  <a:srgbClr val="002060"/>
                </a:solidFill>
                <a:latin typeface="Verdana" panose="020B0604030504040204" pitchFamily="34" charset="0"/>
                <a:ea typeface="Verdana" panose="020B0604030504040204" pitchFamily="34" charset="0"/>
              </a:rPr>
              <a:t>).</a:t>
            </a:r>
          </a:p>
          <a:p>
            <a:pPr algn="just"/>
            <a:r>
              <a:rPr lang="en-US" sz="1600" dirty="0" smtClean="0">
                <a:solidFill>
                  <a:srgbClr val="002060"/>
                </a:solidFill>
                <a:latin typeface="Verdana" panose="020B0604030504040204" pitchFamily="34" charset="0"/>
                <a:ea typeface="Verdana" panose="020B0604030504040204" pitchFamily="34" charset="0"/>
              </a:rPr>
              <a:t>Thus </a:t>
            </a:r>
            <a:r>
              <a:rPr lang="en-US" sz="1600" dirty="0">
                <a:solidFill>
                  <a:srgbClr val="002060"/>
                </a:solidFill>
                <a:latin typeface="Verdana" panose="020B0604030504040204" pitchFamily="34" charset="0"/>
                <a:ea typeface="Verdana" panose="020B0604030504040204" pitchFamily="34" charset="0"/>
              </a:rPr>
              <a:t>rise of the temperature is a function of the amount of radiation </a:t>
            </a:r>
            <a:r>
              <a:rPr lang="en-US" sz="1600" dirty="0" smtClean="0">
                <a:solidFill>
                  <a:srgbClr val="002060"/>
                </a:solidFill>
                <a:latin typeface="Verdana" panose="020B0604030504040204" pitchFamily="34" charset="0"/>
                <a:ea typeface="Verdana" panose="020B0604030504040204" pitchFamily="34" charset="0"/>
              </a:rPr>
              <a:t>emitted</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from</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the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object</a:t>
            </a:r>
            <a:r>
              <a:rPr lang="tr-TR" sz="1600" dirty="0">
                <a:solidFill>
                  <a:srgbClr val="002060"/>
                </a:solidFill>
                <a:latin typeface="Verdana" panose="020B0604030504040204" pitchFamily="34" charset="0"/>
                <a:ea typeface="Verdana" panose="020B0604030504040204" pitchFamily="34" charset="0"/>
              </a:rPr>
              <a:t>.</a:t>
            </a: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6" name="Resim 5"/>
          <p:cNvPicPr>
            <a:picLocks noChangeAspect="1"/>
          </p:cNvPicPr>
          <p:nvPr/>
        </p:nvPicPr>
        <p:blipFill>
          <a:blip r:embed="rId2"/>
          <a:stretch>
            <a:fillRect/>
          </a:stretch>
        </p:blipFill>
        <p:spPr>
          <a:xfrm>
            <a:off x="3418685" y="4154272"/>
            <a:ext cx="5354629" cy="2723926"/>
          </a:xfrm>
          <a:prstGeom prst="rect">
            <a:avLst/>
          </a:prstGeom>
        </p:spPr>
      </p:pic>
    </p:spTree>
    <p:extLst>
      <p:ext uri="{BB962C8B-B14F-4D97-AF65-F5344CB8AC3E}">
        <p14:creationId xmlns:p14="http://schemas.microsoft.com/office/powerpoint/2010/main" val="35902748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latin typeface="Verdana" panose="020B0604030504040204" pitchFamily="34" charset="0"/>
                <a:ea typeface="Verdana" panose="020B0604030504040204" pitchFamily="34" charset="0"/>
              </a:rPr>
              <a:t>ADVANTAGES &amp; DISADVANTAGES</a:t>
            </a:r>
            <a:endParaRPr lang="tr-TR" sz="3200" dirty="0"/>
          </a:p>
        </p:txBody>
      </p:sp>
      <p:sp>
        <p:nvSpPr>
          <p:cNvPr id="3" name="İçerik Yer Tutucusu 2"/>
          <p:cNvSpPr>
            <a:spLocks noGrp="1"/>
          </p:cNvSpPr>
          <p:nvPr>
            <p:ph idx="1"/>
          </p:nvPr>
        </p:nvSpPr>
        <p:spPr>
          <a:xfrm>
            <a:off x="413766" y="2265264"/>
            <a:ext cx="11331766" cy="3678303"/>
          </a:xfrm>
        </p:spPr>
        <p:txBody>
          <a:bodyPr>
            <a:noAutofit/>
          </a:bodyPr>
          <a:lstStyle/>
          <a:p>
            <a:r>
              <a:rPr lang="tr-TR" b="1" dirty="0" err="1">
                <a:solidFill>
                  <a:srgbClr val="002060"/>
                </a:solidFill>
                <a:latin typeface="Verdana" panose="020B0604030504040204" pitchFamily="34" charset="0"/>
                <a:ea typeface="Verdana" panose="020B0604030504040204" pitchFamily="34" charset="0"/>
              </a:rPr>
              <a:t>Advantages</a:t>
            </a:r>
            <a:endParaRPr lang="tr-TR" b="1" dirty="0">
              <a:solidFill>
                <a:srgbClr val="002060"/>
              </a:solidFill>
              <a:latin typeface="Verdana" panose="020B0604030504040204" pitchFamily="34" charset="0"/>
              <a:ea typeface="Verdana" panose="020B0604030504040204" pitchFamily="34" charset="0"/>
            </a:endParaRPr>
          </a:p>
          <a:p>
            <a:pPr marL="0" indent="0">
              <a:buNone/>
            </a:pPr>
            <a:r>
              <a:rPr lang="en-US" dirty="0">
                <a:solidFill>
                  <a:srgbClr val="002060"/>
                </a:solidFill>
                <a:latin typeface="Verdana" panose="020B0604030504040204" pitchFamily="34" charset="0"/>
                <a:ea typeface="Verdana" panose="020B0604030504040204" pitchFamily="34" charset="0"/>
              </a:rPr>
              <a:t>1) Temperature range 700° C to 2000° C.</a:t>
            </a:r>
          </a:p>
          <a:p>
            <a:pPr marL="0" indent="0">
              <a:buNone/>
            </a:pPr>
            <a:r>
              <a:rPr lang="en-US" dirty="0">
                <a:solidFill>
                  <a:srgbClr val="002060"/>
                </a:solidFill>
                <a:latin typeface="Verdana" panose="020B0604030504040204" pitchFamily="34" charset="0"/>
                <a:ea typeface="Verdana" panose="020B0604030504040204" pitchFamily="34" charset="0"/>
              </a:rPr>
              <a:t>2) Accuracy ± 2 % of scale.</a:t>
            </a:r>
          </a:p>
          <a:p>
            <a:pPr marL="0" indent="0">
              <a:buNone/>
            </a:pPr>
            <a:r>
              <a:rPr lang="en-US" dirty="0">
                <a:solidFill>
                  <a:srgbClr val="002060"/>
                </a:solidFill>
                <a:latin typeface="Verdana" panose="020B0604030504040204" pitchFamily="34" charset="0"/>
                <a:ea typeface="Verdana" panose="020B0604030504040204" pitchFamily="34" charset="0"/>
              </a:rPr>
              <a:t>3) High speed of response.</a:t>
            </a:r>
          </a:p>
          <a:p>
            <a:pPr marL="0" indent="0">
              <a:buNone/>
            </a:pPr>
            <a:r>
              <a:rPr lang="en-US" dirty="0">
                <a:solidFill>
                  <a:srgbClr val="002060"/>
                </a:solidFill>
                <a:latin typeface="Verdana" panose="020B0604030504040204" pitchFamily="34" charset="0"/>
                <a:ea typeface="Verdana" panose="020B0604030504040204" pitchFamily="34" charset="0"/>
              </a:rPr>
              <a:t>4) Can be measure the temperature of an object may either stationary </a:t>
            </a:r>
            <a:r>
              <a:rPr lang="en-US" dirty="0" smtClean="0">
                <a:solidFill>
                  <a:srgbClr val="002060"/>
                </a:solidFill>
                <a:latin typeface="Verdana" panose="020B0604030504040204" pitchFamily="34" charset="0"/>
                <a:ea typeface="Verdana" panose="020B0604030504040204" pitchFamily="34" charset="0"/>
              </a:rPr>
              <a:t>or</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moving</a:t>
            </a:r>
            <a:r>
              <a:rPr lang="tr-TR" dirty="0">
                <a:solidFill>
                  <a:srgbClr val="002060"/>
                </a:solidFill>
                <a:latin typeface="Verdana" panose="020B0604030504040204" pitchFamily="34" charset="0"/>
                <a:ea typeface="Verdana" panose="020B0604030504040204" pitchFamily="34" charset="0"/>
              </a:rPr>
              <a:t>.</a:t>
            </a:r>
          </a:p>
          <a:p>
            <a:pPr marL="0" indent="0">
              <a:buNone/>
            </a:pPr>
            <a:r>
              <a:rPr lang="en-US" dirty="0">
                <a:solidFill>
                  <a:srgbClr val="002060"/>
                </a:solidFill>
                <a:latin typeface="Verdana" panose="020B0604030504040204" pitchFamily="34" charset="0"/>
                <a:ea typeface="Verdana" panose="020B0604030504040204" pitchFamily="34" charset="0"/>
              </a:rPr>
              <a:t>5) Direct contact is not necessary with the object whose temperature is to </a:t>
            </a:r>
            <a:r>
              <a:rPr lang="en-US" dirty="0" smtClean="0">
                <a:solidFill>
                  <a:srgbClr val="002060"/>
                </a:solidFill>
                <a:latin typeface="Verdana" panose="020B0604030504040204" pitchFamily="34" charset="0"/>
                <a:ea typeface="Verdana" panose="020B0604030504040204" pitchFamily="34" charset="0"/>
              </a:rPr>
              <a:t>be</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measured</a:t>
            </a:r>
            <a:r>
              <a:rPr lang="tr-TR" dirty="0">
                <a:solidFill>
                  <a:srgbClr val="002060"/>
                </a:solidFill>
                <a:latin typeface="Verdana" panose="020B0604030504040204" pitchFamily="34" charset="0"/>
                <a:ea typeface="Verdana" panose="020B0604030504040204" pitchFamily="34" charset="0"/>
              </a:rPr>
              <a:t>.</a:t>
            </a:r>
          </a:p>
          <a:p>
            <a:pPr marL="0" indent="0">
              <a:buNone/>
            </a:pPr>
            <a:r>
              <a:rPr lang="en-US" dirty="0">
                <a:solidFill>
                  <a:srgbClr val="002060"/>
                </a:solidFill>
                <a:latin typeface="Verdana" panose="020B0604030504040204" pitchFamily="34" charset="0"/>
                <a:ea typeface="Verdana" panose="020B0604030504040204" pitchFamily="34" charset="0"/>
              </a:rPr>
              <a:t>6) Measurement is independent of the distance between the target </a:t>
            </a:r>
            <a:r>
              <a:rPr lang="en-US" dirty="0" smtClean="0">
                <a:solidFill>
                  <a:srgbClr val="002060"/>
                </a:solidFill>
                <a:latin typeface="Verdana" panose="020B0604030504040204" pitchFamily="34" charset="0"/>
                <a:ea typeface="Verdana" panose="020B0604030504040204" pitchFamily="34" charset="0"/>
              </a:rPr>
              <a:t>and</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measuring</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instrument</a:t>
            </a:r>
            <a:r>
              <a:rPr lang="tr-TR" dirty="0">
                <a:solidFill>
                  <a:srgbClr val="002060"/>
                </a:solidFill>
                <a:latin typeface="Verdana" panose="020B0604030504040204" pitchFamily="34" charset="0"/>
                <a:ea typeface="Verdana" panose="020B0604030504040204" pitchFamily="34" charset="0"/>
              </a:rPr>
              <a:t>.</a:t>
            </a:r>
          </a:p>
          <a:p>
            <a:r>
              <a:rPr lang="tr-TR" b="1" dirty="0" err="1">
                <a:solidFill>
                  <a:srgbClr val="002060"/>
                </a:solidFill>
                <a:latin typeface="Verdana" panose="020B0604030504040204" pitchFamily="34" charset="0"/>
                <a:ea typeface="Verdana" panose="020B0604030504040204" pitchFamily="34" charset="0"/>
              </a:rPr>
              <a:t>Disadvantages</a:t>
            </a:r>
            <a:endParaRPr lang="tr-TR" b="1" dirty="0">
              <a:solidFill>
                <a:srgbClr val="002060"/>
              </a:solidFill>
              <a:latin typeface="Verdana" panose="020B0604030504040204" pitchFamily="34" charset="0"/>
              <a:ea typeface="Verdana" panose="020B0604030504040204" pitchFamily="34" charset="0"/>
            </a:endParaRPr>
          </a:p>
          <a:p>
            <a:pPr marL="0" indent="0">
              <a:buNone/>
            </a:pPr>
            <a:r>
              <a:rPr lang="en-US" dirty="0">
                <a:solidFill>
                  <a:srgbClr val="002060"/>
                </a:solidFill>
                <a:latin typeface="Verdana" panose="020B0604030504040204" pitchFamily="34" charset="0"/>
                <a:ea typeface="Verdana" panose="020B0604030504040204" pitchFamily="34" charset="0"/>
              </a:rPr>
              <a:t>1) The scale is non-linear.</a:t>
            </a:r>
          </a:p>
          <a:p>
            <a:pPr marL="0" indent="0">
              <a:buNone/>
            </a:pPr>
            <a:r>
              <a:rPr lang="en-US" dirty="0">
                <a:solidFill>
                  <a:srgbClr val="002060"/>
                </a:solidFill>
                <a:latin typeface="Verdana" panose="020B0604030504040204" pitchFamily="34" charset="0"/>
                <a:ea typeface="Verdana" panose="020B0604030504040204" pitchFamily="34" charset="0"/>
              </a:rPr>
              <a:t>2) Cooling is required to protect the instrument when overheating.</a:t>
            </a:r>
          </a:p>
          <a:p>
            <a:pPr marL="0" indent="0">
              <a:buNone/>
            </a:pPr>
            <a:r>
              <a:rPr lang="en-US" dirty="0">
                <a:solidFill>
                  <a:srgbClr val="002060"/>
                </a:solidFill>
                <a:latin typeface="Verdana" panose="020B0604030504040204" pitchFamily="34" charset="0"/>
                <a:ea typeface="Verdana" panose="020B0604030504040204" pitchFamily="34" charset="0"/>
              </a:rPr>
              <a:t>3) Presence of dust and dirt on the mirror or lens causes instrument to read </a:t>
            </a:r>
            <a:r>
              <a:rPr lang="en-US" dirty="0" smtClean="0">
                <a:solidFill>
                  <a:srgbClr val="002060"/>
                </a:solidFill>
                <a:latin typeface="Verdana" panose="020B0604030504040204" pitchFamily="34" charset="0"/>
                <a:ea typeface="Verdana" panose="020B0604030504040204" pitchFamily="34" charset="0"/>
              </a:rPr>
              <a:t>too</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low</a:t>
            </a:r>
            <a:r>
              <a:rPr lang="tr-TR" dirty="0" smtClean="0">
                <a:solidFill>
                  <a:srgbClr val="002060"/>
                </a:solidFill>
                <a:latin typeface="Verdana" panose="020B0604030504040204" pitchFamily="34" charset="0"/>
                <a:ea typeface="Verdana" panose="020B0604030504040204" pitchFamily="34" charset="0"/>
              </a:rPr>
              <a:t>.</a:t>
            </a:r>
            <a:endParaRPr lang="tr-TR"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2121623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1192" y="946854"/>
            <a:ext cx="11029616" cy="1013800"/>
          </a:xfrm>
        </p:spPr>
        <p:txBody>
          <a:bodyPr>
            <a:noAutofit/>
          </a:bodyPr>
          <a:lstStyle/>
          <a:p>
            <a:pPr algn="ctr"/>
            <a:r>
              <a:rPr lang="tr-TR" sz="3200" b="1" dirty="0" smtClean="0">
                <a:latin typeface="Verdana" panose="020B0604030504040204" pitchFamily="34" charset="0"/>
                <a:ea typeface="Verdana" panose="020B0604030504040204" pitchFamily="34" charset="0"/>
              </a:rPr>
              <a:t/>
            </a:r>
            <a:br>
              <a:rPr lang="tr-TR" sz="3200" b="1" dirty="0" smtClean="0">
                <a:latin typeface="Verdana" panose="020B0604030504040204" pitchFamily="34" charset="0"/>
                <a:ea typeface="Verdana" panose="020B0604030504040204" pitchFamily="34" charset="0"/>
              </a:rPr>
            </a:br>
            <a:r>
              <a:rPr lang="tr-TR" sz="3200" b="1" dirty="0">
                <a:latin typeface="Verdana" panose="020B0604030504040204" pitchFamily="34" charset="0"/>
                <a:ea typeface="Verdana" panose="020B0604030504040204" pitchFamily="34" charset="0"/>
              </a:rPr>
              <a:t/>
            </a:r>
            <a:br>
              <a:rPr lang="tr-TR" sz="3200" b="1" dirty="0">
                <a:latin typeface="Verdana" panose="020B0604030504040204" pitchFamily="34" charset="0"/>
                <a:ea typeface="Verdana" panose="020B0604030504040204" pitchFamily="34" charset="0"/>
              </a:rPr>
            </a:br>
            <a:r>
              <a:rPr lang="tr-TR" sz="3200" b="1" dirty="0" smtClean="0">
                <a:latin typeface="Verdana" panose="020B0604030504040204" pitchFamily="34" charset="0"/>
                <a:ea typeface="Verdana" panose="020B0604030504040204" pitchFamily="34" charset="0"/>
              </a:rPr>
              <a:t/>
            </a:r>
            <a:br>
              <a:rPr lang="tr-TR" sz="3200" b="1" dirty="0" smtClean="0">
                <a:latin typeface="Verdana" panose="020B0604030504040204" pitchFamily="34" charset="0"/>
                <a:ea typeface="Verdana" panose="020B0604030504040204" pitchFamily="34" charset="0"/>
              </a:rPr>
            </a:br>
            <a:r>
              <a:rPr lang="tr-TR" sz="3200" b="1" dirty="0" err="1" smtClean="0">
                <a:latin typeface="Verdana" panose="020B0604030504040204" pitchFamily="34" charset="0"/>
                <a:ea typeface="Verdana" panose="020B0604030504040204" pitchFamily="34" charset="0"/>
              </a:rPr>
              <a:t>Applıcatıon</a:t>
            </a:r>
            <a:r>
              <a:rPr lang="tr-TR" sz="3200" b="1" dirty="0">
                <a:latin typeface="Verdana" panose="020B0604030504040204" pitchFamily="34" charset="0"/>
                <a:ea typeface="Verdana" panose="020B0604030504040204" pitchFamily="34" charset="0"/>
              </a:rPr>
              <a:t/>
            </a:r>
            <a:br>
              <a:rPr lang="tr-TR" sz="3200" b="1" dirty="0">
                <a:latin typeface="Verdana" panose="020B0604030504040204" pitchFamily="34" charset="0"/>
                <a:ea typeface="Verdana" panose="020B0604030504040204" pitchFamily="34" charset="0"/>
              </a:rPr>
            </a:br>
            <a:endParaRPr lang="tr-TR" sz="3200" dirty="0"/>
          </a:p>
        </p:txBody>
      </p:sp>
      <p:sp>
        <p:nvSpPr>
          <p:cNvPr id="3" name="İçerik Yer Tutucusu 2"/>
          <p:cNvSpPr>
            <a:spLocks noGrp="1"/>
          </p:cNvSpPr>
          <p:nvPr>
            <p:ph idx="1"/>
          </p:nvPr>
        </p:nvSpPr>
        <p:spPr>
          <a:xfrm>
            <a:off x="581192" y="2721410"/>
            <a:ext cx="11029615" cy="1799076"/>
          </a:xfrm>
        </p:spPr>
        <p:txBody>
          <a:bodyPr/>
          <a:lstStyle/>
          <a:p>
            <a:pPr marL="0" indent="0">
              <a:buNone/>
            </a:pPr>
            <a:r>
              <a:rPr lang="en-US" dirty="0" smtClean="0">
                <a:solidFill>
                  <a:srgbClr val="002060"/>
                </a:solidFill>
                <a:latin typeface="Verdana" panose="020B0604030504040204" pitchFamily="34" charset="0"/>
                <a:ea typeface="Verdana" panose="020B0604030504040204" pitchFamily="34" charset="0"/>
              </a:rPr>
              <a:t>1</a:t>
            </a:r>
            <a:r>
              <a:rPr lang="en-US" dirty="0">
                <a:solidFill>
                  <a:srgbClr val="002060"/>
                </a:solidFill>
                <a:latin typeface="Verdana" panose="020B0604030504040204" pitchFamily="34" charset="0"/>
                <a:ea typeface="Verdana" panose="020B0604030504040204" pitchFamily="34" charset="0"/>
              </a:rPr>
              <a:t>) They are used for temperatures above the practical operating range of</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thermocouples</a:t>
            </a:r>
            <a:r>
              <a:rPr lang="tr-TR" dirty="0">
                <a:solidFill>
                  <a:srgbClr val="002060"/>
                </a:solidFill>
                <a:latin typeface="Verdana" panose="020B0604030504040204" pitchFamily="34" charset="0"/>
                <a:ea typeface="Verdana" panose="020B0604030504040204" pitchFamily="34" charset="0"/>
              </a:rPr>
              <a:t>.</a:t>
            </a:r>
          </a:p>
          <a:p>
            <a:pPr marL="0" indent="0">
              <a:buNone/>
            </a:pPr>
            <a:r>
              <a:rPr lang="en-US" dirty="0">
                <a:solidFill>
                  <a:srgbClr val="002060"/>
                </a:solidFill>
                <a:latin typeface="Verdana" panose="020B0604030504040204" pitchFamily="34" charset="0"/>
                <a:ea typeface="Verdana" panose="020B0604030504040204" pitchFamily="34" charset="0"/>
              </a:rPr>
              <a:t>2) They can be used in the environments which contaminate or limit the life of</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thermocouple</a:t>
            </a:r>
            <a:r>
              <a:rPr lang="tr-TR" dirty="0">
                <a:solidFill>
                  <a:srgbClr val="002060"/>
                </a:solidFill>
                <a:latin typeface="Verdana" panose="020B0604030504040204" pitchFamily="34" charset="0"/>
                <a:ea typeface="Verdana" panose="020B0604030504040204" pitchFamily="34" charset="0"/>
              </a:rPr>
              <a:t>.</a:t>
            </a:r>
          </a:p>
          <a:p>
            <a:pPr marL="0" indent="0">
              <a:buNone/>
            </a:pPr>
            <a:r>
              <a:rPr lang="en-US" dirty="0">
                <a:solidFill>
                  <a:srgbClr val="002060"/>
                </a:solidFill>
                <a:latin typeface="Verdana" panose="020B0604030504040204" pitchFamily="34" charset="0"/>
                <a:ea typeface="Verdana" panose="020B0604030504040204" pitchFamily="34" charset="0"/>
              </a:rPr>
              <a:t>3) Used for moving targets.</a:t>
            </a:r>
            <a:endParaRPr lang="tr-TR" dirty="0">
              <a:solidFill>
                <a:srgbClr val="002060"/>
              </a:solidFill>
              <a:latin typeface="Verdana" panose="020B0604030504040204" pitchFamily="34" charset="0"/>
              <a:ea typeface="Verdana" panose="020B0604030504040204" pitchFamily="34" charset="0"/>
            </a:endParaRPr>
          </a:p>
          <a:p>
            <a:endParaRPr lang="tr-TR" dirty="0"/>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27656908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err="1" smtClean="0">
                <a:latin typeface="Verdana" panose="020B0604030504040204" pitchFamily="34" charset="0"/>
                <a:ea typeface="Verdana" panose="020B0604030504040204" pitchFamily="34" charset="0"/>
              </a:rPr>
              <a:t>optıcal</a:t>
            </a:r>
            <a:r>
              <a:rPr lang="tr-TR" sz="3200" b="1" dirty="0" smtClean="0">
                <a:latin typeface="Verdana" panose="020B0604030504040204" pitchFamily="34" charset="0"/>
                <a:ea typeface="Verdana" panose="020B0604030504040204" pitchFamily="34" charset="0"/>
              </a:rPr>
              <a:t> </a:t>
            </a:r>
            <a:r>
              <a:rPr lang="tr-TR" sz="3200" b="1" dirty="0" err="1">
                <a:latin typeface="Verdana" panose="020B0604030504040204" pitchFamily="34" charset="0"/>
                <a:ea typeface="Verdana" panose="020B0604030504040204" pitchFamily="34" charset="0"/>
              </a:rPr>
              <a:t>pyrometer</a:t>
            </a:r>
            <a:endParaRPr lang="tr-TR" sz="3200"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452403" y="2073106"/>
            <a:ext cx="5381727" cy="3678303"/>
          </a:xfrm>
        </p:spPr>
        <p:txBody>
          <a:bodyPr>
            <a:noAutofit/>
          </a:bodyPr>
          <a:lstStyle/>
          <a:p>
            <a:pPr algn="just"/>
            <a:r>
              <a:rPr lang="tr-TR" dirty="0">
                <a:solidFill>
                  <a:srgbClr val="002060"/>
                </a:solidFill>
                <a:latin typeface="Verdana" panose="020B0604030504040204" pitchFamily="34" charset="0"/>
                <a:ea typeface="Verdana" panose="020B0604030504040204" pitchFamily="34" charset="0"/>
              </a:rPr>
              <a:t>An </a:t>
            </a:r>
            <a:r>
              <a:rPr lang="tr-TR" dirty="0" err="1">
                <a:solidFill>
                  <a:srgbClr val="002060"/>
                </a:solidFill>
                <a:latin typeface="Verdana" panose="020B0604030504040204" pitchFamily="34" charset="0"/>
                <a:ea typeface="Verdana" panose="020B0604030504040204" pitchFamily="34" charset="0"/>
              </a:rPr>
              <a:t>optical</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pyrometer</a:t>
            </a:r>
            <a:r>
              <a:rPr lang="tr-TR" dirty="0">
                <a:solidFill>
                  <a:srgbClr val="002060"/>
                </a:solidFill>
                <a:latin typeface="Verdana" panose="020B0604030504040204" pitchFamily="34" charset="0"/>
                <a:ea typeface="Verdana" panose="020B0604030504040204" pitchFamily="34" charset="0"/>
              </a:rPr>
              <a:t> </a:t>
            </a:r>
            <a:r>
              <a:rPr lang="tr-TR" dirty="0" smtClean="0">
                <a:solidFill>
                  <a:srgbClr val="002060"/>
                </a:solidFill>
                <a:latin typeface="Verdana" panose="020B0604030504040204" pitchFamily="34" charset="0"/>
                <a:ea typeface="Verdana" panose="020B0604030504040204" pitchFamily="34" charset="0"/>
              </a:rPr>
              <a:t>Works on </a:t>
            </a:r>
            <a:r>
              <a:rPr lang="tr-TR" dirty="0" err="1">
                <a:solidFill>
                  <a:srgbClr val="002060"/>
                </a:solidFill>
                <a:latin typeface="Verdana" panose="020B0604030504040204" pitchFamily="34" charset="0"/>
                <a:ea typeface="Verdana" panose="020B0604030504040204" pitchFamily="34" charset="0"/>
              </a:rPr>
              <a:t>the</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principle</a:t>
            </a:r>
            <a:r>
              <a:rPr lang="tr-TR" dirty="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that</a:t>
            </a:r>
            <a:r>
              <a:rPr lang="tr-TR" dirty="0" smtClean="0">
                <a:solidFill>
                  <a:srgbClr val="002060"/>
                </a:solidFill>
                <a:latin typeface="Verdana" panose="020B0604030504040204" pitchFamily="34" charset="0"/>
                <a:ea typeface="Verdana" panose="020B0604030504040204" pitchFamily="34" charset="0"/>
              </a:rPr>
              <a:t> </a:t>
            </a:r>
            <a:r>
              <a:rPr lang="en-US" b="1" dirty="0" smtClean="0">
                <a:solidFill>
                  <a:srgbClr val="002060"/>
                </a:solidFill>
                <a:latin typeface="Verdana" panose="020B0604030504040204" pitchFamily="34" charset="0"/>
                <a:ea typeface="Verdana" panose="020B0604030504040204" pitchFamily="34" charset="0"/>
              </a:rPr>
              <a:t>matters </a:t>
            </a:r>
            <a:r>
              <a:rPr lang="en-US" b="1" dirty="0">
                <a:solidFill>
                  <a:srgbClr val="002060"/>
                </a:solidFill>
                <a:latin typeface="Verdana" panose="020B0604030504040204" pitchFamily="34" charset="0"/>
                <a:ea typeface="Verdana" panose="020B0604030504040204" pitchFamily="34" charset="0"/>
              </a:rPr>
              <a:t>glow above 480° </a:t>
            </a:r>
            <a:r>
              <a:rPr lang="en-US" b="1" dirty="0" smtClean="0">
                <a:solidFill>
                  <a:srgbClr val="002060"/>
                </a:solidFill>
                <a:latin typeface="Verdana" panose="020B0604030504040204" pitchFamily="34" charset="0"/>
                <a:ea typeface="Verdana" panose="020B0604030504040204" pitchFamily="34" charset="0"/>
              </a:rPr>
              <a:t>C</a:t>
            </a:r>
            <a:r>
              <a:rPr lang="tr-TR" b="1"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and </a:t>
            </a:r>
            <a:r>
              <a:rPr lang="en-US" dirty="0">
                <a:solidFill>
                  <a:srgbClr val="002060"/>
                </a:solidFill>
                <a:latin typeface="Verdana" panose="020B0604030504040204" pitchFamily="34" charset="0"/>
                <a:ea typeface="Verdana" panose="020B0604030504040204" pitchFamily="34" charset="0"/>
              </a:rPr>
              <a:t>the </a:t>
            </a:r>
            <a:r>
              <a:rPr lang="en-US" b="1" dirty="0" err="1">
                <a:solidFill>
                  <a:srgbClr val="002060"/>
                </a:solidFill>
                <a:latin typeface="Verdana" panose="020B0604030504040204" pitchFamily="34" charset="0"/>
                <a:ea typeface="Verdana" panose="020B0604030504040204" pitchFamily="34" charset="0"/>
              </a:rPr>
              <a:t>colour</a:t>
            </a:r>
            <a:r>
              <a:rPr lang="en-US" b="1" dirty="0">
                <a:solidFill>
                  <a:srgbClr val="002060"/>
                </a:solidFill>
                <a:latin typeface="Verdana" panose="020B0604030504040204" pitchFamily="34" charset="0"/>
                <a:ea typeface="Verdana" panose="020B0604030504040204" pitchFamily="34" charset="0"/>
              </a:rPr>
              <a:t> of </a:t>
            </a:r>
            <a:r>
              <a:rPr lang="en-US" b="1" dirty="0" smtClean="0">
                <a:solidFill>
                  <a:srgbClr val="002060"/>
                </a:solidFill>
                <a:latin typeface="Verdana" panose="020B0604030504040204" pitchFamily="34" charset="0"/>
                <a:ea typeface="Verdana" panose="020B0604030504040204" pitchFamily="34" charset="0"/>
              </a:rPr>
              <a:t>visible</a:t>
            </a:r>
            <a:r>
              <a:rPr lang="tr-TR" b="1" dirty="0" smtClean="0">
                <a:solidFill>
                  <a:srgbClr val="002060"/>
                </a:solidFill>
                <a:latin typeface="Verdana" panose="020B0604030504040204" pitchFamily="34" charset="0"/>
                <a:ea typeface="Verdana" panose="020B0604030504040204" pitchFamily="34" charset="0"/>
              </a:rPr>
              <a:t> </a:t>
            </a:r>
            <a:r>
              <a:rPr lang="tr-TR" b="1" dirty="0" err="1" smtClean="0">
                <a:solidFill>
                  <a:srgbClr val="002060"/>
                </a:solidFill>
                <a:latin typeface="Verdana" panose="020B0604030504040204" pitchFamily="34" charset="0"/>
                <a:ea typeface="Verdana" panose="020B0604030504040204" pitchFamily="34" charset="0"/>
              </a:rPr>
              <a:t>radiation</a:t>
            </a:r>
            <a:r>
              <a:rPr lang="tr-TR" b="1" dirty="0" smtClean="0">
                <a:solidFill>
                  <a:srgbClr val="002060"/>
                </a:solidFill>
                <a:latin typeface="Verdana" panose="020B0604030504040204" pitchFamily="34" charset="0"/>
                <a:ea typeface="Verdana" panose="020B0604030504040204" pitchFamily="34" charset="0"/>
              </a:rPr>
              <a:t> </a:t>
            </a:r>
            <a:r>
              <a:rPr lang="tr-TR" b="1" dirty="0" err="1">
                <a:solidFill>
                  <a:srgbClr val="002060"/>
                </a:solidFill>
                <a:latin typeface="Verdana" panose="020B0604030504040204" pitchFamily="34" charset="0"/>
                <a:ea typeface="Verdana" panose="020B0604030504040204" pitchFamily="34" charset="0"/>
              </a:rPr>
              <a:t>proportional</a:t>
            </a:r>
            <a:r>
              <a:rPr lang="tr-TR" b="1" dirty="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to</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temperature</a:t>
            </a:r>
            <a:r>
              <a:rPr lang="tr-TR" dirty="0">
                <a:solidFill>
                  <a:srgbClr val="002060"/>
                </a:solidFill>
                <a:latin typeface="Verdana" panose="020B0604030504040204" pitchFamily="34" charset="0"/>
                <a:ea typeface="Verdana" panose="020B0604030504040204" pitchFamily="34" charset="0"/>
              </a:rPr>
              <a:t> of </a:t>
            </a:r>
            <a:r>
              <a:rPr lang="tr-TR" dirty="0" err="1"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glowing</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matter</a:t>
            </a:r>
            <a:r>
              <a:rPr lang="tr-TR" dirty="0">
                <a:solidFill>
                  <a:srgbClr val="002060"/>
                </a:solidFill>
                <a:latin typeface="Verdana" panose="020B0604030504040204" pitchFamily="34" charset="0"/>
                <a:ea typeface="Verdana" panose="020B0604030504040204" pitchFamily="34" charset="0"/>
              </a:rPr>
              <a:t>.</a:t>
            </a:r>
          </a:p>
          <a:p>
            <a:pPr algn="just"/>
            <a:r>
              <a:rPr lang="tr-TR" dirty="0" err="1"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amount</a:t>
            </a:r>
            <a:r>
              <a:rPr lang="tr-TR" dirty="0">
                <a:solidFill>
                  <a:srgbClr val="002060"/>
                </a:solidFill>
                <a:latin typeface="Verdana" panose="020B0604030504040204" pitchFamily="34" charset="0"/>
                <a:ea typeface="Verdana" panose="020B0604030504040204" pitchFamily="34" charset="0"/>
              </a:rPr>
              <a:t> of </a:t>
            </a:r>
            <a:r>
              <a:rPr lang="tr-TR" b="1" dirty="0" err="1" smtClean="0">
                <a:solidFill>
                  <a:srgbClr val="002060"/>
                </a:solidFill>
                <a:latin typeface="Verdana" panose="020B0604030504040204" pitchFamily="34" charset="0"/>
                <a:ea typeface="Verdana" panose="020B0604030504040204" pitchFamily="34" charset="0"/>
              </a:rPr>
              <a:t>light</a:t>
            </a:r>
            <a:r>
              <a:rPr lang="tr-TR" b="1" dirty="0" smtClean="0">
                <a:solidFill>
                  <a:srgbClr val="002060"/>
                </a:solidFill>
                <a:latin typeface="Verdana" panose="020B0604030504040204" pitchFamily="34" charset="0"/>
                <a:ea typeface="Verdana" panose="020B0604030504040204" pitchFamily="34" charset="0"/>
              </a:rPr>
              <a:t> </a:t>
            </a:r>
            <a:r>
              <a:rPr lang="tr-TR" b="1" dirty="0" err="1" smtClean="0">
                <a:solidFill>
                  <a:srgbClr val="002060"/>
                </a:solidFill>
                <a:latin typeface="Verdana" panose="020B0604030504040204" pitchFamily="34" charset="0"/>
                <a:ea typeface="Verdana" panose="020B0604030504040204" pitchFamily="34" charset="0"/>
              </a:rPr>
              <a:t>radiated</a:t>
            </a:r>
            <a:r>
              <a:rPr lang="tr-TR" b="1" dirty="0" smtClean="0">
                <a:solidFill>
                  <a:srgbClr val="002060"/>
                </a:solidFill>
                <a:latin typeface="Verdana" panose="020B0604030504040204" pitchFamily="34" charset="0"/>
                <a:ea typeface="Verdana" panose="020B0604030504040204" pitchFamily="34" charset="0"/>
              </a:rPr>
              <a:t> </a:t>
            </a:r>
            <a:r>
              <a:rPr lang="tr-TR" b="1" dirty="0" err="1">
                <a:solidFill>
                  <a:srgbClr val="002060"/>
                </a:solidFill>
                <a:latin typeface="Verdana" panose="020B0604030504040204" pitchFamily="34" charset="0"/>
                <a:ea typeface="Verdana" panose="020B0604030504040204" pitchFamily="34" charset="0"/>
              </a:rPr>
              <a:t>from</a:t>
            </a:r>
            <a:r>
              <a:rPr lang="tr-TR" b="1" dirty="0">
                <a:solidFill>
                  <a:srgbClr val="002060"/>
                </a:solidFill>
                <a:latin typeface="Verdana" panose="020B0604030504040204" pitchFamily="34" charset="0"/>
                <a:ea typeface="Verdana" panose="020B0604030504040204" pitchFamily="34" charset="0"/>
              </a:rPr>
              <a:t> </a:t>
            </a:r>
            <a:r>
              <a:rPr lang="tr-TR" b="1" dirty="0" err="1">
                <a:solidFill>
                  <a:srgbClr val="002060"/>
                </a:solidFill>
                <a:latin typeface="Verdana" panose="020B0604030504040204" pitchFamily="34" charset="0"/>
                <a:ea typeface="Verdana" panose="020B0604030504040204" pitchFamily="34" charset="0"/>
              </a:rPr>
              <a:t>the</a:t>
            </a:r>
            <a:r>
              <a:rPr lang="tr-TR" b="1" dirty="0">
                <a:solidFill>
                  <a:srgbClr val="002060"/>
                </a:solidFill>
                <a:latin typeface="Verdana" panose="020B0604030504040204" pitchFamily="34" charset="0"/>
                <a:ea typeface="Verdana" panose="020B0604030504040204" pitchFamily="34" charset="0"/>
              </a:rPr>
              <a:t> </a:t>
            </a:r>
            <a:r>
              <a:rPr lang="tr-TR" b="1" dirty="0" err="1" smtClean="0">
                <a:solidFill>
                  <a:srgbClr val="002060"/>
                </a:solidFill>
                <a:latin typeface="Verdana" panose="020B0604030504040204" pitchFamily="34" charset="0"/>
                <a:ea typeface="Verdana" panose="020B0604030504040204" pitchFamily="34" charset="0"/>
              </a:rPr>
              <a:t>glowing</a:t>
            </a:r>
            <a:r>
              <a:rPr lang="tr-TR" b="1" dirty="0" smtClean="0">
                <a:solidFill>
                  <a:srgbClr val="002060"/>
                </a:solidFill>
                <a:latin typeface="Verdana" panose="020B0604030504040204" pitchFamily="34" charset="0"/>
                <a:ea typeface="Verdana" panose="020B0604030504040204" pitchFamily="34" charset="0"/>
              </a:rPr>
              <a:t> </a:t>
            </a:r>
            <a:r>
              <a:rPr lang="en-US" b="1" dirty="0" smtClean="0">
                <a:solidFill>
                  <a:srgbClr val="002060"/>
                </a:solidFill>
                <a:latin typeface="Verdana" panose="020B0604030504040204" pitchFamily="34" charset="0"/>
                <a:ea typeface="Verdana" panose="020B0604030504040204" pitchFamily="34" charset="0"/>
              </a:rPr>
              <a:t>matter </a:t>
            </a:r>
            <a:r>
              <a:rPr lang="en-US" b="1" dirty="0">
                <a:solidFill>
                  <a:srgbClr val="002060"/>
                </a:solidFill>
                <a:latin typeface="Verdana" panose="020B0604030504040204" pitchFamily="34" charset="0"/>
                <a:ea typeface="Verdana" panose="020B0604030504040204" pitchFamily="34" charset="0"/>
              </a:rPr>
              <a:t>(Solid or Liquid) </a:t>
            </a:r>
            <a:r>
              <a:rPr lang="en-US" dirty="0" smtClean="0">
                <a:solidFill>
                  <a:srgbClr val="002060"/>
                </a:solidFill>
                <a:latin typeface="Verdana" panose="020B0604030504040204" pitchFamily="34" charset="0"/>
                <a:ea typeface="Verdana" panose="020B0604030504040204" pitchFamily="34" charset="0"/>
              </a:rPr>
              <a:t>is</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measured</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and</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employed</a:t>
            </a:r>
            <a:r>
              <a:rPr lang="tr-TR" dirty="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to</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determine</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the</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temperature</a:t>
            </a:r>
            <a:r>
              <a:rPr lang="tr-TR" dirty="0">
                <a:solidFill>
                  <a:srgbClr val="002060"/>
                </a:solidFill>
                <a:latin typeface="Verdana" panose="020B0604030504040204" pitchFamily="34" charset="0"/>
                <a:ea typeface="Verdana" panose="020B0604030504040204" pitchFamily="34" charset="0"/>
              </a:rPr>
              <a:t>.</a:t>
            </a:r>
          </a:p>
        </p:txBody>
      </p:sp>
      <p:sp>
        <p:nvSpPr>
          <p:cNvPr id="4" name="Altbilgi Yer Tutucusu 3"/>
          <p:cNvSpPr>
            <a:spLocks noGrp="1"/>
          </p:cNvSpPr>
          <p:nvPr>
            <p:ph type="ftr" sz="quarter" idx="11"/>
          </p:nvPr>
        </p:nvSpPr>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5" name="Resim 4"/>
          <p:cNvPicPr>
            <a:picLocks noChangeAspect="1"/>
          </p:cNvPicPr>
          <p:nvPr/>
        </p:nvPicPr>
        <p:blipFill>
          <a:blip r:embed="rId2"/>
          <a:stretch>
            <a:fillRect/>
          </a:stretch>
        </p:blipFill>
        <p:spPr>
          <a:xfrm>
            <a:off x="5996533" y="2073106"/>
            <a:ext cx="6055054" cy="4243830"/>
          </a:xfrm>
          <a:prstGeom prst="rect">
            <a:avLst/>
          </a:prstGeom>
        </p:spPr>
      </p:pic>
    </p:spTree>
    <p:extLst>
      <p:ext uri="{BB962C8B-B14F-4D97-AF65-F5344CB8AC3E}">
        <p14:creationId xmlns:p14="http://schemas.microsoft.com/office/powerpoint/2010/main" val="2775116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77552" y="6482997"/>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
        <p:nvSpPr>
          <p:cNvPr id="5" name="Rectangle 15"/>
          <p:cNvSpPr txBox="1">
            <a:spLocks noChangeArrowheads="1"/>
          </p:cNvSpPr>
          <p:nvPr/>
        </p:nvSpPr>
        <p:spPr>
          <a:xfrm>
            <a:off x="2580072" y="877771"/>
            <a:ext cx="7469188" cy="536575"/>
          </a:xfrm>
          <a:prstGeom prst="rect">
            <a:avLst/>
          </a:prstGeom>
          <a:noFill/>
        </p:spPr>
        <p:txBody>
          <a:bodyPr vert="horz" lIns="0" tIns="0" rIns="0" bIns="0" rtlCol="0" anchor="t">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tr-TR" sz="3200" b="1" dirty="0" smtClean="0">
                <a:latin typeface="Verdana" panose="020B0604030504040204" pitchFamily="34" charset="0"/>
                <a:ea typeface="Verdana" panose="020B0604030504040204" pitchFamily="34" charset="0"/>
              </a:rPr>
              <a:t>How </a:t>
            </a:r>
            <a:r>
              <a:rPr lang="tr-TR" altLang="tr-TR" sz="3200" b="1" dirty="0">
                <a:latin typeface="Verdana" panose="020B0604030504040204" pitchFamily="34" charset="0"/>
                <a:ea typeface="Verdana" panose="020B0604030504040204" pitchFamily="34" charset="0"/>
              </a:rPr>
              <a:t>ı</a:t>
            </a:r>
            <a:r>
              <a:rPr lang="en-US" altLang="tr-TR" sz="3200" b="1" dirty="0" smtClean="0">
                <a:latin typeface="Verdana" panose="020B0604030504040204" pitchFamily="34" charset="0"/>
                <a:ea typeface="Verdana" panose="020B0604030504040204" pitchFamily="34" charset="0"/>
              </a:rPr>
              <a:t>s heat transferred?</a:t>
            </a:r>
          </a:p>
        </p:txBody>
      </p:sp>
      <p:sp>
        <p:nvSpPr>
          <p:cNvPr id="6" name="Rectangle 17"/>
          <p:cNvSpPr>
            <a:spLocks noChangeArrowheads="1"/>
          </p:cNvSpPr>
          <p:nvPr/>
        </p:nvSpPr>
        <p:spPr bwMode="auto">
          <a:xfrm>
            <a:off x="682051" y="1896946"/>
            <a:ext cx="2462213"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07963" indent="-207963" defTabSz="457200">
              <a:spcBef>
                <a:spcPct val="20000"/>
              </a:spcBef>
              <a:buChar char="•"/>
              <a:defRPr sz="3200">
                <a:solidFill>
                  <a:schemeClr val="tx1"/>
                </a:solidFill>
                <a:latin typeface="Times New Roman" panose="02020603050405020304" pitchFamily="18" charset="0"/>
              </a:defRPr>
            </a:lvl1pPr>
            <a:lvl2pPr marL="1014413" indent="-557213" defTabSz="457200">
              <a:spcBef>
                <a:spcPct val="20000"/>
              </a:spcBef>
              <a:buChar char="–"/>
              <a:defRPr sz="2800">
                <a:solidFill>
                  <a:schemeClr val="tx1"/>
                </a:solidFill>
                <a:latin typeface="Times New Roman" panose="02020603050405020304" pitchFamily="18" charset="0"/>
              </a:defRPr>
            </a:lvl2pPr>
            <a:lvl3pPr marL="1717675" indent="-588963" defTabSz="457200">
              <a:spcBef>
                <a:spcPct val="20000"/>
              </a:spcBef>
              <a:buChar char="•"/>
              <a:defRPr sz="2400">
                <a:solidFill>
                  <a:schemeClr val="tx1"/>
                </a:solidFill>
                <a:latin typeface="Times New Roman" panose="02020603050405020304" pitchFamily="18" charset="0"/>
              </a:defRPr>
            </a:lvl3pPr>
            <a:lvl4pPr marL="1600200" indent="-228600" defTabSz="457200">
              <a:spcBef>
                <a:spcPct val="20000"/>
              </a:spcBef>
              <a:buChar char="–"/>
              <a:defRPr sz="2000">
                <a:solidFill>
                  <a:schemeClr val="tx1"/>
                </a:solidFill>
                <a:latin typeface="Times New Roman" panose="02020603050405020304" pitchFamily="18" charset="0"/>
              </a:defRPr>
            </a:lvl4pPr>
            <a:lvl5pPr marL="2057400" indent="-228600" defTabSz="457200">
              <a:spcBef>
                <a:spcPct val="20000"/>
              </a:spcBef>
              <a:buChar char="•"/>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rgbClr val="000000"/>
              </a:buClr>
              <a:buSzPct val="90000"/>
              <a:buFont typeface="Monotype Sorts" pitchFamily="2" charset="2"/>
              <a:buChar char="_"/>
            </a:pPr>
            <a:r>
              <a:rPr lang="en-US" altLang="tr-TR" sz="3000">
                <a:solidFill>
                  <a:srgbClr val="0000FF"/>
                </a:solidFill>
                <a:latin typeface="ITCCentury Book" charset="0"/>
              </a:rPr>
              <a:t>Conduction</a:t>
            </a:r>
          </a:p>
        </p:txBody>
      </p:sp>
      <p:sp>
        <p:nvSpPr>
          <p:cNvPr id="7" name="Rectangle 18"/>
          <p:cNvSpPr>
            <a:spLocks noChangeArrowheads="1"/>
          </p:cNvSpPr>
          <p:nvPr/>
        </p:nvSpPr>
        <p:spPr bwMode="auto">
          <a:xfrm>
            <a:off x="6934437" y="2393016"/>
            <a:ext cx="2493963"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07963" indent="-207963" defTabSz="457200">
              <a:spcBef>
                <a:spcPct val="20000"/>
              </a:spcBef>
              <a:buChar char="•"/>
              <a:defRPr sz="3200">
                <a:solidFill>
                  <a:schemeClr val="tx1"/>
                </a:solidFill>
                <a:latin typeface="Times New Roman" panose="02020603050405020304" pitchFamily="18" charset="0"/>
              </a:defRPr>
            </a:lvl1pPr>
            <a:lvl2pPr marL="1014413" indent="-557213" defTabSz="457200">
              <a:spcBef>
                <a:spcPct val="20000"/>
              </a:spcBef>
              <a:buChar char="–"/>
              <a:defRPr sz="2800">
                <a:solidFill>
                  <a:schemeClr val="tx1"/>
                </a:solidFill>
                <a:latin typeface="Times New Roman" panose="02020603050405020304" pitchFamily="18" charset="0"/>
              </a:defRPr>
            </a:lvl2pPr>
            <a:lvl3pPr marL="1717675" indent="-588963" defTabSz="457200">
              <a:spcBef>
                <a:spcPct val="20000"/>
              </a:spcBef>
              <a:buChar char="•"/>
              <a:defRPr sz="2400">
                <a:solidFill>
                  <a:schemeClr val="tx1"/>
                </a:solidFill>
                <a:latin typeface="Times New Roman" panose="02020603050405020304" pitchFamily="18" charset="0"/>
              </a:defRPr>
            </a:lvl3pPr>
            <a:lvl4pPr marL="1600200" indent="-228600" defTabSz="457200">
              <a:spcBef>
                <a:spcPct val="20000"/>
              </a:spcBef>
              <a:buChar char="–"/>
              <a:defRPr sz="2000">
                <a:solidFill>
                  <a:schemeClr val="tx1"/>
                </a:solidFill>
                <a:latin typeface="Times New Roman" panose="02020603050405020304" pitchFamily="18" charset="0"/>
              </a:defRPr>
            </a:lvl4pPr>
            <a:lvl5pPr marL="2057400" indent="-228600" defTabSz="457200">
              <a:spcBef>
                <a:spcPct val="20000"/>
              </a:spcBef>
              <a:buChar char="•"/>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rgbClr val="000000"/>
              </a:buClr>
              <a:buSzPct val="90000"/>
              <a:buFont typeface="Monotype Sorts" pitchFamily="2" charset="2"/>
              <a:buChar char="_"/>
            </a:pPr>
            <a:r>
              <a:rPr lang="en-US" altLang="tr-TR" sz="3000">
                <a:solidFill>
                  <a:srgbClr val="0000FF"/>
                </a:solidFill>
                <a:latin typeface="ITCCentury Book" charset="0"/>
              </a:rPr>
              <a:t>Convection</a:t>
            </a:r>
          </a:p>
        </p:txBody>
      </p:sp>
      <p:sp>
        <p:nvSpPr>
          <p:cNvPr id="8" name="Rectangle 19"/>
          <p:cNvSpPr>
            <a:spLocks noChangeArrowheads="1"/>
          </p:cNvSpPr>
          <p:nvPr/>
        </p:nvSpPr>
        <p:spPr bwMode="auto">
          <a:xfrm>
            <a:off x="2403138" y="4201625"/>
            <a:ext cx="2116137"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07963" indent="-207963" defTabSz="457200">
              <a:spcBef>
                <a:spcPct val="20000"/>
              </a:spcBef>
              <a:buChar char="•"/>
              <a:defRPr sz="3200">
                <a:solidFill>
                  <a:schemeClr val="tx1"/>
                </a:solidFill>
                <a:latin typeface="Times New Roman" panose="02020603050405020304" pitchFamily="18" charset="0"/>
              </a:defRPr>
            </a:lvl1pPr>
            <a:lvl2pPr marL="1014413" indent="-557213" defTabSz="457200">
              <a:spcBef>
                <a:spcPct val="20000"/>
              </a:spcBef>
              <a:buChar char="–"/>
              <a:defRPr sz="2800">
                <a:solidFill>
                  <a:schemeClr val="tx1"/>
                </a:solidFill>
                <a:latin typeface="Times New Roman" panose="02020603050405020304" pitchFamily="18" charset="0"/>
              </a:defRPr>
            </a:lvl2pPr>
            <a:lvl3pPr marL="1717675" indent="-588963" defTabSz="457200">
              <a:spcBef>
                <a:spcPct val="20000"/>
              </a:spcBef>
              <a:buChar char="•"/>
              <a:defRPr sz="2400">
                <a:solidFill>
                  <a:schemeClr val="tx1"/>
                </a:solidFill>
                <a:latin typeface="Times New Roman" panose="02020603050405020304" pitchFamily="18" charset="0"/>
              </a:defRPr>
            </a:lvl3pPr>
            <a:lvl4pPr marL="1600200" indent="-228600" defTabSz="457200">
              <a:spcBef>
                <a:spcPct val="20000"/>
              </a:spcBef>
              <a:buChar char="–"/>
              <a:defRPr sz="2000">
                <a:solidFill>
                  <a:schemeClr val="tx1"/>
                </a:solidFill>
                <a:latin typeface="Times New Roman" panose="02020603050405020304" pitchFamily="18" charset="0"/>
              </a:defRPr>
            </a:lvl4pPr>
            <a:lvl5pPr marL="2057400" indent="-228600" defTabSz="457200">
              <a:spcBef>
                <a:spcPct val="20000"/>
              </a:spcBef>
              <a:buChar char="•"/>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rgbClr val="000000"/>
              </a:buClr>
              <a:buSzPct val="90000"/>
              <a:buFont typeface="Monotype Sorts" pitchFamily="2" charset="2"/>
              <a:buChar char="_"/>
            </a:pPr>
            <a:r>
              <a:rPr lang="en-US" altLang="tr-TR" sz="3000">
                <a:solidFill>
                  <a:srgbClr val="0000FF"/>
                </a:solidFill>
                <a:latin typeface="ITCCentury Book" charset="0"/>
              </a:rPr>
              <a:t>Radiation</a:t>
            </a:r>
          </a:p>
        </p:txBody>
      </p:sp>
      <p:sp>
        <p:nvSpPr>
          <p:cNvPr id="9" name="Freeform 20"/>
          <p:cNvSpPr>
            <a:spLocks/>
          </p:cNvSpPr>
          <p:nvPr/>
        </p:nvSpPr>
        <p:spPr bwMode="auto">
          <a:xfrm>
            <a:off x="3236339" y="2365258"/>
            <a:ext cx="1185862" cy="1820863"/>
          </a:xfrm>
          <a:custGeom>
            <a:avLst/>
            <a:gdLst>
              <a:gd name="T0" fmla="*/ 2519361 w 747"/>
              <a:gd name="T1" fmla="*/ 0 h 1147"/>
              <a:gd name="T2" fmla="*/ 2519361 w 747"/>
              <a:gd name="T3" fmla="*/ 2147483646 h 1147"/>
              <a:gd name="T4" fmla="*/ 2519361 w 747"/>
              <a:gd name="T5" fmla="*/ 2147483646 h 1147"/>
              <a:gd name="T6" fmla="*/ 42841844 w 747"/>
              <a:gd name="T7" fmla="*/ 2147483646 h 1147"/>
              <a:gd name="T8" fmla="*/ 118446500 w 747"/>
              <a:gd name="T9" fmla="*/ 2147483646 h 1147"/>
              <a:gd name="T10" fmla="*/ 216733346 w 747"/>
              <a:gd name="T11" fmla="*/ 2147483646 h 1147"/>
              <a:gd name="T12" fmla="*/ 342741105 w 747"/>
              <a:gd name="T13" fmla="*/ 2147483646 h 1147"/>
              <a:gd name="T14" fmla="*/ 481348847 w 747"/>
              <a:gd name="T15" fmla="*/ 2147483646 h 1147"/>
              <a:gd name="T16" fmla="*/ 637598469 w 747"/>
              <a:gd name="T17" fmla="*/ 2147483646 h 1147"/>
              <a:gd name="T18" fmla="*/ 798888401 w 747"/>
              <a:gd name="T19" fmla="*/ 2147483646 h 1147"/>
              <a:gd name="T20" fmla="*/ 967739592 w 747"/>
              <a:gd name="T21" fmla="*/ 2147483646 h 1147"/>
              <a:gd name="T22" fmla="*/ 1131548885 w 747"/>
              <a:gd name="T23" fmla="*/ 2147483646 h 1147"/>
              <a:gd name="T24" fmla="*/ 1292838817 w 747"/>
              <a:gd name="T25" fmla="*/ 2147483646 h 1147"/>
              <a:gd name="T26" fmla="*/ 1441528767 w 747"/>
              <a:gd name="T27" fmla="*/ 2147483646 h 1147"/>
              <a:gd name="T28" fmla="*/ 1577617147 w 747"/>
              <a:gd name="T29" fmla="*/ 2147483646 h 1147"/>
              <a:gd name="T30" fmla="*/ 1691023337 w 747"/>
              <a:gd name="T31" fmla="*/ 2147483646 h 1147"/>
              <a:gd name="T32" fmla="*/ 1784269873 w 747"/>
              <a:gd name="T33" fmla="*/ 2147483646 h 1147"/>
              <a:gd name="T34" fmla="*/ 1847272959 w 747"/>
              <a:gd name="T35" fmla="*/ 2147483646 h 1147"/>
              <a:gd name="T36" fmla="*/ 1880035770 w 747"/>
              <a:gd name="T37" fmla="*/ 2147483646 h 1147"/>
              <a:gd name="T38" fmla="*/ 1880035770 w 747"/>
              <a:gd name="T39" fmla="*/ 2147483646 h 1147"/>
              <a:gd name="T40" fmla="*/ 1880035770 w 747"/>
              <a:gd name="T41" fmla="*/ 7561265 h 1147"/>
              <a:gd name="T42" fmla="*/ 1880035770 w 747"/>
              <a:gd name="T43" fmla="*/ 12601578 h 1147"/>
              <a:gd name="T44" fmla="*/ 1857353579 w 747"/>
              <a:gd name="T45" fmla="*/ 75604708 h 1147"/>
              <a:gd name="T46" fmla="*/ 1794350493 w 747"/>
              <a:gd name="T47" fmla="*/ 128528798 h 1147"/>
              <a:gd name="T48" fmla="*/ 1701103958 w 747"/>
              <a:gd name="T49" fmla="*/ 173891623 h 1147"/>
              <a:gd name="T50" fmla="*/ 1580136509 w 747"/>
              <a:gd name="T51" fmla="*/ 206652869 h 1147"/>
              <a:gd name="T52" fmla="*/ 1433967508 w 747"/>
              <a:gd name="T53" fmla="*/ 239415703 h 1147"/>
              <a:gd name="T54" fmla="*/ 1272677576 w 747"/>
              <a:gd name="T55" fmla="*/ 257056008 h 1147"/>
              <a:gd name="T56" fmla="*/ 1101307023 w 747"/>
              <a:gd name="T57" fmla="*/ 272176950 h 1147"/>
              <a:gd name="T58" fmla="*/ 924896160 w 747"/>
              <a:gd name="T59" fmla="*/ 274697900 h 1147"/>
              <a:gd name="T60" fmla="*/ 745965935 w 747"/>
              <a:gd name="T61" fmla="*/ 274697900 h 1147"/>
              <a:gd name="T62" fmla="*/ 574595383 w 747"/>
              <a:gd name="T63" fmla="*/ 262096322 h 1147"/>
              <a:gd name="T64" fmla="*/ 415824812 w 747"/>
              <a:gd name="T65" fmla="*/ 241935066 h 1147"/>
              <a:gd name="T66" fmla="*/ 274696122 w 747"/>
              <a:gd name="T67" fmla="*/ 211693183 h 1147"/>
              <a:gd name="T68" fmla="*/ 153728673 w 747"/>
              <a:gd name="T69" fmla="*/ 176410986 h 1147"/>
              <a:gd name="T70" fmla="*/ 68043396 w 747"/>
              <a:gd name="T71" fmla="*/ 128528798 h 1147"/>
              <a:gd name="T72" fmla="*/ 12599982 w 747"/>
              <a:gd name="T73" fmla="*/ 78125659 h 1147"/>
              <a:gd name="T74" fmla="*/ 0 w 747"/>
              <a:gd name="T75" fmla="*/ 12601578 h 1147"/>
              <a:gd name="T76" fmla="*/ 2519361 w 747"/>
              <a:gd name="T77" fmla="*/ 0 h 11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47" h="1147">
                <a:moveTo>
                  <a:pt x="1" y="0"/>
                </a:moveTo>
                <a:lnTo>
                  <a:pt x="1" y="869"/>
                </a:lnTo>
                <a:lnTo>
                  <a:pt x="1" y="925"/>
                </a:lnTo>
                <a:lnTo>
                  <a:pt x="17" y="979"/>
                </a:lnTo>
                <a:lnTo>
                  <a:pt x="47" y="1026"/>
                </a:lnTo>
                <a:lnTo>
                  <a:pt x="86" y="1065"/>
                </a:lnTo>
                <a:lnTo>
                  <a:pt x="136" y="1095"/>
                </a:lnTo>
                <a:lnTo>
                  <a:pt x="191" y="1120"/>
                </a:lnTo>
                <a:lnTo>
                  <a:pt x="253" y="1135"/>
                </a:lnTo>
                <a:lnTo>
                  <a:pt x="317" y="1144"/>
                </a:lnTo>
                <a:lnTo>
                  <a:pt x="384" y="1146"/>
                </a:lnTo>
                <a:lnTo>
                  <a:pt x="449" y="1142"/>
                </a:lnTo>
                <a:lnTo>
                  <a:pt x="513" y="1130"/>
                </a:lnTo>
                <a:lnTo>
                  <a:pt x="572" y="1112"/>
                </a:lnTo>
                <a:lnTo>
                  <a:pt x="626" y="1086"/>
                </a:lnTo>
                <a:lnTo>
                  <a:pt x="671" y="1055"/>
                </a:lnTo>
                <a:lnTo>
                  <a:pt x="708" y="1017"/>
                </a:lnTo>
                <a:lnTo>
                  <a:pt x="733" y="974"/>
                </a:lnTo>
                <a:lnTo>
                  <a:pt x="746" y="923"/>
                </a:lnTo>
                <a:lnTo>
                  <a:pt x="746" y="924"/>
                </a:lnTo>
                <a:lnTo>
                  <a:pt x="746" y="3"/>
                </a:lnTo>
                <a:lnTo>
                  <a:pt x="746" y="5"/>
                </a:lnTo>
                <a:lnTo>
                  <a:pt x="737" y="30"/>
                </a:lnTo>
                <a:lnTo>
                  <a:pt x="712" y="51"/>
                </a:lnTo>
                <a:lnTo>
                  <a:pt x="675" y="69"/>
                </a:lnTo>
                <a:lnTo>
                  <a:pt x="627" y="82"/>
                </a:lnTo>
                <a:lnTo>
                  <a:pt x="569" y="95"/>
                </a:lnTo>
                <a:lnTo>
                  <a:pt x="505" y="102"/>
                </a:lnTo>
                <a:lnTo>
                  <a:pt x="437" y="108"/>
                </a:lnTo>
                <a:lnTo>
                  <a:pt x="367" y="109"/>
                </a:lnTo>
                <a:lnTo>
                  <a:pt x="296" y="109"/>
                </a:lnTo>
                <a:lnTo>
                  <a:pt x="228" y="104"/>
                </a:lnTo>
                <a:lnTo>
                  <a:pt x="165" y="96"/>
                </a:lnTo>
                <a:lnTo>
                  <a:pt x="109" y="84"/>
                </a:lnTo>
                <a:lnTo>
                  <a:pt x="61" y="70"/>
                </a:lnTo>
                <a:lnTo>
                  <a:pt x="27" y="51"/>
                </a:lnTo>
                <a:lnTo>
                  <a:pt x="5" y="31"/>
                </a:lnTo>
                <a:lnTo>
                  <a:pt x="0" y="5"/>
                </a:lnTo>
                <a:lnTo>
                  <a:pt x="1" y="0"/>
                </a:lnTo>
              </a:path>
            </a:pathLst>
          </a:custGeom>
          <a:gradFill rotWithShape="0">
            <a:gsLst>
              <a:gs pos="0">
                <a:srgbClr val="5291EF"/>
              </a:gs>
              <a:gs pos="50000">
                <a:srgbClr val="4181C0"/>
              </a:gs>
              <a:gs pos="100000">
                <a:srgbClr val="5291EF"/>
              </a:gs>
            </a:gsLst>
            <a:lin ang="2700000" scaled="1"/>
          </a:gradFill>
          <a:ln w="12700" cap="rnd" cmpd="sng">
            <a:solidFill>
              <a:srgbClr val="0082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 name="Freeform 21"/>
          <p:cNvSpPr>
            <a:spLocks/>
          </p:cNvSpPr>
          <p:nvPr/>
        </p:nvSpPr>
        <p:spPr bwMode="auto">
          <a:xfrm>
            <a:off x="2753739" y="2692283"/>
            <a:ext cx="571500" cy="1036638"/>
          </a:xfrm>
          <a:custGeom>
            <a:avLst/>
            <a:gdLst>
              <a:gd name="T0" fmla="*/ 249496263 w 360"/>
              <a:gd name="T1" fmla="*/ 1048385506 h 653"/>
              <a:gd name="T2" fmla="*/ 259576888 w 360"/>
              <a:gd name="T3" fmla="*/ 1123990230 h 653"/>
              <a:gd name="T4" fmla="*/ 274697825 w 360"/>
              <a:gd name="T5" fmla="*/ 1176914330 h 653"/>
              <a:gd name="T6" fmla="*/ 289818763 w 360"/>
              <a:gd name="T7" fmla="*/ 1224796528 h 653"/>
              <a:gd name="T8" fmla="*/ 320060638 w 360"/>
              <a:gd name="T9" fmla="*/ 1262599684 h 653"/>
              <a:gd name="T10" fmla="*/ 355342825 w 360"/>
              <a:gd name="T11" fmla="*/ 1297881889 h 653"/>
              <a:gd name="T12" fmla="*/ 385584700 w 360"/>
              <a:gd name="T13" fmla="*/ 1310481882 h 653"/>
              <a:gd name="T14" fmla="*/ 425907200 w 360"/>
              <a:gd name="T15" fmla="*/ 1328123778 h 653"/>
              <a:gd name="T16" fmla="*/ 473789375 w 360"/>
              <a:gd name="T17" fmla="*/ 1340723772 h 653"/>
              <a:gd name="T18" fmla="*/ 521673138 w 360"/>
              <a:gd name="T19" fmla="*/ 1353325353 h 653"/>
              <a:gd name="T20" fmla="*/ 572076263 w 360"/>
              <a:gd name="T21" fmla="*/ 1355844716 h 653"/>
              <a:gd name="T22" fmla="*/ 612398763 w 360"/>
              <a:gd name="T23" fmla="*/ 1353325353 h 653"/>
              <a:gd name="T24" fmla="*/ 645160000 w 360"/>
              <a:gd name="T25" fmla="*/ 1328123778 h 653"/>
              <a:gd name="T26" fmla="*/ 672882513 w 360"/>
              <a:gd name="T27" fmla="*/ 1295360937 h 653"/>
              <a:gd name="T28" fmla="*/ 703124388 w 360"/>
              <a:gd name="T29" fmla="*/ 1260078733 h 653"/>
              <a:gd name="T30" fmla="*/ 738406575 w 360"/>
              <a:gd name="T31" fmla="*/ 1234877158 h 653"/>
              <a:gd name="T32" fmla="*/ 796369375 w 360"/>
              <a:gd name="T33" fmla="*/ 1229836843 h 653"/>
              <a:gd name="T34" fmla="*/ 869454700 w 360"/>
              <a:gd name="T35" fmla="*/ 1302922203 h 653"/>
              <a:gd name="T36" fmla="*/ 902215938 w 360"/>
              <a:gd name="T37" fmla="*/ 1408768817 h 653"/>
              <a:gd name="T38" fmla="*/ 894656263 w 360"/>
              <a:gd name="T39" fmla="*/ 1514615431 h 653"/>
              <a:gd name="T40" fmla="*/ 851812813 w 360"/>
              <a:gd name="T41" fmla="*/ 1597779833 h 653"/>
              <a:gd name="T42" fmla="*/ 776208125 w 360"/>
              <a:gd name="T43" fmla="*/ 1635582989 h 653"/>
              <a:gd name="T44" fmla="*/ 612398763 w 360"/>
              <a:gd name="T45" fmla="*/ 1643142668 h 653"/>
              <a:gd name="T46" fmla="*/ 408265313 w 360"/>
              <a:gd name="T47" fmla="*/ 1622981408 h 653"/>
              <a:gd name="T48" fmla="*/ 231854375 w 360"/>
              <a:gd name="T49" fmla="*/ 1549897635 h 653"/>
              <a:gd name="T50" fmla="*/ 93246575 w 360"/>
              <a:gd name="T51" fmla="*/ 1398688187 h 653"/>
              <a:gd name="T52" fmla="*/ 12601575 w 360"/>
              <a:gd name="T53" fmla="*/ 1144151489 h 653"/>
              <a:gd name="T54" fmla="*/ 2520950 w 360"/>
              <a:gd name="T55" fmla="*/ 821571334 h 653"/>
              <a:gd name="T56" fmla="*/ 57964388 w 360"/>
              <a:gd name="T57" fmla="*/ 579636217 h 653"/>
              <a:gd name="T58" fmla="*/ 163810950 w 360"/>
              <a:gd name="T59" fmla="*/ 357862360 h 653"/>
              <a:gd name="T60" fmla="*/ 320060638 w 360"/>
              <a:gd name="T61" fmla="*/ 171370708 h 653"/>
              <a:gd name="T62" fmla="*/ 509071563 w 360"/>
              <a:gd name="T63" fmla="*/ 47883786 h 653"/>
              <a:gd name="T64" fmla="*/ 728325950 w 360"/>
              <a:gd name="T65" fmla="*/ 0 h 653"/>
              <a:gd name="T66" fmla="*/ 806450000 w 360"/>
              <a:gd name="T67" fmla="*/ 22682211 h 653"/>
              <a:gd name="T68" fmla="*/ 874495013 w 360"/>
              <a:gd name="T69" fmla="*/ 95765984 h 653"/>
              <a:gd name="T70" fmla="*/ 899696575 w 360"/>
              <a:gd name="T71" fmla="*/ 191531967 h 653"/>
              <a:gd name="T72" fmla="*/ 879535325 w 360"/>
              <a:gd name="T73" fmla="*/ 292338266 h 653"/>
              <a:gd name="T74" fmla="*/ 824091888 w 360"/>
              <a:gd name="T75" fmla="*/ 362902675 h 653"/>
              <a:gd name="T76" fmla="*/ 766127500 w 360"/>
              <a:gd name="T77" fmla="*/ 383063935 h 653"/>
              <a:gd name="T78" fmla="*/ 753527513 w 360"/>
              <a:gd name="T79" fmla="*/ 383063935 h 653"/>
              <a:gd name="T80" fmla="*/ 733366263 w 360"/>
              <a:gd name="T81" fmla="*/ 378023620 h 653"/>
              <a:gd name="T82" fmla="*/ 715724375 w 360"/>
              <a:gd name="T83" fmla="*/ 370463941 h 653"/>
              <a:gd name="T84" fmla="*/ 688003450 w 360"/>
              <a:gd name="T85" fmla="*/ 352822045 h 653"/>
              <a:gd name="T86" fmla="*/ 675401875 w 360"/>
              <a:gd name="T87" fmla="*/ 345262367 h 653"/>
              <a:gd name="T88" fmla="*/ 655240625 w 360"/>
              <a:gd name="T89" fmla="*/ 350302681 h 653"/>
              <a:gd name="T90" fmla="*/ 627519700 w 360"/>
              <a:gd name="T91" fmla="*/ 352822045 h 653"/>
              <a:gd name="T92" fmla="*/ 582156888 w 360"/>
              <a:gd name="T93" fmla="*/ 365423626 h 653"/>
              <a:gd name="T94" fmla="*/ 534273125 w 360"/>
              <a:gd name="T95" fmla="*/ 383063935 h 653"/>
              <a:gd name="T96" fmla="*/ 466229700 w 360"/>
              <a:gd name="T97" fmla="*/ 423386454 h 653"/>
              <a:gd name="T98" fmla="*/ 380544388 w 360"/>
              <a:gd name="T99" fmla="*/ 509071808 h 653"/>
              <a:gd name="T100" fmla="*/ 309980013 w 360"/>
              <a:gd name="T101" fmla="*/ 622479688 h 653"/>
              <a:gd name="T102" fmla="*/ 259576888 w 360"/>
              <a:gd name="T103" fmla="*/ 745966610 h 653"/>
              <a:gd name="T104" fmla="*/ 234375325 w 360"/>
              <a:gd name="T105" fmla="*/ 871974483 h 653"/>
              <a:gd name="T106" fmla="*/ 241935000 w 360"/>
              <a:gd name="T107" fmla="*/ 985382363 h 6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0" h="653">
                <a:moveTo>
                  <a:pt x="96" y="391"/>
                </a:moveTo>
                <a:lnTo>
                  <a:pt x="97" y="404"/>
                </a:lnTo>
                <a:lnTo>
                  <a:pt x="99" y="416"/>
                </a:lnTo>
                <a:lnTo>
                  <a:pt x="101" y="428"/>
                </a:lnTo>
                <a:lnTo>
                  <a:pt x="103" y="437"/>
                </a:lnTo>
                <a:lnTo>
                  <a:pt x="103" y="446"/>
                </a:lnTo>
                <a:lnTo>
                  <a:pt x="105" y="454"/>
                </a:lnTo>
                <a:lnTo>
                  <a:pt x="107" y="461"/>
                </a:lnTo>
                <a:lnTo>
                  <a:pt x="109" y="467"/>
                </a:lnTo>
                <a:lnTo>
                  <a:pt x="111" y="474"/>
                </a:lnTo>
                <a:lnTo>
                  <a:pt x="113" y="480"/>
                </a:lnTo>
                <a:lnTo>
                  <a:pt x="115" y="486"/>
                </a:lnTo>
                <a:lnTo>
                  <a:pt x="119" y="490"/>
                </a:lnTo>
                <a:lnTo>
                  <a:pt x="123" y="496"/>
                </a:lnTo>
                <a:lnTo>
                  <a:pt x="127" y="501"/>
                </a:lnTo>
                <a:lnTo>
                  <a:pt x="133" y="507"/>
                </a:lnTo>
                <a:lnTo>
                  <a:pt x="139" y="511"/>
                </a:lnTo>
                <a:lnTo>
                  <a:pt x="141" y="515"/>
                </a:lnTo>
                <a:lnTo>
                  <a:pt x="145" y="517"/>
                </a:lnTo>
                <a:lnTo>
                  <a:pt x="148" y="518"/>
                </a:lnTo>
                <a:lnTo>
                  <a:pt x="153" y="520"/>
                </a:lnTo>
                <a:lnTo>
                  <a:pt x="158" y="523"/>
                </a:lnTo>
                <a:lnTo>
                  <a:pt x="164" y="525"/>
                </a:lnTo>
                <a:lnTo>
                  <a:pt x="169" y="527"/>
                </a:lnTo>
                <a:lnTo>
                  <a:pt x="177" y="528"/>
                </a:lnTo>
                <a:lnTo>
                  <a:pt x="182" y="530"/>
                </a:lnTo>
                <a:lnTo>
                  <a:pt x="188" y="532"/>
                </a:lnTo>
                <a:lnTo>
                  <a:pt x="194" y="534"/>
                </a:lnTo>
                <a:lnTo>
                  <a:pt x="201" y="535"/>
                </a:lnTo>
                <a:lnTo>
                  <a:pt x="207" y="537"/>
                </a:lnTo>
                <a:lnTo>
                  <a:pt x="214" y="537"/>
                </a:lnTo>
                <a:lnTo>
                  <a:pt x="219" y="538"/>
                </a:lnTo>
                <a:lnTo>
                  <a:pt x="227" y="538"/>
                </a:lnTo>
                <a:lnTo>
                  <a:pt x="233" y="538"/>
                </a:lnTo>
                <a:lnTo>
                  <a:pt x="238" y="538"/>
                </a:lnTo>
                <a:lnTo>
                  <a:pt x="243" y="537"/>
                </a:lnTo>
                <a:lnTo>
                  <a:pt x="248" y="534"/>
                </a:lnTo>
                <a:lnTo>
                  <a:pt x="252" y="531"/>
                </a:lnTo>
                <a:lnTo>
                  <a:pt x="256" y="527"/>
                </a:lnTo>
                <a:lnTo>
                  <a:pt x="259" y="524"/>
                </a:lnTo>
                <a:lnTo>
                  <a:pt x="264" y="518"/>
                </a:lnTo>
                <a:lnTo>
                  <a:pt x="267" y="514"/>
                </a:lnTo>
                <a:lnTo>
                  <a:pt x="271" y="510"/>
                </a:lnTo>
                <a:lnTo>
                  <a:pt x="274" y="506"/>
                </a:lnTo>
                <a:lnTo>
                  <a:pt x="279" y="500"/>
                </a:lnTo>
                <a:lnTo>
                  <a:pt x="283" y="497"/>
                </a:lnTo>
                <a:lnTo>
                  <a:pt x="287" y="493"/>
                </a:lnTo>
                <a:lnTo>
                  <a:pt x="293" y="490"/>
                </a:lnTo>
                <a:lnTo>
                  <a:pt x="299" y="487"/>
                </a:lnTo>
                <a:lnTo>
                  <a:pt x="304" y="482"/>
                </a:lnTo>
                <a:lnTo>
                  <a:pt x="316" y="488"/>
                </a:lnTo>
                <a:lnTo>
                  <a:pt x="328" y="497"/>
                </a:lnTo>
                <a:lnTo>
                  <a:pt x="337" y="507"/>
                </a:lnTo>
                <a:lnTo>
                  <a:pt x="345" y="517"/>
                </a:lnTo>
                <a:lnTo>
                  <a:pt x="351" y="531"/>
                </a:lnTo>
                <a:lnTo>
                  <a:pt x="355" y="544"/>
                </a:lnTo>
                <a:lnTo>
                  <a:pt x="358" y="559"/>
                </a:lnTo>
                <a:lnTo>
                  <a:pt x="359" y="572"/>
                </a:lnTo>
                <a:lnTo>
                  <a:pt x="358" y="587"/>
                </a:lnTo>
                <a:lnTo>
                  <a:pt x="355" y="601"/>
                </a:lnTo>
                <a:lnTo>
                  <a:pt x="351" y="614"/>
                </a:lnTo>
                <a:lnTo>
                  <a:pt x="346" y="625"/>
                </a:lnTo>
                <a:lnTo>
                  <a:pt x="338" y="634"/>
                </a:lnTo>
                <a:lnTo>
                  <a:pt x="330" y="642"/>
                </a:lnTo>
                <a:lnTo>
                  <a:pt x="319" y="647"/>
                </a:lnTo>
                <a:lnTo>
                  <a:pt x="308" y="649"/>
                </a:lnTo>
                <a:lnTo>
                  <a:pt x="299" y="650"/>
                </a:lnTo>
                <a:lnTo>
                  <a:pt x="271" y="652"/>
                </a:lnTo>
                <a:lnTo>
                  <a:pt x="243" y="652"/>
                </a:lnTo>
                <a:lnTo>
                  <a:pt x="215" y="651"/>
                </a:lnTo>
                <a:lnTo>
                  <a:pt x="188" y="648"/>
                </a:lnTo>
                <a:lnTo>
                  <a:pt x="162" y="644"/>
                </a:lnTo>
                <a:lnTo>
                  <a:pt x="137" y="637"/>
                </a:lnTo>
                <a:lnTo>
                  <a:pt x="113" y="628"/>
                </a:lnTo>
                <a:lnTo>
                  <a:pt x="92" y="615"/>
                </a:lnTo>
                <a:lnTo>
                  <a:pt x="71" y="600"/>
                </a:lnTo>
                <a:lnTo>
                  <a:pt x="53" y="580"/>
                </a:lnTo>
                <a:lnTo>
                  <a:pt x="37" y="555"/>
                </a:lnTo>
                <a:lnTo>
                  <a:pt x="23" y="527"/>
                </a:lnTo>
                <a:lnTo>
                  <a:pt x="12" y="494"/>
                </a:lnTo>
                <a:lnTo>
                  <a:pt x="5" y="454"/>
                </a:lnTo>
                <a:lnTo>
                  <a:pt x="0" y="410"/>
                </a:lnTo>
                <a:lnTo>
                  <a:pt x="0" y="358"/>
                </a:lnTo>
                <a:lnTo>
                  <a:pt x="1" y="326"/>
                </a:lnTo>
                <a:lnTo>
                  <a:pt x="5" y="294"/>
                </a:lnTo>
                <a:lnTo>
                  <a:pt x="12" y="262"/>
                </a:lnTo>
                <a:lnTo>
                  <a:pt x="23" y="230"/>
                </a:lnTo>
                <a:lnTo>
                  <a:pt x="34" y="200"/>
                </a:lnTo>
                <a:lnTo>
                  <a:pt x="49" y="170"/>
                </a:lnTo>
                <a:lnTo>
                  <a:pt x="65" y="142"/>
                </a:lnTo>
                <a:lnTo>
                  <a:pt x="85" y="114"/>
                </a:lnTo>
                <a:lnTo>
                  <a:pt x="105" y="90"/>
                </a:lnTo>
                <a:lnTo>
                  <a:pt x="127" y="68"/>
                </a:lnTo>
                <a:lnTo>
                  <a:pt x="150" y="49"/>
                </a:lnTo>
                <a:lnTo>
                  <a:pt x="176" y="32"/>
                </a:lnTo>
                <a:lnTo>
                  <a:pt x="202" y="19"/>
                </a:lnTo>
                <a:lnTo>
                  <a:pt x="230" y="9"/>
                </a:lnTo>
                <a:lnTo>
                  <a:pt x="259" y="3"/>
                </a:lnTo>
                <a:lnTo>
                  <a:pt x="289" y="0"/>
                </a:lnTo>
                <a:lnTo>
                  <a:pt x="291" y="0"/>
                </a:lnTo>
                <a:lnTo>
                  <a:pt x="306" y="4"/>
                </a:lnTo>
                <a:lnTo>
                  <a:pt x="320" y="9"/>
                </a:lnTo>
                <a:lnTo>
                  <a:pt x="331" y="17"/>
                </a:lnTo>
                <a:lnTo>
                  <a:pt x="341" y="26"/>
                </a:lnTo>
                <a:lnTo>
                  <a:pt x="347" y="38"/>
                </a:lnTo>
                <a:lnTo>
                  <a:pt x="352" y="50"/>
                </a:lnTo>
                <a:lnTo>
                  <a:pt x="355" y="63"/>
                </a:lnTo>
                <a:lnTo>
                  <a:pt x="357" y="76"/>
                </a:lnTo>
                <a:lnTo>
                  <a:pt x="356" y="90"/>
                </a:lnTo>
                <a:lnTo>
                  <a:pt x="354" y="103"/>
                </a:lnTo>
                <a:lnTo>
                  <a:pt x="349" y="116"/>
                </a:lnTo>
                <a:lnTo>
                  <a:pt x="344" y="126"/>
                </a:lnTo>
                <a:lnTo>
                  <a:pt x="336" y="136"/>
                </a:lnTo>
                <a:lnTo>
                  <a:pt x="327" y="144"/>
                </a:lnTo>
                <a:lnTo>
                  <a:pt x="317" y="150"/>
                </a:lnTo>
                <a:lnTo>
                  <a:pt x="305" y="152"/>
                </a:lnTo>
                <a:lnTo>
                  <a:pt x="304" y="152"/>
                </a:lnTo>
                <a:lnTo>
                  <a:pt x="302" y="152"/>
                </a:lnTo>
                <a:lnTo>
                  <a:pt x="300" y="152"/>
                </a:lnTo>
                <a:lnTo>
                  <a:pt x="299" y="152"/>
                </a:lnTo>
                <a:lnTo>
                  <a:pt x="297" y="152"/>
                </a:lnTo>
                <a:lnTo>
                  <a:pt x="295" y="150"/>
                </a:lnTo>
                <a:lnTo>
                  <a:pt x="291" y="150"/>
                </a:lnTo>
                <a:lnTo>
                  <a:pt x="289" y="149"/>
                </a:lnTo>
                <a:lnTo>
                  <a:pt x="286" y="148"/>
                </a:lnTo>
                <a:lnTo>
                  <a:pt x="284" y="147"/>
                </a:lnTo>
                <a:lnTo>
                  <a:pt x="280" y="145"/>
                </a:lnTo>
                <a:lnTo>
                  <a:pt x="277" y="143"/>
                </a:lnTo>
                <a:lnTo>
                  <a:pt x="273" y="140"/>
                </a:lnTo>
                <a:lnTo>
                  <a:pt x="270" y="137"/>
                </a:lnTo>
                <a:lnTo>
                  <a:pt x="269" y="137"/>
                </a:lnTo>
                <a:lnTo>
                  <a:pt x="268" y="137"/>
                </a:lnTo>
                <a:lnTo>
                  <a:pt x="266" y="137"/>
                </a:lnTo>
                <a:lnTo>
                  <a:pt x="264" y="137"/>
                </a:lnTo>
                <a:lnTo>
                  <a:pt x="260" y="139"/>
                </a:lnTo>
                <a:lnTo>
                  <a:pt x="257" y="139"/>
                </a:lnTo>
                <a:lnTo>
                  <a:pt x="253" y="140"/>
                </a:lnTo>
                <a:lnTo>
                  <a:pt x="249" y="140"/>
                </a:lnTo>
                <a:lnTo>
                  <a:pt x="243" y="142"/>
                </a:lnTo>
                <a:lnTo>
                  <a:pt x="237" y="143"/>
                </a:lnTo>
                <a:lnTo>
                  <a:pt x="231" y="145"/>
                </a:lnTo>
                <a:lnTo>
                  <a:pt x="226" y="147"/>
                </a:lnTo>
                <a:lnTo>
                  <a:pt x="218" y="150"/>
                </a:lnTo>
                <a:lnTo>
                  <a:pt x="212" y="152"/>
                </a:lnTo>
                <a:lnTo>
                  <a:pt x="205" y="156"/>
                </a:lnTo>
                <a:lnTo>
                  <a:pt x="198" y="159"/>
                </a:lnTo>
                <a:lnTo>
                  <a:pt x="185" y="168"/>
                </a:lnTo>
                <a:lnTo>
                  <a:pt x="173" y="178"/>
                </a:lnTo>
                <a:lnTo>
                  <a:pt x="161" y="190"/>
                </a:lnTo>
                <a:lnTo>
                  <a:pt x="151" y="202"/>
                </a:lnTo>
                <a:lnTo>
                  <a:pt x="140" y="216"/>
                </a:lnTo>
                <a:lnTo>
                  <a:pt x="131" y="231"/>
                </a:lnTo>
                <a:lnTo>
                  <a:pt x="123" y="247"/>
                </a:lnTo>
                <a:lnTo>
                  <a:pt x="116" y="262"/>
                </a:lnTo>
                <a:lnTo>
                  <a:pt x="109" y="279"/>
                </a:lnTo>
                <a:lnTo>
                  <a:pt x="103" y="296"/>
                </a:lnTo>
                <a:lnTo>
                  <a:pt x="99" y="313"/>
                </a:lnTo>
                <a:lnTo>
                  <a:pt x="96" y="329"/>
                </a:lnTo>
                <a:lnTo>
                  <a:pt x="93" y="346"/>
                </a:lnTo>
                <a:lnTo>
                  <a:pt x="93" y="361"/>
                </a:lnTo>
                <a:lnTo>
                  <a:pt x="93" y="376"/>
                </a:lnTo>
                <a:lnTo>
                  <a:pt x="96" y="391"/>
                </a:lnTo>
              </a:path>
            </a:pathLst>
          </a:custGeom>
          <a:solidFill>
            <a:srgbClr val="C0E1FF"/>
          </a:solidFill>
          <a:ln w="12700" cap="rnd" cmpd="sng">
            <a:solidFill>
              <a:srgbClr val="0082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 name="Freeform 22"/>
          <p:cNvSpPr>
            <a:spLocks/>
          </p:cNvSpPr>
          <p:nvPr/>
        </p:nvSpPr>
        <p:spPr bwMode="auto">
          <a:xfrm>
            <a:off x="2756914" y="2692283"/>
            <a:ext cx="536575" cy="665163"/>
          </a:xfrm>
          <a:custGeom>
            <a:avLst/>
            <a:gdLst>
              <a:gd name="T0" fmla="*/ 7561263 w 338"/>
              <a:gd name="T1" fmla="*/ 811490922 h 419"/>
              <a:gd name="T2" fmla="*/ 37803138 w 338"/>
              <a:gd name="T3" fmla="*/ 652721753 h 419"/>
              <a:gd name="T4" fmla="*/ 93246575 w 338"/>
              <a:gd name="T5" fmla="*/ 498991313 h 419"/>
              <a:gd name="T6" fmla="*/ 168851263 w 338"/>
              <a:gd name="T7" fmla="*/ 357862457 h 419"/>
              <a:gd name="T8" fmla="*/ 264617200 w 338"/>
              <a:gd name="T9" fmla="*/ 231854549 h 419"/>
              <a:gd name="T10" fmla="*/ 375504075 w 338"/>
              <a:gd name="T11" fmla="*/ 133569175 h 419"/>
              <a:gd name="T12" fmla="*/ 501511888 w 338"/>
              <a:gd name="T13" fmla="*/ 60483795 h 419"/>
              <a:gd name="T14" fmla="*/ 645160000 w 338"/>
              <a:gd name="T15" fmla="*/ 22682217 h 419"/>
              <a:gd name="T16" fmla="*/ 728325950 w 338"/>
              <a:gd name="T17" fmla="*/ 0 h 419"/>
              <a:gd name="T18" fmla="*/ 791329063 w 338"/>
              <a:gd name="T19" fmla="*/ 27722533 h 419"/>
              <a:gd name="T20" fmla="*/ 834172513 w 338"/>
              <a:gd name="T21" fmla="*/ 68045064 h 419"/>
              <a:gd name="T22" fmla="*/ 849293450 w 338"/>
              <a:gd name="T23" fmla="*/ 115927275 h 419"/>
              <a:gd name="T24" fmla="*/ 846772500 w 338"/>
              <a:gd name="T25" fmla="*/ 161290121 h 419"/>
              <a:gd name="T26" fmla="*/ 824091888 w 338"/>
              <a:gd name="T27" fmla="*/ 206652968 h 419"/>
              <a:gd name="T28" fmla="*/ 783769388 w 338"/>
              <a:gd name="T29" fmla="*/ 241935182 h 419"/>
              <a:gd name="T30" fmla="*/ 723285638 w 338"/>
              <a:gd name="T31" fmla="*/ 262096447 h 419"/>
              <a:gd name="T32" fmla="*/ 655240625 w 338"/>
              <a:gd name="T33" fmla="*/ 262096447 h 419"/>
              <a:gd name="T34" fmla="*/ 650200313 w 338"/>
              <a:gd name="T35" fmla="*/ 264617399 h 419"/>
              <a:gd name="T36" fmla="*/ 642640638 w 338"/>
              <a:gd name="T37" fmla="*/ 264617399 h 419"/>
              <a:gd name="T38" fmla="*/ 630039063 w 338"/>
              <a:gd name="T39" fmla="*/ 269657715 h 419"/>
              <a:gd name="T40" fmla="*/ 614918125 w 338"/>
              <a:gd name="T41" fmla="*/ 272177080 h 419"/>
              <a:gd name="T42" fmla="*/ 592237513 w 338"/>
              <a:gd name="T43" fmla="*/ 282257712 h 419"/>
              <a:gd name="T44" fmla="*/ 567035950 w 338"/>
              <a:gd name="T45" fmla="*/ 294859297 h 419"/>
              <a:gd name="T46" fmla="*/ 536794075 w 338"/>
              <a:gd name="T47" fmla="*/ 309980246 h 419"/>
              <a:gd name="T48" fmla="*/ 501511888 w 338"/>
              <a:gd name="T49" fmla="*/ 327620559 h 419"/>
              <a:gd name="T50" fmla="*/ 380544388 w 338"/>
              <a:gd name="T51" fmla="*/ 395665622 h 419"/>
              <a:gd name="T52" fmla="*/ 274697825 w 338"/>
              <a:gd name="T53" fmla="*/ 521673530 h 419"/>
              <a:gd name="T54" fmla="*/ 183972200 w 338"/>
              <a:gd name="T55" fmla="*/ 682963651 h 419"/>
              <a:gd name="T56" fmla="*/ 113407825 w 338"/>
              <a:gd name="T57" fmla="*/ 841732820 h 419"/>
              <a:gd name="T58" fmla="*/ 57964388 w 338"/>
              <a:gd name="T59" fmla="*/ 972781044 h 419"/>
              <a:gd name="T60" fmla="*/ 22682200 w 338"/>
              <a:gd name="T61" fmla="*/ 1045866424 h 419"/>
              <a:gd name="T62" fmla="*/ 2520950 w 338"/>
              <a:gd name="T63" fmla="*/ 1030745475 h 419"/>
              <a:gd name="T64" fmla="*/ 2520950 w 338"/>
              <a:gd name="T65" fmla="*/ 892135983 h 4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8" h="419">
                <a:moveTo>
                  <a:pt x="1" y="354"/>
                </a:moveTo>
                <a:lnTo>
                  <a:pt x="3" y="322"/>
                </a:lnTo>
                <a:lnTo>
                  <a:pt x="8" y="290"/>
                </a:lnTo>
                <a:lnTo>
                  <a:pt x="15" y="259"/>
                </a:lnTo>
                <a:lnTo>
                  <a:pt x="25" y="227"/>
                </a:lnTo>
                <a:lnTo>
                  <a:pt x="37" y="198"/>
                </a:lnTo>
                <a:lnTo>
                  <a:pt x="51" y="169"/>
                </a:lnTo>
                <a:lnTo>
                  <a:pt x="67" y="142"/>
                </a:lnTo>
                <a:lnTo>
                  <a:pt x="85" y="116"/>
                </a:lnTo>
                <a:lnTo>
                  <a:pt x="105" y="92"/>
                </a:lnTo>
                <a:lnTo>
                  <a:pt x="126" y="71"/>
                </a:lnTo>
                <a:lnTo>
                  <a:pt x="149" y="53"/>
                </a:lnTo>
                <a:lnTo>
                  <a:pt x="174" y="36"/>
                </a:lnTo>
                <a:lnTo>
                  <a:pt x="199" y="24"/>
                </a:lnTo>
                <a:lnTo>
                  <a:pt x="227" y="14"/>
                </a:lnTo>
                <a:lnTo>
                  <a:pt x="256" y="9"/>
                </a:lnTo>
                <a:lnTo>
                  <a:pt x="287" y="6"/>
                </a:lnTo>
                <a:lnTo>
                  <a:pt x="289" y="0"/>
                </a:lnTo>
                <a:lnTo>
                  <a:pt x="302" y="5"/>
                </a:lnTo>
                <a:lnTo>
                  <a:pt x="314" y="11"/>
                </a:lnTo>
                <a:lnTo>
                  <a:pt x="323" y="19"/>
                </a:lnTo>
                <a:lnTo>
                  <a:pt x="331" y="27"/>
                </a:lnTo>
                <a:lnTo>
                  <a:pt x="334" y="36"/>
                </a:lnTo>
                <a:lnTo>
                  <a:pt x="337" y="46"/>
                </a:lnTo>
                <a:lnTo>
                  <a:pt x="337" y="55"/>
                </a:lnTo>
                <a:lnTo>
                  <a:pt x="336" y="64"/>
                </a:lnTo>
                <a:lnTo>
                  <a:pt x="332" y="74"/>
                </a:lnTo>
                <a:lnTo>
                  <a:pt x="327" y="82"/>
                </a:lnTo>
                <a:lnTo>
                  <a:pt x="319" y="90"/>
                </a:lnTo>
                <a:lnTo>
                  <a:pt x="311" y="96"/>
                </a:lnTo>
                <a:lnTo>
                  <a:pt x="299" y="102"/>
                </a:lnTo>
                <a:lnTo>
                  <a:pt x="287" y="104"/>
                </a:lnTo>
                <a:lnTo>
                  <a:pt x="274" y="106"/>
                </a:lnTo>
                <a:lnTo>
                  <a:pt x="260" y="104"/>
                </a:lnTo>
                <a:lnTo>
                  <a:pt x="259" y="105"/>
                </a:lnTo>
                <a:lnTo>
                  <a:pt x="258" y="105"/>
                </a:lnTo>
                <a:lnTo>
                  <a:pt x="256" y="105"/>
                </a:lnTo>
                <a:lnTo>
                  <a:pt x="255" y="105"/>
                </a:lnTo>
                <a:lnTo>
                  <a:pt x="252" y="107"/>
                </a:lnTo>
                <a:lnTo>
                  <a:pt x="250" y="107"/>
                </a:lnTo>
                <a:lnTo>
                  <a:pt x="246" y="108"/>
                </a:lnTo>
                <a:lnTo>
                  <a:pt x="244" y="108"/>
                </a:lnTo>
                <a:lnTo>
                  <a:pt x="239" y="110"/>
                </a:lnTo>
                <a:lnTo>
                  <a:pt x="235" y="112"/>
                </a:lnTo>
                <a:lnTo>
                  <a:pt x="229" y="115"/>
                </a:lnTo>
                <a:lnTo>
                  <a:pt x="225" y="117"/>
                </a:lnTo>
                <a:lnTo>
                  <a:pt x="218" y="120"/>
                </a:lnTo>
                <a:lnTo>
                  <a:pt x="213" y="123"/>
                </a:lnTo>
                <a:lnTo>
                  <a:pt x="205" y="127"/>
                </a:lnTo>
                <a:lnTo>
                  <a:pt x="199" y="130"/>
                </a:lnTo>
                <a:lnTo>
                  <a:pt x="174" y="140"/>
                </a:lnTo>
                <a:lnTo>
                  <a:pt x="151" y="157"/>
                </a:lnTo>
                <a:lnTo>
                  <a:pt x="129" y="180"/>
                </a:lnTo>
                <a:lnTo>
                  <a:pt x="109" y="207"/>
                </a:lnTo>
                <a:lnTo>
                  <a:pt x="89" y="239"/>
                </a:lnTo>
                <a:lnTo>
                  <a:pt x="73" y="271"/>
                </a:lnTo>
                <a:lnTo>
                  <a:pt x="58" y="303"/>
                </a:lnTo>
                <a:lnTo>
                  <a:pt x="45" y="334"/>
                </a:lnTo>
                <a:lnTo>
                  <a:pt x="33" y="362"/>
                </a:lnTo>
                <a:lnTo>
                  <a:pt x="23" y="386"/>
                </a:lnTo>
                <a:lnTo>
                  <a:pt x="15" y="405"/>
                </a:lnTo>
                <a:lnTo>
                  <a:pt x="9" y="415"/>
                </a:lnTo>
                <a:lnTo>
                  <a:pt x="3" y="418"/>
                </a:lnTo>
                <a:lnTo>
                  <a:pt x="1" y="409"/>
                </a:lnTo>
                <a:lnTo>
                  <a:pt x="0" y="388"/>
                </a:lnTo>
                <a:lnTo>
                  <a:pt x="1" y="354"/>
                </a:lnTo>
              </a:path>
            </a:pathLst>
          </a:custGeom>
          <a:solidFill>
            <a:srgbClr val="C0E1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 name="Freeform 23"/>
          <p:cNvSpPr>
            <a:spLocks/>
          </p:cNvSpPr>
          <p:nvPr/>
        </p:nvSpPr>
        <p:spPr bwMode="auto">
          <a:xfrm>
            <a:off x="2818826" y="2725621"/>
            <a:ext cx="327025" cy="355600"/>
          </a:xfrm>
          <a:custGeom>
            <a:avLst/>
            <a:gdLst>
              <a:gd name="T0" fmla="*/ 514111875 w 206"/>
              <a:gd name="T1" fmla="*/ 15120938 h 224"/>
              <a:gd name="T2" fmla="*/ 498990938 w 206"/>
              <a:gd name="T3" fmla="*/ 20161250 h 224"/>
              <a:gd name="T4" fmla="*/ 481350638 w 206"/>
              <a:gd name="T5" fmla="*/ 35282188 h 224"/>
              <a:gd name="T6" fmla="*/ 456149075 w 206"/>
              <a:gd name="T7" fmla="*/ 50403125 h 224"/>
              <a:gd name="T8" fmla="*/ 423386250 w 206"/>
              <a:gd name="T9" fmla="*/ 73085325 h 224"/>
              <a:gd name="T10" fmla="*/ 388104063 w 206"/>
              <a:gd name="T11" fmla="*/ 95765938 h 224"/>
              <a:gd name="T12" fmla="*/ 352821875 w 206"/>
              <a:gd name="T13" fmla="*/ 120967500 h 224"/>
              <a:gd name="T14" fmla="*/ 317539688 w 206"/>
              <a:gd name="T15" fmla="*/ 148690013 h 224"/>
              <a:gd name="T16" fmla="*/ 292338125 w 206"/>
              <a:gd name="T17" fmla="*/ 166330313 h 224"/>
              <a:gd name="T18" fmla="*/ 272176875 w 206"/>
              <a:gd name="T19" fmla="*/ 178931888 h 224"/>
              <a:gd name="T20" fmla="*/ 249496263 w 206"/>
              <a:gd name="T21" fmla="*/ 194052825 h 224"/>
              <a:gd name="T22" fmla="*/ 224294700 w 206"/>
              <a:gd name="T23" fmla="*/ 219254388 h 224"/>
              <a:gd name="T24" fmla="*/ 191531875 w 206"/>
              <a:gd name="T25" fmla="*/ 249496263 h 224"/>
              <a:gd name="T26" fmla="*/ 153730325 w 206"/>
              <a:gd name="T27" fmla="*/ 287297813 h 224"/>
              <a:gd name="T28" fmla="*/ 120967500 w 206"/>
              <a:gd name="T29" fmla="*/ 335181575 h 224"/>
              <a:gd name="T30" fmla="*/ 85685313 w 206"/>
              <a:gd name="T31" fmla="*/ 395665325 h 224"/>
              <a:gd name="T32" fmla="*/ 68045013 w 206"/>
              <a:gd name="T33" fmla="*/ 435987825 h 224"/>
              <a:gd name="T34" fmla="*/ 60483750 w 206"/>
              <a:gd name="T35" fmla="*/ 448587813 h 224"/>
              <a:gd name="T36" fmla="*/ 52924075 w 206"/>
              <a:gd name="T37" fmla="*/ 468749063 h 224"/>
              <a:gd name="T38" fmla="*/ 42843450 w 206"/>
              <a:gd name="T39" fmla="*/ 491431263 h 224"/>
              <a:gd name="T40" fmla="*/ 30241875 w 206"/>
              <a:gd name="T41" fmla="*/ 514111875 h 224"/>
              <a:gd name="T42" fmla="*/ 20161250 w 206"/>
              <a:gd name="T43" fmla="*/ 534273125 h 224"/>
              <a:gd name="T44" fmla="*/ 10080625 w 206"/>
              <a:gd name="T45" fmla="*/ 551915013 h 224"/>
              <a:gd name="T46" fmla="*/ 2520950 w 206"/>
              <a:gd name="T47" fmla="*/ 559474688 h 224"/>
              <a:gd name="T48" fmla="*/ 0 w 206"/>
              <a:gd name="T49" fmla="*/ 561995638 h 224"/>
              <a:gd name="T50" fmla="*/ 0 w 206"/>
              <a:gd name="T51" fmla="*/ 556955325 h 224"/>
              <a:gd name="T52" fmla="*/ 2520950 w 206"/>
              <a:gd name="T53" fmla="*/ 541834388 h 224"/>
              <a:gd name="T54" fmla="*/ 2520950 w 206"/>
              <a:gd name="T55" fmla="*/ 524192500 h 224"/>
              <a:gd name="T56" fmla="*/ 5040313 w 206"/>
              <a:gd name="T57" fmla="*/ 504031250 h 224"/>
              <a:gd name="T58" fmla="*/ 5040313 w 206"/>
              <a:gd name="T59" fmla="*/ 483870000 h 224"/>
              <a:gd name="T60" fmla="*/ 10080625 w 206"/>
              <a:gd name="T61" fmla="*/ 468749063 h 224"/>
              <a:gd name="T62" fmla="*/ 12601575 w 206"/>
              <a:gd name="T63" fmla="*/ 458668438 h 224"/>
              <a:gd name="T64" fmla="*/ 17641888 w 206"/>
              <a:gd name="T65" fmla="*/ 435987825 h 224"/>
              <a:gd name="T66" fmla="*/ 27722513 w 206"/>
              <a:gd name="T67" fmla="*/ 398184688 h 224"/>
              <a:gd name="T68" fmla="*/ 42843450 w 206"/>
              <a:gd name="T69" fmla="*/ 362902500 h 224"/>
              <a:gd name="T70" fmla="*/ 60483750 w 206"/>
              <a:gd name="T71" fmla="*/ 327620313 h 224"/>
              <a:gd name="T72" fmla="*/ 75604688 w 206"/>
              <a:gd name="T73" fmla="*/ 299899388 h 224"/>
              <a:gd name="T74" fmla="*/ 93246575 w 206"/>
              <a:gd name="T75" fmla="*/ 274697825 h 224"/>
              <a:gd name="T76" fmla="*/ 105846563 w 206"/>
              <a:gd name="T77" fmla="*/ 259576888 h 224"/>
              <a:gd name="T78" fmla="*/ 115927188 w 206"/>
              <a:gd name="T79" fmla="*/ 249496263 h 224"/>
              <a:gd name="T80" fmla="*/ 161290000 w 206"/>
              <a:gd name="T81" fmla="*/ 194052825 h 224"/>
              <a:gd name="T82" fmla="*/ 246975313 w 206"/>
              <a:gd name="T83" fmla="*/ 113407825 h 224"/>
              <a:gd name="T84" fmla="*/ 320060638 w 206"/>
              <a:gd name="T85" fmla="*/ 57964388 h 224"/>
              <a:gd name="T86" fmla="*/ 378023438 w 206"/>
              <a:gd name="T87" fmla="*/ 22682200 h 224"/>
              <a:gd name="T88" fmla="*/ 428426563 w 206"/>
              <a:gd name="T89" fmla="*/ 7561263 h 224"/>
              <a:gd name="T90" fmla="*/ 463708750 w 206"/>
              <a:gd name="T91" fmla="*/ 2520950 h 224"/>
              <a:gd name="T92" fmla="*/ 491431263 w 206"/>
              <a:gd name="T93" fmla="*/ 5040313 h 224"/>
              <a:gd name="T94" fmla="*/ 509071563 w 206"/>
              <a:gd name="T95" fmla="*/ 12601575 h 2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6" h="224">
                <a:moveTo>
                  <a:pt x="205" y="5"/>
                </a:moveTo>
                <a:lnTo>
                  <a:pt x="204" y="6"/>
                </a:lnTo>
                <a:lnTo>
                  <a:pt x="202" y="7"/>
                </a:lnTo>
                <a:lnTo>
                  <a:pt x="198" y="8"/>
                </a:lnTo>
                <a:lnTo>
                  <a:pt x="196" y="10"/>
                </a:lnTo>
                <a:lnTo>
                  <a:pt x="191" y="14"/>
                </a:lnTo>
                <a:lnTo>
                  <a:pt x="186" y="17"/>
                </a:lnTo>
                <a:lnTo>
                  <a:pt x="181" y="20"/>
                </a:lnTo>
                <a:lnTo>
                  <a:pt x="175" y="23"/>
                </a:lnTo>
                <a:lnTo>
                  <a:pt x="168" y="29"/>
                </a:lnTo>
                <a:lnTo>
                  <a:pt x="162" y="33"/>
                </a:lnTo>
                <a:lnTo>
                  <a:pt x="154" y="38"/>
                </a:lnTo>
                <a:lnTo>
                  <a:pt x="148" y="42"/>
                </a:lnTo>
                <a:lnTo>
                  <a:pt x="140" y="48"/>
                </a:lnTo>
                <a:lnTo>
                  <a:pt x="133" y="53"/>
                </a:lnTo>
                <a:lnTo>
                  <a:pt x="126" y="59"/>
                </a:lnTo>
                <a:lnTo>
                  <a:pt x="119" y="63"/>
                </a:lnTo>
                <a:lnTo>
                  <a:pt x="116" y="66"/>
                </a:lnTo>
                <a:lnTo>
                  <a:pt x="113" y="67"/>
                </a:lnTo>
                <a:lnTo>
                  <a:pt x="108" y="71"/>
                </a:lnTo>
                <a:lnTo>
                  <a:pt x="105" y="73"/>
                </a:lnTo>
                <a:lnTo>
                  <a:pt x="99" y="77"/>
                </a:lnTo>
                <a:lnTo>
                  <a:pt x="94" y="81"/>
                </a:lnTo>
                <a:lnTo>
                  <a:pt x="89" y="87"/>
                </a:lnTo>
                <a:lnTo>
                  <a:pt x="83" y="91"/>
                </a:lnTo>
                <a:lnTo>
                  <a:pt x="76" y="99"/>
                </a:lnTo>
                <a:lnTo>
                  <a:pt x="69" y="106"/>
                </a:lnTo>
                <a:lnTo>
                  <a:pt x="61" y="114"/>
                </a:lnTo>
                <a:lnTo>
                  <a:pt x="56" y="123"/>
                </a:lnTo>
                <a:lnTo>
                  <a:pt x="48" y="133"/>
                </a:lnTo>
                <a:lnTo>
                  <a:pt x="42" y="144"/>
                </a:lnTo>
                <a:lnTo>
                  <a:pt x="34" y="157"/>
                </a:lnTo>
                <a:lnTo>
                  <a:pt x="29" y="169"/>
                </a:lnTo>
                <a:lnTo>
                  <a:pt x="27" y="173"/>
                </a:lnTo>
                <a:lnTo>
                  <a:pt x="26" y="174"/>
                </a:lnTo>
                <a:lnTo>
                  <a:pt x="24" y="178"/>
                </a:lnTo>
                <a:lnTo>
                  <a:pt x="23" y="181"/>
                </a:lnTo>
                <a:lnTo>
                  <a:pt x="21" y="186"/>
                </a:lnTo>
                <a:lnTo>
                  <a:pt x="19" y="190"/>
                </a:lnTo>
                <a:lnTo>
                  <a:pt x="17" y="195"/>
                </a:lnTo>
                <a:lnTo>
                  <a:pt x="15" y="199"/>
                </a:lnTo>
                <a:lnTo>
                  <a:pt x="12" y="204"/>
                </a:lnTo>
                <a:lnTo>
                  <a:pt x="10" y="208"/>
                </a:lnTo>
                <a:lnTo>
                  <a:pt x="8" y="212"/>
                </a:lnTo>
                <a:lnTo>
                  <a:pt x="6" y="215"/>
                </a:lnTo>
                <a:lnTo>
                  <a:pt x="4" y="219"/>
                </a:lnTo>
                <a:lnTo>
                  <a:pt x="2" y="221"/>
                </a:lnTo>
                <a:lnTo>
                  <a:pt x="1" y="222"/>
                </a:lnTo>
                <a:lnTo>
                  <a:pt x="0" y="222"/>
                </a:lnTo>
                <a:lnTo>
                  <a:pt x="0" y="223"/>
                </a:lnTo>
                <a:lnTo>
                  <a:pt x="0" y="222"/>
                </a:lnTo>
                <a:lnTo>
                  <a:pt x="0" y="221"/>
                </a:lnTo>
                <a:lnTo>
                  <a:pt x="1" y="218"/>
                </a:lnTo>
                <a:lnTo>
                  <a:pt x="1" y="215"/>
                </a:lnTo>
                <a:lnTo>
                  <a:pt x="1" y="212"/>
                </a:lnTo>
                <a:lnTo>
                  <a:pt x="1" y="208"/>
                </a:lnTo>
                <a:lnTo>
                  <a:pt x="2" y="204"/>
                </a:lnTo>
                <a:lnTo>
                  <a:pt x="2" y="200"/>
                </a:lnTo>
                <a:lnTo>
                  <a:pt x="2" y="196"/>
                </a:lnTo>
                <a:lnTo>
                  <a:pt x="2" y="192"/>
                </a:lnTo>
                <a:lnTo>
                  <a:pt x="4" y="188"/>
                </a:lnTo>
                <a:lnTo>
                  <a:pt x="4" y="186"/>
                </a:lnTo>
                <a:lnTo>
                  <a:pt x="5" y="183"/>
                </a:lnTo>
                <a:lnTo>
                  <a:pt x="5" y="182"/>
                </a:lnTo>
                <a:lnTo>
                  <a:pt x="6" y="181"/>
                </a:lnTo>
                <a:lnTo>
                  <a:pt x="7" y="173"/>
                </a:lnTo>
                <a:lnTo>
                  <a:pt x="9" y="165"/>
                </a:lnTo>
                <a:lnTo>
                  <a:pt x="11" y="158"/>
                </a:lnTo>
                <a:lnTo>
                  <a:pt x="14" y="150"/>
                </a:lnTo>
                <a:lnTo>
                  <a:pt x="17" y="144"/>
                </a:lnTo>
                <a:lnTo>
                  <a:pt x="21" y="136"/>
                </a:lnTo>
                <a:lnTo>
                  <a:pt x="24" y="130"/>
                </a:lnTo>
                <a:lnTo>
                  <a:pt x="28" y="123"/>
                </a:lnTo>
                <a:lnTo>
                  <a:pt x="30" y="119"/>
                </a:lnTo>
                <a:lnTo>
                  <a:pt x="34" y="113"/>
                </a:lnTo>
                <a:lnTo>
                  <a:pt x="37" y="109"/>
                </a:lnTo>
                <a:lnTo>
                  <a:pt x="40" y="105"/>
                </a:lnTo>
                <a:lnTo>
                  <a:pt x="42" y="103"/>
                </a:lnTo>
                <a:lnTo>
                  <a:pt x="45" y="100"/>
                </a:lnTo>
                <a:lnTo>
                  <a:pt x="46" y="99"/>
                </a:lnTo>
                <a:lnTo>
                  <a:pt x="47" y="98"/>
                </a:lnTo>
                <a:lnTo>
                  <a:pt x="64" y="77"/>
                </a:lnTo>
                <a:lnTo>
                  <a:pt x="82" y="60"/>
                </a:lnTo>
                <a:lnTo>
                  <a:pt x="98" y="45"/>
                </a:lnTo>
                <a:lnTo>
                  <a:pt x="114" y="33"/>
                </a:lnTo>
                <a:lnTo>
                  <a:pt x="127" y="23"/>
                </a:lnTo>
                <a:lnTo>
                  <a:pt x="139" y="15"/>
                </a:lnTo>
                <a:lnTo>
                  <a:pt x="150" y="9"/>
                </a:lnTo>
                <a:lnTo>
                  <a:pt x="162" y="5"/>
                </a:lnTo>
                <a:lnTo>
                  <a:pt x="170" y="3"/>
                </a:lnTo>
                <a:lnTo>
                  <a:pt x="178" y="1"/>
                </a:lnTo>
                <a:lnTo>
                  <a:pt x="184" y="1"/>
                </a:lnTo>
                <a:lnTo>
                  <a:pt x="191" y="0"/>
                </a:lnTo>
                <a:lnTo>
                  <a:pt x="195" y="2"/>
                </a:lnTo>
                <a:lnTo>
                  <a:pt x="199" y="3"/>
                </a:lnTo>
                <a:lnTo>
                  <a:pt x="202" y="5"/>
                </a:lnTo>
                <a:lnTo>
                  <a:pt x="205" y="5"/>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 name="Freeform 24"/>
          <p:cNvSpPr>
            <a:spLocks/>
          </p:cNvSpPr>
          <p:nvPr/>
        </p:nvSpPr>
        <p:spPr bwMode="auto">
          <a:xfrm>
            <a:off x="2785489" y="2847858"/>
            <a:ext cx="533400" cy="881063"/>
          </a:xfrm>
          <a:custGeom>
            <a:avLst/>
            <a:gdLst>
              <a:gd name="T0" fmla="*/ 632560013 w 336"/>
              <a:gd name="T1" fmla="*/ 0 h 555"/>
              <a:gd name="T2" fmla="*/ 567035950 w 336"/>
              <a:gd name="T3" fmla="*/ 5040315 h 555"/>
              <a:gd name="T4" fmla="*/ 498990938 w 336"/>
              <a:gd name="T5" fmla="*/ 20161261 h 555"/>
              <a:gd name="T6" fmla="*/ 430947513 w 336"/>
              <a:gd name="T7" fmla="*/ 55443469 h 555"/>
              <a:gd name="T8" fmla="*/ 355342825 w 336"/>
              <a:gd name="T9" fmla="*/ 105846623 h 555"/>
              <a:gd name="T10" fmla="*/ 279738138 w 336"/>
              <a:gd name="T11" fmla="*/ 171370722 h 555"/>
              <a:gd name="T12" fmla="*/ 226814063 w 336"/>
              <a:gd name="T13" fmla="*/ 231854507 h 555"/>
              <a:gd name="T14" fmla="*/ 148690013 w 336"/>
              <a:gd name="T15" fmla="*/ 365423657 h 555"/>
              <a:gd name="T16" fmla="*/ 57964388 w 336"/>
              <a:gd name="T17" fmla="*/ 564515320 h 555"/>
              <a:gd name="T18" fmla="*/ 7561263 w 336"/>
              <a:gd name="T19" fmla="*/ 753527940 h 555"/>
              <a:gd name="T20" fmla="*/ 0 w 336"/>
              <a:gd name="T21" fmla="*/ 866934242 h 555"/>
              <a:gd name="T22" fmla="*/ 7561263 w 336"/>
              <a:gd name="T23" fmla="*/ 1028224334 h 555"/>
              <a:gd name="T24" fmla="*/ 68045013 w 336"/>
              <a:gd name="T25" fmla="*/ 1181954746 h 555"/>
              <a:gd name="T26" fmla="*/ 88206263 w 336"/>
              <a:gd name="T27" fmla="*/ 1214716002 h 555"/>
              <a:gd name="T28" fmla="*/ 133569075 w 336"/>
              <a:gd name="T29" fmla="*/ 1262599792 h 555"/>
              <a:gd name="T30" fmla="*/ 211693125 w 336"/>
              <a:gd name="T31" fmla="*/ 1320562624 h 555"/>
              <a:gd name="T32" fmla="*/ 252015625 w 336"/>
              <a:gd name="T33" fmla="*/ 1343244837 h 555"/>
              <a:gd name="T34" fmla="*/ 289818763 w 336"/>
              <a:gd name="T35" fmla="*/ 1360885147 h 555"/>
              <a:gd name="T36" fmla="*/ 385584700 w 336"/>
              <a:gd name="T37" fmla="*/ 1381046409 h 555"/>
              <a:gd name="T38" fmla="*/ 473789375 w 336"/>
              <a:gd name="T39" fmla="*/ 1393647991 h 555"/>
              <a:gd name="T40" fmla="*/ 544353750 w 336"/>
              <a:gd name="T41" fmla="*/ 1396167355 h 555"/>
              <a:gd name="T42" fmla="*/ 609877813 w 336"/>
              <a:gd name="T43" fmla="*/ 1396167355 h 555"/>
              <a:gd name="T44" fmla="*/ 662801888 w 336"/>
              <a:gd name="T45" fmla="*/ 1393647991 h 555"/>
              <a:gd name="T46" fmla="*/ 698084075 w 336"/>
              <a:gd name="T47" fmla="*/ 1393647991 h 555"/>
              <a:gd name="T48" fmla="*/ 743446888 w 336"/>
              <a:gd name="T49" fmla="*/ 1383567360 h 555"/>
              <a:gd name="T50" fmla="*/ 791329063 w 336"/>
              <a:gd name="T51" fmla="*/ 1360885147 h 555"/>
              <a:gd name="T52" fmla="*/ 814011263 w 336"/>
              <a:gd name="T53" fmla="*/ 1340723886 h 555"/>
              <a:gd name="T54" fmla="*/ 826611250 w 336"/>
              <a:gd name="T55" fmla="*/ 1315522309 h 555"/>
              <a:gd name="T56" fmla="*/ 841732188 w 336"/>
              <a:gd name="T57" fmla="*/ 1280240102 h 555"/>
              <a:gd name="T58" fmla="*/ 841732188 w 336"/>
              <a:gd name="T59" fmla="*/ 1260078840 h 555"/>
              <a:gd name="T60" fmla="*/ 836691875 w 336"/>
              <a:gd name="T61" fmla="*/ 1244957894 h 555"/>
              <a:gd name="T62" fmla="*/ 836691875 w 336"/>
              <a:gd name="T63" fmla="*/ 1224796633 h 555"/>
              <a:gd name="T64" fmla="*/ 836691875 w 336"/>
              <a:gd name="T65" fmla="*/ 1199595056 h 555"/>
              <a:gd name="T66" fmla="*/ 824091888 w 336"/>
              <a:gd name="T67" fmla="*/ 1202116007 h 555"/>
              <a:gd name="T68" fmla="*/ 798890325 w 336"/>
              <a:gd name="T69" fmla="*/ 1244957894 h 555"/>
              <a:gd name="T70" fmla="*/ 771167813 w 336"/>
              <a:gd name="T71" fmla="*/ 1287801368 h 555"/>
              <a:gd name="T72" fmla="*/ 751006563 w 336"/>
              <a:gd name="T73" fmla="*/ 1305441678 h 555"/>
              <a:gd name="T74" fmla="*/ 504031250 w 336"/>
              <a:gd name="T75" fmla="*/ 1333164207 h 555"/>
              <a:gd name="T76" fmla="*/ 330141263 w 336"/>
              <a:gd name="T77" fmla="*/ 1297881999 h 555"/>
              <a:gd name="T78" fmla="*/ 234375325 w 336"/>
              <a:gd name="T79" fmla="*/ 1247478845 h 555"/>
              <a:gd name="T80" fmla="*/ 133569075 w 336"/>
              <a:gd name="T81" fmla="*/ 1096269385 h 555"/>
              <a:gd name="T82" fmla="*/ 105846563 w 336"/>
              <a:gd name="T83" fmla="*/ 788810148 h 555"/>
              <a:gd name="T84" fmla="*/ 199093138 w 336"/>
              <a:gd name="T85" fmla="*/ 433467121 h 555"/>
              <a:gd name="T86" fmla="*/ 315020325 w 336"/>
              <a:gd name="T87" fmla="*/ 257056083 h 555"/>
              <a:gd name="T88" fmla="*/ 365423450 w 336"/>
              <a:gd name="T89" fmla="*/ 196572299 h 555"/>
              <a:gd name="T90" fmla="*/ 430947513 w 336"/>
              <a:gd name="T91" fmla="*/ 148690097 h 555"/>
              <a:gd name="T92" fmla="*/ 506552200 w 336"/>
              <a:gd name="T93" fmla="*/ 113407889 h 555"/>
              <a:gd name="T94" fmla="*/ 559474688 w 336"/>
              <a:gd name="T95" fmla="*/ 103327259 h 555"/>
              <a:gd name="T96" fmla="*/ 617439075 w 336"/>
              <a:gd name="T97" fmla="*/ 93246628 h 555"/>
              <a:gd name="T98" fmla="*/ 645160000 w 336"/>
              <a:gd name="T99" fmla="*/ 100806307 h 555"/>
              <a:gd name="T100" fmla="*/ 675401875 w 336"/>
              <a:gd name="T101" fmla="*/ 118448205 h 555"/>
              <a:gd name="T102" fmla="*/ 695563125 w 336"/>
              <a:gd name="T103" fmla="*/ 123488520 h 555"/>
              <a:gd name="T104" fmla="*/ 718245325 w 336"/>
              <a:gd name="T105" fmla="*/ 123488520 h 555"/>
              <a:gd name="T106" fmla="*/ 743446888 w 336"/>
              <a:gd name="T107" fmla="*/ 118448205 h 555"/>
              <a:gd name="T108" fmla="*/ 773688763 w 336"/>
              <a:gd name="T109" fmla="*/ 100806307 h 555"/>
              <a:gd name="T110" fmla="*/ 811490313 w 336"/>
              <a:gd name="T111" fmla="*/ 50403154 h 555"/>
              <a:gd name="T112" fmla="*/ 791329063 w 336"/>
              <a:gd name="T113" fmla="*/ 37803159 h 555"/>
              <a:gd name="T114" fmla="*/ 748487200 w 336"/>
              <a:gd name="T115" fmla="*/ 20161261 h 555"/>
              <a:gd name="T116" fmla="*/ 685482500 w 336"/>
              <a:gd name="T117" fmla="*/ 5040315 h 5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6" h="555">
                <a:moveTo>
                  <a:pt x="267" y="0"/>
                </a:moveTo>
                <a:lnTo>
                  <a:pt x="263" y="0"/>
                </a:lnTo>
                <a:lnTo>
                  <a:pt x="259" y="0"/>
                </a:lnTo>
                <a:lnTo>
                  <a:pt x="254" y="0"/>
                </a:lnTo>
                <a:lnTo>
                  <a:pt x="251" y="0"/>
                </a:lnTo>
                <a:lnTo>
                  <a:pt x="245" y="0"/>
                </a:lnTo>
                <a:lnTo>
                  <a:pt x="240" y="0"/>
                </a:lnTo>
                <a:lnTo>
                  <a:pt x="235" y="0"/>
                </a:lnTo>
                <a:lnTo>
                  <a:pt x="231" y="0"/>
                </a:lnTo>
                <a:lnTo>
                  <a:pt x="225" y="2"/>
                </a:lnTo>
                <a:lnTo>
                  <a:pt x="219" y="2"/>
                </a:lnTo>
                <a:lnTo>
                  <a:pt x="214" y="4"/>
                </a:lnTo>
                <a:lnTo>
                  <a:pt x="209" y="4"/>
                </a:lnTo>
                <a:lnTo>
                  <a:pt x="203" y="6"/>
                </a:lnTo>
                <a:lnTo>
                  <a:pt x="198" y="8"/>
                </a:lnTo>
                <a:lnTo>
                  <a:pt x="192" y="10"/>
                </a:lnTo>
                <a:lnTo>
                  <a:pt x="187" y="12"/>
                </a:lnTo>
                <a:lnTo>
                  <a:pt x="181" y="16"/>
                </a:lnTo>
                <a:lnTo>
                  <a:pt x="176" y="19"/>
                </a:lnTo>
                <a:lnTo>
                  <a:pt x="171" y="22"/>
                </a:lnTo>
                <a:lnTo>
                  <a:pt x="165" y="26"/>
                </a:lnTo>
                <a:lnTo>
                  <a:pt x="158" y="30"/>
                </a:lnTo>
                <a:lnTo>
                  <a:pt x="153" y="34"/>
                </a:lnTo>
                <a:lnTo>
                  <a:pt x="147" y="39"/>
                </a:lnTo>
                <a:lnTo>
                  <a:pt x="141" y="42"/>
                </a:lnTo>
                <a:lnTo>
                  <a:pt x="134" y="48"/>
                </a:lnTo>
                <a:lnTo>
                  <a:pt x="128" y="53"/>
                </a:lnTo>
                <a:lnTo>
                  <a:pt x="123" y="59"/>
                </a:lnTo>
                <a:lnTo>
                  <a:pt x="117" y="62"/>
                </a:lnTo>
                <a:lnTo>
                  <a:pt x="111" y="68"/>
                </a:lnTo>
                <a:lnTo>
                  <a:pt x="106" y="73"/>
                </a:lnTo>
                <a:lnTo>
                  <a:pt x="101" y="78"/>
                </a:lnTo>
                <a:lnTo>
                  <a:pt x="97" y="82"/>
                </a:lnTo>
                <a:lnTo>
                  <a:pt x="94" y="87"/>
                </a:lnTo>
                <a:lnTo>
                  <a:pt x="90" y="92"/>
                </a:lnTo>
                <a:lnTo>
                  <a:pt x="85" y="100"/>
                </a:lnTo>
                <a:lnTo>
                  <a:pt x="80" y="108"/>
                </a:lnTo>
                <a:lnTo>
                  <a:pt x="73" y="119"/>
                </a:lnTo>
                <a:lnTo>
                  <a:pt x="67" y="131"/>
                </a:lnTo>
                <a:lnTo>
                  <a:pt x="59" y="145"/>
                </a:lnTo>
                <a:lnTo>
                  <a:pt x="53" y="158"/>
                </a:lnTo>
                <a:lnTo>
                  <a:pt x="45" y="175"/>
                </a:lnTo>
                <a:lnTo>
                  <a:pt x="37" y="190"/>
                </a:lnTo>
                <a:lnTo>
                  <a:pt x="30" y="207"/>
                </a:lnTo>
                <a:lnTo>
                  <a:pt x="23" y="224"/>
                </a:lnTo>
                <a:lnTo>
                  <a:pt x="17" y="242"/>
                </a:lnTo>
                <a:lnTo>
                  <a:pt x="12" y="259"/>
                </a:lnTo>
                <a:lnTo>
                  <a:pt x="8" y="276"/>
                </a:lnTo>
                <a:lnTo>
                  <a:pt x="5" y="293"/>
                </a:lnTo>
                <a:lnTo>
                  <a:pt x="3" y="299"/>
                </a:lnTo>
                <a:lnTo>
                  <a:pt x="3" y="305"/>
                </a:lnTo>
                <a:lnTo>
                  <a:pt x="2" y="314"/>
                </a:lnTo>
                <a:lnTo>
                  <a:pt x="2" y="322"/>
                </a:lnTo>
                <a:lnTo>
                  <a:pt x="0" y="333"/>
                </a:lnTo>
                <a:lnTo>
                  <a:pt x="0" y="344"/>
                </a:lnTo>
                <a:lnTo>
                  <a:pt x="0" y="357"/>
                </a:lnTo>
                <a:lnTo>
                  <a:pt x="1" y="368"/>
                </a:lnTo>
                <a:lnTo>
                  <a:pt x="1" y="382"/>
                </a:lnTo>
                <a:lnTo>
                  <a:pt x="1" y="395"/>
                </a:lnTo>
                <a:lnTo>
                  <a:pt x="3" y="408"/>
                </a:lnTo>
                <a:lnTo>
                  <a:pt x="6" y="421"/>
                </a:lnTo>
                <a:lnTo>
                  <a:pt x="9" y="434"/>
                </a:lnTo>
                <a:lnTo>
                  <a:pt x="14" y="447"/>
                </a:lnTo>
                <a:lnTo>
                  <a:pt x="20" y="458"/>
                </a:lnTo>
                <a:lnTo>
                  <a:pt x="27" y="469"/>
                </a:lnTo>
                <a:lnTo>
                  <a:pt x="27" y="472"/>
                </a:lnTo>
                <a:lnTo>
                  <a:pt x="29" y="474"/>
                </a:lnTo>
                <a:lnTo>
                  <a:pt x="31" y="477"/>
                </a:lnTo>
                <a:lnTo>
                  <a:pt x="33" y="478"/>
                </a:lnTo>
                <a:lnTo>
                  <a:pt x="35" y="482"/>
                </a:lnTo>
                <a:lnTo>
                  <a:pt x="38" y="486"/>
                </a:lnTo>
                <a:lnTo>
                  <a:pt x="41" y="489"/>
                </a:lnTo>
                <a:lnTo>
                  <a:pt x="45" y="492"/>
                </a:lnTo>
                <a:lnTo>
                  <a:pt x="49" y="497"/>
                </a:lnTo>
                <a:lnTo>
                  <a:pt x="53" y="501"/>
                </a:lnTo>
                <a:lnTo>
                  <a:pt x="58" y="505"/>
                </a:lnTo>
                <a:lnTo>
                  <a:pt x="63" y="509"/>
                </a:lnTo>
                <a:lnTo>
                  <a:pt x="69" y="515"/>
                </a:lnTo>
                <a:lnTo>
                  <a:pt x="77" y="518"/>
                </a:lnTo>
                <a:lnTo>
                  <a:pt x="84" y="524"/>
                </a:lnTo>
                <a:lnTo>
                  <a:pt x="93" y="527"/>
                </a:lnTo>
                <a:lnTo>
                  <a:pt x="95" y="529"/>
                </a:lnTo>
                <a:lnTo>
                  <a:pt x="97" y="531"/>
                </a:lnTo>
                <a:lnTo>
                  <a:pt x="98" y="533"/>
                </a:lnTo>
                <a:lnTo>
                  <a:pt x="100" y="533"/>
                </a:lnTo>
                <a:lnTo>
                  <a:pt x="102" y="535"/>
                </a:lnTo>
                <a:lnTo>
                  <a:pt x="104" y="536"/>
                </a:lnTo>
                <a:lnTo>
                  <a:pt x="107" y="538"/>
                </a:lnTo>
                <a:lnTo>
                  <a:pt x="111" y="538"/>
                </a:lnTo>
                <a:lnTo>
                  <a:pt x="115" y="540"/>
                </a:lnTo>
                <a:lnTo>
                  <a:pt x="121" y="542"/>
                </a:lnTo>
                <a:lnTo>
                  <a:pt x="127" y="544"/>
                </a:lnTo>
                <a:lnTo>
                  <a:pt x="135" y="545"/>
                </a:lnTo>
                <a:lnTo>
                  <a:pt x="143" y="546"/>
                </a:lnTo>
                <a:lnTo>
                  <a:pt x="153" y="548"/>
                </a:lnTo>
                <a:lnTo>
                  <a:pt x="163" y="550"/>
                </a:lnTo>
                <a:lnTo>
                  <a:pt x="177" y="551"/>
                </a:lnTo>
                <a:lnTo>
                  <a:pt x="181" y="553"/>
                </a:lnTo>
                <a:lnTo>
                  <a:pt x="185" y="553"/>
                </a:lnTo>
                <a:lnTo>
                  <a:pt x="188" y="553"/>
                </a:lnTo>
                <a:lnTo>
                  <a:pt x="194" y="553"/>
                </a:lnTo>
                <a:lnTo>
                  <a:pt x="199" y="554"/>
                </a:lnTo>
                <a:lnTo>
                  <a:pt x="205" y="554"/>
                </a:lnTo>
                <a:lnTo>
                  <a:pt x="210" y="554"/>
                </a:lnTo>
                <a:lnTo>
                  <a:pt x="216" y="554"/>
                </a:lnTo>
                <a:lnTo>
                  <a:pt x="221" y="554"/>
                </a:lnTo>
                <a:lnTo>
                  <a:pt x="226" y="554"/>
                </a:lnTo>
                <a:lnTo>
                  <a:pt x="232" y="554"/>
                </a:lnTo>
                <a:lnTo>
                  <a:pt x="237" y="554"/>
                </a:lnTo>
                <a:lnTo>
                  <a:pt x="242" y="554"/>
                </a:lnTo>
                <a:lnTo>
                  <a:pt x="247" y="554"/>
                </a:lnTo>
                <a:lnTo>
                  <a:pt x="253" y="554"/>
                </a:lnTo>
                <a:lnTo>
                  <a:pt x="258" y="552"/>
                </a:lnTo>
                <a:lnTo>
                  <a:pt x="260" y="553"/>
                </a:lnTo>
                <a:lnTo>
                  <a:pt x="263" y="553"/>
                </a:lnTo>
                <a:lnTo>
                  <a:pt x="264" y="553"/>
                </a:lnTo>
                <a:lnTo>
                  <a:pt x="268" y="553"/>
                </a:lnTo>
                <a:lnTo>
                  <a:pt x="270" y="553"/>
                </a:lnTo>
                <a:lnTo>
                  <a:pt x="274" y="553"/>
                </a:lnTo>
                <a:lnTo>
                  <a:pt x="277" y="553"/>
                </a:lnTo>
                <a:lnTo>
                  <a:pt x="281" y="552"/>
                </a:lnTo>
                <a:lnTo>
                  <a:pt x="284" y="552"/>
                </a:lnTo>
                <a:lnTo>
                  <a:pt x="288" y="551"/>
                </a:lnTo>
                <a:lnTo>
                  <a:pt x="292" y="551"/>
                </a:lnTo>
                <a:lnTo>
                  <a:pt x="295" y="549"/>
                </a:lnTo>
                <a:lnTo>
                  <a:pt x="299" y="548"/>
                </a:lnTo>
                <a:lnTo>
                  <a:pt x="303" y="546"/>
                </a:lnTo>
                <a:lnTo>
                  <a:pt x="307" y="544"/>
                </a:lnTo>
                <a:lnTo>
                  <a:pt x="313" y="541"/>
                </a:lnTo>
                <a:lnTo>
                  <a:pt x="314" y="540"/>
                </a:lnTo>
                <a:lnTo>
                  <a:pt x="315" y="540"/>
                </a:lnTo>
                <a:lnTo>
                  <a:pt x="317" y="538"/>
                </a:lnTo>
                <a:lnTo>
                  <a:pt x="319" y="536"/>
                </a:lnTo>
                <a:lnTo>
                  <a:pt x="321" y="534"/>
                </a:lnTo>
                <a:lnTo>
                  <a:pt x="323" y="532"/>
                </a:lnTo>
                <a:lnTo>
                  <a:pt x="323" y="530"/>
                </a:lnTo>
                <a:lnTo>
                  <a:pt x="324" y="528"/>
                </a:lnTo>
                <a:lnTo>
                  <a:pt x="326" y="527"/>
                </a:lnTo>
                <a:lnTo>
                  <a:pt x="328" y="524"/>
                </a:lnTo>
                <a:lnTo>
                  <a:pt x="328" y="522"/>
                </a:lnTo>
                <a:lnTo>
                  <a:pt x="330" y="518"/>
                </a:lnTo>
                <a:lnTo>
                  <a:pt x="332" y="515"/>
                </a:lnTo>
                <a:lnTo>
                  <a:pt x="334" y="511"/>
                </a:lnTo>
                <a:lnTo>
                  <a:pt x="334" y="510"/>
                </a:lnTo>
                <a:lnTo>
                  <a:pt x="334" y="508"/>
                </a:lnTo>
                <a:lnTo>
                  <a:pt x="334" y="506"/>
                </a:lnTo>
                <a:lnTo>
                  <a:pt x="334" y="504"/>
                </a:lnTo>
                <a:lnTo>
                  <a:pt x="335" y="502"/>
                </a:lnTo>
                <a:lnTo>
                  <a:pt x="334" y="502"/>
                </a:lnTo>
                <a:lnTo>
                  <a:pt x="334" y="500"/>
                </a:lnTo>
                <a:lnTo>
                  <a:pt x="334" y="499"/>
                </a:lnTo>
                <a:lnTo>
                  <a:pt x="334" y="497"/>
                </a:lnTo>
                <a:lnTo>
                  <a:pt x="334" y="496"/>
                </a:lnTo>
                <a:lnTo>
                  <a:pt x="334" y="494"/>
                </a:lnTo>
                <a:lnTo>
                  <a:pt x="332" y="494"/>
                </a:lnTo>
                <a:lnTo>
                  <a:pt x="332" y="493"/>
                </a:lnTo>
                <a:lnTo>
                  <a:pt x="332" y="491"/>
                </a:lnTo>
                <a:lnTo>
                  <a:pt x="332" y="489"/>
                </a:lnTo>
                <a:lnTo>
                  <a:pt x="332" y="487"/>
                </a:lnTo>
                <a:lnTo>
                  <a:pt x="332" y="486"/>
                </a:lnTo>
                <a:lnTo>
                  <a:pt x="332" y="484"/>
                </a:lnTo>
                <a:lnTo>
                  <a:pt x="332" y="480"/>
                </a:lnTo>
                <a:lnTo>
                  <a:pt x="332" y="479"/>
                </a:lnTo>
                <a:lnTo>
                  <a:pt x="332" y="477"/>
                </a:lnTo>
                <a:lnTo>
                  <a:pt x="332" y="476"/>
                </a:lnTo>
                <a:lnTo>
                  <a:pt x="332" y="474"/>
                </a:lnTo>
                <a:lnTo>
                  <a:pt x="330" y="474"/>
                </a:lnTo>
                <a:lnTo>
                  <a:pt x="330" y="473"/>
                </a:lnTo>
                <a:lnTo>
                  <a:pt x="329" y="474"/>
                </a:lnTo>
                <a:lnTo>
                  <a:pt x="327" y="477"/>
                </a:lnTo>
                <a:lnTo>
                  <a:pt x="325" y="480"/>
                </a:lnTo>
                <a:lnTo>
                  <a:pt x="323" y="484"/>
                </a:lnTo>
                <a:lnTo>
                  <a:pt x="321" y="486"/>
                </a:lnTo>
                <a:lnTo>
                  <a:pt x="319" y="490"/>
                </a:lnTo>
                <a:lnTo>
                  <a:pt x="317" y="494"/>
                </a:lnTo>
                <a:lnTo>
                  <a:pt x="315" y="497"/>
                </a:lnTo>
                <a:lnTo>
                  <a:pt x="313" y="500"/>
                </a:lnTo>
                <a:lnTo>
                  <a:pt x="310" y="504"/>
                </a:lnTo>
                <a:lnTo>
                  <a:pt x="308" y="507"/>
                </a:lnTo>
                <a:lnTo>
                  <a:pt x="306" y="511"/>
                </a:lnTo>
                <a:lnTo>
                  <a:pt x="304" y="513"/>
                </a:lnTo>
                <a:lnTo>
                  <a:pt x="303" y="515"/>
                </a:lnTo>
                <a:lnTo>
                  <a:pt x="301" y="517"/>
                </a:lnTo>
                <a:lnTo>
                  <a:pt x="299" y="518"/>
                </a:lnTo>
                <a:lnTo>
                  <a:pt x="298" y="518"/>
                </a:lnTo>
                <a:lnTo>
                  <a:pt x="276" y="524"/>
                </a:lnTo>
                <a:lnTo>
                  <a:pt x="255" y="527"/>
                </a:lnTo>
                <a:lnTo>
                  <a:pt x="236" y="529"/>
                </a:lnTo>
                <a:lnTo>
                  <a:pt x="217" y="529"/>
                </a:lnTo>
                <a:lnTo>
                  <a:pt x="200" y="529"/>
                </a:lnTo>
                <a:lnTo>
                  <a:pt x="184" y="527"/>
                </a:lnTo>
                <a:lnTo>
                  <a:pt x="169" y="525"/>
                </a:lnTo>
                <a:lnTo>
                  <a:pt x="156" y="522"/>
                </a:lnTo>
                <a:lnTo>
                  <a:pt x="143" y="518"/>
                </a:lnTo>
                <a:lnTo>
                  <a:pt x="131" y="515"/>
                </a:lnTo>
                <a:lnTo>
                  <a:pt x="121" y="511"/>
                </a:lnTo>
                <a:lnTo>
                  <a:pt x="113" y="505"/>
                </a:lnTo>
                <a:lnTo>
                  <a:pt x="105" y="502"/>
                </a:lnTo>
                <a:lnTo>
                  <a:pt x="98" y="498"/>
                </a:lnTo>
                <a:lnTo>
                  <a:pt x="93" y="495"/>
                </a:lnTo>
                <a:lnTo>
                  <a:pt x="90" y="491"/>
                </a:lnTo>
                <a:lnTo>
                  <a:pt x="79" y="482"/>
                </a:lnTo>
                <a:lnTo>
                  <a:pt x="69" y="469"/>
                </a:lnTo>
                <a:lnTo>
                  <a:pt x="60" y="454"/>
                </a:lnTo>
                <a:lnTo>
                  <a:pt x="53" y="435"/>
                </a:lnTo>
                <a:lnTo>
                  <a:pt x="47" y="414"/>
                </a:lnTo>
                <a:lnTo>
                  <a:pt x="43" y="391"/>
                </a:lnTo>
                <a:lnTo>
                  <a:pt x="41" y="366"/>
                </a:lnTo>
                <a:lnTo>
                  <a:pt x="41" y="340"/>
                </a:lnTo>
                <a:lnTo>
                  <a:pt x="42" y="313"/>
                </a:lnTo>
                <a:lnTo>
                  <a:pt x="45" y="285"/>
                </a:lnTo>
                <a:lnTo>
                  <a:pt x="49" y="257"/>
                </a:lnTo>
                <a:lnTo>
                  <a:pt x="57" y="228"/>
                </a:lnTo>
                <a:lnTo>
                  <a:pt x="67" y="200"/>
                </a:lnTo>
                <a:lnTo>
                  <a:pt x="79" y="172"/>
                </a:lnTo>
                <a:lnTo>
                  <a:pt x="94" y="145"/>
                </a:lnTo>
                <a:lnTo>
                  <a:pt x="113" y="118"/>
                </a:lnTo>
                <a:lnTo>
                  <a:pt x="117" y="113"/>
                </a:lnTo>
                <a:lnTo>
                  <a:pt x="121" y="107"/>
                </a:lnTo>
                <a:lnTo>
                  <a:pt x="125" y="102"/>
                </a:lnTo>
                <a:lnTo>
                  <a:pt x="130" y="96"/>
                </a:lnTo>
                <a:lnTo>
                  <a:pt x="133" y="92"/>
                </a:lnTo>
                <a:lnTo>
                  <a:pt x="137" y="87"/>
                </a:lnTo>
                <a:lnTo>
                  <a:pt x="141" y="84"/>
                </a:lnTo>
                <a:lnTo>
                  <a:pt x="145" y="78"/>
                </a:lnTo>
                <a:lnTo>
                  <a:pt x="149" y="74"/>
                </a:lnTo>
                <a:lnTo>
                  <a:pt x="154" y="70"/>
                </a:lnTo>
                <a:lnTo>
                  <a:pt x="159" y="67"/>
                </a:lnTo>
                <a:lnTo>
                  <a:pt x="165" y="63"/>
                </a:lnTo>
                <a:lnTo>
                  <a:pt x="171" y="59"/>
                </a:lnTo>
                <a:lnTo>
                  <a:pt x="178" y="55"/>
                </a:lnTo>
                <a:lnTo>
                  <a:pt x="187" y="51"/>
                </a:lnTo>
                <a:lnTo>
                  <a:pt x="197" y="46"/>
                </a:lnTo>
                <a:lnTo>
                  <a:pt x="199" y="46"/>
                </a:lnTo>
                <a:lnTo>
                  <a:pt x="201" y="45"/>
                </a:lnTo>
                <a:lnTo>
                  <a:pt x="205" y="45"/>
                </a:lnTo>
                <a:lnTo>
                  <a:pt x="209" y="43"/>
                </a:lnTo>
                <a:lnTo>
                  <a:pt x="213" y="43"/>
                </a:lnTo>
                <a:lnTo>
                  <a:pt x="217" y="41"/>
                </a:lnTo>
                <a:lnTo>
                  <a:pt x="222" y="41"/>
                </a:lnTo>
                <a:lnTo>
                  <a:pt x="227" y="39"/>
                </a:lnTo>
                <a:lnTo>
                  <a:pt x="231" y="39"/>
                </a:lnTo>
                <a:lnTo>
                  <a:pt x="236" y="39"/>
                </a:lnTo>
                <a:lnTo>
                  <a:pt x="240" y="39"/>
                </a:lnTo>
                <a:lnTo>
                  <a:pt x="245" y="37"/>
                </a:lnTo>
                <a:lnTo>
                  <a:pt x="247" y="37"/>
                </a:lnTo>
                <a:lnTo>
                  <a:pt x="250" y="37"/>
                </a:lnTo>
                <a:lnTo>
                  <a:pt x="252" y="37"/>
                </a:lnTo>
                <a:lnTo>
                  <a:pt x="254" y="37"/>
                </a:lnTo>
                <a:lnTo>
                  <a:pt x="256" y="40"/>
                </a:lnTo>
                <a:lnTo>
                  <a:pt x="259" y="42"/>
                </a:lnTo>
                <a:lnTo>
                  <a:pt x="261" y="44"/>
                </a:lnTo>
                <a:lnTo>
                  <a:pt x="264" y="45"/>
                </a:lnTo>
                <a:lnTo>
                  <a:pt x="266" y="47"/>
                </a:lnTo>
                <a:lnTo>
                  <a:pt x="268" y="47"/>
                </a:lnTo>
                <a:lnTo>
                  <a:pt x="270" y="48"/>
                </a:lnTo>
                <a:lnTo>
                  <a:pt x="273" y="48"/>
                </a:lnTo>
                <a:lnTo>
                  <a:pt x="273" y="49"/>
                </a:lnTo>
                <a:lnTo>
                  <a:pt x="274" y="49"/>
                </a:lnTo>
                <a:lnTo>
                  <a:pt x="276" y="49"/>
                </a:lnTo>
                <a:lnTo>
                  <a:pt x="278" y="49"/>
                </a:lnTo>
                <a:lnTo>
                  <a:pt x="279" y="49"/>
                </a:lnTo>
                <a:lnTo>
                  <a:pt x="281" y="49"/>
                </a:lnTo>
                <a:lnTo>
                  <a:pt x="283" y="49"/>
                </a:lnTo>
                <a:lnTo>
                  <a:pt x="285" y="49"/>
                </a:lnTo>
                <a:lnTo>
                  <a:pt x="287" y="49"/>
                </a:lnTo>
                <a:lnTo>
                  <a:pt x="289" y="49"/>
                </a:lnTo>
                <a:lnTo>
                  <a:pt x="291" y="49"/>
                </a:lnTo>
                <a:lnTo>
                  <a:pt x="293" y="49"/>
                </a:lnTo>
                <a:lnTo>
                  <a:pt x="295" y="47"/>
                </a:lnTo>
                <a:lnTo>
                  <a:pt x="297" y="47"/>
                </a:lnTo>
                <a:lnTo>
                  <a:pt x="301" y="45"/>
                </a:lnTo>
                <a:lnTo>
                  <a:pt x="303" y="44"/>
                </a:lnTo>
                <a:lnTo>
                  <a:pt x="305" y="42"/>
                </a:lnTo>
                <a:lnTo>
                  <a:pt x="307" y="40"/>
                </a:lnTo>
                <a:lnTo>
                  <a:pt x="311" y="36"/>
                </a:lnTo>
                <a:lnTo>
                  <a:pt x="313" y="33"/>
                </a:lnTo>
                <a:lnTo>
                  <a:pt x="316" y="29"/>
                </a:lnTo>
                <a:lnTo>
                  <a:pt x="318" y="26"/>
                </a:lnTo>
                <a:lnTo>
                  <a:pt x="322" y="20"/>
                </a:lnTo>
                <a:lnTo>
                  <a:pt x="321" y="20"/>
                </a:lnTo>
                <a:lnTo>
                  <a:pt x="321" y="19"/>
                </a:lnTo>
                <a:lnTo>
                  <a:pt x="319" y="18"/>
                </a:lnTo>
                <a:lnTo>
                  <a:pt x="317" y="16"/>
                </a:lnTo>
                <a:lnTo>
                  <a:pt x="314" y="15"/>
                </a:lnTo>
                <a:lnTo>
                  <a:pt x="313" y="13"/>
                </a:lnTo>
                <a:lnTo>
                  <a:pt x="309" y="11"/>
                </a:lnTo>
                <a:lnTo>
                  <a:pt x="306" y="9"/>
                </a:lnTo>
                <a:lnTo>
                  <a:pt x="301" y="9"/>
                </a:lnTo>
                <a:lnTo>
                  <a:pt x="297" y="8"/>
                </a:lnTo>
                <a:lnTo>
                  <a:pt x="292" y="6"/>
                </a:lnTo>
                <a:lnTo>
                  <a:pt x="288" y="4"/>
                </a:lnTo>
                <a:lnTo>
                  <a:pt x="283" y="4"/>
                </a:lnTo>
                <a:lnTo>
                  <a:pt x="277" y="2"/>
                </a:lnTo>
                <a:lnTo>
                  <a:pt x="272" y="2"/>
                </a:lnTo>
                <a:lnTo>
                  <a:pt x="267" y="0"/>
                </a:lnTo>
              </a:path>
            </a:pathLst>
          </a:custGeom>
          <a:solidFill>
            <a:srgbClr val="819FE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4" name="Freeform 25"/>
          <p:cNvSpPr>
            <a:spLocks/>
          </p:cNvSpPr>
          <p:nvPr/>
        </p:nvSpPr>
        <p:spPr bwMode="auto">
          <a:xfrm>
            <a:off x="2896614" y="3265371"/>
            <a:ext cx="396875" cy="339725"/>
          </a:xfrm>
          <a:custGeom>
            <a:avLst/>
            <a:gdLst>
              <a:gd name="T0" fmla="*/ 98286888 w 250"/>
              <a:gd name="T1" fmla="*/ 435987825 h 214"/>
              <a:gd name="T2" fmla="*/ 115927188 w 250"/>
              <a:gd name="T3" fmla="*/ 456149075 h 214"/>
              <a:gd name="T4" fmla="*/ 141128750 w 250"/>
              <a:gd name="T5" fmla="*/ 473789375 h 214"/>
              <a:gd name="T6" fmla="*/ 168851263 w 250"/>
              <a:gd name="T7" fmla="*/ 491431263 h 214"/>
              <a:gd name="T8" fmla="*/ 199093138 w 250"/>
              <a:gd name="T9" fmla="*/ 509071563 h 214"/>
              <a:gd name="T10" fmla="*/ 226814063 w 250"/>
              <a:gd name="T11" fmla="*/ 521673138 h 214"/>
              <a:gd name="T12" fmla="*/ 249496263 w 250"/>
              <a:gd name="T13" fmla="*/ 531753763 h 214"/>
              <a:gd name="T14" fmla="*/ 272176875 w 250"/>
              <a:gd name="T15" fmla="*/ 534273125 h 214"/>
              <a:gd name="T16" fmla="*/ 330141263 w 250"/>
              <a:gd name="T17" fmla="*/ 536794075 h 214"/>
              <a:gd name="T18" fmla="*/ 418345938 w 250"/>
              <a:gd name="T19" fmla="*/ 524192500 h 214"/>
              <a:gd name="T20" fmla="*/ 488910313 w 250"/>
              <a:gd name="T21" fmla="*/ 506552200 h 214"/>
              <a:gd name="T22" fmla="*/ 541834388 w 250"/>
              <a:gd name="T23" fmla="*/ 476310325 h 214"/>
              <a:gd name="T24" fmla="*/ 579635938 w 250"/>
              <a:gd name="T25" fmla="*/ 451108763 h 214"/>
              <a:gd name="T26" fmla="*/ 604837500 w 250"/>
              <a:gd name="T27" fmla="*/ 425907200 h 214"/>
              <a:gd name="T28" fmla="*/ 617439075 w 250"/>
              <a:gd name="T29" fmla="*/ 405745950 h 214"/>
              <a:gd name="T30" fmla="*/ 622479388 w 250"/>
              <a:gd name="T31" fmla="*/ 393144375 h 214"/>
              <a:gd name="T32" fmla="*/ 622479388 w 250"/>
              <a:gd name="T33" fmla="*/ 378023438 h 214"/>
              <a:gd name="T34" fmla="*/ 612398763 w 250"/>
              <a:gd name="T35" fmla="*/ 360383138 h 214"/>
              <a:gd name="T36" fmla="*/ 597277825 w 250"/>
              <a:gd name="T37" fmla="*/ 345262200 h 214"/>
              <a:gd name="T38" fmla="*/ 582156888 w 250"/>
              <a:gd name="T39" fmla="*/ 335181575 h 214"/>
              <a:gd name="T40" fmla="*/ 567035950 w 250"/>
              <a:gd name="T41" fmla="*/ 330141263 h 214"/>
              <a:gd name="T42" fmla="*/ 551915013 w 250"/>
              <a:gd name="T43" fmla="*/ 325100950 h 214"/>
              <a:gd name="T44" fmla="*/ 539313438 w 250"/>
              <a:gd name="T45" fmla="*/ 320060638 h 214"/>
              <a:gd name="T46" fmla="*/ 534273125 w 250"/>
              <a:gd name="T47" fmla="*/ 320060638 h 214"/>
              <a:gd name="T48" fmla="*/ 501511888 w 250"/>
              <a:gd name="T49" fmla="*/ 352821875 h 214"/>
              <a:gd name="T50" fmla="*/ 446068450 w 250"/>
              <a:gd name="T51" fmla="*/ 400705638 h 214"/>
              <a:gd name="T52" fmla="*/ 400705638 w 250"/>
              <a:gd name="T53" fmla="*/ 433466875 h 214"/>
              <a:gd name="T54" fmla="*/ 362902500 w 250"/>
              <a:gd name="T55" fmla="*/ 446068450 h 214"/>
              <a:gd name="T56" fmla="*/ 330141263 w 250"/>
              <a:gd name="T57" fmla="*/ 451108763 h 214"/>
              <a:gd name="T58" fmla="*/ 299899388 w 250"/>
              <a:gd name="T59" fmla="*/ 451108763 h 214"/>
              <a:gd name="T60" fmla="*/ 277217188 w 250"/>
              <a:gd name="T61" fmla="*/ 446068450 h 214"/>
              <a:gd name="T62" fmla="*/ 259576888 w 250"/>
              <a:gd name="T63" fmla="*/ 438507188 h 214"/>
              <a:gd name="T64" fmla="*/ 204133450 w 250"/>
              <a:gd name="T65" fmla="*/ 428426563 h 214"/>
              <a:gd name="T66" fmla="*/ 136088438 w 250"/>
              <a:gd name="T67" fmla="*/ 395665325 h 214"/>
              <a:gd name="T68" fmla="*/ 85685313 w 250"/>
              <a:gd name="T69" fmla="*/ 345262200 h 214"/>
              <a:gd name="T70" fmla="*/ 52924075 w 250"/>
              <a:gd name="T71" fmla="*/ 284778450 h 214"/>
              <a:gd name="T72" fmla="*/ 32762825 w 250"/>
              <a:gd name="T73" fmla="*/ 214214075 h 214"/>
              <a:gd name="T74" fmla="*/ 20161250 w 250"/>
              <a:gd name="T75" fmla="*/ 146169063 h 214"/>
              <a:gd name="T76" fmla="*/ 12601575 w 250"/>
              <a:gd name="T77" fmla="*/ 80645000 h 214"/>
              <a:gd name="T78" fmla="*/ 5040313 w 250"/>
              <a:gd name="T79" fmla="*/ 25201563 h 214"/>
              <a:gd name="T80" fmla="*/ 2520950 w 250"/>
              <a:gd name="T81" fmla="*/ 5040313 h 214"/>
              <a:gd name="T82" fmla="*/ 0 w 250"/>
              <a:gd name="T83" fmla="*/ 25201563 h 214"/>
              <a:gd name="T84" fmla="*/ 0 w 250"/>
              <a:gd name="T85" fmla="*/ 63004700 h 214"/>
              <a:gd name="T86" fmla="*/ 0 w 250"/>
              <a:gd name="T87" fmla="*/ 110886875 h 214"/>
              <a:gd name="T88" fmla="*/ 2520950 w 250"/>
              <a:gd name="T89" fmla="*/ 171370625 h 214"/>
              <a:gd name="T90" fmla="*/ 15120938 w 250"/>
              <a:gd name="T91" fmla="*/ 241935000 h 214"/>
              <a:gd name="T92" fmla="*/ 37803138 w 250"/>
              <a:gd name="T93" fmla="*/ 315020325 h 214"/>
              <a:gd name="T94" fmla="*/ 70564375 w 250"/>
              <a:gd name="T95" fmla="*/ 390625013 h 2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50" h="214">
                <a:moveTo>
                  <a:pt x="37" y="169"/>
                </a:moveTo>
                <a:lnTo>
                  <a:pt x="39" y="173"/>
                </a:lnTo>
                <a:lnTo>
                  <a:pt x="42" y="177"/>
                </a:lnTo>
                <a:lnTo>
                  <a:pt x="46" y="181"/>
                </a:lnTo>
                <a:lnTo>
                  <a:pt x="51" y="184"/>
                </a:lnTo>
                <a:lnTo>
                  <a:pt x="56" y="188"/>
                </a:lnTo>
                <a:lnTo>
                  <a:pt x="61" y="192"/>
                </a:lnTo>
                <a:lnTo>
                  <a:pt x="67" y="195"/>
                </a:lnTo>
                <a:lnTo>
                  <a:pt x="74" y="198"/>
                </a:lnTo>
                <a:lnTo>
                  <a:pt x="79" y="202"/>
                </a:lnTo>
                <a:lnTo>
                  <a:pt x="85" y="204"/>
                </a:lnTo>
                <a:lnTo>
                  <a:pt x="90" y="207"/>
                </a:lnTo>
                <a:lnTo>
                  <a:pt x="96" y="209"/>
                </a:lnTo>
                <a:lnTo>
                  <a:pt x="99" y="211"/>
                </a:lnTo>
                <a:lnTo>
                  <a:pt x="105" y="211"/>
                </a:lnTo>
                <a:lnTo>
                  <a:pt x="108" y="212"/>
                </a:lnTo>
                <a:lnTo>
                  <a:pt x="111" y="212"/>
                </a:lnTo>
                <a:lnTo>
                  <a:pt x="131" y="213"/>
                </a:lnTo>
                <a:lnTo>
                  <a:pt x="149" y="211"/>
                </a:lnTo>
                <a:lnTo>
                  <a:pt x="166" y="208"/>
                </a:lnTo>
                <a:lnTo>
                  <a:pt x="181" y="204"/>
                </a:lnTo>
                <a:lnTo>
                  <a:pt x="194" y="201"/>
                </a:lnTo>
                <a:lnTo>
                  <a:pt x="206" y="195"/>
                </a:lnTo>
                <a:lnTo>
                  <a:pt x="215" y="189"/>
                </a:lnTo>
                <a:lnTo>
                  <a:pt x="224" y="184"/>
                </a:lnTo>
                <a:lnTo>
                  <a:pt x="230" y="179"/>
                </a:lnTo>
                <a:lnTo>
                  <a:pt x="235" y="174"/>
                </a:lnTo>
                <a:lnTo>
                  <a:pt x="240" y="169"/>
                </a:lnTo>
                <a:lnTo>
                  <a:pt x="244" y="164"/>
                </a:lnTo>
                <a:lnTo>
                  <a:pt x="245" y="161"/>
                </a:lnTo>
                <a:lnTo>
                  <a:pt x="247" y="157"/>
                </a:lnTo>
                <a:lnTo>
                  <a:pt x="247" y="156"/>
                </a:lnTo>
                <a:lnTo>
                  <a:pt x="249" y="154"/>
                </a:lnTo>
                <a:lnTo>
                  <a:pt x="247" y="150"/>
                </a:lnTo>
                <a:lnTo>
                  <a:pt x="245" y="146"/>
                </a:lnTo>
                <a:lnTo>
                  <a:pt x="243" y="143"/>
                </a:lnTo>
                <a:lnTo>
                  <a:pt x="241" y="139"/>
                </a:lnTo>
                <a:lnTo>
                  <a:pt x="237" y="137"/>
                </a:lnTo>
                <a:lnTo>
                  <a:pt x="234" y="135"/>
                </a:lnTo>
                <a:lnTo>
                  <a:pt x="231" y="133"/>
                </a:lnTo>
                <a:lnTo>
                  <a:pt x="229" y="131"/>
                </a:lnTo>
                <a:lnTo>
                  <a:pt x="225" y="131"/>
                </a:lnTo>
                <a:lnTo>
                  <a:pt x="222" y="129"/>
                </a:lnTo>
                <a:lnTo>
                  <a:pt x="219" y="129"/>
                </a:lnTo>
                <a:lnTo>
                  <a:pt x="217" y="127"/>
                </a:lnTo>
                <a:lnTo>
                  <a:pt x="214" y="127"/>
                </a:lnTo>
                <a:lnTo>
                  <a:pt x="213" y="127"/>
                </a:lnTo>
                <a:lnTo>
                  <a:pt x="212" y="127"/>
                </a:lnTo>
                <a:lnTo>
                  <a:pt x="212" y="126"/>
                </a:lnTo>
                <a:lnTo>
                  <a:pt x="199" y="140"/>
                </a:lnTo>
                <a:lnTo>
                  <a:pt x="187" y="151"/>
                </a:lnTo>
                <a:lnTo>
                  <a:pt x="177" y="159"/>
                </a:lnTo>
                <a:lnTo>
                  <a:pt x="168" y="166"/>
                </a:lnTo>
                <a:lnTo>
                  <a:pt x="159" y="172"/>
                </a:lnTo>
                <a:lnTo>
                  <a:pt x="151" y="175"/>
                </a:lnTo>
                <a:lnTo>
                  <a:pt x="144" y="177"/>
                </a:lnTo>
                <a:lnTo>
                  <a:pt x="137" y="178"/>
                </a:lnTo>
                <a:lnTo>
                  <a:pt x="131" y="179"/>
                </a:lnTo>
                <a:lnTo>
                  <a:pt x="125" y="179"/>
                </a:lnTo>
                <a:lnTo>
                  <a:pt x="119" y="179"/>
                </a:lnTo>
                <a:lnTo>
                  <a:pt x="116" y="177"/>
                </a:lnTo>
                <a:lnTo>
                  <a:pt x="110" y="177"/>
                </a:lnTo>
                <a:lnTo>
                  <a:pt x="106" y="175"/>
                </a:lnTo>
                <a:lnTo>
                  <a:pt x="103" y="174"/>
                </a:lnTo>
                <a:lnTo>
                  <a:pt x="99" y="173"/>
                </a:lnTo>
                <a:lnTo>
                  <a:pt x="81" y="170"/>
                </a:lnTo>
                <a:lnTo>
                  <a:pt x="67" y="164"/>
                </a:lnTo>
                <a:lnTo>
                  <a:pt x="54" y="157"/>
                </a:lnTo>
                <a:lnTo>
                  <a:pt x="44" y="147"/>
                </a:lnTo>
                <a:lnTo>
                  <a:pt x="34" y="137"/>
                </a:lnTo>
                <a:lnTo>
                  <a:pt x="27" y="126"/>
                </a:lnTo>
                <a:lnTo>
                  <a:pt x="21" y="113"/>
                </a:lnTo>
                <a:lnTo>
                  <a:pt x="17" y="98"/>
                </a:lnTo>
                <a:lnTo>
                  <a:pt x="13" y="85"/>
                </a:lnTo>
                <a:lnTo>
                  <a:pt x="10" y="71"/>
                </a:lnTo>
                <a:lnTo>
                  <a:pt x="8" y="58"/>
                </a:lnTo>
                <a:lnTo>
                  <a:pt x="7" y="44"/>
                </a:lnTo>
                <a:lnTo>
                  <a:pt x="5" y="32"/>
                </a:lnTo>
                <a:lnTo>
                  <a:pt x="4" y="20"/>
                </a:lnTo>
                <a:lnTo>
                  <a:pt x="2" y="10"/>
                </a:lnTo>
                <a:lnTo>
                  <a:pt x="2" y="0"/>
                </a:lnTo>
                <a:lnTo>
                  <a:pt x="1" y="2"/>
                </a:lnTo>
                <a:lnTo>
                  <a:pt x="1" y="5"/>
                </a:lnTo>
                <a:lnTo>
                  <a:pt x="0" y="10"/>
                </a:lnTo>
                <a:lnTo>
                  <a:pt x="0" y="16"/>
                </a:lnTo>
                <a:lnTo>
                  <a:pt x="0" y="25"/>
                </a:lnTo>
                <a:lnTo>
                  <a:pt x="0" y="33"/>
                </a:lnTo>
                <a:lnTo>
                  <a:pt x="0" y="44"/>
                </a:lnTo>
                <a:lnTo>
                  <a:pt x="1" y="55"/>
                </a:lnTo>
                <a:lnTo>
                  <a:pt x="1" y="68"/>
                </a:lnTo>
                <a:lnTo>
                  <a:pt x="3" y="81"/>
                </a:lnTo>
                <a:lnTo>
                  <a:pt x="6" y="96"/>
                </a:lnTo>
                <a:lnTo>
                  <a:pt x="10" y="109"/>
                </a:lnTo>
                <a:lnTo>
                  <a:pt x="15" y="125"/>
                </a:lnTo>
                <a:lnTo>
                  <a:pt x="21" y="139"/>
                </a:lnTo>
                <a:lnTo>
                  <a:pt x="28" y="155"/>
                </a:lnTo>
                <a:lnTo>
                  <a:pt x="37" y="169"/>
                </a:lnTo>
              </a:path>
            </a:pathLst>
          </a:custGeom>
          <a:solidFill>
            <a:srgbClr val="819FE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5" name="Freeform 26"/>
          <p:cNvSpPr>
            <a:spLocks/>
          </p:cNvSpPr>
          <p:nvPr/>
        </p:nvSpPr>
        <p:spPr bwMode="auto">
          <a:xfrm>
            <a:off x="3247451" y="3676533"/>
            <a:ext cx="69850" cy="163513"/>
          </a:xfrm>
          <a:custGeom>
            <a:avLst/>
            <a:gdLst>
              <a:gd name="T0" fmla="*/ 12601575 w 44"/>
              <a:gd name="T1" fmla="*/ 229335714 h 103"/>
              <a:gd name="T2" fmla="*/ 20161250 w 44"/>
              <a:gd name="T3" fmla="*/ 239416370 h 103"/>
              <a:gd name="T4" fmla="*/ 30241875 w 44"/>
              <a:gd name="T5" fmla="*/ 244456698 h 103"/>
              <a:gd name="T6" fmla="*/ 45362813 w 44"/>
              <a:gd name="T7" fmla="*/ 252016396 h 103"/>
              <a:gd name="T8" fmla="*/ 60483750 w 44"/>
              <a:gd name="T9" fmla="*/ 257056724 h 103"/>
              <a:gd name="T10" fmla="*/ 75604688 w 44"/>
              <a:gd name="T11" fmla="*/ 257056724 h 103"/>
              <a:gd name="T12" fmla="*/ 90725625 w 44"/>
              <a:gd name="T13" fmla="*/ 257056724 h 103"/>
              <a:gd name="T14" fmla="*/ 100806250 w 44"/>
              <a:gd name="T15" fmla="*/ 257056724 h 103"/>
              <a:gd name="T16" fmla="*/ 105846563 w 44"/>
              <a:gd name="T17" fmla="*/ 249497025 h 103"/>
              <a:gd name="T18" fmla="*/ 105846563 w 44"/>
              <a:gd name="T19" fmla="*/ 239416370 h 103"/>
              <a:gd name="T20" fmla="*/ 108367513 w 44"/>
              <a:gd name="T21" fmla="*/ 226814756 h 103"/>
              <a:gd name="T22" fmla="*/ 108367513 w 44"/>
              <a:gd name="T23" fmla="*/ 209174402 h 103"/>
              <a:gd name="T24" fmla="*/ 108367513 w 44"/>
              <a:gd name="T25" fmla="*/ 196572789 h 103"/>
              <a:gd name="T26" fmla="*/ 108367513 w 44"/>
              <a:gd name="T27" fmla="*/ 176411477 h 103"/>
              <a:gd name="T28" fmla="*/ 108367513 w 44"/>
              <a:gd name="T29" fmla="*/ 161290493 h 103"/>
              <a:gd name="T30" fmla="*/ 108367513 w 44"/>
              <a:gd name="T31" fmla="*/ 148690467 h 103"/>
              <a:gd name="T32" fmla="*/ 105846563 w 44"/>
              <a:gd name="T33" fmla="*/ 138609811 h 103"/>
              <a:gd name="T34" fmla="*/ 105846563 w 44"/>
              <a:gd name="T35" fmla="*/ 126008198 h 103"/>
              <a:gd name="T36" fmla="*/ 100806250 w 44"/>
              <a:gd name="T37" fmla="*/ 105846886 h 103"/>
              <a:gd name="T38" fmla="*/ 100806250 w 44"/>
              <a:gd name="T39" fmla="*/ 80645247 h 103"/>
              <a:gd name="T40" fmla="*/ 95765938 w 44"/>
              <a:gd name="T41" fmla="*/ 57964565 h 103"/>
              <a:gd name="T42" fmla="*/ 95765938 w 44"/>
              <a:gd name="T43" fmla="*/ 32762925 h 103"/>
              <a:gd name="T44" fmla="*/ 95765938 w 44"/>
              <a:gd name="T45" fmla="*/ 15120984 h 103"/>
              <a:gd name="T46" fmla="*/ 95765938 w 44"/>
              <a:gd name="T47" fmla="*/ 2520958 h 103"/>
              <a:gd name="T48" fmla="*/ 90725625 w 44"/>
              <a:gd name="T49" fmla="*/ 7561286 h 103"/>
              <a:gd name="T50" fmla="*/ 80645000 w 44"/>
              <a:gd name="T51" fmla="*/ 22682269 h 103"/>
              <a:gd name="T52" fmla="*/ 73085325 w 44"/>
              <a:gd name="T53" fmla="*/ 32762925 h 103"/>
              <a:gd name="T54" fmla="*/ 63004700 w 44"/>
              <a:gd name="T55" fmla="*/ 40322623 h 103"/>
              <a:gd name="T56" fmla="*/ 57964388 w 44"/>
              <a:gd name="T57" fmla="*/ 47883909 h 103"/>
              <a:gd name="T58" fmla="*/ 47883763 w 44"/>
              <a:gd name="T59" fmla="*/ 55443607 h 103"/>
              <a:gd name="T60" fmla="*/ 40322500 w 44"/>
              <a:gd name="T61" fmla="*/ 57964565 h 103"/>
              <a:gd name="T62" fmla="*/ 32762825 w 44"/>
              <a:gd name="T63" fmla="*/ 63004893 h 103"/>
              <a:gd name="T64" fmla="*/ 25201563 w 44"/>
              <a:gd name="T65" fmla="*/ 65524263 h 103"/>
              <a:gd name="T66" fmla="*/ 15120938 w 44"/>
              <a:gd name="T67" fmla="*/ 70564591 h 103"/>
              <a:gd name="T68" fmla="*/ 5040313 w 44"/>
              <a:gd name="T69" fmla="*/ 70564591 h 103"/>
              <a:gd name="T70" fmla="*/ 0 w 44"/>
              <a:gd name="T71" fmla="*/ 75604919 h 103"/>
              <a:gd name="T72" fmla="*/ 0 w 44"/>
              <a:gd name="T73" fmla="*/ 85685575 h 103"/>
              <a:gd name="T74" fmla="*/ 0 w 44"/>
              <a:gd name="T75" fmla="*/ 100806558 h 103"/>
              <a:gd name="T76" fmla="*/ 0 w 44"/>
              <a:gd name="T77" fmla="*/ 115927542 h 103"/>
              <a:gd name="T78" fmla="*/ 0 w 44"/>
              <a:gd name="T79" fmla="*/ 138609811 h 103"/>
              <a:gd name="T80" fmla="*/ 2520950 w 44"/>
              <a:gd name="T81" fmla="*/ 168851779 h 103"/>
              <a:gd name="T82" fmla="*/ 7561263 w 44"/>
              <a:gd name="T83" fmla="*/ 206653444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 h="103">
                <a:moveTo>
                  <a:pt x="5" y="90"/>
                </a:moveTo>
                <a:lnTo>
                  <a:pt x="5" y="91"/>
                </a:lnTo>
                <a:lnTo>
                  <a:pt x="6" y="93"/>
                </a:lnTo>
                <a:lnTo>
                  <a:pt x="8" y="95"/>
                </a:lnTo>
                <a:lnTo>
                  <a:pt x="10" y="95"/>
                </a:lnTo>
                <a:lnTo>
                  <a:pt x="12" y="97"/>
                </a:lnTo>
                <a:lnTo>
                  <a:pt x="15" y="98"/>
                </a:lnTo>
                <a:lnTo>
                  <a:pt x="18" y="100"/>
                </a:lnTo>
                <a:lnTo>
                  <a:pt x="22" y="100"/>
                </a:lnTo>
                <a:lnTo>
                  <a:pt x="24" y="102"/>
                </a:lnTo>
                <a:lnTo>
                  <a:pt x="28" y="102"/>
                </a:lnTo>
                <a:lnTo>
                  <a:pt x="30" y="102"/>
                </a:lnTo>
                <a:lnTo>
                  <a:pt x="34" y="102"/>
                </a:lnTo>
                <a:lnTo>
                  <a:pt x="36" y="102"/>
                </a:lnTo>
                <a:lnTo>
                  <a:pt x="38" y="102"/>
                </a:lnTo>
                <a:lnTo>
                  <a:pt x="40" y="102"/>
                </a:lnTo>
                <a:lnTo>
                  <a:pt x="42" y="100"/>
                </a:lnTo>
                <a:lnTo>
                  <a:pt x="42" y="99"/>
                </a:lnTo>
                <a:lnTo>
                  <a:pt x="42" y="97"/>
                </a:lnTo>
                <a:lnTo>
                  <a:pt x="42" y="95"/>
                </a:lnTo>
                <a:lnTo>
                  <a:pt x="43" y="92"/>
                </a:lnTo>
                <a:lnTo>
                  <a:pt x="43" y="90"/>
                </a:lnTo>
                <a:lnTo>
                  <a:pt x="43" y="86"/>
                </a:lnTo>
                <a:lnTo>
                  <a:pt x="43" y="83"/>
                </a:lnTo>
                <a:lnTo>
                  <a:pt x="43" y="80"/>
                </a:lnTo>
                <a:lnTo>
                  <a:pt x="43" y="78"/>
                </a:lnTo>
                <a:lnTo>
                  <a:pt x="43" y="74"/>
                </a:lnTo>
                <a:lnTo>
                  <a:pt x="43" y="70"/>
                </a:lnTo>
                <a:lnTo>
                  <a:pt x="43" y="66"/>
                </a:lnTo>
                <a:lnTo>
                  <a:pt x="43" y="64"/>
                </a:lnTo>
                <a:lnTo>
                  <a:pt x="43" y="61"/>
                </a:lnTo>
                <a:lnTo>
                  <a:pt x="43" y="59"/>
                </a:lnTo>
                <a:lnTo>
                  <a:pt x="43" y="56"/>
                </a:lnTo>
                <a:lnTo>
                  <a:pt x="42" y="55"/>
                </a:lnTo>
                <a:lnTo>
                  <a:pt x="42" y="53"/>
                </a:lnTo>
                <a:lnTo>
                  <a:pt x="42" y="50"/>
                </a:lnTo>
                <a:lnTo>
                  <a:pt x="42" y="46"/>
                </a:lnTo>
                <a:lnTo>
                  <a:pt x="40" y="42"/>
                </a:lnTo>
                <a:lnTo>
                  <a:pt x="40" y="37"/>
                </a:lnTo>
                <a:lnTo>
                  <a:pt x="40" y="32"/>
                </a:lnTo>
                <a:lnTo>
                  <a:pt x="40" y="26"/>
                </a:lnTo>
                <a:lnTo>
                  <a:pt x="38" y="23"/>
                </a:lnTo>
                <a:lnTo>
                  <a:pt x="38" y="17"/>
                </a:lnTo>
                <a:lnTo>
                  <a:pt x="38" y="13"/>
                </a:lnTo>
                <a:lnTo>
                  <a:pt x="38" y="8"/>
                </a:lnTo>
                <a:lnTo>
                  <a:pt x="38" y="6"/>
                </a:lnTo>
                <a:lnTo>
                  <a:pt x="38" y="3"/>
                </a:lnTo>
                <a:lnTo>
                  <a:pt x="38" y="1"/>
                </a:lnTo>
                <a:lnTo>
                  <a:pt x="38" y="0"/>
                </a:lnTo>
                <a:lnTo>
                  <a:pt x="36" y="3"/>
                </a:lnTo>
                <a:lnTo>
                  <a:pt x="34" y="6"/>
                </a:lnTo>
                <a:lnTo>
                  <a:pt x="32" y="9"/>
                </a:lnTo>
                <a:lnTo>
                  <a:pt x="31" y="11"/>
                </a:lnTo>
                <a:lnTo>
                  <a:pt x="29" y="13"/>
                </a:lnTo>
                <a:lnTo>
                  <a:pt x="27" y="14"/>
                </a:lnTo>
                <a:lnTo>
                  <a:pt x="25" y="16"/>
                </a:lnTo>
                <a:lnTo>
                  <a:pt x="24" y="17"/>
                </a:lnTo>
                <a:lnTo>
                  <a:pt x="23" y="19"/>
                </a:lnTo>
                <a:lnTo>
                  <a:pt x="21" y="20"/>
                </a:lnTo>
                <a:lnTo>
                  <a:pt x="19" y="22"/>
                </a:lnTo>
                <a:lnTo>
                  <a:pt x="18" y="22"/>
                </a:lnTo>
                <a:lnTo>
                  <a:pt x="16" y="23"/>
                </a:lnTo>
                <a:lnTo>
                  <a:pt x="15" y="25"/>
                </a:lnTo>
                <a:lnTo>
                  <a:pt x="13" y="25"/>
                </a:lnTo>
                <a:lnTo>
                  <a:pt x="12" y="26"/>
                </a:lnTo>
                <a:lnTo>
                  <a:pt x="10" y="26"/>
                </a:lnTo>
                <a:lnTo>
                  <a:pt x="8" y="26"/>
                </a:lnTo>
                <a:lnTo>
                  <a:pt x="6" y="28"/>
                </a:lnTo>
                <a:lnTo>
                  <a:pt x="4" y="28"/>
                </a:lnTo>
                <a:lnTo>
                  <a:pt x="2" y="28"/>
                </a:lnTo>
                <a:lnTo>
                  <a:pt x="0" y="29"/>
                </a:lnTo>
                <a:lnTo>
                  <a:pt x="0" y="30"/>
                </a:lnTo>
                <a:lnTo>
                  <a:pt x="0" y="32"/>
                </a:lnTo>
                <a:lnTo>
                  <a:pt x="0" y="34"/>
                </a:lnTo>
                <a:lnTo>
                  <a:pt x="0" y="36"/>
                </a:lnTo>
                <a:lnTo>
                  <a:pt x="0" y="40"/>
                </a:lnTo>
                <a:lnTo>
                  <a:pt x="0" y="42"/>
                </a:lnTo>
                <a:lnTo>
                  <a:pt x="0" y="46"/>
                </a:lnTo>
                <a:lnTo>
                  <a:pt x="0" y="50"/>
                </a:lnTo>
                <a:lnTo>
                  <a:pt x="0" y="55"/>
                </a:lnTo>
                <a:lnTo>
                  <a:pt x="1" y="60"/>
                </a:lnTo>
                <a:lnTo>
                  <a:pt x="1" y="67"/>
                </a:lnTo>
                <a:lnTo>
                  <a:pt x="3" y="73"/>
                </a:lnTo>
                <a:lnTo>
                  <a:pt x="3" y="82"/>
                </a:lnTo>
                <a:lnTo>
                  <a:pt x="5" y="90"/>
                </a:lnTo>
              </a:path>
            </a:pathLst>
          </a:custGeom>
          <a:solidFill>
            <a:srgbClr val="002F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6" name="Freeform 27"/>
          <p:cNvSpPr>
            <a:spLocks/>
          </p:cNvSpPr>
          <p:nvPr/>
        </p:nvSpPr>
        <p:spPr bwMode="auto">
          <a:xfrm>
            <a:off x="3247451" y="2862146"/>
            <a:ext cx="69850" cy="198437"/>
          </a:xfrm>
          <a:custGeom>
            <a:avLst/>
            <a:gdLst>
              <a:gd name="T0" fmla="*/ 7561263 w 44"/>
              <a:gd name="T1" fmla="*/ 252014990 h 125"/>
              <a:gd name="T2" fmla="*/ 7561263 w 44"/>
              <a:gd name="T3" fmla="*/ 259574646 h 125"/>
              <a:gd name="T4" fmla="*/ 7561263 w 44"/>
              <a:gd name="T5" fmla="*/ 272176189 h 125"/>
              <a:gd name="T6" fmla="*/ 7561263 w 44"/>
              <a:gd name="T7" fmla="*/ 279735845 h 125"/>
              <a:gd name="T8" fmla="*/ 12601575 w 44"/>
              <a:gd name="T9" fmla="*/ 292337388 h 125"/>
              <a:gd name="T10" fmla="*/ 12601575 w 44"/>
              <a:gd name="T11" fmla="*/ 299897044 h 125"/>
              <a:gd name="T12" fmla="*/ 17641888 w 44"/>
              <a:gd name="T13" fmla="*/ 309977644 h 125"/>
              <a:gd name="T14" fmla="*/ 22682200 w 44"/>
              <a:gd name="T15" fmla="*/ 312498588 h 125"/>
              <a:gd name="T16" fmla="*/ 32762825 w 44"/>
              <a:gd name="T17" fmla="*/ 309977644 h 125"/>
              <a:gd name="T18" fmla="*/ 40322500 w 44"/>
              <a:gd name="T19" fmla="*/ 309977644 h 125"/>
              <a:gd name="T20" fmla="*/ 50403125 w 44"/>
              <a:gd name="T21" fmla="*/ 309977644 h 125"/>
              <a:gd name="T22" fmla="*/ 60483750 w 44"/>
              <a:gd name="T23" fmla="*/ 309977644 h 125"/>
              <a:gd name="T24" fmla="*/ 68045013 w 44"/>
              <a:gd name="T25" fmla="*/ 309977644 h 125"/>
              <a:gd name="T26" fmla="*/ 78125638 w 44"/>
              <a:gd name="T27" fmla="*/ 309977644 h 125"/>
              <a:gd name="T28" fmla="*/ 83165950 w 44"/>
              <a:gd name="T29" fmla="*/ 302417988 h 125"/>
              <a:gd name="T30" fmla="*/ 88206263 w 44"/>
              <a:gd name="T31" fmla="*/ 294856745 h 125"/>
              <a:gd name="T32" fmla="*/ 88206263 w 44"/>
              <a:gd name="T33" fmla="*/ 272176189 h 125"/>
              <a:gd name="T34" fmla="*/ 93246575 w 44"/>
              <a:gd name="T35" fmla="*/ 236894091 h 125"/>
              <a:gd name="T36" fmla="*/ 93246575 w 44"/>
              <a:gd name="T37" fmla="*/ 199091048 h 125"/>
              <a:gd name="T38" fmla="*/ 98286888 w 44"/>
              <a:gd name="T39" fmla="*/ 156249294 h 125"/>
              <a:gd name="T40" fmla="*/ 98286888 w 44"/>
              <a:gd name="T41" fmla="*/ 115926895 h 125"/>
              <a:gd name="T42" fmla="*/ 103327200 w 44"/>
              <a:gd name="T43" fmla="*/ 83164153 h 125"/>
              <a:gd name="T44" fmla="*/ 103327200 w 44"/>
              <a:gd name="T45" fmla="*/ 60483598 h 125"/>
              <a:gd name="T46" fmla="*/ 108367513 w 44"/>
              <a:gd name="T47" fmla="*/ 50402998 h 125"/>
              <a:gd name="T48" fmla="*/ 108367513 w 44"/>
              <a:gd name="T49" fmla="*/ 42841755 h 125"/>
              <a:gd name="T50" fmla="*/ 108367513 w 44"/>
              <a:gd name="T51" fmla="*/ 32761155 h 125"/>
              <a:gd name="T52" fmla="*/ 108367513 w 44"/>
              <a:gd name="T53" fmla="*/ 25201499 h 125"/>
              <a:gd name="T54" fmla="*/ 108367513 w 44"/>
              <a:gd name="T55" fmla="*/ 17640256 h 125"/>
              <a:gd name="T56" fmla="*/ 108367513 w 44"/>
              <a:gd name="T57" fmla="*/ 7559656 h 125"/>
              <a:gd name="T58" fmla="*/ 108367513 w 44"/>
              <a:gd name="T59" fmla="*/ 0 h 125"/>
              <a:gd name="T60" fmla="*/ 103327200 w 44"/>
              <a:gd name="T61" fmla="*/ 5040300 h 125"/>
              <a:gd name="T62" fmla="*/ 100806250 w 44"/>
              <a:gd name="T63" fmla="*/ 12599956 h 125"/>
              <a:gd name="T64" fmla="*/ 95765938 w 44"/>
              <a:gd name="T65" fmla="*/ 22680555 h 125"/>
              <a:gd name="T66" fmla="*/ 90725625 w 44"/>
              <a:gd name="T67" fmla="*/ 30241799 h 125"/>
              <a:gd name="T68" fmla="*/ 85685313 w 44"/>
              <a:gd name="T69" fmla="*/ 40322398 h 125"/>
              <a:gd name="T70" fmla="*/ 78125638 w 44"/>
              <a:gd name="T71" fmla="*/ 50402998 h 125"/>
              <a:gd name="T72" fmla="*/ 70564375 w 44"/>
              <a:gd name="T73" fmla="*/ 57962654 h 125"/>
              <a:gd name="T74" fmla="*/ 65524063 w 44"/>
              <a:gd name="T75" fmla="*/ 68043254 h 125"/>
              <a:gd name="T76" fmla="*/ 55443438 w 44"/>
              <a:gd name="T77" fmla="*/ 78123853 h 125"/>
              <a:gd name="T78" fmla="*/ 50403125 w 44"/>
              <a:gd name="T79" fmla="*/ 85685097 h 125"/>
              <a:gd name="T80" fmla="*/ 40322500 w 44"/>
              <a:gd name="T81" fmla="*/ 93244753 h 125"/>
              <a:gd name="T82" fmla="*/ 30241875 w 44"/>
              <a:gd name="T83" fmla="*/ 100805996 h 125"/>
              <a:gd name="T84" fmla="*/ 20161250 w 44"/>
              <a:gd name="T85" fmla="*/ 105846296 h 125"/>
              <a:gd name="T86" fmla="*/ 10080625 w 44"/>
              <a:gd name="T87" fmla="*/ 108365652 h 125"/>
              <a:gd name="T88" fmla="*/ 2520950 w 44"/>
              <a:gd name="T89" fmla="*/ 108365652 h 125"/>
              <a:gd name="T90" fmla="*/ 0 w 44"/>
              <a:gd name="T91" fmla="*/ 113405952 h 125"/>
              <a:gd name="T92" fmla="*/ 0 w 44"/>
              <a:gd name="T93" fmla="*/ 126007495 h 125"/>
              <a:gd name="T94" fmla="*/ 0 w 44"/>
              <a:gd name="T95" fmla="*/ 141128394 h 125"/>
              <a:gd name="T96" fmla="*/ 2520950 w 44"/>
              <a:gd name="T97" fmla="*/ 158768650 h 125"/>
              <a:gd name="T98" fmla="*/ 2520950 w 44"/>
              <a:gd name="T99" fmla="*/ 178929849 h 125"/>
              <a:gd name="T100" fmla="*/ 5040313 w 44"/>
              <a:gd name="T101" fmla="*/ 204131348 h 125"/>
              <a:gd name="T102" fmla="*/ 5040313 w 44"/>
              <a:gd name="T103" fmla="*/ 234373147 h 1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4" h="125">
                <a:moveTo>
                  <a:pt x="3" y="98"/>
                </a:moveTo>
                <a:lnTo>
                  <a:pt x="3" y="100"/>
                </a:lnTo>
                <a:lnTo>
                  <a:pt x="3" y="101"/>
                </a:lnTo>
                <a:lnTo>
                  <a:pt x="3" y="103"/>
                </a:lnTo>
                <a:lnTo>
                  <a:pt x="3" y="105"/>
                </a:lnTo>
                <a:lnTo>
                  <a:pt x="3" y="108"/>
                </a:lnTo>
                <a:lnTo>
                  <a:pt x="3" y="109"/>
                </a:lnTo>
                <a:lnTo>
                  <a:pt x="3" y="111"/>
                </a:lnTo>
                <a:lnTo>
                  <a:pt x="5" y="113"/>
                </a:lnTo>
                <a:lnTo>
                  <a:pt x="5" y="116"/>
                </a:lnTo>
                <a:lnTo>
                  <a:pt x="5" y="118"/>
                </a:lnTo>
                <a:lnTo>
                  <a:pt x="5" y="119"/>
                </a:lnTo>
                <a:lnTo>
                  <a:pt x="7" y="121"/>
                </a:lnTo>
                <a:lnTo>
                  <a:pt x="7" y="123"/>
                </a:lnTo>
                <a:lnTo>
                  <a:pt x="9" y="123"/>
                </a:lnTo>
                <a:lnTo>
                  <a:pt x="9" y="124"/>
                </a:lnTo>
                <a:lnTo>
                  <a:pt x="11" y="123"/>
                </a:lnTo>
                <a:lnTo>
                  <a:pt x="13" y="123"/>
                </a:lnTo>
                <a:lnTo>
                  <a:pt x="14" y="123"/>
                </a:lnTo>
                <a:lnTo>
                  <a:pt x="16" y="123"/>
                </a:lnTo>
                <a:lnTo>
                  <a:pt x="18" y="123"/>
                </a:lnTo>
                <a:lnTo>
                  <a:pt x="20" y="123"/>
                </a:lnTo>
                <a:lnTo>
                  <a:pt x="22" y="123"/>
                </a:lnTo>
                <a:lnTo>
                  <a:pt x="24" y="123"/>
                </a:lnTo>
                <a:lnTo>
                  <a:pt x="25" y="123"/>
                </a:lnTo>
                <a:lnTo>
                  <a:pt x="27" y="123"/>
                </a:lnTo>
                <a:lnTo>
                  <a:pt x="29" y="123"/>
                </a:lnTo>
                <a:lnTo>
                  <a:pt x="31" y="123"/>
                </a:lnTo>
                <a:lnTo>
                  <a:pt x="33" y="121"/>
                </a:lnTo>
                <a:lnTo>
                  <a:pt x="33" y="120"/>
                </a:lnTo>
                <a:lnTo>
                  <a:pt x="35" y="118"/>
                </a:lnTo>
                <a:lnTo>
                  <a:pt x="35" y="117"/>
                </a:lnTo>
                <a:lnTo>
                  <a:pt x="35" y="113"/>
                </a:lnTo>
                <a:lnTo>
                  <a:pt x="35" y="108"/>
                </a:lnTo>
                <a:lnTo>
                  <a:pt x="37" y="101"/>
                </a:lnTo>
                <a:lnTo>
                  <a:pt x="37" y="94"/>
                </a:lnTo>
                <a:lnTo>
                  <a:pt x="37" y="87"/>
                </a:lnTo>
                <a:lnTo>
                  <a:pt x="37" y="79"/>
                </a:lnTo>
                <a:lnTo>
                  <a:pt x="39" y="69"/>
                </a:lnTo>
                <a:lnTo>
                  <a:pt x="39" y="62"/>
                </a:lnTo>
                <a:lnTo>
                  <a:pt x="39" y="53"/>
                </a:lnTo>
                <a:lnTo>
                  <a:pt x="39" y="46"/>
                </a:lnTo>
                <a:lnTo>
                  <a:pt x="41" y="38"/>
                </a:lnTo>
                <a:lnTo>
                  <a:pt x="41" y="33"/>
                </a:lnTo>
                <a:lnTo>
                  <a:pt x="41" y="28"/>
                </a:lnTo>
                <a:lnTo>
                  <a:pt x="41" y="24"/>
                </a:lnTo>
                <a:lnTo>
                  <a:pt x="43" y="21"/>
                </a:lnTo>
                <a:lnTo>
                  <a:pt x="43" y="20"/>
                </a:lnTo>
                <a:lnTo>
                  <a:pt x="43" y="19"/>
                </a:lnTo>
                <a:lnTo>
                  <a:pt x="43" y="17"/>
                </a:lnTo>
                <a:lnTo>
                  <a:pt x="43" y="15"/>
                </a:lnTo>
                <a:lnTo>
                  <a:pt x="43" y="13"/>
                </a:lnTo>
                <a:lnTo>
                  <a:pt x="43" y="11"/>
                </a:lnTo>
                <a:lnTo>
                  <a:pt x="43" y="10"/>
                </a:lnTo>
                <a:lnTo>
                  <a:pt x="43" y="9"/>
                </a:lnTo>
                <a:lnTo>
                  <a:pt x="43" y="7"/>
                </a:lnTo>
                <a:lnTo>
                  <a:pt x="43" y="5"/>
                </a:lnTo>
                <a:lnTo>
                  <a:pt x="43" y="3"/>
                </a:lnTo>
                <a:lnTo>
                  <a:pt x="43" y="1"/>
                </a:lnTo>
                <a:lnTo>
                  <a:pt x="43" y="0"/>
                </a:lnTo>
                <a:lnTo>
                  <a:pt x="41" y="1"/>
                </a:lnTo>
                <a:lnTo>
                  <a:pt x="41" y="2"/>
                </a:lnTo>
                <a:lnTo>
                  <a:pt x="40" y="4"/>
                </a:lnTo>
                <a:lnTo>
                  <a:pt x="40" y="5"/>
                </a:lnTo>
                <a:lnTo>
                  <a:pt x="40" y="7"/>
                </a:lnTo>
                <a:lnTo>
                  <a:pt x="38" y="9"/>
                </a:lnTo>
                <a:lnTo>
                  <a:pt x="38" y="10"/>
                </a:lnTo>
                <a:lnTo>
                  <a:pt x="36" y="12"/>
                </a:lnTo>
                <a:lnTo>
                  <a:pt x="34" y="14"/>
                </a:lnTo>
                <a:lnTo>
                  <a:pt x="34" y="16"/>
                </a:lnTo>
                <a:lnTo>
                  <a:pt x="33" y="18"/>
                </a:lnTo>
                <a:lnTo>
                  <a:pt x="31" y="20"/>
                </a:lnTo>
                <a:lnTo>
                  <a:pt x="30" y="21"/>
                </a:lnTo>
                <a:lnTo>
                  <a:pt x="28" y="23"/>
                </a:lnTo>
                <a:lnTo>
                  <a:pt x="26" y="25"/>
                </a:lnTo>
                <a:lnTo>
                  <a:pt x="26" y="27"/>
                </a:lnTo>
                <a:lnTo>
                  <a:pt x="24" y="29"/>
                </a:lnTo>
                <a:lnTo>
                  <a:pt x="22" y="31"/>
                </a:lnTo>
                <a:lnTo>
                  <a:pt x="20" y="33"/>
                </a:lnTo>
                <a:lnTo>
                  <a:pt x="20" y="34"/>
                </a:lnTo>
                <a:lnTo>
                  <a:pt x="18" y="36"/>
                </a:lnTo>
                <a:lnTo>
                  <a:pt x="16" y="37"/>
                </a:lnTo>
                <a:lnTo>
                  <a:pt x="14" y="38"/>
                </a:lnTo>
                <a:lnTo>
                  <a:pt x="12" y="40"/>
                </a:lnTo>
                <a:lnTo>
                  <a:pt x="10" y="40"/>
                </a:lnTo>
                <a:lnTo>
                  <a:pt x="8" y="42"/>
                </a:lnTo>
                <a:lnTo>
                  <a:pt x="6" y="42"/>
                </a:lnTo>
                <a:lnTo>
                  <a:pt x="4" y="43"/>
                </a:lnTo>
                <a:lnTo>
                  <a:pt x="3" y="43"/>
                </a:lnTo>
                <a:lnTo>
                  <a:pt x="1" y="43"/>
                </a:lnTo>
                <a:lnTo>
                  <a:pt x="0" y="43"/>
                </a:lnTo>
                <a:lnTo>
                  <a:pt x="0" y="45"/>
                </a:lnTo>
                <a:lnTo>
                  <a:pt x="0" y="47"/>
                </a:lnTo>
                <a:lnTo>
                  <a:pt x="0" y="50"/>
                </a:lnTo>
                <a:lnTo>
                  <a:pt x="0" y="52"/>
                </a:lnTo>
                <a:lnTo>
                  <a:pt x="0" y="56"/>
                </a:lnTo>
                <a:lnTo>
                  <a:pt x="1" y="58"/>
                </a:lnTo>
                <a:lnTo>
                  <a:pt x="1" y="63"/>
                </a:lnTo>
                <a:lnTo>
                  <a:pt x="1" y="67"/>
                </a:lnTo>
                <a:lnTo>
                  <a:pt x="1" y="71"/>
                </a:lnTo>
                <a:lnTo>
                  <a:pt x="2" y="75"/>
                </a:lnTo>
                <a:lnTo>
                  <a:pt x="2" y="81"/>
                </a:lnTo>
                <a:lnTo>
                  <a:pt x="2" y="87"/>
                </a:lnTo>
                <a:lnTo>
                  <a:pt x="2" y="93"/>
                </a:lnTo>
                <a:lnTo>
                  <a:pt x="3" y="98"/>
                </a:lnTo>
              </a:path>
            </a:pathLst>
          </a:custGeom>
          <a:solidFill>
            <a:srgbClr val="002F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7" name="Oval 28"/>
          <p:cNvSpPr>
            <a:spLocks noChangeArrowheads="1"/>
          </p:cNvSpPr>
          <p:nvPr/>
        </p:nvSpPr>
        <p:spPr bwMode="auto">
          <a:xfrm>
            <a:off x="3277614" y="2238258"/>
            <a:ext cx="1098550" cy="266700"/>
          </a:xfrm>
          <a:prstGeom prst="ellipse">
            <a:avLst/>
          </a:prstGeom>
          <a:gradFill rotWithShape="0">
            <a:gsLst>
              <a:gs pos="0">
                <a:srgbClr val="000000"/>
              </a:gs>
              <a:gs pos="100000">
                <a:srgbClr val="FFFFFF"/>
              </a:gs>
            </a:gsLst>
            <a:lin ang="0" scaled="1"/>
          </a:gradFill>
          <a:ln w="12700">
            <a:solidFill>
              <a:srgbClr val="0082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tr-TR" altLang="tr-TR" sz="2400"/>
          </a:p>
        </p:txBody>
      </p:sp>
      <p:sp>
        <p:nvSpPr>
          <p:cNvPr id="18" name="Freeform 29"/>
          <p:cNvSpPr>
            <a:spLocks/>
          </p:cNvSpPr>
          <p:nvPr/>
        </p:nvSpPr>
        <p:spPr bwMode="auto">
          <a:xfrm>
            <a:off x="3234751" y="2365258"/>
            <a:ext cx="36513" cy="26988"/>
          </a:xfrm>
          <a:custGeom>
            <a:avLst/>
            <a:gdLst>
              <a:gd name="T0" fmla="*/ 0 w 23"/>
              <a:gd name="T1" fmla="*/ 20161624 h 17"/>
              <a:gd name="T2" fmla="*/ 0 w 23"/>
              <a:gd name="T3" fmla="*/ 32763432 h 17"/>
              <a:gd name="T4" fmla="*/ 2520985 w 23"/>
              <a:gd name="T5" fmla="*/ 40323247 h 17"/>
              <a:gd name="T6" fmla="*/ 22682511 w 23"/>
              <a:gd name="T7" fmla="*/ 32763432 h 17"/>
              <a:gd name="T8" fmla="*/ 55444197 w 23"/>
              <a:gd name="T9" fmla="*/ 12601808 h 17"/>
              <a:gd name="T10" fmla="*/ 55444197 w 23"/>
              <a:gd name="T11" fmla="*/ 0 h 17"/>
              <a:gd name="T12" fmla="*/ 25201908 w 23"/>
              <a:gd name="T13" fmla="*/ 5040406 h 17"/>
              <a:gd name="T14" fmla="*/ 0 w 23"/>
              <a:gd name="T15" fmla="*/ 20161624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7">
                <a:moveTo>
                  <a:pt x="0" y="8"/>
                </a:moveTo>
                <a:lnTo>
                  <a:pt x="0" y="13"/>
                </a:lnTo>
                <a:lnTo>
                  <a:pt x="1" y="16"/>
                </a:lnTo>
                <a:lnTo>
                  <a:pt x="9" y="13"/>
                </a:lnTo>
                <a:lnTo>
                  <a:pt x="22" y="5"/>
                </a:lnTo>
                <a:lnTo>
                  <a:pt x="22" y="0"/>
                </a:lnTo>
                <a:lnTo>
                  <a:pt x="10" y="2"/>
                </a:lnTo>
                <a:lnTo>
                  <a:pt x="0" y="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 name="Freeform 30"/>
          <p:cNvSpPr>
            <a:spLocks/>
          </p:cNvSpPr>
          <p:nvPr/>
        </p:nvSpPr>
        <p:spPr bwMode="auto">
          <a:xfrm>
            <a:off x="3234751" y="2209683"/>
            <a:ext cx="1189038" cy="339725"/>
          </a:xfrm>
          <a:custGeom>
            <a:avLst/>
            <a:gdLst>
              <a:gd name="T0" fmla="*/ 17641895 w 749"/>
              <a:gd name="T1" fmla="*/ 332660625 h 214"/>
              <a:gd name="T2" fmla="*/ 171370697 w 749"/>
              <a:gd name="T3" fmla="*/ 433466875 h 214"/>
              <a:gd name="T4" fmla="*/ 433467057 w 749"/>
              <a:gd name="T5" fmla="*/ 501511888 h 214"/>
              <a:gd name="T6" fmla="*/ 763608459 w 749"/>
              <a:gd name="T7" fmla="*/ 534273125 h 214"/>
              <a:gd name="T8" fmla="*/ 1113909531 w 749"/>
              <a:gd name="T9" fmla="*/ 534273125 h 214"/>
              <a:gd name="T10" fmla="*/ 1446570296 w 749"/>
              <a:gd name="T11" fmla="*/ 501511888 h 214"/>
              <a:gd name="T12" fmla="*/ 1708666656 w 749"/>
              <a:gd name="T13" fmla="*/ 433466875 h 214"/>
              <a:gd name="T14" fmla="*/ 1862397046 w 749"/>
              <a:gd name="T15" fmla="*/ 332660625 h 214"/>
              <a:gd name="T16" fmla="*/ 1862397046 w 749"/>
              <a:gd name="T17" fmla="*/ 206652813 h 214"/>
              <a:gd name="T18" fmla="*/ 1708666656 w 749"/>
              <a:gd name="T19" fmla="*/ 105846563 h 214"/>
              <a:gd name="T20" fmla="*/ 1446570296 w 749"/>
              <a:gd name="T21" fmla="*/ 40322500 h 214"/>
              <a:gd name="T22" fmla="*/ 1113909531 w 749"/>
              <a:gd name="T23" fmla="*/ 5040313 h 214"/>
              <a:gd name="T24" fmla="*/ 763608459 w 749"/>
              <a:gd name="T25" fmla="*/ 5040313 h 214"/>
              <a:gd name="T26" fmla="*/ 433467057 w 749"/>
              <a:gd name="T27" fmla="*/ 40322500 h 214"/>
              <a:gd name="T28" fmla="*/ 171370697 w 749"/>
              <a:gd name="T29" fmla="*/ 105846563 h 214"/>
              <a:gd name="T30" fmla="*/ 17641895 w 749"/>
              <a:gd name="T31" fmla="*/ 206652813 h 214"/>
              <a:gd name="T32" fmla="*/ 60483775 w 749"/>
              <a:gd name="T33" fmla="*/ 257055938 h 214"/>
              <a:gd name="T34" fmla="*/ 133569131 w 749"/>
              <a:gd name="T35" fmla="*/ 161290000 h 214"/>
              <a:gd name="T36" fmla="*/ 332660765 w 749"/>
              <a:gd name="T37" fmla="*/ 95765938 h 214"/>
              <a:gd name="T38" fmla="*/ 609878069 w 749"/>
              <a:gd name="T39" fmla="*/ 52924075 h 214"/>
              <a:gd name="T40" fmla="*/ 932458205 w 749"/>
              <a:gd name="T41" fmla="*/ 40322500 h 214"/>
              <a:gd name="T42" fmla="*/ 1252518977 w 749"/>
              <a:gd name="T43" fmla="*/ 52924075 h 214"/>
              <a:gd name="T44" fmla="*/ 1532255644 w 749"/>
              <a:gd name="T45" fmla="*/ 95765938 h 214"/>
              <a:gd name="T46" fmla="*/ 1728827914 w 749"/>
              <a:gd name="T47" fmla="*/ 161290000 h 214"/>
              <a:gd name="T48" fmla="*/ 1806953585 w 749"/>
              <a:gd name="T49" fmla="*/ 257055938 h 214"/>
              <a:gd name="T50" fmla="*/ 1728827914 w 749"/>
              <a:gd name="T51" fmla="*/ 355342825 h 214"/>
              <a:gd name="T52" fmla="*/ 1532255644 w 749"/>
              <a:gd name="T53" fmla="*/ 420866888 h 214"/>
              <a:gd name="T54" fmla="*/ 1252518977 w 749"/>
              <a:gd name="T55" fmla="*/ 463708750 h 214"/>
              <a:gd name="T56" fmla="*/ 932458205 w 749"/>
              <a:gd name="T57" fmla="*/ 473789375 h 214"/>
              <a:gd name="T58" fmla="*/ 609878069 w 749"/>
              <a:gd name="T59" fmla="*/ 463708750 h 214"/>
              <a:gd name="T60" fmla="*/ 332660765 w 749"/>
              <a:gd name="T61" fmla="*/ 420866888 h 214"/>
              <a:gd name="T62" fmla="*/ 133569131 w 749"/>
              <a:gd name="T63" fmla="*/ 355342825 h 214"/>
              <a:gd name="T64" fmla="*/ 60483775 w 749"/>
              <a:gd name="T65" fmla="*/ 257055938 h 214"/>
              <a:gd name="T66" fmla="*/ 50403146 w 749"/>
              <a:gd name="T67" fmla="*/ 262096250 h 214"/>
              <a:gd name="T68" fmla="*/ 37803153 w 749"/>
              <a:gd name="T69" fmla="*/ 264617200 h 214"/>
              <a:gd name="T70" fmla="*/ 27722524 w 749"/>
              <a:gd name="T71" fmla="*/ 264617200 h 214"/>
              <a:gd name="T72" fmla="*/ 15120944 w 749"/>
              <a:gd name="T73" fmla="*/ 267136563 h 214"/>
              <a:gd name="T74" fmla="*/ 5040315 w 749"/>
              <a:gd name="T75" fmla="*/ 267136563 h 214"/>
              <a:gd name="T76" fmla="*/ 0 w 749"/>
              <a:gd name="T77" fmla="*/ 267136563 h 2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49" h="214">
                <a:moveTo>
                  <a:pt x="0" y="106"/>
                </a:moveTo>
                <a:lnTo>
                  <a:pt x="7" y="132"/>
                </a:lnTo>
                <a:lnTo>
                  <a:pt x="31" y="154"/>
                </a:lnTo>
                <a:lnTo>
                  <a:pt x="68" y="172"/>
                </a:lnTo>
                <a:lnTo>
                  <a:pt x="116" y="187"/>
                </a:lnTo>
                <a:lnTo>
                  <a:pt x="172" y="199"/>
                </a:lnTo>
                <a:lnTo>
                  <a:pt x="235" y="207"/>
                </a:lnTo>
                <a:lnTo>
                  <a:pt x="303" y="212"/>
                </a:lnTo>
                <a:lnTo>
                  <a:pt x="373" y="213"/>
                </a:lnTo>
                <a:lnTo>
                  <a:pt x="442" y="212"/>
                </a:lnTo>
                <a:lnTo>
                  <a:pt x="510" y="207"/>
                </a:lnTo>
                <a:lnTo>
                  <a:pt x="574" y="199"/>
                </a:lnTo>
                <a:lnTo>
                  <a:pt x="630" y="187"/>
                </a:lnTo>
                <a:lnTo>
                  <a:pt x="678" y="172"/>
                </a:lnTo>
                <a:lnTo>
                  <a:pt x="715" y="154"/>
                </a:lnTo>
                <a:lnTo>
                  <a:pt x="739" y="132"/>
                </a:lnTo>
                <a:lnTo>
                  <a:pt x="748" y="106"/>
                </a:lnTo>
                <a:lnTo>
                  <a:pt x="739" y="82"/>
                </a:lnTo>
                <a:lnTo>
                  <a:pt x="715" y="61"/>
                </a:lnTo>
                <a:lnTo>
                  <a:pt x="678" y="42"/>
                </a:lnTo>
                <a:lnTo>
                  <a:pt x="630" y="28"/>
                </a:lnTo>
                <a:lnTo>
                  <a:pt x="574" y="16"/>
                </a:lnTo>
                <a:lnTo>
                  <a:pt x="510" y="8"/>
                </a:lnTo>
                <a:lnTo>
                  <a:pt x="442" y="2"/>
                </a:lnTo>
                <a:lnTo>
                  <a:pt x="373" y="0"/>
                </a:lnTo>
                <a:lnTo>
                  <a:pt x="303" y="2"/>
                </a:lnTo>
                <a:lnTo>
                  <a:pt x="235" y="8"/>
                </a:lnTo>
                <a:lnTo>
                  <a:pt x="172" y="16"/>
                </a:lnTo>
                <a:lnTo>
                  <a:pt x="116" y="28"/>
                </a:lnTo>
                <a:lnTo>
                  <a:pt x="68" y="42"/>
                </a:lnTo>
                <a:lnTo>
                  <a:pt x="31" y="61"/>
                </a:lnTo>
                <a:lnTo>
                  <a:pt x="7" y="82"/>
                </a:lnTo>
                <a:lnTo>
                  <a:pt x="0" y="106"/>
                </a:lnTo>
                <a:lnTo>
                  <a:pt x="24" y="102"/>
                </a:lnTo>
                <a:lnTo>
                  <a:pt x="31" y="82"/>
                </a:lnTo>
                <a:lnTo>
                  <a:pt x="53" y="64"/>
                </a:lnTo>
                <a:lnTo>
                  <a:pt x="87" y="50"/>
                </a:lnTo>
                <a:lnTo>
                  <a:pt x="132" y="38"/>
                </a:lnTo>
                <a:lnTo>
                  <a:pt x="184" y="29"/>
                </a:lnTo>
                <a:lnTo>
                  <a:pt x="242" y="21"/>
                </a:lnTo>
                <a:lnTo>
                  <a:pt x="305" y="18"/>
                </a:lnTo>
                <a:lnTo>
                  <a:pt x="370" y="16"/>
                </a:lnTo>
                <a:lnTo>
                  <a:pt x="434" y="18"/>
                </a:lnTo>
                <a:lnTo>
                  <a:pt x="497" y="21"/>
                </a:lnTo>
                <a:lnTo>
                  <a:pt x="556" y="29"/>
                </a:lnTo>
                <a:lnTo>
                  <a:pt x="608" y="38"/>
                </a:lnTo>
                <a:lnTo>
                  <a:pt x="652" y="50"/>
                </a:lnTo>
                <a:lnTo>
                  <a:pt x="686" y="64"/>
                </a:lnTo>
                <a:lnTo>
                  <a:pt x="708" y="82"/>
                </a:lnTo>
                <a:lnTo>
                  <a:pt x="717" y="102"/>
                </a:lnTo>
                <a:lnTo>
                  <a:pt x="708" y="124"/>
                </a:lnTo>
                <a:lnTo>
                  <a:pt x="686" y="141"/>
                </a:lnTo>
                <a:lnTo>
                  <a:pt x="652" y="156"/>
                </a:lnTo>
                <a:lnTo>
                  <a:pt x="608" y="167"/>
                </a:lnTo>
                <a:lnTo>
                  <a:pt x="556" y="178"/>
                </a:lnTo>
                <a:lnTo>
                  <a:pt x="497" y="184"/>
                </a:lnTo>
                <a:lnTo>
                  <a:pt x="434" y="188"/>
                </a:lnTo>
                <a:lnTo>
                  <a:pt x="370" y="188"/>
                </a:lnTo>
                <a:lnTo>
                  <a:pt x="305" y="188"/>
                </a:lnTo>
                <a:lnTo>
                  <a:pt x="242" y="184"/>
                </a:lnTo>
                <a:lnTo>
                  <a:pt x="184" y="178"/>
                </a:lnTo>
                <a:lnTo>
                  <a:pt x="132" y="167"/>
                </a:lnTo>
                <a:lnTo>
                  <a:pt x="87" y="156"/>
                </a:lnTo>
                <a:lnTo>
                  <a:pt x="53" y="141"/>
                </a:lnTo>
                <a:lnTo>
                  <a:pt x="31" y="124"/>
                </a:lnTo>
                <a:lnTo>
                  <a:pt x="24" y="102"/>
                </a:lnTo>
                <a:lnTo>
                  <a:pt x="22" y="104"/>
                </a:lnTo>
                <a:lnTo>
                  <a:pt x="20" y="104"/>
                </a:lnTo>
                <a:lnTo>
                  <a:pt x="17" y="105"/>
                </a:lnTo>
                <a:lnTo>
                  <a:pt x="15" y="105"/>
                </a:lnTo>
                <a:lnTo>
                  <a:pt x="13" y="105"/>
                </a:lnTo>
                <a:lnTo>
                  <a:pt x="11" y="105"/>
                </a:lnTo>
                <a:lnTo>
                  <a:pt x="8" y="106"/>
                </a:lnTo>
                <a:lnTo>
                  <a:pt x="6" y="106"/>
                </a:lnTo>
                <a:lnTo>
                  <a:pt x="4" y="106"/>
                </a:lnTo>
                <a:lnTo>
                  <a:pt x="2" y="106"/>
                </a:lnTo>
                <a:lnTo>
                  <a:pt x="1" y="106"/>
                </a:lnTo>
                <a:lnTo>
                  <a:pt x="0" y="106"/>
                </a:lnTo>
              </a:path>
            </a:pathLst>
          </a:custGeom>
          <a:solidFill>
            <a:srgbClr val="00B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 name="Freeform 31"/>
          <p:cNvSpPr>
            <a:spLocks/>
          </p:cNvSpPr>
          <p:nvPr/>
        </p:nvSpPr>
        <p:spPr bwMode="auto">
          <a:xfrm>
            <a:off x="2980751" y="2768483"/>
            <a:ext cx="338138" cy="153988"/>
          </a:xfrm>
          <a:custGeom>
            <a:avLst/>
            <a:gdLst>
              <a:gd name="T0" fmla="*/ 0 w 213"/>
              <a:gd name="T1" fmla="*/ 241935786 h 97"/>
              <a:gd name="T2" fmla="*/ 12601594 w 213"/>
              <a:gd name="T3" fmla="*/ 226814799 h 97"/>
              <a:gd name="T4" fmla="*/ 40322560 w 213"/>
              <a:gd name="T5" fmla="*/ 199093784 h 97"/>
              <a:gd name="T6" fmla="*/ 80645119 w 213"/>
              <a:gd name="T7" fmla="*/ 166330853 h 97"/>
              <a:gd name="T8" fmla="*/ 133569273 w 213"/>
              <a:gd name="T9" fmla="*/ 126008222 h 97"/>
              <a:gd name="T10" fmla="*/ 204133752 w 213"/>
              <a:gd name="T11" fmla="*/ 88206549 h 97"/>
              <a:gd name="T12" fmla="*/ 287298237 w 213"/>
              <a:gd name="T13" fmla="*/ 47883918 h 97"/>
              <a:gd name="T14" fmla="*/ 385585270 w 213"/>
              <a:gd name="T15" fmla="*/ 15120987 h 97"/>
              <a:gd name="T16" fmla="*/ 446069110 w 213"/>
              <a:gd name="T17" fmla="*/ 0 h 97"/>
              <a:gd name="T18" fmla="*/ 456149750 w 213"/>
              <a:gd name="T19" fmla="*/ 0 h 97"/>
              <a:gd name="T20" fmla="*/ 466230389 w 213"/>
              <a:gd name="T21" fmla="*/ 0 h 97"/>
              <a:gd name="T22" fmla="*/ 481351349 w 213"/>
              <a:gd name="T23" fmla="*/ 0 h 97"/>
              <a:gd name="T24" fmla="*/ 493951355 w 213"/>
              <a:gd name="T25" fmla="*/ 5040329 h 97"/>
              <a:gd name="T26" fmla="*/ 506552949 w 213"/>
              <a:gd name="T27" fmla="*/ 5040329 h 97"/>
              <a:gd name="T28" fmla="*/ 519152955 w 213"/>
              <a:gd name="T29" fmla="*/ 5040329 h 97"/>
              <a:gd name="T30" fmla="*/ 526714229 w 213"/>
              <a:gd name="T31" fmla="*/ 5040329 h 97"/>
              <a:gd name="T32" fmla="*/ 526714229 w 213"/>
              <a:gd name="T33" fmla="*/ 20161315 h 97"/>
              <a:gd name="T34" fmla="*/ 526714229 w 213"/>
              <a:gd name="T35" fmla="*/ 30241973 h 97"/>
              <a:gd name="T36" fmla="*/ 526714229 w 213"/>
              <a:gd name="T37" fmla="*/ 42843589 h 97"/>
              <a:gd name="T38" fmla="*/ 531754549 w 213"/>
              <a:gd name="T39" fmla="*/ 52924247 h 97"/>
              <a:gd name="T40" fmla="*/ 531754549 w 213"/>
              <a:gd name="T41" fmla="*/ 63004905 h 97"/>
              <a:gd name="T42" fmla="*/ 531754549 w 213"/>
              <a:gd name="T43" fmla="*/ 73085562 h 97"/>
              <a:gd name="T44" fmla="*/ 531754549 w 213"/>
              <a:gd name="T45" fmla="*/ 80645262 h 97"/>
              <a:gd name="T46" fmla="*/ 529233595 w 213"/>
              <a:gd name="T47" fmla="*/ 85685591 h 97"/>
              <a:gd name="T48" fmla="*/ 526714229 w 213"/>
              <a:gd name="T49" fmla="*/ 98287207 h 97"/>
              <a:gd name="T50" fmla="*/ 521673909 w 213"/>
              <a:gd name="T51" fmla="*/ 110887235 h 97"/>
              <a:gd name="T52" fmla="*/ 514112635 w 213"/>
              <a:gd name="T53" fmla="*/ 126008222 h 97"/>
              <a:gd name="T54" fmla="*/ 509072315 w 213"/>
              <a:gd name="T55" fmla="*/ 141129208 h 97"/>
              <a:gd name="T56" fmla="*/ 504031995 w 213"/>
              <a:gd name="T57" fmla="*/ 156250195 h 97"/>
              <a:gd name="T58" fmla="*/ 498991675 w 213"/>
              <a:gd name="T59" fmla="*/ 166330853 h 97"/>
              <a:gd name="T60" fmla="*/ 498991675 w 213"/>
              <a:gd name="T61" fmla="*/ 173892140 h 97"/>
              <a:gd name="T62" fmla="*/ 471270709 w 213"/>
              <a:gd name="T63" fmla="*/ 158771153 h 97"/>
              <a:gd name="T64" fmla="*/ 443548156 w 213"/>
              <a:gd name="T65" fmla="*/ 148690495 h 97"/>
              <a:gd name="T66" fmla="*/ 413306236 w 213"/>
              <a:gd name="T67" fmla="*/ 141129208 h 97"/>
              <a:gd name="T68" fmla="*/ 385585270 w 213"/>
              <a:gd name="T69" fmla="*/ 136088879 h 97"/>
              <a:gd name="T70" fmla="*/ 360383670 w 213"/>
              <a:gd name="T71" fmla="*/ 136088879 h 97"/>
              <a:gd name="T72" fmla="*/ 337701437 w 213"/>
              <a:gd name="T73" fmla="*/ 136088879 h 97"/>
              <a:gd name="T74" fmla="*/ 325101431 w 213"/>
              <a:gd name="T75" fmla="*/ 136088879 h 97"/>
              <a:gd name="T76" fmla="*/ 284778871 w 213"/>
              <a:gd name="T77" fmla="*/ 141129208 h 97"/>
              <a:gd name="T78" fmla="*/ 216733758 w 213"/>
              <a:gd name="T79" fmla="*/ 151209866 h 97"/>
              <a:gd name="T80" fmla="*/ 158770872 w 213"/>
              <a:gd name="T81" fmla="*/ 166330853 h 97"/>
              <a:gd name="T82" fmla="*/ 108367673 w 213"/>
              <a:gd name="T83" fmla="*/ 183972797 h 97"/>
              <a:gd name="T84" fmla="*/ 65524159 w 213"/>
              <a:gd name="T85" fmla="*/ 201613155 h 97"/>
              <a:gd name="T86" fmla="*/ 35282240 w 213"/>
              <a:gd name="T87" fmla="*/ 219255099 h 97"/>
              <a:gd name="T88" fmla="*/ 12601594 w 213"/>
              <a:gd name="T89" fmla="*/ 234376086 h 97"/>
              <a:gd name="T90" fmla="*/ 0 w 213"/>
              <a:gd name="T91" fmla="*/ 241935786 h 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3" h="97">
                <a:moveTo>
                  <a:pt x="0" y="96"/>
                </a:moveTo>
                <a:lnTo>
                  <a:pt x="0" y="96"/>
                </a:lnTo>
                <a:lnTo>
                  <a:pt x="2" y="93"/>
                </a:lnTo>
                <a:lnTo>
                  <a:pt x="5" y="90"/>
                </a:lnTo>
                <a:lnTo>
                  <a:pt x="10" y="84"/>
                </a:lnTo>
                <a:lnTo>
                  <a:pt x="16" y="79"/>
                </a:lnTo>
                <a:lnTo>
                  <a:pt x="24" y="73"/>
                </a:lnTo>
                <a:lnTo>
                  <a:pt x="32" y="66"/>
                </a:lnTo>
                <a:lnTo>
                  <a:pt x="43" y="58"/>
                </a:lnTo>
                <a:lnTo>
                  <a:pt x="53" y="50"/>
                </a:lnTo>
                <a:lnTo>
                  <a:pt x="66" y="42"/>
                </a:lnTo>
                <a:lnTo>
                  <a:pt x="81" y="35"/>
                </a:lnTo>
                <a:lnTo>
                  <a:pt x="97" y="26"/>
                </a:lnTo>
                <a:lnTo>
                  <a:pt x="114" y="19"/>
                </a:lnTo>
                <a:lnTo>
                  <a:pt x="133" y="12"/>
                </a:lnTo>
                <a:lnTo>
                  <a:pt x="153" y="6"/>
                </a:lnTo>
                <a:lnTo>
                  <a:pt x="176" y="0"/>
                </a:lnTo>
                <a:lnTo>
                  <a:pt x="177" y="0"/>
                </a:lnTo>
                <a:lnTo>
                  <a:pt x="179" y="0"/>
                </a:lnTo>
                <a:lnTo>
                  <a:pt x="181" y="0"/>
                </a:lnTo>
                <a:lnTo>
                  <a:pt x="183" y="0"/>
                </a:lnTo>
                <a:lnTo>
                  <a:pt x="185" y="0"/>
                </a:lnTo>
                <a:lnTo>
                  <a:pt x="189" y="0"/>
                </a:lnTo>
                <a:lnTo>
                  <a:pt x="191" y="0"/>
                </a:lnTo>
                <a:lnTo>
                  <a:pt x="194" y="0"/>
                </a:lnTo>
                <a:lnTo>
                  <a:pt x="196" y="2"/>
                </a:lnTo>
                <a:lnTo>
                  <a:pt x="199" y="2"/>
                </a:lnTo>
                <a:lnTo>
                  <a:pt x="201" y="2"/>
                </a:lnTo>
                <a:lnTo>
                  <a:pt x="204" y="2"/>
                </a:lnTo>
                <a:lnTo>
                  <a:pt x="206" y="2"/>
                </a:lnTo>
                <a:lnTo>
                  <a:pt x="207" y="2"/>
                </a:lnTo>
                <a:lnTo>
                  <a:pt x="209" y="2"/>
                </a:lnTo>
                <a:lnTo>
                  <a:pt x="209" y="6"/>
                </a:lnTo>
                <a:lnTo>
                  <a:pt x="209" y="8"/>
                </a:lnTo>
                <a:lnTo>
                  <a:pt x="209" y="10"/>
                </a:lnTo>
                <a:lnTo>
                  <a:pt x="209" y="12"/>
                </a:lnTo>
                <a:lnTo>
                  <a:pt x="209" y="15"/>
                </a:lnTo>
                <a:lnTo>
                  <a:pt x="209" y="17"/>
                </a:lnTo>
                <a:lnTo>
                  <a:pt x="209" y="19"/>
                </a:lnTo>
                <a:lnTo>
                  <a:pt x="211" y="21"/>
                </a:lnTo>
                <a:lnTo>
                  <a:pt x="211" y="23"/>
                </a:lnTo>
                <a:lnTo>
                  <a:pt x="211" y="25"/>
                </a:lnTo>
                <a:lnTo>
                  <a:pt x="211" y="27"/>
                </a:lnTo>
                <a:lnTo>
                  <a:pt x="211" y="29"/>
                </a:lnTo>
                <a:lnTo>
                  <a:pt x="211" y="31"/>
                </a:lnTo>
                <a:lnTo>
                  <a:pt x="211" y="32"/>
                </a:lnTo>
                <a:lnTo>
                  <a:pt x="212" y="32"/>
                </a:lnTo>
                <a:lnTo>
                  <a:pt x="210" y="34"/>
                </a:lnTo>
                <a:lnTo>
                  <a:pt x="210" y="36"/>
                </a:lnTo>
                <a:lnTo>
                  <a:pt x="209" y="39"/>
                </a:lnTo>
                <a:lnTo>
                  <a:pt x="209" y="40"/>
                </a:lnTo>
                <a:lnTo>
                  <a:pt x="207" y="44"/>
                </a:lnTo>
                <a:lnTo>
                  <a:pt x="206" y="47"/>
                </a:lnTo>
                <a:lnTo>
                  <a:pt x="204" y="50"/>
                </a:lnTo>
                <a:lnTo>
                  <a:pt x="204" y="52"/>
                </a:lnTo>
                <a:lnTo>
                  <a:pt x="202" y="56"/>
                </a:lnTo>
                <a:lnTo>
                  <a:pt x="201" y="59"/>
                </a:lnTo>
                <a:lnTo>
                  <a:pt x="200" y="62"/>
                </a:lnTo>
                <a:lnTo>
                  <a:pt x="200" y="64"/>
                </a:lnTo>
                <a:lnTo>
                  <a:pt x="198" y="66"/>
                </a:lnTo>
                <a:lnTo>
                  <a:pt x="198" y="68"/>
                </a:lnTo>
                <a:lnTo>
                  <a:pt x="198" y="69"/>
                </a:lnTo>
                <a:lnTo>
                  <a:pt x="192" y="66"/>
                </a:lnTo>
                <a:lnTo>
                  <a:pt x="187" y="63"/>
                </a:lnTo>
                <a:lnTo>
                  <a:pt x="181" y="61"/>
                </a:lnTo>
                <a:lnTo>
                  <a:pt x="176" y="59"/>
                </a:lnTo>
                <a:lnTo>
                  <a:pt x="170" y="58"/>
                </a:lnTo>
                <a:lnTo>
                  <a:pt x="164" y="56"/>
                </a:lnTo>
                <a:lnTo>
                  <a:pt x="158" y="56"/>
                </a:lnTo>
                <a:lnTo>
                  <a:pt x="153" y="54"/>
                </a:lnTo>
                <a:lnTo>
                  <a:pt x="148" y="54"/>
                </a:lnTo>
                <a:lnTo>
                  <a:pt x="143" y="54"/>
                </a:lnTo>
                <a:lnTo>
                  <a:pt x="138" y="54"/>
                </a:lnTo>
                <a:lnTo>
                  <a:pt x="134" y="54"/>
                </a:lnTo>
                <a:lnTo>
                  <a:pt x="131" y="54"/>
                </a:lnTo>
                <a:lnTo>
                  <a:pt x="129" y="54"/>
                </a:lnTo>
                <a:lnTo>
                  <a:pt x="128" y="54"/>
                </a:lnTo>
                <a:lnTo>
                  <a:pt x="113" y="56"/>
                </a:lnTo>
                <a:lnTo>
                  <a:pt x="99" y="58"/>
                </a:lnTo>
                <a:lnTo>
                  <a:pt x="86" y="60"/>
                </a:lnTo>
                <a:lnTo>
                  <a:pt x="75" y="62"/>
                </a:lnTo>
                <a:lnTo>
                  <a:pt x="63" y="66"/>
                </a:lnTo>
                <a:lnTo>
                  <a:pt x="52" y="69"/>
                </a:lnTo>
                <a:lnTo>
                  <a:pt x="43" y="73"/>
                </a:lnTo>
                <a:lnTo>
                  <a:pt x="35" y="76"/>
                </a:lnTo>
                <a:lnTo>
                  <a:pt x="26" y="80"/>
                </a:lnTo>
                <a:lnTo>
                  <a:pt x="20" y="84"/>
                </a:lnTo>
                <a:lnTo>
                  <a:pt x="14" y="87"/>
                </a:lnTo>
                <a:lnTo>
                  <a:pt x="9" y="90"/>
                </a:lnTo>
                <a:lnTo>
                  <a:pt x="5" y="93"/>
                </a:lnTo>
                <a:lnTo>
                  <a:pt x="2" y="95"/>
                </a:lnTo>
                <a:lnTo>
                  <a:pt x="0" y="96"/>
                </a:lnTo>
              </a:path>
            </a:pathLst>
          </a:custGeom>
          <a:solidFill>
            <a:srgbClr val="C0E1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1" name="Freeform 32"/>
          <p:cNvSpPr>
            <a:spLocks/>
          </p:cNvSpPr>
          <p:nvPr/>
        </p:nvSpPr>
        <p:spPr bwMode="auto">
          <a:xfrm>
            <a:off x="3069651" y="3460633"/>
            <a:ext cx="201613" cy="114300"/>
          </a:xfrm>
          <a:custGeom>
            <a:avLst/>
            <a:gdLst>
              <a:gd name="T0" fmla="*/ 272177550 w 127"/>
              <a:gd name="T1" fmla="*/ 5040313 h 72"/>
              <a:gd name="T2" fmla="*/ 264617856 w 127"/>
              <a:gd name="T3" fmla="*/ 7561263 h 72"/>
              <a:gd name="T4" fmla="*/ 254537206 w 127"/>
              <a:gd name="T5" fmla="*/ 12601575 h 72"/>
              <a:gd name="T6" fmla="*/ 246975925 w 127"/>
              <a:gd name="T7" fmla="*/ 17641888 h 72"/>
              <a:gd name="T8" fmla="*/ 234375906 w 127"/>
              <a:gd name="T9" fmla="*/ 27722513 h 72"/>
              <a:gd name="T10" fmla="*/ 224295256 w 127"/>
              <a:gd name="T11" fmla="*/ 32762825 h 72"/>
              <a:gd name="T12" fmla="*/ 214214606 w 127"/>
              <a:gd name="T13" fmla="*/ 40322500 h 72"/>
              <a:gd name="T14" fmla="*/ 206653325 w 127"/>
              <a:gd name="T15" fmla="*/ 50403125 h 72"/>
              <a:gd name="T16" fmla="*/ 196572675 w 127"/>
              <a:gd name="T17" fmla="*/ 57964388 h 72"/>
              <a:gd name="T18" fmla="*/ 189012981 w 127"/>
              <a:gd name="T19" fmla="*/ 68045013 h 72"/>
              <a:gd name="T20" fmla="*/ 183972656 w 127"/>
              <a:gd name="T21" fmla="*/ 75604688 h 72"/>
              <a:gd name="T22" fmla="*/ 173892006 w 127"/>
              <a:gd name="T23" fmla="*/ 85685313 h 72"/>
              <a:gd name="T24" fmla="*/ 168851681 w 127"/>
              <a:gd name="T25" fmla="*/ 95765938 h 72"/>
              <a:gd name="T26" fmla="*/ 163811356 w 127"/>
              <a:gd name="T27" fmla="*/ 103327200 h 72"/>
              <a:gd name="T28" fmla="*/ 148690381 w 127"/>
              <a:gd name="T29" fmla="*/ 120967500 h 72"/>
              <a:gd name="T30" fmla="*/ 126008125 w 127"/>
              <a:gd name="T31" fmla="*/ 141128750 h 72"/>
              <a:gd name="T32" fmla="*/ 100806500 w 127"/>
              <a:gd name="T33" fmla="*/ 151209375 h 72"/>
              <a:gd name="T34" fmla="*/ 75604875 w 127"/>
              <a:gd name="T35" fmla="*/ 161290000 h 72"/>
              <a:gd name="T36" fmla="*/ 50403250 w 127"/>
              <a:gd name="T37" fmla="*/ 166330313 h 72"/>
              <a:gd name="T38" fmla="*/ 30241950 w 127"/>
              <a:gd name="T39" fmla="*/ 166330313 h 72"/>
              <a:gd name="T40" fmla="*/ 10080650 w 127"/>
              <a:gd name="T41" fmla="*/ 168851263 h 72"/>
              <a:gd name="T42" fmla="*/ 0 w 127"/>
              <a:gd name="T43" fmla="*/ 168851263 h 72"/>
              <a:gd name="T44" fmla="*/ 5040325 w 127"/>
              <a:gd name="T45" fmla="*/ 173891575 h 72"/>
              <a:gd name="T46" fmla="*/ 25201625 w 127"/>
              <a:gd name="T47" fmla="*/ 176410938 h 72"/>
              <a:gd name="T48" fmla="*/ 50403250 w 127"/>
              <a:gd name="T49" fmla="*/ 178931888 h 72"/>
              <a:gd name="T50" fmla="*/ 83166156 w 127"/>
              <a:gd name="T51" fmla="*/ 178931888 h 72"/>
              <a:gd name="T52" fmla="*/ 113408106 w 127"/>
              <a:gd name="T53" fmla="*/ 178931888 h 72"/>
              <a:gd name="T54" fmla="*/ 141129100 w 127"/>
              <a:gd name="T55" fmla="*/ 178931888 h 72"/>
              <a:gd name="T56" fmla="*/ 161290400 w 127"/>
              <a:gd name="T57" fmla="*/ 178931888 h 72"/>
              <a:gd name="T58" fmla="*/ 173892006 w 127"/>
              <a:gd name="T59" fmla="*/ 176410938 h 72"/>
              <a:gd name="T60" fmla="*/ 183972656 w 127"/>
              <a:gd name="T61" fmla="*/ 171370625 h 72"/>
              <a:gd name="T62" fmla="*/ 194053306 w 127"/>
              <a:gd name="T63" fmla="*/ 166330313 h 72"/>
              <a:gd name="T64" fmla="*/ 201613000 w 127"/>
              <a:gd name="T65" fmla="*/ 161290000 h 72"/>
              <a:gd name="T66" fmla="*/ 214214606 w 127"/>
              <a:gd name="T67" fmla="*/ 156249688 h 72"/>
              <a:gd name="T68" fmla="*/ 224295256 w 127"/>
              <a:gd name="T69" fmla="*/ 153730325 h 72"/>
              <a:gd name="T70" fmla="*/ 234375906 w 127"/>
              <a:gd name="T71" fmla="*/ 151209375 h 72"/>
              <a:gd name="T72" fmla="*/ 241935600 w 127"/>
              <a:gd name="T73" fmla="*/ 146169063 h 72"/>
              <a:gd name="T74" fmla="*/ 267137225 w 127"/>
              <a:gd name="T75" fmla="*/ 126007813 h 72"/>
              <a:gd name="T76" fmla="*/ 294859806 w 127"/>
              <a:gd name="T77" fmla="*/ 93246575 h 72"/>
              <a:gd name="T78" fmla="*/ 312500150 w 127"/>
              <a:gd name="T79" fmla="*/ 70564375 h 72"/>
              <a:gd name="T80" fmla="*/ 315021106 w 127"/>
              <a:gd name="T81" fmla="*/ 50403125 h 72"/>
              <a:gd name="T82" fmla="*/ 312500150 w 127"/>
              <a:gd name="T83" fmla="*/ 35282188 h 72"/>
              <a:gd name="T84" fmla="*/ 307459825 w 127"/>
              <a:gd name="T85" fmla="*/ 27722513 h 72"/>
              <a:gd name="T86" fmla="*/ 299900131 w 127"/>
              <a:gd name="T87" fmla="*/ 22682200 h 72"/>
              <a:gd name="T88" fmla="*/ 294859806 w 127"/>
              <a:gd name="T89" fmla="*/ 20161250 h 72"/>
              <a:gd name="T90" fmla="*/ 289819481 w 127"/>
              <a:gd name="T91" fmla="*/ 15120938 h 72"/>
              <a:gd name="T92" fmla="*/ 287298525 w 127"/>
              <a:gd name="T93" fmla="*/ 12601575 h 72"/>
              <a:gd name="T94" fmla="*/ 282258200 w 127"/>
              <a:gd name="T95" fmla="*/ 7561263 h 72"/>
              <a:gd name="T96" fmla="*/ 279738831 w 127"/>
              <a:gd name="T97" fmla="*/ 5040313 h 72"/>
              <a:gd name="T98" fmla="*/ 274698506 w 127"/>
              <a:gd name="T99" fmla="*/ 0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 h="72">
                <a:moveTo>
                  <a:pt x="109" y="0"/>
                </a:moveTo>
                <a:lnTo>
                  <a:pt x="108" y="2"/>
                </a:lnTo>
                <a:lnTo>
                  <a:pt x="107" y="2"/>
                </a:lnTo>
                <a:lnTo>
                  <a:pt x="105" y="3"/>
                </a:lnTo>
                <a:lnTo>
                  <a:pt x="103" y="4"/>
                </a:lnTo>
                <a:lnTo>
                  <a:pt x="101" y="5"/>
                </a:lnTo>
                <a:lnTo>
                  <a:pt x="99" y="7"/>
                </a:lnTo>
                <a:lnTo>
                  <a:pt x="98" y="7"/>
                </a:lnTo>
                <a:lnTo>
                  <a:pt x="95" y="9"/>
                </a:lnTo>
                <a:lnTo>
                  <a:pt x="93" y="11"/>
                </a:lnTo>
                <a:lnTo>
                  <a:pt x="91" y="13"/>
                </a:lnTo>
                <a:lnTo>
                  <a:pt x="89" y="13"/>
                </a:lnTo>
                <a:lnTo>
                  <a:pt x="87" y="15"/>
                </a:lnTo>
                <a:lnTo>
                  <a:pt x="85" y="16"/>
                </a:lnTo>
                <a:lnTo>
                  <a:pt x="84" y="18"/>
                </a:lnTo>
                <a:lnTo>
                  <a:pt x="82" y="20"/>
                </a:lnTo>
                <a:lnTo>
                  <a:pt x="80" y="21"/>
                </a:lnTo>
                <a:lnTo>
                  <a:pt x="78" y="23"/>
                </a:lnTo>
                <a:lnTo>
                  <a:pt x="77" y="25"/>
                </a:lnTo>
                <a:lnTo>
                  <a:pt x="75" y="27"/>
                </a:lnTo>
                <a:lnTo>
                  <a:pt x="73" y="29"/>
                </a:lnTo>
                <a:lnTo>
                  <a:pt x="73" y="30"/>
                </a:lnTo>
                <a:lnTo>
                  <a:pt x="71" y="32"/>
                </a:lnTo>
                <a:lnTo>
                  <a:pt x="69" y="34"/>
                </a:lnTo>
                <a:lnTo>
                  <a:pt x="67" y="36"/>
                </a:lnTo>
                <a:lnTo>
                  <a:pt x="67" y="38"/>
                </a:lnTo>
                <a:lnTo>
                  <a:pt x="66" y="40"/>
                </a:lnTo>
                <a:lnTo>
                  <a:pt x="65" y="41"/>
                </a:lnTo>
                <a:lnTo>
                  <a:pt x="64" y="43"/>
                </a:lnTo>
                <a:lnTo>
                  <a:pt x="59" y="48"/>
                </a:lnTo>
                <a:lnTo>
                  <a:pt x="56" y="52"/>
                </a:lnTo>
                <a:lnTo>
                  <a:pt x="50" y="56"/>
                </a:lnTo>
                <a:lnTo>
                  <a:pt x="46" y="58"/>
                </a:lnTo>
                <a:lnTo>
                  <a:pt x="40" y="60"/>
                </a:lnTo>
                <a:lnTo>
                  <a:pt x="36" y="62"/>
                </a:lnTo>
                <a:lnTo>
                  <a:pt x="30" y="64"/>
                </a:lnTo>
                <a:lnTo>
                  <a:pt x="26" y="64"/>
                </a:lnTo>
                <a:lnTo>
                  <a:pt x="20" y="66"/>
                </a:lnTo>
                <a:lnTo>
                  <a:pt x="16" y="66"/>
                </a:lnTo>
                <a:lnTo>
                  <a:pt x="12" y="66"/>
                </a:lnTo>
                <a:lnTo>
                  <a:pt x="8" y="66"/>
                </a:lnTo>
                <a:lnTo>
                  <a:pt x="4" y="67"/>
                </a:lnTo>
                <a:lnTo>
                  <a:pt x="2" y="67"/>
                </a:lnTo>
                <a:lnTo>
                  <a:pt x="0" y="67"/>
                </a:lnTo>
                <a:lnTo>
                  <a:pt x="0" y="69"/>
                </a:lnTo>
                <a:lnTo>
                  <a:pt x="2" y="69"/>
                </a:lnTo>
                <a:lnTo>
                  <a:pt x="6" y="70"/>
                </a:lnTo>
                <a:lnTo>
                  <a:pt x="10" y="70"/>
                </a:lnTo>
                <a:lnTo>
                  <a:pt x="14" y="71"/>
                </a:lnTo>
                <a:lnTo>
                  <a:pt x="20" y="71"/>
                </a:lnTo>
                <a:lnTo>
                  <a:pt x="26" y="71"/>
                </a:lnTo>
                <a:lnTo>
                  <a:pt x="33" y="71"/>
                </a:lnTo>
                <a:lnTo>
                  <a:pt x="38" y="71"/>
                </a:lnTo>
                <a:lnTo>
                  <a:pt x="45" y="71"/>
                </a:lnTo>
                <a:lnTo>
                  <a:pt x="50" y="71"/>
                </a:lnTo>
                <a:lnTo>
                  <a:pt x="56" y="71"/>
                </a:lnTo>
                <a:lnTo>
                  <a:pt x="60" y="71"/>
                </a:lnTo>
                <a:lnTo>
                  <a:pt x="64" y="71"/>
                </a:lnTo>
                <a:lnTo>
                  <a:pt x="67" y="71"/>
                </a:lnTo>
                <a:lnTo>
                  <a:pt x="69" y="70"/>
                </a:lnTo>
                <a:lnTo>
                  <a:pt x="71" y="68"/>
                </a:lnTo>
                <a:lnTo>
                  <a:pt x="73" y="68"/>
                </a:lnTo>
                <a:lnTo>
                  <a:pt x="75" y="66"/>
                </a:lnTo>
                <a:lnTo>
                  <a:pt x="77" y="66"/>
                </a:lnTo>
                <a:lnTo>
                  <a:pt x="78" y="64"/>
                </a:lnTo>
                <a:lnTo>
                  <a:pt x="80" y="64"/>
                </a:lnTo>
                <a:lnTo>
                  <a:pt x="84" y="62"/>
                </a:lnTo>
                <a:lnTo>
                  <a:pt x="85" y="62"/>
                </a:lnTo>
                <a:lnTo>
                  <a:pt x="87" y="61"/>
                </a:lnTo>
                <a:lnTo>
                  <a:pt x="89" y="61"/>
                </a:lnTo>
                <a:lnTo>
                  <a:pt x="92" y="60"/>
                </a:lnTo>
                <a:lnTo>
                  <a:pt x="93" y="60"/>
                </a:lnTo>
                <a:lnTo>
                  <a:pt x="95" y="58"/>
                </a:lnTo>
                <a:lnTo>
                  <a:pt x="96" y="58"/>
                </a:lnTo>
                <a:lnTo>
                  <a:pt x="98" y="56"/>
                </a:lnTo>
                <a:lnTo>
                  <a:pt x="106" y="50"/>
                </a:lnTo>
                <a:lnTo>
                  <a:pt x="113" y="43"/>
                </a:lnTo>
                <a:lnTo>
                  <a:pt x="117" y="37"/>
                </a:lnTo>
                <a:lnTo>
                  <a:pt x="122" y="32"/>
                </a:lnTo>
                <a:lnTo>
                  <a:pt x="124" y="28"/>
                </a:lnTo>
                <a:lnTo>
                  <a:pt x="125" y="23"/>
                </a:lnTo>
                <a:lnTo>
                  <a:pt x="125" y="20"/>
                </a:lnTo>
                <a:lnTo>
                  <a:pt x="126" y="16"/>
                </a:lnTo>
                <a:lnTo>
                  <a:pt x="124" y="14"/>
                </a:lnTo>
                <a:lnTo>
                  <a:pt x="124" y="12"/>
                </a:lnTo>
                <a:lnTo>
                  <a:pt x="122" y="11"/>
                </a:lnTo>
                <a:lnTo>
                  <a:pt x="121" y="9"/>
                </a:lnTo>
                <a:lnTo>
                  <a:pt x="119" y="9"/>
                </a:lnTo>
                <a:lnTo>
                  <a:pt x="118" y="8"/>
                </a:lnTo>
                <a:lnTo>
                  <a:pt x="117" y="8"/>
                </a:lnTo>
                <a:lnTo>
                  <a:pt x="117" y="6"/>
                </a:lnTo>
                <a:lnTo>
                  <a:pt x="115" y="6"/>
                </a:lnTo>
                <a:lnTo>
                  <a:pt x="115" y="5"/>
                </a:lnTo>
                <a:lnTo>
                  <a:pt x="114" y="5"/>
                </a:lnTo>
                <a:lnTo>
                  <a:pt x="114" y="3"/>
                </a:lnTo>
                <a:lnTo>
                  <a:pt x="112" y="3"/>
                </a:lnTo>
                <a:lnTo>
                  <a:pt x="111" y="3"/>
                </a:lnTo>
                <a:lnTo>
                  <a:pt x="111" y="2"/>
                </a:lnTo>
                <a:lnTo>
                  <a:pt x="109" y="2"/>
                </a:lnTo>
                <a:lnTo>
                  <a:pt x="10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2" name="Freeform 33"/>
          <p:cNvSpPr>
            <a:spLocks/>
          </p:cNvSpPr>
          <p:nvPr/>
        </p:nvSpPr>
        <p:spPr bwMode="auto">
          <a:xfrm>
            <a:off x="3156964" y="3593983"/>
            <a:ext cx="150812" cy="96838"/>
          </a:xfrm>
          <a:custGeom>
            <a:avLst/>
            <a:gdLst>
              <a:gd name="T0" fmla="*/ 0 w 95"/>
              <a:gd name="T1" fmla="*/ 146169817 h 61"/>
              <a:gd name="T2" fmla="*/ 10080592 w 95"/>
              <a:gd name="T3" fmla="*/ 146169817 h 61"/>
              <a:gd name="T4" fmla="*/ 30241775 w 95"/>
              <a:gd name="T5" fmla="*/ 138610103 h 61"/>
              <a:gd name="T6" fmla="*/ 52922312 w 95"/>
              <a:gd name="T7" fmla="*/ 128529426 h 61"/>
              <a:gd name="T8" fmla="*/ 78123791 w 95"/>
              <a:gd name="T9" fmla="*/ 118448749 h 61"/>
              <a:gd name="T10" fmla="*/ 103325270 w 95"/>
              <a:gd name="T11" fmla="*/ 108368072 h 61"/>
              <a:gd name="T12" fmla="*/ 126007395 w 95"/>
              <a:gd name="T13" fmla="*/ 98287395 h 61"/>
              <a:gd name="T14" fmla="*/ 141128282 w 95"/>
              <a:gd name="T15" fmla="*/ 88206718 h 61"/>
              <a:gd name="T16" fmla="*/ 151208874 w 95"/>
              <a:gd name="T17" fmla="*/ 85685755 h 61"/>
              <a:gd name="T18" fmla="*/ 158768524 w 95"/>
              <a:gd name="T19" fmla="*/ 75605078 h 61"/>
              <a:gd name="T20" fmla="*/ 171370057 w 95"/>
              <a:gd name="T21" fmla="*/ 65524401 h 61"/>
              <a:gd name="T22" fmla="*/ 183970003 w 95"/>
              <a:gd name="T23" fmla="*/ 45363047 h 61"/>
              <a:gd name="T24" fmla="*/ 199090890 w 95"/>
              <a:gd name="T25" fmla="*/ 32762994 h 61"/>
              <a:gd name="T26" fmla="*/ 209171482 w 95"/>
              <a:gd name="T27" fmla="*/ 20161354 h 61"/>
              <a:gd name="T28" fmla="*/ 224292369 w 95"/>
              <a:gd name="T29" fmla="*/ 10080677 h 61"/>
              <a:gd name="T30" fmla="*/ 229332665 w 95"/>
              <a:gd name="T31" fmla="*/ 2520963 h 61"/>
              <a:gd name="T32" fmla="*/ 234372960 w 95"/>
              <a:gd name="T33" fmla="*/ 5040339 h 61"/>
              <a:gd name="T34" fmla="*/ 236893902 w 95"/>
              <a:gd name="T35" fmla="*/ 10080677 h 61"/>
              <a:gd name="T36" fmla="*/ 234372960 w 95"/>
              <a:gd name="T37" fmla="*/ 20161354 h 61"/>
              <a:gd name="T38" fmla="*/ 231853606 w 95"/>
              <a:gd name="T39" fmla="*/ 30242031 h 61"/>
              <a:gd name="T40" fmla="*/ 226813311 w 95"/>
              <a:gd name="T41" fmla="*/ 45363047 h 61"/>
              <a:gd name="T42" fmla="*/ 221773015 w 95"/>
              <a:gd name="T43" fmla="*/ 57964687 h 61"/>
              <a:gd name="T44" fmla="*/ 216732719 w 95"/>
              <a:gd name="T45" fmla="*/ 68045364 h 61"/>
              <a:gd name="T46" fmla="*/ 214211777 w 95"/>
              <a:gd name="T47" fmla="*/ 75605078 h 61"/>
              <a:gd name="T48" fmla="*/ 209171482 w 95"/>
              <a:gd name="T49" fmla="*/ 85685755 h 61"/>
              <a:gd name="T50" fmla="*/ 199090890 w 95"/>
              <a:gd name="T51" fmla="*/ 93247056 h 61"/>
              <a:gd name="T52" fmla="*/ 194050594 w 95"/>
              <a:gd name="T53" fmla="*/ 103327734 h 61"/>
              <a:gd name="T54" fmla="*/ 189010298 w 95"/>
              <a:gd name="T55" fmla="*/ 113408411 h 61"/>
              <a:gd name="T56" fmla="*/ 183970003 w 95"/>
              <a:gd name="T57" fmla="*/ 120968125 h 61"/>
              <a:gd name="T58" fmla="*/ 176410353 w 95"/>
              <a:gd name="T59" fmla="*/ 131048802 h 61"/>
              <a:gd name="T60" fmla="*/ 166329761 w 95"/>
              <a:gd name="T61" fmla="*/ 136089140 h 61"/>
              <a:gd name="T62" fmla="*/ 158768524 w 95"/>
              <a:gd name="T63" fmla="*/ 138610103 h 61"/>
              <a:gd name="T64" fmla="*/ 148687932 w 95"/>
              <a:gd name="T65" fmla="*/ 143650442 h 61"/>
              <a:gd name="T66" fmla="*/ 133567045 w 95"/>
              <a:gd name="T67" fmla="*/ 143650442 h 61"/>
              <a:gd name="T68" fmla="*/ 118446157 w 95"/>
              <a:gd name="T69" fmla="*/ 146169817 h 61"/>
              <a:gd name="T70" fmla="*/ 105846212 w 95"/>
              <a:gd name="T71" fmla="*/ 146169817 h 61"/>
              <a:gd name="T72" fmla="*/ 88204383 w 95"/>
              <a:gd name="T73" fmla="*/ 151210156 h 61"/>
              <a:gd name="T74" fmla="*/ 75604437 w 95"/>
              <a:gd name="T75" fmla="*/ 151210156 h 61"/>
              <a:gd name="T76" fmla="*/ 68043199 w 95"/>
              <a:gd name="T77" fmla="*/ 151210156 h 61"/>
              <a:gd name="T78" fmla="*/ 60483549 w 95"/>
              <a:gd name="T79" fmla="*/ 151210156 h 61"/>
              <a:gd name="T80" fmla="*/ 50402958 w 95"/>
              <a:gd name="T81" fmla="*/ 151210156 h 61"/>
              <a:gd name="T82" fmla="*/ 37801425 w 95"/>
              <a:gd name="T83" fmla="*/ 151210156 h 61"/>
              <a:gd name="T84" fmla="*/ 30241775 w 95"/>
              <a:gd name="T85" fmla="*/ 151210156 h 61"/>
              <a:gd name="T86" fmla="*/ 17640242 w 95"/>
              <a:gd name="T87" fmla="*/ 151210156 h 61"/>
              <a:gd name="T88" fmla="*/ 7559650 w 95"/>
              <a:gd name="T89" fmla="*/ 151210156 h 61"/>
              <a:gd name="T90" fmla="*/ 0 w 95"/>
              <a:gd name="T91" fmla="*/ 151210156 h 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5" h="61">
                <a:moveTo>
                  <a:pt x="0" y="58"/>
                </a:moveTo>
                <a:lnTo>
                  <a:pt x="0" y="58"/>
                </a:lnTo>
                <a:lnTo>
                  <a:pt x="2" y="58"/>
                </a:lnTo>
                <a:lnTo>
                  <a:pt x="4" y="58"/>
                </a:lnTo>
                <a:lnTo>
                  <a:pt x="8" y="56"/>
                </a:lnTo>
                <a:lnTo>
                  <a:pt x="12" y="55"/>
                </a:lnTo>
                <a:lnTo>
                  <a:pt x="16" y="53"/>
                </a:lnTo>
                <a:lnTo>
                  <a:pt x="21" y="51"/>
                </a:lnTo>
                <a:lnTo>
                  <a:pt x="27" y="48"/>
                </a:lnTo>
                <a:lnTo>
                  <a:pt x="31" y="47"/>
                </a:lnTo>
                <a:lnTo>
                  <a:pt x="37" y="45"/>
                </a:lnTo>
                <a:lnTo>
                  <a:pt x="41" y="43"/>
                </a:lnTo>
                <a:lnTo>
                  <a:pt x="47" y="40"/>
                </a:lnTo>
                <a:lnTo>
                  <a:pt x="50" y="39"/>
                </a:lnTo>
                <a:lnTo>
                  <a:pt x="54" y="37"/>
                </a:lnTo>
                <a:lnTo>
                  <a:pt x="56" y="35"/>
                </a:lnTo>
                <a:lnTo>
                  <a:pt x="59" y="34"/>
                </a:lnTo>
                <a:lnTo>
                  <a:pt x="60" y="34"/>
                </a:lnTo>
                <a:lnTo>
                  <a:pt x="61" y="32"/>
                </a:lnTo>
                <a:lnTo>
                  <a:pt x="63" y="30"/>
                </a:lnTo>
                <a:lnTo>
                  <a:pt x="66" y="27"/>
                </a:lnTo>
                <a:lnTo>
                  <a:pt x="68" y="26"/>
                </a:lnTo>
                <a:lnTo>
                  <a:pt x="71" y="22"/>
                </a:lnTo>
                <a:lnTo>
                  <a:pt x="73" y="18"/>
                </a:lnTo>
                <a:lnTo>
                  <a:pt x="77" y="15"/>
                </a:lnTo>
                <a:lnTo>
                  <a:pt x="79" y="13"/>
                </a:lnTo>
                <a:lnTo>
                  <a:pt x="81" y="10"/>
                </a:lnTo>
                <a:lnTo>
                  <a:pt x="83" y="8"/>
                </a:lnTo>
                <a:lnTo>
                  <a:pt x="87" y="5"/>
                </a:lnTo>
                <a:lnTo>
                  <a:pt x="89" y="4"/>
                </a:lnTo>
                <a:lnTo>
                  <a:pt x="90" y="2"/>
                </a:lnTo>
                <a:lnTo>
                  <a:pt x="91" y="1"/>
                </a:lnTo>
                <a:lnTo>
                  <a:pt x="93" y="0"/>
                </a:lnTo>
                <a:lnTo>
                  <a:pt x="93" y="2"/>
                </a:lnTo>
                <a:lnTo>
                  <a:pt x="94" y="2"/>
                </a:lnTo>
                <a:lnTo>
                  <a:pt x="94" y="4"/>
                </a:lnTo>
                <a:lnTo>
                  <a:pt x="94" y="6"/>
                </a:lnTo>
                <a:lnTo>
                  <a:pt x="93" y="8"/>
                </a:lnTo>
                <a:lnTo>
                  <a:pt x="93" y="10"/>
                </a:lnTo>
                <a:lnTo>
                  <a:pt x="92" y="12"/>
                </a:lnTo>
                <a:lnTo>
                  <a:pt x="92" y="14"/>
                </a:lnTo>
                <a:lnTo>
                  <a:pt x="90" y="18"/>
                </a:lnTo>
                <a:lnTo>
                  <a:pt x="90" y="20"/>
                </a:lnTo>
                <a:lnTo>
                  <a:pt x="88" y="23"/>
                </a:lnTo>
                <a:lnTo>
                  <a:pt x="88" y="25"/>
                </a:lnTo>
                <a:lnTo>
                  <a:pt x="86" y="27"/>
                </a:lnTo>
                <a:lnTo>
                  <a:pt x="86" y="28"/>
                </a:lnTo>
                <a:lnTo>
                  <a:pt x="85" y="30"/>
                </a:lnTo>
                <a:lnTo>
                  <a:pt x="85" y="31"/>
                </a:lnTo>
                <a:lnTo>
                  <a:pt x="83" y="34"/>
                </a:lnTo>
                <a:lnTo>
                  <a:pt x="81" y="35"/>
                </a:lnTo>
                <a:lnTo>
                  <a:pt x="79" y="37"/>
                </a:lnTo>
                <a:lnTo>
                  <a:pt x="79" y="39"/>
                </a:lnTo>
                <a:lnTo>
                  <a:pt x="77" y="41"/>
                </a:lnTo>
                <a:lnTo>
                  <a:pt x="77" y="43"/>
                </a:lnTo>
                <a:lnTo>
                  <a:pt x="75" y="45"/>
                </a:lnTo>
                <a:lnTo>
                  <a:pt x="75" y="46"/>
                </a:lnTo>
                <a:lnTo>
                  <a:pt x="73" y="48"/>
                </a:lnTo>
                <a:lnTo>
                  <a:pt x="71" y="50"/>
                </a:lnTo>
                <a:lnTo>
                  <a:pt x="70" y="52"/>
                </a:lnTo>
                <a:lnTo>
                  <a:pt x="68" y="54"/>
                </a:lnTo>
                <a:lnTo>
                  <a:pt x="66" y="54"/>
                </a:lnTo>
                <a:lnTo>
                  <a:pt x="64" y="55"/>
                </a:lnTo>
                <a:lnTo>
                  <a:pt x="63" y="55"/>
                </a:lnTo>
                <a:lnTo>
                  <a:pt x="60" y="57"/>
                </a:lnTo>
                <a:lnTo>
                  <a:pt x="59" y="57"/>
                </a:lnTo>
                <a:lnTo>
                  <a:pt x="55" y="57"/>
                </a:lnTo>
                <a:lnTo>
                  <a:pt x="53" y="57"/>
                </a:lnTo>
                <a:lnTo>
                  <a:pt x="50" y="58"/>
                </a:lnTo>
                <a:lnTo>
                  <a:pt x="47" y="58"/>
                </a:lnTo>
                <a:lnTo>
                  <a:pt x="43" y="58"/>
                </a:lnTo>
                <a:lnTo>
                  <a:pt x="42" y="58"/>
                </a:lnTo>
                <a:lnTo>
                  <a:pt x="38" y="60"/>
                </a:lnTo>
                <a:lnTo>
                  <a:pt x="35" y="60"/>
                </a:lnTo>
                <a:lnTo>
                  <a:pt x="32" y="60"/>
                </a:lnTo>
                <a:lnTo>
                  <a:pt x="30" y="60"/>
                </a:lnTo>
                <a:lnTo>
                  <a:pt x="29" y="60"/>
                </a:lnTo>
                <a:lnTo>
                  <a:pt x="27" y="60"/>
                </a:lnTo>
                <a:lnTo>
                  <a:pt x="25" y="60"/>
                </a:lnTo>
                <a:lnTo>
                  <a:pt x="24" y="60"/>
                </a:lnTo>
                <a:lnTo>
                  <a:pt x="22" y="60"/>
                </a:lnTo>
                <a:lnTo>
                  <a:pt x="20" y="60"/>
                </a:lnTo>
                <a:lnTo>
                  <a:pt x="17" y="60"/>
                </a:lnTo>
                <a:lnTo>
                  <a:pt x="15" y="60"/>
                </a:lnTo>
                <a:lnTo>
                  <a:pt x="13" y="60"/>
                </a:lnTo>
                <a:lnTo>
                  <a:pt x="12" y="60"/>
                </a:lnTo>
                <a:lnTo>
                  <a:pt x="9" y="60"/>
                </a:lnTo>
                <a:lnTo>
                  <a:pt x="7" y="60"/>
                </a:lnTo>
                <a:lnTo>
                  <a:pt x="5" y="60"/>
                </a:lnTo>
                <a:lnTo>
                  <a:pt x="3" y="60"/>
                </a:lnTo>
                <a:lnTo>
                  <a:pt x="1" y="60"/>
                </a:lnTo>
                <a:lnTo>
                  <a:pt x="0" y="60"/>
                </a:lnTo>
                <a:lnTo>
                  <a:pt x="0" y="58"/>
                </a:lnTo>
              </a:path>
            </a:pathLst>
          </a:custGeom>
          <a:solidFill>
            <a:srgbClr val="00323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 name="Freeform 34"/>
          <p:cNvSpPr>
            <a:spLocks/>
          </p:cNvSpPr>
          <p:nvPr/>
        </p:nvSpPr>
        <p:spPr bwMode="auto">
          <a:xfrm>
            <a:off x="3236339" y="2211271"/>
            <a:ext cx="1187450" cy="341312"/>
          </a:xfrm>
          <a:custGeom>
            <a:avLst/>
            <a:gdLst>
              <a:gd name="T0" fmla="*/ 0 w 748"/>
              <a:gd name="T1" fmla="*/ 269655530 h 215"/>
              <a:gd name="T2" fmla="*/ 17641888 w 748"/>
              <a:gd name="T3" fmla="*/ 335179496 h 215"/>
              <a:gd name="T4" fmla="*/ 78125638 w 748"/>
              <a:gd name="T5" fmla="*/ 390622853 h 215"/>
              <a:gd name="T6" fmla="*/ 171370625 w 748"/>
              <a:gd name="T7" fmla="*/ 435985599 h 215"/>
              <a:gd name="T8" fmla="*/ 292338125 w 748"/>
              <a:gd name="T9" fmla="*/ 471267735 h 215"/>
              <a:gd name="T10" fmla="*/ 433466875 w 748"/>
              <a:gd name="T11" fmla="*/ 504030512 h 215"/>
              <a:gd name="T12" fmla="*/ 592237513 w 748"/>
              <a:gd name="T13" fmla="*/ 521670786 h 215"/>
              <a:gd name="T14" fmla="*/ 761087188 w 748"/>
              <a:gd name="T15" fmla="*/ 536791701 h 215"/>
              <a:gd name="T16" fmla="*/ 940019075 w 748"/>
              <a:gd name="T17" fmla="*/ 539312647 h 215"/>
              <a:gd name="T18" fmla="*/ 1111389700 w 748"/>
              <a:gd name="T19" fmla="*/ 536791701 h 215"/>
              <a:gd name="T20" fmla="*/ 1282760325 w 748"/>
              <a:gd name="T21" fmla="*/ 521670786 h 215"/>
              <a:gd name="T22" fmla="*/ 1444050325 w 748"/>
              <a:gd name="T23" fmla="*/ 504030512 h 215"/>
              <a:gd name="T24" fmla="*/ 1585179075 w 748"/>
              <a:gd name="T25" fmla="*/ 471267735 h 215"/>
              <a:gd name="T26" fmla="*/ 1706146575 w 748"/>
              <a:gd name="T27" fmla="*/ 435985599 h 215"/>
              <a:gd name="T28" fmla="*/ 1799391563 w 748"/>
              <a:gd name="T29" fmla="*/ 390622853 h 215"/>
              <a:gd name="T30" fmla="*/ 1859875313 w 748"/>
              <a:gd name="T31" fmla="*/ 335179496 h 215"/>
              <a:gd name="T32" fmla="*/ 1882557513 w 748"/>
              <a:gd name="T33" fmla="*/ 269655530 h 215"/>
              <a:gd name="T34" fmla="*/ 1859875313 w 748"/>
              <a:gd name="T35" fmla="*/ 209171869 h 215"/>
              <a:gd name="T36" fmla="*/ 1799391563 w 748"/>
              <a:gd name="T37" fmla="*/ 153728512 h 215"/>
              <a:gd name="T38" fmla="*/ 1706146575 w 748"/>
              <a:gd name="T39" fmla="*/ 108365766 h 215"/>
              <a:gd name="T40" fmla="*/ 1585179075 w 748"/>
              <a:gd name="T41" fmla="*/ 70564272 h 215"/>
              <a:gd name="T42" fmla="*/ 1444050325 w 748"/>
              <a:gd name="T43" fmla="*/ 42841800 h 215"/>
              <a:gd name="T44" fmla="*/ 1282760325 w 748"/>
              <a:gd name="T45" fmla="*/ 20161220 h 215"/>
              <a:gd name="T46" fmla="*/ 1111389700 w 748"/>
              <a:gd name="T47" fmla="*/ 5040305 h 215"/>
              <a:gd name="T48" fmla="*/ 940019075 w 748"/>
              <a:gd name="T49" fmla="*/ 0 h 215"/>
              <a:gd name="T50" fmla="*/ 761087188 w 748"/>
              <a:gd name="T51" fmla="*/ 5040305 h 215"/>
              <a:gd name="T52" fmla="*/ 592237513 w 748"/>
              <a:gd name="T53" fmla="*/ 20161220 h 215"/>
              <a:gd name="T54" fmla="*/ 433466875 w 748"/>
              <a:gd name="T55" fmla="*/ 42841800 h 215"/>
              <a:gd name="T56" fmla="*/ 292338125 w 748"/>
              <a:gd name="T57" fmla="*/ 70564272 h 215"/>
              <a:gd name="T58" fmla="*/ 171370625 w 748"/>
              <a:gd name="T59" fmla="*/ 108365766 h 215"/>
              <a:gd name="T60" fmla="*/ 78125638 w 748"/>
              <a:gd name="T61" fmla="*/ 153728512 h 215"/>
              <a:gd name="T62" fmla="*/ 17641888 w 748"/>
              <a:gd name="T63" fmla="*/ 209171869 h 215"/>
              <a:gd name="T64" fmla="*/ 0 w 748"/>
              <a:gd name="T65" fmla="*/ 269655530 h 2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8" h="215">
                <a:moveTo>
                  <a:pt x="0" y="107"/>
                </a:moveTo>
                <a:lnTo>
                  <a:pt x="7" y="133"/>
                </a:lnTo>
                <a:lnTo>
                  <a:pt x="31" y="155"/>
                </a:lnTo>
                <a:lnTo>
                  <a:pt x="68" y="173"/>
                </a:lnTo>
                <a:lnTo>
                  <a:pt x="116" y="187"/>
                </a:lnTo>
                <a:lnTo>
                  <a:pt x="172" y="200"/>
                </a:lnTo>
                <a:lnTo>
                  <a:pt x="235" y="207"/>
                </a:lnTo>
                <a:lnTo>
                  <a:pt x="302" y="213"/>
                </a:lnTo>
                <a:lnTo>
                  <a:pt x="373" y="214"/>
                </a:lnTo>
                <a:lnTo>
                  <a:pt x="441" y="213"/>
                </a:lnTo>
                <a:lnTo>
                  <a:pt x="509" y="207"/>
                </a:lnTo>
                <a:lnTo>
                  <a:pt x="573" y="200"/>
                </a:lnTo>
                <a:lnTo>
                  <a:pt x="629" y="187"/>
                </a:lnTo>
                <a:lnTo>
                  <a:pt x="677" y="173"/>
                </a:lnTo>
                <a:lnTo>
                  <a:pt x="714" y="155"/>
                </a:lnTo>
                <a:lnTo>
                  <a:pt x="738" y="133"/>
                </a:lnTo>
                <a:lnTo>
                  <a:pt x="747" y="107"/>
                </a:lnTo>
                <a:lnTo>
                  <a:pt x="738" y="83"/>
                </a:lnTo>
                <a:lnTo>
                  <a:pt x="714" y="61"/>
                </a:lnTo>
                <a:lnTo>
                  <a:pt x="677" y="43"/>
                </a:lnTo>
                <a:lnTo>
                  <a:pt x="629" y="28"/>
                </a:lnTo>
                <a:lnTo>
                  <a:pt x="573" y="17"/>
                </a:lnTo>
                <a:lnTo>
                  <a:pt x="509" y="8"/>
                </a:lnTo>
                <a:lnTo>
                  <a:pt x="441" y="2"/>
                </a:lnTo>
                <a:lnTo>
                  <a:pt x="373" y="0"/>
                </a:lnTo>
                <a:lnTo>
                  <a:pt x="302" y="2"/>
                </a:lnTo>
                <a:lnTo>
                  <a:pt x="235" y="8"/>
                </a:lnTo>
                <a:lnTo>
                  <a:pt x="172" y="17"/>
                </a:lnTo>
                <a:lnTo>
                  <a:pt x="116" y="28"/>
                </a:lnTo>
                <a:lnTo>
                  <a:pt x="68" y="43"/>
                </a:lnTo>
                <a:lnTo>
                  <a:pt x="31" y="61"/>
                </a:lnTo>
                <a:lnTo>
                  <a:pt x="7" y="83"/>
                </a:lnTo>
                <a:lnTo>
                  <a:pt x="0" y="107"/>
                </a:lnTo>
              </a:path>
            </a:pathLst>
          </a:custGeom>
          <a:noFill/>
          <a:ln w="12700" cap="rnd" cmpd="sng">
            <a:solidFill>
              <a:srgbClr val="0060A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4" name="Freeform 35"/>
          <p:cNvSpPr>
            <a:spLocks/>
          </p:cNvSpPr>
          <p:nvPr/>
        </p:nvSpPr>
        <p:spPr bwMode="auto">
          <a:xfrm>
            <a:off x="3241101" y="2327158"/>
            <a:ext cx="104775" cy="146050"/>
          </a:xfrm>
          <a:custGeom>
            <a:avLst/>
            <a:gdLst>
              <a:gd name="T0" fmla="*/ 17641888 w 66"/>
              <a:gd name="T1" fmla="*/ 32762825 h 92"/>
              <a:gd name="T2" fmla="*/ 10080625 w 66"/>
              <a:gd name="T3" fmla="*/ 37803138 h 92"/>
              <a:gd name="T4" fmla="*/ 10080625 w 66"/>
              <a:gd name="T5" fmla="*/ 45362813 h 92"/>
              <a:gd name="T6" fmla="*/ 5040313 w 66"/>
              <a:gd name="T7" fmla="*/ 55443438 h 92"/>
              <a:gd name="T8" fmla="*/ 2520950 w 66"/>
              <a:gd name="T9" fmla="*/ 63004700 h 92"/>
              <a:gd name="T10" fmla="*/ 0 w 66"/>
              <a:gd name="T11" fmla="*/ 78125638 h 92"/>
              <a:gd name="T12" fmla="*/ 0 w 66"/>
              <a:gd name="T13" fmla="*/ 90725625 h 92"/>
              <a:gd name="T14" fmla="*/ 0 w 66"/>
              <a:gd name="T15" fmla="*/ 100806250 h 92"/>
              <a:gd name="T16" fmla="*/ 5040313 w 66"/>
              <a:gd name="T17" fmla="*/ 110886875 h 92"/>
              <a:gd name="T18" fmla="*/ 10080625 w 66"/>
              <a:gd name="T19" fmla="*/ 120967500 h 92"/>
              <a:gd name="T20" fmla="*/ 15120938 w 66"/>
              <a:gd name="T21" fmla="*/ 131048125 h 92"/>
              <a:gd name="T22" fmla="*/ 20161250 w 66"/>
              <a:gd name="T23" fmla="*/ 141128750 h 92"/>
              <a:gd name="T24" fmla="*/ 27722513 w 66"/>
              <a:gd name="T25" fmla="*/ 151209375 h 92"/>
              <a:gd name="T26" fmla="*/ 32762825 w 66"/>
              <a:gd name="T27" fmla="*/ 161290000 h 92"/>
              <a:gd name="T28" fmla="*/ 40322500 w 66"/>
              <a:gd name="T29" fmla="*/ 166330313 h 92"/>
              <a:gd name="T30" fmla="*/ 45362813 w 66"/>
              <a:gd name="T31" fmla="*/ 178931888 h 92"/>
              <a:gd name="T32" fmla="*/ 63004700 w 66"/>
              <a:gd name="T33" fmla="*/ 189012513 h 92"/>
              <a:gd name="T34" fmla="*/ 80645000 w 66"/>
              <a:gd name="T35" fmla="*/ 199093138 h 92"/>
              <a:gd name="T36" fmla="*/ 105846563 w 66"/>
              <a:gd name="T37" fmla="*/ 209173763 h 92"/>
              <a:gd name="T38" fmla="*/ 123488450 w 66"/>
              <a:gd name="T39" fmla="*/ 216733438 h 92"/>
              <a:gd name="T40" fmla="*/ 143649700 w 66"/>
              <a:gd name="T41" fmla="*/ 224294700 h 92"/>
              <a:gd name="T42" fmla="*/ 156249688 w 66"/>
              <a:gd name="T43" fmla="*/ 229335013 h 92"/>
              <a:gd name="T44" fmla="*/ 163810950 w 66"/>
              <a:gd name="T45" fmla="*/ 226814063 h 92"/>
              <a:gd name="T46" fmla="*/ 161290000 w 66"/>
              <a:gd name="T47" fmla="*/ 224294700 h 92"/>
              <a:gd name="T48" fmla="*/ 153730325 w 66"/>
              <a:gd name="T49" fmla="*/ 216733438 h 92"/>
              <a:gd name="T50" fmla="*/ 141128750 w 66"/>
              <a:gd name="T51" fmla="*/ 206652813 h 92"/>
              <a:gd name="T52" fmla="*/ 126007813 w 66"/>
              <a:gd name="T53" fmla="*/ 191531875 h 92"/>
              <a:gd name="T54" fmla="*/ 108367513 w 66"/>
              <a:gd name="T55" fmla="*/ 178931888 h 92"/>
              <a:gd name="T56" fmla="*/ 93246575 w 66"/>
              <a:gd name="T57" fmla="*/ 163810950 h 92"/>
              <a:gd name="T58" fmla="*/ 75604688 w 66"/>
              <a:gd name="T59" fmla="*/ 151209375 h 92"/>
              <a:gd name="T60" fmla="*/ 63004700 w 66"/>
              <a:gd name="T61" fmla="*/ 138609388 h 92"/>
              <a:gd name="T62" fmla="*/ 55443438 w 66"/>
              <a:gd name="T63" fmla="*/ 136088438 h 92"/>
              <a:gd name="T64" fmla="*/ 50403125 w 66"/>
              <a:gd name="T65" fmla="*/ 128528763 h 92"/>
              <a:gd name="T66" fmla="*/ 45362813 w 66"/>
              <a:gd name="T67" fmla="*/ 118448138 h 92"/>
              <a:gd name="T68" fmla="*/ 40322500 w 66"/>
              <a:gd name="T69" fmla="*/ 110886875 h 92"/>
              <a:gd name="T70" fmla="*/ 32762825 w 66"/>
              <a:gd name="T71" fmla="*/ 100806250 h 92"/>
              <a:gd name="T72" fmla="*/ 30241875 w 66"/>
              <a:gd name="T73" fmla="*/ 93246575 h 92"/>
              <a:gd name="T74" fmla="*/ 30241875 w 66"/>
              <a:gd name="T75" fmla="*/ 85685313 h 92"/>
              <a:gd name="T76" fmla="*/ 30241875 w 66"/>
              <a:gd name="T77" fmla="*/ 78125638 h 92"/>
              <a:gd name="T78" fmla="*/ 30241875 w 66"/>
              <a:gd name="T79" fmla="*/ 70564375 h 92"/>
              <a:gd name="T80" fmla="*/ 30241875 w 66"/>
              <a:gd name="T81" fmla="*/ 63004700 h 92"/>
              <a:gd name="T82" fmla="*/ 35282188 w 66"/>
              <a:gd name="T83" fmla="*/ 52924075 h 92"/>
              <a:gd name="T84" fmla="*/ 40322500 w 66"/>
              <a:gd name="T85" fmla="*/ 42843450 h 92"/>
              <a:gd name="T86" fmla="*/ 45362813 w 66"/>
              <a:gd name="T87" fmla="*/ 32762825 h 92"/>
              <a:gd name="T88" fmla="*/ 45362813 w 66"/>
              <a:gd name="T89" fmla="*/ 25201563 h 92"/>
              <a:gd name="T90" fmla="*/ 45362813 w 66"/>
              <a:gd name="T91" fmla="*/ 17641888 h 92"/>
              <a:gd name="T92" fmla="*/ 45362813 w 66"/>
              <a:gd name="T93" fmla="*/ 10080625 h 92"/>
              <a:gd name="T94" fmla="*/ 45362813 w 66"/>
              <a:gd name="T95" fmla="*/ 2520950 h 92"/>
              <a:gd name="T96" fmla="*/ 45362813 w 66"/>
              <a:gd name="T97" fmla="*/ 5040313 h 92"/>
              <a:gd name="T98" fmla="*/ 37803138 w 66"/>
              <a:gd name="T99" fmla="*/ 12601575 h 92"/>
              <a:gd name="T100" fmla="*/ 30241875 w 66"/>
              <a:gd name="T101" fmla="*/ 22682200 h 92"/>
              <a:gd name="T102" fmla="*/ 20161250 w 66"/>
              <a:gd name="T103" fmla="*/ 30241875 h 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6" h="92">
                <a:moveTo>
                  <a:pt x="8" y="12"/>
                </a:moveTo>
                <a:lnTo>
                  <a:pt x="7" y="13"/>
                </a:lnTo>
                <a:lnTo>
                  <a:pt x="6" y="14"/>
                </a:lnTo>
                <a:lnTo>
                  <a:pt x="4" y="15"/>
                </a:lnTo>
                <a:lnTo>
                  <a:pt x="4" y="16"/>
                </a:lnTo>
                <a:lnTo>
                  <a:pt x="4" y="18"/>
                </a:lnTo>
                <a:lnTo>
                  <a:pt x="2" y="20"/>
                </a:lnTo>
                <a:lnTo>
                  <a:pt x="2" y="22"/>
                </a:lnTo>
                <a:lnTo>
                  <a:pt x="1" y="24"/>
                </a:lnTo>
                <a:lnTo>
                  <a:pt x="1" y="25"/>
                </a:lnTo>
                <a:lnTo>
                  <a:pt x="0" y="29"/>
                </a:lnTo>
                <a:lnTo>
                  <a:pt x="0" y="31"/>
                </a:lnTo>
                <a:lnTo>
                  <a:pt x="0" y="34"/>
                </a:lnTo>
                <a:lnTo>
                  <a:pt x="0" y="36"/>
                </a:lnTo>
                <a:lnTo>
                  <a:pt x="0" y="38"/>
                </a:lnTo>
                <a:lnTo>
                  <a:pt x="0" y="40"/>
                </a:lnTo>
                <a:lnTo>
                  <a:pt x="0" y="42"/>
                </a:lnTo>
                <a:lnTo>
                  <a:pt x="2" y="44"/>
                </a:lnTo>
                <a:lnTo>
                  <a:pt x="2" y="46"/>
                </a:lnTo>
                <a:lnTo>
                  <a:pt x="4" y="48"/>
                </a:lnTo>
                <a:lnTo>
                  <a:pt x="4" y="50"/>
                </a:lnTo>
                <a:lnTo>
                  <a:pt x="6" y="52"/>
                </a:lnTo>
                <a:lnTo>
                  <a:pt x="6" y="55"/>
                </a:lnTo>
                <a:lnTo>
                  <a:pt x="8" y="56"/>
                </a:lnTo>
                <a:lnTo>
                  <a:pt x="9" y="58"/>
                </a:lnTo>
                <a:lnTo>
                  <a:pt x="11" y="60"/>
                </a:lnTo>
                <a:lnTo>
                  <a:pt x="11" y="62"/>
                </a:lnTo>
                <a:lnTo>
                  <a:pt x="13" y="64"/>
                </a:lnTo>
                <a:lnTo>
                  <a:pt x="14" y="66"/>
                </a:lnTo>
                <a:lnTo>
                  <a:pt x="16" y="66"/>
                </a:lnTo>
                <a:lnTo>
                  <a:pt x="17" y="69"/>
                </a:lnTo>
                <a:lnTo>
                  <a:pt x="18" y="71"/>
                </a:lnTo>
                <a:lnTo>
                  <a:pt x="21" y="73"/>
                </a:lnTo>
                <a:lnTo>
                  <a:pt x="25" y="75"/>
                </a:lnTo>
                <a:lnTo>
                  <a:pt x="28" y="77"/>
                </a:lnTo>
                <a:lnTo>
                  <a:pt x="32" y="79"/>
                </a:lnTo>
                <a:lnTo>
                  <a:pt x="36" y="81"/>
                </a:lnTo>
                <a:lnTo>
                  <a:pt x="42" y="83"/>
                </a:lnTo>
                <a:lnTo>
                  <a:pt x="45" y="84"/>
                </a:lnTo>
                <a:lnTo>
                  <a:pt x="49" y="86"/>
                </a:lnTo>
                <a:lnTo>
                  <a:pt x="53" y="88"/>
                </a:lnTo>
                <a:lnTo>
                  <a:pt x="57" y="89"/>
                </a:lnTo>
                <a:lnTo>
                  <a:pt x="59" y="91"/>
                </a:lnTo>
                <a:lnTo>
                  <a:pt x="62" y="91"/>
                </a:lnTo>
                <a:lnTo>
                  <a:pt x="64" y="91"/>
                </a:lnTo>
                <a:lnTo>
                  <a:pt x="65" y="90"/>
                </a:lnTo>
                <a:lnTo>
                  <a:pt x="64" y="90"/>
                </a:lnTo>
                <a:lnTo>
                  <a:pt x="64" y="89"/>
                </a:lnTo>
                <a:lnTo>
                  <a:pt x="62" y="88"/>
                </a:lnTo>
                <a:lnTo>
                  <a:pt x="61" y="86"/>
                </a:lnTo>
                <a:lnTo>
                  <a:pt x="58" y="84"/>
                </a:lnTo>
                <a:lnTo>
                  <a:pt x="56" y="82"/>
                </a:lnTo>
                <a:lnTo>
                  <a:pt x="52" y="80"/>
                </a:lnTo>
                <a:lnTo>
                  <a:pt x="50" y="76"/>
                </a:lnTo>
                <a:lnTo>
                  <a:pt x="47" y="75"/>
                </a:lnTo>
                <a:lnTo>
                  <a:pt x="43" y="71"/>
                </a:lnTo>
                <a:lnTo>
                  <a:pt x="39" y="69"/>
                </a:lnTo>
                <a:lnTo>
                  <a:pt x="37" y="65"/>
                </a:lnTo>
                <a:lnTo>
                  <a:pt x="33" y="63"/>
                </a:lnTo>
                <a:lnTo>
                  <a:pt x="30" y="60"/>
                </a:lnTo>
                <a:lnTo>
                  <a:pt x="27" y="58"/>
                </a:lnTo>
                <a:lnTo>
                  <a:pt x="25" y="55"/>
                </a:lnTo>
                <a:lnTo>
                  <a:pt x="24" y="55"/>
                </a:lnTo>
                <a:lnTo>
                  <a:pt x="22" y="54"/>
                </a:lnTo>
                <a:lnTo>
                  <a:pt x="22" y="52"/>
                </a:lnTo>
                <a:lnTo>
                  <a:pt x="20" y="51"/>
                </a:lnTo>
                <a:lnTo>
                  <a:pt x="20" y="49"/>
                </a:lnTo>
                <a:lnTo>
                  <a:pt x="18" y="47"/>
                </a:lnTo>
                <a:lnTo>
                  <a:pt x="18" y="45"/>
                </a:lnTo>
                <a:lnTo>
                  <a:pt x="16" y="44"/>
                </a:lnTo>
                <a:lnTo>
                  <a:pt x="15" y="42"/>
                </a:lnTo>
                <a:lnTo>
                  <a:pt x="13" y="40"/>
                </a:lnTo>
                <a:lnTo>
                  <a:pt x="13" y="38"/>
                </a:lnTo>
                <a:lnTo>
                  <a:pt x="12" y="37"/>
                </a:lnTo>
                <a:lnTo>
                  <a:pt x="12" y="35"/>
                </a:lnTo>
                <a:lnTo>
                  <a:pt x="12" y="34"/>
                </a:lnTo>
                <a:lnTo>
                  <a:pt x="12" y="32"/>
                </a:lnTo>
                <a:lnTo>
                  <a:pt x="12" y="31"/>
                </a:lnTo>
                <a:lnTo>
                  <a:pt x="12" y="30"/>
                </a:lnTo>
                <a:lnTo>
                  <a:pt x="12" y="28"/>
                </a:lnTo>
                <a:lnTo>
                  <a:pt x="12" y="26"/>
                </a:lnTo>
                <a:lnTo>
                  <a:pt x="12" y="25"/>
                </a:lnTo>
                <a:lnTo>
                  <a:pt x="14" y="23"/>
                </a:lnTo>
                <a:lnTo>
                  <a:pt x="14" y="21"/>
                </a:lnTo>
                <a:lnTo>
                  <a:pt x="14" y="19"/>
                </a:lnTo>
                <a:lnTo>
                  <a:pt x="16" y="17"/>
                </a:lnTo>
                <a:lnTo>
                  <a:pt x="17" y="15"/>
                </a:lnTo>
                <a:lnTo>
                  <a:pt x="18" y="13"/>
                </a:lnTo>
                <a:lnTo>
                  <a:pt x="18" y="12"/>
                </a:lnTo>
                <a:lnTo>
                  <a:pt x="18" y="10"/>
                </a:lnTo>
                <a:lnTo>
                  <a:pt x="18" y="8"/>
                </a:lnTo>
                <a:lnTo>
                  <a:pt x="18" y="7"/>
                </a:lnTo>
                <a:lnTo>
                  <a:pt x="18" y="5"/>
                </a:lnTo>
                <a:lnTo>
                  <a:pt x="18" y="4"/>
                </a:lnTo>
                <a:lnTo>
                  <a:pt x="18" y="2"/>
                </a:lnTo>
                <a:lnTo>
                  <a:pt x="18" y="1"/>
                </a:lnTo>
                <a:lnTo>
                  <a:pt x="20" y="0"/>
                </a:lnTo>
                <a:lnTo>
                  <a:pt x="18" y="2"/>
                </a:lnTo>
                <a:lnTo>
                  <a:pt x="17" y="3"/>
                </a:lnTo>
                <a:lnTo>
                  <a:pt x="15" y="5"/>
                </a:lnTo>
                <a:lnTo>
                  <a:pt x="14" y="7"/>
                </a:lnTo>
                <a:lnTo>
                  <a:pt x="12" y="9"/>
                </a:lnTo>
                <a:lnTo>
                  <a:pt x="10" y="11"/>
                </a:lnTo>
                <a:lnTo>
                  <a:pt x="8" y="12"/>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5" name="Freeform 36"/>
          <p:cNvSpPr>
            <a:spLocks/>
          </p:cNvSpPr>
          <p:nvPr/>
        </p:nvSpPr>
        <p:spPr bwMode="auto">
          <a:xfrm>
            <a:off x="3349051" y="2389071"/>
            <a:ext cx="1073150" cy="222250"/>
          </a:xfrm>
          <a:custGeom>
            <a:avLst/>
            <a:gdLst>
              <a:gd name="T0" fmla="*/ 168851263 w 676"/>
              <a:gd name="T1" fmla="*/ 214214075 h 140"/>
              <a:gd name="T2" fmla="*/ 488910313 w 676"/>
              <a:gd name="T3" fmla="*/ 269657513 h 140"/>
              <a:gd name="T4" fmla="*/ 786288750 w 676"/>
              <a:gd name="T5" fmla="*/ 287297813 h 140"/>
              <a:gd name="T6" fmla="*/ 1050905950 w 676"/>
              <a:gd name="T7" fmla="*/ 277217188 h 140"/>
              <a:gd name="T8" fmla="*/ 1280239375 w 676"/>
              <a:gd name="T9" fmla="*/ 239415638 h 140"/>
              <a:gd name="T10" fmla="*/ 1466730938 w 676"/>
              <a:gd name="T11" fmla="*/ 186491563 h 140"/>
              <a:gd name="T12" fmla="*/ 1602819375 w 676"/>
              <a:gd name="T13" fmla="*/ 118448138 h 140"/>
              <a:gd name="T14" fmla="*/ 1683464375 w 676"/>
              <a:gd name="T15" fmla="*/ 42843450 h 140"/>
              <a:gd name="T16" fmla="*/ 1691025638 w 676"/>
              <a:gd name="T17" fmla="*/ 171370625 h 140"/>
              <a:gd name="T18" fmla="*/ 1680945013 w 676"/>
              <a:gd name="T19" fmla="*/ 178931888 h 140"/>
              <a:gd name="T20" fmla="*/ 1658262813 w 676"/>
              <a:gd name="T21" fmla="*/ 189012513 h 140"/>
              <a:gd name="T22" fmla="*/ 1625501575 w 676"/>
              <a:gd name="T23" fmla="*/ 211693125 h 140"/>
              <a:gd name="T24" fmla="*/ 1590219388 w 676"/>
              <a:gd name="T25" fmla="*/ 231854375 h 140"/>
              <a:gd name="T26" fmla="*/ 1547375938 w 676"/>
              <a:gd name="T27" fmla="*/ 254536575 h 140"/>
              <a:gd name="T28" fmla="*/ 1512093750 w 676"/>
              <a:gd name="T29" fmla="*/ 274697825 h 140"/>
              <a:gd name="T30" fmla="*/ 1476811563 w 676"/>
              <a:gd name="T31" fmla="*/ 289818763 h 140"/>
              <a:gd name="T32" fmla="*/ 1456650313 w 676"/>
              <a:gd name="T33" fmla="*/ 299899388 h 140"/>
              <a:gd name="T34" fmla="*/ 1396166563 w 676"/>
              <a:gd name="T35" fmla="*/ 312499375 h 140"/>
              <a:gd name="T36" fmla="*/ 1315521563 w 676"/>
              <a:gd name="T37" fmla="*/ 325100950 h 140"/>
              <a:gd name="T38" fmla="*/ 1214715313 w 676"/>
              <a:gd name="T39" fmla="*/ 335181575 h 140"/>
              <a:gd name="T40" fmla="*/ 1101309075 w 676"/>
              <a:gd name="T41" fmla="*/ 342741250 h 140"/>
              <a:gd name="T42" fmla="*/ 980341575 w 676"/>
              <a:gd name="T43" fmla="*/ 350302513 h 140"/>
              <a:gd name="T44" fmla="*/ 854333763 w 676"/>
              <a:gd name="T45" fmla="*/ 345262200 h 140"/>
              <a:gd name="T46" fmla="*/ 728325950 w 676"/>
              <a:gd name="T47" fmla="*/ 335181575 h 140"/>
              <a:gd name="T48" fmla="*/ 609877813 w 676"/>
              <a:gd name="T49" fmla="*/ 317539688 h 140"/>
              <a:gd name="T50" fmla="*/ 574595625 w 676"/>
              <a:gd name="T51" fmla="*/ 312499375 h 140"/>
              <a:gd name="T52" fmla="*/ 526713450 w 676"/>
              <a:gd name="T53" fmla="*/ 304939700 h 140"/>
              <a:gd name="T54" fmla="*/ 468749063 w 676"/>
              <a:gd name="T55" fmla="*/ 294859075 h 140"/>
              <a:gd name="T56" fmla="*/ 413305625 w 676"/>
              <a:gd name="T57" fmla="*/ 284778450 h 140"/>
              <a:gd name="T58" fmla="*/ 357862188 w 676"/>
              <a:gd name="T59" fmla="*/ 279738138 h 140"/>
              <a:gd name="T60" fmla="*/ 312499375 w 676"/>
              <a:gd name="T61" fmla="*/ 269657513 h 140"/>
              <a:gd name="T62" fmla="*/ 277217188 w 676"/>
              <a:gd name="T63" fmla="*/ 264617200 h 140"/>
              <a:gd name="T64" fmla="*/ 267136563 w 676"/>
              <a:gd name="T65" fmla="*/ 262096250 h 140"/>
              <a:gd name="T66" fmla="*/ 244455950 w 676"/>
              <a:gd name="T67" fmla="*/ 257055938 h 140"/>
              <a:gd name="T68" fmla="*/ 211693125 w 676"/>
              <a:gd name="T69" fmla="*/ 244455950 h 140"/>
              <a:gd name="T70" fmla="*/ 166330313 w 676"/>
              <a:gd name="T71" fmla="*/ 231854375 h 140"/>
              <a:gd name="T72" fmla="*/ 120967500 w 676"/>
              <a:gd name="T73" fmla="*/ 214214075 h 140"/>
              <a:gd name="T74" fmla="*/ 75604688 w 676"/>
              <a:gd name="T75" fmla="*/ 199093138 h 140"/>
              <a:gd name="T76" fmla="*/ 37803138 w 676"/>
              <a:gd name="T77" fmla="*/ 183972200 h 140"/>
              <a:gd name="T78" fmla="*/ 10080625 w 676"/>
              <a:gd name="T79" fmla="*/ 173891575 h 140"/>
              <a:gd name="T80" fmla="*/ 0 w 676"/>
              <a:gd name="T81" fmla="*/ 168851263 h 1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6" h="140">
                <a:moveTo>
                  <a:pt x="0" y="67"/>
                </a:moveTo>
                <a:lnTo>
                  <a:pt x="67" y="85"/>
                </a:lnTo>
                <a:lnTo>
                  <a:pt x="132" y="98"/>
                </a:lnTo>
                <a:lnTo>
                  <a:pt x="194" y="107"/>
                </a:lnTo>
                <a:lnTo>
                  <a:pt x="254" y="112"/>
                </a:lnTo>
                <a:lnTo>
                  <a:pt x="312" y="114"/>
                </a:lnTo>
                <a:lnTo>
                  <a:pt x="366" y="113"/>
                </a:lnTo>
                <a:lnTo>
                  <a:pt x="417" y="110"/>
                </a:lnTo>
                <a:lnTo>
                  <a:pt x="465" y="103"/>
                </a:lnTo>
                <a:lnTo>
                  <a:pt x="508" y="95"/>
                </a:lnTo>
                <a:lnTo>
                  <a:pt x="547" y="85"/>
                </a:lnTo>
                <a:lnTo>
                  <a:pt x="582" y="74"/>
                </a:lnTo>
                <a:lnTo>
                  <a:pt x="612" y="61"/>
                </a:lnTo>
                <a:lnTo>
                  <a:pt x="636" y="47"/>
                </a:lnTo>
                <a:lnTo>
                  <a:pt x="655" y="32"/>
                </a:lnTo>
                <a:lnTo>
                  <a:pt x="668" y="17"/>
                </a:lnTo>
                <a:lnTo>
                  <a:pt x="675" y="0"/>
                </a:lnTo>
                <a:lnTo>
                  <a:pt x="671" y="68"/>
                </a:lnTo>
                <a:lnTo>
                  <a:pt x="670" y="69"/>
                </a:lnTo>
                <a:lnTo>
                  <a:pt x="667" y="71"/>
                </a:lnTo>
                <a:lnTo>
                  <a:pt x="662" y="74"/>
                </a:lnTo>
                <a:lnTo>
                  <a:pt x="658" y="75"/>
                </a:lnTo>
                <a:lnTo>
                  <a:pt x="651" y="80"/>
                </a:lnTo>
                <a:lnTo>
                  <a:pt x="645" y="84"/>
                </a:lnTo>
                <a:lnTo>
                  <a:pt x="638" y="88"/>
                </a:lnTo>
                <a:lnTo>
                  <a:pt x="631" y="92"/>
                </a:lnTo>
                <a:lnTo>
                  <a:pt x="621" y="97"/>
                </a:lnTo>
                <a:lnTo>
                  <a:pt x="614" y="101"/>
                </a:lnTo>
                <a:lnTo>
                  <a:pt x="606" y="105"/>
                </a:lnTo>
                <a:lnTo>
                  <a:pt x="600" y="109"/>
                </a:lnTo>
                <a:lnTo>
                  <a:pt x="592" y="113"/>
                </a:lnTo>
                <a:lnTo>
                  <a:pt x="586" y="115"/>
                </a:lnTo>
                <a:lnTo>
                  <a:pt x="581" y="117"/>
                </a:lnTo>
                <a:lnTo>
                  <a:pt x="578" y="119"/>
                </a:lnTo>
                <a:lnTo>
                  <a:pt x="566" y="122"/>
                </a:lnTo>
                <a:lnTo>
                  <a:pt x="554" y="124"/>
                </a:lnTo>
                <a:lnTo>
                  <a:pt x="538" y="127"/>
                </a:lnTo>
                <a:lnTo>
                  <a:pt x="522" y="129"/>
                </a:lnTo>
                <a:lnTo>
                  <a:pt x="502" y="132"/>
                </a:lnTo>
                <a:lnTo>
                  <a:pt x="482" y="133"/>
                </a:lnTo>
                <a:lnTo>
                  <a:pt x="460" y="135"/>
                </a:lnTo>
                <a:lnTo>
                  <a:pt x="437" y="136"/>
                </a:lnTo>
                <a:lnTo>
                  <a:pt x="413" y="138"/>
                </a:lnTo>
                <a:lnTo>
                  <a:pt x="389" y="139"/>
                </a:lnTo>
                <a:lnTo>
                  <a:pt x="363" y="139"/>
                </a:lnTo>
                <a:lnTo>
                  <a:pt x="339" y="137"/>
                </a:lnTo>
                <a:lnTo>
                  <a:pt x="313" y="136"/>
                </a:lnTo>
                <a:lnTo>
                  <a:pt x="289" y="133"/>
                </a:lnTo>
                <a:lnTo>
                  <a:pt x="264" y="131"/>
                </a:lnTo>
                <a:lnTo>
                  <a:pt x="242" y="126"/>
                </a:lnTo>
                <a:lnTo>
                  <a:pt x="235" y="126"/>
                </a:lnTo>
                <a:lnTo>
                  <a:pt x="228" y="124"/>
                </a:lnTo>
                <a:lnTo>
                  <a:pt x="218" y="123"/>
                </a:lnTo>
                <a:lnTo>
                  <a:pt x="209" y="121"/>
                </a:lnTo>
                <a:lnTo>
                  <a:pt x="198" y="119"/>
                </a:lnTo>
                <a:lnTo>
                  <a:pt x="186" y="117"/>
                </a:lnTo>
                <a:lnTo>
                  <a:pt x="175" y="115"/>
                </a:lnTo>
                <a:lnTo>
                  <a:pt x="164" y="113"/>
                </a:lnTo>
                <a:lnTo>
                  <a:pt x="152" y="112"/>
                </a:lnTo>
                <a:lnTo>
                  <a:pt x="142" y="111"/>
                </a:lnTo>
                <a:lnTo>
                  <a:pt x="132" y="109"/>
                </a:lnTo>
                <a:lnTo>
                  <a:pt x="124" y="107"/>
                </a:lnTo>
                <a:lnTo>
                  <a:pt x="115" y="107"/>
                </a:lnTo>
                <a:lnTo>
                  <a:pt x="110" y="105"/>
                </a:lnTo>
                <a:lnTo>
                  <a:pt x="106" y="105"/>
                </a:lnTo>
                <a:lnTo>
                  <a:pt x="106" y="104"/>
                </a:lnTo>
                <a:lnTo>
                  <a:pt x="102" y="104"/>
                </a:lnTo>
                <a:lnTo>
                  <a:pt x="97" y="102"/>
                </a:lnTo>
                <a:lnTo>
                  <a:pt x="90" y="100"/>
                </a:lnTo>
                <a:lnTo>
                  <a:pt x="84" y="97"/>
                </a:lnTo>
                <a:lnTo>
                  <a:pt x="74" y="95"/>
                </a:lnTo>
                <a:lnTo>
                  <a:pt x="66" y="92"/>
                </a:lnTo>
                <a:lnTo>
                  <a:pt x="57" y="89"/>
                </a:lnTo>
                <a:lnTo>
                  <a:pt x="48" y="85"/>
                </a:lnTo>
                <a:lnTo>
                  <a:pt x="38" y="83"/>
                </a:lnTo>
                <a:lnTo>
                  <a:pt x="30" y="79"/>
                </a:lnTo>
                <a:lnTo>
                  <a:pt x="22" y="77"/>
                </a:lnTo>
                <a:lnTo>
                  <a:pt x="15" y="73"/>
                </a:lnTo>
                <a:lnTo>
                  <a:pt x="8" y="71"/>
                </a:lnTo>
                <a:lnTo>
                  <a:pt x="4" y="69"/>
                </a:lnTo>
                <a:lnTo>
                  <a:pt x="1" y="69"/>
                </a:lnTo>
                <a:lnTo>
                  <a:pt x="0" y="67"/>
                </a:lnTo>
              </a:path>
            </a:pathLst>
          </a:custGeom>
          <a:solidFill>
            <a:srgbClr val="004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 name="Freeform 37"/>
          <p:cNvSpPr>
            <a:spLocks/>
          </p:cNvSpPr>
          <p:nvPr/>
        </p:nvSpPr>
        <p:spPr bwMode="auto">
          <a:xfrm>
            <a:off x="3185539" y="2695458"/>
            <a:ext cx="93662" cy="28575"/>
          </a:xfrm>
          <a:custGeom>
            <a:avLst/>
            <a:gdLst>
              <a:gd name="T0" fmla="*/ 0 w 59"/>
              <a:gd name="T1" fmla="*/ 5040313 h 18"/>
              <a:gd name="T2" fmla="*/ 0 w 59"/>
              <a:gd name="T3" fmla="*/ 5040313 h 18"/>
              <a:gd name="T4" fmla="*/ 5040286 w 59"/>
              <a:gd name="T5" fmla="*/ 5040313 h 18"/>
              <a:gd name="T6" fmla="*/ 7559635 w 59"/>
              <a:gd name="T7" fmla="*/ 5040313 h 18"/>
              <a:gd name="T8" fmla="*/ 12599920 w 59"/>
              <a:gd name="T9" fmla="*/ 5040313 h 18"/>
              <a:gd name="T10" fmla="*/ 17640206 w 59"/>
              <a:gd name="T11" fmla="*/ 5040313 h 18"/>
              <a:gd name="T12" fmla="*/ 22680491 w 59"/>
              <a:gd name="T13" fmla="*/ 0 h 18"/>
              <a:gd name="T14" fmla="*/ 27720777 w 59"/>
              <a:gd name="T15" fmla="*/ 0 h 18"/>
              <a:gd name="T16" fmla="*/ 32761063 w 59"/>
              <a:gd name="T17" fmla="*/ 0 h 18"/>
              <a:gd name="T18" fmla="*/ 37801348 w 59"/>
              <a:gd name="T19" fmla="*/ 0 h 18"/>
              <a:gd name="T20" fmla="*/ 45362570 w 59"/>
              <a:gd name="T21" fmla="*/ 0 h 18"/>
              <a:gd name="T22" fmla="*/ 50402856 w 59"/>
              <a:gd name="T23" fmla="*/ 0 h 18"/>
              <a:gd name="T24" fmla="*/ 55443142 w 59"/>
              <a:gd name="T25" fmla="*/ 0 h 18"/>
              <a:gd name="T26" fmla="*/ 60483427 w 59"/>
              <a:gd name="T27" fmla="*/ 0 h 18"/>
              <a:gd name="T28" fmla="*/ 70563998 w 59"/>
              <a:gd name="T29" fmla="*/ 0 h 18"/>
              <a:gd name="T30" fmla="*/ 75604284 w 59"/>
              <a:gd name="T31" fmla="*/ 5040313 h 18"/>
              <a:gd name="T32" fmla="*/ 83163919 w 59"/>
              <a:gd name="T33" fmla="*/ 10080625 h 18"/>
              <a:gd name="T34" fmla="*/ 88204204 w 59"/>
              <a:gd name="T35" fmla="*/ 15120938 h 18"/>
              <a:gd name="T36" fmla="*/ 98284775 w 59"/>
              <a:gd name="T37" fmla="*/ 15120938 h 18"/>
              <a:gd name="T38" fmla="*/ 103325061 w 59"/>
              <a:gd name="T39" fmla="*/ 17641888 h 18"/>
              <a:gd name="T40" fmla="*/ 108365347 w 59"/>
              <a:gd name="T41" fmla="*/ 17641888 h 18"/>
              <a:gd name="T42" fmla="*/ 113405632 w 59"/>
              <a:gd name="T43" fmla="*/ 22682200 h 18"/>
              <a:gd name="T44" fmla="*/ 120966854 w 59"/>
              <a:gd name="T45" fmla="*/ 22682200 h 18"/>
              <a:gd name="T46" fmla="*/ 120966854 w 59"/>
              <a:gd name="T47" fmla="*/ 27722513 h 18"/>
              <a:gd name="T48" fmla="*/ 126007140 w 59"/>
              <a:gd name="T49" fmla="*/ 30241875 h 18"/>
              <a:gd name="T50" fmla="*/ 128526489 w 59"/>
              <a:gd name="T51" fmla="*/ 35282188 h 18"/>
              <a:gd name="T52" fmla="*/ 133566774 w 59"/>
              <a:gd name="T53" fmla="*/ 35282188 h 18"/>
              <a:gd name="T54" fmla="*/ 133566774 w 59"/>
              <a:gd name="T55" fmla="*/ 40322500 h 18"/>
              <a:gd name="T56" fmla="*/ 138607060 w 59"/>
              <a:gd name="T57" fmla="*/ 40322500 h 18"/>
              <a:gd name="T58" fmla="*/ 141127997 w 59"/>
              <a:gd name="T59" fmla="*/ 42843450 h 18"/>
              <a:gd name="T60" fmla="*/ 146168282 w 59"/>
              <a:gd name="T61" fmla="*/ 42843450 h 18"/>
              <a:gd name="T62" fmla="*/ 143647346 w 59"/>
              <a:gd name="T63" fmla="*/ 42843450 h 18"/>
              <a:gd name="T64" fmla="*/ 141127997 w 59"/>
              <a:gd name="T65" fmla="*/ 42843450 h 18"/>
              <a:gd name="T66" fmla="*/ 136087711 w 59"/>
              <a:gd name="T67" fmla="*/ 42843450 h 18"/>
              <a:gd name="T68" fmla="*/ 131047425 w 59"/>
              <a:gd name="T69" fmla="*/ 40322500 h 18"/>
              <a:gd name="T70" fmla="*/ 123486203 w 59"/>
              <a:gd name="T71" fmla="*/ 40322500 h 18"/>
              <a:gd name="T72" fmla="*/ 115926569 w 59"/>
              <a:gd name="T73" fmla="*/ 37803138 h 18"/>
              <a:gd name="T74" fmla="*/ 105845997 w 59"/>
              <a:gd name="T75" fmla="*/ 37803138 h 18"/>
              <a:gd name="T76" fmla="*/ 103325061 w 59"/>
              <a:gd name="T77" fmla="*/ 32762825 h 18"/>
              <a:gd name="T78" fmla="*/ 93244490 w 59"/>
              <a:gd name="T79" fmla="*/ 32762825 h 18"/>
              <a:gd name="T80" fmla="*/ 83163919 w 59"/>
              <a:gd name="T81" fmla="*/ 30241875 h 18"/>
              <a:gd name="T82" fmla="*/ 78123633 w 59"/>
              <a:gd name="T83" fmla="*/ 30241875 h 18"/>
              <a:gd name="T84" fmla="*/ 73083347 w 59"/>
              <a:gd name="T85" fmla="*/ 25201563 h 18"/>
              <a:gd name="T86" fmla="*/ 68043062 w 59"/>
              <a:gd name="T87" fmla="*/ 25201563 h 18"/>
              <a:gd name="T88" fmla="*/ 63002776 w 59"/>
              <a:gd name="T89" fmla="*/ 22682200 h 18"/>
              <a:gd name="T90" fmla="*/ 60483427 w 59"/>
              <a:gd name="T91" fmla="*/ 22682200 h 18"/>
              <a:gd name="T92" fmla="*/ 60483427 w 59"/>
              <a:gd name="T93" fmla="*/ 20161250 h 18"/>
              <a:gd name="T94" fmla="*/ 55443142 w 59"/>
              <a:gd name="T95" fmla="*/ 20161250 h 18"/>
              <a:gd name="T96" fmla="*/ 52922205 w 59"/>
              <a:gd name="T97" fmla="*/ 20161250 h 18"/>
              <a:gd name="T98" fmla="*/ 47881919 w 59"/>
              <a:gd name="T99" fmla="*/ 20161250 h 18"/>
              <a:gd name="T100" fmla="*/ 42841634 w 59"/>
              <a:gd name="T101" fmla="*/ 15120938 h 18"/>
              <a:gd name="T102" fmla="*/ 37801348 w 59"/>
              <a:gd name="T103" fmla="*/ 15120938 h 18"/>
              <a:gd name="T104" fmla="*/ 32761063 w 59"/>
              <a:gd name="T105" fmla="*/ 15120938 h 18"/>
              <a:gd name="T106" fmla="*/ 27720777 w 59"/>
              <a:gd name="T107" fmla="*/ 15120938 h 18"/>
              <a:gd name="T108" fmla="*/ 22680491 w 59"/>
              <a:gd name="T109" fmla="*/ 10080625 h 18"/>
              <a:gd name="T110" fmla="*/ 17640206 w 59"/>
              <a:gd name="T111" fmla="*/ 10080625 h 18"/>
              <a:gd name="T112" fmla="*/ 12599920 w 59"/>
              <a:gd name="T113" fmla="*/ 10080625 h 18"/>
              <a:gd name="T114" fmla="*/ 10080571 w 59"/>
              <a:gd name="T115" fmla="*/ 10080625 h 18"/>
              <a:gd name="T116" fmla="*/ 5040286 w 59"/>
              <a:gd name="T117" fmla="*/ 7561263 h 18"/>
              <a:gd name="T118" fmla="*/ 2519349 w 59"/>
              <a:gd name="T119" fmla="*/ 7561263 h 18"/>
              <a:gd name="T120" fmla="*/ 0 w 59"/>
              <a:gd name="T121" fmla="*/ 7561263 h 18"/>
              <a:gd name="T122" fmla="*/ 0 w 59"/>
              <a:gd name="T123" fmla="*/ 5040313 h 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 h="18">
                <a:moveTo>
                  <a:pt x="0" y="2"/>
                </a:moveTo>
                <a:lnTo>
                  <a:pt x="0" y="2"/>
                </a:lnTo>
                <a:lnTo>
                  <a:pt x="2" y="2"/>
                </a:lnTo>
                <a:lnTo>
                  <a:pt x="3" y="2"/>
                </a:lnTo>
                <a:lnTo>
                  <a:pt x="5" y="2"/>
                </a:lnTo>
                <a:lnTo>
                  <a:pt x="7" y="2"/>
                </a:lnTo>
                <a:lnTo>
                  <a:pt x="9" y="0"/>
                </a:lnTo>
                <a:lnTo>
                  <a:pt x="11" y="0"/>
                </a:lnTo>
                <a:lnTo>
                  <a:pt x="13" y="0"/>
                </a:lnTo>
                <a:lnTo>
                  <a:pt x="15" y="0"/>
                </a:lnTo>
                <a:lnTo>
                  <a:pt x="18" y="0"/>
                </a:lnTo>
                <a:lnTo>
                  <a:pt x="20" y="0"/>
                </a:lnTo>
                <a:lnTo>
                  <a:pt x="22" y="0"/>
                </a:lnTo>
                <a:lnTo>
                  <a:pt x="24" y="0"/>
                </a:lnTo>
                <a:lnTo>
                  <a:pt x="28" y="0"/>
                </a:lnTo>
                <a:lnTo>
                  <a:pt x="30" y="2"/>
                </a:lnTo>
                <a:lnTo>
                  <a:pt x="33" y="4"/>
                </a:lnTo>
                <a:lnTo>
                  <a:pt x="35" y="6"/>
                </a:lnTo>
                <a:lnTo>
                  <a:pt x="39" y="6"/>
                </a:lnTo>
                <a:lnTo>
                  <a:pt x="41" y="7"/>
                </a:lnTo>
                <a:lnTo>
                  <a:pt x="43" y="7"/>
                </a:lnTo>
                <a:lnTo>
                  <a:pt x="45" y="9"/>
                </a:lnTo>
                <a:lnTo>
                  <a:pt x="48" y="9"/>
                </a:lnTo>
                <a:lnTo>
                  <a:pt x="48" y="11"/>
                </a:lnTo>
                <a:lnTo>
                  <a:pt x="50" y="12"/>
                </a:lnTo>
                <a:lnTo>
                  <a:pt x="51" y="14"/>
                </a:lnTo>
                <a:lnTo>
                  <a:pt x="53" y="14"/>
                </a:lnTo>
                <a:lnTo>
                  <a:pt x="53" y="16"/>
                </a:lnTo>
                <a:lnTo>
                  <a:pt x="55" y="16"/>
                </a:lnTo>
                <a:lnTo>
                  <a:pt x="56" y="17"/>
                </a:lnTo>
                <a:lnTo>
                  <a:pt x="58" y="17"/>
                </a:lnTo>
                <a:lnTo>
                  <a:pt x="57" y="17"/>
                </a:lnTo>
                <a:lnTo>
                  <a:pt x="56" y="17"/>
                </a:lnTo>
                <a:lnTo>
                  <a:pt x="54" y="17"/>
                </a:lnTo>
                <a:lnTo>
                  <a:pt x="52" y="16"/>
                </a:lnTo>
                <a:lnTo>
                  <a:pt x="49" y="16"/>
                </a:lnTo>
                <a:lnTo>
                  <a:pt x="46" y="15"/>
                </a:lnTo>
                <a:lnTo>
                  <a:pt x="42" y="15"/>
                </a:lnTo>
                <a:lnTo>
                  <a:pt x="41" y="13"/>
                </a:lnTo>
                <a:lnTo>
                  <a:pt x="37" y="13"/>
                </a:lnTo>
                <a:lnTo>
                  <a:pt x="33" y="12"/>
                </a:lnTo>
                <a:lnTo>
                  <a:pt x="31" y="12"/>
                </a:lnTo>
                <a:lnTo>
                  <a:pt x="29" y="10"/>
                </a:lnTo>
                <a:lnTo>
                  <a:pt x="27" y="10"/>
                </a:lnTo>
                <a:lnTo>
                  <a:pt x="25" y="9"/>
                </a:lnTo>
                <a:lnTo>
                  <a:pt x="24" y="9"/>
                </a:lnTo>
                <a:lnTo>
                  <a:pt x="24" y="8"/>
                </a:lnTo>
                <a:lnTo>
                  <a:pt x="22" y="8"/>
                </a:lnTo>
                <a:lnTo>
                  <a:pt x="21" y="8"/>
                </a:lnTo>
                <a:lnTo>
                  <a:pt x="19" y="8"/>
                </a:lnTo>
                <a:lnTo>
                  <a:pt x="17" y="6"/>
                </a:lnTo>
                <a:lnTo>
                  <a:pt x="15" y="6"/>
                </a:lnTo>
                <a:lnTo>
                  <a:pt x="13" y="6"/>
                </a:lnTo>
                <a:lnTo>
                  <a:pt x="11" y="6"/>
                </a:lnTo>
                <a:lnTo>
                  <a:pt x="9" y="4"/>
                </a:lnTo>
                <a:lnTo>
                  <a:pt x="7" y="4"/>
                </a:lnTo>
                <a:lnTo>
                  <a:pt x="5" y="4"/>
                </a:lnTo>
                <a:lnTo>
                  <a:pt x="4" y="4"/>
                </a:lnTo>
                <a:lnTo>
                  <a:pt x="2" y="3"/>
                </a:lnTo>
                <a:lnTo>
                  <a:pt x="1" y="3"/>
                </a:lnTo>
                <a:lnTo>
                  <a:pt x="0" y="3"/>
                </a:lnTo>
                <a:lnTo>
                  <a:pt x="0" y="2"/>
                </a:lnTo>
              </a:path>
            </a:pathLst>
          </a:custGeom>
          <a:solidFill>
            <a:srgbClr val="00C1C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7" name="Freeform 38"/>
          <p:cNvSpPr>
            <a:spLocks/>
          </p:cNvSpPr>
          <p:nvPr/>
        </p:nvSpPr>
        <p:spPr bwMode="auto">
          <a:xfrm>
            <a:off x="3279201" y="2743083"/>
            <a:ext cx="38100" cy="147638"/>
          </a:xfrm>
          <a:custGeom>
            <a:avLst/>
            <a:gdLst>
              <a:gd name="T0" fmla="*/ 27722513 w 24"/>
              <a:gd name="T1" fmla="*/ 0 h 93"/>
              <a:gd name="T2" fmla="*/ 35282188 w 24"/>
              <a:gd name="T3" fmla="*/ 12601618 h 93"/>
              <a:gd name="T4" fmla="*/ 45362813 w 24"/>
              <a:gd name="T5" fmla="*/ 27722606 h 93"/>
              <a:gd name="T6" fmla="*/ 50403125 w 24"/>
              <a:gd name="T7" fmla="*/ 47883925 h 93"/>
              <a:gd name="T8" fmla="*/ 52924075 w 24"/>
              <a:gd name="T9" fmla="*/ 68045243 h 93"/>
              <a:gd name="T10" fmla="*/ 52924075 w 24"/>
              <a:gd name="T11" fmla="*/ 93246891 h 93"/>
              <a:gd name="T12" fmla="*/ 57964388 w 24"/>
              <a:gd name="T13" fmla="*/ 115927580 h 93"/>
              <a:gd name="T14" fmla="*/ 52924075 w 24"/>
              <a:gd name="T15" fmla="*/ 138609857 h 93"/>
              <a:gd name="T16" fmla="*/ 52924075 w 24"/>
              <a:gd name="T17" fmla="*/ 161290546 h 93"/>
              <a:gd name="T18" fmla="*/ 47883763 w 24"/>
              <a:gd name="T19" fmla="*/ 171371205 h 93"/>
              <a:gd name="T20" fmla="*/ 45362813 w 24"/>
              <a:gd name="T21" fmla="*/ 181451865 h 93"/>
              <a:gd name="T22" fmla="*/ 40322500 w 24"/>
              <a:gd name="T23" fmla="*/ 191532524 h 93"/>
              <a:gd name="T24" fmla="*/ 35282188 w 24"/>
              <a:gd name="T25" fmla="*/ 201613183 h 93"/>
              <a:gd name="T26" fmla="*/ 30241875 w 24"/>
              <a:gd name="T27" fmla="*/ 214214800 h 93"/>
              <a:gd name="T28" fmla="*/ 25201563 w 24"/>
              <a:gd name="T29" fmla="*/ 224295460 h 93"/>
              <a:gd name="T30" fmla="*/ 20161250 w 24"/>
              <a:gd name="T31" fmla="*/ 231855160 h 93"/>
              <a:gd name="T32" fmla="*/ 12601575 w 24"/>
              <a:gd name="T33" fmla="*/ 231855160 h 93"/>
              <a:gd name="T34" fmla="*/ 5040313 w 24"/>
              <a:gd name="T35" fmla="*/ 231855160 h 93"/>
              <a:gd name="T36" fmla="*/ 0 w 24"/>
              <a:gd name="T37" fmla="*/ 226814831 h 93"/>
              <a:gd name="T38" fmla="*/ 5040313 w 24"/>
              <a:gd name="T39" fmla="*/ 216734172 h 93"/>
              <a:gd name="T40" fmla="*/ 7561263 w 24"/>
              <a:gd name="T41" fmla="*/ 206653512 h 93"/>
              <a:gd name="T42" fmla="*/ 17641888 w 24"/>
              <a:gd name="T43" fmla="*/ 191532524 h 93"/>
              <a:gd name="T44" fmla="*/ 22682200 w 24"/>
              <a:gd name="T45" fmla="*/ 176411535 h 93"/>
              <a:gd name="T46" fmla="*/ 30241875 w 24"/>
              <a:gd name="T47" fmla="*/ 163811505 h 93"/>
              <a:gd name="T48" fmla="*/ 32762825 w 24"/>
              <a:gd name="T49" fmla="*/ 151209887 h 93"/>
              <a:gd name="T50" fmla="*/ 35282188 w 24"/>
              <a:gd name="T51" fmla="*/ 141129228 h 93"/>
              <a:gd name="T52" fmla="*/ 37803138 w 24"/>
              <a:gd name="T53" fmla="*/ 136088898 h 93"/>
              <a:gd name="T54" fmla="*/ 40322500 w 24"/>
              <a:gd name="T55" fmla="*/ 131048569 h 93"/>
              <a:gd name="T56" fmla="*/ 42843450 w 24"/>
              <a:gd name="T57" fmla="*/ 103327550 h 93"/>
              <a:gd name="T58" fmla="*/ 40322500 w 24"/>
              <a:gd name="T59" fmla="*/ 80645273 h 93"/>
              <a:gd name="T60" fmla="*/ 35282188 w 24"/>
              <a:gd name="T61" fmla="*/ 60483955 h 93"/>
              <a:gd name="T62" fmla="*/ 32762825 w 24"/>
              <a:gd name="T63" fmla="*/ 42843595 h 93"/>
              <a:gd name="T64" fmla="*/ 30241875 w 24"/>
              <a:gd name="T65" fmla="*/ 32762936 h 93"/>
              <a:gd name="T66" fmla="*/ 25201563 w 24"/>
              <a:gd name="T67" fmla="*/ 20161318 h 93"/>
              <a:gd name="T68" fmla="*/ 25201563 w 24"/>
              <a:gd name="T69" fmla="*/ 10080659 h 93"/>
              <a:gd name="T70" fmla="*/ 30241875 w 24"/>
              <a:gd name="T71" fmla="*/ 0 h 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 h="93">
                <a:moveTo>
                  <a:pt x="12" y="0"/>
                </a:moveTo>
                <a:lnTo>
                  <a:pt x="11" y="0"/>
                </a:lnTo>
                <a:lnTo>
                  <a:pt x="12" y="3"/>
                </a:lnTo>
                <a:lnTo>
                  <a:pt x="14" y="5"/>
                </a:lnTo>
                <a:lnTo>
                  <a:pt x="16" y="8"/>
                </a:lnTo>
                <a:lnTo>
                  <a:pt x="18" y="11"/>
                </a:lnTo>
                <a:lnTo>
                  <a:pt x="18" y="16"/>
                </a:lnTo>
                <a:lnTo>
                  <a:pt x="20" y="19"/>
                </a:lnTo>
                <a:lnTo>
                  <a:pt x="20" y="23"/>
                </a:lnTo>
                <a:lnTo>
                  <a:pt x="21" y="27"/>
                </a:lnTo>
                <a:lnTo>
                  <a:pt x="21" y="32"/>
                </a:lnTo>
                <a:lnTo>
                  <a:pt x="21" y="37"/>
                </a:lnTo>
                <a:lnTo>
                  <a:pt x="21" y="42"/>
                </a:lnTo>
                <a:lnTo>
                  <a:pt x="23" y="46"/>
                </a:lnTo>
                <a:lnTo>
                  <a:pt x="21" y="52"/>
                </a:lnTo>
                <a:lnTo>
                  <a:pt x="21" y="55"/>
                </a:lnTo>
                <a:lnTo>
                  <a:pt x="21" y="60"/>
                </a:lnTo>
                <a:lnTo>
                  <a:pt x="21" y="64"/>
                </a:lnTo>
                <a:lnTo>
                  <a:pt x="19" y="66"/>
                </a:lnTo>
                <a:lnTo>
                  <a:pt x="19" y="68"/>
                </a:lnTo>
                <a:lnTo>
                  <a:pt x="18" y="70"/>
                </a:lnTo>
                <a:lnTo>
                  <a:pt x="18" y="72"/>
                </a:lnTo>
                <a:lnTo>
                  <a:pt x="16" y="75"/>
                </a:lnTo>
                <a:lnTo>
                  <a:pt x="16" y="76"/>
                </a:lnTo>
                <a:lnTo>
                  <a:pt x="14" y="78"/>
                </a:lnTo>
                <a:lnTo>
                  <a:pt x="14" y="80"/>
                </a:lnTo>
                <a:lnTo>
                  <a:pt x="12" y="84"/>
                </a:lnTo>
                <a:lnTo>
                  <a:pt x="12" y="85"/>
                </a:lnTo>
                <a:lnTo>
                  <a:pt x="10" y="87"/>
                </a:lnTo>
                <a:lnTo>
                  <a:pt x="10" y="89"/>
                </a:lnTo>
                <a:lnTo>
                  <a:pt x="8" y="91"/>
                </a:lnTo>
                <a:lnTo>
                  <a:pt x="8" y="92"/>
                </a:lnTo>
                <a:lnTo>
                  <a:pt x="6" y="92"/>
                </a:lnTo>
                <a:lnTo>
                  <a:pt x="5" y="92"/>
                </a:lnTo>
                <a:lnTo>
                  <a:pt x="3" y="92"/>
                </a:lnTo>
                <a:lnTo>
                  <a:pt x="2" y="92"/>
                </a:lnTo>
                <a:lnTo>
                  <a:pt x="0" y="92"/>
                </a:lnTo>
                <a:lnTo>
                  <a:pt x="0" y="90"/>
                </a:lnTo>
                <a:lnTo>
                  <a:pt x="0" y="88"/>
                </a:lnTo>
                <a:lnTo>
                  <a:pt x="2" y="86"/>
                </a:lnTo>
                <a:lnTo>
                  <a:pt x="2" y="84"/>
                </a:lnTo>
                <a:lnTo>
                  <a:pt x="3" y="82"/>
                </a:lnTo>
                <a:lnTo>
                  <a:pt x="5" y="80"/>
                </a:lnTo>
                <a:lnTo>
                  <a:pt x="7" y="76"/>
                </a:lnTo>
                <a:lnTo>
                  <a:pt x="7" y="74"/>
                </a:lnTo>
                <a:lnTo>
                  <a:pt x="9" y="70"/>
                </a:lnTo>
                <a:lnTo>
                  <a:pt x="10" y="68"/>
                </a:lnTo>
                <a:lnTo>
                  <a:pt x="12" y="65"/>
                </a:lnTo>
                <a:lnTo>
                  <a:pt x="12" y="63"/>
                </a:lnTo>
                <a:lnTo>
                  <a:pt x="13" y="60"/>
                </a:lnTo>
                <a:lnTo>
                  <a:pt x="13" y="58"/>
                </a:lnTo>
                <a:lnTo>
                  <a:pt x="14" y="56"/>
                </a:lnTo>
                <a:lnTo>
                  <a:pt x="14" y="55"/>
                </a:lnTo>
                <a:lnTo>
                  <a:pt x="15" y="54"/>
                </a:lnTo>
                <a:lnTo>
                  <a:pt x="15" y="53"/>
                </a:lnTo>
                <a:lnTo>
                  <a:pt x="16" y="52"/>
                </a:lnTo>
                <a:lnTo>
                  <a:pt x="16" y="47"/>
                </a:lnTo>
                <a:lnTo>
                  <a:pt x="17" y="41"/>
                </a:lnTo>
                <a:lnTo>
                  <a:pt x="16" y="37"/>
                </a:lnTo>
                <a:lnTo>
                  <a:pt x="16" y="32"/>
                </a:lnTo>
                <a:lnTo>
                  <a:pt x="14" y="28"/>
                </a:lnTo>
                <a:lnTo>
                  <a:pt x="14" y="24"/>
                </a:lnTo>
                <a:lnTo>
                  <a:pt x="13" y="21"/>
                </a:lnTo>
                <a:lnTo>
                  <a:pt x="13" y="17"/>
                </a:lnTo>
                <a:lnTo>
                  <a:pt x="12" y="16"/>
                </a:lnTo>
                <a:lnTo>
                  <a:pt x="12" y="13"/>
                </a:lnTo>
                <a:lnTo>
                  <a:pt x="10" y="11"/>
                </a:lnTo>
                <a:lnTo>
                  <a:pt x="10" y="8"/>
                </a:lnTo>
                <a:lnTo>
                  <a:pt x="10" y="6"/>
                </a:lnTo>
                <a:lnTo>
                  <a:pt x="10" y="4"/>
                </a:lnTo>
                <a:lnTo>
                  <a:pt x="10" y="2"/>
                </a:lnTo>
                <a:lnTo>
                  <a:pt x="12" y="0"/>
                </a:lnTo>
              </a:path>
            </a:pathLst>
          </a:custGeom>
          <a:solidFill>
            <a:srgbClr val="00C1C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8" name="Freeform 39"/>
          <p:cNvSpPr>
            <a:spLocks/>
          </p:cNvSpPr>
          <p:nvPr/>
        </p:nvSpPr>
        <p:spPr bwMode="auto">
          <a:xfrm>
            <a:off x="2758501" y="2863733"/>
            <a:ext cx="323850" cy="714375"/>
          </a:xfrm>
          <a:custGeom>
            <a:avLst/>
            <a:gdLst>
              <a:gd name="T0" fmla="*/ 466229700 w 204"/>
              <a:gd name="T1" fmla="*/ 2520950 h 450"/>
              <a:gd name="T2" fmla="*/ 443547500 w 204"/>
              <a:gd name="T3" fmla="*/ 15120938 h 450"/>
              <a:gd name="T4" fmla="*/ 408265313 w 204"/>
              <a:gd name="T5" fmla="*/ 35282188 h 450"/>
              <a:gd name="T6" fmla="*/ 357862188 w 204"/>
              <a:gd name="T7" fmla="*/ 73085325 h 450"/>
              <a:gd name="T8" fmla="*/ 299899388 w 204"/>
              <a:gd name="T9" fmla="*/ 126007813 h 450"/>
              <a:gd name="T10" fmla="*/ 236894688 w 204"/>
              <a:gd name="T11" fmla="*/ 201612500 h 450"/>
              <a:gd name="T12" fmla="*/ 168851263 w 204"/>
              <a:gd name="T13" fmla="*/ 299899388 h 450"/>
              <a:gd name="T14" fmla="*/ 100806250 w 204"/>
              <a:gd name="T15" fmla="*/ 425907200 h 450"/>
              <a:gd name="T16" fmla="*/ 63004700 w 204"/>
              <a:gd name="T17" fmla="*/ 509071563 h 450"/>
              <a:gd name="T18" fmla="*/ 52924075 w 204"/>
              <a:gd name="T19" fmla="*/ 539313438 h 450"/>
              <a:gd name="T20" fmla="*/ 40322500 w 204"/>
              <a:gd name="T21" fmla="*/ 572076263 h 450"/>
              <a:gd name="T22" fmla="*/ 30241875 w 204"/>
              <a:gd name="T23" fmla="*/ 609877813 h 450"/>
              <a:gd name="T24" fmla="*/ 20161250 w 204"/>
              <a:gd name="T25" fmla="*/ 652721263 h 450"/>
              <a:gd name="T26" fmla="*/ 10080625 w 204"/>
              <a:gd name="T27" fmla="*/ 690522813 h 450"/>
              <a:gd name="T28" fmla="*/ 2520950 w 204"/>
              <a:gd name="T29" fmla="*/ 728325950 h 450"/>
              <a:gd name="T30" fmla="*/ 0 w 204"/>
              <a:gd name="T31" fmla="*/ 761087188 h 450"/>
              <a:gd name="T32" fmla="*/ 0 w 204"/>
              <a:gd name="T33" fmla="*/ 801409688 h 450"/>
              <a:gd name="T34" fmla="*/ 5040313 w 204"/>
              <a:gd name="T35" fmla="*/ 846772500 h 450"/>
              <a:gd name="T36" fmla="*/ 10080625 w 204"/>
              <a:gd name="T37" fmla="*/ 884575638 h 450"/>
              <a:gd name="T38" fmla="*/ 20161250 w 204"/>
              <a:gd name="T39" fmla="*/ 922377188 h 450"/>
              <a:gd name="T40" fmla="*/ 22682200 w 204"/>
              <a:gd name="T41" fmla="*/ 955140013 h 450"/>
              <a:gd name="T42" fmla="*/ 32762825 w 204"/>
              <a:gd name="T43" fmla="*/ 982860938 h 450"/>
              <a:gd name="T44" fmla="*/ 40322500 w 204"/>
              <a:gd name="T45" fmla="*/ 1013102813 h 450"/>
              <a:gd name="T46" fmla="*/ 50403125 w 204"/>
              <a:gd name="T47" fmla="*/ 1040825325 h 450"/>
              <a:gd name="T48" fmla="*/ 55443438 w 204"/>
              <a:gd name="T49" fmla="*/ 1058465625 h 450"/>
              <a:gd name="T50" fmla="*/ 57964388 w 204"/>
              <a:gd name="T51" fmla="*/ 1071067200 h 450"/>
              <a:gd name="T52" fmla="*/ 63004700 w 204"/>
              <a:gd name="T53" fmla="*/ 1083667188 h 450"/>
              <a:gd name="T54" fmla="*/ 73085325 w 204"/>
              <a:gd name="T55" fmla="*/ 1096268763 h 450"/>
              <a:gd name="T56" fmla="*/ 75604688 w 204"/>
              <a:gd name="T57" fmla="*/ 1108868750 h 450"/>
              <a:gd name="T58" fmla="*/ 85685313 w 204"/>
              <a:gd name="T59" fmla="*/ 1118949375 h 450"/>
              <a:gd name="T60" fmla="*/ 90725625 w 204"/>
              <a:gd name="T61" fmla="*/ 1129030000 h 450"/>
              <a:gd name="T62" fmla="*/ 93246575 w 204"/>
              <a:gd name="T63" fmla="*/ 1131550950 h 450"/>
              <a:gd name="T64" fmla="*/ 80645000 w 204"/>
              <a:gd name="T65" fmla="*/ 1081147825 h 450"/>
              <a:gd name="T66" fmla="*/ 60483750 w 204"/>
              <a:gd name="T67" fmla="*/ 980341575 h 450"/>
              <a:gd name="T68" fmla="*/ 50403125 w 204"/>
              <a:gd name="T69" fmla="*/ 887095000 h 450"/>
              <a:gd name="T70" fmla="*/ 52924075 w 204"/>
              <a:gd name="T71" fmla="*/ 808970950 h 450"/>
              <a:gd name="T72" fmla="*/ 60483750 w 204"/>
              <a:gd name="T73" fmla="*/ 745966250 h 450"/>
              <a:gd name="T74" fmla="*/ 70564375 w 204"/>
              <a:gd name="T75" fmla="*/ 695563125 h 450"/>
              <a:gd name="T76" fmla="*/ 78125638 w 204"/>
              <a:gd name="T77" fmla="*/ 657761575 h 450"/>
              <a:gd name="T78" fmla="*/ 85685313 w 204"/>
              <a:gd name="T79" fmla="*/ 640119688 h 450"/>
              <a:gd name="T80" fmla="*/ 95765938 w 204"/>
              <a:gd name="T81" fmla="*/ 594756875 h 450"/>
              <a:gd name="T82" fmla="*/ 123488450 w 204"/>
              <a:gd name="T83" fmla="*/ 501511888 h 450"/>
              <a:gd name="T84" fmla="*/ 166330313 w 204"/>
              <a:gd name="T85" fmla="*/ 408265313 h 450"/>
              <a:gd name="T86" fmla="*/ 216733438 w 204"/>
              <a:gd name="T87" fmla="*/ 317539688 h 450"/>
              <a:gd name="T88" fmla="*/ 274697825 w 204"/>
              <a:gd name="T89" fmla="*/ 231854375 h 450"/>
              <a:gd name="T90" fmla="*/ 340221888 w 204"/>
              <a:gd name="T91" fmla="*/ 151209375 h 450"/>
              <a:gd name="T92" fmla="*/ 403225000 w 204"/>
              <a:gd name="T93" fmla="*/ 85685313 h 450"/>
              <a:gd name="T94" fmla="*/ 468749063 w 204"/>
              <a:gd name="T95" fmla="*/ 35282188 h 450"/>
              <a:gd name="T96" fmla="*/ 509071563 w 204"/>
              <a:gd name="T97" fmla="*/ 15120938 h 450"/>
              <a:gd name="T98" fmla="*/ 506552200 w 204"/>
              <a:gd name="T99" fmla="*/ 10080625 h 450"/>
              <a:gd name="T100" fmla="*/ 498990938 w 204"/>
              <a:gd name="T101" fmla="*/ 10080625 h 450"/>
              <a:gd name="T102" fmla="*/ 491431263 w 204"/>
              <a:gd name="T103" fmla="*/ 5040313 h 450"/>
              <a:gd name="T104" fmla="*/ 483870000 w 204"/>
              <a:gd name="T105" fmla="*/ 5040313 h 450"/>
              <a:gd name="T106" fmla="*/ 473789375 w 204"/>
              <a:gd name="T107" fmla="*/ 5040313 h 450"/>
              <a:gd name="T108" fmla="*/ 468749063 w 204"/>
              <a:gd name="T109" fmla="*/ 0 h 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4" h="450">
                <a:moveTo>
                  <a:pt x="186" y="0"/>
                </a:moveTo>
                <a:lnTo>
                  <a:pt x="185" y="1"/>
                </a:lnTo>
                <a:lnTo>
                  <a:pt x="182" y="2"/>
                </a:lnTo>
                <a:lnTo>
                  <a:pt x="176" y="6"/>
                </a:lnTo>
                <a:lnTo>
                  <a:pt x="170" y="8"/>
                </a:lnTo>
                <a:lnTo>
                  <a:pt x="162" y="14"/>
                </a:lnTo>
                <a:lnTo>
                  <a:pt x="153" y="20"/>
                </a:lnTo>
                <a:lnTo>
                  <a:pt x="142" y="29"/>
                </a:lnTo>
                <a:lnTo>
                  <a:pt x="132" y="37"/>
                </a:lnTo>
                <a:lnTo>
                  <a:pt x="119" y="50"/>
                </a:lnTo>
                <a:lnTo>
                  <a:pt x="107" y="64"/>
                </a:lnTo>
                <a:lnTo>
                  <a:pt x="94" y="80"/>
                </a:lnTo>
                <a:lnTo>
                  <a:pt x="80" y="98"/>
                </a:lnTo>
                <a:lnTo>
                  <a:pt x="67" y="119"/>
                </a:lnTo>
                <a:lnTo>
                  <a:pt x="54" y="143"/>
                </a:lnTo>
                <a:lnTo>
                  <a:pt x="40" y="169"/>
                </a:lnTo>
                <a:lnTo>
                  <a:pt x="28" y="197"/>
                </a:lnTo>
                <a:lnTo>
                  <a:pt x="25" y="202"/>
                </a:lnTo>
                <a:lnTo>
                  <a:pt x="23" y="207"/>
                </a:lnTo>
                <a:lnTo>
                  <a:pt x="21" y="214"/>
                </a:lnTo>
                <a:lnTo>
                  <a:pt x="19" y="220"/>
                </a:lnTo>
                <a:lnTo>
                  <a:pt x="16" y="227"/>
                </a:lnTo>
                <a:lnTo>
                  <a:pt x="14" y="234"/>
                </a:lnTo>
                <a:lnTo>
                  <a:pt x="12" y="242"/>
                </a:lnTo>
                <a:lnTo>
                  <a:pt x="10" y="250"/>
                </a:lnTo>
                <a:lnTo>
                  <a:pt x="8" y="259"/>
                </a:lnTo>
                <a:lnTo>
                  <a:pt x="6" y="266"/>
                </a:lnTo>
                <a:lnTo>
                  <a:pt x="4" y="274"/>
                </a:lnTo>
                <a:lnTo>
                  <a:pt x="3" y="281"/>
                </a:lnTo>
                <a:lnTo>
                  <a:pt x="1" y="289"/>
                </a:lnTo>
                <a:lnTo>
                  <a:pt x="0" y="296"/>
                </a:lnTo>
                <a:lnTo>
                  <a:pt x="0" y="302"/>
                </a:lnTo>
                <a:lnTo>
                  <a:pt x="0" y="308"/>
                </a:lnTo>
                <a:lnTo>
                  <a:pt x="0" y="318"/>
                </a:lnTo>
                <a:lnTo>
                  <a:pt x="2" y="327"/>
                </a:lnTo>
                <a:lnTo>
                  <a:pt x="2" y="336"/>
                </a:lnTo>
                <a:lnTo>
                  <a:pt x="4" y="343"/>
                </a:lnTo>
                <a:lnTo>
                  <a:pt x="4" y="351"/>
                </a:lnTo>
                <a:lnTo>
                  <a:pt x="6" y="359"/>
                </a:lnTo>
                <a:lnTo>
                  <a:pt x="8" y="366"/>
                </a:lnTo>
                <a:lnTo>
                  <a:pt x="9" y="372"/>
                </a:lnTo>
                <a:lnTo>
                  <a:pt x="9" y="379"/>
                </a:lnTo>
                <a:lnTo>
                  <a:pt x="11" y="385"/>
                </a:lnTo>
                <a:lnTo>
                  <a:pt x="13" y="390"/>
                </a:lnTo>
                <a:lnTo>
                  <a:pt x="15" y="396"/>
                </a:lnTo>
                <a:lnTo>
                  <a:pt x="16" y="402"/>
                </a:lnTo>
                <a:lnTo>
                  <a:pt x="18" y="408"/>
                </a:lnTo>
                <a:lnTo>
                  <a:pt x="20" y="413"/>
                </a:lnTo>
                <a:lnTo>
                  <a:pt x="22" y="417"/>
                </a:lnTo>
                <a:lnTo>
                  <a:pt x="22" y="420"/>
                </a:lnTo>
                <a:lnTo>
                  <a:pt x="23" y="422"/>
                </a:lnTo>
                <a:lnTo>
                  <a:pt x="23" y="425"/>
                </a:lnTo>
                <a:lnTo>
                  <a:pt x="25" y="427"/>
                </a:lnTo>
                <a:lnTo>
                  <a:pt x="25" y="430"/>
                </a:lnTo>
                <a:lnTo>
                  <a:pt x="27" y="432"/>
                </a:lnTo>
                <a:lnTo>
                  <a:pt x="29" y="435"/>
                </a:lnTo>
                <a:lnTo>
                  <a:pt x="30" y="437"/>
                </a:lnTo>
                <a:lnTo>
                  <a:pt x="30" y="440"/>
                </a:lnTo>
                <a:lnTo>
                  <a:pt x="32" y="442"/>
                </a:lnTo>
                <a:lnTo>
                  <a:pt x="34" y="444"/>
                </a:lnTo>
                <a:lnTo>
                  <a:pt x="36" y="446"/>
                </a:lnTo>
                <a:lnTo>
                  <a:pt x="36" y="448"/>
                </a:lnTo>
                <a:lnTo>
                  <a:pt x="37" y="448"/>
                </a:lnTo>
                <a:lnTo>
                  <a:pt x="37" y="449"/>
                </a:lnTo>
                <a:lnTo>
                  <a:pt x="38" y="449"/>
                </a:lnTo>
                <a:lnTo>
                  <a:pt x="32" y="429"/>
                </a:lnTo>
                <a:lnTo>
                  <a:pt x="28" y="408"/>
                </a:lnTo>
                <a:lnTo>
                  <a:pt x="24" y="389"/>
                </a:lnTo>
                <a:lnTo>
                  <a:pt x="22" y="369"/>
                </a:lnTo>
                <a:lnTo>
                  <a:pt x="20" y="352"/>
                </a:lnTo>
                <a:lnTo>
                  <a:pt x="20" y="336"/>
                </a:lnTo>
                <a:lnTo>
                  <a:pt x="21" y="321"/>
                </a:lnTo>
                <a:lnTo>
                  <a:pt x="23" y="307"/>
                </a:lnTo>
                <a:lnTo>
                  <a:pt x="24" y="296"/>
                </a:lnTo>
                <a:lnTo>
                  <a:pt x="26" y="284"/>
                </a:lnTo>
                <a:lnTo>
                  <a:pt x="28" y="276"/>
                </a:lnTo>
                <a:lnTo>
                  <a:pt x="30" y="267"/>
                </a:lnTo>
                <a:lnTo>
                  <a:pt x="31" y="261"/>
                </a:lnTo>
                <a:lnTo>
                  <a:pt x="33" y="256"/>
                </a:lnTo>
                <a:lnTo>
                  <a:pt x="34" y="254"/>
                </a:lnTo>
                <a:lnTo>
                  <a:pt x="35" y="253"/>
                </a:lnTo>
                <a:lnTo>
                  <a:pt x="38" y="236"/>
                </a:lnTo>
                <a:lnTo>
                  <a:pt x="43" y="218"/>
                </a:lnTo>
                <a:lnTo>
                  <a:pt x="49" y="199"/>
                </a:lnTo>
                <a:lnTo>
                  <a:pt x="57" y="180"/>
                </a:lnTo>
                <a:lnTo>
                  <a:pt x="66" y="162"/>
                </a:lnTo>
                <a:lnTo>
                  <a:pt x="76" y="144"/>
                </a:lnTo>
                <a:lnTo>
                  <a:pt x="86" y="126"/>
                </a:lnTo>
                <a:lnTo>
                  <a:pt x="98" y="107"/>
                </a:lnTo>
                <a:lnTo>
                  <a:pt x="109" y="92"/>
                </a:lnTo>
                <a:lnTo>
                  <a:pt x="122" y="76"/>
                </a:lnTo>
                <a:lnTo>
                  <a:pt x="135" y="60"/>
                </a:lnTo>
                <a:lnTo>
                  <a:pt x="148" y="46"/>
                </a:lnTo>
                <a:lnTo>
                  <a:pt x="160" y="34"/>
                </a:lnTo>
                <a:lnTo>
                  <a:pt x="174" y="23"/>
                </a:lnTo>
                <a:lnTo>
                  <a:pt x="186" y="14"/>
                </a:lnTo>
                <a:lnTo>
                  <a:pt x="200" y="6"/>
                </a:lnTo>
                <a:lnTo>
                  <a:pt x="202" y="6"/>
                </a:lnTo>
                <a:lnTo>
                  <a:pt x="203" y="4"/>
                </a:lnTo>
                <a:lnTo>
                  <a:pt x="201" y="4"/>
                </a:lnTo>
                <a:lnTo>
                  <a:pt x="200" y="4"/>
                </a:lnTo>
                <a:lnTo>
                  <a:pt x="198" y="4"/>
                </a:lnTo>
                <a:lnTo>
                  <a:pt x="198" y="2"/>
                </a:lnTo>
                <a:lnTo>
                  <a:pt x="195" y="2"/>
                </a:lnTo>
                <a:lnTo>
                  <a:pt x="193" y="2"/>
                </a:lnTo>
                <a:lnTo>
                  <a:pt x="192" y="2"/>
                </a:lnTo>
                <a:lnTo>
                  <a:pt x="190" y="2"/>
                </a:lnTo>
                <a:lnTo>
                  <a:pt x="188" y="2"/>
                </a:lnTo>
                <a:lnTo>
                  <a:pt x="186" y="2"/>
                </a:lnTo>
                <a:lnTo>
                  <a:pt x="186" y="0"/>
                </a:lnTo>
              </a:path>
            </a:pathLst>
          </a:custGeom>
          <a:solidFill>
            <a:srgbClr val="4181C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9" name="Freeform 40"/>
          <p:cNvSpPr>
            <a:spLocks/>
          </p:cNvSpPr>
          <p:nvPr/>
        </p:nvSpPr>
        <p:spPr bwMode="auto">
          <a:xfrm>
            <a:off x="4258689" y="2273183"/>
            <a:ext cx="155575" cy="138113"/>
          </a:xfrm>
          <a:custGeom>
            <a:avLst/>
            <a:gdLst>
              <a:gd name="T0" fmla="*/ 244455950 w 98"/>
              <a:gd name="T1" fmla="*/ 143650220 h 87"/>
              <a:gd name="T2" fmla="*/ 244455950 w 98"/>
              <a:gd name="T3" fmla="*/ 151209922 h 87"/>
              <a:gd name="T4" fmla="*/ 244455950 w 98"/>
              <a:gd name="T5" fmla="*/ 156250253 h 87"/>
              <a:gd name="T6" fmla="*/ 239415638 w 98"/>
              <a:gd name="T7" fmla="*/ 166330915 h 87"/>
              <a:gd name="T8" fmla="*/ 239415638 w 98"/>
              <a:gd name="T9" fmla="*/ 171371245 h 87"/>
              <a:gd name="T10" fmla="*/ 234375325 w 98"/>
              <a:gd name="T11" fmla="*/ 181451907 h 87"/>
              <a:gd name="T12" fmla="*/ 231854375 w 98"/>
              <a:gd name="T13" fmla="*/ 186492238 h 87"/>
              <a:gd name="T14" fmla="*/ 226814063 w 98"/>
              <a:gd name="T15" fmla="*/ 191532568 h 87"/>
              <a:gd name="T16" fmla="*/ 224294700 w 98"/>
              <a:gd name="T17" fmla="*/ 196572899 h 87"/>
              <a:gd name="T18" fmla="*/ 221773750 w 98"/>
              <a:gd name="T19" fmla="*/ 199093858 h 87"/>
              <a:gd name="T20" fmla="*/ 216733438 w 98"/>
              <a:gd name="T21" fmla="*/ 204134189 h 87"/>
              <a:gd name="T22" fmla="*/ 211693125 w 98"/>
              <a:gd name="T23" fmla="*/ 209174520 h 87"/>
              <a:gd name="T24" fmla="*/ 209173763 w 98"/>
              <a:gd name="T25" fmla="*/ 211693891 h 87"/>
              <a:gd name="T26" fmla="*/ 204133450 w 98"/>
              <a:gd name="T27" fmla="*/ 216734222 h 87"/>
              <a:gd name="T28" fmla="*/ 201612500 w 98"/>
              <a:gd name="T29" fmla="*/ 216734222 h 87"/>
              <a:gd name="T30" fmla="*/ 199093138 w 98"/>
              <a:gd name="T31" fmla="*/ 191532568 h 87"/>
              <a:gd name="T32" fmla="*/ 196572188 w 98"/>
              <a:gd name="T33" fmla="*/ 163811543 h 87"/>
              <a:gd name="T34" fmla="*/ 183972200 w 98"/>
              <a:gd name="T35" fmla="*/ 141129261 h 87"/>
              <a:gd name="T36" fmla="*/ 173891575 w 98"/>
              <a:gd name="T37" fmla="*/ 115927607 h 87"/>
              <a:gd name="T38" fmla="*/ 156249688 w 98"/>
              <a:gd name="T39" fmla="*/ 98287243 h 87"/>
              <a:gd name="T40" fmla="*/ 141128750 w 98"/>
              <a:gd name="T41" fmla="*/ 78125920 h 87"/>
              <a:gd name="T42" fmla="*/ 120967500 w 98"/>
              <a:gd name="T43" fmla="*/ 65524300 h 87"/>
              <a:gd name="T44" fmla="*/ 103327200 w 98"/>
              <a:gd name="T45" fmla="*/ 47883936 h 87"/>
              <a:gd name="T46" fmla="*/ 83165950 w 98"/>
              <a:gd name="T47" fmla="*/ 40322646 h 87"/>
              <a:gd name="T48" fmla="*/ 63004700 w 98"/>
              <a:gd name="T49" fmla="*/ 27722613 h 87"/>
              <a:gd name="T50" fmla="*/ 45362813 w 98"/>
              <a:gd name="T51" fmla="*/ 22682282 h 87"/>
              <a:gd name="T52" fmla="*/ 30241875 w 98"/>
              <a:gd name="T53" fmla="*/ 12601621 h 87"/>
              <a:gd name="T54" fmla="*/ 17641888 w 98"/>
              <a:gd name="T55" fmla="*/ 10080661 h 87"/>
              <a:gd name="T56" fmla="*/ 7561263 w 98"/>
              <a:gd name="T57" fmla="*/ 5040331 h 87"/>
              <a:gd name="T58" fmla="*/ 0 w 98"/>
              <a:gd name="T59" fmla="*/ 2520959 h 87"/>
              <a:gd name="T60" fmla="*/ 0 w 98"/>
              <a:gd name="T61" fmla="*/ 0 h 87"/>
              <a:gd name="T62" fmla="*/ 0 w 98"/>
              <a:gd name="T63" fmla="*/ 2520959 h 87"/>
              <a:gd name="T64" fmla="*/ 5040313 w 98"/>
              <a:gd name="T65" fmla="*/ 2520959 h 87"/>
              <a:gd name="T66" fmla="*/ 15120938 w 98"/>
              <a:gd name="T67" fmla="*/ 5040331 h 87"/>
              <a:gd name="T68" fmla="*/ 27722513 w 98"/>
              <a:gd name="T69" fmla="*/ 5040331 h 87"/>
              <a:gd name="T70" fmla="*/ 42843450 w 98"/>
              <a:gd name="T71" fmla="*/ 10080661 h 87"/>
              <a:gd name="T72" fmla="*/ 63004700 w 98"/>
              <a:gd name="T73" fmla="*/ 15120992 h 87"/>
              <a:gd name="T74" fmla="*/ 80645000 w 98"/>
              <a:gd name="T75" fmla="*/ 22682282 h 87"/>
              <a:gd name="T76" fmla="*/ 103327200 w 98"/>
              <a:gd name="T77" fmla="*/ 27722613 h 87"/>
              <a:gd name="T78" fmla="*/ 123488450 w 98"/>
              <a:gd name="T79" fmla="*/ 37803274 h 87"/>
              <a:gd name="T80" fmla="*/ 146169063 w 98"/>
              <a:gd name="T81" fmla="*/ 47883936 h 87"/>
              <a:gd name="T82" fmla="*/ 166330313 w 98"/>
              <a:gd name="T83" fmla="*/ 60483969 h 87"/>
              <a:gd name="T84" fmla="*/ 189012513 w 98"/>
              <a:gd name="T85" fmla="*/ 70564630 h 87"/>
              <a:gd name="T86" fmla="*/ 204133450 w 98"/>
              <a:gd name="T87" fmla="*/ 88206582 h 87"/>
              <a:gd name="T88" fmla="*/ 221773750 w 98"/>
              <a:gd name="T89" fmla="*/ 103327574 h 87"/>
              <a:gd name="T90" fmla="*/ 231854375 w 98"/>
              <a:gd name="T91" fmla="*/ 123488897 h 87"/>
              <a:gd name="T92" fmla="*/ 244455950 w 98"/>
              <a:gd name="T93" fmla="*/ 143650220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8" h="87">
                <a:moveTo>
                  <a:pt x="97" y="57"/>
                </a:moveTo>
                <a:lnTo>
                  <a:pt x="97" y="60"/>
                </a:lnTo>
                <a:lnTo>
                  <a:pt x="97" y="62"/>
                </a:lnTo>
                <a:lnTo>
                  <a:pt x="95" y="66"/>
                </a:lnTo>
                <a:lnTo>
                  <a:pt x="95" y="68"/>
                </a:lnTo>
                <a:lnTo>
                  <a:pt x="93" y="72"/>
                </a:lnTo>
                <a:lnTo>
                  <a:pt x="92" y="74"/>
                </a:lnTo>
                <a:lnTo>
                  <a:pt x="90" y="76"/>
                </a:lnTo>
                <a:lnTo>
                  <a:pt x="89" y="78"/>
                </a:lnTo>
                <a:lnTo>
                  <a:pt x="88" y="79"/>
                </a:lnTo>
                <a:lnTo>
                  <a:pt x="86" y="81"/>
                </a:lnTo>
                <a:lnTo>
                  <a:pt x="84" y="83"/>
                </a:lnTo>
                <a:lnTo>
                  <a:pt x="83" y="84"/>
                </a:lnTo>
                <a:lnTo>
                  <a:pt x="81" y="86"/>
                </a:lnTo>
                <a:lnTo>
                  <a:pt x="80" y="86"/>
                </a:lnTo>
                <a:lnTo>
                  <a:pt x="79" y="76"/>
                </a:lnTo>
                <a:lnTo>
                  <a:pt x="78" y="65"/>
                </a:lnTo>
                <a:lnTo>
                  <a:pt x="73" y="56"/>
                </a:lnTo>
                <a:lnTo>
                  <a:pt x="69" y="46"/>
                </a:lnTo>
                <a:lnTo>
                  <a:pt x="62" y="39"/>
                </a:lnTo>
                <a:lnTo>
                  <a:pt x="56" y="31"/>
                </a:lnTo>
                <a:lnTo>
                  <a:pt x="48" y="26"/>
                </a:lnTo>
                <a:lnTo>
                  <a:pt x="41" y="19"/>
                </a:lnTo>
                <a:lnTo>
                  <a:pt x="33" y="16"/>
                </a:lnTo>
                <a:lnTo>
                  <a:pt x="25" y="11"/>
                </a:lnTo>
                <a:lnTo>
                  <a:pt x="18" y="9"/>
                </a:lnTo>
                <a:lnTo>
                  <a:pt x="12" y="5"/>
                </a:lnTo>
                <a:lnTo>
                  <a:pt x="7" y="4"/>
                </a:lnTo>
                <a:lnTo>
                  <a:pt x="3" y="2"/>
                </a:lnTo>
                <a:lnTo>
                  <a:pt x="0" y="1"/>
                </a:lnTo>
                <a:lnTo>
                  <a:pt x="0" y="0"/>
                </a:lnTo>
                <a:lnTo>
                  <a:pt x="0" y="1"/>
                </a:lnTo>
                <a:lnTo>
                  <a:pt x="2" y="1"/>
                </a:lnTo>
                <a:lnTo>
                  <a:pt x="6" y="2"/>
                </a:lnTo>
                <a:lnTo>
                  <a:pt x="11" y="2"/>
                </a:lnTo>
                <a:lnTo>
                  <a:pt x="17" y="4"/>
                </a:lnTo>
                <a:lnTo>
                  <a:pt x="25" y="6"/>
                </a:lnTo>
                <a:lnTo>
                  <a:pt x="32" y="9"/>
                </a:lnTo>
                <a:lnTo>
                  <a:pt x="41" y="11"/>
                </a:lnTo>
                <a:lnTo>
                  <a:pt x="49" y="15"/>
                </a:lnTo>
                <a:lnTo>
                  <a:pt x="58" y="19"/>
                </a:lnTo>
                <a:lnTo>
                  <a:pt x="66" y="24"/>
                </a:lnTo>
                <a:lnTo>
                  <a:pt x="75" y="28"/>
                </a:lnTo>
                <a:lnTo>
                  <a:pt x="81" y="35"/>
                </a:lnTo>
                <a:lnTo>
                  <a:pt x="88" y="41"/>
                </a:lnTo>
                <a:lnTo>
                  <a:pt x="92" y="49"/>
                </a:lnTo>
                <a:lnTo>
                  <a:pt x="97" y="5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0" name="Freeform 41"/>
          <p:cNvSpPr>
            <a:spLocks/>
          </p:cNvSpPr>
          <p:nvPr/>
        </p:nvSpPr>
        <p:spPr bwMode="auto">
          <a:xfrm>
            <a:off x="3330001" y="2379546"/>
            <a:ext cx="981075" cy="139700"/>
          </a:xfrm>
          <a:custGeom>
            <a:avLst/>
            <a:gdLst>
              <a:gd name="T0" fmla="*/ 1549896888 w 618"/>
              <a:gd name="T1" fmla="*/ 100806250 h 88"/>
              <a:gd name="T2" fmla="*/ 1494453450 w 618"/>
              <a:gd name="T3" fmla="*/ 118448138 h 88"/>
              <a:gd name="T4" fmla="*/ 1436489063 w 618"/>
              <a:gd name="T5" fmla="*/ 133569075 h 88"/>
              <a:gd name="T6" fmla="*/ 1373485950 w 618"/>
              <a:gd name="T7" fmla="*/ 151209375 h 88"/>
              <a:gd name="T8" fmla="*/ 1307961888 w 618"/>
              <a:gd name="T9" fmla="*/ 166330313 h 88"/>
              <a:gd name="T10" fmla="*/ 1234876563 w 618"/>
              <a:gd name="T11" fmla="*/ 181451250 h 88"/>
              <a:gd name="T12" fmla="*/ 1156752513 w 618"/>
              <a:gd name="T13" fmla="*/ 194052825 h 88"/>
              <a:gd name="T14" fmla="*/ 1073586563 w 618"/>
              <a:gd name="T15" fmla="*/ 204133450 h 88"/>
              <a:gd name="T16" fmla="*/ 985381888 w 618"/>
              <a:gd name="T17" fmla="*/ 211693125 h 88"/>
              <a:gd name="T18" fmla="*/ 884575638 w 618"/>
              <a:gd name="T19" fmla="*/ 219254388 h 88"/>
              <a:gd name="T20" fmla="*/ 781248438 w 618"/>
              <a:gd name="T21" fmla="*/ 216733438 h 88"/>
              <a:gd name="T22" fmla="*/ 670361563 w 618"/>
              <a:gd name="T23" fmla="*/ 214214075 h 88"/>
              <a:gd name="T24" fmla="*/ 551915013 w 618"/>
              <a:gd name="T25" fmla="*/ 201612500 h 88"/>
              <a:gd name="T26" fmla="*/ 423386250 w 618"/>
              <a:gd name="T27" fmla="*/ 183972200 h 88"/>
              <a:gd name="T28" fmla="*/ 292338125 w 618"/>
              <a:gd name="T29" fmla="*/ 161290000 h 88"/>
              <a:gd name="T30" fmla="*/ 148690013 w 618"/>
              <a:gd name="T31" fmla="*/ 131048125 h 88"/>
              <a:gd name="T32" fmla="*/ 0 w 618"/>
              <a:gd name="T33" fmla="*/ 88206263 h 88"/>
              <a:gd name="T34" fmla="*/ 151209375 w 618"/>
              <a:gd name="T35" fmla="*/ 57964388 h 88"/>
              <a:gd name="T36" fmla="*/ 294859075 w 618"/>
              <a:gd name="T37" fmla="*/ 35282188 h 88"/>
              <a:gd name="T38" fmla="*/ 430947513 w 618"/>
              <a:gd name="T39" fmla="*/ 20161250 h 88"/>
              <a:gd name="T40" fmla="*/ 559474688 w 618"/>
              <a:gd name="T41" fmla="*/ 7561263 h 88"/>
              <a:gd name="T42" fmla="*/ 675401875 w 618"/>
              <a:gd name="T43" fmla="*/ 2520950 h 88"/>
              <a:gd name="T44" fmla="*/ 788809700 w 618"/>
              <a:gd name="T45" fmla="*/ 0 h 88"/>
              <a:gd name="T46" fmla="*/ 892135313 w 618"/>
              <a:gd name="T47" fmla="*/ 2520950 h 88"/>
              <a:gd name="T48" fmla="*/ 992941563 w 618"/>
              <a:gd name="T49" fmla="*/ 5040313 h 88"/>
              <a:gd name="T50" fmla="*/ 1081147825 w 618"/>
              <a:gd name="T51" fmla="*/ 12601575 h 88"/>
              <a:gd name="T52" fmla="*/ 1164312188 w 618"/>
              <a:gd name="T53" fmla="*/ 22682200 h 88"/>
              <a:gd name="T54" fmla="*/ 1242437825 w 618"/>
              <a:gd name="T55" fmla="*/ 35282188 h 88"/>
              <a:gd name="T56" fmla="*/ 1315521563 w 618"/>
              <a:gd name="T57" fmla="*/ 45362813 h 88"/>
              <a:gd name="T58" fmla="*/ 1381045625 w 618"/>
              <a:gd name="T59" fmla="*/ 57964388 h 88"/>
              <a:gd name="T60" fmla="*/ 1444050325 w 618"/>
              <a:gd name="T61" fmla="*/ 73085325 h 88"/>
              <a:gd name="T62" fmla="*/ 1499493763 w 618"/>
              <a:gd name="T63" fmla="*/ 85685313 h 88"/>
              <a:gd name="T64" fmla="*/ 1554937200 w 618"/>
              <a:gd name="T65" fmla="*/ 95765938 h 88"/>
              <a:gd name="T66" fmla="*/ 1552416250 w 618"/>
              <a:gd name="T67" fmla="*/ 98286888 h 88"/>
              <a:gd name="T68" fmla="*/ 1549896888 w 618"/>
              <a:gd name="T69" fmla="*/ 100806250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18" h="88">
                <a:moveTo>
                  <a:pt x="615" y="40"/>
                </a:moveTo>
                <a:lnTo>
                  <a:pt x="593" y="47"/>
                </a:lnTo>
                <a:lnTo>
                  <a:pt x="570" y="53"/>
                </a:lnTo>
                <a:lnTo>
                  <a:pt x="545" y="60"/>
                </a:lnTo>
                <a:lnTo>
                  <a:pt x="519" y="66"/>
                </a:lnTo>
                <a:lnTo>
                  <a:pt x="490" y="72"/>
                </a:lnTo>
                <a:lnTo>
                  <a:pt x="459" y="77"/>
                </a:lnTo>
                <a:lnTo>
                  <a:pt x="426" y="81"/>
                </a:lnTo>
                <a:lnTo>
                  <a:pt x="391" y="84"/>
                </a:lnTo>
                <a:lnTo>
                  <a:pt x="351" y="87"/>
                </a:lnTo>
                <a:lnTo>
                  <a:pt x="310" y="86"/>
                </a:lnTo>
                <a:lnTo>
                  <a:pt x="266" y="85"/>
                </a:lnTo>
                <a:lnTo>
                  <a:pt x="219" y="80"/>
                </a:lnTo>
                <a:lnTo>
                  <a:pt x="168" y="73"/>
                </a:lnTo>
                <a:lnTo>
                  <a:pt x="116" y="64"/>
                </a:lnTo>
                <a:lnTo>
                  <a:pt x="59" y="52"/>
                </a:lnTo>
                <a:lnTo>
                  <a:pt x="0" y="35"/>
                </a:lnTo>
                <a:lnTo>
                  <a:pt x="60" y="23"/>
                </a:lnTo>
                <a:lnTo>
                  <a:pt x="117" y="14"/>
                </a:lnTo>
                <a:lnTo>
                  <a:pt x="171" y="8"/>
                </a:lnTo>
                <a:lnTo>
                  <a:pt x="222" y="3"/>
                </a:lnTo>
                <a:lnTo>
                  <a:pt x="268" y="1"/>
                </a:lnTo>
                <a:lnTo>
                  <a:pt x="313" y="0"/>
                </a:lnTo>
                <a:lnTo>
                  <a:pt x="354" y="1"/>
                </a:lnTo>
                <a:lnTo>
                  <a:pt x="394" y="2"/>
                </a:lnTo>
                <a:lnTo>
                  <a:pt x="429" y="5"/>
                </a:lnTo>
                <a:lnTo>
                  <a:pt x="462" y="9"/>
                </a:lnTo>
                <a:lnTo>
                  <a:pt x="493" y="14"/>
                </a:lnTo>
                <a:lnTo>
                  <a:pt x="522" y="18"/>
                </a:lnTo>
                <a:lnTo>
                  <a:pt x="548" y="23"/>
                </a:lnTo>
                <a:lnTo>
                  <a:pt x="573" y="29"/>
                </a:lnTo>
                <a:lnTo>
                  <a:pt x="595" y="34"/>
                </a:lnTo>
                <a:lnTo>
                  <a:pt x="617" y="38"/>
                </a:lnTo>
                <a:lnTo>
                  <a:pt x="616" y="39"/>
                </a:lnTo>
                <a:lnTo>
                  <a:pt x="615" y="40"/>
                </a:lnTo>
              </a:path>
            </a:pathLst>
          </a:custGeom>
          <a:solidFill>
            <a:srgbClr val="6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32" name="Group 56"/>
          <p:cNvGrpSpPr>
            <a:grpSpLocks/>
          </p:cNvGrpSpPr>
          <p:nvPr/>
        </p:nvGrpSpPr>
        <p:grpSpPr bwMode="auto">
          <a:xfrm>
            <a:off x="2089387" y="5225679"/>
            <a:ext cx="1471612" cy="1368425"/>
            <a:chOff x="357" y="3624"/>
            <a:chExt cx="927" cy="862"/>
          </a:xfrm>
        </p:grpSpPr>
        <p:sp>
          <p:nvSpPr>
            <p:cNvPr id="33" name="Freeform 43"/>
            <p:cNvSpPr>
              <a:spLocks/>
            </p:cNvSpPr>
            <p:nvPr/>
          </p:nvSpPr>
          <p:spPr bwMode="auto">
            <a:xfrm>
              <a:off x="982" y="3748"/>
              <a:ext cx="40" cy="43"/>
            </a:xfrm>
            <a:custGeom>
              <a:avLst/>
              <a:gdLst>
                <a:gd name="T0" fmla="*/ 0 w 40"/>
                <a:gd name="T1" fmla="*/ 32 h 43"/>
                <a:gd name="T2" fmla="*/ 32 w 40"/>
                <a:gd name="T3" fmla="*/ 0 h 43"/>
                <a:gd name="T4" fmla="*/ 32 w 40"/>
                <a:gd name="T5" fmla="*/ 1 h 43"/>
                <a:gd name="T6" fmla="*/ 34 w 40"/>
                <a:gd name="T7" fmla="*/ 1 h 43"/>
                <a:gd name="T8" fmla="*/ 34 w 40"/>
                <a:gd name="T9" fmla="*/ 2 h 43"/>
                <a:gd name="T10" fmla="*/ 35 w 40"/>
                <a:gd name="T11" fmla="*/ 2 h 43"/>
                <a:gd name="T12" fmla="*/ 37 w 40"/>
                <a:gd name="T13" fmla="*/ 2 h 43"/>
                <a:gd name="T14" fmla="*/ 37 w 40"/>
                <a:gd name="T15" fmla="*/ 3 h 43"/>
                <a:gd name="T16" fmla="*/ 38 w 40"/>
                <a:gd name="T17" fmla="*/ 3 h 43"/>
                <a:gd name="T18" fmla="*/ 38 w 40"/>
                <a:gd name="T19" fmla="*/ 5 h 43"/>
                <a:gd name="T20" fmla="*/ 39 w 40"/>
                <a:gd name="T21" fmla="*/ 5 h 43"/>
                <a:gd name="T22" fmla="*/ 39 w 40"/>
                <a:gd name="T23" fmla="*/ 6 h 43"/>
                <a:gd name="T24" fmla="*/ 14 w 40"/>
                <a:gd name="T25" fmla="*/ 42 h 43"/>
                <a:gd name="T26" fmla="*/ 0 w 40"/>
                <a:gd name="T27" fmla="*/ 32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 h="43">
                  <a:moveTo>
                    <a:pt x="0" y="32"/>
                  </a:moveTo>
                  <a:lnTo>
                    <a:pt x="32" y="0"/>
                  </a:lnTo>
                  <a:lnTo>
                    <a:pt x="32" y="1"/>
                  </a:lnTo>
                  <a:lnTo>
                    <a:pt x="34" y="1"/>
                  </a:lnTo>
                  <a:lnTo>
                    <a:pt x="34" y="2"/>
                  </a:lnTo>
                  <a:lnTo>
                    <a:pt x="35" y="2"/>
                  </a:lnTo>
                  <a:lnTo>
                    <a:pt x="37" y="2"/>
                  </a:lnTo>
                  <a:lnTo>
                    <a:pt x="37" y="3"/>
                  </a:lnTo>
                  <a:lnTo>
                    <a:pt x="38" y="3"/>
                  </a:lnTo>
                  <a:lnTo>
                    <a:pt x="38" y="5"/>
                  </a:lnTo>
                  <a:lnTo>
                    <a:pt x="39" y="5"/>
                  </a:lnTo>
                  <a:lnTo>
                    <a:pt x="39" y="6"/>
                  </a:lnTo>
                  <a:lnTo>
                    <a:pt x="14" y="42"/>
                  </a:lnTo>
                  <a:lnTo>
                    <a:pt x="0" y="32"/>
                  </a:lnTo>
                </a:path>
              </a:pathLst>
            </a:custGeom>
            <a:solidFill>
              <a:srgbClr val="A16252"/>
            </a:solidFill>
            <a:ln w="12700" cap="rnd" cmpd="sng">
              <a:solidFill>
                <a:srgbClr val="8F8F8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4" name="Freeform 44"/>
            <p:cNvSpPr>
              <a:spLocks/>
            </p:cNvSpPr>
            <p:nvPr/>
          </p:nvSpPr>
          <p:spPr bwMode="auto">
            <a:xfrm>
              <a:off x="968" y="3776"/>
              <a:ext cx="33" cy="29"/>
            </a:xfrm>
            <a:custGeom>
              <a:avLst/>
              <a:gdLst>
                <a:gd name="T0" fmla="*/ 0 w 33"/>
                <a:gd name="T1" fmla="*/ 12 h 29"/>
                <a:gd name="T2" fmla="*/ 10 w 33"/>
                <a:gd name="T3" fmla="*/ 0 h 29"/>
                <a:gd name="T4" fmla="*/ 32 w 33"/>
                <a:gd name="T5" fmla="*/ 16 h 29"/>
                <a:gd name="T6" fmla="*/ 21 w 33"/>
                <a:gd name="T7" fmla="*/ 28 h 29"/>
                <a:gd name="T8" fmla="*/ 0 w 33"/>
                <a:gd name="T9" fmla="*/ 1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29">
                  <a:moveTo>
                    <a:pt x="0" y="12"/>
                  </a:moveTo>
                  <a:lnTo>
                    <a:pt x="10" y="0"/>
                  </a:lnTo>
                  <a:lnTo>
                    <a:pt x="32" y="16"/>
                  </a:lnTo>
                  <a:lnTo>
                    <a:pt x="21" y="28"/>
                  </a:lnTo>
                  <a:lnTo>
                    <a:pt x="0" y="12"/>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5" name="Freeform 45"/>
            <p:cNvSpPr>
              <a:spLocks/>
            </p:cNvSpPr>
            <p:nvPr/>
          </p:nvSpPr>
          <p:spPr bwMode="auto">
            <a:xfrm>
              <a:off x="538" y="3791"/>
              <a:ext cx="448" cy="511"/>
            </a:xfrm>
            <a:custGeom>
              <a:avLst/>
              <a:gdLst>
                <a:gd name="T0" fmla="*/ 0 w 448"/>
                <a:gd name="T1" fmla="*/ 501 h 511"/>
                <a:gd name="T2" fmla="*/ 12 w 448"/>
                <a:gd name="T3" fmla="*/ 510 h 511"/>
                <a:gd name="T4" fmla="*/ 447 w 448"/>
                <a:gd name="T5" fmla="*/ 10 h 511"/>
                <a:gd name="T6" fmla="*/ 434 w 448"/>
                <a:gd name="T7" fmla="*/ 0 h 511"/>
                <a:gd name="T8" fmla="*/ 0 w 448"/>
                <a:gd name="T9" fmla="*/ 501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8" h="511">
                  <a:moveTo>
                    <a:pt x="0" y="501"/>
                  </a:moveTo>
                  <a:lnTo>
                    <a:pt x="12" y="510"/>
                  </a:lnTo>
                  <a:lnTo>
                    <a:pt x="447" y="10"/>
                  </a:lnTo>
                  <a:lnTo>
                    <a:pt x="434" y="0"/>
                  </a:lnTo>
                  <a:lnTo>
                    <a:pt x="0" y="501"/>
                  </a:lnTo>
                </a:path>
              </a:pathLst>
            </a:custGeom>
            <a:solidFill>
              <a:srgbClr val="404040"/>
            </a:solidFill>
            <a:ln w="12700" cap="rnd" cmpd="sng">
              <a:solidFill>
                <a:srgbClr val="40404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6" name="Freeform 46"/>
            <p:cNvSpPr>
              <a:spLocks/>
            </p:cNvSpPr>
            <p:nvPr/>
          </p:nvSpPr>
          <p:spPr bwMode="auto">
            <a:xfrm>
              <a:off x="493" y="4284"/>
              <a:ext cx="70" cy="65"/>
            </a:xfrm>
            <a:custGeom>
              <a:avLst/>
              <a:gdLst>
                <a:gd name="T0" fmla="*/ 0 w 70"/>
                <a:gd name="T1" fmla="*/ 40 h 65"/>
                <a:gd name="T2" fmla="*/ 33 w 70"/>
                <a:gd name="T3" fmla="*/ 64 h 65"/>
                <a:gd name="T4" fmla="*/ 69 w 70"/>
                <a:gd name="T5" fmla="*/ 25 h 65"/>
                <a:gd name="T6" fmla="*/ 35 w 70"/>
                <a:gd name="T7" fmla="*/ 0 h 65"/>
                <a:gd name="T8" fmla="*/ 0 w 70"/>
                <a:gd name="T9" fmla="*/ 4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65">
                  <a:moveTo>
                    <a:pt x="0" y="40"/>
                  </a:moveTo>
                  <a:lnTo>
                    <a:pt x="33" y="64"/>
                  </a:lnTo>
                  <a:lnTo>
                    <a:pt x="69" y="25"/>
                  </a:lnTo>
                  <a:lnTo>
                    <a:pt x="35" y="0"/>
                  </a:lnTo>
                  <a:lnTo>
                    <a:pt x="0" y="40"/>
                  </a:lnTo>
                </a:path>
              </a:pathLst>
            </a:custGeom>
            <a:solidFill>
              <a:srgbClr val="FF8100"/>
            </a:solidFill>
            <a:ln w="12700" cap="rnd" cmpd="sng">
              <a:solidFill>
                <a:srgbClr val="C2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7" name="Line 47"/>
            <p:cNvSpPr>
              <a:spLocks noChangeShapeType="1"/>
            </p:cNvSpPr>
            <p:nvPr/>
          </p:nvSpPr>
          <p:spPr bwMode="auto">
            <a:xfrm flipH="1">
              <a:off x="518" y="4302"/>
              <a:ext cx="34" cy="38"/>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8" name="Freeform 48"/>
            <p:cNvSpPr>
              <a:spLocks/>
            </p:cNvSpPr>
            <p:nvPr/>
          </p:nvSpPr>
          <p:spPr bwMode="auto">
            <a:xfrm>
              <a:off x="454" y="4325"/>
              <a:ext cx="168" cy="161"/>
            </a:xfrm>
            <a:custGeom>
              <a:avLst/>
              <a:gdLst>
                <a:gd name="T0" fmla="*/ 32 w 168"/>
                <a:gd name="T1" fmla="*/ 7 h 161"/>
                <a:gd name="T2" fmla="*/ 23 w 168"/>
                <a:gd name="T3" fmla="*/ 19 h 161"/>
                <a:gd name="T4" fmla="*/ 15 w 168"/>
                <a:gd name="T5" fmla="*/ 29 h 161"/>
                <a:gd name="T6" fmla="*/ 7 w 168"/>
                <a:gd name="T7" fmla="*/ 40 h 161"/>
                <a:gd name="T8" fmla="*/ 1 w 168"/>
                <a:gd name="T9" fmla="*/ 50 h 161"/>
                <a:gd name="T10" fmla="*/ 0 w 168"/>
                <a:gd name="T11" fmla="*/ 60 h 161"/>
                <a:gd name="T12" fmla="*/ 0 w 168"/>
                <a:gd name="T13" fmla="*/ 71 h 161"/>
                <a:gd name="T14" fmla="*/ 0 w 168"/>
                <a:gd name="T15" fmla="*/ 82 h 161"/>
                <a:gd name="T16" fmla="*/ 4 w 168"/>
                <a:gd name="T17" fmla="*/ 91 h 161"/>
                <a:gd name="T18" fmla="*/ 9 w 168"/>
                <a:gd name="T19" fmla="*/ 101 h 161"/>
                <a:gd name="T20" fmla="*/ 17 w 168"/>
                <a:gd name="T21" fmla="*/ 110 h 161"/>
                <a:gd name="T22" fmla="*/ 26 w 168"/>
                <a:gd name="T23" fmla="*/ 121 h 161"/>
                <a:gd name="T24" fmla="*/ 37 w 168"/>
                <a:gd name="T25" fmla="*/ 132 h 161"/>
                <a:gd name="T26" fmla="*/ 50 w 168"/>
                <a:gd name="T27" fmla="*/ 141 h 161"/>
                <a:gd name="T28" fmla="*/ 64 w 168"/>
                <a:gd name="T29" fmla="*/ 149 h 161"/>
                <a:gd name="T30" fmla="*/ 76 w 168"/>
                <a:gd name="T31" fmla="*/ 155 h 161"/>
                <a:gd name="T32" fmla="*/ 84 w 168"/>
                <a:gd name="T33" fmla="*/ 158 h 161"/>
                <a:gd name="T34" fmla="*/ 91 w 168"/>
                <a:gd name="T35" fmla="*/ 159 h 161"/>
                <a:gd name="T36" fmla="*/ 99 w 168"/>
                <a:gd name="T37" fmla="*/ 159 h 161"/>
                <a:gd name="T38" fmla="*/ 104 w 168"/>
                <a:gd name="T39" fmla="*/ 160 h 161"/>
                <a:gd name="T40" fmla="*/ 114 w 168"/>
                <a:gd name="T41" fmla="*/ 160 h 161"/>
                <a:gd name="T42" fmla="*/ 123 w 168"/>
                <a:gd name="T43" fmla="*/ 157 h 161"/>
                <a:gd name="T44" fmla="*/ 137 w 168"/>
                <a:gd name="T45" fmla="*/ 150 h 161"/>
                <a:gd name="T46" fmla="*/ 147 w 168"/>
                <a:gd name="T47" fmla="*/ 142 h 161"/>
                <a:gd name="T48" fmla="*/ 154 w 168"/>
                <a:gd name="T49" fmla="*/ 134 h 161"/>
                <a:gd name="T50" fmla="*/ 158 w 168"/>
                <a:gd name="T51" fmla="*/ 127 h 161"/>
                <a:gd name="T52" fmla="*/ 163 w 168"/>
                <a:gd name="T53" fmla="*/ 123 h 161"/>
                <a:gd name="T54" fmla="*/ 166 w 168"/>
                <a:gd name="T55" fmla="*/ 118 h 161"/>
                <a:gd name="T56" fmla="*/ 166 w 168"/>
                <a:gd name="T57" fmla="*/ 114 h 161"/>
                <a:gd name="T58" fmla="*/ 165 w 168"/>
                <a:gd name="T59" fmla="*/ 109 h 161"/>
                <a:gd name="T60" fmla="*/ 160 w 168"/>
                <a:gd name="T61" fmla="*/ 103 h 161"/>
                <a:gd name="T62" fmla="*/ 156 w 168"/>
                <a:gd name="T63" fmla="*/ 99 h 161"/>
                <a:gd name="T64" fmla="*/ 150 w 168"/>
                <a:gd name="T65" fmla="*/ 97 h 161"/>
                <a:gd name="T66" fmla="*/ 146 w 168"/>
                <a:gd name="T67" fmla="*/ 97 h 161"/>
                <a:gd name="T68" fmla="*/ 140 w 168"/>
                <a:gd name="T69" fmla="*/ 99 h 161"/>
                <a:gd name="T70" fmla="*/ 135 w 168"/>
                <a:gd name="T71" fmla="*/ 102 h 161"/>
                <a:gd name="T72" fmla="*/ 129 w 168"/>
                <a:gd name="T73" fmla="*/ 110 h 161"/>
                <a:gd name="T74" fmla="*/ 124 w 168"/>
                <a:gd name="T75" fmla="*/ 116 h 161"/>
                <a:gd name="T76" fmla="*/ 119 w 168"/>
                <a:gd name="T77" fmla="*/ 120 h 161"/>
                <a:gd name="T78" fmla="*/ 114 w 168"/>
                <a:gd name="T79" fmla="*/ 123 h 161"/>
                <a:gd name="T80" fmla="*/ 109 w 168"/>
                <a:gd name="T81" fmla="*/ 124 h 161"/>
                <a:gd name="T82" fmla="*/ 102 w 168"/>
                <a:gd name="T83" fmla="*/ 127 h 161"/>
                <a:gd name="T84" fmla="*/ 96 w 168"/>
                <a:gd name="T85" fmla="*/ 127 h 161"/>
                <a:gd name="T86" fmla="*/ 90 w 168"/>
                <a:gd name="T87" fmla="*/ 127 h 161"/>
                <a:gd name="T88" fmla="*/ 88 w 168"/>
                <a:gd name="T89" fmla="*/ 125 h 161"/>
                <a:gd name="T90" fmla="*/ 82 w 168"/>
                <a:gd name="T91" fmla="*/ 123 h 161"/>
                <a:gd name="T92" fmla="*/ 73 w 168"/>
                <a:gd name="T93" fmla="*/ 120 h 161"/>
                <a:gd name="T94" fmla="*/ 65 w 168"/>
                <a:gd name="T95" fmla="*/ 113 h 161"/>
                <a:gd name="T96" fmla="*/ 57 w 168"/>
                <a:gd name="T97" fmla="*/ 107 h 161"/>
                <a:gd name="T98" fmla="*/ 52 w 168"/>
                <a:gd name="T99" fmla="*/ 102 h 161"/>
                <a:gd name="T100" fmla="*/ 49 w 168"/>
                <a:gd name="T101" fmla="*/ 99 h 161"/>
                <a:gd name="T102" fmla="*/ 44 w 168"/>
                <a:gd name="T103" fmla="*/ 91 h 161"/>
                <a:gd name="T104" fmla="*/ 40 w 168"/>
                <a:gd name="T105" fmla="*/ 86 h 161"/>
                <a:gd name="T106" fmla="*/ 38 w 168"/>
                <a:gd name="T107" fmla="*/ 80 h 161"/>
                <a:gd name="T108" fmla="*/ 38 w 168"/>
                <a:gd name="T109" fmla="*/ 75 h 161"/>
                <a:gd name="T110" fmla="*/ 38 w 168"/>
                <a:gd name="T111" fmla="*/ 69 h 161"/>
                <a:gd name="T112" fmla="*/ 39 w 168"/>
                <a:gd name="T113" fmla="*/ 62 h 161"/>
                <a:gd name="T114" fmla="*/ 44 w 168"/>
                <a:gd name="T115" fmla="*/ 55 h 161"/>
                <a:gd name="T116" fmla="*/ 49 w 168"/>
                <a:gd name="T117" fmla="*/ 49 h 161"/>
                <a:gd name="T118" fmla="*/ 56 w 168"/>
                <a:gd name="T119" fmla="*/ 41 h 161"/>
                <a:gd name="T120" fmla="*/ 71 w 168"/>
                <a:gd name="T121" fmla="*/ 23 h 1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8" h="161">
                  <a:moveTo>
                    <a:pt x="40" y="0"/>
                  </a:moveTo>
                  <a:lnTo>
                    <a:pt x="36" y="3"/>
                  </a:lnTo>
                  <a:lnTo>
                    <a:pt x="32" y="7"/>
                  </a:lnTo>
                  <a:lnTo>
                    <a:pt x="29" y="11"/>
                  </a:lnTo>
                  <a:lnTo>
                    <a:pt x="27" y="15"/>
                  </a:lnTo>
                  <a:lnTo>
                    <a:pt x="23" y="19"/>
                  </a:lnTo>
                  <a:lnTo>
                    <a:pt x="21" y="22"/>
                  </a:lnTo>
                  <a:lnTo>
                    <a:pt x="17" y="26"/>
                  </a:lnTo>
                  <a:lnTo>
                    <a:pt x="15" y="29"/>
                  </a:lnTo>
                  <a:lnTo>
                    <a:pt x="11" y="32"/>
                  </a:lnTo>
                  <a:lnTo>
                    <a:pt x="10" y="36"/>
                  </a:lnTo>
                  <a:lnTo>
                    <a:pt x="7" y="40"/>
                  </a:lnTo>
                  <a:lnTo>
                    <a:pt x="5" y="43"/>
                  </a:lnTo>
                  <a:lnTo>
                    <a:pt x="3" y="47"/>
                  </a:lnTo>
                  <a:lnTo>
                    <a:pt x="1" y="50"/>
                  </a:lnTo>
                  <a:lnTo>
                    <a:pt x="0" y="54"/>
                  </a:lnTo>
                  <a:lnTo>
                    <a:pt x="0" y="56"/>
                  </a:lnTo>
                  <a:lnTo>
                    <a:pt x="0" y="60"/>
                  </a:lnTo>
                  <a:lnTo>
                    <a:pt x="0" y="64"/>
                  </a:lnTo>
                  <a:lnTo>
                    <a:pt x="0" y="68"/>
                  </a:lnTo>
                  <a:lnTo>
                    <a:pt x="0" y="71"/>
                  </a:lnTo>
                  <a:lnTo>
                    <a:pt x="0" y="75"/>
                  </a:lnTo>
                  <a:lnTo>
                    <a:pt x="0" y="79"/>
                  </a:lnTo>
                  <a:lnTo>
                    <a:pt x="0" y="82"/>
                  </a:lnTo>
                  <a:lnTo>
                    <a:pt x="2" y="84"/>
                  </a:lnTo>
                  <a:lnTo>
                    <a:pt x="2" y="88"/>
                  </a:lnTo>
                  <a:lnTo>
                    <a:pt x="4" y="91"/>
                  </a:lnTo>
                  <a:lnTo>
                    <a:pt x="5" y="95"/>
                  </a:lnTo>
                  <a:lnTo>
                    <a:pt x="7" y="97"/>
                  </a:lnTo>
                  <a:lnTo>
                    <a:pt x="9" y="101"/>
                  </a:lnTo>
                  <a:lnTo>
                    <a:pt x="11" y="104"/>
                  </a:lnTo>
                  <a:lnTo>
                    <a:pt x="13" y="108"/>
                  </a:lnTo>
                  <a:lnTo>
                    <a:pt x="17" y="110"/>
                  </a:lnTo>
                  <a:lnTo>
                    <a:pt x="19" y="113"/>
                  </a:lnTo>
                  <a:lnTo>
                    <a:pt x="22" y="117"/>
                  </a:lnTo>
                  <a:lnTo>
                    <a:pt x="26" y="121"/>
                  </a:lnTo>
                  <a:lnTo>
                    <a:pt x="30" y="125"/>
                  </a:lnTo>
                  <a:lnTo>
                    <a:pt x="33" y="128"/>
                  </a:lnTo>
                  <a:lnTo>
                    <a:pt x="37" y="132"/>
                  </a:lnTo>
                  <a:lnTo>
                    <a:pt x="41" y="136"/>
                  </a:lnTo>
                  <a:lnTo>
                    <a:pt x="46" y="138"/>
                  </a:lnTo>
                  <a:lnTo>
                    <a:pt x="50" y="141"/>
                  </a:lnTo>
                  <a:lnTo>
                    <a:pt x="54" y="144"/>
                  </a:lnTo>
                  <a:lnTo>
                    <a:pt x="58" y="147"/>
                  </a:lnTo>
                  <a:lnTo>
                    <a:pt x="64" y="149"/>
                  </a:lnTo>
                  <a:lnTo>
                    <a:pt x="68" y="151"/>
                  </a:lnTo>
                  <a:lnTo>
                    <a:pt x="72" y="153"/>
                  </a:lnTo>
                  <a:lnTo>
                    <a:pt x="76" y="155"/>
                  </a:lnTo>
                  <a:lnTo>
                    <a:pt x="80" y="156"/>
                  </a:lnTo>
                  <a:lnTo>
                    <a:pt x="82" y="158"/>
                  </a:lnTo>
                  <a:lnTo>
                    <a:pt x="84" y="158"/>
                  </a:lnTo>
                  <a:lnTo>
                    <a:pt x="86" y="158"/>
                  </a:lnTo>
                  <a:lnTo>
                    <a:pt x="89" y="158"/>
                  </a:lnTo>
                  <a:lnTo>
                    <a:pt x="91" y="159"/>
                  </a:lnTo>
                  <a:lnTo>
                    <a:pt x="93" y="159"/>
                  </a:lnTo>
                  <a:lnTo>
                    <a:pt x="95" y="159"/>
                  </a:lnTo>
                  <a:lnTo>
                    <a:pt x="99" y="159"/>
                  </a:lnTo>
                  <a:lnTo>
                    <a:pt x="100" y="160"/>
                  </a:lnTo>
                  <a:lnTo>
                    <a:pt x="102" y="160"/>
                  </a:lnTo>
                  <a:lnTo>
                    <a:pt x="104" y="160"/>
                  </a:lnTo>
                  <a:lnTo>
                    <a:pt x="108" y="160"/>
                  </a:lnTo>
                  <a:lnTo>
                    <a:pt x="110" y="160"/>
                  </a:lnTo>
                  <a:lnTo>
                    <a:pt x="114" y="160"/>
                  </a:lnTo>
                  <a:lnTo>
                    <a:pt x="116" y="160"/>
                  </a:lnTo>
                  <a:lnTo>
                    <a:pt x="119" y="158"/>
                  </a:lnTo>
                  <a:lnTo>
                    <a:pt x="123" y="157"/>
                  </a:lnTo>
                  <a:lnTo>
                    <a:pt x="129" y="155"/>
                  </a:lnTo>
                  <a:lnTo>
                    <a:pt x="132" y="153"/>
                  </a:lnTo>
                  <a:lnTo>
                    <a:pt x="137" y="150"/>
                  </a:lnTo>
                  <a:lnTo>
                    <a:pt x="140" y="148"/>
                  </a:lnTo>
                  <a:lnTo>
                    <a:pt x="144" y="144"/>
                  </a:lnTo>
                  <a:lnTo>
                    <a:pt x="147" y="142"/>
                  </a:lnTo>
                  <a:lnTo>
                    <a:pt x="150" y="138"/>
                  </a:lnTo>
                  <a:lnTo>
                    <a:pt x="152" y="137"/>
                  </a:lnTo>
                  <a:lnTo>
                    <a:pt x="154" y="134"/>
                  </a:lnTo>
                  <a:lnTo>
                    <a:pt x="156" y="132"/>
                  </a:lnTo>
                  <a:lnTo>
                    <a:pt x="158" y="129"/>
                  </a:lnTo>
                  <a:lnTo>
                    <a:pt x="158" y="127"/>
                  </a:lnTo>
                  <a:lnTo>
                    <a:pt x="160" y="125"/>
                  </a:lnTo>
                  <a:lnTo>
                    <a:pt x="161" y="125"/>
                  </a:lnTo>
                  <a:lnTo>
                    <a:pt x="163" y="123"/>
                  </a:lnTo>
                  <a:lnTo>
                    <a:pt x="163" y="121"/>
                  </a:lnTo>
                  <a:lnTo>
                    <a:pt x="165" y="120"/>
                  </a:lnTo>
                  <a:lnTo>
                    <a:pt x="166" y="118"/>
                  </a:lnTo>
                  <a:lnTo>
                    <a:pt x="166" y="116"/>
                  </a:lnTo>
                  <a:lnTo>
                    <a:pt x="167" y="114"/>
                  </a:lnTo>
                  <a:lnTo>
                    <a:pt x="166" y="114"/>
                  </a:lnTo>
                  <a:lnTo>
                    <a:pt x="166" y="112"/>
                  </a:lnTo>
                  <a:lnTo>
                    <a:pt x="165" y="110"/>
                  </a:lnTo>
                  <a:lnTo>
                    <a:pt x="165" y="109"/>
                  </a:lnTo>
                  <a:lnTo>
                    <a:pt x="163" y="107"/>
                  </a:lnTo>
                  <a:lnTo>
                    <a:pt x="162" y="105"/>
                  </a:lnTo>
                  <a:lnTo>
                    <a:pt x="160" y="103"/>
                  </a:lnTo>
                  <a:lnTo>
                    <a:pt x="160" y="101"/>
                  </a:lnTo>
                  <a:lnTo>
                    <a:pt x="158" y="101"/>
                  </a:lnTo>
                  <a:lnTo>
                    <a:pt x="156" y="99"/>
                  </a:lnTo>
                  <a:lnTo>
                    <a:pt x="154" y="99"/>
                  </a:lnTo>
                  <a:lnTo>
                    <a:pt x="152" y="97"/>
                  </a:lnTo>
                  <a:lnTo>
                    <a:pt x="150" y="97"/>
                  </a:lnTo>
                  <a:lnTo>
                    <a:pt x="148" y="97"/>
                  </a:lnTo>
                  <a:lnTo>
                    <a:pt x="147" y="97"/>
                  </a:lnTo>
                  <a:lnTo>
                    <a:pt x="146" y="97"/>
                  </a:lnTo>
                  <a:lnTo>
                    <a:pt x="144" y="98"/>
                  </a:lnTo>
                  <a:lnTo>
                    <a:pt x="142" y="98"/>
                  </a:lnTo>
                  <a:lnTo>
                    <a:pt x="140" y="99"/>
                  </a:lnTo>
                  <a:lnTo>
                    <a:pt x="139" y="99"/>
                  </a:lnTo>
                  <a:lnTo>
                    <a:pt x="137" y="100"/>
                  </a:lnTo>
                  <a:lnTo>
                    <a:pt x="135" y="102"/>
                  </a:lnTo>
                  <a:lnTo>
                    <a:pt x="133" y="106"/>
                  </a:lnTo>
                  <a:lnTo>
                    <a:pt x="131" y="108"/>
                  </a:lnTo>
                  <a:lnTo>
                    <a:pt x="129" y="110"/>
                  </a:lnTo>
                  <a:lnTo>
                    <a:pt x="127" y="112"/>
                  </a:lnTo>
                  <a:lnTo>
                    <a:pt x="126" y="114"/>
                  </a:lnTo>
                  <a:lnTo>
                    <a:pt x="124" y="116"/>
                  </a:lnTo>
                  <a:lnTo>
                    <a:pt x="122" y="118"/>
                  </a:lnTo>
                  <a:lnTo>
                    <a:pt x="121" y="119"/>
                  </a:lnTo>
                  <a:lnTo>
                    <a:pt x="119" y="120"/>
                  </a:lnTo>
                  <a:lnTo>
                    <a:pt x="117" y="121"/>
                  </a:lnTo>
                  <a:lnTo>
                    <a:pt x="116" y="122"/>
                  </a:lnTo>
                  <a:lnTo>
                    <a:pt x="114" y="123"/>
                  </a:lnTo>
                  <a:lnTo>
                    <a:pt x="113" y="123"/>
                  </a:lnTo>
                  <a:lnTo>
                    <a:pt x="113" y="122"/>
                  </a:lnTo>
                  <a:lnTo>
                    <a:pt x="109" y="124"/>
                  </a:lnTo>
                  <a:lnTo>
                    <a:pt x="107" y="125"/>
                  </a:lnTo>
                  <a:lnTo>
                    <a:pt x="104" y="127"/>
                  </a:lnTo>
                  <a:lnTo>
                    <a:pt x="102" y="127"/>
                  </a:lnTo>
                  <a:lnTo>
                    <a:pt x="99" y="127"/>
                  </a:lnTo>
                  <a:lnTo>
                    <a:pt x="98" y="127"/>
                  </a:lnTo>
                  <a:lnTo>
                    <a:pt x="96" y="127"/>
                  </a:lnTo>
                  <a:lnTo>
                    <a:pt x="94" y="127"/>
                  </a:lnTo>
                  <a:lnTo>
                    <a:pt x="92" y="127"/>
                  </a:lnTo>
                  <a:lnTo>
                    <a:pt x="90" y="127"/>
                  </a:lnTo>
                  <a:lnTo>
                    <a:pt x="89" y="127"/>
                  </a:lnTo>
                  <a:lnTo>
                    <a:pt x="89" y="125"/>
                  </a:lnTo>
                  <a:lnTo>
                    <a:pt x="88" y="125"/>
                  </a:lnTo>
                  <a:lnTo>
                    <a:pt x="88" y="124"/>
                  </a:lnTo>
                  <a:lnTo>
                    <a:pt x="84" y="124"/>
                  </a:lnTo>
                  <a:lnTo>
                    <a:pt x="82" y="123"/>
                  </a:lnTo>
                  <a:lnTo>
                    <a:pt x="79" y="123"/>
                  </a:lnTo>
                  <a:lnTo>
                    <a:pt x="77" y="121"/>
                  </a:lnTo>
                  <a:lnTo>
                    <a:pt x="73" y="120"/>
                  </a:lnTo>
                  <a:lnTo>
                    <a:pt x="70" y="118"/>
                  </a:lnTo>
                  <a:lnTo>
                    <a:pt x="67" y="116"/>
                  </a:lnTo>
                  <a:lnTo>
                    <a:pt x="65" y="113"/>
                  </a:lnTo>
                  <a:lnTo>
                    <a:pt x="61" y="111"/>
                  </a:lnTo>
                  <a:lnTo>
                    <a:pt x="59" y="109"/>
                  </a:lnTo>
                  <a:lnTo>
                    <a:pt x="57" y="107"/>
                  </a:lnTo>
                  <a:lnTo>
                    <a:pt x="55" y="105"/>
                  </a:lnTo>
                  <a:lnTo>
                    <a:pt x="53" y="104"/>
                  </a:lnTo>
                  <a:lnTo>
                    <a:pt x="52" y="102"/>
                  </a:lnTo>
                  <a:lnTo>
                    <a:pt x="51" y="101"/>
                  </a:lnTo>
                  <a:lnTo>
                    <a:pt x="51" y="100"/>
                  </a:lnTo>
                  <a:lnTo>
                    <a:pt x="49" y="99"/>
                  </a:lnTo>
                  <a:lnTo>
                    <a:pt x="47" y="97"/>
                  </a:lnTo>
                  <a:lnTo>
                    <a:pt x="45" y="95"/>
                  </a:lnTo>
                  <a:lnTo>
                    <a:pt x="44" y="91"/>
                  </a:lnTo>
                  <a:lnTo>
                    <a:pt x="42" y="90"/>
                  </a:lnTo>
                  <a:lnTo>
                    <a:pt x="41" y="88"/>
                  </a:lnTo>
                  <a:lnTo>
                    <a:pt x="40" y="86"/>
                  </a:lnTo>
                  <a:lnTo>
                    <a:pt x="40" y="83"/>
                  </a:lnTo>
                  <a:lnTo>
                    <a:pt x="38" y="81"/>
                  </a:lnTo>
                  <a:lnTo>
                    <a:pt x="38" y="80"/>
                  </a:lnTo>
                  <a:lnTo>
                    <a:pt x="38" y="79"/>
                  </a:lnTo>
                  <a:lnTo>
                    <a:pt x="38" y="77"/>
                  </a:lnTo>
                  <a:lnTo>
                    <a:pt x="38" y="75"/>
                  </a:lnTo>
                  <a:lnTo>
                    <a:pt x="38" y="73"/>
                  </a:lnTo>
                  <a:lnTo>
                    <a:pt x="38" y="71"/>
                  </a:lnTo>
                  <a:lnTo>
                    <a:pt x="38" y="69"/>
                  </a:lnTo>
                  <a:lnTo>
                    <a:pt x="38" y="67"/>
                  </a:lnTo>
                  <a:lnTo>
                    <a:pt x="39" y="64"/>
                  </a:lnTo>
                  <a:lnTo>
                    <a:pt x="39" y="62"/>
                  </a:lnTo>
                  <a:lnTo>
                    <a:pt x="41" y="60"/>
                  </a:lnTo>
                  <a:lnTo>
                    <a:pt x="42" y="59"/>
                  </a:lnTo>
                  <a:lnTo>
                    <a:pt x="44" y="55"/>
                  </a:lnTo>
                  <a:lnTo>
                    <a:pt x="46" y="53"/>
                  </a:lnTo>
                  <a:lnTo>
                    <a:pt x="48" y="51"/>
                  </a:lnTo>
                  <a:lnTo>
                    <a:pt x="49" y="49"/>
                  </a:lnTo>
                  <a:lnTo>
                    <a:pt x="52" y="45"/>
                  </a:lnTo>
                  <a:lnTo>
                    <a:pt x="54" y="43"/>
                  </a:lnTo>
                  <a:lnTo>
                    <a:pt x="56" y="41"/>
                  </a:lnTo>
                  <a:lnTo>
                    <a:pt x="58" y="38"/>
                  </a:lnTo>
                  <a:lnTo>
                    <a:pt x="62" y="34"/>
                  </a:lnTo>
                  <a:lnTo>
                    <a:pt x="71" y="23"/>
                  </a:lnTo>
                  <a:lnTo>
                    <a:pt x="40" y="0"/>
                  </a:lnTo>
                </a:path>
              </a:pathLst>
            </a:custGeom>
            <a:solidFill>
              <a:srgbClr val="81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9" name="Freeform 49"/>
            <p:cNvSpPr>
              <a:spLocks/>
            </p:cNvSpPr>
            <p:nvPr/>
          </p:nvSpPr>
          <p:spPr bwMode="auto">
            <a:xfrm>
              <a:off x="357" y="3625"/>
              <a:ext cx="926" cy="706"/>
            </a:xfrm>
            <a:custGeom>
              <a:avLst/>
              <a:gdLst>
                <a:gd name="T0" fmla="*/ 918 w 926"/>
                <a:gd name="T1" fmla="*/ 629 h 706"/>
                <a:gd name="T2" fmla="*/ 873 w 926"/>
                <a:gd name="T3" fmla="*/ 481 h 706"/>
                <a:gd name="T4" fmla="*/ 793 w 926"/>
                <a:gd name="T5" fmla="*/ 345 h 706"/>
                <a:gd name="T6" fmla="*/ 685 w 926"/>
                <a:gd name="T7" fmla="*/ 225 h 706"/>
                <a:gd name="T8" fmla="*/ 553 w 926"/>
                <a:gd name="T9" fmla="*/ 126 h 706"/>
                <a:gd name="T10" fmla="*/ 405 w 926"/>
                <a:gd name="T11" fmla="*/ 53 h 706"/>
                <a:gd name="T12" fmla="*/ 245 w 926"/>
                <a:gd name="T13" fmla="*/ 10 h 706"/>
                <a:gd name="T14" fmla="*/ 81 w 926"/>
                <a:gd name="T15" fmla="*/ 0 h 706"/>
                <a:gd name="T16" fmla="*/ 17 w 926"/>
                <a:gd name="T17" fmla="*/ 16 h 706"/>
                <a:gd name="T18" fmla="*/ 51 w 926"/>
                <a:gd name="T19" fmla="*/ 31 h 706"/>
                <a:gd name="T20" fmla="*/ 83 w 926"/>
                <a:gd name="T21" fmla="*/ 48 h 706"/>
                <a:gd name="T22" fmla="*/ 115 w 926"/>
                <a:gd name="T23" fmla="*/ 68 h 706"/>
                <a:gd name="T24" fmla="*/ 145 w 926"/>
                <a:gd name="T25" fmla="*/ 90 h 706"/>
                <a:gd name="T26" fmla="*/ 173 w 926"/>
                <a:gd name="T27" fmla="*/ 115 h 706"/>
                <a:gd name="T28" fmla="*/ 197 w 926"/>
                <a:gd name="T29" fmla="*/ 141 h 706"/>
                <a:gd name="T30" fmla="*/ 220 w 926"/>
                <a:gd name="T31" fmla="*/ 169 h 706"/>
                <a:gd name="T32" fmla="*/ 247 w 926"/>
                <a:gd name="T33" fmla="*/ 189 h 706"/>
                <a:gd name="T34" fmla="*/ 282 w 926"/>
                <a:gd name="T35" fmla="*/ 204 h 706"/>
                <a:gd name="T36" fmla="*/ 315 w 926"/>
                <a:gd name="T37" fmla="*/ 221 h 706"/>
                <a:gd name="T38" fmla="*/ 347 w 926"/>
                <a:gd name="T39" fmla="*/ 241 h 706"/>
                <a:gd name="T40" fmla="*/ 376 w 926"/>
                <a:gd name="T41" fmla="*/ 264 h 706"/>
                <a:gd name="T42" fmla="*/ 403 w 926"/>
                <a:gd name="T43" fmla="*/ 288 h 706"/>
                <a:gd name="T44" fmla="*/ 429 w 926"/>
                <a:gd name="T45" fmla="*/ 315 h 706"/>
                <a:gd name="T46" fmla="*/ 451 w 926"/>
                <a:gd name="T47" fmla="*/ 343 h 706"/>
                <a:gd name="T48" fmla="*/ 479 w 926"/>
                <a:gd name="T49" fmla="*/ 364 h 706"/>
                <a:gd name="T50" fmla="*/ 513 w 926"/>
                <a:gd name="T51" fmla="*/ 379 h 706"/>
                <a:gd name="T52" fmla="*/ 546 w 926"/>
                <a:gd name="T53" fmla="*/ 395 h 706"/>
                <a:gd name="T54" fmla="*/ 577 w 926"/>
                <a:gd name="T55" fmla="*/ 415 h 706"/>
                <a:gd name="T56" fmla="*/ 607 w 926"/>
                <a:gd name="T57" fmla="*/ 438 h 706"/>
                <a:gd name="T58" fmla="*/ 634 w 926"/>
                <a:gd name="T59" fmla="*/ 462 h 706"/>
                <a:gd name="T60" fmla="*/ 659 w 926"/>
                <a:gd name="T61" fmla="*/ 488 h 706"/>
                <a:gd name="T62" fmla="*/ 682 w 926"/>
                <a:gd name="T63" fmla="*/ 516 h 706"/>
                <a:gd name="T64" fmla="*/ 702 w 926"/>
                <a:gd name="T65" fmla="*/ 535 h 706"/>
                <a:gd name="T66" fmla="*/ 725 w 926"/>
                <a:gd name="T67" fmla="*/ 545 h 706"/>
                <a:gd name="T68" fmla="*/ 748 w 926"/>
                <a:gd name="T69" fmla="*/ 557 h 706"/>
                <a:gd name="T70" fmla="*/ 772 w 926"/>
                <a:gd name="T71" fmla="*/ 571 h 706"/>
                <a:gd name="T72" fmla="*/ 797 w 926"/>
                <a:gd name="T73" fmla="*/ 587 h 706"/>
                <a:gd name="T74" fmla="*/ 820 w 926"/>
                <a:gd name="T75" fmla="*/ 605 h 706"/>
                <a:gd name="T76" fmla="*/ 842 w 926"/>
                <a:gd name="T77" fmla="*/ 622 h 706"/>
                <a:gd name="T78" fmla="*/ 863 w 926"/>
                <a:gd name="T79" fmla="*/ 638 h 706"/>
                <a:gd name="T80" fmla="*/ 878 w 926"/>
                <a:gd name="T81" fmla="*/ 653 h 706"/>
                <a:gd name="T82" fmla="*/ 890 w 926"/>
                <a:gd name="T83" fmla="*/ 666 h 706"/>
                <a:gd name="T84" fmla="*/ 899 w 926"/>
                <a:gd name="T85" fmla="*/ 677 h 706"/>
                <a:gd name="T86" fmla="*/ 908 w 926"/>
                <a:gd name="T87" fmla="*/ 686 h 706"/>
                <a:gd name="T88" fmla="*/ 915 w 926"/>
                <a:gd name="T89" fmla="*/ 694 h 706"/>
                <a:gd name="T90" fmla="*/ 919 w 926"/>
                <a:gd name="T91" fmla="*/ 699 h 706"/>
                <a:gd name="T92" fmla="*/ 922 w 926"/>
                <a:gd name="T93" fmla="*/ 703 h 706"/>
                <a:gd name="T94" fmla="*/ 924 w 926"/>
                <a:gd name="T95" fmla="*/ 705 h 7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26" h="706">
                  <a:moveTo>
                    <a:pt x="925" y="705"/>
                  </a:moveTo>
                  <a:lnTo>
                    <a:pt x="918" y="629"/>
                  </a:lnTo>
                  <a:lnTo>
                    <a:pt x="900" y="553"/>
                  </a:lnTo>
                  <a:lnTo>
                    <a:pt x="873" y="481"/>
                  </a:lnTo>
                  <a:lnTo>
                    <a:pt x="838" y="411"/>
                  </a:lnTo>
                  <a:lnTo>
                    <a:pt x="793" y="345"/>
                  </a:lnTo>
                  <a:lnTo>
                    <a:pt x="743" y="282"/>
                  </a:lnTo>
                  <a:lnTo>
                    <a:pt x="685" y="225"/>
                  </a:lnTo>
                  <a:lnTo>
                    <a:pt x="623" y="172"/>
                  </a:lnTo>
                  <a:lnTo>
                    <a:pt x="553" y="126"/>
                  </a:lnTo>
                  <a:lnTo>
                    <a:pt x="481" y="86"/>
                  </a:lnTo>
                  <a:lnTo>
                    <a:pt x="405" y="53"/>
                  </a:lnTo>
                  <a:lnTo>
                    <a:pt x="327" y="27"/>
                  </a:lnTo>
                  <a:lnTo>
                    <a:pt x="245" y="10"/>
                  </a:lnTo>
                  <a:lnTo>
                    <a:pt x="164" y="0"/>
                  </a:lnTo>
                  <a:lnTo>
                    <a:pt x="81" y="0"/>
                  </a:lnTo>
                  <a:lnTo>
                    <a:pt x="0" y="9"/>
                  </a:lnTo>
                  <a:lnTo>
                    <a:pt x="17" y="16"/>
                  </a:lnTo>
                  <a:lnTo>
                    <a:pt x="34" y="22"/>
                  </a:lnTo>
                  <a:lnTo>
                    <a:pt x="51" y="31"/>
                  </a:lnTo>
                  <a:lnTo>
                    <a:pt x="68" y="39"/>
                  </a:lnTo>
                  <a:lnTo>
                    <a:pt x="83" y="48"/>
                  </a:lnTo>
                  <a:lnTo>
                    <a:pt x="100" y="57"/>
                  </a:lnTo>
                  <a:lnTo>
                    <a:pt x="115" y="68"/>
                  </a:lnTo>
                  <a:lnTo>
                    <a:pt x="131" y="78"/>
                  </a:lnTo>
                  <a:lnTo>
                    <a:pt x="145" y="90"/>
                  </a:lnTo>
                  <a:lnTo>
                    <a:pt x="159" y="101"/>
                  </a:lnTo>
                  <a:lnTo>
                    <a:pt x="173" y="115"/>
                  </a:lnTo>
                  <a:lnTo>
                    <a:pt x="186" y="126"/>
                  </a:lnTo>
                  <a:lnTo>
                    <a:pt x="197" y="141"/>
                  </a:lnTo>
                  <a:lnTo>
                    <a:pt x="210" y="154"/>
                  </a:lnTo>
                  <a:lnTo>
                    <a:pt x="220" y="169"/>
                  </a:lnTo>
                  <a:lnTo>
                    <a:pt x="231" y="183"/>
                  </a:lnTo>
                  <a:lnTo>
                    <a:pt x="247" y="189"/>
                  </a:lnTo>
                  <a:lnTo>
                    <a:pt x="265" y="196"/>
                  </a:lnTo>
                  <a:lnTo>
                    <a:pt x="282" y="204"/>
                  </a:lnTo>
                  <a:lnTo>
                    <a:pt x="299" y="212"/>
                  </a:lnTo>
                  <a:lnTo>
                    <a:pt x="315" y="221"/>
                  </a:lnTo>
                  <a:lnTo>
                    <a:pt x="332" y="231"/>
                  </a:lnTo>
                  <a:lnTo>
                    <a:pt x="347" y="241"/>
                  </a:lnTo>
                  <a:lnTo>
                    <a:pt x="363" y="251"/>
                  </a:lnTo>
                  <a:lnTo>
                    <a:pt x="376" y="264"/>
                  </a:lnTo>
                  <a:lnTo>
                    <a:pt x="390" y="275"/>
                  </a:lnTo>
                  <a:lnTo>
                    <a:pt x="403" y="288"/>
                  </a:lnTo>
                  <a:lnTo>
                    <a:pt x="417" y="301"/>
                  </a:lnTo>
                  <a:lnTo>
                    <a:pt x="429" y="315"/>
                  </a:lnTo>
                  <a:lnTo>
                    <a:pt x="441" y="329"/>
                  </a:lnTo>
                  <a:lnTo>
                    <a:pt x="451" y="343"/>
                  </a:lnTo>
                  <a:lnTo>
                    <a:pt x="462" y="357"/>
                  </a:lnTo>
                  <a:lnTo>
                    <a:pt x="479" y="364"/>
                  </a:lnTo>
                  <a:lnTo>
                    <a:pt x="497" y="370"/>
                  </a:lnTo>
                  <a:lnTo>
                    <a:pt x="513" y="379"/>
                  </a:lnTo>
                  <a:lnTo>
                    <a:pt x="531" y="386"/>
                  </a:lnTo>
                  <a:lnTo>
                    <a:pt x="546" y="395"/>
                  </a:lnTo>
                  <a:lnTo>
                    <a:pt x="563" y="405"/>
                  </a:lnTo>
                  <a:lnTo>
                    <a:pt x="577" y="415"/>
                  </a:lnTo>
                  <a:lnTo>
                    <a:pt x="594" y="425"/>
                  </a:lnTo>
                  <a:lnTo>
                    <a:pt x="607" y="438"/>
                  </a:lnTo>
                  <a:lnTo>
                    <a:pt x="621" y="449"/>
                  </a:lnTo>
                  <a:lnTo>
                    <a:pt x="634" y="462"/>
                  </a:lnTo>
                  <a:lnTo>
                    <a:pt x="648" y="474"/>
                  </a:lnTo>
                  <a:lnTo>
                    <a:pt x="659" y="488"/>
                  </a:lnTo>
                  <a:lnTo>
                    <a:pt x="672" y="501"/>
                  </a:lnTo>
                  <a:lnTo>
                    <a:pt x="682" y="516"/>
                  </a:lnTo>
                  <a:lnTo>
                    <a:pt x="693" y="530"/>
                  </a:lnTo>
                  <a:lnTo>
                    <a:pt x="702" y="535"/>
                  </a:lnTo>
                  <a:lnTo>
                    <a:pt x="713" y="539"/>
                  </a:lnTo>
                  <a:lnTo>
                    <a:pt x="725" y="545"/>
                  </a:lnTo>
                  <a:lnTo>
                    <a:pt x="737" y="549"/>
                  </a:lnTo>
                  <a:lnTo>
                    <a:pt x="748" y="557"/>
                  </a:lnTo>
                  <a:lnTo>
                    <a:pt x="760" y="563"/>
                  </a:lnTo>
                  <a:lnTo>
                    <a:pt x="772" y="571"/>
                  </a:lnTo>
                  <a:lnTo>
                    <a:pt x="785" y="578"/>
                  </a:lnTo>
                  <a:lnTo>
                    <a:pt x="797" y="587"/>
                  </a:lnTo>
                  <a:lnTo>
                    <a:pt x="809" y="596"/>
                  </a:lnTo>
                  <a:lnTo>
                    <a:pt x="820" y="605"/>
                  </a:lnTo>
                  <a:lnTo>
                    <a:pt x="832" y="613"/>
                  </a:lnTo>
                  <a:lnTo>
                    <a:pt x="842" y="622"/>
                  </a:lnTo>
                  <a:lnTo>
                    <a:pt x="853" y="629"/>
                  </a:lnTo>
                  <a:lnTo>
                    <a:pt x="863" y="638"/>
                  </a:lnTo>
                  <a:lnTo>
                    <a:pt x="872" y="645"/>
                  </a:lnTo>
                  <a:lnTo>
                    <a:pt x="878" y="653"/>
                  </a:lnTo>
                  <a:lnTo>
                    <a:pt x="885" y="660"/>
                  </a:lnTo>
                  <a:lnTo>
                    <a:pt x="890" y="666"/>
                  </a:lnTo>
                  <a:lnTo>
                    <a:pt x="896" y="672"/>
                  </a:lnTo>
                  <a:lnTo>
                    <a:pt x="899" y="677"/>
                  </a:lnTo>
                  <a:lnTo>
                    <a:pt x="905" y="682"/>
                  </a:lnTo>
                  <a:lnTo>
                    <a:pt x="908" y="686"/>
                  </a:lnTo>
                  <a:lnTo>
                    <a:pt x="913" y="690"/>
                  </a:lnTo>
                  <a:lnTo>
                    <a:pt x="915" y="694"/>
                  </a:lnTo>
                  <a:lnTo>
                    <a:pt x="918" y="697"/>
                  </a:lnTo>
                  <a:lnTo>
                    <a:pt x="919" y="699"/>
                  </a:lnTo>
                  <a:lnTo>
                    <a:pt x="922" y="701"/>
                  </a:lnTo>
                  <a:lnTo>
                    <a:pt x="922" y="703"/>
                  </a:lnTo>
                  <a:lnTo>
                    <a:pt x="924" y="704"/>
                  </a:lnTo>
                  <a:lnTo>
                    <a:pt x="924" y="705"/>
                  </a:lnTo>
                  <a:lnTo>
                    <a:pt x="925" y="705"/>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0" name="Freeform 50"/>
            <p:cNvSpPr>
              <a:spLocks/>
            </p:cNvSpPr>
            <p:nvPr/>
          </p:nvSpPr>
          <p:spPr bwMode="auto">
            <a:xfrm>
              <a:off x="981" y="3798"/>
              <a:ext cx="303" cy="533"/>
            </a:xfrm>
            <a:custGeom>
              <a:avLst/>
              <a:gdLst>
                <a:gd name="T0" fmla="*/ 79 w 303"/>
                <a:gd name="T1" fmla="*/ 325 h 533"/>
                <a:gd name="T2" fmla="*/ 87 w 303"/>
                <a:gd name="T3" fmla="*/ 256 h 533"/>
                <a:gd name="T4" fmla="*/ 82 w 303"/>
                <a:gd name="T5" fmla="*/ 191 h 533"/>
                <a:gd name="T6" fmla="*/ 68 w 303"/>
                <a:gd name="T7" fmla="*/ 134 h 533"/>
                <a:gd name="T8" fmla="*/ 49 w 303"/>
                <a:gd name="T9" fmla="*/ 84 h 533"/>
                <a:gd name="T10" fmla="*/ 29 w 303"/>
                <a:gd name="T11" fmla="*/ 44 h 533"/>
                <a:gd name="T12" fmla="*/ 11 w 303"/>
                <a:gd name="T13" fmla="*/ 17 h 533"/>
                <a:gd name="T14" fmla="*/ 1 w 303"/>
                <a:gd name="T15" fmla="*/ 2 h 533"/>
                <a:gd name="T16" fmla="*/ 34 w 303"/>
                <a:gd name="T17" fmla="*/ 26 h 533"/>
                <a:gd name="T18" fmla="*/ 97 w 303"/>
                <a:gd name="T19" fmla="*/ 83 h 533"/>
                <a:gd name="T20" fmla="*/ 153 w 303"/>
                <a:gd name="T21" fmla="*/ 146 h 533"/>
                <a:gd name="T22" fmla="*/ 201 w 303"/>
                <a:gd name="T23" fmla="*/ 211 h 533"/>
                <a:gd name="T24" fmla="*/ 240 w 303"/>
                <a:gd name="T25" fmla="*/ 280 h 533"/>
                <a:gd name="T26" fmla="*/ 269 w 303"/>
                <a:gd name="T27" fmla="*/ 352 h 533"/>
                <a:gd name="T28" fmla="*/ 290 w 303"/>
                <a:gd name="T29" fmla="*/ 425 h 533"/>
                <a:gd name="T30" fmla="*/ 300 w 303"/>
                <a:gd name="T31" fmla="*/ 497 h 533"/>
                <a:gd name="T32" fmla="*/ 301 w 303"/>
                <a:gd name="T33" fmla="*/ 532 h 533"/>
                <a:gd name="T34" fmla="*/ 295 w 303"/>
                <a:gd name="T35" fmla="*/ 527 h 533"/>
                <a:gd name="T36" fmla="*/ 285 w 303"/>
                <a:gd name="T37" fmla="*/ 516 h 533"/>
                <a:gd name="T38" fmla="*/ 272 w 303"/>
                <a:gd name="T39" fmla="*/ 501 h 533"/>
                <a:gd name="T40" fmla="*/ 254 w 303"/>
                <a:gd name="T41" fmla="*/ 482 h 533"/>
                <a:gd name="T42" fmla="*/ 234 w 303"/>
                <a:gd name="T43" fmla="*/ 464 h 533"/>
                <a:gd name="T44" fmla="*/ 211 w 303"/>
                <a:gd name="T45" fmla="*/ 444 h 533"/>
                <a:gd name="T46" fmla="*/ 187 w 303"/>
                <a:gd name="T47" fmla="*/ 425 h 533"/>
                <a:gd name="T48" fmla="*/ 163 w 303"/>
                <a:gd name="T49" fmla="*/ 409 h 533"/>
                <a:gd name="T50" fmla="*/ 141 w 303"/>
                <a:gd name="T51" fmla="*/ 396 h 533"/>
                <a:gd name="T52" fmla="*/ 122 w 303"/>
                <a:gd name="T53" fmla="*/ 386 h 533"/>
                <a:gd name="T54" fmla="*/ 105 w 303"/>
                <a:gd name="T55" fmla="*/ 377 h 533"/>
                <a:gd name="T56" fmla="*/ 91 w 303"/>
                <a:gd name="T57" fmla="*/ 371 h 533"/>
                <a:gd name="T58" fmla="*/ 80 w 303"/>
                <a:gd name="T59" fmla="*/ 366 h 533"/>
                <a:gd name="T60" fmla="*/ 73 w 303"/>
                <a:gd name="T61" fmla="*/ 363 h 533"/>
                <a:gd name="T62" fmla="*/ 70 w 303"/>
                <a:gd name="T63" fmla="*/ 362 h 5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3" h="533">
                  <a:moveTo>
                    <a:pt x="70" y="360"/>
                  </a:moveTo>
                  <a:lnTo>
                    <a:pt x="79" y="325"/>
                  </a:lnTo>
                  <a:lnTo>
                    <a:pt x="85" y="289"/>
                  </a:lnTo>
                  <a:lnTo>
                    <a:pt x="87" y="256"/>
                  </a:lnTo>
                  <a:lnTo>
                    <a:pt x="87" y="222"/>
                  </a:lnTo>
                  <a:lnTo>
                    <a:pt x="82" y="191"/>
                  </a:lnTo>
                  <a:lnTo>
                    <a:pt x="76" y="161"/>
                  </a:lnTo>
                  <a:lnTo>
                    <a:pt x="68" y="134"/>
                  </a:lnTo>
                  <a:lnTo>
                    <a:pt x="60" y="107"/>
                  </a:lnTo>
                  <a:lnTo>
                    <a:pt x="49" y="84"/>
                  </a:lnTo>
                  <a:lnTo>
                    <a:pt x="39" y="62"/>
                  </a:lnTo>
                  <a:lnTo>
                    <a:pt x="29" y="44"/>
                  </a:lnTo>
                  <a:lnTo>
                    <a:pt x="20" y="29"/>
                  </a:lnTo>
                  <a:lnTo>
                    <a:pt x="11" y="17"/>
                  </a:lnTo>
                  <a:lnTo>
                    <a:pt x="5" y="8"/>
                  </a:lnTo>
                  <a:lnTo>
                    <a:pt x="1" y="2"/>
                  </a:lnTo>
                  <a:lnTo>
                    <a:pt x="0" y="0"/>
                  </a:lnTo>
                  <a:lnTo>
                    <a:pt x="34" y="26"/>
                  </a:lnTo>
                  <a:lnTo>
                    <a:pt x="67" y="54"/>
                  </a:lnTo>
                  <a:lnTo>
                    <a:pt x="97" y="83"/>
                  </a:lnTo>
                  <a:lnTo>
                    <a:pt x="127" y="113"/>
                  </a:lnTo>
                  <a:lnTo>
                    <a:pt x="153" y="146"/>
                  </a:lnTo>
                  <a:lnTo>
                    <a:pt x="177" y="178"/>
                  </a:lnTo>
                  <a:lnTo>
                    <a:pt x="201" y="211"/>
                  </a:lnTo>
                  <a:lnTo>
                    <a:pt x="222" y="245"/>
                  </a:lnTo>
                  <a:lnTo>
                    <a:pt x="240" y="280"/>
                  </a:lnTo>
                  <a:lnTo>
                    <a:pt x="256" y="316"/>
                  </a:lnTo>
                  <a:lnTo>
                    <a:pt x="269" y="352"/>
                  </a:lnTo>
                  <a:lnTo>
                    <a:pt x="281" y="388"/>
                  </a:lnTo>
                  <a:lnTo>
                    <a:pt x="290" y="425"/>
                  </a:lnTo>
                  <a:lnTo>
                    <a:pt x="296" y="461"/>
                  </a:lnTo>
                  <a:lnTo>
                    <a:pt x="300" y="497"/>
                  </a:lnTo>
                  <a:lnTo>
                    <a:pt x="302" y="532"/>
                  </a:lnTo>
                  <a:lnTo>
                    <a:pt x="301" y="532"/>
                  </a:lnTo>
                  <a:lnTo>
                    <a:pt x="299" y="530"/>
                  </a:lnTo>
                  <a:lnTo>
                    <a:pt x="295" y="527"/>
                  </a:lnTo>
                  <a:lnTo>
                    <a:pt x="291" y="521"/>
                  </a:lnTo>
                  <a:lnTo>
                    <a:pt x="285" y="516"/>
                  </a:lnTo>
                  <a:lnTo>
                    <a:pt x="279" y="508"/>
                  </a:lnTo>
                  <a:lnTo>
                    <a:pt x="272" y="501"/>
                  </a:lnTo>
                  <a:lnTo>
                    <a:pt x="264" y="491"/>
                  </a:lnTo>
                  <a:lnTo>
                    <a:pt x="254" y="482"/>
                  </a:lnTo>
                  <a:lnTo>
                    <a:pt x="245" y="473"/>
                  </a:lnTo>
                  <a:lnTo>
                    <a:pt x="234" y="464"/>
                  </a:lnTo>
                  <a:lnTo>
                    <a:pt x="224" y="453"/>
                  </a:lnTo>
                  <a:lnTo>
                    <a:pt x="211" y="444"/>
                  </a:lnTo>
                  <a:lnTo>
                    <a:pt x="200" y="434"/>
                  </a:lnTo>
                  <a:lnTo>
                    <a:pt x="187" y="425"/>
                  </a:lnTo>
                  <a:lnTo>
                    <a:pt x="176" y="415"/>
                  </a:lnTo>
                  <a:lnTo>
                    <a:pt x="163" y="409"/>
                  </a:lnTo>
                  <a:lnTo>
                    <a:pt x="152" y="402"/>
                  </a:lnTo>
                  <a:lnTo>
                    <a:pt x="141" y="396"/>
                  </a:lnTo>
                  <a:lnTo>
                    <a:pt x="131" y="390"/>
                  </a:lnTo>
                  <a:lnTo>
                    <a:pt x="122" y="386"/>
                  </a:lnTo>
                  <a:lnTo>
                    <a:pt x="113" y="381"/>
                  </a:lnTo>
                  <a:lnTo>
                    <a:pt x="105" y="377"/>
                  </a:lnTo>
                  <a:lnTo>
                    <a:pt x="98" y="373"/>
                  </a:lnTo>
                  <a:lnTo>
                    <a:pt x="91" y="371"/>
                  </a:lnTo>
                  <a:lnTo>
                    <a:pt x="85" y="368"/>
                  </a:lnTo>
                  <a:lnTo>
                    <a:pt x="80" y="366"/>
                  </a:lnTo>
                  <a:lnTo>
                    <a:pt x="77" y="363"/>
                  </a:lnTo>
                  <a:lnTo>
                    <a:pt x="73" y="363"/>
                  </a:lnTo>
                  <a:lnTo>
                    <a:pt x="71" y="362"/>
                  </a:lnTo>
                  <a:lnTo>
                    <a:pt x="70" y="362"/>
                  </a:lnTo>
                  <a:lnTo>
                    <a:pt x="70" y="360"/>
                  </a:lnTo>
                </a:path>
              </a:pathLst>
            </a:custGeom>
            <a:gradFill rotWithShape="0">
              <a:gsLst>
                <a:gs pos="0">
                  <a:srgbClr val="8F8F8F"/>
                </a:gs>
                <a:gs pos="50000">
                  <a:srgbClr val="FFFFFF"/>
                </a:gs>
                <a:gs pos="100000">
                  <a:srgbClr val="8F8F8F"/>
                </a:gs>
              </a:gsLst>
              <a:lin ang="5400000" scaled="1"/>
            </a:gradFill>
            <a:ln w="12700" cap="rnd" cmpd="sng">
              <a:solidFill>
                <a:srgbClr val="72727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1" name="Freeform 51"/>
            <p:cNvSpPr>
              <a:spLocks/>
            </p:cNvSpPr>
            <p:nvPr/>
          </p:nvSpPr>
          <p:spPr bwMode="auto">
            <a:xfrm>
              <a:off x="817" y="3796"/>
              <a:ext cx="254" cy="363"/>
            </a:xfrm>
            <a:custGeom>
              <a:avLst/>
              <a:gdLst>
                <a:gd name="T0" fmla="*/ 0 w 254"/>
                <a:gd name="T1" fmla="*/ 186 h 363"/>
                <a:gd name="T2" fmla="*/ 8 w 254"/>
                <a:gd name="T3" fmla="*/ 190 h 363"/>
                <a:gd name="T4" fmla="*/ 16 w 254"/>
                <a:gd name="T5" fmla="*/ 192 h 363"/>
                <a:gd name="T6" fmla="*/ 23 w 254"/>
                <a:gd name="T7" fmla="*/ 196 h 363"/>
                <a:gd name="T8" fmla="*/ 33 w 254"/>
                <a:gd name="T9" fmla="*/ 198 h 363"/>
                <a:gd name="T10" fmla="*/ 40 w 254"/>
                <a:gd name="T11" fmla="*/ 201 h 363"/>
                <a:gd name="T12" fmla="*/ 48 w 254"/>
                <a:gd name="T13" fmla="*/ 204 h 363"/>
                <a:gd name="T14" fmla="*/ 56 w 254"/>
                <a:gd name="T15" fmla="*/ 208 h 363"/>
                <a:gd name="T16" fmla="*/ 65 w 254"/>
                <a:gd name="T17" fmla="*/ 212 h 363"/>
                <a:gd name="T18" fmla="*/ 73 w 254"/>
                <a:gd name="T19" fmla="*/ 218 h 363"/>
                <a:gd name="T20" fmla="*/ 81 w 254"/>
                <a:gd name="T21" fmla="*/ 222 h 363"/>
                <a:gd name="T22" fmla="*/ 90 w 254"/>
                <a:gd name="T23" fmla="*/ 228 h 363"/>
                <a:gd name="T24" fmla="*/ 99 w 254"/>
                <a:gd name="T25" fmla="*/ 233 h 363"/>
                <a:gd name="T26" fmla="*/ 109 w 254"/>
                <a:gd name="T27" fmla="*/ 240 h 363"/>
                <a:gd name="T28" fmla="*/ 119 w 254"/>
                <a:gd name="T29" fmla="*/ 248 h 363"/>
                <a:gd name="T30" fmla="*/ 130 w 254"/>
                <a:gd name="T31" fmla="*/ 256 h 363"/>
                <a:gd name="T32" fmla="*/ 142 w 254"/>
                <a:gd name="T33" fmla="*/ 264 h 363"/>
                <a:gd name="T34" fmla="*/ 153 w 254"/>
                <a:gd name="T35" fmla="*/ 275 h 363"/>
                <a:gd name="T36" fmla="*/ 164 w 254"/>
                <a:gd name="T37" fmla="*/ 285 h 363"/>
                <a:gd name="T38" fmla="*/ 174 w 254"/>
                <a:gd name="T39" fmla="*/ 294 h 363"/>
                <a:gd name="T40" fmla="*/ 185 w 254"/>
                <a:gd name="T41" fmla="*/ 303 h 363"/>
                <a:gd name="T42" fmla="*/ 193 w 254"/>
                <a:gd name="T43" fmla="*/ 312 h 363"/>
                <a:gd name="T44" fmla="*/ 201 w 254"/>
                <a:gd name="T45" fmla="*/ 320 h 363"/>
                <a:gd name="T46" fmla="*/ 207 w 254"/>
                <a:gd name="T47" fmla="*/ 327 h 363"/>
                <a:gd name="T48" fmla="*/ 214 w 254"/>
                <a:gd name="T49" fmla="*/ 334 h 363"/>
                <a:gd name="T50" fmla="*/ 219 w 254"/>
                <a:gd name="T51" fmla="*/ 340 h 363"/>
                <a:gd name="T52" fmla="*/ 224 w 254"/>
                <a:gd name="T53" fmla="*/ 346 h 363"/>
                <a:gd name="T54" fmla="*/ 226 w 254"/>
                <a:gd name="T55" fmla="*/ 351 h 363"/>
                <a:gd name="T56" fmla="*/ 230 w 254"/>
                <a:gd name="T57" fmla="*/ 355 h 363"/>
                <a:gd name="T58" fmla="*/ 232 w 254"/>
                <a:gd name="T59" fmla="*/ 358 h 363"/>
                <a:gd name="T60" fmla="*/ 234 w 254"/>
                <a:gd name="T61" fmla="*/ 360 h 363"/>
                <a:gd name="T62" fmla="*/ 234 w 254"/>
                <a:gd name="T63" fmla="*/ 362 h 363"/>
                <a:gd name="T64" fmla="*/ 235 w 254"/>
                <a:gd name="T65" fmla="*/ 362 h 363"/>
                <a:gd name="T66" fmla="*/ 244 w 254"/>
                <a:gd name="T67" fmla="*/ 332 h 363"/>
                <a:gd name="T68" fmla="*/ 249 w 254"/>
                <a:gd name="T69" fmla="*/ 302 h 363"/>
                <a:gd name="T70" fmla="*/ 252 w 254"/>
                <a:gd name="T71" fmla="*/ 272 h 363"/>
                <a:gd name="T72" fmla="*/ 253 w 254"/>
                <a:gd name="T73" fmla="*/ 242 h 363"/>
                <a:gd name="T74" fmla="*/ 251 w 254"/>
                <a:gd name="T75" fmla="*/ 214 h 363"/>
                <a:gd name="T76" fmla="*/ 247 w 254"/>
                <a:gd name="T77" fmla="*/ 187 h 363"/>
                <a:gd name="T78" fmla="*/ 242 w 254"/>
                <a:gd name="T79" fmla="*/ 161 h 363"/>
                <a:gd name="T80" fmla="*/ 235 w 254"/>
                <a:gd name="T81" fmla="*/ 135 h 363"/>
                <a:gd name="T82" fmla="*/ 227 w 254"/>
                <a:gd name="T83" fmla="*/ 112 h 363"/>
                <a:gd name="T84" fmla="*/ 218 w 254"/>
                <a:gd name="T85" fmla="*/ 90 h 363"/>
                <a:gd name="T86" fmla="*/ 209 w 254"/>
                <a:gd name="T87" fmla="*/ 70 h 363"/>
                <a:gd name="T88" fmla="*/ 199 w 254"/>
                <a:gd name="T89" fmla="*/ 51 h 363"/>
                <a:gd name="T90" fmla="*/ 190 w 254"/>
                <a:gd name="T91" fmla="*/ 35 h 363"/>
                <a:gd name="T92" fmla="*/ 181 w 254"/>
                <a:gd name="T93" fmla="*/ 21 h 363"/>
                <a:gd name="T94" fmla="*/ 172 w 254"/>
                <a:gd name="T95" fmla="*/ 10 h 363"/>
                <a:gd name="T96" fmla="*/ 164 w 254"/>
                <a:gd name="T97" fmla="*/ 0 h 363"/>
                <a:gd name="T98" fmla="*/ 0 w 254"/>
                <a:gd name="T99" fmla="*/ 186 h 3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4" h="363">
                  <a:moveTo>
                    <a:pt x="0" y="186"/>
                  </a:moveTo>
                  <a:lnTo>
                    <a:pt x="8" y="190"/>
                  </a:lnTo>
                  <a:lnTo>
                    <a:pt x="16" y="192"/>
                  </a:lnTo>
                  <a:lnTo>
                    <a:pt x="23" y="196"/>
                  </a:lnTo>
                  <a:lnTo>
                    <a:pt x="33" y="198"/>
                  </a:lnTo>
                  <a:lnTo>
                    <a:pt x="40" y="201"/>
                  </a:lnTo>
                  <a:lnTo>
                    <a:pt x="48" y="204"/>
                  </a:lnTo>
                  <a:lnTo>
                    <a:pt x="56" y="208"/>
                  </a:lnTo>
                  <a:lnTo>
                    <a:pt x="65" y="212"/>
                  </a:lnTo>
                  <a:lnTo>
                    <a:pt x="73" y="218"/>
                  </a:lnTo>
                  <a:lnTo>
                    <a:pt x="81" y="222"/>
                  </a:lnTo>
                  <a:lnTo>
                    <a:pt x="90" y="228"/>
                  </a:lnTo>
                  <a:lnTo>
                    <a:pt x="99" y="233"/>
                  </a:lnTo>
                  <a:lnTo>
                    <a:pt x="109" y="240"/>
                  </a:lnTo>
                  <a:lnTo>
                    <a:pt x="119" y="248"/>
                  </a:lnTo>
                  <a:lnTo>
                    <a:pt x="130" y="256"/>
                  </a:lnTo>
                  <a:lnTo>
                    <a:pt x="142" y="264"/>
                  </a:lnTo>
                  <a:lnTo>
                    <a:pt x="153" y="275"/>
                  </a:lnTo>
                  <a:lnTo>
                    <a:pt x="164" y="285"/>
                  </a:lnTo>
                  <a:lnTo>
                    <a:pt x="174" y="294"/>
                  </a:lnTo>
                  <a:lnTo>
                    <a:pt x="185" y="303"/>
                  </a:lnTo>
                  <a:lnTo>
                    <a:pt x="193" y="312"/>
                  </a:lnTo>
                  <a:lnTo>
                    <a:pt x="201" y="320"/>
                  </a:lnTo>
                  <a:lnTo>
                    <a:pt x="207" y="327"/>
                  </a:lnTo>
                  <a:lnTo>
                    <a:pt x="214" y="334"/>
                  </a:lnTo>
                  <a:lnTo>
                    <a:pt x="219" y="340"/>
                  </a:lnTo>
                  <a:lnTo>
                    <a:pt x="224" y="346"/>
                  </a:lnTo>
                  <a:lnTo>
                    <a:pt x="226" y="351"/>
                  </a:lnTo>
                  <a:lnTo>
                    <a:pt x="230" y="355"/>
                  </a:lnTo>
                  <a:lnTo>
                    <a:pt x="232" y="358"/>
                  </a:lnTo>
                  <a:lnTo>
                    <a:pt x="234" y="360"/>
                  </a:lnTo>
                  <a:lnTo>
                    <a:pt x="234" y="362"/>
                  </a:lnTo>
                  <a:lnTo>
                    <a:pt x="235" y="362"/>
                  </a:lnTo>
                  <a:lnTo>
                    <a:pt x="244" y="332"/>
                  </a:lnTo>
                  <a:lnTo>
                    <a:pt x="249" y="302"/>
                  </a:lnTo>
                  <a:lnTo>
                    <a:pt x="252" y="272"/>
                  </a:lnTo>
                  <a:lnTo>
                    <a:pt x="253" y="242"/>
                  </a:lnTo>
                  <a:lnTo>
                    <a:pt x="251" y="214"/>
                  </a:lnTo>
                  <a:lnTo>
                    <a:pt x="247" y="187"/>
                  </a:lnTo>
                  <a:lnTo>
                    <a:pt x="242" y="161"/>
                  </a:lnTo>
                  <a:lnTo>
                    <a:pt x="235" y="135"/>
                  </a:lnTo>
                  <a:lnTo>
                    <a:pt x="227" y="112"/>
                  </a:lnTo>
                  <a:lnTo>
                    <a:pt x="218" y="90"/>
                  </a:lnTo>
                  <a:lnTo>
                    <a:pt x="209" y="70"/>
                  </a:lnTo>
                  <a:lnTo>
                    <a:pt x="199" y="51"/>
                  </a:lnTo>
                  <a:lnTo>
                    <a:pt x="190" y="35"/>
                  </a:lnTo>
                  <a:lnTo>
                    <a:pt x="181" y="21"/>
                  </a:lnTo>
                  <a:lnTo>
                    <a:pt x="172" y="10"/>
                  </a:lnTo>
                  <a:lnTo>
                    <a:pt x="164" y="0"/>
                  </a:lnTo>
                  <a:lnTo>
                    <a:pt x="0" y="186"/>
                  </a:lnTo>
                </a:path>
              </a:pathLst>
            </a:custGeom>
            <a:gradFill rotWithShape="0">
              <a:gsLst>
                <a:gs pos="0">
                  <a:srgbClr val="810000"/>
                </a:gs>
                <a:gs pos="50000">
                  <a:srgbClr val="FF0000"/>
                </a:gs>
                <a:gs pos="100000">
                  <a:srgbClr val="810000"/>
                </a:gs>
              </a:gsLst>
              <a:lin ang="54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2" name="Freeform 52"/>
            <p:cNvSpPr>
              <a:spLocks/>
            </p:cNvSpPr>
            <p:nvPr/>
          </p:nvSpPr>
          <p:spPr bwMode="auto">
            <a:xfrm>
              <a:off x="587" y="3759"/>
              <a:ext cx="395" cy="225"/>
            </a:xfrm>
            <a:custGeom>
              <a:avLst/>
              <a:gdLst>
                <a:gd name="T0" fmla="*/ 230 w 395"/>
                <a:gd name="T1" fmla="*/ 224 h 225"/>
                <a:gd name="T2" fmla="*/ 229 w 395"/>
                <a:gd name="T3" fmla="*/ 223 h 225"/>
                <a:gd name="T4" fmla="*/ 228 w 395"/>
                <a:gd name="T5" fmla="*/ 219 h 225"/>
                <a:gd name="T6" fmla="*/ 225 w 395"/>
                <a:gd name="T7" fmla="*/ 216 h 225"/>
                <a:gd name="T8" fmla="*/ 222 w 395"/>
                <a:gd name="T9" fmla="*/ 210 h 225"/>
                <a:gd name="T10" fmla="*/ 217 w 395"/>
                <a:gd name="T11" fmla="*/ 205 h 225"/>
                <a:gd name="T12" fmla="*/ 213 w 395"/>
                <a:gd name="T13" fmla="*/ 197 h 225"/>
                <a:gd name="T14" fmla="*/ 206 w 395"/>
                <a:gd name="T15" fmla="*/ 189 h 225"/>
                <a:gd name="T16" fmla="*/ 200 w 395"/>
                <a:gd name="T17" fmla="*/ 181 h 225"/>
                <a:gd name="T18" fmla="*/ 191 w 395"/>
                <a:gd name="T19" fmla="*/ 173 h 225"/>
                <a:gd name="T20" fmla="*/ 183 w 395"/>
                <a:gd name="T21" fmla="*/ 164 h 225"/>
                <a:gd name="T22" fmla="*/ 174 w 395"/>
                <a:gd name="T23" fmla="*/ 155 h 225"/>
                <a:gd name="T24" fmla="*/ 165 w 395"/>
                <a:gd name="T25" fmla="*/ 145 h 225"/>
                <a:gd name="T26" fmla="*/ 155 w 395"/>
                <a:gd name="T27" fmla="*/ 137 h 225"/>
                <a:gd name="T28" fmla="*/ 145 w 395"/>
                <a:gd name="T29" fmla="*/ 128 h 225"/>
                <a:gd name="T30" fmla="*/ 133 w 395"/>
                <a:gd name="T31" fmla="*/ 120 h 225"/>
                <a:gd name="T32" fmla="*/ 123 w 395"/>
                <a:gd name="T33" fmla="*/ 110 h 225"/>
                <a:gd name="T34" fmla="*/ 109 w 395"/>
                <a:gd name="T35" fmla="*/ 103 h 225"/>
                <a:gd name="T36" fmla="*/ 95 w 395"/>
                <a:gd name="T37" fmla="*/ 94 h 225"/>
                <a:gd name="T38" fmla="*/ 83 w 395"/>
                <a:gd name="T39" fmla="*/ 88 h 225"/>
                <a:gd name="T40" fmla="*/ 72 w 395"/>
                <a:gd name="T41" fmla="*/ 81 h 225"/>
                <a:gd name="T42" fmla="*/ 61 w 395"/>
                <a:gd name="T43" fmla="*/ 76 h 225"/>
                <a:gd name="T44" fmla="*/ 50 w 395"/>
                <a:gd name="T45" fmla="*/ 70 h 225"/>
                <a:gd name="T46" fmla="*/ 41 w 395"/>
                <a:gd name="T47" fmla="*/ 67 h 225"/>
                <a:gd name="T48" fmla="*/ 33 w 395"/>
                <a:gd name="T49" fmla="*/ 62 h 225"/>
                <a:gd name="T50" fmla="*/ 25 w 395"/>
                <a:gd name="T51" fmla="*/ 60 h 225"/>
                <a:gd name="T52" fmla="*/ 18 w 395"/>
                <a:gd name="T53" fmla="*/ 57 h 225"/>
                <a:gd name="T54" fmla="*/ 13 w 395"/>
                <a:gd name="T55" fmla="*/ 55 h 225"/>
                <a:gd name="T56" fmla="*/ 8 w 395"/>
                <a:gd name="T57" fmla="*/ 52 h 225"/>
                <a:gd name="T58" fmla="*/ 4 w 395"/>
                <a:gd name="T59" fmla="*/ 52 h 225"/>
                <a:gd name="T60" fmla="*/ 2 w 395"/>
                <a:gd name="T61" fmla="*/ 51 h 225"/>
                <a:gd name="T62" fmla="*/ 0 w 395"/>
                <a:gd name="T63" fmla="*/ 51 h 225"/>
                <a:gd name="T64" fmla="*/ 0 w 395"/>
                <a:gd name="T65" fmla="*/ 49 h 225"/>
                <a:gd name="T66" fmla="*/ 26 w 395"/>
                <a:gd name="T67" fmla="*/ 37 h 225"/>
                <a:gd name="T68" fmla="*/ 54 w 395"/>
                <a:gd name="T69" fmla="*/ 27 h 225"/>
                <a:gd name="T70" fmla="*/ 80 w 395"/>
                <a:gd name="T71" fmla="*/ 18 h 225"/>
                <a:gd name="T72" fmla="*/ 108 w 395"/>
                <a:gd name="T73" fmla="*/ 11 h 225"/>
                <a:gd name="T74" fmla="*/ 134 w 395"/>
                <a:gd name="T75" fmla="*/ 6 h 225"/>
                <a:gd name="T76" fmla="*/ 161 w 395"/>
                <a:gd name="T77" fmla="*/ 2 h 225"/>
                <a:gd name="T78" fmla="*/ 187 w 395"/>
                <a:gd name="T79" fmla="*/ 1 h 225"/>
                <a:gd name="T80" fmla="*/ 213 w 395"/>
                <a:gd name="T81" fmla="*/ 0 h 225"/>
                <a:gd name="T82" fmla="*/ 237 w 395"/>
                <a:gd name="T83" fmla="*/ 2 h 225"/>
                <a:gd name="T84" fmla="*/ 262 w 395"/>
                <a:gd name="T85" fmla="*/ 4 h 225"/>
                <a:gd name="T86" fmla="*/ 285 w 395"/>
                <a:gd name="T87" fmla="*/ 7 h 225"/>
                <a:gd name="T88" fmla="*/ 309 w 395"/>
                <a:gd name="T89" fmla="*/ 11 h 225"/>
                <a:gd name="T90" fmla="*/ 331 w 395"/>
                <a:gd name="T91" fmla="*/ 17 h 225"/>
                <a:gd name="T92" fmla="*/ 353 w 395"/>
                <a:gd name="T93" fmla="*/ 22 h 225"/>
                <a:gd name="T94" fmla="*/ 374 w 395"/>
                <a:gd name="T95" fmla="*/ 30 h 225"/>
                <a:gd name="T96" fmla="*/ 394 w 395"/>
                <a:gd name="T97" fmla="*/ 37 h 225"/>
                <a:gd name="T98" fmla="*/ 230 w 395"/>
                <a:gd name="T99" fmla="*/ 224 h 2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5" h="225">
                  <a:moveTo>
                    <a:pt x="230" y="224"/>
                  </a:moveTo>
                  <a:lnTo>
                    <a:pt x="229" y="223"/>
                  </a:lnTo>
                  <a:lnTo>
                    <a:pt x="228" y="219"/>
                  </a:lnTo>
                  <a:lnTo>
                    <a:pt x="225" y="216"/>
                  </a:lnTo>
                  <a:lnTo>
                    <a:pt x="222" y="210"/>
                  </a:lnTo>
                  <a:lnTo>
                    <a:pt x="217" y="205"/>
                  </a:lnTo>
                  <a:lnTo>
                    <a:pt x="213" y="197"/>
                  </a:lnTo>
                  <a:lnTo>
                    <a:pt x="206" y="189"/>
                  </a:lnTo>
                  <a:lnTo>
                    <a:pt x="200" y="181"/>
                  </a:lnTo>
                  <a:lnTo>
                    <a:pt x="191" y="173"/>
                  </a:lnTo>
                  <a:lnTo>
                    <a:pt x="183" y="164"/>
                  </a:lnTo>
                  <a:lnTo>
                    <a:pt x="174" y="155"/>
                  </a:lnTo>
                  <a:lnTo>
                    <a:pt x="165" y="145"/>
                  </a:lnTo>
                  <a:lnTo>
                    <a:pt x="155" y="137"/>
                  </a:lnTo>
                  <a:lnTo>
                    <a:pt x="145" y="128"/>
                  </a:lnTo>
                  <a:lnTo>
                    <a:pt x="133" y="120"/>
                  </a:lnTo>
                  <a:lnTo>
                    <a:pt x="123" y="110"/>
                  </a:lnTo>
                  <a:lnTo>
                    <a:pt x="109" y="103"/>
                  </a:lnTo>
                  <a:lnTo>
                    <a:pt x="95" y="94"/>
                  </a:lnTo>
                  <a:lnTo>
                    <a:pt x="83" y="88"/>
                  </a:lnTo>
                  <a:lnTo>
                    <a:pt x="72" y="81"/>
                  </a:lnTo>
                  <a:lnTo>
                    <a:pt x="61" y="76"/>
                  </a:lnTo>
                  <a:lnTo>
                    <a:pt x="50" y="70"/>
                  </a:lnTo>
                  <a:lnTo>
                    <a:pt x="41" y="67"/>
                  </a:lnTo>
                  <a:lnTo>
                    <a:pt x="33" y="62"/>
                  </a:lnTo>
                  <a:lnTo>
                    <a:pt x="25" y="60"/>
                  </a:lnTo>
                  <a:lnTo>
                    <a:pt x="18" y="57"/>
                  </a:lnTo>
                  <a:lnTo>
                    <a:pt x="13" y="55"/>
                  </a:lnTo>
                  <a:lnTo>
                    <a:pt x="8" y="52"/>
                  </a:lnTo>
                  <a:lnTo>
                    <a:pt x="4" y="52"/>
                  </a:lnTo>
                  <a:lnTo>
                    <a:pt x="2" y="51"/>
                  </a:lnTo>
                  <a:lnTo>
                    <a:pt x="0" y="51"/>
                  </a:lnTo>
                  <a:lnTo>
                    <a:pt x="0" y="49"/>
                  </a:lnTo>
                  <a:lnTo>
                    <a:pt x="26" y="37"/>
                  </a:lnTo>
                  <a:lnTo>
                    <a:pt x="54" y="27"/>
                  </a:lnTo>
                  <a:lnTo>
                    <a:pt x="80" y="18"/>
                  </a:lnTo>
                  <a:lnTo>
                    <a:pt x="108" y="11"/>
                  </a:lnTo>
                  <a:lnTo>
                    <a:pt x="134" y="6"/>
                  </a:lnTo>
                  <a:lnTo>
                    <a:pt x="161" y="2"/>
                  </a:lnTo>
                  <a:lnTo>
                    <a:pt x="187" y="1"/>
                  </a:lnTo>
                  <a:lnTo>
                    <a:pt x="213" y="0"/>
                  </a:lnTo>
                  <a:lnTo>
                    <a:pt x="237" y="2"/>
                  </a:lnTo>
                  <a:lnTo>
                    <a:pt x="262" y="4"/>
                  </a:lnTo>
                  <a:lnTo>
                    <a:pt x="285" y="7"/>
                  </a:lnTo>
                  <a:lnTo>
                    <a:pt x="309" y="11"/>
                  </a:lnTo>
                  <a:lnTo>
                    <a:pt x="331" y="17"/>
                  </a:lnTo>
                  <a:lnTo>
                    <a:pt x="353" y="22"/>
                  </a:lnTo>
                  <a:lnTo>
                    <a:pt x="374" y="30"/>
                  </a:lnTo>
                  <a:lnTo>
                    <a:pt x="394" y="37"/>
                  </a:lnTo>
                  <a:lnTo>
                    <a:pt x="230" y="224"/>
                  </a:lnTo>
                </a:path>
              </a:pathLst>
            </a:custGeom>
            <a:gradFill rotWithShape="0">
              <a:gsLst>
                <a:gs pos="0">
                  <a:srgbClr val="8F8F8F"/>
                </a:gs>
                <a:gs pos="50000">
                  <a:srgbClr val="FFFFFF"/>
                </a:gs>
                <a:gs pos="100000">
                  <a:srgbClr val="8F8F8F"/>
                </a:gs>
              </a:gsLst>
              <a:lin ang="5400000" scaled="1"/>
            </a:gradFill>
            <a:ln w="12700" cap="rnd" cmpd="sng">
              <a:solidFill>
                <a:srgbClr val="72727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3" name="Freeform 53"/>
            <p:cNvSpPr>
              <a:spLocks/>
            </p:cNvSpPr>
            <p:nvPr/>
          </p:nvSpPr>
          <p:spPr bwMode="auto">
            <a:xfrm>
              <a:off x="357" y="3624"/>
              <a:ext cx="622" cy="185"/>
            </a:xfrm>
            <a:custGeom>
              <a:avLst/>
              <a:gdLst>
                <a:gd name="T0" fmla="*/ 264 w 622"/>
                <a:gd name="T1" fmla="*/ 170 h 185"/>
                <a:gd name="T2" fmla="*/ 334 w 622"/>
                <a:gd name="T3" fmla="*/ 152 h 185"/>
                <a:gd name="T4" fmla="*/ 401 w 622"/>
                <a:gd name="T5" fmla="*/ 144 h 185"/>
                <a:gd name="T6" fmla="*/ 465 w 622"/>
                <a:gd name="T7" fmla="*/ 144 h 185"/>
                <a:gd name="T8" fmla="*/ 520 w 622"/>
                <a:gd name="T9" fmla="*/ 150 h 185"/>
                <a:gd name="T10" fmla="*/ 566 w 622"/>
                <a:gd name="T11" fmla="*/ 158 h 185"/>
                <a:gd name="T12" fmla="*/ 599 w 622"/>
                <a:gd name="T13" fmla="*/ 166 h 185"/>
                <a:gd name="T14" fmla="*/ 617 w 622"/>
                <a:gd name="T15" fmla="*/ 172 h 185"/>
                <a:gd name="T16" fmla="*/ 590 w 622"/>
                <a:gd name="T17" fmla="*/ 149 h 185"/>
                <a:gd name="T18" fmla="*/ 523 w 622"/>
                <a:gd name="T19" fmla="*/ 106 h 185"/>
                <a:gd name="T20" fmla="*/ 449 w 622"/>
                <a:gd name="T21" fmla="*/ 69 h 185"/>
                <a:gd name="T22" fmla="*/ 370 w 622"/>
                <a:gd name="T23" fmla="*/ 40 h 185"/>
                <a:gd name="T24" fmla="*/ 286 w 622"/>
                <a:gd name="T25" fmla="*/ 19 h 185"/>
                <a:gd name="T26" fmla="*/ 202 w 622"/>
                <a:gd name="T27" fmla="*/ 5 h 185"/>
                <a:gd name="T28" fmla="*/ 119 w 622"/>
                <a:gd name="T29" fmla="*/ 0 h 185"/>
                <a:gd name="T30" fmla="*/ 38 w 622"/>
                <a:gd name="T31" fmla="*/ 4 h 185"/>
                <a:gd name="T32" fmla="*/ 0 w 622"/>
                <a:gd name="T33" fmla="*/ 11 h 185"/>
                <a:gd name="T34" fmla="*/ 6 w 622"/>
                <a:gd name="T35" fmla="*/ 13 h 185"/>
                <a:gd name="T36" fmla="*/ 19 w 622"/>
                <a:gd name="T37" fmla="*/ 18 h 185"/>
                <a:gd name="T38" fmla="*/ 36 w 622"/>
                <a:gd name="T39" fmla="*/ 24 h 185"/>
                <a:gd name="T40" fmla="*/ 57 w 622"/>
                <a:gd name="T41" fmla="*/ 34 h 185"/>
                <a:gd name="T42" fmla="*/ 79 w 622"/>
                <a:gd name="T43" fmla="*/ 46 h 185"/>
                <a:gd name="T44" fmla="*/ 103 w 622"/>
                <a:gd name="T45" fmla="*/ 60 h 185"/>
                <a:gd name="T46" fmla="*/ 129 w 622"/>
                <a:gd name="T47" fmla="*/ 77 h 185"/>
                <a:gd name="T48" fmla="*/ 151 w 622"/>
                <a:gd name="T49" fmla="*/ 95 h 185"/>
                <a:gd name="T50" fmla="*/ 170 w 622"/>
                <a:gd name="T51" fmla="*/ 114 h 185"/>
                <a:gd name="T52" fmla="*/ 187 w 622"/>
                <a:gd name="T53" fmla="*/ 132 h 185"/>
                <a:gd name="T54" fmla="*/ 201 w 622"/>
                <a:gd name="T55" fmla="*/ 147 h 185"/>
                <a:gd name="T56" fmla="*/ 212 w 622"/>
                <a:gd name="T57" fmla="*/ 161 h 185"/>
                <a:gd name="T58" fmla="*/ 221 w 622"/>
                <a:gd name="T59" fmla="*/ 172 h 185"/>
                <a:gd name="T60" fmla="*/ 226 w 622"/>
                <a:gd name="T61" fmla="*/ 180 h 185"/>
                <a:gd name="T62" fmla="*/ 229 w 622"/>
                <a:gd name="T63" fmla="*/ 184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22" h="185">
                  <a:moveTo>
                    <a:pt x="231" y="184"/>
                  </a:moveTo>
                  <a:lnTo>
                    <a:pt x="264" y="170"/>
                  </a:lnTo>
                  <a:lnTo>
                    <a:pt x="300" y="159"/>
                  </a:lnTo>
                  <a:lnTo>
                    <a:pt x="334" y="152"/>
                  </a:lnTo>
                  <a:lnTo>
                    <a:pt x="369" y="146"/>
                  </a:lnTo>
                  <a:lnTo>
                    <a:pt x="401" y="144"/>
                  </a:lnTo>
                  <a:lnTo>
                    <a:pt x="434" y="142"/>
                  </a:lnTo>
                  <a:lnTo>
                    <a:pt x="465" y="144"/>
                  </a:lnTo>
                  <a:lnTo>
                    <a:pt x="495" y="146"/>
                  </a:lnTo>
                  <a:lnTo>
                    <a:pt x="520" y="150"/>
                  </a:lnTo>
                  <a:lnTo>
                    <a:pt x="545" y="154"/>
                  </a:lnTo>
                  <a:lnTo>
                    <a:pt x="566" y="158"/>
                  </a:lnTo>
                  <a:lnTo>
                    <a:pt x="585" y="162"/>
                  </a:lnTo>
                  <a:lnTo>
                    <a:pt x="599" y="166"/>
                  </a:lnTo>
                  <a:lnTo>
                    <a:pt x="611" y="169"/>
                  </a:lnTo>
                  <a:lnTo>
                    <a:pt x="617" y="172"/>
                  </a:lnTo>
                  <a:lnTo>
                    <a:pt x="621" y="172"/>
                  </a:lnTo>
                  <a:lnTo>
                    <a:pt x="590" y="149"/>
                  </a:lnTo>
                  <a:lnTo>
                    <a:pt x="557" y="126"/>
                  </a:lnTo>
                  <a:lnTo>
                    <a:pt x="523" y="106"/>
                  </a:lnTo>
                  <a:lnTo>
                    <a:pt x="488" y="86"/>
                  </a:lnTo>
                  <a:lnTo>
                    <a:pt x="449" y="69"/>
                  </a:lnTo>
                  <a:lnTo>
                    <a:pt x="410" y="54"/>
                  </a:lnTo>
                  <a:lnTo>
                    <a:pt x="370" y="40"/>
                  </a:lnTo>
                  <a:lnTo>
                    <a:pt x="329" y="28"/>
                  </a:lnTo>
                  <a:lnTo>
                    <a:pt x="286" y="19"/>
                  </a:lnTo>
                  <a:lnTo>
                    <a:pt x="245" y="11"/>
                  </a:lnTo>
                  <a:lnTo>
                    <a:pt x="202" y="5"/>
                  </a:lnTo>
                  <a:lnTo>
                    <a:pt x="161" y="1"/>
                  </a:lnTo>
                  <a:lnTo>
                    <a:pt x="119" y="0"/>
                  </a:lnTo>
                  <a:lnTo>
                    <a:pt x="78" y="1"/>
                  </a:lnTo>
                  <a:lnTo>
                    <a:pt x="38" y="4"/>
                  </a:lnTo>
                  <a:lnTo>
                    <a:pt x="0" y="10"/>
                  </a:lnTo>
                  <a:lnTo>
                    <a:pt x="0" y="11"/>
                  </a:lnTo>
                  <a:lnTo>
                    <a:pt x="2" y="11"/>
                  </a:lnTo>
                  <a:lnTo>
                    <a:pt x="6" y="13"/>
                  </a:lnTo>
                  <a:lnTo>
                    <a:pt x="12" y="14"/>
                  </a:lnTo>
                  <a:lnTo>
                    <a:pt x="19" y="18"/>
                  </a:lnTo>
                  <a:lnTo>
                    <a:pt x="27" y="21"/>
                  </a:lnTo>
                  <a:lnTo>
                    <a:pt x="36" y="24"/>
                  </a:lnTo>
                  <a:lnTo>
                    <a:pt x="47" y="28"/>
                  </a:lnTo>
                  <a:lnTo>
                    <a:pt x="57" y="34"/>
                  </a:lnTo>
                  <a:lnTo>
                    <a:pt x="68" y="40"/>
                  </a:lnTo>
                  <a:lnTo>
                    <a:pt x="79" y="46"/>
                  </a:lnTo>
                  <a:lnTo>
                    <a:pt x="92" y="52"/>
                  </a:lnTo>
                  <a:lnTo>
                    <a:pt x="103" y="60"/>
                  </a:lnTo>
                  <a:lnTo>
                    <a:pt x="117" y="68"/>
                  </a:lnTo>
                  <a:lnTo>
                    <a:pt x="129" y="77"/>
                  </a:lnTo>
                  <a:lnTo>
                    <a:pt x="142" y="86"/>
                  </a:lnTo>
                  <a:lnTo>
                    <a:pt x="151" y="95"/>
                  </a:lnTo>
                  <a:lnTo>
                    <a:pt x="162" y="104"/>
                  </a:lnTo>
                  <a:lnTo>
                    <a:pt x="170" y="114"/>
                  </a:lnTo>
                  <a:lnTo>
                    <a:pt x="179" y="122"/>
                  </a:lnTo>
                  <a:lnTo>
                    <a:pt x="187" y="132"/>
                  </a:lnTo>
                  <a:lnTo>
                    <a:pt x="195" y="139"/>
                  </a:lnTo>
                  <a:lnTo>
                    <a:pt x="201" y="147"/>
                  </a:lnTo>
                  <a:lnTo>
                    <a:pt x="207" y="154"/>
                  </a:lnTo>
                  <a:lnTo>
                    <a:pt x="212" y="161"/>
                  </a:lnTo>
                  <a:lnTo>
                    <a:pt x="217" y="167"/>
                  </a:lnTo>
                  <a:lnTo>
                    <a:pt x="221" y="172"/>
                  </a:lnTo>
                  <a:lnTo>
                    <a:pt x="224" y="176"/>
                  </a:lnTo>
                  <a:lnTo>
                    <a:pt x="226" y="180"/>
                  </a:lnTo>
                  <a:lnTo>
                    <a:pt x="229" y="182"/>
                  </a:lnTo>
                  <a:lnTo>
                    <a:pt x="229" y="184"/>
                  </a:lnTo>
                  <a:lnTo>
                    <a:pt x="231" y="184"/>
                  </a:lnTo>
                </a:path>
              </a:pathLst>
            </a:custGeom>
            <a:gradFill rotWithShape="0">
              <a:gsLst>
                <a:gs pos="0">
                  <a:srgbClr val="810000"/>
                </a:gs>
                <a:gs pos="50000">
                  <a:srgbClr val="FF0000"/>
                </a:gs>
                <a:gs pos="100000">
                  <a:srgbClr val="810000"/>
                </a:gs>
              </a:gsLst>
              <a:lin ang="54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4" name="Freeform 54"/>
            <p:cNvSpPr>
              <a:spLocks/>
            </p:cNvSpPr>
            <p:nvPr/>
          </p:nvSpPr>
          <p:spPr bwMode="auto">
            <a:xfrm>
              <a:off x="490" y="4282"/>
              <a:ext cx="48" cy="50"/>
            </a:xfrm>
            <a:custGeom>
              <a:avLst/>
              <a:gdLst>
                <a:gd name="T0" fmla="*/ 0 w 48"/>
                <a:gd name="T1" fmla="*/ 40 h 50"/>
                <a:gd name="T2" fmla="*/ 12 w 48"/>
                <a:gd name="T3" fmla="*/ 49 h 50"/>
                <a:gd name="T4" fmla="*/ 47 w 48"/>
                <a:gd name="T5" fmla="*/ 8 h 50"/>
                <a:gd name="T6" fmla="*/ 35 w 48"/>
                <a:gd name="T7" fmla="*/ 0 h 50"/>
                <a:gd name="T8" fmla="*/ 0 w 48"/>
                <a:gd name="T9" fmla="*/ 4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50">
                  <a:moveTo>
                    <a:pt x="0" y="40"/>
                  </a:moveTo>
                  <a:lnTo>
                    <a:pt x="12" y="49"/>
                  </a:lnTo>
                  <a:lnTo>
                    <a:pt x="47" y="8"/>
                  </a:lnTo>
                  <a:lnTo>
                    <a:pt x="35" y="0"/>
                  </a:lnTo>
                  <a:lnTo>
                    <a:pt x="0" y="40"/>
                  </a:lnTo>
                </a:path>
              </a:pathLst>
            </a:custGeom>
            <a:solidFill>
              <a:srgbClr val="8242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5" name="Freeform 55"/>
            <p:cNvSpPr>
              <a:spLocks/>
            </p:cNvSpPr>
            <p:nvPr/>
          </p:nvSpPr>
          <p:spPr bwMode="auto">
            <a:xfrm>
              <a:off x="518" y="4302"/>
              <a:ext cx="40" cy="45"/>
            </a:xfrm>
            <a:custGeom>
              <a:avLst/>
              <a:gdLst>
                <a:gd name="T0" fmla="*/ 0 w 40"/>
                <a:gd name="T1" fmla="*/ 40 h 45"/>
                <a:gd name="T2" fmla="*/ 4 w 40"/>
                <a:gd name="T3" fmla="*/ 44 h 45"/>
                <a:gd name="T4" fmla="*/ 39 w 40"/>
                <a:gd name="T5" fmla="*/ 4 h 45"/>
                <a:gd name="T6" fmla="*/ 35 w 40"/>
                <a:gd name="T7" fmla="*/ 0 h 45"/>
                <a:gd name="T8" fmla="*/ 0 w 40"/>
                <a:gd name="T9" fmla="*/ 4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5">
                  <a:moveTo>
                    <a:pt x="0" y="40"/>
                  </a:moveTo>
                  <a:lnTo>
                    <a:pt x="4" y="44"/>
                  </a:lnTo>
                  <a:lnTo>
                    <a:pt x="39" y="4"/>
                  </a:lnTo>
                  <a:lnTo>
                    <a:pt x="35" y="0"/>
                  </a:lnTo>
                  <a:lnTo>
                    <a:pt x="0" y="40"/>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46" name="Group 61"/>
          <p:cNvGrpSpPr>
            <a:grpSpLocks/>
          </p:cNvGrpSpPr>
          <p:nvPr/>
        </p:nvGrpSpPr>
        <p:grpSpPr bwMode="auto">
          <a:xfrm>
            <a:off x="4348399" y="4085854"/>
            <a:ext cx="1273175" cy="1246188"/>
            <a:chOff x="1780" y="2906"/>
            <a:chExt cx="802" cy="785"/>
          </a:xfrm>
        </p:grpSpPr>
        <p:sp>
          <p:nvSpPr>
            <p:cNvPr id="47" name="Freeform 57"/>
            <p:cNvSpPr>
              <a:spLocks/>
            </p:cNvSpPr>
            <p:nvPr/>
          </p:nvSpPr>
          <p:spPr bwMode="auto">
            <a:xfrm>
              <a:off x="1802" y="2926"/>
              <a:ext cx="780" cy="765"/>
            </a:xfrm>
            <a:custGeom>
              <a:avLst/>
              <a:gdLst>
                <a:gd name="T0" fmla="*/ 388 w 780"/>
                <a:gd name="T1" fmla="*/ 232 h 765"/>
                <a:gd name="T2" fmla="*/ 388 w 780"/>
                <a:gd name="T3" fmla="*/ 232 h 765"/>
                <a:gd name="T4" fmla="*/ 278 w 780"/>
                <a:gd name="T5" fmla="*/ 178 h 765"/>
                <a:gd name="T6" fmla="*/ 261 w 780"/>
                <a:gd name="T7" fmla="*/ 255 h 765"/>
                <a:gd name="T8" fmla="*/ 31 w 780"/>
                <a:gd name="T9" fmla="*/ 163 h 765"/>
                <a:gd name="T10" fmla="*/ 198 w 780"/>
                <a:gd name="T11" fmla="*/ 348 h 765"/>
                <a:gd name="T12" fmla="*/ 68 w 780"/>
                <a:gd name="T13" fmla="*/ 377 h 765"/>
                <a:gd name="T14" fmla="*/ 189 w 780"/>
                <a:gd name="T15" fmla="*/ 457 h 765"/>
                <a:gd name="T16" fmla="*/ 0 w 780"/>
                <a:gd name="T17" fmla="*/ 573 h 765"/>
                <a:gd name="T18" fmla="*/ 248 w 780"/>
                <a:gd name="T19" fmla="*/ 519 h 765"/>
                <a:gd name="T20" fmla="*/ 179 w 780"/>
                <a:gd name="T21" fmla="*/ 642 h 765"/>
                <a:gd name="T22" fmla="*/ 326 w 780"/>
                <a:gd name="T23" fmla="*/ 590 h 765"/>
                <a:gd name="T24" fmla="*/ 366 w 780"/>
                <a:gd name="T25" fmla="*/ 764 h 765"/>
                <a:gd name="T26" fmla="*/ 406 w 780"/>
                <a:gd name="T27" fmla="*/ 590 h 765"/>
                <a:gd name="T28" fmla="*/ 518 w 780"/>
                <a:gd name="T29" fmla="*/ 666 h 765"/>
                <a:gd name="T30" fmla="*/ 537 w 780"/>
                <a:gd name="T31" fmla="*/ 557 h 765"/>
                <a:gd name="T32" fmla="*/ 779 w 780"/>
                <a:gd name="T33" fmla="*/ 678 h 765"/>
                <a:gd name="T34" fmla="*/ 578 w 780"/>
                <a:gd name="T35" fmla="*/ 473 h 765"/>
                <a:gd name="T36" fmla="*/ 691 w 780"/>
                <a:gd name="T37" fmla="*/ 424 h 765"/>
                <a:gd name="T38" fmla="*/ 603 w 780"/>
                <a:gd name="T39" fmla="*/ 362 h 765"/>
                <a:gd name="T40" fmla="*/ 724 w 780"/>
                <a:gd name="T41" fmla="*/ 231 h 765"/>
                <a:gd name="T42" fmla="*/ 548 w 780"/>
                <a:gd name="T43" fmla="*/ 267 h 765"/>
                <a:gd name="T44" fmla="*/ 545 w 780"/>
                <a:gd name="T45" fmla="*/ 175 h 765"/>
                <a:gd name="T46" fmla="*/ 473 w 780"/>
                <a:gd name="T47" fmla="*/ 216 h 765"/>
                <a:gd name="T48" fmla="*/ 440 w 780"/>
                <a:gd name="T49" fmla="*/ 0 h 765"/>
                <a:gd name="T50" fmla="*/ 388 w 780"/>
                <a:gd name="T51" fmla="*/ 232 h 7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80" h="765">
                  <a:moveTo>
                    <a:pt x="388" y="232"/>
                  </a:moveTo>
                  <a:lnTo>
                    <a:pt x="388" y="232"/>
                  </a:lnTo>
                  <a:lnTo>
                    <a:pt x="278" y="178"/>
                  </a:lnTo>
                  <a:lnTo>
                    <a:pt x="261" y="255"/>
                  </a:lnTo>
                  <a:lnTo>
                    <a:pt x="31" y="163"/>
                  </a:lnTo>
                  <a:lnTo>
                    <a:pt x="198" y="348"/>
                  </a:lnTo>
                  <a:lnTo>
                    <a:pt x="68" y="377"/>
                  </a:lnTo>
                  <a:lnTo>
                    <a:pt x="189" y="457"/>
                  </a:lnTo>
                  <a:lnTo>
                    <a:pt x="0" y="573"/>
                  </a:lnTo>
                  <a:lnTo>
                    <a:pt x="248" y="519"/>
                  </a:lnTo>
                  <a:lnTo>
                    <a:pt x="179" y="642"/>
                  </a:lnTo>
                  <a:lnTo>
                    <a:pt x="326" y="590"/>
                  </a:lnTo>
                  <a:lnTo>
                    <a:pt x="366" y="764"/>
                  </a:lnTo>
                  <a:lnTo>
                    <a:pt x="406" y="590"/>
                  </a:lnTo>
                  <a:lnTo>
                    <a:pt x="518" y="666"/>
                  </a:lnTo>
                  <a:lnTo>
                    <a:pt x="537" y="557"/>
                  </a:lnTo>
                  <a:lnTo>
                    <a:pt x="779" y="678"/>
                  </a:lnTo>
                  <a:lnTo>
                    <a:pt x="578" y="473"/>
                  </a:lnTo>
                  <a:lnTo>
                    <a:pt x="691" y="424"/>
                  </a:lnTo>
                  <a:lnTo>
                    <a:pt x="603" y="362"/>
                  </a:lnTo>
                  <a:lnTo>
                    <a:pt x="724" y="231"/>
                  </a:lnTo>
                  <a:lnTo>
                    <a:pt x="548" y="267"/>
                  </a:lnTo>
                  <a:lnTo>
                    <a:pt x="545" y="175"/>
                  </a:lnTo>
                  <a:lnTo>
                    <a:pt x="473" y="216"/>
                  </a:lnTo>
                  <a:lnTo>
                    <a:pt x="440" y="0"/>
                  </a:lnTo>
                  <a:lnTo>
                    <a:pt x="388" y="232"/>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8" name="Freeform 58"/>
            <p:cNvSpPr>
              <a:spLocks/>
            </p:cNvSpPr>
            <p:nvPr/>
          </p:nvSpPr>
          <p:spPr bwMode="auto">
            <a:xfrm>
              <a:off x="1780" y="2906"/>
              <a:ext cx="781" cy="765"/>
            </a:xfrm>
            <a:custGeom>
              <a:avLst/>
              <a:gdLst>
                <a:gd name="T0" fmla="*/ 388 w 781"/>
                <a:gd name="T1" fmla="*/ 232 h 765"/>
                <a:gd name="T2" fmla="*/ 388 w 781"/>
                <a:gd name="T3" fmla="*/ 232 h 765"/>
                <a:gd name="T4" fmla="*/ 278 w 781"/>
                <a:gd name="T5" fmla="*/ 178 h 765"/>
                <a:gd name="T6" fmla="*/ 262 w 781"/>
                <a:gd name="T7" fmla="*/ 255 h 765"/>
                <a:gd name="T8" fmla="*/ 31 w 781"/>
                <a:gd name="T9" fmla="*/ 163 h 765"/>
                <a:gd name="T10" fmla="*/ 198 w 781"/>
                <a:gd name="T11" fmla="*/ 348 h 765"/>
                <a:gd name="T12" fmla="*/ 68 w 781"/>
                <a:gd name="T13" fmla="*/ 378 h 765"/>
                <a:gd name="T14" fmla="*/ 190 w 781"/>
                <a:gd name="T15" fmla="*/ 457 h 765"/>
                <a:gd name="T16" fmla="*/ 0 w 781"/>
                <a:gd name="T17" fmla="*/ 573 h 765"/>
                <a:gd name="T18" fmla="*/ 249 w 781"/>
                <a:gd name="T19" fmla="*/ 519 h 765"/>
                <a:gd name="T20" fmla="*/ 179 w 781"/>
                <a:gd name="T21" fmla="*/ 642 h 765"/>
                <a:gd name="T22" fmla="*/ 326 w 781"/>
                <a:gd name="T23" fmla="*/ 590 h 765"/>
                <a:gd name="T24" fmla="*/ 366 w 781"/>
                <a:gd name="T25" fmla="*/ 764 h 765"/>
                <a:gd name="T26" fmla="*/ 406 w 781"/>
                <a:gd name="T27" fmla="*/ 590 h 765"/>
                <a:gd name="T28" fmla="*/ 519 w 781"/>
                <a:gd name="T29" fmla="*/ 666 h 765"/>
                <a:gd name="T30" fmla="*/ 538 w 781"/>
                <a:gd name="T31" fmla="*/ 557 h 765"/>
                <a:gd name="T32" fmla="*/ 780 w 781"/>
                <a:gd name="T33" fmla="*/ 679 h 765"/>
                <a:gd name="T34" fmla="*/ 579 w 781"/>
                <a:gd name="T35" fmla="*/ 474 h 765"/>
                <a:gd name="T36" fmla="*/ 691 w 781"/>
                <a:gd name="T37" fmla="*/ 424 h 765"/>
                <a:gd name="T38" fmla="*/ 604 w 781"/>
                <a:gd name="T39" fmla="*/ 362 h 765"/>
                <a:gd name="T40" fmla="*/ 724 w 781"/>
                <a:gd name="T41" fmla="*/ 231 h 765"/>
                <a:gd name="T42" fmla="*/ 548 w 781"/>
                <a:gd name="T43" fmla="*/ 268 h 765"/>
                <a:gd name="T44" fmla="*/ 546 w 781"/>
                <a:gd name="T45" fmla="*/ 175 h 765"/>
                <a:gd name="T46" fmla="*/ 474 w 781"/>
                <a:gd name="T47" fmla="*/ 216 h 765"/>
                <a:gd name="T48" fmla="*/ 440 w 781"/>
                <a:gd name="T49" fmla="*/ 0 h 765"/>
                <a:gd name="T50" fmla="*/ 388 w 781"/>
                <a:gd name="T51" fmla="*/ 232 h 7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81" h="765">
                  <a:moveTo>
                    <a:pt x="388" y="232"/>
                  </a:moveTo>
                  <a:lnTo>
                    <a:pt x="388" y="232"/>
                  </a:lnTo>
                  <a:lnTo>
                    <a:pt x="278" y="178"/>
                  </a:lnTo>
                  <a:lnTo>
                    <a:pt x="262" y="255"/>
                  </a:lnTo>
                  <a:lnTo>
                    <a:pt x="31" y="163"/>
                  </a:lnTo>
                  <a:lnTo>
                    <a:pt x="198" y="348"/>
                  </a:lnTo>
                  <a:lnTo>
                    <a:pt x="68" y="378"/>
                  </a:lnTo>
                  <a:lnTo>
                    <a:pt x="190" y="457"/>
                  </a:lnTo>
                  <a:lnTo>
                    <a:pt x="0" y="573"/>
                  </a:lnTo>
                  <a:lnTo>
                    <a:pt x="249" y="519"/>
                  </a:lnTo>
                  <a:lnTo>
                    <a:pt x="179" y="642"/>
                  </a:lnTo>
                  <a:lnTo>
                    <a:pt x="326" y="590"/>
                  </a:lnTo>
                  <a:lnTo>
                    <a:pt x="366" y="764"/>
                  </a:lnTo>
                  <a:lnTo>
                    <a:pt x="406" y="590"/>
                  </a:lnTo>
                  <a:lnTo>
                    <a:pt x="519" y="666"/>
                  </a:lnTo>
                  <a:lnTo>
                    <a:pt x="538" y="557"/>
                  </a:lnTo>
                  <a:lnTo>
                    <a:pt x="780" y="679"/>
                  </a:lnTo>
                  <a:lnTo>
                    <a:pt x="579" y="474"/>
                  </a:lnTo>
                  <a:lnTo>
                    <a:pt x="691" y="424"/>
                  </a:lnTo>
                  <a:lnTo>
                    <a:pt x="604" y="362"/>
                  </a:lnTo>
                  <a:lnTo>
                    <a:pt x="724" y="231"/>
                  </a:lnTo>
                  <a:lnTo>
                    <a:pt x="548" y="268"/>
                  </a:lnTo>
                  <a:lnTo>
                    <a:pt x="546" y="175"/>
                  </a:lnTo>
                  <a:lnTo>
                    <a:pt x="474" y="216"/>
                  </a:lnTo>
                  <a:lnTo>
                    <a:pt x="440" y="0"/>
                  </a:lnTo>
                  <a:lnTo>
                    <a:pt x="388" y="232"/>
                  </a:lnTo>
                </a:path>
              </a:pathLst>
            </a:custGeom>
            <a:gradFill rotWithShape="0">
              <a:gsLst>
                <a:gs pos="0">
                  <a:srgbClr val="FFFF00"/>
                </a:gs>
                <a:gs pos="100000">
                  <a:srgbClr val="FF0000"/>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 name="Oval 59"/>
            <p:cNvSpPr>
              <a:spLocks noChangeArrowheads="1"/>
            </p:cNvSpPr>
            <p:nvPr/>
          </p:nvSpPr>
          <p:spPr bwMode="auto">
            <a:xfrm>
              <a:off x="2006" y="3149"/>
              <a:ext cx="349" cy="320"/>
            </a:xfrm>
            <a:prstGeom prst="ellipse">
              <a:avLst/>
            </a:prstGeom>
            <a:solidFill>
              <a:srgbClr val="FFFFFF"/>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tr-TR" altLang="tr-TR" sz="2400"/>
            </a:p>
          </p:txBody>
        </p:sp>
        <p:sp>
          <p:nvSpPr>
            <p:cNvPr id="50" name="Oval 60"/>
            <p:cNvSpPr>
              <a:spLocks noChangeArrowheads="1"/>
            </p:cNvSpPr>
            <p:nvPr/>
          </p:nvSpPr>
          <p:spPr bwMode="auto">
            <a:xfrm>
              <a:off x="2023" y="3164"/>
              <a:ext cx="315" cy="289"/>
            </a:xfrm>
            <a:prstGeom prst="ellipse">
              <a:avLst/>
            </a:prstGeom>
            <a:solidFill>
              <a:srgbClr val="FF8100"/>
            </a:solidFill>
            <a:ln w="12700">
              <a:solidFill>
                <a:srgbClr val="FF81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tr-TR" altLang="tr-TR" sz="2400"/>
            </a:p>
          </p:txBody>
        </p:sp>
      </p:grpSp>
      <p:sp>
        <p:nvSpPr>
          <p:cNvPr id="51" name="Line 62"/>
          <p:cNvSpPr>
            <a:spLocks noChangeShapeType="1"/>
          </p:cNvSpPr>
          <p:nvPr/>
        </p:nvSpPr>
        <p:spPr bwMode="auto">
          <a:xfrm flipH="1">
            <a:off x="2551349" y="4724029"/>
            <a:ext cx="1727200" cy="412750"/>
          </a:xfrm>
          <a:prstGeom prst="line">
            <a:avLst/>
          </a:prstGeom>
          <a:noFill/>
          <a:ln w="254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2" name="Line 63"/>
          <p:cNvSpPr>
            <a:spLocks noChangeShapeType="1"/>
          </p:cNvSpPr>
          <p:nvPr/>
        </p:nvSpPr>
        <p:spPr bwMode="auto">
          <a:xfrm flipH="1">
            <a:off x="3762612" y="5155829"/>
            <a:ext cx="1312862" cy="965200"/>
          </a:xfrm>
          <a:prstGeom prst="line">
            <a:avLst/>
          </a:prstGeom>
          <a:noFill/>
          <a:ln w="254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3" name="Line 64"/>
          <p:cNvSpPr>
            <a:spLocks noChangeShapeType="1"/>
          </p:cNvSpPr>
          <p:nvPr/>
        </p:nvSpPr>
        <p:spPr bwMode="auto">
          <a:xfrm flipH="1">
            <a:off x="3295887" y="5017717"/>
            <a:ext cx="1017587" cy="465137"/>
          </a:xfrm>
          <a:prstGeom prst="line">
            <a:avLst/>
          </a:prstGeom>
          <a:noFill/>
          <a:ln w="254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54" name="Group 69"/>
          <p:cNvGrpSpPr>
            <a:grpSpLocks/>
          </p:cNvGrpSpPr>
          <p:nvPr/>
        </p:nvGrpSpPr>
        <p:grpSpPr bwMode="auto">
          <a:xfrm>
            <a:off x="7813912" y="3410604"/>
            <a:ext cx="781050" cy="1116012"/>
            <a:chOff x="3754" y="2757"/>
            <a:chExt cx="492" cy="703"/>
          </a:xfrm>
        </p:grpSpPr>
        <p:sp>
          <p:nvSpPr>
            <p:cNvPr id="55" name="Freeform 65"/>
            <p:cNvSpPr>
              <a:spLocks/>
            </p:cNvSpPr>
            <p:nvPr/>
          </p:nvSpPr>
          <p:spPr bwMode="auto">
            <a:xfrm>
              <a:off x="3800" y="3001"/>
              <a:ext cx="359" cy="459"/>
            </a:xfrm>
            <a:custGeom>
              <a:avLst/>
              <a:gdLst>
                <a:gd name="T0" fmla="*/ 90 w 359"/>
                <a:gd name="T1" fmla="*/ 431 h 459"/>
                <a:gd name="T2" fmla="*/ 271 w 359"/>
                <a:gd name="T3" fmla="*/ 458 h 459"/>
                <a:gd name="T4" fmla="*/ 314 w 359"/>
                <a:gd name="T5" fmla="*/ 423 h 459"/>
                <a:gd name="T6" fmla="*/ 358 w 359"/>
                <a:gd name="T7" fmla="*/ 334 h 459"/>
                <a:gd name="T8" fmla="*/ 301 w 359"/>
                <a:gd name="T9" fmla="*/ 171 h 459"/>
                <a:gd name="T10" fmla="*/ 275 w 359"/>
                <a:gd name="T11" fmla="*/ 199 h 459"/>
                <a:gd name="T12" fmla="*/ 234 w 359"/>
                <a:gd name="T13" fmla="*/ 156 h 459"/>
                <a:gd name="T14" fmla="*/ 156 w 359"/>
                <a:gd name="T15" fmla="*/ 241 h 459"/>
                <a:gd name="T16" fmla="*/ 132 w 359"/>
                <a:gd name="T17" fmla="*/ 95 h 459"/>
                <a:gd name="T18" fmla="*/ 132 w 359"/>
                <a:gd name="T19" fmla="*/ 0 h 459"/>
                <a:gd name="T20" fmla="*/ 66 w 359"/>
                <a:gd name="T21" fmla="*/ 87 h 459"/>
                <a:gd name="T22" fmla="*/ 0 w 359"/>
                <a:gd name="T23" fmla="*/ 274 h 459"/>
                <a:gd name="T24" fmla="*/ 29 w 359"/>
                <a:gd name="T25" fmla="*/ 382 h 459"/>
                <a:gd name="T26" fmla="*/ 90 w 359"/>
                <a:gd name="T27" fmla="*/ 431 h 4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9" h="459">
                  <a:moveTo>
                    <a:pt x="90" y="431"/>
                  </a:moveTo>
                  <a:lnTo>
                    <a:pt x="271" y="458"/>
                  </a:lnTo>
                  <a:lnTo>
                    <a:pt x="314" y="423"/>
                  </a:lnTo>
                  <a:lnTo>
                    <a:pt x="358" y="334"/>
                  </a:lnTo>
                  <a:lnTo>
                    <a:pt x="301" y="171"/>
                  </a:lnTo>
                  <a:lnTo>
                    <a:pt x="275" y="199"/>
                  </a:lnTo>
                  <a:lnTo>
                    <a:pt x="234" y="156"/>
                  </a:lnTo>
                  <a:lnTo>
                    <a:pt x="156" y="241"/>
                  </a:lnTo>
                  <a:lnTo>
                    <a:pt x="132" y="95"/>
                  </a:lnTo>
                  <a:lnTo>
                    <a:pt x="132" y="0"/>
                  </a:lnTo>
                  <a:lnTo>
                    <a:pt x="66" y="87"/>
                  </a:lnTo>
                  <a:lnTo>
                    <a:pt x="0" y="274"/>
                  </a:lnTo>
                  <a:lnTo>
                    <a:pt x="29" y="382"/>
                  </a:lnTo>
                  <a:lnTo>
                    <a:pt x="90" y="431"/>
                  </a:lnTo>
                </a:path>
              </a:pathLst>
            </a:custGeom>
            <a:solidFill>
              <a:srgbClr val="FFFF00"/>
            </a:solidFill>
            <a:ln w="12700" cap="rnd" cmpd="sng">
              <a:solidFill>
                <a:srgbClr val="FFFF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6" name="Freeform 66"/>
            <p:cNvSpPr>
              <a:spLocks/>
            </p:cNvSpPr>
            <p:nvPr/>
          </p:nvSpPr>
          <p:spPr bwMode="auto">
            <a:xfrm>
              <a:off x="3754" y="2851"/>
              <a:ext cx="492" cy="605"/>
            </a:xfrm>
            <a:custGeom>
              <a:avLst/>
              <a:gdLst>
                <a:gd name="T0" fmla="*/ 485 w 492"/>
                <a:gd name="T1" fmla="*/ 354 h 605"/>
                <a:gd name="T2" fmla="*/ 490 w 492"/>
                <a:gd name="T3" fmla="*/ 413 h 605"/>
                <a:gd name="T4" fmla="*/ 474 w 492"/>
                <a:gd name="T5" fmla="*/ 480 h 605"/>
                <a:gd name="T6" fmla="*/ 435 w 492"/>
                <a:gd name="T7" fmla="*/ 537 h 605"/>
                <a:gd name="T8" fmla="*/ 380 w 492"/>
                <a:gd name="T9" fmla="*/ 579 h 605"/>
                <a:gd name="T10" fmla="*/ 312 w 492"/>
                <a:gd name="T11" fmla="*/ 601 h 605"/>
                <a:gd name="T12" fmla="*/ 290 w 492"/>
                <a:gd name="T13" fmla="*/ 596 h 605"/>
                <a:gd name="T14" fmla="*/ 346 w 492"/>
                <a:gd name="T15" fmla="*/ 545 h 605"/>
                <a:gd name="T16" fmla="*/ 383 w 492"/>
                <a:gd name="T17" fmla="*/ 480 h 605"/>
                <a:gd name="T18" fmla="*/ 397 w 492"/>
                <a:gd name="T19" fmla="*/ 407 h 605"/>
                <a:gd name="T20" fmla="*/ 386 w 492"/>
                <a:gd name="T21" fmla="*/ 296 h 605"/>
                <a:gd name="T22" fmla="*/ 365 w 492"/>
                <a:gd name="T23" fmla="*/ 232 h 605"/>
                <a:gd name="T24" fmla="*/ 349 w 492"/>
                <a:gd name="T25" fmla="*/ 325 h 605"/>
                <a:gd name="T26" fmla="*/ 310 w 492"/>
                <a:gd name="T27" fmla="*/ 411 h 605"/>
                <a:gd name="T28" fmla="*/ 252 w 492"/>
                <a:gd name="T29" fmla="*/ 487 h 605"/>
                <a:gd name="T30" fmla="*/ 226 w 492"/>
                <a:gd name="T31" fmla="*/ 487 h 605"/>
                <a:gd name="T32" fmla="*/ 228 w 492"/>
                <a:gd name="T33" fmla="*/ 407 h 605"/>
                <a:gd name="T34" fmla="*/ 209 w 492"/>
                <a:gd name="T35" fmla="*/ 330 h 605"/>
                <a:gd name="T36" fmla="*/ 178 w 492"/>
                <a:gd name="T37" fmla="*/ 386 h 605"/>
                <a:gd name="T38" fmla="*/ 160 w 492"/>
                <a:gd name="T39" fmla="*/ 462 h 605"/>
                <a:gd name="T40" fmla="*/ 134 w 492"/>
                <a:gd name="T41" fmla="*/ 447 h 605"/>
                <a:gd name="T42" fmla="*/ 121 w 492"/>
                <a:gd name="T43" fmla="*/ 394 h 605"/>
                <a:gd name="T44" fmla="*/ 113 w 492"/>
                <a:gd name="T45" fmla="*/ 370 h 605"/>
                <a:gd name="T46" fmla="*/ 82 w 492"/>
                <a:gd name="T47" fmla="*/ 425 h 605"/>
                <a:gd name="T48" fmla="*/ 73 w 492"/>
                <a:gd name="T49" fmla="*/ 487 h 605"/>
                <a:gd name="T50" fmla="*/ 88 w 492"/>
                <a:gd name="T51" fmla="*/ 549 h 605"/>
                <a:gd name="T52" fmla="*/ 60 w 492"/>
                <a:gd name="T53" fmla="*/ 548 h 605"/>
                <a:gd name="T54" fmla="*/ 20 w 492"/>
                <a:gd name="T55" fmla="*/ 495 h 605"/>
                <a:gd name="T56" fmla="*/ 2 w 492"/>
                <a:gd name="T57" fmla="*/ 432 h 605"/>
                <a:gd name="T58" fmla="*/ 6 w 492"/>
                <a:gd name="T59" fmla="*/ 368 h 605"/>
                <a:gd name="T60" fmla="*/ 32 w 492"/>
                <a:gd name="T61" fmla="*/ 309 h 605"/>
                <a:gd name="T62" fmla="*/ 87 w 492"/>
                <a:gd name="T63" fmla="*/ 256 h 605"/>
                <a:gd name="T64" fmla="*/ 120 w 492"/>
                <a:gd name="T65" fmla="*/ 231 h 605"/>
                <a:gd name="T66" fmla="*/ 152 w 492"/>
                <a:gd name="T67" fmla="*/ 183 h 605"/>
                <a:gd name="T68" fmla="*/ 172 w 492"/>
                <a:gd name="T69" fmla="*/ 123 h 605"/>
                <a:gd name="T70" fmla="*/ 206 w 492"/>
                <a:gd name="T71" fmla="*/ 78 h 605"/>
                <a:gd name="T72" fmla="*/ 255 w 492"/>
                <a:gd name="T73" fmla="*/ 51 h 605"/>
                <a:gd name="T74" fmla="*/ 257 w 492"/>
                <a:gd name="T75" fmla="*/ 68 h 605"/>
                <a:gd name="T76" fmla="*/ 241 w 492"/>
                <a:gd name="T77" fmla="*/ 130 h 605"/>
                <a:gd name="T78" fmla="*/ 247 w 492"/>
                <a:gd name="T79" fmla="*/ 194 h 605"/>
                <a:gd name="T80" fmla="*/ 263 w 492"/>
                <a:gd name="T81" fmla="*/ 261 h 605"/>
                <a:gd name="T82" fmla="*/ 255 w 492"/>
                <a:gd name="T83" fmla="*/ 318 h 605"/>
                <a:gd name="T84" fmla="*/ 282 w 492"/>
                <a:gd name="T85" fmla="*/ 239 h 605"/>
                <a:gd name="T86" fmla="*/ 296 w 492"/>
                <a:gd name="T87" fmla="*/ 172 h 605"/>
                <a:gd name="T88" fmla="*/ 330 w 492"/>
                <a:gd name="T89" fmla="*/ 104 h 605"/>
                <a:gd name="T90" fmla="*/ 384 w 492"/>
                <a:gd name="T91" fmla="*/ 49 h 605"/>
                <a:gd name="T92" fmla="*/ 452 w 492"/>
                <a:gd name="T93" fmla="*/ 11 h 605"/>
                <a:gd name="T94" fmla="*/ 468 w 492"/>
                <a:gd name="T95" fmla="*/ 23 h 605"/>
                <a:gd name="T96" fmla="*/ 434 w 492"/>
                <a:gd name="T97" fmla="*/ 88 h 605"/>
                <a:gd name="T98" fmla="*/ 421 w 492"/>
                <a:gd name="T99" fmla="*/ 159 h 605"/>
                <a:gd name="T100" fmla="*/ 432 w 492"/>
                <a:gd name="T101" fmla="*/ 231 h 605"/>
                <a:gd name="T102" fmla="*/ 463 w 492"/>
                <a:gd name="T103" fmla="*/ 299 h 6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2" h="605">
                  <a:moveTo>
                    <a:pt x="463" y="299"/>
                  </a:moveTo>
                  <a:lnTo>
                    <a:pt x="474" y="321"/>
                  </a:lnTo>
                  <a:lnTo>
                    <a:pt x="481" y="338"/>
                  </a:lnTo>
                  <a:lnTo>
                    <a:pt x="485" y="354"/>
                  </a:lnTo>
                  <a:lnTo>
                    <a:pt x="488" y="363"/>
                  </a:lnTo>
                  <a:lnTo>
                    <a:pt x="490" y="379"/>
                  </a:lnTo>
                  <a:lnTo>
                    <a:pt x="491" y="396"/>
                  </a:lnTo>
                  <a:lnTo>
                    <a:pt x="490" y="413"/>
                  </a:lnTo>
                  <a:lnTo>
                    <a:pt x="487" y="431"/>
                  </a:lnTo>
                  <a:lnTo>
                    <a:pt x="483" y="447"/>
                  </a:lnTo>
                  <a:lnTo>
                    <a:pt x="480" y="463"/>
                  </a:lnTo>
                  <a:lnTo>
                    <a:pt x="474" y="480"/>
                  </a:lnTo>
                  <a:lnTo>
                    <a:pt x="465" y="495"/>
                  </a:lnTo>
                  <a:lnTo>
                    <a:pt x="456" y="510"/>
                  </a:lnTo>
                  <a:lnTo>
                    <a:pt x="446" y="523"/>
                  </a:lnTo>
                  <a:lnTo>
                    <a:pt x="435" y="537"/>
                  </a:lnTo>
                  <a:lnTo>
                    <a:pt x="422" y="549"/>
                  </a:lnTo>
                  <a:lnTo>
                    <a:pt x="409" y="560"/>
                  </a:lnTo>
                  <a:lnTo>
                    <a:pt x="394" y="570"/>
                  </a:lnTo>
                  <a:lnTo>
                    <a:pt x="380" y="579"/>
                  </a:lnTo>
                  <a:lnTo>
                    <a:pt x="364" y="586"/>
                  </a:lnTo>
                  <a:lnTo>
                    <a:pt x="347" y="593"/>
                  </a:lnTo>
                  <a:lnTo>
                    <a:pt x="330" y="598"/>
                  </a:lnTo>
                  <a:lnTo>
                    <a:pt x="312" y="601"/>
                  </a:lnTo>
                  <a:lnTo>
                    <a:pt x="296" y="603"/>
                  </a:lnTo>
                  <a:lnTo>
                    <a:pt x="286" y="604"/>
                  </a:lnTo>
                  <a:lnTo>
                    <a:pt x="279" y="603"/>
                  </a:lnTo>
                  <a:lnTo>
                    <a:pt x="290" y="596"/>
                  </a:lnTo>
                  <a:lnTo>
                    <a:pt x="306" y="584"/>
                  </a:lnTo>
                  <a:lnTo>
                    <a:pt x="320" y="572"/>
                  </a:lnTo>
                  <a:lnTo>
                    <a:pt x="334" y="559"/>
                  </a:lnTo>
                  <a:lnTo>
                    <a:pt x="346" y="545"/>
                  </a:lnTo>
                  <a:lnTo>
                    <a:pt x="357" y="530"/>
                  </a:lnTo>
                  <a:lnTo>
                    <a:pt x="367" y="513"/>
                  </a:lnTo>
                  <a:lnTo>
                    <a:pt x="375" y="497"/>
                  </a:lnTo>
                  <a:lnTo>
                    <a:pt x="383" y="480"/>
                  </a:lnTo>
                  <a:lnTo>
                    <a:pt x="388" y="462"/>
                  </a:lnTo>
                  <a:lnTo>
                    <a:pt x="393" y="444"/>
                  </a:lnTo>
                  <a:lnTo>
                    <a:pt x="396" y="426"/>
                  </a:lnTo>
                  <a:lnTo>
                    <a:pt x="397" y="407"/>
                  </a:lnTo>
                  <a:lnTo>
                    <a:pt x="397" y="389"/>
                  </a:lnTo>
                  <a:lnTo>
                    <a:pt x="394" y="357"/>
                  </a:lnTo>
                  <a:lnTo>
                    <a:pt x="391" y="326"/>
                  </a:lnTo>
                  <a:lnTo>
                    <a:pt x="386" y="296"/>
                  </a:lnTo>
                  <a:lnTo>
                    <a:pt x="381" y="267"/>
                  </a:lnTo>
                  <a:lnTo>
                    <a:pt x="374" y="238"/>
                  </a:lnTo>
                  <a:lnTo>
                    <a:pt x="366" y="208"/>
                  </a:lnTo>
                  <a:lnTo>
                    <a:pt x="365" y="232"/>
                  </a:lnTo>
                  <a:lnTo>
                    <a:pt x="362" y="255"/>
                  </a:lnTo>
                  <a:lnTo>
                    <a:pt x="360" y="278"/>
                  </a:lnTo>
                  <a:lnTo>
                    <a:pt x="354" y="302"/>
                  </a:lnTo>
                  <a:lnTo>
                    <a:pt x="349" y="325"/>
                  </a:lnTo>
                  <a:lnTo>
                    <a:pt x="340" y="347"/>
                  </a:lnTo>
                  <a:lnTo>
                    <a:pt x="332" y="369"/>
                  </a:lnTo>
                  <a:lnTo>
                    <a:pt x="322" y="391"/>
                  </a:lnTo>
                  <a:lnTo>
                    <a:pt x="310" y="411"/>
                  </a:lnTo>
                  <a:lnTo>
                    <a:pt x="298" y="432"/>
                  </a:lnTo>
                  <a:lnTo>
                    <a:pt x="284" y="451"/>
                  </a:lnTo>
                  <a:lnTo>
                    <a:pt x="269" y="469"/>
                  </a:lnTo>
                  <a:lnTo>
                    <a:pt x="252" y="487"/>
                  </a:lnTo>
                  <a:lnTo>
                    <a:pt x="235" y="503"/>
                  </a:lnTo>
                  <a:lnTo>
                    <a:pt x="217" y="519"/>
                  </a:lnTo>
                  <a:lnTo>
                    <a:pt x="220" y="507"/>
                  </a:lnTo>
                  <a:lnTo>
                    <a:pt x="226" y="487"/>
                  </a:lnTo>
                  <a:lnTo>
                    <a:pt x="228" y="467"/>
                  </a:lnTo>
                  <a:lnTo>
                    <a:pt x="230" y="447"/>
                  </a:lnTo>
                  <a:lnTo>
                    <a:pt x="230" y="427"/>
                  </a:lnTo>
                  <a:lnTo>
                    <a:pt x="228" y="407"/>
                  </a:lnTo>
                  <a:lnTo>
                    <a:pt x="226" y="387"/>
                  </a:lnTo>
                  <a:lnTo>
                    <a:pt x="222" y="368"/>
                  </a:lnTo>
                  <a:lnTo>
                    <a:pt x="216" y="348"/>
                  </a:lnTo>
                  <a:lnTo>
                    <a:pt x="209" y="330"/>
                  </a:lnTo>
                  <a:lnTo>
                    <a:pt x="206" y="334"/>
                  </a:lnTo>
                  <a:lnTo>
                    <a:pt x="196" y="350"/>
                  </a:lnTo>
                  <a:lnTo>
                    <a:pt x="186" y="367"/>
                  </a:lnTo>
                  <a:lnTo>
                    <a:pt x="178" y="386"/>
                  </a:lnTo>
                  <a:lnTo>
                    <a:pt x="171" y="404"/>
                  </a:lnTo>
                  <a:lnTo>
                    <a:pt x="166" y="423"/>
                  </a:lnTo>
                  <a:lnTo>
                    <a:pt x="163" y="442"/>
                  </a:lnTo>
                  <a:lnTo>
                    <a:pt x="160" y="462"/>
                  </a:lnTo>
                  <a:lnTo>
                    <a:pt x="160" y="482"/>
                  </a:lnTo>
                  <a:lnTo>
                    <a:pt x="150" y="471"/>
                  </a:lnTo>
                  <a:lnTo>
                    <a:pt x="142" y="460"/>
                  </a:lnTo>
                  <a:lnTo>
                    <a:pt x="134" y="447"/>
                  </a:lnTo>
                  <a:lnTo>
                    <a:pt x="128" y="434"/>
                  </a:lnTo>
                  <a:lnTo>
                    <a:pt x="125" y="421"/>
                  </a:lnTo>
                  <a:lnTo>
                    <a:pt x="122" y="407"/>
                  </a:lnTo>
                  <a:lnTo>
                    <a:pt x="121" y="394"/>
                  </a:lnTo>
                  <a:lnTo>
                    <a:pt x="120" y="380"/>
                  </a:lnTo>
                  <a:lnTo>
                    <a:pt x="122" y="366"/>
                  </a:lnTo>
                  <a:lnTo>
                    <a:pt x="123" y="360"/>
                  </a:lnTo>
                  <a:lnTo>
                    <a:pt x="113" y="370"/>
                  </a:lnTo>
                  <a:lnTo>
                    <a:pt x="104" y="383"/>
                  </a:lnTo>
                  <a:lnTo>
                    <a:pt x="95" y="397"/>
                  </a:lnTo>
                  <a:lnTo>
                    <a:pt x="88" y="411"/>
                  </a:lnTo>
                  <a:lnTo>
                    <a:pt x="82" y="425"/>
                  </a:lnTo>
                  <a:lnTo>
                    <a:pt x="78" y="441"/>
                  </a:lnTo>
                  <a:lnTo>
                    <a:pt x="75" y="456"/>
                  </a:lnTo>
                  <a:lnTo>
                    <a:pt x="74" y="472"/>
                  </a:lnTo>
                  <a:lnTo>
                    <a:pt x="73" y="487"/>
                  </a:lnTo>
                  <a:lnTo>
                    <a:pt x="74" y="502"/>
                  </a:lnTo>
                  <a:lnTo>
                    <a:pt x="78" y="519"/>
                  </a:lnTo>
                  <a:lnTo>
                    <a:pt x="82" y="534"/>
                  </a:lnTo>
                  <a:lnTo>
                    <a:pt x="88" y="549"/>
                  </a:lnTo>
                  <a:lnTo>
                    <a:pt x="100" y="577"/>
                  </a:lnTo>
                  <a:lnTo>
                    <a:pt x="86" y="568"/>
                  </a:lnTo>
                  <a:lnTo>
                    <a:pt x="73" y="558"/>
                  </a:lnTo>
                  <a:lnTo>
                    <a:pt x="60" y="548"/>
                  </a:lnTo>
                  <a:lnTo>
                    <a:pt x="48" y="535"/>
                  </a:lnTo>
                  <a:lnTo>
                    <a:pt x="38" y="522"/>
                  </a:lnTo>
                  <a:lnTo>
                    <a:pt x="28" y="509"/>
                  </a:lnTo>
                  <a:lnTo>
                    <a:pt x="20" y="495"/>
                  </a:lnTo>
                  <a:lnTo>
                    <a:pt x="14" y="480"/>
                  </a:lnTo>
                  <a:lnTo>
                    <a:pt x="8" y="465"/>
                  </a:lnTo>
                  <a:lnTo>
                    <a:pt x="4" y="449"/>
                  </a:lnTo>
                  <a:lnTo>
                    <a:pt x="2" y="432"/>
                  </a:lnTo>
                  <a:lnTo>
                    <a:pt x="0" y="417"/>
                  </a:lnTo>
                  <a:lnTo>
                    <a:pt x="0" y="400"/>
                  </a:lnTo>
                  <a:lnTo>
                    <a:pt x="2" y="385"/>
                  </a:lnTo>
                  <a:lnTo>
                    <a:pt x="6" y="368"/>
                  </a:lnTo>
                  <a:lnTo>
                    <a:pt x="9" y="353"/>
                  </a:lnTo>
                  <a:lnTo>
                    <a:pt x="16" y="337"/>
                  </a:lnTo>
                  <a:lnTo>
                    <a:pt x="23" y="323"/>
                  </a:lnTo>
                  <a:lnTo>
                    <a:pt x="32" y="309"/>
                  </a:lnTo>
                  <a:lnTo>
                    <a:pt x="42" y="296"/>
                  </a:lnTo>
                  <a:lnTo>
                    <a:pt x="52" y="285"/>
                  </a:lnTo>
                  <a:lnTo>
                    <a:pt x="64" y="273"/>
                  </a:lnTo>
                  <a:lnTo>
                    <a:pt x="87" y="256"/>
                  </a:lnTo>
                  <a:lnTo>
                    <a:pt x="92" y="253"/>
                  </a:lnTo>
                  <a:lnTo>
                    <a:pt x="97" y="249"/>
                  </a:lnTo>
                  <a:lnTo>
                    <a:pt x="110" y="240"/>
                  </a:lnTo>
                  <a:lnTo>
                    <a:pt x="120" y="231"/>
                  </a:lnTo>
                  <a:lnTo>
                    <a:pt x="130" y="220"/>
                  </a:lnTo>
                  <a:lnTo>
                    <a:pt x="138" y="208"/>
                  </a:lnTo>
                  <a:lnTo>
                    <a:pt x="145" y="197"/>
                  </a:lnTo>
                  <a:lnTo>
                    <a:pt x="152" y="183"/>
                  </a:lnTo>
                  <a:lnTo>
                    <a:pt x="157" y="170"/>
                  </a:lnTo>
                  <a:lnTo>
                    <a:pt x="160" y="163"/>
                  </a:lnTo>
                  <a:lnTo>
                    <a:pt x="163" y="150"/>
                  </a:lnTo>
                  <a:lnTo>
                    <a:pt x="172" y="123"/>
                  </a:lnTo>
                  <a:lnTo>
                    <a:pt x="179" y="111"/>
                  </a:lnTo>
                  <a:lnTo>
                    <a:pt x="187" y="99"/>
                  </a:lnTo>
                  <a:lnTo>
                    <a:pt x="196" y="89"/>
                  </a:lnTo>
                  <a:lnTo>
                    <a:pt x="206" y="78"/>
                  </a:lnTo>
                  <a:lnTo>
                    <a:pt x="218" y="70"/>
                  </a:lnTo>
                  <a:lnTo>
                    <a:pt x="229" y="62"/>
                  </a:lnTo>
                  <a:lnTo>
                    <a:pt x="242" y="55"/>
                  </a:lnTo>
                  <a:lnTo>
                    <a:pt x="255" y="51"/>
                  </a:lnTo>
                  <a:lnTo>
                    <a:pt x="262" y="49"/>
                  </a:lnTo>
                  <a:lnTo>
                    <a:pt x="269" y="47"/>
                  </a:lnTo>
                  <a:lnTo>
                    <a:pt x="264" y="53"/>
                  </a:lnTo>
                  <a:lnTo>
                    <a:pt x="257" y="68"/>
                  </a:lnTo>
                  <a:lnTo>
                    <a:pt x="251" y="82"/>
                  </a:lnTo>
                  <a:lnTo>
                    <a:pt x="246" y="98"/>
                  </a:lnTo>
                  <a:lnTo>
                    <a:pt x="243" y="113"/>
                  </a:lnTo>
                  <a:lnTo>
                    <a:pt x="241" y="130"/>
                  </a:lnTo>
                  <a:lnTo>
                    <a:pt x="240" y="146"/>
                  </a:lnTo>
                  <a:lnTo>
                    <a:pt x="241" y="161"/>
                  </a:lnTo>
                  <a:lnTo>
                    <a:pt x="243" y="178"/>
                  </a:lnTo>
                  <a:lnTo>
                    <a:pt x="247" y="194"/>
                  </a:lnTo>
                  <a:lnTo>
                    <a:pt x="255" y="219"/>
                  </a:lnTo>
                  <a:lnTo>
                    <a:pt x="259" y="233"/>
                  </a:lnTo>
                  <a:lnTo>
                    <a:pt x="262" y="248"/>
                  </a:lnTo>
                  <a:lnTo>
                    <a:pt x="263" y="261"/>
                  </a:lnTo>
                  <a:lnTo>
                    <a:pt x="264" y="275"/>
                  </a:lnTo>
                  <a:lnTo>
                    <a:pt x="261" y="290"/>
                  </a:lnTo>
                  <a:lnTo>
                    <a:pt x="259" y="304"/>
                  </a:lnTo>
                  <a:lnTo>
                    <a:pt x="255" y="318"/>
                  </a:lnTo>
                  <a:lnTo>
                    <a:pt x="262" y="304"/>
                  </a:lnTo>
                  <a:lnTo>
                    <a:pt x="269" y="282"/>
                  </a:lnTo>
                  <a:lnTo>
                    <a:pt x="277" y="261"/>
                  </a:lnTo>
                  <a:lnTo>
                    <a:pt x="282" y="239"/>
                  </a:lnTo>
                  <a:lnTo>
                    <a:pt x="286" y="216"/>
                  </a:lnTo>
                  <a:lnTo>
                    <a:pt x="287" y="209"/>
                  </a:lnTo>
                  <a:lnTo>
                    <a:pt x="290" y="190"/>
                  </a:lnTo>
                  <a:lnTo>
                    <a:pt x="296" y="172"/>
                  </a:lnTo>
                  <a:lnTo>
                    <a:pt x="302" y="154"/>
                  </a:lnTo>
                  <a:lnTo>
                    <a:pt x="310" y="137"/>
                  </a:lnTo>
                  <a:lnTo>
                    <a:pt x="320" y="121"/>
                  </a:lnTo>
                  <a:lnTo>
                    <a:pt x="330" y="104"/>
                  </a:lnTo>
                  <a:lnTo>
                    <a:pt x="342" y="89"/>
                  </a:lnTo>
                  <a:lnTo>
                    <a:pt x="355" y="75"/>
                  </a:lnTo>
                  <a:lnTo>
                    <a:pt x="368" y="61"/>
                  </a:lnTo>
                  <a:lnTo>
                    <a:pt x="384" y="49"/>
                  </a:lnTo>
                  <a:lnTo>
                    <a:pt x="400" y="37"/>
                  </a:lnTo>
                  <a:lnTo>
                    <a:pt x="417" y="27"/>
                  </a:lnTo>
                  <a:lnTo>
                    <a:pt x="434" y="19"/>
                  </a:lnTo>
                  <a:lnTo>
                    <a:pt x="452" y="11"/>
                  </a:lnTo>
                  <a:lnTo>
                    <a:pt x="470" y="5"/>
                  </a:lnTo>
                  <a:lnTo>
                    <a:pt x="488" y="0"/>
                  </a:lnTo>
                  <a:lnTo>
                    <a:pt x="480" y="9"/>
                  </a:lnTo>
                  <a:lnTo>
                    <a:pt x="468" y="23"/>
                  </a:lnTo>
                  <a:lnTo>
                    <a:pt x="458" y="37"/>
                  </a:lnTo>
                  <a:lnTo>
                    <a:pt x="448" y="53"/>
                  </a:lnTo>
                  <a:lnTo>
                    <a:pt x="440" y="71"/>
                  </a:lnTo>
                  <a:lnTo>
                    <a:pt x="434" y="88"/>
                  </a:lnTo>
                  <a:lnTo>
                    <a:pt x="429" y="105"/>
                  </a:lnTo>
                  <a:lnTo>
                    <a:pt x="425" y="123"/>
                  </a:lnTo>
                  <a:lnTo>
                    <a:pt x="422" y="141"/>
                  </a:lnTo>
                  <a:lnTo>
                    <a:pt x="421" y="159"/>
                  </a:lnTo>
                  <a:lnTo>
                    <a:pt x="422" y="177"/>
                  </a:lnTo>
                  <a:lnTo>
                    <a:pt x="424" y="195"/>
                  </a:lnTo>
                  <a:lnTo>
                    <a:pt x="427" y="213"/>
                  </a:lnTo>
                  <a:lnTo>
                    <a:pt x="432" y="231"/>
                  </a:lnTo>
                  <a:lnTo>
                    <a:pt x="437" y="249"/>
                  </a:lnTo>
                  <a:lnTo>
                    <a:pt x="445" y="265"/>
                  </a:lnTo>
                  <a:lnTo>
                    <a:pt x="454" y="281"/>
                  </a:lnTo>
                  <a:lnTo>
                    <a:pt x="463" y="299"/>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7" name="Freeform 67"/>
            <p:cNvSpPr>
              <a:spLocks/>
            </p:cNvSpPr>
            <p:nvPr/>
          </p:nvSpPr>
          <p:spPr bwMode="auto">
            <a:xfrm>
              <a:off x="4024" y="2757"/>
              <a:ext cx="56" cy="89"/>
            </a:xfrm>
            <a:custGeom>
              <a:avLst/>
              <a:gdLst>
                <a:gd name="T0" fmla="*/ 55 w 56"/>
                <a:gd name="T1" fmla="*/ 0 h 89"/>
                <a:gd name="T2" fmla="*/ 46 w 56"/>
                <a:gd name="T3" fmla="*/ 27 h 89"/>
                <a:gd name="T4" fmla="*/ 38 w 56"/>
                <a:gd name="T5" fmla="*/ 48 h 89"/>
                <a:gd name="T6" fmla="*/ 27 w 56"/>
                <a:gd name="T7" fmla="*/ 63 h 89"/>
                <a:gd name="T8" fmla="*/ 14 w 56"/>
                <a:gd name="T9" fmla="*/ 78 h 89"/>
                <a:gd name="T10" fmla="*/ 0 w 56"/>
                <a:gd name="T11" fmla="*/ 88 h 89"/>
                <a:gd name="T12" fmla="*/ 2 w 56"/>
                <a:gd name="T13" fmla="*/ 65 h 89"/>
                <a:gd name="T14" fmla="*/ 9 w 56"/>
                <a:gd name="T15" fmla="*/ 43 h 89"/>
                <a:gd name="T16" fmla="*/ 19 w 56"/>
                <a:gd name="T17" fmla="*/ 25 h 89"/>
                <a:gd name="T18" fmla="*/ 33 w 56"/>
                <a:gd name="T19" fmla="*/ 13 h 89"/>
                <a:gd name="T20" fmla="*/ 44 w 56"/>
                <a:gd name="T21" fmla="*/ 5 h 89"/>
                <a:gd name="T22" fmla="*/ 55 w 56"/>
                <a:gd name="T23" fmla="*/ 0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 h="89">
                  <a:moveTo>
                    <a:pt x="55" y="0"/>
                  </a:moveTo>
                  <a:lnTo>
                    <a:pt x="46" y="27"/>
                  </a:lnTo>
                  <a:lnTo>
                    <a:pt x="38" y="48"/>
                  </a:lnTo>
                  <a:lnTo>
                    <a:pt x="27" y="63"/>
                  </a:lnTo>
                  <a:lnTo>
                    <a:pt x="14" y="78"/>
                  </a:lnTo>
                  <a:lnTo>
                    <a:pt x="0" y="88"/>
                  </a:lnTo>
                  <a:lnTo>
                    <a:pt x="2" y="65"/>
                  </a:lnTo>
                  <a:lnTo>
                    <a:pt x="9" y="43"/>
                  </a:lnTo>
                  <a:lnTo>
                    <a:pt x="19" y="25"/>
                  </a:lnTo>
                  <a:lnTo>
                    <a:pt x="33" y="13"/>
                  </a:lnTo>
                  <a:lnTo>
                    <a:pt x="44" y="5"/>
                  </a:lnTo>
                  <a:lnTo>
                    <a:pt x="55" y="0"/>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8" name="Freeform 68"/>
            <p:cNvSpPr>
              <a:spLocks/>
            </p:cNvSpPr>
            <p:nvPr/>
          </p:nvSpPr>
          <p:spPr bwMode="auto">
            <a:xfrm>
              <a:off x="4162" y="2875"/>
              <a:ext cx="48" cy="195"/>
            </a:xfrm>
            <a:custGeom>
              <a:avLst/>
              <a:gdLst>
                <a:gd name="T0" fmla="*/ 0 w 48"/>
                <a:gd name="T1" fmla="*/ 0 h 195"/>
                <a:gd name="T2" fmla="*/ 5 w 48"/>
                <a:gd name="T3" fmla="*/ 35 h 195"/>
                <a:gd name="T4" fmla="*/ 4 w 48"/>
                <a:gd name="T5" fmla="*/ 71 h 195"/>
                <a:gd name="T6" fmla="*/ 4 w 48"/>
                <a:gd name="T7" fmla="*/ 102 h 195"/>
                <a:gd name="T8" fmla="*/ 6 w 48"/>
                <a:gd name="T9" fmla="*/ 136 h 195"/>
                <a:gd name="T10" fmla="*/ 12 w 48"/>
                <a:gd name="T11" fmla="*/ 159 h 195"/>
                <a:gd name="T12" fmla="*/ 25 w 48"/>
                <a:gd name="T13" fmla="*/ 179 h 195"/>
                <a:gd name="T14" fmla="*/ 40 w 48"/>
                <a:gd name="T15" fmla="*/ 194 h 195"/>
                <a:gd name="T16" fmla="*/ 38 w 48"/>
                <a:gd name="T17" fmla="*/ 169 h 195"/>
                <a:gd name="T18" fmla="*/ 40 w 48"/>
                <a:gd name="T19" fmla="*/ 136 h 195"/>
                <a:gd name="T20" fmla="*/ 47 w 48"/>
                <a:gd name="T21" fmla="*/ 108 h 195"/>
                <a:gd name="T22" fmla="*/ 47 w 48"/>
                <a:gd name="T23" fmla="*/ 81 h 195"/>
                <a:gd name="T24" fmla="*/ 44 w 48"/>
                <a:gd name="T25" fmla="*/ 63 h 195"/>
                <a:gd name="T26" fmla="*/ 34 w 48"/>
                <a:gd name="T27" fmla="*/ 44 h 195"/>
                <a:gd name="T28" fmla="*/ 20 w 48"/>
                <a:gd name="T29" fmla="*/ 25 h 195"/>
                <a:gd name="T30" fmla="*/ 0 w 48"/>
                <a:gd name="T31" fmla="*/ 0 h 1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 h="195">
                  <a:moveTo>
                    <a:pt x="0" y="0"/>
                  </a:moveTo>
                  <a:lnTo>
                    <a:pt x="5" y="35"/>
                  </a:lnTo>
                  <a:lnTo>
                    <a:pt x="4" y="71"/>
                  </a:lnTo>
                  <a:lnTo>
                    <a:pt x="4" y="102"/>
                  </a:lnTo>
                  <a:lnTo>
                    <a:pt x="6" y="136"/>
                  </a:lnTo>
                  <a:lnTo>
                    <a:pt x="12" y="159"/>
                  </a:lnTo>
                  <a:lnTo>
                    <a:pt x="25" y="179"/>
                  </a:lnTo>
                  <a:lnTo>
                    <a:pt x="40" y="194"/>
                  </a:lnTo>
                  <a:lnTo>
                    <a:pt x="38" y="169"/>
                  </a:lnTo>
                  <a:lnTo>
                    <a:pt x="40" y="136"/>
                  </a:lnTo>
                  <a:lnTo>
                    <a:pt x="47" y="108"/>
                  </a:lnTo>
                  <a:lnTo>
                    <a:pt x="47" y="81"/>
                  </a:lnTo>
                  <a:lnTo>
                    <a:pt x="44" y="63"/>
                  </a:lnTo>
                  <a:lnTo>
                    <a:pt x="34" y="44"/>
                  </a:lnTo>
                  <a:lnTo>
                    <a:pt x="20" y="25"/>
                  </a:lnTo>
                  <a:lnTo>
                    <a:pt x="0" y="0"/>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
        <p:nvSpPr>
          <p:cNvPr id="59" name="Freeform 70"/>
          <p:cNvSpPr>
            <a:spLocks/>
          </p:cNvSpPr>
          <p:nvPr/>
        </p:nvSpPr>
        <p:spPr bwMode="auto">
          <a:xfrm>
            <a:off x="9542700" y="4178954"/>
            <a:ext cx="1717675" cy="1562100"/>
          </a:xfrm>
          <a:custGeom>
            <a:avLst/>
            <a:gdLst>
              <a:gd name="T0" fmla="*/ 183972200 w 1082"/>
              <a:gd name="T1" fmla="*/ 622479388 h 984"/>
              <a:gd name="T2" fmla="*/ 443547500 w 1082"/>
              <a:gd name="T3" fmla="*/ 254536575 h 984"/>
              <a:gd name="T4" fmla="*/ 652721263 w 1082"/>
              <a:gd name="T5" fmla="*/ 183972200 h 984"/>
              <a:gd name="T6" fmla="*/ 899696575 w 1082"/>
              <a:gd name="T7" fmla="*/ 151209375 h 984"/>
              <a:gd name="T8" fmla="*/ 1741428763 w 1082"/>
              <a:gd name="T9" fmla="*/ 0 h 984"/>
              <a:gd name="T10" fmla="*/ 1943041263 w 1082"/>
              <a:gd name="T11" fmla="*/ 151209375 h 984"/>
              <a:gd name="T12" fmla="*/ 2127011875 w 1082"/>
              <a:gd name="T13" fmla="*/ 269657513 h 984"/>
              <a:gd name="T14" fmla="*/ 2147483646 w 1082"/>
              <a:gd name="T15" fmla="*/ 541834388 h 984"/>
              <a:gd name="T16" fmla="*/ 2147483646 w 1082"/>
              <a:gd name="T17" fmla="*/ 657761575 h 984"/>
              <a:gd name="T18" fmla="*/ 2147483646 w 1082"/>
              <a:gd name="T19" fmla="*/ 793850013 h 984"/>
              <a:gd name="T20" fmla="*/ 2147483646 w 1082"/>
              <a:gd name="T21" fmla="*/ 1471771250 h 984"/>
              <a:gd name="T22" fmla="*/ 2147483646 w 1082"/>
              <a:gd name="T23" fmla="*/ 1776710950 h 984"/>
              <a:gd name="T24" fmla="*/ 2147483646 w 1082"/>
              <a:gd name="T25" fmla="*/ 1844754375 h 984"/>
              <a:gd name="T26" fmla="*/ 2147483646 w 1082"/>
              <a:gd name="T27" fmla="*/ 2043847513 h 984"/>
              <a:gd name="T28" fmla="*/ 2147483646 w 1082"/>
              <a:gd name="T29" fmla="*/ 2132052188 h 984"/>
              <a:gd name="T30" fmla="*/ 2124492513 w 1082"/>
              <a:gd name="T31" fmla="*/ 2147483646 h 984"/>
              <a:gd name="T32" fmla="*/ 1847275325 w 1082"/>
              <a:gd name="T33" fmla="*/ 2147483646 h 984"/>
              <a:gd name="T34" fmla="*/ 1083667188 w 1082"/>
              <a:gd name="T35" fmla="*/ 2147483646 h 984"/>
              <a:gd name="T36" fmla="*/ 811490313 w 1082"/>
              <a:gd name="T37" fmla="*/ 2147483646 h 984"/>
              <a:gd name="T38" fmla="*/ 0 w 1082"/>
              <a:gd name="T39" fmla="*/ 2147483646 h 984"/>
              <a:gd name="T40" fmla="*/ 589716563 w 1082"/>
              <a:gd name="T41" fmla="*/ 2147173125 h 984"/>
              <a:gd name="T42" fmla="*/ 183972200 w 1082"/>
              <a:gd name="T43" fmla="*/ 622479388 h 9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82" h="984">
                <a:moveTo>
                  <a:pt x="73" y="247"/>
                </a:moveTo>
                <a:lnTo>
                  <a:pt x="176" y="101"/>
                </a:lnTo>
                <a:lnTo>
                  <a:pt x="259" y="73"/>
                </a:lnTo>
                <a:lnTo>
                  <a:pt x="357" y="60"/>
                </a:lnTo>
                <a:lnTo>
                  <a:pt x="691" y="0"/>
                </a:lnTo>
                <a:lnTo>
                  <a:pt x="771" y="60"/>
                </a:lnTo>
                <a:lnTo>
                  <a:pt x="844" y="107"/>
                </a:lnTo>
                <a:lnTo>
                  <a:pt x="1023" y="215"/>
                </a:lnTo>
                <a:lnTo>
                  <a:pt x="1067" y="261"/>
                </a:lnTo>
                <a:lnTo>
                  <a:pt x="1081" y="315"/>
                </a:lnTo>
                <a:lnTo>
                  <a:pt x="1006" y="584"/>
                </a:lnTo>
                <a:lnTo>
                  <a:pt x="901" y="705"/>
                </a:lnTo>
                <a:lnTo>
                  <a:pt x="982" y="732"/>
                </a:lnTo>
                <a:lnTo>
                  <a:pt x="956" y="811"/>
                </a:lnTo>
                <a:lnTo>
                  <a:pt x="877" y="846"/>
                </a:lnTo>
                <a:lnTo>
                  <a:pt x="843" y="892"/>
                </a:lnTo>
                <a:lnTo>
                  <a:pt x="733" y="910"/>
                </a:lnTo>
                <a:lnTo>
                  <a:pt x="430" y="929"/>
                </a:lnTo>
                <a:lnTo>
                  <a:pt x="322" y="983"/>
                </a:lnTo>
                <a:lnTo>
                  <a:pt x="0" y="855"/>
                </a:lnTo>
                <a:lnTo>
                  <a:pt x="234" y="852"/>
                </a:lnTo>
                <a:lnTo>
                  <a:pt x="73" y="247"/>
                </a:lnTo>
              </a:path>
            </a:pathLst>
          </a:custGeom>
          <a:solidFill>
            <a:srgbClr val="FFFFFF"/>
          </a:solidFill>
          <a:ln w="12700" cap="rnd" cmpd="sng">
            <a:solidFill>
              <a:srgbClr val="FF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0" name="Freeform 71"/>
          <p:cNvSpPr>
            <a:spLocks/>
          </p:cNvSpPr>
          <p:nvPr/>
        </p:nvSpPr>
        <p:spPr bwMode="auto">
          <a:xfrm>
            <a:off x="9958625" y="4236104"/>
            <a:ext cx="604837" cy="608012"/>
          </a:xfrm>
          <a:custGeom>
            <a:avLst/>
            <a:gdLst>
              <a:gd name="T0" fmla="*/ 302418500 w 381"/>
              <a:gd name="T1" fmla="*/ 962698896 h 383"/>
              <a:gd name="T2" fmla="*/ 516630810 w 381"/>
              <a:gd name="T3" fmla="*/ 577114513 h 383"/>
              <a:gd name="T4" fmla="*/ 866933033 w 381"/>
              <a:gd name="T5" fmla="*/ 178930153 h 383"/>
              <a:gd name="T6" fmla="*/ 957658583 w 381"/>
              <a:gd name="T7" fmla="*/ 0 h 383"/>
              <a:gd name="T8" fmla="*/ 340220019 w 381"/>
              <a:gd name="T9" fmla="*/ 108365836 h 383"/>
              <a:gd name="T10" fmla="*/ 20161233 w 381"/>
              <a:gd name="T11" fmla="*/ 662799755 h 383"/>
              <a:gd name="T12" fmla="*/ 0 w 381"/>
              <a:gd name="T13" fmla="*/ 864412089 h 383"/>
              <a:gd name="T14" fmla="*/ 209172002 w 381"/>
              <a:gd name="T15" fmla="*/ 962698896 h 383"/>
              <a:gd name="T16" fmla="*/ 302418500 w 381"/>
              <a:gd name="T17" fmla="*/ 962698896 h 3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1" h="383">
                <a:moveTo>
                  <a:pt x="120" y="382"/>
                </a:moveTo>
                <a:lnTo>
                  <a:pt x="205" y="229"/>
                </a:lnTo>
                <a:lnTo>
                  <a:pt x="344" y="71"/>
                </a:lnTo>
                <a:lnTo>
                  <a:pt x="380" y="0"/>
                </a:lnTo>
                <a:lnTo>
                  <a:pt x="135" y="43"/>
                </a:lnTo>
                <a:lnTo>
                  <a:pt x="8" y="263"/>
                </a:lnTo>
                <a:lnTo>
                  <a:pt x="0" y="343"/>
                </a:lnTo>
                <a:lnTo>
                  <a:pt x="83" y="382"/>
                </a:lnTo>
                <a:lnTo>
                  <a:pt x="120" y="382"/>
                </a:lnTo>
              </a:path>
            </a:pathLst>
          </a:custGeom>
          <a:solidFill>
            <a:srgbClr val="00C200"/>
          </a:solidFill>
          <a:ln w="12700" cap="rnd" cmpd="sng">
            <a:solidFill>
              <a:srgbClr val="00C2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1" name="Freeform 72"/>
          <p:cNvSpPr>
            <a:spLocks/>
          </p:cNvSpPr>
          <p:nvPr/>
        </p:nvSpPr>
        <p:spPr bwMode="auto">
          <a:xfrm>
            <a:off x="9971325" y="4380566"/>
            <a:ext cx="339725" cy="457200"/>
          </a:xfrm>
          <a:custGeom>
            <a:avLst/>
            <a:gdLst>
              <a:gd name="T0" fmla="*/ 294859075 w 214"/>
              <a:gd name="T1" fmla="*/ 0 h 288"/>
              <a:gd name="T2" fmla="*/ 257055938 w 214"/>
              <a:gd name="T3" fmla="*/ 196572188 h 288"/>
              <a:gd name="T4" fmla="*/ 42843450 w 214"/>
              <a:gd name="T5" fmla="*/ 415826575 h 288"/>
              <a:gd name="T6" fmla="*/ 7561263 w 214"/>
              <a:gd name="T7" fmla="*/ 481350638 h 288"/>
              <a:gd name="T8" fmla="*/ 0 w 214"/>
              <a:gd name="T9" fmla="*/ 645160000 h 288"/>
              <a:gd name="T10" fmla="*/ 163810950 w 214"/>
              <a:gd name="T11" fmla="*/ 723285638 h 288"/>
              <a:gd name="T12" fmla="*/ 277217188 w 214"/>
              <a:gd name="T13" fmla="*/ 715724375 h 288"/>
              <a:gd name="T14" fmla="*/ 320060638 w 214"/>
              <a:gd name="T15" fmla="*/ 463708750 h 288"/>
              <a:gd name="T16" fmla="*/ 327620313 w 214"/>
              <a:gd name="T17" fmla="*/ 216733438 h 288"/>
              <a:gd name="T18" fmla="*/ 395665325 w 214"/>
              <a:gd name="T19" fmla="*/ 216733438 h 288"/>
              <a:gd name="T20" fmla="*/ 536794075 w 214"/>
              <a:gd name="T21" fmla="*/ 123488450 h 288"/>
              <a:gd name="T22" fmla="*/ 498990938 w 214"/>
              <a:gd name="T23" fmla="*/ 37803138 h 288"/>
              <a:gd name="T24" fmla="*/ 294859075 w 214"/>
              <a:gd name="T25" fmla="*/ 0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 h="288">
                <a:moveTo>
                  <a:pt x="117" y="0"/>
                </a:moveTo>
                <a:lnTo>
                  <a:pt x="102" y="78"/>
                </a:lnTo>
                <a:lnTo>
                  <a:pt x="17" y="165"/>
                </a:lnTo>
                <a:lnTo>
                  <a:pt x="3" y="191"/>
                </a:lnTo>
                <a:lnTo>
                  <a:pt x="0" y="256"/>
                </a:lnTo>
                <a:lnTo>
                  <a:pt x="65" y="287"/>
                </a:lnTo>
                <a:lnTo>
                  <a:pt x="110" y="284"/>
                </a:lnTo>
                <a:lnTo>
                  <a:pt x="127" y="184"/>
                </a:lnTo>
                <a:lnTo>
                  <a:pt x="130" y="86"/>
                </a:lnTo>
                <a:lnTo>
                  <a:pt x="157" y="86"/>
                </a:lnTo>
                <a:lnTo>
                  <a:pt x="213" y="49"/>
                </a:lnTo>
                <a:lnTo>
                  <a:pt x="198" y="15"/>
                </a:lnTo>
                <a:lnTo>
                  <a:pt x="117" y="0"/>
                </a:lnTo>
              </a:path>
            </a:pathLst>
          </a:custGeom>
          <a:solidFill>
            <a:srgbClr val="FFFF00"/>
          </a:solidFill>
          <a:ln w="12700" cap="rnd" cmpd="sng">
            <a:solidFill>
              <a:srgbClr val="FFFF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2" name="Freeform 73"/>
          <p:cNvSpPr>
            <a:spLocks/>
          </p:cNvSpPr>
          <p:nvPr/>
        </p:nvSpPr>
        <p:spPr bwMode="auto">
          <a:xfrm>
            <a:off x="9695100" y="4404379"/>
            <a:ext cx="347662" cy="239712"/>
          </a:xfrm>
          <a:custGeom>
            <a:avLst/>
            <a:gdLst>
              <a:gd name="T0" fmla="*/ 0 w 219"/>
              <a:gd name="T1" fmla="*/ 340219590 h 151"/>
              <a:gd name="T2" fmla="*/ 506549884 w 219"/>
              <a:gd name="T3" fmla="*/ 0 h 151"/>
              <a:gd name="T4" fmla="*/ 549393272 w 219"/>
              <a:gd name="T5" fmla="*/ 7559659 h 151"/>
              <a:gd name="T6" fmla="*/ 549393272 w 219"/>
              <a:gd name="T7" fmla="*/ 68043283 h 151"/>
              <a:gd name="T8" fmla="*/ 80644884 w 219"/>
              <a:gd name="T9" fmla="*/ 378022649 h 151"/>
              <a:gd name="T10" fmla="*/ 0 w 219"/>
              <a:gd name="T11" fmla="*/ 340219590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151">
                <a:moveTo>
                  <a:pt x="0" y="135"/>
                </a:moveTo>
                <a:lnTo>
                  <a:pt x="201" y="0"/>
                </a:lnTo>
                <a:lnTo>
                  <a:pt x="218" y="3"/>
                </a:lnTo>
                <a:lnTo>
                  <a:pt x="218" y="27"/>
                </a:lnTo>
                <a:lnTo>
                  <a:pt x="32" y="150"/>
                </a:lnTo>
                <a:lnTo>
                  <a:pt x="0" y="135"/>
                </a:lnTo>
              </a:path>
            </a:pathLst>
          </a:custGeom>
          <a:solidFill>
            <a:srgbClr val="FF0000"/>
          </a:solidFill>
          <a:ln w="12700" cap="rnd" cmpd="sng">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3" name="Freeform 74"/>
          <p:cNvSpPr>
            <a:spLocks/>
          </p:cNvSpPr>
          <p:nvPr/>
        </p:nvSpPr>
        <p:spPr bwMode="auto">
          <a:xfrm>
            <a:off x="8814037" y="4393266"/>
            <a:ext cx="1217613" cy="1179513"/>
          </a:xfrm>
          <a:custGeom>
            <a:avLst/>
            <a:gdLst>
              <a:gd name="T0" fmla="*/ 0 w 767"/>
              <a:gd name="T1" fmla="*/ 0 h 743"/>
              <a:gd name="T2" fmla="*/ 1232357706 w 767"/>
              <a:gd name="T3" fmla="*/ 0 h 743"/>
              <a:gd name="T4" fmla="*/ 1930440480 w 767"/>
              <a:gd name="T5" fmla="*/ 1869956730 h 743"/>
              <a:gd name="T6" fmla="*/ 524192715 w 767"/>
              <a:gd name="T7" fmla="*/ 1708666662 h 743"/>
              <a:gd name="T8" fmla="*/ 0 w 767"/>
              <a:gd name="T9" fmla="*/ 0 h 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7" h="743">
                <a:moveTo>
                  <a:pt x="0" y="0"/>
                </a:moveTo>
                <a:lnTo>
                  <a:pt x="489" y="0"/>
                </a:lnTo>
                <a:lnTo>
                  <a:pt x="766" y="742"/>
                </a:lnTo>
                <a:lnTo>
                  <a:pt x="208" y="678"/>
                </a:lnTo>
                <a:lnTo>
                  <a:pt x="0" y="0"/>
                </a:lnTo>
              </a:path>
            </a:pathLst>
          </a:custGeom>
          <a:solidFill>
            <a:srgbClr val="622100"/>
          </a:solidFill>
          <a:ln w="12700" cap="rnd" cmpd="sng">
            <a:solidFill>
              <a:srgbClr val="6221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4" name="Freeform 75"/>
          <p:cNvSpPr>
            <a:spLocks/>
          </p:cNvSpPr>
          <p:nvPr/>
        </p:nvSpPr>
        <p:spPr bwMode="auto">
          <a:xfrm>
            <a:off x="8944212" y="4137679"/>
            <a:ext cx="512763" cy="244475"/>
          </a:xfrm>
          <a:custGeom>
            <a:avLst/>
            <a:gdLst>
              <a:gd name="T0" fmla="*/ 10080635 w 323"/>
              <a:gd name="T1" fmla="*/ 375504075 h 154"/>
              <a:gd name="T2" fmla="*/ 0 w 323"/>
              <a:gd name="T3" fmla="*/ 299899388 h 154"/>
              <a:gd name="T4" fmla="*/ 42843492 w 323"/>
              <a:gd name="T5" fmla="*/ 272176875 h 154"/>
              <a:gd name="T6" fmla="*/ 108367618 w 323"/>
              <a:gd name="T7" fmla="*/ 254536575 h 154"/>
              <a:gd name="T8" fmla="*/ 141128888 w 323"/>
              <a:gd name="T9" fmla="*/ 201612500 h 154"/>
              <a:gd name="T10" fmla="*/ 163811110 w 323"/>
              <a:gd name="T11" fmla="*/ 83165950 h 154"/>
              <a:gd name="T12" fmla="*/ 219254601 w 323"/>
              <a:gd name="T13" fmla="*/ 17641888 h 154"/>
              <a:gd name="T14" fmla="*/ 292338410 w 323"/>
              <a:gd name="T15" fmla="*/ 0 h 154"/>
              <a:gd name="T16" fmla="*/ 400706028 w 323"/>
              <a:gd name="T17" fmla="*/ 7561263 h 154"/>
              <a:gd name="T18" fmla="*/ 466230155 w 323"/>
              <a:gd name="T19" fmla="*/ 52924075 h 154"/>
              <a:gd name="T20" fmla="*/ 582157455 w 323"/>
              <a:gd name="T21" fmla="*/ 226814063 h 154"/>
              <a:gd name="T22" fmla="*/ 690523486 w 323"/>
              <a:gd name="T23" fmla="*/ 264617200 h 154"/>
              <a:gd name="T24" fmla="*/ 748487930 w 323"/>
              <a:gd name="T25" fmla="*/ 307459063 h 154"/>
              <a:gd name="T26" fmla="*/ 811491104 w 323"/>
              <a:gd name="T27" fmla="*/ 385584700 h 154"/>
              <a:gd name="T28" fmla="*/ 10080635 w 323"/>
              <a:gd name="T29" fmla="*/ 375504075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54">
                <a:moveTo>
                  <a:pt x="4" y="149"/>
                </a:moveTo>
                <a:lnTo>
                  <a:pt x="0" y="119"/>
                </a:lnTo>
                <a:lnTo>
                  <a:pt x="17" y="108"/>
                </a:lnTo>
                <a:lnTo>
                  <a:pt x="43" y="101"/>
                </a:lnTo>
                <a:lnTo>
                  <a:pt x="56" y="80"/>
                </a:lnTo>
                <a:lnTo>
                  <a:pt x="65" y="33"/>
                </a:lnTo>
                <a:lnTo>
                  <a:pt x="87" y="7"/>
                </a:lnTo>
                <a:lnTo>
                  <a:pt x="116" y="0"/>
                </a:lnTo>
                <a:lnTo>
                  <a:pt x="159" y="3"/>
                </a:lnTo>
                <a:lnTo>
                  <a:pt x="185" y="21"/>
                </a:lnTo>
                <a:lnTo>
                  <a:pt x="231" y="90"/>
                </a:lnTo>
                <a:lnTo>
                  <a:pt x="274" y="105"/>
                </a:lnTo>
                <a:lnTo>
                  <a:pt x="297" y="122"/>
                </a:lnTo>
                <a:lnTo>
                  <a:pt x="322" y="153"/>
                </a:lnTo>
                <a:lnTo>
                  <a:pt x="4" y="149"/>
                </a:lnTo>
              </a:path>
            </a:pathLst>
          </a:custGeom>
          <a:solidFill>
            <a:srgbClr val="B2B2B2"/>
          </a:solidFill>
          <a:ln w="12700" cap="rnd" cmpd="sng">
            <a:solidFill>
              <a:srgbClr val="B2B2B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5" name="Freeform 76"/>
          <p:cNvSpPr>
            <a:spLocks/>
          </p:cNvSpPr>
          <p:nvPr/>
        </p:nvSpPr>
        <p:spPr bwMode="auto">
          <a:xfrm>
            <a:off x="8844200" y="4802841"/>
            <a:ext cx="273050" cy="454025"/>
          </a:xfrm>
          <a:custGeom>
            <a:avLst/>
            <a:gdLst>
              <a:gd name="T0" fmla="*/ 141128750 w 172"/>
              <a:gd name="T1" fmla="*/ 0 h 286"/>
              <a:gd name="T2" fmla="*/ 37803138 w 172"/>
              <a:gd name="T3" fmla="*/ 45362813 h 286"/>
              <a:gd name="T4" fmla="*/ 0 w 172"/>
              <a:gd name="T5" fmla="*/ 105846563 h 286"/>
              <a:gd name="T6" fmla="*/ 0 w 172"/>
              <a:gd name="T7" fmla="*/ 206652813 h 286"/>
              <a:gd name="T8" fmla="*/ 52924075 w 172"/>
              <a:gd name="T9" fmla="*/ 282257500 h 286"/>
              <a:gd name="T10" fmla="*/ 27722513 w 172"/>
              <a:gd name="T11" fmla="*/ 299899388 h 286"/>
              <a:gd name="T12" fmla="*/ 15120938 w 172"/>
              <a:gd name="T13" fmla="*/ 378023438 h 286"/>
              <a:gd name="T14" fmla="*/ 37803138 w 172"/>
              <a:gd name="T15" fmla="*/ 453628125 h 286"/>
              <a:gd name="T16" fmla="*/ 73085325 w 172"/>
              <a:gd name="T17" fmla="*/ 529232813 h 286"/>
              <a:gd name="T18" fmla="*/ 105846563 w 172"/>
              <a:gd name="T19" fmla="*/ 642640638 h 286"/>
              <a:gd name="T20" fmla="*/ 211693125 w 172"/>
              <a:gd name="T21" fmla="*/ 708164700 h 286"/>
              <a:gd name="T22" fmla="*/ 335181575 w 172"/>
              <a:gd name="T23" fmla="*/ 718245325 h 286"/>
              <a:gd name="T24" fmla="*/ 322580000 w 172"/>
              <a:gd name="T25" fmla="*/ 584676250 h 286"/>
              <a:gd name="T26" fmla="*/ 322580000 w 172"/>
              <a:gd name="T27" fmla="*/ 546874700 h 286"/>
              <a:gd name="T28" fmla="*/ 430947513 w 172"/>
              <a:gd name="T29" fmla="*/ 546874700 h 286"/>
              <a:gd name="T30" fmla="*/ 385584700 w 172"/>
              <a:gd name="T31" fmla="*/ 408265313 h 286"/>
              <a:gd name="T32" fmla="*/ 294859075 w 172"/>
              <a:gd name="T33" fmla="*/ 378023438 h 286"/>
              <a:gd name="T34" fmla="*/ 141128750 w 172"/>
              <a:gd name="T35" fmla="*/ 0 h 2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2" h="286">
                <a:moveTo>
                  <a:pt x="56" y="0"/>
                </a:moveTo>
                <a:lnTo>
                  <a:pt x="15" y="18"/>
                </a:lnTo>
                <a:lnTo>
                  <a:pt x="0" y="42"/>
                </a:lnTo>
                <a:lnTo>
                  <a:pt x="0" y="82"/>
                </a:lnTo>
                <a:lnTo>
                  <a:pt x="21" y="112"/>
                </a:lnTo>
                <a:lnTo>
                  <a:pt x="11" y="119"/>
                </a:lnTo>
                <a:lnTo>
                  <a:pt x="6" y="150"/>
                </a:lnTo>
                <a:lnTo>
                  <a:pt x="15" y="180"/>
                </a:lnTo>
                <a:lnTo>
                  <a:pt x="29" y="210"/>
                </a:lnTo>
                <a:lnTo>
                  <a:pt x="42" y="255"/>
                </a:lnTo>
                <a:lnTo>
                  <a:pt x="84" y="281"/>
                </a:lnTo>
                <a:lnTo>
                  <a:pt x="133" y="285"/>
                </a:lnTo>
                <a:lnTo>
                  <a:pt x="128" y="232"/>
                </a:lnTo>
                <a:lnTo>
                  <a:pt x="128" y="217"/>
                </a:lnTo>
                <a:lnTo>
                  <a:pt x="171" y="217"/>
                </a:lnTo>
                <a:lnTo>
                  <a:pt x="153" y="162"/>
                </a:lnTo>
                <a:lnTo>
                  <a:pt x="117" y="150"/>
                </a:lnTo>
                <a:lnTo>
                  <a:pt x="56" y="0"/>
                </a:lnTo>
              </a:path>
            </a:pathLst>
          </a:custGeom>
          <a:solidFill>
            <a:srgbClr val="FFC281"/>
          </a:solidFill>
          <a:ln w="12700" cap="rnd" cmpd="sng">
            <a:solidFill>
              <a:srgbClr val="FFC28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6" name="Freeform 77"/>
          <p:cNvSpPr>
            <a:spLocks/>
          </p:cNvSpPr>
          <p:nvPr/>
        </p:nvSpPr>
        <p:spPr bwMode="auto">
          <a:xfrm>
            <a:off x="9674462" y="4618691"/>
            <a:ext cx="220663" cy="423863"/>
          </a:xfrm>
          <a:custGeom>
            <a:avLst/>
            <a:gdLst>
              <a:gd name="T0" fmla="*/ 267137168 w 139"/>
              <a:gd name="T1" fmla="*/ 670362353 h 267"/>
              <a:gd name="T2" fmla="*/ 347782351 w 139"/>
              <a:gd name="T3" fmla="*/ 521673753 h 267"/>
              <a:gd name="T4" fmla="*/ 347782351 w 139"/>
              <a:gd name="T5" fmla="*/ 292338470 h 267"/>
              <a:gd name="T6" fmla="*/ 166330689 w 139"/>
              <a:gd name="T7" fmla="*/ 55443503 h 267"/>
              <a:gd name="T8" fmla="*/ 0 w 139"/>
              <a:gd name="T9" fmla="*/ 0 h 267"/>
              <a:gd name="T10" fmla="*/ 267137168 w 139"/>
              <a:gd name="T11" fmla="*/ 670362353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 h="267">
                <a:moveTo>
                  <a:pt x="106" y="266"/>
                </a:moveTo>
                <a:lnTo>
                  <a:pt x="138" y="207"/>
                </a:lnTo>
                <a:lnTo>
                  <a:pt x="138" y="116"/>
                </a:lnTo>
                <a:lnTo>
                  <a:pt x="66" y="22"/>
                </a:lnTo>
                <a:lnTo>
                  <a:pt x="0" y="0"/>
                </a:lnTo>
                <a:lnTo>
                  <a:pt x="106" y="266"/>
                </a:lnTo>
              </a:path>
            </a:pathLst>
          </a:custGeom>
          <a:solidFill>
            <a:srgbClr val="FFC281"/>
          </a:solidFill>
          <a:ln w="12700" cap="rnd" cmpd="sng">
            <a:solidFill>
              <a:srgbClr val="FFC28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7" name="Freeform 78"/>
          <p:cNvSpPr>
            <a:spLocks/>
          </p:cNvSpPr>
          <p:nvPr/>
        </p:nvSpPr>
        <p:spPr bwMode="auto">
          <a:xfrm>
            <a:off x="9958625" y="3205816"/>
            <a:ext cx="1112837" cy="1103313"/>
          </a:xfrm>
          <a:custGeom>
            <a:avLst/>
            <a:gdLst>
              <a:gd name="T0" fmla="*/ 733364345 w 701"/>
              <a:gd name="T1" fmla="*/ 110886925 h 695"/>
              <a:gd name="T2" fmla="*/ 607356590 w 701"/>
              <a:gd name="T3" fmla="*/ 226814165 h 695"/>
              <a:gd name="T4" fmla="*/ 506550385 w 701"/>
              <a:gd name="T5" fmla="*/ 362902664 h 695"/>
              <a:gd name="T6" fmla="*/ 415824801 w 701"/>
              <a:gd name="T7" fmla="*/ 506552430 h 695"/>
              <a:gd name="T8" fmla="*/ 360381388 w 701"/>
              <a:gd name="T9" fmla="*/ 604837774 h 695"/>
              <a:gd name="T10" fmla="*/ 113406187 w 701"/>
              <a:gd name="T11" fmla="*/ 705644070 h 695"/>
              <a:gd name="T12" fmla="*/ 20161241 w 701"/>
              <a:gd name="T13" fmla="*/ 745966588 h 695"/>
              <a:gd name="T14" fmla="*/ 0 w 701"/>
              <a:gd name="T15" fmla="*/ 791329421 h 695"/>
              <a:gd name="T16" fmla="*/ 0 w 701"/>
              <a:gd name="T17" fmla="*/ 836692254 h 695"/>
              <a:gd name="T18" fmla="*/ 20161241 w 701"/>
              <a:gd name="T19" fmla="*/ 882055087 h 695"/>
              <a:gd name="T20" fmla="*/ 113406187 w 701"/>
              <a:gd name="T21" fmla="*/ 919858242 h 695"/>
              <a:gd name="T22" fmla="*/ 156249617 w 701"/>
              <a:gd name="T23" fmla="*/ 1154232086 h 695"/>
              <a:gd name="T24" fmla="*/ 156249617 w 701"/>
              <a:gd name="T25" fmla="*/ 1416328454 h 695"/>
              <a:gd name="T26" fmla="*/ 226813961 w 701"/>
              <a:gd name="T27" fmla="*/ 1625502312 h 695"/>
              <a:gd name="T28" fmla="*/ 325099216 w 701"/>
              <a:gd name="T29" fmla="*/ 1708666712 h 695"/>
              <a:gd name="T30" fmla="*/ 458668231 w 701"/>
              <a:gd name="T31" fmla="*/ 1748989230 h 695"/>
              <a:gd name="T32" fmla="*/ 622477520 w 701"/>
              <a:gd name="T33" fmla="*/ 1738908601 h 695"/>
              <a:gd name="T34" fmla="*/ 783767448 w 701"/>
              <a:gd name="T35" fmla="*/ 1708666712 h 695"/>
              <a:gd name="T36" fmla="*/ 934976755 w 701"/>
              <a:gd name="T37" fmla="*/ 1633061990 h 695"/>
              <a:gd name="T38" fmla="*/ 1058465149 w 701"/>
              <a:gd name="T39" fmla="*/ 1537296009 h 695"/>
              <a:gd name="T40" fmla="*/ 1146669785 w 701"/>
              <a:gd name="T41" fmla="*/ 1446570343 h 695"/>
              <a:gd name="T42" fmla="*/ 1247475990 w 701"/>
              <a:gd name="T43" fmla="*/ 1300401214 h 695"/>
              <a:gd name="T44" fmla="*/ 1358362815 w 701"/>
              <a:gd name="T45" fmla="*/ 1053425790 h 695"/>
              <a:gd name="T46" fmla="*/ 1433967468 w 701"/>
              <a:gd name="T47" fmla="*/ 1063506419 h 695"/>
              <a:gd name="T48" fmla="*/ 1537294622 w 701"/>
              <a:gd name="T49" fmla="*/ 1068546734 h 695"/>
              <a:gd name="T50" fmla="*/ 1610378326 w 701"/>
              <a:gd name="T51" fmla="*/ 1038304846 h 695"/>
              <a:gd name="T52" fmla="*/ 1670862049 w 701"/>
              <a:gd name="T53" fmla="*/ 990422649 h 695"/>
              <a:gd name="T54" fmla="*/ 1736386082 w 701"/>
              <a:gd name="T55" fmla="*/ 907256661 h 695"/>
              <a:gd name="T56" fmla="*/ 1764108582 w 701"/>
              <a:gd name="T57" fmla="*/ 836692254 h 695"/>
              <a:gd name="T58" fmla="*/ 1746466703 w 701"/>
              <a:gd name="T59" fmla="*/ 763608484 h 695"/>
              <a:gd name="T60" fmla="*/ 1685982980 w 701"/>
              <a:gd name="T61" fmla="*/ 725805329 h 695"/>
              <a:gd name="T62" fmla="*/ 1615418637 w 701"/>
              <a:gd name="T63" fmla="*/ 700603755 h 695"/>
              <a:gd name="T64" fmla="*/ 1559975224 w 701"/>
              <a:gd name="T65" fmla="*/ 700603755 h 695"/>
              <a:gd name="T66" fmla="*/ 1464209330 w 701"/>
              <a:gd name="T67" fmla="*/ 725805329 h 695"/>
              <a:gd name="T68" fmla="*/ 1496972140 w 701"/>
              <a:gd name="T69" fmla="*/ 289818894 h 695"/>
              <a:gd name="T70" fmla="*/ 1439007778 w 701"/>
              <a:gd name="T71" fmla="*/ 143649765 h 695"/>
              <a:gd name="T72" fmla="*/ 1257556610 w 701"/>
              <a:gd name="T73" fmla="*/ 32762840 h 695"/>
              <a:gd name="T74" fmla="*/ 1146669785 w 701"/>
              <a:gd name="T75" fmla="*/ 5040315 h 695"/>
              <a:gd name="T76" fmla="*/ 1033263598 w 701"/>
              <a:gd name="T77" fmla="*/ 0 h 695"/>
              <a:gd name="T78" fmla="*/ 844251171 w 701"/>
              <a:gd name="T79" fmla="*/ 55443463 h 695"/>
              <a:gd name="T80" fmla="*/ 733364345 w 701"/>
              <a:gd name="T81" fmla="*/ 110886925 h 6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01" h="695">
                <a:moveTo>
                  <a:pt x="291" y="44"/>
                </a:moveTo>
                <a:lnTo>
                  <a:pt x="241" y="90"/>
                </a:lnTo>
                <a:lnTo>
                  <a:pt x="201" y="144"/>
                </a:lnTo>
                <a:lnTo>
                  <a:pt x="165" y="201"/>
                </a:lnTo>
                <a:lnTo>
                  <a:pt x="143" y="240"/>
                </a:lnTo>
                <a:lnTo>
                  <a:pt x="45" y="280"/>
                </a:lnTo>
                <a:lnTo>
                  <a:pt x="8" y="296"/>
                </a:lnTo>
                <a:lnTo>
                  <a:pt x="0" y="314"/>
                </a:lnTo>
                <a:lnTo>
                  <a:pt x="0" y="332"/>
                </a:lnTo>
                <a:lnTo>
                  <a:pt x="8" y="350"/>
                </a:lnTo>
                <a:lnTo>
                  <a:pt x="45" y="365"/>
                </a:lnTo>
                <a:lnTo>
                  <a:pt x="62" y="458"/>
                </a:lnTo>
                <a:lnTo>
                  <a:pt x="62" y="562"/>
                </a:lnTo>
                <a:lnTo>
                  <a:pt x="90" y="645"/>
                </a:lnTo>
                <a:lnTo>
                  <a:pt x="129" y="678"/>
                </a:lnTo>
                <a:lnTo>
                  <a:pt x="182" y="694"/>
                </a:lnTo>
                <a:lnTo>
                  <a:pt x="247" y="690"/>
                </a:lnTo>
                <a:lnTo>
                  <a:pt x="311" y="678"/>
                </a:lnTo>
                <a:lnTo>
                  <a:pt x="371" y="648"/>
                </a:lnTo>
                <a:lnTo>
                  <a:pt x="420" y="610"/>
                </a:lnTo>
                <a:lnTo>
                  <a:pt x="455" y="574"/>
                </a:lnTo>
                <a:lnTo>
                  <a:pt x="495" y="516"/>
                </a:lnTo>
                <a:lnTo>
                  <a:pt x="539" y="418"/>
                </a:lnTo>
                <a:lnTo>
                  <a:pt x="569" y="422"/>
                </a:lnTo>
                <a:lnTo>
                  <a:pt x="610" y="424"/>
                </a:lnTo>
                <a:lnTo>
                  <a:pt x="639" y="412"/>
                </a:lnTo>
                <a:lnTo>
                  <a:pt x="663" y="393"/>
                </a:lnTo>
                <a:lnTo>
                  <a:pt x="689" y="360"/>
                </a:lnTo>
                <a:lnTo>
                  <a:pt x="700" y="332"/>
                </a:lnTo>
                <a:lnTo>
                  <a:pt x="693" y="303"/>
                </a:lnTo>
                <a:lnTo>
                  <a:pt x="669" y="288"/>
                </a:lnTo>
                <a:lnTo>
                  <a:pt x="641" y="278"/>
                </a:lnTo>
                <a:lnTo>
                  <a:pt x="619" y="278"/>
                </a:lnTo>
                <a:lnTo>
                  <a:pt x="581" y="288"/>
                </a:lnTo>
                <a:lnTo>
                  <a:pt x="594" y="115"/>
                </a:lnTo>
                <a:lnTo>
                  <a:pt x="571" y="57"/>
                </a:lnTo>
                <a:lnTo>
                  <a:pt x="499" y="13"/>
                </a:lnTo>
                <a:lnTo>
                  <a:pt x="455" y="2"/>
                </a:lnTo>
                <a:lnTo>
                  <a:pt x="410" y="0"/>
                </a:lnTo>
                <a:lnTo>
                  <a:pt x="335" y="22"/>
                </a:lnTo>
                <a:lnTo>
                  <a:pt x="291" y="44"/>
                </a:lnTo>
              </a:path>
            </a:pathLst>
          </a:custGeom>
          <a:solidFill>
            <a:srgbClr val="FFC281"/>
          </a:solidFill>
          <a:ln w="12700" cap="rnd" cmpd="sng">
            <a:solidFill>
              <a:srgbClr val="FFC28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8" name="Freeform 79"/>
          <p:cNvSpPr>
            <a:spLocks/>
          </p:cNvSpPr>
          <p:nvPr/>
        </p:nvSpPr>
        <p:spPr bwMode="auto">
          <a:xfrm>
            <a:off x="10209450" y="3509029"/>
            <a:ext cx="212725" cy="174625"/>
          </a:xfrm>
          <a:custGeom>
            <a:avLst/>
            <a:gdLst>
              <a:gd name="T0" fmla="*/ 335181575 w 134"/>
              <a:gd name="T1" fmla="*/ 138609388 h 110"/>
              <a:gd name="T2" fmla="*/ 325100950 w 134"/>
              <a:gd name="T3" fmla="*/ 100806250 h 110"/>
              <a:gd name="T4" fmla="*/ 307459063 w 134"/>
              <a:gd name="T5" fmla="*/ 65524063 h 110"/>
              <a:gd name="T6" fmla="*/ 274697825 w 134"/>
              <a:gd name="T7" fmla="*/ 30241875 h 110"/>
              <a:gd name="T8" fmla="*/ 236894688 w 134"/>
              <a:gd name="T9" fmla="*/ 12601575 h 110"/>
              <a:gd name="T10" fmla="*/ 189012513 w 134"/>
              <a:gd name="T11" fmla="*/ 0 h 110"/>
              <a:gd name="T12" fmla="*/ 141128750 w 134"/>
              <a:gd name="T13" fmla="*/ 0 h 110"/>
              <a:gd name="T14" fmla="*/ 98286888 w 134"/>
              <a:gd name="T15" fmla="*/ 12601575 h 110"/>
              <a:gd name="T16" fmla="*/ 55443438 w 134"/>
              <a:gd name="T17" fmla="*/ 30241875 h 110"/>
              <a:gd name="T18" fmla="*/ 27722513 w 134"/>
              <a:gd name="T19" fmla="*/ 60483750 h 110"/>
              <a:gd name="T20" fmla="*/ 5040313 w 134"/>
              <a:gd name="T21" fmla="*/ 95765938 h 110"/>
              <a:gd name="T22" fmla="*/ 0 w 134"/>
              <a:gd name="T23" fmla="*/ 136088438 h 110"/>
              <a:gd name="T24" fmla="*/ 2520950 w 134"/>
              <a:gd name="T25" fmla="*/ 173891575 h 110"/>
              <a:gd name="T26" fmla="*/ 22682200 w 134"/>
              <a:gd name="T27" fmla="*/ 211693125 h 110"/>
              <a:gd name="T28" fmla="*/ 55443438 w 134"/>
              <a:gd name="T29" fmla="*/ 244455950 h 110"/>
              <a:gd name="T30" fmla="*/ 93246575 w 134"/>
              <a:gd name="T31" fmla="*/ 262096250 h 110"/>
              <a:gd name="T32" fmla="*/ 133569075 w 134"/>
              <a:gd name="T33" fmla="*/ 274697825 h 110"/>
              <a:gd name="T34" fmla="*/ 183972200 w 134"/>
              <a:gd name="T35" fmla="*/ 274697825 h 110"/>
              <a:gd name="T36" fmla="*/ 229335013 w 134"/>
              <a:gd name="T37" fmla="*/ 264617200 h 110"/>
              <a:gd name="T38" fmla="*/ 269657513 w 134"/>
              <a:gd name="T39" fmla="*/ 246975313 h 110"/>
              <a:gd name="T40" fmla="*/ 297378438 w 134"/>
              <a:gd name="T41" fmla="*/ 216733438 h 110"/>
              <a:gd name="T42" fmla="*/ 320060638 w 134"/>
              <a:gd name="T43" fmla="*/ 183972200 h 110"/>
              <a:gd name="T44" fmla="*/ 335181575 w 134"/>
              <a:gd name="T45" fmla="*/ 141128750 h 110"/>
              <a:gd name="T46" fmla="*/ 335181575 w 134"/>
              <a:gd name="T47" fmla="*/ 138609388 h 1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4" h="110">
                <a:moveTo>
                  <a:pt x="133" y="55"/>
                </a:moveTo>
                <a:lnTo>
                  <a:pt x="129" y="40"/>
                </a:lnTo>
                <a:lnTo>
                  <a:pt x="122" y="26"/>
                </a:lnTo>
                <a:lnTo>
                  <a:pt x="109" y="12"/>
                </a:lnTo>
                <a:lnTo>
                  <a:pt x="94" y="5"/>
                </a:lnTo>
                <a:lnTo>
                  <a:pt x="75" y="0"/>
                </a:lnTo>
                <a:lnTo>
                  <a:pt x="56" y="0"/>
                </a:lnTo>
                <a:lnTo>
                  <a:pt x="39" y="5"/>
                </a:lnTo>
                <a:lnTo>
                  <a:pt x="22" y="12"/>
                </a:lnTo>
                <a:lnTo>
                  <a:pt x="11" y="24"/>
                </a:lnTo>
                <a:lnTo>
                  <a:pt x="2" y="38"/>
                </a:lnTo>
                <a:lnTo>
                  <a:pt x="0" y="54"/>
                </a:lnTo>
                <a:lnTo>
                  <a:pt x="1" y="69"/>
                </a:lnTo>
                <a:lnTo>
                  <a:pt x="9" y="84"/>
                </a:lnTo>
                <a:lnTo>
                  <a:pt x="22" y="97"/>
                </a:lnTo>
                <a:lnTo>
                  <a:pt x="37" y="104"/>
                </a:lnTo>
                <a:lnTo>
                  <a:pt x="53" y="109"/>
                </a:lnTo>
                <a:lnTo>
                  <a:pt x="73" y="109"/>
                </a:lnTo>
                <a:lnTo>
                  <a:pt x="91" y="105"/>
                </a:lnTo>
                <a:lnTo>
                  <a:pt x="107" y="98"/>
                </a:lnTo>
                <a:lnTo>
                  <a:pt x="118" y="86"/>
                </a:lnTo>
                <a:lnTo>
                  <a:pt x="127" y="73"/>
                </a:lnTo>
                <a:lnTo>
                  <a:pt x="133" y="56"/>
                </a:lnTo>
                <a:lnTo>
                  <a:pt x="133" y="5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9" name="Freeform 80"/>
          <p:cNvSpPr>
            <a:spLocks/>
          </p:cNvSpPr>
          <p:nvPr/>
        </p:nvSpPr>
        <p:spPr bwMode="auto">
          <a:xfrm>
            <a:off x="9988787" y="3509029"/>
            <a:ext cx="212725" cy="125412"/>
          </a:xfrm>
          <a:custGeom>
            <a:avLst/>
            <a:gdLst>
              <a:gd name="T0" fmla="*/ 335181575 w 134"/>
              <a:gd name="T1" fmla="*/ 128526663 h 79"/>
              <a:gd name="T2" fmla="*/ 289818763 w 134"/>
              <a:gd name="T3" fmla="*/ 126007310 h 79"/>
              <a:gd name="T4" fmla="*/ 277217188 w 134"/>
              <a:gd name="T5" fmla="*/ 93244616 h 79"/>
              <a:gd name="T6" fmla="*/ 262096250 w 134"/>
              <a:gd name="T7" fmla="*/ 60483509 h 79"/>
              <a:gd name="T8" fmla="*/ 236894688 w 134"/>
              <a:gd name="T9" fmla="*/ 30241754 h 79"/>
              <a:gd name="T10" fmla="*/ 206652813 w 134"/>
              <a:gd name="T11" fmla="*/ 12599937 h 79"/>
              <a:gd name="T12" fmla="*/ 166330313 w 134"/>
              <a:gd name="T13" fmla="*/ 0 h 79"/>
              <a:gd name="T14" fmla="*/ 123488450 w 134"/>
              <a:gd name="T15" fmla="*/ 0 h 79"/>
              <a:gd name="T16" fmla="*/ 83165950 w 134"/>
              <a:gd name="T17" fmla="*/ 12599937 h 79"/>
              <a:gd name="T18" fmla="*/ 50403125 w 134"/>
              <a:gd name="T19" fmla="*/ 30241754 h 79"/>
              <a:gd name="T20" fmla="*/ 25201563 w 134"/>
              <a:gd name="T21" fmla="*/ 55443216 h 79"/>
              <a:gd name="T22" fmla="*/ 5040313 w 134"/>
              <a:gd name="T23" fmla="*/ 88204323 h 79"/>
              <a:gd name="T24" fmla="*/ 0 w 134"/>
              <a:gd name="T25" fmla="*/ 123486370 h 79"/>
              <a:gd name="T26" fmla="*/ 0 w 134"/>
              <a:gd name="T27" fmla="*/ 161289357 h 79"/>
              <a:gd name="T28" fmla="*/ 17641888 w 134"/>
              <a:gd name="T29" fmla="*/ 196571404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4" h="79">
                <a:moveTo>
                  <a:pt x="133" y="51"/>
                </a:moveTo>
                <a:lnTo>
                  <a:pt x="115" y="50"/>
                </a:lnTo>
                <a:lnTo>
                  <a:pt x="110" y="37"/>
                </a:lnTo>
                <a:lnTo>
                  <a:pt x="104" y="24"/>
                </a:lnTo>
                <a:lnTo>
                  <a:pt x="94" y="12"/>
                </a:lnTo>
                <a:lnTo>
                  <a:pt x="82" y="5"/>
                </a:lnTo>
                <a:lnTo>
                  <a:pt x="66" y="0"/>
                </a:lnTo>
                <a:lnTo>
                  <a:pt x="49" y="0"/>
                </a:lnTo>
                <a:lnTo>
                  <a:pt x="33" y="5"/>
                </a:lnTo>
                <a:lnTo>
                  <a:pt x="20" y="12"/>
                </a:lnTo>
                <a:lnTo>
                  <a:pt x="10" y="22"/>
                </a:lnTo>
                <a:lnTo>
                  <a:pt x="2" y="35"/>
                </a:lnTo>
                <a:lnTo>
                  <a:pt x="0" y="49"/>
                </a:lnTo>
                <a:lnTo>
                  <a:pt x="0" y="64"/>
                </a:lnTo>
                <a:lnTo>
                  <a:pt x="7" y="7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0" name="Line 81"/>
          <p:cNvSpPr>
            <a:spLocks noChangeShapeType="1"/>
          </p:cNvSpPr>
          <p:nvPr/>
        </p:nvSpPr>
        <p:spPr bwMode="auto">
          <a:xfrm>
            <a:off x="10426937" y="3599516"/>
            <a:ext cx="43338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1" name="Freeform 82"/>
          <p:cNvSpPr>
            <a:spLocks/>
          </p:cNvSpPr>
          <p:nvPr/>
        </p:nvSpPr>
        <p:spPr bwMode="auto">
          <a:xfrm>
            <a:off x="10265012" y="3512204"/>
            <a:ext cx="153988" cy="88900"/>
          </a:xfrm>
          <a:custGeom>
            <a:avLst/>
            <a:gdLst>
              <a:gd name="T0" fmla="*/ 0 w 97"/>
              <a:gd name="T1" fmla="*/ 15120938 h 56"/>
              <a:gd name="T2" fmla="*/ 75604933 w 97"/>
              <a:gd name="T3" fmla="*/ 15120938 h 56"/>
              <a:gd name="T4" fmla="*/ 186492168 w 97"/>
              <a:gd name="T5" fmla="*/ 133569075 h 56"/>
              <a:gd name="T6" fmla="*/ 241935786 w 97"/>
              <a:gd name="T7" fmla="*/ 138609388 h 56"/>
              <a:gd name="T8" fmla="*/ 231855128 w 97"/>
              <a:gd name="T9" fmla="*/ 95765938 h 56"/>
              <a:gd name="T10" fmla="*/ 214214771 w 97"/>
              <a:gd name="T11" fmla="*/ 55443438 h 56"/>
              <a:gd name="T12" fmla="*/ 171371181 w 97"/>
              <a:gd name="T13" fmla="*/ 25201563 h 56"/>
              <a:gd name="T14" fmla="*/ 126008222 w 97"/>
              <a:gd name="T15" fmla="*/ 0 h 56"/>
              <a:gd name="T16" fmla="*/ 80645262 w 97"/>
              <a:gd name="T17" fmla="*/ 0 h 56"/>
              <a:gd name="T18" fmla="*/ 30241973 w 97"/>
              <a:gd name="T19" fmla="*/ 0 h 56"/>
              <a:gd name="T20" fmla="*/ 0 w 97"/>
              <a:gd name="T21" fmla="*/ 15120938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56">
                <a:moveTo>
                  <a:pt x="0" y="6"/>
                </a:moveTo>
                <a:lnTo>
                  <a:pt x="30" y="6"/>
                </a:lnTo>
                <a:lnTo>
                  <a:pt x="74" y="53"/>
                </a:lnTo>
                <a:lnTo>
                  <a:pt x="96" y="55"/>
                </a:lnTo>
                <a:lnTo>
                  <a:pt x="92" y="38"/>
                </a:lnTo>
                <a:lnTo>
                  <a:pt x="85" y="22"/>
                </a:lnTo>
                <a:lnTo>
                  <a:pt x="68" y="10"/>
                </a:lnTo>
                <a:lnTo>
                  <a:pt x="50" y="0"/>
                </a:lnTo>
                <a:lnTo>
                  <a:pt x="32" y="0"/>
                </a:lnTo>
                <a:lnTo>
                  <a:pt x="12" y="0"/>
                </a:lnTo>
                <a:lnTo>
                  <a:pt x="0" y="6"/>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 name="Freeform 83"/>
          <p:cNvSpPr>
            <a:spLocks/>
          </p:cNvSpPr>
          <p:nvPr/>
        </p:nvSpPr>
        <p:spPr bwMode="auto">
          <a:xfrm>
            <a:off x="9914175" y="3509029"/>
            <a:ext cx="558800" cy="444500"/>
          </a:xfrm>
          <a:custGeom>
            <a:avLst/>
            <a:gdLst>
              <a:gd name="T0" fmla="*/ 264617200 w 352"/>
              <a:gd name="T1" fmla="*/ 5040313 h 280"/>
              <a:gd name="T2" fmla="*/ 330141263 w 352"/>
              <a:gd name="T3" fmla="*/ 45362813 h 280"/>
              <a:gd name="T4" fmla="*/ 330141263 w 352"/>
              <a:gd name="T5" fmla="*/ 128528763 h 280"/>
              <a:gd name="T6" fmla="*/ 42843450 w 352"/>
              <a:gd name="T7" fmla="*/ 269657513 h 280"/>
              <a:gd name="T8" fmla="*/ 27722513 w 352"/>
              <a:gd name="T9" fmla="*/ 317539688 h 280"/>
              <a:gd name="T10" fmla="*/ 27722513 w 352"/>
              <a:gd name="T11" fmla="*/ 375504075 h 280"/>
              <a:gd name="T12" fmla="*/ 47883763 w 352"/>
              <a:gd name="T13" fmla="*/ 400705638 h 280"/>
              <a:gd name="T14" fmla="*/ 103327200 w 352"/>
              <a:gd name="T15" fmla="*/ 433466875 h 280"/>
              <a:gd name="T16" fmla="*/ 0 w 352"/>
              <a:gd name="T17" fmla="*/ 572076263 h 280"/>
              <a:gd name="T18" fmla="*/ 20161250 w 352"/>
              <a:gd name="T19" fmla="*/ 592237513 h 280"/>
              <a:gd name="T20" fmla="*/ 65524063 w 352"/>
              <a:gd name="T21" fmla="*/ 572076263 h 280"/>
              <a:gd name="T22" fmla="*/ 65524063 w 352"/>
              <a:gd name="T23" fmla="*/ 627519700 h 280"/>
              <a:gd name="T24" fmla="*/ 83165950 w 352"/>
              <a:gd name="T25" fmla="*/ 637600325 h 280"/>
              <a:gd name="T26" fmla="*/ 118448138 w 352"/>
              <a:gd name="T27" fmla="*/ 637600325 h 280"/>
              <a:gd name="T28" fmla="*/ 146169063 w 352"/>
              <a:gd name="T29" fmla="*/ 627519700 h 280"/>
              <a:gd name="T30" fmla="*/ 163810950 w 352"/>
              <a:gd name="T31" fmla="*/ 612398763 h 280"/>
              <a:gd name="T32" fmla="*/ 183972200 w 352"/>
              <a:gd name="T33" fmla="*/ 637600325 h 280"/>
              <a:gd name="T34" fmla="*/ 214214075 w 352"/>
              <a:gd name="T35" fmla="*/ 637600325 h 280"/>
              <a:gd name="T36" fmla="*/ 246975313 w 352"/>
              <a:gd name="T37" fmla="*/ 635079375 h 280"/>
              <a:gd name="T38" fmla="*/ 264617200 w 352"/>
              <a:gd name="T39" fmla="*/ 612398763 h 280"/>
              <a:gd name="T40" fmla="*/ 297378438 w 352"/>
              <a:gd name="T41" fmla="*/ 635079375 h 280"/>
              <a:gd name="T42" fmla="*/ 335181575 w 352"/>
              <a:gd name="T43" fmla="*/ 627519700 h 280"/>
              <a:gd name="T44" fmla="*/ 355342825 w 352"/>
              <a:gd name="T45" fmla="*/ 602318138 h 280"/>
              <a:gd name="T46" fmla="*/ 408265313 w 352"/>
              <a:gd name="T47" fmla="*/ 657761575 h 280"/>
              <a:gd name="T48" fmla="*/ 430947513 w 352"/>
              <a:gd name="T49" fmla="*/ 672882513 h 280"/>
              <a:gd name="T50" fmla="*/ 453628125 w 352"/>
              <a:gd name="T51" fmla="*/ 667842200 h 280"/>
              <a:gd name="T52" fmla="*/ 468749063 w 352"/>
              <a:gd name="T53" fmla="*/ 637600325 h 280"/>
              <a:gd name="T54" fmla="*/ 521673138 w 352"/>
              <a:gd name="T55" fmla="*/ 688003450 h 280"/>
              <a:gd name="T56" fmla="*/ 569555313 w 352"/>
              <a:gd name="T57" fmla="*/ 703124388 h 280"/>
              <a:gd name="T58" fmla="*/ 609877813 w 352"/>
              <a:gd name="T59" fmla="*/ 703124388 h 280"/>
              <a:gd name="T60" fmla="*/ 617439075 w 352"/>
              <a:gd name="T61" fmla="*/ 688003450 h 280"/>
              <a:gd name="T62" fmla="*/ 617439075 w 352"/>
              <a:gd name="T63" fmla="*/ 667842200 h 280"/>
              <a:gd name="T64" fmla="*/ 698084075 w 352"/>
              <a:gd name="T65" fmla="*/ 703124388 h 280"/>
              <a:gd name="T66" fmla="*/ 758567825 w 352"/>
              <a:gd name="T67" fmla="*/ 698084075 h 280"/>
              <a:gd name="T68" fmla="*/ 758567825 w 352"/>
              <a:gd name="T69" fmla="*/ 680442188 h 280"/>
              <a:gd name="T70" fmla="*/ 758567825 w 352"/>
              <a:gd name="T71" fmla="*/ 647680950 h 280"/>
              <a:gd name="T72" fmla="*/ 836691875 w 352"/>
              <a:gd name="T73" fmla="*/ 680442188 h 280"/>
              <a:gd name="T74" fmla="*/ 871974063 w 352"/>
              <a:gd name="T75" fmla="*/ 667842200 h 280"/>
              <a:gd name="T76" fmla="*/ 884575638 w 352"/>
              <a:gd name="T77" fmla="*/ 635079375 h 280"/>
              <a:gd name="T78" fmla="*/ 861893438 w 352"/>
              <a:gd name="T79" fmla="*/ 612398763 h 280"/>
              <a:gd name="T80" fmla="*/ 811490313 w 352"/>
              <a:gd name="T81" fmla="*/ 579635938 h 280"/>
              <a:gd name="T82" fmla="*/ 728325950 w 352"/>
              <a:gd name="T83" fmla="*/ 549394063 h 280"/>
              <a:gd name="T84" fmla="*/ 647680950 w 352"/>
              <a:gd name="T85" fmla="*/ 506552200 h 280"/>
              <a:gd name="T86" fmla="*/ 564515000 w 352"/>
              <a:gd name="T87" fmla="*/ 405745950 h 280"/>
              <a:gd name="T88" fmla="*/ 375504075 w 352"/>
              <a:gd name="T89" fmla="*/ 423386250 h 280"/>
              <a:gd name="T90" fmla="*/ 206652813 w 352"/>
              <a:gd name="T91" fmla="*/ 415826575 h 280"/>
              <a:gd name="T92" fmla="*/ 75604688 w 352"/>
              <a:gd name="T93" fmla="*/ 390625013 h 280"/>
              <a:gd name="T94" fmla="*/ 57964388 w 352"/>
              <a:gd name="T95" fmla="*/ 375504075 h 280"/>
              <a:gd name="T96" fmla="*/ 47883763 w 352"/>
              <a:gd name="T97" fmla="*/ 325100950 h 280"/>
              <a:gd name="T98" fmla="*/ 68045013 w 352"/>
              <a:gd name="T99" fmla="*/ 269657513 h 280"/>
              <a:gd name="T100" fmla="*/ 178931888 w 352"/>
              <a:gd name="T101" fmla="*/ 221773750 h 280"/>
              <a:gd name="T102" fmla="*/ 408265313 w 352"/>
              <a:gd name="T103" fmla="*/ 128528763 h 280"/>
              <a:gd name="T104" fmla="*/ 385584700 w 352"/>
              <a:gd name="T105" fmla="*/ 68045013 h 280"/>
              <a:gd name="T106" fmla="*/ 355342825 w 352"/>
              <a:gd name="T107" fmla="*/ 32762825 h 280"/>
              <a:gd name="T108" fmla="*/ 320060638 w 352"/>
              <a:gd name="T109" fmla="*/ 15120938 h 280"/>
              <a:gd name="T110" fmla="*/ 289818763 w 352"/>
              <a:gd name="T111" fmla="*/ 0 h 280"/>
              <a:gd name="T112" fmla="*/ 264617200 w 352"/>
              <a:gd name="T113" fmla="*/ 5040313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52" h="280">
                <a:moveTo>
                  <a:pt x="105" y="2"/>
                </a:moveTo>
                <a:lnTo>
                  <a:pt x="131" y="18"/>
                </a:lnTo>
                <a:lnTo>
                  <a:pt x="131" y="51"/>
                </a:lnTo>
                <a:lnTo>
                  <a:pt x="17" y="107"/>
                </a:lnTo>
                <a:lnTo>
                  <a:pt x="11" y="126"/>
                </a:lnTo>
                <a:lnTo>
                  <a:pt x="11" y="149"/>
                </a:lnTo>
                <a:lnTo>
                  <a:pt x="19" y="159"/>
                </a:lnTo>
                <a:lnTo>
                  <a:pt x="41" y="172"/>
                </a:lnTo>
                <a:lnTo>
                  <a:pt x="0" y="227"/>
                </a:lnTo>
                <a:lnTo>
                  <a:pt x="8" y="235"/>
                </a:lnTo>
                <a:lnTo>
                  <a:pt x="26" y="227"/>
                </a:lnTo>
                <a:lnTo>
                  <a:pt x="26" y="249"/>
                </a:lnTo>
                <a:lnTo>
                  <a:pt x="33" y="253"/>
                </a:lnTo>
                <a:lnTo>
                  <a:pt x="47" y="253"/>
                </a:lnTo>
                <a:lnTo>
                  <a:pt x="58" y="249"/>
                </a:lnTo>
                <a:lnTo>
                  <a:pt x="65" y="243"/>
                </a:lnTo>
                <a:lnTo>
                  <a:pt x="73" y="253"/>
                </a:lnTo>
                <a:lnTo>
                  <a:pt x="85" y="253"/>
                </a:lnTo>
                <a:lnTo>
                  <a:pt x="98" y="252"/>
                </a:lnTo>
                <a:lnTo>
                  <a:pt x="105" y="243"/>
                </a:lnTo>
                <a:lnTo>
                  <a:pt x="118" y="252"/>
                </a:lnTo>
                <a:lnTo>
                  <a:pt x="133" y="249"/>
                </a:lnTo>
                <a:lnTo>
                  <a:pt x="141" y="239"/>
                </a:lnTo>
                <a:lnTo>
                  <a:pt x="162" y="261"/>
                </a:lnTo>
                <a:lnTo>
                  <a:pt x="171" y="267"/>
                </a:lnTo>
                <a:lnTo>
                  <a:pt x="180" y="265"/>
                </a:lnTo>
                <a:lnTo>
                  <a:pt x="186" y="253"/>
                </a:lnTo>
                <a:lnTo>
                  <a:pt x="207" y="273"/>
                </a:lnTo>
                <a:lnTo>
                  <a:pt x="226" y="279"/>
                </a:lnTo>
                <a:lnTo>
                  <a:pt x="242" y="279"/>
                </a:lnTo>
                <a:lnTo>
                  <a:pt x="245" y="273"/>
                </a:lnTo>
                <a:lnTo>
                  <a:pt x="245" y="265"/>
                </a:lnTo>
                <a:lnTo>
                  <a:pt x="277" y="279"/>
                </a:lnTo>
                <a:lnTo>
                  <a:pt x="301" y="277"/>
                </a:lnTo>
                <a:lnTo>
                  <a:pt x="301" y="270"/>
                </a:lnTo>
                <a:lnTo>
                  <a:pt x="301" y="257"/>
                </a:lnTo>
                <a:lnTo>
                  <a:pt x="332" y="270"/>
                </a:lnTo>
                <a:lnTo>
                  <a:pt x="346" y="265"/>
                </a:lnTo>
                <a:lnTo>
                  <a:pt x="351" y="252"/>
                </a:lnTo>
                <a:lnTo>
                  <a:pt x="342" y="243"/>
                </a:lnTo>
                <a:lnTo>
                  <a:pt x="322" y="230"/>
                </a:lnTo>
                <a:lnTo>
                  <a:pt x="289" y="218"/>
                </a:lnTo>
                <a:lnTo>
                  <a:pt x="257" y="201"/>
                </a:lnTo>
                <a:lnTo>
                  <a:pt x="224" y="161"/>
                </a:lnTo>
                <a:lnTo>
                  <a:pt x="149" y="168"/>
                </a:lnTo>
                <a:lnTo>
                  <a:pt x="82" y="165"/>
                </a:lnTo>
                <a:lnTo>
                  <a:pt x="30" y="155"/>
                </a:lnTo>
                <a:lnTo>
                  <a:pt x="23" y="149"/>
                </a:lnTo>
                <a:lnTo>
                  <a:pt x="19" y="129"/>
                </a:lnTo>
                <a:lnTo>
                  <a:pt x="27" y="107"/>
                </a:lnTo>
                <a:lnTo>
                  <a:pt x="71" y="88"/>
                </a:lnTo>
                <a:lnTo>
                  <a:pt x="162" y="51"/>
                </a:lnTo>
                <a:lnTo>
                  <a:pt x="153" y="27"/>
                </a:lnTo>
                <a:lnTo>
                  <a:pt x="141" y="13"/>
                </a:lnTo>
                <a:lnTo>
                  <a:pt x="127" y="6"/>
                </a:lnTo>
                <a:lnTo>
                  <a:pt x="115" y="0"/>
                </a:lnTo>
                <a:lnTo>
                  <a:pt x="105" y="2"/>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3" name="Freeform 84"/>
          <p:cNvSpPr>
            <a:spLocks/>
          </p:cNvSpPr>
          <p:nvPr/>
        </p:nvSpPr>
        <p:spPr bwMode="auto">
          <a:xfrm>
            <a:off x="10101500" y="3996391"/>
            <a:ext cx="152400" cy="61913"/>
          </a:xfrm>
          <a:custGeom>
            <a:avLst/>
            <a:gdLst>
              <a:gd name="T0" fmla="*/ 12601575 w 96"/>
              <a:gd name="T1" fmla="*/ 0 h 39"/>
              <a:gd name="T2" fmla="*/ 57964388 w 96"/>
              <a:gd name="T3" fmla="*/ 32763090 h 39"/>
              <a:gd name="T4" fmla="*/ 126007813 w 96"/>
              <a:gd name="T5" fmla="*/ 55443885 h 39"/>
              <a:gd name="T6" fmla="*/ 239415638 w 96"/>
              <a:gd name="T7" fmla="*/ 78126268 h 39"/>
              <a:gd name="T8" fmla="*/ 239415638 w 96"/>
              <a:gd name="T9" fmla="*/ 95766711 h 39"/>
              <a:gd name="T10" fmla="*/ 183972200 w 96"/>
              <a:gd name="T11" fmla="*/ 95766711 h 39"/>
              <a:gd name="T12" fmla="*/ 98286888 w 96"/>
              <a:gd name="T13" fmla="*/ 70564945 h 39"/>
              <a:gd name="T14" fmla="*/ 45362813 w 96"/>
              <a:gd name="T15" fmla="*/ 47884149 h 39"/>
              <a:gd name="T16" fmla="*/ 0 w 96"/>
              <a:gd name="T17" fmla="*/ 15121060 h 39"/>
              <a:gd name="T18" fmla="*/ 12601575 w 96"/>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39">
                <a:moveTo>
                  <a:pt x="5" y="0"/>
                </a:moveTo>
                <a:lnTo>
                  <a:pt x="23" y="13"/>
                </a:lnTo>
                <a:lnTo>
                  <a:pt x="50" y="22"/>
                </a:lnTo>
                <a:lnTo>
                  <a:pt x="95" y="31"/>
                </a:lnTo>
                <a:lnTo>
                  <a:pt x="95" y="38"/>
                </a:lnTo>
                <a:lnTo>
                  <a:pt x="73" y="38"/>
                </a:lnTo>
                <a:lnTo>
                  <a:pt x="39" y="28"/>
                </a:lnTo>
                <a:lnTo>
                  <a:pt x="18" y="19"/>
                </a:lnTo>
                <a:lnTo>
                  <a:pt x="0" y="6"/>
                </a:lnTo>
                <a:lnTo>
                  <a:pt x="5" y="0"/>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4" name="Freeform 85"/>
          <p:cNvSpPr>
            <a:spLocks/>
          </p:cNvSpPr>
          <p:nvPr/>
        </p:nvSpPr>
        <p:spPr bwMode="auto">
          <a:xfrm>
            <a:off x="10236437" y="3229629"/>
            <a:ext cx="161925" cy="104775"/>
          </a:xfrm>
          <a:custGeom>
            <a:avLst/>
            <a:gdLst>
              <a:gd name="T0" fmla="*/ 27722513 w 102"/>
              <a:gd name="T1" fmla="*/ 156249688 h 66"/>
              <a:gd name="T2" fmla="*/ 85685313 w 102"/>
              <a:gd name="T3" fmla="*/ 163810950 h 66"/>
              <a:gd name="T4" fmla="*/ 148690013 w 102"/>
              <a:gd name="T5" fmla="*/ 156249688 h 66"/>
              <a:gd name="T6" fmla="*/ 189012513 w 102"/>
              <a:gd name="T7" fmla="*/ 133569075 h 66"/>
              <a:gd name="T8" fmla="*/ 231854375 w 102"/>
              <a:gd name="T9" fmla="*/ 88206263 h 66"/>
              <a:gd name="T10" fmla="*/ 254536575 w 102"/>
              <a:gd name="T11" fmla="*/ 32762825 h 66"/>
              <a:gd name="T12" fmla="*/ 231854375 w 102"/>
              <a:gd name="T13" fmla="*/ 10080625 h 66"/>
              <a:gd name="T14" fmla="*/ 204133450 w 102"/>
              <a:gd name="T15" fmla="*/ 0 h 66"/>
              <a:gd name="T16" fmla="*/ 161290000 w 102"/>
              <a:gd name="T17" fmla="*/ 32762825 h 66"/>
              <a:gd name="T18" fmla="*/ 120967500 w 102"/>
              <a:gd name="T19" fmla="*/ 70564375 h 66"/>
              <a:gd name="T20" fmla="*/ 75604688 w 102"/>
              <a:gd name="T21" fmla="*/ 88206263 h 66"/>
              <a:gd name="T22" fmla="*/ 15120938 w 102"/>
              <a:gd name="T23" fmla="*/ 103327200 h 66"/>
              <a:gd name="T24" fmla="*/ 0 w 102"/>
              <a:gd name="T25" fmla="*/ 115927188 h 66"/>
              <a:gd name="T26" fmla="*/ 5040313 w 102"/>
              <a:gd name="T27" fmla="*/ 143649700 h 66"/>
              <a:gd name="T28" fmla="*/ 27722513 w 102"/>
              <a:gd name="T29" fmla="*/ 156249688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 h="66">
                <a:moveTo>
                  <a:pt x="11" y="62"/>
                </a:moveTo>
                <a:lnTo>
                  <a:pt x="34" y="65"/>
                </a:lnTo>
                <a:lnTo>
                  <a:pt x="59" y="62"/>
                </a:lnTo>
                <a:lnTo>
                  <a:pt x="75" y="53"/>
                </a:lnTo>
                <a:lnTo>
                  <a:pt x="92" y="35"/>
                </a:lnTo>
                <a:lnTo>
                  <a:pt x="101" y="13"/>
                </a:lnTo>
                <a:lnTo>
                  <a:pt x="92" y="4"/>
                </a:lnTo>
                <a:lnTo>
                  <a:pt x="81" y="0"/>
                </a:lnTo>
                <a:lnTo>
                  <a:pt x="64" y="13"/>
                </a:lnTo>
                <a:lnTo>
                  <a:pt x="48" y="28"/>
                </a:lnTo>
                <a:lnTo>
                  <a:pt x="30" y="35"/>
                </a:lnTo>
                <a:lnTo>
                  <a:pt x="6" y="41"/>
                </a:lnTo>
                <a:lnTo>
                  <a:pt x="0" y="46"/>
                </a:lnTo>
                <a:lnTo>
                  <a:pt x="2" y="57"/>
                </a:lnTo>
                <a:lnTo>
                  <a:pt x="11" y="62"/>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5" name="Freeform 86"/>
          <p:cNvSpPr>
            <a:spLocks/>
          </p:cNvSpPr>
          <p:nvPr/>
        </p:nvSpPr>
        <p:spPr bwMode="auto">
          <a:xfrm>
            <a:off x="10468212" y="3302654"/>
            <a:ext cx="141288" cy="141287"/>
          </a:xfrm>
          <a:custGeom>
            <a:avLst/>
            <a:gdLst>
              <a:gd name="T0" fmla="*/ 20161321 w 89"/>
              <a:gd name="T1" fmla="*/ 0 h 89"/>
              <a:gd name="T2" fmla="*/ 0 w 89"/>
              <a:gd name="T3" fmla="*/ 25201473 h 89"/>
              <a:gd name="T4" fmla="*/ 0 w 89"/>
              <a:gd name="T5" fmla="*/ 75604420 h 89"/>
              <a:gd name="T6" fmla="*/ 20161321 w 89"/>
              <a:gd name="T7" fmla="*/ 146168545 h 89"/>
              <a:gd name="T8" fmla="*/ 65524294 w 89"/>
              <a:gd name="T9" fmla="*/ 189010256 h 89"/>
              <a:gd name="T10" fmla="*/ 138609878 w 89"/>
              <a:gd name="T11" fmla="*/ 221772965 h 89"/>
              <a:gd name="T12" fmla="*/ 199093842 w 89"/>
              <a:gd name="T13" fmla="*/ 221772965 h 89"/>
              <a:gd name="T14" fmla="*/ 221774535 w 89"/>
              <a:gd name="T15" fmla="*/ 189010256 h 89"/>
              <a:gd name="T16" fmla="*/ 211693874 w 89"/>
              <a:gd name="T17" fmla="*/ 173889372 h 89"/>
              <a:gd name="T18" fmla="*/ 146169580 w 89"/>
              <a:gd name="T19" fmla="*/ 133567015 h 89"/>
              <a:gd name="T20" fmla="*/ 100806607 w 89"/>
              <a:gd name="T21" fmla="*/ 73083479 h 89"/>
              <a:gd name="T22" fmla="*/ 78125914 w 89"/>
              <a:gd name="T23" fmla="*/ 17640238 h 89"/>
              <a:gd name="T24" fmla="*/ 55443634 w 89"/>
              <a:gd name="T25" fmla="*/ 0 h 89"/>
              <a:gd name="T26" fmla="*/ 20161321 w 89"/>
              <a:gd name="T27" fmla="*/ 0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89">
                <a:moveTo>
                  <a:pt x="8" y="0"/>
                </a:moveTo>
                <a:lnTo>
                  <a:pt x="0" y="10"/>
                </a:lnTo>
                <a:lnTo>
                  <a:pt x="0" y="30"/>
                </a:lnTo>
                <a:lnTo>
                  <a:pt x="8" y="58"/>
                </a:lnTo>
                <a:lnTo>
                  <a:pt x="26" y="75"/>
                </a:lnTo>
                <a:lnTo>
                  <a:pt x="55" y="88"/>
                </a:lnTo>
                <a:lnTo>
                  <a:pt x="79" y="88"/>
                </a:lnTo>
                <a:lnTo>
                  <a:pt x="88" y="75"/>
                </a:lnTo>
                <a:lnTo>
                  <a:pt x="84" y="69"/>
                </a:lnTo>
                <a:lnTo>
                  <a:pt x="58" y="53"/>
                </a:lnTo>
                <a:lnTo>
                  <a:pt x="40" y="29"/>
                </a:lnTo>
                <a:lnTo>
                  <a:pt x="31" y="7"/>
                </a:lnTo>
                <a:lnTo>
                  <a:pt x="22" y="0"/>
                </a:lnTo>
                <a:lnTo>
                  <a:pt x="8" y="0"/>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6" name="Freeform 87"/>
          <p:cNvSpPr>
            <a:spLocks/>
          </p:cNvSpPr>
          <p:nvPr/>
        </p:nvSpPr>
        <p:spPr bwMode="auto">
          <a:xfrm>
            <a:off x="10385662" y="3196291"/>
            <a:ext cx="1570038" cy="693738"/>
          </a:xfrm>
          <a:custGeom>
            <a:avLst/>
            <a:gdLst>
              <a:gd name="T0" fmla="*/ 148690060 w 989"/>
              <a:gd name="T1" fmla="*/ 98286958 h 437"/>
              <a:gd name="T2" fmla="*/ 473789526 w 989"/>
              <a:gd name="T3" fmla="*/ 30241897 h 437"/>
              <a:gd name="T4" fmla="*/ 788809951 w 989"/>
              <a:gd name="T5" fmla="*/ 50403161 h 437"/>
              <a:gd name="T6" fmla="*/ 1000503144 w 989"/>
              <a:gd name="T7" fmla="*/ 158770752 h 437"/>
              <a:gd name="T8" fmla="*/ 1098788475 w 989"/>
              <a:gd name="T9" fmla="*/ 287298020 h 437"/>
              <a:gd name="T10" fmla="*/ 1050906285 w 989"/>
              <a:gd name="T11" fmla="*/ 347781813 h 437"/>
              <a:gd name="T12" fmla="*/ 846772770 w 989"/>
              <a:gd name="T13" fmla="*/ 408265607 h 437"/>
              <a:gd name="T14" fmla="*/ 733366496 w 989"/>
              <a:gd name="T15" fmla="*/ 526713830 h 437"/>
              <a:gd name="T16" fmla="*/ 733366496 w 989"/>
              <a:gd name="T17" fmla="*/ 635079833 h 437"/>
              <a:gd name="T18" fmla="*/ 856853398 w 989"/>
              <a:gd name="T19" fmla="*/ 743447423 h 437"/>
              <a:gd name="T20" fmla="*/ 927417795 w 989"/>
              <a:gd name="T21" fmla="*/ 821571530 h 437"/>
              <a:gd name="T22" fmla="*/ 1333163875 w 989"/>
              <a:gd name="T23" fmla="*/ 718245843 h 437"/>
              <a:gd name="T24" fmla="*/ 1486892661 w 989"/>
              <a:gd name="T25" fmla="*/ 859374694 h 437"/>
              <a:gd name="T26" fmla="*/ 1323083246 w 989"/>
              <a:gd name="T27" fmla="*/ 1035785759 h 437"/>
              <a:gd name="T28" fmla="*/ 1063506276 w 989"/>
              <a:gd name="T29" fmla="*/ 1076108288 h 437"/>
              <a:gd name="T30" fmla="*/ 1043345020 w 989"/>
              <a:gd name="T31" fmla="*/ 1088708285 h 437"/>
              <a:gd name="T32" fmla="*/ 1360884808 w 989"/>
              <a:gd name="T33" fmla="*/ 1060987340 h 437"/>
              <a:gd name="T34" fmla="*/ 1602819885 w 989"/>
              <a:gd name="T35" fmla="*/ 919858488 h 437"/>
              <a:gd name="T36" fmla="*/ 1784271193 w 989"/>
              <a:gd name="T37" fmla="*/ 836692478 h 437"/>
              <a:gd name="T38" fmla="*/ 1910279046 w 989"/>
              <a:gd name="T39" fmla="*/ 871974691 h 437"/>
              <a:gd name="T40" fmla="*/ 2053928792 w 989"/>
              <a:gd name="T41" fmla="*/ 887095639 h 437"/>
              <a:gd name="T42" fmla="*/ 2147483646 w 989"/>
              <a:gd name="T43" fmla="*/ 814011849 h 437"/>
              <a:gd name="T44" fmla="*/ 2147483646 w 989"/>
              <a:gd name="T45" fmla="*/ 781249001 h 437"/>
              <a:gd name="T46" fmla="*/ 2147483646 w 989"/>
              <a:gd name="T47" fmla="*/ 821571530 h 437"/>
              <a:gd name="T48" fmla="*/ 2147483646 w 989"/>
              <a:gd name="T49" fmla="*/ 826611846 h 437"/>
              <a:gd name="T50" fmla="*/ 2147483646 w 989"/>
              <a:gd name="T51" fmla="*/ 725805523 h 437"/>
              <a:gd name="T52" fmla="*/ 2147483646 w 989"/>
              <a:gd name="T53" fmla="*/ 693044262 h 437"/>
              <a:gd name="T54" fmla="*/ 2147483646 w 989"/>
              <a:gd name="T55" fmla="*/ 657762049 h 437"/>
              <a:gd name="T56" fmla="*/ 2147483646 w 989"/>
              <a:gd name="T57" fmla="*/ 526713830 h 437"/>
              <a:gd name="T58" fmla="*/ 2079130362 w 989"/>
              <a:gd name="T59" fmla="*/ 458668768 h 437"/>
              <a:gd name="T60" fmla="*/ 1895158104 w 989"/>
              <a:gd name="T61" fmla="*/ 451109088 h 437"/>
              <a:gd name="T62" fmla="*/ 1769150251 w 989"/>
              <a:gd name="T63" fmla="*/ 403225291 h 437"/>
              <a:gd name="T64" fmla="*/ 1628021456 w 989"/>
              <a:gd name="T65" fmla="*/ 231854542 h 437"/>
              <a:gd name="T66" fmla="*/ 1323083246 w 989"/>
              <a:gd name="T67" fmla="*/ 156249800 h 437"/>
              <a:gd name="T68" fmla="*/ 1091228798 w 989"/>
              <a:gd name="T69" fmla="*/ 126007903 h 437"/>
              <a:gd name="T70" fmla="*/ 788809951 w 989"/>
              <a:gd name="T71" fmla="*/ 20161265 h 437"/>
              <a:gd name="T72" fmla="*/ 453628269 w 989"/>
              <a:gd name="T73" fmla="*/ 0 h 437"/>
              <a:gd name="T74" fmla="*/ 115927224 w 989"/>
              <a:gd name="T75" fmla="*/ 83166010 h 437"/>
              <a:gd name="T76" fmla="*/ 32762835 w 989"/>
              <a:gd name="T77" fmla="*/ 156249800 h 4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89" h="437">
                <a:moveTo>
                  <a:pt x="13" y="62"/>
                </a:moveTo>
                <a:lnTo>
                  <a:pt x="59" y="39"/>
                </a:lnTo>
                <a:lnTo>
                  <a:pt x="120" y="24"/>
                </a:lnTo>
                <a:lnTo>
                  <a:pt x="188" y="12"/>
                </a:lnTo>
                <a:lnTo>
                  <a:pt x="254" y="12"/>
                </a:lnTo>
                <a:lnTo>
                  <a:pt x="313" y="20"/>
                </a:lnTo>
                <a:lnTo>
                  <a:pt x="359" y="42"/>
                </a:lnTo>
                <a:lnTo>
                  <a:pt x="397" y="63"/>
                </a:lnTo>
                <a:lnTo>
                  <a:pt x="426" y="89"/>
                </a:lnTo>
                <a:lnTo>
                  <a:pt x="436" y="114"/>
                </a:lnTo>
                <a:lnTo>
                  <a:pt x="436" y="127"/>
                </a:lnTo>
                <a:lnTo>
                  <a:pt x="417" y="138"/>
                </a:lnTo>
                <a:lnTo>
                  <a:pt x="374" y="140"/>
                </a:lnTo>
                <a:lnTo>
                  <a:pt x="336" y="162"/>
                </a:lnTo>
                <a:lnTo>
                  <a:pt x="324" y="182"/>
                </a:lnTo>
                <a:lnTo>
                  <a:pt x="291" y="209"/>
                </a:lnTo>
                <a:lnTo>
                  <a:pt x="282" y="226"/>
                </a:lnTo>
                <a:lnTo>
                  <a:pt x="291" y="252"/>
                </a:lnTo>
                <a:lnTo>
                  <a:pt x="317" y="275"/>
                </a:lnTo>
                <a:lnTo>
                  <a:pt x="340" y="295"/>
                </a:lnTo>
                <a:lnTo>
                  <a:pt x="345" y="320"/>
                </a:lnTo>
                <a:lnTo>
                  <a:pt x="368" y="326"/>
                </a:lnTo>
                <a:lnTo>
                  <a:pt x="430" y="298"/>
                </a:lnTo>
                <a:lnTo>
                  <a:pt x="529" y="285"/>
                </a:lnTo>
                <a:lnTo>
                  <a:pt x="582" y="308"/>
                </a:lnTo>
                <a:lnTo>
                  <a:pt x="590" y="341"/>
                </a:lnTo>
                <a:lnTo>
                  <a:pt x="566" y="380"/>
                </a:lnTo>
                <a:lnTo>
                  <a:pt x="525" y="411"/>
                </a:lnTo>
                <a:lnTo>
                  <a:pt x="483" y="424"/>
                </a:lnTo>
                <a:lnTo>
                  <a:pt x="422" y="427"/>
                </a:lnTo>
                <a:lnTo>
                  <a:pt x="381" y="421"/>
                </a:lnTo>
                <a:lnTo>
                  <a:pt x="414" y="432"/>
                </a:lnTo>
                <a:lnTo>
                  <a:pt x="470" y="436"/>
                </a:lnTo>
                <a:lnTo>
                  <a:pt x="540" y="421"/>
                </a:lnTo>
                <a:lnTo>
                  <a:pt x="600" y="394"/>
                </a:lnTo>
                <a:lnTo>
                  <a:pt x="636" y="365"/>
                </a:lnTo>
                <a:lnTo>
                  <a:pt x="668" y="341"/>
                </a:lnTo>
                <a:lnTo>
                  <a:pt x="708" y="332"/>
                </a:lnTo>
                <a:lnTo>
                  <a:pt x="740" y="332"/>
                </a:lnTo>
                <a:lnTo>
                  <a:pt x="758" y="346"/>
                </a:lnTo>
                <a:lnTo>
                  <a:pt x="782" y="352"/>
                </a:lnTo>
                <a:lnTo>
                  <a:pt x="815" y="352"/>
                </a:lnTo>
                <a:lnTo>
                  <a:pt x="854" y="346"/>
                </a:lnTo>
                <a:lnTo>
                  <a:pt x="885" y="323"/>
                </a:lnTo>
                <a:lnTo>
                  <a:pt x="918" y="310"/>
                </a:lnTo>
                <a:lnTo>
                  <a:pt x="940" y="310"/>
                </a:lnTo>
                <a:lnTo>
                  <a:pt x="962" y="316"/>
                </a:lnTo>
                <a:lnTo>
                  <a:pt x="966" y="326"/>
                </a:lnTo>
                <a:lnTo>
                  <a:pt x="962" y="346"/>
                </a:lnTo>
                <a:lnTo>
                  <a:pt x="988" y="328"/>
                </a:lnTo>
                <a:lnTo>
                  <a:pt x="988" y="308"/>
                </a:lnTo>
                <a:lnTo>
                  <a:pt x="972" y="288"/>
                </a:lnTo>
                <a:lnTo>
                  <a:pt x="940" y="280"/>
                </a:lnTo>
                <a:lnTo>
                  <a:pt x="918" y="275"/>
                </a:lnTo>
                <a:lnTo>
                  <a:pt x="898" y="273"/>
                </a:lnTo>
                <a:lnTo>
                  <a:pt x="885" y="261"/>
                </a:lnTo>
                <a:lnTo>
                  <a:pt x="877" y="239"/>
                </a:lnTo>
                <a:lnTo>
                  <a:pt x="877" y="209"/>
                </a:lnTo>
                <a:lnTo>
                  <a:pt x="854" y="193"/>
                </a:lnTo>
                <a:lnTo>
                  <a:pt x="825" y="182"/>
                </a:lnTo>
                <a:lnTo>
                  <a:pt x="782" y="175"/>
                </a:lnTo>
                <a:lnTo>
                  <a:pt x="752" y="179"/>
                </a:lnTo>
                <a:lnTo>
                  <a:pt x="730" y="175"/>
                </a:lnTo>
                <a:lnTo>
                  <a:pt x="702" y="160"/>
                </a:lnTo>
                <a:lnTo>
                  <a:pt x="674" y="114"/>
                </a:lnTo>
                <a:lnTo>
                  <a:pt x="646" y="92"/>
                </a:lnTo>
                <a:lnTo>
                  <a:pt x="600" y="69"/>
                </a:lnTo>
                <a:lnTo>
                  <a:pt x="525" y="62"/>
                </a:lnTo>
                <a:lnTo>
                  <a:pt x="470" y="62"/>
                </a:lnTo>
                <a:lnTo>
                  <a:pt x="433" y="50"/>
                </a:lnTo>
                <a:lnTo>
                  <a:pt x="381" y="30"/>
                </a:lnTo>
                <a:lnTo>
                  <a:pt x="313" y="8"/>
                </a:lnTo>
                <a:lnTo>
                  <a:pt x="254" y="0"/>
                </a:lnTo>
                <a:lnTo>
                  <a:pt x="180" y="0"/>
                </a:lnTo>
                <a:lnTo>
                  <a:pt x="91" y="18"/>
                </a:lnTo>
                <a:lnTo>
                  <a:pt x="46" y="33"/>
                </a:lnTo>
                <a:lnTo>
                  <a:pt x="0" y="56"/>
                </a:lnTo>
                <a:lnTo>
                  <a:pt x="13" y="62"/>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7" name="Freeform 88"/>
          <p:cNvSpPr>
            <a:spLocks/>
          </p:cNvSpPr>
          <p:nvPr/>
        </p:nvSpPr>
        <p:spPr bwMode="auto">
          <a:xfrm>
            <a:off x="10795237" y="3716991"/>
            <a:ext cx="201613" cy="38100"/>
          </a:xfrm>
          <a:custGeom>
            <a:avLst/>
            <a:gdLst>
              <a:gd name="T0" fmla="*/ 0 w 127"/>
              <a:gd name="T1" fmla="*/ 57964388 h 24"/>
              <a:gd name="T2" fmla="*/ 78125831 w 127"/>
              <a:gd name="T3" fmla="*/ 25201563 h 24"/>
              <a:gd name="T4" fmla="*/ 183972656 w 127"/>
              <a:gd name="T5" fmla="*/ 0 h 24"/>
              <a:gd name="T6" fmla="*/ 269658181 w 127"/>
              <a:gd name="T7" fmla="*/ 0 h 24"/>
              <a:gd name="T8" fmla="*/ 317540475 w 127"/>
              <a:gd name="T9" fmla="*/ 15120938 h 24"/>
              <a:gd name="T10" fmla="*/ 249496881 w 127"/>
              <a:gd name="T11" fmla="*/ 10080625 h 24"/>
              <a:gd name="T12" fmla="*/ 153730706 w 127"/>
              <a:gd name="T13" fmla="*/ 15120938 h 24"/>
              <a:gd name="T14" fmla="*/ 27722581 w 127"/>
              <a:gd name="T15" fmla="*/ 50403125 h 24"/>
              <a:gd name="T16" fmla="*/ 0 w 127"/>
              <a:gd name="T17" fmla="*/ 5796438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24">
                <a:moveTo>
                  <a:pt x="0" y="23"/>
                </a:moveTo>
                <a:lnTo>
                  <a:pt x="31" y="10"/>
                </a:lnTo>
                <a:lnTo>
                  <a:pt x="73" y="0"/>
                </a:lnTo>
                <a:lnTo>
                  <a:pt x="107" y="0"/>
                </a:lnTo>
                <a:lnTo>
                  <a:pt x="126" y="6"/>
                </a:lnTo>
                <a:lnTo>
                  <a:pt x="99" y="4"/>
                </a:lnTo>
                <a:lnTo>
                  <a:pt x="61" y="6"/>
                </a:lnTo>
                <a:lnTo>
                  <a:pt x="11" y="20"/>
                </a:lnTo>
                <a:lnTo>
                  <a:pt x="0" y="23"/>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8" name="Freeform 89"/>
          <p:cNvSpPr>
            <a:spLocks/>
          </p:cNvSpPr>
          <p:nvPr/>
        </p:nvSpPr>
        <p:spPr bwMode="auto">
          <a:xfrm>
            <a:off x="10030062" y="3855104"/>
            <a:ext cx="779463" cy="463550"/>
          </a:xfrm>
          <a:custGeom>
            <a:avLst/>
            <a:gdLst>
              <a:gd name="T0" fmla="*/ 42843477 w 491"/>
              <a:gd name="T1" fmla="*/ 78125638 h 292"/>
              <a:gd name="T2" fmla="*/ 42843477 w 491"/>
              <a:gd name="T3" fmla="*/ 330141263 h 292"/>
              <a:gd name="T4" fmla="*/ 63004740 w 491"/>
              <a:gd name="T5" fmla="*/ 456149075 h 292"/>
              <a:gd name="T6" fmla="*/ 85685367 w 491"/>
              <a:gd name="T7" fmla="*/ 536794075 h 292"/>
              <a:gd name="T8" fmla="*/ 146169156 w 491"/>
              <a:gd name="T9" fmla="*/ 609877813 h 292"/>
              <a:gd name="T10" fmla="*/ 206652945 w 491"/>
              <a:gd name="T11" fmla="*/ 662801888 h 292"/>
              <a:gd name="T12" fmla="*/ 269657685 w 491"/>
              <a:gd name="T13" fmla="*/ 680442188 h 292"/>
              <a:gd name="T14" fmla="*/ 352822101 w 491"/>
              <a:gd name="T15" fmla="*/ 688003450 h 292"/>
              <a:gd name="T16" fmla="*/ 486391262 w 491"/>
              <a:gd name="T17" fmla="*/ 680442188 h 292"/>
              <a:gd name="T18" fmla="*/ 604837888 w 491"/>
              <a:gd name="T19" fmla="*/ 667842200 h 292"/>
              <a:gd name="T20" fmla="*/ 700603887 w 491"/>
              <a:gd name="T21" fmla="*/ 637600325 h 292"/>
              <a:gd name="T22" fmla="*/ 793850522 w 491"/>
              <a:gd name="T23" fmla="*/ 587197200 h 292"/>
              <a:gd name="T24" fmla="*/ 904737468 w 491"/>
              <a:gd name="T25" fmla="*/ 496471575 h 292"/>
              <a:gd name="T26" fmla="*/ 987901884 w 491"/>
              <a:gd name="T27" fmla="*/ 403225000 h 292"/>
              <a:gd name="T28" fmla="*/ 1071067887 w 491"/>
              <a:gd name="T29" fmla="*/ 287297813 h 292"/>
              <a:gd name="T30" fmla="*/ 1123990409 w 491"/>
              <a:gd name="T31" fmla="*/ 194052825 h 292"/>
              <a:gd name="T32" fmla="*/ 1207156412 w 491"/>
              <a:gd name="T33" fmla="*/ 0 h 292"/>
              <a:gd name="T34" fmla="*/ 1234877355 w 491"/>
              <a:gd name="T35" fmla="*/ 15120938 h 292"/>
              <a:gd name="T36" fmla="*/ 1156753255 w 491"/>
              <a:gd name="T37" fmla="*/ 194052825 h 292"/>
              <a:gd name="T38" fmla="*/ 1093748514 w 491"/>
              <a:gd name="T39" fmla="*/ 330141263 h 292"/>
              <a:gd name="T40" fmla="*/ 1013103462 w 491"/>
              <a:gd name="T41" fmla="*/ 453628125 h 292"/>
              <a:gd name="T42" fmla="*/ 934979362 w 491"/>
              <a:gd name="T43" fmla="*/ 536794075 h 292"/>
              <a:gd name="T44" fmla="*/ 826611780 w 491"/>
              <a:gd name="T45" fmla="*/ 609877813 h 292"/>
              <a:gd name="T46" fmla="*/ 693044207 w 491"/>
              <a:gd name="T47" fmla="*/ 680442188 h 292"/>
              <a:gd name="T48" fmla="*/ 577116945 w 491"/>
              <a:gd name="T49" fmla="*/ 718245325 h 292"/>
              <a:gd name="T50" fmla="*/ 448588100 w 491"/>
              <a:gd name="T51" fmla="*/ 730845313 h 292"/>
              <a:gd name="T52" fmla="*/ 274698001 w 491"/>
              <a:gd name="T53" fmla="*/ 733366263 h 292"/>
              <a:gd name="T54" fmla="*/ 171370735 w 491"/>
              <a:gd name="T55" fmla="*/ 703124388 h 292"/>
              <a:gd name="T56" fmla="*/ 85685367 w 491"/>
              <a:gd name="T57" fmla="*/ 619958438 h 292"/>
              <a:gd name="T58" fmla="*/ 37803162 w 491"/>
              <a:gd name="T59" fmla="*/ 521673138 h 292"/>
              <a:gd name="T60" fmla="*/ 7561267 w 491"/>
              <a:gd name="T61" fmla="*/ 395665325 h 292"/>
              <a:gd name="T62" fmla="*/ 0 w 491"/>
              <a:gd name="T63" fmla="*/ 287297813 h 292"/>
              <a:gd name="T64" fmla="*/ 7561267 w 491"/>
              <a:gd name="T65" fmla="*/ 78125638 h 292"/>
              <a:gd name="T66" fmla="*/ 42843477 w 491"/>
              <a:gd name="T67" fmla="*/ 78125638 h 2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1" h="292">
                <a:moveTo>
                  <a:pt x="17" y="31"/>
                </a:moveTo>
                <a:lnTo>
                  <a:pt x="17" y="131"/>
                </a:lnTo>
                <a:lnTo>
                  <a:pt x="25" y="181"/>
                </a:lnTo>
                <a:lnTo>
                  <a:pt x="34" y="213"/>
                </a:lnTo>
                <a:lnTo>
                  <a:pt x="58" y="242"/>
                </a:lnTo>
                <a:lnTo>
                  <a:pt x="82" y="263"/>
                </a:lnTo>
                <a:lnTo>
                  <a:pt x="107" y="270"/>
                </a:lnTo>
                <a:lnTo>
                  <a:pt x="140" y="273"/>
                </a:lnTo>
                <a:lnTo>
                  <a:pt x="193" y="270"/>
                </a:lnTo>
                <a:lnTo>
                  <a:pt x="240" y="265"/>
                </a:lnTo>
                <a:lnTo>
                  <a:pt x="278" y="253"/>
                </a:lnTo>
                <a:lnTo>
                  <a:pt x="315" y="233"/>
                </a:lnTo>
                <a:lnTo>
                  <a:pt x="359" y="197"/>
                </a:lnTo>
                <a:lnTo>
                  <a:pt x="392" y="160"/>
                </a:lnTo>
                <a:lnTo>
                  <a:pt x="425" y="114"/>
                </a:lnTo>
                <a:lnTo>
                  <a:pt x="446" y="77"/>
                </a:lnTo>
                <a:lnTo>
                  <a:pt x="479" y="0"/>
                </a:lnTo>
                <a:lnTo>
                  <a:pt x="490" y="6"/>
                </a:lnTo>
                <a:lnTo>
                  <a:pt x="459" y="77"/>
                </a:lnTo>
                <a:lnTo>
                  <a:pt x="434" y="131"/>
                </a:lnTo>
                <a:lnTo>
                  <a:pt x="402" y="180"/>
                </a:lnTo>
                <a:lnTo>
                  <a:pt x="371" y="213"/>
                </a:lnTo>
                <a:lnTo>
                  <a:pt x="328" y="242"/>
                </a:lnTo>
                <a:lnTo>
                  <a:pt x="275" y="270"/>
                </a:lnTo>
                <a:lnTo>
                  <a:pt x="229" y="285"/>
                </a:lnTo>
                <a:lnTo>
                  <a:pt x="178" y="290"/>
                </a:lnTo>
                <a:lnTo>
                  <a:pt x="109" y="291"/>
                </a:lnTo>
                <a:lnTo>
                  <a:pt x="68" y="279"/>
                </a:lnTo>
                <a:lnTo>
                  <a:pt x="34" y="246"/>
                </a:lnTo>
                <a:lnTo>
                  <a:pt x="15" y="207"/>
                </a:lnTo>
                <a:lnTo>
                  <a:pt x="3" y="157"/>
                </a:lnTo>
                <a:lnTo>
                  <a:pt x="0" y="114"/>
                </a:lnTo>
                <a:lnTo>
                  <a:pt x="3" y="31"/>
                </a:lnTo>
                <a:lnTo>
                  <a:pt x="17" y="31"/>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9" name="Freeform 90"/>
          <p:cNvSpPr>
            <a:spLocks/>
          </p:cNvSpPr>
          <p:nvPr/>
        </p:nvSpPr>
        <p:spPr bwMode="auto">
          <a:xfrm>
            <a:off x="8798162" y="4364691"/>
            <a:ext cx="1244600" cy="1225550"/>
          </a:xfrm>
          <a:custGeom>
            <a:avLst/>
            <a:gdLst>
              <a:gd name="T0" fmla="*/ 352821875 w 784"/>
              <a:gd name="T1" fmla="*/ 1083667188 h 772"/>
              <a:gd name="T2" fmla="*/ 22682200 w 784"/>
              <a:gd name="T3" fmla="*/ 45362813 h 772"/>
              <a:gd name="T4" fmla="*/ 1219755625 w 784"/>
              <a:gd name="T5" fmla="*/ 45362813 h 772"/>
              <a:gd name="T6" fmla="*/ 1880036563 w 784"/>
              <a:gd name="T7" fmla="*/ 1890117188 h 772"/>
              <a:gd name="T8" fmla="*/ 549394063 w 784"/>
              <a:gd name="T9" fmla="*/ 1743948125 h 772"/>
              <a:gd name="T10" fmla="*/ 390625013 w 784"/>
              <a:gd name="T11" fmla="*/ 1249997500 h 772"/>
              <a:gd name="T12" fmla="*/ 370463763 w 784"/>
              <a:gd name="T13" fmla="*/ 1249997500 h 772"/>
              <a:gd name="T14" fmla="*/ 521673138 w 784"/>
              <a:gd name="T15" fmla="*/ 1776710950 h 772"/>
              <a:gd name="T16" fmla="*/ 1950600938 w 784"/>
              <a:gd name="T17" fmla="*/ 1943041263 h 772"/>
              <a:gd name="T18" fmla="*/ 1973283138 w 784"/>
              <a:gd name="T19" fmla="*/ 1890117188 h 772"/>
              <a:gd name="T20" fmla="*/ 1239916875 w 784"/>
              <a:gd name="T21" fmla="*/ 0 h 772"/>
              <a:gd name="T22" fmla="*/ 30241875 w 784"/>
              <a:gd name="T23" fmla="*/ 0 h 772"/>
              <a:gd name="T24" fmla="*/ 0 w 784"/>
              <a:gd name="T25" fmla="*/ 52924075 h 772"/>
              <a:gd name="T26" fmla="*/ 229335013 w 784"/>
              <a:gd name="T27" fmla="*/ 801409688 h 772"/>
              <a:gd name="T28" fmla="*/ 123488450 w 784"/>
              <a:gd name="T29" fmla="*/ 758567825 h 772"/>
              <a:gd name="T30" fmla="*/ 206652813 w 784"/>
              <a:gd name="T31" fmla="*/ 844253138 h 772"/>
              <a:gd name="T32" fmla="*/ 219254388 w 784"/>
              <a:gd name="T33" fmla="*/ 914817513 h 772"/>
              <a:gd name="T34" fmla="*/ 191531875 w 784"/>
              <a:gd name="T35" fmla="*/ 972780313 h 772"/>
              <a:gd name="T36" fmla="*/ 110886875 w 784"/>
              <a:gd name="T37" fmla="*/ 982860938 h 772"/>
              <a:gd name="T38" fmla="*/ 173891575 w 784"/>
              <a:gd name="T39" fmla="*/ 1028223750 h 772"/>
              <a:gd name="T40" fmla="*/ 312499375 w 784"/>
              <a:gd name="T41" fmla="*/ 1068546250 h 772"/>
              <a:gd name="T42" fmla="*/ 352821875 w 784"/>
              <a:gd name="T43" fmla="*/ 1083667188 h 7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4" h="772">
                <a:moveTo>
                  <a:pt x="140" y="430"/>
                </a:moveTo>
                <a:lnTo>
                  <a:pt x="9" y="18"/>
                </a:lnTo>
                <a:lnTo>
                  <a:pt x="484" y="18"/>
                </a:lnTo>
                <a:lnTo>
                  <a:pt x="746" y="750"/>
                </a:lnTo>
                <a:lnTo>
                  <a:pt x="218" y="692"/>
                </a:lnTo>
                <a:lnTo>
                  <a:pt x="155" y="496"/>
                </a:lnTo>
                <a:lnTo>
                  <a:pt x="147" y="496"/>
                </a:lnTo>
                <a:lnTo>
                  <a:pt x="207" y="705"/>
                </a:lnTo>
                <a:lnTo>
                  <a:pt x="774" y="771"/>
                </a:lnTo>
                <a:lnTo>
                  <a:pt x="783" y="750"/>
                </a:lnTo>
                <a:lnTo>
                  <a:pt x="492" y="0"/>
                </a:lnTo>
                <a:lnTo>
                  <a:pt x="12" y="0"/>
                </a:lnTo>
                <a:lnTo>
                  <a:pt x="0" y="21"/>
                </a:lnTo>
                <a:lnTo>
                  <a:pt x="91" y="318"/>
                </a:lnTo>
                <a:lnTo>
                  <a:pt x="49" y="301"/>
                </a:lnTo>
                <a:lnTo>
                  <a:pt x="82" y="335"/>
                </a:lnTo>
                <a:lnTo>
                  <a:pt x="87" y="363"/>
                </a:lnTo>
                <a:lnTo>
                  <a:pt x="76" y="386"/>
                </a:lnTo>
                <a:lnTo>
                  <a:pt x="44" y="390"/>
                </a:lnTo>
                <a:lnTo>
                  <a:pt x="69" y="408"/>
                </a:lnTo>
                <a:lnTo>
                  <a:pt x="124" y="424"/>
                </a:lnTo>
                <a:lnTo>
                  <a:pt x="140" y="430"/>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0" name="Freeform 91"/>
          <p:cNvSpPr>
            <a:spLocks/>
          </p:cNvSpPr>
          <p:nvPr/>
        </p:nvSpPr>
        <p:spPr bwMode="auto">
          <a:xfrm>
            <a:off x="8914050" y="4113866"/>
            <a:ext cx="542925" cy="265113"/>
          </a:xfrm>
          <a:custGeom>
            <a:avLst/>
            <a:gdLst>
              <a:gd name="T0" fmla="*/ 7561263 w 342"/>
              <a:gd name="T1" fmla="*/ 398185438 h 167"/>
              <a:gd name="T2" fmla="*/ 0 w 342"/>
              <a:gd name="T3" fmla="*/ 327620930 h 167"/>
              <a:gd name="T4" fmla="*/ 35282188 w 342"/>
              <a:gd name="T5" fmla="*/ 287298354 h 167"/>
              <a:gd name="T6" fmla="*/ 113407825 w 342"/>
              <a:gd name="T7" fmla="*/ 277217710 h 167"/>
              <a:gd name="T8" fmla="*/ 146169063 w 342"/>
              <a:gd name="T9" fmla="*/ 244456411 h 167"/>
              <a:gd name="T10" fmla="*/ 178931888 w 342"/>
              <a:gd name="T11" fmla="*/ 163811259 h 167"/>
              <a:gd name="T12" fmla="*/ 199093138 w 342"/>
              <a:gd name="T13" fmla="*/ 57964497 h 167"/>
              <a:gd name="T14" fmla="*/ 244455950 w 342"/>
              <a:gd name="T15" fmla="*/ 20161288 h 167"/>
              <a:gd name="T16" fmla="*/ 372983125 w 342"/>
              <a:gd name="T17" fmla="*/ 0 h 167"/>
              <a:gd name="T18" fmla="*/ 476310325 w 342"/>
              <a:gd name="T19" fmla="*/ 27722565 h 167"/>
              <a:gd name="T20" fmla="*/ 554434375 w 342"/>
              <a:gd name="T21" fmla="*/ 151209660 h 167"/>
              <a:gd name="T22" fmla="*/ 627519700 w 342"/>
              <a:gd name="T23" fmla="*/ 257056422 h 167"/>
              <a:gd name="T24" fmla="*/ 733366263 w 342"/>
              <a:gd name="T25" fmla="*/ 287298354 h 167"/>
              <a:gd name="T26" fmla="*/ 788809700 w 342"/>
              <a:gd name="T27" fmla="*/ 327620930 h 167"/>
              <a:gd name="T28" fmla="*/ 839212825 w 342"/>
              <a:gd name="T29" fmla="*/ 393145116 h 167"/>
              <a:gd name="T30" fmla="*/ 859374075 w 342"/>
              <a:gd name="T31" fmla="*/ 418346726 h 167"/>
              <a:gd name="T32" fmla="*/ 829132200 w 342"/>
              <a:gd name="T33" fmla="*/ 418346726 h 167"/>
              <a:gd name="T34" fmla="*/ 778729075 w 342"/>
              <a:gd name="T35" fmla="*/ 347782218 h 167"/>
              <a:gd name="T36" fmla="*/ 725805000 w 342"/>
              <a:gd name="T37" fmla="*/ 307459642 h 167"/>
              <a:gd name="T38" fmla="*/ 642640638 w 342"/>
              <a:gd name="T39" fmla="*/ 277217710 h 167"/>
              <a:gd name="T40" fmla="*/ 602318138 w 342"/>
              <a:gd name="T41" fmla="*/ 244456411 h 167"/>
              <a:gd name="T42" fmla="*/ 534273125 w 342"/>
              <a:gd name="T43" fmla="*/ 163811259 h 167"/>
              <a:gd name="T44" fmla="*/ 451108763 w 342"/>
              <a:gd name="T45" fmla="*/ 50403220 h 167"/>
              <a:gd name="T46" fmla="*/ 395665325 w 342"/>
              <a:gd name="T47" fmla="*/ 27722565 h 167"/>
              <a:gd name="T48" fmla="*/ 337700938 w 342"/>
              <a:gd name="T49" fmla="*/ 27722565 h 167"/>
              <a:gd name="T50" fmla="*/ 254536575 w 342"/>
              <a:gd name="T51" fmla="*/ 50403220 h 167"/>
              <a:gd name="T52" fmla="*/ 211693125 w 342"/>
              <a:gd name="T53" fmla="*/ 100806440 h 167"/>
              <a:gd name="T54" fmla="*/ 178931888 w 342"/>
              <a:gd name="T55" fmla="*/ 234375767 h 167"/>
              <a:gd name="T56" fmla="*/ 146169063 w 342"/>
              <a:gd name="T57" fmla="*/ 277217710 h 167"/>
              <a:gd name="T58" fmla="*/ 113407825 w 342"/>
              <a:gd name="T59" fmla="*/ 307459642 h 167"/>
              <a:gd name="T60" fmla="*/ 55443438 w 342"/>
              <a:gd name="T61" fmla="*/ 320061241 h 167"/>
              <a:gd name="T62" fmla="*/ 35282188 w 342"/>
              <a:gd name="T63" fmla="*/ 337701574 h 167"/>
              <a:gd name="T64" fmla="*/ 35282188 w 342"/>
              <a:gd name="T65" fmla="*/ 357862862 h 167"/>
              <a:gd name="T66" fmla="*/ 45362813 w 342"/>
              <a:gd name="T67" fmla="*/ 410787037 h 167"/>
              <a:gd name="T68" fmla="*/ 7561263 w 342"/>
              <a:gd name="T69" fmla="*/ 398185438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2" h="167">
                <a:moveTo>
                  <a:pt x="3" y="158"/>
                </a:moveTo>
                <a:lnTo>
                  <a:pt x="0" y="130"/>
                </a:lnTo>
                <a:lnTo>
                  <a:pt x="14" y="114"/>
                </a:lnTo>
                <a:lnTo>
                  <a:pt x="45" y="110"/>
                </a:lnTo>
                <a:lnTo>
                  <a:pt x="58" y="97"/>
                </a:lnTo>
                <a:lnTo>
                  <a:pt x="71" y="65"/>
                </a:lnTo>
                <a:lnTo>
                  <a:pt x="79" y="23"/>
                </a:lnTo>
                <a:lnTo>
                  <a:pt x="97" y="8"/>
                </a:lnTo>
                <a:lnTo>
                  <a:pt x="148" y="0"/>
                </a:lnTo>
                <a:lnTo>
                  <a:pt x="189" y="11"/>
                </a:lnTo>
                <a:lnTo>
                  <a:pt x="220" y="60"/>
                </a:lnTo>
                <a:lnTo>
                  <a:pt x="249" y="102"/>
                </a:lnTo>
                <a:lnTo>
                  <a:pt x="291" y="114"/>
                </a:lnTo>
                <a:lnTo>
                  <a:pt x="313" y="130"/>
                </a:lnTo>
                <a:lnTo>
                  <a:pt x="333" y="156"/>
                </a:lnTo>
                <a:lnTo>
                  <a:pt x="341" y="166"/>
                </a:lnTo>
                <a:lnTo>
                  <a:pt x="329" y="166"/>
                </a:lnTo>
                <a:lnTo>
                  <a:pt x="309" y="138"/>
                </a:lnTo>
                <a:lnTo>
                  <a:pt x="288" y="122"/>
                </a:lnTo>
                <a:lnTo>
                  <a:pt x="255" y="110"/>
                </a:lnTo>
                <a:lnTo>
                  <a:pt x="239" y="97"/>
                </a:lnTo>
                <a:lnTo>
                  <a:pt x="212" y="65"/>
                </a:lnTo>
                <a:lnTo>
                  <a:pt x="179" y="20"/>
                </a:lnTo>
                <a:lnTo>
                  <a:pt x="157" y="11"/>
                </a:lnTo>
                <a:lnTo>
                  <a:pt x="134" y="11"/>
                </a:lnTo>
                <a:lnTo>
                  <a:pt x="101" y="20"/>
                </a:lnTo>
                <a:lnTo>
                  <a:pt x="84" y="40"/>
                </a:lnTo>
                <a:lnTo>
                  <a:pt x="71" y="93"/>
                </a:lnTo>
                <a:lnTo>
                  <a:pt x="58" y="110"/>
                </a:lnTo>
                <a:lnTo>
                  <a:pt x="45" y="122"/>
                </a:lnTo>
                <a:lnTo>
                  <a:pt x="22" y="127"/>
                </a:lnTo>
                <a:lnTo>
                  <a:pt x="14" y="134"/>
                </a:lnTo>
                <a:lnTo>
                  <a:pt x="14" y="142"/>
                </a:lnTo>
                <a:lnTo>
                  <a:pt x="18" y="163"/>
                </a:lnTo>
                <a:lnTo>
                  <a:pt x="3" y="158"/>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1" name="Freeform 92"/>
          <p:cNvSpPr>
            <a:spLocks/>
          </p:cNvSpPr>
          <p:nvPr/>
        </p:nvSpPr>
        <p:spPr bwMode="auto">
          <a:xfrm>
            <a:off x="9102962" y="4183716"/>
            <a:ext cx="77788" cy="74613"/>
          </a:xfrm>
          <a:custGeom>
            <a:avLst/>
            <a:gdLst>
              <a:gd name="T0" fmla="*/ 47884070 w 49"/>
              <a:gd name="T1" fmla="*/ 0 h 47"/>
              <a:gd name="T2" fmla="*/ 12601656 w 49"/>
              <a:gd name="T3" fmla="*/ 20161385 h 47"/>
              <a:gd name="T4" fmla="*/ 0 w 49"/>
              <a:gd name="T5" fmla="*/ 83166507 h 47"/>
              <a:gd name="T6" fmla="*/ 25201724 w 49"/>
              <a:gd name="T7" fmla="*/ 115927964 h 47"/>
              <a:gd name="T8" fmla="*/ 83166485 w 49"/>
              <a:gd name="T9" fmla="*/ 115927964 h 47"/>
              <a:gd name="T10" fmla="*/ 120968278 w 49"/>
              <a:gd name="T11" fmla="*/ 83166507 h 47"/>
              <a:gd name="T12" fmla="*/ 120968278 w 49"/>
              <a:gd name="T13" fmla="*/ 40322770 h 47"/>
              <a:gd name="T14" fmla="*/ 95766553 w 49"/>
              <a:gd name="T15" fmla="*/ 70564848 h 47"/>
              <a:gd name="T16" fmla="*/ 65524484 w 49"/>
              <a:gd name="T17" fmla="*/ 63005122 h 47"/>
              <a:gd name="T18" fmla="*/ 47884070 w 49"/>
              <a:gd name="T19" fmla="*/ 30242078 h 47"/>
              <a:gd name="T20" fmla="*/ 65524484 w 49"/>
              <a:gd name="T21" fmla="*/ 10080693 h 47"/>
              <a:gd name="T22" fmla="*/ 110887588 w 49"/>
              <a:gd name="T23" fmla="*/ 10080693 h 47"/>
              <a:gd name="T24" fmla="*/ 47884070 w 49"/>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47">
                <a:moveTo>
                  <a:pt x="19" y="0"/>
                </a:moveTo>
                <a:lnTo>
                  <a:pt x="5" y="8"/>
                </a:lnTo>
                <a:lnTo>
                  <a:pt x="0" y="33"/>
                </a:lnTo>
                <a:lnTo>
                  <a:pt x="10" y="46"/>
                </a:lnTo>
                <a:lnTo>
                  <a:pt x="33" y="46"/>
                </a:lnTo>
                <a:lnTo>
                  <a:pt x="48" y="33"/>
                </a:lnTo>
                <a:lnTo>
                  <a:pt x="48" y="16"/>
                </a:lnTo>
                <a:lnTo>
                  <a:pt x="38" y="28"/>
                </a:lnTo>
                <a:lnTo>
                  <a:pt x="26" y="25"/>
                </a:lnTo>
                <a:lnTo>
                  <a:pt x="19" y="12"/>
                </a:lnTo>
                <a:lnTo>
                  <a:pt x="26" y="4"/>
                </a:lnTo>
                <a:lnTo>
                  <a:pt x="44" y="4"/>
                </a:lnTo>
                <a:lnTo>
                  <a:pt x="19" y="0"/>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2" name="Freeform 93"/>
          <p:cNvSpPr>
            <a:spLocks/>
          </p:cNvSpPr>
          <p:nvPr/>
        </p:nvSpPr>
        <p:spPr bwMode="auto">
          <a:xfrm>
            <a:off x="8823562" y="4818716"/>
            <a:ext cx="41275" cy="166688"/>
          </a:xfrm>
          <a:custGeom>
            <a:avLst/>
            <a:gdLst>
              <a:gd name="T0" fmla="*/ 50403125 w 26"/>
              <a:gd name="T1" fmla="*/ 0 h 105"/>
              <a:gd name="T2" fmla="*/ 0 w 26"/>
              <a:gd name="T3" fmla="*/ 60483931 h 105"/>
              <a:gd name="T4" fmla="*/ 0 w 26"/>
              <a:gd name="T5" fmla="*/ 186492122 h 105"/>
              <a:gd name="T6" fmla="*/ 63004700 w 26"/>
              <a:gd name="T7" fmla="*/ 262097036 h 105"/>
              <a:gd name="T8" fmla="*/ 25201563 w 26"/>
              <a:gd name="T9" fmla="*/ 163811441 h 105"/>
              <a:gd name="T10" fmla="*/ 25201563 w 26"/>
              <a:gd name="T11" fmla="*/ 50403276 h 105"/>
              <a:gd name="T12" fmla="*/ 50403125 w 26"/>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05">
                <a:moveTo>
                  <a:pt x="20" y="0"/>
                </a:moveTo>
                <a:lnTo>
                  <a:pt x="0" y="24"/>
                </a:lnTo>
                <a:lnTo>
                  <a:pt x="0" y="74"/>
                </a:lnTo>
                <a:lnTo>
                  <a:pt x="25" y="104"/>
                </a:lnTo>
                <a:lnTo>
                  <a:pt x="10" y="65"/>
                </a:lnTo>
                <a:lnTo>
                  <a:pt x="10" y="20"/>
                </a:lnTo>
                <a:lnTo>
                  <a:pt x="20" y="0"/>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3" name="Freeform 94"/>
          <p:cNvSpPr>
            <a:spLocks/>
          </p:cNvSpPr>
          <p:nvPr/>
        </p:nvSpPr>
        <p:spPr bwMode="auto">
          <a:xfrm>
            <a:off x="8823562" y="4972704"/>
            <a:ext cx="293688" cy="180975"/>
          </a:xfrm>
          <a:custGeom>
            <a:avLst/>
            <a:gdLst>
              <a:gd name="T0" fmla="*/ 47883844 w 185"/>
              <a:gd name="T1" fmla="*/ 0 h 114"/>
              <a:gd name="T2" fmla="*/ 0 w 185"/>
              <a:gd name="T3" fmla="*/ 73085325 h 114"/>
              <a:gd name="T4" fmla="*/ 7561275 w 185"/>
              <a:gd name="T5" fmla="*/ 189012513 h 114"/>
              <a:gd name="T6" fmla="*/ 178932192 w 185"/>
              <a:gd name="T7" fmla="*/ 284778450 h 114"/>
              <a:gd name="T8" fmla="*/ 463709539 w 185"/>
              <a:gd name="T9" fmla="*/ 277217188 h 114"/>
              <a:gd name="T10" fmla="*/ 403225686 w 185"/>
              <a:gd name="T11" fmla="*/ 148690013 h 114"/>
              <a:gd name="T12" fmla="*/ 423386971 w 185"/>
              <a:gd name="T13" fmla="*/ 254536575 h 114"/>
              <a:gd name="T14" fmla="*/ 199093476 w 185"/>
              <a:gd name="T15" fmla="*/ 254536575 h 114"/>
              <a:gd name="T16" fmla="*/ 47883844 w 185"/>
              <a:gd name="T17" fmla="*/ 168851263 h 114"/>
              <a:gd name="T18" fmla="*/ 25201605 w 185"/>
              <a:gd name="T19" fmla="*/ 73085325 h 114"/>
              <a:gd name="T20" fmla="*/ 47883844 w 185"/>
              <a:gd name="T21" fmla="*/ 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 h="114">
                <a:moveTo>
                  <a:pt x="19" y="0"/>
                </a:moveTo>
                <a:lnTo>
                  <a:pt x="0" y="29"/>
                </a:lnTo>
                <a:lnTo>
                  <a:pt x="3" y="75"/>
                </a:lnTo>
                <a:lnTo>
                  <a:pt x="71" y="113"/>
                </a:lnTo>
                <a:lnTo>
                  <a:pt x="184" y="110"/>
                </a:lnTo>
                <a:lnTo>
                  <a:pt x="160" y="59"/>
                </a:lnTo>
                <a:lnTo>
                  <a:pt x="168" y="101"/>
                </a:lnTo>
                <a:lnTo>
                  <a:pt x="79" y="101"/>
                </a:lnTo>
                <a:lnTo>
                  <a:pt x="19" y="67"/>
                </a:lnTo>
                <a:lnTo>
                  <a:pt x="10" y="29"/>
                </a:lnTo>
                <a:lnTo>
                  <a:pt x="19" y="0"/>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4" name="Freeform 95"/>
          <p:cNvSpPr>
            <a:spLocks/>
          </p:cNvSpPr>
          <p:nvPr/>
        </p:nvSpPr>
        <p:spPr bwMode="auto">
          <a:xfrm>
            <a:off x="8855312" y="5109229"/>
            <a:ext cx="214313" cy="163512"/>
          </a:xfrm>
          <a:custGeom>
            <a:avLst/>
            <a:gdLst>
              <a:gd name="T0" fmla="*/ 0 w 135"/>
              <a:gd name="T1" fmla="*/ 0 h 103"/>
              <a:gd name="T2" fmla="*/ 50403243 w 135"/>
              <a:gd name="T3" fmla="*/ 153728267 h 103"/>
              <a:gd name="T4" fmla="*/ 171371025 w 135"/>
              <a:gd name="T5" fmla="*/ 234373021 h 103"/>
              <a:gd name="T6" fmla="*/ 337701725 w 135"/>
              <a:gd name="T7" fmla="*/ 257055151 h 103"/>
              <a:gd name="T8" fmla="*/ 292338807 w 135"/>
              <a:gd name="T9" fmla="*/ 68043217 h 103"/>
              <a:gd name="T10" fmla="*/ 239416196 w 135"/>
              <a:gd name="T11" fmla="*/ 204131238 h 103"/>
              <a:gd name="T12" fmla="*/ 166330701 w 135"/>
              <a:gd name="T13" fmla="*/ 194050644 h 103"/>
              <a:gd name="T14" fmla="*/ 65524215 w 135"/>
              <a:gd name="T15" fmla="*/ 146168616 h 103"/>
              <a:gd name="T16" fmla="*/ 40322594 w 135"/>
              <a:gd name="T17" fmla="*/ 10080594 h 103"/>
              <a:gd name="T18" fmla="*/ 0 w 135"/>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103">
                <a:moveTo>
                  <a:pt x="0" y="0"/>
                </a:moveTo>
                <a:lnTo>
                  <a:pt x="20" y="61"/>
                </a:lnTo>
                <a:lnTo>
                  <a:pt x="68" y="93"/>
                </a:lnTo>
                <a:lnTo>
                  <a:pt x="134" y="102"/>
                </a:lnTo>
                <a:lnTo>
                  <a:pt x="116" y="27"/>
                </a:lnTo>
                <a:lnTo>
                  <a:pt x="95" y="81"/>
                </a:lnTo>
                <a:lnTo>
                  <a:pt x="66" y="77"/>
                </a:lnTo>
                <a:lnTo>
                  <a:pt x="26" y="58"/>
                </a:lnTo>
                <a:lnTo>
                  <a:pt x="16" y="4"/>
                </a:lnTo>
                <a:lnTo>
                  <a:pt x="0" y="0"/>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5" name="Freeform 96"/>
          <p:cNvSpPr>
            <a:spLocks/>
          </p:cNvSpPr>
          <p:nvPr/>
        </p:nvSpPr>
        <p:spPr bwMode="auto">
          <a:xfrm>
            <a:off x="9645887" y="4217054"/>
            <a:ext cx="482600" cy="361950"/>
          </a:xfrm>
          <a:custGeom>
            <a:avLst/>
            <a:gdLst>
              <a:gd name="T0" fmla="*/ 0 w 304"/>
              <a:gd name="T1" fmla="*/ 511592513 h 228"/>
              <a:gd name="T2" fmla="*/ 254536575 w 304"/>
              <a:gd name="T3" fmla="*/ 156249688 h 228"/>
              <a:gd name="T4" fmla="*/ 403225000 w 304"/>
              <a:gd name="T5" fmla="*/ 80645000 h 228"/>
              <a:gd name="T6" fmla="*/ 526713450 w 304"/>
              <a:gd name="T7" fmla="*/ 80645000 h 228"/>
              <a:gd name="T8" fmla="*/ 690522813 w 304"/>
              <a:gd name="T9" fmla="*/ 0 h 228"/>
              <a:gd name="T10" fmla="*/ 763608138 w 304"/>
              <a:gd name="T11" fmla="*/ 113407825 h 228"/>
              <a:gd name="T12" fmla="*/ 458668438 w 304"/>
              <a:gd name="T13" fmla="*/ 113407825 h 228"/>
              <a:gd name="T14" fmla="*/ 259576888 w 304"/>
              <a:gd name="T15" fmla="*/ 204133450 h 228"/>
              <a:gd name="T16" fmla="*/ 5040313 w 304"/>
              <a:gd name="T17" fmla="*/ 572076263 h 228"/>
              <a:gd name="T18" fmla="*/ 0 w 304"/>
              <a:gd name="T19" fmla="*/ 511592513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4" h="228">
                <a:moveTo>
                  <a:pt x="0" y="203"/>
                </a:moveTo>
                <a:lnTo>
                  <a:pt x="101" y="62"/>
                </a:lnTo>
                <a:lnTo>
                  <a:pt x="160" y="32"/>
                </a:lnTo>
                <a:lnTo>
                  <a:pt x="209" y="32"/>
                </a:lnTo>
                <a:lnTo>
                  <a:pt x="274" y="0"/>
                </a:lnTo>
                <a:lnTo>
                  <a:pt x="303" y="45"/>
                </a:lnTo>
                <a:lnTo>
                  <a:pt x="182" y="45"/>
                </a:lnTo>
                <a:lnTo>
                  <a:pt x="103" y="81"/>
                </a:lnTo>
                <a:lnTo>
                  <a:pt x="2" y="227"/>
                </a:lnTo>
                <a:lnTo>
                  <a:pt x="0" y="203"/>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6" name="Freeform 97"/>
          <p:cNvSpPr>
            <a:spLocks/>
          </p:cNvSpPr>
          <p:nvPr/>
        </p:nvSpPr>
        <p:spPr bwMode="auto">
          <a:xfrm>
            <a:off x="9822100" y="4288491"/>
            <a:ext cx="881062" cy="792163"/>
          </a:xfrm>
          <a:custGeom>
            <a:avLst/>
            <a:gdLst>
              <a:gd name="T0" fmla="*/ 549393751 w 555"/>
              <a:gd name="T1" fmla="*/ 30241894 h 499"/>
              <a:gd name="T2" fmla="*/ 229333295 w 555"/>
              <a:gd name="T3" fmla="*/ 614918513 h 499"/>
              <a:gd name="T4" fmla="*/ 229333295 w 555"/>
              <a:gd name="T5" fmla="*/ 761087668 h 499"/>
              <a:gd name="T6" fmla="*/ 380542584 w 555"/>
              <a:gd name="T7" fmla="*/ 841732719 h 499"/>
              <a:gd name="T8" fmla="*/ 859372000 w 555"/>
              <a:gd name="T9" fmla="*/ 861893982 h 499"/>
              <a:gd name="T10" fmla="*/ 851812329 w 555"/>
              <a:gd name="T11" fmla="*/ 798890829 h 499"/>
              <a:gd name="T12" fmla="*/ 924896025 w 555"/>
              <a:gd name="T13" fmla="*/ 798890829 h 499"/>
              <a:gd name="T14" fmla="*/ 952618522 w 555"/>
              <a:gd name="T15" fmla="*/ 695563564 h 499"/>
              <a:gd name="T16" fmla="*/ 1207153365 w 555"/>
              <a:gd name="T17" fmla="*/ 448588096 h 499"/>
              <a:gd name="T18" fmla="*/ 1396165770 w 555"/>
              <a:gd name="T19" fmla="*/ 408265570 h 499"/>
              <a:gd name="T20" fmla="*/ 1234875862 w 555"/>
              <a:gd name="T21" fmla="*/ 551915361 h 499"/>
              <a:gd name="T22" fmla="*/ 1060984385 w 555"/>
              <a:gd name="T23" fmla="*/ 645160407 h 499"/>
              <a:gd name="T24" fmla="*/ 1030742528 w 555"/>
              <a:gd name="T25" fmla="*/ 841732719 h 499"/>
              <a:gd name="T26" fmla="*/ 1207153365 w 555"/>
              <a:gd name="T27" fmla="*/ 1013103452 h 499"/>
              <a:gd name="T28" fmla="*/ 1265117720 w 555"/>
              <a:gd name="T29" fmla="*/ 1181954821 h 499"/>
              <a:gd name="T30" fmla="*/ 1076105314 w 555"/>
              <a:gd name="T31" fmla="*/ 950100300 h 499"/>
              <a:gd name="T32" fmla="*/ 882054187 w 555"/>
              <a:gd name="T33" fmla="*/ 902216507 h 499"/>
              <a:gd name="T34" fmla="*/ 380542584 w 555"/>
              <a:gd name="T35" fmla="*/ 879535880 h 499"/>
              <a:gd name="T36" fmla="*/ 133567412 w 555"/>
              <a:gd name="T37" fmla="*/ 768648935 h 499"/>
              <a:gd name="T38" fmla="*/ 123486792 w 555"/>
              <a:gd name="T39" fmla="*/ 950100300 h 499"/>
              <a:gd name="T40" fmla="*/ 85685264 w 555"/>
              <a:gd name="T41" fmla="*/ 1181954821 h 499"/>
              <a:gd name="T42" fmla="*/ 27720909 w 555"/>
              <a:gd name="T43" fmla="*/ 1255038605 h 499"/>
              <a:gd name="T44" fmla="*/ 0 w 555"/>
              <a:gd name="T45" fmla="*/ 1189514501 h 499"/>
              <a:gd name="T46" fmla="*/ 57962767 w 555"/>
              <a:gd name="T47" fmla="*/ 1045866298 h 499"/>
              <a:gd name="T48" fmla="*/ 45362787 w 555"/>
              <a:gd name="T49" fmla="*/ 851813350 h 499"/>
              <a:gd name="T50" fmla="*/ 20161239 w 555"/>
              <a:gd name="T51" fmla="*/ 635079776 h 499"/>
              <a:gd name="T52" fmla="*/ 161289908 w 555"/>
              <a:gd name="T53" fmla="*/ 705644195 h 499"/>
              <a:gd name="T54" fmla="*/ 196572076 w 555"/>
              <a:gd name="T55" fmla="*/ 551915361 h 499"/>
              <a:gd name="T56" fmla="*/ 531751873 w 555"/>
              <a:gd name="T57" fmla="*/ 0 h 499"/>
              <a:gd name="T58" fmla="*/ 549393751 w 555"/>
              <a:gd name="T59" fmla="*/ 30241894 h 4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55" h="499">
                <a:moveTo>
                  <a:pt x="218" y="12"/>
                </a:moveTo>
                <a:lnTo>
                  <a:pt x="91" y="244"/>
                </a:lnTo>
                <a:lnTo>
                  <a:pt x="91" y="302"/>
                </a:lnTo>
                <a:lnTo>
                  <a:pt x="151" y="334"/>
                </a:lnTo>
                <a:lnTo>
                  <a:pt x="341" y="342"/>
                </a:lnTo>
                <a:lnTo>
                  <a:pt x="338" y="317"/>
                </a:lnTo>
                <a:lnTo>
                  <a:pt x="367" y="317"/>
                </a:lnTo>
                <a:lnTo>
                  <a:pt x="378" y="276"/>
                </a:lnTo>
                <a:lnTo>
                  <a:pt x="479" y="178"/>
                </a:lnTo>
                <a:lnTo>
                  <a:pt x="554" y="162"/>
                </a:lnTo>
                <a:lnTo>
                  <a:pt x="490" y="219"/>
                </a:lnTo>
                <a:lnTo>
                  <a:pt x="421" y="256"/>
                </a:lnTo>
                <a:lnTo>
                  <a:pt x="409" y="334"/>
                </a:lnTo>
                <a:lnTo>
                  <a:pt x="479" y="402"/>
                </a:lnTo>
                <a:lnTo>
                  <a:pt x="502" y="469"/>
                </a:lnTo>
                <a:lnTo>
                  <a:pt x="427" y="377"/>
                </a:lnTo>
                <a:lnTo>
                  <a:pt x="350" y="358"/>
                </a:lnTo>
                <a:lnTo>
                  <a:pt x="151" y="349"/>
                </a:lnTo>
                <a:lnTo>
                  <a:pt x="53" y="305"/>
                </a:lnTo>
                <a:lnTo>
                  <a:pt x="49" y="377"/>
                </a:lnTo>
                <a:lnTo>
                  <a:pt x="34" y="469"/>
                </a:lnTo>
                <a:lnTo>
                  <a:pt x="11" y="498"/>
                </a:lnTo>
                <a:lnTo>
                  <a:pt x="0" y="472"/>
                </a:lnTo>
                <a:lnTo>
                  <a:pt x="23" y="415"/>
                </a:lnTo>
                <a:lnTo>
                  <a:pt x="18" y="338"/>
                </a:lnTo>
                <a:lnTo>
                  <a:pt x="8" y="252"/>
                </a:lnTo>
                <a:lnTo>
                  <a:pt x="64" y="280"/>
                </a:lnTo>
                <a:lnTo>
                  <a:pt x="78" y="219"/>
                </a:lnTo>
                <a:lnTo>
                  <a:pt x="211" y="0"/>
                </a:lnTo>
                <a:lnTo>
                  <a:pt x="218" y="12"/>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7" name="Freeform 98"/>
          <p:cNvSpPr>
            <a:spLocks/>
          </p:cNvSpPr>
          <p:nvPr/>
        </p:nvSpPr>
        <p:spPr bwMode="auto">
          <a:xfrm>
            <a:off x="9660175" y="4598054"/>
            <a:ext cx="206375" cy="195262"/>
          </a:xfrm>
          <a:custGeom>
            <a:avLst/>
            <a:gdLst>
              <a:gd name="T0" fmla="*/ 284778450 w 130"/>
              <a:gd name="T1" fmla="*/ 183970141 h 123"/>
              <a:gd name="T2" fmla="*/ 133569075 w 130"/>
              <a:gd name="T3" fmla="*/ 42841753 h 123"/>
              <a:gd name="T4" fmla="*/ 47883763 w 130"/>
              <a:gd name="T5" fmla="*/ 10080599 h 123"/>
              <a:gd name="T6" fmla="*/ 0 w 130"/>
              <a:gd name="T7" fmla="*/ 0 h 123"/>
              <a:gd name="T8" fmla="*/ 22682200 w 130"/>
              <a:gd name="T9" fmla="*/ 52922352 h 123"/>
              <a:gd name="T10" fmla="*/ 88206263 w 130"/>
              <a:gd name="T11" fmla="*/ 73083550 h 123"/>
              <a:gd name="T12" fmla="*/ 153730325 w 130"/>
              <a:gd name="T13" fmla="*/ 113405947 h 123"/>
              <a:gd name="T14" fmla="*/ 325100950 w 130"/>
              <a:gd name="T15" fmla="*/ 307458275 h 123"/>
              <a:gd name="T16" fmla="*/ 284778450 w 130"/>
              <a:gd name="T17" fmla="*/ 183970141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 h="123">
                <a:moveTo>
                  <a:pt x="113" y="73"/>
                </a:moveTo>
                <a:lnTo>
                  <a:pt x="53" y="17"/>
                </a:lnTo>
                <a:lnTo>
                  <a:pt x="19" y="4"/>
                </a:lnTo>
                <a:lnTo>
                  <a:pt x="0" y="0"/>
                </a:lnTo>
                <a:lnTo>
                  <a:pt x="9" y="21"/>
                </a:lnTo>
                <a:lnTo>
                  <a:pt x="35" y="29"/>
                </a:lnTo>
                <a:lnTo>
                  <a:pt x="61" y="45"/>
                </a:lnTo>
                <a:lnTo>
                  <a:pt x="129" y="122"/>
                </a:lnTo>
                <a:lnTo>
                  <a:pt x="113" y="73"/>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8" name="Freeform 99"/>
          <p:cNvSpPr>
            <a:spLocks/>
          </p:cNvSpPr>
          <p:nvPr/>
        </p:nvSpPr>
        <p:spPr bwMode="auto">
          <a:xfrm>
            <a:off x="9674462" y="4393266"/>
            <a:ext cx="368300" cy="244475"/>
          </a:xfrm>
          <a:custGeom>
            <a:avLst/>
            <a:gdLst>
              <a:gd name="T0" fmla="*/ 0 w 232"/>
              <a:gd name="T1" fmla="*/ 347781563 h 154"/>
              <a:gd name="T2" fmla="*/ 516632825 w 232"/>
              <a:gd name="T3" fmla="*/ 0 h 154"/>
              <a:gd name="T4" fmla="*/ 559474688 w 232"/>
              <a:gd name="T5" fmla="*/ 0 h 154"/>
              <a:gd name="T6" fmla="*/ 577116575 w 232"/>
              <a:gd name="T7" fmla="*/ 27722513 h 154"/>
              <a:gd name="T8" fmla="*/ 582156888 w 232"/>
              <a:gd name="T9" fmla="*/ 75604688 h 154"/>
              <a:gd name="T10" fmla="*/ 105846563 w 232"/>
              <a:gd name="T11" fmla="*/ 385584700 h 154"/>
              <a:gd name="T12" fmla="*/ 75604688 w 232"/>
              <a:gd name="T13" fmla="*/ 378023438 h 154"/>
              <a:gd name="T14" fmla="*/ 549394063 w 232"/>
              <a:gd name="T15" fmla="*/ 75604688 h 154"/>
              <a:gd name="T16" fmla="*/ 549394063 w 232"/>
              <a:gd name="T17" fmla="*/ 17641888 h 154"/>
              <a:gd name="T18" fmla="*/ 516632825 w 232"/>
              <a:gd name="T19" fmla="*/ 17641888 h 154"/>
              <a:gd name="T20" fmla="*/ 25201563 w 232"/>
              <a:gd name="T21" fmla="*/ 347781563 h 154"/>
              <a:gd name="T22" fmla="*/ 0 w 232"/>
              <a:gd name="T23" fmla="*/ 347781563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2" h="154">
                <a:moveTo>
                  <a:pt x="0" y="138"/>
                </a:moveTo>
                <a:lnTo>
                  <a:pt x="205" y="0"/>
                </a:lnTo>
                <a:lnTo>
                  <a:pt x="222" y="0"/>
                </a:lnTo>
                <a:lnTo>
                  <a:pt x="229" y="11"/>
                </a:lnTo>
                <a:lnTo>
                  <a:pt x="231" y="30"/>
                </a:lnTo>
                <a:lnTo>
                  <a:pt x="42" y="153"/>
                </a:lnTo>
                <a:lnTo>
                  <a:pt x="30" y="150"/>
                </a:lnTo>
                <a:lnTo>
                  <a:pt x="218" y="30"/>
                </a:lnTo>
                <a:lnTo>
                  <a:pt x="218" y="7"/>
                </a:lnTo>
                <a:lnTo>
                  <a:pt x="205" y="7"/>
                </a:lnTo>
                <a:lnTo>
                  <a:pt x="10" y="138"/>
                </a:lnTo>
                <a:lnTo>
                  <a:pt x="0" y="138"/>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9" name="Freeform 100"/>
          <p:cNvSpPr>
            <a:spLocks/>
          </p:cNvSpPr>
          <p:nvPr/>
        </p:nvSpPr>
        <p:spPr bwMode="auto">
          <a:xfrm>
            <a:off x="9906237" y="5133041"/>
            <a:ext cx="1025525" cy="268288"/>
          </a:xfrm>
          <a:custGeom>
            <a:avLst/>
            <a:gdLst>
              <a:gd name="T0" fmla="*/ 0 w 646"/>
              <a:gd name="T1" fmla="*/ 156249979 h 169"/>
              <a:gd name="T2" fmla="*/ 423386250 w 646"/>
              <a:gd name="T3" fmla="*/ 309980590 h 169"/>
              <a:gd name="T4" fmla="*/ 1073586563 w 646"/>
              <a:gd name="T5" fmla="*/ 340222522 h 169"/>
              <a:gd name="T6" fmla="*/ 1625501575 w 646"/>
              <a:gd name="T7" fmla="*/ 0 h 169"/>
              <a:gd name="T8" fmla="*/ 1197075013 w 646"/>
              <a:gd name="T9" fmla="*/ 372983820 h 169"/>
              <a:gd name="T10" fmla="*/ 914817513 w 646"/>
              <a:gd name="T11" fmla="*/ 423387039 h 169"/>
              <a:gd name="T12" fmla="*/ 302418750 w 646"/>
              <a:gd name="T13" fmla="*/ 365424131 h 169"/>
              <a:gd name="T14" fmla="*/ 37803138 w 646"/>
              <a:gd name="T15" fmla="*/ 262096738 h 169"/>
              <a:gd name="T16" fmla="*/ 0 w 646"/>
              <a:gd name="T17" fmla="*/ 156249979 h 1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169">
                <a:moveTo>
                  <a:pt x="0" y="62"/>
                </a:moveTo>
                <a:lnTo>
                  <a:pt x="168" y="123"/>
                </a:lnTo>
                <a:lnTo>
                  <a:pt x="426" y="135"/>
                </a:lnTo>
                <a:lnTo>
                  <a:pt x="645" y="0"/>
                </a:lnTo>
                <a:lnTo>
                  <a:pt x="475" y="148"/>
                </a:lnTo>
                <a:lnTo>
                  <a:pt x="363" y="168"/>
                </a:lnTo>
                <a:lnTo>
                  <a:pt x="120" y="145"/>
                </a:lnTo>
                <a:lnTo>
                  <a:pt x="15" y="104"/>
                </a:lnTo>
                <a:lnTo>
                  <a:pt x="0" y="62"/>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0" name="Freeform 101"/>
          <p:cNvSpPr>
            <a:spLocks/>
          </p:cNvSpPr>
          <p:nvPr/>
        </p:nvSpPr>
        <p:spPr bwMode="auto">
          <a:xfrm>
            <a:off x="10122137" y="4177366"/>
            <a:ext cx="492125" cy="655638"/>
          </a:xfrm>
          <a:custGeom>
            <a:avLst/>
            <a:gdLst>
              <a:gd name="T0" fmla="*/ 0 w 310"/>
              <a:gd name="T1" fmla="*/ 1028224534 h 413"/>
              <a:gd name="T2" fmla="*/ 171370625 w 310"/>
              <a:gd name="T3" fmla="*/ 677923342 h 413"/>
              <a:gd name="T4" fmla="*/ 677922825 w 310"/>
              <a:gd name="T5" fmla="*/ 73085381 h 413"/>
              <a:gd name="T6" fmla="*/ 778729075 w 310"/>
              <a:gd name="T7" fmla="*/ 0 h 413"/>
              <a:gd name="T8" fmla="*/ 627519700 w 310"/>
              <a:gd name="T9" fmla="*/ 267136766 h 413"/>
              <a:gd name="T10" fmla="*/ 287297813 w 310"/>
              <a:gd name="T11" fmla="*/ 650200808 h 413"/>
              <a:gd name="T12" fmla="*/ 156249688 w 310"/>
              <a:gd name="T13" fmla="*/ 864415047 h 413"/>
              <a:gd name="T14" fmla="*/ 73085325 w 310"/>
              <a:gd name="T15" fmla="*/ 1038305167 h 413"/>
              <a:gd name="T16" fmla="*/ 0 w 310"/>
              <a:gd name="T17" fmla="*/ 1028224534 h 4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0" h="413">
                <a:moveTo>
                  <a:pt x="0" y="408"/>
                </a:moveTo>
                <a:lnTo>
                  <a:pt x="68" y="269"/>
                </a:lnTo>
                <a:lnTo>
                  <a:pt x="269" y="29"/>
                </a:lnTo>
                <a:lnTo>
                  <a:pt x="309" y="0"/>
                </a:lnTo>
                <a:lnTo>
                  <a:pt x="249" y="106"/>
                </a:lnTo>
                <a:lnTo>
                  <a:pt x="114" y="258"/>
                </a:lnTo>
                <a:lnTo>
                  <a:pt x="62" y="343"/>
                </a:lnTo>
                <a:lnTo>
                  <a:pt x="29" y="412"/>
                </a:lnTo>
                <a:lnTo>
                  <a:pt x="0" y="408"/>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1" name="Freeform 102"/>
          <p:cNvSpPr>
            <a:spLocks/>
          </p:cNvSpPr>
          <p:nvPr/>
        </p:nvSpPr>
        <p:spPr bwMode="auto">
          <a:xfrm>
            <a:off x="10101500" y="4332941"/>
            <a:ext cx="241300" cy="201613"/>
          </a:xfrm>
          <a:custGeom>
            <a:avLst/>
            <a:gdLst>
              <a:gd name="T0" fmla="*/ 380544388 w 152"/>
              <a:gd name="T1" fmla="*/ 254537206 h 127"/>
              <a:gd name="T2" fmla="*/ 312499375 w 152"/>
              <a:gd name="T3" fmla="*/ 103327456 h 127"/>
              <a:gd name="T4" fmla="*/ 75604688 w 152"/>
              <a:gd name="T5" fmla="*/ 0 h 127"/>
              <a:gd name="T6" fmla="*/ 0 w 152"/>
              <a:gd name="T7" fmla="*/ 133569406 h 127"/>
              <a:gd name="T8" fmla="*/ 20161250 w 152"/>
              <a:gd name="T9" fmla="*/ 287298525 h 127"/>
              <a:gd name="T10" fmla="*/ 105846563 w 152"/>
              <a:gd name="T11" fmla="*/ 133569406 h 127"/>
              <a:gd name="T12" fmla="*/ 267136563 w 152"/>
              <a:gd name="T13" fmla="*/ 123488756 h 127"/>
              <a:gd name="T14" fmla="*/ 287297813 w 152"/>
              <a:gd name="T15" fmla="*/ 196572675 h 127"/>
              <a:gd name="T16" fmla="*/ 171370625 w 152"/>
              <a:gd name="T17" fmla="*/ 277217875 h 127"/>
              <a:gd name="T18" fmla="*/ 88206263 w 152"/>
              <a:gd name="T19" fmla="*/ 277217875 h 127"/>
              <a:gd name="T20" fmla="*/ 161290000 w 152"/>
              <a:gd name="T21" fmla="*/ 297379175 h 127"/>
              <a:gd name="T22" fmla="*/ 294859075 w 152"/>
              <a:gd name="T23" fmla="*/ 226814625 h 127"/>
              <a:gd name="T24" fmla="*/ 350302513 w 152"/>
              <a:gd name="T25" fmla="*/ 317540475 h 127"/>
              <a:gd name="T26" fmla="*/ 380544388 w 152"/>
              <a:gd name="T27" fmla="*/ 254537206 h 1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127">
                <a:moveTo>
                  <a:pt x="151" y="101"/>
                </a:moveTo>
                <a:lnTo>
                  <a:pt x="124" y="41"/>
                </a:lnTo>
                <a:lnTo>
                  <a:pt x="30" y="0"/>
                </a:lnTo>
                <a:lnTo>
                  <a:pt x="0" y="53"/>
                </a:lnTo>
                <a:lnTo>
                  <a:pt x="8" y="114"/>
                </a:lnTo>
                <a:lnTo>
                  <a:pt x="42" y="53"/>
                </a:lnTo>
                <a:lnTo>
                  <a:pt x="106" y="49"/>
                </a:lnTo>
                <a:lnTo>
                  <a:pt x="114" y="78"/>
                </a:lnTo>
                <a:lnTo>
                  <a:pt x="68" y="110"/>
                </a:lnTo>
                <a:lnTo>
                  <a:pt x="35" y="110"/>
                </a:lnTo>
                <a:lnTo>
                  <a:pt x="64" y="118"/>
                </a:lnTo>
                <a:lnTo>
                  <a:pt x="117" y="90"/>
                </a:lnTo>
                <a:lnTo>
                  <a:pt x="139" y="126"/>
                </a:lnTo>
                <a:lnTo>
                  <a:pt x="151" y="101"/>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2" name="Freeform 103"/>
          <p:cNvSpPr>
            <a:spLocks/>
          </p:cNvSpPr>
          <p:nvPr/>
        </p:nvSpPr>
        <p:spPr bwMode="auto">
          <a:xfrm>
            <a:off x="9958625" y="4493279"/>
            <a:ext cx="220662" cy="333375"/>
          </a:xfrm>
          <a:custGeom>
            <a:avLst/>
            <a:gdLst>
              <a:gd name="T0" fmla="*/ 347780774 w 139"/>
              <a:gd name="T1" fmla="*/ 32762825 h 210"/>
              <a:gd name="T2" fmla="*/ 315018024 w 139"/>
              <a:gd name="T3" fmla="*/ 516632825 h 210"/>
              <a:gd name="T4" fmla="*/ 209171701 w 139"/>
              <a:gd name="T5" fmla="*/ 526713450 h 210"/>
              <a:gd name="T6" fmla="*/ 302418065 w 139"/>
              <a:gd name="T7" fmla="*/ 269657513 h 210"/>
              <a:gd name="T8" fmla="*/ 267135957 w 139"/>
              <a:gd name="T9" fmla="*/ 95765938 h 210"/>
              <a:gd name="T10" fmla="*/ 176410538 w 139"/>
              <a:gd name="T11" fmla="*/ 95765938 h 210"/>
              <a:gd name="T12" fmla="*/ 0 w 139"/>
              <a:gd name="T13" fmla="*/ 269657513 h 210"/>
              <a:gd name="T14" fmla="*/ 239413508 w 139"/>
              <a:gd name="T15" fmla="*/ 0 h 210"/>
              <a:gd name="T16" fmla="*/ 320058325 w 139"/>
              <a:gd name="T17" fmla="*/ 22682200 h 210"/>
              <a:gd name="T18" fmla="*/ 347780774 w 139"/>
              <a:gd name="T19" fmla="*/ 32762825 h 2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 h="210">
                <a:moveTo>
                  <a:pt x="138" y="13"/>
                </a:moveTo>
                <a:lnTo>
                  <a:pt x="125" y="205"/>
                </a:lnTo>
                <a:lnTo>
                  <a:pt x="83" y="209"/>
                </a:lnTo>
                <a:lnTo>
                  <a:pt x="120" y="107"/>
                </a:lnTo>
                <a:lnTo>
                  <a:pt x="106" y="38"/>
                </a:lnTo>
                <a:lnTo>
                  <a:pt x="70" y="38"/>
                </a:lnTo>
                <a:lnTo>
                  <a:pt x="0" y="107"/>
                </a:lnTo>
                <a:lnTo>
                  <a:pt x="95" y="0"/>
                </a:lnTo>
                <a:lnTo>
                  <a:pt x="127" y="9"/>
                </a:lnTo>
                <a:lnTo>
                  <a:pt x="138" y="13"/>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3" name="Freeform 104"/>
          <p:cNvSpPr>
            <a:spLocks/>
          </p:cNvSpPr>
          <p:nvPr/>
        </p:nvSpPr>
        <p:spPr bwMode="auto">
          <a:xfrm>
            <a:off x="10625375" y="4171016"/>
            <a:ext cx="655637" cy="1450975"/>
          </a:xfrm>
          <a:custGeom>
            <a:avLst/>
            <a:gdLst>
              <a:gd name="T0" fmla="*/ 45362778 w 413"/>
              <a:gd name="T1" fmla="*/ 20161250 h 914"/>
              <a:gd name="T2" fmla="*/ 340220041 w 413"/>
              <a:gd name="T3" fmla="*/ 229335013 h 914"/>
              <a:gd name="T4" fmla="*/ 632557943 w 413"/>
              <a:gd name="T5" fmla="*/ 302418750 h 914"/>
              <a:gd name="T6" fmla="*/ 1038303583 w 413"/>
              <a:gd name="T7" fmla="*/ 688003450 h 914"/>
              <a:gd name="T8" fmla="*/ 801409076 w 413"/>
              <a:gd name="T9" fmla="*/ 1549896888 h 914"/>
              <a:gd name="T10" fmla="*/ 587195165 w 413"/>
              <a:gd name="T11" fmla="*/ 1776710950 h 914"/>
              <a:gd name="T12" fmla="*/ 776207533 w 413"/>
              <a:gd name="T13" fmla="*/ 1847275325 h 914"/>
              <a:gd name="T14" fmla="*/ 715723829 w 413"/>
              <a:gd name="T15" fmla="*/ 2051407188 h 914"/>
              <a:gd name="T16" fmla="*/ 509071174 w 413"/>
              <a:gd name="T17" fmla="*/ 2147483646 h 914"/>
              <a:gd name="T18" fmla="*/ 360381275 w 413"/>
              <a:gd name="T19" fmla="*/ 2147483646 h 914"/>
              <a:gd name="T20" fmla="*/ 491429300 w 413"/>
              <a:gd name="T21" fmla="*/ 2137092500 h 914"/>
              <a:gd name="T22" fmla="*/ 627517634 w 413"/>
              <a:gd name="T23" fmla="*/ 2066528125 h 914"/>
              <a:gd name="T24" fmla="*/ 677920721 w 413"/>
              <a:gd name="T25" fmla="*/ 1859875313 h 914"/>
              <a:gd name="T26" fmla="*/ 556953313 w 413"/>
              <a:gd name="T27" fmla="*/ 1806952825 h 914"/>
              <a:gd name="T28" fmla="*/ 229333250 w 413"/>
              <a:gd name="T29" fmla="*/ 1950600938 h 914"/>
              <a:gd name="T30" fmla="*/ 642638560 w 413"/>
              <a:gd name="T31" fmla="*/ 1643141875 h 914"/>
              <a:gd name="T32" fmla="*/ 811489694 w 413"/>
              <a:gd name="T33" fmla="*/ 1406247188 h 914"/>
              <a:gd name="T34" fmla="*/ 965218314 w 413"/>
              <a:gd name="T35" fmla="*/ 751006563 h 914"/>
              <a:gd name="T36" fmla="*/ 859371832 w 413"/>
              <a:gd name="T37" fmla="*/ 554434375 h 914"/>
              <a:gd name="T38" fmla="*/ 556953313 w 413"/>
              <a:gd name="T39" fmla="*/ 428426563 h 914"/>
              <a:gd name="T40" fmla="*/ 239413867 w 413"/>
              <a:gd name="T41" fmla="*/ 176410938 h 914"/>
              <a:gd name="T42" fmla="*/ 88204608 w 413"/>
              <a:gd name="T43" fmla="*/ 143649700 h 914"/>
              <a:gd name="T44" fmla="*/ 0 w 413"/>
              <a:gd name="T45" fmla="*/ 0 h 914"/>
              <a:gd name="T46" fmla="*/ 45362778 w 413"/>
              <a:gd name="T47" fmla="*/ 20161250 h 9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13" h="914">
                <a:moveTo>
                  <a:pt x="18" y="8"/>
                </a:moveTo>
                <a:lnTo>
                  <a:pt x="135" y="91"/>
                </a:lnTo>
                <a:lnTo>
                  <a:pt x="251" y="120"/>
                </a:lnTo>
                <a:lnTo>
                  <a:pt x="412" y="273"/>
                </a:lnTo>
                <a:lnTo>
                  <a:pt x="318" y="615"/>
                </a:lnTo>
                <a:lnTo>
                  <a:pt x="233" y="705"/>
                </a:lnTo>
                <a:lnTo>
                  <a:pt x="308" y="733"/>
                </a:lnTo>
                <a:lnTo>
                  <a:pt x="284" y="814"/>
                </a:lnTo>
                <a:lnTo>
                  <a:pt x="202" y="856"/>
                </a:lnTo>
                <a:lnTo>
                  <a:pt x="143" y="913"/>
                </a:lnTo>
                <a:lnTo>
                  <a:pt x="195" y="848"/>
                </a:lnTo>
                <a:lnTo>
                  <a:pt x="249" y="820"/>
                </a:lnTo>
                <a:lnTo>
                  <a:pt x="269" y="738"/>
                </a:lnTo>
                <a:lnTo>
                  <a:pt x="221" y="717"/>
                </a:lnTo>
                <a:lnTo>
                  <a:pt x="91" y="774"/>
                </a:lnTo>
                <a:lnTo>
                  <a:pt x="255" y="652"/>
                </a:lnTo>
                <a:lnTo>
                  <a:pt x="322" y="558"/>
                </a:lnTo>
                <a:lnTo>
                  <a:pt x="383" y="298"/>
                </a:lnTo>
                <a:lnTo>
                  <a:pt x="341" y="220"/>
                </a:lnTo>
                <a:lnTo>
                  <a:pt x="221" y="170"/>
                </a:lnTo>
                <a:lnTo>
                  <a:pt x="95" y="70"/>
                </a:lnTo>
                <a:lnTo>
                  <a:pt x="35" y="57"/>
                </a:lnTo>
                <a:lnTo>
                  <a:pt x="0" y="0"/>
                </a:lnTo>
                <a:lnTo>
                  <a:pt x="18" y="8"/>
                </a:lnTo>
              </a:path>
            </a:pathLst>
          </a:custGeom>
          <a:solidFill>
            <a:srgbClr val="0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4" name="Oval 105"/>
          <p:cNvSpPr>
            <a:spLocks noChangeArrowheads="1"/>
          </p:cNvSpPr>
          <p:nvPr/>
        </p:nvSpPr>
        <p:spPr bwMode="auto">
          <a:xfrm>
            <a:off x="6986825" y="3064529"/>
            <a:ext cx="504825" cy="1435100"/>
          </a:xfrm>
          <a:prstGeom prst="ellipse">
            <a:avLst/>
          </a:prstGeom>
          <a:solidFill>
            <a:srgbClr val="FFFFFF"/>
          </a:solidFill>
          <a:ln w="50800">
            <a:solidFill>
              <a:srgbClr val="4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tr-TR" altLang="tr-TR" sz="2400"/>
          </a:p>
        </p:txBody>
      </p:sp>
      <p:sp>
        <p:nvSpPr>
          <p:cNvPr id="95" name="Freeform 106"/>
          <p:cNvSpPr>
            <a:spLocks/>
          </p:cNvSpPr>
          <p:nvPr/>
        </p:nvSpPr>
        <p:spPr bwMode="auto">
          <a:xfrm>
            <a:off x="7061437" y="3223279"/>
            <a:ext cx="377825" cy="1042987"/>
          </a:xfrm>
          <a:custGeom>
            <a:avLst/>
            <a:gdLst>
              <a:gd name="T0" fmla="*/ 32762825 w 238"/>
              <a:gd name="T1" fmla="*/ 194051144 h 657"/>
              <a:gd name="T2" fmla="*/ 90725625 w 238"/>
              <a:gd name="T3" fmla="*/ 0 h 657"/>
              <a:gd name="T4" fmla="*/ 506552200 w 238"/>
              <a:gd name="T5" fmla="*/ 1653221707 h 657"/>
              <a:gd name="T6" fmla="*/ 597277825 w 238"/>
              <a:gd name="T7" fmla="*/ 1320561242 h 657"/>
              <a:gd name="T8" fmla="*/ 0 w 238"/>
              <a:gd name="T9" fmla="*/ 292337985 h 657"/>
              <a:gd name="T10" fmla="*/ 20161250 w 238"/>
              <a:gd name="T11" fmla="*/ 201612403 h 657"/>
              <a:gd name="T12" fmla="*/ 32762825 w 238"/>
              <a:gd name="T13" fmla="*/ 194051144 h 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8" h="657">
                <a:moveTo>
                  <a:pt x="13" y="77"/>
                </a:moveTo>
                <a:lnTo>
                  <a:pt x="36" y="0"/>
                </a:lnTo>
                <a:lnTo>
                  <a:pt x="201" y="656"/>
                </a:lnTo>
                <a:lnTo>
                  <a:pt x="237" y="524"/>
                </a:lnTo>
                <a:lnTo>
                  <a:pt x="0" y="116"/>
                </a:lnTo>
                <a:lnTo>
                  <a:pt x="8" y="80"/>
                </a:lnTo>
                <a:lnTo>
                  <a:pt x="13" y="77"/>
                </a:lnTo>
              </a:path>
            </a:pathLst>
          </a:custGeom>
          <a:solidFill>
            <a:srgbClr val="400080"/>
          </a:solidFill>
          <a:ln w="25400" cap="rnd" cmpd="sng">
            <a:solidFill>
              <a:srgbClr val="4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6" name="Freeform 107"/>
          <p:cNvSpPr>
            <a:spLocks/>
          </p:cNvSpPr>
          <p:nvPr/>
        </p:nvSpPr>
        <p:spPr bwMode="auto">
          <a:xfrm>
            <a:off x="7043975" y="3247091"/>
            <a:ext cx="379412" cy="1042988"/>
          </a:xfrm>
          <a:custGeom>
            <a:avLst/>
            <a:gdLst>
              <a:gd name="T0" fmla="*/ 567033615 w 239"/>
              <a:gd name="T1" fmla="*/ 196572282 h 657"/>
              <a:gd name="T2" fmla="*/ 506549945 w 239"/>
              <a:gd name="T3" fmla="*/ 0 h 657"/>
              <a:gd name="T4" fmla="*/ 90725505 w 239"/>
              <a:gd name="T5" fmla="*/ 1653223293 h 657"/>
              <a:gd name="T6" fmla="*/ 0 w 239"/>
              <a:gd name="T7" fmla="*/ 1320562508 h 657"/>
              <a:gd name="T8" fmla="*/ 599796397 w 239"/>
              <a:gd name="T9" fmla="*/ 292338265 h 657"/>
              <a:gd name="T10" fmla="*/ 577114227 w 239"/>
              <a:gd name="T11" fmla="*/ 201612597 h 657"/>
              <a:gd name="T12" fmla="*/ 567033615 w 239"/>
              <a:gd name="T13" fmla="*/ 196572282 h 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657">
                <a:moveTo>
                  <a:pt x="225" y="78"/>
                </a:moveTo>
                <a:lnTo>
                  <a:pt x="201" y="0"/>
                </a:lnTo>
                <a:lnTo>
                  <a:pt x="36" y="656"/>
                </a:lnTo>
                <a:lnTo>
                  <a:pt x="0" y="524"/>
                </a:lnTo>
                <a:lnTo>
                  <a:pt x="238" y="116"/>
                </a:lnTo>
                <a:lnTo>
                  <a:pt x="229" y="80"/>
                </a:lnTo>
                <a:lnTo>
                  <a:pt x="225" y="78"/>
                </a:lnTo>
              </a:path>
            </a:pathLst>
          </a:custGeom>
          <a:solidFill>
            <a:srgbClr val="400080"/>
          </a:solidFill>
          <a:ln w="25400" cap="rnd" cmpd="sng">
            <a:solidFill>
              <a:srgbClr val="4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7" name="Freeform 108"/>
          <p:cNvSpPr>
            <a:spLocks/>
          </p:cNvSpPr>
          <p:nvPr/>
        </p:nvSpPr>
        <p:spPr bwMode="auto">
          <a:xfrm>
            <a:off x="6807437" y="3040716"/>
            <a:ext cx="192088" cy="638175"/>
          </a:xfrm>
          <a:custGeom>
            <a:avLst/>
            <a:gdLst>
              <a:gd name="T0" fmla="*/ 302419537 w 121"/>
              <a:gd name="T1" fmla="*/ 0 h 402"/>
              <a:gd name="T2" fmla="*/ 264617889 w 121"/>
              <a:gd name="T3" fmla="*/ 60483750 h 402"/>
              <a:gd name="T4" fmla="*/ 231854979 w 121"/>
              <a:gd name="T5" fmla="*/ 118448138 h 402"/>
              <a:gd name="T6" fmla="*/ 196572699 w 121"/>
              <a:gd name="T7" fmla="*/ 178931888 h 402"/>
              <a:gd name="T8" fmla="*/ 168851702 w 121"/>
              <a:gd name="T9" fmla="*/ 236894688 h 402"/>
              <a:gd name="T10" fmla="*/ 141129117 w 121"/>
              <a:gd name="T11" fmla="*/ 297378438 h 402"/>
              <a:gd name="T12" fmla="*/ 118448446 w 121"/>
              <a:gd name="T13" fmla="*/ 360383138 h 402"/>
              <a:gd name="T14" fmla="*/ 93246818 w 121"/>
              <a:gd name="T15" fmla="*/ 423386250 h 402"/>
              <a:gd name="T16" fmla="*/ 75604884 w 121"/>
              <a:gd name="T17" fmla="*/ 483870000 h 402"/>
              <a:gd name="T18" fmla="*/ 55443582 w 121"/>
              <a:gd name="T19" fmla="*/ 549394063 h 402"/>
              <a:gd name="T20" fmla="*/ 42843562 w 121"/>
              <a:gd name="T21" fmla="*/ 614918125 h 402"/>
              <a:gd name="T22" fmla="*/ 27722585 w 121"/>
              <a:gd name="T23" fmla="*/ 680442188 h 402"/>
              <a:gd name="T24" fmla="*/ 17641933 w 121"/>
              <a:gd name="T25" fmla="*/ 743446888 h 402"/>
              <a:gd name="T26" fmla="*/ 10080651 w 121"/>
              <a:gd name="T27" fmla="*/ 811490313 h 402"/>
              <a:gd name="T28" fmla="*/ 5040326 w 121"/>
              <a:gd name="T29" fmla="*/ 879535325 h 402"/>
              <a:gd name="T30" fmla="*/ 0 w 121"/>
              <a:gd name="T31" fmla="*/ 945059388 h 402"/>
              <a:gd name="T32" fmla="*/ 0 w 121"/>
              <a:gd name="T33" fmla="*/ 1010583450 h 4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402">
                <a:moveTo>
                  <a:pt x="120" y="0"/>
                </a:moveTo>
                <a:lnTo>
                  <a:pt x="105" y="24"/>
                </a:lnTo>
                <a:lnTo>
                  <a:pt x="92" y="47"/>
                </a:lnTo>
                <a:lnTo>
                  <a:pt x="78" y="71"/>
                </a:lnTo>
                <a:lnTo>
                  <a:pt x="67" y="94"/>
                </a:lnTo>
                <a:lnTo>
                  <a:pt x="56" y="118"/>
                </a:lnTo>
                <a:lnTo>
                  <a:pt x="47" y="143"/>
                </a:lnTo>
                <a:lnTo>
                  <a:pt x="37" y="168"/>
                </a:lnTo>
                <a:lnTo>
                  <a:pt x="30" y="192"/>
                </a:lnTo>
                <a:lnTo>
                  <a:pt x="22" y="218"/>
                </a:lnTo>
                <a:lnTo>
                  <a:pt x="17" y="244"/>
                </a:lnTo>
                <a:lnTo>
                  <a:pt x="11" y="270"/>
                </a:lnTo>
                <a:lnTo>
                  <a:pt x="7" y="295"/>
                </a:lnTo>
                <a:lnTo>
                  <a:pt x="4" y="322"/>
                </a:lnTo>
                <a:lnTo>
                  <a:pt x="2" y="349"/>
                </a:lnTo>
                <a:lnTo>
                  <a:pt x="0" y="375"/>
                </a:lnTo>
                <a:lnTo>
                  <a:pt x="0" y="401"/>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8" name="Line 109"/>
          <p:cNvSpPr>
            <a:spLocks noChangeShapeType="1"/>
          </p:cNvSpPr>
          <p:nvPr/>
        </p:nvSpPr>
        <p:spPr bwMode="auto">
          <a:xfrm flipV="1">
            <a:off x="6943962" y="3039129"/>
            <a:ext cx="50800" cy="85725"/>
          </a:xfrm>
          <a:prstGeom prst="line">
            <a:avLst/>
          </a:prstGeom>
          <a:noFill/>
          <a:ln w="254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99" name="Group 114"/>
          <p:cNvGrpSpPr>
            <a:grpSpLocks/>
          </p:cNvGrpSpPr>
          <p:nvPr/>
        </p:nvGrpSpPr>
        <p:grpSpPr bwMode="auto">
          <a:xfrm>
            <a:off x="7601187" y="3383616"/>
            <a:ext cx="2220913" cy="525463"/>
            <a:chOff x="3620" y="2740"/>
            <a:chExt cx="1399" cy="331"/>
          </a:xfrm>
        </p:grpSpPr>
        <p:sp>
          <p:nvSpPr>
            <p:cNvPr id="100" name="Freeform 110"/>
            <p:cNvSpPr>
              <a:spLocks/>
            </p:cNvSpPr>
            <p:nvPr/>
          </p:nvSpPr>
          <p:spPr bwMode="auto">
            <a:xfrm>
              <a:off x="3620" y="2740"/>
              <a:ext cx="1276" cy="136"/>
            </a:xfrm>
            <a:custGeom>
              <a:avLst/>
              <a:gdLst>
                <a:gd name="T0" fmla="*/ 3 w 1276"/>
                <a:gd name="T1" fmla="*/ 22 h 136"/>
                <a:gd name="T2" fmla="*/ 20 w 1276"/>
                <a:gd name="T3" fmla="*/ 18 h 136"/>
                <a:gd name="T4" fmla="*/ 44 w 1276"/>
                <a:gd name="T5" fmla="*/ 11 h 136"/>
                <a:gd name="T6" fmla="*/ 71 w 1276"/>
                <a:gd name="T7" fmla="*/ 6 h 136"/>
                <a:gd name="T8" fmla="*/ 96 w 1276"/>
                <a:gd name="T9" fmla="*/ 2 h 136"/>
                <a:gd name="T10" fmla="*/ 116 w 1276"/>
                <a:gd name="T11" fmla="*/ 3 h 136"/>
                <a:gd name="T12" fmla="*/ 140 w 1276"/>
                <a:gd name="T13" fmla="*/ 12 h 136"/>
                <a:gd name="T14" fmla="*/ 165 w 1276"/>
                <a:gd name="T15" fmla="*/ 27 h 136"/>
                <a:gd name="T16" fmla="*/ 191 w 1276"/>
                <a:gd name="T17" fmla="*/ 42 h 136"/>
                <a:gd name="T18" fmla="*/ 217 w 1276"/>
                <a:gd name="T19" fmla="*/ 54 h 136"/>
                <a:gd name="T20" fmla="*/ 240 w 1276"/>
                <a:gd name="T21" fmla="*/ 56 h 136"/>
                <a:gd name="T22" fmla="*/ 252 w 1276"/>
                <a:gd name="T23" fmla="*/ 50 h 136"/>
                <a:gd name="T24" fmla="*/ 267 w 1276"/>
                <a:gd name="T25" fmla="*/ 38 h 136"/>
                <a:gd name="T26" fmla="*/ 282 w 1276"/>
                <a:gd name="T27" fmla="*/ 26 h 136"/>
                <a:gd name="T28" fmla="*/ 298 w 1276"/>
                <a:gd name="T29" fmla="*/ 12 h 136"/>
                <a:gd name="T30" fmla="*/ 311 w 1276"/>
                <a:gd name="T31" fmla="*/ 3 h 136"/>
                <a:gd name="T32" fmla="*/ 333 w 1276"/>
                <a:gd name="T33" fmla="*/ 1 h 136"/>
                <a:gd name="T34" fmla="*/ 363 w 1276"/>
                <a:gd name="T35" fmla="*/ 6 h 136"/>
                <a:gd name="T36" fmla="*/ 398 w 1276"/>
                <a:gd name="T37" fmla="*/ 14 h 136"/>
                <a:gd name="T38" fmla="*/ 430 w 1276"/>
                <a:gd name="T39" fmla="*/ 26 h 136"/>
                <a:gd name="T40" fmla="*/ 461 w 1276"/>
                <a:gd name="T41" fmla="*/ 32 h 136"/>
                <a:gd name="T42" fmla="*/ 488 w 1276"/>
                <a:gd name="T43" fmla="*/ 34 h 136"/>
                <a:gd name="T44" fmla="*/ 524 w 1276"/>
                <a:gd name="T45" fmla="*/ 27 h 136"/>
                <a:gd name="T46" fmla="*/ 563 w 1276"/>
                <a:gd name="T47" fmla="*/ 17 h 136"/>
                <a:gd name="T48" fmla="*/ 605 w 1276"/>
                <a:gd name="T49" fmla="*/ 8 h 136"/>
                <a:gd name="T50" fmla="*/ 643 w 1276"/>
                <a:gd name="T51" fmla="*/ 2 h 136"/>
                <a:gd name="T52" fmla="*/ 676 w 1276"/>
                <a:gd name="T53" fmla="*/ 1 h 136"/>
                <a:gd name="T54" fmla="*/ 694 w 1276"/>
                <a:gd name="T55" fmla="*/ 12 h 136"/>
                <a:gd name="T56" fmla="*/ 715 w 1276"/>
                <a:gd name="T57" fmla="*/ 27 h 136"/>
                <a:gd name="T58" fmla="*/ 735 w 1276"/>
                <a:gd name="T59" fmla="*/ 47 h 136"/>
                <a:gd name="T60" fmla="*/ 758 w 1276"/>
                <a:gd name="T61" fmla="*/ 64 h 136"/>
                <a:gd name="T62" fmla="*/ 777 w 1276"/>
                <a:gd name="T63" fmla="*/ 76 h 136"/>
                <a:gd name="T64" fmla="*/ 801 w 1276"/>
                <a:gd name="T65" fmla="*/ 78 h 136"/>
                <a:gd name="T66" fmla="*/ 832 w 1276"/>
                <a:gd name="T67" fmla="*/ 70 h 136"/>
                <a:gd name="T68" fmla="*/ 866 w 1276"/>
                <a:gd name="T69" fmla="*/ 57 h 136"/>
                <a:gd name="T70" fmla="*/ 899 w 1276"/>
                <a:gd name="T71" fmla="*/ 44 h 136"/>
                <a:gd name="T72" fmla="*/ 930 w 1276"/>
                <a:gd name="T73" fmla="*/ 36 h 136"/>
                <a:gd name="T74" fmla="*/ 958 w 1276"/>
                <a:gd name="T75" fmla="*/ 36 h 136"/>
                <a:gd name="T76" fmla="*/ 993 w 1276"/>
                <a:gd name="T77" fmla="*/ 50 h 136"/>
                <a:gd name="T78" fmla="*/ 1032 w 1276"/>
                <a:gd name="T79" fmla="*/ 73 h 136"/>
                <a:gd name="T80" fmla="*/ 1072 w 1276"/>
                <a:gd name="T81" fmla="*/ 97 h 136"/>
                <a:gd name="T82" fmla="*/ 1110 w 1276"/>
                <a:gd name="T83" fmla="*/ 120 h 136"/>
                <a:gd name="T84" fmla="*/ 1144 w 1276"/>
                <a:gd name="T85" fmla="*/ 132 h 136"/>
                <a:gd name="T86" fmla="*/ 1166 w 1276"/>
                <a:gd name="T87" fmla="*/ 135 h 136"/>
                <a:gd name="T88" fmla="*/ 1198 w 1276"/>
                <a:gd name="T89" fmla="*/ 135 h 136"/>
                <a:gd name="T90" fmla="*/ 1230 w 1276"/>
                <a:gd name="T91" fmla="*/ 135 h 136"/>
                <a:gd name="T92" fmla="*/ 1259 w 1276"/>
                <a:gd name="T93" fmla="*/ 133 h 136"/>
                <a:gd name="T94" fmla="*/ 1273 w 1276"/>
                <a:gd name="T95" fmla="*/ 133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76" h="136">
                  <a:moveTo>
                    <a:pt x="0" y="23"/>
                  </a:moveTo>
                  <a:lnTo>
                    <a:pt x="1" y="23"/>
                  </a:lnTo>
                  <a:lnTo>
                    <a:pt x="3" y="22"/>
                  </a:lnTo>
                  <a:lnTo>
                    <a:pt x="7" y="22"/>
                  </a:lnTo>
                  <a:lnTo>
                    <a:pt x="13" y="20"/>
                  </a:lnTo>
                  <a:lnTo>
                    <a:pt x="20" y="18"/>
                  </a:lnTo>
                  <a:lnTo>
                    <a:pt x="27" y="16"/>
                  </a:lnTo>
                  <a:lnTo>
                    <a:pt x="35" y="14"/>
                  </a:lnTo>
                  <a:lnTo>
                    <a:pt x="44" y="11"/>
                  </a:lnTo>
                  <a:lnTo>
                    <a:pt x="53" y="10"/>
                  </a:lnTo>
                  <a:lnTo>
                    <a:pt x="63" y="8"/>
                  </a:lnTo>
                  <a:lnTo>
                    <a:pt x="71" y="6"/>
                  </a:lnTo>
                  <a:lnTo>
                    <a:pt x="81" y="4"/>
                  </a:lnTo>
                  <a:lnTo>
                    <a:pt x="88" y="4"/>
                  </a:lnTo>
                  <a:lnTo>
                    <a:pt x="96" y="2"/>
                  </a:lnTo>
                  <a:lnTo>
                    <a:pt x="102" y="2"/>
                  </a:lnTo>
                  <a:lnTo>
                    <a:pt x="110" y="1"/>
                  </a:lnTo>
                  <a:lnTo>
                    <a:pt x="116" y="3"/>
                  </a:lnTo>
                  <a:lnTo>
                    <a:pt x="123" y="5"/>
                  </a:lnTo>
                  <a:lnTo>
                    <a:pt x="131" y="9"/>
                  </a:lnTo>
                  <a:lnTo>
                    <a:pt x="140" y="12"/>
                  </a:lnTo>
                  <a:lnTo>
                    <a:pt x="147" y="17"/>
                  </a:lnTo>
                  <a:lnTo>
                    <a:pt x="156" y="22"/>
                  </a:lnTo>
                  <a:lnTo>
                    <a:pt x="165" y="27"/>
                  </a:lnTo>
                  <a:lnTo>
                    <a:pt x="174" y="31"/>
                  </a:lnTo>
                  <a:lnTo>
                    <a:pt x="182" y="37"/>
                  </a:lnTo>
                  <a:lnTo>
                    <a:pt x="191" y="42"/>
                  </a:lnTo>
                  <a:lnTo>
                    <a:pt x="200" y="46"/>
                  </a:lnTo>
                  <a:lnTo>
                    <a:pt x="209" y="50"/>
                  </a:lnTo>
                  <a:lnTo>
                    <a:pt x="217" y="54"/>
                  </a:lnTo>
                  <a:lnTo>
                    <a:pt x="225" y="56"/>
                  </a:lnTo>
                  <a:lnTo>
                    <a:pt x="232" y="56"/>
                  </a:lnTo>
                  <a:lnTo>
                    <a:pt x="240" y="56"/>
                  </a:lnTo>
                  <a:lnTo>
                    <a:pt x="244" y="56"/>
                  </a:lnTo>
                  <a:lnTo>
                    <a:pt x="249" y="54"/>
                  </a:lnTo>
                  <a:lnTo>
                    <a:pt x="252" y="50"/>
                  </a:lnTo>
                  <a:lnTo>
                    <a:pt x="258" y="47"/>
                  </a:lnTo>
                  <a:lnTo>
                    <a:pt x="262" y="43"/>
                  </a:lnTo>
                  <a:lnTo>
                    <a:pt x="267" y="38"/>
                  </a:lnTo>
                  <a:lnTo>
                    <a:pt x="272" y="35"/>
                  </a:lnTo>
                  <a:lnTo>
                    <a:pt x="278" y="29"/>
                  </a:lnTo>
                  <a:lnTo>
                    <a:pt x="282" y="26"/>
                  </a:lnTo>
                  <a:lnTo>
                    <a:pt x="287" y="20"/>
                  </a:lnTo>
                  <a:lnTo>
                    <a:pt x="292" y="17"/>
                  </a:lnTo>
                  <a:lnTo>
                    <a:pt x="298" y="12"/>
                  </a:lnTo>
                  <a:lnTo>
                    <a:pt x="302" y="9"/>
                  </a:lnTo>
                  <a:lnTo>
                    <a:pt x="307" y="5"/>
                  </a:lnTo>
                  <a:lnTo>
                    <a:pt x="311" y="3"/>
                  </a:lnTo>
                  <a:lnTo>
                    <a:pt x="317" y="1"/>
                  </a:lnTo>
                  <a:lnTo>
                    <a:pt x="324" y="1"/>
                  </a:lnTo>
                  <a:lnTo>
                    <a:pt x="333" y="1"/>
                  </a:lnTo>
                  <a:lnTo>
                    <a:pt x="342" y="2"/>
                  </a:lnTo>
                  <a:lnTo>
                    <a:pt x="353" y="3"/>
                  </a:lnTo>
                  <a:lnTo>
                    <a:pt x="363" y="6"/>
                  </a:lnTo>
                  <a:lnTo>
                    <a:pt x="374" y="9"/>
                  </a:lnTo>
                  <a:lnTo>
                    <a:pt x="385" y="12"/>
                  </a:lnTo>
                  <a:lnTo>
                    <a:pt x="398" y="14"/>
                  </a:lnTo>
                  <a:lnTo>
                    <a:pt x="408" y="18"/>
                  </a:lnTo>
                  <a:lnTo>
                    <a:pt x="420" y="22"/>
                  </a:lnTo>
                  <a:lnTo>
                    <a:pt x="430" y="26"/>
                  </a:lnTo>
                  <a:lnTo>
                    <a:pt x="442" y="28"/>
                  </a:lnTo>
                  <a:lnTo>
                    <a:pt x="451" y="30"/>
                  </a:lnTo>
                  <a:lnTo>
                    <a:pt x="461" y="32"/>
                  </a:lnTo>
                  <a:lnTo>
                    <a:pt x="470" y="34"/>
                  </a:lnTo>
                  <a:lnTo>
                    <a:pt x="480" y="34"/>
                  </a:lnTo>
                  <a:lnTo>
                    <a:pt x="488" y="34"/>
                  </a:lnTo>
                  <a:lnTo>
                    <a:pt x="500" y="32"/>
                  </a:lnTo>
                  <a:lnTo>
                    <a:pt x="511" y="30"/>
                  </a:lnTo>
                  <a:lnTo>
                    <a:pt x="524" y="27"/>
                  </a:lnTo>
                  <a:lnTo>
                    <a:pt x="536" y="25"/>
                  </a:lnTo>
                  <a:lnTo>
                    <a:pt x="550" y="21"/>
                  </a:lnTo>
                  <a:lnTo>
                    <a:pt x="563" y="17"/>
                  </a:lnTo>
                  <a:lnTo>
                    <a:pt x="578" y="14"/>
                  </a:lnTo>
                  <a:lnTo>
                    <a:pt x="591" y="12"/>
                  </a:lnTo>
                  <a:lnTo>
                    <a:pt x="605" y="8"/>
                  </a:lnTo>
                  <a:lnTo>
                    <a:pt x="618" y="6"/>
                  </a:lnTo>
                  <a:lnTo>
                    <a:pt x="632" y="2"/>
                  </a:lnTo>
                  <a:lnTo>
                    <a:pt x="643" y="2"/>
                  </a:lnTo>
                  <a:lnTo>
                    <a:pt x="656" y="0"/>
                  </a:lnTo>
                  <a:lnTo>
                    <a:pt x="666" y="0"/>
                  </a:lnTo>
                  <a:lnTo>
                    <a:pt x="676" y="1"/>
                  </a:lnTo>
                  <a:lnTo>
                    <a:pt x="682" y="4"/>
                  </a:lnTo>
                  <a:lnTo>
                    <a:pt x="688" y="7"/>
                  </a:lnTo>
                  <a:lnTo>
                    <a:pt x="694" y="12"/>
                  </a:lnTo>
                  <a:lnTo>
                    <a:pt x="701" y="16"/>
                  </a:lnTo>
                  <a:lnTo>
                    <a:pt x="707" y="22"/>
                  </a:lnTo>
                  <a:lnTo>
                    <a:pt x="715" y="27"/>
                  </a:lnTo>
                  <a:lnTo>
                    <a:pt x="722" y="34"/>
                  </a:lnTo>
                  <a:lnTo>
                    <a:pt x="730" y="40"/>
                  </a:lnTo>
                  <a:lnTo>
                    <a:pt x="735" y="47"/>
                  </a:lnTo>
                  <a:lnTo>
                    <a:pt x="743" y="53"/>
                  </a:lnTo>
                  <a:lnTo>
                    <a:pt x="750" y="59"/>
                  </a:lnTo>
                  <a:lnTo>
                    <a:pt x="758" y="64"/>
                  </a:lnTo>
                  <a:lnTo>
                    <a:pt x="764" y="70"/>
                  </a:lnTo>
                  <a:lnTo>
                    <a:pt x="771" y="74"/>
                  </a:lnTo>
                  <a:lnTo>
                    <a:pt x="777" y="76"/>
                  </a:lnTo>
                  <a:lnTo>
                    <a:pt x="785" y="77"/>
                  </a:lnTo>
                  <a:lnTo>
                    <a:pt x="792" y="78"/>
                  </a:lnTo>
                  <a:lnTo>
                    <a:pt x="801" y="78"/>
                  </a:lnTo>
                  <a:lnTo>
                    <a:pt x="810" y="77"/>
                  </a:lnTo>
                  <a:lnTo>
                    <a:pt x="821" y="74"/>
                  </a:lnTo>
                  <a:lnTo>
                    <a:pt x="832" y="70"/>
                  </a:lnTo>
                  <a:lnTo>
                    <a:pt x="843" y="66"/>
                  </a:lnTo>
                  <a:lnTo>
                    <a:pt x="854" y="62"/>
                  </a:lnTo>
                  <a:lnTo>
                    <a:pt x="866" y="57"/>
                  </a:lnTo>
                  <a:lnTo>
                    <a:pt x="877" y="53"/>
                  </a:lnTo>
                  <a:lnTo>
                    <a:pt x="888" y="48"/>
                  </a:lnTo>
                  <a:lnTo>
                    <a:pt x="899" y="44"/>
                  </a:lnTo>
                  <a:lnTo>
                    <a:pt x="910" y="40"/>
                  </a:lnTo>
                  <a:lnTo>
                    <a:pt x="920" y="38"/>
                  </a:lnTo>
                  <a:lnTo>
                    <a:pt x="930" y="36"/>
                  </a:lnTo>
                  <a:lnTo>
                    <a:pt x="939" y="35"/>
                  </a:lnTo>
                  <a:lnTo>
                    <a:pt x="948" y="34"/>
                  </a:lnTo>
                  <a:lnTo>
                    <a:pt x="958" y="36"/>
                  </a:lnTo>
                  <a:lnTo>
                    <a:pt x="969" y="39"/>
                  </a:lnTo>
                  <a:lnTo>
                    <a:pt x="980" y="44"/>
                  </a:lnTo>
                  <a:lnTo>
                    <a:pt x="993" y="50"/>
                  </a:lnTo>
                  <a:lnTo>
                    <a:pt x="1006" y="57"/>
                  </a:lnTo>
                  <a:lnTo>
                    <a:pt x="1019" y="65"/>
                  </a:lnTo>
                  <a:lnTo>
                    <a:pt x="1032" y="73"/>
                  </a:lnTo>
                  <a:lnTo>
                    <a:pt x="1046" y="80"/>
                  </a:lnTo>
                  <a:lnTo>
                    <a:pt x="1059" y="90"/>
                  </a:lnTo>
                  <a:lnTo>
                    <a:pt x="1072" y="97"/>
                  </a:lnTo>
                  <a:lnTo>
                    <a:pt x="1085" y="105"/>
                  </a:lnTo>
                  <a:lnTo>
                    <a:pt x="1098" y="112"/>
                  </a:lnTo>
                  <a:lnTo>
                    <a:pt x="1110" y="120"/>
                  </a:lnTo>
                  <a:lnTo>
                    <a:pt x="1122" y="125"/>
                  </a:lnTo>
                  <a:lnTo>
                    <a:pt x="1133" y="129"/>
                  </a:lnTo>
                  <a:lnTo>
                    <a:pt x="1144" y="132"/>
                  </a:lnTo>
                  <a:lnTo>
                    <a:pt x="1150" y="134"/>
                  </a:lnTo>
                  <a:lnTo>
                    <a:pt x="1158" y="134"/>
                  </a:lnTo>
                  <a:lnTo>
                    <a:pt x="1166" y="135"/>
                  </a:lnTo>
                  <a:lnTo>
                    <a:pt x="1177" y="135"/>
                  </a:lnTo>
                  <a:lnTo>
                    <a:pt x="1187" y="135"/>
                  </a:lnTo>
                  <a:lnTo>
                    <a:pt x="1198" y="135"/>
                  </a:lnTo>
                  <a:lnTo>
                    <a:pt x="1210" y="135"/>
                  </a:lnTo>
                  <a:lnTo>
                    <a:pt x="1221" y="135"/>
                  </a:lnTo>
                  <a:lnTo>
                    <a:pt x="1230" y="135"/>
                  </a:lnTo>
                  <a:lnTo>
                    <a:pt x="1241" y="135"/>
                  </a:lnTo>
                  <a:lnTo>
                    <a:pt x="1250" y="135"/>
                  </a:lnTo>
                  <a:lnTo>
                    <a:pt x="1259" y="133"/>
                  </a:lnTo>
                  <a:lnTo>
                    <a:pt x="1265" y="133"/>
                  </a:lnTo>
                  <a:lnTo>
                    <a:pt x="1270" y="133"/>
                  </a:lnTo>
                  <a:lnTo>
                    <a:pt x="1273" y="133"/>
                  </a:lnTo>
                  <a:lnTo>
                    <a:pt x="1275" y="132"/>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1" name="Line 111"/>
            <p:cNvSpPr>
              <a:spLocks noChangeShapeType="1"/>
            </p:cNvSpPr>
            <p:nvPr/>
          </p:nvSpPr>
          <p:spPr bwMode="auto">
            <a:xfrm>
              <a:off x="4765" y="2872"/>
              <a:ext cx="130" cy="0"/>
            </a:xfrm>
            <a:prstGeom prst="line">
              <a:avLst/>
            </a:prstGeom>
            <a:noFill/>
            <a:ln w="254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2" name="Freeform 112"/>
            <p:cNvSpPr>
              <a:spLocks/>
            </p:cNvSpPr>
            <p:nvPr/>
          </p:nvSpPr>
          <p:spPr bwMode="auto">
            <a:xfrm>
              <a:off x="3625" y="2968"/>
              <a:ext cx="1374" cy="103"/>
            </a:xfrm>
            <a:custGeom>
              <a:avLst/>
              <a:gdLst>
                <a:gd name="T0" fmla="*/ 2 w 1374"/>
                <a:gd name="T1" fmla="*/ 44 h 103"/>
                <a:gd name="T2" fmla="*/ 17 w 1374"/>
                <a:gd name="T3" fmla="*/ 39 h 103"/>
                <a:gd name="T4" fmla="*/ 39 w 1374"/>
                <a:gd name="T5" fmla="*/ 29 h 103"/>
                <a:gd name="T6" fmla="*/ 63 w 1374"/>
                <a:gd name="T7" fmla="*/ 22 h 103"/>
                <a:gd name="T8" fmla="*/ 86 w 1374"/>
                <a:gd name="T9" fmla="*/ 15 h 103"/>
                <a:gd name="T10" fmla="*/ 105 w 1374"/>
                <a:gd name="T11" fmla="*/ 13 h 103"/>
                <a:gd name="T12" fmla="*/ 129 w 1374"/>
                <a:gd name="T13" fmla="*/ 18 h 103"/>
                <a:gd name="T14" fmla="*/ 157 w 1374"/>
                <a:gd name="T15" fmla="*/ 28 h 103"/>
                <a:gd name="T16" fmla="*/ 187 w 1374"/>
                <a:gd name="T17" fmla="*/ 38 h 103"/>
                <a:gd name="T18" fmla="*/ 215 w 1374"/>
                <a:gd name="T19" fmla="*/ 45 h 103"/>
                <a:gd name="T20" fmla="*/ 239 w 1374"/>
                <a:gd name="T21" fmla="*/ 45 h 103"/>
                <a:gd name="T22" fmla="*/ 250 w 1374"/>
                <a:gd name="T23" fmla="*/ 42 h 103"/>
                <a:gd name="T24" fmla="*/ 262 w 1374"/>
                <a:gd name="T25" fmla="*/ 32 h 103"/>
                <a:gd name="T26" fmla="*/ 275 w 1374"/>
                <a:gd name="T27" fmla="*/ 21 h 103"/>
                <a:gd name="T28" fmla="*/ 289 w 1374"/>
                <a:gd name="T29" fmla="*/ 10 h 103"/>
                <a:gd name="T30" fmla="*/ 300 w 1374"/>
                <a:gd name="T31" fmla="*/ 3 h 103"/>
                <a:gd name="T32" fmla="*/ 317 w 1374"/>
                <a:gd name="T33" fmla="*/ 0 h 103"/>
                <a:gd name="T34" fmla="*/ 342 w 1374"/>
                <a:gd name="T35" fmla="*/ 3 h 103"/>
                <a:gd name="T36" fmla="*/ 370 w 1374"/>
                <a:gd name="T37" fmla="*/ 7 h 103"/>
                <a:gd name="T38" fmla="*/ 397 w 1374"/>
                <a:gd name="T39" fmla="*/ 15 h 103"/>
                <a:gd name="T40" fmla="*/ 422 w 1374"/>
                <a:gd name="T41" fmla="*/ 20 h 103"/>
                <a:gd name="T42" fmla="*/ 445 w 1374"/>
                <a:gd name="T43" fmla="*/ 27 h 103"/>
                <a:gd name="T44" fmla="*/ 480 w 1374"/>
                <a:gd name="T45" fmla="*/ 40 h 103"/>
                <a:gd name="T46" fmla="*/ 519 w 1374"/>
                <a:gd name="T47" fmla="*/ 58 h 103"/>
                <a:gd name="T48" fmla="*/ 559 w 1374"/>
                <a:gd name="T49" fmla="*/ 76 h 103"/>
                <a:gd name="T50" fmla="*/ 598 w 1374"/>
                <a:gd name="T51" fmla="*/ 88 h 103"/>
                <a:gd name="T52" fmla="*/ 632 w 1374"/>
                <a:gd name="T53" fmla="*/ 89 h 103"/>
                <a:gd name="T54" fmla="*/ 643 w 1374"/>
                <a:gd name="T55" fmla="*/ 83 h 103"/>
                <a:gd name="T56" fmla="*/ 659 w 1374"/>
                <a:gd name="T57" fmla="*/ 72 h 103"/>
                <a:gd name="T58" fmla="*/ 673 w 1374"/>
                <a:gd name="T59" fmla="*/ 58 h 103"/>
                <a:gd name="T60" fmla="*/ 689 w 1374"/>
                <a:gd name="T61" fmla="*/ 44 h 103"/>
                <a:gd name="T62" fmla="*/ 702 w 1374"/>
                <a:gd name="T63" fmla="*/ 36 h 103"/>
                <a:gd name="T64" fmla="*/ 725 w 1374"/>
                <a:gd name="T65" fmla="*/ 36 h 103"/>
                <a:gd name="T66" fmla="*/ 755 w 1374"/>
                <a:gd name="T67" fmla="*/ 52 h 103"/>
                <a:gd name="T68" fmla="*/ 790 w 1374"/>
                <a:gd name="T69" fmla="*/ 70 h 103"/>
                <a:gd name="T70" fmla="*/ 822 w 1374"/>
                <a:gd name="T71" fmla="*/ 90 h 103"/>
                <a:gd name="T72" fmla="*/ 853 w 1374"/>
                <a:gd name="T73" fmla="*/ 101 h 103"/>
                <a:gd name="T74" fmla="*/ 875 w 1374"/>
                <a:gd name="T75" fmla="*/ 98 h 103"/>
                <a:gd name="T76" fmla="*/ 886 w 1374"/>
                <a:gd name="T77" fmla="*/ 84 h 103"/>
                <a:gd name="T78" fmla="*/ 895 w 1374"/>
                <a:gd name="T79" fmla="*/ 64 h 103"/>
                <a:gd name="T80" fmla="*/ 904 w 1374"/>
                <a:gd name="T81" fmla="*/ 42 h 103"/>
                <a:gd name="T82" fmla="*/ 913 w 1374"/>
                <a:gd name="T83" fmla="*/ 24 h 103"/>
                <a:gd name="T84" fmla="*/ 926 w 1374"/>
                <a:gd name="T85" fmla="*/ 12 h 103"/>
                <a:gd name="T86" fmla="*/ 946 w 1374"/>
                <a:gd name="T87" fmla="*/ 13 h 103"/>
                <a:gd name="T88" fmla="*/ 971 w 1374"/>
                <a:gd name="T89" fmla="*/ 21 h 103"/>
                <a:gd name="T90" fmla="*/ 999 w 1374"/>
                <a:gd name="T91" fmla="*/ 34 h 103"/>
                <a:gd name="T92" fmla="*/ 1026 w 1374"/>
                <a:gd name="T93" fmla="*/ 46 h 103"/>
                <a:gd name="T94" fmla="*/ 1049 w 1374"/>
                <a:gd name="T95" fmla="*/ 54 h 103"/>
                <a:gd name="T96" fmla="*/ 1076 w 1374"/>
                <a:gd name="T97" fmla="*/ 58 h 103"/>
                <a:gd name="T98" fmla="*/ 1112 w 1374"/>
                <a:gd name="T99" fmla="*/ 59 h 103"/>
                <a:gd name="T100" fmla="*/ 1154 w 1374"/>
                <a:gd name="T101" fmla="*/ 58 h 103"/>
                <a:gd name="T102" fmla="*/ 1194 w 1374"/>
                <a:gd name="T103" fmla="*/ 58 h 103"/>
                <a:gd name="T104" fmla="*/ 1231 w 1374"/>
                <a:gd name="T105" fmla="*/ 56 h 103"/>
                <a:gd name="T106" fmla="*/ 1258 w 1374"/>
                <a:gd name="T107" fmla="*/ 58 h 103"/>
                <a:gd name="T108" fmla="*/ 1284 w 1374"/>
                <a:gd name="T109" fmla="*/ 59 h 103"/>
                <a:gd name="T110" fmla="*/ 1313 w 1374"/>
                <a:gd name="T111" fmla="*/ 62 h 103"/>
                <a:gd name="T112" fmla="*/ 1342 w 1374"/>
                <a:gd name="T113" fmla="*/ 64 h 103"/>
                <a:gd name="T114" fmla="*/ 1363 w 1374"/>
                <a:gd name="T115" fmla="*/ 67 h 103"/>
                <a:gd name="T116" fmla="*/ 1373 w 1374"/>
                <a:gd name="T117" fmla="*/ 67 h 1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74" h="103">
                  <a:moveTo>
                    <a:pt x="0" y="45"/>
                  </a:moveTo>
                  <a:lnTo>
                    <a:pt x="0" y="45"/>
                  </a:lnTo>
                  <a:lnTo>
                    <a:pt x="2" y="44"/>
                  </a:lnTo>
                  <a:lnTo>
                    <a:pt x="5" y="43"/>
                  </a:lnTo>
                  <a:lnTo>
                    <a:pt x="11" y="41"/>
                  </a:lnTo>
                  <a:lnTo>
                    <a:pt x="17" y="39"/>
                  </a:lnTo>
                  <a:lnTo>
                    <a:pt x="23" y="36"/>
                  </a:lnTo>
                  <a:lnTo>
                    <a:pt x="31" y="33"/>
                  </a:lnTo>
                  <a:lnTo>
                    <a:pt x="39" y="29"/>
                  </a:lnTo>
                  <a:lnTo>
                    <a:pt x="47" y="27"/>
                  </a:lnTo>
                  <a:lnTo>
                    <a:pt x="55" y="24"/>
                  </a:lnTo>
                  <a:lnTo>
                    <a:pt x="63" y="22"/>
                  </a:lnTo>
                  <a:lnTo>
                    <a:pt x="72" y="18"/>
                  </a:lnTo>
                  <a:lnTo>
                    <a:pt x="79" y="16"/>
                  </a:lnTo>
                  <a:lnTo>
                    <a:pt x="86" y="15"/>
                  </a:lnTo>
                  <a:lnTo>
                    <a:pt x="92" y="14"/>
                  </a:lnTo>
                  <a:lnTo>
                    <a:pt x="98" y="12"/>
                  </a:lnTo>
                  <a:lnTo>
                    <a:pt x="105" y="13"/>
                  </a:lnTo>
                  <a:lnTo>
                    <a:pt x="112" y="14"/>
                  </a:lnTo>
                  <a:lnTo>
                    <a:pt x="120" y="16"/>
                  </a:lnTo>
                  <a:lnTo>
                    <a:pt x="129" y="18"/>
                  </a:lnTo>
                  <a:lnTo>
                    <a:pt x="139" y="22"/>
                  </a:lnTo>
                  <a:lnTo>
                    <a:pt x="148" y="25"/>
                  </a:lnTo>
                  <a:lnTo>
                    <a:pt x="157" y="28"/>
                  </a:lnTo>
                  <a:lnTo>
                    <a:pt x="168" y="31"/>
                  </a:lnTo>
                  <a:lnTo>
                    <a:pt x="177" y="34"/>
                  </a:lnTo>
                  <a:lnTo>
                    <a:pt x="187" y="38"/>
                  </a:lnTo>
                  <a:lnTo>
                    <a:pt x="196" y="41"/>
                  </a:lnTo>
                  <a:lnTo>
                    <a:pt x="207" y="43"/>
                  </a:lnTo>
                  <a:lnTo>
                    <a:pt x="215" y="45"/>
                  </a:lnTo>
                  <a:lnTo>
                    <a:pt x="224" y="46"/>
                  </a:lnTo>
                  <a:lnTo>
                    <a:pt x="232" y="46"/>
                  </a:lnTo>
                  <a:lnTo>
                    <a:pt x="239" y="45"/>
                  </a:lnTo>
                  <a:lnTo>
                    <a:pt x="242" y="45"/>
                  </a:lnTo>
                  <a:lnTo>
                    <a:pt x="246" y="43"/>
                  </a:lnTo>
                  <a:lnTo>
                    <a:pt x="250" y="42"/>
                  </a:lnTo>
                  <a:lnTo>
                    <a:pt x="254" y="38"/>
                  </a:lnTo>
                  <a:lnTo>
                    <a:pt x="258" y="35"/>
                  </a:lnTo>
                  <a:lnTo>
                    <a:pt x="262" y="32"/>
                  </a:lnTo>
                  <a:lnTo>
                    <a:pt x="266" y="28"/>
                  </a:lnTo>
                  <a:lnTo>
                    <a:pt x="272" y="24"/>
                  </a:lnTo>
                  <a:lnTo>
                    <a:pt x="275" y="21"/>
                  </a:lnTo>
                  <a:lnTo>
                    <a:pt x="279" y="17"/>
                  </a:lnTo>
                  <a:lnTo>
                    <a:pt x="283" y="14"/>
                  </a:lnTo>
                  <a:lnTo>
                    <a:pt x="289" y="10"/>
                  </a:lnTo>
                  <a:lnTo>
                    <a:pt x="292" y="8"/>
                  </a:lnTo>
                  <a:lnTo>
                    <a:pt x="296" y="5"/>
                  </a:lnTo>
                  <a:lnTo>
                    <a:pt x="300" y="3"/>
                  </a:lnTo>
                  <a:lnTo>
                    <a:pt x="305" y="2"/>
                  </a:lnTo>
                  <a:lnTo>
                    <a:pt x="310" y="2"/>
                  </a:lnTo>
                  <a:lnTo>
                    <a:pt x="317" y="0"/>
                  </a:lnTo>
                  <a:lnTo>
                    <a:pt x="325" y="1"/>
                  </a:lnTo>
                  <a:lnTo>
                    <a:pt x="333" y="1"/>
                  </a:lnTo>
                  <a:lnTo>
                    <a:pt x="342" y="3"/>
                  </a:lnTo>
                  <a:lnTo>
                    <a:pt x="351" y="4"/>
                  </a:lnTo>
                  <a:lnTo>
                    <a:pt x="361" y="6"/>
                  </a:lnTo>
                  <a:lnTo>
                    <a:pt x="370" y="7"/>
                  </a:lnTo>
                  <a:lnTo>
                    <a:pt x="379" y="11"/>
                  </a:lnTo>
                  <a:lnTo>
                    <a:pt x="388" y="13"/>
                  </a:lnTo>
                  <a:lnTo>
                    <a:pt x="397" y="15"/>
                  </a:lnTo>
                  <a:lnTo>
                    <a:pt x="407" y="16"/>
                  </a:lnTo>
                  <a:lnTo>
                    <a:pt x="414" y="18"/>
                  </a:lnTo>
                  <a:lnTo>
                    <a:pt x="422" y="20"/>
                  </a:lnTo>
                  <a:lnTo>
                    <a:pt x="428" y="22"/>
                  </a:lnTo>
                  <a:lnTo>
                    <a:pt x="436" y="23"/>
                  </a:lnTo>
                  <a:lnTo>
                    <a:pt x="445" y="27"/>
                  </a:lnTo>
                  <a:lnTo>
                    <a:pt x="456" y="31"/>
                  </a:lnTo>
                  <a:lnTo>
                    <a:pt x="467" y="36"/>
                  </a:lnTo>
                  <a:lnTo>
                    <a:pt x="480" y="40"/>
                  </a:lnTo>
                  <a:lnTo>
                    <a:pt x="493" y="47"/>
                  </a:lnTo>
                  <a:lnTo>
                    <a:pt x="506" y="53"/>
                  </a:lnTo>
                  <a:lnTo>
                    <a:pt x="519" y="58"/>
                  </a:lnTo>
                  <a:lnTo>
                    <a:pt x="533" y="64"/>
                  </a:lnTo>
                  <a:lnTo>
                    <a:pt x="546" y="70"/>
                  </a:lnTo>
                  <a:lnTo>
                    <a:pt x="559" y="76"/>
                  </a:lnTo>
                  <a:lnTo>
                    <a:pt x="573" y="81"/>
                  </a:lnTo>
                  <a:lnTo>
                    <a:pt x="586" y="84"/>
                  </a:lnTo>
                  <a:lnTo>
                    <a:pt x="598" y="88"/>
                  </a:lnTo>
                  <a:lnTo>
                    <a:pt x="611" y="90"/>
                  </a:lnTo>
                  <a:lnTo>
                    <a:pt x="621" y="90"/>
                  </a:lnTo>
                  <a:lnTo>
                    <a:pt x="632" y="89"/>
                  </a:lnTo>
                  <a:lnTo>
                    <a:pt x="635" y="88"/>
                  </a:lnTo>
                  <a:lnTo>
                    <a:pt x="640" y="86"/>
                  </a:lnTo>
                  <a:lnTo>
                    <a:pt x="643" y="83"/>
                  </a:lnTo>
                  <a:lnTo>
                    <a:pt x="649" y="80"/>
                  </a:lnTo>
                  <a:lnTo>
                    <a:pt x="653" y="76"/>
                  </a:lnTo>
                  <a:lnTo>
                    <a:pt x="659" y="72"/>
                  </a:lnTo>
                  <a:lnTo>
                    <a:pt x="663" y="67"/>
                  </a:lnTo>
                  <a:lnTo>
                    <a:pt x="669" y="62"/>
                  </a:lnTo>
                  <a:lnTo>
                    <a:pt x="673" y="58"/>
                  </a:lnTo>
                  <a:lnTo>
                    <a:pt x="679" y="53"/>
                  </a:lnTo>
                  <a:lnTo>
                    <a:pt x="683" y="49"/>
                  </a:lnTo>
                  <a:lnTo>
                    <a:pt x="689" y="44"/>
                  </a:lnTo>
                  <a:lnTo>
                    <a:pt x="693" y="41"/>
                  </a:lnTo>
                  <a:lnTo>
                    <a:pt x="699" y="38"/>
                  </a:lnTo>
                  <a:lnTo>
                    <a:pt x="702" y="36"/>
                  </a:lnTo>
                  <a:lnTo>
                    <a:pt x="708" y="34"/>
                  </a:lnTo>
                  <a:lnTo>
                    <a:pt x="715" y="34"/>
                  </a:lnTo>
                  <a:lnTo>
                    <a:pt x="725" y="36"/>
                  </a:lnTo>
                  <a:lnTo>
                    <a:pt x="734" y="40"/>
                  </a:lnTo>
                  <a:lnTo>
                    <a:pt x="745" y="44"/>
                  </a:lnTo>
                  <a:lnTo>
                    <a:pt x="755" y="52"/>
                  </a:lnTo>
                  <a:lnTo>
                    <a:pt x="767" y="57"/>
                  </a:lnTo>
                  <a:lnTo>
                    <a:pt x="778" y="64"/>
                  </a:lnTo>
                  <a:lnTo>
                    <a:pt x="790" y="70"/>
                  </a:lnTo>
                  <a:lnTo>
                    <a:pt x="800" y="78"/>
                  </a:lnTo>
                  <a:lnTo>
                    <a:pt x="811" y="84"/>
                  </a:lnTo>
                  <a:lnTo>
                    <a:pt x="822" y="90"/>
                  </a:lnTo>
                  <a:lnTo>
                    <a:pt x="833" y="95"/>
                  </a:lnTo>
                  <a:lnTo>
                    <a:pt x="843" y="100"/>
                  </a:lnTo>
                  <a:lnTo>
                    <a:pt x="853" y="101"/>
                  </a:lnTo>
                  <a:lnTo>
                    <a:pt x="862" y="102"/>
                  </a:lnTo>
                  <a:lnTo>
                    <a:pt x="871" y="100"/>
                  </a:lnTo>
                  <a:lnTo>
                    <a:pt x="875" y="98"/>
                  </a:lnTo>
                  <a:lnTo>
                    <a:pt x="879" y="94"/>
                  </a:lnTo>
                  <a:lnTo>
                    <a:pt x="883" y="90"/>
                  </a:lnTo>
                  <a:lnTo>
                    <a:pt x="886" y="84"/>
                  </a:lnTo>
                  <a:lnTo>
                    <a:pt x="888" y="79"/>
                  </a:lnTo>
                  <a:lnTo>
                    <a:pt x="892" y="72"/>
                  </a:lnTo>
                  <a:lnTo>
                    <a:pt x="895" y="64"/>
                  </a:lnTo>
                  <a:lnTo>
                    <a:pt x="898" y="56"/>
                  </a:lnTo>
                  <a:lnTo>
                    <a:pt x="900" y="50"/>
                  </a:lnTo>
                  <a:lnTo>
                    <a:pt x="904" y="42"/>
                  </a:lnTo>
                  <a:lnTo>
                    <a:pt x="906" y="36"/>
                  </a:lnTo>
                  <a:lnTo>
                    <a:pt x="910" y="29"/>
                  </a:lnTo>
                  <a:lnTo>
                    <a:pt x="913" y="24"/>
                  </a:lnTo>
                  <a:lnTo>
                    <a:pt x="917" y="19"/>
                  </a:lnTo>
                  <a:lnTo>
                    <a:pt x="921" y="15"/>
                  </a:lnTo>
                  <a:lnTo>
                    <a:pt x="926" y="12"/>
                  </a:lnTo>
                  <a:lnTo>
                    <a:pt x="931" y="12"/>
                  </a:lnTo>
                  <a:lnTo>
                    <a:pt x="938" y="12"/>
                  </a:lnTo>
                  <a:lnTo>
                    <a:pt x="946" y="13"/>
                  </a:lnTo>
                  <a:lnTo>
                    <a:pt x="954" y="14"/>
                  </a:lnTo>
                  <a:lnTo>
                    <a:pt x="962" y="18"/>
                  </a:lnTo>
                  <a:lnTo>
                    <a:pt x="971" y="21"/>
                  </a:lnTo>
                  <a:lnTo>
                    <a:pt x="981" y="25"/>
                  </a:lnTo>
                  <a:lnTo>
                    <a:pt x="990" y="28"/>
                  </a:lnTo>
                  <a:lnTo>
                    <a:pt x="999" y="34"/>
                  </a:lnTo>
                  <a:lnTo>
                    <a:pt x="1008" y="38"/>
                  </a:lnTo>
                  <a:lnTo>
                    <a:pt x="1017" y="42"/>
                  </a:lnTo>
                  <a:lnTo>
                    <a:pt x="1026" y="46"/>
                  </a:lnTo>
                  <a:lnTo>
                    <a:pt x="1033" y="50"/>
                  </a:lnTo>
                  <a:lnTo>
                    <a:pt x="1042" y="53"/>
                  </a:lnTo>
                  <a:lnTo>
                    <a:pt x="1049" y="54"/>
                  </a:lnTo>
                  <a:lnTo>
                    <a:pt x="1057" y="56"/>
                  </a:lnTo>
                  <a:lnTo>
                    <a:pt x="1065" y="58"/>
                  </a:lnTo>
                  <a:lnTo>
                    <a:pt x="1076" y="58"/>
                  </a:lnTo>
                  <a:lnTo>
                    <a:pt x="1087" y="59"/>
                  </a:lnTo>
                  <a:lnTo>
                    <a:pt x="1100" y="59"/>
                  </a:lnTo>
                  <a:lnTo>
                    <a:pt x="1112" y="59"/>
                  </a:lnTo>
                  <a:lnTo>
                    <a:pt x="1126" y="59"/>
                  </a:lnTo>
                  <a:lnTo>
                    <a:pt x="1139" y="59"/>
                  </a:lnTo>
                  <a:lnTo>
                    <a:pt x="1154" y="58"/>
                  </a:lnTo>
                  <a:lnTo>
                    <a:pt x="1167" y="58"/>
                  </a:lnTo>
                  <a:lnTo>
                    <a:pt x="1181" y="58"/>
                  </a:lnTo>
                  <a:lnTo>
                    <a:pt x="1194" y="58"/>
                  </a:lnTo>
                  <a:lnTo>
                    <a:pt x="1208" y="56"/>
                  </a:lnTo>
                  <a:lnTo>
                    <a:pt x="1219" y="56"/>
                  </a:lnTo>
                  <a:lnTo>
                    <a:pt x="1231" y="56"/>
                  </a:lnTo>
                  <a:lnTo>
                    <a:pt x="1242" y="56"/>
                  </a:lnTo>
                  <a:lnTo>
                    <a:pt x="1253" y="56"/>
                  </a:lnTo>
                  <a:lnTo>
                    <a:pt x="1258" y="58"/>
                  </a:lnTo>
                  <a:lnTo>
                    <a:pt x="1266" y="58"/>
                  </a:lnTo>
                  <a:lnTo>
                    <a:pt x="1275" y="59"/>
                  </a:lnTo>
                  <a:lnTo>
                    <a:pt x="1284" y="59"/>
                  </a:lnTo>
                  <a:lnTo>
                    <a:pt x="1293" y="61"/>
                  </a:lnTo>
                  <a:lnTo>
                    <a:pt x="1303" y="61"/>
                  </a:lnTo>
                  <a:lnTo>
                    <a:pt x="1313" y="62"/>
                  </a:lnTo>
                  <a:lnTo>
                    <a:pt x="1324" y="62"/>
                  </a:lnTo>
                  <a:lnTo>
                    <a:pt x="1333" y="64"/>
                  </a:lnTo>
                  <a:lnTo>
                    <a:pt x="1342" y="64"/>
                  </a:lnTo>
                  <a:lnTo>
                    <a:pt x="1349" y="66"/>
                  </a:lnTo>
                  <a:lnTo>
                    <a:pt x="1357" y="66"/>
                  </a:lnTo>
                  <a:lnTo>
                    <a:pt x="1363" y="67"/>
                  </a:lnTo>
                  <a:lnTo>
                    <a:pt x="1368" y="67"/>
                  </a:lnTo>
                  <a:lnTo>
                    <a:pt x="1371" y="67"/>
                  </a:lnTo>
                  <a:lnTo>
                    <a:pt x="1373" y="67"/>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3" name="Line 113"/>
            <p:cNvSpPr>
              <a:spLocks noChangeShapeType="1"/>
            </p:cNvSpPr>
            <p:nvPr/>
          </p:nvSpPr>
          <p:spPr bwMode="auto">
            <a:xfrm>
              <a:off x="4823" y="3024"/>
              <a:ext cx="196" cy="4"/>
            </a:xfrm>
            <a:prstGeom prst="line">
              <a:avLst/>
            </a:prstGeom>
            <a:noFill/>
            <a:ln w="254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Tree>
    <p:extLst>
      <p:ext uri="{BB962C8B-B14F-4D97-AF65-F5344CB8AC3E}">
        <p14:creationId xmlns:p14="http://schemas.microsoft.com/office/powerpoint/2010/main" val="16405060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err="1">
                <a:latin typeface="Verdana" panose="020B0604030504040204" pitchFamily="34" charset="0"/>
                <a:ea typeface="Verdana" panose="020B0604030504040204" pitchFamily="34" charset="0"/>
              </a:rPr>
              <a:t>optıcal</a:t>
            </a:r>
            <a:r>
              <a:rPr lang="tr-TR" sz="3600" b="1" dirty="0">
                <a:latin typeface="Verdana" panose="020B0604030504040204" pitchFamily="34" charset="0"/>
                <a:ea typeface="Verdana" panose="020B0604030504040204" pitchFamily="34" charset="0"/>
              </a:rPr>
              <a:t> </a:t>
            </a:r>
            <a:r>
              <a:rPr lang="tr-TR" sz="3600" b="1" dirty="0" err="1">
                <a:latin typeface="Verdana" panose="020B0604030504040204" pitchFamily="34" charset="0"/>
                <a:ea typeface="Verdana" panose="020B0604030504040204" pitchFamily="34" charset="0"/>
              </a:rPr>
              <a:t>pyrometer</a:t>
            </a:r>
            <a:endParaRPr lang="tr-TR" sz="3600" dirty="0"/>
          </a:p>
        </p:txBody>
      </p:sp>
      <p:sp>
        <p:nvSpPr>
          <p:cNvPr id="3" name="İçerik Yer Tutucusu 2"/>
          <p:cNvSpPr>
            <a:spLocks noGrp="1"/>
          </p:cNvSpPr>
          <p:nvPr>
            <p:ph idx="1"/>
          </p:nvPr>
        </p:nvSpPr>
        <p:spPr>
          <a:xfrm>
            <a:off x="400889" y="2265264"/>
            <a:ext cx="6516322" cy="3678303"/>
          </a:xfrm>
        </p:spPr>
        <p:txBody>
          <a:bodyPr>
            <a:noAutofit/>
          </a:bodyPr>
          <a:lstStyle/>
          <a:p>
            <a:pPr algn="just"/>
            <a:r>
              <a:rPr lang="en-US" sz="1600" dirty="0">
                <a:solidFill>
                  <a:srgbClr val="002060"/>
                </a:solidFill>
                <a:latin typeface="Verdana" panose="020B0604030504040204" pitchFamily="34" charset="0"/>
                <a:ea typeface="Verdana" panose="020B0604030504040204" pitchFamily="34" charset="0"/>
              </a:rPr>
              <a:t>An optical pyrometer can </a:t>
            </a:r>
            <a:r>
              <a:rPr lang="en-US" sz="1600" dirty="0" smtClean="0">
                <a:solidFill>
                  <a:srgbClr val="002060"/>
                </a:solidFill>
                <a:latin typeface="Verdana" panose="020B0604030504040204" pitchFamily="34" charset="0"/>
                <a:ea typeface="Verdana" panose="020B0604030504040204" pitchFamily="34" charset="0"/>
              </a:rPr>
              <a:t>measure</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temperature </a:t>
            </a:r>
            <a:r>
              <a:rPr lang="en-US" sz="1600" dirty="0">
                <a:solidFill>
                  <a:srgbClr val="002060"/>
                </a:solidFill>
                <a:latin typeface="Verdana" panose="020B0604030504040204" pitchFamily="34" charset="0"/>
                <a:ea typeface="Verdana" panose="020B0604030504040204" pitchFamily="34" charset="0"/>
              </a:rPr>
              <a:t>ranging from </a:t>
            </a:r>
            <a:r>
              <a:rPr lang="en-US" sz="1600" b="1" dirty="0">
                <a:solidFill>
                  <a:srgbClr val="002060"/>
                </a:solidFill>
                <a:latin typeface="Verdana" panose="020B0604030504040204" pitchFamily="34" charset="0"/>
                <a:ea typeface="Verdana" panose="020B0604030504040204" pitchFamily="34" charset="0"/>
              </a:rPr>
              <a:t>700° C </a:t>
            </a:r>
            <a:r>
              <a:rPr lang="en-US" sz="1600" b="1" dirty="0" smtClean="0">
                <a:solidFill>
                  <a:srgbClr val="002060"/>
                </a:solidFill>
                <a:latin typeface="Verdana" panose="020B0604030504040204" pitchFamily="34" charset="0"/>
                <a:ea typeface="Verdana" panose="020B0604030504040204" pitchFamily="34" charset="0"/>
              </a:rPr>
              <a:t>to</a:t>
            </a:r>
            <a:r>
              <a:rPr lang="tr-TR" sz="1600" b="1" dirty="0" smtClean="0">
                <a:solidFill>
                  <a:srgbClr val="002060"/>
                </a:solidFill>
                <a:latin typeface="Verdana" panose="020B0604030504040204" pitchFamily="34" charset="0"/>
                <a:ea typeface="Verdana" panose="020B0604030504040204" pitchFamily="34" charset="0"/>
              </a:rPr>
              <a:t> 4000</a:t>
            </a:r>
            <a:r>
              <a:rPr lang="tr-TR" sz="1600" b="1" dirty="0">
                <a:solidFill>
                  <a:srgbClr val="002060"/>
                </a:solidFill>
                <a:latin typeface="Verdana" panose="020B0604030504040204" pitchFamily="34" charset="0"/>
                <a:ea typeface="Verdana" panose="020B0604030504040204" pitchFamily="34" charset="0"/>
              </a:rPr>
              <a:t>° C</a:t>
            </a:r>
            <a:r>
              <a:rPr lang="tr-TR" sz="1600" b="1" dirty="0" smtClean="0">
                <a:solidFill>
                  <a:srgbClr val="002060"/>
                </a:solidFill>
                <a:latin typeface="Verdana" panose="020B0604030504040204" pitchFamily="34" charset="0"/>
                <a:ea typeface="Verdana" panose="020B0604030504040204" pitchFamily="34" charset="0"/>
              </a:rPr>
              <a:t>.</a:t>
            </a:r>
          </a:p>
          <a:p>
            <a:pPr algn="just"/>
            <a:r>
              <a:rPr lang="en-US" sz="1600" dirty="0">
                <a:solidFill>
                  <a:srgbClr val="002060"/>
                </a:solidFill>
                <a:latin typeface="Verdana" panose="020B0604030504040204" pitchFamily="34" charset="0"/>
                <a:ea typeface="Verdana" panose="020B0604030504040204" pitchFamily="34" charset="0"/>
              </a:rPr>
              <a:t>An optical pyrometer is sighted </a:t>
            </a:r>
            <a:r>
              <a:rPr lang="en-US" sz="1600" dirty="0" smtClean="0">
                <a:solidFill>
                  <a:srgbClr val="002060"/>
                </a:solidFill>
                <a:latin typeface="Verdana" panose="020B0604030504040204" pitchFamily="34" charset="0"/>
                <a:ea typeface="Verdana" panose="020B0604030504040204" pitchFamily="34" charset="0"/>
              </a:rPr>
              <a:t>at</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the </a:t>
            </a:r>
            <a:r>
              <a:rPr lang="en-US" sz="1600" dirty="0">
                <a:solidFill>
                  <a:srgbClr val="002060"/>
                </a:solidFill>
                <a:latin typeface="Verdana" panose="020B0604030504040204" pitchFamily="34" charset="0"/>
                <a:ea typeface="Verdana" panose="020B0604030504040204" pitchFamily="34" charset="0"/>
              </a:rPr>
              <a:t>hot body and focused.</a:t>
            </a:r>
          </a:p>
          <a:p>
            <a:pPr algn="just"/>
            <a:r>
              <a:rPr lang="en-US" sz="1600" dirty="0" smtClean="0">
                <a:solidFill>
                  <a:srgbClr val="002060"/>
                </a:solidFill>
                <a:latin typeface="Verdana" panose="020B0604030504040204" pitchFamily="34" charset="0"/>
                <a:ea typeface="Verdana" panose="020B0604030504040204" pitchFamily="34" charset="0"/>
              </a:rPr>
              <a:t>In </a:t>
            </a:r>
            <a:r>
              <a:rPr lang="en-US" sz="1600" dirty="0">
                <a:solidFill>
                  <a:srgbClr val="002060"/>
                </a:solidFill>
                <a:latin typeface="Verdana" panose="020B0604030504040204" pitchFamily="34" charset="0"/>
                <a:ea typeface="Verdana" panose="020B0604030504040204" pitchFamily="34" charset="0"/>
              </a:rPr>
              <a:t>the beginning filament </a:t>
            </a:r>
            <a:r>
              <a:rPr lang="en-US" sz="1600" dirty="0" smtClean="0">
                <a:solidFill>
                  <a:srgbClr val="002060"/>
                </a:solidFill>
                <a:latin typeface="Verdana" panose="020B0604030504040204" pitchFamily="34" charset="0"/>
                <a:ea typeface="Verdana" panose="020B0604030504040204" pitchFamily="34" charset="0"/>
              </a:rPr>
              <a:t>will</a:t>
            </a:r>
            <a:r>
              <a:rPr lang="tr-TR" sz="1600" dirty="0" smtClean="0">
                <a:solidFill>
                  <a:srgbClr val="002060"/>
                </a:solidFill>
                <a:latin typeface="Verdana" panose="020B0604030504040204" pitchFamily="34" charset="0"/>
                <a:ea typeface="Verdana" panose="020B0604030504040204" pitchFamily="34" charset="0"/>
              </a:rPr>
              <a:t>  </a:t>
            </a:r>
            <a:r>
              <a:rPr lang="en-US" sz="1600" dirty="0" err="1" smtClean="0">
                <a:solidFill>
                  <a:srgbClr val="002060"/>
                </a:solidFill>
                <a:latin typeface="Verdana" panose="020B0604030504040204" pitchFamily="34" charset="0"/>
                <a:ea typeface="Verdana" panose="020B0604030504040204" pitchFamily="34" charset="0"/>
              </a:rPr>
              <a:t>ppear</a:t>
            </a:r>
            <a:r>
              <a:rPr lang="en-US" sz="1600" dirty="0" smtClean="0">
                <a:solidFill>
                  <a:srgbClr val="002060"/>
                </a:solidFill>
                <a:latin typeface="Verdana" panose="020B0604030504040204" pitchFamily="34" charset="0"/>
                <a:ea typeface="Verdana" panose="020B0604030504040204" pitchFamily="34" charset="0"/>
              </a:rPr>
              <a:t> </a:t>
            </a:r>
            <a:r>
              <a:rPr lang="en-US" sz="1600" dirty="0">
                <a:solidFill>
                  <a:srgbClr val="002060"/>
                </a:solidFill>
                <a:latin typeface="Verdana" panose="020B0604030504040204" pitchFamily="34" charset="0"/>
                <a:ea typeface="Verdana" panose="020B0604030504040204" pitchFamily="34" charset="0"/>
              </a:rPr>
              <a:t>dark as compared to </a:t>
            </a:r>
            <a:r>
              <a:rPr lang="en-US" sz="1600" dirty="0" smtClean="0">
                <a:solidFill>
                  <a:srgbClr val="002060"/>
                </a:solidFill>
                <a:latin typeface="Verdana" panose="020B0604030504040204" pitchFamily="34" charset="0"/>
                <a:ea typeface="Verdana" panose="020B0604030504040204" pitchFamily="34" charset="0"/>
              </a:rPr>
              <a:t>the</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background </a:t>
            </a:r>
            <a:r>
              <a:rPr lang="en-US" sz="1600" dirty="0">
                <a:solidFill>
                  <a:srgbClr val="002060"/>
                </a:solidFill>
                <a:latin typeface="Verdana" panose="020B0604030504040204" pitchFamily="34" charset="0"/>
                <a:ea typeface="Verdana" panose="020B0604030504040204" pitchFamily="34" charset="0"/>
              </a:rPr>
              <a:t>which is bright (</a:t>
            </a:r>
            <a:r>
              <a:rPr lang="en-US" sz="1600" dirty="0" smtClean="0">
                <a:solidFill>
                  <a:srgbClr val="002060"/>
                </a:solidFill>
                <a:latin typeface="Verdana" panose="020B0604030504040204" pitchFamily="34" charset="0"/>
                <a:ea typeface="Verdana" panose="020B0604030504040204" pitchFamily="34" charset="0"/>
              </a:rPr>
              <a:t>being</a:t>
            </a:r>
            <a:r>
              <a:rPr lang="tr-TR" sz="1600" dirty="0" smtClean="0">
                <a:solidFill>
                  <a:srgbClr val="002060"/>
                </a:solidFill>
                <a:latin typeface="Verdana" panose="020B0604030504040204" pitchFamily="34" charset="0"/>
                <a:ea typeface="Verdana" panose="020B0604030504040204" pitchFamily="34" charset="0"/>
              </a:rPr>
              <a:t> hot</a:t>
            </a:r>
            <a:r>
              <a:rPr lang="tr-TR" sz="1600" dirty="0">
                <a:solidFill>
                  <a:srgbClr val="002060"/>
                </a:solidFill>
                <a:latin typeface="Verdana" panose="020B0604030504040204" pitchFamily="34" charset="0"/>
                <a:ea typeface="Verdana" panose="020B0604030504040204" pitchFamily="34" charset="0"/>
              </a:rPr>
              <a:t>).</a:t>
            </a:r>
          </a:p>
          <a:p>
            <a:pPr algn="just"/>
            <a:r>
              <a:rPr lang="en-US" sz="1600" dirty="0" smtClean="0">
                <a:solidFill>
                  <a:srgbClr val="002060"/>
                </a:solidFill>
                <a:latin typeface="Verdana" panose="020B0604030504040204" pitchFamily="34" charset="0"/>
                <a:ea typeface="Verdana" panose="020B0604030504040204" pitchFamily="34" charset="0"/>
              </a:rPr>
              <a:t>By </a:t>
            </a:r>
            <a:r>
              <a:rPr lang="en-US" sz="1600" dirty="0">
                <a:solidFill>
                  <a:srgbClr val="002060"/>
                </a:solidFill>
                <a:latin typeface="Verdana" panose="020B0604030504040204" pitchFamily="34" charset="0"/>
                <a:ea typeface="Verdana" panose="020B0604030504040204" pitchFamily="34" charset="0"/>
              </a:rPr>
              <a:t>varying the resistance (R) in </a:t>
            </a:r>
            <a:r>
              <a:rPr lang="en-US" sz="1600" dirty="0" smtClean="0">
                <a:solidFill>
                  <a:srgbClr val="002060"/>
                </a:solidFill>
                <a:latin typeface="Verdana" panose="020B0604030504040204" pitchFamily="34" charset="0"/>
                <a:ea typeface="Verdana" panose="020B0604030504040204" pitchFamily="34" charset="0"/>
              </a:rPr>
              <a:t>the</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filament </a:t>
            </a:r>
            <a:r>
              <a:rPr lang="en-US" sz="1600" dirty="0">
                <a:solidFill>
                  <a:srgbClr val="002060"/>
                </a:solidFill>
                <a:latin typeface="Verdana" panose="020B0604030504040204" pitchFamily="34" charset="0"/>
                <a:ea typeface="Verdana" panose="020B0604030504040204" pitchFamily="34" charset="0"/>
              </a:rPr>
              <a:t>circuit more and </a:t>
            </a:r>
            <a:r>
              <a:rPr lang="en-US" sz="1600" dirty="0" smtClean="0">
                <a:solidFill>
                  <a:srgbClr val="002060"/>
                </a:solidFill>
                <a:latin typeface="Verdana" panose="020B0604030504040204" pitchFamily="34" charset="0"/>
                <a:ea typeface="Verdana" panose="020B0604030504040204" pitchFamily="34" charset="0"/>
              </a:rPr>
              <a:t>more</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current </a:t>
            </a:r>
            <a:r>
              <a:rPr lang="en-US" sz="1600" dirty="0">
                <a:solidFill>
                  <a:srgbClr val="002060"/>
                </a:solidFill>
                <a:latin typeface="Verdana" panose="020B0604030504040204" pitchFamily="34" charset="0"/>
                <a:ea typeface="Verdana" panose="020B0604030504040204" pitchFamily="34" charset="0"/>
              </a:rPr>
              <a:t>is fed into it, till </a:t>
            </a:r>
            <a:r>
              <a:rPr lang="en-US" sz="1600" dirty="0" smtClean="0">
                <a:solidFill>
                  <a:srgbClr val="002060"/>
                </a:solidFill>
                <a:latin typeface="Verdana" panose="020B0604030504040204" pitchFamily="34" charset="0"/>
                <a:ea typeface="Verdana" panose="020B0604030504040204" pitchFamily="34" charset="0"/>
              </a:rPr>
              <a:t>filament</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becomes </a:t>
            </a:r>
            <a:r>
              <a:rPr lang="en-US" sz="1600" dirty="0">
                <a:solidFill>
                  <a:srgbClr val="002060"/>
                </a:solidFill>
                <a:latin typeface="Verdana" panose="020B0604030504040204" pitchFamily="34" charset="0"/>
                <a:ea typeface="Verdana" panose="020B0604030504040204" pitchFamily="34" charset="0"/>
              </a:rPr>
              <a:t>equally bright as </a:t>
            </a:r>
            <a:r>
              <a:rPr lang="en-US" sz="1600" dirty="0" smtClean="0">
                <a:solidFill>
                  <a:srgbClr val="002060"/>
                </a:solidFill>
                <a:latin typeface="Verdana" panose="020B0604030504040204" pitchFamily="34" charset="0"/>
                <a:ea typeface="Verdana" panose="020B0604030504040204" pitchFamily="34" charset="0"/>
              </a:rPr>
              <a:t>the</a:t>
            </a:r>
            <a:r>
              <a:rPr lang="tr-TR" sz="1600" dirty="0" smtClean="0">
                <a:solidFill>
                  <a:srgbClr val="002060"/>
                </a:solidFill>
                <a:latin typeface="Verdana" panose="020B0604030504040204" pitchFamily="34" charset="0"/>
                <a:ea typeface="Verdana" panose="020B0604030504040204" pitchFamily="34" charset="0"/>
              </a:rPr>
              <a:t> background </a:t>
            </a:r>
            <a:r>
              <a:rPr lang="tr-TR" sz="1600" dirty="0" err="1">
                <a:solidFill>
                  <a:srgbClr val="002060"/>
                </a:solidFill>
                <a:latin typeface="Verdana" panose="020B0604030504040204" pitchFamily="34" charset="0"/>
                <a:ea typeface="Verdana" panose="020B0604030504040204" pitchFamily="34" charset="0"/>
              </a:rPr>
              <a:t>and</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hence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disappears</a:t>
            </a:r>
            <a:r>
              <a:rPr lang="tr-TR" sz="1600" dirty="0">
                <a:solidFill>
                  <a:srgbClr val="002060"/>
                </a:solidFill>
                <a:latin typeface="Verdana" panose="020B0604030504040204" pitchFamily="34" charset="0"/>
                <a:ea typeface="Verdana" panose="020B0604030504040204" pitchFamily="34" charset="0"/>
              </a:rPr>
              <a:t>.</a:t>
            </a:r>
          </a:p>
          <a:p>
            <a:pPr algn="just"/>
            <a:r>
              <a:rPr lang="en-US" sz="1600" dirty="0" smtClean="0">
                <a:solidFill>
                  <a:srgbClr val="002060"/>
                </a:solidFill>
                <a:latin typeface="Verdana" panose="020B0604030504040204" pitchFamily="34" charset="0"/>
                <a:ea typeface="Verdana" panose="020B0604030504040204" pitchFamily="34" charset="0"/>
              </a:rPr>
              <a:t>The </a:t>
            </a:r>
            <a:r>
              <a:rPr lang="en-US" sz="1600" dirty="0">
                <a:solidFill>
                  <a:srgbClr val="002060"/>
                </a:solidFill>
                <a:latin typeface="Verdana" panose="020B0604030504040204" pitchFamily="34" charset="0"/>
                <a:ea typeface="Verdana" panose="020B0604030504040204" pitchFamily="34" charset="0"/>
              </a:rPr>
              <a:t>current flowing in the </a:t>
            </a:r>
            <a:r>
              <a:rPr lang="en-US" sz="1600" dirty="0" smtClean="0">
                <a:solidFill>
                  <a:srgbClr val="002060"/>
                </a:solidFill>
                <a:latin typeface="Verdana" panose="020B0604030504040204" pitchFamily="34" charset="0"/>
                <a:ea typeface="Verdana" panose="020B0604030504040204" pitchFamily="34" charset="0"/>
              </a:rPr>
              <a:t>filament</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at </a:t>
            </a:r>
            <a:r>
              <a:rPr lang="en-US" sz="1600" dirty="0">
                <a:solidFill>
                  <a:srgbClr val="002060"/>
                </a:solidFill>
                <a:latin typeface="Verdana" panose="020B0604030504040204" pitchFamily="34" charset="0"/>
                <a:ea typeface="Verdana" panose="020B0604030504040204" pitchFamily="34" charset="0"/>
              </a:rPr>
              <a:t>this stage is measured with </a:t>
            </a:r>
            <a:r>
              <a:rPr lang="en-US" sz="1600" dirty="0" smtClean="0">
                <a:solidFill>
                  <a:srgbClr val="002060"/>
                </a:solidFill>
                <a:latin typeface="Verdana" panose="020B0604030504040204" pitchFamily="34" charset="0"/>
                <a:ea typeface="Verdana" panose="020B0604030504040204" pitchFamily="34" charset="0"/>
              </a:rPr>
              <a:t>the</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help </a:t>
            </a:r>
            <a:r>
              <a:rPr lang="en-US" sz="1600" dirty="0">
                <a:solidFill>
                  <a:srgbClr val="002060"/>
                </a:solidFill>
                <a:latin typeface="Verdana" panose="020B0604030504040204" pitchFamily="34" charset="0"/>
                <a:ea typeface="Verdana" panose="020B0604030504040204" pitchFamily="34" charset="0"/>
              </a:rPr>
              <a:t>of an ammeter which </a:t>
            </a:r>
            <a:r>
              <a:rPr lang="en-US" sz="1600" dirty="0" smtClean="0">
                <a:solidFill>
                  <a:srgbClr val="002060"/>
                </a:solidFill>
                <a:latin typeface="Verdana" panose="020B0604030504040204" pitchFamily="34" charset="0"/>
                <a:ea typeface="Verdana" panose="020B0604030504040204" pitchFamily="34" charset="0"/>
              </a:rPr>
              <a:t>is</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calibrated </a:t>
            </a:r>
            <a:r>
              <a:rPr lang="en-US" sz="1600" dirty="0">
                <a:solidFill>
                  <a:srgbClr val="002060"/>
                </a:solidFill>
                <a:latin typeface="Verdana" panose="020B0604030504040204" pitchFamily="34" charset="0"/>
                <a:ea typeface="Verdana" panose="020B0604030504040204" pitchFamily="34" charset="0"/>
              </a:rPr>
              <a:t>directly in terms </a:t>
            </a:r>
            <a:r>
              <a:rPr lang="en-US" sz="1600" dirty="0" smtClean="0">
                <a:solidFill>
                  <a:srgbClr val="002060"/>
                </a:solidFill>
                <a:latin typeface="Verdana" panose="020B0604030504040204" pitchFamily="34" charset="0"/>
                <a:ea typeface="Verdana" panose="020B0604030504040204" pitchFamily="34" charset="0"/>
              </a:rPr>
              <a:t>of</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temperature</a:t>
            </a:r>
            <a:r>
              <a:rPr lang="tr-TR" sz="1600" dirty="0">
                <a:solidFill>
                  <a:srgbClr val="002060"/>
                </a:solidFill>
                <a:latin typeface="Verdana" panose="020B0604030504040204" pitchFamily="34" charset="0"/>
                <a:ea typeface="Verdana" panose="020B0604030504040204" pitchFamily="34" charset="0"/>
              </a:rPr>
              <a:t>.</a:t>
            </a:r>
          </a:p>
          <a:p>
            <a:pPr algn="just"/>
            <a:r>
              <a:rPr lang="en-US" sz="1600" dirty="0" smtClean="0">
                <a:solidFill>
                  <a:srgbClr val="002060"/>
                </a:solidFill>
                <a:latin typeface="Verdana" panose="020B0604030504040204" pitchFamily="34" charset="0"/>
                <a:ea typeface="Verdana" panose="020B0604030504040204" pitchFamily="34" charset="0"/>
              </a:rPr>
              <a:t>If </a:t>
            </a:r>
            <a:r>
              <a:rPr lang="en-US" sz="1600" dirty="0">
                <a:solidFill>
                  <a:srgbClr val="002060"/>
                </a:solidFill>
                <a:latin typeface="Verdana" panose="020B0604030504040204" pitchFamily="34" charset="0"/>
                <a:ea typeface="Verdana" panose="020B0604030504040204" pitchFamily="34" charset="0"/>
              </a:rPr>
              <a:t>the filament current is </a:t>
            </a:r>
            <a:r>
              <a:rPr lang="en-US" sz="1600" dirty="0" smtClean="0">
                <a:solidFill>
                  <a:srgbClr val="002060"/>
                </a:solidFill>
                <a:latin typeface="Verdana" panose="020B0604030504040204" pitchFamily="34" charset="0"/>
                <a:ea typeface="Verdana" panose="020B0604030504040204" pitchFamily="34" charset="0"/>
              </a:rPr>
              <a:t>further</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increased</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the</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filament</a:t>
            </a:r>
            <a:r>
              <a:rPr lang="tr-TR" sz="1600" dirty="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appears</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brighter </a:t>
            </a:r>
            <a:r>
              <a:rPr lang="en-US" sz="1600" dirty="0">
                <a:solidFill>
                  <a:srgbClr val="002060"/>
                </a:solidFill>
                <a:latin typeface="Verdana" panose="020B0604030504040204" pitchFamily="34" charset="0"/>
                <a:ea typeface="Verdana" panose="020B0604030504040204" pitchFamily="34" charset="0"/>
              </a:rPr>
              <a:t>as compared to </a:t>
            </a:r>
            <a:r>
              <a:rPr lang="en-US" sz="1600" dirty="0" smtClean="0">
                <a:solidFill>
                  <a:srgbClr val="002060"/>
                </a:solidFill>
                <a:latin typeface="Verdana" panose="020B0604030504040204" pitchFamily="34" charset="0"/>
                <a:ea typeface="Verdana" panose="020B0604030504040204" pitchFamily="34" charset="0"/>
              </a:rPr>
              <a:t>the</a:t>
            </a:r>
            <a:r>
              <a:rPr lang="tr-TR" sz="1600" dirty="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background </a:t>
            </a:r>
            <a:r>
              <a:rPr lang="en-US" sz="1600" dirty="0">
                <a:solidFill>
                  <a:srgbClr val="002060"/>
                </a:solidFill>
                <a:latin typeface="Verdana" panose="020B0604030504040204" pitchFamily="34" charset="0"/>
                <a:ea typeface="Verdana" panose="020B0604030504040204" pitchFamily="34" charset="0"/>
              </a:rPr>
              <a:t>which then looks dark.</a:t>
            </a:r>
            <a:endParaRPr lang="tr-TR" sz="16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5" name="Resim 4"/>
          <p:cNvPicPr>
            <a:picLocks noChangeAspect="1"/>
          </p:cNvPicPr>
          <p:nvPr/>
        </p:nvPicPr>
        <p:blipFill>
          <a:blip r:embed="rId2"/>
          <a:stretch>
            <a:fillRect/>
          </a:stretch>
        </p:blipFill>
        <p:spPr>
          <a:xfrm>
            <a:off x="7044743" y="2265264"/>
            <a:ext cx="5147257" cy="3487430"/>
          </a:xfrm>
          <a:prstGeom prst="rect">
            <a:avLst/>
          </a:prstGeom>
        </p:spPr>
      </p:pic>
    </p:spTree>
    <p:extLst>
      <p:ext uri="{BB962C8B-B14F-4D97-AF65-F5344CB8AC3E}">
        <p14:creationId xmlns:p14="http://schemas.microsoft.com/office/powerpoint/2010/main" val="42311174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latin typeface="Verdana" panose="020B0604030504040204" pitchFamily="34" charset="0"/>
                <a:ea typeface="Verdana" panose="020B0604030504040204" pitchFamily="34" charset="0"/>
              </a:rPr>
              <a:t>ADVANTAGES &amp; DISADVANTAGES</a:t>
            </a:r>
            <a:endParaRPr lang="tr-TR" sz="3200" dirty="0"/>
          </a:p>
        </p:txBody>
      </p:sp>
      <p:sp>
        <p:nvSpPr>
          <p:cNvPr id="3" name="İçerik Yer Tutucusu 2"/>
          <p:cNvSpPr>
            <a:spLocks noGrp="1"/>
          </p:cNvSpPr>
          <p:nvPr>
            <p:ph idx="1"/>
          </p:nvPr>
        </p:nvSpPr>
        <p:spPr>
          <a:xfrm>
            <a:off x="581193" y="2265264"/>
            <a:ext cx="11164340" cy="3678303"/>
          </a:xfrm>
        </p:spPr>
        <p:txBody>
          <a:bodyPr>
            <a:noAutofit/>
          </a:bodyPr>
          <a:lstStyle/>
          <a:p>
            <a:pPr algn="just"/>
            <a:r>
              <a:rPr lang="tr-TR" sz="1600" b="1" dirty="0" err="1">
                <a:solidFill>
                  <a:srgbClr val="002060"/>
                </a:solidFill>
                <a:latin typeface="Verdana" panose="020B0604030504040204" pitchFamily="34" charset="0"/>
                <a:ea typeface="Verdana" panose="020B0604030504040204" pitchFamily="34" charset="0"/>
              </a:rPr>
              <a:t>Advantages</a:t>
            </a:r>
            <a:endParaRPr lang="tr-TR" sz="1600" b="1" dirty="0">
              <a:solidFill>
                <a:srgbClr val="002060"/>
              </a:solidFill>
              <a:latin typeface="Verdana" panose="020B0604030504040204" pitchFamily="34" charset="0"/>
              <a:ea typeface="Verdana" panose="020B0604030504040204" pitchFamily="34" charset="0"/>
            </a:endParaRPr>
          </a:p>
          <a:p>
            <a:pPr marL="0" indent="0" algn="just">
              <a:buNone/>
            </a:pPr>
            <a:r>
              <a:rPr lang="tr-TR" sz="1600" dirty="0">
                <a:solidFill>
                  <a:srgbClr val="002060"/>
                </a:solidFill>
                <a:latin typeface="Verdana" panose="020B0604030504040204" pitchFamily="34" charset="0"/>
                <a:ea typeface="Verdana" panose="020B0604030504040204" pitchFamily="34" charset="0"/>
              </a:rPr>
              <a:t> </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1</a:t>
            </a:r>
            <a:r>
              <a:rPr lang="en-US" sz="1600" dirty="0">
                <a:solidFill>
                  <a:srgbClr val="002060"/>
                </a:solidFill>
                <a:latin typeface="Verdana" panose="020B0604030504040204" pitchFamily="34" charset="0"/>
                <a:ea typeface="Verdana" panose="020B0604030504040204" pitchFamily="34" charset="0"/>
              </a:rPr>
              <a:t>) Temperature range 700° C to 4000° C.</a:t>
            </a:r>
          </a:p>
          <a:p>
            <a:pPr marL="0" indent="0" algn="just">
              <a:buNone/>
            </a:pP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2</a:t>
            </a:r>
            <a:r>
              <a:rPr lang="en-US" sz="1600" dirty="0">
                <a:solidFill>
                  <a:srgbClr val="002060"/>
                </a:solidFill>
                <a:latin typeface="Verdana" panose="020B0604030504040204" pitchFamily="34" charset="0"/>
                <a:ea typeface="Verdana" panose="020B0604030504040204" pitchFamily="34" charset="0"/>
              </a:rPr>
              <a:t>) Accuracy ± 5 % of scale.</a:t>
            </a:r>
          </a:p>
          <a:p>
            <a:pPr marL="0" indent="0" algn="just">
              <a:buNone/>
            </a:pP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3</a:t>
            </a:r>
            <a:r>
              <a:rPr lang="en-US" sz="1600" dirty="0">
                <a:solidFill>
                  <a:srgbClr val="002060"/>
                </a:solidFill>
                <a:latin typeface="Verdana" panose="020B0604030504040204" pitchFamily="34" charset="0"/>
                <a:ea typeface="Verdana" panose="020B0604030504040204" pitchFamily="34" charset="0"/>
              </a:rPr>
              <a:t>) High speed of response.</a:t>
            </a:r>
          </a:p>
          <a:p>
            <a:pPr marL="0" indent="0" algn="just">
              <a:buNone/>
            </a:pP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4</a:t>
            </a:r>
            <a:r>
              <a:rPr lang="en-US" sz="1600" dirty="0">
                <a:solidFill>
                  <a:srgbClr val="002060"/>
                </a:solidFill>
                <a:latin typeface="Verdana" panose="020B0604030504040204" pitchFamily="34" charset="0"/>
                <a:ea typeface="Verdana" panose="020B0604030504040204" pitchFamily="34" charset="0"/>
              </a:rPr>
              <a:t>) Can be measure the temperature of an object may either stationary </a:t>
            </a:r>
            <a:r>
              <a:rPr lang="en-US" sz="1600" dirty="0" smtClean="0">
                <a:solidFill>
                  <a:srgbClr val="002060"/>
                </a:solidFill>
                <a:latin typeface="Verdana" panose="020B0604030504040204" pitchFamily="34" charset="0"/>
                <a:ea typeface="Verdana" panose="020B0604030504040204" pitchFamily="34" charset="0"/>
              </a:rPr>
              <a:t>or</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moving</a:t>
            </a:r>
            <a:r>
              <a:rPr lang="tr-TR" sz="1600" dirty="0">
                <a:solidFill>
                  <a:srgbClr val="002060"/>
                </a:solidFill>
                <a:latin typeface="Verdana" panose="020B0604030504040204" pitchFamily="34" charset="0"/>
                <a:ea typeface="Verdana" panose="020B0604030504040204" pitchFamily="34" charset="0"/>
              </a:rPr>
              <a:t>.</a:t>
            </a:r>
          </a:p>
          <a:p>
            <a:pPr marL="0" indent="0" algn="just">
              <a:buNone/>
            </a:pP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5</a:t>
            </a:r>
            <a:r>
              <a:rPr lang="en-US" sz="1600" dirty="0">
                <a:solidFill>
                  <a:srgbClr val="002060"/>
                </a:solidFill>
                <a:latin typeface="Verdana" panose="020B0604030504040204" pitchFamily="34" charset="0"/>
                <a:ea typeface="Verdana" panose="020B0604030504040204" pitchFamily="34" charset="0"/>
              </a:rPr>
              <a:t>) Direct contact is not necessary with the object whose temperature is </a:t>
            </a:r>
            <a:r>
              <a:rPr lang="en-US" sz="1600" dirty="0" smtClean="0">
                <a:solidFill>
                  <a:srgbClr val="002060"/>
                </a:solidFill>
                <a:latin typeface="Verdana" panose="020B0604030504040204" pitchFamily="34" charset="0"/>
                <a:ea typeface="Verdana" panose="020B0604030504040204" pitchFamily="34" charset="0"/>
              </a:rPr>
              <a:t>to</a:t>
            </a:r>
            <a:r>
              <a:rPr lang="tr-TR" sz="1600" dirty="0" smtClean="0">
                <a:solidFill>
                  <a:srgbClr val="002060"/>
                </a:solidFill>
                <a:latin typeface="Verdana" panose="020B0604030504040204" pitchFamily="34" charset="0"/>
                <a:ea typeface="Verdana" panose="020B0604030504040204" pitchFamily="34" charset="0"/>
              </a:rPr>
              <a:t> be </a:t>
            </a:r>
            <a:r>
              <a:rPr lang="tr-TR" sz="1600" dirty="0" err="1">
                <a:solidFill>
                  <a:srgbClr val="002060"/>
                </a:solidFill>
                <a:latin typeface="Verdana" panose="020B0604030504040204" pitchFamily="34" charset="0"/>
                <a:ea typeface="Verdana" panose="020B0604030504040204" pitchFamily="34" charset="0"/>
              </a:rPr>
              <a:t>measured</a:t>
            </a:r>
            <a:r>
              <a:rPr lang="tr-TR" sz="1600" dirty="0">
                <a:solidFill>
                  <a:srgbClr val="002060"/>
                </a:solidFill>
                <a:latin typeface="Verdana" panose="020B0604030504040204" pitchFamily="34" charset="0"/>
                <a:ea typeface="Verdana" panose="020B0604030504040204" pitchFamily="34" charset="0"/>
              </a:rPr>
              <a:t>.</a:t>
            </a:r>
          </a:p>
          <a:p>
            <a:pPr marL="0" indent="0" algn="just">
              <a:buNone/>
            </a:pP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6</a:t>
            </a:r>
            <a:r>
              <a:rPr lang="en-US" sz="1600" dirty="0">
                <a:solidFill>
                  <a:srgbClr val="002060"/>
                </a:solidFill>
                <a:latin typeface="Verdana" panose="020B0604030504040204" pitchFamily="34" charset="0"/>
                <a:ea typeface="Verdana" panose="020B0604030504040204" pitchFamily="34" charset="0"/>
              </a:rPr>
              <a:t>) Measurement is independent of the distance between the target </a:t>
            </a:r>
            <a:r>
              <a:rPr lang="en-US" sz="1600" dirty="0" smtClean="0">
                <a:solidFill>
                  <a:srgbClr val="002060"/>
                </a:solidFill>
                <a:latin typeface="Verdana" panose="020B0604030504040204" pitchFamily="34" charset="0"/>
                <a:ea typeface="Verdana" panose="020B0604030504040204" pitchFamily="34" charset="0"/>
              </a:rPr>
              <a:t>and</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smtClean="0">
                <a:solidFill>
                  <a:srgbClr val="002060"/>
                </a:solidFill>
                <a:latin typeface="Verdana" panose="020B0604030504040204" pitchFamily="34" charset="0"/>
                <a:ea typeface="Verdana" panose="020B0604030504040204" pitchFamily="34" charset="0"/>
              </a:rPr>
              <a:t>measuring</a:t>
            </a:r>
            <a:r>
              <a:rPr lang="tr-TR" sz="1600" dirty="0" smtClean="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instrument</a:t>
            </a:r>
            <a:r>
              <a:rPr lang="tr-TR" sz="1600" dirty="0">
                <a:solidFill>
                  <a:srgbClr val="002060"/>
                </a:solidFill>
                <a:latin typeface="Verdana" panose="020B0604030504040204" pitchFamily="34" charset="0"/>
                <a:ea typeface="Verdana" panose="020B0604030504040204" pitchFamily="34" charset="0"/>
              </a:rPr>
              <a:t>.</a:t>
            </a:r>
          </a:p>
          <a:p>
            <a:pPr algn="just"/>
            <a:r>
              <a:rPr lang="tr-TR" sz="1600" b="1" dirty="0" err="1">
                <a:solidFill>
                  <a:srgbClr val="002060"/>
                </a:solidFill>
                <a:latin typeface="Verdana" panose="020B0604030504040204" pitchFamily="34" charset="0"/>
                <a:ea typeface="Verdana" panose="020B0604030504040204" pitchFamily="34" charset="0"/>
              </a:rPr>
              <a:t>Disadvantages</a:t>
            </a:r>
            <a:endParaRPr lang="tr-TR" sz="1600" b="1" dirty="0">
              <a:solidFill>
                <a:srgbClr val="002060"/>
              </a:solidFill>
              <a:latin typeface="Verdana" panose="020B0604030504040204" pitchFamily="34" charset="0"/>
              <a:ea typeface="Verdana" panose="020B0604030504040204" pitchFamily="34" charset="0"/>
            </a:endParaRPr>
          </a:p>
          <a:p>
            <a:pPr marL="0" indent="0" algn="just">
              <a:buNone/>
            </a:pPr>
            <a:r>
              <a:rPr lang="tr-TR" sz="1600" dirty="0">
                <a:solidFill>
                  <a:srgbClr val="002060"/>
                </a:solidFill>
                <a:latin typeface="Verdana" panose="020B0604030504040204" pitchFamily="34" charset="0"/>
                <a:ea typeface="Verdana" panose="020B0604030504040204" pitchFamily="34" charset="0"/>
              </a:rPr>
              <a:t> </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1</a:t>
            </a:r>
            <a:r>
              <a:rPr lang="en-US" sz="1600" dirty="0">
                <a:solidFill>
                  <a:srgbClr val="002060"/>
                </a:solidFill>
                <a:latin typeface="Verdana" panose="020B0604030504040204" pitchFamily="34" charset="0"/>
                <a:ea typeface="Verdana" panose="020B0604030504040204" pitchFamily="34" charset="0"/>
              </a:rPr>
              <a:t>) The lower measuring is limited to 700°C.</a:t>
            </a:r>
          </a:p>
          <a:p>
            <a:pPr marL="0" indent="0" algn="just">
              <a:buNone/>
            </a:pP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2</a:t>
            </a:r>
            <a:r>
              <a:rPr lang="en-US" sz="1600" dirty="0">
                <a:solidFill>
                  <a:srgbClr val="002060"/>
                </a:solidFill>
                <a:latin typeface="Verdana" panose="020B0604030504040204" pitchFamily="34" charset="0"/>
                <a:ea typeface="Verdana" panose="020B0604030504040204" pitchFamily="34" charset="0"/>
              </a:rPr>
              <a:t>) The device is not useful for obtaining continuous values of </a:t>
            </a:r>
            <a:r>
              <a:rPr lang="en-US" sz="1600" dirty="0" smtClean="0">
                <a:solidFill>
                  <a:srgbClr val="002060"/>
                </a:solidFill>
                <a:latin typeface="Verdana" panose="020B0604030504040204" pitchFamily="34" charset="0"/>
                <a:ea typeface="Verdana" panose="020B0604030504040204" pitchFamily="34" charset="0"/>
              </a:rPr>
              <a:t>temperatures</a:t>
            </a:r>
            <a:r>
              <a:rPr lang="tr-TR" sz="1600" dirty="0" smtClean="0">
                <a:solidFill>
                  <a:srgbClr val="002060"/>
                </a:solidFill>
                <a:latin typeface="Verdana" panose="020B0604030504040204" pitchFamily="34" charset="0"/>
                <a:ea typeface="Verdana" panose="020B0604030504040204" pitchFamily="34" charset="0"/>
              </a:rPr>
              <a:t> at </a:t>
            </a:r>
            <a:r>
              <a:rPr lang="tr-TR" sz="1600" dirty="0" err="1">
                <a:solidFill>
                  <a:srgbClr val="002060"/>
                </a:solidFill>
                <a:latin typeface="Verdana" panose="020B0604030504040204" pitchFamily="34" charset="0"/>
                <a:ea typeface="Verdana" panose="020B0604030504040204" pitchFamily="34" charset="0"/>
              </a:rPr>
              <a:t>small</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intervals</a:t>
            </a:r>
            <a:r>
              <a:rPr lang="tr-TR" sz="1600" dirty="0" smtClean="0">
                <a:solidFill>
                  <a:srgbClr val="002060"/>
                </a:solidFill>
                <a:latin typeface="Verdana" panose="020B0604030504040204" pitchFamily="34" charset="0"/>
                <a:ea typeface="Verdana" panose="020B0604030504040204" pitchFamily="34" charset="0"/>
              </a:rPr>
              <a:t>.</a:t>
            </a:r>
            <a:endParaRPr lang="tr-TR" sz="16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31722162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1192" y="921097"/>
            <a:ext cx="11029616" cy="1013800"/>
          </a:xfrm>
        </p:spPr>
        <p:txBody>
          <a:bodyPr>
            <a:noAutofit/>
          </a:bodyPr>
          <a:lstStyle/>
          <a:p>
            <a:pPr algn="ctr"/>
            <a:r>
              <a:rPr lang="tr-TR" sz="3200" b="1" dirty="0" err="1" smtClean="0">
                <a:latin typeface="Verdana" panose="020B0604030504040204" pitchFamily="34" charset="0"/>
                <a:ea typeface="Verdana" panose="020B0604030504040204" pitchFamily="34" charset="0"/>
              </a:rPr>
              <a:t>Applıcatıon</a:t>
            </a:r>
            <a:r>
              <a:rPr lang="tr-TR" sz="3200" b="1" dirty="0">
                <a:latin typeface="Verdana" panose="020B0604030504040204" pitchFamily="34" charset="0"/>
                <a:ea typeface="Verdana" panose="020B0604030504040204" pitchFamily="34" charset="0"/>
              </a:rPr>
              <a:t/>
            </a:r>
            <a:br>
              <a:rPr lang="tr-TR" sz="3200" b="1" dirty="0">
                <a:latin typeface="Verdana" panose="020B0604030504040204" pitchFamily="34" charset="0"/>
                <a:ea typeface="Verdana" panose="020B0604030504040204" pitchFamily="34" charset="0"/>
              </a:rPr>
            </a:br>
            <a:endParaRPr lang="tr-TR" sz="3200" dirty="0"/>
          </a:p>
        </p:txBody>
      </p:sp>
      <p:sp>
        <p:nvSpPr>
          <p:cNvPr id="3" name="İçerik Yer Tutucusu 2"/>
          <p:cNvSpPr>
            <a:spLocks noGrp="1"/>
          </p:cNvSpPr>
          <p:nvPr>
            <p:ph idx="1"/>
          </p:nvPr>
        </p:nvSpPr>
        <p:spPr>
          <a:xfrm>
            <a:off x="478162" y="2691855"/>
            <a:ext cx="11029615" cy="1390747"/>
          </a:xfrm>
        </p:spPr>
        <p:txBody>
          <a:bodyPr/>
          <a:lstStyle/>
          <a:p>
            <a:pPr marL="0" indent="0" algn="ctr">
              <a:buNone/>
            </a:pPr>
            <a:r>
              <a:rPr lang="en-US" dirty="0" smtClean="0">
                <a:solidFill>
                  <a:srgbClr val="002060"/>
                </a:solidFill>
                <a:latin typeface="Verdana" panose="020B0604030504040204" pitchFamily="34" charset="0"/>
                <a:ea typeface="Verdana" panose="020B0604030504040204" pitchFamily="34" charset="0"/>
              </a:rPr>
              <a:t>1</a:t>
            </a:r>
            <a:r>
              <a:rPr lang="en-US" dirty="0">
                <a:solidFill>
                  <a:srgbClr val="002060"/>
                </a:solidFill>
                <a:latin typeface="Verdana" panose="020B0604030504040204" pitchFamily="34" charset="0"/>
                <a:ea typeface="Verdana" panose="020B0604030504040204" pitchFamily="34" charset="0"/>
              </a:rPr>
              <a:t>) Used to measure temperatures of liquid metals or highly </a:t>
            </a:r>
            <a:r>
              <a:rPr lang="en-US" dirty="0" smtClean="0">
                <a:solidFill>
                  <a:srgbClr val="002060"/>
                </a:solidFill>
                <a:latin typeface="Verdana" panose="020B0604030504040204" pitchFamily="34" charset="0"/>
                <a:ea typeface="Verdana" panose="020B0604030504040204" pitchFamily="34" charset="0"/>
              </a:rPr>
              <a:t>heated</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materials</a:t>
            </a:r>
            <a:r>
              <a:rPr lang="tr-TR" dirty="0" smtClean="0">
                <a:solidFill>
                  <a:srgbClr val="002060"/>
                </a:solidFill>
                <a:latin typeface="Verdana" panose="020B0604030504040204" pitchFamily="34" charset="0"/>
                <a:ea typeface="Verdana" panose="020B0604030504040204" pitchFamily="34" charset="0"/>
              </a:rPr>
              <a:t>.</a:t>
            </a:r>
          </a:p>
          <a:p>
            <a:pPr marL="0" indent="0" algn="ctr">
              <a:buNone/>
            </a:pPr>
            <a:r>
              <a:rPr lang="en-US" dirty="0" smtClean="0">
                <a:solidFill>
                  <a:srgbClr val="002060"/>
                </a:solidFill>
                <a:latin typeface="Verdana" panose="020B0604030504040204" pitchFamily="34" charset="0"/>
                <a:ea typeface="Verdana" panose="020B0604030504040204" pitchFamily="34" charset="0"/>
              </a:rPr>
              <a:t>2) Can be used to measure furnace temperatures.</a:t>
            </a:r>
            <a:endParaRPr lang="tr-TR" dirty="0" smtClean="0">
              <a:solidFill>
                <a:srgbClr val="002060"/>
              </a:solidFill>
              <a:latin typeface="Verdana" panose="020B0604030504040204" pitchFamily="34" charset="0"/>
              <a:ea typeface="Verdana" panose="020B0604030504040204" pitchFamily="34" charset="0"/>
            </a:endParaRPr>
          </a:p>
          <a:p>
            <a:pPr algn="ctr"/>
            <a:endParaRPr lang="tr-TR" dirty="0"/>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22775257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Verdana" panose="020B0604030504040204" pitchFamily="34" charset="0"/>
                <a:ea typeface="Verdana" panose="020B0604030504040204" pitchFamily="34" charset="0"/>
              </a:rPr>
              <a:t>General </a:t>
            </a:r>
            <a:r>
              <a:rPr lang="tr-TR" b="1" dirty="0" err="1" smtClean="0">
                <a:latin typeface="Verdana" panose="020B0604030504040204" pitchFamily="34" charset="0"/>
                <a:ea typeface="Verdana" panose="020B0604030504040204" pitchFamily="34" charset="0"/>
              </a:rPr>
              <a:t>Comparıson</a:t>
            </a:r>
            <a:r>
              <a:rPr lang="tr-TR" b="1" dirty="0" smtClean="0">
                <a:latin typeface="Verdana" panose="020B0604030504040204" pitchFamily="34" charset="0"/>
                <a:ea typeface="Verdana" panose="020B0604030504040204" pitchFamily="34" charset="0"/>
              </a:rPr>
              <a:t> of </a:t>
            </a:r>
            <a:r>
              <a:rPr lang="tr-TR" b="1" dirty="0" err="1" smtClean="0">
                <a:latin typeface="Verdana" panose="020B0604030504040204" pitchFamily="34" charset="0"/>
                <a:ea typeface="Verdana" panose="020B0604030504040204" pitchFamily="34" charset="0"/>
              </a:rPr>
              <a:t>temperature</a:t>
            </a:r>
            <a:r>
              <a:rPr lang="tr-TR" b="1" dirty="0" smtClean="0">
                <a:latin typeface="Verdana" panose="020B0604030504040204" pitchFamily="34" charset="0"/>
                <a:ea typeface="Verdana" panose="020B0604030504040204" pitchFamily="34" charset="0"/>
              </a:rPr>
              <a:t> </a:t>
            </a:r>
            <a:r>
              <a:rPr lang="tr-TR" b="1" dirty="0" err="1" smtClean="0">
                <a:latin typeface="Verdana" panose="020B0604030504040204" pitchFamily="34" charset="0"/>
                <a:ea typeface="Verdana" panose="020B0604030504040204" pitchFamily="34" charset="0"/>
              </a:rPr>
              <a:t>measurement</a:t>
            </a:r>
            <a:r>
              <a:rPr lang="tr-TR" b="1" dirty="0" smtClean="0">
                <a:latin typeface="Verdana" panose="020B0604030504040204" pitchFamily="34" charset="0"/>
                <a:ea typeface="Verdana" panose="020B0604030504040204" pitchFamily="34" charset="0"/>
              </a:rPr>
              <a:t> </a:t>
            </a:r>
            <a:r>
              <a:rPr lang="tr-TR" b="1" dirty="0" err="1" smtClean="0">
                <a:latin typeface="Verdana" panose="020B0604030504040204" pitchFamily="34" charset="0"/>
                <a:ea typeface="Verdana" panose="020B0604030504040204" pitchFamily="34" charset="0"/>
              </a:rPr>
              <a:t>devıces</a:t>
            </a:r>
            <a:endParaRPr lang="tr-TR" b="1" dirty="0">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516624"/>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5" name="Resim 4"/>
          <p:cNvPicPr>
            <a:picLocks noChangeAspect="1"/>
          </p:cNvPicPr>
          <p:nvPr/>
        </p:nvPicPr>
        <p:blipFill rotWithShape="1">
          <a:blip r:embed="rId2"/>
          <a:srcRect b="30950"/>
          <a:stretch/>
        </p:blipFill>
        <p:spPr>
          <a:xfrm>
            <a:off x="2698621" y="1820252"/>
            <a:ext cx="7005801" cy="4029342"/>
          </a:xfrm>
          <a:prstGeom prst="rect">
            <a:avLst/>
          </a:prstGeom>
        </p:spPr>
      </p:pic>
      <p:pic>
        <p:nvPicPr>
          <p:cNvPr id="6" name="Resim 5"/>
          <p:cNvPicPr>
            <a:picLocks noChangeAspect="1"/>
          </p:cNvPicPr>
          <p:nvPr/>
        </p:nvPicPr>
        <p:blipFill rotWithShape="1">
          <a:blip r:embed="rId2"/>
          <a:srcRect t="84025"/>
          <a:stretch/>
        </p:blipFill>
        <p:spPr>
          <a:xfrm>
            <a:off x="2698621" y="5849594"/>
            <a:ext cx="7005801" cy="932192"/>
          </a:xfrm>
          <a:prstGeom prst="rect">
            <a:avLst/>
          </a:prstGeom>
        </p:spPr>
      </p:pic>
    </p:spTree>
    <p:extLst>
      <p:ext uri="{BB962C8B-B14F-4D97-AF65-F5344CB8AC3E}">
        <p14:creationId xmlns:p14="http://schemas.microsoft.com/office/powerpoint/2010/main" val="5657530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stretch>
            <a:fillRect/>
          </a:stretch>
        </p:blipFill>
        <p:spPr>
          <a:xfrm>
            <a:off x="2950453" y="1845326"/>
            <a:ext cx="6405819" cy="4798181"/>
          </a:xfrm>
          <a:prstGeom prst="rect">
            <a:avLst/>
          </a:prstGeom>
        </p:spPr>
      </p:pic>
      <p:sp>
        <p:nvSpPr>
          <p:cNvPr id="3" name="Unvan 1"/>
          <p:cNvSpPr>
            <a:spLocks noGrp="1"/>
          </p:cNvSpPr>
          <p:nvPr>
            <p:ph type="title"/>
          </p:nvPr>
        </p:nvSpPr>
        <p:spPr>
          <a:xfrm>
            <a:off x="581192" y="702156"/>
            <a:ext cx="11029616" cy="1013800"/>
          </a:xfrm>
        </p:spPr>
        <p:txBody>
          <a:bodyPr/>
          <a:lstStyle/>
          <a:p>
            <a:pPr algn="ctr"/>
            <a:r>
              <a:rPr lang="tr-TR" b="1" dirty="0" err="1" smtClean="0">
                <a:latin typeface="Verdana" panose="020B0604030504040204" pitchFamily="34" charset="0"/>
                <a:ea typeface="Verdana" panose="020B0604030504040204" pitchFamily="34" charset="0"/>
              </a:rPr>
              <a:t>See</a:t>
            </a:r>
            <a:r>
              <a:rPr lang="tr-TR" b="1" dirty="0" smtClean="0">
                <a:latin typeface="Verdana" panose="020B0604030504040204" pitchFamily="34" charset="0"/>
                <a:ea typeface="Verdana" panose="020B0604030504040204" pitchFamily="34" charset="0"/>
              </a:rPr>
              <a:t> </a:t>
            </a:r>
            <a:r>
              <a:rPr lang="tr-TR" b="1" dirty="0" err="1" smtClean="0">
                <a:latin typeface="Verdana" panose="020B0604030504040204" pitchFamily="34" charset="0"/>
                <a:ea typeface="Verdana" panose="020B0604030504040204" pitchFamily="34" charset="0"/>
              </a:rPr>
              <a:t>you</a:t>
            </a:r>
            <a:r>
              <a:rPr lang="tr-TR" b="1" dirty="0" smtClean="0">
                <a:latin typeface="Verdana" panose="020B0604030504040204" pitchFamily="34" charset="0"/>
                <a:ea typeface="Verdana" panose="020B0604030504040204" pitchFamily="34" charset="0"/>
              </a:rPr>
              <a:t> on 5th of </a:t>
            </a:r>
            <a:r>
              <a:rPr lang="tr-TR" b="1" dirty="0" err="1" smtClean="0">
                <a:latin typeface="Verdana" panose="020B0604030504040204" pitchFamily="34" charset="0"/>
                <a:ea typeface="Verdana" panose="020B0604030504040204" pitchFamily="34" charset="0"/>
              </a:rPr>
              <a:t>november</a:t>
            </a:r>
            <a:r>
              <a:rPr lang="tr-TR" b="1" dirty="0" smtClean="0">
                <a:latin typeface="Verdana" panose="020B0604030504040204" pitchFamily="34" charset="0"/>
                <a:ea typeface="Verdana" panose="020B0604030504040204" pitchFamily="34" charset="0"/>
              </a:rPr>
              <a:t> at 14:00 </a:t>
            </a:r>
            <a:r>
              <a:rPr lang="tr-TR" b="1" dirty="0" err="1" smtClean="0">
                <a:latin typeface="Verdana" panose="020B0604030504040204" pitchFamily="34" charset="0"/>
                <a:ea typeface="Verdana" panose="020B0604030504040204" pitchFamily="34" charset="0"/>
              </a:rPr>
              <a:t>pm</a:t>
            </a:r>
            <a:r>
              <a:rPr lang="tr-TR" b="1" dirty="0" smtClean="0">
                <a:latin typeface="Verdana" panose="020B0604030504040204" pitchFamily="34" charset="0"/>
                <a:ea typeface="Verdana" panose="020B0604030504040204" pitchFamily="34" charset="0"/>
              </a:rPr>
              <a:t> </a:t>
            </a:r>
            <a:r>
              <a:rPr lang="tr-TR" b="1" dirty="0" smtClean="0">
                <a:latin typeface="Verdana" panose="020B0604030504040204" pitchFamily="34" charset="0"/>
                <a:ea typeface="Verdana" panose="020B0604030504040204" pitchFamily="34" charset="0"/>
                <a:sym typeface="Wingdings" panose="05000000000000000000" pitchFamily="2" charset="2"/>
              </a:rPr>
              <a:t></a:t>
            </a:r>
            <a:endParaRPr lang="tr-TR"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53146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err="1" smtClean="0">
                <a:latin typeface="Verdana" panose="020B0604030504040204" pitchFamily="34" charset="0"/>
                <a:ea typeface="Verdana" panose="020B0604030504040204" pitchFamily="34" charset="0"/>
              </a:rPr>
              <a:t>temperature</a:t>
            </a:r>
            <a:endParaRPr lang="tr-TR" sz="4000"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p:txBody>
          <a:bodyPr>
            <a:normAutofit/>
          </a:bodyPr>
          <a:lstStyle/>
          <a:p>
            <a:pPr algn="just"/>
            <a:r>
              <a:rPr lang="en-US" sz="2400" dirty="0">
                <a:solidFill>
                  <a:srgbClr val="002060"/>
                </a:solidFill>
                <a:latin typeface="Verdana" panose="020B0604030504040204" pitchFamily="34" charset="0"/>
                <a:ea typeface="Verdana" panose="020B0604030504040204" pitchFamily="34" charset="0"/>
              </a:rPr>
              <a:t>Temperature is actually the macroscopic manifestation of the</a:t>
            </a:r>
            <a:br>
              <a:rPr lang="en-US" sz="2400" dirty="0">
                <a:solidFill>
                  <a:srgbClr val="002060"/>
                </a:solidFill>
                <a:latin typeface="Verdana" panose="020B0604030504040204" pitchFamily="34" charset="0"/>
                <a:ea typeface="Verdana" panose="020B0604030504040204" pitchFamily="34" charset="0"/>
              </a:rPr>
            </a:br>
            <a:r>
              <a:rPr lang="en-US" sz="2400" dirty="0">
                <a:solidFill>
                  <a:srgbClr val="002060"/>
                </a:solidFill>
                <a:latin typeface="Verdana" panose="020B0604030504040204" pitchFamily="34" charset="0"/>
                <a:ea typeface="Verdana" panose="020B0604030504040204" pitchFamily="34" charset="0"/>
              </a:rPr>
              <a:t>energy level of atoms and molecules. </a:t>
            </a:r>
            <a:endParaRPr lang="tr-TR" sz="2400" dirty="0" smtClean="0">
              <a:solidFill>
                <a:srgbClr val="002060"/>
              </a:solidFill>
              <a:latin typeface="Verdana" panose="020B0604030504040204" pitchFamily="34" charset="0"/>
              <a:ea typeface="Verdana" panose="020B0604030504040204" pitchFamily="34" charset="0"/>
            </a:endParaRPr>
          </a:p>
          <a:p>
            <a:pPr algn="just"/>
            <a:r>
              <a:rPr lang="en-US" sz="2400" dirty="0" smtClean="0">
                <a:solidFill>
                  <a:srgbClr val="002060"/>
                </a:solidFill>
                <a:latin typeface="Verdana" panose="020B0604030504040204" pitchFamily="34" charset="0"/>
                <a:ea typeface="Verdana" panose="020B0604030504040204" pitchFamily="34" charset="0"/>
              </a:rPr>
              <a:t>This </a:t>
            </a:r>
            <a:r>
              <a:rPr lang="en-US" sz="2400" dirty="0">
                <a:solidFill>
                  <a:srgbClr val="002060"/>
                </a:solidFill>
                <a:latin typeface="Verdana" panose="020B0604030504040204" pitchFamily="34" charset="0"/>
                <a:ea typeface="Verdana" panose="020B0604030504040204" pitchFamily="34" charset="0"/>
              </a:rPr>
              <a:t>implies that there is a lower limit to temperature, </a:t>
            </a:r>
            <a:r>
              <a:rPr lang="en-US" sz="2400" b="1" dirty="0">
                <a:solidFill>
                  <a:srgbClr val="002060"/>
                </a:solidFill>
                <a:latin typeface="Verdana" panose="020B0604030504040204" pitchFamily="34" charset="0"/>
                <a:ea typeface="Verdana" panose="020B0604030504040204" pitchFamily="34" charset="0"/>
              </a:rPr>
              <a:t>the </a:t>
            </a:r>
            <a:r>
              <a:rPr lang="en-US" sz="2400" b="1" dirty="0" smtClean="0">
                <a:solidFill>
                  <a:srgbClr val="002060"/>
                </a:solidFill>
                <a:latin typeface="Verdana" panose="020B0604030504040204" pitchFamily="34" charset="0"/>
                <a:ea typeface="Verdana" panose="020B0604030504040204" pitchFamily="34" charset="0"/>
              </a:rPr>
              <a:t>absolute</a:t>
            </a:r>
            <a:r>
              <a:rPr lang="tr-TR" sz="2400" b="1" dirty="0" smtClean="0">
                <a:solidFill>
                  <a:srgbClr val="002060"/>
                </a:solidFill>
                <a:latin typeface="Verdana" panose="020B0604030504040204" pitchFamily="34" charset="0"/>
                <a:ea typeface="Verdana" panose="020B0604030504040204" pitchFamily="34" charset="0"/>
              </a:rPr>
              <a:t> </a:t>
            </a:r>
            <a:r>
              <a:rPr lang="en-US" sz="2400" b="1" dirty="0" smtClean="0">
                <a:solidFill>
                  <a:srgbClr val="002060"/>
                </a:solidFill>
                <a:latin typeface="Verdana" panose="020B0604030504040204" pitchFamily="34" charset="0"/>
                <a:ea typeface="Verdana" panose="020B0604030504040204" pitchFamily="34" charset="0"/>
              </a:rPr>
              <a:t>zero</a:t>
            </a:r>
            <a:r>
              <a:rPr lang="en-US" sz="2400" dirty="0">
                <a:solidFill>
                  <a:srgbClr val="002060"/>
                </a:solidFill>
                <a:latin typeface="Verdana" panose="020B0604030504040204" pitchFamily="34" charset="0"/>
                <a:ea typeface="Verdana" panose="020B0604030504040204" pitchFamily="34" charset="0"/>
              </a:rPr>
              <a:t>. </a:t>
            </a:r>
            <a:r>
              <a:rPr lang="en-US" sz="2400" dirty="0" smtClean="0">
                <a:solidFill>
                  <a:srgbClr val="002060"/>
                </a:solidFill>
                <a:latin typeface="Verdana" panose="020B0604030504040204" pitchFamily="34" charset="0"/>
                <a:ea typeface="Verdana" panose="020B0604030504040204" pitchFamily="34" charset="0"/>
              </a:rPr>
              <a:t>This </a:t>
            </a:r>
            <a:r>
              <a:rPr lang="en-US" sz="2400" dirty="0">
                <a:solidFill>
                  <a:srgbClr val="002060"/>
                </a:solidFill>
                <a:latin typeface="Verdana" panose="020B0604030504040204" pitchFamily="34" charset="0"/>
                <a:ea typeface="Verdana" panose="020B0604030504040204" pitchFamily="34" charset="0"/>
              </a:rPr>
              <a:t>is the temperature at which the atoms stop moving. </a:t>
            </a:r>
            <a:endParaRPr lang="tr-TR" sz="2400" dirty="0" smtClean="0">
              <a:solidFill>
                <a:srgbClr val="002060"/>
              </a:solidFill>
              <a:latin typeface="Verdana" panose="020B0604030504040204" pitchFamily="34" charset="0"/>
              <a:ea typeface="Verdana" panose="020B0604030504040204" pitchFamily="34" charset="0"/>
            </a:endParaRPr>
          </a:p>
          <a:p>
            <a:pPr algn="just"/>
            <a:r>
              <a:rPr lang="en-US" sz="2400" dirty="0" smtClean="0">
                <a:solidFill>
                  <a:srgbClr val="002060"/>
                </a:solidFill>
                <a:latin typeface="Verdana" panose="020B0604030504040204" pitchFamily="34" charset="0"/>
                <a:ea typeface="Verdana" panose="020B0604030504040204" pitchFamily="34" charset="0"/>
              </a:rPr>
              <a:t>Note </a:t>
            </a:r>
            <a:r>
              <a:rPr lang="en-US" sz="2400" dirty="0">
                <a:solidFill>
                  <a:srgbClr val="002060"/>
                </a:solidFill>
                <a:latin typeface="Verdana" panose="020B0604030504040204" pitchFamily="34" charset="0"/>
                <a:ea typeface="Verdana" panose="020B0604030504040204" pitchFamily="34" charset="0"/>
              </a:rPr>
              <a:t>that many thermodynamic </a:t>
            </a:r>
            <a:r>
              <a:rPr lang="en-US" sz="2400" dirty="0" smtClean="0">
                <a:solidFill>
                  <a:srgbClr val="002060"/>
                </a:solidFill>
                <a:latin typeface="Verdana" panose="020B0604030504040204" pitchFamily="34" charset="0"/>
                <a:ea typeface="Verdana" panose="020B0604030504040204" pitchFamily="34" charset="0"/>
              </a:rPr>
              <a:t>equations</a:t>
            </a:r>
            <a:r>
              <a:rPr lang="tr-TR" sz="2400" dirty="0" smtClean="0">
                <a:solidFill>
                  <a:srgbClr val="002060"/>
                </a:solidFill>
                <a:latin typeface="Verdana" panose="020B0604030504040204" pitchFamily="34" charset="0"/>
                <a:ea typeface="Verdana" panose="020B0604030504040204" pitchFamily="34" charset="0"/>
              </a:rPr>
              <a:t> </a:t>
            </a:r>
            <a:r>
              <a:rPr lang="en-US" sz="2400" dirty="0" smtClean="0">
                <a:solidFill>
                  <a:srgbClr val="002060"/>
                </a:solidFill>
                <a:latin typeface="Verdana" panose="020B0604030504040204" pitchFamily="34" charset="0"/>
                <a:ea typeface="Verdana" panose="020B0604030504040204" pitchFamily="34" charset="0"/>
              </a:rPr>
              <a:t>are </a:t>
            </a:r>
            <a:r>
              <a:rPr lang="en-US" sz="2400" dirty="0">
                <a:solidFill>
                  <a:srgbClr val="002060"/>
                </a:solidFill>
                <a:latin typeface="Verdana" panose="020B0604030504040204" pitchFamily="34" charset="0"/>
                <a:ea typeface="Verdana" panose="020B0604030504040204" pitchFamily="34" charset="0"/>
              </a:rPr>
              <a:t>based on temperature scales starting at absolute </a:t>
            </a:r>
            <a:r>
              <a:rPr lang="en-US" sz="2400" dirty="0" smtClean="0">
                <a:solidFill>
                  <a:srgbClr val="002060"/>
                </a:solidFill>
                <a:latin typeface="Verdana" panose="020B0604030504040204" pitchFamily="34" charset="0"/>
                <a:ea typeface="Verdana" panose="020B0604030504040204" pitchFamily="34" charset="0"/>
              </a:rPr>
              <a:t>zero</a:t>
            </a:r>
            <a:r>
              <a:rPr lang="tr-TR" sz="2400" dirty="0" smtClean="0">
                <a:solidFill>
                  <a:srgbClr val="002060"/>
                </a:solidFill>
                <a:latin typeface="Verdana" panose="020B0604030504040204" pitchFamily="34" charset="0"/>
                <a:ea typeface="Verdana" panose="020B0604030504040204" pitchFamily="34" charset="0"/>
              </a:rPr>
              <a:t> </a:t>
            </a:r>
            <a:r>
              <a:rPr lang="en-US" sz="2400" dirty="0" smtClean="0">
                <a:solidFill>
                  <a:srgbClr val="002060"/>
                </a:solidFill>
                <a:latin typeface="Verdana" panose="020B0604030504040204" pitchFamily="34" charset="0"/>
                <a:ea typeface="Verdana" panose="020B0604030504040204" pitchFamily="34" charset="0"/>
              </a:rPr>
              <a:t>(such as </a:t>
            </a:r>
            <a:r>
              <a:rPr lang="en-US" sz="2400" dirty="0">
                <a:solidFill>
                  <a:srgbClr val="002060"/>
                </a:solidFill>
                <a:latin typeface="Verdana" panose="020B0604030504040204" pitchFamily="34" charset="0"/>
                <a:ea typeface="Verdana" panose="020B0604030504040204" pitchFamily="34" charset="0"/>
              </a:rPr>
              <a:t>the ideal gas equation).</a:t>
            </a:r>
            <a:endParaRPr lang="tr-TR" sz="24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2941591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err="1" smtClean="0">
                <a:latin typeface="Verdana" panose="020B0604030504040204" pitchFamily="34" charset="0"/>
                <a:ea typeface="Verdana" panose="020B0604030504040204" pitchFamily="34" charset="0"/>
              </a:rPr>
              <a:t>Temperature</a:t>
            </a:r>
            <a:r>
              <a:rPr lang="tr-TR" sz="3600" b="1" dirty="0" smtClean="0">
                <a:latin typeface="Verdana" panose="020B0604030504040204" pitchFamily="34" charset="0"/>
                <a:ea typeface="Verdana" panose="020B0604030504040204" pitchFamily="34" charset="0"/>
              </a:rPr>
              <a:t> </a:t>
            </a:r>
            <a:r>
              <a:rPr lang="tr-TR" sz="3600" b="1" dirty="0" err="1" smtClean="0">
                <a:latin typeface="Verdana" panose="020B0604030504040204" pitchFamily="34" charset="0"/>
                <a:ea typeface="Verdana" panose="020B0604030504040204" pitchFamily="34" charset="0"/>
              </a:rPr>
              <a:t>scales</a:t>
            </a:r>
            <a:endParaRPr lang="tr-TR" sz="3600" b="1" dirty="0">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76154"/>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15" name="Resim 14"/>
          <p:cNvPicPr>
            <a:picLocks noChangeAspect="1"/>
          </p:cNvPicPr>
          <p:nvPr/>
        </p:nvPicPr>
        <p:blipFill>
          <a:blip r:embed="rId2"/>
          <a:stretch>
            <a:fillRect/>
          </a:stretch>
        </p:blipFill>
        <p:spPr>
          <a:xfrm>
            <a:off x="7098493" y="2005300"/>
            <a:ext cx="4512315" cy="4470854"/>
          </a:xfrm>
          <a:prstGeom prst="rect">
            <a:avLst/>
          </a:prstGeom>
        </p:spPr>
      </p:pic>
      <p:sp>
        <p:nvSpPr>
          <p:cNvPr id="18" name="İçerik Yer Tutucusu 2"/>
          <p:cNvSpPr txBox="1">
            <a:spLocks/>
          </p:cNvSpPr>
          <p:nvPr/>
        </p:nvSpPr>
        <p:spPr>
          <a:xfrm>
            <a:off x="343779" y="1656135"/>
            <a:ext cx="7392035" cy="1797578"/>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600" dirty="0" smtClean="0">
                <a:solidFill>
                  <a:srgbClr val="002060"/>
                </a:solidFill>
                <a:latin typeface="Verdana" panose="020B0604030504040204" pitchFamily="34" charset="0"/>
                <a:ea typeface="Verdana" panose="020B0604030504040204" pitchFamily="34" charset="0"/>
              </a:rPr>
              <a:t>Normally measured </a:t>
            </a:r>
            <a:r>
              <a:rPr lang="en-US" sz="1600" dirty="0" smtClean="0">
                <a:solidFill>
                  <a:srgbClr val="002060"/>
                </a:solidFill>
                <a:latin typeface="Verdana" panose="020B0604030504040204" pitchFamily="34" charset="0"/>
                <a:ea typeface="Verdana" panose="020B0604030504040204" pitchFamily="34" charset="0"/>
              </a:rPr>
              <a:t>using </a:t>
            </a:r>
            <a:r>
              <a:rPr lang="en-US" sz="1600" dirty="0" smtClean="0">
                <a:solidFill>
                  <a:srgbClr val="002060"/>
                </a:solidFill>
                <a:latin typeface="Verdana" panose="020B0604030504040204" pitchFamily="34" charset="0"/>
                <a:ea typeface="Verdana" panose="020B0604030504040204" pitchFamily="34" charset="0"/>
              </a:rPr>
              <a:t>one of the</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following scales.</a:t>
            </a:r>
          </a:p>
          <a:p>
            <a:pPr marL="0" indent="0">
              <a:buFont typeface="Wingdings 2" panose="05020102010507070707" pitchFamily="18" charset="2"/>
              <a:buNone/>
            </a:pP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1. Fahrenheit.[°F]</a:t>
            </a:r>
            <a:endParaRPr lang="tr-TR" sz="1600" dirty="0" smtClean="0">
              <a:solidFill>
                <a:srgbClr val="002060"/>
              </a:solidFill>
              <a:latin typeface="Verdana" panose="020B0604030504040204" pitchFamily="34" charset="0"/>
              <a:ea typeface="Verdana" panose="020B0604030504040204" pitchFamily="34" charset="0"/>
            </a:endParaRPr>
          </a:p>
          <a:p>
            <a:pPr marL="0" indent="0">
              <a:buFont typeface="Wingdings 2" panose="05020102010507070707" pitchFamily="18" charset="2"/>
              <a:buNone/>
            </a:pP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2. Celsius or centigrade. [°C]</a:t>
            </a:r>
            <a:endParaRPr lang="tr-TR" sz="1600" dirty="0" smtClean="0">
              <a:solidFill>
                <a:srgbClr val="002060"/>
              </a:solidFill>
              <a:latin typeface="Verdana" panose="020B0604030504040204" pitchFamily="34" charset="0"/>
              <a:ea typeface="Verdana" panose="020B0604030504040204" pitchFamily="34" charset="0"/>
            </a:endParaRPr>
          </a:p>
          <a:p>
            <a:pPr marL="0" indent="0">
              <a:buFont typeface="Wingdings 2" panose="05020102010507070707" pitchFamily="18" charset="2"/>
              <a:buNone/>
            </a:pP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3. Kelvin </a:t>
            </a:r>
            <a:r>
              <a:rPr lang="en-US" sz="1600" dirty="0" smtClean="0">
                <a:solidFill>
                  <a:srgbClr val="002060"/>
                </a:solidFill>
                <a:latin typeface="Verdana" panose="020B0604030504040204" pitchFamily="34" charset="0"/>
                <a:ea typeface="Verdana" panose="020B0604030504040204" pitchFamily="34" charset="0"/>
              </a:rPr>
              <a:t>.[K</a:t>
            </a:r>
            <a:r>
              <a:rPr lang="en-US" sz="1600" dirty="0" smtClean="0">
                <a:solidFill>
                  <a:srgbClr val="002060"/>
                </a:solidFill>
                <a:latin typeface="Verdana" panose="020B0604030504040204" pitchFamily="34" charset="0"/>
                <a:ea typeface="Verdana" panose="020B0604030504040204" pitchFamily="34" charset="0"/>
              </a:rPr>
              <a:t>]</a:t>
            </a:r>
            <a:endParaRPr lang="tr-TR" sz="1600" dirty="0">
              <a:solidFill>
                <a:srgbClr val="002060"/>
              </a:solidFill>
              <a:latin typeface="Verdana" panose="020B0604030504040204" pitchFamily="34" charset="0"/>
              <a:ea typeface="Verdana" panose="020B0604030504040204" pitchFamily="34" charset="0"/>
            </a:endParaRPr>
          </a:p>
        </p:txBody>
      </p:sp>
      <p:sp>
        <p:nvSpPr>
          <p:cNvPr id="19" name="İçerik Yer Tutucusu 18"/>
          <p:cNvSpPr>
            <a:spLocks noGrp="1"/>
          </p:cNvSpPr>
          <p:nvPr>
            <p:ph idx="1"/>
          </p:nvPr>
        </p:nvSpPr>
        <p:spPr>
          <a:xfrm>
            <a:off x="727872" y="3679995"/>
            <a:ext cx="5056908" cy="1815882"/>
          </a:xfrm>
          <a:prstGeom prst="rect">
            <a:avLst/>
          </a:prstGeom>
        </p:spPr>
        <p:txBody>
          <a:bodyPr wrap="square">
            <a:spAutoFit/>
          </a:bodyPr>
          <a:lstStyle/>
          <a:p>
            <a:pPr algn="ctr"/>
            <a:r>
              <a:rPr lang="tr-TR" sz="1600" dirty="0" err="1">
                <a:solidFill>
                  <a:srgbClr val="002060"/>
                </a:solidFill>
                <a:latin typeface="Verdana" panose="020B0604030504040204" pitchFamily="34" charset="0"/>
                <a:ea typeface="Verdana" panose="020B0604030504040204" pitchFamily="34" charset="0"/>
              </a:rPr>
              <a:t>Celsius</a:t>
            </a:r>
            <a:r>
              <a:rPr lang="tr-TR" sz="1600" dirty="0">
                <a:solidFill>
                  <a:srgbClr val="002060"/>
                </a:solidFill>
                <a:latin typeface="Verdana" panose="020B0604030504040204" pitchFamily="34" charset="0"/>
                <a:ea typeface="Verdana" panose="020B0604030504040204" pitchFamily="34" charset="0"/>
              </a:rPr>
              <a:t>, </a:t>
            </a:r>
            <a:r>
              <a:rPr lang="tr-TR" sz="1600" dirty="0" err="1">
                <a:solidFill>
                  <a:srgbClr val="002060"/>
                </a:solidFill>
                <a:latin typeface="Verdana" panose="020B0604030504040204" pitchFamily="34" charset="0"/>
                <a:ea typeface="Verdana" panose="020B0604030504040204" pitchFamily="34" charset="0"/>
              </a:rPr>
              <a:t>Fahrenheit</a:t>
            </a:r>
            <a:r>
              <a:rPr lang="tr-TR" sz="1600" dirty="0">
                <a:solidFill>
                  <a:srgbClr val="002060"/>
                </a:solidFill>
                <a:latin typeface="Verdana" panose="020B0604030504040204" pitchFamily="34" charset="0"/>
                <a:ea typeface="Verdana" panose="020B0604030504040204" pitchFamily="34" charset="0"/>
              </a:rPr>
              <a:t>, Kelvin, </a:t>
            </a:r>
            <a:r>
              <a:rPr lang="tr-TR" sz="1600" dirty="0" err="1">
                <a:solidFill>
                  <a:srgbClr val="002060"/>
                </a:solidFill>
                <a:latin typeface="Verdana" panose="020B0604030504040204" pitchFamily="34" charset="0"/>
                <a:ea typeface="Verdana" panose="020B0604030504040204" pitchFamily="34" charset="0"/>
              </a:rPr>
              <a:t>Rankine</a:t>
            </a:r>
            <a:r>
              <a:rPr lang="tr-TR" sz="1600" dirty="0">
                <a:solidFill>
                  <a:srgbClr val="002060"/>
                </a:solidFill>
                <a:latin typeface="Verdana" panose="020B0604030504040204" pitchFamily="34" charset="0"/>
                <a:ea typeface="Verdana" panose="020B0604030504040204" pitchFamily="34" charset="0"/>
              </a:rPr>
              <a:t/>
            </a:r>
            <a:br>
              <a:rPr lang="tr-TR" sz="1600" dirty="0">
                <a:solidFill>
                  <a:srgbClr val="002060"/>
                </a:solidFill>
                <a:latin typeface="Verdana" panose="020B0604030504040204" pitchFamily="34" charset="0"/>
                <a:ea typeface="Verdana" panose="020B0604030504040204" pitchFamily="34" charset="0"/>
              </a:rPr>
            </a:br>
            <a:r>
              <a:rPr lang="tr-TR" sz="1600" dirty="0">
                <a:solidFill>
                  <a:srgbClr val="002060"/>
                </a:solidFill>
                <a:latin typeface="Verdana" panose="020B0604030504040204" pitchFamily="34" charset="0"/>
                <a:ea typeface="Verdana" panose="020B0604030504040204" pitchFamily="34" charset="0"/>
              </a:rPr>
              <a:t>• °C = (°F – 32)/1.8</a:t>
            </a:r>
            <a:br>
              <a:rPr lang="tr-TR" sz="1600" dirty="0">
                <a:solidFill>
                  <a:srgbClr val="002060"/>
                </a:solidFill>
                <a:latin typeface="Verdana" panose="020B0604030504040204" pitchFamily="34" charset="0"/>
                <a:ea typeface="Verdana" panose="020B0604030504040204" pitchFamily="34" charset="0"/>
              </a:rPr>
            </a:br>
            <a:r>
              <a:rPr lang="tr-TR" sz="1600" dirty="0">
                <a:solidFill>
                  <a:srgbClr val="002060"/>
                </a:solidFill>
                <a:latin typeface="Verdana" panose="020B0604030504040204" pitchFamily="34" charset="0"/>
                <a:ea typeface="Verdana" panose="020B0604030504040204" pitchFamily="34" charset="0"/>
              </a:rPr>
              <a:t>• °F = 32 + 1.8*(°C)</a:t>
            </a:r>
            <a:br>
              <a:rPr lang="tr-TR" sz="1600" dirty="0">
                <a:solidFill>
                  <a:srgbClr val="002060"/>
                </a:solidFill>
                <a:latin typeface="Verdana" panose="020B0604030504040204" pitchFamily="34" charset="0"/>
                <a:ea typeface="Verdana" panose="020B0604030504040204" pitchFamily="34" charset="0"/>
              </a:rPr>
            </a:br>
            <a:r>
              <a:rPr lang="tr-TR" sz="1600" dirty="0">
                <a:solidFill>
                  <a:srgbClr val="002060"/>
                </a:solidFill>
                <a:latin typeface="Verdana" panose="020B0604030504040204" pitchFamily="34" charset="0"/>
                <a:ea typeface="Verdana" panose="020B0604030504040204" pitchFamily="34" charset="0"/>
              </a:rPr>
              <a:t>• K = °C + 273.15</a:t>
            </a:r>
            <a:br>
              <a:rPr lang="tr-TR" sz="1600" dirty="0">
                <a:solidFill>
                  <a:srgbClr val="002060"/>
                </a:solidFill>
                <a:latin typeface="Verdana" panose="020B0604030504040204" pitchFamily="34" charset="0"/>
                <a:ea typeface="Verdana" panose="020B0604030504040204" pitchFamily="34" charset="0"/>
              </a:rPr>
            </a:br>
            <a:r>
              <a:rPr lang="tr-TR" sz="1600" dirty="0">
                <a:solidFill>
                  <a:srgbClr val="002060"/>
                </a:solidFill>
                <a:latin typeface="Verdana" panose="020B0604030504040204" pitchFamily="34" charset="0"/>
                <a:ea typeface="Verdana" panose="020B0604030504040204" pitchFamily="34" charset="0"/>
              </a:rPr>
              <a:t>• °R = (°C + 273.15)*1.8</a:t>
            </a:r>
            <a:br>
              <a:rPr lang="tr-TR" sz="1600" dirty="0">
                <a:solidFill>
                  <a:srgbClr val="002060"/>
                </a:solidFill>
                <a:latin typeface="Verdana" panose="020B0604030504040204" pitchFamily="34" charset="0"/>
                <a:ea typeface="Verdana" panose="020B0604030504040204" pitchFamily="34" charset="0"/>
              </a:rPr>
            </a:br>
            <a:r>
              <a:rPr lang="tr-TR" sz="1600" dirty="0">
                <a:solidFill>
                  <a:srgbClr val="002060"/>
                </a:solidFill>
                <a:latin typeface="Verdana" panose="020B0604030504040204" pitchFamily="34" charset="0"/>
                <a:ea typeface="Verdana" panose="020B0604030504040204" pitchFamily="34" charset="0"/>
              </a:rPr>
              <a:t>• °R = °F + 459.67</a:t>
            </a:r>
            <a:br>
              <a:rPr lang="tr-TR" sz="1600" dirty="0">
                <a:solidFill>
                  <a:srgbClr val="002060"/>
                </a:solidFill>
                <a:latin typeface="Verdana" panose="020B0604030504040204" pitchFamily="34" charset="0"/>
                <a:ea typeface="Verdana" panose="020B0604030504040204" pitchFamily="34" charset="0"/>
              </a:rPr>
            </a:br>
            <a:r>
              <a:rPr lang="tr-TR" sz="1600" dirty="0">
                <a:solidFill>
                  <a:srgbClr val="002060"/>
                </a:solidFill>
                <a:latin typeface="Verdana" panose="020B0604030504040204" pitchFamily="34" charset="0"/>
                <a:ea typeface="Verdana" panose="020B0604030504040204" pitchFamily="34" charset="0"/>
              </a:rPr>
              <a:t>• °R = </a:t>
            </a:r>
            <a:r>
              <a:rPr lang="tr-TR" sz="1600" dirty="0" smtClean="0">
                <a:solidFill>
                  <a:srgbClr val="002060"/>
                </a:solidFill>
                <a:latin typeface="Verdana" panose="020B0604030504040204" pitchFamily="34" charset="0"/>
                <a:ea typeface="Verdana" panose="020B0604030504040204" pitchFamily="34" charset="0"/>
              </a:rPr>
              <a:t>1.8*K</a:t>
            </a:r>
          </a:p>
        </p:txBody>
      </p:sp>
      <p:sp>
        <p:nvSpPr>
          <p:cNvPr id="20" name="Dikdörtgen 19"/>
          <p:cNvSpPr/>
          <p:nvPr/>
        </p:nvSpPr>
        <p:spPr>
          <a:xfrm>
            <a:off x="241574" y="5808262"/>
            <a:ext cx="6959125" cy="523220"/>
          </a:xfrm>
          <a:prstGeom prst="rect">
            <a:avLst/>
          </a:prstGeom>
        </p:spPr>
        <p:txBody>
          <a:bodyPr wrap="square">
            <a:spAutoFit/>
          </a:bodyPr>
          <a:lstStyle/>
          <a:p>
            <a:r>
              <a:rPr lang="tr-TR" sz="1400" b="1" dirty="0">
                <a:solidFill>
                  <a:srgbClr val="FF0000"/>
                </a:solidFill>
                <a:latin typeface="Verdana" panose="020B0604030504040204" pitchFamily="34" charset="0"/>
                <a:ea typeface="Verdana" panose="020B0604030504040204" pitchFamily="34" charset="0"/>
              </a:rPr>
              <a:t>1 °C </a:t>
            </a:r>
            <a:r>
              <a:rPr lang="tr-TR" sz="1400" b="1" dirty="0" err="1">
                <a:solidFill>
                  <a:srgbClr val="FF0000"/>
                </a:solidFill>
                <a:latin typeface="Verdana" panose="020B0604030504040204" pitchFamily="34" charset="0"/>
                <a:ea typeface="Verdana" panose="020B0604030504040204" pitchFamily="34" charset="0"/>
              </a:rPr>
              <a:t>change</a:t>
            </a:r>
            <a:r>
              <a:rPr lang="tr-TR" sz="1400" b="1" dirty="0">
                <a:solidFill>
                  <a:srgbClr val="FF0000"/>
                </a:solidFill>
                <a:latin typeface="Verdana" panose="020B0604030504040204" pitchFamily="34" charset="0"/>
                <a:ea typeface="Verdana" panose="020B0604030504040204" pitchFamily="34" charset="0"/>
              </a:rPr>
              <a:t> in </a:t>
            </a:r>
            <a:r>
              <a:rPr lang="tr-TR" sz="1400" b="1" dirty="0" err="1">
                <a:solidFill>
                  <a:srgbClr val="FF0000"/>
                </a:solidFill>
                <a:latin typeface="Verdana" panose="020B0604030504040204" pitchFamily="34" charset="0"/>
                <a:ea typeface="Verdana" panose="020B0604030504040204" pitchFamily="34" charset="0"/>
              </a:rPr>
              <a:t>temp</a:t>
            </a:r>
            <a:r>
              <a:rPr lang="tr-TR" sz="1400" b="1" dirty="0">
                <a:solidFill>
                  <a:srgbClr val="FF0000"/>
                </a:solidFill>
                <a:latin typeface="Verdana" panose="020B0604030504040204" pitchFamily="34" charset="0"/>
                <a:ea typeface="Verdana" panose="020B0604030504040204" pitchFamily="34" charset="0"/>
              </a:rPr>
              <a:t> = 1 K </a:t>
            </a:r>
            <a:r>
              <a:rPr lang="tr-TR" sz="1400" b="1" dirty="0" err="1">
                <a:solidFill>
                  <a:srgbClr val="FF0000"/>
                </a:solidFill>
                <a:latin typeface="Verdana" panose="020B0604030504040204" pitchFamily="34" charset="0"/>
                <a:ea typeface="Verdana" panose="020B0604030504040204" pitchFamily="34" charset="0"/>
              </a:rPr>
              <a:t>change</a:t>
            </a:r>
            <a:r>
              <a:rPr lang="tr-TR" sz="1400" b="1" dirty="0">
                <a:solidFill>
                  <a:srgbClr val="FF0000"/>
                </a:solidFill>
                <a:latin typeface="Verdana" panose="020B0604030504040204" pitchFamily="34" charset="0"/>
                <a:ea typeface="Verdana" panose="020B0604030504040204" pitchFamily="34" charset="0"/>
              </a:rPr>
              <a:t> in </a:t>
            </a:r>
            <a:r>
              <a:rPr lang="tr-TR" sz="1400" b="1" dirty="0" err="1">
                <a:solidFill>
                  <a:srgbClr val="FF0000"/>
                </a:solidFill>
                <a:latin typeface="Verdana" panose="020B0604030504040204" pitchFamily="34" charset="0"/>
                <a:ea typeface="Verdana" panose="020B0604030504040204" pitchFamily="34" charset="0"/>
              </a:rPr>
              <a:t>temp</a:t>
            </a:r>
            <a:r>
              <a:rPr lang="tr-TR" sz="1400" b="1" dirty="0">
                <a:solidFill>
                  <a:srgbClr val="FF0000"/>
                </a:solidFill>
                <a:latin typeface="Verdana" panose="020B0604030504040204" pitchFamily="34" charset="0"/>
                <a:ea typeface="Verdana" panose="020B0604030504040204" pitchFamily="34" charset="0"/>
              </a:rPr>
              <a:t> = 1.8 °F </a:t>
            </a:r>
            <a:r>
              <a:rPr lang="tr-TR" sz="1400" b="1" dirty="0" err="1">
                <a:solidFill>
                  <a:srgbClr val="FF0000"/>
                </a:solidFill>
                <a:latin typeface="Verdana" panose="020B0604030504040204" pitchFamily="34" charset="0"/>
                <a:ea typeface="Verdana" panose="020B0604030504040204" pitchFamily="34" charset="0"/>
              </a:rPr>
              <a:t>change</a:t>
            </a:r>
            <a:r>
              <a:rPr lang="tr-TR" sz="1400" b="1" dirty="0">
                <a:solidFill>
                  <a:srgbClr val="FF0000"/>
                </a:solidFill>
                <a:latin typeface="Verdana" panose="020B0604030504040204" pitchFamily="34" charset="0"/>
                <a:ea typeface="Verdana" panose="020B0604030504040204" pitchFamily="34" charset="0"/>
              </a:rPr>
              <a:t> in </a:t>
            </a:r>
            <a:r>
              <a:rPr lang="tr-TR" sz="1400" b="1" dirty="0" err="1">
                <a:solidFill>
                  <a:srgbClr val="FF0000"/>
                </a:solidFill>
                <a:latin typeface="Verdana" panose="020B0604030504040204" pitchFamily="34" charset="0"/>
                <a:ea typeface="Verdana" panose="020B0604030504040204" pitchFamily="34" charset="0"/>
              </a:rPr>
              <a:t>temp</a:t>
            </a:r>
            <a:r>
              <a:rPr lang="tr-TR" sz="1400" dirty="0">
                <a:solidFill>
                  <a:srgbClr val="FF0000"/>
                </a:solidFill>
                <a:latin typeface="Verdana" panose="020B0604030504040204" pitchFamily="34" charset="0"/>
                <a:ea typeface="Verdana" panose="020B0604030504040204" pitchFamily="34" charset="0"/>
              </a:rPr>
              <a:t> </a:t>
            </a:r>
            <a:br>
              <a:rPr lang="tr-TR" sz="1400" dirty="0">
                <a:solidFill>
                  <a:srgbClr val="FF0000"/>
                </a:solidFill>
                <a:latin typeface="Verdana" panose="020B0604030504040204" pitchFamily="34" charset="0"/>
                <a:ea typeface="Verdana" panose="020B0604030504040204" pitchFamily="34" charset="0"/>
              </a:rPr>
            </a:br>
            <a:endParaRPr lang="tr-TR" sz="1400" dirty="0">
              <a:solidFill>
                <a:srgbClr val="FF0000"/>
              </a:solidFill>
            </a:endParaRPr>
          </a:p>
        </p:txBody>
      </p:sp>
    </p:spTree>
    <p:extLst>
      <p:ext uri="{BB962C8B-B14F-4D97-AF65-F5344CB8AC3E}">
        <p14:creationId xmlns:p14="http://schemas.microsoft.com/office/powerpoint/2010/main" val="3498039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smtClean="0">
                <a:latin typeface="Verdana" panose="020B0604030504040204" pitchFamily="34" charset="0"/>
                <a:ea typeface="Verdana" panose="020B0604030504040204" pitchFamily="34" charset="0"/>
              </a:rPr>
              <a:t>TEMPERATURE SCALES</a:t>
            </a:r>
            <a:endParaRPr lang="tr-TR" sz="3600" b="1" dirty="0">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37057"/>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pic>
        <p:nvPicPr>
          <p:cNvPr id="42" name="Resim 41"/>
          <p:cNvPicPr>
            <a:picLocks noChangeAspect="1"/>
          </p:cNvPicPr>
          <p:nvPr/>
        </p:nvPicPr>
        <p:blipFill>
          <a:blip r:embed="rId2"/>
          <a:stretch>
            <a:fillRect/>
          </a:stretch>
        </p:blipFill>
        <p:spPr>
          <a:xfrm>
            <a:off x="1844022" y="2007639"/>
            <a:ext cx="8234238" cy="3873704"/>
          </a:xfrm>
          <a:prstGeom prst="rect">
            <a:avLst/>
          </a:prstGeom>
        </p:spPr>
      </p:pic>
    </p:spTree>
    <p:extLst>
      <p:ext uri="{BB962C8B-B14F-4D97-AF65-F5344CB8AC3E}">
        <p14:creationId xmlns:p14="http://schemas.microsoft.com/office/powerpoint/2010/main" val="1681515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err="1" smtClean="0">
                <a:latin typeface="Verdana" panose="020B0604030504040204" pitchFamily="34" charset="0"/>
                <a:ea typeface="Verdana" panose="020B0604030504040204" pitchFamily="34" charset="0"/>
              </a:rPr>
              <a:t>Temperature</a:t>
            </a:r>
            <a:r>
              <a:rPr lang="tr-TR" sz="3600" b="1" dirty="0" smtClean="0">
                <a:latin typeface="Verdana" panose="020B0604030504040204" pitchFamily="34" charset="0"/>
                <a:ea typeface="Verdana" panose="020B0604030504040204" pitchFamily="34" charset="0"/>
              </a:rPr>
              <a:t> </a:t>
            </a:r>
            <a:r>
              <a:rPr lang="tr-TR" sz="3600" b="1" dirty="0" err="1" smtClean="0">
                <a:latin typeface="Verdana" panose="020B0604030504040204" pitchFamily="34" charset="0"/>
                <a:ea typeface="Verdana" panose="020B0604030504040204" pitchFamily="34" charset="0"/>
              </a:rPr>
              <a:t>standards</a:t>
            </a:r>
            <a:endParaRPr lang="tr-TR" sz="3600"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p:txBody>
          <a:bodyPr>
            <a:normAutofit/>
          </a:bodyPr>
          <a:lstStyle/>
          <a:p>
            <a:pPr marL="0" indent="0" algn="ctr">
              <a:buNone/>
            </a:pPr>
            <a:r>
              <a:rPr lang="en-US" sz="2400" b="1" dirty="0">
                <a:solidFill>
                  <a:srgbClr val="002060"/>
                </a:solidFill>
                <a:latin typeface="Verdana" panose="020B0604030504040204" pitchFamily="34" charset="0"/>
                <a:ea typeface="Verdana" panose="020B0604030504040204" pitchFamily="34" charset="0"/>
              </a:rPr>
              <a:t>International Temperature Scale of 1990: </a:t>
            </a:r>
            <a:r>
              <a:rPr lang="en-US" sz="2400" b="1" dirty="0" smtClean="0">
                <a:solidFill>
                  <a:srgbClr val="002060"/>
                </a:solidFill>
                <a:latin typeface="Verdana" panose="020B0604030504040204" pitchFamily="34" charset="0"/>
                <a:ea typeface="Verdana" panose="020B0604030504040204" pitchFamily="34" charset="0"/>
              </a:rPr>
              <a:t>ITS-90</a:t>
            </a:r>
            <a:endParaRPr lang="en-US" sz="2400" b="1" dirty="0">
              <a:solidFill>
                <a:srgbClr val="002060"/>
              </a:solidFill>
              <a:latin typeface="Verdana" panose="020B0604030504040204" pitchFamily="34" charset="0"/>
              <a:ea typeface="Verdana" panose="020B0604030504040204" pitchFamily="34" charset="0"/>
            </a:endParaRPr>
          </a:p>
          <a:p>
            <a:r>
              <a:rPr lang="en-US" sz="2000" dirty="0" smtClean="0">
                <a:solidFill>
                  <a:srgbClr val="002060"/>
                </a:solidFill>
                <a:latin typeface="Verdana" panose="020B0604030504040204" pitchFamily="34" charset="0"/>
                <a:ea typeface="Verdana" panose="020B0604030504040204" pitchFamily="34" charset="0"/>
              </a:rPr>
              <a:t>Triple </a:t>
            </a:r>
            <a:r>
              <a:rPr lang="en-US" sz="2000" dirty="0">
                <a:solidFill>
                  <a:srgbClr val="002060"/>
                </a:solidFill>
                <a:latin typeface="Verdana" panose="020B0604030504040204" pitchFamily="34" charset="0"/>
                <a:ea typeface="Verdana" panose="020B0604030504040204" pitchFamily="34" charset="0"/>
              </a:rPr>
              <a:t>point of hydrogen -259.3467 °C</a:t>
            </a:r>
          </a:p>
          <a:p>
            <a:r>
              <a:rPr lang="en-US" sz="2000" dirty="0">
                <a:solidFill>
                  <a:srgbClr val="002060"/>
                </a:solidFill>
                <a:latin typeface="Verdana" panose="020B0604030504040204" pitchFamily="34" charset="0"/>
                <a:ea typeface="Verdana" panose="020B0604030504040204" pitchFamily="34" charset="0"/>
              </a:rPr>
              <a:t>Triple point of water 0.01 °C</a:t>
            </a:r>
          </a:p>
          <a:p>
            <a:r>
              <a:rPr lang="en-US" sz="2000" dirty="0">
                <a:solidFill>
                  <a:srgbClr val="002060"/>
                </a:solidFill>
                <a:latin typeface="Verdana" panose="020B0604030504040204" pitchFamily="34" charset="0"/>
                <a:ea typeface="Verdana" panose="020B0604030504040204" pitchFamily="34" charset="0"/>
              </a:rPr>
              <a:t>Melting point of gallium 29.7646 °C</a:t>
            </a:r>
          </a:p>
          <a:p>
            <a:r>
              <a:rPr lang="en-US" sz="2000" dirty="0">
                <a:solidFill>
                  <a:srgbClr val="002060"/>
                </a:solidFill>
                <a:latin typeface="Verdana" panose="020B0604030504040204" pitchFamily="34" charset="0"/>
                <a:ea typeface="Verdana" panose="020B0604030504040204" pitchFamily="34" charset="0"/>
              </a:rPr>
              <a:t>Boiling point of water at 1 </a:t>
            </a:r>
            <a:r>
              <a:rPr lang="en-US" sz="2000" dirty="0" err="1">
                <a:solidFill>
                  <a:srgbClr val="002060"/>
                </a:solidFill>
                <a:latin typeface="Verdana" panose="020B0604030504040204" pitchFamily="34" charset="0"/>
                <a:ea typeface="Verdana" panose="020B0604030504040204" pitchFamily="34" charset="0"/>
              </a:rPr>
              <a:t>atm</a:t>
            </a:r>
            <a:r>
              <a:rPr lang="en-US" sz="2000" dirty="0">
                <a:solidFill>
                  <a:srgbClr val="002060"/>
                </a:solidFill>
                <a:latin typeface="Verdana" panose="020B0604030504040204" pitchFamily="34" charset="0"/>
                <a:ea typeface="Verdana" panose="020B0604030504040204" pitchFamily="34" charset="0"/>
              </a:rPr>
              <a:t> 100 °C (Not a </a:t>
            </a:r>
            <a:r>
              <a:rPr lang="en-US" sz="2000" dirty="0" err="1">
                <a:solidFill>
                  <a:srgbClr val="002060"/>
                </a:solidFill>
                <a:latin typeface="Verdana" panose="020B0604030504040204" pitchFamily="34" charset="0"/>
                <a:ea typeface="Verdana" panose="020B0604030504040204" pitchFamily="34" charset="0"/>
              </a:rPr>
              <a:t>std</a:t>
            </a:r>
            <a:r>
              <a:rPr lang="en-US" sz="2000" dirty="0">
                <a:solidFill>
                  <a:srgbClr val="002060"/>
                </a:solidFill>
                <a:latin typeface="Verdana" panose="020B0604030504040204" pitchFamily="34" charset="0"/>
                <a:ea typeface="Verdana" panose="020B0604030504040204" pitchFamily="34" charset="0"/>
              </a:rPr>
              <a:t>)</a:t>
            </a:r>
          </a:p>
          <a:p>
            <a:r>
              <a:rPr lang="en-US" sz="2000" dirty="0">
                <a:solidFill>
                  <a:srgbClr val="002060"/>
                </a:solidFill>
                <a:latin typeface="Verdana" panose="020B0604030504040204" pitchFamily="34" charset="0"/>
                <a:ea typeface="Verdana" panose="020B0604030504040204" pitchFamily="34" charset="0"/>
              </a:rPr>
              <a:t>Freezing point of Indium 156.5985 °C</a:t>
            </a:r>
          </a:p>
          <a:p>
            <a:r>
              <a:rPr lang="en-US" sz="2000" dirty="0">
                <a:solidFill>
                  <a:srgbClr val="002060"/>
                </a:solidFill>
                <a:latin typeface="Verdana" panose="020B0604030504040204" pitchFamily="34" charset="0"/>
                <a:ea typeface="Verdana" panose="020B0604030504040204" pitchFamily="34" charset="0"/>
              </a:rPr>
              <a:t>Freezing point of tin 231.928 °C</a:t>
            </a:r>
          </a:p>
          <a:p>
            <a:r>
              <a:rPr lang="en-US" sz="2000" dirty="0">
                <a:solidFill>
                  <a:srgbClr val="002060"/>
                </a:solidFill>
                <a:latin typeface="Verdana" panose="020B0604030504040204" pitchFamily="34" charset="0"/>
                <a:ea typeface="Verdana" panose="020B0604030504040204" pitchFamily="34" charset="0"/>
              </a:rPr>
              <a:t>Freezing point of copper 1084.62 °C</a:t>
            </a:r>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76990" y="6430376"/>
            <a:ext cx="6917210" cy="365125"/>
          </a:xfrm>
        </p:spPr>
        <p:txBody>
          <a:bodyPr/>
          <a:lstStyle/>
          <a:p>
            <a:r>
              <a:rPr lang="en-US" dirty="0" smtClean="0"/>
              <a:t>DR. KADRİYE ÖZLEM HAMALOĞLU                                                                   </a:t>
            </a:r>
            <a:endParaRPr lang="tr-TR" dirty="0" smtClean="0"/>
          </a:p>
          <a:p>
            <a:r>
              <a:rPr lang="tr-TR" dirty="0" smtClean="0"/>
              <a:t>22</a:t>
            </a:r>
            <a:r>
              <a:rPr lang="en-US" dirty="0" smtClean="0"/>
              <a:t>.10.2018</a:t>
            </a:r>
            <a:endParaRPr lang="en-US" dirty="0"/>
          </a:p>
        </p:txBody>
      </p:sp>
    </p:spTree>
    <p:extLst>
      <p:ext uri="{BB962C8B-B14F-4D97-AF65-F5344CB8AC3E}">
        <p14:creationId xmlns:p14="http://schemas.microsoft.com/office/powerpoint/2010/main" val="1185337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r Payı">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TM03457464[[fn=Kar Payı]]</Template>
  <TotalTime>2365</TotalTime>
  <Words>2953</Words>
  <Application>Microsoft Office PowerPoint</Application>
  <PresentationFormat>Geniş ekran</PresentationFormat>
  <Paragraphs>430</Paragraphs>
  <Slides>54</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54</vt:i4>
      </vt:variant>
    </vt:vector>
  </HeadingPairs>
  <TitlesOfParts>
    <vt:vector size="64" baseType="lpstr">
      <vt:lpstr>Arial</vt:lpstr>
      <vt:lpstr>Calibri</vt:lpstr>
      <vt:lpstr>Gill Sans MT</vt:lpstr>
      <vt:lpstr>ITCCentury Book</vt:lpstr>
      <vt:lpstr>Monotype Sorts</vt:lpstr>
      <vt:lpstr>Times New Roman</vt:lpstr>
      <vt:lpstr>Verdana</vt:lpstr>
      <vt:lpstr>Wingdings</vt:lpstr>
      <vt:lpstr>Wingdings 2</vt:lpstr>
      <vt:lpstr>Kar Payı</vt:lpstr>
      <vt:lpstr>TEMPERATURE MEASUREMENT</vt:lpstr>
      <vt:lpstr>WHAT IS TEMPERATURE?</vt:lpstr>
      <vt:lpstr>AN OVERLY SIMPLIFIED DESCRIPTION OF TEMPERATURE </vt:lpstr>
      <vt:lpstr>DESCRIPTION OF TEMPERATURE IN OUR WORDS</vt:lpstr>
      <vt:lpstr>PowerPoint Sunusu</vt:lpstr>
      <vt:lpstr>temperature</vt:lpstr>
      <vt:lpstr>Temperature scales</vt:lpstr>
      <vt:lpstr>TEMPERATURE SCALES</vt:lpstr>
      <vt:lpstr>Temperature standards</vt:lpstr>
      <vt:lpstr>Temperature measurement</vt:lpstr>
      <vt:lpstr>basıc types of temperature measurement</vt:lpstr>
      <vt:lpstr>Temperature measurıng devıces</vt:lpstr>
      <vt:lpstr>Lıquıd – ın – Glass Thermometer </vt:lpstr>
      <vt:lpstr>Lıquıd – ın – Glass Thermometer </vt:lpstr>
      <vt:lpstr>ADVANTAGES &amp; DISADVANTAGES</vt:lpstr>
      <vt:lpstr>Pressure thermometers</vt:lpstr>
      <vt:lpstr>Vapor pressure thermometers</vt:lpstr>
      <vt:lpstr>Lıquıd pressure thermometer</vt:lpstr>
      <vt:lpstr>lıquıd pressure thermometers</vt:lpstr>
      <vt:lpstr>ADVANTAGES &amp; DISADVANTAGES</vt:lpstr>
      <vt:lpstr>SEALED BELLOW</vt:lpstr>
      <vt:lpstr>Bulb and Capıllary Sensor</vt:lpstr>
      <vt:lpstr>ADVANTAGES &amp; DISADVANTAGES</vt:lpstr>
      <vt:lpstr>Bımetallıc sensors</vt:lpstr>
      <vt:lpstr>BIMETALLIC HELIX</vt:lpstr>
      <vt:lpstr>CONSTRUCTION</vt:lpstr>
      <vt:lpstr>Bımetallıc sensors</vt:lpstr>
      <vt:lpstr>ADVANTAGES &amp; DISADVANTAGES</vt:lpstr>
      <vt:lpstr>Electrıcal Temperature Measurıng Instruments</vt:lpstr>
      <vt:lpstr>Resıstance Temperature Detectors (RTD) </vt:lpstr>
      <vt:lpstr>RTD elements</vt:lpstr>
      <vt:lpstr>ADVANTAGES &amp; DISADVANTAGES</vt:lpstr>
      <vt:lpstr>thermıstors</vt:lpstr>
      <vt:lpstr>thermıstors</vt:lpstr>
      <vt:lpstr>ADVANTAGES &amp; DISADVANTAGES</vt:lpstr>
      <vt:lpstr>Comparıson of RTD and Thermıstors</vt:lpstr>
      <vt:lpstr>thermocouples</vt:lpstr>
      <vt:lpstr>thermocouples</vt:lpstr>
      <vt:lpstr>thermocouples</vt:lpstr>
      <vt:lpstr>Types of thermocouples</vt:lpstr>
      <vt:lpstr>ADVANTAGES &amp; DISADVANTAGES</vt:lpstr>
      <vt:lpstr>Comparıson of Thermocouples and Thermıstors</vt:lpstr>
      <vt:lpstr>Comparıson of Thermocouples, rtd and Thermıstors</vt:lpstr>
      <vt:lpstr>pyrometer</vt:lpstr>
      <vt:lpstr>Total radıatıon Pyrometer </vt:lpstr>
      <vt:lpstr>Total Radıatıon Pyrometer.</vt:lpstr>
      <vt:lpstr>ADVANTAGES &amp; DISADVANTAGES</vt:lpstr>
      <vt:lpstr>   Applıcatıon </vt:lpstr>
      <vt:lpstr>optıcal pyrometer</vt:lpstr>
      <vt:lpstr>optıcal pyrometer</vt:lpstr>
      <vt:lpstr>ADVANTAGES &amp; DISADVANTAGES</vt:lpstr>
      <vt:lpstr>Applıcatıon </vt:lpstr>
      <vt:lpstr>General Comparıson of temperature measurement devıces</vt:lpstr>
      <vt:lpstr>See you on 5th of november at 14:00 pm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Damla_PC</dc:creator>
  <cp:lastModifiedBy>ozlemnazli7@gmail.com</cp:lastModifiedBy>
  <cp:revision>133</cp:revision>
  <dcterms:created xsi:type="dcterms:W3CDTF">2018-10-02T12:18:14Z</dcterms:created>
  <dcterms:modified xsi:type="dcterms:W3CDTF">2018-10-22T11:41:08Z</dcterms:modified>
</cp:coreProperties>
</file>