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8"/>
  </p:notesMasterIdLst>
  <p:handoutMasterIdLst>
    <p:handoutMasterId r:id="rId59"/>
  </p:handoutMasterIdLst>
  <p:sldIdLst>
    <p:sldId id="256" r:id="rId2"/>
    <p:sldId id="266" r:id="rId3"/>
    <p:sldId id="258" r:id="rId4"/>
    <p:sldId id="288" r:id="rId5"/>
    <p:sldId id="289" r:id="rId6"/>
    <p:sldId id="292" r:id="rId7"/>
    <p:sldId id="290" r:id="rId8"/>
    <p:sldId id="291" r:id="rId9"/>
    <p:sldId id="293" r:id="rId10"/>
    <p:sldId id="294" r:id="rId11"/>
    <p:sldId id="295" r:id="rId12"/>
    <p:sldId id="352" r:id="rId13"/>
    <p:sldId id="298" r:id="rId14"/>
    <p:sldId id="300" r:id="rId15"/>
    <p:sldId id="354" r:id="rId16"/>
    <p:sldId id="353" r:id="rId17"/>
    <p:sldId id="302" r:id="rId18"/>
    <p:sldId id="304" r:id="rId19"/>
    <p:sldId id="305" r:id="rId20"/>
    <p:sldId id="306" r:id="rId21"/>
    <p:sldId id="307" r:id="rId22"/>
    <p:sldId id="309" r:id="rId23"/>
    <p:sldId id="310" r:id="rId24"/>
    <p:sldId id="311" r:id="rId25"/>
    <p:sldId id="317" r:id="rId26"/>
    <p:sldId id="312" r:id="rId27"/>
    <p:sldId id="313" r:id="rId28"/>
    <p:sldId id="315" r:id="rId29"/>
    <p:sldId id="316" r:id="rId30"/>
    <p:sldId id="319" r:id="rId31"/>
    <p:sldId id="320" r:id="rId32"/>
    <p:sldId id="321" r:id="rId33"/>
    <p:sldId id="322" r:id="rId34"/>
    <p:sldId id="324" r:id="rId35"/>
    <p:sldId id="325" r:id="rId36"/>
    <p:sldId id="326" r:id="rId37"/>
    <p:sldId id="327" r:id="rId38"/>
    <p:sldId id="334" r:id="rId39"/>
    <p:sldId id="336" r:id="rId40"/>
    <p:sldId id="337" r:id="rId41"/>
    <p:sldId id="338" r:id="rId42"/>
    <p:sldId id="339" r:id="rId43"/>
    <p:sldId id="340" r:id="rId44"/>
    <p:sldId id="341" r:id="rId45"/>
    <p:sldId id="380" r:id="rId46"/>
    <p:sldId id="401" r:id="rId47"/>
    <p:sldId id="387" r:id="rId48"/>
    <p:sldId id="388" r:id="rId49"/>
    <p:sldId id="402" r:id="rId50"/>
    <p:sldId id="403" r:id="rId51"/>
    <p:sldId id="404" r:id="rId52"/>
    <p:sldId id="405" r:id="rId53"/>
    <p:sldId id="400" r:id="rId54"/>
    <p:sldId id="344" r:id="rId55"/>
    <p:sldId id="347" r:id="rId56"/>
    <p:sldId id="406"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9B44AE-C297-49F7-B681-F0F70DC60F79}" type="datetimeFigureOut">
              <a:rPr lang="tr-TR" smtClean="0"/>
              <a:t>1.11.2018</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tr-TR" smtClean="0"/>
              <a:t>DR. KADRİYE ÖZLEM HAMALOĞLU</a:t>
            </a:r>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398A46-DDCD-46BE-986A-C8894A310D09}" type="slidenum">
              <a:rPr lang="tr-TR" smtClean="0"/>
              <a:t>‹#›</a:t>
            </a:fld>
            <a:endParaRPr lang="tr-TR"/>
          </a:p>
        </p:txBody>
      </p:sp>
    </p:spTree>
    <p:extLst>
      <p:ext uri="{BB962C8B-B14F-4D97-AF65-F5344CB8AC3E}">
        <p14:creationId xmlns:p14="http://schemas.microsoft.com/office/powerpoint/2010/main" val="12214194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F3D1F-1B46-42AF-8F31-D52E1BE4C288}" type="datetimeFigureOut">
              <a:rPr lang="tr-TR" smtClean="0"/>
              <a:t>1.11.2018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tr-TR" smtClean="0"/>
              <a:t>DR. KADRİYE ÖZLEM HAMALOĞLU</a:t>
            </a: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D18B4-13F5-4EE5-87F6-2DFC57995C24}" type="slidenum">
              <a:rPr lang="tr-TR" smtClean="0"/>
              <a:t>‹#›</a:t>
            </a:fld>
            <a:endParaRPr lang="tr-TR"/>
          </a:p>
        </p:txBody>
      </p:sp>
    </p:spTree>
    <p:extLst>
      <p:ext uri="{BB962C8B-B14F-4D97-AF65-F5344CB8AC3E}">
        <p14:creationId xmlns:p14="http://schemas.microsoft.com/office/powerpoint/2010/main" val="38238450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AF4DBF-C225-405D-8709-28701F75DFC5}" type="slidenum">
              <a:rPr lang="en-US" altLang="en-US"/>
              <a:pPr>
                <a:spcBef>
                  <a:spcPct val="0"/>
                </a:spcBef>
              </a:pPr>
              <a:t>18</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RodGauge</a:t>
            </a:r>
            <a:r>
              <a:rPr lang="en-US" altLang="en-US" smtClean="0">
                <a:latin typeface="Arial" panose="020B0604020202020204" pitchFamily="34" charset="0"/>
              </a:rPr>
              <a:t> - similar to a dipstick found in a car, it has weighted line markings to indicate depth or volume</a:t>
            </a:r>
          </a:p>
          <a:p>
            <a:pPr eaLnBrk="1" hangingPunct="1"/>
            <a:r>
              <a:rPr lang="en-US" altLang="en-US" smtClean="0">
                <a:latin typeface="Arial" panose="020B0604020202020204" pitchFamily="34" charset="0"/>
              </a:rPr>
              <a:t>2.	A rod gauge provides an </a:t>
            </a:r>
            <a:r>
              <a:rPr lang="en-US" altLang="en-US" i="1" smtClean="0">
                <a:latin typeface="Arial" panose="020B0604020202020204" pitchFamily="34" charset="0"/>
              </a:rPr>
              <a:t>inferred </a:t>
            </a:r>
            <a:r>
              <a:rPr lang="en-US" altLang="en-US" smtClean="0">
                <a:latin typeface="Arial" panose="020B0604020202020204" pitchFamily="34" charset="0"/>
              </a:rPr>
              <a:t>measurement for level.</a:t>
            </a:r>
          </a:p>
          <a:p>
            <a:pPr eaLnBrk="1" hangingPunct="1"/>
            <a:r>
              <a:rPr lang="en-US" altLang="en-US" smtClean="0">
                <a:latin typeface="Arial" panose="020B0604020202020204" pitchFamily="34" charset="0"/>
              </a:rPr>
              <a:t>ANS:	False, the level reading is obtained directly </a:t>
            </a:r>
          </a:p>
        </p:txBody>
      </p:sp>
    </p:spTree>
    <p:extLst>
      <p:ext uri="{BB962C8B-B14F-4D97-AF65-F5344CB8AC3E}">
        <p14:creationId xmlns:p14="http://schemas.microsoft.com/office/powerpoint/2010/main" val="1620010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34BFEB-C876-41A6-AA1B-E227744E64EA}" type="slidenum">
              <a:rPr lang="en-US" altLang="en-US"/>
              <a:pPr>
                <a:spcBef>
                  <a:spcPct val="0"/>
                </a:spcBef>
              </a:pPr>
              <a:t>25</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air bubbler is another pressure-type level sensor where you install a dip tube in a tank with its open end a few inches from the bottom. A fluid forces itself through the tube; when the fluid bubbles escape from the open end, the pressure in the tube equals the hydrostatic head of the liquid. As liquid level (head) varies, the pressure in the dip tube changes correspondingly.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For tanks that operate under pressure or vacuum, installing a bubbler system becomes slightly more complex, because the liquid level measurement is a function of the difference between the purge gas pressure and the vapor pressure above the liquid. Because differential pressure is now involved, the transducer used is normally a dP cell.</a:t>
            </a:r>
          </a:p>
          <a:p>
            <a:pPr eaLnBrk="1" hangingPunct="1"/>
            <a:r>
              <a:rPr lang="en-US" altLang="en-US" smtClean="0">
                <a:latin typeface="Arial" panose="020B0604020202020204" pitchFamily="34" charset="0"/>
              </a:rPr>
              <a:t>One disadvantage of using a bubbler is limited accuracy. Another is bubblers will introduce foreign matter into the process. Liquid purges can also upset the material balance of the process, and gas purges can overload the vent system on vacuum processes. If the purge medium fails, not only do you lose the level indication on the tank, but you also expose the system to process material, which can cause plugging, corrosion, freezing, or safety hazards</a:t>
            </a:r>
          </a:p>
          <a:p>
            <a:pPr eaLnBrk="1" hangingPunct="1"/>
            <a:r>
              <a:rPr lang="en-US" altLang="en-US" smtClean="0">
                <a:latin typeface="Arial" panose="020B0604020202020204" pitchFamily="34" charset="0"/>
              </a:rPr>
              <a:t>4.The purge level measurement instrument is not used to measure pulp in a vat because the tube will become clogged with sludge.</a:t>
            </a:r>
          </a:p>
          <a:p>
            <a:pPr eaLnBrk="1" hangingPunct="1"/>
            <a:r>
              <a:rPr lang="en-US" altLang="en-US" smtClean="0">
                <a:latin typeface="Arial" panose="020B0604020202020204" pitchFamily="34" charset="0"/>
              </a:rPr>
              <a:t>ANS:	False, the purge keeps the tube clean</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2279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1C2649-F9A6-49F5-8548-210CA438066E}" type="slidenum">
              <a:rPr lang="en-US" altLang="en-US"/>
              <a:pPr>
                <a:spcBef>
                  <a:spcPct val="0"/>
                </a:spcBef>
              </a:pPr>
              <a:t>41</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u="sng" smtClean="0">
                <a:latin typeface="Arial" panose="020B0604020202020204" pitchFamily="34" charset="0"/>
              </a:rPr>
              <a:t>Non-Contact Ultrasonic</a:t>
            </a:r>
            <a:r>
              <a:rPr lang="en-US" altLang="en-US" smtClean="0">
                <a:latin typeface="Arial" panose="020B0604020202020204" pitchFamily="34" charset="0"/>
              </a:rPr>
              <a:t> level sensors transmit and receive ultrasonic waves in the range of 25 – 50 KHz. The transducer is mounted above the maximum level of the media to be measured and the ultrasonic pulse is directed at the surface. As the level of the media moves, the time interval for the signal return also changes. The transmitter converts this time interval to a direct reading of level.</a:t>
            </a:r>
          </a:p>
          <a:p>
            <a:pPr eaLnBrk="1" hangingPunct="1"/>
            <a:r>
              <a:rPr lang="en-US" altLang="en-US" smtClean="0">
                <a:latin typeface="Arial" panose="020B0604020202020204" pitchFamily="34" charset="0"/>
              </a:rPr>
              <a:t>The transmitted wave can be either a continuous wave or a pulsed wave depending on the application. Generally speaking, pulsed waves are short bursts of energy 5 – 10 times stronger than the continuous wave and are used in applications to provide more accurate measurement in conditions of aeration, turbulence, suspended solids, and highly viscous liquids.</a:t>
            </a:r>
          </a:p>
          <a:p>
            <a:pPr eaLnBrk="1" hangingPunct="1"/>
            <a:r>
              <a:rPr lang="en-US" altLang="en-US" smtClean="0">
                <a:latin typeface="Arial" panose="020B0604020202020204" pitchFamily="34" charset="0"/>
              </a:rPr>
              <a:t>Certain process conditions may interfere with the ultrasonic signal. These conditions include high pressure, slurries with a very high percentage of solids, extreme aeration of the liquid, and very aggressive turbulence and splashing.</a:t>
            </a:r>
          </a:p>
          <a:p>
            <a:pPr eaLnBrk="1" hangingPunct="1"/>
            <a:r>
              <a:rPr lang="en-US" altLang="en-US" smtClean="0">
                <a:latin typeface="Arial" panose="020B0604020202020204" pitchFamily="34" charset="0"/>
              </a:rPr>
              <a:t>Vapour and condensate create false echo’s resulting in an incorrect level measurement.</a:t>
            </a:r>
          </a:p>
        </p:txBody>
      </p:sp>
    </p:spTree>
    <p:extLst>
      <p:ext uri="{BB962C8B-B14F-4D97-AF65-F5344CB8AC3E}">
        <p14:creationId xmlns:p14="http://schemas.microsoft.com/office/powerpoint/2010/main" val="311673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09638">
              <a:defRPr sz="1200">
                <a:solidFill>
                  <a:schemeClr val="tx1"/>
                </a:solidFill>
                <a:latin typeface="Humanst531 Blk BT" pitchFamily="34" charset="0"/>
              </a:defRPr>
            </a:lvl1pPr>
            <a:lvl2pPr marL="742950" indent="-285750" defTabSz="909638">
              <a:defRPr sz="1200">
                <a:solidFill>
                  <a:schemeClr val="tx1"/>
                </a:solidFill>
                <a:latin typeface="Humanst531 Blk BT" pitchFamily="34" charset="0"/>
              </a:defRPr>
            </a:lvl2pPr>
            <a:lvl3pPr marL="1143000" indent="-228600" defTabSz="909638">
              <a:defRPr sz="1200">
                <a:solidFill>
                  <a:schemeClr val="tx1"/>
                </a:solidFill>
                <a:latin typeface="Humanst531 Blk BT" pitchFamily="34" charset="0"/>
              </a:defRPr>
            </a:lvl3pPr>
            <a:lvl4pPr marL="1600200" indent="-228600" defTabSz="909638">
              <a:defRPr sz="1200">
                <a:solidFill>
                  <a:schemeClr val="tx1"/>
                </a:solidFill>
                <a:latin typeface="Humanst531 Blk BT" pitchFamily="34" charset="0"/>
              </a:defRPr>
            </a:lvl4pPr>
            <a:lvl5pPr marL="2057400" indent="-228600" defTabSz="909638">
              <a:defRPr sz="1200">
                <a:solidFill>
                  <a:schemeClr val="tx1"/>
                </a:solidFill>
                <a:latin typeface="Humanst531 Blk BT" pitchFamily="34" charset="0"/>
              </a:defRPr>
            </a:lvl5pPr>
            <a:lvl6pPr marL="2514600" indent="-228600" defTabSz="909638" eaLnBrk="0" fontAlgn="base" hangingPunct="0">
              <a:spcBef>
                <a:spcPct val="0"/>
              </a:spcBef>
              <a:spcAft>
                <a:spcPct val="0"/>
              </a:spcAft>
              <a:defRPr sz="1200">
                <a:solidFill>
                  <a:schemeClr val="tx1"/>
                </a:solidFill>
                <a:latin typeface="Humanst531 Blk BT" pitchFamily="34" charset="0"/>
              </a:defRPr>
            </a:lvl6pPr>
            <a:lvl7pPr marL="2971800" indent="-228600" defTabSz="909638" eaLnBrk="0" fontAlgn="base" hangingPunct="0">
              <a:spcBef>
                <a:spcPct val="0"/>
              </a:spcBef>
              <a:spcAft>
                <a:spcPct val="0"/>
              </a:spcAft>
              <a:defRPr sz="1200">
                <a:solidFill>
                  <a:schemeClr val="tx1"/>
                </a:solidFill>
                <a:latin typeface="Humanst531 Blk BT" pitchFamily="34" charset="0"/>
              </a:defRPr>
            </a:lvl7pPr>
            <a:lvl8pPr marL="3429000" indent="-228600" defTabSz="909638" eaLnBrk="0" fontAlgn="base" hangingPunct="0">
              <a:spcBef>
                <a:spcPct val="0"/>
              </a:spcBef>
              <a:spcAft>
                <a:spcPct val="0"/>
              </a:spcAft>
              <a:defRPr sz="1200">
                <a:solidFill>
                  <a:schemeClr val="tx1"/>
                </a:solidFill>
                <a:latin typeface="Humanst531 Blk BT" pitchFamily="34" charset="0"/>
              </a:defRPr>
            </a:lvl8pPr>
            <a:lvl9pPr marL="3886200" indent="-228600" defTabSz="909638" eaLnBrk="0" fontAlgn="base" hangingPunct="0">
              <a:spcBef>
                <a:spcPct val="0"/>
              </a:spcBef>
              <a:spcAft>
                <a:spcPct val="0"/>
              </a:spcAft>
              <a:defRPr sz="1200">
                <a:solidFill>
                  <a:schemeClr val="tx1"/>
                </a:solidFill>
                <a:latin typeface="Humanst531 Blk BT" pitchFamily="34" charset="0"/>
              </a:defRPr>
            </a:lvl9pPr>
          </a:lstStyle>
          <a:p>
            <a:fld id="{D369D020-2756-46B7-961D-8E7D6890928B}" type="slidenum">
              <a:rPr lang="en-US" altLang="tr-TR">
                <a:latin typeface="Times New Roman" panose="02020603050405020304" pitchFamily="18" charset="0"/>
              </a:rPr>
              <a:pPr/>
              <a:t>47</a:t>
            </a:fld>
            <a:endParaRPr lang="en-US" altLang="tr-TR">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tr-TR" smtClean="0"/>
          </a:p>
          <a:p>
            <a:pPr eaLnBrk="1" hangingPunct="1"/>
            <a:endParaRPr lang="en-US" altLang="tr-TR" smtClean="0"/>
          </a:p>
        </p:txBody>
      </p:sp>
    </p:spTree>
    <p:extLst>
      <p:ext uri="{BB962C8B-B14F-4D97-AF65-F5344CB8AC3E}">
        <p14:creationId xmlns:p14="http://schemas.microsoft.com/office/powerpoint/2010/main" val="339001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09638">
              <a:defRPr sz="1200">
                <a:solidFill>
                  <a:schemeClr val="tx1"/>
                </a:solidFill>
                <a:latin typeface="Humanst531 Blk BT" pitchFamily="34" charset="0"/>
              </a:defRPr>
            </a:lvl1pPr>
            <a:lvl2pPr marL="742950" indent="-285750" defTabSz="909638">
              <a:defRPr sz="1200">
                <a:solidFill>
                  <a:schemeClr val="tx1"/>
                </a:solidFill>
                <a:latin typeface="Humanst531 Blk BT" pitchFamily="34" charset="0"/>
              </a:defRPr>
            </a:lvl2pPr>
            <a:lvl3pPr marL="1143000" indent="-228600" defTabSz="909638">
              <a:defRPr sz="1200">
                <a:solidFill>
                  <a:schemeClr val="tx1"/>
                </a:solidFill>
                <a:latin typeface="Humanst531 Blk BT" pitchFamily="34" charset="0"/>
              </a:defRPr>
            </a:lvl3pPr>
            <a:lvl4pPr marL="1600200" indent="-228600" defTabSz="909638">
              <a:defRPr sz="1200">
                <a:solidFill>
                  <a:schemeClr val="tx1"/>
                </a:solidFill>
                <a:latin typeface="Humanst531 Blk BT" pitchFamily="34" charset="0"/>
              </a:defRPr>
            </a:lvl4pPr>
            <a:lvl5pPr marL="2057400" indent="-228600" defTabSz="909638">
              <a:defRPr sz="1200">
                <a:solidFill>
                  <a:schemeClr val="tx1"/>
                </a:solidFill>
                <a:latin typeface="Humanst531 Blk BT" pitchFamily="34" charset="0"/>
              </a:defRPr>
            </a:lvl5pPr>
            <a:lvl6pPr marL="2514600" indent="-228600" defTabSz="909638" eaLnBrk="0" fontAlgn="base" hangingPunct="0">
              <a:spcBef>
                <a:spcPct val="0"/>
              </a:spcBef>
              <a:spcAft>
                <a:spcPct val="0"/>
              </a:spcAft>
              <a:defRPr sz="1200">
                <a:solidFill>
                  <a:schemeClr val="tx1"/>
                </a:solidFill>
                <a:latin typeface="Humanst531 Blk BT" pitchFamily="34" charset="0"/>
              </a:defRPr>
            </a:lvl6pPr>
            <a:lvl7pPr marL="2971800" indent="-228600" defTabSz="909638" eaLnBrk="0" fontAlgn="base" hangingPunct="0">
              <a:spcBef>
                <a:spcPct val="0"/>
              </a:spcBef>
              <a:spcAft>
                <a:spcPct val="0"/>
              </a:spcAft>
              <a:defRPr sz="1200">
                <a:solidFill>
                  <a:schemeClr val="tx1"/>
                </a:solidFill>
                <a:latin typeface="Humanst531 Blk BT" pitchFamily="34" charset="0"/>
              </a:defRPr>
            </a:lvl7pPr>
            <a:lvl8pPr marL="3429000" indent="-228600" defTabSz="909638" eaLnBrk="0" fontAlgn="base" hangingPunct="0">
              <a:spcBef>
                <a:spcPct val="0"/>
              </a:spcBef>
              <a:spcAft>
                <a:spcPct val="0"/>
              </a:spcAft>
              <a:defRPr sz="1200">
                <a:solidFill>
                  <a:schemeClr val="tx1"/>
                </a:solidFill>
                <a:latin typeface="Humanst531 Blk BT" pitchFamily="34" charset="0"/>
              </a:defRPr>
            </a:lvl8pPr>
            <a:lvl9pPr marL="3886200" indent="-228600" defTabSz="909638" eaLnBrk="0" fontAlgn="base" hangingPunct="0">
              <a:spcBef>
                <a:spcPct val="0"/>
              </a:spcBef>
              <a:spcAft>
                <a:spcPct val="0"/>
              </a:spcAft>
              <a:defRPr sz="1200">
                <a:solidFill>
                  <a:schemeClr val="tx1"/>
                </a:solidFill>
                <a:latin typeface="Humanst531 Blk BT" pitchFamily="34" charset="0"/>
              </a:defRPr>
            </a:lvl9pPr>
          </a:lstStyle>
          <a:p>
            <a:fld id="{D88A4FA6-2ECE-49B0-B618-69431620001C}" type="slidenum">
              <a:rPr lang="en-US" altLang="tr-TR">
                <a:latin typeface="Times New Roman" panose="02020603050405020304" pitchFamily="18" charset="0"/>
              </a:rPr>
              <a:pPr/>
              <a:t>48</a:t>
            </a:fld>
            <a:endParaRPr lang="en-US" altLang="tr-TR">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69653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71177B7-E788-44DD-B26B-989E7020C75E}" type="datetime1">
              <a:rPr lang="en-US" smtClean="0"/>
              <a:t>11/1/2018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smtClean="0"/>
              <a:t>DR. KADRİYE ÖZLEM HAMALOĞLU                                                                   08.10.2018</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0EE80F-80C8-4E42-8C38-485ECEA41A48}" type="datetime1">
              <a:rPr lang="en-US" smtClean="0"/>
              <a:t>11/1/2018</a:t>
            </a:fld>
            <a:endParaRPr lang="en-US" dirty="0"/>
          </a:p>
        </p:txBody>
      </p:sp>
      <p:sp>
        <p:nvSpPr>
          <p:cNvPr id="5" name="Footer Placeholder 4"/>
          <p:cNvSpPr>
            <a:spLocks noGrp="1"/>
          </p:cNvSpPr>
          <p:nvPr>
            <p:ph type="ftr" sz="quarter" idx="11"/>
          </p:nvPr>
        </p:nvSpPr>
        <p:spPr/>
        <p:txBody>
          <a:bodyPr/>
          <a:lstStyle/>
          <a:p>
            <a:r>
              <a:rPr lang="en-US" smtClean="0"/>
              <a:t>DR. KADRİYE ÖZLEM HAMALOĞLU                                                                   08.10.2018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923EF8A-B1ED-4E5E-9D29-F73FB72B2C75}" type="datetime1">
              <a:rPr lang="en-US" smtClean="0"/>
              <a:t>11/1/2018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smtClean="0"/>
              <a:t>DR. KADRİYE ÖZLEM HAMALOĞLU                                                                   08.10.2018</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44DA3DE-13AD-40D3-9DA3-2C5CF2F29D85}" type="datetime1">
              <a:rPr lang="en-US" smtClean="0"/>
              <a:t>11/1/2018</a:t>
            </a:fld>
            <a:endParaRPr lang="en-US" dirty="0"/>
          </a:p>
        </p:txBody>
      </p:sp>
      <p:sp>
        <p:nvSpPr>
          <p:cNvPr id="5" name="Footer Placeholder 4"/>
          <p:cNvSpPr>
            <a:spLocks noGrp="1"/>
          </p:cNvSpPr>
          <p:nvPr>
            <p:ph type="ftr" sz="quarter" idx="11"/>
          </p:nvPr>
        </p:nvSpPr>
        <p:spPr/>
        <p:txBody>
          <a:bodyPr/>
          <a:lstStyle/>
          <a:p>
            <a:r>
              <a:rPr lang="en-US" smtClean="0"/>
              <a:t>DR. KADRİYE ÖZLEM HAMALOĞLU                                                                   08.10.2018</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5C39C8D-9EE1-44BF-8AB1-29F88F1DA6C6}" type="datetime1">
              <a:rPr lang="en-US" smtClean="0"/>
              <a:t>11/1/2018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DR. KADRİYE ÖZLEM HAMALOĞLU                                                                   08.10.2018</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BD9A844-3EED-4AFF-8C73-6E7186E1F036}" type="datetime1">
              <a:rPr lang="en-US" smtClean="0"/>
              <a:t>11/1/2018</a:t>
            </a:fld>
            <a:endParaRPr lang="en-US" dirty="0"/>
          </a:p>
        </p:txBody>
      </p:sp>
      <p:sp>
        <p:nvSpPr>
          <p:cNvPr id="6" name="Footer Placeholder 5"/>
          <p:cNvSpPr>
            <a:spLocks noGrp="1"/>
          </p:cNvSpPr>
          <p:nvPr>
            <p:ph type="ftr" sz="quarter" idx="11"/>
          </p:nvPr>
        </p:nvSpPr>
        <p:spPr/>
        <p:txBody>
          <a:bodyPr/>
          <a:lstStyle/>
          <a:p>
            <a:r>
              <a:rPr lang="en-US" smtClean="0"/>
              <a:t>DR. KADRİYE ÖZLEM HAMALOĞLU                                                                   08.10.2018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C999AC5-35D0-4EBD-AA7B-E6854BBC46AF}" type="datetime1">
              <a:rPr lang="en-US" smtClean="0"/>
              <a:t>11/1/2018</a:t>
            </a:fld>
            <a:endParaRPr lang="en-US" dirty="0"/>
          </a:p>
        </p:txBody>
      </p:sp>
      <p:sp>
        <p:nvSpPr>
          <p:cNvPr id="8" name="Footer Placeholder 7"/>
          <p:cNvSpPr>
            <a:spLocks noGrp="1"/>
          </p:cNvSpPr>
          <p:nvPr>
            <p:ph type="ftr" sz="quarter" idx="11"/>
          </p:nvPr>
        </p:nvSpPr>
        <p:spPr/>
        <p:txBody>
          <a:bodyPr/>
          <a:lstStyle/>
          <a:p>
            <a:r>
              <a:rPr lang="en-US" smtClean="0"/>
              <a:t>DR. KADRİYE ÖZLEM HAMALOĞLU                                                                   08.10.2018</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C021DB-BC5A-4ABC-A03A-DDC112E33474}" type="datetime1">
              <a:rPr lang="en-US" smtClean="0"/>
              <a:t>11/1/2018</a:t>
            </a:fld>
            <a:endParaRPr lang="en-US" dirty="0"/>
          </a:p>
        </p:txBody>
      </p:sp>
      <p:sp>
        <p:nvSpPr>
          <p:cNvPr id="4" name="Footer Placeholder 3"/>
          <p:cNvSpPr>
            <a:spLocks noGrp="1"/>
          </p:cNvSpPr>
          <p:nvPr>
            <p:ph type="ftr" sz="quarter" idx="11"/>
          </p:nvPr>
        </p:nvSpPr>
        <p:spPr/>
        <p:txBody>
          <a:bodyPr/>
          <a:lstStyle/>
          <a:p>
            <a:r>
              <a:rPr lang="en-US" smtClean="0"/>
              <a:t>DR. KADRİYE ÖZLEM HAMALOĞLU                                                                   08.10.2018</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smtClean="0"/>
              <a:t>Asıl başlık stili için tıklatın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37786-E924-4924-B734-AA91E76ABC4F}" type="datetime1">
              <a:rPr lang="en-US" smtClean="0"/>
              <a:t>11/1/2018</a:t>
            </a:fld>
            <a:endParaRPr lang="en-US" dirty="0"/>
          </a:p>
        </p:txBody>
      </p:sp>
      <p:sp>
        <p:nvSpPr>
          <p:cNvPr id="3" name="Footer Placeholder 2"/>
          <p:cNvSpPr>
            <a:spLocks noGrp="1"/>
          </p:cNvSpPr>
          <p:nvPr>
            <p:ph type="ftr" sz="quarter" idx="11"/>
          </p:nvPr>
        </p:nvSpPr>
        <p:spPr/>
        <p:txBody>
          <a:bodyPr/>
          <a:lstStyle/>
          <a:p>
            <a:r>
              <a:rPr lang="en-US" smtClean="0"/>
              <a:t>DR. KADRİYE ÖZLEM HAMALOĞLU                                                                   08.10.2018</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36F97CA-F759-4264-BA56-08B5B43EA3A6}" type="datetime1">
              <a:rPr lang="en-US" smtClean="0"/>
              <a:t>11/1/2018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DR. KADRİYE ÖZLEM HAMALOĞLU                                                                   08.10.2018</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F3C2A36-4640-467F-81D3-39C4473F4214}" type="datetime1">
              <a:rPr lang="en-US" smtClean="0"/>
              <a:t>11/1/2018</a:t>
            </a:fld>
            <a:endParaRPr lang="en-US" dirty="0"/>
          </a:p>
        </p:txBody>
      </p:sp>
      <p:sp>
        <p:nvSpPr>
          <p:cNvPr id="6" name="Footer Placeholder 5"/>
          <p:cNvSpPr>
            <a:spLocks noGrp="1"/>
          </p:cNvSpPr>
          <p:nvPr>
            <p:ph type="ftr" sz="quarter" idx="11"/>
          </p:nvPr>
        </p:nvSpPr>
        <p:spPr/>
        <p:txBody>
          <a:bodyPr/>
          <a:lstStyle/>
          <a:p>
            <a:r>
              <a:rPr lang="en-US" smtClean="0"/>
              <a:t>DR. KADRİYE ÖZLEM HAMALOĞLU                                                                   08.10.2018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F6B8D9E-5FCA-455D-BD44-BA50EAAD39F1}" type="datetime1">
              <a:rPr lang="en-US" smtClean="0"/>
              <a:t>11/1/2018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smtClean="0"/>
              <a:t>DR. KADRİYE ÖZLEM HAMALOĞLU                                                                   08.10.2018</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oleObject" Target="../embeddings/oleObject2.bin"/><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33.png"/><Relationship Id="rId5" Type="http://schemas.openxmlformats.org/officeDocument/2006/relationships/image" Target="http://www.magnetrol.com/assets/images/products/1.TECH.UltrasonicNonContact.jpg" TargetMode="External"/><Relationship Id="rId10" Type="http://schemas.openxmlformats.org/officeDocument/2006/relationships/oleObject" Target="../embeddings/oleObject6.bin"/><Relationship Id="rId4" Type="http://schemas.openxmlformats.org/officeDocument/2006/relationships/image" Target="../media/image34.jpeg"/><Relationship Id="rId9"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www.sensorsmag.com/sensors/data/articlestandard/sensors/302006/360729/fig1.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dirty="0" smtClean="0"/>
              <a:t>LEVEL MEASUREMENT</a:t>
            </a:r>
            <a:endParaRPr lang="tr-TR" dirty="0"/>
          </a:p>
        </p:txBody>
      </p:sp>
      <p:pic>
        <p:nvPicPr>
          <p:cNvPr id="4" name="Resim 3"/>
          <p:cNvPicPr>
            <a:picLocks noChangeAspect="1"/>
          </p:cNvPicPr>
          <p:nvPr/>
        </p:nvPicPr>
        <p:blipFill>
          <a:blip r:embed="rId2"/>
          <a:stretch>
            <a:fillRect/>
          </a:stretch>
        </p:blipFill>
        <p:spPr>
          <a:xfrm>
            <a:off x="3290129" y="3110830"/>
            <a:ext cx="5477853" cy="3252004"/>
          </a:xfrm>
          <a:prstGeom prst="rect">
            <a:avLst/>
          </a:prstGeom>
        </p:spPr>
      </p:pic>
      <p:sp>
        <p:nvSpPr>
          <p:cNvPr id="5" name="Altbilgi Yer Tutucusu 4"/>
          <p:cNvSpPr>
            <a:spLocks noGrp="1"/>
          </p:cNvSpPr>
          <p:nvPr>
            <p:ph type="ftr" sz="quarter" idx="11"/>
          </p:nvPr>
        </p:nvSpPr>
        <p:spPr>
          <a:xfrm>
            <a:off x="307726" y="6492875"/>
            <a:ext cx="11741843" cy="365125"/>
          </a:xfrm>
        </p:spPr>
        <p:txBody>
          <a:bodyPr/>
          <a:lstStyle/>
          <a:p>
            <a:r>
              <a:rPr lang="en-US" b="1" dirty="0" smtClean="0"/>
              <a:t>DR. KADRİYE ÖZLEM HAMALOĞLU                                                </a:t>
            </a:r>
            <a:r>
              <a:rPr lang="tr-TR" b="1" dirty="0" smtClean="0"/>
              <a:t>                                 </a:t>
            </a:r>
            <a:r>
              <a:rPr lang="en-US" b="1" dirty="0" smtClean="0"/>
              <a:t>                 </a:t>
            </a:r>
            <a:r>
              <a:rPr lang="tr-TR" b="1" dirty="0" smtClean="0"/>
              <a:t>                                                                             							</a:t>
            </a:r>
            <a:r>
              <a:rPr lang="en-US" b="1" dirty="0" smtClean="0"/>
              <a:t>  </a:t>
            </a:r>
            <a:endParaRPr lang="tr-TR" b="1" dirty="0" smtClean="0"/>
          </a:p>
          <a:p>
            <a:r>
              <a:rPr lang="tr-TR" b="1" dirty="0" smtClean="0"/>
              <a:t>05</a:t>
            </a:r>
            <a:r>
              <a:rPr lang="en-US" b="1" dirty="0" smtClean="0"/>
              <a:t>.1</a:t>
            </a:r>
            <a:r>
              <a:rPr lang="tr-TR" b="1" dirty="0" smtClean="0"/>
              <a:t>1</a:t>
            </a:r>
            <a:r>
              <a:rPr lang="en-US" b="1" dirty="0" smtClean="0"/>
              <a:t>.2018</a:t>
            </a:r>
            <a:r>
              <a:rPr lang="tr-TR" b="1" dirty="0" smtClean="0"/>
              <a:t>     </a:t>
            </a:r>
            <a:endParaRPr lang="en-US" b="1" dirty="0"/>
          </a:p>
        </p:txBody>
      </p:sp>
    </p:spTree>
    <p:extLst>
      <p:ext uri="{BB962C8B-B14F-4D97-AF65-F5344CB8AC3E}">
        <p14:creationId xmlns:p14="http://schemas.microsoft.com/office/powerpoint/2010/main" val="1010622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latin typeface="Verdana" panose="020B0604030504040204" pitchFamily="34" charset="0"/>
                <a:ea typeface="Verdana" panose="020B0604030504040204" pitchFamily="34" charset="0"/>
              </a:rPr>
              <a:t>Hook-type Level </a:t>
            </a:r>
            <a:r>
              <a:rPr lang="en-US" b="1" dirty="0" err="1" smtClean="0">
                <a:latin typeface="Verdana" panose="020B0604030504040204" pitchFamily="34" charset="0"/>
                <a:ea typeface="Verdana" panose="020B0604030504040204" pitchFamily="34" charset="0"/>
              </a:rPr>
              <a:t>Ind</a:t>
            </a:r>
            <a:r>
              <a:rPr lang="tr-TR" b="1" dirty="0" smtClean="0">
                <a:latin typeface="Verdana" panose="020B0604030504040204" pitchFamily="34" charset="0"/>
                <a:ea typeface="Verdana" panose="020B0604030504040204" pitchFamily="34" charset="0"/>
              </a:rPr>
              <a:t>ı</a:t>
            </a:r>
            <a:r>
              <a:rPr lang="en-US" b="1" dirty="0" err="1" smtClean="0">
                <a:latin typeface="Verdana" panose="020B0604030504040204" pitchFamily="34" charset="0"/>
                <a:ea typeface="Verdana" panose="020B0604030504040204" pitchFamily="34" charset="0"/>
              </a:rPr>
              <a:t>cator</a:t>
            </a:r>
            <a:endParaRPr lang="tr-TR" dirty="0"/>
          </a:p>
        </p:txBody>
      </p:sp>
      <p:sp>
        <p:nvSpPr>
          <p:cNvPr id="3" name="İçerik Yer Tutucusu 2"/>
          <p:cNvSpPr>
            <a:spLocks noGrp="1"/>
          </p:cNvSpPr>
          <p:nvPr>
            <p:ph idx="1"/>
          </p:nvPr>
        </p:nvSpPr>
        <p:spPr>
          <a:xfrm>
            <a:off x="581191" y="2180496"/>
            <a:ext cx="7246757" cy="4075025"/>
          </a:xfrm>
        </p:spPr>
        <p:txBody>
          <a:bodyPr>
            <a:normAutofit/>
          </a:bodyPr>
          <a:lstStyle/>
          <a:p>
            <a:pPr marL="0" indent="0" algn="just">
              <a:spcAft>
                <a:spcPts val="0"/>
              </a:spcAft>
              <a:buNone/>
              <a:defRPr/>
            </a:pPr>
            <a:r>
              <a:rPr lang="en-US" u="sng" dirty="0">
                <a:solidFill>
                  <a:srgbClr val="0070C0"/>
                </a:solidFill>
                <a:latin typeface="Verdana" panose="020B0604030504040204" pitchFamily="34" charset="0"/>
                <a:ea typeface="Verdana" panose="020B0604030504040204" pitchFamily="34" charset="0"/>
              </a:rPr>
              <a:t>Construction</a:t>
            </a:r>
          </a:p>
          <a:p>
            <a:pPr marL="182880" indent="-182880" algn="just">
              <a:spcAft>
                <a:spcPts val="0"/>
              </a:spcAft>
              <a:defRPr/>
            </a:pPr>
            <a:r>
              <a:rPr lang="en-US" dirty="0">
                <a:solidFill>
                  <a:srgbClr val="002060"/>
                </a:solidFill>
                <a:latin typeface="Verdana" panose="020B0604030504040204" pitchFamily="34" charset="0"/>
                <a:ea typeface="Verdana" panose="020B0604030504040204" pitchFamily="34" charset="0"/>
              </a:rPr>
              <a:t>Consist of a wire of corrosion resisting alloy (such as stainless steel) about 0.063mm diameter, bent into U-shaped  with 1 arm longer than the </a:t>
            </a:r>
            <a:r>
              <a:rPr lang="en-US" dirty="0" smtClean="0">
                <a:solidFill>
                  <a:srgbClr val="002060"/>
                </a:solidFill>
                <a:latin typeface="Verdana" panose="020B0604030504040204" pitchFamily="34" charset="0"/>
                <a:ea typeface="Verdana" panose="020B0604030504040204" pitchFamily="34" charset="0"/>
              </a:rPr>
              <a:t>other</a:t>
            </a:r>
            <a:r>
              <a:rPr lang="tr-TR" dirty="0" smtClean="0">
                <a:solidFill>
                  <a:srgbClr val="002060"/>
                </a:solidFill>
                <a:latin typeface="Verdana" panose="020B0604030504040204" pitchFamily="34" charset="0"/>
                <a:ea typeface="Verdana" panose="020B0604030504040204" pitchFamily="34" charset="0"/>
              </a:rPr>
              <a:t>.</a:t>
            </a:r>
          </a:p>
          <a:p>
            <a:pPr marL="182880" indent="-182880" algn="just">
              <a:spcAft>
                <a:spcPts val="0"/>
              </a:spcAft>
              <a:defRPr/>
            </a:pPr>
            <a:r>
              <a:rPr lang="en-US" dirty="0" smtClean="0">
                <a:solidFill>
                  <a:srgbClr val="002060"/>
                </a:solidFill>
                <a:latin typeface="Verdana" panose="020B0604030504040204" pitchFamily="34" charset="0"/>
                <a:ea typeface="Verdana" panose="020B0604030504040204" pitchFamily="34" charset="0"/>
              </a:rPr>
              <a:t>The </a:t>
            </a:r>
            <a:r>
              <a:rPr lang="en-US" dirty="0">
                <a:solidFill>
                  <a:srgbClr val="002060"/>
                </a:solidFill>
                <a:latin typeface="Verdana" panose="020B0604030504040204" pitchFamily="34" charset="0"/>
                <a:ea typeface="Verdana" panose="020B0604030504040204" pitchFamily="34" charset="0"/>
              </a:rPr>
              <a:t>shorter arm is pointed with a 60</a:t>
            </a:r>
            <a:r>
              <a:rPr lang="en-US" baseline="30000" dirty="0">
                <a:solidFill>
                  <a:srgbClr val="002060"/>
                </a:solidFill>
                <a:latin typeface="Verdana" panose="020B0604030504040204" pitchFamily="34" charset="0"/>
                <a:ea typeface="Verdana" panose="020B0604030504040204" pitchFamily="34" charset="0"/>
              </a:rPr>
              <a:t>0</a:t>
            </a:r>
            <a:r>
              <a:rPr lang="en-US" dirty="0">
                <a:solidFill>
                  <a:srgbClr val="002060"/>
                </a:solidFill>
                <a:latin typeface="Verdana" panose="020B0604030504040204" pitchFamily="34" charset="0"/>
                <a:ea typeface="Verdana" panose="020B0604030504040204" pitchFamily="34" charset="0"/>
              </a:rPr>
              <a:t> taper, while the longer 1 is attached to a slider having a Vernier scale, which moves over the main scale &amp; indicates the level</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a:p>
            <a:pPr marL="0" indent="0" algn="just">
              <a:spcAft>
                <a:spcPts val="0"/>
              </a:spcAft>
              <a:buNone/>
              <a:defRPr/>
            </a:pPr>
            <a:r>
              <a:rPr lang="en-US" u="sng" dirty="0">
                <a:solidFill>
                  <a:srgbClr val="0070C0"/>
                </a:solidFill>
                <a:latin typeface="Verdana" panose="020B0604030504040204" pitchFamily="34" charset="0"/>
                <a:ea typeface="Verdana" panose="020B0604030504040204" pitchFamily="34" charset="0"/>
              </a:rPr>
              <a:t>Working</a:t>
            </a:r>
          </a:p>
          <a:p>
            <a:pPr marL="182880" indent="-182880" algn="just">
              <a:spcAft>
                <a:spcPts val="0"/>
              </a:spcAft>
              <a:defRPr/>
            </a:pPr>
            <a:r>
              <a:rPr lang="en-US" dirty="0">
                <a:solidFill>
                  <a:srgbClr val="002060"/>
                </a:solidFill>
                <a:latin typeface="Verdana" panose="020B0604030504040204" pitchFamily="34" charset="0"/>
                <a:ea typeface="Verdana" panose="020B0604030504040204" pitchFamily="34" charset="0"/>
              </a:rPr>
              <a:t>The hook is pushed below the surface of liquid whose level is to be measured and gradually raised until the point is just about a break through the surface.</a:t>
            </a:r>
          </a:p>
          <a:p>
            <a:pPr marL="182880" indent="-182880" algn="just">
              <a:spcAft>
                <a:spcPts val="0"/>
              </a:spcAft>
              <a:defRPr/>
            </a:pPr>
            <a:r>
              <a:rPr lang="en-US" dirty="0">
                <a:solidFill>
                  <a:srgbClr val="002060"/>
                </a:solidFill>
                <a:latin typeface="Verdana" panose="020B0604030504040204" pitchFamily="34" charset="0"/>
                <a:ea typeface="Verdana" panose="020B0604030504040204" pitchFamily="34" charset="0"/>
              </a:rPr>
              <a:t>It is then clamped &amp; the level is read on the </a:t>
            </a:r>
            <a:r>
              <a:rPr lang="en-US" dirty="0" smtClean="0">
                <a:solidFill>
                  <a:srgbClr val="002060"/>
                </a:solidFill>
                <a:latin typeface="Verdana" panose="020B0604030504040204" pitchFamily="34" charset="0"/>
                <a:ea typeface="Verdana" panose="020B0604030504040204" pitchFamily="34" charset="0"/>
              </a:rPr>
              <a:t>scale</a:t>
            </a:r>
            <a:endParaRPr lang="en-US" dirty="0">
              <a:solidFill>
                <a:srgbClr val="002060"/>
              </a:solidFill>
              <a:latin typeface="Verdana" panose="020B0604030504040204" pitchFamily="34" charset="0"/>
              <a:ea typeface="Verdana" panose="020B0604030504040204" pitchFamily="34" charset="0"/>
            </a:endParaRPr>
          </a:p>
          <a:p>
            <a:pPr marL="182880" indent="-182880" algn="just">
              <a:spcAft>
                <a:spcPts val="0"/>
              </a:spcAft>
              <a:defRPr/>
            </a:pPr>
            <a:endParaRPr lang="en-US" dirty="0" smtClean="0">
              <a:solidFill>
                <a:srgbClr val="002060"/>
              </a:solidFill>
              <a:latin typeface="Verdana" panose="020B0604030504040204" pitchFamily="34" charset="0"/>
              <a:ea typeface="Verdana" panose="020B0604030504040204" pitchFamily="34" charset="0"/>
            </a:endParaRPr>
          </a:p>
          <a:p>
            <a:pPr algn="just"/>
            <a:endParaRPr lang="tr-TR" dirty="0"/>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0138" y="1838664"/>
            <a:ext cx="3560670"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4185" y="4965873"/>
            <a:ext cx="1552575" cy="1571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175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0" y="6510267"/>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
        <p:nvSpPr>
          <p:cNvPr id="5" name="Title 1"/>
          <p:cNvSpPr>
            <a:spLocks noGrp="1"/>
          </p:cNvSpPr>
          <p:nvPr>
            <p:ph type="title"/>
          </p:nvPr>
        </p:nvSpPr>
        <p:spPr>
          <a:xfrm>
            <a:off x="4362627" y="387611"/>
            <a:ext cx="8229600" cy="965200"/>
          </a:xfrm>
        </p:spPr>
        <p:txBody>
          <a:bodyPr>
            <a:normAutofit/>
          </a:bodyPr>
          <a:lstStyle/>
          <a:p>
            <a:pPr eaLnBrk="1" fontAlgn="auto" hangingPunct="1">
              <a:spcAft>
                <a:spcPts val="0"/>
              </a:spcAft>
              <a:defRPr/>
            </a:pPr>
            <a:r>
              <a:rPr lang="en-US" altLang="en-US" sz="3200" b="1" dirty="0" smtClean="0">
                <a:latin typeface="Verdana" panose="020B0604030504040204" pitchFamily="34" charset="0"/>
                <a:ea typeface="Verdana" panose="020B0604030504040204" pitchFamily="34" charset="0"/>
              </a:rPr>
              <a:t>S</a:t>
            </a:r>
            <a:r>
              <a:rPr lang="tr-TR" altLang="en-US" sz="3200" b="1" dirty="0" smtClean="0">
                <a:latin typeface="Verdana" panose="020B0604030504040204" pitchFamily="34" charset="0"/>
                <a:ea typeface="Verdana" panose="020B0604030504040204" pitchFamily="34" charset="0"/>
              </a:rPr>
              <a:t>ı</a:t>
            </a:r>
            <a:r>
              <a:rPr lang="en-US" altLang="en-US" sz="3200" b="1" dirty="0" err="1" smtClean="0">
                <a:latin typeface="Verdana" panose="020B0604030504040204" pitchFamily="34" charset="0"/>
                <a:ea typeface="Verdana" panose="020B0604030504040204" pitchFamily="34" charset="0"/>
              </a:rPr>
              <a:t>ght</a:t>
            </a:r>
            <a:r>
              <a:rPr lang="en-US" altLang="en-US" sz="3200" b="1" dirty="0" smtClean="0">
                <a:latin typeface="Verdana" panose="020B0604030504040204" pitchFamily="34" charset="0"/>
                <a:ea typeface="Verdana" panose="020B0604030504040204" pitchFamily="34" charset="0"/>
              </a:rPr>
              <a:t> Glass</a:t>
            </a:r>
            <a:endParaRPr lang="en-US" sz="3200" dirty="0" smtClean="0">
              <a:latin typeface="Verdana" panose="020B0604030504040204" pitchFamily="34" charset="0"/>
              <a:ea typeface="Verdana" panose="020B060403050404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0158" y="3911881"/>
            <a:ext cx="3429000" cy="2112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74" y="3911881"/>
            <a:ext cx="3804883"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descr="http://i01.i.aliimg.com/img/pb/225/898/204/1209109862458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42" y="3911881"/>
            <a:ext cx="3505200" cy="2112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5"/>
          <p:cNvSpPr txBox="1">
            <a:spLocks noChangeArrowheads="1"/>
          </p:cNvSpPr>
          <p:nvPr/>
        </p:nvSpPr>
        <p:spPr bwMode="auto">
          <a:xfrm>
            <a:off x="4099867" y="6099020"/>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smtClean="0">
                <a:solidFill>
                  <a:srgbClr val="0070C0"/>
                </a:solidFill>
              </a:rPr>
              <a:t>Sight </a:t>
            </a:r>
            <a:r>
              <a:rPr lang="en-US" altLang="en-US" sz="1800" dirty="0">
                <a:solidFill>
                  <a:srgbClr val="0070C0"/>
                </a:solidFill>
              </a:rPr>
              <a:t>Glass for an Open Tank</a:t>
            </a:r>
          </a:p>
        </p:txBody>
      </p:sp>
      <p:sp>
        <p:nvSpPr>
          <p:cNvPr id="11" name="Rectangle 6"/>
          <p:cNvSpPr>
            <a:spLocks noChangeArrowheads="1"/>
          </p:cNvSpPr>
          <p:nvPr/>
        </p:nvSpPr>
        <p:spPr bwMode="auto">
          <a:xfrm>
            <a:off x="7648575" y="6098464"/>
            <a:ext cx="4543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smtClean="0">
                <a:solidFill>
                  <a:srgbClr val="0070C0"/>
                </a:solidFill>
              </a:rPr>
              <a:t>High </a:t>
            </a:r>
            <a:r>
              <a:rPr lang="en-US" altLang="en-US" sz="1800" dirty="0">
                <a:solidFill>
                  <a:srgbClr val="0070C0"/>
                </a:solidFill>
              </a:rPr>
              <a:t>Pressure Sight Glass</a:t>
            </a:r>
          </a:p>
        </p:txBody>
      </p:sp>
      <p:sp>
        <p:nvSpPr>
          <p:cNvPr id="12" name="Dikdörtgen 11"/>
          <p:cNvSpPr/>
          <p:nvPr/>
        </p:nvSpPr>
        <p:spPr>
          <a:xfrm>
            <a:off x="415005" y="1812689"/>
            <a:ext cx="11326917" cy="2062103"/>
          </a:xfrm>
          <a:prstGeom prst="rect">
            <a:avLst/>
          </a:prstGeom>
        </p:spPr>
        <p:txBody>
          <a:bodyPr wrap="square">
            <a:spAutoFit/>
          </a:bodyPr>
          <a:lstStyle/>
          <a:p>
            <a:pPr marL="457200" indent="-457200" algn="just">
              <a:buFont typeface="Arial" pitchFamily="34" charset="0"/>
              <a:buChar char="•"/>
              <a:defRPr/>
            </a:pPr>
            <a:endParaRPr lang="tr-TR" sz="1600" dirty="0" smtClean="0">
              <a:solidFill>
                <a:srgbClr val="002060"/>
              </a:solidFill>
              <a:latin typeface="Verdana" panose="020B0604030504040204" pitchFamily="34" charset="0"/>
              <a:ea typeface="Verdana" panose="020B0604030504040204" pitchFamily="34" charset="0"/>
              <a:cs typeface="Times New Roman" pitchFamily="18" charset="0"/>
            </a:endParaRPr>
          </a:p>
          <a:p>
            <a:pPr marL="265113" indent="-265113" algn="just">
              <a:buFont typeface="Arial" pitchFamily="34" charset="0"/>
              <a:buChar char="•"/>
              <a:defRPr/>
            </a:pPr>
            <a:r>
              <a:rPr lang="en-US" sz="1600" dirty="0" smtClean="0">
                <a:solidFill>
                  <a:srgbClr val="002060"/>
                </a:solidFill>
                <a:latin typeface="Verdana" panose="020B0604030504040204" pitchFamily="34" charset="0"/>
                <a:ea typeface="Verdana" panose="020B0604030504040204" pitchFamily="34" charset="0"/>
                <a:cs typeface="Times New Roman" pitchFamily="18" charset="0"/>
              </a:rPr>
              <a:t>Sight </a:t>
            </a:r>
            <a:r>
              <a:rPr lang="en-US" sz="1600" dirty="0">
                <a:solidFill>
                  <a:srgbClr val="002060"/>
                </a:solidFill>
                <a:latin typeface="Verdana" panose="020B0604030504040204" pitchFamily="34" charset="0"/>
                <a:ea typeface="Verdana" panose="020B0604030504040204" pitchFamily="34" charset="0"/>
                <a:cs typeface="Times New Roman" pitchFamily="18" charset="0"/>
              </a:rPr>
              <a:t>glass is used for the continuous indication of liquid level within a tank or vessel. </a:t>
            </a:r>
            <a:endParaRPr lang="tr-TR" sz="1600" dirty="0">
              <a:solidFill>
                <a:srgbClr val="002060"/>
              </a:solidFill>
              <a:latin typeface="Verdana" panose="020B0604030504040204" pitchFamily="34" charset="0"/>
              <a:ea typeface="Verdana" panose="020B0604030504040204" pitchFamily="34" charset="0"/>
              <a:cs typeface="Times New Roman" pitchFamily="18" charset="0"/>
            </a:endParaRPr>
          </a:p>
          <a:p>
            <a:pPr marL="265113" indent="-265113" algn="just">
              <a:buFont typeface="Arial" pitchFamily="34" charset="0"/>
              <a:buChar char="•"/>
              <a:defRPr/>
            </a:pPr>
            <a:r>
              <a:rPr lang="en-US" sz="1600" dirty="0" smtClean="0">
                <a:solidFill>
                  <a:srgbClr val="002060"/>
                </a:solidFill>
                <a:latin typeface="Verdana" panose="020B0604030504040204" pitchFamily="34" charset="0"/>
                <a:ea typeface="Verdana" panose="020B0604030504040204" pitchFamily="34" charset="0"/>
                <a:cs typeface="Times New Roman" pitchFamily="18" charset="0"/>
              </a:rPr>
              <a:t>A sight glass instrument consists of a graduated tube of toughened glass which is connected to the interior of the tank at the bottom in which the water level is required.</a:t>
            </a:r>
            <a:r>
              <a:rPr lang="tr-TR" sz="1600" dirty="0" smtClean="0">
                <a:solidFill>
                  <a:srgbClr val="002060"/>
                </a:solidFill>
                <a:latin typeface="Verdana" panose="020B0604030504040204" pitchFamily="34" charset="0"/>
                <a:ea typeface="Verdana" panose="020B0604030504040204" pitchFamily="34" charset="0"/>
                <a:cs typeface="Times New Roman" pitchFamily="18" charset="0"/>
              </a:rPr>
              <a:t> </a:t>
            </a:r>
            <a:r>
              <a:rPr lang="en-US" sz="1600" dirty="0">
                <a:solidFill>
                  <a:srgbClr val="002060"/>
                </a:solidFill>
                <a:latin typeface="Verdana" panose="020B0604030504040204" pitchFamily="34" charset="0"/>
                <a:ea typeface="Verdana" panose="020B0604030504040204" pitchFamily="34" charset="0"/>
                <a:cs typeface="Times New Roman" pitchFamily="18" charset="0"/>
              </a:rPr>
              <a:t>The level of liquid in the sight glass will be the same as the level of liquid in the </a:t>
            </a:r>
            <a:r>
              <a:rPr lang="en-US" sz="1600" dirty="0" smtClean="0">
                <a:solidFill>
                  <a:srgbClr val="002060"/>
                </a:solidFill>
                <a:latin typeface="Verdana" panose="020B0604030504040204" pitchFamily="34" charset="0"/>
                <a:ea typeface="Verdana" panose="020B0604030504040204" pitchFamily="34" charset="0"/>
                <a:cs typeface="Times New Roman" pitchFamily="18" charset="0"/>
              </a:rPr>
              <a:t>tank.</a:t>
            </a:r>
            <a:endParaRPr lang="tr-TR" sz="1600" dirty="0">
              <a:solidFill>
                <a:srgbClr val="002060"/>
              </a:solidFill>
              <a:latin typeface="Verdana" panose="020B0604030504040204" pitchFamily="34" charset="0"/>
              <a:ea typeface="Verdana" panose="020B0604030504040204" pitchFamily="34" charset="0"/>
              <a:cs typeface="Times New Roman" pitchFamily="18" charset="0"/>
            </a:endParaRPr>
          </a:p>
          <a:p>
            <a:pPr marL="265113" indent="-265113" algn="just">
              <a:buFont typeface="Arial" pitchFamily="34" charset="0"/>
              <a:buChar char="•"/>
              <a:defRPr/>
            </a:pPr>
            <a:r>
              <a:rPr lang="en-US" altLang="en-US" sz="1600" dirty="0" smtClean="0">
                <a:solidFill>
                  <a:srgbClr val="002060"/>
                </a:solidFill>
                <a:latin typeface="Verdana" panose="020B0604030504040204" pitchFamily="34" charset="0"/>
                <a:ea typeface="Verdana" panose="020B0604030504040204" pitchFamily="34" charset="0"/>
              </a:rPr>
              <a:t>Simple </a:t>
            </a:r>
            <a:r>
              <a:rPr lang="en-US" altLang="en-US" sz="1600" dirty="0">
                <a:solidFill>
                  <a:srgbClr val="002060"/>
                </a:solidFill>
                <a:latin typeface="Verdana" panose="020B0604030504040204" pitchFamily="34" charset="0"/>
                <a:ea typeface="Verdana" panose="020B0604030504040204" pitchFamily="34" charset="0"/>
              </a:rPr>
              <a:t>sight glasses may be just a plastic or glass tube connected to the bottom of the tank at one end and the top of the tank at the other. </a:t>
            </a:r>
          </a:p>
          <a:p>
            <a:pPr marL="457200" indent="-457200" algn="just">
              <a:buFont typeface="Arial" pitchFamily="34" charset="0"/>
              <a:buChar char="•"/>
              <a:defRPr/>
            </a:pPr>
            <a:endParaRPr lang="en-US" sz="1600" dirty="0">
              <a:solidFill>
                <a:srgbClr val="002060"/>
              </a:solidFill>
              <a:latin typeface="Verdana" panose="020B0604030504040204" pitchFamily="34" charset="0"/>
              <a:ea typeface="Verdana" panose="020B0604030504040204" pitchFamily="34" charset="0"/>
              <a:cs typeface="Times New Roman" pitchFamily="18" charset="0"/>
            </a:endParaRPr>
          </a:p>
        </p:txBody>
      </p:sp>
    </p:spTree>
    <p:extLst>
      <p:ext uri="{BB962C8B-B14F-4D97-AF65-F5344CB8AC3E}">
        <p14:creationId xmlns:p14="http://schemas.microsoft.com/office/powerpoint/2010/main" val="336756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altLang="en-US" b="1" dirty="0" smtClean="0">
                <a:latin typeface="Verdana" panose="020B0604030504040204" pitchFamily="34" charset="0"/>
                <a:ea typeface="Verdana" panose="020B0604030504040204" pitchFamily="34" charset="0"/>
              </a:rPr>
              <a:t>S</a:t>
            </a:r>
            <a:r>
              <a:rPr lang="tr-TR" altLang="en-US" b="1" dirty="0" smtClean="0">
                <a:latin typeface="Verdana" panose="020B0604030504040204" pitchFamily="34" charset="0"/>
                <a:ea typeface="Verdana" panose="020B0604030504040204" pitchFamily="34" charset="0"/>
              </a:rPr>
              <a:t>ı</a:t>
            </a:r>
            <a:r>
              <a:rPr lang="en-US" altLang="en-US" b="1" dirty="0" err="1" smtClean="0">
                <a:latin typeface="Verdana" panose="020B0604030504040204" pitchFamily="34" charset="0"/>
                <a:ea typeface="Verdana" panose="020B0604030504040204" pitchFamily="34" charset="0"/>
              </a:rPr>
              <a:t>ght</a:t>
            </a:r>
            <a:r>
              <a:rPr lang="en-US" altLang="en-US" b="1" dirty="0" smtClean="0">
                <a:latin typeface="Verdana" panose="020B0604030504040204" pitchFamily="34" charset="0"/>
                <a:ea typeface="Verdana" panose="020B0604030504040204" pitchFamily="34" charset="0"/>
              </a:rPr>
              <a:t> Glass</a:t>
            </a:r>
            <a:r>
              <a:rPr lang="tr-TR" altLang="en-US" b="1" dirty="0" smtClean="0">
                <a:latin typeface="Verdana" panose="020B0604030504040204" pitchFamily="34" charset="0"/>
                <a:ea typeface="Verdana" panose="020B0604030504040204" pitchFamily="34" charset="0"/>
              </a:rPr>
              <a:t> </a:t>
            </a:r>
            <a:r>
              <a:rPr lang="tr-TR" altLang="en-US" b="1" dirty="0" err="1" smtClean="0">
                <a:latin typeface="Verdana" panose="020B0604030504040204" pitchFamily="34" charset="0"/>
                <a:ea typeface="Verdana" panose="020B0604030504040204" pitchFamily="34" charset="0"/>
              </a:rPr>
              <a:t>for</a:t>
            </a:r>
            <a:r>
              <a:rPr lang="tr-TR" altLang="en-US" b="1" dirty="0" smtClean="0">
                <a:latin typeface="Verdana" panose="020B0604030504040204" pitchFamily="34" charset="0"/>
                <a:ea typeface="Verdana" panose="020B0604030504040204" pitchFamily="34" charset="0"/>
              </a:rPr>
              <a:t> </a:t>
            </a:r>
            <a:r>
              <a:rPr lang="tr-TR" altLang="en-US" b="1" dirty="0" err="1" smtClean="0">
                <a:latin typeface="Verdana" panose="020B0604030504040204" pitchFamily="34" charset="0"/>
                <a:ea typeface="Verdana" panose="020B0604030504040204" pitchFamily="34" charset="0"/>
              </a:rPr>
              <a:t>open</a:t>
            </a:r>
            <a:r>
              <a:rPr lang="tr-TR" altLang="en-US" b="1" dirty="0" smtClean="0">
                <a:latin typeface="Verdana" panose="020B0604030504040204" pitchFamily="34" charset="0"/>
                <a:ea typeface="Verdana" panose="020B0604030504040204" pitchFamily="34" charset="0"/>
              </a:rPr>
              <a:t> </a:t>
            </a:r>
            <a:r>
              <a:rPr lang="tr-TR" altLang="en-US" b="1" dirty="0" err="1" smtClean="0">
                <a:latin typeface="Verdana" panose="020B0604030504040204" pitchFamily="34" charset="0"/>
                <a:ea typeface="Verdana" panose="020B0604030504040204" pitchFamily="34" charset="0"/>
              </a:rPr>
              <a:t>tanks</a:t>
            </a:r>
            <a:endParaRPr lang="tr-TR" dirty="0"/>
          </a:p>
        </p:txBody>
      </p:sp>
      <p:sp>
        <p:nvSpPr>
          <p:cNvPr id="3" name="İçerik Yer Tutucusu 2"/>
          <p:cNvSpPr>
            <a:spLocks noGrp="1"/>
          </p:cNvSpPr>
          <p:nvPr>
            <p:ph idx="1"/>
          </p:nvPr>
        </p:nvSpPr>
        <p:spPr>
          <a:xfrm>
            <a:off x="581192" y="2727426"/>
            <a:ext cx="6845103" cy="2767519"/>
          </a:xfrm>
        </p:spPr>
        <p:txBody>
          <a:bodyPr>
            <a:normAutofit/>
          </a:bodyPr>
          <a:lstStyle/>
          <a:p>
            <a:pPr algn="just"/>
            <a:r>
              <a:rPr lang="en-US" altLang="tr-TR" sz="2000" dirty="0">
                <a:solidFill>
                  <a:srgbClr val="002060"/>
                </a:solidFill>
                <a:latin typeface="Verdana" panose="020B0604030504040204" pitchFamily="34" charset="0"/>
                <a:ea typeface="Verdana" panose="020B0604030504040204" pitchFamily="34" charset="0"/>
                <a:cs typeface="Times New Roman" panose="02020603050405020304" pitchFamily="18" charset="0"/>
              </a:rPr>
              <a:t>As the level of liquid in the tank rises and falls, the level in the sight glass also rises and falls accordingly. Thus, by measuring the level in the sight glass, the level of liquid in the tank is measured. In sight glass, it is not necessary to use the same liquid as in the tank. Any other desired liquid also can be used.</a:t>
            </a:r>
          </a:p>
          <a:p>
            <a:pPr algn="just"/>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2514" y="2809332"/>
            <a:ext cx="3928294" cy="24206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76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altLang="en-US" b="1" dirty="0" smtClean="0">
                <a:latin typeface="Verdana" panose="020B0604030504040204" pitchFamily="34" charset="0"/>
                <a:ea typeface="Verdana" panose="020B0604030504040204" pitchFamily="34" charset="0"/>
              </a:rPr>
              <a:t>S</a:t>
            </a:r>
            <a:r>
              <a:rPr lang="tr-TR" altLang="en-US" b="1" dirty="0" smtClean="0">
                <a:latin typeface="Verdana" panose="020B0604030504040204" pitchFamily="34" charset="0"/>
                <a:ea typeface="Verdana" panose="020B0604030504040204" pitchFamily="34" charset="0"/>
              </a:rPr>
              <a:t>ı</a:t>
            </a:r>
            <a:r>
              <a:rPr lang="en-US" altLang="en-US" b="1" dirty="0" err="1" smtClean="0">
                <a:latin typeface="Verdana" panose="020B0604030504040204" pitchFamily="34" charset="0"/>
                <a:ea typeface="Verdana" panose="020B0604030504040204" pitchFamily="34" charset="0"/>
              </a:rPr>
              <a:t>ght</a:t>
            </a:r>
            <a:r>
              <a:rPr lang="en-US" altLang="en-US" b="1" dirty="0" smtClean="0">
                <a:latin typeface="Verdana" panose="020B0604030504040204" pitchFamily="34" charset="0"/>
                <a:ea typeface="Verdana" panose="020B0604030504040204" pitchFamily="34" charset="0"/>
              </a:rPr>
              <a:t> Glass</a:t>
            </a:r>
            <a:r>
              <a:rPr lang="tr-TR" altLang="en-US" b="1" dirty="0" smtClean="0">
                <a:latin typeface="Verdana" panose="020B0604030504040204" pitchFamily="34" charset="0"/>
                <a:ea typeface="Verdana" panose="020B0604030504040204" pitchFamily="34" charset="0"/>
              </a:rPr>
              <a:t>-</a:t>
            </a:r>
            <a:r>
              <a:rPr lang="tr-TR" altLang="en-US" b="1" dirty="0" err="1" smtClean="0">
                <a:latin typeface="Verdana" panose="020B0604030504040204" pitchFamily="34" charset="0"/>
                <a:ea typeface="Verdana" panose="020B0604030504040204" pitchFamily="34" charset="0"/>
              </a:rPr>
              <a:t>advantages</a:t>
            </a:r>
            <a:r>
              <a:rPr lang="tr-TR" altLang="en-US" b="1" dirty="0" smtClean="0">
                <a:latin typeface="Verdana" panose="020B0604030504040204" pitchFamily="34" charset="0"/>
                <a:ea typeface="Verdana" panose="020B0604030504040204" pitchFamily="34" charset="0"/>
              </a:rPr>
              <a:t> &amp; </a:t>
            </a:r>
            <a:r>
              <a:rPr lang="tr-TR" altLang="en-US" b="1" dirty="0" err="1" smtClean="0">
                <a:latin typeface="Verdana" panose="020B0604030504040204" pitchFamily="34" charset="0"/>
                <a:ea typeface="Verdana" panose="020B0604030504040204" pitchFamily="34" charset="0"/>
              </a:rPr>
              <a:t>dısadvantages</a:t>
            </a:r>
            <a:endParaRPr lang="en-US" dirty="0" smtClean="0"/>
          </a:p>
        </p:txBody>
      </p:sp>
      <p:sp>
        <p:nvSpPr>
          <p:cNvPr id="3" name="Content Placeholder 2"/>
          <p:cNvSpPr>
            <a:spLocks noGrp="1"/>
          </p:cNvSpPr>
          <p:nvPr>
            <p:ph idx="1"/>
          </p:nvPr>
        </p:nvSpPr>
        <p:spPr>
          <a:xfrm>
            <a:off x="504280" y="2633423"/>
            <a:ext cx="11029615" cy="3678303"/>
          </a:xfrm>
        </p:spPr>
        <p:txBody>
          <a:bodyPr rtlCol="0">
            <a:noAutofit/>
          </a:bodyPr>
          <a:lstStyle/>
          <a:p>
            <a:pPr marL="0" indent="0">
              <a:spcAft>
                <a:spcPts val="0"/>
              </a:spcAft>
              <a:buNone/>
              <a:defRPr/>
            </a:pPr>
            <a:r>
              <a:rPr lang="en-US" dirty="0" smtClean="0">
                <a:solidFill>
                  <a:srgbClr val="0070C0"/>
                </a:solidFill>
                <a:latin typeface="Verdana" panose="020B0604030504040204" pitchFamily="34" charset="0"/>
                <a:ea typeface="Verdana" panose="020B0604030504040204" pitchFamily="34" charset="0"/>
              </a:rPr>
              <a:t>Advantages</a:t>
            </a:r>
          </a:p>
          <a:p>
            <a:pPr marL="182880" indent="-182880">
              <a:spcAft>
                <a:spcPts val="0"/>
              </a:spcAft>
              <a:defRPr/>
            </a:pPr>
            <a:r>
              <a:rPr lang="en-US" dirty="0" smtClean="0">
                <a:latin typeface="Verdana" panose="020B0604030504040204" pitchFamily="34" charset="0"/>
                <a:ea typeface="Verdana" panose="020B0604030504040204" pitchFamily="34" charset="0"/>
              </a:rPr>
              <a:t>Direct reading is possible.</a:t>
            </a:r>
          </a:p>
          <a:p>
            <a:pPr marL="182880" indent="-182880">
              <a:spcAft>
                <a:spcPts val="0"/>
              </a:spcAft>
              <a:defRPr/>
            </a:pPr>
            <a:r>
              <a:rPr lang="en-US" dirty="0" smtClean="0">
                <a:latin typeface="Verdana" panose="020B0604030504040204" pitchFamily="34" charset="0"/>
                <a:ea typeface="Verdana" panose="020B0604030504040204" pitchFamily="34" charset="0"/>
              </a:rPr>
              <a:t>Special designs are available for use up to 316</a:t>
            </a:r>
            <a:r>
              <a:rPr lang="en-US" baseline="30000" dirty="0" smtClean="0">
                <a:latin typeface="Verdana" panose="020B0604030504040204" pitchFamily="34" charset="0"/>
                <a:ea typeface="Verdana" panose="020B0604030504040204" pitchFamily="34" charset="0"/>
              </a:rPr>
              <a:t>0</a:t>
            </a:r>
            <a:r>
              <a:rPr lang="en-US" dirty="0" smtClean="0">
                <a:latin typeface="Verdana" panose="020B0604030504040204" pitchFamily="34" charset="0"/>
                <a:ea typeface="Verdana" panose="020B0604030504040204" pitchFamily="34" charset="0"/>
              </a:rPr>
              <a:t>C and 10,000 psi.</a:t>
            </a:r>
          </a:p>
          <a:p>
            <a:pPr marL="182880" indent="-182880">
              <a:spcAft>
                <a:spcPts val="0"/>
              </a:spcAft>
              <a:defRPr/>
            </a:pPr>
            <a:r>
              <a:rPr lang="en-US" dirty="0" smtClean="0">
                <a:latin typeface="Verdana" panose="020B0604030504040204" pitchFamily="34" charset="0"/>
                <a:ea typeface="Verdana" panose="020B0604030504040204" pitchFamily="34" charset="0"/>
              </a:rPr>
              <a:t>Glassless designs are available in numerous materials for corrosion resistance.</a:t>
            </a:r>
            <a:endParaRPr lang="tr-TR" dirty="0" smtClean="0">
              <a:latin typeface="Verdana" panose="020B0604030504040204" pitchFamily="34" charset="0"/>
              <a:ea typeface="Verdana" panose="020B0604030504040204" pitchFamily="34" charset="0"/>
            </a:endParaRPr>
          </a:p>
          <a:p>
            <a:pPr marL="0" indent="0">
              <a:spcAft>
                <a:spcPts val="0"/>
              </a:spcAft>
              <a:buNone/>
              <a:defRPr/>
            </a:pPr>
            <a:r>
              <a:rPr lang="en-US" dirty="0">
                <a:solidFill>
                  <a:srgbClr val="0070C0"/>
                </a:solidFill>
                <a:latin typeface="Verdana" panose="020B0604030504040204" pitchFamily="34" charset="0"/>
                <a:ea typeface="Verdana" panose="020B0604030504040204" pitchFamily="34" charset="0"/>
              </a:rPr>
              <a:t>Disadvantages</a:t>
            </a:r>
          </a:p>
          <a:p>
            <a:pPr marL="182880" indent="-182880">
              <a:spcAft>
                <a:spcPts val="0"/>
              </a:spcAft>
              <a:defRPr/>
            </a:pPr>
            <a:r>
              <a:rPr lang="en-US" dirty="0">
                <a:solidFill>
                  <a:srgbClr val="002060"/>
                </a:solidFill>
                <a:latin typeface="Verdana" panose="020B0604030504040204" pitchFamily="34" charset="0"/>
                <a:ea typeface="Verdana" panose="020B0604030504040204" pitchFamily="34" charset="0"/>
              </a:rPr>
              <a:t>It is read only where the tank is located, which is not always convenient.</a:t>
            </a:r>
          </a:p>
          <a:p>
            <a:pPr marL="182880" indent="-182880">
              <a:spcAft>
                <a:spcPts val="0"/>
              </a:spcAft>
              <a:defRPr/>
            </a:pPr>
            <a:r>
              <a:rPr lang="en-US" dirty="0">
                <a:solidFill>
                  <a:srgbClr val="002060"/>
                </a:solidFill>
                <a:latin typeface="Verdana" panose="020B0604030504040204" pitchFamily="34" charset="0"/>
                <a:ea typeface="Verdana" panose="020B0604030504040204" pitchFamily="34" charset="0"/>
              </a:rPr>
              <a:t>Since sight glasses are located on the outside of the tanks, the liquid in the sight glass may freeze in cold weather even though the liquid inside the tank does not, and thus, it may cause error in the reading.</a:t>
            </a:r>
          </a:p>
          <a:p>
            <a:pPr marL="182880" indent="-182880">
              <a:spcAft>
                <a:spcPts val="0"/>
              </a:spcAft>
              <a:defRPr/>
            </a:pPr>
            <a:r>
              <a:rPr lang="en-US" dirty="0">
                <a:solidFill>
                  <a:srgbClr val="002060"/>
                </a:solidFill>
                <a:latin typeface="Verdana" panose="020B0604030504040204" pitchFamily="34" charset="0"/>
                <a:ea typeface="Verdana" panose="020B0604030504040204" pitchFamily="34" charset="0"/>
              </a:rPr>
              <a:t>Heavy, viscous liquids or liquids containing material which fall out of solution and clog the tube cannot be measured satisfactorily by a sight glass.</a:t>
            </a:r>
          </a:p>
          <a:p>
            <a:pPr marL="182880" indent="-182880">
              <a:spcAft>
                <a:spcPts val="0"/>
              </a:spcAft>
              <a:defRPr/>
            </a:pPr>
            <a:r>
              <a:rPr lang="en-US" dirty="0">
                <a:solidFill>
                  <a:srgbClr val="002060"/>
                </a:solidFill>
                <a:latin typeface="Verdana" panose="020B0604030504040204" pitchFamily="34" charset="0"/>
                <a:ea typeface="Verdana" panose="020B0604030504040204" pitchFamily="34" charset="0"/>
              </a:rPr>
              <a:t>Overlapping gauges are needed for long level spans.</a:t>
            </a:r>
          </a:p>
          <a:p>
            <a:pPr marL="182880" indent="-182880">
              <a:spcAft>
                <a:spcPts val="0"/>
              </a:spcAft>
              <a:defRPr/>
            </a:pPr>
            <a:r>
              <a:rPr lang="en-US" dirty="0">
                <a:solidFill>
                  <a:srgbClr val="002060"/>
                </a:solidFill>
                <a:latin typeface="Verdana" panose="020B0604030504040204" pitchFamily="34" charset="0"/>
                <a:ea typeface="Verdana" panose="020B0604030504040204" pitchFamily="34" charset="0"/>
              </a:rPr>
              <a:t>Accuracy &amp; readability depend on the cleanliness of glass and fluid.</a:t>
            </a:r>
          </a:p>
          <a:p>
            <a:pPr marL="182880" indent="-182880">
              <a:spcAft>
                <a:spcPts val="0"/>
              </a:spcAft>
              <a:defRPr/>
            </a:pPr>
            <a:endParaRPr lang="en-US" dirty="0">
              <a:solidFill>
                <a:srgbClr val="002060"/>
              </a:solidFill>
              <a:latin typeface="Verdana" panose="020B0604030504040204" pitchFamily="34" charset="0"/>
              <a:ea typeface="Verdana" panose="020B0604030504040204" pitchFamily="34" charset="0"/>
            </a:endParaRPr>
          </a:p>
          <a:p>
            <a:pPr marL="182880" indent="-182880">
              <a:spcAft>
                <a:spcPts val="0"/>
              </a:spcAft>
              <a:defRPr/>
            </a:pPr>
            <a:endParaRPr lang="tr-TR" dirty="0" smtClean="0">
              <a:latin typeface="Verdana" panose="020B0604030504040204" pitchFamily="34" charset="0"/>
              <a:ea typeface="Verdana" panose="020B0604030504040204" pitchFamily="34" charset="0"/>
            </a:endParaRPr>
          </a:p>
          <a:p>
            <a:pPr marL="182880" indent="-182880">
              <a:spcAft>
                <a:spcPts val="0"/>
              </a:spcAft>
              <a:defRPr/>
            </a:pPr>
            <a:endParaRPr lang="en-US" dirty="0" smtClean="0">
              <a:latin typeface="Verdana" panose="020B0604030504040204" pitchFamily="34" charset="0"/>
              <a:ea typeface="Verdana" panose="020B0604030504040204" pitchFamily="34" charset="0"/>
            </a:endParaRPr>
          </a:p>
        </p:txBody>
      </p:sp>
      <p:sp>
        <p:nvSpPr>
          <p:cNvPr id="4" name="Content Placeholder 2"/>
          <p:cNvSpPr txBox="1">
            <a:spLocks/>
          </p:cNvSpPr>
          <p:nvPr/>
        </p:nvSpPr>
        <p:spPr>
          <a:xfrm>
            <a:off x="1981200" y="1295401"/>
            <a:ext cx="8229600" cy="483076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182880" indent="-182880">
              <a:spcAft>
                <a:spcPts val="0"/>
              </a:spcAft>
              <a:defRPr/>
            </a:pPr>
            <a:endParaRPr lang="en-US" dirty="0" smtClean="0"/>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822180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645" y="539262"/>
            <a:ext cx="8229600" cy="990600"/>
          </a:xfrm>
        </p:spPr>
        <p:txBody>
          <a:bodyPr>
            <a:normAutofit/>
          </a:bodyPr>
          <a:lstStyle/>
          <a:p>
            <a:pPr>
              <a:defRPr/>
            </a:pPr>
            <a:r>
              <a:rPr lang="en-US" altLang="en-US" sz="3200" b="1" dirty="0" smtClean="0">
                <a:latin typeface="Verdana" panose="020B0604030504040204" pitchFamily="34" charset="0"/>
                <a:ea typeface="Verdana" panose="020B0604030504040204" pitchFamily="34" charset="0"/>
              </a:rPr>
              <a:t>Float Type Level </a:t>
            </a:r>
            <a:r>
              <a:rPr lang="en-US" altLang="en-US" sz="3200" b="1" dirty="0" err="1" smtClean="0">
                <a:latin typeface="Verdana" panose="020B0604030504040204" pitchFamily="34" charset="0"/>
                <a:ea typeface="Verdana" panose="020B0604030504040204" pitchFamily="34" charset="0"/>
              </a:rPr>
              <a:t>Ind</a:t>
            </a:r>
            <a:r>
              <a:rPr lang="tr-TR" altLang="en-US" sz="3200" b="1" dirty="0" smtClean="0">
                <a:latin typeface="Verdana" panose="020B0604030504040204" pitchFamily="34" charset="0"/>
                <a:ea typeface="Verdana" panose="020B0604030504040204" pitchFamily="34" charset="0"/>
              </a:rPr>
              <a:t>ı</a:t>
            </a:r>
            <a:r>
              <a:rPr lang="en-US" altLang="en-US" sz="3200" b="1" dirty="0" err="1" smtClean="0">
                <a:latin typeface="Verdana" panose="020B0604030504040204" pitchFamily="34" charset="0"/>
                <a:ea typeface="Verdana" panose="020B0604030504040204" pitchFamily="34" charset="0"/>
              </a:rPr>
              <a:t>cator</a:t>
            </a:r>
            <a:endParaRPr lang="en-US" sz="3200" dirty="0" smtClean="0">
              <a:latin typeface="Verdana" panose="020B0604030504040204" pitchFamily="34" charset="0"/>
              <a:ea typeface="Verdana" panose="020B0604030504040204" pitchFamily="34" charset="0"/>
            </a:endParaRP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234" y="4051080"/>
            <a:ext cx="24384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222" y="4051080"/>
            <a:ext cx="3021012"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1" name="Rectangle 3"/>
          <p:cNvSpPr>
            <a:spLocks noChangeArrowheads="1"/>
          </p:cNvSpPr>
          <p:nvPr/>
        </p:nvSpPr>
        <p:spPr bwMode="auto">
          <a:xfrm>
            <a:off x="492370" y="1921976"/>
            <a:ext cx="11248282" cy="19636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marL="457200" indent="-457200" algn="just"/>
            <a:r>
              <a:rPr lang="en-US" altLang="tr-TR" sz="1600" dirty="0">
                <a:solidFill>
                  <a:srgbClr val="002060"/>
                </a:solidFill>
                <a:latin typeface="Verdana" panose="020B0604030504040204" pitchFamily="34" charset="0"/>
                <a:ea typeface="Verdana" panose="020B0604030504040204" pitchFamily="34" charset="0"/>
                <a:cs typeface="Times New Roman" panose="02020603050405020304" pitchFamily="18" charset="0"/>
              </a:rPr>
              <a:t>These instruments work on the Archimedes principle according to which a body when placed in a liquid is buoyed up by a force equal to the weight of the displaced liquid, and the apparent change in weight of the body is directly proportional to the level of liquid in which it is placed. </a:t>
            </a:r>
          </a:p>
          <a:p>
            <a:pPr marL="457200" indent="-457200" algn="just"/>
            <a:r>
              <a:rPr lang="en-US" altLang="tr-TR" sz="1600"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The </a:t>
            </a:r>
            <a:r>
              <a:rPr lang="en-US" altLang="tr-TR" sz="1600" dirty="0">
                <a:solidFill>
                  <a:srgbClr val="002060"/>
                </a:solidFill>
                <a:latin typeface="Verdana" panose="020B0604030504040204" pitchFamily="34" charset="0"/>
                <a:ea typeface="Verdana" panose="020B0604030504040204" pitchFamily="34" charset="0"/>
                <a:cs typeface="Times New Roman" panose="02020603050405020304" pitchFamily="18" charset="0"/>
              </a:rPr>
              <a:t>displacer is attached to a torque tube assembly whose rotary motion is used for read out/control.</a:t>
            </a:r>
          </a:p>
          <a:p>
            <a:pPr marL="457200" indent="-457200" algn="just"/>
            <a:r>
              <a:rPr lang="en-US" altLang="tr-TR" sz="1600"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With </a:t>
            </a:r>
            <a:r>
              <a:rPr lang="en-US" altLang="tr-TR" sz="1600" dirty="0">
                <a:solidFill>
                  <a:srgbClr val="002060"/>
                </a:solidFill>
                <a:latin typeface="Verdana" panose="020B0604030504040204" pitchFamily="34" charset="0"/>
                <a:ea typeface="Verdana" panose="020B0604030504040204" pitchFamily="34" charset="0"/>
                <a:cs typeface="Times New Roman" panose="02020603050405020304" pitchFamily="18" charset="0"/>
              </a:rPr>
              <a:t>selection of suitable material for float, float cage, and torque tube, it’s possible to use this instrument over a wide range of pressure and for many </a:t>
            </a:r>
            <a:r>
              <a:rPr lang="en-US" altLang="tr-TR" sz="1600"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liquids.</a:t>
            </a:r>
            <a:endParaRPr lang="tr-TR" altLang="tr-TR" sz="1600"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endParaRPr>
          </a:p>
          <a:p>
            <a:pPr marL="457200" indent="-457200" algn="just"/>
            <a:r>
              <a:rPr lang="en-US" altLang="en-US" sz="1600" dirty="0" smtClean="0">
                <a:solidFill>
                  <a:srgbClr val="002060"/>
                </a:solidFill>
                <a:latin typeface="Verdana" panose="020B0604030504040204" pitchFamily="34" charset="0"/>
                <a:ea typeface="Verdana" panose="020B0604030504040204" pitchFamily="34" charset="0"/>
              </a:rPr>
              <a:t>Float </a:t>
            </a:r>
            <a:r>
              <a:rPr lang="en-US" altLang="en-US" sz="1600" dirty="0">
                <a:solidFill>
                  <a:srgbClr val="002060"/>
                </a:solidFill>
                <a:latin typeface="Verdana" panose="020B0604030504040204" pitchFamily="34" charset="0"/>
                <a:ea typeface="Verdana" panose="020B0604030504040204" pitchFamily="34" charset="0"/>
              </a:rPr>
              <a:t>rides the surface level to provide the measurement. Many different styles are available.</a:t>
            </a:r>
          </a:p>
        </p:txBody>
      </p:sp>
      <p:pic>
        <p:nvPicPr>
          <p:cNvPr id="24582" name="Picture 6" descr="Top Moun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37" y="4051080"/>
            <a:ext cx="20843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Side Moun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6264" y="4167871"/>
            <a:ext cx="20843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4"/>
          <p:cNvSpPr txBox="1">
            <a:spLocks noChangeArrowheads="1"/>
          </p:cNvSpPr>
          <p:nvPr/>
        </p:nvSpPr>
        <p:spPr bwMode="auto">
          <a:xfrm>
            <a:off x="3269122" y="6206906"/>
            <a:ext cx="243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smtClean="0">
                <a:solidFill>
                  <a:srgbClr val="0070C0"/>
                </a:solidFill>
              </a:rPr>
              <a:t>Float-operated </a:t>
            </a:r>
            <a:r>
              <a:rPr lang="en-US" altLang="en-US" sz="1800" dirty="0">
                <a:solidFill>
                  <a:srgbClr val="0070C0"/>
                </a:solidFill>
              </a:rPr>
              <a:t>Liquid Level Indicator</a:t>
            </a:r>
          </a:p>
        </p:txBody>
      </p:sp>
      <p:sp>
        <p:nvSpPr>
          <p:cNvPr id="24585" name="TextBox 10"/>
          <p:cNvSpPr txBox="1">
            <a:spLocks noChangeArrowheads="1"/>
          </p:cNvSpPr>
          <p:nvPr/>
        </p:nvSpPr>
        <p:spPr bwMode="auto">
          <a:xfrm>
            <a:off x="5974222" y="6211669"/>
            <a:ext cx="3021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smtClean="0">
                <a:solidFill>
                  <a:srgbClr val="0070C0"/>
                </a:solidFill>
              </a:rPr>
              <a:t>Hydraulic </a:t>
            </a:r>
            <a:r>
              <a:rPr lang="en-US" altLang="en-US" sz="1800" dirty="0">
                <a:solidFill>
                  <a:srgbClr val="0070C0"/>
                </a:solidFill>
              </a:rPr>
              <a:t>Transmission System for Level Indication</a:t>
            </a:r>
          </a:p>
        </p:txBody>
      </p:sp>
      <p:sp>
        <p:nvSpPr>
          <p:cNvPr id="10"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605554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09800" y="228600"/>
            <a:ext cx="7772400" cy="1143000"/>
          </a:xfrm>
        </p:spPr>
        <p:txBody>
          <a:bodyPr/>
          <a:lstStyle/>
          <a:p>
            <a:pPr algn="ctr" eaLnBrk="1" hangingPunct="1"/>
            <a:r>
              <a:rPr lang="en-US" altLang="tr-TR" b="1" dirty="0" smtClean="0">
                <a:latin typeface="Verdana" panose="020B0604030504040204" pitchFamily="34" charset="0"/>
                <a:ea typeface="Verdana" panose="020B0604030504040204" pitchFamily="34" charset="0"/>
              </a:rPr>
              <a:t>Arch</a:t>
            </a:r>
            <a:r>
              <a:rPr lang="tr-TR" altLang="tr-TR" b="1" dirty="0" smtClean="0">
                <a:latin typeface="Verdana" panose="020B0604030504040204" pitchFamily="34" charset="0"/>
                <a:ea typeface="Verdana" panose="020B0604030504040204" pitchFamily="34" charset="0"/>
              </a:rPr>
              <a:t>ı</a:t>
            </a:r>
            <a:r>
              <a:rPr lang="en-US" altLang="tr-TR" b="1" dirty="0" smtClean="0">
                <a:latin typeface="Verdana" panose="020B0604030504040204" pitchFamily="34" charset="0"/>
                <a:ea typeface="Verdana" panose="020B0604030504040204" pitchFamily="34" charset="0"/>
              </a:rPr>
              <a:t>m</a:t>
            </a:r>
            <a:r>
              <a:rPr lang="tr-TR" altLang="tr-TR" b="1" dirty="0">
                <a:latin typeface="Verdana" panose="020B0604030504040204" pitchFamily="34" charset="0"/>
                <a:ea typeface="Verdana" panose="020B0604030504040204" pitchFamily="34" charset="0"/>
              </a:rPr>
              <a:t>E</a:t>
            </a:r>
            <a:r>
              <a:rPr lang="en-US" altLang="tr-TR" b="1" dirty="0" smtClean="0">
                <a:latin typeface="Verdana" panose="020B0604030504040204" pitchFamily="34" charset="0"/>
                <a:ea typeface="Verdana" panose="020B0604030504040204" pitchFamily="34" charset="0"/>
              </a:rPr>
              <a:t>des </a:t>
            </a:r>
            <a:r>
              <a:rPr lang="en-US" altLang="tr-TR" b="1" dirty="0" err="1" smtClean="0">
                <a:latin typeface="Verdana" panose="020B0604030504040204" pitchFamily="34" charset="0"/>
                <a:ea typeface="Verdana" panose="020B0604030504040204" pitchFamily="34" charset="0"/>
              </a:rPr>
              <a:t>Pr</a:t>
            </a:r>
            <a:r>
              <a:rPr lang="tr-TR" altLang="tr-TR" b="1" dirty="0" smtClean="0">
                <a:latin typeface="Verdana" panose="020B0604030504040204" pitchFamily="34" charset="0"/>
                <a:ea typeface="Verdana" panose="020B0604030504040204" pitchFamily="34" charset="0"/>
              </a:rPr>
              <a:t>ı</a:t>
            </a:r>
            <a:r>
              <a:rPr lang="en-US" altLang="tr-TR" b="1" dirty="0" err="1" smtClean="0">
                <a:latin typeface="Verdana" panose="020B0604030504040204" pitchFamily="34" charset="0"/>
                <a:ea typeface="Verdana" panose="020B0604030504040204" pitchFamily="34" charset="0"/>
              </a:rPr>
              <a:t>nc</a:t>
            </a:r>
            <a:r>
              <a:rPr lang="tr-TR" altLang="tr-TR" b="1" dirty="0" smtClean="0">
                <a:latin typeface="Verdana" panose="020B0604030504040204" pitchFamily="34" charset="0"/>
                <a:ea typeface="Verdana" panose="020B0604030504040204" pitchFamily="34" charset="0"/>
              </a:rPr>
              <a:t>ı</a:t>
            </a:r>
            <a:r>
              <a:rPr lang="en-US" altLang="tr-TR" b="1" dirty="0" err="1" smtClean="0">
                <a:latin typeface="Verdana" panose="020B0604030504040204" pitchFamily="34" charset="0"/>
                <a:ea typeface="Verdana" panose="020B0604030504040204" pitchFamily="34" charset="0"/>
              </a:rPr>
              <a:t>ple</a:t>
            </a:r>
            <a:endParaRPr lang="en-US" altLang="tr-TR" b="1" dirty="0" smtClean="0">
              <a:latin typeface="Verdana" panose="020B0604030504040204" pitchFamily="34" charset="0"/>
              <a:ea typeface="Verdana" panose="020B0604030504040204" pitchFamily="34" charset="0"/>
            </a:endParaRPr>
          </a:p>
        </p:txBody>
      </p:sp>
      <p:sp>
        <p:nvSpPr>
          <p:cNvPr id="25603" name="Rectangle 3"/>
          <p:cNvSpPr>
            <a:spLocks noGrp="1" noChangeArrowheads="1"/>
          </p:cNvSpPr>
          <p:nvPr>
            <p:ph idx="1"/>
          </p:nvPr>
        </p:nvSpPr>
        <p:spPr>
          <a:xfrm>
            <a:off x="417319" y="1763283"/>
            <a:ext cx="11374453" cy="1398661"/>
          </a:xfrm>
        </p:spPr>
        <p:txBody>
          <a:bodyPr/>
          <a:lstStyle/>
          <a:p>
            <a:pPr eaLnBrk="1" hangingPunct="1"/>
            <a:r>
              <a:rPr lang="en-US" altLang="tr-TR" dirty="0" smtClean="0">
                <a:solidFill>
                  <a:srgbClr val="002060"/>
                </a:solidFill>
                <a:latin typeface="Verdana" panose="020B0604030504040204" pitchFamily="34" charset="0"/>
                <a:ea typeface="Verdana" panose="020B0604030504040204" pitchFamily="34" charset="0"/>
              </a:rPr>
              <a:t>A body wholly or partly immersed in a fluid is buoyed up with a force equal to the weight of the fluid displace by the body</a:t>
            </a:r>
          </a:p>
          <a:p>
            <a:pPr eaLnBrk="1" hangingPunct="1"/>
            <a:endParaRPr lang="en-US" altLang="tr-TR" dirty="0" smtClean="0">
              <a:solidFill>
                <a:srgbClr val="002060"/>
              </a:solidFill>
              <a:latin typeface="Verdana" panose="020B0604030504040204" pitchFamily="34" charset="0"/>
              <a:ea typeface="Verdana" panose="020B0604030504040204" pitchFamily="34" charset="0"/>
            </a:endParaRPr>
          </a:p>
        </p:txBody>
      </p:sp>
      <p:pic>
        <p:nvPicPr>
          <p:cNvPr id="25604" name="Picture 5" descr="archime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841" y="2848421"/>
            <a:ext cx="44958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descr="archime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714" y="3060612"/>
            <a:ext cx="38100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960434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altLang="en-US" b="1" dirty="0">
                <a:latin typeface="Verdana" panose="020B0604030504040204" pitchFamily="34" charset="0"/>
                <a:ea typeface="Verdana" panose="020B0604030504040204" pitchFamily="34" charset="0"/>
              </a:rPr>
              <a:t>Float Type Level </a:t>
            </a:r>
            <a:r>
              <a:rPr lang="en-US" altLang="en-US" b="1" dirty="0" err="1" smtClean="0">
                <a:latin typeface="Verdana" panose="020B0604030504040204" pitchFamily="34" charset="0"/>
                <a:ea typeface="Verdana" panose="020B0604030504040204" pitchFamily="34" charset="0"/>
              </a:rPr>
              <a:t>Ind</a:t>
            </a:r>
            <a:r>
              <a:rPr lang="tr-TR" altLang="en-US" b="1" dirty="0" smtClean="0">
                <a:latin typeface="Verdana" panose="020B0604030504040204" pitchFamily="34" charset="0"/>
                <a:ea typeface="Verdana" panose="020B0604030504040204" pitchFamily="34" charset="0"/>
              </a:rPr>
              <a:t>ı</a:t>
            </a:r>
            <a:r>
              <a:rPr lang="en-US" altLang="en-US" b="1" dirty="0" err="1" smtClean="0">
                <a:latin typeface="Verdana" panose="020B0604030504040204" pitchFamily="34" charset="0"/>
                <a:ea typeface="Verdana" panose="020B0604030504040204" pitchFamily="34" charset="0"/>
              </a:rPr>
              <a:t>cator</a:t>
            </a:r>
            <a:r>
              <a:rPr lang="tr-TR" altLang="en-US" b="1" dirty="0" smtClean="0">
                <a:latin typeface="Verdana" panose="020B0604030504040204" pitchFamily="34" charset="0"/>
                <a:ea typeface="Verdana" panose="020B0604030504040204" pitchFamily="34" charset="0"/>
              </a:rPr>
              <a:t> </a:t>
            </a:r>
            <a:r>
              <a:rPr lang="tr-TR" altLang="en-US" b="1" dirty="0" err="1" smtClean="0">
                <a:latin typeface="Verdana" panose="020B0604030504040204" pitchFamily="34" charset="0"/>
                <a:ea typeface="Verdana" panose="020B0604030504040204" pitchFamily="34" charset="0"/>
              </a:rPr>
              <a:t>examples</a:t>
            </a:r>
            <a:endParaRPr lang="tr-TR" dirty="0"/>
          </a:p>
        </p:txBody>
      </p:sp>
      <p:graphicFrame>
        <p:nvGraphicFramePr>
          <p:cNvPr id="5" name="Object 2"/>
          <p:cNvGraphicFramePr>
            <a:graphicFrameLocks noChangeAspect="1"/>
          </p:cNvGraphicFramePr>
          <p:nvPr>
            <p:extLst>
              <p:ext uri="{D42A27DB-BD31-4B8C-83A1-F6EECF244321}">
                <p14:modId xmlns:p14="http://schemas.microsoft.com/office/powerpoint/2010/main" val="3746150399"/>
              </p:ext>
            </p:extLst>
          </p:nvPr>
        </p:nvGraphicFramePr>
        <p:xfrm>
          <a:off x="448207" y="2451395"/>
          <a:ext cx="1944615" cy="1905864"/>
        </p:xfrm>
        <a:graphic>
          <a:graphicData uri="http://schemas.openxmlformats.org/presentationml/2006/ole">
            <mc:AlternateContent xmlns:mc="http://schemas.openxmlformats.org/markup-compatibility/2006">
              <mc:Choice xmlns:v="urn:schemas-microsoft-com:vml" Requires="v">
                <p:oleObj spid="_x0000_s1260" name="Photo Editor Photo" r:id="rId3" imgW="7228571" imgH="7085714" progId="MSPhotoEd.3">
                  <p:embed/>
                </p:oleObj>
              </mc:Choice>
              <mc:Fallback>
                <p:oleObj name="Photo Editor Photo" r:id="rId3" imgW="7228571" imgH="7085714" progId="MSPhotoEd.3">
                  <p:embed/>
                  <p:pic>
                    <p:nvPicPr>
                      <p:cNvPr id="1945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07" y="2451395"/>
                        <a:ext cx="1944615" cy="1905864"/>
                      </a:xfrm>
                      <a:prstGeom prst="rect">
                        <a:avLst/>
                      </a:prstGeom>
                      <a:noFill/>
                      <a:ln>
                        <a:noFill/>
                      </a:ln>
                      <a:effec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3181554932"/>
              </p:ext>
            </p:extLst>
          </p:nvPr>
        </p:nvGraphicFramePr>
        <p:xfrm>
          <a:off x="9771695" y="1959069"/>
          <a:ext cx="1878582" cy="2398190"/>
        </p:xfrm>
        <a:graphic>
          <a:graphicData uri="http://schemas.openxmlformats.org/presentationml/2006/ole">
            <mc:AlternateContent xmlns:mc="http://schemas.openxmlformats.org/markup-compatibility/2006">
              <mc:Choice xmlns:v="urn:schemas-microsoft-com:vml" Requires="v">
                <p:oleObj spid="_x0000_s1261" name="Photo Editor Photo" r:id="rId5" imgW="3409524" imgH="4352381" progId="MSPhotoEd.3">
                  <p:embed/>
                </p:oleObj>
              </mc:Choice>
              <mc:Fallback>
                <p:oleObj name="Photo Editor Photo" r:id="rId5" imgW="3409524" imgH="4352381" progId="MSPhotoEd.3">
                  <p:embed/>
                  <p:pic>
                    <p:nvPicPr>
                      <p:cNvPr id="2150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1695" y="1959069"/>
                        <a:ext cx="1878582" cy="2398190"/>
                      </a:xfrm>
                      <a:prstGeom prst="rect">
                        <a:avLst/>
                      </a:prstGeom>
                      <a:noFill/>
                      <a:ln>
                        <a:noFill/>
                      </a:ln>
                      <a:effec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340260427"/>
              </p:ext>
            </p:extLst>
          </p:nvPr>
        </p:nvGraphicFramePr>
        <p:xfrm>
          <a:off x="3489793" y="1980699"/>
          <a:ext cx="5102286" cy="3041884"/>
        </p:xfrm>
        <a:graphic>
          <a:graphicData uri="http://schemas.openxmlformats.org/presentationml/2006/ole">
            <mc:AlternateContent xmlns:mc="http://schemas.openxmlformats.org/markup-compatibility/2006">
              <mc:Choice xmlns:v="urn:schemas-microsoft-com:vml" Requires="v">
                <p:oleObj spid="_x0000_s1262" name="Document" r:id="rId7" imgW="5983224" imgH="3566160" progId="Word.Document.8">
                  <p:embed/>
                </p:oleObj>
              </mc:Choice>
              <mc:Fallback>
                <p:oleObj name="Document" r:id="rId7" imgW="5983224" imgH="3566160" progId="Word.Document.8">
                  <p:embed/>
                  <p:pic>
                    <p:nvPicPr>
                      <p:cNvPr id="1741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9793" y="1980699"/>
                        <a:ext cx="5102286" cy="3041884"/>
                      </a:xfrm>
                      <a:prstGeom prst="rect">
                        <a:avLst/>
                      </a:prstGeom>
                      <a:noFill/>
                      <a:ln>
                        <a:noFill/>
                      </a:ln>
                      <a:effectLst/>
                    </p:spPr>
                  </p:pic>
                </p:oleObj>
              </mc:Fallback>
            </mc:AlternateContent>
          </a:graphicData>
        </a:graphic>
      </p:graphicFrame>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2100" y="4282695"/>
            <a:ext cx="901060" cy="18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97559" y="4444220"/>
            <a:ext cx="1907995" cy="208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256765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altLang="en-US" b="1" dirty="0">
                <a:latin typeface="Verdana" panose="020B0604030504040204" pitchFamily="34" charset="0"/>
                <a:ea typeface="Verdana" panose="020B0604030504040204" pitchFamily="34" charset="0"/>
              </a:rPr>
              <a:t>Float Type Level </a:t>
            </a:r>
            <a:r>
              <a:rPr lang="en-US" altLang="en-US" b="1" dirty="0" err="1" smtClean="0">
                <a:latin typeface="Verdana" panose="020B0604030504040204" pitchFamily="34" charset="0"/>
                <a:ea typeface="Verdana" panose="020B0604030504040204" pitchFamily="34" charset="0"/>
              </a:rPr>
              <a:t>Ind</a:t>
            </a:r>
            <a:r>
              <a:rPr lang="tr-TR" altLang="en-US" b="1" dirty="0" smtClean="0">
                <a:latin typeface="Verdana" panose="020B0604030504040204" pitchFamily="34" charset="0"/>
                <a:ea typeface="Verdana" panose="020B0604030504040204" pitchFamily="34" charset="0"/>
              </a:rPr>
              <a:t>ı</a:t>
            </a:r>
            <a:r>
              <a:rPr lang="en-US" altLang="en-US" b="1" dirty="0" err="1" smtClean="0">
                <a:latin typeface="Verdana" panose="020B0604030504040204" pitchFamily="34" charset="0"/>
                <a:ea typeface="Verdana" panose="020B0604030504040204" pitchFamily="34" charset="0"/>
              </a:rPr>
              <a:t>cator</a:t>
            </a:r>
            <a:r>
              <a:rPr lang="tr-TR" altLang="en-US" b="1" dirty="0" smtClean="0">
                <a:latin typeface="Verdana" panose="020B0604030504040204" pitchFamily="34" charset="0"/>
                <a:ea typeface="Verdana" panose="020B0604030504040204" pitchFamily="34" charset="0"/>
              </a:rPr>
              <a:t>-</a:t>
            </a:r>
            <a:br>
              <a:rPr lang="tr-TR" altLang="en-US" b="1" dirty="0" smtClean="0">
                <a:latin typeface="Verdana" panose="020B0604030504040204" pitchFamily="34" charset="0"/>
                <a:ea typeface="Verdana" panose="020B0604030504040204" pitchFamily="34" charset="0"/>
              </a:rPr>
            </a:br>
            <a:r>
              <a:rPr lang="tr-TR" altLang="en-US" b="1" dirty="0" err="1" smtClean="0">
                <a:latin typeface="Verdana" panose="020B0604030504040204" pitchFamily="34" charset="0"/>
                <a:ea typeface="Verdana" panose="020B0604030504040204" pitchFamily="34" charset="0"/>
              </a:rPr>
              <a:t>advantages</a:t>
            </a:r>
            <a:r>
              <a:rPr lang="tr-TR" altLang="en-US" b="1" dirty="0" smtClean="0">
                <a:latin typeface="Verdana" panose="020B0604030504040204" pitchFamily="34" charset="0"/>
                <a:ea typeface="Verdana" panose="020B0604030504040204" pitchFamily="34" charset="0"/>
              </a:rPr>
              <a:t> </a:t>
            </a:r>
            <a:r>
              <a:rPr lang="tr-TR" altLang="en-US" b="1" dirty="0">
                <a:latin typeface="Verdana" panose="020B0604030504040204" pitchFamily="34" charset="0"/>
                <a:ea typeface="Verdana" panose="020B0604030504040204" pitchFamily="34" charset="0"/>
              </a:rPr>
              <a:t>&amp; </a:t>
            </a:r>
            <a:r>
              <a:rPr lang="tr-TR" altLang="en-US" b="1" dirty="0" err="1">
                <a:latin typeface="Verdana" panose="020B0604030504040204" pitchFamily="34" charset="0"/>
                <a:ea typeface="Verdana" panose="020B0604030504040204" pitchFamily="34" charset="0"/>
              </a:rPr>
              <a:t>dısadvantages</a:t>
            </a:r>
            <a:endParaRPr lang="en-US" dirty="0" smtClean="0"/>
          </a:p>
        </p:txBody>
      </p:sp>
      <p:sp>
        <p:nvSpPr>
          <p:cNvPr id="3" name="Content Placeholder 2"/>
          <p:cNvSpPr>
            <a:spLocks noGrp="1"/>
          </p:cNvSpPr>
          <p:nvPr>
            <p:ph idx="1"/>
          </p:nvPr>
        </p:nvSpPr>
        <p:spPr>
          <a:xfrm>
            <a:off x="581192" y="2760789"/>
            <a:ext cx="11029615" cy="3678303"/>
          </a:xfrm>
        </p:spPr>
        <p:txBody>
          <a:bodyPr rtlCol="0">
            <a:noAutofit/>
          </a:bodyPr>
          <a:lstStyle/>
          <a:p>
            <a:pPr marL="0" indent="0">
              <a:spcAft>
                <a:spcPts val="0"/>
              </a:spcAft>
              <a:buNone/>
              <a:defRPr/>
            </a:pPr>
            <a:r>
              <a:rPr lang="en-US" sz="2400" dirty="0" smtClean="0">
                <a:solidFill>
                  <a:srgbClr val="0070C0"/>
                </a:solidFill>
                <a:latin typeface="Verdana" panose="020B0604030504040204" pitchFamily="34" charset="0"/>
                <a:ea typeface="Verdana" panose="020B0604030504040204" pitchFamily="34" charset="0"/>
              </a:rPr>
              <a:t>Advantages</a:t>
            </a:r>
          </a:p>
          <a:p>
            <a:pPr marL="182880" indent="-182880">
              <a:spcAft>
                <a:spcPts val="0"/>
              </a:spcAft>
              <a:defRPr/>
            </a:pPr>
            <a:r>
              <a:rPr lang="en-US" sz="2400" dirty="0">
                <a:solidFill>
                  <a:srgbClr val="002060"/>
                </a:solidFill>
                <a:latin typeface="Verdana" panose="020B0604030504040204" pitchFamily="34" charset="0"/>
                <a:ea typeface="Verdana" panose="020B0604030504040204" pitchFamily="34" charset="0"/>
              </a:rPr>
              <a:t>It is possible to read the liquid levels in a tank from the ground level even if the tank is kept below the ground level.</a:t>
            </a:r>
          </a:p>
          <a:p>
            <a:pPr marL="182880" indent="-182880">
              <a:spcAft>
                <a:spcPts val="0"/>
              </a:spcAft>
              <a:defRPr/>
            </a:pPr>
            <a:r>
              <a:rPr lang="en-US" sz="2400" dirty="0">
                <a:solidFill>
                  <a:srgbClr val="002060"/>
                </a:solidFill>
                <a:latin typeface="Verdana" panose="020B0604030504040204" pitchFamily="34" charset="0"/>
                <a:ea typeface="Verdana" panose="020B0604030504040204" pitchFamily="34" charset="0"/>
              </a:rPr>
              <a:t>Its cost is low &amp; has reliable design.</a:t>
            </a:r>
          </a:p>
          <a:p>
            <a:pPr marL="182880" indent="-182880">
              <a:spcAft>
                <a:spcPts val="0"/>
              </a:spcAft>
              <a:defRPr/>
            </a:pPr>
            <a:r>
              <a:rPr lang="en-US" sz="2400" dirty="0">
                <a:solidFill>
                  <a:srgbClr val="002060"/>
                </a:solidFill>
                <a:latin typeface="Verdana" panose="020B0604030504040204" pitchFamily="34" charset="0"/>
                <a:ea typeface="Verdana" panose="020B0604030504040204" pitchFamily="34" charset="0"/>
              </a:rPr>
              <a:t>It operates over a large temperature range.</a:t>
            </a:r>
          </a:p>
          <a:p>
            <a:pPr marL="182880" indent="-182880">
              <a:spcAft>
                <a:spcPts val="0"/>
              </a:spcAft>
              <a:defRPr/>
            </a:pPr>
            <a:r>
              <a:rPr lang="en-US" sz="2400" dirty="0">
                <a:solidFill>
                  <a:srgbClr val="002060"/>
                </a:solidFill>
                <a:latin typeface="Verdana" panose="020B0604030504040204" pitchFamily="34" charset="0"/>
                <a:ea typeface="Verdana" panose="020B0604030504040204" pitchFamily="34" charset="0"/>
              </a:rPr>
              <a:t>There is a choice of corrosion-resistant materials to make these</a:t>
            </a:r>
            <a:r>
              <a:rPr lang="en-US" sz="2400" dirty="0" smtClean="0">
                <a:solidFill>
                  <a:srgbClr val="002060"/>
                </a:solidFill>
                <a:latin typeface="Verdana" panose="020B0604030504040204" pitchFamily="34" charset="0"/>
                <a:ea typeface="Verdana" panose="020B0604030504040204" pitchFamily="34" charset="0"/>
              </a:rPr>
              <a:t>.</a:t>
            </a:r>
            <a:endParaRPr lang="tr-TR" sz="2400" dirty="0" smtClean="0">
              <a:solidFill>
                <a:srgbClr val="002060"/>
              </a:solidFill>
              <a:latin typeface="Verdana" panose="020B0604030504040204" pitchFamily="34" charset="0"/>
              <a:ea typeface="Verdana" panose="020B0604030504040204" pitchFamily="34" charset="0"/>
            </a:endParaRPr>
          </a:p>
          <a:p>
            <a:pPr marL="0" indent="0">
              <a:spcAft>
                <a:spcPts val="0"/>
              </a:spcAft>
              <a:buNone/>
              <a:defRPr/>
            </a:pPr>
            <a:r>
              <a:rPr lang="en-US" sz="2400" dirty="0">
                <a:solidFill>
                  <a:srgbClr val="0070C0"/>
                </a:solidFill>
                <a:latin typeface="Verdana" panose="020B0604030504040204" pitchFamily="34" charset="0"/>
                <a:ea typeface="Verdana" panose="020B0604030504040204" pitchFamily="34" charset="0"/>
              </a:rPr>
              <a:t>Disadvantages</a:t>
            </a:r>
          </a:p>
          <a:p>
            <a:pPr marL="182880" indent="-182880">
              <a:spcAft>
                <a:spcPts val="0"/>
              </a:spcAft>
              <a:defRPr/>
            </a:pPr>
            <a:r>
              <a:rPr lang="en-US" sz="2400" dirty="0">
                <a:solidFill>
                  <a:srgbClr val="002060"/>
                </a:solidFill>
                <a:latin typeface="Verdana" panose="020B0604030504040204" pitchFamily="34" charset="0"/>
                <a:ea typeface="Verdana" panose="020B0604030504040204" pitchFamily="34" charset="0"/>
              </a:rPr>
              <a:t>They are normally limited to moderate pressures.</a:t>
            </a:r>
          </a:p>
          <a:p>
            <a:pPr marL="182880" indent="-182880">
              <a:spcAft>
                <a:spcPts val="0"/>
              </a:spcAft>
              <a:defRPr/>
            </a:pPr>
            <a:r>
              <a:rPr lang="en-US" sz="2400" dirty="0">
                <a:solidFill>
                  <a:srgbClr val="002060"/>
                </a:solidFill>
                <a:latin typeface="Verdana" panose="020B0604030504040204" pitchFamily="34" charset="0"/>
                <a:ea typeface="Verdana" panose="020B0604030504040204" pitchFamily="34" charset="0"/>
              </a:rPr>
              <a:t>They are tailored to tank geometry.</a:t>
            </a:r>
          </a:p>
          <a:p>
            <a:pPr marL="0" indent="0">
              <a:spcAft>
                <a:spcPts val="0"/>
              </a:spcAft>
              <a:buNone/>
              <a:defRPr/>
            </a:pPr>
            <a:endParaRPr lang="en-US" sz="2400" dirty="0">
              <a:solidFill>
                <a:srgbClr val="002060"/>
              </a:solidFill>
              <a:latin typeface="Verdana" panose="020B0604030504040204" pitchFamily="34" charset="0"/>
              <a:ea typeface="Verdana" panose="020B0604030504040204" pitchFamily="34" charset="0"/>
            </a:endParaRPr>
          </a:p>
          <a:p>
            <a:pPr marL="182880" indent="-182880">
              <a:spcAft>
                <a:spcPts val="0"/>
              </a:spcAft>
              <a:defRPr/>
            </a:pPr>
            <a:endParaRPr lang="en-US" sz="2400" dirty="0">
              <a:solidFill>
                <a:srgbClr val="002060"/>
              </a:solidFill>
              <a:latin typeface="Verdana" panose="020B0604030504040204" pitchFamily="34" charset="0"/>
              <a:ea typeface="Verdana" panose="020B0604030504040204" pitchFamily="34" charset="0"/>
            </a:endParaRPr>
          </a:p>
          <a:p>
            <a:pPr marL="0" indent="0">
              <a:spcAft>
                <a:spcPts val="0"/>
              </a:spcAft>
              <a:buNone/>
              <a:defRPr/>
            </a:pPr>
            <a:endParaRPr lang="en-US" sz="2400" dirty="0" smtClean="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340047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a:defRPr/>
            </a:pPr>
            <a:r>
              <a:rPr lang="en-US" altLang="en-US" b="1" dirty="0" smtClean="0">
                <a:latin typeface="Verdana" panose="020B0604030504040204" pitchFamily="34" charset="0"/>
                <a:ea typeface="Verdana" panose="020B0604030504040204" pitchFamily="34" charset="0"/>
              </a:rPr>
              <a:t>D</a:t>
            </a:r>
            <a:r>
              <a:rPr lang="tr-TR" altLang="en-US" b="1" dirty="0" smtClean="0">
                <a:latin typeface="Verdana" panose="020B0604030504040204" pitchFamily="34" charset="0"/>
                <a:ea typeface="Verdana" panose="020B0604030504040204" pitchFamily="34" charset="0"/>
              </a:rPr>
              <a:t>ı</a:t>
            </a:r>
            <a:r>
              <a:rPr lang="en-US" altLang="en-US" b="1" dirty="0" smtClean="0">
                <a:latin typeface="Verdana" panose="020B0604030504040204" pitchFamily="34" charset="0"/>
                <a:ea typeface="Verdana" panose="020B0604030504040204" pitchFamily="34" charset="0"/>
              </a:rPr>
              <a:t>p St</a:t>
            </a:r>
            <a:r>
              <a:rPr lang="tr-TR" altLang="en-US" b="1" dirty="0" smtClean="0">
                <a:latin typeface="Verdana" panose="020B0604030504040204" pitchFamily="34" charset="0"/>
                <a:ea typeface="Verdana" panose="020B0604030504040204" pitchFamily="34" charset="0"/>
              </a:rPr>
              <a:t>ı</a:t>
            </a:r>
            <a:r>
              <a:rPr lang="en-US" altLang="en-US" b="1" dirty="0" err="1" smtClean="0">
                <a:latin typeface="Verdana" panose="020B0604030504040204" pitchFamily="34" charset="0"/>
                <a:ea typeface="Verdana" panose="020B0604030504040204" pitchFamily="34" charset="0"/>
              </a:rPr>
              <a:t>ck</a:t>
            </a:r>
            <a:endParaRPr lang="en-US" altLang="en-US" dirty="0" smtClean="0">
              <a:latin typeface="Verdana" panose="020B0604030504040204" pitchFamily="34" charset="0"/>
              <a:ea typeface="Verdana" panose="020B0604030504040204" pitchFamily="34" charset="0"/>
            </a:endParaRPr>
          </a:p>
        </p:txBody>
      </p:sp>
      <p:sp>
        <p:nvSpPr>
          <p:cNvPr id="28675" name="Rectangle 3"/>
          <p:cNvSpPr>
            <a:spLocks noGrp="1" noChangeArrowheads="1"/>
          </p:cNvSpPr>
          <p:nvPr>
            <p:ph idx="1"/>
          </p:nvPr>
        </p:nvSpPr>
        <p:spPr>
          <a:xfrm>
            <a:off x="6209232" y="1981200"/>
            <a:ext cx="5257800" cy="3886200"/>
          </a:xfrm>
        </p:spPr>
        <p:txBody>
          <a:bodyPr>
            <a:normAutofit/>
          </a:bodyPr>
          <a:lstStyle/>
          <a:p>
            <a:pPr eaLnBrk="1" hangingPunct="1">
              <a:lnSpc>
                <a:spcPct val="90000"/>
              </a:lnSpc>
            </a:pPr>
            <a:r>
              <a:rPr lang="en-US" altLang="en-US" sz="2000" dirty="0">
                <a:solidFill>
                  <a:srgbClr val="002060"/>
                </a:solidFill>
                <a:latin typeface="Verdana" panose="020B0604030504040204" pitchFamily="34" charset="0"/>
                <a:ea typeface="Verdana" panose="020B0604030504040204" pitchFamily="34" charset="0"/>
              </a:rPr>
              <a:t>Simple and cheap</a:t>
            </a:r>
          </a:p>
          <a:p>
            <a:pPr eaLnBrk="1" hangingPunct="1">
              <a:lnSpc>
                <a:spcPct val="90000"/>
              </a:lnSpc>
            </a:pPr>
            <a:r>
              <a:rPr lang="en-US" altLang="en-US" sz="2000" dirty="0">
                <a:solidFill>
                  <a:srgbClr val="002060"/>
                </a:solidFill>
                <a:latin typeface="Verdana" panose="020B0604030504040204" pitchFamily="34" charset="0"/>
                <a:ea typeface="Verdana" panose="020B0604030504040204" pitchFamily="34" charset="0"/>
              </a:rPr>
              <a:t>Can be used with any wet material and not affected by density.</a:t>
            </a:r>
          </a:p>
          <a:p>
            <a:pPr eaLnBrk="1" hangingPunct="1">
              <a:lnSpc>
                <a:spcPct val="90000"/>
              </a:lnSpc>
            </a:pPr>
            <a:r>
              <a:rPr lang="en-US" altLang="en-US" sz="2000" dirty="0">
                <a:solidFill>
                  <a:srgbClr val="002060"/>
                </a:solidFill>
                <a:latin typeface="Verdana" panose="020B0604030504040204" pitchFamily="34" charset="0"/>
                <a:ea typeface="Verdana" panose="020B0604030504040204" pitchFamily="34" charset="0"/>
              </a:rPr>
              <a:t>Can not be used with pressurized tanks </a:t>
            </a:r>
          </a:p>
          <a:p>
            <a:pPr eaLnBrk="1" hangingPunct="1">
              <a:lnSpc>
                <a:spcPct val="90000"/>
              </a:lnSpc>
            </a:pPr>
            <a:r>
              <a:rPr lang="en-US" altLang="en-US" sz="2000" dirty="0">
                <a:solidFill>
                  <a:srgbClr val="002060"/>
                </a:solidFill>
                <a:latin typeface="Verdana" panose="020B0604030504040204" pitchFamily="34" charset="0"/>
                <a:ea typeface="Verdana" panose="020B0604030504040204" pitchFamily="34" charset="0"/>
              </a:rPr>
              <a:t>Visual indication only (electronic versions are available)</a:t>
            </a:r>
          </a:p>
        </p:txBody>
      </p:sp>
      <p:pic>
        <p:nvPicPr>
          <p:cNvPr id="28676" name="Picture 5" descr="Fig"/>
          <p:cNvPicPr>
            <a:picLocks noChangeAspect="1" noChangeArrowheads="1"/>
          </p:cNvPicPr>
          <p:nvPr/>
        </p:nvPicPr>
        <p:blipFill>
          <a:blip r:embed="rId3">
            <a:extLst>
              <a:ext uri="{28A0092B-C50C-407E-A947-70E740481C1C}">
                <a14:useLocalDpi xmlns:a14="http://schemas.microsoft.com/office/drawing/2010/main" val="0"/>
              </a:ext>
            </a:extLst>
          </a:blip>
          <a:srcRect l="31262" r="32666" b="56894"/>
          <a:stretch>
            <a:fillRect/>
          </a:stretch>
        </p:blipFill>
        <p:spPr bwMode="auto">
          <a:xfrm>
            <a:off x="4256166" y="2115278"/>
            <a:ext cx="20224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7"/>
          <p:cNvSpPr>
            <a:spLocks noChangeArrowheads="1"/>
          </p:cNvSpPr>
          <p:nvPr/>
        </p:nvSpPr>
        <p:spPr bwMode="auto">
          <a:xfrm>
            <a:off x="581192" y="6019800"/>
            <a:ext cx="109556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buClrTx/>
              <a:buSzTx/>
              <a:buFontTx/>
              <a:buNone/>
            </a:pPr>
            <a:r>
              <a:rPr lang="en-US" altLang="en-US" sz="1800" b="1" dirty="0" err="1">
                <a:solidFill>
                  <a:srgbClr val="FF3300"/>
                </a:solidFill>
              </a:rPr>
              <a:t>RodGauge</a:t>
            </a:r>
            <a:r>
              <a:rPr lang="en-US" altLang="en-US" sz="1800" dirty="0">
                <a:solidFill>
                  <a:srgbClr val="FF3300"/>
                </a:solidFill>
              </a:rPr>
              <a:t> - similar to a dipstick found in a car, it has weighted line markings to indicate depth or volume</a:t>
            </a:r>
          </a:p>
        </p:txBody>
      </p:sp>
      <p:sp>
        <p:nvSpPr>
          <p:cNvPr id="28678" name="TextBox 1"/>
          <p:cNvSpPr txBox="1">
            <a:spLocks noChangeArrowheads="1"/>
          </p:cNvSpPr>
          <p:nvPr/>
        </p:nvSpPr>
        <p:spPr bwMode="auto">
          <a:xfrm>
            <a:off x="4685113" y="5620478"/>
            <a:ext cx="1095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smtClean="0">
                <a:solidFill>
                  <a:srgbClr val="0070C0"/>
                </a:solidFill>
              </a:rPr>
              <a:t>Dip </a:t>
            </a:r>
            <a:r>
              <a:rPr lang="en-US" altLang="en-US" sz="1800" dirty="0">
                <a:solidFill>
                  <a:srgbClr val="0070C0"/>
                </a:solidFill>
              </a:rPr>
              <a:t>Stick</a:t>
            </a:r>
          </a:p>
        </p:txBody>
      </p:sp>
      <p:pic>
        <p:nvPicPr>
          <p:cNvPr id="7" name="Picture 7" descr="pic-oildipstick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07" y="2406801"/>
            <a:ext cx="3656659" cy="292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156050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a:defRPr/>
            </a:pPr>
            <a:r>
              <a:rPr lang="en-US" altLang="en-US" b="1" dirty="0" err="1" smtClean="0">
                <a:latin typeface="Verdana" panose="020B0604030504040204" pitchFamily="34" charset="0"/>
                <a:ea typeface="Verdana" panose="020B0604030504040204" pitchFamily="34" charset="0"/>
              </a:rPr>
              <a:t>Ind</a:t>
            </a:r>
            <a:r>
              <a:rPr lang="tr-TR" altLang="en-US" b="1" dirty="0" smtClean="0">
                <a:latin typeface="Verdana" panose="020B0604030504040204" pitchFamily="34" charset="0"/>
                <a:ea typeface="Verdana" panose="020B0604030504040204" pitchFamily="34" charset="0"/>
              </a:rPr>
              <a:t>ı</a:t>
            </a:r>
            <a:r>
              <a:rPr lang="en-US" altLang="en-US" b="1" dirty="0" err="1" smtClean="0">
                <a:latin typeface="Verdana" panose="020B0604030504040204" pitchFamily="34" charset="0"/>
                <a:ea typeface="Verdana" panose="020B0604030504040204" pitchFamily="34" charset="0"/>
              </a:rPr>
              <a:t>rect</a:t>
            </a:r>
            <a:r>
              <a:rPr lang="en-US" altLang="en-US" b="1" dirty="0" smtClean="0">
                <a:latin typeface="Verdana" panose="020B0604030504040204" pitchFamily="34" charset="0"/>
                <a:ea typeface="Verdana" panose="020B0604030504040204" pitchFamily="34" charset="0"/>
              </a:rPr>
              <a:t> </a:t>
            </a:r>
            <a:r>
              <a:rPr lang="tr-TR" altLang="en-US" b="1" dirty="0" err="1" smtClean="0">
                <a:latin typeface="Verdana" panose="020B0604030504040204" pitchFamily="34" charset="0"/>
                <a:ea typeface="Verdana" panose="020B0604030504040204" pitchFamily="34" charset="0"/>
              </a:rPr>
              <a:t>measurement</a:t>
            </a:r>
            <a:endParaRPr lang="en-US" altLang="en-US" b="1" dirty="0" smtClean="0">
              <a:latin typeface="Verdana" panose="020B0604030504040204" pitchFamily="34" charset="0"/>
              <a:ea typeface="Verdana" panose="020B0604030504040204" pitchFamily="34" charset="0"/>
            </a:endParaRPr>
          </a:p>
        </p:txBody>
      </p:sp>
      <p:sp>
        <p:nvSpPr>
          <p:cNvPr id="102403" name="Rectangle 3"/>
          <p:cNvSpPr>
            <a:spLocks noGrp="1" noChangeArrowheads="1"/>
          </p:cNvSpPr>
          <p:nvPr>
            <p:ph idx="1"/>
          </p:nvPr>
        </p:nvSpPr>
        <p:spPr>
          <a:xfrm>
            <a:off x="581192" y="2085386"/>
            <a:ext cx="11459833" cy="4525963"/>
          </a:xfrm>
        </p:spPr>
        <p:txBody>
          <a:bodyPr rtlCol="0">
            <a:normAutofit/>
          </a:bodyPr>
          <a:lstStyle/>
          <a:p>
            <a:pPr marL="182880" indent="-182880">
              <a:lnSpc>
                <a:spcPct val="90000"/>
              </a:lnSpc>
              <a:spcAft>
                <a:spcPts val="0"/>
              </a:spcAft>
              <a:defRPr/>
            </a:pPr>
            <a:r>
              <a:rPr lang="en-US" altLang="en-US" sz="2000" dirty="0" smtClean="0">
                <a:solidFill>
                  <a:srgbClr val="002060"/>
                </a:solidFill>
                <a:latin typeface="Verdana" panose="020B0604030504040204" pitchFamily="34" charset="0"/>
                <a:ea typeface="Verdana" panose="020B0604030504040204" pitchFamily="34" charset="0"/>
              </a:rPr>
              <a:t>Indirect methods </a:t>
            </a:r>
            <a:r>
              <a:rPr lang="tr-TR" altLang="en-US" sz="2000" dirty="0" err="1" smtClean="0">
                <a:solidFill>
                  <a:srgbClr val="002060"/>
                </a:solidFill>
                <a:latin typeface="Verdana" panose="020B0604030504040204" pitchFamily="34" charset="0"/>
                <a:ea typeface="Verdana" panose="020B0604030504040204" pitchFamily="34" charset="0"/>
              </a:rPr>
              <a:t>measures</a:t>
            </a:r>
            <a:r>
              <a:rPr lang="tr-TR" altLang="en-US" sz="2000" dirty="0" smtClean="0">
                <a:solidFill>
                  <a:srgbClr val="002060"/>
                </a:solidFill>
                <a:latin typeface="Verdana" panose="020B0604030504040204" pitchFamily="34" charset="0"/>
                <a:ea typeface="Verdana" panose="020B0604030504040204" pitchFamily="34" charset="0"/>
              </a:rPr>
              <a:t> </a:t>
            </a:r>
            <a:r>
              <a:rPr lang="en-US" altLang="en-US" sz="2000" dirty="0" smtClean="0">
                <a:solidFill>
                  <a:srgbClr val="002060"/>
                </a:solidFill>
                <a:latin typeface="Verdana" panose="020B0604030504040204" pitchFamily="34" charset="0"/>
                <a:ea typeface="Verdana" panose="020B0604030504040204" pitchFamily="34" charset="0"/>
              </a:rPr>
              <a:t>liquid level by measuring some other physical parameter such as pressure, weight, or temperature.</a:t>
            </a:r>
          </a:p>
          <a:p>
            <a:pPr marL="182880" indent="-182880">
              <a:lnSpc>
                <a:spcPct val="90000"/>
              </a:lnSpc>
              <a:spcAft>
                <a:spcPts val="0"/>
              </a:spcAft>
              <a:defRPr/>
            </a:pPr>
            <a:r>
              <a:rPr lang="en-US" altLang="en-US" sz="2000" dirty="0" smtClean="0">
                <a:solidFill>
                  <a:srgbClr val="002060"/>
                </a:solidFill>
                <a:latin typeface="Verdana" panose="020B0604030504040204" pitchFamily="34" charset="0"/>
                <a:ea typeface="Verdana" panose="020B0604030504040204" pitchFamily="34" charset="0"/>
              </a:rPr>
              <a:t>Measures another process variable (e.g. head pressure or weight) in order to infer level.</a:t>
            </a:r>
            <a:endParaRPr lang="tr-TR" altLang="en-US" sz="2000" dirty="0" smtClean="0">
              <a:solidFill>
                <a:srgbClr val="002060"/>
              </a:solidFill>
              <a:latin typeface="Verdana" panose="020B0604030504040204" pitchFamily="34" charset="0"/>
              <a:ea typeface="Verdana" panose="020B0604030504040204" pitchFamily="34" charset="0"/>
            </a:endParaRPr>
          </a:p>
          <a:p>
            <a:pPr marL="182880" indent="-182880">
              <a:lnSpc>
                <a:spcPct val="90000"/>
              </a:lnSpc>
              <a:spcAft>
                <a:spcPts val="0"/>
              </a:spcAft>
              <a:defRPr/>
            </a:pPr>
            <a:endParaRPr lang="tr-TR" altLang="en-US" sz="2000" dirty="0" smtClean="0">
              <a:solidFill>
                <a:srgbClr val="002060"/>
              </a:solidFill>
              <a:latin typeface="Verdana" panose="020B0604030504040204" pitchFamily="34" charset="0"/>
              <a:ea typeface="Verdana" panose="020B0604030504040204" pitchFamily="34" charset="0"/>
            </a:endParaRPr>
          </a:p>
          <a:p>
            <a:pPr marL="0" indent="0">
              <a:lnSpc>
                <a:spcPct val="90000"/>
              </a:lnSpc>
              <a:spcAft>
                <a:spcPts val="0"/>
              </a:spcAft>
              <a:buNone/>
              <a:defRPr/>
            </a:pPr>
            <a:r>
              <a:rPr lang="tr-TR" altLang="en-US" sz="2000" dirty="0" smtClean="0">
                <a:solidFill>
                  <a:srgbClr val="002060"/>
                </a:solidFill>
                <a:latin typeface="Verdana" panose="020B0604030504040204" pitchFamily="34" charset="0"/>
                <a:ea typeface="Verdana" panose="020B0604030504040204" pitchFamily="34" charset="0"/>
              </a:rPr>
              <a:t>TYPES</a:t>
            </a:r>
            <a:endParaRPr lang="en-US" altLang="en-US" sz="2000" dirty="0">
              <a:solidFill>
                <a:srgbClr val="002060"/>
              </a:solidFill>
              <a:latin typeface="Verdana" panose="020B0604030504040204" pitchFamily="34" charset="0"/>
              <a:ea typeface="Verdana" panose="020B0604030504040204" pitchFamily="34" charset="0"/>
            </a:endParaRPr>
          </a:p>
          <a:p>
            <a:pPr marL="731520" lvl="2" indent="-182880">
              <a:lnSpc>
                <a:spcPct val="90000"/>
              </a:lnSpc>
              <a:spcAft>
                <a:spcPts val="0"/>
              </a:spcAft>
              <a:defRPr/>
            </a:pPr>
            <a:r>
              <a:rPr lang="en-US" altLang="en-US" sz="2000" dirty="0">
                <a:solidFill>
                  <a:srgbClr val="002060"/>
                </a:solidFill>
                <a:latin typeface="Verdana" panose="020B0604030504040204" pitchFamily="34" charset="0"/>
                <a:ea typeface="Verdana" panose="020B0604030504040204" pitchFamily="34" charset="0"/>
              </a:rPr>
              <a:t>Hydrostatic Pressure Type </a:t>
            </a:r>
            <a:endParaRPr lang="tr-TR" altLang="en-US" sz="2000" dirty="0" smtClean="0">
              <a:solidFill>
                <a:srgbClr val="002060"/>
              </a:solidFill>
              <a:latin typeface="Verdana" panose="020B0604030504040204" pitchFamily="34" charset="0"/>
              <a:ea typeface="Verdana" panose="020B0604030504040204" pitchFamily="34" charset="0"/>
            </a:endParaRPr>
          </a:p>
          <a:p>
            <a:pPr marL="548640" lvl="2" indent="0">
              <a:lnSpc>
                <a:spcPct val="90000"/>
              </a:lnSpc>
              <a:spcAft>
                <a:spcPts val="0"/>
              </a:spcAft>
              <a:buNone/>
              <a:defRPr/>
            </a:pPr>
            <a:r>
              <a:rPr lang="tr-TR" altLang="en-US" sz="2000" dirty="0" smtClean="0">
                <a:solidFill>
                  <a:srgbClr val="002060"/>
                </a:solidFill>
                <a:latin typeface="Verdana" panose="020B0604030504040204" pitchFamily="34" charset="0"/>
                <a:ea typeface="Verdana" panose="020B0604030504040204" pitchFamily="34" charset="0"/>
              </a:rPr>
              <a:t>	</a:t>
            </a:r>
            <a:r>
              <a:rPr lang="en-US" altLang="en-US" sz="2000" dirty="0" smtClean="0">
                <a:solidFill>
                  <a:srgbClr val="002060"/>
                </a:solidFill>
                <a:latin typeface="Verdana" panose="020B0604030504040204" pitchFamily="34" charset="0"/>
                <a:ea typeface="Verdana" panose="020B0604030504040204" pitchFamily="34" charset="0"/>
              </a:rPr>
              <a:t>(</a:t>
            </a:r>
            <a:r>
              <a:rPr lang="en-US" altLang="en-US" sz="2000" dirty="0">
                <a:solidFill>
                  <a:srgbClr val="002060"/>
                </a:solidFill>
                <a:latin typeface="Verdana" panose="020B0604030504040204" pitchFamily="34" charset="0"/>
                <a:ea typeface="Verdana" panose="020B0604030504040204" pitchFamily="34" charset="0"/>
              </a:rPr>
              <a:t>Pressure gauge method, Air bellows, Air purge system, Liquid purge system)</a:t>
            </a:r>
          </a:p>
          <a:p>
            <a:pPr marL="731520" lvl="2" indent="-182880">
              <a:lnSpc>
                <a:spcPct val="90000"/>
              </a:lnSpc>
              <a:spcAft>
                <a:spcPts val="0"/>
              </a:spcAft>
              <a:defRPr/>
            </a:pPr>
            <a:r>
              <a:rPr lang="en-US" altLang="en-US" sz="2000" dirty="0">
                <a:solidFill>
                  <a:srgbClr val="002060"/>
                </a:solidFill>
                <a:latin typeface="Verdana" panose="020B0604030504040204" pitchFamily="34" charset="0"/>
                <a:ea typeface="Verdana" panose="020B0604030504040204" pitchFamily="34" charset="0"/>
              </a:rPr>
              <a:t>Electrical Type </a:t>
            </a:r>
            <a:endParaRPr lang="tr-TR" altLang="en-US" sz="2000" dirty="0" smtClean="0">
              <a:solidFill>
                <a:srgbClr val="002060"/>
              </a:solidFill>
              <a:latin typeface="Verdana" panose="020B0604030504040204" pitchFamily="34" charset="0"/>
              <a:ea typeface="Verdana" panose="020B0604030504040204" pitchFamily="34" charset="0"/>
            </a:endParaRPr>
          </a:p>
          <a:p>
            <a:pPr marL="548640" lvl="2" indent="0">
              <a:lnSpc>
                <a:spcPct val="90000"/>
              </a:lnSpc>
              <a:spcAft>
                <a:spcPts val="0"/>
              </a:spcAft>
              <a:buNone/>
              <a:defRPr/>
            </a:pPr>
            <a:r>
              <a:rPr lang="tr-TR" altLang="en-US" sz="2000" dirty="0" smtClean="0">
                <a:solidFill>
                  <a:srgbClr val="002060"/>
                </a:solidFill>
                <a:latin typeface="Verdana" panose="020B0604030504040204" pitchFamily="34" charset="0"/>
                <a:ea typeface="Verdana" panose="020B0604030504040204" pitchFamily="34" charset="0"/>
              </a:rPr>
              <a:t>	</a:t>
            </a:r>
            <a:r>
              <a:rPr lang="en-US" altLang="en-US" sz="2000" dirty="0" smtClean="0">
                <a:solidFill>
                  <a:srgbClr val="002060"/>
                </a:solidFill>
                <a:latin typeface="Verdana" panose="020B0604030504040204" pitchFamily="34" charset="0"/>
                <a:ea typeface="Verdana" panose="020B0604030504040204" pitchFamily="34" charset="0"/>
              </a:rPr>
              <a:t>(</a:t>
            </a:r>
            <a:r>
              <a:rPr lang="en-US" altLang="en-US" sz="2000" dirty="0">
                <a:solidFill>
                  <a:srgbClr val="002060"/>
                </a:solidFill>
                <a:latin typeface="Verdana" panose="020B0604030504040204" pitchFamily="34" charset="0"/>
                <a:ea typeface="Verdana" panose="020B0604030504040204" pitchFamily="34" charset="0"/>
              </a:rPr>
              <a:t>Capacitance level indicators, Radiation level detector</a:t>
            </a:r>
            <a:r>
              <a:rPr lang="en-US" altLang="en-US" sz="2000" dirty="0" smtClean="0">
                <a:solidFill>
                  <a:srgbClr val="002060"/>
                </a:solidFill>
                <a:latin typeface="Verdana" panose="020B0604030504040204" pitchFamily="34" charset="0"/>
                <a:ea typeface="Verdana" panose="020B0604030504040204" pitchFamily="34" charset="0"/>
              </a:rPr>
              <a:t>)</a:t>
            </a:r>
            <a:endParaRPr lang="tr-TR" altLang="en-US" sz="2000" dirty="0" smtClean="0">
              <a:solidFill>
                <a:srgbClr val="002060"/>
              </a:solidFill>
              <a:latin typeface="Verdana" panose="020B0604030504040204" pitchFamily="34" charset="0"/>
              <a:ea typeface="Verdana" panose="020B0604030504040204" pitchFamily="34" charset="0"/>
            </a:endParaRPr>
          </a:p>
          <a:p>
            <a:pPr marL="891540" lvl="2" indent="-342900">
              <a:lnSpc>
                <a:spcPct val="90000"/>
              </a:lnSpc>
              <a:spcAft>
                <a:spcPts val="0"/>
              </a:spcAft>
              <a:defRPr/>
            </a:pPr>
            <a:r>
              <a:rPr lang="tr-TR" altLang="en-US" sz="2000" dirty="0" smtClean="0">
                <a:solidFill>
                  <a:srgbClr val="002060"/>
                </a:solidFill>
                <a:latin typeface="Verdana" panose="020B0604030504040204" pitchFamily="34" charset="0"/>
                <a:ea typeface="Verdana" panose="020B0604030504040204" pitchFamily="34" charset="0"/>
              </a:rPr>
              <a:t>Optical </a:t>
            </a:r>
            <a:r>
              <a:rPr lang="tr-TR" altLang="en-US" sz="2000" dirty="0" err="1" smtClean="0">
                <a:solidFill>
                  <a:srgbClr val="002060"/>
                </a:solidFill>
                <a:latin typeface="Verdana" panose="020B0604030504040204" pitchFamily="34" charset="0"/>
                <a:ea typeface="Verdana" panose="020B0604030504040204" pitchFamily="34" charset="0"/>
              </a:rPr>
              <a:t>Type</a:t>
            </a:r>
            <a:r>
              <a:rPr lang="tr-TR" altLang="en-US" sz="2000" dirty="0" smtClean="0">
                <a:solidFill>
                  <a:srgbClr val="002060"/>
                </a:solidFill>
                <a:latin typeface="Verdana" panose="020B0604030504040204" pitchFamily="34" charset="0"/>
                <a:ea typeface="Verdana" panose="020B0604030504040204" pitchFamily="34" charset="0"/>
              </a:rPr>
              <a:t> (Optical </a:t>
            </a:r>
            <a:r>
              <a:rPr lang="tr-TR" altLang="en-US" sz="2000" dirty="0" err="1" smtClean="0">
                <a:solidFill>
                  <a:srgbClr val="002060"/>
                </a:solidFill>
                <a:latin typeface="Verdana" panose="020B0604030504040204" pitchFamily="34" charset="0"/>
                <a:ea typeface="Verdana" panose="020B0604030504040204" pitchFamily="34" charset="0"/>
              </a:rPr>
              <a:t>level</a:t>
            </a:r>
            <a:r>
              <a:rPr lang="tr-TR" altLang="en-US" sz="2000" dirty="0" smtClean="0">
                <a:solidFill>
                  <a:srgbClr val="002060"/>
                </a:solidFill>
                <a:latin typeface="Verdana" panose="020B0604030504040204" pitchFamily="34" charset="0"/>
                <a:ea typeface="Verdana" panose="020B0604030504040204" pitchFamily="34" charset="0"/>
              </a:rPr>
              <a:t> </a:t>
            </a:r>
            <a:r>
              <a:rPr lang="tr-TR" altLang="en-US" sz="2000" dirty="0" err="1" smtClean="0">
                <a:solidFill>
                  <a:srgbClr val="002060"/>
                </a:solidFill>
                <a:latin typeface="Verdana" panose="020B0604030504040204" pitchFamily="34" charset="0"/>
                <a:ea typeface="Verdana" panose="020B0604030504040204" pitchFamily="34" charset="0"/>
              </a:rPr>
              <a:t>detector</a:t>
            </a:r>
            <a:r>
              <a:rPr lang="tr-TR" altLang="en-US" sz="2000" dirty="0" smtClean="0">
                <a:solidFill>
                  <a:srgbClr val="002060"/>
                </a:solidFill>
                <a:latin typeface="Verdana" panose="020B0604030504040204" pitchFamily="34" charset="0"/>
                <a:ea typeface="Verdana" panose="020B0604030504040204" pitchFamily="34" charset="0"/>
              </a:rPr>
              <a:t>, fiber </a:t>
            </a:r>
            <a:r>
              <a:rPr lang="tr-TR" altLang="en-US" sz="2000" dirty="0" err="1" smtClean="0">
                <a:solidFill>
                  <a:srgbClr val="002060"/>
                </a:solidFill>
                <a:latin typeface="Verdana" panose="020B0604030504040204" pitchFamily="34" charset="0"/>
                <a:ea typeface="Verdana" panose="020B0604030504040204" pitchFamily="34" charset="0"/>
              </a:rPr>
              <a:t>optic</a:t>
            </a:r>
            <a:r>
              <a:rPr lang="tr-TR" altLang="en-US" sz="2000" dirty="0" smtClean="0">
                <a:solidFill>
                  <a:srgbClr val="002060"/>
                </a:solidFill>
                <a:latin typeface="Verdana" panose="020B0604030504040204" pitchFamily="34" charset="0"/>
                <a:ea typeface="Verdana" panose="020B0604030504040204" pitchFamily="34" charset="0"/>
              </a:rPr>
              <a:t> </a:t>
            </a:r>
            <a:r>
              <a:rPr lang="tr-TR" altLang="en-US" sz="2000" dirty="0" err="1" smtClean="0">
                <a:solidFill>
                  <a:srgbClr val="002060"/>
                </a:solidFill>
                <a:latin typeface="Verdana" panose="020B0604030504040204" pitchFamily="34" charset="0"/>
                <a:ea typeface="Verdana" panose="020B0604030504040204" pitchFamily="34" charset="0"/>
              </a:rPr>
              <a:t>level</a:t>
            </a:r>
            <a:r>
              <a:rPr lang="tr-TR" altLang="en-US" sz="2000" dirty="0" smtClean="0">
                <a:solidFill>
                  <a:srgbClr val="002060"/>
                </a:solidFill>
                <a:latin typeface="Verdana" panose="020B0604030504040204" pitchFamily="34" charset="0"/>
                <a:ea typeface="Verdana" panose="020B0604030504040204" pitchFamily="34" charset="0"/>
              </a:rPr>
              <a:t> </a:t>
            </a:r>
            <a:r>
              <a:rPr lang="tr-TR" altLang="en-US" sz="2000" dirty="0" err="1" smtClean="0">
                <a:solidFill>
                  <a:srgbClr val="002060"/>
                </a:solidFill>
                <a:latin typeface="Verdana" panose="020B0604030504040204" pitchFamily="34" charset="0"/>
                <a:ea typeface="Verdana" panose="020B0604030504040204" pitchFamily="34" charset="0"/>
              </a:rPr>
              <a:t>detector</a:t>
            </a:r>
            <a:r>
              <a:rPr lang="tr-TR" altLang="en-US" sz="2000" dirty="0" smtClean="0">
                <a:solidFill>
                  <a:srgbClr val="002060"/>
                </a:solidFill>
                <a:latin typeface="Verdana" panose="020B0604030504040204" pitchFamily="34" charset="0"/>
                <a:ea typeface="Verdana" panose="020B0604030504040204" pitchFamily="34" charset="0"/>
              </a:rPr>
              <a:t>)</a:t>
            </a:r>
          </a:p>
          <a:p>
            <a:pPr marL="731520" lvl="2" indent="-182880" algn="just">
              <a:lnSpc>
                <a:spcPct val="90000"/>
              </a:lnSpc>
              <a:spcAft>
                <a:spcPts val="0"/>
              </a:spcAft>
              <a:defRPr/>
            </a:pPr>
            <a:r>
              <a:rPr lang="en-US" altLang="en-US" sz="2000" dirty="0">
                <a:solidFill>
                  <a:srgbClr val="002060"/>
                </a:solidFill>
                <a:latin typeface="Verdana" panose="020B0604030504040204" pitchFamily="34" charset="0"/>
                <a:ea typeface="Verdana" panose="020B0604030504040204" pitchFamily="34" charset="0"/>
              </a:rPr>
              <a:t> </a:t>
            </a:r>
            <a:r>
              <a:rPr lang="en-US" altLang="en-US" sz="2000" dirty="0" smtClean="0">
                <a:solidFill>
                  <a:srgbClr val="002060"/>
                </a:solidFill>
                <a:latin typeface="Verdana" panose="020B0604030504040204" pitchFamily="34" charset="0"/>
                <a:ea typeface="Verdana" panose="020B0604030504040204" pitchFamily="34" charset="0"/>
              </a:rPr>
              <a:t>Ultrasonic</a:t>
            </a:r>
            <a:r>
              <a:rPr lang="tr-TR" altLang="en-US" sz="2000" dirty="0" smtClean="0">
                <a:solidFill>
                  <a:srgbClr val="002060"/>
                </a:solidFill>
                <a:latin typeface="Verdana" panose="020B0604030504040204" pitchFamily="34" charset="0"/>
                <a:ea typeface="Verdana" panose="020B0604030504040204" pitchFamily="34" charset="0"/>
              </a:rPr>
              <a:t> </a:t>
            </a:r>
            <a:r>
              <a:rPr lang="tr-TR" altLang="en-US" sz="2000" dirty="0" err="1" smtClean="0">
                <a:solidFill>
                  <a:srgbClr val="002060"/>
                </a:solidFill>
                <a:latin typeface="Verdana" panose="020B0604030504040204" pitchFamily="34" charset="0"/>
                <a:ea typeface="Verdana" panose="020B0604030504040204" pitchFamily="34" charset="0"/>
              </a:rPr>
              <a:t>and</a:t>
            </a:r>
            <a:r>
              <a:rPr lang="tr-TR" altLang="en-US" sz="2000" dirty="0" smtClean="0">
                <a:solidFill>
                  <a:srgbClr val="002060"/>
                </a:solidFill>
                <a:latin typeface="Verdana" panose="020B0604030504040204" pitchFamily="34" charset="0"/>
                <a:ea typeface="Verdana" panose="020B0604030504040204" pitchFamily="34" charset="0"/>
              </a:rPr>
              <a:t> radar</a:t>
            </a:r>
            <a:r>
              <a:rPr lang="en-US" altLang="en-US" sz="2000" dirty="0" smtClean="0">
                <a:solidFill>
                  <a:srgbClr val="002060"/>
                </a:solidFill>
                <a:latin typeface="Verdana" panose="020B0604030504040204" pitchFamily="34" charset="0"/>
                <a:ea typeface="Verdana" panose="020B0604030504040204" pitchFamily="34" charset="0"/>
              </a:rPr>
              <a:t> </a:t>
            </a:r>
            <a:r>
              <a:rPr lang="en-US" altLang="en-US" sz="2000" dirty="0">
                <a:solidFill>
                  <a:srgbClr val="002060"/>
                </a:solidFill>
                <a:latin typeface="Verdana" panose="020B0604030504040204" pitchFamily="34" charset="0"/>
                <a:ea typeface="Verdana" panose="020B0604030504040204" pitchFamily="34" charset="0"/>
              </a:rPr>
              <a:t>level sensor</a:t>
            </a:r>
          </a:p>
          <a:p>
            <a:pPr marL="914400" lvl="2" indent="0">
              <a:lnSpc>
                <a:spcPct val="90000"/>
              </a:lnSpc>
              <a:spcAft>
                <a:spcPts val="0"/>
              </a:spcAft>
              <a:buNone/>
              <a:defRPr/>
            </a:pPr>
            <a:endParaRPr lang="en-US" altLang="en-US" sz="2000" dirty="0">
              <a:solidFill>
                <a:srgbClr val="002060"/>
              </a:solidFill>
              <a:latin typeface="Verdana" panose="020B0604030504040204" pitchFamily="34" charset="0"/>
              <a:ea typeface="Verdana" panose="020B0604030504040204" pitchFamily="34" charset="0"/>
            </a:endParaRPr>
          </a:p>
          <a:p>
            <a:pPr marL="182880" indent="-182880">
              <a:lnSpc>
                <a:spcPct val="90000"/>
              </a:lnSpc>
              <a:spcAft>
                <a:spcPts val="0"/>
              </a:spcAft>
              <a:buNone/>
              <a:defRPr/>
            </a:pPr>
            <a:endParaRPr lang="en-US" altLang="en-US" sz="2000" dirty="0" smtClean="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1168220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05</a:t>
            </a:r>
            <a:r>
              <a:rPr lang="en-US" dirty="0" smtClean="0"/>
              <a:t>.1</a:t>
            </a:r>
            <a:r>
              <a:rPr lang="tr-TR" dirty="0" smtClean="0"/>
              <a:t>1</a:t>
            </a:r>
            <a:r>
              <a:rPr lang="en-US" dirty="0" smtClean="0"/>
              <a:t>.2018</a:t>
            </a:r>
            <a:endParaRPr lang="en-US" dirty="0"/>
          </a:p>
        </p:txBody>
      </p:sp>
      <p:sp>
        <p:nvSpPr>
          <p:cNvPr id="3" name="Unvan 2"/>
          <p:cNvSpPr>
            <a:spLocks noGrp="1"/>
          </p:cNvSpPr>
          <p:nvPr>
            <p:ph type="title"/>
          </p:nvPr>
        </p:nvSpPr>
        <p:spPr/>
        <p:txBody>
          <a:bodyPr>
            <a:normAutofit/>
          </a:bodyPr>
          <a:lstStyle/>
          <a:p>
            <a:pPr algn="ctr"/>
            <a:r>
              <a:rPr lang="tr-TR" sz="3200" b="1" dirty="0" err="1" smtClean="0">
                <a:latin typeface="Verdana" panose="020B0604030504040204" pitchFamily="34" charset="0"/>
                <a:ea typeface="Verdana" panose="020B0604030504040204" pitchFamily="34" charset="0"/>
              </a:rPr>
              <a:t>What</a:t>
            </a:r>
            <a:r>
              <a:rPr lang="tr-TR" sz="3200" b="1" dirty="0" smtClean="0">
                <a:latin typeface="Verdana" panose="020B0604030504040204" pitchFamily="34" charset="0"/>
                <a:ea typeface="Verdana" panose="020B0604030504040204" pitchFamily="34" charset="0"/>
              </a:rPr>
              <a:t> ıs </a:t>
            </a:r>
            <a:r>
              <a:rPr lang="tr-TR" sz="3200" b="1" dirty="0" err="1" smtClean="0">
                <a:latin typeface="Verdana" panose="020B0604030504040204" pitchFamily="34" charset="0"/>
                <a:ea typeface="Verdana" panose="020B0604030504040204" pitchFamily="34" charset="0"/>
              </a:rPr>
              <a:t>level</a:t>
            </a:r>
            <a:r>
              <a:rPr lang="tr-TR" sz="3200" b="1" dirty="0" smtClean="0">
                <a:latin typeface="Verdana" panose="020B0604030504040204" pitchFamily="34" charset="0"/>
                <a:ea typeface="Verdana" panose="020B0604030504040204" pitchFamily="34" charset="0"/>
              </a:rPr>
              <a:t>?</a:t>
            </a:r>
            <a:endParaRPr lang="tr-TR" sz="3200" b="1" dirty="0">
              <a:latin typeface="Verdana" panose="020B0604030504040204" pitchFamily="34" charset="0"/>
              <a:ea typeface="Verdana" panose="020B0604030504040204" pitchFamily="34" charset="0"/>
            </a:endParaRPr>
          </a:p>
        </p:txBody>
      </p:sp>
      <p:sp>
        <p:nvSpPr>
          <p:cNvPr id="7" name="Dikdörtgen 6"/>
          <p:cNvSpPr/>
          <p:nvPr/>
        </p:nvSpPr>
        <p:spPr>
          <a:xfrm>
            <a:off x="5919388" y="2433813"/>
            <a:ext cx="4392460" cy="3970318"/>
          </a:xfrm>
          <a:prstGeom prst="rect">
            <a:avLst/>
          </a:prstGeom>
        </p:spPr>
        <p:txBody>
          <a:bodyPr wrap="square">
            <a:spAutoFit/>
          </a:bodyPr>
          <a:lstStyle/>
          <a:p>
            <a:pPr algn="ctr"/>
            <a:r>
              <a:rPr lang="en-US" sz="2800" dirty="0">
                <a:solidFill>
                  <a:srgbClr val="002060"/>
                </a:solidFill>
                <a:latin typeface="Verdana" panose="020B0604030504040204" pitchFamily="34" charset="0"/>
                <a:ea typeface="Verdana" panose="020B0604030504040204" pitchFamily="34" charset="0"/>
              </a:rPr>
              <a:t>The liquid level is expressed in terms of length of the</a:t>
            </a:r>
            <a:br>
              <a:rPr lang="en-US" sz="2800" dirty="0">
                <a:solidFill>
                  <a:srgbClr val="002060"/>
                </a:solidFill>
                <a:latin typeface="Verdana" panose="020B0604030504040204" pitchFamily="34" charset="0"/>
                <a:ea typeface="Verdana" panose="020B0604030504040204" pitchFamily="34" charset="0"/>
              </a:rPr>
            </a:br>
            <a:r>
              <a:rPr lang="en-US" sz="2800" dirty="0">
                <a:solidFill>
                  <a:srgbClr val="002060"/>
                </a:solidFill>
                <a:latin typeface="Verdana" panose="020B0604030504040204" pitchFamily="34" charset="0"/>
                <a:ea typeface="Verdana" panose="020B0604030504040204" pitchFamily="34" charset="0"/>
              </a:rPr>
              <a:t>liquid column or in terms of the pressure the column</a:t>
            </a:r>
            <a:br>
              <a:rPr lang="en-US" sz="2800" dirty="0">
                <a:solidFill>
                  <a:srgbClr val="002060"/>
                </a:solidFill>
                <a:latin typeface="Verdana" panose="020B0604030504040204" pitchFamily="34" charset="0"/>
                <a:ea typeface="Verdana" panose="020B0604030504040204" pitchFamily="34" charset="0"/>
              </a:rPr>
            </a:br>
            <a:r>
              <a:rPr lang="en-US" sz="2800" dirty="0">
                <a:solidFill>
                  <a:srgbClr val="002060"/>
                </a:solidFill>
                <a:latin typeface="Verdana" panose="020B0604030504040204" pitchFamily="34" charset="0"/>
                <a:ea typeface="Verdana" panose="020B0604030504040204" pitchFamily="34" charset="0"/>
              </a:rPr>
              <a:t>exerts over a datum </a:t>
            </a:r>
            <a:r>
              <a:rPr lang="en-US" sz="2800" dirty="0" smtClean="0">
                <a:solidFill>
                  <a:srgbClr val="002060"/>
                </a:solidFill>
                <a:latin typeface="Verdana" panose="020B0604030504040204" pitchFamily="34" charset="0"/>
                <a:ea typeface="Verdana" panose="020B0604030504040204" pitchFamily="34" charset="0"/>
              </a:rPr>
              <a:t>level</a:t>
            </a:r>
            <a:r>
              <a:rPr lang="tr-TR" sz="2800" dirty="0" smtClean="0">
                <a:solidFill>
                  <a:srgbClr val="002060"/>
                </a:solidFill>
                <a:latin typeface="Verdana" panose="020B0604030504040204" pitchFamily="34" charset="0"/>
                <a:ea typeface="Verdana" panose="020B0604030504040204" pitchFamily="34" charset="0"/>
              </a:rPr>
              <a:t>. </a:t>
            </a:r>
            <a:r>
              <a:rPr lang="en-US" sz="2800" dirty="0" smtClean="0">
                <a:solidFill>
                  <a:srgbClr val="002060"/>
                </a:solidFill>
                <a:latin typeface="Verdana" panose="020B0604030504040204" pitchFamily="34" charset="0"/>
                <a:ea typeface="Verdana" panose="020B0604030504040204" pitchFamily="34" charset="0"/>
              </a:rPr>
              <a:t> </a:t>
            </a:r>
            <a:r>
              <a:rPr lang="en-US" sz="2800" dirty="0">
                <a:solidFill>
                  <a:srgbClr val="002060"/>
                </a:solidFill>
                <a:latin typeface="Verdana" panose="020B0604030504040204" pitchFamily="34" charset="0"/>
                <a:ea typeface="Verdana" panose="020B0604030504040204" pitchFamily="34" charset="0"/>
              </a:rPr>
              <a:t/>
            </a:r>
            <a:br>
              <a:rPr lang="en-US" sz="2800" dirty="0">
                <a:solidFill>
                  <a:srgbClr val="002060"/>
                </a:solidFill>
                <a:latin typeface="Verdana" panose="020B0604030504040204" pitchFamily="34" charset="0"/>
                <a:ea typeface="Verdana" panose="020B0604030504040204" pitchFamily="34" charset="0"/>
              </a:rPr>
            </a:br>
            <a:endParaRPr lang="tr-TR" sz="2800" dirty="0">
              <a:solidFill>
                <a:srgbClr val="002060"/>
              </a:solidFill>
              <a:latin typeface="Verdana" panose="020B0604030504040204" pitchFamily="34" charset="0"/>
              <a:ea typeface="Verdana" panose="020B0604030504040204" pitchFamily="34" charset="0"/>
            </a:endParaRPr>
          </a:p>
        </p:txBody>
      </p:sp>
      <p:pic>
        <p:nvPicPr>
          <p:cNvPr id="8" name="Resim 7"/>
          <p:cNvPicPr>
            <a:picLocks noChangeAspect="1"/>
          </p:cNvPicPr>
          <p:nvPr/>
        </p:nvPicPr>
        <p:blipFill>
          <a:blip r:embed="rId2"/>
          <a:stretch>
            <a:fillRect/>
          </a:stretch>
        </p:blipFill>
        <p:spPr>
          <a:xfrm>
            <a:off x="1525460" y="2049477"/>
            <a:ext cx="3443881" cy="2976570"/>
          </a:xfrm>
          <a:prstGeom prst="rect">
            <a:avLst/>
          </a:prstGeom>
        </p:spPr>
      </p:pic>
      <p:pic>
        <p:nvPicPr>
          <p:cNvPr id="9" name="Resim 8"/>
          <p:cNvPicPr>
            <a:picLocks noChangeAspect="1"/>
          </p:cNvPicPr>
          <p:nvPr/>
        </p:nvPicPr>
        <p:blipFill rotWithShape="1">
          <a:blip r:embed="rId3"/>
          <a:srcRect l="7079" t="10691" r="6456" b="9214"/>
          <a:stretch/>
        </p:blipFill>
        <p:spPr>
          <a:xfrm>
            <a:off x="1948440" y="5178855"/>
            <a:ext cx="2597922" cy="1008403"/>
          </a:xfrm>
          <a:prstGeom prst="rect">
            <a:avLst/>
          </a:prstGeom>
        </p:spPr>
      </p:pic>
    </p:spTree>
    <p:extLst>
      <p:ext uri="{BB962C8B-B14F-4D97-AF65-F5344CB8AC3E}">
        <p14:creationId xmlns:p14="http://schemas.microsoft.com/office/powerpoint/2010/main" val="2775537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3600" b="1" dirty="0" smtClean="0">
                <a:latin typeface="Verdana" panose="020B0604030504040204" pitchFamily="34" charset="0"/>
                <a:ea typeface="Verdana" panose="020B0604030504040204" pitchFamily="34" charset="0"/>
              </a:rPr>
              <a:t>Hydrostat</a:t>
            </a:r>
            <a:r>
              <a:rPr lang="tr-TR" sz="3600" b="1" dirty="0" smtClean="0">
                <a:latin typeface="Verdana" panose="020B0604030504040204" pitchFamily="34" charset="0"/>
                <a:ea typeface="Verdana" panose="020B0604030504040204" pitchFamily="34" charset="0"/>
              </a:rPr>
              <a:t>ı</a:t>
            </a:r>
            <a:r>
              <a:rPr lang="en-US" sz="3600" b="1" dirty="0" smtClean="0">
                <a:latin typeface="Verdana" panose="020B0604030504040204" pitchFamily="34" charset="0"/>
                <a:ea typeface="Verdana" panose="020B0604030504040204" pitchFamily="34" charset="0"/>
              </a:rPr>
              <a:t>c Pressure Type</a:t>
            </a:r>
          </a:p>
        </p:txBody>
      </p:sp>
      <p:sp>
        <p:nvSpPr>
          <p:cNvPr id="6" name="Metin kutusu 5"/>
          <p:cNvSpPr txBox="1"/>
          <p:nvPr/>
        </p:nvSpPr>
        <p:spPr>
          <a:xfrm>
            <a:off x="448110" y="1966082"/>
            <a:ext cx="9782008" cy="4832092"/>
          </a:xfrm>
          <a:prstGeom prst="rect">
            <a:avLst/>
          </a:prstGeom>
          <a:noFill/>
        </p:spPr>
        <p:txBody>
          <a:bodyPr wrap="square" rtlCol="0">
            <a:spAutoFit/>
          </a:bodyPr>
          <a:lstStyle/>
          <a:p>
            <a:pPr marL="457200" indent="-457200">
              <a:buAutoNum type="alphaUcPeriod"/>
            </a:pPr>
            <a:r>
              <a:rPr lang="tr-TR" sz="2800" dirty="0" err="1" smtClean="0">
                <a:solidFill>
                  <a:srgbClr val="0070C0"/>
                </a:solidFill>
                <a:latin typeface="Verdana" panose="020B0604030504040204" pitchFamily="34" charset="0"/>
                <a:ea typeface="Verdana" panose="020B0604030504040204" pitchFamily="34" charset="0"/>
              </a:rPr>
              <a:t>Pressure</a:t>
            </a:r>
            <a:r>
              <a:rPr lang="tr-TR" sz="2800" dirty="0" smtClean="0">
                <a:solidFill>
                  <a:srgbClr val="0070C0"/>
                </a:solidFill>
                <a:latin typeface="Verdana" panose="020B0604030504040204" pitchFamily="34" charset="0"/>
                <a:ea typeface="Verdana" panose="020B0604030504040204" pitchFamily="34" charset="0"/>
              </a:rPr>
              <a:t> </a:t>
            </a:r>
            <a:r>
              <a:rPr lang="tr-TR" sz="2800" dirty="0" err="1" smtClean="0">
                <a:solidFill>
                  <a:srgbClr val="0070C0"/>
                </a:solidFill>
                <a:latin typeface="Verdana" panose="020B0604030504040204" pitchFamily="34" charset="0"/>
                <a:ea typeface="Verdana" panose="020B0604030504040204" pitchFamily="34" charset="0"/>
              </a:rPr>
              <a:t>Gauge</a:t>
            </a:r>
            <a:r>
              <a:rPr lang="tr-TR" sz="2800" dirty="0" smtClean="0">
                <a:solidFill>
                  <a:srgbClr val="0070C0"/>
                </a:solidFill>
                <a:latin typeface="Verdana" panose="020B0604030504040204" pitchFamily="34" charset="0"/>
                <a:ea typeface="Verdana" panose="020B0604030504040204" pitchFamily="34" charset="0"/>
              </a:rPr>
              <a:t> </a:t>
            </a:r>
            <a:r>
              <a:rPr lang="tr-TR" sz="2800" dirty="0" err="1" smtClean="0">
                <a:solidFill>
                  <a:srgbClr val="0070C0"/>
                </a:solidFill>
                <a:latin typeface="Verdana" panose="020B0604030504040204" pitchFamily="34" charset="0"/>
                <a:ea typeface="Verdana" panose="020B0604030504040204" pitchFamily="34" charset="0"/>
              </a:rPr>
              <a:t>Method</a:t>
            </a:r>
            <a:endParaRPr lang="tr-TR" sz="2800" dirty="0" smtClean="0">
              <a:solidFill>
                <a:srgbClr val="0070C0"/>
              </a:solidFill>
              <a:latin typeface="Verdana" panose="020B0604030504040204" pitchFamily="34" charset="0"/>
              <a:ea typeface="Verdana" panose="020B0604030504040204" pitchFamily="34" charset="0"/>
            </a:endParaRPr>
          </a:p>
          <a:p>
            <a:endParaRPr lang="tr-TR" sz="2000" dirty="0" smtClean="0">
              <a:solidFill>
                <a:srgbClr val="002060"/>
              </a:solidFill>
              <a:latin typeface="Verdana" panose="020B0604030504040204" pitchFamily="34" charset="0"/>
              <a:ea typeface="Verdana" panose="020B0604030504040204" pitchFamily="34" charset="0"/>
            </a:endParaRPr>
          </a:p>
          <a:p>
            <a:pPr algn="just"/>
            <a:r>
              <a:rPr lang="tr-TR" sz="2000" dirty="0" err="1" smtClean="0">
                <a:solidFill>
                  <a:srgbClr val="002060"/>
                </a:solidFill>
                <a:latin typeface="Verdana" panose="020B0604030504040204" pitchFamily="34" charset="0"/>
                <a:ea typeface="Verdana" panose="020B0604030504040204" pitchFamily="34" charset="0"/>
              </a:rPr>
              <a:t>The</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simple</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method</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used</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for</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liquid</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level</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measurement</a:t>
            </a:r>
            <a:r>
              <a:rPr lang="tr-TR" sz="2000" dirty="0" smtClean="0">
                <a:solidFill>
                  <a:srgbClr val="002060"/>
                </a:solidFill>
                <a:latin typeface="Verdana" panose="020B0604030504040204" pitchFamily="34" charset="0"/>
                <a:ea typeface="Verdana" panose="020B0604030504040204" pitchFamily="34" charset="0"/>
              </a:rPr>
              <a:t> in an </a:t>
            </a:r>
            <a:r>
              <a:rPr lang="tr-TR" sz="2000" dirty="0" err="1" smtClean="0">
                <a:solidFill>
                  <a:srgbClr val="002060"/>
                </a:solidFill>
                <a:latin typeface="Verdana" panose="020B0604030504040204" pitchFamily="34" charset="0"/>
                <a:ea typeface="Verdana" panose="020B0604030504040204" pitchFamily="34" charset="0"/>
              </a:rPr>
              <a:t>open</a:t>
            </a:r>
            <a:r>
              <a:rPr lang="tr-TR" sz="2000" dirty="0" smtClean="0">
                <a:solidFill>
                  <a:srgbClr val="002060"/>
                </a:solidFill>
                <a:latin typeface="Verdana" panose="020B0604030504040204" pitchFamily="34" charset="0"/>
                <a:ea typeface="Verdana" panose="020B0604030504040204" pitchFamily="34" charset="0"/>
              </a:rPr>
              <a:t> tank.</a:t>
            </a:r>
          </a:p>
          <a:p>
            <a:endParaRPr lang="tr-TR" sz="2000" dirty="0">
              <a:solidFill>
                <a:srgbClr val="002060"/>
              </a:solidFill>
              <a:latin typeface="Verdana" panose="020B0604030504040204" pitchFamily="34" charset="0"/>
              <a:ea typeface="Verdana" panose="020B0604030504040204" pitchFamily="34" charset="0"/>
            </a:endParaRPr>
          </a:p>
          <a:p>
            <a:pPr algn="ctr"/>
            <a:r>
              <a:rPr lang="tr-TR" sz="2000" dirty="0" smtClean="0">
                <a:solidFill>
                  <a:srgbClr val="FF0000"/>
                </a:solidFill>
                <a:latin typeface="Verdana" panose="020B0604030504040204" pitchFamily="34" charset="0"/>
                <a:ea typeface="Verdana" panose="020B0604030504040204" pitchFamily="34" charset="0"/>
              </a:rPr>
              <a:t>P= </a:t>
            </a:r>
            <a:r>
              <a:rPr lang="el-GR" sz="2000" dirty="0" smtClean="0">
                <a:solidFill>
                  <a:srgbClr val="FF0000"/>
                </a:solidFill>
                <a:latin typeface="Verdana" panose="020B0604030504040204" pitchFamily="34" charset="0"/>
                <a:ea typeface="Verdana" panose="020B0604030504040204" pitchFamily="34" charset="0"/>
              </a:rPr>
              <a:t>ρ×</a:t>
            </a:r>
            <a:r>
              <a:rPr lang="tr-TR" sz="2000" dirty="0">
                <a:solidFill>
                  <a:srgbClr val="FF0000"/>
                </a:solidFill>
                <a:latin typeface="Verdana" panose="020B0604030504040204" pitchFamily="34" charset="0"/>
                <a:ea typeface="Verdana" panose="020B0604030504040204" pitchFamily="34" charset="0"/>
              </a:rPr>
              <a:t>g</a:t>
            </a:r>
            <a:r>
              <a:rPr lang="el-GR" sz="2000" dirty="0" smtClean="0">
                <a:solidFill>
                  <a:srgbClr val="FF0000"/>
                </a:solidFill>
                <a:latin typeface="Verdana" panose="020B0604030504040204" pitchFamily="34" charset="0"/>
                <a:ea typeface="Verdana" panose="020B0604030504040204" pitchFamily="34" charset="0"/>
              </a:rPr>
              <a:t>×</a:t>
            </a:r>
            <a:r>
              <a:rPr lang="tr-TR" sz="2000" dirty="0" smtClean="0">
                <a:solidFill>
                  <a:srgbClr val="FF0000"/>
                </a:solidFill>
                <a:latin typeface="Verdana" panose="020B0604030504040204" pitchFamily="34" charset="0"/>
                <a:ea typeface="Verdana" panose="020B0604030504040204" pitchFamily="34" charset="0"/>
              </a:rPr>
              <a:t>h</a:t>
            </a:r>
          </a:p>
          <a:p>
            <a:endParaRPr lang="tr-TR" sz="2000" dirty="0">
              <a:solidFill>
                <a:srgbClr val="FF0000"/>
              </a:solidFill>
              <a:latin typeface="Verdana" panose="020B0604030504040204" pitchFamily="34" charset="0"/>
              <a:ea typeface="Verdana" panose="020B0604030504040204" pitchFamily="34" charset="0"/>
            </a:endParaRPr>
          </a:p>
          <a:p>
            <a:endParaRPr lang="tr-TR" sz="2000" dirty="0">
              <a:solidFill>
                <a:srgbClr val="002060"/>
              </a:solidFill>
              <a:latin typeface="Verdana" panose="020B0604030504040204" pitchFamily="34" charset="0"/>
              <a:ea typeface="Verdana" panose="020B0604030504040204" pitchFamily="34" charset="0"/>
            </a:endParaRPr>
          </a:p>
          <a:p>
            <a:r>
              <a:rPr lang="tr-TR" sz="2000" dirty="0" err="1" smtClean="0">
                <a:solidFill>
                  <a:srgbClr val="002060"/>
                </a:solidFill>
                <a:latin typeface="Verdana" panose="020B0604030504040204" pitchFamily="34" charset="0"/>
                <a:ea typeface="Verdana" panose="020B0604030504040204" pitchFamily="34" charset="0"/>
              </a:rPr>
              <a:t>Where</a:t>
            </a:r>
            <a:r>
              <a:rPr lang="tr-TR" sz="2000" dirty="0" smtClean="0">
                <a:solidFill>
                  <a:srgbClr val="002060"/>
                </a:solidFill>
                <a:latin typeface="Verdana" panose="020B0604030504040204" pitchFamily="34" charset="0"/>
                <a:ea typeface="Verdana" panose="020B0604030504040204" pitchFamily="34" charset="0"/>
              </a:rPr>
              <a:t>:</a:t>
            </a:r>
          </a:p>
          <a:p>
            <a:r>
              <a:rPr lang="tr-TR" sz="2000" dirty="0" smtClean="0">
                <a:solidFill>
                  <a:srgbClr val="002060"/>
                </a:solidFill>
                <a:latin typeface="Verdana" panose="020B0604030504040204" pitchFamily="34" charset="0"/>
                <a:ea typeface="Verdana" panose="020B0604030504040204" pitchFamily="34" charset="0"/>
              </a:rPr>
              <a:t>P= </a:t>
            </a:r>
            <a:r>
              <a:rPr lang="tr-TR" sz="2000" dirty="0" err="1" smtClean="0">
                <a:solidFill>
                  <a:srgbClr val="002060"/>
                </a:solidFill>
                <a:latin typeface="Verdana" panose="020B0604030504040204" pitchFamily="34" charset="0"/>
                <a:ea typeface="Verdana" panose="020B0604030504040204" pitchFamily="34" charset="0"/>
              </a:rPr>
              <a:t>pressure</a:t>
            </a:r>
            <a:r>
              <a:rPr lang="tr-TR" sz="2000" dirty="0" smtClean="0">
                <a:solidFill>
                  <a:srgbClr val="002060"/>
                </a:solidFill>
                <a:latin typeface="Verdana" panose="020B0604030504040204" pitchFamily="34" charset="0"/>
                <a:ea typeface="Verdana" panose="020B0604030504040204" pitchFamily="34" charset="0"/>
              </a:rPr>
              <a:t> in </a:t>
            </a:r>
            <a:r>
              <a:rPr lang="tr-TR" sz="2000" dirty="0" err="1" smtClean="0">
                <a:solidFill>
                  <a:srgbClr val="002060"/>
                </a:solidFill>
                <a:latin typeface="Verdana" panose="020B0604030504040204" pitchFamily="34" charset="0"/>
                <a:ea typeface="Verdana" panose="020B0604030504040204" pitchFamily="34" charset="0"/>
              </a:rPr>
              <a:t>psi</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or</a:t>
            </a:r>
            <a:r>
              <a:rPr lang="tr-TR" sz="2000" dirty="0" smtClean="0">
                <a:solidFill>
                  <a:srgbClr val="002060"/>
                </a:solidFill>
                <a:latin typeface="Verdana" panose="020B0604030504040204" pitchFamily="34" charset="0"/>
                <a:ea typeface="Verdana" panose="020B0604030504040204" pitchFamily="34" charset="0"/>
              </a:rPr>
              <a:t> N/m2</a:t>
            </a:r>
          </a:p>
          <a:p>
            <a:r>
              <a:rPr lang="el-GR" sz="2000" dirty="0">
                <a:solidFill>
                  <a:srgbClr val="002060"/>
                </a:solidFill>
                <a:latin typeface="Verdana" panose="020B0604030504040204" pitchFamily="34" charset="0"/>
                <a:ea typeface="Verdana" panose="020B0604030504040204" pitchFamily="34" charset="0"/>
              </a:rPr>
              <a:t>ρ</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density</a:t>
            </a:r>
            <a:r>
              <a:rPr lang="tr-TR" sz="2000" dirty="0" smtClean="0">
                <a:solidFill>
                  <a:srgbClr val="002060"/>
                </a:solidFill>
                <a:latin typeface="Verdana" panose="020B0604030504040204" pitchFamily="34" charset="0"/>
                <a:ea typeface="Verdana" panose="020B0604030504040204" pitchFamily="34" charset="0"/>
              </a:rPr>
              <a:t> of </a:t>
            </a:r>
            <a:r>
              <a:rPr lang="tr-TR" sz="2000" dirty="0" err="1" smtClean="0">
                <a:solidFill>
                  <a:srgbClr val="002060"/>
                </a:solidFill>
                <a:latin typeface="Verdana" panose="020B0604030504040204" pitchFamily="34" charset="0"/>
                <a:ea typeface="Verdana" panose="020B0604030504040204" pitchFamily="34" charset="0"/>
              </a:rPr>
              <a:t>the</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liquid</a:t>
            </a:r>
            <a:endParaRPr lang="tr-TR" sz="2000" dirty="0" smtClean="0">
              <a:solidFill>
                <a:srgbClr val="002060"/>
              </a:solidFill>
              <a:latin typeface="Verdana" panose="020B0604030504040204" pitchFamily="34" charset="0"/>
              <a:ea typeface="Verdana" panose="020B0604030504040204" pitchFamily="34" charset="0"/>
            </a:endParaRPr>
          </a:p>
          <a:p>
            <a:r>
              <a:rPr lang="tr-TR" sz="2000" dirty="0" smtClean="0">
                <a:solidFill>
                  <a:srgbClr val="002060"/>
                </a:solidFill>
                <a:latin typeface="Verdana" panose="020B0604030504040204" pitchFamily="34" charset="0"/>
                <a:ea typeface="Verdana" panose="020B0604030504040204" pitchFamily="34" charset="0"/>
              </a:rPr>
              <a:t>h= </a:t>
            </a:r>
            <a:r>
              <a:rPr lang="tr-TR" sz="2000" dirty="0" err="1" smtClean="0">
                <a:solidFill>
                  <a:srgbClr val="002060"/>
                </a:solidFill>
                <a:latin typeface="Verdana" panose="020B0604030504040204" pitchFamily="34" charset="0"/>
                <a:ea typeface="Verdana" panose="020B0604030504040204" pitchFamily="34" charset="0"/>
              </a:rPr>
              <a:t>height</a:t>
            </a:r>
            <a:r>
              <a:rPr lang="tr-TR" sz="2000" dirty="0" smtClean="0">
                <a:solidFill>
                  <a:srgbClr val="002060"/>
                </a:solidFill>
                <a:latin typeface="Verdana" panose="020B0604030504040204" pitchFamily="34" charset="0"/>
                <a:ea typeface="Verdana" panose="020B0604030504040204" pitchFamily="34" charset="0"/>
              </a:rPr>
              <a:t> of </a:t>
            </a:r>
            <a:r>
              <a:rPr lang="tr-TR" sz="2000" dirty="0" err="1" smtClean="0">
                <a:solidFill>
                  <a:srgbClr val="002060"/>
                </a:solidFill>
                <a:latin typeface="Verdana" panose="020B0604030504040204" pitchFamily="34" charset="0"/>
                <a:ea typeface="Verdana" panose="020B0604030504040204" pitchFamily="34" charset="0"/>
              </a:rPr>
              <a:t>the</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liquid</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often</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called</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head</a:t>
            </a:r>
            <a:r>
              <a:rPr lang="tr-TR" sz="2000" dirty="0" smtClean="0">
                <a:solidFill>
                  <a:srgbClr val="002060"/>
                </a:solidFill>
                <a:latin typeface="Verdana" panose="020B0604030504040204" pitchFamily="34" charset="0"/>
                <a:ea typeface="Verdana" panose="020B0604030504040204" pitchFamily="34" charset="0"/>
              </a:rPr>
              <a:t>) in </a:t>
            </a:r>
            <a:r>
              <a:rPr lang="tr-TR" sz="2000" dirty="0" err="1" smtClean="0">
                <a:solidFill>
                  <a:srgbClr val="002060"/>
                </a:solidFill>
                <a:latin typeface="Verdana" panose="020B0604030504040204" pitchFamily="34" charset="0"/>
                <a:ea typeface="Verdana" panose="020B0604030504040204" pitchFamily="34" charset="0"/>
              </a:rPr>
              <a:t>inch</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or</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meter</a:t>
            </a:r>
            <a:endParaRPr lang="tr-TR" sz="2000" dirty="0" smtClean="0">
              <a:solidFill>
                <a:srgbClr val="002060"/>
              </a:solidFill>
              <a:latin typeface="Verdana" panose="020B0604030504040204" pitchFamily="34" charset="0"/>
              <a:ea typeface="Verdana" panose="020B0604030504040204" pitchFamily="34" charset="0"/>
            </a:endParaRPr>
          </a:p>
          <a:p>
            <a:endParaRPr lang="tr-TR" sz="2000" dirty="0">
              <a:solidFill>
                <a:srgbClr val="002060"/>
              </a:solidFill>
              <a:latin typeface="Verdana" panose="020B0604030504040204" pitchFamily="34" charset="0"/>
              <a:ea typeface="Verdana" panose="020B0604030504040204" pitchFamily="34" charset="0"/>
            </a:endParaRPr>
          </a:p>
          <a:p>
            <a:endParaRPr lang="tr-TR" sz="2000" dirty="0" smtClean="0">
              <a:solidFill>
                <a:srgbClr val="002060"/>
              </a:solidFill>
              <a:latin typeface="Verdana" panose="020B0604030504040204" pitchFamily="34" charset="0"/>
              <a:ea typeface="Verdana" panose="020B0604030504040204" pitchFamily="34" charset="0"/>
            </a:endParaRPr>
          </a:p>
          <a:p>
            <a:endParaRPr lang="tr-TR" sz="2000" dirty="0" smtClean="0">
              <a:solidFill>
                <a:srgbClr val="002060"/>
              </a:solidFill>
              <a:latin typeface="Verdana" panose="020B0604030504040204" pitchFamily="34" charset="0"/>
              <a:ea typeface="Verdana" panose="020B0604030504040204" pitchFamily="34" charset="0"/>
            </a:endParaRPr>
          </a:p>
          <a:p>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4089677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563" y="566135"/>
            <a:ext cx="8229600" cy="990600"/>
          </a:xfrm>
        </p:spPr>
        <p:txBody>
          <a:bodyPr>
            <a:normAutofit/>
          </a:bodyPr>
          <a:lstStyle/>
          <a:p>
            <a:pPr marL="514350" indent="-514350">
              <a:defRPr/>
            </a:pPr>
            <a:r>
              <a:rPr lang="en-US" sz="3600" b="1" dirty="0" smtClean="0">
                <a:latin typeface="Verdana" panose="020B0604030504040204" pitchFamily="34" charset="0"/>
                <a:ea typeface="Verdana" panose="020B0604030504040204" pitchFamily="34" charset="0"/>
              </a:rPr>
              <a:t>Pressure </a:t>
            </a:r>
            <a:r>
              <a:rPr lang="en-US" sz="3600" b="1" dirty="0">
                <a:latin typeface="Verdana" panose="020B0604030504040204" pitchFamily="34" charset="0"/>
                <a:ea typeface="Verdana" panose="020B0604030504040204" pitchFamily="34" charset="0"/>
              </a:rPr>
              <a:t>Gauge Method</a:t>
            </a:r>
          </a:p>
        </p:txBody>
      </p:sp>
      <p:sp>
        <p:nvSpPr>
          <p:cNvPr id="3" name="Content Placeholder 2"/>
          <p:cNvSpPr>
            <a:spLocks noGrp="1"/>
          </p:cNvSpPr>
          <p:nvPr>
            <p:ph idx="1"/>
          </p:nvPr>
        </p:nvSpPr>
        <p:spPr>
          <a:xfrm>
            <a:off x="5845101" y="2235800"/>
            <a:ext cx="6112595" cy="5257800"/>
          </a:xfrm>
        </p:spPr>
        <p:txBody>
          <a:bodyPr rtlCol="0">
            <a:noAutofit/>
          </a:bodyPr>
          <a:lstStyle/>
          <a:p>
            <a:pPr marL="0" indent="0" algn="just">
              <a:spcAft>
                <a:spcPts val="0"/>
              </a:spcAft>
              <a:buNone/>
              <a:defRPr/>
            </a:pPr>
            <a:r>
              <a:rPr lang="en-US" sz="1600" b="1" u="sng" dirty="0" smtClean="0">
                <a:solidFill>
                  <a:srgbClr val="0070C0"/>
                </a:solidFill>
                <a:latin typeface="Verdana" panose="020B0604030504040204" pitchFamily="34" charset="0"/>
                <a:ea typeface="Verdana" panose="020B0604030504040204" pitchFamily="34" charset="0"/>
              </a:rPr>
              <a:t>Construction &amp; Working</a:t>
            </a:r>
          </a:p>
          <a:p>
            <a:pPr marL="182880" indent="-182880" algn="just">
              <a:spcAft>
                <a:spcPts val="0"/>
              </a:spcAft>
              <a:defRPr/>
            </a:pPr>
            <a:r>
              <a:rPr lang="en-US" sz="1600" dirty="0">
                <a:latin typeface="Verdana" panose="020B0604030504040204" pitchFamily="34" charset="0"/>
                <a:ea typeface="Verdana" panose="020B0604030504040204" pitchFamily="34" charset="0"/>
              </a:rPr>
              <a:t>The pressure gauge level indicator consists of a pressure gauge connected at the lowest level of the tank.</a:t>
            </a:r>
          </a:p>
          <a:p>
            <a:pPr marL="182880" indent="-182880" algn="just">
              <a:spcAft>
                <a:spcPts val="0"/>
              </a:spcAft>
              <a:defRPr/>
            </a:pPr>
            <a:r>
              <a:rPr lang="en-US" sz="1600" dirty="0">
                <a:latin typeface="Verdana" panose="020B0604030504040204" pitchFamily="34" charset="0"/>
                <a:ea typeface="Verdana" panose="020B0604030504040204" pitchFamily="34" charset="0"/>
              </a:rPr>
              <a:t>The level at which the pressure gauge is fitted is known as the reference level &amp; the static pressure measured by the gauge is a measure of the height of liquid column above the reference level &amp; hence the liquid level.</a:t>
            </a:r>
          </a:p>
          <a:p>
            <a:pPr marL="182880" indent="-182880" algn="just">
              <a:spcAft>
                <a:spcPts val="0"/>
              </a:spcAft>
              <a:defRPr/>
            </a:pPr>
            <a:r>
              <a:rPr lang="en-US" sz="1600" dirty="0">
                <a:latin typeface="Verdana" panose="020B0604030504040204" pitchFamily="34" charset="0"/>
                <a:ea typeface="Verdana" panose="020B0604030504040204" pitchFamily="34" charset="0"/>
              </a:rPr>
              <a:t>A liquid seal is connected with the piping on the tank including a shut-off valve while measuring corrosive or highly viscous liquids.</a:t>
            </a:r>
          </a:p>
          <a:p>
            <a:pPr marL="182880" indent="-182880" algn="just">
              <a:spcAft>
                <a:spcPts val="0"/>
              </a:spcAft>
              <a:defRPr/>
            </a:pPr>
            <a:r>
              <a:rPr lang="en-US" sz="1600" dirty="0">
                <a:latin typeface="Verdana" panose="020B0604030504040204" pitchFamily="34" charset="0"/>
                <a:ea typeface="Verdana" panose="020B0604030504040204" pitchFamily="34" charset="0"/>
              </a:rPr>
              <a:t>This liquid seal consists of a fluid with which the measuring system is filled.</a:t>
            </a:r>
          </a:p>
          <a:p>
            <a:pPr marL="182880" indent="-182880" algn="just">
              <a:spcAft>
                <a:spcPts val="0"/>
              </a:spcAft>
              <a:defRPr/>
            </a:pPr>
            <a:r>
              <a:rPr lang="en-US" sz="1600" dirty="0">
                <a:latin typeface="Verdana" panose="020B0604030504040204" pitchFamily="34" charset="0"/>
                <a:ea typeface="Verdana" panose="020B0604030504040204" pitchFamily="34" charset="0"/>
              </a:rPr>
              <a:t>This filling liquids transmits the pressure head of the measured liquid</a:t>
            </a:r>
            <a:r>
              <a:rPr lang="en-US" sz="1600" dirty="0" smtClean="0">
                <a:latin typeface="Verdana" panose="020B0604030504040204" pitchFamily="34" charset="0"/>
                <a:ea typeface="Verdana" panose="020B0604030504040204" pitchFamily="34" charset="0"/>
              </a:rPr>
              <a:t>.</a:t>
            </a:r>
            <a:endParaRPr lang="tr-TR" sz="1600" dirty="0" smtClean="0">
              <a:latin typeface="Verdana" panose="020B0604030504040204" pitchFamily="34" charset="0"/>
              <a:ea typeface="Verdana" panose="020B0604030504040204" pitchFamily="34" charset="0"/>
            </a:endParaRPr>
          </a:p>
          <a:p>
            <a:pPr marL="182880" indent="-182880">
              <a:spcAft>
                <a:spcPts val="0"/>
              </a:spcAft>
              <a:defRPr/>
            </a:pPr>
            <a:r>
              <a:rPr lang="en-US" sz="1600" dirty="0">
                <a:latin typeface="Verdana" panose="020B0604030504040204" pitchFamily="34" charset="0"/>
                <a:ea typeface="Verdana" panose="020B0604030504040204" pitchFamily="34" charset="0"/>
              </a:rPr>
              <a:t>The free surface of the filling liquid is kept in indirect contact with the measured liquid.</a:t>
            </a:r>
          </a:p>
          <a:p>
            <a:pPr marL="182880" indent="-182880">
              <a:spcAft>
                <a:spcPts val="0"/>
              </a:spcAft>
              <a:defRPr/>
            </a:pPr>
            <a:r>
              <a:rPr lang="en-US" sz="1600" dirty="0">
                <a:latin typeface="Verdana" panose="020B0604030504040204" pitchFamily="34" charset="0"/>
                <a:ea typeface="Verdana" panose="020B0604030504040204" pitchFamily="34" charset="0"/>
              </a:rPr>
              <a:t>These 2 liquids must not mix or react chemically.</a:t>
            </a:r>
          </a:p>
          <a:p>
            <a:pPr marL="182880" indent="-182880">
              <a:spcAft>
                <a:spcPts val="0"/>
              </a:spcAft>
              <a:defRPr/>
            </a:pPr>
            <a:endParaRPr lang="en-US" sz="1600" dirty="0">
              <a:latin typeface="Verdana" panose="020B0604030504040204" pitchFamily="34" charset="0"/>
              <a:ea typeface="Verdana" panose="020B0604030504040204" pitchFamily="34" charset="0"/>
            </a:endParaRPr>
          </a:p>
          <a:p>
            <a:pPr marL="182880" indent="-182880" algn="just">
              <a:spcAft>
                <a:spcPts val="0"/>
              </a:spcAft>
              <a:defRPr/>
            </a:pPr>
            <a:endParaRPr lang="en-US" sz="1600" dirty="0">
              <a:latin typeface="Verdana" panose="020B0604030504040204" pitchFamily="34" charset="0"/>
              <a:ea typeface="Verdana" panose="020B0604030504040204" pitchFamily="34" charset="0"/>
            </a:endParaRPr>
          </a:p>
          <a:p>
            <a:pPr marL="0" indent="0" algn="just">
              <a:spcAft>
                <a:spcPts val="0"/>
              </a:spcAft>
              <a:buNone/>
              <a:defRPr/>
            </a:pPr>
            <a:endParaRPr lang="en-US" sz="1600" dirty="0">
              <a:latin typeface="Verdana" panose="020B0604030504040204" pitchFamily="34" charset="0"/>
              <a:ea typeface="Verdana" panose="020B0604030504040204" pitchFamily="34" charset="0"/>
            </a:endParaRPr>
          </a:p>
          <a:p>
            <a:pPr marL="0" indent="0" algn="just">
              <a:spcAft>
                <a:spcPts val="0"/>
              </a:spcAft>
              <a:buNone/>
              <a:defRPr/>
            </a:pPr>
            <a:endParaRPr lang="en-US" sz="1600" dirty="0" smtClean="0">
              <a:latin typeface="Verdana" panose="020B0604030504040204" pitchFamily="34" charset="0"/>
              <a:ea typeface="Verdana" panose="020B060403050404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17" y="2701648"/>
            <a:ext cx="5615121" cy="2968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749196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990600"/>
          </a:xfrm>
        </p:spPr>
        <p:txBody>
          <a:bodyPr>
            <a:normAutofit/>
          </a:bodyPr>
          <a:lstStyle/>
          <a:p>
            <a:pPr>
              <a:defRPr/>
            </a:pPr>
            <a:r>
              <a:rPr lang="en-US" sz="3200" b="1" dirty="0" smtClean="0">
                <a:latin typeface="Verdana" panose="020B0604030504040204" pitchFamily="34" charset="0"/>
                <a:ea typeface="Verdana" panose="020B0604030504040204" pitchFamily="34" charset="0"/>
              </a:rPr>
              <a:t>Hydrostat</a:t>
            </a:r>
            <a:r>
              <a:rPr lang="tr-TR" sz="3200" b="1" dirty="0" smtClean="0">
                <a:latin typeface="Verdana" panose="020B0604030504040204" pitchFamily="34" charset="0"/>
                <a:ea typeface="Verdana" panose="020B0604030504040204" pitchFamily="34" charset="0"/>
              </a:rPr>
              <a:t>ı</a:t>
            </a:r>
            <a:r>
              <a:rPr lang="en-US" sz="3200" b="1" dirty="0" smtClean="0">
                <a:latin typeface="Verdana" panose="020B0604030504040204" pitchFamily="34" charset="0"/>
                <a:ea typeface="Verdana" panose="020B0604030504040204" pitchFamily="34" charset="0"/>
              </a:rPr>
              <a:t>c Pressure Type</a:t>
            </a:r>
            <a:endParaRPr lang="en-US" sz="3200" dirty="0" smtClean="0">
              <a:latin typeface="Verdana" panose="020B0604030504040204" pitchFamily="34" charset="0"/>
              <a:ea typeface="Verdana" panose="020B0604030504040204" pitchFamily="34" charset="0"/>
            </a:endParaRPr>
          </a:p>
        </p:txBody>
      </p:sp>
      <p:sp>
        <p:nvSpPr>
          <p:cNvPr id="34819" name="Content Placeholder 2"/>
          <p:cNvSpPr>
            <a:spLocks noGrp="1"/>
          </p:cNvSpPr>
          <p:nvPr>
            <p:ph idx="1"/>
          </p:nvPr>
        </p:nvSpPr>
        <p:spPr>
          <a:xfrm>
            <a:off x="549767" y="1622425"/>
            <a:ext cx="11168666" cy="1600200"/>
          </a:xfrm>
        </p:spPr>
        <p:txBody>
          <a:bodyPr/>
          <a:lstStyle/>
          <a:p>
            <a:pPr marL="0" indent="0">
              <a:buNone/>
            </a:pPr>
            <a:r>
              <a:rPr lang="en-US" altLang="en-US" sz="2400" dirty="0" smtClean="0">
                <a:solidFill>
                  <a:srgbClr val="0070C0"/>
                </a:solidFill>
                <a:latin typeface="Verdana" panose="020B0604030504040204" pitchFamily="34" charset="0"/>
                <a:ea typeface="Verdana" panose="020B0604030504040204" pitchFamily="34" charset="0"/>
              </a:rPr>
              <a:t>B. Air Bellows</a:t>
            </a:r>
          </a:p>
          <a:p>
            <a:pPr marL="0" indent="0">
              <a:buNone/>
            </a:pPr>
            <a:r>
              <a:rPr lang="en-US" altLang="en-US" dirty="0" smtClean="0">
                <a:solidFill>
                  <a:srgbClr val="002060"/>
                </a:solidFill>
                <a:latin typeface="Verdana" panose="020B0604030504040204" pitchFamily="34" charset="0"/>
                <a:ea typeface="Verdana" panose="020B0604030504040204" pitchFamily="34" charset="0"/>
              </a:rPr>
              <a:t>- Used for liquid level measurement where an indicator cannot be conveniently located at the specified datum line. </a:t>
            </a:r>
          </a:p>
        </p:txBody>
      </p:sp>
      <p:pic>
        <p:nvPicPr>
          <p:cNvPr id="348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497" y="3099593"/>
            <a:ext cx="2504940" cy="28504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21" name="TextBox 3"/>
          <p:cNvSpPr txBox="1">
            <a:spLocks noChangeArrowheads="1"/>
          </p:cNvSpPr>
          <p:nvPr/>
        </p:nvSpPr>
        <p:spPr bwMode="auto">
          <a:xfrm>
            <a:off x="1181637" y="5981793"/>
            <a:ext cx="20288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smtClean="0">
                <a:solidFill>
                  <a:srgbClr val="0070C0"/>
                </a:solidFill>
                <a:latin typeface="Verdana" panose="020B0604030504040204" pitchFamily="34" charset="0"/>
                <a:ea typeface="Verdana" panose="020B0604030504040204" pitchFamily="34" charset="0"/>
              </a:rPr>
              <a:t>Flexible </a:t>
            </a:r>
            <a:r>
              <a:rPr lang="en-US" altLang="en-US" sz="1800" dirty="0">
                <a:solidFill>
                  <a:srgbClr val="0070C0"/>
                </a:solidFill>
                <a:latin typeface="Verdana" panose="020B0604030504040204" pitchFamily="34" charset="0"/>
                <a:ea typeface="Verdana" panose="020B0604030504040204" pitchFamily="34" charset="0"/>
              </a:rPr>
              <a:t>Air Bellows</a:t>
            </a:r>
          </a:p>
        </p:txBody>
      </p:sp>
      <p:pic>
        <p:nvPicPr>
          <p:cNvPr id="348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6717" y="3103609"/>
            <a:ext cx="3662742" cy="28464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23" name="TextBox 7"/>
          <p:cNvSpPr txBox="1">
            <a:spLocks noChangeArrowheads="1"/>
          </p:cNvSpPr>
          <p:nvPr/>
        </p:nvSpPr>
        <p:spPr bwMode="auto">
          <a:xfrm>
            <a:off x="3853533" y="5950042"/>
            <a:ext cx="430762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smtClean="0">
                <a:solidFill>
                  <a:srgbClr val="0070C0"/>
                </a:solidFill>
                <a:latin typeface="Verdana" panose="020B0604030504040204" pitchFamily="34" charset="0"/>
                <a:ea typeface="Verdana" panose="020B0604030504040204" pitchFamily="34" charset="0"/>
              </a:rPr>
              <a:t>A </a:t>
            </a:r>
            <a:r>
              <a:rPr lang="en-US" altLang="en-US" sz="1800" dirty="0">
                <a:solidFill>
                  <a:srgbClr val="0070C0"/>
                </a:solidFill>
                <a:latin typeface="Verdana" panose="020B0604030504040204" pitchFamily="34" charset="0"/>
                <a:ea typeface="Verdana" panose="020B0604030504040204" pitchFamily="34" charset="0"/>
              </a:rPr>
              <a:t>Closed-box Air Bellows Connected to the </a:t>
            </a:r>
            <a:endParaRPr lang="tr-TR" altLang="en-US" sz="1800" dirty="0" smtClean="0">
              <a:solidFill>
                <a:srgbClr val="0070C0"/>
              </a:solidFill>
              <a:latin typeface="Verdana" panose="020B0604030504040204" pitchFamily="34" charset="0"/>
              <a:ea typeface="Verdana" panose="020B0604030504040204" pitchFamily="34" charset="0"/>
            </a:endParaRPr>
          </a:p>
          <a:p>
            <a:pPr algn="ctr" eaLnBrk="1" hangingPunct="1">
              <a:spcBef>
                <a:spcPct val="0"/>
              </a:spcBef>
              <a:buClrTx/>
              <a:buSzTx/>
              <a:buFontTx/>
              <a:buNone/>
            </a:pPr>
            <a:r>
              <a:rPr lang="en-US" altLang="en-US" sz="1800" dirty="0" smtClean="0">
                <a:solidFill>
                  <a:srgbClr val="0070C0"/>
                </a:solidFill>
                <a:latin typeface="Verdana" panose="020B0604030504040204" pitchFamily="34" charset="0"/>
                <a:ea typeface="Verdana" panose="020B0604030504040204" pitchFamily="34" charset="0"/>
              </a:rPr>
              <a:t>Pressure </a:t>
            </a:r>
            <a:r>
              <a:rPr lang="en-US" altLang="en-US" sz="1800" dirty="0">
                <a:solidFill>
                  <a:srgbClr val="0070C0"/>
                </a:solidFill>
                <a:latin typeface="Verdana" panose="020B0604030504040204" pitchFamily="34" charset="0"/>
                <a:ea typeface="Verdana" panose="020B0604030504040204" pitchFamily="34" charset="0"/>
              </a:rPr>
              <a:t>Fluid Tank</a:t>
            </a:r>
          </a:p>
        </p:txBody>
      </p:sp>
      <p:sp>
        <p:nvSpPr>
          <p:cNvPr id="34824" name="TextBox 4"/>
          <p:cNvSpPr txBox="1">
            <a:spLocks noChangeArrowheads="1"/>
          </p:cNvSpPr>
          <p:nvPr/>
        </p:nvSpPr>
        <p:spPr bwMode="auto">
          <a:xfrm>
            <a:off x="8524739" y="3242259"/>
            <a:ext cx="2950337" cy="255454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smtClean="0">
                <a:solidFill>
                  <a:srgbClr val="002060"/>
                </a:solidFill>
                <a:latin typeface="Verdana" panose="020B0604030504040204" pitchFamily="34" charset="0"/>
                <a:ea typeface="Verdana" panose="020B0604030504040204" pitchFamily="34" charset="0"/>
              </a:rPr>
              <a:t>Figure </a:t>
            </a:r>
            <a:r>
              <a:rPr lang="en-US" altLang="en-US" sz="1600" dirty="0">
                <a:solidFill>
                  <a:srgbClr val="002060"/>
                </a:solidFill>
                <a:latin typeface="Verdana" panose="020B0604030504040204" pitchFamily="34" charset="0"/>
                <a:ea typeface="Verdana" panose="020B0604030504040204" pitchFamily="34" charset="0"/>
              </a:rPr>
              <a:t>shows an industrial application of air bellows in which closed-box air bellows is connected to the process fluid tank via a seal (liquid level measurement). </a:t>
            </a:r>
            <a:endParaRPr lang="tr-TR" altLang="en-US" sz="1600" dirty="0" smtClean="0">
              <a:solidFill>
                <a:srgbClr val="002060"/>
              </a:solidFill>
              <a:latin typeface="Verdana" panose="020B0604030504040204" pitchFamily="34" charset="0"/>
              <a:ea typeface="Verdana" panose="020B0604030504040204" pitchFamily="34" charset="0"/>
            </a:endParaRPr>
          </a:p>
          <a:p>
            <a:pPr algn="ctr" eaLnBrk="1" hangingPunct="1">
              <a:spcBef>
                <a:spcPct val="0"/>
              </a:spcBef>
              <a:buClrTx/>
              <a:buSzTx/>
              <a:buFontTx/>
              <a:buNone/>
            </a:pPr>
            <a:r>
              <a:rPr lang="en-US" altLang="en-US" sz="1600" dirty="0" smtClean="0">
                <a:solidFill>
                  <a:srgbClr val="002060"/>
                </a:solidFill>
                <a:latin typeface="Verdana" panose="020B0604030504040204" pitchFamily="34" charset="0"/>
                <a:ea typeface="Verdana" panose="020B0604030504040204" pitchFamily="34" charset="0"/>
              </a:rPr>
              <a:t>Liquid </a:t>
            </a:r>
            <a:r>
              <a:rPr lang="en-US" altLang="en-US" sz="1600" dirty="0">
                <a:solidFill>
                  <a:srgbClr val="002060"/>
                </a:solidFill>
                <a:latin typeface="Verdana" panose="020B0604030504040204" pitchFamily="34" charset="0"/>
                <a:ea typeface="Verdana" panose="020B0604030504040204" pitchFamily="34" charset="0"/>
              </a:rPr>
              <a:t>seals are used while measuring corrosion or viscous liquids level.</a:t>
            </a:r>
          </a:p>
        </p:txBody>
      </p:sp>
      <p:sp>
        <p:nvSpPr>
          <p:cNvPr id="6" name="Left Arrow 5"/>
          <p:cNvSpPr/>
          <p:nvPr/>
        </p:nvSpPr>
        <p:spPr>
          <a:xfrm>
            <a:off x="8035789" y="4309058"/>
            <a:ext cx="523209" cy="4841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Altbilgi Yer Tutucusu 3"/>
          <p:cNvSpPr>
            <a:spLocks noGrp="1"/>
          </p:cNvSpPr>
          <p:nvPr>
            <p:ph type="ftr" sz="quarter" idx="11"/>
          </p:nvPr>
        </p:nvSpPr>
        <p:spPr>
          <a:xfrm>
            <a:off x="0" y="6539006"/>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780795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803" y="622368"/>
            <a:ext cx="8229600" cy="868362"/>
          </a:xfrm>
        </p:spPr>
        <p:txBody>
          <a:bodyPr>
            <a:normAutofit/>
          </a:bodyPr>
          <a:lstStyle/>
          <a:p>
            <a:pPr algn="ctr">
              <a:defRPr/>
            </a:pPr>
            <a:r>
              <a:rPr lang="tr-TR" sz="3600" b="1" dirty="0" smtClean="0">
                <a:latin typeface="Verdana" panose="020B0604030504040204" pitchFamily="34" charset="0"/>
                <a:ea typeface="Verdana" panose="020B0604030504040204" pitchFamily="34" charset="0"/>
              </a:rPr>
              <a:t>AIR BELLOWS</a:t>
            </a:r>
            <a:endParaRPr lang="en-US" sz="3600" dirty="0" smtClean="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3995239" y="1942563"/>
            <a:ext cx="8128716" cy="5059363"/>
          </a:xfrm>
        </p:spPr>
        <p:txBody>
          <a:bodyPr rtlCol="0">
            <a:normAutofit/>
          </a:bodyPr>
          <a:lstStyle/>
          <a:p>
            <a:pPr marL="0" indent="0" algn="just">
              <a:spcAft>
                <a:spcPts val="0"/>
              </a:spcAft>
              <a:buNone/>
              <a:defRPr/>
            </a:pPr>
            <a:r>
              <a:rPr lang="en-US" sz="2400" b="1" u="sng" dirty="0" smtClean="0">
                <a:solidFill>
                  <a:srgbClr val="0070C0"/>
                </a:solidFill>
                <a:latin typeface="Verdana" panose="020B0604030504040204" pitchFamily="34" charset="0"/>
                <a:ea typeface="Verdana" panose="020B0604030504040204" pitchFamily="34" charset="0"/>
              </a:rPr>
              <a:t>Construction &amp; Working</a:t>
            </a:r>
          </a:p>
          <a:p>
            <a:pPr marL="182880" indent="-182880" algn="just">
              <a:spcAft>
                <a:spcPts val="0"/>
              </a:spcAft>
              <a:defRPr/>
            </a:pPr>
            <a:r>
              <a:rPr lang="en-US" sz="2000" dirty="0">
                <a:solidFill>
                  <a:srgbClr val="002060"/>
                </a:solidFill>
                <a:latin typeface="Verdana" panose="020B0604030504040204" pitchFamily="34" charset="0"/>
                <a:ea typeface="Verdana" panose="020B0604030504040204" pitchFamily="34" charset="0"/>
              </a:rPr>
              <a:t>Consists of the bellows element which is connected by the tubing with the pressure indicator.</a:t>
            </a:r>
          </a:p>
          <a:p>
            <a:pPr marL="182880" indent="-182880" algn="just">
              <a:spcAft>
                <a:spcPts val="0"/>
              </a:spcAft>
              <a:defRPr/>
            </a:pPr>
            <a:r>
              <a:rPr lang="en-US" sz="2000" dirty="0">
                <a:solidFill>
                  <a:srgbClr val="002060"/>
                </a:solidFill>
                <a:latin typeface="Verdana" panose="020B0604030504040204" pitchFamily="34" charset="0"/>
                <a:ea typeface="Verdana" panose="020B0604030504040204" pitchFamily="34" charset="0"/>
              </a:rPr>
              <a:t>Air is sealed in the cavity above the bellows and inside the tubing to the pressure indicator.</a:t>
            </a:r>
            <a:endParaRPr lang="en-US" dirty="0" smtClean="0">
              <a:solidFill>
                <a:srgbClr val="002060"/>
              </a:solidFill>
              <a:latin typeface="Verdana" panose="020B0604030504040204" pitchFamily="34" charset="0"/>
              <a:ea typeface="Verdana" panose="020B0604030504040204" pitchFamily="34" charset="0"/>
            </a:endParaRPr>
          </a:p>
          <a:p>
            <a:pPr marL="182880" indent="-182880" algn="just">
              <a:spcAft>
                <a:spcPts val="0"/>
              </a:spcAft>
              <a:defRPr/>
            </a:pPr>
            <a:r>
              <a:rPr lang="en-US" sz="2000" dirty="0">
                <a:solidFill>
                  <a:srgbClr val="002060"/>
                </a:solidFill>
                <a:latin typeface="Verdana" panose="020B0604030504040204" pitchFamily="34" charset="0"/>
                <a:ea typeface="Verdana" panose="020B0604030504040204" pitchFamily="34" charset="0"/>
              </a:rPr>
              <a:t>When the tank is empty, the sealed air is uncompressed &amp; corresponds to zero on the pressure indicator.</a:t>
            </a:r>
          </a:p>
          <a:p>
            <a:pPr marL="182880" indent="-182880" algn="just">
              <a:spcAft>
                <a:spcPts val="0"/>
              </a:spcAft>
              <a:defRPr/>
            </a:pPr>
            <a:r>
              <a:rPr lang="en-US" sz="2000" dirty="0">
                <a:solidFill>
                  <a:srgbClr val="002060"/>
                </a:solidFill>
                <a:latin typeface="Verdana" panose="020B0604030504040204" pitchFamily="34" charset="0"/>
                <a:ea typeface="Verdana" panose="020B0604030504040204" pitchFamily="34" charset="0"/>
              </a:rPr>
              <a:t>As the tank is filled with liquid, the head of liquid in the tank flexes the bellows, which compresses the air above the bellows.</a:t>
            </a:r>
          </a:p>
          <a:p>
            <a:pPr marL="182880" indent="-182880" algn="just">
              <a:spcAft>
                <a:spcPts val="0"/>
              </a:spcAft>
              <a:defRPr/>
            </a:pPr>
            <a:r>
              <a:rPr lang="en-US" sz="2000" dirty="0">
                <a:solidFill>
                  <a:srgbClr val="002060"/>
                </a:solidFill>
                <a:latin typeface="Verdana" panose="020B0604030504040204" pitchFamily="34" charset="0"/>
                <a:ea typeface="Verdana" panose="020B0604030504040204" pitchFamily="34" charset="0"/>
              </a:rPr>
              <a:t>The compression of sealed air is transmitted to the indicator which is calibrated in terms of the tank liquid level.</a:t>
            </a:r>
          </a:p>
          <a:p>
            <a:pPr marL="182880" indent="-182880" algn="just">
              <a:spcAft>
                <a:spcPts val="0"/>
              </a:spcAft>
              <a:defRPr/>
            </a:pPr>
            <a:r>
              <a:rPr lang="en-US" sz="2000" dirty="0">
                <a:solidFill>
                  <a:srgbClr val="002060"/>
                </a:solidFill>
                <a:latin typeface="Verdana" panose="020B0604030504040204" pitchFamily="34" charset="0"/>
                <a:ea typeface="Verdana" panose="020B0604030504040204" pitchFamily="34" charset="0"/>
              </a:rPr>
              <a:t>Air bellows may be constructed for various applications and ranges.</a:t>
            </a:r>
          </a:p>
          <a:p>
            <a:pPr marL="0" indent="0" algn="just">
              <a:spcAft>
                <a:spcPts val="0"/>
              </a:spcAft>
              <a:buNone/>
              <a:defRPr/>
            </a:pPr>
            <a:endParaRPr lang="en-US" sz="2000"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17" y="2284289"/>
            <a:ext cx="3479441" cy="39593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508664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169" y="519336"/>
            <a:ext cx="8229600" cy="944562"/>
          </a:xfrm>
        </p:spPr>
        <p:txBody>
          <a:bodyPr>
            <a:normAutofit/>
          </a:bodyPr>
          <a:lstStyle/>
          <a:p>
            <a:pPr algn="ctr">
              <a:defRPr/>
            </a:pPr>
            <a:r>
              <a:rPr lang="en-US" sz="3200" b="1" dirty="0" smtClean="0">
                <a:latin typeface="Verdana" panose="020B0604030504040204" pitchFamily="34" charset="0"/>
                <a:ea typeface="Verdana" panose="020B0604030504040204" pitchFamily="34" charset="0"/>
              </a:rPr>
              <a:t>Hydrostat</a:t>
            </a:r>
            <a:r>
              <a:rPr lang="tr-TR" sz="3200" b="1" dirty="0" smtClean="0">
                <a:latin typeface="Verdana" panose="020B0604030504040204" pitchFamily="34" charset="0"/>
                <a:ea typeface="Verdana" panose="020B0604030504040204" pitchFamily="34" charset="0"/>
              </a:rPr>
              <a:t>I</a:t>
            </a:r>
            <a:r>
              <a:rPr lang="en-US" sz="3200" b="1" dirty="0" smtClean="0">
                <a:latin typeface="Verdana" panose="020B0604030504040204" pitchFamily="34" charset="0"/>
                <a:ea typeface="Verdana" panose="020B0604030504040204" pitchFamily="34" charset="0"/>
              </a:rPr>
              <a:t>c Pressure Type</a:t>
            </a:r>
            <a:endParaRPr lang="en-US" sz="3200" dirty="0" smtClean="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461825" y="1463898"/>
            <a:ext cx="11331397" cy="2209800"/>
          </a:xfrm>
        </p:spPr>
        <p:txBody>
          <a:bodyPr rtlCol="0">
            <a:normAutofit/>
          </a:bodyPr>
          <a:lstStyle/>
          <a:p>
            <a:pPr marL="0" indent="0" algn="just">
              <a:spcAft>
                <a:spcPts val="0"/>
              </a:spcAft>
              <a:buNone/>
              <a:defRPr/>
            </a:pPr>
            <a:r>
              <a:rPr lang="en-US" sz="2400" b="1" dirty="0" smtClean="0">
                <a:solidFill>
                  <a:srgbClr val="0070C0"/>
                </a:solidFill>
                <a:latin typeface="Verdana" panose="020B0604030504040204" pitchFamily="34" charset="0"/>
                <a:ea typeface="Verdana" panose="020B0604030504040204" pitchFamily="34" charset="0"/>
              </a:rPr>
              <a:t>C. Air Purge System</a:t>
            </a:r>
          </a:p>
          <a:p>
            <a:pPr marL="182880" indent="-182880" algn="just">
              <a:spcAft>
                <a:spcPts val="0"/>
              </a:spcAft>
              <a:buFontTx/>
              <a:buChar char="-"/>
              <a:defRPr/>
            </a:pPr>
            <a:r>
              <a:rPr lang="en-US" dirty="0" smtClean="0">
                <a:solidFill>
                  <a:srgbClr val="002060"/>
                </a:solidFill>
                <a:latin typeface="Verdana" panose="020B0604030504040204" pitchFamily="34" charset="0"/>
                <a:ea typeface="Verdana" panose="020B0604030504040204" pitchFamily="34" charset="0"/>
              </a:rPr>
              <a:t>Also known as bubbler tube.</a:t>
            </a:r>
          </a:p>
          <a:p>
            <a:pPr marL="182880" indent="-182880" algn="just">
              <a:spcAft>
                <a:spcPts val="0"/>
              </a:spcAft>
              <a:buFontTx/>
              <a:buChar char="-"/>
              <a:defRPr/>
            </a:pPr>
            <a:r>
              <a:rPr lang="en-US" dirty="0" smtClean="0">
                <a:solidFill>
                  <a:srgbClr val="002060"/>
                </a:solidFill>
                <a:latin typeface="Verdana" panose="020B0604030504040204" pitchFamily="34" charset="0"/>
                <a:ea typeface="Verdana" panose="020B0604030504040204" pitchFamily="34" charset="0"/>
              </a:rPr>
              <a:t>This system is  o</a:t>
            </a:r>
            <a:r>
              <a:rPr lang="tr-TR" dirty="0" smtClean="0">
                <a:solidFill>
                  <a:srgbClr val="002060"/>
                </a:solidFill>
                <a:latin typeface="Verdana" panose="020B0604030504040204" pitchFamily="34" charset="0"/>
                <a:ea typeface="Verdana" panose="020B0604030504040204" pitchFamily="34" charset="0"/>
              </a:rPr>
              <a:t>ne o</a:t>
            </a:r>
            <a:r>
              <a:rPr lang="en-US" dirty="0" smtClean="0">
                <a:solidFill>
                  <a:srgbClr val="002060"/>
                </a:solidFill>
                <a:latin typeface="Verdana" panose="020B0604030504040204" pitchFamily="34" charset="0"/>
                <a:ea typeface="Verdana" panose="020B0604030504040204" pitchFamily="34" charset="0"/>
              </a:rPr>
              <a:t>f the most popular hydrostatic pressure type of liquid level measuring system which is suitable for any liquid.</a:t>
            </a:r>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1499" y="3623260"/>
            <a:ext cx="4972050" cy="2562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69" name="TextBox 3"/>
          <p:cNvSpPr txBox="1">
            <a:spLocks noChangeArrowheads="1"/>
          </p:cNvSpPr>
          <p:nvPr/>
        </p:nvSpPr>
        <p:spPr bwMode="auto">
          <a:xfrm>
            <a:off x="3641499" y="6334709"/>
            <a:ext cx="4972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smtClean="0">
                <a:solidFill>
                  <a:srgbClr val="0070C0"/>
                </a:solidFill>
              </a:rPr>
              <a:t>Air </a:t>
            </a:r>
            <a:r>
              <a:rPr lang="en-US" altLang="en-US" sz="1800" dirty="0">
                <a:solidFill>
                  <a:srgbClr val="0070C0"/>
                </a:solidFill>
              </a:rPr>
              <a:t>Purge System</a:t>
            </a:r>
          </a:p>
        </p:txBody>
      </p:sp>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51582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558195" y="946966"/>
            <a:ext cx="5105400" cy="563563"/>
          </a:xfrm>
        </p:spPr>
        <p:txBody>
          <a:bodyPr>
            <a:noAutofit/>
          </a:bodyPr>
          <a:lstStyle/>
          <a:p>
            <a:pPr algn="ctr">
              <a:defRPr/>
            </a:pPr>
            <a:r>
              <a:rPr lang="en-US" altLang="en-US" sz="3200" b="1" dirty="0" smtClean="0">
                <a:latin typeface="Verdana" panose="020B0604030504040204" pitchFamily="34" charset="0"/>
                <a:ea typeface="Verdana" panose="020B0604030504040204" pitchFamily="34" charset="0"/>
              </a:rPr>
              <a:t>Bubblers</a:t>
            </a:r>
          </a:p>
        </p:txBody>
      </p:sp>
      <p:sp>
        <p:nvSpPr>
          <p:cNvPr id="43011" name="Rectangle 3"/>
          <p:cNvSpPr>
            <a:spLocks noGrp="1" noChangeArrowheads="1"/>
          </p:cNvSpPr>
          <p:nvPr>
            <p:ph idx="1"/>
          </p:nvPr>
        </p:nvSpPr>
        <p:spPr>
          <a:xfrm>
            <a:off x="595796" y="1569885"/>
            <a:ext cx="5616015" cy="3886200"/>
          </a:xfrm>
        </p:spPr>
        <p:txBody>
          <a:bodyPr/>
          <a:lstStyle/>
          <a:p>
            <a:pPr algn="ctr" eaLnBrk="1" hangingPunct="1">
              <a:buFontTx/>
              <a:buNone/>
            </a:pPr>
            <a:r>
              <a:rPr lang="tr-TR" altLang="en-US" sz="2800" dirty="0" smtClean="0">
                <a:solidFill>
                  <a:srgbClr val="002060"/>
                </a:solidFill>
                <a:latin typeface="Verdana" panose="020B0604030504040204" pitchFamily="34" charset="0"/>
                <a:ea typeface="Verdana" panose="020B0604030504040204" pitchFamily="34" charset="0"/>
              </a:rPr>
              <a:t>-</a:t>
            </a:r>
            <a:r>
              <a:rPr lang="en-US" altLang="en-US" sz="2800" dirty="0" smtClean="0">
                <a:solidFill>
                  <a:srgbClr val="002060"/>
                </a:solidFill>
                <a:latin typeface="Verdana" panose="020B0604030504040204" pitchFamily="34" charset="0"/>
                <a:ea typeface="Verdana" panose="020B0604030504040204" pitchFamily="34" charset="0"/>
              </a:rPr>
              <a:t>Bubblers </a:t>
            </a:r>
            <a:r>
              <a:rPr lang="en-US" altLang="en-US" sz="2800" dirty="0">
                <a:solidFill>
                  <a:srgbClr val="002060"/>
                </a:solidFill>
                <a:latin typeface="Verdana" panose="020B0604030504040204" pitchFamily="34" charset="0"/>
                <a:ea typeface="Verdana" panose="020B0604030504040204" pitchFamily="34" charset="0"/>
              </a:rPr>
              <a:t>allow the indicator to be located anywhere.</a:t>
            </a:r>
          </a:p>
          <a:p>
            <a:pPr algn="ctr" eaLnBrk="1" hangingPunct="1">
              <a:buFontTx/>
              <a:buNone/>
            </a:pPr>
            <a:r>
              <a:rPr lang="tr-TR" altLang="en-US" sz="2800" dirty="0" smtClean="0">
                <a:solidFill>
                  <a:srgbClr val="002060"/>
                </a:solidFill>
                <a:latin typeface="Verdana" panose="020B0604030504040204" pitchFamily="34" charset="0"/>
                <a:ea typeface="Verdana" panose="020B0604030504040204" pitchFamily="34" charset="0"/>
              </a:rPr>
              <a:t>-</a:t>
            </a:r>
            <a:r>
              <a:rPr lang="en-US" altLang="en-US" sz="2800" dirty="0" smtClean="0">
                <a:solidFill>
                  <a:srgbClr val="002060"/>
                </a:solidFill>
                <a:latin typeface="Verdana" panose="020B0604030504040204" pitchFamily="34" charset="0"/>
                <a:ea typeface="Verdana" panose="020B0604030504040204" pitchFamily="34" charset="0"/>
              </a:rPr>
              <a:t>The </a:t>
            </a:r>
            <a:r>
              <a:rPr lang="en-US" altLang="en-US" sz="2800" dirty="0">
                <a:solidFill>
                  <a:srgbClr val="002060"/>
                </a:solidFill>
                <a:latin typeface="Verdana" panose="020B0604030504040204" pitchFamily="34" charset="0"/>
                <a:ea typeface="Verdana" panose="020B0604030504040204" pitchFamily="34" charset="0"/>
              </a:rPr>
              <a:t>air pressure in the tube varies with the head pressure of the height of the liquid.</a:t>
            </a:r>
          </a:p>
        </p:txBody>
      </p:sp>
      <p:grpSp>
        <p:nvGrpSpPr>
          <p:cNvPr id="43012" name="Group 30"/>
          <p:cNvGrpSpPr>
            <a:grpSpLocks/>
          </p:cNvGrpSpPr>
          <p:nvPr/>
        </p:nvGrpSpPr>
        <p:grpSpPr bwMode="auto">
          <a:xfrm>
            <a:off x="7476185" y="2099257"/>
            <a:ext cx="4591318" cy="4430332"/>
            <a:chOff x="2784" y="624"/>
            <a:chExt cx="2784" cy="3120"/>
          </a:xfrm>
        </p:grpSpPr>
        <p:sp>
          <p:nvSpPr>
            <p:cNvPr id="43014" name="Text Box 27"/>
            <p:cNvSpPr txBox="1">
              <a:spLocks noChangeArrowheads="1"/>
            </p:cNvSpPr>
            <p:nvPr/>
          </p:nvSpPr>
          <p:spPr bwMode="auto">
            <a:xfrm>
              <a:off x="4416" y="2928"/>
              <a:ext cx="1152"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rgbClr val="FF3300"/>
                  </a:solidFill>
                </a:rPr>
                <a:t>Bottom of tube determines reference point</a:t>
              </a:r>
            </a:p>
          </p:txBody>
        </p:sp>
        <p:grpSp>
          <p:nvGrpSpPr>
            <p:cNvPr id="43015" name="Group 29"/>
            <p:cNvGrpSpPr>
              <a:grpSpLocks/>
            </p:cNvGrpSpPr>
            <p:nvPr/>
          </p:nvGrpSpPr>
          <p:grpSpPr bwMode="auto">
            <a:xfrm>
              <a:off x="2784" y="624"/>
              <a:ext cx="2688" cy="3120"/>
              <a:chOff x="2832" y="864"/>
              <a:chExt cx="2688" cy="3120"/>
            </a:xfrm>
          </p:grpSpPr>
          <p:sp>
            <p:nvSpPr>
              <p:cNvPr id="43016" name="AutoShape 6"/>
              <p:cNvSpPr>
                <a:spLocks noChangeArrowheads="1"/>
              </p:cNvSpPr>
              <p:nvPr/>
            </p:nvSpPr>
            <p:spPr bwMode="auto">
              <a:xfrm>
                <a:off x="2832" y="1824"/>
                <a:ext cx="1440" cy="2160"/>
              </a:xfrm>
              <a:prstGeom prst="can">
                <a:avLst>
                  <a:gd name="adj" fmla="val 37500"/>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43017" name="Group 14"/>
              <p:cNvGrpSpPr>
                <a:grpSpLocks/>
              </p:cNvGrpSpPr>
              <p:nvPr/>
            </p:nvGrpSpPr>
            <p:grpSpPr bwMode="auto">
              <a:xfrm>
                <a:off x="3072" y="2928"/>
                <a:ext cx="528" cy="960"/>
                <a:chOff x="4464" y="2016"/>
                <a:chExt cx="384" cy="768"/>
              </a:xfrm>
            </p:grpSpPr>
            <p:sp>
              <p:nvSpPr>
                <p:cNvPr id="43030" name="Oval 8"/>
                <p:cNvSpPr>
                  <a:spLocks noChangeArrowheads="1"/>
                </p:cNvSpPr>
                <p:nvPr/>
              </p:nvSpPr>
              <p:spPr bwMode="auto">
                <a:xfrm>
                  <a:off x="4464" y="2016"/>
                  <a:ext cx="96" cy="96"/>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31" name="Oval 9"/>
                <p:cNvSpPr>
                  <a:spLocks noChangeArrowheads="1"/>
                </p:cNvSpPr>
                <p:nvPr/>
              </p:nvSpPr>
              <p:spPr bwMode="auto">
                <a:xfrm>
                  <a:off x="4704" y="2640"/>
                  <a:ext cx="48" cy="48"/>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32" name="Oval 10"/>
                <p:cNvSpPr>
                  <a:spLocks noChangeArrowheads="1"/>
                </p:cNvSpPr>
                <p:nvPr/>
              </p:nvSpPr>
              <p:spPr bwMode="auto">
                <a:xfrm>
                  <a:off x="4560" y="2400"/>
                  <a:ext cx="96" cy="96"/>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33" name="Oval 11"/>
                <p:cNvSpPr>
                  <a:spLocks noChangeArrowheads="1"/>
                </p:cNvSpPr>
                <p:nvPr/>
              </p:nvSpPr>
              <p:spPr bwMode="auto">
                <a:xfrm>
                  <a:off x="4656" y="2544"/>
                  <a:ext cx="48" cy="48"/>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34" name="Oval 12"/>
                <p:cNvSpPr>
                  <a:spLocks noChangeArrowheads="1"/>
                </p:cNvSpPr>
                <p:nvPr/>
              </p:nvSpPr>
              <p:spPr bwMode="auto">
                <a:xfrm>
                  <a:off x="4512" y="2208"/>
                  <a:ext cx="96" cy="96"/>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35" name="Oval 13"/>
                <p:cNvSpPr>
                  <a:spLocks noChangeArrowheads="1"/>
                </p:cNvSpPr>
                <p:nvPr/>
              </p:nvSpPr>
              <p:spPr bwMode="auto">
                <a:xfrm>
                  <a:off x="4800" y="2736"/>
                  <a:ext cx="48" cy="48"/>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43018" name="Oval 15" descr="Large confetti"/>
              <p:cNvSpPr>
                <a:spLocks noChangeArrowheads="1"/>
              </p:cNvSpPr>
              <p:nvPr/>
            </p:nvSpPr>
            <p:spPr bwMode="auto">
              <a:xfrm>
                <a:off x="2832" y="2496"/>
                <a:ext cx="1440" cy="48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19" name="Line 7"/>
              <p:cNvSpPr>
                <a:spLocks noChangeShapeType="1"/>
              </p:cNvSpPr>
              <p:nvPr/>
            </p:nvSpPr>
            <p:spPr bwMode="auto">
              <a:xfrm>
                <a:off x="3696" y="1488"/>
                <a:ext cx="0" cy="2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3020" name="Oval 16"/>
              <p:cNvSpPr>
                <a:spLocks noChangeArrowheads="1"/>
              </p:cNvSpPr>
              <p:nvPr/>
            </p:nvSpPr>
            <p:spPr bwMode="auto">
              <a:xfrm>
                <a:off x="3408" y="912"/>
                <a:ext cx="576" cy="57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P</a:t>
                </a:r>
              </a:p>
            </p:txBody>
          </p:sp>
          <p:sp>
            <p:nvSpPr>
              <p:cNvPr id="43021" name="Line 17"/>
              <p:cNvSpPr>
                <a:spLocks noChangeShapeType="1"/>
              </p:cNvSpPr>
              <p:nvPr/>
            </p:nvSpPr>
            <p:spPr bwMode="auto">
              <a:xfrm>
                <a:off x="3696" y="1728"/>
                <a:ext cx="38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3022" name="Line 18"/>
              <p:cNvSpPr>
                <a:spLocks noChangeShapeType="1"/>
              </p:cNvSpPr>
              <p:nvPr/>
            </p:nvSpPr>
            <p:spPr bwMode="auto">
              <a:xfrm flipH="1">
                <a:off x="4080" y="1728"/>
                <a:ext cx="2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3023" name="Text Box 20"/>
              <p:cNvSpPr txBox="1">
                <a:spLocks noChangeArrowheads="1"/>
              </p:cNvSpPr>
              <p:nvPr/>
            </p:nvSpPr>
            <p:spPr bwMode="auto">
              <a:xfrm>
                <a:off x="4416" y="1536"/>
                <a:ext cx="1104"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t>Regulated purge system</a:t>
                </a:r>
              </a:p>
              <a:p>
                <a:pPr eaLnBrk="1" hangingPunct="1">
                  <a:spcBef>
                    <a:spcPct val="50000"/>
                  </a:spcBef>
                  <a:buClrTx/>
                  <a:buSzTx/>
                  <a:buFontTx/>
                  <a:buNone/>
                </a:pPr>
                <a:r>
                  <a:rPr lang="en-US" altLang="en-US" sz="1800"/>
                  <a:t>(air or nitrogen)</a:t>
                </a:r>
              </a:p>
            </p:txBody>
          </p:sp>
          <p:sp>
            <p:nvSpPr>
              <p:cNvPr id="43024" name="Line 21"/>
              <p:cNvSpPr>
                <a:spLocks noChangeShapeType="1"/>
              </p:cNvSpPr>
              <p:nvPr/>
            </p:nvSpPr>
            <p:spPr bwMode="auto">
              <a:xfrm flipV="1">
                <a:off x="4080" y="15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3025" name="Line 22"/>
              <p:cNvSpPr>
                <a:spLocks noChangeShapeType="1"/>
              </p:cNvSpPr>
              <p:nvPr/>
            </p:nvSpPr>
            <p:spPr bwMode="auto">
              <a:xfrm>
                <a:off x="3984" y="158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3026" name="Line 24"/>
              <p:cNvSpPr>
                <a:spLocks noChangeShapeType="1"/>
              </p:cNvSpPr>
              <p:nvPr/>
            </p:nvSpPr>
            <p:spPr bwMode="auto">
              <a:xfrm flipH="1">
                <a:off x="3744" y="1296"/>
                <a:ext cx="576" cy="24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3027" name="Text Box 25"/>
              <p:cNvSpPr txBox="1">
                <a:spLocks noChangeArrowheads="1"/>
              </p:cNvSpPr>
              <p:nvPr/>
            </p:nvSpPr>
            <p:spPr bwMode="auto">
              <a:xfrm>
                <a:off x="4416" y="864"/>
                <a:ext cx="100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rgbClr val="FF3300"/>
                    </a:solidFill>
                  </a:rPr>
                  <a:t>Instrument input does not matter</a:t>
                </a:r>
              </a:p>
            </p:txBody>
          </p:sp>
          <p:sp>
            <p:nvSpPr>
              <p:cNvPr id="43028" name="Line 26"/>
              <p:cNvSpPr>
                <a:spLocks noChangeShapeType="1"/>
              </p:cNvSpPr>
              <p:nvPr/>
            </p:nvSpPr>
            <p:spPr bwMode="auto">
              <a:xfrm flipV="1">
                <a:off x="3984" y="3456"/>
                <a:ext cx="480" cy="288"/>
              </a:xfrm>
              <a:prstGeom prst="line">
                <a:avLst/>
              </a:prstGeom>
              <a:noFill/>
              <a:ln w="38100">
                <a:solidFill>
                  <a:srgbClr val="FF3300"/>
                </a:solidFill>
                <a:round/>
                <a:headEnd type="arrow" w="med" len="med"/>
                <a:tailEnd/>
              </a:ln>
              <a:extLst>
                <a:ext uri="{909E8E84-426E-40DD-AFC4-6F175D3DCCD1}">
                  <a14:hiddenFill xmlns:a14="http://schemas.microsoft.com/office/drawing/2010/main">
                    <a:noFill/>
                  </a14:hiddenFill>
                </a:ext>
              </a:extLst>
            </p:spPr>
            <p:txBody>
              <a:bodyPr/>
              <a:lstStyle/>
              <a:p>
                <a:endParaRPr lang="tr-TR"/>
              </a:p>
            </p:txBody>
          </p:sp>
          <p:sp>
            <p:nvSpPr>
              <p:cNvPr id="43029" name="Line 28"/>
              <p:cNvSpPr>
                <a:spLocks noChangeShapeType="1"/>
              </p:cNvSpPr>
              <p:nvPr/>
            </p:nvSpPr>
            <p:spPr bwMode="auto">
              <a:xfrm>
                <a:off x="3840" y="2976"/>
                <a:ext cx="0" cy="912"/>
              </a:xfrm>
              <a:prstGeom prst="line">
                <a:avLst/>
              </a:prstGeom>
              <a:noFill/>
              <a:ln w="381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grpSp>
      </p:grpSp>
      <p:sp>
        <p:nvSpPr>
          <p:cNvPr id="43013" name="Text Box 31"/>
          <p:cNvSpPr txBox="1">
            <a:spLocks noChangeArrowheads="1"/>
          </p:cNvSpPr>
          <p:nvPr/>
        </p:nvSpPr>
        <p:spPr bwMode="auto">
          <a:xfrm>
            <a:off x="136921" y="4896865"/>
            <a:ext cx="676000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dirty="0">
                <a:solidFill>
                  <a:srgbClr val="FF3300"/>
                </a:solidFill>
                <a:latin typeface="Verdana" panose="020B0604030504040204" pitchFamily="34" charset="0"/>
                <a:ea typeface="Verdana" panose="020B0604030504040204" pitchFamily="34" charset="0"/>
              </a:rPr>
              <a:t>Can’t be used in closed tanks or where purging a liquid is not allowed (soap). </a:t>
            </a:r>
            <a:endParaRPr lang="tr-TR" altLang="en-US" sz="1800" dirty="0" smtClean="0">
              <a:solidFill>
                <a:srgbClr val="FF3300"/>
              </a:solidFill>
              <a:latin typeface="Verdana" panose="020B0604030504040204" pitchFamily="34" charset="0"/>
              <a:ea typeface="Verdana" panose="020B0604030504040204" pitchFamily="34" charset="0"/>
            </a:endParaRPr>
          </a:p>
          <a:p>
            <a:pPr eaLnBrk="1" hangingPunct="1">
              <a:spcBef>
                <a:spcPct val="50000"/>
              </a:spcBef>
              <a:buClrTx/>
              <a:buSzTx/>
              <a:buFontTx/>
              <a:buNone/>
            </a:pPr>
            <a:r>
              <a:rPr lang="en-US" altLang="en-US" sz="1800" dirty="0" smtClean="0">
                <a:solidFill>
                  <a:srgbClr val="FF3300"/>
                </a:solidFill>
                <a:latin typeface="Verdana" panose="020B0604030504040204" pitchFamily="34" charset="0"/>
                <a:ea typeface="Verdana" panose="020B0604030504040204" pitchFamily="34" charset="0"/>
              </a:rPr>
              <a:t>Very </a:t>
            </a:r>
            <a:r>
              <a:rPr lang="en-US" altLang="en-US" sz="1800" dirty="0">
                <a:solidFill>
                  <a:srgbClr val="FF3300"/>
                </a:solidFill>
                <a:latin typeface="Verdana" panose="020B0604030504040204" pitchFamily="34" charset="0"/>
                <a:ea typeface="Verdana" panose="020B0604030504040204" pitchFamily="34" charset="0"/>
              </a:rPr>
              <a:t>popular in the paper industry because the air purge keeps the tube from plugging. </a:t>
            </a:r>
          </a:p>
        </p:txBody>
      </p:sp>
      <p:sp>
        <p:nvSpPr>
          <p:cNvPr id="28"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689255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681" y="422857"/>
            <a:ext cx="8229600" cy="1143000"/>
          </a:xfrm>
        </p:spPr>
        <p:txBody>
          <a:bodyPr>
            <a:normAutofit/>
          </a:bodyPr>
          <a:lstStyle/>
          <a:p>
            <a:pPr algn="ctr">
              <a:defRPr/>
            </a:pPr>
            <a:r>
              <a:rPr lang="en-US" sz="3200" b="1" dirty="0" smtClean="0">
                <a:latin typeface="Verdana" panose="020B0604030504040204" pitchFamily="34" charset="0"/>
                <a:ea typeface="Verdana" panose="020B0604030504040204" pitchFamily="34" charset="0"/>
              </a:rPr>
              <a:t>A</a:t>
            </a:r>
            <a:r>
              <a:rPr lang="tr-TR" sz="3200" b="1" dirty="0" smtClean="0">
                <a:latin typeface="Verdana" panose="020B0604030504040204" pitchFamily="34" charset="0"/>
                <a:ea typeface="Verdana" panose="020B0604030504040204" pitchFamily="34" charset="0"/>
              </a:rPr>
              <a:t>ı</a:t>
            </a:r>
            <a:r>
              <a:rPr lang="en-US" sz="3200" b="1" dirty="0" smtClean="0">
                <a:latin typeface="Verdana" panose="020B0604030504040204" pitchFamily="34" charset="0"/>
                <a:ea typeface="Verdana" panose="020B0604030504040204" pitchFamily="34" charset="0"/>
              </a:rPr>
              <a:t>r </a:t>
            </a:r>
            <a:r>
              <a:rPr lang="en-US" sz="3200" b="1" dirty="0">
                <a:latin typeface="Verdana" panose="020B0604030504040204" pitchFamily="34" charset="0"/>
                <a:ea typeface="Verdana" panose="020B0604030504040204" pitchFamily="34" charset="0"/>
              </a:rPr>
              <a:t>Purge System</a:t>
            </a:r>
            <a:endParaRPr lang="en-US" sz="3200" dirty="0" smtClean="0"/>
          </a:p>
        </p:txBody>
      </p:sp>
      <p:sp>
        <p:nvSpPr>
          <p:cNvPr id="3" name="Content Placeholder 2"/>
          <p:cNvSpPr>
            <a:spLocks noGrp="1"/>
          </p:cNvSpPr>
          <p:nvPr>
            <p:ph idx="1"/>
          </p:nvPr>
        </p:nvSpPr>
        <p:spPr>
          <a:xfrm>
            <a:off x="5619481" y="1917899"/>
            <a:ext cx="6415825" cy="4906963"/>
          </a:xfrm>
        </p:spPr>
        <p:txBody>
          <a:bodyPr rtlCol="0">
            <a:normAutofit/>
          </a:bodyPr>
          <a:lstStyle/>
          <a:p>
            <a:pPr marL="0" indent="0" algn="just">
              <a:spcAft>
                <a:spcPts val="0"/>
              </a:spcAft>
              <a:buNone/>
              <a:defRPr/>
            </a:pPr>
            <a:r>
              <a:rPr lang="en-US" sz="2400" b="1" u="sng" dirty="0" smtClean="0">
                <a:solidFill>
                  <a:srgbClr val="0070C0"/>
                </a:solidFill>
                <a:latin typeface="Verdana" panose="020B0604030504040204" pitchFamily="34" charset="0"/>
                <a:ea typeface="Verdana" panose="020B0604030504040204" pitchFamily="34" charset="0"/>
              </a:rPr>
              <a:t>Construction</a:t>
            </a:r>
          </a:p>
          <a:p>
            <a:pPr marL="182880" indent="-182880" algn="just">
              <a:spcAft>
                <a:spcPts val="0"/>
              </a:spcAft>
              <a:defRPr/>
            </a:pPr>
            <a:r>
              <a:rPr lang="en-US" sz="2200" dirty="0">
                <a:latin typeface="Verdana" panose="020B0604030504040204" pitchFamily="34" charset="0"/>
                <a:ea typeface="Verdana" panose="020B0604030504040204" pitchFamily="34" charset="0"/>
              </a:rPr>
              <a:t>Consists of a hollow tube inserted in the liquid of the tank.</a:t>
            </a:r>
          </a:p>
          <a:p>
            <a:pPr marL="182880" indent="-182880" algn="just">
              <a:spcAft>
                <a:spcPts val="0"/>
              </a:spcAft>
              <a:defRPr/>
            </a:pPr>
            <a:r>
              <a:rPr lang="en-US" sz="2200" dirty="0">
                <a:latin typeface="Verdana" panose="020B0604030504040204" pitchFamily="34" charset="0"/>
                <a:ea typeface="Verdana" panose="020B0604030504040204" pitchFamily="34" charset="0"/>
              </a:rPr>
              <a:t>2 connectors are made with the bubbler tube (1 to regulated air supply &amp; the other to a pressure gauge), calibrated in terms of liquid level.</a:t>
            </a:r>
          </a:p>
          <a:p>
            <a:pPr marL="182880" indent="-182880" algn="just">
              <a:spcAft>
                <a:spcPts val="0"/>
              </a:spcAft>
              <a:defRPr/>
            </a:pPr>
            <a:r>
              <a:rPr lang="en-US" sz="2200" dirty="0">
                <a:latin typeface="Verdana" panose="020B0604030504040204" pitchFamily="34" charset="0"/>
                <a:ea typeface="Verdana" panose="020B0604030504040204" pitchFamily="34" charset="0"/>
              </a:rPr>
              <a:t>A bubbler is connected in the air supply line which serves simply as a visual check to the flow of the supply air.</a:t>
            </a:r>
          </a:p>
          <a:p>
            <a:pPr marL="182880" indent="-182880" algn="just">
              <a:spcAft>
                <a:spcPts val="0"/>
              </a:spcAft>
              <a:defRPr/>
            </a:pPr>
            <a:r>
              <a:rPr lang="en-US" sz="2200" dirty="0">
                <a:latin typeface="Verdana" panose="020B0604030504040204" pitchFamily="34" charset="0"/>
                <a:ea typeface="Verdana" panose="020B0604030504040204" pitchFamily="34" charset="0"/>
              </a:rPr>
              <a:t>A level recorder may be connected with the pressure gauge to keep the continuous record of liquid level. </a:t>
            </a:r>
            <a:endParaRPr lang="en-US" sz="2200" dirty="0">
              <a:solidFill>
                <a:srgbClr val="0070C0"/>
              </a:solidFill>
              <a:latin typeface="Verdana" panose="020B0604030504040204" pitchFamily="34" charset="0"/>
              <a:ea typeface="Verdana" panose="020B060403050404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72" y="2855341"/>
            <a:ext cx="4972050" cy="2562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222582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7396" y="2027237"/>
            <a:ext cx="6493098" cy="4830763"/>
          </a:xfrm>
        </p:spPr>
        <p:txBody>
          <a:bodyPr rtlCol="0">
            <a:normAutofit fontScale="85000" lnSpcReduction="20000"/>
          </a:bodyPr>
          <a:lstStyle/>
          <a:p>
            <a:pPr marL="0" indent="0">
              <a:spcAft>
                <a:spcPts val="0"/>
              </a:spcAft>
              <a:buNone/>
              <a:defRPr/>
            </a:pPr>
            <a:r>
              <a:rPr lang="en-US" sz="2100" b="1" u="sng" dirty="0" smtClean="0">
                <a:solidFill>
                  <a:srgbClr val="0070C0"/>
                </a:solidFill>
                <a:latin typeface="Verdana" panose="020B0604030504040204" pitchFamily="34" charset="0"/>
                <a:ea typeface="Verdana" panose="020B0604030504040204" pitchFamily="34" charset="0"/>
              </a:rPr>
              <a:t>Working</a:t>
            </a:r>
          </a:p>
          <a:p>
            <a:pPr marL="182880" indent="-182880" algn="just">
              <a:spcAft>
                <a:spcPts val="0"/>
              </a:spcAft>
              <a:defRPr/>
            </a:pPr>
            <a:r>
              <a:rPr lang="en-US" sz="1900" dirty="0">
                <a:solidFill>
                  <a:srgbClr val="002060"/>
                </a:solidFill>
                <a:latin typeface="Verdana" panose="020B0604030504040204" pitchFamily="34" charset="0"/>
                <a:ea typeface="Verdana" panose="020B0604030504040204" pitchFamily="34" charset="0"/>
              </a:rPr>
              <a:t>When there is no liquid in the tank or the liquid level in the tank is below the bottom end of the bubbler tube, the air flows out of the bottom of the bubble tube &amp; the pressure gauge indicates zero.</a:t>
            </a:r>
          </a:p>
          <a:p>
            <a:pPr marL="182880" indent="-182880" algn="just">
              <a:spcAft>
                <a:spcPts val="0"/>
              </a:spcAft>
              <a:defRPr/>
            </a:pPr>
            <a:r>
              <a:rPr lang="en-US" sz="1900" dirty="0">
                <a:solidFill>
                  <a:srgbClr val="002060"/>
                </a:solidFill>
                <a:latin typeface="Verdana" panose="020B0604030504040204" pitchFamily="34" charset="0"/>
                <a:ea typeface="Verdana" panose="020B0604030504040204" pitchFamily="34" charset="0"/>
              </a:rPr>
              <a:t>As the liquid level in the tank increases, the air flow is restricted by the depth of liquid and the air pressure acting against liquid head appears as back pressure to the pressure gauge.</a:t>
            </a:r>
          </a:p>
          <a:p>
            <a:pPr marL="182880" indent="-182880" algn="just">
              <a:spcAft>
                <a:spcPts val="0"/>
              </a:spcAft>
              <a:defRPr/>
            </a:pPr>
            <a:r>
              <a:rPr lang="en-US" sz="1900" dirty="0">
                <a:solidFill>
                  <a:srgbClr val="002060"/>
                </a:solidFill>
                <a:latin typeface="Verdana" panose="020B0604030504040204" pitchFamily="34" charset="0"/>
                <a:ea typeface="Verdana" panose="020B0604030504040204" pitchFamily="34" charset="0"/>
              </a:rPr>
              <a:t>This back pressure causes the pointer to move on a scale, calibrated in terms of liquid level.</a:t>
            </a:r>
          </a:p>
          <a:p>
            <a:pPr marL="182880" indent="-182880" algn="just">
              <a:spcAft>
                <a:spcPts val="0"/>
              </a:spcAft>
              <a:defRPr/>
            </a:pPr>
            <a:r>
              <a:rPr lang="en-US" sz="1900" dirty="0">
                <a:solidFill>
                  <a:srgbClr val="002060"/>
                </a:solidFill>
                <a:latin typeface="Verdana" panose="020B0604030504040204" pitchFamily="34" charset="0"/>
                <a:ea typeface="Verdana" panose="020B0604030504040204" pitchFamily="34" charset="0"/>
              </a:rPr>
              <a:t>The full range of head pressure can be registered as level by keeping the air pressure fed to the tube, slightly above maximum head pressure in the tank</a:t>
            </a:r>
            <a:r>
              <a:rPr lang="en-US" sz="1900" dirty="0" smtClean="0">
                <a:solidFill>
                  <a:srgbClr val="002060"/>
                </a:solidFill>
                <a:latin typeface="Verdana" panose="020B0604030504040204" pitchFamily="34" charset="0"/>
                <a:ea typeface="Verdana" panose="020B0604030504040204" pitchFamily="34" charset="0"/>
              </a:rPr>
              <a:t>.</a:t>
            </a:r>
            <a:endParaRPr lang="tr-TR" sz="1900" dirty="0" smtClean="0">
              <a:solidFill>
                <a:srgbClr val="002060"/>
              </a:solidFill>
              <a:latin typeface="Verdana" panose="020B0604030504040204" pitchFamily="34" charset="0"/>
              <a:ea typeface="Verdana" panose="020B0604030504040204" pitchFamily="34" charset="0"/>
            </a:endParaRPr>
          </a:p>
          <a:p>
            <a:pPr marL="182880" indent="-182880" algn="just">
              <a:spcAft>
                <a:spcPts val="0"/>
              </a:spcAft>
              <a:defRPr/>
            </a:pPr>
            <a:r>
              <a:rPr lang="en-US" sz="1900" dirty="0">
                <a:solidFill>
                  <a:srgbClr val="002060"/>
                </a:solidFill>
                <a:latin typeface="Verdana" panose="020B0604030504040204" pitchFamily="34" charset="0"/>
                <a:ea typeface="Verdana" panose="020B0604030504040204" pitchFamily="34" charset="0"/>
              </a:rPr>
              <a:t>The range of the device is determined by the length of the tube.</a:t>
            </a:r>
          </a:p>
          <a:p>
            <a:pPr marL="182880" indent="-182880" algn="just">
              <a:spcAft>
                <a:spcPts val="0"/>
              </a:spcAft>
              <a:defRPr/>
            </a:pPr>
            <a:r>
              <a:rPr lang="en-US" sz="1900" dirty="0">
                <a:solidFill>
                  <a:srgbClr val="002060"/>
                </a:solidFill>
                <a:latin typeface="Verdana" panose="020B0604030504040204" pitchFamily="34" charset="0"/>
                <a:ea typeface="Verdana" panose="020B0604030504040204" pitchFamily="34" charset="0"/>
              </a:rPr>
              <a:t>Because air is continuously bubbling from the bottom of the tube, the tank liquid does not enter the bubbler tube and hence, the tube is said to be purged.</a:t>
            </a:r>
          </a:p>
          <a:p>
            <a:pPr marL="182880" indent="-182880" algn="just">
              <a:spcAft>
                <a:spcPts val="0"/>
              </a:spcAft>
              <a:defRPr/>
            </a:pPr>
            <a:r>
              <a:rPr lang="en-US" sz="1900" dirty="0">
                <a:solidFill>
                  <a:srgbClr val="002060"/>
                </a:solidFill>
                <a:latin typeface="Verdana" panose="020B0604030504040204" pitchFamily="34" charset="0"/>
                <a:ea typeface="Verdana" panose="020B0604030504040204" pitchFamily="34" charset="0"/>
              </a:rPr>
              <a:t>The common purging fluid air, but if air reacts with the tank fluid or is absorbed, different gases (like carbon or nitrogen) are chosen depending on liquid properties</a:t>
            </a:r>
            <a:r>
              <a:rPr lang="en-US" sz="1900" dirty="0" smtClean="0">
                <a:solidFill>
                  <a:srgbClr val="002060"/>
                </a:solidFill>
                <a:latin typeface="Verdana" panose="020B0604030504040204" pitchFamily="34" charset="0"/>
                <a:ea typeface="Verdana" panose="020B0604030504040204" pitchFamily="34" charset="0"/>
              </a:rPr>
              <a:t>.</a:t>
            </a:r>
          </a:p>
          <a:p>
            <a:pPr marL="182880" indent="-182880">
              <a:spcAft>
                <a:spcPts val="0"/>
              </a:spcAft>
              <a:defRPr/>
            </a:pPr>
            <a:endParaRPr lang="en-US" sz="1900" dirty="0">
              <a:latin typeface="Verdana" panose="020B0604030504040204" pitchFamily="34" charset="0"/>
              <a:ea typeface="Verdana" panose="020B0604030504040204" pitchFamily="34" charset="0"/>
            </a:endParaRPr>
          </a:p>
        </p:txBody>
      </p:sp>
      <p:sp>
        <p:nvSpPr>
          <p:cNvPr id="5" name="Title 1"/>
          <p:cNvSpPr>
            <a:spLocks noGrp="1"/>
          </p:cNvSpPr>
          <p:nvPr>
            <p:ph type="title"/>
          </p:nvPr>
        </p:nvSpPr>
        <p:spPr>
          <a:xfrm>
            <a:off x="1414528" y="525888"/>
            <a:ext cx="8229600" cy="1143000"/>
          </a:xfrm>
        </p:spPr>
        <p:txBody>
          <a:bodyPr>
            <a:normAutofit/>
          </a:bodyPr>
          <a:lstStyle/>
          <a:p>
            <a:pPr algn="ctr">
              <a:defRPr/>
            </a:pPr>
            <a:r>
              <a:rPr lang="en-US" sz="3200" b="1" dirty="0" smtClean="0">
                <a:latin typeface="Verdana" panose="020B0604030504040204" pitchFamily="34" charset="0"/>
                <a:ea typeface="Verdana" panose="020B0604030504040204" pitchFamily="34" charset="0"/>
              </a:rPr>
              <a:t>A</a:t>
            </a:r>
            <a:r>
              <a:rPr lang="tr-TR" sz="3200" b="1" dirty="0" smtClean="0">
                <a:latin typeface="Verdana" panose="020B0604030504040204" pitchFamily="34" charset="0"/>
                <a:ea typeface="Verdana" panose="020B0604030504040204" pitchFamily="34" charset="0"/>
              </a:rPr>
              <a:t>ı</a:t>
            </a:r>
            <a:r>
              <a:rPr lang="en-US" sz="3200" b="1" dirty="0" smtClean="0">
                <a:latin typeface="Verdana" panose="020B0604030504040204" pitchFamily="34" charset="0"/>
                <a:ea typeface="Verdana" panose="020B0604030504040204" pitchFamily="34" charset="0"/>
              </a:rPr>
              <a:t>r </a:t>
            </a:r>
            <a:r>
              <a:rPr lang="en-US" sz="3200" b="1" dirty="0">
                <a:latin typeface="Verdana" panose="020B0604030504040204" pitchFamily="34" charset="0"/>
                <a:ea typeface="Verdana" panose="020B0604030504040204" pitchFamily="34" charset="0"/>
              </a:rPr>
              <a:t>Purge System</a:t>
            </a:r>
            <a:endParaRPr lang="en-US" sz="32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48" y="2756912"/>
            <a:ext cx="5138380" cy="26479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843964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555" y="1974434"/>
            <a:ext cx="11190098" cy="3678303"/>
          </a:xfrm>
        </p:spPr>
        <p:txBody>
          <a:bodyPr rtlCol="0">
            <a:normAutofit/>
          </a:bodyPr>
          <a:lstStyle/>
          <a:p>
            <a:pPr marL="0" indent="0" algn="just">
              <a:spcAft>
                <a:spcPts val="0"/>
              </a:spcAft>
              <a:buNone/>
              <a:defRPr/>
            </a:pPr>
            <a:r>
              <a:rPr lang="en-US" sz="2400" b="1" u="sng" dirty="0" smtClean="0">
                <a:solidFill>
                  <a:srgbClr val="0070C0"/>
                </a:solidFill>
                <a:latin typeface="Verdana" panose="020B0604030504040204" pitchFamily="34" charset="0"/>
                <a:ea typeface="Verdana" panose="020B0604030504040204" pitchFamily="34" charset="0"/>
              </a:rPr>
              <a:t>Advantages</a:t>
            </a:r>
            <a:endParaRPr lang="tr-TR" sz="2400" b="1" u="sng" dirty="0" smtClean="0">
              <a:solidFill>
                <a:srgbClr val="0070C0"/>
              </a:solidFill>
              <a:latin typeface="Verdana" panose="020B0604030504040204" pitchFamily="34" charset="0"/>
              <a:ea typeface="Verdana" panose="020B0604030504040204" pitchFamily="34" charset="0"/>
            </a:endParaRPr>
          </a:p>
          <a:p>
            <a:pPr marL="0" indent="0" algn="just">
              <a:spcAft>
                <a:spcPts val="0"/>
              </a:spcAft>
              <a:buNone/>
              <a:defRPr/>
            </a:pPr>
            <a:endParaRPr lang="en-US" sz="2400" b="1" u="sng" dirty="0" smtClean="0">
              <a:solidFill>
                <a:srgbClr val="0070C0"/>
              </a:solidFill>
              <a:latin typeface="Verdana" panose="020B0604030504040204" pitchFamily="34" charset="0"/>
              <a:ea typeface="Verdana" panose="020B0604030504040204" pitchFamily="34" charset="0"/>
            </a:endParaRPr>
          </a:p>
          <a:p>
            <a:pPr marL="182880" indent="-182880" algn="just">
              <a:spcAft>
                <a:spcPts val="0"/>
              </a:spcAft>
              <a:buFont typeface="Wingdings" panose="05000000000000000000" pitchFamily="2" charset="2"/>
              <a:buChar char="Ø"/>
              <a:defRPr/>
            </a:pPr>
            <a:r>
              <a:rPr lang="en-US" sz="2000" dirty="0">
                <a:solidFill>
                  <a:srgbClr val="002060"/>
                </a:solidFill>
                <a:latin typeface="Verdana" panose="020B0604030504040204" pitchFamily="34" charset="0"/>
                <a:ea typeface="Verdana" panose="020B0604030504040204" pitchFamily="34" charset="0"/>
              </a:rPr>
              <a:t>The pressure gauge can be placed above or below the tank level &amp; can be kept as far away as 500ft (12.7m) from the tank with the help of piping.</a:t>
            </a:r>
          </a:p>
          <a:p>
            <a:pPr marL="182880" indent="-182880" algn="just">
              <a:spcAft>
                <a:spcPts val="0"/>
              </a:spcAft>
              <a:buFont typeface="Wingdings" panose="05000000000000000000" pitchFamily="2" charset="2"/>
              <a:buChar char="Ø"/>
              <a:defRPr/>
            </a:pPr>
            <a:r>
              <a:rPr lang="en-US" sz="2000" dirty="0">
                <a:solidFill>
                  <a:srgbClr val="002060"/>
                </a:solidFill>
                <a:latin typeface="Verdana" panose="020B0604030504040204" pitchFamily="34" charset="0"/>
                <a:ea typeface="Verdana" panose="020B0604030504040204" pitchFamily="34" charset="0"/>
              </a:rPr>
              <a:t>This type of device is well-suited for measuring the level of corrosive or abrasive liquids. </a:t>
            </a:r>
          </a:p>
        </p:txBody>
      </p:sp>
      <p:sp>
        <p:nvSpPr>
          <p:cNvPr id="5" name="Title 1"/>
          <p:cNvSpPr txBox="1">
            <a:spLocks/>
          </p:cNvSpPr>
          <p:nvPr/>
        </p:nvSpPr>
        <p:spPr>
          <a:xfrm>
            <a:off x="1414528" y="525888"/>
            <a:ext cx="8229600" cy="11430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200" b="1" dirty="0" smtClean="0">
                <a:latin typeface="Verdana" panose="020B0604030504040204" pitchFamily="34" charset="0"/>
                <a:ea typeface="Verdana" panose="020B0604030504040204" pitchFamily="34" charset="0"/>
              </a:rPr>
              <a:t>A</a:t>
            </a:r>
            <a:r>
              <a:rPr lang="tr-TR" sz="3200" b="1" dirty="0" smtClean="0">
                <a:latin typeface="Verdana" panose="020B0604030504040204" pitchFamily="34" charset="0"/>
                <a:ea typeface="Verdana" panose="020B0604030504040204" pitchFamily="34" charset="0"/>
              </a:rPr>
              <a:t>ı</a:t>
            </a:r>
            <a:r>
              <a:rPr lang="en-US" sz="3200" b="1" dirty="0" smtClean="0">
                <a:latin typeface="Verdana" panose="020B0604030504040204" pitchFamily="34" charset="0"/>
                <a:ea typeface="Verdana" panose="020B0604030504040204" pitchFamily="34" charset="0"/>
              </a:rPr>
              <a:t>r Purge System</a:t>
            </a:r>
            <a:r>
              <a:rPr lang="tr-TR" sz="3200" b="1" dirty="0" smtClean="0">
                <a:latin typeface="Verdana" panose="020B0604030504040204" pitchFamily="34" charset="0"/>
                <a:ea typeface="Verdana" panose="020B0604030504040204" pitchFamily="34" charset="0"/>
              </a:rPr>
              <a:t>- </a:t>
            </a:r>
            <a:r>
              <a:rPr lang="tr-TR" sz="3200" b="1" dirty="0" err="1" smtClean="0">
                <a:latin typeface="Verdana" panose="020B0604030504040204" pitchFamily="34" charset="0"/>
                <a:ea typeface="Verdana" panose="020B0604030504040204" pitchFamily="34" charset="0"/>
              </a:rPr>
              <a:t>advantages</a:t>
            </a:r>
            <a:endParaRPr lang="en-US" sz="3200" dirty="0" smtClean="0"/>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1735808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321" y="616041"/>
            <a:ext cx="8229600" cy="868363"/>
          </a:xfrm>
        </p:spPr>
        <p:txBody>
          <a:bodyPr>
            <a:normAutofit/>
          </a:bodyPr>
          <a:lstStyle/>
          <a:p>
            <a:pPr>
              <a:defRPr/>
            </a:pPr>
            <a:r>
              <a:rPr lang="en-US" sz="3200" b="1" dirty="0" smtClean="0">
                <a:latin typeface="Verdana" panose="020B0604030504040204" pitchFamily="34" charset="0"/>
                <a:ea typeface="Verdana" panose="020B0604030504040204" pitchFamily="34" charset="0"/>
              </a:rPr>
              <a:t>Hydrostat</a:t>
            </a:r>
            <a:r>
              <a:rPr lang="tr-TR" sz="3200" b="1" dirty="0" smtClean="0">
                <a:latin typeface="Verdana" panose="020B0604030504040204" pitchFamily="34" charset="0"/>
                <a:ea typeface="Verdana" panose="020B0604030504040204" pitchFamily="34" charset="0"/>
              </a:rPr>
              <a:t>ı</a:t>
            </a:r>
            <a:r>
              <a:rPr lang="en-US" sz="3200" b="1" dirty="0" smtClean="0">
                <a:latin typeface="Verdana" panose="020B0604030504040204" pitchFamily="34" charset="0"/>
                <a:ea typeface="Verdana" panose="020B0604030504040204" pitchFamily="34" charset="0"/>
              </a:rPr>
              <a:t>c Pressure Type</a:t>
            </a:r>
            <a:endParaRPr lang="en-US" sz="3200" dirty="0" smtClean="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470018" y="1463674"/>
            <a:ext cx="11485547" cy="5211763"/>
          </a:xfrm>
        </p:spPr>
        <p:txBody>
          <a:bodyPr rtlCol="0">
            <a:normAutofit/>
          </a:bodyPr>
          <a:lstStyle/>
          <a:p>
            <a:pPr marL="0" indent="0" algn="just">
              <a:spcAft>
                <a:spcPts val="0"/>
              </a:spcAft>
              <a:buNone/>
              <a:defRPr/>
            </a:pPr>
            <a:r>
              <a:rPr lang="en-US" sz="2400" b="1" dirty="0" smtClean="0">
                <a:solidFill>
                  <a:srgbClr val="0070C0"/>
                </a:solidFill>
                <a:latin typeface="Verdana" panose="020B0604030504040204" pitchFamily="34" charset="0"/>
                <a:ea typeface="Verdana" panose="020B0604030504040204" pitchFamily="34" charset="0"/>
              </a:rPr>
              <a:t>D. Liquid Purge System</a:t>
            </a:r>
          </a:p>
          <a:p>
            <a:pPr marL="182880" indent="-182880" algn="just">
              <a:spcAft>
                <a:spcPts val="0"/>
              </a:spcAft>
              <a:defRPr/>
            </a:pPr>
            <a:r>
              <a:rPr lang="en-US" dirty="0">
                <a:latin typeface="Verdana" panose="020B0604030504040204" pitchFamily="34" charset="0"/>
                <a:ea typeface="Verdana" panose="020B0604030504040204" pitchFamily="34" charset="0"/>
              </a:rPr>
              <a:t>When an air purge system is unsuitable, because air bubbling through liquid may interface with its crystallization, a liquid purge system is used.</a:t>
            </a:r>
          </a:p>
          <a:p>
            <a:pPr marL="182880" indent="-182880" algn="just">
              <a:spcAft>
                <a:spcPts val="0"/>
              </a:spcAft>
              <a:defRPr/>
            </a:pPr>
            <a:r>
              <a:rPr lang="en-US" dirty="0">
                <a:latin typeface="Verdana" panose="020B0604030504040204" pitchFamily="34" charset="0"/>
                <a:ea typeface="Verdana" panose="020B0604030504040204" pitchFamily="34" charset="0"/>
              </a:rPr>
              <a:t>The construction &amp; working of liquid purge system is the same as an air purge system, the only difference is that in place of air, water or light material oil is used as the purge liquid.</a:t>
            </a:r>
          </a:p>
          <a:p>
            <a:pPr marL="182880" indent="-182880" algn="just">
              <a:spcAft>
                <a:spcPts val="0"/>
              </a:spcAft>
              <a:defRPr/>
            </a:pPr>
            <a:r>
              <a:rPr lang="en-US" dirty="0">
                <a:latin typeface="Verdana" panose="020B0604030504040204" pitchFamily="34" charset="0"/>
                <a:ea typeface="Verdana" panose="020B0604030504040204" pitchFamily="34" charset="0"/>
              </a:rPr>
              <a:t>The nature of the purging liquid must be such that the introduction of small quantities of it into the plant will not affect the product on process.</a:t>
            </a:r>
          </a:p>
          <a:p>
            <a:pPr marL="182880" indent="-182880" algn="just">
              <a:spcAft>
                <a:spcPts val="0"/>
              </a:spcAft>
              <a:defRPr/>
            </a:pPr>
            <a:r>
              <a:rPr lang="en-US" dirty="0">
                <a:latin typeface="Verdana" panose="020B0604030504040204" pitchFamily="34" charset="0"/>
                <a:ea typeface="Verdana" panose="020B0604030504040204" pitchFamily="34" charset="0"/>
              </a:rPr>
              <a:t>It should be free flowing &amp; not vaporize at the temperature of the pipe line.</a:t>
            </a:r>
          </a:p>
          <a:p>
            <a:pPr marL="182880" indent="-182880" algn="just">
              <a:spcAft>
                <a:spcPts val="0"/>
              </a:spcAft>
              <a:defRPr/>
            </a:pPr>
            <a:r>
              <a:rPr lang="en-US" dirty="0">
                <a:latin typeface="Verdana" panose="020B0604030504040204" pitchFamily="34" charset="0"/>
                <a:ea typeface="Verdana" panose="020B0604030504040204" pitchFamily="34" charset="0"/>
              </a:rPr>
              <a:t>The purging liquid may be either soluble or insoluble in the vessel liquid.</a:t>
            </a:r>
          </a:p>
          <a:p>
            <a:pPr marL="182880" indent="-182880" algn="just">
              <a:spcAft>
                <a:spcPts val="0"/>
              </a:spcAft>
              <a:defRPr/>
            </a:pPr>
            <a:r>
              <a:rPr lang="en-US" dirty="0">
                <a:latin typeface="Verdana" panose="020B0604030504040204" pitchFamily="34" charset="0"/>
                <a:ea typeface="Verdana" panose="020B0604030504040204" pitchFamily="34" charset="0"/>
              </a:rPr>
              <a:t>The rate of flow of the purging liquid is normally adjusted to about 1 gallon/hour.</a:t>
            </a:r>
          </a:p>
          <a:p>
            <a:pPr marL="182880" indent="-182880" algn="just">
              <a:spcAft>
                <a:spcPts val="0"/>
              </a:spcAft>
              <a:defRPr/>
            </a:pPr>
            <a:r>
              <a:rPr lang="en-US" dirty="0">
                <a:latin typeface="Verdana" panose="020B0604030504040204" pitchFamily="34" charset="0"/>
                <a:ea typeface="Verdana" panose="020B0604030504040204" pitchFamily="34" charset="0"/>
              </a:rPr>
              <a:t>The supply liquid pressure is determined by the range of liquid level to the monitored.</a:t>
            </a:r>
          </a:p>
          <a:p>
            <a:pPr marL="182880" indent="-182880" algn="just">
              <a:spcAft>
                <a:spcPts val="0"/>
              </a:spcAft>
              <a:defRPr/>
            </a:pPr>
            <a:endParaRPr lang="en-US" sz="2000"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181521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bilgi Yer Tutucusu 6"/>
          <p:cNvSpPr>
            <a:spLocks noGrp="1"/>
          </p:cNvSpPr>
          <p:nvPr>
            <p:ph type="ftr" sz="quarter" idx="11"/>
          </p:nvPr>
        </p:nvSpPr>
        <p:spPr>
          <a:xfrm>
            <a:off x="0" y="6492875"/>
            <a:ext cx="11741844" cy="365125"/>
          </a:xfrm>
        </p:spPr>
        <p:txBody>
          <a:bodyPr/>
          <a:lstStyle/>
          <a:p>
            <a:r>
              <a:rPr lang="en-US" dirty="0" smtClean="0"/>
              <a:t>DR. KADRİYE ÖZLEM HAMALOĞLU                                                              </a:t>
            </a:r>
            <a:r>
              <a:rPr lang="tr-TR" dirty="0" smtClean="0"/>
              <a:t>															</a:t>
            </a:r>
            <a:r>
              <a:rPr lang="en-US" dirty="0" smtClean="0"/>
              <a:t>    </a:t>
            </a:r>
            <a:endParaRPr lang="tr-TR" dirty="0" smtClean="0"/>
          </a:p>
          <a:p>
            <a:r>
              <a:rPr lang="tr-TR" dirty="0" smtClean="0"/>
              <a:t>05</a:t>
            </a:r>
            <a:r>
              <a:rPr lang="en-US" dirty="0" smtClean="0"/>
              <a:t>.1</a:t>
            </a:r>
            <a:r>
              <a:rPr lang="tr-TR" dirty="0" smtClean="0"/>
              <a:t>1</a:t>
            </a:r>
            <a:r>
              <a:rPr lang="en-US" dirty="0" smtClean="0"/>
              <a:t>.2018</a:t>
            </a:r>
            <a:endParaRPr lang="en-US" dirty="0"/>
          </a:p>
        </p:txBody>
      </p:sp>
      <p:sp>
        <p:nvSpPr>
          <p:cNvPr id="3" name="Unvan 2"/>
          <p:cNvSpPr>
            <a:spLocks noGrp="1"/>
          </p:cNvSpPr>
          <p:nvPr>
            <p:ph type="title"/>
          </p:nvPr>
        </p:nvSpPr>
        <p:spPr/>
        <p:txBody>
          <a:bodyPr>
            <a:normAutofit/>
          </a:bodyPr>
          <a:lstStyle/>
          <a:p>
            <a:pPr algn="ctr"/>
            <a:r>
              <a:rPr lang="tr-TR" sz="3200" b="1" dirty="0" smtClean="0">
                <a:latin typeface="Verdana" panose="020B0604030504040204" pitchFamily="34" charset="0"/>
                <a:ea typeface="Verdana" panose="020B0604030504040204" pitchFamily="34" charset="0"/>
              </a:rPr>
              <a:t>Level </a:t>
            </a:r>
            <a:r>
              <a:rPr lang="tr-TR" sz="3200" b="1" dirty="0" err="1" smtClean="0">
                <a:latin typeface="Verdana" panose="020B0604030504040204" pitchFamily="34" charset="0"/>
                <a:ea typeface="Verdana" panose="020B0604030504040204" pitchFamily="34" charset="0"/>
              </a:rPr>
              <a:t>measurement</a:t>
            </a:r>
            <a:endParaRPr lang="tr-TR" sz="3200" b="1" dirty="0">
              <a:latin typeface="Verdana" panose="020B0604030504040204" pitchFamily="34" charset="0"/>
              <a:ea typeface="Verdana" panose="020B0604030504040204" pitchFamily="34" charset="0"/>
            </a:endParaRPr>
          </a:p>
        </p:txBody>
      </p:sp>
      <p:sp>
        <p:nvSpPr>
          <p:cNvPr id="4" name="Dikdörtgen 3"/>
          <p:cNvSpPr/>
          <p:nvPr/>
        </p:nvSpPr>
        <p:spPr>
          <a:xfrm>
            <a:off x="450156" y="2083402"/>
            <a:ext cx="11160652" cy="4154984"/>
          </a:xfrm>
          <a:prstGeom prst="rect">
            <a:avLst/>
          </a:prstGeom>
        </p:spPr>
        <p:txBody>
          <a:bodyPr wrap="square">
            <a:spAutoFit/>
          </a:bodyPr>
          <a:lstStyle/>
          <a:p>
            <a:pPr marL="342900" indent="-342900" algn="just">
              <a:buFont typeface="Arial" panose="020B0604020202020204" pitchFamily="34" charset="0"/>
              <a:buChar char="•"/>
            </a:pPr>
            <a:r>
              <a:rPr lang="en-US" altLang="en-US" sz="2400" dirty="0">
                <a:solidFill>
                  <a:srgbClr val="002060"/>
                </a:solidFill>
                <a:latin typeface="Verdana" panose="020B0604030504040204" pitchFamily="34" charset="0"/>
                <a:ea typeface="Verdana" panose="020B0604030504040204" pitchFamily="34" charset="0"/>
              </a:rPr>
              <a:t>Level is another common process variable that is measured in many industries. </a:t>
            </a:r>
            <a:endParaRPr lang="tr-TR" altLang="en-US" sz="2400" dirty="0" smtClean="0">
              <a:solidFill>
                <a:srgbClr val="002060"/>
              </a:solidFill>
              <a:latin typeface="Verdana" panose="020B0604030504040204" pitchFamily="34" charset="0"/>
              <a:ea typeface="Verdana" panose="020B0604030504040204" pitchFamily="34" charset="0"/>
            </a:endParaRPr>
          </a:p>
          <a:p>
            <a:pPr marL="342900" indent="-342900" algn="just">
              <a:buFont typeface="Arial" panose="020B0604020202020204" pitchFamily="34" charset="0"/>
              <a:buChar char="•"/>
            </a:pPr>
            <a:r>
              <a:rPr lang="en-US" altLang="en-US" sz="2400" dirty="0" smtClean="0">
                <a:solidFill>
                  <a:srgbClr val="002060"/>
                </a:solidFill>
                <a:latin typeface="Verdana" panose="020B0604030504040204" pitchFamily="34" charset="0"/>
                <a:ea typeface="Verdana" panose="020B0604030504040204" pitchFamily="34" charset="0"/>
              </a:rPr>
              <a:t>The </a:t>
            </a:r>
            <a:r>
              <a:rPr lang="en-US" altLang="en-US" sz="2400" dirty="0">
                <a:solidFill>
                  <a:srgbClr val="002060"/>
                </a:solidFill>
                <a:latin typeface="Verdana" panose="020B0604030504040204" pitchFamily="34" charset="0"/>
                <a:ea typeface="Verdana" panose="020B0604030504040204" pitchFamily="34" charset="0"/>
              </a:rPr>
              <a:t>method used will vary widely depending on the nature of the industry, the process, and the application. </a:t>
            </a:r>
            <a:endParaRPr lang="tr-TR" altLang="en-US" sz="2400" dirty="0" smtClean="0">
              <a:solidFill>
                <a:srgbClr val="002060"/>
              </a:solidFill>
              <a:latin typeface="Verdana" panose="020B0604030504040204" pitchFamily="34" charset="0"/>
              <a:ea typeface="Verdana" panose="020B0604030504040204" pitchFamily="34" charset="0"/>
            </a:endParaRPr>
          </a:p>
          <a:p>
            <a:pPr marL="342900" indent="-342900" algn="just">
              <a:buFont typeface="Arial" panose="020B0604020202020204" pitchFamily="34" charset="0"/>
              <a:buChar char="•"/>
            </a:pPr>
            <a:r>
              <a:rPr lang="en-US" altLang="en-US" sz="2400" dirty="0">
                <a:solidFill>
                  <a:srgbClr val="002060"/>
                </a:solidFill>
                <a:latin typeface="Verdana" panose="020B0604030504040204" pitchFamily="34" charset="0"/>
                <a:ea typeface="Verdana" panose="020B0604030504040204" pitchFamily="34" charset="0"/>
              </a:rPr>
              <a:t>In modern manufacturing industries which use many solvents, chemicals, steam and other liquids and in power plants which use vast amount of water, the accurate measurement of liquid level is very essential. </a:t>
            </a:r>
            <a:endParaRPr lang="tr-TR" altLang="en-US" sz="2400" dirty="0" smtClean="0">
              <a:solidFill>
                <a:srgbClr val="002060"/>
              </a:solidFill>
              <a:latin typeface="Verdana" panose="020B0604030504040204" pitchFamily="34" charset="0"/>
              <a:ea typeface="Verdana" panose="020B0604030504040204" pitchFamily="34" charset="0"/>
            </a:endParaRPr>
          </a:p>
          <a:p>
            <a:pPr marL="342900" indent="-342900" algn="just">
              <a:buFont typeface="Arial" panose="020B0604020202020204" pitchFamily="34" charset="0"/>
              <a:buChar char="•"/>
            </a:pPr>
            <a:endParaRPr lang="en-US" altLang="en-US" sz="2400" dirty="0">
              <a:solidFill>
                <a:srgbClr val="002060"/>
              </a:solidFill>
              <a:latin typeface="Verdana" panose="020B0604030504040204" pitchFamily="34" charset="0"/>
              <a:ea typeface="Verdana" panose="020B0604030504040204" pitchFamily="34" charset="0"/>
            </a:endParaRPr>
          </a:p>
          <a:p>
            <a:pPr algn="just"/>
            <a:r>
              <a:rPr lang="en-US" altLang="en-US" sz="2400" dirty="0" smtClean="0">
                <a:solidFill>
                  <a:srgbClr val="002060"/>
                </a:solidFill>
                <a:latin typeface="Verdana" panose="020B0604030504040204" pitchFamily="34" charset="0"/>
                <a:ea typeface="Verdana" panose="020B0604030504040204" pitchFamily="34" charset="0"/>
              </a:rPr>
              <a:t>Level </a:t>
            </a:r>
            <a:r>
              <a:rPr lang="en-US" altLang="en-US" sz="2400" dirty="0">
                <a:solidFill>
                  <a:srgbClr val="002060"/>
                </a:solidFill>
                <a:latin typeface="Verdana" panose="020B0604030504040204" pitchFamily="34" charset="0"/>
                <a:ea typeface="Verdana" panose="020B0604030504040204" pitchFamily="34" charset="0"/>
              </a:rPr>
              <a:t>measurement – the act of establishing the height of a liquid surface in reference to a zero point.</a:t>
            </a:r>
          </a:p>
        </p:txBody>
      </p:sp>
    </p:spTree>
    <p:extLst>
      <p:ext uri="{BB962C8B-B14F-4D97-AF65-F5344CB8AC3E}">
        <p14:creationId xmlns:p14="http://schemas.microsoft.com/office/powerpoint/2010/main" val="2651848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560" y="583731"/>
            <a:ext cx="8229600" cy="944562"/>
          </a:xfrm>
        </p:spPr>
        <p:txBody>
          <a:bodyPr>
            <a:normAutofit/>
          </a:bodyPr>
          <a:lstStyle/>
          <a:p>
            <a:pPr algn="ctr">
              <a:defRPr/>
            </a:pPr>
            <a:r>
              <a:rPr lang="en-US" sz="3200" b="1" dirty="0" err="1" smtClean="0">
                <a:latin typeface="Verdana" panose="020B0604030504040204" pitchFamily="34" charset="0"/>
                <a:ea typeface="Verdana" panose="020B0604030504040204" pitchFamily="34" charset="0"/>
              </a:rPr>
              <a:t>Electr</a:t>
            </a:r>
            <a:r>
              <a:rPr lang="tr-TR" sz="3200" b="1" dirty="0">
                <a:latin typeface="Verdana" panose="020B0604030504040204" pitchFamily="34" charset="0"/>
                <a:ea typeface="Verdana" panose="020B0604030504040204" pitchFamily="34" charset="0"/>
              </a:rPr>
              <a:t>ı</a:t>
            </a:r>
            <a:r>
              <a:rPr lang="en-US" sz="3200" b="1" dirty="0" err="1" smtClean="0">
                <a:latin typeface="Verdana" panose="020B0604030504040204" pitchFamily="34" charset="0"/>
                <a:ea typeface="Verdana" panose="020B0604030504040204" pitchFamily="34" charset="0"/>
              </a:rPr>
              <a:t>cal</a:t>
            </a:r>
            <a:r>
              <a:rPr lang="en-US" sz="3200" b="1" dirty="0" smtClean="0">
                <a:latin typeface="Verdana" panose="020B0604030504040204" pitchFamily="34" charset="0"/>
                <a:ea typeface="Verdana" panose="020B0604030504040204" pitchFamily="34" charset="0"/>
              </a:rPr>
              <a:t> Type</a:t>
            </a:r>
            <a:endParaRPr lang="en-US" sz="3200" dirty="0" smtClean="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476518" y="1993007"/>
            <a:ext cx="11269013" cy="4983163"/>
          </a:xfrm>
        </p:spPr>
        <p:txBody>
          <a:bodyPr rtlCol="0">
            <a:normAutofit/>
          </a:bodyPr>
          <a:lstStyle/>
          <a:p>
            <a:pPr marL="514350" indent="-514350">
              <a:spcAft>
                <a:spcPts val="0"/>
              </a:spcAft>
              <a:buNone/>
              <a:defRPr/>
            </a:pPr>
            <a:r>
              <a:rPr lang="en-US" sz="2400" b="1" dirty="0" smtClean="0">
                <a:solidFill>
                  <a:srgbClr val="0070C0"/>
                </a:solidFill>
                <a:latin typeface="Verdana" panose="020B0604030504040204" pitchFamily="34" charset="0"/>
                <a:ea typeface="Verdana" panose="020B0604030504040204" pitchFamily="34" charset="0"/>
              </a:rPr>
              <a:t>A. Capacitance Level Indicator</a:t>
            </a:r>
          </a:p>
          <a:p>
            <a:pPr marL="514350" indent="-514350">
              <a:spcAft>
                <a:spcPts val="0"/>
              </a:spcAft>
              <a:defRPr/>
            </a:pPr>
            <a:r>
              <a:rPr lang="en-US" sz="2000" dirty="0" smtClean="0">
                <a:solidFill>
                  <a:srgbClr val="002060"/>
                </a:solidFill>
                <a:latin typeface="Verdana" panose="020B0604030504040204" pitchFamily="34" charset="0"/>
                <a:ea typeface="Verdana" panose="020B0604030504040204" pitchFamily="34" charset="0"/>
              </a:rPr>
              <a:t>The principle of operation of capacitance level indicator is based upon the familiar capacitance equation of a parallel plate capacitor given by:</a:t>
            </a:r>
          </a:p>
          <a:p>
            <a:pPr marL="514350" indent="-514350">
              <a:spcAft>
                <a:spcPts val="0"/>
              </a:spcAft>
              <a:buNone/>
              <a:defRPr/>
            </a:pPr>
            <a:r>
              <a:rPr lang="en-US" sz="2000" dirty="0" smtClean="0">
                <a:solidFill>
                  <a:srgbClr val="002060"/>
                </a:solidFill>
                <a:latin typeface="Verdana" panose="020B0604030504040204" pitchFamily="34" charset="0"/>
                <a:ea typeface="Verdana" panose="020B0604030504040204" pitchFamily="34" charset="0"/>
              </a:rPr>
              <a:t>	</a:t>
            </a:r>
          </a:p>
          <a:p>
            <a:pPr marL="514350" indent="-514350">
              <a:spcAft>
                <a:spcPts val="0"/>
              </a:spcAft>
              <a:buNone/>
              <a:defRPr/>
            </a:pPr>
            <a:r>
              <a:rPr lang="en-US" sz="2000" dirty="0" smtClean="0">
                <a:solidFill>
                  <a:srgbClr val="FF0000"/>
                </a:solidFill>
                <a:latin typeface="Verdana" panose="020B0604030504040204" pitchFamily="34" charset="0"/>
                <a:ea typeface="Verdana" panose="020B0604030504040204" pitchFamily="34" charset="0"/>
              </a:rPr>
              <a:t>				</a:t>
            </a:r>
            <a:r>
              <a:rPr lang="en-US" sz="2000" b="1" dirty="0">
                <a:solidFill>
                  <a:srgbClr val="FF0000"/>
                </a:solidFill>
                <a:latin typeface="Verdana" panose="020B0604030504040204" pitchFamily="34" charset="0"/>
                <a:ea typeface="Verdana" panose="020B0604030504040204" pitchFamily="34" charset="0"/>
              </a:rPr>
              <a:t>C = K (A/D)</a:t>
            </a:r>
          </a:p>
          <a:p>
            <a:pPr marL="514350" indent="-514350">
              <a:spcAft>
                <a:spcPts val="0"/>
              </a:spcAft>
              <a:buNone/>
              <a:defRPr/>
            </a:pPr>
            <a:endParaRPr lang="en-US" sz="2000" dirty="0" smtClean="0">
              <a:solidFill>
                <a:srgbClr val="002060"/>
              </a:solidFill>
              <a:latin typeface="Verdana" panose="020B0604030504040204" pitchFamily="34" charset="0"/>
              <a:ea typeface="Verdana" panose="020B0604030504040204" pitchFamily="34" charset="0"/>
            </a:endParaRPr>
          </a:p>
          <a:p>
            <a:pPr marL="514350" indent="-514350">
              <a:spcAft>
                <a:spcPts val="0"/>
              </a:spcAft>
              <a:buNone/>
              <a:defRPr/>
            </a:pPr>
            <a:r>
              <a:rPr lang="en-US" sz="2000" dirty="0" smtClean="0">
                <a:solidFill>
                  <a:srgbClr val="002060"/>
                </a:solidFill>
                <a:latin typeface="Verdana" panose="020B0604030504040204" pitchFamily="34" charset="0"/>
                <a:ea typeface="Verdana" panose="020B0604030504040204" pitchFamily="34" charset="0"/>
              </a:rPr>
              <a:t>Where, C = Capacitance (Farad)</a:t>
            </a:r>
          </a:p>
          <a:p>
            <a:pPr marL="514350" indent="-514350">
              <a:spcAft>
                <a:spcPts val="0"/>
              </a:spcAft>
              <a:buNone/>
              <a:defRPr/>
            </a:pPr>
            <a:r>
              <a:rPr lang="en-US" sz="2000" dirty="0" smtClean="0">
                <a:solidFill>
                  <a:srgbClr val="002060"/>
                </a:solidFill>
                <a:latin typeface="Verdana" panose="020B0604030504040204" pitchFamily="34" charset="0"/>
                <a:ea typeface="Verdana" panose="020B0604030504040204" pitchFamily="34" charset="0"/>
              </a:rPr>
              <a:t>             K = Dielectric constant</a:t>
            </a:r>
          </a:p>
          <a:p>
            <a:pPr marL="514350" indent="-514350">
              <a:spcAft>
                <a:spcPts val="0"/>
              </a:spcAft>
              <a:buNone/>
              <a:defRPr/>
            </a:pPr>
            <a:r>
              <a:rPr lang="en-US" sz="2000" dirty="0" smtClean="0">
                <a:solidFill>
                  <a:srgbClr val="002060"/>
                </a:solidFill>
                <a:latin typeface="Verdana" panose="020B0604030504040204" pitchFamily="34" charset="0"/>
                <a:ea typeface="Verdana" panose="020B0604030504040204" pitchFamily="34" charset="0"/>
              </a:rPr>
              <a:t>             A = Area of plate (m</a:t>
            </a:r>
            <a:r>
              <a:rPr lang="en-US" sz="2000" baseline="30000" dirty="0" smtClean="0">
                <a:solidFill>
                  <a:srgbClr val="002060"/>
                </a:solidFill>
                <a:latin typeface="Verdana" panose="020B0604030504040204" pitchFamily="34" charset="0"/>
                <a:ea typeface="Verdana" panose="020B0604030504040204" pitchFamily="34" charset="0"/>
              </a:rPr>
              <a:t>2</a:t>
            </a:r>
            <a:r>
              <a:rPr lang="en-US" sz="2000" dirty="0" smtClean="0">
                <a:solidFill>
                  <a:srgbClr val="002060"/>
                </a:solidFill>
                <a:latin typeface="Verdana" panose="020B0604030504040204" pitchFamily="34" charset="0"/>
                <a:ea typeface="Verdana" panose="020B0604030504040204" pitchFamily="34" charset="0"/>
              </a:rPr>
              <a:t>)</a:t>
            </a:r>
          </a:p>
          <a:p>
            <a:pPr marL="514350" indent="-514350">
              <a:spcAft>
                <a:spcPts val="0"/>
              </a:spcAft>
              <a:buNone/>
              <a:defRPr/>
            </a:pPr>
            <a:r>
              <a:rPr lang="en-US" sz="2000" dirty="0" smtClean="0">
                <a:solidFill>
                  <a:srgbClr val="002060"/>
                </a:solidFill>
                <a:latin typeface="Verdana" panose="020B0604030504040204" pitchFamily="34" charset="0"/>
                <a:ea typeface="Verdana" panose="020B0604030504040204" pitchFamily="34" charset="0"/>
              </a:rPr>
              <a:t>             D = Distance between 2 plates (meter)</a:t>
            </a:r>
          </a:p>
          <a:p>
            <a:pPr marL="514350" indent="-514350">
              <a:spcAft>
                <a:spcPts val="0"/>
              </a:spcAft>
              <a:buNone/>
              <a:defRPr/>
            </a:pPr>
            <a:endParaRPr lang="en-US" sz="2000" dirty="0" smtClean="0">
              <a:latin typeface="Verdana" panose="020B0604030504040204" pitchFamily="34" charset="0"/>
              <a:ea typeface="Verdana" panose="020B0604030504040204" pitchFamily="34" charset="0"/>
            </a:endParaRPr>
          </a:p>
          <a:p>
            <a:pPr marL="514350" indent="-514350">
              <a:spcAft>
                <a:spcPts val="0"/>
              </a:spcAft>
              <a:buNone/>
              <a:defRPr/>
            </a:pPr>
            <a:endParaRPr lang="en-US" sz="2000" dirty="0" smtClean="0">
              <a:latin typeface="Verdana" panose="020B0604030504040204" pitchFamily="34" charset="0"/>
              <a:ea typeface="Verdana" panose="020B0604030504040204" pitchFamily="34" charset="0"/>
            </a:endParaRPr>
          </a:p>
          <a:p>
            <a:pPr marL="514350" indent="-514350">
              <a:spcAft>
                <a:spcPts val="0"/>
              </a:spcAft>
              <a:defRPr/>
            </a:pPr>
            <a:endParaRPr lang="en-US" dirty="0" smtClean="0"/>
          </a:p>
          <a:p>
            <a:pPr marL="0" indent="0">
              <a:spcAft>
                <a:spcPts val="0"/>
              </a:spcAft>
              <a:buNone/>
              <a:defRPr/>
            </a:pPr>
            <a:endParaRPr lang="en-US" dirty="0" smtClean="0"/>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1358254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927" y="686762"/>
            <a:ext cx="8229600" cy="868362"/>
          </a:xfrm>
        </p:spPr>
        <p:txBody>
          <a:bodyPr>
            <a:normAutofit/>
          </a:bodyPr>
          <a:lstStyle/>
          <a:p>
            <a:pPr marL="514350" indent="-514350">
              <a:defRPr/>
            </a:pPr>
            <a:r>
              <a:rPr lang="en-US" sz="3200" b="1" dirty="0" smtClean="0">
                <a:latin typeface="Verdana" panose="020B0604030504040204" pitchFamily="34" charset="0"/>
                <a:ea typeface="Verdana" panose="020B0604030504040204" pitchFamily="34" charset="0"/>
              </a:rPr>
              <a:t>Capac</a:t>
            </a:r>
            <a:r>
              <a:rPr lang="tr-TR" sz="3200" b="1" dirty="0">
                <a:latin typeface="Verdana" panose="020B0604030504040204" pitchFamily="34" charset="0"/>
                <a:ea typeface="Verdana" panose="020B0604030504040204" pitchFamily="34" charset="0"/>
              </a:rPr>
              <a:t>ı</a:t>
            </a:r>
            <a:r>
              <a:rPr lang="en-US" sz="3200" b="1" dirty="0" err="1" smtClean="0">
                <a:latin typeface="Verdana" panose="020B0604030504040204" pitchFamily="34" charset="0"/>
                <a:ea typeface="Verdana" panose="020B0604030504040204" pitchFamily="34" charset="0"/>
              </a:rPr>
              <a:t>tance</a:t>
            </a:r>
            <a:r>
              <a:rPr lang="en-US" sz="3200" b="1" dirty="0" smtClean="0">
                <a:latin typeface="Verdana" panose="020B0604030504040204" pitchFamily="34" charset="0"/>
                <a:ea typeface="Verdana" panose="020B0604030504040204" pitchFamily="34" charset="0"/>
              </a:rPr>
              <a:t> </a:t>
            </a:r>
            <a:r>
              <a:rPr lang="en-US" sz="3200" b="1" dirty="0">
                <a:latin typeface="Verdana" panose="020B0604030504040204" pitchFamily="34" charset="0"/>
                <a:ea typeface="Verdana" panose="020B0604030504040204" pitchFamily="34" charset="0"/>
              </a:rPr>
              <a:t>Level </a:t>
            </a:r>
            <a:r>
              <a:rPr lang="en-US" sz="3200" b="1" dirty="0" err="1" smtClean="0">
                <a:latin typeface="Verdana" panose="020B0604030504040204" pitchFamily="34" charset="0"/>
                <a:ea typeface="Verdana" panose="020B0604030504040204" pitchFamily="34" charset="0"/>
              </a:rPr>
              <a:t>Ind</a:t>
            </a:r>
            <a:r>
              <a:rPr lang="tr-TR" sz="3200" b="1" dirty="0" smtClean="0">
                <a:latin typeface="Verdana" panose="020B0604030504040204" pitchFamily="34" charset="0"/>
                <a:ea typeface="Verdana" panose="020B0604030504040204" pitchFamily="34" charset="0"/>
              </a:rPr>
              <a:t>ı</a:t>
            </a:r>
            <a:r>
              <a:rPr lang="en-US" sz="3200" b="1" dirty="0" err="1" smtClean="0">
                <a:latin typeface="Verdana" panose="020B0604030504040204" pitchFamily="34" charset="0"/>
                <a:ea typeface="Verdana" panose="020B0604030504040204" pitchFamily="34" charset="0"/>
              </a:rPr>
              <a:t>cator</a:t>
            </a:r>
            <a:endParaRPr lang="en-US" sz="3200" b="1" dirty="0">
              <a:latin typeface="Verdana" panose="020B0604030504040204" pitchFamily="34" charset="0"/>
              <a:ea typeface="Verdana" panose="020B0604030504040204" pitchFamily="34" charset="0"/>
            </a:endParaRPr>
          </a:p>
        </p:txBody>
      </p:sp>
      <p:sp>
        <p:nvSpPr>
          <p:cNvPr id="5" name="Content Placeholder 4"/>
          <p:cNvSpPr>
            <a:spLocks noGrp="1"/>
          </p:cNvSpPr>
          <p:nvPr>
            <p:ph idx="1"/>
          </p:nvPr>
        </p:nvSpPr>
        <p:spPr>
          <a:xfrm>
            <a:off x="4563594" y="2136627"/>
            <a:ext cx="7265832" cy="4983163"/>
          </a:xfrm>
        </p:spPr>
        <p:txBody>
          <a:bodyPr rtlCol="0">
            <a:normAutofit/>
          </a:bodyPr>
          <a:lstStyle/>
          <a:p>
            <a:pPr marL="514350" indent="-514350" algn="just">
              <a:spcAft>
                <a:spcPts val="0"/>
              </a:spcAft>
              <a:defRPr/>
            </a:pPr>
            <a:r>
              <a:rPr lang="en-US" sz="2000" dirty="0" smtClean="0">
                <a:latin typeface="Verdana" panose="020B0604030504040204" pitchFamily="34" charset="0"/>
                <a:ea typeface="Verdana" panose="020B0604030504040204" pitchFamily="34" charset="0"/>
              </a:rPr>
              <a:t>A </a:t>
            </a:r>
            <a:r>
              <a:rPr lang="en-US" sz="2000" dirty="0">
                <a:latin typeface="Verdana" panose="020B0604030504040204" pitchFamily="34" charset="0"/>
                <a:ea typeface="Verdana" panose="020B0604030504040204" pitchFamily="34" charset="0"/>
              </a:rPr>
              <a:t>capacitor consists of two plates separated from each other by an insulating material called a dielectric. </a:t>
            </a:r>
          </a:p>
          <a:p>
            <a:pPr marL="514350" indent="-514350" algn="just">
              <a:spcAft>
                <a:spcPts val="0"/>
              </a:spcAft>
              <a:defRPr/>
            </a:pPr>
            <a:r>
              <a:rPr lang="en-US" sz="2000" dirty="0">
                <a:latin typeface="Verdana" panose="020B0604030504040204" pitchFamily="34" charset="0"/>
                <a:ea typeface="Verdana" panose="020B0604030504040204" pitchFamily="34" charset="0"/>
              </a:rPr>
              <a:t>In applications involving capacitance measuring devices, one side of the process container acts as one plate and an immersion electrode is used as the other.</a:t>
            </a:r>
          </a:p>
          <a:p>
            <a:pPr marL="514350" indent="-514350" algn="just">
              <a:spcAft>
                <a:spcPts val="0"/>
              </a:spcAft>
              <a:defRPr/>
            </a:pPr>
            <a:r>
              <a:rPr lang="en-US" sz="2000" dirty="0">
                <a:latin typeface="Verdana" panose="020B0604030504040204" pitchFamily="34" charset="0"/>
                <a:ea typeface="Verdana" panose="020B0604030504040204" pitchFamily="34" charset="0"/>
              </a:rPr>
              <a:t>The dielectric is either air or the material in the vessel. </a:t>
            </a:r>
          </a:p>
          <a:p>
            <a:pPr marL="514350" indent="-514350" algn="just">
              <a:spcAft>
                <a:spcPts val="0"/>
              </a:spcAft>
              <a:defRPr/>
            </a:pPr>
            <a:r>
              <a:rPr lang="en-US" sz="2000" dirty="0">
                <a:latin typeface="Verdana" panose="020B0604030504040204" pitchFamily="34" charset="0"/>
                <a:ea typeface="Verdana" panose="020B0604030504040204" pitchFamily="34" charset="0"/>
              </a:rPr>
              <a:t>The dielectric varies with the level in the vessel. </a:t>
            </a:r>
          </a:p>
          <a:p>
            <a:pPr marL="514350" indent="-514350" algn="just">
              <a:spcAft>
                <a:spcPts val="0"/>
              </a:spcAft>
              <a:defRPr/>
            </a:pPr>
            <a:r>
              <a:rPr lang="en-US" sz="2000" dirty="0">
                <a:latin typeface="Verdana" panose="020B0604030504040204" pitchFamily="34" charset="0"/>
                <a:ea typeface="Verdana" panose="020B0604030504040204" pitchFamily="34" charset="0"/>
              </a:rPr>
              <a:t>This variation produces a change in capacitance that is proportional to level. </a:t>
            </a:r>
          </a:p>
          <a:p>
            <a:pPr marL="514350" indent="-514350" algn="just">
              <a:spcAft>
                <a:spcPts val="0"/>
              </a:spcAft>
              <a:defRPr/>
            </a:pPr>
            <a:r>
              <a:rPr lang="en-US" sz="2000" dirty="0">
                <a:latin typeface="Verdana" panose="020B0604030504040204" pitchFamily="34" charset="0"/>
                <a:ea typeface="Verdana" panose="020B0604030504040204" pitchFamily="34" charset="0"/>
              </a:rPr>
              <a:t>Thus, level values are inferred from the measurement of changes in capacitance, which result from changes in the level.</a:t>
            </a:r>
          </a:p>
          <a:p>
            <a:pPr marL="514350" indent="-514350" algn="just">
              <a:spcAft>
                <a:spcPts val="0"/>
              </a:spcAft>
              <a:buNone/>
              <a:defRPr/>
            </a:pPr>
            <a:endParaRPr lang="en-US" dirty="0" smtClean="0">
              <a:latin typeface="Verdana" panose="020B0604030504040204" pitchFamily="34" charset="0"/>
              <a:ea typeface="Verdana" panose="020B0604030504040204" pitchFamily="34" charset="0"/>
            </a:endParaRPr>
          </a:p>
          <a:p>
            <a:pPr marL="182880" indent="-182880" algn="just">
              <a:spcAft>
                <a:spcPts val="0"/>
              </a:spcAft>
              <a:buNone/>
              <a:defRPr/>
            </a:pPr>
            <a:endParaRPr lang="en-US" dirty="0">
              <a:latin typeface="Verdana" panose="020B0604030504040204" pitchFamily="34" charset="0"/>
              <a:ea typeface="Verdana" panose="020B060403050404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10" y="2007128"/>
            <a:ext cx="3907056" cy="378102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4"/>
          <p:cNvSpPr txBox="1">
            <a:spLocks noChangeArrowheads="1"/>
          </p:cNvSpPr>
          <p:nvPr/>
        </p:nvSpPr>
        <p:spPr bwMode="auto">
          <a:xfrm>
            <a:off x="729538" y="5895475"/>
            <a:ext cx="3581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smtClean="0">
                <a:solidFill>
                  <a:srgbClr val="0070C0"/>
                </a:solidFill>
              </a:rPr>
              <a:t>Capacitance </a:t>
            </a:r>
            <a:r>
              <a:rPr lang="en-US" altLang="en-US" sz="1800" dirty="0">
                <a:solidFill>
                  <a:srgbClr val="0070C0"/>
                </a:solidFill>
              </a:rPr>
              <a:t>Level Indicator</a:t>
            </a:r>
          </a:p>
        </p:txBody>
      </p:sp>
      <p:sp>
        <p:nvSpPr>
          <p:cNvPr id="7"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610492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450761" y="2272048"/>
            <a:ext cx="6993228" cy="4433552"/>
          </a:xfrm>
        </p:spPr>
        <p:txBody>
          <a:bodyPr/>
          <a:lstStyle/>
          <a:p>
            <a:pPr algn="just" eaLnBrk="1" hangingPunct="1"/>
            <a:r>
              <a:rPr lang="en-US" altLang="en-US" dirty="0" smtClean="0">
                <a:solidFill>
                  <a:srgbClr val="002060"/>
                </a:solidFill>
                <a:latin typeface="Verdana" panose="020B0604030504040204" pitchFamily="34" charset="0"/>
                <a:ea typeface="Verdana" panose="020B0604030504040204" pitchFamily="34" charset="0"/>
              </a:rPr>
              <a:t>When the level of liquid in tank rises, the capacitance increases.</a:t>
            </a:r>
          </a:p>
          <a:p>
            <a:pPr algn="just" eaLnBrk="1" hangingPunct="1"/>
            <a:r>
              <a:rPr lang="en-US" altLang="en-US" dirty="0" smtClean="0">
                <a:solidFill>
                  <a:srgbClr val="002060"/>
                </a:solidFill>
                <a:latin typeface="Verdana" panose="020B0604030504040204" pitchFamily="34" charset="0"/>
                <a:ea typeface="Verdana" panose="020B0604030504040204" pitchFamily="34" charset="0"/>
              </a:rPr>
              <a:t>When liquid level in the tank decreases, the capacitance also decreases.</a:t>
            </a:r>
          </a:p>
          <a:p>
            <a:pPr algn="just" eaLnBrk="1" hangingPunct="1"/>
            <a:r>
              <a:rPr lang="en-US" altLang="en-US" dirty="0" smtClean="0">
                <a:solidFill>
                  <a:srgbClr val="002060"/>
                </a:solidFill>
                <a:latin typeface="Verdana" panose="020B0604030504040204" pitchFamily="34" charset="0"/>
                <a:ea typeface="Verdana" panose="020B0604030504040204" pitchFamily="34" charset="0"/>
              </a:rPr>
              <a:t>This increase &amp; decrease in the capacitance is measured &amp; is displayed on the indicator calibrated in terms of liquid level.</a:t>
            </a:r>
          </a:p>
          <a:p>
            <a:pPr algn="just" eaLnBrk="1" hangingPunct="1"/>
            <a:endParaRPr lang="en-US" altLang="en-US" dirty="0" smtClean="0">
              <a:solidFill>
                <a:srgbClr val="002060"/>
              </a:solidFill>
              <a:latin typeface="Verdana" panose="020B0604030504040204" pitchFamily="34" charset="0"/>
              <a:ea typeface="Verdana" panose="020B0604030504040204" pitchFamily="34" charset="0"/>
            </a:endParaRPr>
          </a:p>
          <a:p>
            <a:pPr algn="just" eaLnBrk="1" hangingPunct="1"/>
            <a:endParaRPr lang="en-US" altLang="en-US" dirty="0" smtClean="0">
              <a:solidFill>
                <a:srgbClr val="002060"/>
              </a:solidFill>
              <a:latin typeface="Verdana" panose="020B0604030504040204" pitchFamily="34" charset="0"/>
              <a:ea typeface="Verdana" panose="020B0604030504040204" pitchFamily="34" charset="0"/>
            </a:endParaRPr>
          </a:p>
        </p:txBody>
      </p:sp>
      <p:sp>
        <p:nvSpPr>
          <p:cNvPr id="48133" name="TextBox 4"/>
          <p:cNvSpPr txBox="1">
            <a:spLocks noChangeArrowheads="1"/>
          </p:cNvSpPr>
          <p:nvPr/>
        </p:nvSpPr>
        <p:spPr bwMode="auto">
          <a:xfrm>
            <a:off x="8053284" y="6160395"/>
            <a:ext cx="3581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smtClean="0">
                <a:solidFill>
                  <a:srgbClr val="0070C0"/>
                </a:solidFill>
              </a:rPr>
              <a:t>Capacitance </a:t>
            </a:r>
            <a:r>
              <a:rPr lang="en-US" altLang="en-US" sz="1800" dirty="0">
                <a:solidFill>
                  <a:srgbClr val="0070C0"/>
                </a:solidFill>
              </a:rPr>
              <a:t>Level Indicator</a:t>
            </a:r>
          </a:p>
        </p:txBody>
      </p:sp>
      <p:sp>
        <p:nvSpPr>
          <p:cNvPr id="7" name="Title 1"/>
          <p:cNvSpPr txBox="1">
            <a:spLocks/>
          </p:cNvSpPr>
          <p:nvPr/>
        </p:nvSpPr>
        <p:spPr>
          <a:xfrm>
            <a:off x="1903927" y="686762"/>
            <a:ext cx="8229600" cy="86836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defRPr/>
            </a:pPr>
            <a:r>
              <a:rPr lang="en-US" sz="3200" b="1" smtClean="0">
                <a:latin typeface="Verdana" panose="020B0604030504040204" pitchFamily="34" charset="0"/>
                <a:ea typeface="Verdana" panose="020B0604030504040204" pitchFamily="34" charset="0"/>
              </a:rPr>
              <a:t>Capac</a:t>
            </a:r>
            <a:r>
              <a:rPr lang="tr-TR" sz="3200" b="1" smtClean="0">
                <a:latin typeface="Verdana" panose="020B0604030504040204" pitchFamily="34" charset="0"/>
                <a:ea typeface="Verdana" panose="020B0604030504040204" pitchFamily="34" charset="0"/>
              </a:rPr>
              <a:t>ı</a:t>
            </a:r>
            <a:r>
              <a:rPr lang="en-US" sz="3200" b="1" smtClean="0">
                <a:latin typeface="Verdana" panose="020B0604030504040204" pitchFamily="34" charset="0"/>
                <a:ea typeface="Verdana" panose="020B0604030504040204" pitchFamily="34" charset="0"/>
              </a:rPr>
              <a:t>tance Level Ind</a:t>
            </a:r>
            <a:r>
              <a:rPr lang="tr-TR" sz="3200" b="1" smtClean="0">
                <a:latin typeface="Verdana" panose="020B0604030504040204" pitchFamily="34" charset="0"/>
                <a:ea typeface="Verdana" panose="020B0604030504040204" pitchFamily="34" charset="0"/>
              </a:rPr>
              <a:t>ı</a:t>
            </a:r>
            <a:r>
              <a:rPr lang="en-US" sz="3200" b="1" smtClean="0">
                <a:latin typeface="Verdana" panose="020B0604030504040204" pitchFamily="34" charset="0"/>
                <a:ea typeface="Verdana" panose="020B0604030504040204" pitchFamily="34" charset="0"/>
              </a:rPr>
              <a:t>cator</a:t>
            </a:r>
            <a:endParaRPr lang="en-US" sz="3200" b="1" dirty="0">
              <a:latin typeface="Verdana" panose="020B0604030504040204" pitchFamily="34" charset="0"/>
              <a:ea typeface="Verdana" panose="020B0604030504040204"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0456" y="2272048"/>
            <a:ext cx="3907056" cy="378102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1106444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9"/>
          <p:cNvSpPr>
            <a:spLocks noGrp="1"/>
          </p:cNvSpPr>
          <p:nvPr>
            <p:ph idx="1"/>
          </p:nvPr>
        </p:nvSpPr>
        <p:spPr>
          <a:xfrm>
            <a:off x="663694" y="1878179"/>
            <a:ext cx="11231449" cy="5334000"/>
          </a:xfrm>
        </p:spPr>
        <p:txBody>
          <a:bodyPr>
            <a:normAutofit/>
          </a:bodyPr>
          <a:lstStyle/>
          <a:p>
            <a:pPr marL="514350" indent="-514350" algn="just">
              <a:lnSpc>
                <a:spcPct val="120000"/>
              </a:lnSpc>
              <a:spcBef>
                <a:spcPts val="0"/>
              </a:spcBef>
              <a:spcAft>
                <a:spcPts val="0"/>
              </a:spcAft>
              <a:buNone/>
            </a:pPr>
            <a:r>
              <a:rPr lang="en-US" altLang="en-US" sz="2000" b="1" u="sng" dirty="0" smtClean="0">
                <a:solidFill>
                  <a:srgbClr val="0070C0"/>
                </a:solidFill>
                <a:latin typeface="Verdana" panose="020B0604030504040204" pitchFamily="34" charset="0"/>
                <a:ea typeface="Verdana" panose="020B0604030504040204" pitchFamily="34" charset="0"/>
              </a:rPr>
              <a:t>Advantages</a:t>
            </a:r>
            <a:endParaRPr lang="en-US" altLang="en-US" sz="1600" b="1" u="sng" dirty="0" smtClean="0">
              <a:solidFill>
                <a:srgbClr val="0070C0"/>
              </a:solidFill>
              <a:latin typeface="Verdana" panose="020B0604030504040204" pitchFamily="34" charset="0"/>
              <a:ea typeface="Verdana" panose="020B0604030504040204" pitchFamily="34" charset="0"/>
            </a:endParaRPr>
          </a:p>
          <a:p>
            <a:pPr algn="just">
              <a:lnSpc>
                <a:spcPct val="120000"/>
              </a:lnSpc>
              <a:spcBef>
                <a:spcPts val="0"/>
              </a:spcBef>
              <a:spcAft>
                <a:spcPts val="0"/>
              </a:spcAft>
            </a:pPr>
            <a:r>
              <a:rPr lang="en-US" altLang="en-US" sz="1600" dirty="0" smtClean="0">
                <a:solidFill>
                  <a:srgbClr val="002060"/>
                </a:solidFill>
                <a:latin typeface="Verdana" panose="020B0604030504040204" pitchFamily="34" charset="0"/>
                <a:ea typeface="Verdana" panose="020B0604030504040204" pitchFamily="34" charset="0"/>
              </a:rPr>
              <a:t>It is very useful in a small system.</a:t>
            </a:r>
            <a:endParaRPr lang="tr-TR" altLang="en-US" sz="1600" dirty="0" smtClean="0">
              <a:solidFill>
                <a:srgbClr val="002060"/>
              </a:solidFill>
              <a:latin typeface="Verdana" panose="020B0604030504040204" pitchFamily="34" charset="0"/>
              <a:ea typeface="Verdana" panose="020B0604030504040204" pitchFamily="34" charset="0"/>
            </a:endParaRPr>
          </a:p>
          <a:p>
            <a:pPr algn="just">
              <a:lnSpc>
                <a:spcPct val="120000"/>
              </a:lnSpc>
              <a:spcBef>
                <a:spcPts val="0"/>
              </a:spcBef>
              <a:spcAft>
                <a:spcPts val="0"/>
              </a:spcAft>
            </a:pPr>
            <a:r>
              <a:rPr lang="en-US" altLang="en-US" sz="1600" dirty="0" smtClean="0">
                <a:solidFill>
                  <a:srgbClr val="002060"/>
                </a:solidFill>
                <a:latin typeface="Verdana" panose="020B0604030504040204" pitchFamily="34" charset="0"/>
                <a:ea typeface="Verdana" panose="020B0604030504040204" pitchFamily="34" charset="0"/>
              </a:rPr>
              <a:t>It is very sensitive.</a:t>
            </a:r>
            <a:endParaRPr lang="tr-TR" altLang="en-US" sz="1600" dirty="0" smtClean="0">
              <a:solidFill>
                <a:srgbClr val="002060"/>
              </a:solidFill>
              <a:latin typeface="Verdana" panose="020B0604030504040204" pitchFamily="34" charset="0"/>
              <a:ea typeface="Verdana" panose="020B0604030504040204" pitchFamily="34" charset="0"/>
            </a:endParaRPr>
          </a:p>
          <a:p>
            <a:pPr algn="just">
              <a:lnSpc>
                <a:spcPct val="120000"/>
              </a:lnSpc>
              <a:spcBef>
                <a:spcPts val="0"/>
              </a:spcBef>
              <a:spcAft>
                <a:spcPts val="0"/>
              </a:spcAft>
            </a:pPr>
            <a:r>
              <a:rPr lang="en-US" altLang="en-US" sz="1600" dirty="0" smtClean="0">
                <a:solidFill>
                  <a:srgbClr val="002060"/>
                </a:solidFill>
                <a:latin typeface="Verdana" panose="020B0604030504040204" pitchFamily="34" charset="0"/>
                <a:ea typeface="Verdana" panose="020B0604030504040204" pitchFamily="34" charset="0"/>
              </a:rPr>
              <a:t>There are no moving parts exposed to fluid.</a:t>
            </a:r>
            <a:endParaRPr lang="tr-TR" altLang="en-US" sz="1600" dirty="0">
              <a:solidFill>
                <a:srgbClr val="002060"/>
              </a:solidFill>
              <a:latin typeface="Verdana" panose="020B0604030504040204" pitchFamily="34" charset="0"/>
              <a:ea typeface="Verdana" panose="020B0604030504040204" pitchFamily="34" charset="0"/>
            </a:endParaRPr>
          </a:p>
          <a:p>
            <a:pPr algn="just">
              <a:lnSpc>
                <a:spcPct val="120000"/>
              </a:lnSpc>
              <a:spcBef>
                <a:spcPts val="0"/>
              </a:spcBef>
              <a:spcAft>
                <a:spcPts val="0"/>
              </a:spcAft>
            </a:pPr>
            <a:r>
              <a:rPr lang="en-US" altLang="en-US" sz="1600" dirty="0" smtClean="0">
                <a:solidFill>
                  <a:srgbClr val="002060"/>
                </a:solidFill>
                <a:latin typeface="Verdana" panose="020B0604030504040204" pitchFamily="34" charset="0"/>
                <a:ea typeface="Verdana" panose="020B0604030504040204" pitchFamily="34" charset="0"/>
              </a:rPr>
              <a:t>It is suitable for continuous indication and/or control.</a:t>
            </a:r>
            <a:endParaRPr lang="tr-TR" altLang="en-US" sz="1600" dirty="0" smtClean="0">
              <a:solidFill>
                <a:srgbClr val="002060"/>
              </a:solidFill>
              <a:latin typeface="Verdana" panose="020B0604030504040204" pitchFamily="34" charset="0"/>
              <a:ea typeface="Verdana" panose="020B0604030504040204" pitchFamily="34" charset="0"/>
            </a:endParaRPr>
          </a:p>
          <a:p>
            <a:pPr algn="just">
              <a:lnSpc>
                <a:spcPct val="120000"/>
              </a:lnSpc>
              <a:spcBef>
                <a:spcPts val="0"/>
              </a:spcBef>
              <a:spcAft>
                <a:spcPts val="0"/>
              </a:spcAft>
            </a:pPr>
            <a:r>
              <a:rPr lang="en-US" altLang="en-US" sz="1600" dirty="0" smtClean="0">
                <a:solidFill>
                  <a:srgbClr val="002060"/>
                </a:solidFill>
                <a:latin typeface="Verdana" panose="020B0604030504040204" pitchFamily="34" charset="0"/>
                <a:ea typeface="Verdana" panose="020B0604030504040204" pitchFamily="34" charset="0"/>
              </a:rPr>
              <a:t>Remote adjustment of span &amp; zero is possible in this of level indicator.</a:t>
            </a:r>
            <a:endParaRPr lang="tr-TR" altLang="en-US" sz="1600" dirty="0" smtClean="0">
              <a:solidFill>
                <a:srgbClr val="002060"/>
              </a:solidFill>
              <a:latin typeface="Verdana" panose="020B0604030504040204" pitchFamily="34" charset="0"/>
              <a:ea typeface="Verdana" panose="020B0604030504040204" pitchFamily="34" charset="0"/>
            </a:endParaRPr>
          </a:p>
          <a:p>
            <a:pPr algn="just">
              <a:lnSpc>
                <a:spcPct val="120000"/>
              </a:lnSpc>
              <a:spcBef>
                <a:spcPts val="0"/>
              </a:spcBef>
              <a:spcAft>
                <a:spcPts val="0"/>
              </a:spcAft>
            </a:pPr>
            <a:r>
              <a:rPr lang="en-US" altLang="en-US" sz="1600" dirty="0" smtClean="0">
                <a:solidFill>
                  <a:srgbClr val="002060"/>
                </a:solidFill>
                <a:latin typeface="Verdana" panose="020B0604030504040204" pitchFamily="34" charset="0"/>
                <a:ea typeface="Verdana" panose="020B0604030504040204" pitchFamily="34" charset="0"/>
              </a:rPr>
              <a:t>It is good for use with slurries.</a:t>
            </a:r>
            <a:endParaRPr lang="tr-TR" altLang="en-US" sz="1600" dirty="0" smtClean="0">
              <a:solidFill>
                <a:srgbClr val="002060"/>
              </a:solidFill>
              <a:latin typeface="Verdana" panose="020B0604030504040204" pitchFamily="34" charset="0"/>
              <a:ea typeface="Verdana" panose="020B0604030504040204" pitchFamily="34" charset="0"/>
            </a:endParaRPr>
          </a:p>
          <a:p>
            <a:pPr algn="just">
              <a:lnSpc>
                <a:spcPct val="120000"/>
              </a:lnSpc>
              <a:spcBef>
                <a:spcPts val="0"/>
              </a:spcBef>
              <a:spcAft>
                <a:spcPts val="0"/>
              </a:spcAft>
            </a:pPr>
            <a:r>
              <a:rPr lang="en-US" altLang="en-US" sz="1600" dirty="0" smtClean="0">
                <a:solidFill>
                  <a:srgbClr val="002060"/>
                </a:solidFill>
                <a:latin typeface="Verdana" panose="020B0604030504040204" pitchFamily="34" charset="0"/>
                <a:ea typeface="Verdana" panose="020B0604030504040204" pitchFamily="34" charset="0"/>
              </a:rPr>
              <a:t>Probe materials for most corrosive fluids are available.</a:t>
            </a:r>
            <a:endParaRPr lang="tr-TR" altLang="en-US" sz="1600" dirty="0" smtClean="0">
              <a:solidFill>
                <a:srgbClr val="002060"/>
              </a:solidFill>
              <a:latin typeface="Verdana" panose="020B0604030504040204" pitchFamily="34" charset="0"/>
              <a:ea typeface="Verdana" panose="020B0604030504040204" pitchFamily="34" charset="0"/>
            </a:endParaRPr>
          </a:p>
          <a:p>
            <a:pPr marL="514350" indent="-514350" algn="just">
              <a:lnSpc>
                <a:spcPct val="120000"/>
              </a:lnSpc>
              <a:spcBef>
                <a:spcPts val="0"/>
              </a:spcBef>
              <a:spcAft>
                <a:spcPts val="0"/>
              </a:spcAft>
              <a:buNone/>
            </a:pPr>
            <a:r>
              <a:rPr lang="en-US" altLang="en-US" sz="2000" b="1" u="sng" dirty="0">
                <a:solidFill>
                  <a:srgbClr val="0070C0"/>
                </a:solidFill>
                <a:latin typeface="Verdana" panose="020B0604030504040204" pitchFamily="34" charset="0"/>
                <a:ea typeface="Verdana" panose="020B0604030504040204" pitchFamily="34" charset="0"/>
              </a:rPr>
              <a:t>Disadvantages</a:t>
            </a:r>
          </a:p>
          <a:p>
            <a:pPr algn="just">
              <a:lnSpc>
                <a:spcPct val="120000"/>
              </a:lnSpc>
              <a:spcBef>
                <a:spcPts val="0"/>
              </a:spcBef>
              <a:spcAft>
                <a:spcPts val="0"/>
              </a:spcAft>
            </a:pPr>
            <a:r>
              <a:rPr lang="en-US" altLang="en-US" sz="1600" dirty="0">
                <a:solidFill>
                  <a:srgbClr val="002060"/>
                </a:solidFill>
                <a:latin typeface="Verdana" panose="020B0604030504040204" pitchFamily="34" charset="0"/>
                <a:ea typeface="Verdana" panose="020B0604030504040204" pitchFamily="34" charset="0"/>
              </a:rPr>
              <a:t>The performance of a capacitance level indicator is severely affected by dirt &amp; other contaminants, because they change in </a:t>
            </a:r>
            <a:r>
              <a:rPr lang="en-US" altLang="en-US" sz="1600" dirty="0" smtClean="0">
                <a:solidFill>
                  <a:srgbClr val="002060"/>
                </a:solidFill>
                <a:latin typeface="Verdana" panose="020B0604030504040204" pitchFamily="34" charset="0"/>
                <a:ea typeface="Verdana" panose="020B0604030504040204" pitchFamily="34" charset="0"/>
              </a:rPr>
              <a:t>temperature.</a:t>
            </a:r>
            <a:endParaRPr lang="tr-TR" altLang="en-US" sz="1600" dirty="0" smtClean="0">
              <a:solidFill>
                <a:srgbClr val="002060"/>
              </a:solidFill>
              <a:latin typeface="Verdana" panose="020B0604030504040204" pitchFamily="34" charset="0"/>
              <a:ea typeface="Verdana" panose="020B0604030504040204" pitchFamily="34" charset="0"/>
            </a:endParaRPr>
          </a:p>
          <a:p>
            <a:pPr algn="just">
              <a:lnSpc>
                <a:spcPct val="120000"/>
              </a:lnSpc>
              <a:spcBef>
                <a:spcPts val="0"/>
              </a:spcBef>
              <a:spcAft>
                <a:spcPts val="0"/>
              </a:spcAft>
            </a:pPr>
            <a:r>
              <a:rPr lang="en-US" altLang="en-US" sz="1600" dirty="0" smtClean="0">
                <a:solidFill>
                  <a:srgbClr val="002060"/>
                </a:solidFill>
                <a:latin typeface="Verdana" panose="020B0604030504040204" pitchFamily="34" charset="0"/>
                <a:ea typeface="Verdana" panose="020B0604030504040204" pitchFamily="34" charset="0"/>
              </a:rPr>
              <a:t>Its </a:t>
            </a:r>
            <a:r>
              <a:rPr lang="en-US" altLang="en-US" sz="1600" dirty="0">
                <a:solidFill>
                  <a:srgbClr val="002060"/>
                </a:solidFill>
                <a:latin typeface="Verdana" panose="020B0604030504040204" pitchFamily="34" charset="0"/>
                <a:ea typeface="Verdana" panose="020B0604030504040204" pitchFamily="34" charset="0"/>
              </a:rPr>
              <a:t>sensitivity is adversely affected by changes in </a:t>
            </a:r>
            <a:r>
              <a:rPr lang="en-US" altLang="en-US" sz="1600" dirty="0" smtClean="0">
                <a:solidFill>
                  <a:srgbClr val="002060"/>
                </a:solidFill>
                <a:latin typeface="Verdana" panose="020B0604030504040204" pitchFamily="34" charset="0"/>
                <a:ea typeface="Verdana" panose="020B0604030504040204" pitchFamily="34" charset="0"/>
              </a:rPr>
              <a:t>temperature.</a:t>
            </a:r>
            <a:endParaRPr lang="tr-TR" altLang="en-US" sz="1600" dirty="0" smtClean="0">
              <a:solidFill>
                <a:srgbClr val="002060"/>
              </a:solidFill>
              <a:latin typeface="Verdana" panose="020B0604030504040204" pitchFamily="34" charset="0"/>
              <a:ea typeface="Verdana" panose="020B0604030504040204" pitchFamily="34" charset="0"/>
            </a:endParaRPr>
          </a:p>
          <a:p>
            <a:pPr algn="just">
              <a:lnSpc>
                <a:spcPct val="120000"/>
              </a:lnSpc>
              <a:spcBef>
                <a:spcPts val="0"/>
              </a:spcBef>
              <a:spcAft>
                <a:spcPts val="0"/>
              </a:spcAft>
            </a:pPr>
            <a:r>
              <a:rPr lang="en-US" altLang="en-US" sz="1600" dirty="0" smtClean="0">
                <a:solidFill>
                  <a:srgbClr val="002060"/>
                </a:solidFill>
                <a:latin typeface="Verdana" panose="020B0604030504040204" pitchFamily="34" charset="0"/>
                <a:ea typeface="Verdana" panose="020B0604030504040204" pitchFamily="34" charset="0"/>
              </a:rPr>
              <a:t>Measured </a:t>
            </a:r>
            <a:r>
              <a:rPr lang="en-US" altLang="en-US" sz="1600" dirty="0">
                <a:solidFill>
                  <a:srgbClr val="002060"/>
                </a:solidFill>
                <a:latin typeface="Verdana" panose="020B0604030504040204" pitchFamily="34" charset="0"/>
                <a:ea typeface="Verdana" panose="020B0604030504040204" pitchFamily="34" charset="0"/>
              </a:rPr>
              <a:t>fluid must have proper dielectric </a:t>
            </a:r>
            <a:r>
              <a:rPr lang="en-US" altLang="en-US" sz="1600" dirty="0" smtClean="0">
                <a:solidFill>
                  <a:srgbClr val="002060"/>
                </a:solidFill>
                <a:latin typeface="Verdana" panose="020B0604030504040204" pitchFamily="34" charset="0"/>
                <a:ea typeface="Verdana" panose="020B0604030504040204" pitchFamily="34" charset="0"/>
              </a:rPr>
              <a:t>qualities.</a:t>
            </a:r>
            <a:endParaRPr lang="tr-TR" altLang="en-US" sz="1600" dirty="0" smtClean="0">
              <a:solidFill>
                <a:srgbClr val="002060"/>
              </a:solidFill>
              <a:latin typeface="Verdana" panose="020B0604030504040204" pitchFamily="34" charset="0"/>
              <a:ea typeface="Verdana" panose="020B0604030504040204" pitchFamily="34" charset="0"/>
            </a:endParaRPr>
          </a:p>
          <a:p>
            <a:pPr algn="just">
              <a:lnSpc>
                <a:spcPct val="120000"/>
              </a:lnSpc>
              <a:spcBef>
                <a:spcPts val="0"/>
              </a:spcBef>
              <a:spcAft>
                <a:spcPts val="0"/>
              </a:spcAft>
            </a:pPr>
            <a:r>
              <a:rPr lang="en-US" altLang="en-US" sz="1600" dirty="0" smtClean="0">
                <a:solidFill>
                  <a:srgbClr val="002060"/>
                </a:solidFill>
                <a:latin typeface="Verdana" panose="020B0604030504040204" pitchFamily="34" charset="0"/>
                <a:ea typeface="Verdana" panose="020B0604030504040204" pitchFamily="34" charset="0"/>
              </a:rPr>
              <a:t>They </a:t>
            </a:r>
            <a:r>
              <a:rPr lang="en-US" altLang="en-US" sz="1600" dirty="0">
                <a:solidFill>
                  <a:srgbClr val="002060"/>
                </a:solidFill>
                <a:latin typeface="Verdana" panose="020B0604030504040204" pitchFamily="34" charset="0"/>
                <a:ea typeface="Verdana" panose="020B0604030504040204" pitchFamily="34" charset="0"/>
              </a:rPr>
              <a:t>usually require recalibration if measured material changes in composition or moisture </a:t>
            </a:r>
            <a:r>
              <a:rPr lang="en-US" altLang="en-US" sz="1600" dirty="0" smtClean="0">
                <a:solidFill>
                  <a:srgbClr val="002060"/>
                </a:solidFill>
                <a:latin typeface="Verdana" panose="020B0604030504040204" pitchFamily="34" charset="0"/>
                <a:ea typeface="Verdana" panose="020B0604030504040204" pitchFamily="34" charset="0"/>
              </a:rPr>
              <a:t>content.</a:t>
            </a:r>
            <a:endParaRPr lang="tr-TR" altLang="en-US" sz="1600" dirty="0" smtClean="0">
              <a:solidFill>
                <a:srgbClr val="002060"/>
              </a:solidFill>
              <a:latin typeface="Verdana" panose="020B0604030504040204" pitchFamily="34" charset="0"/>
              <a:ea typeface="Verdana" panose="020B0604030504040204" pitchFamily="34" charset="0"/>
            </a:endParaRPr>
          </a:p>
          <a:p>
            <a:pPr algn="just">
              <a:lnSpc>
                <a:spcPct val="120000"/>
              </a:lnSpc>
              <a:spcBef>
                <a:spcPts val="0"/>
              </a:spcBef>
              <a:spcAft>
                <a:spcPts val="0"/>
              </a:spcAft>
            </a:pPr>
            <a:r>
              <a:rPr lang="en-US" altLang="en-US" sz="1600" dirty="0" smtClean="0">
                <a:solidFill>
                  <a:srgbClr val="002060"/>
                </a:solidFill>
                <a:latin typeface="Verdana" panose="020B0604030504040204" pitchFamily="34" charset="0"/>
                <a:ea typeface="Verdana" panose="020B0604030504040204" pitchFamily="34" charset="0"/>
              </a:rPr>
              <a:t>Probe </a:t>
            </a:r>
            <a:r>
              <a:rPr lang="en-US" altLang="en-US" sz="1600" dirty="0">
                <a:solidFill>
                  <a:srgbClr val="002060"/>
                </a:solidFill>
                <a:latin typeface="Verdana" panose="020B0604030504040204" pitchFamily="34" charset="0"/>
                <a:ea typeface="Verdana" panose="020B0604030504040204" pitchFamily="34" charset="0"/>
              </a:rPr>
              <a:t>length &amp; mounting must suit the tank.</a:t>
            </a:r>
          </a:p>
          <a:p>
            <a:pPr algn="just">
              <a:lnSpc>
                <a:spcPct val="120000"/>
              </a:lnSpc>
              <a:spcBef>
                <a:spcPts val="0"/>
              </a:spcBef>
              <a:spcAft>
                <a:spcPts val="0"/>
              </a:spcAft>
            </a:pPr>
            <a:endParaRPr lang="en-US" altLang="en-US" sz="1600" dirty="0" smtClean="0">
              <a:solidFill>
                <a:srgbClr val="002060"/>
              </a:solidFill>
              <a:latin typeface="Verdana" panose="020B0604030504040204" pitchFamily="34" charset="0"/>
              <a:ea typeface="Verdana" panose="020B0604030504040204" pitchFamily="34" charset="0"/>
            </a:endParaRPr>
          </a:p>
          <a:p>
            <a:pPr marL="514350" indent="-514350" algn="just">
              <a:lnSpc>
                <a:spcPct val="120000"/>
              </a:lnSpc>
              <a:spcBef>
                <a:spcPts val="0"/>
              </a:spcBef>
              <a:spcAft>
                <a:spcPts val="0"/>
              </a:spcAft>
              <a:buFontTx/>
              <a:buAutoNum type="romanLcPeriod"/>
            </a:pPr>
            <a:endParaRPr lang="en-US" altLang="en-US" sz="1600" dirty="0" smtClean="0">
              <a:latin typeface="Verdana" panose="020B0604030504040204" pitchFamily="34" charset="0"/>
              <a:ea typeface="Verdana" panose="020B0604030504040204" pitchFamily="34" charset="0"/>
            </a:endParaRPr>
          </a:p>
          <a:p>
            <a:pPr marL="514350" indent="-514350" algn="just">
              <a:lnSpc>
                <a:spcPct val="120000"/>
              </a:lnSpc>
              <a:spcBef>
                <a:spcPts val="0"/>
              </a:spcBef>
              <a:spcAft>
                <a:spcPts val="0"/>
              </a:spcAft>
              <a:buNone/>
            </a:pPr>
            <a:endParaRPr lang="en-US" altLang="en-US" sz="1600" dirty="0" smtClean="0">
              <a:latin typeface="Verdana" panose="020B0604030504040204" pitchFamily="34" charset="0"/>
              <a:ea typeface="Verdana" panose="020B0604030504040204" pitchFamily="34" charset="0"/>
            </a:endParaRPr>
          </a:p>
        </p:txBody>
      </p:sp>
      <p:sp>
        <p:nvSpPr>
          <p:cNvPr id="4" name="Title 1"/>
          <p:cNvSpPr txBox="1">
            <a:spLocks/>
          </p:cNvSpPr>
          <p:nvPr/>
        </p:nvSpPr>
        <p:spPr>
          <a:xfrm>
            <a:off x="1903927" y="686762"/>
            <a:ext cx="8229600" cy="868362"/>
          </a:xfrm>
          <a:prstGeom prst="rect">
            <a:avLst/>
          </a:prstGeom>
        </p:spPr>
        <p:txBody>
          <a:bodyPr vert="horz" lIns="91440" tIns="45720" rIns="91440" bIns="45720" rtlCol="0" anchor="b">
            <a:normAutofit fontScale="92500" lnSpcReduction="2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gn="ctr">
              <a:defRPr/>
            </a:pPr>
            <a:r>
              <a:rPr lang="en-US" sz="3200" b="1" dirty="0" smtClean="0">
                <a:latin typeface="Verdana" panose="020B0604030504040204" pitchFamily="34" charset="0"/>
                <a:ea typeface="Verdana" panose="020B0604030504040204" pitchFamily="34" charset="0"/>
              </a:rPr>
              <a:t>Capac</a:t>
            </a:r>
            <a:r>
              <a:rPr lang="tr-TR" sz="3200" b="1" dirty="0" smtClean="0">
                <a:latin typeface="Verdana" panose="020B0604030504040204" pitchFamily="34" charset="0"/>
                <a:ea typeface="Verdana" panose="020B0604030504040204" pitchFamily="34" charset="0"/>
              </a:rPr>
              <a:t>ı</a:t>
            </a:r>
            <a:r>
              <a:rPr lang="en-US" sz="3200" b="1" dirty="0" err="1" smtClean="0">
                <a:latin typeface="Verdana" panose="020B0604030504040204" pitchFamily="34" charset="0"/>
                <a:ea typeface="Verdana" panose="020B0604030504040204" pitchFamily="34" charset="0"/>
              </a:rPr>
              <a:t>tance</a:t>
            </a:r>
            <a:r>
              <a:rPr lang="en-US" sz="3200" b="1" dirty="0" smtClean="0">
                <a:latin typeface="Verdana" panose="020B0604030504040204" pitchFamily="34" charset="0"/>
                <a:ea typeface="Verdana" panose="020B0604030504040204" pitchFamily="34" charset="0"/>
              </a:rPr>
              <a:t> Level </a:t>
            </a:r>
            <a:r>
              <a:rPr lang="en-US" sz="3200" b="1" dirty="0" err="1" smtClean="0">
                <a:latin typeface="Verdana" panose="020B0604030504040204" pitchFamily="34" charset="0"/>
                <a:ea typeface="Verdana" panose="020B0604030504040204" pitchFamily="34" charset="0"/>
              </a:rPr>
              <a:t>Ind</a:t>
            </a:r>
            <a:r>
              <a:rPr lang="tr-TR" sz="3200" b="1" dirty="0" smtClean="0">
                <a:latin typeface="Verdana" panose="020B0604030504040204" pitchFamily="34" charset="0"/>
                <a:ea typeface="Verdana" panose="020B0604030504040204" pitchFamily="34" charset="0"/>
              </a:rPr>
              <a:t>ı</a:t>
            </a:r>
            <a:r>
              <a:rPr lang="en-US" sz="3200" b="1" dirty="0" err="1" smtClean="0">
                <a:latin typeface="Verdana" panose="020B0604030504040204" pitchFamily="34" charset="0"/>
                <a:ea typeface="Verdana" panose="020B0604030504040204" pitchFamily="34" charset="0"/>
              </a:rPr>
              <a:t>cator</a:t>
            </a:r>
            <a:r>
              <a:rPr lang="tr-TR" sz="3200" b="1" dirty="0" smtClean="0">
                <a:latin typeface="Verdana" panose="020B0604030504040204" pitchFamily="34" charset="0"/>
                <a:ea typeface="Verdana" panose="020B0604030504040204" pitchFamily="34" charset="0"/>
              </a:rPr>
              <a:t>- ADVANTAGES &amp; DISADVANTAGES</a:t>
            </a:r>
            <a:endParaRPr lang="en-US" sz="3200" b="1" dirty="0">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448696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500128" y="1517561"/>
            <a:ext cx="11271161" cy="2438400"/>
          </a:xfrm>
        </p:spPr>
        <p:txBody>
          <a:bodyPr/>
          <a:lstStyle/>
          <a:p>
            <a:pPr algn="just" eaLnBrk="1" hangingPunct="1">
              <a:buFontTx/>
              <a:buNone/>
            </a:pPr>
            <a:r>
              <a:rPr lang="en-US" altLang="en-US" sz="2400" b="1" dirty="0" smtClean="0">
                <a:solidFill>
                  <a:srgbClr val="0070C0"/>
                </a:solidFill>
                <a:latin typeface="Verdana" panose="020B0604030504040204" pitchFamily="34" charset="0"/>
                <a:ea typeface="Verdana" panose="020B0604030504040204" pitchFamily="34" charset="0"/>
              </a:rPr>
              <a:t>B. Radiation Level Detector</a:t>
            </a:r>
          </a:p>
          <a:p>
            <a:pPr algn="just" eaLnBrk="1" hangingPunct="1"/>
            <a:r>
              <a:rPr lang="en-US" altLang="en-US" dirty="0" smtClean="0">
                <a:solidFill>
                  <a:srgbClr val="002060"/>
                </a:solidFill>
                <a:latin typeface="Verdana" panose="020B0604030504040204" pitchFamily="34" charset="0"/>
                <a:ea typeface="Verdana" panose="020B0604030504040204" pitchFamily="34" charset="0"/>
              </a:rPr>
              <a:t>Used where other electrical methods would not survive.</a:t>
            </a:r>
          </a:p>
          <a:p>
            <a:pPr algn="just" eaLnBrk="1" hangingPunct="1"/>
            <a:r>
              <a:rPr lang="en-US" altLang="en-US" dirty="0" smtClean="0">
                <a:solidFill>
                  <a:srgbClr val="002060"/>
                </a:solidFill>
                <a:latin typeface="Verdana" panose="020B0604030504040204" pitchFamily="34" charset="0"/>
                <a:ea typeface="Verdana" panose="020B0604030504040204" pitchFamily="34" charset="0"/>
              </a:rPr>
              <a:t>Also the most common reason for using a radiation level detector is that it does not need to come in contact with the liquid being measured.</a:t>
            </a:r>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744912"/>
            <a:ext cx="5791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5" name="TextBox 3"/>
          <p:cNvSpPr txBox="1">
            <a:spLocks noChangeArrowheads="1"/>
          </p:cNvSpPr>
          <p:nvPr/>
        </p:nvSpPr>
        <p:spPr bwMode="auto">
          <a:xfrm>
            <a:off x="3695700" y="6488112"/>
            <a:ext cx="510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smtClean="0">
                <a:solidFill>
                  <a:srgbClr val="0070C0"/>
                </a:solidFill>
              </a:rPr>
              <a:t>Radiation </a:t>
            </a:r>
            <a:r>
              <a:rPr lang="en-US" altLang="en-US" sz="1800" dirty="0">
                <a:solidFill>
                  <a:srgbClr val="0070C0"/>
                </a:solidFill>
              </a:rPr>
              <a:t>Type Level Indicator</a:t>
            </a:r>
          </a:p>
        </p:txBody>
      </p:sp>
      <p:sp>
        <p:nvSpPr>
          <p:cNvPr id="7" name="Title 1"/>
          <p:cNvSpPr>
            <a:spLocks noGrp="1"/>
          </p:cNvSpPr>
          <p:nvPr>
            <p:ph type="title"/>
          </p:nvPr>
        </p:nvSpPr>
        <p:spPr>
          <a:xfrm>
            <a:off x="1517560" y="583731"/>
            <a:ext cx="8229600" cy="944562"/>
          </a:xfrm>
        </p:spPr>
        <p:txBody>
          <a:bodyPr>
            <a:normAutofit/>
          </a:bodyPr>
          <a:lstStyle/>
          <a:p>
            <a:pPr algn="ctr">
              <a:defRPr/>
            </a:pPr>
            <a:r>
              <a:rPr lang="en-US" sz="3200" b="1" dirty="0" err="1" smtClean="0">
                <a:latin typeface="Verdana" panose="020B0604030504040204" pitchFamily="34" charset="0"/>
                <a:ea typeface="Verdana" panose="020B0604030504040204" pitchFamily="34" charset="0"/>
              </a:rPr>
              <a:t>Electr</a:t>
            </a:r>
            <a:r>
              <a:rPr lang="tr-TR" sz="3200" b="1" dirty="0">
                <a:latin typeface="Verdana" panose="020B0604030504040204" pitchFamily="34" charset="0"/>
                <a:ea typeface="Verdana" panose="020B0604030504040204" pitchFamily="34" charset="0"/>
              </a:rPr>
              <a:t>ı</a:t>
            </a:r>
            <a:r>
              <a:rPr lang="en-US" sz="3200" b="1" dirty="0" err="1" smtClean="0">
                <a:latin typeface="Verdana" panose="020B0604030504040204" pitchFamily="34" charset="0"/>
                <a:ea typeface="Verdana" panose="020B0604030504040204" pitchFamily="34" charset="0"/>
              </a:rPr>
              <a:t>cal</a:t>
            </a:r>
            <a:r>
              <a:rPr lang="en-US" sz="3200" b="1" dirty="0" smtClean="0">
                <a:latin typeface="Verdana" panose="020B0604030504040204" pitchFamily="34" charset="0"/>
                <a:ea typeface="Verdana" panose="020B0604030504040204" pitchFamily="34" charset="0"/>
              </a:rPr>
              <a:t> Type</a:t>
            </a:r>
            <a:endParaRPr lang="en-US" sz="3200" dirty="0" smtClean="0">
              <a:latin typeface="Verdana" panose="020B0604030504040204" pitchFamily="34" charset="0"/>
              <a:ea typeface="Verdana" panose="020B0604030504040204" pitchFamily="34" charset="0"/>
            </a:endParaRPr>
          </a:p>
        </p:txBody>
      </p:sp>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866985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896" y="347729"/>
            <a:ext cx="8229600" cy="1143000"/>
          </a:xfrm>
        </p:spPr>
        <p:txBody>
          <a:bodyPr>
            <a:normAutofit/>
          </a:bodyPr>
          <a:lstStyle/>
          <a:p>
            <a:pPr algn="ctr"/>
            <a:r>
              <a:rPr lang="en-US" altLang="en-US" sz="3600" b="1" dirty="0" smtClean="0">
                <a:latin typeface="Verdana" panose="020B0604030504040204" pitchFamily="34" charset="0"/>
                <a:ea typeface="Verdana" panose="020B0604030504040204" pitchFamily="34" charset="0"/>
              </a:rPr>
              <a:t>Rad</a:t>
            </a:r>
            <a:r>
              <a:rPr lang="tr-TR" altLang="en-US" sz="3600" b="1" dirty="0" smtClean="0">
                <a:latin typeface="Verdana" panose="020B0604030504040204" pitchFamily="34" charset="0"/>
                <a:ea typeface="Verdana" panose="020B0604030504040204" pitchFamily="34" charset="0"/>
              </a:rPr>
              <a:t>I</a:t>
            </a:r>
            <a:r>
              <a:rPr lang="en-US" altLang="en-US" sz="3600" b="1" dirty="0" smtClean="0">
                <a:latin typeface="Verdana" panose="020B0604030504040204" pitchFamily="34" charset="0"/>
                <a:ea typeface="Verdana" panose="020B0604030504040204" pitchFamily="34" charset="0"/>
              </a:rPr>
              <a:t>at</a:t>
            </a:r>
            <a:r>
              <a:rPr lang="tr-TR" altLang="en-US" sz="3600" b="1" dirty="0" smtClean="0">
                <a:latin typeface="Verdana" panose="020B0604030504040204" pitchFamily="34" charset="0"/>
                <a:ea typeface="Verdana" panose="020B0604030504040204" pitchFamily="34" charset="0"/>
              </a:rPr>
              <a:t>I</a:t>
            </a:r>
            <a:r>
              <a:rPr lang="en-US" altLang="en-US" sz="3600" b="1" dirty="0" smtClean="0">
                <a:latin typeface="Verdana" panose="020B0604030504040204" pitchFamily="34" charset="0"/>
                <a:ea typeface="Verdana" panose="020B0604030504040204" pitchFamily="34" charset="0"/>
              </a:rPr>
              <a:t>on </a:t>
            </a:r>
            <a:r>
              <a:rPr lang="en-US" altLang="en-US" sz="3600" b="1" dirty="0">
                <a:latin typeface="Verdana" panose="020B0604030504040204" pitchFamily="34" charset="0"/>
                <a:ea typeface="Verdana" panose="020B0604030504040204" pitchFamily="34" charset="0"/>
              </a:rPr>
              <a:t>Level Detector</a:t>
            </a:r>
          </a:p>
        </p:txBody>
      </p:sp>
      <p:sp>
        <p:nvSpPr>
          <p:cNvPr id="52227" name="Content Placeholder 2"/>
          <p:cNvSpPr>
            <a:spLocks noGrp="1"/>
          </p:cNvSpPr>
          <p:nvPr>
            <p:ph idx="1"/>
          </p:nvPr>
        </p:nvSpPr>
        <p:spPr>
          <a:xfrm>
            <a:off x="450315" y="1616074"/>
            <a:ext cx="6016580" cy="5059363"/>
          </a:xfrm>
        </p:spPr>
        <p:txBody>
          <a:bodyPr>
            <a:normAutofit fontScale="92500" lnSpcReduction="20000"/>
          </a:bodyPr>
          <a:lstStyle/>
          <a:p>
            <a:pPr algn="just" eaLnBrk="1" hangingPunct="1">
              <a:buFontTx/>
              <a:buNone/>
            </a:pPr>
            <a:r>
              <a:rPr lang="en-US" altLang="en-US" sz="2200" b="1" u="sng" dirty="0" smtClean="0">
                <a:solidFill>
                  <a:srgbClr val="0070C0"/>
                </a:solidFill>
                <a:latin typeface="Verdana" panose="020B0604030504040204" pitchFamily="34" charset="0"/>
                <a:ea typeface="Verdana" panose="020B0604030504040204" pitchFamily="34" charset="0"/>
              </a:rPr>
              <a:t>Construction &amp; Working</a:t>
            </a:r>
          </a:p>
          <a:p>
            <a:pPr algn="just" eaLnBrk="1" hangingPunct="1"/>
            <a:r>
              <a:rPr lang="en-US" altLang="en-US" sz="2000" dirty="0">
                <a:latin typeface="Verdana" panose="020B0604030504040204" pitchFamily="34" charset="0"/>
                <a:ea typeface="Verdana" panose="020B0604030504040204" pitchFamily="34" charset="0"/>
              </a:rPr>
              <a:t>It consists of gamma rays source holder on 1 side of the tank &amp; a gamma detector on the other side of the tank.</a:t>
            </a:r>
          </a:p>
          <a:p>
            <a:pPr algn="just" eaLnBrk="1" hangingPunct="1"/>
            <a:r>
              <a:rPr lang="en-US" altLang="en-US" sz="2000" dirty="0">
                <a:latin typeface="Verdana" panose="020B0604030504040204" pitchFamily="34" charset="0"/>
                <a:ea typeface="Verdana" panose="020B0604030504040204" pitchFamily="34" charset="0"/>
              </a:rPr>
              <a:t>The gamma rays from the source are directed towards the detector in a thin band of radiation.</a:t>
            </a:r>
          </a:p>
          <a:p>
            <a:pPr algn="just" eaLnBrk="1" hangingPunct="1"/>
            <a:r>
              <a:rPr lang="en-US" altLang="en-US" sz="2000" dirty="0">
                <a:latin typeface="Verdana" panose="020B0604030504040204" pitchFamily="34" charset="0"/>
                <a:ea typeface="Verdana" panose="020B0604030504040204" pitchFamily="34" charset="0"/>
              </a:rPr>
              <a:t>When the gamma rays penetrate the thick wall of the tank, its energy level afterwards is greatly reduced.</a:t>
            </a:r>
          </a:p>
          <a:p>
            <a:pPr algn="just" eaLnBrk="1" hangingPunct="1"/>
            <a:r>
              <a:rPr lang="en-US" altLang="en-US" sz="2000" dirty="0">
                <a:latin typeface="Verdana" panose="020B0604030504040204" pitchFamily="34" charset="0"/>
                <a:ea typeface="Verdana" panose="020B0604030504040204" pitchFamily="34" charset="0"/>
              </a:rPr>
              <a:t>The radiation received at the gamma detector is inversely proportional to the thickness of the tank walls &amp; the medium between radiation source &amp; the detector.</a:t>
            </a:r>
          </a:p>
          <a:p>
            <a:pPr algn="just" eaLnBrk="1" hangingPunct="1"/>
            <a:r>
              <a:rPr lang="en-US" altLang="en-US" sz="2000" dirty="0">
                <a:latin typeface="Verdana" panose="020B0604030504040204" pitchFamily="34" charset="0"/>
                <a:ea typeface="Verdana" panose="020B0604030504040204" pitchFamily="34" charset="0"/>
              </a:rPr>
              <a:t>That is, the thicker the medium between source &amp; detector, the less radiation received by the detector &amp; vice versa.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862" y="3100968"/>
            <a:ext cx="54864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15560454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5323809" y="1700350"/>
            <a:ext cx="6493099" cy="5638800"/>
          </a:xfrm>
        </p:spPr>
        <p:txBody>
          <a:bodyPr>
            <a:noAutofit/>
          </a:bodyPr>
          <a:lstStyle/>
          <a:p>
            <a:pPr algn="just" eaLnBrk="1" hangingPunct="1">
              <a:buFontTx/>
              <a:buNone/>
            </a:pPr>
            <a:r>
              <a:rPr lang="en-US" altLang="en-US" b="1" u="sng" dirty="0" smtClean="0">
                <a:solidFill>
                  <a:srgbClr val="0070C0"/>
                </a:solidFill>
                <a:latin typeface="Verdana" panose="020B0604030504040204" pitchFamily="34" charset="0"/>
                <a:ea typeface="Verdana" panose="020B0604030504040204" pitchFamily="34" charset="0"/>
              </a:rPr>
              <a:t>Construction &amp; Working (cont.)</a:t>
            </a:r>
          </a:p>
          <a:p>
            <a:pPr algn="just" eaLnBrk="1" hangingPunct="1"/>
            <a:r>
              <a:rPr lang="en-US" altLang="en-US" sz="1600" dirty="0">
                <a:latin typeface="Verdana" panose="020B0604030504040204" pitchFamily="34" charset="0"/>
                <a:ea typeface="Verdana" panose="020B0604030504040204" pitchFamily="34" charset="0"/>
              </a:rPr>
              <a:t>When the tank is empty, the gamma rays pass only through the 2 tank walls &amp; the air or </a:t>
            </a:r>
            <a:r>
              <a:rPr lang="en-US" altLang="en-US" sz="1600" dirty="0" err="1">
                <a:latin typeface="Verdana" panose="020B0604030504040204" pitchFamily="34" charset="0"/>
                <a:ea typeface="Verdana" panose="020B0604030504040204" pitchFamily="34" charset="0"/>
              </a:rPr>
              <a:t>vapour</a:t>
            </a:r>
            <a:r>
              <a:rPr lang="en-US" altLang="en-US" sz="1600" dirty="0">
                <a:latin typeface="Verdana" panose="020B0604030504040204" pitchFamily="34" charset="0"/>
                <a:ea typeface="Verdana" panose="020B0604030504040204" pitchFamily="34" charset="0"/>
              </a:rPr>
              <a:t> in the empty tank.</a:t>
            </a:r>
          </a:p>
          <a:p>
            <a:pPr algn="just" eaLnBrk="1" hangingPunct="1"/>
            <a:r>
              <a:rPr lang="en-US" altLang="en-US" sz="1600" dirty="0">
                <a:latin typeface="Verdana" panose="020B0604030504040204" pitchFamily="34" charset="0"/>
                <a:ea typeface="Verdana" panose="020B0604030504040204" pitchFamily="34" charset="0"/>
              </a:rPr>
              <a:t>When liquid enters the tank &amp; its level rises, the radiation beam passes through a path in the liquid, as well as the tank walls.</a:t>
            </a:r>
          </a:p>
          <a:p>
            <a:pPr algn="just" eaLnBrk="1" hangingPunct="1"/>
            <a:r>
              <a:rPr lang="en-US" altLang="en-US" sz="1600" dirty="0">
                <a:latin typeface="Verdana" panose="020B0604030504040204" pitchFamily="34" charset="0"/>
                <a:ea typeface="Verdana" panose="020B0604030504040204" pitchFamily="34" charset="0"/>
              </a:rPr>
              <a:t>The liquid in the tank reduces the radiation received by the detector.</a:t>
            </a:r>
          </a:p>
          <a:p>
            <a:pPr algn="just" eaLnBrk="1" hangingPunct="1"/>
            <a:r>
              <a:rPr lang="en-US" altLang="en-US" sz="1600" dirty="0">
                <a:latin typeface="Verdana" panose="020B0604030504040204" pitchFamily="34" charset="0"/>
                <a:ea typeface="Verdana" panose="020B0604030504040204" pitchFamily="34" charset="0"/>
              </a:rPr>
              <a:t>The amount of radiation received is inversely proportional to the amount of liquid between the radiation source &amp; the detector.</a:t>
            </a:r>
          </a:p>
          <a:p>
            <a:pPr algn="just" eaLnBrk="1" hangingPunct="1"/>
            <a:r>
              <a:rPr lang="en-US" altLang="en-US" sz="1600" dirty="0">
                <a:latin typeface="Verdana" panose="020B0604030504040204" pitchFamily="34" charset="0"/>
                <a:ea typeface="Verdana" panose="020B0604030504040204" pitchFamily="34" charset="0"/>
              </a:rPr>
              <a:t>The difference in the amount of radiation received by the received by the detector, corresponds to the liquid level in the tank.</a:t>
            </a:r>
          </a:p>
          <a:p>
            <a:pPr algn="just" eaLnBrk="1" hangingPunct="1"/>
            <a:r>
              <a:rPr lang="en-US" altLang="en-US" sz="1600" dirty="0">
                <a:latin typeface="Verdana" panose="020B0604030504040204" pitchFamily="34" charset="0"/>
                <a:ea typeface="Verdana" panose="020B0604030504040204" pitchFamily="34" charset="0"/>
              </a:rPr>
              <a:t>Thus, when liquid level rises, the amount of radiation received is reduced &amp; vice versa.</a:t>
            </a:r>
          </a:p>
          <a:p>
            <a:pPr algn="just" eaLnBrk="1" hangingPunct="1">
              <a:buFontTx/>
              <a:buNone/>
            </a:pPr>
            <a:endParaRPr lang="en-US" altLang="en-US" sz="1600" dirty="0" smtClean="0">
              <a:latin typeface="Verdana" panose="020B0604030504040204" pitchFamily="34" charset="0"/>
              <a:ea typeface="Verdana" panose="020B0604030504040204" pitchFamily="34" charset="0"/>
            </a:endParaRPr>
          </a:p>
        </p:txBody>
      </p:sp>
      <p:sp>
        <p:nvSpPr>
          <p:cNvPr id="4" name="Title 1"/>
          <p:cNvSpPr txBox="1">
            <a:spLocks/>
          </p:cNvSpPr>
          <p:nvPr/>
        </p:nvSpPr>
        <p:spPr>
          <a:xfrm>
            <a:off x="1899634" y="373486"/>
            <a:ext cx="8229600" cy="11430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3600" b="1" dirty="0" smtClean="0">
                <a:latin typeface="Verdana" panose="020B0604030504040204" pitchFamily="34" charset="0"/>
                <a:ea typeface="Verdana" panose="020B0604030504040204" pitchFamily="34" charset="0"/>
              </a:rPr>
              <a:t>Rad</a:t>
            </a:r>
            <a:r>
              <a:rPr lang="tr-TR" altLang="en-US" sz="3600" b="1" dirty="0" smtClean="0">
                <a:latin typeface="Verdana" panose="020B0604030504040204" pitchFamily="34" charset="0"/>
                <a:ea typeface="Verdana" panose="020B0604030504040204" pitchFamily="34" charset="0"/>
              </a:rPr>
              <a:t>I</a:t>
            </a:r>
            <a:r>
              <a:rPr lang="en-US" altLang="en-US" sz="3600" b="1" dirty="0" smtClean="0">
                <a:latin typeface="Verdana" panose="020B0604030504040204" pitchFamily="34" charset="0"/>
                <a:ea typeface="Verdana" panose="020B0604030504040204" pitchFamily="34" charset="0"/>
              </a:rPr>
              <a:t>at</a:t>
            </a:r>
            <a:r>
              <a:rPr lang="tr-TR" altLang="en-US" sz="3600" b="1" dirty="0" smtClean="0">
                <a:latin typeface="Verdana" panose="020B0604030504040204" pitchFamily="34" charset="0"/>
                <a:ea typeface="Verdana" panose="020B0604030504040204" pitchFamily="34" charset="0"/>
              </a:rPr>
              <a:t>I</a:t>
            </a:r>
            <a:r>
              <a:rPr lang="en-US" altLang="en-US" sz="3600" b="1" dirty="0" smtClean="0">
                <a:latin typeface="Verdana" panose="020B0604030504040204" pitchFamily="34" charset="0"/>
                <a:ea typeface="Verdana" panose="020B0604030504040204" pitchFamily="34" charset="0"/>
              </a:rPr>
              <a:t>on Level Detector</a:t>
            </a:r>
            <a:endParaRPr lang="en-US" altLang="en-US" sz="3600" b="1" dirty="0">
              <a:latin typeface="Verdana" panose="020B0604030504040204" pitchFamily="34" charset="0"/>
              <a:ea typeface="Verdana" panose="020B060403050404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00" y="2907496"/>
            <a:ext cx="4862532" cy="24312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5763793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49687" y="1798637"/>
            <a:ext cx="8534400" cy="5059363"/>
          </a:xfrm>
        </p:spPr>
        <p:txBody>
          <a:bodyPr>
            <a:normAutofit/>
          </a:bodyPr>
          <a:lstStyle/>
          <a:p>
            <a:pPr eaLnBrk="1" hangingPunct="1">
              <a:buFontTx/>
              <a:buNone/>
            </a:pPr>
            <a:r>
              <a:rPr lang="en-US" altLang="en-US" sz="2000" b="1" u="sng" dirty="0" smtClean="0">
                <a:solidFill>
                  <a:srgbClr val="0070C0"/>
                </a:solidFill>
                <a:latin typeface="Verdana" panose="020B0604030504040204" pitchFamily="34" charset="0"/>
                <a:ea typeface="Verdana" panose="020B0604030504040204" pitchFamily="34" charset="0"/>
              </a:rPr>
              <a:t>Advantages</a:t>
            </a:r>
          </a:p>
          <a:p>
            <a:r>
              <a:rPr lang="en-US" altLang="en-US" sz="2000" dirty="0">
                <a:latin typeface="Verdana" panose="020B0604030504040204" pitchFamily="34" charset="0"/>
                <a:ea typeface="Verdana" panose="020B0604030504040204" pitchFamily="34" charset="0"/>
              </a:rPr>
              <a:t>There is no physical contact with the </a:t>
            </a:r>
            <a:r>
              <a:rPr lang="en-US" altLang="en-US" sz="2000" dirty="0" smtClean="0">
                <a:latin typeface="Verdana" panose="020B0604030504040204" pitchFamily="34" charset="0"/>
                <a:ea typeface="Verdana" panose="020B0604030504040204" pitchFamily="34" charset="0"/>
              </a:rPr>
              <a:t>liquid.</a:t>
            </a:r>
            <a:endParaRPr lang="tr-TR" altLang="en-US" sz="2000" dirty="0" smtClean="0">
              <a:latin typeface="Verdana" panose="020B0604030504040204" pitchFamily="34" charset="0"/>
              <a:ea typeface="Verdana" panose="020B0604030504040204" pitchFamily="34" charset="0"/>
            </a:endParaRPr>
          </a:p>
          <a:p>
            <a:r>
              <a:rPr lang="en-US" altLang="en-US" sz="2000" dirty="0" smtClean="0">
                <a:latin typeface="Verdana" panose="020B0604030504040204" pitchFamily="34" charset="0"/>
                <a:ea typeface="Verdana" panose="020B0604030504040204" pitchFamily="34" charset="0"/>
              </a:rPr>
              <a:t>They </a:t>
            </a:r>
            <a:r>
              <a:rPr lang="en-US" altLang="en-US" sz="2000" dirty="0">
                <a:latin typeface="Verdana" panose="020B0604030504040204" pitchFamily="34" charset="0"/>
                <a:ea typeface="Verdana" panose="020B0604030504040204" pitchFamily="34" charset="0"/>
              </a:rPr>
              <a:t>are suitable for molten metals as well as liquids of all types (corrosive, abrasive, highly viscous, </a:t>
            </a:r>
            <a:r>
              <a:rPr lang="en-US" altLang="en-US" sz="2000" dirty="0" smtClean="0">
                <a:latin typeface="Verdana" panose="020B0604030504040204" pitchFamily="34" charset="0"/>
                <a:ea typeface="Verdana" panose="020B0604030504040204" pitchFamily="34" charset="0"/>
              </a:rPr>
              <a:t>adherent)</a:t>
            </a:r>
            <a:endParaRPr lang="tr-TR" altLang="en-US" sz="2000" dirty="0" smtClean="0">
              <a:latin typeface="Verdana" panose="020B0604030504040204" pitchFamily="34" charset="0"/>
              <a:ea typeface="Verdana" panose="020B0604030504040204" pitchFamily="34" charset="0"/>
            </a:endParaRPr>
          </a:p>
          <a:p>
            <a:r>
              <a:rPr lang="en-US" altLang="en-US" sz="2000" dirty="0" smtClean="0">
                <a:latin typeface="Verdana" panose="020B0604030504040204" pitchFamily="34" charset="0"/>
                <a:ea typeface="Verdana" panose="020B0604030504040204" pitchFamily="34" charset="0"/>
              </a:rPr>
              <a:t>They </a:t>
            </a:r>
            <a:r>
              <a:rPr lang="en-US" altLang="en-US" sz="2000" dirty="0">
                <a:latin typeface="Verdana" panose="020B0604030504040204" pitchFamily="34" charset="0"/>
                <a:ea typeface="Verdana" panose="020B0604030504040204" pitchFamily="34" charset="0"/>
              </a:rPr>
              <a:t>are useful at very high </a:t>
            </a:r>
            <a:r>
              <a:rPr lang="en-US" altLang="en-US" sz="2000" dirty="0" smtClean="0">
                <a:latin typeface="Verdana" panose="020B0604030504040204" pitchFamily="34" charset="0"/>
                <a:ea typeface="Verdana" panose="020B0604030504040204" pitchFamily="34" charset="0"/>
              </a:rPr>
              <a:t>temperatures/pressures.</a:t>
            </a:r>
            <a:endParaRPr lang="tr-TR" altLang="en-US" sz="2000" dirty="0" smtClean="0">
              <a:latin typeface="Verdana" panose="020B0604030504040204" pitchFamily="34" charset="0"/>
              <a:ea typeface="Verdana" panose="020B0604030504040204" pitchFamily="34" charset="0"/>
            </a:endParaRPr>
          </a:p>
          <a:p>
            <a:r>
              <a:rPr lang="en-US" altLang="en-US" sz="2000" dirty="0" smtClean="0">
                <a:latin typeface="Verdana" panose="020B0604030504040204" pitchFamily="34" charset="0"/>
                <a:ea typeface="Verdana" panose="020B0604030504040204" pitchFamily="34" charset="0"/>
              </a:rPr>
              <a:t>They </a:t>
            </a:r>
            <a:r>
              <a:rPr lang="en-US" altLang="en-US" sz="2000" dirty="0">
                <a:latin typeface="Verdana" panose="020B0604030504040204" pitchFamily="34" charset="0"/>
                <a:ea typeface="Verdana" panose="020B0604030504040204" pitchFamily="34" charset="0"/>
              </a:rPr>
              <a:t>have good accuracy &amp; </a:t>
            </a:r>
            <a:r>
              <a:rPr lang="en-US" altLang="en-US" sz="2000" dirty="0" smtClean="0">
                <a:latin typeface="Verdana" panose="020B0604030504040204" pitchFamily="34" charset="0"/>
                <a:ea typeface="Verdana" panose="020B0604030504040204" pitchFamily="34" charset="0"/>
              </a:rPr>
              <a:t>response.</a:t>
            </a:r>
            <a:endParaRPr lang="tr-TR" altLang="en-US" sz="2000" dirty="0" smtClean="0">
              <a:latin typeface="Verdana" panose="020B0604030504040204" pitchFamily="34" charset="0"/>
              <a:ea typeface="Verdana" panose="020B0604030504040204" pitchFamily="34" charset="0"/>
            </a:endParaRPr>
          </a:p>
          <a:p>
            <a:r>
              <a:rPr lang="en-US" altLang="en-US" sz="2000" dirty="0" smtClean="0">
                <a:latin typeface="Verdana" panose="020B0604030504040204" pitchFamily="34" charset="0"/>
                <a:ea typeface="Verdana" panose="020B0604030504040204" pitchFamily="34" charset="0"/>
              </a:rPr>
              <a:t>They </a:t>
            </a:r>
            <a:r>
              <a:rPr lang="en-US" altLang="en-US" sz="2000" dirty="0">
                <a:latin typeface="Verdana" panose="020B0604030504040204" pitchFamily="34" charset="0"/>
                <a:ea typeface="Verdana" panose="020B0604030504040204" pitchFamily="34" charset="0"/>
              </a:rPr>
              <a:t>have no moving parts</a:t>
            </a:r>
            <a:r>
              <a:rPr lang="en-US" altLang="en-US" sz="2000" dirty="0" smtClean="0">
                <a:latin typeface="Verdana" panose="020B0604030504040204" pitchFamily="34" charset="0"/>
                <a:ea typeface="Verdana" panose="020B0604030504040204" pitchFamily="34" charset="0"/>
              </a:rPr>
              <a:t>.</a:t>
            </a:r>
            <a:endParaRPr lang="tr-TR" altLang="en-US" sz="2000" dirty="0" smtClean="0">
              <a:latin typeface="Verdana" panose="020B0604030504040204" pitchFamily="34" charset="0"/>
              <a:ea typeface="Verdana" panose="020B0604030504040204" pitchFamily="34" charset="0"/>
            </a:endParaRPr>
          </a:p>
          <a:p>
            <a:pPr>
              <a:buNone/>
            </a:pPr>
            <a:r>
              <a:rPr lang="en-US" altLang="en-US" sz="2000" b="1" u="sng" dirty="0">
                <a:solidFill>
                  <a:srgbClr val="0070C0"/>
                </a:solidFill>
                <a:latin typeface="Verdana" panose="020B0604030504040204" pitchFamily="34" charset="0"/>
                <a:ea typeface="Verdana" panose="020B0604030504040204" pitchFamily="34" charset="0"/>
              </a:rPr>
              <a:t>Disadvantages</a:t>
            </a:r>
          </a:p>
          <a:p>
            <a:r>
              <a:rPr lang="en-US" altLang="en-US" sz="2000" dirty="0">
                <a:latin typeface="Verdana" panose="020B0604030504040204" pitchFamily="34" charset="0"/>
                <a:ea typeface="Verdana" panose="020B0604030504040204" pitchFamily="34" charset="0"/>
              </a:rPr>
              <a:t>The reading is affected by density change of </a:t>
            </a:r>
            <a:r>
              <a:rPr lang="en-US" altLang="en-US" sz="2000" dirty="0" smtClean="0">
                <a:latin typeface="Verdana" panose="020B0604030504040204" pitchFamily="34" charset="0"/>
                <a:ea typeface="Verdana" panose="020B0604030504040204" pitchFamily="34" charset="0"/>
              </a:rPr>
              <a:t>liquid.</a:t>
            </a:r>
            <a:endParaRPr lang="tr-TR" altLang="en-US" sz="2000" dirty="0" smtClean="0">
              <a:latin typeface="Verdana" panose="020B0604030504040204" pitchFamily="34" charset="0"/>
              <a:ea typeface="Verdana" panose="020B0604030504040204" pitchFamily="34" charset="0"/>
            </a:endParaRPr>
          </a:p>
          <a:p>
            <a:r>
              <a:rPr lang="en-US" altLang="en-US" sz="2000" dirty="0" smtClean="0">
                <a:latin typeface="Verdana" panose="020B0604030504040204" pitchFamily="34" charset="0"/>
                <a:ea typeface="Verdana" panose="020B0604030504040204" pitchFamily="34" charset="0"/>
              </a:rPr>
              <a:t>Radiation </a:t>
            </a:r>
            <a:r>
              <a:rPr lang="en-US" altLang="en-US" sz="2000" dirty="0">
                <a:latin typeface="Verdana" panose="020B0604030504040204" pitchFamily="34" charset="0"/>
                <a:ea typeface="Verdana" panose="020B0604030504040204" pitchFamily="34" charset="0"/>
              </a:rPr>
              <a:t>source holders may be </a:t>
            </a:r>
            <a:r>
              <a:rPr lang="en-US" altLang="en-US" sz="2000" dirty="0" smtClean="0">
                <a:latin typeface="Verdana" panose="020B0604030504040204" pitchFamily="34" charset="0"/>
                <a:ea typeface="Verdana" panose="020B0604030504040204" pitchFamily="34" charset="0"/>
              </a:rPr>
              <a:t>heavy.</a:t>
            </a:r>
            <a:endParaRPr lang="tr-TR" altLang="en-US" sz="2000" dirty="0" smtClean="0">
              <a:latin typeface="Verdana" panose="020B0604030504040204" pitchFamily="34" charset="0"/>
              <a:ea typeface="Verdana" panose="020B0604030504040204" pitchFamily="34" charset="0"/>
            </a:endParaRPr>
          </a:p>
          <a:p>
            <a:r>
              <a:rPr lang="en-US" altLang="en-US" sz="2000" dirty="0" smtClean="0">
                <a:latin typeface="Verdana" panose="020B0604030504040204" pitchFamily="34" charset="0"/>
                <a:ea typeface="Verdana" panose="020B0604030504040204" pitchFamily="34" charset="0"/>
              </a:rPr>
              <a:t>Their </a:t>
            </a:r>
            <a:r>
              <a:rPr lang="en-US" altLang="en-US" sz="2000" dirty="0">
                <a:latin typeface="Verdana" panose="020B0604030504040204" pitchFamily="34" charset="0"/>
                <a:ea typeface="Verdana" panose="020B0604030504040204" pitchFamily="34" charset="0"/>
              </a:rPr>
              <a:t>cost is relatively high.</a:t>
            </a:r>
          </a:p>
          <a:p>
            <a:pPr eaLnBrk="1" hangingPunct="1">
              <a:buFontTx/>
              <a:buAutoNum type="romanLcPeriod"/>
            </a:pPr>
            <a:endParaRPr lang="en-US" altLang="en-US" sz="2000" dirty="0">
              <a:latin typeface="Verdana" panose="020B0604030504040204" pitchFamily="34" charset="0"/>
              <a:ea typeface="Verdana" panose="020B0604030504040204" pitchFamily="34" charset="0"/>
            </a:endParaRPr>
          </a:p>
        </p:txBody>
      </p:sp>
      <p:sp>
        <p:nvSpPr>
          <p:cNvPr id="3" name="Unvan 2"/>
          <p:cNvSpPr>
            <a:spLocks noGrp="1"/>
          </p:cNvSpPr>
          <p:nvPr>
            <p:ph type="title"/>
          </p:nvPr>
        </p:nvSpPr>
        <p:spPr/>
        <p:txBody>
          <a:bodyPr>
            <a:normAutofit/>
          </a:bodyPr>
          <a:lstStyle/>
          <a:p>
            <a:pPr algn="ctr"/>
            <a:r>
              <a:rPr lang="en-US" altLang="en-US" b="1" dirty="0">
                <a:latin typeface="Verdana" panose="020B0604030504040204" pitchFamily="34" charset="0"/>
                <a:ea typeface="Verdana" panose="020B0604030504040204" pitchFamily="34" charset="0"/>
              </a:rPr>
              <a:t>Rad</a:t>
            </a:r>
            <a:r>
              <a:rPr lang="tr-TR" altLang="en-US" b="1" dirty="0">
                <a:latin typeface="Verdana" panose="020B0604030504040204" pitchFamily="34" charset="0"/>
                <a:ea typeface="Verdana" panose="020B0604030504040204" pitchFamily="34" charset="0"/>
              </a:rPr>
              <a:t>I</a:t>
            </a:r>
            <a:r>
              <a:rPr lang="en-US" altLang="en-US" b="1" dirty="0">
                <a:latin typeface="Verdana" panose="020B0604030504040204" pitchFamily="34" charset="0"/>
                <a:ea typeface="Verdana" panose="020B0604030504040204" pitchFamily="34" charset="0"/>
              </a:rPr>
              <a:t>at</a:t>
            </a:r>
            <a:r>
              <a:rPr lang="tr-TR" altLang="en-US" b="1" dirty="0">
                <a:latin typeface="Verdana" panose="020B0604030504040204" pitchFamily="34" charset="0"/>
                <a:ea typeface="Verdana" panose="020B0604030504040204" pitchFamily="34" charset="0"/>
              </a:rPr>
              <a:t>I</a:t>
            </a:r>
            <a:r>
              <a:rPr lang="en-US" altLang="en-US" b="1" dirty="0">
                <a:latin typeface="Verdana" panose="020B0604030504040204" pitchFamily="34" charset="0"/>
                <a:ea typeface="Verdana" panose="020B0604030504040204" pitchFamily="34" charset="0"/>
              </a:rPr>
              <a:t>on Level </a:t>
            </a:r>
            <a:r>
              <a:rPr lang="en-US" altLang="en-US" b="1" dirty="0" smtClean="0">
                <a:latin typeface="Verdana" panose="020B0604030504040204" pitchFamily="34" charset="0"/>
                <a:ea typeface="Verdana" panose="020B0604030504040204" pitchFamily="34" charset="0"/>
              </a:rPr>
              <a:t>Detector</a:t>
            </a:r>
            <a:r>
              <a:rPr lang="tr-TR" altLang="en-US" b="1" dirty="0" smtClean="0">
                <a:latin typeface="Verdana" panose="020B0604030504040204" pitchFamily="34" charset="0"/>
                <a:ea typeface="Verdana" panose="020B0604030504040204" pitchFamily="34" charset="0"/>
              </a:rPr>
              <a:t>- </a:t>
            </a:r>
            <a:br>
              <a:rPr lang="tr-TR" altLang="en-US" b="1" dirty="0" smtClean="0">
                <a:latin typeface="Verdana" panose="020B0604030504040204" pitchFamily="34" charset="0"/>
                <a:ea typeface="Verdana" panose="020B0604030504040204" pitchFamily="34" charset="0"/>
              </a:rPr>
            </a:br>
            <a:r>
              <a:rPr lang="tr-TR" altLang="en-US" b="1" dirty="0" err="1" smtClean="0">
                <a:latin typeface="Verdana" panose="020B0604030504040204" pitchFamily="34" charset="0"/>
                <a:ea typeface="Verdana" panose="020B0604030504040204" pitchFamily="34" charset="0"/>
              </a:rPr>
              <a:t>advantages</a:t>
            </a:r>
            <a:r>
              <a:rPr lang="tr-TR" altLang="en-US" b="1" dirty="0" smtClean="0">
                <a:latin typeface="Verdana" panose="020B0604030504040204" pitchFamily="34" charset="0"/>
                <a:ea typeface="Verdana" panose="020B0604030504040204" pitchFamily="34" charset="0"/>
              </a:rPr>
              <a:t> &amp; </a:t>
            </a:r>
            <a:r>
              <a:rPr lang="tr-TR" altLang="en-US" b="1" dirty="0" err="1" smtClean="0">
                <a:latin typeface="Verdana" panose="020B0604030504040204" pitchFamily="34" charset="0"/>
                <a:ea typeface="Verdana" panose="020B0604030504040204" pitchFamily="34" charset="0"/>
              </a:rPr>
              <a:t>dısadvantages</a:t>
            </a:r>
            <a:endParaRPr lang="tr-TR" dirty="0"/>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287266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471" y="435124"/>
            <a:ext cx="8229600" cy="1066800"/>
          </a:xfrm>
        </p:spPr>
        <p:txBody>
          <a:bodyPr/>
          <a:lstStyle/>
          <a:p>
            <a:pPr algn="ctr">
              <a:defRPr/>
            </a:pPr>
            <a:r>
              <a:rPr lang="en-US" b="1" dirty="0" smtClean="0">
                <a:latin typeface="Verdana" panose="020B0604030504040204" pitchFamily="34" charset="0"/>
                <a:ea typeface="Verdana" panose="020B0604030504040204" pitchFamily="34" charset="0"/>
              </a:rPr>
              <a:t>Optical Level Detectors</a:t>
            </a:r>
            <a:endParaRPr lang="en-US"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422304" y="2975138"/>
            <a:ext cx="5482840" cy="2667000"/>
          </a:xfrm>
        </p:spPr>
        <p:txBody>
          <a:bodyPr rtlCol="0">
            <a:noAutofit/>
          </a:bodyPr>
          <a:lstStyle/>
          <a:p>
            <a:pPr marL="0" indent="0">
              <a:spcAft>
                <a:spcPts val="0"/>
              </a:spcAft>
              <a:buNone/>
              <a:defRPr/>
            </a:pPr>
            <a:r>
              <a:rPr lang="en-US" b="1" u="sng" dirty="0" smtClean="0">
                <a:solidFill>
                  <a:srgbClr val="0070C0"/>
                </a:solidFill>
                <a:latin typeface="Verdana" panose="020B0604030504040204" pitchFamily="34" charset="0"/>
                <a:ea typeface="Verdana" panose="020B0604030504040204" pitchFamily="34" charset="0"/>
              </a:rPr>
              <a:t>Working &amp; Construction</a:t>
            </a:r>
          </a:p>
          <a:p>
            <a:pPr marL="182880" indent="-182880" algn="just">
              <a:spcAft>
                <a:spcPts val="0"/>
              </a:spcAft>
              <a:defRPr/>
            </a:pPr>
            <a:r>
              <a:rPr lang="en-US" sz="1600" dirty="0" smtClean="0">
                <a:solidFill>
                  <a:srgbClr val="002060"/>
                </a:solidFill>
                <a:latin typeface="Verdana" panose="020B0604030504040204" pitchFamily="34" charset="0"/>
                <a:ea typeface="Verdana" panose="020B0604030504040204" pitchFamily="34" charset="0"/>
              </a:rPr>
              <a:t>Optical level detector make use of visible or infrared light beams to detect the level of liquids or solids.</a:t>
            </a:r>
          </a:p>
          <a:p>
            <a:pPr marL="182880" indent="-182880" algn="just">
              <a:spcAft>
                <a:spcPts val="0"/>
              </a:spcAft>
              <a:defRPr/>
            </a:pPr>
            <a:r>
              <a:rPr lang="en-US" sz="1600" dirty="0" smtClean="0">
                <a:solidFill>
                  <a:srgbClr val="002060"/>
                </a:solidFill>
                <a:latin typeface="Verdana" panose="020B0604030504040204" pitchFamily="34" charset="0"/>
                <a:ea typeface="Verdana" panose="020B0604030504040204" pitchFamily="34" charset="0"/>
              </a:rPr>
              <a:t>A beam of light is aimed at the liquid or solids level &amp; is reflected back to a light-sensitive transistor, located in the same holder as the light source. </a:t>
            </a:r>
            <a:endParaRPr lang="tr-TR" sz="1600" dirty="0" smtClean="0">
              <a:solidFill>
                <a:srgbClr val="002060"/>
              </a:solidFill>
              <a:latin typeface="Verdana" panose="020B0604030504040204" pitchFamily="34" charset="0"/>
              <a:ea typeface="Verdana" panose="020B0604030504040204" pitchFamily="34" charset="0"/>
            </a:endParaRPr>
          </a:p>
          <a:p>
            <a:pPr marL="182880" indent="-182880" algn="just">
              <a:spcAft>
                <a:spcPts val="0"/>
              </a:spcAft>
              <a:defRPr/>
            </a:pPr>
            <a:r>
              <a:rPr lang="en-US" sz="1600" dirty="0">
                <a:solidFill>
                  <a:srgbClr val="002060"/>
                </a:solidFill>
                <a:latin typeface="Verdana" panose="020B0604030504040204" pitchFamily="34" charset="0"/>
                <a:ea typeface="Verdana" panose="020B0604030504040204" pitchFamily="34" charset="0"/>
              </a:rPr>
              <a:t>By adjusting the transistor sensitivity, the unit can be calibrated in the range of point level detection from 6.3mm to 300mm on reflective, opaque liquid (e.g. milk) or on solids services.</a:t>
            </a:r>
          </a:p>
          <a:p>
            <a:pPr marL="182880" indent="-182880" algn="just">
              <a:spcAft>
                <a:spcPts val="0"/>
              </a:spcAft>
              <a:defRPr/>
            </a:pPr>
            <a:r>
              <a:rPr lang="en-US" sz="1600" dirty="0">
                <a:solidFill>
                  <a:srgbClr val="002060"/>
                </a:solidFill>
                <a:latin typeface="Verdana" panose="020B0604030504040204" pitchFamily="34" charset="0"/>
                <a:ea typeface="Verdana" panose="020B0604030504040204" pitchFamily="34" charset="0"/>
              </a:rPr>
              <a:t>When light is passing through a fixed distance in a fluid, the intensity of light received at the detector can be used to determine the concentration of solids in the liquid.</a:t>
            </a:r>
          </a:p>
          <a:p>
            <a:pPr marL="182880" indent="-182880" algn="just">
              <a:spcAft>
                <a:spcPts val="0"/>
              </a:spcAft>
              <a:defRPr/>
            </a:pPr>
            <a:r>
              <a:rPr lang="en-US" sz="1600" dirty="0">
                <a:solidFill>
                  <a:srgbClr val="002060"/>
                </a:solidFill>
                <a:latin typeface="Verdana" panose="020B0604030504040204" pitchFamily="34" charset="0"/>
                <a:ea typeface="Verdana" panose="020B0604030504040204" pitchFamily="34" charset="0"/>
              </a:rPr>
              <a:t>The operating temperature range is -40</a:t>
            </a:r>
            <a:r>
              <a:rPr lang="en-US" sz="1600" baseline="30000" dirty="0">
                <a:solidFill>
                  <a:srgbClr val="002060"/>
                </a:solidFill>
                <a:latin typeface="Verdana" panose="020B0604030504040204" pitchFamily="34" charset="0"/>
                <a:ea typeface="Verdana" panose="020B0604030504040204" pitchFamily="34" charset="0"/>
              </a:rPr>
              <a:t>0</a:t>
            </a:r>
            <a:r>
              <a:rPr lang="en-US" sz="1600" dirty="0">
                <a:solidFill>
                  <a:srgbClr val="002060"/>
                </a:solidFill>
                <a:latin typeface="Verdana" panose="020B0604030504040204" pitchFamily="34" charset="0"/>
                <a:ea typeface="Verdana" panose="020B0604030504040204" pitchFamily="34" charset="0"/>
              </a:rPr>
              <a:t>C to 66</a:t>
            </a:r>
            <a:r>
              <a:rPr lang="en-US" sz="1600" baseline="30000" dirty="0">
                <a:solidFill>
                  <a:srgbClr val="002060"/>
                </a:solidFill>
                <a:latin typeface="Verdana" panose="020B0604030504040204" pitchFamily="34" charset="0"/>
                <a:ea typeface="Verdana" panose="020B0604030504040204" pitchFamily="34" charset="0"/>
              </a:rPr>
              <a:t>0</a:t>
            </a:r>
            <a:r>
              <a:rPr lang="en-US" sz="1600" dirty="0">
                <a:solidFill>
                  <a:srgbClr val="002060"/>
                </a:solidFill>
                <a:latin typeface="Verdana" panose="020B0604030504040204" pitchFamily="34" charset="0"/>
                <a:ea typeface="Verdana" panose="020B0604030504040204" pitchFamily="34" charset="0"/>
              </a:rPr>
              <a:t>C.</a:t>
            </a:r>
          </a:p>
          <a:p>
            <a:pPr marL="182880" indent="-182880">
              <a:spcAft>
                <a:spcPts val="0"/>
              </a:spcAft>
              <a:defRPr/>
            </a:pPr>
            <a:endParaRPr lang="en-US" sz="1600" dirty="0" smtClean="0">
              <a:latin typeface="Verdana" panose="020B0604030504040204" pitchFamily="34" charset="0"/>
              <a:ea typeface="Verdana" panose="020B0604030504040204" pitchFamily="34" charset="0"/>
            </a:endParaRP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611" y="2734655"/>
            <a:ext cx="5850852" cy="23500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45" name="TextBox 3"/>
          <p:cNvSpPr txBox="1">
            <a:spLocks noChangeArrowheads="1"/>
          </p:cNvSpPr>
          <p:nvPr/>
        </p:nvSpPr>
        <p:spPr bwMode="auto">
          <a:xfrm>
            <a:off x="6246537" y="5174747"/>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smtClean="0">
                <a:solidFill>
                  <a:srgbClr val="0070C0"/>
                </a:solidFill>
              </a:rPr>
              <a:t>Optical </a:t>
            </a:r>
            <a:r>
              <a:rPr lang="en-US" altLang="en-US" sz="1800" dirty="0">
                <a:solidFill>
                  <a:srgbClr val="0070C0"/>
                </a:solidFill>
              </a:rPr>
              <a:t>Level Detectors</a:t>
            </a:r>
          </a:p>
        </p:txBody>
      </p:sp>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094626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110953" y="2069507"/>
            <a:ext cx="4785393" cy="639763"/>
          </a:xfrm>
          <a:solidFill>
            <a:schemeClr val="accent2">
              <a:lumMod val="20000"/>
              <a:lumOff val="80000"/>
            </a:schemeClr>
          </a:solidFill>
          <a:ln>
            <a:solidFill>
              <a:schemeClr val="tx1"/>
            </a:solidFill>
          </a:ln>
        </p:spPr>
        <p:txBody>
          <a:bodyPr rtlCol="0"/>
          <a:lstStyle/>
          <a:p>
            <a:pPr>
              <a:spcAft>
                <a:spcPts val="0"/>
              </a:spcAft>
              <a:defRPr/>
            </a:pPr>
            <a:r>
              <a:rPr lang="en-US" b="1" u="sng" dirty="0" smtClean="0">
                <a:solidFill>
                  <a:srgbClr val="0070C0"/>
                </a:solidFill>
                <a:latin typeface="Verdana" panose="020B0604030504040204" pitchFamily="34" charset="0"/>
                <a:ea typeface="Verdana" panose="020B0604030504040204" pitchFamily="34" charset="0"/>
              </a:rPr>
              <a:t>Advantages</a:t>
            </a:r>
            <a:endParaRPr lang="en-US" b="1" u="sng" dirty="0">
              <a:solidFill>
                <a:srgbClr val="0070C0"/>
              </a:solidFill>
              <a:latin typeface="Verdana" panose="020B0604030504040204" pitchFamily="34" charset="0"/>
              <a:ea typeface="Verdana" panose="020B0604030504040204" pitchFamily="34" charset="0"/>
            </a:endParaRPr>
          </a:p>
        </p:txBody>
      </p:sp>
      <p:sp>
        <p:nvSpPr>
          <p:cNvPr id="63492" name="Content Placeholder 4"/>
          <p:cNvSpPr>
            <a:spLocks noGrp="1"/>
          </p:cNvSpPr>
          <p:nvPr>
            <p:ph sz="half" idx="2"/>
          </p:nvPr>
        </p:nvSpPr>
        <p:spPr>
          <a:xfrm>
            <a:off x="1110953" y="2831506"/>
            <a:ext cx="4785393" cy="2911268"/>
          </a:xfrm>
          <a:ln>
            <a:solidFill>
              <a:schemeClr val="tx1"/>
            </a:solidFill>
            <a:miter lim="800000"/>
            <a:headEnd/>
            <a:tailEnd/>
          </a:ln>
        </p:spPr>
        <p:txBody>
          <a:bodyPr>
            <a:normAutofit/>
          </a:bodyPr>
          <a:lstStyle/>
          <a:p>
            <a:pPr algn="just" eaLnBrk="1" hangingPunct="1"/>
            <a:r>
              <a:rPr lang="en-US" altLang="en-US" dirty="0">
                <a:solidFill>
                  <a:srgbClr val="002060"/>
                </a:solidFill>
                <a:latin typeface="Verdana" panose="020B0604030504040204" pitchFamily="34" charset="0"/>
                <a:ea typeface="Verdana" panose="020B0604030504040204" pitchFamily="34" charset="0"/>
              </a:rPr>
              <a:t>Use on corrosive, sticking or coating processes.</a:t>
            </a:r>
          </a:p>
          <a:p>
            <a:pPr algn="just" eaLnBrk="1" hangingPunct="1"/>
            <a:r>
              <a:rPr lang="en-US" altLang="en-US" dirty="0">
                <a:solidFill>
                  <a:srgbClr val="002060"/>
                </a:solidFill>
                <a:latin typeface="Verdana" panose="020B0604030504040204" pitchFamily="34" charset="0"/>
                <a:ea typeface="Verdana" panose="020B0604030504040204" pitchFamily="34" charset="0"/>
              </a:rPr>
              <a:t>The reflection of laser light is used in some specialized applications such as the measurement of the thickness of molten glass.</a:t>
            </a:r>
          </a:p>
          <a:p>
            <a:pPr algn="just" eaLnBrk="1" hangingPunct="1"/>
            <a:r>
              <a:rPr lang="en-US" altLang="en-US" dirty="0">
                <a:solidFill>
                  <a:srgbClr val="002060"/>
                </a:solidFill>
                <a:latin typeface="Verdana" panose="020B0604030504040204" pitchFamily="34" charset="0"/>
                <a:ea typeface="Verdana" panose="020B0604030504040204" pitchFamily="34" charset="0"/>
              </a:rPr>
              <a:t>The laser versions of optical level detectors provide high precision on narrow span application.</a:t>
            </a:r>
          </a:p>
        </p:txBody>
      </p:sp>
      <p:sp>
        <p:nvSpPr>
          <p:cNvPr id="6" name="Text Placeholder 5"/>
          <p:cNvSpPr>
            <a:spLocks noGrp="1"/>
          </p:cNvSpPr>
          <p:nvPr>
            <p:ph type="body" sz="quarter" idx="3"/>
          </p:nvPr>
        </p:nvSpPr>
        <p:spPr>
          <a:xfrm>
            <a:off x="6261472" y="2069507"/>
            <a:ext cx="3932237" cy="639763"/>
          </a:xfrm>
          <a:solidFill>
            <a:schemeClr val="accent2">
              <a:lumMod val="20000"/>
              <a:lumOff val="80000"/>
            </a:schemeClr>
          </a:solidFill>
          <a:ln>
            <a:solidFill>
              <a:schemeClr val="tx1"/>
            </a:solidFill>
          </a:ln>
        </p:spPr>
        <p:txBody>
          <a:bodyPr rtlCol="0"/>
          <a:lstStyle/>
          <a:p>
            <a:pPr>
              <a:spcAft>
                <a:spcPts val="0"/>
              </a:spcAft>
              <a:defRPr/>
            </a:pPr>
            <a:r>
              <a:rPr b="1" u="sng" dirty="0">
                <a:solidFill>
                  <a:srgbClr val="0070C0"/>
                </a:solidFill>
                <a:latin typeface="Verdana" panose="020B0604030504040204" pitchFamily="34" charset="0"/>
                <a:ea typeface="Verdana" panose="020B0604030504040204" pitchFamily="34" charset="0"/>
              </a:rPr>
              <a:t>Disadvantages</a:t>
            </a:r>
          </a:p>
        </p:txBody>
      </p:sp>
      <p:sp>
        <p:nvSpPr>
          <p:cNvPr id="63494" name="Content Placeholder 6"/>
          <p:cNvSpPr>
            <a:spLocks noGrp="1"/>
          </p:cNvSpPr>
          <p:nvPr>
            <p:ph sz="quarter" idx="4"/>
          </p:nvPr>
        </p:nvSpPr>
        <p:spPr>
          <a:xfrm>
            <a:off x="6261472" y="2831506"/>
            <a:ext cx="3932237" cy="2911268"/>
          </a:xfrm>
          <a:ln>
            <a:solidFill>
              <a:schemeClr val="tx1"/>
            </a:solidFill>
            <a:miter lim="800000"/>
            <a:headEnd/>
            <a:tailEnd/>
          </a:ln>
        </p:spPr>
        <p:txBody>
          <a:bodyPr/>
          <a:lstStyle/>
          <a:p>
            <a:pPr algn="just" eaLnBrk="1" hangingPunct="1"/>
            <a:r>
              <a:rPr lang="en-US" altLang="en-US" dirty="0" smtClean="0">
                <a:solidFill>
                  <a:srgbClr val="002060"/>
                </a:solidFill>
                <a:latin typeface="Verdana" panose="020B0604030504040204" pitchFamily="34" charset="0"/>
                <a:ea typeface="Verdana" panose="020B0604030504040204" pitchFamily="34" charset="0"/>
              </a:rPr>
              <a:t>The detector is adversely affected by changes in reflectivity of the process.</a:t>
            </a:r>
          </a:p>
        </p:txBody>
      </p:sp>
      <p:sp>
        <p:nvSpPr>
          <p:cNvPr id="8" name="Title 1"/>
          <p:cNvSpPr>
            <a:spLocks noGrp="1"/>
          </p:cNvSpPr>
          <p:nvPr>
            <p:ph type="title"/>
          </p:nvPr>
        </p:nvSpPr>
        <p:spPr>
          <a:xfrm>
            <a:off x="1938471" y="435124"/>
            <a:ext cx="8229600" cy="1066800"/>
          </a:xfrm>
        </p:spPr>
        <p:txBody>
          <a:bodyPr/>
          <a:lstStyle/>
          <a:p>
            <a:pPr algn="ctr">
              <a:defRPr/>
            </a:pPr>
            <a:r>
              <a:rPr lang="en-US" b="1" dirty="0" smtClean="0">
                <a:latin typeface="Verdana" panose="020B0604030504040204" pitchFamily="34" charset="0"/>
                <a:ea typeface="Verdana" panose="020B0604030504040204" pitchFamily="34" charset="0"/>
              </a:rPr>
              <a:t>Optical Level Detectors</a:t>
            </a:r>
            <a:endParaRPr lang="en-US" dirty="0">
              <a:latin typeface="Verdana" panose="020B0604030504040204" pitchFamily="34" charset="0"/>
              <a:ea typeface="Verdana" panose="020B0604030504040204" pitchFamily="34" charset="0"/>
            </a:endParaRPr>
          </a:p>
        </p:txBody>
      </p:sp>
      <p:sp>
        <p:nvSpPr>
          <p:cNvPr id="7"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682215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en-US" altLang="en-US" dirty="0">
                <a:solidFill>
                  <a:srgbClr val="002060"/>
                </a:solidFill>
                <a:latin typeface="Verdana" panose="020B0604030504040204" pitchFamily="34" charset="0"/>
                <a:ea typeface="Verdana" panose="020B0604030504040204" pitchFamily="34" charset="0"/>
              </a:rPr>
              <a:t>The measured medium can be </a:t>
            </a:r>
            <a:r>
              <a:rPr lang="en-US" altLang="en-US" u="sng" dirty="0">
                <a:solidFill>
                  <a:srgbClr val="002060"/>
                </a:solidFill>
                <a:latin typeface="Verdana" panose="020B0604030504040204" pitchFamily="34" charset="0"/>
                <a:ea typeface="Verdana" panose="020B0604030504040204" pitchFamily="34" charset="0"/>
              </a:rPr>
              <a:t>liquid</a:t>
            </a:r>
            <a:r>
              <a:rPr lang="en-US" altLang="en-US" dirty="0">
                <a:solidFill>
                  <a:srgbClr val="002060"/>
                </a:solidFill>
                <a:latin typeface="Verdana" panose="020B0604030504040204" pitchFamily="34" charset="0"/>
                <a:ea typeface="Verdana" panose="020B0604030504040204" pitchFamily="34" charset="0"/>
              </a:rPr>
              <a:t>, </a:t>
            </a:r>
            <a:r>
              <a:rPr lang="en-US" altLang="en-US" u="sng" dirty="0">
                <a:solidFill>
                  <a:srgbClr val="002060"/>
                </a:solidFill>
                <a:latin typeface="Verdana" panose="020B0604030504040204" pitchFamily="34" charset="0"/>
                <a:ea typeface="Verdana" panose="020B0604030504040204" pitchFamily="34" charset="0"/>
              </a:rPr>
              <a:t>gas</a:t>
            </a:r>
            <a:r>
              <a:rPr lang="en-US" altLang="en-US" dirty="0">
                <a:solidFill>
                  <a:srgbClr val="002060"/>
                </a:solidFill>
                <a:latin typeface="Verdana" panose="020B0604030504040204" pitchFamily="34" charset="0"/>
                <a:ea typeface="Verdana" panose="020B0604030504040204" pitchFamily="34" charset="0"/>
              </a:rPr>
              <a:t> or </a:t>
            </a:r>
            <a:r>
              <a:rPr lang="en-US" altLang="en-US" u="sng" dirty="0">
                <a:solidFill>
                  <a:srgbClr val="002060"/>
                </a:solidFill>
                <a:latin typeface="Verdana" panose="020B0604030504040204" pitchFamily="34" charset="0"/>
                <a:ea typeface="Verdana" panose="020B0604030504040204" pitchFamily="34" charset="0"/>
              </a:rPr>
              <a:t>solid</a:t>
            </a:r>
            <a:r>
              <a:rPr lang="en-US" altLang="en-US" dirty="0">
                <a:solidFill>
                  <a:srgbClr val="002060"/>
                </a:solidFill>
                <a:latin typeface="Verdana" panose="020B0604030504040204" pitchFamily="34" charset="0"/>
                <a:ea typeface="Verdana" panose="020B0604030504040204" pitchFamily="34" charset="0"/>
              </a:rPr>
              <a:t> and stored in vessels (open/closed tanks</a:t>
            </a:r>
            <a:r>
              <a:rPr lang="en-US" altLang="en-US" dirty="0" smtClean="0">
                <a:solidFill>
                  <a:srgbClr val="002060"/>
                </a:solidFill>
                <a:latin typeface="Verdana" panose="020B0604030504040204" pitchFamily="34" charset="0"/>
                <a:ea typeface="Verdana" panose="020B0604030504040204" pitchFamily="34" charset="0"/>
              </a:rPr>
              <a:t>),</a:t>
            </a:r>
            <a:r>
              <a:rPr lang="tr-TR" altLang="en-US" dirty="0">
                <a:solidFill>
                  <a:srgbClr val="002060"/>
                </a:solidFill>
                <a:latin typeface="Verdana" panose="020B0604030504040204" pitchFamily="34" charset="0"/>
                <a:ea typeface="Verdana" panose="020B0604030504040204" pitchFamily="34" charset="0"/>
              </a:rPr>
              <a:t> </a:t>
            </a:r>
            <a:r>
              <a:rPr lang="en-US" altLang="en-US" dirty="0" smtClean="0">
                <a:solidFill>
                  <a:srgbClr val="002060"/>
                </a:solidFill>
                <a:latin typeface="Verdana" panose="020B0604030504040204" pitchFamily="34" charset="0"/>
                <a:ea typeface="Verdana" panose="020B0604030504040204" pitchFamily="34" charset="0"/>
              </a:rPr>
              <a:t>silos</a:t>
            </a:r>
            <a:r>
              <a:rPr lang="en-US" altLang="en-US" dirty="0">
                <a:solidFill>
                  <a:srgbClr val="002060"/>
                </a:solidFill>
                <a:latin typeface="Verdana" panose="020B0604030504040204" pitchFamily="34" charset="0"/>
                <a:ea typeface="Verdana" panose="020B0604030504040204" pitchFamily="34" charset="0"/>
              </a:rPr>
              <a:t>, bins and hoppers. </a:t>
            </a:r>
          </a:p>
          <a:p>
            <a:pPr>
              <a:buNone/>
            </a:pPr>
            <a:endParaRPr lang="en-US" altLang="en-US" dirty="0">
              <a:solidFill>
                <a:srgbClr val="002060"/>
              </a:solidFill>
              <a:latin typeface="Verdana" panose="020B0604030504040204" pitchFamily="34" charset="0"/>
              <a:ea typeface="Verdana" panose="020B0604030504040204" pitchFamily="34" charset="0"/>
            </a:endParaRPr>
          </a:p>
          <a:p>
            <a:pPr lvl="2">
              <a:buNone/>
            </a:pPr>
            <a:r>
              <a:rPr lang="en-US" altLang="en-US" sz="1800" dirty="0">
                <a:solidFill>
                  <a:srgbClr val="002060"/>
                </a:solidFill>
                <a:latin typeface="Verdana" panose="020B0604030504040204" pitchFamily="34" charset="0"/>
                <a:ea typeface="Verdana" panose="020B0604030504040204" pitchFamily="34" charset="0"/>
              </a:rPr>
              <a:t>Units of level can be expressed in:</a:t>
            </a:r>
          </a:p>
          <a:p>
            <a:pPr lvl="2"/>
            <a:r>
              <a:rPr lang="en-US" altLang="en-US" sz="1800" dirty="0">
                <a:solidFill>
                  <a:srgbClr val="002060"/>
                </a:solidFill>
                <a:latin typeface="Verdana" panose="020B0604030504040204" pitchFamily="34" charset="0"/>
                <a:ea typeface="Verdana" panose="020B0604030504040204" pitchFamily="34" charset="0"/>
              </a:rPr>
              <a:t>feet (meters)</a:t>
            </a:r>
          </a:p>
          <a:p>
            <a:pPr lvl="2"/>
            <a:r>
              <a:rPr lang="en-US" altLang="en-US" sz="1800" dirty="0">
                <a:solidFill>
                  <a:srgbClr val="002060"/>
                </a:solidFill>
                <a:latin typeface="Verdana" panose="020B0604030504040204" pitchFamily="34" charset="0"/>
                <a:ea typeface="Verdana" panose="020B0604030504040204" pitchFamily="34" charset="0"/>
              </a:rPr>
              <a:t>gallons (liters)</a:t>
            </a:r>
          </a:p>
          <a:p>
            <a:pPr lvl="2"/>
            <a:r>
              <a:rPr lang="en-US" altLang="en-US" sz="1800" dirty="0">
                <a:solidFill>
                  <a:srgbClr val="002060"/>
                </a:solidFill>
                <a:latin typeface="Verdana" panose="020B0604030504040204" pitchFamily="34" charset="0"/>
                <a:ea typeface="Verdana" panose="020B0604030504040204" pitchFamily="34" charset="0"/>
              </a:rPr>
              <a:t>pounds (kilograms)</a:t>
            </a:r>
          </a:p>
          <a:p>
            <a:pPr lvl="2"/>
            <a:r>
              <a:rPr lang="en-US" altLang="en-US" sz="1800" dirty="0">
                <a:solidFill>
                  <a:srgbClr val="002060"/>
                </a:solidFill>
                <a:latin typeface="Verdana" panose="020B0604030504040204" pitchFamily="34" charset="0"/>
                <a:ea typeface="Verdana" panose="020B0604030504040204" pitchFamily="34" charset="0"/>
              </a:rPr>
              <a:t>cubic volume (ft</a:t>
            </a:r>
            <a:r>
              <a:rPr lang="en-US" altLang="en-US" sz="1800" baseline="30000" dirty="0">
                <a:solidFill>
                  <a:srgbClr val="002060"/>
                </a:solidFill>
                <a:latin typeface="Verdana" panose="020B0604030504040204" pitchFamily="34" charset="0"/>
                <a:ea typeface="Verdana" panose="020B0604030504040204" pitchFamily="34" charset="0"/>
              </a:rPr>
              <a:t>3</a:t>
            </a:r>
            <a:r>
              <a:rPr lang="en-US" altLang="en-US" sz="1800" dirty="0">
                <a:solidFill>
                  <a:srgbClr val="002060"/>
                </a:solidFill>
                <a:latin typeface="Verdana" panose="020B0604030504040204" pitchFamily="34" charset="0"/>
                <a:ea typeface="Verdana" panose="020B0604030504040204" pitchFamily="34" charset="0"/>
              </a:rPr>
              <a:t>, m</a:t>
            </a:r>
            <a:r>
              <a:rPr lang="en-US" altLang="en-US" sz="1800" baseline="30000" dirty="0">
                <a:solidFill>
                  <a:srgbClr val="002060"/>
                </a:solidFill>
                <a:latin typeface="Verdana" panose="020B0604030504040204" pitchFamily="34" charset="0"/>
                <a:ea typeface="Verdana" panose="020B0604030504040204" pitchFamily="34" charset="0"/>
              </a:rPr>
              <a:t>3</a:t>
            </a:r>
            <a:r>
              <a:rPr lang="en-US" altLang="en-US" sz="1800" dirty="0">
                <a:solidFill>
                  <a:srgbClr val="002060"/>
                </a:solidFill>
                <a:latin typeface="Verdana" panose="020B0604030504040204" pitchFamily="34" charset="0"/>
                <a:ea typeface="Verdana" panose="020B0604030504040204" pitchFamily="34" charset="0"/>
              </a:rPr>
              <a:t>) </a:t>
            </a:r>
          </a:p>
          <a:p>
            <a:endParaRPr lang="tr-TR"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
        <p:nvSpPr>
          <p:cNvPr id="5" name="Unvan 2"/>
          <p:cNvSpPr>
            <a:spLocks noGrp="1"/>
          </p:cNvSpPr>
          <p:nvPr>
            <p:ph type="title"/>
          </p:nvPr>
        </p:nvSpPr>
        <p:spPr/>
        <p:txBody>
          <a:bodyPr>
            <a:normAutofit/>
          </a:bodyPr>
          <a:lstStyle/>
          <a:p>
            <a:pPr algn="ctr"/>
            <a:r>
              <a:rPr lang="tr-TR" sz="3200" b="1" dirty="0" err="1" smtClean="0">
                <a:latin typeface="Verdana" panose="020B0604030504040204" pitchFamily="34" charset="0"/>
                <a:ea typeface="Verdana" panose="020B0604030504040204" pitchFamily="34" charset="0"/>
              </a:rPr>
              <a:t>What</a:t>
            </a:r>
            <a:r>
              <a:rPr lang="tr-TR" sz="3200" b="1" dirty="0" smtClean="0">
                <a:latin typeface="Verdana" panose="020B0604030504040204" pitchFamily="34" charset="0"/>
                <a:ea typeface="Verdana" panose="020B0604030504040204" pitchFamily="34" charset="0"/>
              </a:rPr>
              <a:t> ıs </a:t>
            </a:r>
            <a:r>
              <a:rPr lang="tr-TR" sz="3200" b="1" dirty="0" err="1" smtClean="0">
                <a:latin typeface="Verdana" panose="020B0604030504040204" pitchFamily="34" charset="0"/>
                <a:ea typeface="Verdana" panose="020B0604030504040204" pitchFamily="34" charset="0"/>
              </a:rPr>
              <a:t>measured</a:t>
            </a:r>
            <a:r>
              <a:rPr lang="tr-TR" sz="3200" b="1" dirty="0" smtClean="0">
                <a:latin typeface="Verdana" panose="020B0604030504040204" pitchFamily="34" charset="0"/>
                <a:ea typeface="Verdana" panose="020B0604030504040204" pitchFamily="34" charset="0"/>
              </a:rPr>
              <a:t>?</a:t>
            </a:r>
            <a:endParaRPr lang="tr-TR" sz="32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63007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11936" y="228599"/>
            <a:ext cx="8229600" cy="1143000"/>
          </a:xfrm>
        </p:spPr>
        <p:txBody>
          <a:bodyPr/>
          <a:lstStyle/>
          <a:p>
            <a:pPr>
              <a:defRPr/>
            </a:pPr>
            <a:r>
              <a:rPr lang="en-US" b="1" dirty="0" smtClean="0">
                <a:latin typeface="Verdana" panose="020B0604030504040204" pitchFamily="34" charset="0"/>
                <a:ea typeface="Verdana" panose="020B0604030504040204" pitchFamily="34" charset="0"/>
              </a:rPr>
              <a:t>Fiber-optic Level Detectors</a:t>
            </a:r>
            <a:endParaRPr lang="en-US" dirty="0">
              <a:latin typeface="Verdana" panose="020B0604030504040204" pitchFamily="34" charset="0"/>
              <a:ea typeface="Verdana" panose="020B0604030504040204" pitchFamily="34" charset="0"/>
            </a:endParaRPr>
          </a:p>
        </p:txBody>
      </p:sp>
      <p:sp>
        <p:nvSpPr>
          <p:cNvPr id="8" name="Content Placeholder 7"/>
          <p:cNvSpPr>
            <a:spLocks noGrp="1"/>
          </p:cNvSpPr>
          <p:nvPr>
            <p:ph idx="1"/>
          </p:nvPr>
        </p:nvSpPr>
        <p:spPr>
          <a:xfrm>
            <a:off x="519868" y="1477911"/>
            <a:ext cx="7085889" cy="4906963"/>
          </a:xfrm>
        </p:spPr>
        <p:txBody>
          <a:bodyPr rtlCol="0">
            <a:noAutofit/>
          </a:bodyPr>
          <a:lstStyle/>
          <a:p>
            <a:pPr marL="0" indent="0" algn="just">
              <a:spcAft>
                <a:spcPts val="0"/>
              </a:spcAft>
              <a:buNone/>
              <a:defRPr/>
            </a:pPr>
            <a:r>
              <a:rPr lang="en-US" sz="2000" b="1" u="sng" dirty="0" smtClean="0">
                <a:solidFill>
                  <a:srgbClr val="0070C0"/>
                </a:solidFill>
                <a:latin typeface="Verdana" panose="020B0604030504040204" pitchFamily="34" charset="0"/>
                <a:ea typeface="Verdana" panose="020B0604030504040204" pitchFamily="34" charset="0"/>
              </a:rPr>
              <a:t>Working &amp; Construction</a:t>
            </a:r>
          </a:p>
          <a:p>
            <a:pPr marL="182880" indent="-182880" algn="just">
              <a:spcAft>
                <a:spcPts val="0"/>
              </a:spcAft>
              <a:defRPr/>
            </a:pPr>
            <a:r>
              <a:rPr lang="en-US" sz="2000" dirty="0">
                <a:solidFill>
                  <a:srgbClr val="002060"/>
                </a:solidFill>
                <a:latin typeface="Verdana" panose="020B0604030504040204" pitchFamily="34" charset="0"/>
                <a:ea typeface="Verdana" panose="020B0604030504040204" pitchFamily="34" charset="0"/>
              </a:rPr>
              <a:t>Use the principle of light refraction.</a:t>
            </a:r>
          </a:p>
          <a:p>
            <a:pPr marL="182880" indent="-182880" algn="just">
              <a:spcAft>
                <a:spcPts val="0"/>
              </a:spcAft>
              <a:defRPr/>
            </a:pPr>
            <a:r>
              <a:rPr lang="en-US" sz="2000" dirty="0">
                <a:solidFill>
                  <a:srgbClr val="002060"/>
                </a:solidFill>
                <a:latin typeface="Verdana" panose="020B0604030504040204" pitchFamily="34" charset="0"/>
                <a:ea typeface="Verdana" panose="020B0604030504040204" pitchFamily="34" charset="0"/>
              </a:rPr>
              <a:t>Figure 2.18 illustrates the working of a fiber-optic level detection system.</a:t>
            </a:r>
          </a:p>
          <a:p>
            <a:pPr marL="182880" indent="-182880" algn="just">
              <a:spcAft>
                <a:spcPts val="0"/>
              </a:spcAft>
              <a:defRPr/>
            </a:pPr>
            <a:r>
              <a:rPr lang="en-US" sz="2000" dirty="0">
                <a:solidFill>
                  <a:srgbClr val="002060"/>
                </a:solidFill>
                <a:latin typeface="Verdana" panose="020B0604030504040204" pitchFamily="34" charset="0"/>
                <a:ea typeface="Verdana" panose="020B0604030504040204" pitchFamily="34" charset="0"/>
              </a:rPr>
              <a:t>A light beam travels through the fiber.</a:t>
            </a:r>
          </a:p>
          <a:p>
            <a:pPr marL="182880" indent="-182880" algn="just">
              <a:spcAft>
                <a:spcPts val="0"/>
              </a:spcAft>
              <a:defRPr/>
            </a:pPr>
            <a:r>
              <a:rPr lang="en-US" sz="2000" dirty="0">
                <a:solidFill>
                  <a:srgbClr val="002060"/>
                </a:solidFill>
                <a:latin typeface="Verdana" panose="020B0604030504040204" pitchFamily="34" charset="0"/>
                <a:ea typeface="Verdana" panose="020B0604030504040204" pitchFamily="34" charset="0"/>
              </a:rPr>
              <a:t>When there is no liquid on the fiber, the return beam will have the same intensity as the source beam.</a:t>
            </a:r>
          </a:p>
          <a:p>
            <a:pPr marL="182880" indent="-182880" algn="just">
              <a:spcAft>
                <a:spcPts val="0"/>
              </a:spcAft>
              <a:defRPr/>
            </a:pPr>
            <a:r>
              <a:rPr lang="en-US" sz="2000" dirty="0">
                <a:solidFill>
                  <a:srgbClr val="002060"/>
                </a:solidFill>
                <a:latin typeface="Verdana" panose="020B0604030504040204" pitchFamily="34" charset="0"/>
                <a:ea typeface="Verdana" panose="020B0604030504040204" pitchFamily="34" charset="0"/>
              </a:rPr>
              <a:t>As the liquid covers the fiber, the index of refraction increases, allowing light to escape into the liquid &amp; reducing the strength of the return beam.</a:t>
            </a:r>
          </a:p>
        </p:txBody>
      </p:sp>
      <p:pic>
        <p:nvPicPr>
          <p:cNvPr id="645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3986" y="2232589"/>
            <a:ext cx="2924175"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4517" name="TextBox 4"/>
          <p:cNvSpPr txBox="1">
            <a:spLocks noChangeArrowheads="1"/>
          </p:cNvSpPr>
          <p:nvPr/>
        </p:nvSpPr>
        <p:spPr bwMode="auto">
          <a:xfrm>
            <a:off x="8433986" y="4885866"/>
            <a:ext cx="2924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smtClean="0">
                <a:solidFill>
                  <a:srgbClr val="0070C0"/>
                </a:solidFill>
              </a:rPr>
              <a:t>Fiber </a:t>
            </a:r>
            <a:r>
              <a:rPr lang="en-US" altLang="en-US" sz="1800" dirty="0">
                <a:solidFill>
                  <a:srgbClr val="0070C0"/>
                </a:solidFill>
              </a:rPr>
              <a:t>Optic Level Detection Probe</a:t>
            </a:r>
          </a:p>
        </p:txBody>
      </p:sp>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16039076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gn="ctr">
              <a:defRPr/>
            </a:pPr>
            <a:r>
              <a:rPr lang="en-US" altLang="en-US" b="1" dirty="0" smtClean="0">
                <a:latin typeface="Verdana" panose="020B0604030504040204" pitchFamily="34" charset="0"/>
                <a:ea typeface="Verdana" panose="020B0604030504040204" pitchFamily="34" charset="0"/>
              </a:rPr>
              <a:t>Ultrasonic Level Detector</a:t>
            </a:r>
          </a:p>
        </p:txBody>
      </p:sp>
      <p:sp>
        <p:nvSpPr>
          <p:cNvPr id="65539" name="Rectangle 3"/>
          <p:cNvSpPr>
            <a:spLocks noGrp="1" noChangeArrowheads="1"/>
          </p:cNvSpPr>
          <p:nvPr>
            <p:ph idx="1"/>
          </p:nvPr>
        </p:nvSpPr>
        <p:spPr>
          <a:xfrm>
            <a:off x="3856289" y="3425032"/>
            <a:ext cx="6841621" cy="1905000"/>
          </a:xfrm>
        </p:spPr>
        <p:txBody>
          <a:bodyPr>
            <a:normAutofit/>
          </a:bodyPr>
          <a:lstStyle/>
          <a:p>
            <a:pPr algn="just" eaLnBrk="1" hangingPunct="1"/>
            <a:r>
              <a:rPr lang="en-US" altLang="en-US" sz="2000" dirty="0" smtClean="0">
                <a:solidFill>
                  <a:srgbClr val="002060"/>
                </a:solidFill>
                <a:latin typeface="Verdana" panose="020B0604030504040204" pitchFamily="34" charset="0"/>
                <a:ea typeface="Verdana" panose="020B0604030504040204" pitchFamily="34" charset="0"/>
              </a:rPr>
              <a:t>Non-Contact direct level sensor</a:t>
            </a:r>
          </a:p>
          <a:p>
            <a:pPr algn="just" eaLnBrk="1" hangingPunct="1"/>
            <a:r>
              <a:rPr lang="en-US" altLang="en-US" sz="2000" dirty="0" smtClean="0">
                <a:solidFill>
                  <a:srgbClr val="002060"/>
                </a:solidFill>
                <a:latin typeface="Verdana" panose="020B0604030504040204" pitchFamily="34" charset="0"/>
                <a:ea typeface="Verdana" panose="020B0604030504040204" pitchFamily="34" charset="0"/>
              </a:rPr>
              <a:t>Level is a function of the time it takes an ultrasonic pulse to hit the surface and return</a:t>
            </a:r>
          </a:p>
        </p:txBody>
      </p:sp>
      <p:pic>
        <p:nvPicPr>
          <p:cNvPr id="65540" name="Picture 4" descr="http://www.magnetrol.com/assets/images/products/1.TECH.UltrasonicNonContact.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81192" y="2490788"/>
            <a:ext cx="29432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5"/>
          <p:cNvSpPr txBox="1">
            <a:spLocks noChangeArrowheads="1"/>
          </p:cNvSpPr>
          <p:nvPr/>
        </p:nvSpPr>
        <p:spPr bwMode="auto">
          <a:xfrm>
            <a:off x="3856289" y="5344450"/>
            <a:ext cx="78486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800100" indent="-3429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10000"/>
              </a:spcBef>
              <a:buClrTx/>
              <a:buSzTx/>
              <a:buFontTx/>
              <a:buNone/>
            </a:pPr>
            <a:r>
              <a:rPr lang="en-US" altLang="en-US" sz="1800" dirty="0">
                <a:solidFill>
                  <a:srgbClr val="FF3300"/>
                </a:solidFill>
                <a:latin typeface="Verdana" panose="020B0604030504040204" pitchFamily="34" charset="0"/>
                <a:ea typeface="Verdana" panose="020B0604030504040204" pitchFamily="34" charset="0"/>
              </a:rPr>
              <a:t>Limitations include:</a:t>
            </a:r>
          </a:p>
          <a:p>
            <a:pPr lvl="1" eaLnBrk="1" hangingPunct="1">
              <a:spcBef>
                <a:spcPct val="10000"/>
              </a:spcBef>
              <a:buClrTx/>
              <a:buSzTx/>
              <a:buFontTx/>
              <a:buChar char="•"/>
            </a:pPr>
            <a:r>
              <a:rPr lang="en-US" altLang="en-US" sz="1800" dirty="0">
                <a:solidFill>
                  <a:srgbClr val="FF3300"/>
                </a:solidFill>
                <a:latin typeface="Verdana" panose="020B0604030504040204" pitchFamily="34" charset="0"/>
                <a:ea typeface="Verdana" panose="020B0604030504040204" pitchFamily="34" charset="0"/>
              </a:rPr>
              <a:t>Surface foam absorbs signal, agitation create reflections</a:t>
            </a:r>
          </a:p>
          <a:p>
            <a:pPr lvl="1" eaLnBrk="1" hangingPunct="1">
              <a:spcBef>
                <a:spcPct val="10000"/>
              </a:spcBef>
              <a:buClrTx/>
              <a:buSzTx/>
              <a:buFontTx/>
              <a:buChar char="•"/>
            </a:pPr>
            <a:r>
              <a:rPr lang="en-US" altLang="en-US" sz="1800" dirty="0">
                <a:solidFill>
                  <a:srgbClr val="FF3300"/>
                </a:solidFill>
                <a:latin typeface="Verdana" panose="020B0604030504040204" pitchFamily="34" charset="0"/>
                <a:ea typeface="Verdana" panose="020B0604030504040204" pitchFamily="34" charset="0"/>
              </a:rPr>
              <a:t>High Pressure &amp; High Temperatures affect the signal speed</a:t>
            </a:r>
          </a:p>
          <a:p>
            <a:pPr lvl="1" eaLnBrk="1" hangingPunct="1">
              <a:spcBef>
                <a:spcPct val="10000"/>
              </a:spcBef>
              <a:buClrTx/>
              <a:buSzTx/>
              <a:buFontTx/>
              <a:buChar char="•"/>
            </a:pPr>
            <a:r>
              <a:rPr lang="en-US" altLang="en-US" sz="1800" dirty="0" err="1">
                <a:solidFill>
                  <a:srgbClr val="FF3300"/>
                </a:solidFill>
                <a:latin typeface="Verdana" panose="020B0604030504040204" pitchFamily="34" charset="0"/>
                <a:ea typeface="Verdana" panose="020B0604030504040204" pitchFamily="34" charset="0"/>
              </a:rPr>
              <a:t>Vapour</a:t>
            </a:r>
            <a:r>
              <a:rPr lang="en-US" altLang="en-US" sz="1800" dirty="0">
                <a:solidFill>
                  <a:srgbClr val="FF3300"/>
                </a:solidFill>
                <a:latin typeface="Verdana" panose="020B0604030504040204" pitchFamily="34" charset="0"/>
                <a:ea typeface="Verdana" panose="020B0604030504040204" pitchFamily="34" charset="0"/>
              </a:rPr>
              <a:t> and condensate create false echo’s</a:t>
            </a:r>
          </a:p>
        </p:txBody>
      </p:sp>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3693224537"/>
              </p:ext>
            </p:extLst>
          </p:nvPr>
        </p:nvGraphicFramePr>
        <p:xfrm>
          <a:off x="458281" y="1804988"/>
          <a:ext cx="538163" cy="1371600"/>
        </p:xfrm>
        <a:graphic>
          <a:graphicData uri="http://schemas.openxmlformats.org/presentationml/2006/ole">
            <mc:AlternateContent xmlns:mc="http://schemas.openxmlformats.org/markup-compatibility/2006">
              <mc:Choice xmlns:v="urn:schemas-microsoft-com:vml" Requires="v">
                <p:oleObj spid="_x0000_s6188" name="Photo Editor Photo" r:id="rId6" imgW="1267002" imgH="3228571" progId="MSPhotoEd.3">
                  <p:embed/>
                </p:oleObj>
              </mc:Choice>
              <mc:Fallback>
                <p:oleObj name="Photo Editor Photo" r:id="rId6" imgW="1267002" imgH="3228571" progId="MSPhotoEd.3">
                  <p:embed/>
                  <p:pic>
                    <p:nvPicPr>
                      <p:cNvPr id="3481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281" y="1804988"/>
                        <a:ext cx="5381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2810411679"/>
              </p:ext>
            </p:extLst>
          </p:nvPr>
        </p:nvGraphicFramePr>
        <p:xfrm>
          <a:off x="8915400" y="1854126"/>
          <a:ext cx="3276600" cy="2940050"/>
        </p:xfrm>
        <a:graphic>
          <a:graphicData uri="http://schemas.openxmlformats.org/presentationml/2006/ole">
            <mc:AlternateContent xmlns:mc="http://schemas.openxmlformats.org/markup-compatibility/2006">
              <mc:Choice xmlns:v="urn:schemas-microsoft-com:vml" Requires="v">
                <p:oleObj spid="_x0000_s6189" name="Photo Editor Photo" r:id="rId8" imgW="3219899" imgH="2886478" progId="MSPhotoEd.3">
                  <p:embed/>
                </p:oleObj>
              </mc:Choice>
              <mc:Fallback>
                <p:oleObj name="Photo Editor Photo" r:id="rId8" imgW="3219899" imgH="2886478" progId="MSPhotoEd.3">
                  <p:embed/>
                  <p:pic>
                    <p:nvPicPr>
                      <p:cNvPr id="3482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15400" y="1854126"/>
                        <a:ext cx="3276600"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7076781"/>
              </p:ext>
            </p:extLst>
          </p:nvPr>
        </p:nvGraphicFramePr>
        <p:xfrm>
          <a:off x="2799436" y="1854126"/>
          <a:ext cx="874713" cy="1371600"/>
        </p:xfrm>
        <a:graphic>
          <a:graphicData uri="http://schemas.openxmlformats.org/presentationml/2006/ole">
            <mc:AlternateContent xmlns:mc="http://schemas.openxmlformats.org/markup-compatibility/2006">
              <mc:Choice xmlns:v="urn:schemas-microsoft-com:vml" Requires="v">
                <p:oleObj spid="_x0000_s6190" name="Photo Editor Photo" r:id="rId10" imgW="2066667" imgH="3238952" progId="MSPhotoEd.3">
                  <p:embed/>
                </p:oleObj>
              </mc:Choice>
              <mc:Fallback>
                <p:oleObj name="Photo Editor Photo" r:id="rId10" imgW="2066667" imgH="3238952" progId="MSPhotoEd.3">
                  <p:embed/>
                  <p:pic>
                    <p:nvPicPr>
                      <p:cNvPr id="34822"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9436" y="1854126"/>
                        <a:ext cx="8747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094134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88963"/>
            <a:ext cx="8229600" cy="955675"/>
          </a:xfrm>
        </p:spPr>
        <p:txBody>
          <a:bodyPr/>
          <a:lstStyle/>
          <a:p>
            <a:pPr algn="ctr">
              <a:defRPr/>
            </a:pPr>
            <a:r>
              <a:rPr lang="en-US" altLang="en-US" b="1" dirty="0">
                <a:latin typeface="Verdana" panose="020B0604030504040204" pitchFamily="34" charset="0"/>
                <a:ea typeface="Verdana" panose="020B0604030504040204" pitchFamily="34" charset="0"/>
              </a:rPr>
              <a:t>Ultrasonic Level Detector</a:t>
            </a:r>
            <a:endParaRPr lang="en-US" dirty="0"/>
          </a:p>
        </p:txBody>
      </p:sp>
      <p:sp>
        <p:nvSpPr>
          <p:cNvPr id="3" name="Content Placeholder 2"/>
          <p:cNvSpPr>
            <a:spLocks noGrp="1"/>
          </p:cNvSpPr>
          <p:nvPr>
            <p:ph idx="1"/>
          </p:nvPr>
        </p:nvSpPr>
        <p:spPr>
          <a:xfrm>
            <a:off x="570431" y="1798637"/>
            <a:ext cx="7240425" cy="5059363"/>
          </a:xfrm>
        </p:spPr>
        <p:txBody>
          <a:bodyPr rtlCol="0">
            <a:normAutofit/>
          </a:bodyPr>
          <a:lstStyle/>
          <a:p>
            <a:pPr marL="0" indent="0">
              <a:spcAft>
                <a:spcPts val="0"/>
              </a:spcAft>
              <a:buNone/>
              <a:defRPr/>
            </a:pPr>
            <a:r>
              <a:rPr lang="en-US" b="1" u="sng" dirty="0">
                <a:solidFill>
                  <a:srgbClr val="0070C0"/>
                </a:solidFill>
                <a:latin typeface="Verdana" panose="020B0604030504040204" pitchFamily="34" charset="0"/>
                <a:ea typeface="Verdana" panose="020B0604030504040204" pitchFamily="34" charset="0"/>
              </a:rPr>
              <a:t>Working &amp; </a:t>
            </a:r>
            <a:r>
              <a:rPr lang="en-US" b="1" u="sng" dirty="0" smtClean="0">
                <a:solidFill>
                  <a:srgbClr val="0070C0"/>
                </a:solidFill>
                <a:latin typeface="Verdana" panose="020B0604030504040204" pitchFamily="34" charset="0"/>
                <a:ea typeface="Verdana" panose="020B0604030504040204" pitchFamily="34" charset="0"/>
              </a:rPr>
              <a:t>Construction</a:t>
            </a:r>
            <a:endParaRPr lang="tr-TR" dirty="0" smtClean="0"/>
          </a:p>
          <a:p>
            <a:pPr marL="182880" indent="-182880" algn="just">
              <a:spcAft>
                <a:spcPts val="0"/>
              </a:spcAft>
              <a:defRPr/>
            </a:pPr>
            <a:r>
              <a:rPr lang="en-US" dirty="0" smtClean="0">
                <a:solidFill>
                  <a:srgbClr val="002060"/>
                </a:solidFill>
                <a:latin typeface="Verdana" panose="020B0604030504040204" pitchFamily="34" charset="0"/>
                <a:ea typeface="Verdana" panose="020B0604030504040204" pitchFamily="34" charset="0"/>
              </a:rPr>
              <a:t>Operate on the basic principle of using sound waves to determine liquid solid/slurries level or distance.</a:t>
            </a:r>
          </a:p>
          <a:p>
            <a:pPr marL="182880" indent="-182880" algn="just">
              <a:spcAft>
                <a:spcPts val="0"/>
              </a:spcAft>
              <a:defRPr/>
            </a:pPr>
            <a:r>
              <a:rPr lang="en-US" dirty="0" smtClean="0">
                <a:solidFill>
                  <a:srgbClr val="002060"/>
                </a:solidFill>
                <a:latin typeface="Verdana" panose="020B0604030504040204" pitchFamily="34" charset="0"/>
                <a:ea typeface="Verdana" panose="020B0604030504040204" pitchFamily="34" charset="0"/>
              </a:rPr>
              <a:t>A sensor would normally be mounted at the top of a tank and direct a sound wave down towards the surface of the product.</a:t>
            </a:r>
          </a:p>
          <a:p>
            <a:pPr marL="182880" indent="-182880" algn="just">
              <a:spcAft>
                <a:spcPts val="0"/>
              </a:spcAft>
              <a:defRPr/>
            </a:pPr>
            <a:r>
              <a:rPr lang="en-US" dirty="0" smtClean="0">
                <a:solidFill>
                  <a:srgbClr val="002060"/>
                </a:solidFill>
                <a:latin typeface="Verdana" panose="020B0604030504040204" pitchFamily="34" charset="0"/>
                <a:ea typeface="Verdana" panose="020B0604030504040204" pitchFamily="34" charset="0"/>
              </a:rPr>
              <a:t>When the sound wave hits the product it is reflected and returned to the sensor.</a:t>
            </a:r>
          </a:p>
          <a:p>
            <a:pPr marL="182880" indent="-182880" algn="just">
              <a:spcAft>
                <a:spcPts val="0"/>
              </a:spcAft>
              <a:defRPr/>
            </a:pPr>
            <a:r>
              <a:rPr lang="en-US" dirty="0" smtClean="0">
                <a:solidFill>
                  <a:srgbClr val="002060"/>
                </a:solidFill>
                <a:latin typeface="Verdana" panose="020B0604030504040204" pitchFamily="34" charset="0"/>
                <a:ea typeface="Verdana" panose="020B0604030504040204" pitchFamily="34" charset="0"/>
              </a:rPr>
              <a:t>The greater the distance between the sensor and the product, the longer it will take for the sound wave to travel down and back up again. </a:t>
            </a:r>
          </a:p>
          <a:p>
            <a:pPr marL="182880" indent="-182880" algn="just">
              <a:spcAft>
                <a:spcPts val="0"/>
              </a:spcAft>
              <a:defRPr/>
            </a:pPr>
            <a:r>
              <a:rPr lang="en-US" dirty="0" smtClean="0">
                <a:solidFill>
                  <a:srgbClr val="002060"/>
                </a:solidFill>
                <a:latin typeface="Verdana" panose="020B0604030504040204" pitchFamily="34" charset="0"/>
                <a:ea typeface="Verdana" panose="020B0604030504040204" pitchFamily="34" charset="0"/>
              </a:rPr>
              <a:t>The sensors calculate this time interval and give a signal proportional to the distance. </a:t>
            </a:r>
          </a:p>
          <a:p>
            <a:pPr marL="182880" indent="-182880" algn="just">
              <a:spcAft>
                <a:spcPts val="0"/>
              </a:spcAft>
              <a:defRPr/>
            </a:pPr>
            <a:r>
              <a:rPr lang="en-US" dirty="0" smtClean="0">
                <a:solidFill>
                  <a:srgbClr val="002060"/>
                </a:solidFill>
                <a:latin typeface="Verdana" panose="020B0604030504040204" pitchFamily="34" charset="0"/>
                <a:ea typeface="Verdana" panose="020B0604030504040204" pitchFamily="34" charset="0"/>
              </a:rPr>
              <a:t>They also compensate for the changes in the speed of sound due to changes in temperature.</a:t>
            </a:r>
          </a:p>
          <a:p>
            <a:pPr marL="182880" indent="-182880" algn="just">
              <a:spcAft>
                <a:spcPts val="0"/>
              </a:spcAft>
              <a:defRPr/>
            </a:pPr>
            <a:endParaRPr lang="en-US" dirty="0">
              <a:solidFill>
                <a:srgbClr val="002060"/>
              </a:solidFill>
              <a:latin typeface="Verdana" panose="020B0604030504040204" pitchFamily="34" charset="0"/>
              <a:ea typeface="Verdana" panose="020B060403050404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9097" y="1999842"/>
            <a:ext cx="3266630" cy="43555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3"/>
          <p:cNvSpPr txBox="1">
            <a:spLocks noChangeArrowheads="1"/>
          </p:cNvSpPr>
          <p:nvPr/>
        </p:nvSpPr>
        <p:spPr bwMode="auto">
          <a:xfrm>
            <a:off x="8159097" y="6488668"/>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smtClean="0">
                <a:solidFill>
                  <a:srgbClr val="0070C0"/>
                </a:solidFill>
              </a:rPr>
              <a:t>Ultrasonic </a:t>
            </a:r>
            <a:r>
              <a:rPr lang="en-US" altLang="en-US" sz="1800" dirty="0">
                <a:solidFill>
                  <a:srgbClr val="0070C0"/>
                </a:solidFill>
              </a:rPr>
              <a:t>Level Sensor</a:t>
            </a:r>
          </a:p>
        </p:txBody>
      </p:sp>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4148247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837" y="414162"/>
            <a:ext cx="8229600" cy="1143000"/>
          </a:xfrm>
        </p:spPr>
        <p:txBody>
          <a:bodyPr/>
          <a:lstStyle/>
          <a:p>
            <a:pPr algn="ctr">
              <a:defRPr/>
            </a:pPr>
            <a:r>
              <a:rPr lang="en-US" altLang="en-US" b="1" dirty="0">
                <a:latin typeface="Verdana" panose="020B0604030504040204" pitchFamily="34" charset="0"/>
                <a:ea typeface="Verdana" panose="020B0604030504040204" pitchFamily="34" charset="0"/>
              </a:rPr>
              <a:t>Ultrasonic Level Detector</a:t>
            </a:r>
            <a:endParaRPr lang="en-US" dirty="0"/>
          </a:p>
        </p:txBody>
      </p:sp>
      <p:sp>
        <p:nvSpPr>
          <p:cNvPr id="3" name="Content Placeholder 2"/>
          <p:cNvSpPr>
            <a:spLocks noGrp="1"/>
          </p:cNvSpPr>
          <p:nvPr>
            <p:ph idx="1"/>
          </p:nvPr>
        </p:nvSpPr>
        <p:spPr>
          <a:xfrm>
            <a:off x="579689" y="2096438"/>
            <a:ext cx="7504631" cy="4525963"/>
          </a:xfrm>
        </p:spPr>
        <p:txBody>
          <a:bodyPr rtlCol="0">
            <a:normAutofit/>
          </a:bodyPr>
          <a:lstStyle/>
          <a:p>
            <a:pPr marL="182880" indent="-182880" algn="just">
              <a:spcAft>
                <a:spcPts val="0"/>
              </a:spcAft>
              <a:defRPr/>
            </a:pPr>
            <a:r>
              <a:rPr lang="en-US" dirty="0" smtClean="0">
                <a:solidFill>
                  <a:srgbClr val="002060"/>
                </a:solidFill>
                <a:latin typeface="Verdana" panose="020B0604030504040204" pitchFamily="34" charset="0"/>
                <a:ea typeface="Verdana" panose="020B0604030504040204" pitchFamily="34" charset="0"/>
              </a:rPr>
              <a:t>Ultrasonic sensors are not suitable for use in all applications. </a:t>
            </a:r>
          </a:p>
          <a:p>
            <a:pPr marL="182880" indent="-182880" algn="just">
              <a:spcAft>
                <a:spcPts val="0"/>
              </a:spcAft>
              <a:defRPr/>
            </a:pPr>
            <a:r>
              <a:rPr lang="en-US" dirty="0" smtClean="0">
                <a:solidFill>
                  <a:srgbClr val="002060"/>
                </a:solidFill>
                <a:latin typeface="Verdana" panose="020B0604030504040204" pitchFamily="34" charset="0"/>
                <a:ea typeface="Verdana" panose="020B0604030504040204" pitchFamily="34" charset="0"/>
              </a:rPr>
              <a:t>If the </a:t>
            </a:r>
            <a:r>
              <a:rPr lang="en-US" dirty="0" err="1" smtClean="0">
                <a:solidFill>
                  <a:srgbClr val="002060"/>
                </a:solidFill>
                <a:latin typeface="Verdana" panose="020B0604030504040204" pitchFamily="34" charset="0"/>
                <a:ea typeface="Verdana" panose="020B0604030504040204" pitchFamily="34" charset="0"/>
              </a:rPr>
              <a:t>vapours</a:t>
            </a:r>
            <a:r>
              <a:rPr lang="tr-TR" dirty="0" smtClean="0">
                <a:solidFill>
                  <a:srgbClr val="002060"/>
                </a:solidFill>
                <a:latin typeface="Verdana" panose="020B0604030504040204" pitchFamily="34" charset="0"/>
                <a:ea typeface="Verdana" panose="020B0604030504040204" pitchFamily="34" charset="0"/>
              </a:rPr>
              <a:t> of </a:t>
            </a:r>
            <a:r>
              <a:rPr lang="tr-TR" dirty="0" err="1"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product can effect the measurement, and if there is foam on the surface then the sound wave will be scattered and the sensor will not receive a signal that it is able to process accurately. </a:t>
            </a:r>
          </a:p>
          <a:p>
            <a:pPr marL="182880" indent="-182880" algn="just">
              <a:spcAft>
                <a:spcPts val="0"/>
              </a:spcAft>
              <a:defRPr/>
            </a:pPr>
            <a:r>
              <a:rPr lang="en-US" dirty="0" smtClean="0">
                <a:solidFill>
                  <a:srgbClr val="002060"/>
                </a:solidFill>
                <a:latin typeface="Verdana" panose="020B0604030504040204" pitchFamily="34" charset="0"/>
                <a:ea typeface="Verdana" panose="020B0604030504040204" pitchFamily="34" charset="0"/>
              </a:rPr>
              <a:t>Ultrasonic level sensor emits high frequency (20 - 200 kHz) acoustic waves.</a:t>
            </a:r>
          </a:p>
          <a:p>
            <a:pPr marL="0" indent="0" algn="just">
              <a:spcAft>
                <a:spcPts val="0"/>
              </a:spcAft>
              <a:buNone/>
              <a:defRPr/>
            </a:pPr>
            <a:endParaRPr lang="en-US" dirty="0">
              <a:solidFill>
                <a:srgbClr val="002060"/>
              </a:solidFill>
              <a:latin typeface="Verdana" panose="020B0604030504040204" pitchFamily="34" charset="0"/>
              <a:ea typeface="Verdana" panose="020B0604030504040204" pitchFamily="34" charset="0"/>
            </a:endParaRPr>
          </a:p>
        </p:txBody>
      </p:sp>
      <p:pic>
        <p:nvPicPr>
          <p:cNvPr id="686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2743" y="2230451"/>
            <a:ext cx="3002779" cy="40037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8613" name="TextBox 3"/>
          <p:cNvSpPr txBox="1">
            <a:spLocks noChangeArrowheads="1"/>
          </p:cNvSpPr>
          <p:nvPr/>
        </p:nvSpPr>
        <p:spPr bwMode="auto">
          <a:xfrm>
            <a:off x="8150552" y="6437735"/>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smtClean="0">
                <a:solidFill>
                  <a:srgbClr val="0070C0"/>
                </a:solidFill>
              </a:rPr>
              <a:t>Ultrasonic </a:t>
            </a:r>
            <a:r>
              <a:rPr lang="en-US" altLang="en-US" sz="1800" dirty="0">
                <a:solidFill>
                  <a:srgbClr val="0070C0"/>
                </a:solidFill>
              </a:rPr>
              <a:t>Level Sensor</a:t>
            </a:r>
          </a:p>
        </p:txBody>
      </p:sp>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6330643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417" y="402395"/>
            <a:ext cx="8229600" cy="1143000"/>
          </a:xfrm>
        </p:spPr>
        <p:txBody>
          <a:bodyPr/>
          <a:lstStyle/>
          <a:p>
            <a:pPr>
              <a:defRPr/>
            </a:pPr>
            <a:r>
              <a:rPr lang="en-US" altLang="en-US" b="1" dirty="0">
                <a:latin typeface="Verdana" panose="020B0604030504040204" pitchFamily="34" charset="0"/>
                <a:ea typeface="Verdana" panose="020B0604030504040204" pitchFamily="34" charset="0"/>
              </a:rPr>
              <a:t>Ultrasonic Level Detector</a:t>
            </a:r>
            <a:endParaRPr lang="en-US" dirty="0"/>
          </a:p>
        </p:txBody>
      </p:sp>
      <p:sp>
        <p:nvSpPr>
          <p:cNvPr id="3" name="Content Placeholder 2"/>
          <p:cNvSpPr>
            <a:spLocks noGrp="1"/>
          </p:cNvSpPr>
          <p:nvPr>
            <p:ph idx="1"/>
          </p:nvPr>
        </p:nvSpPr>
        <p:spPr>
          <a:xfrm>
            <a:off x="545505" y="1971943"/>
            <a:ext cx="11051137" cy="4983163"/>
          </a:xfrm>
        </p:spPr>
        <p:txBody>
          <a:bodyPr rtlCol="0">
            <a:normAutofit/>
          </a:bodyPr>
          <a:lstStyle/>
          <a:p>
            <a:pPr marL="0" indent="0" algn="just">
              <a:spcAft>
                <a:spcPts val="0"/>
              </a:spcAft>
              <a:buNone/>
              <a:defRPr/>
            </a:pPr>
            <a:r>
              <a:rPr lang="en-US" dirty="0" smtClean="0">
                <a:solidFill>
                  <a:srgbClr val="0070C0"/>
                </a:solidFill>
                <a:latin typeface="Verdana" panose="020B0604030504040204" pitchFamily="34" charset="0"/>
                <a:ea typeface="Verdana" panose="020B0604030504040204" pitchFamily="34" charset="0"/>
              </a:rPr>
              <a:t>Advantages</a:t>
            </a:r>
          </a:p>
          <a:p>
            <a:pPr algn="just">
              <a:spcAft>
                <a:spcPts val="0"/>
              </a:spcAft>
              <a:defRPr/>
            </a:pPr>
            <a:r>
              <a:rPr lang="en-US" dirty="0" smtClean="0">
                <a:solidFill>
                  <a:srgbClr val="002060"/>
                </a:solidFill>
                <a:latin typeface="Verdana" panose="020B0604030504040204" pitchFamily="34" charset="0"/>
                <a:ea typeface="Verdana" panose="020B0604030504040204" pitchFamily="34" charset="0"/>
              </a:rPr>
              <a:t>Non-contact type measurement technique.</a:t>
            </a:r>
            <a:endParaRPr lang="tr-TR" dirty="0" smtClean="0">
              <a:solidFill>
                <a:srgbClr val="002060"/>
              </a:solidFill>
              <a:latin typeface="Verdana" panose="020B0604030504040204" pitchFamily="34" charset="0"/>
              <a:ea typeface="Verdana" panose="020B0604030504040204" pitchFamily="34" charset="0"/>
            </a:endParaRPr>
          </a:p>
          <a:p>
            <a:pPr algn="just">
              <a:spcAft>
                <a:spcPts val="0"/>
              </a:spcAft>
              <a:defRPr/>
            </a:pPr>
            <a:r>
              <a:rPr lang="en-US" dirty="0" smtClean="0">
                <a:solidFill>
                  <a:srgbClr val="002060"/>
                </a:solidFill>
                <a:latin typeface="Verdana" panose="020B0604030504040204" pitchFamily="34" charset="0"/>
                <a:ea typeface="Verdana" panose="020B0604030504040204" pitchFamily="34" charset="0"/>
              </a:rPr>
              <a:t>They have ability to measure level without making physical contact with the </a:t>
            </a:r>
            <a:r>
              <a:rPr lang="en-US" dirty="0" err="1" smtClean="0">
                <a:solidFill>
                  <a:srgbClr val="002060"/>
                </a:solidFill>
                <a:latin typeface="Verdana" panose="020B0604030504040204" pitchFamily="34" charset="0"/>
                <a:ea typeface="Verdana" panose="020B0604030504040204" pitchFamily="34" charset="0"/>
              </a:rPr>
              <a:t>proce</a:t>
            </a:r>
            <a:r>
              <a:rPr lang="en-US" dirty="0" smtClean="0">
                <a:solidFill>
                  <a:srgbClr val="002060"/>
                </a:solidFill>
                <a:latin typeface="Verdana" panose="020B0604030504040204" pitchFamily="34" charset="0"/>
                <a:ea typeface="Verdana" panose="020B0604030504040204" pitchFamily="34" charset="0"/>
              </a:rPr>
              <a:t> s material.</a:t>
            </a:r>
            <a:endParaRPr lang="tr-TR" dirty="0" smtClean="0">
              <a:solidFill>
                <a:srgbClr val="002060"/>
              </a:solidFill>
              <a:latin typeface="Verdana" panose="020B0604030504040204" pitchFamily="34" charset="0"/>
              <a:ea typeface="Verdana" panose="020B0604030504040204" pitchFamily="34" charset="0"/>
            </a:endParaRPr>
          </a:p>
          <a:p>
            <a:pPr algn="just">
              <a:spcAft>
                <a:spcPts val="0"/>
              </a:spcAft>
              <a:defRPr/>
            </a:pPr>
            <a:r>
              <a:rPr lang="en-US" dirty="0" smtClean="0">
                <a:solidFill>
                  <a:srgbClr val="002060"/>
                </a:solidFill>
                <a:latin typeface="Verdana" panose="020B0604030504040204" pitchFamily="34" charset="0"/>
                <a:ea typeface="Verdana" panose="020B0604030504040204" pitchFamily="34" charset="0"/>
              </a:rPr>
              <a:t>They have no mowing parts.</a:t>
            </a:r>
            <a:endParaRPr lang="tr-TR" dirty="0" smtClean="0">
              <a:solidFill>
                <a:srgbClr val="002060"/>
              </a:solidFill>
              <a:latin typeface="Verdana" panose="020B0604030504040204" pitchFamily="34" charset="0"/>
              <a:ea typeface="Verdana" panose="020B0604030504040204" pitchFamily="34" charset="0"/>
            </a:endParaRPr>
          </a:p>
          <a:p>
            <a:pPr algn="just">
              <a:spcAft>
                <a:spcPts val="0"/>
              </a:spcAft>
              <a:defRPr/>
            </a:pPr>
            <a:r>
              <a:rPr lang="en-US" dirty="0" smtClean="0">
                <a:solidFill>
                  <a:srgbClr val="002060"/>
                </a:solidFill>
                <a:latin typeface="Verdana" panose="020B0604030504040204" pitchFamily="34" charset="0"/>
                <a:ea typeface="Verdana" panose="020B0604030504040204" pitchFamily="34" charset="0"/>
              </a:rPr>
              <a:t>The reliability of the reading is unaffected by changes in the composition, density, moisture content, electrical conductivity, or dielectric constant of the process fluid.</a:t>
            </a:r>
            <a:endParaRPr lang="tr-TR" dirty="0" smtClean="0">
              <a:solidFill>
                <a:srgbClr val="002060"/>
              </a:solidFill>
              <a:latin typeface="Verdana" panose="020B0604030504040204" pitchFamily="34" charset="0"/>
              <a:ea typeface="Verdana" panose="020B0604030504040204" pitchFamily="34" charset="0"/>
            </a:endParaRPr>
          </a:p>
          <a:p>
            <a:pPr marL="0" indent="0" algn="just">
              <a:spcAft>
                <a:spcPts val="0"/>
              </a:spcAft>
              <a:buNone/>
              <a:defRPr/>
            </a:pPr>
            <a:r>
              <a:rPr lang="en-US" dirty="0">
                <a:solidFill>
                  <a:srgbClr val="0070C0"/>
                </a:solidFill>
                <a:latin typeface="Verdana" panose="020B0604030504040204" pitchFamily="34" charset="0"/>
                <a:ea typeface="Verdana" panose="020B0604030504040204" pitchFamily="34" charset="0"/>
              </a:rPr>
              <a:t>Disadvantages</a:t>
            </a:r>
          </a:p>
          <a:p>
            <a:pPr algn="just">
              <a:spcAft>
                <a:spcPts val="0"/>
              </a:spcAft>
              <a:defRPr/>
            </a:pPr>
            <a:r>
              <a:rPr lang="en-US" dirty="0">
                <a:solidFill>
                  <a:srgbClr val="002060"/>
                </a:solidFill>
                <a:latin typeface="Verdana" panose="020B0604030504040204" pitchFamily="34" charset="0"/>
                <a:ea typeface="Verdana" panose="020B0604030504040204" pitchFamily="34" charset="0"/>
              </a:rPr>
              <a:t>Temperature compensation is essential in ultrasonic level </a:t>
            </a:r>
            <a:r>
              <a:rPr lang="en-US" dirty="0" smtClean="0">
                <a:solidFill>
                  <a:srgbClr val="002060"/>
                </a:solidFill>
                <a:latin typeface="Verdana" panose="020B0604030504040204" pitchFamily="34" charset="0"/>
                <a:ea typeface="Verdana" panose="020B0604030504040204" pitchFamily="34" charset="0"/>
              </a:rPr>
              <a:t>measurement.</a:t>
            </a:r>
            <a:endParaRPr lang="tr-TR" dirty="0" smtClean="0">
              <a:solidFill>
                <a:srgbClr val="002060"/>
              </a:solidFill>
              <a:latin typeface="Verdana" panose="020B0604030504040204" pitchFamily="34" charset="0"/>
              <a:ea typeface="Verdana" panose="020B0604030504040204" pitchFamily="34" charset="0"/>
            </a:endParaRPr>
          </a:p>
          <a:p>
            <a:pPr algn="just">
              <a:spcAft>
                <a:spcPts val="0"/>
              </a:spcAft>
              <a:defRPr/>
            </a:pPr>
            <a:r>
              <a:rPr lang="en-US" dirty="0" smtClean="0">
                <a:solidFill>
                  <a:srgbClr val="002060"/>
                </a:solidFill>
                <a:latin typeface="Verdana" panose="020B0604030504040204" pitchFamily="34" charset="0"/>
                <a:ea typeface="Verdana" panose="020B0604030504040204" pitchFamily="34" charset="0"/>
              </a:rPr>
              <a:t>The </a:t>
            </a:r>
            <a:r>
              <a:rPr lang="en-US" dirty="0">
                <a:solidFill>
                  <a:srgbClr val="002060"/>
                </a:solidFill>
                <a:latin typeface="Verdana" panose="020B0604030504040204" pitchFamily="34" charset="0"/>
                <a:ea typeface="Verdana" panose="020B0604030504040204" pitchFamily="34" charset="0"/>
              </a:rPr>
              <a:t>dirt, irregular and slope surface affect the accuracy of the </a:t>
            </a:r>
            <a:r>
              <a:rPr lang="en-US" dirty="0" smtClean="0">
                <a:solidFill>
                  <a:srgbClr val="002060"/>
                </a:solidFill>
                <a:latin typeface="Verdana" panose="020B0604030504040204" pitchFamily="34" charset="0"/>
                <a:ea typeface="Verdana" panose="020B0604030504040204" pitchFamily="34" charset="0"/>
              </a:rPr>
              <a:t>measurement.</a:t>
            </a:r>
            <a:endParaRPr lang="tr-TR" dirty="0" smtClean="0">
              <a:solidFill>
                <a:srgbClr val="002060"/>
              </a:solidFill>
              <a:latin typeface="Verdana" panose="020B0604030504040204" pitchFamily="34" charset="0"/>
              <a:ea typeface="Verdana" panose="020B0604030504040204" pitchFamily="34" charset="0"/>
            </a:endParaRPr>
          </a:p>
          <a:p>
            <a:pPr algn="just">
              <a:spcAft>
                <a:spcPts val="0"/>
              </a:spcAft>
              <a:defRPr/>
            </a:pPr>
            <a:r>
              <a:rPr lang="en-US" dirty="0" smtClean="0">
                <a:solidFill>
                  <a:srgbClr val="002060"/>
                </a:solidFill>
                <a:latin typeface="Verdana" panose="020B0604030504040204" pitchFamily="34" charset="0"/>
                <a:ea typeface="Verdana" panose="020B0604030504040204" pitchFamily="34" charset="0"/>
              </a:rPr>
              <a:t>An </a:t>
            </a:r>
            <a:r>
              <a:rPr lang="en-US" dirty="0">
                <a:solidFill>
                  <a:srgbClr val="002060"/>
                </a:solidFill>
                <a:latin typeface="Verdana" panose="020B0604030504040204" pitchFamily="34" charset="0"/>
                <a:ea typeface="Verdana" panose="020B0604030504040204" pitchFamily="34" charset="0"/>
              </a:rPr>
              <a:t>ultrasonic transmitter is subject to many interferences, which affect the strength of the echo it receives. The echo can be weak due to dispersion &amp; absorption.</a:t>
            </a:r>
          </a:p>
          <a:p>
            <a:pPr marL="0" indent="0" algn="just">
              <a:spcAft>
                <a:spcPts val="0"/>
              </a:spcAft>
              <a:buNone/>
              <a:defRPr/>
            </a:pPr>
            <a:endParaRPr lang="en-US" dirty="0" smtClean="0">
              <a:solidFill>
                <a:srgbClr val="002060"/>
              </a:solidFill>
              <a:latin typeface="Verdana" panose="020B0604030504040204" pitchFamily="34" charset="0"/>
              <a:ea typeface="Verdana" panose="020B0604030504040204" pitchFamily="34" charset="0"/>
            </a:endParaRPr>
          </a:p>
          <a:p>
            <a:pPr marL="0" indent="0" algn="just">
              <a:spcAft>
                <a:spcPts val="0"/>
              </a:spcAft>
              <a:buNone/>
              <a:defRPr/>
            </a:pPr>
            <a:endParaRPr lang="en-US"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8461499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Verdana" panose="020B0604030504040204" pitchFamily="34" charset="0"/>
                <a:ea typeface="Verdana" panose="020B0604030504040204" pitchFamily="34" charset="0"/>
              </a:rPr>
              <a:t>Radar </a:t>
            </a:r>
            <a:r>
              <a:rPr lang="tr-TR" b="1" dirty="0" err="1" smtClean="0">
                <a:latin typeface="Verdana" panose="020B0604030504040204" pitchFamily="34" charset="0"/>
                <a:ea typeface="Verdana" panose="020B0604030504040204" pitchFamily="34" charset="0"/>
              </a:rPr>
              <a:t>level</a:t>
            </a:r>
            <a:r>
              <a:rPr lang="tr-TR" b="1" dirty="0" smtClean="0">
                <a:latin typeface="Verdana" panose="020B0604030504040204" pitchFamily="34" charset="0"/>
                <a:ea typeface="Verdana" panose="020B0604030504040204" pitchFamily="34" charset="0"/>
              </a:rPr>
              <a:t> </a:t>
            </a:r>
            <a:r>
              <a:rPr lang="tr-TR" b="1" dirty="0" err="1" smtClean="0">
                <a:latin typeface="Verdana" panose="020B0604030504040204" pitchFamily="34" charset="0"/>
                <a:ea typeface="Verdana" panose="020B0604030504040204" pitchFamily="34" charset="0"/>
              </a:rPr>
              <a:t>measurement</a:t>
            </a:r>
            <a:endParaRPr lang="tr-TR" b="1" dirty="0">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546896"/>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
        <p:nvSpPr>
          <p:cNvPr id="7" name="Rectangle 21"/>
          <p:cNvSpPr>
            <a:spLocks noChangeArrowheads="1"/>
          </p:cNvSpPr>
          <p:nvPr/>
        </p:nvSpPr>
        <p:spPr bwMode="auto">
          <a:xfrm>
            <a:off x="2237238" y="3155943"/>
            <a:ext cx="3200400" cy="1981200"/>
          </a:xfrm>
          <a:prstGeom prst="rect">
            <a:avLst/>
          </a:prstGeom>
          <a:solidFill>
            <a:srgbClr val="DDDDD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effectLst>
                <a:outerShdw blurRad="38100" dist="38100" dir="2700000" algn="tl">
                  <a:srgbClr val="000000">
                    <a:alpha val="43137"/>
                  </a:srgbClr>
                </a:outerShdw>
              </a:effectLst>
            </a:endParaRPr>
          </a:p>
        </p:txBody>
      </p:sp>
      <p:sp>
        <p:nvSpPr>
          <p:cNvPr id="8" name="Rectangle 20"/>
          <p:cNvSpPr>
            <a:spLocks noChangeArrowheads="1"/>
          </p:cNvSpPr>
          <p:nvPr/>
        </p:nvSpPr>
        <p:spPr bwMode="auto">
          <a:xfrm>
            <a:off x="6283295" y="1835921"/>
            <a:ext cx="3657600" cy="4800600"/>
          </a:xfrm>
          <a:prstGeom prst="rect">
            <a:avLst/>
          </a:prstGeom>
          <a:solidFill>
            <a:srgbClr val="DDDDD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effectLst>
                <a:outerShdw blurRad="38100" dist="38100" dir="2700000" algn="tl">
                  <a:srgbClr val="000000">
                    <a:alpha val="43137"/>
                  </a:srgbClr>
                </a:outerShdw>
              </a:effectLst>
            </a:endParaRPr>
          </a:p>
        </p:txBody>
      </p:sp>
      <p:sp>
        <p:nvSpPr>
          <p:cNvPr id="9" name="Rectangle 5"/>
          <p:cNvSpPr txBox="1">
            <a:spLocks noChangeArrowheads="1"/>
          </p:cNvSpPr>
          <p:nvPr/>
        </p:nvSpPr>
        <p:spPr>
          <a:xfrm>
            <a:off x="2465838" y="3765543"/>
            <a:ext cx="1600200" cy="685800"/>
          </a:xfrm>
          <a:prstGeom prst="rect">
            <a:avLst/>
          </a:prstGeom>
          <a:solidFill>
            <a:schemeClr val="bg1"/>
          </a:solidFill>
          <a:ln>
            <a:solidFill>
              <a:schemeClr val="tx1"/>
            </a:solidFill>
            <a:miter lim="800000"/>
            <a:headEnd/>
            <a:tailEnd/>
          </a:ln>
        </p:spPr>
        <p:txBody>
          <a:bodyPr vert="horz" lIns="91440" tIns="45720" rIns="91440" bIns="45720" rtlCol="0" anchor="ctr">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lnSpc>
                <a:spcPct val="80000"/>
              </a:lnSpc>
              <a:buFont typeface="Wingdings 2" panose="05020102010507070707" pitchFamily="18" charset="2"/>
              <a:buNone/>
            </a:pPr>
            <a:r>
              <a:rPr lang="en-US" altLang="tr-TR" sz="2000" dirty="0" smtClean="0">
                <a:latin typeface="Arial" panose="020B0604020202020204" pitchFamily="34" charset="0"/>
              </a:rPr>
              <a:t>Through Air</a:t>
            </a:r>
          </a:p>
          <a:p>
            <a:pPr marL="0" indent="0" algn="ctr">
              <a:lnSpc>
                <a:spcPct val="80000"/>
              </a:lnSpc>
              <a:buFont typeface="Wingdings 2" panose="05020102010507070707" pitchFamily="18" charset="2"/>
              <a:buNone/>
            </a:pPr>
            <a:r>
              <a:rPr lang="en-US" altLang="tr-TR" sz="2000" dirty="0" smtClean="0">
                <a:latin typeface="Arial" panose="020B0604020202020204" pitchFamily="34" charset="0"/>
              </a:rPr>
              <a:t>Radar</a:t>
            </a:r>
            <a:endParaRPr lang="en-US" altLang="tr-TR" sz="2000" dirty="0">
              <a:latin typeface="Arial" panose="020B0604020202020204" pitchFamily="34" charset="0"/>
            </a:endParaRPr>
          </a:p>
        </p:txBody>
      </p:sp>
      <p:graphicFrame>
        <p:nvGraphicFramePr>
          <p:cNvPr id="10" name="Object 24"/>
          <p:cNvGraphicFramePr>
            <a:graphicFrameLocks noGrp="1" noChangeAspect="1"/>
          </p:cNvGraphicFramePr>
          <p:nvPr>
            <p:ph sz="quarter" idx="4294967295"/>
            <p:extLst>
              <p:ext uri="{D42A27DB-BD31-4B8C-83A1-F6EECF244321}">
                <p14:modId xmlns:p14="http://schemas.microsoft.com/office/powerpoint/2010/main" val="4132775551"/>
              </p:ext>
            </p:extLst>
          </p:nvPr>
        </p:nvGraphicFramePr>
        <p:xfrm>
          <a:off x="4370839" y="3384543"/>
          <a:ext cx="873125" cy="1524000"/>
        </p:xfrm>
        <a:graphic>
          <a:graphicData uri="http://schemas.openxmlformats.org/presentationml/2006/ole">
            <mc:AlternateContent xmlns:mc="http://schemas.openxmlformats.org/markup-compatibility/2006">
              <mc:Choice xmlns:v="urn:schemas-microsoft-com:vml" Requires="v">
                <p:oleObj spid="_x0000_s7185" name="Photo Editor Photo" r:id="rId3" imgW="1609524" imgH="2809524" progId="MSPhotoEd.3">
                  <p:embed/>
                </p:oleObj>
              </mc:Choice>
              <mc:Fallback>
                <p:oleObj name="Photo Editor Photo" r:id="rId3" imgW="1609524" imgH="2809524" progId="MSPhotoEd.3">
                  <p:embed/>
                  <p:pic>
                    <p:nvPicPr>
                      <p:cNvPr id="5127" name="Object 2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839" y="3384543"/>
                        <a:ext cx="8731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 name="Group 8"/>
          <p:cNvGrpSpPr>
            <a:grpSpLocks/>
          </p:cNvGrpSpPr>
          <p:nvPr/>
        </p:nvGrpSpPr>
        <p:grpSpPr bwMode="auto">
          <a:xfrm>
            <a:off x="8340695" y="1988321"/>
            <a:ext cx="1143000" cy="4495800"/>
            <a:chOff x="2481" y="808"/>
            <a:chExt cx="746" cy="2748"/>
          </a:xfrm>
        </p:grpSpPr>
        <p:pic>
          <p:nvPicPr>
            <p:cNvPr id="12" name="Picture 9" descr="FLEX62-Stab"/>
            <p:cNvPicPr>
              <a:picLocks noChangeAspect="1" noChangeArrowheads="1"/>
            </p:cNvPicPr>
            <p:nvPr/>
          </p:nvPicPr>
          <p:blipFill>
            <a:blip r:embed="rId5">
              <a:clrChange>
                <a:clrFrom>
                  <a:srgbClr val="FEFACF"/>
                </a:clrFrom>
                <a:clrTo>
                  <a:srgbClr val="FEFACF">
                    <a:alpha val="0"/>
                  </a:srgbClr>
                </a:clrTo>
              </a:clrChange>
              <a:extLst>
                <a:ext uri="{28A0092B-C50C-407E-A947-70E740481C1C}">
                  <a14:useLocalDpi xmlns:a14="http://schemas.microsoft.com/office/drawing/2010/main" val="0"/>
                </a:ext>
              </a:extLst>
            </a:blip>
            <a:srcRect b="31664"/>
            <a:stretch>
              <a:fillRect/>
            </a:stretch>
          </p:blipFill>
          <p:spPr bwMode="auto">
            <a:xfrm>
              <a:off x="2834" y="1200"/>
              <a:ext cx="393" cy="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FLEX62-Seil"/>
            <p:cNvPicPr>
              <a:picLocks noChangeAspect="1" noChangeArrowheads="1"/>
            </p:cNvPicPr>
            <p:nvPr/>
          </p:nvPicPr>
          <p:blipFill>
            <a:blip r:embed="rId6">
              <a:clrChange>
                <a:clrFrom>
                  <a:srgbClr val="FEFACF"/>
                </a:clrFrom>
                <a:clrTo>
                  <a:srgbClr val="FEFACF">
                    <a:alpha val="0"/>
                  </a:srgbClr>
                </a:clrTo>
              </a:clrChange>
              <a:extLst>
                <a:ext uri="{28A0092B-C50C-407E-A947-70E740481C1C}">
                  <a14:useLocalDpi xmlns:a14="http://schemas.microsoft.com/office/drawing/2010/main" val="0"/>
                </a:ext>
              </a:extLst>
            </a:blip>
            <a:srcRect/>
            <a:stretch>
              <a:fillRect/>
            </a:stretch>
          </p:blipFill>
          <p:spPr bwMode="auto">
            <a:xfrm>
              <a:off x="2481" y="808"/>
              <a:ext cx="393" cy="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8"/>
          <p:cNvSpPr>
            <a:spLocks noChangeArrowheads="1"/>
          </p:cNvSpPr>
          <p:nvPr/>
        </p:nvSpPr>
        <p:spPr bwMode="auto">
          <a:xfrm>
            <a:off x="6435695" y="3740921"/>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1600">
                <a:solidFill>
                  <a:schemeClr val="tx1"/>
                </a:solidFill>
                <a:latin typeface="Humanst531 BT" pitchFamily="34" charset="0"/>
              </a:defRPr>
            </a:lvl1pPr>
            <a:lvl2pPr marL="742950" indent="-285750">
              <a:spcBef>
                <a:spcPct val="20000"/>
              </a:spcBef>
              <a:buChar char="•"/>
              <a:defRPr sz="1600">
                <a:solidFill>
                  <a:schemeClr val="tx1"/>
                </a:solidFill>
                <a:latin typeface="Humanst531 BT" pitchFamily="34" charset="0"/>
              </a:defRPr>
            </a:lvl2pPr>
            <a:lvl3pPr marL="1143000" indent="-228600">
              <a:spcBef>
                <a:spcPct val="20000"/>
              </a:spcBef>
              <a:buChar char="•"/>
              <a:defRPr sz="1600">
                <a:solidFill>
                  <a:schemeClr val="tx1"/>
                </a:solidFill>
                <a:latin typeface="Humanst531 BT" pitchFamily="34" charset="0"/>
              </a:defRPr>
            </a:lvl3pPr>
            <a:lvl4pPr marL="1600200" indent="-228600">
              <a:spcBef>
                <a:spcPct val="20000"/>
              </a:spcBef>
              <a:buChar char="•"/>
              <a:defRPr sz="1600">
                <a:solidFill>
                  <a:schemeClr val="tx1"/>
                </a:solidFill>
                <a:latin typeface="Humanst531 BT" pitchFamily="34" charset="0"/>
              </a:defRPr>
            </a:lvl4pPr>
            <a:lvl5pPr marL="2057400" indent="-228600">
              <a:spcBef>
                <a:spcPct val="20000"/>
              </a:spcBef>
              <a:buChar char="•"/>
              <a:defRPr sz="1600">
                <a:solidFill>
                  <a:schemeClr val="tx1"/>
                </a:solidFill>
                <a:latin typeface="Humanst531 BT" pitchFamily="34" charset="0"/>
              </a:defRPr>
            </a:lvl5pPr>
            <a:lvl6pPr marL="2514600" indent="-228600" eaLnBrk="0" fontAlgn="base" hangingPunct="0">
              <a:spcBef>
                <a:spcPct val="20000"/>
              </a:spcBef>
              <a:spcAft>
                <a:spcPct val="0"/>
              </a:spcAft>
              <a:buChar char="•"/>
              <a:defRPr sz="1600">
                <a:solidFill>
                  <a:schemeClr val="tx1"/>
                </a:solidFill>
                <a:latin typeface="Humanst531 BT" pitchFamily="34" charset="0"/>
              </a:defRPr>
            </a:lvl6pPr>
            <a:lvl7pPr marL="2971800" indent="-228600" eaLnBrk="0" fontAlgn="base" hangingPunct="0">
              <a:spcBef>
                <a:spcPct val="20000"/>
              </a:spcBef>
              <a:spcAft>
                <a:spcPct val="0"/>
              </a:spcAft>
              <a:buChar char="•"/>
              <a:defRPr sz="1600">
                <a:solidFill>
                  <a:schemeClr val="tx1"/>
                </a:solidFill>
                <a:latin typeface="Humanst531 BT" pitchFamily="34" charset="0"/>
              </a:defRPr>
            </a:lvl7pPr>
            <a:lvl8pPr marL="3429000" indent="-228600" eaLnBrk="0" fontAlgn="base" hangingPunct="0">
              <a:spcBef>
                <a:spcPct val="20000"/>
              </a:spcBef>
              <a:spcAft>
                <a:spcPct val="0"/>
              </a:spcAft>
              <a:buChar char="•"/>
              <a:defRPr sz="1600">
                <a:solidFill>
                  <a:schemeClr val="tx1"/>
                </a:solidFill>
                <a:latin typeface="Humanst531 BT" pitchFamily="34" charset="0"/>
              </a:defRPr>
            </a:lvl8pPr>
            <a:lvl9pPr marL="3886200" indent="-228600" eaLnBrk="0" fontAlgn="base" hangingPunct="0">
              <a:spcBef>
                <a:spcPct val="20000"/>
              </a:spcBef>
              <a:spcAft>
                <a:spcPct val="0"/>
              </a:spcAft>
              <a:buChar char="•"/>
              <a:defRPr sz="1600">
                <a:solidFill>
                  <a:schemeClr val="tx1"/>
                </a:solidFill>
                <a:latin typeface="Humanst531 BT" pitchFamily="34" charset="0"/>
              </a:defRPr>
            </a:lvl9pPr>
          </a:lstStyle>
          <a:p>
            <a:pPr algn="ctr">
              <a:buFontTx/>
              <a:buNone/>
            </a:pPr>
            <a:r>
              <a:rPr lang="en-US" altLang="tr-TR" sz="2000">
                <a:latin typeface="Arial" panose="020B0604020202020204" pitchFamily="34" charset="0"/>
              </a:rPr>
              <a:t>Guided Wave </a:t>
            </a:r>
          </a:p>
          <a:p>
            <a:pPr algn="ctr">
              <a:buFontTx/>
              <a:buNone/>
            </a:pPr>
            <a:r>
              <a:rPr lang="en-US" altLang="tr-TR" sz="2000">
                <a:latin typeface="Arial" panose="020B0604020202020204" pitchFamily="34" charset="0"/>
              </a:rPr>
              <a:t>Radar</a:t>
            </a:r>
          </a:p>
        </p:txBody>
      </p:sp>
    </p:spTree>
    <p:extLst>
      <p:ext uri="{BB962C8B-B14F-4D97-AF65-F5344CB8AC3E}">
        <p14:creationId xmlns:p14="http://schemas.microsoft.com/office/powerpoint/2010/main" val="2259923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en-US" altLang="tr-TR" sz="3200" dirty="0">
                <a:latin typeface="Verdana" panose="020B0604030504040204" pitchFamily="34" charset="0"/>
                <a:ea typeface="Verdana" panose="020B0604030504040204" pitchFamily="34" charset="0"/>
              </a:rPr>
              <a:t>Through Air </a:t>
            </a:r>
            <a:r>
              <a:rPr lang="en-US" altLang="tr-TR" sz="3200" dirty="0" smtClean="0">
                <a:latin typeface="Verdana" panose="020B0604030504040204" pitchFamily="34" charset="0"/>
                <a:ea typeface="Verdana" panose="020B0604030504040204" pitchFamily="34" charset="0"/>
              </a:rPr>
              <a:t>Radar</a:t>
            </a:r>
            <a:endParaRPr lang="tr-TR" sz="3200" dirty="0">
              <a:latin typeface="Verdana" panose="020B0604030504040204" pitchFamily="34" charset="0"/>
              <a:ea typeface="Verdana" panose="020B0604030504040204" pitchFamily="34" charset="0"/>
            </a:endParaRPr>
          </a:p>
        </p:txBody>
      </p:sp>
      <p:graphicFrame>
        <p:nvGraphicFramePr>
          <p:cNvPr id="5" name="Object 16"/>
          <p:cNvGraphicFramePr>
            <a:graphicFrameLocks noChangeAspect="1"/>
          </p:cNvGraphicFramePr>
          <p:nvPr>
            <p:extLst>
              <p:ext uri="{D42A27DB-BD31-4B8C-83A1-F6EECF244321}">
                <p14:modId xmlns:p14="http://schemas.microsoft.com/office/powerpoint/2010/main" val="2518630142"/>
              </p:ext>
            </p:extLst>
          </p:nvPr>
        </p:nvGraphicFramePr>
        <p:xfrm>
          <a:off x="802595" y="702156"/>
          <a:ext cx="873125" cy="1524000"/>
        </p:xfrm>
        <a:graphic>
          <a:graphicData uri="http://schemas.openxmlformats.org/presentationml/2006/ole">
            <mc:AlternateContent xmlns:mc="http://schemas.openxmlformats.org/markup-compatibility/2006">
              <mc:Choice xmlns:v="urn:schemas-microsoft-com:vml" Requires="v">
                <p:oleObj spid="_x0000_s8207" name="Photo Editor Photo" r:id="rId3" imgW="1609524" imgH="2809524" progId="MSPhotoEd.3">
                  <p:embed/>
                </p:oleObj>
              </mc:Choice>
              <mc:Fallback>
                <p:oleObj name="Photo Editor Photo" r:id="rId3" imgW="1609524" imgH="2809524" progId="MSPhotoEd.3">
                  <p:embed/>
                  <p:pic>
                    <p:nvPicPr>
                      <p:cNvPr id="11268"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595" y="702156"/>
                        <a:ext cx="8731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4" descr="grundbehälte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2767" y="2419885"/>
            <a:ext cx="313531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5"/>
          <p:cNvGrpSpPr>
            <a:grpSpLocks/>
          </p:cNvGrpSpPr>
          <p:nvPr/>
        </p:nvGrpSpPr>
        <p:grpSpPr bwMode="auto">
          <a:xfrm>
            <a:off x="8983767" y="3486686"/>
            <a:ext cx="879475" cy="1928813"/>
            <a:chOff x="2284" y="1806"/>
            <a:chExt cx="554" cy="1215"/>
          </a:xfrm>
        </p:grpSpPr>
        <p:sp>
          <p:nvSpPr>
            <p:cNvPr id="9" name="Freeform 6"/>
            <p:cNvSpPr>
              <a:spLocks/>
            </p:cNvSpPr>
            <p:nvPr/>
          </p:nvSpPr>
          <p:spPr bwMode="auto">
            <a:xfrm>
              <a:off x="2477" y="2990"/>
              <a:ext cx="175" cy="31"/>
            </a:xfrm>
            <a:custGeom>
              <a:avLst/>
              <a:gdLst>
                <a:gd name="T0" fmla="*/ 472 w 472"/>
                <a:gd name="T1" fmla="*/ 70 h 82"/>
                <a:gd name="T2" fmla="*/ 451 w 472"/>
                <a:gd name="T3" fmla="*/ 52 h 82"/>
                <a:gd name="T4" fmla="*/ 429 w 472"/>
                <a:gd name="T5" fmla="*/ 37 h 82"/>
                <a:gd name="T6" fmla="*/ 411 w 472"/>
                <a:gd name="T7" fmla="*/ 24 h 82"/>
                <a:gd name="T8" fmla="*/ 390 w 472"/>
                <a:gd name="T9" fmla="*/ 15 h 82"/>
                <a:gd name="T10" fmla="*/ 371 w 472"/>
                <a:gd name="T11" fmla="*/ 9 h 82"/>
                <a:gd name="T12" fmla="*/ 350 w 472"/>
                <a:gd name="T13" fmla="*/ 3 h 82"/>
                <a:gd name="T14" fmla="*/ 332 w 472"/>
                <a:gd name="T15" fmla="*/ 0 h 82"/>
                <a:gd name="T16" fmla="*/ 314 w 472"/>
                <a:gd name="T17" fmla="*/ 0 h 82"/>
                <a:gd name="T18" fmla="*/ 292 w 472"/>
                <a:gd name="T19" fmla="*/ 0 h 82"/>
                <a:gd name="T20" fmla="*/ 274 w 472"/>
                <a:gd name="T21" fmla="*/ 9 h 82"/>
                <a:gd name="T22" fmla="*/ 253 w 472"/>
                <a:gd name="T23" fmla="*/ 21 h 82"/>
                <a:gd name="T24" fmla="*/ 235 w 472"/>
                <a:gd name="T25" fmla="*/ 34 h 82"/>
                <a:gd name="T26" fmla="*/ 216 w 472"/>
                <a:gd name="T27" fmla="*/ 43 h 82"/>
                <a:gd name="T28" fmla="*/ 195 w 472"/>
                <a:gd name="T29" fmla="*/ 55 h 82"/>
                <a:gd name="T30" fmla="*/ 177 w 472"/>
                <a:gd name="T31" fmla="*/ 64 h 82"/>
                <a:gd name="T32" fmla="*/ 158 w 472"/>
                <a:gd name="T33" fmla="*/ 70 h 82"/>
                <a:gd name="T34" fmla="*/ 137 w 472"/>
                <a:gd name="T35" fmla="*/ 67 h 82"/>
                <a:gd name="T36" fmla="*/ 119 w 472"/>
                <a:gd name="T37" fmla="*/ 64 h 82"/>
                <a:gd name="T38" fmla="*/ 98 w 472"/>
                <a:gd name="T39" fmla="*/ 58 h 82"/>
                <a:gd name="T40" fmla="*/ 79 w 472"/>
                <a:gd name="T41" fmla="*/ 52 h 82"/>
                <a:gd name="T42" fmla="*/ 58 w 472"/>
                <a:gd name="T43" fmla="*/ 43 h 82"/>
                <a:gd name="T44" fmla="*/ 40 w 472"/>
                <a:gd name="T45" fmla="*/ 31 h 82"/>
                <a:gd name="T46" fmla="*/ 18 w 472"/>
                <a:gd name="T47" fmla="*/ 15 h 82"/>
                <a:gd name="T48" fmla="*/ 0 w 472"/>
                <a:gd name="T49" fmla="*/ 0 h 82"/>
                <a:gd name="T50" fmla="*/ 0 w 472"/>
                <a:gd name="T51" fmla="*/ 12 h 82"/>
                <a:gd name="T52" fmla="*/ 18 w 472"/>
                <a:gd name="T53" fmla="*/ 28 h 82"/>
                <a:gd name="T54" fmla="*/ 40 w 472"/>
                <a:gd name="T55" fmla="*/ 43 h 82"/>
                <a:gd name="T56" fmla="*/ 58 w 472"/>
                <a:gd name="T57" fmla="*/ 55 h 82"/>
                <a:gd name="T58" fmla="*/ 79 w 472"/>
                <a:gd name="T59" fmla="*/ 64 h 82"/>
                <a:gd name="T60" fmla="*/ 98 w 472"/>
                <a:gd name="T61" fmla="*/ 70 h 82"/>
                <a:gd name="T62" fmla="*/ 119 w 472"/>
                <a:gd name="T63" fmla="*/ 76 h 82"/>
                <a:gd name="T64" fmla="*/ 137 w 472"/>
                <a:gd name="T65" fmla="*/ 79 h 82"/>
                <a:gd name="T66" fmla="*/ 158 w 472"/>
                <a:gd name="T67" fmla="*/ 82 h 82"/>
                <a:gd name="T68" fmla="*/ 177 w 472"/>
                <a:gd name="T69" fmla="*/ 76 h 82"/>
                <a:gd name="T70" fmla="*/ 195 w 472"/>
                <a:gd name="T71" fmla="*/ 67 h 82"/>
                <a:gd name="T72" fmla="*/ 216 w 472"/>
                <a:gd name="T73" fmla="*/ 55 h 82"/>
                <a:gd name="T74" fmla="*/ 235 w 472"/>
                <a:gd name="T75" fmla="*/ 46 h 82"/>
                <a:gd name="T76" fmla="*/ 253 w 472"/>
                <a:gd name="T77" fmla="*/ 34 h 82"/>
                <a:gd name="T78" fmla="*/ 274 w 472"/>
                <a:gd name="T79" fmla="*/ 21 h 82"/>
                <a:gd name="T80" fmla="*/ 292 w 472"/>
                <a:gd name="T81" fmla="*/ 12 h 82"/>
                <a:gd name="T82" fmla="*/ 314 w 472"/>
                <a:gd name="T83" fmla="*/ 12 h 82"/>
                <a:gd name="T84" fmla="*/ 332 w 472"/>
                <a:gd name="T85" fmla="*/ 12 h 82"/>
                <a:gd name="T86" fmla="*/ 350 w 472"/>
                <a:gd name="T87" fmla="*/ 15 h 82"/>
                <a:gd name="T88" fmla="*/ 371 w 472"/>
                <a:gd name="T89" fmla="*/ 21 h 82"/>
                <a:gd name="T90" fmla="*/ 390 w 472"/>
                <a:gd name="T91" fmla="*/ 28 h 82"/>
                <a:gd name="T92" fmla="*/ 411 w 472"/>
                <a:gd name="T93" fmla="*/ 37 h 82"/>
                <a:gd name="T94" fmla="*/ 429 w 472"/>
                <a:gd name="T95" fmla="*/ 49 h 82"/>
                <a:gd name="T96" fmla="*/ 451 w 472"/>
                <a:gd name="T97" fmla="*/ 64 h 82"/>
                <a:gd name="T98" fmla="*/ 472 w 472"/>
                <a:gd name="T99" fmla="*/ 82 h 82"/>
                <a:gd name="T100" fmla="*/ 472 w 472"/>
                <a:gd name="T101" fmla="*/ 7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82">
                  <a:moveTo>
                    <a:pt x="472" y="70"/>
                  </a:moveTo>
                  <a:lnTo>
                    <a:pt x="451" y="52"/>
                  </a:lnTo>
                  <a:lnTo>
                    <a:pt x="429" y="37"/>
                  </a:lnTo>
                  <a:lnTo>
                    <a:pt x="411" y="24"/>
                  </a:lnTo>
                  <a:lnTo>
                    <a:pt x="390" y="15"/>
                  </a:lnTo>
                  <a:lnTo>
                    <a:pt x="371" y="9"/>
                  </a:lnTo>
                  <a:lnTo>
                    <a:pt x="350" y="3"/>
                  </a:lnTo>
                  <a:lnTo>
                    <a:pt x="332" y="0"/>
                  </a:lnTo>
                  <a:lnTo>
                    <a:pt x="314" y="0"/>
                  </a:lnTo>
                  <a:lnTo>
                    <a:pt x="292" y="0"/>
                  </a:lnTo>
                  <a:lnTo>
                    <a:pt x="274" y="9"/>
                  </a:lnTo>
                  <a:lnTo>
                    <a:pt x="253" y="21"/>
                  </a:lnTo>
                  <a:lnTo>
                    <a:pt x="235" y="34"/>
                  </a:lnTo>
                  <a:lnTo>
                    <a:pt x="216" y="43"/>
                  </a:lnTo>
                  <a:lnTo>
                    <a:pt x="195" y="55"/>
                  </a:lnTo>
                  <a:lnTo>
                    <a:pt x="177" y="64"/>
                  </a:lnTo>
                  <a:lnTo>
                    <a:pt x="158" y="70"/>
                  </a:lnTo>
                  <a:lnTo>
                    <a:pt x="137" y="67"/>
                  </a:lnTo>
                  <a:lnTo>
                    <a:pt x="119" y="64"/>
                  </a:lnTo>
                  <a:lnTo>
                    <a:pt x="98" y="58"/>
                  </a:lnTo>
                  <a:lnTo>
                    <a:pt x="79" y="52"/>
                  </a:lnTo>
                  <a:lnTo>
                    <a:pt x="58" y="43"/>
                  </a:lnTo>
                  <a:lnTo>
                    <a:pt x="40" y="31"/>
                  </a:lnTo>
                  <a:lnTo>
                    <a:pt x="18" y="15"/>
                  </a:lnTo>
                  <a:lnTo>
                    <a:pt x="0" y="0"/>
                  </a:lnTo>
                  <a:lnTo>
                    <a:pt x="0" y="12"/>
                  </a:lnTo>
                  <a:lnTo>
                    <a:pt x="18" y="28"/>
                  </a:lnTo>
                  <a:lnTo>
                    <a:pt x="40" y="43"/>
                  </a:lnTo>
                  <a:lnTo>
                    <a:pt x="58" y="55"/>
                  </a:lnTo>
                  <a:lnTo>
                    <a:pt x="79" y="64"/>
                  </a:lnTo>
                  <a:lnTo>
                    <a:pt x="98" y="70"/>
                  </a:lnTo>
                  <a:lnTo>
                    <a:pt x="119" y="76"/>
                  </a:lnTo>
                  <a:lnTo>
                    <a:pt x="137" y="79"/>
                  </a:lnTo>
                  <a:lnTo>
                    <a:pt x="158" y="82"/>
                  </a:lnTo>
                  <a:lnTo>
                    <a:pt x="177" y="76"/>
                  </a:lnTo>
                  <a:lnTo>
                    <a:pt x="195" y="67"/>
                  </a:lnTo>
                  <a:lnTo>
                    <a:pt x="216" y="55"/>
                  </a:lnTo>
                  <a:lnTo>
                    <a:pt x="235" y="46"/>
                  </a:lnTo>
                  <a:lnTo>
                    <a:pt x="253" y="34"/>
                  </a:lnTo>
                  <a:lnTo>
                    <a:pt x="274" y="21"/>
                  </a:lnTo>
                  <a:lnTo>
                    <a:pt x="292" y="12"/>
                  </a:lnTo>
                  <a:lnTo>
                    <a:pt x="314" y="12"/>
                  </a:lnTo>
                  <a:lnTo>
                    <a:pt x="332" y="12"/>
                  </a:lnTo>
                  <a:lnTo>
                    <a:pt x="350" y="15"/>
                  </a:lnTo>
                  <a:lnTo>
                    <a:pt x="371" y="21"/>
                  </a:lnTo>
                  <a:lnTo>
                    <a:pt x="390" y="28"/>
                  </a:lnTo>
                  <a:lnTo>
                    <a:pt x="411" y="37"/>
                  </a:lnTo>
                  <a:lnTo>
                    <a:pt x="429" y="49"/>
                  </a:lnTo>
                  <a:lnTo>
                    <a:pt x="451" y="64"/>
                  </a:lnTo>
                  <a:lnTo>
                    <a:pt x="472" y="82"/>
                  </a:lnTo>
                  <a:lnTo>
                    <a:pt x="472" y="70"/>
                  </a:lnTo>
                  <a:close/>
                </a:path>
              </a:pathLst>
            </a:custGeom>
            <a:solidFill>
              <a:srgbClr val="0000FF"/>
            </a:solidFill>
            <a:ln w="0">
              <a:solidFill>
                <a:srgbClr val="0000FF"/>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sp>
          <p:nvSpPr>
            <p:cNvPr id="10" name="Freeform 7"/>
            <p:cNvSpPr>
              <a:spLocks/>
            </p:cNvSpPr>
            <p:nvPr/>
          </p:nvSpPr>
          <p:spPr bwMode="auto">
            <a:xfrm>
              <a:off x="2453" y="2871"/>
              <a:ext cx="224" cy="39"/>
            </a:xfrm>
            <a:custGeom>
              <a:avLst/>
              <a:gdLst>
                <a:gd name="T0" fmla="*/ 572 w 603"/>
                <a:gd name="T1" fmla="*/ 67 h 106"/>
                <a:gd name="T2" fmla="*/ 524 w 603"/>
                <a:gd name="T3" fmla="*/ 33 h 106"/>
                <a:gd name="T4" fmla="*/ 475 w 603"/>
                <a:gd name="T5" fmla="*/ 12 h 106"/>
                <a:gd name="T6" fmla="*/ 426 w 603"/>
                <a:gd name="T7" fmla="*/ 0 h 106"/>
                <a:gd name="T8" fmla="*/ 399 w 603"/>
                <a:gd name="T9" fmla="*/ 0 h 106"/>
                <a:gd name="T10" fmla="*/ 393 w 603"/>
                <a:gd name="T11" fmla="*/ 3 h 106"/>
                <a:gd name="T12" fmla="*/ 369 w 603"/>
                <a:gd name="T13" fmla="*/ 9 h 106"/>
                <a:gd name="T14" fmla="*/ 320 w 603"/>
                <a:gd name="T15" fmla="*/ 30 h 106"/>
                <a:gd name="T16" fmla="*/ 268 w 603"/>
                <a:gd name="T17" fmla="*/ 60 h 106"/>
                <a:gd name="T18" fmla="*/ 219 w 603"/>
                <a:gd name="T19" fmla="*/ 82 h 106"/>
                <a:gd name="T20" fmla="*/ 198 w 603"/>
                <a:gd name="T21" fmla="*/ 88 h 106"/>
                <a:gd name="T22" fmla="*/ 192 w 603"/>
                <a:gd name="T23" fmla="*/ 88 h 106"/>
                <a:gd name="T24" fmla="*/ 140 w 603"/>
                <a:gd name="T25" fmla="*/ 82 h 106"/>
                <a:gd name="T26" fmla="*/ 95 w 603"/>
                <a:gd name="T27" fmla="*/ 67 h 106"/>
                <a:gd name="T28" fmla="*/ 49 w 603"/>
                <a:gd name="T29" fmla="*/ 36 h 106"/>
                <a:gd name="T30" fmla="*/ 0 w 603"/>
                <a:gd name="T31" fmla="*/ 0 h 106"/>
                <a:gd name="T32" fmla="*/ 0 w 603"/>
                <a:gd name="T33" fmla="*/ 6 h 106"/>
                <a:gd name="T34" fmla="*/ 0 w 603"/>
                <a:gd name="T35" fmla="*/ 12 h 106"/>
                <a:gd name="T36" fmla="*/ 0 w 603"/>
                <a:gd name="T37" fmla="*/ 18 h 106"/>
                <a:gd name="T38" fmla="*/ 25 w 603"/>
                <a:gd name="T39" fmla="*/ 39 h 106"/>
                <a:gd name="T40" fmla="*/ 73 w 603"/>
                <a:gd name="T41" fmla="*/ 73 h 106"/>
                <a:gd name="T42" fmla="*/ 119 w 603"/>
                <a:gd name="T43" fmla="*/ 91 h 106"/>
                <a:gd name="T44" fmla="*/ 171 w 603"/>
                <a:gd name="T45" fmla="*/ 100 h 106"/>
                <a:gd name="T46" fmla="*/ 201 w 603"/>
                <a:gd name="T47" fmla="*/ 106 h 106"/>
                <a:gd name="T48" fmla="*/ 247 w 603"/>
                <a:gd name="T49" fmla="*/ 91 h 106"/>
                <a:gd name="T50" fmla="*/ 299 w 603"/>
                <a:gd name="T51" fmla="*/ 60 h 106"/>
                <a:gd name="T52" fmla="*/ 350 w 603"/>
                <a:gd name="T53" fmla="*/ 30 h 106"/>
                <a:gd name="T54" fmla="*/ 402 w 603"/>
                <a:gd name="T55" fmla="*/ 15 h 106"/>
                <a:gd name="T56" fmla="*/ 451 w 603"/>
                <a:gd name="T57" fmla="*/ 21 h 106"/>
                <a:gd name="T58" fmla="*/ 496 w 603"/>
                <a:gd name="T59" fmla="*/ 36 h 106"/>
                <a:gd name="T60" fmla="*/ 545 w 603"/>
                <a:gd name="T61" fmla="*/ 63 h 106"/>
                <a:gd name="T62" fmla="*/ 603 w 603"/>
                <a:gd name="T63" fmla="*/ 103 h 106"/>
                <a:gd name="T64" fmla="*/ 603 w 603"/>
                <a:gd name="T65" fmla="*/ 97 h 106"/>
                <a:gd name="T66" fmla="*/ 603 w 603"/>
                <a:gd name="T67" fmla="*/ 97 h 106"/>
                <a:gd name="T68" fmla="*/ 603 w 603"/>
                <a:gd name="T69" fmla="*/ 8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3" h="106">
                  <a:moveTo>
                    <a:pt x="603" y="88"/>
                  </a:moveTo>
                  <a:lnTo>
                    <a:pt x="572" y="67"/>
                  </a:lnTo>
                  <a:lnTo>
                    <a:pt x="548" y="48"/>
                  </a:lnTo>
                  <a:lnTo>
                    <a:pt x="524" y="33"/>
                  </a:lnTo>
                  <a:lnTo>
                    <a:pt x="499" y="21"/>
                  </a:lnTo>
                  <a:lnTo>
                    <a:pt x="475" y="12"/>
                  </a:lnTo>
                  <a:lnTo>
                    <a:pt x="451" y="6"/>
                  </a:lnTo>
                  <a:lnTo>
                    <a:pt x="426" y="0"/>
                  </a:lnTo>
                  <a:lnTo>
                    <a:pt x="402" y="0"/>
                  </a:lnTo>
                  <a:lnTo>
                    <a:pt x="399" y="0"/>
                  </a:lnTo>
                  <a:lnTo>
                    <a:pt x="396" y="3"/>
                  </a:lnTo>
                  <a:lnTo>
                    <a:pt x="393" y="3"/>
                  </a:lnTo>
                  <a:lnTo>
                    <a:pt x="393" y="6"/>
                  </a:lnTo>
                  <a:lnTo>
                    <a:pt x="369" y="9"/>
                  </a:lnTo>
                  <a:lnTo>
                    <a:pt x="344" y="18"/>
                  </a:lnTo>
                  <a:lnTo>
                    <a:pt x="320" y="30"/>
                  </a:lnTo>
                  <a:lnTo>
                    <a:pt x="292" y="45"/>
                  </a:lnTo>
                  <a:lnTo>
                    <a:pt x="268" y="60"/>
                  </a:lnTo>
                  <a:lnTo>
                    <a:pt x="244" y="73"/>
                  </a:lnTo>
                  <a:lnTo>
                    <a:pt x="219" y="82"/>
                  </a:lnTo>
                  <a:lnTo>
                    <a:pt x="201" y="88"/>
                  </a:lnTo>
                  <a:lnTo>
                    <a:pt x="198" y="88"/>
                  </a:lnTo>
                  <a:lnTo>
                    <a:pt x="195" y="88"/>
                  </a:lnTo>
                  <a:lnTo>
                    <a:pt x="192" y="88"/>
                  </a:lnTo>
                  <a:lnTo>
                    <a:pt x="165" y="85"/>
                  </a:lnTo>
                  <a:lnTo>
                    <a:pt x="140" y="82"/>
                  </a:lnTo>
                  <a:lnTo>
                    <a:pt x="116" y="76"/>
                  </a:lnTo>
                  <a:lnTo>
                    <a:pt x="95" y="67"/>
                  </a:lnTo>
                  <a:lnTo>
                    <a:pt x="70" y="51"/>
                  </a:lnTo>
                  <a:lnTo>
                    <a:pt x="49" y="36"/>
                  </a:lnTo>
                  <a:lnTo>
                    <a:pt x="25" y="18"/>
                  </a:lnTo>
                  <a:lnTo>
                    <a:pt x="0" y="0"/>
                  </a:lnTo>
                  <a:lnTo>
                    <a:pt x="0" y="3"/>
                  </a:lnTo>
                  <a:lnTo>
                    <a:pt x="0" y="6"/>
                  </a:lnTo>
                  <a:lnTo>
                    <a:pt x="0" y="9"/>
                  </a:lnTo>
                  <a:lnTo>
                    <a:pt x="0" y="12"/>
                  </a:lnTo>
                  <a:lnTo>
                    <a:pt x="0" y="15"/>
                  </a:lnTo>
                  <a:lnTo>
                    <a:pt x="0" y="18"/>
                  </a:lnTo>
                  <a:lnTo>
                    <a:pt x="0" y="21"/>
                  </a:lnTo>
                  <a:lnTo>
                    <a:pt x="25" y="39"/>
                  </a:lnTo>
                  <a:lnTo>
                    <a:pt x="49" y="57"/>
                  </a:lnTo>
                  <a:lnTo>
                    <a:pt x="73" y="73"/>
                  </a:lnTo>
                  <a:lnTo>
                    <a:pt x="98" y="85"/>
                  </a:lnTo>
                  <a:lnTo>
                    <a:pt x="119" y="91"/>
                  </a:lnTo>
                  <a:lnTo>
                    <a:pt x="143" y="97"/>
                  </a:lnTo>
                  <a:lnTo>
                    <a:pt x="171" y="100"/>
                  </a:lnTo>
                  <a:lnTo>
                    <a:pt x="198" y="103"/>
                  </a:lnTo>
                  <a:lnTo>
                    <a:pt x="201" y="106"/>
                  </a:lnTo>
                  <a:lnTo>
                    <a:pt x="222" y="100"/>
                  </a:lnTo>
                  <a:lnTo>
                    <a:pt x="247" y="91"/>
                  </a:lnTo>
                  <a:lnTo>
                    <a:pt x="271" y="76"/>
                  </a:lnTo>
                  <a:lnTo>
                    <a:pt x="299" y="60"/>
                  </a:lnTo>
                  <a:lnTo>
                    <a:pt x="326" y="42"/>
                  </a:lnTo>
                  <a:lnTo>
                    <a:pt x="350" y="30"/>
                  </a:lnTo>
                  <a:lnTo>
                    <a:pt x="378" y="18"/>
                  </a:lnTo>
                  <a:lnTo>
                    <a:pt x="402" y="15"/>
                  </a:lnTo>
                  <a:lnTo>
                    <a:pt x="426" y="15"/>
                  </a:lnTo>
                  <a:lnTo>
                    <a:pt x="451" y="21"/>
                  </a:lnTo>
                  <a:lnTo>
                    <a:pt x="475" y="27"/>
                  </a:lnTo>
                  <a:lnTo>
                    <a:pt x="496" y="36"/>
                  </a:lnTo>
                  <a:lnTo>
                    <a:pt x="521" y="48"/>
                  </a:lnTo>
                  <a:lnTo>
                    <a:pt x="545" y="63"/>
                  </a:lnTo>
                  <a:lnTo>
                    <a:pt x="572" y="82"/>
                  </a:lnTo>
                  <a:lnTo>
                    <a:pt x="603" y="103"/>
                  </a:lnTo>
                  <a:lnTo>
                    <a:pt x="603" y="100"/>
                  </a:lnTo>
                  <a:lnTo>
                    <a:pt x="603" y="97"/>
                  </a:lnTo>
                  <a:lnTo>
                    <a:pt x="603" y="94"/>
                  </a:lnTo>
                  <a:lnTo>
                    <a:pt x="603" y="97"/>
                  </a:lnTo>
                  <a:lnTo>
                    <a:pt x="603" y="103"/>
                  </a:lnTo>
                  <a:lnTo>
                    <a:pt x="603" y="88"/>
                  </a:lnTo>
                  <a:close/>
                </a:path>
              </a:pathLst>
            </a:custGeom>
            <a:solidFill>
              <a:srgbClr val="0000FF"/>
            </a:solidFill>
            <a:ln w="0">
              <a:solidFill>
                <a:srgbClr val="0000FF"/>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sp>
          <p:nvSpPr>
            <p:cNvPr id="11" name="Freeform 8"/>
            <p:cNvSpPr>
              <a:spLocks/>
            </p:cNvSpPr>
            <p:nvPr/>
          </p:nvSpPr>
          <p:spPr bwMode="auto">
            <a:xfrm>
              <a:off x="2428" y="2743"/>
              <a:ext cx="272" cy="48"/>
            </a:xfrm>
            <a:custGeom>
              <a:avLst/>
              <a:gdLst>
                <a:gd name="T0" fmla="*/ 697 w 734"/>
                <a:gd name="T1" fmla="*/ 76 h 128"/>
                <a:gd name="T2" fmla="*/ 636 w 734"/>
                <a:gd name="T3" fmla="*/ 39 h 128"/>
                <a:gd name="T4" fmla="*/ 579 w 734"/>
                <a:gd name="T5" fmla="*/ 15 h 128"/>
                <a:gd name="T6" fmla="*/ 521 w 734"/>
                <a:gd name="T7" fmla="*/ 0 h 128"/>
                <a:gd name="T8" fmla="*/ 487 w 734"/>
                <a:gd name="T9" fmla="*/ 0 h 128"/>
                <a:gd name="T10" fmla="*/ 484 w 734"/>
                <a:gd name="T11" fmla="*/ 3 h 128"/>
                <a:gd name="T12" fmla="*/ 481 w 734"/>
                <a:gd name="T13" fmla="*/ 6 h 128"/>
                <a:gd name="T14" fmla="*/ 423 w 734"/>
                <a:gd name="T15" fmla="*/ 21 h 128"/>
                <a:gd name="T16" fmla="*/ 359 w 734"/>
                <a:gd name="T17" fmla="*/ 55 h 128"/>
                <a:gd name="T18" fmla="*/ 299 w 734"/>
                <a:gd name="T19" fmla="*/ 88 h 128"/>
                <a:gd name="T20" fmla="*/ 247 w 734"/>
                <a:gd name="T21" fmla="*/ 106 h 128"/>
                <a:gd name="T22" fmla="*/ 241 w 734"/>
                <a:gd name="T23" fmla="*/ 103 h 128"/>
                <a:gd name="T24" fmla="*/ 174 w 734"/>
                <a:gd name="T25" fmla="*/ 97 h 128"/>
                <a:gd name="T26" fmla="*/ 116 w 734"/>
                <a:gd name="T27" fmla="*/ 79 h 128"/>
                <a:gd name="T28" fmla="*/ 61 w 734"/>
                <a:gd name="T29" fmla="*/ 45 h 128"/>
                <a:gd name="T30" fmla="*/ 0 w 734"/>
                <a:gd name="T31" fmla="*/ 0 h 128"/>
                <a:gd name="T32" fmla="*/ 0 w 734"/>
                <a:gd name="T33" fmla="*/ 6 h 128"/>
                <a:gd name="T34" fmla="*/ 0 w 734"/>
                <a:gd name="T35" fmla="*/ 12 h 128"/>
                <a:gd name="T36" fmla="*/ 0 w 734"/>
                <a:gd name="T37" fmla="*/ 18 h 128"/>
                <a:gd name="T38" fmla="*/ 0 w 734"/>
                <a:gd name="T39" fmla="*/ 24 h 128"/>
                <a:gd name="T40" fmla="*/ 61 w 734"/>
                <a:gd name="T41" fmla="*/ 70 h 128"/>
                <a:gd name="T42" fmla="*/ 119 w 734"/>
                <a:gd name="T43" fmla="*/ 100 h 128"/>
                <a:gd name="T44" fmla="*/ 177 w 734"/>
                <a:gd name="T45" fmla="*/ 118 h 128"/>
                <a:gd name="T46" fmla="*/ 244 w 734"/>
                <a:gd name="T47" fmla="*/ 125 h 128"/>
                <a:gd name="T48" fmla="*/ 271 w 734"/>
                <a:gd name="T49" fmla="*/ 121 h 128"/>
                <a:gd name="T50" fmla="*/ 329 w 734"/>
                <a:gd name="T51" fmla="*/ 91 h 128"/>
                <a:gd name="T52" fmla="*/ 396 w 734"/>
                <a:gd name="T53" fmla="*/ 52 h 128"/>
                <a:gd name="T54" fmla="*/ 460 w 734"/>
                <a:gd name="T55" fmla="*/ 21 h 128"/>
                <a:gd name="T56" fmla="*/ 521 w 734"/>
                <a:gd name="T57" fmla="*/ 18 h 128"/>
                <a:gd name="T58" fmla="*/ 579 w 734"/>
                <a:gd name="T59" fmla="*/ 33 h 128"/>
                <a:gd name="T60" fmla="*/ 633 w 734"/>
                <a:gd name="T61" fmla="*/ 61 h 128"/>
                <a:gd name="T62" fmla="*/ 694 w 734"/>
                <a:gd name="T63" fmla="*/ 97 h 128"/>
                <a:gd name="T64" fmla="*/ 734 w 734"/>
                <a:gd name="T65" fmla="*/ 125 h 128"/>
                <a:gd name="T66" fmla="*/ 734 w 734"/>
                <a:gd name="T67" fmla="*/ 118 h 128"/>
                <a:gd name="T68" fmla="*/ 734 w 734"/>
                <a:gd name="T69" fmla="*/ 112 h 128"/>
                <a:gd name="T70" fmla="*/ 734 w 734"/>
                <a:gd name="T71"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4" h="128">
                  <a:moveTo>
                    <a:pt x="734" y="103"/>
                  </a:moveTo>
                  <a:lnTo>
                    <a:pt x="697" y="76"/>
                  </a:lnTo>
                  <a:lnTo>
                    <a:pt x="667" y="58"/>
                  </a:lnTo>
                  <a:lnTo>
                    <a:pt x="636" y="39"/>
                  </a:lnTo>
                  <a:lnTo>
                    <a:pt x="606" y="24"/>
                  </a:lnTo>
                  <a:lnTo>
                    <a:pt x="579" y="15"/>
                  </a:lnTo>
                  <a:lnTo>
                    <a:pt x="551" y="6"/>
                  </a:lnTo>
                  <a:lnTo>
                    <a:pt x="521" y="0"/>
                  </a:lnTo>
                  <a:lnTo>
                    <a:pt x="490" y="0"/>
                  </a:lnTo>
                  <a:lnTo>
                    <a:pt x="487" y="0"/>
                  </a:lnTo>
                  <a:lnTo>
                    <a:pt x="484" y="0"/>
                  </a:lnTo>
                  <a:lnTo>
                    <a:pt x="484" y="3"/>
                  </a:lnTo>
                  <a:lnTo>
                    <a:pt x="481" y="3"/>
                  </a:lnTo>
                  <a:lnTo>
                    <a:pt x="481" y="6"/>
                  </a:lnTo>
                  <a:lnTo>
                    <a:pt x="451" y="9"/>
                  </a:lnTo>
                  <a:lnTo>
                    <a:pt x="423" y="21"/>
                  </a:lnTo>
                  <a:lnTo>
                    <a:pt x="393" y="36"/>
                  </a:lnTo>
                  <a:lnTo>
                    <a:pt x="359" y="55"/>
                  </a:lnTo>
                  <a:lnTo>
                    <a:pt x="329" y="73"/>
                  </a:lnTo>
                  <a:lnTo>
                    <a:pt x="299" y="88"/>
                  </a:lnTo>
                  <a:lnTo>
                    <a:pt x="271" y="100"/>
                  </a:lnTo>
                  <a:lnTo>
                    <a:pt x="247" y="106"/>
                  </a:lnTo>
                  <a:lnTo>
                    <a:pt x="244" y="103"/>
                  </a:lnTo>
                  <a:lnTo>
                    <a:pt x="241" y="103"/>
                  </a:lnTo>
                  <a:lnTo>
                    <a:pt x="204" y="100"/>
                  </a:lnTo>
                  <a:lnTo>
                    <a:pt x="174" y="97"/>
                  </a:lnTo>
                  <a:lnTo>
                    <a:pt x="146" y="88"/>
                  </a:lnTo>
                  <a:lnTo>
                    <a:pt x="116" y="79"/>
                  </a:lnTo>
                  <a:lnTo>
                    <a:pt x="89" y="64"/>
                  </a:lnTo>
                  <a:lnTo>
                    <a:pt x="61" y="45"/>
                  </a:lnTo>
                  <a:lnTo>
                    <a:pt x="31" y="24"/>
                  </a:lnTo>
                  <a:lnTo>
                    <a:pt x="0" y="0"/>
                  </a:lnTo>
                  <a:lnTo>
                    <a:pt x="0" y="3"/>
                  </a:lnTo>
                  <a:lnTo>
                    <a:pt x="0" y="6"/>
                  </a:lnTo>
                  <a:lnTo>
                    <a:pt x="0" y="9"/>
                  </a:lnTo>
                  <a:lnTo>
                    <a:pt x="0" y="12"/>
                  </a:lnTo>
                  <a:lnTo>
                    <a:pt x="0" y="15"/>
                  </a:lnTo>
                  <a:lnTo>
                    <a:pt x="0" y="18"/>
                  </a:lnTo>
                  <a:lnTo>
                    <a:pt x="0" y="21"/>
                  </a:lnTo>
                  <a:lnTo>
                    <a:pt x="0" y="24"/>
                  </a:lnTo>
                  <a:lnTo>
                    <a:pt x="31" y="48"/>
                  </a:lnTo>
                  <a:lnTo>
                    <a:pt x="61" y="70"/>
                  </a:lnTo>
                  <a:lnTo>
                    <a:pt x="92" y="85"/>
                  </a:lnTo>
                  <a:lnTo>
                    <a:pt x="119" y="100"/>
                  </a:lnTo>
                  <a:lnTo>
                    <a:pt x="146" y="109"/>
                  </a:lnTo>
                  <a:lnTo>
                    <a:pt x="177" y="118"/>
                  </a:lnTo>
                  <a:lnTo>
                    <a:pt x="207" y="121"/>
                  </a:lnTo>
                  <a:lnTo>
                    <a:pt x="244" y="125"/>
                  </a:lnTo>
                  <a:lnTo>
                    <a:pt x="247" y="128"/>
                  </a:lnTo>
                  <a:lnTo>
                    <a:pt x="271" y="121"/>
                  </a:lnTo>
                  <a:lnTo>
                    <a:pt x="299" y="109"/>
                  </a:lnTo>
                  <a:lnTo>
                    <a:pt x="329" y="91"/>
                  </a:lnTo>
                  <a:lnTo>
                    <a:pt x="362" y="73"/>
                  </a:lnTo>
                  <a:lnTo>
                    <a:pt x="396" y="52"/>
                  </a:lnTo>
                  <a:lnTo>
                    <a:pt x="426" y="36"/>
                  </a:lnTo>
                  <a:lnTo>
                    <a:pt x="460" y="21"/>
                  </a:lnTo>
                  <a:lnTo>
                    <a:pt x="490" y="18"/>
                  </a:lnTo>
                  <a:lnTo>
                    <a:pt x="521" y="18"/>
                  </a:lnTo>
                  <a:lnTo>
                    <a:pt x="551" y="24"/>
                  </a:lnTo>
                  <a:lnTo>
                    <a:pt x="579" y="33"/>
                  </a:lnTo>
                  <a:lnTo>
                    <a:pt x="606" y="45"/>
                  </a:lnTo>
                  <a:lnTo>
                    <a:pt x="633" y="61"/>
                  </a:lnTo>
                  <a:lnTo>
                    <a:pt x="664" y="76"/>
                  </a:lnTo>
                  <a:lnTo>
                    <a:pt x="694" y="97"/>
                  </a:lnTo>
                  <a:lnTo>
                    <a:pt x="731" y="125"/>
                  </a:lnTo>
                  <a:lnTo>
                    <a:pt x="734" y="125"/>
                  </a:lnTo>
                  <a:lnTo>
                    <a:pt x="734" y="121"/>
                  </a:lnTo>
                  <a:lnTo>
                    <a:pt x="734" y="118"/>
                  </a:lnTo>
                  <a:lnTo>
                    <a:pt x="734" y="115"/>
                  </a:lnTo>
                  <a:lnTo>
                    <a:pt x="734" y="112"/>
                  </a:lnTo>
                  <a:lnTo>
                    <a:pt x="734" y="109"/>
                  </a:lnTo>
                  <a:lnTo>
                    <a:pt x="734" y="106"/>
                  </a:lnTo>
                  <a:lnTo>
                    <a:pt x="734" y="103"/>
                  </a:lnTo>
                  <a:close/>
                </a:path>
              </a:pathLst>
            </a:custGeom>
            <a:solidFill>
              <a:srgbClr val="0000FF"/>
            </a:solidFill>
            <a:ln w="0">
              <a:solidFill>
                <a:srgbClr val="0000FF"/>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sp>
          <p:nvSpPr>
            <p:cNvPr id="12" name="Freeform 9"/>
            <p:cNvSpPr>
              <a:spLocks/>
            </p:cNvSpPr>
            <p:nvPr/>
          </p:nvSpPr>
          <p:spPr bwMode="auto">
            <a:xfrm>
              <a:off x="2405" y="2608"/>
              <a:ext cx="319" cy="55"/>
            </a:xfrm>
            <a:custGeom>
              <a:avLst/>
              <a:gdLst>
                <a:gd name="T0" fmla="*/ 818 w 861"/>
                <a:gd name="T1" fmla="*/ 91 h 149"/>
                <a:gd name="T2" fmla="*/ 745 w 861"/>
                <a:gd name="T3" fmla="*/ 45 h 149"/>
                <a:gd name="T4" fmla="*/ 678 w 861"/>
                <a:gd name="T5" fmla="*/ 15 h 149"/>
                <a:gd name="T6" fmla="*/ 608 w 861"/>
                <a:gd name="T7" fmla="*/ 0 h 149"/>
                <a:gd name="T8" fmla="*/ 568 w 861"/>
                <a:gd name="T9" fmla="*/ 0 h 149"/>
                <a:gd name="T10" fmla="*/ 565 w 861"/>
                <a:gd name="T11" fmla="*/ 3 h 149"/>
                <a:gd name="T12" fmla="*/ 495 w 861"/>
                <a:gd name="T13" fmla="*/ 21 h 149"/>
                <a:gd name="T14" fmla="*/ 422 w 861"/>
                <a:gd name="T15" fmla="*/ 64 h 149"/>
                <a:gd name="T16" fmla="*/ 349 w 861"/>
                <a:gd name="T17" fmla="*/ 103 h 149"/>
                <a:gd name="T18" fmla="*/ 289 w 861"/>
                <a:gd name="T19" fmla="*/ 124 h 149"/>
                <a:gd name="T20" fmla="*/ 282 w 861"/>
                <a:gd name="T21" fmla="*/ 121 h 149"/>
                <a:gd name="T22" fmla="*/ 206 w 861"/>
                <a:gd name="T23" fmla="*/ 112 h 149"/>
                <a:gd name="T24" fmla="*/ 136 w 861"/>
                <a:gd name="T25" fmla="*/ 91 h 149"/>
                <a:gd name="T26" fmla="*/ 69 w 861"/>
                <a:gd name="T27" fmla="*/ 54 h 149"/>
                <a:gd name="T28" fmla="*/ 0 w 861"/>
                <a:gd name="T29" fmla="*/ 0 h 149"/>
                <a:gd name="T30" fmla="*/ 0 w 861"/>
                <a:gd name="T31" fmla="*/ 6 h 149"/>
                <a:gd name="T32" fmla="*/ 0 w 861"/>
                <a:gd name="T33" fmla="*/ 0 h 149"/>
                <a:gd name="T34" fmla="*/ 0 w 861"/>
                <a:gd name="T35" fmla="*/ 6 h 149"/>
                <a:gd name="T36" fmla="*/ 0 w 861"/>
                <a:gd name="T37" fmla="*/ 15 h 149"/>
                <a:gd name="T38" fmla="*/ 0 w 861"/>
                <a:gd name="T39" fmla="*/ 21 h 149"/>
                <a:gd name="T40" fmla="*/ 36 w 861"/>
                <a:gd name="T41" fmla="*/ 54 h 149"/>
                <a:gd name="T42" fmla="*/ 103 w 861"/>
                <a:gd name="T43" fmla="*/ 100 h 149"/>
                <a:gd name="T44" fmla="*/ 170 w 861"/>
                <a:gd name="T45" fmla="*/ 127 h 149"/>
                <a:gd name="T46" fmla="*/ 243 w 861"/>
                <a:gd name="T47" fmla="*/ 143 h 149"/>
                <a:gd name="T48" fmla="*/ 286 w 861"/>
                <a:gd name="T49" fmla="*/ 146 h 149"/>
                <a:gd name="T50" fmla="*/ 319 w 861"/>
                <a:gd name="T51" fmla="*/ 143 h 149"/>
                <a:gd name="T52" fmla="*/ 389 w 861"/>
                <a:gd name="T53" fmla="*/ 106 h 149"/>
                <a:gd name="T54" fmla="*/ 462 w 861"/>
                <a:gd name="T55" fmla="*/ 61 h 149"/>
                <a:gd name="T56" fmla="*/ 535 w 861"/>
                <a:gd name="T57" fmla="*/ 27 h 149"/>
                <a:gd name="T58" fmla="*/ 608 w 861"/>
                <a:gd name="T59" fmla="*/ 21 h 149"/>
                <a:gd name="T60" fmla="*/ 678 w 861"/>
                <a:gd name="T61" fmla="*/ 39 h 149"/>
                <a:gd name="T62" fmla="*/ 742 w 861"/>
                <a:gd name="T63" fmla="*/ 70 h 149"/>
                <a:gd name="T64" fmla="*/ 815 w 861"/>
                <a:gd name="T65" fmla="*/ 115 h 149"/>
                <a:gd name="T66" fmla="*/ 861 w 861"/>
                <a:gd name="T67" fmla="*/ 14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1" h="149">
                  <a:moveTo>
                    <a:pt x="861" y="121"/>
                  </a:moveTo>
                  <a:lnTo>
                    <a:pt x="818" y="91"/>
                  </a:lnTo>
                  <a:lnTo>
                    <a:pt x="781" y="67"/>
                  </a:lnTo>
                  <a:lnTo>
                    <a:pt x="745" y="45"/>
                  </a:lnTo>
                  <a:lnTo>
                    <a:pt x="711" y="30"/>
                  </a:lnTo>
                  <a:lnTo>
                    <a:pt x="678" y="15"/>
                  </a:lnTo>
                  <a:lnTo>
                    <a:pt x="645" y="6"/>
                  </a:lnTo>
                  <a:lnTo>
                    <a:pt x="608" y="0"/>
                  </a:lnTo>
                  <a:lnTo>
                    <a:pt x="572" y="0"/>
                  </a:lnTo>
                  <a:lnTo>
                    <a:pt x="568" y="0"/>
                  </a:lnTo>
                  <a:lnTo>
                    <a:pt x="565" y="0"/>
                  </a:lnTo>
                  <a:lnTo>
                    <a:pt x="565" y="3"/>
                  </a:lnTo>
                  <a:lnTo>
                    <a:pt x="532" y="6"/>
                  </a:lnTo>
                  <a:lnTo>
                    <a:pt x="495" y="21"/>
                  </a:lnTo>
                  <a:lnTo>
                    <a:pt x="459" y="39"/>
                  </a:lnTo>
                  <a:lnTo>
                    <a:pt x="422" y="64"/>
                  </a:lnTo>
                  <a:lnTo>
                    <a:pt x="386" y="85"/>
                  </a:lnTo>
                  <a:lnTo>
                    <a:pt x="349" y="103"/>
                  </a:lnTo>
                  <a:lnTo>
                    <a:pt x="316" y="118"/>
                  </a:lnTo>
                  <a:lnTo>
                    <a:pt x="289" y="124"/>
                  </a:lnTo>
                  <a:lnTo>
                    <a:pt x="286" y="121"/>
                  </a:lnTo>
                  <a:lnTo>
                    <a:pt x="282" y="121"/>
                  </a:lnTo>
                  <a:lnTo>
                    <a:pt x="243" y="118"/>
                  </a:lnTo>
                  <a:lnTo>
                    <a:pt x="206" y="112"/>
                  </a:lnTo>
                  <a:lnTo>
                    <a:pt x="170" y="103"/>
                  </a:lnTo>
                  <a:lnTo>
                    <a:pt x="136" y="91"/>
                  </a:lnTo>
                  <a:lnTo>
                    <a:pt x="103" y="76"/>
                  </a:lnTo>
                  <a:lnTo>
                    <a:pt x="69" y="54"/>
                  </a:lnTo>
                  <a:lnTo>
                    <a:pt x="36" y="30"/>
                  </a:lnTo>
                  <a:lnTo>
                    <a:pt x="0" y="0"/>
                  </a:lnTo>
                  <a:lnTo>
                    <a:pt x="0" y="3"/>
                  </a:lnTo>
                  <a:lnTo>
                    <a:pt x="0" y="6"/>
                  </a:lnTo>
                  <a:lnTo>
                    <a:pt x="0" y="3"/>
                  </a:lnTo>
                  <a:lnTo>
                    <a:pt x="0" y="0"/>
                  </a:lnTo>
                  <a:lnTo>
                    <a:pt x="0" y="3"/>
                  </a:lnTo>
                  <a:lnTo>
                    <a:pt x="0" y="6"/>
                  </a:lnTo>
                  <a:lnTo>
                    <a:pt x="0" y="9"/>
                  </a:lnTo>
                  <a:lnTo>
                    <a:pt x="0" y="15"/>
                  </a:lnTo>
                  <a:lnTo>
                    <a:pt x="0" y="18"/>
                  </a:lnTo>
                  <a:lnTo>
                    <a:pt x="0" y="21"/>
                  </a:lnTo>
                  <a:lnTo>
                    <a:pt x="0" y="24"/>
                  </a:lnTo>
                  <a:lnTo>
                    <a:pt x="36" y="54"/>
                  </a:lnTo>
                  <a:lnTo>
                    <a:pt x="69" y="79"/>
                  </a:lnTo>
                  <a:lnTo>
                    <a:pt x="103" y="100"/>
                  </a:lnTo>
                  <a:lnTo>
                    <a:pt x="136" y="115"/>
                  </a:lnTo>
                  <a:lnTo>
                    <a:pt x="170" y="127"/>
                  </a:lnTo>
                  <a:lnTo>
                    <a:pt x="206" y="137"/>
                  </a:lnTo>
                  <a:lnTo>
                    <a:pt x="243" y="143"/>
                  </a:lnTo>
                  <a:lnTo>
                    <a:pt x="282" y="146"/>
                  </a:lnTo>
                  <a:lnTo>
                    <a:pt x="286" y="146"/>
                  </a:lnTo>
                  <a:lnTo>
                    <a:pt x="289" y="149"/>
                  </a:lnTo>
                  <a:lnTo>
                    <a:pt x="319" y="143"/>
                  </a:lnTo>
                  <a:lnTo>
                    <a:pt x="352" y="127"/>
                  </a:lnTo>
                  <a:lnTo>
                    <a:pt x="389" y="106"/>
                  </a:lnTo>
                  <a:lnTo>
                    <a:pt x="425" y="85"/>
                  </a:lnTo>
                  <a:lnTo>
                    <a:pt x="462" y="61"/>
                  </a:lnTo>
                  <a:lnTo>
                    <a:pt x="502" y="39"/>
                  </a:lnTo>
                  <a:lnTo>
                    <a:pt x="535" y="27"/>
                  </a:lnTo>
                  <a:lnTo>
                    <a:pt x="572" y="21"/>
                  </a:lnTo>
                  <a:lnTo>
                    <a:pt x="608" y="21"/>
                  </a:lnTo>
                  <a:lnTo>
                    <a:pt x="645" y="30"/>
                  </a:lnTo>
                  <a:lnTo>
                    <a:pt x="678" y="39"/>
                  </a:lnTo>
                  <a:lnTo>
                    <a:pt x="708" y="51"/>
                  </a:lnTo>
                  <a:lnTo>
                    <a:pt x="742" y="70"/>
                  </a:lnTo>
                  <a:lnTo>
                    <a:pt x="778" y="91"/>
                  </a:lnTo>
                  <a:lnTo>
                    <a:pt x="815" y="115"/>
                  </a:lnTo>
                  <a:lnTo>
                    <a:pt x="858" y="146"/>
                  </a:lnTo>
                  <a:lnTo>
                    <a:pt x="861" y="146"/>
                  </a:lnTo>
                  <a:lnTo>
                    <a:pt x="861" y="121"/>
                  </a:lnTo>
                  <a:close/>
                </a:path>
              </a:pathLst>
            </a:custGeom>
            <a:solidFill>
              <a:srgbClr val="0000FF"/>
            </a:solidFill>
            <a:ln w="0">
              <a:solidFill>
                <a:srgbClr val="0000FF"/>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sp>
          <p:nvSpPr>
            <p:cNvPr id="13" name="Freeform 10"/>
            <p:cNvSpPr>
              <a:spLocks/>
            </p:cNvSpPr>
            <p:nvPr/>
          </p:nvSpPr>
          <p:spPr bwMode="auto">
            <a:xfrm>
              <a:off x="2381" y="2465"/>
              <a:ext cx="367" cy="62"/>
            </a:xfrm>
            <a:custGeom>
              <a:avLst/>
              <a:gdLst>
                <a:gd name="T0" fmla="*/ 940 w 988"/>
                <a:gd name="T1" fmla="*/ 104 h 168"/>
                <a:gd name="T2" fmla="*/ 858 w 988"/>
                <a:gd name="T3" fmla="*/ 52 h 168"/>
                <a:gd name="T4" fmla="*/ 779 w 988"/>
                <a:gd name="T5" fmla="*/ 18 h 168"/>
                <a:gd name="T6" fmla="*/ 699 w 988"/>
                <a:gd name="T7" fmla="*/ 0 h 168"/>
                <a:gd name="T8" fmla="*/ 654 w 988"/>
                <a:gd name="T9" fmla="*/ 0 h 168"/>
                <a:gd name="T10" fmla="*/ 575 w 988"/>
                <a:gd name="T11" fmla="*/ 22 h 168"/>
                <a:gd name="T12" fmla="*/ 486 w 988"/>
                <a:gd name="T13" fmla="*/ 70 h 168"/>
                <a:gd name="T14" fmla="*/ 404 w 988"/>
                <a:gd name="T15" fmla="*/ 116 h 168"/>
                <a:gd name="T16" fmla="*/ 331 w 988"/>
                <a:gd name="T17" fmla="*/ 140 h 168"/>
                <a:gd name="T18" fmla="*/ 325 w 988"/>
                <a:gd name="T19" fmla="*/ 140 h 168"/>
                <a:gd name="T20" fmla="*/ 237 w 988"/>
                <a:gd name="T21" fmla="*/ 131 h 168"/>
                <a:gd name="T22" fmla="*/ 158 w 988"/>
                <a:gd name="T23" fmla="*/ 107 h 168"/>
                <a:gd name="T24" fmla="*/ 82 w 988"/>
                <a:gd name="T25" fmla="*/ 64 h 168"/>
                <a:gd name="T26" fmla="*/ 0 w 988"/>
                <a:gd name="T27" fmla="*/ 0 h 168"/>
                <a:gd name="T28" fmla="*/ 0 w 988"/>
                <a:gd name="T29" fmla="*/ 6 h 168"/>
                <a:gd name="T30" fmla="*/ 0 w 988"/>
                <a:gd name="T31" fmla="*/ 0 h 168"/>
                <a:gd name="T32" fmla="*/ 0 w 988"/>
                <a:gd name="T33" fmla="*/ 6 h 168"/>
                <a:gd name="T34" fmla="*/ 0 w 988"/>
                <a:gd name="T35" fmla="*/ 15 h 168"/>
                <a:gd name="T36" fmla="*/ 0 w 988"/>
                <a:gd name="T37" fmla="*/ 22 h 168"/>
                <a:gd name="T38" fmla="*/ 0 w 988"/>
                <a:gd name="T39" fmla="*/ 28 h 168"/>
                <a:gd name="T40" fmla="*/ 82 w 988"/>
                <a:gd name="T41" fmla="*/ 92 h 168"/>
                <a:gd name="T42" fmla="*/ 158 w 988"/>
                <a:gd name="T43" fmla="*/ 134 h 168"/>
                <a:gd name="T44" fmla="*/ 237 w 988"/>
                <a:gd name="T45" fmla="*/ 158 h 168"/>
                <a:gd name="T46" fmla="*/ 325 w 988"/>
                <a:gd name="T47" fmla="*/ 168 h 168"/>
                <a:gd name="T48" fmla="*/ 331 w 988"/>
                <a:gd name="T49" fmla="*/ 168 h 168"/>
                <a:gd name="T50" fmla="*/ 404 w 988"/>
                <a:gd name="T51" fmla="*/ 146 h 168"/>
                <a:gd name="T52" fmla="*/ 489 w 988"/>
                <a:gd name="T53" fmla="*/ 98 h 168"/>
                <a:gd name="T54" fmla="*/ 575 w 988"/>
                <a:gd name="T55" fmla="*/ 46 h 168"/>
                <a:gd name="T56" fmla="*/ 657 w 988"/>
                <a:gd name="T57" fmla="*/ 22 h 168"/>
                <a:gd name="T58" fmla="*/ 739 w 988"/>
                <a:gd name="T59" fmla="*/ 31 h 168"/>
                <a:gd name="T60" fmla="*/ 815 w 988"/>
                <a:gd name="T61" fmla="*/ 58 h 168"/>
                <a:gd name="T62" fmla="*/ 894 w 988"/>
                <a:gd name="T63" fmla="*/ 104 h 168"/>
                <a:gd name="T64" fmla="*/ 985 w 988"/>
                <a:gd name="T65" fmla="*/ 168 h 168"/>
                <a:gd name="T66" fmla="*/ 988 w 988"/>
                <a:gd name="T67" fmla="*/ 1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8" h="168">
                  <a:moveTo>
                    <a:pt x="988" y="140"/>
                  </a:moveTo>
                  <a:lnTo>
                    <a:pt x="940" y="104"/>
                  </a:lnTo>
                  <a:lnTo>
                    <a:pt x="897" y="76"/>
                  </a:lnTo>
                  <a:lnTo>
                    <a:pt x="858" y="52"/>
                  </a:lnTo>
                  <a:lnTo>
                    <a:pt x="818" y="34"/>
                  </a:lnTo>
                  <a:lnTo>
                    <a:pt x="779" y="18"/>
                  </a:lnTo>
                  <a:lnTo>
                    <a:pt x="739" y="9"/>
                  </a:lnTo>
                  <a:lnTo>
                    <a:pt x="699" y="0"/>
                  </a:lnTo>
                  <a:lnTo>
                    <a:pt x="657" y="0"/>
                  </a:lnTo>
                  <a:lnTo>
                    <a:pt x="654" y="0"/>
                  </a:lnTo>
                  <a:lnTo>
                    <a:pt x="614" y="6"/>
                  </a:lnTo>
                  <a:lnTo>
                    <a:pt x="575" y="22"/>
                  </a:lnTo>
                  <a:lnTo>
                    <a:pt x="532" y="43"/>
                  </a:lnTo>
                  <a:lnTo>
                    <a:pt x="486" y="70"/>
                  </a:lnTo>
                  <a:lnTo>
                    <a:pt x="444" y="95"/>
                  </a:lnTo>
                  <a:lnTo>
                    <a:pt x="404" y="116"/>
                  </a:lnTo>
                  <a:lnTo>
                    <a:pt x="365" y="134"/>
                  </a:lnTo>
                  <a:lnTo>
                    <a:pt x="331" y="140"/>
                  </a:lnTo>
                  <a:lnTo>
                    <a:pt x="328" y="140"/>
                  </a:lnTo>
                  <a:lnTo>
                    <a:pt x="325" y="140"/>
                  </a:lnTo>
                  <a:lnTo>
                    <a:pt x="276" y="137"/>
                  </a:lnTo>
                  <a:lnTo>
                    <a:pt x="237" y="131"/>
                  </a:lnTo>
                  <a:lnTo>
                    <a:pt x="194" y="122"/>
                  </a:lnTo>
                  <a:lnTo>
                    <a:pt x="158" y="107"/>
                  </a:lnTo>
                  <a:lnTo>
                    <a:pt x="118" y="88"/>
                  </a:lnTo>
                  <a:lnTo>
                    <a:pt x="82" y="64"/>
                  </a:lnTo>
                  <a:lnTo>
                    <a:pt x="42" y="34"/>
                  </a:lnTo>
                  <a:lnTo>
                    <a:pt x="0" y="0"/>
                  </a:lnTo>
                  <a:lnTo>
                    <a:pt x="0" y="3"/>
                  </a:lnTo>
                  <a:lnTo>
                    <a:pt x="0" y="6"/>
                  </a:lnTo>
                  <a:lnTo>
                    <a:pt x="0" y="3"/>
                  </a:lnTo>
                  <a:lnTo>
                    <a:pt x="0" y="0"/>
                  </a:lnTo>
                  <a:lnTo>
                    <a:pt x="0" y="3"/>
                  </a:lnTo>
                  <a:lnTo>
                    <a:pt x="0" y="6"/>
                  </a:lnTo>
                  <a:lnTo>
                    <a:pt x="0" y="9"/>
                  </a:lnTo>
                  <a:lnTo>
                    <a:pt x="0" y="15"/>
                  </a:lnTo>
                  <a:lnTo>
                    <a:pt x="0" y="18"/>
                  </a:lnTo>
                  <a:lnTo>
                    <a:pt x="0" y="22"/>
                  </a:lnTo>
                  <a:lnTo>
                    <a:pt x="0" y="25"/>
                  </a:lnTo>
                  <a:lnTo>
                    <a:pt x="0" y="28"/>
                  </a:lnTo>
                  <a:lnTo>
                    <a:pt x="42" y="61"/>
                  </a:lnTo>
                  <a:lnTo>
                    <a:pt x="82" y="92"/>
                  </a:lnTo>
                  <a:lnTo>
                    <a:pt x="118" y="116"/>
                  </a:lnTo>
                  <a:lnTo>
                    <a:pt x="158" y="134"/>
                  </a:lnTo>
                  <a:lnTo>
                    <a:pt x="194" y="149"/>
                  </a:lnTo>
                  <a:lnTo>
                    <a:pt x="237" y="158"/>
                  </a:lnTo>
                  <a:lnTo>
                    <a:pt x="276" y="165"/>
                  </a:lnTo>
                  <a:lnTo>
                    <a:pt x="325" y="168"/>
                  </a:lnTo>
                  <a:lnTo>
                    <a:pt x="328" y="168"/>
                  </a:lnTo>
                  <a:lnTo>
                    <a:pt x="331" y="168"/>
                  </a:lnTo>
                  <a:lnTo>
                    <a:pt x="365" y="161"/>
                  </a:lnTo>
                  <a:lnTo>
                    <a:pt x="404" y="146"/>
                  </a:lnTo>
                  <a:lnTo>
                    <a:pt x="447" y="122"/>
                  </a:lnTo>
                  <a:lnTo>
                    <a:pt x="489" y="98"/>
                  </a:lnTo>
                  <a:lnTo>
                    <a:pt x="532" y="70"/>
                  </a:lnTo>
                  <a:lnTo>
                    <a:pt x="575" y="46"/>
                  </a:lnTo>
                  <a:lnTo>
                    <a:pt x="617" y="28"/>
                  </a:lnTo>
                  <a:lnTo>
                    <a:pt x="657" y="22"/>
                  </a:lnTo>
                  <a:lnTo>
                    <a:pt x="699" y="25"/>
                  </a:lnTo>
                  <a:lnTo>
                    <a:pt x="739" y="31"/>
                  </a:lnTo>
                  <a:lnTo>
                    <a:pt x="779" y="43"/>
                  </a:lnTo>
                  <a:lnTo>
                    <a:pt x="815" y="58"/>
                  </a:lnTo>
                  <a:lnTo>
                    <a:pt x="855" y="79"/>
                  </a:lnTo>
                  <a:lnTo>
                    <a:pt x="894" y="104"/>
                  </a:lnTo>
                  <a:lnTo>
                    <a:pt x="937" y="131"/>
                  </a:lnTo>
                  <a:lnTo>
                    <a:pt x="985" y="168"/>
                  </a:lnTo>
                  <a:lnTo>
                    <a:pt x="988" y="168"/>
                  </a:lnTo>
                  <a:lnTo>
                    <a:pt x="988" y="140"/>
                  </a:lnTo>
                  <a:close/>
                </a:path>
              </a:pathLst>
            </a:custGeom>
            <a:solidFill>
              <a:srgbClr val="0000FF"/>
            </a:solidFill>
            <a:ln w="0">
              <a:solidFill>
                <a:srgbClr val="0000FF"/>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sp>
          <p:nvSpPr>
            <p:cNvPr id="14" name="Freeform 11"/>
            <p:cNvSpPr>
              <a:spLocks/>
            </p:cNvSpPr>
            <p:nvPr/>
          </p:nvSpPr>
          <p:spPr bwMode="auto">
            <a:xfrm>
              <a:off x="2356" y="2312"/>
              <a:ext cx="415" cy="71"/>
            </a:xfrm>
            <a:custGeom>
              <a:avLst/>
              <a:gdLst>
                <a:gd name="T0" fmla="*/ 1065 w 1119"/>
                <a:gd name="T1" fmla="*/ 122 h 192"/>
                <a:gd name="T2" fmla="*/ 970 w 1119"/>
                <a:gd name="T3" fmla="*/ 64 h 192"/>
                <a:gd name="T4" fmla="*/ 885 w 1119"/>
                <a:gd name="T5" fmla="*/ 28 h 192"/>
                <a:gd name="T6" fmla="*/ 794 w 1119"/>
                <a:gd name="T7" fmla="*/ 10 h 192"/>
                <a:gd name="T8" fmla="*/ 742 w 1119"/>
                <a:gd name="T9" fmla="*/ 4 h 192"/>
                <a:gd name="T10" fmla="*/ 651 w 1119"/>
                <a:gd name="T11" fmla="*/ 28 h 192"/>
                <a:gd name="T12" fmla="*/ 553 w 1119"/>
                <a:gd name="T13" fmla="*/ 83 h 192"/>
                <a:gd name="T14" fmla="*/ 459 w 1119"/>
                <a:gd name="T15" fmla="*/ 137 h 192"/>
                <a:gd name="T16" fmla="*/ 374 w 1119"/>
                <a:gd name="T17" fmla="*/ 162 h 192"/>
                <a:gd name="T18" fmla="*/ 319 w 1119"/>
                <a:gd name="T19" fmla="*/ 159 h 192"/>
                <a:gd name="T20" fmla="*/ 225 w 1119"/>
                <a:gd name="T21" fmla="*/ 140 h 192"/>
                <a:gd name="T22" fmla="*/ 137 w 1119"/>
                <a:gd name="T23" fmla="*/ 101 h 192"/>
                <a:gd name="T24" fmla="*/ 48 w 1119"/>
                <a:gd name="T25" fmla="*/ 43 h 192"/>
                <a:gd name="T26" fmla="*/ 0 w 1119"/>
                <a:gd name="T27" fmla="*/ 4 h 192"/>
                <a:gd name="T28" fmla="*/ 0 w 1119"/>
                <a:gd name="T29" fmla="*/ 4 h 192"/>
                <a:gd name="T30" fmla="*/ 0 w 1119"/>
                <a:gd name="T31" fmla="*/ 10 h 192"/>
                <a:gd name="T32" fmla="*/ 0 w 1119"/>
                <a:gd name="T33" fmla="*/ 19 h 192"/>
                <a:gd name="T34" fmla="*/ 0 w 1119"/>
                <a:gd name="T35" fmla="*/ 28 h 192"/>
                <a:gd name="T36" fmla="*/ 48 w 1119"/>
                <a:gd name="T37" fmla="*/ 70 h 192"/>
                <a:gd name="T38" fmla="*/ 137 w 1119"/>
                <a:gd name="T39" fmla="*/ 131 h 192"/>
                <a:gd name="T40" fmla="*/ 222 w 1119"/>
                <a:gd name="T41" fmla="*/ 171 h 192"/>
                <a:gd name="T42" fmla="*/ 316 w 1119"/>
                <a:gd name="T43" fmla="*/ 189 h 192"/>
                <a:gd name="T44" fmla="*/ 371 w 1119"/>
                <a:gd name="T45" fmla="*/ 192 h 192"/>
                <a:gd name="T46" fmla="*/ 413 w 1119"/>
                <a:gd name="T47" fmla="*/ 186 h 192"/>
                <a:gd name="T48" fmla="*/ 505 w 1119"/>
                <a:gd name="T49" fmla="*/ 143 h 192"/>
                <a:gd name="T50" fmla="*/ 602 w 1119"/>
                <a:gd name="T51" fmla="*/ 83 h 192"/>
                <a:gd name="T52" fmla="*/ 699 w 1119"/>
                <a:gd name="T53" fmla="*/ 34 h 192"/>
                <a:gd name="T54" fmla="*/ 791 w 1119"/>
                <a:gd name="T55" fmla="*/ 31 h 192"/>
                <a:gd name="T56" fmla="*/ 879 w 1119"/>
                <a:gd name="T57" fmla="*/ 52 h 192"/>
                <a:gd name="T58" fmla="*/ 967 w 1119"/>
                <a:gd name="T59" fmla="*/ 92 h 192"/>
                <a:gd name="T60" fmla="*/ 1059 w 1119"/>
                <a:gd name="T61" fmla="*/ 153 h 192"/>
                <a:gd name="T62" fmla="*/ 1116 w 1119"/>
                <a:gd name="T63" fmla="*/ 192 h 192"/>
                <a:gd name="T64" fmla="*/ 1119 w 1119"/>
                <a:gd name="T65" fmla="*/ 189 h 192"/>
                <a:gd name="T66" fmla="*/ 1119 w 1119"/>
                <a:gd name="T67" fmla="*/ 180 h 192"/>
                <a:gd name="T68" fmla="*/ 1119 w 1119"/>
                <a:gd name="T69" fmla="*/ 171 h 192"/>
                <a:gd name="T70" fmla="*/ 1119 w 1119"/>
                <a:gd name="T71" fmla="*/ 16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9" h="192">
                  <a:moveTo>
                    <a:pt x="1119" y="162"/>
                  </a:moveTo>
                  <a:lnTo>
                    <a:pt x="1065" y="122"/>
                  </a:lnTo>
                  <a:lnTo>
                    <a:pt x="1016" y="89"/>
                  </a:lnTo>
                  <a:lnTo>
                    <a:pt x="970" y="64"/>
                  </a:lnTo>
                  <a:lnTo>
                    <a:pt x="928" y="43"/>
                  </a:lnTo>
                  <a:lnTo>
                    <a:pt x="885" y="28"/>
                  </a:lnTo>
                  <a:lnTo>
                    <a:pt x="839" y="16"/>
                  </a:lnTo>
                  <a:lnTo>
                    <a:pt x="794" y="10"/>
                  </a:lnTo>
                  <a:lnTo>
                    <a:pt x="745" y="7"/>
                  </a:lnTo>
                  <a:lnTo>
                    <a:pt x="742" y="4"/>
                  </a:lnTo>
                  <a:lnTo>
                    <a:pt x="696" y="10"/>
                  </a:lnTo>
                  <a:lnTo>
                    <a:pt x="651" y="28"/>
                  </a:lnTo>
                  <a:lnTo>
                    <a:pt x="602" y="52"/>
                  </a:lnTo>
                  <a:lnTo>
                    <a:pt x="553" y="83"/>
                  </a:lnTo>
                  <a:lnTo>
                    <a:pt x="505" y="110"/>
                  </a:lnTo>
                  <a:lnTo>
                    <a:pt x="459" y="137"/>
                  </a:lnTo>
                  <a:lnTo>
                    <a:pt x="413" y="153"/>
                  </a:lnTo>
                  <a:lnTo>
                    <a:pt x="374" y="162"/>
                  </a:lnTo>
                  <a:lnTo>
                    <a:pt x="371" y="162"/>
                  </a:lnTo>
                  <a:lnTo>
                    <a:pt x="319" y="159"/>
                  </a:lnTo>
                  <a:lnTo>
                    <a:pt x="270" y="153"/>
                  </a:lnTo>
                  <a:lnTo>
                    <a:pt x="225" y="140"/>
                  </a:lnTo>
                  <a:lnTo>
                    <a:pt x="182" y="125"/>
                  </a:lnTo>
                  <a:lnTo>
                    <a:pt x="137" y="101"/>
                  </a:lnTo>
                  <a:lnTo>
                    <a:pt x="94" y="77"/>
                  </a:lnTo>
                  <a:lnTo>
                    <a:pt x="48" y="43"/>
                  </a:lnTo>
                  <a:lnTo>
                    <a:pt x="0" y="7"/>
                  </a:lnTo>
                  <a:lnTo>
                    <a:pt x="0" y="4"/>
                  </a:lnTo>
                  <a:lnTo>
                    <a:pt x="0" y="0"/>
                  </a:lnTo>
                  <a:lnTo>
                    <a:pt x="0" y="4"/>
                  </a:lnTo>
                  <a:lnTo>
                    <a:pt x="0" y="7"/>
                  </a:lnTo>
                  <a:lnTo>
                    <a:pt x="0" y="10"/>
                  </a:lnTo>
                  <a:lnTo>
                    <a:pt x="0" y="16"/>
                  </a:lnTo>
                  <a:lnTo>
                    <a:pt x="0" y="19"/>
                  </a:lnTo>
                  <a:lnTo>
                    <a:pt x="0" y="25"/>
                  </a:lnTo>
                  <a:lnTo>
                    <a:pt x="0" y="28"/>
                  </a:lnTo>
                  <a:lnTo>
                    <a:pt x="0" y="31"/>
                  </a:lnTo>
                  <a:lnTo>
                    <a:pt x="48" y="70"/>
                  </a:lnTo>
                  <a:lnTo>
                    <a:pt x="94" y="104"/>
                  </a:lnTo>
                  <a:lnTo>
                    <a:pt x="137" y="131"/>
                  </a:lnTo>
                  <a:lnTo>
                    <a:pt x="179" y="153"/>
                  </a:lnTo>
                  <a:lnTo>
                    <a:pt x="222" y="171"/>
                  </a:lnTo>
                  <a:lnTo>
                    <a:pt x="267" y="183"/>
                  </a:lnTo>
                  <a:lnTo>
                    <a:pt x="316" y="189"/>
                  </a:lnTo>
                  <a:lnTo>
                    <a:pt x="368" y="192"/>
                  </a:lnTo>
                  <a:lnTo>
                    <a:pt x="371" y="192"/>
                  </a:lnTo>
                  <a:lnTo>
                    <a:pt x="374" y="192"/>
                  </a:lnTo>
                  <a:lnTo>
                    <a:pt x="413" y="186"/>
                  </a:lnTo>
                  <a:lnTo>
                    <a:pt x="456" y="168"/>
                  </a:lnTo>
                  <a:lnTo>
                    <a:pt x="505" y="143"/>
                  </a:lnTo>
                  <a:lnTo>
                    <a:pt x="553" y="113"/>
                  </a:lnTo>
                  <a:lnTo>
                    <a:pt x="602" y="83"/>
                  </a:lnTo>
                  <a:lnTo>
                    <a:pt x="651" y="55"/>
                  </a:lnTo>
                  <a:lnTo>
                    <a:pt x="699" y="34"/>
                  </a:lnTo>
                  <a:lnTo>
                    <a:pt x="745" y="28"/>
                  </a:lnTo>
                  <a:lnTo>
                    <a:pt x="791" y="31"/>
                  </a:lnTo>
                  <a:lnTo>
                    <a:pt x="836" y="40"/>
                  </a:lnTo>
                  <a:lnTo>
                    <a:pt x="879" y="52"/>
                  </a:lnTo>
                  <a:lnTo>
                    <a:pt x="925" y="70"/>
                  </a:lnTo>
                  <a:lnTo>
                    <a:pt x="967" y="92"/>
                  </a:lnTo>
                  <a:lnTo>
                    <a:pt x="1013" y="119"/>
                  </a:lnTo>
                  <a:lnTo>
                    <a:pt x="1059" y="153"/>
                  </a:lnTo>
                  <a:lnTo>
                    <a:pt x="1113" y="192"/>
                  </a:lnTo>
                  <a:lnTo>
                    <a:pt x="1116" y="192"/>
                  </a:lnTo>
                  <a:lnTo>
                    <a:pt x="1119" y="192"/>
                  </a:lnTo>
                  <a:lnTo>
                    <a:pt x="1119" y="189"/>
                  </a:lnTo>
                  <a:lnTo>
                    <a:pt x="1119" y="186"/>
                  </a:lnTo>
                  <a:lnTo>
                    <a:pt x="1119" y="180"/>
                  </a:lnTo>
                  <a:lnTo>
                    <a:pt x="1119" y="177"/>
                  </a:lnTo>
                  <a:lnTo>
                    <a:pt x="1119" y="171"/>
                  </a:lnTo>
                  <a:lnTo>
                    <a:pt x="1119" y="165"/>
                  </a:lnTo>
                  <a:lnTo>
                    <a:pt x="1119" y="162"/>
                  </a:lnTo>
                  <a:close/>
                </a:path>
              </a:pathLst>
            </a:custGeom>
            <a:solidFill>
              <a:srgbClr val="0000FF"/>
            </a:solidFill>
            <a:ln w="0">
              <a:solidFill>
                <a:srgbClr val="0000FF"/>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sp>
          <p:nvSpPr>
            <p:cNvPr id="15" name="Freeform 12"/>
            <p:cNvSpPr>
              <a:spLocks/>
            </p:cNvSpPr>
            <p:nvPr/>
          </p:nvSpPr>
          <p:spPr bwMode="auto">
            <a:xfrm>
              <a:off x="2333" y="2152"/>
              <a:ext cx="462" cy="79"/>
            </a:xfrm>
            <a:custGeom>
              <a:avLst/>
              <a:gdLst>
                <a:gd name="T0" fmla="*/ 1186 w 1247"/>
                <a:gd name="T1" fmla="*/ 134 h 213"/>
                <a:gd name="T2" fmla="*/ 1083 w 1247"/>
                <a:gd name="T3" fmla="*/ 70 h 213"/>
                <a:gd name="T4" fmla="*/ 986 w 1247"/>
                <a:gd name="T5" fmla="*/ 28 h 213"/>
                <a:gd name="T6" fmla="*/ 885 w 1247"/>
                <a:gd name="T7" fmla="*/ 10 h 213"/>
                <a:gd name="T8" fmla="*/ 827 w 1247"/>
                <a:gd name="T9" fmla="*/ 3 h 213"/>
                <a:gd name="T10" fmla="*/ 776 w 1247"/>
                <a:gd name="T11" fmla="*/ 10 h 213"/>
                <a:gd name="T12" fmla="*/ 672 w 1247"/>
                <a:gd name="T13" fmla="*/ 58 h 213"/>
                <a:gd name="T14" fmla="*/ 563 w 1247"/>
                <a:gd name="T15" fmla="*/ 122 h 213"/>
                <a:gd name="T16" fmla="*/ 462 w 1247"/>
                <a:gd name="T17" fmla="*/ 171 h 213"/>
                <a:gd name="T18" fmla="*/ 417 w 1247"/>
                <a:gd name="T19" fmla="*/ 177 h 213"/>
                <a:gd name="T20" fmla="*/ 301 w 1247"/>
                <a:gd name="T21" fmla="*/ 165 h 213"/>
                <a:gd name="T22" fmla="*/ 204 w 1247"/>
                <a:gd name="T23" fmla="*/ 137 h 213"/>
                <a:gd name="T24" fmla="*/ 103 w 1247"/>
                <a:gd name="T25" fmla="*/ 83 h 213"/>
                <a:gd name="T26" fmla="*/ 0 w 1247"/>
                <a:gd name="T27" fmla="*/ 7 h 213"/>
                <a:gd name="T28" fmla="*/ 0 w 1247"/>
                <a:gd name="T29" fmla="*/ 0 h 213"/>
                <a:gd name="T30" fmla="*/ 0 w 1247"/>
                <a:gd name="T31" fmla="*/ 7 h 213"/>
                <a:gd name="T32" fmla="*/ 0 w 1247"/>
                <a:gd name="T33" fmla="*/ 16 h 213"/>
                <a:gd name="T34" fmla="*/ 0 w 1247"/>
                <a:gd name="T35" fmla="*/ 25 h 213"/>
                <a:gd name="T36" fmla="*/ 0 w 1247"/>
                <a:gd name="T37" fmla="*/ 34 h 213"/>
                <a:gd name="T38" fmla="*/ 103 w 1247"/>
                <a:gd name="T39" fmla="*/ 113 h 213"/>
                <a:gd name="T40" fmla="*/ 201 w 1247"/>
                <a:gd name="T41" fmla="*/ 171 h 213"/>
                <a:gd name="T42" fmla="*/ 298 w 1247"/>
                <a:gd name="T43" fmla="*/ 201 h 213"/>
                <a:gd name="T44" fmla="*/ 407 w 1247"/>
                <a:gd name="T45" fmla="*/ 213 h 213"/>
                <a:gd name="T46" fmla="*/ 414 w 1247"/>
                <a:gd name="T47" fmla="*/ 213 h 213"/>
                <a:gd name="T48" fmla="*/ 459 w 1247"/>
                <a:gd name="T49" fmla="*/ 207 h 213"/>
                <a:gd name="T50" fmla="*/ 563 w 1247"/>
                <a:gd name="T51" fmla="*/ 159 h 213"/>
                <a:gd name="T52" fmla="*/ 672 w 1247"/>
                <a:gd name="T53" fmla="*/ 92 h 213"/>
                <a:gd name="T54" fmla="*/ 779 w 1247"/>
                <a:gd name="T55" fmla="*/ 40 h 213"/>
                <a:gd name="T56" fmla="*/ 882 w 1247"/>
                <a:gd name="T57" fmla="*/ 34 h 213"/>
                <a:gd name="T58" fmla="*/ 983 w 1247"/>
                <a:gd name="T59" fmla="*/ 58 h 213"/>
                <a:gd name="T60" fmla="*/ 1077 w 1247"/>
                <a:gd name="T61" fmla="*/ 101 h 213"/>
                <a:gd name="T62" fmla="*/ 1180 w 1247"/>
                <a:gd name="T63" fmla="*/ 171 h 213"/>
                <a:gd name="T64" fmla="*/ 1244 w 1247"/>
                <a:gd name="T65" fmla="*/ 213 h 213"/>
                <a:gd name="T66" fmla="*/ 1247 w 1247"/>
                <a:gd name="T67" fmla="*/ 210 h 213"/>
                <a:gd name="T68" fmla="*/ 1247 w 1247"/>
                <a:gd name="T69" fmla="*/ 201 h 213"/>
                <a:gd name="T70" fmla="*/ 1247 w 1247"/>
                <a:gd name="T71" fmla="*/ 186 h 213"/>
                <a:gd name="T72" fmla="*/ 1247 w 1247"/>
                <a:gd name="T73" fmla="*/ 17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7" h="213">
                  <a:moveTo>
                    <a:pt x="1247" y="177"/>
                  </a:moveTo>
                  <a:lnTo>
                    <a:pt x="1186" y="134"/>
                  </a:lnTo>
                  <a:lnTo>
                    <a:pt x="1132" y="98"/>
                  </a:lnTo>
                  <a:lnTo>
                    <a:pt x="1083" y="70"/>
                  </a:lnTo>
                  <a:lnTo>
                    <a:pt x="1034" y="46"/>
                  </a:lnTo>
                  <a:lnTo>
                    <a:pt x="986" y="28"/>
                  </a:lnTo>
                  <a:lnTo>
                    <a:pt x="934" y="16"/>
                  </a:lnTo>
                  <a:lnTo>
                    <a:pt x="885" y="10"/>
                  </a:lnTo>
                  <a:lnTo>
                    <a:pt x="830" y="7"/>
                  </a:lnTo>
                  <a:lnTo>
                    <a:pt x="827" y="3"/>
                  </a:lnTo>
                  <a:lnTo>
                    <a:pt x="827" y="0"/>
                  </a:lnTo>
                  <a:lnTo>
                    <a:pt x="776" y="10"/>
                  </a:lnTo>
                  <a:lnTo>
                    <a:pt x="724" y="28"/>
                  </a:lnTo>
                  <a:lnTo>
                    <a:pt x="672" y="58"/>
                  </a:lnTo>
                  <a:lnTo>
                    <a:pt x="617" y="89"/>
                  </a:lnTo>
                  <a:lnTo>
                    <a:pt x="563" y="122"/>
                  </a:lnTo>
                  <a:lnTo>
                    <a:pt x="511" y="150"/>
                  </a:lnTo>
                  <a:lnTo>
                    <a:pt x="462" y="171"/>
                  </a:lnTo>
                  <a:lnTo>
                    <a:pt x="417" y="180"/>
                  </a:lnTo>
                  <a:lnTo>
                    <a:pt x="417" y="177"/>
                  </a:lnTo>
                  <a:lnTo>
                    <a:pt x="356" y="174"/>
                  </a:lnTo>
                  <a:lnTo>
                    <a:pt x="301" y="165"/>
                  </a:lnTo>
                  <a:lnTo>
                    <a:pt x="252" y="153"/>
                  </a:lnTo>
                  <a:lnTo>
                    <a:pt x="204" y="137"/>
                  </a:lnTo>
                  <a:lnTo>
                    <a:pt x="155" y="113"/>
                  </a:lnTo>
                  <a:lnTo>
                    <a:pt x="103" y="83"/>
                  </a:lnTo>
                  <a:lnTo>
                    <a:pt x="55" y="46"/>
                  </a:lnTo>
                  <a:lnTo>
                    <a:pt x="0" y="7"/>
                  </a:lnTo>
                  <a:lnTo>
                    <a:pt x="0" y="3"/>
                  </a:lnTo>
                  <a:lnTo>
                    <a:pt x="0" y="0"/>
                  </a:lnTo>
                  <a:lnTo>
                    <a:pt x="0" y="3"/>
                  </a:lnTo>
                  <a:lnTo>
                    <a:pt x="0" y="7"/>
                  </a:lnTo>
                  <a:lnTo>
                    <a:pt x="0" y="10"/>
                  </a:lnTo>
                  <a:lnTo>
                    <a:pt x="0" y="16"/>
                  </a:lnTo>
                  <a:lnTo>
                    <a:pt x="0" y="22"/>
                  </a:lnTo>
                  <a:lnTo>
                    <a:pt x="0" y="25"/>
                  </a:lnTo>
                  <a:lnTo>
                    <a:pt x="0" y="31"/>
                  </a:lnTo>
                  <a:lnTo>
                    <a:pt x="0" y="34"/>
                  </a:lnTo>
                  <a:lnTo>
                    <a:pt x="51" y="76"/>
                  </a:lnTo>
                  <a:lnTo>
                    <a:pt x="103" y="113"/>
                  </a:lnTo>
                  <a:lnTo>
                    <a:pt x="152" y="146"/>
                  </a:lnTo>
                  <a:lnTo>
                    <a:pt x="201" y="171"/>
                  </a:lnTo>
                  <a:lnTo>
                    <a:pt x="246" y="189"/>
                  </a:lnTo>
                  <a:lnTo>
                    <a:pt x="298" y="201"/>
                  </a:lnTo>
                  <a:lnTo>
                    <a:pt x="350" y="210"/>
                  </a:lnTo>
                  <a:lnTo>
                    <a:pt x="407" y="213"/>
                  </a:lnTo>
                  <a:lnTo>
                    <a:pt x="411" y="213"/>
                  </a:lnTo>
                  <a:lnTo>
                    <a:pt x="414" y="213"/>
                  </a:lnTo>
                  <a:lnTo>
                    <a:pt x="417" y="213"/>
                  </a:lnTo>
                  <a:lnTo>
                    <a:pt x="459" y="207"/>
                  </a:lnTo>
                  <a:lnTo>
                    <a:pt x="511" y="186"/>
                  </a:lnTo>
                  <a:lnTo>
                    <a:pt x="563" y="159"/>
                  </a:lnTo>
                  <a:lnTo>
                    <a:pt x="617" y="125"/>
                  </a:lnTo>
                  <a:lnTo>
                    <a:pt x="672" y="92"/>
                  </a:lnTo>
                  <a:lnTo>
                    <a:pt x="727" y="61"/>
                  </a:lnTo>
                  <a:lnTo>
                    <a:pt x="779" y="40"/>
                  </a:lnTo>
                  <a:lnTo>
                    <a:pt x="830" y="31"/>
                  </a:lnTo>
                  <a:lnTo>
                    <a:pt x="882" y="34"/>
                  </a:lnTo>
                  <a:lnTo>
                    <a:pt x="934" y="43"/>
                  </a:lnTo>
                  <a:lnTo>
                    <a:pt x="983" y="58"/>
                  </a:lnTo>
                  <a:lnTo>
                    <a:pt x="1028" y="76"/>
                  </a:lnTo>
                  <a:lnTo>
                    <a:pt x="1077" y="101"/>
                  </a:lnTo>
                  <a:lnTo>
                    <a:pt x="1129" y="134"/>
                  </a:lnTo>
                  <a:lnTo>
                    <a:pt x="1180" y="171"/>
                  </a:lnTo>
                  <a:lnTo>
                    <a:pt x="1241" y="213"/>
                  </a:lnTo>
                  <a:lnTo>
                    <a:pt x="1244" y="213"/>
                  </a:lnTo>
                  <a:lnTo>
                    <a:pt x="1247" y="213"/>
                  </a:lnTo>
                  <a:lnTo>
                    <a:pt x="1247" y="210"/>
                  </a:lnTo>
                  <a:lnTo>
                    <a:pt x="1247" y="207"/>
                  </a:lnTo>
                  <a:lnTo>
                    <a:pt x="1247" y="201"/>
                  </a:lnTo>
                  <a:lnTo>
                    <a:pt x="1247" y="195"/>
                  </a:lnTo>
                  <a:lnTo>
                    <a:pt x="1247" y="186"/>
                  </a:lnTo>
                  <a:lnTo>
                    <a:pt x="1247" y="180"/>
                  </a:lnTo>
                  <a:lnTo>
                    <a:pt x="1247" y="177"/>
                  </a:lnTo>
                  <a:close/>
                </a:path>
              </a:pathLst>
            </a:custGeom>
            <a:solidFill>
              <a:srgbClr val="0000FF"/>
            </a:solidFill>
            <a:ln w="0">
              <a:solidFill>
                <a:srgbClr val="0000FF"/>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sp>
          <p:nvSpPr>
            <p:cNvPr id="16" name="Freeform 13"/>
            <p:cNvSpPr>
              <a:spLocks/>
            </p:cNvSpPr>
            <p:nvPr/>
          </p:nvSpPr>
          <p:spPr bwMode="auto">
            <a:xfrm>
              <a:off x="2308" y="1983"/>
              <a:ext cx="511" cy="88"/>
            </a:xfrm>
            <a:custGeom>
              <a:avLst/>
              <a:gdLst>
                <a:gd name="T0" fmla="*/ 1311 w 1378"/>
                <a:gd name="T1" fmla="*/ 152 h 237"/>
                <a:gd name="T2" fmla="*/ 1196 w 1378"/>
                <a:gd name="T3" fmla="*/ 79 h 237"/>
                <a:gd name="T4" fmla="*/ 1089 w 1378"/>
                <a:gd name="T5" fmla="*/ 33 h 237"/>
                <a:gd name="T6" fmla="*/ 977 w 1378"/>
                <a:gd name="T7" fmla="*/ 12 h 237"/>
                <a:gd name="T8" fmla="*/ 916 w 1378"/>
                <a:gd name="T9" fmla="*/ 6 h 237"/>
                <a:gd name="T10" fmla="*/ 861 w 1378"/>
                <a:gd name="T11" fmla="*/ 12 h 237"/>
                <a:gd name="T12" fmla="*/ 745 w 1378"/>
                <a:gd name="T13" fmla="*/ 64 h 237"/>
                <a:gd name="T14" fmla="*/ 624 w 1378"/>
                <a:gd name="T15" fmla="*/ 137 h 237"/>
                <a:gd name="T16" fmla="*/ 511 w 1378"/>
                <a:gd name="T17" fmla="*/ 189 h 237"/>
                <a:gd name="T18" fmla="*/ 462 w 1378"/>
                <a:gd name="T19" fmla="*/ 198 h 237"/>
                <a:gd name="T20" fmla="*/ 338 w 1378"/>
                <a:gd name="T21" fmla="*/ 186 h 237"/>
                <a:gd name="T22" fmla="*/ 225 w 1378"/>
                <a:gd name="T23" fmla="*/ 152 h 237"/>
                <a:gd name="T24" fmla="*/ 118 w 1378"/>
                <a:gd name="T25" fmla="*/ 94 h 237"/>
                <a:gd name="T26" fmla="*/ 0 w 1378"/>
                <a:gd name="T27" fmla="*/ 9 h 237"/>
                <a:gd name="T28" fmla="*/ 0 w 1378"/>
                <a:gd name="T29" fmla="*/ 3 h 237"/>
                <a:gd name="T30" fmla="*/ 0 w 1378"/>
                <a:gd name="T31" fmla="*/ 3 h 237"/>
                <a:gd name="T32" fmla="*/ 0 w 1378"/>
                <a:gd name="T33" fmla="*/ 12 h 237"/>
                <a:gd name="T34" fmla="*/ 0 w 1378"/>
                <a:gd name="T35" fmla="*/ 24 h 237"/>
                <a:gd name="T36" fmla="*/ 0 w 1378"/>
                <a:gd name="T37" fmla="*/ 37 h 237"/>
                <a:gd name="T38" fmla="*/ 109 w 1378"/>
                <a:gd name="T39" fmla="*/ 125 h 237"/>
                <a:gd name="T40" fmla="*/ 164 w 1378"/>
                <a:gd name="T41" fmla="*/ 164 h 237"/>
                <a:gd name="T42" fmla="*/ 140 w 1378"/>
                <a:gd name="T43" fmla="*/ 140 h 237"/>
                <a:gd name="T44" fmla="*/ 0 w 1378"/>
                <a:gd name="T45" fmla="*/ 37 h 237"/>
                <a:gd name="T46" fmla="*/ 115 w 1378"/>
                <a:gd name="T47" fmla="*/ 128 h 237"/>
                <a:gd name="T48" fmla="*/ 222 w 1378"/>
                <a:gd name="T49" fmla="*/ 189 h 237"/>
                <a:gd name="T50" fmla="*/ 328 w 1378"/>
                <a:gd name="T51" fmla="*/ 225 h 237"/>
                <a:gd name="T52" fmla="*/ 453 w 1378"/>
                <a:gd name="T53" fmla="*/ 237 h 237"/>
                <a:gd name="T54" fmla="*/ 459 w 1378"/>
                <a:gd name="T55" fmla="*/ 237 h 237"/>
                <a:gd name="T56" fmla="*/ 511 w 1378"/>
                <a:gd name="T57" fmla="*/ 228 h 237"/>
                <a:gd name="T58" fmla="*/ 621 w 1378"/>
                <a:gd name="T59" fmla="*/ 176 h 237"/>
                <a:gd name="T60" fmla="*/ 742 w 1378"/>
                <a:gd name="T61" fmla="*/ 103 h 237"/>
                <a:gd name="T62" fmla="*/ 861 w 1378"/>
                <a:gd name="T63" fmla="*/ 46 h 237"/>
                <a:gd name="T64" fmla="*/ 973 w 1378"/>
                <a:gd name="T65" fmla="*/ 40 h 237"/>
                <a:gd name="T66" fmla="*/ 1083 w 1378"/>
                <a:gd name="T67" fmla="*/ 67 h 237"/>
                <a:gd name="T68" fmla="*/ 1190 w 1378"/>
                <a:gd name="T69" fmla="*/ 116 h 237"/>
                <a:gd name="T70" fmla="*/ 1302 w 1378"/>
                <a:gd name="T71" fmla="*/ 189 h 237"/>
                <a:gd name="T72" fmla="*/ 1372 w 1378"/>
                <a:gd name="T73" fmla="*/ 237 h 237"/>
                <a:gd name="T74" fmla="*/ 1378 w 1378"/>
                <a:gd name="T75"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8" h="237">
                  <a:moveTo>
                    <a:pt x="1378" y="198"/>
                  </a:moveTo>
                  <a:lnTo>
                    <a:pt x="1311" y="152"/>
                  </a:lnTo>
                  <a:lnTo>
                    <a:pt x="1253" y="113"/>
                  </a:lnTo>
                  <a:lnTo>
                    <a:pt x="1196" y="79"/>
                  </a:lnTo>
                  <a:lnTo>
                    <a:pt x="1141" y="55"/>
                  </a:lnTo>
                  <a:lnTo>
                    <a:pt x="1089" y="33"/>
                  </a:lnTo>
                  <a:lnTo>
                    <a:pt x="1034" y="21"/>
                  </a:lnTo>
                  <a:lnTo>
                    <a:pt x="977" y="12"/>
                  </a:lnTo>
                  <a:lnTo>
                    <a:pt x="916" y="9"/>
                  </a:lnTo>
                  <a:lnTo>
                    <a:pt x="916" y="6"/>
                  </a:lnTo>
                  <a:lnTo>
                    <a:pt x="916" y="3"/>
                  </a:lnTo>
                  <a:lnTo>
                    <a:pt x="861" y="12"/>
                  </a:lnTo>
                  <a:lnTo>
                    <a:pt x="803" y="33"/>
                  </a:lnTo>
                  <a:lnTo>
                    <a:pt x="745" y="64"/>
                  </a:lnTo>
                  <a:lnTo>
                    <a:pt x="684" y="100"/>
                  </a:lnTo>
                  <a:lnTo>
                    <a:pt x="624" y="137"/>
                  </a:lnTo>
                  <a:lnTo>
                    <a:pt x="566" y="167"/>
                  </a:lnTo>
                  <a:lnTo>
                    <a:pt x="511" y="189"/>
                  </a:lnTo>
                  <a:lnTo>
                    <a:pt x="462" y="201"/>
                  </a:lnTo>
                  <a:lnTo>
                    <a:pt x="462" y="198"/>
                  </a:lnTo>
                  <a:lnTo>
                    <a:pt x="395" y="195"/>
                  </a:lnTo>
                  <a:lnTo>
                    <a:pt x="338" y="186"/>
                  </a:lnTo>
                  <a:lnTo>
                    <a:pt x="280" y="173"/>
                  </a:lnTo>
                  <a:lnTo>
                    <a:pt x="225" y="152"/>
                  </a:lnTo>
                  <a:lnTo>
                    <a:pt x="173" y="128"/>
                  </a:lnTo>
                  <a:lnTo>
                    <a:pt x="118" y="94"/>
                  </a:lnTo>
                  <a:lnTo>
                    <a:pt x="61" y="55"/>
                  </a:lnTo>
                  <a:lnTo>
                    <a:pt x="0" y="9"/>
                  </a:lnTo>
                  <a:lnTo>
                    <a:pt x="0" y="6"/>
                  </a:lnTo>
                  <a:lnTo>
                    <a:pt x="0" y="3"/>
                  </a:lnTo>
                  <a:lnTo>
                    <a:pt x="0" y="0"/>
                  </a:lnTo>
                  <a:lnTo>
                    <a:pt x="0" y="3"/>
                  </a:lnTo>
                  <a:lnTo>
                    <a:pt x="0" y="9"/>
                  </a:lnTo>
                  <a:lnTo>
                    <a:pt x="0" y="12"/>
                  </a:lnTo>
                  <a:lnTo>
                    <a:pt x="0" y="18"/>
                  </a:lnTo>
                  <a:lnTo>
                    <a:pt x="0" y="24"/>
                  </a:lnTo>
                  <a:lnTo>
                    <a:pt x="0" y="30"/>
                  </a:lnTo>
                  <a:lnTo>
                    <a:pt x="0" y="37"/>
                  </a:lnTo>
                  <a:lnTo>
                    <a:pt x="58" y="85"/>
                  </a:lnTo>
                  <a:lnTo>
                    <a:pt x="109" y="125"/>
                  </a:lnTo>
                  <a:lnTo>
                    <a:pt x="146" y="152"/>
                  </a:lnTo>
                  <a:lnTo>
                    <a:pt x="164" y="164"/>
                  </a:lnTo>
                  <a:lnTo>
                    <a:pt x="164" y="161"/>
                  </a:lnTo>
                  <a:lnTo>
                    <a:pt x="140" y="140"/>
                  </a:lnTo>
                  <a:lnTo>
                    <a:pt x="85" y="97"/>
                  </a:lnTo>
                  <a:lnTo>
                    <a:pt x="0" y="37"/>
                  </a:lnTo>
                  <a:lnTo>
                    <a:pt x="58" y="85"/>
                  </a:lnTo>
                  <a:lnTo>
                    <a:pt x="115" y="128"/>
                  </a:lnTo>
                  <a:lnTo>
                    <a:pt x="170" y="161"/>
                  </a:lnTo>
                  <a:lnTo>
                    <a:pt x="222" y="189"/>
                  </a:lnTo>
                  <a:lnTo>
                    <a:pt x="274" y="210"/>
                  </a:lnTo>
                  <a:lnTo>
                    <a:pt x="328" y="225"/>
                  </a:lnTo>
                  <a:lnTo>
                    <a:pt x="389" y="234"/>
                  </a:lnTo>
                  <a:lnTo>
                    <a:pt x="453" y="237"/>
                  </a:lnTo>
                  <a:lnTo>
                    <a:pt x="456" y="237"/>
                  </a:lnTo>
                  <a:lnTo>
                    <a:pt x="459" y="237"/>
                  </a:lnTo>
                  <a:lnTo>
                    <a:pt x="462" y="237"/>
                  </a:lnTo>
                  <a:lnTo>
                    <a:pt x="511" y="228"/>
                  </a:lnTo>
                  <a:lnTo>
                    <a:pt x="563" y="207"/>
                  </a:lnTo>
                  <a:lnTo>
                    <a:pt x="621" y="176"/>
                  </a:lnTo>
                  <a:lnTo>
                    <a:pt x="681" y="140"/>
                  </a:lnTo>
                  <a:lnTo>
                    <a:pt x="742" y="103"/>
                  </a:lnTo>
                  <a:lnTo>
                    <a:pt x="803" y="70"/>
                  </a:lnTo>
                  <a:lnTo>
                    <a:pt x="861" y="46"/>
                  </a:lnTo>
                  <a:lnTo>
                    <a:pt x="916" y="37"/>
                  </a:lnTo>
                  <a:lnTo>
                    <a:pt x="973" y="40"/>
                  </a:lnTo>
                  <a:lnTo>
                    <a:pt x="1031" y="49"/>
                  </a:lnTo>
                  <a:lnTo>
                    <a:pt x="1083" y="67"/>
                  </a:lnTo>
                  <a:lnTo>
                    <a:pt x="1138" y="88"/>
                  </a:lnTo>
                  <a:lnTo>
                    <a:pt x="1190" y="116"/>
                  </a:lnTo>
                  <a:lnTo>
                    <a:pt x="1244" y="149"/>
                  </a:lnTo>
                  <a:lnTo>
                    <a:pt x="1302" y="189"/>
                  </a:lnTo>
                  <a:lnTo>
                    <a:pt x="1369" y="237"/>
                  </a:lnTo>
                  <a:lnTo>
                    <a:pt x="1372" y="237"/>
                  </a:lnTo>
                  <a:lnTo>
                    <a:pt x="1375" y="237"/>
                  </a:lnTo>
                  <a:lnTo>
                    <a:pt x="1378" y="237"/>
                  </a:lnTo>
                  <a:lnTo>
                    <a:pt x="1378" y="198"/>
                  </a:lnTo>
                  <a:close/>
                </a:path>
              </a:pathLst>
            </a:custGeom>
            <a:solidFill>
              <a:srgbClr val="0000FF"/>
            </a:solidFill>
            <a:ln w="0">
              <a:solidFill>
                <a:srgbClr val="0000FF"/>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sp>
          <p:nvSpPr>
            <p:cNvPr id="17" name="Freeform 14"/>
            <p:cNvSpPr>
              <a:spLocks/>
            </p:cNvSpPr>
            <p:nvPr/>
          </p:nvSpPr>
          <p:spPr bwMode="auto">
            <a:xfrm>
              <a:off x="2284" y="1806"/>
              <a:ext cx="554" cy="95"/>
            </a:xfrm>
            <a:custGeom>
              <a:avLst/>
              <a:gdLst>
                <a:gd name="T0" fmla="*/ 1494 w 1494"/>
                <a:gd name="T1" fmla="*/ 213 h 256"/>
                <a:gd name="T2" fmla="*/ 1430 w 1494"/>
                <a:gd name="T3" fmla="*/ 162 h 256"/>
                <a:gd name="T4" fmla="*/ 1366 w 1494"/>
                <a:gd name="T5" fmla="*/ 119 h 256"/>
                <a:gd name="T6" fmla="*/ 1302 w 1494"/>
                <a:gd name="T7" fmla="*/ 82 h 256"/>
                <a:gd name="T8" fmla="*/ 1241 w 1494"/>
                <a:gd name="T9" fmla="*/ 52 h 256"/>
                <a:gd name="T10" fmla="*/ 1177 w 1494"/>
                <a:gd name="T11" fmla="*/ 28 h 256"/>
                <a:gd name="T12" fmla="*/ 1114 w 1494"/>
                <a:gd name="T13" fmla="*/ 12 h 256"/>
                <a:gd name="T14" fmla="*/ 1053 w 1494"/>
                <a:gd name="T15" fmla="*/ 3 h 256"/>
                <a:gd name="T16" fmla="*/ 992 w 1494"/>
                <a:gd name="T17" fmla="*/ 0 h 256"/>
                <a:gd name="T18" fmla="*/ 928 w 1494"/>
                <a:gd name="T19" fmla="*/ 6 h 256"/>
                <a:gd name="T20" fmla="*/ 867 w 1494"/>
                <a:gd name="T21" fmla="*/ 31 h 256"/>
                <a:gd name="T22" fmla="*/ 806 w 1494"/>
                <a:gd name="T23" fmla="*/ 64 h 256"/>
                <a:gd name="T24" fmla="*/ 745 w 1494"/>
                <a:gd name="T25" fmla="*/ 104 h 256"/>
                <a:gd name="T26" fmla="*/ 681 w 1494"/>
                <a:gd name="T27" fmla="*/ 143 h 256"/>
                <a:gd name="T28" fmla="*/ 621 w 1494"/>
                <a:gd name="T29" fmla="*/ 177 h 256"/>
                <a:gd name="T30" fmla="*/ 560 w 1494"/>
                <a:gd name="T31" fmla="*/ 201 h 256"/>
                <a:gd name="T32" fmla="*/ 502 w 1494"/>
                <a:gd name="T33" fmla="*/ 213 h 256"/>
                <a:gd name="T34" fmla="*/ 438 w 1494"/>
                <a:gd name="T35" fmla="*/ 207 h 256"/>
                <a:gd name="T36" fmla="*/ 377 w 1494"/>
                <a:gd name="T37" fmla="*/ 198 h 256"/>
                <a:gd name="T38" fmla="*/ 313 w 1494"/>
                <a:gd name="T39" fmla="*/ 183 h 256"/>
                <a:gd name="T40" fmla="*/ 252 w 1494"/>
                <a:gd name="T41" fmla="*/ 159 h 256"/>
                <a:gd name="T42" fmla="*/ 189 w 1494"/>
                <a:gd name="T43" fmla="*/ 128 h 256"/>
                <a:gd name="T44" fmla="*/ 125 w 1494"/>
                <a:gd name="T45" fmla="*/ 92 h 256"/>
                <a:gd name="T46" fmla="*/ 61 w 1494"/>
                <a:gd name="T47" fmla="*/ 49 h 256"/>
                <a:gd name="T48" fmla="*/ 0 w 1494"/>
                <a:gd name="T49" fmla="*/ 0 h 256"/>
                <a:gd name="T50" fmla="*/ 0 w 1494"/>
                <a:gd name="T51" fmla="*/ 40 h 256"/>
                <a:gd name="T52" fmla="*/ 61 w 1494"/>
                <a:gd name="T53" fmla="*/ 89 h 256"/>
                <a:gd name="T54" fmla="*/ 125 w 1494"/>
                <a:gd name="T55" fmla="*/ 134 h 256"/>
                <a:gd name="T56" fmla="*/ 189 w 1494"/>
                <a:gd name="T57" fmla="*/ 171 h 256"/>
                <a:gd name="T58" fmla="*/ 252 w 1494"/>
                <a:gd name="T59" fmla="*/ 201 h 256"/>
                <a:gd name="T60" fmla="*/ 313 w 1494"/>
                <a:gd name="T61" fmla="*/ 225 h 256"/>
                <a:gd name="T62" fmla="*/ 377 w 1494"/>
                <a:gd name="T63" fmla="*/ 241 h 256"/>
                <a:gd name="T64" fmla="*/ 438 w 1494"/>
                <a:gd name="T65" fmla="*/ 250 h 256"/>
                <a:gd name="T66" fmla="*/ 502 w 1494"/>
                <a:gd name="T67" fmla="*/ 256 h 256"/>
                <a:gd name="T68" fmla="*/ 560 w 1494"/>
                <a:gd name="T69" fmla="*/ 244 h 256"/>
                <a:gd name="T70" fmla="*/ 621 w 1494"/>
                <a:gd name="T71" fmla="*/ 219 h 256"/>
                <a:gd name="T72" fmla="*/ 681 w 1494"/>
                <a:gd name="T73" fmla="*/ 186 h 256"/>
                <a:gd name="T74" fmla="*/ 745 w 1494"/>
                <a:gd name="T75" fmla="*/ 146 h 256"/>
                <a:gd name="T76" fmla="*/ 806 w 1494"/>
                <a:gd name="T77" fmla="*/ 104 h 256"/>
                <a:gd name="T78" fmla="*/ 867 w 1494"/>
                <a:gd name="T79" fmla="*/ 70 h 256"/>
                <a:gd name="T80" fmla="*/ 928 w 1494"/>
                <a:gd name="T81" fmla="*/ 46 h 256"/>
                <a:gd name="T82" fmla="*/ 992 w 1494"/>
                <a:gd name="T83" fmla="*/ 40 h 256"/>
                <a:gd name="T84" fmla="*/ 1053 w 1494"/>
                <a:gd name="T85" fmla="*/ 43 h 256"/>
                <a:gd name="T86" fmla="*/ 1114 w 1494"/>
                <a:gd name="T87" fmla="*/ 52 h 256"/>
                <a:gd name="T88" fmla="*/ 1177 w 1494"/>
                <a:gd name="T89" fmla="*/ 67 h 256"/>
                <a:gd name="T90" fmla="*/ 1241 w 1494"/>
                <a:gd name="T91" fmla="*/ 92 h 256"/>
                <a:gd name="T92" fmla="*/ 1302 w 1494"/>
                <a:gd name="T93" fmla="*/ 122 h 256"/>
                <a:gd name="T94" fmla="*/ 1366 w 1494"/>
                <a:gd name="T95" fmla="*/ 159 h 256"/>
                <a:gd name="T96" fmla="*/ 1430 w 1494"/>
                <a:gd name="T97" fmla="*/ 204 h 256"/>
                <a:gd name="T98" fmla="*/ 1494 w 1494"/>
                <a:gd name="T99" fmla="*/ 256 h 256"/>
                <a:gd name="T100" fmla="*/ 1494 w 1494"/>
                <a:gd name="T101" fmla="*/ 21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4" h="256">
                  <a:moveTo>
                    <a:pt x="1494" y="213"/>
                  </a:moveTo>
                  <a:lnTo>
                    <a:pt x="1430" y="162"/>
                  </a:lnTo>
                  <a:lnTo>
                    <a:pt x="1366" y="119"/>
                  </a:lnTo>
                  <a:lnTo>
                    <a:pt x="1302" y="82"/>
                  </a:lnTo>
                  <a:lnTo>
                    <a:pt x="1241" y="52"/>
                  </a:lnTo>
                  <a:lnTo>
                    <a:pt x="1177" y="28"/>
                  </a:lnTo>
                  <a:lnTo>
                    <a:pt x="1114" y="12"/>
                  </a:lnTo>
                  <a:lnTo>
                    <a:pt x="1053" y="3"/>
                  </a:lnTo>
                  <a:lnTo>
                    <a:pt x="992" y="0"/>
                  </a:lnTo>
                  <a:lnTo>
                    <a:pt x="928" y="6"/>
                  </a:lnTo>
                  <a:lnTo>
                    <a:pt x="867" y="31"/>
                  </a:lnTo>
                  <a:lnTo>
                    <a:pt x="806" y="64"/>
                  </a:lnTo>
                  <a:lnTo>
                    <a:pt x="745" y="104"/>
                  </a:lnTo>
                  <a:lnTo>
                    <a:pt x="681" y="143"/>
                  </a:lnTo>
                  <a:lnTo>
                    <a:pt x="621" y="177"/>
                  </a:lnTo>
                  <a:lnTo>
                    <a:pt x="560" y="201"/>
                  </a:lnTo>
                  <a:lnTo>
                    <a:pt x="502" y="213"/>
                  </a:lnTo>
                  <a:lnTo>
                    <a:pt x="438" y="207"/>
                  </a:lnTo>
                  <a:lnTo>
                    <a:pt x="377" y="198"/>
                  </a:lnTo>
                  <a:lnTo>
                    <a:pt x="313" y="183"/>
                  </a:lnTo>
                  <a:lnTo>
                    <a:pt x="252" y="159"/>
                  </a:lnTo>
                  <a:lnTo>
                    <a:pt x="189" y="128"/>
                  </a:lnTo>
                  <a:lnTo>
                    <a:pt x="125" y="92"/>
                  </a:lnTo>
                  <a:lnTo>
                    <a:pt x="61" y="49"/>
                  </a:lnTo>
                  <a:lnTo>
                    <a:pt x="0" y="0"/>
                  </a:lnTo>
                  <a:lnTo>
                    <a:pt x="0" y="40"/>
                  </a:lnTo>
                  <a:lnTo>
                    <a:pt x="61" y="89"/>
                  </a:lnTo>
                  <a:lnTo>
                    <a:pt x="125" y="134"/>
                  </a:lnTo>
                  <a:lnTo>
                    <a:pt x="189" y="171"/>
                  </a:lnTo>
                  <a:lnTo>
                    <a:pt x="252" y="201"/>
                  </a:lnTo>
                  <a:lnTo>
                    <a:pt x="313" y="225"/>
                  </a:lnTo>
                  <a:lnTo>
                    <a:pt x="377" y="241"/>
                  </a:lnTo>
                  <a:lnTo>
                    <a:pt x="438" y="250"/>
                  </a:lnTo>
                  <a:lnTo>
                    <a:pt x="502" y="256"/>
                  </a:lnTo>
                  <a:lnTo>
                    <a:pt x="560" y="244"/>
                  </a:lnTo>
                  <a:lnTo>
                    <a:pt x="621" y="219"/>
                  </a:lnTo>
                  <a:lnTo>
                    <a:pt x="681" y="186"/>
                  </a:lnTo>
                  <a:lnTo>
                    <a:pt x="745" y="146"/>
                  </a:lnTo>
                  <a:lnTo>
                    <a:pt x="806" y="104"/>
                  </a:lnTo>
                  <a:lnTo>
                    <a:pt x="867" y="70"/>
                  </a:lnTo>
                  <a:lnTo>
                    <a:pt x="928" y="46"/>
                  </a:lnTo>
                  <a:lnTo>
                    <a:pt x="992" y="40"/>
                  </a:lnTo>
                  <a:lnTo>
                    <a:pt x="1053" y="43"/>
                  </a:lnTo>
                  <a:lnTo>
                    <a:pt x="1114" y="52"/>
                  </a:lnTo>
                  <a:lnTo>
                    <a:pt x="1177" y="67"/>
                  </a:lnTo>
                  <a:lnTo>
                    <a:pt x="1241" y="92"/>
                  </a:lnTo>
                  <a:lnTo>
                    <a:pt x="1302" y="122"/>
                  </a:lnTo>
                  <a:lnTo>
                    <a:pt x="1366" y="159"/>
                  </a:lnTo>
                  <a:lnTo>
                    <a:pt x="1430" y="204"/>
                  </a:lnTo>
                  <a:lnTo>
                    <a:pt x="1494" y="256"/>
                  </a:lnTo>
                  <a:lnTo>
                    <a:pt x="1494" y="213"/>
                  </a:lnTo>
                  <a:close/>
                </a:path>
              </a:pathLst>
            </a:custGeom>
            <a:solidFill>
              <a:srgbClr val="0000FF"/>
            </a:solidFill>
            <a:ln w="0">
              <a:solidFill>
                <a:srgbClr val="0000FF"/>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grpSp>
      <p:grpSp>
        <p:nvGrpSpPr>
          <p:cNvPr id="18" name="Group 15"/>
          <p:cNvGrpSpPr>
            <a:grpSpLocks/>
          </p:cNvGrpSpPr>
          <p:nvPr/>
        </p:nvGrpSpPr>
        <p:grpSpPr bwMode="auto">
          <a:xfrm>
            <a:off x="8907567" y="3486686"/>
            <a:ext cx="879475" cy="1851025"/>
            <a:chOff x="1674" y="1817"/>
            <a:chExt cx="554" cy="1214"/>
          </a:xfrm>
        </p:grpSpPr>
        <p:sp>
          <p:nvSpPr>
            <p:cNvPr id="19" name="Freeform 16"/>
            <p:cNvSpPr>
              <a:spLocks/>
            </p:cNvSpPr>
            <p:nvPr/>
          </p:nvSpPr>
          <p:spPr bwMode="auto">
            <a:xfrm>
              <a:off x="1867" y="1817"/>
              <a:ext cx="175" cy="31"/>
            </a:xfrm>
            <a:custGeom>
              <a:avLst/>
              <a:gdLst>
                <a:gd name="T0" fmla="*/ 472 w 472"/>
                <a:gd name="T1" fmla="*/ 12 h 82"/>
                <a:gd name="T2" fmla="*/ 450 w 472"/>
                <a:gd name="T3" fmla="*/ 27 h 82"/>
                <a:gd name="T4" fmla="*/ 429 w 472"/>
                <a:gd name="T5" fmla="*/ 42 h 82"/>
                <a:gd name="T6" fmla="*/ 411 w 472"/>
                <a:gd name="T7" fmla="*/ 55 h 82"/>
                <a:gd name="T8" fmla="*/ 390 w 472"/>
                <a:gd name="T9" fmla="*/ 64 h 82"/>
                <a:gd name="T10" fmla="*/ 371 w 472"/>
                <a:gd name="T11" fmla="*/ 70 h 82"/>
                <a:gd name="T12" fmla="*/ 350 w 472"/>
                <a:gd name="T13" fmla="*/ 76 h 82"/>
                <a:gd name="T14" fmla="*/ 332 w 472"/>
                <a:gd name="T15" fmla="*/ 79 h 82"/>
                <a:gd name="T16" fmla="*/ 314 w 472"/>
                <a:gd name="T17" fmla="*/ 82 h 82"/>
                <a:gd name="T18" fmla="*/ 292 w 472"/>
                <a:gd name="T19" fmla="*/ 76 h 82"/>
                <a:gd name="T20" fmla="*/ 274 w 472"/>
                <a:gd name="T21" fmla="*/ 67 h 82"/>
                <a:gd name="T22" fmla="*/ 253 w 472"/>
                <a:gd name="T23" fmla="*/ 55 h 82"/>
                <a:gd name="T24" fmla="*/ 234 w 472"/>
                <a:gd name="T25" fmla="*/ 45 h 82"/>
                <a:gd name="T26" fmla="*/ 216 w 472"/>
                <a:gd name="T27" fmla="*/ 33 h 82"/>
                <a:gd name="T28" fmla="*/ 195 w 472"/>
                <a:gd name="T29" fmla="*/ 21 h 82"/>
                <a:gd name="T30" fmla="*/ 177 w 472"/>
                <a:gd name="T31" fmla="*/ 12 h 82"/>
                <a:gd name="T32" fmla="*/ 158 w 472"/>
                <a:gd name="T33" fmla="*/ 12 h 82"/>
                <a:gd name="T34" fmla="*/ 137 w 472"/>
                <a:gd name="T35" fmla="*/ 12 h 82"/>
                <a:gd name="T36" fmla="*/ 119 w 472"/>
                <a:gd name="T37" fmla="*/ 15 h 82"/>
                <a:gd name="T38" fmla="*/ 98 w 472"/>
                <a:gd name="T39" fmla="*/ 21 h 82"/>
                <a:gd name="T40" fmla="*/ 79 w 472"/>
                <a:gd name="T41" fmla="*/ 27 h 82"/>
                <a:gd name="T42" fmla="*/ 58 w 472"/>
                <a:gd name="T43" fmla="*/ 36 h 82"/>
                <a:gd name="T44" fmla="*/ 40 w 472"/>
                <a:gd name="T45" fmla="*/ 48 h 82"/>
                <a:gd name="T46" fmla="*/ 18 w 472"/>
                <a:gd name="T47" fmla="*/ 64 h 82"/>
                <a:gd name="T48" fmla="*/ 0 w 472"/>
                <a:gd name="T49" fmla="*/ 82 h 82"/>
                <a:gd name="T50" fmla="*/ 0 w 472"/>
                <a:gd name="T51" fmla="*/ 70 h 82"/>
                <a:gd name="T52" fmla="*/ 18 w 472"/>
                <a:gd name="T53" fmla="*/ 51 h 82"/>
                <a:gd name="T54" fmla="*/ 40 w 472"/>
                <a:gd name="T55" fmla="*/ 36 h 82"/>
                <a:gd name="T56" fmla="*/ 58 w 472"/>
                <a:gd name="T57" fmla="*/ 24 h 82"/>
                <a:gd name="T58" fmla="*/ 79 w 472"/>
                <a:gd name="T59" fmla="*/ 15 h 82"/>
                <a:gd name="T60" fmla="*/ 98 w 472"/>
                <a:gd name="T61" fmla="*/ 9 h 82"/>
                <a:gd name="T62" fmla="*/ 119 w 472"/>
                <a:gd name="T63" fmla="*/ 3 h 82"/>
                <a:gd name="T64" fmla="*/ 137 w 472"/>
                <a:gd name="T65" fmla="*/ 0 h 82"/>
                <a:gd name="T66" fmla="*/ 158 w 472"/>
                <a:gd name="T67" fmla="*/ 0 h 82"/>
                <a:gd name="T68" fmla="*/ 177 w 472"/>
                <a:gd name="T69" fmla="*/ 0 h 82"/>
                <a:gd name="T70" fmla="*/ 195 w 472"/>
                <a:gd name="T71" fmla="*/ 9 h 82"/>
                <a:gd name="T72" fmla="*/ 216 w 472"/>
                <a:gd name="T73" fmla="*/ 21 h 82"/>
                <a:gd name="T74" fmla="*/ 234 w 472"/>
                <a:gd name="T75" fmla="*/ 33 h 82"/>
                <a:gd name="T76" fmla="*/ 253 w 472"/>
                <a:gd name="T77" fmla="*/ 42 h 82"/>
                <a:gd name="T78" fmla="*/ 274 w 472"/>
                <a:gd name="T79" fmla="*/ 55 h 82"/>
                <a:gd name="T80" fmla="*/ 292 w 472"/>
                <a:gd name="T81" fmla="*/ 64 h 82"/>
                <a:gd name="T82" fmla="*/ 314 w 472"/>
                <a:gd name="T83" fmla="*/ 70 h 82"/>
                <a:gd name="T84" fmla="*/ 332 w 472"/>
                <a:gd name="T85" fmla="*/ 67 h 82"/>
                <a:gd name="T86" fmla="*/ 350 w 472"/>
                <a:gd name="T87" fmla="*/ 64 h 82"/>
                <a:gd name="T88" fmla="*/ 371 w 472"/>
                <a:gd name="T89" fmla="*/ 58 h 82"/>
                <a:gd name="T90" fmla="*/ 390 w 472"/>
                <a:gd name="T91" fmla="*/ 51 h 82"/>
                <a:gd name="T92" fmla="*/ 411 w 472"/>
                <a:gd name="T93" fmla="*/ 42 h 82"/>
                <a:gd name="T94" fmla="*/ 429 w 472"/>
                <a:gd name="T95" fmla="*/ 30 h 82"/>
                <a:gd name="T96" fmla="*/ 450 w 472"/>
                <a:gd name="T97" fmla="*/ 15 h 82"/>
                <a:gd name="T98" fmla="*/ 472 w 472"/>
                <a:gd name="T99" fmla="*/ 0 h 82"/>
                <a:gd name="T100" fmla="*/ 472 w 472"/>
                <a:gd name="T101"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82">
                  <a:moveTo>
                    <a:pt x="472" y="12"/>
                  </a:moveTo>
                  <a:lnTo>
                    <a:pt x="450" y="27"/>
                  </a:lnTo>
                  <a:lnTo>
                    <a:pt x="429" y="42"/>
                  </a:lnTo>
                  <a:lnTo>
                    <a:pt x="411" y="55"/>
                  </a:lnTo>
                  <a:lnTo>
                    <a:pt x="390" y="64"/>
                  </a:lnTo>
                  <a:lnTo>
                    <a:pt x="371" y="70"/>
                  </a:lnTo>
                  <a:lnTo>
                    <a:pt x="350" y="76"/>
                  </a:lnTo>
                  <a:lnTo>
                    <a:pt x="332" y="79"/>
                  </a:lnTo>
                  <a:lnTo>
                    <a:pt x="314" y="82"/>
                  </a:lnTo>
                  <a:lnTo>
                    <a:pt x="292" y="76"/>
                  </a:lnTo>
                  <a:lnTo>
                    <a:pt x="274" y="67"/>
                  </a:lnTo>
                  <a:lnTo>
                    <a:pt x="253" y="55"/>
                  </a:lnTo>
                  <a:lnTo>
                    <a:pt x="234" y="45"/>
                  </a:lnTo>
                  <a:lnTo>
                    <a:pt x="216" y="33"/>
                  </a:lnTo>
                  <a:lnTo>
                    <a:pt x="195" y="21"/>
                  </a:lnTo>
                  <a:lnTo>
                    <a:pt x="177" y="12"/>
                  </a:lnTo>
                  <a:lnTo>
                    <a:pt x="158" y="12"/>
                  </a:lnTo>
                  <a:lnTo>
                    <a:pt x="137" y="12"/>
                  </a:lnTo>
                  <a:lnTo>
                    <a:pt x="119" y="15"/>
                  </a:lnTo>
                  <a:lnTo>
                    <a:pt x="98" y="21"/>
                  </a:lnTo>
                  <a:lnTo>
                    <a:pt x="79" y="27"/>
                  </a:lnTo>
                  <a:lnTo>
                    <a:pt x="58" y="36"/>
                  </a:lnTo>
                  <a:lnTo>
                    <a:pt x="40" y="48"/>
                  </a:lnTo>
                  <a:lnTo>
                    <a:pt x="18" y="64"/>
                  </a:lnTo>
                  <a:lnTo>
                    <a:pt x="0" y="82"/>
                  </a:lnTo>
                  <a:lnTo>
                    <a:pt x="0" y="70"/>
                  </a:lnTo>
                  <a:lnTo>
                    <a:pt x="18" y="51"/>
                  </a:lnTo>
                  <a:lnTo>
                    <a:pt x="40" y="36"/>
                  </a:lnTo>
                  <a:lnTo>
                    <a:pt x="58" y="24"/>
                  </a:lnTo>
                  <a:lnTo>
                    <a:pt x="79" y="15"/>
                  </a:lnTo>
                  <a:lnTo>
                    <a:pt x="98" y="9"/>
                  </a:lnTo>
                  <a:lnTo>
                    <a:pt x="119" y="3"/>
                  </a:lnTo>
                  <a:lnTo>
                    <a:pt x="137" y="0"/>
                  </a:lnTo>
                  <a:lnTo>
                    <a:pt x="158" y="0"/>
                  </a:lnTo>
                  <a:lnTo>
                    <a:pt x="177" y="0"/>
                  </a:lnTo>
                  <a:lnTo>
                    <a:pt x="195" y="9"/>
                  </a:lnTo>
                  <a:lnTo>
                    <a:pt x="216" y="21"/>
                  </a:lnTo>
                  <a:lnTo>
                    <a:pt x="234" y="33"/>
                  </a:lnTo>
                  <a:lnTo>
                    <a:pt x="253" y="42"/>
                  </a:lnTo>
                  <a:lnTo>
                    <a:pt x="274" y="55"/>
                  </a:lnTo>
                  <a:lnTo>
                    <a:pt x="292" y="64"/>
                  </a:lnTo>
                  <a:lnTo>
                    <a:pt x="314" y="70"/>
                  </a:lnTo>
                  <a:lnTo>
                    <a:pt x="332" y="67"/>
                  </a:lnTo>
                  <a:lnTo>
                    <a:pt x="350" y="64"/>
                  </a:lnTo>
                  <a:lnTo>
                    <a:pt x="371" y="58"/>
                  </a:lnTo>
                  <a:lnTo>
                    <a:pt x="390" y="51"/>
                  </a:lnTo>
                  <a:lnTo>
                    <a:pt x="411" y="42"/>
                  </a:lnTo>
                  <a:lnTo>
                    <a:pt x="429" y="30"/>
                  </a:lnTo>
                  <a:lnTo>
                    <a:pt x="450" y="15"/>
                  </a:lnTo>
                  <a:lnTo>
                    <a:pt x="472" y="0"/>
                  </a:lnTo>
                  <a:lnTo>
                    <a:pt x="472" y="12"/>
                  </a:lnTo>
                  <a:close/>
                </a:path>
              </a:pathLst>
            </a:custGeom>
            <a:solidFill>
              <a:srgbClr val="FF0000"/>
            </a:solidFill>
            <a:ln w="0">
              <a:solidFill>
                <a:srgbClr val="FF0000"/>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sp>
          <p:nvSpPr>
            <p:cNvPr id="20" name="Freeform 17"/>
            <p:cNvSpPr>
              <a:spLocks/>
            </p:cNvSpPr>
            <p:nvPr/>
          </p:nvSpPr>
          <p:spPr bwMode="auto">
            <a:xfrm>
              <a:off x="1843" y="1928"/>
              <a:ext cx="224" cy="39"/>
            </a:xfrm>
            <a:custGeom>
              <a:avLst/>
              <a:gdLst>
                <a:gd name="T0" fmla="*/ 572 w 603"/>
                <a:gd name="T1" fmla="*/ 36 h 106"/>
                <a:gd name="T2" fmla="*/ 524 w 603"/>
                <a:gd name="T3" fmla="*/ 70 h 106"/>
                <a:gd name="T4" fmla="*/ 475 w 603"/>
                <a:gd name="T5" fmla="*/ 91 h 106"/>
                <a:gd name="T6" fmla="*/ 426 w 603"/>
                <a:gd name="T7" fmla="*/ 103 h 106"/>
                <a:gd name="T8" fmla="*/ 399 w 603"/>
                <a:gd name="T9" fmla="*/ 103 h 106"/>
                <a:gd name="T10" fmla="*/ 393 w 603"/>
                <a:gd name="T11" fmla="*/ 100 h 106"/>
                <a:gd name="T12" fmla="*/ 344 w 603"/>
                <a:gd name="T13" fmla="*/ 85 h 106"/>
                <a:gd name="T14" fmla="*/ 292 w 603"/>
                <a:gd name="T15" fmla="*/ 58 h 106"/>
                <a:gd name="T16" fmla="*/ 244 w 603"/>
                <a:gd name="T17" fmla="*/ 30 h 106"/>
                <a:gd name="T18" fmla="*/ 201 w 603"/>
                <a:gd name="T19" fmla="*/ 18 h 106"/>
                <a:gd name="T20" fmla="*/ 195 w 603"/>
                <a:gd name="T21" fmla="*/ 18 h 106"/>
                <a:gd name="T22" fmla="*/ 165 w 603"/>
                <a:gd name="T23" fmla="*/ 18 h 106"/>
                <a:gd name="T24" fmla="*/ 116 w 603"/>
                <a:gd name="T25" fmla="*/ 27 h 106"/>
                <a:gd name="T26" fmla="*/ 70 w 603"/>
                <a:gd name="T27" fmla="*/ 52 h 106"/>
                <a:gd name="T28" fmla="*/ 25 w 603"/>
                <a:gd name="T29" fmla="*/ 85 h 106"/>
                <a:gd name="T30" fmla="*/ 0 w 603"/>
                <a:gd name="T31" fmla="*/ 103 h 106"/>
                <a:gd name="T32" fmla="*/ 0 w 603"/>
                <a:gd name="T33" fmla="*/ 97 h 106"/>
                <a:gd name="T34" fmla="*/ 0 w 603"/>
                <a:gd name="T35" fmla="*/ 91 h 106"/>
                <a:gd name="T36" fmla="*/ 0 w 603"/>
                <a:gd name="T37" fmla="*/ 85 h 106"/>
                <a:gd name="T38" fmla="*/ 49 w 603"/>
                <a:gd name="T39" fmla="*/ 46 h 106"/>
                <a:gd name="T40" fmla="*/ 98 w 603"/>
                <a:gd name="T41" fmla="*/ 21 h 106"/>
                <a:gd name="T42" fmla="*/ 143 w 603"/>
                <a:gd name="T43" fmla="*/ 6 h 106"/>
                <a:gd name="T44" fmla="*/ 198 w 603"/>
                <a:gd name="T45" fmla="*/ 3 h 106"/>
                <a:gd name="T46" fmla="*/ 201 w 603"/>
                <a:gd name="T47" fmla="*/ 0 h 106"/>
                <a:gd name="T48" fmla="*/ 247 w 603"/>
                <a:gd name="T49" fmla="*/ 12 h 106"/>
                <a:gd name="T50" fmla="*/ 298 w 603"/>
                <a:gd name="T51" fmla="*/ 43 h 106"/>
                <a:gd name="T52" fmla="*/ 350 w 603"/>
                <a:gd name="T53" fmla="*/ 73 h 106"/>
                <a:gd name="T54" fmla="*/ 402 w 603"/>
                <a:gd name="T55" fmla="*/ 91 h 106"/>
                <a:gd name="T56" fmla="*/ 451 w 603"/>
                <a:gd name="T57" fmla="*/ 82 h 106"/>
                <a:gd name="T58" fmla="*/ 496 w 603"/>
                <a:gd name="T59" fmla="*/ 67 h 106"/>
                <a:gd name="T60" fmla="*/ 545 w 603"/>
                <a:gd name="T61" fmla="*/ 39 h 106"/>
                <a:gd name="T62" fmla="*/ 603 w 603"/>
                <a:gd name="T63" fmla="*/ 3 h 106"/>
                <a:gd name="T64" fmla="*/ 603 w 603"/>
                <a:gd name="T65" fmla="*/ 9 h 106"/>
                <a:gd name="T66" fmla="*/ 603 w 603"/>
                <a:gd name="T6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3" h="106">
                  <a:moveTo>
                    <a:pt x="603" y="18"/>
                  </a:moveTo>
                  <a:lnTo>
                    <a:pt x="572" y="36"/>
                  </a:lnTo>
                  <a:lnTo>
                    <a:pt x="548" y="55"/>
                  </a:lnTo>
                  <a:lnTo>
                    <a:pt x="524" y="70"/>
                  </a:lnTo>
                  <a:lnTo>
                    <a:pt x="499" y="82"/>
                  </a:lnTo>
                  <a:lnTo>
                    <a:pt x="475" y="91"/>
                  </a:lnTo>
                  <a:lnTo>
                    <a:pt x="451" y="97"/>
                  </a:lnTo>
                  <a:lnTo>
                    <a:pt x="426" y="103"/>
                  </a:lnTo>
                  <a:lnTo>
                    <a:pt x="402" y="106"/>
                  </a:lnTo>
                  <a:lnTo>
                    <a:pt x="399" y="103"/>
                  </a:lnTo>
                  <a:lnTo>
                    <a:pt x="396" y="100"/>
                  </a:lnTo>
                  <a:lnTo>
                    <a:pt x="393" y="100"/>
                  </a:lnTo>
                  <a:lnTo>
                    <a:pt x="368" y="94"/>
                  </a:lnTo>
                  <a:lnTo>
                    <a:pt x="344" y="85"/>
                  </a:lnTo>
                  <a:lnTo>
                    <a:pt x="320" y="73"/>
                  </a:lnTo>
                  <a:lnTo>
                    <a:pt x="292" y="58"/>
                  </a:lnTo>
                  <a:lnTo>
                    <a:pt x="268" y="43"/>
                  </a:lnTo>
                  <a:lnTo>
                    <a:pt x="244" y="30"/>
                  </a:lnTo>
                  <a:lnTo>
                    <a:pt x="219" y="21"/>
                  </a:lnTo>
                  <a:lnTo>
                    <a:pt x="201" y="18"/>
                  </a:lnTo>
                  <a:lnTo>
                    <a:pt x="198" y="18"/>
                  </a:lnTo>
                  <a:lnTo>
                    <a:pt x="195" y="18"/>
                  </a:lnTo>
                  <a:lnTo>
                    <a:pt x="192" y="18"/>
                  </a:lnTo>
                  <a:lnTo>
                    <a:pt x="165" y="18"/>
                  </a:lnTo>
                  <a:lnTo>
                    <a:pt x="140" y="21"/>
                  </a:lnTo>
                  <a:lnTo>
                    <a:pt x="116" y="27"/>
                  </a:lnTo>
                  <a:lnTo>
                    <a:pt x="95" y="39"/>
                  </a:lnTo>
                  <a:lnTo>
                    <a:pt x="70" y="52"/>
                  </a:lnTo>
                  <a:lnTo>
                    <a:pt x="49" y="67"/>
                  </a:lnTo>
                  <a:lnTo>
                    <a:pt x="25" y="85"/>
                  </a:lnTo>
                  <a:lnTo>
                    <a:pt x="0" y="106"/>
                  </a:lnTo>
                  <a:lnTo>
                    <a:pt x="0" y="103"/>
                  </a:lnTo>
                  <a:lnTo>
                    <a:pt x="0" y="100"/>
                  </a:lnTo>
                  <a:lnTo>
                    <a:pt x="0" y="97"/>
                  </a:lnTo>
                  <a:lnTo>
                    <a:pt x="0" y="94"/>
                  </a:lnTo>
                  <a:lnTo>
                    <a:pt x="0" y="91"/>
                  </a:lnTo>
                  <a:lnTo>
                    <a:pt x="0" y="88"/>
                  </a:lnTo>
                  <a:lnTo>
                    <a:pt x="0" y="85"/>
                  </a:lnTo>
                  <a:lnTo>
                    <a:pt x="25" y="64"/>
                  </a:lnTo>
                  <a:lnTo>
                    <a:pt x="49" y="46"/>
                  </a:lnTo>
                  <a:lnTo>
                    <a:pt x="73" y="30"/>
                  </a:lnTo>
                  <a:lnTo>
                    <a:pt x="98" y="21"/>
                  </a:lnTo>
                  <a:lnTo>
                    <a:pt x="119" y="12"/>
                  </a:lnTo>
                  <a:lnTo>
                    <a:pt x="143" y="6"/>
                  </a:lnTo>
                  <a:lnTo>
                    <a:pt x="171" y="3"/>
                  </a:lnTo>
                  <a:lnTo>
                    <a:pt x="198" y="3"/>
                  </a:lnTo>
                  <a:lnTo>
                    <a:pt x="198" y="0"/>
                  </a:lnTo>
                  <a:lnTo>
                    <a:pt x="201" y="0"/>
                  </a:lnTo>
                  <a:lnTo>
                    <a:pt x="222" y="3"/>
                  </a:lnTo>
                  <a:lnTo>
                    <a:pt x="247" y="12"/>
                  </a:lnTo>
                  <a:lnTo>
                    <a:pt x="271" y="27"/>
                  </a:lnTo>
                  <a:lnTo>
                    <a:pt x="298" y="43"/>
                  </a:lnTo>
                  <a:lnTo>
                    <a:pt x="326" y="61"/>
                  </a:lnTo>
                  <a:lnTo>
                    <a:pt x="350" y="73"/>
                  </a:lnTo>
                  <a:lnTo>
                    <a:pt x="378" y="85"/>
                  </a:lnTo>
                  <a:lnTo>
                    <a:pt x="402" y="91"/>
                  </a:lnTo>
                  <a:lnTo>
                    <a:pt x="426" y="88"/>
                  </a:lnTo>
                  <a:lnTo>
                    <a:pt x="451" y="82"/>
                  </a:lnTo>
                  <a:lnTo>
                    <a:pt x="475" y="76"/>
                  </a:lnTo>
                  <a:lnTo>
                    <a:pt x="496" y="67"/>
                  </a:lnTo>
                  <a:lnTo>
                    <a:pt x="521" y="55"/>
                  </a:lnTo>
                  <a:lnTo>
                    <a:pt x="545" y="39"/>
                  </a:lnTo>
                  <a:lnTo>
                    <a:pt x="572" y="21"/>
                  </a:lnTo>
                  <a:lnTo>
                    <a:pt x="603" y="3"/>
                  </a:lnTo>
                  <a:lnTo>
                    <a:pt x="603" y="6"/>
                  </a:lnTo>
                  <a:lnTo>
                    <a:pt x="603" y="9"/>
                  </a:lnTo>
                  <a:lnTo>
                    <a:pt x="603" y="6"/>
                  </a:lnTo>
                  <a:lnTo>
                    <a:pt x="603" y="3"/>
                  </a:lnTo>
                  <a:lnTo>
                    <a:pt x="603" y="18"/>
                  </a:lnTo>
                  <a:close/>
                </a:path>
              </a:pathLst>
            </a:custGeom>
            <a:solidFill>
              <a:srgbClr val="FF0000"/>
            </a:solidFill>
            <a:ln w="0">
              <a:solidFill>
                <a:srgbClr val="FF0000"/>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sp>
          <p:nvSpPr>
            <p:cNvPr id="21" name="Freeform 18"/>
            <p:cNvSpPr>
              <a:spLocks/>
            </p:cNvSpPr>
            <p:nvPr/>
          </p:nvSpPr>
          <p:spPr bwMode="auto">
            <a:xfrm>
              <a:off x="1818" y="2047"/>
              <a:ext cx="272" cy="48"/>
            </a:xfrm>
            <a:custGeom>
              <a:avLst/>
              <a:gdLst>
                <a:gd name="T0" fmla="*/ 697 w 734"/>
                <a:gd name="T1" fmla="*/ 49 h 128"/>
                <a:gd name="T2" fmla="*/ 636 w 734"/>
                <a:gd name="T3" fmla="*/ 86 h 128"/>
                <a:gd name="T4" fmla="*/ 578 w 734"/>
                <a:gd name="T5" fmla="*/ 110 h 128"/>
                <a:gd name="T6" fmla="*/ 521 w 734"/>
                <a:gd name="T7" fmla="*/ 125 h 128"/>
                <a:gd name="T8" fmla="*/ 487 w 734"/>
                <a:gd name="T9" fmla="*/ 125 h 128"/>
                <a:gd name="T10" fmla="*/ 484 w 734"/>
                <a:gd name="T11" fmla="*/ 122 h 128"/>
                <a:gd name="T12" fmla="*/ 451 w 734"/>
                <a:gd name="T13" fmla="*/ 116 h 128"/>
                <a:gd name="T14" fmla="*/ 393 w 734"/>
                <a:gd name="T15" fmla="*/ 89 h 128"/>
                <a:gd name="T16" fmla="*/ 329 w 734"/>
                <a:gd name="T17" fmla="*/ 52 h 128"/>
                <a:gd name="T18" fmla="*/ 271 w 734"/>
                <a:gd name="T19" fmla="*/ 25 h 128"/>
                <a:gd name="T20" fmla="*/ 244 w 734"/>
                <a:gd name="T21" fmla="*/ 22 h 128"/>
                <a:gd name="T22" fmla="*/ 241 w 734"/>
                <a:gd name="T23" fmla="*/ 25 h 128"/>
                <a:gd name="T24" fmla="*/ 174 w 734"/>
                <a:gd name="T25" fmla="*/ 28 h 128"/>
                <a:gd name="T26" fmla="*/ 116 w 734"/>
                <a:gd name="T27" fmla="*/ 49 h 128"/>
                <a:gd name="T28" fmla="*/ 61 w 734"/>
                <a:gd name="T29" fmla="*/ 80 h 128"/>
                <a:gd name="T30" fmla="*/ 0 w 734"/>
                <a:gd name="T31" fmla="*/ 128 h 128"/>
                <a:gd name="T32" fmla="*/ 0 w 734"/>
                <a:gd name="T33" fmla="*/ 122 h 128"/>
                <a:gd name="T34" fmla="*/ 0 w 734"/>
                <a:gd name="T35" fmla="*/ 116 h 128"/>
                <a:gd name="T36" fmla="*/ 0 w 734"/>
                <a:gd name="T37" fmla="*/ 110 h 128"/>
                <a:gd name="T38" fmla="*/ 0 w 734"/>
                <a:gd name="T39" fmla="*/ 104 h 128"/>
                <a:gd name="T40" fmla="*/ 61 w 734"/>
                <a:gd name="T41" fmla="*/ 55 h 128"/>
                <a:gd name="T42" fmla="*/ 119 w 734"/>
                <a:gd name="T43" fmla="*/ 25 h 128"/>
                <a:gd name="T44" fmla="*/ 177 w 734"/>
                <a:gd name="T45" fmla="*/ 7 h 128"/>
                <a:gd name="T46" fmla="*/ 244 w 734"/>
                <a:gd name="T47" fmla="*/ 3 h 128"/>
                <a:gd name="T48" fmla="*/ 247 w 734"/>
                <a:gd name="T49" fmla="*/ 0 h 128"/>
                <a:gd name="T50" fmla="*/ 298 w 734"/>
                <a:gd name="T51" fmla="*/ 16 h 128"/>
                <a:gd name="T52" fmla="*/ 362 w 734"/>
                <a:gd name="T53" fmla="*/ 52 h 128"/>
                <a:gd name="T54" fmla="*/ 426 w 734"/>
                <a:gd name="T55" fmla="*/ 89 h 128"/>
                <a:gd name="T56" fmla="*/ 490 w 734"/>
                <a:gd name="T57" fmla="*/ 110 h 128"/>
                <a:gd name="T58" fmla="*/ 551 w 734"/>
                <a:gd name="T59" fmla="*/ 101 h 128"/>
                <a:gd name="T60" fmla="*/ 606 w 734"/>
                <a:gd name="T61" fmla="*/ 80 h 128"/>
                <a:gd name="T62" fmla="*/ 664 w 734"/>
                <a:gd name="T63" fmla="*/ 49 h 128"/>
                <a:gd name="T64" fmla="*/ 731 w 734"/>
                <a:gd name="T65" fmla="*/ 3 h 128"/>
                <a:gd name="T66" fmla="*/ 734 w 734"/>
                <a:gd name="T67" fmla="*/ 7 h 128"/>
                <a:gd name="T68" fmla="*/ 734 w 734"/>
                <a:gd name="T69" fmla="*/ 13 h 128"/>
                <a:gd name="T70" fmla="*/ 734 w 734"/>
                <a:gd name="T71" fmla="*/ 19 h 128"/>
                <a:gd name="T72" fmla="*/ 734 w 734"/>
                <a:gd name="T73"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4" h="128">
                  <a:moveTo>
                    <a:pt x="734" y="25"/>
                  </a:moveTo>
                  <a:lnTo>
                    <a:pt x="697" y="49"/>
                  </a:lnTo>
                  <a:lnTo>
                    <a:pt x="667" y="67"/>
                  </a:lnTo>
                  <a:lnTo>
                    <a:pt x="636" y="86"/>
                  </a:lnTo>
                  <a:lnTo>
                    <a:pt x="606" y="101"/>
                  </a:lnTo>
                  <a:lnTo>
                    <a:pt x="578" y="110"/>
                  </a:lnTo>
                  <a:lnTo>
                    <a:pt x="551" y="119"/>
                  </a:lnTo>
                  <a:lnTo>
                    <a:pt x="521" y="125"/>
                  </a:lnTo>
                  <a:lnTo>
                    <a:pt x="490" y="128"/>
                  </a:lnTo>
                  <a:lnTo>
                    <a:pt x="487" y="125"/>
                  </a:lnTo>
                  <a:lnTo>
                    <a:pt x="484" y="125"/>
                  </a:lnTo>
                  <a:lnTo>
                    <a:pt x="484" y="122"/>
                  </a:lnTo>
                  <a:lnTo>
                    <a:pt x="481" y="122"/>
                  </a:lnTo>
                  <a:lnTo>
                    <a:pt x="451" y="116"/>
                  </a:lnTo>
                  <a:lnTo>
                    <a:pt x="423" y="104"/>
                  </a:lnTo>
                  <a:lnTo>
                    <a:pt x="393" y="89"/>
                  </a:lnTo>
                  <a:lnTo>
                    <a:pt x="359" y="70"/>
                  </a:lnTo>
                  <a:lnTo>
                    <a:pt x="329" y="52"/>
                  </a:lnTo>
                  <a:lnTo>
                    <a:pt x="298" y="37"/>
                  </a:lnTo>
                  <a:lnTo>
                    <a:pt x="271" y="25"/>
                  </a:lnTo>
                  <a:lnTo>
                    <a:pt x="247" y="22"/>
                  </a:lnTo>
                  <a:lnTo>
                    <a:pt x="244" y="22"/>
                  </a:lnTo>
                  <a:lnTo>
                    <a:pt x="241" y="22"/>
                  </a:lnTo>
                  <a:lnTo>
                    <a:pt x="241" y="25"/>
                  </a:lnTo>
                  <a:lnTo>
                    <a:pt x="204" y="25"/>
                  </a:lnTo>
                  <a:lnTo>
                    <a:pt x="174" y="28"/>
                  </a:lnTo>
                  <a:lnTo>
                    <a:pt x="146" y="37"/>
                  </a:lnTo>
                  <a:lnTo>
                    <a:pt x="116" y="49"/>
                  </a:lnTo>
                  <a:lnTo>
                    <a:pt x="89" y="61"/>
                  </a:lnTo>
                  <a:lnTo>
                    <a:pt x="61" y="80"/>
                  </a:lnTo>
                  <a:lnTo>
                    <a:pt x="31" y="101"/>
                  </a:lnTo>
                  <a:lnTo>
                    <a:pt x="0" y="128"/>
                  </a:lnTo>
                  <a:lnTo>
                    <a:pt x="0" y="125"/>
                  </a:lnTo>
                  <a:lnTo>
                    <a:pt x="0" y="122"/>
                  </a:lnTo>
                  <a:lnTo>
                    <a:pt x="0" y="119"/>
                  </a:lnTo>
                  <a:lnTo>
                    <a:pt x="0" y="116"/>
                  </a:lnTo>
                  <a:lnTo>
                    <a:pt x="0" y="113"/>
                  </a:lnTo>
                  <a:lnTo>
                    <a:pt x="0" y="110"/>
                  </a:lnTo>
                  <a:lnTo>
                    <a:pt x="0" y="107"/>
                  </a:lnTo>
                  <a:lnTo>
                    <a:pt x="0" y="104"/>
                  </a:lnTo>
                  <a:lnTo>
                    <a:pt x="31" y="77"/>
                  </a:lnTo>
                  <a:lnTo>
                    <a:pt x="61" y="55"/>
                  </a:lnTo>
                  <a:lnTo>
                    <a:pt x="92" y="40"/>
                  </a:lnTo>
                  <a:lnTo>
                    <a:pt x="119" y="25"/>
                  </a:lnTo>
                  <a:lnTo>
                    <a:pt x="146" y="16"/>
                  </a:lnTo>
                  <a:lnTo>
                    <a:pt x="177" y="7"/>
                  </a:lnTo>
                  <a:lnTo>
                    <a:pt x="207" y="3"/>
                  </a:lnTo>
                  <a:lnTo>
                    <a:pt x="244" y="3"/>
                  </a:lnTo>
                  <a:lnTo>
                    <a:pt x="244" y="0"/>
                  </a:lnTo>
                  <a:lnTo>
                    <a:pt x="247" y="0"/>
                  </a:lnTo>
                  <a:lnTo>
                    <a:pt x="271" y="3"/>
                  </a:lnTo>
                  <a:lnTo>
                    <a:pt x="298" y="16"/>
                  </a:lnTo>
                  <a:lnTo>
                    <a:pt x="329" y="34"/>
                  </a:lnTo>
                  <a:lnTo>
                    <a:pt x="362" y="52"/>
                  </a:lnTo>
                  <a:lnTo>
                    <a:pt x="396" y="73"/>
                  </a:lnTo>
                  <a:lnTo>
                    <a:pt x="426" y="89"/>
                  </a:lnTo>
                  <a:lnTo>
                    <a:pt x="460" y="104"/>
                  </a:lnTo>
                  <a:lnTo>
                    <a:pt x="490" y="110"/>
                  </a:lnTo>
                  <a:lnTo>
                    <a:pt x="521" y="107"/>
                  </a:lnTo>
                  <a:lnTo>
                    <a:pt x="551" y="101"/>
                  </a:lnTo>
                  <a:lnTo>
                    <a:pt x="578" y="92"/>
                  </a:lnTo>
                  <a:lnTo>
                    <a:pt x="606" y="80"/>
                  </a:lnTo>
                  <a:lnTo>
                    <a:pt x="633" y="64"/>
                  </a:lnTo>
                  <a:lnTo>
                    <a:pt x="664" y="49"/>
                  </a:lnTo>
                  <a:lnTo>
                    <a:pt x="694" y="28"/>
                  </a:lnTo>
                  <a:lnTo>
                    <a:pt x="731" y="3"/>
                  </a:lnTo>
                  <a:lnTo>
                    <a:pt x="734" y="3"/>
                  </a:lnTo>
                  <a:lnTo>
                    <a:pt x="734" y="7"/>
                  </a:lnTo>
                  <a:lnTo>
                    <a:pt x="734" y="10"/>
                  </a:lnTo>
                  <a:lnTo>
                    <a:pt x="734" y="13"/>
                  </a:lnTo>
                  <a:lnTo>
                    <a:pt x="734" y="16"/>
                  </a:lnTo>
                  <a:lnTo>
                    <a:pt x="734" y="19"/>
                  </a:lnTo>
                  <a:lnTo>
                    <a:pt x="734" y="22"/>
                  </a:lnTo>
                  <a:lnTo>
                    <a:pt x="734" y="25"/>
                  </a:lnTo>
                  <a:close/>
                </a:path>
              </a:pathLst>
            </a:custGeom>
            <a:solidFill>
              <a:srgbClr val="FF0000"/>
            </a:solidFill>
            <a:ln w="0">
              <a:solidFill>
                <a:srgbClr val="FF0000"/>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sp>
          <p:nvSpPr>
            <p:cNvPr id="22" name="Freeform 19"/>
            <p:cNvSpPr>
              <a:spLocks/>
            </p:cNvSpPr>
            <p:nvPr/>
          </p:nvSpPr>
          <p:spPr bwMode="auto">
            <a:xfrm>
              <a:off x="1794" y="2175"/>
              <a:ext cx="320" cy="55"/>
            </a:xfrm>
            <a:custGeom>
              <a:avLst/>
              <a:gdLst>
                <a:gd name="T0" fmla="*/ 819 w 861"/>
                <a:gd name="T1" fmla="*/ 55 h 149"/>
                <a:gd name="T2" fmla="*/ 746 w 861"/>
                <a:gd name="T3" fmla="*/ 101 h 149"/>
                <a:gd name="T4" fmla="*/ 679 w 861"/>
                <a:gd name="T5" fmla="*/ 131 h 149"/>
                <a:gd name="T6" fmla="*/ 609 w 861"/>
                <a:gd name="T7" fmla="*/ 146 h 149"/>
                <a:gd name="T8" fmla="*/ 569 w 861"/>
                <a:gd name="T9" fmla="*/ 146 h 149"/>
                <a:gd name="T10" fmla="*/ 533 w 861"/>
                <a:gd name="T11" fmla="*/ 140 h 149"/>
                <a:gd name="T12" fmla="*/ 460 w 861"/>
                <a:gd name="T13" fmla="*/ 107 h 149"/>
                <a:gd name="T14" fmla="*/ 387 w 861"/>
                <a:gd name="T15" fmla="*/ 61 h 149"/>
                <a:gd name="T16" fmla="*/ 317 w 861"/>
                <a:gd name="T17" fmla="*/ 28 h 149"/>
                <a:gd name="T18" fmla="*/ 286 w 861"/>
                <a:gd name="T19" fmla="*/ 25 h 149"/>
                <a:gd name="T20" fmla="*/ 283 w 861"/>
                <a:gd name="T21" fmla="*/ 28 h 149"/>
                <a:gd name="T22" fmla="*/ 207 w 861"/>
                <a:gd name="T23" fmla="*/ 34 h 149"/>
                <a:gd name="T24" fmla="*/ 137 w 861"/>
                <a:gd name="T25" fmla="*/ 55 h 149"/>
                <a:gd name="T26" fmla="*/ 70 w 861"/>
                <a:gd name="T27" fmla="*/ 92 h 149"/>
                <a:gd name="T28" fmla="*/ 0 w 861"/>
                <a:gd name="T29" fmla="*/ 149 h 149"/>
                <a:gd name="T30" fmla="*/ 0 w 861"/>
                <a:gd name="T31" fmla="*/ 143 h 149"/>
                <a:gd name="T32" fmla="*/ 0 w 861"/>
                <a:gd name="T33" fmla="*/ 143 h 149"/>
                <a:gd name="T34" fmla="*/ 0 w 861"/>
                <a:gd name="T35" fmla="*/ 146 h 149"/>
                <a:gd name="T36" fmla="*/ 0 w 861"/>
                <a:gd name="T37" fmla="*/ 140 h 149"/>
                <a:gd name="T38" fmla="*/ 0 w 861"/>
                <a:gd name="T39" fmla="*/ 131 h 149"/>
                <a:gd name="T40" fmla="*/ 0 w 861"/>
                <a:gd name="T41" fmla="*/ 125 h 149"/>
                <a:gd name="T42" fmla="*/ 70 w 861"/>
                <a:gd name="T43" fmla="*/ 67 h 149"/>
                <a:gd name="T44" fmla="*/ 137 w 861"/>
                <a:gd name="T45" fmla="*/ 31 h 149"/>
                <a:gd name="T46" fmla="*/ 207 w 861"/>
                <a:gd name="T47" fmla="*/ 9 h 149"/>
                <a:gd name="T48" fmla="*/ 283 w 861"/>
                <a:gd name="T49" fmla="*/ 3 h 149"/>
                <a:gd name="T50" fmla="*/ 286 w 861"/>
                <a:gd name="T51" fmla="*/ 0 h 149"/>
                <a:gd name="T52" fmla="*/ 320 w 861"/>
                <a:gd name="T53" fmla="*/ 3 h 149"/>
                <a:gd name="T54" fmla="*/ 390 w 861"/>
                <a:gd name="T55" fmla="*/ 40 h 149"/>
                <a:gd name="T56" fmla="*/ 463 w 861"/>
                <a:gd name="T57" fmla="*/ 85 h 149"/>
                <a:gd name="T58" fmla="*/ 536 w 861"/>
                <a:gd name="T59" fmla="*/ 119 h 149"/>
                <a:gd name="T60" fmla="*/ 609 w 861"/>
                <a:gd name="T61" fmla="*/ 125 h 149"/>
                <a:gd name="T62" fmla="*/ 679 w 861"/>
                <a:gd name="T63" fmla="*/ 107 h 149"/>
                <a:gd name="T64" fmla="*/ 743 w 861"/>
                <a:gd name="T65" fmla="*/ 76 h 149"/>
                <a:gd name="T66" fmla="*/ 816 w 861"/>
                <a:gd name="T67" fmla="*/ 31 h 149"/>
                <a:gd name="T68" fmla="*/ 861 w 861"/>
                <a:gd name="T69" fmla="*/ 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1" h="149">
                  <a:moveTo>
                    <a:pt x="861" y="28"/>
                  </a:moveTo>
                  <a:lnTo>
                    <a:pt x="819" y="55"/>
                  </a:lnTo>
                  <a:lnTo>
                    <a:pt x="782" y="79"/>
                  </a:lnTo>
                  <a:lnTo>
                    <a:pt x="746" y="101"/>
                  </a:lnTo>
                  <a:lnTo>
                    <a:pt x="712" y="116"/>
                  </a:lnTo>
                  <a:lnTo>
                    <a:pt x="679" y="131"/>
                  </a:lnTo>
                  <a:lnTo>
                    <a:pt x="645" y="140"/>
                  </a:lnTo>
                  <a:lnTo>
                    <a:pt x="609" y="146"/>
                  </a:lnTo>
                  <a:lnTo>
                    <a:pt x="572" y="149"/>
                  </a:lnTo>
                  <a:lnTo>
                    <a:pt x="569" y="146"/>
                  </a:lnTo>
                  <a:lnTo>
                    <a:pt x="566" y="146"/>
                  </a:lnTo>
                  <a:lnTo>
                    <a:pt x="533" y="140"/>
                  </a:lnTo>
                  <a:lnTo>
                    <a:pt x="496" y="125"/>
                  </a:lnTo>
                  <a:lnTo>
                    <a:pt x="460" y="107"/>
                  </a:lnTo>
                  <a:lnTo>
                    <a:pt x="423" y="85"/>
                  </a:lnTo>
                  <a:lnTo>
                    <a:pt x="387" y="61"/>
                  </a:lnTo>
                  <a:lnTo>
                    <a:pt x="350" y="43"/>
                  </a:lnTo>
                  <a:lnTo>
                    <a:pt x="317" y="28"/>
                  </a:lnTo>
                  <a:lnTo>
                    <a:pt x="289" y="25"/>
                  </a:lnTo>
                  <a:lnTo>
                    <a:pt x="286" y="25"/>
                  </a:lnTo>
                  <a:lnTo>
                    <a:pt x="283" y="25"/>
                  </a:lnTo>
                  <a:lnTo>
                    <a:pt x="283" y="28"/>
                  </a:lnTo>
                  <a:lnTo>
                    <a:pt x="244" y="28"/>
                  </a:lnTo>
                  <a:lnTo>
                    <a:pt x="207" y="34"/>
                  </a:lnTo>
                  <a:lnTo>
                    <a:pt x="171" y="43"/>
                  </a:lnTo>
                  <a:lnTo>
                    <a:pt x="137" y="55"/>
                  </a:lnTo>
                  <a:lnTo>
                    <a:pt x="104" y="70"/>
                  </a:lnTo>
                  <a:lnTo>
                    <a:pt x="70" y="92"/>
                  </a:lnTo>
                  <a:lnTo>
                    <a:pt x="37" y="116"/>
                  </a:lnTo>
                  <a:lnTo>
                    <a:pt x="0" y="149"/>
                  </a:lnTo>
                  <a:lnTo>
                    <a:pt x="0" y="146"/>
                  </a:lnTo>
                  <a:lnTo>
                    <a:pt x="0" y="143"/>
                  </a:lnTo>
                  <a:lnTo>
                    <a:pt x="0" y="140"/>
                  </a:lnTo>
                  <a:lnTo>
                    <a:pt x="0" y="143"/>
                  </a:lnTo>
                  <a:lnTo>
                    <a:pt x="0" y="149"/>
                  </a:lnTo>
                  <a:lnTo>
                    <a:pt x="0" y="146"/>
                  </a:lnTo>
                  <a:lnTo>
                    <a:pt x="0" y="143"/>
                  </a:lnTo>
                  <a:lnTo>
                    <a:pt x="0" y="140"/>
                  </a:lnTo>
                  <a:lnTo>
                    <a:pt x="0" y="137"/>
                  </a:lnTo>
                  <a:lnTo>
                    <a:pt x="0" y="131"/>
                  </a:lnTo>
                  <a:lnTo>
                    <a:pt x="0" y="128"/>
                  </a:lnTo>
                  <a:lnTo>
                    <a:pt x="0" y="125"/>
                  </a:lnTo>
                  <a:lnTo>
                    <a:pt x="37" y="92"/>
                  </a:lnTo>
                  <a:lnTo>
                    <a:pt x="70" y="67"/>
                  </a:lnTo>
                  <a:lnTo>
                    <a:pt x="104" y="46"/>
                  </a:lnTo>
                  <a:lnTo>
                    <a:pt x="137" y="31"/>
                  </a:lnTo>
                  <a:lnTo>
                    <a:pt x="171" y="19"/>
                  </a:lnTo>
                  <a:lnTo>
                    <a:pt x="207" y="9"/>
                  </a:lnTo>
                  <a:lnTo>
                    <a:pt x="244" y="3"/>
                  </a:lnTo>
                  <a:lnTo>
                    <a:pt x="283" y="3"/>
                  </a:lnTo>
                  <a:lnTo>
                    <a:pt x="283" y="0"/>
                  </a:lnTo>
                  <a:lnTo>
                    <a:pt x="286" y="0"/>
                  </a:lnTo>
                  <a:lnTo>
                    <a:pt x="289" y="0"/>
                  </a:lnTo>
                  <a:lnTo>
                    <a:pt x="320" y="3"/>
                  </a:lnTo>
                  <a:lnTo>
                    <a:pt x="353" y="19"/>
                  </a:lnTo>
                  <a:lnTo>
                    <a:pt x="390" y="40"/>
                  </a:lnTo>
                  <a:lnTo>
                    <a:pt x="426" y="61"/>
                  </a:lnTo>
                  <a:lnTo>
                    <a:pt x="463" y="85"/>
                  </a:lnTo>
                  <a:lnTo>
                    <a:pt x="502" y="107"/>
                  </a:lnTo>
                  <a:lnTo>
                    <a:pt x="536" y="119"/>
                  </a:lnTo>
                  <a:lnTo>
                    <a:pt x="572" y="128"/>
                  </a:lnTo>
                  <a:lnTo>
                    <a:pt x="609" y="125"/>
                  </a:lnTo>
                  <a:lnTo>
                    <a:pt x="645" y="116"/>
                  </a:lnTo>
                  <a:lnTo>
                    <a:pt x="679" y="107"/>
                  </a:lnTo>
                  <a:lnTo>
                    <a:pt x="709" y="95"/>
                  </a:lnTo>
                  <a:lnTo>
                    <a:pt x="743" y="76"/>
                  </a:lnTo>
                  <a:lnTo>
                    <a:pt x="779" y="55"/>
                  </a:lnTo>
                  <a:lnTo>
                    <a:pt x="816" y="31"/>
                  </a:lnTo>
                  <a:lnTo>
                    <a:pt x="858" y="3"/>
                  </a:lnTo>
                  <a:lnTo>
                    <a:pt x="861" y="3"/>
                  </a:lnTo>
                  <a:lnTo>
                    <a:pt x="861" y="28"/>
                  </a:lnTo>
                  <a:close/>
                </a:path>
              </a:pathLst>
            </a:custGeom>
            <a:solidFill>
              <a:srgbClr val="FF0000"/>
            </a:solidFill>
            <a:ln w="0">
              <a:solidFill>
                <a:srgbClr val="FF0000"/>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sp>
          <p:nvSpPr>
            <p:cNvPr id="23" name="Freeform 20"/>
            <p:cNvSpPr>
              <a:spLocks/>
            </p:cNvSpPr>
            <p:nvPr/>
          </p:nvSpPr>
          <p:spPr bwMode="auto">
            <a:xfrm>
              <a:off x="1771" y="2311"/>
              <a:ext cx="366" cy="62"/>
            </a:xfrm>
            <a:custGeom>
              <a:avLst/>
              <a:gdLst>
                <a:gd name="T0" fmla="*/ 940 w 988"/>
                <a:gd name="T1" fmla="*/ 61 h 168"/>
                <a:gd name="T2" fmla="*/ 858 w 988"/>
                <a:gd name="T3" fmla="*/ 113 h 168"/>
                <a:gd name="T4" fmla="*/ 778 w 988"/>
                <a:gd name="T5" fmla="*/ 146 h 168"/>
                <a:gd name="T6" fmla="*/ 699 w 988"/>
                <a:gd name="T7" fmla="*/ 165 h 168"/>
                <a:gd name="T8" fmla="*/ 654 w 988"/>
                <a:gd name="T9" fmla="*/ 168 h 168"/>
                <a:gd name="T10" fmla="*/ 575 w 988"/>
                <a:gd name="T11" fmla="*/ 143 h 168"/>
                <a:gd name="T12" fmla="*/ 486 w 988"/>
                <a:gd name="T13" fmla="*/ 95 h 168"/>
                <a:gd name="T14" fmla="*/ 404 w 988"/>
                <a:gd name="T15" fmla="*/ 49 h 168"/>
                <a:gd name="T16" fmla="*/ 331 w 988"/>
                <a:gd name="T17" fmla="*/ 28 h 168"/>
                <a:gd name="T18" fmla="*/ 325 w 988"/>
                <a:gd name="T19" fmla="*/ 28 h 168"/>
                <a:gd name="T20" fmla="*/ 237 w 988"/>
                <a:gd name="T21" fmla="*/ 34 h 168"/>
                <a:gd name="T22" fmla="*/ 158 w 988"/>
                <a:gd name="T23" fmla="*/ 58 h 168"/>
                <a:gd name="T24" fmla="*/ 82 w 988"/>
                <a:gd name="T25" fmla="*/ 101 h 168"/>
                <a:gd name="T26" fmla="*/ 0 w 988"/>
                <a:gd name="T27" fmla="*/ 168 h 168"/>
                <a:gd name="T28" fmla="*/ 0 w 988"/>
                <a:gd name="T29" fmla="*/ 162 h 168"/>
                <a:gd name="T30" fmla="*/ 0 w 988"/>
                <a:gd name="T31" fmla="*/ 162 h 168"/>
                <a:gd name="T32" fmla="*/ 0 w 988"/>
                <a:gd name="T33" fmla="*/ 165 h 168"/>
                <a:gd name="T34" fmla="*/ 0 w 988"/>
                <a:gd name="T35" fmla="*/ 159 h 168"/>
                <a:gd name="T36" fmla="*/ 0 w 988"/>
                <a:gd name="T37" fmla="*/ 150 h 168"/>
                <a:gd name="T38" fmla="*/ 0 w 988"/>
                <a:gd name="T39" fmla="*/ 143 h 168"/>
                <a:gd name="T40" fmla="*/ 42 w 988"/>
                <a:gd name="T41" fmla="*/ 104 h 168"/>
                <a:gd name="T42" fmla="*/ 118 w 988"/>
                <a:gd name="T43" fmla="*/ 49 h 168"/>
                <a:gd name="T44" fmla="*/ 194 w 988"/>
                <a:gd name="T45" fmla="*/ 16 h 168"/>
                <a:gd name="T46" fmla="*/ 276 w 988"/>
                <a:gd name="T47" fmla="*/ 0 h 168"/>
                <a:gd name="T48" fmla="*/ 328 w 988"/>
                <a:gd name="T49" fmla="*/ 0 h 168"/>
                <a:gd name="T50" fmla="*/ 365 w 988"/>
                <a:gd name="T51" fmla="*/ 3 h 168"/>
                <a:gd name="T52" fmla="*/ 447 w 988"/>
                <a:gd name="T53" fmla="*/ 43 h 168"/>
                <a:gd name="T54" fmla="*/ 532 w 988"/>
                <a:gd name="T55" fmla="*/ 95 h 168"/>
                <a:gd name="T56" fmla="*/ 617 w 988"/>
                <a:gd name="T57" fmla="*/ 137 h 168"/>
                <a:gd name="T58" fmla="*/ 699 w 988"/>
                <a:gd name="T59" fmla="*/ 140 h 168"/>
                <a:gd name="T60" fmla="*/ 778 w 988"/>
                <a:gd name="T61" fmla="*/ 122 h 168"/>
                <a:gd name="T62" fmla="*/ 855 w 988"/>
                <a:gd name="T63" fmla="*/ 86 h 168"/>
                <a:gd name="T64" fmla="*/ 937 w 988"/>
                <a:gd name="T65" fmla="*/ 34 h 168"/>
                <a:gd name="T66" fmla="*/ 988 w 988"/>
                <a:gd name="T6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8" h="168">
                  <a:moveTo>
                    <a:pt x="988" y="28"/>
                  </a:moveTo>
                  <a:lnTo>
                    <a:pt x="940" y="61"/>
                  </a:lnTo>
                  <a:lnTo>
                    <a:pt x="897" y="89"/>
                  </a:lnTo>
                  <a:lnTo>
                    <a:pt x="858" y="113"/>
                  </a:lnTo>
                  <a:lnTo>
                    <a:pt x="818" y="131"/>
                  </a:lnTo>
                  <a:lnTo>
                    <a:pt x="778" y="146"/>
                  </a:lnTo>
                  <a:lnTo>
                    <a:pt x="739" y="156"/>
                  </a:lnTo>
                  <a:lnTo>
                    <a:pt x="699" y="165"/>
                  </a:lnTo>
                  <a:lnTo>
                    <a:pt x="657" y="168"/>
                  </a:lnTo>
                  <a:lnTo>
                    <a:pt x="654" y="168"/>
                  </a:lnTo>
                  <a:lnTo>
                    <a:pt x="614" y="159"/>
                  </a:lnTo>
                  <a:lnTo>
                    <a:pt x="575" y="143"/>
                  </a:lnTo>
                  <a:lnTo>
                    <a:pt x="532" y="122"/>
                  </a:lnTo>
                  <a:lnTo>
                    <a:pt x="486" y="95"/>
                  </a:lnTo>
                  <a:lnTo>
                    <a:pt x="444" y="70"/>
                  </a:lnTo>
                  <a:lnTo>
                    <a:pt x="404" y="49"/>
                  </a:lnTo>
                  <a:lnTo>
                    <a:pt x="365" y="31"/>
                  </a:lnTo>
                  <a:lnTo>
                    <a:pt x="331" y="28"/>
                  </a:lnTo>
                  <a:lnTo>
                    <a:pt x="328" y="28"/>
                  </a:lnTo>
                  <a:lnTo>
                    <a:pt x="325" y="28"/>
                  </a:lnTo>
                  <a:lnTo>
                    <a:pt x="276" y="28"/>
                  </a:lnTo>
                  <a:lnTo>
                    <a:pt x="237" y="34"/>
                  </a:lnTo>
                  <a:lnTo>
                    <a:pt x="194" y="43"/>
                  </a:lnTo>
                  <a:lnTo>
                    <a:pt x="158" y="58"/>
                  </a:lnTo>
                  <a:lnTo>
                    <a:pt x="118" y="77"/>
                  </a:lnTo>
                  <a:lnTo>
                    <a:pt x="82" y="101"/>
                  </a:lnTo>
                  <a:lnTo>
                    <a:pt x="42" y="131"/>
                  </a:lnTo>
                  <a:lnTo>
                    <a:pt x="0" y="168"/>
                  </a:lnTo>
                  <a:lnTo>
                    <a:pt x="0" y="165"/>
                  </a:lnTo>
                  <a:lnTo>
                    <a:pt x="0" y="162"/>
                  </a:lnTo>
                  <a:lnTo>
                    <a:pt x="0" y="159"/>
                  </a:lnTo>
                  <a:lnTo>
                    <a:pt x="0" y="162"/>
                  </a:lnTo>
                  <a:lnTo>
                    <a:pt x="0" y="168"/>
                  </a:lnTo>
                  <a:lnTo>
                    <a:pt x="0" y="165"/>
                  </a:lnTo>
                  <a:lnTo>
                    <a:pt x="0" y="162"/>
                  </a:lnTo>
                  <a:lnTo>
                    <a:pt x="0" y="159"/>
                  </a:lnTo>
                  <a:lnTo>
                    <a:pt x="0" y="156"/>
                  </a:lnTo>
                  <a:lnTo>
                    <a:pt x="0" y="150"/>
                  </a:lnTo>
                  <a:lnTo>
                    <a:pt x="0" y="146"/>
                  </a:lnTo>
                  <a:lnTo>
                    <a:pt x="0" y="143"/>
                  </a:lnTo>
                  <a:lnTo>
                    <a:pt x="0" y="140"/>
                  </a:lnTo>
                  <a:lnTo>
                    <a:pt x="42" y="104"/>
                  </a:lnTo>
                  <a:lnTo>
                    <a:pt x="82" y="73"/>
                  </a:lnTo>
                  <a:lnTo>
                    <a:pt x="118" y="49"/>
                  </a:lnTo>
                  <a:lnTo>
                    <a:pt x="158" y="31"/>
                  </a:lnTo>
                  <a:lnTo>
                    <a:pt x="194" y="16"/>
                  </a:lnTo>
                  <a:lnTo>
                    <a:pt x="237" y="7"/>
                  </a:lnTo>
                  <a:lnTo>
                    <a:pt x="276" y="0"/>
                  </a:lnTo>
                  <a:lnTo>
                    <a:pt x="325" y="0"/>
                  </a:lnTo>
                  <a:lnTo>
                    <a:pt x="328" y="0"/>
                  </a:lnTo>
                  <a:lnTo>
                    <a:pt x="331" y="0"/>
                  </a:lnTo>
                  <a:lnTo>
                    <a:pt x="365" y="3"/>
                  </a:lnTo>
                  <a:lnTo>
                    <a:pt x="404" y="19"/>
                  </a:lnTo>
                  <a:lnTo>
                    <a:pt x="447" y="43"/>
                  </a:lnTo>
                  <a:lnTo>
                    <a:pt x="489" y="67"/>
                  </a:lnTo>
                  <a:lnTo>
                    <a:pt x="532" y="95"/>
                  </a:lnTo>
                  <a:lnTo>
                    <a:pt x="575" y="119"/>
                  </a:lnTo>
                  <a:lnTo>
                    <a:pt x="617" y="137"/>
                  </a:lnTo>
                  <a:lnTo>
                    <a:pt x="657" y="146"/>
                  </a:lnTo>
                  <a:lnTo>
                    <a:pt x="699" y="140"/>
                  </a:lnTo>
                  <a:lnTo>
                    <a:pt x="739" y="134"/>
                  </a:lnTo>
                  <a:lnTo>
                    <a:pt x="778" y="122"/>
                  </a:lnTo>
                  <a:lnTo>
                    <a:pt x="815" y="107"/>
                  </a:lnTo>
                  <a:lnTo>
                    <a:pt x="855" y="86"/>
                  </a:lnTo>
                  <a:lnTo>
                    <a:pt x="894" y="61"/>
                  </a:lnTo>
                  <a:lnTo>
                    <a:pt x="937" y="34"/>
                  </a:lnTo>
                  <a:lnTo>
                    <a:pt x="985" y="0"/>
                  </a:lnTo>
                  <a:lnTo>
                    <a:pt x="988" y="0"/>
                  </a:lnTo>
                  <a:lnTo>
                    <a:pt x="988" y="28"/>
                  </a:lnTo>
                  <a:close/>
                </a:path>
              </a:pathLst>
            </a:custGeom>
            <a:solidFill>
              <a:srgbClr val="FF0000"/>
            </a:solidFill>
            <a:ln w="0">
              <a:solidFill>
                <a:srgbClr val="FF0000"/>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sp>
          <p:nvSpPr>
            <p:cNvPr id="24" name="Freeform 21"/>
            <p:cNvSpPr>
              <a:spLocks/>
            </p:cNvSpPr>
            <p:nvPr/>
          </p:nvSpPr>
          <p:spPr bwMode="auto">
            <a:xfrm>
              <a:off x="1746" y="2455"/>
              <a:ext cx="415" cy="71"/>
            </a:xfrm>
            <a:custGeom>
              <a:avLst/>
              <a:gdLst>
                <a:gd name="T0" fmla="*/ 1065 w 1119"/>
                <a:gd name="T1" fmla="*/ 67 h 192"/>
                <a:gd name="T2" fmla="*/ 970 w 1119"/>
                <a:gd name="T3" fmla="*/ 125 h 192"/>
                <a:gd name="T4" fmla="*/ 885 w 1119"/>
                <a:gd name="T5" fmla="*/ 161 h 192"/>
                <a:gd name="T6" fmla="*/ 794 w 1119"/>
                <a:gd name="T7" fmla="*/ 179 h 192"/>
                <a:gd name="T8" fmla="*/ 742 w 1119"/>
                <a:gd name="T9" fmla="*/ 185 h 192"/>
                <a:gd name="T10" fmla="*/ 696 w 1119"/>
                <a:gd name="T11" fmla="*/ 179 h 192"/>
                <a:gd name="T12" fmla="*/ 602 w 1119"/>
                <a:gd name="T13" fmla="*/ 137 h 192"/>
                <a:gd name="T14" fmla="*/ 505 w 1119"/>
                <a:gd name="T15" fmla="*/ 79 h 192"/>
                <a:gd name="T16" fmla="*/ 413 w 1119"/>
                <a:gd name="T17" fmla="*/ 36 h 192"/>
                <a:gd name="T18" fmla="*/ 371 w 1119"/>
                <a:gd name="T19" fmla="*/ 30 h 192"/>
                <a:gd name="T20" fmla="*/ 270 w 1119"/>
                <a:gd name="T21" fmla="*/ 36 h 192"/>
                <a:gd name="T22" fmla="*/ 182 w 1119"/>
                <a:gd name="T23" fmla="*/ 67 h 192"/>
                <a:gd name="T24" fmla="*/ 94 w 1119"/>
                <a:gd name="T25" fmla="*/ 112 h 192"/>
                <a:gd name="T26" fmla="*/ 0 w 1119"/>
                <a:gd name="T27" fmla="*/ 185 h 192"/>
                <a:gd name="T28" fmla="*/ 0 w 1119"/>
                <a:gd name="T29" fmla="*/ 192 h 192"/>
                <a:gd name="T30" fmla="*/ 0 w 1119"/>
                <a:gd name="T31" fmla="*/ 185 h 192"/>
                <a:gd name="T32" fmla="*/ 0 w 1119"/>
                <a:gd name="T33" fmla="*/ 179 h 192"/>
                <a:gd name="T34" fmla="*/ 0 w 1119"/>
                <a:gd name="T35" fmla="*/ 170 h 192"/>
                <a:gd name="T36" fmla="*/ 0 w 1119"/>
                <a:gd name="T37" fmla="*/ 161 h 192"/>
                <a:gd name="T38" fmla="*/ 94 w 1119"/>
                <a:gd name="T39" fmla="*/ 85 h 192"/>
                <a:gd name="T40" fmla="*/ 179 w 1119"/>
                <a:gd name="T41" fmla="*/ 36 h 192"/>
                <a:gd name="T42" fmla="*/ 267 w 1119"/>
                <a:gd name="T43" fmla="*/ 6 h 192"/>
                <a:gd name="T44" fmla="*/ 368 w 1119"/>
                <a:gd name="T45" fmla="*/ 0 h 192"/>
                <a:gd name="T46" fmla="*/ 374 w 1119"/>
                <a:gd name="T47" fmla="*/ 0 h 192"/>
                <a:gd name="T48" fmla="*/ 456 w 1119"/>
                <a:gd name="T49" fmla="*/ 21 h 192"/>
                <a:gd name="T50" fmla="*/ 553 w 1119"/>
                <a:gd name="T51" fmla="*/ 76 h 192"/>
                <a:gd name="T52" fmla="*/ 651 w 1119"/>
                <a:gd name="T53" fmla="*/ 134 h 192"/>
                <a:gd name="T54" fmla="*/ 745 w 1119"/>
                <a:gd name="T55" fmla="*/ 164 h 192"/>
                <a:gd name="T56" fmla="*/ 836 w 1119"/>
                <a:gd name="T57" fmla="*/ 149 h 192"/>
                <a:gd name="T58" fmla="*/ 925 w 1119"/>
                <a:gd name="T59" fmla="*/ 119 h 192"/>
                <a:gd name="T60" fmla="*/ 1013 w 1119"/>
                <a:gd name="T61" fmla="*/ 70 h 192"/>
                <a:gd name="T62" fmla="*/ 1113 w 1119"/>
                <a:gd name="T63" fmla="*/ 0 h 192"/>
                <a:gd name="T64" fmla="*/ 1119 w 1119"/>
                <a:gd name="T65" fmla="*/ 0 h 192"/>
                <a:gd name="T66" fmla="*/ 1119 w 1119"/>
                <a:gd name="T67" fmla="*/ 9 h 192"/>
                <a:gd name="T68" fmla="*/ 1119 w 1119"/>
                <a:gd name="T69" fmla="*/ 18 h 192"/>
                <a:gd name="T70" fmla="*/ 1119 w 1119"/>
                <a:gd name="T71" fmla="*/ 2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9" h="192">
                  <a:moveTo>
                    <a:pt x="1119" y="30"/>
                  </a:moveTo>
                  <a:lnTo>
                    <a:pt x="1065" y="67"/>
                  </a:lnTo>
                  <a:lnTo>
                    <a:pt x="1016" y="100"/>
                  </a:lnTo>
                  <a:lnTo>
                    <a:pt x="970" y="125"/>
                  </a:lnTo>
                  <a:lnTo>
                    <a:pt x="928" y="146"/>
                  </a:lnTo>
                  <a:lnTo>
                    <a:pt x="885" y="161"/>
                  </a:lnTo>
                  <a:lnTo>
                    <a:pt x="839" y="173"/>
                  </a:lnTo>
                  <a:lnTo>
                    <a:pt x="794" y="179"/>
                  </a:lnTo>
                  <a:lnTo>
                    <a:pt x="745" y="185"/>
                  </a:lnTo>
                  <a:lnTo>
                    <a:pt x="742" y="185"/>
                  </a:lnTo>
                  <a:lnTo>
                    <a:pt x="742" y="188"/>
                  </a:lnTo>
                  <a:lnTo>
                    <a:pt x="696" y="179"/>
                  </a:lnTo>
                  <a:lnTo>
                    <a:pt x="651" y="161"/>
                  </a:lnTo>
                  <a:lnTo>
                    <a:pt x="602" y="137"/>
                  </a:lnTo>
                  <a:lnTo>
                    <a:pt x="553" y="106"/>
                  </a:lnTo>
                  <a:lnTo>
                    <a:pt x="505" y="79"/>
                  </a:lnTo>
                  <a:lnTo>
                    <a:pt x="459" y="52"/>
                  </a:lnTo>
                  <a:lnTo>
                    <a:pt x="413" y="36"/>
                  </a:lnTo>
                  <a:lnTo>
                    <a:pt x="374" y="30"/>
                  </a:lnTo>
                  <a:lnTo>
                    <a:pt x="371" y="30"/>
                  </a:lnTo>
                  <a:lnTo>
                    <a:pt x="319" y="30"/>
                  </a:lnTo>
                  <a:lnTo>
                    <a:pt x="270" y="36"/>
                  </a:lnTo>
                  <a:lnTo>
                    <a:pt x="225" y="49"/>
                  </a:lnTo>
                  <a:lnTo>
                    <a:pt x="182" y="67"/>
                  </a:lnTo>
                  <a:lnTo>
                    <a:pt x="137" y="88"/>
                  </a:lnTo>
                  <a:lnTo>
                    <a:pt x="94" y="112"/>
                  </a:lnTo>
                  <a:lnTo>
                    <a:pt x="48" y="146"/>
                  </a:lnTo>
                  <a:lnTo>
                    <a:pt x="0" y="185"/>
                  </a:lnTo>
                  <a:lnTo>
                    <a:pt x="0" y="188"/>
                  </a:lnTo>
                  <a:lnTo>
                    <a:pt x="0" y="192"/>
                  </a:lnTo>
                  <a:lnTo>
                    <a:pt x="0" y="188"/>
                  </a:lnTo>
                  <a:lnTo>
                    <a:pt x="0" y="185"/>
                  </a:lnTo>
                  <a:lnTo>
                    <a:pt x="0" y="182"/>
                  </a:lnTo>
                  <a:lnTo>
                    <a:pt x="0" y="179"/>
                  </a:lnTo>
                  <a:lnTo>
                    <a:pt x="0" y="173"/>
                  </a:lnTo>
                  <a:lnTo>
                    <a:pt x="0" y="170"/>
                  </a:lnTo>
                  <a:lnTo>
                    <a:pt x="0" y="164"/>
                  </a:lnTo>
                  <a:lnTo>
                    <a:pt x="0" y="161"/>
                  </a:lnTo>
                  <a:lnTo>
                    <a:pt x="48" y="119"/>
                  </a:lnTo>
                  <a:lnTo>
                    <a:pt x="94" y="85"/>
                  </a:lnTo>
                  <a:lnTo>
                    <a:pt x="137" y="58"/>
                  </a:lnTo>
                  <a:lnTo>
                    <a:pt x="179" y="36"/>
                  </a:lnTo>
                  <a:lnTo>
                    <a:pt x="222" y="18"/>
                  </a:lnTo>
                  <a:lnTo>
                    <a:pt x="267" y="6"/>
                  </a:lnTo>
                  <a:lnTo>
                    <a:pt x="316" y="0"/>
                  </a:lnTo>
                  <a:lnTo>
                    <a:pt x="368" y="0"/>
                  </a:lnTo>
                  <a:lnTo>
                    <a:pt x="371" y="0"/>
                  </a:lnTo>
                  <a:lnTo>
                    <a:pt x="374" y="0"/>
                  </a:lnTo>
                  <a:lnTo>
                    <a:pt x="413" y="3"/>
                  </a:lnTo>
                  <a:lnTo>
                    <a:pt x="456" y="21"/>
                  </a:lnTo>
                  <a:lnTo>
                    <a:pt x="505" y="45"/>
                  </a:lnTo>
                  <a:lnTo>
                    <a:pt x="553" y="76"/>
                  </a:lnTo>
                  <a:lnTo>
                    <a:pt x="602" y="106"/>
                  </a:lnTo>
                  <a:lnTo>
                    <a:pt x="651" y="134"/>
                  </a:lnTo>
                  <a:lnTo>
                    <a:pt x="699" y="155"/>
                  </a:lnTo>
                  <a:lnTo>
                    <a:pt x="745" y="164"/>
                  </a:lnTo>
                  <a:lnTo>
                    <a:pt x="791" y="158"/>
                  </a:lnTo>
                  <a:lnTo>
                    <a:pt x="836" y="149"/>
                  </a:lnTo>
                  <a:lnTo>
                    <a:pt x="879" y="137"/>
                  </a:lnTo>
                  <a:lnTo>
                    <a:pt x="925" y="119"/>
                  </a:lnTo>
                  <a:lnTo>
                    <a:pt x="967" y="97"/>
                  </a:lnTo>
                  <a:lnTo>
                    <a:pt x="1013" y="70"/>
                  </a:lnTo>
                  <a:lnTo>
                    <a:pt x="1058" y="36"/>
                  </a:lnTo>
                  <a:lnTo>
                    <a:pt x="1113" y="0"/>
                  </a:lnTo>
                  <a:lnTo>
                    <a:pt x="1116" y="0"/>
                  </a:lnTo>
                  <a:lnTo>
                    <a:pt x="1119" y="0"/>
                  </a:lnTo>
                  <a:lnTo>
                    <a:pt x="1119" y="3"/>
                  </a:lnTo>
                  <a:lnTo>
                    <a:pt x="1119" y="9"/>
                  </a:lnTo>
                  <a:lnTo>
                    <a:pt x="1119" y="15"/>
                  </a:lnTo>
                  <a:lnTo>
                    <a:pt x="1119" y="18"/>
                  </a:lnTo>
                  <a:lnTo>
                    <a:pt x="1119" y="24"/>
                  </a:lnTo>
                  <a:lnTo>
                    <a:pt x="1119" y="27"/>
                  </a:lnTo>
                  <a:lnTo>
                    <a:pt x="1119" y="30"/>
                  </a:lnTo>
                  <a:close/>
                </a:path>
              </a:pathLst>
            </a:custGeom>
            <a:solidFill>
              <a:srgbClr val="FF0000"/>
            </a:solidFill>
            <a:ln w="0">
              <a:solidFill>
                <a:srgbClr val="FF0000"/>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sp>
          <p:nvSpPr>
            <p:cNvPr id="25" name="Freeform 22"/>
            <p:cNvSpPr>
              <a:spLocks/>
            </p:cNvSpPr>
            <p:nvPr/>
          </p:nvSpPr>
          <p:spPr bwMode="auto">
            <a:xfrm>
              <a:off x="1723" y="2607"/>
              <a:ext cx="462" cy="79"/>
            </a:xfrm>
            <a:custGeom>
              <a:avLst/>
              <a:gdLst>
                <a:gd name="T0" fmla="*/ 1186 w 1247"/>
                <a:gd name="T1" fmla="*/ 76 h 213"/>
                <a:gd name="T2" fmla="*/ 1083 w 1247"/>
                <a:gd name="T3" fmla="*/ 140 h 213"/>
                <a:gd name="T4" fmla="*/ 986 w 1247"/>
                <a:gd name="T5" fmla="*/ 182 h 213"/>
                <a:gd name="T6" fmla="*/ 885 w 1247"/>
                <a:gd name="T7" fmla="*/ 200 h 213"/>
                <a:gd name="T8" fmla="*/ 827 w 1247"/>
                <a:gd name="T9" fmla="*/ 207 h 213"/>
                <a:gd name="T10" fmla="*/ 827 w 1247"/>
                <a:gd name="T11" fmla="*/ 213 h 213"/>
                <a:gd name="T12" fmla="*/ 724 w 1247"/>
                <a:gd name="T13" fmla="*/ 182 h 213"/>
                <a:gd name="T14" fmla="*/ 617 w 1247"/>
                <a:gd name="T15" fmla="*/ 121 h 213"/>
                <a:gd name="T16" fmla="*/ 511 w 1247"/>
                <a:gd name="T17" fmla="*/ 60 h 213"/>
                <a:gd name="T18" fmla="*/ 417 w 1247"/>
                <a:gd name="T19" fmla="*/ 33 h 213"/>
                <a:gd name="T20" fmla="*/ 356 w 1247"/>
                <a:gd name="T21" fmla="*/ 36 h 213"/>
                <a:gd name="T22" fmla="*/ 252 w 1247"/>
                <a:gd name="T23" fmla="*/ 57 h 213"/>
                <a:gd name="T24" fmla="*/ 155 w 1247"/>
                <a:gd name="T25" fmla="*/ 97 h 213"/>
                <a:gd name="T26" fmla="*/ 54 w 1247"/>
                <a:gd name="T27" fmla="*/ 164 h 213"/>
                <a:gd name="T28" fmla="*/ 0 w 1247"/>
                <a:gd name="T29" fmla="*/ 210 h 213"/>
                <a:gd name="T30" fmla="*/ 0 w 1247"/>
                <a:gd name="T31" fmla="*/ 210 h 213"/>
                <a:gd name="T32" fmla="*/ 0 w 1247"/>
                <a:gd name="T33" fmla="*/ 203 h 213"/>
                <a:gd name="T34" fmla="*/ 0 w 1247"/>
                <a:gd name="T35" fmla="*/ 194 h 213"/>
                <a:gd name="T36" fmla="*/ 0 w 1247"/>
                <a:gd name="T37" fmla="*/ 185 h 213"/>
                <a:gd name="T38" fmla="*/ 0 w 1247"/>
                <a:gd name="T39" fmla="*/ 179 h 213"/>
                <a:gd name="T40" fmla="*/ 103 w 1247"/>
                <a:gd name="T41" fmla="*/ 97 h 213"/>
                <a:gd name="T42" fmla="*/ 201 w 1247"/>
                <a:gd name="T43" fmla="*/ 39 h 213"/>
                <a:gd name="T44" fmla="*/ 298 w 1247"/>
                <a:gd name="T45" fmla="*/ 9 h 213"/>
                <a:gd name="T46" fmla="*/ 407 w 1247"/>
                <a:gd name="T47" fmla="*/ 0 h 213"/>
                <a:gd name="T48" fmla="*/ 413 w 1247"/>
                <a:gd name="T49" fmla="*/ 0 h 213"/>
                <a:gd name="T50" fmla="*/ 459 w 1247"/>
                <a:gd name="T51" fmla="*/ 3 h 213"/>
                <a:gd name="T52" fmla="*/ 563 w 1247"/>
                <a:gd name="T53" fmla="*/ 51 h 213"/>
                <a:gd name="T54" fmla="*/ 672 w 1247"/>
                <a:gd name="T55" fmla="*/ 118 h 213"/>
                <a:gd name="T56" fmla="*/ 779 w 1247"/>
                <a:gd name="T57" fmla="*/ 170 h 213"/>
                <a:gd name="T58" fmla="*/ 882 w 1247"/>
                <a:gd name="T59" fmla="*/ 176 h 213"/>
                <a:gd name="T60" fmla="*/ 982 w 1247"/>
                <a:gd name="T61" fmla="*/ 152 h 213"/>
                <a:gd name="T62" fmla="*/ 1077 w 1247"/>
                <a:gd name="T63" fmla="*/ 109 h 213"/>
                <a:gd name="T64" fmla="*/ 1180 w 1247"/>
                <a:gd name="T65" fmla="*/ 39 h 213"/>
                <a:gd name="T66" fmla="*/ 1244 w 1247"/>
                <a:gd name="T67" fmla="*/ 0 h 213"/>
                <a:gd name="T68" fmla="*/ 1247 w 1247"/>
                <a:gd name="T69" fmla="*/ 3 h 213"/>
                <a:gd name="T70" fmla="*/ 1247 w 1247"/>
                <a:gd name="T71" fmla="*/ 18 h 213"/>
                <a:gd name="T72" fmla="*/ 1247 w 1247"/>
                <a:gd name="T73" fmla="*/ 30 h 213"/>
                <a:gd name="T74" fmla="*/ 1247 w 1247"/>
                <a:gd name="T75" fmla="*/ 3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7" h="213">
                  <a:moveTo>
                    <a:pt x="1247" y="36"/>
                  </a:moveTo>
                  <a:lnTo>
                    <a:pt x="1186" y="76"/>
                  </a:lnTo>
                  <a:lnTo>
                    <a:pt x="1132" y="112"/>
                  </a:lnTo>
                  <a:lnTo>
                    <a:pt x="1083" y="140"/>
                  </a:lnTo>
                  <a:lnTo>
                    <a:pt x="1034" y="164"/>
                  </a:lnTo>
                  <a:lnTo>
                    <a:pt x="986" y="182"/>
                  </a:lnTo>
                  <a:lnTo>
                    <a:pt x="934" y="194"/>
                  </a:lnTo>
                  <a:lnTo>
                    <a:pt x="885" y="200"/>
                  </a:lnTo>
                  <a:lnTo>
                    <a:pt x="830" y="207"/>
                  </a:lnTo>
                  <a:lnTo>
                    <a:pt x="827" y="207"/>
                  </a:lnTo>
                  <a:lnTo>
                    <a:pt x="827" y="210"/>
                  </a:lnTo>
                  <a:lnTo>
                    <a:pt x="827" y="213"/>
                  </a:lnTo>
                  <a:lnTo>
                    <a:pt x="776" y="200"/>
                  </a:lnTo>
                  <a:lnTo>
                    <a:pt x="724" y="182"/>
                  </a:lnTo>
                  <a:lnTo>
                    <a:pt x="672" y="152"/>
                  </a:lnTo>
                  <a:lnTo>
                    <a:pt x="617" y="121"/>
                  </a:lnTo>
                  <a:lnTo>
                    <a:pt x="563" y="88"/>
                  </a:lnTo>
                  <a:lnTo>
                    <a:pt x="511" y="60"/>
                  </a:lnTo>
                  <a:lnTo>
                    <a:pt x="462" y="39"/>
                  </a:lnTo>
                  <a:lnTo>
                    <a:pt x="417" y="33"/>
                  </a:lnTo>
                  <a:lnTo>
                    <a:pt x="417" y="36"/>
                  </a:lnTo>
                  <a:lnTo>
                    <a:pt x="356" y="36"/>
                  </a:lnTo>
                  <a:lnTo>
                    <a:pt x="301" y="45"/>
                  </a:lnTo>
                  <a:lnTo>
                    <a:pt x="252" y="57"/>
                  </a:lnTo>
                  <a:lnTo>
                    <a:pt x="204" y="76"/>
                  </a:lnTo>
                  <a:lnTo>
                    <a:pt x="155" y="97"/>
                  </a:lnTo>
                  <a:lnTo>
                    <a:pt x="103" y="127"/>
                  </a:lnTo>
                  <a:lnTo>
                    <a:pt x="54" y="164"/>
                  </a:lnTo>
                  <a:lnTo>
                    <a:pt x="0" y="207"/>
                  </a:lnTo>
                  <a:lnTo>
                    <a:pt x="0" y="210"/>
                  </a:lnTo>
                  <a:lnTo>
                    <a:pt x="0" y="213"/>
                  </a:lnTo>
                  <a:lnTo>
                    <a:pt x="0" y="210"/>
                  </a:lnTo>
                  <a:lnTo>
                    <a:pt x="0" y="207"/>
                  </a:lnTo>
                  <a:lnTo>
                    <a:pt x="0" y="203"/>
                  </a:lnTo>
                  <a:lnTo>
                    <a:pt x="0" y="200"/>
                  </a:lnTo>
                  <a:lnTo>
                    <a:pt x="0" y="194"/>
                  </a:lnTo>
                  <a:lnTo>
                    <a:pt x="0" y="188"/>
                  </a:lnTo>
                  <a:lnTo>
                    <a:pt x="0" y="185"/>
                  </a:lnTo>
                  <a:lnTo>
                    <a:pt x="0" y="182"/>
                  </a:lnTo>
                  <a:lnTo>
                    <a:pt x="0" y="179"/>
                  </a:lnTo>
                  <a:lnTo>
                    <a:pt x="51" y="133"/>
                  </a:lnTo>
                  <a:lnTo>
                    <a:pt x="103" y="97"/>
                  </a:lnTo>
                  <a:lnTo>
                    <a:pt x="152" y="64"/>
                  </a:lnTo>
                  <a:lnTo>
                    <a:pt x="201" y="39"/>
                  </a:lnTo>
                  <a:lnTo>
                    <a:pt x="246" y="21"/>
                  </a:lnTo>
                  <a:lnTo>
                    <a:pt x="298" y="9"/>
                  </a:lnTo>
                  <a:lnTo>
                    <a:pt x="350" y="0"/>
                  </a:lnTo>
                  <a:lnTo>
                    <a:pt x="407" y="0"/>
                  </a:lnTo>
                  <a:lnTo>
                    <a:pt x="410" y="0"/>
                  </a:lnTo>
                  <a:lnTo>
                    <a:pt x="413" y="0"/>
                  </a:lnTo>
                  <a:lnTo>
                    <a:pt x="417" y="0"/>
                  </a:lnTo>
                  <a:lnTo>
                    <a:pt x="459" y="3"/>
                  </a:lnTo>
                  <a:lnTo>
                    <a:pt x="511" y="24"/>
                  </a:lnTo>
                  <a:lnTo>
                    <a:pt x="563" y="51"/>
                  </a:lnTo>
                  <a:lnTo>
                    <a:pt x="617" y="85"/>
                  </a:lnTo>
                  <a:lnTo>
                    <a:pt x="672" y="118"/>
                  </a:lnTo>
                  <a:lnTo>
                    <a:pt x="727" y="149"/>
                  </a:lnTo>
                  <a:lnTo>
                    <a:pt x="779" y="170"/>
                  </a:lnTo>
                  <a:lnTo>
                    <a:pt x="830" y="182"/>
                  </a:lnTo>
                  <a:lnTo>
                    <a:pt x="882" y="176"/>
                  </a:lnTo>
                  <a:lnTo>
                    <a:pt x="934" y="167"/>
                  </a:lnTo>
                  <a:lnTo>
                    <a:pt x="982" y="152"/>
                  </a:lnTo>
                  <a:lnTo>
                    <a:pt x="1028" y="133"/>
                  </a:lnTo>
                  <a:lnTo>
                    <a:pt x="1077" y="109"/>
                  </a:lnTo>
                  <a:lnTo>
                    <a:pt x="1129" y="76"/>
                  </a:lnTo>
                  <a:lnTo>
                    <a:pt x="1180" y="39"/>
                  </a:lnTo>
                  <a:lnTo>
                    <a:pt x="1241" y="0"/>
                  </a:lnTo>
                  <a:lnTo>
                    <a:pt x="1244" y="0"/>
                  </a:lnTo>
                  <a:lnTo>
                    <a:pt x="1247" y="0"/>
                  </a:lnTo>
                  <a:lnTo>
                    <a:pt x="1247" y="3"/>
                  </a:lnTo>
                  <a:lnTo>
                    <a:pt x="1247" y="9"/>
                  </a:lnTo>
                  <a:lnTo>
                    <a:pt x="1247" y="18"/>
                  </a:lnTo>
                  <a:lnTo>
                    <a:pt x="1247" y="24"/>
                  </a:lnTo>
                  <a:lnTo>
                    <a:pt x="1247" y="30"/>
                  </a:lnTo>
                  <a:lnTo>
                    <a:pt x="1247" y="33"/>
                  </a:lnTo>
                  <a:lnTo>
                    <a:pt x="1247" y="36"/>
                  </a:lnTo>
                  <a:close/>
                </a:path>
              </a:pathLst>
            </a:custGeom>
            <a:solidFill>
              <a:srgbClr val="FF0000"/>
            </a:solidFill>
            <a:ln w="0">
              <a:solidFill>
                <a:srgbClr val="FF0000"/>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sp>
          <p:nvSpPr>
            <p:cNvPr id="26" name="Freeform 23"/>
            <p:cNvSpPr>
              <a:spLocks/>
            </p:cNvSpPr>
            <p:nvPr/>
          </p:nvSpPr>
          <p:spPr bwMode="auto">
            <a:xfrm>
              <a:off x="1698" y="2767"/>
              <a:ext cx="511" cy="88"/>
            </a:xfrm>
            <a:custGeom>
              <a:avLst/>
              <a:gdLst>
                <a:gd name="T0" fmla="*/ 1311 w 1378"/>
                <a:gd name="T1" fmla="*/ 82 h 237"/>
                <a:gd name="T2" fmla="*/ 1196 w 1378"/>
                <a:gd name="T3" fmla="*/ 155 h 237"/>
                <a:gd name="T4" fmla="*/ 1089 w 1378"/>
                <a:gd name="T5" fmla="*/ 200 h 237"/>
                <a:gd name="T6" fmla="*/ 976 w 1378"/>
                <a:gd name="T7" fmla="*/ 222 h 237"/>
                <a:gd name="T8" fmla="*/ 916 w 1378"/>
                <a:gd name="T9" fmla="*/ 231 h 237"/>
                <a:gd name="T10" fmla="*/ 861 w 1378"/>
                <a:gd name="T11" fmla="*/ 222 h 237"/>
                <a:gd name="T12" fmla="*/ 745 w 1378"/>
                <a:gd name="T13" fmla="*/ 170 h 237"/>
                <a:gd name="T14" fmla="*/ 623 w 1378"/>
                <a:gd name="T15" fmla="*/ 97 h 237"/>
                <a:gd name="T16" fmla="*/ 511 w 1378"/>
                <a:gd name="T17" fmla="*/ 45 h 237"/>
                <a:gd name="T18" fmla="*/ 462 w 1378"/>
                <a:gd name="T19" fmla="*/ 39 h 237"/>
                <a:gd name="T20" fmla="*/ 337 w 1378"/>
                <a:gd name="T21" fmla="*/ 48 h 237"/>
                <a:gd name="T22" fmla="*/ 225 w 1378"/>
                <a:gd name="T23" fmla="*/ 82 h 237"/>
                <a:gd name="T24" fmla="*/ 118 w 1378"/>
                <a:gd name="T25" fmla="*/ 140 h 237"/>
                <a:gd name="T26" fmla="*/ 0 w 1378"/>
                <a:gd name="T27" fmla="*/ 228 h 237"/>
                <a:gd name="T28" fmla="*/ 0 w 1378"/>
                <a:gd name="T29" fmla="*/ 234 h 237"/>
                <a:gd name="T30" fmla="*/ 0 w 1378"/>
                <a:gd name="T31" fmla="*/ 234 h 237"/>
                <a:gd name="T32" fmla="*/ 0 w 1378"/>
                <a:gd name="T33" fmla="*/ 225 h 237"/>
                <a:gd name="T34" fmla="*/ 0 w 1378"/>
                <a:gd name="T35" fmla="*/ 216 h 237"/>
                <a:gd name="T36" fmla="*/ 0 w 1378"/>
                <a:gd name="T37" fmla="*/ 204 h 237"/>
                <a:gd name="T38" fmla="*/ 58 w 1378"/>
                <a:gd name="T39" fmla="*/ 149 h 237"/>
                <a:gd name="T40" fmla="*/ 146 w 1378"/>
                <a:gd name="T41" fmla="*/ 82 h 237"/>
                <a:gd name="T42" fmla="*/ 164 w 1378"/>
                <a:gd name="T43" fmla="*/ 73 h 237"/>
                <a:gd name="T44" fmla="*/ 85 w 1378"/>
                <a:gd name="T45" fmla="*/ 137 h 237"/>
                <a:gd name="T46" fmla="*/ 58 w 1378"/>
                <a:gd name="T47" fmla="*/ 149 h 237"/>
                <a:gd name="T48" fmla="*/ 170 w 1378"/>
                <a:gd name="T49" fmla="*/ 73 h 237"/>
                <a:gd name="T50" fmla="*/ 274 w 1378"/>
                <a:gd name="T51" fmla="*/ 24 h 237"/>
                <a:gd name="T52" fmla="*/ 389 w 1378"/>
                <a:gd name="T53" fmla="*/ 0 h 237"/>
                <a:gd name="T54" fmla="*/ 456 w 1378"/>
                <a:gd name="T55" fmla="*/ 0 h 237"/>
                <a:gd name="T56" fmla="*/ 462 w 1378"/>
                <a:gd name="T57" fmla="*/ 0 h 237"/>
                <a:gd name="T58" fmla="*/ 563 w 1378"/>
                <a:gd name="T59" fmla="*/ 27 h 237"/>
                <a:gd name="T60" fmla="*/ 681 w 1378"/>
                <a:gd name="T61" fmla="*/ 94 h 237"/>
                <a:gd name="T62" fmla="*/ 803 w 1378"/>
                <a:gd name="T63" fmla="*/ 164 h 237"/>
                <a:gd name="T64" fmla="*/ 916 w 1378"/>
                <a:gd name="T65" fmla="*/ 200 h 237"/>
                <a:gd name="T66" fmla="*/ 1031 w 1378"/>
                <a:gd name="T67" fmla="*/ 185 h 237"/>
                <a:gd name="T68" fmla="*/ 1138 w 1378"/>
                <a:gd name="T69" fmla="*/ 146 h 237"/>
                <a:gd name="T70" fmla="*/ 1244 w 1378"/>
                <a:gd name="T71" fmla="*/ 85 h 237"/>
                <a:gd name="T72" fmla="*/ 1369 w 1378"/>
                <a:gd name="T73" fmla="*/ 0 h 237"/>
                <a:gd name="T74" fmla="*/ 1375 w 1378"/>
                <a:gd name="T75" fmla="*/ 0 h 237"/>
                <a:gd name="T76" fmla="*/ 1378 w 1378"/>
                <a:gd name="T77" fmla="*/ 3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8" h="237">
                  <a:moveTo>
                    <a:pt x="1378" y="39"/>
                  </a:moveTo>
                  <a:lnTo>
                    <a:pt x="1311" y="82"/>
                  </a:lnTo>
                  <a:lnTo>
                    <a:pt x="1253" y="121"/>
                  </a:lnTo>
                  <a:lnTo>
                    <a:pt x="1196" y="155"/>
                  </a:lnTo>
                  <a:lnTo>
                    <a:pt x="1141" y="179"/>
                  </a:lnTo>
                  <a:lnTo>
                    <a:pt x="1089" y="200"/>
                  </a:lnTo>
                  <a:lnTo>
                    <a:pt x="1034" y="213"/>
                  </a:lnTo>
                  <a:lnTo>
                    <a:pt x="976" y="222"/>
                  </a:lnTo>
                  <a:lnTo>
                    <a:pt x="916" y="228"/>
                  </a:lnTo>
                  <a:lnTo>
                    <a:pt x="916" y="231"/>
                  </a:lnTo>
                  <a:lnTo>
                    <a:pt x="916" y="234"/>
                  </a:lnTo>
                  <a:lnTo>
                    <a:pt x="861" y="222"/>
                  </a:lnTo>
                  <a:lnTo>
                    <a:pt x="803" y="200"/>
                  </a:lnTo>
                  <a:lnTo>
                    <a:pt x="745" y="170"/>
                  </a:lnTo>
                  <a:lnTo>
                    <a:pt x="684" y="134"/>
                  </a:lnTo>
                  <a:lnTo>
                    <a:pt x="623" y="97"/>
                  </a:lnTo>
                  <a:lnTo>
                    <a:pt x="566" y="67"/>
                  </a:lnTo>
                  <a:lnTo>
                    <a:pt x="511" y="45"/>
                  </a:lnTo>
                  <a:lnTo>
                    <a:pt x="462" y="36"/>
                  </a:lnTo>
                  <a:lnTo>
                    <a:pt x="462" y="39"/>
                  </a:lnTo>
                  <a:lnTo>
                    <a:pt x="395" y="39"/>
                  </a:lnTo>
                  <a:lnTo>
                    <a:pt x="337" y="48"/>
                  </a:lnTo>
                  <a:lnTo>
                    <a:pt x="280" y="61"/>
                  </a:lnTo>
                  <a:lnTo>
                    <a:pt x="225" y="82"/>
                  </a:lnTo>
                  <a:lnTo>
                    <a:pt x="173" y="106"/>
                  </a:lnTo>
                  <a:lnTo>
                    <a:pt x="118" y="140"/>
                  </a:lnTo>
                  <a:lnTo>
                    <a:pt x="61" y="179"/>
                  </a:lnTo>
                  <a:lnTo>
                    <a:pt x="0" y="228"/>
                  </a:lnTo>
                  <a:lnTo>
                    <a:pt x="0" y="231"/>
                  </a:lnTo>
                  <a:lnTo>
                    <a:pt x="0" y="234"/>
                  </a:lnTo>
                  <a:lnTo>
                    <a:pt x="0" y="237"/>
                  </a:lnTo>
                  <a:lnTo>
                    <a:pt x="0" y="234"/>
                  </a:lnTo>
                  <a:lnTo>
                    <a:pt x="0" y="231"/>
                  </a:lnTo>
                  <a:lnTo>
                    <a:pt x="0" y="225"/>
                  </a:lnTo>
                  <a:lnTo>
                    <a:pt x="0" y="222"/>
                  </a:lnTo>
                  <a:lnTo>
                    <a:pt x="0" y="216"/>
                  </a:lnTo>
                  <a:lnTo>
                    <a:pt x="0" y="210"/>
                  </a:lnTo>
                  <a:lnTo>
                    <a:pt x="0" y="204"/>
                  </a:lnTo>
                  <a:lnTo>
                    <a:pt x="0" y="200"/>
                  </a:lnTo>
                  <a:lnTo>
                    <a:pt x="58" y="149"/>
                  </a:lnTo>
                  <a:lnTo>
                    <a:pt x="109" y="109"/>
                  </a:lnTo>
                  <a:lnTo>
                    <a:pt x="146" y="82"/>
                  </a:lnTo>
                  <a:lnTo>
                    <a:pt x="164" y="70"/>
                  </a:lnTo>
                  <a:lnTo>
                    <a:pt x="164" y="73"/>
                  </a:lnTo>
                  <a:lnTo>
                    <a:pt x="140" y="94"/>
                  </a:lnTo>
                  <a:lnTo>
                    <a:pt x="85" y="137"/>
                  </a:lnTo>
                  <a:lnTo>
                    <a:pt x="0" y="200"/>
                  </a:lnTo>
                  <a:lnTo>
                    <a:pt x="58" y="149"/>
                  </a:lnTo>
                  <a:lnTo>
                    <a:pt x="115" y="106"/>
                  </a:lnTo>
                  <a:lnTo>
                    <a:pt x="170" y="73"/>
                  </a:lnTo>
                  <a:lnTo>
                    <a:pt x="222" y="45"/>
                  </a:lnTo>
                  <a:lnTo>
                    <a:pt x="274" y="24"/>
                  </a:lnTo>
                  <a:lnTo>
                    <a:pt x="328" y="9"/>
                  </a:lnTo>
                  <a:lnTo>
                    <a:pt x="389" y="0"/>
                  </a:lnTo>
                  <a:lnTo>
                    <a:pt x="453" y="0"/>
                  </a:lnTo>
                  <a:lnTo>
                    <a:pt x="456" y="0"/>
                  </a:lnTo>
                  <a:lnTo>
                    <a:pt x="459" y="0"/>
                  </a:lnTo>
                  <a:lnTo>
                    <a:pt x="462" y="0"/>
                  </a:lnTo>
                  <a:lnTo>
                    <a:pt x="511" y="6"/>
                  </a:lnTo>
                  <a:lnTo>
                    <a:pt x="563" y="27"/>
                  </a:lnTo>
                  <a:lnTo>
                    <a:pt x="620" y="57"/>
                  </a:lnTo>
                  <a:lnTo>
                    <a:pt x="681" y="94"/>
                  </a:lnTo>
                  <a:lnTo>
                    <a:pt x="742" y="131"/>
                  </a:lnTo>
                  <a:lnTo>
                    <a:pt x="803" y="164"/>
                  </a:lnTo>
                  <a:lnTo>
                    <a:pt x="861" y="188"/>
                  </a:lnTo>
                  <a:lnTo>
                    <a:pt x="916" y="200"/>
                  </a:lnTo>
                  <a:lnTo>
                    <a:pt x="973" y="194"/>
                  </a:lnTo>
                  <a:lnTo>
                    <a:pt x="1031" y="185"/>
                  </a:lnTo>
                  <a:lnTo>
                    <a:pt x="1083" y="167"/>
                  </a:lnTo>
                  <a:lnTo>
                    <a:pt x="1138" y="146"/>
                  </a:lnTo>
                  <a:lnTo>
                    <a:pt x="1189" y="118"/>
                  </a:lnTo>
                  <a:lnTo>
                    <a:pt x="1244" y="85"/>
                  </a:lnTo>
                  <a:lnTo>
                    <a:pt x="1302" y="45"/>
                  </a:lnTo>
                  <a:lnTo>
                    <a:pt x="1369" y="0"/>
                  </a:lnTo>
                  <a:lnTo>
                    <a:pt x="1372" y="0"/>
                  </a:lnTo>
                  <a:lnTo>
                    <a:pt x="1375" y="0"/>
                  </a:lnTo>
                  <a:lnTo>
                    <a:pt x="1378" y="0"/>
                  </a:lnTo>
                  <a:lnTo>
                    <a:pt x="1378" y="39"/>
                  </a:lnTo>
                  <a:close/>
                </a:path>
              </a:pathLst>
            </a:custGeom>
            <a:solidFill>
              <a:srgbClr val="FF0000"/>
            </a:solidFill>
            <a:ln w="0">
              <a:solidFill>
                <a:srgbClr val="FF0000"/>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sp>
          <p:nvSpPr>
            <p:cNvPr id="27" name="Freeform 24"/>
            <p:cNvSpPr>
              <a:spLocks/>
            </p:cNvSpPr>
            <p:nvPr/>
          </p:nvSpPr>
          <p:spPr bwMode="auto">
            <a:xfrm>
              <a:off x="1674" y="2936"/>
              <a:ext cx="554" cy="95"/>
            </a:xfrm>
            <a:custGeom>
              <a:avLst/>
              <a:gdLst>
                <a:gd name="T0" fmla="*/ 1494 w 1494"/>
                <a:gd name="T1" fmla="*/ 40 h 256"/>
                <a:gd name="T2" fmla="*/ 1430 w 1494"/>
                <a:gd name="T3" fmla="*/ 88 h 256"/>
                <a:gd name="T4" fmla="*/ 1366 w 1494"/>
                <a:gd name="T5" fmla="*/ 134 h 256"/>
                <a:gd name="T6" fmla="*/ 1302 w 1494"/>
                <a:gd name="T7" fmla="*/ 170 h 256"/>
                <a:gd name="T8" fmla="*/ 1241 w 1494"/>
                <a:gd name="T9" fmla="*/ 201 h 256"/>
                <a:gd name="T10" fmla="*/ 1177 w 1494"/>
                <a:gd name="T11" fmla="*/ 225 h 256"/>
                <a:gd name="T12" fmla="*/ 1113 w 1494"/>
                <a:gd name="T13" fmla="*/ 240 h 256"/>
                <a:gd name="T14" fmla="*/ 1053 w 1494"/>
                <a:gd name="T15" fmla="*/ 250 h 256"/>
                <a:gd name="T16" fmla="*/ 992 w 1494"/>
                <a:gd name="T17" fmla="*/ 256 h 256"/>
                <a:gd name="T18" fmla="*/ 928 w 1494"/>
                <a:gd name="T19" fmla="*/ 243 h 256"/>
                <a:gd name="T20" fmla="*/ 867 w 1494"/>
                <a:gd name="T21" fmla="*/ 219 h 256"/>
                <a:gd name="T22" fmla="*/ 806 w 1494"/>
                <a:gd name="T23" fmla="*/ 186 h 256"/>
                <a:gd name="T24" fmla="*/ 745 w 1494"/>
                <a:gd name="T25" fmla="*/ 146 h 256"/>
                <a:gd name="T26" fmla="*/ 681 w 1494"/>
                <a:gd name="T27" fmla="*/ 104 h 256"/>
                <a:gd name="T28" fmla="*/ 621 w 1494"/>
                <a:gd name="T29" fmla="*/ 70 h 256"/>
                <a:gd name="T30" fmla="*/ 560 w 1494"/>
                <a:gd name="T31" fmla="*/ 46 h 256"/>
                <a:gd name="T32" fmla="*/ 502 w 1494"/>
                <a:gd name="T33" fmla="*/ 40 h 256"/>
                <a:gd name="T34" fmla="*/ 438 w 1494"/>
                <a:gd name="T35" fmla="*/ 43 h 256"/>
                <a:gd name="T36" fmla="*/ 377 w 1494"/>
                <a:gd name="T37" fmla="*/ 52 h 256"/>
                <a:gd name="T38" fmla="*/ 313 w 1494"/>
                <a:gd name="T39" fmla="*/ 67 h 256"/>
                <a:gd name="T40" fmla="*/ 252 w 1494"/>
                <a:gd name="T41" fmla="*/ 91 h 256"/>
                <a:gd name="T42" fmla="*/ 188 w 1494"/>
                <a:gd name="T43" fmla="*/ 122 h 256"/>
                <a:gd name="T44" fmla="*/ 125 w 1494"/>
                <a:gd name="T45" fmla="*/ 158 h 256"/>
                <a:gd name="T46" fmla="*/ 61 w 1494"/>
                <a:gd name="T47" fmla="*/ 204 h 256"/>
                <a:gd name="T48" fmla="*/ 0 w 1494"/>
                <a:gd name="T49" fmla="*/ 256 h 256"/>
                <a:gd name="T50" fmla="*/ 0 w 1494"/>
                <a:gd name="T51" fmla="*/ 213 h 256"/>
                <a:gd name="T52" fmla="*/ 61 w 1494"/>
                <a:gd name="T53" fmla="*/ 161 h 256"/>
                <a:gd name="T54" fmla="*/ 125 w 1494"/>
                <a:gd name="T55" fmla="*/ 119 h 256"/>
                <a:gd name="T56" fmla="*/ 188 w 1494"/>
                <a:gd name="T57" fmla="*/ 82 h 256"/>
                <a:gd name="T58" fmla="*/ 252 w 1494"/>
                <a:gd name="T59" fmla="*/ 52 h 256"/>
                <a:gd name="T60" fmla="*/ 313 w 1494"/>
                <a:gd name="T61" fmla="*/ 27 h 256"/>
                <a:gd name="T62" fmla="*/ 377 w 1494"/>
                <a:gd name="T63" fmla="*/ 12 h 256"/>
                <a:gd name="T64" fmla="*/ 438 w 1494"/>
                <a:gd name="T65" fmla="*/ 3 h 256"/>
                <a:gd name="T66" fmla="*/ 502 w 1494"/>
                <a:gd name="T67" fmla="*/ 0 h 256"/>
                <a:gd name="T68" fmla="*/ 560 w 1494"/>
                <a:gd name="T69" fmla="*/ 6 h 256"/>
                <a:gd name="T70" fmla="*/ 621 w 1494"/>
                <a:gd name="T71" fmla="*/ 30 h 256"/>
                <a:gd name="T72" fmla="*/ 681 w 1494"/>
                <a:gd name="T73" fmla="*/ 64 h 256"/>
                <a:gd name="T74" fmla="*/ 745 w 1494"/>
                <a:gd name="T75" fmla="*/ 104 h 256"/>
                <a:gd name="T76" fmla="*/ 806 w 1494"/>
                <a:gd name="T77" fmla="*/ 143 h 256"/>
                <a:gd name="T78" fmla="*/ 867 w 1494"/>
                <a:gd name="T79" fmla="*/ 177 h 256"/>
                <a:gd name="T80" fmla="*/ 928 w 1494"/>
                <a:gd name="T81" fmla="*/ 201 h 256"/>
                <a:gd name="T82" fmla="*/ 992 w 1494"/>
                <a:gd name="T83" fmla="*/ 213 h 256"/>
                <a:gd name="T84" fmla="*/ 1053 w 1494"/>
                <a:gd name="T85" fmla="*/ 207 h 256"/>
                <a:gd name="T86" fmla="*/ 1113 w 1494"/>
                <a:gd name="T87" fmla="*/ 198 h 256"/>
                <a:gd name="T88" fmla="*/ 1177 w 1494"/>
                <a:gd name="T89" fmla="*/ 183 h 256"/>
                <a:gd name="T90" fmla="*/ 1241 w 1494"/>
                <a:gd name="T91" fmla="*/ 158 h 256"/>
                <a:gd name="T92" fmla="*/ 1302 w 1494"/>
                <a:gd name="T93" fmla="*/ 128 h 256"/>
                <a:gd name="T94" fmla="*/ 1366 w 1494"/>
                <a:gd name="T95" fmla="*/ 91 h 256"/>
                <a:gd name="T96" fmla="*/ 1430 w 1494"/>
                <a:gd name="T97" fmla="*/ 49 h 256"/>
                <a:gd name="T98" fmla="*/ 1494 w 1494"/>
                <a:gd name="T99" fmla="*/ 0 h 256"/>
                <a:gd name="T100" fmla="*/ 1494 w 1494"/>
                <a:gd name="T101" fmla="*/ 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4" h="256">
                  <a:moveTo>
                    <a:pt x="1494" y="40"/>
                  </a:moveTo>
                  <a:lnTo>
                    <a:pt x="1430" y="88"/>
                  </a:lnTo>
                  <a:lnTo>
                    <a:pt x="1366" y="134"/>
                  </a:lnTo>
                  <a:lnTo>
                    <a:pt x="1302" y="170"/>
                  </a:lnTo>
                  <a:lnTo>
                    <a:pt x="1241" y="201"/>
                  </a:lnTo>
                  <a:lnTo>
                    <a:pt x="1177" y="225"/>
                  </a:lnTo>
                  <a:lnTo>
                    <a:pt x="1113" y="240"/>
                  </a:lnTo>
                  <a:lnTo>
                    <a:pt x="1053" y="250"/>
                  </a:lnTo>
                  <a:lnTo>
                    <a:pt x="992" y="256"/>
                  </a:lnTo>
                  <a:lnTo>
                    <a:pt x="928" y="243"/>
                  </a:lnTo>
                  <a:lnTo>
                    <a:pt x="867" y="219"/>
                  </a:lnTo>
                  <a:lnTo>
                    <a:pt x="806" y="186"/>
                  </a:lnTo>
                  <a:lnTo>
                    <a:pt x="745" y="146"/>
                  </a:lnTo>
                  <a:lnTo>
                    <a:pt x="681" y="104"/>
                  </a:lnTo>
                  <a:lnTo>
                    <a:pt x="621" y="70"/>
                  </a:lnTo>
                  <a:lnTo>
                    <a:pt x="560" y="46"/>
                  </a:lnTo>
                  <a:lnTo>
                    <a:pt x="502" y="40"/>
                  </a:lnTo>
                  <a:lnTo>
                    <a:pt x="438" y="43"/>
                  </a:lnTo>
                  <a:lnTo>
                    <a:pt x="377" y="52"/>
                  </a:lnTo>
                  <a:lnTo>
                    <a:pt x="313" y="67"/>
                  </a:lnTo>
                  <a:lnTo>
                    <a:pt x="252" y="91"/>
                  </a:lnTo>
                  <a:lnTo>
                    <a:pt x="188" y="122"/>
                  </a:lnTo>
                  <a:lnTo>
                    <a:pt x="125" y="158"/>
                  </a:lnTo>
                  <a:lnTo>
                    <a:pt x="61" y="204"/>
                  </a:lnTo>
                  <a:lnTo>
                    <a:pt x="0" y="256"/>
                  </a:lnTo>
                  <a:lnTo>
                    <a:pt x="0" y="213"/>
                  </a:lnTo>
                  <a:lnTo>
                    <a:pt x="61" y="161"/>
                  </a:lnTo>
                  <a:lnTo>
                    <a:pt x="125" y="119"/>
                  </a:lnTo>
                  <a:lnTo>
                    <a:pt x="188" y="82"/>
                  </a:lnTo>
                  <a:lnTo>
                    <a:pt x="252" y="52"/>
                  </a:lnTo>
                  <a:lnTo>
                    <a:pt x="313" y="27"/>
                  </a:lnTo>
                  <a:lnTo>
                    <a:pt x="377" y="12"/>
                  </a:lnTo>
                  <a:lnTo>
                    <a:pt x="438" y="3"/>
                  </a:lnTo>
                  <a:lnTo>
                    <a:pt x="502" y="0"/>
                  </a:lnTo>
                  <a:lnTo>
                    <a:pt x="560" y="6"/>
                  </a:lnTo>
                  <a:lnTo>
                    <a:pt x="621" y="30"/>
                  </a:lnTo>
                  <a:lnTo>
                    <a:pt x="681" y="64"/>
                  </a:lnTo>
                  <a:lnTo>
                    <a:pt x="745" y="104"/>
                  </a:lnTo>
                  <a:lnTo>
                    <a:pt x="806" y="143"/>
                  </a:lnTo>
                  <a:lnTo>
                    <a:pt x="867" y="177"/>
                  </a:lnTo>
                  <a:lnTo>
                    <a:pt x="928" y="201"/>
                  </a:lnTo>
                  <a:lnTo>
                    <a:pt x="992" y="213"/>
                  </a:lnTo>
                  <a:lnTo>
                    <a:pt x="1053" y="207"/>
                  </a:lnTo>
                  <a:lnTo>
                    <a:pt x="1113" y="198"/>
                  </a:lnTo>
                  <a:lnTo>
                    <a:pt x="1177" y="183"/>
                  </a:lnTo>
                  <a:lnTo>
                    <a:pt x="1241" y="158"/>
                  </a:lnTo>
                  <a:lnTo>
                    <a:pt x="1302" y="128"/>
                  </a:lnTo>
                  <a:lnTo>
                    <a:pt x="1366" y="91"/>
                  </a:lnTo>
                  <a:lnTo>
                    <a:pt x="1430" y="49"/>
                  </a:lnTo>
                  <a:lnTo>
                    <a:pt x="1494" y="0"/>
                  </a:lnTo>
                  <a:lnTo>
                    <a:pt x="1494" y="40"/>
                  </a:lnTo>
                  <a:close/>
                </a:path>
              </a:pathLst>
            </a:custGeom>
            <a:solidFill>
              <a:srgbClr val="FF0000"/>
            </a:solidFill>
            <a:ln w="0">
              <a:solidFill>
                <a:srgbClr val="FF0000"/>
              </a:solidFill>
              <a:prstDash val="solid"/>
              <a:round/>
              <a:headEnd/>
              <a:tailEnd/>
            </a:ln>
          </p:spPr>
          <p:txBody>
            <a:bodyPr/>
            <a:lstStyle/>
            <a:p>
              <a:pPr>
                <a:defRPr/>
              </a:pPr>
              <a:endParaRPr lang="tr-TR">
                <a:effectLst>
                  <a:outerShdw blurRad="38100" dist="38100" dir="2700000" algn="tl">
                    <a:srgbClr val="000000">
                      <a:alpha val="43137"/>
                    </a:srgbClr>
                  </a:outerShdw>
                </a:effectLst>
              </a:endParaRPr>
            </a:p>
          </p:txBody>
        </p:sp>
      </p:grpSp>
      <p:grpSp>
        <p:nvGrpSpPr>
          <p:cNvPr id="28" name="Group 25"/>
          <p:cNvGrpSpPr>
            <a:grpSpLocks/>
          </p:cNvGrpSpPr>
          <p:nvPr/>
        </p:nvGrpSpPr>
        <p:grpSpPr bwMode="auto">
          <a:xfrm>
            <a:off x="8755166" y="5086885"/>
            <a:ext cx="2895600" cy="1600200"/>
            <a:chOff x="597" y="2803"/>
            <a:chExt cx="1669" cy="911"/>
          </a:xfrm>
        </p:grpSpPr>
        <p:sp>
          <p:nvSpPr>
            <p:cNvPr id="29" name="Freeform 26"/>
            <p:cNvSpPr>
              <a:spLocks/>
            </p:cNvSpPr>
            <p:nvPr/>
          </p:nvSpPr>
          <p:spPr bwMode="auto">
            <a:xfrm>
              <a:off x="597" y="2803"/>
              <a:ext cx="1669" cy="242"/>
            </a:xfrm>
            <a:custGeom>
              <a:avLst/>
              <a:gdLst>
                <a:gd name="T0" fmla="*/ 82 w 7365"/>
                <a:gd name="T1" fmla="*/ 1117 h 1123"/>
                <a:gd name="T2" fmla="*/ 678 w 7365"/>
                <a:gd name="T3" fmla="*/ 1087 h 1123"/>
                <a:gd name="T4" fmla="*/ 1706 w 7365"/>
                <a:gd name="T5" fmla="*/ 1035 h 1123"/>
                <a:gd name="T6" fmla="*/ 2995 w 7365"/>
                <a:gd name="T7" fmla="*/ 971 h 1123"/>
                <a:gd name="T8" fmla="*/ 4367 w 7365"/>
                <a:gd name="T9" fmla="*/ 904 h 1123"/>
                <a:gd name="T10" fmla="*/ 5656 w 7365"/>
                <a:gd name="T11" fmla="*/ 840 h 1123"/>
                <a:gd name="T12" fmla="*/ 6684 w 7365"/>
                <a:gd name="T13" fmla="*/ 789 h 1123"/>
                <a:gd name="T14" fmla="*/ 7280 w 7365"/>
                <a:gd name="T15" fmla="*/ 758 h 1123"/>
                <a:gd name="T16" fmla="*/ 7362 w 7365"/>
                <a:gd name="T17" fmla="*/ 749 h 1123"/>
                <a:gd name="T18" fmla="*/ 7362 w 7365"/>
                <a:gd name="T19" fmla="*/ 725 h 1123"/>
                <a:gd name="T20" fmla="*/ 7362 w 7365"/>
                <a:gd name="T21" fmla="*/ 682 h 1123"/>
                <a:gd name="T22" fmla="*/ 7359 w 7365"/>
                <a:gd name="T23" fmla="*/ 627 h 1123"/>
                <a:gd name="T24" fmla="*/ 7356 w 7365"/>
                <a:gd name="T25" fmla="*/ 573 h 1123"/>
                <a:gd name="T26" fmla="*/ 7353 w 7365"/>
                <a:gd name="T27" fmla="*/ 518 h 1123"/>
                <a:gd name="T28" fmla="*/ 7353 w 7365"/>
                <a:gd name="T29" fmla="*/ 475 h 1123"/>
                <a:gd name="T30" fmla="*/ 7353 w 7365"/>
                <a:gd name="T31" fmla="*/ 451 h 1123"/>
                <a:gd name="T32" fmla="*/ 7335 w 7365"/>
                <a:gd name="T33" fmla="*/ 405 h 1123"/>
                <a:gd name="T34" fmla="*/ 7198 w 7365"/>
                <a:gd name="T35" fmla="*/ 323 h 1123"/>
                <a:gd name="T36" fmla="*/ 6936 w 7365"/>
                <a:gd name="T37" fmla="*/ 247 h 1123"/>
                <a:gd name="T38" fmla="*/ 6559 w 7365"/>
                <a:gd name="T39" fmla="*/ 177 h 1123"/>
                <a:gd name="T40" fmla="*/ 6079 w 7365"/>
                <a:gd name="T41" fmla="*/ 116 h 1123"/>
                <a:gd name="T42" fmla="*/ 5504 w 7365"/>
                <a:gd name="T43" fmla="*/ 64 h 1123"/>
                <a:gd name="T44" fmla="*/ 4850 w 7365"/>
                <a:gd name="T45" fmla="*/ 31 h 1123"/>
                <a:gd name="T46" fmla="*/ 4127 w 7365"/>
                <a:gd name="T47" fmla="*/ 10 h 1123"/>
                <a:gd name="T48" fmla="*/ 3740 w 7365"/>
                <a:gd name="T49" fmla="*/ 7 h 1123"/>
                <a:gd name="T50" fmla="*/ 3722 w 7365"/>
                <a:gd name="T51" fmla="*/ 7 h 1123"/>
                <a:gd name="T52" fmla="*/ 3695 w 7365"/>
                <a:gd name="T53" fmla="*/ 7 h 1123"/>
                <a:gd name="T54" fmla="*/ 3658 w 7365"/>
                <a:gd name="T55" fmla="*/ 4 h 1123"/>
                <a:gd name="T56" fmla="*/ 3622 w 7365"/>
                <a:gd name="T57" fmla="*/ 4 h 1123"/>
                <a:gd name="T58" fmla="*/ 3585 w 7365"/>
                <a:gd name="T59" fmla="*/ 0 h 1123"/>
                <a:gd name="T60" fmla="*/ 3558 w 7365"/>
                <a:gd name="T61" fmla="*/ 0 h 1123"/>
                <a:gd name="T62" fmla="*/ 3540 w 7365"/>
                <a:gd name="T63" fmla="*/ 0 h 1123"/>
                <a:gd name="T64" fmla="*/ 2798 w 7365"/>
                <a:gd name="T65" fmla="*/ 10 h 1123"/>
                <a:gd name="T66" fmla="*/ 2144 w 7365"/>
                <a:gd name="T67" fmla="*/ 40 h 1123"/>
                <a:gd name="T68" fmla="*/ 1578 w 7365"/>
                <a:gd name="T69" fmla="*/ 92 h 1123"/>
                <a:gd name="T70" fmla="*/ 1098 w 7365"/>
                <a:gd name="T71" fmla="*/ 159 h 1123"/>
                <a:gd name="T72" fmla="*/ 703 w 7365"/>
                <a:gd name="T73" fmla="*/ 238 h 1123"/>
                <a:gd name="T74" fmla="*/ 390 w 7365"/>
                <a:gd name="T75" fmla="*/ 332 h 1123"/>
                <a:gd name="T76" fmla="*/ 158 w 7365"/>
                <a:gd name="T77" fmla="*/ 436 h 1123"/>
                <a:gd name="T78" fmla="*/ 9 w 7365"/>
                <a:gd name="T79" fmla="*/ 551 h 1123"/>
                <a:gd name="T80" fmla="*/ 6 w 7365"/>
                <a:gd name="T81" fmla="*/ 576 h 1123"/>
                <a:gd name="T82" fmla="*/ 6 w 7365"/>
                <a:gd name="T83" fmla="*/ 640 h 1123"/>
                <a:gd name="T84" fmla="*/ 6 w 7365"/>
                <a:gd name="T85" fmla="*/ 731 h 1123"/>
                <a:gd name="T86" fmla="*/ 3 w 7365"/>
                <a:gd name="T87" fmla="*/ 837 h 1123"/>
                <a:gd name="T88" fmla="*/ 0 w 7365"/>
                <a:gd name="T89" fmla="*/ 941 h 1123"/>
                <a:gd name="T90" fmla="*/ 0 w 7365"/>
                <a:gd name="T91" fmla="*/ 1032 h 1123"/>
                <a:gd name="T92" fmla="*/ 0 w 7365"/>
                <a:gd name="T93" fmla="*/ 1096 h 1123"/>
                <a:gd name="T94" fmla="*/ 0 w 7365"/>
                <a:gd name="T95" fmla="*/ 1123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65" h="1123">
                  <a:moveTo>
                    <a:pt x="0" y="1123"/>
                  </a:moveTo>
                  <a:lnTo>
                    <a:pt x="82" y="1117"/>
                  </a:lnTo>
                  <a:lnTo>
                    <a:pt x="317" y="1105"/>
                  </a:lnTo>
                  <a:lnTo>
                    <a:pt x="678" y="1087"/>
                  </a:lnTo>
                  <a:lnTo>
                    <a:pt x="1150" y="1066"/>
                  </a:lnTo>
                  <a:lnTo>
                    <a:pt x="1706" y="1035"/>
                  </a:lnTo>
                  <a:lnTo>
                    <a:pt x="2330" y="1005"/>
                  </a:lnTo>
                  <a:lnTo>
                    <a:pt x="2995" y="971"/>
                  </a:lnTo>
                  <a:lnTo>
                    <a:pt x="3683" y="938"/>
                  </a:lnTo>
                  <a:lnTo>
                    <a:pt x="4367" y="904"/>
                  </a:lnTo>
                  <a:lnTo>
                    <a:pt x="5033" y="871"/>
                  </a:lnTo>
                  <a:lnTo>
                    <a:pt x="5656" y="840"/>
                  </a:lnTo>
                  <a:lnTo>
                    <a:pt x="6213" y="810"/>
                  </a:lnTo>
                  <a:lnTo>
                    <a:pt x="6684" y="789"/>
                  </a:lnTo>
                  <a:lnTo>
                    <a:pt x="7046" y="770"/>
                  </a:lnTo>
                  <a:lnTo>
                    <a:pt x="7280" y="758"/>
                  </a:lnTo>
                  <a:lnTo>
                    <a:pt x="7365" y="755"/>
                  </a:lnTo>
                  <a:lnTo>
                    <a:pt x="7362" y="749"/>
                  </a:lnTo>
                  <a:lnTo>
                    <a:pt x="7362" y="740"/>
                  </a:lnTo>
                  <a:lnTo>
                    <a:pt x="7362" y="725"/>
                  </a:lnTo>
                  <a:lnTo>
                    <a:pt x="7362" y="706"/>
                  </a:lnTo>
                  <a:lnTo>
                    <a:pt x="7362" y="682"/>
                  </a:lnTo>
                  <a:lnTo>
                    <a:pt x="7359" y="658"/>
                  </a:lnTo>
                  <a:lnTo>
                    <a:pt x="7359" y="627"/>
                  </a:lnTo>
                  <a:lnTo>
                    <a:pt x="7359" y="600"/>
                  </a:lnTo>
                  <a:lnTo>
                    <a:pt x="7356" y="573"/>
                  </a:lnTo>
                  <a:lnTo>
                    <a:pt x="7356" y="542"/>
                  </a:lnTo>
                  <a:lnTo>
                    <a:pt x="7353" y="518"/>
                  </a:lnTo>
                  <a:lnTo>
                    <a:pt x="7353" y="493"/>
                  </a:lnTo>
                  <a:lnTo>
                    <a:pt x="7353" y="475"/>
                  </a:lnTo>
                  <a:lnTo>
                    <a:pt x="7353" y="460"/>
                  </a:lnTo>
                  <a:lnTo>
                    <a:pt x="7353" y="451"/>
                  </a:lnTo>
                  <a:lnTo>
                    <a:pt x="7353" y="448"/>
                  </a:lnTo>
                  <a:lnTo>
                    <a:pt x="7335" y="405"/>
                  </a:lnTo>
                  <a:lnTo>
                    <a:pt x="7283" y="366"/>
                  </a:lnTo>
                  <a:lnTo>
                    <a:pt x="7198" y="323"/>
                  </a:lnTo>
                  <a:lnTo>
                    <a:pt x="7082" y="287"/>
                  </a:lnTo>
                  <a:lnTo>
                    <a:pt x="6936" y="247"/>
                  </a:lnTo>
                  <a:lnTo>
                    <a:pt x="6760" y="210"/>
                  </a:lnTo>
                  <a:lnTo>
                    <a:pt x="6559" y="177"/>
                  </a:lnTo>
                  <a:lnTo>
                    <a:pt x="6331" y="147"/>
                  </a:lnTo>
                  <a:lnTo>
                    <a:pt x="6079" y="116"/>
                  </a:lnTo>
                  <a:lnTo>
                    <a:pt x="5802" y="89"/>
                  </a:lnTo>
                  <a:lnTo>
                    <a:pt x="5504" y="64"/>
                  </a:lnTo>
                  <a:lnTo>
                    <a:pt x="5188" y="46"/>
                  </a:lnTo>
                  <a:lnTo>
                    <a:pt x="4850" y="31"/>
                  </a:lnTo>
                  <a:lnTo>
                    <a:pt x="4498" y="19"/>
                  </a:lnTo>
                  <a:lnTo>
                    <a:pt x="4127" y="10"/>
                  </a:lnTo>
                  <a:lnTo>
                    <a:pt x="3743" y="10"/>
                  </a:lnTo>
                  <a:lnTo>
                    <a:pt x="3740" y="7"/>
                  </a:lnTo>
                  <a:lnTo>
                    <a:pt x="3734" y="7"/>
                  </a:lnTo>
                  <a:lnTo>
                    <a:pt x="3722" y="7"/>
                  </a:lnTo>
                  <a:lnTo>
                    <a:pt x="3710" y="7"/>
                  </a:lnTo>
                  <a:lnTo>
                    <a:pt x="3695" y="7"/>
                  </a:lnTo>
                  <a:lnTo>
                    <a:pt x="3677" y="7"/>
                  </a:lnTo>
                  <a:lnTo>
                    <a:pt x="3658" y="4"/>
                  </a:lnTo>
                  <a:lnTo>
                    <a:pt x="3640" y="4"/>
                  </a:lnTo>
                  <a:lnTo>
                    <a:pt x="3622" y="4"/>
                  </a:lnTo>
                  <a:lnTo>
                    <a:pt x="3604" y="0"/>
                  </a:lnTo>
                  <a:lnTo>
                    <a:pt x="3585" y="0"/>
                  </a:lnTo>
                  <a:lnTo>
                    <a:pt x="3570" y="0"/>
                  </a:lnTo>
                  <a:lnTo>
                    <a:pt x="3558" y="0"/>
                  </a:lnTo>
                  <a:lnTo>
                    <a:pt x="3546" y="0"/>
                  </a:lnTo>
                  <a:lnTo>
                    <a:pt x="3540" y="0"/>
                  </a:lnTo>
                  <a:lnTo>
                    <a:pt x="3157" y="0"/>
                  </a:lnTo>
                  <a:lnTo>
                    <a:pt x="2798" y="10"/>
                  </a:lnTo>
                  <a:lnTo>
                    <a:pt x="2460" y="22"/>
                  </a:lnTo>
                  <a:lnTo>
                    <a:pt x="2144" y="40"/>
                  </a:lnTo>
                  <a:lnTo>
                    <a:pt x="1852" y="64"/>
                  </a:lnTo>
                  <a:lnTo>
                    <a:pt x="1578" y="92"/>
                  </a:lnTo>
                  <a:lnTo>
                    <a:pt x="1329" y="122"/>
                  </a:lnTo>
                  <a:lnTo>
                    <a:pt x="1098" y="159"/>
                  </a:lnTo>
                  <a:lnTo>
                    <a:pt x="888" y="198"/>
                  </a:lnTo>
                  <a:lnTo>
                    <a:pt x="703" y="238"/>
                  </a:lnTo>
                  <a:lnTo>
                    <a:pt x="535" y="283"/>
                  </a:lnTo>
                  <a:lnTo>
                    <a:pt x="390" y="332"/>
                  </a:lnTo>
                  <a:lnTo>
                    <a:pt x="262" y="384"/>
                  </a:lnTo>
                  <a:lnTo>
                    <a:pt x="158" y="436"/>
                  </a:lnTo>
                  <a:lnTo>
                    <a:pt x="73" y="493"/>
                  </a:lnTo>
                  <a:lnTo>
                    <a:pt x="9" y="551"/>
                  </a:lnTo>
                  <a:lnTo>
                    <a:pt x="6" y="557"/>
                  </a:lnTo>
                  <a:lnTo>
                    <a:pt x="6" y="576"/>
                  </a:lnTo>
                  <a:lnTo>
                    <a:pt x="6" y="603"/>
                  </a:lnTo>
                  <a:lnTo>
                    <a:pt x="6" y="640"/>
                  </a:lnTo>
                  <a:lnTo>
                    <a:pt x="6" y="682"/>
                  </a:lnTo>
                  <a:lnTo>
                    <a:pt x="6" y="731"/>
                  </a:lnTo>
                  <a:lnTo>
                    <a:pt x="3" y="783"/>
                  </a:lnTo>
                  <a:lnTo>
                    <a:pt x="3" y="837"/>
                  </a:lnTo>
                  <a:lnTo>
                    <a:pt x="3" y="889"/>
                  </a:lnTo>
                  <a:lnTo>
                    <a:pt x="0" y="941"/>
                  </a:lnTo>
                  <a:lnTo>
                    <a:pt x="0" y="989"/>
                  </a:lnTo>
                  <a:lnTo>
                    <a:pt x="0" y="1032"/>
                  </a:lnTo>
                  <a:lnTo>
                    <a:pt x="0" y="1069"/>
                  </a:lnTo>
                  <a:lnTo>
                    <a:pt x="0" y="1096"/>
                  </a:lnTo>
                  <a:lnTo>
                    <a:pt x="0" y="1114"/>
                  </a:lnTo>
                  <a:lnTo>
                    <a:pt x="0" y="1123"/>
                  </a:lnTo>
                  <a:close/>
                </a:path>
              </a:pathLst>
            </a:custGeom>
            <a:solidFill>
              <a:srgbClr val="4080C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effectLst>
                  <a:outerShdw blurRad="38100" dist="38100" dir="2700000" algn="tl">
                    <a:srgbClr val="000000">
                      <a:alpha val="43137"/>
                    </a:srgbClr>
                  </a:outerShdw>
                </a:effectLst>
              </a:endParaRPr>
            </a:p>
          </p:txBody>
        </p:sp>
        <p:sp>
          <p:nvSpPr>
            <p:cNvPr id="30" name="Freeform 27"/>
            <p:cNvSpPr>
              <a:spLocks/>
            </p:cNvSpPr>
            <p:nvPr/>
          </p:nvSpPr>
          <p:spPr bwMode="auto">
            <a:xfrm>
              <a:off x="598" y="2891"/>
              <a:ext cx="1667" cy="823"/>
            </a:xfrm>
            <a:custGeom>
              <a:avLst/>
              <a:gdLst>
                <a:gd name="T0" fmla="*/ 6 w 7359"/>
                <a:gd name="T1" fmla="*/ 1358 h 3822"/>
                <a:gd name="T2" fmla="*/ 6 w 7359"/>
                <a:gd name="T3" fmla="*/ 3010 h 3822"/>
                <a:gd name="T4" fmla="*/ 49 w 7359"/>
                <a:gd name="T5" fmla="*/ 3494 h 3822"/>
                <a:gd name="T6" fmla="*/ 295 w 7359"/>
                <a:gd name="T7" fmla="*/ 3765 h 3822"/>
                <a:gd name="T8" fmla="*/ 827 w 7359"/>
                <a:gd name="T9" fmla="*/ 3804 h 3822"/>
                <a:gd name="T10" fmla="*/ 4263 w 7359"/>
                <a:gd name="T11" fmla="*/ 3594 h 3822"/>
                <a:gd name="T12" fmla="*/ 6806 w 7359"/>
                <a:gd name="T13" fmla="*/ 3439 h 3822"/>
                <a:gd name="T14" fmla="*/ 7155 w 7359"/>
                <a:gd name="T15" fmla="*/ 3281 h 3822"/>
                <a:gd name="T16" fmla="*/ 7347 w 7359"/>
                <a:gd name="T17" fmla="*/ 2934 h 3822"/>
                <a:gd name="T18" fmla="*/ 7359 w 7359"/>
                <a:gd name="T19" fmla="*/ 2203 h 3822"/>
                <a:gd name="T20" fmla="*/ 7359 w 7359"/>
                <a:gd name="T21" fmla="*/ 533 h 3822"/>
                <a:gd name="T22" fmla="*/ 7286 w 7359"/>
                <a:gd name="T23" fmla="*/ 6 h 3822"/>
                <a:gd name="T24" fmla="*/ 7155 w 7359"/>
                <a:gd name="T25" fmla="*/ 79 h 3822"/>
                <a:gd name="T26" fmla="*/ 7024 w 7359"/>
                <a:gd name="T27" fmla="*/ 131 h 3822"/>
                <a:gd name="T28" fmla="*/ 6885 w 7359"/>
                <a:gd name="T29" fmla="*/ 95 h 3822"/>
                <a:gd name="T30" fmla="*/ 6757 w 7359"/>
                <a:gd name="T31" fmla="*/ 37 h 3822"/>
                <a:gd name="T32" fmla="*/ 6614 w 7359"/>
                <a:gd name="T33" fmla="*/ 70 h 3822"/>
                <a:gd name="T34" fmla="*/ 6489 w 7359"/>
                <a:gd name="T35" fmla="*/ 146 h 3822"/>
                <a:gd name="T36" fmla="*/ 6359 w 7359"/>
                <a:gd name="T37" fmla="*/ 162 h 3822"/>
                <a:gd name="T38" fmla="*/ 6222 w 7359"/>
                <a:gd name="T39" fmla="*/ 104 h 3822"/>
                <a:gd name="T40" fmla="*/ 6091 w 7359"/>
                <a:gd name="T41" fmla="*/ 76 h 3822"/>
                <a:gd name="T42" fmla="*/ 5957 w 7359"/>
                <a:gd name="T43" fmla="*/ 143 h 3822"/>
                <a:gd name="T44" fmla="*/ 5826 w 7359"/>
                <a:gd name="T45" fmla="*/ 201 h 3822"/>
                <a:gd name="T46" fmla="*/ 5687 w 7359"/>
                <a:gd name="T47" fmla="*/ 177 h 3822"/>
                <a:gd name="T48" fmla="*/ 5559 w 7359"/>
                <a:gd name="T49" fmla="*/ 116 h 3822"/>
                <a:gd name="T50" fmla="*/ 5416 w 7359"/>
                <a:gd name="T51" fmla="*/ 131 h 3822"/>
                <a:gd name="T52" fmla="*/ 5291 w 7359"/>
                <a:gd name="T53" fmla="*/ 210 h 3822"/>
                <a:gd name="T54" fmla="*/ 5151 w 7359"/>
                <a:gd name="T55" fmla="*/ 241 h 3822"/>
                <a:gd name="T56" fmla="*/ 5021 w 7359"/>
                <a:gd name="T57" fmla="*/ 186 h 3822"/>
                <a:gd name="T58" fmla="*/ 4890 w 7359"/>
                <a:gd name="T59" fmla="*/ 149 h 3822"/>
                <a:gd name="T60" fmla="*/ 4765 w 7359"/>
                <a:gd name="T61" fmla="*/ 195 h 3822"/>
                <a:gd name="T62" fmla="*/ 4641 w 7359"/>
                <a:gd name="T63" fmla="*/ 271 h 3822"/>
                <a:gd name="T64" fmla="*/ 4498 w 7359"/>
                <a:gd name="T65" fmla="*/ 271 h 3822"/>
                <a:gd name="T66" fmla="*/ 4373 w 7359"/>
                <a:gd name="T67" fmla="*/ 207 h 3822"/>
                <a:gd name="T68" fmla="*/ 4230 w 7359"/>
                <a:gd name="T69" fmla="*/ 192 h 3822"/>
                <a:gd name="T70" fmla="*/ 4102 w 7359"/>
                <a:gd name="T71" fmla="*/ 265 h 3822"/>
                <a:gd name="T72" fmla="*/ 3972 w 7359"/>
                <a:gd name="T73" fmla="*/ 314 h 3822"/>
                <a:gd name="T74" fmla="*/ 3838 w 7359"/>
                <a:gd name="T75" fmla="*/ 280 h 3822"/>
                <a:gd name="T76" fmla="*/ 3704 w 7359"/>
                <a:gd name="T77" fmla="*/ 225 h 3822"/>
                <a:gd name="T78" fmla="*/ 3570 w 7359"/>
                <a:gd name="T79" fmla="*/ 256 h 3822"/>
                <a:gd name="T80" fmla="*/ 3446 w 7359"/>
                <a:gd name="T81" fmla="*/ 335 h 3822"/>
                <a:gd name="T82" fmla="*/ 3303 w 7359"/>
                <a:gd name="T83" fmla="*/ 347 h 3822"/>
                <a:gd name="T84" fmla="*/ 3175 w 7359"/>
                <a:gd name="T85" fmla="*/ 289 h 3822"/>
                <a:gd name="T86" fmla="*/ 3038 w 7359"/>
                <a:gd name="T87" fmla="*/ 259 h 3822"/>
                <a:gd name="T88" fmla="*/ 2904 w 7359"/>
                <a:gd name="T89" fmla="*/ 326 h 3822"/>
                <a:gd name="T90" fmla="*/ 2780 w 7359"/>
                <a:gd name="T91" fmla="*/ 384 h 3822"/>
                <a:gd name="T92" fmla="*/ 2637 w 7359"/>
                <a:gd name="T93" fmla="*/ 365 h 3822"/>
                <a:gd name="T94" fmla="*/ 2512 w 7359"/>
                <a:gd name="T95" fmla="*/ 302 h 3822"/>
                <a:gd name="T96" fmla="*/ 2266 w 7359"/>
                <a:gd name="T97" fmla="*/ 381 h 3822"/>
                <a:gd name="T98" fmla="*/ 1907 w 7359"/>
                <a:gd name="T99" fmla="*/ 347 h 3822"/>
                <a:gd name="T100" fmla="*/ 1539 w 7359"/>
                <a:gd name="T101" fmla="*/ 460 h 3822"/>
                <a:gd name="T102" fmla="*/ 1223 w 7359"/>
                <a:gd name="T103" fmla="*/ 372 h 3822"/>
                <a:gd name="T104" fmla="*/ 855 w 7359"/>
                <a:gd name="T105" fmla="*/ 499 h 3822"/>
                <a:gd name="T106" fmla="*/ 493 w 7359"/>
                <a:gd name="T107" fmla="*/ 454 h 3822"/>
                <a:gd name="T108" fmla="*/ 131 w 7359"/>
                <a:gd name="T109" fmla="*/ 484 h 3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9" h="3822">
                  <a:moveTo>
                    <a:pt x="6" y="475"/>
                  </a:moveTo>
                  <a:lnTo>
                    <a:pt x="6" y="505"/>
                  </a:lnTo>
                  <a:lnTo>
                    <a:pt x="6" y="594"/>
                  </a:lnTo>
                  <a:lnTo>
                    <a:pt x="6" y="731"/>
                  </a:lnTo>
                  <a:lnTo>
                    <a:pt x="6" y="910"/>
                  </a:lnTo>
                  <a:lnTo>
                    <a:pt x="6" y="1120"/>
                  </a:lnTo>
                  <a:lnTo>
                    <a:pt x="6" y="1358"/>
                  </a:lnTo>
                  <a:lnTo>
                    <a:pt x="6" y="1610"/>
                  </a:lnTo>
                  <a:lnTo>
                    <a:pt x="6" y="1872"/>
                  </a:lnTo>
                  <a:lnTo>
                    <a:pt x="6" y="2130"/>
                  </a:lnTo>
                  <a:lnTo>
                    <a:pt x="6" y="2383"/>
                  </a:lnTo>
                  <a:lnTo>
                    <a:pt x="6" y="2620"/>
                  </a:lnTo>
                  <a:lnTo>
                    <a:pt x="6" y="2830"/>
                  </a:lnTo>
                  <a:lnTo>
                    <a:pt x="6" y="3010"/>
                  </a:lnTo>
                  <a:lnTo>
                    <a:pt x="6" y="3147"/>
                  </a:lnTo>
                  <a:lnTo>
                    <a:pt x="6" y="3235"/>
                  </a:lnTo>
                  <a:lnTo>
                    <a:pt x="6" y="3269"/>
                  </a:lnTo>
                  <a:lnTo>
                    <a:pt x="6" y="3326"/>
                  </a:lnTo>
                  <a:lnTo>
                    <a:pt x="16" y="3384"/>
                  </a:lnTo>
                  <a:lnTo>
                    <a:pt x="31" y="3439"/>
                  </a:lnTo>
                  <a:lnTo>
                    <a:pt x="49" y="3494"/>
                  </a:lnTo>
                  <a:lnTo>
                    <a:pt x="73" y="3542"/>
                  </a:lnTo>
                  <a:lnTo>
                    <a:pt x="101" y="3588"/>
                  </a:lnTo>
                  <a:lnTo>
                    <a:pt x="131" y="3631"/>
                  </a:lnTo>
                  <a:lnTo>
                    <a:pt x="168" y="3673"/>
                  </a:lnTo>
                  <a:lnTo>
                    <a:pt x="207" y="3707"/>
                  </a:lnTo>
                  <a:lnTo>
                    <a:pt x="250" y="3740"/>
                  </a:lnTo>
                  <a:lnTo>
                    <a:pt x="295" y="3765"/>
                  </a:lnTo>
                  <a:lnTo>
                    <a:pt x="344" y="3789"/>
                  </a:lnTo>
                  <a:lnTo>
                    <a:pt x="396" y="3804"/>
                  </a:lnTo>
                  <a:lnTo>
                    <a:pt x="447" y="3816"/>
                  </a:lnTo>
                  <a:lnTo>
                    <a:pt x="502" y="3822"/>
                  </a:lnTo>
                  <a:lnTo>
                    <a:pt x="560" y="3822"/>
                  </a:lnTo>
                  <a:lnTo>
                    <a:pt x="630" y="3816"/>
                  </a:lnTo>
                  <a:lnTo>
                    <a:pt x="827" y="3804"/>
                  </a:lnTo>
                  <a:lnTo>
                    <a:pt x="1135" y="3786"/>
                  </a:lnTo>
                  <a:lnTo>
                    <a:pt x="1533" y="3762"/>
                  </a:lnTo>
                  <a:lnTo>
                    <a:pt x="2007" y="3731"/>
                  </a:lnTo>
                  <a:lnTo>
                    <a:pt x="2533" y="3701"/>
                  </a:lnTo>
                  <a:lnTo>
                    <a:pt x="3099" y="3664"/>
                  </a:lnTo>
                  <a:lnTo>
                    <a:pt x="3683" y="3631"/>
                  </a:lnTo>
                  <a:lnTo>
                    <a:pt x="4263" y="3594"/>
                  </a:lnTo>
                  <a:lnTo>
                    <a:pt x="4829" y="3558"/>
                  </a:lnTo>
                  <a:lnTo>
                    <a:pt x="5355" y="3527"/>
                  </a:lnTo>
                  <a:lnTo>
                    <a:pt x="5829" y="3497"/>
                  </a:lnTo>
                  <a:lnTo>
                    <a:pt x="6228" y="3472"/>
                  </a:lnTo>
                  <a:lnTo>
                    <a:pt x="6535" y="3454"/>
                  </a:lnTo>
                  <a:lnTo>
                    <a:pt x="6733" y="3442"/>
                  </a:lnTo>
                  <a:lnTo>
                    <a:pt x="6806" y="3439"/>
                  </a:lnTo>
                  <a:lnTo>
                    <a:pt x="6860" y="3430"/>
                  </a:lnTo>
                  <a:lnTo>
                    <a:pt x="6915" y="3418"/>
                  </a:lnTo>
                  <a:lnTo>
                    <a:pt x="6967" y="3402"/>
                  </a:lnTo>
                  <a:lnTo>
                    <a:pt x="7018" y="3378"/>
                  </a:lnTo>
                  <a:lnTo>
                    <a:pt x="7067" y="3351"/>
                  </a:lnTo>
                  <a:lnTo>
                    <a:pt x="7113" y="3317"/>
                  </a:lnTo>
                  <a:lnTo>
                    <a:pt x="7155" y="3281"/>
                  </a:lnTo>
                  <a:lnTo>
                    <a:pt x="7195" y="3241"/>
                  </a:lnTo>
                  <a:lnTo>
                    <a:pt x="7231" y="3199"/>
                  </a:lnTo>
                  <a:lnTo>
                    <a:pt x="7262" y="3150"/>
                  </a:lnTo>
                  <a:lnTo>
                    <a:pt x="7289" y="3101"/>
                  </a:lnTo>
                  <a:lnTo>
                    <a:pt x="7313" y="3046"/>
                  </a:lnTo>
                  <a:lnTo>
                    <a:pt x="7332" y="2992"/>
                  </a:lnTo>
                  <a:lnTo>
                    <a:pt x="7347" y="2934"/>
                  </a:lnTo>
                  <a:lnTo>
                    <a:pt x="7356" y="2876"/>
                  </a:lnTo>
                  <a:lnTo>
                    <a:pt x="7359" y="2818"/>
                  </a:lnTo>
                  <a:lnTo>
                    <a:pt x="7359" y="2788"/>
                  </a:lnTo>
                  <a:lnTo>
                    <a:pt x="7359" y="2703"/>
                  </a:lnTo>
                  <a:lnTo>
                    <a:pt x="7359" y="2575"/>
                  </a:lnTo>
                  <a:lnTo>
                    <a:pt x="7359" y="2404"/>
                  </a:lnTo>
                  <a:lnTo>
                    <a:pt x="7359" y="2203"/>
                  </a:lnTo>
                  <a:lnTo>
                    <a:pt x="7359" y="1978"/>
                  </a:lnTo>
                  <a:lnTo>
                    <a:pt x="7359" y="1735"/>
                  </a:lnTo>
                  <a:lnTo>
                    <a:pt x="7359" y="1482"/>
                  </a:lnTo>
                  <a:lnTo>
                    <a:pt x="7359" y="1230"/>
                  </a:lnTo>
                  <a:lnTo>
                    <a:pt x="7359" y="980"/>
                  </a:lnTo>
                  <a:lnTo>
                    <a:pt x="7359" y="746"/>
                  </a:lnTo>
                  <a:lnTo>
                    <a:pt x="7359" y="533"/>
                  </a:lnTo>
                  <a:lnTo>
                    <a:pt x="7359" y="344"/>
                  </a:lnTo>
                  <a:lnTo>
                    <a:pt x="7359" y="192"/>
                  </a:lnTo>
                  <a:lnTo>
                    <a:pt x="7359" y="86"/>
                  </a:lnTo>
                  <a:lnTo>
                    <a:pt x="7359" y="28"/>
                  </a:lnTo>
                  <a:lnTo>
                    <a:pt x="7332" y="0"/>
                  </a:lnTo>
                  <a:lnTo>
                    <a:pt x="7307" y="0"/>
                  </a:lnTo>
                  <a:lnTo>
                    <a:pt x="7286" y="6"/>
                  </a:lnTo>
                  <a:lnTo>
                    <a:pt x="7268" y="12"/>
                  </a:lnTo>
                  <a:lnTo>
                    <a:pt x="7246" y="22"/>
                  </a:lnTo>
                  <a:lnTo>
                    <a:pt x="7228" y="34"/>
                  </a:lnTo>
                  <a:lnTo>
                    <a:pt x="7210" y="43"/>
                  </a:lnTo>
                  <a:lnTo>
                    <a:pt x="7192" y="55"/>
                  </a:lnTo>
                  <a:lnTo>
                    <a:pt x="7173" y="67"/>
                  </a:lnTo>
                  <a:lnTo>
                    <a:pt x="7155" y="79"/>
                  </a:lnTo>
                  <a:lnTo>
                    <a:pt x="7140" y="92"/>
                  </a:lnTo>
                  <a:lnTo>
                    <a:pt x="7122" y="101"/>
                  </a:lnTo>
                  <a:lnTo>
                    <a:pt x="7104" y="110"/>
                  </a:lnTo>
                  <a:lnTo>
                    <a:pt x="7085" y="119"/>
                  </a:lnTo>
                  <a:lnTo>
                    <a:pt x="7064" y="125"/>
                  </a:lnTo>
                  <a:lnTo>
                    <a:pt x="7043" y="128"/>
                  </a:lnTo>
                  <a:lnTo>
                    <a:pt x="7024" y="131"/>
                  </a:lnTo>
                  <a:lnTo>
                    <a:pt x="7000" y="131"/>
                  </a:lnTo>
                  <a:lnTo>
                    <a:pt x="6979" y="131"/>
                  </a:lnTo>
                  <a:lnTo>
                    <a:pt x="6961" y="125"/>
                  </a:lnTo>
                  <a:lnTo>
                    <a:pt x="6939" y="119"/>
                  </a:lnTo>
                  <a:lnTo>
                    <a:pt x="6921" y="113"/>
                  </a:lnTo>
                  <a:lnTo>
                    <a:pt x="6903" y="104"/>
                  </a:lnTo>
                  <a:lnTo>
                    <a:pt x="6885" y="95"/>
                  </a:lnTo>
                  <a:lnTo>
                    <a:pt x="6866" y="86"/>
                  </a:lnTo>
                  <a:lnTo>
                    <a:pt x="6848" y="76"/>
                  </a:lnTo>
                  <a:lnTo>
                    <a:pt x="6833" y="67"/>
                  </a:lnTo>
                  <a:lnTo>
                    <a:pt x="6815" y="58"/>
                  </a:lnTo>
                  <a:lnTo>
                    <a:pt x="6796" y="49"/>
                  </a:lnTo>
                  <a:lnTo>
                    <a:pt x="6778" y="43"/>
                  </a:lnTo>
                  <a:lnTo>
                    <a:pt x="6757" y="37"/>
                  </a:lnTo>
                  <a:lnTo>
                    <a:pt x="6736" y="37"/>
                  </a:lnTo>
                  <a:lnTo>
                    <a:pt x="6717" y="37"/>
                  </a:lnTo>
                  <a:lnTo>
                    <a:pt x="6693" y="37"/>
                  </a:lnTo>
                  <a:lnTo>
                    <a:pt x="6672" y="43"/>
                  </a:lnTo>
                  <a:lnTo>
                    <a:pt x="6653" y="49"/>
                  </a:lnTo>
                  <a:lnTo>
                    <a:pt x="6632" y="58"/>
                  </a:lnTo>
                  <a:lnTo>
                    <a:pt x="6614" y="70"/>
                  </a:lnTo>
                  <a:lnTo>
                    <a:pt x="6596" y="79"/>
                  </a:lnTo>
                  <a:lnTo>
                    <a:pt x="6577" y="92"/>
                  </a:lnTo>
                  <a:lnTo>
                    <a:pt x="6559" y="104"/>
                  </a:lnTo>
                  <a:lnTo>
                    <a:pt x="6544" y="116"/>
                  </a:lnTo>
                  <a:lnTo>
                    <a:pt x="6526" y="128"/>
                  </a:lnTo>
                  <a:lnTo>
                    <a:pt x="6508" y="137"/>
                  </a:lnTo>
                  <a:lnTo>
                    <a:pt x="6489" y="146"/>
                  </a:lnTo>
                  <a:lnTo>
                    <a:pt x="6471" y="155"/>
                  </a:lnTo>
                  <a:lnTo>
                    <a:pt x="6453" y="162"/>
                  </a:lnTo>
                  <a:lnTo>
                    <a:pt x="6432" y="165"/>
                  </a:lnTo>
                  <a:lnTo>
                    <a:pt x="6413" y="168"/>
                  </a:lnTo>
                  <a:lnTo>
                    <a:pt x="6395" y="168"/>
                  </a:lnTo>
                  <a:lnTo>
                    <a:pt x="6377" y="165"/>
                  </a:lnTo>
                  <a:lnTo>
                    <a:pt x="6359" y="162"/>
                  </a:lnTo>
                  <a:lnTo>
                    <a:pt x="6340" y="155"/>
                  </a:lnTo>
                  <a:lnTo>
                    <a:pt x="6319" y="149"/>
                  </a:lnTo>
                  <a:lnTo>
                    <a:pt x="6301" y="140"/>
                  </a:lnTo>
                  <a:lnTo>
                    <a:pt x="6279" y="131"/>
                  </a:lnTo>
                  <a:lnTo>
                    <a:pt x="6261" y="122"/>
                  </a:lnTo>
                  <a:lnTo>
                    <a:pt x="6240" y="113"/>
                  </a:lnTo>
                  <a:lnTo>
                    <a:pt x="6222" y="104"/>
                  </a:lnTo>
                  <a:lnTo>
                    <a:pt x="6200" y="95"/>
                  </a:lnTo>
                  <a:lnTo>
                    <a:pt x="6182" y="89"/>
                  </a:lnTo>
                  <a:lnTo>
                    <a:pt x="6164" y="82"/>
                  </a:lnTo>
                  <a:lnTo>
                    <a:pt x="6146" y="76"/>
                  </a:lnTo>
                  <a:lnTo>
                    <a:pt x="6130" y="76"/>
                  </a:lnTo>
                  <a:lnTo>
                    <a:pt x="6115" y="76"/>
                  </a:lnTo>
                  <a:lnTo>
                    <a:pt x="6091" y="76"/>
                  </a:lnTo>
                  <a:lnTo>
                    <a:pt x="6070" y="82"/>
                  </a:lnTo>
                  <a:lnTo>
                    <a:pt x="6051" y="89"/>
                  </a:lnTo>
                  <a:lnTo>
                    <a:pt x="6030" y="98"/>
                  </a:lnTo>
                  <a:lnTo>
                    <a:pt x="6012" y="107"/>
                  </a:lnTo>
                  <a:lnTo>
                    <a:pt x="5994" y="119"/>
                  </a:lnTo>
                  <a:lnTo>
                    <a:pt x="5975" y="131"/>
                  </a:lnTo>
                  <a:lnTo>
                    <a:pt x="5957" y="143"/>
                  </a:lnTo>
                  <a:lnTo>
                    <a:pt x="5939" y="155"/>
                  </a:lnTo>
                  <a:lnTo>
                    <a:pt x="5921" y="165"/>
                  </a:lnTo>
                  <a:lnTo>
                    <a:pt x="5902" y="177"/>
                  </a:lnTo>
                  <a:lnTo>
                    <a:pt x="5884" y="186"/>
                  </a:lnTo>
                  <a:lnTo>
                    <a:pt x="5866" y="192"/>
                  </a:lnTo>
                  <a:lnTo>
                    <a:pt x="5848" y="198"/>
                  </a:lnTo>
                  <a:lnTo>
                    <a:pt x="5826" y="201"/>
                  </a:lnTo>
                  <a:lnTo>
                    <a:pt x="5808" y="204"/>
                  </a:lnTo>
                  <a:lnTo>
                    <a:pt x="5784" y="204"/>
                  </a:lnTo>
                  <a:lnTo>
                    <a:pt x="5763" y="204"/>
                  </a:lnTo>
                  <a:lnTo>
                    <a:pt x="5744" y="198"/>
                  </a:lnTo>
                  <a:lnTo>
                    <a:pt x="5723" y="192"/>
                  </a:lnTo>
                  <a:lnTo>
                    <a:pt x="5705" y="186"/>
                  </a:lnTo>
                  <a:lnTo>
                    <a:pt x="5687" y="177"/>
                  </a:lnTo>
                  <a:lnTo>
                    <a:pt x="5668" y="168"/>
                  </a:lnTo>
                  <a:lnTo>
                    <a:pt x="5650" y="159"/>
                  </a:lnTo>
                  <a:lnTo>
                    <a:pt x="5632" y="149"/>
                  </a:lnTo>
                  <a:lnTo>
                    <a:pt x="5614" y="140"/>
                  </a:lnTo>
                  <a:lnTo>
                    <a:pt x="5595" y="131"/>
                  </a:lnTo>
                  <a:lnTo>
                    <a:pt x="5577" y="122"/>
                  </a:lnTo>
                  <a:lnTo>
                    <a:pt x="5559" y="116"/>
                  </a:lnTo>
                  <a:lnTo>
                    <a:pt x="5541" y="110"/>
                  </a:lnTo>
                  <a:lnTo>
                    <a:pt x="5519" y="110"/>
                  </a:lnTo>
                  <a:lnTo>
                    <a:pt x="5501" y="110"/>
                  </a:lnTo>
                  <a:lnTo>
                    <a:pt x="5477" y="110"/>
                  </a:lnTo>
                  <a:lnTo>
                    <a:pt x="5455" y="116"/>
                  </a:lnTo>
                  <a:lnTo>
                    <a:pt x="5437" y="122"/>
                  </a:lnTo>
                  <a:lnTo>
                    <a:pt x="5416" y="131"/>
                  </a:lnTo>
                  <a:lnTo>
                    <a:pt x="5398" y="143"/>
                  </a:lnTo>
                  <a:lnTo>
                    <a:pt x="5379" y="152"/>
                  </a:lnTo>
                  <a:lnTo>
                    <a:pt x="5361" y="165"/>
                  </a:lnTo>
                  <a:lnTo>
                    <a:pt x="5343" y="177"/>
                  </a:lnTo>
                  <a:lnTo>
                    <a:pt x="5328" y="189"/>
                  </a:lnTo>
                  <a:lnTo>
                    <a:pt x="5309" y="201"/>
                  </a:lnTo>
                  <a:lnTo>
                    <a:pt x="5291" y="210"/>
                  </a:lnTo>
                  <a:lnTo>
                    <a:pt x="5273" y="219"/>
                  </a:lnTo>
                  <a:lnTo>
                    <a:pt x="5255" y="229"/>
                  </a:lnTo>
                  <a:lnTo>
                    <a:pt x="5237" y="235"/>
                  </a:lnTo>
                  <a:lnTo>
                    <a:pt x="5215" y="238"/>
                  </a:lnTo>
                  <a:lnTo>
                    <a:pt x="5197" y="241"/>
                  </a:lnTo>
                  <a:lnTo>
                    <a:pt x="5173" y="241"/>
                  </a:lnTo>
                  <a:lnTo>
                    <a:pt x="5151" y="241"/>
                  </a:lnTo>
                  <a:lnTo>
                    <a:pt x="5130" y="238"/>
                  </a:lnTo>
                  <a:lnTo>
                    <a:pt x="5112" y="232"/>
                  </a:lnTo>
                  <a:lnTo>
                    <a:pt x="5094" y="225"/>
                  </a:lnTo>
                  <a:lnTo>
                    <a:pt x="5072" y="216"/>
                  </a:lnTo>
                  <a:lnTo>
                    <a:pt x="5054" y="207"/>
                  </a:lnTo>
                  <a:lnTo>
                    <a:pt x="5039" y="198"/>
                  </a:lnTo>
                  <a:lnTo>
                    <a:pt x="5021" y="186"/>
                  </a:lnTo>
                  <a:lnTo>
                    <a:pt x="5002" y="177"/>
                  </a:lnTo>
                  <a:lnTo>
                    <a:pt x="4984" y="168"/>
                  </a:lnTo>
                  <a:lnTo>
                    <a:pt x="4966" y="162"/>
                  </a:lnTo>
                  <a:lnTo>
                    <a:pt x="4948" y="155"/>
                  </a:lnTo>
                  <a:lnTo>
                    <a:pt x="4929" y="149"/>
                  </a:lnTo>
                  <a:lnTo>
                    <a:pt x="4908" y="146"/>
                  </a:lnTo>
                  <a:lnTo>
                    <a:pt x="4890" y="149"/>
                  </a:lnTo>
                  <a:lnTo>
                    <a:pt x="4887" y="152"/>
                  </a:lnTo>
                  <a:lnTo>
                    <a:pt x="4862" y="152"/>
                  </a:lnTo>
                  <a:lnTo>
                    <a:pt x="4841" y="159"/>
                  </a:lnTo>
                  <a:lnTo>
                    <a:pt x="4823" y="165"/>
                  </a:lnTo>
                  <a:lnTo>
                    <a:pt x="4802" y="174"/>
                  </a:lnTo>
                  <a:lnTo>
                    <a:pt x="4783" y="183"/>
                  </a:lnTo>
                  <a:lnTo>
                    <a:pt x="4765" y="195"/>
                  </a:lnTo>
                  <a:lnTo>
                    <a:pt x="4747" y="204"/>
                  </a:lnTo>
                  <a:lnTo>
                    <a:pt x="4729" y="216"/>
                  </a:lnTo>
                  <a:lnTo>
                    <a:pt x="4713" y="229"/>
                  </a:lnTo>
                  <a:lnTo>
                    <a:pt x="4695" y="241"/>
                  </a:lnTo>
                  <a:lnTo>
                    <a:pt x="4677" y="253"/>
                  </a:lnTo>
                  <a:lnTo>
                    <a:pt x="4659" y="262"/>
                  </a:lnTo>
                  <a:lnTo>
                    <a:pt x="4641" y="271"/>
                  </a:lnTo>
                  <a:lnTo>
                    <a:pt x="4622" y="277"/>
                  </a:lnTo>
                  <a:lnTo>
                    <a:pt x="4601" y="280"/>
                  </a:lnTo>
                  <a:lnTo>
                    <a:pt x="4583" y="283"/>
                  </a:lnTo>
                  <a:lnTo>
                    <a:pt x="4558" y="283"/>
                  </a:lnTo>
                  <a:lnTo>
                    <a:pt x="4537" y="280"/>
                  </a:lnTo>
                  <a:lnTo>
                    <a:pt x="4519" y="277"/>
                  </a:lnTo>
                  <a:lnTo>
                    <a:pt x="4498" y="271"/>
                  </a:lnTo>
                  <a:lnTo>
                    <a:pt x="4479" y="262"/>
                  </a:lnTo>
                  <a:lnTo>
                    <a:pt x="4461" y="256"/>
                  </a:lnTo>
                  <a:lnTo>
                    <a:pt x="4443" y="244"/>
                  </a:lnTo>
                  <a:lnTo>
                    <a:pt x="4425" y="235"/>
                  </a:lnTo>
                  <a:lnTo>
                    <a:pt x="4406" y="225"/>
                  </a:lnTo>
                  <a:lnTo>
                    <a:pt x="4391" y="216"/>
                  </a:lnTo>
                  <a:lnTo>
                    <a:pt x="4373" y="207"/>
                  </a:lnTo>
                  <a:lnTo>
                    <a:pt x="4355" y="198"/>
                  </a:lnTo>
                  <a:lnTo>
                    <a:pt x="4336" y="192"/>
                  </a:lnTo>
                  <a:lnTo>
                    <a:pt x="4315" y="186"/>
                  </a:lnTo>
                  <a:lnTo>
                    <a:pt x="4294" y="186"/>
                  </a:lnTo>
                  <a:lnTo>
                    <a:pt x="4276" y="186"/>
                  </a:lnTo>
                  <a:lnTo>
                    <a:pt x="4251" y="186"/>
                  </a:lnTo>
                  <a:lnTo>
                    <a:pt x="4230" y="192"/>
                  </a:lnTo>
                  <a:lnTo>
                    <a:pt x="4212" y="198"/>
                  </a:lnTo>
                  <a:lnTo>
                    <a:pt x="4190" y="207"/>
                  </a:lnTo>
                  <a:lnTo>
                    <a:pt x="4172" y="219"/>
                  </a:lnTo>
                  <a:lnTo>
                    <a:pt x="4154" y="229"/>
                  </a:lnTo>
                  <a:lnTo>
                    <a:pt x="4136" y="241"/>
                  </a:lnTo>
                  <a:lnTo>
                    <a:pt x="4118" y="253"/>
                  </a:lnTo>
                  <a:lnTo>
                    <a:pt x="4102" y="265"/>
                  </a:lnTo>
                  <a:lnTo>
                    <a:pt x="4084" y="277"/>
                  </a:lnTo>
                  <a:lnTo>
                    <a:pt x="4066" y="286"/>
                  </a:lnTo>
                  <a:lnTo>
                    <a:pt x="4048" y="295"/>
                  </a:lnTo>
                  <a:lnTo>
                    <a:pt x="4029" y="305"/>
                  </a:lnTo>
                  <a:lnTo>
                    <a:pt x="4011" y="308"/>
                  </a:lnTo>
                  <a:lnTo>
                    <a:pt x="3990" y="311"/>
                  </a:lnTo>
                  <a:lnTo>
                    <a:pt x="3972" y="314"/>
                  </a:lnTo>
                  <a:lnTo>
                    <a:pt x="3953" y="314"/>
                  </a:lnTo>
                  <a:lnTo>
                    <a:pt x="3935" y="314"/>
                  </a:lnTo>
                  <a:lnTo>
                    <a:pt x="3917" y="311"/>
                  </a:lnTo>
                  <a:lnTo>
                    <a:pt x="3899" y="305"/>
                  </a:lnTo>
                  <a:lnTo>
                    <a:pt x="3877" y="299"/>
                  </a:lnTo>
                  <a:lnTo>
                    <a:pt x="3859" y="289"/>
                  </a:lnTo>
                  <a:lnTo>
                    <a:pt x="3838" y="280"/>
                  </a:lnTo>
                  <a:lnTo>
                    <a:pt x="3820" y="271"/>
                  </a:lnTo>
                  <a:lnTo>
                    <a:pt x="3798" y="262"/>
                  </a:lnTo>
                  <a:lnTo>
                    <a:pt x="3780" y="253"/>
                  </a:lnTo>
                  <a:lnTo>
                    <a:pt x="3759" y="244"/>
                  </a:lnTo>
                  <a:lnTo>
                    <a:pt x="3740" y="235"/>
                  </a:lnTo>
                  <a:lnTo>
                    <a:pt x="3722" y="229"/>
                  </a:lnTo>
                  <a:lnTo>
                    <a:pt x="3704" y="225"/>
                  </a:lnTo>
                  <a:lnTo>
                    <a:pt x="3689" y="222"/>
                  </a:lnTo>
                  <a:lnTo>
                    <a:pt x="3674" y="222"/>
                  </a:lnTo>
                  <a:lnTo>
                    <a:pt x="3649" y="222"/>
                  </a:lnTo>
                  <a:lnTo>
                    <a:pt x="3631" y="229"/>
                  </a:lnTo>
                  <a:lnTo>
                    <a:pt x="3610" y="238"/>
                  </a:lnTo>
                  <a:lnTo>
                    <a:pt x="3591" y="247"/>
                  </a:lnTo>
                  <a:lnTo>
                    <a:pt x="3570" y="256"/>
                  </a:lnTo>
                  <a:lnTo>
                    <a:pt x="3552" y="268"/>
                  </a:lnTo>
                  <a:lnTo>
                    <a:pt x="3537" y="280"/>
                  </a:lnTo>
                  <a:lnTo>
                    <a:pt x="3518" y="292"/>
                  </a:lnTo>
                  <a:lnTo>
                    <a:pt x="3500" y="305"/>
                  </a:lnTo>
                  <a:lnTo>
                    <a:pt x="3482" y="317"/>
                  </a:lnTo>
                  <a:lnTo>
                    <a:pt x="3464" y="326"/>
                  </a:lnTo>
                  <a:lnTo>
                    <a:pt x="3446" y="335"/>
                  </a:lnTo>
                  <a:lnTo>
                    <a:pt x="3427" y="344"/>
                  </a:lnTo>
                  <a:lnTo>
                    <a:pt x="3409" y="347"/>
                  </a:lnTo>
                  <a:lnTo>
                    <a:pt x="3388" y="350"/>
                  </a:lnTo>
                  <a:lnTo>
                    <a:pt x="3369" y="353"/>
                  </a:lnTo>
                  <a:lnTo>
                    <a:pt x="3345" y="353"/>
                  </a:lnTo>
                  <a:lnTo>
                    <a:pt x="3324" y="353"/>
                  </a:lnTo>
                  <a:lnTo>
                    <a:pt x="3303" y="347"/>
                  </a:lnTo>
                  <a:lnTo>
                    <a:pt x="3284" y="344"/>
                  </a:lnTo>
                  <a:lnTo>
                    <a:pt x="3266" y="335"/>
                  </a:lnTo>
                  <a:lnTo>
                    <a:pt x="3248" y="329"/>
                  </a:lnTo>
                  <a:lnTo>
                    <a:pt x="3230" y="320"/>
                  </a:lnTo>
                  <a:lnTo>
                    <a:pt x="3211" y="308"/>
                  </a:lnTo>
                  <a:lnTo>
                    <a:pt x="3193" y="299"/>
                  </a:lnTo>
                  <a:lnTo>
                    <a:pt x="3175" y="289"/>
                  </a:lnTo>
                  <a:lnTo>
                    <a:pt x="3157" y="280"/>
                  </a:lnTo>
                  <a:lnTo>
                    <a:pt x="3138" y="271"/>
                  </a:lnTo>
                  <a:lnTo>
                    <a:pt x="3120" y="265"/>
                  </a:lnTo>
                  <a:lnTo>
                    <a:pt x="3102" y="259"/>
                  </a:lnTo>
                  <a:lnTo>
                    <a:pt x="3081" y="256"/>
                  </a:lnTo>
                  <a:lnTo>
                    <a:pt x="3062" y="256"/>
                  </a:lnTo>
                  <a:lnTo>
                    <a:pt x="3038" y="259"/>
                  </a:lnTo>
                  <a:lnTo>
                    <a:pt x="3017" y="265"/>
                  </a:lnTo>
                  <a:lnTo>
                    <a:pt x="2999" y="271"/>
                  </a:lnTo>
                  <a:lnTo>
                    <a:pt x="2977" y="280"/>
                  </a:lnTo>
                  <a:lnTo>
                    <a:pt x="2959" y="292"/>
                  </a:lnTo>
                  <a:lnTo>
                    <a:pt x="2941" y="302"/>
                  </a:lnTo>
                  <a:lnTo>
                    <a:pt x="2923" y="314"/>
                  </a:lnTo>
                  <a:lnTo>
                    <a:pt x="2904" y="326"/>
                  </a:lnTo>
                  <a:lnTo>
                    <a:pt x="2886" y="338"/>
                  </a:lnTo>
                  <a:lnTo>
                    <a:pt x="2871" y="350"/>
                  </a:lnTo>
                  <a:lnTo>
                    <a:pt x="2853" y="359"/>
                  </a:lnTo>
                  <a:lnTo>
                    <a:pt x="2834" y="369"/>
                  </a:lnTo>
                  <a:lnTo>
                    <a:pt x="2816" y="378"/>
                  </a:lnTo>
                  <a:lnTo>
                    <a:pt x="2798" y="381"/>
                  </a:lnTo>
                  <a:lnTo>
                    <a:pt x="2780" y="384"/>
                  </a:lnTo>
                  <a:lnTo>
                    <a:pt x="2761" y="387"/>
                  </a:lnTo>
                  <a:lnTo>
                    <a:pt x="2737" y="387"/>
                  </a:lnTo>
                  <a:lnTo>
                    <a:pt x="2716" y="387"/>
                  </a:lnTo>
                  <a:lnTo>
                    <a:pt x="2694" y="384"/>
                  </a:lnTo>
                  <a:lnTo>
                    <a:pt x="2676" y="378"/>
                  </a:lnTo>
                  <a:lnTo>
                    <a:pt x="2658" y="372"/>
                  </a:lnTo>
                  <a:lnTo>
                    <a:pt x="2637" y="365"/>
                  </a:lnTo>
                  <a:lnTo>
                    <a:pt x="2618" y="356"/>
                  </a:lnTo>
                  <a:lnTo>
                    <a:pt x="2603" y="344"/>
                  </a:lnTo>
                  <a:lnTo>
                    <a:pt x="2585" y="335"/>
                  </a:lnTo>
                  <a:lnTo>
                    <a:pt x="2567" y="326"/>
                  </a:lnTo>
                  <a:lnTo>
                    <a:pt x="2548" y="317"/>
                  </a:lnTo>
                  <a:lnTo>
                    <a:pt x="2530" y="308"/>
                  </a:lnTo>
                  <a:lnTo>
                    <a:pt x="2512" y="302"/>
                  </a:lnTo>
                  <a:lnTo>
                    <a:pt x="2494" y="299"/>
                  </a:lnTo>
                  <a:lnTo>
                    <a:pt x="2472" y="295"/>
                  </a:lnTo>
                  <a:lnTo>
                    <a:pt x="2454" y="295"/>
                  </a:lnTo>
                  <a:lnTo>
                    <a:pt x="2442" y="299"/>
                  </a:lnTo>
                  <a:lnTo>
                    <a:pt x="2378" y="314"/>
                  </a:lnTo>
                  <a:lnTo>
                    <a:pt x="2320" y="344"/>
                  </a:lnTo>
                  <a:lnTo>
                    <a:pt x="2266" y="381"/>
                  </a:lnTo>
                  <a:lnTo>
                    <a:pt x="2214" y="411"/>
                  </a:lnTo>
                  <a:lnTo>
                    <a:pt x="2153" y="426"/>
                  </a:lnTo>
                  <a:lnTo>
                    <a:pt x="2135" y="429"/>
                  </a:lnTo>
                  <a:lnTo>
                    <a:pt x="2071" y="423"/>
                  </a:lnTo>
                  <a:lnTo>
                    <a:pt x="2013" y="405"/>
                  </a:lnTo>
                  <a:lnTo>
                    <a:pt x="1962" y="375"/>
                  </a:lnTo>
                  <a:lnTo>
                    <a:pt x="1907" y="347"/>
                  </a:lnTo>
                  <a:lnTo>
                    <a:pt x="1846" y="332"/>
                  </a:lnTo>
                  <a:lnTo>
                    <a:pt x="1828" y="332"/>
                  </a:lnTo>
                  <a:lnTo>
                    <a:pt x="1764" y="347"/>
                  </a:lnTo>
                  <a:lnTo>
                    <a:pt x="1706" y="378"/>
                  </a:lnTo>
                  <a:lnTo>
                    <a:pt x="1655" y="414"/>
                  </a:lnTo>
                  <a:lnTo>
                    <a:pt x="1600" y="445"/>
                  </a:lnTo>
                  <a:lnTo>
                    <a:pt x="1539" y="460"/>
                  </a:lnTo>
                  <a:lnTo>
                    <a:pt x="1521" y="463"/>
                  </a:lnTo>
                  <a:lnTo>
                    <a:pt x="1466" y="460"/>
                  </a:lnTo>
                  <a:lnTo>
                    <a:pt x="1408" y="438"/>
                  </a:lnTo>
                  <a:lnTo>
                    <a:pt x="1347" y="411"/>
                  </a:lnTo>
                  <a:lnTo>
                    <a:pt x="1290" y="384"/>
                  </a:lnTo>
                  <a:lnTo>
                    <a:pt x="1238" y="372"/>
                  </a:lnTo>
                  <a:lnTo>
                    <a:pt x="1223" y="372"/>
                  </a:lnTo>
                  <a:lnTo>
                    <a:pt x="1159" y="387"/>
                  </a:lnTo>
                  <a:lnTo>
                    <a:pt x="1101" y="417"/>
                  </a:lnTo>
                  <a:lnTo>
                    <a:pt x="1049" y="454"/>
                  </a:lnTo>
                  <a:lnTo>
                    <a:pt x="995" y="484"/>
                  </a:lnTo>
                  <a:lnTo>
                    <a:pt x="940" y="502"/>
                  </a:lnTo>
                  <a:lnTo>
                    <a:pt x="922" y="505"/>
                  </a:lnTo>
                  <a:lnTo>
                    <a:pt x="855" y="499"/>
                  </a:lnTo>
                  <a:lnTo>
                    <a:pt x="797" y="478"/>
                  </a:lnTo>
                  <a:lnTo>
                    <a:pt x="745" y="451"/>
                  </a:lnTo>
                  <a:lnTo>
                    <a:pt x="691" y="423"/>
                  </a:lnTo>
                  <a:lnTo>
                    <a:pt x="633" y="411"/>
                  </a:lnTo>
                  <a:lnTo>
                    <a:pt x="615" y="414"/>
                  </a:lnTo>
                  <a:lnTo>
                    <a:pt x="548" y="426"/>
                  </a:lnTo>
                  <a:lnTo>
                    <a:pt x="493" y="454"/>
                  </a:lnTo>
                  <a:lnTo>
                    <a:pt x="438" y="490"/>
                  </a:lnTo>
                  <a:lnTo>
                    <a:pt x="383" y="521"/>
                  </a:lnTo>
                  <a:lnTo>
                    <a:pt x="326" y="539"/>
                  </a:lnTo>
                  <a:lnTo>
                    <a:pt x="307" y="542"/>
                  </a:lnTo>
                  <a:lnTo>
                    <a:pt x="241" y="536"/>
                  </a:lnTo>
                  <a:lnTo>
                    <a:pt x="186" y="515"/>
                  </a:lnTo>
                  <a:lnTo>
                    <a:pt x="131" y="484"/>
                  </a:lnTo>
                  <a:lnTo>
                    <a:pt x="76" y="460"/>
                  </a:lnTo>
                  <a:lnTo>
                    <a:pt x="19" y="445"/>
                  </a:lnTo>
                  <a:lnTo>
                    <a:pt x="0" y="448"/>
                  </a:lnTo>
                  <a:lnTo>
                    <a:pt x="6" y="475"/>
                  </a:lnTo>
                  <a:close/>
                </a:path>
              </a:pathLst>
            </a:custGeom>
            <a:solidFill>
              <a:srgbClr val="80C0FF">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effectLst>
                  <a:outerShdw blurRad="38100" dist="38100" dir="2700000" algn="tl">
                    <a:srgbClr val="000000">
                      <a:alpha val="43137"/>
                    </a:srgbClr>
                  </a:outerShdw>
                </a:effectLst>
              </a:endParaRPr>
            </a:p>
          </p:txBody>
        </p:sp>
      </p:grpSp>
      <p:pic>
        <p:nvPicPr>
          <p:cNvPr id="31" name="Picture 28" descr="puls62"/>
          <p:cNvPicPr>
            <a:picLocks noGrp="1" noChangeAspect="1" noChangeArrowheads="1"/>
          </p:cNvPicPr>
          <p:nvPr>
            <p:ph sz="quarter" idx="4294967295"/>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9059966" y="1810285"/>
            <a:ext cx="635000" cy="1714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 name="Dikdörtgen 31"/>
          <p:cNvSpPr/>
          <p:nvPr/>
        </p:nvSpPr>
        <p:spPr>
          <a:xfrm>
            <a:off x="309221" y="2547023"/>
            <a:ext cx="7937359" cy="3582519"/>
          </a:xfrm>
          <a:prstGeom prst="rect">
            <a:avLst/>
          </a:prstGeom>
        </p:spPr>
        <p:txBody>
          <a:bodyPr wrap="square">
            <a:spAutoFit/>
          </a:bodyPr>
          <a:lstStyle/>
          <a:p>
            <a:pPr algn="ctr">
              <a:lnSpc>
                <a:spcPct val="90000"/>
              </a:lnSpc>
            </a:pPr>
            <a:r>
              <a:rPr lang="en-US" altLang="tr-TR" dirty="0">
                <a:solidFill>
                  <a:srgbClr val="002060"/>
                </a:solidFill>
                <a:latin typeface="Verdana" panose="020B0604030504040204" pitchFamily="34" charset="0"/>
                <a:ea typeface="Verdana" panose="020B0604030504040204" pitchFamily="34" charset="0"/>
              </a:rPr>
              <a:t>Radar is a time of flight measurement.</a:t>
            </a:r>
          </a:p>
          <a:p>
            <a:pPr>
              <a:lnSpc>
                <a:spcPct val="90000"/>
              </a:lnSpc>
              <a:buFont typeface="Wingdings" panose="05000000000000000000" pitchFamily="2" charset="2"/>
              <a:buChar char="§"/>
            </a:pPr>
            <a:endParaRPr lang="en-US" altLang="tr-TR" dirty="0">
              <a:solidFill>
                <a:srgbClr val="002060"/>
              </a:solidFill>
              <a:latin typeface="Verdana" panose="020B0604030504040204" pitchFamily="34" charset="0"/>
              <a:ea typeface="Verdana" panose="020B0604030504040204" pitchFamily="34" charset="0"/>
            </a:endParaRPr>
          </a:p>
          <a:p>
            <a:pPr lvl="1">
              <a:lnSpc>
                <a:spcPct val="90000"/>
              </a:lnSpc>
              <a:buFont typeface="Wingdings" panose="05000000000000000000" pitchFamily="2" charset="2"/>
              <a:buChar char="§"/>
            </a:pPr>
            <a:r>
              <a:rPr lang="tr-TR" altLang="tr-TR" dirty="0" smtClean="0">
                <a:solidFill>
                  <a:srgbClr val="002060"/>
                </a:solidFill>
                <a:latin typeface="Verdana" panose="020B0604030504040204" pitchFamily="34" charset="0"/>
                <a:ea typeface="Verdana" panose="020B0604030504040204" pitchFamily="34" charset="0"/>
              </a:rPr>
              <a:t> </a:t>
            </a:r>
            <a:r>
              <a:rPr lang="en-US" altLang="tr-TR" dirty="0" smtClean="0">
                <a:solidFill>
                  <a:srgbClr val="002060"/>
                </a:solidFill>
                <a:latin typeface="Verdana" panose="020B0604030504040204" pitchFamily="34" charset="0"/>
                <a:ea typeface="Verdana" panose="020B0604030504040204" pitchFamily="34" charset="0"/>
              </a:rPr>
              <a:t>Microwave </a:t>
            </a:r>
            <a:r>
              <a:rPr lang="en-US" altLang="tr-TR" dirty="0">
                <a:solidFill>
                  <a:srgbClr val="002060"/>
                </a:solidFill>
                <a:latin typeface="Verdana" panose="020B0604030504040204" pitchFamily="34" charset="0"/>
                <a:ea typeface="Verdana" panose="020B0604030504040204" pitchFamily="34" charset="0"/>
              </a:rPr>
              <a:t>energy is transmitted by the radar.</a:t>
            </a:r>
          </a:p>
          <a:p>
            <a:pPr lvl="1">
              <a:lnSpc>
                <a:spcPct val="90000"/>
              </a:lnSpc>
              <a:buFont typeface="Wingdings" panose="05000000000000000000" pitchFamily="2" charset="2"/>
              <a:buChar char="§"/>
            </a:pPr>
            <a:endParaRPr lang="en-US" altLang="tr-TR" dirty="0">
              <a:solidFill>
                <a:srgbClr val="002060"/>
              </a:solidFill>
              <a:latin typeface="Verdana" panose="020B0604030504040204" pitchFamily="34" charset="0"/>
              <a:ea typeface="Verdana" panose="020B0604030504040204" pitchFamily="34" charset="0"/>
            </a:endParaRPr>
          </a:p>
          <a:p>
            <a:pPr lvl="1">
              <a:lnSpc>
                <a:spcPct val="90000"/>
              </a:lnSpc>
              <a:buFont typeface="Wingdings" panose="05000000000000000000" pitchFamily="2" charset="2"/>
              <a:buChar char="§"/>
            </a:pPr>
            <a:r>
              <a:rPr lang="tr-TR" altLang="tr-TR" dirty="0" smtClean="0">
                <a:solidFill>
                  <a:srgbClr val="002060"/>
                </a:solidFill>
                <a:latin typeface="Verdana" panose="020B0604030504040204" pitchFamily="34" charset="0"/>
                <a:ea typeface="Verdana" panose="020B0604030504040204" pitchFamily="34" charset="0"/>
              </a:rPr>
              <a:t> </a:t>
            </a:r>
            <a:r>
              <a:rPr lang="en-US" altLang="tr-TR" dirty="0" smtClean="0">
                <a:solidFill>
                  <a:srgbClr val="002060"/>
                </a:solidFill>
                <a:latin typeface="Verdana" panose="020B0604030504040204" pitchFamily="34" charset="0"/>
                <a:ea typeface="Verdana" panose="020B0604030504040204" pitchFamily="34" charset="0"/>
              </a:rPr>
              <a:t>The </a:t>
            </a:r>
            <a:r>
              <a:rPr lang="en-US" altLang="tr-TR" dirty="0">
                <a:solidFill>
                  <a:srgbClr val="002060"/>
                </a:solidFill>
                <a:latin typeface="Verdana" panose="020B0604030504040204" pitchFamily="34" charset="0"/>
                <a:ea typeface="Verdana" panose="020B0604030504040204" pitchFamily="34" charset="0"/>
              </a:rPr>
              <a:t>microwave energy is reflected off the product surface</a:t>
            </a:r>
          </a:p>
          <a:p>
            <a:pPr lvl="1">
              <a:lnSpc>
                <a:spcPct val="90000"/>
              </a:lnSpc>
              <a:buFont typeface="Wingdings" panose="05000000000000000000" pitchFamily="2" charset="2"/>
              <a:buChar char="§"/>
            </a:pPr>
            <a:endParaRPr lang="en-US" altLang="tr-TR" dirty="0">
              <a:solidFill>
                <a:srgbClr val="002060"/>
              </a:solidFill>
              <a:latin typeface="Verdana" panose="020B0604030504040204" pitchFamily="34" charset="0"/>
              <a:ea typeface="Verdana" panose="020B0604030504040204" pitchFamily="34" charset="0"/>
            </a:endParaRPr>
          </a:p>
          <a:p>
            <a:pPr lvl="1">
              <a:lnSpc>
                <a:spcPct val="90000"/>
              </a:lnSpc>
              <a:buFont typeface="Wingdings" panose="05000000000000000000" pitchFamily="2" charset="2"/>
              <a:buChar char="§"/>
            </a:pPr>
            <a:r>
              <a:rPr lang="tr-TR" altLang="tr-TR" dirty="0" smtClean="0">
                <a:solidFill>
                  <a:srgbClr val="002060"/>
                </a:solidFill>
                <a:latin typeface="Verdana" panose="020B0604030504040204" pitchFamily="34" charset="0"/>
                <a:ea typeface="Verdana" panose="020B0604030504040204" pitchFamily="34" charset="0"/>
              </a:rPr>
              <a:t> </a:t>
            </a:r>
            <a:r>
              <a:rPr lang="en-US" altLang="tr-TR" dirty="0" smtClean="0">
                <a:solidFill>
                  <a:srgbClr val="002060"/>
                </a:solidFill>
                <a:latin typeface="Verdana" panose="020B0604030504040204" pitchFamily="34" charset="0"/>
                <a:ea typeface="Verdana" panose="020B0604030504040204" pitchFamily="34" charset="0"/>
              </a:rPr>
              <a:t>The </a:t>
            </a:r>
            <a:r>
              <a:rPr lang="en-US" altLang="tr-TR" dirty="0">
                <a:solidFill>
                  <a:srgbClr val="002060"/>
                </a:solidFill>
                <a:latin typeface="Verdana" panose="020B0604030504040204" pitchFamily="34" charset="0"/>
                <a:ea typeface="Verdana" panose="020B0604030504040204" pitchFamily="34" charset="0"/>
              </a:rPr>
              <a:t>radar sensor receives the microwave energy.  </a:t>
            </a:r>
          </a:p>
          <a:p>
            <a:pPr lvl="1">
              <a:lnSpc>
                <a:spcPct val="90000"/>
              </a:lnSpc>
              <a:buFont typeface="Wingdings" panose="05000000000000000000" pitchFamily="2" charset="2"/>
              <a:buNone/>
            </a:pPr>
            <a:endParaRPr lang="en-US" altLang="tr-TR" dirty="0">
              <a:solidFill>
                <a:srgbClr val="002060"/>
              </a:solidFill>
              <a:latin typeface="Verdana" panose="020B0604030504040204" pitchFamily="34" charset="0"/>
              <a:ea typeface="Verdana" panose="020B0604030504040204" pitchFamily="34" charset="0"/>
            </a:endParaRPr>
          </a:p>
          <a:p>
            <a:pPr lvl="1">
              <a:lnSpc>
                <a:spcPct val="90000"/>
              </a:lnSpc>
              <a:buFont typeface="Wingdings" panose="05000000000000000000" pitchFamily="2" charset="2"/>
              <a:buChar char="§"/>
            </a:pPr>
            <a:r>
              <a:rPr lang="tr-TR" altLang="tr-TR" dirty="0" smtClean="0">
                <a:solidFill>
                  <a:srgbClr val="002060"/>
                </a:solidFill>
                <a:latin typeface="Verdana" panose="020B0604030504040204" pitchFamily="34" charset="0"/>
                <a:ea typeface="Verdana" panose="020B0604030504040204" pitchFamily="34" charset="0"/>
              </a:rPr>
              <a:t> </a:t>
            </a:r>
            <a:r>
              <a:rPr lang="en-US" altLang="tr-TR" dirty="0" smtClean="0">
                <a:solidFill>
                  <a:srgbClr val="002060"/>
                </a:solidFill>
                <a:latin typeface="Verdana" panose="020B0604030504040204" pitchFamily="34" charset="0"/>
                <a:ea typeface="Verdana" panose="020B0604030504040204" pitchFamily="34" charset="0"/>
              </a:rPr>
              <a:t>The </a:t>
            </a:r>
            <a:r>
              <a:rPr lang="en-US" altLang="tr-TR" dirty="0">
                <a:solidFill>
                  <a:srgbClr val="002060"/>
                </a:solidFill>
                <a:latin typeface="Verdana" panose="020B0604030504040204" pitchFamily="34" charset="0"/>
                <a:ea typeface="Verdana" panose="020B0604030504040204" pitchFamily="34" charset="0"/>
              </a:rPr>
              <a:t>time from transmitting to receiving the microwave energy is measured.</a:t>
            </a:r>
          </a:p>
          <a:p>
            <a:pPr lvl="1">
              <a:lnSpc>
                <a:spcPct val="90000"/>
              </a:lnSpc>
              <a:buFont typeface="Wingdings" panose="05000000000000000000" pitchFamily="2" charset="2"/>
              <a:buNone/>
            </a:pPr>
            <a:endParaRPr lang="en-US" altLang="tr-TR" dirty="0">
              <a:solidFill>
                <a:srgbClr val="002060"/>
              </a:solidFill>
              <a:latin typeface="Verdana" panose="020B0604030504040204" pitchFamily="34" charset="0"/>
              <a:ea typeface="Verdana" panose="020B0604030504040204" pitchFamily="34" charset="0"/>
            </a:endParaRPr>
          </a:p>
          <a:p>
            <a:pPr lvl="1">
              <a:lnSpc>
                <a:spcPct val="90000"/>
              </a:lnSpc>
              <a:buFont typeface="Wingdings" panose="05000000000000000000" pitchFamily="2" charset="2"/>
              <a:buChar char="§"/>
            </a:pPr>
            <a:r>
              <a:rPr lang="tr-TR" altLang="tr-TR" dirty="0" smtClean="0">
                <a:solidFill>
                  <a:srgbClr val="002060"/>
                </a:solidFill>
                <a:latin typeface="Verdana" panose="020B0604030504040204" pitchFamily="34" charset="0"/>
                <a:ea typeface="Verdana" panose="020B0604030504040204" pitchFamily="34" charset="0"/>
              </a:rPr>
              <a:t> </a:t>
            </a:r>
            <a:r>
              <a:rPr lang="en-US" altLang="tr-TR" dirty="0" smtClean="0">
                <a:solidFill>
                  <a:srgbClr val="002060"/>
                </a:solidFill>
                <a:latin typeface="Verdana" panose="020B0604030504040204" pitchFamily="34" charset="0"/>
                <a:ea typeface="Verdana" panose="020B0604030504040204" pitchFamily="34" charset="0"/>
              </a:rPr>
              <a:t>The </a:t>
            </a:r>
            <a:r>
              <a:rPr lang="en-US" altLang="tr-TR" dirty="0">
                <a:solidFill>
                  <a:srgbClr val="002060"/>
                </a:solidFill>
                <a:latin typeface="Verdana" panose="020B0604030504040204" pitchFamily="34" charset="0"/>
                <a:ea typeface="Verdana" panose="020B0604030504040204" pitchFamily="34" charset="0"/>
              </a:rPr>
              <a:t>time is converted to a distance measurement and then eventually a level.</a:t>
            </a:r>
          </a:p>
          <a:p>
            <a:pPr lvl="1">
              <a:lnSpc>
                <a:spcPct val="90000"/>
              </a:lnSpc>
              <a:buFont typeface="Wingdings" panose="05000000000000000000" pitchFamily="2" charset="2"/>
              <a:buNone/>
            </a:pPr>
            <a:r>
              <a:rPr lang="en-US" altLang="tr-TR" dirty="0">
                <a:solidFill>
                  <a:srgbClr val="002060"/>
                </a:solidFill>
                <a:latin typeface="Verdana" panose="020B0604030504040204" pitchFamily="34" charset="0"/>
                <a:ea typeface="Verdana" panose="020B0604030504040204" pitchFamily="34" charset="0"/>
              </a:rPr>
              <a:t> </a:t>
            </a:r>
          </a:p>
        </p:txBody>
      </p:sp>
      <p:sp>
        <p:nvSpPr>
          <p:cNvPr id="33"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77116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Top)">
                                      <p:cBhvr>
                                        <p:cTn id="7" dur="1000"/>
                                        <p:tgtEl>
                                          <p:spTgt spid="18"/>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Bottom)">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64" name="Line 4"/>
          <p:cNvSpPr>
            <a:spLocks noChangeShapeType="1"/>
          </p:cNvSpPr>
          <p:nvPr/>
        </p:nvSpPr>
        <p:spPr bwMode="auto">
          <a:xfrm flipH="1">
            <a:off x="2809875" y="1619251"/>
            <a:ext cx="12700" cy="4214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pPr>
              <a:defRPr/>
            </a:pPr>
            <a:endParaRPr lang="tr-TR">
              <a:effectLst>
                <a:outerShdw blurRad="38100" dist="38100" dir="2700000" algn="tl">
                  <a:srgbClr val="000000">
                    <a:alpha val="43137"/>
                  </a:srgbClr>
                </a:outerShdw>
              </a:effectLst>
            </a:endParaRPr>
          </a:p>
        </p:txBody>
      </p:sp>
      <p:sp>
        <p:nvSpPr>
          <p:cNvPr id="16388" name="Text Box 5"/>
          <p:cNvSpPr txBox="1">
            <a:spLocks noChangeArrowheads="1"/>
          </p:cNvSpPr>
          <p:nvPr/>
        </p:nvSpPr>
        <p:spPr bwMode="auto">
          <a:xfrm>
            <a:off x="4834895" y="6031509"/>
            <a:ext cx="231451"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1200">
                <a:solidFill>
                  <a:schemeClr val="tx1"/>
                </a:solidFill>
                <a:latin typeface="Humanst531 Blk BT" pitchFamily="34" charset="0"/>
              </a:defRPr>
            </a:lvl1pPr>
            <a:lvl2pPr marL="742950" indent="-285750">
              <a:defRPr sz="1200">
                <a:solidFill>
                  <a:schemeClr val="tx1"/>
                </a:solidFill>
                <a:latin typeface="Humanst531 Blk BT" pitchFamily="34" charset="0"/>
              </a:defRPr>
            </a:lvl2pPr>
            <a:lvl3pPr marL="1143000" indent="-228600">
              <a:defRPr sz="1200">
                <a:solidFill>
                  <a:schemeClr val="tx1"/>
                </a:solidFill>
                <a:latin typeface="Humanst531 Blk BT" pitchFamily="34" charset="0"/>
              </a:defRPr>
            </a:lvl3pPr>
            <a:lvl4pPr marL="1600200" indent="-228600">
              <a:defRPr sz="1200">
                <a:solidFill>
                  <a:schemeClr val="tx1"/>
                </a:solidFill>
                <a:latin typeface="Humanst531 Blk BT" pitchFamily="34" charset="0"/>
              </a:defRPr>
            </a:lvl4pPr>
            <a:lvl5pPr marL="2057400" indent="-228600">
              <a:defRPr sz="1200">
                <a:solidFill>
                  <a:schemeClr val="tx1"/>
                </a:solidFill>
                <a:latin typeface="Humanst531 Blk BT" pitchFamily="34" charset="0"/>
              </a:defRPr>
            </a:lvl5pPr>
            <a:lvl6pPr marL="2514600" indent="-228600" eaLnBrk="0" fontAlgn="base" hangingPunct="0">
              <a:spcBef>
                <a:spcPct val="0"/>
              </a:spcBef>
              <a:spcAft>
                <a:spcPct val="0"/>
              </a:spcAft>
              <a:defRPr sz="1200">
                <a:solidFill>
                  <a:schemeClr val="tx1"/>
                </a:solidFill>
                <a:latin typeface="Humanst531 Blk BT" pitchFamily="34" charset="0"/>
              </a:defRPr>
            </a:lvl6pPr>
            <a:lvl7pPr marL="2971800" indent="-228600" eaLnBrk="0" fontAlgn="base" hangingPunct="0">
              <a:spcBef>
                <a:spcPct val="0"/>
              </a:spcBef>
              <a:spcAft>
                <a:spcPct val="0"/>
              </a:spcAft>
              <a:defRPr sz="1200">
                <a:solidFill>
                  <a:schemeClr val="tx1"/>
                </a:solidFill>
                <a:latin typeface="Humanst531 Blk BT" pitchFamily="34" charset="0"/>
              </a:defRPr>
            </a:lvl7pPr>
            <a:lvl8pPr marL="3429000" indent="-228600" eaLnBrk="0" fontAlgn="base" hangingPunct="0">
              <a:spcBef>
                <a:spcPct val="0"/>
              </a:spcBef>
              <a:spcAft>
                <a:spcPct val="0"/>
              </a:spcAft>
              <a:defRPr sz="1200">
                <a:solidFill>
                  <a:schemeClr val="tx1"/>
                </a:solidFill>
                <a:latin typeface="Humanst531 Blk BT" pitchFamily="34" charset="0"/>
              </a:defRPr>
            </a:lvl8pPr>
            <a:lvl9pPr marL="3886200" indent="-228600" eaLnBrk="0" fontAlgn="base" hangingPunct="0">
              <a:spcBef>
                <a:spcPct val="0"/>
              </a:spcBef>
              <a:spcAft>
                <a:spcPct val="0"/>
              </a:spcAft>
              <a:defRPr sz="1200">
                <a:solidFill>
                  <a:schemeClr val="tx1"/>
                </a:solidFill>
                <a:latin typeface="Humanst531 Blk BT" pitchFamily="34" charset="0"/>
              </a:defRPr>
            </a:lvl9pPr>
          </a:lstStyle>
          <a:p>
            <a:pPr algn="ctr">
              <a:spcBef>
                <a:spcPct val="50000"/>
              </a:spcBef>
              <a:buClr>
                <a:srgbClr val="FF5008"/>
              </a:buClr>
              <a:buSzPct val="65000"/>
              <a:buFont typeface="Monotype Sorts" pitchFamily="2" charset="2"/>
              <a:buNone/>
            </a:pPr>
            <a:r>
              <a:rPr lang="en-GB" altLang="tr-TR" sz="1400" b="1">
                <a:solidFill>
                  <a:schemeClr val="folHlink"/>
                </a:solidFill>
                <a:latin typeface="Arial" panose="020B0604020202020204" pitchFamily="34" charset="0"/>
              </a:rPr>
              <a:t> </a:t>
            </a:r>
            <a:endParaRPr lang="en-GB" altLang="tr-TR" sz="1800" b="1">
              <a:solidFill>
                <a:srgbClr val="000000"/>
              </a:solidFill>
              <a:latin typeface="Arial" panose="020B0604020202020204" pitchFamily="34" charset="0"/>
            </a:endParaRPr>
          </a:p>
        </p:txBody>
      </p:sp>
      <p:pic>
        <p:nvPicPr>
          <p:cNvPr id="860167" name="Picture 7" descr="RH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92" y="2240173"/>
            <a:ext cx="5909225" cy="379133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Rectangle 12"/>
          <p:cNvSpPr>
            <a:spLocks noGrp="1" noChangeArrowheads="1"/>
          </p:cNvSpPr>
          <p:nvPr>
            <p:ph type="title"/>
          </p:nvPr>
        </p:nvSpPr>
        <p:spPr/>
        <p:txBody>
          <a:bodyPr/>
          <a:lstStyle/>
          <a:p>
            <a:pPr algn="ctr"/>
            <a:r>
              <a:rPr lang="en-US" altLang="tr-TR" dirty="0" smtClean="0">
                <a:latin typeface="Verdana" panose="020B0604030504040204" pitchFamily="34" charset="0"/>
                <a:ea typeface="Verdana" panose="020B0604030504040204" pitchFamily="34" charset="0"/>
              </a:rPr>
              <a:t>Radar Technology – Why use it?</a:t>
            </a:r>
          </a:p>
        </p:txBody>
      </p:sp>
      <p:sp>
        <p:nvSpPr>
          <p:cNvPr id="2" name="Dikdörtgen 1"/>
          <p:cNvSpPr/>
          <p:nvPr/>
        </p:nvSpPr>
        <p:spPr>
          <a:xfrm>
            <a:off x="6585958" y="2240173"/>
            <a:ext cx="6096000" cy="4330416"/>
          </a:xfrm>
          <a:prstGeom prst="rect">
            <a:avLst/>
          </a:prstGeom>
        </p:spPr>
        <p:txBody>
          <a:bodyPr>
            <a:spAutoFit/>
          </a:bodyPr>
          <a:lstStyle/>
          <a:p>
            <a:pPr>
              <a:lnSpc>
                <a:spcPct val="90000"/>
              </a:lnSpc>
            </a:pPr>
            <a:r>
              <a:rPr lang="de-DE" altLang="tr-TR" dirty="0">
                <a:solidFill>
                  <a:srgbClr val="002060"/>
                </a:solidFill>
                <a:latin typeface="Verdana" panose="020B0604030504040204" pitchFamily="34" charset="0"/>
                <a:ea typeface="Verdana" panose="020B0604030504040204" pitchFamily="34" charset="0"/>
              </a:rPr>
              <a:t>Radar </a:t>
            </a:r>
            <a:r>
              <a:rPr lang="de-DE" altLang="tr-TR" dirty="0" err="1">
                <a:solidFill>
                  <a:srgbClr val="002060"/>
                </a:solidFill>
                <a:latin typeface="Verdana" panose="020B0604030504040204" pitchFamily="34" charset="0"/>
                <a:ea typeface="Verdana" panose="020B0604030504040204" pitchFamily="34" charset="0"/>
              </a:rPr>
              <a:t>level</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measurement</a:t>
            </a:r>
            <a:endParaRPr lang="de-DE" altLang="tr-TR" dirty="0">
              <a:solidFill>
                <a:srgbClr val="002060"/>
              </a:solidFill>
              <a:latin typeface="Verdana" panose="020B0604030504040204" pitchFamily="34" charset="0"/>
              <a:ea typeface="Verdana" panose="020B0604030504040204" pitchFamily="34" charset="0"/>
            </a:endParaRPr>
          </a:p>
          <a:p>
            <a:pPr>
              <a:lnSpc>
                <a:spcPct val="90000"/>
              </a:lnSpc>
            </a:pPr>
            <a:endParaRPr lang="de-DE" altLang="tr-TR" dirty="0">
              <a:solidFill>
                <a:srgbClr val="002060"/>
              </a:solidFill>
              <a:latin typeface="Verdana" panose="020B0604030504040204" pitchFamily="34" charset="0"/>
              <a:ea typeface="Verdana" panose="020B0604030504040204" pitchFamily="34" charset="0"/>
            </a:endParaRPr>
          </a:p>
          <a:p>
            <a:pPr>
              <a:lnSpc>
                <a:spcPct val="90000"/>
              </a:lnSpc>
              <a:buSzPct val="90000"/>
              <a:buFont typeface="Wingdings" panose="05000000000000000000" pitchFamily="2" charset="2"/>
              <a:buChar char="§"/>
            </a:pPr>
            <a:r>
              <a:rPr lang="de-DE" altLang="tr-TR" dirty="0">
                <a:solidFill>
                  <a:srgbClr val="002060"/>
                </a:solidFill>
                <a:latin typeface="Verdana" panose="020B0604030504040204" pitchFamily="34" charset="0"/>
                <a:ea typeface="Verdana" panose="020B0604030504040204" pitchFamily="34" charset="0"/>
              </a:rPr>
              <a:t>  Top </a:t>
            </a:r>
            <a:r>
              <a:rPr lang="de-DE" altLang="tr-TR" dirty="0" err="1">
                <a:solidFill>
                  <a:srgbClr val="002060"/>
                </a:solidFill>
                <a:latin typeface="Verdana" panose="020B0604030504040204" pitchFamily="34" charset="0"/>
                <a:ea typeface="Verdana" panose="020B0604030504040204" pitchFamily="34" charset="0"/>
              </a:rPr>
              <a:t>mounted</a:t>
            </a:r>
            <a:endParaRPr lang="de-DE" altLang="tr-TR" dirty="0">
              <a:solidFill>
                <a:srgbClr val="002060"/>
              </a:solidFill>
              <a:latin typeface="Verdana" panose="020B0604030504040204" pitchFamily="34" charset="0"/>
              <a:ea typeface="Verdana" panose="020B0604030504040204" pitchFamily="34" charset="0"/>
            </a:endParaRPr>
          </a:p>
          <a:p>
            <a:pPr>
              <a:lnSpc>
                <a:spcPct val="90000"/>
              </a:lnSpc>
              <a:buSzPct val="90000"/>
              <a:buFont typeface="Wingdings" panose="05000000000000000000" pitchFamily="2" charset="2"/>
              <a:buChar char="§"/>
            </a:pP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Solids</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and</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liquids</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applications</a:t>
            </a:r>
            <a:endParaRPr lang="de-DE" altLang="tr-TR" dirty="0">
              <a:solidFill>
                <a:srgbClr val="002060"/>
              </a:solidFill>
              <a:latin typeface="Verdana" panose="020B0604030504040204" pitchFamily="34" charset="0"/>
              <a:ea typeface="Verdana" panose="020B0604030504040204" pitchFamily="34" charset="0"/>
            </a:endParaRPr>
          </a:p>
          <a:p>
            <a:pPr>
              <a:lnSpc>
                <a:spcPct val="90000"/>
              </a:lnSpc>
              <a:buSzPct val="90000"/>
              <a:buFont typeface="Wingdings" panose="05000000000000000000" pitchFamily="2" charset="2"/>
              <a:buChar char="§"/>
            </a:pPr>
            <a:r>
              <a:rPr lang="de-DE" altLang="tr-TR" dirty="0">
                <a:solidFill>
                  <a:srgbClr val="002060"/>
                </a:solidFill>
                <a:latin typeface="Verdana" panose="020B0604030504040204" pitchFamily="34" charset="0"/>
                <a:ea typeface="Verdana" panose="020B0604030504040204" pitchFamily="34" charset="0"/>
              </a:rPr>
              <a:t>  Non-</a:t>
            </a:r>
            <a:r>
              <a:rPr lang="de-DE" altLang="tr-TR" dirty="0" err="1">
                <a:solidFill>
                  <a:srgbClr val="002060"/>
                </a:solidFill>
                <a:latin typeface="Verdana" panose="020B0604030504040204" pitchFamily="34" charset="0"/>
                <a:ea typeface="Verdana" panose="020B0604030504040204" pitchFamily="34" charset="0"/>
              </a:rPr>
              <a:t>contact</a:t>
            </a:r>
            <a:endParaRPr lang="de-DE" altLang="tr-TR" dirty="0">
              <a:solidFill>
                <a:srgbClr val="002060"/>
              </a:solidFill>
              <a:latin typeface="Verdana" panose="020B0604030504040204" pitchFamily="34" charset="0"/>
              <a:ea typeface="Verdana" panose="020B0604030504040204" pitchFamily="34" charset="0"/>
            </a:endParaRPr>
          </a:p>
          <a:p>
            <a:pPr>
              <a:lnSpc>
                <a:spcPct val="90000"/>
              </a:lnSpc>
              <a:buClr>
                <a:schemeClr val="folHlink"/>
              </a:buClr>
            </a:pPr>
            <a:endParaRPr lang="de-DE" altLang="tr-TR" dirty="0">
              <a:solidFill>
                <a:srgbClr val="002060"/>
              </a:solidFill>
              <a:latin typeface="Verdana" panose="020B0604030504040204" pitchFamily="34" charset="0"/>
              <a:ea typeface="Verdana" panose="020B0604030504040204" pitchFamily="34" charset="0"/>
            </a:endParaRPr>
          </a:p>
          <a:p>
            <a:pPr>
              <a:lnSpc>
                <a:spcPct val="90000"/>
              </a:lnSpc>
              <a:buClr>
                <a:schemeClr val="folHlink"/>
              </a:buClr>
            </a:pPr>
            <a:r>
              <a:rPr lang="de-DE" altLang="tr-TR" dirty="0">
                <a:solidFill>
                  <a:srgbClr val="002060"/>
                </a:solidFill>
                <a:latin typeface="Verdana" panose="020B0604030504040204" pitchFamily="34" charset="0"/>
                <a:ea typeface="Verdana" panose="020B0604030504040204" pitchFamily="34" charset="0"/>
              </a:rPr>
              <a:t>RADAR </a:t>
            </a:r>
            <a:r>
              <a:rPr lang="de-DE" altLang="tr-TR" dirty="0" err="1">
                <a:solidFill>
                  <a:srgbClr val="002060"/>
                </a:solidFill>
                <a:latin typeface="Verdana" panose="020B0604030504040204" pitchFamily="34" charset="0"/>
                <a:ea typeface="Verdana" panose="020B0604030504040204" pitchFamily="34" charset="0"/>
              </a:rPr>
              <a:t>is</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virtually</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unaffected</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by</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the</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following</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process</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conditions</a:t>
            </a:r>
            <a:r>
              <a:rPr lang="de-DE" altLang="tr-TR" dirty="0">
                <a:solidFill>
                  <a:srgbClr val="002060"/>
                </a:solidFill>
                <a:latin typeface="Verdana" panose="020B0604030504040204" pitchFamily="34" charset="0"/>
                <a:ea typeface="Verdana" panose="020B0604030504040204" pitchFamily="34" charset="0"/>
              </a:rPr>
              <a:t>:</a:t>
            </a:r>
          </a:p>
          <a:p>
            <a:pPr>
              <a:lnSpc>
                <a:spcPct val="90000"/>
              </a:lnSpc>
              <a:buClr>
                <a:schemeClr val="folHlink"/>
              </a:buClr>
            </a:pPr>
            <a:endParaRPr lang="de-DE" altLang="tr-TR" dirty="0">
              <a:solidFill>
                <a:srgbClr val="002060"/>
              </a:solidFill>
              <a:latin typeface="Verdana" panose="020B0604030504040204" pitchFamily="34" charset="0"/>
              <a:ea typeface="Verdana" panose="020B0604030504040204" pitchFamily="34" charset="0"/>
            </a:endParaRPr>
          </a:p>
          <a:p>
            <a:pPr marL="663575" lvl="1" indent="-276225">
              <a:lnSpc>
                <a:spcPct val="90000"/>
              </a:lnSpc>
              <a:buFont typeface="Wingdings" panose="05000000000000000000" pitchFamily="2" charset="2"/>
              <a:buChar char="§"/>
            </a:pPr>
            <a:r>
              <a:rPr lang="de-DE" altLang="tr-TR" dirty="0" err="1">
                <a:solidFill>
                  <a:srgbClr val="002060"/>
                </a:solidFill>
                <a:latin typeface="Verdana" panose="020B0604030504040204" pitchFamily="34" charset="0"/>
                <a:ea typeface="Verdana" panose="020B0604030504040204" pitchFamily="34" charset="0"/>
              </a:rPr>
              <a:t>Temperature</a:t>
            </a:r>
            <a:endParaRPr lang="de-DE" altLang="tr-TR" dirty="0">
              <a:solidFill>
                <a:srgbClr val="002060"/>
              </a:solidFill>
              <a:latin typeface="Verdana" panose="020B0604030504040204" pitchFamily="34" charset="0"/>
              <a:ea typeface="Verdana" panose="020B0604030504040204" pitchFamily="34" charset="0"/>
            </a:endParaRPr>
          </a:p>
          <a:p>
            <a:pPr marL="663575" lvl="1" indent="-276225">
              <a:lnSpc>
                <a:spcPct val="90000"/>
              </a:lnSpc>
              <a:buFont typeface="Wingdings" panose="05000000000000000000" pitchFamily="2" charset="2"/>
              <a:buChar char="§"/>
            </a:pPr>
            <a:r>
              <a:rPr lang="de-DE" altLang="tr-TR" dirty="0" err="1">
                <a:solidFill>
                  <a:srgbClr val="002060"/>
                </a:solidFill>
                <a:latin typeface="Verdana" panose="020B0604030504040204" pitchFamily="34" charset="0"/>
                <a:ea typeface="Verdana" panose="020B0604030504040204" pitchFamily="34" charset="0"/>
              </a:rPr>
              <a:t>Pressure</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and</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Vacuum</a:t>
            </a:r>
            <a:endParaRPr lang="de-DE" altLang="tr-TR" dirty="0">
              <a:solidFill>
                <a:srgbClr val="002060"/>
              </a:solidFill>
              <a:latin typeface="Verdana" panose="020B0604030504040204" pitchFamily="34" charset="0"/>
              <a:ea typeface="Verdana" panose="020B0604030504040204" pitchFamily="34" charset="0"/>
            </a:endParaRPr>
          </a:p>
          <a:p>
            <a:pPr marL="663575" lvl="1" indent="-276225">
              <a:lnSpc>
                <a:spcPct val="90000"/>
              </a:lnSpc>
              <a:buFont typeface="Wingdings" panose="05000000000000000000" pitchFamily="2" charset="2"/>
              <a:buChar char="§"/>
            </a:pPr>
            <a:r>
              <a:rPr lang="de-DE" altLang="tr-TR" dirty="0" err="1">
                <a:solidFill>
                  <a:srgbClr val="002060"/>
                </a:solidFill>
                <a:latin typeface="Verdana" panose="020B0604030504040204" pitchFamily="34" charset="0"/>
                <a:ea typeface="Verdana" panose="020B0604030504040204" pitchFamily="34" charset="0"/>
              </a:rPr>
              <a:t>Conductivity</a:t>
            </a:r>
            <a:endParaRPr lang="de-DE" altLang="tr-TR" dirty="0">
              <a:solidFill>
                <a:srgbClr val="002060"/>
              </a:solidFill>
              <a:latin typeface="Verdana" panose="020B0604030504040204" pitchFamily="34" charset="0"/>
              <a:ea typeface="Verdana" panose="020B0604030504040204" pitchFamily="34" charset="0"/>
            </a:endParaRPr>
          </a:p>
          <a:p>
            <a:pPr marL="663575" lvl="1" indent="-276225">
              <a:lnSpc>
                <a:spcPct val="90000"/>
              </a:lnSpc>
              <a:buFont typeface="Wingdings" panose="05000000000000000000" pitchFamily="2" charset="2"/>
              <a:buChar char="§"/>
            </a:pPr>
            <a:r>
              <a:rPr lang="de-DE" altLang="tr-TR" dirty="0" err="1">
                <a:solidFill>
                  <a:srgbClr val="002060"/>
                </a:solidFill>
                <a:latin typeface="Verdana" panose="020B0604030504040204" pitchFamily="34" charset="0"/>
                <a:ea typeface="Verdana" panose="020B0604030504040204" pitchFamily="34" charset="0"/>
              </a:rPr>
              <a:t>Dielectric</a:t>
            </a:r>
            <a:r>
              <a:rPr lang="de-DE" altLang="tr-TR" dirty="0">
                <a:solidFill>
                  <a:srgbClr val="002060"/>
                </a:solidFill>
                <a:latin typeface="Verdana" panose="020B0604030504040204" pitchFamily="34" charset="0"/>
                <a:ea typeface="Verdana" panose="020B0604030504040204" pitchFamily="34" charset="0"/>
              </a:rPr>
              <a:t> Constant (</a:t>
            </a:r>
            <a:r>
              <a:rPr lang="de-DE" altLang="tr-TR" dirty="0" err="1">
                <a:solidFill>
                  <a:srgbClr val="002060"/>
                </a:solidFill>
                <a:latin typeface="Verdana" panose="020B0604030504040204" pitchFamily="34" charset="0"/>
                <a:ea typeface="Verdana" panose="020B0604030504040204" pitchFamily="34" charset="0"/>
              </a:rPr>
              <a:t>dK</a:t>
            </a:r>
            <a:r>
              <a:rPr lang="de-DE" altLang="tr-TR" dirty="0">
                <a:solidFill>
                  <a:srgbClr val="002060"/>
                </a:solidFill>
                <a:latin typeface="Verdana" panose="020B0604030504040204" pitchFamily="34" charset="0"/>
                <a:ea typeface="Verdana" panose="020B0604030504040204" pitchFamily="34" charset="0"/>
              </a:rPr>
              <a:t>)</a:t>
            </a:r>
          </a:p>
          <a:p>
            <a:pPr marL="663575" lvl="1" indent="-276225">
              <a:lnSpc>
                <a:spcPct val="90000"/>
              </a:lnSpc>
              <a:buFont typeface="Wingdings" panose="05000000000000000000" pitchFamily="2" charset="2"/>
              <a:buChar char="§"/>
            </a:pPr>
            <a:r>
              <a:rPr lang="de-DE" altLang="tr-TR" dirty="0" err="1">
                <a:solidFill>
                  <a:srgbClr val="002060"/>
                </a:solidFill>
                <a:latin typeface="Verdana" panose="020B0604030504040204" pitchFamily="34" charset="0"/>
                <a:ea typeface="Verdana" panose="020B0604030504040204" pitchFamily="34" charset="0"/>
              </a:rPr>
              <a:t>Specific</a:t>
            </a:r>
            <a:r>
              <a:rPr lang="de-DE" altLang="tr-TR" dirty="0">
                <a:solidFill>
                  <a:srgbClr val="002060"/>
                </a:solidFill>
                <a:latin typeface="Verdana" panose="020B0604030504040204" pitchFamily="34" charset="0"/>
                <a:ea typeface="Verdana" panose="020B0604030504040204" pitchFamily="34" charset="0"/>
              </a:rPr>
              <a:t> Gravity</a:t>
            </a:r>
          </a:p>
          <a:p>
            <a:pPr marL="663575" lvl="1" indent="-276225">
              <a:lnSpc>
                <a:spcPct val="90000"/>
              </a:lnSpc>
              <a:buFont typeface="Wingdings" panose="05000000000000000000" pitchFamily="2" charset="2"/>
              <a:buChar char="§"/>
            </a:pPr>
            <a:r>
              <a:rPr lang="de-DE" altLang="tr-TR" dirty="0" err="1">
                <a:solidFill>
                  <a:srgbClr val="002060"/>
                </a:solidFill>
                <a:latin typeface="Verdana" panose="020B0604030504040204" pitchFamily="34" charset="0"/>
                <a:ea typeface="Verdana" panose="020B0604030504040204" pitchFamily="34" charset="0"/>
              </a:rPr>
              <a:t>Vapor</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Steam</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Dust</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or</a:t>
            </a:r>
            <a:r>
              <a:rPr lang="de-DE" altLang="tr-TR" dirty="0">
                <a:solidFill>
                  <a:srgbClr val="002060"/>
                </a:solidFill>
                <a:latin typeface="Verdana" panose="020B0604030504040204" pitchFamily="34" charset="0"/>
                <a:ea typeface="Verdana" panose="020B0604030504040204" pitchFamily="34" charset="0"/>
              </a:rPr>
              <a:t> Air Movement</a:t>
            </a:r>
          </a:p>
          <a:p>
            <a:pPr marL="663575" lvl="1" indent="-276225">
              <a:lnSpc>
                <a:spcPct val="90000"/>
              </a:lnSpc>
              <a:buFont typeface="Wingdings" panose="05000000000000000000" pitchFamily="2" charset="2"/>
              <a:buChar char="§"/>
            </a:pPr>
            <a:r>
              <a:rPr lang="de-DE" altLang="tr-TR" dirty="0" err="1">
                <a:solidFill>
                  <a:srgbClr val="002060"/>
                </a:solidFill>
                <a:latin typeface="Verdana" panose="020B0604030504040204" pitchFamily="34" charset="0"/>
                <a:ea typeface="Verdana" panose="020B0604030504040204" pitchFamily="34" charset="0"/>
              </a:rPr>
              <a:t>Build</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up</a:t>
            </a:r>
            <a:r>
              <a:rPr lang="de-DE" altLang="tr-TR" dirty="0">
                <a:solidFill>
                  <a:srgbClr val="002060"/>
                </a:solidFill>
                <a:latin typeface="Verdana" panose="020B0604030504040204" pitchFamily="34" charset="0"/>
                <a:ea typeface="Verdana" panose="020B0604030504040204" pitchFamily="34" charset="0"/>
              </a:rPr>
              <a:t> (</a:t>
            </a:r>
            <a:r>
              <a:rPr lang="de-DE" altLang="tr-TR" dirty="0" err="1">
                <a:solidFill>
                  <a:srgbClr val="002060"/>
                </a:solidFill>
                <a:latin typeface="Verdana" panose="020B0604030504040204" pitchFamily="34" charset="0"/>
                <a:ea typeface="Verdana" panose="020B0604030504040204" pitchFamily="34" charset="0"/>
              </a:rPr>
              <a:t>depends</a:t>
            </a:r>
            <a:r>
              <a:rPr lang="de-DE" altLang="tr-TR" dirty="0">
                <a:solidFill>
                  <a:srgbClr val="002060"/>
                </a:solidFill>
                <a:latin typeface="Verdana" panose="020B0604030504040204" pitchFamily="34" charset="0"/>
                <a:ea typeface="Verdana" panose="020B0604030504040204" pitchFamily="34" charset="0"/>
              </a:rPr>
              <a:t> on </a:t>
            </a:r>
            <a:r>
              <a:rPr lang="de-DE" altLang="tr-TR" dirty="0" err="1">
                <a:solidFill>
                  <a:srgbClr val="002060"/>
                </a:solidFill>
                <a:latin typeface="Verdana" panose="020B0604030504040204" pitchFamily="34" charset="0"/>
                <a:ea typeface="Verdana" panose="020B0604030504040204" pitchFamily="34" charset="0"/>
              </a:rPr>
              <a:t>radar</a:t>
            </a:r>
            <a:r>
              <a:rPr lang="de-DE" altLang="tr-TR" dirty="0">
                <a:solidFill>
                  <a:srgbClr val="002060"/>
                </a:solidFill>
                <a:latin typeface="Verdana" panose="020B0604030504040204" pitchFamily="34" charset="0"/>
                <a:ea typeface="Verdana" panose="020B0604030504040204" pitchFamily="34" charset="0"/>
              </a:rPr>
              <a:t> design)</a:t>
            </a:r>
          </a:p>
          <a:p>
            <a:pPr marL="663575" lvl="1" indent="-276225">
              <a:lnSpc>
                <a:spcPct val="90000"/>
              </a:lnSpc>
              <a:buFont typeface="Wingdings" panose="05000000000000000000" pitchFamily="2" charset="2"/>
              <a:buChar char="§"/>
            </a:pPr>
            <a:endParaRPr lang="de-DE" altLang="tr-TR" dirty="0">
              <a:solidFill>
                <a:srgbClr val="002060"/>
              </a:solidFill>
              <a:latin typeface="Verdana" panose="020B0604030504040204" pitchFamily="34" charset="0"/>
              <a:ea typeface="Verdana" panose="020B0604030504040204" pitchFamily="34" charset="0"/>
            </a:endParaRPr>
          </a:p>
        </p:txBody>
      </p:sp>
      <p:sp>
        <p:nvSpPr>
          <p:cNvPr id="8"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150482082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60167"/>
                                        </p:tgtEl>
                                        <p:attrNameLst>
                                          <p:attrName>style.visibility</p:attrName>
                                        </p:attrNameLst>
                                      </p:cBhvr>
                                      <p:to>
                                        <p:strVal val="visible"/>
                                      </p:to>
                                    </p:set>
                                    <p:anim calcmode="lin" valueType="num">
                                      <p:cBhvr>
                                        <p:cTn id="7" dur="1000" fill="hold"/>
                                        <p:tgtEl>
                                          <p:spTgt spid="860167"/>
                                        </p:tgtEl>
                                        <p:attrNameLst>
                                          <p:attrName>ppt_x</p:attrName>
                                        </p:attrNameLst>
                                      </p:cBhvr>
                                      <p:tavLst>
                                        <p:tav tm="0">
                                          <p:val>
                                            <p:strVal val="#ppt_x-.2"/>
                                          </p:val>
                                        </p:tav>
                                        <p:tav tm="100000">
                                          <p:val>
                                            <p:strVal val="#ppt_x"/>
                                          </p:val>
                                        </p:tav>
                                      </p:tavLst>
                                    </p:anim>
                                    <p:anim calcmode="lin" valueType="num">
                                      <p:cBhvr>
                                        <p:cTn id="8" dur="1000" fill="hold"/>
                                        <p:tgtEl>
                                          <p:spTgt spid="86016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60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89026" y="730317"/>
            <a:ext cx="11029616" cy="824370"/>
          </a:xfrm>
        </p:spPr>
        <p:txBody>
          <a:bodyPr/>
          <a:lstStyle/>
          <a:p>
            <a:pPr algn="ctr"/>
            <a:r>
              <a:rPr lang="de-DE" altLang="tr-TR" b="1" dirty="0" smtClean="0">
                <a:latin typeface="Verdana" panose="020B0604030504040204" pitchFamily="34" charset="0"/>
                <a:ea typeface="Verdana" panose="020B0604030504040204" pitchFamily="34" charset="0"/>
              </a:rPr>
              <a:t>Radar Technology - Choice </a:t>
            </a:r>
            <a:r>
              <a:rPr lang="de-DE" altLang="tr-TR" b="1" dirty="0" err="1" smtClean="0">
                <a:latin typeface="Verdana" panose="020B0604030504040204" pitchFamily="34" charset="0"/>
                <a:ea typeface="Verdana" panose="020B0604030504040204" pitchFamily="34" charset="0"/>
              </a:rPr>
              <a:t>of</a:t>
            </a:r>
            <a:r>
              <a:rPr lang="de-DE" altLang="tr-TR" b="1" dirty="0" smtClean="0">
                <a:latin typeface="Verdana" panose="020B0604030504040204" pitchFamily="34" charset="0"/>
                <a:ea typeface="Verdana" panose="020B0604030504040204" pitchFamily="34" charset="0"/>
              </a:rPr>
              <a:t> </a:t>
            </a:r>
            <a:r>
              <a:rPr lang="de-DE" altLang="tr-TR" b="1" dirty="0" err="1" smtClean="0">
                <a:latin typeface="Verdana" panose="020B0604030504040204" pitchFamily="34" charset="0"/>
                <a:ea typeface="Verdana" panose="020B0604030504040204" pitchFamily="34" charset="0"/>
              </a:rPr>
              <a:t>frequency</a:t>
            </a:r>
            <a:endParaRPr lang="de-DE" altLang="tr-TR" b="1" dirty="0" smtClean="0">
              <a:latin typeface="Verdana" panose="020B0604030504040204" pitchFamily="34" charset="0"/>
              <a:ea typeface="Verdana" panose="020B0604030504040204" pitchFamily="34" charset="0"/>
            </a:endParaRPr>
          </a:p>
        </p:txBody>
      </p:sp>
      <p:sp>
        <p:nvSpPr>
          <p:cNvPr id="18435" name="Rectangle 3"/>
          <p:cNvSpPr>
            <a:spLocks noGrp="1" noChangeArrowheads="1"/>
          </p:cNvSpPr>
          <p:nvPr>
            <p:ph type="body" idx="1"/>
          </p:nvPr>
        </p:nvSpPr>
        <p:spPr>
          <a:xfrm>
            <a:off x="1912834" y="1715956"/>
            <a:ext cx="8229600" cy="828675"/>
          </a:xfrm>
        </p:spPr>
        <p:txBody>
          <a:bodyPr/>
          <a:lstStyle/>
          <a:p>
            <a:pPr algn="ctr">
              <a:buFontTx/>
              <a:buNone/>
            </a:pPr>
            <a:r>
              <a:rPr lang="de-DE" altLang="tr-TR" b="1" dirty="0">
                <a:solidFill>
                  <a:srgbClr val="002060"/>
                </a:solidFill>
                <a:latin typeface="Verdana" panose="020B0604030504040204" pitchFamily="34" charset="0"/>
                <a:ea typeface="Verdana" panose="020B0604030504040204" pitchFamily="34" charset="0"/>
              </a:rPr>
              <a:t>Radar </a:t>
            </a:r>
            <a:r>
              <a:rPr lang="de-DE" altLang="tr-TR" b="1" dirty="0" err="1">
                <a:solidFill>
                  <a:srgbClr val="002060"/>
                </a:solidFill>
                <a:latin typeface="Verdana" panose="020B0604030504040204" pitchFamily="34" charset="0"/>
                <a:ea typeface="Verdana" panose="020B0604030504040204" pitchFamily="34" charset="0"/>
              </a:rPr>
              <a:t>wavelength</a:t>
            </a:r>
            <a:r>
              <a:rPr lang="de-DE" altLang="tr-TR" b="1" dirty="0">
                <a:solidFill>
                  <a:srgbClr val="002060"/>
                </a:solidFill>
                <a:latin typeface="Verdana" panose="020B0604030504040204" pitchFamily="34" charset="0"/>
                <a:ea typeface="Verdana" panose="020B0604030504040204" pitchFamily="34" charset="0"/>
              </a:rPr>
              <a:t> = Speed </a:t>
            </a:r>
            <a:r>
              <a:rPr lang="de-DE" altLang="tr-TR" b="1" dirty="0" err="1">
                <a:solidFill>
                  <a:srgbClr val="002060"/>
                </a:solidFill>
                <a:latin typeface="Verdana" panose="020B0604030504040204" pitchFamily="34" charset="0"/>
                <a:ea typeface="Verdana" panose="020B0604030504040204" pitchFamily="34" charset="0"/>
              </a:rPr>
              <a:t>of</a:t>
            </a:r>
            <a:r>
              <a:rPr lang="de-DE" altLang="tr-TR" b="1" dirty="0">
                <a:solidFill>
                  <a:srgbClr val="002060"/>
                </a:solidFill>
                <a:latin typeface="Verdana" panose="020B0604030504040204" pitchFamily="34" charset="0"/>
                <a:ea typeface="Verdana" panose="020B0604030504040204" pitchFamily="34" charset="0"/>
              </a:rPr>
              <a:t> light / </a:t>
            </a:r>
            <a:r>
              <a:rPr lang="de-DE" altLang="tr-TR" b="1" dirty="0" err="1">
                <a:solidFill>
                  <a:srgbClr val="002060"/>
                </a:solidFill>
                <a:latin typeface="Verdana" panose="020B0604030504040204" pitchFamily="34" charset="0"/>
                <a:ea typeface="Verdana" panose="020B0604030504040204" pitchFamily="34" charset="0"/>
              </a:rPr>
              <a:t>frequency</a:t>
            </a:r>
            <a:endParaRPr lang="de-DE" altLang="tr-TR" b="1" dirty="0">
              <a:solidFill>
                <a:srgbClr val="002060"/>
              </a:solidFill>
              <a:latin typeface="Verdana" panose="020B0604030504040204" pitchFamily="34" charset="0"/>
              <a:ea typeface="Verdana" panose="020B0604030504040204" pitchFamily="34" charset="0"/>
            </a:endParaRPr>
          </a:p>
          <a:p>
            <a:pPr algn="ctr">
              <a:buFontTx/>
              <a:buNone/>
            </a:pPr>
            <a:r>
              <a:rPr lang="de-DE" altLang="tr-TR" b="1" dirty="0">
                <a:solidFill>
                  <a:srgbClr val="002060"/>
                </a:solidFill>
                <a:latin typeface="Verdana" panose="020B0604030504040204" pitchFamily="34" charset="0"/>
                <a:ea typeface="Verdana" panose="020B0604030504040204" pitchFamily="34" charset="0"/>
              </a:rPr>
              <a:t>l = c  /  f</a:t>
            </a:r>
          </a:p>
        </p:txBody>
      </p:sp>
      <p:sp>
        <p:nvSpPr>
          <p:cNvPr id="18436" name="Text Box 4"/>
          <p:cNvSpPr txBox="1">
            <a:spLocks noChangeArrowheads="1"/>
          </p:cNvSpPr>
          <p:nvPr/>
        </p:nvSpPr>
        <p:spPr bwMode="auto">
          <a:xfrm>
            <a:off x="2468459" y="2832114"/>
            <a:ext cx="2438400" cy="633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defRPr sz="1200">
                <a:solidFill>
                  <a:schemeClr val="tx1"/>
                </a:solidFill>
                <a:latin typeface="Humanst531 Blk BT" pitchFamily="34" charset="0"/>
              </a:defRPr>
            </a:lvl1pPr>
            <a:lvl2pPr marL="742950" indent="-285750">
              <a:defRPr sz="1200">
                <a:solidFill>
                  <a:schemeClr val="tx1"/>
                </a:solidFill>
                <a:latin typeface="Humanst531 Blk BT" pitchFamily="34" charset="0"/>
              </a:defRPr>
            </a:lvl2pPr>
            <a:lvl3pPr marL="1143000" indent="-228600">
              <a:defRPr sz="1200">
                <a:solidFill>
                  <a:schemeClr val="tx1"/>
                </a:solidFill>
                <a:latin typeface="Humanst531 Blk BT" pitchFamily="34" charset="0"/>
              </a:defRPr>
            </a:lvl3pPr>
            <a:lvl4pPr marL="1600200" indent="-228600">
              <a:defRPr sz="1200">
                <a:solidFill>
                  <a:schemeClr val="tx1"/>
                </a:solidFill>
                <a:latin typeface="Humanst531 Blk BT" pitchFamily="34" charset="0"/>
              </a:defRPr>
            </a:lvl4pPr>
            <a:lvl5pPr marL="2057400" indent="-228600">
              <a:defRPr sz="1200">
                <a:solidFill>
                  <a:schemeClr val="tx1"/>
                </a:solidFill>
                <a:latin typeface="Humanst531 Blk BT" pitchFamily="34" charset="0"/>
              </a:defRPr>
            </a:lvl5pPr>
            <a:lvl6pPr marL="2514600" indent="-228600" eaLnBrk="0" fontAlgn="base" hangingPunct="0">
              <a:spcBef>
                <a:spcPct val="0"/>
              </a:spcBef>
              <a:spcAft>
                <a:spcPct val="0"/>
              </a:spcAft>
              <a:defRPr sz="1200">
                <a:solidFill>
                  <a:schemeClr val="tx1"/>
                </a:solidFill>
                <a:latin typeface="Humanst531 Blk BT" pitchFamily="34" charset="0"/>
              </a:defRPr>
            </a:lvl6pPr>
            <a:lvl7pPr marL="2971800" indent="-228600" eaLnBrk="0" fontAlgn="base" hangingPunct="0">
              <a:spcBef>
                <a:spcPct val="0"/>
              </a:spcBef>
              <a:spcAft>
                <a:spcPct val="0"/>
              </a:spcAft>
              <a:defRPr sz="1200">
                <a:solidFill>
                  <a:schemeClr val="tx1"/>
                </a:solidFill>
                <a:latin typeface="Humanst531 Blk BT" pitchFamily="34" charset="0"/>
              </a:defRPr>
            </a:lvl7pPr>
            <a:lvl8pPr marL="3429000" indent="-228600" eaLnBrk="0" fontAlgn="base" hangingPunct="0">
              <a:spcBef>
                <a:spcPct val="0"/>
              </a:spcBef>
              <a:spcAft>
                <a:spcPct val="0"/>
              </a:spcAft>
              <a:defRPr sz="1200">
                <a:solidFill>
                  <a:schemeClr val="tx1"/>
                </a:solidFill>
                <a:latin typeface="Humanst531 Blk BT" pitchFamily="34" charset="0"/>
              </a:defRPr>
            </a:lvl8pPr>
            <a:lvl9pPr marL="3886200" indent="-228600" eaLnBrk="0" fontAlgn="base" hangingPunct="0">
              <a:spcBef>
                <a:spcPct val="0"/>
              </a:spcBef>
              <a:spcAft>
                <a:spcPct val="0"/>
              </a:spcAft>
              <a:defRPr sz="1200">
                <a:solidFill>
                  <a:schemeClr val="tx1"/>
                </a:solidFill>
                <a:latin typeface="Humanst531 Blk BT" pitchFamily="34" charset="0"/>
              </a:defRPr>
            </a:lvl9pPr>
          </a:lstStyle>
          <a:p>
            <a:pPr>
              <a:spcBef>
                <a:spcPct val="50000"/>
              </a:spcBef>
              <a:buClr>
                <a:srgbClr val="FF5008"/>
              </a:buClr>
              <a:buSzPct val="65000"/>
              <a:buFont typeface="Monotype Sorts" pitchFamily="2" charset="2"/>
              <a:buNone/>
            </a:pPr>
            <a:r>
              <a:rPr lang="de-DE" altLang="tr-TR" sz="1400" dirty="0" err="1">
                <a:solidFill>
                  <a:srgbClr val="002060"/>
                </a:solidFill>
                <a:latin typeface="Verdana" panose="020B0604030504040204" pitchFamily="34" charset="0"/>
                <a:ea typeface="Verdana" panose="020B0604030504040204" pitchFamily="34" charset="0"/>
              </a:rPr>
              <a:t>Frequency</a:t>
            </a:r>
            <a:r>
              <a:rPr lang="de-DE" altLang="tr-TR" sz="1400" dirty="0">
                <a:solidFill>
                  <a:srgbClr val="002060"/>
                </a:solidFill>
                <a:latin typeface="Verdana" panose="020B0604030504040204" pitchFamily="34" charset="0"/>
                <a:ea typeface="Verdana" panose="020B0604030504040204" pitchFamily="34" charset="0"/>
              </a:rPr>
              <a:t> </a:t>
            </a:r>
            <a:r>
              <a:rPr lang="de-DE" altLang="tr-TR" sz="1400" b="1" dirty="0">
                <a:solidFill>
                  <a:srgbClr val="002060"/>
                </a:solidFill>
                <a:latin typeface="Verdana" panose="020B0604030504040204" pitchFamily="34" charset="0"/>
                <a:ea typeface="Verdana" panose="020B0604030504040204" pitchFamily="34" charset="0"/>
              </a:rPr>
              <a:t>6.3 GHz</a:t>
            </a:r>
          </a:p>
          <a:p>
            <a:pPr>
              <a:spcBef>
                <a:spcPct val="50000"/>
              </a:spcBef>
              <a:buClr>
                <a:srgbClr val="FF5008"/>
              </a:buClr>
              <a:buSzPct val="65000"/>
              <a:buFont typeface="Monotype Sorts" pitchFamily="2" charset="2"/>
              <a:buNone/>
            </a:pPr>
            <a:r>
              <a:rPr lang="de-DE" altLang="tr-TR" sz="1400" dirty="0" err="1">
                <a:solidFill>
                  <a:srgbClr val="002060"/>
                </a:solidFill>
                <a:latin typeface="Verdana" panose="020B0604030504040204" pitchFamily="34" charset="0"/>
                <a:ea typeface="Verdana" panose="020B0604030504040204" pitchFamily="34" charset="0"/>
              </a:rPr>
              <a:t>wavelength</a:t>
            </a:r>
            <a:r>
              <a:rPr lang="de-DE" altLang="tr-TR" sz="1400" dirty="0">
                <a:solidFill>
                  <a:srgbClr val="002060"/>
                </a:solidFill>
                <a:latin typeface="Verdana" panose="020B0604030504040204" pitchFamily="34" charset="0"/>
                <a:ea typeface="Verdana" panose="020B0604030504040204" pitchFamily="34" charset="0"/>
              </a:rPr>
              <a:t> l = 47.5 mm</a:t>
            </a:r>
            <a:endParaRPr lang="en-GB" altLang="tr-TR" sz="1400" dirty="0">
              <a:solidFill>
                <a:srgbClr val="002060"/>
              </a:solidFill>
              <a:latin typeface="Verdana" panose="020B0604030504040204" pitchFamily="34" charset="0"/>
              <a:ea typeface="Verdana" panose="020B0604030504040204" pitchFamily="34" charset="0"/>
            </a:endParaRPr>
          </a:p>
        </p:txBody>
      </p:sp>
      <p:sp>
        <p:nvSpPr>
          <p:cNvPr id="18437" name="Text Box 5"/>
          <p:cNvSpPr txBox="1">
            <a:spLocks noChangeArrowheads="1"/>
          </p:cNvSpPr>
          <p:nvPr/>
        </p:nvSpPr>
        <p:spPr bwMode="auto">
          <a:xfrm>
            <a:off x="2466872" y="3844939"/>
            <a:ext cx="2416409" cy="633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1200">
                <a:solidFill>
                  <a:schemeClr val="tx1"/>
                </a:solidFill>
                <a:latin typeface="Humanst531 Blk BT" pitchFamily="34" charset="0"/>
              </a:defRPr>
            </a:lvl1pPr>
            <a:lvl2pPr marL="742950" indent="-285750">
              <a:defRPr sz="1200">
                <a:solidFill>
                  <a:schemeClr val="tx1"/>
                </a:solidFill>
                <a:latin typeface="Humanst531 Blk BT" pitchFamily="34" charset="0"/>
              </a:defRPr>
            </a:lvl2pPr>
            <a:lvl3pPr marL="1143000" indent="-228600">
              <a:defRPr sz="1200">
                <a:solidFill>
                  <a:schemeClr val="tx1"/>
                </a:solidFill>
                <a:latin typeface="Humanst531 Blk BT" pitchFamily="34" charset="0"/>
              </a:defRPr>
            </a:lvl3pPr>
            <a:lvl4pPr marL="1600200" indent="-228600">
              <a:defRPr sz="1200">
                <a:solidFill>
                  <a:schemeClr val="tx1"/>
                </a:solidFill>
                <a:latin typeface="Humanst531 Blk BT" pitchFamily="34" charset="0"/>
              </a:defRPr>
            </a:lvl4pPr>
            <a:lvl5pPr marL="2057400" indent="-228600">
              <a:defRPr sz="1200">
                <a:solidFill>
                  <a:schemeClr val="tx1"/>
                </a:solidFill>
                <a:latin typeface="Humanst531 Blk BT" pitchFamily="34" charset="0"/>
              </a:defRPr>
            </a:lvl5pPr>
            <a:lvl6pPr marL="2514600" indent="-228600" eaLnBrk="0" fontAlgn="base" hangingPunct="0">
              <a:spcBef>
                <a:spcPct val="0"/>
              </a:spcBef>
              <a:spcAft>
                <a:spcPct val="0"/>
              </a:spcAft>
              <a:defRPr sz="1200">
                <a:solidFill>
                  <a:schemeClr val="tx1"/>
                </a:solidFill>
                <a:latin typeface="Humanst531 Blk BT" pitchFamily="34" charset="0"/>
              </a:defRPr>
            </a:lvl6pPr>
            <a:lvl7pPr marL="2971800" indent="-228600" eaLnBrk="0" fontAlgn="base" hangingPunct="0">
              <a:spcBef>
                <a:spcPct val="0"/>
              </a:spcBef>
              <a:spcAft>
                <a:spcPct val="0"/>
              </a:spcAft>
              <a:defRPr sz="1200">
                <a:solidFill>
                  <a:schemeClr val="tx1"/>
                </a:solidFill>
                <a:latin typeface="Humanst531 Blk BT" pitchFamily="34" charset="0"/>
              </a:defRPr>
            </a:lvl7pPr>
            <a:lvl8pPr marL="3429000" indent="-228600" eaLnBrk="0" fontAlgn="base" hangingPunct="0">
              <a:spcBef>
                <a:spcPct val="0"/>
              </a:spcBef>
              <a:spcAft>
                <a:spcPct val="0"/>
              </a:spcAft>
              <a:defRPr sz="1200">
                <a:solidFill>
                  <a:schemeClr val="tx1"/>
                </a:solidFill>
                <a:latin typeface="Humanst531 Blk BT" pitchFamily="34" charset="0"/>
              </a:defRPr>
            </a:lvl8pPr>
            <a:lvl9pPr marL="3886200" indent="-228600" eaLnBrk="0" fontAlgn="base" hangingPunct="0">
              <a:spcBef>
                <a:spcPct val="0"/>
              </a:spcBef>
              <a:spcAft>
                <a:spcPct val="0"/>
              </a:spcAft>
              <a:defRPr sz="1200">
                <a:solidFill>
                  <a:schemeClr val="tx1"/>
                </a:solidFill>
                <a:latin typeface="Humanst531 Blk BT" pitchFamily="34" charset="0"/>
              </a:defRPr>
            </a:lvl9pPr>
          </a:lstStyle>
          <a:p>
            <a:pPr>
              <a:spcBef>
                <a:spcPct val="50000"/>
              </a:spcBef>
              <a:buClr>
                <a:srgbClr val="FF5008"/>
              </a:buClr>
              <a:buSzPct val="65000"/>
              <a:buFont typeface="Monotype Sorts" pitchFamily="2" charset="2"/>
              <a:buNone/>
            </a:pPr>
            <a:r>
              <a:rPr lang="de-DE" altLang="tr-TR" sz="1400">
                <a:solidFill>
                  <a:srgbClr val="002060"/>
                </a:solidFill>
                <a:latin typeface="Verdana" panose="020B0604030504040204" pitchFamily="34" charset="0"/>
                <a:ea typeface="Verdana" panose="020B0604030504040204" pitchFamily="34" charset="0"/>
              </a:rPr>
              <a:t>Frequency </a:t>
            </a:r>
            <a:r>
              <a:rPr lang="de-DE" altLang="tr-TR" sz="1400" b="1">
                <a:solidFill>
                  <a:srgbClr val="002060"/>
                </a:solidFill>
                <a:latin typeface="Verdana" panose="020B0604030504040204" pitchFamily="34" charset="0"/>
                <a:ea typeface="Verdana" panose="020B0604030504040204" pitchFamily="34" charset="0"/>
              </a:rPr>
              <a:t>26 GHz</a:t>
            </a:r>
          </a:p>
          <a:p>
            <a:pPr>
              <a:spcBef>
                <a:spcPct val="50000"/>
              </a:spcBef>
              <a:buClr>
                <a:srgbClr val="FF5008"/>
              </a:buClr>
              <a:buSzPct val="65000"/>
              <a:buFont typeface="Monotype Sorts" pitchFamily="2" charset="2"/>
              <a:buNone/>
            </a:pPr>
            <a:r>
              <a:rPr lang="de-DE" altLang="tr-TR" sz="1400">
                <a:solidFill>
                  <a:srgbClr val="002060"/>
                </a:solidFill>
                <a:latin typeface="Verdana" panose="020B0604030504040204" pitchFamily="34" charset="0"/>
                <a:ea typeface="Verdana" panose="020B0604030504040204" pitchFamily="34" charset="0"/>
              </a:rPr>
              <a:t>wavelength l = 11.5 mm</a:t>
            </a:r>
            <a:endParaRPr lang="en-GB" altLang="tr-TR" sz="1400">
              <a:solidFill>
                <a:srgbClr val="002060"/>
              </a:solidFill>
              <a:latin typeface="Verdana" panose="020B0604030504040204" pitchFamily="34" charset="0"/>
              <a:ea typeface="Verdana" panose="020B0604030504040204" pitchFamily="34" charset="0"/>
            </a:endParaRPr>
          </a:p>
        </p:txBody>
      </p:sp>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034" y="2706556"/>
            <a:ext cx="5302250" cy="849313"/>
          </a:xfrm>
          <a:prstGeom prst="rect">
            <a:avLst/>
          </a:prstGeom>
          <a:solidFill>
            <a:srgbClr val="FFFF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035" y="3811456"/>
            <a:ext cx="10525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834" y="3811456"/>
            <a:ext cx="10668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635" y="3811456"/>
            <a:ext cx="10525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435" y="3811456"/>
            <a:ext cx="10525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4235" y="3811456"/>
            <a:ext cx="10525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Rectangle 12"/>
          <p:cNvSpPr>
            <a:spLocks noChangeArrowheads="1"/>
          </p:cNvSpPr>
          <p:nvPr/>
        </p:nvSpPr>
        <p:spPr bwMode="auto">
          <a:xfrm>
            <a:off x="3349951" y="4800600"/>
            <a:ext cx="3087258" cy="19556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1600">
                <a:solidFill>
                  <a:schemeClr val="tx1"/>
                </a:solidFill>
                <a:latin typeface="Humanst531 BT" pitchFamily="34" charset="0"/>
              </a:defRPr>
            </a:lvl1pPr>
            <a:lvl2pPr marL="742950" indent="-285750">
              <a:spcBef>
                <a:spcPct val="20000"/>
              </a:spcBef>
              <a:buChar char="•"/>
              <a:defRPr sz="1600">
                <a:solidFill>
                  <a:schemeClr val="tx1"/>
                </a:solidFill>
                <a:latin typeface="Humanst531 BT" pitchFamily="34" charset="0"/>
              </a:defRPr>
            </a:lvl2pPr>
            <a:lvl3pPr marL="1143000" indent="-228600">
              <a:spcBef>
                <a:spcPct val="20000"/>
              </a:spcBef>
              <a:buChar char="•"/>
              <a:defRPr sz="1600">
                <a:solidFill>
                  <a:schemeClr val="tx1"/>
                </a:solidFill>
                <a:latin typeface="Humanst531 BT" pitchFamily="34" charset="0"/>
              </a:defRPr>
            </a:lvl3pPr>
            <a:lvl4pPr marL="1600200" indent="-228600">
              <a:spcBef>
                <a:spcPct val="20000"/>
              </a:spcBef>
              <a:buChar char="•"/>
              <a:defRPr sz="1600">
                <a:solidFill>
                  <a:schemeClr val="tx1"/>
                </a:solidFill>
                <a:latin typeface="Humanst531 BT" pitchFamily="34" charset="0"/>
              </a:defRPr>
            </a:lvl4pPr>
            <a:lvl5pPr marL="2057400" indent="-228600">
              <a:spcBef>
                <a:spcPct val="20000"/>
              </a:spcBef>
              <a:buChar char="•"/>
              <a:defRPr sz="1600">
                <a:solidFill>
                  <a:schemeClr val="tx1"/>
                </a:solidFill>
                <a:latin typeface="Humanst531 BT" pitchFamily="34" charset="0"/>
              </a:defRPr>
            </a:lvl5pPr>
            <a:lvl6pPr marL="2514600" indent="-228600" eaLnBrk="0" fontAlgn="base" hangingPunct="0">
              <a:spcBef>
                <a:spcPct val="20000"/>
              </a:spcBef>
              <a:spcAft>
                <a:spcPct val="0"/>
              </a:spcAft>
              <a:buChar char="•"/>
              <a:defRPr sz="1600">
                <a:solidFill>
                  <a:schemeClr val="tx1"/>
                </a:solidFill>
                <a:latin typeface="Humanst531 BT" pitchFamily="34" charset="0"/>
              </a:defRPr>
            </a:lvl6pPr>
            <a:lvl7pPr marL="2971800" indent="-228600" eaLnBrk="0" fontAlgn="base" hangingPunct="0">
              <a:spcBef>
                <a:spcPct val="20000"/>
              </a:spcBef>
              <a:spcAft>
                <a:spcPct val="0"/>
              </a:spcAft>
              <a:buChar char="•"/>
              <a:defRPr sz="1600">
                <a:solidFill>
                  <a:schemeClr val="tx1"/>
                </a:solidFill>
                <a:latin typeface="Humanst531 BT" pitchFamily="34" charset="0"/>
              </a:defRPr>
            </a:lvl7pPr>
            <a:lvl8pPr marL="3429000" indent="-228600" eaLnBrk="0" fontAlgn="base" hangingPunct="0">
              <a:spcBef>
                <a:spcPct val="20000"/>
              </a:spcBef>
              <a:spcAft>
                <a:spcPct val="0"/>
              </a:spcAft>
              <a:buChar char="•"/>
              <a:defRPr sz="1600">
                <a:solidFill>
                  <a:schemeClr val="tx1"/>
                </a:solidFill>
                <a:latin typeface="Humanst531 BT" pitchFamily="34" charset="0"/>
              </a:defRPr>
            </a:lvl8pPr>
            <a:lvl9pPr marL="3886200" indent="-228600" eaLnBrk="0" fontAlgn="base" hangingPunct="0">
              <a:spcBef>
                <a:spcPct val="20000"/>
              </a:spcBef>
              <a:spcAft>
                <a:spcPct val="0"/>
              </a:spcAft>
              <a:buChar char="•"/>
              <a:defRPr sz="1600">
                <a:solidFill>
                  <a:schemeClr val="tx1"/>
                </a:solidFill>
                <a:latin typeface="Humanst531 BT" pitchFamily="34" charset="0"/>
              </a:defRPr>
            </a:lvl9pPr>
          </a:lstStyle>
          <a:p>
            <a:pPr algn="ctr">
              <a:buFontTx/>
              <a:buNone/>
            </a:pPr>
            <a:r>
              <a:rPr lang="en-GB" altLang="tr-TR" sz="1200" b="1" dirty="0">
                <a:solidFill>
                  <a:srgbClr val="002060"/>
                </a:solidFill>
                <a:latin typeface="Verdana" panose="020B0604030504040204" pitchFamily="34" charset="0"/>
                <a:ea typeface="Verdana" panose="020B0604030504040204" pitchFamily="34" charset="0"/>
              </a:rPr>
              <a:t>High frequency:</a:t>
            </a:r>
          </a:p>
          <a:p>
            <a:pPr algn="ctr">
              <a:buFontTx/>
              <a:buNone/>
            </a:pPr>
            <a:endParaRPr lang="en-GB" altLang="tr-TR" sz="800" b="1" dirty="0">
              <a:solidFill>
                <a:srgbClr val="002060"/>
              </a:solidFill>
              <a:latin typeface="Verdana" panose="020B0604030504040204" pitchFamily="34" charset="0"/>
              <a:ea typeface="Verdana" panose="020B0604030504040204" pitchFamily="34" charset="0"/>
            </a:endParaRPr>
          </a:p>
          <a:p>
            <a:pPr algn="ctr">
              <a:buFontTx/>
              <a:buNone/>
            </a:pPr>
            <a:r>
              <a:rPr lang="en-GB" altLang="tr-TR" sz="1200" dirty="0">
                <a:solidFill>
                  <a:srgbClr val="002060"/>
                </a:solidFill>
                <a:latin typeface="Verdana" panose="020B0604030504040204" pitchFamily="34" charset="0"/>
                <a:ea typeface="Verdana" panose="020B0604030504040204" pitchFamily="34" charset="0"/>
              </a:rPr>
              <a:t>shorter wavelength</a:t>
            </a:r>
          </a:p>
          <a:p>
            <a:pPr algn="ctr">
              <a:buFontTx/>
              <a:buNone/>
            </a:pPr>
            <a:endParaRPr lang="de-DE" altLang="tr-TR" sz="800" dirty="0">
              <a:solidFill>
                <a:srgbClr val="002060"/>
              </a:solidFill>
              <a:latin typeface="Verdana" panose="020B0604030504040204" pitchFamily="34" charset="0"/>
              <a:ea typeface="Verdana" panose="020B0604030504040204" pitchFamily="34" charset="0"/>
            </a:endParaRPr>
          </a:p>
          <a:p>
            <a:pPr algn="ctr">
              <a:buFontTx/>
              <a:buNone/>
            </a:pPr>
            <a:r>
              <a:rPr lang="de-DE" altLang="tr-TR" sz="1200" dirty="0" err="1">
                <a:solidFill>
                  <a:srgbClr val="002060"/>
                </a:solidFill>
                <a:latin typeface="Verdana" panose="020B0604030504040204" pitchFamily="34" charset="0"/>
                <a:ea typeface="Verdana" panose="020B0604030504040204" pitchFamily="34" charset="0"/>
              </a:rPr>
              <a:t>narrower</a:t>
            </a:r>
            <a:r>
              <a:rPr lang="de-DE" altLang="tr-TR" sz="1200" dirty="0">
                <a:solidFill>
                  <a:srgbClr val="002060"/>
                </a:solidFill>
                <a:latin typeface="Verdana" panose="020B0604030504040204" pitchFamily="34" charset="0"/>
                <a:ea typeface="Verdana" panose="020B0604030504040204" pitchFamily="34" charset="0"/>
              </a:rPr>
              <a:t> beam angle</a:t>
            </a:r>
          </a:p>
          <a:p>
            <a:pPr algn="ctr">
              <a:buFontTx/>
              <a:buNone/>
            </a:pPr>
            <a:endParaRPr lang="de-DE" altLang="tr-TR" sz="800" dirty="0">
              <a:solidFill>
                <a:srgbClr val="002060"/>
              </a:solidFill>
              <a:latin typeface="Verdana" panose="020B0604030504040204" pitchFamily="34" charset="0"/>
              <a:ea typeface="Verdana" panose="020B0604030504040204" pitchFamily="34" charset="0"/>
            </a:endParaRPr>
          </a:p>
          <a:p>
            <a:pPr algn="ctr">
              <a:buFontTx/>
              <a:buNone/>
            </a:pPr>
            <a:r>
              <a:rPr lang="de-DE" altLang="tr-TR" sz="1200" dirty="0" err="1">
                <a:solidFill>
                  <a:srgbClr val="002060"/>
                </a:solidFill>
                <a:latin typeface="Verdana" panose="020B0604030504040204" pitchFamily="34" charset="0"/>
                <a:ea typeface="Verdana" panose="020B0604030504040204" pitchFamily="34" charset="0"/>
              </a:rPr>
              <a:t>more</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focused</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signal</a:t>
            </a:r>
            <a:endParaRPr lang="de-DE" altLang="tr-TR" sz="1200" dirty="0">
              <a:solidFill>
                <a:srgbClr val="002060"/>
              </a:solidFill>
              <a:latin typeface="Verdana" panose="020B0604030504040204" pitchFamily="34" charset="0"/>
              <a:ea typeface="Verdana" panose="020B0604030504040204" pitchFamily="34" charset="0"/>
            </a:endParaRPr>
          </a:p>
          <a:p>
            <a:pPr>
              <a:buFontTx/>
              <a:buNone/>
            </a:pPr>
            <a:endParaRPr lang="de-DE" altLang="tr-TR" sz="800" dirty="0">
              <a:solidFill>
                <a:srgbClr val="002060"/>
              </a:solidFill>
              <a:latin typeface="Verdana" panose="020B0604030504040204" pitchFamily="34" charset="0"/>
              <a:ea typeface="Verdana" panose="020B0604030504040204" pitchFamily="34" charset="0"/>
            </a:endParaRPr>
          </a:p>
          <a:p>
            <a:pPr algn="ctr">
              <a:buFontTx/>
              <a:buNone/>
            </a:pPr>
            <a:r>
              <a:rPr lang="de-DE" altLang="tr-TR" sz="1200" dirty="0" err="1">
                <a:solidFill>
                  <a:srgbClr val="002060"/>
                </a:solidFill>
                <a:latin typeface="Verdana" panose="020B0604030504040204" pitchFamily="34" charset="0"/>
                <a:ea typeface="Verdana" panose="020B0604030504040204" pitchFamily="34" charset="0"/>
              </a:rPr>
              <a:t>ability</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to</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measure</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smaller</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vessels</a:t>
            </a:r>
            <a:r>
              <a:rPr lang="de-DE" altLang="tr-TR" sz="1200" dirty="0">
                <a:solidFill>
                  <a:srgbClr val="002060"/>
                </a:solidFill>
                <a:latin typeface="Verdana" panose="020B0604030504040204" pitchFamily="34" charset="0"/>
                <a:ea typeface="Verdana" panose="020B0604030504040204" pitchFamily="34" charset="0"/>
              </a:rPr>
              <a:t> </a:t>
            </a:r>
          </a:p>
          <a:p>
            <a:pPr algn="ctr">
              <a:buFontTx/>
              <a:buNone/>
            </a:pPr>
            <a:r>
              <a:rPr lang="de-DE" altLang="tr-TR" sz="1200" dirty="0" err="1">
                <a:solidFill>
                  <a:srgbClr val="002060"/>
                </a:solidFill>
                <a:latin typeface="Verdana" panose="020B0604030504040204" pitchFamily="34" charset="0"/>
                <a:ea typeface="Verdana" panose="020B0604030504040204" pitchFamily="34" charset="0"/>
              </a:rPr>
              <a:t>with</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more</a:t>
            </a:r>
            <a:r>
              <a:rPr lang="de-DE" altLang="tr-TR" sz="1200" dirty="0">
                <a:solidFill>
                  <a:srgbClr val="002060"/>
                </a:solidFill>
                <a:latin typeface="Verdana" panose="020B0604030504040204" pitchFamily="34" charset="0"/>
                <a:ea typeface="Verdana" panose="020B0604030504040204" pitchFamily="34" charset="0"/>
              </a:rPr>
              <a:t> flexible </a:t>
            </a:r>
            <a:r>
              <a:rPr lang="de-DE" altLang="tr-TR" sz="1200" dirty="0" err="1">
                <a:solidFill>
                  <a:srgbClr val="002060"/>
                </a:solidFill>
                <a:latin typeface="Verdana" panose="020B0604030504040204" pitchFamily="34" charset="0"/>
                <a:ea typeface="Verdana" panose="020B0604030504040204" pitchFamily="34" charset="0"/>
              </a:rPr>
              <a:t>mounting</a:t>
            </a:r>
            <a:endParaRPr lang="de-DE" altLang="tr-TR" sz="1200" dirty="0">
              <a:solidFill>
                <a:srgbClr val="002060"/>
              </a:solidFill>
              <a:latin typeface="Verdana" panose="020B0604030504040204" pitchFamily="34" charset="0"/>
              <a:ea typeface="Verdana" panose="020B0604030504040204" pitchFamily="34" charset="0"/>
            </a:endParaRPr>
          </a:p>
        </p:txBody>
      </p:sp>
      <p:sp>
        <p:nvSpPr>
          <p:cNvPr id="871439" name="Line 15"/>
          <p:cNvSpPr>
            <a:spLocks noChangeShapeType="1"/>
          </p:cNvSpPr>
          <p:nvPr/>
        </p:nvSpPr>
        <p:spPr bwMode="auto">
          <a:xfrm>
            <a:off x="5722834" y="2706555"/>
            <a:ext cx="1143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tr-TR">
              <a:solidFill>
                <a:srgbClr val="00206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871440" name="Line 16"/>
          <p:cNvSpPr>
            <a:spLocks noChangeShapeType="1"/>
          </p:cNvSpPr>
          <p:nvPr/>
        </p:nvSpPr>
        <p:spPr bwMode="auto">
          <a:xfrm>
            <a:off x="5179909" y="3811455"/>
            <a:ext cx="228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tr-TR">
              <a:solidFill>
                <a:srgbClr val="00206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871441" name="Text Box 17"/>
          <p:cNvSpPr txBox="1">
            <a:spLocks noChangeArrowheads="1"/>
          </p:cNvSpPr>
          <p:nvPr/>
        </p:nvSpPr>
        <p:spPr bwMode="auto">
          <a:xfrm>
            <a:off x="6065735" y="2554155"/>
            <a:ext cx="61747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tr-TR" sz="800">
                <a:solidFill>
                  <a:srgbClr val="002060"/>
                </a:solidFill>
                <a:effectLst>
                  <a:outerShdw blurRad="38100" dist="38100" dir="2700000" algn="tl">
                    <a:srgbClr val="FFFFFF"/>
                  </a:outerShdw>
                </a:effectLst>
                <a:latin typeface="Verdana" panose="020B0604030504040204" pitchFamily="34" charset="0"/>
                <a:ea typeface="Verdana" panose="020B0604030504040204" pitchFamily="34" charset="0"/>
              </a:rPr>
              <a:t>47.5mm</a:t>
            </a:r>
          </a:p>
        </p:txBody>
      </p:sp>
      <p:sp>
        <p:nvSpPr>
          <p:cNvPr id="871442" name="Text Box 18"/>
          <p:cNvSpPr txBox="1">
            <a:spLocks noChangeArrowheads="1"/>
          </p:cNvSpPr>
          <p:nvPr/>
        </p:nvSpPr>
        <p:spPr bwMode="auto">
          <a:xfrm>
            <a:off x="5037035" y="3620955"/>
            <a:ext cx="61747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tr-TR" sz="800">
                <a:solidFill>
                  <a:srgbClr val="002060"/>
                </a:solidFill>
                <a:effectLst>
                  <a:outerShdw blurRad="38100" dist="38100" dir="2700000" algn="tl">
                    <a:srgbClr val="FFFFFF"/>
                  </a:outerShdw>
                </a:effectLst>
                <a:latin typeface="Verdana" panose="020B0604030504040204" pitchFamily="34" charset="0"/>
                <a:ea typeface="Verdana" panose="020B0604030504040204" pitchFamily="34" charset="0"/>
              </a:rPr>
              <a:t>11.5mm</a:t>
            </a:r>
          </a:p>
        </p:txBody>
      </p:sp>
      <p:sp>
        <p:nvSpPr>
          <p:cNvPr id="871444" name="Line 20"/>
          <p:cNvSpPr>
            <a:spLocks noChangeShapeType="1"/>
          </p:cNvSpPr>
          <p:nvPr/>
        </p:nvSpPr>
        <p:spPr bwMode="auto">
          <a:xfrm>
            <a:off x="4862718" y="5030656"/>
            <a:ext cx="0" cy="1448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tr-TR">
              <a:solidFill>
                <a:srgbClr val="00206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871445" name="Line 21"/>
          <p:cNvSpPr>
            <a:spLocks noChangeShapeType="1"/>
          </p:cNvSpPr>
          <p:nvPr/>
        </p:nvSpPr>
        <p:spPr bwMode="auto">
          <a:xfrm>
            <a:off x="4862718" y="5411656"/>
            <a:ext cx="0" cy="1448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tr-TR">
              <a:solidFill>
                <a:srgbClr val="00206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871446" name="Line 22"/>
          <p:cNvSpPr>
            <a:spLocks noChangeShapeType="1"/>
          </p:cNvSpPr>
          <p:nvPr/>
        </p:nvSpPr>
        <p:spPr bwMode="auto">
          <a:xfrm>
            <a:off x="4862718" y="5792656"/>
            <a:ext cx="0" cy="1448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tr-TR">
              <a:solidFill>
                <a:srgbClr val="00206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871447" name="Line 23"/>
          <p:cNvSpPr>
            <a:spLocks noChangeShapeType="1"/>
          </p:cNvSpPr>
          <p:nvPr/>
        </p:nvSpPr>
        <p:spPr bwMode="auto">
          <a:xfrm>
            <a:off x="4862718" y="6173656"/>
            <a:ext cx="0" cy="1448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tr-TR">
              <a:solidFill>
                <a:srgbClr val="00206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18453" name="Rectangle 24"/>
          <p:cNvSpPr>
            <a:spLocks noChangeArrowheads="1"/>
          </p:cNvSpPr>
          <p:nvPr/>
        </p:nvSpPr>
        <p:spPr bwMode="auto">
          <a:xfrm>
            <a:off x="6865833" y="4802056"/>
            <a:ext cx="2884917" cy="1954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1600">
                <a:solidFill>
                  <a:schemeClr val="tx1"/>
                </a:solidFill>
                <a:latin typeface="Humanst531 BT" pitchFamily="34" charset="0"/>
              </a:defRPr>
            </a:lvl1pPr>
            <a:lvl2pPr marL="742950" indent="-285750">
              <a:spcBef>
                <a:spcPct val="20000"/>
              </a:spcBef>
              <a:buChar char="•"/>
              <a:defRPr sz="1600">
                <a:solidFill>
                  <a:schemeClr val="tx1"/>
                </a:solidFill>
                <a:latin typeface="Humanst531 BT" pitchFamily="34" charset="0"/>
              </a:defRPr>
            </a:lvl2pPr>
            <a:lvl3pPr marL="1143000" indent="-228600">
              <a:spcBef>
                <a:spcPct val="20000"/>
              </a:spcBef>
              <a:buChar char="•"/>
              <a:defRPr sz="1600">
                <a:solidFill>
                  <a:schemeClr val="tx1"/>
                </a:solidFill>
                <a:latin typeface="Humanst531 BT" pitchFamily="34" charset="0"/>
              </a:defRPr>
            </a:lvl3pPr>
            <a:lvl4pPr marL="1600200" indent="-228600">
              <a:spcBef>
                <a:spcPct val="20000"/>
              </a:spcBef>
              <a:buChar char="•"/>
              <a:defRPr sz="1600">
                <a:solidFill>
                  <a:schemeClr val="tx1"/>
                </a:solidFill>
                <a:latin typeface="Humanst531 BT" pitchFamily="34" charset="0"/>
              </a:defRPr>
            </a:lvl4pPr>
            <a:lvl5pPr marL="2057400" indent="-228600">
              <a:spcBef>
                <a:spcPct val="20000"/>
              </a:spcBef>
              <a:buChar char="•"/>
              <a:defRPr sz="1600">
                <a:solidFill>
                  <a:schemeClr val="tx1"/>
                </a:solidFill>
                <a:latin typeface="Humanst531 BT" pitchFamily="34" charset="0"/>
              </a:defRPr>
            </a:lvl5pPr>
            <a:lvl6pPr marL="2514600" indent="-228600" eaLnBrk="0" fontAlgn="base" hangingPunct="0">
              <a:spcBef>
                <a:spcPct val="20000"/>
              </a:spcBef>
              <a:spcAft>
                <a:spcPct val="0"/>
              </a:spcAft>
              <a:buChar char="•"/>
              <a:defRPr sz="1600">
                <a:solidFill>
                  <a:schemeClr val="tx1"/>
                </a:solidFill>
                <a:latin typeface="Humanst531 BT" pitchFamily="34" charset="0"/>
              </a:defRPr>
            </a:lvl6pPr>
            <a:lvl7pPr marL="2971800" indent="-228600" eaLnBrk="0" fontAlgn="base" hangingPunct="0">
              <a:spcBef>
                <a:spcPct val="20000"/>
              </a:spcBef>
              <a:spcAft>
                <a:spcPct val="0"/>
              </a:spcAft>
              <a:buChar char="•"/>
              <a:defRPr sz="1600">
                <a:solidFill>
                  <a:schemeClr val="tx1"/>
                </a:solidFill>
                <a:latin typeface="Humanst531 BT" pitchFamily="34" charset="0"/>
              </a:defRPr>
            </a:lvl7pPr>
            <a:lvl8pPr marL="3429000" indent="-228600" eaLnBrk="0" fontAlgn="base" hangingPunct="0">
              <a:spcBef>
                <a:spcPct val="20000"/>
              </a:spcBef>
              <a:spcAft>
                <a:spcPct val="0"/>
              </a:spcAft>
              <a:buChar char="•"/>
              <a:defRPr sz="1600">
                <a:solidFill>
                  <a:schemeClr val="tx1"/>
                </a:solidFill>
                <a:latin typeface="Humanst531 BT" pitchFamily="34" charset="0"/>
              </a:defRPr>
            </a:lvl8pPr>
            <a:lvl9pPr marL="3886200" indent="-228600" eaLnBrk="0" fontAlgn="base" hangingPunct="0">
              <a:spcBef>
                <a:spcPct val="20000"/>
              </a:spcBef>
              <a:spcAft>
                <a:spcPct val="0"/>
              </a:spcAft>
              <a:buChar char="•"/>
              <a:defRPr sz="1600">
                <a:solidFill>
                  <a:schemeClr val="tx1"/>
                </a:solidFill>
                <a:latin typeface="Humanst531 BT" pitchFamily="34" charset="0"/>
              </a:defRPr>
            </a:lvl9pPr>
          </a:lstStyle>
          <a:p>
            <a:pPr algn="ctr">
              <a:buFontTx/>
              <a:buNone/>
            </a:pPr>
            <a:r>
              <a:rPr lang="en-GB" altLang="tr-TR" sz="1200" b="1" dirty="0">
                <a:solidFill>
                  <a:srgbClr val="002060"/>
                </a:solidFill>
                <a:latin typeface="Verdana" panose="020B0604030504040204" pitchFamily="34" charset="0"/>
                <a:ea typeface="Verdana" panose="020B0604030504040204" pitchFamily="34" charset="0"/>
              </a:rPr>
              <a:t>Low frequency:</a:t>
            </a:r>
          </a:p>
          <a:p>
            <a:pPr algn="ctr">
              <a:buFontTx/>
              <a:buNone/>
            </a:pPr>
            <a:endParaRPr lang="en-GB" altLang="tr-TR" sz="800" b="1" dirty="0">
              <a:solidFill>
                <a:srgbClr val="002060"/>
              </a:solidFill>
              <a:latin typeface="Verdana" panose="020B0604030504040204" pitchFamily="34" charset="0"/>
              <a:ea typeface="Verdana" panose="020B0604030504040204" pitchFamily="34" charset="0"/>
            </a:endParaRPr>
          </a:p>
          <a:p>
            <a:pPr algn="ctr">
              <a:buFontTx/>
              <a:buNone/>
            </a:pPr>
            <a:r>
              <a:rPr lang="en-GB" altLang="tr-TR" sz="1200" dirty="0">
                <a:solidFill>
                  <a:srgbClr val="002060"/>
                </a:solidFill>
                <a:latin typeface="Verdana" panose="020B0604030504040204" pitchFamily="34" charset="0"/>
                <a:ea typeface="Verdana" panose="020B0604030504040204" pitchFamily="34" charset="0"/>
              </a:rPr>
              <a:t>longer wavelength</a:t>
            </a:r>
          </a:p>
          <a:p>
            <a:pPr algn="ctr">
              <a:buFontTx/>
              <a:buNone/>
            </a:pPr>
            <a:endParaRPr lang="de-DE" altLang="tr-TR" sz="800" dirty="0">
              <a:solidFill>
                <a:srgbClr val="002060"/>
              </a:solidFill>
              <a:latin typeface="Verdana" panose="020B0604030504040204" pitchFamily="34" charset="0"/>
              <a:ea typeface="Verdana" panose="020B0604030504040204" pitchFamily="34" charset="0"/>
            </a:endParaRPr>
          </a:p>
          <a:p>
            <a:pPr algn="ctr">
              <a:buFontTx/>
              <a:buNone/>
            </a:pPr>
            <a:r>
              <a:rPr lang="de-DE" altLang="tr-TR" sz="1200" dirty="0">
                <a:solidFill>
                  <a:srgbClr val="002060"/>
                </a:solidFill>
                <a:latin typeface="Verdana" panose="020B0604030504040204" pitchFamily="34" charset="0"/>
                <a:ea typeface="Verdana" panose="020B0604030504040204" pitchFamily="34" charset="0"/>
              </a:rPr>
              <a:t>wider beam angle</a:t>
            </a:r>
          </a:p>
          <a:p>
            <a:pPr algn="ctr">
              <a:buFontTx/>
              <a:buNone/>
            </a:pPr>
            <a:endParaRPr lang="de-DE" altLang="tr-TR" sz="800" dirty="0">
              <a:solidFill>
                <a:srgbClr val="002060"/>
              </a:solidFill>
              <a:latin typeface="Verdana" panose="020B0604030504040204" pitchFamily="34" charset="0"/>
              <a:ea typeface="Verdana" panose="020B0604030504040204" pitchFamily="34" charset="0"/>
            </a:endParaRPr>
          </a:p>
          <a:p>
            <a:pPr algn="ctr">
              <a:buFontTx/>
              <a:buNone/>
            </a:pPr>
            <a:r>
              <a:rPr lang="de-DE" altLang="tr-TR" sz="1200" dirty="0" err="1">
                <a:solidFill>
                  <a:srgbClr val="002060"/>
                </a:solidFill>
                <a:latin typeface="Verdana" panose="020B0604030504040204" pitchFamily="34" charset="0"/>
                <a:ea typeface="Verdana" panose="020B0604030504040204" pitchFamily="34" charset="0"/>
              </a:rPr>
              <a:t>less</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focused</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signal</a:t>
            </a:r>
            <a:endParaRPr lang="de-DE" altLang="tr-TR" sz="1200" dirty="0">
              <a:solidFill>
                <a:srgbClr val="002060"/>
              </a:solidFill>
              <a:latin typeface="Verdana" panose="020B0604030504040204" pitchFamily="34" charset="0"/>
              <a:ea typeface="Verdana" panose="020B0604030504040204" pitchFamily="34" charset="0"/>
            </a:endParaRPr>
          </a:p>
          <a:p>
            <a:pPr>
              <a:buFontTx/>
              <a:buNone/>
            </a:pPr>
            <a:endParaRPr lang="de-DE" altLang="tr-TR" sz="800" dirty="0">
              <a:solidFill>
                <a:srgbClr val="002060"/>
              </a:solidFill>
              <a:latin typeface="Verdana" panose="020B0604030504040204" pitchFamily="34" charset="0"/>
              <a:ea typeface="Verdana" panose="020B0604030504040204" pitchFamily="34" charset="0"/>
            </a:endParaRPr>
          </a:p>
          <a:p>
            <a:pPr algn="ctr">
              <a:buFontTx/>
              <a:buNone/>
            </a:pPr>
            <a:r>
              <a:rPr lang="de-DE" altLang="tr-TR" sz="1200" dirty="0" err="1">
                <a:solidFill>
                  <a:srgbClr val="002060"/>
                </a:solidFill>
                <a:latin typeface="Verdana" panose="020B0604030504040204" pitchFamily="34" charset="0"/>
                <a:ea typeface="Verdana" panose="020B0604030504040204" pitchFamily="34" charset="0"/>
              </a:rPr>
              <a:t>ability</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to</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measure</a:t>
            </a:r>
            <a:r>
              <a:rPr lang="de-DE" altLang="tr-TR" sz="1200" dirty="0">
                <a:solidFill>
                  <a:srgbClr val="002060"/>
                </a:solidFill>
                <a:latin typeface="Verdana" panose="020B0604030504040204" pitchFamily="34" charset="0"/>
                <a:ea typeface="Verdana" panose="020B0604030504040204" pitchFamily="34" charset="0"/>
              </a:rPr>
              <a:t> in </a:t>
            </a:r>
            <a:r>
              <a:rPr lang="de-DE" altLang="tr-TR" sz="1200" dirty="0" err="1">
                <a:solidFill>
                  <a:srgbClr val="002060"/>
                </a:solidFill>
                <a:latin typeface="Verdana" panose="020B0604030504040204" pitchFamily="34" charset="0"/>
                <a:ea typeface="Verdana" panose="020B0604030504040204" pitchFamily="34" charset="0"/>
              </a:rPr>
              <a:t>vessels</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with</a:t>
            </a:r>
            <a:r>
              <a:rPr lang="de-DE" altLang="tr-TR" sz="1200" dirty="0">
                <a:solidFill>
                  <a:srgbClr val="002060"/>
                </a:solidFill>
                <a:latin typeface="Verdana" panose="020B0604030504040204" pitchFamily="34" charset="0"/>
                <a:ea typeface="Verdana" panose="020B0604030504040204" pitchFamily="34" charset="0"/>
              </a:rPr>
              <a:t> </a:t>
            </a:r>
          </a:p>
          <a:p>
            <a:pPr algn="ctr">
              <a:buFontTx/>
              <a:buNone/>
            </a:pPr>
            <a:r>
              <a:rPr lang="de-DE" altLang="tr-TR" sz="1200" dirty="0" err="1">
                <a:solidFill>
                  <a:srgbClr val="002060"/>
                </a:solidFill>
                <a:latin typeface="Verdana" panose="020B0604030504040204" pitchFamily="34" charset="0"/>
                <a:ea typeface="Verdana" panose="020B0604030504040204" pitchFamily="34" charset="0"/>
              </a:rPr>
              <a:t>difficult</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application</a:t>
            </a:r>
            <a:r>
              <a:rPr lang="de-DE" altLang="tr-TR" sz="1200" dirty="0">
                <a:solidFill>
                  <a:srgbClr val="002060"/>
                </a:solidFill>
                <a:latin typeface="Verdana" panose="020B0604030504040204" pitchFamily="34" charset="0"/>
                <a:ea typeface="Verdana" panose="020B0604030504040204" pitchFamily="34" charset="0"/>
              </a:rPr>
              <a:t> variables</a:t>
            </a:r>
          </a:p>
        </p:txBody>
      </p:sp>
      <p:sp>
        <p:nvSpPr>
          <p:cNvPr id="871449" name="Line 25"/>
          <p:cNvSpPr>
            <a:spLocks noChangeShapeType="1"/>
          </p:cNvSpPr>
          <p:nvPr/>
        </p:nvSpPr>
        <p:spPr bwMode="auto">
          <a:xfrm>
            <a:off x="8332150" y="502312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tr-TR">
              <a:solidFill>
                <a:srgbClr val="00206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871450" name="Line 26"/>
          <p:cNvSpPr>
            <a:spLocks noChangeShapeType="1"/>
          </p:cNvSpPr>
          <p:nvPr/>
        </p:nvSpPr>
        <p:spPr bwMode="auto">
          <a:xfrm>
            <a:off x="8332150" y="540412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tr-TR">
              <a:solidFill>
                <a:srgbClr val="00206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871451" name="Line 27"/>
          <p:cNvSpPr>
            <a:spLocks noChangeShapeType="1"/>
          </p:cNvSpPr>
          <p:nvPr/>
        </p:nvSpPr>
        <p:spPr bwMode="auto">
          <a:xfrm>
            <a:off x="8332150" y="578512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tr-TR">
              <a:solidFill>
                <a:srgbClr val="00206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871452" name="Line 28"/>
          <p:cNvSpPr>
            <a:spLocks noChangeShapeType="1"/>
          </p:cNvSpPr>
          <p:nvPr/>
        </p:nvSpPr>
        <p:spPr bwMode="auto">
          <a:xfrm>
            <a:off x="8332150" y="616612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tr-TR">
              <a:solidFill>
                <a:srgbClr val="00206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31"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52102391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GB" altLang="tr-TR" b="1" dirty="0">
                <a:latin typeface="Verdana" panose="020B0604030504040204" pitchFamily="34" charset="0"/>
                <a:ea typeface="Verdana" panose="020B0604030504040204" pitchFamily="34" charset="0"/>
              </a:rPr>
              <a:t>Frequency</a:t>
            </a:r>
            <a:br>
              <a:rPr lang="en-GB" altLang="tr-TR" b="1" dirty="0">
                <a:latin typeface="Verdana" panose="020B0604030504040204" pitchFamily="34" charset="0"/>
                <a:ea typeface="Verdana" panose="020B0604030504040204" pitchFamily="34" charset="0"/>
              </a:rPr>
            </a:br>
            <a:endParaRPr lang="tr-TR"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581193" y="2180496"/>
            <a:ext cx="5640146" cy="3678303"/>
          </a:xfrm>
        </p:spPr>
        <p:txBody>
          <a:bodyPr>
            <a:normAutofit fontScale="92500" lnSpcReduction="10000"/>
          </a:bodyPr>
          <a:lstStyle/>
          <a:p>
            <a:pPr marL="0" indent="0">
              <a:buNone/>
            </a:pPr>
            <a:r>
              <a:rPr lang="en-GB" altLang="tr-TR" dirty="0">
                <a:solidFill>
                  <a:srgbClr val="002060"/>
                </a:solidFill>
                <a:latin typeface="Verdana" panose="020B0604030504040204" pitchFamily="34" charset="0"/>
                <a:ea typeface="Verdana" panose="020B0604030504040204" pitchFamily="34" charset="0"/>
              </a:rPr>
              <a:t>Choosing a frequency depends on:</a:t>
            </a:r>
          </a:p>
          <a:p>
            <a:pPr marL="0" indent="0" algn="ctr"/>
            <a:endParaRPr lang="en-GB" altLang="tr-TR" dirty="0">
              <a:solidFill>
                <a:srgbClr val="002060"/>
              </a:solidFill>
              <a:latin typeface="Verdana" panose="020B0604030504040204" pitchFamily="34" charset="0"/>
              <a:ea typeface="Verdana" panose="020B0604030504040204" pitchFamily="34" charset="0"/>
            </a:endParaRPr>
          </a:p>
          <a:p>
            <a:pPr lvl="1">
              <a:buFont typeface="Wingdings" panose="05000000000000000000" pitchFamily="2" charset="2"/>
              <a:buChar char="§"/>
            </a:pPr>
            <a:r>
              <a:rPr lang="en-GB" altLang="tr-TR" dirty="0">
                <a:solidFill>
                  <a:srgbClr val="002060"/>
                </a:solidFill>
                <a:latin typeface="Verdana" panose="020B0604030504040204" pitchFamily="34" charset="0"/>
                <a:ea typeface="Verdana" panose="020B0604030504040204" pitchFamily="34" charset="0"/>
                <a:sym typeface="Symbol" panose="05050102010706020507" pitchFamily="18" charset="2"/>
              </a:rPr>
              <a:t>Mounting options</a:t>
            </a:r>
          </a:p>
          <a:p>
            <a:pPr lvl="1">
              <a:buFont typeface="Wingdings" panose="05000000000000000000" pitchFamily="2" charset="2"/>
              <a:buChar char="§"/>
            </a:pPr>
            <a:r>
              <a:rPr lang="en-GB" altLang="tr-TR" dirty="0">
                <a:solidFill>
                  <a:srgbClr val="002060"/>
                </a:solidFill>
                <a:latin typeface="Verdana" panose="020B0604030504040204" pitchFamily="34" charset="0"/>
                <a:ea typeface="Verdana" panose="020B0604030504040204" pitchFamily="34" charset="0"/>
                <a:sym typeface="Symbol" panose="05050102010706020507" pitchFamily="18" charset="2"/>
              </a:rPr>
              <a:t>Customer’s 100% point</a:t>
            </a:r>
          </a:p>
          <a:p>
            <a:pPr lvl="1">
              <a:buFont typeface="Wingdings" panose="05000000000000000000" pitchFamily="2" charset="2"/>
              <a:buChar char="§"/>
            </a:pPr>
            <a:r>
              <a:rPr lang="en-GB" altLang="tr-TR" dirty="0">
                <a:solidFill>
                  <a:srgbClr val="002060"/>
                </a:solidFill>
                <a:latin typeface="Verdana" panose="020B0604030504040204" pitchFamily="34" charset="0"/>
                <a:ea typeface="Verdana" panose="020B0604030504040204" pitchFamily="34" charset="0"/>
                <a:sym typeface="Symbol" panose="05050102010706020507" pitchFamily="18" charset="2"/>
              </a:rPr>
              <a:t>Vessel dimensions – proximity of connection to sidewall</a:t>
            </a:r>
            <a:endParaRPr lang="en-US" altLang="tr-TR" sz="1400" dirty="0">
              <a:solidFill>
                <a:srgbClr val="002060"/>
              </a:solidFill>
              <a:latin typeface="Verdana" panose="020B0604030504040204" pitchFamily="34" charset="0"/>
              <a:ea typeface="Verdana" panose="020B0604030504040204" pitchFamily="34" charset="0"/>
            </a:endParaRPr>
          </a:p>
          <a:p>
            <a:pPr lvl="1">
              <a:buFont typeface="Wingdings" panose="05000000000000000000" pitchFamily="2" charset="2"/>
              <a:buChar char="§"/>
            </a:pPr>
            <a:r>
              <a:rPr lang="en-GB" altLang="tr-TR" dirty="0">
                <a:solidFill>
                  <a:srgbClr val="002060"/>
                </a:solidFill>
                <a:latin typeface="Verdana" panose="020B0604030504040204" pitchFamily="34" charset="0"/>
                <a:ea typeface="Verdana" panose="020B0604030504040204" pitchFamily="34" charset="0"/>
                <a:sym typeface="Symbol" panose="05050102010706020507" pitchFamily="18" charset="2"/>
              </a:rPr>
              <a:t>The presence of foam</a:t>
            </a:r>
          </a:p>
          <a:p>
            <a:pPr lvl="1">
              <a:buFont typeface="Wingdings" panose="05000000000000000000" pitchFamily="2" charset="2"/>
              <a:buChar char="§"/>
            </a:pPr>
            <a:r>
              <a:rPr lang="en-GB" altLang="tr-TR" dirty="0">
                <a:solidFill>
                  <a:srgbClr val="002060"/>
                </a:solidFill>
                <a:latin typeface="Verdana" panose="020B0604030504040204" pitchFamily="34" charset="0"/>
                <a:ea typeface="Verdana" panose="020B0604030504040204" pitchFamily="34" charset="0"/>
                <a:sym typeface="Symbol" panose="05050102010706020507" pitchFamily="18" charset="2"/>
              </a:rPr>
              <a:t>Agitated product surfaces</a:t>
            </a:r>
          </a:p>
          <a:p>
            <a:pPr lvl="1">
              <a:buFont typeface="Wingdings" panose="05000000000000000000" pitchFamily="2" charset="2"/>
              <a:buChar char="§"/>
            </a:pPr>
            <a:r>
              <a:rPr lang="en-GB" altLang="tr-TR" dirty="0" err="1">
                <a:solidFill>
                  <a:srgbClr val="002060"/>
                </a:solidFill>
                <a:latin typeface="Verdana" panose="020B0604030504040204" pitchFamily="34" charset="0"/>
                <a:ea typeface="Verdana" panose="020B0604030504040204" pitchFamily="34" charset="0"/>
                <a:sym typeface="Symbol" panose="05050102010706020507" pitchFamily="18" charset="2"/>
              </a:rPr>
              <a:t>Vapor</a:t>
            </a:r>
            <a:r>
              <a:rPr lang="en-GB" altLang="tr-TR" dirty="0">
                <a:solidFill>
                  <a:srgbClr val="002060"/>
                </a:solidFill>
                <a:latin typeface="Verdana" panose="020B0604030504040204" pitchFamily="34" charset="0"/>
                <a:ea typeface="Verdana" panose="020B0604030504040204" pitchFamily="34" charset="0"/>
                <a:sym typeface="Symbol" panose="05050102010706020507" pitchFamily="18" charset="2"/>
              </a:rPr>
              <a:t> composition</a:t>
            </a:r>
          </a:p>
          <a:p>
            <a:pPr lvl="1">
              <a:buFont typeface="Wingdings" panose="05000000000000000000" pitchFamily="2" charset="2"/>
              <a:buChar char="§"/>
            </a:pPr>
            <a:r>
              <a:rPr lang="en-GB" altLang="tr-TR" dirty="0">
                <a:solidFill>
                  <a:srgbClr val="002060"/>
                </a:solidFill>
                <a:latin typeface="Verdana" panose="020B0604030504040204" pitchFamily="34" charset="0"/>
                <a:ea typeface="Verdana" panose="020B0604030504040204" pitchFamily="34" charset="0"/>
                <a:sym typeface="Symbol" panose="05050102010706020507" pitchFamily="18" charset="2"/>
              </a:rPr>
              <a:t>Vessel internal structures</a:t>
            </a:r>
          </a:p>
          <a:p>
            <a:pPr lvl="1">
              <a:buFont typeface="Wingdings" panose="05000000000000000000" pitchFamily="2" charset="2"/>
              <a:buChar char="§"/>
            </a:pPr>
            <a:r>
              <a:rPr lang="en-GB" altLang="tr-TR" dirty="0">
                <a:solidFill>
                  <a:srgbClr val="002060"/>
                </a:solidFill>
                <a:latin typeface="Verdana" panose="020B0604030504040204" pitchFamily="34" charset="0"/>
                <a:ea typeface="Verdana" panose="020B0604030504040204" pitchFamily="34" charset="0"/>
                <a:sym typeface="Symbol" panose="05050102010706020507" pitchFamily="18" charset="2"/>
              </a:rPr>
              <a:t>Dielectric constant (</a:t>
            </a:r>
            <a:r>
              <a:rPr lang="en-GB" altLang="tr-TR" dirty="0" err="1">
                <a:solidFill>
                  <a:srgbClr val="002060"/>
                </a:solidFill>
                <a:latin typeface="Verdana" panose="020B0604030504040204" pitchFamily="34" charset="0"/>
                <a:ea typeface="Verdana" panose="020B0604030504040204" pitchFamily="34" charset="0"/>
                <a:sym typeface="Symbol" panose="05050102010706020507" pitchFamily="18" charset="2"/>
              </a:rPr>
              <a:t>dK</a:t>
            </a:r>
            <a:r>
              <a:rPr lang="en-GB" altLang="tr-TR" dirty="0">
                <a:solidFill>
                  <a:srgbClr val="002060"/>
                </a:solidFill>
                <a:latin typeface="Verdana" panose="020B0604030504040204" pitchFamily="34" charset="0"/>
                <a:ea typeface="Verdana" panose="020B0604030504040204" pitchFamily="34" charset="0"/>
                <a:sym typeface="Symbol" panose="05050102010706020507" pitchFamily="18" charset="2"/>
              </a:rPr>
              <a:t>)</a:t>
            </a:r>
          </a:p>
          <a:p>
            <a:endParaRPr lang="tr-TR" dirty="0">
              <a:solidFill>
                <a:srgbClr val="002060"/>
              </a:solidFill>
              <a:latin typeface="Verdana" panose="020B0604030504040204" pitchFamily="34" charset="0"/>
              <a:ea typeface="Verdana" panose="020B0604030504040204" pitchFamily="34"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988954" y="2089446"/>
            <a:ext cx="2830513" cy="434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708218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err="1" smtClean="0">
                <a:latin typeface="Verdana" panose="020B0604030504040204" pitchFamily="34" charset="0"/>
                <a:ea typeface="Verdana" panose="020B0604030504040204" pitchFamily="34" charset="0"/>
              </a:rPr>
              <a:t>Selectıon</a:t>
            </a:r>
            <a:r>
              <a:rPr lang="tr-TR" sz="3600" b="1" dirty="0" smtClean="0">
                <a:latin typeface="Verdana" panose="020B0604030504040204" pitchFamily="34" charset="0"/>
                <a:ea typeface="Verdana" panose="020B0604030504040204" pitchFamily="34" charset="0"/>
              </a:rPr>
              <a:t> </a:t>
            </a:r>
            <a:r>
              <a:rPr lang="tr-TR" sz="3600" b="1" dirty="0" err="1" smtClean="0">
                <a:latin typeface="Verdana" panose="020B0604030504040204" pitchFamily="34" charset="0"/>
                <a:ea typeface="Verdana" panose="020B0604030504040204" pitchFamily="34" charset="0"/>
              </a:rPr>
              <a:t>crıterıa</a:t>
            </a:r>
            <a:endParaRPr lang="tr-TR" sz="36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p:txBody>
          <a:bodyPr>
            <a:normAutofit/>
          </a:bodyPr>
          <a:lstStyle/>
          <a:p>
            <a:pPr marL="0" indent="0" algn="just">
              <a:lnSpc>
                <a:spcPct val="90000"/>
              </a:lnSpc>
              <a:buNone/>
            </a:pPr>
            <a:r>
              <a:rPr lang="en-US" altLang="en-US" sz="2000" dirty="0">
                <a:solidFill>
                  <a:srgbClr val="002060"/>
                </a:solidFill>
                <a:latin typeface="Verdana" panose="020B0604030504040204" pitchFamily="34" charset="0"/>
                <a:ea typeface="Verdana" panose="020B0604030504040204" pitchFamily="34" charset="0"/>
              </a:rPr>
              <a:t>When determining the type of level sensor that should be used for a given application, there are a series of questions that must be answered</a:t>
            </a:r>
            <a:r>
              <a:rPr lang="en-US" altLang="en-US" sz="2000" dirty="0" smtClean="0">
                <a:solidFill>
                  <a:srgbClr val="002060"/>
                </a:solidFill>
                <a:latin typeface="Verdana" panose="020B0604030504040204" pitchFamily="34" charset="0"/>
                <a:ea typeface="Verdana" panose="020B0604030504040204" pitchFamily="34" charset="0"/>
              </a:rPr>
              <a:t>:</a:t>
            </a:r>
            <a:endParaRPr lang="tr-TR" altLang="en-US" sz="2000" dirty="0" smtClean="0">
              <a:solidFill>
                <a:srgbClr val="002060"/>
              </a:solidFill>
              <a:latin typeface="Verdana" panose="020B0604030504040204" pitchFamily="34" charset="0"/>
              <a:ea typeface="Verdana" panose="020B0604030504040204" pitchFamily="34" charset="0"/>
            </a:endParaRPr>
          </a:p>
          <a:p>
            <a:pPr>
              <a:lnSpc>
                <a:spcPct val="90000"/>
              </a:lnSpc>
              <a:buNone/>
            </a:pPr>
            <a:endParaRPr lang="en-US" altLang="en-US" sz="2000" dirty="0">
              <a:solidFill>
                <a:srgbClr val="002060"/>
              </a:solidFill>
              <a:latin typeface="Verdana" panose="020B0604030504040204" pitchFamily="34" charset="0"/>
              <a:ea typeface="Verdana" panose="020B0604030504040204" pitchFamily="34" charset="0"/>
            </a:endParaRPr>
          </a:p>
          <a:p>
            <a:pPr>
              <a:lnSpc>
                <a:spcPct val="90000"/>
              </a:lnSpc>
            </a:pPr>
            <a:r>
              <a:rPr lang="en-US" altLang="en-US" sz="2000" dirty="0">
                <a:solidFill>
                  <a:srgbClr val="002060"/>
                </a:solidFill>
                <a:latin typeface="Verdana" panose="020B0604030504040204" pitchFamily="34" charset="0"/>
                <a:ea typeface="Verdana" panose="020B0604030504040204" pitchFamily="34" charset="0"/>
              </a:rPr>
              <a:t>Open tank or closed tank? </a:t>
            </a:r>
          </a:p>
          <a:p>
            <a:pPr>
              <a:lnSpc>
                <a:spcPct val="90000"/>
              </a:lnSpc>
            </a:pPr>
            <a:r>
              <a:rPr lang="en-US" altLang="en-US" sz="2000" dirty="0">
                <a:solidFill>
                  <a:srgbClr val="002060"/>
                </a:solidFill>
                <a:latin typeface="Verdana" panose="020B0604030504040204" pitchFamily="34" charset="0"/>
                <a:ea typeface="Verdana" panose="020B0604030504040204" pitchFamily="34" charset="0"/>
              </a:rPr>
              <a:t>Can the level sensor be inserted into the tank or should it be completely external? Contact or non-contact?</a:t>
            </a:r>
          </a:p>
          <a:p>
            <a:pPr>
              <a:lnSpc>
                <a:spcPct val="90000"/>
              </a:lnSpc>
            </a:pPr>
            <a:r>
              <a:rPr lang="en-US" altLang="en-US" sz="2000" dirty="0">
                <a:solidFill>
                  <a:srgbClr val="002060"/>
                </a:solidFill>
                <a:latin typeface="Verdana" panose="020B0604030504040204" pitchFamily="34" charset="0"/>
                <a:ea typeface="Verdana" panose="020B0604030504040204" pitchFamily="34" charset="0"/>
              </a:rPr>
              <a:t>Continuous measurement or point measurement?</a:t>
            </a:r>
          </a:p>
          <a:p>
            <a:pPr>
              <a:lnSpc>
                <a:spcPct val="90000"/>
              </a:lnSpc>
            </a:pPr>
            <a:r>
              <a:rPr lang="en-US" altLang="en-US" sz="2000" dirty="0">
                <a:solidFill>
                  <a:srgbClr val="FF0000"/>
                </a:solidFill>
                <a:latin typeface="Verdana" panose="020B0604030504040204" pitchFamily="34" charset="0"/>
                <a:ea typeface="Verdana" panose="020B0604030504040204" pitchFamily="34" charset="0"/>
              </a:rPr>
              <a:t>Direct or Indirect measurement? </a:t>
            </a:r>
          </a:p>
          <a:p>
            <a:pPr>
              <a:lnSpc>
                <a:spcPct val="90000"/>
              </a:lnSpc>
            </a:pPr>
            <a:r>
              <a:rPr lang="en-US" altLang="en-US" sz="2000" dirty="0">
                <a:solidFill>
                  <a:srgbClr val="002060"/>
                </a:solidFill>
                <a:latin typeface="Verdana" panose="020B0604030504040204" pitchFamily="34" charset="0"/>
                <a:ea typeface="Verdana" panose="020B0604030504040204" pitchFamily="34" charset="0"/>
              </a:rPr>
              <a:t>What type of material is being measured? Liquid or Solid? Clean or Slurry?</a:t>
            </a:r>
          </a:p>
          <a:p>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2617872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en-US" altLang="tr-TR" b="1" dirty="0">
                <a:latin typeface="Verdana" panose="020B0604030504040204" pitchFamily="34" charset="0"/>
                <a:ea typeface="Verdana" panose="020B0604030504040204" pitchFamily="34" charset="0"/>
              </a:rPr>
              <a:t>Guided Wave </a:t>
            </a:r>
            <a:r>
              <a:rPr lang="en-US" altLang="tr-TR" b="1" dirty="0" smtClean="0">
                <a:latin typeface="Verdana" panose="020B0604030504040204" pitchFamily="34" charset="0"/>
                <a:ea typeface="Verdana" panose="020B0604030504040204" pitchFamily="34" charset="0"/>
              </a:rPr>
              <a:t>Radar</a:t>
            </a:r>
            <a:r>
              <a:rPr lang="tr-TR" altLang="tr-TR" b="1" dirty="0" smtClean="0">
                <a:latin typeface="Verdana" panose="020B0604030504040204" pitchFamily="34" charset="0"/>
                <a:ea typeface="Verdana" panose="020B0604030504040204" pitchFamily="34" charset="0"/>
              </a:rPr>
              <a:t> </a:t>
            </a:r>
            <a:r>
              <a:rPr lang="en-US" altLang="tr-TR" b="1" dirty="0" smtClean="0">
                <a:latin typeface="Verdana" panose="020B0604030504040204" pitchFamily="34" charset="0"/>
                <a:ea typeface="Verdana" panose="020B0604030504040204" pitchFamily="34" charset="0"/>
              </a:rPr>
              <a:t>(TDR)</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393186" y="2169956"/>
            <a:ext cx="9032827" cy="4160656"/>
          </a:xfrm>
        </p:spPr>
        <p:txBody>
          <a:bodyPr>
            <a:noAutofit/>
          </a:bodyPr>
          <a:lstStyle/>
          <a:p>
            <a:pPr marL="0" indent="0"/>
            <a:r>
              <a:rPr lang="en-US" altLang="tr-TR" sz="1200" dirty="0">
                <a:solidFill>
                  <a:srgbClr val="002060"/>
                </a:solidFill>
                <a:latin typeface="Verdana" panose="020B0604030504040204" pitchFamily="34" charset="0"/>
                <a:ea typeface="Verdana" panose="020B0604030504040204" pitchFamily="34" charset="0"/>
              </a:rPr>
              <a:t>A microwave pulse (2 GHz) is guided along a cable or rod in a 20” diameter or inside a coaxial system</a:t>
            </a:r>
            <a:r>
              <a:rPr lang="en-US" altLang="tr-TR" sz="1200" dirty="0" smtClean="0">
                <a:solidFill>
                  <a:srgbClr val="002060"/>
                </a:solidFill>
                <a:latin typeface="Verdana" panose="020B0604030504040204" pitchFamily="34" charset="0"/>
                <a:ea typeface="Verdana" panose="020B0604030504040204" pitchFamily="34" charset="0"/>
              </a:rPr>
              <a:t>.</a:t>
            </a:r>
            <a:endParaRPr lang="en-US" altLang="tr-TR" sz="1200" dirty="0">
              <a:solidFill>
                <a:srgbClr val="002060"/>
              </a:solidFill>
              <a:latin typeface="Verdana" panose="020B0604030504040204" pitchFamily="34" charset="0"/>
              <a:ea typeface="Verdana" panose="020B0604030504040204" pitchFamily="34" charset="0"/>
            </a:endParaRPr>
          </a:p>
          <a:p>
            <a:pPr marL="0" indent="0"/>
            <a:r>
              <a:rPr lang="en-US" altLang="tr-TR" sz="1200" dirty="0">
                <a:solidFill>
                  <a:srgbClr val="002060"/>
                </a:solidFill>
                <a:latin typeface="Verdana" panose="020B0604030504040204" pitchFamily="34" charset="0"/>
                <a:ea typeface="Verdana" panose="020B0604030504040204" pitchFamily="34" charset="0"/>
              </a:rPr>
              <a:t>The pulse is then reflected from the solid or liquid, back to the head of the unit</a:t>
            </a:r>
            <a:r>
              <a:rPr lang="en-US" altLang="tr-TR" sz="1200" dirty="0" smtClean="0">
                <a:solidFill>
                  <a:srgbClr val="002060"/>
                </a:solidFill>
                <a:latin typeface="Verdana" panose="020B0604030504040204" pitchFamily="34" charset="0"/>
                <a:ea typeface="Verdana" panose="020B0604030504040204" pitchFamily="34" charset="0"/>
              </a:rPr>
              <a:t>.</a:t>
            </a:r>
            <a:endParaRPr lang="en-US" altLang="tr-TR" sz="1200" dirty="0">
              <a:solidFill>
                <a:srgbClr val="002060"/>
              </a:solidFill>
              <a:latin typeface="Verdana" panose="020B0604030504040204" pitchFamily="34" charset="0"/>
              <a:ea typeface="Verdana" panose="020B0604030504040204" pitchFamily="34" charset="0"/>
            </a:endParaRPr>
          </a:p>
          <a:p>
            <a:pPr marL="0" indent="0"/>
            <a:r>
              <a:rPr lang="en-US" altLang="tr-TR" sz="1200" dirty="0">
                <a:solidFill>
                  <a:srgbClr val="002060"/>
                </a:solidFill>
                <a:latin typeface="Verdana" panose="020B0604030504040204" pitchFamily="34" charset="0"/>
                <a:ea typeface="Verdana" panose="020B0604030504040204" pitchFamily="34" charset="0"/>
              </a:rPr>
              <a:t>The travel time of the pulse is measured and then converted to distance.</a:t>
            </a:r>
          </a:p>
          <a:p>
            <a:pPr marL="0" indent="0"/>
            <a:endParaRPr lang="de-DE" altLang="tr-TR" sz="1200" dirty="0" smtClean="0">
              <a:solidFill>
                <a:srgbClr val="002060"/>
              </a:solidFill>
              <a:latin typeface="Verdana" panose="020B0604030504040204" pitchFamily="34" charset="0"/>
              <a:ea typeface="Verdana" panose="020B0604030504040204" pitchFamily="34" charset="0"/>
            </a:endParaRPr>
          </a:p>
          <a:p>
            <a:pPr marL="0" indent="0"/>
            <a:r>
              <a:rPr lang="de-DE" altLang="tr-TR" sz="1200" dirty="0" smtClean="0">
                <a:solidFill>
                  <a:srgbClr val="002060"/>
                </a:solidFill>
                <a:latin typeface="Verdana" panose="020B0604030504040204" pitchFamily="34" charset="0"/>
                <a:ea typeface="Verdana" panose="020B0604030504040204" pitchFamily="34" charset="0"/>
              </a:rPr>
              <a:t> </a:t>
            </a:r>
            <a:r>
              <a:rPr lang="de-DE" altLang="tr-TR" sz="1200" dirty="0">
                <a:solidFill>
                  <a:srgbClr val="002060"/>
                </a:solidFill>
                <a:latin typeface="Verdana" panose="020B0604030504040204" pitchFamily="34" charset="0"/>
                <a:ea typeface="Verdana" panose="020B0604030504040204" pitchFamily="34" charset="0"/>
              </a:rPr>
              <a:t>GUIDED WAVE RADAR </a:t>
            </a:r>
            <a:r>
              <a:rPr lang="de-DE" altLang="tr-TR" sz="1200" dirty="0" err="1">
                <a:solidFill>
                  <a:srgbClr val="002060"/>
                </a:solidFill>
                <a:latin typeface="Verdana" panose="020B0604030504040204" pitchFamily="34" charset="0"/>
                <a:ea typeface="Verdana" panose="020B0604030504040204" pitchFamily="34" charset="0"/>
              </a:rPr>
              <a:t>is</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virtually</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unaffected</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by</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the</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following</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process</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conditions</a:t>
            </a:r>
            <a:r>
              <a:rPr lang="de-DE" altLang="tr-TR" sz="1200" dirty="0" smtClean="0">
                <a:solidFill>
                  <a:srgbClr val="002060"/>
                </a:solidFill>
                <a:latin typeface="Verdana" panose="020B0604030504040204" pitchFamily="34" charset="0"/>
                <a:ea typeface="Verdana" panose="020B0604030504040204" pitchFamily="34" charset="0"/>
              </a:rPr>
              <a:t>:</a:t>
            </a:r>
            <a:endParaRPr lang="de-DE" altLang="tr-TR" sz="1200" dirty="0">
              <a:solidFill>
                <a:srgbClr val="002060"/>
              </a:solidFill>
              <a:latin typeface="Verdana" panose="020B0604030504040204" pitchFamily="34" charset="0"/>
              <a:ea typeface="Verdana" panose="020B0604030504040204" pitchFamily="34" charset="0"/>
            </a:endParaRPr>
          </a:p>
          <a:p>
            <a:pPr marL="663575" lvl="1" indent="-276225">
              <a:buFont typeface="Wingdings" panose="05000000000000000000" pitchFamily="2" charset="2"/>
              <a:buChar char="§"/>
            </a:pPr>
            <a:r>
              <a:rPr lang="de-DE" altLang="tr-TR" sz="1200" dirty="0" err="1">
                <a:solidFill>
                  <a:srgbClr val="002060"/>
                </a:solidFill>
                <a:latin typeface="Verdana" panose="020B0604030504040204" pitchFamily="34" charset="0"/>
                <a:ea typeface="Verdana" panose="020B0604030504040204" pitchFamily="34" charset="0"/>
              </a:rPr>
              <a:t>Temperature</a:t>
            </a:r>
            <a:endParaRPr lang="de-DE" altLang="tr-TR" sz="1200" dirty="0">
              <a:solidFill>
                <a:srgbClr val="002060"/>
              </a:solidFill>
              <a:latin typeface="Verdana" panose="020B0604030504040204" pitchFamily="34" charset="0"/>
              <a:ea typeface="Verdana" panose="020B0604030504040204" pitchFamily="34" charset="0"/>
            </a:endParaRPr>
          </a:p>
          <a:p>
            <a:pPr marL="663575" lvl="1" indent="-276225">
              <a:buFont typeface="Wingdings" panose="05000000000000000000" pitchFamily="2" charset="2"/>
              <a:buChar char="§"/>
            </a:pPr>
            <a:r>
              <a:rPr lang="de-DE" altLang="tr-TR" sz="1200" dirty="0" err="1">
                <a:solidFill>
                  <a:srgbClr val="002060"/>
                </a:solidFill>
                <a:latin typeface="Verdana" panose="020B0604030504040204" pitchFamily="34" charset="0"/>
                <a:ea typeface="Verdana" panose="020B0604030504040204" pitchFamily="34" charset="0"/>
              </a:rPr>
              <a:t>Pressure</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and</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Vacuum</a:t>
            </a:r>
            <a:endParaRPr lang="de-DE" altLang="tr-TR" sz="1200" dirty="0">
              <a:solidFill>
                <a:srgbClr val="002060"/>
              </a:solidFill>
              <a:latin typeface="Verdana" panose="020B0604030504040204" pitchFamily="34" charset="0"/>
              <a:ea typeface="Verdana" panose="020B0604030504040204" pitchFamily="34" charset="0"/>
            </a:endParaRPr>
          </a:p>
          <a:p>
            <a:pPr marL="663575" lvl="1" indent="-276225">
              <a:buFont typeface="Wingdings" panose="05000000000000000000" pitchFamily="2" charset="2"/>
              <a:buChar char="§"/>
            </a:pPr>
            <a:r>
              <a:rPr lang="de-DE" altLang="tr-TR" sz="1200" dirty="0" err="1">
                <a:solidFill>
                  <a:srgbClr val="002060"/>
                </a:solidFill>
                <a:latin typeface="Verdana" panose="020B0604030504040204" pitchFamily="34" charset="0"/>
                <a:ea typeface="Verdana" panose="020B0604030504040204" pitchFamily="34" charset="0"/>
              </a:rPr>
              <a:t>Conductivity</a:t>
            </a:r>
            <a:endParaRPr lang="de-DE" altLang="tr-TR" sz="1200" dirty="0">
              <a:solidFill>
                <a:srgbClr val="002060"/>
              </a:solidFill>
              <a:latin typeface="Verdana" panose="020B0604030504040204" pitchFamily="34" charset="0"/>
              <a:ea typeface="Verdana" panose="020B0604030504040204" pitchFamily="34" charset="0"/>
            </a:endParaRPr>
          </a:p>
          <a:p>
            <a:pPr marL="663575" lvl="1" indent="-276225">
              <a:buFont typeface="Wingdings" panose="05000000000000000000" pitchFamily="2" charset="2"/>
              <a:buChar char="§"/>
            </a:pPr>
            <a:r>
              <a:rPr lang="de-DE" altLang="tr-TR" sz="1200" dirty="0" err="1">
                <a:solidFill>
                  <a:srgbClr val="002060"/>
                </a:solidFill>
                <a:latin typeface="Verdana" panose="020B0604030504040204" pitchFamily="34" charset="0"/>
                <a:ea typeface="Verdana" panose="020B0604030504040204" pitchFamily="34" charset="0"/>
              </a:rPr>
              <a:t>Dielectric</a:t>
            </a:r>
            <a:r>
              <a:rPr lang="de-DE" altLang="tr-TR" sz="1200" dirty="0">
                <a:solidFill>
                  <a:srgbClr val="002060"/>
                </a:solidFill>
                <a:latin typeface="Verdana" panose="020B0604030504040204" pitchFamily="34" charset="0"/>
                <a:ea typeface="Verdana" panose="020B0604030504040204" pitchFamily="34" charset="0"/>
              </a:rPr>
              <a:t> Constant (</a:t>
            </a:r>
            <a:r>
              <a:rPr lang="de-DE" altLang="tr-TR" sz="1200" dirty="0" err="1">
                <a:solidFill>
                  <a:srgbClr val="002060"/>
                </a:solidFill>
                <a:latin typeface="Verdana" panose="020B0604030504040204" pitchFamily="34" charset="0"/>
                <a:ea typeface="Verdana" panose="020B0604030504040204" pitchFamily="34" charset="0"/>
              </a:rPr>
              <a:t>dK</a:t>
            </a:r>
            <a:r>
              <a:rPr lang="de-DE" altLang="tr-TR" sz="1200" dirty="0">
                <a:solidFill>
                  <a:srgbClr val="002060"/>
                </a:solidFill>
                <a:latin typeface="Verdana" panose="020B0604030504040204" pitchFamily="34" charset="0"/>
                <a:ea typeface="Verdana" panose="020B0604030504040204" pitchFamily="34" charset="0"/>
              </a:rPr>
              <a:t>)</a:t>
            </a:r>
          </a:p>
          <a:p>
            <a:pPr marL="663575" lvl="1" indent="-276225">
              <a:buFont typeface="Wingdings" panose="05000000000000000000" pitchFamily="2" charset="2"/>
              <a:buChar char="§"/>
            </a:pPr>
            <a:r>
              <a:rPr lang="de-DE" altLang="tr-TR" sz="1200" dirty="0" err="1">
                <a:solidFill>
                  <a:srgbClr val="002060"/>
                </a:solidFill>
                <a:latin typeface="Verdana" panose="020B0604030504040204" pitchFamily="34" charset="0"/>
                <a:ea typeface="Verdana" panose="020B0604030504040204" pitchFamily="34" charset="0"/>
              </a:rPr>
              <a:t>Specific</a:t>
            </a:r>
            <a:r>
              <a:rPr lang="de-DE" altLang="tr-TR" sz="1200" dirty="0">
                <a:solidFill>
                  <a:srgbClr val="002060"/>
                </a:solidFill>
                <a:latin typeface="Verdana" panose="020B0604030504040204" pitchFamily="34" charset="0"/>
                <a:ea typeface="Verdana" panose="020B0604030504040204" pitchFamily="34" charset="0"/>
              </a:rPr>
              <a:t> Gravity</a:t>
            </a:r>
          </a:p>
          <a:p>
            <a:pPr marL="663575" lvl="1" indent="-276225">
              <a:buFont typeface="Wingdings" panose="05000000000000000000" pitchFamily="2" charset="2"/>
              <a:buChar char="§"/>
            </a:pPr>
            <a:r>
              <a:rPr lang="de-DE" altLang="tr-TR" sz="1200" dirty="0" err="1">
                <a:solidFill>
                  <a:srgbClr val="002060"/>
                </a:solidFill>
                <a:latin typeface="Verdana" panose="020B0604030504040204" pitchFamily="34" charset="0"/>
                <a:ea typeface="Verdana" panose="020B0604030504040204" pitchFamily="34" charset="0"/>
              </a:rPr>
              <a:t>Vapor</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Steam</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or</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Dust</a:t>
            </a:r>
            <a:r>
              <a:rPr lang="de-DE" altLang="tr-TR" sz="1200" dirty="0">
                <a:solidFill>
                  <a:srgbClr val="002060"/>
                </a:solidFill>
                <a:latin typeface="Verdana" panose="020B0604030504040204" pitchFamily="34" charset="0"/>
                <a:ea typeface="Verdana" panose="020B0604030504040204" pitchFamily="34" charset="0"/>
              </a:rPr>
              <a:t> Air Movement</a:t>
            </a:r>
          </a:p>
          <a:p>
            <a:pPr marL="663575" lvl="1" indent="-276225">
              <a:buFont typeface="Wingdings" panose="05000000000000000000" pitchFamily="2" charset="2"/>
              <a:buChar char="§"/>
            </a:pPr>
            <a:r>
              <a:rPr lang="de-DE" altLang="tr-TR" sz="1200" dirty="0" err="1">
                <a:solidFill>
                  <a:srgbClr val="002060"/>
                </a:solidFill>
                <a:latin typeface="Verdana" panose="020B0604030504040204" pitchFamily="34" charset="0"/>
                <a:ea typeface="Verdana" panose="020B0604030504040204" pitchFamily="34" charset="0"/>
              </a:rPr>
              <a:t>Build</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up</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depends</a:t>
            </a:r>
            <a:r>
              <a:rPr lang="de-DE" altLang="tr-TR" sz="1200" dirty="0">
                <a:solidFill>
                  <a:srgbClr val="002060"/>
                </a:solidFill>
                <a:latin typeface="Verdana" panose="020B0604030504040204" pitchFamily="34" charset="0"/>
                <a:ea typeface="Verdana" panose="020B0604030504040204" pitchFamily="34" charset="0"/>
              </a:rPr>
              <a:t> on type </a:t>
            </a:r>
            <a:r>
              <a:rPr lang="de-DE" altLang="tr-TR" sz="1200" dirty="0" err="1">
                <a:solidFill>
                  <a:srgbClr val="002060"/>
                </a:solidFill>
                <a:latin typeface="Verdana" panose="020B0604030504040204" pitchFamily="34" charset="0"/>
                <a:ea typeface="Verdana" panose="020B0604030504040204" pitchFamily="34" charset="0"/>
              </a:rPr>
              <a:t>of</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build</a:t>
            </a:r>
            <a:r>
              <a:rPr lang="de-DE" altLang="tr-TR" sz="1200" dirty="0">
                <a:solidFill>
                  <a:srgbClr val="002060"/>
                </a:solidFill>
                <a:latin typeface="Verdana" panose="020B0604030504040204" pitchFamily="34" charset="0"/>
                <a:ea typeface="Verdana" panose="020B0604030504040204" pitchFamily="34" charset="0"/>
              </a:rPr>
              <a:t> </a:t>
            </a:r>
            <a:r>
              <a:rPr lang="de-DE" altLang="tr-TR" sz="1200" dirty="0" err="1">
                <a:solidFill>
                  <a:srgbClr val="002060"/>
                </a:solidFill>
                <a:latin typeface="Verdana" panose="020B0604030504040204" pitchFamily="34" charset="0"/>
                <a:ea typeface="Verdana" panose="020B0604030504040204" pitchFamily="34" charset="0"/>
              </a:rPr>
              <a:t>up</a:t>
            </a:r>
            <a:r>
              <a:rPr lang="de-DE" altLang="tr-TR" sz="1200" dirty="0">
                <a:solidFill>
                  <a:srgbClr val="002060"/>
                </a:solidFill>
                <a:latin typeface="Verdana" panose="020B0604030504040204" pitchFamily="34" charset="0"/>
                <a:ea typeface="Verdana" panose="020B0604030504040204" pitchFamily="34" charset="0"/>
              </a:rPr>
              <a:t>)</a:t>
            </a:r>
          </a:p>
          <a:p>
            <a:pPr marL="663575" lvl="1" indent="-276225">
              <a:buFont typeface="Wingdings" panose="05000000000000000000" pitchFamily="2" charset="2"/>
              <a:buChar char="§"/>
            </a:pPr>
            <a:r>
              <a:rPr lang="de-DE" altLang="tr-TR" sz="1200" dirty="0" err="1">
                <a:solidFill>
                  <a:srgbClr val="002060"/>
                </a:solidFill>
                <a:latin typeface="Verdana" panose="020B0604030504040204" pitchFamily="34" charset="0"/>
                <a:ea typeface="Verdana" panose="020B0604030504040204" pitchFamily="34" charset="0"/>
              </a:rPr>
              <a:t>Foam</a:t>
            </a:r>
            <a:endParaRPr lang="de-DE" altLang="tr-TR" sz="1200" dirty="0">
              <a:solidFill>
                <a:srgbClr val="002060"/>
              </a:solidFill>
              <a:latin typeface="Verdana" panose="020B0604030504040204" pitchFamily="34" charset="0"/>
              <a:ea typeface="Verdana" panose="020B0604030504040204" pitchFamily="34" charset="0"/>
            </a:endParaRPr>
          </a:p>
          <a:p>
            <a:pPr marL="663575" lvl="1" indent="-276225">
              <a:buFont typeface="Wingdings" panose="05000000000000000000" pitchFamily="2" charset="2"/>
              <a:buChar char="§"/>
            </a:pPr>
            <a:endParaRPr lang="de-DE" altLang="tr-TR" sz="1200" dirty="0">
              <a:solidFill>
                <a:srgbClr val="002060"/>
              </a:solidFill>
              <a:latin typeface="Verdana" panose="020B0604030504040204" pitchFamily="34" charset="0"/>
              <a:ea typeface="Verdana" panose="020B0604030504040204" pitchFamily="34" charset="0"/>
            </a:endParaRPr>
          </a:p>
          <a:p>
            <a:endParaRPr lang="tr-TR" sz="1200" dirty="0">
              <a:solidFill>
                <a:srgbClr val="002060"/>
              </a:solidFill>
              <a:latin typeface="Verdana" panose="020B0604030504040204" pitchFamily="34" charset="0"/>
              <a:ea typeface="Verdana" panose="020B0604030504040204" pitchFamily="34" charset="0"/>
            </a:endParaRPr>
          </a:p>
        </p:txBody>
      </p:sp>
      <p:grpSp>
        <p:nvGrpSpPr>
          <p:cNvPr id="5" name="Group 3"/>
          <p:cNvGrpSpPr>
            <a:grpSpLocks/>
          </p:cNvGrpSpPr>
          <p:nvPr/>
        </p:nvGrpSpPr>
        <p:grpSpPr bwMode="auto">
          <a:xfrm>
            <a:off x="10554056" y="945735"/>
            <a:ext cx="1143000" cy="4495800"/>
            <a:chOff x="2481" y="808"/>
            <a:chExt cx="746" cy="2748"/>
          </a:xfrm>
        </p:grpSpPr>
        <p:pic>
          <p:nvPicPr>
            <p:cNvPr id="6" name="Picture 4" descr="FLEX62-Stab"/>
            <p:cNvPicPr>
              <a:picLocks noChangeAspect="1" noChangeArrowheads="1"/>
            </p:cNvPicPr>
            <p:nvPr/>
          </p:nvPicPr>
          <p:blipFill>
            <a:blip r:embed="rId2">
              <a:clrChange>
                <a:clrFrom>
                  <a:srgbClr val="FEFACF"/>
                </a:clrFrom>
                <a:clrTo>
                  <a:srgbClr val="FEFACF">
                    <a:alpha val="0"/>
                  </a:srgbClr>
                </a:clrTo>
              </a:clrChange>
              <a:extLst>
                <a:ext uri="{28A0092B-C50C-407E-A947-70E740481C1C}">
                  <a14:useLocalDpi xmlns:a14="http://schemas.microsoft.com/office/drawing/2010/main" val="0"/>
                </a:ext>
              </a:extLst>
            </a:blip>
            <a:srcRect b="31664"/>
            <a:stretch>
              <a:fillRect/>
            </a:stretch>
          </p:blipFill>
          <p:spPr bwMode="auto">
            <a:xfrm>
              <a:off x="2834" y="1200"/>
              <a:ext cx="393" cy="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FLEX62-Seil"/>
            <p:cNvPicPr>
              <a:picLocks noChangeAspect="1" noChangeArrowheads="1"/>
            </p:cNvPicPr>
            <p:nvPr/>
          </p:nvPicPr>
          <p:blipFill>
            <a:blip r:embed="rId3">
              <a:clrChange>
                <a:clrFrom>
                  <a:srgbClr val="FEFACF"/>
                </a:clrFrom>
                <a:clrTo>
                  <a:srgbClr val="FEFACF">
                    <a:alpha val="0"/>
                  </a:srgbClr>
                </a:clrTo>
              </a:clrChange>
              <a:extLst>
                <a:ext uri="{28A0092B-C50C-407E-A947-70E740481C1C}">
                  <a14:useLocalDpi xmlns:a14="http://schemas.microsoft.com/office/drawing/2010/main" val="0"/>
                </a:ext>
              </a:extLst>
            </a:blip>
            <a:srcRect/>
            <a:stretch>
              <a:fillRect/>
            </a:stretch>
          </p:blipFill>
          <p:spPr bwMode="auto">
            <a:xfrm>
              <a:off x="2481" y="808"/>
              <a:ext cx="393" cy="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4" descr="Schüttgutbehälter, klei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4389" y="2298817"/>
            <a:ext cx="2685058" cy="4422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 name="Group 5"/>
          <p:cNvGrpSpPr>
            <a:grpSpLocks/>
          </p:cNvGrpSpPr>
          <p:nvPr/>
        </p:nvGrpSpPr>
        <p:grpSpPr bwMode="auto">
          <a:xfrm>
            <a:off x="8557389" y="1960381"/>
            <a:ext cx="351503" cy="4029050"/>
            <a:chOff x="4464" y="960"/>
            <a:chExt cx="214" cy="2458"/>
          </a:xfrm>
        </p:grpSpPr>
        <p:pic>
          <p:nvPicPr>
            <p:cNvPr id="10" name="Picture 6" descr="FLEX61-Stab"/>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4" y="960"/>
              <a:ext cx="214"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FLEX61-Stab"/>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59381"/>
            <a:stretch>
              <a:fillRect/>
            </a:stretch>
          </p:blipFill>
          <p:spPr bwMode="auto">
            <a:xfrm>
              <a:off x="4464" y="1872"/>
              <a:ext cx="21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FLEX61-Stab"/>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59381"/>
            <a:stretch>
              <a:fillRect/>
            </a:stretch>
          </p:blipFill>
          <p:spPr bwMode="auto">
            <a:xfrm>
              <a:off x="4464" y="2160"/>
              <a:ext cx="21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FLEX61-Stab"/>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59381"/>
            <a:stretch>
              <a:fillRect/>
            </a:stretch>
          </p:blipFill>
          <p:spPr bwMode="auto">
            <a:xfrm>
              <a:off x="4464" y="2448"/>
              <a:ext cx="21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FLEX61-Stab"/>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59381"/>
            <a:stretch>
              <a:fillRect/>
            </a:stretch>
          </p:blipFill>
          <p:spPr bwMode="auto">
            <a:xfrm>
              <a:off x="4464" y="2736"/>
              <a:ext cx="21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FLEX61-Stab"/>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59381"/>
            <a:stretch>
              <a:fillRect/>
            </a:stretch>
          </p:blipFill>
          <p:spPr bwMode="auto">
            <a:xfrm>
              <a:off x="4464" y="3024"/>
              <a:ext cx="21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2"/>
          <p:cNvGrpSpPr>
            <a:grpSpLocks/>
          </p:cNvGrpSpPr>
          <p:nvPr/>
        </p:nvGrpSpPr>
        <p:grpSpPr bwMode="auto">
          <a:xfrm>
            <a:off x="8328789" y="2964825"/>
            <a:ext cx="297538" cy="2408656"/>
            <a:chOff x="1105" y="1502"/>
            <a:chExt cx="181" cy="1522"/>
          </a:xfrm>
        </p:grpSpPr>
        <p:sp>
          <p:nvSpPr>
            <p:cNvPr id="17" name="Line 13"/>
            <p:cNvSpPr>
              <a:spLocks noChangeShapeType="1"/>
            </p:cNvSpPr>
            <p:nvPr/>
          </p:nvSpPr>
          <p:spPr bwMode="auto">
            <a:xfrm>
              <a:off x="1105" y="1597"/>
              <a:ext cx="0" cy="1131"/>
            </a:xfrm>
            <a:prstGeom prst="line">
              <a:avLst/>
            </a:prstGeom>
            <a:noFill/>
            <a:ln w="28575">
              <a:solidFill>
                <a:srgbClr val="FF0000"/>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grpSp>
          <p:nvGrpSpPr>
            <p:cNvPr id="18" name="Group 14"/>
            <p:cNvGrpSpPr>
              <a:grpSpLocks/>
            </p:cNvGrpSpPr>
            <p:nvPr/>
          </p:nvGrpSpPr>
          <p:grpSpPr bwMode="auto">
            <a:xfrm>
              <a:off x="1137" y="1502"/>
              <a:ext cx="149" cy="1522"/>
              <a:chOff x="1137" y="1502"/>
              <a:chExt cx="149" cy="1522"/>
            </a:xfrm>
          </p:grpSpPr>
          <p:grpSp>
            <p:nvGrpSpPr>
              <p:cNvPr id="19" name="Group 15"/>
              <p:cNvGrpSpPr>
                <a:grpSpLocks/>
              </p:cNvGrpSpPr>
              <p:nvPr/>
            </p:nvGrpSpPr>
            <p:grpSpPr bwMode="auto">
              <a:xfrm>
                <a:off x="1137" y="2388"/>
                <a:ext cx="149" cy="192"/>
                <a:chOff x="2464" y="1705"/>
                <a:chExt cx="168" cy="216"/>
              </a:xfrm>
            </p:grpSpPr>
            <p:sp>
              <p:nvSpPr>
                <p:cNvPr id="35" name="Line 16"/>
                <p:cNvSpPr>
                  <a:spLocks noChangeShapeType="1"/>
                </p:cNvSpPr>
                <p:nvPr/>
              </p:nvSpPr>
              <p:spPr bwMode="auto">
                <a:xfrm>
                  <a:off x="2629" y="1705"/>
                  <a:ext cx="0" cy="72"/>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36" name="Line 17"/>
                <p:cNvSpPr>
                  <a:spLocks noChangeShapeType="1"/>
                </p:cNvSpPr>
                <p:nvPr/>
              </p:nvSpPr>
              <p:spPr bwMode="auto">
                <a:xfrm>
                  <a:off x="2631" y="1861"/>
                  <a:ext cx="0" cy="6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37" name="Freeform 18"/>
                <p:cNvSpPr>
                  <a:spLocks/>
                </p:cNvSpPr>
                <p:nvPr/>
              </p:nvSpPr>
              <p:spPr bwMode="auto">
                <a:xfrm>
                  <a:off x="2464" y="1773"/>
                  <a:ext cx="168" cy="91"/>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38" name="Line 19"/>
                <p:cNvSpPr>
                  <a:spLocks noChangeShapeType="1"/>
                </p:cNvSpPr>
                <p:nvPr/>
              </p:nvSpPr>
              <p:spPr bwMode="auto">
                <a:xfrm>
                  <a:off x="2464" y="1774"/>
                  <a:ext cx="166" cy="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grpSp>
          <p:grpSp>
            <p:nvGrpSpPr>
              <p:cNvPr id="20" name="Group 20"/>
              <p:cNvGrpSpPr>
                <a:grpSpLocks/>
              </p:cNvGrpSpPr>
              <p:nvPr/>
            </p:nvGrpSpPr>
            <p:grpSpPr bwMode="auto">
              <a:xfrm>
                <a:off x="1137" y="2832"/>
                <a:ext cx="149" cy="192"/>
                <a:chOff x="2464" y="1705"/>
                <a:chExt cx="168" cy="216"/>
              </a:xfrm>
            </p:grpSpPr>
            <p:sp>
              <p:nvSpPr>
                <p:cNvPr id="31" name="Line 21"/>
                <p:cNvSpPr>
                  <a:spLocks noChangeShapeType="1"/>
                </p:cNvSpPr>
                <p:nvPr/>
              </p:nvSpPr>
              <p:spPr bwMode="auto">
                <a:xfrm>
                  <a:off x="2629" y="1705"/>
                  <a:ext cx="0" cy="72"/>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32" name="Line 22"/>
                <p:cNvSpPr>
                  <a:spLocks noChangeShapeType="1"/>
                </p:cNvSpPr>
                <p:nvPr/>
              </p:nvSpPr>
              <p:spPr bwMode="auto">
                <a:xfrm>
                  <a:off x="2631" y="1861"/>
                  <a:ext cx="0" cy="6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33" name="Freeform 23"/>
                <p:cNvSpPr>
                  <a:spLocks/>
                </p:cNvSpPr>
                <p:nvPr/>
              </p:nvSpPr>
              <p:spPr bwMode="auto">
                <a:xfrm>
                  <a:off x="2464" y="1772"/>
                  <a:ext cx="168" cy="91"/>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34" name="Line 24"/>
                <p:cNvSpPr>
                  <a:spLocks noChangeShapeType="1"/>
                </p:cNvSpPr>
                <p:nvPr/>
              </p:nvSpPr>
              <p:spPr bwMode="auto">
                <a:xfrm>
                  <a:off x="2464" y="1773"/>
                  <a:ext cx="166" cy="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grpSp>
          <p:grpSp>
            <p:nvGrpSpPr>
              <p:cNvPr id="21" name="Group 25"/>
              <p:cNvGrpSpPr>
                <a:grpSpLocks/>
              </p:cNvGrpSpPr>
              <p:nvPr/>
            </p:nvGrpSpPr>
            <p:grpSpPr bwMode="auto">
              <a:xfrm>
                <a:off x="1137" y="1945"/>
                <a:ext cx="149" cy="192"/>
                <a:chOff x="2464" y="1705"/>
                <a:chExt cx="168" cy="216"/>
              </a:xfrm>
            </p:grpSpPr>
            <p:sp>
              <p:nvSpPr>
                <p:cNvPr id="27" name="Line 26"/>
                <p:cNvSpPr>
                  <a:spLocks noChangeShapeType="1"/>
                </p:cNvSpPr>
                <p:nvPr/>
              </p:nvSpPr>
              <p:spPr bwMode="auto">
                <a:xfrm>
                  <a:off x="2629" y="1705"/>
                  <a:ext cx="0" cy="72"/>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28" name="Line 27"/>
                <p:cNvSpPr>
                  <a:spLocks noChangeShapeType="1"/>
                </p:cNvSpPr>
                <p:nvPr/>
              </p:nvSpPr>
              <p:spPr bwMode="auto">
                <a:xfrm>
                  <a:off x="2631" y="1861"/>
                  <a:ext cx="0" cy="6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29" name="Freeform 28"/>
                <p:cNvSpPr>
                  <a:spLocks/>
                </p:cNvSpPr>
                <p:nvPr/>
              </p:nvSpPr>
              <p:spPr bwMode="auto">
                <a:xfrm>
                  <a:off x="2464" y="1772"/>
                  <a:ext cx="168" cy="91"/>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30" name="Line 29"/>
                <p:cNvSpPr>
                  <a:spLocks noChangeShapeType="1"/>
                </p:cNvSpPr>
                <p:nvPr/>
              </p:nvSpPr>
              <p:spPr bwMode="auto">
                <a:xfrm>
                  <a:off x="2464" y="1773"/>
                  <a:ext cx="166" cy="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grpSp>
          <p:grpSp>
            <p:nvGrpSpPr>
              <p:cNvPr id="22" name="Group 30"/>
              <p:cNvGrpSpPr>
                <a:grpSpLocks/>
              </p:cNvGrpSpPr>
              <p:nvPr/>
            </p:nvGrpSpPr>
            <p:grpSpPr bwMode="auto">
              <a:xfrm>
                <a:off x="1137" y="1502"/>
                <a:ext cx="149" cy="192"/>
                <a:chOff x="2464" y="1705"/>
                <a:chExt cx="168" cy="216"/>
              </a:xfrm>
            </p:grpSpPr>
            <p:sp>
              <p:nvSpPr>
                <p:cNvPr id="23" name="Line 31"/>
                <p:cNvSpPr>
                  <a:spLocks noChangeShapeType="1"/>
                </p:cNvSpPr>
                <p:nvPr/>
              </p:nvSpPr>
              <p:spPr bwMode="auto">
                <a:xfrm>
                  <a:off x="2629" y="1705"/>
                  <a:ext cx="0" cy="72"/>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24" name="Line 32"/>
                <p:cNvSpPr>
                  <a:spLocks noChangeShapeType="1"/>
                </p:cNvSpPr>
                <p:nvPr/>
              </p:nvSpPr>
              <p:spPr bwMode="auto">
                <a:xfrm>
                  <a:off x="2631" y="1861"/>
                  <a:ext cx="0" cy="6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25" name="Freeform 33"/>
                <p:cNvSpPr>
                  <a:spLocks/>
                </p:cNvSpPr>
                <p:nvPr/>
              </p:nvSpPr>
              <p:spPr bwMode="auto">
                <a:xfrm>
                  <a:off x="2464" y="1773"/>
                  <a:ext cx="168" cy="91"/>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26" name="Line 34"/>
                <p:cNvSpPr>
                  <a:spLocks noChangeShapeType="1"/>
                </p:cNvSpPr>
                <p:nvPr/>
              </p:nvSpPr>
              <p:spPr bwMode="auto">
                <a:xfrm>
                  <a:off x="2464" y="1774"/>
                  <a:ext cx="166" cy="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grpSp>
        </p:grpSp>
      </p:grpSp>
      <p:grpSp>
        <p:nvGrpSpPr>
          <p:cNvPr id="39" name="Group 35"/>
          <p:cNvGrpSpPr>
            <a:grpSpLocks/>
          </p:cNvGrpSpPr>
          <p:nvPr/>
        </p:nvGrpSpPr>
        <p:grpSpPr bwMode="auto">
          <a:xfrm>
            <a:off x="8919340" y="3039900"/>
            <a:ext cx="266909" cy="2395493"/>
            <a:chOff x="1392" y="1510"/>
            <a:chExt cx="163" cy="1514"/>
          </a:xfrm>
        </p:grpSpPr>
        <p:sp>
          <p:nvSpPr>
            <p:cNvPr id="40" name="Line 36"/>
            <p:cNvSpPr>
              <a:spLocks noChangeShapeType="1"/>
            </p:cNvSpPr>
            <p:nvPr/>
          </p:nvSpPr>
          <p:spPr bwMode="auto">
            <a:xfrm flipV="1">
              <a:off x="1555" y="1510"/>
              <a:ext cx="0" cy="1131"/>
            </a:xfrm>
            <a:prstGeom prst="line">
              <a:avLst/>
            </a:prstGeom>
            <a:noFill/>
            <a:ln w="28575">
              <a:solidFill>
                <a:srgbClr val="0000FF"/>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grpSp>
          <p:nvGrpSpPr>
            <p:cNvPr id="41" name="Group 37"/>
            <p:cNvGrpSpPr>
              <a:grpSpLocks/>
            </p:cNvGrpSpPr>
            <p:nvPr/>
          </p:nvGrpSpPr>
          <p:grpSpPr bwMode="auto">
            <a:xfrm>
              <a:off x="1392" y="1584"/>
              <a:ext cx="82" cy="1440"/>
              <a:chOff x="1392" y="1584"/>
              <a:chExt cx="82" cy="1440"/>
            </a:xfrm>
          </p:grpSpPr>
          <p:grpSp>
            <p:nvGrpSpPr>
              <p:cNvPr id="42" name="Group 38"/>
              <p:cNvGrpSpPr>
                <a:grpSpLocks/>
              </p:cNvGrpSpPr>
              <p:nvPr/>
            </p:nvGrpSpPr>
            <p:grpSpPr bwMode="auto">
              <a:xfrm flipH="1" flipV="1">
                <a:off x="1392" y="2000"/>
                <a:ext cx="82" cy="192"/>
                <a:chOff x="2464" y="1705"/>
                <a:chExt cx="168" cy="216"/>
              </a:xfrm>
            </p:grpSpPr>
            <p:sp>
              <p:nvSpPr>
                <p:cNvPr id="58" name="Line 39"/>
                <p:cNvSpPr>
                  <a:spLocks noChangeShapeType="1"/>
                </p:cNvSpPr>
                <p:nvPr/>
              </p:nvSpPr>
              <p:spPr bwMode="auto">
                <a:xfrm>
                  <a:off x="2628" y="1705"/>
                  <a:ext cx="0" cy="72"/>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59" name="Line 40"/>
                <p:cNvSpPr>
                  <a:spLocks noChangeShapeType="1"/>
                </p:cNvSpPr>
                <p:nvPr/>
              </p:nvSpPr>
              <p:spPr bwMode="auto">
                <a:xfrm>
                  <a:off x="2630" y="1861"/>
                  <a:ext cx="0" cy="6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60" name="Freeform 41"/>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0000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61" name="Line 42"/>
                <p:cNvSpPr>
                  <a:spLocks noChangeShapeType="1"/>
                </p:cNvSpPr>
                <p:nvPr/>
              </p:nvSpPr>
              <p:spPr bwMode="auto">
                <a:xfrm>
                  <a:off x="2464" y="1773"/>
                  <a:ext cx="166" cy="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grpSp>
          <p:grpSp>
            <p:nvGrpSpPr>
              <p:cNvPr id="43" name="Group 43"/>
              <p:cNvGrpSpPr>
                <a:grpSpLocks/>
              </p:cNvGrpSpPr>
              <p:nvPr/>
            </p:nvGrpSpPr>
            <p:grpSpPr bwMode="auto">
              <a:xfrm flipH="1" flipV="1">
                <a:off x="1392" y="1584"/>
                <a:ext cx="82" cy="192"/>
                <a:chOff x="2464" y="1705"/>
                <a:chExt cx="168" cy="216"/>
              </a:xfrm>
            </p:grpSpPr>
            <p:sp>
              <p:nvSpPr>
                <p:cNvPr id="54" name="Line 44"/>
                <p:cNvSpPr>
                  <a:spLocks noChangeShapeType="1"/>
                </p:cNvSpPr>
                <p:nvPr/>
              </p:nvSpPr>
              <p:spPr bwMode="auto">
                <a:xfrm>
                  <a:off x="2628" y="1705"/>
                  <a:ext cx="0" cy="72"/>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55" name="Line 45"/>
                <p:cNvSpPr>
                  <a:spLocks noChangeShapeType="1"/>
                </p:cNvSpPr>
                <p:nvPr/>
              </p:nvSpPr>
              <p:spPr bwMode="auto">
                <a:xfrm>
                  <a:off x="2630" y="1861"/>
                  <a:ext cx="0" cy="6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56" name="Freeform 46"/>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0000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57" name="Line 47"/>
                <p:cNvSpPr>
                  <a:spLocks noChangeShapeType="1"/>
                </p:cNvSpPr>
                <p:nvPr/>
              </p:nvSpPr>
              <p:spPr bwMode="auto">
                <a:xfrm>
                  <a:off x="2464" y="1773"/>
                  <a:ext cx="166" cy="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grpSp>
          <p:grpSp>
            <p:nvGrpSpPr>
              <p:cNvPr id="44" name="Group 48"/>
              <p:cNvGrpSpPr>
                <a:grpSpLocks/>
              </p:cNvGrpSpPr>
              <p:nvPr/>
            </p:nvGrpSpPr>
            <p:grpSpPr bwMode="auto">
              <a:xfrm flipH="1" flipV="1">
                <a:off x="1392" y="2416"/>
                <a:ext cx="82" cy="192"/>
                <a:chOff x="2464" y="1705"/>
                <a:chExt cx="168" cy="216"/>
              </a:xfrm>
            </p:grpSpPr>
            <p:sp>
              <p:nvSpPr>
                <p:cNvPr id="50" name="Line 49"/>
                <p:cNvSpPr>
                  <a:spLocks noChangeShapeType="1"/>
                </p:cNvSpPr>
                <p:nvPr/>
              </p:nvSpPr>
              <p:spPr bwMode="auto">
                <a:xfrm>
                  <a:off x="2628" y="1705"/>
                  <a:ext cx="0" cy="72"/>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51" name="Line 50"/>
                <p:cNvSpPr>
                  <a:spLocks noChangeShapeType="1"/>
                </p:cNvSpPr>
                <p:nvPr/>
              </p:nvSpPr>
              <p:spPr bwMode="auto">
                <a:xfrm>
                  <a:off x="2630" y="1861"/>
                  <a:ext cx="0" cy="6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52" name="Freeform 51"/>
                <p:cNvSpPr>
                  <a:spLocks/>
                </p:cNvSpPr>
                <p:nvPr/>
              </p:nvSpPr>
              <p:spPr bwMode="auto">
                <a:xfrm>
                  <a:off x="2464" y="1773"/>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0000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53" name="Line 52"/>
                <p:cNvSpPr>
                  <a:spLocks noChangeShapeType="1"/>
                </p:cNvSpPr>
                <p:nvPr/>
              </p:nvSpPr>
              <p:spPr bwMode="auto">
                <a:xfrm>
                  <a:off x="2464" y="1774"/>
                  <a:ext cx="166" cy="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grpSp>
          <p:grpSp>
            <p:nvGrpSpPr>
              <p:cNvPr id="45" name="Group 53"/>
              <p:cNvGrpSpPr>
                <a:grpSpLocks/>
              </p:cNvGrpSpPr>
              <p:nvPr/>
            </p:nvGrpSpPr>
            <p:grpSpPr bwMode="auto">
              <a:xfrm flipH="1" flipV="1">
                <a:off x="1392" y="2832"/>
                <a:ext cx="82" cy="192"/>
                <a:chOff x="2464" y="1705"/>
                <a:chExt cx="168" cy="216"/>
              </a:xfrm>
            </p:grpSpPr>
            <p:sp>
              <p:nvSpPr>
                <p:cNvPr id="46" name="Line 54"/>
                <p:cNvSpPr>
                  <a:spLocks noChangeShapeType="1"/>
                </p:cNvSpPr>
                <p:nvPr/>
              </p:nvSpPr>
              <p:spPr bwMode="auto">
                <a:xfrm>
                  <a:off x="2628" y="1705"/>
                  <a:ext cx="0" cy="72"/>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47" name="Line 55"/>
                <p:cNvSpPr>
                  <a:spLocks noChangeShapeType="1"/>
                </p:cNvSpPr>
                <p:nvPr/>
              </p:nvSpPr>
              <p:spPr bwMode="auto">
                <a:xfrm>
                  <a:off x="2630" y="1861"/>
                  <a:ext cx="0" cy="6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48" name="Freeform 56"/>
                <p:cNvSpPr>
                  <a:spLocks/>
                </p:cNvSpPr>
                <p:nvPr/>
              </p:nvSpPr>
              <p:spPr bwMode="auto">
                <a:xfrm>
                  <a:off x="2464" y="1773"/>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0000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sp>
              <p:nvSpPr>
                <p:cNvPr id="49" name="Line 57"/>
                <p:cNvSpPr>
                  <a:spLocks noChangeShapeType="1"/>
                </p:cNvSpPr>
                <p:nvPr/>
              </p:nvSpPr>
              <p:spPr bwMode="auto">
                <a:xfrm>
                  <a:off x="2464" y="1774"/>
                  <a:ext cx="166" cy="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pPr>
                    <a:defRPr/>
                  </a:pPr>
                  <a:endParaRPr lang="tr-TR">
                    <a:effectLst>
                      <a:outerShdw blurRad="38100" dist="38100" dir="2700000" algn="tl">
                        <a:srgbClr val="000000">
                          <a:alpha val="43137"/>
                        </a:srgbClr>
                      </a:outerShdw>
                    </a:effectLst>
                  </a:endParaRPr>
                </a:p>
              </p:txBody>
            </p:sp>
          </p:grpSp>
        </p:grpSp>
      </p:grpSp>
    </p:spTree>
    <p:extLst>
      <p:ext uri="{BB962C8B-B14F-4D97-AF65-F5344CB8AC3E}">
        <p14:creationId xmlns:p14="http://schemas.microsoft.com/office/powerpoint/2010/main" val="617744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altLang="tr-TR" b="1" dirty="0">
                <a:latin typeface="Verdana" panose="020B0604030504040204" pitchFamily="34" charset="0"/>
                <a:ea typeface="Verdana" panose="020B0604030504040204" pitchFamily="34" charset="0"/>
              </a:rPr>
              <a:t>Guided Wave Radar</a:t>
            </a:r>
            <a:r>
              <a:rPr lang="tr-TR" altLang="tr-TR" b="1" dirty="0">
                <a:latin typeface="Verdana" panose="020B0604030504040204" pitchFamily="34" charset="0"/>
                <a:ea typeface="Verdana" panose="020B0604030504040204" pitchFamily="34" charset="0"/>
              </a:rPr>
              <a:t> </a:t>
            </a:r>
            <a:r>
              <a:rPr lang="en-US" altLang="tr-TR" b="1" dirty="0">
                <a:latin typeface="Verdana" panose="020B0604030504040204" pitchFamily="34" charset="0"/>
                <a:ea typeface="Verdana" panose="020B0604030504040204" pitchFamily="34" charset="0"/>
              </a:rPr>
              <a:t>(TDR)</a:t>
            </a:r>
            <a:endParaRPr lang="tr-TR" dirty="0"/>
          </a:p>
        </p:txBody>
      </p:sp>
      <p:sp>
        <p:nvSpPr>
          <p:cNvPr id="5" name="Rectangle 3"/>
          <p:cNvSpPr txBox="1">
            <a:spLocks noChangeArrowheads="1"/>
          </p:cNvSpPr>
          <p:nvPr/>
        </p:nvSpPr>
        <p:spPr>
          <a:xfrm>
            <a:off x="5066629" y="2972972"/>
            <a:ext cx="6390355" cy="2069047"/>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81000" indent="-285750" algn="just"/>
            <a:r>
              <a:rPr lang="en-GB" altLang="tr-TR" sz="2000" dirty="0" smtClean="0">
                <a:solidFill>
                  <a:srgbClr val="002060"/>
                </a:solidFill>
                <a:latin typeface="Verdana" panose="020B0604030504040204" pitchFamily="34" charset="0"/>
                <a:ea typeface="Verdana" panose="020B0604030504040204" pitchFamily="34" charset="0"/>
              </a:rPr>
              <a:t>Installation into the vessel</a:t>
            </a:r>
          </a:p>
          <a:p>
            <a:pPr marL="381000" indent="-285750"/>
            <a:r>
              <a:rPr lang="en-GB" altLang="tr-TR" sz="2000" dirty="0" smtClean="0">
                <a:solidFill>
                  <a:srgbClr val="002060"/>
                </a:solidFill>
                <a:latin typeface="Verdana" panose="020B0604030504040204" pitchFamily="34" charset="0"/>
                <a:ea typeface="Verdana" panose="020B0604030504040204" pitchFamily="34" charset="0"/>
              </a:rPr>
              <a:t>Installation in bridles without worry of build-up or interference from side leg connections</a:t>
            </a:r>
          </a:p>
          <a:p>
            <a:pPr marL="381000" indent="-285750"/>
            <a:r>
              <a:rPr lang="en-GB" altLang="tr-TR" sz="2000" dirty="0" smtClean="0">
                <a:solidFill>
                  <a:srgbClr val="002060"/>
                </a:solidFill>
                <a:latin typeface="Verdana" panose="020B0604030504040204" pitchFamily="34" charset="0"/>
                <a:ea typeface="Verdana" panose="020B0604030504040204" pitchFamily="34" charset="0"/>
              </a:rPr>
              <a:t>Ideal for replacement of displacers</a:t>
            </a:r>
            <a:endParaRPr lang="en-GB" altLang="tr-TR" sz="2000" dirty="0">
              <a:solidFill>
                <a:srgbClr val="002060"/>
              </a:solidFill>
              <a:latin typeface="Verdana" panose="020B0604030504040204" pitchFamily="34" charset="0"/>
              <a:ea typeface="Verdana" panose="020B0604030504040204" pitchFamily="34" charset="0"/>
            </a:endParaRPr>
          </a:p>
        </p:txBody>
      </p:sp>
      <p:pic>
        <p:nvPicPr>
          <p:cNvPr id="6" name="Picture 4" descr="FLEX61-bypass"/>
          <p:cNvPicPr>
            <a:picLocks noChangeAspect="1" noChangeArrowheads="1"/>
          </p:cNvPicPr>
          <p:nvPr/>
        </p:nvPicPr>
        <p:blipFill>
          <a:blip r:embed="rId2">
            <a:extLst>
              <a:ext uri="{28A0092B-C50C-407E-A947-70E740481C1C}">
                <a14:useLocalDpi xmlns:a14="http://schemas.microsoft.com/office/drawing/2010/main" val="0"/>
              </a:ext>
            </a:extLst>
          </a:blip>
          <a:srcRect l="66507"/>
          <a:stretch>
            <a:fillRect/>
          </a:stretch>
        </p:blipFill>
        <p:spPr>
          <a:xfrm>
            <a:off x="3649293" y="2038276"/>
            <a:ext cx="1108075" cy="434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descr="FLEX65-weit auß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54" y="2127978"/>
            <a:ext cx="218122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1736494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altLang="tr-TR" b="1" dirty="0">
                <a:latin typeface="Verdana" panose="020B0604030504040204" pitchFamily="34" charset="0"/>
                <a:ea typeface="Verdana" panose="020B0604030504040204" pitchFamily="34" charset="0"/>
              </a:rPr>
              <a:t>Guided Wave Radar</a:t>
            </a:r>
            <a:r>
              <a:rPr lang="tr-TR" altLang="tr-TR" b="1" dirty="0">
                <a:latin typeface="Verdana" panose="020B0604030504040204" pitchFamily="34" charset="0"/>
                <a:ea typeface="Verdana" panose="020B0604030504040204" pitchFamily="34" charset="0"/>
              </a:rPr>
              <a:t> </a:t>
            </a:r>
            <a:r>
              <a:rPr lang="en-US" altLang="tr-TR" b="1" dirty="0">
                <a:latin typeface="Verdana" panose="020B0604030504040204" pitchFamily="34" charset="0"/>
                <a:ea typeface="Verdana" panose="020B0604030504040204" pitchFamily="34" charset="0"/>
              </a:rPr>
              <a:t>(TDR</a:t>
            </a:r>
            <a:r>
              <a:rPr lang="en-US" altLang="tr-TR" b="1" dirty="0" smtClean="0">
                <a:latin typeface="Verdana" panose="020B0604030504040204" pitchFamily="34" charset="0"/>
                <a:ea typeface="Verdana" panose="020B0604030504040204" pitchFamily="34" charset="0"/>
              </a:rPr>
              <a:t>)</a:t>
            </a:r>
            <a:r>
              <a:rPr lang="tr-TR" altLang="tr-TR" b="1" dirty="0" smtClean="0">
                <a:latin typeface="Verdana" panose="020B0604030504040204" pitchFamily="34" charset="0"/>
                <a:ea typeface="Verdana" panose="020B0604030504040204" pitchFamily="34" charset="0"/>
              </a:rPr>
              <a:t> </a:t>
            </a:r>
            <a:r>
              <a:rPr lang="tr-TR" altLang="tr-TR" b="1" dirty="0" err="1" smtClean="0">
                <a:latin typeface="Verdana" panose="020B0604030504040204" pitchFamily="34" charset="0"/>
                <a:ea typeface="Verdana" panose="020B0604030504040204" pitchFamily="34" charset="0"/>
              </a:rPr>
              <a:t>example</a:t>
            </a:r>
            <a:endParaRPr lang="tr-TR" dirty="0"/>
          </a:p>
        </p:txBody>
      </p:sp>
      <p:pic>
        <p:nvPicPr>
          <p:cNvPr id="5" name="Picture 4" descr="FLEX67-Trennflasche"/>
          <p:cNvPicPr>
            <a:picLocks noGrp="1" noChangeAspect="1" noChangeArrowheads="1"/>
          </p:cNvPicPr>
          <p:nvPr>
            <p:ph sz="half"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2594"/>
          <a:stretch>
            <a:fillRect/>
          </a:stretch>
        </p:blipFill>
        <p:spPr>
          <a:xfrm>
            <a:off x="6594504" y="3758338"/>
            <a:ext cx="3886200" cy="2668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descr="ABB 4_Kugeltan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493378" y="2089447"/>
            <a:ext cx="3173413" cy="3505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10"/>
          <p:cNvSpPr>
            <a:spLocks noChangeArrowheads="1"/>
          </p:cNvSpPr>
          <p:nvPr/>
        </p:nvSpPr>
        <p:spPr bwMode="auto">
          <a:xfrm>
            <a:off x="5608177" y="2089447"/>
            <a:ext cx="4114800" cy="1295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1000" indent="-285750">
              <a:spcBef>
                <a:spcPct val="20000"/>
              </a:spcBef>
              <a:buChar char="•"/>
              <a:defRPr sz="1600">
                <a:solidFill>
                  <a:schemeClr val="tx1"/>
                </a:solidFill>
                <a:latin typeface="Humanst531 BT" pitchFamily="34" charset="0"/>
              </a:defRPr>
            </a:lvl1pPr>
            <a:lvl2pPr marL="857250" indent="-285750">
              <a:spcBef>
                <a:spcPct val="20000"/>
              </a:spcBef>
              <a:buChar char="•"/>
              <a:defRPr sz="1600">
                <a:solidFill>
                  <a:schemeClr val="tx1"/>
                </a:solidFill>
                <a:latin typeface="Humanst531 BT" pitchFamily="34" charset="0"/>
              </a:defRPr>
            </a:lvl2pPr>
            <a:lvl3pPr marL="1333500" indent="-285750">
              <a:spcBef>
                <a:spcPct val="20000"/>
              </a:spcBef>
              <a:buChar char="•"/>
              <a:defRPr sz="1600">
                <a:solidFill>
                  <a:schemeClr val="tx1"/>
                </a:solidFill>
                <a:latin typeface="Humanst531 BT" pitchFamily="34" charset="0"/>
              </a:defRPr>
            </a:lvl3pPr>
            <a:lvl4pPr marL="1809750" indent="-285750">
              <a:spcBef>
                <a:spcPct val="20000"/>
              </a:spcBef>
              <a:buChar char="•"/>
              <a:defRPr sz="1600">
                <a:solidFill>
                  <a:schemeClr val="tx1"/>
                </a:solidFill>
                <a:latin typeface="Humanst531 BT" pitchFamily="34" charset="0"/>
              </a:defRPr>
            </a:lvl4pPr>
            <a:lvl5pPr marL="2286000" indent="-285750">
              <a:spcBef>
                <a:spcPct val="20000"/>
              </a:spcBef>
              <a:buChar char="•"/>
              <a:defRPr sz="1600">
                <a:solidFill>
                  <a:schemeClr val="tx1"/>
                </a:solidFill>
                <a:latin typeface="Humanst531 BT" pitchFamily="34" charset="0"/>
              </a:defRPr>
            </a:lvl5pPr>
            <a:lvl6pPr marL="2743200" indent="-285750" eaLnBrk="0" fontAlgn="base" hangingPunct="0">
              <a:spcBef>
                <a:spcPct val="20000"/>
              </a:spcBef>
              <a:spcAft>
                <a:spcPct val="0"/>
              </a:spcAft>
              <a:buChar char="•"/>
              <a:defRPr sz="1600">
                <a:solidFill>
                  <a:schemeClr val="tx1"/>
                </a:solidFill>
                <a:latin typeface="Humanst531 BT" pitchFamily="34" charset="0"/>
              </a:defRPr>
            </a:lvl6pPr>
            <a:lvl7pPr marL="3200400" indent="-285750" eaLnBrk="0" fontAlgn="base" hangingPunct="0">
              <a:spcBef>
                <a:spcPct val="20000"/>
              </a:spcBef>
              <a:spcAft>
                <a:spcPct val="0"/>
              </a:spcAft>
              <a:buChar char="•"/>
              <a:defRPr sz="1600">
                <a:solidFill>
                  <a:schemeClr val="tx1"/>
                </a:solidFill>
                <a:latin typeface="Humanst531 BT" pitchFamily="34" charset="0"/>
              </a:defRPr>
            </a:lvl7pPr>
            <a:lvl8pPr marL="3657600" indent="-285750" eaLnBrk="0" fontAlgn="base" hangingPunct="0">
              <a:spcBef>
                <a:spcPct val="20000"/>
              </a:spcBef>
              <a:spcAft>
                <a:spcPct val="0"/>
              </a:spcAft>
              <a:buChar char="•"/>
              <a:defRPr sz="1600">
                <a:solidFill>
                  <a:schemeClr val="tx1"/>
                </a:solidFill>
                <a:latin typeface="Humanst531 BT" pitchFamily="34" charset="0"/>
              </a:defRPr>
            </a:lvl8pPr>
            <a:lvl9pPr marL="4114800" indent="-285750" eaLnBrk="0" fontAlgn="base" hangingPunct="0">
              <a:spcBef>
                <a:spcPct val="20000"/>
              </a:spcBef>
              <a:spcAft>
                <a:spcPct val="0"/>
              </a:spcAft>
              <a:buChar char="•"/>
              <a:defRPr sz="1600">
                <a:solidFill>
                  <a:schemeClr val="tx1"/>
                </a:solidFill>
                <a:latin typeface="Humanst531 BT" pitchFamily="34" charset="0"/>
              </a:defRPr>
            </a:lvl9pPr>
          </a:lstStyle>
          <a:p>
            <a:r>
              <a:rPr lang="en-GB" altLang="tr-TR" sz="2000" dirty="0">
                <a:solidFill>
                  <a:srgbClr val="002060"/>
                </a:solidFill>
                <a:latin typeface="Verdana" panose="020B0604030504040204" pitchFamily="34" charset="0"/>
                <a:ea typeface="Verdana" panose="020B0604030504040204" pitchFamily="34" charset="0"/>
              </a:rPr>
              <a:t>Interface Measurement</a:t>
            </a:r>
          </a:p>
          <a:p>
            <a:pPr lvl="1"/>
            <a:r>
              <a:rPr lang="en-GB" altLang="tr-TR" sz="2000" dirty="0">
                <a:solidFill>
                  <a:srgbClr val="002060"/>
                </a:solidFill>
                <a:latin typeface="Verdana" panose="020B0604030504040204" pitchFamily="34" charset="0"/>
                <a:ea typeface="Verdana" panose="020B0604030504040204" pitchFamily="34" charset="0"/>
              </a:rPr>
              <a:t>Oil/Water</a:t>
            </a:r>
          </a:p>
          <a:p>
            <a:pPr lvl="1"/>
            <a:r>
              <a:rPr lang="en-GB" altLang="tr-TR" sz="2000" dirty="0">
                <a:solidFill>
                  <a:srgbClr val="002060"/>
                </a:solidFill>
                <a:latin typeface="Verdana" panose="020B0604030504040204" pitchFamily="34" charset="0"/>
                <a:ea typeface="Verdana" panose="020B0604030504040204" pitchFamily="34" charset="0"/>
              </a:rPr>
              <a:t>Solvent/Water</a:t>
            </a:r>
          </a:p>
          <a:p>
            <a:endParaRPr lang="en-GB" altLang="tr-TR" sz="2000" dirty="0">
              <a:solidFill>
                <a:srgbClr val="002060"/>
              </a:solidFill>
              <a:latin typeface="Verdana" panose="020B0604030504040204" pitchFamily="34" charset="0"/>
              <a:ea typeface="Verdana" panose="020B0604030504040204" pitchFamily="34" charset="0"/>
            </a:endParaRPr>
          </a:p>
        </p:txBody>
      </p:sp>
      <p:sp>
        <p:nvSpPr>
          <p:cNvPr id="8"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618126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658" y="603190"/>
            <a:ext cx="8229600" cy="990600"/>
          </a:xfrm>
        </p:spPr>
        <p:txBody>
          <a:bodyPr/>
          <a:lstStyle/>
          <a:p>
            <a:pPr algn="ctr">
              <a:defRPr/>
            </a:pPr>
            <a:r>
              <a:rPr lang="tr-TR" b="1" dirty="0" smtClean="0">
                <a:latin typeface="Verdana" panose="020B0604030504040204" pitchFamily="34" charset="0"/>
                <a:ea typeface="Verdana" panose="020B0604030504040204" pitchFamily="34" charset="0"/>
              </a:rPr>
              <a:t>radar</a:t>
            </a:r>
            <a:r>
              <a:rPr lang="en-US" b="1" dirty="0" smtClean="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Level </a:t>
            </a:r>
            <a:r>
              <a:rPr lang="tr-TR" b="1" dirty="0" err="1">
                <a:latin typeface="Verdana" panose="020B0604030504040204" pitchFamily="34" charset="0"/>
                <a:ea typeface="Verdana" panose="020B0604030504040204" pitchFamily="34" charset="0"/>
              </a:rPr>
              <a:t>measurement</a:t>
            </a:r>
            <a:endParaRPr lang="en-US" dirty="0"/>
          </a:p>
        </p:txBody>
      </p:sp>
      <p:sp>
        <p:nvSpPr>
          <p:cNvPr id="3" name="Content Placeholder 2"/>
          <p:cNvSpPr>
            <a:spLocks noGrp="1"/>
          </p:cNvSpPr>
          <p:nvPr>
            <p:ph idx="1"/>
          </p:nvPr>
        </p:nvSpPr>
        <p:spPr>
          <a:xfrm>
            <a:off x="511323" y="2027237"/>
            <a:ext cx="10111098" cy="4830763"/>
          </a:xfrm>
        </p:spPr>
        <p:txBody>
          <a:bodyPr rtlCol="0">
            <a:normAutofit/>
          </a:bodyPr>
          <a:lstStyle/>
          <a:p>
            <a:pPr marL="0" indent="0">
              <a:spcAft>
                <a:spcPts val="0"/>
              </a:spcAft>
              <a:buNone/>
              <a:defRPr/>
            </a:pPr>
            <a:r>
              <a:rPr lang="en-US" sz="2000" b="1" u="sng" dirty="0" smtClean="0">
                <a:solidFill>
                  <a:srgbClr val="0070C0"/>
                </a:solidFill>
                <a:latin typeface="Verdana" panose="020B0604030504040204" pitchFamily="34" charset="0"/>
                <a:ea typeface="Verdana" panose="020B0604030504040204" pitchFamily="34" charset="0"/>
              </a:rPr>
              <a:t>Advantages</a:t>
            </a:r>
          </a:p>
          <a:p>
            <a:pPr marL="182880" indent="-182880">
              <a:spcAft>
                <a:spcPts val="0"/>
              </a:spcAft>
              <a:defRPr/>
            </a:pPr>
            <a:r>
              <a:rPr lang="en-US" sz="2000" dirty="0">
                <a:solidFill>
                  <a:srgbClr val="002060"/>
                </a:solidFill>
              </a:rPr>
              <a:t>Non-contact technology with no moving parts reduces maintenance cost.</a:t>
            </a:r>
          </a:p>
          <a:p>
            <a:pPr marL="182880" indent="-182880">
              <a:spcAft>
                <a:spcPts val="0"/>
              </a:spcAft>
              <a:defRPr/>
            </a:pPr>
            <a:r>
              <a:rPr lang="en-US" sz="2000" dirty="0">
                <a:solidFill>
                  <a:srgbClr val="002060"/>
                </a:solidFill>
              </a:rPr>
              <a:t>Versatile technology for liquids, slurries, solids, pellets or powders.</a:t>
            </a:r>
          </a:p>
          <a:p>
            <a:pPr marL="182880" indent="-182880">
              <a:spcAft>
                <a:spcPts val="0"/>
              </a:spcAft>
              <a:defRPr/>
            </a:pPr>
            <a:r>
              <a:rPr lang="en-US" sz="2000" dirty="0">
                <a:solidFill>
                  <a:srgbClr val="002060"/>
                </a:solidFill>
              </a:rPr>
              <a:t>Long measuring range up to 40m with adjustable sensitivity to suit most applications.</a:t>
            </a:r>
          </a:p>
          <a:p>
            <a:pPr marL="182880" indent="-182880">
              <a:spcAft>
                <a:spcPts val="0"/>
              </a:spcAft>
              <a:defRPr/>
            </a:pPr>
            <a:r>
              <a:rPr lang="en-US" sz="2000" dirty="0">
                <a:solidFill>
                  <a:srgbClr val="002060"/>
                </a:solidFill>
              </a:rPr>
              <a:t>Simple to install &amp; commission leading to reduced installation cost.</a:t>
            </a:r>
          </a:p>
          <a:p>
            <a:pPr marL="182880" indent="-182880">
              <a:spcAft>
                <a:spcPts val="0"/>
              </a:spcAft>
              <a:defRPr/>
            </a:pPr>
            <a:r>
              <a:rPr lang="en-US" sz="2000" dirty="0">
                <a:solidFill>
                  <a:srgbClr val="002060"/>
                </a:solidFill>
              </a:rPr>
              <a:t>Immune to coatings on tank walls improving reliability &amp; reduces maintenance costs.</a:t>
            </a:r>
          </a:p>
          <a:p>
            <a:pPr marL="182880" indent="-182880">
              <a:spcAft>
                <a:spcPts val="0"/>
              </a:spcAft>
              <a:defRPr/>
            </a:pPr>
            <a:r>
              <a:rPr lang="en-US" sz="2000" dirty="0">
                <a:solidFill>
                  <a:srgbClr val="002060"/>
                </a:solidFill>
              </a:rPr>
              <a:t>Non-invasive technology, with no long probes to insert, internal product build up is reduced.</a:t>
            </a:r>
          </a:p>
          <a:p>
            <a:pPr marL="182880" indent="-182880">
              <a:spcAft>
                <a:spcPts val="0"/>
              </a:spcAft>
              <a:defRPr/>
            </a:pPr>
            <a:r>
              <a:rPr lang="en-US" sz="2000" dirty="0">
                <a:solidFill>
                  <a:srgbClr val="002060"/>
                </a:solidFill>
              </a:rPr>
              <a:t>Suitable for demanding environments such as corrosive, high dust, high vibration &amp; </a:t>
            </a:r>
            <a:r>
              <a:rPr lang="en-US" sz="2000" dirty="0" err="1">
                <a:solidFill>
                  <a:srgbClr val="002060"/>
                </a:solidFill>
              </a:rPr>
              <a:t>vapours</a:t>
            </a:r>
            <a:r>
              <a:rPr lang="en-US" sz="2000" dirty="0">
                <a:solidFill>
                  <a:srgbClr val="002060"/>
                </a:solidFill>
              </a:rPr>
              <a:t>.</a:t>
            </a:r>
          </a:p>
          <a:p>
            <a:pPr marL="0" indent="0">
              <a:spcAft>
                <a:spcPts val="0"/>
              </a:spcAft>
              <a:buNone/>
              <a:defRPr/>
            </a:pPr>
            <a:endParaRPr lang="en-US" sz="2000" dirty="0">
              <a:solidFill>
                <a:srgbClr val="002060"/>
              </a:solidFill>
            </a:endParaRPr>
          </a:p>
          <a:p>
            <a:pPr marL="182880" indent="-182880">
              <a:spcAft>
                <a:spcPts val="0"/>
              </a:spcAft>
              <a:defRPr/>
            </a:pPr>
            <a:endParaRPr lang="en-US" sz="2000" dirty="0"/>
          </a:p>
          <a:p>
            <a:pPr marL="182880" indent="-182880">
              <a:spcAft>
                <a:spcPts val="0"/>
              </a:spcAft>
              <a:defRPr/>
            </a:pPr>
            <a:endParaRPr lang="en-US" dirty="0" smtClean="0"/>
          </a:p>
          <a:p>
            <a:pPr marL="182880" indent="-182880">
              <a:spcAft>
                <a:spcPts val="0"/>
              </a:spcAft>
              <a:defRPr/>
            </a:pPr>
            <a:endParaRPr lang="en-US" dirty="0"/>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6916094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b="1" dirty="0" smtClean="0">
                <a:latin typeface="Verdana" panose="020B0604030504040204" pitchFamily="34" charset="0"/>
                <a:ea typeface="Verdana" panose="020B0604030504040204" pitchFamily="34" charset="0"/>
              </a:rPr>
              <a:t>Eddy Current Level Measurement Sensors </a:t>
            </a:r>
            <a:endParaRPr lang="en-US" dirty="0">
              <a:latin typeface="Verdana" panose="020B0604030504040204" pitchFamily="34" charset="0"/>
              <a:ea typeface="Verdana" panose="020B0604030504040204" pitchFamily="34" charset="0"/>
            </a:endParaRPr>
          </a:p>
        </p:txBody>
      </p:sp>
      <p:sp>
        <p:nvSpPr>
          <p:cNvPr id="72707" name="Content Placeholder 2"/>
          <p:cNvSpPr>
            <a:spLocks noGrp="1"/>
          </p:cNvSpPr>
          <p:nvPr>
            <p:ph idx="1"/>
          </p:nvPr>
        </p:nvSpPr>
        <p:spPr>
          <a:xfrm>
            <a:off x="4666270" y="2059536"/>
            <a:ext cx="7161108" cy="5029200"/>
          </a:xfrm>
        </p:spPr>
        <p:txBody>
          <a:bodyPr>
            <a:noAutofit/>
          </a:bodyPr>
          <a:lstStyle/>
          <a:p>
            <a:pPr algn="just" eaLnBrk="1" hangingPunct="1"/>
            <a:r>
              <a:rPr lang="en-US" altLang="en-US" sz="1400" dirty="0" smtClean="0">
                <a:solidFill>
                  <a:srgbClr val="002060"/>
                </a:solidFill>
                <a:latin typeface="Verdana" panose="020B0604030504040204" pitchFamily="34" charset="0"/>
                <a:ea typeface="Verdana" panose="020B0604030504040204" pitchFamily="34" charset="0"/>
              </a:rPr>
              <a:t>Use eddy-current principle to measure the level of molten (liquid) metals or other conducting liquids in a tank.</a:t>
            </a:r>
          </a:p>
          <a:p>
            <a:pPr algn="just" eaLnBrk="1" hangingPunct="1"/>
            <a:r>
              <a:rPr lang="en-US" altLang="en-US" sz="1400" dirty="0" smtClean="0">
                <a:solidFill>
                  <a:srgbClr val="002060"/>
                </a:solidFill>
                <a:latin typeface="Verdana" panose="020B0604030504040204" pitchFamily="34" charset="0"/>
                <a:ea typeface="Verdana" panose="020B0604030504040204" pitchFamily="34" charset="0"/>
              </a:rPr>
              <a:t>It consists of 3 coils – 1 primary coil (</a:t>
            </a:r>
            <a:r>
              <a:rPr lang="en-US" altLang="en-US" sz="1400" dirty="0" err="1" smtClean="0">
                <a:solidFill>
                  <a:srgbClr val="002060"/>
                </a:solidFill>
                <a:latin typeface="Verdana" panose="020B0604030504040204" pitchFamily="34" charset="0"/>
                <a:ea typeface="Verdana" panose="020B0604030504040204" pitchFamily="34" charset="0"/>
              </a:rPr>
              <a:t>C</a:t>
            </a:r>
            <a:r>
              <a:rPr lang="en-US" altLang="en-US" sz="1400" baseline="-25000" dirty="0" err="1" smtClean="0">
                <a:solidFill>
                  <a:srgbClr val="002060"/>
                </a:solidFill>
                <a:latin typeface="Verdana" panose="020B0604030504040204" pitchFamily="34" charset="0"/>
                <a:ea typeface="Verdana" panose="020B0604030504040204" pitchFamily="34" charset="0"/>
              </a:rPr>
              <a:t>p</a:t>
            </a:r>
            <a:r>
              <a:rPr lang="en-US" altLang="en-US" sz="1400" dirty="0" smtClean="0">
                <a:solidFill>
                  <a:srgbClr val="002060"/>
                </a:solidFill>
                <a:latin typeface="Verdana" panose="020B0604030504040204" pitchFamily="34" charset="0"/>
                <a:ea typeface="Verdana" panose="020B0604030504040204" pitchFamily="34" charset="0"/>
              </a:rPr>
              <a:t>) &amp; 2 secondary coils (C</a:t>
            </a:r>
            <a:r>
              <a:rPr lang="en-US" altLang="en-US" sz="1400" baseline="-25000" dirty="0" smtClean="0">
                <a:solidFill>
                  <a:srgbClr val="002060"/>
                </a:solidFill>
                <a:latin typeface="Verdana" panose="020B0604030504040204" pitchFamily="34" charset="0"/>
                <a:ea typeface="Verdana" panose="020B0604030504040204" pitchFamily="34" charset="0"/>
              </a:rPr>
              <a:t>S1</a:t>
            </a:r>
            <a:r>
              <a:rPr lang="en-US" altLang="en-US" sz="1400" dirty="0" smtClean="0">
                <a:solidFill>
                  <a:srgbClr val="002060"/>
                </a:solidFill>
                <a:latin typeface="Verdana" panose="020B0604030504040204" pitchFamily="34" charset="0"/>
                <a:ea typeface="Verdana" panose="020B0604030504040204" pitchFamily="34" charset="0"/>
              </a:rPr>
              <a:t> &amp; C</a:t>
            </a:r>
            <a:r>
              <a:rPr lang="en-US" altLang="en-US" sz="1400" baseline="-25000" dirty="0" smtClean="0">
                <a:solidFill>
                  <a:srgbClr val="002060"/>
                </a:solidFill>
                <a:latin typeface="Verdana" panose="020B0604030504040204" pitchFamily="34" charset="0"/>
                <a:ea typeface="Verdana" panose="020B0604030504040204" pitchFamily="34" charset="0"/>
              </a:rPr>
              <a:t>S2</a:t>
            </a:r>
            <a:r>
              <a:rPr lang="en-US" altLang="en-US" sz="1400" dirty="0" smtClean="0">
                <a:solidFill>
                  <a:srgbClr val="002060"/>
                </a:solidFill>
                <a:latin typeface="Verdana" panose="020B0604030504040204" pitchFamily="34" charset="0"/>
                <a:ea typeface="Verdana" panose="020B0604030504040204" pitchFamily="34" charset="0"/>
              </a:rPr>
              <a:t>).</a:t>
            </a:r>
          </a:p>
          <a:p>
            <a:pPr algn="just" eaLnBrk="1" hangingPunct="1"/>
            <a:r>
              <a:rPr lang="en-US" altLang="en-US" sz="1400" dirty="0" smtClean="0">
                <a:solidFill>
                  <a:srgbClr val="002060"/>
                </a:solidFill>
                <a:latin typeface="Verdana" panose="020B0604030504040204" pitchFamily="34" charset="0"/>
                <a:ea typeface="Verdana" panose="020B0604030504040204" pitchFamily="34" charset="0"/>
              </a:rPr>
              <a:t>Secondary coils are located on either side of the primary coil.</a:t>
            </a:r>
            <a:endParaRPr lang="tr-TR" altLang="en-US" sz="1400" dirty="0" smtClean="0">
              <a:solidFill>
                <a:srgbClr val="002060"/>
              </a:solidFill>
              <a:latin typeface="Verdana" panose="020B0604030504040204" pitchFamily="34" charset="0"/>
              <a:ea typeface="Verdana" panose="020B0604030504040204" pitchFamily="34" charset="0"/>
            </a:endParaRPr>
          </a:p>
          <a:p>
            <a:pPr algn="just"/>
            <a:r>
              <a:rPr lang="en-US" altLang="en-US" sz="1400" dirty="0" smtClean="0">
                <a:solidFill>
                  <a:srgbClr val="002060"/>
                </a:solidFill>
                <a:latin typeface="Verdana" panose="020B0604030504040204" pitchFamily="34" charset="0"/>
                <a:ea typeface="Verdana" panose="020B0604030504040204" pitchFamily="34" charset="0"/>
              </a:rPr>
              <a:t>When a high frequency (50KHz) current is applied to the </a:t>
            </a:r>
            <a:r>
              <a:rPr lang="en-US" altLang="en-US" sz="1400" dirty="0" err="1" smtClean="0">
                <a:solidFill>
                  <a:srgbClr val="002060"/>
                </a:solidFill>
                <a:latin typeface="Verdana" panose="020B0604030504040204" pitchFamily="34" charset="0"/>
                <a:ea typeface="Verdana" panose="020B0604030504040204" pitchFamily="34" charset="0"/>
              </a:rPr>
              <a:t>C</a:t>
            </a:r>
            <a:r>
              <a:rPr lang="en-US" altLang="en-US" sz="1400" baseline="-25000" dirty="0" err="1" smtClean="0">
                <a:solidFill>
                  <a:srgbClr val="002060"/>
                </a:solidFill>
                <a:latin typeface="Verdana" panose="020B0604030504040204" pitchFamily="34" charset="0"/>
                <a:ea typeface="Verdana" panose="020B0604030504040204" pitchFamily="34" charset="0"/>
              </a:rPr>
              <a:t>p</a:t>
            </a:r>
            <a:r>
              <a:rPr lang="en-US" altLang="en-US" sz="1400" dirty="0" smtClean="0">
                <a:solidFill>
                  <a:srgbClr val="002060"/>
                </a:solidFill>
                <a:latin typeface="Verdana" panose="020B0604030504040204" pitchFamily="34" charset="0"/>
                <a:ea typeface="Verdana" panose="020B0604030504040204" pitchFamily="34" charset="0"/>
              </a:rPr>
              <a:t> a high-frequency magnetic field is generated.</a:t>
            </a:r>
          </a:p>
          <a:p>
            <a:pPr algn="just"/>
            <a:r>
              <a:rPr lang="en-US" altLang="en-US" sz="1400" dirty="0" smtClean="0">
                <a:solidFill>
                  <a:srgbClr val="002060"/>
                </a:solidFill>
                <a:latin typeface="Verdana" panose="020B0604030504040204" pitchFamily="34" charset="0"/>
                <a:ea typeface="Verdana" panose="020B0604030504040204" pitchFamily="34" charset="0"/>
              </a:rPr>
              <a:t>In response to this, an eddy current is generated in the molten metal liquid in the tank &amp; voltages are induced in the C</a:t>
            </a:r>
            <a:r>
              <a:rPr lang="en-US" altLang="en-US" sz="1400" baseline="-25000" dirty="0" smtClean="0">
                <a:solidFill>
                  <a:srgbClr val="002060"/>
                </a:solidFill>
                <a:latin typeface="Verdana" panose="020B0604030504040204" pitchFamily="34" charset="0"/>
                <a:ea typeface="Verdana" panose="020B0604030504040204" pitchFamily="34" charset="0"/>
              </a:rPr>
              <a:t>S1</a:t>
            </a:r>
            <a:r>
              <a:rPr lang="en-US" altLang="en-US" sz="1400" dirty="0" smtClean="0">
                <a:solidFill>
                  <a:srgbClr val="002060"/>
                </a:solidFill>
                <a:latin typeface="Verdana" panose="020B0604030504040204" pitchFamily="34" charset="0"/>
                <a:ea typeface="Verdana" panose="020B0604030504040204" pitchFamily="34" charset="0"/>
              </a:rPr>
              <a:t> &amp; C</a:t>
            </a:r>
            <a:r>
              <a:rPr lang="en-US" altLang="en-US" sz="1400" baseline="-25000" dirty="0" smtClean="0">
                <a:solidFill>
                  <a:srgbClr val="002060"/>
                </a:solidFill>
                <a:latin typeface="Verdana" panose="020B0604030504040204" pitchFamily="34" charset="0"/>
                <a:ea typeface="Verdana" panose="020B0604030504040204" pitchFamily="34" charset="0"/>
              </a:rPr>
              <a:t>S2</a:t>
            </a:r>
            <a:r>
              <a:rPr lang="en-US" altLang="en-US" sz="1400" dirty="0" smtClean="0">
                <a:solidFill>
                  <a:srgbClr val="002060"/>
                </a:solidFill>
                <a:latin typeface="Verdana" panose="020B0604030504040204" pitchFamily="34" charset="0"/>
                <a:ea typeface="Verdana" panose="020B0604030504040204" pitchFamily="34" charset="0"/>
              </a:rPr>
              <a:t> of the sensor.</a:t>
            </a:r>
          </a:p>
          <a:p>
            <a:pPr algn="just"/>
            <a:r>
              <a:rPr lang="en-US" altLang="en-US" sz="1400" dirty="0" smtClean="0">
                <a:solidFill>
                  <a:srgbClr val="002060"/>
                </a:solidFill>
                <a:latin typeface="Verdana" panose="020B0604030504040204" pitchFamily="34" charset="0"/>
                <a:ea typeface="Verdana" panose="020B0604030504040204" pitchFamily="34" charset="0"/>
              </a:rPr>
              <a:t>The difference in these voltages, which can be detected by the sensor, corresponds to changing distance between the sensor &amp; the surface of the liquid in the tank.</a:t>
            </a:r>
          </a:p>
          <a:p>
            <a:pPr algn="just"/>
            <a:r>
              <a:rPr lang="en-US" altLang="en-US" sz="1400" dirty="0" smtClean="0">
                <a:solidFill>
                  <a:srgbClr val="002060"/>
                </a:solidFill>
                <a:latin typeface="Verdana" panose="020B0604030504040204" pitchFamily="34" charset="0"/>
                <a:ea typeface="Verdana" panose="020B0604030504040204" pitchFamily="34" charset="0"/>
              </a:rPr>
              <a:t>This changing distance can be calibrated to read level of the liquid in the tank.</a:t>
            </a:r>
            <a:endParaRPr lang="tr-TR" altLang="en-US" sz="1400" dirty="0" smtClean="0">
              <a:solidFill>
                <a:srgbClr val="002060"/>
              </a:solidFill>
              <a:latin typeface="Verdana" panose="020B0604030504040204" pitchFamily="34" charset="0"/>
              <a:ea typeface="Verdana" panose="020B0604030504040204" pitchFamily="34" charset="0"/>
            </a:endParaRPr>
          </a:p>
          <a:p>
            <a:pPr algn="just"/>
            <a:r>
              <a:rPr lang="en-US" altLang="en-US" sz="1400" dirty="0" smtClean="0">
                <a:solidFill>
                  <a:srgbClr val="002060"/>
                </a:solidFill>
                <a:latin typeface="Verdana" panose="020B0604030504040204" pitchFamily="34" charset="0"/>
                <a:ea typeface="Verdana" panose="020B0604030504040204" pitchFamily="34" charset="0"/>
              </a:rPr>
              <a:t>Eddy-current level sensor are best suited for the level measurement &amp; control of molten metals in the </a:t>
            </a:r>
            <a:r>
              <a:rPr lang="en-US" altLang="en-US" sz="1400" dirty="0" err="1" smtClean="0">
                <a:solidFill>
                  <a:srgbClr val="002060"/>
                </a:solidFill>
                <a:latin typeface="Verdana" panose="020B0604030504040204" pitchFamily="34" charset="0"/>
                <a:ea typeface="Verdana" panose="020B0604030504040204" pitchFamily="34" charset="0"/>
              </a:rPr>
              <a:t>mould</a:t>
            </a:r>
            <a:r>
              <a:rPr lang="en-US" altLang="en-US" sz="1400" dirty="0" smtClean="0">
                <a:solidFill>
                  <a:srgbClr val="002060"/>
                </a:solidFill>
                <a:latin typeface="Verdana" panose="020B0604030504040204" pitchFamily="34" charset="0"/>
                <a:ea typeface="Verdana" panose="020B0604030504040204" pitchFamily="34" charset="0"/>
              </a:rPr>
              <a:t> of continuous casting shops of steel plants.</a:t>
            </a:r>
          </a:p>
          <a:p>
            <a:pPr algn="just"/>
            <a:r>
              <a:rPr lang="en-US" altLang="en-US" sz="1400" dirty="0" smtClean="0">
                <a:solidFill>
                  <a:srgbClr val="002060"/>
                </a:solidFill>
                <a:latin typeface="Verdana" panose="020B0604030504040204" pitchFamily="34" charset="0"/>
                <a:ea typeface="Verdana" panose="020B0604030504040204" pitchFamily="34" charset="0"/>
              </a:rPr>
              <a:t>They can be used for the measurement of level up to 200mm from the surface of the liquid.</a:t>
            </a:r>
          </a:p>
          <a:p>
            <a:pPr algn="just"/>
            <a:endParaRPr lang="en-US" altLang="en-US" sz="1400" dirty="0" smtClean="0">
              <a:solidFill>
                <a:srgbClr val="002060"/>
              </a:solidFill>
              <a:latin typeface="Verdana" panose="020B0604030504040204" pitchFamily="34" charset="0"/>
              <a:ea typeface="Verdana" panose="020B0604030504040204" pitchFamily="34" charset="0"/>
            </a:endParaRPr>
          </a:p>
          <a:p>
            <a:pPr algn="just" eaLnBrk="1" hangingPunct="1"/>
            <a:endParaRPr lang="en-US" altLang="en-US" sz="1400" dirty="0" smtClean="0">
              <a:solidFill>
                <a:srgbClr val="002060"/>
              </a:solidFill>
              <a:latin typeface="Verdana" panose="020B0604030504040204" pitchFamily="34" charset="0"/>
              <a:ea typeface="Verdana" panose="020B0604030504040204" pitchFamily="34" charset="0"/>
            </a:endParaRPr>
          </a:p>
        </p:txBody>
      </p:sp>
      <p:pic>
        <p:nvPicPr>
          <p:cNvPr id="727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14" y="1845065"/>
            <a:ext cx="3819525" cy="4411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709" name="TextBox 4"/>
          <p:cNvSpPr txBox="1">
            <a:spLocks noChangeArrowheads="1"/>
          </p:cNvSpPr>
          <p:nvPr/>
        </p:nvSpPr>
        <p:spPr bwMode="auto">
          <a:xfrm>
            <a:off x="846745" y="6256727"/>
            <a:ext cx="3830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smtClean="0">
                <a:solidFill>
                  <a:srgbClr val="0070C0"/>
                </a:solidFill>
              </a:rPr>
              <a:t>Eddy-current </a:t>
            </a:r>
            <a:r>
              <a:rPr lang="en-US" altLang="en-US" sz="1800" dirty="0">
                <a:solidFill>
                  <a:srgbClr val="0070C0"/>
                </a:solidFill>
              </a:rPr>
              <a:t>Level Sensor</a:t>
            </a:r>
          </a:p>
        </p:txBody>
      </p:sp>
      <p:sp>
        <p:nvSpPr>
          <p:cNvPr id="6" name="Altbilgi Yer Tutucusu 3"/>
          <p:cNvSpPr>
            <a:spLocks noGrp="1"/>
          </p:cNvSpPr>
          <p:nvPr>
            <p:ph type="ftr" sz="quarter" idx="11"/>
          </p:nvPr>
        </p:nvSpPr>
        <p:spPr>
          <a:xfrm>
            <a:off x="-59743" y="653560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007062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b="1" dirty="0">
                <a:latin typeface="Verdana" panose="020B0604030504040204" pitchFamily="34" charset="0"/>
                <a:ea typeface="Verdana" panose="020B0604030504040204" pitchFamily="34" charset="0"/>
              </a:rPr>
              <a:t>Eddy Current Level Measurement Sensors </a:t>
            </a:r>
            <a:endParaRPr lang="en-US" dirty="0"/>
          </a:p>
        </p:txBody>
      </p:sp>
      <p:sp>
        <p:nvSpPr>
          <p:cNvPr id="3" name="Content Placeholder 2"/>
          <p:cNvSpPr>
            <a:spLocks noGrp="1"/>
          </p:cNvSpPr>
          <p:nvPr>
            <p:ph idx="1"/>
          </p:nvPr>
        </p:nvSpPr>
        <p:spPr>
          <a:xfrm>
            <a:off x="581192" y="1488287"/>
            <a:ext cx="11029615" cy="3678303"/>
          </a:xfrm>
        </p:spPr>
        <p:txBody>
          <a:bodyPr rtlCol="0">
            <a:normAutofit/>
          </a:bodyPr>
          <a:lstStyle/>
          <a:p>
            <a:pPr marL="0" indent="0">
              <a:spcAft>
                <a:spcPts val="0"/>
              </a:spcAft>
              <a:buNone/>
              <a:defRPr/>
            </a:pPr>
            <a:r>
              <a:rPr lang="en-US" b="1" u="sng" dirty="0" smtClean="0">
                <a:solidFill>
                  <a:srgbClr val="0070C0"/>
                </a:solidFill>
                <a:latin typeface="Verdana" panose="020B0604030504040204" pitchFamily="34" charset="0"/>
                <a:ea typeface="Verdana" panose="020B0604030504040204" pitchFamily="34" charset="0"/>
              </a:rPr>
              <a:t>Advantages</a:t>
            </a:r>
          </a:p>
          <a:p>
            <a:pPr>
              <a:spcAft>
                <a:spcPts val="0"/>
              </a:spcAft>
              <a:defRPr/>
            </a:pPr>
            <a:r>
              <a:rPr lang="en-US" dirty="0" smtClean="0">
                <a:solidFill>
                  <a:srgbClr val="002060"/>
                </a:solidFill>
                <a:latin typeface="Verdana" panose="020B0604030504040204" pitchFamily="34" charset="0"/>
                <a:ea typeface="Verdana" panose="020B0604030504040204" pitchFamily="34" charset="0"/>
              </a:rPr>
              <a:t>Eddy-current level sensors are non-contact type measurement technique.</a:t>
            </a:r>
            <a:endParaRPr lang="tr-TR" dirty="0" smtClean="0">
              <a:solidFill>
                <a:srgbClr val="002060"/>
              </a:solidFill>
              <a:latin typeface="Verdana" panose="020B0604030504040204" pitchFamily="34" charset="0"/>
              <a:ea typeface="Verdana" panose="020B0604030504040204" pitchFamily="34" charset="0"/>
            </a:endParaRPr>
          </a:p>
          <a:p>
            <a:pPr>
              <a:spcAft>
                <a:spcPts val="0"/>
              </a:spcAft>
              <a:defRPr/>
            </a:pPr>
            <a:r>
              <a:rPr lang="en-US" dirty="0" smtClean="0">
                <a:solidFill>
                  <a:srgbClr val="002060"/>
                </a:solidFill>
                <a:latin typeface="Verdana" panose="020B0604030504040204" pitchFamily="34" charset="0"/>
                <a:ea typeface="Verdana" panose="020B0604030504040204" pitchFamily="34" charset="0"/>
              </a:rPr>
              <a:t>They have no moving parts.</a:t>
            </a:r>
            <a:endParaRPr lang="tr-TR" dirty="0" smtClean="0">
              <a:solidFill>
                <a:srgbClr val="002060"/>
              </a:solidFill>
              <a:latin typeface="Verdana" panose="020B0604030504040204" pitchFamily="34" charset="0"/>
              <a:ea typeface="Verdana" panose="020B0604030504040204" pitchFamily="34" charset="0"/>
            </a:endParaRPr>
          </a:p>
          <a:p>
            <a:pPr>
              <a:spcAft>
                <a:spcPts val="0"/>
              </a:spcAft>
              <a:defRPr/>
            </a:pPr>
            <a:r>
              <a:rPr lang="en-US" dirty="0" smtClean="0">
                <a:solidFill>
                  <a:srgbClr val="002060"/>
                </a:solidFill>
                <a:latin typeface="Verdana" panose="020B0604030504040204" pitchFamily="34" charset="0"/>
                <a:ea typeface="Verdana" panose="020B0604030504040204" pitchFamily="34" charset="0"/>
              </a:rPr>
              <a:t>These sensors are small &amp; light with a wide measurement range.</a:t>
            </a:r>
            <a:endParaRPr lang="tr-TR" dirty="0" smtClean="0">
              <a:solidFill>
                <a:srgbClr val="002060"/>
              </a:solidFill>
              <a:latin typeface="Verdana" panose="020B0604030504040204" pitchFamily="34" charset="0"/>
              <a:ea typeface="Verdana" panose="020B0604030504040204" pitchFamily="34" charset="0"/>
            </a:endParaRPr>
          </a:p>
          <a:p>
            <a:pPr>
              <a:spcAft>
                <a:spcPts val="0"/>
              </a:spcAft>
              <a:defRPr/>
            </a:pPr>
            <a:r>
              <a:rPr lang="en-US" dirty="0" smtClean="0">
                <a:solidFill>
                  <a:srgbClr val="002060"/>
                </a:solidFill>
                <a:latin typeface="Verdana" panose="020B0604030504040204" pitchFamily="34" charset="0"/>
                <a:ea typeface="Verdana" panose="020B0604030504040204" pitchFamily="34" charset="0"/>
              </a:rPr>
              <a:t>They are highly stable with little thermal drift.</a:t>
            </a:r>
            <a:endParaRPr lang="tr-TR" dirty="0" smtClean="0">
              <a:solidFill>
                <a:srgbClr val="002060"/>
              </a:solidFill>
              <a:latin typeface="Verdana" panose="020B0604030504040204" pitchFamily="34" charset="0"/>
              <a:ea typeface="Verdana" panose="020B0604030504040204" pitchFamily="34" charset="0"/>
            </a:endParaRPr>
          </a:p>
          <a:p>
            <a:pPr>
              <a:spcAft>
                <a:spcPts val="0"/>
              </a:spcAft>
              <a:defRPr/>
            </a:pPr>
            <a:r>
              <a:rPr lang="en-US" dirty="0" smtClean="0">
                <a:solidFill>
                  <a:srgbClr val="002060"/>
                </a:solidFill>
                <a:latin typeface="Verdana" panose="020B0604030504040204" pitchFamily="34" charset="0"/>
                <a:ea typeface="Verdana" panose="020B0604030504040204" pitchFamily="34" charset="0"/>
              </a:rPr>
              <a:t>They use differential method, which minimizes the influence of external noise.</a:t>
            </a:r>
            <a:endParaRPr lang="en-US"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40244699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2805175" y="1939330"/>
            <a:ext cx="6405819" cy="4798181"/>
          </a:xfrm>
          <a:prstGeom prst="rect">
            <a:avLst/>
          </a:prstGeom>
        </p:spPr>
      </p:pic>
    </p:spTree>
    <p:extLst>
      <p:ext uri="{BB962C8B-B14F-4D97-AF65-F5344CB8AC3E}">
        <p14:creationId xmlns:p14="http://schemas.microsoft.com/office/powerpoint/2010/main" val="151718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
        <p:nvSpPr>
          <p:cNvPr id="5" name="Rectangle 2"/>
          <p:cNvSpPr>
            <a:spLocks noGrp="1" noChangeArrowheads="1"/>
          </p:cNvSpPr>
          <p:nvPr>
            <p:ph type="title"/>
          </p:nvPr>
        </p:nvSpPr>
        <p:spPr>
          <a:xfrm>
            <a:off x="1965611" y="992485"/>
            <a:ext cx="8229600" cy="639762"/>
          </a:xfrm>
        </p:spPr>
        <p:txBody>
          <a:bodyPr>
            <a:noAutofit/>
          </a:bodyPr>
          <a:lstStyle/>
          <a:p>
            <a:pPr algn="ctr" eaLnBrk="1" fontAlgn="auto" hangingPunct="1">
              <a:spcAft>
                <a:spcPts val="0"/>
              </a:spcAft>
              <a:defRPr/>
            </a:pPr>
            <a:r>
              <a:rPr lang="en-US" altLang="en-US" b="1" dirty="0" smtClean="0">
                <a:latin typeface="Verdana" panose="020B0604030504040204" pitchFamily="34" charset="0"/>
                <a:ea typeface="Verdana" panose="020B0604030504040204" pitchFamily="34" charset="0"/>
              </a:rPr>
              <a:t>Methods – Direct or Indirect (inferential)</a:t>
            </a:r>
          </a:p>
        </p:txBody>
      </p:sp>
      <p:sp>
        <p:nvSpPr>
          <p:cNvPr id="6" name="Rectangle 3"/>
          <p:cNvSpPr>
            <a:spLocks noGrp="1" noChangeArrowheads="1"/>
          </p:cNvSpPr>
          <p:nvPr>
            <p:ph idx="1"/>
          </p:nvPr>
        </p:nvSpPr>
        <p:spPr>
          <a:xfrm>
            <a:off x="7498402" y="2056851"/>
            <a:ext cx="4226428" cy="4525963"/>
          </a:xfrm>
        </p:spPr>
        <p:txBody>
          <a:bodyPr>
            <a:noAutofit/>
          </a:bodyPr>
          <a:lstStyle/>
          <a:p>
            <a:pPr eaLnBrk="1" hangingPunct="1">
              <a:lnSpc>
                <a:spcPct val="80000"/>
              </a:lnSpc>
            </a:pPr>
            <a:r>
              <a:rPr lang="en-US" altLang="en-US" sz="1600" dirty="0" smtClean="0">
                <a:solidFill>
                  <a:srgbClr val="002060"/>
                </a:solidFill>
                <a:latin typeface="Verdana" panose="020B0604030504040204" pitchFamily="34" charset="0"/>
                <a:ea typeface="Verdana" panose="020B0604030504040204" pitchFamily="34" charset="0"/>
              </a:rPr>
              <a:t>Hydrostatic Head </a:t>
            </a:r>
          </a:p>
          <a:p>
            <a:pPr eaLnBrk="1" hangingPunct="1">
              <a:lnSpc>
                <a:spcPct val="80000"/>
              </a:lnSpc>
            </a:pPr>
            <a:r>
              <a:rPr lang="en-US" altLang="en-US" sz="1600" dirty="0" smtClean="0">
                <a:solidFill>
                  <a:srgbClr val="002060"/>
                </a:solidFill>
                <a:latin typeface="Verdana" panose="020B0604030504040204" pitchFamily="34" charset="0"/>
                <a:ea typeface="Verdana" panose="020B0604030504040204" pitchFamily="34" charset="0"/>
              </a:rPr>
              <a:t>Float</a:t>
            </a:r>
          </a:p>
          <a:p>
            <a:pPr eaLnBrk="1" hangingPunct="1">
              <a:lnSpc>
                <a:spcPct val="80000"/>
              </a:lnSpc>
            </a:pPr>
            <a:r>
              <a:rPr lang="en-US" altLang="en-US" sz="1600" dirty="0" smtClean="0">
                <a:solidFill>
                  <a:srgbClr val="002060"/>
                </a:solidFill>
                <a:latin typeface="Verdana" panose="020B0604030504040204" pitchFamily="34" charset="0"/>
                <a:ea typeface="Verdana" panose="020B0604030504040204" pitchFamily="34" charset="0"/>
              </a:rPr>
              <a:t>Load Cells</a:t>
            </a:r>
          </a:p>
          <a:p>
            <a:pPr eaLnBrk="1" hangingPunct="1">
              <a:lnSpc>
                <a:spcPct val="80000"/>
              </a:lnSpc>
            </a:pPr>
            <a:r>
              <a:rPr lang="en-US" altLang="en-US" sz="1600" dirty="0" smtClean="0">
                <a:solidFill>
                  <a:srgbClr val="002060"/>
                </a:solidFill>
                <a:latin typeface="Verdana" panose="020B0604030504040204" pitchFamily="34" charset="0"/>
                <a:ea typeface="Verdana" panose="020B0604030504040204" pitchFamily="34" charset="0"/>
              </a:rPr>
              <a:t>Magnetic Level Gauge</a:t>
            </a:r>
          </a:p>
          <a:p>
            <a:pPr eaLnBrk="1" hangingPunct="1">
              <a:lnSpc>
                <a:spcPct val="80000"/>
              </a:lnSpc>
            </a:pPr>
            <a:r>
              <a:rPr lang="en-US" altLang="en-US" sz="1600" dirty="0" smtClean="0">
                <a:solidFill>
                  <a:srgbClr val="002060"/>
                </a:solidFill>
                <a:latin typeface="Verdana" panose="020B0604030504040204" pitchFamily="34" charset="0"/>
                <a:ea typeface="Verdana" panose="020B0604030504040204" pitchFamily="34" charset="0"/>
              </a:rPr>
              <a:t>Capacitance Transmitters</a:t>
            </a:r>
          </a:p>
          <a:p>
            <a:pPr eaLnBrk="1" hangingPunct="1">
              <a:lnSpc>
                <a:spcPct val="80000"/>
              </a:lnSpc>
            </a:pPr>
            <a:r>
              <a:rPr lang="en-US" altLang="en-US" sz="1600" dirty="0" err="1" smtClean="0">
                <a:solidFill>
                  <a:srgbClr val="002060"/>
                </a:solidFill>
                <a:latin typeface="Verdana" panose="020B0604030504040204" pitchFamily="34" charset="0"/>
                <a:ea typeface="Verdana" panose="020B0604030504040204" pitchFamily="34" charset="0"/>
              </a:rPr>
              <a:t>Magnetostrictive</a:t>
            </a:r>
            <a:endParaRPr lang="en-US" altLang="en-US" sz="1600" dirty="0" smtClean="0">
              <a:solidFill>
                <a:srgbClr val="002060"/>
              </a:solidFill>
              <a:latin typeface="Verdana" panose="020B0604030504040204" pitchFamily="34" charset="0"/>
              <a:ea typeface="Verdana" panose="020B0604030504040204" pitchFamily="34" charset="0"/>
            </a:endParaRPr>
          </a:p>
          <a:p>
            <a:pPr eaLnBrk="1" hangingPunct="1">
              <a:lnSpc>
                <a:spcPct val="80000"/>
              </a:lnSpc>
            </a:pPr>
            <a:r>
              <a:rPr lang="en-US" altLang="en-US" sz="1600" dirty="0" smtClean="0">
                <a:solidFill>
                  <a:srgbClr val="002060"/>
                </a:solidFill>
                <a:latin typeface="Verdana" panose="020B0604030504040204" pitchFamily="34" charset="0"/>
                <a:ea typeface="Verdana" panose="020B0604030504040204" pitchFamily="34" charset="0"/>
              </a:rPr>
              <a:t>Ultrasonic</a:t>
            </a:r>
          </a:p>
          <a:p>
            <a:pPr eaLnBrk="1" hangingPunct="1">
              <a:lnSpc>
                <a:spcPct val="80000"/>
              </a:lnSpc>
            </a:pPr>
            <a:r>
              <a:rPr lang="en-US" altLang="en-US" sz="1600" dirty="0" smtClean="0">
                <a:solidFill>
                  <a:srgbClr val="002060"/>
                </a:solidFill>
                <a:latin typeface="Verdana" panose="020B0604030504040204" pitchFamily="34" charset="0"/>
                <a:ea typeface="Verdana" panose="020B0604030504040204" pitchFamily="34" charset="0"/>
              </a:rPr>
              <a:t>Microwave</a:t>
            </a:r>
          </a:p>
          <a:p>
            <a:pPr eaLnBrk="1" hangingPunct="1">
              <a:lnSpc>
                <a:spcPct val="80000"/>
              </a:lnSpc>
            </a:pPr>
            <a:r>
              <a:rPr lang="en-US" altLang="en-US" sz="1600" dirty="0" smtClean="0">
                <a:solidFill>
                  <a:srgbClr val="002060"/>
                </a:solidFill>
                <a:latin typeface="Verdana" panose="020B0604030504040204" pitchFamily="34" charset="0"/>
                <a:ea typeface="Verdana" panose="020B0604030504040204" pitchFamily="34" charset="0"/>
              </a:rPr>
              <a:t>Laser</a:t>
            </a:r>
          </a:p>
          <a:p>
            <a:pPr eaLnBrk="1" hangingPunct="1">
              <a:lnSpc>
                <a:spcPct val="80000"/>
              </a:lnSpc>
            </a:pPr>
            <a:r>
              <a:rPr lang="en-US" altLang="en-US" sz="1600" dirty="0" smtClean="0">
                <a:solidFill>
                  <a:srgbClr val="002060"/>
                </a:solidFill>
                <a:latin typeface="Verdana" panose="020B0604030504040204" pitchFamily="34" charset="0"/>
                <a:ea typeface="Verdana" panose="020B0604030504040204" pitchFamily="34" charset="0"/>
              </a:rPr>
              <a:t>Radar</a:t>
            </a:r>
          </a:p>
          <a:p>
            <a:pPr eaLnBrk="1" hangingPunct="1">
              <a:lnSpc>
                <a:spcPct val="80000"/>
              </a:lnSpc>
            </a:pPr>
            <a:r>
              <a:rPr lang="en-US" altLang="en-US" sz="1600" dirty="0" smtClean="0">
                <a:solidFill>
                  <a:srgbClr val="002060"/>
                </a:solidFill>
                <a:latin typeface="Verdana" panose="020B0604030504040204" pitchFamily="34" charset="0"/>
                <a:ea typeface="Verdana" panose="020B0604030504040204" pitchFamily="34" charset="0"/>
              </a:rPr>
              <a:t>Guided Wave Radar</a:t>
            </a:r>
          </a:p>
          <a:p>
            <a:pPr eaLnBrk="1" hangingPunct="1">
              <a:lnSpc>
                <a:spcPct val="80000"/>
              </a:lnSpc>
            </a:pPr>
            <a:r>
              <a:rPr lang="en-US" altLang="en-US" sz="1600" dirty="0" smtClean="0">
                <a:solidFill>
                  <a:srgbClr val="002060"/>
                </a:solidFill>
                <a:latin typeface="Verdana" panose="020B0604030504040204" pitchFamily="34" charset="0"/>
                <a:ea typeface="Verdana" panose="020B0604030504040204" pitchFamily="34" charset="0"/>
              </a:rPr>
              <a:t>Dip Stick</a:t>
            </a:r>
          </a:p>
          <a:p>
            <a:pPr eaLnBrk="1" hangingPunct="1">
              <a:lnSpc>
                <a:spcPct val="80000"/>
              </a:lnSpc>
            </a:pPr>
            <a:r>
              <a:rPr lang="en-US" altLang="en-US" sz="1600" dirty="0" smtClean="0">
                <a:solidFill>
                  <a:srgbClr val="002060"/>
                </a:solidFill>
                <a:latin typeface="Verdana" panose="020B0604030504040204" pitchFamily="34" charset="0"/>
                <a:ea typeface="Verdana" panose="020B0604030504040204" pitchFamily="34" charset="0"/>
              </a:rPr>
              <a:t>Vibration</a:t>
            </a:r>
          </a:p>
        </p:txBody>
      </p:sp>
      <p:pic>
        <p:nvPicPr>
          <p:cNvPr id="7" name="Picture 4" descr="figur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76888" y="2056851"/>
            <a:ext cx="4748008" cy="44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64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en-US" altLang="en-US" sz="3600" b="1" dirty="0">
                <a:latin typeface="Verdana" panose="020B0604030504040204" pitchFamily="34" charset="0"/>
                <a:ea typeface="Verdana" panose="020B0604030504040204" pitchFamily="34" charset="0"/>
              </a:rPr>
              <a:t>Direct or Indirect measurement? </a:t>
            </a:r>
            <a:endParaRPr lang="tr-TR" sz="3600" b="1" dirty="0"/>
          </a:p>
        </p:txBody>
      </p:sp>
      <p:sp>
        <p:nvSpPr>
          <p:cNvPr id="4" name="Altbilgi Yer Tutucusu 3"/>
          <p:cNvSpPr>
            <a:spLocks noGrp="1"/>
          </p:cNvSpPr>
          <p:nvPr>
            <p:ph type="ftr" sz="quarter" idx="11"/>
          </p:nvPr>
        </p:nvSpPr>
        <p:spPr>
          <a:xfrm>
            <a:off x="0" y="6482022"/>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
        <p:nvSpPr>
          <p:cNvPr id="5" name="Rectangle 3"/>
          <p:cNvSpPr>
            <a:spLocks noGrp="1" noChangeArrowheads="1"/>
          </p:cNvSpPr>
          <p:nvPr>
            <p:ph sz="half" idx="1"/>
          </p:nvPr>
        </p:nvSpPr>
        <p:spPr>
          <a:xfrm>
            <a:off x="704316" y="2545140"/>
            <a:ext cx="4687367" cy="3589233"/>
          </a:xfrm>
        </p:spPr>
        <p:txBody>
          <a:bodyPr>
            <a:noAutofit/>
          </a:bodyPr>
          <a:lstStyle/>
          <a:p>
            <a:pPr algn="just" eaLnBrk="1" hangingPunct="1"/>
            <a:r>
              <a:rPr lang="en-US" altLang="tr-TR" sz="2000" dirty="0" smtClean="0">
                <a:solidFill>
                  <a:srgbClr val="002060"/>
                </a:solidFill>
                <a:latin typeface="Verdana" panose="020B0604030504040204" pitchFamily="34" charset="0"/>
                <a:ea typeface="Verdana" panose="020B0604030504040204" pitchFamily="34" charset="0"/>
              </a:rPr>
              <a:t>Direct: Level is measured by direct contact with the fluid surface.  </a:t>
            </a:r>
            <a:endParaRPr lang="tr-TR" altLang="tr-TR" sz="2000" dirty="0" smtClean="0">
              <a:solidFill>
                <a:srgbClr val="002060"/>
              </a:solidFill>
              <a:latin typeface="Verdana" panose="020B0604030504040204" pitchFamily="34" charset="0"/>
              <a:ea typeface="Verdana" panose="020B0604030504040204" pitchFamily="34" charset="0"/>
            </a:endParaRPr>
          </a:p>
          <a:p>
            <a:pPr algn="just" eaLnBrk="1" hangingPunct="1"/>
            <a:r>
              <a:rPr lang="en-US" altLang="tr-TR" sz="2000" dirty="0" smtClean="0">
                <a:solidFill>
                  <a:srgbClr val="002060"/>
                </a:solidFill>
                <a:latin typeface="Verdana" panose="020B0604030504040204" pitchFamily="34" charset="0"/>
                <a:ea typeface="Verdana" panose="020B0604030504040204" pitchFamily="34" charset="0"/>
              </a:rPr>
              <a:t>Either the fluid surface is visible to be compared directly to a scale, or direct contact is made with the fluid surface.</a:t>
            </a:r>
          </a:p>
        </p:txBody>
      </p:sp>
      <p:sp>
        <p:nvSpPr>
          <p:cNvPr id="6" name="Rectangle 4"/>
          <p:cNvSpPr txBox="1">
            <a:spLocks noChangeArrowheads="1"/>
          </p:cNvSpPr>
          <p:nvPr/>
        </p:nvSpPr>
        <p:spPr>
          <a:xfrm>
            <a:off x="6369464" y="3170183"/>
            <a:ext cx="4782797" cy="2171695"/>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en-US" altLang="tr-TR" sz="2000" dirty="0" smtClean="0">
                <a:solidFill>
                  <a:srgbClr val="002060"/>
                </a:solidFill>
                <a:latin typeface="Verdana" panose="020B0604030504040204" pitchFamily="34" charset="0"/>
                <a:ea typeface="Verdana" panose="020B0604030504040204" pitchFamily="34" charset="0"/>
              </a:rPr>
              <a:t>Indirect: Level is inferred by means other than direct contact with the </a:t>
            </a:r>
            <a:r>
              <a:rPr lang="tr-TR" altLang="tr-TR" sz="2000" dirty="0" smtClean="0">
                <a:solidFill>
                  <a:srgbClr val="002060"/>
                </a:solidFill>
                <a:latin typeface="Verdana" panose="020B0604030504040204" pitchFamily="34" charset="0"/>
                <a:ea typeface="Verdana" panose="020B0604030504040204" pitchFamily="34" charset="0"/>
              </a:rPr>
              <a:t>f</a:t>
            </a:r>
            <a:r>
              <a:rPr lang="en-US" altLang="tr-TR" sz="2000" dirty="0" err="1" smtClean="0">
                <a:solidFill>
                  <a:srgbClr val="002060"/>
                </a:solidFill>
                <a:latin typeface="Verdana" panose="020B0604030504040204" pitchFamily="34" charset="0"/>
                <a:ea typeface="Verdana" panose="020B0604030504040204" pitchFamily="34" charset="0"/>
              </a:rPr>
              <a:t>luid</a:t>
            </a:r>
            <a:r>
              <a:rPr lang="en-US" altLang="tr-TR" sz="2000" dirty="0" smtClean="0">
                <a:solidFill>
                  <a:srgbClr val="002060"/>
                </a:solidFill>
                <a:latin typeface="Verdana" panose="020B0604030504040204" pitchFamily="34" charset="0"/>
                <a:ea typeface="Verdana" panose="020B0604030504040204" pitchFamily="34" charset="0"/>
              </a:rPr>
              <a:t> surface.  </a:t>
            </a:r>
            <a:endParaRPr lang="tr-TR" altLang="tr-TR" sz="2000" dirty="0" smtClean="0">
              <a:solidFill>
                <a:srgbClr val="002060"/>
              </a:solidFill>
              <a:latin typeface="Verdana" panose="020B0604030504040204" pitchFamily="34" charset="0"/>
              <a:ea typeface="Verdana" panose="020B0604030504040204" pitchFamily="34" charset="0"/>
            </a:endParaRPr>
          </a:p>
          <a:p>
            <a:pPr algn="just"/>
            <a:r>
              <a:rPr lang="en-US" altLang="tr-TR" sz="2000" dirty="0" smtClean="0">
                <a:solidFill>
                  <a:srgbClr val="002060"/>
                </a:solidFill>
                <a:latin typeface="Verdana" panose="020B0604030504040204" pitchFamily="34" charset="0"/>
                <a:ea typeface="Verdana" panose="020B0604030504040204" pitchFamily="34" charset="0"/>
              </a:rPr>
              <a:t>Fluid level is inferred by its effect on some type of device.</a:t>
            </a:r>
          </a:p>
        </p:txBody>
      </p:sp>
      <p:sp>
        <p:nvSpPr>
          <p:cNvPr id="7" name="Dikdörtgen 6"/>
          <p:cNvSpPr/>
          <p:nvPr/>
        </p:nvSpPr>
        <p:spPr>
          <a:xfrm>
            <a:off x="427646" y="1932085"/>
            <a:ext cx="11336708" cy="707886"/>
          </a:xfrm>
          <a:prstGeom prst="rect">
            <a:avLst/>
          </a:prstGeom>
        </p:spPr>
        <p:txBody>
          <a:bodyPr wrap="square">
            <a:spAutoFit/>
          </a:bodyPr>
          <a:lstStyle/>
          <a:p>
            <a:pPr algn="just"/>
            <a:r>
              <a:rPr lang="en-US" sz="2000" dirty="0">
                <a:solidFill>
                  <a:srgbClr val="002060"/>
                </a:solidFill>
                <a:latin typeface="Verdana" panose="020B0604030504040204" pitchFamily="34" charset="0"/>
                <a:ea typeface="Verdana" panose="020B0604030504040204" pitchFamily="34" charset="0"/>
              </a:rPr>
              <a:t>Generally, there are two methods used in industries </a:t>
            </a:r>
            <a:r>
              <a:rPr lang="en-US" sz="2000" dirty="0" smtClean="0">
                <a:solidFill>
                  <a:srgbClr val="002060"/>
                </a:solidFill>
                <a:latin typeface="Verdana" panose="020B0604030504040204" pitchFamily="34" charset="0"/>
                <a:ea typeface="Verdana" panose="020B0604030504040204" pitchFamily="34" charset="0"/>
              </a:rPr>
              <a:t>for</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measuring </a:t>
            </a:r>
            <a:r>
              <a:rPr lang="en-US" sz="2000" dirty="0">
                <a:solidFill>
                  <a:srgbClr val="002060"/>
                </a:solidFill>
                <a:latin typeface="Verdana" panose="020B0604030504040204" pitchFamily="34" charset="0"/>
                <a:ea typeface="Verdana" panose="020B0604030504040204" pitchFamily="34" charset="0"/>
              </a:rPr>
              <a:t>liquid level </a:t>
            </a:r>
            <a:br>
              <a:rPr lang="en-US" sz="2000" dirty="0">
                <a:solidFill>
                  <a:srgbClr val="002060"/>
                </a:solidFill>
                <a:latin typeface="Verdana" panose="020B0604030504040204" pitchFamily="34" charset="0"/>
                <a:ea typeface="Verdana" panose="020B0604030504040204" pitchFamily="34" charset="0"/>
              </a:rPr>
            </a:br>
            <a:endParaRPr lang="tr-TR" sz="2000"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17667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err="1" smtClean="0">
                <a:latin typeface="Verdana" panose="020B0604030504040204" pitchFamily="34" charset="0"/>
                <a:ea typeface="Verdana" panose="020B0604030504040204" pitchFamily="34" charset="0"/>
              </a:rPr>
              <a:t>Dırect</a:t>
            </a:r>
            <a:r>
              <a:rPr lang="tr-TR" sz="3200" b="1" dirty="0" smtClean="0">
                <a:latin typeface="Verdana" panose="020B0604030504040204" pitchFamily="34" charset="0"/>
                <a:ea typeface="Verdana" panose="020B0604030504040204" pitchFamily="34" charset="0"/>
              </a:rPr>
              <a:t> </a:t>
            </a:r>
            <a:r>
              <a:rPr lang="tr-TR" sz="3200" b="1" dirty="0" err="1" smtClean="0">
                <a:latin typeface="Verdana" panose="020B0604030504040204" pitchFamily="34" charset="0"/>
                <a:ea typeface="Verdana" panose="020B0604030504040204" pitchFamily="34" charset="0"/>
              </a:rPr>
              <a:t>measurement</a:t>
            </a:r>
            <a:endParaRPr lang="tr-TR" sz="32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44459" y="2638633"/>
            <a:ext cx="11029615" cy="3678303"/>
          </a:xfrm>
        </p:spPr>
        <p:txBody>
          <a:bodyPr>
            <a:noAutofit/>
          </a:bodyPr>
          <a:lstStyle/>
          <a:p>
            <a:r>
              <a:rPr lang="en-US" sz="2000" dirty="0">
                <a:solidFill>
                  <a:srgbClr val="002060"/>
                </a:solidFill>
                <a:latin typeface="Verdana" panose="020B0604030504040204" pitchFamily="34" charset="0"/>
                <a:ea typeface="Verdana" panose="020B0604030504040204" pitchFamily="34" charset="0"/>
              </a:rPr>
              <a:t>This is the simplest method of measuring liquid </a:t>
            </a:r>
            <a:r>
              <a:rPr lang="en-US" sz="2000" dirty="0" smtClean="0">
                <a:solidFill>
                  <a:srgbClr val="002060"/>
                </a:solidFill>
                <a:latin typeface="Verdana" panose="020B0604030504040204" pitchFamily="34" charset="0"/>
                <a:ea typeface="Verdana" panose="020B0604030504040204" pitchFamily="34" charset="0"/>
              </a:rPr>
              <a:t>level</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where </a:t>
            </a:r>
            <a:r>
              <a:rPr lang="en-US" sz="2000" dirty="0">
                <a:solidFill>
                  <a:srgbClr val="002060"/>
                </a:solidFill>
                <a:latin typeface="Verdana" panose="020B0604030504040204" pitchFamily="34" charset="0"/>
                <a:ea typeface="Verdana" panose="020B0604030504040204" pitchFamily="34" charset="0"/>
              </a:rPr>
              <a:t>the level is measured directly by means of </a:t>
            </a:r>
            <a:r>
              <a:rPr lang="en-US" sz="2000" dirty="0" smtClean="0">
                <a:solidFill>
                  <a:srgbClr val="002060"/>
                </a:solidFill>
                <a:latin typeface="Verdana" panose="020B0604030504040204" pitchFamily="34" charset="0"/>
                <a:ea typeface="Verdana" panose="020B0604030504040204" pitchFamily="34" charset="0"/>
              </a:rPr>
              <a:t>the</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following </a:t>
            </a:r>
            <a:r>
              <a:rPr lang="en-US" sz="2000" dirty="0">
                <a:solidFill>
                  <a:srgbClr val="002060"/>
                </a:solidFill>
                <a:latin typeface="Verdana" panose="020B0604030504040204" pitchFamily="34" charset="0"/>
                <a:ea typeface="Verdana" panose="020B0604030504040204" pitchFamily="34" charset="0"/>
              </a:rPr>
              <a:t>liquid level indicators </a:t>
            </a:r>
            <a:endParaRPr lang="tr-TR" sz="2000" dirty="0" smtClean="0">
              <a:solidFill>
                <a:srgbClr val="002060"/>
              </a:solidFill>
              <a:latin typeface="Verdana" panose="020B0604030504040204" pitchFamily="34" charset="0"/>
              <a:ea typeface="Verdana" panose="020B0604030504040204" pitchFamily="34" charset="0"/>
            </a:endParaRPr>
          </a:p>
          <a:p>
            <a:r>
              <a:rPr lang="en-US" sz="2000" dirty="0">
                <a:solidFill>
                  <a:srgbClr val="002060"/>
                </a:solidFill>
                <a:latin typeface="Verdana" panose="020B0604030504040204" pitchFamily="34" charset="0"/>
                <a:ea typeface="Verdana" panose="020B0604030504040204" pitchFamily="34" charset="0"/>
              </a:rPr>
              <a:t>Direct methods sense the surface or interface of the liquid and is not affected by changes in material density (Specific Gravity)</a:t>
            </a:r>
          </a:p>
          <a:p>
            <a:pPr marL="0" indent="0" algn="ctr">
              <a:buNone/>
            </a:pPr>
            <a:r>
              <a:rPr lang="tr-TR" sz="2000" u="sng" dirty="0" smtClean="0">
                <a:solidFill>
                  <a:srgbClr val="0070C0"/>
                </a:solidFill>
                <a:latin typeface="Verdana" panose="020B0604030504040204" pitchFamily="34" charset="0"/>
                <a:ea typeface="Verdana" panose="020B0604030504040204" pitchFamily="34" charset="0"/>
              </a:rPr>
              <a:t>TYPES</a:t>
            </a:r>
            <a:endParaRPr lang="tr-TR" sz="2000" u="sng" dirty="0">
              <a:solidFill>
                <a:srgbClr val="0070C0"/>
              </a:solidFill>
              <a:latin typeface="Verdana" panose="020B0604030504040204" pitchFamily="34" charset="0"/>
              <a:ea typeface="Verdana" panose="020B0604030504040204" pitchFamily="34" charset="0"/>
            </a:endParaRPr>
          </a:p>
          <a:p>
            <a:pPr algn="ctr"/>
            <a:r>
              <a:rPr lang="en-US" sz="2000" dirty="0">
                <a:solidFill>
                  <a:srgbClr val="002060"/>
                </a:solidFill>
                <a:latin typeface="Verdana" panose="020B0604030504040204" pitchFamily="34" charset="0"/>
                <a:ea typeface="Verdana" panose="020B0604030504040204" pitchFamily="34" charset="0"/>
              </a:rPr>
              <a:t>Hook Type Level Indicator</a:t>
            </a:r>
          </a:p>
          <a:p>
            <a:pPr algn="ctr"/>
            <a:r>
              <a:rPr lang="en-US" sz="2000" dirty="0" smtClean="0">
                <a:solidFill>
                  <a:srgbClr val="002060"/>
                </a:solidFill>
                <a:latin typeface="Verdana" panose="020B0604030504040204" pitchFamily="34" charset="0"/>
                <a:ea typeface="Verdana" panose="020B0604030504040204" pitchFamily="34" charset="0"/>
              </a:rPr>
              <a:t>Sight </a:t>
            </a:r>
            <a:r>
              <a:rPr lang="en-US" sz="2000" dirty="0">
                <a:solidFill>
                  <a:srgbClr val="002060"/>
                </a:solidFill>
                <a:latin typeface="Verdana" panose="020B0604030504040204" pitchFamily="34" charset="0"/>
                <a:ea typeface="Verdana" panose="020B0604030504040204" pitchFamily="34" charset="0"/>
              </a:rPr>
              <a:t>Glass Level Indicator</a:t>
            </a:r>
          </a:p>
          <a:p>
            <a:pPr algn="ctr"/>
            <a:r>
              <a:rPr lang="en-US" sz="2000" dirty="0" smtClean="0">
                <a:solidFill>
                  <a:srgbClr val="002060"/>
                </a:solidFill>
                <a:latin typeface="Verdana" panose="020B0604030504040204" pitchFamily="34" charset="0"/>
                <a:ea typeface="Verdana" panose="020B0604030504040204" pitchFamily="34" charset="0"/>
              </a:rPr>
              <a:t>Float </a:t>
            </a:r>
            <a:r>
              <a:rPr lang="en-US" sz="2000" dirty="0">
                <a:solidFill>
                  <a:srgbClr val="002060"/>
                </a:solidFill>
                <a:latin typeface="Verdana" panose="020B0604030504040204" pitchFamily="34" charset="0"/>
                <a:ea typeface="Verdana" panose="020B0604030504040204" pitchFamily="34" charset="0"/>
              </a:rPr>
              <a:t>Type Level Indicator</a:t>
            </a:r>
            <a:endParaRPr lang="en-US" sz="2000" dirty="0" smtClean="0"/>
          </a:p>
          <a:p>
            <a:pPr marL="0" indent="0">
              <a:buNone/>
            </a:pPr>
            <a:r>
              <a:rPr lang="en-US" sz="2000" dirty="0" smtClean="0"/>
              <a:t/>
            </a:r>
            <a:br>
              <a:rPr lang="en-US" sz="2000" dirty="0" smtClean="0"/>
            </a:br>
            <a:endParaRPr lang="tr-TR" sz="2000" dirty="0"/>
          </a:p>
        </p:txBody>
      </p:sp>
      <p:sp>
        <p:nvSpPr>
          <p:cNvPr id="4" name="Altbilgi Yer Tutucusu 3"/>
          <p:cNvSpPr>
            <a:spLocks noGrp="1"/>
          </p:cNvSpPr>
          <p:nvPr>
            <p:ph type="ftr" sz="quarter" idx="11"/>
          </p:nvPr>
        </p:nvSpPr>
        <p:spPr>
          <a:xfrm>
            <a:off x="0" y="6477377"/>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spTree>
    <p:extLst>
      <p:ext uri="{BB962C8B-B14F-4D97-AF65-F5344CB8AC3E}">
        <p14:creationId xmlns:p14="http://schemas.microsoft.com/office/powerpoint/2010/main" val="3542092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latin typeface="Verdana" panose="020B0604030504040204" pitchFamily="34" charset="0"/>
                <a:ea typeface="Verdana" panose="020B0604030504040204" pitchFamily="34" charset="0"/>
              </a:rPr>
              <a:t>Hook-type Level </a:t>
            </a:r>
            <a:r>
              <a:rPr lang="en-US" b="1" dirty="0" err="1" smtClean="0">
                <a:latin typeface="Verdana" panose="020B0604030504040204" pitchFamily="34" charset="0"/>
                <a:ea typeface="Verdana" panose="020B0604030504040204" pitchFamily="34" charset="0"/>
              </a:rPr>
              <a:t>Ind</a:t>
            </a:r>
            <a:r>
              <a:rPr lang="tr-TR" b="1" dirty="0" smtClean="0">
                <a:latin typeface="Verdana" panose="020B0604030504040204" pitchFamily="34" charset="0"/>
                <a:ea typeface="Verdana" panose="020B0604030504040204" pitchFamily="34" charset="0"/>
              </a:rPr>
              <a:t>ı</a:t>
            </a:r>
            <a:r>
              <a:rPr lang="en-US" b="1" dirty="0" err="1" smtClean="0">
                <a:latin typeface="Verdana" panose="020B0604030504040204" pitchFamily="34" charset="0"/>
                <a:ea typeface="Verdana" panose="020B0604030504040204" pitchFamily="34" charset="0"/>
              </a:rPr>
              <a:t>cator</a:t>
            </a:r>
            <a:endParaRPr lang="tr-TR" b="1" dirty="0"/>
          </a:p>
        </p:txBody>
      </p:sp>
      <p:sp>
        <p:nvSpPr>
          <p:cNvPr id="3" name="İçerik Yer Tutucusu 2"/>
          <p:cNvSpPr>
            <a:spLocks noGrp="1"/>
          </p:cNvSpPr>
          <p:nvPr>
            <p:ph idx="1"/>
          </p:nvPr>
        </p:nvSpPr>
        <p:spPr>
          <a:xfrm>
            <a:off x="581193" y="2171952"/>
            <a:ext cx="11029615" cy="998540"/>
          </a:xfrm>
        </p:spPr>
        <p:txBody>
          <a:bodyPr>
            <a:normAutofit/>
          </a:bodyPr>
          <a:lstStyle/>
          <a:p>
            <a:pPr algn="just"/>
            <a:r>
              <a:rPr lang="en-US" sz="2000" dirty="0">
                <a:solidFill>
                  <a:srgbClr val="002060"/>
                </a:solidFill>
                <a:latin typeface="Verdana" panose="020B0604030504040204" pitchFamily="34" charset="0"/>
                <a:ea typeface="Verdana" panose="020B0604030504040204" pitchFamily="34" charset="0"/>
              </a:rPr>
              <a:t>When the level of liquid in an open tank is measured directly on a scale, it is sometimes difficult to read the level accurately because of parallax error.</a:t>
            </a:r>
          </a:p>
          <a:p>
            <a:pPr algn="just"/>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82038"/>
            <a:ext cx="6917210" cy="365125"/>
          </a:xfrm>
        </p:spPr>
        <p:txBody>
          <a:bodyPr/>
          <a:lstStyle/>
          <a:p>
            <a:r>
              <a:rPr lang="en-US" dirty="0" smtClean="0"/>
              <a:t>DR. KADRİYE ÖZLEM HAMALOĞLU                                                                   </a:t>
            </a:r>
            <a:endParaRPr lang="tr-TR" dirty="0" smtClean="0"/>
          </a:p>
          <a:p>
            <a:r>
              <a:rPr lang="en-US" dirty="0" smtClean="0"/>
              <a:t>0</a:t>
            </a:r>
            <a:r>
              <a:rPr lang="tr-TR" dirty="0" smtClean="0"/>
              <a:t>5</a:t>
            </a:r>
            <a:r>
              <a:rPr lang="en-US" dirty="0" smtClean="0"/>
              <a:t>.1</a:t>
            </a:r>
            <a:r>
              <a:rPr lang="tr-TR" dirty="0" smtClean="0"/>
              <a:t>1</a:t>
            </a:r>
            <a:r>
              <a:rPr lang="en-US" dirty="0" smtClean="0"/>
              <a:t>.2018</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117" y="2901272"/>
            <a:ext cx="5105400"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4"/>
          <p:cNvSpPr txBox="1">
            <a:spLocks noChangeArrowheads="1"/>
          </p:cNvSpPr>
          <p:nvPr/>
        </p:nvSpPr>
        <p:spPr bwMode="auto">
          <a:xfrm>
            <a:off x="3342117" y="6047697"/>
            <a:ext cx="510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smtClean="0">
                <a:solidFill>
                  <a:srgbClr val="0070C0"/>
                </a:solidFill>
              </a:rPr>
              <a:t>Hook- </a:t>
            </a:r>
            <a:r>
              <a:rPr lang="en-US" altLang="en-US" sz="1800" dirty="0">
                <a:solidFill>
                  <a:srgbClr val="0070C0"/>
                </a:solidFill>
              </a:rPr>
              <a:t>type Level Indicator</a:t>
            </a:r>
          </a:p>
        </p:txBody>
      </p:sp>
    </p:spTree>
    <p:extLst>
      <p:ext uri="{BB962C8B-B14F-4D97-AF65-F5344CB8AC3E}">
        <p14:creationId xmlns:p14="http://schemas.microsoft.com/office/powerpoint/2010/main" val="2928234060"/>
      </p:ext>
    </p:extLst>
  </p:cSld>
  <p:clrMapOvr>
    <a:masterClrMapping/>
  </p:clrMapOvr>
</p:sld>
</file>

<file path=ppt/theme/theme1.xml><?xml version="1.0" encoding="utf-8"?>
<a:theme xmlns:a="http://schemas.openxmlformats.org/drawingml/2006/main" name="Kar Payı">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TM03457464[[fn=Kar Payı]]</Template>
  <TotalTime>993</TotalTime>
  <Words>5474</Words>
  <Application>Microsoft Office PowerPoint</Application>
  <PresentationFormat>Geniş ekran</PresentationFormat>
  <Paragraphs>585</Paragraphs>
  <Slides>56</Slides>
  <Notes>5</Notes>
  <HiddenSlides>0</HiddenSlides>
  <MMClips>0</MMClips>
  <ScaleCrop>false</ScaleCrop>
  <HeadingPairs>
    <vt:vector size="8" baseType="variant">
      <vt:variant>
        <vt:lpstr>Kullanılan Yazı Tipleri</vt:lpstr>
      </vt:variant>
      <vt:variant>
        <vt:i4>9</vt:i4>
      </vt:variant>
      <vt:variant>
        <vt:lpstr>Tema</vt:lpstr>
      </vt:variant>
      <vt:variant>
        <vt:i4>1</vt:i4>
      </vt:variant>
      <vt:variant>
        <vt:lpstr>Eklenmiş OLE Hizmet Programları</vt:lpstr>
      </vt:variant>
      <vt:variant>
        <vt:i4>2</vt:i4>
      </vt:variant>
      <vt:variant>
        <vt:lpstr>Slayt Başlıkları</vt:lpstr>
      </vt:variant>
      <vt:variant>
        <vt:i4>56</vt:i4>
      </vt:variant>
    </vt:vector>
  </HeadingPairs>
  <TitlesOfParts>
    <vt:vector size="68" baseType="lpstr">
      <vt:lpstr>Arial</vt:lpstr>
      <vt:lpstr>Calibri</vt:lpstr>
      <vt:lpstr>Gill Sans MT</vt:lpstr>
      <vt:lpstr>Monotype Sorts</vt:lpstr>
      <vt:lpstr>Symbol</vt:lpstr>
      <vt:lpstr>Times New Roman</vt:lpstr>
      <vt:lpstr>Verdana</vt:lpstr>
      <vt:lpstr>Wingdings</vt:lpstr>
      <vt:lpstr>Wingdings 2</vt:lpstr>
      <vt:lpstr>Kar Payı</vt:lpstr>
      <vt:lpstr>Photo Editor Photo</vt:lpstr>
      <vt:lpstr>Document</vt:lpstr>
      <vt:lpstr>LEVEL MEASUREMENT</vt:lpstr>
      <vt:lpstr>What ıs level?</vt:lpstr>
      <vt:lpstr>Level measurement</vt:lpstr>
      <vt:lpstr>What ıs measured?</vt:lpstr>
      <vt:lpstr>Selectıon crıterıa</vt:lpstr>
      <vt:lpstr>Methods – Direct or Indirect (inferential)</vt:lpstr>
      <vt:lpstr>Direct or Indirect measurement? </vt:lpstr>
      <vt:lpstr>Dırect measurement</vt:lpstr>
      <vt:lpstr>Hook-type Level Indıcator</vt:lpstr>
      <vt:lpstr>Hook-type Level Indıcator</vt:lpstr>
      <vt:lpstr>Sıght Glass</vt:lpstr>
      <vt:lpstr>Sıght Glass for open tanks</vt:lpstr>
      <vt:lpstr>Sıght Glass-advantages &amp; dısadvantages</vt:lpstr>
      <vt:lpstr>Float Type Level Indıcator</vt:lpstr>
      <vt:lpstr>ArchımEdes Prıncıple</vt:lpstr>
      <vt:lpstr>Float Type Level Indıcator examples</vt:lpstr>
      <vt:lpstr>Float Type Level Indıcator- advantages &amp; dısadvantages</vt:lpstr>
      <vt:lpstr>Dıp Stıck</vt:lpstr>
      <vt:lpstr>Indırect measurement</vt:lpstr>
      <vt:lpstr>Hydrostatıc Pressure Type</vt:lpstr>
      <vt:lpstr>Pressure Gauge Method</vt:lpstr>
      <vt:lpstr>Hydrostatıc Pressure Type</vt:lpstr>
      <vt:lpstr>AIR BELLOWS</vt:lpstr>
      <vt:lpstr>HydrostatIc Pressure Type</vt:lpstr>
      <vt:lpstr>Bubblers</vt:lpstr>
      <vt:lpstr>Aır Purge System</vt:lpstr>
      <vt:lpstr>Aır Purge System</vt:lpstr>
      <vt:lpstr>PowerPoint Sunusu</vt:lpstr>
      <vt:lpstr>Hydrostatıc Pressure Type</vt:lpstr>
      <vt:lpstr>Electrıcal Type</vt:lpstr>
      <vt:lpstr>Capacıtance Level Indıcator</vt:lpstr>
      <vt:lpstr>PowerPoint Sunusu</vt:lpstr>
      <vt:lpstr>PowerPoint Sunusu</vt:lpstr>
      <vt:lpstr>Electrıcal Type</vt:lpstr>
      <vt:lpstr>RadIatIon Level Detector</vt:lpstr>
      <vt:lpstr>PowerPoint Sunusu</vt:lpstr>
      <vt:lpstr>RadIatIon Level Detector-  advantages &amp; dısadvantages</vt:lpstr>
      <vt:lpstr>Optical Level Detectors</vt:lpstr>
      <vt:lpstr>Optical Level Detectors</vt:lpstr>
      <vt:lpstr>Fiber-optic Level Detectors</vt:lpstr>
      <vt:lpstr>Ultrasonic Level Detector</vt:lpstr>
      <vt:lpstr>Ultrasonic Level Detector</vt:lpstr>
      <vt:lpstr>Ultrasonic Level Detector</vt:lpstr>
      <vt:lpstr>Ultrasonic Level Detector</vt:lpstr>
      <vt:lpstr>Radar level measurement</vt:lpstr>
      <vt:lpstr>Through Air Radar</vt:lpstr>
      <vt:lpstr>Radar Technology – Why use it?</vt:lpstr>
      <vt:lpstr>Radar Technology - Choice of frequency</vt:lpstr>
      <vt:lpstr>Frequency </vt:lpstr>
      <vt:lpstr>Guided Wave Radar (TDR)</vt:lpstr>
      <vt:lpstr>Guided Wave Radar (TDR)</vt:lpstr>
      <vt:lpstr>Guided Wave Radar (TDR) example</vt:lpstr>
      <vt:lpstr>radar Level measurement</vt:lpstr>
      <vt:lpstr>Eddy Current Level Measurement Sensors </vt:lpstr>
      <vt:lpstr>Eddy Current Level Measurement Sensors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Damla_PC</dc:creator>
  <cp:lastModifiedBy>Damla_PC</cp:lastModifiedBy>
  <cp:revision>93</cp:revision>
  <dcterms:created xsi:type="dcterms:W3CDTF">2018-10-02T12:18:14Z</dcterms:created>
  <dcterms:modified xsi:type="dcterms:W3CDTF">2018-11-01T14:09:15Z</dcterms:modified>
</cp:coreProperties>
</file>