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2"/>
  </p:notesMasterIdLst>
  <p:sldIdLst>
    <p:sldId id="256" r:id="rId3"/>
    <p:sldId id="257" r:id="rId4"/>
    <p:sldId id="261" r:id="rId5"/>
    <p:sldId id="262" r:id="rId6"/>
    <p:sldId id="263" r:id="rId7"/>
    <p:sldId id="264" r:id="rId8"/>
    <p:sldId id="385" r:id="rId9"/>
    <p:sldId id="373" r:id="rId10"/>
    <p:sldId id="372" r:id="rId11"/>
    <p:sldId id="268" r:id="rId12"/>
    <p:sldId id="374" r:id="rId13"/>
    <p:sldId id="369" r:id="rId14"/>
    <p:sldId id="370" r:id="rId15"/>
    <p:sldId id="375" r:id="rId16"/>
    <p:sldId id="371" r:id="rId17"/>
    <p:sldId id="386" r:id="rId18"/>
    <p:sldId id="388" r:id="rId19"/>
    <p:sldId id="387" r:id="rId20"/>
    <p:sldId id="271" r:id="rId21"/>
    <p:sldId id="390" r:id="rId22"/>
    <p:sldId id="274" r:id="rId23"/>
    <p:sldId id="275" r:id="rId24"/>
    <p:sldId id="277" r:id="rId25"/>
    <p:sldId id="384" r:id="rId26"/>
    <p:sldId id="380" r:id="rId27"/>
    <p:sldId id="381" r:id="rId28"/>
    <p:sldId id="382" r:id="rId29"/>
    <p:sldId id="383" r:id="rId30"/>
    <p:sldId id="312" r:id="rId31"/>
    <p:sldId id="392" r:id="rId32"/>
    <p:sldId id="283" r:id="rId33"/>
    <p:sldId id="315" r:id="rId34"/>
    <p:sldId id="316" r:id="rId35"/>
    <p:sldId id="317" r:id="rId36"/>
    <p:sldId id="318" r:id="rId37"/>
    <p:sldId id="295" r:id="rId38"/>
    <p:sldId id="298" r:id="rId39"/>
    <p:sldId id="319" r:id="rId40"/>
    <p:sldId id="320" r:id="rId41"/>
    <p:sldId id="321" r:id="rId42"/>
    <p:sldId id="306" r:id="rId43"/>
    <p:sldId id="307" r:id="rId44"/>
    <p:sldId id="359" r:id="rId45"/>
    <p:sldId id="360" r:id="rId46"/>
    <p:sldId id="362" r:id="rId47"/>
    <p:sldId id="364" r:id="rId48"/>
    <p:sldId id="365" r:id="rId49"/>
    <p:sldId id="366" r:id="rId50"/>
    <p:sldId id="367" r:id="rId5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67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CE6800-3A94-423F-9F79-F2F6BEBDDF77}" type="datetimeFigureOut">
              <a:rPr lang="tr-TR" smtClean="0"/>
              <a:t>8.11.2018</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70E02C-EB2E-4EEF-BBCD-8EAF0A566847}" type="slidenum">
              <a:rPr lang="tr-TR" smtClean="0"/>
              <a:t>‹#›</a:t>
            </a:fld>
            <a:endParaRPr lang="tr-TR"/>
          </a:p>
        </p:txBody>
      </p:sp>
    </p:spTree>
    <p:extLst>
      <p:ext uri="{BB962C8B-B14F-4D97-AF65-F5344CB8AC3E}">
        <p14:creationId xmlns:p14="http://schemas.microsoft.com/office/powerpoint/2010/main" val="2579819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F70E02C-EB2E-4EEF-BBCD-8EAF0A566847}" type="slidenum">
              <a:rPr lang="tr-TR" smtClean="0"/>
              <a:t>21</a:t>
            </a:fld>
            <a:endParaRPr lang="tr-TR"/>
          </a:p>
        </p:txBody>
      </p:sp>
    </p:spTree>
    <p:extLst>
      <p:ext uri="{BB962C8B-B14F-4D97-AF65-F5344CB8AC3E}">
        <p14:creationId xmlns:p14="http://schemas.microsoft.com/office/powerpoint/2010/main" val="3408985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tr-TR" smtClean="0"/>
              <a:t>-- This family of meters separates the incoming liquid or gas into discrete volumes and is transfering them downstream operates a counting mechanism. They are mainly used where a high order of accuracy is required and stoppage of the flow in an event is not an embarrasment.</a:t>
            </a:r>
          </a:p>
          <a:p>
            <a:r>
              <a:rPr lang="en-US" altLang="tr-TR" smtClean="0"/>
              <a:t>--- extensively used for custody transfer  of oils and fuels </a:t>
            </a:r>
          </a:p>
        </p:txBody>
      </p:sp>
      <p:sp>
        <p:nvSpPr>
          <p:cNvPr id="40964"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de-DE" altLang="tr-TR" smtClean="0">
                <a:latin typeface="Gill Sans MT Condensed" panose="020B0506020104020203" pitchFamily="34" charset="0"/>
              </a:rPr>
              <a:t>aaaa</a:t>
            </a:r>
          </a:p>
        </p:txBody>
      </p:sp>
      <p:sp>
        <p:nvSpPr>
          <p:cNvPr id="4096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B47EA79-F3EA-47C2-BD57-8683CBA97CAF}" type="slidenum">
              <a:rPr lang="de-DE" altLang="tr-TR">
                <a:latin typeface="Gill Sans MT Condensed" panose="020B0506020104020203" pitchFamily="34" charset="0"/>
              </a:rPr>
              <a:pPr>
                <a:spcBef>
                  <a:spcPct val="0"/>
                </a:spcBef>
              </a:pPr>
              <a:t>31</a:t>
            </a:fld>
            <a:endParaRPr lang="de-DE" altLang="tr-TR">
              <a:latin typeface="Gill Sans MT Condensed" panose="020B0506020104020203" pitchFamily="34" charset="0"/>
            </a:endParaRPr>
          </a:p>
        </p:txBody>
      </p:sp>
    </p:spTree>
    <p:extLst>
      <p:ext uri="{BB962C8B-B14F-4D97-AF65-F5344CB8AC3E}">
        <p14:creationId xmlns:p14="http://schemas.microsoft.com/office/powerpoint/2010/main" val="557980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B74F4DD6-A60C-42DC-984A-041C80917F47}" type="datetimeFigureOut">
              <a:rPr lang="tr-TR" smtClean="0"/>
              <a:t>8.11.2018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A2905FB-36F7-4305-8F20-A82561798989}" type="slidenum">
              <a:rPr lang="tr-TR" smtClean="0"/>
              <a:t>‹#›</a:t>
            </a:fld>
            <a:endParaRPr lang="tr-TR"/>
          </a:p>
        </p:txBody>
      </p:sp>
    </p:spTree>
    <p:extLst>
      <p:ext uri="{BB962C8B-B14F-4D97-AF65-F5344CB8AC3E}">
        <p14:creationId xmlns:p14="http://schemas.microsoft.com/office/powerpoint/2010/main" val="875199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74F4DD6-A60C-42DC-984A-041C80917F47}" type="datetimeFigureOut">
              <a:rPr lang="tr-TR" smtClean="0"/>
              <a:t>8.11.2018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A2905FB-36F7-4305-8F20-A82561798989}" type="slidenum">
              <a:rPr lang="tr-TR" smtClean="0"/>
              <a:t>‹#›</a:t>
            </a:fld>
            <a:endParaRPr lang="tr-TR"/>
          </a:p>
        </p:txBody>
      </p:sp>
    </p:spTree>
    <p:extLst>
      <p:ext uri="{BB962C8B-B14F-4D97-AF65-F5344CB8AC3E}">
        <p14:creationId xmlns:p14="http://schemas.microsoft.com/office/powerpoint/2010/main" val="2680508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74F4DD6-A60C-42DC-984A-041C80917F47}" type="datetimeFigureOut">
              <a:rPr lang="tr-TR" smtClean="0"/>
              <a:t>8.11.2018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A2905FB-36F7-4305-8F20-A82561798989}" type="slidenum">
              <a:rPr lang="tr-TR" smtClean="0"/>
              <a:t>‹#›</a:t>
            </a:fld>
            <a:endParaRPr lang="tr-TR"/>
          </a:p>
        </p:txBody>
      </p:sp>
    </p:spTree>
    <p:extLst>
      <p:ext uri="{BB962C8B-B14F-4D97-AF65-F5344CB8AC3E}">
        <p14:creationId xmlns:p14="http://schemas.microsoft.com/office/powerpoint/2010/main" val="15853097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71177B7-E788-44DD-B26B-989E7020C75E}" type="datetime1">
              <a:rPr kumimoji="0" lang="en-US" sz="900" b="0" i="0" u="none" strike="noStrike" kern="1200" cap="none" spc="0" normalizeH="0" baseline="0" noProof="0" smtClean="0">
                <a:ln>
                  <a:noFill/>
                </a:ln>
                <a:solidFill>
                  <a:srgbClr val="1A3260">
                    <a:lumMod val="75000"/>
                    <a:lumOff val="25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11/8/2018</a:t>
            </a:fld>
            <a:endParaRPr kumimoji="0" lang="en-US" sz="900" b="0" i="0" u="none" strike="noStrike" kern="1200" cap="none" spc="0" normalizeH="0" baseline="0" noProof="0" dirty="0">
              <a:ln>
                <a:noFill/>
              </a:ln>
              <a:solidFill>
                <a:srgbClr val="1A3260">
                  <a:lumMod val="75000"/>
                  <a:lumOff val="25000"/>
                </a:srgbClr>
              </a:solidFill>
              <a:effectLst/>
              <a:uLnTx/>
              <a:uFillTx/>
              <a:latin typeface="Gill Sans MT" panose="020B0502020104020203"/>
              <a:ea typeface="+mn-ea"/>
              <a:cs typeface="+mn-cs"/>
            </a:endParaRPr>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smtClean="0">
                <a:ln>
                  <a:noFill/>
                </a:ln>
                <a:solidFill>
                  <a:srgbClr val="1A3260">
                    <a:lumMod val="75000"/>
                    <a:lumOff val="25000"/>
                  </a:srgbClr>
                </a:solidFill>
                <a:effectLst/>
                <a:uLnTx/>
                <a:uFillTx/>
                <a:latin typeface="Gill Sans MT" panose="020B0502020104020203"/>
                <a:ea typeface="+mn-ea"/>
                <a:cs typeface="+mn-cs"/>
              </a:rPr>
              <a:t>DR. KADRİYE ÖZLEM HAMALOĞLU                                                                   08.10.2018</a:t>
            </a:r>
            <a:endParaRPr kumimoji="0" lang="en-US" sz="900" b="0" i="0" u="none" strike="noStrike" kern="1200" cap="all" spc="0" normalizeH="0" baseline="0" noProof="0" dirty="0">
              <a:ln>
                <a:noFill/>
              </a:ln>
              <a:solidFill>
                <a:srgbClr val="1A3260">
                  <a:lumMod val="75000"/>
                  <a:lumOff val="25000"/>
                </a:srgbClr>
              </a:solidFill>
              <a:effectLst/>
              <a:uLnTx/>
              <a:uFillTx/>
              <a:latin typeface="Gill Sans MT" panose="020B0502020104020203"/>
              <a:ea typeface="+mn-ea"/>
              <a:cs typeface="+mn-cs"/>
            </a:endParaRP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dirty="0">
                <a:ln>
                  <a:noFill/>
                </a:ln>
                <a:solidFill>
                  <a:srgbClr val="1A3260">
                    <a:lumMod val="75000"/>
                    <a:lumOff val="25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1A3260">
                  <a:lumMod val="75000"/>
                  <a:lumOff val="25000"/>
                </a:srgb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47592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44DA3DE-13AD-40D3-9DA3-2C5CF2F29D85}" type="datetime1">
              <a:rPr kumimoji="0" lang="en-US" sz="900" b="0" i="0" u="none" strike="noStrike" kern="1200" cap="none" spc="0" normalizeH="0" baseline="0" noProof="0" smtClean="0">
                <a:ln>
                  <a:noFill/>
                </a:ln>
                <a:solidFill>
                  <a:srgbClr val="4590B8"/>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11/8/2018</a:t>
            </a:fld>
            <a:endParaRPr kumimoji="0" lang="en-US" sz="900" b="0" i="0" u="none" strike="noStrike" kern="1200" cap="none" spc="0" normalizeH="0" baseline="0" noProof="0" dirty="0">
              <a:ln>
                <a:noFill/>
              </a:ln>
              <a:solidFill>
                <a:srgbClr val="4590B8"/>
              </a:solidFill>
              <a:effectLst/>
              <a:uLnTx/>
              <a:uFillTx/>
              <a:latin typeface="Gill Sans MT" panose="020B0502020104020203"/>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smtClean="0">
                <a:ln>
                  <a:noFill/>
                </a:ln>
                <a:solidFill>
                  <a:srgbClr val="4590B8"/>
                </a:solidFill>
                <a:effectLst/>
                <a:uLnTx/>
                <a:uFillTx/>
                <a:latin typeface="Gill Sans MT" panose="020B0502020104020203"/>
                <a:ea typeface="+mn-ea"/>
                <a:cs typeface="+mn-cs"/>
              </a:rPr>
              <a:t>DR. KADRİYE ÖZLEM HAMALOĞLU                                                                   08.10.2018</a:t>
            </a:r>
            <a:endParaRPr kumimoji="0" lang="en-US" sz="900" b="0" i="0" u="none" strike="noStrike" kern="1200" cap="all" spc="0" normalizeH="0" baseline="0" noProof="0" dirty="0">
              <a:ln>
                <a:noFill/>
              </a:ln>
              <a:solidFill>
                <a:srgbClr val="4590B8"/>
              </a:solidFill>
              <a:effectLst/>
              <a:uLnTx/>
              <a:uFillTx/>
              <a:latin typeface="Gill Sans MT" panose="020B0502020104020203"/>
              <a:ea typeface="+mn-ea"/>
              <a:cs typeface="+mn-cs"/>
            </a:endParaRPr>
          </a:p>
        </p:txBody>
      </p:sp>
      <p:sp>
        <p:nvSpPr>
          <p:cNvPr id="6" name="Slide Number Placeholder 5"/>
          <p:cNvSpPr>
            <a:spLocks noGrp="1"/>
          </p:cNvSpPr>
          <p:nvPr>
            <p:ph type="sldNum" sz="quarter" idx="12"/>
          </p:nvPr>
        </p:nvSpPr>
        <p:spPr>
          <a:xfrm>
            <a:off x="10558300" y="5956137"/>
            <a:ext cx="1052508"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dirty="0">
                <a:ln>
                  <a:noFill/>
                </a:ln>
                <a:solidFill>
                  <a:srgbClr val="4590B8"/>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4590B8"/>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86208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55C39C8D-9EE1-44BF-8AB1-29F88F1DA6C6}" type="datetime1">
              <a:rPr kumimoji="0" lang="en-US" sz="900" b="0" i="0" u="none" strike="noStrike" kern="1200" cap="none" spc="0" normalizeH="0" baseline="0" noProof="0" smtClean="0">
                <a:ln>
                  <a:noFill/>
                </a:ln>
                <a:solidFill>
                  <a:srgbClr val="1A3260">
                    <a:lumMod val="75000"/>
                    <a:lumOff val="25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11/8/2018</a:t>
            </a:fld>
            <a:endParaRPr kumimoji="0" lang="en-US" sz="900" b="0" i="0" u="none" strike="noStrike" kern="1200" cap="none" spc="0" normalizeH="0" baseline="0" noProof="0" dirty="0">
              <a:ln>
                <a:noFill/>
              </a:ln>
              <a:solidFill>
                <a:srgbClr val="1A3260">
                  <a:lumMod val="75000"/>
                  <a:lumOff val="25000"/>
                </a:srgbClr>
              </a:solidFill>
              <a:effectLst/>
              <a:uLnTx/>
              <a:uFillTx/>
              <a:latin typeface="Gill Sans MT" panose="020B0502020104020203"/>
              <a:ea typeface="+mn-ea"/>
              <a:cs typeface="+mn-cs"/>
            </a:endParaRP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smtClean="0">
                <a:ln>
                  <a:noFill/>
                </a:ln>
                <a:solidFill>
                  <a:srgbClr val="1A3260">
                    <a:lumMod val="75000"/>
                    <a:lumOff val="25000"/>
                  </a:srgbClr>
                </a:solidFill>
                <a:effectLst/>
                <a:uLnTx/>
                <a:uFillTx/>
                <a:latin typeface="Gill Sans MT" panose="020B0502020104020203"/>
                <a:ea typeface="+mn-ea"/>
                <a:cs typeface="+mn-cs"/>
              </a:rPr>
              <a:t>DR. KADRİYE ÖZLEM HAMALOĞLU                                                                   08.10.2018</a:t>
            </a:r>
            <a:endParaRPr kumimoji="0" lang="en-US" sz="900" b="0" i="0" u="none" strike="noStrike" kern="1200" cap="all" spc="0" normalizeH="0" baseline="0" noProof="0" dirty="0">
              <a:ln>
                <a:noFill/>
              </a:ln>
              <a:solidFill>
                <a:srgbClr val="1A3260">
                  <a:lumMod val="75000"/>
                  <a:lumOff val="25000"/>
                </a:srgbClr>
              </a:solidFill>
              <a:effectLst/>
              <a:uLnTx/>
              <a:uFillTx/>
              <a:latin typeface="Gill Sans MT" panose="020B0502020104020203"/>
              <a:ea typeface="+mn-ea"/>
              <a:cs typeface="+mn-cs"/>
            </a:endParaRP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dirty="0">
                <a:ln>
                  <a:noFill/>
                </a:ln>
                <a:solidFill>
                  <a:srgbClr val="1A3260">
                    <a:lumMod val="75000"/>
                    <a:lumOff val="25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1A3260">
                  <a:lumMod val="75000"/>
                  <a:lumOff val="25000"/>
                </a:srgb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0996128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BD9A844-3EED-4AFF-8C73-6E7186E1F036}" type="datetime1">
              <a:rPr kumimoji="0" lang="en-US" sz="900" b="0" i="0" u="none" strike="noStrike" kern="1200" cap="none" spc="0" normalizeH="0" baseline="0" noProof="0" smtClean="0">
                <a:ln>
                  <a:noFill/>
                </a:ln>
                <a:solidFill>
                  <a:srgbClr val="4590B8"/>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11/8/2018</a:t>
            </a:fld>
            <a:endParaRPr kumimoji="0" lang="en-US" sz="900" b="0" i="0" u="none" strike="noStrike" kern="1200" cap="none" spc="0" normalizeH="0" baseline="0" noProof="0" dirty="0">
              <a:ln>
                <a:noFill/>
              </a:ln>
              <a:solidFill>
                <a:srgbClr val="4590B8"/>
              </a:solidFill>
              <a:effectLst/>
              <a:uLnTx/>
              <a:uFillTx/>
              <a:latin typeface="Gill Sans MT" panose="020B0502020104020203"/>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smtClean="0">
                <a:ln>
                  <a:noFill/>
                </a:ln>
                <a:solidFill>
                  <a:srgbClr val="4590B8"/>
                </a:solidFill>
                <a:effectLst/>
                <a:uLnTx/>
                <a:uFillTx/>
                <a:latin typeface="Gill Sans MT" panose="020B0502020104020203"/>
                <a:ea typeface="+mn-ea"/>
                <a:cs typeface="+mn-cs"/>
              </a:rPr>
              <a:t>DR. KADRİYE ÖZLEM HAMALOĞLU                                                                   08.10.2018</a:t>
            </a:r>
            <a:endParaRPr kumimoji="0" lang="en-US" sz="900" b="0" i="0" u="none" strike="noStrike" kern="1200" cap="all" spc="0" normalizeH="0" baseline="0" noProof="0" dirty="0">
              <a:ln>
                <a:noFill/>
              </a:ln>
              <a:solidFill>
                <a:srgbClr val="4590B8"/>
              </a:solidFill>
              <a:effectLst/>
              <a:uLnTx/>
              <a:uFillTx/>
              <a:latin typeface="Gill Sans MT" panose="020B05020201040202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dirty="0">
                <a:ln>
                  <a:noFill/>
                </a:ln>
                <a:solidFill>
                  <a:srgbClr val="4590B8"/>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4590B8"/>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148383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999AC5-35D0-4EBD-AA7B-E6854BBC46AF}" type="datetime1">
              <a:rPr kumimoji="0" lang="en-US" sz="900" b="0" i="0" u="none" strike="noStrike" kern="1200" cap="none" spc="0" normalizeH="0" baseline="0" noProof="0" smtClean="0">
                <a:ln>
                  <a:noFill/>
                </a:ln>
                <a:solidFill>
                  <a:srgbClr val="4590B8"/>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11/8/2018</a:t>
            </a:fld>
            <a:endParaRPr kumimoji="0" lang="en-US" sz="900" b="0" i="0" u="none" strike="noStrike" kern="1200" cap="none" spc="0" normalizeH="0" baseline="0" noProof="0" dirty="0">
              <a:ln>
                <a:noFill/>
              </a:ln>
              <a:solidFill>
                <a:srgbClr val="4590B8"/>
              </a:solidFill>
              <a:effectLst/>
              <a:uLnTx/>
              <a:uFillTx/>
              <a:latin typeface="Gill Sans MT" panose="020B0502020104020203"/>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smtClean="0">
                <a:ln>
                  <a:noFill/>
                </a:ln>
                <a:solidFill>
                  <a:srgbClr val="4590B8"/>
                </a:solidFill>
                <a:effectLst/>
                <a:uLnTx/>
                <a:uFillTx/>
                <a:latin typeface="Gill Sans MT" panose="020B0502020104020203"/>
                <a:ea typeface="+mn-ea"/>
                <a:cs typeface="+mn-cs"/>
              </a:rPr>
              <a:t>DR. KADRİYE ÖZLEM HAMALOĞLU                                                                   08.10.2018</a:t>
            </a:r>
            <a:endParaRPr kumimoji="0" lang="en-US" sz="900" b="0" i="0" u="none" strike="noStrike" kern="1200" cap="all" spc="0" normalizeH="0" baseline="0" noProof="0" dirty="0">
              <a:ln>
                <a:noFill/>
              </a:ln>
              <a:solidFill>
                <a:srgbClr val="4590B8"/>
              </a:solidFill>
              <a:effectLst/>
              <a:uLnTx/>
              <a:uFillTx/>
              <a:latin typeface="Gill Sans MT" panose="020B0502020104020203"/>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dirty="0">
                <a:ln>
                  <a:noFill/>
                </a:ln>
                <a:solidFill>
                  <a:srgbClr val="4590B8"/>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4590B8"/>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5527786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4C021DB-BC5A-4ABC-A03A-DDC112E33474}" type="datetime1">
              <a:rPr kumimoji="0" lang="en-US" sz="900" b="0" i="0" u="none" strike="noStrike" kern="1200" cap="none" spc="0" normalizeH="0" baseline="0" noProof="0" smtClean="0">
                <a:ln>
                  <a:noFill/>
                </a:ln>
                <a:solidFill>
                  <a:srgbClr val="4590B8"/>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11/8/2018</a:t>
            </a:fld>
            <a:endParaRPr kumimoji="0" lang="en-US" sz="900" b="0" i="0" u="none" strike="noStrike" kern="1200" cap="none" spc="0" normalizeH="0" baseline="0" noProof="0" dirty="0">
              <a:ln>
                <a:noFill/>
              </a:ln>
              <a:solidFill>
                <a:srgbClr val="4590B8"/>
              </a:solidFill>
              <a:effectLst/>
              <a:uLnTx/>
              <a:uFillTx/>
              <a:latin typeface="Gill Sans MT" panose="020B0502020104020203"/>
              <a:ea typeface="+mn-ea"/>
              <a:cs typeface="+mn-cs"/>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smtClean="0">
                <a:ln>
                  <a:noFill/>
                </a:ln>
                <a:solidFill>
                  <a:srgbClr val="4590B8"/>
                </a:solidFill>
                <a:effectLst/>
                <a:uLnTx/>
                <a:uFillTx/>
                <a:latin typeface="Gill Sans MT" panose="020B0502020104020203"/>
                <a:ea typeface="+mn-ea"/>
                <a:cs typeface="+mn-cs"/>
              </a:rPr>
              <a:t>DR. KADRİYE ÖZLEM HAMALOĞLU                                                                   08.10.2018</a:t>
            </a:r>
            <a:endParaRPr kumimoji="0" lang="en-US" sz="900" b="0" i="0" u="none" strike="noStrike" kern="1200" cap="all" spc="0" normalizeH="0" baseline="0" noProof="0" dirty="0">
              <a:ln>
                <a:noFill/>
              </a:ln>
              <a:solidFill>
                <a:srgbClr val="4590B8"/>
              </a:solidFill>
              <a:effectLst/>
              <a:uLnTx/>
              <a:uFillTx/>
              <a:latin typeface="Gill Sans MT" panose="020B0502020104020203"/>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dirty="0">
                <a:ln>
                  <a:noFill/>
                </a:ln>
                <a:solidFill>
                  <a:srgbClr val="4590B8"/>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4590B8"/>
              </a:solidFill>
              <a:effectLst/>
              <a:uLnTx/>
              <a:uFillTx/>
              <a:latin typeface="Gill Sans MT" panose="020B0502020104020203"/>
              <a:ea typeface="+mn-ea"/>
              <a:cs typeface="+mn-cs"/>
            </a:endParaRPr>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tr-TR" smtClean="0"/>
              <a:t>Asıl başlık stili için tıklatın</a:t>
            </a:r>
            <a:endParaRPr lang="en-US" dirty="0"/>
          </a:p>
        </p:txBody>
      </p:sp>
    </p:spTree>
    <p:extLst>
      <p:ext uri="{BB962C8B-B14F-4D97-AF65-F5344CB8AC3E}">
        <p14:creationId xmlns:p14="http://schemas.microsoft.com/office/powerpoint/2010/main" val="41280083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8837786-E924-4924-B734-AA91E76ABC4F}" type="datetime1">
              <a:rPr kumimoji="0" lang="en-US" sz="900" b="0" i="0" u="none" strike="noStrike" kern="1200" cap="none" spc="0" normalizeH="0" baseline="0" noProof="0" smtClean="0">
                <a:ln>
                  <a:noFill/>
                </a:ln>
                <a:solidFill>
                  <a:srgbClr val="4590B8"/>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11/8/2018</a:t>
            </a:fld>
            <a:endParaRPr kumimoji="0" lang="en-US" sz="900" b="0" i="0" u="none" strike="noStrike" kern="1200" cap="none" spc="0" normalizeH="0" baseline="0" noProof="0" dirty="0">
              <a:ln>
                <a:noFill/>
              </a:ln>
              <a:solidFill>
                <a:srgbClr val="4590B8"/>
              </a:solidFill>
              <a:effectLst/>
              <a:uLnTx/>
              <a:uFillTx/>
              <a:latin typeface="Gill Sans MT" panose="020B0502020104020203"/>
              <a:ea typeface="+mn-ea"/>
              <a:cs typeface="+mn-cs"/>
            </a:endParaRPr>
          </a:p>
        </p:txBody>
      </p:sp>
      <p:sp>
        <p:nvSpPr>
          <p:cNvPr id="3" name="Footer Placeholder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smtClean="0">
                <a:ln>
                  <a:noFill/>
                </a:ln>
                <a:solidFill>
                  <a:srgbClr val="4590B8"/>
                </a:solidFill>
                <a:effectLst/>
                <a:uLnTx/>
                <a:uFillTx/>
                <a:latin typeface="Gill Sans MT" panose="020B0502020104020203"/>
                <a:ea typeface="+mn-ea"/>
                <a:cs typeface="+mn-cs"/>
              </a:rPr>
              <a:t>DR. KADRİYE ÖZLEM HAMALOĞLU                                                                   08.10.2018</a:t>
            </a:r>
            <a:endParaRPr kumimoji="0" lang="en-US" sz="900" b="0" i="0" u="none" strike="noStrike" kern="1200" cap="all" spc="0" normalizeH="0" baseline="0" noProof="0" dirty="0">
              <a:ln>
                <a:noFill/>
              </a:ln>
              <a:solidFill>
                <a:srgbClr val="4590B8"/>
              </a:solidFill>
              <a:effectLst/>
              <a:uLnTx/>
              <a:uFillTx/>
              <a:latin typeface="Gill Sans MT" panose="020B0502020104020203"/>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dirty="0">
                <a:ln>
                  <a:noFill/>
                </a:ln>
                <a:solidFill>
                  <a:srgbClr val="4590B8"/>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4590B8"/>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1842255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636F97CA-F759-4264-BA56-08B5B43EA3A6}" type="datetime1">
              <a:rPr kumimoji="0" lang="en-US" sz="900" b="0" i="0" u="none" strike="noStrike" kern="1200" cap="none" spc="0" normalizeH="0" baseline="0" noProof="0" smtClean="0">
                <a:ln>
                  <a:noFill/>
                </a:ln>
                <a:solidFill>
                  <a:srgbClr val="1A3260">
                    <a:lumMod val="75000"/>
                    <a:lumOff val="25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11/8/2018</a:t>
            </a:fld>
            <a:endParaRPr kumimoji="0" lang="en-US" sz="900" b="0" i="0" u="none" strike="noStrike" kern="1200" cap="none" spc="0" normalizeH="0" baseline="0" noProof="0" dirty="0">
              <a:ln>
                <a:noFill/>
              </a:ln>
              <a:solidFill>
                <a:srgbClr val="1A3260">
                  <a:lumMod val="75000"/>
                  <a:lumOff val="25000"/>
                </a:srgbClr>
              </a:solidFill>
              <a:effectLst/>
              <a:uLnTx/>
              <a:uFillTx/>
              <a:latin typeface="Gill Sans MT" panose="020B0502020104020203"/>
              <a:ea typeface="+mn-ea"/>
              <a:cs typeface="+mn-cs"/>
            </a:endParaRP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smtClean="0">
                <a:ln>
                  <a:noFill/>
                </a:ln>
                <a:solidFill>
                  <a:srgbClr val="1A3260">
                    <a:lumMod val="75000"/>
                    <a:lumOff val="25000"/>
                  </a:srgbClr>
                </a:solidFill>
                <a:effectLst/>
                <a:uLnTx/>
                <a:uFillTx/>
                <a:latin typeface="Gill Sans MT" panose="020B0502020104020203"/>
                <a:ea typeface="+mn-ea"/>
                <a:cs typeface="+mn-cs"/>
              </a:rPr>
              <a:t>DR. KADRİYE ÖZLEM HAMALOĞLU                                                                   08.10.2018</a:t>
            </a:r>
            <a:endParaRPr kumimoji="0" lang="en-US" sz="900" b="0" i="0" u="none" strike="noStrike" kern="1200" cap="all" spc="0" normalizeH="0" baseline="0" noProof="0" dirty="0">
              <a:ln>
                <a:noFill/>
              </a:ln>
              <a:solidFill>
                <a:srgbClr val="1A3260">
                  <a:lumMod val="75000"/>
                  <a:lumOff val="25000"/>
                </a:srgbClr>
              </a:solidFill>
              <a:effectLst/>
              <a:uLnTx/>
              <a:uFillTx/>
              <a:latin typeface="Gill Sans MT" panose="020B0502020104020203"/>
              <a:ea typeface="+mn-ea"/>
              <a:cs typeface="+mn-cs"/>
            </a:endParaRP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dirty="0">
                <a:ln>
                  <a:noFill/>
                </a:ln>
                <a:solidFill>
                  <a:srgbClr val="1A3260">
                    <a:lumMod val="75000"/>
                    <a:lumOff val="25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1A3260">
                  <a:lumMod val="75000"/>
                  <a:lumOff val="25000"/>
                </a:srgb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719968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74F4DD6-A60C-42DC-984A-041C80917F47}" type="datetimeFigureOut">
              <a:rPr lang="tr-TR" smtClean="0"/>
              <a:t>8.11.2018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A2905FB-36F7-4305-8F20-A82561798989}" type="slidenum">
              <a:rPr lang="tr-TR" smtClean="0"/>
              <a:t>‹#›</a:t>
            </a:fld>
            <a:endParaRPr lang="tr-TR"/>
          </a:p>
        </p:txBody>
      </p:sp>
    </p:spTree>
    <p:extLst>
      <p:ext uri="{BB962C8B-B14F-4D97-AF65-F5344CB8AC3E}">
        <p14:creationId xmlns:p14="http://schemas.microsoft.com/office/powerpoint/2010/main" val="42095486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F3C2A36-4640-467F-81D3-39C4473F4214}" type="datetime1">
              <a:rPr kumimoji="0" lang="en-US" sz="900" b="0" i="0" u="none" strike="noStrike" kern="1200" cap="none" spc="0" normalizeH="0" baseline="0" noProof="0" smtClean="0">
                <a:ln>
                  <a:noFill/>
                </a:ln>
                <a:solidFill>
                  <a:srgbClr val="4590B8"/>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11/8/2018</a:t>
            </a:fld>
            <a:endParaRPr kumimoji="0" lang="en-US" sz="900" b="0" i="0" u="none" strike="noStrike" kern="1200" cap="none" spc="0" normalizeH="0" baseline="0" noProof="0" dirty="0">
              <a:ln>
                <a:noFill/>
              </a:ln>
              <a:solidFill>
                <a:srgbClr val="4590B8"/>
              </a:solidFill>
              <a:effectLst/>
              <a:uLnTx/>
              <a:uFillTx/>
              <a:latin typeface="Gill Sans MT" panose="020B0502020104020203"/>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smtClean="0">
                <a:ln>
                  <a:noFill/>
                </a:ln>
                <a:solidFill>
                  <a:srgbClr val="4590B8"/>
                </a:solidFill>
                <a:effectLst/>
                <a:uLnTx/>
                <a:uFillTx/>
                <a:latin typeface="Gill Sans MT" panose="020B0502020104020203"/>
                <a:ea typeface="+mn-ea"/>
                <a:cs typeface="+mn-cs"/>
              </a:rPr>
              <a:t>DR. KADRİYE ÖZLEM HAMALOĞLU                                                                   08.10.2018</a:t>
            </a:r>
            <a:endParaRPr kumimoji="0" lang="en-US" sz="900" b="0" i="0" u="none" strike="noStrike" kern="1200" cap="all" spc="0" normalizeH="0" baseline="0" noProof="0" dirty="0">
              <a:ln>
                <a:noFill/>
              </a:ln>
              <a:solidFill>
                <a:srgbClr val="4590B8"/>
              </a:solidFill>
              <a:effectLst/>
              <a:uLnTx/>
              <a:uFillTx/>
              <a:latin typeface="Gill Sans MT" panose="020B05020201040202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dirty="0">
                <a:ln>
                  <a:noFill/>
                </a:ln>
                <a:solidFill>
                  <a:srgbClr val="4590B8"/>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4590B8"/>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9737119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0EE80F-80C8-4E42-8C38-485ECEA41A48}" type="datetime1">
              <a:rPr kumimoji="0" lang="en-US" sz="900" b="0" i="0" u="none" strike="noStrike" kern="1200" cap="none" spc="0" normalizeH="0" baseline="0" noProof="0" smtClean="0">
                <a:ln>
                  <a:noFill/>
                </a:ln>
                <a:solidFill>
                  <a:srgbClr val="4590B8"/>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11/8/2018</a:t>
            </a:fld>
            <a:endParaRPr kumimoji="0" lang="en-US" sz="900" b="0" i="0" u="none" strike="noStrike" kern="1200" cap="none" spc="0" normalizeH="0" baseline="0" noProof="0" dirty="0">
              <a:ln>
                <a:noFill/>
              </a:ln>
              <a:solidFill>
                <a:srgbClr val="4590B8"/>
              </a:solidFill>
              <a:effectLst/>
              <a:uLnTx/>
              <a:uFillTx/>
              <a:latin typeface="Gill Sans MT" panose="020B0502020104020203"/>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smtClean="0">
                <a:ln>
                  <a:noFill/>
                </a:ln>
                <a:solidFill>
                  <a:srgbClr val="4590B8"/>
                </a:solidFill>
                <a:effectLst/>
                <a:uLnTx/>
                <a:uFillTx/>
                <a:latin typeface="Gill Sans MT" panose="020B0502020104020203"/>
                <a:ea typeface="+mn-ea"/>
                <a:cs typeface="+mn-cs"/>
              </a:rPr>
              <a:t>DR. KADRİYE ÖZLEM HAMALOĞLU                                                                   08.10.2018</a:t>
            </a:r>
            <a:endParaRPr kumimoji="0" lang="en-US" sz="900" b="0" i="0" u="none" strike="noStrike" kern="1200" cap="all" spc="0" normalizeH="0" baseline="0" noProof="0" dirty="0">
              <a:ln>
                <a:noFill/>
              </a:ln>
              <a:solidFill>
                <a:srgbClr val="4590B8"/>
              </a:solidFill>
              <a:effectLst/>
              <a:uLnTx/>
              <a:uFillTx/>
              <a:latin typeface="Gill Sans MT" panose="020B05020201040202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dirty="0">
                <a:ln>
                  <a:noFill/>
                </a:ln>
                <a:solidFill>
                  <a:srgbClr val="4590B8"/>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4590B8"/>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986586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923EF8A-B1ED-4E5E-9D29-F73FB72B2C75}" type="datetime1">
              <a:rPr kumimoji="0" lang="en-US" sz="900" b="0" i="0" u="none" strike="noStrike" kern="1200" cap="none" spc="0" normalizeH="0" baseline="0" noProof="0" smtClean="0">
                <a:ln>
                  <a:noFill/>
                </a:ln>
                <a:solidFill>
                  <a:srgbClr val="1A3260">
                    <a:lumMod val="75000"/>
                    <a:lumOff val="25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11/8/2018</a:t>
            </a:fld>
            <a:endParaRPr kumimoji="0" lang="en-US" sz="900" b="0" i="0" u="none" strike="noStrike" kern="1200" cap="none" spc="0" normalizeH="0" baseline="0" noProof="0" dirty="0">
              <a:ln>
                <a:noFill/>
              </a:ln>
              <a:solidFill>
                <a:srgbClr val="1A3260">
                  <a:lumMod val="75000"/>
                  <a:lumOff val="25000"/>
                </a:srgbClr>
              </a:solidFill>
              <a:effectLst/>
              <a:uLnTx/>
              <a:uFillTx/>
              <a:latin typeface="Gill Sans MT" panose="020B0502020104020203"/>
              <a:ea typeface="+mn-ea"/>
              <a:cs typeface="+mn-cs"/>
            </a:endParaRPr>
          </a:p>
        </p:txBody>
      </p:sp>
      <p:sp>
        <p:nvSpPr>
          <p:cNvPr id="5" name="Footer Placeholder 4"/>
          <p:cNvSpPr>
            <a:spLocks noGrp="1"/>
          </p:cNvSpPr>
          <p:nvPr>
            <p:ph type="ftr" sz="quarter" idx="11"/>
          </p:nvPr>
        </p:nvSpPr>
        <p:spPr>
          <a:xfrm>
            <a:off x="774923" y="5951811"/>
            <a:ext cx="7896279"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smtClean="0">
                <a:ln>
                  <a:noFill/>
                </a:ln>
                <a:solidFill>
                  <a:srgbClr val="4590B8"/>
                </a:solidFill>
                <a:effectLst/>
                <a:uLnTx/>
                <a:uFillTx/>
                <a:latin typeface="Gill Sans MT" panose="020B0502020104020203"/>
                <a:ea typeface="+mn-ea"/>
                <a:cs typeface="+mn-cs"/>
              </a:rPr>
              <a:t>DR. KADRİYE ÖZLEM HAMALOĞLU                                                                   08.10.2018</a:t>
            </a:r>
            <a:endParaRPr kumimoji="0" lang="en-US" sz="900" b="0" i="0" u="none" strike="noStrike" kern="1200" cap="all" spc="0" normalizeH="0" baseline="0" noProof="0" dirty="0">
              <a:ln>
                <a:noFill/>
              </a:ln>
              <a:solidFill>
                <a:srgbClr val="4590B8"/>
              </a:solidFill>
              <a:effectLst/>
              <a:uLnTx/>
              <a:uFillTx/>
              <a:latin typeface="Gill Sans MT" panose="020B0502020104020203"/>
              <a:ea typeface="+mn-ea"/>
              <a:cs typeface="+mn-cs"/>
            </a:endParaRP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dirty="0">
                <a:ln>
                  <a:noFill/>
                </a:ln>
                <a:solidFill>
                  <a:srgbClr val="1A3260">
                    <a:lumMod val="75000"/>
                    <a:lumOff val="25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1A3260">
                  <a:lumMod val="75000"/>
                  <a:lumOff val="25000"/>
                </a:srgb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698341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B74F4DD6-A60C-42DC-984A-041C80917F47}" type="datetimeFigureOut">
              <a:rPr lang="tr-TR" smtClean="0"/>
              <a:t>8.11.2018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A2905FB-36F7-4305-8F20-A82561798989}" type="slidenum">
              <a:rPr lang="tr-TR" smtClean="0"/>
              <a:t>‹#›</a:t>
            </a:fld>
            <a:endParaRPr lang="tr-TR"/>
          </a:p>
        </p:txBody>
      </p:sp>
    </p:spTree>
    <p:extLst>
      <p:ext uri="{BB962C8B-B14F-4D97-AF65-F5344CB8AC3E}">
        <p14:creationId xmlns:p14="http://schemas.microsoft.com/office/powerpoint/2010/main" val="154355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B74F4DD6-A60C-42DC-984A-041C80917F47}" type="datetimeFigureOut">
              <a:rPr lang="tr-TR" smtClean="0"/>
              <a:t>8.11.2018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A2905FB-36F7-4305-8F20-A82561798989}" type="slidenum">
              <a:rPr lang="tr-TR" smtClean="0"/>
              <a:t>‹#›</a:t>
            </a:fld>
            <a:endParaRPr lang="tr-TR"/>
          </a:p>
        </p:txBody>
      </p:sp>
    </p:spTree>
    <p:extLst>
      <p:ext uri="{BB962C8B-B14F-4D97-AF65-F5344CB8AC3E}">
        <p14:creationId xmlns:p14="http://schemas.microsoft.com/office/powerpoint/2010/main" val="1272083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B74F4DD6-A60C-42DC-984A-041C80917F47}" type="datetimeFigureOut">
              <a:rPr lang="tr-TR" smtClean="0"/>
              <a:t>8.11.2018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AA2905FB-36F7-4305-8F20-A82561798989}" type="slidenum">
              <a:rPr lang="tr-TR" smtClean="0"/>
              <a:t>‹#›</a:t>
            </a:fld>
            <a:endParaRPr lang="tr-TR"/>
          </a:p>
        </p:txBody>
      </p:sp>
    </p:spTree>
    <p:extLst>
      <p:ext uri="{BB962C8B-B14F-4D97-AF65-F5344CB8AC3E}">
        <p14:creationId xmlns:p14="http://schemas.microsoft.com/office/powerpoint/2010/main" val="3961456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B74F4DD6-A60C-42DC-984A-041C80917F47}" type="datetimeFigureOut">
              <a:rPr lang="tr-TR" smtClean="0"/>
              <a:t>8.11.2018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AA2905FB-36F7-4305-8F20-A82561798989}" type="slidenum">
              <a:rPr lang="tr-TR" smtClean="0"/>
              <a:t>‹#›</a:t>
            </a:fld>
            <a:endParaRPr lang="tr-TR"/>
          </a:p>
        </p:txBody>
      </p:sp>
    </p:spTree>
    <p:extLst>
      <p:ext uri="{BB962C8B-B14F-4D97-AF65-F5344CB8AC3E}">
        <p14:creationId xmlns:p14="http://schemas.microsoft.com/office/powerpoint/2010/main" val="781579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74F4DD6-A60C-42DC-984A-041C80917F47}" type="datetimeFigureOut">
              <a:rPr lang="tr-TR" smtClean="0"/>
              <a:t>8.11.2018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AA2905FB-36F7-4305-8F20-A82561798989}" type="slidenum">
              <a:rPr lang="tr-TR" smtClean="0"/>
              <a:t>‹#›</a:t>
            </a:fld>
            <a:endParaRPr lang="tr-TR"/>
          </a:p>
        </p:txBody>
      </p:sp>
    </p:spTree>
    <p:extLst>
      <p:ext uri="{BB962C8B-B14F-4D97-AF65-F5344CB8AC3E}">
        <p14:creationId xmlns:p14="http://schemas.microsoft.com/office/powerpoint/2010/main" val="1877405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B74F4DD6-A60C-42DC-984A-041C80917F47}" type="datetimeFigureOut">
              <a:rPr lang="tr-TR" smtClean="0"/>
              <a:t>8.11.2018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A2905FB-36F7-4305-8F20-A82561798989}" type="slidenum">
              <a:rPr lang="tr-TR" smtClean="0"/>
              <a:t>‹#›</a:t>
            </a:fld>
            <a:endParaRPr lang="tr-TR"/>
          </a:p>
        </p:txBody>
      </p:sp>
    </p:spTree>
    <p:extLst>
      <p:ext uri="{BB962C8B-B14F-4D97-AF65-F5344CB8AC3E}">
        <p14:creationId xmlns:p14="http://schemas.microsoft.com/office/powerpoint/2010/main" val="1643997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B74F4DD6-A60C-42DC-984A-041C80917F47}" type="datetimeFigureOut">
              <a:rPr lang="tr-TR" smtClean="0"/>
              <a:t>8.11.2018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A2905FB-36F7-4305-8F20-A82561798989}" type="slidenum">
              <a:rPr lang="tr-TR" smtClean="0"/>
              <a:t>‹#›</a:t>
            </a:fld>
            <a:endParaRPr lang="tr-TR"/>
          </a:p>
        </p:txBody>
      </p:sp>
    </p:spTree>
    <p:extLst>
      <p:ext uri="{BB962C8B-B14F-4D97-AF65-F5344CB8AC3E}">
        <p14:creationId xmlns:p14="http://schemas.microsoft.com/office/powerpoint/2010/main" val="4164030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4F4DD6-A60C-42DC-984A-041C80917F47}" type="datetimeFigureOut">
              <a:rPr lang="tr-TR" smtClean="0"/>
              <a:t>8.11.2018</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2905FB-36F7-4305-8F20-A82561798989}" type="slidenum">
              <a:rPr lang="tr-TR" smtClean="0"/>
              <a:t>‹#›</a:t>
            </a:fld>
            <a:endParaRPr lang="tr-TR"/>
          </a:p>
        </p:txBody>
      </p:sp>
    </p:spTree>
    <p:extLst>
      <p:ext uri="{BB962C8B-B14F-4D97-AF65-F5344CB8AC3E}">
        <p14:creationId xmlns:p14="http://schemas.microsoft.com/office/powerpoint/2010/main" val="7086852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9F6B8D9E-5FCA-455D-BD44-BA50EAAD39F1}" type="datetime1">
              <a:rPr kumimoji="0" lang="en-US" sz="900" b="0" i="0" u="none" strike="noStrike" kern="1200" cap="none" spc="0" normalizeH="0" baseline="0" noProof="0" smtClean="0">
                <a:ln>
                  <a:noFill/>
                </a:ln>
                <a:solidFill>
                  <a:srgbClr val="4590B8"/>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11/8/2018</a:t>
            </a:fld>
            <a:endParaRPr kumimoji="0" lang="en-US" sz="900" b="0" i="0" u="none" strike="noStrike" kern="1200" cap="none" spc="0" normalizeH="0" baseline="0" noProof="0" dirty="0">
              <a:ln>
                <a:noFill/>
              </a:ln>
              <a:solidFill>
                <a:srgbClr val="4590B8"/>
              </a:solidFill>
              <a:effectLst/>
              <a:uLnTx/>
              <a:uFillTx/>
              <a:latin typeface="Gill Sans MT" panose="020B0502020104020203"/>
              <a:ea typeface="+mn-ea"/>
              <a:cs typeface="+mn-cs"/>
            </a:endParaRPr>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smtClean="0">
                <a:ln>
                  <a:noFill/>
                </a:ln>
                <a:solidFill>
                  <a:srgbClr val="4590B8"/>
                </a:solidFill>
                <a:effectLst/>
                <a:uLnTx/>
                <a:uFillTx/>
                <a:latin typeface="Gill Sans MT" panose="020B0502020104020203"/>
                <a:ea typeface="+mn-ea"/>
                <a:cs typeface="+mn-cs"/>
              </a:rPr>
              <a:t>DR. KADRİYE ÖZLEM HAMALOĞLU                                                                   08.10.2018</a:t>
            </a:r>
            <a:endParaRPr kumimoji="0" lang="en-US" sz="900" b="0" i="0" u="none" strike="noStrike" kern="1200" cap="all" spc="0" normalizeH="0" baseline="0" noProof="0" dirty="0">
              <a:ln>
                <a:noFill/>
              </a:ln>
              <a:solidFill>
                <a:srgbClr val="4590B8"/>
              </a:solidFill>
              <a:effectLst/>
              <a:uLnTx/>
              <a:uFillTx/>
              <a:latin typeface="Gill Sans MT" panose="020B0502020104020203"/>
              <a:ea typeface="+mn-ea"/>
              <a:cs typeface="+mn-cs"/>
            </a:endParaRP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dirty="0">
                <a:ln>
                  <a:noFill/>
                </a:ln>
                <a:solidFill>
                  <a:srgbClr val="4590B8"/>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4590B8"/>
              </a:solidFill>
              <a:effectLst/>
              <a:uLnTx/>
              <a:uFillTx/>
              <a:latin typeface="Gill Sans MT" panose="020B0502020104020203"/>
              <a:ea typeface="+mn-ea"/>
              <a:cs typeface="+mn-cs"/>
            </a:endParaRP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1593934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oleObject" Target="../embeddings/oleObject1.bin"/><Relationship Id="rId7" Type="http://schemas.openxmlformats.org/officeDocument/2006/relationships/image" Target="../media/image16.gif"/><Relationship Id="rId2" Type="http://schemas.openxmlformats.org/officeDocument/2006/relationships/slideLayout" Target="../slideLayouts/slideLayout17.xml"/><Relationship Id="rId1" Type="http://schemas.openxmlformats.org/officeDocument/2006/relationships/vmlDrawing" Target="../drawings/vmlDrawing1.vml"/><Relationship Id="rId6" Type="http://schemas.openxmlformats.org/officeDocument/2006/relationships/image" Target="../media/image15.gif"/><Relationship Id="rId5" Type="http://schemas.openxmlformats.org/officeDocument/2006/relationships/image" Target="../media/image14.gif"/><Relationship Id="rId4" Type="http://schemas.openxmlformats.org/officeDocument/2006/relationships/image" Target="../media/image13.wmf"/><Relationship Id="rId9" Type="http://schemas.openxmlformats.org/officeDocument/2006/relationships/image" Target="../media/image18.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gif"/><Relationship Id="rId7" Type="http://schemas.openxmlformats.org/officeDocument/2006/relationships/image" Target="../media/image23.gif"/><Relationship Id="rId2" Type="http://schemas.openxmlformats.org/officeDocument/2006/relationships/image" Target="../media/image14.gif"/><Relationship Id="rId1" Type="http://schemas.openxmlformats.org/officeDocument/2006/relationships/slideLayout" Target="../slideLayouts/slideLayout13.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gif"/><Relationship Id="rId1" Type="http://schemas.openxmlformats.org/officeDocument/2006/relationships/slideLayout" Target="../slideLayouts/slideLayout13.xml"/><Relationship Id="rId4" Type="http://schemas.openxmlformats.org/officeDocument/2006/relationships/image" Target="../media/image28.gif"/></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17.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1.xml"/><Relationship Id="rId7" Type="http://schemas.openxmlformats.org/officeDocument/2006/relationships/image" Target="../media/image34.wmf"/><Relationship Id="rId2" Type="http://schemas.openxmlformats.org/officeDocument/2006/relationships/slideLayout" Target="../slideLayouts/slideLayout1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33.wmf"/><Relationship Id="rId4" Type="http://schemas.openxmlformats.org/officeDocument/2006/relationships/oleObject" Target="../embeddings/oleObject2.bin"/><Relationship Id="rId9" Type="http://schemas.openxmlformats.org/officeDocument/2006/relationships/image" Target="../media/image35.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7.xml"/><Relationship Id="rId1" Type="http://schemas.openxmlformats.org/officeDocument/2006/relationships/vmlDrawing" Target="../drawings/vmlDrawing3.vml"/><Relationship Id="rId6" Type="http://schemas.openxmlformats.org/officeDocument/2006/relationships/image" Target="../media/image37.wmf"/><Relationship Id="rId5" Type="http://schemas.openxmlformats.org/officeDocument/2006/relationships/oleObject" Target="../embeddings/oleObject6.bin"/><Relationship Id="rId4" Type="http://schemas.openxmlformats.org/officeDocument/2006/relationships/image" Target="../media/image36.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7.xml"/><Relationship Id="rId1" Type="http://schemas.openxmlformats.org/officeDocument/2006/relationships/vmlDrawing" Target="../drawings/vmlDrawing4.vml"/><Relationship Id="rId4" Type="http://schemas.openxmlformats.org/officeDocument/2006/relationships/image" Target="../media/image38.wmf"/></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gif"/><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image" Target="../media/image42.gif"/><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50.png"/><Relationship Id="rId5" Type="http://schemas.openxmlformats.org/officeDocument/2006/relationships/image" Target="../media/image49.jpeg"/><Relationship Id="rId4" Type="http://schemas.openxmlformats.org/officeDocument/2006/relationships/image" Target="../media/image48.jpeg"/></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wmf"/><Relationship Id="rId1" Type="http://schemas.openxmlformats.org/officeDocument/2006/relationships/slideLayout" Target="../slideLayouts/slideLayout13.xml"/><Relationship Id="rId4" Type="http://schemas.openxmlformats.org/officeDocument/2006/relationships/image" Target="../media/image55.emf"/></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wmf"/><Relationship Id="rId1" Type="http://schemas.openxmlformats.org/officeDocument/2006/relationships/slideLayout" Target="../slideLayouts/slideLayout13.xml"/><Relationship Id="rId4" Type="http://schemas.openxmlformats.org/officeDocument/2006/relationships/image" Target="../media/image60.png"/></Relationships>
</file>

<file path=ppt/slides/_rels/slide3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3.xml"/><Relationship Id="rId5" Type="http://schemas.openxmlformats.org/officeDocument/2006/relationships/image" Target="../media/image60.png"/><Relationship Id="rId4" Type="http://schemas.openxmlformats.org/officeDocument/2006/relationships/image" Target="../media/image54.png"/></Relationships>
</file>

<file path=ppt/slides/_rels/slide3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64.gif"/><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65.wmf"/><Relationship Id="rId1" Type="http://schemas.openxmlformats.org/officeDocument/2006/relationships/slideLayout" Target="../slideLayouts/slideLayout13.xml"/><Relationship Id="rId5" Type="http://schemas.openxmlformats.org/officeDocument/2006/relationships/image" Target="../media/image67.png"/><Relationship Id="rId4" Type="http://schemas.openxmlformats.org/officeDocument/2006/relationships/image" Target="../media/image66.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7.wmf"/></Relationships>
</file>

<file path=ppt/slides/_rels/slide4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3.xml"/><Relationship Id="rId4" Type="http://schemas.openxmlformats.org/officeDocument/2006/relationships/image" Target="../media/image7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png"/><Relationship Id="rId7" Type="http://schemas.openxmlformats.org/officeDocument/2006/relationships/image" Target="../media/image76.wmf"/><Relationship Id="rId2" Type="http://schemas.openxmlformats.org/officeDocument/2006/relationships/image" Target="../media/image71.wmf"/><Relationship Id="rId1" Type="http://schemas.openxmlformats.org/officeDocument/2006/relationships/slideLayout" Target="../slideLayouts/slideLayout13.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wmf"/></Relationships>
</file>

<file path=ppt/slides/_rels/slide4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13.xml"/><Relationship Id="rId4" Type="http://schemas.openxmlformats.org/officeDocument/2006/relationships/image" Target="../media/image1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pPr algn="ctr"/>
            <a:r>
              <a:rPr lang="tr-TR" dirty="0" err="1" smtClean="0"/>
              <a:t>flow</a:t>
            </a:r>
            <a:r>
              <a:rPr lang="tr-TR" dirty="0" smtClean="0"/>
              <a:t> MEASUREMENT</a:t>
            </a:r>
            <a:endParaRPr lang="tr-TR" dirty="0"/>
          </a:p>
        </p:txBody>
      </p:sp>
      <p:sp>
        <p:nvSpPr>
          <p:cNvPr id="5" name="Altbilgi Yer Tutucusu 4"/>
          <p:cNvSpPr>
            <a:spLocks noGrp="1"/>
          </p:cNvSpPr>
          <p:nvPr>
            <p:ph type="ftr" sz="quarter" idx="11"/>
          </p:nvPr>
        </p:nvSpPr>
        <p:spPr>
          <a:xfrm>
            <a:off x="307726" y="6492875"/>
            <a:ext cx="11741843"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all" spc="0" normalizeH="0" baseline="0" noProof="0" dirty="0" smtClean="0">
                <a:ln>
                  <a:noFill/>
                </a:ln>
                <a:solidFill>
                  <a:srgbClr val="1A3260">
                    <a:lumMod val="75000"/>
                    <a:lumOff val="25000"/>
                  </a:srgbClr>
                </a:solidFill>
                <a:effectLst/>
                <a:uLnTx/>
                <a:uFillTx/>
                <a:latin typeface="Gill Sans MT" panose="020B0502020104020203"/>
                <a:ea typeface="+mn-ea"/>
                <a:cs typeface="+mn-cs"/>
              </a:rPr>
              <a:t>DR. KADRİYE ÖZLEM HAMALOĞLU                                                </a:t>
            </a:r>
            <a:r>
              <a:rPr kumimoji="0" lang="tr-TR" sz="900" b="1" i="0" u="none" strike="noStrike" kern="1200" cap="all" spc="0" normalizeH="0" baseline="0" noProof="0" dirty="0" smtClean="0">
                <a:ln>
                  <a:noFill/>
                </a:ln>
                <a:solidFill>
                  <a:srgbClr val="1A3260">
                    <a:lumMod val="75000"/>
                    <a:lumOff val="25000"/>
                  </a:srgbClr>
                </a:solidFill>
                <a:effectLst/>
                <a:uLnTx/>
                <a:uFillTx/>
                <a:latin typeface="Gill Sans MT" panose="020B0502020104020203"/>
                <a:ea typeface="+mn-ea"/>
                <a:cs typeface="+mn-cs"/>
              </a:rPr>
              <a:t>                                 </a:t>
            </a:r>
            <a:r>
              <a:rPr kumimoji="0" lang="en-US" sz="900" b="1" i="0" u="none" strike="noStrike" kern="1200" cap="all" spc="0" normalizeH="0" baseline="0" noProof="0" dirty="0" smtClean="0">
                <a:ln>
                  <a:noFill/>
                </a:ln>
                <a:solidFill>
                  <a:srgbClr val="1A3260">
                    <a:lumMod val="75000"/>
                    <a:lumOff val="25000"/>
                  </a:srgbClr>
                </a:solidFill>
                <a:effectLst/>
                <a:uLnTx/>
                <a:uFillTx/>
                <a:latin typeface="Gill Sans MT" panose="020B0502020104020203"/>
                <a:ea typeface="+mn-ea"/>
                <a:cs typeface="+mn-cs"/>
              </a:rPr>
              <a:t>                 </a:t>
            </a:r>
            <a:r>
              <a:rPr kumimoji="0" lang="tr-TR" sz="900" b="1" i="0" u="none" strike="noStrike" kern="1200" cap="all" spc="0" normalizeH="0" baseline="0" noProof="0" dirty="0" smtClean="0">
                <a:ln>
                  <a:noFill/>
                </a:ln>
                <a:solidFill>
                  <a:srgbClr val="1A3260">
                    <a:lumMod val="75000"/>
                    <a:lumOff val="25000"/>
                  </a:srgbClr>
                </a:solidFill>
                <a:effectLst/>
                <a:uLnTx/>
                <a:uFillTx/>
                <a:latin typeface="Gill Sans MT" panose="020B0502020104020203"/>
                <a:ea typeface="+mn-ea"/>
                <a:cs typeface="+mn-cs"/>
              </a:rPr>
              <a:t>                                                                             							</a:t>
            </a:r>
            <a:r>
              <a:rPr kumimoji="0" lang="en-US" sz="900" b="1" i="0" u="none" strike="noStrike" kern="1200" cap="all" spc="0" normalizeH="0" baseline="0" noProof="0" dirty="0" smtClean="0">
                <a:ln>
                  <a:noFill/>
                </a:ln>
                <a:solidFill>
                  <a:srgbClr val="1A3260">
                    <a:lumMod val="75000"/>
                    <a:lumOff val="25000"/>
                  </a:srgbClr>
                </a:solidFill>
                <a:effectLst/>
                <a:uLnTx/>
                <a:uFillTx/>
                <a:latin typeface="Gill Sans MT" panose="020B0502020104020203"/>
                <a:ea typeface="+mn-ea"/>
                <a:cs typeface="+mn-cs"/>
              </a:rPr>
              <a:t>  </a:t>
            </a:r>
            <a:endParaRPr kumimoji="0" lang="tr-TR" sz="900" b="1" i="0" u="none" strike="noStrike" kern="1200" cap="all" spc="0" normalizeH="0" baseline="0" noProof="0" dirty="0" smtClean="0">
              <a:ln>
                <a:noFill/>
              </a:ln>
              <a:solidFill>
                <a:srgbClr val="1A3260">
                  <a:lumMod val="75000"/>
                  <a:lumOff val="25000"/>
                </a:srgbClr>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tr-TR" b="1" dirty="0" smtClean="0">
                <a:solidFill>
                  <a:srgbClr val="1A3260">
                    <a:lumMod val="75000"/>
                    <a:lumOff val="25000"/>
                  </a:srgbClr>
                </a:solidFill>
                <a:latin typeface="Gill Sans MT" panose="020B0502020104020203"/>
              </a:rPr>
              <a:t>12</a:t>
            </a:r>
            <a:r>
              <a:rPr kumimoji="0" lang="en-US" sz="900" b="1" i="0" u="none" strike="noStrike" kern="1200" cap="all" spc="0" normalizeH="0" baseline="0" noProof="0" dirty="0" smtClean="0">
                <a:ln>
                  <a:noFill/>
                </a:ln>
                <a:solidFill>
                  <a:srgbClr val="1A3260">
                    <a:lumMod val="75000"/>
                    <a:lumOff val="25000"/>
                  </a:srgbClr>
                </a:solidFill>
                <a:effectLst/>
                <a:uLnTx/>
                <a:uFillTx/>
                <a:latin typeface="Gill Sans MT" panose="020B0502020104020203"/>
                <a:ea typeface="+mn-ea"/>
                <a:cs typeface="+mn-cs"/>
              </a:rPr>
              <a:t>.1</a:t>
            </a:r>
            <a:r>
              <a:rPr kumimoji="0" lang="tr-TR" sz="900" b="1" i="0" u="none" strike="noStrike" kern="1200" cap="all" spc="0" normalizeH="0" baseline="0" noProof="0" dirty="0" smtClean="0">
                <a:ln>
                  <a:noFill/>
                </a:ln>
                <a:solidFill>
                  <a:srgbClr val="1A3260">
                    <a:lumMod val="75000"/>
                    <a:lumOff val="25000"/>
                  </a:srgbClr>
                </a:solidFill>
                <a:effectLst/>
                <a:uLnTx/>
                <a:uFillTx/>
                <a:latin typeface="Gill Sans MT" panose="020B0502020104020203"/>
                <a:ea typeface="+mn-ea"/>
                <a:cs typeface="+mn-cs"/>
              </a:rPr>
              <a:t>1</a:t>
            </a:r>
            <a:r>
              <a:rPr kumimoji="0" lang="en-US" sz="900" b="1" i="0" u="none" strike="noStrike" kern="1200" cap="all" spc="0" normalizeH="0" baseline="0" noProof="0" dirty="0" smtClean="0">
                <a:ln>
                  <a:noFill/>
                </a:ln>
                <a:solidFill>
                  <a:srgbClr val="1A3260">
                    <a:lumMod val="75000"/>
                    <a:lumOff val="25000"/>
                  </a:srgbClr>
                </a:solidFill>
                <a:effectLst/>
                <a:uLnTx/>
                <a:uFillTx/>
                <a:latin typeface="Gill Sans MT" panose="020B0502020104020203"/>
                <a:ea typeface="+mn-ea"/>
                <a:cs typeface="+mn-cs"/>
              </a:rPr>
              <a:t>.2018</a:t>
            </a:r>
            <a:r>
              <a:rPr kumimoji="0" lang="tr-TR" sz="900" b="1" i="0" u="none" strike="noStrike" kern="1200" cap="all" spc="0" normalizeH="0" baseline="0" noProof="0" dirty="0" smtClean="0">
                <a:ln>
                  <a:noFill/>
                </a:ln>
                <a:solidFill>
                  <a:srgbClr val="1A3260">
                    <a:lumMod val="75000"/>
                    <a:lumOff val="25000"/>
                  </a:srgbClr>
                </a:solidFill>
                <a:effectLst/>
                <a:uLnTx/>
                <a:uFillTx/>
                <a:latin typeface="Gill Sans MT" panose="020B0502020104020203"/>
                <a:ea typeface="+mn-ea"/>
                <a:cs typeface="+mn-cs"/>
              </a:rPr>
              <a:t>     </a:t>
            </a:r>
            <a:endParaRPr kumimoji="0" lang="en-US" sz="900" b="1" i="0" u="none" strike="noStrike" kern="1200" cap="all" spc="0" normalizeH="0" baseline="0" noProof="0" dirty="0">
              <a:ln>
                <a:noFill/>
              </a:ln>
              <a:solidFill>
                <a:srgbClr val="1A3260">
                  <a:lumMod val="75000"/>
                  <a:lumOff val="25000"/>
                </a:srgbClr>
              </a:solidFill>
              <a:effectLst/>
              <a:uLnTx/>
              <a:uFillTx/>
              <a:latin typeface="Gill Sans MT" panose="020B0502020104020203"/>
              <a:ea typeface="+mn-ea"/>
              <a:cs typeface="+mn-cs"/>
            </a:endParaRPr>
          </a:p>
        </p:txBody>
      </p:sp>
      <p:pic>
        <p:nvPicPr>
          <p:cNvPr id="6" name="Picture 6" descr="epi_flow"/>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051834" y="3060538"/>
            <a:ext cx="4944531" cy="3341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46019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448" y="3090550"/>
            <a:ext cx="2353947" cy="3311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18819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title"/>
          </p:nvPr>
        </p:nvSpPr>
        <p:spPr>
          <a:noFill/>
        </p:spPr>
        <p:txBody>
          <a:bodyPr>
            <a:normAutofit/>
          </a:bodyPr>
          <a:lstStyle/>
          <a:p>
            <a:pPr algn="ctr"/>
            <a:r>
              <a:rPr lang="en-US" altLang="tr-TR" sz="3200" b="1" dirty="0" smtClean="0">
                <a:latin typeface="Verdana" panose="020B0604030504040204" pitchFamily="34" charset="0"/>
                <a:ea typeface="Verdana" panose="020B0604030504040204" pitchFamily="34" charset="0"/>
              </a:rPr>
              <a:t>Flow Through an Orifice Meter</a:t>
            </a:r>
          </a:p>
        </p:txBody>
      </p:sp>
      <p:graphicFrame>
        <p:nvGraphicFramePr>
          <p:cNvPr id="19462" name="Object 2"/>
          <p:cNvGraphicFramePr>
            <a:graphicFrameLocks noChangeAspect="1"/>
          </p:cNvGraphicFramePr>
          <p:nvPr/>
        </p:nvGraphicFramePr>
        <p:xfrm>
          <a:off x="6038850" y="3321050"/>
          <a:ext cx="114300" cy="215900"/>
        </p:xfrm>
        <a:graphic>
          <a:graphicData uri="http://schemas.openxmlformats.org/presentationml/2006/ole">
            <mc:AlternateContent xmlns:mc="http://schemas.openxmlformats.org/markup-compatibility/2006">
              <mc:Choice xmlns:v="urn:schemas-microsoft-com:vml" Requires="v">
                <p:oleObj spid="_x0000_s1145" name="Equation" r:id="rId3" imgW="114151" imgH="215619" progId="Equation.3">
                  <p:embed/>
                </p:oleObj>
              </mc:Choice>
              <mc:Fallback>
                <p:oleObj name="Equation" r:id="rId3" imgW="114151" imgH="215619" progId="Equation.3">
                  <p:embed/>
                  <p:pic>
                    <p:nvPicPr>
                      <p:cNvPr id="1946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8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 name="Altbilgi Yer Tutucusu 3"/>
          <p:cNvSpPr>
            <a:spLocks noGrp="1"/>
          </p:cNvSpPr>
          <p:nvPr>
            <p:ph type="ftr" sz="quarter" idx="11"/>
          </p:nvPr>
        </p:nvSpPr>
        <p:spPr>
          <a:xfrm>
            <a:off x="0" y="6492875"/>
            <a:ext cx="691721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DR. KADRİYE ÖZLEM HAMALOĞLU                                                                   </a:t>
            </a:r>
            <a:endPar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12</a:t>
            </a: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a:t>
            </a:r>
            <a:r>
              <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a:t>
            </a: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.2018</a:t>
            </a:r>
            <a:endParaRPr kumimoji="0" lang="en-US" sz="900" b="0" i="0" u="none" strike="noStrike" kern="1200" cap="all" spc="0" normalizeH="0" baseline="0" noProof="0" dirty="0">
              <a:ln>
                <a:noFill/>
              </a:ln>
              <a:solidFill>
                <a:srgbClr val="4590B8"/>
              </a:solidFill>
              <a:effectLst/>
              <a:uLnTx/>
              <a:uFillTx/>
              <a:latin typeface="Gill Sans MT" panose="020B0502020104020203"/>
              <a:ea typeface="+mn-ea"/>
              <a:cs typeface="+mn-cs"/>
            </a:endParaRPr>
          </a:p>
        </p:txBody>
      </p:sp>
      <p:pic>
        <p:nvPicPr>
          <p:cNvPr id="1097" name="Picture 73" descr="https://nptel.ac.in/courses/112104118/lecture-15/15-3_orificemetr_files/image002.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1502" y="1973397"/>
            <a:ext cx="3112725" cy="966834"/>
          </a:xfrm>
          <a:prstGeom prst="rect">
            <a:avLst/>
          </a:prstGeom>
          <a:noFill/>
          <a:extLst>
            <a:ext uri="{909E8E84-426E-40DD-AFC4-6F175D3DCCD1}">
              <a14:hiddenFill xmlns:a14="http://schemas.microsoft.com/office/drawing/2010/main">
                <a:solidFill>
                  <a:srgbClr val="FFFFFF"/>
                </a:solidFill>
              </a14:hiddenFill>
            </a:ext>
          </a:extLst>
        </p:spPr>
      </p:pic>
      <p:pic>
        <p:nvPicPr>
          <p:cNvPr id="1099" name="Picture 75" descr="https://nptel.ac.in/courses/112104118/lecture-15/15-3_orificemetr_files/image008.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32917" y="3337412"/>
            <a:ext cx="1835745" cy="399075"/>
          </a:xfrm>
          <a:prstGeom prst="rect">
            <a:avLst/>
          </a:prstGeom>
          <a:noFill/>
          <a:extLst>
            <a:ext uri="{909E8E84-426E-40DD-AFC4-6F175D3DCCD1}">
              <a14:hiddenFill xmlns:a14="http://schemas.microsoft.com/office/drawing/2010/main">
                <a:solidFill>
                  <a:srgbClr val="FFFFFF"/>
                </a:solidFill>
              </a14:hiddenFill>
            </a:ext>
          </a:extLst>
        </p:spPr>
      </p:pic>
      <p:pic>
        <p:nvPicPr>
          <p:cNvPr id="1103" name="Picture 79" descr="https://nptel.ac.in/courses/112104118/lecture-15/15-3_orificemetr_files/image010.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9195" y="4367625"/>
            <a:ext cx="2739517" cy="1496200"/>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p:cNvSpPr txBox="1"/>
          <p:nvPr/>
        </p:nvSpPr>
        <p:spPr>
          <a:xfrm>
            <a:off x="1001406" y="2456814"/>
            <a:ext cx="2167306" cy="646331"/>
          </a:xfrm>
          <a:prstGeom prst="rect">
            <a:avLst/>
          </a:prstGeom>
          <a:noFill/>
        </p:spPr>
        <p:txBody>
          <a:bodyPr wrap="square" rtlCol="0">
            <a:spAutoFit/>
          </a:bodyPr>
          <a:lstStyle/>
          <a:p>
            <a:r>
              <a:rPr lang="tr-TR" b="1" dirty="0" err="1" smtClean="0">
                <a:solidFill>
                  <a:srgbClr val="002060"/>
                </a:solidFill>
                <a:latin typeface="Verdana" panose="020B0604030504040204" pitchFamily="34" charset="0"/>
                <a:ea typeface="Verdana" panose="020B0604030504040204" pitchFamily="34" charset="0"/>
              </a:rPr>
              <a:t>Bernoulli</a:t>
            </a:r>
            <a:r>
              <a:rPr lang="tr-TR" b="1" dirty="0" smtClean="0">
                <a:solidFill>
                  <a:srgbClr val="002060"/>
                </a:solidFill>
                <a:latin typeface="Verdana" panose="020B0604030504040204" pitchFamily="34" charset="0"/>
                <a:ea typeface="Verdana" panose="020B0604030504040204" pitchFamily="34" charset="0"/>
              </a:rPr>
              <a:t> </a:t>
            </a:r>
            <a:r>
              <a:rPr lang="tr-TR" b="1" dirty="0" err="1" smtClean="0">
                <a:solidFill>
                  <a:srgbClr val="002060"/>
                </a:solidFill>
                <a:latin typeface="Verdana" panose="020B0604030504040204" pitchFamily="34" charset="0"/>
                <a:ea typeface="Verdana" panose="020B0604030504040204" pitchFamily="34" charset="0"/>
              </a:rPr>
              <a:t>Eqn</a:t>
            </a:r>
            <a:endParaRPr lang="tr-TR" b="1" dirty="0" smtClean="0">
              <a:solidFill>
                <a:srgbClr val="002060"/>
              </a:solidFill>
              <a:latin typeface="Verdana" panose="020B0604030504040204" pitchFamily="34" charset="0"/>
              <a:ea typeface="Verdana" panose="020B0604030504040204" pitchFamily="34" charset="0"/>
            </a:endParaRPr>
          </a:p>
          <a:p>
            <a:endParaRPr lang="tr-TR" dirty="0"/>
          </a:p>
        </p:txBody>
      </p:sp>
      <p:sp>
        <p:nvSpPr>
          <p:cNvPr id="29" name="Metin kutusu 28"/>
          <p:cNvSpPr txBox="1"/>
          <p:nvPr/>
        </p:nvSpPr>
        <p:spPr>
          <a:xfrm>
            <a:off x="719520" y="3267648"/>
            <a:ext cx="3181295" cy="646331"/>
          </a:xfrm>
          <a:prstGeom prst="rect">
            <a:avLst/>
          </a:prstGeom>
          <a:noFill/>
        </p:spPr>
        <p:txBody>
          <a:bodyPr wrap="square" rtlCol="0">
            <a:spAutoFit/>
          </a:bodyPr>
          <a:lstStyle/>
          <a:p>
            <a:r>
              <a:rPr lang="tr-TR" b="1" dirty="0" err="1" smtClean="0">
                <a:solidFill>
                  <a:srgbClr val="002060"/>
                </a:solidFill>
                <a:latin typeface="Verdana" panose="020B0604030504040204" pitchFamily="34" charset="0"/>
                <a:ea typeface="Verdana" panose="020B0604030504040204" pitchFamily="34" charset="0"/>
              </a:rPr>
              <a:t>Equation</a:t>
            </a:r>
            <a:r>
              <a:rPr lang="tr-TR" b="1" dirty="0" smtClean="0">
                <a:solidFill>
                  <a:srgbClr val="002060"/>
                </a:solidFill>
                <a:latin typeface="Verdana" panose="020B0604030504040204" pitchFamily="34" charset="0"/>
                <a:ea typeface="Verdana" panose="020B0604030504040204" pitchFamily="34" charset="0"/>
              </a:rPr>
              <a:t> of </a:t>
            </a:r>
            <a:r>
              <a:rPr lang="tr-TR" b="1" dirty="0" err="1" smtClean="0">
                <a:solidFill>
                  <a:srgbClr val="002060"/>
                </a:solidFill>
                <a:latin typeface="Verdana" panose="020B0604030504040204" pitchFamily="34" charset="0"/>
                <a:ea typeface="Verdana" panose="020B0604030504040204" pitchFamily="34" charset="0"/>
              </a:rPr>
              <a:t>continuity</a:t>
            </a:r>
            <a:endParaRPr lang="tr-TR" b="1" dirty="0" smtClean="0">
              <a:solidFill>
                <a:srgbClr val="002060"/>
              </a:solidFill>
              <a:latin typeface="Verdana" panose="020B0604030504040204" pitchFamily="34" charset="0"/>
              <a:ea typeface="Verdana" panose="020B0604030504040204" pitchFamily="34" charset="0"/>
            </a:endParaRPr>
          </a:p>
          <a:p>
            <a:endParaRPr lang="tr-TR" dirty="0"/>
          </a:p>
        </p:txBody>
      </p:sp>
      <p:pic>
        <p:nvPicPr>
          <p:cNvPr id="4" name="Resim 3"/>
          <p:cNvPicPr>
            <a:picLocks noChangeAspect="1"/>
          </p:cNvPicPr>
          <p:nvPr/>
        </p:nvPicPr>
        <p:blipFill>
          <a:blip r:embed="rId8"/>
          <a:stretch>
            <a:fillRect/>
          </a:stretch>
        </p:blipFill>
        <p:spPr>
          <a:xfrm>
            <a:off x="7919381" y="2779979"/>
            <a:ext cx="4117115" cy="2636468"/>
          </a:xfrm>
          <a:prstGeom prst="rect">
            <a:avLst/>
          </a:prstGeom>
        </p:spPr>
      </p:pic>
      <p:pic>
        <p:nvPicPr>
          <p:cNvPr id="1106" name="Picture 82" descr="https://nptel.ac.in/courses/112104118/lecture-15/15-4_correction_velocity_files/image004.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67448" y="4366581"/>
            <a:ext cx="4040831" cy="1498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2675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0058400" y="6248400"/>
            <a:ext cx="457200" cy="457200"/>
          </a:xfrm>
        </p:spPr>
        <p:txBody>
          <a:bodyPr/>
          <a:lstStyle/>
          <a:p>
            <a:fld id="{B6F15528-21DE-4FAA-801E-634DDDAF4B2B}" type="slidenum">
              <a:rPr lang="en-US" smtClean="0"/>
              <a:pPr/>
              <a:t>11</a:t>
            </a:fld>
            <a:endParaRPr lang="en-US" dirty="0"/>
          </a:p>
        </p:txBody>
      </p:sp>
      <p:sp>
        <p:nvSpPr>
          <p:cNvPr id="4" name="Content Placeholder 3"/>
          <p:cNvSpPr>
            <a:spLocks noGrp="1"/>
          </p:cNvSpPr>
          <p:nvPr>
            <p:ph sz="quarter" idx="1"/>
          </p:nvPr>
        </p:nvSpPr>
        <p:spPr>
          <a:xfrm>
            <a:off x="515293" y="1264301"/>
            <a:ext cx="8305800" cy="5791200"/>
          </a:xfrm>
        </p:spPr>
        <p:txBody>
          <a:bodyPr>
            <a:noAutofit/>
          </a:bodyPr>
          <a:lstStyle/>
          <a:p>
            <a:pPr>
              <a:buFont typeface="Wingdings" pitchFamily="2" charset="2"/>
              <a:buChar char="Ø"/>
            </a:pPr>
            <a:endParaRPr lang="en-US" sz="1600" dirty="0">
              <a:solidFill>
                <a:srgbClr val="002060"/>
              </a:solidFill>
              <a:latin typeface="Verdana" panose="020B0604030504040204" pitchFamily="34" charset="0"/>
              <a:ea typeface="Verdana" panose="020B0604030504040204" pitchFamily="34" charset="0"/>
            </a:endParaRPr>
          </a:p>
          <a:p>
            <a:r>
              <a:rPr lang="en-US" sz="1600" u="sng" dirty="0">
                <a:solidFill>
                  <a:srgbClr val="002060"/>
                </a:solidFill>
                <a:latin typeface="Verdana" panose="020B0604030504040204" pitchFamily="34" charset="0"/>
                <a:ea typeface="Verdana" panose="020B0604030504040204" pitchFamily="34" charset="0"/>
              </a:rPr>
              <a:t>ADVANTAGES:</a:t>
            </a:r>
          </a:p>
          <a:p>
            <a:pPr lvl="0">
              <a:buFont typeface="Wingdings" pitchFamily="2" charset="2"/>
              <a:buChar char="Ø"/>
            </a:pPr>
            <a:r>
              <a:rPr lang="en-US" sz="1600" dirty="0">
                <a:solidFill>
                  <a:srgbClr val="002060"/>
                </a:solidFill>
                <a:latin typeface="Verdana" panose="020B0604030504040204" pitchFamily="34" charset="0"/>
                <a:ea typeface="Verdana" panose="020B0604030504040204" pitchFamily="34" charset="0"/>
              </a:rPr>
              <a:t>Its cost is low.</a:t>
            </a:r>
          </a:p>
          <a:p>
            <a:pPr lvl="0">
              <a:buFont typeface="Wingdings" pitchFamily="2" charset="2"/>
              <a:buChar char="Ø"/>
            </a:pPr>
            <a:r>
              <a:rPr lang="en-US" sz="1600" dirty="0">
                <a:solidFill>
                  <a:srgbClr val="002060"/>
                </a:solidFill>
                <a:latin typeface="Verdana" panose="020B0604030504040204" pitchFamily="34" charset="0"/>
                <a:ea typeface="Verdana" panose="020B0604030504040204" pitchFamily="34" charset="0"/>
              </a:rPr>
              <a:t>They can be used in a wide range of pipe sizes (3.175 to 18211.8mm).</a:t>
            </a:r>
          </a:p>
          <a:p>
            <a:pPr lvl="0">
              <a:buFont typeface="Wingdings" pitchFamily="2" charset="2"/>
              <a:buChar char="Ø"/>
            </a:pPr>
            <a:r>
              <a:rPr lang="en-US" sz="1600" dirty="0">
                <a:solidFill>
                  <a:srgbClr val="002060"/>
                </a:solidFill>
                <a:latin typeface="Verdana" panose="020B0604030504040204" pitchFamily="34" charset="0"/>
                <a:ea typeface="Verdana" panose="020B0604030504040204" pitchFamily="34" charset="0"/>
              </a:rPr>
              <a:t>They can be used with the differential pressure devices.</a:t>
            </a:r>
          </a:p>
          <a:p>
            <a:pPr lvl="0">
              <a:buFont typeface="Wingdings" pitchFamily="2" charset="2"/>
              <a:buChar char="Ø"/>
            </a:pPr>
            <a:r>
              <a:rPr lang="en-US" sz="1600" dirty="0">
                <a:solidFill>
                  <a:srgbClr val="002060"/>
                </a:solidFill>
                <a:latin typeface="Verdana" panose="020B0604030504040204" pitchFamily="34" charset="0"/>
                <a:ea typeface="Verdana" panose="020B0604030504040204" pitchFamily="34" charset="0"/>
              </a:rPr>
              <a:t>They are well known and have predictable characteristics.</a:t>
            </a:r>
          </a:p>
          <a:p>
            <a:pPr lvl="0">
              <a:buFont typeface="Wingdings" pitchFamily="2" charset="2"/>
              <a:buChar char="Ø"/>
            </a:pPr>
            <a:r>
              <a:rPr lang="en-US" sz="1600" dirty="0">
                <a:solidFill>
                  <a:srgbClr val="002060"/>
                </a:solidFill>
                <a:latin typeface="Verdana" panose="020B0604030504040204" pitchFamily="34" charset="0"/>
                <a:ea typeface="Verdana" panose="020B0604030504040204" pitchFamily="34" charset="0"/>
              </a:rPr>
              <a:t>They are available in any material</a:t>
            </a:r>
            <a:r>
              <a:rPr lang="en-US" sz="1600" dirty="0" smtClean="0">
                <a:solidFill>
                  <a:srgbClr val="002060"/>
                </a:solidFill>
                <a:latin typeface="Verdana" panose="020B0604030504040204" pitchFamily="34" charset="0"/>
                <a:ea typeface="Verdana" panose="020B0604030504040204" pitchFamily="34" charset="0"/>
              </a:rPr>
              <a:t>.</a:t>
            </a:r>
            <a:endParaRPr lang="tr-TR" sz="1600" dirty="0" smtClean="0">
              <a:solidFill>
                <a:srgbClr val="002060"/>
              </a:solidFill>
              <a:latin typeface="Verdana" panose="020B0604030504040204" pitchFamily="34" charset="0"/>
              <a:ea typeface="Verdana" panose="020B0604030504040204" pitchFamily="34" charset="0"/>
            </a:endParaRPr>
          </a:p>
          <a:p>
            <a:pPr lvl="0">
              <a:buFont typeface="Wingdings" pitchFamily="2" charset="2"/>
              <a:buChar char="Ø"/>
            </a:pPr>
            <a:endParaRPr lang="en-US" sz="1600" dirty="0">
              <a:solidFill>
                <a:srgbClr val="002060"/>
              </a:solidFill>
              <a:latin typeface="Verdana" panose="020B0604030504040204" pitchFamily="34" charset="0"/>
              <a:ea typeface="Verdana" panose="020B0604030504040204" pitchFamily="34" charset="0"/>
            </a:endParaRPr>
          </a:p>
          <a:p>
            <a:r>
              <a:rPr lang="en-US" sz="1600" u="sng" dirty="0">
                <a:solidFill>
                  <a:srgbClr val="002060"/>
                </a:solidFill>
                <a:latin typeface="Verdana" panose="020B0604030504040204" pitchFamily="34" charset="0"/>
                <a:ea typeface="Verdana" panose="020B0604030504040204" pitchFamily="34" charset="0"/>
              </a:rPr>
              <a:t>DISADVANTAGES:</a:t>
            </a:r>
          </a:p>
          <a:p>
            <a:pPr lvl="0">
              <a:buFont typeface="Wingdings" pitchFamily="2" charset="2"/>
              <a:buChar char="Ø"/>
            </a:pPr>
            <a:r>
              <a:rPr lang="en-US" sz="1600" dirty="0">
                <a:solidFill>
                  <a:srgbClr val="002060"/>
                </a:solidFill>
                <a:latin typeface="Verdana" panose="020B0604030504040204" pitchFamily="34" charset="0"/>
                <a:ea typeface="Verdana" panose="020B0604030504040204" pitchFamily="34" charset="0"/>
              </a:rPr>
              <a:t>They cause relatively high permanent pressure loss.</a:t>
            </a:r>
          </a:p>
          <a:p>
            <a:pPr lvl="0">
              <a:buFont typeface="Wingdings" pitchFamily="2" charset="2"/>
              <a:buChar char="Ø"/>
            </a:pPr>
            <a:r>
              <a:rPr lang="en-US" sz="1600" dirty="0">
                <a:solidFill>
                  <a:srgbClr val="002060"/>
                </a:solidFill>
                <a:latin typeface="Verdana" panose="020B0604030504040204" pitchFamily="34" charset="0"/>
                <a:ea typeface="Verdana" panose="020B0604030504040204" pitchFamily="34" charset="0"/>
              </a:rPr>
              <a:t>They tend to clog, thus reducing use in slurry services.</a:t>
            </a:r>
          </a:p>
          <a:p>
            <a:pPr lvl="0">
              <a:buFont typeface="Wingdings" pitchFamily="2" charset="2"/>
              <a:buChar char="Ø"/>
            </a:pPr>
            <a:r>
              <a:rPr lang="en-US" sz="1600" dirty="0">
                <a:solidFill>
                  <a:srgbClr val="002060"/>
                </a:solidFill>
                <a:latin typeface="Verdana" panose="020B0604030504040204" pitchFamily="34" charset="0"/>
                <a:ea typeface="Verdana" panose="020B0604030504040204" pitchFamily="34" charset="0"/>
              </a:rPr>
              <a:t>Their accuracy depends upon care during installation.</a:t>
            </a:r>
          </a:p>
          <a:p>
            <a:pPr lvl="0">
              <a:buFont typeface="Wingdings" pitchFamily="2" charset="2"/>
              <a:buChar char="Ø"/>
            </a:pPr>
            <a:r>
              <a:rPr lang="en-US" sz="1600" dirty="0">
                <a:solidFill>
                  <a:srgbClr val="002060"/>
                </a:solidFill>
                <a:latin typeface="Verdana" panose="020B0604030504040204" pitchFamily="34" charset="0"/>
                <a:ea typeface="Verdana" panose="020B0604030504040204" pitchFamily="34" charset="0"/>
              </a:rPr>
              <a:t>They have changing characteristics because of erosion, corrosion and scaling.</a:t>
            </a:r>
          </a:p>
          <a:p>
            <a:pPr>
              <a:buFont typeface="Wingdings" pitchFamily="2" charset="2"/>
              <a:buChar char="Ø"/>
            </a:pPr>
            <a:endParaRPr lang="en-US" sz="1600" dirty="0">
              <a:solidFill>
                <a:srgbClr val="002060"/>
              </a:solidFill>
              <a:latin typeface="Verdana" panose="020B0604030504040204" pitchFamily="34" charset="0"/>
              <a:ea typeface="Verdana" panose="020B0604030504040204" pitchFamily="34" charset="0"/>
            </a:endParaRPr>
          </a:p>
        </p:txBody>
      </p:sp>
      <p:sp>
        <p:nvSpPr>
          <p:cNvPr id="6" name="Dikdörtgen 5"/>
          <p:cNvSpPr/>
          <p:nvPr/>
        </p:nvSpPr>
        <p:spPr>
          <a:xfrm>
            <a:off x="4775615" y="971914"/>
            <a:ext cx="3841116" cy="584775"/>
          </a:xfrm>
          <a:prstGeom prst="rect">
            <a:avLst/>
          </a:prstGeom>
        </p:spPr>
        <p:txBody>
          <a:bodyPr wrap="none">
            <a:spAutoFit/>
          </a:bodyPr>
          <a:lstStyle/>
          <a:p>
            <a:r>
              <a:rPr lang="en-US" sz="3200" b="1" dirty="0">
                <a:solidFill>
                  <a:schemeClr val="bg1"/>
                </a:solidFill>
                <a:latin typeface="Verdana" panose="020B0604030504040204" pitchFamily="34" charset="0"/>
                <a:ea typeface="Verdana" panose="020B0604030504040204" pitchFamily="34" charset="0"/>
              </a:rPr>
              <a:t>ORIFICE METER</a:t>
            </a:r>
            <a:endParaRPr lang="tr-TR" sz="3200" b="1" dirty="0">
              <a:solidFill>
                <a:schemeClr val="bg1"/>
              </a:solidFill>
              <a:latin typeface="Verdana" panose="020B0604030504040204" pitchFamily="34" charset="0"/>
              <a:ea typeface="Verdana" panose="020B0604030504040204" pitchFamily="34" charset="0"/>
            </a:endParaRPr>
          </a:p>
        </p:txBody>
      </p:sp>
      <p:sp>
        <p:nvSpPr>
          <p:cNvPr id="5" name="Altbilgi Yer Tutucusu 3"/>
          <p:cNvSpPr>
            <a:spLocks noGrp="1"/>
          </p:cNvSpPr>
          <p:nvPr>
            <p:ph type="ftr" sz="quarter" idx="11"/>
          </p:nvPr>
        </p:nvSpPr>
        <p:spPr>
          <a:xfrm>
            <a:off x="0" y="6492875"/>
            <a:ext cx="691721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DR. KADRİYE ÖZLEM HAMALOĞLU                                                                   </a:t>
            </a:r>
            <a:endPar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12</a:t>
            </a: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a:t>
            </a:r>
            <a:r>
              <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a:t>
            </a: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.2018</a:t>
            </a:r>
            <a:endParaRPr kumimoji="0" lang="en-US" sz="900" b="0" i="0" u="none" strike="noStrike" kern="1200" cap="all" spc="0" normalizeH="0" baseline="0" noProof="0" dirty="0">
              <a:ln>
                <a:noFill/>
              </a:ln>
              <a:solidFill>
                <a:srgbClr val="4590B8"/>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9768122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685800"/>
            <a:ext cx="7772400" cy="1143000"/>
          </a:xfrm>
        </p:spPr>
        <p:txBody>
          <a:bodyPr>
            <a:normAutofit/>
          </a:bodyPr>
          <a:lstStyle/>
          <a:p>
            <a:pPr lvl="0" algn="ctr"/>
            <a:r>
              <a:rPr lang="en-US" sz="3000" dirty="0">
                <a:latin typeface="+mn-lt"/>
              </a:rPr>
              <a:t>VENTURI </a:t>
            </a:r>
            <a:r>
              <a:rPr lang="en-US" sz="3000" dirty="0" smtClean="0">
                <a:latin typeface="+mn-lt"/>
              </a:rPr>
              <a:t>METER</a:t>
            </a:r>
            <a:r>
              <a:rPr lang="en-US" sz="3000" dirty="0">
                <a:latin typeface="+mn-lt"/>
              </a:rPr>
              <a:t/>
            </a:r>
            <a:br>
              <a:rPr lang="en-US" sz="3000" dirty="0">
                <a:latin typeface="+mn-lt"/>
              </a:rPr>
            </a:br>
            <a:endParaRPr lang="en-US" sz="3000" dirty="0">
              <a:latin typeface="+mn-lt"/>
            </a:endParaRPr>
          </a:p>
        </p:txBody>
      </p:sp>
      <p:sp>
        <p:nvSpPr>
          <p:cNvPr id="4" name="Content Placeholder 3"/>
          <p:cNvSpPr>
            <a:spLocks noGrp="1"/>
          </p:cNvSpPr>
          <p:nvPr>
            <p:ph sz="quarter" idx="1"/>
          </p:nvPr>
        </p:nvSpPr>
        <p:spPr>
          <a:xfrm>
            <a:off x="467764" y="1946224"/>
            <a:ext cx="11353045" cy="4572000"/>
          </a:xfrm>
        </p:spPr>
        <p:txBody>
          <a:bodyPr>
            <a:noAutofit/>
          </a:bodyPr>
          <a:lstStyle/>
          <a:p>
            <a:pPr algn="just">
              <a:buFont typeface="Wingdings" pitchFamily="2" charset="2"/>
              <a:buChar char="Ø"/>
            </a:pPr>
            <a:r>
              <a:rPr lang="en-US" sz="1600" dirty="0" smtClean="0">
                <a:solidFill>
                  <a:srgbClr val="002060"/>
                </a:solidFill>
                <a:latin typeface="Verdana" panose="020B0604030504040204" pitchFamily="34" charset="0"/>
                <a:ea typeface="Verdana" panose="020B0604030504040204" pitchFamily="34" charset="0"/>
              </a:rPr>
              <a:t>Consist </a:t>
            </a:r>
            <a:r>
              <a:rPr lang="en-US" sz="1600" dirty="0">
                <a:solidFill>
                  <a:srgbClr val="002060"/>
                </a:solidFill>
                <a:latin typeface="Verdana" panose="020B0604030504040204" pitchFamily="34" charset="0"/>
                <a:ea typeface="Verdana" panose="020B0604030504040204" pitchFamily="34" charset="0"/>
              </a:rPr>
              <a:t>of converging diverging section joined by cylindrical throat. </a:t>
            </a:r>
            <a:endParaRPr lang="tr-TR" sz="1600" dirty="0" smtClean="0">
              <a:solidFill>
                <a:srgbClr val="002060"/>
              </a:solidFill>
              <a:latin typeface="Verdana" panose="020B0604030504040204" pitchFamily="34" charset="0"/>
              <a:ea typeface="Verdana" panose="020B0604030504040204" pitchFamily="34" charset="0"/>
            </a:endParaRPr>
          </a:p>
          <a:p>
            <a:pPr algn="just">
              <a:buFont typeface="Wingdings" pitchFamily="2" charset="2"/>
              <a:buChar char="Ø"/>
            </a:pPr>
            <a:r>
              <a:rPr lang="en-US" sz="1600" dirty="0" smtClean="0">
                <a:solidFill>
                  <a:srgbClr val="002060"/>
                </a:solidFill>
                <a:latin typeface="Verdana" panose="020B0604030504040204" pitchFamily="34" charset="0"/>
                <a:ea typeface="Verdana" panose="020B0604030504040204" pitchFamily="34" charset="0"/>
              </a:rPr>
              <a:t>Pressure </a:t>
            </a:r>
            <a:r>
              <a:rPr lang="en-US" sz="1600" dirty="0">
                <a:solidFill>
                  <a:srgbClr val="002060"/>
                </a:solidFill>
                <a:latin typeface="Verdana" panose="020B0604030504040204" pitchFamily="34" charset="0"/>
                <a:ea typeface="Verdana" panose="020B0604030504040204" pitchFamily="34" charset="0"/>
              </a:rPr>
              <a:t>tapping is located at two different location. </a:t>
            </a:r>
            <a:endParaRPr lang="tr-TR" sz="1600" dirty="0" smtClean="0">
              <a:solidFill>
                <a:srgbClr val="002060"/>
              </a:solidFill>
              <a:latin typeface="Verdana" panose="020B0604030504040204" pitchFamily="34" charset="0"/>
              <a:ea typeface="Verdana" panose="020B0604030504040204" pitchFamily="34" charset="0"/>
            </a:endParaRPr>
          </a:p>
          <a:p>
            <a:pPr algn="just">
              <a:buFont typeface="Wingdings" pitchFamily="2" charset="2"/>
              <a:buChar char="Ø"/>
            </a:pPr>
            <a:r>
              <a:rPr lang="en-US" sz="1600" dirty="0" smtClean="0">
                <a:solidFill>
                  <a:srgbClr val="002060"/>
                </a:solidFill>
                <a:latin typeface="Verdana" panose="020B0604030504040204" pitchFamily="34" charset="0"/>
                <a:ea typeface="Verdana" panose="020B0604030504040204" pitchFamily="34" charset="0"/>
              </a:rPr>
              <a:t>Ultimately </a:t>
            </a:r>
            <a:r>
              <a:rPr lang="en-US" sz="1600" dirty="0">
                <a:solidFill>
                  <a:srgbClr val="002060"/>
                </a:solidFill>
                <a:latin typeface="Verdana" panose="020B0604030504040204" pitchFamily="34" charset="0"/>
                <a:ea typeface="Verdana" panose="020B0604030504040204" pitchFamily="34" charset="0"/>
              </a:rPr>
              <a:t>pressure drop is measured in term of </a:t>
            </a:r>
            <a:r>
              <a:rPr lang="en-US" sz="1600" dirty="0" smtClean="0">
                <a:solidFill>
                  <a:srgbClr val="002060"/>
                </a:solidFill>
                <a:latin typeface="Verdana" panose="020B0604030504040204" pitchFamily="34" charset="0"/>
                <a:ea typeface="Verdana" panose="020B0604030504040204" pitchFamily="34" charset="0"/>
              </a:rPr>
              <a:t>flow.</a:t>
            </a:r>
            <a:endParaRPr lang="tr-TR" sz="1600" dirty="0">
              <a:solidFill>
                <a:srgbClr val="002060"/>
              </a:solidFill>
              <a:latin typeface="Verdana" panose="020B0604030504040204" pitchFamily="34" charset="0"/>
              <a:ea typeface="Verdana" panose="020B0604030504040204" pitchFamily="34" charset="0"/>
            </a:endParaRPr>
          </a:p>
          <a:p>
            <a:pPr algn="just">
              <a:buFont typeface="Wingdings" pitchFamily="2" charset="2"/>
              <a:buChar char="Ø"/>
            </a:pPr>
            <a:r>
              <a:rPr lang="en-US" sz="1600" dirty="0" smtClean="0">
                <a:solidFill>
                  <a:srgbClr val="002060"/>
                </a:solidFill>
                <a:latin typeface="Verdana" panose="020B0604030504040204" pitchFamily="34" charset="0"/>
                <a:ea typeface="Verdana" panose="020B0604030504040204" pitchFamily="34" charset="0"/>
              </a:rPr>
              <a:t>As </a:t>
            </a:r>
            <a:r>
              <a:rPr lang="en-US" sz="1600" dirty="0">
                <a:solidFill>
                  <a:srgbClr val="002060"/>
                </a:solidFill>
                <a:latin typeface="Verdana" panose="020B0604030504040204" pitchFamily="34" charset="0"/>
                <a:ea typeface="Verdana" panose="020B0604030504040204" pitchFamily="34" charset="0"/>
              </a:rPr>
              <a:t>the water enters at the inlet section i.e. in the converging part it converges and reaches to the </a:t>
            </a:r>
            <a:r>
              <a:rPr lang="en-US" sz="1600" dirty="0" smtClean="0">
                <a:solidFill>
                  <a:srgbClr val="002060"/>
                </a:solidFill>
                <a:latin typeface="Verdana" panose="020B0604030504040204" pitchFamily="34" charset="0"/>
                <a:ea typeface="Verdana" panose="020B0604030504040204" pitchFamily="34" charset="0"/>
              </a:rPr>
              <a:t>throat.</a:t>
            </a:r>
            <a:endParaRPr lang="tr-TR" sz="1600" dirty="0">
              <a:solidFill>
                <a:srgbClr val="002060"/>
              </a:solidFill>
              <a:latin typeface="Verdana" panose="020B0604030504040204" pitchFamily="34" charset="0"/>
              <a:ea typeface="Verdana" panose="020B0604030504040204" pitchFamily="34" charset="0"/>
            </a:endParaRPr>
          </a:p>
          <a:p>
            <a:pPr algn="just">
              <a:buFont typeface="Wingdings" pitchFamily="2" charset="2"/>
              <a:buChar char="Ø"/>
            </a:pPr>
            <a:r>
              <a:rPr lang="en-US" sz="1600" dirty="0" smtClean="0">
                <a:solidFill>
                  <a:srgbClr val="002060"/>
                </a:solidFill>
                <a:latin typeface="Verdana" panose="020B0604030504040204" pitchFamily="34" charset="0"/>
                <a:ea typeface="Verdana" panose="020B0604030504040204" pitchFamily="34" charset="0"/>
              </a:rPr>
              <a:t>The </a:t>
            </a:r>
            <a:r>
              <a:rPr lang="en-US" sz="1600" dirty="0">
                <a:solidFill>
                  <a:srgbClr val="002060"/>
                </a:solidFill>
                <a:latin typeface="Verdana" panose="020B0604030504040204" pitchFamily="34" charset="0"/>
                <a:ea typeface="Verdana" panose="020B0604030504040204" pitchFamily="34" charset="0"/>
              </a:rPr>
              <a:t>throat has the uniform cross section area and least cross section area in the </a:t>
            </a:r>
            <a:r>
              <a:rPr lang="en-US" sz="1600" dirty="0" err="1">
                <a:solidFill>
                  <a:srgbClr val="002060"/>
                </a:solidFill>
                <a:latin typeface="Verdana" panose="020B0604030504040204" pitchFamily="34" charset="0"/>
                <a:ea typeface="Verdana" panose="020B0604030504040204" pitchFamily="34" charset="0"/>
              </a:rPr>
              <a:t>venturimeter</a:t>
            </a:r>
            <a:r>
              <a:rPr lang="en-US" sz="1600" dirty="0">
                <a:solidFill>
                  <a:srgbClr val="002060"/>
                </a:solidFill>
                <a:latin typeface="Verdana" panose="020B0604030504040204" pitchFamily="34" charset="0"/>
                <a:ea typeface="Verdana" panose="020B0604030504040204" pitchFamily="34" charset="0"/>
              </a:rPr>
              <a:t>. </a:t>
            </a:r>
            <a:endParaRPr lang="tr-TR" sz="1600" dirty="0" smtClean="0">
              <a:solidFill>
                <a:srgbClr val="002060"/>
              </a:solidFill>
              <a:latin typeface="Verdana" panose="020B0604030504040204" pitchFamily="34" charset="0"/>
              <a:ea typeface="Verdana" panose="020B0604030504040204" pitchFamily="34" charset="0"/>
            </a:endParaRPr>
          </a:p>
          <a:p>
            <a:pPr algn="just">
              <a:buFont typeface="Wingdings" pitchFamily="2" charset="2"/>
              <a:buChar char="Ø"/>
            </a:pPr>
            <a:r>
              <a:rPr lang="en-US" sz="1600" dirty="0" smtClean="0">
                <a:solidFill>
                  <a:srgbClr val="002060"/>
                </a:solidFill>
                <a:latin typeface="Verdana" panose="020B0604030504040204" pitchFamily="34" charset="0"/>
                <a:ea typeface="Verdana" panose="020B0604030504040204" pitchFamily="34" charset="0"/>
              </a:rPr>
              <a:t>As </a:t>
            </a:r>
            <a:r>
              <a:rPr lang="en-US" sz="1600" dirty="0">
                <a:solidFill>
                  <a:srgbClr val="002060"/>
                </a:solidFill>
                <a:latin typeface="Verdana" panose="020B0604030504040204" pitchFamily="34" charset="0"/>
                <a:ea typeface="Verdana" panose="020B0604030504040204" pitchFamily="34" charset="0"/>
              </a:rPr>
              <a:t>the water enters in the throat its velocity gets increases and due to increase in the velocity the pressure drops to the </a:t>
            </a:r>
            <a:r>
              <a:rPr lang="en-US" sz="1600" dirty="0" smtClean="0">
                <a:solidFill>
                  <a:srgbClr val="002060"/>
                </a:solidFill>
                <a:latin typeface="Verdana" panose="020B0604030504040204" pitchFamily="34" charset="0"/>
                <a:ea typeface="Verdana" panose="020B0604030504040204" pitchFamily="34" charset="0"/>
              </a:rPr>
              <a:t>minimum.</a:t>
            </a:r>
            <a:endParaRPr lang="tr-TR" sz="1600" dirty="0" smtClean="0">
              <a:solidFill>
                <a:srgbClr val="002060"/>
              </a:solidFill>
              <a:latin typeface="Verdana" panose="020B0604030504040204" pitchFamily="34" charset="0"/>
              <a:ea typeface="Verdana" panose="020B0604030504040204" pitchFamily="34" charset="0"/>
            </a:endParaRPr>
          </a:p>
          <a:p>
            <a:pPr algn="just">
              <a:buFont typeface="Wingdings" pitchFamily="2" charset="2"/>
              <a:buChar char="Ø"/>
            </a:pPr>
            <a:r>
              <a:rPr lang="en-US" sz="1600" dirty="0" smtClean="0">
                <a:solidFill>
                  <a:srgbClr val="002060"/>
                </a:solidFill>
                <a:latin typeface="Verdana" panose="020B0604030504040204" pitchFamily="34" charset="0"/>
                <a:ea typeface="Verdana" panose="020B0604030504040204" pitchFamily="34" charset="0"/>
              </a:rPr>
              <a:t>Now </a:t>
            </a:r>
            <a:r>
              <a:rPr lang="en-US" sz="1600" dirty="0">
                <a:solidFill>
                  <a:srgbClr val="002060"/>
                </a:solidFill>
                <a:latin typeface="Verdana" panose="020B0604030504040204" pitchFamily="34" charset="0"/>
                <a:ea typeface="Verdana" panose="020B0604030504040204" pitchFamily="34" charset="0"/>
              </a:rPr>
              <a:t>there is a pressure difference of the fluid at the two sections. At the section 1(i.e. at the inlet) the pressure of the fluid is maximum and the velocity is minimum. And at the section 2 (at the throat) the velocity of the fluid is maximum and the pressure is </a:t>
            </a:r>
            <a:r>
              <a:rPr lang="en-US" sz="1600" dirty="0" smtClean="0">
                <a:solidFill>
                  <a:srgbClr val="002060"/>
                </a:solidFill>
                <a:latin typeface="Verdana" panose="020B0604030504040204" pitchFamily="34" charset="0"/>
                <a:ea typeface="Verdana" panose="020B0604030504040204" pitchFamily="34" charset="0"/>
              </a:rPr>
              <a:t>minimum.</a:t>
            </a:r>
            <a:endParaRPr lang="tr-TR" sz="1600" dirty="0" smtClean="0">
              <a:solidFill>
                <a:srgbClr val="002060"/>
              </a:solidFill>
              <a:latin typeface="Verdana" panose="020B0604030504040204" pitchFamily="34" charset="0"/>
              <a:ea typeface="Verdana" panose="020B0604030504040204" pitchFamily="34" charset="0"/>
            </a:endParaRPr>
          </a:p>
          <a:p>
            <a:pPr algn="just">
              <a:buFont typeface="Wingdings" pitchFamily="2" charset="2"/>
              <a:buChar char="Ø"/>
            </a:pPr>
            <a:r>
              <a:rPr lang="en-US" sz="1600" dirty="0" smtClean="0">
                <a:solidFill>
                  <a:srgbClr val="002060"/>
                </a:solidFill>
                <a:latin typeface="Verdana" panose="020B0604030504040204" pitchFamily="34" charset="0"/>
                <a:ea typeface="Verdana" panose="020B0604030504040204" pitchFamily="34" charset="0"/>
              </a:rPr>
              <a:t>The </a:t>
            </a:r>
            <a:r>
              <a:rPr lang="en-US" sz="1600" dirty="0">
                <a:solidFill>
                  <a:srgbClr val="002060"/>
                </a:solidFill>
                <a:latin typeface="Verdana" panose="020B0604030504040204" pitchFamily="34" charset="0"/>
                <a:ea typeface="Verdana" panose="020B0604030504040204" pitchFamily="34" charset="0"/>
              </a:rPr>
              <a:t>pressure difference at the two section can be seen in the manometer attached at both the </a:t>
            </a:r>
            <a:r>
              <a:rPr lang="en-US" sz="1600" dirty="0" smtClean="0">
                <a:solidFill>
                  <a:srgbClr val="002060"/>
                </a:solidFill>
                <a:latin typeface="Verdana" panose="020B0604030504040204" pitchFamily="34" charset="0"/>
                <a:ea typeface="Verdana" panose="020B0604030504040204" pitchFamily="34" charset="0"/>
              </a:rPr>
              <a:t>section.</a:t>
            </a:r>
            <a:endParaRPr lang="tr-TR" sz="1600" dirty="0" smtClean="0">
              <a:solidFill>
                <a:srgbClr val="002060"/>
              </a:solidFill>
              <a:latin typeface="Verdana" panose="020B0604030504040204" pitchFamily="34" charset="0"/>
              <a:ea typeface="Verdana" panose="020B0604030504040204" pitchFamily="34" charset="0"/>
            </a:endParaRPr>
          </a:p>
          <a:p>
            <a:pPr algn="just">
              <a:buFont typeface="Wingdings" pitchFamily="2" charset="2"/>
              <a:buChar char="Ø"/>
            </a:pPr>
            <a:r>
              <a:rPr lang="en-US" sz="1600" dirty="0" smtClean="0">
                <a:solidFill>
                  <a:srgbClr val="002060"/>
                </a:solidFill>
                <a:latin typeface="Verdana" panose="020B0604030504040204" pitchFamily="34" charset="0"/>
                <a:ea typeface="Verdana" panose="020B0604030504040204" pitchFamily="34" charset="0"/>
              </a:rPr>
              <a:t>This </a:t>
            </a:r>
            <a:r>
              <a:rPr lang="en-US" sz="1600" dirty="0">
                <a:solidFill>
                  <a:srgbClr val="002060"/>
                </a:solidFill>
                <a:latin typeface="Verdana" panose="020B0604030504040204" pitchFamily="34" charset="0"/>
                <a:ea typeface="Verdana" panose="020B0604030504040204" pitchFamily="34" charset="0"/>
              </a:rPr>
              <a:t>pressure difference is used to calculate the rate flow of a fluid flowing through a pipe.</a:t>
            </a:r>
          </a:p>
          <a:p>
            <a:pPr marL="0" indent="0" algn="just">
              <a:buNone/>
            </a:pPr>
            <a:endParaRPr lang="tr-TR" sz="1600" dirty="0" smtClean="0">
              <a:solidFill>
                <a:srgbClr val="002060"/>
              </a:solidFill>
              <a:latin typeface="Verdana" panose="020B0604030504040204" pitchFamily="34" charset="0"/>
              <a:ea typeface="Verdana" panose="020B0604030504040204" pitchFamily="34" charset="0"/>
            </a:endParaRPr>
          </a:p>
        </p:txBody>
      </p:sp>
      <p:pic>
        <p:nvPicPr>
          <p:cNvPr id="46082" name="Picture 2" descr="Image result for venturimeter CROSS SEC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83097" y="685800"/>
            <a:ext cx="3029893" cy="1077389"/>
          </a:xfrm>
          <a:prstGeom prst="rect">
            <a:avLst/>
          </a:prstGeom>
          <a:noFill/>
          <a:extLst>
            <a:ext uri="{909E8E84-426E-40DD-AFC4-6F175D3DCCD1}">
              <a14:hiddenFill xmlns:a14="http://schemas.microsoft.com/office/drawing/2010/main">
                <a:solidFill>
                  <a:srgbClr val="FFFFFF"/>
                </a:solidFill>
              </a14:hiddenFill>
            </a:ext>
          </a:extLst>
        </p:spPr>
      </p:pic>
      <p:sp>
        <p:nvSpPr>
          <p:cNvPr id="5" name="Altbilgi Yer Tutucusu 3"/>
          <p:cNvSpPr>
            <a:spLocks noGrp="1"/>
          </p:cNvSpPr>
          <p:nvPr>
            <p:ph type="ftr" sz="quarter" idx="11"/>
          </p:nvPr>
        </p:nvSpPr>
        <p:spPr>
          <a:xfrm>
            <a:off x="0" y="6492875"/>
            <a:ext cx="691721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DR. KADRİYE ÖZLEM HAMALOĞLU                                                                   </a:t>
            </a:r>
            <a:endPar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12</a:t>
            </a: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a:t>
            </a:r>
            <a:r>
              <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a:t>
            </a: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.2018</a:t>
            </a:r>
            <a:endParaRPr kumimoji="0" lang="en-US" sz="900" b="0" i="0" u="none" strike="noStrike" kern="1200" cap="all" spc="0" normalizeH="0" baseline="0" noProof="0" dirty="0">
              <a:ln>
                <a:noFill/>
              </a:ln>
              <a:solidFill>
                <a:srgbClr val="4590B8"/>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197142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a:xfrm>
            <a:off x="488886" y="1920875"/>
            <a:ext cx="5106156" cy="4572000"/>
          </a:xfrm>
        </p:spPr>
        <p:txBody>
          <a:bodyPr>
            <a:normAutofit/>
          </a:bodyPr>
          <a:lstStyle/>
          <a:p>
            <a:pPr algn="just">
              <a:buFont typeface="Wingdings" pitchFamily="2" charset="2"/>
              <a:buChar char="Ø"/>
            </a:pPr>
            <a:r>
              <a:rPr lang="en-US" u="sng" dirty="0">
                <a:solidFill>
                  <a:srgbClr val="002060"/>
                </a:solidFill>
                <a:latin typeface="Verdana" panose="020B0604030504040204" pitchFamily="34" charset="0"/>
                <a:ea typeface="Verdana" panose="020B0604030504040204" pitchFamily="34" charset="0"/>
              </a:rPr>
              <a:t>Convergent section:</a:t>
            </a:r>
            <a:endParaRPr lang="tr-TR" u="sng" dirty="0">
              <a:solidFill>
                <a:srgbClr val="002060"/>
              </a:solidFill>
              <a:latin typeface="Verdana" panose="020B0604030504040204" pitchFamily="34" charset="0"/>
              <a:ea typeface="Verdana" panose="020B0604030504040204" pitchFamily="34" charset="0"/>
            </a:endParaRPr>
          </a:p>
          <a:p>
            <a:pPr marL="0" indent="0" algn="just">
              <a:spcBef>
                <a:spcPts val="0"/>
              </a:spcBef>
              <a:spcAft>
                <a:spcPts val="0"/>
              </a:spcAft>
              <a:buNone/>
            </a:pPr>
            <a:r>
              <a:rPr lang="tr-TR" dirty="0">
                <a:solidFill>
                  <a:srgbClr val="002060"/>
                </a:solidFill>
                <a:latin typeface="Verdana" panose="020B0604030504040204" pitchFamily="34" charset="0"/>
                <a:ea typeface="Verdana" panose="020B0604030504040204" pitchFamily="34" charset="0"/>
              </a:rPr>
              <a:t> </a:t>
            </a:r>
            <a:r>
              <a:rPr lang="tr-TR" dirty="0" smtClean="0">
                <a:solidFill>
                  <a:srgbClr val="002060"/>
                </a:solidFill>
                <a:latin typeface="Verdana" panose="020B0604030504040204" pitchFamily="34" charset="0"/>
                <a:ea typeface="Verdana" panose="020B0604030504040204" pitchFamily="34" charset="0"/>
              </a:rPr>
              <a:t>   </a:t>
            </a:r>
            <a:r>
              <a:rPr lang="en-US" sz="1600" dirty="0" smtClean="0">
                <a:solidFill>
                  <a:srgbClr val="002060"/>
                </a:solidFill>
                <a:latin typeface="Verdana" panose="020B0604030504040204" pitchFamily="34" charset="0"/>
                <a:ea typeface="Verdana" panose="020B0604030504040204" pitchFamily="34" charset="0"/>
              </a:rPr>
              <a:t>In </a:t>
            </a:r>
            <a:r>
              <a:rPr lang="en-US" sz="1600" dirty="0">
                <a:solidFill>
                  <a:srgbClr val="002060"/>
                </a:solidFill>
                <a:latin typeface="Verdana" panose="020B0604030504040204" pitchFamily="34" charset="0"/>
                <a:ea typeface="Verdana" panose="020B0604030504040204" pitchFamily="34" charset="0"/>
              </a:rPr>
              <a:t>converging conical inlet section, the </a:t>
            </a:r>
            <a:r>
              <a:rPr lang="en-US" sz="1600" dirty="0" smtClean="0">
                <a:solidFill>
                  <a:srgbClr val="002060"/>
                </a:solidFill>
                <a:latin typeface="Verdana" panose="020B0604030504040204" pitchFamily="34" charset="0"/>
                <a:ea typeface="Verdana" panose="020B0604030504040204" pitchFamily="34" charset="0"/>
              </a:rPr>
              <a:t>cross</a:t>
            </a:r>
            <a:r>
              <a:rPr lang="tr-TR" sz="1600" dirty="0" smtClean="0">
                <a:solidFill>
                  <a:srgbClr val="002060"/>
                </a:solidFill>
                <a:latin typeface="Verdana" panose="020B0604030504040204" pitchFamily="34" charset="0"/>
                <a:ea typeface="Verdana" panose="020B0604030504040204" pitchFamily="34" charset="0"/>
              </a:rPr>
              <a:t>      </a:t>
            </a:r>
          </a:p>
          <a:p>
            <a:pPr marL="0" indent="0" algn="just">
              <a:spcBef>
                <a:spcPts val="0"/>
              </a:spcBef>
              <a:spcAft>
                <a:spcPts val="0"/>
              </a:spcAft>
              <a:buNone/>
            </a:pPr>
            <a:r>
              <a:rPr lang="tr-TR" sz="1600" dirty="0">
                <a:solidFill>
                  <a:srgbClr val="002060"/>
                </a:solidFill>
                <a:latin typeface="Verdana" panose="020B0604030504040204" pitchFamily="34" charset="0"/>
                <a:ea typeface="Verdana" panose="020B0604030504040204" pitchFamily="34" charset="0"/>
              </a:rPr>
              <a:t> </a:t>
            </a:r>
            <a:r>
              <a:rPr lang="tr-TR" sz="1600" dirty="0" smtClean="0">
                <a:solidFill>
                  <a:srgbClr val="002060"/>
                </a:solidFill>
                <a:latin typeface="Verdana" panose="020B0604030504040204" pitchFamily="34" charset="0"/>
                <a:ea typeface="Verdana" panose="020B0604030504040204" pitchFamily="34" charset="0"/>
              </a:rPr>
              <a:t>    </a:t>
            </a:r>
            <a:r>
              <a:rPr lang="en-US" sz="1600" dirty="0" smtClean="0">
                <a:solidFill>
                  <a:srgbClr val="002060"/>
                </a:solidFill>
                <a:latin typeface="Verdana" panose="020B0604030504040204" pitchFamily="34" charset="0"/>
                <a:ea typeface="Verdana" panose="020B0604030504040204" pitchFamily="34" charset="0"/>
              </a:rPr>
              <a:t>section </a:t>
            </a:r>
            <a:r>
              <a:rPr lang="en-US" sz="1600" dirty="0">
                <a:solidFill>
                  <a:srgbClr val="002060"/>
                </a:solidFill>
                <a:latin typeface="Verdana" panose="020B0604030504040204" pitchFamily="34" charset="0"/>
                <a:ea typeface="Verdana" panose="020B0604030504040204" pitchFamily="34" charset="0"/>
              </a:rPr>
              <a:t>of the stream decreases as a </a:t>
            </a:r>
            <a:r>
              <a:rPr lang="en-US" sz="1600" dirty="0" smtClean="0">
                <a:solidFill>
                  <a:srgbClr val="002060"/>
                </a:solidFill>
                <a:latin typeface="Verdana" panose="020B0604030504040204" pitchFamily="34" charset="0"/>
                <a:ea typeface="Verdana" panose="020B0604030504040204" pitchFamily="34" charset="0"/>
              </a:rPr>
              <a:t>result </a:t>
            </a:r>
            <a:endParaRPr lang="tr-TR" sz="1600" dirty="0" smtClean="0">
              <a:solidFill>
                <a:srgbClr val="002060"/>
              </a:solidFill>
              <a:latin typeface="Verdana" panose="020B0604030504040204" pitchFamily="34" charset="0"/>
              <a:ea typeface="Verdana" panose="020B0604030504040204" pitchFamily="34" charset="0"/>
            </a:endParaRPr>
          </a:p>
          <a:p>
            <a:pPr marL="0" indent="0" algn="just">
              <a:spcBef>
                <a:spcPts val="0"/>
              </a:spcBef>
              <a:spcAft>
                <a:spcPts val="0"/>
              </a:spcAft>
              <a:buNone/>
            </a:pPr>
            <a:r>
              <a:rPr lang="tr-TR" sz="1600" dirty="0">
                <a:solidFill>
                  <a:srgbClr val="002060"/>
                </a:solidFill>
                <a:latin typeface="Verdana" panose="020B0604030504040204" pitchFamily="34" charset="0"/>
                <a:ea typeface="Verdana" panose="020B0604030504040204" pitchFamily="34" charset="0"/>
              </a:rPr>
              <a:t> </a:t>
            </a:r>
            <a:r>
              <a:rPr lang="tr-TR" sz="1600" dirty="0" smtClean="0">
                <a:solidFill>
                  <a:srgbClr val="002060"/>
                </a:solidFill>
                <a:latin typeface="Verdana" panose="020B0604030504040204" pitchFamily="34" charset="0"/>
                <a:ea typeface="Verdana" panose="020B0604030504040204" pitchFamily="34" charset="0"/>
              </a:rPr>
              <a:t>    </a:t>
            </a:r>
            <a:r>
              <a:rPr lang="en-US" sz="1600" dirty="0" smtClean="0">
                <a:solidFill>
                  <a:srgbClr val="002060"/>
                </a:solidFill>
                <a:latin typeface="Verdana" panose="020B0604030504040204" pitchFamily="34" charset="0"/>
                <a:ea typeface="Verdana" panose="020B0604030504040204" pitchFamily="34" charset="0"/>
              </a:rPr>
              <a:t>pressure head </a:t>
            </a:r>
            <a:r>
              <a:rPr lang="en-US" sz="1600" dirty="0">
                <a:solidFill>
                  <a:srgbClr val="002060"/>
                </a:solidFill>
                <a:latin typeface="Verdana" panose="020B0604030504040204" pitchFamily="34" charset="0"/>
                <a:ea typeface="Verdana" panose="020B0604030504040204" pitchFamily="34" charset="0"/>
              </a:rPr>
              <a:t>decreases</a:t>
            </a:r>
            <a:r>
              <a:rPr lang="en-US" sz="1600" dirty="0" smtClean="0">
                <a:solidFill>
                  <a:srgbClr val="002060"/>
                </a:solidFill>
                <a:latin typeface="Verdana" panose="020B0604030504040204" pitchFamily="34" charset="0"/>
                <a:ea typeface="Verdana" panose="020B0604030504040204" pitchFamily="34" charset="0"/>
              </a:rPr>
              <a:t>.</a:t>
            </a:r>
            <a:endParaRPr lang="tr-TR" sz="1600" dirty="0" smtClean="0">
              <a:solidFill>
                <a:srgbClr val="002060"/>
              </a:solidFill>
              <a:latin typeface="Verdana" panose="020B0604030504040204" pitchFamily="34" charset="0"/>
              <a:ea typeface="Verdana" panose="020B0604030504040204" pitchFamily="34" charset="0"/>
            </a:endParaRPr>
          </a:p>
          <a:p>
            <a:pPr algn="just">
              <a:buFont typeface="Wingdings" pitchFamily="2" charset="2"/>
              <a:buChar char="Ø"/>
            </a:pPr>
            <a:r>
              <a:rPr lang="en-US" sz="1600" u="sng" dirty="0" smtClean="0">
                <a:solidFill>
                  <a:srgbClr val="002060"/>
                </a:solidFill>
                <a:latin typeface="Verdana" panose="020B0604030504040204" pitchFamily="34" charset="0"/>
                <a:ea typeface="Verdana" panose="020B0604030504040204" pitchFamily="34" charset="0"/>
              </a:rPr>
              <a:t>Cylindrical </a:t>
            </a:r>
            <a:r>
              <a:rPr lang="en-US" sz="1600" u="sng" dirty="0">
                <a:solidFill>
                  <a:srgbClr val="002060"/>
                </a:solidFill>
                <a:latin typeface="Verdana" panose="020B0604030504040204" pitchFamily="34" charset="0"/>
                <a:ea typeface="Verdana" panose="020B0604030504040204" pitchFamily="34" charset="0"/>
              </a:rPr>
              <a:t>section:</a:t>
            </a:r>
          </a:p>
          <a:p>
            <a:pPr algn="just">
              <a:buNone/>
            </a:pPr>
            <a:r>
              <a:rPr lang="en-US" sz="1600" dirty="0">
                <a:solidFill>
                  <a:srgbClr val="002060"/>
                </a:solidFill>
                <a:latin typeface="Verdana" panose="020B0604030504040204" pitchFamily="34" charset="0"/>
                <a:ea typeface="Verdana" panose="020B0604030504040204" pitchFamily="34" charset="0"/>
              </a:rPr>
              <a:t>    </a:t>
            </a:r>
            <a:r>
              <a:rPr lang="en-US" sz="1600" dirty="0" smtClean="0">
                <a:solidFill>
                  <a:srgbClr val="002060"/>
                </a:solidFill>
                <a:latin typeface="Verdana" panose="020B0604030504040204" pitchFamily="34" charset="0"/>
                <a:ea typeface="Verdana" panose="020B0604030504040204" pitchFamily="34" charset="0"/>
              </a:rPr>
              <a:t>Cylindrical </a:t>
            </a:r>
            <a:r>
              <a:rPr lang="en-US" sz="1600" dirty="0">
                <a:solidFill>
                  <a:srgbClr val="002060"/>
                </a:solidFill>
                <a:latin typeface="Verdana" panose="020B0604030504040204" pitchFamily="34" charset="0"/>
                <a:ea typeface="Verdana" panose="020B0604030504040204" pitchFamily="34" charset="0"/>
              </a:rPr>
              <a:t>throat which provides for the low pressure tap location of the decreased pressure ,in an area where flow velocity neither increasing nor decreasing</a:t>
            </a:r>
            <a:r>
              <a:rPr lang="en-US" sz="1600" dirty="0" smtClean="0">
                <a:solidFill>
                  <a:srgbClr val="002060"/>
                </a:solidFill>
                <a:latin typeface="Verdana" panose="020B0604030504040204" pitchFamily="34" charset="0"/>
                <a:ea typeface="Verdana" panose="020B0604030504040204" pitchFamily="34" charset="0"/>
              </a:rPr>
              <a:t>.</a:t>
            </a:r>
            <a:endParaRPr lang="en-US" sz="1600" dirty="0">
              <a:solidFill>
                <a:srgbClr val="002060"/>
              </a:solidFill>
              <a:latin typeface="Verdana" panose="020B0604030504040204" pitchFamily="34" charset="0"/>
              <a:ea typeface="Verdana" panose="020B0604030504040204" pitchFamily="34" charset="0"/>
            </a:endParaRPr>
          </a:p>
          <a:p>
            <a:pPr algn="just">
              <a:buFont typeface="Wingdings" pitchFamily="2" charset="2"/>
              <a:buChar char="Ø"/>
            </a:pPr>
            <a:r>
              <a:rPr lang="en-US" sz="1600" u="sng" dirty="0">
                <a:solidFill>
                  <a:srgbClr val="002060"/>
                </a:solidFill>
                <a:latin typeface="Verdana" panose="020B0604030504040204" pitchFamily="34" charset="0"/>
                <a:ea typeface="Verdana" panose="020B0604030504040204" pitchFamily="34" charset="0"/>
              </a:rPr>
              <a:t>Divergent section:</a:t>
            </a:r>
          </a:p>
          <a:p>
            <a:pPr algn="just">
              <a:buNone/>
            </a:pPr>
            <a:r>
              <a:rPr lang="en-US" sz="1600" dirty="0">
                <a:solidFill>
                  <a:srgbClr val="002060"/>
                </a:solidFill>
                <a:latin typeface="Verdana" panose="020B0604030504040204" pitchFamily="34" charset="0"/>
                <a:ea typeface="Verdana" panose="020B0604030504040204" pitchFamily="34" charset="0"/>
              </a:rPr>
              <a:t>    </a:t>
            </a:r>
            <a:r>
              <a:rPr lang="en-US" sz="1600" dirty="0" smtClean="0">
                <a:solidFill>
                  <a:srgbClr val="002060"/>
                </a:solidFill>
                <a:latin typeface="Verdana" panose="020B0604030504040204" pitchFamily="34" charset="0"/>
                <a:ea typeface="Verdana" panose="020B0604030504040204" pitchFamily="34" charset="0"/>
              </a:rPr>
              <a:t>Diverging </a:t>
            </a:r>
            <a:r>
              <a:rPr lang="en-US" sz="1600" dirty="0">
                <a:solidFill>
                  <a:srgbClr val="002060"/>
                </a:solidFill>
                <a:latin typeface="Verdana" panose="020B0604030504040204" pitchFamily="34" charset="0"/>
                <a:ea typeface="Verdana" panose="020B0604030504040204" pitchFamily="34" charset="0"/>
              </a:rPr>
              <a:t>recovery cone in which the velocity decreases and the decreased velocity head is recovered in term of pressure head.</a:t>
            </a:r>
          </a:p>
          <a:p>
            <a:pPr algn="just">
              <a:buNone/>
            </a:pPr>
            <a:endParaRPr lang="en-US" sz="1600" dirty="0">
              <a:solidFill>
                <a:srgbClr val="002060"/>
              </a:solidFill>
              <a:latin typeface="Verdana" panose="020B0604030504040204" pitchFamily="34" charset="0"/>
              <a:ea typeface="Verdana" panose="020B0604030504040204" pitchFamily="34" charset="0"/>
            </a:endParaRPr>
          </a:p>
        </p:txBody>
      </p:sp>
      <p:sp>
        <p:nvSpPr>
          <p:cNvPr id="7" name="Title 1"/>
          <p:cNvSpPr>
            <a:spLocks noGrp="1"/>
          </p:cNvSpPr>
          <p:nvPr>
            <p:ph type="title"/>
          </p:nvPr>
        </p:nvSpPr>
        <p:spPr>
          <a:xfrm>
            <a:off x="1676400" y="685800"/>
            <a:ext cx="7772400" cy="1143000"/>
          </a:xfrm>
        </p:spPr>
        <p:txBody>
          <a:bodyPr>
            <a:normAutofit/>
          </a:bodyPr>
          <a:lstStyle/>
          <a:p>
            <a:pPr lvl="0" algn="ctr"/>
            <a:r>
              <a:rPr lang="en-US" sz="3000" dirty="0">
                <a:latin typeface="+mn-lt"/>
              </a:rPr>
              <a:t>VENTURI </a:t>
            </a:r>
            <a:r>
              <a:rPr lang="en-US" sz="3000" dirty="0" smtClean="0">
                <a:latin typeface="+mn-lt"/>
              </a:rPr>
              <a:t>METER</a:t>
            </a:r>
            <a:r>
              <a:rPr lang="en-US" sz="3000" dirty="0">
                <a:latin typeface="+mn-lt"/>
              </a:rPr>
              <a:t/>
            </a:r>
            <a:br>
              <a:rPr lang="en-US" sz="3000" dirty="0">
                <a:latin typeface="+mn-lt"/>
              </a:rPr>
            </a:br>
            <a:endParaRPr lang="en-US" sz="3000" dirty="0">
              <a:latin typeface="+mn-lt"/>
            </a:endParaRPr>
          </a:p>
        </p:txBody>
      </p:sp>
      <p:pic>
        <p:nvPicPr>
          <p:cNvPr id="8" name="Picture 2" descr="Image result for venturimeter CROSS SEC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5132" y="2816467"/>
            <a:ext cx="6413722" cy="2280633"/>
          </a:xfrm>
          <a:prstGeom prst="rect">
            <a:avLst/>
          </a:prstGeom>
          <a:noFill/>
          <a:extLst>
            <a:ext uri="{909E8E84-426E-40DD-AFC4-6F175D3DCCD1}">
              <a14:hiddenFill xmlns:a14="http://schemas.microsoft.com/office/drawing/2010/main">
                <a:solidFill>
                  <a:srgbClr val="FFFFFF"/>
                </a:solidFill>
              </a14:hiddenFill>
            </a:ext>
          </a:extLst>
        </p:spPr>
      </p:pic>
      <p:sp>
        <p:nvSpPr>
          <p:cNvPr id="5" name="Altbilgi Yer Tutucusu 3"/>
          <p:cNvSpPr>
            <a:spLocks noGrp="1"/>
          </p:cNvSpPr>
          <p:nvPr>
            <p:ph type="ftr" sz="quarter" idx="11"/>
          </p:nvPr>
        </p:nvSpPr>
        <p:spPr>
          <a:xfrm>
            <a:off x="0" y="6492875"/>
            <a:ext cx="691721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DR. KADRİYE ÖZLEM HAMALOĞLU                                                                   </a:t>
            </a:r>
            <a:endPar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12</a:t>
            </a: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a:t>
            </a:r>
            <a:r>
              <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a:t>
            </a: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.2018</a:t>
            </a:r>
            <a:endParaRPr kumimoji="0" lang="en-US" sz="900" b="0" i="0" u="none" strike="noStrike" kern="1200" cap="all" spc="0" normalizeH="0" baseline="0" noProof="0" dirty="0">
              <a:ln>
                <a:noFill/>
              </a:ln>
              <a:solidFill>
                <a:srgbClr val="4590B8"/>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2781283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en-US" sz="3200" b="1" dirty="0">
                <a:latin typeface="Verdana" panose="020B0604030504040204" pitchFamily="34" charset="0"/>
                <a:ea typeface="Verdana" panose="020B0604030504040204" pitchFamily="34" charset="0"/>
              </a:rPr>
              <a:t>VENTURI </a:t>
            </a:r>
            <a:r>
              <a:rPr lang="en-US" sz="3200" b="1" dirty="0" smtClean="0">
                <a:latin typeface="Verdana" panose="020B0604030504040204" pitchFamily="34" charset="0"/>
                <a:ea typeface="Verdana" panose="020B0604030504040204" pitchFamily="34" charset="0"/>
              </a:rPr>
              <a:t>METER</a:t>
            </a:r>
            <a:endParaRPr lang="tr-TR" sz="3200" b="1" dirty="0">
              <a:latin typeface="Verdana" panose="020B0604030504040204" pitchFamily="34" charset="0"/>
              <a:ea typeface="Verdana" panose="020B0604030504040204" pitchFamily="34" charset="0"/>
            </a:endParaRPr>
          </a:p>
        </p:txBody>
      </p:sp>
      <p:sp>
        <p:nvSpPr>
          <p:cNvPr id="4" name="Altbilgi Yer Tutucusu 3"/>
          <p:cNvSpPr>
            <a:spLocks noGrp="1"/>
          </p:cNvSpPr>
          <p:nvPr>
            <p:ph type="ftr" sz="quarter" idx="11"/>
          </p:nvPr>
        </p:nvSpPr>
        <p:spPr>
          <a:xfrm>
            <a:off x="5084362" y="11671458"/>
            <a:ext cx="691721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DR. KADRİYE ÖZLEM HAMALOĞLU                                                                   08.10.2018</a:t>
            </a:r>
            <a:endParaRPr kumimoji="0" lang="en-US" sz="900" b="0" i="0" u="none" strike="noStrike" kern="1200" cap="all" spc="0" normalizeH="0" baseline="0" noProof="0" dirty="0">
              <a:ln>
                <a:noFill/>
              </a:ln>
              <a:solidFill>
                <a:srgbClr val="4590B8"/>
              </a:solidFill>
              <a:effectLst/>
              <a:uLnTx/>
              <a:uFillTx/>
              <a:latin typeface="Gill Sans MT" panose="020B0502020104020203"/>
              <a:ea typeface="+mn-ea"/>
              <a:cs typeface="+mn-cs"/>
            </a:endParaRPr>
          </a:p>
        </p:txBody>
      </p:sp>
      <p:pic>
        <p:nvPicPr>
          <p:cNvPr id="5" name="Picture 73" descr="https://nptel.ac.in/courses/112104118/lecture-15/15-3_orificemetr_files/image00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3076" y="2114609"/>
            <a:ext cx="2993575" cy="9298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5" descr="https://nptel.ac.in/courses/112104118/lecture-15/15-3_orificemetr_files/image008.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4362" y="3337477"/>
            <a:ext cx="1835745" cy="399075"/>
          </a:xfrm>
          <a:prstGeom prst="rect">
            <a:avLst/>
          </a:prstGeom>
          <a:noFill/>
          <a:extLst>
            <a:ext uri="{909E8E84-426E-40DD-AFC4-6F175D3DCCD1}">
              <a14:hiddenFill xmlns:a14="http://schemas.microsoft.com/office/drawing/2010/main">
                <a:solidFill>
                  <a:srgbClr val="FFFFFF"/>
                </a:solidFill>
              </a14:hiddenFill>
            </a:ext>
          </a:extLst>
        </p:spPr>
      </p:pic>
      <p:sp>
        <p:nvSpPr>
          <p:cNvPr id="7" name="Metin kutusu 6"/>
          <p:cNvSpPr txBox="1"/>
          <p:nvPr/>
        </p:nvSpPr>
        <p:spPr>
          <a:xfrm>
            <a:off x="1001406" y="2456814"/>
            <a:ext cx="2167306" cy="646331"/>
          </a:xfrm>
          <a:prstGeom prst="rect">
            <a:avLst/>
          </a:prstGeom>
          <a:noFill/>
        </p:spPr>
        <p:txBody>
          <a:bodyPr wrap="square" rtlCol="0">
            <a:spAutoFit/>
          </a:bodyPr>
          <a:lstStyle/>
          <a:p>
            <a:r>
              <a:rPr lang="tr-TR" b="1" dirty="0" err="1" smtClean="0">
                <a:solidFill>
                  <a:srgbClr val="002060"/>
                </a:solidFill>
                <a:latin typeface="Verdana" panose="020B0604030504040204" pitchFamily="34" charset="0"/>
                <a:ea typeface="Verdana" panose="020B0604030504040204" pitchFamily="34" charset="0"/>
              </a:rPr>
              <a:t>Bernoulli</a:t>
            </a:r>
            <a:r>
              <a:rPr lang="tr-TR" b="1" dirty="0" smtClean="0">
                <a:solidFill>
                  <a:srgbClr val="002060"/>
                </a:solidFill>
                <a:latin typeface="Verdana" panose="020B0604030504040204" pitchFamily="34" charset="0"/>
                <a:ea typeface="Verdana" panose="020B0604030504040204" pitchFamily="34" charset="0"/>
              </a:rPr>
              <a:t> </a:t>
            </a:r>
            <a:r>
              <a:rPr lang="tr-TR" b="1" dirty="0" err="1" smtClean="0">
                <a:solidFill>
                  <a:srgbClr val="002060"/>
                </a:solidFill>
                <a:latin typeface="Verdana" panose="020B0604030504040204" pitchFamily="34" charset="0"/>
                <a:ea typeface="Verdana" panose="020B0604030504040204" pitchFamily="34" charset="0"/>
              </a:rPr>
              <a:t>Eqn</a:t>
            </a:r>
            <a:endParaRPr lang="tr-TR" b="1" dirty="0" smtClean="0">
              <a:solidFill>
                <a:srgbClr val="002060"/>
              </a:solidFill>
              <a:latin typeface="Verdana" panose="020B0604030504040204" pitchFamily="34" charset="0"/>
              <a:ea typeface="Verdana" panose="020B0604030504040204" pitchFamily="34" charset="0"/>
            </a:endParaRPr>
          </a:p>
          <a:p>
            <a:endParaRPr lang="tr-TR" dirty="0"/>
          </a:p>
        </p:txBody>
      </p:sp>
      <p:sp>
        <p:nvSpPr>
          <p:cNvPr id="8" name="Metin kutusu 7"/>
          <p:cNvSpPr txBox="1"/>
          <p:nvPr/>
        </p:nvSpPr>
        <p:spPr>
          <a:xfrm>
            <a:off x="719520" y="3267648"/>
            <a:ext cx="3181295" cy="646331"/>
          </a:xfrm>
          <a:prstGeom prst="rect">
            <a:avLst/>
          </a:prstGeom>
          <a:noFill/>
        </p:spPr>
        <p:txBody>
          <a:bodyPr wrap="square" rtlCol="0">
            <a:spAutoFit/>
          </a:bodyPr>
          <a:lstStyle/>
          <a:p>
            <a:r>
              <a:rPr lang="tr-TR" b="1" dirty="0" err="1" smtClean="0">
                <a:solidFill>
                  <a:srgbClr val="002060"/>
                </a:solidFill>
                <a:latin typeface="Verdana" panose="020B0604030504040204" pitchFamily="34" charset="0"/>
                <a:ea typeface="Verdana" panose="020B0604030504040204" pitchFamily="34" charset="0"/>
              </a:rPr>
              <a:t>Equation</a:t>
            </a:r>
            <a:r>
              <a:rPr lang="tr-TR" b="1" dirty="0" smtClean="0">
                <a:solidFill>
                  <a:srgbClr val="002060"/>
                </a:solidFill>
                <a:latin typeface="Verdana" panose="020B0604030504040204" pitchFamily="34" charset="0"/>
                <a:ea typeface="Verdana" panose="020B0604030504040204" pitchFamily="34" charset="0"/>
              </a:rPr>
              <a:t> of </a:t>
            </a:r>
            <a:r>
              <a:rPr lang="tr-TR" b="1" dirty="0" err="1" smtClean="0">
                <a:solidFill>
                  <a:srgbClr val="002060"/>
                </a:solidFill>
                <a:latin typeface="Verdana" panose="020B0604030504040204" pitchFamily="34" charset="0"/>
                <a:ea typeface="Verdana" panose="020B0604030504040204" pitchFamily="34" charset="0"/>
              </a:rPr>
              <a:t>continuity</a:t>
            </a:r>
            <a:endParaRPr lang="tr-TR" b="1" dirty="0" smtClean="0">
              <a:solidFill>
                <a:srgbClr val="002060"/>
              </a:solidFill>
              <a:latin typeface="Verdana" panose="020B0604030504040204" pitchFamily="34" charset="0"/>
              <a:ea typeface="Verdana" panose="020B0604030504040204" pitchFamily="34" charset="0"/>
            </a:endParaRPr>
          </a:p>
          <a:p>
            <a:endParaRPr lang="tr-TR" dirty="0"/>
          </a:p>
        </p:txBody>
      </p:sp>
      <p:pic>
        <p:nvPicPr>
          <p:cNvPr id="47106" name="Picture 2" descr="https://nptel.ac.in/courses/122103011/md02_dynamics_of_fluid/ver-2-fluid-dynamics/lectures/lecture-4/eqns/eq98.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100" y="5106232"/>
            <a:ext cx="3746601" cy="790300"/>
          </a:xfrm>
          <a:prstGeom prst="rect">
            <a:avLst/>
          </a:prstGeom>
          <a:noFill/>
          <a:extLst>
            <a:ext uri="{909E8E84-426E-40DD-AFC4-6F175D3DCCD1}">
              <a14:hiddenFill xmlns:a14="http://schemas.microsoft.com/office/drawing/2010/main">
                <a:solidFill>
                  <a:srgbClr val="FFFFFF"/>
                </a:solidFill>
              </a14:hiddenFill>
            </a:ext>
          </a:extLst>
        </p:spPr>
      </p:pic>
      <p:pic>
        <p:nvPicPr>
          <p:cNvPr id="47108" name="Picture 4" descr="http://www.mechanicalbooster.com/wp-content/uploads/2016/06/bernoullisequation1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3043" y="4966988"/>
            <a:ext cx="3581126" cy="1068787"/>
          </a:xfrm>
          <a:prstGeom prst="rect">
            <a:avLst/>
          </a:prstGeom>
          <a:noFill/>
          <a:extLst>
            <a:ext uri="{909E8E84-426E-40DD-AFC4-6F175D3DCCD1}">
              <a14:hiddenFill xmlns:a14="http://schemas.microsoft.com/office/drawing/2010/main">
                <a:solidFill>
                  <a:srgbClr val="FFFFFF"/>
                </a:solidFill>
              </a14:hiddenFill>
            </a:ext>
          </a:extLst>
        </p:spPr>
      </p:pic>
      <p:pic>
        <p:nvPicPr>
          <p:cNvPr id="47110" name="Picture 6" descr="http://www.mechanicalbooster.com/wp-content/uploads/2016/06/bernoullisequation1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0139" y="5114680"/>
            <a:ext cx="3840669" cy="781852"/>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https://nptel.ac.in/courses/122103011/md02_dynamics_of_fluid/ver-2-fluid-dynamics/lectures/lecture-4/eqns/eqn128.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19595" y="3964939"/>
            <a:ext cx="4460536" cy="862806"/>
          </a:xfrm>
          <a:prstGeom prst="rect">
            <a:avLst/>
          </a:prstGeom>
          <a:noFill/>
          <a:extLst>
            <a:ext uri="{909E8E84-426E-40DD-AFC4-6F175D3DCCD1}">
              <a14:hiddenFill xmlns:a14="http://schemas.microsoft.com/office/drawing/2010/main">
                <a:solidFill>
                  <a:srgbClr val="FFFFFF"/>
                </a:solidFill>
              </a14:hiddenFill>
            </a:ext>
          </a:extLst>
        </p:spPr>
      </p:pic>
      <p:sp>
        <p:nvSpPr>
          <p:cNvPr id="14" name="Altbilgi Yer Tutucusu 3"/>
          <p:cNvSpPr txBox="1">
            <a:spLocks/>
          </p:cNvSpPr>
          <p:nvPr/>
        </p:nvSpPr>
        <p:spPr>
          <a:xfrm>
            <a:off x="0" y="6492875"/>
            <a:ext cx="6917210" cy="365125"/>
          </a:xfrm>
          <a:prstGeom prst="rect">
            <a:avLst/>
          </a:prstGeom>
        </p:spPr>
        <p:txBody>
          <a:bodyPr vert="horz" lIns="91440" tIns="45720" rIns="91440" bIns="45720" rtlCol="0" anchor="ctr"/>
          <a:lstStyle>
            <a:defPPr>
              <a:defRPr lang="tr-TR"/>
            </a:defPPr>
            <a:lvl1pPr marL="0" algn="l" defTabSz="914400" rtl="0" eaLnBrk="1" latinLnBrk="0" hangingPunct="1">
              <a:defRPr sz="900" kern="1200" cap="all">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r>
              <a:rPr lang="en-US" smtClean="0">
                <a:solidFill>
                  <a:srgbClr val="4590B8"/>
                </a:solidFill>
                <a:latin typeface="Gill Sans MT" panose="020B0502020104020203"/>
              </a:rPr>
              <a:t>DR. KADRİYE ÖZLEM HAMALOĞLU                                                                   </a:t>
            </a:r>
            <a:endParaRPr lang="tr-TR" smtClean="0">
              <a:solidFill>
                <a:srgbClr val="4590B8"/>
              </a:solidFill>
              <a:latin typeface="Gill Sans MT" panose="020B0502020104020203"/>
            </a:endParaRPr>
          </a:p>
          <a:p>
            <a:pPr defTabSz="457200">
              <a:defRPr/>
            </a:pPr>
            <a:r>
              <a:rPr lang="tr-TR" smtClean="0">
                <a:solidFill>
                  <a:srgbClr val="4590B8"/>
                </a:solidFill>
                <a:latin typeface="Gill Sans MT" panose="020B0502020104020203"/>
              </a:rPr>
              <a:t>12</a:t>
            </a:r>
            <a:r>
              <a:rPr lang="en-US" smtClean="0">
                <a:solidFill>
                  <a:srgbClr val="4590B8"/>
                </a:solidFill>
                <a:latin typeface="Gill Sans MT" panose="020B0502020104020203"/>
              </a:rPr>
              <a:t>.1</a:t>
            </a:r>
            <a:r>
              <a:rPr lang="tr-TR" smtClean="0">
                <a:solidFill>
                  <a:srgbClr val="4590B8"/>
                </a:solidFill>
                <a:latin typeface="Gill Sans MT" panose="020B0502020104020203"/>
              </a:rPr>
              <a:t>1</a:t>
            </a:r>
            <a:r>
              <a:rPr lang="en-US" smtClean="0">
                <a:solidFill>
                  <a:srgbClr val="4590B8"/>
                </a:solidFill>
                <a:latin typeface="Gill Sans MT" panose="020B0502020104020203"/>
              </a:rPr>
              <a:t>.2018</a:t>
            </a:r>
            <a:endParaRPr lang="en-US" dirty="0">
              <a:solidFill>
                <a:srgbClr val="4590B8"/>
              </a:solidFill>
              <a:latin typeface="Gill Sans MT" panose="020B0502020104020203"/>
            </a:endParaRPr>
          </a:p>
        </p:txBody>
      </p:sp>
    </p:spTree>
    <p:extLst>
      <p:ext uri="{BB962C8B-B14F-4D97-AF65-F5344CB8AC3E}">
        <p14:creationId xmlns:p14="http://schemas.microsoft.com/office/powerpoint/2010/main" val="109888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a:xfrm>
            <a:off x="579421" y="1736002"/>
            <a:ext cx="8382000" cy="5334000"/>
          </a:xfrm>
        </p:spPr>
        <p:txBody>
          <a:bodyPr>
            <a:noAutofit/>
          </a:bodyPr>
          <a:lstStyle/>
          <a:p>
            <a:r>
              <a:rPr lang="en-US" sz="1400" u="sng" dirty="0" smtClean="0">
                <a:solidFill>
                  <a:srgbClr val="002060"/>
                </a:solidFill>
                <a:latin typeface="Verdana" panose="020B0604030504040204" pitchFamily="34" charset="0"/>
                <a:ea typeface="Verdana" panose="020B0604030504040204" pitchFamily="34" charset="0"/>
              </a:rPr>
              <a:t>Advantages:</a:t>
            </a:r>
          </a:p>
          <a:p>
            <a:pPr lvl="0">
              <a:buFont typeface="Wingdings" pitchFamily="2" charset="2"/>
              <a:buChar char="Ø"/>
            </a:pPr>
            <a:r>
              <a:rPr lang="en-US" sz="1400" dirty="0">
                <a:solidFill>
                  <a:srgbClr val="002060"/>
                </a:solidFill>
                <a:latin typeface="Verdana" panose="020B0604030504040204" pitchFamily="34" charset="0"/>
                <a:ea typeface="Verdana" panose="020B0604030504040204" pitchFamily="34" charset="0"/>
              </a:rPr>
              <a:t>It causes low permanent pressure loss.</a:t>
            </a:r>
          </a:p>
          <a:p>
            <a:pPr lvl="0">
              <a:buFont typeface="Wingdings" pitchFamily="2" charset="2"/>
              <a:buChar char="Ø"/>
            </a:pPr>
            <a:r>
              <a:rPr lang="en-US" sz="1400" dirty="0">
                <a:solidFill>
                  <a:srgbClr val="002060"/>
                </a:solidFill>
                <a:latin typeface="Verdana" panose="020B0604030504040204" pitchFamily="34" charset="0"/>
                <a:ea typeface="Verdana" panose="020B0604030504040204" pitchFamily="34" charset="0"/>
              </a:rPr>
              <a:t>It is widely used for high flow rates.</a:t>
            </a:r>
          </a:p>
          <a:p>
            <a:pPr lvl="0">
              <a:buFont typeface="Wingdings" pitchFamily="2" charset="2"/>
              <a:buChar char="Ø"/>
            </a:pPr>
            <a:r>
              <a:rPr lang="en-US" sz="1400" dirty="0">
                <a:solidFill>
                  <a:srgbClr val="002060"/>
                </a:solidFill>
                <a:latin typeface="Verdana" panose="020B0604030504040204" pitchFamily="34" charset="0"/>
                <a:ea typeface="Verdana" panose="020B0604030504040204" pitchFamily="34" charset="0"/>
              </a:rPr>
              <a:t>It is available in very large pipe sizes.</a:t>
            </a:r>
          </a:p>
          <a:p>
            <a:pPr lvl="0">
              <a:buFont typeface="Wingdings" pitchFamily="2" charset="2"/>
              <a:buChar char="Ø"/>
            </a:pPr>
            <a:r>
              <a:rPr lang="en-US" sz="1400" dirty="0">
                <a:solidFill>
                  <a:srgbClr val="002060"/>
                </a:solidFill>
                <a:latin typeface="Verdana" panose="020B0604030504040204" pitchFamily="34" charset="0"/>
                <a:ea typeface="Verdana" panose="020B0604030504040204" pitchFamily="34" charset="0"/>
              </a:rPr>
              <a:t>It has well-known characteristics.</a:t>
            </a:r>
          </a:p>
          <a:p>
            <a:pPr lvl="0">
              <a:buFont typeface="Wingdings" pitchFamily="2" charset="2"/>
              <a:buChar char="Ø"/>
            </a:pPr>
            <a:r>
              <a:rPr lang="en-US" sz="1400" dirty="0">
                <a:solidFill>
                  <a:srgbClr val="002060"/>
                </a:solidFill>
                <a:latin typeface="Verdana" panose="020B0604030504040204" pitchFamily="34" charset="0"/>
                <a:ea typeface="Verdana" panose="020B0604030504040204" pitchFamily="34" charset="0"/>
              </a:rPr>
              <a:t>It is more accurate over wide flow ranges than orifice plates or nozzles.</a:t>
            </a:r>
          </a:p>
          <a:p>
            <a:pPr lvl="0">
              <a:buFont typeface="Wingdings" pitchFamily="2" charset="2"/>
              <a:buChar char="Ø"/>
            </a:pPr>
            <a:r>
              <a:rPr lang="en-US" sz="1400" dirty="0">
                <a:solidFill>
                  <a:srgbClr val="002060"/>
                </a:solidFill>
                <a:latin typeface="Verdana" panose="020B0604030504040204" pitchFamily="34" charset="0"/>
                <a:ea typeface="Verdana" panose="020B0604030504040204" pitchFamily="34" charset="0"/>
              </a:rPr>
              <a:t>It can be used at low and high beta ratios.</a:t>
            </a:r>
          </a:p>
          <a:p>
            <a:pPr>
              <a:buNone/>
            </a:pPr>
            <a:endParaRPr lang="en-US" sz="1400" dirty="0" smtClean="0">
              <a:solidFill>
                <a:srgbClr val="002060"/>
              </a:solidFill>
              <a:latin typeface="Verdana" panose="020B0604030504040204" pitchFamily="34" charset="0"/>
              <a:ea typeface="Verdana" panose="020B0604030504040204" pitchFamily="34" charset="0"/>
            </a:endParaRPr>
          </a:p>
          <a:p>
            <a:r>
              <a:rPr lang="en-US" sz="1400" u="sng" dirty="0" smtClean="0">
                <a:solidFill>
                  <a:srgbClr val="002060"/>
                </a:solidFill>
                <a:latin typeface="Verdana" panose="020B0604030504040204" pitchFamily="34" charset="0"/>
                <a:ea typeface="Verdana" panose="020B0604030504040204" pitchFamily="34" charset="0"/>
              </a:rPr>
              <a:t>Disadvantages:</a:t>
            </a:r>
          </a:p>
          <a:p>
            <a:pPr lvl="0">
              <a:buFont typeface="Wingdings" pitchFamily="2" charset="2"/>
              <a:buChar char="Ø"/>
            </a:pPr>
            <a:r>
              <a:rPr lang="en-US" sz="1400" dirty="0">
                <a:solidFill>
                  <a:srgbClr val="002060"/>
                </a:solidFill>
                <a:latin typeface="Verdana" panose="020B0604030504040204" pitchFamily="34" charset="0"/>
                <a:ea typeface="Verdana" panose="020B0604030504040204" pitchFamily="34" charset="0"/>
              </a:rPr>
              <a:t>Its cost is high.</a:t>
            </a:r>
          </a:p>
          <a:p>
            <a:pPr lvl="0">
              <a:buFont typeface="Wingdings" pitchFamily="2" charset="2"/>
              <a:buChar char="Ø"/>
            </a:pPr>
            <a:r>
              <a:rPr lang="en-US" sz="1400" dirty="0">
                <a:solidFill>
                  <a:srgbClr val="002060"/>
                </a:solidFill>
                <a:latin typeface="Verdana" panose="020B0604030504040204" pitchFamily="34" charset="0"/>
                <a:ea typeface="Verdana" panose="020B0604030504040204" pitchFamily="34" charset="0"/>
              </a:rPr>
              <a:t>It is generally not useful below 76.2mm pipe size.</a:t>
            </a:r>
          </a:p>
          <a:p>
            <a:pPr lvl="0">
              <a:buFont typeface="Wingdings" pitchFamily="2" charset="2"/>
              <a:buChar char="Ø"/>
            </a:pPr>
            <a:r>
              <a:rPr lang="en-US" sz="1400" dirty="0">
                <a:solidFill>
                  <a:srgbClr val="002060"/>
                </a:solidFill>
                <a:latin typeface="Verdana" panose="020B0604030504040204" pitchFamily="34" charset="0"/>
                <a:ea typeface="Verdana" panose="020B0604030504040204" pitchFamily="34" charset="0"/>
              </a:rPr>
              <a:t>It is more difficult to inspect due to its construction.</a:t>
            </a:r>
          </a:p>
          <a:p>
            <a:pPr>
              <a:buFont typeface="Wingdings" pitchFamily="2" charset="2"/>
              <a:buChar char="Ø"/>
            </a:pPr>
            <a:r>
              <a:rPr lang="en-US" sz="1400" dirty="0">
                <a:solidFill>
                  <a:srgbClr val="002060"/>
                </a:solidFill>
                <a:latin typeface="Verdana" panose="020B0604030504040204" pitchFamily="34" charset="0"/>
                <a:ea typeface="Verdana" panose="020B0604030504040204" pitchFamily="34" charset="0"/>
              </a:rPr>
              <a:t>It has the limitation of a lower Reynolds number of 150,000.</a:t>
            </a:r>
          </a:p>
          <a:p>
            <a:pPr>
              <a:buNone/>
            </a:pPr>
            <a:endParaRPr lang="en-US" sz="1400" dirty="0">
              <a:solidFill>
                <a:srgbClr val="002060"/>
              </a:solidFill>
              <a:latin typeface="Verdana" panose="020B0604030504040204" pitchFamily="34" charset="0"/>
              <a:ea typeface="Verdana" panose="020B0604030504040204" pitchFamily="34" charset="0"/>
            </a:endParaRPr>
          </a:p>
        </p:txBody>
      </p:sp>
      <p:sp>
        <p:nvSpPr>
          <p:cNvPr id="6" name="Title 1"/>
          <p:cNvSpPr>
            <a:spLocks noGrp="1"/>
          </p:cNvSpPr>
          <p:nvPr>
            <p:ph type="title"/>
          </p:nvPr>
        </p:nvSpPr>
        <p:spPr>
          <a:xfrm>
            <a:off x="1676400" y="685800"/>
            <a:ext cx="7772400" cy="1143000"/>
          </a:xfrm>
        </p:spPr>
        <p:txBody>
          <a:bodyPr>
            <a:normAutofit/>
          </a:bodyPr>
          <a:lstStyle/>
          <a:p>
            <a:pPr lvl="0" algn="ctr"/>
            <a:r>
              <a:rPr lang="en-US" sz="3000" dirty="0">
                <a:latin typeface="+mn-lt"/>
              </a:rPr>
              <a:t>VENTURI </a:t>
            </a:r>
            <a:r>
              <a:rPr lang="en-US" sz="3000" dirty="0" smtClean="0">
                <a:latin typeface="+mn-lt"/>
              </a:rPr>
              <a:t>METER</a:t>
            </a:r>
            <a:r>
              <a:rPr lang="en-US" sz="3000" dirty="0">
                <a:latin typeface="+mn-lt"/>
              </a:rPr>
              <a:t/>
            </a:r>
            <a:br>
              <a:rPr lang="en-US" sz="3000" dirty="0">
                <a:latin typeface="+mn-lt"/>
              </a:rPr>
            </a:br>
            <a:endParaRPr lang="en-US" sz="3000" dirty="0">
              <a:latin typeface="+mn-lt"/>
            </a:endParaRPr>
          </a:p>
        </p:txBody>
      </p:sp>
      <p:sp>
        <p:nvSpPr>
          <p:cNvPr id="5" name="Altbilgi Yer Tutucusu 3"/>
          <p:cNvSpPr>
            <a:spLocks noGrp="1"/>
          </p:cNvSpPr>
          <p:nvPr>
            <p:ph type="ftr" sz="quarter" idx="11"/>
          </p:nvPr>
        </p:nvSpPr>
        <p:spPr>
          <a:xfrm>
            <a:off x="0" y="6492875"/>
            <a:ext cx="691721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DR. KADRİYE ÖZLEM HAMALOĞLU                                                                   </a:t>
            </a:r>
            <a:endPar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12</a:t>
            </a: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a:t>
            </a:r>
            <a:r>
              <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a:t>
            </a: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.2018</a:t>
            </a:r>
            <a:endParaRPr kumimoji="0" lang="en-US" sz="900" b="0" i="0" u="none" strike="noStrike" kern="1200" cap="all" spc="0" normalizeH="0" baseline="0" noProof="0" dirty="0">
              <a:ln>
                <a:noFill/>
              </a:ln>
              <a:solidFill>
                <a:srgbClr val="4590B8"/>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941251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838200"/>
            <a:ext cx="7772400" cy="1143000"/>
          </a:xfrm>
        </p:spPr>
        <p:txBody>
          <a:bodyPr>
            <a:normAutofit/>
          </a:bodyPr>
          <a:lstStyle/>
          <a:p>
            <a:pPr lvl="0" algn="ctr"/>
            <a:r>
              <a:rPr lang="en-US" sz="3200" b="1" dirty="0">
                <a:latin typeface="Verdana" panose="020B0604030504040204" pitchFamily="34" charset="0"/>
                <a:ea typeface="Verdana" panose="020B0604030504040204" pitchFamily="34" charset="0"/>
              </a:rPr>
              <a:t>PITOT </a:t>
            </a:r>
            <a:r>
              <a:rPr lang="en-US" sz="3200" b="1" dirty="0" smtClean="0">
                <a:latin typeface="Verdana" panose="020B0604030504040204" pitchFamily="34" charset="0"/>
                <a:ea typeface="Verdana" panose="020B0604030504040204" pitchFamily="34" charset="0"/>
              </a:rPr>
              <a:t>TUBE</a:t>
            </a:r>
            <a:br>
              <a:rPr lang="en-US" sz="3200" b="1" dirty="0" smtClean="0">
                <a:latin typeface="Verdana" panose="020B0604030504040204" pitchFamily="34" charset="0"/>
                <a:ea typeface="Verdana" panose="020B0604030504040204" pitchFamily="34" charset="0"/>
              </a:rPr>
            </a:br>
            <a:endParaRPr lang="en-US" sz="3200" b="1" dirty="0">
              <a:latin typeface="Verdana" panose="020B0604030504040204" pitchFamily="34" charset="0"/>
              <a:ea typeface="Verdana" panose="020B0604030504040204" pitchFamily="34" charset="0"/>
            </a:endParaRPr>
          </a:p>
        </p:txBody>
      </p:sp>
      <p:sp>
        <p:nvSpPr>
          <p:cNvPr id="4" name="Content Placeholder 3"/>
          <p:cNvSpPr>
            <a:spLocks noGrp="1"/>
          </p:cNvSpPr>
          <p:nvPr>
            <p:ph sz="quarter" idx="1"/>
          </p:nvPr>
        </p:nvSpPr>
        <p:spPr>
          <a:xfrm>
            <a:off x="385483" y="419100"/>
            <a:ext cx="11268547" cy="4572000"/>
          </a:xfrm>
        </p:spPr>
        <p:txBody>
          <a:bodyPr>
            <a:normAutofit/>
          </a:bodyPr>
          <a:lstStyle/>
          <a:p>
            <a:r>
              <a:rPr lang="en-US" sz="2000" dirty="0"/>
              <a:t>It consists of a tube with an opening at the end. The small hole in the end is positioned such that it faces the flowing fluid. The velocity of the fluid at the opening of the tube decreases to zero (Stagnation point).</a:t>
            </a:r>
          </a:p>
          <a:p>
            <a:pPr algn="ctr">
              <a:buNone/>
            </a:pPr>
            <a:r>
              <a:rPr lang="en-US" sz="2000" dirty="0"/>
              <a:t>Stagnation Pressure = Static Pressure + Dynamic Pressure</a:t>
            </a:r>
          </a:p>
          <a:p>
            <a:pPr>
              <a:buNone/>
            </a:pPr>
            <a:endParaRPr lang="en-US" sz="2000" dirty="0"/>
          </a:p>
        </p:txBody>
      </p:sp>
      <p:pic>
        <p:nvPicPr>
          <p:cNvPr id="1026" name="Picture 2"/>
          <p:cNvPicPr>
            <a:picLocks noChangeAspect="1" noChangeArrowheads="1"/>
          </p:cNvPicPr>
          <p:nvPr/>
        </p:nvPicPr>
        <p:blipFill>
          <a:blip r:embed="rId2"/>
          <a:srcRect/>
          <a:stretch>
            <a:fillRect/>
          </a:stretch>
        </p:blipFill>
        <p:spPr bwMode="auto">
          <a:xfrm>
            <a:off x="986168" y="3822307"/>
            <a:ext cx="4603950" cy="1863269"/>
          </a:xfrm>
          <a:prstGeom prst="rect">
            <a:avLst/>
          </a:prstGeom>
          <a:noFill/>
          <a:ln w="9525">
            <a:noFill/>
            <a:miter lim="800000"/>
            <a:headEnd/>
            <a:tailEnd/>
          </a:ln>
          <a:effectLst/>
        </p:spPr>
      </p:pic>
      <p:pic>
        <p:nvPicPr>
          <p:cNvPr id="10" name="Picture 7" descr="pit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539620" y="3516433"/>
            <a:ext cx="4496554" cy="227325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Altbilgi Yer Tutucusu 3"/>
          <p:cNvSpPr>
            <a:spLocks noGrp="1"/>
          </p:cNvSpPr>
          <p:nvPr>
            <p:ph type="ftr" sz="quarter" idx="11"/>
          </p:nvPr>
        </p:nvSpPr>
        <p:spPr>
          <a:xfrm>
            <a:off x="0" y="6492875"/>
            <a:ext cx="691721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DR. KADRİYE ÖZLEM HAMALOĞLU                                                                   </a:t>
            </a:r>
            <a:endPar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12</a:t>
            </a: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a:t>
            </a:r>
            <a:r>
              <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a:t>
            </a: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.2018</a:t>
            </a:r>
            <a:endParaRPr kumimoji="0" lang="en-US" sz="900" b="0" i="0" u="none" strike="noStrike" kern="1200" cap="all" spc="0" normalizeH="0" baseline="0" noProof="0" dirty="0">
              <a:ln>
                <a:noFill/>
              </a:ln>
              <a:solidFill>
                <a:srgbClr val="4590B8"/>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2548364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en-US" sz="3200" b="1" dirty="0">
                <a:latin typeface="Verdana" panose="020B0604030504040204" pitchFamily="34" charset="0"/>
                <a:ea typeface="Verdana" panose="020B0604030504040204" pitchFamily="34" charset="0"/>
              </a:rPr>
              <a:t>PITOT </a:t>
            </a:r>
            <a:r>
              <a:rPr lang="en-US" sz="3200" b="1" dirty="0" smtClean="0">
                <a:latin typeface="Verdana" panose="020B0604030504040204" pitchFamily="34" charset="0"/>
                <a:ea typeface="Verdana" panose="020B0604030504040204" pitchFamily="34" charset="0"/>
              </a:rPr>
              <a:t>TUBE</a:t>
            </a:r>
            <a:endParaRPr lang="tr-TR" sz="3200" dirty="0"/>
          </a:p>
        </p:txBody>
      </p:sp>
      <p:pic>
        <p:nvPicPr>
          <p:cNvPr id="12290" name="Picture 2" descr="pitot tube "/>
          <p:cNvPicPr>
            <a:picLocks noChangeAspect="1" noChangeArrowheads="1"/>
          </p:cNvPicPr>
          <p:nvPr/>
        </p:nvPicPr>
        <p:blipFill rotWithShape="1">
          <a:blip r:embed="rId2">
            <a:extLst>
              <a:ext uri="{28A0092B-C50C-407E-A947-70E740481C1C}">
                <a14:useLocalDpi xmlns:a14="http://schemas.microsoft.com/office/drawing/2010/main" val="0"/>
              </a:ext>
            </a:extLst>
          </a:blip>
          <a:srcRect t="14828"/>
          <a:stretch/>
        </p:blipFill>
        <p:spPr bwMode="auto">
          <a:xfrm>
            <a:off x="3167118" y="1913273"/>
            <a:ext cx="5850133" cy="3726474"/>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s://nptel.ac.in/courses/112104118/lecture-16/16-3_pitot_tube_files/image00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3465" y="5993394"/>
            <a:ext cx="1741618" cy="584599"/>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s://nptel.ac.in/courses/112104118/lecture-16/16-3_pitot_tube_files/image004.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9421" y="5993394"/>
            <a:ext cx="1114884" cy="500890"/>
          </a:xfrm>
          <a:prstGeom prst="rect">
            <a:avLst/>
          </a:prstGeom>
          <a:noFill/>
          <a:extLst>
            <a:ext uri="{909E8E84-426E-40DD-AFC4-6F175D3DCCD1}">
              <a14:hiddenFill xmlns:a14="http://schemas.microsoft.com/office/drawing/2010/main">
                <a:solidFill>
                  <a:srgbClr val="FFFFFF"/>
                </a:solidFill>
              </a14:hiddenFill>
            </a:ext>
          </a:extLst>
        </p:spPr>
      </p:pic>
      <p:sp>
        <p:nvSpPr>
          <p:cNvPr id="8" name="Altbilgi Yer Tutucusu 3"/>
          <p:cNvSpPr>
            <a:spLocks noGrp="1"/>
          </p:cNvSpPr>
          <p:nvPr>
            <p:ph type="ftr" sz="quarter" idx="11"/>
          </p:nvPr>
        </p:nvSpPr>
        <p:spPr>
          <a:xfrm>
            <a:off x="0" y="6492875"/>
            <a:ext cx="691721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DR. KADRİYE ÖZLEM HAMALOĞLU                                                                   </a:t>
            </a:r>
            <a:endPar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12</a:t>
            </a: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a:t>
            </a:r>
            <a:r>
              <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a:t>
            </a: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.2018</a:t>
            </a:r>
            <a:endParaRPr kumimoji="0" lang="en-US" sz="900" b="0" i="0" u="none" strike="noStrike" kern="1200" cap="all" spc="0" normalizeH="0" baseline="0" noProof="0" dirty="0">
              <a:ln>
                <a:noFill/>
              </a:ln>
              <a:solidFill>
                <a:srgbClr val="4590B8"/>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666087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0058400" y="6248400"/>
            <a:ext cx="457200" cy="457200"/>
          </a:xfrm>
        </p:spPr>
        <p:txBody>
          <a:bodyPr/>
          <a:lstStyle/>
          <a:p>
            <a:fld id="{B6F15528-21DE-4FAA-801E-634DDDAF4B2B}" type="slidenum">
              <a:rPr lang="en-US" smtClean="0"/>
              <a:pPr/>
              <a:t>18</a:t>
            </a:fld>
            <a:endParaRPr lang="en-US" dirty="0"/>
          </a:p>
        </p:txBody>
      </p:sp>
      <p:sp>
        <p:nvSpPr>
          <p:cNvPr id="4" name="Content Placeholder 3"/>
          <p:cNvSpPr>
            <a:spLocks noGrp="1"/>
          </p:cNvSpPr>
          <p:nvPr>
            <p:ph sz="quarter" idx="1"/>
          </p:nvPr>
        </p:nvSpPr>
        <p:spPr>
          <a:xfrm>
            <a:off x="597529" y="1905000"/>
            <a:ext cx="7772400" cy="4572000"/>
          </a:xfrm>
        </p:spPr>
        <p:txBody>
          <a:bodyPr>
            <a:normAutofit/>
          </a:bodyPr>
          <a:lstStyle/>
          <a:p>
            <a:r>
              <a:rPr lang="en-US" u="sng" dirty="0">
                <a:solidFill>
                  <a:srgbClr val="002060"/>
                </a:solidFill>
                <a:latin typeface="Verdana" panose="020B0604030504040204" pitchFamily="34" charset="0"/>
                <a:ea typeface="Verdana" panose="020B0604030504040204" pitchFamily="34" charset="0"/>
              </a:rPr>
              <a:t>ADVANTAGES:</a:t>
            </a:r>
          </a:p>
          <a:p>
            <a:pPr lvl="0">
              <a:buFont typeface="Wingdings" pitchFamily="2" charset="2"/>
              <a:buChar char="Ø"/>
            </a:pPr>
            <a:r>
              <a:rPr lang="en-US" dirty="0">
                <a:solidFill>
                  <a:srgbClr val="002060"/>
                </a:solidFill>
                <a:latin typeface="Verdana" panose="020B0604030504040204" pitchFamily="34" charset="0"/>
                <a:ea typeface="Verdana" panose="020B0604030504040204" pitchFamily="34" charset="0"/>
              </a:rPr>
              <a:t>These tubes have no process loss.</a:t>
            </a:r>
          </a:p>
          <a:p>
            <a:pPr lvl="0">
              <a:buFont typeface="Wingdings" pitchFamily="2" charset="2"/>
              <a:buChar char="Ø"/>
            </a:pPr>
            <a:r>
              <a:rPr lang="en-US" dirty="0">
                <a:solidFill>
                  <a:srgbClr val="002060"/>
                </a:solidFill>
                <a:latin typeface="Verdana" panose="020B0604030504040204" pitchFamily="34" charset="0"/>
                <a:ea typeface="Verdana" panose="020B0604030504040204" pitchFamily="34" charset="0"/>
              </a:rPr>
              <a:t>They are economical to install.</a:t>
            </a:r>
          </a:p>
          <a:p>
            <a:pPr lvl="0">
              <a:buFont typeface="Wingdings" pitchFamily="2" charset="2"/>
              <a:buChar char="Ø"/>
            </a:pPr>
            <a:r>
              <a:rPr lang="en-US" dirty="0">
                <a:solidFill>
                  <a:srgbClr val="002060"/>
                </a:solidFill>
                <a:latin typeface="Verdana" panose="020B0604030504040204" pitchFamily="34" charset="0"/>
                <a:ea typeface="Verdana" panose="020B0604030504040204" pitchFamily="34" charset="0"/>
              </a:rPr>
              <a:t>Some types can be easily removed from the pipeline.</a:t>
            </a:r>
          </a:p>
          <a:p>
            <a:pPr lvl="0"/>
            <a:endParaRPr lang="en-US" dirty="0">
              <a:solidFill>
                <a:srgbClr val="002060"/>
              </a:solidFill>
              <a:latin typeface="Verdana" panose="020B0604030504040204" pitchFamily="34" charset="0"/>
              <a:ea typeface="Verdana" panose="020B0604030504040204" pitchFamily="34" charset="0"/>
            </a:endParaRPr>
          </a:p>
          <a:p>
            <a:pPr lvl="0"/>
            <a:endParaRPr lang="en-US" dirty="0">
              <a:solidFill>
                <a:srgbClr val="002060"/>
              </a:solidFill>
              <a:latin typeface="Verdana" panose="020B0604030504040204" pitchFamily="34" charset="0"/>
              <a:ea typeface="Verdana" panose="020B0604030504040204" pitchFamily="34" charset="0"/>
            </a:endParaRPr>
          </a:p>
          <a:p>
            <a:r>
              <a:rPr lang="en-US" u="sng" dirty="0">
                <a:solidFill>
                  <a:srgbClr val="002060"/>
                </a:solidFill>
                <a:latin typeface="Verdana" panose="020B0604030504040204" pitchFamily="34" charset="0"/>
                <a:ea typeface="Verdana" panose="020B0604030504040204" pitchFamily="34" charset="0"/>
              </a:rPr>
              <a:t>DISADVANTAGES:</a:t>
            </a:r>
          </a:p>
          <a:p>
            <a:pPr lvl="0">
              <a:buFont typeface="Wingdings" pitchFamily="2" charset="2"/>
              <a:buChar char="Ø"/>
            </a:pPr>
            <a:r>
              <a:rPr lang="en-US" dirty="0">
                <a:solidFill>
                  <a:srgbClr val="002060"/>
                </a:solidFill>
                <a:latin typeface="Verdana" panose="020B0604030504040204" pitchFamily="34" charset="0"/>
                <a:ea typeface="Verdana" panose="020B0604030504040204" pitchFamily="34" charset="0"/>
              </a:rPr>
              <a:t>These tubes have poor accuracy.</a:t>
            </a:r>
          </a:p>
          <a:p>
            <a:pPr lvl="0">
              <a:buFont typeface="Wingdings" pitchFamily="2" charset="2"/>
              <a:buChar char="Ø"/>
            </a:pPr>
            <a:r>
              <a:rPr lang="en-US" dirty="0">
                <a:solidFill>
                  <a:srgbClr val="002060"/>
                </a:solidFill>
                <a:latin typeface="Verdana" panose="020B0604030504040204" pitchFamily="34" charset="0"/>
                <a:ea typeface="Verdana" panose="020B0604030504040204" pitchFamily="34" charset="0"/>
              </a:rPr>
              <a:t>They are unsuitable for dirty and sticky fluids.</a:t>
            </a:r>
          </a:p>
          <a:p>
            <a:pPr lvl="0">
              <a:buFont typeface="Wingdings" pitchFamily="2" charset="2"/>
              <a:buChar char="Ø"/>
            </a:pPr>
            <a:r>
              <a:rPr lang="en-US" dirty="0">
                <a:solidFill>
                  <a:srgbClr val="002060"/>
                </a:solidFill>
                <a:latin typeface="Verdana" panose="020B0604030504040204" pitchFamily="34" charset="0"/>
                <a:ea typeface="Verdana" panose="020B0604030504040204" pitchFamily="34" charset="0"/>
              </a:rPr>
              <a:t>They are sensitive to upstream disturbances.</a:t>
            </a:r>
          </a:p>
          <a:p>
            <a:endParaRPr lang="en-US" dirty="0">
              <a:solidFill>
                <a:srgbClr val="002060"/>
              </a:solidFill>
              <a:latin typeface="Verdana" panose="020B0604030504040204" pitchFamily="34" charset="0"/>
              <a:ea typeface="Verdana" panose="020B0604030504040204" pitchFamily="34" charset="0"/>
            </a:endParaRPr>
          </a:p>
        </p:txBody>
      </p:sp>
      <p:pic>
        <p:nvPicPr>
          <p:cNvPr id="6" name="Picture 5" descr="Pitot tube.png"/>
          <p:cNvPicPr>
            <a:picLocks noChangeAspect="1"/>
          </p:cNvPicPr>
          <p:nvPr/>
        </p:nvPicPr>
        <p:blipFill>
          <a:blip r:embed="rId2"/>
          <a:stretch>
            <a:fillRect/>
          </a:stretch>
        </p:blipFill>
        <p:spPr>
          <a:xfrm>
            <a:off x="7951961" y="2893800"/>
            <a:ext cx="3505200" cy="2609850"/>
          </a:xfrm>
          <a:prstGeom prst="rect">
            <a:avLst/>
          </a:prstGeom>
        </p:spPr>
      </p:pic>
      <p:sp>
        <p:nvSpPr>
          <p:cNvPr id="2" name="Dikdörtgen 1"/>
          <p:cNvSpPr/>
          <p:nvPr/>
        </p:nvSpPr>
        <p:spPr>
          <a:xfrm>
            <a:off x="4855677" y="867862"/>
            <a:ext cx="2969083" cy="584775"/>
          </a:xfrm>
          <a:prstGeom prst="rect">
            <a:avLst/>
          </a:prstGeom>
        </p:spPr>
        <p:txBody>
          <a:bodyPr wrap="none">
            <a:spAutoFit/>
          </a:bodyPr>
          <a:lstStyle/>
          <a:p>
            <a:r>
              <a:rPr lang="en-US" sz="3200" b="1" dirty="0" smtClean="0">
                <a:solidFill>
                  <a:schemeClr val="bg1"/>
                </a:solidFill>
                <a:latin typeface="Verdana" panose="020B0604030504040204" pitchFamily="34" charset="0"/>
                <a:ea typeface="Verdana" panose="020B0604030504040204" pitchFamily="34" charset="0"/>
                <a:cs typeface="Times New Roman" pitchFamily="18" charset="0"/>
              </a:rPr>
              <a:t>PITOT TUBE</a:t>
            </a:r>
            <a:endParaRPr lang="tr-TR" sz="3200" dirty="0">
              <a:latin typeface="Verdana" panose="020B0604030504040204" pitchFamily="34" charset="0"/>
              <a:ea typeface="Verdana" panose="020B0604030504040204" pitchFamily="34" charset="0"/>
            </a:endParaRPr>
          </a:p>
        </p:txBody>
      </p:sp>
      <p:sp>
        <p:nvSpPr>
          <p:cNvPr id="7" name="Altbilgi Yer Tutucusu 3"/>
          <p:cNvSpPr>
            <a:spLocks noGrp="1"/>
          </p:cNvSpPr>
          <p:nvPr>
            <p:ph type="ftr" sz="quarter" idx="11"/>
          </p:nvPr>
        </p:nvSpPr>
        <p:spPr>
          <a:xfrm>
            <a:off x="0" y="6492875"/>
            <a:ext cx="691721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DR. KADRİYE ÖZLEM HAMALOĞLU                                                                   </a:t>
            </a:r>
            <a:endPar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12</a:t>
            </a: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a:t>
            </a:r>
            <a:r>
              <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a:t>
            </a: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.2018</a:t>
            </a:r>
            <a:endParaRPr kumimoji="0" lang="en-US" sz="900" b="0" i="0" u="none" strike="noStrike" kern="1200" cap="all" spc="0" normalizeH="0" baseline="0" noProof="0" dirty="0">
              <a:ln>
                <a:noFill/>
              </a:ln>
              <a:solidFill>
                <a:srgbClr val="4590B8"/>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7464619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a:bodyPr>
          <a:lstStyle/>
          <a:p>
            <a:pPr algn="ctr"/>
            <a:r>
              <a:rPr lang="en-US" altLang="tr-TR" sz="3200" b="1" dirty="0">
                <a:latin typeface="Verdana" panose="020B0604030504040204" pitchFamily="34" charset="0"/>
                <a:ea typeface="Verdana" panose="020B0604030504040204" pitchFamily="34" charset="0"/>
              </a:rPr>
              <a:t>The Nozzle </a:t>
            </a:r>
            <a:r>
              <a:rPr lang="en-US" altLang="tr-TR" sz="3200" b="1" dirty="0" smtClean="0">
                <a:latin typeface="Verdana" panose="020B0604030504040204" pitchFamily="34" charset="0"/>
                <a:ea typeface="Verdana" panose="020B0604030504040204" pitchFamily="34" charset="0"/>
              </a:rPr>
              <a:t>Flow</a:t>
            </a:r>
            <a:r>
              <a:rPr lang="tr-TR" altLang="tr-TR" sz="3200" b="1" dirty="0" smtClean="0">
                <a:latin typeface="Verdana" panose="020B0604030504040204" pitchFamily="34" charset="0"/>
                <a:ea typeface="Verdana" panose="020B0604030504040204" pitchFamily="34" charset="0"/>
              </a:rPr>
              <a:t> </a:t>
            </a:r>
            <a:r>
              <a:rPr lang="en-US" altLang="tr-TR" sz="3200" b="1" dirty="0" smtClean="0">
                <a:latin typeface="Verdana" panose="020B0604030504040204" pitchFamily="34" charset="0"/>
                <a:ea typeface="Verdana" panose="020B0604030504040204" pitchFamily="34" charset="0"/>
              </a:rPr>
              <a:t>meter</a:t>
            </a:r>
          </a:p>
        </p:txBody>
      </p:sp>
      <p:sp>
        <p:nvSpPr>
          <p:cNvPr id="5" name="Altbilgi Yer Tutucusu 3"/>
          <p:cNvSpPr>
            <a:spLocks noGrp="1"/>
          </p:cNvSpPr>
          <p:nvPr>
            <p:ph type="ftr" sz="quarter" idx="11"/>
          </p:nvPr>
        </p:nvSpPr>
        <p:spPr>
          <a:xfrm>
            <a:off x="0" y="6492875"/>
            <a:ext cx="691721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DR. KADRİYE ÖZLEM HAMALOĞLU                                                                   </a:t>
            </a:r>
            <a:endPar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12</a:t>
            </a: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a:t>
            </a:r>
            <a:r>
              <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a:t>
            </a: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.2018</a:t>
            </a:r>
            <a:endParaRPr kumimoji="0" lang="en-US" sz="900" b="0" i="0" u="none" strike="noStrike" kern="1200" cap="all" spc="0" normalizeH="0" baseline="0" noProof="0" dirty="0">
              <a:ln>
                <a:noFill/>
              </a:ln>
              <a:solidFill>
                <a:srgbClr val="4590B8"/>
              </a:solidFill>
              <a:effectLst/>
              <a:uLnTx/>
              <a:uFillTx/>
              <a:latin typeface="Gill Sans MT" panose="020B0502020104020203"/>
              <a:ea typeface="+mn-ea"/>
              <a:cs typeface="+mn-cs"/>
            </a:endParaRPr>
          </a:p>
        </p:txBody>
      </p:sp>
      <p:sp>
        <p:nvSpPr>
          <p:cNvPr id="6" name="Content Placeholder 3"/>
          <p:cNvSpPr txBox="1">
            <a:spLocks/>
          </p:cNvSpPr>
          <p:nvPr/>
        </p:nvSpPr>
        <p:spPr>
          <a:xfrm>
            <a:off x="494413" y="2103437"/>
            <a:ext cx="11302252" cy="4572000"/>
          </a:xfrm>
          <a:prstGeom prst="rect">
            <a:avLst/>
          </a:prstGeom>
        </p:spPr>
        <p:txBody>
          <a:bodyP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gn="just">
              <a:buFont typeface="Wingdings" pitchFamily="2" charset="2"/>
              <a:buChar char="Ø"/>
            </a:pPr>
            <a:r>
              <a:rPr lang="en-US" dirty="0" smtClean="0">
                <a:solidFill>
                  <a:srgbClr val="002060"/>
                </a:solidFill>
                <a:latin typeface="Verdana" panose="020B0604030504040204" pitchFamily="34" charset="0"/>
                <a:ea typeface="Verdana" panose="020B0604030504040204" pitchFamily="34" charset="0"/>
              </a:rPr>
              <a:t>A flow nozzle meter consists of a short nozzle, with a smooth guided entry and a sharp exit is placed in the pipe to change the flow field and create a pressure drop that is used to calculate the flow velocity. </a:t>
            </a:r>
          </a:p>
          <a:p>
            <a:pPr algn="just">
              <a:buFont typeface="Wingdings" pitchFamily="2" charset="2"/>
              <a:buChar char="Ø"/>
            </a:pPr>
            <a:r>
              <a:rPr lang="tr-TR" dirty="0" smtClean="0">
                <a:solidFill>
                  <a:srgbClr val="002060"/>
                </a:solidFill>
                <a:latin typeface="Verdana" panose="020B0604030504040204" pitchFamily="34" charset="0"/>
                <a:ea typeface="Verdana" panose="020B0604030504040204" pitchFamily="34" charset="0"/>
              </a:rPr>
              <a:t>F</a:t>
            </a:r>
            <a:r>
              <a:rPr lang="en-US" dirty="0" err="1" smtClean="0">
                <a:solidFill>
                  <a:srgbClr val="002060"/>
                </a:solidFill>
                <a:latin typeface="Verdana" panose="020B0604030504040204" pitchFamily="34" charset="0"/>
                <a:ea typeface="Verdana" panose="020B0604030504040204" pitchFamily="34" charset="0"/>
              </a:rPr>
              <a:t>rictional</a:t>
            </a:r>
            <a:r>
              <a:rPr lang="en-US" dirty="0" smtClean="0">
                <a:solidFill>
                  <a:srgbClr val="002060"/>
                </a:solidFill>
                <a:latin typeface="Verdana" panose="020B0604030504040204" pitchFamily="34" charset="0"/>
                <a:ea typeface="Verdana" panose="020B0604030504040204" pitchFamily="34" charset="0"/>
              </a:rPr>
              <a:t> loss in a flow nozzle meter is much less than in an orifice meter, but higher than in a </a:t>
            </a:r>
            <a:r>
              <a:rPr lang="en-US" dirty="0" err="1" smtClean="0">
                <a:solidFill>
                  <a:srgbClr val="002060"/>
                </a:solidFill>
                <a:latin typeface="Verdana" panose="020B0604030504040204" pitchFamily="34" charset="0"/>
                <a:ea typeface="Verdana" panose="020B0604030504040204" pitchFamily="34" charset="0"/>
              </a:rPr>
              <a:t>venturi</a:t>
            </a:r>
            <a:r>
              <a:rPr lang="en-US" dirty="0" smtClean="0">
                <a:solidFill>
                  <a:srgbClr val="002060"/>
                </a:solidFill>
                <a:latin typeface="Verdana" panose="020B0604030504040204" pitchFamily="34" charset="0"/>
                <a:ea typeface="Verdana" panose="020B0604030504040204" pitchFamily="34" charset="0"/>
              </a:rPr>
              <a:t> meter.</a:t>
            </a:r>
            <a:endParaRPr lang="en-US" dirty="0">
              <a:solidFill>
                <a:srgbClr val="002060"/>
              </a:solidFill>
              <a:latin typeface="Verdana" panose="020B0604030504040204" pitchFamily="34" charset="0"/>
              <a:ea typeface="Verdana" panose="020B0604030504040204" pitchFamily="34" charset="0"/>
            </a:endParaRPr>
          </a:p>
        </p:txBody>
      </p:sp>
      <p:pic>
        <p:nvPicPr>
          <p:cNvPr id="7" name="Picture 7" descr="flow nozle.jpe"/>
          <p:cNvPicPr>
            <a:picLocks noChangeAspect="1"/>
          </p:cNvPicPr>
          <p:nvPr/>
        </p:nvPicPr>
        <p:blipFill>
          <a:blip r:embed="rId2"/>
          <a:stretch>
            <a:fillRect/>
          </a:stretch>
        </p:blipFill>
        <p:spPr>
          <a:xfrm>
            <a:off x="10110458" y="679450"/>
            <a:ext cx="1143000" cy="1200150"/>
          </a:xfrm>
          <a:prstGeom prst="rect">
            <a:avLst/>
          </a:prstGeom>
        </p:spPr>
      </p:pic>
      <p:pic>
        <p:nvPicPr>
          <p:cNvPr id="8" name="Picture 2"/>
          <p:cNvPicPr>
            <a:picLocks noChangeAspect="1" noChangeArrowheads="1"/>
          </p:cNvPicPr>
          <p:nvPr/>
        </p:nvPicPr>
        <p:blipFill>
          <a:blip r:embed="rId3"/>
          <a:srcRect/>
          <a:stretch>
            <a:fillRect/>
          </a:stretch>
        </p:blipFill>
        <p:spPr bwMode="auto">
          <a:xfrm>
            <a:off x="5481120" y="3751262"/>
            <a:ext cx="4905375" cy="2924175"/>
          </a:xfrm>
          <a:prstGeom prst="rect">
            <a:avLst/>
          </a:prstGeom>
          <a:noFill/>
          <a:ln w="9525">
            <a:noFill/>
            <a:miter lim="800000"/>
            <a:headEnd/>
            <a:tailEnd/>
          </a:ln>
          <a:effectLst/>
        </p:spPr>
      </p:pic>
      <p:pic>
        <p:nvPicPr>
          <p:cNvPr id="9" name="Picture 3"/>
          <p:cNvPicPr>
            <a:picLocks noChangeAspect="1" noChangeArrowheads="1"/>
          </p:cNvPicPr>
          <p:nvPr/>
        </p:nvPicPr>
        <p:blipFill>
          <a:blip r:embed="rId4"/>
          <a:srcRect/>
          <a:stretch>
            <a:fillRect/>
          </a:stretch>
        </p:blipFill>
        <p:spPr bwMode="auto">
          <a:xfrm>
            <a:off x="1671120" y="4741862"/>
            <a:ext cx="3552825" cy="1209675"/>
          </a:xfrm>
          <a:prstGeom prst="rect">
            <a:avLst/>
          </a:prstGeom>
          <a:noFill/>
          <a:ln w="9525">
            <a:noFill/>
            <a:miter lim="800000"/>
            <a:headEnd/>
            <a:tailEnd/>
          </a:ln>
          <a:effectLst/>
        </p:spPr>
      </p:pic>
    </p:spTree>
    <p:extLst>
      <p:ext uri="{BB962C8B-B14F-4D97-AF65-F5344CB8AC3E}">
        <p14:creationId xmlns:p14="http://schemas.microsoft.com/office/powerpoint/2010/main" val="1223944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pPr algn="ctr"/>
            <a:r>
              <a:rPr lang="de-DE" altLang="tr-TR" sz="3200" b="1" dirty="0" err="1">
                <a:latin typeface="Verdana" panose="020B0604030504040204" pitchFamily="34" charset="0"/>
                <a:ea typeface="Verdana" panose="020B0604030504040204" pitchFamily="34" charset="0"/>
              </a:rPr>
              <a:t>Reasons</a:t>
            </a:r>
            <a:r>
              <a:rPr lang="de-DE" altLang="tr-TR" sz="3200" b="1" dirty="0">
                <a:latin typeface="Verdana" panose="020B0604030504040204" pitchFamily="34" charset="0"/>
                <a:ea typeface="Verdana" panose="020B0604030504040204" pitchFamily="34" charset="0"/>
              </a:rPr>
              <a:t> </a:t>
            </a:r>
            <a:r>
              <a:rPr lang="de-DE" altLang="tr-TR" sz="3200" b="1" dirty="0" err="1">
                <a:latin typeface="Verdana" panose="020B0604030504040204" pitchFamily="34" charset="0"/>
                <a:ea typeface="Verdana" panose="020B0604030504040204" pitchFamily="34" charset="0"/>
              </a:rPr>
              <a:t>for</a:t>
            </a:r>
            <a:r>
              <a:rPr lang="de-DE" altLang="tr-TR" sz="3200" b="1" dirty="0">
                <a:latin typeface="Verdana" panose="020B0604030504040204" pitchFamily="34" charset="0"/>
                <a:ea typeface="Verdana" panose="020B0604030504040204" pitchFamily="34" charset="0"/>
              </a:rPr>
              <a:t> Flow </a:t>
            </a:r>
            <a:r>
              <a:rPr lang="de-DE" altLang="tr-TR" sz="3200" b="1" dirty="0" err="1" smtClean="0">
                <a:latin typeface="Verdana" panose="020B0604030504040204" pitchFamily="34" charset="0"/>
                <a:ea typeface="Verdana" panose="020B0604030504040204" pitchFamily="34" charset="0"/>
              </a:rPr>
              <a:t>Metering</a:t>
            </a:r>
            <a:endParaRPr lang="tr-TR" sz="3200" dirty="0">
              <a:latin typeface="Verdana" panose="020B0604030504040204" pitchFamily="34" charset="0"/>
              <a:ea typeface="Verdana" panose="020B0604030504040204" pitchFamily="34" charset="0"/>
            </a:endParaRPr>
          </a:p>
        </p:txBody>
      </p:sp>
      <p:sp>
        <p:nvSpPr>
          <p:cNvPr id="3" name="İçerik Yer Tutucusu 2"/>
          <p:cNvSpPr>
            <a:spLocks noGrp="1"/>
          </p:cNvSpPr>
          <p:nvPr>
            <p:ph idx="1"/>
          </p:nvPr>
        </p:nvSpPr>
        <p:spPr/>
        <p:txBody>
          <a:bodyPr>
            <a:normAutofit/>
          </a:bodyPr>
          <a:lstStyle/>
          <a:p>
            <a:r>
              <a:rPr lang="en-US" altLang="tr-TR" sz="2000" dirty="0">
                <a:latin typeface="Verdana" panose="020B0604030504040204" pitchFamily="34" charset="0"/>
                <a:ea typeface="Verdana" panose="020B0604030504040204" pitchFamily="34" charset="0"/>
              </a:rPr>
              <a:t>Plant control, for product quality and safety reasons.</a:t>
            </a:r>
          </a:p>
          <a:p>
            <a:r>
              <a:rPr lang="en-US" altLang="tr-TR" sz="2000" dirty="0" smtClean="0">
                <a:latin typeface="Verdana" panose="020B0604030504040204" pitchFamily="34" charset="0"/>
                <a:ea typeface="Verdana" panose="020B0604030504040204" pitchFamily="34" charset="0"/>
              </a:rPr>
              <a:t>Filling of containers, stock tanks and transporters.</a:t>
            </a:r>
          </a:p>
          <a:p>
            <a:r>
              <a:rPr lang="en-US" altLang="tr-TR" sz="2000" dirty="0" smtClean="0">
                <a:latin typeface="Verdana" panose="020B0604030504040204" pitchFamily="34" charset="0"/>
                <a:ea typeface="Verdana" panose="020B0604030504040204" pitchFamily="34" charset="0"/>
              </a:rPr>
              <a:t>Energy</a:t>
            </a:r>
            <a:r>
              <a:rPr lang="en-US" altLang="tr-TR" sz="2000" dirty="0">
                <a:latin typeface="Verdana" panose="020B0604030504040204" pitchFamily="34" charset="0"/>
                <a:ea typeface="Verdana" panose="020B0604030504040204" pitchFamily="34" charset="0"/>
              </a:rPr>
              <a:t>, mass balancing for costing purpose and </a:t>
            </a:r>
            <a:r>
              <a:rPr lang="en-US" altLang="tr-TR" sz="2000" dirty="0" smtClean="0">
                <a:latin typeface="Verdana" panose="020B0604030504040204" pitchFamily="34" charset="0"/>
                <a:ea typeface="Verdana" panose="020B0604030504040204" pitchFamily="34" charset="0"/>
              </a:rPr>
              <a:t>monitoring </a:t>
            </a:r>
            <a:r>
              <a:rPr lang="en-US" altLang="tr-TR" sz="2000" dirty="0">
                <a:latin typeface="Verdana" panose="020B0604030504040204" pitchFamily="34" charset="0"/>
                <a:ea typeface="Verdana" panose="020B0604030504040204" pitchFamily="34" charset="0"/>
              </a:rPr>
              <a:t>of heat exchangers.</a:t>
            </a:r>
          </a:p>
          <a:p>
            <a:r>
              <a:rPr lang="tr-TR" altLang="tr-TR" sz="2000" dirty="0" smtClean="0">
                <a:latin typeface="Verdana" panose="020B0604030504040204" pitchFamily="34" charset="0"/>
                <a:ea typeface="Verdana" panose="020B0604030504040204" pitchFamily="34" charset="0"/>
              </a:rPr>
              <a:t>M</a:t>
            </a:r>
            <a:r>
              <a:rPr lang="en-US" altLang="tr-TR" sz="2000" dirty="0" err="1" smtClean="0">
                <a:latin typeface="Verdana" panose="020B0604030504040204" pitchFamily="34" charset="0"/>
                <a:ea typeface="Verdana" panose="020B0604030504040204" pitchFamily="34" charset="0"/>
              </a:rPr>
              <a:t>onitoring</a:t>
            </a:r>
            <a:r>
              <a:rPr lang="en-US" altLang="tr-TR" sz="2000" dirty="0" smtClean="0">
                <a:latin typeface="Verdana" panose="020B0604030504040204" pitchFamily="34" charset="0"/>
                <a:ea typeface="Verdana" panose="020B0604030504040204" pitchFamily="34" charset="0"/>
              </a:rPr>
              <a:t> </a:t>
            </a:r>
            <a:r>
              <a:rPr lang="en-US" altLang="tr-TR" sz="2000" dirty="0">
                <a:latin typeface="Verdana" panose="020B0604030504040204" pitchFamily="34" charset="0"/>
                <a:ea typeface="Verdana" panose="020B0604030504040204" pitchFamily="34" charset="0"/>
              </a:rPr>
              <a:t>of pipelines and on-line analysis </a:t>
            </a:r>
            <a:r>
              <a:rPr lang="en-US" altLang="tr-TR" sz="2000" dirty="0" smtClean="0">
                <a:latin typeface="Verdana" panose="020B0604030504040204" pitchFamily="34" charset="0"/>
                <a:ea typeface="Verdana" panose="020B0604030504040204" pitchFamily="34" charset="0"/>
              </a:rPr>
              <a:t>equipment</a:t>
            </a:r>
            <a:r>
              <a:rPr lang="tr-TR" altLang="tr-TR" sz="2000" dirty="0" smtClean="0">
                <a:latin typeface="Verdana" panose="020B0604030504040204" pitchFamily="34" charset="0"/>
                <a:ea typeface="Verdana" panose="020B0604030504040204" pitchFamily="34" charset="0"/>
              </a:rPr>
              <a:t>.</a:t>
            </a:r>
            <a:endParaRPr lang="tr-TR" sz="2000" dirty="0">
              <a:latin typeface="Verdana" panose="020B0604030504040204" pitchFamily="34" charset="0"/>
              <a:ea typeface="Verdana" panose="020B0604030504040204" pitchFamily="34" charset="0"/>
            </a:endParaRPr>
          </a:p>
        </p:txBody>
      </p:sp>
      <p:sp>
        <p:nvSpPr>
          <p:cNvPr id="4" name="Altbilgi Yer Tutucusu 3"/>
          <p:cNvSpPr>
            <a:spLocks noGrp="1"/>
          </p:cNvSpPr>
          <p:nvPr>
            <p:ph type="ftr" sz="quarter" idx="11"/>
          </p:nvPr>
        </p:nvSpPr>
        <p:spPr>
          <a:xfrm>
            <a:off x="0" y="6492875"/>
            <a:ext cx="691721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DR. KADRİYE ÖZLEM HAMALOĞLU                                                                   </a:t>
            </a:r>
            <a:endPar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12</a:t>
            </a: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a:t>
            </a:r>
            <a:r>
              <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a:t>
            </a: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.2018</a:t>
            </a:r>
            <a:endParaRPr kumimoji="0" lang="en-US" sz="900" b="0" i="0" u="none" strike="noStrike" kern="1200" cap="all" spc="0" normalizeH="0" baseline="0" noProof="0" dirty="0">
              <a:ln>
                <a:noFill/>
              </a:ln>
              <a:solidFill>
                <a:srgbClr val="4590B8"/>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46206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0058400" y="6248400"/>
            <a:ext cx="457200" cy="457200"/>
          </a:xfrm>
        </p:spPr>
        <p:txBody>
          <a:bodyPr/>
          <a:lstStyle/>
          <a:p>
            <a:fld id="{B6F15528-21DE-4FAA-801E-634DDDAF4B2B}" type="slidenum">
              <a:rPr lang="en-US" smtClean="0"/>
              <a:pPr/>
              <a:t>20</a:t>
            </a:fld>
            <a:endParaRPr lang="en-US" dirty="0"/>
          </a:p>
        </p:txBody>
      </p:sp>
      <p:sp>
        <p:nvSpPr>
          <p:cNvPr id="4" name="Content Placeholder 3"/>
          <p:cNvSpPr>
            <a:spLocks noGrp="1"/>
          </p:cNvSpPr>
          <p:nvPr>
            <p:ph sz="quarter" idx="1"/>
          </p:nvPr>
        </p:nvSpPr>
        <p:spPr>
          <a:xfrm>
            <a:off x="575894" y="1634905"/>
            <a:ext cx="8458200" cy="5486400"/>
          </a:xfrm>
        </p:spPr>
        <p:txBody>
          <a:bodyPr>
            <a:normAutofit/>
          </a:bodyPr>
          <a:lstStyle/>
          <a:p>
            <a:r>
              <a:rPr lang="en-US" u="sng" dirty="0">
                <a:solidFill>
                  <a:srgbClr val="002060"/>
                </a:solidFill>
                <a:latin typeface="Verdana" panose="020B0604030504040204" pitchFamily="34" charset="0"/>
                <a:ea typeface="Verdana" panose="020B0604030504040204" pitchFamily="34" charset="0"/>
              </a:rPr>
              <a:t>ADVANTAGES:</a:t>
            </a:r>
          </a:p>
          <a:p>
            <a:pPr>
              <a:buFont typeface="Wingdings" pitchFamily="2" charset="2"/>
              <a:buChar char="Ø"/>
            </a:pPr>
            <a:r>
              <a:rPr lang="en-US" dirty="0">
                <a:solidFill>
                  <a:srgbClr val="002060"/>
                </a:solidFill>
                <a:latin typeface="Verdana" panose="020B0604030504040204" pitchFamily="34" charset="0"/>
                <a:ea typeface="Verdana" panose="020B0604030504040204" pitchFamily="34" charset="0"/>
              </a:rPr>
              <a:t>Permanent pressure loss is lower than orifice plate.</a:t>
            </a:r>
          </a:p>
          <a:p>
            <a:pPr>
              <a:buFont typeface="Wingdings" pitchFamily="2" charset="2"/>
              <a:buChar char="Ø"/>
            </a:pPr>
            <a:r>
              <a:rPr lang="en-US" dirty="0">
                <a:solidFill>
                  <a:srgbClr val="002060"/>
                </a:solidFill>
                <a:latin typeface="Verdana" panose="020B0604030504040204" pitchFamily="34" charset="0"/>
                <a:ea typeface="Verdana" panose="020B0604030504040204" pitchFamily="34" charset="0"/>
              </a:rPr>
              <a:t>It is available in numerous materials.</a:t>
            </a:r>
          </a:p>
          <a:p>
            <a:pPr>
              <a:buFont typeface="Wingdings" pitchFamily="2" charset="2"/>
              <a:buChar char="Ø"/>
            </a:pPr>
            <a:r>
              <a:rPr lang="en-US" dirty="0">
                <a:solidFill>
                  <a:srgbClr val="002060"/>
                </a:solidFill>
                <a:latin typeface="Verdana" panose="020B0604030504040204" pitchFamily="34" charset="0"/>
                <a:ea typeface="Verdana" panose="020B0604030504040204" pitchFamily="34" charset="0"/>
              </a:rPr>
              <a:t>It is useful for fluids containing solids.</a:t>
            </a:r>
          </a:p>
          <a:p>
            <a:pPr>
              <a:buFont typeface="Wingdings" pitchFamily="2" charset="2"/>
              <a:buChar char="Ø"/>
            </a:pPr>
            <a:r>
              <a:rPr lang="en-US" dirty="0">
                <a:solidFill>
                  <a:srgbClr val="002060"/>
                </a:solidFill>
                <a:latin typeface="Verdana" panose="020B0604030504040204" pitchFamily="34" charset="0"/>
                <a:ea typeface="Verdana" panose="020B0604030504040204" pitchFamily="34" charset="0"/>
              </a:rPr>
              <a:t>It is widely accepted for high temperature and pressure steam flow.</a:t>
            </a:r>
          </a:p>
          <a:p>
            <a:pPr>
              <a:buNone/>
            </a:pPr>
            <a:endParaRPr lang="en-US" dirty="0">
              <a:solidFill>
                <a:srgbClr val="002060"/>
              </a:solidFill>
              <a:latin typeface="Verdana" panose="020B0604030504040204" pitchFamily="34" charset="0"/>
              <a:ea typeface="Verdana" panose="020B0604030504040204" pitchFamily="34" charset="0"/>
            </a:endParaRPr>
          </a:p>
          <a:p>
            <a:r>
              <a:rPr lang="en-US" u="sng" dirty="0">
                <a:solidFill>
                  <a:srgbClr val="002060"/>
                </a:solidFill>
                <a:latin typeface="Verdana" panose="020B0604030504040204" pitchFamily="34" charset="0"/>
                <a:ea typeface="Verdana" panose="020B0604030504040204" pitchFamily="34" charset="0"/>
              </a:rPr>
              <a:t>DISADVANTAGES:</a:t>
            </a:r>
          </a:p>
          <a:p>
            <a:pPr>
              <a:buFont typeface="Wingdings" pitchFamily="2" charset="2"/>
              <a:buChar char="Ø"/>
            </a:pPr>
            <a:r>
              <a:rPr lang="en-US" dirty="0">
                <a:solidFill>
                  <a:srgbClr val="002060"/>
                </a:solidFill>
                <a:latin typeface="Verdana" panose="020B0604030504040204" pitchFamily="34" charset="0"/>
                <a:ea typeface="Verdana" panose="020B0604030504040204" pitchFamily="34" charset="0"/>
              </a:rPr>
              <a:t>Its cost is higher than orifice plate.</a:t>
            </a:r>
          </a:p>
          <a:p>
            <a:pPr>
              <a:buFont typeface="Wingdings" pitchFamily="2" charset="2"/>
              <a:buChar char="Ø"/>
            </a:pPr>
            <a:r>
              <a:rPr lang="en-US" dirty="0">
                <a:solidFill>
                  <a:srgbClr val="002060"/>
                </a:solidFill>
                <a:latin typeface="Verdana" panose="020B0604030504040204" pitchFamily="34" charset="0"/>
                <a:ea typeface="Verdana" panose="020B0604030504040204" pitchFamily="34" charset="0"/>
              </a:rPr>
              <a:t>It is limited to moderate pipe sizes.</a:t>
            </a:r>
          </a:p>
          <a:p>
            <a:pPr>
              <a:buFont typeface="Wingdings" pitchFamily="2" charset="2"/>
              <a:buChar char="Ø"/>
            </a:pPr>
            <a:r>
              <a:rPr lang="en-US" dirty="0">
                <a:solidFill>
                  <a:srgbClr val="002060"/>
                </a:solidFill>
                <a:latin typeface="Verdana" panose="020B0604030504040204" pitchFamily="34" charset="0"/>
                <a:ea typeface="Verdana" panose="020B0604030504040204" pitchFamily="34" charset="0"/>
              </a:rPr>
              <a:t>It requires more maintenance.</a:t>
            </a:r>
          </a:p>
          <a:p>
            <a:pPr>
              <a:buFont typeface="Wingdings" pitchFamily="2" charset="2"/>
              <a:buChar char="Ø"/>
            </a:pPr>
            <a:endParaRPr lang="en-US" dirty="0">
              <a:solidFill>
                <a:srgbClr val="002060"/>
              </a:solidFill>
              <a:latin typeface="Verdana" panose="020B0604030504040204" pitchFamily="34" charset="0"/>
              <a:ea typeface="Verdana" panose="020B0604030504040204" pitchFamily="34" charset="0"/>
            </a:endParaRPr>
          </a:p>
        </p:txBody>
      </p:sp>
      <p:sp>
        <p:nvSpPr>
          <p:cNvPr id="9" name="Rectangle 2"/>
          <p:cNvSpPr>
            <a:spLocks noGrp="1" noChangeArrowheads="1"/>
          </p:cNvSpPr>
          <p:nvPr>
            <p:ph type="title"/>
          </p:nvPr>
        </p:nvSpPr>
        <p:spPr>
          <a:xfrm>
            <a:off x="575894" y="729658"/>
            <a:ext cx="11029616" cy="988332"/>
          </a:xfrm>
        </p:spPr>
        <p:txBody>
          <a:bodyPr>
            <a:normAutofit/>
          </a:bodyPr>
          <a:lstStyle/>
          <a:p>
            <a:pPr algn="ctr"/>
            <a:r>
              <a:rPr lang="en-US" altLang="tr-TR" sz="3200" b="1" dirty="0">
                <a:latin typeface="Verdana" panose="020B0604030504040204" pitchFamily="34" charset="0"/>
                <a:ea typeface="Verdana" panose="020B0604030504040204" pitchFamily="34" charset="0"/>
              </a:rPr>
              <a:t>The Nozzle </a:t>
            </a:r>
            <a:r>
              <a:rPr lang="en-US" altLang="tr-TR" sz="3200" b="1" dirty="0" smtClean="0">
                <a:latin typeface="Verdana" panose="020B0604030504040204" pitchFamily="34" charset="0"/>
                <a:ea typeface="Verdana" panose="020B0604030504040204" pitchFamily="34" charset="0"/>
              </a:rPr>
              <a:t>Flow</a:t>
            </a:r>
            <a:r>
              <a:rPr lang="tr-TR" altLang="tr-TR" sz="3200" b="1" dirty="0" smtClean="0">
                <a:latin typeface="Verdana" panose="020B0604030504040204" pitchFamily="34" charset="0"/>
                <a:ea typeface="Verdana" panose="020B0604030504040204" pitchFamily="34" charset="0"/>
              </a:rPr>
              <a:t> </a:t>
            </a:r>
            <a:r>
              <a:rPr lang="en-US" altLang="tr-TR" sz="3200" b="1" dirty="0" smtClean="0">
                <a:latin typeface="Verdana" panose="020B0604030504040204" pitchFamily="34" charset="0"/>
                <a:ea typeface="Verdana" panose="020B0604030504040204" pitchFamily="34" charset="0"/>
              </a:rPr>
              <a:t>meter</a:t>
            </a:r>
          </a:p>
        </p:txBody>
      </p:sp>
      <p:sp>
        <p:nvSpPr>
          <p:cNvPr id="10" name="Altbilgi Yer Tutucusu 3"/>
          <p:cNvSpPr>
            <a:spLocks noGrp="1"/>
          </p:cNvSpPr>
          <p:nvPr>
            <p:ph type="ftr" sz="quarter" idx="11"/>
          </p:nvPr>
        </p:nvSpPr>
        <p:spPr>
          <a:xfrm>
            <a:off x="0" y="6492875"/>
            <a:ext cx="691721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DR. KADRİYE ÖZLEM HAMALOĞLU                                                                   </a:t>
            </a:r>
            <a:endPar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12</a:t>
            </a: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a:t>
            </a:r>
            <a:r>
              <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a:t>
            </a: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.2018</a:t>
            </a:r>
            <a:endParaRPr kumimoji="0" lang="en-US" sz="900" b="0" i="0" u="none" strike="noStrike" kern="1200" cap="all" spc="0" normalizeH="0" baseline="0" noProof="0" dirty="0">
              <a:ln>
                <a:noFill/>
              </a:ln>
              <a:solidFill>
                <a:srgbClr val="4590B8"/>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2138124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title"/>
          </p:nvPr>
        </p:nvSpPr>
        <p:spPr>
          <a:noFill/>
        </p:spPr>
        <p:txBody>
          <a:bodyPr>
            <a:normAutofit/>
          </a:bodyPr>
          <a:lstStyle/>
          <a:p>
            <a:pPr algn="ctr"/>
            <a:r>
              <a:rPr lang="en-US" altLang="tr-TR" sz="3200" b="1" dirty="0" smtClean="0">
                <a:latin typeface="Verdana" panose="020B0604030504040204" pitchFamily="34" charset="0"/>
                <a:ea typeface="Verdana" panose="020B0604030504040204" pitchFamily="34" charset="0"/>
              </a:rPr>
              <a:t>Flow through a Nozzle</a:t>
            </a:r>
          </a:p>
        </p:txBody>
      </p:sp>
      <p:graphicFrame>
        <p:nvGraphicFramePr>
          <p:cNvPr id="27651" name="Object 2"/>
          <p:cNvGraphicFramePr>
            <a:graphicFrameLocks noChangeAspect="1"/>
          </p:cNvGraphicFramePr>
          <p:nvPr>
            <p:extLst>
              <p:ext uri="{D42A27DB-BD31-4B8C-83A1-F6EECF244321}">
                <p14:modId xmlns:p14="http://schemas.microsoft.com/office/powerpoint/2010/main" val="1731324725"/>
              </p:ext>
            </p:extLst>
          </p:nvPr>
        </p:nvGraphicFramePr>
        <p:xfrm>
          <a:off x="8383509" y="3879494"/>
          <a:ext cx="2076937" cy="3449013"/>
        </p:xfrm>
        <a:graphic>
          <a:graphicData uri="http://schemas.openxmlformats.org/presentationml/2006/ole">
            <mc:AlternateContent xmlns:mc="http://schemas.openxmlformats.org/markup-compatibility/2006">
              <mc:Choice xmlns:v="urn:schemas-microsoft-com:vml" Requires="v">
                <p:oleObj spid="_x0000_s2281" name="Denklem" r:id="rId4" imgW="990360" imgH="1600200" progId="Equation.3">
                  <p:embed/>
                </p:oleObj>
              </mc:Choice>
              <mc:Fallback>
                <p:oleObj name="Denklem" r:id="rId4" imgW="990360" imgH="1600200" progId="Equation.3">
                  <p:embed/>
                  <p:pic>
                    <p:nvPicPr>
                      <p:cNvPr id="27651" name="Object 2"/>
                      <p:cNvPicPr>
                        <a:picLocks noChangeAspect="1" noChangeArrowheads="1"/>
                      </p:cNvPicPr>
                      <p:nvPr/>
                    </p:nvPicPr>
                    <p:blipFill>
                      <a:blip r:embed="rId5"/>
                      <a:srcRect/>
                      <a:stretch>
                        <a:fillRect/>
                      </a:stretch>
                    </p:blipFill>
                    <p:spPr bwMode="auto">
                      <a:xfrm>
                        <a:off x="8383509" y="3879494"/>
                        <a:ext cx="2076937" cy="3449013"/>
                      </a:xfrm>
                      <a:prstGeom prst="rect">
                        <a:avLst/>
                      </a:prstGeom>
                      <a:noFill/>
                      <a:ln>
                        <a:noFill/>
                      </a:ln>
                      <a:effectLst/>
                      <a:extLst/>
                    </p:spPr>
                  </p:pic>
                </p:oleObj>
              </mc:Fallback>
            </mc:AlternateContent>
          </a:graphicData>
        </a:graphic>
      </p:graphicFrame>
      <p:sp>
        <p:nvSpPr>
          <p:cNvPr id="27658" name="Text Box 17"/>
          <p:cNvSpPr txBox="1">
            <a:spLocks noChangeArrowheads="1"/>
          </p:cNvSpPr>
          <p:nvPr/>
        </p:nvSpPr>
        <p:spPr bwMode="auto">
          <a:xfrm>
            <a:off x="452030" y="2059980"/>
            <a:ext cx="5455467"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lr>
                <a:srgbClr val="FF9900"/>
              </a:buClr>
              <a:buFont typeface="Wingdings 3" panose="05040102010807070707" pitchFamily="18" charset="2"/>
              <a:buChar char="}"/>
              <a:defRPr sz="2400">
                <a:solidFill>
                  <a:schemeClr val="tx1"/>
                </a:solidFill>
                <a:latin typeface="Verdana" panose="020B0604030504040204" pitchFamily="34" charset="0"/>
              </a:defRPr>
            </a:lvl1pPr>
            <a:lvl2pPr marL="742950" indent="-285750">
              <a:spcBef>
                <a:spcPct val="20000"/>
              </a:spcBef>
              <a:buClr>
                <a:srgbClr val="FF9900"/>
              </a:buClr>
              <a:buFont typeface="Wingdings 3" panose="05040102010807070707" pitchFamily="18" charset="2"/>
              <a:buChar char="}"/>
              <a:defRPr sz="2000">
                <a:solidFill>
                  <a:schemeClr val="tx1"/>
                </a:solidFill>
                <a:latin typeface="Verdana" panose="020B0604030504040204" pitchFamily="34" charset="0"/>
              </a:defRPr>
            </a:lvl2pPr>
            <a:lvl3pPr marL="1143000" indent="-228600">
              <a:spcBef>
                <a:spcPct val="20000"/>
              </a:spcBef>
              <a:buClr>
                <a:srgbClr val="FF9900"/>
              </a:buClr>
              <a:buFont typeface="Wingdings 3" panose="05040102010807070707" pitchFamily="18" charset="2"/>
              <a:buChar char="}"/>
              <a:defRPr sz="2400">
                <a:solidFill>
                  <a:schemeClr val="tx1"/>
                </a:solidFill>
                <a:latin typeface="Verdana" panose="020B0604030504040204" pitchFamily="34" charset="0"/>
              </a:defRPr>
            </a:lvl3pPr>
            <a:lvl4pPr marL="1600200" indent="-228600">
              <a:spcBef>
                <a:spcPct val="20000"/>
              </a:spcBef>
              <a:buClr>
                <a:srgbClr val="FF9900"/>
              </a:buClr>
              <a:buFont typeface="Wingdings 3" panose="05040102010807070707" pitchFamily="18" charset="2"/>
              <a:buChar char="}"/>
              <a:defRPr sz="1600">
                <a:solidFill>
                  <a:schemeClr val="tx1"/>
                </a:solidFill>
                <a:latin typeface="Verdana" panose="020B0604030504040204" pitchFamily="34" charset="0"/>
              </a:defRPr>
            </a:lvl4pPr>
            <a:lvl5pPr marL="2057400" indent="-228600">
              <a:spcBef>
                <a:spcPct val="20000"/>
              </a:spcBef>
              <a:buClr>
                <a:srgbClr val="FF9900"/>
              </a:buClr>
              <a:buFont typeface="Wingdings 3" panose="05040102010807070707" pitchFamily="18" charset="2"/>
              <a:buChar char="}"/>
              <a:defRPr sz="14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9900"/>
              </a:buClr>
              <a:buFont typeface="Wingdings 3" panose="05040102010807070707" pitchFamily="18" charset="2"/>
              <a:buChar char="}"/>
              <a:defRPr sz="14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9900"/>
              </a:buClr>
              <a:buFont typeface="Wingdings 3" panose="05040102010807070707" pitchFamily="18" charset="2"/>
              <a:buChar char="}"/>
              <a:defRPr sz="14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9900"/>
              </a:buClr>
              <a:buFont typeface="Wingdings 3" panose="05040102010807070707" pitchFamily="18" charset="2"/>
              <a:buChar char="}"/>
              <a:defRPr sz="14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9900"/>
              </a:buClr>
              <a:buFont typeface="Wingdings 3" panose="05040102010807070707" pitchFamily="18" charset="2"/>
              <a:buChar char="}"/>
              <a:defRPr sz="1400">
                <a:solidFill>
                  <a:schemeClr val="tx1"/>
                </a:solidFill>
                <a:latin typeface="Verdana" panose="020B0604030504040204" pitchFamily="34" charset="0"/>
              </a:defRPr>
            </a:lvl9pPr>
          </a:lstStyle>
          <a:p>
            <a:pPr algn="just" eaLnBrk="1" hangingPunct="1">
              <a:spcBef>
                <a:spcPct val="50000"/>
              </a:spcBef>
              <a:buClrTx/>
              <a:buFontTx/>
              <a:buNone/>
            </a:pPr>
            <a:r>
              <a:rPr lang="en-US" altLang="tr-TR" sz="1600" b="1" dirty="0">
                <a:solidFill>
                  <a:srgbClr val="002060"/>
                </a:solidFill>
              </a:rPr>
              <a:t>Basic Equations:</a:t>
            </a:r>
          </a:p>
          <a:p>
            <a:pPr algn="just" eaLnBrk="1" hangingPunct="1">
              <a:spcBef>
                <a:spcPct val="50000"/>
              </a:spcBef>
              <a:buClrTx/>
              <a:buFontTx/>
              <a:buNone/>
            </a:pPr>
            <a:r>
              <a:rPr lang="en-US" altLang="tr-TR" sz="1600" b="1" dirty="0">
                <a:solidFill>
                  <a:srgbClr val="002060"/>
                </a:solidFill>
              </a:rPr>
              <a:t>a.) Continuity:</a:t>
            </a:r>
          </a:p>
          <a:p>
            <a:pPr algn="just" eaLnBrk="1" hangingPunct="1">
              <a:spcBef>
                <a:spcPct val="50000"/>
              </a:spcBef>
              <a:buClrTx/>
              <a:buFontTx/>
              <a:buNone/>
            </a:pPr>
            <a:r>
              <a:rPr lang="en-US" altLang="tr-TR" sz="1600" b="1" dirty="0">
                <a:solidFill>
                  <a:srgbClr val="002060"/>
                </a:solidFill>
              </a:rPr>
              <a:t>	mass in = mass out</a:t>
            </a:r>
          </a:p>
          <a:p>
            <a:pPr algn="just" eaLnBrk="1" hangingPunct="1">
              <a:spcBef>
                <a:spcPct val="50000"/>
              </a:spcBef>
              <a:buClrTx/>
              <a:buFontTx/>
              <a:buNone/>
            </a:pPr>
            <a:r>
              <a:rPr lang="en-US" altLang="tr-TR" sz="1600" b="1" dirty="0">
                <a:solidFill>
                  <a:srgbClr val="002060"/>
                </a:solidFill>
              </a:rPr>
              <a:t>b.) Bernoulli’s Eqn.</a:t>
            </a:r>
          </a:p>
          <a:p>
            <a:pPr algn="just" eaLnBrk="1" hangingPunct="1">
              <a:spcBef>
                <a:spcPct val="50000"/>
              </a:spcBef>
              <a:buClrTx/>
              <a:buFontTx/>
              <a:buNone/>
            </a:pPr>
            <a:r>
              <a:rPr lang="en-US" altLang="tr-TR" sz="1600" b="1" dirty="0">
                <a:solidFill>
                  <a:srgbClr val="002060"/>
                </a:solidFill>
              </a:rPr>
              <a:t>	Total pressure is </a:t>
            </a:r>
            <a:r>
              <a:rPr lang="en-US" altLang="tr-TR" sz="1600" b="1" dirty="0" smtClean="0">
                <a:solidFill>
                  <a:srgbClr val="002060"/>
                </a:solidFill>
              </a:rPr>
              <a:t>constant </a:t>
            </a:r>
            <a:r>
              <a:rPr lang="en-US" altLang="tr-TR" sz="1600" b="1" dirty="0">
                <a:solidFill>
                  <a:srgbClr val="002060"/>
                </a:solidFill>
              </a:rPr>
              <a:t>throughout</a:t>
            </a:r>
          </a:p>
          <a:p>
            <a:pPr algn="just" eaLnBrk="1" hangingPunct="1">
              <a:spcBef>
                <a:spcPct val="50000"/>
              </a:spcBef>
              <a:buClrTx/>
              <a:buFontTx/>
              <a:buNone/>
            </a:pPr>
            <a:r>
              <a:rPr lang="en-US" altLang="tr-TR" sz="1600" dirty="0">
                <a:solidFill>
                  <a:srgbClr val="002060"/>
                </a:solidFill>
              </a:rPr>
              <a:t>	</a:t>
            </a:r>
          </a:p>
        </p:txBody>
      </p:sp>
      <p:grpSp>
        <p:nvGrpSpPr>
          <p:cNvPr id="2" name="Grup 1"/>
          <p:cNvGrpSpPr/>
          <p:nvPr/>
        </p:nvGrpSpPr>
        <p:grpSpPr>
          <a:xfrm>
            <a:off x="1898276" y="4118085"/>
            <a:ext cx="4030664" cy="2501900"/>
            <a:chOff x="5638800" y="4191000"/>
            <a:chExt cx="4030664" cy="2501900"/>
          </a:xfrm>
        </p:grpSpPr>
        <p:sp>
          <p:nvSpPr>
            <p:cNvPr id="27652" name="Line 11"/>
            <p:cNvSpPr>
              <a:spLocks noChangeShapeType="1"/>
            </p:cNvSpPr>
            <p:nvPr/>
          </p:nvSpPr>
          <p:spPr bwMode="auto">
            <a:xfrm>
              <a:off x="6096000" y="4267200"/>
              <a:ext cx="0" cy="2286000"/>
            </a:xfrm>
            <a:prstGeom prst="line">
              <a:avLst/>
            </a:prstGeom>
            <a:noFill/>
            <a:ln w="127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tr-TR"/>
            </a:p>
          </p:txBody>
        </p:sp>
        <p:sp>
          <p:nvSpPr>
            <p:cNvPr id="27653" name="Line 12"/>
            <p:cNvSpPr>
              <a:spLocks noChangeShapeType="1"/>
            </p:cNvSpPr>
            <p:nvPr/>
          </p:nvSpPr>
          <p:spPr bwMode="auto">
            <a:xfrm>
              <a:off x="8991600" y="5105400"/>
              <a:ext cx="0" cy="762000"/>
            </a:xfrm>
            <a:prstGeom prst="line">
              <a:avLst/>
            </a:prstGeom>
            <a:noFill/>
            <a:ln w="127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tr-TR"/>
            </a:p>
          </p:txBody>
        </p:sp>
        <p:graphicFrame>
          <p:nvGraphicFramePr>
            <p:cNvPr id="27654" name="Object 3"/>
            <p:cNvGraphicFramePr>
              <a:graphicFrameLocks noChangeAspect="1"/>
            </p:cNvGraphicFramePr>
            <p:nvPr>
              <p:extLst>
                <p:ext uri="{D42A27DB-BD31-4B8C-83A1-F6EECF244321}">
                  <p14:modId xmlns:p14="http://schemas.microsoft.com/office/powerpoint/2010/main" val="3166964634"/>
                </p:ext>
              </p:extLst>
            </p:nvPr>
          </p:nvGraphicFramePr>
          <p:xfrm>
            <a:off x="5638800" y="4572000"/>
            <a:ext cx="338138" cy="1587500"/>
          </p:xfrm>
          <a:graphic>
            <a:graphicData uri="http://schemas.openxmlformats.org/presentationml/2006/ole">
              <mc:AlternateContent xmlns:mc="http://schemas.openxmlformats.org/markup-compatibility/2006">
                <mc:Choice xmlns:v="urn:schemas-microsoft-com:vml" Requires="v">
                  <p:oleObj spid="_x0000_s2282" name="Equation" r:id="rId6" imgW="254000" imgH="1193800" progId="Equation.3">
                    <p:embed/>
                  </p:oleObj>
                </mc:Choice>
                <mc:Fallback>
                  <p:oleObj name="Equation" r:id="rId6" imgW="254000" imgH="1193800" progId="Equation.3">
                    <p:embed/>
                    <p:pic>
                      <p:nvPicPr>
                        <p:cNvPr id="27654"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8800" y="4572000"/>
                          <a:ext cx="338138" cy="158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655" name="Object 4"/>
            <p:cNvGraphicFramePr>
              <a:graphicFrameLocks noChangeAspect="1"/>
            </p:cNvGraphicFramePr>
            <p:nvPr>
              <p:extLst>
                <p:ext uri="{D42A27DB-BD31-4B8C-83A1-F6EECF244321}">
                  <p14:modId xmlns:p14="http://schemas.microsoft.com/office/powerpoint/2010/main" val="2970632593"/>
                </p:ext>
              </p:extLst>
            </p:nvPr>
          </p:nvGraphicFramePr>
          <p:xfrm>
            <a:off x="9296401" y="4648200"/>
            <a:ext cx="373063" cy="1587500"/>
          </p:xfrm>
          <a:graphic>
            <a:graphicData uri="http://schemas.openxmlformats.org/presentationml/2006/ole">
              <mc:AlternateContent xmlns:mc="http://schemas.openxmlformats.org/markup-compatibility/2006">
                <mc:Choice xmlns:v="urn:schemas-microsoft-com:vml" Requires="v">
                  <p:oleObj spid="_x0000_s2283" name="Equation" r:id="rId8" imgW="279400" imgH="1193800" progId="Equation.3">
                    <p:embed/>
                  </p:oleObj>
                </mc:Choice>
                <mc:Fallback>
                  <p:oleObj name="Equation" r:id="rId8" imgW="279400" imgH="1193800" progId="Equation.3">
                    <p:embed/>
                    <p:pic>
                      <p:nvPicPr>
                        <p:cNvPr id="27655"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96401" y="4648200"/>
                          <a:ext cx="373063" cy="158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656" name="Freeform 15"/>
            <p:cNvSpPr>
              <a:spLocks/>
            </p:cNvSpPr>
            <p:nvPr/>
          </p:nvSpPr>
          <p:spPr bwMode="auto">
            <a:xfrm>
              <a:off x="6096000" y="4191000"/>
              <a:ext cx="2895600" cy="901700"/>
            </a:xfrm>
            <a:custGeom>
              <a:avLst/>
              <a:gdLst>
                <a:gd name="T0" fmla="*/ 0 w 1824"/>
                <a:gd name="T1" fmla="*/ 2147483646 h 568"/>
                <a:gd name="T2" fmla="*/ 2147483646 w 1824"/>
                <a:gd name="T3" fmla="*/ 2147483646 h 568"/>
                <a:gd name="T4" fmla="*/ 2147483646 w 1824"/>
                <a:gd name="T5" fmla="*/ 2147483646 h 568"/>
                <a:gd name="T6" fmla="*/ 2147483646 w 1824"/>
                <a:gd name="T7" fmla="*/ 2147483646 h 568"/>
                <a:gd name="T8" fmla="*/ 2147483646 w 1824"/>
                <a:gd name="T9" fmla="*/ 2147483646 h 568"/>
                <a:gd name="T10" fmla="*/ 0 60000 65536"/>
                <a:gd name="T11" fmla="*/ 0 60000 65536"/>
                <a:gd name="T12" fmla="*/ 0 60000 65536"/>
                <a:gd name="T13" fmla="*/ 0 60000 65536"/>
                <a:gd name="T14" fmla="*/ 0 60000 65536"/>
                <a:gd name="T15" fmla="*/ 0 w 1824"/>
                <a:gd name="T16" fmla="*/ 0 h 568"/>
                <a:gd name="T17" fmla="*/ 1824 w 1824"/>
                <a:gd name="T18" fmla="*/ 568 h 568"/>
              </a:gdLst>
              <a:ahLst/>
              <a:cxnLst>
                <a:cxn ang="T10">
                  <a:pos x="T0" y="T1"/>
                </a:cxn>
                <a:cxn ang="T11">
                  <a:pos x="T2" y="T3"/>
                </a:cxn>
                <a:cxn ang="T12">
                  <a:pos x="T4" y="T5"/>
                </a:cxn>
                <a:cxn ang="T13">
                  <a:pos x="T6" y="T7"/>
                </a:cxn>
                <a:cxn ang="T14">
                  <a:pos x="T8" y="T9"/>
                </a:cxn>
              </a:cxnLst>
              <a:rect l="T15" t="T16" r="T17" b="T18"/>
              <a:pathLst>
                <a:path w="1824" h="568">
                  <a:moveTo>
                    <a:pt x="0" y="40"/>
                  </a:moveTo>
                  <a:cubicBezTo>
                    <a:pt x="136" y="20"/>
                    <a:pt x="272" y="0"/>
                    <a:pt x="384" y="40"/>
                  </a:cubicBezTo>
                  <a:cubicBezTo>
                    <a:pt x="496" y="80"/>
                    <a:pt x="576" y="200"/>
                    <a:pt x="672" y="280"/>
                  </a:cubicBezTo>
                  <a:cubicBezTo>
                    <a:pt x="768" y="360"/>
                    <a:pt x="768" y="472"/>
                    <a:pt x="960" y="520"/>
                  </a:cubicBezTo>
                  <a:cubicBezTo>
                    <a:pt x="1152" y="568"/>
                    <a:pt x="1680" y="560"/>
                    <a:pt x="1824" y="568"/>
                  </a:cubicBez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7657" name="Freeform 16"/>
            <p:cNvSpPr>
              <a:spLocks/>
            </p:cNvSpPr>
            <p:nvPr/>
          </p:nvSpPr>
          <p:spPr bwMode="auto">
            <a:xfrm flipV="1">
              <a:off x="6096000" y="5791200"/>
              <a:ext cx="2895600" cy="901700"/>
            </a:xfrm>
            <a:custGeom>
              <a:avLst/>
              <a:gdLst>
                <a:gd name="T0" fmla="*/ 0 w 1824"/>
                <a:gd name="T1" fmla="*/ 2147483646 h 568"/>
                <a:gd name="T2" fmla="*/ 2147483646 w 1824"/>
                <a:gd name="T3" fmla="*/ 2147483646 h 568"/>
                <a:gd name="T4" fmla="*/ 2147483646 w 1824"/>
                <a:gd name="T5" fmla="*/ 2147483646 h 568"/>
                <a:gd name="T6" fmla="*/ 2147483646 w 1824"/>
                <a:gd name="T7" fmla="*/ 2147483646 h 568"/>
                <a:gd name="T8" fmla="*/ 2147483646 w 1824"/>
                <a:gd name="T9" fmla="*/ 2147483646 h 568"/>
                <a:gd name="T10" fmla="*/ 0 60000 65536"/>
                <a:gd name="T11" fmla="*/ 0 60000 65536"/>
                <a:gd name="T12" fmla="*/ 0 60000 65536"/>
                <a:gd name="T13" fmla="*/ 0 60000 65536"/>
                <a:gd name="T14" fmla="*/ 0 60000 65536"/>
                <a:gd name="T15" fmla="*/ 0 w 1824"/>
                <a:gd name="T16" fmla="*/ 0 h 568"/>
                <a:gd name="T17" fmla="*/ 1824 w 1824"/>
                <a:gd name="T18" fmla="*/ 568 h 568"/>
              </a:gdLst>
              <a:ahLst/>
              <a:cxnLst>
                <a:cxn ang="T10">
                  <a:pos x="T0" y="T1"/>
                </a:cxn>
                <a:cxn ang="T11">
                  <a:pos x="T2" y="T3"/>
                </a:cxn>
                <a:cxn ang="T12">
                  <a:pos x="T4" y="T5"/>
                </a:cxn>
                <a:cxn ang="T13">
                  <a:pos x="T6" y="T7"/>
                </a:cxn>
                <a:cxn ang="T14">
                  <a:pos x="T8" y="T9"/>
                </a:cxn>
              </a:cxnLst>
              <a:rect l="T15" t="T16" r="T17" b="T18"/>
              <a:pathLst>
                <a:path w="1824" h="568">
                  <a:moveTo>
                    <a:pt x="0" y="40"/>
                  </a:moveTo>
                  <a:cubicBezTo>
                    <a:pt x="136" y="20"/>
                    <a:pt x="272" y="0"/>
                    <a:pt x="384" y="40"/>
                  </a:cubicBezTo>
                  <a:cubicBezTo>
                    <a:pt x="496" y="80"/>
                    <a:pt x="576" y="200"/>
                    <a:pt x="672" y="280"/>
                  </a:cubicBezTo>
                  <a:cubicBezTo>
                    <a:pt x="768" y="360"/>
                    <a:pt x="768" y="472"/>
                    <a:pt x="960" y="520"/>
                  </a:cubicBezTo>
                  <a:cubicBezTo>
                    <a:pt x="1152" y="568"/>
                    <a:pt x="1680" y="560"/>
                    <a:pt x="1824" y="568"/>
                  </a:cubicBez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7659" name="AutoShape 19"/>
            <p:cNvSpPr>
              <a:spLocks noChangeArrowheads="1"/>
            </p:cNvSpPr>
            <p:nvPr/>
          </p:nvSpPr>
          <p:spPr bwMode="auto">
            <a:xfrm>
              <a:off x="5943601" y="5181601"/>
              <a:ext cx="976313" cy="485775"/>
            </a:xfrm>
            <a:prstGeom prst="rightArrow">
              <a:avLst>
                <a:gd name="adj1" fmla="val 50000"/>
                <a:gd name="adj2" fmla="val 50245"/>
              </a:avLst>
            </a:prstGeom>
            <a:solidFill>
              <a:schemeClr val="accent1"/>
            </a:solidFill>
            <a:ln w="12700">
              <a:solidFill>
                <a:schemeClr val="tx1"/>
              </a:solidFill>
              <a:miter lim="800000"/>
              <a:headEnd type="none" w="sm" len="sm"/>
              <a:tailEnd type="none" w="sm" len="sm"/>
            </a:ln>
          </p:spPr>
          <p:txBody>
            <a:bodyPr wrap="none" anchor="ctr"/>
            <a:lstStyle>
              <a:lvl1pPr>
                <a:spcBef>
                  <a:spcPct val="20000"/>
                </a:spcBef>
                <a:buClr>
                  <a:srgbClr val="FF9900"/>
                </a:buClr>
                <a:buFont typeface="Wingdings 3" panose="05040102010807070707" pitchFamily="18" charset="2"/>
                <a:buChar char="}"/>
                <a:defRPr sz="2400">
                  <a:solidFill>
                    <a:schemeClr val="tx1"/>
                  </a:solidFill>
                  <a:latin typeface="Verdana" panose="020B0604030504040204" pitchFamily="34" charset="0"/>
                </a:defRPr>
              </a:lvl1pPr>
              <a:lvl2pPr marL="742950" indent="-285750">
                <a:spcBef>
                  <a:spcPct val="20000"/>
                </a:spcBef>
                <a:buClr>
                  <a:srgbClr val="FF9900"/>
                </a:buClr>
                <a:buFont typeface="Wingdings 3" panose="05040102010807070707" pitchFamily="18" charset="2"/>
                <a:buChar char="}"/>
                <a:defRPr sz="2000">
                  <a:solidFill>
                    <a:schemeClr val="tx1"/>
                  </a:solidFill>
                  <a:latin typeface="Verdana" panose="020B0604030504040204" pitchFamily="34" charset="0"/>
                </a:defRPr>
              </a:lvl2pPr>
              <a:lvl3pPr marL="1143000" indent="-228600">
                <a:spcBef>
                  <a:spcPct val="20000"/>
                </a:spcBef>
                <a:buClr>
                  <a:srgbClr val="FF9900"/>
                </a:buClr>
                <a:buFont typeface="Wingdings 3" panose="05040102010807070707" pitchFamily="18" charset="2"/>
                <a:buChar char="}"/>
                <a:defRPr sz="2400">
                  <a:solidFill>
                    <a:schemeClr val="tx1"/>
                  </a:solidFill>
                  <a:latin typeface="Verdana" panose="020B0604030504040204" pitchFamily="34" charset="0"/>
                </a:defRPr>
              </a:lvl3pPr>
              <a:lvl4pPr marL="1600200" indent="-228600">
                <a:spcBef>
                  <a:spcPct val="20000"/>
                </a:spcBef>
                <a:buClr>
                  <a:srgbClr val="FF9900"/>
                </a:buClr>
                <a:buFont typeface="Wingdings 3" panose="05040102010807070707" pitchFamily="18" charset="2"/>
                <a:buChar char="}"/>
                <a:defRPr sz="1600">
                  <a:solidFill>
                    <a:schemeClr val="tx1"/>
                  </a:solidFill>
                  <a:latin typeface="Verdana" panose="020B0604030504040204" pitchFamily="34" charset="0"/>
                </a:defRPr>
              </a:lvl4pPr>
              <a:lvl5pPr marL="2057400" indent="-228600">
                <a:spcBef>
                  <a:spcPct val="20000"/>
                </a:spcBef>
                <a:buClr>
                  <a:srgbClr val="FF9900"/>
                </a:buClr>
                <a:buFont typeface="Wingdings 3" panose="05040102010807070707" pitchFamily="18" charset="2"/>
                <a:buChar char="}"/>
                <a:defRPr sz="14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9900"/>
                </a:buClr>
                <a:buFont typeface="Wingdings 3" panose="05040102010807070707" pitchFamily="18" charset="2"/>
                <a:buChar char="}"/>
                <a:defRPr sz="14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9900"/>
                </a:buClr>
                <a:buFont typeface="Wingdings 3" panose="05040102010807070707" pitchFamily="18" charset="2"/>
                <a:buChar char="}"/>
                <a:defRPr sz="14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9900"/>
                </a:buClr>
                <a:buFont typeface="Wingdings 3" panose="05040102010807070707" pitchFamily="18" charset="2"/>
                <a:buChar char="}"/>
                <a:defRPr sz="14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9900"/>
                </a:buClr>
                <a:buFont typeface="Wingdings 3" panose="05040102010807070707" pitchFamily="18" charset="2"/>
                <a:buChar char="}"/>
                <a:defRPr sz="1400">
                  <a:solidFill>
                    <a:schemeClr val="tx1"/>
                  </a:solidFill>
                  <a:latin typeface="Verdana" panose="020B0604030504040204" pitchFamily="34" charset="0"/>
                </a:defRPr>
              </a:lvl9pPr>
            </a:lstStyle>
            <a:p>
              <a:pPr algn="ctr" eaLnBrk="1" hangingPunct="1">
                <a:spcBef>
                  <a:spcPct val="0"/>
                </a:spcBef>
                <a:buClrTx/>
                <a:buFontTx/>
                <a:buNone/>
              </a:pPr>
              <a:endParaRPr lang="en-US" altLang="tr-TR" sz="1200"/>
            </a:p>
          </p:txBody>
        </p:sp>
      </p:grpSp>
      <p:sp>
        <p:nvSpPr>
          <p:cNvPr id="13" name="AutoShape 19"/>
          <p:cNvSpPr>
            <a:spLocks noChangeArrowheads="1"/>
          </p:cNvSpPr>
          <p:nvPr/>
        </p:nvSpPr>
        <p:spPr bwMode="auto">
          <a:xfrm>
            <a:off x="6384631" y="4716856"/>
            <a:ext cx="1543187" cy="1242196"/>
          </a:xfrm>
          <a:prstGeom prst="rightArrow">
            <a:avLst>
              <a:gd name="adj1" fmla="val 50000"/>
              <a:gd name="adj2" fmla="val 50245"/>
            </a:avLst>
          </a:prstGeom>
          <a:solidFill>
            <a:schemeClr val="accent1"/>
          </a:solidFill>
          <a:ln w="12700">
            <a:solidFill>
              <a:schemeClr val="tx1"/>
            </a:solidFill>
            <a:miter lim="800000"/>
            <a:headEnd type="none" w="sm" len="sm"/>
            <a:tailEnd type="none" w="sm" len="sm"/>
          </a:ln>
        </p:spPr>
        <p:txBody>
          <a:bodyPr wrap="none" anchor="ctr"/>
          <a:lstStyle>
            <a:lvl1pPr>
              <a:spcBef>
                <a:spcPct val="20000"/>
              </a:spcBef>
              <a:buClr>
                <a:srgbClr val="FF9900"/>
              </a:buClr>
              <a:buFont typeface="Wingdings 3" panose="05040102010807070707" pitchFamily="18" charset="2"/>
              <a:buChar char="}"/>
              <a:defRPr sz="2400">
                <a:solidFill>
                  <a:schemeClr val="tx1"/>
                </a:solidFill>
                <a:latin typeface="Verdana" panose="020B0604030504040204" pitchFamily="34" charset="0"/>
              </a:defRPr>
            </a:lvl1pPr>
            <a:lvl2pPr marL="742950" indent="-285750">
              <a:spcBef>
                <a:spcPct val="20000"/>
              </a:spcBef>
              <a:buClr>
                <a:srgbClr val="FF9900"/>
              </a:buClr>
              <a:buFont typeface="Wingdings 3" panose="05040102010807070707" pitchFamily="18" charset="2"/>
              <a:buChar char="}"/>
              <a:defRPr sz="2000">
                <a:solidFill>
                  <a:schemeClr val="tx1"/>
                </a:solidFill>
                <a:latin typeface="Verdana" panose="020B0604030504040204" pitchFamily="34" charset="0"/>
              </a:defRPr>
            </a:lvl2pPr>
            <a:lvl3pPr marL="1143000" indent="-228600">
              <a:spcBef>
                <a:spcPct val="20000"/>
              </a:spcBef>
              <a:buClr>
                <a:srgbClr val="FF9900"/>
              </a:buClr>
              <a:buFont typeface="Wingdings 3" panose="05040102010807070707" pitchFamily="18" charset="2"/>
              <a:buChar char="}"/>
              <a:defRPr sz="2400">
                <a:solidFill>
                  <a:schemeClr val="tx1"/>
                </a:solidFill>
                <a:latin typeface="Verdana" panose="020B0604030504040204" pitchFamily="34" charset="0"/>
              </a:defRPr>
            </a:lvl3pPr>
            <a:lvl4pPr marL="1600200" indent="-228600">
              <a:spcBef>
                <a:spcPct val="20000"/>
              </a:spcBef>
              <a:buClr>
                <a:srgbClr val="FF9900"/>
              </a:buClr>
              <a:buFont typeface="Wingdings 3" panose="05040102010807070707" pitchFamily="18" charset="2"/>
              <a:buChar char="}"/>
              <a:defRPr sz="1600">
                <a:solidFill>
                  <a:schemeClr val="tx1"/>
                </a:solidFill>
                <a:latin typeface="Verdana" panose="020B0604030504040204" pitchFamily="34" charset="0"/>
              </a:defRPr>
            </a:lvl4pPr>
            <a:lvl5pPr marL="2057400" indent="-228600">
              <a:spcBef>
                <a:spcPct val="20000"/>
              </a:spcBef>
              <a:buClr>
                <a:srgbClr val="FF9900"/>
              </a:buClr>
              <a:buFont typeface="Wingdings 3" panose="05040102010807070707" pitchFamily="18" charset="2"/>
              <a:buChar char="}"/>
              <a:defRPr sz="14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9900"/>
              </a:buClr>
              <a:buFont typeface="Wingdings 3" panose="05040102010807070707" pitchFamily="18" charset="2"/>
              <a:buChar char="}"/>
              <a:defRPr sz="14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9900"/>
              </a:buClr>
              <a:buFont typeface="Wingdings 3" panose="05040102010807070707" pitchFamily="18" charset="2"/>
              <a:buChar char="}"/>
              <a:defRPr sz="14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9900"/>
              </a:buClr>
              <a:buFont typeface="Wingdings 3" panose="05040102010807070707" pitchFamily="18" charset="2"/>
              <a:buChar char="}"/>
              <a:defRPr sz="14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9900"/>
              </a:buClr>
              <a:buFont typeface="Wingdings 3" panose="05040102010807070707" pitchFamily="18" charset="2"/>
              <a:buChar char="}"/>
              <a:defRPr sz="1400">
                <a:solidFill>
                  <a:schemeClr val="tx1"/>
                </a:solidFill>
                <a:latin typeface="Verdana" panose="020B0604030504040204" pitchFamily="34" charset="0"/>
              </a:defRPr>
            </a:lvl9pPr>
          </a:lstStyle>
          <a:p>
            <a:pPr algn="ctr" eaLnBrk="1" hangingPunct="1">
              <a:spcBef>
                <a:spcPct val="0"/>
              </a:spcBef>
              <a:buClrTx/>
              <a:buFontTx/>
              <a:buNone/>
            </a:pPr>
            <a:endParaRPr lang="en-US" altLang="tr-TR" sz="1200"/>
          </a:p>
        </p:txBody>
      </p:sp>
      <p:sp>
        <p:nvSpPr>
          <p:cNvPr id="14" name="Altbilgi Yer Tutucusu 3"/>
          <p:cNvSpPr>
            <a:spLocks noGrp="1"/>
          </p:cNvSpPr>
          <p:nvPr>
            <p:ph type="ftr" sz="quarter" idx="11"/>
          </p:nvPr>
        </p:nvSpPr>
        <p:spPr>
          <a:xfrm>
            <a:off x="0" y="6492875"/>
            <a:ext cx="691721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DR. KADRİYE ÖZLEM HAMALOĞLU                                                                   </a:t>
            </a:r>
            <a:endPar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12</a:t>
            </a: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a:t>
            </a:r>
            <a:r>
              <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a:t>
            </a: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.2018</a:t>
            </a:r>
            <a:endParaRPr kumimoji="0" lang="en-US" sz="900" b="0" i="0" u="none" strike="noStrike" kern="1200" cap="all" spc="0" normalizeH="0" baseline="0" noProof="0" dirty="0">
              <a:ln>
                <a:noFill/>
              </a:ln>
              <a:solidFill>
                <a:srgbClr val="4590B8"/>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6276587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Object 2"/>
          <p:cNvGraphicFramePr>
            <a:graphicFrameLocks noChangeAspect="1"/>
          </p:cNvGraphicFramePr>
          <p:nvPr>
            <p:extLst>
              <p:ext uri="{D42A27DB-BD31-4B8C-83A1-F6EECF244321}">
                <p14:modId xmlns:p14="http://schemas.microsoft.com/office/powerpoint/2010/main" val="3277095415"/>
              </p:ext>
            </p:extLst>
          </p:nvPr>
        </p:nvGraphicFramePr>
        <p:xfrm>
          <a:off x="1285536" y="2233030"/>
          <a:ext cx="3621088" cy="4087813"/>
        </p:xfrm>
        <a:graphic>
          <a:graphicData uri="http://schemas.openxmlformats.org/presentationml/2006/ole">
            <mc:AlternateContent xmlns:mc="http://schemas.openxmlformats.org/markup-compatibility/2006">
              <mc:Choice xmlns:v="urn:schemas-microsoft-com:vml" Requires="v">
                <p:oleObj spid="_x0000_s3213" name="Denklem" r:id="rId3" imgW="1879560" imgH="2120760" progId="Equation.3">
                  <p:embed/>
                </p:oleObj>
              </mc:Choice>
              <mc:Fallback>
                <p:oleObj name="Denklem" r:id="rId3" imgW="1879560" imgH="2120760" progId="Equation.3">
                  <p:embed/>
                  <p:pic>
                    <p:nvPicPr>
                      <p:cNvPr id="28674" name="Object 2"/>
                      <p:cNvPicPr>
                        <a:picLocks noChangeAspect="1" noChangeArrowheads="1"/>
                      </p:cNvPicPr>
                      <p:nvPr/>
                    </p:nvPicPr>
                    <p:blipFill>
                      <a:blip r:embed="rId4"/>
                      <a:srcRect/>
                      <a:stretch>
                        <a:fillRect/>
                      </a:stretch>
                    </p:blipFill>
                    <p:spPr bwMode="auto">
                      <a:xfrm>
                        <a:off x="1285536" y="2233030"/>
                        <a:ext cx="3621088" cy="4087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Dikdörtgen 3"/>
          <p:cNvSpPr/>
          <p:nvPr/>
        </p:nvSpPr>
        <p:spPr>
          <a:xfrm>
            <a:off x="3347983" y="863272"/>
            <a:ext cx="6378669" cy="584775"/>
          </a:xfrm>
          <a:prstGeom prst="rect">
            <a:avLst/>
          </a:prstGeom>
        </p:spPr>
        <p:txBody>
          <a:bodyPr wrap="none">
            <a:spAutoFit/>
          </a:bodyPr>
          <a:lstStyle/>
          <a:p>
            <a:r>
              <a:rPr lang="en-US" altLang="tr-TR" sz="3200" b="1" dirty="0" smtClean="0">
                <a:solidFill>
                  <a:schemeClr val="bg1"/>
                </a:solidFill>
                <a:latin typeface="Verdana" panose="020B0604030504040204" pitchFamily="34" charset="0"/>
                <a:ea typeface="Verdana" panose="020B0604030504040204" pitchFamily="34" charset="0"/>
              </a:rPr>
              <a:t>FLOW THROUGH A NOZZLE</a:t>
            </a:r>
            <a:endParaRPr lang="tr-TR" sz="3200" b="1" dirty="0">
              <a:solidFill>
                <a:schemeClr val="bg1"/>
              </a:solidFill>
            </a:endParaRPr>
          </a:p>
        </p:txBody>
      </p:sp>
      <p:graphicFrame>
        <p:nvGraphicFramePr>
          <p:cNvPr id="7" name="Object 2"/>
          <p:cNvGraphicFramePr>
            <a:graphicFrameLocks noChangeAspect="1"/>
          </p:cNvGraphicFramePr>
          <p:nvPr>
            <p:extLst>
              <p:ext uri="{D42A27DB-BD31-4B8C-83A1-F6EECF244321}">
                <p14:modId xmlns:p14="http://schemas.microsoft.com/office/powerpoint/2010/main" val="2513652344"/>
              </p:ext>
            </p:extLst>
          </p:nvPr>
        </p:nvGraphicFramePr>
        <p:xfrm>
          <a:off x="5640898" y="2233030"/>
          <a:ext cx="3948112" cy="4256088"/>
        </p:xfrm>
        <a:graphic>
          <a:graphicData uri="http://schemas.openxmlformats.org/presentationml/2006/ole">
            <mc:AlternateContent xmlns:mc="http://schemas.openxmlformats.org/markup-compatibility/2006">
              <mc:Choice xmlns:v="urn:schemas-microsoft-com:vml" Requires="v">
                <p:oleObj spid="_x0000_s3214" name="Denklem" r:id="rId5" imgW="2603160" imgH="2806560" progId="Equation.3">
                  <p:embed/>
                </p:oleObj>
              </mc:Choice>
              <mc:Fallback>
                <p:oleObj name="Denklem" r:id="rId5" imgW="2603160" imgH="2806560" progId="Equation.3">
                  <p:embed/>
                  <p:pic>
                    <p:nvPicPr>
                      <p:cNvPr id="29698" name="Object 2"/>
                      <p:cNvPicPr>
                        <a:picLocks noChangeAspect="1" noChangeArrowheads="1"/>
                      </p:cNvPicPr>
                      <p:nvPr/>
                    </p:nvPicPr>
                    <p:blipFill>
                      <a:blip r:embed="rId6"/>
                      <a:srcRect/>
                      <a:stretch>
                        <a:fillRect/>
                      </a:stretch>
                    </p:blipFill>
                    <p:spPr bwMode="auto">
                      <a:xfrm>
                        <a:off x="5640898" y="2233030"/>
                        <a:ext cx="3948112" cy="4256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Text Box 4"/>
          <p:cNvSpPr txBox="1">
            <a:spLocks noChangeArrowheads="1"/>
          </p:cNvSpPr>
          <p:nvPr/>
        </p:nvSpPr>
        <p:spPr bwMode="auto">
          <a:xfrm>
            <a:off x="9690885" y="5033728"/>
            <a:ext cx="224224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lr>
                <a:srgbClr val="FF9900"/>
              </a:buClr>
              <a:buFont typeface="Wingdings 3" panose="05040102010807070707" pitchFamily="18" charset="2"/>
              <a:buChar char="}"/>
              <a:defRPr sz="2400">
                <a:solidFill>
                  <a:schemeClr val="tx1"/>
                </a:solidFill>
                <a:latin typeface="Verdana" panose="020B0604030504040204" pitchFamily="34" charset="0"/>
              </a:defRPr>
            </a:lvl1pPr>
            <a:lvl2pPr marL="742950" indent="-285750">
              <a:spcBef>
                <a:spcPct val="20000"/>
              </a:spcBef>
              <a:buClr>
                <a:srgbClr val="FF9900"/>
              </a:buClr>
              <a:buFont typeface="Wingdings 3" panose="05040102010807070707" pitchFamily="18" charset="2"/>
              <a:buChar char="}"/>
              <a:defRPr sz="2000">
                <a:solidFill>
                  <a:schemeClr val="tx1"/>
                </a:solidFill>
                <a:latin typeface="Verdana" panose="020B0604030504040204" pitchFamily="34" charset="0"/>
              </a:defRPr>
            </a:lvl2pPr>
            <a:lvl3pPr marL="1143000" indent="-228600">
              <a:spcBef>
                <a:spcPct val="20000"/>
              </a:spcBef>
              <a:buClr>
                <a:srgbClr val="FF9900"/>
              </a:buClr>
              <a:buFont typeface="Wingdings 3" panose="05040102010807070707" pitchFamily="18" charset="2"/>
              <a:buChar char="}"/>
              <a:defRPr sz="2400">
                <a:solidFill>
                  <a:schemeClr val="tx1"/>
                </a:solidFill>
                <a:latin typeface="Verdana" panose="020B0604030504040204" pitchFamily="34" charset="0"/>
              </a:defRPr>
            </a:lvl3pPr>
            <a:lvl4pPr marL="1600200" indent="-228600">
              <a:spcBef>
                <a:spcPct val="20000"/>
              </a:spcBef>
              <a:buClr>
                <a:srgbClr val="FF9900"/>
              </a:buClr>
              <a:buFont typeface="Wingdings 3" panose="05040102010807070707" pitchFamily="18" charset="2"/>
              <a:buChar char="}"/>
              <a:defRPr sz="1600">
                <a:solidFill>
                  <a:schemeClr val="tx1"/>
                </a:solidFill>
                <a:latin typeface="Verdana" panose="020B0604030504040204" pitchFamily="34" charset="0"/>
              </a:defRPr>
            </a:lvl4pPr>
            <a:lvl5pPr marL="2057400" indent="-228600">
              <a:spcBef>
                <a:spcPct val="20000"/>
              </a:spcBef>
              <a:buClr>
                <a:srgbClr val="FF9900"/>
              </a:buClr>
              <a:buFont typeface="Wingdings 3" panose="05040102010807070707" pitchFamily="18" charset="2"/>
              <a:buChar char="}"/>
              <a:defRPr sz="14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9900"/>
              </a:buClr>
              <a:buFont typeface="Wingdings 3" panose="05040102010807070707" pitchFamily="18" charset="2"/>
              <a:buChar char="}"/>
              <a:defRPr sz="14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9900"/>
              </a:buClr>
              <a:buFont typeface="Wingdings 3" panose="05040102010807070707" pitchFamily="18" charset="2"/>
              <a:buChar char="}"/>
              <a:defRPr sz="14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9900"/>
              </a:buClr>
              <a:buFont typeface="Wingdings 3" panose="05040102010807070707" pitchFamily="18" charset="2"/>
              <a:buChar char="}"/>
              <a:defRPr sz="14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9900"/>
              </a:buClr>
              <a:buFont typeface="Wingdings 3" panose="05040102010807070707" pitchFamily="18" charset="2"/>
              <a:buChar char="}"/>
              <a:defRPr sz="1400">
                <a:solidFill>
                  <a:schemeClr val="tx1"/>
                </a:solidFill>
                <a:latin typeface="Verdana" panose="020B0604030504040204" pitchFamily="34" charset="0"/>
              </a:defRPr>
            </a:lvl9pPr>
          </a:lstStyle>
          <a:p>
            <a:pPr algn="ctr" eaLnBrk="1" hangingPunct="1">
              <a:spcBef>
                <a:spcPct val="50000"/>
              </a:spcBef>
              <a:buClrTx/>
              <a:buFontTx/>
              <a:buNone/>
            </a:pPr>
            <a:r>
              <a:rPr lang="en-US" altLang="tr-TR" sz="1200" dirty="0"/>
              <a:t>Y = </a:t>
            </a:r>
            <a:r>
              <a:rPr lang="en-US" altLang="tr-TR" sz="1200" dirty="0" smtClean="0"/>
              <a:t>Compressibility Factor=1 for </a:t>
            </a:r>
            <a:r>
              <a:rPr lang="en-US" altLang="tr-TR" sz="1200" dirty="0"/>
              <a:t>incompressible flow </a:t>
            </a:r>
            <a:r>
              <a:rPr lang="en-US" altLang="tr-TR" sz="1200" dirty="0" smtClean="0"/>
              <a:t>or </a:t>
            </a:r>
            <a:r>
              <a:rPr lang="en-US" altLang="tr-TR" sz="1200" dirty="0"/>
              <a:t>when </a:t>
            </a:r>
            <a:r>
              <a:rPr lang="en-US" altLang="tr-TR" sz="1200" dirty="0">
                <a:latin typeface="Symbol" panose="05050102010706020507" pitchFamily="18" charset="2"/>
              </a:rPr>
              <a:t>D</a:t>
            </a:r>
            <a:r>
              <a:rPr lang="en-US" altLang="tr-TR" sz="1200" dirty="0"/>
              <a:t>P&lt;&lt; </a:t>
            </a:r>
            <a:r>
              <a:rPr lang="en-US" altLang="tr-TR" sz="1200" dirty="0" err="1"/>
              <a:t>P</a:t>
            </a:r>
            <a:r>
              <a:rPr lang="en-US" altLang="tr-TR" sz="1200" baseline="-25000" dirty="0" err="1"/>
              <a:t>abs</a:t>
            </a:r>
            <a:endParaRPr lang="en-US" altLang="tr-TR" sz="1200" baseline="-25000" dirty="0"/>
          </a:p>
        </p:txBody>
      </p:sp>
      <p:sp>
        <p:nvSpPr>
          <p:cNvPr id="9" name="Text Box 5"/>
          <p:cNvSpPr txBox="1">
            <a:spLocks noChangeArrowheads="1"/>
          </p:cNvSpPr>
          <p:nvPr/>
        </p:nvSpPr>
        <p:spPr bwMode="auto">
          <a:xfrm>
            <a:off x="9759636" y="5935120"/>
            <a:ext cx="210474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lr>
                <a:srgbClr val="FF9900"/>
              </a:buClr>
              <a:buFont typeface="Wingdings 3" panose="05040102010807070707" pitchFamily="18" charset="2"/>
              <a:buChar char="}"/>
              <a:defRPr sz="2400">
                <a:solidFill>
                  <a:schemeClr val="tx1"/>
                </a:solidFill>
                <a:latin typeface="Verdana" panose="020B0604030504040204" pitchFamily="34" charset="0"/>
              </a:defRPr>
            </a:lvl1pPr>
            <a:lvl2pPr marL="742950" indent="-285750">
              <a:spcBef>
                <a:spcPct val="20000"/>
              </a:spcBef>
              <a:buClr>
                <a:srgbClr val="FF9900"/>
              </a:buClr>
              <a:buFont typeface="Wingdings 3" panose="05040102010807070707" pitchFamily="18" charset="2"/>
              <a:buChar char="}"/>
              <a:defRPr sz="2000">
                <a:solidFill>
                  <a:schemeClr val="tx1"/>
                </a:solidFill>
                <a:latin typeface="Verdana" panose="020B0604030504040204" pitchFamily="34" charset="0"/>
              </a:defRPr>
            </a:lvl2pPr>
            <a:lvl3pPr marL="1143000" indent="-228600">
              <a:spcBef>
                <a:spcPct val="20000"/>
              </a:spcBef>
              <a:buClr>
                <a:srgbClr val="FF9900"/>
              </a:buClr>
              <a:buFont typeface="Wingdings 3" panose="05040102010807070707" pitchFamily="18" charset="2"/>
              <a:buChar char="}"/>
              <a:defRPr sz="2400">
                <a:solidFill>
                  <a:schemeClr val="tx1"/>
                </a:solidFill>
                <a:latin typeface="Verdana" panose="020B0604030504040204" pitchFamily="34" charset="0"/>
              </a:defRPr>
            </a:lvl3pPr>
            <a:lvl4pPr marL="1600200" indent="-228600">
              <a:spcBef>
                <a:spcPct val="20000"/>
              </a:spcBef>
              <a:buClr>
                <a:srgbClr val="FF9900"/>
              </a:buClr>
              <a:buFont typeface="Wingdings 3" panose="05040102010807070707" pitchFamily="18" charset="2"/>
              <a:buChar char="}"/>
              <a:defRPr sz="1600">
                <a:solidFill>
                  <a:schemeClr val="tx1"/>
                </a:solidFill>
                <a:latin typeface="Verdana" panose="020B0604030504040204" pitchFamily="34" charset="0"/>
              </a:defRPr>
            </a:lvl4pPr>
            <a:lvl5pPr marL="2057400" indent="-228600">
              <a:spcBef>
                <a:spcPct val="20000"/>
              </a:spcBef>
              <a:buClr>
                <a:srgbClr val="FF9900"/>
              </a:buClr>
              <a:buFont typeface="Wingdings 3" panose="05040102010807070707" pitchFamily="18" charset="2"/>
              <a:buChar char="}"/>
              <a:defRPr sz="14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9900"/>
              </a:buClr>
              <a:buFont typeface="Wingdings 3" panose="05040102010807070707" pitchFamily="18" charset="2"/>
              <a:buChar char="}"/>
              <a:defRPr sz="14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9900"/>
              </a:buClr>
              <a:buFont typeface="Wingdings 3" panose="05040102010807070707" pitchFamily="18" charset="2"/>
              <a:buChar char="}"/>
              <a:defRPr sz="14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9900"/>
              </a:buClr>
              <a:buFont typeface="Wingdings 3" panose="05040102010807070707" pitchFamily="18" charset="2"/>
              <a:buChar char="}"/>
              <a:defRPr sz="14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9900"/>
              </a:buClr>
              <a:buFont typeface="Wingdings 3" panose="05040102010807070707" pitchFamily="18" charset="2"/>
              <a:buChar char="}"/>
              <a:defRPr sz="1400">
                <a:solidFill>
                  <a:schemeClr val="tx1"/>
                </a:solidFill>
                <a:latin typeface="Verdana" panose="020B0604030504040204" pitchFamily="34" charset="0"/>
              </a:defRPr>
            </a:lvl9pPr>
          </a:lstStyle>
          <a:p>
            <a:pPr algn="ctr" eaLnBrk="1" hangingPunct="1">
              <a:spcBef>
                <a:spcPct val="50000"/>
              </a:spcBef>
              <a:buClrTx/>
              <a:buFontTx/>
              <a:buNone/>
            </a:pPr>
            <a:r>
              <a:rPr lang="en-US" altLang="tr-TR" sz="1200" dirty="0" smtClean="0"/>
              <a:t>C=Discharge Coefficient=f(Re) </a:t>
            </a:r>
            <a:r>
              <a:rPr lang="en-US" altLang="tr-TR" sz="1200" dirty="0"/>
              <a:t>and </a:t>
            </a:r>
            <a:r>
              <a:rPr lang="en-US" altLang="tr-TR" sz="1200" dirty="0" smtClean="0"/>
              <a:t>nature </a:t>
            </a:r>
            <a:r>
              <a:rPr lang="en-US" altLang="tr-TR" sz="1200" dirty="0"/>
              <a:t>of specific flow meter</a:t>
            </a:r>
          </a:p>
          <a:p>
            <a:pPr algn="ctr" eaLnBrk="1" hangingPunct="1">
              <a:spcBef>
                <a:spcPct val="50000"/>
              </a:spcBef>
              <a:buClrTx/>
              <a:buFontTx/>
              <a:buNone/>
            </a:pPr>
            <a:r>
              <a:rPr lang="en-US" altLang="tr-TR" sz="1200" dirty="0"/>
              <a:t>	</a:t>
            </a:r>
          </a:p>
        </p:txBody>
      </p:sp>
      <p:sp>
        <p:nvSpPr>
          <p:cNvPr id="10" name="Altbilgi Yer Tutucusu 3"/>
          <p:cNvSpPr>
            <a:spLocks noGrp="1"/>
          </p:cNvSpPr>
          <p:nvPr>
            <p:ph type="ftr" sz="quarter" idx="11"/>
          </p:nvPr>
        </p:nvSpPr>
        <p:spPr>
          <a:xfrm>
            <a:off x="0" y="6492875"/>
            <a:ext cx="691721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DR. KADRİYE ÖZLEM HAMALOĞLU                                                                   </a:t>
            </a:r>
            <a:endPar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12</a:t>
            </a: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a:t>
            </a:r>
            <a:r>
              <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a:t>
            </a: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.2018</a:t>
            </a:r>
            <a:endParaRPr kumimoji="0" lang="en-US" sz="900" b="0" i="0" u="none" strike="noStrike" kern="1200" cap="all" spc="0" normalizeH="0" baseline="0" noProof="0" dirty="0">
              <a:ln>
                <a:noFill/>
              </a:ln>
              <a:solidFill>
                <a:srgbClr val="4590B8"/>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3933746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
          <p:cNvGrpSpPr/>
          <p:nvPr/>
        </p:nvGrpSpPr>
        <p:grpSpPr>
          <a:xfrm>
            <a:off x="6503406" y="2251295"/>
            <a:ext cx="4191000" cy="4114800"/>
            <a:chOff x="6096000" y="2133600"/>
            <a:chExt cx="4191000" cy="4114800"/>
          </a:xfrm>
        </p:grpSpPr>
        <p:sp>
          <p:nvSpPr>
            <p:cNvPr id="30722" name="Freeform 5"/>
            <p:cNvSpPr>
              <a:spLocks/>
            </p:cNvSpPr>
            <p:nvPr/>
          </p:nvSpPr>
          <p:spPr bwMode="auto">
            <a:xfrm rot="123875">
              <a:off x="6096000" y="2133600"/>
              <a:ext cx="3200400" cy="774700"/>
            </a:xfrm>
            <a:custGeom>
              <a:avLst/>
              <a:gdLst>
                <a:gd name="T0" fmla="*/ 0 w 2016"/>
                <a:gd name="T1" fmla="*/ 2147483646 h 488"/>
                <a:gd name="T2" fmla="*/ 2147483646 w 2016"/>
                <a:gd name="T3" fmla="*/ 2147483646 h 488"/>
                <a:gd name="T4" fmla="*/ 2147483646 w 2016"/>
                <a:gd name="T5" fmla="*/ 2147483646 h 488"/>
                <a:gd name="T6" fmla="*/ 2147483646 w 2016"/>
                <a:gd name="T7" fmla="*/ 2147483646 h 488"/>
                <a:gd name="T8" fmla="*/ 0 60000 65536"/>
                <a:gd name="T9" fmla="*/ 0 60000 65536"/>
                <a:gd name="T10" fmla="*/ 0 60000 65536"/>
                <a:gd name="T11" fmla="*/ 0 60000 65536"/>
                <a:gd name="T12" fmla="*/ 0 w 2016"/>
                <a:gd name="T13" fmla="*/ 0 h 488"/>
                <a:gd name="T14" fmla="*/ 2016 w 2016"/>
                <a:gd name="T15" fmla="*/ 488 h 488"/>
              </a:gdLst>
              <a:ahLst/>
              <a:cxnLst>
                <a:cxn ang="T8">
                  <a:pos x="T0" y="T1"/>
                </a:cxn>
                <a:cxn ang="T9">
                  <a:pos x="T2" y="T3"/>
                </a:cxn>
                <a:cxn ang="T10">
                  <a:pos x="T4" y="T5"/>
                </a:cxn>
                <a:cxn ang="T11">
                  <a:pos x="T6" y="T7"/>
                </a:cxn>
              </a:cxnLst>
              <a:rect l="T12" t="T13" r="T14" b="T15"/>
              <a:pathLst>
                <a:path w="2016" h="488">
                  <a:moveTo>
                    <a:pt x="0" y="56"/>
                  </a:moveTo>
                  <a:cubicBezTo>
                    <a:pt x="236" y="28"/>
                    <a:pt x="472" y="0"/>
                    <a:pt x="672" y="56"/>
                  </a:cubicBezTo>
                  <a:cubicBezTo>
                    <a:pt x="872" y="112"/>
                    <a:pt x="976" y="320"/>
                    <a:pt x="1200" y="392"/>
                  </a:cubicBezTo>
                  <a:cubicBezTo>
                    <a:pt x="1424" y="464"/>
                    <a:pt x="1872" y="472"/>
                    <a:pt x="2016" y="488"/>
                  </a:cubicBez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30723" name="Freeform 6"/>
            <p:cNvSpPr>
              <a:spLocks/>
            </p:cNvSpPr>
            <p:nvPr/>
          </p:nvSpPr>
          <p:spPr bwMode="auto">
            <a:xfrm rot="16610" flipV="1">
              <a:off x="6096000" y="3733800"/>
              <a:ext cx="3200400" cy="774700"/>
            </a:xfrm>
            <a:custGeom>
              <a:avLst/>
              <a:gdLst>
                <a:gd name="T0" fmla="*/ 0 w 2016"/>
                <a:gd name="T1" fmla="*/ 2147483646 h 488"/>
                <a:gd name="T2" fmla="*/ 2147483646 w 2016"/>
                <a:gd name="T3" fmla="*/ 2147483646 h 488"/>
                <a:gd name="T4" fmla="*/ 2147483646 w 2016"/>
                <a:gd name="T5" fmla="*/ 2147483646 h 488"/>
                <a:gd name="T6" fmla="*/ 2147483646 w 2016"/>
                <a:gd name="T7" fmla="*/ 2147483646 h 488"/>
                <a:gd name="T8" fmla="*/ 0 60000 65536"/>
                <a:gd name="T9" fmla="*/ 0 60000 65536"/>
                <a:gd name="T10" fmla="*/ 0 60000 65536"/>
                <a:gd name="T11" fmla="*/ 0 60000 65536"/>
                <a:gd name="T12" fmla="*/ 0 w 2016"/>
                <a:gd name="T13" fmla="*/ 0 h 488"/>
                <a:gd name="T14" fmla="*/ 2016 w 2016"/>
                <a:gd name="T15" fmla="*/ 488 h 488"/>
              </a:gdLst>
              <a:ahLst/>
              <a:cxnLst>
                <a:cxn ang="T8">
                  <a:pos x="T0" y="T1"/>
                </a:cxn>
                <a:cxn ang="T9">
                  <a:pos x="T2" y="T3"/>
                </a:cxn>
                <a:cxn ang="T10">
                  <a:pos x="T4" y="T5"/>
                </a:cxn>
                <a:cxn ang="T11">
                  <a:pos x="T6" y="T7"/>
                </a:cxn>
              </a:cxnLst>
              <a:rect l="T12" t="T13" r="T14" b="T15"/>
              <a:pathLst>
                <a:path w="2016" h="488">
                  <a:moveTo>
                    <a:pt x="0" y="56"/>
                  </a:moveTo>
                  <a:cubicBezTo>
                    <a:pt x="236" y="28"/>
                    <a:pt x="472" y="0"/>
                    <a:pt x="672" y="56"/>
                  </a:cubicBezTo>
                  <a:cubicBezTo>
                    <a:pt x="872" y="112"/>
                    <a:pt x="976" y="320"/>
                    <a:pt x="1200" y="392"/>
                  </a:cubicBezTo>
                  <a:cubicBezTo>
                    <a:pt x="1424" y="464"/>
                    <a:pt x="1872" y="472"/>
                    <a:pt x="2016" y="488"/>
                  </a:cubicBez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30724" name="Line 17"/>
            <p:cNvSpPr>
              <a:spLocks noChangeShapeType="1"/>
            </p:cNvSpPr>
            <p:nvPr/>
          </p:nvSpPr>
          <p:spPr bwMode="auto">
            <a:xfrm>
              <a:off x="6858000" y="4495800"/>
              <a:ext cx="0" cy="91440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tr-TR"/>
            </a:p>
          </p:txBody>
        </p:sp>
        <p:sp>
          <p:nvSpPr>
            <p:cNvPr id="30725" name="Line 18"/>
            <p:cNvSpPr>
              <a:spLocks noChangeShapeType="1"/>
            </p:cNvSpPr>
            <p:nvPr/>
          </p:nvSpPr>
          <p:spPr bwMode="auto">
            <a:xfrm>
              <a:off x="6858000" y="5410200"/>
              <a:ext cx="914400"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tr-TR"/>
            </a:p>
          </p:txBody>
        </p:sp>
        <p:sp>
          <p:nvSpPr>
            <p:cNvPr id="30726" name="Line 19"/>
            <p:cNvSpPr>
              <a:spLocks noChangeShapeType="1"/>
            </p:cNvSpPr>
            <p:nvPr/>
          </p:nvSpPr>
          <p:spPr bwMode="auto">
            <a:xfrm>
              <a:off x="7772400" y="5410200"/>
              <a:ext cx="0" cy="38100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tr-TR"/>
            </a:p>
          </p:txBody>
        </p:sp>
        <p:sp>
          <p:nvSpPr>
            <p:cNvPr id="30727" name="Line 20"/>
            <p:cNvSpPr>
              <a:spLocks noChangeShapeType="1"/>
            </p:cNvSpPr>
            <p:nvPr/>
          </p:nvSpPr>
          <p:spPr bwMode="auto">
            <a:xfrm>
              <a:off x="7772400" y="5791200"/>
              <a:ext cx="0" cy="381000"/>
            </a:xfrm>
            <a:prstGeom prst="line">
              <a:avLst/>
            </a:prstGeom>
            <a:noFill/>
            <a:ln w="762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tr-TR"/>
            </a:p>
          </p:txBody>
        </p:sp>
        <p:sp>
          <p:nvSpPr>
            <p:cNvPr id="30728" name="Line 21"/>
            <p:cNvSpPr>
              <a:spLocks noChangeShapeType="1"/>
            </p:cNvSpPr>
            <p:nvPr/>
          </p:nvSpPr>
          <p:spPr bwMode="auto">
            <a:xfrm>
              <a:off x="7772400" y="6172200"/>
              <a:ext cx="1676400" cy="0"/>
            </a:xfrm>
            <a:prstGeom prst="line">
              <a:avLst/>
            </a:prstGeom>
            <a:noFill/>
            <a:ln w="762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tr-TR"/>
            </a:p>
          </p:txBody>
        </p:sp>
        <p:sp>
          <p:nvSpPr>
            <p:cNvPr id="30729" name="Line 22"/>
            <p:cNvSpPr>
              <a:spLocks noChangeShapeType="1"/>
            </p:cNvSpPr>
            <p:nvPr/>
          </p:nvSpPr>
          <p:spPr bwMode="auto">
            <a:xfrm flipV="1">
              <a:off x="9448800" y="5181600"/>
              <a:ext cx="0" cy="990600"/>
            </a:xfrm>
            <a:prstGeom prst="line">
              <a:avLst/>
            </a:prstGeom>
            <a:noFill/>
            <a:ln w="762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tr-TR"/>
            </a:p>
          </p:txBody>
        </p:sp>
        <p:sp>
          <p:nvSpPr>
            <p:cNvPr id="30730" name="Line 23"/>
            <p:cNvSpPr>
              <a:spLocks noChangeShapeType="1"/>
            </p:cNvSpPr>
            <p:nvPr/>
          </p:nvSpPr>
          <p:spPr bwMode="auto">
            <a:xfrm flipV="1">
              <a:off x="9448800" y="3733800"/>
              <a:ext cx="0" cy="144780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tr-TR"/>
            </a:p>
          </p:txBody>
        </p:sp>
        <p:sp>
          <p:nvSpPr>
            <p:cNvPr id="30731" name="Line 24"/>
            <p:cNvSpPr>
              <a:spLocks noChangeShapeType="1"/>
            </p:cNvSpPr>
            <p:nvPr/>
          </p:nvSpPr>
          <p:spPr bwMode="auto">
            <a:xfrm>
              <a:off x="9296400" y="3733800"/>
              <a:ext cx="685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tr-TR"/>
            </a:p>
          </p:txBody>
        </p:sp>
        <p:sp>
          <p:nvSpPr>
            <p:cNvPr id="30732" name="Line 25"/>
            <p:cNvSpPr>
              <a:spLocks noChangeShapeType="1"/>
            </p:cNvSpPr>
            <p:nvPr/>
          </p:nvSpPr>
          <p:spPr bwMode="auto">
            <a:xfrm>
              <a:off x="9220200" y="2971800"/>
              <a:ext cx="7620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tr-TR"/>
            </a:p>
          </p:txBody>
        </p:sp>
        <p:sp>
          <p:nvSpPr>
            <p:cNvPr id="30733" name="Line 26"/>
            <p:cNvSpPr>
              <a:spLocks noChangeShapeType="1"/>
            </p:cNvSpPr>
            <p:nvPr/>
          </p:nvSpPr>
          <p:spPr bwMode="auto">
            <a:xfrm>
              <a:off x="7772400" y="5791200"/>
              <a:ext cx="2286000" cy="0"/>
            </a:xfrm>
            <a:prstGeom prst="line">
              <a:avLst/>
            </a:prstGeom>
            <a:noFill/>
            <a:ln w="31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tr-TR"/>
            </a:p>
          </p:txBody>
        </p:sp>
        <p:sp>
          <p:nvSpPr>
            <p:cNvPr id="30734" name="Line 27"/>
            <p:cNvSpPr>
              <a:spLocks noChangeShapeType="1"/>
            </p:cNvSpPr>
            <p:nvPr/>
          </p:nvSpPr>
          <p:spPr bwMode="auto">
            <a:xfrm>
              <a:off x="9448800" y="5181600"/>
              <a:ext cx="609600" cy="0"/>
            </a:xfrm>
            <a:prstGeom prst="line">
              <a:avLst/>
            </a:prstGeom>
            <a:noFill/>
            <a:ln w="31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tr-TR"/>
            </a:p>
          </p:txBody>
        </p:sp>
        <p:sp>
          <p:nvSpPr>
            <p:cNvPr id="30735" name="Line 28"/>
            <p:cNvSpPr>
              <a:spLocks noChangeShapeType="1"/>
            </p:cNvSpPr>
            <p:nvPr/>
          </p:nvSpPr>
          <p:spPr bwMode="auto">
            <a:xfrm>
              <a:off x="9906000" y="4724400"/>
              <a:ext cx="0" cy="4572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tr-TR"/>
            </a:p>
          </p:txBody>
        </p:sp>
        <p:sp>
          <p:nvSpPr>
            <p:cNvPr id="30736" name="Line 29"/>
            <p:cNvSpPr>
              <a:spLocks noChangeShapeType="1"/>
            </p:cNvSpPr>
            <p:nvPr/>
          </p:nvSpPr>
          <p:spPr bwMode="auto">
            <a:xfrm flipV="1">
              <a:off x="9906000" y="5791200"/>
              <a:ext cx="0" cy="4572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tr-TR"/>
            </a:p>
          </p:txBody>
        </p:sp>
        <p:sp>
          <p:nvSpPr>
            <p:cNvPr id="30737" name="Text Box 30"/>
            <p:cNvSpPr txBox="1">
              <a:spLocks noChangeArrowheads="1"/>
            </p:cNvSpPr>
            <p:nvPr/>
          </p:nvSpPr>
          <p:spPr bwMode="auto">
            <a:xfrm>
              <a:off x="9753600" y="5334001"/>
              <a:ext cx="5334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rgbClr val="FF9900"/>
                </a:buClr>
                <a:buFont typeface="Wingdings 3" panose="05040102010807070707" pitchFamily="18" charset="2"/>
                <a:buChar char="}"/>
                <a:defRPr sz="2400">
                  <a:solidFill>
                    <a:schemeClr val="tx1"/>
                  </a:solidFill>
                  <a:latin typeface="Verdana" panose="020B0604030504040204" pitchFamily="34" charset="0"/>
                </a:defRPr>
              </a:lvl1pPr>
              <a:lvl2pPr marL="742950" indent="-285750">
                <a:spcBef>
                  <a:spcPct val="20000"/>
                </a:spcBef>
                <a:buClr>
                  <a:srgbClr val="FF9900"/>
                </a:buClr>
                <a:buFont typeface="Wingdings 3" panose="05040102010807070707" pitchFamily="18" charset="2"/>
                <a:buChar char="}"/>
                <a:defRPr sz="2000">
                  <a:solidFill>
                    <a:schemeClr val="tx1"/>
                  </a:solidFill>
                  <a:latin typeface="Verdana" panose="020B0604030504040204" pitchFamily="34" charset="0"/>
                </a:defRPr>
              </a:lvl2pPr>
              <a:lvl3pPr marL="1143000" indent="-228600">
                <a:spcBef>
                  <a:spcPct val="20000"/>
                </a:spcBef>
                <a:buClr>
                  <a:srgbClr val="FF9900"/>
                </a:buClr>
                <a:buFont typeface="Wingdings 3" panose="05040102010807070707" pitchFamily="18" charset="2"/>
                <a:buChar char="}"/>
                <a:defRPr sz="2400">
                  <a:solidFill>
                    <a:schemeClr val="tx1"/>
                  </a:solidFill>
                  <a:latin typeface="Verdana" panose="020B0604030504040204" pitchFamily="34" charset="0"/>
                </a:defRPr>
              </a:lvl3pPr>
              <a:lvl4pPr marL="1600200" indent="-228600">
                <a:spcBef>
                  <a:spcPct val="20000"/>
                </a:spcBef>
                <a:buClr>
                  <a:srgbClr val="FF9900"/>
                </a:buClr>
                <a:buFont typeface="Wingdings 3" panose="05040102010807070707" pitchFamily="18" charset="2"/>
                <a:buChar char="}"/>
                <a:defRPr sz="1600">
                  <a:solidFill>
                    <a:schemeClr val="tx1"/>
                  </a:solidFill>
                  <a:latin typeface="Verdana" panose="020B0604030504040204" pitchFamily="34" charset="0"/>
                </a:defRPr>
              </a:lvl4pPr>
              <a:lvl5pPr marL="2057400" indent="-228600">
                <a:spcBef>
                  <a:spcPct val="20000"/>
                </a:spcBef>
                <a:buClr>
                  <a:srgbClr val="FF9900"/>
                </a:buClr>
                <a:buFont typeface="Wingdings 3" panose="05040102010807070707" pitchFamily="18" charset="2"/>
                <a:buChar char="}"/>
                <a:defRPr sz="14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9900"/>
                </a:buClr>
                <a:buFont typeface="Wingdings 3" panose="05040102010807070707" pitchFamily="18" charset="2"/>
                <a:buChar char="}"/>
                <a:defRPr sz="14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9900"/>
                </a:buClr>
                <a:buFont typeface="Wingdings 3" panose="05040102010807070707" pitchFamily="18" charset="2"/>
                <a:buChar char="}"/>
                <a:defRPr sz="14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9900"/>
                </a:buClr>
                <a:buFont typeface="Wingdings 3" panose="05040102010807070707" pitchFamily="18" charset="2"/>
                <a:buChar char="}"/>
                <a:defRPr sz="14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9900"/>
                </a:buClr>
                <a:buFont typeface="Wingdings 3" panose="05040102010807070707" pitchFamily="18" charset="2"/>
                <a:buChar char="}"/>
                <a:defRPr sz="1400">
                  <a:solidFill>
                    <a:schemeClr val="tx1"/>
                  </a:solidFill>
                  <a:latin typeface="Verdana" panose="020B0604030504040204" pitchFamily="34" charset="0"/>
                </a:defRPr>
              </a:lvl9pPr>
            </a:lstStyle>
            <a:p>
              <a:pPr algn="ctr" eaLnBrk="1" hangingPunct="1">
                <a:spcBef>
                  <a:spcPct val="50000"/>
                </a:spcBef>
                <a:buClrTx/>
                <a:buFontTx/>
                <a:buNone/>
              </a:pPr>
              <a:r>
                <a:rPr lang="en-US" altLang="tr-TR" sz="1200">
                  <a:latin typeface="Symbol" panose="05050102010706020507" pitchFamily="18" charset="2"/>
                </a:rPr>
                <a:t>D</a:t>
              </a:r>
              <a:r>
                <a:rPr lang="en-US" altLang="tr-TR" sz="1200"/>
                <a:t>P</a:t>
              </a:r>
            </a:p>
          </p:txBody>
        </p:sp>
      </p:grpSp>
      <p:graphicFrame>
        <p:nvGraphicFramePr>
          <p:cNvPr id="30738" name="Object 2"/>
          <p:cNvGraphicFramePr>
            <a:graphicFrameLocks noChangeAspect="1"/>
          </p:cNvGraphicFramePr>
          <p:nvPr>
            <p:extLst>
              <p:ext uri="{D42A27DB-BD31-4B8C-83A1-F6EECF244321}">
                <p14:modId xmlns:p14="http://schemas.microsoft.com/office/powerpoint/2010/main" val="83498231"/>
              </p:ext>
            </p:extLst>
          </p:nvPr>
        </p:nvGraphicFramePr>
        <p:xfrm>
          <a:off x="1126140" y="2460625"/>
          <a:ext cx="3048000" cy="3216275"/>
        </p:xfrm>
        <a:graphic>
          <a:graphicData uri="http://schemas.openxmlformats.org/presentationml/2006/ole">
            <mc:AlternateContent xmlns:mc="http://schemas.openxmlformats.org/markup-compatibility/2006">
              <mc:Choice xmlns:v="urn:schemas-microsoft-com:vml" Requires="v">
                <p:oleObj spid="_x0000_s5197" name="Denklem" r:id="rId3" imgW="1854000" imgH="1955520" progId="Equation.3">
                  <p:embed/>
                </p:oleObj>
              </mc:Choice>
              <mc:Fallback>
                <p:oleObj name="Denklem" r:id="rId3" imgW="1854000" imgH="1955520" progId="Equation.3">
                  <p:embed/>
                  <p:pic>
                    <p:nvPicPr>
                      <p:cNvPr id="30738" name="Object 2"/>
                      <p:cNvPicPr>
                        <a:picLocks noChangeAspect="1" noChangeArrowheads="1"/>
                      </p:cNvPicPr>
                      <p:nvPr/>
                    </p:nvPicPr>
                    <p:blipFill>
                      <a:blip r:embed="rId4"/>
                      <a:srcRect/>
                      <a:stretch>
                        <a:fillRect/>
                      </a:stretch>
                    </p:blipFill>
                    <p:spPr bwMode="auto">
                      <a:xfrm>
                        <a:off x="1126140" y="2460625"/>
                        <a:ext cx="3048000" cy="3216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39" name="Rectangle 33"/>
          <p:cNvSpPr>
            <a:spLocks noGrp="1" noChangeArrowheads="1"/>
          </p:cNvSpPr>
          <p:nvPr>
            <p:ph type="title"/>
          </p:nvPr>
        </p:nvSpPr>
        <p:spPr>
          <a:noFill/>
        </p:spPr>
        <p:txBody>
          <a:bodyPr>
            <a:normAutofit/>
          </a:bodyPr>
          <a:lstStyle/>
          <a:p>
            <a:pPr algn="ctr"/>
            <a:r>
              <a:rPr lang="en-US" altLang="tr-TR" sz="3200" b="1" dirty="0" smtClean="0">
                <a:latin typeface="Verdana" panose="020B0604030504040204" pitchFamily="34" charset="0"/>
                <a:ea typeface="Verdana" panose="020B0604030504040204" pitchFamily="34" charset="0"/>
              </a:rPr>
              <a:t>Flow through a Nozzle</a:t>
            </a:r>
          </a:p>
        </p:txBody>
      </p:sp>
      <p:sp>
        <p:nvSpPr>
          <p:cNvPr id="21" name="Altbilgi Yer Tutucusu 3"/>
          <p:cNvSpPr>
            <a:spLocks noGrp="1"/>
          </p:cNvSpPr>
          <p:nvPr>
            <p:ph type="ftr" sz="quarter" idx="11"/>
          </p:nvPr>
        </p:nvSpPr>
        <p:spPr>
          <a:xfrm>
            <a:off x="0" y="6492875"/>
            <a:ext cx="691721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DR. KADRİYE ÖZLEM HAMALOĞLU                                                                   </a:t>
            </a:r>
            <a:endPar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12</a:t>
            </a: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a:t>
            </a:r>
            <a:r>
              <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a:t>
            </a: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.2018</a:t>
            </a:r>
            <a:endParaRPr kumimoji="0" lang="en-US" sz="900" b="0" i="0" u="none" strike="noStrike" kern="1200" cap="all" spc="0" normalizeH="0" baseline="0" noProof="0" dirty="0">
              <a:ln>
                <a:noFill/>
              </a:ln>
              <a:solidFill>
                <a:srgbClr val="4590B8"/>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9653948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6234" y="457200"/>
            <a:ext cx="7772400" cy="1143000"/>
          </a:xfrm>
        </p:spPr>
        <p:txBody>
          <a:bodyPr>
            <a:normAutofit/>
          </a:bodyPr>
          <a:lstStyle/>
          <a:p>
            <a:pPr algn="ctr"/>
            <a:r>
              <a:rPr lang="en-US" sz="3000" b="1" dirty="0">
                <a:latin typeface="Verdana" panose="020B0604030504040204" pitchFamily="34" charset="0"/>
                <a:ea typeface="Verdana" panose="020B0604030504040204" pitchFamily="34" charset="0"/>
              </a:rPr>
              <a:t>Relative Comparison </a:t>
            </a:r>
          </a:p>
        </p:txBody>
      </p:sp>
      <p:sp>
        <p:nvSpPr>
          <p:cNvPr id="10" name="Content Placeholder 9"/>
          <p:cNvSpPr>
            <a:spLocks noGrp="1"/>
          </p:cNvSpPr>
          <p:nvPr>
            <p:ph sz="quarter" idx="1"/>
          </p:nvPr>
        </p:nvSpPr>
        <p:spPr>
          <a:xfrm>
            <a:off x="552261" y="1600200"/>
            <a:ext cx="6663351" cy="4572000"/>
          </a:xfrm>
        </p:spPr>
        <p:txBody>
          <a:bodyPr>
            <a:normAutofit/>
          </a:bodyPr>
          <a:lstStyle/>
          <a:p>
            <a:pPr algn="just">
              <a:buFont typeface="Wingdings" pitchFamily="2" charset="2"/>
              <a:buChar char="Ø"/>
            </a:pPr>
            <a:r>
              <a:rPr lang="en-US" sz="2000" dirty="0">
                <a:solidFill>
                  <a:srgbClr val="002060"/>
                </a:solidFill>
                <a:latin typeface="Verdana" panose="020B0604030504040204" pitchFamily="34" charset="0"/>
                <a:ea typeface="Verdana" panose="020B0604030504040204" pitchFamily="34" charset="0"/>
              </a:rPr>
              <a:t>As the </a:t>
            </a:r>
            <a:r>
              <a:rPr lang="en-US" sz="2000" dirty="0" smtClean="0">
                <a:solidFill>
                  <a:srgbClr val="002060"/>
                </a:solidFill>
                <a:latin typeface="Verdana" panose="020B0604030504040204" pitchFamily="34" charset="0"/>
                <a:ea typeface="Verdana" panose="020B0604030504040204" pitchFamily="34" charset="0"/>
              </a:rPr>
              <a:t>%</a:t>
            </a:r>
            <a:r>
              <a:rPr lang="tr-TR" sz="2000" dirty="0" smtClean="0">
                <a:solidFill>
                  <a:srgbClr val="002060"/>
                </a:solidFill>
                <a:latin typeface="Verdana" panose="020B0604030504040204" pitchFamily="34" charset="0"/>
                <a:ea typeface="Verdana" panose="020B0604030504040204" pitchFamily="34" charset="0"/>
              </a:rPr>
              <a:t> </a:t>
            </a:r>
            <a:r>
              <a:rPr lang="en-US" sz="2000" dirty="0" smtClean="0">
                <a:solidFill>
                  <a:srgbClr val="002060"/>
                </a:solidFill>
                <a:latin typeface="Verdana" panose="020B0604030504040204" pitchFamily="34" charset="0"/>
                <a:ea typeface="Verdana" panose="020B0604030504040204" pitchFamily="34" charset="0"/>
              </a:rPr>
              <a:t>opening(Primary </a:t>
            </a:r>
            <a:r>
              <a:rPr lang="en-US" sz="2000" dirty="0">
                <a:solidFill>
                  <a:srgbClr val="002060"/>
                </a:solidFill>
                <a:latin typeface="Verdana" panose="020B0604030504040204" pitchFamily="34" charset="0"/>
                <a:ea typeface="Verdana" panose="020B0604030504040204" pitchFamily="34" charset="0"/>
              </a:rPr>
              <a:t>element) increases </a:t>
            </a:r>
            <a:r>
              <a:rPr lang="en-US" sz="2000" dirty="0" err="1" smtClean="0">
                <a:solidFill>
                  <a:srgbClr val="002060"/>
                </a:solidFill>
                <a:latin typeface="Verdana" panose="020B0604030504040204" pitchFamily="34" charset="0"/>
                <a:ea typeface="Verdana" panose="020B0604030504040204" pitchFamily="34" charset="0"/>
              </a:rPr>
              <a:t>th</a:t>
            </a:r>
            <a:r>
              <a:rPr lang="tr-TR" sz="2000" dirty="0" smtClean="0">
                <a:solidFill>
                  <a:srgbClr val="002060"/>
                </a:solidFill>
                <a:latin typeface="Verdana" panose="020B0604030504040204" pitchFamily="34" charset="0"/>
                <a:ea typeface="Verdana" panose="020B0604030504040204" pitchFamily="34" charset="0"/>
              </a:rPr>
              <a:t>e </a:t>
            </a:r>
            <a:r>
              <a:rPr lang="en-US" sz="2000" dirty="0" smtClean="0">
                <a:solidFill>
                  <a:srgbClr val="002060"/>
                </a:solidFill>
                <a:latin typeface="Verdana" panose="020B0604030504040204" pitchFamily="34" charset="0"/>
                <a:ea typeface="Verdana" panose="020B0604030504040204" pitchFamily="34" charset="0"/>
              </a:rPr>
              <a:t>permanent pressure drop decreases. </a:t>
            </a:r>
          </a:p>
          <a:p>
            <a:pPr algn="just">
              <a:buFont typeface="Wingdings" pitchFamily="2" charset="2"/>
              <a:buChar char="Ø"/>
            </a:pPr>
            <a:r>
              <a:rPr lang="en-US" sz="2000" dirty="0" smtClean="0">
                <a:solidFill>
                  <a:srgbClr val="002060"/>
                </a:solidFill>
                <a:latin typeface="Verdana" panose="020B0604030504040204" pitchFamily="34" charset="0"/>
                <a:ea typeface="Verdana" panose="020B0604030504040204" pitchFamily="34" charset="0"/>
              </a:rPr>
              <a:t>At </a:t>
            </a:r>
            <a:r>
              <a:rPr lang="en-US" sz="2000" dirty="0">
                <a:solidFill>
                  <a:srgbClr val="002060"/>
                </a:solidFill>
                <a:latin typeface="Verdana" panose="020B0604030504040204" pitchFamily="34" charset="0"/>
                <a:ea typeface="Verdana" panose="020B0604030504040204" pitchFamily="34" charset="0"/>
              </a:rPr>
              <a:t>same % opening, the relative pressure drops</a:t>
            </a:r>
          </a:p>
          <a:p>
            <a:pPr algn="just">
              <a:buNone/>
            </a:pPr>
            <a:r>
              <a:rPr lang="en-US" sz="2000" dirty="0">
                <a:solidFill>
                  <a:srgbClr val="002060"/>
                </a:solidFill>
                <a:latin typeface="Verdana" panose="020B0604030504040204" pitchFamily="34" charset="0"/>
                <a:ea typeface="Verdana" panose="020B0604030504040204" pitchFamily="34" charset="0"/>
              </a:rPr>
              <a:t>   Orifice plate &gt; Flow Nozzle &gt; Venturi meter.</a:t>
            </a:r>
          </a:p>
          <a:p>
            <a:pPr algn="just">
              <a:buFont typeface="Wingdings" pitchFamily="2" charset="2"/>
              <a:buChar char="Ø"/>
            </a:pPr>
            <a:r>
              <a:rPr lang="en-US" sz="2000" dirty="0">
                <a:solidFill>
                  <a:srgbClr val="002060"/>
                </a:solidFill>
                <a:latin typeface="Verdana" panose="020B0604030504040204" pitchFamily="34" charset="0"/>
                <a:ea typeface="Verdana" panose="020B0604030504040204" pitchFamily="34" charset="0"/>
              </a:rPr>
              <a:t>More accurate flow measurement is carried </a:t>
            </a:r>
            <a:r>
              <a:rPr lang="en-US" sz="2000" dirty="0" smtClean="0">
                <a:solidFill>
                  <a:srgbClr val="002060"/>
                </a:solidFill>
                <a:latin typeface="Verdana" panose="020B0604030504040204" pitchFamily="34" charset="0"/>
                <a:ea typeface="Verdana" panose="020B0604030504040204" pitchFamily="34" charset="0"/>
              </a:rPr>
              <a:t>out</a:t>
            </a:r>
            <a:r>
              <a:rPr lang="tr-TR" sz="2000" dirty="0" smtClean="0">
                <a:solidFill>
                  <a:srgbClr val="002060"/>
                </a:solidFill>
                <a:latin typeface="Verdana" panose="020B0604030504040204" pitchFamily="34" charset="0"/>
                <a:ea typeface="Verdana" panose="020B0604030504040204" pitchFamily="34" charset="0"/>
              </a:rPr>
              <a:t> </a:t>
            </a:r>
            <a:r>
              <a:rPr lang="en-US" sz="2000" dirty="0" smtClean="0">
                <a:solidFill>
                  <a:srgbClr val="002060"/>
                </a:solidFill>
                <a:latin typeface="Verdana" panose="020B0604030504040204" pitchFamily="34" charset="0"/>
                <a:ea typeface="Verdana" panose="020B0604030504040204" pitchFamily="34" charset="0"/>
              </a:rPr>
              <a:t>at </a:t>
            </a:r>
            <a:r>
              <a:rPr lang="en-US" sz="2000" dirty="0">
                <a:solidFill>
                  <a:srgbClr val="002060"/>
                </a:solidFill>
                <a:latin typeface="Verdana" panose="020B0604030504040204" pitchFamily="34" charset="0"/>
                <a:ea typeface="Verdana" panose="020B0604030504040204" pitchFamily="34" charset="0"/>
              </a:rPr>
              <a:t>the expense of more pressure drop.</a:t>
            </a:r>
          </a:p>
          <a:p>
            <a:pPr algn="just">
              <a:buFont typeface="Wingdings" pitchFamily="2" charset="2"/>
              <a:buChar char="Ø"/>
            </a:pPr>
            <a:endParaRPr lang="en-US" sz="2000" dirty="0">
              <a:solidFill>
                <a:srgbClr val="002060"/>
              </a:solidFill>
              <a:latin typeface="Verdana" panose="020B0604030504040204" pitchFamily="34" charset="0"/>
              <a:ea typeface="Verdana" panose="020B0604030504040204" pitchFamily="34" charset="0"/>
            </a:endParaRPr>
          </a:p>
        </p:txBody>
      </p:sp>
      <p:pic>
        <p:nvPicPr>
          <p:cNvPr id="11" name="Picture 2"/>
          <p:cNvPicPr>
            <a:picLocks noChangeAspect="1" noChangeArrowheads="1"/>
          </p:cNvPicPr>
          <p:nvPr/>
        </p:nvPicPr>
        <p:blipFill>
          <a:blip r:embed="rId2"/>
          <a:srcRect/>
          <a:stretch>
            <a:fillRect/>
          </a:stretch>
        </p:blipFill>
        <p:spPr bwMode="auto">
          <a:xfrm>
            <a:off x="7885569" y="2234904"/>
            <a:ext cx="4112632" cy="3788292"/>
          </a:xfrm>
          <a:prstGeom prst="rect">
            <a:avLst/>
          </a:prstGeom>
          <a:noFill/>
          <a:ln w="9525">
            <a:noFill/>
            <a:miter lim="800000"/>
            <a:headEnd/>
            <a:tailEnd/>
          </a:ln>
          <a:effectLst/>
        </p:spPr>
      </p:pic>
      <p:sp>
        <p:nvSpPr>
          <p:cNvPr id="8" name="Altbilgi Yer Tutucusu 3"/>
          <p:cNvSpPr>
            <a:spLocks noGrp="1"/>
          </p:cNvSpPr>
          <p:nvPr>
            <p:ph type="ftr" sz="quarter" idx="11"/>
          </p:nvPr>
        </p:nvSpPr>
        <p:spPr>
          <a:xfrm>
            <a:off x="0" y="6492875"/>
            <a:ext cx="691721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DR. KADRİYE ÖZLEM HAMALOĞLU                                                                   </a:t>
            </a:r>
            <a:endPar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12</a:t>
            </a: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a:t>
            </a:r>
            <a:r>
              <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a:t>
            </a: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.2018</a:t>
            </a:r>
            <a:endParaRPr kumimoji="0" lang="en-US" sz="900" b="0" i="0" u="none" strike="noStrike" kern="1200" cap="all" spc="0" normalizeH="0" baseline="0" noProof="0" dirty="0">
              <a:ln>
                <a:noFill/>
              </a:ln>
              <a:solidFill>
                <a:srgbClr val="4590B8"/>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8928773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838200"/>
            <a:ext cx="7772400" cy="1143000"/>
          </a:xfrm>
        </p:spPr>
        <p:txBody>
          <a:bodyPr>
            <a:normAutofit/>
          </a:bodyPr>
          <a:lstStyle/>
          <a:p>
            <a:pPr lvl="0" algn="ctr"/>
            <a:r>
              <a:rPr lang="en-US" sz="3000" b="1" dirty="0">
                <a:latin typeface="Verdana" panose="020B0604030504040204" pitchFamily="34" charset="0"/>
                <a:ea typeface="Verdana" panose="020B0604030504040204" pitchFamily="34" charset="0"/>
              </a:rPr>
              <a:t>Elbow </a:t>
            </a:r>
            <a:r>
              <a:rPr lang="en-US" sz="3000" b="1" dirty="0" smtClean="0">
                <a:latin typeface="Verdana" panose="020B0604030504040204" pitchFamily="34" charset="0"/>
                <a:ea typeface="Verdana" panose="020B0604030504040204" pitchFamily="34" charset="0"/>
              </a:rPr>
              <a:t>meters</a:t>
            </a:r>
            <a:r>
              <a:rPr lang="en-US" sz="3000" b="1" dirty="0">
                <a:latin typeface="Verdana" panose="020B0604030504040204" pitchFamily="34" charset="0"/>
                <a:ea typeface="Verdana" panose="020B0604030504040204" pitchFamily="34" charset="0"/>
              </a:rPr>
              <a:t/>
            </a:r>
            <a:br>
              <a:rPr lang="en-US" sz="3000" b="1" dirty="0">
                <a:latin typeface="Verdana" panose="020B0604030504040204" pitchFamily="34" charset="0"/>
                <a:ea typeface="Verdana" panose="020B0604030504040204" pitchFamily="34" charset="0"/>
              </a:rPr>
            </a:br>
            <a:endParaRPr lang="en-US" sz="3000" b="1" dirty="0">
              <a:latin typeface="Verdana" panose="020B0604030504040204" pitchFamily="34" charset="0"/>
              <a:ea typeface="Verdana" panose="020B0604030504040204" pitchFamily="34" charset="0"/>
            </a:endParaRPr>
          </a:p>
        </p:txBody>
      </p:sp>
      <p:sp>
        <p:nvSpPr>
          <p:cNvPr id="3" name="Slide Number Placeholder 2"/>
          <p:cNvSpPr>
            <a:spLocks noGrp="1"/>
          </p:cNvSpPr>
          <p:nvPr>
            <p:ph type="sldNum" sz="quarter" idx="12"/>
          </p:nvPr>
        </p:nvSpPr>
        <p:spPr>
          <a:xfrm>
            <a:off x="10058400" y="6248400"/>
            <a:ext cx="457200" cy="457200"/>
          </a:xfrm>
        </p:spPr>
        <p:txBody>
          <a:bodyPr/>
          <a:lstStyle/>
          <a:p>
            <a:fld id="{B6F15528-21DE-4FAA-801E-634DDDAF4B2B}" type="slidenum">
              <a:rPr lang="en-US" smtClean="0"/>
              <a:pPr/>
              <a:t>25</a:t>
            </a:fld>
            <a:endParaRPr lang="en-US" dirty="0"/>
          </a:p>
        </p:txBody>
      </p:sp>
      <p:sp>
        <p:nvSpPr>
          <p:cNvPr id="4" name="Content Placeholder 3"/>
          <p:cNvSpPr>
            <a:spLocks noGrp="1"/>
          </p:cNvSpPr>
          <p:nvPr>
            <p:ph sz="quarter" idx="1"/>
          </p:nvPr>
        </p:nvSpPr>
        <p:spPr>
          <a:xfrm>
            <a:off x="588475" y="415499"/>
            <a:ext cx="11162923" cy="4953000"/>
          </a:xfrm>
        </p:spPr>
        <p:txBody>
          <a:bodyPr>
            <a:normAutofit/>
          </a:bodyPr>
          <a:lstStyle/>
          <a:p>
            <a:pPr algn="just">
              <a:buFont typeface="Wingdings" pitchFamily="2" charset="2"/>
              <a:buChar char="Ø"/>
            </a:pPr>
            <a:r>
              <a:rPr lang="en-US" sz="2000" dirty="0">
                <a:solidFill>
                  <a:srgbClr val="002060"/>
                </a:solidFill>
              </a:rPr>
              <a:t>Elbow meters operate on the principle that when liquid travels in a circular path, centrifugal force is exerted along the outer edges.</a:t>
            </a:r>
          </a:p>
          <a:p>
            <a:pPr algn="just">
              <a:buFont typeface="Wingdings" pitchFamily="2" charset="2"/>
              <a:buChar char="Ø"/>
            </a:pPr>
            <a:r>
              <a:rPr lang="tr-TR" sz="2000" dirty="0">
                <a:solidFill>
                  <a:srgbClr val="002060"/>
                </a:solidFill>
              </a:rPr>
              <a:t>W</a:t>
            </a:r>
            <a:r>
              <a:rPr lang="en-US" sz="2000" dirty="0" smtClean="0">
                <a:solidFill>
                  <a:srgbClr val="002060"/>
                </a:solidFill>
              </a:rPr>
              <a:t>hen </a:t>
            </a:r>
            <a:r>
              <a:rPr lang="en-US" sz="2000" dirty="0">
                <a:solidFill>
                  <a:srgbClr val="002060"/>
                </a:solidFill>
              </a:rPr>
              <a:t>liquid flows through a pipe elbow, the force on the elbow's interior surface is proportional to the density of the liquid times the square of its velocity inversely proportional to the elbow's radius.</a:t>
            </a:r>
          </a:p>
          <a:p>
            <a:pPr algn="just">
              <a:buNone/>
            </a:pPr>
            <a:endParaRPr lang="en-US" sz="2000" dirty="0">
              <a:solidFill>
                <a:srgbClr val="002060"/>
              </a:solidFill>
            </a:endParaRPr>
          </a:p>
        </p:txBody>
      </p:sp>
      <p:pic>
        <p:nvPicPr>
          <p:cNvPr id="8" name="Picture 7" descr="E__DPFLOW~1_INTROD~1_DP_ELB~1[1].GIF"/>
          <p:cNvPicPr>
            <a:picLocks noChangeAspect="1"/>
          </p:cNvPicPr>
          <p:nvPr/>
        </p:nvPicPr>
        <p:blipFill>
          <a:blip r:embed="rId2"/>
          <a:stretch>
            <a:fillRect/>
          </a:stretch>
        </p:blipFill>
        <p:spPr>
          <a:xfrm>
            <a:off x="7130075" y="3737397"/>
            <a:ext cx="2928325" cy="2511003"/>
          </a:xfrm>
          <a:prstGeom prst="rect">
            <a:avLst/>
          </a:prstGeom>
        </p:spPr>
      </p:pic>
      <p:pic>
        <p:nvPicPr>
          <p:cNvPr id="3075" name="Picture 3"/>
          <p:cNvPicPr>
            <a:picLocks noChangeAspect="1" noChangeArrowheads="1"/>
          </p:cNvPicPr>
          <p:nvPr/>
        </p:nvPicPr>
        <p:blipFill>
          <a:blip r:embed="rId3"/>
          <a:srcRect/>
          <a:stretch>
            <a:fillRect/>
          </a:stretch>
        </p:blipFill>
        <p:spPr bwMode="auto">
          <a:xfrm>
            <a:off x="2518373" y="3737397"/>
            <a:ext cx="1771650" cy="2838450"/>
          </a:xfrm>
          <a:prstGeom prst="rect">
            <a:avLst/>
          </a:prstGeom>
          <a:noFill/>
          <a:ln w="9525">
            <a:noFill/>
            <a:miter lim="800000"/>
            <a:headEnd/>
            <a:tailEnd/>
          </a:ln>
          <a:effectLst/>
        </p:spPr>
      </p:pic>
      <p:sp>
        <p:nvSpPr>
          <p:cNvPr id="9" name="Altbilgi Yer Tutucusu 3"/>
          <p:cNvSpPr>
            <a:spLocks noGrp="1"/>
          </p:cNvSpPr>
          <p:nvPr>
            <p:ph type="ftr" sz="quarter" idx="11"/>
          </p:nvPr>
        </p:nvSpPr>
        <p:spPr>
          <a:xfrm>
            <a:off x="0" y="6492875"/>
            <a:ext cx="691721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DR. KADRİYE ÖZLEM HAMALOĞLU                                                                   </a:t>
            </a:r>
            <a:endPar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12</a:t>
            </a: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a:t>
            </a:r>
            <a:r>
              <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a:t>
            </a: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.2018</a:t>
            </a:r>
            <a:endParaRPr kumimoji="0" lang="en-US" sz="900" b="0" i="0" u="none" strike="noStrike" kern="1200" cap="all" spc="0" normalizeH="0" baseline="0" noProof="0" dirty="0">
              <a:ln>
                <a:noFill/>
              </a:ln>
              <a:solidFill>
                <a:srgbClr val="4590B8"/>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0592672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0058400" y="6248400"/>
            <a:ext cx="457200" cy="457200"/>
          </a:xfrm>
        </p:spPr>
        <p:txBody>
          <a:bodyPr/>
          <a:lstStyle/>
          <a:p>
            <a:fld id="{B6F15528-21DE-4FAA-801E-634DDDAF4B2B}" type="slidenum">
              <a:rPr lang="en-US" smtClean="0"/>
              <a:pPr/>
              <a:t>26</a:t>
            </a:fld>
            <a:endParaRPr lang="en-US" dirty="0"/>
          </a:p>
        </p:txBody>
      </p:sp>
      <p:sp>
        <p:nvSpPr>
          <p:cNvPr id="4" name="Content Placeholder 3"/>
          <p:cNvSpPr>
            <a:spLocks noGrp="1"/>
          </p:cNvSpPr>
          <p:nvPr>
            <p:ph sz="quarter" idx="1"/>
          </p:nvPr>
        </p:nvSpPr>
        <p:spPr>
          <a:xfrm>
            <a:off x="642796" y="1558705"/>
            <a:ext cx="8382000" cy="5715000"/>
          </a:xfrm>
        </p:spPr>
        <p:txBody>
          <a:bodyPr>
            <a:normAutofit/>
          </a:bodyPr>
          <a:lstStyle/>
          <a:p>
            <a:r>
              <a:rPr lang="en-US" u="sng" dirty="0">
                <a:solidFill>
                  <a:srgbClr val="002060"/>
                </a:solidFill>
                <a:latin typeface="Verdana" panose="020B0604030504040204" pitchFamily="34" charset="0"/>
                <a:ea typeface="Verdana" panose="020B0604030504040204" pitchFamily="34" charset="0"/>
              </a:rPr>
              <a:t>ADVANTAGES:</a:t>
            </a:r>
          </a:p>
          <a:p>
            <a:pPr>
              <a:buFont typeface="Wingdings" pitchFamily="2" charset="2"/>
              <a:buChar char="Ø"/>
            </a:pPr>
            <a:r>
              <a:rPr lang="en-US" dirty="0">
                <a:solidFill>
                  <a:srgbClr val="002060"/>
                </a:solidFill>
                <a:latin typeface="Verdana" panose="020B0604030504040204" pitchFamily="34" charset="0"/>
                <a:ea typeface="Verdana" panose="020B0604030504040204" pitchFamily="34" charset="0"/>
              </a:rPr>
              <a:t>Elbow meters are easy to add in existing installation where elbow exist.</a:t>
            </a:r>
          </a:p>
          <a:p>
            <a:pPr>
              <a:buFont typeface="Wingdings" pitchFamily="2" charset="2"/>
              <a:buChar char="Ø"/>
            </a:pPr>
            <a:r>
              <a:rPr lang="en-US" dirty="0">
                <a:solidFill>
                  <a:srgbClr val="002060"/>
                </a:solidFill>
                <a:latin typeface="Verdana" panose="020B0604030504040204" pitchFamily="34" charset="0"/>
                <a:ea typeface="Verdana" panose="020B0604030504040204" pitchFamily="34" charset="0"/>
              </a:rPr>
              <a:t>It cost comparatively low.</a:t>
            </a:r>
          </a:p>
          <a:p>
            <a:pPr>
              <a:buFont typeface="Wingdings" pitchFamily="2" charset="2"/>
              <a:buChar char="Ø"/>
            </a:pPr>
            <a:r>
              <a:rPr lang="en-US" dirty="0">
                <a:solidFill>
                  <a:srgbClr val="002060"/>
                </a:solidFill>
                <a:latin typeface="Verdana" panose="020B0604030504040204" pitchFamily="34" charset="0"/>
                <a:ea typeface="Verdana" panose="020B0604030504040204" pitchFamily="34" charset="0"/>
              </a:rPr>
              <a:t>It allows no additional pressure loss.</a:t>
            </a:r>
          </a:p>
          <a:p>
            <a:pPr>
              <a:buFont typeface="Wingdings" pitchFamily="2" charset="2"/>
              <a:buChar char="Ø"/>
            </a:pPr>
            <a:r>
              <a:rPr lang="en-US" dirty="0">
                <a:solidFill>
                  <a:srgbClr val="002060"/>
                </a:solidFill>
                <a:latin typeface="Verdana" panose="020B0604030504040204" pitchFamily="34" charset="0"/>
                <a:ea typeface="Verdana" panose="020B0604030504040204" pitchFamily="34" charset="0"/>
              </a:rPr>
              <a:t>With the elbow taps there are no obstruction in the line.</a:t>
            </a:r>
          </a:p>
          <a:p>
            <a:pPr>
              <a:buFont typeface="Wingdings" pitchFamily="2" charset="2"/>
              <a:buChar char="Ø"/>
            </a:pPr>
            <a:r>
              <a:rPr lang="en-US" dirty="0">
                <a:solidFill>
                  <a:srgbClr val="002060"/>
                </a:solidFill>
                <a:latin typeface="Verdana" panose="020B0604030504040204" pitchFamily="34" charset="0"/>
                <a:ea typeface="Verdana" panose="020B0604030504040204" pitchFamily="34" charset="0"/>
              </a:rPr>
              <a:t>It has good repeatability</a:t>
            </a:r>
            <a:r>
              <a:rPr lang="en-US" dirty="0" smtClean="0">
                <a:solidFill>
                  <a:srgbClr val="002060"/>
                </a:solidFill>
                <a:latin typeface="Verdana" panose="020B0604030504040204" pitchFamily="34" charset="0"/>
                <a:ea typeface="Verdana" panose="020B0604030504040204" pitchFamily="34" charset="0"/>
              </a:rPr>
              <a:t>.</a:t>
            </a:r>
            <a:endParaRPr lang="en-US" dirty="0">
              <a:solidFill>
                <a:srgbClr val="002060"/>
              </a:solidFill>
              <a:latin typeface="Verdana" panose="020B0604030504040204" pitchFamily="34" charset="0"/>
              <a:ea typeface="Verdana" panose="020B0604030504040204" pitchFamily="34" charset="0"/>
            </a:endParaRPr>
          </a:p>
          <a:p>
            <a:endParaRPr lang="en-US" dirty="0">
              <a:solidFill>
                <a:srgbClr val="002060"/>
              </a:solidFill>
              <a:latin typeface="Verdana" panose="020B0604030504040204" pitchFamily="34" charset="0"/>
              <a:ea typeface="Verdana" panose="020B0604030504040204" pitchFamily="34" charset="0"/>
            </a:endParaRPr>
          </a:p>
          <a:p>
            <a:r>
              <a:rPr lang="en-US" u="sng" dirty="0">
                <a:solidFill>
                  <a:srgbClr val="002060"/>
                </a:solidFill>
                <a:latin typeface="Verdana" panose="020B0604030504040204" pitchFamily="34" charset="0"/>
                <a:ea typeface="Verdana" panose="020B0604030504040204" pitchFamily="34" charset="0"/>
              </a:rPr>
              <a:t>DISADVANTAGES:</a:t>
            </a:r>
          </a:p>
          <a:p>
            <a:pPr>
              <a:buFont typeface="Wingdings" pitchFamily="2" charset="2"/>
              <a:buChar char="Ø"/>
            </a:pPr>
            <a:r>
              <a:rPr lang="en-US" dirty="0">
                <a:solidFill>
                  <a:srgbClr val="002060"/>
                </a:solidFill>
                <a:latin typeface="Verdana" panose="020B0604030504040204" pitchFamily="34" charset="0"/>
                <a:ea typeface="Verdana" panose="020B0604030504040204" pitchFamily="34" charset="0"/>
              </a:rPr>
              <a:t>Its accuracy is poor.</a:t>
            </a:r>
          </a:p>
          <a:p>
            <a:pPr>
              <a:buFont typeface="Wingdings" pitchFamily="2" charset="2"/>
              <a:buChar char="Ø"/>
            </a:pPr>
            <a:r>
              <a:rPr lang="en-US" dirty="0">
                <a:solidFill>
                  <a:srgbClr val="002060"/>
                </a:solidFill>
                <a:latin typeface="Verdana" panose="020B0604030504040204" pitchFamily="34" charset="0"/>
                <a:ea typeface="Verdana" panose="020B0604030504040204" pitchFamily="34" charset="0"/>
              </a:rPr>
              <a:t>Differential pressure developed is relatively small.</a:t>
            </a:r>
          </a:p>
          <a:p>
            <a:endParaRPr lang="en-US" dirty="0">
              <a:solidFill>
                <a:srgbClr val="002060"/>
              </a:solidFill>
              <a:latin typeface="Verdana" panose="020B0604030504040204" pitchFamily="34" charset="0"/>
              <a:ea typeface="Verdana" panose="020B0604030504040204" pitchFamily="34" charset="0"/>
            </a:endParaRPr>
          </a:p>
        </p:txBody>
      </p:sp>
      <p:sp>
        <p:nvSpPr>
          <p:cNvPr id="6" name="Title 1"/>
          <p:cNvSpPr>
            <a:spLocks noGrp="1"/>
          </p:cNvSpPr>
          <p:nvPr>
            <p:ph type="title"/>
          </p:nvPr>
        </p:nvSpPr>
        <p:spPr>
          <a:xfrm>
            <a:off x="1752600" y="838200"/>
            <a:ext cx="7772400" cy="1143000"/>
          </a:xfrm>
        </p:spPr>
        <p:txBody>
          <a:bodyPr>
            <a:normAutofit/>
          </a:bodyPr>
          <a:lstStyle/>
          <a:p>
            <a:pPr lvl="0" algn="ctr"/>
            <a:r>
              <a:rPr lang="en-US" sz="3000" b="1" dirty="0">
                <a:latin typeface="Verdana" panose="020B0604030504040204" pitchFamily="34" charset="0"/>
                <a:ea typeface="Verdana" panose="020B0604030504040204" pitchFamily="34" charset="0"/>
              </a:rPr>
              <a:t>Elbow </a:t>
            </a:r>
            <a:r>
              <a:rPr lang="en-US" sz="3000" b="1" dirty="0" smtClean="0">
                <a:latin typeface="Verdana" panose="020B0604030504040204" pitchFamily="34" charset="0"/>
                <a:ea typeface="Verdana" panose="020B0604030504040204" pitchFamily="34" charset="0"/>
              </a:rPr>
              <a:t>meters</a:t>
            </a:r>
            <a:r>
              <a:rPr lang="en-US" sz="3000" b="1" dirty="0">
                <a:latin typeface="Verdana" panose="020B0604030504040204" pitchFamily="34" charset="0"/>
                <a:ea typeface="Verdana" panose="020B0604030504040204" pitchFamily="34" charset="0"/>
              </a:rPr>
              <a:t/>
            </a:r>
            <a:br>
              <a:rPr lang="en-US" sz="3000" b="1" dirty="0">
                <a:latin typeface="Verdana" panose="020B0604030504040204" pitchFamily="34" charset="0"/>
                <a:ea typeface="Verdana" panose="020B0604030504040204" pitchFamily="34" charset="0"/>
              </a:rPr>
            </a:br>
            <a:endParaRPr lang="en-US" sz="3000" b="1" dirty="0">
              <a:latin typeface="Verdana" panose="020B0604030504040204" pitchFamily="34" charset="0"/>
              <a:ea typeface="Verdana" panose="020B0604030504040204" pitchFamily="34" charset="0"/>
            </a:endParaRPr>
          </a:p>
        </p:txBody>
      </p:sp>
      <p:sp>
        <p:nvSpPr>
          <p:cNvPr id="7" name="Altbilgi Yer Tutucusu 3"/>
          <p:cNvSpPr>
            <a:spLocks noGrp="1"/>
          </p:cNvSpPr>
          <p:nvPr>
            <p:ph type="ftr" sz="quarter" idx="11"/>
          </p:nvPr>
        </p:nvSpPr>
        <p:spPr>
          <a:xfrm>
            <a:off x="0" y="6492875"/>
            <a:ext cx="691721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DR. KADRİYE ÖZLEM HAMALOĞLU                                                                   </a:t>
            </a:r>
            <a:endPar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12</a:t>
            </a: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a:t>
            </a:r>
            <a:r>
              <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a:t>
            </a: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.2018</a:t>
            </a:r>
            <a:endParaRPr kumimoji="0" lang="en-US" sz="900" b="0" i="0" u="none" strike="noStrike" kern="1200" cap="all" spc="0" normalizeH="0" baseline="0" noProof="0" dirty="0">
              <a:ln>
                <a:noFill/>
              </a:ln>
              <a:solidFill>
                <a:srgbClr val="4590B8"/>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1328830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762000"/>
            <a:ext cx="7772400" cy="1143000"/>
          </a:xfrm>
        </p:spPr>
        <p:txBody>
          <a:bodyPr>
            <a:normAutofit/>
          </a:bodyPr>
          <a:lstStyle/>
          <a:p>
            <a:pPr lvl="0" algn="ctr"/>
            <a:r>
              <a:rPr lang="en-US" sz="3000" b="1" dirty="0">
                <a:latin typeface="Verdana" panose="020B0604030504040204" pitchFamily="34" charset="0"/>
                <a:ea typeface="Verdana" panose="020B0604030504040204" pitchFamily="34" charset="0"/>
              </a:rPr>
              <a:t>DALL </a:t>
            </a:r>
            <a:r>
              <a:rPr lang="en-US" sz="3000" b="1" dirty="0" smtClean="0">
                <a:latin typeface="Verdana" panose="020B0604030504040204" pitchFamily="34" charset="0"/>
                <a:ea typeface="Verdana" panose="020B0604030504040204" pitchFamily="34" charset="0"/>
              </a:rPr>
              <a:t>TUBES</a:t>
            </a:r>
            <a:r>
              <a:rPr lang="en-US" sz="3000" b="1" dirty="0">
                <a:latin typeface="Verdana" panose="020B0604030504040204" pitchFamily="34" charset="0"/>
                <a:ea typeface="Verdana" panose="020B0604030504040204" pitchFamily="34" charset="0"/>
              </a:rPr>
              <a:t/>
            </a:r>
            <a:br>
              <a:rPr lang="en-US" sz="3000" b="1" dirty="0">
                <a:latin typeface="Verdana" panose="020B0604030504040204" pitchFamily="34" charset="0"/>
                <a:ea typeface="Verdana" panose="020B0604030504040204" pitchFamily="34" charset="0"/>
              </a:rPr>
            </a:br>
            <a:endParaRPr lang="en-US" sz="3000" b="1" dirty="0">
              <a:latin typeface="Verdana" panose="020B0604030504040204" pitchFamily="34" charset="0"/>
              <a:ea typeface="Verdana" panose="020B0604030504040204" pitchFamily="34" charset="0"/>
            </a:endParaRPr>
          </a:p>
        </p:txBody>
      </p:sp>
      <p:sp>
        <p:nvSpPr>
          <p:cNvPr id="4" name="Content Placeholder 3"/>
          <p:cNvSpPr>
            <a:spLocks noGrp="1"/>
          </p:cNvSpPr>
          <p:nvPr>
            <p:ph sz="quarter" idx="1"/>
          </p:nvPr>
        </p:nvSpPr>
        <p:spPr>
          <a:xfrm>
            <a:off x="497942" y="762000"/>
            <a:ext cx="11280618" cy="4876800"/>
          </a:xfrm>
        </p:spPr>
        <p:txBody>
          <a:bodyPr>
            <a:normAutofit/>
          </a:bodyPr>
          <a:lstStyle/>
          <a:p>
            <a:pPr algn="just"/>
            <a:r>
              <a:rPr lang="en-US" sz="1600" dirty="0">
                <a:solidFill>
                  <a:srgbClr val="002060"/>
                </a:solidFill>
                <a:latin typeface="Verdana" panose="020B0604030504040204" pitchFamily="34" charset="0"/>
                <a:ea typeface="Verdana" panose="020B0604030504040204" pitchFamily="34" charset="0"/>
              </a:rPr>
              <a:t>The Dall tube is a shortened version of a Venturi meter, with a lower pressure drop than an orifice plate. Dall tube produces much higher(two times) differential pressure as compare to venturi meter</a:t>
            </a:r>
            <a:r>
              <a:rPr lang="en-US" sz="1600" dirty="0" smtClean="0">
                <a:solidFill>
                  <a:srgbClr val="002060"/>
                </a:solidFill>
                <a:latin typeface="Verdana" panose="020B0604030504040204" pitchFamily="34" charset="0"/>
                <a:ea typeface="Verdana" panose="020B0604030504040204" pitchFamily="34" charset="0"/>
              </a:rPr>
              <a:t>.</a:t>
            </a:r>
            <a:endParaRPr lang="en-US" sz="1600" dirty="0">
              <a:solidFill>
                <a:srgbClr val="002060"/>
              </a:solidFill>
              <a:latin typeface="Verdana" panose="020B0604030504040204" pitchFamily="34" charset="0"/>
              <a:ea typeface="Verdana" panose="020B0604030504040204" pitchFamily="34" charset="0"/>
            </a:endParaRPr>
          </a:p>
          <a:p>
            <a:pPr algn="just"/>
            <a:r>
              <a:rPr lang="en-US" dirty="0">
                <a:solidFill>
                  <a:srgbClr val="002060"/>
                </a:solidFill>
                <a:latin typeface="Verdana" panose="020B0604030504040204" pitchFamily="34" charset="0"/>
                <a:ea typeface="Verdana" panose="020B0604030504040204" pitchFamily="34" charset="0"/>
              </a:rPr>
              <a:t>Inlet shoulder:</a:t>
            </a:r>
          </a:p>
          <a:p>
            <a:pPr algn="just">
              <a:buNone/>
            </a:pPr>
            <a:r>
              <a:rPr lang="tr-TR" sz="1600" dirty="0">
                <a:solidFill>
                  <a:srgbClr val="002060"/>
                </a:solidFill>
                <a:latin typeface="Verdana" panose="020B0604030504040204" pitchFamily="34" charset="0"/>
                <a:ea typeface="Verdana" panose="020B0604030504040204" pitchFamily="34" charset="0"/>
              </a:rPr>
              <a:t>	</a:t>
            </a:r>
            <a:r>
              <a:rPr lang="en-US" sz="1600" dirty="0" smtClean="0">
                <a:solidFill>
                  <a:srgbClr val="002060"/>
                </a:solidFill>
                <a:latin typeface="Verdana" panose="020B0604030504040204" pitchFamily="34" charset="0"/>
                <a:ea typeface="Verdana" panose="020B0604030504040204" pitchFamily="34" charset="0"/>
              </a:rPr>
              <a:t>The </a:t>
            </a:r>
            <a:r>
              <a:rPr lang="en-US" sz="1600" dirty="0">
                <a:solidFill>
                  <a:srgbClr val="002060"/>
                </a:solidFill>
                <a:latin typeface="Verdana" panose="020B0604030504040204" pitchFamily="34" charset="0"/>
                <a:ea typeface="Verdana" panose="020B0604030504040204" pitchFamily="34" charset="0"/>
              </a:rPr>
              <a:t>tube consist of a short, straight inlet section followed by an abrupt decrease in the diameter of the tube.</a:t>
            </a:r>
          </a:p>
          <a:p>
            <a:pPr algn="just"/>
            <a:r>
              <a:rPr lang="en-US" dirty="0">
                <a:solidFill>
                  <a:srgbClr val="002060"/>
                </a:solidFill>
                <a:latin typeface="Verdana" panose="020B0604030504040204" pitchFamily="34" charset="0"/>
                <a:ea typeface="Verdana" panose="020B0604030504040204" pitchFamily="34" charset="0"/>
              </a:rPr>
              <a:t>Converging diverging section:</a:t>
            </a:r>
          </a:p>
          <a:p>
            <a:pPr algn="just">
              <a:buNone/>
            </a:pPr>
            <a:r>
              <a:rPr lang="en-US" sz="1600" dirty="0">
                <a:solidFill>
                  <a:srgbClr val="002060"/>
                </a:solidFill>
                <a:latin typeface="Verdana" panose="020B0604030504040204" pitchFamily="34" charset="0"/>
                <a:ea typeface="Verdana" panose="020B0604030504040204" pitchFamily="34" charset="0"/>
              </a:rPr>
              <a:t>     </a:t>
            </a:r>
            <a:r>
              <a:rPr lang="en-US" sz="1600" dirty="0" smtClean="0">
                <a:solidFill>
                  <a:srgbClr val="002060"/>
                </a:solidFill>
                <a:latin typeface="Verdana" panose="020B0604030504040204" pitchFamily="34" charset="0"/>
                <a:ea typeface="Verdana" panose="020B0604030504040204" pitchFamily="34" charset="0"/>
              </a:rPr>
              <a:t>A </a:t>
            </a:r>
            <a:r>
              <a:rPr lang="en-US" sz="1600" dirty="0">
                <a:solidFill>
                  <a:srgbClr val="002060"/>
                </a:solidFill>
                <a:latin typeface="Verdana" panose="020B0604030504040204" pitchFamily="34" charset="0"/>
                <a:ea typeface="Verdana" panose="020B0604030504040204" pitchFamily="34" charset="0"/>
              </a:rPr>
              <a:t>converging(flow area decreases) and diverging section (flow area increases) is attached by a slot or gap. Where the low pressure measures.      </a:t>
            </a:r>
          </a:p>
        </p:txBody>
      </p:sp>
      <p:pic>
        <p:nvPicPr>
          <p:cNvPr id="7" name="Picture 6" descr="dall_1.gif"/>
          <p:cNvPicPr>
            <a:picLocks noChangeAspect="1"/>
          </p:cNvPicPr>
          <p:nvPr/>
        </p:nvPicPr>
        <p:blipFill>
          <a:blip r:embed="rId2"/>
          <a:stretch>
            <a:fillRect/>
          </a:stretch>
        </p:blipFill>
        <p:spPr>
          <a:xfrm>
            <a:off x="1898060" y="4843604"/>
            <a:ext cx="3816940" cy="1590392"/>
          </a:xfrm>
          <a:prstGeom prst="rect">
            <a:avLst/>
          </a:prstGeom>
        </p:spPr>
      </p:pic>
      <p:pic>
        <p:nvPicPr>
          <p:cNvPr id="8" name="Picture 5" descr="DP_DallTube2.gif"/>
          <p:cNvPicPr>
            <a:picLocks noChangeAspect="1"/>
          </p:cNvPicPr>
          <p:nvPr/>
        </p:nvPicPr>
        <p:blipFill>
          <a:blip r:embed="rId3"/>
          <a:stretch>
            <a:fillRect/>
          </a:stretch>
        </p:blipFill>
        <p:spPr>
          <a:xfrm>
            <a:off x="7730150" y="4648199"/>
            <a:ext cx="2850604" cy="1981201"/>
          </a:xfrm>
          <a:prstGeom prst="rect">
            <a:avLst/>
          </a:prstGeom>
        </p:spPr>
      </p:pic>
      <p:sp>
        <p:nvSpPr>
          <p:cNvPr id="9" name="Altbilgi Yer Tutucusu 3"/>
          <p:cNvSpPr>
            <a:spLocks noGrp="1"/>
          </p:cNvSpPr>
          <p:nvPr>
            <p:ph type="ftr" sz="quarter" idx="11"/>
          </p:nvPr>
        </p:nvSpPr>
        <p:spPr>
          <a:xfrm>
            <a:off x="0" y="6492875"/>
            <a:ext cx="691721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DR. KADRİYE ÖZLEM HAMALOĞLU                                                                   </a:t>
            </a:r>
            <a:endPar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12</a:t>
            </a: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a:t>
            </a:r>
            <a:r>
              <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a:t>
            </a: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.2018</a:t>
            </a:r>
            <a:endParaRPr kumimoji="0" lang="en-US" sz="900" b="0" i="0" u="none" strike="noStrike" kern="1200" cap="all" spc="0" normalizeH="0" baseline="0" noProof="0" dirty="0">
              <a:ln>
                <a:noFill/>
              </a:ln>
              <a:solidFill>
                <a:srgbClr val="4590B8"/>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4580747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0058400" y="6248400"/>
            <a:ext cx="457200" cy="457200"/>
          </a:xfrm>
        </p:spPr>
        <p:txBody>
          <a:bodyPr/>
          <a:lstStyle/>
          <a:p>
            <a:fld id="{B6F15528-21DE-4FAA-801E-634DDDAF4B2B}" type="slidenum">
              <a:rPr lang="en-US" smtClean="0"/>
              <a:pPr/>
              <a:t>28</a:t>
            </a:fld>
            <a:endParaRPr lang="en-US" dirty="0"/>
          </a:p>
        </p:txBody>
      </p:sp>
      <p:sp>
        <p:nvSpPr>
          <p:cNvPr id="4" name="Content Placeholder 3"/>
          <p:cNvSpPr>
            <a:spLocks noGrp="1"/>
          </p:cNvSpPr>
          <p:nvPr>
            <p:ph sz="quarter" idx="1"/>
          </p:nvPr>
        </p:nvSpPr>
        <p:spPr>
          <a:xfrm>
            <a:off x="566597" y="1905000"/>
            <a:ext cx="8458200" cy="5791200"/>
          </a:xfrm>
        </p:spPr>
        <p:txBody>
          <a:bodyPr>
            <a:noAutofit/>
          </a:bodyPr>
          <a:lstStyle/>
          <a:p>
            <a:r>
              <a:rPr lang="en-US" u="sng" dirty="0">
                <a:solidFill>
                  <a:srgbClr val="002060"/>
                </a:solidFill>
                <a:latin typeface="Verdana" panose="020B0604030504040204" pitchFamily="34" charset="0"/>
                <a:ea typeface="Verdana" panose="020B0604030504040204" pitchFamily="34" charset="0"/>
              </a:rPr>
              <a:t>ADVANTAGES:</a:t>
            </a:r>
          </a:p>
          <a:p>
            <a:pPr>
              <a:buFont typeface="Wingdings" pitchFamily="2" charset="2"/>
              <a:buChar char="Ø"/>
            </a:pPr>
            <a:r>
              <a:rPr lang="en-US" dirty="0">
                <a:solidFill>
                  <a:srgbClr val="002060"/>
                </a:solidFill>
                <a:latin typeface="Verdana" panose="020B0604030504040204" pitchFamily="34" charset="0"/>
                <a:ea typeface="Verdana" panose="020B0604030504040204" pitchFamily="34" charset="0"/>
              </a:rPr>
              <a:t>Very low permanent pressure drop - energy savings.</a:t>
            </a:r>
          </a:p>
          <a:p>
            <a:pPr>
              <a:buFont typeface="Wingdings" pitchFamily="2" charset="2"/>
              <a:buChar char="Ø"/>
            </a:pPr>
            <a:r>
              <a:rPr lang="en-US" dirty="0">
                <a:solidFill>
                  <a:srgbClr val="002060"/>
                </a:solidFill>
                <a:latin typeface="Verdana" panose="020B0604030504040204" pitchFamily="34" charset="0"/>
                <a:ea typeface="Verdana" panose="020B0604030504040204" pitchFamily="34" charset="0"/>
              </a:rPr>
              <a:t>Easy to install - short overall lengths.</a:t>
            </a:r>
          </a:p>
          <a:p>
            <a:pPr>
              <a:buFont typeface="Wingdings" pitchFamily="2" charset="2"/>
              <a:buChar char="Ø"/>
            </a:pPr>
            <a:r>
              <a:rPr lang="en-US" dirty="0">
                <a:solidFill>
                  <a:srgbClr val="002060"/>
                </a:solidFill>
                <a:latin typeface="Verdana" panose="020B0604030504040204" pitchFamily="34" charset="0"/>
                <a:ea typeface="Verdana" panose="020B0604030504040204" pitchFamily="34" charset="0"/>
              </a:rPr>
              <a:t>Accurate flow metering of clean gases, liquid and steam.</a:t>
            </a:r>
          </a:p>
          <a:p>
            <a:pPr>
              <a:buFont typeface="Wingdings" pitchFamily="2" charset="2"/>
              <a:buChar char="Ø"/>
            </a:pPr>
            <a:r>
              <a:rPr lang="en-US" dirty="0">
                <a:solidFill>
                  <a:srgbClr val="002060"/>
                </a:solidFill>
                <a:latin typeface="Verdana" panose="020B0604030504040204" pitchFamily="34" charset="0"/>
                <a:ea typeface="Verdana" panose="020B0604030504040204" pitchFamily="34" charset="0"/>
              </a:rPr>
              <a:t>Negligible wear and erosion therefore require less maintenance/inspection</a:t>
            </a:r>
          </a:p>
          <a:p>
            <a:pPr>
              <a:buNone/>
            </a:pPr>
            <a:endParaRPr lang="en-US" dirty="0">
              <a:solidFill>
                <a:srgbClr val="002060"/>
              </a:solidFill>
              <a:latin typeface="Verdana" panose="020B0604030504040204" pitchFamily="34" charset="0"/>
              <a:ea typeface="Verdana" panose="020B0604030504040204" pitchFamily="34" charset="0"/>
            </a:endParaRPr>
          </a:p>
          <a:p>
            <a:r>
              <a:rPr lang="en-US" u="sng" dirty="0">
                <a:solidFill>
                  <a:srgbClr val="002060"/>
                </a:solidFill>
                <a:latin typeface="Verdana" panose="020B0604030504040204" pitchFamily="34" charset="0"/>
                <a:ea typeface="Verdana" panose="020B0604030504040204" pitchFamily="34" charset="0"/>
              </a:rPr>
              <a:t>DISADVANTAGES:</a:t>
            </a:r>
          </a:p>
          <a:p>
            <a:pPr>
              <a:buFont typeface="Wingdings" pitchFamily="2" charset="2"/>
              <a:buChar char="Ø"/>
            </a:pPr>
            <a:r>
              <a:rPr lang="en-US" dirty="0">
                <a:solidFill>
                  <a:srgbClr val="002060"/>
                </a:solidFill>
                <a:latin typeface="Verdana" panose="020B0604030504040204" pitchFamily="34" charset="0"/>
                <a:ea typeface="Verdana" panose="020B0604030504040204" pitchFamily="34" charset="0"/>
              </a:rPr>
              <a:t>Its pressure difference is sensitive to up stream disturbance.</a:t>
            </a:r>
          </a:p>
          <a:p>
            <a:pPr>
              <a:buFont typeface="Wingdings" pitchFamily="2" charset="2"/>
              <a:buChar char="Ø"/>
            </a:pPr>
            <a:r>
              <a:rPr lang="en-US" dirty="0">
                <a:solidFill>
                  <a:srgbClr val="002060"/>
                </a:solidFill>
                <a:latin typeface="Verdana" panose="020B0604030504040204" pitchFamily="34" charset="0"/>
                <a:ea typeface="Verdana" panose="020B0604030504040204" pitchFamily="34" charset="0"/>
              </a:rPr>
              <a:t>It is not considered for the measuring hot feed water.</a:t>
            </a:r>
          </a:p>
          <a:p>
            <a:pPr>
              <a:buFont typeface="Wingdings" pitchFamily="2" charset="2"/>
              <a:buChar char="Ø"/>
            </a:pPr>
            <a:r>
              <a:rPr lang="en-US" dirty="0">
                <a:solidFill>
                  <a:srgbClr val="002060"/>
                </a:solidFill>
                <a:latin typeface="Verdana" panose="020B0604030504040204" pitchFamily="34" charset="0"/>
                <a:ea typeface="Verdana" panose="020B0604030504040204" pitchFamily="34" charset="0"/>
              </a:rPr>
              <a:t>Not suited for fluids having suspended solids.</a:t>
            </a:r>
          </a:p>
          <a:p>
            <a:pPr>
              <a:buNone/>
            </a:pPr>
            <a:endParaRPr lang="en-US" dirty="0">
              <a:solidFill>
                <a:srgbClr val="002060"/>
              </a:solidFill>
              <a:latin typeface="Verdana" panose="020B0604030504040204" pitchFamily="34" charset="0"/>
              <a:ea typeface="Verdana" panose="020B0604030504040204" pitchFamily="34" charset="0"/>
            </a:endParaRPr>
          </a:p>
          <a:p>
            <a:pPr>
              <a:buFont typeface="Wingdings" pitchFamily="2" charset="2"/>
              <a:buChar char="Ø"/>
            </a:pPr>
            <a:endParaRPr lang="en-US" dirty="0">
              <a:solidFill>
                <a:srgbClr val="002060"/>
              </a:solidFill>
              <a:latin typeface="Verdana" panose="020B0604030504040204" pitchFamily="34" charset="0"/>
              <a:ea typeface="Verdana" panose="020B0604030504040204" pitchFamily="34" charset="0"/>
            </a:endParaRPr>
          </a:p>
          <a:p>
            <a:pPr>
              <a:buNone/>
            </a:pPr>
            <a:r>
              <a:rPr lang="en-US" dirty="0" smtClean="0">
                <a:solidFill>
                  <a:srgbClr val="002060"/>
                </a:solidFill>
                <a:latin typeface="Verdana" panose="020B0604030504040204" pitchFamily="34" charset="0"/>
                <a:ea typeface="Verdana" panose="020B0604030504040204" pitchFamily="34" charset="0"/>
              </a:rPr>
              <a:t>	</a:t>
            </a:r>
            <a:endParaRPr lang="en-US" dirty="0">
              <a:solidFill>
                <a:srgbClr val="002060"/>
              </a:solidFill>
              <a:latin typeface="Verdana" panose="020B0604030504040204" pitchFamily="34" charset="0"/>
              <a:ea typeface="Verdana" panose="020B0604030504040204" pitchFamily="34" charset="0"/>
            </a:endParaRPr>
          </a:p>
        </p:txBody>
      </p:sp>
      <p:sp>
        <p:nvSpPr>
          <p:cNvPr id="7" name="Title 1"/>
          <p:cNvSpPr>
            <a:spLocks noGrp="1"/>
          </p:cNvSpPr>
          <p:nvPr>
            <p:ph type="title"/>
          </p:nvPr>
        </p:nvSpPr>
        <p:spPr>
          <a:xfrm>
            <a:off x="1828800" y="762000"/>
            <a:ext cx="7772400" cy="1143000"/>
          </a:xfrm>
        </p:spPr>
        <p:txBody>
          <a:bodyPr>
            <a:normAutofit/>
          </a:bodyPr>
          <a:lstStyle/>
          <a:p>
            <a:pPr lvl="0" algn="ctr"/>
            <a:r>
              <a:rPr lang="en-US" sz="3000" b="1" dirty="0">
                <a:latin typeface="Verdana" panose="020B0604030504040204" pitchFamily="34" charset="0"/>
                <a:ea typeface="Verdana" panose="020B0604030504040204" pitchFamily="34" charset="0"/>
              </a:rPr>
              <a:t>DALL </a:t>
            </a:r>
            <a:r>
              <a:rPr lang="en-US" sz="3000" b="1" dirty="0" smtClean="0">
                <a:latin typeface="Verdana" panose="020B0604030504040204" pitchFamily="34" charset="0"/>
                <a:ea typeface="Verdana" panose="020B0604030504040204" pitchFamily="34" charset="0"/>
              </a:rPr>
              <a:t>TUBES</a:t>
            </a:r>
            <a:r>
              <a:rPr lang="en-US" sz="3000" b="1" dirty="0">
                <a:latin typeface="Verdana" panose="020B0604030504040204" pitchFamily="34" charset="0"/>
                <a:ea typeface="Verdana" panose="020B0604030504040204" pitchFamily="34" charset="0"/>
              </a:rPr>
              <a:t/>
            </a:r>
            <a:br>
              <a:rPr lang="en-US" sz="3000" b="1" dirty="0">
                <a:latin typeface="Verdana" panose="020B0604030504040204" pitchFamily="34" charset="0"/>
                <a:ea typeface="Verdana" panose="020B0604030504040204" pitchFamily="34" charset="0"/>
              </a:rPr>
            </a:br>
            <a:endParaRPr lang="en-US" sz="3000" b="1" dirty="0">
              <a:latin typeface="Verdana" panose="020B0604030504040204" pitchFamily="34" charset="0"/>
              <a:ea typeface="Verdana" panose="020B0604030504040204" pitchFamily="34" charset="0"/>
            </a:endParaRPr>
          </a:p>
        </p:txBody>
      </p:sp>
      <p:sp>
        <p:nvSpPr>
          <p:cNvPr id="8" name="Altbilgi Yer Tutucusu 3"/>
          <p:cNvSpPr>
            <a:spLocks noGrp="1"/>
          </p:cNvSpPr>
          <p:nvPr>
            <p:ph type="ftr" sz="quarter" idx="11"/>
          </p:nvPr>
        </p:nvSpPr>
        <p:spPr>
          <a:xfrm>
            <a:off x="0" y="6492875"/>
            <a:ext cx="691721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DR. KADRİYE ÖZLEM HAMALOĞLU                                                                   </a:t>
            </a:r>
            <a:endPar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12</a:t>
            </a: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a:t>
            </a:r>
            <a:r>
              <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a:t>
            </a: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.2018</a:t>
            </a:r>
            <a:endParaRPr kumimoji="0" lang="en-US" sz="900" b="0" i="0" u="none" strike="noStrike" kern="1200" cap="all" spc="0" normalizeH="0" baseline="0" noProof="0" dirty="0">
              <a:ln>
                <a:noFill/>
              </a:ln>
              <a:solidFill>
                <a:srgbClr val="4590B8"/>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0116693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lstStyle/>
          <a:p>
            <a:pPr algn="ctr"/>
            <a:r>
              <a:rPr lang="tr-TR" b="1" dirty="0" smtClean="0">
                <a:latin typeface="Verdana" panose="020B0604030504040204" pitchFamily="34" charset="0"/>
                <a:ea typeface="Verdana" panose="020B0604030504040204" pitchFamily="34" charset="0"/>
              </a:rPr>
              <a:t>ROTAMETER</a:t>
            </a:r>
            <a:endParaRPr lang="tr-TR" b="1" dirty="0">
              <a:latin typeface="Verdana" panose="020B0604030504040204" pitchFamily="34" charset="0"/>
              <a:ea typeface="Verdana" panose="020B0604030504040204" pitchFamily="34" charset="0"/>
            </a:endParaRPr>
          </a:p>
        </p:txBody>
      </p:sp>
      <p:sp>
        <p:nvSpPr>
          <p:cNvPr id="7" name="Rectangle 3"/>
          <p:cNvSpPr txBox="1">
            <a:spLocks noChangeArrowheads="1"/>
          </p:cNvSpPr>
          <p:nvPr/>
        </p:nvSpPr>
        <p:spPr>
          <a:xfrm>
            <a:off x="4454740" y="2482916"/>
            <a:ext cx="5080000" cy="4876800"/>
          </a:xfrm>
          <a:prstGeom prst="rect">
            <a:avLst/>
          </a:prstGeom>
          <a:noFill/>
        </p:spPr>
        <p:txBody>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altLang="tr-TR" sz="2000" dirty="0" smtClean="0">
                <a:solidFill>
                  <a:srgbClr val="002060"/>
                </a:solidFill>
                <a:latin typeface="Verdana" panose="020B0604030504040204" pitchFamily="34" charset="0"/>
                <a:ea typeface="Verdana" panose="020B0604030504040204" pitchFamily="34" charset="0"/>
              </a:rPr>
              <a:t>Force balance</a:t>
            </a:r>
          </a:p>
          <a:p>
            <a:pPr marL="324000" lvl="1" indent="0">
              <a:buNone/>
            </a:pPr>
            <a:r>
              <a:rPr lang="tr-TR" altLang="tr-TR" sz="2000" dirty="0" smtClean="0">
                <a:solidFill>
                  <a:srgbClr val="002060"/>
                </a:solidFill>
                <a:latin typeface="Verdana" panose="020B0604030504040204" pitchFamily="34" charset="0"/>
                <a:ea typeface="Verdana" panose="020B0604030504040204" pitchFamily="34" charset="0"/>
              </a:rPr>
              <a:t>-</a:t>
            </a:r>
            <a:r>
              <a:rPr lang="en-US" altLang="tr-TR" sz="2000" dirty="0" smtClean="0">
                <a:solidFill>
                  <a:srgbClr val="002060"/>
                </a:solidFill>
                <a:latin typeface="Verdana" panose="020B0604030504040204" pitchFamily="34" charset="0"/>
                <a:ea typeface="Verdana" panose="020B0604030504040204" pitchFamily="34" charset="0"/>
              </a:rPr>
              <a:t>Drag Force</a:t>
            </a:r>
          </a:p>
          <a:p>
            <a:pPr marL="324000" lvl="1" indent="0">
              <a:buNone/>
            </a:pPr>
            <a:r>
              <a:rPr lang="tr-TR" altLang="tr-TR" sz="2000" dirty="0" smtClean="0">
                <a:solidFill>
                  <a:srgbClr val="002060"/>
                </a:solidFill>
                <a:latin typeface="Verdana" panose="020B0604030504040204" pitchFamily="34" charset="0"/>
                <a:ea typeface="Verdana" panose="020B0604030504040204" pitchFamily="34" charset="0"/>
              </a:rPr>
              <a:t>-</a:t>
            </a:r>
            <a:r>
              <a:rPr lang="en-US" altLang="tr-TR" sz="2000" dirty="0" smtClean="0">
                <a:solidFill>
                  <a:srgbClr val="002060"/>
                </a:solidFill>
                <a:latin typeface="Verdana" panose="020B0604030504040204" pitchFamily="34" charset="0"/>
                <a:ea typeface="Verdana" panose="020B0604030504040204" pitchFamily="34" charset="0"/>
              </a:rPr>
              <a:t>Gravity </a:t>
            </a:r>
            <a:endParaRPr lang="tr-TR" altLang="tr-TR" sz="2000" dirty="0">
              <a:solidFill>
                <a:srgbClr val="002060"/>
              </a:solidFill>
              <a:latin typeface="Verdana" panose="020B0604030504040204" pitchFamily="34" charset="0"/>
              <a:ea typeface="Verdana" panose="020B0604030504040204" pitchFamily="34" charset="0"/>
            </a:endParaRPr>
          </a:p>
          <a:p>
            <a:pPr marL="324000" lvl="1" indent="0">
              <a:buNone/>
            </a:pPr>
            <a:r>
              <a:rPr lang="tr-TR" altLang="tr-TR" sz="2000" dirty="0" smtClean="0">
                <a:solidFill>
                  <a:srgbClr val="002060"/>
                </a:solidFill>
                <a:latin typeface="Verdana" panose="020B0604030504040204" pitchFamily="34" charset="0"/>
                <a:ea typeface="Verdana" panose="020B0604030504040204" pitchFamily="34" charset="0"/>
              </a:rPr>
              <a:t>-</a:t>
            </a:r>
            <a:r>
              <a:rPr lang="en-US" altLang="tr-TR" sz="2000" dirty="0" smtClean="0">
                <a:solidFill>
                  <a:srgbClr val="002060"/>
                </a:solidFill>
                <a:latin typeface="Verdana" panose="020B0604030504040204" pitchFamily="34" charset="0"/>
                <a:ea typeface="Verdana" panose="020B0604030504040204" pitchFamily="34" charset="0"/>
              </a:rPr>
              <a:t>Buoyancy </a:t>
            </a:r>
          </a:p>
        </p:txBody>
      </p:sp>
      <p:sp>
        <p:nvSpPr>
          <p:cNvPr id="9" name="Altbilgi Yer Tutucusu 3"/>
          <p:cNvSpPr txBox="1">
            <a:spLocks/>
          </p:cNvSpPr>
          <p:nvPr/>
        </p:nvSpPr>
        <p:spPr>
          <a:xfrm>
            <a:off x="0" y="6492875"/>
            <a:ext cx="6917210" cy="365125"/>
          </a:xfrm>
          <a:prstGeom prst="rect">
            <a:avLst/>
          </a:prstGeom>
        </p:spPr>
        <p:txBody>
          <a:bodyPr vert="horz" lIns="91440" tIns="45720" rIns="91440" bIns="45720" rtlCol="0" anchor="ctr"/>
          <a:lstStyle>
            <a:defPPr>
              <a:defRPr lang="tr-TR"/>
            </a:defPPr>
            <a:lvl1pPr marL="0" algn="l" defTabSz="914400" rtl="0" eaLnBrk="1" latinLnBrk="0" hangingPunct="1">
              <a:defRPr sz="900" kern="1200" cap="all">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r>
              <a:rPr lang="en-US" smtClean="0">
                <a:solidFill>
                  <a:srgbClr val="4590B8"/>
                </a:solidFill>
                <a:latin typeface="Gill Sans MT" panose="020B0502020104020203"/>
              </a:rPr>
              <a:t>DR. KADRİYE ÖZLEM HAMALOĞLU                                                                   </a:t>
            </a:r>
            <a:endParaRPr lang="tr-TR" smtClean="0">
              <a:solidFill>
                <a:srgbClr val="4590B8"/>
              </a:solidFill>
              <a:latin typeface="Gill Sans MT" panose="020B0502020104020203"/>
            </a:endParaRPr>
          </a:p>
          <a:p>
            <a:pPr defTabSz="457200">
              <a:defRPr/>
            </a:pPr>
            <a:r>
              <a:rPr lang="tr-TR" smtClean="0">
                <a:solidFill>
                  <a:srgbClr val="4590B8"/>
                </a:solidFill>
                <a:latin typeface="Gill Sans MT" panose="020B0502020104020203"/>
              </a:rPr>
              <a:t>12</a:t>
            </a:r>
            <a:r>
              <a:rPr lang="en-US" smtClean="0">
                <a:solidFill>
                  <a:srgbClr val="4590B8"/>
                </a:solidFill>
                <a:latin typeface="Gill Sans MT" panose="020B0502020104020203"/>
              </a:rPr>
              <a:t>.1</a:t>
            </a:r>
            <a:r>
              <a:rPr lang="tr-TR" smtClean="0">
                <a:solidFill>
                  <a:srgbClr val="4590B8"/>
                </a:solidFill>
                <a:latin typeface="Gill Sans MT" panose="020B0502020104020203"/>
              </a:rPr>
              <a:t>1</a:t>
            </a:r>
            <a:r>
              <a:rPr lang="en-US" smtClean="0">
                <a:solidFill>
                  <a:srgbClr val="4590B8"/>
                </a:solidFill>
                <a:latin typeface="Gill Sans MT" panose="020B0502020104020203"/>
              </a:rPr>
              <a:t>.2018</a:t>
            </a:r>
            <a:endParaRPr lang="en-US" dirty="0">
              <a:solidFill>
                <a:srgbClr val="4590B8"/>
              </a:solidFill>
              <a:latin typeface="Gill Sans MT" panose="020B0502020104020203"/>
            </a:endParaRPr>
          </a:p>
        </p:txBody>
      </p:sp>
      <p:pic>
        <p:nvPicPr>
          <p:cNvPr id="2" name="Resim 1"/>
          <p:cNvPicPr>
            <a:picLocks noChangeAspect="1"/>
          </p:cNvPicPr>
          <p:nvPr/>
        </p:nvPicPr>
        <p:blipFill>
          <a:blip r:embed="rId2"/>
          <a:stretch>
            <a:fillRect/>
          </a:stretch>
        </p:blipFill>
        <p:spPr>
          <a:xfrm>
            <a:off x="787018" y="2210695"/>
            <a:ext cx="3159915" cy="3408612"/>
          </a:xfrm>
          <a:prstGeom prst="rect">
            <a:avLst/>
          </a:prstGeom>
        </p:spPr>
      </p:pic>
      <p:pic>
        <p:nvPicPr>
          <p:cNvPr id="10285" name="Picture 45" descr="ROTAMETER equations ile ilgili gÃ¶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8348" y="2210695"/>
            <a:ext cx="4561280" cy="3955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4489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601347" y="1620570"/>
            <a:ext cx="11029615" cy="3621386"/>
          </a:xfrm>
        </p:spPr>
        <p:txBody>
          <a:bodyPr>
            <a:noAutofit/>
          </a:bodyPr>
          <a:lstStyle/>
          <a:p>
            <a:pPr marL="381000" indent="-381000">
              <a:lnSpc>
                <a:spcPct val="80000"/>
              </a:lnSpc>
            </a:pPr>
            <a:r>
              <a:rPr lang="en-US" altLang="tr-TR" u="sng" dirty="0">
                <a:solidFill>
                  <a:srgbClr val="0070C0"/>
                </a:solidFill>
                <a:latin typeface="Verdana" panose="020B0604030504040204" pitchFamily="34" charset="0"/>
                <a:ea typeface="Verdana" panose="020B0604030504040204" pitchFamily="34" charset="0"/>
              </a:rPr>
              <a:t>Differential Pressure </a:t>
            </a:r>
            <a:r>
              <a:rPr lang="en-US" altLang="tr-TR" u="sng" dirty="0" smtClean="0">
                <a:solidFill>
                  <a:srgbClr val="0070C0"/>
                </a:solidFill>
                <a:latin typeface="Verdana" panose="020B0604030504040204" pitchFamily="34" charset="0"/>
                <a:ea typeface="Verdana" panose="020B0604030504040204" pitchFamily="34" charset="0"/>
              </a:rPr>
              <a:t>Meters</a:t>
            </a:r>
            <a:endParaRPr lang="tr-TR" altLang="tr-TR" u="sng" dirty="0" smtClean="0">
              <a:solidFill>
                <a:srgbClr val="0070C0"/>
              </a:solidFill>
              <a:latin typeface="Verdana" panose="020B0604030504040204" pitchFamily="34" charset="0"/>
              <a:ea typeface="Verdana" panose="020B0604030504040204" pitchFamily="34" charset="0"/>
            </a:endParaRPr>
          </a:p>
          <a:p>
            <a:pPr marL="0" indent="0">
              <a:buNone/>
            </a:pPr>
            <a:r>
              <a:rPr lang="tr-TR" altLang="tr-TR" dirty="0" smtClean="0">
                <a:solidFill>
                  <a:srgbClr val="0070C0"/>
                </a:solidFill>
                <a:latin typeface="Verdana" panose="020B0604030504040204" pitchFamily="34" charset="0"/>
                <a:ea typeface="Verdana" panose="020B0604030504040204" pitchFamily="34" charset="0"/>
              </a:rPr>
              <a:t>	</a:t>
            </a:r>
            <a:r>
              <a:rPr lang="tr-TR" altLang="tr-TR" sz="1400" dirty="0" smtClean="0">
                <a:solidFill>
                  <a:srgbClr val="002060"/>
                </a:solidFill>
                <a:latin typeface="Verdana" panose="020B0604030504040204" pitchFamily="34" charset="0"/>
                <a:ea typeface="Verdana" panose="020B0604030504040204" pitchFamily="34" charset="0"/>
              </a:rPr>
              <a:t>(</a:t>
            </a:r>
            <a:r>
              <a:rPr lang="en-US" altLang="tr-TR" sz="1400" dirty="0">
                <a:solidFill>
                  <a:srgbClr val="002060"/>
                </a:solidFill>
                <a:latin typeface="Verdana" panose="020B0604030504040204" pitchFamily="34" charset="0"/>
                <a:ea typeface="Verdana" panose="020B0604030504040204" pitchFamily="34" charset="0"/>
              </a:rPr>
              <a:t>Orifice </a:t>
            </a:r>
            <a:r>
              <a:rPr lang="en-US" altLang="tr-TR" sz="1400" dirty="0" smtClean="0">
                <a:solidFill>
                  <a:srgbClr val="002060"/>
                </a:solidFill>
                <a:latin typeface="Verdana" panose="020B0604030504040204" pitchFamily="34" charset="0"/>
                <a:ea typeface="Verdana" panose="020B0604030504040204" pitchFamily="34" charset="0"/>
              </a:rPr>
              <a:t>Plate</a:t>
            </a:r>
            <a:r>
              <a:rPr lang="tr-TR" altLang="tr-TR" sz="1400" dirty="0" smtClean="0">
                <a:solidFill>
                  <a:srgbClr val="002060"/>
                </a:solidFill>
                <a:latin typeface="Verdana" panose="020B0604030504040204" pitchFamily="34" charset="0"/>
                <a:ea typeface="Verdana" panose="020B0604030504040204" pitchFamily="34" charset="0"/>
              </a:rPr>
              <a:t>, </a:t>
            </a:r>
            <a:r>
              <a:rPr lang="en-US" altLang="tr-TR" sz="1400" dirty="0" err="1" smtClean="0">
                <a:solidFill>
                  <a:srgbClr val="002060"/>
                </a:solidFill>
                <a:latin typeface="Verdana" panose="020B0604030504040204" pitchFamily="34" charset="0"/>
                <a:ea typeface="Verdana" panose="020B0604030504040204" pitchFamily="34" charset="0"/>
              </a:rPr>
              <a:t>Venturi</a:t>
            </a:r>
            <a:r>
              <a:rPr lang="en-US" altLang="tr-TR" sz="1400" dirty="0" smtClean="0">
                <a:solidFill>
                  <a:srgbClr val="002060"/>
                </a:solidFill>
                <a:latin typeface="Verdana" panose="020B0604030504040204" pitchFamily="34" charset="0"/>
                <a:ea typeface="Verdana" panose="020B0604030504040204" pitchFamily="34" charset="0"/>
              </a:rPr>
              <a:t> Tube</a:t>
            </a:r>
            <a:r>
              <a:rPr lang="tr-TR" altLang="tr-TR" sz="1400" dirty="0" smtClean="0">
                <a:solidFill>
                  <a:srgbClr val="002060"/>
                </a:solidFill>
                <a:latin typeface="Verdana" panose="020B0604030504040204" pitchFamily="34" charset="0"/>
                <a:ea typeface="Verdana" panose="020B0604030504040204" pitchFamily="34" charset="0"/>
              </a:rPr>
              <a:t>, </a:t>
            </a:r>
            <a:r>
              <a:rPr lang="en-US" altLang="tr-TR" sz="1400" dirty="0" smtClean="0">
                <a:solidFill>
                  <a:srgbClr val="002060"/>
                </a:solidFill>
                <a:latin typeface="Verdana" panose="020B0604030504040204" pitchFamily="34" charset="0"/>
                <a:ea typeface="Verdana" panose="020B0604030504040204" pitchFamily="34" charset="0"/>
              </a:rPr>
              <a:t>Pitot Tube</a:t>
            </a:r>
            <a:r>
              <a:rPr lang="tr-TR" altLang="tr-TR" sz="1400" dirty="0" smtClean="0">
                <a:solidFill>
                  <a:srgbClr val="002060"/>
                </a:solidFill>
                <a:latin typeface="Verdana" panose="020B0604030504040204" pitchFamily="34" charset="0"/>
                <a:ea typeface="Verdana" panose="020B0604030504040204" pitchFamily="34" charset="0"/>
              </a:rPr>
              <a:t>, </a:t>
            </a:r>
            <a:r>
              <a:rPr lang="en-US" altLang="tr-TR" sz="1400" dirty="0" smtClean="0">
                <a:solidFill>
                  <a:srgbClr val="002060"/>
                </a:solidFill>
                <a:latin typeface="Verdana" panose="020B0604030504040204" pitchFamily="34" charset="0"/>
                <a:ea typeface="Verdana" panose="020B0604030504040204" pitchFamily="34" charset="0"/>
              </a:rPr>
              <a:t>Rotameter</a:t>
            </a:r>
            <a:r>
              <a:rPr lang="tr-TR" altLang="tr-TR" sz="1400" dirty="0" smtClean="0">
                <a:solidFill>
                  <a:srgbClr val="002060"/>
                </a:solidFill>
                <a:latin typeface="Verdana" panose="020B0604030504040204" pitchFamily="34" charset="0"/>
                <a:ea typeface="Verdana" panose="020B0604030504040204" pitchFamily="34" charset="0"/>
              </a:rPr>
              <a:t>, </a:t>
            </a:r>
            <a:r>
              <a:rPr lang="tr-TR" altLang="tr-TR" sz="1400" dirty="0" err="1" smtClean="0">
                <a:solidFill>
                  <a:srgbClr val="002060"/>
                </a:solidFill>
                <a:latin typeface="Verdana" panose="020B0604030504040204" pitchFamily="34" charset="0"/>
                <a:ea typeface="Verdana" panose="020B0604030504040204" pitchFamily="34" charset="0"/>
              </a:rPr>
              <a:t>etc</a:t>
            </a:r>
            <a:r>
              <a:rPr lang="tr-TR" altLang="tr-TR" sz="1400" dirty="0" smtClean="0">
                <a:solidFill>
                  <a:srgbClr val="002060"/>
                </a:solidFill>
                <a:latin typeface="Verdana" panose="020B0604030504040204" pitchFamily="34" charset="0"/>
                <a:ea typeface="Verdana" panose="020B0604030504040204" pitchFamily="34" charset="0"/>
              </a:rPr>
              <a:t>.)</a:t>
            </a:r>
            <a:endParaRPr lang="en-US" altLang="tr-TR" sz="1400" u="sng" dirty="0">
              <a:solidFill>
                <a:srgbClr val="002060"/>
              </a:solidFill>
              <a:latin typeface="Verdana" panose="020B0604030504040204" pitchFamily="34" charset="0"/>
              <a:ea typeface="Verdana" panose="020B0604030504040204" pitchFamily="34" charset="0"/>
            </a:endParaRPr>
          </a:p>
          <a:p>
            <a:pPr marL="381000" indent="-381000">
              <a:lnSpc>
                <a:spcPct val="80000"/>
              </a:lnSpc>
            </a:pPr>
            <a:r>
              <a:rPr lang="en-US" altLang="tr-TR" u="sng" dirty="0">
                <a:solidFill>
                  <a:srgbClr val="0070C0"/>
                </a:solidFill>
                <a:latin typeface="Verdana" panose="020B0604030504040204" pitchFamily="34" charset="0"/>
                <a:ea typeface="Verdana" panose="020B0604030504040204" pitchFamily="34" charset="0"/>
              </a:rPr>
              <a:t>Rotary </a:t>
            </a:r>
            <a:r>
              <a:rPr lang="en-US" altLang="tr-TR" u="sng" dirty="0" smtClean="0">
                <a:solidFill>
                  <a:srgbClr val="0070C0"/>
                </a:solidFill>
                <a:latin typeface="Verdana" panose="020B0604030504040204" pitchFamily="34" charset="0"/>
                <a:ea typeface="Verdana" panose="020B0604030504040204" pitchFamily="34" charset="0"/>
              </a:rPr>
              <a:t>Meters</a:t>
            </a:r>
            <a:endParaRPr lang="en-US" altLang="tr-TR" u="sng" dirty="0">
              <a:solidFill>
                <a:srgbClr val="0070C0"/>
              </a:solidFill>
              <a:latin typeface="Verdana" panose="020B0604030504040204" pitchFamily="34" charset="0"/>
              <a:ea typeface="Verdana" panose="020B0604030504040204" pitchFamily="34" charset="0"/>
            </a:endParaRPr>
          </a:p>
          <a:p>
            <a:pPr marL="0" indent="0">
              <a:lnSpc>
                <a:spcPct val="80000"/>
              </a:lnSpc>
              <a:buNone/>
            </a:pPr>
            <a:r>
              <a:rPr lang="tr-TR" altLang="tr-TR" sz="1400" dirty="0" smtClean="0">
                <a:solidFill>
                  <a:srgbClr val="002060"/>
                </a:solidFill>
                <a:latin typeface="Verdana" panose="020B0604030504040204" pitchFamily="34" charset="0"/>
                <a:ea typeface="Verdana" panose="020B0604030504040204" pitchFamily="34" charset="0"/>
              </a:rPr>
              <a:t>	(</a:t>
            </a:r>
            <a:r>
              <a:rPr lang="en-US" altLang="tr-TR" sz="1400" dirty="0" smtClean="0">
                <a:solidFill>
                  <a:srgbClr val="002060"/>
                </a:solidFill>
                <a:latin typeface="Verdana" panose="020B0604030504040204" pitchFamily="34" charset="0"/>
                <a:ea typeface="Verdana" panose="020B0604030504040204" pitchFamily="34" charset="0"/>
              </a:rPr>
              <a:t>Displacement </a:t>
            </a:r>
            <a:r>
              <a:rPr lang="tr-TR" altLang="tr-TR" sz="1400" dirty="0" smtClean="0">
                <a:solidFill>
                  <a:srgbClr val="002060"/>
                </a:solidFill>
                <a:latin typeface="Verdana" panose="020B0604030504040204" pitchFamily="34" charset="0"/>
                <a:ea typeface="Verdana" panose="020B0604030504040204" pitchFamily="34" charset="0"/>
              </a:rPr>
              <a:t>, </a:t>
            </a:r>
            <a:r>
              <a:rPr lang="en-US" altLang="tr-TR" sz="1400" dirty="0" err="1" smtClean="0">
                <a:solidFill>
                  <a:srgbClr val="002060"/>
                </a:solidFill>
                <a:latin typeface="Verdana" panose="020B0604030504040204" pitchFamily="34" charset="0"/>
                <a:ea typeface="Verdana" panose="020B0604030504040204" pitchFamily="34" charset="0"/>
              </a:rPr>
              <a:t>Inferentia</a:t>
            </a:r>
            <a:r>
              <a:rPr lang="tr-TR" altLang="tr-TR" sz="1400" dirty="0" smtClean="0">
                <a:solidFill>
                  <a:srgbClr val="002060"/>
                </a:solidFill>
                <a:latin typeface="Verdana" panose="020B0604030504040204" pitchFamily="34" charset="0"/>
                <a:ea typeface="Verdana" panose="020B0604030504040204" pitchFamily="34" charset="0"/>
              </a:rPr>
              <a:t>l)</a:t>
            </a:r>
            <a:endParaRPr lang="en-US" altLang="tr-TR" sz="1400" dirty="0">
              <a:solidFill>
                <a:srgbClr val="002060"/>
              </a:solidFill>
              <a:latin typeface="Verdana" panose="020B0604030504040204" pitchFamily="34" charset="0"/>
              <a:ea typeface="Verdana" panose="020B0604030504040204" pitchFamily="34" charset="0"/>
            </a:endParaRPr>
          </a:p>
          <a:p>
            <a:pPr marL="381000" indent="-381000">
              <a:lnSpc>
                <a:spcPct val="80000"/>
              </a:lnSpc>
            </a:pPr>
            <a:r>
              <a:rPr lang="en-US" altLang="tr-TR" u="sng" dirty="0">
                <a:solidFill>
                  <a:srgbClr val="0070C0"/>
                </a:solidFill>
                <a:latin typeface="Verdana" panose="020B0604030504040204" pitchFamily="34" charset="0"/>
                <a:ea typeface="Verdana" panose="020B0604030504040204" pitchFamily="34" charset="0"/>
              </a:rPr>
              <a:t>New Flow </a:t>
            </a:r>
            <a:r>
              <a:rPr lang="en-US" altLang="tr-TR" u="sng" dirty="0" smtClean="0">
                <a:solidFill>
                  <a:srgbClr val="0070C0"/>
                </a:solidFill>
                <a:latin typeface="Verdana" panose="020B0604030504040204" pitchFamily="34" charset="0"/>
                <a:ea typeface="Verdana" panose="020B0604030504040204" pitchFamily="34" charset="0"/>
              </a:rPr>
              <a:t>Meters</a:t>
            </a:r>
            <a:endParaRPr lang="en-US" altLang="tr-TR" u="sng" dirty="0">
              <a:solidFill>
                <a:srgbClr val="0070C0"/>
              </a:solidFill>
              <a:latin typeface="Verdana" panose="020B0604030504040204" pitchFamily="34" charset="0"/>
              <a:ea typeface="Verdana" panose="020B0604030504040204" pitchFamily="34" charset="0"/>
            </a:endParaRPr>
          </a:p>
          <a:p>
            <a:pPr marL="0" indent="0">
              <a:lnSpc>
                <a:spcPct val="80000"/>
              </a:lnSpc>
              <a:buNone/>
            </a:pPr>
            <a:r>
              <a:rPr lang="tr-TR" altLang="tr-TR" sz="1400" dirty="0" smtClean="0">
                <a:solidFill>
                  <a:srgbClr val="002060"/>
                </a:solidFill>
                <a:latin typeface="Verdana" panose="020B0604030504040204" pitchFamily="34" charset="0"/>
                <a:ea typeface="Verdana" panose="020B0604030504040204" pitchFamily="34" charset="0"/>
              </a:rPr>
              <a:t>	(</a:t>
            </a:r>
            <a:r>
              <a:rPr lang="en-US" altLang="tr-TR" sz="1400" dirty="0" smtClean="0">
                <a:solidFill>
                  <a:srgbClr val="002060"/>
                </a:solidFill>
                <a:latin typeface="Verdana" panose="020B0604030504040204" pitchFamily="34" charset="0"/>
                <a:ea typeface="Verdana" panose="020B0604030504040204" pitchFamily="34" charset="0"/>
              </a:rPr>
              <a:t>Electromagnetic</a:t>
            </a:r>
            <a:r>
              <a:rPr lang="tr-TR" altLang="tr-TR" sz="1400" dirty="0" smtClean="0">
                <a:solidFill>
                  <a:srgbClr val="002060"/>
                </a:solidFill>
                <a:latin typeface="Verdana" panose="020B0604030504040204" pitchFamily="34" charset="0"/>
                <a:ea typeface="Verdana" panose="020B0604030504040204" pitchFamily="34" charset="0"/>
              </a:rPr>
              <a:t>, </a:t>
            </a:r>
            <a:r>
              <a:rPr lang="en-US" altLang="tr-TR" sz="1400" dirty="0" smtClean="0">
                <a:solidFill>
                  <a:srgbClr val="002060"/>
                </a:solidFill>
                <a:latin typeface="Verdana" panose="020B0604030504040204" pitchFamily="34" charset="0"/>
                <a:ea typeface="Verdana" panose="020B0604030504040204" pitchFamily="34" charset="0"/>
              </a:rPr>
              <a:t>Vortex Shedding</a:t>
            </a:r>
            <a:r>
              <a:rPr lang="tr-TR" altLang="tr-TR" sz="1400" dirty="0" smtClean="0">
                <a:solidFill>
                  <a:srgbClr val="002060"/>
                </a:solidFill>
                <a:latin typeface="Verdana" panose="020B0604030504040204" pitchFamily="34" charset="0"/>
                <a:ea typeface="Verdana" panose="020B0604030504040204" pitchFamily="34" charset="0"/>
              </a:rPr>
              <a:t>, </a:t>
            </a:r>
            <a:r>
              <a:rPr lang="en-US" altLang="tr-TR" sz="1400" dirty="0" smtClean="0">
                <a:solidFill>
                  <a:srgbClr val="002060"/>
                </a:solidFill>
                <a:latin typeface="Verdana" panose="020B0604030504040204" pitchFamily="34" charset="0"/>
                <a:ea typeface="Verdana" panose="020B0604030504040204" pitchFamily="34" charset="0"/>
              </a:rPr>
              <a:t>Ultrasonic</a:t>
            </a:r>
            <a:r>
              <a:rPr lang="tr-TR" altLang="tr-TR" sz="1400" dirty="0" smtClean="0">
                <a:solidFill>
                  <a:srgbClr val="002060"/>
                </a:solidFill>
                <a:latin typeface="Verdana" panose="020B0604030504040204" pitchFamily="34" charset="0"/>
                <a:ea typeface="Verdana" panose="020B0604030504040204" pitchFamily="34" charset="0"/>
              </a:rPr>
              <a:t>,</a:t>
            </a:r>
            <a:endParaRPr lang="en-US" altLang="tr-TR" sz="1400" dirty="0">
              <a:solidFill>
                <a:srgbClr val="002060"/>
              </a:solidFill>
              <a:latin typeface="Verdana" panose="020B0604030504040204" pitchFamily="34" charset="0"/>
              <a:ea typeface="Verdana" panose="020B0604030504040204" pitchFamily="34" charset="0"/>
            </a:endParaRPr>
          </a:p>
          <a:p>
            <a:pPr marL="0" indent="0">
              <a:lnSpc>
                <a:spcPct val="80000"/>
              </a:lnSpc>
              <a:buNone/>
            </a:pPr>
            <a:r>
              <a:rPr lang="tr-TR" altLang="tr-TR" sz="1400" dirty="0" smtClean="0">
                <a:solidFill>
                  <a:srgbClr val="002060"/>
                </a:solidFill>
                <a:latin typeface="Verdana" panose="020B0604030504040204" pitchFamily="34" charset="0"/>
                <a:ea typeface="Verdana" panose="020B0604030504040204" pitchFamily="34" charset="0"/>
              </a:rPr>
              <a:t>	</a:t>
            </a:r>
            <a:r>
              <a:rPr lang="en-US" altLang="tr-TR" sz="1400" dirty="0" smtClean="0">
                <a:solidFill>
                  <a:srgbClr val="002060"/>
                </a:solidFill>
                <a:latin typeface="Verdana" panose="020B0604030504040204" pitchFamily="34" charset="0"/>
                <a:ea typeface="Verdana" panose="020B0604030504040204" pitchFamily="34" charset="0"/>
              </a:rPr>
              <a:t>Cross Correlation</a:t>
            </a:r>
            <a:r>
              <a:rPr lang="tr-TR" altLang="tr-TR" sz="1400" dirty="0" smtClean="0">
                <a:solidFill>
                  <a:srgbClr val="002060"/>
                </a:solidFill>
                <a:latin typeface="Verdana" panose="020B0604030504040204" pitchFamily="34" charset="0"/>
                <a:ea typeface="Verdana" panose="020B0604030504040204" pitchFamily="34" charset="0"/>
              </a:rPr>
              <a:t>, </a:t>
            </a:r>
            <a:r>
              <a:rPr lang="en-US" altLang="tr-TR" sz="1400" dirty="0" smtClean="0">
                <a:solidFill>
                  <a:srgbClr val="002060"/>
                </a:solidFill>
                <a:latin typeface="Verdana" panose="020B0604030504040204" pitchFamily="34" charset="0"/>
                <a:ea typeface="Verdana" panose="020B0604030504040204" pitchFamily="34" charset="0"/>
              </a:rPr>
              <a:t>Tracer</a:t>
            </a:r>
            <a:r>
              <a:rPr lang="tr-TR" altLang="tr-TR" sz="1400" dirty="0" smtClean="0">
                <a:solidFill>
                  <a:srgbClr val="002060"/>
                </a:solidFill>
                <a:latin typeface="Verdana" panose="020B0604030504040204" pitchFamily="34" charset="0"/>
                <a:ea typeface="Verdana" panose="020B0604030504040204" pitchFamily="34" charset="0"/>
              </a:rPr>
              <a:t>, </a:t>
            </a:r>
            <a:r>
              <a:rPr lang="en-US" altLang="tr-TR" sz="1400" dirty="0" smtClean="0">
                <a:solidFill>
                  <a:srgbClr val="002060"/>
                </a:solidFill>
                <a:latin typeface="Verdana" panose="020B0604030504040204" pitchFamily="34" charset="0"/>
                <a:ea typeface="Verdana" panose="020B0604030504040204" pitchFamily="34" charset="0"/>
              </a:rPr>
              <a:t>Swirl</a:t>
            </a:r>
            <a:r>
              <a:rPr lang="tr-TR" altLang="tr-TR" sz="1400" dirty="0" smtClean="0">
                <a:solidFill>
                  <a:srgbClr val="002060"/>
                </a:solidFill>
                <a:latin typeface="Verdana" panose="020B0604030504040204" pitchFamily="34" charset="0"/>
                <a:ea typeface="Verdana" panose="020B0604030504040204" pitchFamily="34" charset="0"/>
              </a:rPr>
              <a:t>, </a:t>
            </a:r>
            <a:r>
              <a:rPr lang="en-US" altLang="tr-TR" sz="1400" dirty="0" smtClean="0">
                <a:solidFill>
                  <a:srgbClr val="002060"/>
                </a:solidFill>
                <a:latin typeface="Verdana" panose="020B0604030504040204" pitchFamily="34" charset="0"/>
                <a:ea typeface="Verdana" panose="020B0604030504040204" pitchFamily="34" charset="0"/>
              </a:rPr>
              <a:t>Fluidic</a:t>
            </a:r>
            <a:r>
              <a:rPr lang="tr-TR" altLang="tr-TR" sz="1400" dirty="0" smtClean="0">
                <a:solidFill>
                  <a:srgbClr val="002060"/>
                </a:solidFill>
                <a:latin typeface="Verdana" panose="020B0604030504040204" pitchFamily="34" charset="0"/>
                <a:ea typeface="Verdana" panose="020B0604030504040204" pitchFamily="34" charset="0"/>
              </a:rPr>
              <a:t>)</a:t>
            </a:r>
            <a:endParaRPr lang="en-US" altLang="tr-TR" sz="1400" dirty="0" smtClean="0">
              <a:solidFill>
                <a:srgbClr val="002060"/>
              </a:solidFill>
              <a:latin typeface="Verdana" panose="020B0604030504040204" pitchFamily="34" charset="0"/>
              <a:ea typeface="Verdana" panose="020B0604030504040204" pitchFamily="34" charset="0"/>
            </a:endParaRPr>
          </a:p>
        </p:txBody>
      </p:sp>
      <p:pic>
        <p:nvPicPr>
          <p:cNvPr id="11267" name="Picture 5" descr="How_it_works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4735" y="3440837"/>
            <a:ext cx="2390421" cy="305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6" descr="all-20types-20of-20flow-20meters_10459555"/>
          <p:cNvPicPr>
            <a:picLocks noChangeAspect="1" noChangeArrowheads="1"/>
          </p:cNvPicPr>
          <p:nvPr/>
        </p:nvPicPr>
        <p:blipFill rotWithShape="1">
          <a:blip r:embed="rId3">
            <a:extLst>
              <a:ext uri="{28A0092B-C50C-407E-A947-70E740481C1C}">
                <a14:useLocalDpi xmlns:a14="http://schemas.microsoft.com/office/drawing/2010/main" val="0"/>
              </a:ext>
            </a:extLst>
          </a:blip>
          <a:srcRect l="16578" r="9057"/>
          <a:stretch/>
        </p:blipFill>
        <p:spPr bwMode="auto">
          <a:xfrm>
            <a:off x="8771285" y="1899045"/>
            <a:ext cx="2842790" cy="382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1331938" y="853747"/>
            <a:ext cx="9369258" cy="584775"/>
          </a:xfrm>
          <a:prstGeom prst="rect">
            <a:avLst/>
          </a:prstGeom>
        </p:spPr>
        <p:txBody>
          <a:bodyPr wrap="square">
            <a:spAutoFit/>
          </a:bodyPr>
          <a:lstStyle/>
          <a:p>
            <a:pPr algn="ctr">
              <a:spcBef>
                <a:spcPct val="0"/>
              </a:spcBef>
            </a:pPr>
            <a:r>
              <a:rPr lang="de-DE" altLang="tr-TR" sz="3200" b="1" dirty="0">
                <a:solidFill>
                  <a:schemeClr val="bg1"/>
                </a:solidFill>
                <a:latin typeface="Verdana" panose="020B0604030504040204" pitchFamily="34" charset="0"/>
                <a:ea typeface="Verdana" panose="020B0604030504040204" pitchFamily="34" charset="0"/>
              </a:rPr>
              <a:t> </a:t>
            </a:r>
            <a:r>
              <a:rPr lang="de-DE" altLang="tr-TR" sz="3200" b="1" dirty="0" err="1">
                <a:solidFill>
                  <a:schemeClr val="bg1"/>
                </a:solidFill>
                <a:latin typeface="Verdana" panose="020B0604030504040204" pitchFamily="34" charset="0"/>
                <a:ea typeface="Verdana" panose="020B0604030504040204" pitchFamily="34" charset="0"/>
              </a:rPr>
              <a:t>Types</a:t>
            </a:r>
            <a:r>
              <a:rPr lang="de-DE" altLang="tr-TR" sz="3200" b="1" dirty="0">
                <a:solidFill>
                  <a:schemeClr val="bg1"/>
                </a:solidFill>
                <a:latin typeface="Verdana" panose="020B0604030504040204" pitchFamily="34" charset="0"/>
                <a:ea typeface="Verdana" panose="020B0604030504040204" pitchFamily="34" charset="0"/>
              </a:rPr>
              <a:t> </a:t>
            </a:r>
            <a:r>
              <a:rPr lang="de-DE" altLang="tr-TR" sz="3200" b="1" dirty="0" err="1">
                <a:solidFill>
                  <a:schemeClr val="bg1"/>
                </a:solidFill>
                <a:latin typeface="Verdana" panose="020B0604030504040204" pitchFamily="34" charset="0"/>
                <a:ea typeface="Verdana" panose="020B0604030504040204" pitchFamily="34" charset="0"/>
              </a:rPr>
              <a:t>of</a:t>
            </a:r>
            <a:r>
              <a:rPr lang="de-DE" altLang="tr-TR" sz="3200" b="1" dirty="0">
                <a:solidFill>
                  <a:schemeClr val="bg1"/>
                </a:solidFill>
                <a:latin typeface="Verdana" panose="020B0604030504040204" pitchFamily="34" charset="0"/>
                <a:ea typeface="Verdana" panose="020B0604030504040204" pitchFamily="34" charset="0"/>
              </a:rPr>
              <a:t> Flow Meters</a:t>
            </a:r>
          </a:p>
        </p:txBody>
      </p:sp>
      <p:sp>
        <p:nvSpPr>
          <p:cNvPr id="6" name="Altbilgi Yer Tutucusu 3"/>
          <p:cNvSpPr>
            <a:spLocks noGrp="1"/>
          </p:cNvSpPr>
          <p:nvPr>
            <p:ph type="ftr" sz="quarter" idx="11"/>
          </p:nvPr>
        </p:nvSpPr>
        <p:spPr>
          <a:xfrm>
            <a:off x="0" y="6492875"/>
            <a:ext cx="691721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DR. KADRİYE ÖZLEM HAMALOĞLU                                                                   </a:t>
            </a:r>
            <a:endPar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12</a:t>
            </a: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a:t>
            </a:r>
            <a:r>
              <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a:t>
            </a: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.2018</a:t>
            </a:r>
            <a:endParaRPr kumimoji="0" lang="en-US" sz="900" b="0" i="0" u="none" strike="noStrike" kern="1200" cap="all" spc="0" normalizeH="0" baseline="0" noProof="0" dirty="0">
              <a:ln>
                <a:noFill/>
              </a:ln>
              <a:solidFill>
                <a:srgbClr val="4590B8"/>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1382620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ctr"/>
            <a:r>
              <a:rPr lang="en-US" altLang="tr-TR" b="1" dirty="0">
                <a:latin typeface="Verdana" panose="020B0604030504040204" pitchFamily="34" charset="0"/>
                <a:ea typeface="Verdana" panose="020B0604030504040204" pitchFamily="34" charset="0"/>
              </a:rPr>
              <a:t>Variable Area </a:t>
            </a:r>
            <a:r>
              <a:rPr lang="tr-TR" b="1" dirty="0" err="1" smtClean="0">
                <a:latin typeface="Verdana" panose="020B0604030504040204" pitchFamily="34" charset="0"/>
                <a:ea typeface="Verdana" panose="020B0604030504040204" pitchFamily="34" charset="0"/>
              </a:rPr>
              <a:t>ROTAMETERs</a:t>
            </a:r>
            <a:endParaRPr lang="en-US" altLang="tr-TR" dirty="0" smtClean="0">
              <a:solidFill>
                <a:schemeClr val="hlink"/>
              </a:solidFill>
            </a:endParaRPr>
          </a:p>
        </p:txBody>
      </p:sp>
      <p:pic>
        <p:nvPicPr>
          <p:cNvPr id="19459" name="Picture 4" descr="variable are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04657" y="1844675"/>
            <a:ext cx="9144000" cy="464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Altbilgi Yer Tutucusu 3"/>
          <p:cNvSpPr>
            <a:spLocks noGrp="1"/>
          </p:cNvSpPr>
          <p:nvPr>
            <p:ph type="ftr" sz="quarter" idx="11"/>
          </p:nvPr>
        </p:nvSpPr>
        <p:spPr>
          <a:xfrm>
            <a:off x="0" y="6492875"/>
            <a:ext cx="691721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DR. KADRİYE ÖZLEM HAMALOĞLU                                                                   </a:t>
            </a:r>
            <a:endPar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12</a:t>
            </a: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a:t>
            </a:r>
            <a:r>
              <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a:t>
            </a: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.2018</a:t>
            </a:r>
            <a:endParaRPr kumimoji="0" lang="en-US" sz="900" b="0" i="0" u="none" strike="noStrike" kern="1200" cap="all" spc="0" normalizeH="0" baseline="0" noProof="0" dirty="0">
              <a:ln>
                <a:noFill/>
              </a:ln>
              <a:solidFill>
                <a:srgbClr val="4590B8"/>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2827889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idx="1"/>
          </p:nvPr>
        </p:nvSpPr>
        <p:spPr>
          <a:xfrm>
            <a:off x="479836" y="1501250"/>
            <a:ext cx="11850983" cy="5334000"/>
          </a:xfrm>
        </p:spPr>
        <p:txBody>
          <a:bodyPr>
            <a:normAutofit/>
          </a:bodyPr>
          <a:lstStyle/>
          <a:p>
            <a:pPr algn="just">
              <a:buFont typeface="Wingdings 3" panose="05040102010807070707" pitchFamily="18" charset="2"/>
              <a:buNone/>
            </a:pPr>
            <a:r>
              <a:rPr lang="en-US" altLang="tr-TR" sz="1600" dirty="0">
                <a:solidFill>
                  <a:srgbClr val="002060"/>
                </a:solidFill>
                <a:latin typeface="Verdana" panose="020B0604030504040204" pitchFamily="34" charset="0"/>
                <a:ea typeface="Verdana" panose="020B0604030504040204" pitchFamily="34" charset="0"/>
              </a:rPr>
              <a:t>Devices which are used to measure mass or volumetric flow rate of </a:t>
            </a:r>
            <a:r>
              <a:rPr lang="en-US" altLang="tr-TR" sz="1600" dirty="0" smtClean="0">
                <a:solidFill>
                  <a:srgbClr val="002060"/>
                </a:solidFill>
                <a:latin typeface="Verdana" panose="020B0604030504040204" pitchFamily="34" charset="0"/>
                <a:ea typeface="Verdana" panose="020B0604030504040204" pitchFamily="34" charset="0"/>
              </a:rPr>
              <a:t>gas</a:t>
            </a:r>
            <a:r>
              <a:rPr lang="tr-TR" altLang="tr-TR" sz="1600" dirty="0" smtClean="0">
                <a:solidFill>
                  <a:srgbClr val="002060"/>
                </a:solidFill>
                <a:latin typeface="Verdana" panose="020B0604030504040204" pitchFamily="34" charset="0"/>
                <a:ea typeface="Verdana" panose="020B0604030504040204" pitchFamily="34" charset="0"/>
              </a:rPr>
              <a:t> </a:t>
            </a:r>
            <a:r>
              <a:rPr lang="en-US" altLang="tr-TR" sz="1600" dirty="0" smtClean="0">
                <a:solidFill>
                  <a:srgbClr val="002060"/>
                </a:solidFill>
                <a:latin typeface="Verdana" panose="020B0604030504040204" pitchFamily="34" charset="0"/>
                <a:ea typeface="Verdana" panose="020B0604030504040204" pitchFamily="34" charset="0"/>
              </a:rPr>
              <a:t>or </a:t>
            </a:r>
            <a:r>
              <a:rPr lang="en-US" altLang="tr-TR" sz="1600" dirty="0">
                <a:solidFill>
                  <a:srgbClr val="002060"/>
                </a:solidFill>
                <a:latin typeface="Verdana" panose="020B0604030504040204" pitchFamily="34" charset="0"/>
                <a:ea typeface="Verdana" panose="020B0604030504040204" pitchFamily="34" charset="0"/>
              </a:rPr>
              <a:t>liquid by using </a:t>
            </a:r>
            <a:r>
              <a:rPr lang="en-US" altLang="tr-TR" sz="1600" dirty="0" smtClean="0">
                <a:solidFill>
                  <a:srgbClr val="002060"/>
                </a:solidFill>
                <a:latin typeface="Verdana" panose="020B0604030504040204" pitchFamily="34" charset="0"/>
                <a:ea typeface="Verdana" panose="020B0604030504040204" pitchFamily="34" charset="0"/>
              </a:rPr>
              <a:t>a</a:t>
            </a:r>
            <a:r>
              <a:rPr lang="tr-TR" altLang="tr-TR" sz="1600" dirty="0" smtClean="0">
                <a:solidFill>
                  <a:srgbClr val="002060"/>
                </a:solidFill>
                <a:latin typeface="Verdana" panose="020B0604030504040204" pitchFamily="34" charset="0"/>
                <a:ea typeface="Verdana" panose="020B0604030504040204" pitchFamily="34" charset="0"/>
              </a:rPr>
              <a:t> </a:t>
            </a:r>
            <a:r>
              <a:rPr lang="en-US" altLang="tr-TR" sz="1600" dirty="0" smtClean="0">
                <a:solidFill>
                  <a:srgbClr val="002060"/>
                </a:solidFill>
                <a:latin typeface="Verdana" panose="020B0604030504040204" pitchFamily="34" charset="0"/>
                <a:ea typeface="Verdana" panose="020B0604030504040204" pitchFamily="34" charset="0"/>
              </a:rPr>
              <a:t>rotating </a:t>
            </a:r>
            <a:r>
              <a:rPr lang="en-US" altLang="tr-TR" sz="1600" dirty="0">
                <a:solidFill>
                  <a:srgbClr val="002060"/>
                </a:solidFill>
                <a:latin typeface="Verdana" panose="020B0604030504040204" pitchFamily="34" charset="0"/>
                <a:ea typeface="Verdana" panose="020B0604030504040204" pitchFamily="34" charset="0"/>
              </a:rPr>
              <a:t>element</a:t>
            </a:r>
            <a:r>
              <a:rPr lang="en-US" altLang="tr-TR" sz="1600" dirty="0" smtClean="0">
                <a:solidFill>
                  <a:srgbClr val="002060"/>
                </a:solidFill>
                <a:latin typeface="Verdana" panose="020B0604030504040204" pitchFamily="34" charset="0"/>
                <a:ea typeface="Verdana" panose="020B0604030504040204" pitchFamily="34" charset="0"/>
              </a:rPr>
              <a:t>.</a:t>
            </a:r>
            <a:endParaRPr lang="tr-TR" altLang="tr-TR" sz="1600" u="sng" dirty="0" smtClean="0">
              <a:solidFill>
                <a:srgbClr val="0070C0"/>
              </a:solidFill>
              <a:latin typeface="Verdana" panose="020B0604030504040204" pitchFamily="34" charset="0"/>
              <a:ea typeface="Verdana" panose="020B0604030504040204" pitchFamily="34" charset="0"/>
            </a:endParaRPr>
          </a:p>
          <a:p>
            <a:pPr marL="625475" indent="90488" algn="just">
              <a:buFont typeface="Wingdings 3" panose="05040102010807070707" pitchFamily="18" charset="2"/>
              <a:buNone/>
            </a:pPr>
            <a:r>
              <a:rPr lang="tr-TR" altLang="tr-TR" u="sng" dirty="0" err="1" smtClean="0">
                <a:solidFill>
                  <a:srgbClr val="0070C0"/>
                </a:solidFill>
                <a:latin typeface="Verdana" panose="020B0604030504040204" pitchFamily="34" charset="0"/>
                <a:ea typeface="Verdana" panose="020B0604030504040204" pitchFamily="34" charset="0"/>
              </a:rPr>
              <a:t>Positive</a:t>
            </a:r>
            <a:r>
              <a:rPr lang="tr-TR" altLang="tr-TR" u="sng" dirty="0" smtClean="0">
                <a:solidFill>
                  <a:srgbClr val="0070C0"/>
                </a:solidFill>
                <a:latin typeface="Verdana" panose="020B0604030504040204" pitchFamily="34" charset="0"/>
                <a:ea typeface="Verdana" panose="020B0604030504040204" pitchFamily="34" charset="0"/>
              </a:rPr>
              <a:t> </a:t>
            </a:r>
            <a:r>
              <a:rPr lang="en-US" altLang="tr-TR" u="sng" dirty="0" smtClean="0">
                <a:solidFill>
                  <a:srgbClr val="0070C0"/>
                </a:solidFill>
                <a:latin typeface="Verdana" panose="020B0604030504040204" pitchFamily="34" charset="0"/>
                <a:ea typeface="Verdana" panose="020B0604030504040204" pitchFamily="34" charset="0"/>
              </a:rPr>
              <a:t>Displacement </a:t>
            </a:r>
            <a:r>
              <a:rPr lang="tr-TR" altLang="tr-TR" u="sng" dirty="0" err="1" smtClean="0">
                <a:solidFill>
                  <a:srgbClr val="0070C0"/>
                </a:solidFill>
                <a:latin typeface="Verdana" panose="020B0604030504040204" pitchFamily="34" charset="0"/>
                <a:ea typeface="Verdana" panose="020B0604030504040204" pitchFamily="34" charset="0"/>
              </a:rPr>
              <a:t>Rotary</a:t>
            </a:r>
            <a:r>
              <a:rPr lang="tr-TR" altLang="tr-TR" u="sng" dirty="0" smtClean="0">
                <a:solidFill>
                  <a:srgbClr val="0070C0"/>
                </a:solidFill>
                <a:latin typeface="Verdana" panose="020B0604030504040204" pitchFamily="34" charset="0"/>
                <a:ea typeface="Verdana" panose="020B0604030504040204" pitchFamily="34" charset="0"/>
              </a:rPr>
              <a:t> </a:t>
            </a:r>
            <a:r>
              <a:rPr lang="en-US" altLang="tr-TR" u="sng" dirty="0" smtClean="0">
                <a:solidFill>
                  <a:srgbClr val="0070C0"/>
                </a:solidFill>
                <a:latin typeface="Verdana" panose="020B0604030504040204" pitchFamily="34" charset="0"/>
                <a:ea typeface="Verdana" panose="020B0604030504040204" pitchFamily="34" charset="0"/>
              </a:rPr>
              <a:t>Meters</a:t>
            </a:r>
          </a:p>
          <a:p>
            <a:pPr marL="625475" indent="90488" algn="just"/>
            <a:r>
              <a:rPr lang="tr-TR" altLang="tr-TR" sz="1500" dirty="0" smtClean="0">
                <a:solidFill>
                  <a:srgbClr val="002060"/>
                </a:solidFill>
                <a:latin typeface="Verdana" panose="020B0604030504040204" pitchFamily="34" charset="0"/>
                <a:ea typeface="Verdana" panose="020B0604030504040204" pitchFamily="34" charset="0"/>
              </a:rPr>
              <a:t> </a:t>
            </a:r>
            <a:r>
              <a:rPr lang="en-US" altLang="tr-TR" sz="1500" dirty="0" smtClean="0">
                <a:solidFill>
                  <a:srgbClr val="002060"/>
                </a:solidFill>
                <a:latin typeface="Verdana" panose="020B0604030504040204" pitchFamily="34" charset="0"/>
                <a:ea typeface="Verdana" panose="020B0604030504040204" pitchFamily="34" charset="0"/>
              </a:rPr>
              <a:t>Oval </a:t>
            </a:r>
            <a:r>
              <a:rPr lang="en-US" altLang="tr-TR" sz="1500" dirty="0">
                <a:solidFill>
                  <a:srgbClr val="002060"/>
                </a:solidFill>
                <a:latin typeface="Verdana" panose="020B0604030504040204" pitchFamily="34" charset="0"/>
                <a:ea typeface="Verdana" panose="020B0604030504040204" pitchFamily="34" charset="0"/>
              </a:rPr>
              <a:t>Gear</a:t>
            </a:r>
          </a:p>
          <a:p>
            <a:pPr marL="625475" indent="90488" algn="just"/>
            <a:r>
              <a:rPr lang="en-US" altLang="tr-TR" sz="1500" dirty="0">
                <a:solidFill>
                  <a:srgbClr val="002060"/>
                </a:solidFill>
                <a:latin typeface="Verdana" panose="020B0604030504040204" pitchFamily="34" charset="0"/>
                <a:ea typeface="Verdana" panose="020B0604030504040204" pitchFamily="34" charset="0"/>
              </a:rPr>
              <a:t> </a:t>
            </a:r>
            <a:r>
              <a:rPr lang="en-US" altLang="tr-TR" sz="1500" dirty="0" err="1">
                <a:solidFill>
                  <a:srgbClr val="002060"/>
                </a:solidFill>
                <a:latin typeface="Verdana" panose="020B0604030504040204" pitchFamily="34" charset="0"/>
                <a:ea typeface="Verdana" panose="020B0604030504040204" pitchFamily="34" charset="0"/>
              </a:rPr>
              <a:t>Nutating</a:t>
            </a:r>
            <a:r>
              <a:rPr lang="en-US" altLang="tr-TR" sz="1500" dirty="0">
                <a:solidFill>
                  <a:srgbClr val="002060"/>
                </a:solidFill>
                <a:latin typeface="Verdana" panose="020B0604030504040204" pitchFamily="34" charset="0"/>
                <a:ea typeface="Verdana" panose="020B0604030504040204" pitchFamily="34" charset="0"/>
              </a:rPr>
              <a:t> Disk</a:t>
            </a:r>
          </a:p>
          <a:p>
            <a:pPr marL="625475" indent="90488" algn="just"/>
            <a:r>
              <a:rPr lang="en-US" altLang="tr-TR" sz="1500" dirty="0">
                <a:solidFill>
                  <a:srgbClr val="002060"/>
                </a:solidFill>
                <a:latin typeface="Verdana" panose="020B0604030504040204" pitchFamily="34" charset="0"/>
                <a:ea typeface="Verdana" panose="020B0604030504040204" pitchFamily="34" charset="0"/>
              </a:rPr>
              <a:t> Oscillating Piston</a:t>
            </a:r>
          </a:p>
          <a:p>
            <a:pPr marL="625475" indent="90488" algn="just"/>
            <a:r>
              <a:rPr lang="en-US" altLang="tr-TR" sz="1500" dirty="0">
                <a:solidFill>
                  <a:srgbClr val="002060"/>
                </a:solidFill>
                <a:latin typeface="Verdana" panose="020B0604030504040204" pitchFamily="34" charset="0"/>
                <a:ea typeface="Verdana" panose="020B0604030504040204" pitchFamily="34" charset="0"/>
              </a:rPr>
              <a:t> Multi Piston</a:t>
            </a:r>
          </a:p>
          <a:p>
            <a:pPr marL="625475" indent="90488" algn="just"/>
            <a:r>
              <a:rPr lang="en-US" altLang="tr-TR" sz="1500" dirty="0">
                <a:solidFill>
                  <a:srgbClr val="002060"/>
                </a:solidFill>
                <a:latin typeface="Verdana" panose="020B0604030504040204" pitchFamily="34" charset="0"/>
                <a:ea typeface="Verdana" panose="020B0604030504040204" pitchFamily="34" charset="0"/>
              </a:rPr>
              <a:t> Rotating Impellers</a:t>
            </a:r>
          </a:p>
          <a:p>
            <a:pPr marL="625475" indent="90488" algn="just"/>
            <a:r>
              <a:rPr lang="en-US" altLang="tr-TR" sz="1500" dirty="0">
                <a:solidFill>
                  <a:srgbClr val="002060"/>
                </a:solidFill>
                <a:latin typeface="Verdana" panose="020B0604030504040204" pitchFamily="34" charset="0"/>
                <a:ea typeface="Verdana" panose="020B0604030504040204" pitchFamily="34" charset="0"/>
              </a:rPr>
              <a:t> Rotating Valve</a:t>
            </a:r>
          </a:p>
          <a:p>
            <a:pPr marL="625475" indent="90488" algn="just"/>
            <a:r>
              <a:rPr lang="en-US" altLang="tr-TR" sz="1500" dirty="0">
                <a:solidFill>
                  <a:srgbClr val="002060"/>
                </a:solidFill>
                <a:latin typeface="Verdana" panose="020B0604030504040204" pitchFamily="34" charset="0"/>
                <a:ea typeface="Verdana" panose="020B0604030504040204" pitchFamily="34" charset="0"/>
              </a:rPr>
              <a:t> </a:t>
            </a:r>
            <a:r>
              <a:rPr lang="en-US" altLang="tr-TR" sz="1500" dirty="0" err="1">
                <a:solidFill>
                  <a:srgbClr val="002060"/>
                </a:solidFill>
                <a:latin typeface="Verdana" panose="020B0604030504040204" pitchFamily="34" charset="0"/>
                <a:ea typeface="Verdana" panose="020B0604030504040204" pitchFamily="34" charset="0"/>
              </a:rPr>
              <a:t>Birotor</a:t>
            </a:r>
            <a:endParaRPr lang="en-US" altLang="tr-TR" sz="1500" dirty="0">
              <a:solidFill>
                <a:srgbClr val="002060"/>
              </a:solidFill>
              <a:latin typeface="Verdana" panose="020B0604030504040204" pitchFamily="34" charset="0"/>
              <a:ea typeface="Verdana" panose="020B0604030504040204" pitchFamily="34" charset="0"/>
            </a:endParaRPr>
          </a:p>
          <a:p>
            <a:pPr marL="625475" indent="90488" algn="just"/>
            <a:r>
              <a:rPr lang="en-US" altLang="tr-TR" sz="1500" dirty="0">
                <a:solidFill>
                  <a:srgbClr val="002060"/>
                </a:solidFill>
                <a:latin typeface="Verdana" panose="020B0604030504040204" pitchFamily="34" charset="0"/>
                <a:ea typeface="Verdana" panose="020B0604030504040204" pitchFamily="34" charset="0"/>
              </a:rPr>
              <a:t> Roots Meter</a:t>
            </a:r>
          </a:p>
          <a:p>
            <a:pPr marL="625475" indent="90488" algn="just"/>
            <a:r>
              <a:rPr lang="en-US" altLang="tr-TR" sz="1500" dirty="0">
                <a:solidFill>
                  <a:srgbClr val="002060"/>
                </a:solidFill>
                <a:latin typeface="Verdana" panose="020B0604030504040204" pitchFamily="34" charset="0"/>
                <a:ea typeface="Verdana" panose="020B0604030504040204" pitchFamily="34" charset="0"/>
              </a:rPr>
              <a:t> Helix Meters</a:t>
            </a:r>
          </a:p>
          <a:p>
            <a:pPr algn="just"/>
            <a:endParaRPr lang="en-US" altLang="tr-TR" dirty="0" smtClean="0">
              <a:solidFill>
                <a:srgbClr val="002060"/>
              </a:solidFill>
              <a:latin typeface="Verdana" panose="020B0604030504040204" pitchFamily="34" charset="0"/>
              <a:ea typeface="Verdana" panose="020B0604030504040204" pitchFamily="34" charset="0"/>
            </a:endParaRPr>
          </a:p>
        </p:txBody>
      </p:sp>
      <p:pic>
        <p:nvPicPr>
          <p:cNvPr id="39939" name="Picture 4" descr="photo_pw_a_RotaryFlowMet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8662" y="4918075"/>
            <a:ext cx="2586037"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5" descr="rotary-piston-flow-meter-571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2249" y="5032375"/>
            <a:ext cx="1524000"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6" descr="rotary-piston-flow-meter-36935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9958" y="2921702"/>
            <a:ext cx="1905000"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8" descr="heat-meter-2577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72762" y="5169529"/>
            <a:ext cx="1693972" cy="1622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5" name="Picture 5" descr="turbine_flowmeter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47332" y="4672180"/>
            <a:ext cx="1178608" cy="1980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6" name="Picture 4" descr="Dualrotor3-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55873" y="3991758"/>
            <a:ext cx="1991213" cy="1115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1502830" y="876427"/>
            <a:ext cx="9139040" cy="584775"/>
          </a:xfrm>
          <a:prstGeom prst="rect">
            <a:avLst/>
          </a:prstGeom>
        </p:spPr>
        <p:txBody>
          <a:bodyPr wrap="none">
            <a:spAutoFit/>
          </a:bodyPr>
          <a:lstStyle/>
          <a:p>
            <a:pPr>
              <a:spcBef>
                <a:spcPct val="0"/>
              </a:spcBef>
            </a:pPr>
            <a:r>
              <a:rPr lang="de-DE" altLang="tr-TR" sz="3200" b="1" dirty="0">
                <a:solidFill>
                  <a:schemeClr val="bg1"/>
                </a:solidFill>
                <a:latin typeface="Verdana" panose="020B0604030504040204" pitchFamily="34" charset="0"/>
                <a:ea typeface="Verdana" panose="020B0604030504040204" pitchFamily="34" charset="0"/>
              </a:rPr>
              <a:t> Rotary Meters ( </a:t>
            </a:r>
            <a:r>
              <a:rPr lang="de-DE" altLang="tr-TR" sz="3200" b="1" dirty="0" err="1">
                <a:solidFill>
                  <a:schemeClr val="bg1"/>
                </a:solidFill>
                <a:latin typeface="Verdana" panose="020B0604030504040204" pitchFamily="34" charset="0"/>
                <a:ea typeface="Verdana" panose="020B0604030504040204" pitchFamily="34" charset="0"/>
              </a:rPr>
              <a:t>Displacement</a:t>
            </a:r>
            <a:r>
              <a:rPr lang="de-DE" altLang="tr-TR" sz="3200" b="1" dirty="0">
                <a:solidFill>
                  <a:schemeClr val="bg1"/>
                </a:solidFill>
                <a:latin typeface="Verdana" panose="020B0604030504040204" pitchFamily="34" charset="0"/>
                <a:ea typeface="Verdana" panose="020B0604030504040204" pitchFamily="34" charset="0"/>
              </a:rPr>
              <a:t> Meters)</a:t>
            </a:r>
          </a:p>
        </p:txBody>
      </p:sp>
      <p:sp>
        <p:nvSpPr>
          <p:cNvPr id="10" name="Altbilgi Yer Tutucusu 3"/>
          <p:cNvSpPr>
            <a:spLocks noGrp="1"/>
          </p:cNvSpPr>
          <p:nvPr>
            <p:ph type="ftr" sz="quarter" idx="11"/>
          </p:nvPr>
        </p:nvSpPr>
        <p:spPr>
          <a:xfrm>
            <a:off x="0" y="6492875"/>
            <a:ext cx="691721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DR. KADRİYE ÖZLEM HAMALOĞLU                                                                   </a:t>
            </a:r>
            <a:endPar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12</a:t>
            </a: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a:t>
            </a:r>
            <a:r>
              <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a:t>
            </a: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.2018</a:t>
            </a:r>
            <a:endParaRPr kumimoji="0" lang="en-US" sz="900" b="0" i="0" u="none" strike="noStrike" kern="1200" cap="all" spc="0" normalizeH="0" baseline="0" noProof="0" dirty="0">
              <a:ln>
                <a:noFill/>
              </a:ln>
              <a:solidFill>
                <a:srgbClr val="4590B8"/>
              </a:solidFill>
              <a:effectLst/>
              <a:uLnTx/>
              <a:uFillTx/>
              <a:latin typeface="Gill Sans MT" panose="020B0502020104020203"/>
              <a:ea typeface="+mn-ea"/>
              <a:cs typeface="+mn-cs"/>
            </a:endParaRPr>
          </a:p>
        </p:txBody>
      </p:sp>
      <p:sp>
        <p:nvSpPr>
          <p:cNvPr id="3" name="Dikdörtgen 2"/>
          <p:cNvSpPr/>
          <p:nvPr/>
        </p:nvSpPr>
        <p:spPr>
          <a:xfrm>
            <a:off x="6714655" y="2406755"/>
            <a:ext cx="6096000" cy="923330"/>
          </a:xfrm>
          <a:prstGeom prst="rect">
            <a:avLst/>
          </a:prstGeom>
        </p:spPr>
        <p:txBody>
          <a:bodyPr>
            <a:spAutoFit/>
          </a:bodyPr>
          <a:lstStyle/>
          <a:p>
            <a:pPr marL="625475" indent="90488" algn="just">
              <a:buFont typeface="Wingdings 3" panose="05040102010807070707" pitchFamily="18" charset="2"/>
              <a:buNone/>
            </a:pPr>
            <a:r>
              <a:rPr lang="en-US" altLang="tr-TR" u="sng" dirty="0">
                <a:solidFill>
                  <a:srgbClr val="0070C0"/>
                </a:solidFill>
                <a:latin typeface="Verdana" panose="020B0604030504040204" pitchFamily="34" charset="0"/>
                <a:ea typeface="Verdana" panose="020B0604030504040204" pitchFamily="34" charset="0"/>
              </a:rPr>
              <a:t>Inferential</a:t>
            </a:r>
            <a:r>
              <a:rPr lang="tr-TR" altLang="tr-TR" u="sng" dirty="0">
                <a:solidFill>
                  <a:srgbClr val="0070C0"/>
                </a:solidFill>
                <a:latin typeface="Verdana" panose="020B0604030504040204" pitchFamily="34" charset="0"/>
                <a:ea typeface="Verdana" panose="020B0604030504040204" pitchFamily="34" charset="0"/>
              </a:rPr>
              <a:t> </a:t>
            </a:r>
            <a:r>
              <a:rPr lang="tr-TR" altLang="tr-TR" u="sng" dirty="0" err="1">
                <a:solidFill>
                  <a:srgbClr val="0070C0"/>
                </a:solidFill>
                <a:latin typeface="Verdana" panose="020B0604030504040204" pitchFamily="34" charset="0"/>
                <a:ea typeface="Verdana" panose="020B0604030504040204" pitchFamily="34" charset="0"/>
              </a:rPr>
              <a:t>Rotary</a:t>
            </a:r>
            <a:r>
              <a:rPr lang="en-US" altLang="tr-TR" u="sng" dirty="0">
                <a:solidFill>
                  <a:srgbClr val="0070C0"/>
                </a:solidFill>
                <a:latin typeface="Verdana" panose="020B0604030504040204" pitchFamily="34" charset="0"/>
                <a:ea typeface="Verdana" panose="020B0604030504040204" pitchFamily="34" charset="0"/>
              </a:rPr>
              <a:t> Meters</a:t>
            </a:r>
            <a:endParaRPr lang="tr-TR" altLang="tr-TR" u="sng" dirty="0">
              <a:solidFill>
                <a:srgbClr val="0070C0"/>
              </a:solidFill>
              <a:latin typeface="Verdana" panose="020B0604030504040204" pitchFamily="34" charset="0"/>
              <a:ea typeface="Verdana" panose="020B0604030504040204" pitchFamily="34" charset="0"/>
            </a:endParaRPr>
          </a:p>
          <a:p>
            <a:pPr marL="911225" indent="-285750" algn="just">
              <a:buFont typeface="Wingdings" panose="05000000000000000000" pitchFamily="2" charset="2"/>
              <a:buChar char="§"/>
            </a:pPr>
            <a:r>
              <a:rPr lang="en-US" dirty="0">
                <a:solidFill>
                  <a:srgbClr val="002060"/>
                </a:solidFill>
                <a:latin typeface="Verdana" panose="020B0604030504040204" pitchFamily="34" charset="0"/>
                <a:ea typeface="Verdana" panose="020B0604030504040204" pitchFamily="34" charset="0"/>
              </a:rPr>
              <a:t>Turbine </a:t>
            </a:r>
            <a:r>
              <a:rPr lang="en-US" dirty="0" smtClean="0">
                <a:solidFill>
                  <a:srgbClr val="002060"/>
                </a:solidFill>
                <a:latin typeface="Verdana" panose="020B0604030504040204" pitchFamily="34" charset="0"/>
                <a:ea typeface="Verdana" panose="020B0604030504040204" pitchFamily="34" charset="0"/>
              </a:rPr>
              <a:t>Meter</a:t>
            </a:r>
            <a:endParaRPr lang="tr-TR" dirty="0" smtClean="0">
              <a:solidFill>
                <a:srgbClr val="002060"/>
              </a:solidFill>
              <a:latin typeface="Verdana" panose="020B0604030504040204" pitchFamily="34" charset="0"/>
              <a:ea typeface="Verdana" panose="020B0604030504040204" pitchFamily="34" charset="0"/>
            </a:endParaRPr>
          </a:p>
          <a:p>
            <a:pPr marL="911225" indent="-285750" algn="just">
              <a:buFont typeface="Wingdings" panose="05000000000000000000" pitchFamily="2" charset="2"/>
              <a:buChar char="§"/>
            </a:pPr>
            <a:r>
              <a:rPr lang="tr-TR" dirty="0" err="1" smtClean="0">
                <a:solidFill>
                  <a:srgbClr val="002060"/>
                </a:solidFill>
                <a:latin typeface="Verdana" panose="020B0604030504040204" pitchFamily="34" charset="0"/>
                <a:ea typeface="Verdana" panose="020B0604030504040204" pitchFamily="34" charset="0"/>
              </a:rPr>
              <a:t>Paddle</a:t>
            </a:r>
            <a:r>
              <a:rPr lang="tr-TR" dirty="0" smtClean="0">
                <a:solidFill>
                  <a:srgbClr val="002060"/>
                </a:solidFill>
                <a:latin typeface="Verdana" panose="020B0604030504040204" pitchFamily="34" charset="0"/>
                <a:ea typeface="Verdana" panose="020B0604030504040204" pitchFamily="34" charset="0"/>
              </a:rPr>
              <a:t> Wheel </a:t>
            </a:r>
            <a:r>
              <a:rPr lang="tr-TR" dirty="0" err="1">
                <a:solidFill>
                  <a:srgbClr val="002060"/>
                </a:solidFill>
                <a:latin typeface="Verdana" panose="020B0604030504040204" pitchFamily="34" charset="0"/>
                <a:ea typeface="Verdana" panose="020B0604030504040204" pitchFamily="34" charset="0"/>
              </a:rPr>
              <a:t>Meter</a:t>
            </a:r>
            <a:r>
              <a:rPr lang="tr-TR" dirty="0">
                <a:solidFill>
                  <a:srgbClr val="002060"/>
                </a:solidFill>
                <a:latin typeface="Verdana" panose="020B0604030504040204" pitchFamily="34" charset="0"/>
                <a:ea typeface="Verdana" panose="020B0604030504040204" pitchFamily="34" charset="0"/>
              </a:rPr>
              <a:t> </a:t>
            </a:r>
            <a:endParaRPr lang="en-US" altLang="tr-TR" dirty="0">
              <a:solidFill>
                <a:srgbClr val="00206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4832852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altLang="tr-TR" b="1" dirty="0" err="1" smtClean="0">
                <a:latin typeface="Verdana" panose="020B0604030504040204" pitchFamily="34" charset="0"/>
                <a:ea typeface="Verdana" panose="020B0604030504040204" pitchFamily="34" charset="0"/>
              </a:rPr>
              <a:t>Posıtıve</a:t>
            </a:r>
            <a:r>
              <a:rPr lang="tr-TR" altLang="tr-TR" b="1" dirty="0" smtClean="0">
                <a:latin typeface="Verdana" panose="020B0604030504040204" pitchFamily="34" charset="0"/>
                <a:ea typeface="Verdana" panose="020B0604030504040204" pitchFamily="34" charset="0"/>
              </a:rPr>
              <a:t> </a:t>
            </a:r>
            <a:r>
              <a:rPr lang="en-US" altLang="tr-TR" b="1" dirty="0">
                <a:latin typeface="Verdana" panose="020B0604030504040204" pitchFamily="34" charset="0"/>
                <a:ea typeface="Verdana" panose="020B0604030504040204" pitchFamily="34" charset="0"/>
              </a:rPr>
              <a:t>Displacement </a:t>
            </a:r>
            <a:r>
              <a:rPr lang="tr-TR" altLang="tr-TR" b="1" dirty="0" err="1">
                <a:latin typeface="Verdana" panose="020B0604030504040204" pitchFamily="34" charset="0"/>
                <a:ea typeface="Verdana" panose="020B0604030504040204" pitchFamily="34" charset="0"/>
              </a:rPr>
              <a:t>Rotary</a:t>
            </a:r>
            <a:r>
              <a:rPr lang="tr-TR" altLang="tr-TR" b="1" dirty="0">
                <a:latin typeface="Verdana" panose="020B0604030504040204" pitchFamily="34" charset="0"/>
                <a:ea typeface="Verdana" panose="020B0604030504040204" pitchFamily="34" charset="0"/>
              </a:rPr>
              <a:t> </a:t>
            </a:r>
            <a:r>
              <a:rPr lang="en-US" altLang="tr-TR" b="1" dirty="0" smtClean="0">
                <a:latin typeface="Verdana" panose="020B0604030504040204" pitchFamily="34" charset="0"/>
                <a:ea typeface="Verdana" panose="020B0604030504040204" pitchFamily="34" charset="0"/>
              </a:rPr>
              <a:t>Meters</a:t>
            </a:r>
            <a:endParaRPr lang="tr-TR" b="1" dirty="0"/>
          </a:p>
        </p:txBody>
      </p:sp>
      <p:sp>
        <p:nvSpPr>
          <p:cNvPr id="3" name="İçerik Yer Tutucusu 2"/>
          <p:cNvSpPr>
            <a:spLocks noGrp="1"/>
          </p:cNvSpPr>
          <p:nvPr>
            <p:ph idx="1"/>
          </p:nvPr>
        </p:nvSpPr>
        <p:spPr>
          <a:xfrm>
            <a:off x="483736" y="1786269"/>
            <a:ext cx="11224527" cy="961056"/>
          </a:xfrm>
        </p:spPr>
        <p:txBody>
          <a:bodyPr>
            <a:noAutofit/>
          </a:bodyPr>
          <a:lstStyle/>
          <a:p>
            <a:pPr algn="just"/>
            <a:r>
              <a:rPr lang="en-US" altLang="tr-TR" dirty="0">
                <a:solidFill>
                  <a:srgbClr val="002060"/>
                </a:solidFill>
                <a:latin typeface="Verdana" panose="020B0604030504040204" pitchFamily="34" charset="0"/>
                <a:ea typeface="Verdana" panose="020B0604030504040204" pitchFamily="34" charset="0"/>
              </a:rPr>
              <a:t> Positive displacement flow meters, also know as PD meters, measure volumes of fluid flowing through by counting repeatedly the filling and discharging of known fixed volumes.</a:t>
            </a:r>
            <a:endParaRPr lang="tr-TR" dirty="0">
              <a:solidFill>
                <a:srgbClr val="002060"/>
              </a:solidFill>
              <a:latin typeface="Verdana" panose="020B0604030504040204" pitchFamily="34" charset="0"/>
              <a:ea typeface="Verdana" panose="020B0604030504040204" pitchFamily="34" charset="0"/>
            </a:endParaRPr>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671275" y="5458455"/>
            <a:ext cx="3267235" cy="1047158"/>
          </a:xfrm>
          <a:prstGeom prst="rect">
            <a:avLst/>
          </a:prstGeom>
        </p:spPr>
      </p:pic>
      <p:sp>
        <p:nvSpPr>
          <p:cNvPr id="6" name="Rectangle 2"/>
          <p:cNvSpPr txBox="1">
            <a:spLocks noChangeArrowheads="1"/>
          </p:cNvSpPr>
          <p:nvPr/>
        </p:nvSpPr>
        <p:spPr>
          <a:xfrm>
            <a:off x="513030" y="2706345"/>
            <a:ext cx="7772400" cy="5334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tr-TR" sz="2000" b="1" u="sng" dirty="0" smtClean="0">
                <a:solidFill>
                  <a:srgbClr val="0070C0"/>
                </a:solidFill>
                <a:latin typeface="Times New Roman" panose="02020603050405020304" pitchFamily="18" charset="0"/>
              </a:rPr>
              <a:t>Principle of Operation</a:t>
            </a:r>
          </a:p>
        </p:txBody>
      </p:sp>
      <p:sp>
        <p:nvSpPr>
          <p:cNvPr id="7" name="Rectangle 3"/>
          <p:cNvSpPr txBox="1">
            <a:spLocks noChangeArrowheads="1"/>
          </p:cNvSpPr>
          <p:nvPr/>
        </p:nvSpPr>
        <p:spPr>
          <a:xfrm>
            <a:off x="513030" y="3368886"/>
            <a:ext cx="11097778" cy="2133600"/>
          </a:xfrm>
          <a:prstGeom prst="rect">
            <a:avLst/>
          </a:prstGeom>
        </p:spPr>
        <p:txBody>
          <a:bodyPr vert="horz" lIns="91440" tIns="45720" rIns="91440" bIns="45720" rtlCol="0" anchor="ctr">
            <a:normAutofit fontScale="925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just">
              <a:lnSpc>
                <a:spcPct val="90000"/>
              </a:lnSpc>
              <a:buNone/>
            </a:pPr>
            <a:r>
              <a:rPr lang="en-US" altLang="tr-TR" b="1" dirty="0" smtClean="0">
                <a:solidFill>
                  <a:srgbClr val="002060"/>
                </a:solidFill>
                <a:latin typeface="Verdana" panose="020B0604030504040204" pitchFamily="34" charset="0"/>
                <a:ea typeface="Verdana" panose="020B0604030504040204" pitchFamily="34" charset="0"/>
              </a:rPr>
              <a:t>POSITION 1.</a:t>
            </a:r>
            <a:r>
              <a:rPr lang="en-US" altLang="tr-TR" dirty="0" smtClean="0">
                <a:solidFill>
                  <a:srgbClr val="002060"/>
                </a:solidFill>
                <a:latin typeface="Verdana" panose="020B0604030504040204" pitchFamily="34" charset="0"/>
                <a:ea typeface="Verdana" panose="020B0604030504040204" pitchFamily="34" charset="0"/>
              </a:rPr>
              <a:t> As the bottom impeller rotates in a counterclockwise direction towards a horizontal position, fluid enters the space between the impeller and cylinder.</a:t>
            </a:r>
          </a:p>
          <a:p>
            <a:pPr marL="0" indent="0" algn="just">
              <a:lnSpc>
                <a:spcPct val="90000"/>
              </a:lnSpc>
              <a:buNone/>
            </a:pPr>
            <a:r>
              <a:rPr lang="en-US" altLang="tr-TR" b="1" dirty="0" smtClean="0">
                <a:solidFill>
                  <a:srgbClr val="002060"/>
                </a:solidFill>
                <a:latin typeface="Verdana" panose="020B0604030504040204" pitchFamily="34" charset="0"/>
                <a:ea typeface="Verdana" panose="020B0604030504040204" pitchFamily="34" charset="0"/>
              </a:rPr>
              <a:t>POSITION 2.</a:t>
            </a:r>
            <a:r>
              <a:rPr lang="en-US" altLang="tr-TR" dirty="0" smtClean="0">
                <a:solidFill>
                  <a:srgbClr val="002060"/>
                </a:solidFill>
                <a:latin typeface="Verdana" panose="020B0604030504040204" pitchFamily="34" charset="0"/>
                <a:ea typeface="Verdana" panose="020B0604030504040204" pitchFamily="34" charset="0"/>
              </a:rPr>
              <a:t> At the horizontal position, a definite volume of fluid is contained in the bottom compartment.</a:t>
            </a:r>
            <a:endParaRPr lang="tr-TR" altLang="tr-TR" dirty="0" smtClean="0">
              <a:solidFill>
                <a:srgbClr val="002060"/>
              </a:solidFill>
              <a:latin typeface="Verdana" panose="020B0604030504040204" pitchFamily="34" charset="0"/>
              <a:ea typeface="Verdana" panose="020B0604030504040204" pitchFamily="34" charset="0"/>
            </a:endParaRPr>
          </a:p>
          <a:p>
            <a:pPr marL="0" indent="0" algn="just">
              <a:lnSpc>
                <a:spcPct val="90000"/>
              </a:lnSpc>
              <a:buNone/>
            </a:pPr>
            <a:r>
              <a:rPr lang="en-US" altLang="tr-TR" b="1" dirty="0">
                <a:solidFill>
                  <a:srgbClr val="002060"/>
                </a:solidFill>
                <a:latin typeface="Verdana" panose="020B0604030504040204" pitchFamily="34" charset="0"/>
                <a:ea typeface="Verdana" panose="020B0604030504040204" pitchFamily="34" charset="0"/>
              </a:rPr>
              <a:t>POSITION 3. </a:t>
            </a:r>
            <a:r>
              <a:rPr lang="en-US" altLang="tr-TR" dirty="0">
                <a:solidFill>
                  <a:srgbClr val="002060"/>
                </a:solidFill>
                <a:latin typeface="Verdana" panose="020B0604030504040204" pitchFamily="34" charset="0"/>
                <a:ea typeface="Verdana" panose="020B0604030504040204" pitchFamily="34" charset="0"/>
              </a:rPr>
              <a:t>As the impeller continues to turn, the volume of fluid is discharged out the other side.</a:t>
            </a:r>
          </a:p>
          <a:p>
            <a:pPr marL="0" indent="0" algn="just">
              <a:lnSpc>
                <a:spcPct val="90000"/>
              </a:lnSpc>
              <a:buNone/>
            </a:pPr>
            <a:r>
              <a:rPr lang="en-US" altLang="tr-TR" b="1" dirty="0">
                <a:solidFill>
                  <a:srgbClr val="002060"/>
                </a:solidFill>
                <a:latin typeface="Verdana" panose="020B0604030504040204" pitchFamily="34" charset="0"/>
                <a:ea typeface="Verdana" panose="020B0604030504040204" pitchFamily="34" charset="0"/>
              </a:rPr>
              <a:t>POSITION 4. </a:t>
            </a:r>
            <a:r>
              <a:rPr lang="en-US" altLang="tr-TR" dirty="0">
                <a:solidFill>
                  <a:srgbClr val="002060"/>
                </a:solidFill>
                <a:latin typeface="Verdana" panose="020B0604030504040204" pitchFamily="34" charset="0"/>
                <a:ea typeface="Verdana" panose="020B0604030504040204" pitchFamily="34" charset="0"/>
              </a:rPr>
              <a:t>The top impeller, rotating in opposite direction, has closed to its horizontal position confining another known and equal volume of fluid. </a:t>
            </a:r>
          </a:p>
          <a:p>
            <a:pPr algn="just">
              <a:lnSpc>
                <a:spcPct val="90000"/>
              </a:lnSpc>
              <a:buFont typeface="Times New Roman" panose="02020603050405020304" pitchFamily="18" charset="0"/>
              <a:buBlip>
                <a:blip r:embed="rId3"/>
              </a:buBlip>
            </a:pPr>
            <a:endParaRPr lang="en-US" altLang="tr-TR" dirty="0">
              <a:solidFill>
                <a:srgbClr val="002060"/>
              </a:solidFill>
              <a:latin typeface="Verdana" panose="020B0604030504040204" pitchFamily="34" charset="0"/>
              <a:ea typeface="Verdana" panose="020B0604030504040204" pitchFamily="34" charset="0"/>
            </a:endParaRPr>
          </a:p>
        </p:txBody>
      </p:sp>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6103841" y="5422779"/>
            <a:ext cx="4969287" cy="1082834"/>
          </a:xfrm>
          <a:prstGeom prst="rect">
            <a:avLst/>
          </a:prstGeom>
        </p:spPr>
      </p:pic>
      <p:sp>
        <p:nvSpPr>
          <p:cNvPr id="9" name="Altbilgi Yer Tutucusu 3"/>
          <p:cNvSpPr>
            <a:spLocks noGrp="1"/>
          </p:cNvSpPr>
          <p:nvPr>
            <p:ph type="ftr" sz="quarter" idx="11"/>
          </p:nvPr>
        </p:nvSpPr>
        <p:spPr>
          <a:xfrm>
            <a:off x="0" y="6492875"/>
            <a:ext cx="691721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DR. KADRİYE ÖZLEM HAMALOĞLU                                                                   </a:t>
            </a:r>
            <a:endPar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12</a:t>
            </a: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a:t>
            </a:r>
            <a:r>
              <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a:t>
            </a: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.2018</a:t>
            </a:r>
            <a:endParaRPr kumimoji="0" lang="en-US" sz="900" b="0" i="0" u="none" strike="noStrike" kern="1200" cap="all" spc="0" normalizeH="0" baseline="0" noProof="0" dirty="0">
              <a:ln>
                <a:noFill/>
              </a:ln>
              <a:solidFill>
                <a:srgbClr val="4590B8"/>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687317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en-US" altLang="tr-TR" b="1" dirty="0" err="1">
                <a:latin typeface="Verdana" panose="020B0604030504040204" pitchFamily="34" charset="0"/>
                <a:ea typeface="Verdana" panose="020B0604030504040204" pitchFamily="34" charset="0"/>
              </a:rPr>
              <a:t>Nutating</a:t>
            </a:r>
            <a:r>
              <a:rPr lang="en-US" altLang="tr-TR" b="1" dirty="0">
                <a:latin typeface="Verdana" panose="020B0604030504040204" pitchFamily="34" charset="0"/>
                <a:ea typeface="Verdana" panose="020B0604030504040204" pitchFamily="34" charset="0"/>
              </a:rPr>
              <a:t> Disk</a:t>
            </a:r>
            <a:endParaRPr lang="tr-TR" b="1" dirty="0">
              <a:latin typeface="Verdana" panose="020B0604030504040204" pitchFamily="34" charset="0"/>
              <a:ea typeface="Verdana" panose="020B0604030504040204" pitchFamily="34" charset="0"/>
            </a:endParaRPr>
          </a:p>
        </p:txBody>
      </p:sp>
      <p:sp>
        <p:nvSpPr>
          <p:cNvPr id="3" name="İçerik Yer Tutucusu 2"/>
          <p:cNvSpPr>
            <a:spLocks noGrp="1"/>
          </p:cNvSpPr>
          <p:nvPr>
            <p:ph idx="1"/>
          </p:nvPr>
        </p:nvSpPr>
        <p:spPr>
          <a:xfrm>
            <a:off x="581192" y="2515474"/>
            <a:ext cx="6336018" cy="3678303"/>
          </a:xfrm>
        </p:spPr>
        <p:txBody>
          <a:bodyPr>
            <a:normAutofit/>
          </a:bodyPr>
          <a:lstStyle/>
          <a:p>
            <a:pPr algn="just">
              <a:spcAft>
                <a:spcPts val="0"/>
              </a:spcAft>
              <a:defRPr/>
            </a:pPr>
            <a:r>
              <a:rPr lang="en-US" sz="2400" dirty="0">
                <a:solidFill>
                  <a:srgbClr val="002060"/>
                </a:solidFill>
                <a:latin typeface="Verdana" panose="020B0604030504040204" pitchFamily="34" charset="0"/>
                <a:ea typeface="Verdana" panose="020B0604030504040204" pitchFamily="34" charset="0"/>
              </a:rPr>
              <a:t>A </a:t>
            </a:r>
            <a:r>
              <a:rPr lang="en-US" sz="2400" dirty="0" err="1">
                <a:solidFill>
                  <a:srgbClr val="002060"/>
                </a:solidFill>
                <a:latin typeface="Verdana" panose="020B0604030504040204" pitchFamily="34" charset="0"/>
                <a:ea typeface="Verdana" panose="020B0604030504040204" pitchFamily="34" charset="0"/>
              </a:rPr>
              <a:t>nutating</a:t>
            </a:r>
            <a:r>
              <a:rPr lang="en-US" sz="2400" dirty="0">
                <a:solidFill>
                  <a:srgbClr val="002060"/>
                </a:solidFill>
                <a:latin typeface="Verdana" panose="020B0604030504040204" pitchFamily="34" charset="0"/>
                <a:ea typeface="Verdana" panose="020B0604030504040204" pitchFamily="34" charset="0"/>
              </a:rPr>
              <a:t> disc meter has a round disc mounted on a spindle in a cylindrical chamber. </a:t>
            </a:r>
          </a:p>
          <a:p>
            <a:pPr algn="just">
              <a:spcAft>
                <a:spcPts val="0"/>
              </a:spcAft>
              <a:defRPr/>
            </a:pPr>
            <a:r>
              <a:rPr lang="en-US" sz="2400" dirty="0">
                <a:solidFill>
                  <a:srgbClr val="002060"/>
                </a:solidFill>
                <a:latin typeface="Verdana" panose="020B0604030504040204" pitchFamily="34" charset="0"/>
                <a:ea typeface="Verdana" panose="020B0604030504040204" pitchFamily="34" charset="0"/>
              </a:rPr>
              <a:t>By tracking the movements of the spindle, the flowmeter determines the number of times the chamber traps and empties fluid.</a:t>
            </a:r>
          </a:p>
          <a:p>
            <a:pPr algn="just">
              <a:spcAft>
                <a:spcPts val="0"/>
              </a:spcAft>
              <a:buNone/>
              <a:defRPr/>
            </a:pPr>
            <a:r>
              <a:rPr lang="en-US" sz="2400" dirty="0">
                <a:solidFill>
                  <a:srgbClr val="002060"/>
                </a:solidFill>
                <a:latin typeface="Verdana" panose="020B0604030504040204" pitchFamily="34" charset="0"/>
                <a:ea typeface="Verdana" panose="020B0604030504040204" pitchFamily="34" charset="0"/>
              </a:rPr>
              <a:t> </a:t>
            </a:r>
          </a:p>
          <a:p>
            <a:pPr algn="just"/>
            <a:endParaRPr lang="tr-TR" sz="2400" dirty="0">
              <a:solidFill>
                <a:srgbClr val="002060"/>
              </a:solidFill>
              <a:latin typeface="Verdana" panose="020B0604030504040204" pitchFamily="34" charset="0"/>
              <a:ea typeface="Verdana" panose="020B0604030504040204" pitchFamily="34" charset="0"/>
            </a:endParaRPr>
          </a:p>
        </p:txBody>
      </p:sp>
      <p:pic>
        <p:nvPicPr>
          <p:cNvPr id="5" name="Picture 4" descr="Lutz_Fl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509199" y="1850115"/>
            <a:ext cx="2984027" cy="1827234"/>
          </a:xfrm>
          <a:prstGeom prst="rect">
            <a:avLst/>
          </a:prstGeom>
        </p:spPr>
      </p:pic>
      <p:sp>
        <p:nvSpPr>
          <p:cNvPr id="7" name="Altbilgi Yer Tutucusu 3"/>
          <p:cNvSpPr>
            <a:spLocks noGrp="1"/>
          </p:cNvSpPr>
          <p:nvPr>
            <p:ph type="ftr" sz="quarter" idx="11"/>
          </p:nvPr>
        </p:nvSpPr>
        <p:spPr>
          <a:xfrm>
            <a:off x="0" y="6492875"/>
            <a:ext cx="691721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DR. KADRİYE ÖZLEM HAMALOĞLU                                                                   </a:t>
            </a:r>
            <a:endPar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12</a:t>
            </a: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a:t>
            </a:r>
            <a:r>
              <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a:t>
            </a: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.2018</a:t>
            </a:r>
            <a:endParaRPr kumimoji="0" lang="en-US" sz="900" b="0" i="0" u="none" strike="noStrike" kern="1200" cap="all" spc="0" normalizeH="0" baseline="0" noProof="0" dirty="0">
              <a:ln>
                <a:noFill/>
              </a:ln>
              <a:solidFill>
                <a:srgbClr val="4590B8"/>
              </a:solidFill>
              <a:effectLst/>
              <a:uLnTx/>
              <a:uFillTx/>
              <a:latin typeface="Gill Sans MT" panose="020B0502020104020203"/>
              <a:ea typeface="+mn-ea"/>
              <a:cs typeface="+mn-cs"/>
            </a:endParaRPr>
          </a:p>
        </p:txBody>
      </p:sp>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42211"/>
          <a:stretch/>
        </p:blipFill>
        <p:spPr>
          <a:xfrm>
            <a:off x="7288358" y="3811508"/>
            <a:ext cx="3624887" cy="2974063"/>
          </a:xfrm>
          <a:prstGeom prst="rect">
            <a:avLst/>
          </a:prstGeom>
        </p:spPr>
      </p:pic>
    </p:spTree>
    <p:extLst>
      <p:ext uri="{BB962C8B-B14F-4D97-AF65-F5344CB8AC3E}">
        <p14:creationId xmlns:p14="http://schemas.microsoft.com/office/powerpoint/2010/main" val="260547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en-US" altLang="tr-TR" sz="3600" b="1" dirty="0">
                <a:latin typeface="Verdana" panose="020B0604030504040204" pitchFamily="34" charset="0"/>
                <a:ea typeface="Verdana" panose="020B0604030504040204" pitchFamily="34" charset="0"/>
              </a:rPr>
              <a:t>Oval Gear</a:t>
            </a:r>
            <a:endParaRPr lang="tr-TR" sz="3600" b="1" dirty="0">
              <a:latin typeface="Verdana" panose="020B0604030504040204" pitchFamily="34" charset="0"/>
              <a:ea typeface="Verdana" panose="020B0604030504040204" pitchFamily="34" charset="0"/>
            </a:endParaRPr>
          </a:p>
        </p:txBody>
      </p:sp>
      <p:sp>
        <p:nvSpPr>
          <p:cNvPr id="3" name="İçerik Yer Tutucusu 2"/>
          <p:cNvSpPr>
            <a:spLocks noGrp="1"/>
          </p:cNvSpPr>
          <p:nvPr>
            <p:ph idx="1"/>
          </p:nvPr>
        </p:nvSpPr>
        <p:spPr>
          <a:xfrm>
            <a:off x="680780" y="2189109"/>
            <a:ext cx="5882982" cy="3678303"/>
          </a:xfrm>
        </p:spPr>
        <p:txBody>
          <a:bodyPr>
            <a:normAutofit/>
          </a:bodyPr>
          <a:lstStyle/>
          <a:p>
            <a:pPr algn="just"/>
            <a:r>
              <a:rPr lang="en-US" altLang="tr-TR" sz="2000" dirty="0">
                <a:solidFill>
                  <a:srgbClr val="002060"/>
                </a:solidFill>
                <a:latin typeface="Verdana" panose="020B0604030504040204" pitchFamily="34" charset="0"/>
                <a:ea typeface="Verdana" panose="020B0604030504040204" pitchFamily="34" charset="0"/>
              </a:rPr>
              <a:t>Two identical oval rotors mesh together by means of slots around the gear perimeter. </a:t>
            </a:r>
            <a:endParaRPr lang="tr-TR" altLang="tr-TR" sz="2000" dirty="0" smtClean="0">
              <a:solidFill>
                <a:srgbClr val="002060"/>
              </a:solidFill>
              <a:latin typeface="Verdana" panose="020B0604030504040204" pitchFamily="34" charset="0"/>
              <a:ea typeface="Verdana" panose="020B0604030504040204" pitchFamily="34" charset="0"/>
            </a:endParaRPr>
          </a:p>
          <a:p>
            <a:pPr algn="just"/>
            <a:r>
              <a:rPr lang="en-US" altLang="tr-TR" sz="2000" dirty="0" smtClean="0">
                <a:solidFill>
                  <a:srgbClr val="002060"/>
                </a:solidFill>
                <a:latin typeface="Verdana" panose="020B0604030504040204" pitchFamily="34" charset="0"/>
                <a:ea typeface="Verdana" panose="020B0604030504040204" pitchFamily="34" charset="0"/>
              </a:rPr>
              <a:t>The </a:t>
            </a:r>
            <a:r>
              <a:rPr lang="en-US" altLang="tr-TR" sz="2000" dirty="0">
                <a:solidFill>
                  <a:srgbClr val="002060"/>
                </a:solidFill>
                <a:latin typeface="Verdana" panose="020B0604030504040204" pitchFamily="34" charset="0"/>
                <a:ea typeface="Verdana" panose="020B0604030504040204" pitchFamily="34" charset="0"/>
              </a:rPr>
              <a:t>oval shaped gears are used to sweep out an exact volume of the liquid passing through the measurement chamber during each rotation. </a:t>
            </a:r>
            <a:endParaRPr lang="tr-TR" altLang="tr-TR" sz="2000" dirty="0">
              <a:solidFill>
                <a:srgbClr val="002060"/>
              </a:solidFill>
              <a:latin typeface="Verdana" panose="020B0604030504040204" pitchFamily="34" charset="0"/>
              <a:ea typeface="Verdana" panose="020B0604030504040204" pitchFamily="34" charset="0"/>
            </a:endParaRPr>
          </a:p>
          <a:p>
            <a:pPr algn="just"/>
            <a:r>
              <a:rPr lang="en-US" altLang="tr-TR" sz="2000" dirty="0" smtClean="0">
                <a:solidFill>
                  <a:srgbClr val="002060"/>
                </a:solidFill>
                <a:latin typeface="Verdana" panose="020B0604030504040204" pitchFamily="34" charset="0"/>
                <a:ea typeface="Verdana" panose="020B0604030504040204" pitchFamily="34" charset="0"/>
              </a:rPr>
              <a:t>The </a:t>
            </a:r>
            <a:r>
              <a:rPr lang="en-US" altLang="tr-TR" sz="2000" dirty="0">
                <a:solidFill>
                  <a:srgbClr val="002060"/>
                </a:solidFill>
                <a:latin typeface="Verdana" panose="020B0604030504040204" pitchFamily="34" charset="0"/>
                <a:ea typeface="Verdana" panose="020B0604030504040204" pitchFamily="34" charset="0"/>
              </a:rPr>
              <a:t>flow rate can be calculated by measuring the rotation speed. </a:t>
            </a:r>
            <a:endParaRPr lang="en-US" altLang="tr-TR" sz="2000" dirty="0" smtClean="0">
              <a:solidFill>
                <a:srgbClr val="002060"/>
              </a:solidFill>
              <a:latin typeface="Verdana" panose="020B0604030504040204" pitchFamily="34" charset="0"/>
              <a:ea typeface="Verdana" panose="020B0604030504040204" pitchFamily="34" charset="0"/>
            </a:endParaRPr>
          </a:p>
          <a:p>
            <a:pPr algn="just"/>
            <a:endParaRPr lang="tr-TR" sz="2000" dirty="0">
              <a:solidFill>
                <a:srgbClr val="002060"/>
              </a:solidFill>
              <a:latin typeface="Verdana" panose="020B0604030504040204" pitchFamily="34" charset="0"/>
              <a:ea typeface="Verdana" panose="020B0604030504040204" pitchFamily="34" charset="0"/>
            </a:endParaRPr>
          </a:p>
        </p:txBody>
      </p:sp>
      <p:pic>
        <p:nvPicPr>
          <p:cNvPr id="5"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r="2506"/>
          <a:stretch/>
        </p:blipFill>
        <p:spPr>
          <a:xfrm>
            <a:off x="9046543" y="572576"/>
            <a:ext cx="1564118" cy="1272960"/>
          </a:xfrm>
          <a:prstGeom prst="rect">
            <a:avLst/>
          </a:prstGeom>
        </p:spPr>
      </p:pic>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563762" y="5026890"/>
            <a:ext cx="5562600" cy="1400175"/>
          </a:xfrm>
          <a:prstGeom prst="rect">
            <a:avLst/>
          </a:prstGeom>
        </p:spPr>
      </p:pic>
      <p:sp>
        <p:nvSpPr>
          <p:cNvPr id="7" name="Altbilgi Yer Tutucusu 3"/>
          <p:cNvSpPr>
            <a:spLocks noGrp="1"/>
          </p:cNvSpPr>
          <p:nvPr>
            <p:ph type="ftr" sz="quarter" idx="11"/>
          </p:nvPr>
        </p:nvSpPr>
        <p:spPr>
          <a:xfrm>
            <a:off x="0" y="6492875"/>
            <a:ext cx="691721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DR. KADRİYE ÖZLEM HAMALOĞLU                                                                   </a:t>
            </a:r>
            <a:endPar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12</a:t>
            </a: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a:t>
            </a:r>
            <a:r>
              <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a:t>
            </a: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.2018</a:t>
            </a:r>
            <a:endParaRPr kumimoji="0" lang="en-US" sz="900" b="0" i="0" u="none" strike="noStrike" kern="1200" cap="all" spc="0" normalizeH="0" baseline="0" noProof="0" dirty="0">
              <a:ln>
                <a:noFill/>
              </a:ln>
              <a:solidFill>
                <a:srgbClr val="4590B8"/>
              </a:solidFill>
              <a:effectLst/>
              <a:uLnTx/>
              <a:uFillTx/>
              <a:latin typeface="Gill Sans MT" panose="020B0502020104020203"/>
              <a:ea typeface="+mn-ea"/>
              <a:cs typeface="+mn-cs"/>
            </a:endParaRPr>
          </a:p>
        </p:txBody>
      </p:sp>
      <p:pic>
        <p:nvPicPr>
          <p:cNvPr id="8"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59631"/>
          <a:stretch/>
        </p:blipFill>
        <p:spPr>
          <a:xfrm>
            <a:off x="7838545" y="2256447"/>
            <a:ext cx="3013034" cy="2489111"/>
          </a:xfrm>
          <a:prstGeom prst="rect">
            <a:avLst/>
          </a:prstGeom>
        </p:spPr>
      </p:pic>
    </p:spTree>
    <p:extLst>
      <p:ext uri="{BB962C8B-B14F-4D97-AF65-F5344CB8AC3E}">
        <p14:creationId xmlns:p14="http://schemas.microsoft.com/office/powerpoint/2010/main" val="40681587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en-US" altLang="tr-TR" sz="3600" b="1" dirty="0">
                <a:latin typeface="Verdana" panose="020B0604030504040204" pitchFamily="34" charset="0"/>
                <a:ea typeface="Verdana" panose="020B0604030504040204" pitchFamily="34" charset="0"/>
              </a:rPr>
              <a:t>Roots Meter</a:t>
            </a:r>
            <a:endParaRPr lang="tr-TR" sz="3600" b="1" dirty="0">
              <a:latin typeface="Verdana" panose="020B0604030504040204" pitchFamily="34" charset="0"/>
              <a:ea typeface="Verdana" panose="020B0604030504040204" pitchFamily="34" charset="0"/>
            </a:endParaRPr>
          </a:p>
        </p:txBody>
      </p:sp>
      <p:sp>
        <p:nvSpPr>
          <p:cNvPr id="3" name="İçerik Yer Tutucusu 2"/>
          <p:cNvSpPr>
            <a:spLocks noGrp="1"/>
          </p:cNvSpPr>
          <p:nvPr>
            <p:ph idx="1"/>
          </p:nvPr>
        </p:nvSpPr>
        <p:spPr>
          <a:xfrm>
            <a:off x="581192" y="2814572"/>
            <a:ext cx="7403964" cy="3678303"/>
          </a:xfrm>
        </p:spPr>
        <p:txBody>
          <a:bodyPr>
            <a:normAutofit fontScale="92500"/>
          </a:bodyPr>
          <a:lstStyle/>
          <a:p>
            <a:pPr algn="just"/>
            <a:r>
              <a:rPr lang="en-US" altLang="tr-TR" sz="2400" dirty="0">
                <a:solidFill>
                  <a:srgbClr val="002060"/>
                </a:solidFill>
                <a:latin typeface="Verdana" panose="020B0604030504040204" pitchFamily="34" charset="0"/>
                <a:ea typeface="Verdana" panose="020B0604030504040204" pitchFamily="34" charset="0"/>
              </a:rPr>
              <a:t>The roots meter is similar in many respects to the oval gear meter. </a:t>
            </a:r>
            <a:endParaRPr lang="tr-TR" altLang="tr-TR" sz="2400" dirty="0" smtClean="0">
              <a:solidFill>
                <a:srgbClr val="002060"/>
              </a:solidFill>
              <a:latin typeface="Verdana" panose="020B0604030504040204" pitchFamily="34" charset="0"/>
              <a:ea typeface="Verdana" panose="020B0604030504040204" pitchFamily="34" charset="0"/>
            </a:endParaRPr>
          </a:p>
          <a:p>
            <a:pPr algn="just"/>
            <a:r>
              <a:rPr lang="en-US" altLang="tr-TR" sz="2400" dirty="0" smtClean="0">
                <a:solidFill>
                  <a:srgbClr val="002060"/>
                </a:solidFill>
                <a:latin typeface="Verdana" panose="020B0604030504040204" pitchFamily="34" charset="0"/>
                <a:ea typeface="Verdana" panose="020B0604030504040204" pitchFamily="34" charset="0"/>
              </a:rPr>
              <a:t>Two-lobed </a:t>
            </a:r>
            <a:r>
              <a:rPr lang="en-US" altLang="tr-TR" sz="2400" dirty="0">
                <a:solidFill>
                  <a:srgbClr val="002060"/>
                </a:solidFill>
                <a:latin typeface="Verdana" panose="020B0604030504040204" pitchFamily="34" charset="0"/>
                <a:ea typeface="Verdana" panose="020B0604030504040204" pitchFamily="34" charset="0"/>
              </a:rPr>
              <a:t>impellers rotate in opposite directions to each other within the body housing. </a:t>
            </a:r>
            <a:endParaRPr lang="tr-TR" altLang="tr-TR" sz="2400" dirty="0">
              <a:solidFill>
                <a:srgbClr val="002060"/>
              </a:solidFill>
              <a:latin typeface="Verdana" panose="020B0604030504040204" pitchFamily="34" charset="0"/>
              <a:ea typeface="Verdana" panose="020B0604030504040204" pitchFamily="34" charset="0"/>
            </a:endParaRPr>
          </a:p>
          <a:p>
            <a:pPr algn="just"/>
            <a:r>
              <a:rPr lang="en-US" altLang="tr-TR" sz="2400" dirty="0" smtClean="0">
                <a:solidFill>
                  <a:srgbClr val="002060"/>
                </a:solidFill>
                <a:latin typeface="Verdana" panose="020B0604030504040204" pitchFamily="34" charset="0"/>
                <a:ea typeface="Verdana" panose="020B0604030504040204" pitchFamily="34" charset="0"/>
              </a:rPr>
              <a:t>These </a:t>
            </a:r>
            <a:r>
              <a:rPr lang="en-US" altLang="tr-TR" sz="2400" dirty="0">
                <a:solidFill>
                  <a:srgbClr val="002060"/>
                </a:solidFill>
                <a:latin typeface="Verdana" panose="020B0604030504040204" pitchFamily="34" charset="0"/>
                <a:ea typeface="Verdana" panose="020B0604030504040204" pitchFamily="34" charset="0"/>
              </a:rPr>
              <a:t>peanut-shaped gears sweep out an exact volume of liquid passing through the measurement chamber during each rotation. </a:t>
            </a:r>
            <a:endParaRPr lang="tr-TR" altLang="tr-TR" sz="2400" dirty="0" smtClean="0">
              <a:solidFill>
                <a:srgbClr val="002060"/>
              </a:solidFill>
              <a:latin typeface="Verdana" panose="020B0604030504040204" pitchFamily="34" charset="0"/>
              <a:ea typeface="Verdana" panose="020B0604030504040204" pitchFamily="34" charset="0"/>
            </a:endParaRPr>
          </a:p>
          <a:p>
            <a:pPr algn="just"/>
            <a:r>
              <a:rPr lang="en-US" altLang="tr-TR" sz="2400" dirty="0" smtClean="0">
                <a:solidFill>
                  <a:srgbClr val="002060"/>
                </a:solidFill>
                <a:latin typeface="Verdana" panose="020B0604030504040204" pitchFamily="34" charset="0"/>
                <a:ea typeface="Verdana" panose="020B0604030504040204" pitchFamily="34" charset="0"/>
              </a:rPr>
              <a:t>The </a:t>
            </a:r>
            <a:r>
              <a:rPr lang="en-US" altLang="tr-TR" sz="2400" dirty="0">
                <a:solidFill>
                  <a:srgbClr val="002060"/>
                </a:solidFill>
                <a:latin typeface="Verdana" panose="020B0604030504040204" pitchFamily="34" charset="0"/>
                <a:ea typeface="Verdana" panose="020B0604030504040204" pitchFamily="34" charset="0"/>
              </a:rPr>
              <a:t>flow rate can be calculated by measuring the rotation speed. </a:t>
            </a:r>
          </a:p>
          <a:p>
            <a:pPr marL="0" indent="0" algn="just">
              <a:buNone/>
            </a:pPr>
            <a:endParaRPr lang="en-US" altLang="tr-TR" sz="2400" dirty="0" smtClean="0">
              <a:solidFill>
                <a:srgbClr val="002060"/>
              </a:solidFill>
              <a:latin typeface="Verdana" panose="020B0604030504040204" pitchFamily="34" charset="0"/>
              <a:ea typeface="Verdana" panose="020B0604030504040204" pitchFamily="34" charset="0"/>
            </a:endParaRPr>
          </a:p>
          <a:p>
            <a:pPr algn="just"/>
            <a:endParaRPr lang="tr-TR" sz="2400" dirty="0">
              <a:solidFill>
                <a:srgbClr val="002060"/>
              </a:solidFill>
              <a:latin typeface="Verdana" panose="020B0604030504040204" pitchFamily="34" charset="0"/>
              <a:ea typeface="Verdana" panose="020B0604030504040204" pitchFamily="34" charset="0"/>
            </a:endParaRPr>
          </a:p>
        </p:txBody>
      </p:sp>
      <p:pic>
        <p:nvPicPr>
          <p:cNvPr id="5" name="Picture 4" descr="RootsP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383587" y="2647687"/>
            <a:ext cx="3808413" cy="3208337"/>
          </a:xfrm>
          <a:prstGeom prst="rect">
            <a:avLst/>
          </a:prstGeom>
        </p:spPr>
      </p:pic>
      <p:sp>
        <p:nvSpPr>
          <p:cNvPr id="7" name="Altbilgi Yer Tutucusu 3"/>
          <p:cNvSpPr>
            <a:spLocks noGrp="1"/>
          </p:cNvSpPr>
          <p:nvPr>
            <p:ph type="ftr" sz="quarter" idx="11"/>
          </p:nvPr>
        </p:nvSpPr>
        <p:spPr>
          <a:xfrm>
            <a:off x="0" y="6492875"/>
            <a:ext cx="691721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DR. KADRİYE ÖZLEM HAMALOĞLU                                                                   </a:t>
            </a:r>
            <a:endPar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12</a:t>
            </a: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a:t>
            </a:r>
            <a:r>
              <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a:t>
            </a: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.2018</a:t>
            </a:r>
            <a:endParaRPr kumimoji="0" lang="en-US" sz="900" b="0" i="0" u="none" strike="noStrike" kern="1200" cap="all" spc="0" normalizeH="0" baseline="0" noProof="0" dirty="0">
              <a:ln>
                <a:noFill/>
              </a:ln>
              <a:solidFill>
                <a:srgbClr val="4590B8"/>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4213158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871803" y="1053362"/>
            <a:ext cx="7772400" cy="533400"/>
          </a:xfrm>
        </p:spPr>
        <p:txBody>
          <a:bodyPr>
            <a:noAutofit/>
          </a:bodyPr>
          <a:lstStyle/>
          <a:p>
            <a:pPr algn="ctr"/>
            <a:r>
              <a:rPr lang="en-US" altLang="tr-TR" sz="3200" b="1" dirty="0" smtClean="0">
                <a:latin typeface="Verdana" panose="020B0604030504040204" pitchFamily="34" charset="0"/>
                <a:ea typeface="Verdana" panose="020B0604030504040204" pitchFamily="34" charset="0"/>
              </a:rPr>
              <a:t>Rotating Impeller</a:t>
            </a:r>
          </a:p>
        </p:txBody>
      </p:sp>
      <p:pic>
        <p:nvPicPr>
          <p:cNvPr id="53251" name="Picture 4" descr="PD_RotatingImpeller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99145" y="2785970"/>
            <a:ext cx="2894709" cy="2495439"/>
          </a:xfrm>
        </p:spPr>
      </p:pic>
      <p:pic>
        <p:nvPicPr>
          <p:cNvPr id="53255" name="Picture 4" descr="PD_biroto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5517" y="1154923"/>
            <a:ext cx="3342700" cy="2884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3703236" y="2633305"/>
            <a:ext cx="4236653" cy="2800767"/>
          </a:xfrm>
          <a:prstGeom prst="rect">
            <a:avLst/>
          </a:prstGeom>
        </p:spPr>
        <p:txBody>
          <a:bodyPr wrap="square">
            <a:spAutoFit/>
          </a:bodyPr>
          <a:lstStyle/>
          <a:p>
            <a:pPr marL="438150" indent="-319088" algn="ctr">
              <a:spcBef>
                <a:spcPct val="0"/>
              </a:spcBef>
            </a:pPr>
            <a:endParaRPr lang="en-US" altLang="tr-TR" sz="1600" dirty="0">
              <a:solidFill>
                <a:srgbClr val="002060"/>
              </a:solidFill>
              <a:latin typeface="Verdana" panose="020B0604030504040204" pitchFamily="34" charset="0"/>
              <a:ea typeface="Verdana" panose="020B0604030504040204" pitchFamily="34" charset="0"/>
            </a:endParaRPr>
          </a:p>
          <a:p>
            <a:pPr marL="438150" indent="-319088" algn="ctr">
              <a:spcBef>
                <a:spcPct val="0"/>
              </a:spcBef>
            </a:pPr>
            <a:r>
              <a:rPr lang="tr-TR" altLang="tr-TR" sz="1600" dirty="0" smtClean="0">
                <a:solidFill>
                  <a:srgbClr val="002060"/>
                </a:solidFill>
                <a:latin typeface="Verdana" panose="020B0604030504040204" pitchFamily="34" charset="0"/>
                <a:ea typeface="Verdana" panose="020B0604030504040204" pitchFamily="34" charset="0"/>
              </a:rPr>
              <a:t>-</a:t>
            </a:r>
            <a:r>
              <a:rPr lang="en-US" altLang="tr-TR" sz="1600" dirty="0" smtClean="0">
                <a:solidFill>
                  <a:srgbClr val="002060"/>
                </a:solidFill>
                <a:latin typeface="Verdana" panose="020B0604030504040204" pitchFamily="34" charset="0"/>
                <a:ea typeface="Verdana" panose="020B0604030504040204" pitchFamily="34" charset="0"/>
              </a:rPr>
              <a:t>High </a:t>
            </a:r>
            <a:r>
              <a:rPr lang="en-US" altLang="tr-TR" sz="1600" dirty="0">
                <a:solidFill>
                  <a:srgbClr val="002060"/>
                </a:solidFill>
                <a:latin typeface="Verdana" panose="020B0604030504040204" pitchFamily="34" charset="0"/>
                <a:ea typeface="Verdana" panose="020B0604030504040204" pitchFamily="34" charset="0"/>
              </a:rPr>
              <a:t>accuracy over a wide range </a:t>
            </a:r>
            <a:r>
              <a:rPr lang="en-US" altLang="tr-TR" sz="1600" dirty="0" smtClean="0">
                <a:solidFill>
                  <a:srgbClr val="002060"/>
                </a:solidFill>
                <a:latin typeface="Verdana" panose="020B0604030504040204" pitchFamily="34" charset="0"/>
                <a:ea typeface="Verdana" panose="020B0604030504040204" pitchFamily="34" charset="0"/>
              </a:rPr>
              <a:t>of</a:t>
            </a:r>
            <a:endParaRPr lang="tr-TR" altLang="tr-TR" sz="1600" dirty="0" smtClean="0">
              <a:solidFill>
                <a:srgbClr val="002060"/>
              </a:solidFill>
              <a:latin typeface="Verdana" panose="020B0604030504040204" pitchFamily="34" charset="0"/>
              <a:ea typeface="Verdana" panose="020B0604030504040204" pitchFamily="34" charset="0"/>
            </a:endParaRPr>
          </a:p>
          <a:p>
            <a:pPr marL="438150" indent="-319088" algn="ctr">
              <a:spcBef>
                <a:spcPct val="0"/>
              </a:spcBef>
            </a:pPr>
            <a:r>
              <a:rPr lang="en-US" altLang="tr-TR" sz="1600" dirty="0" smtClean="0">
                <a:solidFill>
                  <a:srgbClr val="002060"/>
                </a:solidFill>
                <a:latin typeface="Verdana" panose="020B0604030504040204" pitchFamily="34" charset="0"/>
                <a:ea typeface="Verdana" panose="020B0604030504040204" pitchFamily="34" charset="0"/>
              </a:rPr>
              <a:t>viscosities </a:t>
            </a:r>
            <a:r>
              <a:rPr lang="en-US" altLang="tr-TR" sz="1600" dirty="0">
                <a:solidFill>
                  <a:srgbClr val="002060"/>
                </a:solidFill>
                <a:latin typeface="Verdana" panose="020B0604030504040204" pitchFamily="34" charset="0"/>
                <a:ea typeface="Verdana" panose="020B0604030504040204" pitchFamily="34" charset="0"/>
              </a:rPr>
              <a:t>and flow rates up to </a:t>
            </a:r>
            <a:r>
              <a:rPr lang="en-US" altLang="tr-TR" sz="1600" dirty="0" smtClean="0">
                <a:solidFill>
                  <a:srgbClr val="002060"/>
                </a:solidFill>
                <a:latin typeface="Verdana" panose="020B0604030504040204" pitchFamily="34" charset="0"/>
                <a:ea typeface="Verdana" panose="020B0604030504040204" pitchFamily="34" charset="0"/>
              </a:rPr>
              <a:t>2000</a:t>
            </a:r>
            <a:endParaRPr lang="tr-TR" altLang="tr-TR" sz="1600" dirty="0" smtClean="0">
              <a:solidFill>
                <a:srgbClr val="002060"/>
              </a:solidFill>
              <a:latin typeface="Verdana" panose="020B0604030504040204" pitchFamily="34" charset="0"/>
              <a:ea typeface="Verdana" panose="020B0604030504040204" pitchFamily="34" charset="0"/>
            </a:endParaRPr>
          </a:p>
          <a:p>
            <a:pPr marL="438150" indent="-319088" algn="ctr">
              <a:spcBef>
                <a:spcPct val="0"/>
              </a:spcBef>
            </a:pPr>
            <a:r>
              <a:rPr lang="tr-TR" altLang="tr-TR" sz="1600" dirty="0" smtClean="0">
                <a:solidFill>
                  <a:srgbClr val="002060"/>
                </a:solidFill>
                <a:latin typeface="Verdana" panose="020B0604030504040204" pitchFamily="34" charset="0"/>
                <a:ea typeface="Verdana" panose="020B0604030504040204" pitchFamily="34" charset="0"/>
              </a:rPr>
              <a:t>-</a:t>
            </a:r>
            <a:r>
              <a:rPr lang="en-US" altLang="tr-TR" sz="1600" dirty="0" err="1" smtClean="0">
                <a:solidFill>
                  <a:srgbClr val="002060"/>
                </a:solidFill>
                <a:latin typeface="Verdana" panose="020B0604030504040204" pitchFamily="34" charset="0"/>
                <a:ea typeface="Verdana" panose="020B0604030504040204" pitchFamily="34" charset="0"/>
              </a:rPr>
              <a:t>Cp</a:t>
            </a:r>
            <a:r>
              <a:rPr lang="tr-TR" altLang="tr-TR" sz="1600" dirty="0" smtClean="0">
                <a:solidFill>
                  <a:srgbClr val="002060"/>
                </a:solidFill>
                <a:latin typeface="Verdana" panose="020B0604030504040204" pitchFamily="34" charset="0"/>
                <a:ea typeface="Verdana" panose="020B0604030504040204" pitchFamily="34" charset="0"/>
              </a:rPr>
              <a:t> </a:t>
            </a:r>
            <a:r>
              <a:rPr lang="en-US" altLang="tr-TR" sz="1600" dirty="0" smtClean="0">
                <a:solidFill>
                  <a:srgbClr val="002060"/>
                </a:solidFill>
                <a:latin typeface="Verdana" panose="020B0604030504040204" pitchFamily="34" charset="0"/>
                <a:ea typeface="Verdana" panose="020B0604030504040204" pitchFamily="34" charset="0"/>
              </a:rPr>
              <a:t>with proper </a:t>
            </a:r>
            <a:r>
              <a:rPr lang="en-US" altLang="tr-TR" sz="1600" dirty="0">
                <a:solidFill>
                  <a:srgbClr val="002060"/>
                </a:solidFill>
                <a:latin typeface="Verdana" panose="020B0604030504040204" pitchFamily="34" charset="0"/>
                <a:ea typeface="Verdana" panose="020B0604030504040204" pitchFamily="34" charset="0"/>
              </a:rPr>
              <a:t>clearances.</a:t>
            </a:r>
          </a:p>
          <a:p>
            <a:pPr marL="438150" indent="-319088" algn="ctr">
              <a:spcBef>
                <a:spcPct val="0"/>
              </a:spcBef>
            </a:pPr>
            <a:r>
              <a:rPr lang="tr-TR" altLang="tr-TR" sz="1600" dirty="0" smtClean="0">
                <a:solidFill>
                  <a:srgbClr val="002060"/>
                </a:solidFill>
                <a:latin typeface="Verdana" panose="020B0604030504040204" pitchFamily="34" charset="0"/>
                <a:ea typeface="Verdana" panose="020B0604030504040204" pitchFamily="34" charset="0"/>
              </a:rPr>
              <a:t>-</a:t>
            </a:r>
            <a:r>
              <a:rPr lang="en-US" altLang="tr-TR" sz="1600" dirty="0" smtClean="0">
                <a:solidFill>
                  <a:srgbClr val="002060"/>
                </a:solidFill>
                <a:latin typeface="Verdana" panose="020B0604030504040204" pitchFamily="34" charset="0"/>
                <a:ea typeface="Verdana" panose="020B0604030504040204" pitchFamily="34" charset="0"/>
              </a:rPr>
              <a:t>Extremely </a:t>
            </a:r>
            <a:r>
              <a:rPr lang="en-US" altLang="tr-TR" sz="1600" dirty="0">
                <a:solidFill>
                  <a:srgbClr val="002060"/>
                </a:solidFill>
                <a:latin typeface="Verdana" panose="020B0604030504040204" pitchFamily="34" charset="0"/>
                <a:ea typeface="Verdana" panose="020B0604030504040204" pitchFamily="34" charset="0"/>
              </a:rPr>
              <a:t>good repeatability on </a:t>
            </a:r>
            <a:r>
              <a:rPr lang="en-US" altLang="tr-TR" sz="1600" dirty="0" smtClean="0">
                <a:solidFill>
                  <a:srgbClr val="002060"/>
                </a:solidFill>
                <a:latin typeface="Verdana" panose="020B0604030504040204" pitchFamily="34" charset="0"/>
                <a:ea typeface="Verdana" panose="020B0604030504040204" pitchFamily="34" charset="0"/>
              </a:rPr>
              <a:t>high</a:t>
            </a:r>
            <a:endParaRPr lang="tr-TR" altLang="tr-TR" sz="1600" dirty="0" smtClean="0">
              <a:solidFill>
                <a:srgbClr val="002060"/>
              </a:solidFill>
              <a:latin typeface="Verdana" panose="020B0604030504040204" pitchFamily="34" charset="0"/>
              <a:ea typeface="Verdana" panose="020B0604030504040204" pitchFamily="34" charset="0"/>
            </a:endParaRPr>
          </a:p>
          <a:p>
            <a:pPr marL="438150" indent="-319088" algn="ctr">
              <a:spcBef>
                <a:spcPct val="0"/>
              </a:spcBef>
            </a:pPr>
            <a:r>
              <a:rPr lang="en-US" altLang="tr-TR" sz="1600" dirty="0" smtClean="0">
                <a:solidFill>
                  <a:srgbClr val="002060"/>
                </a:solidFill>
                <a:latin typeface="Verdana" panose="020B0604030504040204" pitchFamily="34" charset="0"/>
                <a:ea typeface="Verdana" panose="020B0604030504040204" pitchFamily="34" charset="0"/>
              </a:rPr>
              <a:t>viscosity </a:t>
            </a:r>
            <a:r>
              <a:rPr lang="en-US" altLang="tr-TR" sz="1600" dirty="0">
                <a:solidFill>
                  <a:srgbClr val="002060"/>
                </a:solidFill>
                <a:latin typeface="Verdana" panose="020B0604030504040204" pitchFamily="34" charset="0"/>
                <a:ea typeface="Verdana" panose="020B0604030504040204" pitchFamily="34" charset="0"/>
              </a:rPr>
              <a:t>fluids, very low slippage, </a:t>
            </a:r>
            <a:endParaRPr lang="tr-TR" altLang="tr-TR" sz="1600" dirty="0" smtClean="0">
              <a:solidFill>
                <a:srgbClr val="002060"/>
              </a:solidFill>
              <a:latin typeface="Verdana" panose="020B0604030504040204" pitchFamily="34" charset="0"/>
              <a:ea typeface="Verdana" panose="020B0604030504040204" pitchFamily="34" charset="0"/>
            </a:endParaRPr>
          </a:p>
          <a:p>
            <a:pPr marL="438150" indent="-319088" algn="ctr">
              <a:spcBef>
                <a:spcPct val="0"/>
              </a:spcBef>
            </a:pPr>
            <a:r>
              <a:rPr lang="tr-TR" altLang="tr-TR" sz="1600" dirty="0" smtClean="0">
                <a:solidFill>
                  <a:srgbClr val="002060"/>
                </a:solidFill>
                <a:latin typeface="Verdana" panose="020B0604030504040204" pitchFamily="34" charset="0"/>
                <a:ea typeface="Verdana" panose="020B0604030504040204" pitchFamily="34" charset="0"/>
              </a:rPr>
              <a:t>-L</a:t>
            </a:r>
            <a:r>
              <a:rPr lang="en-US" altLang="tr-TR" sz="1600" dirty="0" err="1" smtClean="0">
                <a:solidFill>
                  <a:srgbClr val="002060"/>
                </a:solidFill>
                <a:latin typeface="Verdana" panose="020B0604030504040204" pitchFamily="34" charset="0"/>
                <a:ea typeface="Verdana" panose="020B0604030504040204" pitchFamily="34" charset="0"/>
              </a:rPr>
              <a:t>ong</a:t>
            </a:r>
            <a:r>
              <a:rPr lang="tr-TR" altLang="tr-TR" sz="1600" dirty="0" smtClean="0">
                <a:solidFill>
                  <a:srgbClr val="002060"/>
                </a:solidFill>
                <a:latin typeface="Verdana" panose="020B0604030504040204" pitchFamily="34" charset="0"/>
                <a:ea typeface="Verdana" panose="020B0604030504040204" pitchFamily="34" charset="0"/>
              </a:rPr>
              <a:t> </a:t>
            </a:r>
            <a:r>
              <a:rPr lang="en-US" altLang="tr-TR" sz="1600" dirty="0" smtClean="0">
                <a:solidFill>
                  <a:srgbClr val="002060"/>
                </a:solidFill>
                <a:latin typeface="Verdana" panose="020B0604030504040204" pitchFamily="34" charset="0"/>
                <a:ea typeface="Verdana" panose="020B0604030504040204" pitchFamily="34" charset="0"/>
              </a:rPr>
              <a:t>life </a:t>
            </a:r>
            <a:r>
              <a:rPr lang="en-US" altLang="tr-TR" sz="1600" dirty="0">
                <a:solidFill>
                  <a:srgbClr val="002060"/>
                </a:solidFill>
                <a:latin typeface="Verdana" panose="020B0604030504040204" pitchFamily="34" charset="0"/>
                <a:ea typeface="Verdana" panose="020B0604030504040204" pitchFamily="34" charset="0"/>
              </a:rPr>
              <a:t>if little or no abrasive material </a:t>
            </a:r>
            <a:r>
              <a:rPr lang="en-US" altLang="tr-TR" sz="1600" dirty="0" smtClean="0">
                <a:solidFill>
                  <a:srgbClr val="002060"/>
                </a:solidFill>
                <a:latin typeface="Verdana" panose="020B0604030504040204" pitchFamily="34" charset="0"/>
                <a:ea typeface="Verdana" panose="020B0604030504040204" pitchFamily="34" charset="0"/>
              </a:rPr>
              <a:t>in</a:t>
            </a:r>
            <a:r>
              <a:rPr lang="tr-TR" altLang="tr-TR" sz="1600" dirty="0" smtClean="0">
                <a:solidFill>
                  <a:srgbClr val="002060"/>
                </a:solidFill>
                <a:latin typeface="Verdana" panose="020B0604030504040204" pitchFamily="34" charset="0"/>
                <a:ea typeface="Verdana" panose="020B0604030504040204" pitchFamily="34" charset="0"/>
              </a:rPr>
              <a:t> </a:t>
            </a:r>
            <a:r>
              <a:rPr lang="en-US" altLang="tr-TR" sz="1600" dirty="0" smtClean="0">
                <a:solidFill>
                  <a:srgbClr val="002060"/>
                </a:solidFill>
                <a:latin typeface="Verdana" panose="020B0604030504040204" pitchFamily="34" charset="0"/>
                <a:ea typeface="Verdana" panose="020B0604030504040204" pitchFamily="34" charset="0"/>
              </a:rPr>
              <a:t>the </a:t>
            </a:r>
            <a:r>
              <a:rPr lang="en-US" altLang="tr-TR" sz="1600" dirty="0">
                <a:solidFill>
                  <a:srgbClr val="002060"/>
                </a:solidFill>
                <a:latin typeface="Verdana" panose="020B0604030504040204" pitchFamily="34" charset="0"/>
                <a:ea typeface="Verdana" panose="020B0604030504040204" pitchFamily="34" charset="0"/>
              </a:rPr>
              <a:t>fluid </a:t>
            </a:r>
          </a:p>
          <a:p>
            <a:pPr marL="119062" algn="ctr">
              <a:spcBef>
                <a:spcPct val="0"/>
              </a:spcBef>
            </a:pPr>
            <a:r>
              <a:rPr lang="tr-TR" altLang="tr-TR" sz="1600" dirty="0" smtClean="0">
                <a:solidFill>
                  <a:srgbClr val="002060"/>
                </a:solidFill>
                <a:latin typeface="Verdana" panose="020B0604030504040204" pitchFamily="34" charset="0"/>
                <a:ea typeface="Verdana" panose="020B0604030504040204" pitchFamily="34" charset="0"/>
              </a:rPr>
              <a:t>-</a:t>
            </a:r>
            <a:r>
              <a:rPr lang="en-US" altLang="tr-TR" sz="1600" dirty="0" smtClean="0">
                <a:solidFill>
                  <a:srgbClr val="002060"/>
                </a:solidFill>
                <a:latin typeface="Verdana" panose="020B0604030504040204" pitchFamily="34" charset="0"/>
                <a:ea typeface="Verdana" panose="020B0604030504040204" pitchFamily="34" charset="0"/>
              </a:rPr>
              <a:t>Low </a:t>
            </a:r>
            <a:r>
              <a:rPr lang="en-US" altLang="tr-TR" sz="1600" dirty="0">
                <a:solidFill>
                  <a:srgbClr val="002060"/>
                </a:solidFill>
                <a:latin typeface="Verdana" panose="020B0604030504040204" pitchFamily="34" charset="0"/>
                <a:ea typeface="Verdana" panose="020B0604030504040204" pitchFamily="34" charset="0"/>
              </a:rPr>
              <a:t>pressure drop </a:t>
            </a:r>
          </a:p>
          <a:p>
            <a:pPr marL="119062" algn="ctr">
              <a:spcBef>
                <a:spcPct val="0"/>
              </a:spcBef>
            </a:pPr>
            <a:r>
              <a:rPr lang="tr-TR" altLang="tr-TR" sz="1600" dirty="0" smtClean="0">
                <a:solidFill>
                  <a:srgbClr val="002060"/>
                </a:solidFill>
                <a:latin typeface="Verdana" panose="020B0604030504040204" pitchFamily="34" charset="0"/>
                <a:ea typeface="Verdana" panose="020B0604030504040204" pitchFamily="34" charset="0"/>
              </a:rPr>
              <a:t>- </a:t>
            </a:r>
            <a:r>
              <a:rPr lang="en-US" altLang="tr-TR" sz="1600" dirty="0" smtClean="0">
                <a:solidFill>
                  <a:srgbClr val="002060"/>
                </a:solidFill>
                <a:latin typeface="Verdana" panose="020B0604030504040204" pitchFamily="34" charset="0"/>
                <a:ea typeface="Verdana" panose="020B0604030504040204" pitchFamily="34" charset="0"/>
              </a:rPr>
              <a:t>Functions </a:t>
            </a:r>
            <a:r>
              <a:rPr lang="en-US" altLang="tr-TR" sz="1600" dirty="0">
                <a:solidFill>
                  <a:srgbClr val="002060"/>
                </a:solidFill>
                <a:latin typeface="Verdana" panose="020B0604030504040204" pitchFamily="34" charset="0"/>
                <a:ea typeface="Verdana" panose="020B0604030504040204" pitchFamily="34" charset="0"/>
              </a:rPr>
              <a:t>without external power </a:t>
            </a:r>
          </a:p>
          <a:p>
            <a:pPr marL="438150" indent="-319088" algn="ctr">
              <a:spcBef>
                <a:spcPct val="0"/>
              </a:spcBef>
              <a:buBlip>
                <a:blip r:embed="rId4"/>
              </a:buBlip>
            </a:pPr>
            <a:endParaRPr lang="en-US" altLang="tr-TR" sz="1600" dirty="0">
              <a:solidFill>
                <a:srgbClr val="002060"/>
              </a:solidFill>
              <a:latin typeface="Verdana" panose="020B0604030504040204" pitchFamily="34" charset="0"/>
              <a:ea typeface="Verdana" panose="020B0604030504040204" pitchFamily="34" charset="0"/>
            </a:endParaRPr>
          </a:p>
        </p:txBody>
      </p:sp>
      <p:sp>
        <p:nvSpPr>
          <p:cNvPr id="3" name="Dikdörtgen 2"/>
          <p:cNvSpPr/>
          <p:nvPr/>
        </p:nvSpPr>
        <p:spPr>
          <a:xfrm>
            <a:off x="5187043" y="2448639"/>
            <a:ext cx="1707519" cy="369332"/>
          </a:xfrm>
          <a:prstGeom prst="rect">
            <a:avLst/>
          </a:prstGeom>
        </p:spPr>
        <p:txBody>
          <a:bodyPr wrap="none">
            <a:spAutoFit/>
          </a:bodyPr>
          <a:lstStyle/>
          <a:p>
            <a:r>
              <a:rPr lang="en-US" b="1" u="sng" dirty="0">
                <a:solidFill>
                  <a:srgbClr val="0070C0"/>
                </a:solidFill>
                <a:latin typeface="Verdana" panose="020B0604030504040204" pitchFamily="34" charset="0"/>
                <a:ea typeface="Verdana" panose="020B0604030504040204" pitchFamily="34" charset="0"/>
              </a:rPr>
              <a:t>Advantages</a:t>
            </a:r>
            <a:endParaRPr lang="tr-TR" b="1" u="sng" dirty="0">
              <a:solidFill>
                <a:srgbClr val="0070C0"/>
              </a:solidFill>
              <a:latin typeface="Verdana" panose="020B0604030504040204" pitchFamily="34" charset="0"/>
              <a:ea typeface="Verdana" panose="020B0604030504040204" pitchFamily="34" charset="0"/>
            </a:endParaRPr>
          </a:p>
        </p:txBody>
      </p:sp>
      <p:sp>
        <p:nvSpPr>
          <p:cNvPr id="7" name="Altbilgi Yer Tutucusu 3"/>
          <p:cNvSpPr>
            <a:spLocks noGrp="1"/>
          </p:cNvSpPr>
          <p:nvPr>
            <p:ph type="ftr" sz="quarter" idx="11"/>
          </p:nvPr>
        </p:nvSpPr>
        <p:spPr>
          <a:xfrm>
            <a:off x="0" y="6492875"/>
            <a:ext cx="691721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DR. KADRİYE ÖZLEM HAMALOĞLU                                                                   </a:t>
            </a:r>
            <a:endPar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12</a:t>
            </a: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a:t>
            </a:r>
            <a:r>
              <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a:t>
            </a: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.2018</a:t>
            </a:r>
            <a:endParaRPr kumimoji="0" lang="en-US" sz="900" b="0" i="0" u="none" strike="noStrike" kern="1200" cap="all" spc="0" normalizeH="0" baseline="0" noProof="0" dirty="0">
              <a:ln>
                <a:noFill/>
              </a:ln>
              <a:solidFill>
                <a:srgbClr val="4590B8"/>
              </a:solidFill>
              <a:effectLst/>
              <a:uLnTx/>
              <a:uFillTx/>
              <a:latin typeface="Gill Sans MT" panose="020B0502020104020203"/>
              <a:ea typeface="+mn-ea"/>
              <a:cs typeface="+mn-cs"/>
            </a:endParaRPr>
          </a:p>
        </p:txBody>
      </p:sp>
      <p:pic>
        <p:nvPicPr>
          <p:cNvPr id="8"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69132" t="750" r="1004" b="-750"/>
          <a:stretch/>
        </p:blipFill>
        <p:spPr>
          <a:xfrm>
            <a:off x="9409067" y="4135244"/>
            <a:ext cx="2228908" cy="2489111"/>
          </a:xfrm>
          <a:prstGeom prst="rect">
            <a:avLst/>
          </a:prstGeom>
        </p:spPr>
      </p:pic>
    </p:spTree>
    <p:extLst>
      <p:ext uri="{BB962C8B-B14F-4D97-AF65-F5344CB8AC3E}">
        <p14:creationId xmlns:p14="http://schemas.microsoft.com/office/powerpoint/2010/main" val="26667209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2109787" y="1038225"/>
            <a:ext cx="9152723" cy="533400"/>
          </a:xfrm>
        </p:spPr>
        <p:txBody>
          <a:bodyPr>
            <a:normAutofit/>
          </a:bodyPr>
          <a:lstStyle/>
          <a:p>
            <a:pPr algn="ctr"/>
            <a:r>
              <a:rPr lang="tr-TR" altLang="tr-TR" b="1" dirty="0" err="1">
                <a:latin typeface="Verdana" panose="020B0604030504040204" pitchFamily="34" charset="0"/>
                <a:ea typeface="Verdana" panose="020B0604030504040204" pitchFamily="34" charset="0"/>
              </a:rPr>
              <a:t>Posıtıve</a:t>
            </a:r>
            <a:r>
              <a:rPr lang="tr-TR" altLang="tr-TR" b="1" dirty="0">
                <a:latin typeface="Verdana" panose="020B0604030504040204" pitchFamily="34" charset="0"/>
                <a:ea typeface="Verdana" panose="020B0604030504040204" pitchFamily="34" charset="0"/>
              </a:rPr>
              <a:t> </a:t>
            </a:r>
            <a:r>
              <a:rPr lang="en-US" altLang="tr-TR" b="1" dirty="0">
                <a:latin typeface="Verdana" panose="020B0604030504040204" pitchFamily="34" charset="0"/>
                <a:ea typeface="Verdana" panose="020B0604030504040204" pitchFamily="34" charset="0"/>
              </a:rPr>
              <a:t>Displacement </a:t>
            </a:r>
            <a:r>
              <a:rPr lang="tr-TR" altLang="tr-TR" b="1" dirty="0" err="1">
                <a:latin typeface="Verdana" panose="020B0604030504040204" pitchFamily="34" charset="0"/>
                <a:ea typeface="Verdana" panose="020B0604030504040204" pitchFamily="34" charset="0"/>
              </a:rPr>
              <a:t>Rotary</a:t>
            </a:r>
            <a:r>
              <a:rPr lang="tr-TR" altLang="tr-TR" b="1" dirty="0">
                <a:latin typeface="Verdana" panose="020B0604030504040204" pitchFamily="34" charset="0"/>
                <a:ea typeface="Verdana" panose="020B0604030504040204" pitchFamily="34" charset="0"/>
              </a:rPr>
              <a:t> </a:t>
            </a:r>
            <a:r>
              <a:rPr lang="en-US" altLang="tr-TR" b="1" dirty="0">
                <a:latin typeface="Verdana" panose="020B0604030504040204" pitchFamily="34" charset="0"/>
                <a:ea typeface="Verdana" panose="020B0604030504040204" pitchFamily="34" charset="0"/>
              </a:rPr>
              <a:t>Meters</a:t>
            </a:r>
            <a:endParaRPr lang="en-US" altLang="tr-TR" dirty="0" smtClean="0">
              <a:solidFill>
                <a:srgbClr val="FF0000"/>
              </a:solidFill>
              <a:latin typeface="Times New Roman" panose="02020603050405020304" pitchFamily="18" charset="0"/>
            </a:endParaRPr>
          </a:p>
        </p:txBody>
      </p:sp>
      <p:sp>
        <p:nvSpPr>
          <p:cNvPr id="57347" name="Rectangle 3"/>
          <p:cNvSpPr>
            <a:spLocks noGrp="1" noChangeArrowheads="1"/>
          </p:cNvSpPr>
          <p:nvPr>
            <p:ph idx="1"/>
          </p:nvPr>
        </p:nvSpPr>
        <p:spPr>
          <a:xfrm>
            <a:off x="522837" y="2744787"/>
            <a:ext cx="10124037" cy="4113213"/>
          </a:xfrm>
        </p:spPr>
        <p:txBody>
          <a:bodyPr>
            <a:noAutofit/>
          </a:bodyPr>
          <a:lstStyle/>
          <a:p>
            <a:pPr marL="0" indent="0">
              <a:buNone/>
            </a:pPr>
            <a:r>
              <a:rPr lang="tr-TR" altLang="tr-TR" sz="1600" b="1" u="sng" dirty="0">
                <a:solidFill>
                  <a:srgbClr val="0070C0"/>
                </a:solidFill>
                <a:latin typeface="Verdana" panose="020B0604030504040204" pitchFamily="34" charset="0"/>
                <a:ea typeface="Verdana" panose="020B0604030504040204" pitchFamily="34" charset="0"/>
              </a:rPr>
              <a:t>A</a:t>
            </a:r>
            <a:r>
              <a:rPr lang="en-US" altLang="tr-TR" sz="1600" b="1" u="sng" dirty="0" err="1" smtClean="0">
                <a:solidFill>
                  <a:srgbClr val="0070C0"/>
                </a:solidFill>
                <a:latin typeface="Verdana" panose="020B0604030504040204" pitchFamily="34" charset="0"/>
                <a:ea typeface="Verdana" panose="020B0604030504040204" pitchFamily="34" charset="0"/>
              </a:rPr>
              <a:t>dvantages</a:t>
            </a:r>
            <a:endParaRPr lang="tr-TR" altLang="tr-TR" sz="1600" b="1" u="sng" dirty="0" smtClean="0">
              <a:solidFill>
                <a:srgbClr val="0070C0"/>
              </a:solidFill>
              <a:latin typeface="Verdana" panose="020B0604030504040204" pitchFamily="34" charset="0"/>
              <a:ea typeface="Verdana" panose="020B0604030504040204" pitchFamily="34" charset="0"/>
            </a:endParaRPr>
          </a:p>
          <a:p>
            <a:r>
              <a:rPr lang="en-US" altLang="tr-TR" sz="1600" dirty="0" smtClean="0">
                <a:solidFill>
                  <a:srgbClr val="002060"/>
                </a:solidFill>
                <a:latin typeface="Verdana" panose="020B0604030504040204" pitchFamily="34" charset="0"/>
                <a:ea typeface="Verdana" panose="020B0604030504040204" pitchFamily="34" charset="0"/>
              </a:rPr>
              <a:t>Special construction available for high viscosities and </a:t>
            </a:r>
            <a:r>
              <a:rPr lang="en-US" altLang="tr-TR" sz="1600" dirty="0" smtClean="0">
                <a:solidFill>
                  <a:srgbClr val="002060"/>
                </a:solidFill>
                <a:latin typeface="Verdana" panose="020B0604030504040204" pitchFamily="34" charset="0"/>
                <a:ea typeface="Verdana" panose="020B0604030504040204" pitchFamily="34" charset="0"/>
              </a:rPr>
              <a:t>temperatures</a:t>
            </a:r>
            <a:endParaRPr lang="tr-TR" altLang="tr-TR" sz="1600" dirty="0" smtClean="0">
              <a:solidFill>
                <a:srgbClr val="002060"/>
              </a:solidFill>
              <a:latin typeface="Verdana" panose="020B0604030504040204" pitchFamily="34" charset="0"/>
              <a:ea typeface="Verdana" panose="020B0604030504040204" pitchFamily="34" charset="0"/>
            </a:endParaRPr>
          </a:p>
          <a:p>
            <a:r>
              <a:rPr lang="en-US" altLang="tr-TR" sz="1600" dirty="0" smtClean="0">
                <a:solidFill>
                  <a:srgbClr val="002060"/>
                </a:solidFill>
                <a:latin typeface="Verdana" panose="020B0604030504040204" pitchFamily="34" charset="0"/>
                <a:ea typeface="Verdana" panose="020B0604030504040204" pitchFamily="34" charset="0"/>
              </a:rPr>
              <a:t>Can </a:t>
            </a:r>
            <a:r>
              <a:rPr lang="en-US" altLang="tr-TR" sz="1600" dirty="0" smtClean="0">
                <a:solidFill>
                  <a:srgbClr val="002060"/>
                </a:solidFill>
                <a:latin typeface="Verdana" panose="020B0604030504040204" pitchFamily="34" charset="0"/>
                <a:ea typeface="Verdana" panose="020B0604030504040204" pitchFamily="34" charset="0"/>
              </a:rPr>
              <a:t>register near zero flow rate </a:t>
            </a:r>
            <a:endParaRPr lang="tr-TR" altLang="tr-TR" sz="1600" dirty="0" smtClean="0">
              <a:solidFill>
                <a:srgbClr val="002060"/>
              </a:solidFill>
              <a:latin typeface="Verdana" panose="020B0604030504040204" pitchFamily="34" charset="0"/>
              <a:ea typeface="Verdana" panose="020B0604030504040204" pitchFamily="34" charset="0"/>
            </a:endParaRPr>
          </a:p>
          <a:p>
            <a:r>
              <a:rPr lang="en-US" altLang="tr-TR" sz="1600" dirty="0" smtClean="0">
                <a:solidFill>
                  <a:srgbClr val="002060"/>
                </a:solidFill>
                <a:latin typeface="Verdana" panose="020B0604030504040204" pitchFamily="34" charset="0"/>
                <a:ea typeface="Verdana" panose="020B0604030504040204" pitchFamily="34" charset="0"/>
              </a:rPr>
              <a:t>Measures </a:t>
            </a:r>
            <a:r>
              <a:rPr lang="en-US" altLang="tr-TR" sz="1600" dirty="0" smtClean="0">
                <a:solidFill>
                  <a:srgbClr val="002060"/>
                </a:solidFill>
                <a:latin typeface="Verdana" panose="020B0604030504040204" pitchFamily="34" charset="0"/>
                <a:ea typeface="Verdana" panose="020B0604030504040204" pitchFamily="34" charset="0"/>
              </a:rPr>
              <a:t>directly, not an </a:t>
            </a:r>
            <a:r>
              <a:rPr lang="en-US" altLang="tr-TR" sz="1600" b="1" dirty="0" smtClean="0">
                <a:solidFill>
                  <a:srgbClr val="002060"/>
                </a:solidFill>
                <a:latin typeface="Verdana" panose="020B0604030504040204" pitchFamily="34" charset="0"/>
                <a:ea typeface="Verdana" panose="020B0604030504040204" pitchFamily="34" charset="0"/>
              </a:rPr>
              <a:t>inferential</a:t>
            </a:r>
            <a:r>
              <a:rPr lang="en-US" altLang="tr-TR" sz="1600" dirty="0" smtClean="0">
                <a:solidFill>
                  <a:srgbClr val="002060"/>
                </a:solidFill>
                <a:latin typeface="Verdana" panose="020B0604030504040204" pitchFamily="34" charset="0"/>
                <a:ea typeface="Verdana" panose="020B0604030504040204" pitchFamily="34" charset="0"/>
              </a:rPr>
              <a:t> device, for more consistent results </a:t>
            </a:r>
            <a:endParaRPr lang="tr-TR" altLang="tr-TR" sz="1600" dirty="0" smtClean="0">
              <a:solidFill>
                <a:srgbClr val="002060"/>
              </a:solidFill>
              <a:latin typeface="Verdana" panose="020B0604030504040204" pitchFamily="34" charset="0"/>
              <a:ea typeface="Verdana" panose="020B0604030504040204" pitchFamily="34" charset="0"/>
            </a:endParaRPr>
          </a:p>
          <a:p>
            <a:r>
              <a:rPr lang="en-US" altLang="tr-TR" sz="1600" dirty="0" smtClean="0">
                <a:solidFill>
                  <a:srgbClr val="002060"/>
                </a:solidFill>
                <a:latin typeface="Verdana" panose="020B0604030504040204" pitchFamily="34" charset="0"/>
                <a:ea typeface="Verdana" panose="020B0604030504040204" pitchFamily="34" charset="0"/>
              </a:rPr>
              <a:t>Easy </a:t>
            </a:r>
            <a:r>
              <a:rPr lang="en-US" altLang="tr-TR" sz="1600" dirty="0" smtClean="0">
                <a:solidFill>
                  <a:srgbClr val="002060"/>
                </a:solidFill>
                <a:latin typeface="Verdana" panose="020B0604030504040204" pitchFamily="34" charset="0"/>
                <a:ea typeface="Verdana" panose="020B0604030504040204" pitchFamily="34" charset="0"/>
              </a:rPr>
              <a:t>to repair and economical.</a:t>
            </a:r>
            <a:endParaRPr lang="tr-TR" altLang="tr-TR" sz="1600" dirty="0" smtClean="0">
              <a:solidFill>
                <a:srgbClr val="002060"/>
              </a:solidFill>
              <a:latin typeface="Verdana" panose="020B0604030504040204" pitchFamily="34" charset="0"/>
              <a:ea typeface="Verdana" panose="020B0604030504040204" pitchFamily="34" charset="0"/>
            </a:endParaRPr>
          </a:p>
          <a:p>
            <a:pPr marL="0" indent="0">
              <a:buNone/>
            </a:pPr>
            <a:r>
              <a:rPr lang="en-US" altLang="tr-TR" sz="1600" b="1" u="sng" dirty="0" smtClean="0">
                <a:solidFill>
                  <a:srgbClr val="0070C0"/>
                </a:solidFill>
                <a:latin typeface="Verdana" panose="020B0604030504040204" pitchFamily="34" charset="0"/>
                <a:ea typeface="Verdana" panose="020B0604030504040204" pitchFamily="34" charset="0"/>
              </a:rPr>
              <a:t>Disadvantages</a:t>
            </a:r>
            <a:endParaRPr lang="tr-TR" altLang="tr-TR" sz="1600" b="1" u="sng" dirty="0" smtClean="0">
              <a:solidFill>
                <a:srgbClr val="0070C0"/>
              </a:solidFill>
              <a:latin typeface="Verdana" panose="020B0604030504040204" pitchFamily="34" charset="0"/>
              <a:ea typeface="Verdana" panose="020B0604030504040204" pitchFamily="34" charset="0"/>
            </a:endParaRPr>
          </a:p>
          <a:p>
            <a:r>
              <a:rPr lang="en-US" altLang="tr-TR" sz="1600" dirty="0" smtClean="0">
                <a:solidFill>
                  <a:srgbClr val="002060"/>
                </a:solidFill>
                <a:latin typeface="Verdana" panose="020B0604030504040204" pitchFamily="34" charset="0"/>
                <a:ea typeface="Verdana" panose="020B0604030504040204" pitchFamily="34" charset="0"/>
              </a:rPr>
              <a:t>Increased </a:t>
            </a:r>
            <a:r>
              <a:rPr lang="en-US" altLang="tr-TR" sz="1600" dirty="0">
                <a:solidFill>
                  <a:srgbClr val="002060"/>
                </a:solidFill>
                <a:latin typeface="Verdana" panose="020B0604030504040204" pitchFamily="34" charset="0"/>
                <a:ea typeface="Verdana" panose="020B0604030504040204" pitchFamily="34" charset="0"/>
              </a:rPr>
              <a:t>maintenance compared to other </a:t>
            </a:r>
            <a:r>
              <a:rPr lang="en-US" altLang="tr-TR" sz="1600" b="1" dirty="0">
                <a:solidFill>
                  <a:srgbClr val="002060"/>
                </a:solidFill>
                <a:latin typeface="Verdana" panose="020B0604030504040204" pitchFamily="34" charset="0"/>
                <a:ea typeface="Verdana" panose="020B0604030504040204" pitchFamily="34" charset="0"/>
              </a:rPr>
              <a:t>meters</a:t>
            </a:r>
            <a:r>
              <a:rPr lang="en-US" altLang="tr-TR" sz="1600" dirty="0">
                <a:solidFill>
                  <a:srgbClr val="002060"/>
                </a:solidFill>
                <a:latin typeface="Verdana" panose="020B0604030504040204" pitchFamily="34" charset="0"/>
                <a:ea typeface="Verdana" panose="020B0604030504040204" pitchFamily="34" charset="0"/>
              </a:rPr>
              <a:t>, more moving parts </a:t>
            </a:r>
          </a:p>
          <a:p>
            <a:r>
              <a:rPr lang="en-US" altLang="tr-TR" sz="1600" dirty="0">
                <a:solidFill>
                  <a:srgbClr val="002060"/>
                </a:solidFill>
                <a:latin typeface="Verdana" panose="020B0604030504040204" pitchFamily="34" charset="0"/>
                <a:ea typeface="Verdana" panose="020B0604030504040204" pitchFamily="34" charset="0"/>
              </a:rPr>
              <a:t>May become damaged by flow surges and gas slugs </a:t>
            </a:r>
            <a:endParaRPr lang="tr-TR" altLang="tr-TR" sz="1600" dirty="0" smtClean="0">
              <a:solidFill>
                <a:srgbClr val="002060"/>
              </a:solidFill>
              <a:latin typeface="Verdana" panose="020B0604030504040204" pitchFamily="34" charset="0"/>
              <a:ea typeface="Verdana" panose="020B0604030504040204" pitchFamily="34" charset="0"/>
            </a:endParaRPr>
          </a:p>
          <a:p>
            <a:r>
              <a:rPr lang="en-US" altLang="tr-TR" sz="1600" dirty="0" smtClean="0">
                <a:solidFill>
                  <a:srgbClr val="002060"/>
                </a:solidFill>
                <a:latin typeface="Verdana" panose="020B0604030504040204" pitchFamily="34" charset="0"/>
                <a:ea typeface="Verdana" panose="020B0604030504040204" pitchFamily="34" charset="0"/>
              </a:rPr>
              <a:t>Chance </a:t>
            </a:r>
            <a:r>
              <a:rPr lang="en-US" altLang="tr-TR" sz="1600" dirty="0">
                <a:solidFill>
                  <a:srgbClr val="002060"/>
                </a:solidFill>
                <a:latin typeface="Verdana" panose="020B0604030504040204" pitchFamily="34" charset="0"/>
                <a:ea typeface="Verdana" panose="020B0604030504040204" pitchFamily="34" charset="0"/>
              </a:rPr>
              <a:t>of corrosion and erosion from abrasive materials </a:t>
            </a:r>
          </a:p>
          <a:p>
            <a:r>
              <a:rPr lang="en-US" altLang="tr-TR" sz="1600" dirty="0" err="1">
                <a:solidFill>
                  <a:srgbClr val="002060"/>
                </a:solidFill>
                <a:latin typeface="Verdana" panose="020B0604030504040204" pitchFamily="34" charset="0"/>
                <a:ea typeface="Verdana" panose="020B0604030504040204" pitchFamily="34" charset="0"/>
              </a:rPr>
              <a:t>Derated</a:t>
            </a:r>
            <a:r>
              <a:rPr lang="en-US" altLang="tr-TR" sz="1600" dirty="0">
                <a:solidFill>
                  <a:srgbClr val="002060"/>
                </a:solidFill>
                <a:latin typeface="Verdana" panose="020B0604030504040204" pitchFamily="34" charset="0"/>
                <a:ea typeface="Verdana" panose="020B0604030504040204" pitchFamily="34" charset="0"/>
              </a:rPr>
              <a:t> flow rate capacity for high viscosities and temperatures </a:t>
            </a:r>
            <a:endParaRPr lang="tr-TR" altLang="tr-TR" sz="1600" dirty="0" smtClean="0">
              <a:solidFill>
                <a:srgbClr val="002060"/>
              </a:solidFill>
              <a:latin typeface="Verdana" panose="020B0604030504040204" pitchFamily="34" charset="0"/>
              <a:ea typeface="Verdana" panose="020B0604030504040204" pitchFamily="34" charset="0"/>
            </a:endParaRPr>
          </a:p>
          <a:p>
            <a:r>
              <a:rPr lang="en-US" altLang="tr-TR" sz="1600" dirty="0" smtClean="0">
                <a:solidFill>
                  <a:srgbClr val="002060"/>
                </a:solidFill>
                <a:latin typeface="Verdana" panose="020B0604030504040204" pitchFamily="34" charset="0"/>
                <a:ea typeface="Verdana" panose="020B0604030504040204" pitchFamily="34" charset="0"/>
              </a:rPr>
              <a:t>Relatively </a:t>
            </a:r>
            <a:r>
              <a:rPr lang="en-US" altLang="tr-TR" sz="1600" dirty="0">
                <a:solidFill>
                  <a:srgbClr val="002060"/>
                </a:solidFill>
                <a:latin typeface="Verdana" panose="020B0604030504040204" pitchFamily="34" charset="0"/>
                <a:ea typeface="Verdana" panose="020B0604030504040204" pitchFamily="34" charset="0"/>
              </a:rPr>
              <a:t>high cost for large sizes </a:t>
            </a:r>
          </a:p>
          <a:p>
            <a:pPr>
              <a:buFont typeface="Symbol" panose="05050102010706020507" pitchFamily="18" charset="2"/>
              <a:buBlip>
                <a:blip r:embed="rId2"/>
              </a:buBlip>
            </a:pPr>
            <a:endParaRPr lang="tr-TR" altLang="tr-TR" sz="1600" dirty="0" smtClean="0">
              <a:solidFill>
                <a:srgbClr val="002060"/>
              </a:solidFill>
              <a:latin typeface="Verdana" panose="020B0604030504040204" pitchFamily="34" charset="0"/>
              <a:ea typeface="Verdana" panose="020B0604030504040204" pitchFamily="34" charset="0"/>
            </a:endParaRPr>
          </a:p>
          <a:p>
            <a:pPr marL="0" indent="0">
              <a:buNone/>
            </a:pPr>
            <a:endParaRPr lang="tr-TR" altLang="tr-TR" sz="1600" dirty="0">
              <a:solidFill>
                <a:srgbClr val="002060"/>
              </a:solidFill>
              <a:latin typeface="Verdana" panose="020B0604030504040204" pitchFamily="34" charset="0"/>
              <a:ea typeface="Verdana" panose="020B0604030504040204" pitchFamily="34" charset="0"/>
            </a:endParaRPr>
          </a:p>
          <a:p>
            <a:pPr marL="0" indent="0">
              <a:buNone/>
            </a:pPr>
            <a:endParaRPr lang="en-US" altLang="tr-TR" sz="1600" dirty="0" smtClean="0">
              <a:solidFill>
                <a:srgbClr val="002060"/>
              </a:solidFill>
              <a:latin typeface="Verdana" panose="020B0604030504040204" pitchFamily="34" charset="0"/>
              <a:ea typeface="Verdana" panose="020B0604030504040204" pitchFamily="34" charset="0"/>
            </a:endParaRPr>
          </a:p>
          <a:p>
            <a:pPr>
              <a:buFont typeface="Arial Narrow" panose="020B0606020202030204" pitchFamily="34" charset="0"/>
              <a:buNone/>
            </a:pPr>
            <a:endParaRPr lang="en-US" altLang="tr-TR" sz="1600" dirty="0" smtClean="0">
              <a:solidFill>
                <a:srgbClr val="002060"/>
              </a:solidFill>
              <a:latin typeface="Verdana" panose="020B0604030504040204" pitchFamily="34" charset="0"/>
              <a:ea typeface="Verdana" panose="020B0604030504040204" pitchFamily="34" charset="0"/>
            </a:endParaRPr>
          </a:p>
        </p:txBody>
      </p:sp>
      <p:sp>
        <p:nvSpPr>
          <p:cNvPr id="4" name="Altbilgi Yer Tutucusu 3"/>
          <p:cNvSpPr>
            <a:spLocks noGrp="1"/>
          </p:cNvSpPr>
          <p:nvPr>
            <p:ph type="ftr" sz="quarter" idx="11"/>
          </p:nvPr>
        </p:nvSpPr>
        <p:spPr>
          <a:xfrm>
            <a:off x="0" y="6492875"/>
            <a:ext cx="691721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DR. KADRİYE ÖZLEM HAMALOĞLU                                                                   </a:t>
            </a:r>
            <a:endPar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12</a:t>
            </a: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a:t>
            </a:r>
            <a:r>
              <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a:t>
            </a: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.2018</a:t>
            </a:r>
            <a:endParaRPr kumimoji="0" lang="en-US" sz="900" b="0" i="0" u="none" strike="noStrike" kern="1200" cap="all" spc="0" normalizeH="0" baseline="0" noProof="0" dirty="0">
              <a:ln>
                <a:noFill/>
              </a:ln>
              <a:solidFill>
                <a:srgbClr val="4590B8"/>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8827868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de-DE" altLang="tr-TR" sz="3600" b="1" dirty="0" err="1">
                <a:latin typeface="Verdana" panose="020B0604030504040204" pitchFamily="34" charset="0"/>
                <a:ea typeface="Verdana" panose="020B0604030504040204" pitchFamily="34" charset="0"/>
                <a:cs typeface="Times New Roman" panose="02020603050405020304" pitchFamily="18" charset="0"/>
              </a:rPr>
              <a:t>Inferential</a:t>
            </a:r>
            <a:r>
              <a:rPr lang="de-DE" altLang="tr-TR" sz="3600" b="1" dirty="0">
                <a:latin typeface="Verdana" panose="020B0604030504040204" pitchFamily="34" charset="0"/>
                <a:ea typeface="Verdana" panose="020B0604030504040204" pitchFamily="34" charset="0"/>
                <a:cs typeface="Times New Roman" panose="02020603050405020304" pitchFamily="18" charset="0"/>
              </a:rPr>
              <a:t> Meters</a:t>
            </a:r>
            <a:endParaRPr lang="tr-TR" sz="3600" dirty="0">
              <a:latin typeface="Verdana" panose="020B0604030504040204" pitchFamily="34" charset="0"/>
              <a:ea typeface="Verdana" panose="020B0604030504040204" pitchFamily="34" charset="0"/>
            </a:endParaRPr>
          </a:p>
        </p:txBody>
      </p:sp>
      <p:sp>
        <p:nvSpPr>
          <p:cNvPr id="3" name="İçerik Yer Tutucusu 2"/>
          <p:cNvSpPr>
            <a:spLocks noGrp="1"/>
          </p:cNvSpPr>
          <p:nvPr>
            <p:ph idx="1"/>
          </p:nvPr>
        </p:nvSpPr>
        <p:spPr>
          <a:xfrm>
            <a:off x="581193" y="2180496"/>
            <a:ext cx="7331536" cy="3678303"/>
          </a:xfrm>
        </p:spPr>
        <p:txBody>
          <a:bodyPr>
            <a:normAutofit/>
          </a:bodyPr>
          <a:lstStyle/>
          <a:p>
            <a:pPr algn="just"/>
            <a:r>
              <a:rPr lang="en-US" altLang="tr-TR" sz="2000" dirty="0">
                <a:solidFill>
                  <a:srgbClr val="002060"/>
                </a:solidFill>
                <a:latin typeface="Verdana" panose="020B0604030504040204" pitchFamily="34" charset="0"/>
                <a:ea typeface="Verdana" panose="020B0604030504040204" pitchFamily="34" charset="0"/>
              </a:rPr>
              <a:t>The inferential type meters are so-called because rather than measuring the actual volume of fluid passing through them, they “infer” the volume by measuring some other aspect of the fluid flow and calculating the volume based on the </a:t>
            </a:r>
            <a:r>
              <a:rPr lang="en-US" altLang="tr-TR" sz="2000" dirty="0" smtClean="0">
                <a:solidFill>
                  <a:srgbClr val="002060"/>
                </a:solidFill>
                <a:latin typeface="Verdana" panose="020B0604030504040204" pitchFamily="34" charset="0"/>
                <a:ea typeface="Verdana" panose="020B0604030504040204" pitchFamily="34" charset="0"/>
              </a:rPr>
              <a:t>measurements</a:t>
            </a:r>
            <a:endParaRPr lang="tr-TR" altLang="tr-TR" sz="2000" dirty="0" smtClean="0">
              <a:solidFill>
                <a:srgbClr val="002060"/>
              </a:solidFill>
              <a:latin typeface="Verdana" panose="020B0604030504040204" pitchFamily="34" charset="0"/>
              <a:ea typeface="Verdana" panose="020B0604030504040204" pitchFamily="34" charset="0"/>
            </a:endParaRPr>
          </a:p>
          <a:p>
            <a:pPr marL="0" indent="0" algn="just">
              <a:buNone/>
            </a:pPr>
            <a:r>
              <a:rPr lang="tr-TR" altLang="tr-TR" sz="2000" u="sng" dirty="0" err="1" smtClean="0">
                <a:solidFill>
                  <a:srgbClr val="0070C0"/>
                </a:solidFill>
                <a:latin typeface="Verdana" panose="020B0604030504040204" pitchFamily="34" charset="0"/>
                <a:ea typeface="Verdana" panose="020B0604030504040204" pitchFamily="34" charset="0"/>
              </a:rPr>
              <a:t>Types</a:t>
            </a:r>
            <a:endParaRPr lang="tr-TR" altLang="tr-TR" sz="2000" u="sng" dirty="0" smtClean="0">
              <a:solidFill>
                <a:srgbClr val="0070C0"/>
              </a:solidFill>
              <a:latin typeface="Verdana" panose="020B0604030504040204" pitchFamily="34" charset="0"/>
              <a:ea typeface="Verdana" panose="020B0604030504040204" pitchFamily="34" charset="0"/>
            </a:endParaRPr>
          </a:p>
          <a:p>
            <a:pPr algn="just"/>
            <a:r>
              <a:rPr lang="en-US" altLang="tr-TR" sz="2000" dirty="0" smtClean="0">
                <a:solidFill>
                  <a:srgbClr val="002060"/>
                </a:solidFill>
                <a:latin typeface="Verdana" panose="020B0604030504040204" pitchFamily="34" charset="0"/>
                <a:ea typeface="Verdana" panose="020B0604030504040204" pitchFamily="34" charset="0"/>
              </a:rPr>
              <a:t>Turbine </a:t>
            </a:r>
            <a:r>
              <a:rPr lang="en-US" altLang="tr-TR" sz="2000" dirty="0">
                <a:solidFill>
                  <a:srgbClr val="002060"/>
                </a:solidFill>
                <a:latin typeface="Verdana" panose="020B0604030504040204" pitchFamily="34" charset="0"/>
                <a:ea typeface="Verdana" panose="020B0604030504040204" pitchFamily="34" charset="0"/>
              </a:rPr>
              <a:t>Meters</a:t>
            </a:r>
          </a:p>
          <a:p>
            <a:pPr algn="just"/>
            <a:r>
              <a:rPr lang="en-US" altLang="tr-TR" sz="2000" dirty="0" smtClean="0">
                <a:solidFill>
                  <a:srgbClr val="002060"/>
                </a:solidFill>
                <a:latin typeface="Verdana" panose="020B0604030504040204" pitchFamily="34" charset="0"/>
                <a:ea typeface="Verdana" panose="020B0604030504040204" pitchFamily="34" charset="0"/>
              </a:rPr>
              <a:t>Paddle </a:t>
            </a:r>
            <a:r>
              <a:rPr lang="en-US" altLang="tr-TR" sz="2000" dirty="0" smtClean="0">
                <a:solidFill>
                  <a:srgbClr val="002060"/>
                </a:solidFill>
                <a:latin typeface="Verdana" panose="020B0604030504040204" pitchFamily="34" charset="0"/>
                <a:ea typeface="Verdana" panose="020B0604030504040204" pitchFamily="34" charset="0"/>
              </a:rPr>
              <a:t>Wheel</a:t>
            </a:r>
            <a:r>
              <a:rPr lang="tr-TR" altLang="tr-TR" sz="2000" dirty="0" smtClean="0">
                <a:solidFill>
                  <a:srgbClr val="002060"/>
                </a:solidFill>
                <a:latin typeface="Verdana" panose="020B0604030504040204" pitchFamily="34" charset="0"/>
                <a:ea typeface="Verdana" panose="020B0604030504040204" pitchFamily="34" charset="0"/>
              </a:rPr>
              <a:t> </a:t>
            </a:r>
            <a:r>
              <a:rPr lang="tr-TR" altLang="tr-TR" sz="2000" dirty="0" err="1" smtClean="0">
                <a:solidFill>
                  <a:srgbClr val="002060"/>
                </a:solidFill>
                <a:latin typeface="Verdana" panose="020B0604030504040204" pitchFamily="34" charset="0"/>
                <a:ea typeface="Verdana" panose="020B0604030504040204" pitchFamily="34" charset="0"/>
              </a:rPr>
              <a:t>Meters</a:t>
            </a:r>
            <a:endParaRPr lang="en-US" altLang="tr-TR" sz="2000" dirty="0">
              <a:solidFill>
                <a:srgbClr val="002060"/>
              </a:solidFill>
              <a:latin typeface="Verdana" panose="020B0604030504040204" pitchFamily="34" charset="0"/>
              <a:ea typeface="Verdana" panose="020B0604030504040204" pitchFamily="34" charset="0"/>
            </a:endParaRPr>
          </a:p>
          <a:p>
            <a:pPr marL="0" indent="0" algn="just">
              <a:buNone/>
            </a:pPr>
            <a:endParaRPr lang="en-US" altLang="tr-TR" sz="2000" dirty="0" smtClean="0">
              <a:solidFill>
                <a:srgbClr val="002060"/>
              </a:solidFill>
              <a:latin typeface="Verdana" panose="020B0604030504040204" pitchFamily="34" charset="0"/>
              <a:ea typeface="Verdana" panose="020B0604030504040204" pitchFamily="34" charset="0"/>
            </a:endParaRPr>
          </a:p>
          <a:p>
            <a:pPr algn="just"/>
            <a:endParaRPr lang="tr-TR" sz="2000" dirty="0">
              <a:solidFill>
                <a:srgbClr val="002060"/>
              </a:solidFill>
              <a:latin typeface="Verdana" panose="020B0604030504040204" pitchFamily="34" charset="0"/>
              <a:ea typeface="Verdana" panose="020B0604030504040204" pitchFamily="34" charset="0"/>
            </a:endParaRPr>
          </a:p>
        </p:txBody>
      </p:sp>
      <p:pic>
        <p:nvPicPr>
          <p:cNvPr id="5" name="Picture 4" descr="ani_turb"/>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a:xfrm>
            <a:off x="8172874" y="2532062"/>
            <a:ext cx="3813913" cy="3152835"/>
          </a:xfrm>
          <a:prstGeom prst="rect">
            <a:avLst/>
          </a:prstGeom>
        </p:spPr>
      </p:pic>
      <p:sp>
        <p:nvSpPr>
          <p:cNvPr id="7" name="Altbilgi Yer Tutucusu 3"/>
          <p:cNvSpPr>
            <a:spLocks noGrp="1"/>
          </p:cNvSpPr>
          <p:nvPr>
            <p:ph type="ftr" sz="quarter" idx="11"/>
          </p:nvPr>
        </p:nvSpPr>
        <p:spPr>
          <a:xfrm>
            <a:off x="0" y="6492875"/>
            <a:ext cx="691721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DR. KADRİYE ÖZLEM HAMALOĞLU                                                                   </a:t>
            </a:r>
            <a:endPar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12</a:t>
            </a: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a:t>
            </a:r>
            <a:r>
              <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a:t>
            </a: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.2018</a:t>
            </a:r>
            <a:endParaRPr kumimoji="0" lang="en-US" sz="900" b="0" i="0" u="none" strike="noStrike" kern="1200" cap="all" spc="0" normalizeH="0" baseline="0" noProof="0" dirty="0">
              <a:ln>
                <a:noFill/>
              </a:ln>
              <a:solidFill>
                <a:srgbClr val="4590B8"/>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9377245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de-DE" altLang="tr-TR" sz="3200" b="1" dirty="0">
                <a:latin typeface="Verdana" panose="020B0604030504040204" pitchFamily="34" charset="0"/>
                <a:ea typeface="Verdana" panose="020B0604030504040204" pitchFamily="34" charset="0"/>
              </a:rPr>
              <a:t>Turbine Flow </a:t>
            </a:r>
            <a:r>
              <a:rPr lang="de-DE" altLang="tr-TR" sz="3200" b="1" dirty="0" smtClean="0">
                <a:latin typeface="Verdana" panose="020B0604030504040204" pitchFamily="34" charset="0"/>
                <a:ea typeface="Verdana" panose="020B0604030504040204" pitchFamily="34" charset="0"/>
              </a:rPr>
              <a:t>Meters</a:t>
            </a:r>
            <a:endParaRPr lang="tr-TR" sz="3200" dirty="0">
              <a:latin typeface="Verdana" panose="020B0604030504040204" pitchFamily="34" charset="0"/>
              <a:ea typeface="Verdana" panose="020B0604030504040204" pitchFamily="34" charset="0"/>
            </a:endParaRPr>
          </a:p>
        </p:txBody>
      </p:sp>
      <p:sp>
        <p:nvSpPr>
          <p:cNvPr id="3" name="İçerik Yer Tutucusu 2"/>
          <p:cNvSpPr>
            <a:spLocks noGrp="1"/>
          </p:cNvSpPr>
          <p:nvPr>
            <p:ph idx="1"/>
          </p:nvPr>
        </p:nvSpPr>
        <p:spPr>
          <a:xfrm>
            <a:off x="450661" y="1477613"/>
            <a:ext cx="7280997" cy="3678303"/>
          </a:xfrm>
        </p:spPr>
        <p:txBody>
          <a:bodyPr>
            <a:normAutofit/>
          </a:bodyPr>
          <a:lstStyle/>
          <a:p>
            <a:pPr algn="just">
              <a:lnSpc>
                <a:spcPct val="80000"/>
              </a:lnSpc>
              <a:spcAft>
                <a:spcPts val="0"/>
              </a:spcAft>
              <a:defRPr/>
            </a:pPr>
            <a:r>
              <a:rPr lang="en-US" sz="2000" dirty="0">
                <a:solidFill>
                  <a:srgbClr val="002060"/>
                </a:solidFill>
                <a:latin typeface="Verdana" panose="020B0604030504040204" pitchFamily="34" charset="0"/>
                <a:ea typeface="Verdana" panose="020B0604030504040204" pitchFamily="34" charset="0"/>
              </a:rPr>
              <a:t>It consists of a multi-bladed rotor mounted at right angles to the flow and suspended in the fluid stream on a free-running bearing</a:t>
            </a:r>
            <a:r>
              <a:rPr lang="en-US" sz="2000" dirty="0" smtClean="0">
                <a:solidFill>
                  <a:srgbClr val="002060"/>
                </a:solidFill>
                <a:latin typeface="Verdana" panose="020B0604030504040204" pitchFamily="34" charset="0"/>
                <a:ea typeface="Verdana" panose="020B0604030504040204" pitchFamily="34" charset="0"/>
              </a:rPr>
              <a:t>.</a:t>
            </a:r>
            <a:endParaRPr lang="tr-TR" sz="2000" dirty="0" smtClean="0">
              <a:solidFill>
                <a:srgbClr val="002060"/>
              </a:solidFill>
              <a:latin typeface="Verdana" panose="020B0604030504040204" pitchFamily="34" charset="0"/>
              <a:ea typeface="Verdana" panose="020B0604030504040204" pitchFamily="34" charset="0"/>
            </a:endParaRPr>
          </a:p>
          <a:p>
            <a:pPr marL="0" indent="0" algn="just">
              <a:lnSpc>
                <a:spcPct val="80000"/>
              </a:lnSpc>
              <a:spcAft>
                <a:spcPts val="0"/>
              </a:spcAft>
              <a:buNone/>
              <a:defRPr/>
            </a:pPr>
            <a:endParaRPr lang="en-US" sz="2000" dirty="0">
              <a:solidFill>
                <a:srgbClr val="002060"/>
              </a:solidFill>
              <a:latin typeface="Verdana" panose="020B0604030504040204" pitchFamily="34" charset="0"/>
              <a:ea typeface="Verdana" panose="020B0604030504040204" pitchFamily="34" charset="0"/>
            </a:endParaRPr>
          </a:p>
          <a:p>
            <a:pPr algn="just">
              <a:lnSpc>
                <a:spcPct val="80000"/>
              </a:lnSpc>
              <a:spcAft>
                <a:spcPts val="0"/>
              </a:spcAft>
              <a:defRPr/>
            </a:pPr>
            <a:r>
              <a:rPr lang="en-US" sz="2000" dirty="0">
                <a:solidFill>
                  <a:srgbClr val="002060"/>
                </a:solidFill>
                <a:latin typeface="Verdana" panose="020B0604030504040204" pitchFamily="34" charset="0"/>
                <a:ea typeface="Verdana" panose="020B0604030504040204" pitchFamily="34" charset="0"/>
              </a:rPr>
              <a:t>The diameter of the rotor is very slightly less than the inside diameter of the metering chamber, and its speed of rotation is proportional to the volumetric flow rate. </a:t>
            </a:r>
          </a:p>
          <a:p>
            <a:pPr algn="just"/>
            <a:endParaRPr lang="tr-TR" sz="2000" dirty="0">
              <a:solidFill>
                <a:srgbClr val="002060"/>
              </a:solidFill>
              <a:latin typeface="Verdana" panose="020B0604030504040204" pitchFamily="34" charset="0"/>
              <a:ea typeface="Verdana" panose="020B0604030504040204" pitchFamily="34" charset="0"/>
            </a:endParaRPr>
          </a:p>
        </p:txBody>
      </p:sp>
      <p:pic>
        <p:nvPicPr>
          <p:cNvPr id="5" name="Picture 3"/>
          <p:cNvPicPr>
            <a:picLocks noChangeArrowheads="1"/>
          </p:cNvPicPr>
          <p:nvPr/>
        </p:nvPicPr>
        <p:blipFill rotWithShape="1">
          <a:blip r:embed="rId2">
            <a:extLst>
              <a:ext uri="{28A0092B-C50C-407E-A947-70E740481C1C}">
                <a14:useLocalDpi xmlns:a14="http://schemas.microsoft.com/office/drawing/2010/main" val="0"/>
              </a:ext>
            </a:extLst>
          </a:blip>
          <a:srcRect l="3110" r="1821" b="2367"/>
          <a:stretch/>
        </p:blipFill>
        <p:spPr bwMode="auto">
          <a:xfrm>
            <a:off x="7907822" y="2037030"/>
            <a:ext cx="3639494" cy="2127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Dualrotor3-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9619306" y="430436"/>
            <a:ext cx="1928010" cy="1557239"/>
          </a:xfrm>
          <a:prstGeom prst="rect">
            <a:avLst/>
          </a:prstGeom>
        </p:spPr>
      </p:pic>
      <p:sp>
        <p:nvSpPr>
          <p:cNvPr id="7" name="Altbilgi Yer Tutucusu 3"/>
          <p:cNvSpPr>
            <a:spLocks noGrp="1"/>
          </p:cNvSpPr>
          <p:nvPr>
            <p:ph type="ftr" sz="quarter" idx="11"/>
          </p:nvPr>
        </p:nvSpPr>
        <p:spPr>
          <a:xfrm>
            <a:off x="0" y="6492875"/>
            <a:ext cx="691721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DR. KADRİYE ÖZLEM HAMALOĞLU                                                                   </a:t>
            </a:r>
            <a:endPar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12</a:t>
            </a: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a:t>
            </a:r>
            <a:r>
              <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a:t>
            </a: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.2018</a:t>
            </a:r>
            <a:endParaRPr kumimoji="0" lang="en-US" sz="900" b="0" i="0" u="none" strike="noStrike" kern="1200" cap="all" spc="0" normalizeH="0" baseline="0" noProof="0" dirty="0">
              <a:ln>
                <a:noFill/>
              </a:ln>
              <a:solidFill>
                <a:srgbClr val="4590B8"/>
              </a:solidFill>
              <a:effectLst/>
              <a:uLnTx/>
              <a:uFillTx/>
              <a:latin typeface="Gill Sans MT" panose="020B0502020104020203"/>
              <a:ea typeface="+mn-ea"/>
              <a:cs typeface="+mn-cs"/>
            </a:endParaRPr>
          </a:p>
        </p:txBody>
      </p:sp>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7470238" y="4275777"/>
            <a:ext cx="4514661" cy="2482280"/>
          </a:xfrm>
          <a:prstGeom prst="rect">
            <a:avLst/>
          </a:prstGeom>
        </p:spPr>
      </p:pic>
      <p:pic>
        <p:nvPicPr>
          <p:cNvPr id="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1057667" y="4373175"/>
            <a:ext cx="5859543" cy="1954118"/>
          </a:xfrm>
          <a:prstGeom prst="rect">
            <a:avLst/>
          </a:prstGeom>
        </p:spPr>
      </p:pic>
    </p:spTree>
    <p:extLst>
      <p:ext uri="{BB962C8B-B14F-4D97-AF65-F5344CB8AC3E}">
        <p14:creationId xmlns:p14="http://schemas.microsoft.com/office/powerpoint/2010/main" val="4218639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839472" y="2127563"/>
            <a:ext cx="8983537" cy="4182702"/>
          </a:xfrm>
        </p:spPr>
        <p:txBody>
          <a:bodyPr>
            <a:normAutofit/>
          </a:bodyPr>
          <a:lstStyle/>
          <a:p>
            <a:r>
              <a:rPr lang="en-US" altLang="tr-TR" sz="1400" dirty="0" smtClean="0">
                <a:solidFill>
                  <a:srgbClr val="002060"/>
                </a:solidFill>
                <a:latin typeface="Verdana" panose="020B0604030504040204" pitchFamily="34" charset="0"/>
                <a:ea typeface="Verdana" panose="020B0604030504040204" pitchFamily="34" charset="0"/>
              </a:rPr>
              <a:t>Orifice </a:t>
            </a:r>
            <a:r>
              <a:rPr lang="tr-TR" altLang="tr-TR" sz="1400" dirty="0" err="1" smtClean="0">
                <a:solidFill>
                  <a:srgbClr val="002060"/>
                </a:solidFill>
                <a:latin typeface="Verdana" panose="020B0604030504040204" pitchFamily="34" charset="0"/>
                <a:ea typeface="Verdana" panose="020B0604030504040204" pitchFamily="34" charset="0"/>
              </a:rPr>
              <a:t>Meter</a:t>
            </a:r>
            <a:endParaRPr lang="en-US" altLang="tr-TR" sz="1400" dirty="0" smtClean="0">
              <a:solidFill>
                <a:srgbClr val="002060"/>
              </a:solidFill>
              <a:latin typeface="Verdana" panose="020B0604030504040204" pitchFamily="34" charset="0"/>
              <a:ea typeface="Verdana" panose="020B0604030504040204" pitchFamily="34" charset="0"/>
            </a:endParaRPr>
          </a:p>
          <a:p>
            <a:r>
              <a:rPr lang="en-US" altLang="tr-TR" sz="1400" dirty="0" smtClean="0">
                <a:solidFill>
                  <a:srgbClr val="002060"/>
                </a:solidFill>
                <a:latin typeface="Verdana" panose="020B0604030504040204" pitchFamily="34" charset="0"/>
                <a:ea typeface="Verdana" panose="020B0604030504040204" pitchFamily="34" charset="0"/>
              </a:rPr>
              <a:t>Dall Tube</a:t>
            </a:r>
          </a:p>
          <a:p>
            <a:r>
              <a:rPr lang="en-US" altLang="tr-TR" sz="1400" dirty="0" err="1" smtClean="0">
                <a:solidFill>
                  <a:srgbClr val="002060"/>
                </a:solidFill>
                <a:latin typeface="Verdana" panose="020B0604030504040204" pitchFamily="34" charset="0"/>
                <a:ea typeface="Verdana" panose="020B0604030504040204" pitchFamily="34" charset="0"/>
              </a:rPr>
              <a:t>Venturi</a:t>
            </a:r>
            <a:r>
              <a:rPr lang="en-US" altLang="tr-TR" sz="1400" dirty="0" smtClean="0">
                <a:solidFill>
                  <a:srgbClr val="002060"/>
                </a:solidFill>
                <a:latin typeface="Verdana" panose="020B0604030504040204" pitchFamily="34" charset="0"/>
                <a:ea typeface="Verdana" panose="020B0604030504040204" pitchFamily="34" charset="0"/>
              </a:rPr>
              <a:t> Tube</a:t>
            </a:r>
          </a:p>
          <a:p>
            <a:r>
              <a:rPr lang="en-US" altLang="tr-TR" sz="1400" dirty="0" smtClean="0">
                <a:solidFill>
                  <a:srgbClr val="002060"/>
                </a:solidFill>
                <a:latin typeface="Verdana" panose="020B0604030504040204" pitchFamily="34" charset="0"/>
                <a:ea typeface="Verdana" panose="020B0604030504040204" pitchFamily="34" charset="0"/>
              </a:rPr>
              <a:t>Pitot Tube</a:t>
            </a:r>
          </a:p>
          <a:p>
            <a:r>
              <a:rPr lang="en-US" altLang="tr-TR" sz="1400" dirty="0" smtClean="0">
                <a:solidFill>
                  <a:srgbClr val="002060"/>
                </a:solidFill>
                <a:latin typeface="Verdana" panose="020B0604030504040204" pitchFamily="34" charset="0"/>
                <a:ea typeface="Verdana" panose="020B0604030504040204" pitchFamily="34" charset="0"/>
              </a:rPr>
              <a:t>Rota meter</a:t>
            </a:r>
          </a:p>
          <a:p>
            <a:r>
              <a:rPr lang="en-US" altLang="tr-TR" sz="1400" dirty="0" smtClean="0">
                <a:solidFill>
                  <a:srgbClr val="002060"/>
                </a:solidFill>
                <a:latin typeface="Verdana" panose="020B0604030504040204" pitchFamily="34" charset="0"/>
                <a:ea typeface="Verdana" panose="020B0604030504040204" pitchFamily="34" charset="0"/>
              </a:rPr>
              <a:t>Target mater</a:t>
            </a:r>
          </a:p>
          <a:p>
            <a:r>
              <a:rPr lang="en-US" altLang="tr-TR" sz="1400" dirty="0" smtClean="0">
                <a:solidFill>
                  <a:srgbClr val="002060"/>
                </a:solidFill>
                <a:latin typeface="Verdana" panose="020B0604030504040204" pitchFamily="34" charset="0"/>
                <a:ea typeface="Verdana" panose="020B0604030504040204" pitchFamily="34" charset="0"/>
              </a:rPr>
              <a:t>Averaging Pitot</a:t>
            </a:r>
          </a:p>
          <a:p>
            <a:r>
              <a:rPr lang="en-US" altLang="tr-TR" sz="1400" dirty="0" smtClean="0">
                <a:solidFill>
                  <a:srgbClr val="002060"/>
                </a:solidFill>
                <a:latin typeface="Verdana" panose="020B0604030504040204" pitchFamily="34" charset="0"/>
                <a:ea typeface="Verdana" panose="020B0604030504040204" pitchFamily="34" charset="0"/>
              </a:rPr>
              <a:t>Nozzle</a:t>
            </a:r>
          </a:p>
          <a:p>
            <a:r>
              <a:rPr lang="en-US" altLang="tr-TR" sz="1400" dirty="0" smtClean="0">
                <a:solidFill>
                  <a:srgbClr val="002060"/>
                </a:solidFill>
                <a:latin typeface="Verdana" panose="020B0604030504040204" pitchFamily="34" charset="0"/>
                <a:ea typeface="Verdana" panose="020B0604030504040204" pitchFamily="34" charset="0"/>
              </a:rPr>
              <a:t>Spring Loaded</a:t>
            </a:r>
          </a:p>
          <a:p>
            <a:r>
              <a:rPr lang="en-US" altLang="tr-TR" sz="1400" dirty="0" smtClean="0">
                <a:solidFill>
                  <a:srgbClr val="002060"/>
                </a:solidFill>
                <a:latin typeface="Verdana" panose="020B0604030504040204" pitchFamily="34" charset="0"/>
                <a:ea typeface="Verdana" panose="020B0604030504040204" pitchFamily="34" charset="0"/>
              </a:rPr>
              <a:t>Intake Meter</a:t>
            </a:r>
          </a:p>
          <a:p>
            <a:r>
              <a:rPr lang="en-US" altLang="tr-TR" sz="1400" dirty="0" smtClean="0">
                <a:solidFill>
                  <a:srgbClr val="002060"/>
                </a:solidFill>
                <a:latin typeface="Verdana" panose="020B0604030504040204" pitchFamily="34" charset="0"/>
                <a:ea typeface="Verdana" panose="020B0604030504040204" pitchFamily="34" charset="0"/>
              </a:rPr>
              <a:t>Elbow Meter</a:t>
            </a:r>
          </a:p>
          <a:p>
            <a:r>
              <a:rPr lang="en-US" altLang="tr-TR" sz="1400" dirty="0" smtClean="0">
                <a:solidFill>
                  <a:srgbClr val="002060"/>
                </a:solidFill>
                <a:latin typeface="Verdana" panose="020B0604030504040204" pitchFamily="34" charset="0"/>
                <a:ea typeface="Verdana" panose="020B0604030504040204" pitchFamily="34" charset="0"/>
              </a:rPr>
              <a:t>Bypass Meter</a:t>
            </a:r>
          </a:p>
        </p:txBody>
      </p:sp>
      <p:pic>
        <p:nvPicPr>
          <p:cNvPr id="9" name="Picture 5" descr="77c123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6053" y="2053156"/>
            <a:ext cx="3806825"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3"/>
          <p:cNvSpPr txBox="1">
            <a:spLocks noChangeArrowheads="1"/>
          </p:cNvSpPr>
          <p:nvPr/>
        </p:nvSpPr>
        <p:spPr>
          <a:xfrm>
            <a:off x="8839276" y="3978808"/>
            <a:ext cx="3200400" cy="1083397"/>
          </a:xfrm>
          <a:prstGeom prst="rect">
            <a:avLst/>
          </a:prstGeom>
          <a:noFill/>
        </p:spPr>
        <p:txBody>
          <a:bodyP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en-US" altLang="tr-TR" sz="2000" dirty="0" err="1" smtClean="0">
                <a:solidFill>
                  <a:srgbClr val="0070C0"/>
                </a:solidFill>
                <a:latin typeface="Verdana" panose="020B0604030504040204" pitchFamily="34" charset="0"/>
                <a:ea typeface="Verdana" panose="020B0604030504040204" pitchFamily="34" charset="0"/>
              </a:rPr>
              <a:t>Venturi</a:t>
            </a:r>
            <a:r>
              <a:rPr lang="en-US" altLang="tr-TR" sz="2000" dirty="0" smtClean="0">
                <a:solidFill>
                  <a:srgbClr val="0070C0"/>
                </a:solidFill>
                <a:latin typeface="Verdana" panose="020B0604030504040204" pitchFamily="34" charset="0"/>
                <a:ea typeface="Verdana" panose="020B0604030504040204" pitchFamily="34" charset="0"/>
              </a:rPr>
              <a:t> Meters</a:t>
            </a:r>
          </a:p>
          <a:p>
            <a:pPr>
              <a:buFont typeface="Monotype Sorts" charset="2"/>
              <a:buNone/>
            </a:pPr>
            <a:endParaRPr lang="en-US" altLang="tr-TR" sz="2800" dirty="0" smtClean="0"/>
          </a:p>
        </p:txBody>
      </p:sp>
      <p:pic>
        <p:nvPicPr>
          <p:cNvPr id="11" name="Picture 6" descr="h1013v1_94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2786" y="2093590"/>
            <a:ext cx="4347328" cy="1854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p:cNvPicPr>
            <a:picLocks noChangeArrowheads="1"/>
          </p:cNvPicPr>
          <p:nvPr/>
        </p:nvPicPr>
        <p:blipFill>
          <a:blip r:embed="rId4">
            <a:extLst>
              <a:ext uri="{28A0092B-C50C-407E-A947-70E740481C1C}">
                <a14:useLocalDpi xmlns:a14="http://schemas.microsoft.com/office/drawing/2010/main" val="0"/>
              </a:ext>
            </a:extLst>
          </a:blip>
          <a:srcRect t="63028"/>
          <a:stretch>
            <a:fillRect/>
          </a:stretch>
        </p:blipFill>
        <p:spPr bwMode="auto">
          <a:xfrm>
            <a:off x="6645659" y="4520506"/>
            <a:ext cx="36576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3952232" y="4446100"/>
            <a:ext cx="1792478" cy="369332"/>
          </a:xfrm>
          <a:prstGeom prst="rect">
            <a:avLst/>
          </a:prstGeom>
        </p:spPr>
        <p:txBody>
          <a:bodyPr wrap="none">
            <a:spAutoFit/>
          </a:bodyPr>
          <a:lstStyle/>
          <a:p>
            <a:r>
              <a:rPr lang="en-US" altLang="tr-TR" dirty="0">
                <a:solidFill>
                  <a:srgbClr val="0070C0"/>
                </a:solidFill>
                <a:latin typeface="Verdana" panose="020B0604030504040204" pitchFamily="34" charset="0"/>
                <a:ea typeface="Verdana" panose="020B0604030504040204" pitchFamily="34" charset="0"/>
              </a:rPr>
              <a:t>Orifice Meters</a:t>
            </a:r>
          </a:p>
        </p:txBody>
      </p:sp>
      <p:sp>
        <p:nvSpPr>
          <p:cNvPr id="3" name="Dikdörtgen 2"/>
          <p:cNvSpPr/>
          <p:nvPr/>
        </p:nvSpPr>
        <p:spPr>
          <a:xfrm>
            <a:off x="5331240" y="6187287"/>
            <a:ext cx="6096000" cy="954107"/>
          </a:xfrm>
          <a:prstGeom prst="rect">
            <a:avLst/>
          </a:prstGeom>
        </p:spPr>
        <p:txBody>
          <a:bodyPr>
            <a:spAutoFit/>
          </a:bodyPr>
          <a:lstStyle/>
          <a:p>
            <a:pPr algn="ctr">
              <a:buFont typeface="Monotype Sorts" charset="2"/>
              <a:buNone/>
            </a:pPr>
            <a:endParaRPr lang="en-US" altLang="tr-TR" dirty="0"/>
          </a:p>
          <a:p>
            <a:pPr algn="ctr"/>
            <a:r>
              <a:rPr lang="en-US" altLang="tr-TR" sz="2000" dirty="0">
                <a:solidFill>
                  <a:srgbClr val="0070C0"/>
                </a:solidFill>
                <a:latin typeface="Verdana" panose="020B0604030504040204" pitchFamily="34" charset="0"/>
                <a:ea typeface="Verdana" panose="020B0604030504040204" pitchFamily="34" charset="0"/>
              </a:rPr>
              <a:t>Flow Nozzles</a:t>
            </a:r>
          </a:p>
          <a:p>
            <a:pPr algn="ctr">
              <a:buFont typeface="Monotype Sorts" charset="2"/>
              <a:buNone/>
            </a:pPr>
            <a:endParaRPr lang="en-US" altLang="tr-TR" dirty="0"/>
          </a:p>
        </p:txBody>
      </p:sp>
      <p:sp>
        <p:nvSpPr>
          <p:cNvPr id="4" name="Dikdörtgen 3"/>
          <p:cNvSpPr/>
          <p:nvPr/>
        </p:nvSpPr>
        <p:spPr>
          <a:xfrm>
            <a:off x="2608201" y="973331"/>
            <a:ext cx="6963766" cy="584775"/>
          </a:xfrm>
          <a:prstGeom prst="rect">
            <a:avLst/>
          </a:prstGeom>
        </p:spPr>
        <p:txBody>
          <a:bodyPr wrap="none">
            <a:spAutoFit/>
          </a:bodyPr>
          <a:lstStyle/>
          <a:p>
            <a:pPr>
              <a:spcBef>
                <a:spcPct val="0"/>
              </a:spcBef>
            </a:pPr>
            <a:r>
              <a:rPr lang="de-DE" altLang="tr-TR" sz="3200" b="1" dirty="0">
                <a:solidFill>
                  <a:schemeClr val="bg1"/>
                </a:solidFill>
                <a:latin typeface="Verdana" panose="020B0604030504040204" pitchFamily="34" charset="0"/>
                <a:ea typeface="Verdana" panose="020B0604030504040204" pitchFamily="34" charset="0"/>
              </a:rPr>
              <a:t> Differential </a:t>
            </a:r>
            <a:r>
              <a:rPr lang="de-DE" altLang="tr-TR" sz="3200" b="1" dirty="0" err="1">
                <a:solidFill>
                  <a:schemeClr val="bg1"/>
                </a:solidFill>
                <a:latin typeface="Verdana" panose="020B0604030504040204" pitchFamily="34" charset="0"/>
                <a:ea typeface="Verdana" panose="020B0604030504040204" pitchFamily="34" charset="0"/>
              </a:rPr>
              <a:t>Pressure</a:t>
            </a:r>
            <a:r>
              <a:rPr lang="de-DE" altLang="tr-TR" sz="3200" b="1" dirty="0">
                <a:solidFill>
                  <a:schemeClr val="bg1"/>
                </a:solidFill>
                <a:latin typeface="Verdana" panose="020B0604030504040204" pitchFamily="34" charset="0"/>
                <a:ea typeface="Verdana" panose="020B0604030504040204" pitchFamily="34" charset="0"/>
              </a:rPr>
              <a:t>  Meters</a:t>
            </a:r>
          </a:p>
        </p:txBody>
      </p:sp>
      <p:sp>
        <p:nvSpPr>
          <p:cNvPr id="13" name="Altbilgi Yer Tutucusu 3"/>
          <p:cNvSpPr>
            <a:spLocks noGrp="1"/>
          </p:cNvSpPr>
          <p:nvPr>
            <p:ph type="ftr" sz="quarter" idx="11"/>
          </p:nvPr>
        </p:nvSpPr>
        <p:spPr>
          <a:xfrm>
            <a:off x="0" y="6492875"/>
            <a:ext cx="691721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DR. KADRİYE ÖZLEM HAMALOĞLU                                                                   </a:t>
            </a:r>
            <a:endPar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12</a:t>
            </a: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a:t>
            </a:r>
            <a:r>
              <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a:t>
            </a: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.2018</a:t>
            </a:r>
            <a:endParaRPr kumimoji="0" lang="en-US" sz="900" b="0" i="0" u="none" strike="noStrike" kern="1200" cap="all" spc="0" normalizeH="0" baseline="0" noProof="0" dirty="0">
              <a:ln>
                <a:noFill/>
              </a:ln>
              <a:solidFill>
                <a:srgbClr val="4590B8"/>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9322692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en-US" altLang="tr-TR" sz="3200" b="1" dirty="0">
                <a:latin typeface="Verdana" panose="020B0604030504040204" pitchFamily="34" charset="0"/>
                <a:ea typeface="Verdana" panose="020B0604030504040204" pitchFamily="34" charset="0"/>
              </a:rPr>
              <a:t>Paddle </a:t>
            </a:r>
            <a:r>
              <a:rPr lang="en-US" altLang="tr-TR" sz="3200" b="1" dirty="0" smtClean="0">
                <a:latin typeface="Verdana" panose="020B0604030504040204" pitchFamily="34" charset="0"/>
                <a:ea typeface="Verdana" panose="020B0604030504040204" pitchFamily="34" charset="0"/>
              </a:rPr>
              <a:t>Wheel</a:t>
            </a:r>
            <a:r>
              <a:rPr lang="tr-TR" altLang="tr-TR" sz="3200" b="1" dirty="0" smtClean="0">
                <a:latin typeface="Verdana" panose="020B0604030504040204" pitchFamily="34" charset="0"/>
                <a:ea typeface="Verdana" panose="020B0604030504040204" pitchFamily="34" charset="0"/>
              </a:rPr>
              <a:t> </a:t>
            </a:r>
            <a:r>
              <a:rPr lang="tr-TR" altLang="tr-TR" sz="3200" b="1" dirty="0" err="1" smtClean="0">
                <a:latin typeface="Verdana" panose="020B0604030504040204" pitchFamily="34" charset="0"/>
                <a:ea typeface="Verdana" panose="020B0604030504040204" pitchFamily="34" charset="0"/>
              </a:rPr>
              <a:t>meters</a:t>
            </a:r>
            <a:endParaRPr lang="tr-TR" sz="3200" b="1" dirty="0">
              <a:latin typeface="Verdana" panose="020B0604030504040204" pitchFamily="34" charset="0"/>
              <a:ea typeface="Verdana" panose="020B0604030504040204" pitchFamily="34" charset="0"/>
            </a:endParaRPr>
          </a:p>
        </p:txBody>
      </p:sp>
      <p:sp>
        <p:nvSpPr>
          <p:cNvPr id="3" name="İçerik Yer Tutucusu 2"/>
          <p:cNvSpPr>
            <a:spLocks noGrp="1"/>
          </p:cNvSpPr>
          <p:nvPr>
            <p:ph idx="1"/>
          </p:nvPr>
        </p:nvSpPr>
        <p:spPr>
          <a:xfrm>
            <a:off x="494266" y="2265264"/>
            <a:ext cx="5928677" cy="3678303"/>
          </a:xfrm>
        </p:spPr>
        <p:txBody>
          <a:bodyPr/>
          <a:lstStyle/>
          <a:p>
            <a:pPr algn="just"/>
            <a:r>
              <a:rPr lang="en-US" dirty="0">
                <a:solidFill>
                  <a:srgbClr val="002060"/>
                </a:solidFill>
                <a:latin typeface="Verdana" panose="020B0604030504040204" pitchFamily="34" charset="0"/>
                <a:ea typeface="Verdana" panose="020B0604030504040204" pitchFamily="34" charset="0"/>
              </a:rPr>
              <a:t>The working principle of a paddle wheel flowmeter is simple. </a:t>
            </a:r>
            <a:endParaRPr lang="tr-TR" dirty="0" smtClean="0">
              <a:solidFill>
                <a:srgbClr val="002060"/>
              </a:solidFill>
              <a:latin typeface="Verdana" panose="020B0604030504040204" pitchFamily="34" charset="0"/>
              <a:ea typeface="Verdana" panose="020B0604030504040204" pitchFamily="34" charset="0"/>
            </a:endParaRPr>
          </a:p>
          <a:p>
            <a:pPr algn="just"/>
            <a:r>
              <a:rPr lang="en-US" dirty="0" smtClean="0">
                <a:solidFill>
                  <a:srgbClr val="002060"/>
                </a:solidFill>
                <a:latin typeface="Verdana" panose="020B0604030504040204" pitchFamily="34" charset="0"/>
                <a:ea typeface="Verdana" panose="020B0604030504040204" pitchFamily="34" charset="0"/>
              </a:rPr>
              <a:t>A </a:t>
            </a:r>
            <a:r>
              <a:rPr lang="en-US" dirty="0">
                <a:solidFill>
                  <a:srgbClr val="002060"/>
                </a:solidFill>
                <a:latin typeface="Verdana" panose="020B0604030504040204" pitchFamily="34" charset="0"/>
                <a:ea typeface="Verdana" panose="020B0604030504040204" pitchFamily="34" charset="0"/>
              </a:rPr>
              <a:t>paddle wheel probe is in contact with the process fluid and, as the fluid flows in the flowmeter, it makes the paddle wheel rotate at a speed proportional to the flow rate. </a:t>
            </a:r>
            <a:endParaRPr lang="tr-TR" dirty="0" smtClean="0">
              <a:solidFill>
                <a:srgbClr val="002060"/>
              </a:solidFill>
              <a:latin typeface="Verdana" panose="020B0604030504040204" pitchFamily="34" charset="0"/>
              <a:ea typeface="Verdana" panose="020B0604030504040204" pitchFamily="34" charset="0"/>
            </a:endParaRPr>
          </a:p>
          <a:p>
            <a:pPr algn="just"/>
            <a:r>
              <a:rPr lang="en-US" dirty="0" smtClean="0">
                <a:solidFill>
                  <a:srgbClr val="002060"/>
                </a:solidFill>
                <a:latin typeface="Verdana" panose="020B0604030504040204" pitchFamily="34" charset="0"/>
                <a:ea typeface="Verdana" panose="020B0604030504040204" pitchFamily="34" charset="0"/>
              </a:rPr>
              <a:t>A </a:t>
            </a:r>
            <a:r>
              <a:rPr lang="en-US" dirty="0">
                <a:solidFill>
                  <a:srgbClr val="002060"/>
                </a:solidFill>
                <a:latin typeface="Verdana" panose="020B0604030504040204" pitchFamily="34" charset="0"/>
                <a:ea typeface="Verdana" panose="020B0604030504040204" pitchFamily="34" charset="0"/>
              </a:rPr>
              <a:t>magnetic or an optical sensor detects the movement of the paddle wheel and relays the information to the flowmeter which converts it to a flow rate reading. </a:t>
            </a:r>
            <a:endParaRPr lang="tr-TR" dirty="0">
              <a:solidFill>
                <a:srgbClr val="002060"/>
              </a:solidFill>
              <a:latin typeface="Verdana" panose="020B0604030504040204" pitchFamily="34" charset="0"/>
              <a:ea typeface="Verdana" panose="020B0604030504040204" pitchFamily="34" charset="0"/>
            </a:endParaRP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917210" y="2002446"/>
            <a:ext cx="2863867" cy="2304892"/>
          </a:xfrm>
          <a:prstGeom prst="rect">
            <a:avLst/>
          </a:prstGeom>
        </p:spPr>
      </p:pic>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0341807" y="1987026"/>
            <a:ext cx="1835150" cy="3713163"/>
          </a:xfrm>
          <a:prstGeom prst="rect">
            <a:avLst/>
          </a:prstGeom>
        </p:spPr>
      </p:pic>
      <p:sp>
        <p:nvSpPr>
          <p:cNvPr id="7" name="Altbilgi Yer Tutucusu 3"/>
          <p:cNvSpPr>
            <a:spLocks noGrp="1"/>
          </p:cNvSpPr>
          <p:nvPr>
            <p:ph type="ftr" sz="quarter" idx="11"/>
          </p:nvPr>
        </p:nvSpPr>
        <p:spPr>
          <a:xfrm>
            <a:off x="0" y="6492875"/>
            <a:ext cx="691721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DR. KADRİYE ÖZLEM HAMALOĞLU                                                                   </a:t>
            </a:r>
            <a:endPar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12</a:t>
            </a: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a:t>
            </a:r>
            <a:r>
              <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a:t>
            </a: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.2018</a:t>
            </a:r>
            <a:endParaRPr kumimoji="0" lang="en-US" sz="900" b="0" i="0" u="none" strike="noStrike" kern="1200" cap="all" spc="0" normalizeH="0" baseline="0" noProof="0" dirty="0">
              <a:ln>
                <a:noFill/>
              </a:ln>
              <a:solidFill>
                <a:srgbClr val="4590B8"/>
              </a:solidFill>
              <a:effectLst/>
              <a:uLnTx/>
              <a:uFillTx/>
              <a:latin typeface="Gill Sans MT" panose="020B0502020104020203"/>
              <a:ea typeface="+mn-ea"/>
              <a:cs typeface="+mn-cs"/>
            </a:endParaRPr>
          </a:p>
        </p:txBody>
      </p:sp>
      <p:pic>
        <p:nvPicPr>
          <p:cNvPr id="8"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47099"/>
          <a:stretch/>
        </p:blipFill>
        <p:spPr>
          <a:xfrm>
            <a:off x="6725682" y="4589638"/>
            <a:ext cx="3567065" cy="2248745"/>
          </a:xfrm>
          <a:prstGeom prst="rect">
            <a:avLst/>
          </a:prstGeom>
        </p:spPr>
      </p:pic>
    </p:spTree>
    <p:extLst>
      <p:ext uri="{BB962C8B-B14F-4D97-AF65-F5344CB8AC3E}">
        <p14:creationId xmlns:p14="http://schemas.microsoft.com/office/powerpoint/2010/main" val="39258576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idx="1"/>
          </p:nvPr>
        </p:nvSpPr>
        <p:spPr>
          <a:xfrm>
            <a:off x="572537" y="3475866"/>
            <a:ext cx="7772400" cy="2952750"/>
          </a:xfrm>
        </p:spPr>
        <p:txBody>
          <a:bodyPr>
            <a:noAutofit/>
          </a:bodyPr>
          <a:lstStyle/>
          <a:p>
            <a:pPr marL="0" indent="0">
              <a:buNone/>
            </a:pPr>
            <a:r>
              <a:rPr lang="en-US" altLang="tr-TR" b="1" u="sng" dirty="0">
                <a:solidFill>
                  <a:srgbClr val="0070C0"/>
                </a:solidFill>
                <a:latin typeface="Verdana" panose="020B0604030504040204" pitchFamily="34" charset="0"/>
                <a:ea typeface="Verdana" panose="020B0604030504040204" pitchFamily="34" charset="0"/>
              </a:rPr>
              <a:t>Advantages</a:t>
            </a:r>
            <a:endParaRPr lang="tr-TR" altLang="tr-TR" b="1" u="sng" dirty="0" smtClean="0">
              <a:solidFill>
                <a:srgbClr val="0070C0"/>
              </a:solidFill>
              <a:latin typeface="Verdana" panose="020B0604030504040204" pitchFamily="34" charset="0"/>
              <a:ea typeface="Verdana" panose="020B0604030504040204" pitchFamily="34" charset="0"/>
            </a:endParaRPr>
          </a:p>
          <a:p>
            <a:r>
              <a:rPr lang="en-US" altLang="tr-TR" dirty="0" smtClean="0">
                <a:latin typeface="Verdana" panose="020B0604030504040204" pitchFamily="34" charset="0"/>
                <a:ea typeface="Verdana" panose="020B0604030504040204" pitchFamily="34" charset="0"/>
              </a:rPr>
              <a:t>Very good repeatability </a:t>
            </a:r>
          </a:p>
          <a:p>
            <a:r>
              <a:rPr lang="en-US" altLang="tr-TR" dirty="0" smtClean="0">
                <a:latin typeface="Verdana" panose="020B0604030504040204" pitchFamily="34" charset="0"/>
                <a:ea typeface="Verdana" panose="020B0604030504040204" pitchFamily="34" charset="0"/>
              </a:rPr>
              <a:t>Reduced susceptibility to fouling and deposits </a:t>
            </a:r>
          </a:p>
          <a:p>
            <a:r>
              <a:rPr lang="en-US" altLang="tr-TR" dirty="0" smtClean="0">
                <a:latin typeface="Verdana" panose="020B0604030504040204" pitchFamily="34" charset="0"/>
                <a:ea typeface="Verdana" panose="020B0604030504040204" pitchFamily="34" charset="0"/>
              </a:rPr>
              <a:t>Less sensitive to viscosity changes </a:t>
            </a:r>
          </a:p>
          <a:p>
            <a:r>
              <a:rPr lang="en-US" altLang="tr-TR" dirty="0" smtClean="0">
                <a:latin typeface="Verdana" panose="020B0604030504040204" pitchFamily="34" charset="0"/>
                <a:ea typeface="Verdana" panose="020B0604030504040204" pitchFamily="34" charset="0"/>
              </a:rPr>
              <a:t>Available in large sizes, good value for high flow rates </a:t>
            </a:r>
          </a:p>
          <a:p>
            <a:r>
              <a:rPr lang="en-US" altLang="tr-TR" dirty="0" smtClean="0">
                <a:latin typeface="Verdana" panose="020B0604030504040204" pitchFamily="34" charset="0"/>
                <a:ea typeface="Verdana" panose="020B0604030504040204" pitchFamily="34" charset="0"/>
              </a:rPr>
              <a:t>Low maintenance </a:t>
            </a:r>
          </a:p>
          <a:p>
            <a:r>
              <a:rPr lang="en-US" altLang="tr-TR" dirty="0" smtClean="0">
                <a:latin typeface="Verdana" panose="020B0604030504040204" pitchFamily="34" charset="0"/>
                <a:ea typeface="Verdana" panose="020B0604030504040204" pitchFamily="34" charset="0"/>
              </a:rPr>
              <a:t>Registers near zero flow rate </a:t>
            </a:r>
            <a:endParaRPr lang="tr-TR" altLang="tr-TR" dirty="0" smtClean="0">
              <a:latin typeface="Verdana" panose="020B0604030504040204" pitchFamily="34" charset="0"/>
              <a:ea typeface="Verdana" panose="020B0604030504040204" pitchFamily="34" charset="0"/>
            </a:endParaRPr>
          </a:p>
          <a:p>
            <a:pPr marL="0" indent="0">
              <a:buNone/>
            </a:pPr>
            <a:r>
              <a:rPr lang="tr-TR" altLang="tr-TR" b="1" u="sng" dirty="0" err="1" smtClean="0">
                <a:solidFill>
                  <a:srgbClr val="0070C0"/>
                </a:solidFill>
                <a:latin typeface="Verdana" panose="020B0604030504040204" pitchFamily="34" charset="0"/>
                <a:ea typeface="Verdana" panose="020B0604030504040204" pitchFamily="34" charset="0"/>
              </a:rPr>
              <a:t>Disa</a:t>
            </a:r>
            <a:r>
              <a:rPr lang="en-US" altLang="tr-TR" b="1" u="sng" dirty="0" err="1" smtClean="0">
                <a:solidFill>
                  <a:srgbClr val="0070C0"/>
                </a:solidFill>
                <a:latin typeface="Verdana" panose="020B0604030504040204" pitchFamily="34" charset="0"/>
                <a:ea typeface="Verdana" panose="020B0604030504040204" pitchFamily="34" charset="0"/>
              </a:rPr>
              <a:t>dvantages</a:t>
            </a:r>
            <a:endParaRPr lang="tr-TR" altLang="tr-TR" b="1" u="sng" dirty="0" smtClean="0">
              <a:solidFill>
                <a:srgbClr val="0070C0"/>
              </a:solidFill>
              <a:latin typeface="Verdana" panose="020B0604030504040204" pitchFamily="34" charset="0"/>
              <a:ea typeface="Verdana" panose="020B0604030504040204" pitchFamily="34" charset="0"/>
            </a:endParaRPr>
          </a:p>
          <a:p>
            <a:pPr>
              <a:buClr>
                <a:srgbClr val="0070C0"/>
              </a:buClr>
              <a:buFont typeface="Wingdings" panose="05000000000000000000" pitchFamily="2" charset="2"/>
              <a:buChar char="§"/>
              <a:defRPr/>
            </a:pPr>
            <a:r>
              <a:rPr lang="en-US" kern="0" dirty="0" smtClean="0">
                <a:latin typeface="Verdana" panose="020B0604030504040204" pitchFamily="34" charset="0"/>
                <a:ea typeface="Verdana" panose="020B0604030504040204" pitchFamily="34" charset="0"/>
              </a:rPr>
              <a:t>High pressure drop that increases drastically with viscosity </a:t>
            </a:r>
            <a:endParaRPr lang="tr-TR" kern="0" dirty="0" smtClean="0">
              <a:latin typeface="Verdana" panose="020B0604030504040204" pitchFamily="34" charset="0"/>
              <a:ea typeface="Verdana" panose="020B0604030504040204" pitchFamily="34" charset="0"/>
            </a:endParaRPr>
          </a:p>
          <a:p>
            <a:pPr>
              <a:buClr>
                <a:srgbClr val="0070C0"/>
              </a:buClr>
              <a:buFont typeface="Wingdings" panose="05000000000000000000" pitchFamily="2" charset="2"/>
              <a:buChar char="§"/>
              <a:defRPr/>
            </a:pPr>
            <a:r>
              <a:rPr lang="en-US" kern="0" dirty="0" smtClean="0">
                <a:latin typeface="Verdana" panose="020B0604030504040204" pitchFamily="34" charset="0"/>
                <a:ea typeface="Verdana" panose="020B0604030504040204" pitchFamily="34" charset="0"/>
              </a:rPr>
              <a:t>Relatively </a:t>
            </a:r>
            <a:r>
              <a:rPr lang="en-US" kern="0" dirty="0">
                <a:latin typeface="Verdana" panose="020B0604030504040204" pitchFamily="34" charset="0"/>
                <a:ea typeface="Verdana" panose="020B0604030504040204" pitchFamily="34" charset="0"/>
              </a:rPr>
              <a:t>high </a:t>
            </a:r>
            <a:r>
              <a:rPr lang="en-US" kern="0" dirty="0" smtClean="0">
                <a:latin typeface="Verdana" panose="020B0604030504040204" pitchFamily="34" charset="0"/>
                <a:ea typeface="Verdana" panose="020B0604030504040204" pitchFamily="34" charset="0"/>
              </a:rPr>
              <a:t>cost</a:t>
            </a:r>
            <a:endParaRPr lang="tr-TR" kern="0" dirty="0" smtClean="0">
              <a:latin typeface="Verdana" panose="020B0604030504040204" pitchFamily="34" charset="0"/>
              <a:ea typeface="Verdana" panose="020B0604030504040204" pitchFamily="34" charset="0"/>
            </a:endParaRPr>
          </a:p>
          <a:p>
            <a:pPr>
              <a:buClr>
                <a:srgbClr val="0070C0"/>
              </a:buClr>
              <a:buFont typeface="Wingdings" panose="05000000000000000000" pitchFamily="2" charset="2"/>
              <a:buChar char="§"/>
              <a:defRPr/>
            </a:pPr>
            <a:r>
              <a:rPr lang="en-US" kern="0" dirty="0" smtClean="0">
                <a:latin typeface="Verdana" panose="020B0604030504040204" pitchFamily="34" charset="0"/>
                <a:ea typeface="Verdana" panose="020B0604030504040204" pitchFamily="34" charset="0"/>
              </a:rPr>
              <a:t>Indirect </a:t>
            </a:r>
            <a:r>
              <a:rPr lang="en-US" kern="0" dirty="0">
                <a:latin typeface="Verdana" panose="020B0604030504040204" pitchFamily="34" charset="0"/>
                <a:ea typeface="Verdana" panose="020B0604030504040204" pitchFamily="34" charset="0"/>
              </a:rPr>
              <a:t>measurement</a:t>
            </a:r>
          </a:p>
          <a:p>
            <a:pPr marL="342900" indent="-342900">
              <a:buClr>
                <a:srgbClr val="FF9900"/>
              </a:buClr>
              <a:buFont typeface="Wingdings 3" pitchFamily="18" charset="2"/>
              <a:buChar char="}"/>
              <a:defRPr/>
            </a:pPr>
            <a:endParaRPr lang="en-US" kern="0" dirty="0">
              <a:latin typeface="Verdana" panose="020B0604030504040204" pitchFamily="34" charset="0"/>
              <a:ea typeface="Verdana" panose="020B0604030504040204" pitchFamily="34" charset="0"/>
            </a:endParaRPr>
          </a:p>
          <a:p>
            <a:pPr marL="0" indent="0">
              <a:buNone/>
            </a:pPr>
            <a:endParaRPr lang="tr-TR" altLang="tr-TR" b="1" u="sng" dirty="0" smtClean="0">
              <a:solidFill>
                <a:srgbClr val="0070C0"/>
              </a:solidFill>
              <a:latin typeface="Verdana" panose="020B0604030504040204" pitchFamily="34" charset="0"/>
              <a:ea typeface="Verdana" panose="020B0604030504040204" pitchFamily="34" charset="0"/>
            </a:endParaRPr>
          </a:p>
          <a:p>
            <a:pPr marL="0" indent="0">
              <a:buNone/>
            </a:pPr>
            <a:endParaRPr lang="en-US" altLang="tr-TR" dirty="0" smtClean="0">
              <a:latin typeface="Verdana" panose="020B0604030504040204" pitchFamily="34" charset="0"/>
              <a:ea typeface="Verdana" panose="020B0604030504040204" pitchFamily="34" charset="0"/>
            </a:endParaRPr>
          </a:p>
          <a:p>
            <a:pPr>
              <a:buFont typeface="Arial Narrow" panose="020B0606020202030204" pitchFamily="34" charset="0"/>
              <a:buNone/>
            </a:pPr>
            <a:endParaRPr lang="en-US" altLang="tr-TR" dirty="0" smtClean="0">
              <a:latin typeface="Verdana" panose="020B0604030504040204" pitchFamily="34" charset="0"/>
              <a:ea typeface="Verdana" panose="020B0604030504040204" pitchFamily="34" charset="0"/>
            </a:endParaRPr>
          </a:p>
        </p:txBody>
      </p:sp>
      <p:sp>
        <p:nvSpPr>
          <p:cNvPr id="6" name="Rectangle 3"/>
          <p:cNvSpPr txBox="1">
            <a:spLocks noChangeArrowheads="1"/>
          </p:cNvSpPr>
          <p:nvPr/>
        </p:nvSpPr>
        <p:spPr bwMode="auto">
          <a:xfrm>
            <a:off x="1168651" y="6086286"/>
            <a:ext cx="7772400" cy="1595438"/>
          </a:xfrm>
          <a:prstGeom prst="rect">
            <a:avLst/>
          </a:prstGeom>
          <a:noFill/>
          <a:ln w="9525">
            <a:noFill/>
            <a:miter lim="800000"/>
            <a:headEnd/>
            <a:tailEnd/>
          </a:ln>
        </p:spPr>
        <p:txBody>
          <a:bodyPr/>
          <a:lstStyle/>
          <a:p>
            <a:pPr marL="342900" indent="-342900">
              <a:spcBef>
                <a:spcPct val="20000"/>
              </a:spcBef>
              <a:buClr>
                <a:srgbClr val="FF9900"/>
              </a:buClr>
              <a:buFont typeface="Wingdings 3" pitchFamily="18" charset="2"/>
              <a:buChar char="}"/>
              <a:defRPr/>
            </a:pPr>
            <a:endParaRPr lang="en-US" sz="2400" kern="0" dirty="0">
              <a:latin typeface="Times New Roman" pitchFamily="18" charset="0"/>
            </a:endParaRPr>
          </a:p>
        </p:txBody>
      </p:sp>
      <p:sp>
        <p:nvSpPr>
          <p:cNvPr id="2" name="Dikdörtgen 1"/>
          <p:cNvSpPr/>
          <p:nvPr/>
        </p:nvSpPr>
        <p:spPr>
          <a:xfrm>
            <a:off x="3663279" y="961871"/>
            <a:ext cx="4368504" cy="584775"/>
          </a:xfrm>
          <a:prstGeom prst="rect">
            <a:avLst/>
          </a:prstGeom>
        </p:spPr>
        <p:txBody>
          <a:bodyPr wrap="none">
            <a:spAutoFit/>
          </a:bodyPr>
          <a:lstStyle/>
          <a:p>
            <a:pPr>
              <a:defRPr/>
            </a:pPr>
            <a:r>
              <a:rPr lang="de-DE" sz="3200" b="1" kern="0" dirty="0" err="1">
                <a:solidFill>
                  <a:schemeClr val="bg1"/>
                </a:solidFill>
                <a:latin typeface="Verdana" panose="020B0604030504040204" pitchFamily="34" charset="0"/>
                <a:ea typeface="Verdana" panose="020B0604030504040204" pitchFamily="34" charset="0"/>
                <a:cs typeface="Times New Roman" pitchFamily="18" charset="0"/>
              </a:rPr>
              <a:t>Inferential</a:t>
            </a:r>
            <a:r>
              <a:rPr lang="de-DE" sz="3200" b="1" kern="0" dirty="0">
                <a:solidFill>
                  <a:schemeClr val="bg1"/>
                </a:solidFill>
                <a:latin typeface="Verdana" panose="020B0604030504040204" pitchFamily="34" charset="0"/>
                <a:ea typeface="Verdana" panose="020B0604030504040204" pitchFamily="34" charset="0"/>
                <a:cs typeface="Times New Roman" pitchFamily="18" charset="0"/>
              </a:rPr>
              <a:t> Meters</a:t>
            </a:r>
          </a:p>
        </p:txBody>
      </p:sp>
      <p:sp>
        <p:nvSpPr>
          <p:cNvPr id="10" name="Altbilgi Yer Tutucusu 3"/>
          <p:cNvSpPr>
            <a:spLocks noGrp="1"/>
          </p:cNvSpPr>
          <p:nvPr>
            <p:ph type="ftr" sz="quarter" idx="11"/>
          </p:nvPr>
        </p:nvSpPr>
        <p:spPr>
          <a:xfrm>
            <a:off x="0" y="6492875"/>
            <a:ext cx="691721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DR. KADRİYE ÖZLEM HAMALOĞLU                                                                   </a:t>
            </a:r>
            <a:endPar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12</a:t>
            </a: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a:t>
            </a:r>
            <a:r>
              <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a:t>
            </a: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.2018</a:t>
            </a:r>
            <a:endParaRPr kumimoji="0" lang="en-US" sz="900" b="0" i="0" u="none" strike="noStrike" kern="1200" cap="all" spc="0" normalizeH="0" baseline="0" noProof="0" dirty="0">
              <a:ln>
                <a:noFill/>
              </a:ln>
              <a:solidFill>
                <a:srgbClr val="4590B8"/>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1286252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9529" y="4340944"/>
            <a:ext cx="2670773" cy="211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6" name="Rectangle 3"/>
          <p:cNvSpPr>
            <a:spLocks noGrp="1" noChangeArrowheads="1"/>
          </p:cNvSpPr>
          <p:nvPr>
            <p:ph type="body" idx="1"/>
          </p:nvPr>
        </p:nvSpPr>
        <p:spPr>
          <a:xfrm>
            <a:off x="496979" y="1989055"/>
            <a:ext cx="7772400" cy="5334000"/>
          </a:xfrm>
        </p:spPr>
        <p:txBody>
          <a:bodyPr>
            <a:normAutofit/>
          </a:bodyPr>
          <a:lstStyle/>
          <a:p>
            <a:r>
              <a:rPr lang="en-US" altLang="tr-TR" sz="2000" dirty="0" smtClean="0">
                <a:solidFill>
                  <a:srgbClr val="002060"/>
                </a:solidFill>
                <a:latin typeface="Verdana" panose="020B0604030504040204" pitchFamily="34" charset="0"/>
                <a:ea typeface="Verdana" panose="020B0604030504040204" pitchFamily="34" charset="0"/>
              </a:rPr>
              <a:t>Electromagnetic</a:t>
            </a:r>
            <a:r>
              <a:rPr lang="tr-TR" altLang="tr-TR" sz="2000" dirty="0" smtClean="0">
                <a:solidFill>
                  <a:srgbClr val="002060"/>
                </a:solidFill>
                <a:latin typeface="Verdana" panose="020B0604030504040204" pitchFamily="34" charset="0"/>
                <a:ea typeface="Verdana" panose="020B0604030504040204" pitchFamily="34" charset="0"/>
              </a:rPr>
              <a:t> (</a:t>
            </a:r>
            <a:r>
              <a:rPr lang="en-US" altLang="tr-TR" sz="2000" dirty="0" smtClean="0">
                <a:solidFill>
                  <a:srgbClr val="002060"/>
                </a:solidFill>
                <a:latin typeface="Verdana" panose="020B0604030504040204" pitchFamily="34" charset="0"/>
                <a:ea typeface="Verdana" panose="020B0604030504040204" pitchFamily="34" charset="0"/>
              </a:rPr>
              <a:t>EM</a:t>
            </a:r>
            <a:r>
              <a:rPr lang="tr-TR" altLang="tr-TR" sz="2000" dirty="0" smtClean="0">
                <a:solidFill>
                  <a:srgbClr val="002060"/>
                </a:solidFill>
                <a:latin typeface="Verdana" panose="020B0604030504040204" pitchFamily="34" charset="0"/>
                <a:ea typeface="Verdana" panose="020B0604030504040204" pitchFamily="34" charset="0"/>
              </a:rPr>
              <a:t>)</a:t>
            </a:r>
            <a:r>
              <a:rPr lang="en-US" altLang="tr-TR" sz="2000" dirty="0" smtClean="0">
                <a:solidFill>
                  <a:srgbClr val="002060"/>
                </a:solidFill>
                <a:latin typeface="Verdana" panose="020B0604030504040204" pitchFamily="34" charset="0"/>
                <a:ea typeface="Verdana" panose="020B0604030504040204" pitchFamily="34" charset="0"/>
              </a:rPr>
              <a:t> Meter</a:t>
            </a:r>
            <a:endParaRPr lang="en-US" altLang="tr-TR" sz="2000" dirty="0">
              <a:solidFill>
                <a:srgbClr val="002060"/>
              </a:solidFill>
              <a:latin typeface="Verdana" panose="020B0604030504040204" pitchFamily="34" charset="0"/>
              <a:ea typeface="Verdana" panose="020B0604030504040204" pitchFamily="34" charset="0"/>
            </a:endParaRPr>
          </a:p>
          <a:p>
            <a:r>
              <a:rPr lang="en-US" altLang="tr-TR" sz="2000" dirty="0" smtClean="0">
                <a:solidFill>
                  <a:srgbClr val="002060"/>
                </a:solidFill>
                <a:latin typeface="Verdana" panose="020B0604030504040204" pitchFamily="34" charset="0"/>
                <a:ea typeface="Verdana" panose="020B0604030504040204" pitchFamily="34" charset="0"/>
              </a:rPr>
              <a:t>Vortex Shedding Meter</a:t>
            </a:r>
            <a:endParaRPr lang="tr-TR" altLang="tr-TR" sz="2000" dirty="0" smtClean="0">
              <a:solidFill>
                <a:srgbClr val="002060"/>
              </a:solidFill>
              <a:latin typeface="Verdana" panose="020B0604030504040204" pitchFamily="34" charset="0"/>
              <a:ea typeface="Verdana" panose="020B0604030504040204" pitchFamily="34" charset="0"/>
            </a:endParaRPr>
          </a:p>
          <a:p>
            <a:r>
              <a:rPr lang="en-US" altLang="tr-TR" sz="2000" dirty="0" smtClean="0">
                <a:solidFill>
                  <a:srgbClr val="002060"/>
                </a:solidFill>
                <a:latin typeface="Verdana" panose="020B0604030504040204" pitchFamily="34" charset="0"/>
                <a:ea typeface="Verdana" panose="020B0604030504040204" pitchFamily="34" charset="0"/>
              </a:rPr>
              <a:t>Vortex </a:t>
            </a:r>
            <a:r>
              <a:rPr lang="en-US" altLang="tr-TR" sz="2000" dirty="0">
                <a:solidFill>
                  <a:srgbClr val="002060"/>
                </a:solidFill>
                <a:latin typeface="Verdana" panose="020B0604030504040204" pitchFamily="34" charset="0"/>
                <a:ea typeface="Verdana" panose="020B0604030504040204" pitchFamily="34" charset="0"/>
              </a:rPr>
              <a:t>Generation </a:t>
            </a:r>
            <a:r>
              <a:rPr lang="en-US" altLang="tr-TR" sz="2000" dirty="0" smtClean="0">
                <a:solidFill>
                  <a:srgbClr val="002060"/>
                </a:solidFill>
                <a:latin typeface="Verdana" panose="020B0604030504040204" pitchFamily="34" charset="0"/>
                <a:ea typeface="Verdana" panose="020B0604030504040204" pitchFamily="34" charset="0"/>
              </a:rPr>
              <a:t>Meter</a:t>
            </a:r>
            <a:endParaRPr lang="en-US" altLang="tr-TR" sz="2000" dirty="0">
              <a:solidFill>
                <a:srgbClr val="002060"/>
              </a:solidFill>
              <a:latin typeface="Verdana" panose="020B0604030504040204" pitchFamily="34" charset="0"/>
              <a:ea typeface="Verdana" panose="020B0604030504040204" pitchFamily="34" charset="0"/>
            </a:endParaRPr>
          </a:p>
          <a:p>
            <a:r>
              <a:rPr lang="en-US" altLang="tr-TR" sz="2000" dirty="0" smtClean="0">
                <a:solidFill>
                  <a:srgbClr val="002060"/>
                </a:solidFill>
                <a:latin typeface="Verdana" panose="020B0604030504040204" pitchFamily="34" charset="0"/>
                <a:ea typeface="Verdana" panose="020B0604030504040204" pitchFamily="34" charset="0"/>
              </a:rPr>
              <a:t>Ultrasonic Flow</a:t>
            </a:r>
            <a:r>
              <a:rPr lang="tr-TR" altLang="tr-TR" sz="2000" dirty="0" smtClean="0">
                <a:solidFill>
                  <a:srgbClr val="002060"/>
                </a:solidFill>
                <a:latin typeface="Verdana" panose="020B0604030504040204" pitchFamily="34" charset="0"/>
                <a:ea typeface="Verdana" panose="020B0604030504040204" pitchFamily="34" charset="0"/>
              </a:rPr>
              <a:t>m</a:t>
            </a:r>
            <a:r>
              <a:rPr lang="en-US" altLang="tr-TR" sz="2000" dirty="0" err="1" smtClean="0">
                <a:solidFill>
                  <a:srgbClr val="002060"/>
                </a:solidFill>
                <a:latin typeface="Verdana" panose="020B0604030504040204" pitchFamily="34" charset="0"/>
                <a:ea typeface="Verdana" panose="020B0604030504040204" pitchFamily="34" charset="0"/>
              </a:rPr>
              <a:t>eters</a:t>
            </a:r>
            <a:endParaRPr lang="tr-TR" altLang="tr-TR" sz="2000" dirty="0">
              <a:solidFill>
                <a:srgbClr val="002060"/>
              </a:solidFill>
              <a:latin typeface="Verdana" panose="020B0604030504040204" pitchFamily="34" charset="0"/>
              <a:ea typeface="Verdana" panose="020B0604030504040204" pitchFamily="34" charset="0"/>
            </a:endParaRPr>
          </a:p>
          <a:p>
            <a:r>
              <a:rPr lang="en-US" altLang="tr-TR" sz="2000" dirty="0">
                <a:solidFill>
                  <a:srgbClr val="002060"/>
                </a:solidFill>
                <a:latin typeface="Verdana" panose="020B0604030504040204" pitchFamily="34" charset="0"/>
                <a:ea typeface="Verdana" panose="020B0604030504040204" pitchFamily="34" charset="0"/>
              </a:rPr>
              <a:t>Magnetic </a:t>
            </a:r>
            <a:r>
              <a:rPr lang="en-US" altLang="tr-TR" sz="2000" dirty="0" smtClean="0">
                <a:solidFill>
                  <a:srgbClr val="002060"/>
                </a:solidFill>
                <a:latin typeface="Verdana" panose="020B0604030504040204" pitchFamily="34" charset="0"/>
                <a:ea typeface="Verdana" panose="020B0604030504040204" pitchFamily="34" charset="0"/>
              </a:rPr>
              <a:t>Flow</a:t>
            </a:r>
            <a:r>
              <a:rPr lang="tr-TR" altLang="tr-TR" sz="2000" dirty="0" smtClean="0">
                <a:solidFill>
                  <a:srgbClr val="002060"/>
                </a:solidFill>
                <a:latin typeface="Verdana" panose="020B0604030504040204" pitchFamily="34" charset="0"/>
                <a:ea typeface="Verdana" panose="020B0604030504040204" pitchFamily="34" charset="0"/>
              </a:rPr>
              <a:t>m</a:t>
            </a:r>
            <a:r>
              <a:rPr lang="en-US" altLang="tr-TR" sz="2000" dirty="0" err="1" smtClean="0">
                <a:solidFill>
                  <a:srgbClr val="002060"/>
                </a:solidFill>
                <a:latin typeface="Verdana" panose="020B0604030504040204" pitchFamily="34" charset="0"/>
                <a:ea typeface="Verdana" panose="020B0604030504040204" pitchFamily="34" charset="0"/>
              </a:rPr>
              <a:t>eter</a:t>
            </a:r>
            <a:r>
              <a:rPr lang="tr-TR" altLang="tr-TR" sz="2000" dirty="0" smtClean="0">
                <a:solidFill>
                  <a:srgbClr val="002060"/>
                </a:solidFill>
                <a:latin typeface="Verdana" panose="020B0604030504040204" pitchFamily="34" charset="0"/>
                <a:ea typeface="Verdana" panose="020B0604030504040204" pitchFamily="34" charset="0"/>
              </a:rPr>
              <a:t>s</a:t>
            </a:r>
            <a:endParaRPr lang="tr-TR" altLang="tr-TR" sz="2000" dirty="0">
              <a:solidFill>
                <a:srgbClr val="002060"/>
              </a:solidFill>
              <a:latin typeface="Verdana" panose="020B0604030504040204" pitchFamily="34" charset="0"/>
              <a:ea typeface="Verdana" panose="020B0604030504040204" pitchFamily="34" charset="0"/>
            </a:endParaRPr>
          </a:p>
          <a:p>
            <a:r>
              <a:rPr lang="en-US" altLang="tr-TR" sz="2000" dirty="0">
                <a:solidFill>
                  <a:srgbClr val="002060"/>
                </a:solidFill>
                <a:latin typeface="Verdana" panose="020B0604030504040204" pitchFamily="34" charset="0"/>
                <a:ea typeface="Verdana" panose="020B0604030504040204" pitchFamily="34" charset="0"/>
              </a:rPr>
              <a:t>Swirl </a:t>
            </a:r>
            <a:r>
              <a:rPr lang="en-US" altLang="tr-TR" sz="2000" dirty="0" smtClean="0">
                <a:solidFill>
                  <a:srgbClr val="002060"/>
                </a:solidFill>
                <a:latin typeface="Verdana" panose="020B0604030504040204" pitchFamily="34" charset="0"/>
                <a:ea typeface="Verdana" panose="020B0604030504040204" pitchFamily="34" charset="0"/>
              </a:rPr>
              <a:t>Meter</a:t>
            </a:r>
            <a:endParaRPr lang="tr-TR" altLang="tr-TR" sz="2000" dirty="0" smtClean="0">
              <a:solidFill>
                <a:srgbClr val="002060"/>
              </a:solidFill>
              <a:latin typeface="Verdana" panose="020B0604030504040204" pitchFamily="34" charset="0"/>
              <a:ea typeface="Verdana" panose="020B0604030504040204" pitchFamily="34" charset="0"/>
            </a:endParaRPr>
          </a:p>
          <a:p>
            <a:r>
              <a:rPr lang="en-US" altLang="tr-TR" sz="2000" dirty="0">
                <a:solidFill>
                  <a:srgbClr val="002060"/>
                </a:solidFill>
                <a:latin typeface="Verdana" panose="020B0604030504040204" pitchFamily="34" charset="0"/>
                <a:ea typeface="Verdana" panose="020B0604030504040204" pitchFamily="34" charset="0"/>
              </a:rPr>
              <a:t>Coriolis Mass </a:t>
            </a:r>
            <a:r>
              <a:rPr lang="en-US" altLang="tr-TR" sz="2000" dirty="0" smtClean="0">
                <a:solidFill>
                  <a:srgbClr val="002060"/>
                </a:solidFill>
                <a:latin typeface="Verdana" panose="020B0604030504040204" pitchFamily="34" charset="0"/>
                <a:ea typeface="Verdana" panose="020B0604030504040204" pitchFamily="34" charset="0"/>
              </a:rPr>
              <a:t>Flowmeter</a:t>
            </a:r>
            <a:r>
              <a:rPr lang="tr-TR" altLang="tr-TR" sz="2000" dirty="0">
                <a:solidFill>
                  <a:srgbClr val="002060"/>
                </a:solidFill>
                <a:latin typeface="Verdana" panose="020B0604030504040204" pitchFamily="34" charset="0"/>
                <a:ea typeface="Verdana" panose="020B0604030504040204" pitchFamily="34" charset="0"/>
              </a:rPr>
              <a:t>s</a:t>
            </a:r>
            <a:endParaRPr lang="en-US" altLang="tr-TR" sz="2000" dirty="0">
              <a:solidFill>
                <a:srgbClr val="002060"/>
              </a:solidFill>
              <a:latin typeface="Verdana" panose="020B0604030504040204" pitchFamily="34" charset="0"/>
              <a:ea typeface="Verdana" panose="020B0604030504040204" pitchFamily="34" charset="0"/>
            </a:endParaRPr>
          </a:p>
          <a:p>
            <a:endParaRPr lang="en-US" altLang="tr-TR" sz="2000" dirty="0" smtClean="0">
              <a:solidFill>
                <a:srgbClr val="002060"/>
              </a:solidFill>
              <a:latin typeface="Verdana" panose="020B0604030504040204" pitchFamily="34" charset="0"/>
              <a:ea typeface="Verdana" panose="020B0604030504040204" pitchFamily="34" charset="0"/>
            </a:endParaRPr>
          </a:p>
          <a:p>
            <a:endParaRPr lang="en-US" altLang="tr-TR" sz="2000" dirty="0" smtClean="0">
              <a:solidFill>
                <a:srgbClr val="002060"/>
              </a:solidFill>
              <a:latin typeface="Verdana" panose="020B0604030504040204" pitchFamily="34" charset="0"/>
              <a:ea typeface="Verdana" panose="020B0604030504040204" pitchFamily="34" charset="0"/>
            </a:endParaRPr>
          </a:p>
          <a:p>
            <a:endParaRPr lang="en-US" altLang="tr-TR" sz="2000" dirty="0" smtClean="0">
              <a:solidFill>
                <a:srgbClr val="002060"/>
              </a:solidFill>
              <a:latin typeface="Verdana" panose="020B0604030504040204" pitchFamily="34" charset="0"/>
              <a:ea typeface="Verdana" panose="020B0604030504040204" pitchFamily="34" charset="0"/>
            </a:endParaRPr>
          </a:p>
          <a:p>
            <a:pPr>
              <a:buFont typeface="Wingdings 3" panose="05040102010807070707" pitchFamily="18" charset="2"/>
              <a:buNone/>
            </a:pPr>
            <a:endParaRPr lang="en-US" altLang="tr-TR" sz="2000" dirty="0" smtClean="0">
              <a:solidFill>
                <a:srgbClr val="002060"/>
              </a:solidFill>
              <a:latin typeface="Verdana" panose="020B0604030504040204" pitchFamily="34" charset="0"/>
              <a:ea typeface="Verdana" panose="020B0604030504040204" pitchFamily="34" charset="0"/>
            </a:endParaRPr>
          </a:p>
        </p:txBody>
      </p:sp>
      <p:pic>
        <p:nvPicPr>
          <p:cNvPr id="1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91287" y="5529057"/>
            <a:ext cx="2664834" cy="124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8" name="Picture 3"/>
          <p:cNvPicPr>
            <a:picLocks noChangeArrowheads="1"/>
          </p:cNvPicPr>
          <p:nvPr/>
        </p:nvPicPr>
        <p:blipFill>
          <a:blip r:embed="rId4">
            <a:extLst>
              <a:ext uri="{28A0092B-C50C-407E-A947-70E740481C1C}">
                <a14:useLocalDpi xmlns:a14="http://schemas.microsoft.com/office/drawing/2010/main" val="0"/>
              </a:ext>
            </a:extLst>
          </a:blip>
          <a:srcRect l="2353" r="3506" b="32184"/>
          <a:stretch>
            <a:fillRect/>
          </a:stretch>
        </p:blipFill>
        <p:spPr bwMode="auto">
          <a:xfrm>
            <a:off x="6409853" y="1969990"/>
            <a:ext cx="2663166" cy="150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1" name="Rectangle 9"/>
          <p:cNvSpPr>
            <a:spLocks noChangeArrowheads="1"/>
          </p:cNvSpPr>
          <p:nvPr/>
        </p:nvSpPr>
        <p:spPr bwMode="auto">
          <a:xfrm>
            <a:off x="6003635" y="-138499"/>
            <a:ext cx="1847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FF9900"/>
              </a:buClr>
              <a:buFont typeface="Wingdings 3" panose="05040102010807070707" pitchFamily="18" charset="2"/>
              <a:buChar char="}"/>
              <a:defRPr sz="2400">
                <a:solidFill>
                  <a:schemeClr val="tx1"/>
                </a:solidFill>
                <a:latin typeface="Verdana" panose="020B0604030504040204" pitchFamily="34" charset="0"/>
              </a:defRPr>
            </a:lvl1pPr>
            <a:lvl2pPr marL="742950" indent="-285750">
              <a:spcBef>
                <a:spcPct val="20000"/>
              </a:spcBef>
              <a:buClr>
                <a:srgbClr val="FF9900"/>
              </a:buClr>
              <a:buFont typeface="Wingdings 3" panose="05040102010807070707" pitchFamily="18" charset="2"/>
              <a:buChar char="}"/>
              <a:defRPr sz="2000">
                <a:solidFill>
                  <a:schemeClr val="tx1"/>
                </a:solidFill>
                <a:latin typeface="Verdana" panose="020B0604030504040204" pitchFamily="34" charset="0"/>
              </a:defRPr>
            </a:lvl2pPr>
            <a:lvl3pPr marL="1143000" indent="-228600">
              <a:spcBef>
                <a:spcPct val="20000"/>
              </a:spcBef>
              <a:buClr>
                <a:srgbClr val="FF9900"/>
              </a:buClr>
              <a:buFont typeface="Wingdings 3" panose="05040102010807070707" pitchFamily="18" charset="2"/>
              <a:buChar char="}"/>
              <a:defRPr sz="2400">
                <a:solidFill>
                  <a:schemeClr val="tx1"/>
                </a:solidFill>
                <a:latin typeface="Verdana" panose="020B0604030504040204" pitchFamily="34" charset="0"/>
              </a:defRPr>
            </a:lvl3pPr>
            <a:lvl4pPr marL="1600200" indent="-228600">
              <a:spcBef>
                <a:spcPct val="20000"/>
              </a:spcBef>
              <a:buClr>
                <a:srgbClr val="FF9900"/>
              </a:buClr>
              <a:buFont typeface="Wingdings 3" panose="05040102010807070707" pitchFamily="18" charset="2"/>
              <a:buChar char="}"/>
              <a:defRPr sz="1600">
                <a:solidFill>
                  <a:schemeClr val="tx1"/>
                </a:solidFill>
                <a:latin typeface="Verdana" panose="020B0604030504040204" pitchFamily="34" charset="0"/>
              </a:defRPr>
            </a:lvl4pPr>
            <a:lvl5pPr marL="2057400" indent="-228600">
              <a:spcBef>
                <a:spcPct val="20000"/>
              </a:spcBef>
              <a:buClr>
                <a:srgbClr val="FF9900"/>
              </a:buClr>
              <a:buFont typeface="Wingdings 3" panose="05040102010807070707" pitchFamily="18" charset="2"/>
              <a:buChar char="}"/>
              <a:defRPr sz="14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FF9900"/>
              </a:buClr>
              <a:buFont typeface="Wingdings 3" panose="05040102010807070707" pitchFamily="18" charset="2"/>
              <a:buChar char="}"/>
              <a:defRPr sz="14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FF9900"/>
              </a:buClr>
              <a:buFont typeface="Wingdings 3" panose="05040102010807070707" pitchFamily="18" charset="2"/>
              <a:buChar char="}"/>
              <a:defRPr sz="14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FF9900"/>
              </a:buClr>
              <a:buFont typeface="Wingdings 3" panose="05040102010807070707" pitchFamily="18" charset="2"/>
              <a:buChar char="}"/>
              <a:defRPr sz="14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FF9900"/>
              </a:buClr>
              <a:buFont typeface="Wingdings 3" panose="05040102010807070707" pitchFamily="18" charset="2"/>
              <a:buChar char="}"/>
              <a:defRPr sz="1400">
                <a:solidFill>
                  <a:schemeClr val="tx1"/>
                </a:solidFill>
                <a:latin typeface="Verdana" panose="020B0604030504040204" pitchFamily="34" charset="0"/>
              </a:defRPr>
            </a:lvl9pPr>
          </a:lstStyle>
          <a:p>
            <a:pPr algn="ctr" eaLnBrk="1" hangingPunct="1">
              <a:spcBef>
                <a:spcPct val="0"/>
              </a:spcBef>
              <a:buClrTx/>
              <a:buFontTx/>
              <a:buNone/>
            </a:pPr>
            <a:endParaRPr lang="en-US" altLang="tr-TR" sz="1200"/>
          </a:p>
        </p:txBody>
      </p:sp>
      <p:pic>
        <p:nvPicPr>
          <p:cNvPr id="67593" name="Picture 9"/>
          <p:cNvPicPr>
            <a:picLocks noChangeAspect="1" noChangeArrowheads="1"/>
          </p:cNvPicPr>
          <p:nvPr/>
        </p:nvPicPr>
        <p:blipFill>
          <a:blip r:embed="rId5">
            <a:extLst>
              <a:ext uri="{28A0092B-C50C-407E-A947-70E740481C1C}">
                <a14:useLocalDpi xmlns:a14="http://schemas.microsoft.com/office/drawing/2010/main" val="0"/>
              </a:ext>
            </a:extLst>
          </a:blip>
          <a:srcRect r="44588"/>
          <a:stretch>
            <a:fillRect/>
          </a:stretch>
        </p:blipFill>
        <p:spPr bwMode="auto">
          <a:xfrm>
            <a:off x="9334500" y="1866147"/>
            <a:ext cx="285750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4"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91287" y="3520176"/>
            <a:ext cx="2843213"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4054520" y="959268"/>
            <a:ext cx="4434227" cy="584775"/>
          </a:xfrm>
          <a:prstGeom prst="rect">
            <a:avLst/>
          </a:prstGeom>
        </p:spPr>
        <p:txBody>
          <a:bodyPr wrap="none">
            <a:spAutoFit/>
          </a:bodyPr>
          <a:lstStyle/>
          <a:p>
            <a:pPr>
              <a:spcBef>
                <a:spcPct val="0"/>
              </a:spcBef>
            </a:pPr>
            <a:r>
              <a:rPr lang="de-DE" altLang="tr-TR" sz="3200" b="1" dirty="0">
                <a:solidFill>
                  <a:schemeClr val="bg1"/>
                </a:solidFill>
                <a:latin typeface="Verdana" panose="020B0604030504040204" pitchFamily="34" charset="0"/>
                <a:ea typeface="Verdana" panose="020B0604030504040204" pitchFamily="34" charset="0"/>
              </a:rPr>
              <a:t> New Flow Meters </a:t>
            </a:r>
          </a:p>
        </p:txBody>
      </p:sp>
      <p:pic>
        <p:nvPicPr>
          <p:cNvPr id="12" name="Picture 3"/>
          <p:cNvPicPr>
            <a:picLocks noChangeArrowheads="1"/>
          </p:cNvPicPr>
          <p:nvPr/>
        </p:nvPicPr>
        <p:blipFill rotWithShape="1">
          <a:blip r:embed="rId7">
            <a:extLst>
              <a:ext uri="{28A0092B-C50C-407E-A947-70E740481C1C}">
                <a14:useLocalDpi xmlns:a14="http://schemas.microsoft.com/office/drawing/2010/main" val="0"/>
              </a:ext>
            </a:extLst>
          </a:blip>
          <a:srcRect b="11618"/>
          <a:stretch/>
        </p:blipFill>
        <p:spPr bwMode="auto">
          <a:xfrm>
            <a:off x="9465586" y="4581055"/>
            <a:ext cx="2595327" cy="1879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Magnetic Flow Mete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12294" y="1989055"/>
            <a:ext cx="1536078" cy="1511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Altbilgi Yer Tutucusu 3"/>
          <p:cNvSpPr>
            <a:spLocks noGrp="1"/>
          </p:cNvSpPr>
          <p:nvPr>
            <p:ph type="ftr" sz="quarter" idx="11"/>
          </p:nvPr>
        </p:nvSpPr>
        <p:spPr>
          <a:xfrm>
            <a:off x="0" y="6492875"/>
            <a:ext cx="691721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DR. KADRİYE ÖZLEM HAMALOĞLU                                                                   </a:t>
            </a:r>
            <a:endPar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12</a:t>
            </a: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a:t>
            </a:r>
            <a:r>
              <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a:t>
            </a: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.2018</a:t>
            </a:r>
            <a:endParaRPr kumimoji="0" lang="en-US" sz="900" b="0" i="0" u="none" strike="noStrike" kern="1200" cap="all" spc="0" normalizeH="0" baseline="0" noProof="0" dirty="0">
              <a:ln>
                <a:noFill/>
              </a:ln>
              <a:solidFill>
                <a:srgbClr val="4590B8"/>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5218306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a:bodyPr>
          <a:lstStyle/>
          <a:p>
            <a:pPr algn="ctr" eaLnBrk="1" hangingPunct="1"/>
            <a:r>
              <a:rPr lang="en-US" altLang="tr-TR" sz="3200" b="1" dirty="0" smtClean="0">
                <a:latin typeface="Verdana" panose="020B0604030504040204" pitchFamily="34" charset="0"/>
                <a:ea typeface="Verdana" panose="020B0604030504040204" pitchFamily="34" charset="0"/>
              </a:rPr>
              <a:t>Electro</a:t>
            </a:r>
            <a:r>
              <a:rPr lang="tr-TR" altLang="tr-TR" sz="3200" b="1" dirty="0" err="1" smtClean="0">
                <a:latin typeface="Verdana" panose="020B0604030504040204" pitchFamily="34" charset="0"/>
                <a:ea typeface="Verdana" panose="020B0604030504040204" pitchFamily="34" charset="0"/>
              </a:rPr>
              <a:t>magnet</a:t>
            </a:r>
            <a:r>
              <a:rPr lang="en-US" altLang="tr-TR" sz="3200" b="1" dirty="0" err="1" smtClean="0">
                <a:latin typeface="Verdana" panose="020B0604030504040204" pitchFamily="34" charset="0"/>
                <a:ea typeface="Verdana" panose="020B0604030504040204" pitchFamily="34" charset="0"/>
              </a:rPr>
              <a:t>ic</a:t>
            </a:r>
            <a:r>
              <a:rPr lang="en-US" altLang="tr-TR" sz="3200" b="1" dirty="0" smtClean="0">
                <a:latin typeface="Verdana" panose="020B0604030504040204" pitchFamily="34" charset="0"/>
                <a:ea typeface="Verdana" panose="020B0604030504040204" pitchFamily="34" charset="0"/>
              </a:rPr>
              <a:t> Flowmeters</a:t>
            </a:r>
          </a:p>
        </p:txBody>
      </p:sp>
      <p:pic>
        <p:nvPicPr>
          <p:cNvPr id="29699"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p:pic>
      <p:sp>
        <p:nvSpPr>
          <p:cNvPr id="4" name="Altbilgi Yer Tutucusu 3"/>
          <p:cNvSpPr>
            <a:spLocks noGrp="1"/>
          </p:cNvSpPr>
          <p:nvPr>
            <p:ph type="ftr" sz="quarter" idx="11"/>
          </p:nvPr>
        </p:nvSpPr>
        <p:spPr>
          <a:xfrm>
            <a:off x="0" y="6492875"/>
            <a:ext cx="691721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DR. KADRİYE ÖZLEM HAMALOĞLU                                                                   </a:t>
            </a:r>
            <a:endPar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12</a:t>
            </a: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a:t>
            </a:r>
            <a:r>
              <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a:t>
            </a: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.2018</a:t>
            </a:r>
            <a:endParaRPr kumimoji="0" lang="en-US" sz="900" b="0" i="0" u="none" strike="noStrike" kern="1200" cap="all" spc="0" normalizeH="0" baseline="0" noProof="0" dirty="0">
              <a:ln>
                <a:noFill/>
              </a:ln>
              <a:solidFill>
                <a:srgbClr val="4590B8"/>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1414410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a:bodyPr>
          <a:lstStyle/>
          <a:p>
            <a:pPr algn="ctr" eaLnBrk="1" hangingPunct="1"/>
            <a:r>
              <a:rPr lang="en-US" altLang="tr-TR" sz="3200" b="1" dirty="0">
                <a:latin typeface="Verdana" panose="020B0604030504040204" pitchFamily="34" charset="0"/>
                <a:ea typeface="Verdana" panose="020B0604030504040204" pitchFamily="34" charset="0"/>
              </a:rPr>
              <a:t>Vortex Flowmeters</a:t>
            </a:r>
          </a:p>
        </p:txBody>
      </p:sp>
      <p:pic>
        <p:nvPicPr>
          <p:cNvPr id="30723"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738681" y="2317687"/>
            <a:ext cx="5205888" cy="3600000"/>
          </a:xfrm>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548672" y="2317687"/>
            <a:ext cx="4799999" cy="3600000"/>
          </a:xfrm>
          <a:prstGeom prst="rect">
            <a:avLst/>
          </a:prstGeom>
        </p:spPr>
      </p:pic>
      <p:sp>
        <p:nvSpPr>
          <p:cNvPr id="5" name="Altbilgi Yer Tutucusu 3"/>
          <p:cNvSpPr>
            <a:spLocks noGrp="1"/>
          </p:cNvSpPr>
          <p:nvPr>
            <p:ph type="ftr" sz="quarter" idx="11"/>
          </p:nvPr>
        </p:nvSpPr>
        <p:spPr>
          <a:xfrm>
            <a:off x="0" y="6492875"/>
            <a:ext cx="691721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DR. KADRİYE ÖZLEM HAMALOĞLU                                                                   </a:t>
            </a:r>
            <a:endPar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12</a:t>
            </a: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a:t>
            </a:r>
            <a:r>
              <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a:t>
            </a: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.2018</a:t>
            </a:r>
            <a:endParaRPr kumimoji="0" lang="en-US" sz="900" b="0" i="0" u="none" strike="noStrike" kern="1200" cap="all" spc="0" normalizeH="0" baseline="0" noProof="0" dirty="0">
              <a:ln>
                <a:noFill/>
              </a:ln>
              <a:solidFill>
                <a:srgbClr val="4590B8"/>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4795865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a:bodyPr>
          <a:lstStyle/>
          <a:p>
            <a:pPr algn="ctr"/>
            <a:r>
              <a:rPr lang="en-US" altLang="tr-TR" sz="3200" b="1" dirty="0">
                <a:latin typeface="Verdana" panose="020B0604030504040204" pitchFamily="34" charset="0"/>
                <a:ea typeface="Verdana" panose="020B0604030504040204" pitchFamily="34" charset="0"/>
              </a:rPr>
              <a:t>Ultrasonic Flowmeters</a:t>
            </a:r>
          </a:p>
        </p:txBody>
      </p:sp>
      <p:pic>
        <p:nvPicPr>
          <p:cNvPr id="32771"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p:pic>
      <p:sp>
        <p:nvSpPr>
          <p:cNvPr id="4" name="Altbilgi Yer Tutucusu 3"/>
          <p:cNvSpPr>
            <a:spLocks noGrp="1"/>
          </p:cNvSpPr>
          <p:nvPr>
            <p:ph type="ftr" sz="quarter" idx="11"/>
          </p:nvPr>
        </p:nvSpPr>
        <p:spPr>
          <a:xfrm>
            <a:off x="0" y="6492875"/>
            <a:ext cx="691721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DR. KADRİYE ÖZLEM HAMALOĞLU                                                                   </a:t>
            </a:r>
            <a:endPar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12</a:t>
            </a: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a:t>
            </a:r>
            <a:r>
              <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a:t>
            </a: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.2018</a:t>
            </a:r>
            <a:endParaRPr kumimoji="0" lang="en-US" sz="900" b="0" i="0" u="none" strike="noStrike" kern="1200" cap="all" spc="0" normalizeH="0" baseline="0" noProof="0" dirty="0">
              <a:ln>
                <a:noFill/>
              </a:ln>
              <a:solidFill>
                <a:srgbClr val="4590B8"/>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4565932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a:bodyPr>
          <a:lstStyle/>
          <a:p>
            <a:pPr algn="ctr" eaLnBrk="1" hangingPunct="1"/>
            <a:r>
              <a:rPr lang="en-US" altLang="tr-TR" sz="3200" b="1" dirty="0">
                <a:latin typeface="Verdana" panose="020B0604030504040204" pitchFamily="34" charset="0"/>
                <a:ea typeface="Verdana" panose="020B0604030504040204" pitchFamily="34" charset="0"/>
              </a:rPr>
              <a:t>Mass Flowmeters</a:t>
            </a:r>
          </a:p>
        </p:txBody>
      </p:sp>
      <p:pic>
        <p:nvPicPr>
          <p:cNvPr id="34819"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p:pic>
      <p:sp>
        <p:nvSpPr>
          <p:cNvPr id="4" name="Altbilgi Yer Tutucusu 3"/>
          <p:cNvSpPr>
            <a:spLocks noGrp="1"/>
          </p:cNvSpPr>
          <p:nvPr>
            <p:ph type="ftr" sz="quarter" idx="11"/>
          </p:nvPr>
        </p:nvSpPr>
        <p:spPr>
          <a:xfrm>
            <a:off x="0" y="6492875"/>
            <a:ext cx="691721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DR. KADRİYE ÖZLEM HAMALOĞLU                                                                   </a:t>
            </a:r>
            <a:endPar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12</a:t>
            </a: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a:t>
            </a:r>
            <a:r>
              <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a:t>
            </a: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.2018</a:t>
            </a:r>
            <a:endParaRPr kumimoji="0" lang="en-US" sz="900" b="0" i="0" u="none" strike="noStrike" kern="1200" cap="all" spc="0" normalizeH="0" baseline="0" noProof="0" dirty="0">
              <a:ln>
                <a:noFill/>
              </a:ln>
              <a:solidFill>
                <a:srgbClr val="4590B8"/>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7099761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a:bodyPr>
          <a:lstStyle/>
          <a:p>
            <a:pPr algn="ctr" eaLnBrk="1" hangingPunct="1"/>
            <a:r>
              <a:rPr lang="en-US" altLang="tr-TR" sz="3200" b="1" dirty="0">
                <a:latin typeface="Verdana" panose="020B0604030504040204" pitchFamily="34" charset="0"/>
                <a:ea typeface="Verdana" panose="020B0604030504040204" pitchFamily="34" charset="0"/>
              </a:rPr>
              <a:t>Coriolis Flowmeters</a:t>
            </a:r>
          </a:p>
        </p:txBody>
      </p:sp>
      <p:pic>
        <p:nvPicPr>
          <p:cNvPr id="35843"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p:pic>
      <p:sp>
        <p:nvSpPr>
          <p:cNvPr id="4" name="Altbilgi Yer Tutucusu 3"/>
          <p:cNvSpPr>
            <a:spLocks noGrp="1"/>
          </p:cNvSpPr>
          <p:nvPr>
            <p:ph type="ftr" sz="quarter" idx="11"/>
          </p:nvPr>
        </p:nvSpPr>
        <p:spPr>
          <a:xfrm>
            <a:off x="0" y="6492875"/>
            <a:ext cx="691721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DR. KADRİYE ÖZLEM HAMALOĞLU                                                                   </a:t>
            </a:r>
            <a:endPar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12</a:t>
            </a: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a:t>
            </a:r>
            <a:r>
              <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a:t>
            </a: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.2018</a:t>
            </a:r>
            <a:endParaRPr kumimoji="0" lang="en-US" sz="900" b="0" i="0" u="none" strike="noStrike" kern="1200" cap="all" spc="0" normalizeH="0" baseline="0" noProof="0" dirty="0">
              <a:ln>
                <a:noFill/>
              </a:ln>
              <a:solidFill>
                <a:srgbClr val="4590B8"/>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8639884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a:bodyPr>
          <a:lstStyle/>
          <a:p>
            <a:pPr algn="ctr"/>
            <a:r>
              <a:rPr lang="en-US" altLang="tr-TR" sz="3200" b="1" dirty="0">
                <a:latin typeface="Verdana" panose="020B0604030504040204" pitchFamily="34" charset="0"/>
                <a:ea typeface="Verdana" panose="020B0604030504040204" pitchFamily="34" charset="0"/>
              </a:rPr>
              <a:t>Coriolis Flowmeters</a:t>
            </a:r>
          </a:p>
        </p:txBody>
      </p:sp>
      <p:pic>
        <p:nvPicPr>
          <p:cNvPr id="36867"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p:pic>
      <p:sp>
        <p:nvSpPr>
          <p:cNvPr id="4" name="Altbilgi Yer Tutucusu 3"/>
          <p:cNvSpPr>
            <a:spLocks noGrp="1"/>
          </p:cNvSpPr>
          <p:nvPr>
            <p:ph type="ftr" sz="quarter" idx="11"/>
          </p:nvPr>
        </p:nvSpPr>
        <p:spPr>
          <a:xfrm>
            <a:off x="0" y="6492875"/>
            <a:ext cx="691721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DR. KADRİYE ÖZLEM HAMALOĞLU                                                                   </a:t>
            </a:r>
            <a:endPar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12</a:t>
            </a: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a:t>
            </a:r>
            <a:r>
              <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a:t>
            </a: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.2018</a:t>
            </a:r>
            <a:endParaRPr kumimoji="0" lang="en-US" sz="900" b="0" i="0" u="none" strike="noStrike" kern="1200" cap="all" spc="0" normalizeH="0" baseline="0" noProof="0" dirty="0">
              <a:ln>
                <a:noFill/>
              </a:ln>
              <a:solidFill>
                <a:srgbClr val="4590B8"/>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9195294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tr-TR" sz="3200" b="1" dirty="0">
                <a:latin typeface="Verdana" panose="020B0604030504040204" pitchFamily="34" charset="0"/>
                <a:ea typeface="Verdana" panose="020B0604030504040204" pitchFamily="34" charset="0"/>
              </a:rPr>
              <a:t>Thermal Mass Flowmeters</a:t>
            </a:r>
          </a:p>
        </p:txBody>
      </p:sp>
      <p:pic>
        <p:nvPicPr>
          <p:cNvPr id="37891"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p:pic>
      <p:sp>
        <p:nvSpPr>
          <p:cNvPr id="4" name="Altbilgi Yer Tutucusu 3"/>
          <p:cNvSpPr>
            <a:spLocks noGrp="1"/>
          </p:cNvSpPr>
          <p:nvPr>
            <p:ph type="ftr" sz="quarter" idx="11"/>
          </p:nvPr>
        </p:nvSpPr>
        <p:spPr>
          <a:xfrm>
            <a:off x="0" y="6492875"/>
            <a:ext cx="691721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DR. KADRİYE ÖZLEM HAMALOĞLU                                                                   </a:t>
            </a:r>
            <a:endPar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12</a:t>
            </a: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a:t>
            </a:r>
            <a:r>
              <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a:t>
            </a: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.2018</a:t>
            </a:r>
            <a:endParaRPr kumimoji="0" lang="en-US" sz="900" b="0" i="0" u="none" strike="noStrike" kern="1200" cap="all" spc="0" normalizeH="0" baseline="0" noProof="0" dirty="0">
              <a:ln>
                <a:noFill/>
              </a:ln>
              <a:solidFill>
                <a:srgbClr val="4590B8"/>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136057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724278" y="1726949"/>
            <a:ext cx="9921089" cy="4525963"/>
          </a:xfrm>
        </p:spPr>
        <p:txBody>
          <a:bodyPr>
            <a:normAutofit/>
          </a:bodyPr>
          <a:lstStyle/>
          <a:p>
            <a:pPr marL="0" indent="0">
              <a:lnSpc>
                <a:spcPct val="90000"/>
              </a:lnSpc>
              <a:buNone/>
            </a:pPr>
            <a:r>
              <a:rPr lang="tr-TR" altLang="tr-TR" sz="2400" b="1" u="sng" dirty="0" smtClean="0">
                <a:solidFill>
                  <a:srgbClr val="0070C0"/>
                </a:solidFill>
                <a:latin typeface="Verdana" panose="020B0604030504040204" pitchFamily="34" charset="0"/>
                <a:ea typeface="Verdana" panose="020B0604030504040204" pitchFamily="34" charset="0"/>
              </a:rPr>
              <a:t>1.</a:t>
            </a:r>
            <a:r>
              <a:rPr lang="en-US" altLang="tr-TR" sz="2400" b="1" u="sng" dirty="0" smtClean="0">
                <a:solidFill>
                  <a:srgbClr val="0070C0"/>
                </a:solidFill>
                <a:latin typeface="Verdana" panose="020B0604030504040204" pitchFamily="34" charset="0"/>
                <a:ea typeface="Verdana" panose="020B0604030504040204" pitchFamily="34" charset="0"/>
              </a:rPr>
              <a:t>Primary element</a:t>
            </a:r>
          </a:p>
          <a:p>
            <a:pPr marL="609600" indent="-609600">
              <a:lnSpc>
                <a:spcPct val="90000"/>
              </a:lnSpc>
              <a:buNone/>
            </a:pPr>
            <a:r>
              <a:rPr lang="tr-TR" altLang="tr-TR" sz="2400" dirty="0">
                <a:solidFill>
                  <a:srgbClr val="002060"/>
                </a:solidFill>
                <a:latin typeface="Verdana" panose="020B0604030504040204" pitchFamily="34" charset="0"/>
                <a:ea typeface="Verdana" panose="020B0604030504040204" pitchFamily="34" charset="0"/>
              </a:rPr>
              <a:t>	</a:t>
            </a:r>
            <a:r>
              <a:rPr lang="tr-TR" altLang="tr-TR" sz="2400" dirty="0" smtClean="0">
                <a:solidFill>
                  <a:srgbClr val="002060"/>
                </a:solidFill>
                <a:latin typeface="Verdana" panose="020B0604030504040204" pitchFamily="34" charset="0"/>
                <a:ea typeface="Verdana" panose="020B0604030504040204" pitchFamily="34" charset="0"/>
              </a:rPr>
              <a:t>-</a:t>
            </a:r>
            <a:r>
              <a:rPr lang="en-US" altLang="tr-TR" sz="2400" dirty="0" smtClean="0">
                <a:solidFill>
                  <a:srgbClr val="002060"/>
                </a:solidFill>
                <a:latin typeface="Verdana" panose="020B0604030504040204" pitchFamily="34" charset="0"/>
                <a:ea typeface="Verdana" panose="020B0604030504040204" pitchFamily="34" charset="0"/>
              </a:rPr>
              <a:t>Part of meter used to restrict the fluid flow in pipe line to produce differential pressure</a:t>
            </a:r>
          </a:p>
          <a:p>
            <a:pPr marL="609600" indent="-609600">
              <a:lnSpc>
                <a:spcPct val="90000"/>
              </a:lnSpc>
              <a:buNone/>
            </a:pPr>
            <a:r>
              <a:rPr lang="tr-TR" altLang="tr-TR" sz="2400" u="sng" dirty="0" err="1" smtClean="0">
                <a:solidFill>
                  <a:srgbClr val="0070C0"/>
                </a:solidFill>
                <a:latin typeface="Verdana" panose="020B0604030504040204" pitchFamily="34" charset="0"/>
                <a:ea typeface="Verdana" panose="020B0604030504040204" pitchFamily="34" charset="0"/>
              </a:rPr>
              <a:t>Types</a:t>
            </a:r>
            <a:endParaRPr lang="en-US" altLang="tr-TR" sz="2400" u="sng" dirty="0" smtClean="0">
              <a:solidFill>
                <a:srgbClr val="0070C0"/>
              </a:solidFill>
              <a:latin typeface="Verdana" panose="020B0604030504040204" pitchFamily="34" charset="0"/>
              <a:ea typeface="Verdana" panose="020B0604030504040204" pitchFamily="34" charset="0"/>
            </a:endParaRPr>
          </a:p>
          <a:p>
            <a:pPr marL="609600" indent="-609600">
              <a:lnSpc>
                <a:spcPct val="90000"/>
              </a:lnSpc>
            </a:pPr>
            <a:r>
              <a:rPr lang="en-US" altLang="tr-TR" sz="2400" dirty="0" smtClean="0">
                <a:solidFill>
                  <a:srgbClr val="002060"/>
                </a:solidFill>
                <a:latin typeface="Verdana" panose="020B0604030504040204" pitchFamily="34" charset="0"/>
                <a:ea typeface="Verdana" panose="020B0604030504040204" pitchFamily="34" charset="0"/>
              </a:rPr>
              <a:t>Orifice plate</a:t>
            </a:r>
          </a:p>
          <a:p>
            <a:pPr marL="609600" indent="-609600">
              <a:lnSpc>
                <a:spcPct val="90000"/>
              </a:lnSpc>
            </a:pPr>
            <a:r>
              <a:rPr lang="en-US" altLang="tr-TR" sz="2400" dirty="0" err="1" smtClean="0">
                <a:solidFill>
                  <a:srgbClr val="002060"/>
                </a:solidFill>
                <a:latin typeface="Verdana" panose="020B0604030504040204" pitchFamily="34" charset="0"/>
                <a:ea typeface="Verdana" panose="020B0604030504040204" pitchFamily="34" charset="0"/>
              </a:rPr>
              <a:t>Venturi</a:t>
            </a:r>
            <a:r>
              <a:rPr lang="en-US" altLang="tr-TR" sz="2400" dirty="0" smtClean="0">
                <a:solidFill>
                  <a:srgbClr val="002060"/>
                </a:solidFill>
                <a:latin typeface="Verdana" panose="020B0604030504040204" pitchFamily="34" charset="0"/>
                <a:ea typeface="Verdana" panose="020B0604030504040204" pitchFamily="34" charset="0"/>
              </a:rPr>
              <a:t> tubes</a:t>
            </a:r>
          </a:p>
          <a:p>
            <a:pPr marL="609600" indent="-609600">
              <a:lnSpc>
                <a:spcPct val="90000"/>
              </a:lnSpc>
            </a:pPr>
            <a:r>
              <a:rPr lang="en-US" altLang="tr-TR" sz="2400" dirty="0" smtClean="0">
                <a:solidFill>
                  <a:srgbClr val="002060"/>
                </a:solidFill>
                <a:latin typeface="Verdana" panose="020B0604030504040204" pitchFamily="34" charset="0"/>
                <a:ea typeface="Verdana" panose="020B0604030504040204" pitchFamily="34" charset="0"/>
              </a:rPr>
              <a:t>Flow nozzles</a:t>
            </a:r>
          </a:p>
          <a:p>
            <a:pPr marL="609600" indent="-609600">
              <a:lnSpc>
                <a:spcPct val="90000"/>
              </a:lnSpc>
            </a:pPr>
            <a:r>
              <a:rPr lang="en-US" altLang="tr-TR" sz="2400" dirty="0" smtClean="0">
                <a:solidFill>
                  <a:srgbClr val="002060"/>
                </a:solidFill>
                <a:latin typeface="Verdana" panose="020B0604030504040204" pitchFamily="34" charset="0"/>
                <a:ea typeface="Verdana" panose="020B0604030504040204" pitchFamily="34" charset="0"/>
              </a:rPr>
              <a:t>Pitot tube etc.</a:t>
            </a:r>
          </a:p>
        </p:txBody>
      </p:sp>
      <p:sp>
        <p:nvSpPr>
          <p:cNvPr id="2" name="Dikdörtgen 1"/>
          <p:cNvSpPr/>
          <p:nvPr/>
        </p:nvSpPr>
        <p:spPr>
          <a:xfrm>
            <a:off x="2308239" y="863272"/>
            <a:ext cx="7585731" cy="584775"/>
          </a:xfrm>
          <a:prstGeom prst="rect">
            <a:avLst/>
          </a:prstGeom>
        </p:spPr>
        <p:txBody>
          <a:bodyPr wrap="none">
            <a:spAutoFit/>
          </a:bodyPr>
          <a:lstStyle/>
          <a:p>
            <a:r>
              <a:rPr lang="en-US" altLang="tr-TR" sz="3200" b="1" dirty="0">
                <a:solidFill>
                  <a:schemeClr val="bg1"/>
                </a:solidFill>
                <a:latin typeface="Verdana" panose="020B0604030504040204" pitchFamily="34" charset="0"/>
                <a:ea typeface="Verdana" panose="020B0604030504040204" pitchFamily="34" charset="0"/>
              </a:rPr>
              <a:t>Parts of differential flow meters</a:t>
            </a:r>
            <a:endParaRPr lang="tr-TR" sz="3200" b="1" dirty="0">
              <a:latin typeface="Verdana" panose="020B0604030504040204" pitchFamily="34" charset="0"/>
              <a:ea typeface="Verdana" panose="020B0604030504040204" pitchFamily="34" charset="0"/>
            </a:endParaRPr>
          </a:p>
        </p:txBody>
      </p:sp>
      <p:sp>
        <p:nvSpPr>
          <p:cNvPr id="4" name="Altbilgi Yer Tutucusu 3"/>
          <p:cNvSpPr>
            <a:spLocks noGrp="1"/>
          </p:cNvSpPr>
          <p:nvPr>
            <p:ph type="ftr" sz="quarter" idx="11"/>
          </p:nvPr>
        </p:nvSpPr>
        <p:spPr>
          <a:xfrm>
            <a:off x="0" y="6492875"/>
            <a:ext cx="691721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DR. KADRİYE ÖZLEM HAMALOĞLU                                                                   </a:t>
            </a:r>
            <a:endPar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12</a:t>
            </a: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a:t>
            </a:r>
            <a:r>
              <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a:t>
            </a: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.2018</a:t>
            </a:r>
            <a:endParaRPr kumimoji="0" lang="en-US" sz="900" b="0" i="0" u="none" strike="noStrike" kern="1200" cap="all" spc="0" normalizeH="0" baseline="0" noProof="0" dirty="0">
              <a:ln>
                <a:noFill/>
              </a:ln>
              <a:solidFill>
                <a:srgbClr val="4590B8"/>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5505541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ctr"/>
            <a:r>
              <a:rPr lang="en-US" altLang="tr-TR" b="1" dirty="0">
                <a:latin typeface="Verdana" panose="020B0604030504040204" pitchFamily="34" charset="0"/>
                <a:ea typeface="Verdana" panose="020B0604030504040204" pitchFamily="34" charset="0"/>
              </a:rPr>
              <a:t>Parts of differential flow </a:t>
            </a:r>
            <a:r>
              <a:rPr lang="en-US" altLang="tr-TR" b="1" dirty="0" smtClean="0">
                <a:latin typeface="Verdana" panose="020B0604030504040204" pitchFamily="34" charset="0"/>
                <a:ea typeface="Verdana" panose="020B0604030504040204" pitchFamily="34" charset="0"/>
              </a:rPr>
              <a:t>meters</a:t>
            </a:r>
            <a:endParaRPr lang="en-US" altLang="tr-TR" dirty="0" smtClean="0"/>
          </a:p>
        </p:txBody>
      </p:sp>
      <p:sp>
        <p:nvSpPr>
          <p:cNvPr id="14339" name="Rectangle 3"/>
          <p:cNvSpPr>
            <a:spLocks noGrp="1" noChangeArrowheads="1"/>
          </p:cNvSpPr>
          <p:nvPr>
            <p:ph type="body" idx="1"/>
          </p:nvPr>
        </p:nvSpPr>
        <p:spPr/>
        <p:txBody>
          <a:bodyPr/>
          <a:lstStyle/>
          <a:p>
            <a:pPr marL="0" indent="0">
              <a:buNone/>
            </a:pPr>
            <a:r>
              <a:rPr lang="tr-TR" altLang="tr-TR" sz="2400" b="1" u="sng" dirty="0" smtClean="0">
                <a:solidFill>
                  <a:srgbClr val="0070C0"/>
                </a:solidFill>
                <a:latin typeface="Verdana" panose="020B0604030504040204" pitchFamily="34" charset="0"/>
                <a:ea typeface="Verdana" panose="020B0604030504040204" pitchFamily="34" charset="0"/>
              </a:rPr>
              <a:t>2. </a:t>
            </a:r>
            <a:r>
              <a:rPr lang="en-US" altLang="tr-TR" sz="2400" b="1" u="sng" dirty="0" smtClean="0">
                <a:solidFill>
                  <a:srgbClr val="0070C0"/>
                </a:solidFill>
                <a:latin typeface="Verdana" panose="020B0604030504040204" pitchFamily="34" charset="0"/>
                <a:ea typeface="Verdana" panose="020B0604030504040204" pitchFamily="34" charset="0"/>
              </a:rPr>
              <a:t>Secondary element</a:t>
            </a:r>
          </a:p>
          <a:p>
            <a:pPr marL="609600" indent="-609600">
              <a:buNone/>
            </a:pPr>
            <a:r>
              <a:rPr lang="tr-TR" altLang="tr-TR" sz="2000" dirty="0">
                <a:solidFill>
                  <a:srgbClr val="002060"/>
                </a:solidFill>
                <a:latin typeface="Verdana" panose="020B0604030504040204" pitchFamily="34" charset="0"/>
                <a:ea typeface="Verdana" panose="020B0604030504040204" pitchFamily="34" charset="0"/>
              </a:rPr>
              <a:t>	</a:t>
            </a:r>
            <a:r>
              <a:rPr lang="tr-TR" altLang="tr-TR" sz="2000" dirty="0" smtClean="0">
                <a:solidFill>
                  <a:srgbClr val="002060"/>
                </a:solidFill>
                <a:latin typeface="Verdana" panose="020B0604030504040204" pitchFamily="34" charset="0"/>
                <a:ea typeface="Verdana" panose="020B0604030504040204" pitchFamily="34" charset="0"/>
              </a:rPr>
              <a:t>-</a:t>
            </a:r>
            <a:r>
              <a:rPr lang="en-US" altLang="tr-TR" sz="2000" dirty="0" smtClean="0">
                <a:solidFill>
                  <a:srgbClr val="002060"/>
                </a:solidFill>
                <a:latin typeface="Verdana" panose="020B0604030504040204" pitchFamily="34" charset="0"/>
                <a:ea typeface="Verdana" panose="020B0604030504040204" pitchFamily="34" charset="0"/>
              </a:rPr>
              <a:t>measure the differential pressure produced by primary elements and convert them to usable forces or signals </a:t>
            </a:r>
          </a:p>
          <a:p>
            <a:pPr marL="609600" indent="-609600">
              <a:buNone/>
            </a:pPr>
            <a:r>
              <a:rPr lang="tr-TR" altLang="tr-TR" sz="2000" u="sng" dirty="0" err="1" smtClean="0">
                <a:solidFill>
                  <a:srgbClr val="0070C0"/>
                </a:solidFill>
                <a:latin typeface="Verdana" panose="020B0604030504040204" pitchFamily="34" charset="0"/>
                <a:ea typeface="Verdana" panose="020B0604030504040204" pitchFamily="34" charset="0"/>
              </a:rPr>
              <a:t>Types</a:t>
            </a:r>
            <a:endParaRPr lang="en-US" altLang="tr-TR" sz="2000" u="sng" dirty="0" smtClean="0">
              <a:solidFill>
                <a:srgbClr val="0070C0"/>
              </a:solidFill>
              <a:latin typeface="Verdana" panose="020B0604030504040204" pitchFamily="34" charset="0"/>
              <a:ea typeface="Verdana" panose="020B0604030504040204" pitchFamily="34" charset="0"/>
            </a:endParaRPr>
          </a:p>
          <a:p>
            <a:pPr marL="609600" indent="-609600"/>
            <a:r>
              <a:rPr lang="en-US" altLang="tr-TR" sz="2000" dirty="0" smtClean="0">
                <a:solidFill>
                  <a:srgbClr val="002060"/>
                </a:solidFill>
                <a:latin typeface="Verdana" panose="020B0604030504040204" pitchFamily="34" charset="0"/>
                <a:ea typeface="Verdana" panose="020B0604030504040204" pitchFamily="34" charset="0"/>
              </a:rPr>
              <a:t>Manometers</a:t>
            </a:r>
          </a:p>
          <a:p>
            <a:pPr marL="609600" indent="-609600"/>
            <a:r>
              <a:rPr lang="en-US" altLang="tr-TR" sz="2000" dirty="0" smtClean="0">
                <a:solidFill>
                  <a:srgbClr val="002060"/>
                </a:solidFill>
                <a:latin typeface="Verdana" panose="020B0604030504040204" pitchFamily="34" charset="0"/>
                <a:ea typeface="Verdana" panose="020B0604030504040204" pitchFamily="34" charset="0"/>
              </a:rPr>
              <a:t>Bellow meters</a:t>
            </a:r>
          </a:p>
          <a:p>
            <a:pPr marL="609600" indent="-609600"/>
            <a:r>
              <a:rPr lang="en-US" altLang="tr-TR" sz="2000" dirty="0" smtClean="0">
                <a:solidFill>
                  <a:srgbClr val="002060"/>
                </a:solidFill>
                <a:latin typeface="Verdana" panose="020B0604030504040204" pitchFamily="34" charset="0"/>
                <a:ea typeface="Verdana" panose="020B0604030504040204" pitchFamily="34" charset="0"/>
              </a:rPr>
              <a:t>Force balance meters etc.</a:t>
            </a:r>
          </a:p>
          <a:p>
            <a:pPr marL="609600" indent="-609600"/>
            <a:endParaRPr lang="en-US" altLang="tr-TR" dirty="0" smtClean="0">
              <a:solidFill>
                <a:srgbClr val="002060"/>
              </a:solidFill>
              <a:latin typeface="Verdana" panose="020B0604030504040204" pitchFamily="34" charset="0"/>
              <a:ea typeface="Verdana" panose="020B0604030504040204" pitchFamily="34" charset="0"/>
            </a:endParaRPr>
          </a:p>
        </p:txBody>
      </p:sp>
      <p:sp>
        <p:nvSpPr>
          <p:cNvPr id="4" name="Altbilgi Yer Tutucusu 3"/>
          <p:cNvSpPr>
            <a:spLocks noGrp="1"/>
          </p:cNvSpPr>
          <p:nvPr>
            <p:ph type="ftr" sz="quarter" idx="11"/>
          </p:nvPr>
        </p:nvSpPr>
        <p:spPr>
          <a:xfrm>
            <a:off x="0" y="6492875"/>
            <a:ext cx="691721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DR. KADRİYE ÖZLEM HAMALOĞLU                                                                   </a:t>
            </a:r>
            <a:endPar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12</a:t>
            </a: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a:t>
            </a:r>
            <a:r>
              <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a:t>
            </a: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.2018</a:t>
            </a:r>
            <a:endParaRPr kumimoji="0" lang="en-US" sz="900" b="0" i="0" u="none" strike="noStrike" kern="1200" cap="all" spc="0" normalizeH="0" baseline="0" noProof="0" dirty="0">
              <a:ln>
                <a:noFill/>
              </a:ln>
              <a:solidFill>
                <a:srgbClr val="4590B8"/>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5547402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en-US" altLang="tr-TR" b="1" dirty="0">
                <a:latin typeface="Verdana" panose="020B0604030504040204" pitchFamily="34" charset="0"/>
                <a:ea typeface="Verdana" panose="020B0604030504040204" pitchFamily="34" charset="0"/>
              </a:rPr>
              <a:t>flow </a:t>
            </a:r>
            <a:r>
              <a:rPr lang="en-US" altLang="tr-TR" b="1" dirty="0" smtClean="0">
                <a:latin typeface="Verdana" panose="020B0604030504040204" pitchFamily="34" charset="0"/>
                <a:ea typeface="Verdana" panose="020B0604030504040204" pitchFamily="34" charset="0"/>
              </a:rPr>
              <a:t>rate </a:t>
            </a:r>
            <a:r>
              <a:rPr lang="tr-TR" altLang="tr-TR" b="1" dirty="0" err="1" smtClean="0">
                <a:latin typeface="Verdana" panose="020B0604030504040204" pitchFamily="34" charset="0"/>
                <a:ea typeface="Verdana" panose="020B0604030504040204" pitchFamily="34" charset="0"/>
              </a:rPr>
              <a:t>ın</a:t>
            </a:r>
            <a:r>
              <a:rPr lang="tr-TR" altLang="tr-TR" b="1" dirty="0" smtClean="0">
                <a:latin typeface="Verdana" panose="020B0604030504040204" pitchFamily="34" charset="0"/>
                <a:ea typeface="Verdana" panose="020B0604030504040204" pitchFamily="34" charset="0"/>
              </a:rPr>
              <a:t> </a:t>
            </a:r>
            <a:r>
              <a:rPr lang="tr-TR" altLang="tr-TR" b="1" dirty="0" err="1" smtClean="0">
                <a:latin typeface="Verdana" panose="020B0604030504040204" pitchFamily="34" charset="0"/>
                <a:ea typeface="Verdana" panose="020B0604030504040204" pitchFamily="34" charset="0"/>
              </a:rPr>
              <a:t>the</a:t>
            </a:r>
            <a:r>
              <a:rPr lang="tr-TR" altLang="tr-TR" b="1" dirty="0" smtClean="0">
                <a:latin typeface="Verdana" panose="020B0604030504040204" pitchFamily="34" charset="0"/>
                <a:ea typeface="Verdana" panose="020B0604030504040204" pitchFamily="34" charset="0"/>
              </a:rPr>
              <a:t> </a:t>
            </a:r>
            <a:r>
              <a:rPr lang="tr-TR" altLang="tr-TR" b="1" dirty="0" err="1" smtClean="0">
                <a:latin typeface="Verdana" panose="020B0604030504040204" pitchFamily="34" charset="0"/>
                <a:ea typeface="Verdana" panose="020B0604030504040204" pitchFamily="34" charset="0"/>
              </a:rPr>
              <a:t>pıpe</a:t>
            </a:r>
            <a:endParaRPr lang="tr-TR" dirty="0"/>
          </a:p>
        </p:txBody>
      </p:sp>
      <p:sp>
        <p:nvSpPr>
          <p:cNvPr id="6" name="Dikdörtgen 5"/>
          <p:cNvSpPr/>
          <p:nvPr/>
        </p:nvSpPr>
        <p:spPr>
          <a:xfrm>
            <a:off x="466876" y="1856014"/>
            <a:ext cx="11258247" cy="830997"/>
          </a:xfrm>
          <a:prstGeom prst="rect">
            <a:avLst/>
          </a:prstGeom>
        </p:spPr>
        <p:txBody>
          <a:bodyPr wrap="square">
            <a:spAutoFit/>
          </a:bodyPr>
          <a:lstStyle/>
          <a:p>
            <a:pPr algn="just"/>
            <a:r>
              <a:rPr lang="en-US" sz="1600" dirty="0">
                <a:solidFill>
                  <a:srgbClr val="002060"/>
                </a:solidFill>
                <a:latin typeface="Verdana" panose="020B0604030504040204" pitchFamily="34" charset="0"/>
                <a:ea typeface="Verdana" panose="020B0604030504040204" pitchFamily="34" charset="0"/>
              </a:rPr>
              <a:t>The operating principal is based on the Bernoulli equation and </a:t>
            </a:r>
            <a:r>
              <a:rPr lang="en-US" sz="1600" dirty="0" smtClean="0">
                <a:solidFill>
                  <a:srgbClr val="002060"/>
                </a:solidFill>
                <a:latin typeface="Verdana" panose="020B0604030504040204" pitchFamily="34" charset="0"/>
                <a:ea typeface="Verdana" panose="020B0604030504040204" pitchFamily="34" charset="0"/>
              </a:rPr>
              <a:t>the</a:t>
            </a:r>
            <a:r>
              <a:rPr lang="tr-TR" sz="1600" dirty="0" smtClean="0">
                <a:solidFill>
                  <a:srgbClr val="002060"/>
                </a:solidFill>
                <a:latin typeface="Verdana" panose="020B0604030504040204" pitchFamily="34" charset="0"/>
                <a:ea typeface="Verdana" panose="020B0604030504040204" pitchFamily="34" charset="0"/>
              </a:rPr>
              <a:t> </a:t>
            </a:r>
            <a:r>
              <a:rPr lang="en-US" sz="1600" dirty="0" smtClean="0">
                <a:solidFill>
                  <a:srgbClr val="002060"/>
                </a:solidFill>
                <a:latin typeface="Verdana" panose="020B0604030504040204" pitchFamily="34" charset="0"/>
                <a:ea typeface="Verdana" panose="020B0604030504040204" pitchFamily="34" charset="0"/>
              </a:rPr>
              <a:t>continuity </a:t>
            </a:r>
            <a:r>
              <a:rPr lang="en-US" sz="1600" dirty="0">
                <a:solidFill>
                  <a:srgbClr val="002060"/>
                </a:solidFill>
                <a:latin typeface="Verdana" panose="020B0604030504040204" pitchFamily="34" charset="0"/>
                <a:ea typeface="Verdana" panose="020B0604030504040204" pitchFamily="34" charset="0"/>
              </a:rPr>
              <a:t>equation of fluid </a:t>
            </a:r>
            <a:r>
              <a:rPr lang="en-US" sz="1600" dirty="0" smtClean="0">
                <a:solidFill>
                  <a:srgbClr val="002060"/>
                </a:solidFill>
                <a:latin typeface="Verdana" panose="020B0604030504040204" pitchFamily="34" charset="0"/>
                <a:ea typeface="Verdana" panose="020B0604030504040204" pitchFamily="34" charset="0"/>
              </a:rPr>
              <a:t>flow,</a:t>
            </a:r>
            <a:r>
              <a:rPr lang="tr-TR" sz="1600" dirty="0" smtClean="0">
                <a:solidFill>
                  <a:srgbClr val="002060"/>
                </a:solidFill>
                <a:latin typeface="Verdana" panose="020B0604030504040204" pitchFamily="34" charset="0"/>
                <a:ea typeface="Verdana" panose="020B0604030504040204" pitchFamily="34" charset="0"/>
              </a:rPr>
              <a:t>  </a:t>
            </a:r>
            <a:r>
              <a:rPr lang="en-US" sz="1600" dirty="0" smtClean="0">
                <a:solidFill>
                  <a:srgbClr val="002060"/>
                </a:solidFill>
                <a:latin typeface="Verdana" panose="020B0604030504040204" pitchFamily="34" charset="0"/>
                <a:ea typeface="Verdana" panose="020B0604030504040204" pitchFamily="34" charset="0"/>
              </a:rPr>
              <a:t>combining </a:t>
            </a:r>
            <a:r>
              <a:rPr lang="en-US" sz="1600" dirty="0">
                <a:solidFill>
                  <a:srgbClr val="002060"/>
                </a:solidFill>
                <a:latin typeface="Verdana" panose="020B0604030504040204" pitchFamily="34" charset="0"/>
                <a:ea typeface="Verdana" panose="020B0604030504040204" pitchFamily="34" charset="0"/>
              </a:rPr>
              <a:t>these equations you can find the </a:t>
            </a:r>
            <a:r>
              <a:rPr lang="en-US" sz="1600" dirty="0" smtClean="0">
                <a:solidFill>
                  <a:srgbClr val="002060"/>
                </a:solidFill>
                <a:latin typeface="Verdana" panose="020B0604030504040204" pitchFamily="34" charset="0"/>
                <a:ea typeface="Verdana" panose="020B0604030504040204" pitchFamily="34" charset="0"/>
              </a:rPr>
              <a:t>relationship </a:t>
            </a:r>
            <a:r>
              <a:rPr lang="en-US" sz="1600" dirty="0">
                <a:solidFill>
                  <a:srgbClr val="002060"/>
                </a:solidFill>
                <a:latin typeface="Verdana" panose="020B0604030504040204" pitchFamily="34" charset="0"/>
                <a:ea typeface="Verdana" panose="020B0604030504040204" pitchFamily="34" charset="0"/>
              </a:rPr>
              <a:t>between the flow rate and pressure drop</a:t>
            </a:r>
            <a:r>
              <a:rPr lang="en-US" sz="1600" dirty="0" smtClean="0">
                <a:solidFill>
                  <a:srgbClr val="002060"/>
                </a:solidFill>
                <a:latin typeface="Verdana" panose="020B0604030504040204" pitchFamily="34" charset="0"/>
                <a:ea typeface="Verdana" panose="020B0604030504040204" pitchFamily="34" charset="0"/>
              </a:rPr>
              <a:t>. </a:t>
            </a:r>
            <a:r>
              <a:rPr lang="en-US" sz="1600" dirty="0">
                <a:solidFill>
                  <a:srgbClr val="002060"/>
                </a:solidFill>
                <a:latin typeface="Verdana" panose="020B0604030504040204" pitchFamily="34" charset="0"/>
                <a:ea typeface="Verdana" panose="020B0604030504040204" pitchFamily="34" charset="0"/>
              </a:rPr>
              <a:t/>
            </a:r>
            <a:br>
              <a:rPr lang="en-US" sz="1600" dirty="0">
                <a:solidFill>
                  <a:srgbClr val="002060"/>
                </a:solidFill>
                <a:latin typeface="Verdana" panose="020B0604030504040204" pitchFamily="34" charset="0"/>
                <a:ea typeface="Verdana" panose="020B0604030504040204" pitchFamily="34" charset="0"/>
              </a:rPr>
            </a:br>
            <a:endParaRPr lang="tr-TR" sz="1600" dirty="0">
              <a:solidFill>
                <a:srgbClr val="002060"/>
              </a:solidFill>
              <a:latin typeface="Verdana" panose="020B0604030504040204" pitchFamily="34" charset="0"/>
              <a:ea typeface="Verdana" panose="020B0604030504040204" pitchFamily="34" charset="0"/>
            </a:endParaRPr>
          </a:p>
        </p:txBody>
      </p:sp>
      <p:sp>
        <p:nvSpPr>
          <p:cNvPr id="7" name="Altbilgi Yer Tutucusu 3"/>
          <p:cNvSpPr>
            <a:spLocks noGrp="1"/>
          </p:cNvSpPr>
          <p:nvPr>
            <p:ph type="ftr" sz="quarter" idx="11"/>
          </p:nvPr>
        </p:nvSpPr>
        <p:spPr>
          <a:xfrm>
            <a:off x="0" y="6492875"/>
            <a:ext cx="691721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DR. KADRİYE ÖZLEM HAMALOĞLU                                                                   </a:t>
            </a:r>
            <a:endPar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12</a:t>
            </a: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a:t>
            </a:r>
            <a:r>
              <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a:t>
            </a: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.2018</a:t>
            </a:r>
            <a:endParaRPr kumimoji="0" lang="en-US" sz="900" b="0" i="0" u="none" strike="noStrike" kern="1200" cap="all" spc="0" normalizeH="0" baseline="0" noProof="0" dirty="0">
              <a:ln>
                <a:noFill/>
              </a:ln>
              <a:solidFill>
                <a:srgbClr val="4590B8"/>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498798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orifice.jpg"/>
          <p:cNvPicPr>
            <a:picLocks noChangeAspect="1"/>
          </p:cNvPicPr>
          <p:nvPr/>
        </p:nvPicPr>
        <p:blipFill rotWithShape="1">
          <a:blip r:embed="rId2"/>
          <a:srcRect l="-2079" t="24808" r="2079" b="25583"/>
          <a:stretch/>
        </p:blipFill>
        <p:spPr>
          <a:xfrm>
            <a:off x="6188987" y="4696910"/>
            <a:ext cx="3048000" cy="2154725"/>
          </a:xfrm>
          <a:prstGeom prst="rect">
            <a:avLst/>
          </a:prstGeom>
        </p:spPr>
      </p:pic>
      <p:sp>
        <p:nvSpPr>
          <p:cNvPr id="2" name="Title 1"/>
          <p:cNvSpPr>
            <a:spLocks noGrp="1"/>
          </p:cNvSpPr>
          <p:nvPr>
            <p:ph type="title"/>
          </p:nvPr>
        </p:nvSpPr>
        <p:spPr>
          <a:xfrm>
            <a:off x="2114738" y="415499"/>
            <a:ext cx="7772400" cy="1143000"/>
          </a:xfrm>
        </p:spPr>
        <p:txBody>
          <a:bodyPr>
            <a:normAutofit/>
          </a:bodyPr>
          <a:lstStyle/>
          <a:p>
            <a:pPr lvl="0" algn="ctr"/>
            <a:r>
              <a:rPr lang="en-US" sz="3200" b="1" dirty="0">
                <a:latin typeface="Verdana" panose="020B0604030504040204" pitchFamily="34" charset="0"/>
                <a:ea typeface="Verdana" panose="020B0604030504040204" pitchFamily="34" charset="0"/>
              </a:rPr>
              <a:t>ORIFICE </a:t>
            </a:r>
            <a:r>
              <a:rPr lang="en-US" sz="3200" b="1" dirty="0" smtClean="0">
                <a:latin typeface="Verdana" panose="020B0604030504040204" pitchFamily="34" charset="0"/>
                <a:ea typeface="Verdana" panose="020B0604030504040204" pitchFamily="34" charset="0"/>
              </a:rPr>
              <a:t>METER</a:t>
            </a:r>
            <a:endParaRPr lang="en-US" sz="2400" b="1" dirty="0">
              <a:latin typeface="Verdana" panose="020B0604030504040204" pitchFamily="34" charset="0"/>
              <a:ea typeface="Verdana" panose="020B0604030504040204" pitchFamily="34" charset="0"/>
            </a:endParaRPr>
          </a:p>
        </p:txBody>
      </p:sp>
      <p:sp>
        <p:nvSpPr>
          <p:cNvPr id="3" name="Slide Number Placeholder 2"/>
          <p:cNvSpPr>
            <a:spLocks noGrp="1"/>
          </p:cNvSpPr>
          <p:nvPr>
            <p:ph type="sldNum" sz="quarter" idx="12"/>
          </p:nvPr>
        </p:nvSpPr>
        <p:spPr>
          <a:xfrm>
            <a:off x="10058400" y="6248400"/>
            <a:ext cx="457200" cy="457200"/>
          </a:xfrm>
        </p:spPr>
        <p:txBody>
          <a:bodyPr/>
          <a:lstStyle/>
          <a:p>
            <a:fld id="{B6F15528-21DE-4FAA-801E-634DDDAF4B2B}" type="slidenum">
              <a:rPr lang="en-US" smtClean="0"/>
              <a:pPr/>
              <a:t>8</a:t>
            </a:fld>
            <a:endParaRPr lang="en-US" dirty="0"/>
          </a:p>
        </p:txBody>
      </p:sp>
      <p:sp>
        <p:nvSpPr>
          <p:cNvPr id="4" name="Content Placeholder 3"/>
          <p:cNvSpPr>
            <a:spLocks noGrp="1"/>
          </p:cNvSpPr>
          <p:nvPr>
            <p:ph sz="quarter" idx="1"/>
          </p:nvPr>
        </p:nvSpPr>
        <p:spPr>
          <a:xfrm>
            <a:off x="457953" y="1257300"/>
            <a:ext cx="11230071" cy="5029200"/>
          </a:xfrm>
        </p:spPr>
        <p:txBody>
          <a:bodyPr>
            <a:normAutofit/>
          </a:bodyPr>
          <a:lstStyle/>
          <a:p>
            <a:pPr>
              <a:buFont typeface="Wingdings" pitchFamily="2" charset="2"/>
              <a:buChar char="Ø"/>
            </a:pPr>
            <a:r>
              <a:rPr lang="en-US" sz="1600" dirty="0" smtClean="0">
                <a:solidFill>
                  <a:srgbClr val="002060"/>
                </a:solidFill>
                <a:latin typeface="Verdana" panose="020B0604030504040204" pitchFamily="34" charset="0"/>
                <a:ea typeface="Verdana" panose="020B0604030504040204" pitchFamily="34" charset="0"/>
              </a:rPr>
              <a:t>Orifice meter consist of orifice plate, is simply a flat piece of metal with a specific-sized hole bored in it.</a:t>
            </a:r>
            <a:endParaRPr lang="tr-TR" sz="1600" dirty="0" smtClean="0">
              <a:solidFill>
                <a:srgbClr val="002060"/>
              </a:solidFill>
              <a:latin typeface="Verdana" panose="020B0604030504040204" pitchFamily="34" charset="0"/>
              <a:ea typeface="Verdana" panose="020B0604030504040204" pitchFamily="34" charset="0"/>
            </a:endParaRPr>
          </a:p>
          <a:p>
            <a:pPr>
              <a:buFont typeface="Wingdings" pitchFamily="2" charset="2"/>
              <a:buChar char="Ø"/>
            </a:pPr>
            <a:r>
              <a:rPr lang="en-US" altLang="tr-TR" sz="1600" dirty="0">
                <a:solidFill>
                  <a:srgbClr val="002060"/>
                </a:solidFill>
                <a:latin typeface="Verdana" panose="020B0604030504040204" pitchFamily="34" charset="0"/>
                <a:ea typeface="Verdana" panose="020B0604030504040204" pitchFamily="34" charset="0"/>
              </a:rPr>
              <a:t>Pressure drop caused by friction and turbulence of shear layer downstream of vena </a:t>
            </a:r>
            <a:r>
              <a:rPr lang="en-US" altLang="tr-TR" sz="1600" dirty="0" err="1" smtClean="0">
                <a:solidFill>
                  <a:srgbClr val="002060"/>
                </a:solidFill>
                <a:latin typeface="Verdana" panose="020B0604030504040204" pitchFamily="34" charset="0"/>
                <a:ea typeface="Verdana" panose="020B0604030504040204" pitchFamily="34" charset="0"/>
              </a:rPr>
              <a:t>contracta</a:t>
            </a:r>
            <a:endParaRPr lang="en-US" sz="1600" dirty="0" smtClean="0">
              <a:solidFill>
                <a:srgbClr val="002060"/>
              </a:solidFill>
              <a:latin typeface="Verdana" panose="020B0604030504040204" pitchFamily="34" charset="0"/>
              <a:ea typeface="Verdana" panose="020B0604030504040204" pitchFamily="34" charset="0"/>
            </a:endParaRPr>
          </a:p>
          <a:p>
            <a:pPr>
              <a:buFont typeface="Wingdings" pitchFamily="2" charset="2"/>
              <a:buChar char="Ø"/>
            </a:pPr>
            <a:r>
              <a:rPr lang="en-US" sz="1600" dirty="0" smtClean="0">
                <a:solidFill>
                  <a:srgbClr val="002060"/>
                </a:solidFill>
                <a:latin typeface="Verdana" panose="020B0604030504040204" pitchFamily="34" charset="0"/>
                <a:ea typeface="Verdana" panose="020B0604030504040204" pitchFamily="34" charset="0"/>
              </a:rPr>
              <a:t>There are four types of orifice plates which are listed below:</a:t>
            </a:r>
          </a:p>
          <a:p>
            <a:pPr lvl="1">
              <a:buClr>
                <a:schemeClr val="bg2">
                  <a:lumMod val="50000"/>
                </a:schemeClr>
              </a:buClr>
              <a:buFont typeface="Wingdings" pitchFamily="2" charset="2"/>
              <a:buChar char="Ø"/>
            </a:pPr>
            <a:r>
              <a:rPr lang="en-US" dirty="0" smtClean="0">
                <a:solidFill>
                  <a:srgbClr val="002060"/>
                </a:solidFill>
                <a:latin typeface="Verdana" panose="020B0604030504040204" pitchFamily="34" charset="0"/>
                <a:ea typeface="Verdana" panose="020B0604030504040204" pitchFamily="34" charset="0"/>
              </a:rPr>
              <a:t>Segmental orifice plate</a:t>
            </a:r>
          </a:p>
          <a:p>
            <a:pPr lvl="1">
              <a:buClr>
                <a:schemeClr val="bg2">
                  <a:lumMod val="50000"/>
                </a:schemeClr>
              </a:buClr>
              <a:buFont typeface="Wingdings" pitchFamily="2" charset="2"/>
              <a:buChar char="Ø"/>
            </a:pPr>
            <a:r>
              <a:rPr lang="en-US" dirty="0" smtClean="0">
                <a:solidFill>
                  <a:srgbClr val="002060"/>
                </a:solidFill>
                <a:latin typeface="Verdana" panose="020B0604030504040204" pitchFamily="34" charset="0"/>
                <a:ea typeface="Verdana" panose="020B0604030504040204" pitchFamily="34" charset="0"/>
              </a:rPr>
              <a:t>Eccentric orifice plate</a:t>
            </a:r>
          </a:p>
          <a:p>
            <a:pPr lvl="1">
              <a:buClr>
                <a:schemeClr val="bg2">
                  <a:lumMod val="50000"/>
                </a:schemeClr>
              </a:buClr>
              <a:buFont typeface="Wingdings" pitchFamily="2" charset="2"/>
              <a:buChar char="Ø"/>
            </a:pPr>
            <a:r>
              <a:rPr lang="en-US" dirty="0" smtClean="0">
                <a:solidFill>
                  <a:srgbClr val="002060"/>
                </a:solidFill>
                <a:latin typeface="Verdana" panose="020B0604030504040204" pitchFamily="34" charset="0"/>
                <a:ea typeface="Verdana" panose="020B0604030504040204" pitchFamily="34" charset="0"/>
              </a:rPr>
              <a:t>Quadrant edge orifice plate</a:t>
            </a:r>
          </a:p>
          <a:p>
            <a:pPr lvl="1">
              <a:buClr>
                <a:schemeClr val="bg2">
                  <a:lumMod val="50000"/>
                </a:schemeClr>
              </a:buClr>
              <a:buFont typeface="Wingdings" pitchFamily="2" charset="2"/>
              <a:buChar char="Ø"/>
            </a:pPr>
            <a:r>
              <a:rPr lang="en-US" dirty="0" smtClean="0">
                <a:solidFill>
                  <a:srgbClr val="002060"/>
                </a:solidFill>
                <a:latin typeface="Verdana" panose="020B0604030504040204" pitchFamily="34" charset="0"/>
                <a:ea typeface="Verdana" panose="020B0604030504040204" pitchFamily="34" charset="0"/>
              </a:rPr>
              <a:t>Concentric orifice plate</a:t>
            </a:r>
          </a:p>
          <a:p>
            <a:pPr>
              <a:buNone/>
            </a:pPr>
            <a:endParaRPr lang="en-US" sz="1600" dirty="0">
              <a:solidFill>
                <a:srgbClr val="002060"/>
              </a:solidFill>
              <a:latin typeface="Verdana" panose="020B0604030504040204" pitchFamily="34" charset="0"/>
              <a:ea typeface="Verdana" panose="020B0604030504040204" pitchFamily="34" charset="0"/>
            </a:endParaRPr>
          </a:p>
        </p:txBody>
      </p:sp>
      <p:pic>
        <p:nvPicPr>
          <p:cNvPr id="7" name="Picture 6" descr="orificel.jpe"/>
          <p:cNvPicPr>
            <a:picLocks noChangeAspect="1"/>
          </p:cNvPicPr>
          <p:nvPr/>
        </p:nvPicPr>
        <p:blipFill>
          <a:blip r:embed="rId3"/>
          <a:stretch>
            <a:fillRect/>
          </a:stretch>
        </p:blipFill>
        <p:spPr>
          <a:xfrm>
            <a:off x="4154411" y="3887456"/>
            <a:ext cx="2628900" cy="1571625"/>
          </a:xfrm>
          <a:prstGeom prst="rect">
            <a:avLst/>
          </a:prstGeom>
        </p:spPr>
      </p:pic>
      <p:pic>
        <p:nvPicPr>
          <p:cNvPr id="8" name="Picture 5" descr="77c123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9321" y="3262159"/>
            <a:ext cx="3428244" cy="214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ltbilgi Yer Tutucusu 3"/>
          <p:cNvSpPr>
            <a:spLocks noGrp="1"/>
          </p:cNvSpPr>
          <p:nvPr>
            <p:ph type="ftr" sz="quarter" idx="11"/>
          </p:nvPr>
        </p:nvSpPr>
        <p:spPr>
          <a:xfrm>
            <a:off x="0" y="6492875"/>
            <a:ext cx="691721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DR. KADRİYE ÖZLEM HAMALOĞLU                                                                   </a:t>
            </a:r>
            <a:endPar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12</a:t>
            </a: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a:t>
            </a:r>
            <a:r>
              <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a:t>
            </a: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.2018</a:t>
            </a:r>
            <a:endParaRPr kumimoji="0" lang="en-US" sz="900" b="0" i="0" u="none" strike="noStrike" kern="1200" cap="all" spc="0" normalizeH="0" baseline="0" noProof="0" dirty="0">
              <a:ln>
                <a:noFill/>
              </a:ln>
              <a:solidFill>
                <a:srgbClr val="4590B8"/>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9977866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en-US" b="1" dirty="0">
                <a:latin typeface="Verdana" panose="020B0604030504040204" pitchFamily="34" charset="0"/>
                <a:ea typeface="Verdana" panose="020B0604030504040204" pitchFamily="34" charset="0"/>
              </a:rPr>
              <a:t>ORIFICE METER</a:t>
            </a:r>
            <a:endParaRPr lang="tr-TR" dirty="0"/>
          </a:p>
        </p:txBody>
      </p:sp>
      <p:pic>
        <p:nvPicPr>
          <p:cNvPr id="12290" name="Picture 2" descr="https://www.theengineeringconcepts.com/wp-content/uploads/2018/10/Orifice-meter-flo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002" y="2104339"/>
            <a:ext cx="4479799" cy="4000153"/>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Shape &amp; Size of Orifice me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12063" y="2278001"/>
            <a:ext cx="2298745" cy="371259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Orifice Plate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80318" y="1997062"/>
            <a:ext cx="4059228" cy="3011806"/>
          </a:xfrm>
          <a:prstGeom prst="rect">
            <a:avLst/>
          </a:prstGeom>
          <a:noFill/>
          <a:extLst>
            <a:ext uri="{909E8E84-426E-40DD-AFC4-6F175D3DCCD1}">
              <a14:hiddenFill xmlns:a14="http://schemas.microsoft.com/office/drawing/2010/main">
                <a:solidFill>
                  <a:srgbClr val="FFFFFF"/>
                </a:solidFill>
              </a14:hiddenFill>
            </a:ext>
          </a:extLst>
        </p:spPr>
      </p:pic>
      <p:sp>
        <p:nvSpPr>
          <p:cNvPr id="7" name="Altbilgi Yer Tutucusu 3"/>
          <p:cNvSpPr>
            <a:spLocks noGrp="1"/>
          </p:cNvSpPr>
          <p:nvPr>
            <p:ph type="ftr" sz="quarter" idx="11"/>
          </p:nvPr>
        </p:nvSpPr>
        <p:spPr>
          <a:xfrm>
            <a:off x="0" y="6492875"/>
            <a:ext cx="691721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DR. KADRİYE ÖZLEM HAMALOĞLU                                                                   </a:t>
            </a:r>
            <a:endPar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12</a:t>
            </a: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a:t>
            </a:r>
            <a:r>
              <a:rPr kumimoji="0" lang="tr-TR"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1</a:t>
            </a:r>
            <a:r>
              <a:rPr kumimoji="0" lang="en-US" sz="900" b="0" i="0" u="none" strike="noStrike" kern="1200" cap="all" spc="0" normalizeH="0" baseline="0" noProof="0" dirty="0" smtClean="0">
                <a:ln>
                  <a:noFill/>
                </a:ln>
                <a:solidFill>
                  <a:srgbClr val="4590B8"/>
                </a:solidFill>
                <a:effectLst/>
                <a:uLnTx/>
                <a:uFillTx/>
                <a:latin typeface="Gill Sans MT" panose="020B0502020104020203"/>
                <a:ea typeface="+mn-ea"/>
                <a:cs typeface="+mn-cs"/>
              </a:rPr>
              <a:t>.2018</a:t>
            </a:r>
            <a:endParaRPr kumimoji="0" lang="en-US" sz="900" b="0" i="0" u="none" strike="noStrike" kern="1200" cap="all" spc="0" normalizeH="0" baseline="0" noProof="0" dirty="0">
              <a:ln>
                <a:noFill/>
              </a:ln>
              <a:solidFill>
                <a:srgbClr val="4590B8"/>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85469417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r Payı">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582</TotalTime>
  <Words>2567</Words>
  <Application>Microsoft Office PowerPoint</Application>
  <PresentationFormat>Geniş ekran</PresentationFormat>
  <Paragraphs>412</Paragraphs>
  <Slides>49</Slides>
  <Notes>2</Notes>
  <HiddenSlides>0</HiddenSlides>
  <MMClips>0</MMClips>
  <ScaleCrop>false</ScaleCrop>
  <HeadingPairs>
    <vt:vector size="8" baseType="variant">
      <vt:variant>
        <vt:lpstr>Kullanılan Yazı Tipleri</vt:lpstr>
      </vt:variant>
      <vt:variant>
        <vt:i4>13</vt:i4>
      </vt:variant>
      <vt:variant>
        <vt:lpstr>Tema</vt:lpstr>
      </vt:variant>
      <vt:variant>
        <vt:i4>2</vt:i4>
      </vt:variant>
      <vt:variant>
        <vt:lpstr>Eklenmiş OLE Hizmet Programları</vt:lpstr>
      </vt:variant>
      <vt:variant>
        <vt:i4>2</vt:i4>
      </vt:variant>
      <vt:variant>
        <vt:lpstr>Slayt Başlıkları</vt:lpstr>
      </vt:variant>
      <vt:variant>
        <vt:i4>49</vt:i4>
      </vt:variant>
    </vt:vector>
  </HeadingPairs>
  <TitlesOfParts>
    <vt:vector size="66" baseType="lpstr">
      <vt:lpstr>Arial</vt:lpstr>
      <vt:lpstr>Arial Narrow</vt:lpstr>
      <vt:lpstr>Calibri</vt:lpstr>
      <vt:lpstr>Calibri Light</vt:lpstr>
      <vt:lpstr>Gill Sans MT</vt:lpstr>
      <vt:lpstr>Gill Sans MT Condensed</vt:lpstr>
      <vt:lpstr>Monotype Sorts</vt:lpstr>
      <vt:lpstr>Symbol</vt:lpstr>
      <vt:lpstr>Times New Roman</vt:lpstr>
      <vt:lpstr>Verdana</vt:lpstr>
      <vt:lpstr>Wingdings</vt:lpstr>
      <vt:lpstr>Wingdings 2</vt:lpstr>
      <vt:lpstr>Wingdings 3</vt:lpstr>
      <vt:lpstr>Office Teması</vt:lpstr>
      <vt:lpstr>Kar Payı</vt:lpstr>
      <vt:lpstr>Equation</vt:lpstr>
      <vt:lpstr>Denklem</vt:lpstr>
      <vt:lpstr>flow MEASUREMENT</vt:lpstr>
      <vt:lpstr>Reasons for Flow Metering</vt:lpstr>
      <vt:lpstr>PowerPoint Sunusu</vt:lpstr>
      <vt:lpstr>PowerPoint Sunusu</vt:lpstr>
      <vt:lpstr>PowerPoint Sunusu</vt:lpstr>
      <vt:lpstr>Parts of differential flow meters</vt:lpstr>
      <vt:lpstr>flow rate ın the pıpe</vt:lpstr>
      <vt:lpstr>ORIFICE METER</vt:lpstr>
      <vt:lpstr>ORIFICE METER</vt:lpstr>
      <vt:lpstr>Flow Through an Orifice Meter</vt:lpstr>
      <vt:lpstr>PowerPoint Sunusu</vt:lpstr>
      <vt:lpstr>VENTURI METER </vt:lpstr>
      <vt:lpstr>VENTURI METER </vt:lpstr>
      <vt:lpstr>VENTURI METER</vt:lpstr>
      <vt:lpstr>VENTURI METER </vt:lpstr>
      <vt:lpstr>PITOT TUBE </vt:lpstr>
      <vt:lpstr>PITOT TUBE</vt:lpstr>
      <vt:lpstr>PowerPoint Sunusu</vt:lpstr>
      <vt:lpstr>The Nozzle Flow meter</vt:lpstr>
      <vt:lpstr>The Nozzle Flow meter</vt:lpstr>
      <vt:lpstr>Flow through a Nozzle</vt:lpstr>
      <vt:lpstr>PowerPoint Sunusu</vt:lpstr>
      <vt:lpstr>Flow through a Nozzle</vt:lpstr>
      <vt:lpstr>Relative Comparison </vt:lpstr>
      <vt:lpstr>Elbow meters </vt:lpstr>
      <vt:lpstr>Elbow meters </vt:lpstr>
      <vt:lpstr>DALL TUBES </vt:lpstr>
      <vt:lpstr>DALL TUBES </vt:lpstr>
      <vt:lpstr>ROTAMETER</vt:lpstr>
      <vt:lpstr>Variable Area ROTAMETERs</vt:lpstr>
      <vt:lpstr>PowerPoint Sunusu</vt:lpstr>
      <vt:lpstr>Posıtıve Displacement Rotary Meters</vt:lpstr>
      <vt:lpstr>Nutating Disk</vt:lpstr>
      <vt:lpstr>Oval Gear</vt:lpstr>
      <vt:lpstr>Roots Meter</vt:lpstr>
      <vt:lpstr>Rotating Impeller</vt:lpstr>
      <vt:lpstr>Posıtıve Displacement Rotary Meters</vt:lpstr>
      <vt:lpstr>Inferential Meters</vt:lpstr>
      <vt:lpstr>Turbine Flow Meters</vt:lpstr>
      <vt:lpstr>Paddle Wheel meters</vt:lpstr>
      <vt:lpstr>PowerPoint Sunusu</vt:lpstr>
      <vt:lpstr>PowerPoint Sunusu</vt:lpstr>
      <vt:lpstr>Electromagnetic Flowmeters</vt:lpstr>
      <vt:lpstr>Vortex Flowmeters</vt:lpstr>
      <vt:lpstr>Ultrasonic Flowmeters</vt:lpstr>
      <vt:lpstr>Mass Flowmeters</vt:lpstr>
      <vt:lpstr>Coriolis Flowmeters</vt:lpstr>
      <vt:lpstr>Coriolis Flowmeters</vt:lpstr>
      <vt:lpstr>Thermal Mass Flowmeters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flow MEASUREMENT</dc:title>
  <dc:creator>Damla_PC</dc:creator>
  <cp:lastModifiedBy>Damla_PC</cp:lastModifiedBy>
  <cp:revision>60</cp:revision>
  <dcterms:created xsi:type="dcterms:W3CDTF">2018-10-31T11:53:41Z</dcterms:created>
  <dcterms:modified xsi:type="dcterms:W3CDTF">2018-11-08T05:56:02Z</dcterms:modified>
</cp:coreProperties>
</file>