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6" r:id="rId2"/>
    <p:sldId id="266" r:id="rId3"/>
    <p:sldId id="355" r:id="rId4"/>
    <p:sldId id="356" r:id="rId5"/>
    <p:sldId id="357" r:id="rId6"/>
    <p:sldId id="358" r:id="rId7"/>
    <p:sldId id="359" r:id="rId8"/>
    <p:sldId id="360" r:id="rId9"/>
    <p:sldId id="361" r:id="rId10"/>
    <p:sldId id="362" r:id="rId11"/>
    <p:sldId id="363" r:id="rId12"/>
    <p:sldId id="364" r:id="rId13"/>
    <p:sldId id="365" r:id="rId14"/>
    <p:sldId id="368" r:id="rId15"/>
    <p:sldId id="369" r:id="rId16"/>
    <p:sldId id="370" r:id="rId17"/>
    <p:sldId id="371" r:id="rId18"/>
    <p:sldId id="372" r:id="rId19"/>
    <p:sldId id="366" r:id="rId20"/>
    <p:sldId id="367" r:id="rId21"/>
    <p:sldId id="373" r:id="rId22"/>
    <p:sldId id="3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9B44AE-C297-49F7-B681-F0F70DC60F79}" type="datetimeFigureOut">
              <a:rPr lang="tr-TR" smtClean="0"/>
              <a:t>15.11.2018</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tr-TR" smtClean="0"/>
              <a:t>DR. KADRİYE ÖZLEM HAMALOĞLU</a:t>
            </a:r>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398A46-DDCD-46BE-986A-C8894A310D09}" type="slidenum">
              <a:rPr lang="tr-TR" smtClean="0"/>
              <a:t>‹#›</a:t>
            </a:fld>
            <a:endParaRPr lang="tr-TR"/>
          </a:p>
        </p:txBody>
      </p:sp>
    </p:spTree>
    <p:extLst>
      <p:ext uri="{BB962C8B-B14F-4D97-AF65-F5344CB8AC3E}">
        <p14:creationId xmlns:p14="http://schemas.microsoft.com/office/powerpoint/2010/main" val="12214194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F3D1F-1B46-42AF-8F31-D52E1BE4C288}" type="datetimeFigureOut">
              <a:rPr lang="tr-TR" smtClean="0"/>
              <a:t>15.11.2018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tr-TR" smtClean="0"/>
              <a:t>DR. KADRİYE ÖZLEM HAMALOĞLU</a:t>
            </a: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D18B4-13F5-4EE5-87F6-2DFC57995C24}" type="slidenum">
              <a:rPr lang="tr-TR" smtClean="0"/>
              <a:t>‹#›</a:t>
            </a:fld>
            <a:endParaRPr lang="tr-TR"/>
          </a:p>
        </p:txBody>
      </p:sp>
    </p:spTree>
    <p:extLst>
      <p:ext uri="{BB962C8B-B14F-4D97-AF65-F5344CB8AC3E}">
        <p14:creationId xmlns:p14="http://schemas.microsoft.com/office/powerpoint/2010/main" val="38238450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71177B7-E788-44DD-B26B-989E7020C75E}" type="datetime1">
              <a:rPr lang="en-US" smtClean="0"/>
              <a:t>11/15/2018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smtClean="0"/>
              <a:t>DR. KADRİYE ÖZLEM HAMALOĞLU                                                                   08.10.2018</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0EE80F-80C8-4E42-8C38-485ECEA41A48}" type="datetime1">
              <a:rPr lang="en-US" smtClean="0"/>
              <a:t>11/15/2018</a:t>
            </a:fld>
            <a:endParaRPr lang="en-US" dirty="0"/>
          </a:p>
        </p:txBody>
      </p:sp>
      <p:sp>
        <p:nvSpPr>
          <p:cNvPr id="5" name="Footer Placeholder 4"/>
          <p:cNvSpPr>
            <a:spLocks noGrp="1"/>
          </p:cNvSpPr>
          <p:nvPr>
            <p:ph type="ftr" sz="quarter" idx="11"/>
          </p:nvPr>
        </p:nvSpPr>
        <p:spPr/>
        <p:txBody>
          <a:bodyPr/>
          <a:lstStyle/>
          <a:p>
            <a:r>
              <a:rPr lang="en-US" smtClean="0"/>
              <a:t>DR. KADRİYE ÖZLEM HAMALOĞLU                                                                   08.10.2018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923EF8A-B1ED-4E5E-9D29-F73FB72B2C75}" type="datetime1">
              <a:rPr lang="en-US" smtClean="0"/>
              <a:t>11/15/2018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smtClean="0"/>
              <a:t>DR. KADRİYE ÖZLEM HAMALOĞLU                                                                   08.10.2018</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44DA3DE-13AD-40D3-9DA3-2C5CF2F29D85}" type="datetime1">
              <a:rPr lang="en-US" smtClean="0"/>
              <a:t>11/15/2018</a:t>
            </a:fld>
            <a:endParaRPr lang="en-US" dirty="0"/>
          </a:p>
        </p:txBody>
      </p:sp>
      <p:sp>
        <p:nvSpPr>
          <p:cNvPr id="5" name="Footer Placeholder 4"/>
          <p:cNvSpPr>
            <a:spLocks noGrp="1"/>
          </p:cNvSpPr>
          <p:nvPr>
            <p:ph type="ftr" sz="quarter" idx="11"/>
          </p:nvPr>
        </p:nvSpPr>
        <p:spPr/>
        <p:txBody>
          <a:bodyPr/>
          <a:lstStyle/>
          <a:p>
            <a:r>
              <a:rPr lang="en-US" smtClean="0"/>
              <a:t>DR. KADRİYE ÖZLEM HAMALOĞLU                                                                   08.10.2018</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5C39C8D-9EE1-44BF-8AB1-29F88F1DA6C6}" type="datetime1">
              <a:rPr lang="en-US" smtClean="0"/>
              <a:t>11/15/2018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DR. KADRİYE ÖZLEM HAMALOĞLU                                                                   08.10.2018</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BD9A844-3EED-4AFF-8C73-6E7186E1F036}" type="datetime1">
              <a:rPr lang="en-US" smtClean="0"/>
              <a:t>11/15/2018</a:t>
            </a:fld>
            <a:endParaRPr lang="en-US" dirty="0"/>
          </a:p>
        </p:txBody>
      </p:sp>
      <p:sp>
        <p:nvSpPr>
          <p:cNvPr id="6" name="Footer Placeholder 5"/>
          <p:cNvSpPr>
            <a:spLocks noGrp="1"/>
          </p:cNvSpPr>
          <p:nvPr>
            <p:ph type="ftr" sz="quarter" idx="11"/>
          </p:nvPr>
        </p:nvSpPr>
        <p:spPr/>
        <p:txBody>
          <a:bodyPr/>
          <a:lstStyle/>
          <a:p>
            <a:r>
              <a:rPr lang="en-US" smtClean="0"/>
              <a:t>DR. KADRİYE ÖZLEM HAMALOĞLU                                                                   08.10.2018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C999AC5-35D0-4EBD-AA7B-E6854BBC46AF}" type="datetime1">
              <a:rPr lang="en-US" smtClean="0"/>
              <a:t>11/15/2018</a:t>
            </a:fld>
            <a:endParaRPr lang="en-US" dirty="0"/>
          </a:p>
        </p:txBody>
      </p:sp>
      <p:sp>
        <p:nvSpPr>
          <p:cNvPr id="8" name="Footer Placeholder 7"/>
          <p:cNvSpPr>
            <a:spLocks noGrp="1"/>
          </p:cNvSpPr>
          <p:nvPr>
            <p:ph type="ftr" sz="quarter" idx="11"/>
          </p:nvPr>
        </p:nvSpPr>
        <p:spPr/>
        <p:txBody>
          <a:bodyPr/>
          <a:lstStyle/>
          <a:p>
            <a:r>
              <a:rPr lang="en-US" smtClean="0"/>
              <a:t>DR. KADRİYE ÖZLEM HAMALOĞLU                                                                   08.10.2018</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C021DB-BC5A-4ABC-A03A-DDC112E33474}" type="datetime1">
              <a:rPr lang="en-US" smtClean="0"/>
              <a:t>11/15/2018</a:t>
            </a:fld>
            <a:endParaRPr lang="en-US" dirty="0"/>
          </a:p>
        </p:txBody>
      </p:sp>
      <p:sp>
        <p:nvSpPr>
          <p:cNvPr id="4" name="Footer Placeholder 3"/>
          <p:cNvSpPr>
            <a:spLocks noGrp="1"/>
          </p:cNvSpPr>
          <p:nvPr>
            <p:ph type="ftr" sz="quarter" idx="11"/>
          </p:nvPr>
        </p:nvSpPr>
        <p:spPr/>
        <p:txBody>
          <a:bodyPr/>
          <a:lstStyle/>
          <a:p>
            <a:r>
              <a:rPr lang="en-US" smtClean="0"/>
              <a:t>DR. KADRİYE ÖZLEM HAMALOĞLU                                                                   08.10.2018</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smtClean="0"/>
              <a:t>Asıl başlık stili için tıklatın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37786-E924-4924-B734-AA91E76ABC4F}" type="datetime1">
              <a:rPr lang="en-US" smtClean="0"/>
              <a:t>11/15/2018</a:t>
            </a:fld>
            <a:endParaRPr lang="en-US" dirty="0"/>
          </a:p>
        </p:txBody>
      </p:sp>
      <p:sp>
        <p:nvSpPr>
          <p:cNvPr id="3" name="Footer Placeholder 2"/>
          <p:cNvSpPr>
            <a:spLocks noGrp="1"/>
          </p:cNvSpPr>
          <p:nvPr>
            <p:ph type="ftr" sz="quarter" idx="11"/>
          </p:nvPr>
        </p:nvSpPr>
        <p:spPr/>
        <p:txBody>
          <a:bodyPr/>
          <a:lstStyle/>
          <a:p>
            <a:r>
              <a:rPr lang="en-US" smtClean="0"/>
              <a:t>DR. KADRİYE ÖZLEM HAMALOĞLU                                                                   08.10.2018</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36F97CA-F759-4264-BA56-08B5B43EA3A6}" type="datetime1">
              <a:rPr lang="en-US" smtClean="0"/>
              <a:t>11/15/2018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DR. KADRİYE ÖZLEM HAMALOĞLU                                                                   08.10.2018</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F3C2A36-4640-467F-81D3-39C4473F4214}" type="datetime1">
              <a:rPr lang="en-US" smtClean="0"/>
              <a:t>11/15/2018</a:t>
            </a:fld>
            <a:endParaRPr lang="en-US" dirty="0"/>
          </a:p>
        </p:txBody>
      </p:sp>
      <p:sp>
        <p:nvSpPr>
          <p:cNvPr id="6" name="Footer Placeholder 5"/>
          <p:cNvSpPr>
            <a:spLocks noGrp="1"/>
          </p:cNvSpPr>
          <p:nvPr>
            <p:ph type="ftr" sz="quarter" idx="11"/>
          </p:nvPr>
        </p:nvSpPr>
        <p:spPr/>
        <p:txBody>
          <a:bodyPr/>
          <a:lstStyle/>
          <a:p>
            <a:r>
              <a:rPr lang="en-US" smtClean="0"/>
              <a:t>DR. KADRİYE ÖZLEM HAMALOĞLU                                                                   08.10.2018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F6B8D9E-5FCA-455D-BD44-BA50EAAD39F1}" type="datetime1">
              <a:rPr lang="en-US" smtClean="0"/>
              <a:t>11/15/2018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smtClean="0"/>
              <a:t>DR. KADRİYE ÖZLEM HAMALOĞLU                                                                   08.10.2018</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err="1" smtClean="0"/>
              <a:t>vıscosıty</a:t>
            </a:r>
            <a:r>
              <a:rPr lang="tr-TR" dirty="0" smtClean="0"/>
              <a:t> </a:t>
            </a:r>
            <a:r>
              <a:rPr lang="tr-TR" dirty="0" smtClean="0"/>
              <a:t>MEASUREMENT</a:t>
            </a:r>
            <a:endParaRPr lang="tr-TR" dirty="0"/>
          </a:p>
        </p:txBody>
      </p:sp>
      <p:pic>
        <p:nvPicPr>
          <p:cNvPr id="4" name="Resim 3"/>
          <p:cNvPicPr>
            <a:picLocks noChangeAspect="1"/>
          </p:cNvPicPr>
          <p:nvPr/>
        </p:nvPicPr>
        <p:blipFill>
          <a:blip r:embed="rId2"/>
          <a:stretch>
            <a:fillRect/>
          </a:stretch>
        </p:blipFill>
        <p:spPr>
          <a:xfrm>
            <a:off x="3290129" y="3110830"/>
            <a:ext cx="5477853" cy="3252004"/>
          </a:xfrm>
          <a:prstGeom prst="rect">
            <a:avLst/>
          </a:prstGeom>
        </p:spPr>
      </p:pic>
      <p:sp>
        <p:nvSpPr>
          <p:cNvPr id="5" name="Altbilgi Yer Tutucusu 4"/>
          <p:cNvSpPr>
            <a:spLocks noGrp="1"/>
          </p:cNvSpPr>
          <p:nvPr>
            <p:ph type="ftr" sz="quarter" idx="11"/>
          </p:nvPr>
        </p:nvSpPr>
        <p:spPr>
          <a:xfrm>
            <a:off x="307726" y="6492875"/>
            <a:ext cx="11741843" cy="365125"/>
          </a:xfrm>
        </p:spPr>
        <p:txBody>
          <a:bodyPr/>
          <a:lstStyle/>
          <a:p>
            <a:r>
              <a:rPr lang="en-US" b="1" dirty="0" smtClean="0"/>
              <a:t>DR. KADRİYE ÖZLEM HAMALOĞLU                                                </a:t>
            </a:r>
            <a:r>
              <a:rPr lang="tr-TR" b="1" dirty="0" smtClean="0"/>
              <a:t>                                 </a:t>
            </a:r>
            <a:r>
              <a:rPr lang="en-US" b="1" dirty="0" smtClean="0"/>
              <a:t>                 </a:t>
            </a:r>
            <a:r>
              <a:rPr lang="tr-TR" b="1" dirty="0" smtClean="0"/>
              <a:t>                                                                             							</a:t>
            </a:r>
            <a:r>
              <a:rPr lang="en-US" b="1" dirty="0" smtClean="0"/>
              <a:t>  </a:t>
            </a:r>
            <a:endParaRPr lang="tr-TR" b="1" dirty="0" smtClean="0"/>
          </a:p>
          <a:p>
            <a:r>
              <a:rPr lang="tr-TR" b="1" dirty="0" smtClean="0"/>
              <a:t>22</a:t>
            </a:r>
            <a:r>
              <a:rPr lang="en-US" b="1" dirty="0" smtClean="0"/>
              <a:t>.10.2018</a:t>
            </a:r>
            <a:r>
              <a:rPr lang="tr-TR" b="1" dirty="0" smtClean="0"/>
              <a:t>     </a:t>
            </a:r>
            <a:endParaRPr lang="en-US" b="1" dirty="0"/>
          </a:p>
        </p:txBody>
      </p:sp>
    </p:spTree>
    <p:extLst>
      <p:ext uri="{BB962C8B-B14F-4D97-AF65-F5344CB8AC3E}">
        <p14:creationId xmlns:p14="http://schemas.microsoft.com/office/powerpoint/2010/main" val="1010622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Bıngham</a:t>
            </a:r>
            <a:r>
              <a:rPr lang="tr-TR" dirty="0" smtClean="0"/>
              <a:t> </a:t>
            </a:r>
            <a:r>
              <a:rPr lang="tr-TR" dirty="0" err="1" smtClean="0"/>
              <a:t>plastıcs</a:t>
            </a:r>
            <a:endParaRPr lang="tr-TR" dirty="0"/>
          </a:p>
        </p:txBody>
      </p:sp>
      <p:sp>
        <p:nvSpPr>
          <p:cNvPr id="3" name="İçerik Yer Tutucusu 2"/>
          <p:cNvSpPr>
            <a:spLocks noGrp="1"/>
          </p:cNvSpPr>
          <p:nvPr>
            <p:ph idx="1"/>
          </p:nvPr>
        </p:nvSpPr>
        <p:spPr>
          <a:xfrm>
            <a:off x="413766" y="2272527"/>
            <a:ext cx="11029615" cy="2121048"/>
          </a:xfrm>
        </p:spPr>
        <p:txBody>
          <a:bodyPr>
            <a:noAutofit/>
          </a:bodyPr>
          <a:lstStyle/>
          <a:p>
            <a:pPr algn="just"/>
            <a:r>
              <a:rPr lang="en-US" dirty="0">
                <a:solidFill>
                  <a:srgbClr val="002060"/>
                </a:solidFill>
                <a:latin typeface="Verdana" panose="020B0604030504040204" pitchFamily="34" charset="0"/>
                <a:ea typeface="Verdana" panose="020B0604030504040204" pitchFamily="34" charset="0"/>
              </a:rPr>
              <a:t>This type of fluid will behave as a solid under </a:t>
            </a:r>
            <a:r>
              <a:rPr lang="en-US" dirty="0" smtClean="0">
                <a:solidFill>
                  <a:srgbClr val="002060"/>
                </a:solidFill>
                <a:latin typeface="Verdana" panose="020B0604030504040204" pitchFamily="34" charset="0"/>
                <a:ea typeface="Verdana" panose="020B0604030504040204" pitchFamily="34" charset="0"/>
              </a:rPr>
              <a:t>static</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conditions</a:t>
            </a:r>
            <a:r>
              <a:rPr lang="tr-TR" dirty="0">
                <a:solidFill>
                  <a:srgbClr val="002060"/>
                </a:solidFill>
                <a:latin typeface="Verdana" panose="020B0604030504040204" pitchFamily="34" charset="0"/>
                <a:ea typeface="Verdana" panose="020B0604030504040204" pitchFamily="34" charset="0"/>
              </a:rPr>
              <a:t>.</a:t>
            </a:r>
          </a:p>
          <a:p>
            <a:pPr algn="just"/>
            <a:r>
              <a:rPr lang="en-US" dirty="0" smtClean="0">
                <a:solidFill>
                  <a:srgbClr val="002060"/>
                </a:solidFill>
                <a:latin typeface="Verdana" panose="020B0604030504040204" pitchFamily="34" charset="0"/>
                <a:ea typeface="Verdana" panose="020B0604030504040204" pitchFamily="34" charset="0"/>
              </a:rPr>
              <a:t>A </a:t>
            </a:r>
            <a:r>
              <a:rPr lang="en-US" dirty="0">
                <a:solidFill>
                  <a:srgbClr val="002060"/>
                </a:solidFill>
                <a:latin typeface="Verdana" panose="020B0604030504040204" pitchFamily="34" charset="0"/>
                <a:ea typeface="Verdana" panose="020B0604030504040204" pitchFamily="34" charset="0"/>
              </a:rPr>
              <a:t>certain amount of force must be applied to the </a:t>
            </a:r>
            <a:r>
              <a:rPr lang="en-US" dirty="0" smtClean="0">
                <a:solidFill>
                  <a:srgbClr val="002060"/>
                </a:solidFill>
                <a:latin typeface="Verdana" panose="020B0604030504040204" pitchFamily="34" charset="0"/>
                <a:ea typeface="Verdana" panose="020B0604030504040204" pitchFamily="34" charset="0"/>
              </a:rPr>
              <a:t>fluid</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before </a:t>
            </a:r>
            <a:r>
              <a:rPr lang="en-US" dirty="0">
                <a:solidFill>
                  <a:srgbClr val="002060"/>
                </a:solidFill>
                <a:latin typeface="Verdana" panose="020B0604030504040204" pitchFamily="34" charset="0"/>
                <a:ea typeface="Verdana" panose="020B0604030504040204" pitchFamily="34" charset="0"/>
              </a:rPr>
              <a:t>any flow is induced; this force is called the </a:t>
            </a:r>
            <a:r>
              <a:rPr lang="en-US" dirty="0" smtClean="0">
                <a:solidFill>
                  <a:srgbClr val="002060"/>
                </a:solidFill>
                <a:latin typeface="Verdana" panose="020B0604030504040204" pitchFamily="34" charset="0"/>
                <a:ea typeface="Verdana" panose="020B0604030504040204" pitchFamily="34" charset="0"/>
              </a:rPr>
              <a:t>yield</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stress</a:t>
            </a:r>
            <a:r>
              <a:rPr lang="tr-TR" dirty="0" smtClean="0">
                <a:solidFill>
                  <a:srgbClr val="002060"/>
                </a:solidFill>
                <a:latin typeface="Verdana" panose="020B0604030504040204" pitchFamily="34" charset="0"/>
                <a:ea typeface="Verdana" panose="020B0604030504040204" pitchFamily="34" charset="0"/>
              </a:rPr>
              <a:t>.</a:t>
            </a:r>
            <a:endParaRPr lang="tr-TR" dirty="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Tomato </a:t>
            </a:r>
            <a:r>
              <a:rPr lang="en-US" dirty="0">
                <a:solidFill>
                  <a:srgbClr val="002060"/>
                </a:solidFill>
                <a:latin typeface="Verdana" panose="020B0604030504040204" pitchFamily="34" charset="0"/>
                <a:ea typeface="Verdana" panose="020B0604030504040204" pitchFamily="34" charset="0"/>
              </a:rPr>
              <a:t>catsup is a good example of this type fluid; </a:t>
            </a:r>
            <a:r>
              <a:rPr lang="en-US" dirty="0" smtClean="0">
                <a:solidFill>
                  <a:srgbClr val="002060"/>
                </a:solidFill>
                <a:latin typeface="Verdana" panose="020B0604030504040204" pitchFamily="34" charset="0"/>
                <a:ea typeface="Verdana" panose="020B0604030504040204" pitchFamily="34" charset="0"/>
              </a:rPr>
              <a:t>its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yield </a:t>
            </a:r>
            <a:r>
              <a:rPr lang="en-US" dirty="0">
                <a:solidFill>
                  <a:srgbClr val="002060"/>
                </a:solidFill>
                <a:latin typeface="Verdana" panose="020B0604030504040204" pitchFamily="34" charset="0"/>
                <a:ea typeface="Verdana" panose="020B0604030504040204" pitchFamily="34" charset="0"/>
              </a:rPr>
              <a:t>value will often make it refuse to pour from </a:t>
            </a:r>
            <a:r>
              <a:rPr lang="en-US" dirty="0"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bottle </a:t>
            </a:r>
            <a:r>
              <a:rPr lang="en-US" dirty="0">
                <a:solidFill>
                  <a:srgbClr val="002060"/>
                </a:solidFill>
                <a:latin typeface="Verdana" panose="020B0604030504040204" pitchFamily="34" charset="0"/>
                <a:ea typeface="Verdana" panose="020B0604030504040204" pitchFamily="34" charset="0"/>
              </a:rPr>
              <a:t>until the bottle is shaken or struck, allowing </a:t>
            </a:r>
            <a:r>
              <a:rPr lang="en-US" dirty="0"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catsup</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to</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gush</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freely</a:t>
            </a:r>
            <a:r>
              <a:rPr lang="tr-TR" dirty="0">
                <a:solidFill>
                  <a:srgbClr val="002060"/>
                </a:solidFill>
                <a:latin typeface="Verdana" panose="020B0604030504040204" pitchFamily="34" charset="0"/>
                <a:ea typeface="Verdana" panose="020B0604030504040204" pitchFamily="34" charset="0"/>
              </a:rPr>
              <a:t>.</a:t>
            </a:r>
          </a:p>
          <a:p>
            <a:pPr algn="just"/>
            <a:r>
              <a:rPr lang="en-US" dirty="0" smtClean="0">
                <a:solidFill>
                  <a:srgbClr val="002060"/>
                </a:solidFill>
                <a:latin typeface="Verdana" panose="020B0604030504040204" pitchFamily="34" charset="0"/>
                <a:ea typeface="Verdana" panose="020B0604030504040204" pitchFamily="34" charset="0"/>
              </a:rPr>
              <a:t>Once </a:t>
            </a:r>
            <a:r>
              <a:rPr lang="en-US" dirty="0">
                <a:solidFill>
                  <a:srgbClr val="002060"/>
                </a:solidFill>
                <a:latin typeface="Verdana" panose="020B0604030504040204" pitchFamily="34" charset="0"/>
                <a:ea typeface="Verdana" panose="020B0604030504040204" pitchFamily="34" charset="0"/>
              </a:rPr>
              <a:t>the yield value is exceeded and flow begins, </a:t>
            </a:r>
            <a:r>
              <a:rPr lang="en-US" dirty="0" smtClean="0">
                <a:solidFill>
                  <a:srgbClr val="002060"/>
                </a:solidFill>
                <a:latin typeface="Verdana" panose="020B0604030504040204" pitchFamily="34" charset="0"/>
                <a:ea typeface="Verdana" panose="020B0604030504040204" pitchFamily="34" charset="0"/>
              </a:rPr>
              <a:t>plastic</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fluids </a:t>
            </a:r>
            <a:r>
              <a:rPr lang="en-US" dirty="0">
                <a:solidFill>
                  <a:srgbClr val="002060"/>
                </a:solidFill>
                <a:latin typeface="Verdana" panose="020B0604030504040204" pitchFamily="34" charset="0"/>
                <a:ea typeface="Verdana" panose="020B0604030504040204" pitchFamily="34" charset="0"/>
              </a:rPr>
              <a:t>may display Newtonian, </a:t>
            </a:r>
            <a:r>
              <a:rPr lang="en-US" dirty="0" err="1">
                <a:solidFill>
                  <a:srgbClr val="002060"/>
                </a:solidFill>
                <a:latin typeface="Verdana" panose="020B0604030504040204" pitchFamily="34" charset="0"/>
                <a:ea typeface="Verdana" panose="020B0604030504040204" pitchFamily="34" charset="0"/>
              </a:rPr>
              <a:t>pseudoplastic</a:t>
            </a:r>
            <a:r>
              <a:rPr lang="en-US" dirty="0">
                <a:solidFill>
                  <a:srgbClr val="002060"/>
                </a:solidFill>
                <a:latin typeface="Verdana" panose="020B0604030504040204" pitchFamily="34" charset="0"/>
                <a:ea typeface="Verdana" panose="020B0604030504040204" pitchFamily="34" charset="0"/>
              </a:rPr>
              <a:t>, or </a:t>
            </a:r>
            <a:r>
              <a:rPr lang="en-US" dirty="0" smtClean="0">
                <a:solidFill>
                  <a:srgbClr val="002060"/>
                </a:solidFill>
                <a:latin typeface="Verdana" panose="020B0604030504040204" pitchFamily="34" charset="0"/>
                <a:ea typeface="Verdana" panose="020B0604030504040204" pitchFamily="34" charset="0"/>
              </a:rPr>
              <a:t>dilatant</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flow</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characteristics</a:t>
            </a:r>
            <a:endParaRPr lang="tr-TR"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smtClean="0"/>
              <a:t>DR. KADRİYE ÖZLEM HAMALOĞLU                                                                   08.10.2018</a:t>
            </a:r>
            <a:endParaRPr lang="en-US" dirty="0"/>
          </a:p>
        </p:txBody>
      </p:sp>
      <p:pic>
        <p:nvPicPr>
          <p:cNvPr id="5" name="Resim 4"/>
          <p:cNvPicPr>
            <a:picLocks noChangeAspect="1"/>
          </p:cNvPicPr>
          <p:nvPr/>
        </p:nvPicPr>
        <p:blipFill>
          <a:blip r:embed="rId2">
            <a:lum bright="-20000" contrast="40000"/>
          </a:blip>
          <a:stretch>
            <a:fillRect/>
          </a:stretch>
        </p:blipFill>
        <p:spPr>
          <a:xfrm>
            <a:off x="6798718" y="4694073"/>
            <a:ext cx="3826351" cy="2029143"/>
          </a:xfrm>
          <a:prstGeom prst="rect">
            <a:avLst/>
          </a:prstGeom>
        </p:spPr>
      </p:pic>
    </p:spTree>
    <p:extLst>
      <p:ext uri="{BB962C8B-B14F-4D97-AF65-F5344CB8AC3E}">
        <p14:creationId xmlns:p14="http://schemas.microsoft.com/office/powerpoint/2010/main" val="163523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Instruments </a:t>
            </a:r>
            <a:r>
              <a:rPr lang="tr-TR" dirty="0" err="1" smtClean="0"/>
              <a:t>for</a:t>
            </a:r>
            <a:r>
              <a:rPr lang="tr-TR" dirty="0" smtClean="0"/>
              <a:t> </a:t>
            </a:r>
            <a:r>
              <a:rPr lang="tr-TR" dirty="0" err="1" smtClean="0"/>
              <a:t>measurıng</a:t>
            </a:r>
            <a:r>
              <a:rPr lang="tr-TR" dirty="0" smtClean="0"/>
              <a:t> </a:t>
            </a:r>
            <a:r>
              <a:rPr lang="tr-TR" dirty="0" err="1" smtClean="0"/>
              <a:t>vıscosıty</a:t>
            </a:r>
            <a:endParaRPr lang="tr-TR" dirty="0"/>
          </a:p>
        </p:txBody>
      </p:sp>
      <p:sp>
        <p:nvSpPr>
          <p:cNvPr id="4" name="Altbilgi Yer Tutucusu 3"/>
          <p:cNvSpPr>
            <a:spLocks noGrp="1"/>
          </p:cNvSpPr>
          <p:nvPr>
            <p:ph type="ftr" sz="quarter" idx="11"/>
          </p:nvPr>
        </p:nvSpPr>
        <p:spPr>
          <a:xfrm>
            <a:off x="0" y="6325299"/>
            <a:ext cx="6917210" cy="365125"/>
          </a:xfrm>
        </p:spPr>
        <p:txBody>
          <a:bodyPr/>
          <a:lstStyle/>
          <a:p>
            <a:r>
              <a:rPr lang="en-US" dirty="0" smtClean="0"/>
              <a:t>DR. KADRİYE ÖZLEM HAMALOĞLU                                                                   08.10.2018</a:t>
            </a:r>
            <a:endParaRPr lang="en-US" dirty="0"/>
          </a:p>
        </p:txBody>
      </p:sp>
      <p:pic>
        <p:nvPicPr>
          <p:cNvPr id="5" name="Resim 4"/>
          <p:cNvPicPr>
            <a:picLocks noChangeAspect="1"/>
          </p:cNvPicPr>
          <p:nvPr/>
        </p:nvPicPr>
        <p:blipFill>
          <a:blip r:embed="rId2">
            <a:lum bright="-20000" contrast="40000"/>
          </a:blip>
          <a:stretch>
            <a:fillRect/>
          </a:stretch>
        </p:blipFill>
        <p:spPr>
          <a:xfrm>
            <a:off x="3078051" y="1885391"/>
            <a:ext cx="5318975" cy="4805033"/>
          </a:xfrm>
          <a:prstGeom prst="rect">
            <a:avLst/>
          </a:prstGeom>
        </p:spPr>
      </p:pic>
    </p:spTree>
    <p:extLst>
      <p:ext uri="{BB962C8B-B14F-4D97-AF65-F5344CB8AC3E}">
        <p14:creationId xmlns:p14="http://schemas.microsoft.com/office/powerpoint/2010/main" val="1202791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Measurement</a:t>
            </a:r>
            <a:r>
              <a:rPr lang="tr-TR" dirty="0" smtClean="0"/>
              <a:t> of </a:t>
            </a:r>
            <a:r>
              <a:rPr lang="tr-TR" dirty="0" err="1" smtClean="0"/>
              <a:t>shear</a:t>
            </a:r>
            <a:r>
              <a:rPr lang="tr-TR" dirty="0" smtClean="0"/>
              <a:t> </a:t>
            </a:r>
            <a:r>
              <a:rPr lang="tr-TR" dirty="0" err="1" smtClean="0"/>
              <a:t>vıscosıty</a:t>
            </a:r>
            <a:endParaRPr lang="tr-TR" dirty="0"/>
          </a:p>
        </p:txBody>
      </p:sp>
      <p:sp>
        <p:nvSpPr>
          <p:cNvPr id="3" name="İçerik Yer Tutucusu 2"/>
          <p:cNvSpPr>
            <a:spLocks noGrp="1"/>
          </p:cNvSpPr>
          <p:nvPr>
            <p:ph idx="1"/>
          </p:nvPr>
        </p:nvSpPr>
        <p:spPr/>
        <p:txBody>
          <a:bodyPr>
            <a:noAutofit/>
          </a:bodyPr>
          <a:lstStyle/>
          <a:p>
            <a:r>
              <a:rPr lang="en-US" dirty="0">
                <a:solidFill>
                  <a:srgbClr val="002060"/>
                </a:solidFill>
                <a:latin typeface="Verdana" panose="020B0604030504040204" pitchFamily="34" charset="0"/>
                <a:ea typeface="Verdana" panose="020B0604030504040204" pitchFamily="34" charset="0"/>
              </a:rPr>
              <a:t>Depends upon dynamics of </a:t>
            </a:r>
            <a:r>
              <a:rPr lang="en-US" i="1" dirty="0">
                <a:solidFill>
                  <a:srgbClr val="002060"/>
                </a:solidFill>
                <a:latin typeface="Verdana" panose="020B0604030504040204" pitchFamily="34" charset="0"/>
                <a:ea typeface="Verdana" panose="020B0604030504040204" pitchFamily="34" charset="0"/>
              </a:rPr>
              <a:t>shear force </a:t>
            </a:r>
            <a:r>
              <a:rPr lang="en-US" dirty="0">
                <a:solidFill>
                  <a:srgbClr val="002060"/>
                </a:solidFill>
                <a:latin typeface="Verdana" panose="020B0604030504040204" pitchFamily="34" charset="0"/>
                <a:ea typeface="Verdana" panose="020B0604030504040204" pitchFamily="34" charset="0"/>
              </a:rPr>
              <a:t>acting upon </a:t>
            </a:r>
            <a:r>
              <a:rPr lang="en-US" dirty="0" smtClean="0">
                <a:solidFill>
                  <a:srgbClr val="002060"/>
                </a:solidFill>
                <a:latin typeface="Verdana" panose="020B0604030504040204" pitchFamily="34" charset="0"/>
                <a:ea typeface="Verdana" panose="020B0604030504040204" pitchFamily="34" charset="0"/>
              </a:rPr>
              <a:t>fluid</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either</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Newtonian</a:t>
            </a:r>
            <a:r>
              <a:rPr lang="tr-TR" dirty="0">
                <a:solidFill>
                  <a:srgbClr val="002060"/>
                </a:solidFill>
                <a:latin typeface="Verdana" panose="020B0604030504040204" pitchFamily="34" charset="0"/>
                <a:ea typeface="Verdana" panose="020B0604030504040204" pitchFamily="34" charset="0"/>
              </a:rPr>
              <a:t> / </a:t>
            </a:r>
            <a:r>
              <a:rPr lang="tr-TR" dirty="0" err="1">
                <a:solidFill>
                  <a:srgbClr val="002060"/>
                </a:solidFill>
                <a:latin typeface="Verdana" panose="020B0604030504040204" pitchFamily="34" charset="0"/>
                <a:ea typeface="Verdana" panose="020B0604030504040204" pitchFamily="34" charset="0"/>
              </a:rPr>
              <a:t>non</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Newtonian</a:t>
            </a:r>
            <a:r>
              <a:rPr lang="tr-TR" dirty="0">
                <a:solidFill>
                  <a:srgbClr val="002060"/>
                </a:solidFill>
                <a:latin typeface="Verdana" panose="020B0604030504040204" pitchFamily="34" charset="0"/>
                <a:ea typeface="Verdana" panose="020B0604030504040204" pitchFamily="34" charset="0"/>
              </a:rPr>
              <a:t>.</a:t>
            </a:r>
          </a:p>
          <a:p>
            <a:r>
              <a:rPr lang="en-US" dirty="0" smtClean="0">
                <a:solidFill>
                  <a:srgbClr val="002060"/>
                </a:solidFill>
                <a:latin typeface="Verdana" panose="020B0604030504040204" pitchFamily="34" charset="0"/>
                <a:ea typeface="Verdana" panose="020B0604030504040204" pitchFamily="34" charset="0"/>
              </a:rPr>
              <a:t>Instruments </a:t>
            </a:r>
            <a:r>
              <a:rPr lang="en-US" dirty="0">
                <a:solidFill>
                  <a:srgbClr val="002060"/>
                </a:solidFill>
                <a:latin typeface="Verdana" panose="020B0604030504040204" pitchFamily="34" charset="0"/>
                <a:ea typeface="Verdana" panose="020B0604030504040204" pitchFamily="34" charset="0"/>
              </a:rPr>
              <a:t>which measures the viscosity are called </a:t>
            </a:r>
            <a:r>
              <a:rPr lang="en-US" dirty="0" smtClean="0">
                <a:solidFill>
                  <a:srgbClr val="002060"/>
                </a:solidFill>
                <a:latin typeface="Verdana" panose="020B0604030504040204" pitchFamily="34" charset="0"/>
                <a:ea typeface="Verdana" panose="020B0604030504040204" pitchFamily="34" charset="0"/>
              </a:rPr>
              <a:t>as</a:t>
            </a:r>
            <a:r>
              <a:rPr lang="tr-TR" dirty="0" smtClean="0">
                <a:solidFill>
                  <a:srgbClr val="002060"/>
                </a:solidFill>
                <a:latin typeface="Verdana" panose="020B0604030504040204" pitchFamily="34" charset="0"/>
                <a:ea typeface="Verdana" panose="020B0604030504040204" pitchFamily="34" charset="0"/>
              </a:rPr>
              <a:t> </a:t>
            </a:r>
            <a:r>
              <a:rPr lang="en-US" i="1" dirty="0" smtClean="0">
                <a:solidFill>
                  <a:srgbClr val="002060"/>
                </a:solidFill>
                <a:latin typeface="Verdana" panose="020B0604030504040204" pitchFamily="34" charset="0"/>
                <a:ea typeface="Verdana" panose="020B0604030504040204" pitchFamily="34" charset="0"/>
              </a:rPr>
              <a:t>Viscometers</a:t>
            </a:r>
            <a:r>
              <a:rPr lang="en-US" dirty="0">
                <a:solidFill>
                  <a:srgbClr val="002060"/>
                </a:solidFill>
                <a:latin typeface="Verdana" panose="020B0604030504040204" pitchFamily="34" charset="0"/>
                <a:ea typeface="Verdana" panose="020B0604030504040204" pitchFamily="34" charset="0"/>
              </a:rPr>
              <a:t>. Viscometers only measures under one </a:t>
            </a:r>
            <a:r>
              <a:rPr lang="en-US" dirty="0" smtClean="0">
                <a:solidFill>
                  <a:srgbClr val="002060"/>
                </a:solidFill>
                <a:latin typeface="Verdana" panose="020B0604030504040204" pitchFamily="34" charset="0"/>
                <a:ea typeface="Verdana" panose="020B0604030504040204" pitchFamily="34" charset="0"/>
              </a:rPr>
              <a:t>flow</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condition</a:t>
            </a:r>
            <a:r>
              <a:rPr lang="tr-TR" dirty="0" smtClean="0">
                <a:solidFill>
                  <a:srgbClr val="002060"/>
                </a:solidFill>
                <a:latin typeface="Verdana" panose="020B0604030504040204" pitchFamily="34" charset="0"/>
                <a:ea typeface="Verdana" panose="020B0604030504040204" pitchFamily="34" charset="0"/>
              </a:rPr>
              <a:t>.</a:t>
            </a:r>
          </a:p>
          <a:p>
            <a:pPr marL="0" indent="0">
              <a:buNone/>
            </a:pPr>
            <a:r>
              <a:rPr lang="en-US" dirty="0" smtClean="0">
                <a:solidFill>
                  <a:srgbClr val="002060"/>
                </a:solidFill>
                <a:latin typeface="Verdana" panose="020B0604030504040204" pitchFamily="34" charset="0"/>
                <a:ea typeface="Verdana" panose="020B0604030504040204" pitchFamily="34" charset="0"/>
              </a:rPr>
              <a:t>Most </a:t>
            </a:r>
            <a:r>
              <a:rPr lang="en-US" dirty="0">
                <a:solidFill>
                  <a:srgbClr val="002060"/>
                </a:solidFill>
                <a:latin typeface="Verdana" panose="020B0604030504040204" pitchFamily="34" charset="0"/>
                <a:ea typeface="Verdana" panose="020B0604030504040204" pitchFamily="34" charset="0"/>
              </a:rPr>
              <a:t>popular viscometers to measure shear viscosity are</a:t>
            </a:r>
          </a:p>
          <a:p>
            <a:pPr marL="0" indent="0">
              <a:buNone/>
            </a:pPr>
            <a:r>
              <a:rPr lang="tr-TR" dirty="0" smtClean="0">
                <a:solidFill>
                  <a:srgbClr val="002060"/>
                </a:solidFill>
                <a:latin typeface="Verdana" panose="020B0604030504040204" pitchFamily="34" charset="0"/>
                <a:ea typeface="Verdana" panose="020B0604030504040204" pitchFamily="34" charset="0"/>
              </a:rPr>
              <a:t>1. </a:t>
            </a:r>
            <a:r>
              <a:rPr lang="tr-TR" dirty="0" err="1" smtClean="0">
                <a:solidFill>
                  <a:srgbClr val="002060"/>
                </a:solidFill>
                <a:latin typeface="Verdana" panose="020B0604030504040204" pitchFamily="34" charset="0"/>
                <a:ea typeface="Verdana" panose="020B0604030504040204" pitchFamily="34" charset="0"/>
              </a:rPr>
              <a:t>Capillary</a:t>
            </a:r>
            <a:r>
              <a:rPr lang="tr-TR" dirty="0" smtClean="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flow</a:t>
            </a:r>
            <a:r>
              <a:rPr lang="tr-TR" dirty="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viscometer</a:t>
            </a:r>
            <a:endParaRPr lang="tr-TR" dirty="0">
              <a:solidFill>
                <a:srgbClr val="002060"/>
              </a:solidFill>
              <a:latin typeface="Verdana" panose="020B0604030504040204" pitchFamily="34" charset="0"/>
              <a:ea typeface="Verdana" panose="020B0604030504040204" pitchFamily="34" charset="0"/>
            </a:endParaRPr>
          </a:p>
          <a:p>
            <a:pPr marL="0" indent="0">
              <a:buNone/>
            </a:pPr>
            <a:r>
              <a:rPr lang="tr-TR" dirty="0" smtClean="0">
                <a:solidFill>
                  <a:srgbClr val="002060"/>
                </a:solidFill>
                <a:latin typeface="Verdana" panose="020B0604030504040204" pitchFamily="34" charset="0"/>
                <a:ea typeface="Verdana" panose="020B0604030504040204" pitchFamily="34" charset="0"/>
              </a:rPr>
              <a:t>2</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Circular</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couette</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flow</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viscometer</a:t>
            </a:r>
            <a:endParaRPr lang="tr-TR" dirty="0">
              <a:solidFill>
                <a:srgbClr val="002060"/>
              </a:solidFill>
              <a:latin typeface="Verdana" panose="020B0604030504040204" pitchFamily="34" charset="0"/>
              <a:ea typeface="Verdana" panose="020B0604030504040204" pitchFamily="34" charset="0"/>
            </a:endParaRPr>
          </a:p>
          <a:p>
            <a:pPr marL="0" indent="0">
              <a:buNone/>
            </a:pPr>
            <a:r>
              <a:rPr lang="tr-TR" dirty="0">
                <a:solidFill>
                  <a:srgbClr val="002060"/>
                </a:solidFill>
                <a:latin typeface="Verdana" panose="020B0604030504040204" pitchFamily="34" charset="0"/>
                <a:ea typeface="Verdana" panose="020B0604030504040204" pitchFamily="34" charset="0"/>
              </a:rPr>
              <a:t>3. </a:t>
            </a:r>
            <a:r>
              <a:rPr lang="tr-TR" dirty="0" err="1">
                <a:solidFill>
                  <a:srgbClr val="002060"/>
                </a:solidFill>
                <a:latin typeface="Verdana" panose="020B0604030504040204" pitchFamily="34" charset="0"/>
                <a:ea typeface="Verdana" panose="020B0604030504040204" pitchFamily="34" charset="0"/>
              </a:rPr>
              <a:t>Cone</a:t>
            </a:r>
            <a:r>
              <a:rPr lang="tr-TR" dirty="0">
                <a:solidFill>
                  <a:srgbClr val="002060"/>
                </a:solidFill>
                <a:latin typeface="Verdana" panose="020B0604030504040204" pitchFamily="34" charset="0"/>
                <a:ea typeface="Verdana" panose="020B0604030504040204" pitchFamily="34" charset="0"/>
              </a:rPr>
              <a:t> &amp; </a:t>
            </a:r>
            <a:r>
              <a:rPr lang="tr-TR" dirty="0" err="1">
                <a:solidFill>
                  <a:srgbClr val="002060"/>
                </a:solidFill>
                <a:latin typeface="Verdana" panose="020B0604030504040204" pitchFamily="34" charset="0"/>
                <a:ea typeface="Verdana" panose="020B0604030504040204" pitchFamily="34" charset="0"/>
              </a:rPr>
              <a:t>plate</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flow</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viscometer</a:t>
            </a:r>
            <a:endParaRPr lang="tr-TR" dirty="0">
              <a:solidFill>
                <a:srgbClr val="002060"/>
              </a:solidFill>
              <a:latin typeface="Verdana" panose="020B0604030504040204" pitchFamily="34" charset="0"/>
              <a:ea typeface="Verdana" panose="020B0604030504040204" pitchFamily="34" charset="0"/>
            </a:endParaRPr>
          </a:p>
          <a:p>
            <a:pPr marL="0" indent="0">
              <a:buNone/>
            </a:pPr>
            <a:r>
              <a:rPr lang="tr-TR" dirty="0">
                <a:solidFill>
                  <a:srgbClr val="002060"/>
                </a:solidFill>
                <a:latin typeface="Verdana" panose="020B0604030504040204" pitchFamily="34" charset="0"/>
                <a:ea typeface="Verdana" panose="020B0604030504040204" pitchFamily="34" charset="0"/>
              </a:rPr>
              <a:t>4. </a:t>
            </a:r>
            <a:r>
              <a:rPr lang="tr-TR" dirty="0" err="1">
                <a:solidFill>
                  <a:srgbClr val="002060"/>
                </a:solidFill>
                <a:latin typeface="Verdana" panose="020B0604030504040204" pitchFamily="34" charset="0"/>
                <a:ea typeface="Verdana" panose="020B0604030504040204" pitchFamily="34" charset="0"/>
              </a:rPr>
              <a:t>Parallel</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plate</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flow</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viscometer</a:t>
            </a:r>
            <a:endParaRPr lang="tr-TR"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p:txBody>
          <a:bodyPr/>
          <a:lstStyle/>
          <a:p>
            <a:r>
              <a:rPr lang="en-US" smtClean="0"/>
              <a:t>DR. KADRİYE ÖZLEM HAMALOĞLU                                                                   08.10.2018</a:t>
            </a:r>
            <a:endParaRPr lang="en-US" dirty="0"/>
          </a:p>
        </p:txBody>
      </p:sp>
    </p:spTree>
    <p:extLst>
      <p:ext uri="{BB962C8B-B14F-4D97-AF65-F5344CB8AC3E}">
        <p14:creationId xmlns:p14="http://schemas.microsoft.com/office/powerpoint/2010/main" val="1815537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smtClean="0">
                <a:latin typeface="Verdana" panose="020B0604030504040204" pitchFamily="34" charset="0"/>
                <a:ea typeface="Verdana" panose="020B0604030504040204" pitchFamily="34" charset="0"/>
              </a:rPr>
              <a:t>Capıllary</a:t>
            </a:r>
            <a:r>
              <a:rPr lang="tr-TR" b="1" dirty="0" smtClean="0">
                <a:latin typeface="Verdana" panose="020B0604030504040204" pitchFamily="34" charset="0"/>
                <a:ea typeface="Verdana" panose="020B0604030504040204" pitchFamily="34" charset="0"/>
              </a:rPr>
              <a:t> </a:t>
            </a:r>
            <a:r>
              <a:rPr lang="tr-TR" b="1" dirty="0" err="1">
                <a:latin typeface="Verdana" panose="020B0604030504040204" pitchFamily="34" charset="0"/>
                <a:ea typeface="Verdana" panose="020B0604030504040204" pitchFamily="34" charset="0"/>
              </a:rPr>
              <a:t>Flow</a:t>
            </a:r>
            <a:r>
              <a:rPr lang="tr-TR" b="1" dirty="0">
                <a:latin typeface="Verdana" panose="020B0604030504040204" pitchFamily="34" charset="0"/>
                <a:ea typeface="Verdana" panose="020B0604030504040204" pitchFamily="34" charset="0"/>
              </a:rPr>
              <a:t> </a:t>
            </a:r>
            <a:r>
              <a:rPr lang="tr-TR" b="1" dirty="0" err="1" smtClean="0">
                <a:latin typeface="Verdana" panose="020B0604030504040204" pitchFamily="34" charset="0"/>
                <a:ea typeface="Verdana" panose="020B0604030504040204" pitchFamily="34" charset="0"/>
              </a:rPr>
              <a:t>Vıscometer</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507453" y="2456070"/>
            <a:ext cx="6480835" cy="3678303"/>
          </a:xfrm>
        </p:spPr>
        <p:txBody>
          <a:bodyPr>
            <a:noAutofit/>
          </a:bodyPr>
          <a:lstStyle/>
          <a:p>
            <a:pPr algn="just"/>
            <a:r>
              <a:rPr lang="en-US" dirty="0">
                <a:solidFill>
                  <a:srgbClr val="002060"/>
                </a:solidFill>
                <a:latin typeface="Verdana" panose="020B0604030504040204" pitchFamily="34" charset="0"/>
                <a:ea typeface="Verdana" panose="020B0604030504040204" pitchFamily="34" charset="0"/>
              </a:rPr>
              <a:t>Glass capillary viscometer consists of a U-shaped glass tube held vertically in a controlled temperature bath.</a:t>
            </a:r>
          </a:p>
          <a:p>
            <a:pPr algn="just"/>
            <a:r>
              <a:rPr lang="en-US" dirty="0">
                <a:solidFill>
                  <a:srgbClr val="002060"/>
                </a:solidFill>
                <a:latin typeface="Verdana" panose="020B0604030504040204" pitchFamily="34" charset="0"/>
                <a:ea typeface="Verdana" panose="020B0604030504040204" pitchFamily="34" charset="0"/>
              </a:rPr>
              <a:t> In one arm of the U is a vertical section of precise narrow bore (the capillary). Above this is a bulb, with it is another bulb lower down on the other arm.</a:t>
            </a:r>
          </a:p>
          <a:p>
            <a:pPr algn="just"/>
            <a:r>
              <a:rPr lang="en-US" dirty="0">
                <a:solidFill>
                  <a:srgbClr val="002060"/>
                </a:solidFill>
                <a:latin typeface="Verdana" panose="020B0604030504040204" pitchFamily="34" charset="0"/>
                <a:ea typeface="Verdana" panose="020B0604030504040204" pitchFamily="34" charset="0"/>
              </a:rPr>
              <a:t> In use, liquid is drawn into the upper bulb by suction, then allowed to flow down through the capillary into the lower bulb. Two marks (one above and one below the upper bulb) indicate a known volume. The time taken for the level of the liquid to pass between these marks is proportional to the kinematic viscosity.</a:t>
            </a:r>
          </a:p>
          <a:p>
            <a:pPr algn="just"/>
            <a:r>
              <a:rPr lang="en-US" dirty="0">
                <a:solidFill>
                  <a:srgbClr val="002060"/>
                </a:solidFill>
                <a:latin typeface="Verdana" panose="020B0604030504040204" pitchFamily="34" charset="0"/>
                <a:ea typeface="Verdana" panose="020B0604030504040204" pitchFamily="34" charset="0"/>
              </a:rPr>
              <a:t>By multiplying the time taken by the factor of the viscometer, the kinematic viscosity is obtained.</a:t>
            </a:r>
            <a:endParaRPr lang="ar-SA"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p:txBody>
          <a:bodyPr/>
          <a:lstStyle/>
          <a:p>
            <a:r>
              <a:rPr lang="en-US" smtClean="0"/>
              <a:t>DR. KADRİYE ÖZLEM HAMALOĞLU                                                                   08.10.2018</a:t>
            </a:r>
            <a:endParaRPr lang="en-US" dirty="0"/>
          </a:p>
        </p:txBody>
      </p:sp>
      <p:pic>
        <p:nvPicPr>
          <p:cNvPr id="6" name="Resim 5"/>
          <p:cNvPicPr>
            <a:picLocks noChangeAspect="1"/>
          </p:cNvPicPr>
          <p:nvPr/>
        </p:nvPicPr>
        <p:blipFill>
          <a:blip r:embed="rId2"/>
          <a:stretch>
            <a:fillRect/>
          </a:stretch>
        </p:blipFill>
        <p:spPr>
          <a:xfrm>
            <a:off x="9161221" y="3069299"/>
            <a:ext cx="3030779" cy="3789102"/>
          </a:xfrm>
          <a:prstGeom prst="rect">
            <a:avLst/>
          </a:prstGeom>
        </p:spPr>
      </p:pic>
      <p:pic>
        <p:nvPicPr>
          <p:cNvPr id="7" name="Resim 6"/>
          <p:cNvPicPr>
            <a:picLocks noChangeAspect="1"/>
          </p:cNvPicPr>
          <p:nvPr/>
        </p:nvPicPr>
        <p:blipFill>
          <a:blip r:embed="rId3"/>
          <a:stretch>
            <a:fillRect/>
          </a:stretch>
        </p:blipFill>
        <p:spPr>
          <a:xfrm>
            <a:off x="10310447" y="691391"/>
            <a:ext cx="1081343" cy="2360348"/>
          </a:xfrm>
          <a:prstGeom prst="rect">
            <a:avLst/>
          </a:prstGeom>
        </p:spPr>
      </p:pic>
      <p:pic>
        <p:nvPicPr>
          <p:cNvPr id="8" name="عنصر نائب للمحتوى 3" descr="Ostwald_viscometer.jpg"/>
          <p:cNvPicPr>
            <a:picLocks noChangeAspect="1"/>
          </p:cNvPicPr>
          <p:nvPr/>
        </p:nvPicPr>
        <p:blipFill>
          <a:blip r:embed="rId4" cstate="print"/>
          <a:stretch>
            <a:fillRect/>
          </a:stretch>
        </p:blipFill>
        <p:spPr>
          <a:xfrm>
            <a:off x="7111137" y="2332903"/>
            <a:ext cx="1933030" cy="3924636"/>
          </a:xfrm>
          <a:prstGeom prst="rect">
            <a:avLst/>
          </a:prstGeom>
        </p:spPr>
      </p:pic>
    </p:spTree>
    <p:extLst>
      <p:ext uri="{BB962C8B-B14F-4D97-AF65-F5344CB8AC3E}">
        <p14:creationId xmlns:p14="http://schemas.microsoft.com/office/powerpoint/2010/main" val="197809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a:latin typeface="Verdana" panose="020B0604030504040204" pitchFamily="34" charset="0"/>
                <a:ea typeface="Verdana" panose="020B0604030504040204" pitchFamily="34" charset="0"/>
              </a:rPr>
              <a:t>Couette</a:t>
            </a:r>
            <a:r>
              <a:rPr lang="tr-TR" b="1" dirty="0">
                <a:latin typeface="Verdana" panose="020B0604030504040204" pitchFamily="34" charset="0"/>
                <a:ea typeface="Verdana" panose="020B0604030504040204" pitchFamily="34" charset="0"/>
              </a:rPr>
              <a:t> </a:t>
            </a:r>
            <a:r>
              <a:rPr lang="tr-TR" b="1" dirty="0" err="1">
                <a:latin typeface="Verdana" panose="020B0604030504040204" pitchFamily="34" charset="0"/>
                <a:ea typeface="Verdana" panose="020B0604030504040204" pitchFamily="34" charset="0"/>
              </a:rPr>
              <a:t>Vıscometer</a:t>
            </a:r>
            <a:endParaRPr lang="tr-TR" dirty="0"/>
          </a:p>
        </p:txBody>
      </p:sp>
      <p:sp>
        <p:nvSpPr>
          <p:cNvPr id="3" name="İçerik Yer Tutucusu 2"/>
          <p:cNvSpPr>
            <a:spLocks noGrp="1"/>
          </p:cNvSpPr>
          <p:nvPr>
            <p:ph idx="1"/>
          </p:nvPr>
        </p:nvSpPr>
        <p:spPr>
          <a:xfrm>
            <a:off x="581192" y="1994732"/>
            <a:ext cx="6487861" cy="3678303"/>
          </a:xfrm>
        </p:spPr>
        <p:txBody>
          <a:bodyPr>
            <a:normAutofit/>
          </a:bodyPr>
          <a:lstStyle/>
          <a:p>
            <a:pPr algn="just"/>
            <a:r>
              <a:rPr lang="en-US" sz="2000" dirty="0">
                <a:solidFill>
                  <a:srgbClr val="002060"/>
                </a:solidFill>
                <a:latin typeface="Verdana" panose="020B0604030504040204" pitchFamily="34" charset="0"/>
                <a:ea typeface="Verdana" panose="020B0604030504040204" pitchFamily="34" charset="0"/>
              </a:rPr>
              <a:t>The </a:t>
            </a:r>
            <a:r>
              <a:rPr lang="en-US" sz="2000" dirty="0" err="1">
                <a:solidFill>
                  <a:srgbClr val="002060"/>
                </a:solidFill>
                <a:latin typeface="Verdana" panose="020B0604030504040204" pitchFamily="34" charset="0"/>
                <a:ea typeface="Verdana" panose="020B0604030504040204" pitchFamily="34" charset="0"/>
              </a:rPr>
              <a:t>Couette</a:t>
            </a:r>
            <a:r>
              <a:rPr lang="en-US" sz="2000" dirty="0">
                <a:solidFill>
                  <a:srgbClr val="002060"/>
                </a:solidFill>
                <a:latin typeface="Verdana" panose="020B0604030504040204" pitchFamily="34" charset="0"/>
                <a:ea typeface="Verdana" panose="020B0604030504040204" pitchFamily="34" charset="0"/>
              </a:rPr>
              <a:t> type (the most commonly used oilfield viscometer) has an outer cylinder or cup that rotates at a defined speed producing flow and creating torque on the inner cylinder which is where the sensing unit is located. </a:t>
            </a:r>
            <a:endParaRPr lang="tr-TR" sz="2000" dirty="0" smtClean="0">
              <a:solidFill>
                <a:srgbClr val="002060"/>
              </a:solidFill>
              <a:latin typeface="Verdana" panose="020B0604030504040204" pitchFamily="34" charset="0"/>
              <a:ea typeface="Verdana" panose="020B0604030504040204" pitchFamily="34" charset="0"/>
            </a:endParaRPr>
          </a:p>
          <a:p>
            <a:pPr algn="just"/>
            <a:r>
              <a:rPr lang="en-US" sz="2000" dirty="0" smtClean="0">
                <a:solidFill>
                  <a:srgbClr val="002060"/>
                </a:solidFill>
                <a:latin typeface="Verdana" panose="020B0604030504040204" pitchFamily="34" charset="0"/>
                <a:ea typeface="Verdana" panose="020B0604030504040204" pitchFamily="34" charset="0"/>
              </a:rPr>
              <a:t>The </a:t>
            </a:r>
            <a:r>
              <a:rPr lang="en-US" sz="2000" dirty="0">
                <a:solidFill>
                  <a:srgbClr val="002060"/>
                </a:solidFill>
                <a:latin typeface="Verdana" panose="020B0604030504040204" pitchFamily="34" charset="0"/>
                <a:ea typeface="Verdana" panose="020B0604030504040204" pitchFamily="34" charset="0"/>
              </a:rPr>
              <a:t>major advantage here is the absence of turbulent flow on low-viscosity fluids at high shear.</a:t>
            </a:r>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p:txBody>
          <a:bodyPr/>
          <a:lstStyle/>
          <a:p>
            <a:r>
              <a:rPr lang="en-US" smtClean="0"/>
              <a:t>DR. KADRİYE ÖZLEM HAMALOĞLU                                                                   08.10.2018</a:t>
            </a:r>
            <a:endParaRPr lang="en-US" dirty="0"/>
          </a:p>
        </p:txBody>
      </p:sp>
      <p:pic>
        <p:nvPicPr>
          <p:cNvPr id="3074" name="Picture 2" descr="couette viscometer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493" y="1814347"/>
            <a:ext cx="4025315" cy="499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740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a:latin typeface="Verdana" panose="020B0604030504040204" pitchFamily="34" charset="0"/>
                <a:ea typeface="Verdana" panose="020B0604030504040204" pitchFamily="34" charset="0"/>
              </a:rPr>
              <a:t>Couette</a:t>
            </a:r>
            <a:r>
              <a:rPr lang="tr-TR" b="1" dirty="0">
                <a:latin typeface="Verdana" panose="020B0604030504040204" pitchFamily="34" charset="0"/>
                <a:ea typeface="Verdana" panose="020B0604030504040204" pitchFamily="34" charset="0"/>
              </a:rPr>
              <a:t> </a:t>
            </a:r>
            <a:r>
              <a:rPr lang="tr-TR" b="1" dirty="0" err="1">
                <a:latin typeface="Verdana" panose="020B0604030504040204" pitchFamily="34" charset="0"/>
                <a:ea typeface="Verdana" panose="020B0604030504040204" pitchFamily="34" charset="0"/>
              </a:rPr>
              <a:t>Vıscometer</a:t>
            </a:r>
            <a:endParaRPr lang="tr-TR" dirty="0"/>
          </a:p>
        </p:txBody>
      </p:sp>
      <p:sp>
        <p:nvSpPr>
          <p:cNvPr id="4" name="Altbilgi Yer Tutucusu 3"/>
          <p:cNvSpPr>
            <a:spLocks noGrp="1"/>
          </p:cNvSpPr>
          <p:nvPr>
            <p:ph type="ftr" sz="quarter" idx="11"/>
          </p:nvPr>
        </p:nvSpPr>
        <p:spPr/>
        <p:txBody>
          <a:bodyPr/>
          <a:lstStyle/>
          <a:p>
            <a:r>
              <a:rPr lang="en-US" smtClean="0"/>
              <a:t>DR. KADRİYE ÖZLEM HAMALOĞLU                                                                   08.10.2018</a:t>
            </a:r>
            <a:endParaRPr lang="en-US" dirty="0"/>
          </a:p>
        </p:txBody>
      </p:sp>
      <p:pic>
        <p:nvPicPr>
          <p:cNvPr id="5" name="Resim 4"/>
          <p:cNvPicPr>
            <a:picLocks noChangeAspect="1"/>
          </p:cNvPicPr>
          <p:nvPr/>
        </p:nvPicPr>
        <p:blipFill>
          <a:blip r:embed="rId2"/>
          <a:stretch>
            <a:fillRect/>
          </a:stretch>
        </p:blipFill>
        <p:spPr>
          <a:xfrm>
            <a:off x="2139536" y="1929819"/>
            <a:ext cx="8187927" cy="4387117"/>
          </a:xfrm>
          <a:prstGeom prst="rect">
            <a:avLst/>
          </a:prstGeom>
        </p:spPr>
      </p:pic>
    </p:spTree>
    <p:extLst>
      <p:ext uri="{BB962C8B-B14F-4D97-AF65-F5344CB8AC3E}">
        <p14:creationId xmlns:p14="http://schemas.microsoft.com/office/powerpoint/2010/main" val="243749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a:latin typeface="Verdana" panose="020B0604030504040204" pitchFamily="34" charset="0"/>
                <a:ea typeface="Verdana" panose="020B0604030504040204" pitchFamily="34" charset="0"/>
              </a:rPr>
              <a:t>Cone</a:t>
            </a:r>
            <a:r>
              <a:rPr lang="tr-TR" b="1" dirty="0">
                <a:latin typeface="Verdana" panose="020B0604030504040204" pitchFamily="34" charset="0"/>
                <a:ea typeface="Verdana" panose="020B0604030504040204" pitchFamily="34" charset="0"/>
              </a:rPr>
              <a:t> &amp; </a:t>
            </a:r>
            <a:r>
              <a:rPr lang="tr-TR" b="1" dirty="0" err="1">
                <a:latin typeface="Verdana" panose="020B0604030504040204" pitchFamily="34" charset="0"/>
                <a:ea typeface="Verdana" panose="020B0604030504040204" pitchFamily="34" charset="0"/>
              </a:rPr>
              <a:t>Plate</a:t>
            </a:r>
            <a:r>
              <a:rPr lang="tr-TR" b="1" dirty="0">
                <a:latin typeface="Verdana" panose="020B0604030504040204" pitchFamily="34" charset="0"/>
                <a:ea typeface="Verdana" panose="020B0604030504040204" pitchFamily="34" charset="0"/>
              </a:rPr>
              <a:t> </a:t>
            </a:r>
            <a:r>
              <a:rPr lang="tr-TR" b="1" dirty="0" err="1" smtClean="0">
                <a:latin typeface="Verdana" panose="020B0604030504040204" pitchFamily="34" charset="0"/>
                <a:ea typeface="Verdana" panose="020B0604030504040204" pitchFamily="34" charset="0"/>
              </a:rPr>
              <a:t>Vıscometer</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581192" y="2116102"/>
            <a:ext cx="6141580" cy="3678303"/>
          </a:xfrm>
        </p:spPr>
        <p:txBody>
          <a:bodyPr>
            <a:normAutofit/>
          </a:bodyPr>
          <a:lstStyle/>
          <a:p>
            <a:pPr algn="just"/>
            <a:r>
              <a:rPr lang="en-US" sz="2000" dirty="0">
                <a:solidFill>
                  <a:srgbClr val="002060"/>
                </a:solidFill>
                <a:latin typeface="Verdana" panose="020B0604030504040204" pitchFamily="34" charset="0"/>
                <a:ea typeface="Verdana" panose="020B0604030504040204" pitchFamily="34" charset="0"/>
              </a:rPr>
              <a:t>The common feature of a cone-and-plate viscometer is that the fluid is sheared between a flat plate and a cone with a low angle</a:t>
            </a:r>
            <a:r>
              <a:rPr lang="en-US" sz="2000" dirty="0" smtClean="0">
                <a:solidFill>
                  <a:srgbClr val="002060"/>
                </a:solidFill>
                <a:latin typeface="Verdana" panose="020B0604030504040204" pitchFamily="34" charset="0"/>
                <a:ea typeface="Verdana" panose="020B0604030504040204" pitchFamily="34" charset="0"/>
              </a:rPr>
              <a:t>.</a:t>
            </a:r>
            <a:endParaRPr lang="en-US" sz="2000" dirty="0">
              <a:solidFill>
                <a:srgbClr val="002060"/>
              </a:solidFill>
              <a:latin typeface="Verdana" panose="020B0604030504040204" pitchFamily="34" charset="0"/>
              <a:ea typeface="Verdana" panose="020B0604030504040204" pitchFamily="34" charset="0"/>
            </a:endParaRPr>
          </a:p>
          <a:p>
            <a:pPr algn="just"/>
            <a:r>
              <a:rPr lang="en-US" sz="2000" dirty="0">
                <a:solidFill>
                  <a:srgbClr val="002060"/>
                </a:solidFill>
                <a:latin typeface="Verdana" panose="020B0604030504040204" pitchFamily="34" charset="0"/>
                <a:ea typeface="Verdana" panose="020B0604030504040204" pitchFamily="34" charset="0"/>
              </a:rPr>
              <a:t>The cone-and-plate system produces a flow in which the shear rate is very nearly uniform. </a:t>
            </a:r>
          </a:p>
          <a:p>
            <a:pPr algn="just"/>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p:txBody>
          <a:bodyPr/>
          <a:lstStyle/>
          <a:p>
            <a:r>
              <a:rPr lang="en-US" smtClean="0"/>
              <a:t>DR. KADRİYE ÖZLEM HAMALOĞLU                                                                   08.10.2018</a:t>
            </a:r>
            <a:endParaRPr lang="en-US" dirty="0"/>
          </a:p>
        </p:txBody>
      </p:sp>
      <p:pic>
        <p:nvPicPr>
          <p:cNvPr id="5" name="Resim 4"/>
          <p:cNvPicPr>
            <a:picLocks noChangeAspect="1"/>
          </p:cNvPicPr>
          <p:nvPr/>
        </p:nvPicPr>
        <p:blipFill>
          <a:blip r:embed="rId2"/>
          <a:stretch>
            <a:fillRect/>
          </a:stretch>
        </p:blipFill>
        <p:spPr>
          <a:xfrm>
            <a:off x="6825258" y="2209311"/>
            <a:ext cx="4881639" cy="4107625"/>
          </a:xfrm>
          <a:prstGeom prst="rect">
            <a:avLst/>
          </a:prstGeom>
        </p:spPr>
      </p:pic>
    </p:spTree>
    <p:extLst>
      <p:ext uri="{BB962C8B-B14F-4D97-AF65-F5344CB8AC3E}">
        <p14:creationId xmlns:p14="http://schemas.microsoft.com/office/powerpoint/2010/main" val="3446238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a:latin typeface="Verdana" panose="020B0604030504040204" pitchFamily="34" charset="0"/>
                <a:ea typeface="Verdana" panose="020B0604030504040204" pitchFamily="34" charset="0"/>
              </a:rPr>
              <a:t>Cone</a:t>
            </a:r>
            <a:r>
              <a:rPr lang="tr-TR" b="1" dirty="0">
                <a:latin typeface="Verdana" panose="020B0604030504040204" pitchFamily="34" charset="0"/>
                <a:ea typeface="Verdana" panose="020B0604030504040204" pitchFamily="34" charset="0"/>
              </a:rPr>
              <a:t> &amp; </a:t>
            </a:r>
            <a:r>
              <a:rPr lang="tr-TR" b="1" dirty="0" err="1">
                <a:latin typeface="Verdana" panose="020B0604030504040204" pitchFamily="34" charset="0"/>
                <a:ea typeface="Verdana" panose="020B0604030504040204" pitchFamily="34" charset="0"/>
              </a:rPr>
              <a:t>Plate</a:t>
            </a:r>
            <a:r>
              <a:rPr lang="tr-TR" b="1" dirty="0">
                <a:latin typeface="Verdana" panose="020B0604030504040204" pitchFamily="34" charset="0"/>
                <a:ea typeface="Verdana" panose="020B0604030504040204" pitchFamily="34" charset="0"/>
              </a:rPr>
              <a:t> </a:t>
            </a:r>
            <a:r>
              <a:rPr lang="tr-TR" b="1" dirty="0" err="1">
                <a:latin typeface="Verdana" panose="020B0604030504040204" pitchFamily="34" charset="0"/>
                <a:ea typeface="Verdana" panose="020B0604030504040204" pitchFamily="34" charset="0"/>
              </a:rPr>
              <a:t>Vıscometer</a:t>
            </a:r>
            <a:endParaRPr lang="tr-TR" dirty="0"/>
          </a:p>
        </p:txBody>
      </p:sp>
      <p:pic>
        <p:nvPicPr>
          <p:cNvPr id="5" name="İçerik Yer Tutucusu 4"/>
          <p:cNvPicPr>
            <a:picLocks noGrp="1" noChangeAspect="1"/>
          </p:cNvPicPr>
          <p:nvPr>
            <p:ph idx="1"/>
          </p:nvPr>
        </p:nvPicPr>
        <p:blipFill>
          <a:blip r:embed="rId2"/>
          <a:stretch>
            <a:fillRect/>
          </a:stretch>
        </p:blipFill>
        <p:spPr>
          <a:xfrm>
            <a:off x="3386936" y="2181225"/>
            <a:ext cx="5418128" cy="3678238"/>
          </a:xfrm>
          <a:prstGeom prst="rect">
            <a:avLst/>
          </a:prstGeom>
        </p:spPr>
      </p:pic>
      <p:sp>
        <p:nvSpPr>
          <p:cNvPr id="4" name="Altbilgi Yer Tutucusu 3"/>
          <p:cNvSpPr>
            <a:spLocks noGrp="1"/>
          </p:cNvSpPr>
          <p:nvPr>
            <p:ph type="ftr" sz="quarter" idx="11"/>
          </p:nvPr>
        </p:nvSpPr>
        <p:spPr/>
        <p:txBody>
          <a:bodyPr/>
          <a:lstStyle/>
          <a:p>
            <a:r>
              <a:rPr lang="en-US" smtClean="0"/>
              <a:t>DR. KADRİYE ÖZLEM HAMALOĞLU                                                                   08.10.2018</a:t>
            </a:r>
            <a:endParaRPr lang="en-US" dirty="0"/>
          </a:p>
        </p:txBody>
      </p:sp>
    </p:spTree>
    <p:extLst>
      <p:ext uri="{BB962C8B-B14F-4D97-AF65-F5344CB8AC3E}">
        <p14:creationId xmlns:p14="http://schemas.microsoft.com/office/powerpoint/2010/main" val="3766046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a:latin typeface="Verdana" panose="020B0604030504040204" pitchFamily="34" charset="0"/>
                <a:ea typeface="Verdana" panose="020B0604030504040204" pitchFamily="34" charset="0"/>
              </a:rPr>
              <a:t>Parallel</a:t>
            </a:r>
            <a:r>
              <a:rPr lang="tr-TR" b="1" dirty="0">
                <a:latin typeface="Verdana" panose="020B0604030504040204" pitchFamily="34" charset="0"/>
                <a:ea typeface="Verdana" panose="020B0604030504040204" pitchFamily="34" charset="0"/>
              </a:rPr>
              <a:t> </a:t>
            </a:r>
            <a:r>
              <a:rPr lang="tr-TR" b="1" dirty="0" err="1">
                <a:latin typeface="Verdana" panose="020B0604030504040204" pitchFamily="34" charset="0"/>
                <a:ea typeface="Verdana" panose="020B0604030504040204" pitchFamily="34" charset="0"/>
              </a:rPr>
              <a:t>Plate</a:t>
            </a:r>
            <a:r>
              <a:rPr lang="tr-TR" b="1" dirty="0">
                <a:latin typeface="Verdana" panose="020B0604030504040204" pitchFamily="34" charset="0"/>
                <a:ea typeface="Verdana" panose="020B0604030504040204" pitchFamily="34" charset="0"/>
              </a:rPr>
              <a:t> </a:t>
            </a:r>
            <a:r>
              <a:rPr lang="tr-TR" b="1" dirty="0" err="1" smtClean="0">
                <a:latin typeface="Verdana" panose="020B0604030504040204" pitchFamily="34" charset="0"/>
                <a:ea typeface="Verdana" panose="020B0604030504040204" pitchFamily="34" charset="0"/>
              </a:rPr>
              <a:t>Vıscometer</a:t>
            </a:r>
            <a:endParaRPr lang="tr-TR" b="1" dirty="0">
              <a:latin typeface="Verdana" panose="020B0604030504040204" pitchFamily="34" charset="0"/>
              <a:ea typeface="Verdana" panose="020B0604030504040204" pitchFamily="34" charset="0"/>
            </a:endParaRPr>
          </a:p>
        </p:txBody>
      </p:sp>
      <p:pic>
        <p:nvPicPr>
          <p:cNvPr id="5" name="İçerik Yer Tutucusu 4"/>
          <p:cNvPicPr>
            <a:picLocks noGrp="1" noChangeAspect="1"/>
          </p:cNvPicPr>
          <p:nvPr>
            <p:ph idx="1"/>
          </p:nvPr>
        </p:nvPicPr>
        <p:blipFill>
          <a:blip r:embed="rId2"/>
          <a:stretch>
            <a:fillRect/>
          </a:stretch>
        </p:blipFill>
        <p:spPr>
          <a:xfrm>
            <a:off x="3376290" y="2830301"/>
            <a:ext cx="5697380" cy="3121510"/>
          </a:xfrm>
          <a:prstGeom prst="rect">
            <a:avLst/>
          </a:prstGeom>
        </p:spPr>
      </p:pic>
      <p:sp>
        <p:nvSpPr>
          <p:cNvPr id="4" name="Altbilgi Yer Tutucusu 3"/>
          <p:cNvSpPr>
            <a:spLocks noGrp="1"/>
          </p:cNvSpPr>
          <p:nvPr>
            <p:ph type="ftr" sz="quarter" idx="11"/>
          </p:nvPr>
        </p:nvSpPr>
        <p:spPr/>
        <p:txBody>
          <a:bodyPr/>
          <a:lstStyle/>
          <a:p>
            <a:r>
              <a:rPr lang="en-US" smtClean="0"/>
              <a:t>DR. KADRİYE ÖZLEM HAMALOĞLU                                                                   08.10.2018</a:t>
            </a:r>
            <a:endParaRPr lang="en-US" dirty="0"/>
          </a:p>
        </p:txBody>
      </p:sp>
      <p:sp>
        <p:nvSpPr>
          <p:cNvPr id="6" name="Dikdörtgen 5"/>
          <p:cNvSpPr/>
          <p:nvPr/>
        </p:nvSpPr>
        <p:spPr>
          <a:xfrm>
            <a:off x="475193" y="1951482"/>
            <a:ext cx="11241614" cy="646331"/>
          </a:xfrm>
          <a:prstGeom prst="rect">
            <a:avLst/>
          </a:prstGeom>
        </p:spPr>
        <p:txBody>
          <a:bodyPr wrap="square">
            <a:spAutoFit/>
          </a:bodyPr>
          <a:lstStyle/>
          <a:p>
            <a:pPr algn="just"/>
            <a:r>
              <a:rPr lang="en-US" dirty="0">
                <a:solidFill>
                  <a:srgbClr val="002060"/>
                </a:solidFill>
                <a:latin typeface="Verdana" panose="020B0604030504040204" pitchFamily="34" charset="0"/>
                <a:ea typeface="Verdana" panose="020B0604030504040204" pitchFamily="34" charset="0"/>
              </a:rPr>
              <a:t>It is an instrument consisting of two circular parallel plates, the lower one stationary, the upper one rotatable, the disk-shaped specimen being confined between the plates.</a:t>
            </a:r>
          </a:p>
        </p:txBody>
      </p:sp>
    </p:spTree>
    <p:extLst>
      <p:ext uri="{BB962C8B-B14F-4D97-AF65-F5344CB8AC3E}">
        <p14:creationId xmlns:p14="http://schemas.microsoft.com/office/powerpoint/2010/main" val="3989851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smtClean="0">
                <a:latin typeface="Verdana" panose="020B0604030504040204" pitchFamily="34" charset="0"/>
                <a:ea typeface="Verdana" panose="020B0604030504040204" pitchFamily="34" charset="0"/>
              </a:rPr>
              <a:t>Rotatıonal</a:t>
            </a:r>
            <a:r>
              <a:rPr lang="tr-TR" b="1" dirty="0" smtClean="0">
                <a:latin typeface="Verdana" panose="020B0604030504040204" pitchFamily="34" charset="0"/>
                <a:ea typeface="Verdana" panose="020B0604030504040204" pitchFamily="34" charset="0"/>
              </a:rPr>
              <a:t> </a:t>
            </a:r>
            <a:r>
              <a:rPr lang="tr-TR" b="1" dirty="0" err="1" smtClean="0">
                <a:latin typeface="Verdana" panose="020B0604030504040204" pitchFamily="34" charset="0"/>
                <a:ea typeface="Verdana" panose="020B0604030504040204" pitchFamily="34" charset="0"/>
              </a:rPr>
              <a:t>Vıscometer</a:t>
            </a:r>
            <a:endParaRPr lang="tr-TR" b="1"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p:txBody>
          <a:bodyPr/>
          <a:lstStyle/>
          <a:p>
            <a:r>
              <a:rPr lang="en-US" smtClean="0"/>
              <a:t>DR. KADRİYE ÖZLEM HAMALOĞLU                                                                   08.10.2018</a:t>
            </a:r>
            <a:endParaRPr lang="en-US" dirty="0"/>
          </a:p>
        </p:txBody>
      </p:sp>
      <p:sp>
        <p:nvSpPr>
          <p:cNvPr id="7" name="Dikdörtgen 6"/>
          <p:cNvSpPr/>
          <p:nvPr/>
        </p:nvSpPr>
        <p:spPr>
          <a:xfrm>
            <a:off x="425126" y="1960046"/>
            <a:ext cx="7229341" cy="5355312"/>
          </a:xfrm>
          <a:prstGeom prst="rect">
            <a:avLst/>
          </a:prstGeom>
        </p:spPr>
        <p:txBody>
          <a:bodyPr wrap="square">
            <a:spAutoFit/>
          </a:bodyPr>
          <a:lstStyle/>
          <a:p>
            <a:pPr algn="just">
              <a:buFont typeface="Arial" pitchFamily="34" charset="0"/>
              <a:buChar char="•"/>
            </a:pPr>
            <a:r>
              <a:rPr lang="en-US" dirty="0">
                <a:solidFill>
                  <a:srgbClr val="002060"/>
                </a:solidFill>
                <a:latin typeface="Verdana" panose="020B0604030504040204" pitchFamily="34" charset="0"/>
                <a:ea typeface="Verdana" panose="020B0604030504040204" pitchFamily="34" charset="0"/>
              </a:rPr>
              <a:t> A rotating cylinder viscometer is described which depends for its operation upon measuring the frequency of a periodic flow “The terminal angular velocity is measured for a series of driving torques and of depths of liquid</a:t>
            </a:r>
            <a:r>
              <a:rPr lang="en-US" dirty="0" smtClean="0">
                <a:solidFill>
                  <a:srgbClr val="002060"/>
                </a:solidFill>
                <a:latin typeface="Verdana" panose="020B0604030504040204" pitchFamily="34" charset="0"/>
                <a:ea typeface="Verdana" panose="020B0604030504040204" pitchFamily="34" charset="0"/>
              </a:rPr>
              <a:t>”.</a:t>
            </a:r>
            <a:endParaRPr lang="en-US" dirty="0">
              <a:solidFill>
                <a:srgbClr val="002060"/>
              </a:solidFill>
              <a:latin typeface="Verdana" panose="020B0604030504040204" pitchFamily="34" charset="0"/>
              <a:ea typeface="Verdana" panose="020B0604030504040204" pitchFamily="34" charset="0"/>
            </a:endParaRPr>
          </a:p>
          <a:p>
            <a:pPr algn="just">
              <a:buFont typeface="Arial" pitchFamily="34" charset="0"/>
              <a:buChar char="•"/>
            </a:pPr>
            <a:r>
              <a:rPr lang="en-US" dirty="0">
                <a:solidFill>
                  <a:srgbClr val="002060"/>
                </a:solidFill>
                <a:latin typeface="Verdana" panose="020B0604030504040204" pitchFamily="34" charset="0"/>
                <a:ea typeface="Verdana" panose="020B0604030504040204" pitchFamily="34" charset="0"/>
              </a:rPr>
              <a:t>Compared with viscometers in common use, the results of this instrument are influenced to a smaller extent by end effects, difficulties of adjustment, or the requirement for high precision parts of special materials</a:t>
            </a:r>
            <a:r>
              <a:rPr lang="en-US" dirty="0" smtClean="0">
                <a:solidFill>
                  <a:srgbClr val="002060"/>
                </a:solidFill>
                <a:latin typeface="Verdana" panose="020B0604030504040204" pitchFamily="34" charset="0"/>
                <a:ea typeface="Verdana" panose="020B0604030504040204" pitchFamily="34" charset="0"/>
              </a:rPr>
              <a:t>.</a:t>
            </a:r>
            <a:endParaRPr lang="en-US" dirty="0">
              <a:solidFill>
                <a:srgbClr val="002060"/>
              </a:solidFill>
              <a:latin typeface="Verdana" panose="020B0604030504040204" pitchFamily="34" charset="0"/>
              <a:ea typeface="Verdana" panose="020B0604030504040204" pitchFamily="34" charset="0"/>
            </a:endParaRPr>
          </a:p>
          <a:p>
            <a:pPr algn="just" fontAlgn="base">
              <a:buFont typeface="Arial" pitchFamily="34" charset="0"/>
              <a:buChar char="•"/>
            </a:pPr>
            <a:r>
              <a:rPr lang="en-US" dirty="0">
                <a:solidFill>
                  <a:srgbClr val="002060"/>
                </a:solidFill>
                <a:latin typeface="Verdana" panose="020B0604030504040204" pitchFamily="34" charset="0"/>
                <a:ea typeface="Verdana" panose="020B0604030504040204" pitchFamily="34" charset="0"/>
              </a:rPr>
              <a:t>This unit basically consist of two concentric cylinders and a small intervening annular space contains the test fluids whose viscosity is to be </a:t>
            </a:r>
            <a:r>
              <a:rPr lang="en-US" dirty="0" smtClean="0">
                <a:solidFill>
                  <a:srgbClr val="002060"/>
                </a:solidFill>
                <a:latin typeface="Verdana" panose="020B0604030504040204" pitchFamily="34" charset="0"/>
                <a:ea typeface="Verdana" panose="020B0604030504040204" pitchFamily="34" charset="0"/>
              </a:rPr>
              <a:t>determined.</a:t>
            </a:r>
            <a:endParaRPr lang="tr-TR" dirty="0" smtClean="0">
              <a:solidFill>
                <a:srgbClr val="002060"/>
              </a:solidFill>
              <a:latin typeface="Verdana" panose="020B0604030504040204" pitchFamily="34" charset="0"/>
              <a:ea typeface="Verdana" panose="020B0604030504040204" pitchFamily="34" charset="0"/>
            </a:endParaRPr>
          </a:p>
          <a:p>
            <a:pPr algn="just" fontAlgn="base">
              <a:buFont typeface="Arial" pitchFamily="34" charset="0"/>
              <a:buChar char="•"/>
            </a:pPr>
            <a:r>
              <a:rPr lang="en-US" dirty="0">
                <a:solidFill>
                  <a:srgbClr val="002060"/>
                </a:solidFill>
                <a:latin typeface="Verdana" panose="020B0604030504040204" pitchFamily="34" charset="0"/>
                <a:ea typeface="Verdana" panose="020B0604030504040204" pitchFamily="34" charset="0"/>
              </a:rPr>
              <a:t>The viscous drag due to the liquid between the cylinders produce a torque on the inner cylinder. as the spring torque is proportional to the angle through which it turns, therefore the angular moment of the pointer on a fixed disk is used as a measure of viscosity</a:t>
            </a:r>
          </a:p>
          <a:p>
            <a:pPr algn="just" fontAlgn="base">
              <a:buFont typeface="Arial" pitchFamily="34" charset="0"/>
              <a:buChar char="•"/>
            </a:pPr>
            <a:endParaRPr lang="en-US" dirty="0" smtClean="0">
              <a:solidFill>
                <a:srgbClr val="002060"/>
              </a:solidFill>
              <a:latin typeface="Verdana" panose="020B0604030504040204" pitchFamily="34" charset="0"/>
              <a:ea typeface="Verdana" panose="020B0604030504040204" pitchFamily="34" charset="0"/>
            </a:endParaRPr>
          </a:p>
          <a:p>
            <a:pPr algn="just">
              <a:buFont typeface="Arial" pitchFamily="34" charset="0"/>
              <a:buChar char="•"/>
            </a:pPr>
            <a:endParaRPr lang="en-US" dirty="0">
              <a:solidFill>
                <a:srgbClr val="002060"/>
              </a:solidFill>
              <a:latin typeface="Verdana" panose="020B0604030504040204" pitchFamily="34" charset="0"/>
              <a:ea typeface="Verdana" panose="020B0604030504040204" pitchFamily="34" charset="0"/>
            </a:endParaRPr>
          </a:p>
          <a:p>
            <a:pPr algn="just">
              <a:buFont typeface="Arial" pitchFamily="34" charset="0"/>
              <a:buChar char="•"/>
            </a:pPr>
            <a:endParaRPr lang="en-US" dirty="0">
              <a:solidFill>
                <a:srgbClr val="002060"/>
              </a:solidFill>
              <a:latin typeface="Verdana" panose="020B0604030504040204" pitchFamily="34" charset="0"/>
              <a:ea typeface="Verdana" panose="020B0604030504040204" pitchFamily="34" charset="0"/>
            </a:endParaRPr>
          </a:p>
        </p:txBody>
      </p:sp>
      <p:pic>
        <p:nvPicPr>
          <p:cNvPr id="9" name="Content Placeholder 2"/>
          <p:cNvPicPr>
            <a:picLocks noGrp="1" noChangeAspect="1"/>
          </p:cNvPicPr>
          <p:nvPr>
            <p:ph sz="quarter" idx="1"/>
          </p:nvPr>
        </p:nvPicPr>
        <p:blipFill>
          <a:blip r:embed="rId2" cstate="print"/>
          <a:srcRect/>
          <a:stretch>
            <a:fillRect/>
          </a:stretch>
        </p:blipFill>
        <p:spPr>
          <a:xfrm>
            <a:off x="7735365" y="2859110"/>
            <a:ext cx="4313326" cy="2731506"/>
          </a:xfrm>
        </p:spPr>
      </p:pic>
    </p:spTree>
    <p:extLst>
      <p:ext uri="{BB962C8B-B14F-4D97-AF65-F5344CB8AC3E}">
        <p14:creationId xmlns:p14="http://schemas.microsoft.com/office/powerpoint/2010/main" val="401153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05</a:t>
            </a:r>
            <a:r>
              <a:rPr lang="en-US" dirty="0" smtClean="0"/>
              <a:t>.1</a:t>
            </a:r>
            <a:r>
              <a:rPr lang="tr-TR" dirty="0" smtClean="0"/>
              <a:t>1</a:t>
            </a:r>
            <a:r>
              <a:rPr lang="en-US" dirty="0" smtClean="0"/>
              <a:t>.2018</a:t>
            </a:r>
            <a:endParaRPr lang="en-US" dirty="0"/>
          </a:p>
        </p:txBody>
      </p:sp>
      <p:sp>
        <p:nvSpPr>
          <p:cNvPr id="3" name="Unvan 2"/>
          <p:cNvSpPr>
            <a:spLocks noGrp="1"/>
          </p:cNvSpPr>
          <p:nvPr>
            <p:ph type="title"/>
          </p:nvPr>
        </p:nvSpPr>
        <p:spPr/>
        <p:txBody>
          <a:bodyPr>
            <a:normAutofit/>
          </a:bodyPr>
          <a:lstStyle/>
          <a:p>
            <a:pPr algn="ctr"/>
            <a:r>
              <a:rPr lang="tr-TR" sz="3200" b="1" dirty="0" err="1" smtClean="0">
                <a:latin typeface="Verdana" panose="020B0604030504040204" pitchFamily="34" charset="0"/>
                <a:ea typeface="Verdana" panose="020B0604030504040204" pitchFamily="34" charset="0"/>
              </a:rPr>
              <a:t>What</a:t>
            </a:r>
            <a:r>
              <a:rPr lang="tr-TR" sz="3200" b="1" dirty="0" smtClean="0">
                <a:latin typeface="Verdana" panose="020B0604030504040204" pitchFamily="34" charset="0"/>
                <a:ea typeface="Verdana" panose="020B0604030504040204" pitchFamily="34" charset="0"/>
              </a:rPr>
              <a:t> ıs </a:t>
            </a:r>
            <a:r>
              <a:rPr lang="tr-TR" sz="3200" b="1" dirty="0" err="1" smtClean="0">
                <a:latin typeface="Verdana" panose="020B0604030504040204" pitchFamily="34" charset="0"/>
                <a:ea typeface="Verdana" panose="020B0604030504040204" pitchFamily="34" charset="0"/>
              </a:rPr>
              <a:t>vıscosıty</a:t>
            </a:r>
            <a:r>
              <a:rPr lang="tr-TR" sz="3200" b="1" dirty="0" smtClean="0">
                <a:latin typeface="Verdana" panose="020B0604030504040204" pitchFamily="34" charset="0"/>
                <a:ea typeface="Verdana" panose="020B0604030504040204" pitchFamily="34" charset="0"/>
              </a:rPr>
              <a:t>?</a:t>
            </a:r>
            <a:endParaRPr lang="tr-TR" sz="3200" b="1" dirty="0">
              <a:latin typeface="Verdana" panose="020B0604030504040204" pitchFamily="34" charset="0"/>
              <a:ea typeface="Verdana" panose="020B0604030504040204" pitchFamily="34" charset="0"/>
            </a:endParaRPr>
          </a:p>
        </p:txBody>
      </p:sp>
      <p:sp>
        <p:nvSpPr>
          <p:cNvPr id="2" name="Dikdörtgen 1"/>
          <p:cNvSpPr/>
          <p:nvPr/>
        </p:nvSpPr>
        <p:spPr>
          <a:xfrm>
            <a:off x="581192" y="2166697"/>
            <a:ext cx="11029616" cy="3804118"/>
          </a:xfrm>
          <a:prstGeom prst="rect">
            <a:avLst/>
          </a:prstGeom>
        </p:spPr>
        <p:txBody>
          <a:bodyPr wrap="square">
            <a:spAutoFit/>
          </a:bodyPr>
          <a:lstStyle/>
          <a:p>
            <a:pPr marL="285750" indent="-285750">
              <a:lnSpc>
                <a:spcPct val="90000"/>
              </a:lnSpc>
              <a:buFont typeface="Arial" panose="020B0604020202020204" pitchFamily="34" charset="0"/>
              <a:buChar char="•"/>
            </a:pPr>
            <a:r>
              <a:rPr lang="en-US" altLang="tr-TR" dirty="0">
                <a:solidFill>
                  <a:srgbClr val="002060"/>
                </a:solidFill>
                <a:latin typeface="Verdana" panose="020B0604030504040204" pitchFamily="34" charset="0"/>
                <a:ea typeface="Verdana" panose="020B0604030504040204" pitchFamily="34" charset="0"/>
              </a:rPr>
              <a:t>Rheology</a:t>
            </a:r>
          </a:p>
          <a:p>
            <a:pPr lvl="1">
              <a:lnSpc>
                <a:spcPct val="90000"/>
              </a:lnSpc>
            </a:pPr>
            <a:r>
              <a:rPr lang="en-US" altLang="tr-TR" dirty="0">
                <a:solidFill>
                  <a:srgbClr val="002060"/>
                </a:solidFill>
                <a:latin typeface="Verdana" panose="020B0604030504040204" pitchFamily="34" charset="0"/>
                <a:ea typeface="Verdana" panose="020B0604030504040204" pitchFamily="34" charset="0"/>
              </a:rPr>
              <a:t>Deformation and flow of </a:t>
            </a:r>
            <a:r>
              <a:rPr lang="en-US" altLang="tr-TR" i="1" dirty="0">
                <a:solidFill>
                  <a:srgbClr val="002060"/>
                </a:solidFill>
                <a:latin typeface="Verdana" panose="020B0604030504040204" pitchFamily="34" charset="0"/>
                <a:ea typeface="Verdana" panose="020B0604030504040204" pitchFamily="34" charset="0"/>
              </a:rPr>
              <a:t>matter</a:t>
            </a:r>
            <a:r>
              <a:rPr lang="en-US" altLang="tr-TR" dirty="0">
                <a:solidFill>
                  <a:srgbClr val="002060"/>
                </a:solidFill>
                <a:latin typeface="Verdana" panose="020B0604030504040204" pitchFamily="34" charset="0"/>
                <a:ea typeface="Verdana" panose="020B0604030504040204" pitchFamily="34" charset="0"/>
              </a:rPr>
              <a:t> under the influence of applied stress</a:t>
            </a:r>
          </a:p>
          <a:p>
            <a:pPr lvl="1">
              <a:lnSpc>
                <a:spcPct val="90000"/>
              </a:lnSpc>
            </a:pPr>
            <a:r>
              <a:rPr lang="en-US" altLang="tr-TR" dirty="0">
                <a:solidFill>
                  <a:srgbClr val="002060"/>
                </a:solidFill>
                <a:latin typeface="Verdana" panose="020B0604030504040204" pitchFamily="34" charset="0"/>
                <a:ea typeface="Verdana" panose="020B0604030504040204" pitchFamily="34" charset="0"/>
              </a:rPr>
              <a:t>Viscosity, elasticity, and plasticity</a:t>
            </a:r>
          </a:p>
          <a:p>
            <a:pPr>
              <a:lnSpc>
                <a:spcPct val="90000"/>
              </a:lnSpc>
            </a:pPr>
            <a:endParaRPr lang="en-US" altLang="tr-TR" dirty="0">
              <a:solidFill>
                <a:srgbClr val="002060"/>
              </a:solidFill>
              <a:latin typeface="Verdana" panose="020B0604030504040204" pitchFamily="34" charset="0"/>
              <a:ea typeface="Verdana" panose="020B0604030504040204" pitchFamily="34" charset="0"/>
            </a:endParaRPr>
          </a:p>
          <a:p>
            <a:pPr marL="285750" indent="-285750">
              <a:lnSpc>
                <a:spcPct val="90000"/>
              </a:lnSpc>
              <a:buFont typeface="Arial" panose="020B0604020202020204" pitchFamily="34" charset="0"/>
              <a:buChar char="•"/>
            </a:pPr>
            <a:r>
              <a:rPr lang="en-US" altLang="tr-TR" dirty="0">
                <a:solidFill>
                  <a:srgbClr val="002060"/>
                </a:solidFill>
                <a:latin typeface="Verdana" panose="020B0604030504040204" pitchFamily="34" charset="0"/>
                <a:ea typeface="Verdana" panose="020B0604030504040204" pitchFamily="34" charset="0"/>
              </a:rPr>
              <a:t>Viscosity </a:t>
            </a:r>
          </a:p>
          <a:p>
            <a:pPr lvl="1">
              <a:lnSpc>
                <a:spcPct val="90000"/>
              </a:lnSpc>
            </a:pPr>
            <a:r>
              <a:rPr lang="en-US" altLang="tr-TR" dirty="0">
                <a:solidFill>
                  <a:srgbClr val="002060"/>
                </a:solidFill>
                <a:latin typeface="Verdana" panose="020B0604030504040204" pitchFamily="34" charset="0"/>
                <a:ea typeface="Verdana" panose="020B0604030504040204" pitchFamily="34" charset="0"/>
              </a:rPr>
              <a:t>Measure of the resistance to deformation of a </a:t>
            </a:r>
            <a:r>
              <a:rPr lang="en-US" altLang="tr-TR" i="1" dirty="0">
                <a:solidFill>
                  <a:srgbClr val="002060"/>
                </a:solidFill>
                <a:latin typeface="Verdana" panose="020B0604030504040204" pitchFamily="34" charset="0"/>
                <a:ea typeface="Verdana" panose="020B0604030504040204" pitchFamily="34" charset="0"/>
              </a:rPr>
              <a:t>fluid</a:t>
            </a:r>
            <a:r>
              <a:rPr lang="en-US" altLang="tr-TR" dirty="0">
                <a:solidFill>
                  <a:srgbClr val="002060"/>
                </a:solidFill>
                <a:latin typeface="Verdana" panose="020B0604030504040204" pitchFamily="34" charset="0"/>
                <a:ea typeface="Verdana" panose="020B0604030504040204" pitchFamily="34" charset="0"/>
              </a:rPr>
              <a:t> under shear </a:t>
            </a:r>
            <a:r>
              <a:rPr lang="en-US" altLang="tr-TR" dirty="0" smtClean="0">
                <a:solidFill>
                  <a:srgbClr val="002060"/>
                </a:solidFill>
                <a:latin typeface="Verdana" panose="020B0604030504040204" pitchFamily="34" charset="0"/>
                <a:ea typeface="Verdana" panose="020B0604030504040204" pitchFamily="34" charset="0"/>
              </a:rPr>
              <a:t>stress</a:t>
            </a:r>
            <a:endParaRPr lang="tr-TR" altLang="tr-TR" dirty="0" smtClean="0">
              <a:solidFill>
                <a:srgbClr val="002060"/>
              </a:solidFill>
              <a:latin typeface="Verdana" panose="020B0604030504040204" pitchFamily="34" charset="0"/>
              <a:ea typeface="Verdana" panose="020B0604030504040204" pitchFamily="34" charset="0"/>
            </a:endParaRPr>
          </a:p>
          <a:p>
            <a:pPr lvl="1">
              <a:lnSpc>
                <a:spcPct val="90000"/>
              </a:lnSpc>
            </a:pPr>
            <a:r>
              <a:rPr lang="en-US" altLang="tr-TR" dirty="0">
                <a:solidFill>
                  <a:srgbClr val="002060"/>
                </a:solidFill>
                <a:latin typeface="Verdana" panose="020B0604030504040204" pitchFamily="34" charset="0"/>
                <a:ea typeface="Verdana" panose="020B0604030504040204" pitchFamily="34" charset="0"/>
              </a:rPr>
              <a:t>Viscosity is a quantitative measure of a fluid’s resistance to flow</a:t>
            </a:r>
            <a:r>
              <a:rPr lang="en-US" altLang="tr-TR" dirty="0" smtClean="0">
                <a:solidFill>
                  <a:srgbClr val="002060"/>
                </a:solidFill>
                <a:latin typeface="Verdana" panose="020B0604030504040204" pitchFamily="34" charset="0"/>
                <a:ea typeface="Verdana" panose="020B0604030504040204" pitchFamily="34" charset="0"/>
              </a:rPr>
              <a:t>.</a:t>
            </a:r>
            <a:endParaRPr lang="tr-TR" altLang="tr-TR" dirty="0" smtClean="0">
              <a:solidFill>
                <a:srgbClr val="002060"/>
              </a:solidFill>
              <a:latin typeface="Verdana" panose="020B0604030504040204" pitchFamily="34" charset="0"/>
              <a:ea typeface="Verdana" panose="020B0604030504040204" pitchFamily="34" charset="0"/>
            </a:endParaRPr>
          </a:p>
          <a:p>
            <a:pPr lvl="1">
              <a:lnSpc>
                <a:spcPct val="90000"/>
              </a:lnSpc>
            </a:pPr>
            <a:endParaRPr lang="tr-TR" altLang="tr-TR" dirty="0">
              <a:solidFill>
                <a:srgbClr val="002060"/>
              </a:solidFill>
              <a:latin typeface="Verdana" panose="020B0604030504040204" pitchFamily="34" charset="0"/>
              <a:ea typeface="Verdana" panose="020B0604030504040204" pitchFamily="34" charset="0"/>
            </a:endParaRPr>
          </a:p>
          <a:p>
            <a:pPr>
              <a:lnSpc>
                <a:spcPct val="80000"/>
              </a:lnSpc>
            </a:pPr>
            <a:r>
              <a:rPr lang="en-US" altLang="tr-TR" u="sng" dirty="0">
                <a:solidFill>
                  <a:srgbClr val="002060"/>
                </a:solidFill>
                <a:latin typeface="Verdana" panose="020B0604030504040204" pitchFamily="34" charset="0"/>
                <a:ea typeface="Verdana" panose="020B0604030504040204" pitchFamily="34" charset="0"/>
              </a:rPr>
              <a:t>Dynamic (or Absolute) Viscosity</a:t>
            </a:r>
            <a:r>
              <a:rPr lang="en-US" altLang="tr-TR" dirty="0">
                <a:solidFill>
                  <a:srgbClr val="002060"/>
                </a:solidFill>
                <a:latin typeface="Verdana" panose="020B0604030504040204" pitchFamily="34" charset="0"/>
                <a:ea typeface="Verdana" panose="020B0604030504040204" pitchFamily="34" charset="0"/>
              </a:rPr>
              <a:t>:</a:t>
            </a:r>
          </a:p>
          <a:p>
            <a:pPr algn="just">
              <a:lnSpc>
                <a:spcPct val="80000"/>
              </a:lnSpc>
            </a:pPr>
            <a:r>
              <a:rPr lang="en-US" altLang="tr-TR" dirty="0">
                <a:solidFill>
                  <a:srgbClr val="002060"/>
                </a:solidFill>
                <a:latin typeface="Verdana" panose="020B0604030504040204" pitchFamily="34" charset="0"/>
                <a:ea typeface="Verdana" panose="020B0604030504040204" pitchFamily="34" charset="0"/>
              </a:rPr>
              <a:t>The dynamic viscosity(</a:t>
            </a:r>
            <a:r>
              <a:rPr lang="en-US" altLang="tr-TR" dirty="0">
                <a:solidFill>
                  <a:srgbClr val="002060"/>
                </a:solidFill>
                <a:latin typeface="Verdana" panose="020B0604030504040204" pitchFamily="34" charset="0"/>
                <a:ea typeface="Verdana" panose="020B0604030504040204" pitchFamily="34" charset="0"/>
                <a:cs typeface="Times New Roman" panose="02020603050405020304" pitchFamily="18" charset="0"/>
              </a:rPr>
              <a:t>η</a:t>
            </a:r>
            <a:r>
              <a:rPr lang="en-US" altLang="tr-TR" dirty="0">
                <a:solidFill>
                  <a:srgbClr val="002060"/>
                </a:solidFill>
                <a:latin typeface="Verdana" panose="020B0604030504040204" pitchFamily="34" charset="0"/>
                <a:ea typeface="Verdana" panose="020B0604030504040204" pitchFamily="34" charset="0"/>
              </a:rPr>
              <a:t>) of a fluid is a measure of the resistance it offers to relative shearing motion.</a:t>
            </a:r>
          </a:p>
          <a:p>
            <a:r>
              <a:rPr lang="en-US" altLang="tr-TR" u="sng" dirty="0">
                <a:solidFill>
                  <a:srgbClr val="002060"/>
                </a:solidFill>
                <a:latin typeface="Verdana" panose="020B0604030504040204" pitchFamily="34" charset="0"/>
                <a:ea typeface="Verdana" panose="020B0604030504040204" pitchFamily="34" charset="0"/>
              </a:rPr>
              <a:t>Kinematic Viscosity</a:t>
            </a:r>
            <a:r>
              <a:rPr lang="en-US" altLang="tr-TR" dirty="0">
                <a:solidFill>
                  <a:srgbClr val="002060"/>
                </a:solidFill>
                <a:latin typeface="Verdana" panose="020B0604030504040204" pitchFamily="34" charset="0"/>
                <a:ea typeface="Verdana" panose="020B0604030504040204" pitchFamily="34" charset="0"/>
              </a:rPr>
              <a:t> :</a:t>
            </a:r>
          </a:p>
          <a:p>
            <a:pPr algn="just"/>
            <a:r>
              <a:rPr lang="en-US" altLang="tr-TR" dirty="0">
                <a:solidFill>
                  <a:srgbClr val="002060"/>
                </a:solidFill>
                <a:latin typeface="Verdana" panose="020B0604030504040204" pitchFamily="34" charset="0"/>
                <a:ea typeface="Verdana" panose="020B0604030504040204" pitchFamily="34" charset="0"/>
              </a:rPr>
              <a:t>It is defined as the ratio of absolute viscosity to the density of fluid.</a:t>
            </a:r>
          </a:p>
          <a:p>
            <a:pPr lvl="1">
              <a:lnSpc>
                <a:spcPct val="90000"/>
              </a:lnSpc>
            </a:pPr>
            <a:endParaRPr lang="en-US" altLang="tr-TR" dirty="0">
              <a:solidFill>
                <a:srgbClr val="002060"/>
              </a:solidFill>
              <a:latin typeface="Verdana" panose="020B0604030504040204" pitchFamily="34" charset="0"/>
              <a:ea typeface="Verdana" panose="020B0604030504040204" pitchFamily="34" charset="0"/>
            </a:endParaRPr>
          </a:p>
          <a:p>
            <a:pPr lvl="1">
              <a:lnSpc>
                <a:spcPct val="90000"/>
              </a:lnSpc>
            </a:pPr>
            <a:endParaRPr lang="en-US" altLang="tr-TR"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75537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latin typeface="Verdana" panose="020B0604030504040204" pitchFamily="34" charset="0"/>
                <a:ea typeface="Verdana" panose="020B0604030504040204" pitchFamily="34" charset="0"/>
              </a:rPr>
              <a:t>H</a:t>
            </a:r>
            <a:r>
              <a:rPr lang="tr-TR" b="1" dirty="0" smtClean="0">
                <a:latin typeface="Verdana" panose="020B0604030504040204" pitchFamily="34" charset="0"/>
                <a:ea typeface="Verdana" panose="020B0604030504040204" pitchFamily="34" charset="0"/>
              </a:rPr>
              <a:t>ı</a:t>
            </a:r>
            <a:r>
              <a:rPr lang="en-US" b="1" dirty="0" err="1" smtClean="0">
                <a:latin typeface="Verdana" panose="020B0604030504040204" pitchFamily="34" charset="0"/>
                <a:ea typeface="Verdana" panose="020B0604030504040204" pitchFamily="34" charset="0"/>
              </a:rPr>
              <a:t>gh</a:t>
            </a:r>
            <a:r>
              <a:rPr lang="en-US" b="1" dirty="0" smtClean="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pressure </a:t>
            </a:r>
            <a:r>
              <a:rPr lang="en-US" b="1" dirty="0" smtClean="0">
                <a:latin typeface="Verdana" panose="020B0604030504040204" pitchFamily="34" charset="0"/>
                <a:ea typeface="Verdana" panose="020B0604030504040204" pitchFamily="34" charset="0"/>
              </a:rPr>
              <a:t>cap</a:t>
            </a:r>
            <a:r>
              <a:rPr lang="tr-TR" b="1" dirty="0" smtClean="0">
                <a:latin typeface="Verdana" panose="020B0604030504040204" pitchFamily="34" charset="0"/>
                <a:ea typeface="Verdana" panose="020B0604030504040204" pitchFamily="34" charset="0"/>
              </a:rPr>
              <a:t>ı</a:t>
            </a:r>
            <a:r>
              <a:rPr lang="en-US" b="1" dirty="0" err="1" smtClean="0">
                <a:latin typeface="Verdana" panose="020B0604030504040204" pitchFamily="34" charset="0"/>
                <a:ea typeface="Verdana" panose="020B0604030504040204" pitchFamily="34" charset="0"/>
              </a:rPr>
              <a:t>llary</a:t>
            </a:r>
            <a:r>
              <a:rPr lang="en-US" b="1" dirty="0" smtClean="0">
                <a:latin typeface="Verdana" panose="020B0604030504040204" pitchFamily="34" charset="0"/>
                <a:ea typeface="Verdana" panose="020B0604030504040204" pitchFamily="34" charset="0"/>
              </a:rPr>
              <a:t> v</a:t>
            </a:r>
            <a:r>
              <a:rPr lang="tr-TR" b="1" dirty="0" smtClean="0">
                <a:latin typeface="Verdana" panose="020B0604030504040204" pitchFamily="34" charset="0"/>
                <a:ea typeface="Verdana" panose="020B0604030504040204" pitchFamily="34" charset="0"/>
              </a:rPr>
              <a:t>ı</a:t>
            </a:r>
            <a:r>
              <a:rPr lang="en-US" b="1" dirty="0" err="1" smtClean="0">
                <a:latin typeface="Verdana" panose="020B0604030504040204" pitchFamily="34" charset="0"/>
                <a:ea typeface="Verdana" panose="020B0604030504040204" pitchFamily="34" charset="0"/>
              </a:rPr>
              <a:t>scometer</a:t>
            </a:r>
            <a:r>
              <a:rPr lang="en-US" b="1" dirty="0" smtClean="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a:t>
            </a:r>
            <a:br>
              <a:rPr lang="en-US" b="1" dirty="0">
                <a:latin typeface="Verdana" panose="020B0604030504040204" pitchFamily="34" charset="0"/>
                <a:ea typeface="Verdana" panose="020B0604030504040204" pitchFamily="34" charset="0"/>
              </a:rPr>
            </a:br>
            <a:endParaRPr lang="tr-TR" b="1"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p:txBody>
          <a:bodyPr/>
          <a:lstStyle/>
          <a:p>
            <a:r>
              <a:rPr lang="en-US" smtClean="0"/>
              <a:t>DR. KADRİYE ÖZLEM HAMALOĞLU                                                                   08.10.2018</a:t>
            </a:r>
            <a:endParaRPr lang="en-US" dirty="0"/>
          </a:p>
        </p:txBody>
      </p:sp>
      <p:pic>
        <p:nvPicPr>
          <p:cNvPr id="5" name="عنصر نائب للمحتوى 3" descr="92028.jpg"/>
          <p:cNvPicPr>
            <a:picLocks noChangeAspect="1"/>
          </p:cNvPicPr>
          <p:nvPr/>
        </p:nvPicPr>
        <p:blipFill>
          <a:blip r:embed="rId2" cstate="print"/>
          <a:stretch>
            <a:fillRect/>
          </a:stretch>
        </p:blipFill>
        <p:spPr>
          <a:xfrm>
            <a:off x="3499297" y="1998823"/>
            <a:ext cx="5193406" cy="4318113"/>
          </a:xfrm>
          <a:prstGeom prst="rect">
            <a:avLst/>
          </a:prstGeom>
        </p:spPr>
      </p:pic>
    </p:spTree>
    <p:extLst>
      <p:ext uri="{BB962C8B-B14F-4D97-AF65-F5344CB8AC3E}">
        <p14:creationId xmlns:p14="http://schemas.microsoft.com/office/powerpoint/2010/main" val="1996775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smtClean="0">
                <a:latin typeface="Verdana" panose="020B0604030504040204" pitchFamily="34" charset="0"/>
                <a:ea typeface="Verdana" panose="020B0604030504040204" pitchFamily="34" charset="0"/>
              </a:rPr>
              <a:t>P</a:t>
            </a:r>
            <a:r>
              <a:rPr lang="tr-TR" b="1" dirty="0" smtClean="0">
                <a:latin typeface="Verdana" panose="020B0604030504040204" pitchFamily="34" charset="0"/>
                <a:ea typeface="Verdana" panose="020B0604030504040204" pitchFamily="34" charset="0"/>
              </a:rPr>
              <a:t>ı</a:t>
            </a:r>
            <a:r>
              <a:rPr lang="en-US" b="1" dirty="0" err="1" smtClean="0">
                <a:latin typeface="Verdana" panose="020B0604030504040204" pitchFamily="34" charset="0"/>
                <a:ea typeface="Verdana" panose="020B0604030504040204" pitchFamily="34" charset="0"/>
              </a:rPr>
              <a:t>pe</a:t>
            </a:r>
            <a:r>
              <a:rPr lang="en-US" b="1" dirty="0" smtClean="0">
                <a:latin typeface="Verdana" panose="020B0604030504040204" pitchFamily="34" charset="0"/>
                <a:ea typeface="Verdana" panose="020B0604030504040204" pitchFamily="34" charset="0"/>
              </a:rPr>
              <a:t> v</a:t>
            </a:r>
            <a:r>
              <a:rPr lang="tr-TR" b="1" dirty="0" smtClean="0">
                <a:latin typeface="Verdana" panose="020B0604030504040204" pitchFamily="34" charset="0"/>
                <a:ea typeface="Verdana" panose="020B0604030504040204" pitchFamily="34" charset="0"/>
              </a:rPr>
              <a:t>ı</a:t>
            </a:r>
            <a:r>
              <a:rPr lang="en-US" b="1" dirty="0" err="1" smtClean="0">
                <a:latin typeface="Verdana" panose="020B0604030504040204" pitchFamily="34" charset="0"/>
                <a:ea typeface="Verdana" panose="020B0604030504040204" pitchFamily="34" charset="0"/>
              </a:rPr>
              <a:t>scometer</a:t>
            </a:r>
            <a:r>
              <a:rPr lang="en-US" b="1" dirty="0">
                <a:latin typeface="Verdana" panose="020B0604030504040204" pitchFamily="34" charset="0"/>
                <a:ea typeface="Verdana" panose="020B0604030504040204" pitchFamily="34" charset="0"/>
              </a:rPr>
              <a:t/>
            </a:r>
            <a:br>
              <a:rPr lang="en-US" b="1" dirty="0">
                <a:latin typeface="Verdana" panose="020B0604030504040204" pitchFamily="34" charset="0"/>
                <a:ea typeface="Verdana" panose="020B0604030504040204" pitchFamily="34" charset="0"/>
              </a:rPr>
            </a:br>
            <a:endParaRPr lang="tr-TR" b="1"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p:txBody>
          <a:bodyPr/>
          <a:lstStyle/>
          <a:p>
            <a:r>
              <a:rPr lang="en-US" smtClean="0"/>
              <a:t>DR. KADRİYE ÖZLEM HAMALOĞLU                                                                   08.10.2018</a:t>
            </a:r>
            <a:endParaRPr lang="en-US" dirty="0"/>
          </a:p>
        </p:txBody>
      </p:sp>
      <p:pic>
        <p:nvPicPr>
          <p:cNvPr id="5" name="عنصر نائب للمحتوى 3" descr="pipe_layout.jpg"/>
          <p:cNvPicPr>
            <a:picLocks noGrp="1" noChangeAspect="1"/>
          </p:cNvPicPr>
          <p:nvPr>
            <p:ph idx="1"/>
          </p:nvPr>
        </p:nvPicPr>
        <p:blipFill>
          <a:blip r:embed="rId2" cstate="print"/>
          <a:stretch>
            <a:fillRect/>
          </a:stretch>
        </p:blipFill>
        <p:spPr>
          <a:xfrm>
            <a:off x="3078051" y="2000920"/>
            <a:ext cx="5886315" cy="4550556"/>
          </a:xfrm>
        </p:spPr>
      </p:pic>
    </p:spTree>
    <p:extLst>
      <p:ext uri="{BB962C8B-B14F-4D97-AF65-F5344CB8AC3E}">
        <p14:creationId xmlns:p14="http://schemas.microsoft.com/office/powerpoint/2010/main" val="1291784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en-US" sz="3200" b="1" dirty="0" smtClean="0">
                <a:latin typeface="Verdana" panose="020B0604030504040204" pitchFamily="34" charset="0"/>
                <a:ea typeface="Verdana" panose="020B0604030504040204" pitchFamily="34" charset="0"/>
              </a:rPr>
              <a:t>Fall</a:t>
            </a:r>
            <a:r>
              <a:rPr lang="tr-TR" sz="3200" b="1" dirty="0" smtClean="0">
                <a:latin typeface="Verdana" panose="020B0604030504040204" pitchFamily="34" charset="0"/>
                <a:ea typeface="Verdana" panose="020B0604030504040204" pitchFamily="34" charset="0"/>
              </a:rPr>
              <a:t>ı</a:t>
            </a:r>
            <a:r>
              <a:rPr lang="en-US" sz="3200" b="1" dirty="0" smtClean="0">
                <a:latin typeface="Verdana" panose="020B0604030504040204" pitchFamily="34" charset="0"/>
                <a:ea typeface="Verdana" panose="020B0604030504040204" pitchFamily="34" charset="0"/>
              </a:rPr>
              <a:t>ng </a:t>
            </a:r>
            <a:r>
              <a:rPr lang="en-US" sz="3200" b="1" dirty="0">
                <a:latin typeface="Verdana" panose="020B0604030504040204" pitchFamily="34" charset="0"/>
                <a:ea typeface="Verdana" panose="020B0604030504040204" pitchFamily="34" charset="0"/>
              </a:rPr>
              <a:t>ball </a:t>
            </a:r>
            <a:r>
              <a:rPr lang="en-US" sz="3200" b="1" dirty="0" smtClean="0">
                <a:latin typeface="Verdana" panose="020B0604030504040204" pitchFamily="34" charset="0"/>
                <a:ea typeface="Verdana" panose="020B0604030504040204" pitchFamily="34" charset="0"/>
              </a:rPr>
              <a:t>v</a:t>
            </a:r>
            <a:r>
              <a:rPr lang="tr-TR" sz="3200" b="1" dirty="0" smtClean="0">
                <a:latin typeface="Verdana" panose="020B0604030504040204" pitchFamily="34" charset="0"/>
                <a:ea typeface="Verdana" panose="020B0604030504040204" pitchFamily="34" charset="0"/>
              </a:rPr>
              <a:t>ı</a:t>
            </a:r>
            <a:r>
              <a:rPr lang="en-US" sz="3200" b="1" dirty="0" err="1" smtClean="0">
                <a:latin typeface="Verdana" panose="020B0604030504040204" pitchFamily="34" charset="0"/>
                <a:ea typeface="Verdana" panose="020B0604030504040204" pitchFamily="34" charset="0"/>
              </a:rPr>
              <a:t>scometer</a:t>
            </a:r>
            <a:r>
              <a:rPr lang="en-US" sz="3200" b="1" dirty="0">
                <a:latin typeface="Verdana" panose="020B0604030504040204" pitchFamily="34" charset="0"/>
                <a:ea typeface="Verdana" panose="020B0604030504040204" pitchFamily="34" charset="0"/>
              </a:rPr>
              <a:t/>
            </a:r>
            <a:br>
              <a:rPr lang="en-US" sz="3200" b="1" dirty="0">
                <a:latin typeface="Verdana" panose="020B0604030504040204" pitchFamily="34" charset="0"/>
                <a:ea typeface="Verdana" panose="020B0604030504040204" pitchFamily="34" charset="0"/>
              </a:rPr>
            </a:br>
            <a:endParaRPr lang="tr-TR" sz="3200" b="1" dirty="0">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p:txBody>
          <a:bodyPr/>
          <a:lstStyle/>
          <a:p>
            <a:r>
              <a:rPr lang="en-US" smtClean="0"/>
              <a:t>DR. KADRİYE ÖZLEM HAMALOĞLU                                                                   08.10.2018</a:t>
            </a:r>
            <a:endParaRPr lang="en-US" dirty="0"/>
          </a:p>
        </p:txBody>
      </p:sp>
      <p:pic>
        <p:nvPicPr>
          <p:cNvPr id="5" name="صورة 4" descr="VISCOMETER_FALLING_BALL.jpg"/>
          <p:cNvPicPr>
            <a:picLocks noGrp="1" noChangeAspect="1"/>
          </p:cNvPicPr>
          <p:nvPr>
            <p:ph idx="1"/>
          </p:nvPr>
        </p:nvPicPr>
        <p:blipFill>
          <a:blip r:embed="rId2" cstate="print"/>
          <a:stretch>
            <a:fillRect/>
          </a:stretch>
        </p:blipFill>
        <p:spPr>
          <a:xfrm>
            <a:off x="7320566" y="2519433"/>
            <a:ext cx="3810000" cy="2628900"/>
          </a:xfrm>
          <a:prstGeom prst="rect">
            <a:avLst/>
          </a:prstGeom>
        </p:spPr>
      </p:pic>
      <p:pic>
        <p:nvPicPr>
          <p:cNvPr id="6" name="صورة 4" descr="Kugelfall-08-10-001.jpg"/>
          <p:cNvPicPr>
            <a:picLocks noChangeAspect="1"/>
          </p:cNvPicPr>
          <p:nvPr/>
        </p:nvPicPr>
        <p:blipFill>
          <a:blip r:embed="rId3" cstate="print"/>
          <a:stretch>
            <a:fillRect/>
          </a:stretch>
        </p:blipFill>
        <p:spPr>
          <a:xfrm>
            <a:off x="2747493" y="1964950"/>
            <a:ext cx="3258682" cy="4351986"/>
          </a:xfrm>
          <a:prstGeom prst="rect">
            <a:avLst/>
          </a:prstGeom>
        </p:spPr>
      </p:pic>
    </p:spTree>
    <p:extLst>
      <p:ext uri="{BB962C8B-B14F-4D97-AF65-F5344CB8AC3E}">
        <p14:creationId xmlns:p14="http://schemas.microsoft.com/office/powerpoint/2010/main" val="349369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smtClean="0">
                <a:latin typeface="Verdana" panose="020B0604030504040204" pitchFamily="34" charset="0"/>
                <a:ea typeface="Verdana" panose="020B0604030504040204" pitchFamily="34" charset="0"/>
              </a:rPr>
              <a:t>VISCOSITY</a:t>
            </a:r>
            <a:endParaRPr lang="tr-TR" sz="3600"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13767" y="2569873"/>
            <a:ext cx="7403709" cy="3678303"/>
          </a:xfrm>
        </p:spPr>
        <p:txBody>
          <a:bodyPr>
            <a:noAutofit/>
          </a:bodyPr>
          <a:lstStyle/>
          <a:p>
            <a:pPr algn="just">
              <a:buClr>
                <a:srgbClr val="002060"/>
              </a:buClr>
              <a:buSzPct val="150000"/>
              <a:buFont typeface="Arial" panose="020B0604020202020204" pitchFamily="34" charset="0"/>
              <a:buChar char="•"/>
            </a:pPr>
            <a:r>
              <a:rPr lang="en-US" dirty="0">
                <a:solidFill>
                  <a:srgbClr val="002060"/>
                </a:solidFill>
                <a:latin typeface="Verdana" panose="020B0604030504040204" pitchFamily="34" charset="0"/>
                <a:ea typeface="Verdana" panose="020B0604030504040204" pitchFamily="34" charset="0"/>
              </a:rPr>
              <a:t>Viscosity is the measure of the internal friction of a fluid</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pPr algn="just">
              <a:buClr>
                <a:srgbClr val="002060"/>
              </a:buClr>
              <a:buSzPct val="150000"/>
              <a:buFont typeface="Arial" panose="020B0604020202020204" pitchFamily="34" charset="0"/>
              <a:buChar char="•"/>
            </a:pPr>
            <a:r>
              <a:rPr lang="en-US" dirty="0" smtClean="0">
                <a:solidFill>
                  <a:srgbClr val="002060"/>
                </a:solidFill>
                <a:latin typeface="Verdana" panose="020B0604030504040204" pitchFamily="34" charset="0"/>
                <a:ea typeface="Verdana" panose="020B0604030504040204" pitchFamily="34" charset="0"/>
              </a:rPr>
              <a:t>This </a:t>
            </a:r>
            <a:r>
              <a:rPr lang="en-US" dirty="0">
                <a:solidFill>
                  <a:srgbClr val="002060"/>
                </a:solidFill>
                <a:latin typeface="Verdana" panose="020B0604030504040204" pitchFamily="34" charset="0"/>
                <a:ea typeface="Verdana" panose="020B0604030504040204" pitchFamily="34" charset="0"/>
              </a:rPr>
              <a:t>friction becomes apparent when a layer of fluid is made to move in relation to another layer. </a:t>
            </a:r>
            <a:endParaRPr lang="tr-TR" dirty="0" smtClean="0">
              <a:solidFill>
                <a:srgbClr val="002060"/>
              </a:solidFill>
              <a:latin typeface="Verdana" panose="020B0604030504040204" pitchFamily="34" charset="0"/>
              <a:ea typeface="Verdana" panose="020B0604030504040204" pitchFamily="34" charset="0"/>
            </a:endParaRPr>
          </a:p>
          <a:p>
            <a:pPr algn="just">
              <a:buClr>
                <a:srgbClr val="002060"/>
              </a:buClr>
              <a:buSzPct val="150000"/>
              <a:buFont typeface="Arial" panose="020B0604020202020204" pitchFamily="34" charset="0"/>
              <a:buChar char="•"/>
            </a:pPr>
            <a:r>
              <a:rPr lang="en-US" dirty="0" smtClean="0">
                <a:solidFill>
                  <a:srgbClr val="002060"/>
                </a:solidFill>
                <a:latin typeface="Verdana" panose="020B0604030504040204" pitchFamily="34" charset="0"/>
                <a:ea typeface="Verdana" panose="020B0604030504040204" pitchFamily="34" charset="0"/>
              </a:rPr>
              <a:t>The </a:t>
            </a:r>
            <a:r>
              <a:rPr lang="en-US" dirty="0">
                <a:solidFill>
                  <a:srgbClr val="002060"/>
                </a:solidFill>
                <a:latin typeface="Verdana" panose="020B0604030504040204" pitchFamily="34" charset="0"/>
                <a:ea typeface="Verdana" panose="020B0604030504040204" pitchFamily="34" charset="0"/>
              </a:rPr>
              <a:t>greater the friction, the greater the amount of force required to cause this movement, which is called shear. </a:t>
            </a:r>
            <a:endParaRPr lang="tr-TR" dirty="0" smtClean="0">
              <a:solidFill>
                <a:srgbClr val="002060"/>
              </a:solidFill>
              <a:latin typeface="Verdana" panose="020B0604030504040204" pitchFamily="34" charset="0"/>
              <a:ea typeface="Verdana" panose="020B0604030504040204" pitchFamily="34" charset="0"/>
            </a:endParaRPr>
          </a:p>
          <a:p>
            <a:pPr algn="just">
              <a:buClr>
                <a:srgbClr val="002060"/>
              </a:buClr>
              <a:buSzPct val="150000"/>
              <a:buFont typeface="Arial" panose="020B0604020202020204" pitchFamily="34" charset="0"/>
              <a:buChar char="•"/>
            </a:pPr>
            <a:r>
              <a:rPr lang="en-US" dirty="0" smtClean="0">
                <a:solidFill>
                  <a:srgbClr val="002060"/>
                </a:solidFill>
                <a:latin typeface="Verdana" panose="020B0604030504040204" pitchFamily="34" charset="0"/>
                <a:ea typeface="Verdana" panose="020B0604030504040204" pitchFamily="34" charset="0"/>
              </a:rPr>
              <a:t>Shearing </a:t>
            </a:r>
            <a:r>
              <a:rPr lang="en-US" dirty="0">
                <a:solidFill>
                  <a:srgbClr val="002060"/>
                </a:solidFill>
                <a:latin typeface="Verdana" panose="020B0604030504040204" pitchFamily="34" charset="0"/>
                <a:ea typeface="Verdana" panose="020B0604030504040204" pitchFamily="34" charset="0"/>
              </a:rPr>
              <a:t>occurs whenever the fluid is physically moved or distributed, as in pouring, spreading, spraying, mixing, etc</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pPr algn="just">
              <a:buClr>
                <a:srgbClr val="002060"/>
              </a:buClr>
              <a:buSzPct val="150000"/>
              <a:buFont typeface="Arial" panose="020B0604020202020204" pitchFamily="34" charset="0"/>
              <a:buChar char="•"/>
            </a:pPr>
            <a:r>
              <a:rPr lang="en-US" dirty="0" smtClean="0">
                <a:solidFill>
                  <a:srgbClr val="002060"/>
                </a:solidFill>
                <a:latin typeface="Verdana" panose="020B0604030504040204" pitchFamily="34" charset="0"/>
                <a:ea typeface="Verdana" panose="020B0604030504040204" pitchFamily="34" charset="0"/>
              </a:rPr>
              <a:t>Highly </a:t>
            </a:r>
            <a:r>
              <a:rPr lang="en-US" dirty="0">
                <a:solidFill>
                  <a:srgbClr val="002060"/>
                </a:solidFill>
                <a:latin typeface="Verdana" panose="020B0604030504040204" pitchFamily="34" charset="0"/>
                <a:ea typeface="Verdana" panose="020B0604030504040204" pitchFamily="34" charset="0"/>
              </a:rPr>
              <a:t>viscous fluids, therefore, require more force to move than less viscous materials</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pPr algn="just">
              <a:buClr>
                <a:srgbClr val="002060"/>
              </a:buClr>
              <a:buSzPct val="150000"/>
              <a:buFont typeface="Arial" panose="020B0604020202020204" pitchFamily="34" charset="0"/>
              <a:buChar char="•"/>
            </a:pPr>
            <a:r>
              <a:rPr lang="en-US" dirty="0">
                <a:solidFill>
                  <a:srgbClr val="002060"/>
                </a:solidFill>
                <a:latin typeface="Verdana" panose="020B0604030504040204" pitchFamily="34" charset="0"/>
                <a:ea typeface="Verdana" panose="020B0604030504040204" pitchFamily="34" charset="0"/>
              </a:rPr>
              <a:t>Isaac Newton defined viscosity by considering the model represented in the figure </a:t>
            </a:r>
            <a:r>
              <a:rPr lang="en-US" dirty="0" smtClean="0">
                <a:solidFill>
                  <a:srgbClr val="002060"/>
                </a:solidFill>
                <a:latin typeface="Verdana" panose="020B0604030504040204" pitchFamily="34" charset="0"/>
                <a:ea typeface="Verdana" panose="020B0604030504040204" pitchFamily="34" charset="0"/>
              </a:rPr>
              <a:t>below.</a:t>
            </a:r>
            <a:r>
              <a:rPr lang="en-US" dirty="0">
                <a:solidFill>
                  <a:srgbClr val="002060"/>
                </a:solidFill>
                <a:latin typeface="Verdana" panose="020B0604030504040204" pitchFamily="34" charset="0"/>
                <a:ea typeface="Verdana" panose="020B0604030504040204" pitchFamily="34" charset="0"/>
              </a:rPr>
              <a:t> </a:t>
            </a:r>
            <a:endParaRPr lang="tr-TR" dirty="0" smtClean="0">
              <a:solidFill>
                <a:srgbClr val="002060"/>
              </a:solidFill>
              <a:latin typeface="Verdana" panose="020B0604030504040204" pitchFamily="34" charset="0"/>
              <a:ea typeface="Verdana" panose="020B0604030504040204" pitchFamily="34" charset="0"/>
            </a:endParaRPr>
          </a:p>
          <a:p>
            <a:pPr algn="just">
              <a:buClr>
                <a:srgbClr val="002060"/>
              </a:buClr>
              <a:buSzPct val="150000"/>
              <a:buFont typeface="Arial" panose="020B0604020202020204" pitchFamily="34" charset="0"/>
              <a:buChar char="•"/>
            </a:pPr>
            <a:r>
              <a:rPr lang="en-US" dirty="0" smtClean="0">
                <a:solidFill>
                  <a:srgbClr val="002060"/>
                </a:solidFill>
                <a:latin typeface="Verdana" panose="020B0604030504040204" pitchFamily="34" charset="0"/>
                <a:ea typeface="Verdana" panose="020B0604030504040204" pitchFamily="34" charset="0"/>
              </a:rPr>
              <a:t>Two </a:t>
            </a:r>
            <a:r>
              <a:rPr lang="en-US" dirty="0">
                <a:solidFill>
                  <a:srgbClr val="002060"/>
                </a:solidFill>
                <a:latin typeface="Verdana" panose="020B0604030504040204" pitchFamily="34" charset="0"/>
                <a:ea typeface="Verdana" panose="020B0604030504040204" pitchFamily="34" charset="0"/>
              </a:rPr>
              <a:t>parallel planes of fluid of equal area A are separated by a distance dx and are moving in the same direction at different velocities V1 and V2.</a:t>
            </a:r>
            <a:endParaRPr lang="tr-TR" dirty="0">
              <a:solidFill>
                <a:srgbClr val="002060"/>
              </a:solidFill>
              <a:latin typeface="Verdana" panose="020B0604030504040204" pitchFamily="34" charset="0"/>
              <a:ea typeface="Verdana" panose="020B0604030504040204" pitchFamily="34" charset="0"/>
            </a:endParaRPr>
          </a:p>
          <a:p>
            <a:pPr algn="just">
              <a:buClr>
                <a:srgbClr val="002060"/>
              </a:buClr>
              <a:buSzPct val="150000"/>
              <a:buFont typeface="Arial" panose="020B0604020202020204" pitchFamily="34" charset="0"/>
              <a:buChar char="•"/>
            </a:pPr>
            <a:endParaRPr lang="tr-TR" dirty="0" smtClean="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08.10.2018</a:t>
            </a:r>
            <a:endParaRPr lang="en-US" dirty="0"/>
          </a:p>
        </p:txBody>
      </p:sp>
      <p:pic>
        <p:nvPicPr>
          <p:cNvPr id="6" name="Resim 5"/>
          <p:cNvPicPr>
            <a:picLocks noChangeAspect="1"/>
          </p:cNvPicPr>
          <p:nvPr/>
        </p:nvPicPr>
        <p:blipFill rotWithShape="1">
          <a:blip r:embed="rId2">
            <a:lum bright="-20000" contrast="40000"/>
          </a:blip>
          <a:srcRect r="17183"/>
          <a:stretch/>
        </p:blipFill>
        <p:spPr>
          <a:xfrm>
            <a:off x="7865798" y="3397805"/>
            <a:ext cx="4326202" cy="2022438"/>
          </a:xfrm>
          <a:prstGeom prst="rect">
            <a:avLst/>
          </a:prstGeom>
        </p:spPr>
      </p:pic>
    </p:spTree>
    <p:extLst>
      <p:ext uri="{BB962C8B-B14F-4D97-AF65-F5344CB8AC3E}">
        <p14:creationId xmlns:p14="http://schemas.microsoft.com/office/powerpoint/2010/main" val="400292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latin typeface="Verdana" panose="020B0604030504040204" pitchFamily="34" charset="0"/>
                <a:ea typeface="Verdana" panose="020B0604030504040204" pitchFamily="34" charset="0"/>
              </a:rPr>
              <a:t>VISCOSITY</a:t>
            </a:r>
            <a:endParaRPr lang="tr-TR" dirty="0"/>
          </a:p>
        </p:txBody>
      </p:sp>
      <p:sp>
        <p:nvSpPr>
          <p:cNvPr id="3" name="İçerik Yer Tutucusu 2"/>
          <p:cNvSpPr>
            <a:spLocks noGrp="1"/>
          </p:cNvSpPr>
          <p:nvPr>
            <p:ph idx="1"/>
          </p:nvPr>
        </p:nvSpPr>
        <p:spPr>
          <a:xfrm>
            <a:off x="491040" y="1994732"/>
            <a:ext cx="11029615" cy="3678303"/>
          </a:xfrm>
        </p:spPr>
        <p:txBody>
          <a:bodyPr>
            <a:normAutofit/>
          </a:bodyPr>
          <a:lstStyle/>
          <a:p>
            <a:r>
              <a:rPr lang="en-US" sz="2000" dirty="0">
                <a:solidFill>
                  <a:srgbClr val="002060"/>
                </a:solidFill>
                <a:latin typeface="Verdana" panose="020B0604030504040204" pitchFamily="34" charset="0"/>
                <a:ea typeface="Verdana" panose="020B0604030504040204" pitchFamily="34" charset="0"/>
              </a:rPr>
              <a:t>Newton assumed that the force required to maintain </a:t>
            </a:r>
            <a:r>
              <a:rPr lang="en-US" sz="2000" dirty="0" smtClean="0">
                <a:solidFill>
                  <a:srgbClr val="002060"/>
                </a:solidFill>
                <a:latin typeface="Verdana" panose="020B0604030504040204" pitchFamily="34" charset="0"/>
                <a:ea typeface="Verdana" panose="020B0604030504040204" pitchFamily="34" charset="0"/>
              </a:rPr>
              <a:t>this</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difference </a:t>
            </a:r>
            <a:r>
              <a:rPr lang="en-US" sz="2000" dirty="0">
                <a:solidFill>
                  <a:srgbClr val="002060"/>
                </a:solidFill>
                <a:latin typeface="Verdana" panose="020B0604030504040204" pitchFamily="34" charset="0"/>
                <a:ea typeface="Verdana" panose="020B0604030504040204" pitchFamily="34" charset="0"/>
              </a:rPr>
              <a:t>in speed was proportional to the difference </a:t>
            </a:r>
            <a:r>
              <a:rPr lang="en-US" sz="2000" dirty="0" smtClean="0">
                <a:solidFill>
                  <a:srgbClr val="002060"/>
                </a:solidFill>
                <a:latin typeface="Verdana" panose="020B0604030504040204" pitchFamily="34" charset="0"/>
                <a:ea typeface="Verdana" panose="020B0604030504040204" pitchFamily="34" charset="0"/>
              </a:rPr>
              <a:t>in</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speed </a:t>
            </a:r>
            <a:r>
              <a:rPr lang="en-US" sz="2000" dirty="0">
                <a:solidFill>
                  <a:srgbClr val="002060"/>
                </a:solidFill>
                <a:latin typeface="Verdana" panose="020B0604030504040204" pitchFamily="34" charset="0"/>
                <a:ea typeface="Verdana" panose="020B0604030504040204" pitchFamily="34" charset="0"/>
              </a:rPr>
              <a:t>through the liquid, or the velocity </a:t>
            </a:r>
            <a:r>
              <a:rPr lang="en-US" sz="2000" dirty="0" smtClean="0">
                <a:solidFill>
                  <a:srgbClr val="002060"/>
                </a:solidFill>
                <a:latin typeface="Verdana" panose="020B0604030504040204" pitchFamily="34" charset="0"/>
                <a:ea typeface="Verdana" panose="020B0604030504040204" pitchFamily="34" charset="0"/>
              </a:rPr>
              <a:t>gradient</a:t>
            </a:r>
            <a:endParaRPr lang="tr-TR" sz="2000" dirty="0" smtClean="0">
              <a:solidFill>
                <a:srgbClr val="002060"/>
              </a:solidFill>
              <a:latin typeface="Verdana" panose="020B0604030504040204" pitchFamily="34" charset="0"/>
              <a:ea typeface="Verdana" panose="020B0604030504040204" pitchFamily="34" charset="0"/>
            </a:endParaRPr>
          </a:p>
          <a:p>
            <a:r>
              <a:rPr lang="en-US" sz="2000" dirty="0" smtClean="0">
                <a:solidFill>
                  <a:srgbClr val="002060"/>
                </a:solidFill>
                <a:latin typeface="Verdana" panose="020B0604030504040204" pitchFamily="34" charset="0"/>
                <a:ea typeface="Verdana" panose="020B0604030504040204" pitchFamily="34" charset="0"/>
              </a:rPr>
              <a:t>To</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express</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this</a:t>
            </a:r>
            <a:r>
              <a:rPr lang="tr-TR" sz="2000" dirty="0">
                <a:solidFill>
                  <a:srgbClr val="002060"/>
                </a:solidFill>
                <a:latin typeface="Verdana" panose="020B0604030504040204" pitchFamily="34" charset="0"/>
                <a:ea typeface="Verdana" panose="020B0604030504040204" pitchFamily="34" charset="0"/>
              </a:rPr>
              <a:t>, Newton </a:t>
            </a:r>
            <a:r>
              <a:rPr lang="tr-TR" sz="2000" dirty="0" err="1">
                <a:solidFill>
                  <a:srgbClr val="002060"/>
                </a:solidFill>
                <a:latin typeface="Verdana" panose="020B0604030504040204" pitchFamily="34" charset="0"/>
                <a:ea typeface="Verdana" panose="020B0604030504040204" pitchFamily="34" charset="0"/>
              </a:rPr>
              <a:t>wrote</a:t>
            </a:r>
            <a:r>
              <a:rPr lang="tr-TR" sz="2000" dirty="0" smtClean="0">
                <a:solidFill>
                  <a:srgbClr val="002060"/>
                </a:solidFill>
                <a:latin typeface="Verdana" panose="020B0604030504040204" pitchFamily="34" charset="0"/>
                <a:ea typeface="Verdana" panose="020B0604030504040204" pitchFamily="34" charset="0"/>
              </a:rPr>
              <a:t>:</a:t>
            </a:r>
          </a:p>
          <a:p>
            <a:endParaRPr lang="tr-TR" sz="2000" dirty="0">
              <a:solidFill>
                <a:srgbClr val="002060"/>
              </a:solidFill>
              <a:latin typeface="Verdana" panose="020B0604030504040204" pitchFamily="34" charset="0"/>
              <a:ea typeface="Verdana" panose="020B0604030504040204" pitchFamily="34" charset="0"/>
            </a:endParaRPr>
          </a:p>
          <a:p>
            <a:endParaRPr lang="tr-TR" sz="2000" dirty="0" smtClean="0">
              <a:solidFill>
                <a:srgbClr val="002060"/>
              </a:solidFill>
              <a:latin typeface="Verdana" panose="020B0604030504040204" pitchFamily="34" charset="0"/>
              <a:ea typeface="Verdana" panose="020B0604030504040204" pitchFamily="34" charset="0"/>
            </a:endParaRPr>
          </a:p>
          <a:p>
            <a:endParaRPr lang="tr-TR" sz="2000" dirty="0">
              <a:solidFill>
                <a:srgbClr val="002060"/>
              </a:solidFill>
              <a:latin typeface="Verdana" panose="020B0604030504040204" pitchFamily="34" charset="0"/>
              <a:ea typeface="Verdana" panose="020B0604030504040204" pitchFamily="34" charset="0"/>
            </a:endParaRPr>
          </a:p>
          <a:p>
            <a:pPr marL="0" indent="0">
              <a:buNone/>
            </a:pPr>
            <a:endParaRPr lang="tr-TR" sz="2000" dirty="0" smtClean="0">
              <a:solidFill>
                <a:srgbClr val="002060"/>
              </a:solidFill>
              <a:latin typeface="Verdana" panose="020B0604030504040204" pitchFamily="34" charset="0"/>
              <a:ea typeface="Verdana" panose="020B0604030504040204" pitchFamily="34" charset="0"/>
            </a:endParaRPr>
          </a:p>
          <a:p>
            <a:r>
              <a:rPr lang="en-US" sz="2000" dirty="0" smtClean="0">
                <a:solidFill>
                  <a:srgbClr val="002060"/>
                </a:solidFill>
                <a:latin typeface="Verdana" panose="020B0604030504040204" pitchFamily="34" charset="0"/>
                <a:ea typeface="Verdana" panose="020B0604030504040204" pitchFamily="34" charset="0"/>
              </a:rPr>
              <a:t> </a:t>
            </a:r>
            <a:r>
              <a:rPr lang="en-US" sz="2000" dirty="0">
                <a:solidFill>
                  <a:srgbClr val="002060"/>
                </a:solidFill>
                <a:latin typeface="Verdana" panose="020B0604030504040204" pitchFamily="34" charset="0"/>
                <a:ea typeface="Verdana" panose="020B0604030504040204" pitchFamily="34" charset="0"/>
              </a:rPr>
              <a:t>where Ƞ is a constant for a given material and is called </a:t>
            </a:r>
            <a:r>
              <a:rPr lang="en-US" sz="2000" dirty="0" smtClean="0">
                <a:solidFill>
                  <a:srgbClr val="002060"/>
                </a:solidFill>
                <a:latin typeface="Verdana" panose="020B0604030504040204" pitchFamily="34" charset="0"/>
                <a:ea typeface="Verdana" panose="020B0604030504040204" pitchFamily="34" charset="0"/>
              </a:rPr>
              <a:t>it</a:t>
            </a:r>
            <a:r>
              <a:rPr lang="tr-TR" sz="2000" dirty="0" smtClean="0">
                <a:solidFill>
                  <a:srgbClr val="002060"/>
                </a:solidFill>
                <a:latin typeface="Verdana" panose="020B0604030504040204" pitchFamily="34" charset="0"/>
                <a:ea typeface="Verdana" panose="020B0604030504040204" pitchFamily="34" charset="0"/>
              </a:rPr>
              <a:t>s </a:t>
            </a:r>
            <a:r>
              <a:rPr lang="tr-TR" sz="2000" dirty="0" err="1" smtClean="0">
                <a:solidFill>
                  <a:srgbClr val="002060"/>
                </a:solidFill>
                <a:latin typeface="Verdana" panose="020B0604030504040204" pitchFamily="34" charset="0"/>
                <a:ea typeface="Verdana" panose="020B0604030504040204" pitchFamily="34" charset="0"/>
              </a:rPr>
              <a:t>viscosity</a:t>
            </a:r>
            <a:r>
              <a:rPr lang="tr-TR" sz="2000" dirty="0">
                <a:solidFill>
                  <a:srgbClr val="002060"/>
                </a:solidFill>
                <a:latin typeface="Verdana" panose="020B0604030504040204" pitchFamily="34" charset="0"/>
                <a:ea typeface="Verdana" panose="020B0604030504040204" pitchFamily="34" charset="0"/>
              </a:rPr>
              <a:t>.</a:t>
            </a:r>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p:txBody>
          <a:bodyPr/>
          <a:lstStyle/>
          <a:p>
            <a:r>
              <a:rPr lang="en-US" smtClean="0"/>
              <a:t>DR. KADRİYE ÖZLEM HAMALOĞLU                                                                   08.10.2018</a:t>
            </a:r>
            <a:endParaRPr lang="en-US" dirty="0"/>
          </a:p>
        </p:txBody>
      </p:sp>
      <p:pic>
        <p:nvPicPr>
          <p:cNvPr id="5" name="Resim 4"/>
          <p:cNvPicPr>
            <a:picLocks noChangeAspect="1"/>
          </p:cNvPicPr>
          <p:nvPr/>
        </p:nvPicPr>
        <p:blipFill>
          <a:blip r:embed="rId2">
            <a:lum bright="-20000" contrast="40000"/>
          </a:blip>
          <a:stretch>
            <a:fillRect/>
          </a:stretch>
        </p:blipFill>
        <p:spPr>
          <a:xfrm>
            <a:off x="4422041" y="3604686"/>
            <a:ext cx="2213418" cy="1199134"/>
          </a:xfrm>
          <a:prstGeom prst="rect">
            <a:avLst/>
          </a:prstGeom>
        </p:spPr>
      </p:pic>
    </p:spTree>
    <p:extLst>
      <p:ext uri="{BB962C8B-B14F-4D97-AF65-F5344CB8AC3E}">
        <p14:creationId xmlns:p14="http://schemas.microsoft.com/office/powerpoint/2010/main" val="505954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latin typeface="Verdana" panose="020B0604030504040204" pitchFamily="34" charset="0"/>
                <a:ea typeface="Verdana" panose="020B0604030504040204" pitchFamily="34" charset="0"/>
              </a:rPr>
              <a:t>VISCOSITY</a:t>
            </a:r>
            <a:endParaRPr lang="tr-TR" dirty="0"/>
          </a:p>
        </p:txBody>
      </p:sp>
      <p:sp>
        <p:nvSpPr>
          <p:cNvPr id="3" name="İçerik Yer Tutucusu 2"/>
          <p:cNvSpPr>
            <a:spLocks noGrp="1"/>
          </p:cNvSpPr>
          <p:nvPr>
            <p:ph idx="1"/>
          </p:nvPr>
        </p:nvSpPr>
        <p:spPr>
          <a:xfrm>
            <a:off x="439524" y="1380691"/>
            <a:ext cx="11029615" cy="3678303"/>
          </a:xfrm>
        </p:spPr>
        <p:txBody>
          <a:bodyPr>
            <a:normAutofit/>
          </a:bodyPr>
          <a:lstStyle/>
          <a:p>
            <a:pPr algn="just"/>
            <a:r>
              <a:rPr lang="en-US" sz="2000" dirty="0">
                <a:solidFill>
                  <a:srgbClr val="002060"/>
                </a:solidFill>
                <a:latin typeface="Verdana" panose="020B0604030504040204" pitchFamily="34" charset="0"/>
                <a:ea typeface="Verdana" panose="020B0604030504040204" pitchFamily="34" charset="0"/>
              </a:rPr>
              <a:t>The velocity gradient, dv/dx , is a measure of the </a:t>
            </a:r>
            <a:r>
              <a:rPr lang="en-US" sz="2000" dirty="0" smtClean="0">
                <a:solidFill>
                  <a:srgbClr val="002060"/>
                </a:solidFill>
                <a:latin typeface="Verdana" panose="020B0604030504040204" pitchFamily="34" charset="0"/>
                <a:ea typeface="Verdana" panose="020B0604030504040204" pitchFamily="34" charset="0"/>
              </a:rPr>
              <a:t>change</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in </a:t>
            </a:r>
            <a:r>
              <a:rPr lang="en-US" sz="2000" dirty="0">
                <a:solidFill>
                  <a:srgbClr val="002060"/>
                </a:solidFill>
                <a:latin typeface="Verdana" panose="020B0604030504040204" pitchFamily="34" charset="0"/>
                <a:ea typeface="Verdana" panose="020B0604030504040204" pitchFamily="34" charset="0"/>
              </a:rPr>
              <a:t>speed at which the intermediate layers move </a:t>
            </a:r>
            <a:r>
              <a:rPr lang="en-US" sz="2000" dirty="0" smtClean="0">
                <a:solidFill>
                  <a:srgbClr val="002060"/>
                </a:solidFill>
                <a:latin typeface="Verdana" panose="020B0604030504040204" pitchFamily="34" charset="0"/>
                <a:ea typeface="Verdana" panose="020B0604030504040204" pitchFamily="34" charset="0"/>
              </a:rPr>
              <a:t>with</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respect </a:t>
            </a:r>
            <a:r>
              <a:rPr lang="en-US" sz="2000" dirty="0">
                <a:solidFill>
                  <a:srgbClr val="002060"/>
                </a:solidFill>
                <a:latin typeface="Verdana" panose="020B0604030504040204" pitchFamily="34" charset="0"/>
                <a:ea typeface="Verdana" panose="020B0604030504040204" pitchFamily="34" charset="0"/>
              </a:rPr>
              <a:t>to each other. It describes the shearing the </a:t>
            </a:r>
            <a:r>
              <a:rPr lang="en-US" sz="2000" dirty="0" smtClean="0">
                <a:solidFill>
                  <a:srgbClr val="002060"/>
                </a:solidFill>
                <a:latin typeface="Verdana" panose="020B0604030504040204" pitchFamily="34" charset="0"/>
                <a:ea typeface="Verdana" panose="020B0604030504040204" pitchFamily="34" charset="0"/>
              </a:rPr>
              <a:t>liquid</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experiences </a:t>
            </a:r>
            <a:r>
              <a:rPr lang="en-US" sz="2000" dirty="0">
                <a:solidFill>
                  <a:srgbClr val="002060"/>
                </a:solidFill>
                <a:latin typeface="Verdana" panose="020B0604030504040204" pitchFamily="34" charset="0"/>
                <a:ea typeface="Verdana" panose="020B0604030504040204" pitchFamily="34" charset="0"/>
              </a:rPr>
              <a:t>and is thus called shear </a:t>
            </a:r>
            <a:r>
              <a:rPr lang="en-US" sz="2000" dirty="0" smtClean="0">
                <a:solidFill>
                  <a:srgbClr val="002060"/>
                </a:solidFill>
                <a:latin typeface="Verdana" panose="020B0604030504040204" pitchFamily="34" charset="0"/>
                <a:ea typeface="Verdana" panose="020B0604030504040204" pitchFamily="34" charset="0"/>
              </a:rPr>
              <a:t>rate.</a:t>
            </a:r>
            <a:endParaRPr lang="tr-TR" sz="2000" dirty="0" smtClean="0">
              <a:solidFill>
                <a:srgbClr val="002060"/>
              </a:solidFill>
              <a:latin typeface="Verdana" panose="020B0604030504040204" pitchFamily="34" charset="0"/>
              <a:ea typeface="Verdana" panose="020B0604030504040204" pitchFamily="34" charset="0"/>
            </a:endParaRPr>
          </a:p>
          <a:p>
            <a:pPr algn="just"/>
            <a:r>
              <a:rPr lang="en-US" sz="2000" dirty="0" smtClean="0">
                <a:solidFill>
                  <a:srgbClr val="002060"/>
                </a:solidFill>
                <a:latin typeface="Verdana" panose="020B0604030504040204" pitchFamily="34" charset="0"/>
                <a:ea typeface="Verdana" panose="020B0604030504040204" pitchFamily="34" charset="0"/>
              </a:rPr>
              <a:t>The </a:t>
            </a:r>
            <a:r>
              <a:rPr lang="en-US" sz="2000" dirty="0">
                <a:solidFill>
                  <a:srgbClr val="002060"/>
                </a:solidFill>
                <a:latin typeface="Verdana" panose="020B0604030504040204" pitchFamily="34" charset="0"/>
                <a:ea typeface="Verdana" panose="020B0604030504040204" pitchFamily="34" charset="0"/>
              </a:rPr>
              <a:t>term F/A indicates the force per unit area required </a:t>
            </a:r>
            <a:r>
              <a:rPr lang="en-US" sz="2000" dirty="0" smtClean="0">
                <a:solidFill>
                  <a:srgbClr val="002060"/>
                </a:solidFill>
                <a:latin typeface="Verdana" panose="020B0604030504040204" pitchFamily="34" charset="0"/>
                <a:ea typeface="Verdana" panose="020B0604030504040204" pitchFamily="34" charset="0"/>
              </a:rPr>
              <a:t>to</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produce </a:t>
            </a:r>
            <a:r>
              <a:rPr lang="en-US" sz="2000" dirty="0">
                <a:solidFill>
                  <a:srgbClr val="002060"/>
                </a:solidFill>
                <a:latin typeface="Verdana" panose="020B0604030504040204" pitchFamily="34" charset="0"/>
                <a:ea typeface="Verdana" panose="020B0604030504040204" pitchFamily="34" charset="0"/>
              </a:rPr>
              <a:t>the shearing action. It is referred to as </a:t>
            </a:r>
            <a:r>
              <a:rPr lang="en-US" sz="2000" dirty="0" smtClean="0">
                <a:solidFill>
                  <a:srgbClr val="002060"/>
                </a:solidFill>
                <a:latin typeface="Verdana" panose="020B0604030504040204" pitchFamily="34" charset="0"/>
                <a:ea typeface="Verdana" panose="020B0604030504040204" pitchFamily="34" charset="0"/>
              </a:rPr>
              <a:t>shear</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stress</a:t>
            </a:r>
            <a:r>
              <a:rPr lang="tr-TR" sz="2000" dirty="0">
                <a:solidFill>
                  <a:srgbClr val="002060"/>
                </a:solidFill>
                <a:latin typeface="Verdana" panose="020B0604030504040204" pitchFamily="34" charset="0"/>
                <a:ea typeface="Verdana" panose="020B0604030504040204" pitchFamily="34" charset="0"/>
              </a:rPr>
              <a:t>.</a:t>
            </a:r>
          </a:p>
          <a:p>
            <a:pPr algn="just"/>
            <a:r>
              <a:rPr lang="en-US" sz="2000" dirty="0" smtClean="0">
                <a:solidFill>
                  <a:srgbClr val="002060"/>
                </a:solidFill>
                <a:latin typeface="Verdana" panose="020B0604030504040204" pitchFamily="34" charset="0"/>
                <a:ea typeface="Verdana" panose="020B0604030504040204" pitchFamily="34" charset="0"/>
              </a:rPr>
              <a:t>So</a:t>
            </a:r>
            <a:r>
              <a:rPr lang="en-US" sz="2000" dirty="0">
                <a:solidFill>
                  <a:srgbClr val="002060"/>
                </a:solidFill>
                <a:latin typeface="Verdana" panose="020B0604030504040204" pitchFamily="34" charset="0"/>
                <a:ea typeface="Verdana" panose="020B0604030504040204" pitchFamily="34" charset="0"/>
              </a:rPr>
              <a:t>, mathematically Viscosity can be defines as</a:t>
            </a:r>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p:txBody>
          <a:bodyPr/>
          <a:lstStyle/>
          <a:p>
            <a:r>
              <a:rPr lang="en-US" smtClean="0"/>
              <a:t>DR. KADRİYE ÖZLEM HAMALOĞLU                                                                   08.10.2018</a:t>
            </a:r>
            <a:endParaRPr lang="en-US" dirty="0"/>
          </a:p>
        </p:txBody>
      </p:sp>
      <p:pic>
        <p:nvPicPr>
          <p:cNvPr id="5" name="Resim 4"/>
          <p:cNvPicPr>
            <a:picLocks noChangeAspect="1"/>
          </p:cNvPicPr>
          <p:nvPr/>
        </p:nvPicPr>
        <p:blipFill>
          <a:blip r:embed="rId2">
            <a:lum bright="-20000" contrast="40000"/>
          </a:blip>
          <a:stretch>
            <a:fillRect/>
          </a:stretch>
        </p:blipFill>
        <p:spPr>
          <a:xfrm>
            <a:off x="3353642" y="4614735"/>
            <a:ext cx="5484715" cy="888518"/>
          </a:xfrm>
          <a:prstGeom prst="rect">
            <a:avLst/>
          </a:prstGeom>
        </p:spPr>
      </p:pic>
    </p:spTree>
    <p:extLst>
      <p:ext uri="{BB962C8B-B14F-4D97-AF65-F5344CB8AC3E}">
        <p14:creationId xmlns:p14="http://schemas.microsoft.com/office/powerpoint/2010/main" val="1278510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latin typeface="Verdana" panose="020B0604030504040204" pitchFamily="34" charset="0"/>
                <a:ea typeface="Verdana" panose="020B0604030504040204" pitchFamily="34" charset="0"/>
              </a:rPr>
              <a:t>VISCOSITY</a:t>
            </a:r>
            <a:endParaRPr lang="tr-TR" dirty="0"/>
          </a:p>
        </p:txBody>
      </p:sp>
      <p:sp>
        <p:nvSpPr>
          <p:cNvPr id="3" name="İçerik Yer Tutucusu 2"/>
          <p:cNvSpPr>
            <a:spLocks noGrp="1"/>
          </p:cNvSpPr>
          <p:nvPr>
            <p:ph idx="1"/>
          </p:nvPr>
        </p:nvSpPr>
        <p:spPr>
          <a:xfrm>
            <a:off x="6096000" y="3240645"/>
            <a:ext cx="4913793" cy="1727541"/>
          </a:xfrm>
        </p:spPr>
        <p:txBody>
          <a:bodyPr>
            <a:normAutofit lnSpcReduction="10000"/>
          </a:bodyPr>
          <a:lstStyle/>
          <a:p>
            <a:r>
              <a:rPr lang="tr-TR" sz="2000" dirty="0" err="1" smtClean="0">
                <a:solidFill>
                  <a:srgbClr val="002060"/>
                </a:solidFill>
                <a:latin typeface="Verdana" panose="020B0604030504040204" pitchFamily="34" charset="0"/>
                <a:ea typeface="Verdana" panose="020B0604030504040204" pitchFamily="34" charset="0"/>
              </a:rPr>
              <a:t>Newtonian</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Fluid</a:t>
            </a:r>
            <a:endParaRPr lang="tr-TR" sz="2000" dirty="0" smtClean="0">
              <a:solidFill>
                <a:srgbClr val="002060"/>
              </a:solidFill>
              <a:latin typeface="Verdana" panose="020B0604030504040204" pitchFamily="34" charset="0"/>
              <a:ea typeface="Verdana" panose="020B0604030504040204" pitchFamily="34" charset="0"/>
            </a:endParaRPr>
          </a:p>
          <a:p>
            <a:endParaRPr lang="tr-TR" sz="2000" dirty="0">
              <a:solidFill>
                <a:srgbClr val="002060"/>
              </a:solidFill>
              <a:latin typeface="Verdana" panose="020B0604030504040204" pitchFamily="34" charset="0"/>
              <a:ea typeface="Verdana" panose="020B0604030504040204" pitchFamily="34" charset="0"/>
            </a:endParaRPr>
          </a:p>
          <a:p>
            <a:endParaRPr lang="tr-TR" sz="2000" dirty="0" smtClean="0">
              <a:solidFill>
                <a:srgbClr val="002060"/>
              </a:solidFill>
              <a:latin typeface="Verdana" panose="020B0604030504040204" pitchFamily="34" charset="0"/>
              <a:ea typeface="Verdana" panose="020B0604030504040204" pitchFamily="34" charset="0"/>
            </a:endParaRPr>
          </a:p>
          <a:p>
            <a:r>
              <a:rPr lang="tr-TR" sz="2000" dirty="0" err="1" smtClean="0">
                <a:solidFill>
                  <a:srgbClr val="002060"/>
                </a:solidFill>
                <a:latin typeface="Verdana" panose="020B0604030504040204" pitchFamily="34" charset="0"/>
                <a:ea typeface="Verdana" panose="020B0604030504040204" pitchFamily="34" charset="0"/>
              </a:rPr>
              <a:t>Non-Newtonian</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Fluid</a:t>
            </a:r>
            <a:endParaRPr lang="tr-TR" sz="2000" dirty="0" smtClean="0">
              <a:solidFill>
                <a:srgbClr val="002060"/>
              </a:solidFill>
              <a:latin typeface="Verdana" panose="020B0604030504040204" pitchFamily="34" charset="0"/>
              <a:ea typeface="Verdana" panose="020B0604030504040204" pitchFamily="34" charset="0"/>
            </a:endParaRPr>
          </a:p>
          <a:p>
            <a:endParaRPr lang="tr-TR" sz="2000" dirty="0">
              <a:solidFill>
                <a:srgbClr val="002060"/>
              </a:solidFill>
              <a:latin typeface="Verdana" panose="020B0604030504040204" pitchFamily="34" charset="0"/>
              <a:ea typeface="Verdana" panose="020B0604030504040204" pitchFamily="34" charset="0"/>
            </a:endParaRPr>
          </a:p>
          <a:p>
            <a:endParaRPr lang="tr-TR" sz="2000" dirty="0" smtClean="0">
              <a:solidFill>
                <a:srgbClr val="002060"/>
              </a:solidFill>
              <a:latin typeface="Verdana" panose="020B0604030504040204" pitchFamily="34" charset="0"/>
              <a:ea typeface="Verdana" panose="020B0604030504040204" pitchFamily="34" charset="0"/>
            </a:endParaRPr>
          </a:p>
          <a:p>
            <a:endParaRPr lang="tr-TR" sz="2000" dirty="0" smtClean="0">
              <a:solidFill>
                <a:srgbClr val="002060"/>
              </a:solidFill>
              <a:latin typeface="Verdana" panose="020B0604030504040204" pitchFamily="34" charset="0"/>
              <a:ea typeface="Verdana" panose="020B0604030504040204" pitchFamily="34" charset="0"/>
            </a:endParaRPr>
          </a:p>
          <a:p>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492875"/>
            <a:ext cx="6917210" cy="365125"/>
          </a:xfrm>
        </p:spPr>
        <p:txBody>
          <a:bodyPr/>
          <a:lstStyle/>
          <a:p>
            <a:r>
              <a:rPr lang="en-US" smtClean="0"/>
              <a:t>DR. KADRİYE ÖZLEM HAMALOĞLU                                                                   08.10.2018</a:t>
            </a:r>
            <a:endParaRPr lang="en-US"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81192" y="2019573"/>
            <a:ext cx="4806950" cy="4114800"/>
          </a:xfrm>
          <a:prstGeom prst="rect">
            <a:avLst/>
          </a:prstGeom>
          <a:noFill/>
        </p:spPr>
      </p:pic>
      <p:graphicFrame>
        <p:nvGraphicFramePr>
          <p:cNvPr id="7" name="Object 15"/>
          <p:cNvGraphicFramePr>
            <a:graphicFrameLocks noChangeAspect="1"/>
          </p:cNvGraphicFramePr>
          <p:nvPr>
            <p:extLst>
              <p:ext uri="{D42A27DB-BD31-4B8C-83A1-F6EECF244321}">
                <p14:modId xmlns:p14="http://schemas.microsoft.com/office/powerpoint/2010/main" val="3932710897"/>
              </p:ext>
            </p:extLst>
          </p:nvPr>
        </p:nvGraphicFramePr>
        <p:xfrm>
          <a:off x="9584028" y="2019573"/>
          <a:ext cx="1706563" cy="1165225"/>
        </p:xfrm>
        <a:graphic>
          <a:graphicData uri="http://schemas.openxmlformats.org/presentationml/2006/ole">
            <mc:AlternateContent xmlns:mc="http://schemas.openxmlformats.org/markup-compatibility/2006">
              <mc:Choice xmlns:v="urn:schemas-microsoft-com:vml" Requires="v">
                <p:oleObj spid="_x0000_s2065" name="Equation" r:id="rId4" imgW="609600" imgH="419100" progId="Equation.3">
                  <p:embed/>
                </p:oleObj>
              </mc:Choice>
              <mc:Fallback>
                <p:oleObj name="Equation" r:id="rId4" imgW="6096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4028" y="2019573"/>
                        <a:ext cx="170656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Dikdörtgen 7"/>
          <p:cNvSpPr/>
          <p:nvPr/>
        </p:nvSpPr>
        <p:spPr>
          <a:xfrm>
            <a:off x="5816958" y="5024033"/>
            <a:ext cx="6096000" cy="1477328"/>
          </a:xfrm>
          <a:prstGeom prst="rect">
            <a:avLst/>
          </a:prstGeom>
        </p:spPr>
        <p:txBody>
          <a:bodyPr>
            <a:spAutoFit/>
          </a:bodyPr>
          <a:lstStyle/>
          <a:p>
            <a:pPr algn="just"/>
            <a:r>
              <a:rPr lang="en-US" dirty="0" smtClean="0">
                <a:solidFill>
                  <a:srgbClr val="002060"/>
                </a:solidFill>
                <a:latin typeface="Verdana" panose="020B0604030504040204" pitchFamily="34" charset="0"/>
                <a:ea typeface="Verdana" panose="020B0604030504040204" pitchFamily="34" charset="0"/>
              </a:rPr>
              <a:t>• Graph </a:t>
            </a:r>
            <a:r>
              <a:rPr lang="en-US" dirty="0">
                <a:solidFill>
                  <a:srgbClr val="002060"/>
                </a:solidFill>
                <a:latin typeface="Verdana" panose="020B0604030504040204" pitchFamily="34" charset="0"/>
                <a:ea typeface="Verdana" panose="020B0604030504040204" pitchFamily="34" charset="0"/>
              </a:rPr>
              <a:t>shows that the relationship between shear</a:t>
            </a:r>
          </a:p>
          <a:p>
            <a:pPr algn="just"/>
            <a:r>
              <a:rPr lang="en-US" dirty="0">
                <a:solidFill>
                  <a:srgbClr val="002060"/>
                </a:solidFill>
                <a:latin typeface="Verdana" panose="020B0604030504040204" pitchFamily="34" charset="0"/>
                <a:ea typeface="Verdana" panose="020B0604030504040204" pitchFamily="34" charset="0"/>
              </a:rPr>
              <a:t>stress and shear rate is a straight </a:t>
            </a:r>
            <a:r>
              <a:rPr lang="en-US" dirty="0" smtClean="0">
                <a:solidFill>
                  <a:srgbClr val="002060"/>
                </a:solidFill>
                <a:latin typeface="Verdana" panose="020B0604030504040204" pitchFamily="34" charset="0"/>
                <a:ea typeface="Verdana" panose="020B0604030504040204" pitchFamily="34" charset="0"/>
              </a:rPr>
              <a:t>line</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for</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Newtonian</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fluids</a:t>
            </a:r>
            <a:r>
              <a:rPr lang="en-US" dirty="0" smtClean="0">
                <a:solidFill>
                  <a:srgbClr val="002060"/>
                </a:solidFill>
                <a:latin typeface="Verdana" panose="020B0604030504040204" pitchFamily="34" charset="0"/>
                <a:ea typeface="Verdana" panose="020B0604030504040204" pitchFamily="34" charset="0"/>
              </a:rPr>
              <a:t>.</a:t>
            </a:r>
            <a:endParaRPr lang="en-US" dirty="0">
              <a:solidFill>
                <a:srgbClr val="002060"/>
              </a:solidFill>
              <a:latin typeface="Verdana" panose="020B0604030504040204" pitchFamily="34" charset="0"/>
              <a:ea typeface="Verdana" panose="020B0604030504040204" pitchFamily="34" charset="0"/>
            </a:endParaRPr>
          </a:p>
          <a:p>
            <a:pPr algn="just"/>
            <a:r>
              <a:rPr lang="en-US" dirty="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Graph </a:t>
            </a:r>
            <a:r>
              <a:rPr lang="en-US" dirty="0">
                <a:solidFill>
                  <a:srgbClr val="002060"/>
                </a:solidFill>
                <a:latin typeface="Verdana" panose="020B0604030504040204" pitchFamily="34" charset="0"/>
                <a:ea typeface="Verdana" panose="020B0604030504040204" pitchFamily="34" charset="0"/>
              </a:rPr>
              <a:t>shows that the fluid's viscosity remains </a:t>
            </a:r>
            <a:r>
              <a:rPr lang="en-US" dirty="0" smtClean="0">
                <a:solidFill>
                  <a:srgbClr val="002060"/>
                </a:solidFill>
                <a:latin typeface="Verdana" panose="020B0604030504040204" pitchFamily="34" charset="0"/>
                <a:ea typeface="Verdana" panose="020B0604030504040204" pitchFamily="34" charset="0"/>
              </a:rPr>
              <a:t>constant</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as </a:t>
            </a:r>
            <a:r>
              <a:rPr lang="en-US" dirty="0">
                <a:solidFill>
                  <a:srgbClr val="002060"/>
                </a:solidFill>
                <a:latin typeface="Verdana" panose="020B0604030504040204" pitchFamily="34" charset="0"/>
                <a:ea typeface="Verdana" panose="020B0604030504040204" pitchFamily="34" charset="0"/>
              </a:rPr>
              <a:t>the shear rate is varied</a:t>
            </a:r>
            <a:r>
              <a:rPr lang="en-US" dirty="0" smtClean="0">
                <a:solidFill>
                  <a:srgbClr val="002060"/>
                </a:solidFill>
                <a:latin typeface="Verdana" panose="020B0604030504040204" pitchFamily="34" charset="0"/>
                <a:ea typeface="Verdana" panose="020B0604030504040204" pitchFamily="34" charset="0"/>
              </a:rPr>
              <a:t>.</a:t>
            </a:r>
            <a:endParaRPr lang="en-US"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1047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Verdana" panose="020B0604030504040204" pitchFamily="34" charset="0"/>
                <a:ea typeface="Verdana" panose="020B0604030504040204" pitchFamily="34" charset="0"/>
              </a:rPr>
              <a:t>NON-NEWTONIAN </a:t>
            </a:r>
            <a:r>
              <a:rPr lang="tr-TR" b="1" dirty="0" err="1" smtClean="0">
                <a:latin typeface="Verdana" panose="020B0604030504040204" pitchFamily="34" charset="0"/>
                <a:ea typeface="Verdana" panose="020B0604030504040204" pitchFamily="34" charset="0"/>
              </a:rPr>
              <a:t>fluıds</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a:xfrm>
            <a:off x="439524" y="2273508"/>
            <a:ext cx="11029615" cy="3678303"/>
          </a:xfrm>
        </p:spPr>
        <p:txBody>
          <a:bodyPr>
            <a:noAutofit/>
          </a:bodyPr>
          <a:lstStyle/>
          <a:p>
            <a:r>
              <a:rPr lang="en-US" sz="2000" dirty="0">
                <a:solidFill>
                  <a:srgbClr val="002060"/>
                </a:solidFill>
                <a:latin typeface="Verdana" panose="020B0604030504040204" pitchFamily="34" charset="0"/>
                <a:ea typeface="Verdana" panose="020B0604030504040204" pitchFamily="34" charset="0"/>
              </a:rPr>
              <a:t>A non-Newtonian fluid is broadly defined as one </a:t>
            </a:r>
            <a:r>
              <a:rPr lang="en-US" sz="2000" dirty="0" smtClean="0">
                <a:solidFill>
                  <a:srgbClr val="002060"/>
                </a:solidFill>
                <a:latin typeface="Verdana" panose="020B0604030504040204" pitchFamily="34" charset="0"/>
                <a:ea typeface="Verdana" panose="020B0604030504040204" pitchFamily="34" charset="0"/>
              </a:rPr>
              <a:t>for</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which </a:t>
            </a:r>
            <a:r>
              <a:rPr lang="en-US" sz="2000" dirty="0">
                <a:solidFill>
                  <a:srgbClr val="002060"/>
                </a:solidFill>
                <a:latin typeface="Verdana" panose="020B0604030504040204" pitchFamily="34" charset="0"/>
                <a:ea typeface="Verdana" panose="020B0604030504040204" pitchFamily="34" charset="0"/>
              </a:rPr>
              <a:t>the relationship is not a constant.</a:t>
            </a:r>
          </a:p>
          <a:p>
            <a:r>
              <a:rPr lang="en-US" sz="2000" dirty="0" smtClean="0">
                <a:solidFill>
                  <a:srgbClr val="002060"/>
                </a:solidFill>
                <a:latin typeface="Verdana" panose="020B0604030504040204" pitchFamily="34" charset="0"/>
                <a:ea typeface="Verdana" panose="020B0604030504040204" pitchFamily="34" charset="0"/>
              </a:rPr>
              <a:t>It </a:t>
            </a:r>
            <a:r>
              <a:rPr lang="en-US" sz="2000" dirty="0">
                <a:solidFill>
                  <a:srgbClr val="002060"/>
                </a:solidFill>
                <a:latin typeface="Verdana" panose="020B0604030504040204" pitchFamily="34" charset="0"/>
                <a:ea typeface="Verdana" panose="020B0604030504040204" pitchFamily="34" charset="0"/>
              </a:rPr>
              <a:t>means that there is non-linear relationship </a:t>
            </a:r>
            <a:r>
              <a:rPr lang="en-US" sz="2000" dirty="0" smtClean="0">
                <a:solidFill>
                  <a:srgbClr val="002060"/>
                </a:solidFill>
                <a:latin typeface="Verdana" panose="020B0604030504040204" pitchFamily="34" charset="0"/>
                <a:ea typeface="Verdana" panose="020B0604030504040204" pitchFamily="34" charset="0"/>
              </a:rPr>
              <a:t>between</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shear</a:t>
            </a:r>
            <a:r>
              <a:rPr lang="tr-TR" sz="2000" dirty="0" smtClean="0">
                <a:solidFill>
                  <a:srgbClr val="002060"/>
                </a:solidFill>
                <a:latin typeface="Verdana" panose="020B0604030504040204" pitchFamily="34" charset="0"/>
                <a:ea typeface="Verdana" panose="020B0604030504040204" pitchFamily="34" charset="0"/>
              </a:rPr>
              <a:t> </a:t>
            </a:r>
            <a:r>
              <a:rPr lang="tr-TR" sz="2000" dirty="0">
                <a:solidFill>
                  <a:srgbClr val="002060"/>
                </a:solidFill>
                <a:latin typeface="Verdana" panose="020B0604030504040204" pitchFamily="34" charset="0"/>
                <a:ea typeface="Verdana" panose="020B0604030504040204" pitchFamily="34" charset="0"/>
              </a:rPr>
              <a:t>rate &amp; </a:t>
            </a:r>
            <a:r>
              <a:rPr lang="tr-TR" sz="2000" dirty="0" err="1">
                <a:solidFill>
                  <a:srgbClr val="002060"/>
                </a:solidFill>
                <a:latin typeface="Verdana" panose="020B0604030504040204" pitchFamily="34" charset="0"/>
                <a:ea typeface="Verdana" panose="020B0604030504040204" pitchFamily="34" charset="0"/>
              </a:rPr>
              <a:t>shear</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stress</a:t>
            </a:r>
            <a:r>
              <a:rPr lang="tr-TR" sz="2000" dirty="0">
                <a:solidFill>
                  <a:srgbClr val="002060"/>
                </a:solidFill>
                <a:latin typeface="Verdana" panose="020B0604030504040204" pitchFamily="34" charset="0"/>
                <a:ea typeface="Verdana" panose="020B0604030504040204" pitchFamily="34" charset="0"/>
              </a:rPr>
              <a:t>.</a:t>
            </a:r>
          </a:p>
          <a:p>
            <a:r>
              <a:rPr lang="en-US" sz="2000" dirty="0" smtClean="0">
                <a:solidFill>
                  <a:srgbClr val="002060"/>
                </a:solidFill>
                <a:latin typeface="Verdana" panose="020B0604030504040204" pitchFamily="34" charset="0"/>
                <a:ea typeface="Verdana" panose="020B0604030504040204" pitchFamily="34" charset="0"/>
              </a:rPr>
              <a:t>In </a:t>
            </a:r>
            <a:r>
              <a:rPr lang="en-US" sz="2000" dirty="0">
                <a:solidFill>
                  <a:srgbClr val="002060"/>
                </a:solidFill>
                <a:latin typeface="Verdana" panose="020B0604030504040204" pitchFamily="34" charset="0"/>
                <a:ea typeface="Verdana" panose="020B0604030504040204" pitchFamily="34" charset="0"/>
              </a:rPr>
              <a:t>other words, when the shear rate is varied, the </a:t>
            </a:r>
            <a:r>
              <a:rPr lang="en-US" sz="2000" dirty="0" smtClean="0">
                <a:solidFill>
                  <a:srgbClr val="002060"/>
                </a:solidFill>
                <a:latin typeface="Verdana" panose="020B0604030504040204" pitchFamily="34" charset="0"/>
                <a:ea typeface="Verdana" panose="020B0604030504040204" pitchFamily="34" charset="0"/>
              </a:rPr>
              <a:t>shear</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stress </a:t>
            </a:r>
            <a:r>
              <a:rPr lang="en-US" sz="2000" dirty="0">
                <a:solidFill>
                  <a:srgbClr val="002060"/>
                </a:solidFill>
                <a:latin typeface="Verdana" panose="020B0604030504040204" pitchFamily="34" charset="0"/>
                <a:ea typeface="Verdana" panose="020B0604030504040204" pitchFamily="34" charset="0"/>
              </a:rPr>
              <a:t>doesn't vary in the same proportion (or </a:t>
            </a:r>
            <a:r>
              <a:rPr lang="en-US" sz="2000" dirty="0" smtClean="0">
                <a:solidFill>
                  <a:srgbClr val="002060"/>
                </a:solidFill>
                <a:latin typeface="Verdana" panose="020B0604030504040204" pitchFamily="34" charset="0"/>
                <a:ea typeface="Verdana" panose="020B0604030504040204" pitchFamily="34" charset="0"/>
              </a:rPr>
              <a:t>even</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necessarily </a:t>
            </a:r>
            <a:r>
              <a:rPr lang="en-US" sz="2000" dirty="0">
                <a:solidFill>
                  <a:srgbClr val="002060"/>
                </a:solidFill>
                <a:latin typeface="Verdana" panose="020B0604030504040204" pitchFamily="34" charset="0"/>
                <a:ea typeface="Verdana" panose="020B0604030504040204" pitchFamily="34" charset="0"/>
              </a:rPr>
              <a:t>in the same direction).</a:t>
            </a:r>
          </a:p>
          <a:p>
            <a:r>
              <a:rPr lang="en-US" sz="2000" dirty="0" smtClean="0">
                <a:solidFill>
                  <a:srgbClr val="002060"/>
                </a:solidFill>
                <a:latin typeface="Verdana" panose="020B0604030504040204" pitchFamily="34" charset="0"/>
                <a:ea typeface="Verdana" panose="020B0604030504040204" pitchFamily="34" charset="0"/>
              </a:rPr>
              <a:t>E.g</a:t>
            </a:r>
            <a:r>
              <a:rPr lang="en-US" sz="2000" dirty="0">
                <a:solidFill>
                  <a:srgbClr val="002060"/>
                </a:solidFill>
                <a:latin typeface="Verdana" panose="020B0604030504040204" pitchFamily="34" charset="0"/>
                <a:ea typeface="Verdana" panose="020B0604030504040204" pitchFamily="34" charset="0"/>
              </a:rPr>
              <a:t>. Soap Solutions &amp; cosmetics, Food such as </a:t>
            </a:r>
            <a:r>
              <a:rPr lang="en-US" sz="2000" dirty="0" smtClean="0">
                <a:solidFill>
                  <a:srgbClr val="002060"/>
                </a:solidFill>
                <a:latin typeface="Verdana" panose="020B0604030504040204" pitchFamily="34" charset="0"/>
                <a:ea typeface="Verdana" panose="020B0604030504040204" pitchFamily="34" charset="0"/>
              </a:rPr>
              <a:t>butter,</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jam</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cheese</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soup</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yogurt</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natural</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substances</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such</a:t>
            </a:r>
            <a:r>
              <a:rPr lang="tr-TR" sz="2000" dirty="0">
                <a:solidFill>
                  <a:srgbClr val="002060"/>
                </a:solidFill>
                <a:latin typeface="Verdana" panose="020B0604030504040204" pitchFamily="34" charset="0"/>
                <a:ea typeface="Verdana" panose="020B0604030504040204" pitchFamily="34" charset="0"/>
              </a:rPr>
              <a:t> </a:t>
            </a:r>
            <a:r>
              <a:rPr lang="tr-TR" sz="2000" dirty="0" smtClean="0">
                <a:solidFill>
                  <a:srgbClr val="002060"/>
                </a:solidFill>
                <a:latin typeface="Verdana" panose="020B0604030504040204" pitchFamily="34" charset="0"/>
                <a:ea typeface="Verdana" panose="020B0604030504040204" pitchFamily="34" charset="0"/>
              </a:rPr>
              <a:t>as lava</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gums</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etc</a:t>
            </a:r>
            <a:r>
              <a:rPr lang="tr-TR" sz="2000" dirty="0">
                <a:solidFill>
                  <a:srgbClr val="002060"/>
                </a:solidFill>
                <a:latin typeface="Verdana" panose="020B0604030504040204" pitchFamily="34" charset="0"/>
                <a:ea typeface="Verdana" panose="020B0604030504040204" pitchFamily="34" charset="0"/>
              </a:rPr>
              <a:t>.</a:t>
            </a:r>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p:txBody>
          <a:bodyPr/>
          <a:lstStyle/>
          <a:p>
            <a:r>
              <a:rPr lang="en-US" smtClean="0"/>
              <a:t>DR. KADRİYE ÖZLEM HAMALOĞLU                                                                   08.10.2018</a:t>
            </a:r>
            <a:endParaRPr lang="en-US" dirty="0"/>
          </a:p>
        </p:txBody>
      </p:sp>
    </p:spTree>
    <p:extLst>
      <p:ext uri="{BB962C8B-B14F-4D97-AF65-F5344CB8AC3E}">
        <p14:creationId xmlns:p14="http://schemas.microsoft.com/office/powerpoint/2010/main" val="3664564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a:t>Pseudo</a:t>
            </a:r>
            <a:r>
              <a:rPr lang="tr-TR" dirty="0"/>
              <a:t> </a:t>
            </a:r>
            <a:r>
              <a:rPr lang="tr-TR" dirty="0" err="1" smtClean="0"/>
              <a:t>plastıc</a:t>
            </a:r>
            <a:endParaRPr lang="tr-TR" dirty="0"/>
          </a:p>
        </p:txBody>
      </p:sp>
      <p:sp>
        <p:nvSpPr>
          <p:cNvPr id="3" name="İçerik Yer Tutucusu 2"/>
          <p:cNvSpPr>
            <a:spLocks noGrp="1"/>
          </p:cNvSpPr>
          <p:nvPr>
            <p:ph idx="1"/>
          </p:nvPr>
        </p:nvSpPr>
        <p:spPr>
          <a:xfrm>
            <a:off x="439524" y="1715956"/>
            <a:ext cx="11280251" cy="2082411"/>
          </a:xfrm>
        </p:spPr>
        <p:txBody>
          <a:bodyPr/>
          <a:lstStyle/>
          <a:p>
            <a:r>
              <a:rPr lang="en-US" dirty="0">
                <a:solidFill>
                  <a:srgbClr val="002060"/>
                </a:solidFill>
                <a:latin typeface="Verdana" panose="020B0604030504040204" pitchFamily="34" charset="0"/>
                <a:ea typeface="Verdana" panose="020B0604030504040204" pitchFamily="34" charset="0"/>
              </a:rPr>
              <a:t>This type of fluid will display a decreasing viscosity </a:t>
            </a:r>
            <a:r>
              <a:rPr lang="en-US" dirty="0" smtClean="0">
                <a:solidFill>
                  <a:srgbClr val="002060"/>
                </a:solidFill>
                <a:latin typeface="Verdana" panose="020B0604030504040204" pitchFamily="34" charset="0"/>
                <a:ea typeface="Verdana" panose="020B0604030504040204" pitchFamily="34" charset="0"/>
              </a:rPr>
              <a:t>with</a:t>
            </a:r>
            <a:r>
              <a:rPr lang="tr-TR" dirty="0" smtClean="0">
                <a:solidFill>
                  <a:srgbClr val="002060"/>
                </a:solidFill>
                <a:latin typeface="Verdana" panose="020B0604030504040204" pitchFamily="34" charset="0"/>
                <a:ea typeface="Verdana" panose="020B0604030504040204" pitchFamily="34" charset="0"/>
              </a:rPr>
              <a:t> an </a:t>
            </a:r>
            <a:r>
              <a:rPr lang="tr-TR" dirty="0" err="1">
                <a:solidFill>
                  <a:srgbClr val="002060"/>
                </a:solidFill>
                <a:latin typeface="Verdana" panose="020B0604030504040204" pitchFamily="34" charset="0"/>
                <a:ea typeface="Verdana" panose="020B0604030504040204" pitchFamily="34" charset="0"/>
              </a:rPr>
              <a:t>increasing</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shear</a:t>
            </a:r>
            <a:r>
              <a:rPr lang="tr-TR" dirty="0">
                <a:solidFill>
                  <a:srgbClr val="002060"/>
                </a:solidFill>
                <a:latin typeface="Verdana" panose="020B0604030504040204" pitchFamily="34" charset="0"/>
                <a:ea typeface="Verdana" panose="020B0604030504040204" pitchFamily="34" charset="0"/>
              </a:rPr>
              <a:t> rate.</a:t>
            </a:r>
          </a:p>
          <a:p>
            <a:pPr algn="just"/>
            <a:r>
              <a:rPr lang="en-US" dirty="0" smtClean="0">
                <a:solidFill>
                  <a:srgbClr val="002060"/>
                </a:solidFill>
                <a:latin typeface="Verdana" panose="020B0604030504040204" pitchFamily="34" charset="0"/>
                <a:ea typeface="Verdana" panose="020B0604030504040204" pitchFamily="34" charset="0"/>
              </a:rPr>
              <a:t>Probably </a:t>
            </a:r>
            <a:r>
              <a:rPr lang="en-US" dirty="0">
                <a:solidFill>
                  <a:srgbClr val="002060"/>
                </a:solidFill>
                <a:latin typeface="Verdana" panose="020B0604030504040204" pitchFamily="34" charset="0"/>
                <a:ea typeface="Verdana" panose="020B0604030504040204" pitchFamily="34" charset="0"/>
              </a:rPr>
              <a:t>the most common of the non-Newtonian </a:t>
            </a:r>
            <a:r>
              <a:rPr lang="en-US" dirty="0" smtClean="0">
                <a:solidFill>
                  <a:srgbClr val="002060"/>
                </a:solidFill>
                <a:latin typeface="Verdana" panose="020B0604030504040204" pitchFamily="34" charset="0"/>
                <a:ea typeface="Verdana" panose="020B0604030504040204" pitchFamily="34" charset="0"/>
              </a:rPr>
              <a:t>fluids,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pseudo-plastics </a:t>
            </a:r>
            <a:r>
              <a:rPr lang="en-US" dirty="0">
                <a:solidFill>
                  <a:srgbClr val="002060"/>
                </a:solidFill>
                <a:latin typeface="Verdana" panose="020B0604030504040204" pitchFamily="34" charset="0"/>
                <a:ea typeface="Verdana" panose="020B0604030504040204" pitchFamily="34" charset="0"/>
              </a:rPr>
              <a:t>include paints, emulsions, </a:t>
            </a:r>
            <a:r>
              <a:rPr lang="en-US" dirty="0" smtClean="0">
                <a:solidFill>
                  <a:srgbClr val="002060"/>
                </a:solidFill>
                <a:latin typeface="Verdana" panose="020B0604030504040204" pitchFamily="34" charset="0"/>
                <a:ea typeface="Verdana" panose="020B0604030504040204" pitchFamily="34" charset="0"/>
              </a:rPr>
              <a:t>and</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dispersions</a:t>
            </a:r>
            <a:r>
              <a:rPr lang="tr-TR" dirty="0" smtClean="0">
                <a:solidFill>
                  <a:srgbClr val="002060"/>
                </a:solidFill>
                <a:latin typeface="Verdana" panose="020B0604030504040204" pitchFamily="34" charset="0"/>
                <a:ea typeface="Verdana" panose="020B0604030504040204" pitchFamily="34" charset="0"/>
              </a:rPr>
              <a:t> </a:t>
            </a:r>
            <a:r>
              <a:rPr lang="tr-TR" dirty="0">
                <a:solidFill>
                  <a:srgbClr val="002060"/>
                </a:solidFill>
                <a:latin typeface="Verdana" panose="020B0604030504040204" pitchFamily="34" charset="0"/>
                <a:ea typeface="Verdana" panose="020B0604030504040204" pitchFamily="34" charset="0"/>
              </a:rPr>
              <a:t>of </a:t>
            </a:r>
            <a:r>
              <a:rPr lang="tr-TR" dirty="0" err="1">
                <a:solidFill>
                  <a:srgbClr val="002060"/>
                </a:solidFill>
                <a:latin typeface="Verdana" panose="020B0604030504040204" pitchFamily="34" charset="0"/>
                <a:ea typeface="Verdana" panose="020B0604030504040204" pitchFamily="34" charset="0"/>
              </a:rPr>
              <a:t>many</a:t>
            </a:r>
            <a:r>
              <a:rPr lang="tr-TR" dirty="0">
                <a:solidFill>
                  <a:srgbClr val="002060"/>
                </a:solidFill>
                <a:latin typeface="Verdana" panose="020B0604030504040204" pitchFamily="34" charset="0"/>
                <a:ea typeface="Verdana" panose="020B0604030504040204" pitchFamily="34" charset="0"/>
              </a:rPr>
              <a:t> </a:t>
            </a:r>
            <a:r>
              <a:rPr lang="tr-TR" dirty="0" err="1">
                <a:solidFill>
                  <a:srgbClr val="002060"/>
                </a:solidFill>
                <a:latin typeface="Verdana" panose="020B0604030504040204" pitchFamily="34" charset="0"/>
                <a:ea typeface="Verdana" panose="020B0604030504040204" pitchFamily="34" charset="0"/>
              </a:rPr>
              <a:t>types</a:t>
            </a:r>
            <a:r>
              <a:rPr lang="tr-TR" dirty="0">
                <a:solidFill>
                  <a:srgbClr val="002060"/>
                </a:solidFill>
                <a:latin typeface="Verdana" panose="020B0604030504040204" pitchFamily="34" charset="0"/>
                <a:ea typeface="Verdana" panose="020B0604030504040204" pitchFamily="34" charset="0"/>
              </a:rPr>
              <a:t>.</a:t>
            </a:r>
          </a:p>
          <a:p>
            <a:r>
              <a:rPr lang="en-US" dirty="0" smtClean="0">
                <a:solidFill>
                  <a:srgbClr val="002060"/>
                </a:solidFill>
                <a:latin typeface="Verdana" panose="020B0604030504040204" pitchFamily="34" charset="0"/>
                <a:ea typeface="Verdana" panose="020B0604030504040204" pitchFamily="34" charset="0"/>
              </a:rPr>
              <a:t>This </a:t>
            </a:r>
            <a:r>
              <a:rPr lang="en-US" dirty="0">
                <a:solidFill>
                  <a:srgbClr val="002060"/>
                </a:solidFill>
                <a:latin typeface="Verdana" panose="020B0604030504040204" pitchFamily="34" charset="0"/>
                <a:ea typeface="Verdana" panose="020B0604030504040204" pitchFamily="34" charset="0"/>
              </a:rPr>
              <a:t>type of flow behavior is sometimes </a:t>
            </a:r>
            <a:r>
              <a:rPr lang="en-US" dirty="0" smtClean="0">
                <a:solidFill>
                  <a:srgbClr val="002060"/>
                </a:solidFill>
                <a:latin typeface="Verdana" panose="020B0604030504040204" pitchFamily="34" charset="0"/>
                <a:ea typeface="Verdana" panose="020B0604030504040204" pitchFamily="34" charset="0"/>
              </a:rPr>
              <a:t>called</a:t>
            </a:r>
            <a:r>
              <a:rPr lang="tr-TR" dirty="0" smtClean="0">
                <a:solidFill>
                  <a:srgbClr val="002060"/>
                </a:solidFill>
                <a:latin typeface="Verdana" panose="020B0604030504040204" pitchFamily="34" charset="0"/>
                <a:ea typeface="Verdana" panose="020B0604030504040204" pitchFamily="34" charset="0"/>
              </a:rPr>
              <a:t> "</a:t>
            </a:r>
            <a:r>
              <a:rPr lang="tr-TR" dirty="0" err="1" smtClean="0">
                <a:solidFill>
                  <a:srgbClr val="002060"/>
                </a:solidFill>
                <a:latin typeface="Verdana" panose="020B0604030504040204" pitchFamily="34" charset="0"/>
                <a:ea typeface="Verdana" panose="020B0604030504040204" pitchFamily="34" charset="0"/>
              </a:rPr>
              <a:t>shear-thinning</a:t>
            </a:r>
            <a:r>
              <a:rPr lang="tr-TR" dirty="0">
                <a:solidFill>
                  <a:srgbClr val="002060"/>
                </a:solidFill>
                <a:latin typeface="Verdana" panose="020B0604030504040204" pitchFamily="34" charset="0"/>
                <a:ea typeface="Verdana" panose="020B0604030504040204" pitchFamily="34" charset="0"/>
              </a:rPr>
              <a:t>.</a:t>
            </a:r>
            <a:endParaRPr lang="tr-TR"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284978" y="6376814"/>
            <a:ext cx="6917210" cy="365125"/>
          </a:xfrm>
        </p:spPr>
        <p:txBody>
          <a:bodyPr/>
          <a:lstStyle/>
          <a:p>
            <a:r>
              <a:rPr lang="en-US" dirty="0" smtClean="0"/>
              <a:t>DR. KADRİYE ÖZLEM HAMALOĞLU                                                                   08.10.2018</a:t>
            </a:r>
            <a:endParaRPr lang="en-US" dirty="0"/>
          </a:p>
        </p:txBody>
      </p:sp>
      <p:pic>
        <p:nvPicPr>
          <p:cNvPr id="5" name="Resim 4"/>
          <p:cNvPicPr>
            <a:picLocks noChangeAspect="1"/>
          </p:cNvPicPr>
          <p:nvPr/>
        </p:nvPicPr>
        <p:blipFill>
          <a:blip r:embed="rId2">
            <a:lum bright="-20000" contrast="40000"/>
          </a:blip>
          <a:stretch>
            <a:fillRect/>
          </a:stretch>
        </p:blipFill>
        <p:spPr>
          <a:xfrm>
            <a:off x="3898129" y="3888081"/>
            <a:ext cx="4771417" cy="2488733"/>
          </a:xfrm>
          <a:prstGeom prst="rect">
            <a:avLst/>
          </a:prstGeom>
        </p:spPr>
      </p:pic>
    </p:spTree>
    <p:extLst>
      <p:ext uri="{BB962C8B-B14F-4D97-AF65-F5344CB8AC3E}">
        <p14:creationId xmlns:p14="http://schemas.microsoft.com/office/powerpoint/2010/main" val="2055952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err="1" smtClean="0"/>
              <a:t>dılatants</a:t>
            </a:r>
            <a:endParaRPr lang="tr-TR" dirty="0"/>
          </a:p>
        </p:txBody>
      </p:sp>
      <p:sp>
        <p:nvSpPr>
          <p:cNvPr id="3" name="İçerik Yer Tutucusu 2"/>
          <p:cNvSpPr>
            <a:spLocks noGrp="1"/>
          </p:cNvSpPr>
          <p:nvPr>
            <p:ph idx="1"/>
          </p:nvPr>
        </p:nvSpPr>
        <p:spPr>
          <a:xfrm>
            <a:off x="439525" y="1054049"/>
            <a:ext cx="11029615" cy="3678303"/>
          </a:xfrm>
        </p:spPr>
        <p:txBody>
          <a:bodyPr>
            <a:normAutofit/>
          </a:bodyPr>
          <a:lstStyle/>
          <a:p>
            <a:pPr algn="just"/>
            <a:r>
              <a:rPr lang="en-US" sz="2000" dirty="0">
                <a:solidFill>
                  <a:srgbClr val="002060"/>
                </a:solidFill>
                <a:latin typeface="Verdana" panose="020B0604030504040204" pitchFamily="34" charset="0"/>
                <a:ea typeface="Verdana" panose="020B0604030504040204" pitchFamily="34" charset="0"/>
              </a:rPr>
              <a:t>Increasing viscosity with an increase in shear </a:t>
            </a:r>
            <a:r>
              <a:rPr lang="en-US" sz="2000" dirty="0" smtClean="0">
                <a:solidFill>
                  <a:srgbClr val="002060"/>
                </a:solidFill>
                <a:latin typeface="Verdana" panose="020B0604030504040204" pitchFamily="34" charset="0"/>
                <a:ea typeface="Verdana" panose="020B0604030504040204" pitchFamily="34" charset="0"/>
              </a:rPr>
              <a:t>rate</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characterizes</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the</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dilatant</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fluid</a:t>
            </a:r>
            <a:r>
              <a:rPr lang="tr-TR" sz="2000" dirty="0">
                <a:solidFill>
                  <a:srgbClr val="002060"/>
                </a:solidFill>
                <a:latin typeface="Verdana" panose="020B0604030504040204" pitchFamily="34" charset="0"/>
                <a:ea typeface="Verdana" panose="020B0604030504040204" pitchFamily="34" charset="0"/>
              </a:rPr>
              <a:t>.</a:t>
            </a:r>
          </a:p>
          <a:p>
            <a:pPr algn="just"/>
            <a:r>
              <a:rPr lang="en-US" sz="2000" dirty="0" smtClean="0">
                <a:solidFill>
                  <a:srgbClr val="002060"/>
                </a:solidFill>
                <a:latin typeface="Verdana" panose="020B0604030504040204" pitchFamily="34" charset="0"/>
                <a:ea typeface="Verdana" panose="020B0604030504040204" pitchFamily="34" charset="0"/>
              </a:rPr>
              <a:t>Although </a:t>
            </a:r>
            <a:r>
              <a:rPr lang="en-US" sz="2000" dirty="0">
                <a:solidFill>
                  <a:srgbClr val="002060"/>
                </a:solidFill>
                <a:latin typeface="Verdana" panose="020B0604030504040204" pitchFamily="34" charset="0"/>
                <a:ea typeface="Verdana" panose="020B0604030504040204" pitchFamily="34" charset="0"/>
              </a:rPr>
              <a:t>rarer than pseudo plasticity, </a:t>
            </a:r>
            <a:r>
              <a:rPr lang="en-US" sz="2000" dirty="0" err="1">
                <a:solidFill>
                  <a:srgbClr val="002060"/>
                </a:solidFill>
                <a:latin typeface="Verdana" panose="020B0604030504040204" pitchFamily="34" charset="0"/>
                <a:ea typeface="Verdana" panose="020B0604030504040204" pitchFamily="34" charset="0"/>
              </a:rPr>
              <a:t>dilatancy</a:t>
            </a:r>
            <a:r>
              <a:rPr lang="en-US" sz="2000" dirty="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is</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frequently </a:t>
            </a:r>
            <a:r>
              <a:rPr lang="en-US" sz="2000" dirty="0">
                <a:solidFill>
                  <a:srgbClr val="002060"/>
                </a:solidFill>
                <a:latin typeface="Verdana" panose="020B0604030504040204" pitchFamily="34" charset="0"/>
                <a:ea typeface="Verdana" panose="020B0604030504040204" pitchFamily="34" charset="0"/>
              </a:rPr>
              <a:t>observed in fluids containing high levels </a:t>
            </a:r>
            <a:r>
              <a:rPr lang="en-US" sz="2000" dirty="0" smtClean="0">
                <a:solidFill>
                  <a:srgbClr val="002060"/>
                </a:solidFill>
                <a:latin typeface="Verdana" panose="020B0604030504040204" pitchFamily="34" charset="0"/>
                <a:ea typeface="Verdana" panose="020B0604030504040204" pitchFamily="34" charset="0"/>
              </a:rPr>
              <a:t>of</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deflocculated </a:t>
            </a:r>
            <a:r>
              <a:rPr lang="en-US" sz="2000" dirty="0">
                <a:solidFill>
                  <a:srgbClr val="002060"/>
                </a:solidFill>
                <a:latin typeface="Verdana" panose="020B0604030504040204" pitchFamily="34" charset="0"/>
                <a:ea typeface="Verdana" panose="020B0604030504040204" pitchFamily="34" charset="0"/>
              </a:rPr>
              <a:t>solids, such as clay slurries, </a:t>
            </a:r>
            <a:r>
              <a:rPr lang="en-US" sz="2000" dirty="0" smtClean="0">
                <a:solidFill>
                  <a:srgbClr val="002060"/>
                </a:solidFill>
                <a:latin typeface="Verdana" panose="020B0604030504040204" pitchFamily="34" charset="0"/>
                <a:ea typeface="Verdana" panose="020B0604030504040204" pitchFamily="34" charset="0"/>
              </a:rPr>
              <a:t>candy</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compounds</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and</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sand</a:t>
            </a:r>
            <a:r>
              <a:rPr lang="tr-TR" sz="2000" dirty="0">
                <a:solidFill>
                  <a:srgbClr val="002060"/>
                </a:solidFill>
                <a:latin typeface="Verdana" panose="020B0604030504040204" pitchFamily="34" charset="0"/>
                <a:ea typeface="Verdana" panose="020B0604030504040204" pitchFamily="34" charset="0"/>
              </a:rPr>
              <a:t>/</a:t>
            </a:r>
            <a:r>
              <a:rPr lang="tr-TR" sz="2000" dirty="0" err="1">
                <a:solidFill>
                  <a:srgbClr val="002060"/>
                </a:solidFill>
                <a:latin typeface="Verdana" panose="020B0604030504040204" pitchFamily="34" charset="0"/>
                <a:ea typeface="Verdana" panose="020B0604030504040204" pitchFamily="34" charset="0"/>
              </a:rPr>
              <a:t>water</a:t>
            </a:r>
            <a:r>
              <a:rPr lang="tr-TR" sz="2000" dirty="0">
                <a:solidFill>
                  <a:srgbClr val="002060"/>
                </a:solidFill>
                <a:latin typeface="Verdana" panose="020B0604030504040204" pitchFamily="34" charset="0"/>
                <a:ea typeface="Verdana" panose="020B0604030504040204" pitchFamily="34" charset="0"/>
              </a:rPr>
              <a:t> </a:t>
            </a:r>
            <a:r>
              <a:rPr lang="tr-TR" sz="2000" dirty="0" err="1">
                <a:solidFill>
                  <a:srgbClr val="002060"/>
                </a:solidFill>
                <a:latin typeface="Verdana" panose="020B0604030504040204" pitchFamily="34" charset="0"/>
                <a:ea typeface="Verdana" panose="020B0604030504040204" pitchFamily="34" charset="0"/>
              </a:rPr>
              <a:t>mixtures</a:t>
            </a:r>
            <a:r>
              <a:rPr lang="tr-TR" sz="2000" dirty="0">
                <a:solidFill>
                  <a:srgbClr val="002060"/>
                </a:solidFill>
                <a:latin typeface="Verdana" panose="020B0604030504040204" pitchFamily="34" charset="0"/>
                <a:ea typeface="Verdana" panose="020B0604030504040204" pitchFamily="34" charset="0"/>
              </a:rPr>
              <a:t>.</a:t>
            </a:r>
          </a:p>
          <a:p>
            <a:pPr algn="just"/>
            <a:r>
              <a:rPr lang="en-US" sz="2000" dirty="0" err="1" smtClean="0">
                <a:solidFill>
                  <a:srgbClr val="002060"/>
                </a:solidFill>
                <a:latin typeface="Verdana" panose="020B0604030504040204" pitchFamily="34" charset="0"/>
                <a:ea typeface="Verdana" panose="020B0604030504040204" pitchFamily="34" charset="0"/>
              </a:rPr>
              <a:t>Dilatancy</a:t>
            </a:r>
            <a:r>
              <a:rPr lang="en-US" sz="2000" dirty="0" smtClean="0">
                <a:solidFill>
                  <a:srgbClr val="002060"/>
                </a:solidFill>
                <a:latin typeface="Verdana" panose="020B0604030504040204" pitchFamily="34" charset="0"/>
                <a:ea typeface="Verdana" panose="020B0604030504040204" pitchFamily="34" charset="0"/>
              </a:rPr>
              <a:t> </a:t>
            </a:r>
            <a:r>
              <a:rPr lang="en-US" sz="2000" dirty="0">
                <a:solidFill>
                  <a:srgbClr val="002060"/>
                </a:solidFill>
                <a:latin typeface="Verdana" panose="020B0604030504040204" pitchFamily="34" charset="0"/>
                <a:ea typeface="Verdana" panose="020B0604030504040204" pitchFamily="34" charset="0"/>
              </a:rPr>
              <a:t>is also referred to as shear-thickening </a:t>
            </a:r>
            <a:r>
              <a:rPr lang="en-US" sz="2000" dirty="0" smtClean="0">
                <a:solidFill>
                  <a:srgbClr val="002060"/>
                </a:solidFill>
                <a:latin typeface="Verdana" panose="020B0604030504040204" pitchFamily="34" charset="0"/>
                <a:ea typeface="Verdana" panose="020B0604030504040204" pitchFamily="34" charset="0"/>
              </a:rPr>
              <a:t>flow</a:t>
            </a:r>
            <a:r>
              <a:rPr lang="tr-TR" sz="2000" dirty="0" smtClean="0">
                <a:solidFill>
                  <a:srgbClr val="002060"/>
                </a:solidFill>
                <a:latin typeface="Verdana" panose="020B0604030504040204" pitchFamily="34" charset="0"/>
                <a:ea typeface="Verdana" panose="020B0604030504040204" pitchFamily="34" charset="0"/>
              </a:rPr>
              <a:t> </a:t>
            </a:r>
            <a:r>
              <a:rPr lang="tr-TR" sz="2000" dirty="0" err="1" smtClean="0">
                <a:solidFill>
                  <a:srgbClr val="002060"/>
                </a:solidFill>
                <a:latin typeface="Verdana" panose="020B0604030504040204" pitchFamily="34" charset="0"/>
                <a:ea typeface="Verdana" panose="020B0604030504040204" pitchFamily="34" charset="0"/>
              </a:rPr>
              <a:t>behavior</a:t>
            </a:r>
            <a:r>
              <a:rPr lang="tr-TR" sz="2000" dirty="0">
                <a:solidFill>
                  <a:srgbClr val="002060"/>
                </a:solidFill>
                <a:latin typeface="Verdana" panose="020B0604030504040204" pitchFamily="34" charset="0"/>
                <a:ea typeface="Verdana" panose="020B0604030504040204" pitchFamily="34" charset="0"/>
              </a:rPr>
              <a:t>.</a:t>
            </a:r>
            <a:endParaRPr lang="tr-TR" sz="2000" dirty="0">
              <a:solidFill>
                <a:srgbClr val="002060"/>
              </a:solidFill>
              <a:latin typeface="Verdana" panose="020B0604030504040204" pitchFamily="34" charset="0"/>
              <a:ea typeface="Verdana" panose="020B0604030504040204" pitchFamily="34" charset="0"/>
            </a:endParaRPr>
          </a:p>
        </p:txBody>
      </p:sp>
      <p:sp>
        <p:nvSpPr>
          <p:cNvPr id="4" name="Altbilgi Yer Tutucusu 3"/>
          <p:cNvSpPr>
            <a:spLocks noGrp="1"/>
          </p:cNvSpPr>
          <p:nvPr>
            <p:ph type="ftr" sz="quarter" idx="11"/>
          </p:nvPr>
        </p:nvSpPr>
        <p:spPr>
          <a:xfrm>
            <a:off x="0" y="6328520"/>
            <a:ext cx="6917210" cy="365125"/>
          </a:xfrm>
        </p:spPr>
        <p:txBody>
          <a:bodyPr/>
          <a:lstStyle/>
          <a:p>
            <a:r>
              <a:rPr lang="en-US" smtClean="0"/>
              <a:t>DR. KADRİYE ÖZLEM HAMALOĞLU                                                                   08.10.2018</a:t>
            </a:r>
            <a:endParaRPr lang="en-US" dirty="0"/>
          </a:p>
        </p:txBody>
      </p:sp>
      <p:pic>
        <p:nvPicPr>
          <p:cNvPr id="5" name="Resim 4"/>
          <p:cNvPicPr>
            <a:picLocks noChangeAspect="1"/>
          </p:cNvPicPr>
          <p:nvPr/>
        </p:nvPicPr>
        <p:blipFill>
          <a:blip r:embed="rId2">
            <a:lum bright="-20000" contrast="40000"/>
          </a:blip>
          <a:stretch>
            <a:fillRect/>
          </a:stretch>
        </p:blipFill>
        <p:spPr>
          <a:xfrm>
            <a:off x="3405692" y="3990518"/>
            <a:ext cx="5097279" cy="2703127"/>
          </a:xfrm>
          <a:prstGeom prst="rect">
            <a:avLst/>
          </a:prstGeom>
        </p:spPr>
      </p:pic>
    </p:spTree>
    <p:extLst>
      <p:ext uri="{BB962C8B-B14F-4D97-AF65-F5344CB8AC3E}">
        <p14:creationId xmlns:p14="http://schemas.microsoft.com/office/powerpoint/2010/main" val="483327574"/>
      </p:ext>
    </p:extLst>
  </p:cSld>
  <p:clrMapOvr>
    <a:masterClrMapping/>
  </p:clrMapOvr>
</p:sld>
</file>

<file path=ppt/theme/theme1.xml><?xml version="1.0" encoding="utf-8"?>
<a:theme xmlns:a="http://schemas.openxmlformats.org/drawingml/2006/main" name="Kar Payı">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TM03457464[[fn=Kar Payı]]</Template>
  <TotalTime>946</TotalTime>
  <Words>1240</Words>
  <Application>Microsoft Office PowerPoint</Application>
  <PresentationFormat>Geniş ekran</PresentationFormat>
  <Paragraphs>119</Paragraphs>
  <Slides>22</Slides>
  <Notes>0</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22</vt:i4>
      </vt:variant>
    </vt:vector>
  </HeadingPairs>
  <TitlesOfParts>
    <vt:vector size="31" baseType="lpstr">
      <vt:lpstr>Arial</vt:lpstr>
      <vt:lpstr>Calibri</vt:lpstr>
      <vt:lpstr>Gill Sans MT</vt:lpstr>
      <vt:lpstr>Majalla UI</vt:lpstr>
      <vt:lpstr>Times New Roman</vt:lpstr>
      <vt:lpstr>Verdana</vt:lpstr>
      <vt:lpstr>Wingdings 2</vt:lpstr>
      <vt:lpstr>Kar Payı</vt:lpstr>
      <vt:lpstr>Microsoft Equation 3.0</vt:lpstr>
      <vt:lpstr>vıscosıty MEASUREMENT</vt:lpstr>
      <vt:lpstr>What ıs vıscosıty?</vt:lpstr>
      <vt:lpstr>VISCOSITY</vt:lpstr>
      <vt:lpstr>VISCOSITY</vt:lpstr>
      <vt:lpstr>VISCOSITY</vt:lpstr>
      <vt:lpstr>VISCOSITY</vt:lpstr>
      <vt:lpstr>NON-NEWTONIAN fluıds</vt:lpstr>
      <vt:lpstr>Pseudo plastıc</vt:lpstr>
      <vt:lpstr>dılatants</vt:lpstr>
      <vt:lpstr>Bıngham plastıcs</vt:lpstr>
      <vt:lpstr>Instruments for measurıng vıscosıty</vt:lpstr>
      <vt:lpstr>Measurement of shear vıscosıty</vt:lpstr>
      <vt:lpstr>Capıllary Flow Vıscometer</vt:lpstr>
      <vt:lpstr>Couette Vıscometer</vt:lpstr>
      <vt:lpstr>Couette Vıscometer</vt:lpstr>
      <vt:lpstr>Cone &amp; Plate Vıscometer</vt:lpstr>
      <vt:lpstr>Cone &amp; Plate Vıscometer</vt:lpstr>
      <vt:lpstr>Parallel Plate Vıscometer</vt:lpstr>
      <vt:lpstr>Rotatıonal Vıscometer</vt:lpstr>
      <vt:lpstr>Hıgh pressure capıllary vıscometer . </vt:lpstr>
      <vt:lpstr>Pıpe vıscometer </vt:lpstr>
      <vt:lpstr>Fallıng ball vıscometer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Damla_PC</dc:creator>
  <cp:lastModifiedBy>ozlemnazli7@gmail.com</cp:lastModifiedBy>
  <cp:revision>65</cp:revision>
  <dcterms:created xsi:type="dcterms:W3CDTF">2018-10-02T12:18:14Z</dcterms:created>
  <dcterms:modified xsi:type="dcterms:W3CDTF">2018-11-15T20:16:41Z</dcterms:modified>
</cp:coreProperties>
</file>