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385" r:id="rId4"/>
    <p:sldId id="389" r:id="rId5"/>
    <p:sldId id="379" r:id="rId6"/>
    <p:sldId id="390" r:id="rId7"/>
    <p:sldId id="386" r:id="rId8"/>
    <p:sldId id="391" r:id="rId9"/>
    <p:sldId id="392" r:id="rId10"/>
    <p:sldId id="393" r:id="rId11"/>
    <p:sldId id="394" r:id="rId12"/>
    <p:sldId id="382" r:id="rId13"/>
    <p:sldId id="384" r:id="rId14"/>
    <p:sldId id="39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44AE-C297-49F7-B681-F0F70DC60F79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8A46-DDCD-46BE-986A-C8894A31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4194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F3D1F-1B46-42AF-8F31-D52E1BE4C288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18B4-13F5-4EE5-87F6-2DFC57995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8450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1177B7-E788-44DD-B26B-989E7020C75E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E80F-80C8-4E42-8C38-485ECEA41A48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23EF8A-B1ED-4E5E-9D29-F73FB72B2C75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A3DE-13AD-40D3-9DA3-2C5CF2F29D85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C39C8D-9EE1-44BF-8AB1-29F88F1DA6C6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844-3EED-4AFF-8C73-6E7186E1F036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9AC5-35D0-4EBD-AA7B-E6854BBC46AF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21DB-BC5A-4ABC-A03A-DDC112E33474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7786-E924-4924-B734-AA91E76ABC4F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6F97CA-F759-4264-BA56-08B5B43EA3A6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2A36-4640-467F-81D3-39C4473F4214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6B8D9E-5FCA-455D-BD44-BA50EAAD39F1}" type="datetime1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cap="none" dirty="0" err="1" smtClean="0"/>
              <a:t>p</a:t>
            </a:r>
            <a:r>
              <a:rPr lang="tr-TR" dirty="0" err="1" smtClean="0"/>
              <a:t>H</a:t>
            </a:r>
            <a:r>
              <a:rPr lang="tr-TR" dirty="0" smtClean="0"/>
              <a:t> MEASUREMENT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129" y="3110830"/>
            <a:ext cx="5477853" cy="3252004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07726" y="6492875"/>
            <a:ext cx="11741843" cy="365125"/>
          </a:xfrm>
        </p:spPr>
        <p:txBody>
          <a:bodyPr/>
          <a:lstStyle/>
          <a:p>
            <a:r>
              <a:rPr lang="en-US" b="1" dirty="0" smtClean="0"/>
              <a:t>DR. KADRİYE ÖZLEM HAMALOĞLU                                                </a:t>
            </a:r>
            <a:r>
              <a:rPr lang="tr-TR" b="1" dirty="0" smtClean="0"/>
              <a:t>                                 </a:t>
            </a:r>
            <a:r>
              <a:rPr lang="en-US" b="1" dirty="0" smtClean="0"/>
              <a:t>                 </a:t>
            </a:r>
            <a:r>
              <a:rPr lang="tr-TR" b="1" dirty="0" smtClean="0"/>
              <a:t>                                                                             							</a:t>
            </a:r>
            <a:r>
              <a:rPr lang="en-US" b="1" dirty="0" smtClean="0"/>
              <a:t>  </a:t>
            </a:r>
            <a:endParaRPr lang="tr-TR" b="1" dirty="0" smtClean="0"/>
          </a:p>
          <a:p>
            <a:r>
              <a:rPr lang="tr-TR" b="1" dirty="0" smtClean="0"/>
              <a:t>22</a:t>
            </a:r>
            <a:r>
              <a:rPr lang="en-US" b="1" dirty="0" smtClean="0"/>
              <a:t>.10.2018</a:t>
            </a:r>
            <a:r>
              <a:rPr lang="tr-TR" b="1" dirty="0" smtClean="0"/>
              <a:t>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06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REFERENCE ELECTRODE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2403" y="1860870"/>
            <a:ext cx="6502189" cy="3678303"/>
          </a:xfrm>
        </p:spPr>
        <p:txBody>
          <a:bodyPr>
            <a:normAutofit/>
          </a:bodyPr>
          <a:lstStyle/>
          <a:p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nsensitive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r>
              <a:rPr lang="tr-TR" sz="2000" baseline="30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ions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ost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widely used is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silver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silver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chloride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electrode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nother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commonly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used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reference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electrode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calomel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055" y="1209056"/>
            <a:ext cx="4854297" cy="5517162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0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COMBINED ELECTRODE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271" y="1857995"/>
            <a:ext cx="6367457" cy="4826140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45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pH Meter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614" y="2167617"/>
            <a:ext cx="11726718" cy="367830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sample is placed in a cup and the glass probe at the end of the retractable arm is placed in it.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probe is connected to the main box.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are two electrodes inside the probe that measure voltage.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One is contained in liquid with fixed </a:t>
            </a:r>
            <a:r>
              <a:rPr lang="en-US" alt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pH.</a:t>
            </a:r>
            <a:endParaRPr lang="en-US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other measures the acidity of the sample through the amount of H</a:t>
            </a:r>
            <a:r>
              <a:rPr lang="en-US" altLang="tr-TR" baseline="30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ions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voltmeter in the probe measures the difference between the voltages of the two electrodes.</a:t>
            </a:r>
          </a:p>
          <a:p>
            <a:pPr algn="just">
              <a:lnSpc>
                <a:spcPct val="90000"/>
              </a:lnSpc>
            </a:pP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meter then translates the voltage difference into pH and displays it on the screen.</a:t>
            </a:r>
          </a:p>
          <a:p>
            <a:pPr algn="just">
              <a:lnSpc>
                <a:spcPct val="90000"/>
              </a:lnSpc>
            </a:pP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Before taking a pH measurement the meter must be calibrated using a solution of known </a:t>
            </a:r>
            <a:r>
              <a:rPr lang="en-US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pH.</a:t>
            </a:r>
            <a:endParaRPr lang="en-US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Temperature and Buffers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952" y="1818987"/>
            <a:ext cx="11215856" cy="367830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Temperature compensation is contained within the instrument because pH electrodes are temperature sensitive.</a:t>
            </a:r>
          </a:p>
          <a:p>
            <a:pPr algn="just" eaLnBrk="1" hangingPunct="1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Temperature compensation only corrects for the change in the output of the electrode, not for the change in the actual solution.</a:t>
            </a:r>
          </a:p>
          <a:p>
            <a:pPr algn="just" eaLnBrk="1" hangingPunct="1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Buffers are solutions that have constant pH values and the ability to resist changes in </a:t>
            </a:r>
            <a:r>
              <a:rPr lang="en-US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pH.</a:t>
            </a:r>
            <a:endParaRPr lang="en-US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used to calibrate the pH meter.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Other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methods</a:t>
            </a:r>
            <a:endParaRPr lang="tr-T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863470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Optical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Methods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Indicator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papers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ISFET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electrode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-CMOS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based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electrode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927178"/>
            <a:ext cx="6409386" cy="2750942"/>
          </a:xfrm>
          <a:prstGeom prst="rect">
            <a:avLst/>
          </a:prstGeom>
        </p:spPr>
      </p:pic>
      <p:sp>
        <p:nvSpPr>
          <p:cNvPr id="6" name="Çentikli Sağ Ok 5"/>
          <p:cNvSpPr/>
          <p:nvPr/>
        </p:nvSpPr>
        <p:spPr>
          <a:xfrm>
            <a:off x="4043966" y="3709116"/>
            <a:ext cx="978977" cy="3090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6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ıs </a:t>
            </a:r>
            <a:r>
              <a:rPr lang="tr-TR" sz="3200" b="1" cap="none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tr-TR" sz="3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65722" y="1893522"/>
            <a:ext cx="1143132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 is a unit of measure which describes the degree of acidity or alkalinity (basic) of a solution.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measured on a scale of 0 to 14.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formal definition of pH is the negative logarithm of the hydrogen ion activity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alt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activity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an </a:t>
            </a:r>
            <a:r>
              <a:rPr lang="tr-TR" alt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effective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concentration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tr-TR" alt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hydrogen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ions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ctr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 = -log </a:t>
            </a:r>
            <a:r>
              <a:rPr lang="tr-TR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[H</a:t>
            </a:r>
            <a:r>
              <a:rPr lang="tr-TR" altLang="tr-TR" sz="2000" baseline="30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]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example pure water H</a:t>
            </a:r>
            <a:r>
              <a:rPr lang="en-US" altLang="tr-TR" sz="2000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ion concentration is 1 x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en-US" altLang="tr-TR" sz="2000" baseline="30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-7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M, therefore the pH would then be 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n-US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lnSpc>
                <a:spcPct val="90000"/>
              </a:lnSpc>
            </a:pPr>
            <a:endParaRPr lang="en-US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206" y="4715436"/>
            <a:ext cx="5563234" cy="177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3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Potent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al Hydrogen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tr-TR" b="1" cap="none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6646" y="1592097"/>
            <a:ext cx="11029615" cy="367830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 = “Potential Hydrogen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Power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Hydrogen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pH of pure water around room temperature is about 7. This is considered "neutral" because the concentration of hydrogen ions (H</a:t>
            </a:r>
            <a:r>
              <a:rPr lang="en-US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is exactly equal to the concentration of hydroxide (OH</a:t>
            </a:r>
            <a:r>
              <a:rPr lang="en-US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ions produced by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dissociation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water.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Increasing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concentration of H</a:t>
            </a:r>
            <a:r>
              <a:rPr lang="en-US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relation to OH</a:t>
            </a:r>
            <a:r>
              <a:rPr lang="en-US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produces a solution with a pH of less than 7, and the solution is considered "acidic".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Decreasing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concentration H</a:t>
            </a:r>
            <a:r>
              <a:rPr lang="en-US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relation to OH</a:t>
            </a:r>
            <a:r>
              <a:rPr lang="en-US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produces a solution with a pH above 7, and the solution is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considered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alkaline" or "basic".</a:t>
            </a:r>
          </a:p>
          <a:p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125" y="4874348"/>
            <a:ext cx="5563234" cy="1777439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7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scale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45" y="2450923"/>
            <a:ext cx="6213538" cy="278360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435" y="43847"/>
            <a:ext cx="5811565" cy="6814153"/>
          </a:xfrm>
          <a:prstGeom prst="rect">
            <a:avLst/>
          </a:prstGeom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9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Acıds</a:t>
            </a:r>
            <a:r>
              <a:rPr lang="tr-TR" alt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alt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bases</a:t>
            </a:r>
            <a:endParaRPr lang="en-US" altLang="tr-TR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373679"/>
            <a:ext cx="11029615" cy="3678303"/>
          </a:xfrm>
        </p:spPr>
        <p:txBody>
          <a:bodyPr/>
          <a:lstStyle/>
          <a:p>
            <a:pPr algn="just"/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acid can be defined as a proton donor, a chemical that increases the concentration of hydrogen ions in solution.</a:t>
            </a:r>
          </a:p>
          <a:p>
            <a:pPr algn="just"/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base can be defined as a proton acceptor, a chemical that reduces the concentration of hydrogen ions in solution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/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addition of acid to water increases the concentration of hydrogen ions and reduces the concentration of hydroxyl ions</a:t>
            </a:r>
          </a:p>
          <a:p>
            <a:pPr algn="just" eaLnBrk="1" hangingPunct="1"/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addition of a base would increase the concentration of hydroxyl ions and decrease the concentration of hydrogen ions</a:t>
            </a:r>
          </a:p>
          <a:p>
            <a:pPr algn="just" eaLnBrk="1" hangingPunct="1"/>
            <a:endParaRPr lang="en-US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505754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Measurement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ph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electrochemıcal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method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2944135"/>
            <a:ext cx="11029615" cy="2220293"/>
          </a:xfrm>
        </p:spPr>
        <p:txBody>
          <a:bodyPr>
            <a:noAutofit/>
          </a:bodyPr>
          <a:lstStyle/>
          <a:p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Depends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hydrogen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activity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consists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two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electrodes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Measuring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electrode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Reference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electrode</a:t>
            </a:r>
            <a:endParaRPr 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E=E</a:t>
            </a:r>
            <a:r>
              <a:rPr lang="pt-BR" sz="2000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pt-B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+ 2.3</a:t>
            </a:r>
            <a:r>
              <a:rPr lang="pt-BR" sz="2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RT</a:t>
            </a:r>
            <a:r>
              <a:rPr lang="pt-B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*log a</a:t>
            </a:r>
            <a:r>
              <a:rPr lang="pt-BR" sz="20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H+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pt-B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</a:t>
            </a:r>
            <a:endParaRPr lang="pt-B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pt-BR" sz="2000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 </a:t>
            </a:r>
            <a:r>
              <a:rPr lang="pt-B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constant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 = the gas constant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 = temperature(K)</a:t>
            </a:r>
          </a:p>
          <a:p>
            <a:pPr marL="0" indent="0">
              <a:buNone/>
            </a:pP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7547" y="1962408"/>
            <a:ext cx="2633739" cy="4895592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1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MEASUREMENT OF </a:t>
            </a:r>
            <a:r>
              <a:rPr lang="tr-TR" b="1" cap="none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686" y="2405104"/>
            <a:ext cx="7213495" cy="3678303"/>
          </a:xfrm>
        </p:spPr>
        <p:txBody>
          <a:bodyPr>
            <a:noAutofit/>
          </a:bodyPr>
          <a:lstStyle/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pH measurement system consists of three parts: a pH measuring electrode, a reference electrode, and a high input  meter.</a:t>
            </a: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pH measuring electrode is a hydrogen ion sensitive glass bulb.</a:t>
            </a: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reference electrode output does not vary with the activity of the hydrogen ion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two solutions containing different concentrations of H</a:t>
            </a:r>
            <a:r>
              <a:rPr lang="en-US" sz="1600" baseline="30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tr-TR" sz="1600" baseline="30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ions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separated by a glass membrane, a voltage potential is developed across the membrane. (Sensing electrode)</a:t>
            </a: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voltage potential is also generated from the reference electrode.</a:t>
            </a: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 meter measures the voltage potential difference (mV) between the sensing electrode and the outside sample (reference electrode) and via an algorithm displays a pH value.</a:t>
            </a:r>
          </a:p>
          <a:p>
            <a:pPr algn="just"/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998" y="5319532"/>
            <a:ext cx="2909517" cy="152775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9400" y="1994732"/>
            <a:ext cx="4165322" cy="3324800"/>
          </a:xfrm>
          <a:prstGeom prst="rect">
            <a:avLst/>
          </a:prstGeom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95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GlASS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ELECTRODE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282" y="2373679"/>
            <a:ext cx="11029615" cy="2674839"/>
          </a:xfrm>
        </p:spPr>
        <p:txBody>
          <a:bodyPr>
            <a:normAutofit/>
          </a:bodyPr>
          <a:lstStyle/>
          <a:p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Dependent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on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hydrogen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activity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Glass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membrane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sensitive</a:t>
            </a:r>
            <a:r>
              <a:rPr 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</a:t>
            </a:r>
            <a:r>
              <a:rPr lang="tr-TR" sz="2000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ions</a:t>
            </a:r>
            <a:endParaRPr 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813" y="779600"/>
            <a:ext cx="5061995" cy="5862995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01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GLASS MEMBRANE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902" y="1844331"/>
            <a:ext cx="9513669" cy="4472605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22</a:t>
            </a:r>
            <a:r>
              <a:rPr lang="en-US" dirty="0" smtClean="0"/>
              <a:t>.1</a:t>
            </a:r>
            <a:r>
              <a:rPr lang="tr-TR" dirty="0" smtClean="0"/>
              <a:t>1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13551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1022</TotalTime>
  <Words>824</Words>
  <Application>Microsoft Office PowerPoint</Application>
  <PresentationFormat>Geniş ekran</PresentationFormat>
  <Paragraphs>94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Verdana</vt:lpstr>
      <vt:lpstr>Wingdings 2</vt:lpstr>
      <vt:lpstr>Kar Payı</vt:lpstr>
      <vt:lpstr>pH MEASUREMENT</vt:lpstr>
      <vt:lpstr>What ıs pH?</vt:lpstr>
      <vt:lpstr>Potentıal Hydrogen, ph</vt:lpstr>
      <vt:lpstr>ph scale</vt:lpstr>
      <vt:lpstr>Acıds and bases</vt:lpstr>
      <vt:lpstr>Measurement of ph: electrochemıcal method</vt:lpstr>
      <vt:lpstr>MEASUREMENT OF ph</vt:lpstr>
      <vt:lpstr>GlASS ELECTRODE</vt:lpstr>
      <vt:lpstr>GLASS MEMBRANE</vt:lpstr>
      <vt:lpstr>REFERENCE ELECTRODE</vt:lpstr>
      <vt:lpstr>COMBINED ELECTRODE</vt:lpstr>
      <vt:lpstr>pH Meter</vt:lpstr>
      <vt:lpstr>Temperature and Buffers</vt:lpstr>
      <vt:lpstr>Other 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Damla_PC</dc:creator>
  <cp:lastModifiedBy>ozlemnazli7@gmail.com</cp:lastModifiedBy>
  <cp:revision>83</cp:revision>
  <dcterms:created xsi:type="dcterms:W3CDTF">2018-10-02T12:18:14Z</dcterms:created>
  <dcterms:modified xsi:type="dcterms:W3CDTF">2018-11-16T21:18:40Z</dcterms:modified>
</cp:coreProperties>
</file>