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66" r:id="rId3"/>
    <p:sldId id="267" r:id="rId4"/>
    <p:sldId id="268" r:id="rId5"/>
    <p:sldId id="269" r:id="rId6"/>
    <p:sldId id="270" r:id="rId7"/>
    <p:sldId id="300" r:id="rId8"/>
    <p:sldId id="301" r:id="rId9"/>
    <p:sldId id="273" r:id="rId10"/>
    <p:sldId id="272" r:id="rId11"/>
    <p:sldId id="275" r:id="rId12"/>
    <p:sldId id="276" r:id="rId13"/>
    <p:sldId id="278" r:id="rId14"/>
    <p:sldId id="280" r:id="rId15"/>
    <p:sldId id="281" r:id="rId16"/>
    <p:sldId id="283" r:id="rId17"/>
    <p:sldId id="288" r:id="rId18"/>
    <p:sldId id="291" r:id="rId19"/>
    <p:sldId id="292" r:id="rId20"/>
    <p:sldId id="289" r:id="rId21"/>
    <p:sldId id="293" r:id="rId22"/>
    <p:sldId id="294" r:id="rId23"/>
    <p:sldId id="295" r:id="rId24"/>
    <p:sldId id="29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9B44AE-C297-49F7-B681-F0F70DC60F79}" type="datetimeFigureOut">
              <a:rPr lang="tr-TR" smtClean="0"/>
              <a:t>17.11.2018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98A46-DDCD-46BE-986A-C8894A310D09}" type="slidenum">
              <a:rPr lang="tr-TR" smtClean="0"/>
              <a:t>‹#›</a:t>
            </a:fld>
            <a:endParaRPr lang="tr-TR"/>
          </a:p>
        </p:txBody>
      </p:sp>
    </p:spTree>
    <p:extLst>
      <p:ext uri="{BB962C8B-B14F-4D97-AF65-F5344CB8AC3E}">
        <p14:creationId xmlns:p14="http://schemas.microsoft.com/office/powerpoint/2010/main" val="12214194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F3D1F-1B46-42AF-8F31-D52E1BE4C288}" type="datetimeFigureOut">
              <a:rPr lang="tr-TR" smtClean="0"/>
              <a:t>17.11.2018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D18B4-13F5-4EE5-87F6-2DFC57995C24}" type="slidenum">
              <a:rPr lang="tr-TR" smtClean="0"/>
              <a:t>‹#›</a:t>
            </a:fld>
            <a:endParaRPr lang="tr-TR"/>
          </a:p>
        </p:txBody>
      </p:sp>
    </p:spTree>
    <p:extLst>
      <p:ext uri="{BB962C8B-B14F-4D97-AF65-F5344CB8AC3E}">
        <p14:creationId xmlns:p14="http://schemas.microsoft.com/office/powerpoint/2010/main" val="3823845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71177B7-E788-44DD-B26B-989E7020C75E}" type="datetime1">
              <a:rPr lang="en-US" smtClean="0"/>
              <a:t>11/17/2018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0EE80F-80C8-4E42-8C38-485ECEA41A48}" type="datetime1">
              <a:rPr lang="en-US" smtClean="0"/>
              <a:t>11/17/2018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923EF8A-B1ED-4E5E-9D29-F73FB72B2C75}" type="datetime1">
              <a:rPr lang="en-US" smtClean="0"/>
              <a:t>11/17/2018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4DA3DE-13AD-40D3-9DA3-2C5CF2F29D85}" type="datetime1">
              <a:rPr lang="en-US" smtClean="0"/>
              <a:t>11/17/2018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C39C8D-9EE1-44BF-8AB1-29F88F1DA6C6}" type="datetime1">
              <a:rPr lang="en-US" smtClean="0"/>
              <a:t>11/17/2018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D9A844-3EED-4AFF-8C73-6E7186E1F036}" type="datetime1">
              <a:rPr lang="en-US" smtClean="0"/>
              <a:t>11/17/2018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C999AC5-35D0-4EBD-AA7B-E6854BBC46AF}" type="datetime1">
              <a:rPr lang="en-US" smtClean="0"/>
              <a:t>11/17/2018</a:t>
            </a:fld>
            <a:endParaRPr lang="en-US" dirty="0"/>
          </a:p>
        </p:txBody>
      </p:sp>
      <p:sp>
        <p:nvSpPr>
          <p:cNvPr id="8" name="Footer Placeholder 7"/>
          <p:cNvSpPr>
            <a:spLocks noGrp="1"/>
          </p:cNvSpPr>
          <p:nvPr>
            <p:ph type="ftr" sz="quarter" idx="11"/>
          </p:nvPr>
        </p:nvSpPr>
        <p:spPr/>
        <p:txBody>
          <a:bodyPr/>
          <a:lstStyle/>
          <a:p>
            <a:r>
              <a:rPr lang="en-US" smtClean="0"/>
              <a:t>DR. KADRİYE ÖZLEM HAMALOĞLU                                                                   08.10.2018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C021DB-BC5A-4ABC-A03A-DDC112E33474}" type="datetime1">
              <a:rPr lang="en-US" smtClean="0"/>
              <a:t>11/17/2018</a:t>
            </a:fld>
            <a:endParaRPr lang="en-US" dirty="0"/>
          </a:p>
        </p:txBody>
      </p:sp>
      <p:sp>
        <p:nvSpPr>
          <p:cNvPr id="4" name="Footer Placeholder 3"/>
          <p:cNvSpPr>
            <a:spLocks noGrp="1"/>
          </p:cNvSpPr>
          <p:nvPr>
            <p:ph type="ftr" sz="quarter" idx="11"/>
          </p:nvPr>
        </p:nvSpPr>
        <p:spPr/>
        <p:txBody>
          <a:bodyPr/>
          <a:lstStyle/>
          <a:p>
            <a:r>
              <a:rPr lang="en-US" smtClean="0"/>
              <a:t>DR. KADRİYE ÖZLEM HAMALOĞLU                                                                   08.10.2018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37786-E924-4924-B734-AA91E76ABC4F}" type="datetime1">
              <a:rPr lang="en-US" smtClean="0"/>
              <a:t>11/17/2018</a:t>
            </a:fld>
            <a:endParaRPr lang="en-US" dirty="0"/>
          </a:p>
        </p:txBody>
      </p:sp>
      <p:sp>
        <p:nvSpPr>
          <p:cNvPr id="3" name="Footer Placeholder 2"/>
          <p:cNvSpPr>
            <a:spLocks noGrp="1"/>
          </p:cNvSpPr>
          <p:nvPr>
            <p:ph type="ftr" sz="quarter" idx="11"/>
          </p:nvPr>
        </p:nvSpPr>
        <p:spPr/>
        <p:txBody>
          <a:bodyPr/>
          <a:lstStyle/>
          <a:p>
            <a:r>
              <a:rPr lang="en-US" smtClean="0"/>
              <a:t>DR. KADRİYE ÖZLEM HAMALOĞLU                                                                   08.10.2018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36F97CA-F759-4264-BA56-08B5B43EA3A6}" type="datetime1">
              <a:rPr lang="en-US" smtClean="0"/>
              <a:t>11/17/2018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3C2A36-4640-467F-81D3-39C4473F4214}" type="datetime1">
              <a:rPr lang="en-US" smtClean="0"/>
              <a:t>11/17/2018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F6B8D9E-5FCA-455D-BD44-BA50EAAD39F1}" type="datetime1">
              <a:rPr lang="en-US" smtClean="0"/>
              <a:t>11/17/2018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DR. KADRİYE ÖZLEM HAMALOĞLU                                                                   08.10.2018</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cap="none" dirty="0" smtClean="0"/>
              <a:t>HUMIDITY</a:t>
            </a:r>
            <a:r>
              <a:rPr lang="tr-TR" dirty="0" smtClean="0"/>
              <a:t> MEASUREMENT</a:t>
            </a:r>
            <a:endParaRPr lang="tr-TR" dirty="0"/>
          </a:p>
        </p:txBody>
      </p:sp>
      <p:sp>
        <p:nvSpPr>
          <p:cNvPr id="5" name="Altbilgi Yer Tutucusu 4"/>
          <p:cNvSpPr>
            <a:spLocks noGrp="1"/>
          </p:cNvSpPr>
          <p:nvPr>
            <p:ph type="ftr" sz="quarter" idx="11"/>
          </p:nvPr>
        </p:nvSpPr>
        <p:spPr>
          <a:xfrm>
            <a:off x="307726" y="6492875"/>
            <a:ext cx="11741843" cy="365125"/>
          </a:xfrm>
        </p:spPr>
        <p:txBody>
          <a:bodyPr/>
          <a:lstStyle/>
          <a:p>
            <a:r>
              <a:rPr lang="en-US" b="1" dirty="0" smtClean="0"/>
              <a:t>DR. KADRİYE ÖZLEM HAMALOĞLU                                                </a:t>
            </a:r>
            <a:r>
              <a:rPr lang="tr-TR" b="1" dirty="0" smtClean="0"/>
              <a:t>                                 </a:t>
            </a:r>
            <a:r>
              <a:rPr lang="en-US" b="1" dirty="0" smtClean="0"/>
              <a:t>                 </a:t>
            </a:r>
            <a:r>
              <a:rPr lang="tr-TR" b="1" dirty="0" smtClean="0"/>
              <a:t>                                                                             							</a:t>
            </a:r>
            <a:r>
              <a:rPr lang="en-US" b="1" dirty="0" smtClean="0"/>
              <a:t>  </a:t>
            </a:r>
            <a:endParaRPr lang="tr-TR" b="1" dirty="0" smtClean="0"/>
          </a:p>
          <a:p>
            <a:r>
              <a:rPr lang="tr-TR" b="1" dirty="0" smtClean="0"/>
              <a:t>19</a:t>
            </a:r>
            <a:r>
              <a:rPr lang="en-US" b="1" dirty="0" smtClean="0"/>
              <a:t>.1</a:t>
            </a:r>
            <a:r>
              <a:rPr lang="tr-TR" b="1" dirty="0" smtClean="0"/>
              <a:t>1</a:t>
            </a:r>
            <a:r>
              <a:rPr lang="en-US" b="1" dirty="0" smtClean="0"/>
              <a:t>.2018</a:t>
            </a:r>
            <a:r>
              <a:rPr lang="tr-TR" b="1" dirty="0" smtClean="0"/>
              <a:t>     </a:t>
            </a:r>
            <a:endParaRPr lang="en-US" b="1" dirty="0"/>
          </a:p>
        </p:txBody>
      </p:sp>
      <p:pic>
        <p:nvPicPr>
          <p:cNvPr id="6" name="Picture 1026" descr="0401"/>
          <p:cNvPicPr>
            <a:picLocks noChangeAspect="1" noChangeArrowheads="1"/>
          </p:cNvPicPr>
          <p:nvPr/>
        </p:nvPicPr>
        <p:blipFill rotWithShape="1">
          <a:blip r:embed="rId2">
            <a:extLst>
              <a:ext uri="{28A0092B-C50C-407E-A947-70E740481C1C}">
                <a14:useLocalDpi xmlns:a14="http://schemas.microsoft.com/office/drawing/2010/main" val="0"/>
              </a:ext>
            </a:extLst>
          </a:blip>
          <a:srcRect b="3590"/>
          <a:stretch/>
        </p:blipFill>
        <p:spPr bwMode="auto">
          <a:xfrm>
            <a:off x="2977846" y="3155325"/>
            <a:ext cx="6200237" cy="316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62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TYPES OF HYGROMETER’S</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fontScale="92500" lnSpcReduction="10000"/>
          </a:bodyPr>
          <a:lstStyle/>
          <a:p>
            <a:r>
              <a:rPr lang="tr-TR" b="1" u="sng" dirty="0" err="1">
                <a:solidFill>
                  <a:srgbClr val="002060"/>
                </a:solidFill>
                <a:latin typeface="Verdana" panose="020B0604030504040204" pitchFamily="34" charset="0"/>
                <a:ea typeface="Verdana" panose="020B0604030504040204" pitchFamily="34" charset="0"/>
              </a:rPr>
              <a:t>Classical</a:t>
            </a:r>
            <a:r>
              <a:rPr lang="tr-TR" b="1" u="sng" dirty="0">
                <a:solidFill>
                  <a:srgbClr val="002060"/>
                </a:solidFill>
                <a:latin typeface="Verdana" panose="020B0604030504040204" pitchFamily="34" charset="0"/>
                <a:ea typeface="Verdana" panose="020B0604030504040204" pitchFamily="34" charset="0"/>
              </a:rPr>
              <a:t> </a:t>
            </a:r>
            <a:r>
              <a:rPr lang="tr-TR" b="1" u="sng" dirty="0" err="1">
                <a:solidFill>
                  <a:srgbClr val="002060"/>
                </a:solidFill>
                <a:latin typeface="Verdana" panose="020B0604030504040204" pitchFamily="34" charset="0"/>
                <a:ea typeface="Verdana" panose="020B0604030504040204" pitchFamily="34" charset="0"/>
              </a:rPr>
              <a:t>Hygrometer's</a:t>
            </a:r>
            <a:r>
              <a:rPr lang="tr-TR" b="1" u="sng" dirty="0">
                <a:solidFill>
                  <a:srgbClr val="002060"/>
                </a:solidFill>
                <a:latin typeface="Verdana" panose="020B0604030504040204" pitchFamily="34" charset="0"/>
                <a:ea typeface="Verdana" panose="020B0604030504040204" pitchFamily="34" charset="0"/>
              </a:rPr>
              <a:t> </a:t>
            </a:r>
            <a:endParaRPr lang="tr-TR" b="1" u="sng" dirty="0" smtClean="0">
              <a:solidFill>
                <a:srgbClr val="002060"/>
              </a:solidFill>
              <a:latin typeface="Verdana" panose="020B0604030504040204" pitchFamily="34" charset="0"/>
              <a:ea typeface="Verdana" panose="020B0604030504040204" pitchFamily="34" charset="0"/>
            </a:endParaRPr>
          </a:p>
          <a:p>
            <a:pPr marL="342900" indent="-342900">
              <a:buAutoNum type="arabicPeriod"/>
            </a:pPr>
            <a:r>
              <a:rPr lang="tr-TR" dirty="0" smtClean="0">
                <a:solidFill>
                  <a:srgbClr val="002060"/>
                </a:solidFill>
                <a:latin typeface="Verdana" panose="020B0604030504040204" pitchFamily="34" charset="0"/>
                <a:ea typeface="Verdana" panose="020B0604030504040204" pitchFamily="34" charset="0"/>
              </a:rPr>
              <a:t>Metal-</a:t>
            </a:r>
            <a:r>
              <a:rPr lang="tr-TR" dirty="0" err="1" smtClean="0">
                <a:solidFill>
                  <a:srgbClr val="002060"/>
                </a:solidFill>
                <a:latin typeface="Verdana" panose="020B0604030504040204" pitchFamily="34" charset="0"/>
                <a:ea typeface="Verdana" panose="020B0604030504040204" pitchFamily="34" charset="0"/>
              </a:rPr>
              <a:t>paper</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coil</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type</a:t>
            </a:r>
            <a:r>
              <a:rPr lang="tr-TR" dirty="0" smtClean="0">
                <a:solidFill>
                  <a:srgbClr val="002060"/>
                </a:solidFill>
                <a:latin typeface="Verdana" panose="020B0604030504040204" pitchFamily="34" charset="0"/>
                <a:ea typeface="Verdana" panose="020B0604030504040204" pitchFamily="34" charset="0"/>
              </a:rPr>
              <a:t>  </a:t>
            </a:r>
          </a:p>
          <a:p>
            <a:pPr marL="342900" indent="-342900">
              <a:buAutoNum type="arabicPeriod"/>
            </a:pPr>
            <a:r>
              <a:rPr lang="tr-TR" dirty="0" err="1" smtClean="0">
                <a:solidFill>
                  <a:srgbClr val="002060"/>
                </a:solidFill>
                <a:latin typeface="Verdana" panose="020B0604030504040204" pitchFamily="34" charset="0"/>
                <a:ea typeface="Verdana" panose="020B0604030504040204" pitchFamily="34" charset="0"/>
              </a:rPr>
              <a:t>Hair</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tension</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hygrometer</a:t>
            </a:r>
            <a:endParaRPr lang="tr-TR" dirty="0">
              <a:solidFill>
                <a:srgbClr val="002060"/>
              </a:solidFill>
              <a:latin typeface="Verdana" panose="020B0604030504040204" pitchFamily="34" charset="0"/>
              <a:ea typeface="Verdana" panose="020B0604030504040204" pitchFamily="34" charset="0"/>
            </a:endParaRPr>
          </a:p>
          <a:p>
            <a:pPr marL="342900" indent="-342900">
              <a:buAutoNum type="arabicPeriod"/>
            </a:pPr>
            <a:r>
              <a:rPr lang="tr-TR" dirty="0" err="1" smtClean="0">
                <a:solidFill>
                  <a:srgbClr val="002060"/>
                </a:solidFill>
                <a:latin typeface="Verdana" panose="020B0604030504040204" pitchFamily="34" charset="0"/>
                <a:ea typeface="Verdana" panose="020B0604030504040204" pitchFamily="34" charset="0"/>
              </a:rPr>
              <a:t>Pyschrometer</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wet</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dry</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bulb</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hygrometer</a:t>
            </a:r>
            <a:r>
              <a:rPr lang="tr-TR" dirty="0" smtClean="0">
                <a:solidFill>
                  <a:srgbClr val="002060"/>
                </a:solidFill>
                <a:latin typeface="Verdana" panose="020B0604030504040204" pitchFamily="34" charset="0"/>
                <a:ea typeface="Verdana" panose="020B0604030504040204" pitchFamily="34" charset="0"/>
              </a:rPr>
              <a:t> ) : </a:t>
            </a:r>
            <a:r>
              <a:rPr lang="tr-TR" dirty="0" err="1" smtClean="0">
                <a:solidFill>
                  <a:srgbClr val="002060"/>
                </a:solidFill>
                <a:latin typeface="Verdana" panose="020B0604030504040204" pitchFamily="34" charset="0"/>
                <a:ea typeface="Verdana" panose="020B0604030504040204" pitchFamily="34" charset="0"/>
              </a:rPr>
              <a:t>Sling</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pyschrometer</a:t>
            </a:r>
            <a:r>
              <a:rPr lang="tr-TR" dirty="0" smtClean="0">
                <a:solidFill>
                  <a:srgbClr val="002060"/>
                </a:solidFill>
                <a:latin typeface="Verdana" panose="020B0604030504040204" pitchFamily="34" charset="0"/>
                <a:ea typeface="Verdana" panose="020B0604030504040204" pitchFamily="34" charset="0"/>
              </a:rPr>
              <a:t> </a:t>
            </a:r>
          </a:p>
          <a:p>
            <a:pPr marL="342900" indent="-342900">
              <a:buAutoNum type="arabicPeriod"/>
            </a:pPr>
            <a:r>
              <a:rPr lang="tr-TR" dirty="0" err="1" smtClean="0">
                <a:solidFill>
                  <a:srgbClr val="002060"/>
                </a:solidFill>
                <a:latin typeface="Verdana" panose="020B0604030504040204" pitchFamily="34" charset="0"/>
                <a:ea typeface="Verdana" panose="020B0604030504040204" pitchFamily="34" charset="0"/>
              </a:rPr>
              <a:t>Chilled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mirror</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dew</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point</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hygrometer</a:t>
            </a:r>
            <a:endParaRPr lang="tr-TR" dirty="0" smtClean="0">
              <a:solidFill>
                <a:srgbClr val="002060"/>
              </a:solidFill>
              <a:latin typeface="Verdana" panose="020B0604030504040204" pitchFamily="34" charset="0"/>
              <a:ea typeface="Verdana" panose="020B0604030504040204" pitchFamily="34" charset="0"/>
            </a:endParaRPr>
          </a:p>
          <a:p>
            <a:r>
              <a:rPr lang="tr-TR" b="1" u="sng" dirty="0" smtClean="0">
                <a:solidFill>
                  <a:srgbClr val="002060"/>
                </a:solidFill>
                <a:latin typeface="Verdana" panose="020B0604030504040204" pitchFamily="34" charset="0"/>
                <a:ea typeface="Verdana" panose="020B0604030504040204" pitchFamily="34" charset="0"/>
              </a:rPr>
              <a:t>Modern </a:t>
            </a:r>
            <a:r>
              <a:rPr lang="tr-TR" b="1" u="sng" dirty="0" err="1">
                <a:solidFill>
                  <a:srgbClr val="002060"/>
                </a:solidFill>
                <a:latin typeface="Verdana" panose="020B0604030504040204" pitchFamily="34" charset="0"/>
                <a:ea typeface="Verdana" panose="020B0604030504040204" pitchFamily="34" charset="0"/>
              </a:rPr>
              <a:t>Hygrometer's</a:t>
            </a:r>
            <a:r>
              <a:rPr lang="tr-TR" b="1" u="sng" dirty="0">
                <a:solidFill>
                  <a:srgbClr val="002060"/>
                </a:solidFill>
                <a:latin typeface="Verdana" panose="020B0604030504040204" pitchFamily="34" charset="0"/>
                <a:ea typeface="Verdana" panose="020B0604030504040204" pitchFamily="34" charset="0"/>
              </a:rPr>
              <a:t> </a:t>
            </a:r>
            <a:endParaRPr lang="tr-TR" b="1" u="sng" dirty="0">
              <a:solidFill>
                <a:srgbClr val="002060"/>
              </a:solidFill>
              <a:latin typeface="Verdana" panose="020B0604030504040204" pitchFamily="34" charset="0"/>
              <a:ea typeface="Verdana" panose="020B0604030504040204" pitchFamily="34" charset="0"/>
            </a:endParaRPr>
          </a:p>
          <a:p>
            <a:pPr marL="342900" indent="-342900">
              <a:buAutoNum type="arabicPeriod"/>
            </a:pPr>
            <a:r>
              <a:rPr lang="tr-TR" dirty="0" err="1" smtClean="0">
                <a:solidFill>
                  <a:srgbClr val="002060"/>
                </a:solidFill>
                <a:latin typeface="Verdana" panose="020B0604030504040204" pitchFamily="34" charset="0"/>
                <a:ea typeface="Verdana" panose="020B0604030504040204" pitchFamily="34" charset="0"/>
              </a:rPr>
              <a:t>Capacitive</a:t>
            </a:r>
            <a:endParaRPr lang="tr-TR" dirty="0" smtClean="0">
              <a:solidFill>
                <a:srgbClr val="002060"/>
              </a:solidFill>
              <a:latin typeface="Verdana" panose="020B0604030504040204" pitchFamily="34" charset="0"/>
              <a:ea typeface="Verdana" panose="020B0604030504040204" pitchFamily="34" charset="0"/>
            </a:endParaRPr>
          </a:p>
          <a:p>
            <a:pPr marL="342900" indent="-342900">
              <a:buAutoNum type="arabicPeriod"/>
            </a:pPr>
            <a:r>
              <a:rPr lang="tr-TR" dirty="0" err="1" smtClean="0">
                <a:solidFill>
                  <a:srgbClr val="002060"/>
                </a:solidFill>
                <a:latin typeface="Verdana" panose="020B0604030504040204" pitchFamily="34" charset="0"/>
                <a:ea typeface="Verdana" panose="020B0604030504040204" pitchFamily="34" charset="0"/>
              </a:rPr>
              <a:t>Resistive</a:t>
            </a:r>
            <a:r>
              <a:rPr lang="tr-TR" dirty="0" smtClean="0">
                <a:solidFill>
                  <a:srgbClr val="002060"/>
                </a:solidFill>
                <a:latin typeface="Verdana" panose="020B0604030504040204" pitchFamily="34" charset="0"/>
                <a:ea typeface="Verdana" panose="020B0604030504040204" pitchFamily="34" charset="0"/>
              </a:rPr>
              <a:t> </a:t>
            </a:r>
          </a:p>
          <a:p>
            <a:pPr marL="342900" indent="-342900">
              <a:buAutoNum type="arabicPeriod"/>
            </a:pPr>
            <a:r>
              <a:rPr lang="tr-TR" dirty="0" err="1" smtClean="0">
                <a:solidFill>
                  <a:srgbClr val="002060"/>
                </a:solidFill>
                <a:latin typeface="Verdana" panose="020B0604030504040204" pitchFamily="34" charset="0"/>
                <a:ea typeface="Verdana" panose="020B0604030504040204" pitchFamily="34" charset="0"/>
              </a:rPr>
              <a:t>Thermal</a:t>
            </a:r>
            <a:r>
              <a:rPr lang="tr-TR" dirty="0" smtClean="0">
                <a:solidFill>
                  <a:srgbClr val="002060"/>
                </a:solidFill>
                <a:latin typeface="Verdana" panose="020B0604030504040204" pitchFamily="34" charset="0"/>
                <a:ea typeface="Verdana" panose="020B0604030504040204" pitchFamily="34" charset="0"/>
              </a:rPr>
              <a:t> </a:t>
            </a:r>
          </a:p>
          <a:p>
            <a:pPr marL="342900" indent="-342900">
              <a:buAutoNum type="arabicPeriod"/>
            </a:pPr>
            <a:r>
              <a:rPr lang="tr-TR" dirty="0" err="1" smtClean="0">
                <a:solidFill>
                  <a:srgbClr val="002060"/>
                </a:solidFill>
                <a:latin typeface="Verdana" panose="020B0604030504040204" pitchFamily="34" charset="0"/>
                <a:ea typeface="Verdana" panose="020B0604030504040204" pitchFamily="34" charset="0"/>
              </a:rPr>
              <a:t>Gravimetric</a:t>
            </a:r>
            <a:endParaRPr lang="tr-TR"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32767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Verdana" panose="020B0604030504040204" pitchFamily="34" charset="0"/>
                <a:ea typeface="Verdana" panose="020B0604030504040204" pitchFamily="34" charset="0"/>
              </a:rPr>
              <a:t>HAIR HYGROMETER</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pPr algn="just"/>
            <a:r>
              <a:rPr lang="en-US" dirty="0">
                <a:solidFill>
                  <a:srgbClr val="002060"/>
                </a:solidFill>
                <a:latin typeface="Verdana" panose="020B0604030504040204" pitchFamily="34" charset="0"/>
                <a:ea typeface="Verdana" panose="020B0604030504040204" pitchFamily="34" charset="0"/>
              </a:rPr>
              <a:t>Hair </a:t>
            </a:r>
            <a:r>
              <a:rPr lang="en-US" dirty="0" err="1">
                <a:solidFill>
                  <a:srgbClr val="002060"/>
                </a:solidFill>
                <a:latin typeface="Verdana" panose="020B0604030504040204" pitchFamily="34" charset="0"/>
                <a:ea typeface="Verdana" panose="020B0604030504040204" pitchFamily="34" charset="0"/>
              </a:rPr>
              <a:t>hy</a:t>
            </a:r>
            <a:r>
              <a:rPr lang="tr-TR" dirty="0">
                <a:solidFill>
                  <a:srgbClr val="002060"/>
                </a:solidFill>
                <a:latin typeface="Verdana" panose="020B0604030504040204" pitchFamily="34" charset="0"/>
                <a:ea typeface="Verdana" panose="020B0604030504040204" pitchFamily="34" charset="0"/>
              </a:rPr>
              <a:t>g</a:t>
            </a:r>
            <a:r>
              <a:rPr lang="en-US" dirty="0" err="1">
                <a:solidFill>
                  <a:srgbClr val="002060"/>
                </a:solidFill>
                <a:latin typeface="Verdana" panose="020B0604030504040204" pitchFamily="34" charset="0"/>
                <a:ea typeface="Verdana" panose="020B0604030504040204" pitchFamily="34" charset="0"/>
              </a:rPr>
              <a:t>rometer</a:t>
            </a:r>
            <a:r>
              <a:rPr lang="en-US" dirty="0">
                <a:solidFill>
                  <a:srgbClr val="002060"/>
                </a:solidFill>
                <a:latin typeface="Verdana" panose="020B0604030504040204" pitchFamily="34" charset="0"/>
                <a:ea typeface="Verdana" panose="020B0604030504040204" pitchFamily="34" charset="0"/>
              </a:rPr>
              <a:t> is a type of absorption hydrometer and uses the mechanical humidity sensing technique.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Certain </a:t>
            </a:r>
            <a:r>
              <a:rPr lang="en-US" dirty="0">
                <a:solidFill>
                  <a:srgbClr val="002060"/>
                </a:solidFill>
                <a:latin typeface="Verdana" panose="020B0604030504040204" pitchFamily="34" charset="0"/>
                <a:ea typeface="Verdana" panose="020B0604030504040204" pitchFamily="34" charset="0"/>
              </a:rPr>
              <a:t>hygroscopic materials such as human hair, animal membranes, wood, paper, etc., undergo changes in linear dimensions when they absorb moisture from their surrounding air. This change in linear dimension is used as the measurement of humidity present in </a:t>
            </a:r>
            <a:r>
              <a:rPr lang="en-US" dirty="0" smtClean="0">
                <a:solidFill>
                  <a:srgbClr val="002060"/>
                </a:solidFill>
                <a:latin typeface="Verdana" panose="020B0604030504040204" pitchFamily="34" charset="0"/>
                <a:ea typeface="Verdana" panose="020B0604030504040204" pitchFamily="34" charset="0"/>
              </a:rPr>
              <a:t>air.</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a:p>
          <a:p>
            <a:pPr algn="just"/>
            <a:endParaRPr lang="tr-TR" dirty="0"/>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09789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HAIR HYGROMETER</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78162" y="3357678"/>
            <a:ext cx="6734008" cy="1698923"/>
          </a:xfrm>
        </p:spPr>
        <p:txBody>
          <a:bodyPr>
            <a:noAutofit/>
          </a:bodyPr>
          <a:lstStyle/>
          <a:p>
            <a:pPr algn="just"/>
            <a:r>
              <a:rPr lang="en-US" dirty="0">
                <a:solidFill>
                  <a:srgbClr val="002060"/>
                </a:solidFill>
                <a:latin typeface="Verdana" panose="020B0604030504040204" pitchFamily="34" charset="0"/>
                <a:ea typeface="Verdana" panose="020B0604030504040204" pitchFamily="34" charset="0"/>
              </a:rPr>
              <a:t>Human hair is used as the humidity sensor.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hair is arranged in parallel beam and they are separated from one another to expose them to the surrounding air/atmosphere.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Number </a:t>
            </a:r>
            <a:r>
              <a:rPr lang="en-US" dirty="0">
                <a:solidFill>
                  <a:srgbClr val="002060"/>
                </a:solidFill>
                <a:latin typeface="Verdana" panose="020B0604030504040204" pitchFamily="34" charset="0"/>
                <a:ea typeface="Verdana" panose="020B0604030504040204" pitchFamily="34" charset="0"/>
              </a:rPr>
              <a:t>of hairs are placed in parallel to increase mechanical strength. This hair arrangement is placed under small tension by the use of a tension spring to ensure proper functioning.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hair arrangement is connected to an arm and a link arrangement and the link is attached to a pointer pivoted at one end. The pointer sweeps over a humidity calibrated scale</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Human </a:t>
            </a:r>
            <a:r>
              <a:rPr lang="en-US" dirty="0">
                <a:solidFill>
                  <a:srgbClr val="002060"/>
                </a:solidFill>
                <a:latin typeface="Verdana" panose="020B0604030504040204" pitchFamily="34" charset="0"/>
                <a:ea typeface="Verdana" panose="020B0604030504040204" pitchFamily="34" charset="0"/>
              </a:rPr>
              <a:t>hair has a property that its </a:t>
            </a:r>
            <a:r>
              <a:rPr lang="en-US" dirty="0" smtClean="0">
                <a:solidFill>
                  <a:srgbClr val="002060"/>
                </a:solidFill>
                <a:latin typeface="Verdana" panose="020B0604030504040204" pitchFamily="34" charset="0"/>
                <a:ea typeface="Verdana" panose="020B0604030504040204" pitchFamily="34" charset="0"/>
              </a:rPr>
              <a:t>length</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increases </a:t>
            </a:r>
            <a:r>
              <a:rPr lang="en-US" dirty="0">
                <a:solidFill>
                  <a:srgbClr val="002060"/>
                </a:solidFill>
                <a:latin typeface="Verdana" panose="020B0604030504040204" pitchFamily="34" charset="0"/>
                <a:ea typeface="Verdana" panose="020B0604030504040204" pitchFamily="34" charset="0"/>
              </a:rPr>
              <a:t>when </a:t>
            </a:r>
            <a:r>
              <a:rPr lang="en-US" dirty="0" smtClean="0">
                <a:solidFill>
                  <a:srgbClr val="002060"/>
                </a:solidFill>
                <a:latin typeface="Verdana" panose="020B0604030504040204" pitchFamily="34" charset="0"/>
                <a:ea typeface="Verdana" panose="020B0604030504040204" pitchFamily="34" charset="0"/>
              </a:rPr>
              <a:t>it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is </a:t>
            </a:r>
            <a:r>
              <a:rPr lang="en-US" dirty="0">
                <a:solidFill>
                  <a:srgbClr val="002060"/>
                </a:solidFill>
                <a:latin typeface="Verdana" panose="020B0604030504040204" pitchFamily="34" charset="0"/>
                <a:ea typeface="Verdana" panose="020B0604030504040204" pitchFamily="34" charset="0"/>
              </a:rPr>
              <a:t>wet and its length decreases when it goes dry .</a:t>
            </a:r>
            <a:endParaRPr lang="tr-TR"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a:blip r:embed="rId2">
            <a:lum bright="-20000" contrast="40000"/>
          </a:blip>
          <a:stretch>
            <a:fillRect/>
          </a:stretch>
        </p:blipFill>
        <p:spPr>
          <a:xfrm>
            <a:off x="7498402" y="2587203"/>
            <a:ext cx="4366656" cy="3806543"/>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74284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1" y="713076"/>
            <a:ext cx="11029616" cy="1013800"/>
          </a:xfrm>
        </p:spPr>
        <p:txBody>
          <a:bodyPr/>
          <a:lstStyle/>
          <a:p>
            <a:pPr algn="ctr"/>
            <a:r>
              <a:rPr lang="tr-TR" b="1" dirty="0" err="1" smtClean="0">
                <a:latin typeface="Verdana" panose="020B0604030504040204" pitchFamily="34" charset="0"/>
                <a:ea typeface="Verdana" panose="020B0604030504040204" pitchFamily="34" charset="0"/>
              </a:rPr>
              <a:t>Applıcatıons</a:t>
            </a:r>
            <a:r>
              <a:rPr lang="tr-TR" b="1" dirty="0" smtClean="0">
                <a:latin typeface="Verdana" panose="020B0604030504040204" pitchFamily="34" charset="0"/>
                <a:ea typeface="Verdana" panose="020B0604030504040204" pitchFamily="34" charset="0"/>
              </a:rPr>
              <a:t> </a:t>
            </a:r>
            <a:r>
              <a:rPr lang="tr-TR" b="1" dirty="0">
                <a:latin typeface="Verdana" panose="020B0604030504040204" pitchFamily="34" charset="0"/>
                <a:ea typeface="Verdana" panose="020B0604030504040204" pitchFamily="34" charset="0"/>
              </a:rPr>
              <a:t>&amp; </a:t>
            </a:r>
            <a:r>
              <a:rPr lang="tr-TR" b="1" dirty="0" err="1" smtClean="0">
                <a:latin typeface="Verdana" panose="020B0604030504040204" pitchFamily="34" charset="0"/>
                <a:ea typeface="Verdana" panose="020B0604030504040204" pitchFamily="34" charset="0"/>
              </a:rPr>
              <a:t>DIsadvantage</a:t>
            </a:r>
            <a:r>
              <a:rPr lang="tr-TR" b="1" dirty="0" err="1">
                <a:latin typeface="Verdana" panose="020B0604030504040204" pitchFamily="34" charset="0"/>
                <a:ea typeface="Verdana" panose="020B0604030504040204" pitchFamily="34" charset="0"/>
              </a:rPr>
              <a:t>S</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1" y="2502469"/>
            <a:ext cx="11029615" cy="2275593"/>
          </a:xfrm>
        </p:spPr>
        <p:txBody>
          <a:bodyPr>
            <a:noAutofit/>
          </a:bodyPr>
          <a:lstStyle/>
          <a:p>
            <a:pPr marL="0" indent="0" algn="just">
              <a:buNone/>
            </a:pPr>
            <a:r>
              <a:rPr lang="tr-TR" b="1" u="sng" dirty="0" smtClean="0">
                <a:solidFill>
                  <a:srgbClr val="002060"/>
                </a:solidFill>
                <a:latin typeface="Verdana" panose="020B0604030504040204" pitchFamily="34" charset="0"/>
                <a:ea typeface="Verdana" panose="020B0604030504040204" pitchFamily="34" charset="0"/>
              </a:rPr>
              <a:t>APPLICATIONS</a:t>
            </a:r>
          </a:p>
          <a:p>
            <a:pPr algn="just"/>
            <a:r>
              <a:rPr lang="en-US" dirty="0" smtClean="0">
                <a:solidFill>
                  <a:srgbClr val="002060"/>
                </a:solidFill>
                <a:latin typeface="Verdana" panose="020B0604030504040204" pitchFamily="34" charset="0"/>
                <a:ea typeface="Verdana" panose="020B0604030504040204" pitchFamily="34" charset="0"/>
              </a:rPr>
              <a:t>These </a:t>
            </a:r>
            <a:r>
              <a:rPr lang="en-US" dirty="0">
                <a:solidFill>
                  <a:srgbClr val="002060"/>
                </a:solidFill>
                <a:latin typeface="Verdana" panose="020B0604030504040204" pitchFamily="34" charset="0"/>
                <a:ea typeface="Verdana" panose="020B0604030504040204" pitchFamily="34" charset="0"/>
              </a:rPr>
              <a:t>hydrometers are used in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temperature </a:t>
            </a:r>
            <a:r>
              <a:rPr lang="en-US" dirty="0">
                <a:solidFill>
                  <a:srgbClr val="002060"/>
                </a:solidFill>
                <a:latin typeface="Verdana" panose="020B0604030504040204" pitchFamily="34" charset="0"/>
                <a:ea typeface="Verdana" panose="020B0604030504040204" pitchFamily="34" charset="0"/>
              </a:rPr>
              <a:t>range of </a:t>
            </a:r>
            <a:r>
              <a:rPr lang="en-US" dirty="0" smtClean="0">
                <a:solidFill>
                  <a:srgbClr val="002060"/>
                </a:solidFill>
                <a:latin typeface="Verdana" panose="020B0604030504040204" pitchFamily="34" charset="0"/>
                <a:ea typeface="Verdana" panose="020B0604030504040204" pitchFamily="34" charset="0"/>
              </a:rPr>
              <a:t>0</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⁰C </a:t>
            </a:r>
            <a:r>
              <a:rPr lang="en-US" dirty="0">
                <a:solidFill>
                  <a:srgbClr val="002060"/>
                </a:solidFill>
                <a:latin typeface="Verdana" panose="020B0604030504040204" pitchFamily="34" charset="0"/>
                <a:ea typeface="Verdana" panose="020B0604030504040204" pitchFamily="34" charset="0"/>
              </a:rPr>
              <a:t>to </a:t>
            </a:r>
            <a:r>
              <a:rPr lang="en-US" dirty="0">
                <a:solidFill>
                  <a:srgbClr val="002060"/>
                </a:solidFill>
                <a:latin typeface="Verdana" panose="020B0604030504040204" pitchFamily="34" charset="0"/>
                <a:ea typeface="Verdana" panose="020B0604030504040204" pitchFamily="34" charset="0"/>
              </a:rPr>
              <a:t>75 </a:t>
            </a:r>
            <a:r>
              <a:rPr lang="en-US" dirty="0" smtClean="0">
                <a:solidFill>
                  <a:srgbClr val="002060"/>
                </a:solidFill>
                <a:latin typeface="Verdana" panose="020B0604030504040204" pitchFamily="34" charset="0"/>
                <a:ea typeface="Verdana" panose="020B0604030504040204" pitchFamily="34" charset="0"/>
              </a:rPr>
              <a:t>⁰C</a:t>
            </a:r>
            <a:r>
              <a:rPr lang="en-US" dirty="0">
                <a:solidFill>
                  <a:srgbClr val="002060"/>
                </a:solidFill>
                <a:latin typeface="Verdana" panose="020B0604030504040204" pitchFamily="34" charset="0"/>
                <a:ea typeface="Verdana" panose="020B0604030504040204" pitchFamily="34" charset="0"/>
              </a:rPr>
              <a:t>.</a:t>
            </a:r>
          </a:p>
          <a:p>
            <a:pPr algn="just"/>
            <a:r>
              <a:rPr lang="tr-TR" dirty="0">
                <a:solidFill>
                  <a:srgbClr val="002060"/>
                </a:solidFill>
                <a:latin typeface="Verdana" panose="020B0604030504040204" pitchFamily="34" charset="0"/>
                <a:ea typeface="Verdana" panose="020B0604030504040204" pitchFamily="34" charset="0"/>
              </a:rPr>
              <a:t>T</a:t>
            </a:r>
            <a:r>
              <a:rPr lang="en-US" dirty="0" err="1" smtClean="0">
                <a:solidFill>
                  <a:srgbClr val="002060"/>
                </a:solidFill>
                <a:latin typeface="Verdana" panose="020B0604030504040204" pitchFamily="34" charset="0"/>
                <a:ea typeface="Verdana" panose="020B0604030504040204" pitchFamily="34" charset="0"/>
              </a:rPr>
              <a:t>hese</a:t>
            </a:r>
            <a:r>
              <a:rPr lang="en-US" dirty="0" smtClean="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hydrometers are used in the </a:t>
            </a:r>
            <a:r>
              <a:rPr lang="en-US" dirty="0" smtClean="0">
                <a:solidFill>
                  <a:srgbClr val="002060"/>
                </a:solidFill>
                <a:latin typeface="Verdana" panose="020B0604030504040204" pitchFamily="34" charset="0"/>
                <a:ea typeface="Verdana" panose="020B0604030504040204" pitchFamily="34" charset="0"/>
              </a:rPr>
              <a:t>RH</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(Relative </a:t>
            </a:r>
            <a:r>
              <a:rPr lang="en-US" dirty="0">
                <a:solidFill>
                  <a:srgbClr val="002060"/>
                </a:solidFill>
                <a:latin typeface="Verdana" panose="020B0604030504040204" pitchFamily="34" charset="0"/>
                <a:ea typeface="Verdana" panose="020B0604030504040204" pitchFamily="34" charset="0"/>
              </a:rPr>
              <a:t>Humidity) range of 30 to 95</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marL="0" indent="0">
              <a:buNone/>
            </a:pPr>
            <a:r>
              <a:rPr lang="tr-TR" b="1" u="sng" dirty="0" smtClean="0">
                <a:solidFill>
                  <a:srgbClr val="002060"/>
                </a:solidFill>
                <a:latin typeface="Verdana" panose="020B0604030504040204" pitchFamily="34" charset="0"/>
                <a:ea typeface="Verdana" panose="020B0604030504040204" pitchFamily="34" charset="0"/>
              </a:rPr>
              <a:t>DISADVANTAGES</a:t>
            </a:r>
          </a:p>
          <a:p>
            <a:r>
              <a:rPr lang="en-US" dirty="0" smtClean="0">
                <a:solidFill>
                  <a:srgbClr val="002060"/>
                </a:solidFill>
                <a:latin typeface="Verdana" panose="020B0604030504040204" pitchFamily="34" charset="0"/>
                <a:ea typeface="Verdana" panose="020B0604030504040204" pitchFamily="34" charset="0"/>
              </a:rPr>
              <a:t>These </a:t>
            </a:r>
            <a:r>
              <a:rPr lang="en-US" dirty="0">
                <a:solidFill>
                  <a:srgbClr val="002060"/>
                </a:solidFill>
                <a:latin typeface="Verdana" panose="020B0604030504040204" pitchFamily="34" charset="0"/>
                <a:ea typeface="Verdana" panose="020B0604030504040204" pitchFamily="34" charset="0"/>
              </a:rPr>
              <a:t>Hydrometers are slow in </a:t>
            </a:r>
            <a:r>
              <a:rPr lang="tr-TR" dirty="0">
                <a:solidFill>
                  <a:srgbClr val="002060"/>
                </a:solidFill>
                <a:latin typeface="Verdana" panose="020B0604030504040204" pitchFamily="34" charset="0"/>
                <a:ea typeface="Verdana" panose="020B0604030504040204" pitchFamily="34" charset="0"/>
              </a:rPr>
              <a:t>r</a:t>
            </a:r>
            <a:r>
              <a:rPr lang="en-US" dirty="0" err="1" smtClean="0">
                <a:solidFill>
                  <a:srgbClr val="002060"/>
                </a:solidFill>
                <a:latin typeface="Verdana" panose="020B0604030504040204" pitchFamily="34" charset="0"/>
                <a:ea typeface="Verdana" panose="020B0604030504040204" pitchFamily="34" charset="0"/>
              </a:rPr>
              <a:t>esponse</a:t>
            </a:r>
            <a:r>
              <a:rPr lang="en-US" dirty="0" smtClean="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a:t>
            </a:r>
          </a:p>
          <a:p>
            <a:r>
              <a:rPr lang="en-US" dirty="0" smtClean="0">
                <a:solidFill>
                  <a:srgbClr val="002060"/>
                </a:solidFill>
                <a:latin typeface="Verdana" panose="020B0604030504040204" pitchFamily="34" charset="0"/>
                <a:ea typeface="Verdana" panose="020B0604030504040204" pitchFamily="34" charset="0"/>
              </a:rPr>
              <a:t>If </a:t>
            </a:r>
            <a:r>
              <a:rPr lang="en-US" dirty="0">
                <a:solidFill>
                  <a:srgbClr val="002060"/>
                </a:solidFill>
                <a:latin typeface="Verdana" panose="020B0604030504040204" pitchFamily="34" charset="0"/>
                <a:ea typeface="Verdana" panose="020B0604030504040204" pitchFamily="34" charset="0"/>
              </a:rPr>
              <a:t>the Hair hydrometer is used </a:t>
            </a:r>
            <a:r>
              <a:rPr lang="en-US" dirty="0" smtClean="0">
                <a:solidFill>
                  <a:srgbClr val="002060"/>
                </a:solidFill>
                <a:latin typeface="Verdana" panose="020B0604030504040204" pitchFamily="34" charset="0"/>
                <a:ea typeface="Verdana" panose="020B0604030504040204" pitchFamily="34" charset="0"/>
              </a:rPr>
              <a:t>constantly,</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its </a:t>
            </a:r>
            <a:r>
              <a:rPr lang="en-US" dirty="0">
                <a:solidFill>
                  <a:srgbClr val="002060"/>
                </a:solidFill>
                <a:latin typeface="Verdana" panose="020B0604030504040204" pitchFamily="34" charset="0"/>
                <a:ea typeface="Verdana" panose="020B0604030504040204" pitchFamily="34" charset="0"/>
              </a:rPr>
              <a:t>calibration tends to change.</a:t>
            </a:r>
            <a:endParaRPr lang="tr-TR" dirty="0">
              <a:solidFill>
                <a:srgbClr val="002060"/>
              </a:solidFill>
              <a:latin typeface="Verdana" panose="020B0604030504040204" pitchFamily="34" charset="0"/>
              <a:ea typeface="Verdana" panose="020B0604030504040204" pitchFamily="34" charset="0"/>
            </a:endParaRPr>
          </a:p>
          <a:p>
            <a:pPr algn="just"/>
            <a:endParaRPr lang="tr-TR"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89711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Wet</a:t>
            </a:r>
            <a:r>
              <a:rPr lang="tr-TR" b="1" dirty="0">
                <a:latin typeface="Verdana" panose="020B0604030504040204" pitchFamily="34" charset="0"/>
                <a:ea typeface="Verdana" panose="020B0604030504040204" pitchFamily="34" charset="0"/>
              </a:rPr>
              <a:t> &amp; </a:t>
            </a:r>
            <a:r>
              <a:rPr lang="tr-TR" b="1" dirty="0" err="1">
                <a:latin typeface="Verdana" panose="020B0604030504040204" pitchFamily="34" charset="0"/>
                <a:ea typeface="Verdana" panose="020B0604030504040204" pitchFamily="34" charset="0"/>
              </a:rPr>
              <a:t>Dry</a:t>
            </a:r>
            <a:r>
              <a:rPr lang="tr-TR" b="1" dirty="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Bulb</a:t>
            </a:r>
            <a:r>
              <a:rPr lang="tr-TR" b="1" dirty="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Hygrometer</a:t>
            </a:r>
            <a:r>
              <a:rPr lang="tr-TR" b="1" dirty="0">
                <a:latin typeface="Verdana" panose="020B0604030504040204" pitchFamily="34" charset="0"/>
                <a:ea typeface="Verdana" panose="020B0604030504040204" pitchFamily="34" charset="0"/>
              </a:rPr>
              <a:t/>
            </a:r>
            <a:br>
              <a:rPr lang="tr-TR" b="1" dirty="0">
                <a:latin typeface="Verdana" panose="020B0604030504040204" pitchFamily="34" charset="0"/>
                <a:ea typeface="Verdana" panose="020B0604030504040204" pitchFamily="34" charset="0"/>
              </a:rPr>
            </a:b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78161" y="2297772"/>
            <a:ext cx="8652959" cy="3678303"/>
          </a:xfrm>
        </p:spPr>
        <p:txBody>
          <a:bodyPr>
            <a:noAutofit/>
          </a:bodyPr>
          <a:lstStyle/>
          <a:p>
            <a:pPr algn="just"/>
            <a:r>
              <a:rPr lang="en-US" sz="1600" dirty="0" smtClean="0">
                <a:solidFill>
                  <a:srgbClr val="002060"/>
                </a:solidFill>
                <a:latin typeface="Verdana" panose="020B0604030504040204" pitchFamily="34" charset="0"/>
                <a:ea typeface="Verdana" panose="020B0604030504040204" pitchFamily="34" charset="0"/>
              </a:rPr>
              <a:t>A </a:t>
            </a:r>
            <a:r>
              <a:rPr lang="en-US" sz="1600" dirty="0" err="1">
                <a:solidFill>
                  <a:srgbClr val="002060"/>
                </a:solidFill>
                <a:latin typeface="Verdana" panose="020B0604030504040204" pitchFamily="34" charset="0"/>
                <a:ea typeface="Verdana" panose="020B0604030504040204" pitchFamily="34" charset="0"/>
              </a:rPr>
              <a:t>pyschrometer</a:t>
            </a:r>
            <a:r>
              <a:rPr lang="en-US" sz="1600" dirty="0">
                <a:solidFill>
                  <a:srgbClr val="002060"/>
                </a:solidFill>
                <a:latin typeface="Verdana" panose="020B0604030504040204" pitchFamily="34" charset="0"/>
                <a:ea typeface="Verdana" panose="020B0604030504040204" pitchFamily="34" charset="0"/>
              </a:rPr>
              <a:t> or wet &amp; dry bulb thermometer , consist of </a:t>
            </a:r>
            <a:r>
              <a:rPr lang="en-US" sz="1600" dirty="0" smtClean="0">
                <a:solidFill>
                  <a:srgbClr val="002060"/>
                </a:solidFill>
                <a:latin typeface="Verdana" panose="020B0604030504040204" pitchFamily="34" charset="0"/>
                <a:ea typeface="Verdana" panose="020B0604030504040204" pitchFamily="34" charset="0"/>
              </a:rPr>
              <a:t>two</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thermometers, </a:t>
            </a:r>
            <a:r>
              <a:rPr lang="en-US" sz="1600" dirty="0">
                <a:solidFill>
                  <a:srgbClr val="002060"/>
                </a:solidFill>
                <a:latin typeface="Verdana" panose="020B0604030504040204" pitchFamily="34" charset="0"/>
                <a:ea typeface="Verdana" panose="020B0604030504040204" pitchFamily="34" charset="0"/>
              </a:rPr>
              <a:t>one that is kept moist with distilled water on a sock or </a:t>
            </a:r>
            <a:r>
              <a:rPr lang="en-US" sz="1600" dirty="0" smtClean="0">
                <a:solidFill>
                  <a:srgbClr val="002060"/>
                </a:solidFill>
                <a:latin typeface="Verdana" panose="020B0604030504040204" pitchFamily="34" charset="0"/>
                <a:ea typeface="Verdana" panose="020B0604030504040204" pitchFamily="34" charset="0"/>
              </a:rPr>
              <a:t>wick.</a:t>
            </a:r>
            <a:endParaRPr lang="tr-TR" sz="1600" dirty="0" smtClean="0">
              <a:solidFill>
                <a:srgbClr val="002060"/>
              </a:solidFill>
              <a:latin typeface="Verdana" panose="020B0604030504040204" pitchFamily="34" charset="0"/>
              <a:ea typeface="Verdana" panose="020B0604030504040204" pitchFamily="34" charset="0"/>
            </a:endParaRPr>
          </a:p>
          <a:p>
            <a:pPr algn="just"/>
            <a:r>
              <a:rPr lang="en-US" sz="1600" dirty="0" smtClean="0">
                <a:solidFill>
                  <a:srgbClr val="002060"/>
                </a:solidFill>
                <a:latin typeface="Verdana" panose="020B0604030504040204" pitchFamily="34" charset="0"/>
                <a:ea typeface="Verdana" panose="020B0604030504040204" pitchFamily="34" charset="0"/>
              </a:rPr>
              <a:t>At </a:t>
            </a:r>
            <a:r>
              <a:rPr lang="en-US" sz="1600" dirty="0">
                <a:solidFill>
                  <a:srgbClr val="002060"/>
                </a:solidFill>
                <a:latin typeface="Verdana" panose="020B0604030504040204" pitchFamily="34" charset="0"/>
                <a:ea typeface="Verdana" panose="020B0604030504040204" pitchFamily="34" charset="0"/>
              </a:rPr>
              <a:t>temperatures above freezing point of </a:t>
            </a:r>
            <a:r>
              <a:rPr lang="en-US" sz="1600" dirty="0" smtClean="0">
                <a:solidFill>
                  <a:srgbClr val="002060"/>
                </a:solidFill>
                <a:latin typeface="Verdana" panose="020B0604030504040204" pitchFamily="34" charset="0"/>
                <a:ea typeface="Verdana" panose="020B0604030504040204" pitchFamily="34" charset="0"/>
              </a:rPr>
              <a:t>water</a:t>
            </a:r>
            <a:r>
              <a:rPr lang="tr-TR" sz="1600" dirty="0" smtClean="0">
                <a:solidFill>
                  <a:srgbClr val="002060"/>
                </a:solidFill>
                <a:latin typeface="Verdana" panose="020B0604030504040204" pitchFamily="34" charset="0"/>
                <a:ea typeface="Verdana" panose="020B0604030504040204" pitchFamily="34" charset="0"/>
              </a:rPr>
              <a:t>,</a:t>
            </a:r>
            <a:r>
              <a:rPr lang="en-US" sz="1600" dirty="0" smtClean="0">
                <a:solidFill>
                  <a:srgbClr val="002060"/>
                </a:solidFill>
                <a:latin typeface="Verdana" panose="020B0604030504040204" pitchFamily="34" charset="0"/>
                <a:ea typeface="Verdana" panose="020B0604030504040204" pitchFamily="34" charset="0"/>
              </a:rPr>
              <a:t> </a:t>
            </a:r>
            <a:r>
              <a:rPr lang="en-US" sz="1600" dirty="0">
                <a:solidFill>
                  <a:srgbClr val="002060"/>
                </a:solidFill>
                <a:latin typeface="Verdana" panose="020B0604030504040204" pitchFamily="34" charset="0"/>
                <a:ea typeface="Verdana" panose="020B0604030504040204" pitchFamily="34" charset="0"/>
              </a:rPr>
              <a:t>evaporation of water </a:t>
            </a:r>
            <a:r>
              <a:rPr lang="en-US" sz="1600" dirty="0" smtClean="0">
                <a:solidFill>
                  <a:srgbClr val="002060"/>
                </a:solidFill>
                <a:latin typeface="Verdana" panose="020B0604030504040204" pitchFamily="34" charset="0"/>
                <a:ea typeface="Verdana" panose="020B0604030504040204" pitchFamily="34" charset="0"/>
              </a:rPr>
              <a:t>from</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wick </a:t>
            </a:r>
            <a:r>
              <a:rPr lang="en-US" sz="1600" dirty="0" smtClean="0">
                <a:solidFill>
                  <a:srgbClr val="002060"/>
                </a:solidFill>
                <a:latin typeface="Verdana" panose="020B0604030504040204" pitchFamily="34" charset="0"/>
                <a:ea typeface="Verdana" panose="020B0604030504040204" pitchFamily="34" charset="0"/>
              </a:rPr>
              <a:t>lower</a:t>
            </a:r>
            <a:r>
              <a:rPr lang="tr-TR" sz="1600" dirty="0" smtClean="0">
                <a:solidFill>
                  <a:srgbClr val="002060"/>
                </a:solidFill>
                <a:latin typeface="Verdana" panose="020B0604030504040204" pitchFamily="34" charset="0"/>
                <a:ea typeface="Verdana" panose="020B0604030504040204" pitchFamily="34" charset="0"/>
              </a:rPr>
              <a:t>s</a:t>
            </a:r>
            <a:r>
              <a:rPr lang="en-US" sz="1600" dirty="0" smtClean="0">
                <a:solidFill>
                  <a:srgbClr val="002060"/>
                </a:solidFill>
                <a:latin typeface="Verdana" panose="020B0604030504040204" pitchFamily="34" charset="0"/>
                <a:ea typeface="Verdana" panose="020B0604030504040204" pitchFamily="34" charset="0"/>
              </a:rPr>
              <a:t> temperature </a:t>
            </a:r>
            <a:r>
              <a:rPr lang="en-US" sz="1600" dirty="0">
                <a:solidFill>
                  <a:srgbClr val="002060"/>
                </a:solidFill>
                <a:latin typeface="Verdana" panose="020B0604030504040204" pitchFamily="34" charset="0"/>
                <a:ea typeface="Verdana" panose="020B0604030504040204" pitchFamily="34" charset="0"/>
              </a:rPr>
              <a:t>so that the wet-bulb usually shows a </a:t>
            </a:r>
            <a:r>
              <a:rPr lang="en-US" sz="1600" dirty="0" smtClean="0">
                <a:solidFill>
                  <a:srgbClr val="002060"/>
                </a:solidFill>
                <a:latin typeface="Verdana" panose="020B0604030504040204" pitchFamily="34" charset="0"/>
                <a:ea typeface="Verdana" panose="020B0604030504040204" pitchFamily="34" charset="0"/>
              </a:rPr>
              <a:t>lower</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temperature </a:t>
            </a:r>
            <a:r>
              <a:rPr lang="en-US" sz="1600" dirty="0">
                <a:solidFill>
                  <a:srgbClr val="002060"/>
                </a:solidFill>
                <a:latin typeface="Verdana" panose="020B0604030504040204" pitchFamily="34" charset="0"/>
                <a:ea typeface="Verdana" panose="020B0604030504040204" pitchFamily="34" charset="0"/>
              </a:rPr>
              <a:t>than that of the dry-bulb </a:t>
            </a:r>
            <a:r>
              <a:rPr lang="en-US" sz="1600" dirty="0" smtClean="0">
                <a:solidFill>
                  <a:srgbClr val="002060"/>
                </a:solidFill>
                <a:latin typeface="Verdana" panose="020B0604030504040204" pitchFamily="34" charset="0"/>
                <a:ea typeface="Verdana" panose="020B0604030504040204" pitchFamily="34" charset="0"/>
              </a:rPr>
              <a:t>thermometer. </a:t>
            </a:r>
            <a:endParaRPr lang="tr-TR" sz="1600" dirty="0" smtClean="0">
              <a:solidFill>
                <a:srgbClr val="002060"/>
              </a:solidFill>
              <a:latin typeface="Verdana" panose="020B0604030504040204" pitchFamily="34" charset="0"/>
              <a:ea typeface="Verdana" panose="020B0604030504040204" pitchFamily="34" charset="0"/>
            </a:endParaRPr>
          </a:p>
          <a:p>
            <a:pPr algn="just"/>
            <a:r>
              <a:rPr lang="en-US" sz="1600" dirty="0" smtClean="0">
                <a:solidFill>
                  <a:srgbClr val="002060"/>
                </a:solidFill>
                <a:latin typeface="Verdana" panose="020B0604030504040204" pitchFamily="34" charset="0"/>
                <a:ea typeface="Verdana" panose="020B0604030504040204" pitchFamily="34" charset="0"/>
              </a:rPr>
              <a:t>When </a:t>
            </a:r>
            <a:r>
              <a:rPr lang="en-US" sz="1600" dirty="0">
                <a:solidFill>
                  <a:srgbClr val="002060"/>
                </a:solidFill>
                <a:latin typeface="Verdana" panose="020B0604030504040204" pitchFamily="34" charset="0"/>
                <a:ea typeface="Verdana" panose="020B0604030504040204" pitchFamily="34" charset="0"/>
              </a:rPr>
              <a:t>the </a:t>
            </a:r>
            <a:r>
              <a:rPr lang="en-US" sz="1600" dirty="0" smtClean="0">
                <a:solidFill>
                  <a:srgbClr val="002060"/>
                </a:solidFill>
                <a:latin typeface="Verdana" panose="020B0604030504040204" pitchFamily="34" charset="0"/>
                <a:ea typeface="Verdana" panose="020B0604030504040204" pitchFamily="34" charset="0"/>
              </a:rPr>
              <a:t>air</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temperature </a:t>
            </a:r>
            <a:r>
              <a:rPr lang="en-US" sz="1600" dirty="0">
                <a:solidFill>
                  <a:srgbClr val="002060"/>
                </a:solidFill>
                <a:latin typeface="Verdana" panose="020B0604030504040204" pitchFamily="34" charset="0"/>
                <a:ea typeface="Verdana" panose="020B0604030504040204" pitchFamily="34" charset="0"/>
              </a:rPr>
              <a:t>is below freezing , however the wet-bulb is covered with a </a:t>
            </a:r>
            <a:r>
              <a:rPr lang="en-US" sz="1600" dirty="0" smtClean="0">
                <a:solidFill>
                  <a:srgbClr val="002060"/>
                </a:solidFill>
                <a:latin typeface="Verdana" panose="020B0604030504040204" pitchFamily="34" charset="0"/>
                <a:ea typeface="Verdana" panose="020B0604030504040204" pitchFamily="34" charset="0"/>
              </a:rPr>
              <a:t>thin</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coating </a:t>
            </a:r>
            <a:r>
              <a:rPr lang="en-US" sz="1600" dirty="0">
                <a:solidFill>
                  <a:srgbClr val="002060"/>
                </a:solidFill>
                <a:latin typeface="Verdana" panose="020B0604030504040204" pitchFamily="34" charset="0"/>
                <a:ea typeface="Verdana" panose="020B0604030504040204" pitchFamily="34" charset="0"/>
              </a:rPr>
              <a:t>of ice and may be warmer than the dry bulb .</a:t>
            </a:r>
          </a:p>
          <a:p>
            <a:pPr algn="just"/>
            <a:r>
              <a:rPr lang="en-US" sz="1600" dirty="0" smtClean="0">
                <a:solidFill>
                  <a:srgbClr val="002060"/>
                </a:solidFill>
                <a:latin typeface="Verdana" panose="020B0604030504040204" pitchFamily="34" charset="0"/>
                <a:ea typeface="Verdana" panose="020B0604030504040204" pitchFamily="34" charset="0"/>
              </a:rPr>
              <a:t>Dry-Bulb </a:t>
            </a:r>
            <a:r>
              <a:rPr lang="en-US" sz="1600" dirty="0">
                <a:solidFill>
                  <a:srgbClr val="002060"/>
                </a:solidFill>
                <a:latin typeface="Verdana" panose="020B0604030504040204" pitchFamily="34" charset="0"/>
                <a:ea typeface="Verdana" panose="020B0604030504040204" pitchFamily="34" charset="0"/>
              </a:rPr>
              <a:t>temperature (DBT</a:t>
            </a:r>
            <a:r>
              <a:rPr lang="en-US" sz="1600" dirty="0" smtClean="0">
                <a:solidFill>
                  <a:srgbClr val="002060"/>
                </a:solidFill>
                <a:latin typeface="Verdana" panose="020B0604030504040204" pitchFamily="34" charset="0"/>
                <a:ea typeface="Verdana" panose="020B0604030504040204" pitchFamily="34" charset="0"/>
              </a:rPr>
              <a:t>): </a:t>
            </a:r>
            <a:r>
              <a:rPr lang="en-US" sz="1600" dirty="0">
                <a:solidFill>
                  <a:srgbClr val="002060"/>
                </a:solidFill>
                <a:latin typeface="Verdana" panose="020B0604030504040204" pitchFamily="34" charset="0"/>
                <a:ea typeface="Verdana" panose="020B0604030504040204" pitchFamily="34" charset="0"/>
              </a:rPr>
              <a:t>The dry-bulb temperature is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temperature </a:t>
            </a:r>
            <a:r>
              <a:rPr lang="en-US" sz="1600" dirty="0">
                <a:solidFill>
                  <a:srgbClr val="002060"/>
                </a:solidFill>
                <a:latin typeface="Verdana" panose="020B0604030504040204" pitchFamily="34" charset="0"/>
                <a:ea typeface="Verdana" panose="020B0604030504040204" pitchFamily="34" charset="0"/>
              </a:rPr>
              <a:t>indicated by a thermometer exposed to the air in a </a:t>
            </a:r>
            <a:r>
              <a:rPr lang="en-US" sz="1600" dirty="0" smtClean="0">
                <a:solidFill>
                  <a:srgbClr val="002060"/>
                </a:solidFill>
                <a:latin typeface="Verdana" panose="020B0604030504040204" pitchFamily="34" charset="0"/>
                <a:ea typeface="Verdana" panose="020B0604030504040204" pitchFamily="34" charset="0"/>
              </a:rPr>
              <a:t>placed</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sheltered </a:t>
            </a:r>
            <a:r>
              <a:rPr lang="en-US" sz="1600" dirty="0">
                <a:solidFill>
                  <a:srgbClr val="002060"/>
                </a:solidFill>
                <a:latin typeface="Verdana" panose="020B0604030504040204" pitchFamily="34" charset="0"/>
                <a:ea typeface="Verdana" panose="020B0604030504040204" pitchFamily="34" charset="0"/>
              </a:rPr>
              <a:t>from direct solar radiation . The term dry-bulb is </a:t>
            </a:r>
            <a:r>
              <a:rPr lang="en-US" sz="1600" dirty="0" smtClean="0">
                <a:solidFill>
                  <a:srgbClr val="002060"/>
                </a:solidFill>
                <a:latin typeface="Verdana" panose="020B0604030504040204" pitchFamily="34" charset="0"/>
                <a:ea typeface="Verdana" panose="020B0604030504040204" pitchFamily="34" charset="0"/>
              </a:rPr>
              <a:t>customarily</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added </a:t>
            </a:r>
            <a:r>
              <a:rPr lang="en-US" sz="1600" dirty="0">
                <a:solidFill>
                  <a:srgbClr val="002060"/>
                </a:solidFill>
                <a:latin typeface="Verdana" panose="020B0604030504040204" pitchFamily="34" charset="0"/>
                <a:ea typeface="Verdana" panose="020B0604030504040204" pitchFamily="34" charset="0"/>
              </a:rPr>
              <a:t>to the temperature to distinguish it from wet-bulb and </a:t>
            </a:r>
            <a:r>
              <a:rPr lang="en-US" sz="1600" dirty="0" smtClean="0">
                <a:solidFill>
                  <a:srgbClr val="002060"/>
                </a:solidFill>
                <a:latin typeface="Verdana" panose="020B0604030504040204" pitchFamily="34" charset="0"/>
                <a:ea typeface="Verdana" panose="020B0604030504040204" pitchFamily="34" charset="0"/>
              </a:rPr>
              <a:t>dew-point</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temperature</a:t>
            </a:r>
            <a:r>
              <a:rPr lang="tr-TR" sz="1600" dirty="0" smtClean="0">
                <a:solidFill>
                  <a:srgbClr val="002060"/>
                </a:solidFill>
                <a:latin typeface="Verdana" panose="020B0604030504040204" pitchFamily="34" charset="0"/>
                <a:ea typeface="Verdana" panose="020B0604030504040204" pitchFamily="34" charset="0"/>
              </a:rPr>
              <a:t>.</a:t>
            </a:r>
            <a:endParaRPr lang="tr-TR" sz="1600" dirty="0">
              <a:solidFill>
                <a:srgbClr val="002060"/>
              </a:solidFill>
              <a:latin typeface="Verdana" panose="020B0604030504040204" pitchFamily="34" charset="0"/>
              <a:ea typeface="Verdana" panose="020B0604030504040204" pitchFamily="34" charset="0"/>
            </a:endParaRPr>
          </a:p>
          <a:p>
            <a:pPr algn="just"/>
            <a:r>
              <a:rPr lang="en-US" sz="1600" dirty="0" smtClean="0">
                <a:solidFill>
                  <a:srgbClr val="002060"/>
                </a:solidFill>
                <a:latin typeface="Verdana" panose="020B0604030504040204" pitchFamily="34" charset="0"/>
                <a:ea typeface="Verdana" panose="020B0604030504040204" pitchFamily="34" charset="0"/>
              </a:rPr>
              <a:t>Wet-Bulb </a:t>
            </a:r>
            <a:r>
              <a:rPr lang="en-US" sz="1600" dirty="0">
                <a:solidFill>
                  <a:srgbClr val="002060"/>
                </a:solidFill>
                <a:latin typeface="Verdana" panose="020B0604030504040204" pitchFamily="34" charset="0"/>
                <a:ea typeface="Verdana" panose="020B0604030504040204" pitchFamily="34" charset="0"/>
              </a:rPr>
              <a:t>temperature (WBT</a:t>
            </a:r>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thermodynamic wet-bulb is </a:t>
            </a:r>
            <a:r>
              <a:rPr lang="en-US" sz="1600" dirty="0" smtClean="0">
                <a:solidFill>
                  <a:srgbClr val="002060"/>
                </a:solidFill>
                <a:latin typeface="Verdana" panose="020B0604030504040204" pitchFamily="34" charset="0"/>
                <a:ea typeface="Verdana" panose="020B0604030504040204" pitchFamily="34" charset="0"/>
              </a:rPr>
              <a:t>a</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thermodynamic </a:t>
            </a:r>
            <a:r>
              <a:rPr lang="en-US" sz="1600" dirty="0">
                <a:solidFill>
                  <a:srgbClr val="002060"/>
                </a:solidFill>
                <a:latin typeface="Verdana" panose="020B0604030504040204" pitchFamily="34" charset="0"/>
                <a:ea typeface="Verdana" panose="020B0604030504040204" pitchFamily="34" charset="0"/>
              </a:rPr>
              <a:t>property of mixture of air and water vapor . The </a:t>
            </a:r>
            <a:r>
              <a:rPr lang="en-US" sz="1600" dirty="0" smtClean="0">
                <a:solidFill>
                  <a:srgbClr val="002060"/>
                </a:solidFill>
                <a:latin typeface="Verdana" panose="020B0604030504040204" pitchFamily="34" charset="0"/>
                <a:ea typeface="Verdana" panose="020B0604030504040204" pitchFamily="34" charset="0"/>
              </a:rPr>
              <a:t>value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indicated </a:t>
            </a:r>
            <a:r>
              <a:rPr lang="en-US" sz="1600" dirty="0">
                <a:solidFill>
                  <a:srgbClr val="002060"/>
                </a:solidFill>
                <a:latin typeface="Verdana" panose="020B0604030504040204" pitchFamily="34" charset="0"/>
                <a:ea typeface="Verdana" panose="020B0604030504040204" pitchFamily="34" charset="0"/>
              </a:rPr>
              <a:t>by a wet-bulb thermometer often provides an </a:t>
            </a:r>
            <a:r>
              <a:rPr lang="en-US" sz="1600" dirty="0" smtClean="0">
                <a:solidFill>
                  <a:srgbClr val="002060"/>
                </a:solidFill>
                <a:latin typeface="Verdana" panose="020B0604030504040204" pitchFamily="34" charset="0"/>
                <a:ea typeface="Verdana" panose="020B0604030504040204" pitchFamily="34" charset="0"/>
              </a:rPr>
              <a:t>adequate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approximation </a:t>
            </a:r>
            <a:r>
              <a:rPr lang="en-US" sz="1600" dirty="0">
                <a:solidFill>
                  <a:srgbClr val="002060"/>
                </a:solidFill>
                <a:latin typeface="Verdana" panose="020B0604030504040204" pitchFamily="34" charset="0"/>
                <a:ea typeface="Verdana" panose="020B0604030504040204" pitchFamily="34" charset="0"/>
              </a:rPr>
              <a:t>of the thermo-dynamic wet-bulb temperature .</a:t>
            </a:r>
            <a:endParaRPr lang="tr-TR" sz="1600"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a:blip r:embed="rId2"/>
          <a:stretch>
            <a:fillRect/>
          </a:stretch>
        </p:blipFill>
        <p:spPr>
          <a:xfrm>
            <a:off x="9676924" y="2771212"/>
            <a:ext cx="2291245" cy="3346500"/>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40075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Slıng</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Pyschrometer</a:t>
            </a:r>
            <a:r>
              <a:rPr lang="tr-TR" b="1" dirty="0">
                <a:latin typeface="Verdana" panose="020B0604030504040204" pitchFamily="34" charset="0"/>
                <a:ea typeface="Verdana" panose="020B0604030504040204" pitchFamily="34" charset="0"/>
              </a:rPr>
              <a:t/>
            </a:r>
            <a:br>
              <a:rPr lang="tr-TR" b="1" dirty="0">
                <a:latin typeface="Verdana" panose="020B0604030504040204" pitchFamily="34" charset="0"/>
                <a:ea typeface="Verdana" panose="020B0604030504040204" pitchFamily="34" charset="0"/>
              </a:rPr>
            </a:b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350032"/>
            <a:ext cx="5190726" cy="3678303"/>
          </a:xfrm>
        </p:spPr>
        <p:txBody>
          <a:bodyPr>
            <a:normAutofit/>
          </a:bodyPr>
          <a:lstStyle/>
          <a:p>
            <a:pPr algn="just"/>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sling </a:t>
            </a:r>
            <a:r>
              <a:rPr lang="en-US" dirty="0" err="1">
                <a:solidFill>
                  <a:srgbClr val="002060"/>
                </a:solidFill>
                <a:latin typeface="Verdana" panose="020B0604030504040204" pitchFamily="34" charset="0"/>
                <a:ea typeface="Verdana" panose="020B0604030504040204" pitchFamily="34" charset="0"/>
              </a:rPr>
              <a:t>psychrometer</a:t>
            </a:r>
            <a:r>
              <a:rPr lang="en-US" dirty="0">
                <a:solidFill>
                  <a:srgbClr val="002060"/>
                </a:solidFill>
                <a:latin typeface="Verdana" panose="020B0604030504040204" pitchFamily="34" charset="0"/>
                <a:ea typeface="Verdana" panose="020B0604030504040204" pitchFamily="34" charset="0"/>
              </a:rPr>
              <a:t>, which </a:t>
            </a:r>
            <a:r>
              <a:rPr lang="en-US" dirty="0" smtClean="0">
                <a:solidFill>
                  <a:srgbClr val="002060"/>
                </a:solidFill>
                <a:latin typeface="Verdana" panose="020B0604030504040204" pitchFamily="34" charset="0"/>
                <a:ea typeface="Verdana" panose="020B0604030504040204" pitchFamily="34" charset="0"/>
              </a:rPr>
              <a:t>uses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thermometers </a:t>
            </a:r>
            <a:r>
              <a:rPr lang="en-US" dirty="0">
                <a:solidFill>
                  <a:srgbClr val="002060"/>
                </a:solidFill>
                <a:latin typeface="Verdana" panose="020B0604030504040204" pitchFamily="34" charset="0"/>
                <a:ea typeface="Verdana" panose="020B0604030504040204" pitchFamily="34" charset="0"/>
              </a:rPr>
              <a:t>attached to a handle or length </a:t>
            </a:r>
            <a:r>
              <a:rPr lang="en-US" dirty="0" smtClean="0">
                <a:solidFill>
                  <a:srgbClr val="002060"/>
                </a:solidFill>
                <a:latin typeface="Verdana" panose="020B0604030504040204" pitchFamily="34" charset="0"/>
                <a:ea typeface="Verdana" panose="020B0604030504040204" pitchFamily="34" charset="0"/>
              </a:rPr>
              <a:t>of</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rope </a:t>
            </a:r>
            <a:r>
              <a:rPr lang="en-US" dirty="0">
                <a:solidFill>
                  <a:srgbClr val="002060"/>
                </a:solidFill>
                <a:latin typeface="Verdana" panose="020B0604030504040204" pitchFamily="34" charset="0"/>
                <a:ea typeface="Verdana" panose="020B0604030504040204" pitchFamily="34" charset="0"/>
              </a:rPr>
              <a:t>and spun in the air for about one </a:t>
            </a:r>
            <a:r>
              <a:rPr lang="en-US" dirty="0" smtClean="0">
                <a:solidFill>
                  <a:srgbClr val="002060"/>
                </a:solidFill>
                <a:latin typeface="Verdana" panose="020B0604030504040204" pitchFamily="34" charset="0"/>
                <a:ea typeface="Verdana" panose="020B0604030504040204" pitchFamily="34" charset="0"/>
              </a:rPr>
              <a:t>minute,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is </a:t>
            </a:r>
            <a:r>
              <a:rPr lang="en-US" dirty="0">
                <a:solidFill>
                  <a:srgbClr val="002060"/>
                </a:solidFill>
                <a:latin typeface="Verdana" panose="020B0604030504040204" pitchFamily="34" charset="0"/>
                <a:ea typeface="Verdana" panose="020B0604030504040204" pitchFamily="34" charset="0"/>
              </a:rPr>
              <a:t>sometimes used for field measurements, </a:t>
            </a:r>
            <a:r>
              <a:rPr lang="en-US" dirty="0" smtClean="0">
                <a:solidFill>
                  <a:srgbClr val="002060"/>
                </a:solidFill>
                <a:latin typeface="Verdana" panose="020B0604030504040204" pitchFamily="34" charset="0"/>
                <a:ea typeface="Verdana" panose="020B0604030504040204" pitchFamily="34" charset="0"/>
              </a:rPr>
              <a:t>but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is </a:t>
            </a:r>
            <a:r>
              <a:rPr lang="en-US" dirty="0">
                <a:solidFill>
                  <a:srgbClr val="002060"/>
                </a:solidFill>
                <a:latin typeface="Verdana" panose="020B0604030504040204" pitchFamily="34" charset="0"/>
                <a:ea typeface="Verdana" panose="020B0604030504040204" pitchFamily="34" charset="0"/>
              </a:rPr>
              <a:t>being replaced by more </a:t>
            </a:r>
            <a:r>
              <a:rPr lang="en-US" dirty="0" smtClean="0">
                <a:solidFill>
                  <a:srgbClr val="002060"/>
                </a:solidFill>
                <a:latin typeface="Verdana" panose="020B0604030504040204" pitchFamily="34" charset="0"/>
                <a:ea typeface="Verdana" panose="020B0604030504040204" pitchFamily="34" charset="0"/>
              </a:rPr>
              <a:t>convenient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electronic </a:t>
            </a:r>
            <a:r>
              <a:rPr lang="en-US" dirty="0">
                <a:solidFill>
                  <a:srgbClr val="002060"/>
                </a:solidFill>
                <a:latin typeface="Verdana" panose="020B0604030504040204" pitchFamily="34" charset="0"/>
                <a:ea typeface="Verdana" panose="020B0604030504040204" pitchFamily="34" charset="0"/>
              </a:rPr>
              <a:t>sensors.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whirling </a:t>
            </a:r>
            <a:r>
              <a:rPr lang="en-US" dirty="0" err="1" smtClean="0">
                <a:solidFill>
                  <a:srgbClr val="002060"/>
                </a:solidFill>
                <a:latin typeface="Verdana" panose="020B0604030504040204" pitchFamily="34" charset="0"/>
                <a:ea typeface="Verdana" panose="020B0604030504040204" pitchFamily="34" charset="0"/>
              </a:rPr>
              <a:t>psychrometer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uses </a:t>
            </a:r>
            <a:r>
              <a:rPr lang="en-US" dirty="0">
                <a:solidFill>
                  <a:srgbClr val="002060"/>
                </a:solidFill>
                <a:latin typeface="Verdana" panose="020B0604030504040204" pitchFamily="34" charset="0"/>
                <a:ea typeface="Verdana" panose="020B0604030504040204" pitchFamily="34" charset="0"/>
              </a:rPr>
              <a:t>the same principle, but the </a:t>
            </a:r>
            <a:r>
              <a:rPr lang="en-US" dirty="0" smtClean="0">
                <a:solidFill>
                  <a:srgbClr val="002060"/>
                </a:solidFill>
                <a:latin typeface="Verdana" panose="020B0604030504040204" pitchFamily="34" charset="0"/>
                <a:ea typeface="Verdana" panose="020B0604030504040204" pitchFamily="34" charset="0"/>
              </a:rPr>
              <a:t>two</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thermometers </a:t>
            </a:r>
            <a:r>
              <a:rPr lang="en-US" dirty="0">
                <a:solidFill>
                  <a:srgbClr val="002060"/>
                </a:solidFill>
                <a:latin typeface="Verdana" panose="020B0604030504040204" pitchFamily="34" charset="0"/>
                <a:ea typeface="Verdana" panose="020B0604030504040204" pitchFamily="34" charset="0"/>
              </a:rPr>
              <a:t>are fitted into a device </a:t>
            </a:r>
            <a:r>
              <a:rPr lang="en-US" dirty="0" smtClean="0">
                <a:solidFill>
                  <a:srgbClr val="002060"/>
                </a:solidFill>
                <a:latin typeface="Verdana" panose="020B0604030504040204" pitchFamily="34" charset="0"/>
                <a:ea typeface="Verdana" panose="020B0604030504040204" pitchFamily="34" charset="0"/>
              </a:rPr>
              <a:t>that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resembles </a:t>
            </a:r>
            <a:r>
              <a:rPr lang="en-US" dirty="0">
                <a:solidFill>
                  <a:srgbClr val="002060"/>
                </a:solidFill>
                <a:latin typeface="Verdana" panose="020B0604030504040204" pitchFamily="34" charset="0"/>
                <a:ea typeface="Verdana" panose="020B0604030504040204" pitchFamily="34" charset="0"/>
              </a:rPr>
              <a:t>a ratchet or football rattle.</a:t>
            </a:r>
            <a:endParaRPr lang="tr-TR"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a:blip r:embed="rId2"/>
          <a:stretch>
            <a:fillRect/>
          </a:stretch>
        </p:blipFill>
        <p:spPr>
          <a:xfrm>
            <a:off x="5771918" y="2180496"/>
            <a:ext cx="5989807" cy="4507297"/>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65568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Applıcatıons</a:t>
            </a:r>
            <a:r>
              <a:rPr lang="tr-TR" b="1" dirty="0">
                <a:latin typeface="Verdana" panose="020B0604030504040204" pitchFamily="34" charset="0"/>
                <a:ea typeface="Verdana" panose="020B0604030504040204" pitchFamily="34" charset="0"/>
              </a:rPr>
              <a:t> &amp; </a:t>
            </a:r>
            <a:r>
              <a:rPr lang="tr-TR" b="1" dirty="0" err="1">
                <a:latin typeface="Verdana" panose="020B0604030504040204" pitchFamily="34" charset="0"/>
                <a:ea typeface="Verdana" panose="020B0604030504040204" pitchFamily="34" charset="0"/>
              </a:rPr>
              <a:t>DIsadvantageS</a:t>
            </a:r>
            <a:endParaRPr lang="tr-TR" dirty="0"/>
          </a:p>
        </p:txBody>
      </p:sp>
      <p:sp>
        <p:nvSpPr>
          <p:cNvPr id="3" name="İçerik Yer Tutucusu 2"/>
          <p:cNvSpPr>
            <a:spLocks noGrp="1"/>
          </p:cNvSpPr>
          <p:nvPr>
            <p:ph idx="1"/>
          </p:nvPr>
        </p:nvSpPr>
        <p:spPr>
          <a:xfrm>
            <a:off x="581193" y="2997134"/>
            <a:ext cx="11029615" cy="3678303"/>
          </a:xfrm>
        </p:spPr>
        <p:txBody>
          <a:bodyPr>
            <a:noAutofit/>
          </a:bodyPr>
          <a:lstStyle/>
          <a:p>
            <a:pPr marL="0" indent="0" algn="just">
              <a:buNone/>
            </a:pPr>
            <a:r>
              <a:rPr lang="tr-TR" sz="1600" b="1" u="sng" dirty="0">
                <a:solidFill>
                  <a:srgbClr val="002060"/>
                </a:solidFill>
                <a:latin typeface="Verdana" panose="020B0604030504040204" pitchFamily="34" charset="0"/>
                <a:ea typeface="Verdana" panose="020B0604030504040204" pitchFamily="34" charset="0"/>
              </a:rPr>
              <a:t>APPLICATIONS</a:t>
            </a:r>
          </a:p>
          <a:p>
            <a:pPr algn="just"/>
            <a:r>
              <a:rPr lang="en-US" sz="1600" dirty="0" smtClean="0">
                <a:solidFill>
                  <a:srgbClr val="002060"/>
                </a:solidFill>
                <a:latin typeface="Verdana" panose="020B0604030504040204" pitchFamily="34" charset="0"/>
                <a:ea typeface="Verdana" panose="020B0604030504040204" pitchFamily="34" charset="0"/>
              </a:rPr>
              <a:t>It </a:t>
            </a:r>
            <a:r>
              <a:rPr lang="en-US" sz="1600" dirty="0">
                <a:solidFill>
                  <a:srgbClr val="002060"/>
                </a:solidFill>
                <a:latin typeface="Verdana" panose="020B0604030504040204" pitchFamily="34" charset="0"/>
                <a:ea typeface="Verdana" panose="020B0604030504040204" pitchFamily="34" charset="0"/>
              </a:rPr>
              <a:t>is used for checking humidity level in </a:t>
            </a:r>
            <a:r>
              <a:rPr lang="en-US" sz="1600" dirty="0" err="1" smtClean="0">
                <a:solidFill>
                  <a:srgbClr val="002060"/>
                </a:solidFill>
                <a:latin typeface="Verdana" panose="020B0604030504040204" pitchFamily="34" charset="0"/>
                <a:ea typeface="Verdana" panose="020B0604030504040204" pitchFamily="34" charset="0"/>
              </a:rPr>
              <a:t>airconditioned</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rooms </a:t>
            </a:r>
            <a:r>
              <a:rPr lang="en-US" sz="1600" dirty="0">
                <a:solidFill>
                  <a:srgbClr val="002060"/>
                </a:solidFill>
                <a:latin typeface="Verdana" panose="020B0604030504040204" pitchFamily="34" charset="0"/>
                <a:ea typeface="Verdana" panose="020B0604030504040204" pitchFamily="34" charset="0"/>
              </a:rPr>
              <a:t>and installations.</a:t>
            </a:r>
          </a:p>
          <a:p>
            <a:pPr algn="just"/>
            <a:r>
              <a:rPr lang="en-US" sz="1600" dirty="0" smtClean="0">
                <a:solidFill>
                  <a:srgbClr val="002060"/>
                </a:solidFill>
                <a:latin typeface="Verdana" panose="020B0604030504040204" pitchFamily="34" charset="0"/>
                <a:ea typeface="Verdana" panose="020B0604030504040204" pitchFamily="34" charset="0"/>
              </a:rPr>
              <a:t>It </a:t>
            </a:r>
            <a:r>
              <a:rPr lang="en-US" sz="1600" dirty="0">
                <a:solidFill>
                  <a:srgbClr val="002060"/>
                </a:solidFill>
                <a:latin typeface="Verdana" panose="020B0604030504040204" pitchFamily="34" charset="0"/>
                <a:ea typeface="Verdana" panose="020B0604030504040204" pitchFamily="34" charset="0"/>
              </a:rPr>
              <a:t>is used to set and check hair hygrometer.</a:t>
            </a:r>
          </a:p>
          <a:p>
            <a:pPr algn="just"/>
            <a:r>
              <a:rPr lang="en-US" sz="1600" dirty="0" smtClean="0">
                <a:solidFill>
                  <a:srgbClr val="002060"/>
                </a:solidFill>
                <a:latin typeface="Verdana" panose="020B0604030504040204" pitchFamily="34" charset="0"/>
                <a:ea typeface="Verdana" panose="020B0604030504040204" pitchFamily="34" charset="0"/>
              </a:rPr>
              <a:t>It </a:t>
            </a:r>
            <a:r>
              <a:rPr lang="en-US" sz="1600" dirty="0">
                <a:solidFill>
                  <a:srgbClr val="002060"/>
                </a:solidFill>
                <a:latin typeface="Verdana" panose="020B0604030504040204" pitchFamily="34" charset="0"/>
                <a:ea typeface="Verdana" panose="020B0604030504040204" pitchFamily="34" charset="0"/>
              </a:rPr>
              <a:t>is used in the measurement range of 0 </a:t>
            </a:r>
            <a:r>
              <a:rPr lang="en-US" sz="1600" dirty="0" smtClean="0">
                <a:solidFill>
                  <a:srgbClr val="002060"/>
                </a:solidFill>
                <a:latin typeface="Verdana" panose="020B0604030504040204" pitchFamily="34" charset="0"/>
                <a:ea typeface="Verdana" panose="020B0604030504040204" pitchFamily="34" charset="0"/>
              </a:rPr>
              <a:t>to</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100</a:t>
            </a:r>
            <a:r>
              <a:rPr lang="en-US" sz="1600" dirty="0">
                <a:solidFill>
                  <a:srgbClr val="002060"/>
                </a:solidFill>
                <a:latin typeface="Verdana" panose="020B0604030504040204" pitchFamily="34" charset="0"/>
                <a:ea typeface="Verdana" panose="020B0604030504040204" pitchFamily="34" charset="0"/>
              </a:rPr>
              <a:t>% RH</a:t>
            </a:r>
            <a:r>
              <a:rPr lang="en-US" sz="1600" dirty="0" smtClean="0">
                <a:solidFill>
                  <a:srgbClr val="002060"/>
                </a:solidFill>
                <a:latin typeface="Verdana" panose="020B0604030504040204" pitchFamily="34" charset="0"/>
                <a:ea typeface="Verdana" panose="020B0604030504040204" pitchFamily="34" charset="0"/>
              </a:rPr>
              <a:t>.</a:t>
            </a:r>
            <a:endParaRPr lang="tr-TR" sz="1600" dirty="0" smtClean="0">
              <a:solidFill>
                <a:srgbClr val="002060"/>
              </a:solidFill>
              <a:latin typeface="Verdana" panose="020B0604030504040204" pitchFamily="34" charset="0"/>
              <a:ea typeface="Verdana" panose="020B0604030504040204" pitchFamily="34" charset="0"/>
            </a:endParaRPr>
          </a:p>
          <a:p>
            <a:pPr algn="just"/>
            <a:r>
              <a:rPr lang="en-US" sz="1600" dirty="0" smtClean="0">
                <a:solidFill>
                  <a:srgbClr val="002060"/>
                </a:solidFill>
                <a:latin typeface="Verdana" panose="020B0604030504040204" pitchFamily="34" charset="0"/>
                <a:ea typeface="Verdana" panose="020B0604030504040204" pitchFamily="34" charset="0"/>
              </a:rPr>
              <a:t> </a:t>
            </a:r>
            <a:r>
              <a:rPr lang="en-US" sz="1600" dirty="0">
                <a:solidFill>
                  <a:srgbClr val="002060"/>
                </a:solidFill>
                <a:latin typeface="Verdana" panose="020B0604030504040204" pitchFamily="34" charset="0"/>
                <a:ea typeface="Verdana" panose="020B0604030504040204" pitchFamily="34" charset="0"/>
              </a:rPr>
              <a:t>It is used for measuring wet bulb </a:t>
            </a:r>
            <a:r>
              <a:rPr lang="en-US" sz="1600" dirty="0" smtClean="0">
                <a:solidFill>
                  <a:srgbClr val="002060"/>
                </a:solidFill>
                <a:latin typeface="Verdana" panose="020B0604030504040204" pitchFamily="34" charset="0"/>
                <a:ea typeface="Verdana" panose="020B0604030504040204" pitchFamily="34" charset="0"/>
              </a:rPr>
              <a:t>temperature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between 0</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⁰C </a:t>
            </a:r>
            <a:r>
              <a:rPr lang="en-US" sz="1600" dirty="0">
                <a:solidFill>
                  <a:srgbClr val="002060"/>
                </a:solidFill>
                <a:latin typeface="Verdana" panose="020B0604030504040204" pitchFamily="34" charset="0"/>
                <a:ea typeface="Verdana" panose="020B0604030504040204" pitchFamily="34" charset="0"/>
              </a:rPr>
              <a:t>to </a:t>
            </a:r>
            <a:r>
              <a:rPr lang="en-US" sz="1600" dirty="0" smtClean="0">
                <a:solidFill>
                  <a:srgbClr val="002060"/>
                </a:solidFill>
                <a:latin typeface="Verdana" panose="020B0604030504040204" pitchFamily="34" charset="0"/>
                <a:ea typeface="Verdana" panose="020B0604030504040204" pitchFamily="34" charset="0"/>
              </a:rPr>
              <a:t>180</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⁰C</a:t>
            </a:r>
            <a:r>
              <a:rPr lang="en-US" sz="1600" dirty="0">
                <a:solidFill>
                  <a:srgbClr val="002060"/>
                </a:solidFill>
                <a:latin typeface="Verdana" panose="020B0604030504040204" pitchFamily="34" charset="0"/>
                <a:ea typeface="Verdana" panose="020B0604030504040204" pitchFamily="34" charset="0"/>
              </a:rPr>
              <a:t>.</a:t>
            </a:r>
          </a:p>
          <a:p>
            <a:pPr marL="0" indent="0">
              <a:buNone/>
            </a:pPr>
            <a:r>
              <a:rPr lang="tr-TR" sz="1600" b="1" u="sng" dirty="0" smtClean="0">
                <a:solidFill>
                  <a:srgbClr val="002060"/>
                </a:solidFill>
                <a:latin typeface="Verdana" panose="020B0604030504040204" pitchFamily="34" charset="0"/>
                <a:ea typeface="Verdana" panose="020B0604030504040204" pitchFamily="34" charset="0"/>
              </a:rPr>
              <a:t>DISADVANTAGES</a:t>
            </a:r>
            <a:endParaRPr lang="tr-TR" sz="1600" b="1" u="sng" dirty="0">
              <a:solidFill>
                <a:srgbClr val="002060"/>
              </a:solidFill>
              <a:latin typeface="Verdana" panose="020B0604030504040204" pitchFamily="34" charset="0"/>
              <a:ea typeface="Verdana" panose="020B0604030504040204" pitchFamily="34" charset="0"/>
            </a:endParaRPr>
          </a:p>
          <a:p>
            <a:r>
              <a:rPr lang="en-US" sz="1600" dirty="0">
                <a:solidFill>
                  <a:srgbClr val="002060"/>
                </a:solidFill>
                <a:latin typeface="Verdana" panose="020B0604030504040204" pitchFamily="34" charset="0"/>
                <a:ea typeface="Verdana" panose="020B0604030504040204" pitchFamily="34" charset="0"/>
              </a:rPr>
              <a:t>The measured medium is disturbed due to the act </a:t>
            </a:r>
            <a:r>
              <a:rPr lang="en-US" sz="1600" dirty="0" smtClean="0">
                <a:solidFill>
                  <a:srgbClr val="002060"/>
                </a:solidFill>
                <a:latin typeface="Verdana" panose="020B0604030504040204" pitchFamily="34" charset="0"/>
                <a:ea typeface="Verdana" panose="020B0604030504040204" pitchFamily="34" charset="0"/>
              </a:rPr>
              <a:t>of</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measurement</a:t>
            </a:r>
            <a:r>
              <a:rPr lang="en-US" sz="1600" dirty="0">
                <a:solidFill>
                  <a:srgbClr val="002060"/>
                </a:solidFill>
                <a:latin typeface="Verdana" panose="020B0604030504040204" pitchFamily="34" charset="0"/>
                <a:ea typeface="Verdana" panose="020B0604030504040204" pitchFamily="34" charset="0"/>
              </a:rPr>
              <a:t>. The evaporation process at the </a:t>
            </a:r>
            <a:r>
              <a:rPr lang="en-US" sz="1600" dirty="0" smtClean="0">
                <a:solidFill>
                  <a:srgbClr val="002060"/>
                </a:solidFill>
                <a:latin typeface="Verdana" panose="020B0604030504040204" pitchFamily="34" charset="0"/>
                <a:ea typeface="Verdana" panose="020B0604030504040204" pitchFamily="34" charset="0"/>
              </a:rPr>
              <a:t>wet</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bulb </a:t>
            </a:r>
            <a:r>
              <a:rPr lang="en-US" sz="1600" dirty="0">
                <a:solidFill>
                  <a:srgbClr val="002060"/>
                </a:solidFill>
                <a:latin typeface="Verdana" panose="020B0604030504040204" pitchFamily="34" charset="0"/>
                <a:ea typeface="Verdana" panose="020B0604030504040204" pitchFamily="34" charset="0"/>
              </a:rPr>
              <a:t>will add moisture to the air.</a:t>
            </a:r>
          </a:p>
          <a:p>
            <a:r>
              <a:rPr lang="en-US" sz="1600" dirty="0" smtClean="0">
                <a:solidFill>
                  <a:srgbClr val="002060"/>
                </a:solidFill>
                <a:latin typeface="Verdana" panose="020B0604030504040204" pitchFamily="34" charset="0"/>
                <a:ea typeface="Verdana" panose="020B0604030504040204" pitchFamily="34" charset="0"/>
              </a:rPr>
              <a:t>It </a:t>
            </a:r>
            <a:r>
              <a:rPr lang="en-US" sz="1600" dirty="0">
                <a:solidFill>
                  <a:srgbClr val="002060"/>
                </a:solidFill>
                <a:latin typeface="Verdana" panose="020B0604030504040204" pitchFamily="34" charset="0"/>
                <a:ea typeface="Verdana" panose="020B0604030504040204" pitchFamily="34" charset="0"/>
              </a:rPr>
              <a:t>cannot be used in automation </a:t>
            </a:r>
            <a:r>
              <a:rPr lang="en-US" sz="1600" dirty="0" smtClean="0">
                <a:solidFill>
                  <a:srgbClr val="002060"/>
                </a:solidFill>
                <a:latin typeface="Verdana" panose="020B0604030504040204" pitchFamily="34" charset="0"/>
                <a:ea typeface="Verdana" panose="020B0604030504040204" pitchFamily="34" charset="0"/>
              </a:rPr>
              <a:t>requirement</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situations</a:t>
            </a:r>
            <a:r>
              <a:rPr lang="en-US" sz="1600" dirty="0">
                <a:solidFill>
                  <a:srgbClr val="002060"/>
                </a:solidFill>
                <a:latin typeface="Verdana" panose="020B0604030504040204" pitchFamily="34" charset="0"/>
                <a:ea typeface="Verdana" panose="020B0604030504040204" pitchFamily="34" charset="0"/>
              </a:rPr>
              <a:t>.</a:t>
            </a:r>
          </a:p>
          <a:p>
            <a:r>
              <a:rPr lang="en-US" sz="1600" dirty="0" smtClean="0">
                <a:solidFill>
                  <a:srgbClr val="002060"/>
                </a:solidFill>
                <a:latin typeface="Verdana" panose="020B0604030504040204" pitchFamily="34" charset="0"/>
                <a:ea typeface="Verdana" panose="020B0604030504040204" pitchFamily="34" charset="0"/>
              </a:rPr>
              <a:t>It </a:t>
            </a:r>
            <a:r>
              <a:rPr lang="en-US" sz="1600" dirty="0">
                <a:solidFill>
                  <a:srgbClr val="002060"/>
                </a:solidFill>
                <a:latin typeface="Verdana" panose="020B0604030504040204" pitchFamily="34" charset="0"/>
                <a:ea typeface="Verdana" panose="020B0604030504040204" pitchFamily="34" charset="0"/>
              </a:rPr>
              <a:t>cannot be used for continuous recording purpose.</a:t>
            </a:r>
          </a:p>
          <a:p>
            <a:r>
              <a:rPr lang="en-US" sz="1600" dirty="0" smtClean="0">
                <a:solidFill>
                  <a:srgbClr val="002060"/>
                </a:solidFill>
                <a:latin typeface="Verdana" panose="020B0604030504040204" pitchFamily="34" charset="0"/>
                <a:ea typeface="Verdana" panose="020B0604030504040204" pitchFamily="34" charset="0"/>
              </a:rPr>
              <a:t>If </a:t>
            </a:r>
            <a:r>
              <a:rPr lang="en-US" sz="1600" dirty="0">
                <a:solidFill>
                  <a:srgbClr val="002060"/>
                </a:solidFill>
                <a:latin typeface="Verdana" panose="020B0604030504040204" pitchFamily="34" charset="0"/>
                <a:ea typeface="Verdana" panose="020B0604030504040204" pitchFamily="34" charset="0"/>
              </a:rPr>
              <a:t>the wick is covered with dirt, the wick will </a:t>
            </a:r>
            <a:r>
              <a:rPr lang="en-US" sz="1600" dirty="0" smtClean="0">
                <a:solidFill>
                  <a:srgbClr val="002060"/>
                </a:solidFill>
                <a:latin typeface="Verdana" panose="020B0604030504040204" pitchFamily="34" charset="0"/>
                <a:ea typeface="Verdana" panose="020B0604030504040204" pitchFamily="34" charset="0"/>
              </a:rPr>
              <a:t>become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stiff </a:t>
            </a:r>
            <a:r>
              <a:rPr lang="en-US" sz="1600" dirty="0">
                <a:solidFill>
                  <a:srgbClr val="002060"/>
                </a:solidFill>
                <a:latin typeface="Verdana" panose="020B0604030504040204" pitchFamily="34" charset="0"/>
                <a:ea typeface="Verdana" panose="020B0604030504040204" pitchFamily="34" charset="0"/>
              </a:rPr>
              <a:t>and its water absorbing capacity will </a:t>
            </a:r>
            <a:r>
              <a:rPr lang="en-US" sz="1600" dirty="0" smtClean="0">
                <a:solidFill>
                  <a:srgbClr val="002060"/>
                </a:solidFill>
                <a:latin typeface="Verdana" panose="020B0604030504040204" pitchFamily="34" charset="0"/>
                <a:ea typeface="Verdana" panose="020B0604030504040204" pitchFamily="34" charset="0"/>
              </a:rPr>
              <a:t>reduce,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however</a:t>
            </a:r>
            <a:r>
              <a:rPr lang="en-US" sz="1600" dirty="0">
                <a:solidFill>
                  <a:srgbClr val="002060"/>
                </a:solidFill>
                <a:latin typeface="Verdana" panose="020B0604030504040204" pitchFamily="34" charset="0"/>
                <a:ea typeface="Verdana" panose="020B0604030504040204" pitchFamily="34" charset="0"/>
              </a:rPr>
              <a:t>, a stiff/dirty wick will resume </a:t>
            </a:r>
            <a:r>
              <a:rPr lang="en-US" sz="1600" dirty="0" smtClean="0">
                <a:solidFill>
                  <a:srgbClr val="002060"/>
                </a:solidFill>
                <a:latin typeface="Verdana" panose="020B0604030504040204" pitchFamily="34" charset="0"/>
                <a:ea typeface="Verdana" panose="020B0604030504040204" pitchFamily="34" charset="0"/>
              </a:rPr>
              <a:t>normalcy</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when </a:t>
            </a:r>
            <a:r>
              <a:rPr lang="en-US" sz="1600" dirty="0">
                <a:solidFill>
                  <a:srgbClr val="002060"/>
                </a:solidFill>
                <a:latin typeface="Verdana" panose="020B0604030504040204" pitchFamily="34" charset="0"/>
                <a:ea typeface="Verdana" panose="020B0604030504040204" pitchFamily="34" charset="0"/>
              </a:rPr>
              <a:t>boiled in hot water.</a:t>
            </a:r>
          </a:p>
          <a:p>
            <a:pPr algn="just"/>
            <a:endParaRPr lang="tr-TR" sz="1600" dirty="0" smtClean="0">
              <a:solidFill>
                <a:srgbClr val="002060"/>
              </a:solidFill>
              <a:latin typeface="Verdana" panose="020B0604030504040204" pitchFamily="34" charset="0"/>
              <a:ea typeface="Verdana" panose="020B0604030504040204" pitchFamily="34" charset="0"/>
            </a:endParaRPr>
          </a:p>
          <a:p>
            <a:pPr algn="just"/>
            <a:endParaRPr lang="tr-TR" sz="1600" dirty="0">
              <a:solidFill>
                <a:srgbClr val="002060"/>
              </a:solidFill>
              <a:latin typeface="Verdana" panose="020B0604030504040204" pitchFamily="34" charset="0"/>
              <a:ea typeface="Verdana" panose="020B0604030504040204" pitchFamily="34" charset="0"/>
            </a:endParaRPr>
          </a:p>
          <a:p>
            <a:endParaRPr lang="tr-TR" sz="1600" dirty="0" smtClean="0">
              <a:latin typeface="Verdana" panose="020B0604030504040204" pitchFamily="34" charset="0"/>
              <a:ea typeface="Verdana" panose="020B0604030504040204" pitchFamily="34" charset="0"/>
            </a:endParaRPr>
          </a:p>
          <a:p>
            <a:r>
              <a:rPr lang="tr-TR" sz="1600" dirty="0" smtClean="0">
                <a:latin typeface="Verdana" panose="020B0604030504040204" pitchFamily="34" charset="0"/>
                <a:ea typeface="Verdana" panose="020B0604030504040204" pitchFamily="34" charset="0"/>
              </a:rPr>
              <a:t>Application :-</a:t>
            </a:r>
            <a:endParaRPr lang="tr-TR" sz="1600" dirty="0">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96866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Chılled</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Mırror</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Optıcal</a:t>
            </a:r>
            <a:r>
              <a:rPr lang="tr-TR" b="1" dirty="0" smtClean="0">
                <a:latin typeface="Verdana" panose="020B0604030504040204" pitchFamily="34" charset="0"/>
                <a:ea typeface="Verdana" panose="020B0604030504040204" pitchFamily="34" charset="0"/>
              </a:rPr>
              <a:t> </a:t>
            </a:r>
            <a:r>
              <a:rPr lang="tr-TR" b="1" dirty="0">
                <a:latin typeface="Verdana" panose="020B0604030504040204" pitchFamily="34" charset="0"/>
                <a:ea typeface="Verdana" panose="020B0604030504040204" pitchFamily="34" charset="0"/>
              </a:rPr>
              <a:t>Sensor</a:t>
            </a:r>
            <a:br>
              <a:rPr lang="tr-TR" b="1" dirty="0">
                <a:latin typeface="Verdana" panose="020B0604030504040204" pitchFamily="34" charset="0"/>
                <a:ea typeface="Verdana" panose="020B0604030504040204" pitchFamily="34" charset="0"/>
              </a:rPr>
            </a:br>
            <a:endParaRPr lang="tr-TR" b="1" dirty="0">
              <a:latin typeface="Verdana" panose="020B0604030504040204" pitchFamily="34" charset="0"/>
              <a:ea typeface="Verdana" panose="020B0604030504040204" pitchFamily="34" charset="0"/>
            </a:endParaRPr>
          </a:p>
        </p:txBody>
      </p:sp>
      <p:sp>
        <p:nvSpPr>
          <p:cNvPr id="6" name="Dikdörtgen 5"/>
          <p:cNvSpPr/>
          <p:nvPr/>
        </p:nvSpPr>
        <p:spPr>
          <a:xfrm>
            <a:off x="407831" y="2039025"/>
            <a:ext cx="11041488" cy="2308324"/>
          </a:xfrm>
          <a:prstGeom prst="rect">
            <a:avLst/>
          </a:prstGeom>
        </p:spPr>
        <p:txBody>
          <a:bodyPr wrap="square">
            <a:spAutoFit/>
          </a:bodyPr>
          <a:lstStyle/>
          <a:p>
            <a:pPr algn="just"/>
            <a:r>
              <a:rPr lang="en-US" dirty="0" smtClean="0">
                <a:solidFill>
                  <a:srgbClr val="002060"/>
                </a:solidFill>
                <a:latin typeface="Verdana" panose="020B0604030504040204" pitchFamily="34" charset="0"/>
                <a:ea typeface="Verdana" panose="020B0604030504040204" pitchFamily="34" charset="0"/>
              </a:rPr>
              <a:t>Chilled </a:t>
            </a:r>
            <a:r>
              <a:rPr lang="en-US" dirty="0">
                <a:solidFill>
                  <a:srgbClr val="002060"/>
                </a:solidFill>
                <a:latin typeface="Verdana" panose="020B0604030504040204" pitchFamily="34" charset="0"/>
                <a:ea typeface="Verdana" panose="020B0604030504040204" pitchFamily="34" charset="0"/>
              </a:rPr>
              <a:t>Mirror Dew Point Mirror is chilled until dew is formed. The temperature at </a:t>
            </a:r>
            <a:r>
              <a:rPr lang="en-US" dirty="0" smtClean="0">
                <a:solidFill>
                  <a:srgbClr val="002060"/>
                </a:solidFill>
                <a:latin typeface="Verdana" panose="020B0604030504040204" pitchFamily="34" charset="0"/>
                <a:ea typeface="Verdana" panose="020B0604030504040204" pitchFamily="34" charset="0"/>
              </a:rPr>
              <a:t>which</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saturation </a:t>
            </a:r>
            <a:r>
              <a:rPr lang="en-US" dirty="0">
                <a:solidFill>
                  <a:srgbClr val="002060"/>
                </a:solidFill>
                <a:latin typeface="Verdana" panose="020B0604030504040204" pitchFamily="34" charset="0"/>
                <a:ea typeface="Verdana" panose="020B0604030504040204" pitchFamily="34" charset="0"/>
              </a:rPr>
              <a:t>is achieved is determined by observing condensation on a chilled </a:t>
            </a:r>
            <a:r>
              <a:rPr lang="en-US" dirty="0" smtClean="0">
                <a:solidFill>
                  <a:srgbClr val="002060"/>
                </a:solidFill>
                <a:latin typeface="Verdana" panose="020B0604030504040204" pitchFamily="34" charset="0"/>
                <a:ea typeface="Verdana" panose="020B0604030504040204" pitchFamily="34" charset="0"/>
              </a:rPr>
              <a:t>surface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mirror</a:t>
            </a:r>
            <a:r>
              <a:rPr lang="tr-TR" dirty="0">
                <a:solidFill>
                  <a:srgbClr val="002060"/>
                </a:solidFill>
                <a:latin typeface="Verdana" panose="020B0604030504040204" pitchFamily="34" charset="0"/>
                <a:ea typeface="Verdana" panose="020B0604030504040204" pitchFamily="34" charset="0"/>
              </a:rPr>
              <a:t>).</a:t>
            </a:r>
          </a:p>
          <a:p>
            <a:pPr algn="just"/>
            <a:endParaRPr lang="tr-TR" b="1" dirty="0" smtClean="0">
              <a:solidFill>
                <a:srgbClr val="002060"/>
              </a:solidFill>
              <a:latin typeface="Verdana" panose="020B0604030504040204" pitchFamily="34" charset="0"/>
              <a:ea typeface="Verdana" panose="020B0604030504040204" pitchFamily="34" charset="0"/>
            </a:endParaRPr>
          </a:p>
          <a:p>
            <a:pPr algn="just"/>
            <a:r>
              <a:rPr lang="tr-TR" b="1" dirty="0" err="1" smtClean="0">
                <a:solidFill>
                  <a:srgbClr val="002060"/>
                </a:solidFill>
                <a:latin typeface="Verdana" panose="020B0604030504040204" pitchFamily="34" charset="0"/>
                <a:ea typeface="Verdana" panose="020B0604030504040204" pitchFamily="34" charset="0"/>
              </a:rPr>
              <a:t>Advantages</a:t>
            </a:r>
            <a:endParaRPr lang="tr-TR" b="1" dirty="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Very high accuracy &amp; High reliability.</a:t>
            </a:r>
          </a:p>
          <a:p>
            <a:pPr algn="just"/>
            <a:endParaRPr lang="tr-TR" b="1" dirty="0" smtClean="0">
              <a:solidFill>
                <a:srgbClr val="002060"/>
              </a:solidFill>
              <a:latin typeface="Verdana" panose="020B0604030504040204" pitchFamily="34" charset="0"/>
              <a:ea typeface="Verdana" panose="020B0604030504040204" pitchFamily="34" charset="0"/>
            </a:endParaRPr>
          </a:p>
          <a:p>
            <a:pPr algn="just"/>
            <a:r>
              <a:rPr lang="tr-TR" b="1" dirty="0" err="1" smtClean="0">
                <a:solidFill>
                  <a:srgbClr val="002060"/>
                </a:solidFill>
                <a:latin typeface="Verdana" panose="020B0604030504040204" pitchFamily="34" charset="0"/>
                <a:ea typeface="Verdana" panose="020B0604030504040204" pitchFamily="34" charset="0"/>
              </a:rPr>
              <a:t>Disadvantages</a:t>
            </a:r>
            <a:endParaRPr lang="tr-TR" b="1" dirty="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Need clean mirror &amp; More expensive.</a:t>
            </a:r>
            <a:endParaRPr lang="tr-TR" dirty="0">
              <a:solidFill>
                <a:srgbClr val="002060"/>
              </a:solidFill>
              <a:latin typeface="Verdana" panose="020B0604030504040204" pitchFamily="34" charset="0"/>
              <a:ea typeface="Verdana" panose="020B0604030504040204" pitchFamily="34" charset="0"/>
            </a:endParaRPr>
          </a:p>
        </p:txBody>
      </p:sp>
      <p:pic>
        <p:nvPicPr>
          <p:cNvPr id="1034" name="Picture 10" descr="optical chilled mirror hygromet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93792"/>
            <a:ext cx="4965994" cy="2754988"/>
          </a:xfrm>
          <a:prstGeom prst="rect">
            <a:avLst/>
          </a:prstGeom>
          <a:noFill/>
          <a:extLst>
            <a:ext uri="{909E8E84-426E-40DD-AFC4-6F175D3DCCD1}">
              <a14:hiddenFill xmlns:a14="http://schemas.microsoft.com/office/drawing/2010/main">
                <a:solidFill>
                  <a:srgbClr val="FFFFFF"/>
                </a:solidFill>
              </a14:hiddenFill>
            </a:ext>
          </a:extLst>
        </p:spPr>
      </p:pic>
      <p:sp>
        <p:nvSpPr>
          <p:cNvPr id="10"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09141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Capacıtıve</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Relatıve</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Humıdıty</a:t>
            </a:r>
            <a:r>
              <a:rPr lang="tr-TR" b="1" dirty="0" smtClean="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Sensors</a:t>
            </a:r>
            <a:r>
              <a:rPr lang="tr-TR" b="1" dirty="0">
                <a:latin typeface="Verdana" panose="020B0604030504040204" pitchFamily="34" charset="0"/>
                <a:ea typeface="Verdana" panose="020B0604030504040204" pitchFamily="34" charset="0"/>
              </a:rPr>
              <a:t/>
            </a:r>
            <a:br>
              <a:rPr lang="tr-TR" b="1" dirty="0">
                <a:latin typeface="Verdana" panose="020B0604030504040204" pitchFamily="34" charset="0"/>
                <a:ea typeface="Verdana" panose="020B0604030504040204" pitchFamily="34" charset="0"/>
              </a:rPr>
            </a:br>
            <a:endParaRPr lang="tr-TR"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91038" y="1799364"/>
            <a:ext cx="7893108" cy="3678303"/>
          </a:xfrm>
        </p:spPr>
        <p:txBody>
          <a:bodyPr>
            <a:noAutofit/>
          </a:bodyPr>
          <a:lstStyle/>
          <a:p>
            <a:pPr algn="just"/>
            <a:r>
              <a:rPr lang="en-US" dirty="0" smtClean="0">
                <a:solidFill>
                  <a:srgbClr val="002060"/>
                </a:solidFill>
                <a:latin typeface="Verdana" panose="020B0604030504040204" pitchFamily="34" charset="0"/>
                <a:ea typeface="Verdana" panose="020B0604030504040204" pitchFamily="34" charset="0"/>
              </a:rPr>
              <a:t>Capacitance </a:t>
            </a:r>
            <a:r>
              <a:rPr lang="en-US" dirty="0">
                <a:solidFill>
                  <a:srgbClr val="002060"/>
                </a:solidFill>
                <a:latin typeface="Verdana" panose="020B0604030504040204" pitchFamily="34" charset="0"/>
                <a:ea typeface="Verdana" panose="020B0604030504040204" pitchFamily="34" charset="0"/>
              </a:rPr>
              <a:t>increases in value as water molecules are absorbed into </a:t>
            </a:r>
            <a:r>
              <a:rPr lang="en-US" dirty="0" smtClean="0">
                <a:solidFill>
                  <a:srgbClr val="002060"/>
                </a:solidFill>
                <a:latin typeface="Verdana" panose="020B0604030504040204" pitchFamily="34" charset="0"/>
                <a:ea typeface="Verdana" panose="020B0604030504040204" pitchFamily="34" charset="0"/>
              </a:rPr>
              <a:t>its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active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polymer</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dielectric</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The change in capacitance is typically 0.2–0.5 pF for a 1% RH change.</a:t>
            </a:r>
          </a:p>
          <a:p>
            <a:pPr algn="just"/>
            <a:r>
              <a:rPr lang="en-US" dirty="0">
                <a:solidFill>
                  <a:srgbClr val="002060"/>
                </a:solidFill>
                <a:latin typeface="Verdana" panose="020B0604030504040204" pitchFamily="34" charset="0"/>
                <a:ea typeface="Verdana" panose="020B0604030504040204" pitchFamily="34" charset="0"/>
              </a:rPr>
              <a:t>Capacitive sensors are characterized by low temperature </a:t>
            </a:r>
            <a:r>
              <a:rPr lang="en-US" dirty="0" smtClean="0">
                <a:solidFill>
                  <a:srgbClr val="002060"/>
                </a:solidFill>
                <a:latin typeface="Verdana" panose="020B0604030504040204" pitchFamily="34" charset="0"/>
                <a:ea typeface="Verdana" panose="020B0604030504040204" pitchFamily="34" charset="0"/>
              </a:rPr>
              <a:t>coefficient,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ability </a:t>
            </a:r>
            <a:r>
              <a:rPr lang="en-US" dirty="0">
                <a:solidFill>
                  <a:srgbClr val="002060"/>
                </a:solidFill>
                <a:latin typeface="Verdana" panose="020B0604030504040204" pitchFamily="34" charset="0"/>
                <a:ea typeface="Verdana" panose="020B0604030504040204" pitchFamily="34" charset="0"/>
              </a:rPr>
              <a:t>to function at high temperatures (up to 200°C), full recovery </a:t>
            </a:r>
            <a:r>
              <a:rPr lang="en-US" dirty="0" smtClean="0">
                <a:solidFill>
                  <a:srgbClr val="002060"/>
                </a:solidFill>
                <a:latin typeface="Verdana" panose="020B0604030504040204" pitchFamily="34" charset="0"/>
                <a:ea typeface="Verdana" panose="020B0604030504040204" pitchFamily="34" charset="0"/>
              </a:rPr>
              <a:t>from</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condensation</a:t>
            </a:r>
            <a:r>
              <a:rPr lang="en-US" dirty="0">
                <a:solidFill>
                  <a:srgbClr val="002060"/>
                </a:solidFill>
                <a:latin typeface="Verdana" panose="020B0604030504040204" pitchFamily="34" charset="0"/>
                <a:ea typeface="Verdana" panose="020B0604030504040204" pitchFamily="34" charset="0"/>
              </a:rPr>
              <a:t>, and reasonable resistance to chemical vapors.</a:t>
            </a:r>
          </a:p>
          <a:p>
            <a:pPr algn="just"/>
            <a:r>
              <a:rPr lang="en-US" dirty="0">
                <a:solidFill>
                  <a:srgbClr val="002060"/>
                </a:solidFill>
                <a:latin typeface="Verdana" panose="020B0604030504040204" pitchFamily="34" charset="0"/>
                <a:ea typeface="Verdana" panose="020B0604030504040204" pitchFamily="34" charset="0"/>
              </a:rPr>
              <a:t>The response time ranges from 30 to 60 s for a 63% RH step change.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typical </a:t>
            </a:r>
            <a:r>
              <a:rPr lang="en-US" dirty="0">
                <a:solidFill>
                  <a:srgbClr val="002060"/>
                </a:solidFill>
                <a:latin typeface="Verdana" panose="020B0604030504040204" pitchFamily="34" charset="0"/>
                <a:ea typeface="Verdana" panose="020B0604030504040204" pitchFamily="34" charset="0"/>
              </a:rPr>
              <a:t>uncertainty of capacitive sensors is ±2% RH from 5% to 95% </a:t>
            </a:r>
            <a:r>
              <a:rPr lang="en-US" dirty="0" smtClean="0">
                <a:solidFill>
                  <a:srgbClr val="002060"/>
                </a:solidFill>
                <a:latin typeface="Verdana" panose="020B0604030504040204" pitchFamily="34" charset="0"/>
                <a:ea typeface="Verdana" panose="020B0604030504040204" pitchFamily="34" charset="0"/>
              </a:rPr>
              <a:t>RH</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with</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two-point</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calibration</a:t>
            </a:r>
            <a:r>
              <a:rPr lang="tr-TR" dirty="0">
                <a:solidFill>
                  <a:srgbClr val="002060"/>
                </a:solidFill>
                <a:latin typeface="Verdana" panose="020B0604030504040204" pitchFamily="34" charset="0"/>
                <a:ea typeface="Verdana" panose="020B0604030504040204" pitchFamily="34" charset="0"/>
              </a:rPr>
              <a:t>.</a:t>
            </a:r>
          </a:p>
        </p:txBody>
      </p:sp>
      <p:pic>
        <p:nvPicPr>
          <p:cNvPr id="5" name="Resim 4"/>
          <p:cNvPicPr>
            <a:picLocks noChangeAspect="1"/>
          </p:cNvPicPr>
          <p:nvPr/>
        </p:nvPicPr>
        <p:blipFill>
          <a:blip r:embed="rId2"/>
          <a:stretch>
            <a:fillRect/>
          </a:stretch>
        </p:blipFill>
        <p:spPr>
          <a:xfrm>
            <a:off x="8493440" y="2883789"/>
            <a:ext cx="3589265" cy="1376933"/>
          </a:xfrm>
          <a:prstGeom prst="rect">
            <a:avLst/>
          </a:prstGeom>
        </p:spPr>
      </p:pic>
      <p:pic>
        <p:nvPicPr>
          <p:cNvPr id="6" name="Resim 5"/>
          <p:cNvPicPr>
            <a:picLocks noChangeAspect="1"/>
          </p:cNvPicPr>
          <p:nvPr/>
        </p:nvPicPr>
        <p:blipFill>
          <a:blip r:embed="rId3"/>
          <a:stretch>
            <a:fillRect/>
          </a:stretch>
        </p:blipFill>
        <p:spPr>
          <a:xfrm>
            <a:off x="7083380" y="5428555"/>
            <a:ext cx="5108620" cy="1362525"/>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17233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smtClean="0">
                <a:latin typeface="Verdana" panose="020B0604030504040204" pitchFamily="34" charset="0"/>
                <a:ea typeface="Verdana" panose="020B0604030504040204" pitchFamily="34" charset="0"/>
              </a:rPr>
              <a:t>Res</a:t>
            </a:r>
            <a:r>
              <a:rPr lang="tr-TR" b="1" dirty="0" smtClean="0">
                <a:latin typeface="Verdana" panose="020B0604030504040204" pitchFamily="34" charset="0"/>
                <a:ea typeface="Verdana" panose="020B0604030504040204" pitchFamily="34" charset="0"/>
              </a:rPr>
              <a:t>ı</a:t>
            </a:r>
            <a:r>
              <a:rPr lang="en-US" b="1" dirty="0" smtClean="0">
                <a:latin typeface="Verdana" panose="020B0604030504040204" pitchFamily="34" charset="0"/>
                <a:ea typeface="Verdana" panose="020B0604030504040204" pitchFamily="34" charset="0"/>
              </a:rPr>
              <a:t>s</a:t>
            </a:r>
            <a:r>
              <a:rPr lang="tr-TR" b="1" dirty="0" err="1" smtClean="0">
                <a:latin typeface="Verdana" panose="020B0604030504040204" pitchFamily="34" charset="0"/>
                <a:ea typeface="Verdana" panose="020B0604030504040204" pitchFamily="34" charset="0"/>
              </a:rPr>
              <a:t>tıv</a:t>
            </a:r>
            <a:r>
              <a:rPr lang="en-US" b="1" dirty="0" smtClean="0">
                <a:latin typeface="Verdana" panose="020B0604030504040204" pitchFamily="34" charset="0"/>
                <a:ea typeface="Verdana" panose="020B0604030504040204" pitchFamily="34" charset="0"/>
              </a:rPr>
              <a:t>e hum</a:t>
            </a:r>
            <a:r>
              <a:rPr lang="tr-TR" b="1" dirty="0" smtClean="0">
                <a:latin typeface="Verdana" panose="020B0604030504040204" pitchFamily="34" charset="0"/>
                <a:ea typeface="Verdana" panose="020B0604030504040204" pitchFamily="34" charset="0"/>
              </a:rPr>
              <a:t>ı</a:t>
            </a:r>
            <a:r>
              <a:rPr lang="en-US" b="1" dirty="0" smtClean="0">
                <a:latin typeface="Verdana" panose="020B0604030504040204" pitchFamily="34" charset="0"/>
                <a:ea typeface="Verdana" panose="020B0604030504040204" pitchFamily="34" charset="0"/>
              </a:rPr>
              <a:t>d</a:t>
            </a:r>
            <a:r>
              <a:rPr lang="tr-TR" b="1" dirty="0" smtClean="0">
                <a:latin typeface="Verdana" panose="020B0604030504040204" pitchFamily="34" charset="0"/>
                <a:ea typeface="Verdana" panose="020B0604030504040204" pitchFamily="34" charset="0"/>
              </a:rPr>
              <a:t>ı</a:t>
            </a:r>
            <a:r>
              <a:rPr lang="en-US" b="1" dirty="0" smtClean="0">
                <a:latin typeface="Verdana" panose="020B0604030504040204" pitchFamily="34" charset="0"/>
                <a:ea typeface="Verdana" panose="020B0604030504040204" pitchFamily="34" charset="0"/>
              </a:rPr>
              <a:t>ty </a:t>
            </a:r>
            <a:r>
              <a:rPr lang="en-US" b="1" dirty="0">
                <a:latin typeface="Verdana" panose="020B0604030504040204" pitchFamily="34" charset="0"/>
                <a:ea typeface="Verdana" panose="020B0604030504040204" pitchFamily="34" charset="0"/>
              </a:rPr>
              <a:t>sensors</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42996" y="1452304"/>
            <a:ext cx="11306008" cy="3678303"/>
          </a:xfrm>
        </p:spPr>
        <p:txBody>
          <a:bodyPr>
            <a:noAutofit/>
          </a:bodyPr>
          <a:lstStyle/>
          <a:p>
            <a:pPr algn="just"/>
            <a:r>
              <a:rPr lang="en-US" dirty="0">
                <a:solidFill>
                  <a:srgbClr val="002060"/>
                </a:solidFill>
                <a:latin typeface="Verdana" panose="020B0604030504040204" pitchFamily="34" charset="0"/>
                <a:ea typeface="Verdana" panose="020B0604030504040204" pitchFamily="34" charset="0"/>
              </a:rPr>
              <a:t>Resistive humidity sensors measure the change in electrical impedance of </a:t>
            </a:r>
            <a:r>
              <a:rPr lang="en-US" dirty="0" smtClean="0">
                <a:solidFill>
                  <a:srgbClr val="002060"/>
                </a:solidFill>
                <a:latin typeface="Verdana" panose="020B0604030504040204" pitchFamily="34" charset="0"/>
                <a:ea typeface="Verdana" panose="020B0604030504040204" pitchFamily="34" charset="0"/>
              </a:rPr>
              <a:t>a</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hygroscopic </a:t>
            </a:r>
            <a:r>
              <a:rPr lang="en-US" dirty="0">
                <a:solidFill>
                  <a:srgbClr val="002060"/>
                </a:solidFill>
                <a:latin typeface="Verdana" panose="020B0604030504040204" pitchFamily="34" charset="0"/>
                <a:ea typeface="Verdana" panose="020B0604030504040204" pitchFamily="34" charset="0"/>
              </a:rPr>
              <a:t>medium such as a conductive polymer, salt, or </a:t>
            </a:r>
            <a:r>
              <a:rPr lang="en-US" dirty="0" smtClean="0">
                <a:solidFill>
                  <a:srgbClr val="002060"/>
                </a:solidFill>
                <a:latin typeface="Verdana" panose="020B0604030504040204" pitchFamily="34" charset="0"/>
                <a:ea typeface="Verdana" panose="020B0604030504040204" pitchFamily="34" charset="0"/>
              </a:rPr>
              <a:t>treated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substrate</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The impedance range of typical resistive elements varies from 1 </a:t>
            </a:r>
            <a:r>
              <a:rPr lang="en-US" dirty="0" err="1">
                <a:solidFill>
                  <a:srgbClr val="002060"/>
                </a:solidFill>
                <a:latin typeface="Verdana" panose="020B0604030504040204" pitchFamily="34" charset="0"/>
                <a:ea typeface="Verdana" panose="020B0604030504040204" pitchFamily="34" charset="0"/>
              </a:rPr>
              <a:t>kΩ</a:t>
            </a:r>
            <a:r>
              <a:rPr lang="en-US" dirty="0">
                <a:solidFill>
                  <a:srgbClr val="002060"/>
                </a:solidFill>
                <a:latin typeface="Verdana" panose="020B0604030504040204" pitchFamily="34" charset="0"/>
                <a:ea typeface="Verdana" panose="020B0604030504040204" pitchFamily="34" charset="0"/>
              </a:rPr>
              <a:t> to </a:t>
            </a:r>
            <a:r>
              <a:rPr lang="en-US" dirty="0" smtClean="0">
                <a:solidFill>
                  <a:srgbClr val="002060"/>
                </a:solidFill>
                <a:latin typeface="Verdana" panose="020B0604030504040204" pitchFamily="34" charset="0"/>
                <a:ea typeface="Verdana" panose="020B0604030504040204" pitchFamily="34" charset="0"/>
              </a:rPr>
              <a:t>100</a:t>
            </a:r>
            <a:r>
              <a:rPr lang="tr-TR" dirty="0" smtClean="0">
                <a:solidFill>
                  <a:srgbClr val="002060"/>
                </a:solidFill>
                <a:latin typeface="Verdana" panose="020B0604030504040204" pitchFamily="34" charset="0"/>
                <a:ea typeface="Verdana" panose="020B0604030504040204" pitchFamily="34" charset="0"/>
              </a:rPr>
              <a:t> M</a:t>
            </a:r>
            <a:r>
              <a:rPr lang="el-GR" dirty="0">
                <a:solidFill>
                  <a:srgbClr val="002060"/>
                </a:solidFill>
                <a:latin typeface="Verdana" panose="020B0604030504040204" pitchFamily="34" charset="0"/>
                <a:ea typeface="Verdana" panose="020B0604030504040204" pitchFamily="34" charset="0"/>
              </a:rPr>
              <a:t>Ω.</a:t>
            </a:r>
          </a:p>
          <a:p>
            <a:pPr algn="just"/>
            <a:r>
              <a:rPr lang="en-US" dirty="0">
                <a:solidFill>
                  <a:srgbClr val="002060"/>
                </a:solidFill>
                <a:latin typeface="Verdana" panose="020B0604030504040204" pitchFamily="34" charset="0"/>
                <a:ea typeface="Verdana" panose="020B0604030504040204" pitchFamily="34" charset="0"/>
              </a:rPr>
              <a:t>The response time for most resistive sensors ranges from 10 to 30 s for </a:t>
            </a:r>
            <a:r>
              <a:rPr lang="en-US" dirty="0" smtClean="0">
                <a:solidFill>
                  <a:srgbClr val="002060"/>
                </a:solidFill>
                <a:latin typeface="Verdana" panose="020B0604030504040204" pitchFamily="34" charset="0"/>
                <a:ea typeface="Verdana" panose="020B0604030504040204" pitchFamily="34" charset="0"/>
              </a:rPr>
              <a:t>a</a:t>
            </a:r>
            <a:r>
              <a:rPr lang="tr-TR" dirty="0" smtClean="0">
                <a:solidFill>
                  <a:srgbClr val="002060"/>
                </a:solidFill>
                <a:latin typeface="Verdana" panose="020B0604030504040204" pitchFamily="34" charset="0"/>
                <a:ea typeface="Verdana" panose="020B0604030504040204" pitchFamily="34" charset="0"/>
              </a:rPr>
              <a:t> 63</a:t>
            </a:r>
            <a:r>
              <a:rPr lang="tr-TR" dirty="0">
                <a:solidFill>
                  <a:srgbClr val="002060"/>
                </a:solidFill>
                <a:latin typeface="Verdana" panose="020B0604030504040204" pitchFamily="34" charset="0"/>
                <a:ea typeface="Verdana" panose="020B0604030504040204" pitchFamily="34" charset="0"/>
              </a:rPr>
              <a:t>% step </a:t>
            </a:r>
            <a:r>
              <a:rPr lang="tr-TR" dirty="0" err="1">
                <a:solidFill>
                  <a:srgbClr val="002060"/>
                </a:solidFill>
                <a:latin typeface="Verdana" panose="020B0604030504040204" pitchFamily="34" charset="0"/>
                <a:ea typeface="Verdana" panose="020B0604030504040204" pitchFamily="34" charset="0"/>
              </a:rPr>
              <a:t>change</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A distinct advantage of resistive RH sensors is their </a:t>
            </a:r>
            <a:r>
              <a:rPr lang="en-US" dirty="0" smtClean="0">
                <a:solidFill>
                  <a:srgbClr val="002060"/>
                </a:solidFill>
                <a:latin typeface="Verdana" panose="020B0604030504040204" pitchFamily="34" charset="0"/>
                <a:ea typeface="Verdana" panose="020B0604030504040204" pitchFamily="34" charset="0"/>
              </a:rPr>
              <a:t>interchangeability,</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usually </a:t>
            </a:r>
            <a:r>
              <a:rPr lang="en-US" dirty="0">
                <a:solidFill>
                  <a:srgbClr val="002060"/>
                </a:solidFill>
                <a:latin typeface="Verdana" panose="020B0604030504040204" pitchFamily="34" charset="0"/>
                <a:ea typeface="Verdana" panose="020B0604030504040204" pitchFamily="34" charset="0"/>
              </a:rPr>
              <a:t>within ±2% RH, which allows the electronic signal </a:t>
            </a:r>
            <a:r>
              <a:rPr lang="en-US" dirty="0" smtClean="0">
                <a:solidFill>
                  <a:srgbClr val="002060"/>
                </a:solidFill>
                <a:latin typeface="Verdana" panose="020B0604030504040204" pitchFamily="34" charset="0"/>
                <a:ea typeface="Verdana" panose="020B0604030504040204" pitchFamily="34" charset="0"/>
              </a:rPr>
              <a:t>conditioning</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circuitry </a:t>
            </a:r>
            <a:r>
              <a:rPr lang="en-US" dirty="0">
                <a:solidFill>
                  <a:srgbClr val="002060"/>
                </a:solidFill>
                <a:latin typeface="Verdana" panose="020B0604030504040204" pitchFamily="34" charset="0"/>
                <a:ea typeface="Verdana" panose="020B0604030504040204" pitchFamily="34" charset="0"/>
              </a:rPr>
              <a:t>to be calibrated by a resistor at a fixed RH point. This eliminates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need </a:t>
            </a:r>
            <a:r>
              <a:rPr lang="en-US" dirty="0">
                <a:solidFill>
                  <a:srgbClr val="002060"/>
                </a:solidFill>
                <a:latin typeface="Verdana" panose="020B0604030504040204" pitchFamily="34" charset="0"/>
                <a:ea typeface="Verdana" panose="020B0604030504040204" pitchFamily="34" charset="0"/>
              </a:rPr>
              <a:t>for humidity calibration standards, so resistive humidity sensors </a:t>
            </a:r>
            <a:r>
              <a:rPr lang="en-US" dirty="0" smtClean="0">
                <a:solidFill>
                  <a:srgbClr val="002060"/>
                </a:solidFill>
                <a:latin typeface="Verdana" panose="020B0604030504040204" pitchFamily="34" charset="0"/>
                <a:ea typeface="Verdana" panose="020B0604030504040204" pitchFamily="34" charset="0"/>
              </a:rPr>
              <a:t>are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generally</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field</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replaceable</a:t>
            </a:r>
            <a:r>
              <a:rPr lang="tr-TR" dirty="0">
                <a:solidFill>
                  <a:srgbClr val="002060"/>
                </a:solidFill>
                <a:latin typeface="Verdana" panose="020B0604030504040204" pitchFamily="34" charset="0"/>
                <a:ea typeface="Verdana" panose="020B0604030504040204" pitchFamily="34" charset="0"/>
              </a:rPr>
              <a:t>.</a:t>
            </a:r>
          </a:p>
        </p:txBody>
      </p:sp>
      <p:pic>
        <p:nvPicPr>
          <p:cNvPr id="5" name="Resim 4"/>
          <p:cNvPicPr>
            <a:picLocks noChangeAspect="1"/>
          </p:cNvPicPr>
          <p:nvPr/>
        </p:nvPicPr>
        <p:blipFill>
          <a:blip r:embed="rId2"/>
          <a:stretch>
            <a:fillRect/>
          </a:stretch>
        </p:blipFill>
        <p:spPr>
          <a:xfrm>
            <a:off x="3568140" y="4859772"/>
            <a:ext cx="4731133" cy="1235557"/>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84178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
        <p:nvSpPr>
          <p:cNvPr id="3" name="Unvan 2"/>
          <p:cNvSpPr>
            <a:spLocks noGrp="1"/>
          </p:cNvSpPr>
          <p:nvPr>
            <p:ph type="title"/>
          </p:nvPr>
        </p:nvSpPr>
        <p:spPr/>
        <p:txBody>
          <a:bodyPr>
            <a:normAutofit/>
          </a:bodyPr>
          <a:lstStyle/>
          <a:p>
            <a:pPr algn="ctr"/>
            <a:r>
              <a:rPr lang="tr-TR" sz="3200" b="1" dirty="0" smtClean="0">
                <a:latin typeface="Verdana" panose="020B0604030504040204" pitchFamily="34" charset="0"/>
                <a:ea typeface="Verdana" panose="020B0604030504040204" pitchFamily="34" charset="0"/>
              </a:rPr>
              <a:t>HUMIDITY</a:t>
            </a:r>
            <a:endParaRPr lang="tr-TR" sz="3200" b="1" dirty="0">
              <a:latin typeface="Verdana" panose="020B0604030504040204" pitchFamily="34" charset="0"/>
              <a:ea typeface="Verdana" panose="020B0604030504040204" pitchFamily="34" charset="0"/>
            </a:endParaRPr>
          </a:p>
        </p:txBody>
      </p:sp>
      <p:sp>
        <p:nvSpPr>
          <p:cNvPr id="2" name="Dikdörtgen 1"/>
          <p:cNvSpPr/>
          <p:nvPr/>
        </p:nvSpPr>
        <p:spPr>
          <a:xfrm>
            <a:off x="380337" y="2125341"/>
            <a:ext cx="11431325" cy="2246769"/>
          </a:xfrm>
          <a:prstGeom prst="rect">
            <a:avLst/>
          </a:prstGeom>
        </p:spPr>
        <p:txBody>
          <a:bodyPr wrap="square">
            <a:spAutoFit/>
          </a:bodyPr>
          <a:lstStyle/>
          <a:p>
            <a:pPr marL="285750" indent="-285750" algn="just">
              <a:buFont typeface="Arial" panose="020B0604020202020204" pitchFamily="34" charset="0"/>
              <a:buChar char="•"/>
            </a:pPr>
            <a:r>
              <a:rPr lang="en-US" altLang="tr-TR" sz="2000" dirty="0">
                <a:solidFill>
                  <a:srgbClr val="002060"/>
                </a:solidFill>
                <a:latin typeface="Verdana" panose="020B0604030504040204" pitchFamily="34" charset="0"/>
                <a:ea typeface="Verdana" panose="020B0604030504040204" pitchFamily="34" charset="0"/>
              </a:rPr>
              <a:t>Humidity is the amount of water vapor present in the air. </a:t>
            </a:r>
            <a:endParaRPr lang="tr-TR" altLang="tr-TR" sz="2000" dirty="0" smtClean="0">
              <a:solidFill>
                <a:srgbClr val="002060"/>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US" altLang="tr-TR" sz="2000" dirty="0" smtClean="0">
                <a:solidFill>
                  <a:srgbClr val="002060"/>
                </a:solidFill>
                <a:latin typeface="Verdana" panose="020B0604030504040204" pitchFamily="34" charset="0"/>
                <a:ea typeface="Verdana" panose="020B0604030504040204" pitchFamily="34" charset="0"/>
              </a:rPr>
              <a:t>Water </a:t>
            </a:r>
            <a:r>
              <a:rPr lang="en-US" altLang="tr-TR" sz="2000" dirty="0">
                <a:solidFill>
                  <a:srgbClr val="002060"/>
                </a:solidFill>
                <a:latin typeface="Verdana" panose="020B0604030504040204" pitchFamily="34" charset="0"/>
                <a:ea typeface="Verdana" panose="020B0604030504040204" pitchFamily="34" charset="0"/>
              </a:rPr>
              <a:t>vapor is the gaseous state of water and is invisible. </a:t>
            </a:r>
            <a:endParaRPr lang="tr-TR" altLang="tr-TR" sz="2000" dirty="0" smtClean="0">
              <a:solidFill>
                <a:srgbClr val="002060"/>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US" altLang="tr-TR" sz="2000" dirty="0" smtClean="0">
                <a:solidFill>
                  <a:srgbClr val="002060"/>
                </a:solidFill>
                <a:latin typeface="Verdana" panose="020B0604030504040204" pitchFamily="34" charset="0"/>
                <a:ea typeface="Verdana" panose="020B0604030504040204" pitchFamily="34" charset="0"/>
              </a:rPr>
              <a:t>Humidity </a:t>
            </a:r>
            <a:r>
              <a:rPr lang="en-US" altLang="tr-TR" sz="2000" dirty="0">
                <a:solidFill>
                  <a:srgbClr val="002060"/>
                </a:solidFill>
                <a:latin typeface="Verdana" panose="020B0604030504040204" pitchFamily="34" charset="0"/>
                <a:ea typeface="Verdana" panose="020B0604030504040204" pitchFamily="34" charset="0"/>
              </a:rPr>
              <a:t>indicates the likelihood of precipitation, dew, or fog. </a:t>
            </a:r>
            <a:endParaRPr lang="tr-TR" altLang="tr-TR" sz="2000" dirty="0" smtClean="0">
              <a:solidFill>
                <a:srgbClr val="002060"/>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US" altLang="tr-TR" sz="2000" dirty="0" smtClean="0">
                <a:solidFill>
                  <a:srgbClr val="002060"/>
                </a:solidFill>
                <a:latin typeface="Verdana" panose="020B0604030504040204" pitchFamily="34" charset="0"/>
                <a:ea typeface="Verdana" panose="020B0604030504040204" pitchFamily="34" charset="0"/>
              </a:rPr>
              <a:t>Higher </a:t>
            </a:r>
            <a:r>
              <a:rPr lang="en-US" altLang="tr-TR" sz="2000" dirty="0">
                <a:solidFill>
                  <a:srgbClr val="002060"/>
                </a:solidFill>
                <a:latin typeface="Verdana" panose="020B0604030504040204" pitchFamily="34" charset="0"/>
                <a:ea typeface="Verdana" panose="020B0604030504040204" pitchFamily="34" charset="0"/>
              </a:rPr>
              <a:t>humidity reduces the effectiveness of sweating in cooling the body by reducing the rate of evaporation of moisture from the skin. </a:t>
            </a:r>
            <a:endParaRPr lang="tr-TR" altLang="tr-TR" sz="2000" dirty="0" smtClean="0">
              <a:solidFill>
                <a:srgbClr val="002060"/>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US" altLang="tr-TR" sz="2000" dirty="0" smtClean="0">
                <a:solidFill>
                  <a:srgbClr val="002060"/>
                </a:solidFill>
                <a:latin typeface="Verdana" panose="020B0604030504040204" pitchFamily="34" charset="0"/>
                <a:ea typeface="Verdana" panose="020B0604030504040204" pitchFamily="34" charset="0"/>
              </a:rPr>
              <a:t>The </a:t>
            </a:r>
            <a:r>
              <a:rPr lang="en-US" altLang="tr-TR" sz="2000" dirty="0">
                <a:solidFill>
                  <a:srgbClr val="002060"/>
                </a:solidFill>
                <a:latin typeface="Verdana" panose="020B0604030504040204" pitchFamily="34" charset="0"/>
                <a:ea typeface="Verdana" panose="020B0604030504040204" pitchFamily="34" charset="0"/>
              </a:rPr>
              <a:t>amount of water vapor that is needed to achieve saturation increases as the temperature increases. </a:t>
            </a:r>
            <a:endParaRPr lang="tr-TR" altLang="tr-TR" sz="2000" dirty="0" smtClean="0">
              <a:solidFill>
                <a:srgbClr val="002060"/>
              </a:solidFill>
              <a:latin typeface="Verdana" panose="020B0604030504040204" pitchFamily="34" charset="0"/>
              <a:ea typeface="Verdana" panose="020B0604030504040204" pitchFamily="34" charset="0"/>
            </a:endParaRPr>
          </a:p>
        </p:txBody>
      </p:sp>
      <p:pic>
        <p:nvPicPr>
          <p:cNvPr id="5" name="Picture 5" descr="relativehumid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421" y="4372110"/>
            <a:ext cx="5087155" cy="238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3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Thermal</a:t>
            </a:r>
            <a:r>
              <a:rPr lang="tr-TR" b="1" dirty="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Conductıve</a:t>
            </a:r>
            <a:r>
              <a:rPr lang="tr-TR" b="1" dirty="0" smtClean="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Absolute</a:t>
            </a:r>
            <a:r>
              <a:rPr lang="tr-TR" b="1" dirty="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Humıdıty</a:t>
            </a:r>
            <a:r>
              <a:rPr lang="tr-TR" b="1" dirty="0">
                <a:latin typeface="Verdana" panose="020B0604030504040204" pitchFamily="34" charset="0"/>
                <a:ea typeface="Verdana" panose="020B0604030504040204" pitchFamily="34" charset="0"/>
              </a:rPr>
              <a:t/>
            </a:r>
            <a:br>
              <a:rPr lang="tr-TR" b="1" dirty="0">
                <a:latin typeface="Verdana" panose="020B0604030504040204" pitchFamily="34" charset="0"/>
                <a:ea typeface="Verdana" panose="020B0604030504040204" pitchFamily="34" charset="0"/>
              </a:rPr>
            </a:b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167617"/>
            <a:ext cx="7133253" cy="3678303"/>
          </a:xfrm>
        </p:spPr>
        <p:txBody>
          <a:bodyPr>
            <a:normAutofit/>
          </a:bodyPr>
          <a:lstStyle/>
          <a:p>
            <a:r>
              <a:rPr lang="tr-TR" dirty="0" err="1" smtClean="0">
                <a:solidFill>
                  <a:srgbClr val="002060"/>
                </a:solidFill>
                <a:latin typeface="Verdana" panose="020B0604030504040204" pitchFamily="34" charset="0"/>
                <a:ea typeface="Verdana" panose="020B0604030504040204" pitchFamily="34" charset="0"/>
              </a:rPr>
              <a:t>Measures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absolute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humidity</a:t>
            </a:r>
            <a:endParaRPr lang="tr-TR" dirty="0">
              <a:solidFill>
                <a:srgbClr val="002060"/>
              </a:solidFill>
              <a:latin typeface="Verdana" panose="020B0604030504040204" pitchFamily="34" charset="0"/>
              <a:ea typeface="Verdana" panose="020B0604030504040204" pitchFamily="34" charset="0"/>
            </a:endParaRPr>
          </a:p>
          <a:p>
            <a:r>
              <a:rPr lang="en-US" dirty="0">
                <a:solidFill>
                  <a:srgbClr val="002060"/>
                </a:solidFill>
                <a:latin typeface="Verdana" panose="020B0604030504040204" pitchFamily="34" charset="0"/>
                <a:ea typeface="Verdana" panose="020B0604030504040204" pitchFamily="34" charset="0"/>
              </a:rPr>
              <a:t>When air or gas is </a:t>
            </a:r>
            <a:r>
              <a:rPr lang="en-US" dirty="0" smtClean="0">
                <a:solidFill>
                  <a:srgbClr val="002060"/>
                </a:solidFill>
                <a:latin typeface="Verdana" panose="020B0604030504040204" pitchFamily="34" charset="0"/>
                <a:ea typeface="Verdana" panose="020B0604030504040204" pitchFamily="34" charset="0"/>
              </a:rPr>
              <a:t>dry,</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it </a:t>
            </a:r>
            <a:r>
              <a:rPr lang="en-US" dirty="0">
                <a:solidFill>
                  <a:srgbClr val="002060"/>
                </a:solidFill>
                <a:latin typeface="Verdana" panose="020B0604030504040204" pitchFamily="34" charset="0"/>
                <a:ea typeface="Verdana" panose="020B0604030504040204" pitchFamily="34" charset="0"/>
              </a:rPr>
              <a:t>has a greater capacity </a:t>
            </a:r>
            <a:r>
              <a:rPr lang="en-US" dirty="0"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sink</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heat</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Gets</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reference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value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from</a:t>
            </a:r>
            <a:r>
              <a:rPr lang="tr-TR" dirty="0">
                <a:solidFill>
                  <a:srgbClr val="002060"/>
                </a:solidFill>
                <a:latin typeface="Verdana" panose="020B0604030504040204" pitchFamily="34" charset="0"/>
                <a:ea typeface="Verdana" panose="020B0604030504040204" pitchFamily="34" charset="0"/>
              </a:rPr>
              <a:t> a </a:t>
            </a:r>
            <a:r>
              <a:rPr lang="tr-TR" dirty="0" err="1" smtClean="0">
                <a:solidFill>
                  <a:srgbClr val="002060"/>
                </a:solidFill>
                <a:latin typeface="Verdana" panose="020B0604030504040204" pitchFamily="34" charset="0"/>
                <a:ea typeface="Verdana" panose="020B0604030504040204" pitchFamily="34" charset="0"/>
              </a:rPr>
              <a:t>thermistor</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sealed</a:t>
            </a:r>
            <a:r>
              <a:rPr lang="tr-TR" dirty="0" smtClean="0">
                <a:solidFill>
                  <a:srgbClr val="002060"/>
                </a:solidFill>
                <a:latin typeface="Verdana" panose="020B0604030504040204" pitchFamily="34" charset="0"/>
                <a:ea typeface="Verdana" panose="020B0604030504040204" pitchFamily="34" charset="0"/>
              </a:rPr>
              <a:t> </a:t>
            </a:r>
            <a:r>
              <a:rPr lang="tr-TR" dirty="0">
                <a:solidFill>
                  <a:srgbClr val="002060"/>
                </a:solidFill>
                <a:latin typeface="Verdana" panose="020B0604030504040204" pitchFamily="34" charset="0"/>
                <a:ea typeface="Verdana" panose="020B0604030504040204" pitchFamily="34" charset="0"/>
              </a:rPr>
              <a:t>in </a:t>
            </a:r>
            <a:r>
              <a:rPr lang="tr-TR" dirty="0" err="1">
                <a:solidFill>
                  <a:srgbClr val="002060"/>
                </a:solidFill>
                <a:latin typeface="Verdana" panose="020B0604030504040204" pitchFamily="34" charset="0"/>
                <a:ea typeface="Verdana" panose="020B0604030504040204" pitchFamily="34" charset="0"/>
              </a:rPr>
              <a:t>dry</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air</a:t>
            </a:r>
            <a:r>
              <a:rPr lang="tr-TR"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a:p>
            <a:r>
              <a:rPr lang="tr-TR" dirty="0">
                <a:solidFill>
                  <a:srgbClr val="002060"/>
                </a:solidFill>
                <a:latin typeface="Verdana" panose="020B0604030504040204" pitchFamily="34" charset="0"/>
                <a:ea typeface="Verdana" panose="020B0604030504040204" pitchFamily="34" charset="0"/>
              </a:rPr>
              <a:t>Can </a:t>
            </a:r>
            <a:r>
              <a:rPr lang="tr-TR" dirty="0" err="1" smtClean="0">
                <a:solidFill>
                  <a:srgbClr val="002060"/>
                </a:solidFill>
                <a:latin typeface="Verdana" panose="020B0604030504040204" pitchFamily="34" charset="0"/>
                <a:ea typeface="Verdana" panose="020B0604030504040204" pitchFamily="34" charset="0"/>
              </a:rPr>
              <a:t>withstand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temperatures</a:t>
            </a:r>
            <a:r>
              <a:rPr lang="tr-TR" dirty="0" smtClean="0">
                <a:solidFill>
                  <a:srgbClr val="002060"/>
                </a:solidFill>
                <a:latin typeface="Verdana" panose="020B0604030504040204" pitchFamily="34" charset="0"/>
                <a:ea typeface="Verdana" panose="020B0604030504040204" pitchFamily="34" charset="0"/>
              </a:rPr>
              <a:t> </a:t>
            </a:r>
            <a:r>
              <a:rPr lang="tr-TR" dirty="0">
                <a:solidFill>
                  <a:srgbClr val="002060"/>
                </a:solidFill>
                <a:latin typeface="Verdana" panose="020B0604030504040204" pitchFamily="34" charset="0"/>
                <a:ea typeface="Verdana" panose="020B0604030504040204" pitchFamily="34" charset="0"/>
              </a:rPr>
              <a:t>&gt;200°F</a:t>
            </a:r>
          </a:p>
        </p:txBody>
      </p:sp>
      <p:pic>
        <p:nvPicPr>
          <p:cNvPr id="5" name="Resim 4"/>
          <p:cNvPicPr>
            <a:picLocks noChangeAspect="1"/>
          </p:cNvPicPr>
          <p:nvPr/>
        </p:nvPicPr>
        <p:blipFill>
          <a:blip r:embed="rId2"/>
          <a:stretch>
            <a:fillRect/>
          </a:stretch>
        </p:blipFill>
        <p:spPr>
          <a:xfrm>
            <a:off x="8337600" y="4506163"/>
            <a:ext cx="3273207" cy="1109438"/>
          </a:xfrm>
          <a:prstGeom prst="rect">
            <a:avLst/>
          </a:prstGeom>
        </p:spPr>
      </p:pic>
      <p:pic>
        <p:nvPicPr>
          <p:cNvPr id="7" name="Resim 6"/>
          <p:cNvPicPr>
            <a:picLocks noChangeAspect="1"/>
          </p:cNvPicPr>
          <p:nvPr/>
        </p:nvPicPr>
        <p:blipFill>
          <a:blip r:embed="rId3"/>
          <a:stretch>
            <a:fillRect/>
          </a:stretch>
        </p:blipFill>
        <p:spPr>
          <a:xfrm>
            <a:off x="8035101" y="2180496"/>
            <a:ext cx="3273207" cy="2082469"/>
          </a:xfrm>
          <a:prstGeom prst="rect">
            <a:avLst/>
          </a:prstGeom>
        </p:spPr>
      </p:pic>
      <p:sp>
        <p:nvSpPr>
          <p:cNvPr id="8" name="Altbilgi Yer Tutucusu 3"/>
          <p:cNvSpPr>
            <a:spLocks noGrp="1"/>
          </p:cNvSpPr>
          <p:nvPr>
            <p:ph type="ftr" sz="quarter" idx="11"/>
          </p:nvPr>
        </p:nvSpPr>
        <p:spPr>
          <a:xfrm>
            <a:off x="0" y="6479996"/>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65524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Electrıcal</a:t>
            </a:r>
            <a:r>
              <a:rPr lang="tr-TR" b="1" dirty="0" smtClean="0">
                <a:latin typeface="Verdana" panose="020B0604030504040204" pitchFamily="34" charset="0"/>
                <a:ea typeface="Verdana" panose="020B0604030504040204" pitchFamily="34" charset="0"/>
              </a:rPr>
              <a:t> </a:t>
            </a:r>
            <a:r>
              <a:rPr lang="tr-TR" b="1" dirty="0">
                <a:latin typeface="Verdana" panose="020B0604030504040204" pitchFamily="34" charset="0"/>
                <a:ea typeface="Verdana" panose="020B0604030504040204" pitchFamily="34" charset="0"/>
              </a:rPr>
              <a:t>RH </a:t>
            </a:r>
            <a:r>
              <a:rPr lang="tr-TR" b="1" dirty="0" err="1">
                <a:latin typeface="Verdana" panose="020B0604030504040204" pitchFamily="34" charset="0"/>
                <a:ea typeface="Verdana" panose="020B0604030504040204" pitchFamily="34" charset="0"/>
              </a:rPr>
              <a:t>Sensors</a:t>
            </a:r>
            <a:endParaRPr lang="tr-TR"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1531028"/>
            <a:ext cx="6669614" cy="3678303"/>
          </a:xfrm>
        </p:spPr>
        <p:txBody>
          <a:bodyPr/>
          <a:lstStyle/>
          <a:p>
            <a:r>
              <a:rPr lang="tr-TR" dirty="0" err="1" smtClean="0">
                <a:solidFill>
                  <a:srgbClr val="002060"/>
                </a:solidFill>
                <a:latin typeface="Verdana" panose="020B0604030504040204" pitchFamily="34" charset="0"/>
                <a:ea typeface="Verdana" panose="020B0604030504040204" pitchFamily="34" charset="0"/>
              </a:rPr>
              <a:t>Capacitance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changes</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with</a:t>
            </a:r>
            <a:r>
              <a:rPr lang="tr-TR" dirty="0">
                <a:solidFill>
                  <a:srgbClr val="002060"/>
                </a:solidFill>
                <a:latin typeface="Verdana" panose="020B0604030504040204" pitchFamily="34" charset="0"/>
                <a:ea typeface="Verdana" panose="020B0604030504040204" pitchFamily="34" charset="0"/>
              </a:rPr>
              <a:t> RH</a:t>
            </a:r>
          </a:p>
          <a:p>
            <a:r>
              <a:rPr lang="tr-TR" dirty="0" err="1">
                <a:solidFill>
                  <a:srgbClr val="002060"/>
                </a:solidFill>
                <a:latin typeface="Verdana" panose="020B0604030504040204" pitchFamily="34" charset="0"/>
                <a:ea typeface="Verdana" panose="020B0604030504040204" pitchFamily="34" charset="0"/>
              </a:rPr>
              <a:t>T</a:t>
            </a:r>
            <a:r>
              <a:rPr lang="tr-TR" dirty="0" err="1" smtClean="0">
                <a:solidFill>
                  <a:srgbClr val="002060"/>
                </a:solidFill>
                <a:latin typeface="Verdana" panose="020B0604030504040204" pitchFamily="34" charset="0"/>
                <a:ea typeface="Verdana" panose="020B0604030504040204" pitchFamily="34" charset="0"/>
              </a:rPr>
              <a:t>hin</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layer</a:t>
            </a:r>
            <a:r>
              <a:rPr lang="tr-TR" dirty="0">
                <a:solidFill>
                  <a:srgbClr val="002060"/>
                </a:solidFill>
                <a:latin typeface="Verdana" panose="020B0604030504040204" pitchFamily="34" charset="0"/>
                <a:ea typeface="Verdana" panose="020B0604030504040204" pitchFamily="34" charset="0"/>
              </a:rPr>
              <a:t> </a:t>
            </a:r>
            <a:r>
              <a:rPr lang="tr-TR" dirty="0" smtClean="0">
                <a:solidFill>
                  <a:srgbClr val="002060"/>
                </a:solidFill>
                <a:latin typeface="Verdana" panose="020B0604030504040204" pitchFamily="34" charset="0"/>
                <a:ea typeface="Verdana" panose="020B0604030504040204" pitchFamily="34" charset="0"/>
              </a:rPr>
              <a:t>of </a:t>
            </a:r>
            <a:r>
              <a:rPr lang="tr-TR" dirty="0" err="1" smtClean="0">
                <a:solidFill>
                  <a:srgbClr val="002060"/>
                </a:solidFill>
                <a:latin typeface="Verdana" panose="020B0604030504040204" pitchFamily="34" charset="0"/>
                <a:ea typeface="Verdana" panose="020B0604030504040204" pitchFamily="34" charset="0"/>
              </a:rPr>
              <a:t>hygroscopic</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polymer</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between</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two</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capacitance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plates</a:t>
            </a:r>
            <a:r>
              <a:rPr lang="tr-TR"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r>
              <a:rPr lang="tr-TR" dirty="0" smtClean="0">
                <a:solidFill>
                  <a:srgbClr val="002060"/>
                </a:solidFill>
                <a:latin typeface="Verdana" panose="020B0604030504040204" pitchFamily="34" charset="0"/>
                <a:ea typeface="Verdana" panose="020B0604030504040204" pitchFamily="34" charset="0"/>
              </a:rPr>
              <a:t>~</a:t>
            </a:r>
            <a:r>
              <a:rPr lang="tr-TR" dirty="0">
                <a:solidFill>
                  <a:srgbClr val="002060"/>
                </a:solidFill>
                <a:latin typeface="Verdana" panose="020B0604030504040204" pitchFamily="34" charset="0"/>
                <a:ea typeface="Verdana" panose="020B0604030504040204" pitchFamily="34" charset="0"/>
              </a:rPr>
              <a:t>2% </a:t>
            </a:r>
            <a:r>
              <a:rPr lang="tr-TR" dirty="0" err="1">
                <a:solidFill>
                  <a:srgbClr val="002060"/>
                </a:solidFill>
                <a:latin typeface="Verdana" panose="020B0604030504040204" pitchFamily="34" charset="0"/>
                <a:ea typeface="Verdana" panose="020B0604030504040204" pitchFamily="34" charset="0"/>
              </a:rPr>
              <a:t>accuracy</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90</a:t>
            </a:r>
            <a:r>
              <a:rPr lang="tr-TR" dirty="0">
                <a:solidFill>
                  <a:srgbClr val="002060"/>
                </a:solidFill>
                <a:latin typeface="Verdana" panose="020B0604030504040204" pitchFamily="34" charset="0"/>
                <a:ea typeface="Verdana" panose="020B0604030504040204" pitchFamily="34" charset="0"/>
              </a:rPr>
              <a:t>% RH, </a:t>
            </a:r>
            <a:r>
              <a:rPr lang="tr-TR" dirty="0" err="1">
                <a:solidFill>
                  <a:srgbClr val="002060"/>
                </a:solidFill>
                <a:latin typeface="Verdana" panose="020B0604030504040204" pitchFamily="34" charset="0"/>
                <a:ea typeface="Verdana" panose="020B0604030504040204" pitchFamily="34" charset="0"/>
              </a:rPr>
              <a:t>then</a:t>
            </a:r>
            <a:r>
              <a:rPr lang="tr-TR" dirty="0">
                <a:solidFill>
                  <a:srgbClr val="002060"/>
                </a:solidFill>
                <a:latin typeface="Verdana" panose="020B0604030504040204" pitchFamily="34" charset="0"/>
                <a:ea typeface="Verdana" panose="020B0604030504040204" pitchFamily="34" charset="0"/>
              </a:rPr>
              <a:t> ~3%</a:t>
            </a:r>
          </a:p>
        </p:txBody>
      </p:sp>
      <p:pic>
        <p:nvPicPr>
          <p:cNvPr id="5" name="Resim 4"/>
          <p:cNvPicPr>
            <a:picLocks noChangeAspect="1"/>
          </p:cNvPicPr>
          <p:nvPr/>
        </p:nvPicPr>
        <p:blipFill>
          <a:blip r:embed="rId2"/>
          <a:stretch>
            <a:fillRect/>
          </a:stretch>
        </p:blipFill>
        <p:spPr>
          <a:xfrm>
            <a:off x="8007976" y="2180496"/>
            <a:ext cx="2254876" cy="3273750"/>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76906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Electrıcal</a:t>
            </a:r>
            <a:r>
              <a:rPr lang="tr-TR" b="1" dirty="0">
                <a:latin typeface="Verdana" panose="020B0604030504040204" pitchFamily="34" charset="0"/>
                <a:ea typeface="Verdana" panose="020B0604030504040204" pitchFamily="34" charset="0"/>
              </a:rPr>
              <a:t> RH </a:t>
            </a:r>
            <a:r>
              <a:rPr lang="tr-TR" b="1" dirty="0" err="1">
                <a:latin typeface="Verdana" panose="020B0604030504040204" pitchFamily="34" charset="0"/>
                <a:ea typeface="Verdana" panose="020B0604030504040204" pitchFamily="34" charset="0"/>
              </a:rPr>
              <a:t>Sensors</a:t>
            </a:r>
            <a:endParaRPr lang="tr-TR" dirty="0"/>
          </a:p>
        </p:txBody>
      </p:sp>
      <p:sp>
        <p:nvSpPr>
          <p:cNvPr id="3" name="İçerik Yer Tutucusu 2"/>
          <p:cNvSpPr>
            <a:spLocks noGrp="1"/>
          </p:cNvSpPr>
          <p:nvPr>
            <p:ph idx="1"/>
          </p:nvPr>
        </p:nvSpPr>
        <p:spPr>
          <a:xfrm>
            <a:off x="742178" y="2055828"/>
            <a:ext cx="6193095" cy="3678303"/>
          </a:xfrm>
        </p:spPr>
        <p:txBody>
          <a:bodyPr/>
          <a:lstStyle/>
          <a:p>
            <a:pPr algn="just"/>
            <a:r>
              <a:rPr lang="tr-TR" dirty="0" err="1" smtClean="0">
                <a:solidFill>
                  <a:srgbClr val="002060"/>
                </a:solidFill>
                <a:latin typeface="Verdana" panose="020B0604030504040204" pitchFamily="34" charset="0"/>
                <a:ea typeface="Verdana" panose="020B0604030504040204" pitchFamily="34" charset="0"/>
              </a:rPr>
              <a:t>Resistance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changes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with</a:t>
            </a:r>
            <a:r>
              <a:rPr lang="tr-TR" dirty="0" smtClean="0">
                <a:solidFill>
                  <a:srgbClr val="002060"/>
                </a:solidFill>
                <a:latin typeface="Verdana" panose="020B0604030504040204" pitchFamily="34" charset="0"/>
                <a:ea typeface="Verdana" panose="020B0604030504040204" pitchFamily="34" charset="0"/>
              </a:rPr>
              <a:t> RH.</a:t>
            </a:r>
          </a:p>
          <a:p>
            <a:pPr algn="just"/>
            <a:r>
              <a:rPr lang="tr-TR" dirty="0" err="1">
                <a:solidFill>
                  <a:srgbClr val="002060"/>
                </a:solidFill>
                <a:latin typeface="Verdana" panose="020B0604030504040204" pitchFamily="34" charset="0"/>
                <a:ea typeface="Verdana" panose="020B0604030504040204" pitchFamily="34" charset="0"/>
              </a:rPr>
              <a:t>L</a:t>
            </a:r>
            <a:r>
              <a:rPr lang="tr-TR" dirty="0" err="1" smtClean="0">
                <a:solidFill>
                  <a:srgbClr val="002060"/>
                </a:solidFill>
                <a:latin typeface="Verdana" panose="020B0604030504040204" pitchFamily="34" charset="0"/>
                <a:ea typeface="Verdana" panose="020B0604030504040204" pitchFamily="34" charset="0"/>
              </a:rPr>
              <a:t>ess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accurate</a:t>
            </a:r>
            <a:endParaRPr lang="tr-TR" dirty="0" smtClean="0">
              <a:solidFill>
                <a:srgbClr val="002060"/>
              </a:solidFill>
              <a:latin typeface="Verdana" panose="020B0604030504040204" pitchFamily="34" charset="0"/>
              <a:ea typeface="Verdana" panose="020B0604030504040204" pitchFamily="34" charset="0"/>
            </a:endParaRPr>
          </a:p>
          <a:p>
            <a:pPr algn="just"/>
            <a:r>
              <a:rPr lang="tr-TR" dirty="0" err="1" smtClean="0">
                <a:solidFill>
                  <a:srgbClr val="002060"/>
                </a:solidFill>
                <a:latin typeface="Verdana" panose="020B0604030504040204" pitchFamily="34" charset="0"/>
                <a:ea typeface="Verdana" panose="020B0604030504040204" pitchFamily="34" charset="0"/>
              </a:rPr>
              <a:t>Responds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differently</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increasing</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versus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decreasing</a:t>
            </a:r>
            <a:r>
              <a:rPr lang="tr-TR" dirty="0" smtClean="0">
                <a:solidFill>
                  <a:srgbClr val="002060"/>
                </a:solidFill>
                <a:latin typeface="Verdana" panose="020B0604030504040204" pitchFamily="34" charset="0"/>
                <a:ea typeface="Verdana" panose="020B0604030504040204" pitchFamily="34" charset="0"/>
              </a:rPr>
              <a:t> RH</a:t>
            </a:r>
          </a:p>
          <a:p>
            <a:pPr algn="just"/>
            <a:r>
              <a:rPr lang="en-US" dirty="0" smtClean="0">
                <a:solidFill>
                  <a:srgbClr val="002060"/>
                </a:solidFill>
                <a:latin typeface="Verdana" panose="020B0604030504040204" pitchFamily="34" charset="0"/>
                <a:ea typeface="Verdana" panose="020B0604030504040204" pitchFamily="34" charset="0"/>
              </a:rPr>
              <a:t>Also a </a:t>
            </a:r>
            <a:r>
              <a:rPr lang="en-US" i="1" dirty="0" smtClean="0">
                <a:solidFill>
                  <a:srgbClr val="002060"/>
                </a:solidFill>
                <a:latin typeface="Verdana" panose="020B0604030504040204" pitchFamily="34" charset="0"/>
                <a:ea typeface="Verdana" panose="020B0604030504040204" pitchFamily="34" charset="0"/>
              </a:rPr>
              <a:t>thermistor </a:t>
            </a:r>
            <a:r>
              <a:rPr lang="en-US" dirty="0" smtClean="0">
                <a:solidFill>
                  <a:srgbClr val="002060"/>
                </a:solidFill>
                <a:latin typeface="Verdana" panose="020B0604030504040204" pitchFamily="34" charset="0"/>
                <a:ea typeface="Verdana" panose="020B0604030504040204" pitchFamily="34" charset="0"/>
              </a:rPr>
              <a:t>in this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RH/Temperature sensor</a:t>
            </a:r>
            <a:endParaRPr lang="tr-TR"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rotWithShape="1">
          <a:blip r:embed="rId2"/>
          <a:srcRect l="52042" t="18269" b="10793"/>
          <a:stretch/>
        </p:blipFill>
        <p:spPr>
          <a:xfrm>
            <a:off x="6935273" y="1933636"/>
            <a:ext cx="2781836" cy="3108862"/>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00529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RadIatIon</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absorptIon</a:t>
            </a:r>
            <a:r>
              <a:rPr lang="tr-TR" b="1" dirty="0" smtClean="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hygrometers</a:t>
            </a:r>
            <a:endParaRPr lang="tr-TR" dirty="0">
              <a:latin typeface="Verdana" panose="020B0604030504040204" pitchFamily="34" charset="0"/>
              <a:ea typeface="Verdana" panose="020B0604030504040204" pitchFamily="34" charset="0"/>
            </a:endParaRPr>
          </a:p>
        </p:txBody>
      </p:sp>
      <p:pic>
        <p:nvPicPr>
          <p:cNvPr id="5" name="Resim 4"/>
          <p:cNvPicPr>
            <a:picLocks noChangeAspect="1"/>
          </p:cNvPicPr>
          <p:nvPr/>
        </p:nvPicPr>
        <p:blipFill>
          <a:blip r:embed="rId2"/>
          <a:stretch>
            <a:fillRect/>
          </a:stretch>
        </p:blipFill>
        <p:spPr>
          <a:xfrm>
            <a:off x="4334302" y="2120001"/>
            <a:ext cx="3164100" cy="4292250"/>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705775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Psychrometrıc</a:t>
            </a:r>
            <a:r>
              <a:rPr lang="tr-TR" dirty="0" smtClean="0"/>
              <a:t> </a:t>
            </a:r>
            <a:r>
              <a:rPr lang="tr-TR" dirty="0" err="1" smtClean="0"/>
              <a:t>chart</a:t>
            </a:r>
            <a:endParaRPr lang="tr-TR" dirty="0"/>
          </a:p>
        </p:txBody>
      </p:sp>
      <p:pic>
        <p:nvPicPr>
          <p:cNvPr id="1026" name="Picture 2" descr="psychrometric char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5" y="1836011"/>
            <a:ext cx="6695984" cy="5021989"/>
          </a:xfrm>
          <a:prstGeom prst="rect">
            <a:avLst/>
          </a:prstGeom>
          <a:noFill/>
          <a:extLst>
            <a:ext uri="{909E8E84-426E-40DD-AFC4-6F175D3DCCD1}">
              <a14:hiddenFill xmlns:a14="http://schemas.microsoft.com/office/drawing/2010/main">
                <a:solidFill>
                  <a:srgbClr val="FFFFFF"/>
                </a:solidFill>
              </a14:hiddenFill>
            </a:ext>
          </a:extLst>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61800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Classıfıcatıon</a:t>
            </a:r>
            <a:r>
              <a:rPr lang="tr-TR" b="1" dirty="0" smtClean="0">
                <a:latin typeface="Verdana" panose="020B0604030504040204" pitchFamily="34" charset="0"/>
                <a:ea typeface="Verdana" panose="020B0604030504040204" pitchFamily="34" charset="0"/>
              </a:rPr>
              <a:t> of </a:t>
            </a:r>
            <a:r>
              <a:rPr lang="tr-TR" b="1" dirty="0" err="1" smtClean="0">
                <a:latin typeface="Verdana" panose="020B0604030504040204" pitchFamily="34" charset="0"/>
                <a:ea typeface="Verdana" panose="020B0604030504040204" pitchFamily="34" charset="0"/>
              </a:rPr>
              <a:t>humıdıty</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180496"/>
            <a:ext cx="11029615" cy="1721803"/>
          </a:xfrm>
        </p:spPr>
        <p:txBody>
          <a:bodyPr>
            <a:normAutofit/>
          </a:bodyPr>
          <a:lstStyle/>
          <a:p>
            <a:pPr marL="0" indent="0">
              <a:buNone/>
            </a:pPr>
            <a:r>
              <a:rPr lang="en-US" sz="2000" dirty="0">
                <a:solidFill>
                  <a:srgbClr val="002060"/>
                </a:solidFill>
                <a:latin typeface="Verdana" panose="020B0604030504040204" pitchFamily="34" charset="0"/>
                <a:ea typeface="Verdana" panose="020B0604030504040204" pitchFamily="34" charset="0"/>
              </a:rPr>
              <a:t>Humidity can be classified into :</a:t>
            </a:r>
          </a:p>
          <a:p>
            <a:r>
              <a:rPr lang="en-US" sz="2000" dirty="0" smtClean="0">
                <a:solidFill>
                  <a:srgbClr val="002060"/>
                </a:solidFill>
                <a:latin typeface="Verdana" panose="020B0604030504040204" pitchFamily="34" charset="0"/>
                <a:ea typeface="Verdana" panose="020B0604030504040204" pitchFamily="34" charset="0"/>
              </a:rPr>
              <a:t>Absolute </a:t>
            </a:r>
            <a:r>
              <a:rPr lang="en-US" sz="2000" dirty="0">
                <a:solidFill>
                  <a:srgbClr val="002060"/>
                </a:solidFill>
                <a:latin typeface="Verdana" panose="020B0604030504040204" pitchFamily="34" charset="0"/>
                <a:ea typeface="Verdana" panose="020B0604030504040204" pitchFamily="34" charset="0"/>
              </a:rPr>
              <a:t>Humidity </a:t>
            </a:r>
            <a:endParaRPr lang="tr-TR" sz="2000" dirty="0" smtClean="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Relative </a:t>
            </a:r>
            <a:r>
              <a:rPr lang="en-US" sz="2000" dirty="0">
                <a:solidFill>
                  <a:srgbClr val="002060"/>
                </a:solidFill>
                <a:latin typeface="Verdana" panose="020B0604030504040204" pitchFamily="34" charset="0"/>
                <a:ea typeface="Verdana" panose="020B0604030504040204" pitchFamily="34" charset="0"/>
              </a:rPr>
              <a:t>Humidity</a:t>
            </a:r>
            <a:endParaRPr lang="tr-TR" sz="2000"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79814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ABSOLUTE HUMIDITY</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lstStyle/>
          <a:p>
            <a:r>
              <a:rPr lang="en-US" dirty="0">
                <a:solidFill>
                  <a:srgbClr val="002060"/>
                </a:solidFill>
                <a:latin typeface="Verdana" panose="020B0604030504040204" pitchFamily="34" charset="0"/>
                <a:ea typeface="Verdana" panose="020B0604030504040204" pitchFamily="34" charset="0"/>
              </a:rPr>
              <a:t>Absolute humidity is the total mass of water vapor present in a given volume of air. </a:t>
            </a:r>
            <a:endParaRPr lang="tr-TR" dirty="0" smtClean="0">
              <a:solidFill>
                <a:srgbClr val="002060"/>
              </a:solidFill>
              <a:latin typeface="Verdana" panose="020B0604030504040204" pitchFamily="34" charset="0"/>
              <a:ea typeface="Verdana" panose="020B0604030504040204" pitchFamily="34" charset="0"/>
            </a:endParaRPr>
          </a:p>
          <a:p>
            <a:r>
              <a:rPr lang="en-US" dirty="0">
                <a:solidFill>
                  <a:srgbClr val="002060"/>
                </a:solidFill>
                <a:latin typeface="Verdana" panose="020B0604030504040204" pitchFamily="34" charset="0"/>
                <a:ea typeface="Verdana" panose="020B0604030504040204" pitchFamily="34" charset="0"/>
              </a:rPr>
              <a:t>Absolute humidity is the mass of the water vapor , divided by the volume of the air and water vapor .</a:t>
            </a:r>
            <a:endParaRPr lang="tr-TR" dirty="0" smtClean="0">
              <a:solidFill>
                <a:srgbClr val="002060"/>
              </a:solidFill>
              <a:latin typeface="Verdana" panose="020B0604030504040204" pitchFamily="34" charset="0"/>
              <a:ea typeface="Verdana" panose="020B0604030504040204" pitchFamily="34" charset="0"/>
            </a:endParaRPr>
          </a:p>
          <a:p>
            <a:r>
              <a:rPr lang="en-US" dirty="0">
                <a:solidFill>
                  <a:srgbClr val="002060"/>
                </a:solidFill>
                <a:latin typeface="Verdana" panose="020B0604030504040204" pitchFamily="34" charset="0"/>
                <a:ea typeface="Verdana" panose="020B0604030504040204" pitchFamily="34" charset="0"/>
              </a:rPr>
              <a:t>The absolute humidity changes as air temperature or pressure changes. </a:t>
            </a:r>
            <a:endParaRPr lang="tr-TR" dirty="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Absolute </a:t>
            </a:r>
            <a:r>
              <a:rPr lang="en-US" dirty="0">
                <a:solidFill>
                  <a:srgbClr val="002060"/>
                </a:solidFill>
                <a:latin typeface="Verdana" panose="020B0604030504040204" pitchFamily="34" charset="0"/>
                <a:ea typeface="Verdana" panose="020B0604030504040204" pitchFamily="34" charset="0"/>
              </a:rPr>
              <a:t>humidity in the atmosphere ranges from near zero to roughly 30 grams per cubic meter when the air is saturated at 30 °C (86 °F</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p:txBody>
      </p:sp>
      <p:sp>
        <p:nvSpPr>
          <p:cNvPr id="5" name="Altbilgi Yer Tutucusu 3"/>
          <p:cNvSpPr txBox="1">
            <a:spLocks/>
          </p:cNvSpPr>
          <p:nvPr/>
        </p:nvSpPr>
        <p:spPr>
          <a:xfrm>
            <a:off x="0" y="6492875"/>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DR. KADRİYE ÖZLEM HAMALOĞLU                                                                  </a:t>
            </a:r>
            <a:endParaRPr lang="tr-TR" smtClean="0"/>
          </a:p>
          <a:p>
            <a:r>
              <a:rPr lang="tr-TR" smtClean="0"/>
              <a:t>19</a:t>
            </a:r>
            <a:r>
              <a:rPr lang="en-US" smtClean="0"/>
              <a:t>.1</a:t>
            </a:r>
            <a:r>
              <a:rPr lang="tr-TR" smtClean="0"/>
              <a:t>1</a:t>
            </a:r>
            <a:r>
              <a:rPr lang="en-US" smtClean="0"/>
              <a:t>.2018</a:t>
            </a:r>
            <a:endParaRPr lang="en-US" dirty="0"/>
          </a:p>
        </p:txBody>
      </p:sp>
    </p:spTree>
    <p:extLst>
      <p:ext uri="{BB962C8B-B14F-4D97-AF65-F5344CB8AC3E}">
        <p14:creationId xmlns:p14="http://schemas.microsoft.com/office/powerpoint/2010/main" val="43112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RELATIVE HUMIDITY</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Autofit/>
          </a:bodyPr>
          <a:lstStyle/>
          <a:p>
            <a:pPr algn="just"/>
            <a:r>
              <a:rPr lang="en-US" dirty="0">
                <a:solidFill>
                  <a:srgbClr val="002060"/>
                </a:solidFill>
                <a:latin typeface="Verdana" panose="020B0604030504040204" pitchFamily="34" charset="0"/>
                <a:ea typeface="Verdana" panose="020B0604030504040204" pitchFamily="34" charset="0"/>
              </a:rPr>
              <a:t>Relative humidity (RH) is the ratio of the partial pressure of water vapor to the equilibrium vapor pressure of water at a given temperature.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Relative </a:t>
            </a:r>
            <a:r>
              <a:rPr lang="en-US" dirty="0">
                <a:solidFill>
                  <a:srgbClr val="002060"/>
                </a:solidFill>
                <a:latin typeface="Verdana" panose="020B0604030504040204" pitchFamily="34" charset="0"/>
                <a:ea typeface="Verdana" panose="020B0604030504040204" pitchFamily="34" charset="0"/>
              </a:rPr>
              <a:t>humidity depends on temperature and the pressure of the system of interest</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It </a:t>
            </a:r>
            <a:r>
              <a:rPr lang="en-US" dirty="0">
                <a:solidFill>
                  <a:srgbClr val="002060"/>
                </a:solidFill>
                <a:latin typeface="Verdana" panose="020B0604030504040204" pitchFamily="34" charset="0"/>
                <a:ea typeface="Verdana" panose="020B0604030504040204" pitchFamily="34" charset="0"/>
              </a:rPr>
              <a:t>requires less water vapor to attain high relative humidity at low temperatures; more water </a:t>
            </a:r>
            <a:r>
              <a:rPr lang="en-US" dirty="0" err="1">
                <a:solidFill>
                  <a:srgbClr val="002060"/>
                </a:solidFill>
                <a:latin typeface="Verdana" panose="020B0604030504040204" pitchFamily="34" charset="0"/>
                <a:ea typeface="Verdana" panose="020B0604030504040204" pitchFamily="34" charset="0"/>
              </a:rPr>
              <a:t>vapour</a:t>
            </a:r>
            <a:r>
              <a:rPr lang="en-US" dirty="0">
                <a:solidFill>
                  <a:srgbClr val="002060"/>
                </a:solidFill>
                <a:latin typeface="Verdana" panose="020B0604030504040204" pitchFamily="34" charset="0"/>
                <a:ea typeface="Verdana" panose="020B0604030504040204" pitchFamily="34" charset="0"/>
              </a:rPr>
              <a:t> is required to attain high relative humidity in warm or hot air. </a:t>
            </a:r>
            <a:endParaRPr lang="tr-TR" dirty="0" smtClean="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43110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CALCULATION OF RELATIVE HUMIDITY</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lnSpcReduction="10000"/>
          </a:bodyPr>
          <a:lstStyle/>
          <a:p>
            <a:pPr algn="just"/>
            <a:r>
              <a:rPr lang="en-US" dirty="0">
                <a:solidFill>
                  <a:srgbClr val="002060"/>
                </a:solidFill>
                <a:latin typeface="Verdana" panose="020B0604030504040204" pitchFamily="34" charset="0"/>
                <a:ea typeface="Verdana" panose="020B0604030504040204" pitchFamily="34" charset="0"/>
              </a:rPr>
              <a:t>The relative humidity (RH} of an air–water mixture is defined as the ratio of the partial pressure of water vapor (PH20) in the mixture to the equilibrium vapor pressure of water  (P* H20) a flat surface of pure water at a given temperature :</a:t>
            </a:r>
            <a:endParaRPr lang="tr-TR" dirty="0">
              <a:solidFill>
                <a:srgbClr val="002060"/>
              </a:solidFill>
              <a:latin typeface="Verdana" panose="020B0604030504040204" pitchFamily="34" charset="0"/>
              <a:ea typeface="Verdana" panose="020B0604030504040204" pitchFamily="34" charset="0"/>
            </a:endParaRPr>
          </a:p>
          <a:p>
            <a:pPr marL="0" indent="0" algn="ctr">
              <a:buNone/>
            </a:pPr>
            <a:r>
              <a:rPr lang="en-US" dirty="0">
                <a:solidFill>
                  <a:srgbClr val="002060"/>
                </a:solidFill>
                <a:latin typeface="Verdana" panose="020B0604030504040204" pitchFamily="34" charset="0"/>
                <a:ea typeface="Verdana" panose="020B0604030504040204" pitchFamily="34" charset="0"/>
              </a:rPr>
              <a:t>RH =  P</a:t>
            </a:r>
            <a:r>
              <a:rPr lang="en-US" baseline="-25000" dirty="0">
                <a:solidFill>
                  <a:srgbClr val="002060"/>
                </a:solidFill>
                <a:latin typeface="Verdana" panose="020B0604030504040204" pitchFamily="34" charset="0"/>
                <a:ea typeface="Verdana" panose="020B0604030504040204" pitchFamily="34" charset="0"/>
              </a:rPr>
              <a:t>H</a:t>
            </a:r>
            <a:r>
              <a:rPr lang="tr-TR" baseline="-25000" dirty="0">
                <a:solidFill>
                  <a:srgbClr val="002060"/>
                </a:solidFill>
                <a:latin typeface="Verdana" panose="020B0604030504040204" pitchFamily="34" charset="0"/>
                <a:ea typeface="Verdana" panose="020B0604030504040204" pitchFamily="34" charset="0"/>
              </a:rPr>
              <a:t>2</a:t>
            </a:r>
            <a:r>
              <a:rPr lang="en-US" baseline="-25000" dirty="0">
                <a:solidFill>
                  <a:srgbClr val="002060"/>
                </a:solidFill>
                <a:latin typeface="Verdana" panose="020B0604030504040204" pitchFamily="34" charset="0"/>
                <a:ea typeface="Verdana" panose="020B0604030504040204" pitchFamily="34" charset="0"/>
              </a:rPr>
              <a:t>0</a:t>
            </a:r>
            <a:r>
              <a:rPr lang="en-US" dirty="0">
                <a:solidFill>
                  <a:srgbClr val="002060"/>
                </a:solidFill>
                <a:latin typeface="Verdana" panose="020B0604030504040204" pitchFamily="34" charset="0"/>
                <a:ea typeface="Verdana" panose="020B0604030504040204" pitchFamily="34" charset="0"/>
              </a:rPr>
              <a:t> /  P* </a:t>
            </a:r>
            <a:r>
              <a:rPr lang="en-US" baseline="-25000" dirty="0">
                <a:solidFill>
                  <a:srgbClr val="002060"/>
                </a:solidFill>
                <a:latin typeface="Verdana" panose="020B0604030504040204" pitchFamily="34" charset="0"/>
                <a:ea typeface="Verdana" panose="020B0604030504040204" pitchFamily="34" charset="0"/>
              </a:rPr>
              <a:t>H20</a:t>
            </a:r>
            <a:endParaRPr lang="tr-TR" baseline="-25000" dirty="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Relative humidity is normally expressed as a percentage ; a higher percentage means that the air–water mixture is more humid ; a lower percentage means that the air-water mixture is less humid . </a:t>
            </a:r>
            <a:endParaRPr lang="tr-TR" dirty="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relative humidity is the percent of saturation humidity , generally calculated in relation to saturated vapor density. </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Relative </a:t>
            </a:r>
            <a:r>
              <a:rPr lang="en-US" dirty="0">
                <a:solidFill>
                  <a:srgbClr val="002060"/>
                </a:solidFill>
                <a:latin typeface="Verdana" panose="020B0604030504040204" pitchFamily="34" charset="0"/>
                <a:ea typeface="Verdana" panose="020B0604030504040204" pitchFamily="34" charset="0"/>
              </a:rPr>
              <a:t>Humidity = Actual Vapor Density  / Saturation Vapor Density * 100 % </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most common units for vapor density are gm/m</a:t>
            </a:r>
            <a:r>
              <a:rPr lang="en-US" baseline="30000" dirty="0">
                <a:solidFill>
                  <a:srgbClr val="002060"/>
                </a:solidFill>
                <a:latin typeface="Verdana" panose="020B0604030504040204" pitchFamily="34" charset="0"/>
                <a:ea typeface="Verdana" panose="020B0604030504040204" pitchFamily="34" charset="0"/>
              </a:rPr>
              <a:t>3</a:t>
            </a:r>
            <a:r>
              <a:rPr lang="en-US" dirty="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73557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HUMIDITY SENSORS</a:t>
            </a:r>
            <a:endParaRPr lang="tr-TR" dirty="0"/>
          </a:p>
        </p:txBody>
      </p:sp>
      <p:pic>
        <p:nvPicPr>
          <p:cNvPr id="5" name="Resim 4"/>
          <p:cNvPicPr>
            <a:picLocks noChangeAspect="1"/>
          </p:cNvPicPr>
          <p:nvPr/>
        </p:nvPicPr>
        <p:blipFill>
          <a:blip r:embed="rId2"/>
          <a:stretch>
            <a:fillRect/>
          </a:stretch>
        </p:blipFill>
        <p:spPr>
          <a:xfrm>
            <a:off x="1745437" y="2349843"/>
            <a:ext cx="8273789" cy="2891858"/>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3217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RELATIVE HUMIDITY SENSORS</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95334" y="2362539"/>
            <a:ext cx="5600666" cy="3678303"/>
          </a:xfrm>
        </p:spPr>
        <p:txBody>
          <a:bodyPr>
            <a:noAutofit/>
          </a:bodyPr>
          <a:lstStyle/>
          <a:p>
            <a:pPr algn="just"/>
            <a:r>
              <a:rPr lang="en-US" dirty="0">
                <a:solidFill>
                  <a:srgbClr val="002060"/>
                </a:solidFill>
                <a:latin typeface="Verdana" panose="020B0604030504040204" pitchFamily="34" charset="0"/>
                <a:ea typeface="Verdana" panose="020B0604030504040204" pitchFamily="34" charset="0"/>
              </a:rPr>
              <a:t>Relative humidity sensors are classified into </a:t>
            </a:r>
            <a:r>
              <a:rPr lang="en-US" dirty="0" smtClean="0">
                <a:solidFill>
                  <a:srgbClr val="002060"/>
                </a:solidFill>
                <a:latin typeface="Verdana" panose="020B0604030504040204" pitchFamily="34" charset="0"/>
                <a:ea typeface="Verdana" panose="020B0604030504040204" pitchFamily="34" charset="0"/>
              </a:rPr>
              <a:t>ceramic,</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semiconductor</a:t>
            </a:r>
            <a:r>
              <a:rPr lang="en-US" dirty="0">
                <a:solidFill>
                  <a:srgbClr val="002060"/>
                </a:solidFill>
                <a:latin typeface="Verdana" panose="020B0604030504040204" pitchFamily="34" charset="0"/>
                <a:ea typeface="Verdana" panose="020B0604030504040204" pitchFamily="34" charset="0"/>
              </a:rPr>
              <a:t>, and polymer humidity sensors</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marL="0" indent="0" algn="just">
              <a:buNone/>
            </a:pPr>
            <a:r>
              <a:rPr lang="tr-TR" u="sng" dirty="0" err="1">
                <a:solidFill>
                  <a:srgbClr val="002060"/>
                </a:solidFill>
                <a:latin typeface="Verdana" panose="020B0604030504040204" pitchFamily="34" charset="0"/>
                <a:ea typeface="Verdana" panose="020B0604030504040204" pitchFamily="34" charset="0"/>
              </a:rPr>
              <a:t>Ceramic</a:t>
            </a:r>
            <a:r>
              <a:rPr lang="tr-TR" u="sng" dirty="0">
                <a:solidFill>
                  <a:srgbClr val="002060"/>
                </a:solidFill>
                <a:latin typeface="Verdana" panose="020B0604030504040204" pitchFamily="34" charset="0"/>
                <a:ea typeface="Verdana" panose="020B0604030504040204" pitchFamily="34" charset="0"/>
              </a:rPr>
              <a:t> </a:t>
            </a:r>
            <a:r>
              <a:rPr lang="tr-TR" u="sng" dirty="0" err="1">
                <a:solidFill>
                  <a:srgbClr val="002060"/>
                </a:solidFill>
                <a:latin typeface="Verdana" panose="020B0604030504040204" pitchFamily="34" charset="0"/>
                <a:ea typeface="Verdana" panose="020B0604030504040204" pitchFamily="34" charset="0"/>
              </a:rPr>
              <a:t>Sensing</a:t>
            </a:r>
            <a:r>
              <a:rPr lang="tr-TR" u="sng" dirty="0">
                <a:solidFill>
                  <a:srgbClr val="002060"/>
                </a:solidFill>
                <a:latin typeface="Verdana" panose="020B0604030504040204" pitchFamily="34" charset="0"/>
                <a:ea typeface="Verdana" panose="020B0604030504040204" pitchFamily="34" charset="0"/>
              </a:rPr>
              <a:t> </a:t>
            </a:r>
            <a:r>
              <a:rPr lang="tr-TR" u="sng" dirty="0" err="1">
                <a:solidFill>
                  <a:srgbClr val="002060"/>
                </a:solidFill>
                <a:latin typeface="Verdana" panose="020B0604030504040204" pitchFamily="34" charset="0"/>
                <a:ea typeface="Verdana" panose="020B0604030504040204" pitchFamily="34" charset="0"/>
              </a:rPr>
              <a:t>Material</a:t>
            </a:r>
            <a:endParaRPr lang="tr-TR" u="sng" dirty="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Humidity </a:t>
            </a:r>
            <a:r>
              <a:rPr lang="en-US" dirty="0">
                <a:solidFill>
                  <a:srgbClr val="002060"/>
                </a:solidFill>
                <a:latin typeface="Verdana" panose="020B0604030504040204" pitchFamily="34" charset="0"/>
                <a:ea typeface="Verdana" panose="020B0604030504040204" pitchFamily="34" charset="0"/>
              </a:rPr>
              <a:t>sensors based on water-phase </a:t>
            </a:r>
            <a:r>
              <a:rPr lang="en-US" dirty="0" smtClean="0">
                <a:solidFill>
                  <a:srgbClr val="002060"/>
                </a:solidFill>
                <a:latin typeface="Verdana" panose="020B0604030504040204" pitchFamily="34" charset="0"/>
                <a:ea typeface="Verdana" panose="020B0604030504040204" pitchFamily="34" charset="0"/>
              </a:rPr>
              <a:t>protonic</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ceramic </a:t>
            </a:r>
            <a:r>
              <a:rPr lang="en-US" dirty="0">
                <a:solidFill>
                  <a:srgbClr val="002060"/>
                </a:solidFill>
                <a:latin typeface="Verdana" panose="020B0604030504040204" pitchFamily="34" charset="0"/>
                <a:ea typeface="Verdana" panose="020B0604030504040204" pitchFamily="34" charset="0"/>
              </a:rPr>
              <a:t>materials are used widely in industry </a:t>
            </a:r>
            <a:r>
              <a:rPr lang="en-US" dirty="0"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research</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laboratories</a:t>
            </a:r>
            <a:r>
              <a:rPr lang="tr-TR" dirty="0">
                <a:solidFill>
                  <a:srgbClr val="002060"/>
                </a:solidFill>
                <a:latin typeface="Verdana" panose="020B0604030504040204" pitchFamily="34" charset="0"/>
                <a:ea typeface="Verdana" panose="020B0604030504040204" pitchFamily="34" charset="0"/>
              </a:rPr>
              <a:t>.</a:t>
            </a:r>
          </a:p>
          <a:p>
            <a:pPr algn="just"/>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adsorbed water condensed on the surface of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materials </a:t>
            </a:r>
            <a:r>
              <a:rPr lang="en-US" dirty="0">
                <a:solidFill>
                  <a:srgbClr val="002060"/>
                </a:solidFill>
                <a:latin typeface="Verdana" panose="020B0604030504040204" pitchFamily="34" charset="0"/>
                <a:ea typeface="Verdana" panose="020B0604030504040204" pitchFamily="34" charset="0"/>
              </a:rPr>
              <a:t>and protons will be conducted in the </a:t>
            </a:r>
            <a:r>
              <a:rPr lang="en-US" dirty="0" smtClean="0">
                <a:solidFill>
                  <a:srgbClr val="002060"/>
                </a:solidFill>
                <a:latin typeface="Verdana" panose="020B0604030504040204" pitchFamily="34" charset="0"/>
                <a:ea typeface="Verdana" panose="020B0604030504040204" pitchFamily="34" charset="0"/>
              </a:rPr>
              <a:t>formed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aquatic</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layers</a:t>
            </a:r>
            <a:r>
              <a:rPr lang="tr-TR" dirty="0" smtClean="0">
                <a:solidFill>
                  <a:srgbClr val="002060"/>
                </a:solidFill>
                <a:latin typeface="Verdana" panose="020B0604030504040204" pitchFamily="34" charset="0"/>
                <a:ea typeface="Verdana" panose="020B0604030504040204" pitchFamily="34" charset="0"/>
              </a:rPr>
              <a:t>.</a:t>
            </a:r>
          </a:p>
          <a:p>
            <a:pPr algn="just"/>
            <a:r>
              <a:rPr lang="en-US" dirty="0" smtClean="0">
                <a:solidFill>
                  <a:srgbClr val="002060"/>
                </a:solidFill>
                <a:latin typeface="Verdana" panose="020B0604030504040204" pitchFamily="34" charset="0"/>
                <a:ea typeface="Verdana" panose="020B0604030504040204" pitchFamily="34" charset="0"/>
              </a:rPr>
              <a:t>For </a:t>
            </a:r>
            <a:r>
              <a:rPr lang="en-US" dirty="0">
                <a:solidFill>
                  <a:srgbClr val="002060"/>
                </a:solidFill>
                <a:latin typeface="Verdana" panose="020B0604030504040204" pitchFamily="34" charset="0"/>
                <a:ea typeface="Verdana" panose="020B0604030504040204" pitchFamily="34" charset="0"/>
              </a:rPr>
              <a:t>ionic sensing materials, if the </a:t>
            </a:r>
            <a:r>
              <a:rPr lang="en-US" i="1" dirty="0">
                <a:solidFill>
                  <a:srgbClr val="002060"/>
                </a:solidFill>
                <a:latin typeface="Verdana" panose="020B0604030504040204" pitchFamily="34" charset="0"/>
                <a:ea typeface="Verdana" panose="020B0604030504040204" pitchFamily="34" charset="0"/>
              </a:rPr>
              <a:t>humidity </a:t>
            </a:r>
            <a:r>
              <a:rPr lang="en-US" i="1" dirty="0" smtClean="0">
                <a:solidFill>
                  <a:srgbClr val="002060"/>
                </a:solidFill>
                <a:latin typeface="Verdana" panose="020B0604030504040204" pitchFamily="34" charset="0"/>
                <a:ea typeface="Verdana" panose="020B0604030504040204" pitchFamily="34" charset="0"/>
              </a:rPr>
              <a:t>increases,</a:t>
            </a:r>
            <a:r>
              <a:rPr lang="tr-TR" i="1" dirty="0" smtClean="0">
                <a:solidFill>
                  <a:srgbClr val="002060"/>
                </a:solidFill>
                <a:latin typeface="Verdana" panose="020B0604030504040204" pitchFamily="34" charset="0"/>
                <a:ea typeface="Verdana" panose="020B0604030504040204" pitchFamily="34" charset="0"/>
              </a:rPr>
              <a:t> </a:t>
            </a:r>
            <a:r>
              <a:rPr lang="en-US" i="1" dirty="0" smtClean="0">
                <a:solidFill>
                  <a:srgbClr val="002060"/>
                </a:solidFill>
                <a:latin typeface="Verdana" panose="020B0604030504040204" pitchFamily="34" charset="0"/>
                <a:ea typeface="Verdana" panose="020B0604030504040204" pitchFamily="34" charset="0"/>
              </a:rPr>
              <a:t>the </a:t>
            </a:r>
            <a:r>
              <a:rPr lang="en-US" i="1" dirty="0">
                <a:solidFill>
                  <a:srgbClr val="002060"/>
                </a:solidFill>
                <a:latin typeface="Verdana" panose="020B0604030504040204" pitchFamily="34" charset="0"/>
                <a:ea typeface="Verdana" panose="020B0604030504040204" pitchFamily="34" charset="0"/>
              </a:rPr>
              <a:t>conductivity decreases and the dielectric </a:t>
            </a:r>
            <a:r>
              <a:rPr lang="en-US" i="1" dirty="0" smtClean="0">
                <a:solidFill>
                  <a:srgbClr val="002060"/>
                </a:solidFill>
                <a:latin typeface="Verdana" panose="020B0604030504040204" pitchFamily="34" charset="0"/>
                <a:ea typeface="Verdana" panose="020B0604030504040204" pitchFamily="34" charset="0"/>
              </a:rPr>
              <a:t>constant</a:t>
            </a:r>
            <a:r>
              <a:rPr lang="tr-TR" i="1" dirty="0" smtClean="0">
                <a:solidFill>
                  <a:srgbClr val="002060"/>
                </a:solidFill>
                <a:latin typeface="Verdana" panose="020B0604030504040204" pitchFamily="34" charset="0"/>
                <a:ea typeface="Verdana" panose="020B0604030504040204" pitchFamily="34" charset="0"/>
              </a:rPr>
              <a:t> </a:t>
            </a:r>
            <a:r>
              <a:rPr lang="tr-TR" i="1" dirty="0" err="1" smtClean="0">
                <a:solidFill>
                  <a:srgbClr val="002060"/>
                </a:solidFill>
                <a:latin typeface="Verdana" panose="020B0604030504040204" pitchFamily="34" charset="0"/>
                <a:ea typeface="Verdana" panose="020B0604030504040204" pitchFamily="34" charset="0"/>
              </a:rPr>
              <a:t>increases</a:t>
            </a:r>
            <a:r>
              <a:rPr lang="tr-TR" i="1"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a:blip r:embed="rId2"/>
          <a:stretch>
            <a:fillRect/>
          </a:stretch>
        </p:blipFill>
        <p:spPr>
          <a:xfrm>
            <a:off x="6452315" y="2237150"/>
            <a:ext cx="5264094" cy="3929080"/>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19449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HYGROMETER</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273508"/>
            <a:ext cx="11029615" cy="3678303"/>
          </a:xfrm>
        </p:spPr>
        <p:txBody>
          <a:bodyPr>
            <a:normAutofit fontScale="92500" lnSpcReduction="10000"/>
          </a:bodyPr>
          <a:lstStyle/>
          <a:p>
            <a:pPr algn="just"/>
            <a:r>
              <a:rPr lang="en-US" dirty="0" smtClean="0">
                <a:solidFill>
                  <a:srgbClr val="002060"/>
                </a:solidFill>
                <a:latin typeface="Verdana" panose="020B0604030504040204" pitchFamily="34" charset="0"/>
                <a:ea typeface="Verdana" panose="020B0604030504040204" pitchFamily="34" charset="0"/>
              </a:rPr>
              <a:t>A</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hygrometer </a:t>
            </a:r>
            <a:r>
              <a:rPr lang="en-US" dirty="0">
                <a:solidFill>
                  <a:srgbClr val="002060"/>
                </a:solidFill>
                <a:latin typeface="Verdana" panose="020B0604030504040204" pitchFamily="34" charset="0"/>
                <a:ea typeface="Verdana" panose="020B0604030504040204" pitchFamily="34" charset="0"/>
              </a:rPr>
              <a:t>is an instrument used for measuring the moisture content in the atmosphere.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Humidity </a:t>
            </a:r>
            <a:r>
              <a:rPr lang="en-US" dirty="0">
                <a:solidFill>
                  <a:srgbClr val="002060"/>
                </a:solidFill>
                <a:latin typeface="Verdana" panose="020B0604030504040204" pitchFamily="34" charset="0"/>
                <a:ea typeface="Verdana" panose="020B0604030504040204" pitchFamily="34" charset="0"/>
              </a:rPr>
              <a:t>measurement instruments usually rely on measurements of some other quantity such as temperature, pressure, mass or a mechanical or electrical change in a substance as moisture is absorbed</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By </a:t>
            </a:r>
            <a:r>
              <a:rPr lang="en-US" dirty="0">
                <a:solidFill>
                  <a:srgbClr val="002060"/>
                </a:solidFill>
                <a:latin typeface="Verdana" panose="020B0604030504040204" pitchFamily="34" charset="0"/>
                <a:ea typeface="Verdana" panose="020B0604030504040204" pitchFamily="34" charset="0"/>
              </a:rPr>
              <a:t>calibration and calculation, these measured quantities can lead to a measurement of humidity.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Modern </a:t>
            </a:r>
            <a:r>
              <a:rPr lang="en-US" dirty="0">
                <a:solidFill>
                  <a:srgbClr val="002060"/>
                </a:solidFill>
                <a:latin typeface="Verdana" panose="020B0604030504040204" pitchFamily="34" charset="0"/>
                <a:ea typeface="Verdana" panose="020B0604030504040204" pitchFamily="34" charset="0"/>
              </a:rPr>
              <a:t>electronic devices use temperature of condensation (the dew point), or changes in electrical capacitance or resistance to measure humidity differences.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Due to humidity, several materials experience a change in physical, chemical and electrical properties.</a:t>
            </a:r>
            <a:endParaRPr lang="tr-TR" dirty="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This property is used in transducer that are designed and calibrated to read relative humidity directly. </a:t>
            </a:r>
            <a:endParaRPr lang="tr-TR" dirty="0">
              <a:solidFill>
                <a:srgbClr val="002060"/>
              </a:solidFill>
              <a:latin typeface="Verdana" panose="020B0604030504040204" pitchFamily="34" charset="0"/>
              <a:ea typeface="Verdana" panose="020B0604030504040204" pitchFamily="34" charset="0"/>
            </a:endParaRPr>
          </a:p>
          <a:p>
            <a:pPr algn="just"/>
            <a:endParaRPr lang="tr-TR"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19</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338967967"/>
      </p:ext>
    </p:extLst>
  </p:cSld>
  <p:clrMapOvr>
    <a:masterClrMapping/>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TM03457464[[fn=Kar Payı]]</Template>
  <TotalTime>1777</TotalTime>
  <Words>1852</Words>
  <Application>Microsoft Office PowerPoint</Application>
  <PresentationFormat>Geniş ekran</PresentationFormat>
  <Paragraphs>173</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Gill Sans MT</vt:lpstr>
      <vt:lpstr>Verdana</vt:lpstr>
      <vt:lpstr>Wingdings 2</vt:lpstr>
      <vt:lpstr>Kar Payı</vt:lpstr>
      <vt:lpstr>HUMIDITY MEASUREMENT</vt:lpstr>
      <vt:lpstr>HUMIDITY</vt:lpstr>
      <vt:lpstr>Classıfıcatıon of humıdıty</vt:lpstr>
      <vt:lpstr>ABSOLUTE HUMIDITY</vt:lpstr>
      <vt:lpstr>RELATIVE HUMIDITY</vt:lpstr>
      <vt:lpstr>CALCULATION OF RELATIVE HUMIDITY</vt:lpstr>
      <vt:lpstr>HUMIDITY SENSORS</vt:lpstr>
      <vt:lpstr>RELATIVE HUMIDITY SENSORS</vt:lpstr>
      <vt:lpstr>HYGROMETER</vt:lpstr>
      <vt:lpstr>TYPES OF HYGROMETER’S</vt:lpstr>
      <vt:lpstr>HAIR HYGROMETER</vt:lpstr>
      <vt:lpstr>HAIR HYGROMETER</vt:lpstr>
      <vt:lpstr>Applıcatıons &amp; DIsadvantageS</vt:lpstr>
      <vt:lpstr>Wet &amp; Dry Bulb Hygrometer </vt:lpstr>
      <vt:lpstr>Slıng Pyschrometer </vt:lpstr>
      <vt:lpstr>Applıcatıons &amp; DIsadvantageS</vt:lpstr>
      <vt:lpstr>Chılled Mırror Optıcal Sensor </vt:lpstr>
      <vt:lpstr>Capacıtıve Relatıve Humıdıty Sensors </vt:lpstr>
      <vt:lpstr>Resıstıve humıdıty sensors</vt:lpstr>
      <vt:lpstr>Thermal Conductıve Absolute Humıdıty </vt:lpstr>
      <vt:lpstr>Electrıcal RH Sensors</vt:lpstr>
      <vt:lpstr>Electrıcal RH Sensors</vt:lpstr>
      <vt:lpstr>RadIatIon absorptIon hygrometers</vt:lpstr>
      <vt:lpstr>Psychrometrıc chart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Damla_PC</dc:creator>
  <cp:lastModifiedBy>ozlemnazli7@gmail.com</cp:lastModifiedBy>
  <cp:revision>105</cp:revision>
  <dcterms:created xsi:type="dcterms:W3CDTF">2018-10-02T12:18:14Z</dcterms:created>
  <dcterms:modified xsi:type="dcterms:W3CDTF">2018-11-17T21:10:31Z</dcterms:modified>
</cp:coreProperties>
</file>