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52" r:id="rId2"/>
    <p:sldId id="353" r:id="rId3"/>
    <p:sldId id="354" r:id="rId4"/>
    <p:sldId id="355" r:id="rId5"/>
    <p:sldId id="362" r:id="rId6"/>
    <p:sldId id="357" r:id="rId7"/>
    <p:sldId id="358" r:id="rId8"/>
    <p:sldId id="359" r:id="rId9"/>
    <p:sldId id="360" r:id="rId10"/>
    <p:sldId id="361" r:id="rId11"/>
    <p:sldId id="30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B44AE-C297-49F7-B681-F0F70DC60F79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DR. KADRİYE ÖZLEM HAMALOĞLU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98A46-DDCD-46BE-986A-C8894A310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141944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F3D1F-1B46-42AF-8F31-D52E1BE4C288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DR. KADRİYE ÖZLEM HAMALOĞLU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D18B4-13F5-4EE5-87F6-2DFC57995C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384501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71177B7-E788-44DD-B26B-989E7020C75E}" type="datetime1">
              <a:rPr lang="en-US" smtClean="0"/>
              <a:t>12/24/2018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E80F-80C8-4E42-8C38-485ECEA41A48}" type="datetime1">
              <a:rPr lang="en-US" smtClean="0"/>
              <a:t>12/24/2018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923EF8A-B1ED-4E5E-9D29-F73FB72B2C75}" type="datetime1">
              <a:rPr lang="en-US" smtClean="0"/>
              <a:t>12/24/2018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A3DE-13AD-40D3-9DA3-2C5CF2F29D85}" type="datetime1">
              <a:rPr lang="en-US" smtClean="0"/>
              <a:t>12/24/2018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C39C8D-9EE1-44BF-8AB1-29F88F1DA6C6}" type="datetime1">
              <a:rPr lang="en-US" smtClean="0"/>
              <a:t>12/24/2018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A844-3EED-4AFF-8C73-6E7186E1F036}" type="datetime1">
              <a:rPr lang="en-US" smtClean="0"/>
              <a:t>12/24/2018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9AC5-35D0-4EBD-AA7B-E6854BBC46AF}" type="datetime1">
              <a:rPr lang="en-US" smtClean="0"/>
              <a:t>12/24/2018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21DB-BC5A-4ABC-A03A-DDC112E33474}" type="datetime1">
              <a:rPr lang="en-US" smtClean="0"/>
              <a:t>12/24/2018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7786-E924-4924-B734-AA91E76ABC4F}" type="datetime1">
              <a:rPr lang="en-US" smtClean="0"/>
              <a:t>12/24/2018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36F97CA-F759-4264-BA56-08B5B43EA3A6}" type="datetime1">
              <a:rPr lang="en-US" smtClean="0"/>
              <a:t>12/24/2018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2A36-4640-467F-81D3-39C4473F4214}" type="datetime1">
              <a:rPr lang="en-US" smtClean="0"/>
              <a:t>12/24/2018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F6B8D9E-5FCA-455D-BD44-BA50EAAD39F1}" type="datetime1">
              <a:rPr lang="en-US" smtClean="0"/>
              <a:t>12/24/2018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smtClean="0">
                <a:solidFill>
                  <a:srgbClr val="002060"/>
                </a:solidFill>
              </a:rPr>
              <a:t>Cal</a:t>
            </a:r>
            <a:r>
              <a:rPr lang="tr-TR" b="1" dirty="0" smtClean="0">
                <a:solidFill>
                  <a:srgbClr val="002060"/>
                </a:solidFill>
              </a:rPr>
              <a:t>ı</a:t>
            </a:r>
            <a:r>
              <a:rPr lang="en-US" b="1" dirty="0" smtClean="0">
                <a:solidFill>
                  <a:srgbClr val="002060"/>
                </a:solidFill>
              </a:rPr>
              <a:t>brat</a:t>
            </a:r>
            <a:r>
              <a:rPr lang="tr-TR" b="1" dirty="0" smtClean="0">
                <a:solidFill>
                  <a:srgbClr val="002060"/>
                </a:solidFill>
              </a:rPr>
              <a:t>ı</a:t>
            </a:r>
            <a:r>
              <a:rPr lang="en-US" b="1" dirty="0" smtClean="0">
                <a:solidFill>
                  <a:srgbClr val="002060"/>
                </a:solidFill>
              </a:rPr>
              <a:t>on Methods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Altbilgi Yer Tutucusu 3"/>
          <p:cNvSpPr>
            <a:spLocks noGrp="1"/>
          </p:cNvSpPr>
          <p:nvPr/>
        </p:nvSpPr>
        <p:spPr>
          <a:xfrm>
            <a:off x="0" y="6492875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>
                <a:solidFill>
                  <a:srgbClr val="002060"/>
                </a:solidFill>
              </a:rPr>
              <a:t>DR. KADRİYE ÖZLEM HAMALOĞLU                                                                  </a:t>
            </a:r>
            <a:endParaRPr lang="tr-TR" sz="1000" b="1" dirty="0" smtClean="0">
              <a:solidFill>
                <a:srgbClr val="002060"/>
              </a:solidFill>
            </a:endParaRPr>
          </a:p>
          <a:p>
            <a:r>
              <a:rPr lang="tr-TR" sz="1000" b="1" dirty="0" smtClean="0">
                <a:solidFill>
                  <a:srgbClr val="002060"/>
                </a:solidFill>
              </a:rPr>
              <a:t>24</a:t>
            </a:r>
            <a:r>
              <a:rPr lang="en-US" sz="1000" b="1" dirty="0" smtClean="0">
                <a:solidFill>
                  <a:srgbClr val="002060"/>
                </a:solidFill>
              </a:rPr>
              <a:t>.1</a:t>
            </a:r>
            <a:r>
              <a:rPr lang="tr-TR" sz="1000" b="1" dirty="0" smtClean="0">
                <a:solidFill>
                  <a:srgbClr val="002060"/>
                </a:solidFill>
              </a:rPr>
              <a:t>2.</a:t>
            </a:r>
            <a:r>
              <a:rPr lang="en-US" sz="1000" b="1" dirty="0" smtClean="0">
                <a:solidFill>
                  <a:srgbClr val="002060"/>
                </a:solidFill>
              </a:rPr>
              <a:t>2018</a:t>
            </a:r>
            <a:endParaRPr lang="en-US" sz="1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82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smtClean="0">
                <a:solidFill>
                  <a:schemeClr val="bg1"/>
                </a:solidFill>
              </a:rPr>
              <a:t>Method Val</a:t>
            </a:r>
            <a:r>
              <a:rPr lang="tr-TR" b="1" dirty="0" smtClean="0">
                <a:solidFill>
                  <a:schemeClr val="bg1"/>
                </a:solidFill>
              </a:rPr>
              <a:t>ı</a:t>
            </a:r>
            <a:r>
              <a:rPr lang="en-US" b="1" dirty="0" err="1" smtClean="0">
                <a:solidFill>
                  <a:schemeClr val="bg1"/>
                </a:solidFill>
              </a:rPr>
              <a:t>dat</a:t>
            </a:r>
            <a:r>
              <a:rPr lang="tr-TR" b="1" dirty="0" smtClean="0">
                <a:solidFill>
                  <a:schemeClr val="bg1"/>
                </a:solidFill>
              </a:rPr>
              <a:t>ı</a:t>
            </a:r>
            <a:r>
              <a:rPr lang="en-US" b="1" dirty="0" smtClean="0">
                <a:solidFill>
                  <a:schemeClr val="bg1"/>
                </a:solidFill>
              </a:rPr>
              <a:t>on- </a:t>
            </a:r>
            <a:r>
              <a:rPr lang="tr-TR" b="1" smtClean="0"/>
              <a:t>sensıtıvıty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1677194" y="4418805"/>
            <a:ext cx="3352800" cy="15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354388" y="6094413"/>
            <a:ext cx="4953000" cy="317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20195" y="3909565"/>
            <a:ext cx="553998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9" name="TextBox 11"/>
          <p:cNvSpPr txBox="1">
            <a:spLocks noChangeArrowheads="1"/>
          </p:cNvSpPr>
          <p:nvPr/>
        </p:nvSpPr>
        <p:spPr bwMode="auto">
          <a:xfrm>
            <a:off x="5030788" y="6246813"/>
            <a:ext cx="1996059" cy="46166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2400" b="1" dirty="0">
                <a:solidFill>
                  <a:srgbClr val="002060"/>
                </a:solidFill>
              </a:rPr>
              <a:t>concentration</a:t>
            </a:r>
          </a:p>
        </p:txBody>
      </p:sp>
      <p:sp>
        <p:nvSpPr>
          <p:cNvPr id="16" name="Freeform 15"/>
          <p:cNvSpPr/>
          <p:nvPr/>
        </p:nvSpPr>
        <p:spPr>
          <a:xfrm>
            <a:off x="3354388" y="3275012"/>
            <a:ext cx="5029200" cy="2774950"/>
          </a:xfrm>
          <a:custGeom>
            <a:avLst/>
            <a:gdLst>
              <a:gd name="connsiteX0" fmla="*/ 0 w 6263640"/>
              <a:gd name="connsiteY0" fmla="*/ 3040380 h 3040380"/>
              <a:gd name="connsiteX1" fmla="*/ 2179320 w 6263640"/>
              <a:gd name="connsiteY1" fmla="*/ 708660 h 3040380"/>
              <a:gd name="connsiteX2" fmla="*/ 3368040 w 6263640"/>
              <a:gd name="connsiteY2" fmla="*/ 251460 h 3040380"/>
              <a:gd name="connsiteX3" fmla="*/ 5730240 w 6263640"/>
              <a:gd name="connsiteY3" fmla="*/ 38100 h 3040380"/>
              <a:gd name="connsiteX4" fmla="*/ 6263640 w 6263640"/>
              <a:gd name="connsiteY4" fmla="*/ 22860 h 3040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63640" h="3040380">
                <a:moveTo>
                  <a:pt x="0" y="3040380"/>
                </a:moveTo>
                <a:cubicBezTo>
                  <a:pt x="808990" y="2106930"/>
                  <a:pt x="1617980" y="1173480"/>
                  <a:pt x="2179320" y="708660"/>
                </a:cubicBezTo>
                <a:cubicBezTo>
                  <a:pt x="2740660" y="243840"/>
                  <a:pt x="2776220" y="363220"/>
                  <a:pt x="3368040" y="251460"/>
                </a:cubicBezTo>
                <a:cubicBezTo>
                  <a:pt x="3959860" y="139700"/>
                  <a:pt x="5247640" y="76200"/>
                  <a:pt x="5730240" y="38100"/>
                </a:cubicBezTo>
                <a:cubicBezTo>
                  <a:pt x="6212840" y="0"/>
                  <a:pt x="6238240" y="11430"/>
                  <a:pt x="6263640" y="22860"/>
                </a:cubicBezTo>
              </a:path>
            </a:pathLst>
          </a:cu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352800" y="4190999"/>
            <a:ext cx="5257800" cy="1828800"/>
          </a:xfrm>
          <a:custGeom>
            <a:avLst/>
            <a:gdLst>
              <a:gd name="connsiteX0" fmla="*/ 0 w 6263640"/>
              <a:gd name="connsiteY0" fmla="*/ 3040380 h 3040380"/>
              <a:gd name="connsiteX1" fmla="*/ 2179320 w 6263640"/>
              <a:gd name="connsiteY1" fmla="*/ 708660 h 3040380"/>
              <a:gd name="connsiteX2" fmla="*/ 3368040 w 6263640"/>
              <a:gd name="connsiteY2" fmla="*/ 251460 h 3040380"/>
              <a:gd name="connsiteX3" fmla="*/ 5730240 w 6263640"/>
              <a:gd name="connsiteY3" fmla="*/ 38100 h 3040380"/>
              <a:gd name="connsiteX4" fmla="*/ 6263640 w 6263640"/>
              <a:gd name="connsiteY4" fmla="*/ 22860 h 3040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63640" h="3040380">
                <a:moveTo>
                  <a:pt x="0" y="3040380"/>
                </a:moveTo>
                <a:cubicBezTo>
                  <a:pt x="808990" y="2106930"/>
                  <a:pt x="1617980" y="1173480"/>
                  <a:pt x="2179320" y="708660"/>
                </a:cubicBezTo>
                <a:cubicBezTo>
                  <a:pt x="2740660" y="243840"/>
                  <a:pt x="2776220" y="363220"/>
                  <a:pt x="3368040" y="251460"/>
                </a:cubicBezTo>
                <a:cubicBezTo>
                  <a:pt x="3959860" y="139700"/>
                  <a:pt x="5247640" y="76200"/>
                  <a:pt x="5730240" y="38100"/>
                </a:cubicBezTo>
                <a:cubicBezTo>
                  <a:pt x="6212840" y="0"/>
                  <a:pt x="6238240" y="11430"/>
                  <a:pt x="6263640" y="22860"/>
                </a:cubicBezTo>
              </a:path>
            </a:pathLst>
          </a:cu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352800" y="2285999"/>
            <a:ext cx="4038600" cy="3733800"/>
          </a:xfrm>
          <a:custGeom>
            <a:avLst/>
            <a:gdLst>
              <a:gd name="connsiteX0" fmla="*/ 0 w 6263640"/>
              <a:gd name="connsiteY0" fmla="*/ 3040380 h 3040380"/>
              <a:gd name="connsiteX1" fmla="*/ 2179320 w 6263640"/>
              <a:gd name="connsiteY1" fmla="*/ 708660 h 3040380"/>
              <a:gd name="connsiteX2" fmla="*/ 3368040 w 6263640"/>
              <a:gd name="connsiteY2" fmla="*/ 251460 h 3040380"/>
              <a:gd name="connsiteX3" fmla="*/ 5730240 w 6263640"/>
              <a:gd name="connsiteY3" fmla="*/ 38100 h 3040380"/>
              <a:gd name="connsiteX4" fmla="*/ 6263640 w 6263640"/>
              <a:gd name="connsiteY4" fmla="*/ 22860 h 3040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63640" h="3040380">
                <a:moveTo>
                  <a:pt x="0" y="3040380"/>
                </a:moveTo>
                <a:cubicBezTo>
                  <a:pt x="808990" y="2106930"/>
                  <a:pt x="1617980" y="1173480"/>
                  <a:pt x="2179320" y="708660"/>
                </a:cubicBezTo>
                <a:cubicBezTo>
                  <a:pt x="2740660" y="243840"/>
                  <a:pt x="2776220" y="363220"/>
                  <a:pt x="3368040" y="251460"/>
                </a:cubicBezTo>
                <a:cubicBezTo>
                  <a:pt x="3959860" y="139700"/>
                  <a:pt x="5247640" y="76200"/>
                  <a:pt x="5730240" y="38100"/>
                </a:cubicBezTo>
                <a:cubicBezTo>
                  <a:pt x="6212840" y="0"/>
                  <a:pt x="6238240" y="11430"/>
                  <a:pt x="6263640" y="22860"/>
                </a:cubicBezTo>
              </a:path>
            </a:pathLst>
          </a:cu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13323" name="TextBox 24"/>
          <p:cNvSpPr txBox="1">
            <a:spLocks noChangeArrowheads="1"/>
          </p:cNvSpPr>
          <p:nvPr/>
        </p:nvSpPr>
        <p:spPr bwMode="auto">
          <a:xfrm>
            <a:off x="6172200" y="5181599"/>
            <a:ext cx="3341688" cy="3698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1800" b="1">
                <a:solidFill>
                  <a:srgbClr val="FF0000"/>
                </a:solidFill>
              </a:rPr>
              <a:t>Slope is related to the sensitivity</a:t>
            </a:r>
          </a:p>
        </p:txBody>
      </p:sp>
      <p:sp>
        <p:nvSpPr>
          <p:cNvPr id="12" name="Altbilgi Yer Tutucusu 3"/>
          <p:cNvSpPr>
            <a:spLocks noGrp="1"/>
          </p:cNvSpPr>
          <p:nvPr/>
        </p:nvSpPr>
        <p:spPr>
          <a:xfrm>
            <a:off x="0" y="6492875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rgbClr val="002060"/>
                </a:solidFill>
              </a:rPr>
              <a:t>DR. KADRİYE ÖZLEM HAMALOĞLU                                                                  </a:t>
            </a:r>
            <a:endParaRPr lang="tr-TR" sz="1000" dirty="0" smtClean="0">
              <a:solidFill>
                <a:srgbClr val="002060"/>
              </a:solidFill>
            </a:endParaRPr>
          </a:p>
          <a:p>
            <a:r>
              <a:rPr lang="tr-TR" sz="1000" dirty="0" smtClean="0">
                <a:solidFill>
                  <a:srgbClr val="002060"/>
                </a:solidFill>
              </a:rPr>
              <a:t>24</a:t>
            </a:r>
            <a:r>
              <a:rPr lang="en-US" sz="1000" dirty="0" smtClean="0">
                <a:solidFill>
                  <a:srgbClr val="002060"/>
                </a:solidFill>
              </a:rPr>
              <a:t>.1</a:t>
            </a:r>
            <a:r>
              <a:rPr lang="tr-TR" sz="1000" dirty="0" smtClean="0">
                <a:solidFill>
                  <a:srgbClr val="002060"/>
                </a:solidFill>
              </a:rPr>
              <a:t>2.</a:t>
            </a:r>
            <a:r>
              <a:rPr lang="en-US" sz="1000" dirty="0" smtClean="0">
                <a:solidFill>
                  <a:srgbClr val="002060"/>
                </a:solidFill>
              </a:rPr>
              <a:t>2018</a:t>
            </a:r>
            <a:endParaRPr lang="en-US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00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5175" y="1939330"/>
            <a:ext cx="6405819" cy="479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23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Method Val</a:t>
            </a:r>
            <a:r>
              <a:rPr lang="tr-TR" sz="3200" b="1" dirty="0" smtClean="0">
                <a:solidFill>
                  <a:schemeClr val="bg1"/>
                </a:solidFill>
              </a:rPr>
              <a:t>ı</a:t>
            </a:r>
            <a:r>
              <a:rPr lang="en-US" sz="3200" b="1" dirty="0" err="1" smtClean="0">
                <a:solidFill>
                  <a:schemeClr val="bg1"/>
                </a:solidFill>
              </a:rPr>
              <a:t>dat</a:t>
            </a:r>
            <a:r>
              <a:rPr lang="tr-TR" sz="3200" b="1" dirty="0" smtClean="0">
                <a:solidFill>
                  <a:schemeClr val="bg1"/>
                </a:solidFill>
              </a:rPr>
              <a:t>ı</a:t>
            </a:r>
            <a:r>
              <a:rPr lang="en-US" sz="3200" b="1" dirty="0" smtClean="0">
                <a:solidFill>
                  <a:schemeClr val="bg1"/>
                </a:solidFill>
              </a:rPr>
              <a:t>on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tr-TR" sz="2800" dirty="0" smtClean="0">
                <a:solidFill>
                  <a:srgbClr val="002060"/>
                </a:solidFill>
              </a:rPr>
              <a:t>Specificity</a:t>
            </a:r>
          </a:p>
          <a:p>
            <a:pPr eaLnBrk="1" hangingPunct="1"/>
            <a:r>
              <a:rPr lang="en-US" altLang="tr-TR" sz="2800" dirty="0" smtClean="0">
                <a:solidFill>
                  <a:srgbClr val="002060"/>
                </a:solidFill>
              </a:rPr>
              <a:t>Linearity</a:t>
            </a:r>
          </a:p>
          <a:p>
            <a:pPr eaLnBrk="1" hangingPunct="1"/>
            <a:r>
              <a:rPr lang="en-US" altLang="tr-TR" sz="2800" dirty="0" smtClean="0">
                <a:solidFill>
                  <a:srgbClr val="002060"/>
                </a:solidFill>
              </a:rPr>
              <a:t>Accuracy</a:t>
            </a:r>
          </a:p>
          <a:p>
            <a:pPr eaLnBrk="1" hangingPunct="1"/>
            <a:r>
              <a:rPr lang="en-US" altLang="tr-TR" sz="2800" dirty="0" smtClean="0">
                <a:solidFill>
                  <a:srgbClr val="002060"/>
                </a:solidFill>
              </a:rPr>
              <a:t>Precision</a:t>
            </a:r>
          </a:p>
          <a:p>
            <a:pPr eaLnBrk="1" hangingPunct="1"/>
            <a:r>
              <a:rPr lang="en-US" altLang="tr-TR" sz="2800" dirty="0" smtClean="0">
                <a:solidFill>
                  <a:srgbClr val="002060"/>
                </a:solidFill>
              </a:rPr>
              <a:t>Limits of Detection and Quantitation</a:t>
            </a:r>
            <a:endParaRPr lang="tr-TR" altLang="tr-TR" sz="2800" dirty="0" smtClean="0">
              <a:solidFill>
                <a:srgbClr val="002060"/>
              </a:solidFill>
            </a:endParaRPr>
          </a:p>
          <a:p>
            <a:r>
              <a:rPr lang="en-US" altLang="tr-TR" sz="2800" dirty="0">
                <a:solidFill>
                  <a:srgbClr val="002060"/>
                </a:solidFill>
              </a:rPr>
              <a:t>Range</a:t>
            </a:r>
          </a:p>
          <a:p>
            <a:pPr marL="0" indent="0" eaLnBrk="1" hangingPunct="1">
              <a:buNone/>
            </a:pPr>
            <a:endParaRPr lang="en-US" altLang="tr-TR" sz="2800" dirty="0" smtClean="0">
              <a:solidFill>
                <a:srgbClr val="002060"/>
              </a:solidFill>
            </a:endParaRPr>
          </a:p>
        </p:txBody>
      </p:sp>
      <p:pic>
        <p:nvPicPr>
          <p:cNvPr id="4" name="Picture 3" descr="che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82697" y="2628363"/>
            <a:ext cx="2176463" cy="20325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Altbilgi Yer Tutucusu 3"/>
          <p:cNvSpPr>
            <a:spLocks noGrp="1"/>
          </p:cNvSpPr>
          <p:nvPr/>
        </p:nvSpPr>
        <p:spPr>
          <a:xfrm>
            <a:off x="0" y="6492875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rgbClr val="002060"/>
                </a:solidFill>
              </a:rPr>
              <a:t>DR. KADRİYE ÖZLEM HAMALOĞLU                                                                  </a:t>
            </a:r>
            <a:endParaRPr lang="tr-TR" sz="1000" dirty="0" smtClean="0">
              <a:solidFill>
                <a:srgbClr val="002060"/>
              </a:solidFill>
            </a:endParaRPr>
          </a:p>
          <a:p>
            <a:r>
              <a:rPr lang="tr-TR" sz="1000" dirty="0" smtClean="0">
                <a:solidFill>
                  <a:srgbClr val="002060"/>
                </a:solidFill>
              </a:rPr>
              <a:t>24</a:t>
            </a:r>
            <a:r>
              <a:rPr lang="en-US" sz="1000" dirty="0" smtClean="0">
                <a:solidFill>
                  <a:srgbClr val="002060"/>
                </a:solidFill>
              </a:rPr>
              <a:t>.1</a:t>
            </a:r>
            <a:r>
              <a:rPr lang="tr-TR" sz="1000" dirty="0" smtClean="0">
                <a:solidFill>
                  <a:srgbClr val="002060"/>
                </a:solidFill>
              </a:rPr>
              <a:t>2.</a:t>
            </a:r>
            <a:r>
              <a:rPr lang="en-US" sz="1000" dirty="0" smtClean="0">
                <a:solidFill>
                  <a:srgbClr val="002060"/>
                </a:solidFill>
              </a:rPr>
              <a:t>2018</a:t>
            </a:r>
            <a:endParaRPr lang="en-US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Method Val</a:t>
            </a:r>
            <a:r>
              <a:rPr lang="tr-TR" sz="3200" b="1" dirty="0" smtClean="0">
                <a:solidFill>
                  <a:schemeClr val="bg1"/>
                </a:solidFill>
              </a:rPr>
              <a:t>ı</a:t>
            </a:r>
            <a:r>
              <a:rPr lang="en-US" sz="3200" b="1" dirty="0" err="1" smtClean="0">
                <a:solidFill>
                  <a:schemeClr val="bg1"/>
                </a:solidFill>
              </a:rPr>
              <a:t>dat</a:t>
            </a:r>
            <a:r>
              <a:rPr lang="tr-TR" sz="3200" b="1" dirty="0" smtClean="0">
                <a:solidFill>
                  <a:schemeClr val="bg1"/>
                </a:solidFill>
              </a:rPr>
              <a:t>ı</a:t>
            </a:r>
            <a:r>
              <a:rPr lang="en-US" sz="3200" b="1" dirty="0" smtClean="0">
                <a:solidFill>
                  <a:schemeClr val="bg1"/>
                </a:solidFill>
              </a:rPr>
              <a:t>on - Spec</a:t>
            </a:r>
            <a:r>
              <a:rPr lang="tr-TR" sz="3200" b="1" dirty="0" smtClean="0">
                <a:solidFill>
                  <a:schemeClr val="bg1"/>
                </a:solidFill>
              </a:rPr>
              <a:t>ı</a:t>
            </a:r>
            <a:r>
              <a:rPr lang="en-US" sz="3200" b="1" dirty="0" smtClean="0">
                <a:solidFill>
                  <a:schemeClr val="bg1"/>
                </a:solidFill>
              </a:rPr>
              <a:t>f</a:t>
            </a:r>
            <a:r>
              <a:rPr lang="tr-TR" sz="3200" b="1" dirty="0" smtClean="0">
                <a:solidFill>
                  <a:schemeClr val="bg1"/>
                </a:solidFill>
              </a:rPr>
              <a:t>ı</a:t>
            </a:r>
            <a:r>
              <a:rPr lang="en-US" sz="3200" b="1" dirty="0" smtClean="0">
                <a:solidFill>
                  <a:schemeClr val="bg1"/>
                </a:solidFill>
              </a:rPr>
              <a:t>c</a:t>
            </a:r>
            <a:r>
              <a:rPr lang="tr-TR" sz="3200" b="1" dirty="0" smtClean="0">
                <a:solidFill>
                  <a:schemeClr val="bg1"/>
                </a:solidFill>
              </a:rPr>
              <a:t>ı</a:t>
            </a:r>
            <a:r>
              <a:rPr lang="en-US" sz="3200" b="1" dirty="0" smtClean="0">
                <a:solidFill>
                  <a:schemeClr val="bg1"/>
                </a:solidFill>
              </a:rPr>
              <a:t>ty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3767" y="1767186"/>
            <a:ext cx="11778233" cy="1641276"/>
          </a:xfrm>
        </p:spPr>
        <p:txBody>
          <a:bodyPr rtlCol="0">
            <a:noAutofit/>
          </a:bodyPr>
          <a:lstStyle/>
          <a:p>
            <a:pPr>
              <a:spcAft>
                <a:spcPts val="0"/>
              </a:spcAft>
              <a:defRPr/>
            </a:pPr>
            <a:r>
              <a:rPr lang="en-US" sz="2400" dirty="0">
                <a:solidFill>
                  <a:srgbClr val="002060"/>
                </a:solidFill>
                <a:latin typeface="+mj-lt"/>
              </a:rPr>
              <a:t>How well an analytical 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method </a:t>
            </a:r>
            <a:r>
              <a:rPr lang="en-US" sz="2400" dirty="0">
                <a:solidFill>
                  <a:srgbClr val="002060"/>
                </a:solidFill>
                <a:latin typeface="+mj-lt"/>
              </a:rPr>
              <a:t>distinguishes the </a:t>
            </a:r>
            <a:r>
              <a:rPr lang="en-US" sz="2400" dirty="0" err="1">
                <a:solidFill>
                  <a:srgbClr val="002060"/>
                </a:solidFill>
                <a:latin typeface="+mj-lt"/>
              </a:rPr>
              <a:t>analyte</a:t>
            </a:r>
            <a:r>
              <a:rPr lang="en-US" sz="2400" dirty="0">
                <a:solidFill>
                  <a:srgbClr val="002060"/>
                </a:solidFill>
                <a:latin typeface="+mj-lt"/>
              </a:rPr>
              <a:t> from everything else in the sample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.</a:t>
            </a:r>
            <a:endParaRPr lang="en-US" sz="2400" dirty="0">
              <a:solidFill>
                <a:srgbClr val="002060"/>
              </a:solidFill>
              <a:latin typeface="+mj-lt"/>
            </a:endParaRPr>
          </a:p>
          <a:p>
            <a:pPr>
              <a:spcAft>
                <a:spcPts val="0"/>
              </a:spcAft>
              <a:defRPr/>
            </a:pPr>
            <a:r>
              <a:rPr lang="en-US" sz="2400" dirty="0">
                <a:solidFill>
                  <a:srgbClr val="002060"/>
                </a:solidFill>
                <a:latin typeface="+mj-lt"/>
              </a:rPr>
              <a:t>Baseline separation</a:t>
            </a:r>
          </a:p>
        </p:txBody>
      </p:sp>
      <p:sp>
        <p:nvSpPr>
          <p:cNvPr id="6" name="Freeform 5"/>
          <p:cNvSpPr/>
          <p:nvPr/>
        </p:nvSpPr>
        <p:spPr>
          <a:xfrm>
            <a:off x="2057400" y="3733801"/>
            <a:ext cx="3111500" cy="1312863"/>
          </a:xfrm>
          <a:custGeom>
            <a:avLst/>
            <a:gdLst>
              <a:gd name="connsiteX0" fmla="*/ 0 w 3111909"/>
              <a:gd name="connsiteY0" fmla="*/ 1206910 h 1312607"/>
              <a:gd name="connsiteX1" fmla="*/ 486697 w 3111909"/>
              <a:gd name="connsiteY1" fmla="*/ 1192162 h 1312607"/>
              <a:gd name="connsiteX2" fmla="*/ 560439 w 3111909"/>
              <a:gd name="connsiteY2" fmla="*/ 484239 h 1312607"/>
              <a:gd name="connsiteX3" fmla="*/ 648929 w 3111909"/>
              <a:gd name="connsiteY3" fmla="*/ 1133168 h 1312607"/>
              <a:gd name="connsiteX4" fmla="*/ 870155 w 3111909"/>
              <a:gd name="connsiteY4" fmla="*/ 381000 h 1312607"/>
              <a:gd name="connsiteX5" fmla="*/ 1120877 w 3111909"/>
              <a:gd name="connsiteY5" fmla="*/ 1221658 h 1312607"/>
              <a:gd name="connsiteX6" fmla="*/ 1312606 w 3111909"/>
              <a:gd name="connsiteY6" fmla="*/ 793955 h 1312607"/>
              <a:gd name="connsiteX7" fmla="*/ 1578077 w 3111909"/>
              <a:gd name="connsiteY7" fmla="*/ 41787 h 1312607"/>
              <a:gd name="connsiteX8" fmla="*/ 1858297 w 3111909"/>
              <a:gd name="connsiteY8" fmla="*/ 1044678 h 1312607"/>
              <a:gd name="connsiteX9" fmla="*/ 2123768 w 3111909"/>
              <a:gd name="connsiteY9" fmla="*/ 498987 h 1312607"/>
              <a:gd name="connsiteX10" fmla="*/ 2374490 w 3111909"/>
              <a:gd name="connsiteY10" fmla="*/ 985684 h 1312607"/>
              <a:gd name="connsiteX11" fmla="*/ 2462980 w 3111909"/>
              <a:gd name="connsiteY11" fmla="*/ 808704 h 1312607"/>
              <a:gd name="connsiteX12" fmla="*/ 2684206 w 3111909"/>
              <a:gd name="connsiteY12" fmla="*/ 1206910 h 1312607"/>
              <a:gd name="connsiteX13" fmla="*/ 3111909 w 3111909"/>
              <a:gd name="connsiteY13" fmla="*/ 1192162 h 131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11909" h="1312607">
                <a:moveTo>
                  <a:pt x="0" y="1206910"/>
                </a:moveTo>
                <a:cubicBezTo>
                  <a:pt x="196645" y="1259758"/>
                  <a:pt x="393291" y="1312607"/>
                  <a:pt x="486697" y="1192162"/>
                </a:cubicBezTo>
                <a:cubicBezTo>
                  <a:pt x="580103" y="1071717"/>
                  <a:pt x="533400" y="494071"/>
                  <a:pt x="560439" y="484239"/>
                </a:cubicBezTo>
                <a:cubicBezTo>
                  <a:pt x="587478" y="474407"/>
                  <a:pt x="597310" y="1150375"/>
                  <a:pt x="648929" y="1133168"/>
                </a:cubicBezTo>
                <a:cubicBezTo>
                  <a:pt x="700548" y="1115961"/>
                  <a:pt x="791497" y="366252"/>
                  <a:pt x="870155" y="381000"/>
                </a:cubicBezTo>
                <a:cubicBezTo>
                  <a:pt x="948813" y="395748"/>
                  <a:pt x="1047135" y="1152832"/>
                  <a:pt x="1120877" y="1221658"/>
                </a:cubicBezTo>
                <a:cubicBezTo>
                  <a:pt x="1194619" y="1290484"/>
                  <a:pt x="1236406" y="990600"/>
                  <a:pt x="1312606" y="793955"/>
                </a:cubicBezTo>
                <a:cubicBezTo>
                  <a:pt x="1388806" y="597310"/>
                  <a:pt x="1487129" y="0"/>
                  <a:pt x="1578077" y="41787"/>
                </a:cubicBezTo>
                <a:cubicBezTo>
                  <a:pt x="1669025" y="83574"/>
                  <a:pt x="1767349" y="968478"/>
                  <a:pt x="1858297" y="1044678"/>
                </a:cubicBezTo>
                <a:cubicBezTo>
                  <a:pt x="1949245" y="1120878"/>
                  <a:pt x="2037736" y="508819"/>
                  <a:pt x="2123768" y="498987"/>
                </a:cubicBezTo>
                <a:cubicBezTo>
                  <a:pt x="2209800" y="489155"/>
                  <a:pt x="2317955" y="934065"/>
                  <a:pt x="2374490" y="985684"/>
                </a:cubicBezTo>
                <a:cubicBezTo>
                  <a:pt x="2431025" y="1037303"/>
                  <a:pt x="2411361" y="771833"/>
                  <a:pt x="2462980" y="808704"/>
                </a:cubicBezTo>
                <a:cubicBezTo>
                  <a:pt x="2514599" y="845575"/>
                  <a:pt x="2576051" y="1143000"/>
                  <a:pt x="2684206" y="1206910"/>
                </a:cubicBezTo>
                <a:cubicBezTo>
                  <a:pt x="2792361" y="1270820"/>
                  <a:pt x="2952135" y="1231491"/>
                  <a:pt x="3111909" y="1192162"/>
                </a:cubicBezTo>
              </a:path>
            </a:pathLst>
          </a:cu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705601" y="3352800"/>
            <a:ext cx="2919413" cy="1784350"/>
          </a:xfrm>
          <a:custGeom>
            <a:avLst/>
            <a:gdLst>
              <a:gd name="connsiteX0" fmla="*/ 0 w 2920181"/>
              <a:gd name="connsiteY0" fmla="*/ 1383890 h 1784555"/>
              <a:gd name="connsiteX1" fmla="*/ 589936 w 2920181"/>
              <a:gd name="connsiteY1" fmla="*/ 1383890 h 1784555"/>
              <a:gd name="connsiteX2" fmla="*/ 693174 w 2920181"/>
              <a:gd name="connsiteY2" fmla="*/ 1015181 h 1784555"/>
              <a:gd name="connsiteX3" fmla="*/ 722671 w 2920181"/>
              <a:gd name="connsiteY3" fmla="*/ 56535 h 1784555"/>
              <a:gd name="connsiteX4" fmla="*/ 811162 w 2920181"/>
              <a:gd name="connsiteY4" fmla="*/ 1354393 h 1784555"/>
              <a:gd name="connsiteX5" fmla="*/ 1312607 w 2920181"/>
              <a:gd name="connsiteY5" fmla="*/ 1457632 h 1784555"/>
              <a:gd name="connsiteX6" fmla="*/ 1460091 w 2920181"/>
              <a:gd name="connsiteY6" fmla="*/ 1059426 h 1784555"/>
              <a:gd name="connsiteX7" fmla="*/ 1474839 w 2920181"/>
              <a:gd name="connsiteY7" fmla="*/ 204019 h 1784555"/>
              <a:gd name="connsiteX8" fmla="*/ 1519084 w 2920181"/>
              <a:gd name="connsiteY8" fmla="*/ 1546123 h 1784555"/>
              <a:gd name="connsiteX9" fmla="*/ 1725562 w 2920181"/>
              <a:gd name="connsiteY9" fmla="*/ 204019 h 1784555"/>
              <a:gd name="connsiteX10" fmla="*/ 1843549 w 2920181"/>
              <a:gd name="connsiteY10" fmla="*/ 1590368 h 1784555"/>
              <a:gd name="connsiteX11" fmla="*/ 2182762 w 2920181"/>
              <a:gd name="connsiteY11" fmla="*/ 130277 h 1784555"/>
              <a:gd name="connsiteX12" fmla="*/ 2359742 w 2920181"/>
              <a:gd name="connsiteY12" fmla="*/ 1531374 h 1784555"/>
              <a:gd name="connsiteX13" fmla="*/ 2920181 w 2920181"/>
              <a:gd name="connsiteY13" fmla="*/ 1649361 h 1784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20181" h="1784555">
                <a:moveTo>
                  <a:pt x="0" y="1383890"/>
                </a:moveTo>
                <a:cubicBezTo>
                  <a:pt x="237203" y="1414615"/>
                  <a:pt x="474407" y="1445341"/>
                  <a:pt x="589936" y="1383890"/>
                </a:cubicBezTo>
                <a:cubicBezTo>
                  <a:pt x="705465" y="1322439"/>
                  <a:pt x="671052" y="1236407"/>
                  <a:pt x="693174" y="1015181"/>
                </a:cubicBezTo>
                <a:cubicBezTo>
                  <a:pt x="715296" y="793955"/>
                  <a:pt x="703006" y="0"/>
                  <a:pt x="722671" y="56535"/>
                </a:cubicBezTo>
                <a:cubicBezTo>
                  <a:pt x="742336" y="113070"/>
                  <a:pt x="712839" y="1120877"/>
                  <a:pt x="811162" y="1354393"/>
                </a:cubicBezTo>
                <a:cubicBezTo>
                  <a:pt x="909485" y="1587909"/>
                  <a:pt x="1204452" y="1506793"/>
                  <a:pt x="1312607" y="1457632"/>
                </a:cubicBezTo>
                <a:cubicBezTo>
                  <a:pt x="1420762" y="1408471"/>
                  <a:pt x="1433052" y="1268361"/>
                  <a:pt x="1460091" y="1059426"/>
                </a:cubicBezTo>
                <a:cubicBezTo>
                  <a:pt x="1487130" y="850491"/>
                  <a:pt x="1465007" y="122903"/>
                  <a:pt x="1474839" y="204019"/>
                </a:cubicBezTo>
                <a:cubicBezTo>
                  <a:pt x="1484671" y="285135"/>
                  <a:pt x="1477297" y="1546123"/>
                  <a:pt x="1519084" y="1546123"/>
                </a:cubicBezTo>
                <a:cubicBezTo>
                  <a:pt x="1560871" y="1546123"/>
                  <a:pt x="1671484" y="196645"/>
                  <a:pt x="1725562" y="204019"/>
                </a:cubicBezTo>
                <a:cubicBezTo>
                  <a:pt x="1779640" y="211393"/>
                  <a:pt x="1767349" y="1602658"/>
                  <a:pt x="1843549" y="1590368"/>
                </a:cubicBezTo>
                <a:cubicBezTo>
                  <a:pt x="1919749" y="1578078"/>
                  <a:pt x="2096730" y="140109"/>
                  <a:pt x="2182762" y="130277"/>
                </a:cubicBezTo>
                <a:cubicBezTo>
                  <a:pt x="2268794" y="120445"/>
                  <a:pt x="2236839" y="1278193"/>
                  <a:pt x="2359742" y="1531374"/>
                </a:cubicBezTo>
                <a:cubicBezTo>
                  <a:pt x="2482645" y="1784555"/>
                  <a:pt x="2701413" y="1716958"/>
                  <a:pt x="2920181" y="1649361"/>
                </a:cubicBezTo>
              </a:path>
            </a:pathLst>
          </a:cu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50" name="TextBox 7"/>
          <p:cNvSpPr txBox="1">
            <a:spLocks noChangeArrowheads="1"/>
          </p:cNvSpPr>
          <p:nvPr/>
        </p:nvSpPr>
        <p:spPr bwMode="auto">
          <a:xfrm>
            <a:off x="5334000" y="3886201"/>
            <a:ext cx="769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4000" b="1" i="1">
                <a:solidFill>
                  <a:schemeClr val="bg1"/>
                </a:solidFill>
              </a:rPr>
              <a:t>vs.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10800000">
            <a:off x="2057400" y="5181600"/>
            <a:ext cx="3200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1104901" y="4229101"/>
            <a:ext cx="19050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6629400" y="5181600"/>
            <a:ext cx="3200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5677694" y="4228306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5" name="TextBox 15"/>
          <p:cNvSpPr txBox="1">
            <a:spLocks noChangeArrowheads="1"/>
          </p:cNvSpPr>
          <p:nvPr/>
        </p:nvSpPr>
        <p:spPr bwMode="auto">
          <a:xfrm>
            <a:off x="3276601" y="5257800"/>
            <a:ext cx="620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1800" b="1">
                <a:solidFill>
                  <a:schemeClr val="bg1"/>
                </a:solidFill>
              </a:rPr>
              <a:t>time</a:t>
            </a:r>
          </a:p>
        </p:txBody>
      </p:sp>
      <p:sp>
        <p:nvSpPr>
          <p:cNvPr id="6156" name="TextBox 16"/>
          <p:cNvSpPr txBox="1">
            <a:spLocks noChangeArrowheads="1"/>
          </p:cNvSpPr>
          <p:nvPr/>
        </p:nvSpPr>
        <p:spPr bwMode="auto">
          <a:xfrm>
            <a:off x="8001001" y="5257800"/>
            <a:ext cx="620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1800" b="1">
                <a:solidFill>
                  <a:schemeClr val="bg1"/>
                </a:solidFill>
              </a:rPr>
              <a:t>time</a:t>
            </a:r>
          </a:p>
        </p:txBody>
      </p:sp>
      <p:sp>
        <p:nvSpPr>
          <p:cNvPr id="13" name="Altbilgi Yer Tutucusu 3"/>
          <p:cNvSpPr>
            <a:spLocks noGrp="1"/>
          </p:cNvSpPr>
          <p:nvPr/>
        </p:nvSpPr>
        <p:spPr>
          <a:xfrm>
            <a:off x="0" y="6492875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rgbClr val="002060"/>
                </a:solidFill>
              </a:rPr>
              <a:t>DR. KADRİYE ÖZLEM HAMALOĞLU                                                                  </a:t>
            </a:r>
            <a:endParaRPr lang="tr-TR" sz="1000" dirty="0" smtClean="0">
              <a:solidFill>
                <a:srgbClr val="002060"/>
              </a:solidFill>
            </a:endParaRPr>
          </a:p>
          <a:p>
            <a:r>
              <a:rPr lang="tr-TR" sz="1000" dirty="0" smtClean="0">
                <a:solidFill>
                  <a:srgbClr val="002060"/>
                </a:solidFill>
              </a:rPr>
              <a:t>24</a:t>
            </a:r>
            <a:r>
              <a:rPr lang="en-US" sz="1000" dirty="0" smtClean="0">
                <a:solidFill>
                  <a:srgbClr val="002060"/>
                </a:solidFill>
              </a:rPr>
              <a:t>.1</a:t>
            </a:r>
            <a:r>
              <a:rPr lang="tr-TR" sz="1000" dirty="0" smtClean="0">
                <a:solidFill>
                  <a:srgbClr val="002060"/>
                </a:solidFill>
              </a:rPr>
              <a:t>2.</a:t>
            </a:r>
            <a:r>
              <a:rPr lang="en-US" sz="1000" dirty="0" smtClean="0">
                <a:solidFill>
                  <a:srgbClr val="002060"/>
                </a:solidFill>
              </a:rPr>
              <a:t>2018</a:t>
            </a:r>
            <a:endParaRPr lang="en-US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32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Method Val</a:t>
            </a:r>
            <a:r>
              <a:rPr lang="tr-TR" sz="3200" b="1" dirty="0" smtClean="0">
                <a:solidFill>
                  <a:schemeClr val="bg1"/>
                </a:solidFill>
              </a:rPr>
              <a:t>ı</a:t>
            </a:r>
            <a:r>
              <a:rPr lang="en-US" sz="3200" b="1" dirty="0" err="1" smtClean="0">
                <a:solidFill>
                  <a:schemeClr val="bg1"/>
                </a:solidFill>
              </a:rPr>
              <a:t>dat</a:t>
            </a:r>
            <a:r>
              <a:rPr lang="tr-TR" sz="3200" b="1" dirty="0" smtClean="0">
                <a:solidFill>
                  <a:schemeClr val="bg1"/>
                </a:solidFill>
              </a:rPr>
              <a:t>ı</a:t>
            </a:r>
            <a:r>
              <a:rPr lang="en-US" sz="3200" b="1" dirty="0" smtClean="0">
                <a:solidFill>
                  <a:schemeClr val="bg1"/>
                </a:solidFill>
              </a:rPr>
              <a:t>on- L</a:t>
            </a:r>
            <a:r>
              <a:rPr lang="tr-TR" sz="3200" b="1" dirty="0" smtClean="0">
                <a:solidFill>
                  <a:schemeClr val="bg1"/>
                </a:solidFill>
              </a:rPr>
              <a:t>ı</a:t>
            </a:r>
            <a:r>
              <a:rPr lang="en-US" sz="3200" b="1" dirty="0" smtClean="0">
                <a:solidFill>
                  <a:schemeClr val="bg1"/>
                </a:solidFill>
              </a:rPr>
              <a:t>near</a:t>
            </a:r>
            <a:r>
              <a:rPr lang="tr-TR" sz="3200" b="1" dirty="0" smtClean="0">
                <a:solidFill>
                  <a:schemeClr val="bg1"/>
                </a:solidFill>
              </a:rPr>
              <a:t>ı</a:t>
            </a:r>
            <a:r>
              <a:rPr lang="en-US" sz="3200" b="1" dirty="0" smtClean="0">
                <a:solidFill>
                  <a:schemeClr val="bg1"/>
                </a:solidFill>
              </a:rPr>
              <a:t>ty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39525" y="1848578"/>
            <a:ext cx="8229600" cy="1828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tr-TR" sz="2000" dirty="0" smtClean="0">
                <a:solidFill>
                  <a:srgbClr val="002060"/>
                </a:solidFill>
              </a:rPr>
              <a:t>How well a calibration curve follows a straight line.</a:t>
            </a:r>
          </a:p>
          <a:p>
            <a:pPr eaLnBrk="1" hangingPunct="1"/>
            <a:r>
              <a:rPr lang="en-US" altLang="tr-TR" sz="2000" dirty="0" smtClean="0">
                <a:solidFill>
                  <a:srgbClr val="002060"/>
                </a:solidFill>
              </a:rPr>
              <a:t>R</a:t>
            </a:r>
            <a:r>
              <a:rPr lang="en-US" altLang="tr-TR" sz="2000" baseline="30000" dirty="0" smtClean="0">
                <a:solidFill>
                  <a:srgbClr val="002060"/>
                </a:solidFill>
              </a:rPr>
              <a:t>2</a:t>
            </a:r>
            <a:r>
              <a:rPr lang="en-US" altLang="tr-TR" sz="2000" dirty="0" smtClean="0">
                <a:solidFill>
                  <a:srgbClr val="002060"/>
                </a:solidFill>
              </a:rPr>
              <a:t> (Square of the correlation coefficient)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tr-TR" sz="2000" dirty="0" smtClean="0">
              <a:solidFill>
                <a:srgbClr val="00206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tr-TR" sz="2000" dirty="0" smtClean="0">
              <a:solidFill>
                <a:srgbClr val="002060"/>
              </a:solidFill>
            </a:endParaRP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pic>
        <p:nvPicPr>
          <p:cNvPr id="71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27432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1524001" y="11488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latin typeface="Arial" panose="020B0604020202020204" pitchFamily="34" charset="0"/>
            </a:endParaRPr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pic>
        <p:nvPicPr>
          <p:cNvPr id="717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27432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Rectangle 6"/>
          <p:cNvSpPr>
            <a:spLocks noChangeArrowheads="1"/>
          </p:cNvSpPr>
          <p:nvPr/>
        </p:nvSpPr>
        <p:spPr bwMode="auto">
          <a:xfrm>
            <a:off x="1524001" y="11488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latin typeface="Arial" panose="020B0604020202020204" pitchFamily="34" charset="0"/>
            </a:endParaRPr>
          </a:p>
        </p:txBody>
      </p:sp>
      <p:sp>
        <p:nvSpPr>
          <p:cNvPr id="7178" name="Rectangle 8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7179" name="Rectangle 9"/>
          <p:cNvSpPr>
            <a:spLocks noChangeArrowheads="1"/>
          </p:cNvSpPr>
          <p:nvPr/>
        </p:nvSpPr>
        <p:spPr bwMode="auto">
          <a:xfrm>
            <a:off x="1524001" y="11488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latin typeface="Arial" panose="020B0604020202020204" pitchFamily="34" charset="0"/>
            </a:endParaRPr>
          </a:p>
        </p:txBody>
      </p:sp>
      <p:sp>
        <p:nvSpPr>
          <p:cNvPr id="7180" name="Rectangle 1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7181" name="Rectangle 12"/>
          <p:cNvSpPr>
            <a:spLocks noChangeArrowheads="1"/>
          </p:cNvSpPr>
          <p:nvPr/>
        </p:nvSpPr>
        <p:spPr bwMode="auto">
          <a:xfrm>
            <a:off x="1524001" y="11488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latin typeface="Arial" panose="020B0604020202020204" pitchFamily="34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5651" y="1848578"/>
            <a:ext cx="4679576" cy="1104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7184" name="Rectangle 15"/>
          <p:cNvSpPr>
            <a:spLocks noChangeArrowheads="1"/>
          </p:cNvSpPr>
          <p:nvPr/>
        </p:nvSpPr>
        <p:spPr bwMode="auto">
          <a:xfrm>
            <a:off x="1524001" y="11488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latin typeface="Arial" panose="020B0604020202020204" pitchFamily="34" charset="0"/>
            </a:endParaRPr>
          </a:p>
        </p:txBody>
      </p:sp>
      <p:pic>
        <p:nvPicPr>
          <p:cNvPr id="17" name="Picture 3" descr="CorrelationCoefficient_900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08732" y="3086100"/>
            <a:ext cx="8433955" cy="3429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8" name="Altbilgi Yer Tutucusu 3"/>
          <p:cNvSpPr>
            <a:spLocks noGrp="1"/>
          </p:cNvSpPr>
          <p:nvPr/>
        </p:nvSpPr>
        <p:spPr>
          <a:xfrm>
            <a:off x="0" y="6492875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rgbClr val="002060"/>
                </a:solidFill>
              </a:rPr>
              <a:t>DR. KADRİYE ÖZLEM HAMALOĞLU                                                                  </a:t>
            </a:r>
            <a:endParaRPr lang="tr-TR" sz="1000" dirty="0" smtClean="0">
              <a:solidFill>
                <a:srgbClr val="002060"/>
              </a:solidFill>
            </a:endParaRPr>
          </a:p>
          <a:p>
            <a:r>
              <a:rPr lang="tr-TR" sz="1000" dirty="0" smtClean="0">
                <a:solidFill>
                  <a:srgbClr val="002060"/>
                </a:solidFill>
              </a:rPr>
              <a:t>24</a:t>
            </a:r>
            <a:r>
              <a:rPr lang="en-US" sz="1000" dirty="0" smtClean="0">
                <a:solidFill>
                  <a:srgbClr val="002060"/>
                </a:solidFill>
              </a:rPr>
              <a:t>.1</a:t>
            </a:r>
            <a:r>
              <a:rPr lang="tr-TR" sz="1000" dirty="0" smtClean="0">
                <a:solidFill>
                  <a:srgbClr val="002060"/>
                </a:solidFill>
              </a:rPr>
              <a:t>2.</a:t>
            </a:r>
            <a:r>
              <a:rPr lang="en-US" sz="1000" dirty="0" smtClean="0">
                <a:solidFill>
                  <a:srgbClr val="002060"/>
                </a:solidFill>
              </a:rPr>
              <a:t>2018</a:t>
            </a:r>
            <a:endParaRPr lang="en-US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46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Method Val</a:t>
            </a:r>
            <a:r>
              <a:rPr lang="tr-TR" sz="3200" b="1" dirty="0" smtClean="0">
                <a:solidFill>
                  <a:schemeClr val="bg1"/>
                </a:solidFill>
              </a:rPr>
              <a:t>ı</a:t>
            </a:r>
            <a:r>
              <a:rPr lang="en-US" sz="3200" b="1" dirty="0" err="1" smtClean="0">
                <a:solidFill>
                  <a:schemeClr val="bg1"/>
                </a:solidFill>
              </a:rPr>
              <a:t>dat</a:t>
            </a:r>
            <a:r>
              <a:rPr lang="tr-TR" sz="3200" b="1" dirty="0" smtClean="0">
                <a:solidFill>
                  <a:schemeClr val="bg1"/>
                </a:solidFill>
              </a:rPr>
              <a:t>ı</a:t>
            </a:r>
            <a:r>
              <a:rPr lang="en-US" sz="3200" b="1" dirty="0" smtClean="0">
                <a:solidFill>
                  <a:schemeClr val="bg1"/>
                </a:solidFill>
              </a:rPr>
              <a:t>on- Accuracy and </a:t>
            </a:r>
            <a:r>
              <a:rPr lang="en-US" sz="3200" b="1" dirty="0" err="1" smtClean="0">
                <a:solidFill>
                  <a:schemeClr val="bg1"/>
                </a:solidFill>
              </a:rPr>
              <a:t>Prec</a:t>
            </a:r>
            <a:r>
              <a:rPr lang="tr-TR" sz="3200" b="1" dirty="0" smtClean="0">
                <a:solidFill>
                  <a:schemeClr val="bg1"/>
                </a:solidFill>
              </a:rPr>
              <a:t>ı</a:t>
            </a:r>
            <a:r>
              <a:rPr lang="en-US" sz="3200" b="1" dirty="0" smtClean="0">
                <a:solidFill>
                  <a:schemeClr val="bg1"/>
                </a:solidFill>
              </a:rPr>
              <a:t>s</a:t>
            </a:r>
            <a:r>
              <a:rPr lang="tr-TR" sz="3200" b="1" dirty="0" smtClean="0">
                <a:solidFill>
                  <a:schemeClr val="bg1"/>
                </a:solidFill>
              </a:rPr>
              <a:t>ı</a:t>
            </a:r>
            <a:r>
              <a:rPr lang="en-US" sz="3200" b="1" dirty="0" smtClean="0">
                <a:solidFill>
                  <a:schemeClr val="bg1"/>
                </a:solidFill>
              </a:rPr>
              <a:t>on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567448" y="3929589"/>
            <a:ext cx="8229600" cy="1524000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tr-TR" sz="3200" dirty="0" smtClean="0">
                <a:solidFill>
                  <a:srgbClr val="002060"/>
                </a:solidFill>
              </a:rPr>
              <a:t>Precision - reproducibility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857" y="2024589"/>
            <a:ext cx="10421154" cy="2667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rgbClr val="002060"/>
                </a:solidFill>
              </a:rPr>
              <a:t>Accuracy – nearness to the truth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rgbClr val="002060"/>
                </a:solidFill>
              </a:rPr>
              <a:t>Compare results from more than one analytical technique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rgbClr val="002060"/>
                </a:solidFill>
              </a:rPr>
              <a:t>Analyze a blank spiked with known amounts of </a:t>
            </a:r>
            <a:r>
              <a:rPr lang="en-US" sz="3200" dirty="0" err="1">
                <a:solidFill>
                  <a:srgbClr val="002060"/>
                </a:solidFill>
              </a:rPr>
              <a:t>analyte</a:t>
            </a:r>
            <a:r>
              <a:rPr lang="en-US" sz="3200" dirty="0">
                <a:solidFill>
                  <a:srgbClr val="002060"/>
                </a:solidFill>
              </a:rPr>
              <a:t>.  </a:t>
            </a:r>
          </a:p>
        </p:txBody>
      </p:sp>
      <p:sp>
        <p:nvSpPr>
          <p:cNvPr id="5" name="Altbilgi Yer Tutucusu 3"/>
          <p:cNvSpPr>
            <a:spLocks noGrp="1"/>
          </p:cNvSpPr>
          <p:nvPr/>
        </p:nvSpPr>
        <p:spPr>
          <a:xfrm>
            <a:off x="0" y="6492875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rgbClr val="002060"/>
                </a:solidFill>
              </a:rPr>
              <a:t>DR. KADRİYE ÖZLEM HAMALOĞLU                                                                  </a:t>
            </a:r>
            <a:endParaRPr lang="tr-TR" sz="1000" dirty="0" smtClean="0">
              <a:solidFill>
                <a:srgbClr val="002060"/>
              </a:solidFill>
            </a:endParaRPr>
          </a:p>
          <a:p>
            <a:r>
              <a:rPr lang="tr-TR" sz="1000" dirty="0" smtClean="0">
                <a:solidFill>
                  <a:srgbClr val="002060"/>
                </a:solidFill>
              </a:rPr>
              <a:t>24</a:t>
            </a:r>
            <a:r>
              <a:rPr lang="en-US" sz="1000" dirty="0" smtClean="0">
                <a:solidFill>
                  <a:srgbClr val="002060"/>
                </a:solidFill>
              </a:rPr>
              <a:t>.1</a:t>
            </a:r>
            <a:r>
              <a:rPr lang="tr-TR" sz="1000" dirty="0" smtClean="0">
                <a:solidFill>
                  <a:srgbClr val="002060"/>
                </a:solidFill>
              </a:rPr>
              <a:t>2.</a:t>
            </a:r>
            <a:r>
              <a:rPr lang="en-US" sz="1000" dirty="0" smtClean="0">
                <a:solidFill>
                  <a:srgbClr val="002060"/>
                </a:solidFill>
              </a:rPr>
              <a:t>2018</a:t>
            </a:r>
            <a:endParaRPr lang="en-US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58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24883"/>
            <a:ext cx="11029616" cy="10138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Method Val</a:t>
            </a:r>
            <a:r>
              <a:rPr lang="tr-TR" sz="3200" b="1" dirty="0" smtClean="0">
                <a:solidFill>
                  <a:schemeClr val="bg1"/>
                </a:solidFill>
              </a:rPr>
              <a:t>ı</a:t>
            </a:r>
            <a:r>
              <a:rPr lang="en-US" sz="3200" b="1" dirty="0" err="1" smtClean="0">
                <a:solidFill>
                  <a:schemeClr val="bg1"/>
                </a:solidFill>
              </a:rPr>
              <a:t>dat</a:t>
            </a:r>
            <a:r>
              <a:rPr lang="tr-TR" sz="3200" b="1" dirty="0" smtClean="0">
                <a:solidFill>
                  <a:schemeClr val="bg1"/>
                </a:solidFill>
              </a:rPr>
              <a:t>ı</a:t>
            </a:r>
            <a:r>
              <a:rPr lang="en-US" sz="3200" b="1" dirty="0" smtClean="0">
                <a:solidFill>
                  <a:schemeClr val="bg1"/>
                </a:solidFill>
              </a:rPr>
              <a:t>on- LOD and LOQ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533400" y="1939568"/>
            <a:ext cx="11212132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2800" b="1" dirty="0">
                <a:solidFill>
                  <a:srgbClr val="002060"/>
                </a:solidFill>
                <a:latin typeface="Arial" panose="020B0604020202020204" pitchFamily="34" charset="0"/>
              </a:rPr>
              <a:t>Sensitivity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tr-TR" sz="2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2400" dirty="0">
                <a:solidFill>
                  <a:srgbClr val="002060"/>
                </a:solidFill>
                <a:latin typeface="Arial" panose="020B0604020202020204" pitchFamily="34" charset="0"/>
              </a:rPr>
              <a:t>• Limit of detection (LOD) – “the lowest content that </a:t>
            </a:r>
            <a:r>
              <a:rPr lang="en-US" altLang="tr-TR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can</a:t>
            </a:r>
            <a:r>
              <a:rPr lang="tr-TR" altLang="tr-TR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altLang="tr-TR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be </a:t>
            </a:r>
            <a:r>
              <a:rPr lang="en-US" altLang="tr-TR" sz="2400" dirty="0">
                <a:solidFill>
                  <a:srgbClr val="002060"/>
                </a:solidFill>
                <a:latin typeface="Arial" panose="020B0604020202020204" pitchFamily="34" charset="0"/>
              </a:rPr>
              <a:t>measured with reasonable statistical certainty.”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tr-TR" sz="2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tr-TR" sz="2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2400" dirty="0">
                <a:solidFill>
                  <a:srgbClr val="002060"/>
                </a:solidFill>
                <a:latin typeface="Arial" panose="020B0604020202020204" pitchFamily="34" charset="0"/>
              </a:rPr>
              <a:t>• Limit of quantitative measurement (LOQ) – “the </a:t>
            </a:r>
            <a:r>
              <a:rPr lang="en-US" altLang="tr-TR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lowest</a:t>
            </a:r>
            <a:r>
              <a:rPr lang="tr-TR" altLang="tr-TR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altLang="tr-TR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concentration </a:t>
            </a:r>
            <a:r>
              <a:rPr lang="en-US" altLang="tr-TR" sz="2400" dirty="0">
                <a:solidFill>
                  <a:srgbClr val="002060"/>
                </a:solidFill>
                <a:latin typeface="Arial" panose="020B0604020202020204" pitchFamily="34" charset="0"/>
              </a:rPr>
              <a:t>of an </a:t>
            </a:r>
            <a:r>
              <a:rPr lang="en-US" altLang="tr-TR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analyte</a:t>
            </a:r>
            <a:r>
              <a:rPr lang="en-US" altLang="tr-TR" sz="2400" dirty="0">
                <a:solidFill>
                  <a:srgbClr val="002060"/>
                </a:solidFill>
                <a:latin typeface="Arial" panose="020B0604020202020204" pitchFamily="34" charset="0"/>
              </a:rPr>
              <a:t> that can be determined </a:t>
            </a:r>
            <a:r>
              <a:rPr lang="en-US" altLang="tr-TR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with</a:t>
            </a:r>
            <a:r>
              <a:rPr lang="tr-TR" altLang="tr-TR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altLang="tr-TR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acceptable </a:t>
            </a:r>
            <a:r>
              <a:rPr lang="en-US" altLang="tr-TR" sz="2400" dirty="0">
                <a:solidFill>
                  <a:srgbClr val="002060"/>
                </a:solidFill>
                <a:latin typeface="Arial" panose="020B0604020202020204" pitchFamily="34" charset="0"/>
              </a:rPr>
              <a:t>precision (repeatability) and accuracy </a:t>
            </a:r>
            <a:r>
              <a:rPr lang="en-US" altLang="tr-TR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under</a:t>
            </a:r>
            <a:r>
              <a:rPr lang="tr-TR" altLang="tr-TR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altLang="tr-TR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the </a:t>
            </a:r>
            <a:r>
              <a:rPr lang="en-US" altLang="tr-TR" sz="2400" dirty="0">
                <a:solidFill>
                  <a:srgbClr val="002060"/>
                </a:solidFill>
                <a:latin typeface="Arial" panose="020B0604020202020204" pitchFamily="34" charset="0"/>
              </a:rPr>
              <a:t>stated conditions of the test.”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tr-TR" sz="2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tr-TR" sz="2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			</a:t>
            </a:r>
            <a:r>
              <a:rPr lang="en-US" altLang="tr-TR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altLang="tr-TR" sz="2400" dirty="0">
                <a:solidFill>
                  <a:srgbClr val="002060"/>
                </a:solidFill>
                <a:latin typeface="Arial" panose="020B0604020202020204" pitchFamily="34" charset="0"/>
              </a:rPr>
              <a:t>How low can you go?</a:t>
            </a:r>
          </a:p>
        </p:txBody>
      </p:sp>
      <p:pic>
        <p:nvPicPr>
          <p:cNvPr id="9221" name="Picture 3" descr="C:\Users\Mike\AppData\Local\Microsoft\Windows\Temporary Internet Files\Content.IE5\FQJZ3S1B\MC90002223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5666" y="5769736"/>
            <a:ext cx="1819275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ltbilgi Yer Tutucusu 3"/>
          <p:cNvSpPr>
            <a:spLocks noGrp="1"/>
          </p:cNvSpPr>
          <p:nvPr/>
        </p:nvSpPr>
        <p:spPr>
          <a:xfrm>
            <a:off x="0" y="6492875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rgbClr val="002060"/>
                </a:solidFill>
              </a:rPr>
              <a:t>DR. KADRİYE ÖZLEM HAMALOĞLU                                                                  </a:t>
            </a:r>
            <a:endParaRPr lang="tr-TR" sz="1000" dirty="0" smtClean="0">
              <a:solidFill>
                <a:srgbClr val="002060"/>
              </a:solidFill>
            </a:endParaRPr>
          </a:p>
          <a:p>
            <a:r>
              <a:rPr lang="tr-TR" sz="1000" dirty="0" smtClean="0">
                <a:solidFill>
                  <a:srgbClr val="002060"/>
                </a:solidFill>
              </a:rPr>
              <a:t>24</a:t>
            </a:r>
            <a:r>
              <a:rPr lang="en-US" sz="1000" dirty="0" smtClean="0">
                <a:solidFill>
                  <a:srgbClr val="002060"/>
                </a:solidFill>
              </a:rPr>
              <a:t>.1</a:t>
            </a:r>
            <a:r>
              <a:rPr lang="tr-TR" sz="1000" dirty="0" smtClean="0">
                <a:solidFill>
                  <a:srgbClr val="002060"/>
                </a:solidFill>
              </a:rPr>
              <a:t>2.</a:t>
            </a:r>
            <a:r>
              <a:rPr lang="en-US" sz="1000" dirty="0" smtClean="0">
                <a:solidFill>
                  <a:srgbClr val="002060"/>
                </a:solidFill>
              </a:rPr>
              <a:t>2018</a:t>
            </a:r>
            <a:endParaRPr lang="en-US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5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199" y="386834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L</a:t>
            </a:r>
            <a:r>
              <a:rPr lang="tr-TR" sz="3200" b="1" dirty="0" smtClean="0">
                <a:solidFill>
                  <a:schemeClr val="bg1"/>
                </a:solidFill>
              </a:rPr>
              <a:t>ı</a:t>
            </a:r>
            <a:r>
              <a:rPr lang="en-US" sz="3200" b="1" dirty="0" smtClean="0">
                <a:solidFill>
                  <a:schemeClr val="bg1"/>
                </a:solidFill>
              </a:rPr>
              <a:t>m</a:t>
            </a:r>
            <a:r>
              <a:rPr lang="tr-TR" sz="3200" b="1" dirty="0" smtClean="0">
                <a:solidFill>
                  <a:schemeClr val="bg1"/>
                </a:solidFill>
              </a:rPr>
              <a:t>ı</a:t>
            </a:r>
            <a:r>
              <a:rPr lang="en-US" sz="3200" b="1" dirty="0" smtClean="0">
                <a:solidFill>
                  <a:schemeClr val="bg1"/>
                </a:solidFill>
              </a:rPr>
              <a:t>t of Detect</a:t>
            </a:r>
            <a:r>
              <a:rPr lang="tr-TR" sz="3200" b="1" dirty="0" smtClean="0">
                <a:solidFill>
                  <a:schemeClr val="bg1"/>
                </a:solidFill>
              </a:rPr>
              <a:t>ı</a:t>
            </a:r>
            <a:r>
              <a:rPr lang="en-US" sz="3200" b="1" dirty="0" smtClean="0">
                <a:solidFill>
                  <a:schemeClr val="bg1"/>
                </a:solidFill>
              </a:rPr>
              <a:t>on (LOD)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55" t="17708" r="8638" b="15625"/>
          <a:stretch>
            <a:fillRect/>
          </a:stretch>
        </p:blipFill>
        <p:spPr bwMode="auto">
          <a:xfrm>
            <a:off x="2895599" y="3477295"/>
            <a:ext cx="64008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528570" y="1688068"/>
            <a:ext cx="11461661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tr-TR" sz="18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2400" dirty="0">
                <a:solidFill>
                  <a:srgbClr val="002060"/>
                </a:solidFill>
                <a:latin typeface="Arial" panose="020B0604020202020204" pitchFamily="34" charset="0"/>
              </a:rPr>
              <a:t>• </a:t>
            </a:r>
            <a:r>
              <a:rPr lang="tr-TR" altLang="tr-TR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  </a:t>
            </a:r>
            <a:r>
              <a:rPr lang="en-US" altLang="tr-TR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Typically </a:t>
            </a:r>
            <a:r>
              <a:rPr lang="en-US" altLang="tr-TR" sz="2400" dirty="0">
                <a:solidFill>
                  <a:srgbClr val="002060"/>
                </a:solidFill>
                <a:latin typeface="Arial" panose="020B0604020202020204" pitchFamily="34" charset="0"/>
              </a:rPr>
              <a:t>3 times the </a:t>
            </a:r>
            <a:r>
              <a:rPr lang="en-US" altLang="tr-TR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signal-to-noise</a:t>
            </a:r>
            <a:r>
              <a:rPr lang="tr-TR" altLang="tr-TR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altLang="tr-TR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altLang="tr-TR" sz="2400" dirty="0">
                <a:solidFill>
                  <a:srgbClr val="002060"/>
                </a:solidFill>
                <a:latin typeface="Arial" panose="020B0604020202020204" pitchFamily="34" charset="0"/>
              </a:rPr>
              <a:t>(based on standard deviation of the </a:t>
            </a:r>
            <a:r>
              <a:rPr lang="en-US" altLang="tr-TR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noise)</a:t>
            </a:r>
            <a:endParaRPr lang="tr-TR" altLang="tr-TR" sz="2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</a:pPr>
            <a:r>
              <a:rPr lang="en-US" altLang="tr-TR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Detection </a:t>
            </a:r>
            <a:r>
              <a:rPr lang="en-US" altLang="tr-TR" sz="2400" dirty="0">
                <a:solidFill>
                  <a:srgbClr val="002060"/>
                </a:solidFill>
                <a:latin typeface="Arial" panose="020B0604020202020204" pitchFamily="34" charset="0"/>
              </a:rPr>
              <a:t>limit (lower limit of detection – smallest quantity of </a:t>
            </a:r>
            <a:r>
              <a:rPr lang="en-US" altLang="tr-TR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analyte</a:t>
            </a:r>
            <a:r>
              <a:rPr lang="en-US" altLang="tr-TR" sz="2400" dirty="0">
                <a:solidFill>
                  <a:srgbClr val="002060"/>
                </a:solidFill>
                <a:latin typeface="Arial" panose="020B0604020202020204" pitchFamily="34" charset="0"/>
              </a:rPr>
              <a:t> that is “statistically” different from the blank. </a:t>
            </a:r>
          </a:p>
        </p:txBody>
      </p:sp>
      <p:sp>
        <p:nvSpPr>
          <p:cNvPr id="5" name="Altbilgi Yer Tutucusu 3"/>
          <p:cNvSpPr>
            <a:spLocks noGrp="1"/>
          </p:cNvSpPr>
          <p:nvPr/>
        </p:nvSpPr>
        <p:spPr>
          <a:xfrm>
            <a:off x="0" y="6492875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rgbClr val="002060"/>
                </a:solidFill>
              </a:rPr>
              <a:t>DR. KADRİYE ÖZLEM HAMALOĞLU                                                                  </a:t>
            </a:r>
            <a:endParaRPr lang="tr-TR" sz="1000" dirty="0" smtClean="0">
              <a:solidFill>
                <a:srgbClr val="002060"/>
              </a:solidFill>
            </a:endParaRPr>
          </a:p>
          <a:p>
            <a:r>
              <a:rPr lang="tr-TR" sz="1000" dirty="0" smtClean="0">
                <a:solidFill>
                  <a:srgbClr val="002060"/>
                </a:solidFill>
              </a:rPr>
              <a:t>24</a:t>
            </a:r>
            <a:r>
              <a:rPr lang="en-US" sz="1000" dirty="0" smtClean="0">
                <a:solidFill>
                  <a:srgbClr val="002060"/>
                </a:solidFill>
              </a:rPr>
              <a:t>.1</a:t>
            </a:r>
            <a:r>
              <a:rPr lang="tr-TR" sz="1000" dirty="0" smtClean="0">
                <a:solidFill>
                  <a:srgbClr val="002060"/>
                </a:solidFill>
              </a:rPr>
              <a:t>2.</a:t>
            </a:r>
            <a:r>
              <a:rPr lang="en-US" sz="1000" dirty="0" smtClean="0">
                <a:solidFill>
                  <a:srgbClr val="002060"/>
                </a:solidFill>
              </a:rPr>
              <a:t>2018</a:t>
            </a:r>
            <a:endParaRPr lang="en-US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7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0445" y="298214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L</a:t>
            </a:r>
            <a:r>
              <a:rPr lang="tr-TR" sz="3200" b="1" dirty="0" smtClean="0">
                <a:solidFill>
                  <a:schemeClr val="bg1"/>
                </a:solidFill>
              </a:rPr>
              <a:t>ı</a:t>
            </a:r>
            <a:r>
              <a:rPr lang="en-US" sz="3200" b="1" dirty="0" smtClean="0">
                <a:solidFill>
                  <a:schemeClr val="bg1"/>
                </a:solidFill>
              </a:rPr>
              <a:t>m</a:t>
            </a:r>
            <a:r>
              <a:rPr lang="tr-TR" sz="3200" b="1" dirty="0" smtClean="0">
                <a:solidFill>
                  <a:schemeClr val="bg1"/>
                </a:solidFill>
              </a:rPr>
              <a:t>ı</a:t>
            </a:r>
            <a:r>
              <a:rPr lang="en-US" sz="3200" b="1" dirty="0" smtClean="0">
                <a:solidFill>
                  <a:schemeClr val="bg1"/>
                </a:solidFill>
              </a:rPr>
              <a:t>t of L</a:t>
            </a:r>
            <a:r>
              <a:rPr lang="tr-TR" sz="3200" b="1" dirty="0" smtClean="0">
                <a:solidFill>
                  <a:schemeClr val="bg1"/>
                </a:solidFill>
              </a:rPr>
              <a:t>ı</a:t>
            </a:r>
            <a:r>
              <a:rPr lang="en-US" sz="3200" b="1" dirty="0" smtClean="0">
                <a:solidFill>
                  <a:schemeClr val="bg1"/>
                </a:solidFill>
              </a:rPr>
              <a:t>near Response (LOL)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502812" y="1687613"/>
            <a:ext cx="1118637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tr-TR" sz="18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2400" dirty="0">
                <a:solidFill>
                  <a:srgbClr val="002060"/>
                </a:solidFill>
                <a:latin typeface="Arial" panose="020B0604020202020204" pitchFamily="34" charset="0"/>
              </a:rPr>
              <a:t>• Point of saturation for an instrument detector so that higher amounts of </a:t>
            </a:r>
            <a:r>
              <a:rPr lang="en-US" altLang="tr-TR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analyte</a:t>
            </a:r>
            <a:r>
              <a:rPr lang="en-US" altLang="tr-TR" sz="2400" dirty="0">
                <a:solidFill>
                  <a:srgbClr val="002060"/>
                </a:solidFill>
                <a:latin typeface="Arial" panose="020B0604020202020204" pitchFamily="34" charset="0"/>
              </a:rPr>
              <a:t> do not produce a linear response in signal.</a:t>
            </a:r>
          </a:p>
        </p:txBody>
      </p:sp>
      <p:pic>
        <p:nvPicPr>
          <p:cNvPr id="11268" name="Picture 4" descr="4001_42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288407"/>
            <a:ext cx="7641936" cy="303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ltbilgi Yer Tutucusu 3"/>
          <p:cNvSpPr>
            <a:spLocks noGrp="1"/>
          </p:cNvSpPr>
          <p:nvPr/>
        </p:nvSpPr>
        <p:spPr>
          <a:xfrm>
            <a:off x="0" y="6492875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rgbClr val="002060"/>
                </a:solidFill>
              </a:rPr>
              <a:t>DR. KADRİYE ÖZLEM HAMALOĞLU                                                                  </a:t>
            </a:r>
            <a:endParaRPr lang="tr-TR" sz="1000" dirty="0" smtClean="0">
              <a:solidFill>
                <a:srgbClr val="002060"/>
              </a:solidFill>
            </a:endParaRPr>
          </a:p>
          <a:p>
            <a:r>
              <a:rPr lang="tr-TR" sz="1000" dirty="0" smtClean="0">
                <a:solidFill>
                  <a:srgbClr val="002060"/>
                </a:solidFill>
              </a:rPr>
              <a:t>24</a:t>
            </a:r>
            <a:r>
              <a:rPr lang="en-US" sz="1000" dirty="0" smtClean="0">
                <a:solidFill>
                  <a:srgbClr val="002060"/>
                </a:solidFill>
              </a:rPr>
              <a:t>.1</a:t>
            </a:r>
            <a:r>
              <a:rPr lang="tr-TR" sz="1000" dirty="0" smtClean="0">
                <a:solidFill>
                  <a:srgbClr val="002060"/>
                </a:solidFill>
              </a:rPr>
              <a:t>2.</a:t>
            </a:r>
            <a:r>
              <a:rPr lang="en-US" sz="1000" dirty="0" smtClean="0">
                <a:solidFill>
                  <a:srgbClr val="002060"/>
                </a:solidFill>
              </a:rPr>
              <a:t>2018</a:t>
            </a:r>
            <a:endParaRPr lang="en-US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22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3200" b="1" dirty="0"/>
              <a:t>Useful Range of an </a:t>
            </a:r>
            <a:r>
              <a:rPr lang="en-US" sz="3200" b="1" dirty="0" err="1" smtClean="0"/>
              <a:t>Analyt</a:t>
            </a:r>
            <a:r>
              <a:rPr lang="tr-TR" sz="3200" b="1" dirty="0" smtClean="0"/>
              <a:t>ı</a:t>
            </a:r>
            <a:r>
              <a:rPr lang="en-US" sz="3200" b="1" dirty="0" err="1" smtClean="0"/>
              <a:t>cal</a:t>
            </a:r>
            <a:r>
              <a:rPr lang="en-US" sz="3200" b="1" dirty="0" smtClean="0"/>
              <a:t> </a:t>
            </a:r>
            <a:r>
              <a:rPr lang="en-US" sz="3200" b="1" dirty="0"/>
              <a:t>Method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81192" y="2592623"/>
            <a:ext cx="11029615" cy="367830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US" altLang="tr-TR" dirty="0" smtClean="0">
              <a:solidFill>
                <a:schemeClr val="bg1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tr-TR" dirty="0" smtClean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1677194" y="3916533"/>
            <a:ext cx="3352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354388" y="5592141"/>
            <a:ext cx="49530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20195" y="3407293"/>
            <a:ext cx="553998" cy="861774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5" name="TextBox 11"/>
          <p:cNvSpPr txBox="1">
            <a:spLocks noChangeArrowheads="1"/>
          </p:cNvSpPr>
          <p:nvPr/>
        </p:nvSpPr>
        <p:spPr bwMode="auto">
          <a:xfrm>
            <a:off x="5030788" y="5744541"/>
            <a:ext cx="19960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2400" b="1" dirty="0">
                <a:solidFill>
                  <a:srgbClr val="002060"/>
                </a:solidFill>
              </a:rPr>
              <a:t>concentration</a:t>
            </a:r>
          </a:p>
        </p:txBody>
      </p:sp>
      <p:sp>
        <p:nvSpPr>
          <p:cNvPr id="16" name="Freeform 15"/>
          <p:cNvSpPr/>
          <p:nvPr/>
        </p:nvSpPr>
        <p:spPr>
          <a:xfrm>
            <a:off x="3354388" y="2772740"/>
            <a:ext cx="5029200" cy="2774950"/>
          </a:xfrm>
          <a:custGeom>
            <a:avLst/>
            <a:gdLst>
              <a:gd name="connsiteX0" fmla="*/ 0 w 6263640"/>
              <a:gd name="connsiteY0" fmla="*/ 3040380 h 3040380"/>
              <a:gd name="connsiteX1" fmla="*/ 2179320 w 6263640"/>
              <a:gd name="connsiteY1" fmla="*/ 708660 h 3040380"/>
              <a:gd name="connsiteX2" fmla="*/ 3368040 w 6263640"/>
              <a:gd name="connsiteY2" fmla="*/ 251460 h 3040380"/>
              <a:gd name="connsiteX3" fmla="*/ 5730240 w 6263640"/>
              <a:gd name="connsiteY3" fmla="*/ 38100 h 3040380"/>
              <a:gd name="connsiteX4" fmla="*/ 6263640 w 6263640"/>
              <a:gd name="connsiteY4" fmla="*/ 22860 h 3040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63640" h="3040380">
                <a:moveTo>
                  <a:pt x="0" y="3040380"/>
                </a:moveTo>
                <a:cubicBezTo>
                  <a:pt x="808990" y="2106930"/>
                  <a:pt x="1617980" y="1173480"/>
                  <a:pt x="2179320" y="708660"/>
                </a:cubicBezTo>
                <a:cubicBezTo>
                  <a:pt x="2740660" y="243840"/>
                  <a:pt x="2776220" y="363220"/>
                  <a:pt x="3368040" y="251460"/>
                </a:cubicBezTo>
                <a:cubicBezTo>
                  <a:pt x="3959860" y="139700"/>
                  <a:pt x="5247640" y="76200"/>
                  <a:pt x="5730240" y="38100"/>
                </a:cubicBezTo>
                <a:cubicBezTo>
                  <a:pt x="6212840" y="0"/>
                  <a:pt x="6238240" y="11430"/>
                  <a:pt x="6263640" y="22860"/>
                </a:cubicBezTo>
              </a:path>
            </a:pathLst>
          </a:cu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2060"/>
              </a:solidFill>
            </a:endParaRP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2516188" y="5668341"/>
            <a:ext cx="2652712" cy="1055687"/>
            <a:chOff x="381000" y="5257800"/>
            <a:chExt cx="2653290" cy="1055132"/>
          </a:xfrm>
        </p:grpSpPr>
        <p:cxnSp>
          <p:nvCxnSpPr>
            <p:cNvPr id="19" name="Curved Connector 18"/>
            <p:cNvCxnSpPr/>
            <p:nvPr/>
          </p:nvCxnSpPr>
          <p:spPr>
            <a:xfrm rot="16200000" flipV="1">
              <a:off x="1029096" y="5448087"/>
              <a:ext cx="685439" cy="304866"/>
            </a:xfrm>
            <a:prstGeom prst="curvedConnector3">
              <a:avLst>
                <a:gd name="adj1" fmla="val 50000"/>
              </a:avLst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10" name="TextBox 22"/>
            <p:cNvSpPr txBox="1">
              <a:spLocks noChangeArrowheads="1"/>
            </p:cNvSpPr>
            <p:nvPr/>
          </p:nvSpPr>
          <p:spPr bwMode="auto">
            <a:xfrm>
              <a:off x="381000" y="5943600"/>
              <a:ext cx="26532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1800" b="1">
                  <a:solidFill>
                    <a:srgbClr val="FF0000"/>
                  </a:solidFill>
                </a:rPr>
                <a:t>LOD (Limit of detection)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3811589" y="5058741"/>
            <a:ext cx="3671887" cy="369887"/>
            <a:chOff x="1676400" y="4648200"/>
            <a:chExt cx="3672515" cy="369332"/>
          </a:xfrm>
        </p:grpSpPr>
        <p:cxnSp>
          <p:nvCxnSpPr>
            <p:cNvPr id="24" name="Curved Connector 23"/>
            <p:cNvCxnSpPr/>
            <p:nvPr/>
          </p:nvCxnSpPr>
          <p:spPr>
            <a:xfrm rot="10800000">
              <a:off x="1676400" y="4724286"/>
              <a:ext cx="609704" cy="152171"/>
            </a:xfrm>
            <a:prstGeom prst="curvedConnector3">
              <a:avLst>
                <a:gd name="adj1" fmla="val 50000"/>
              </a:avLst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08" name="TextBox 25"/>
            <p:cNvSpPr txBox="1">
              <a:spLocks noChangeArrowheads="1"/>
            </p:cNvSpPr>
            <p:nvPr/>
          </p:nvSpPr>
          <p:spPr bwMode="auto">
            <a:xfrm>
              <a:off x="2362200" y="4648200"/>
              <a:ext cx="298671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1800" b="1" dirty="0">
                  <a:solidFill>
                    <a:srgbClr val="FF0000"/>
                  </a:solidFill>
                </a:rPr>
                <a:t>LOQ (Limit of quantitation)</a:t>
              </a:r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5640389" y="3153741"/>
            <a:ext cx="3476625" cy="369887"/>
            <a:chOff x="3429000" y="2743200"/>
            <a:chExt cx="3477987" cy="369332"/>
          </a:xfrm>
        </p:grpSpPr>
        <p:sp>
          <p:nvSpPr>
            <p:cNvPr id="12305" name="TextBox 26"/>
            <p:cNvSpPr txBox="1">
              <a:spLocks noChangeArrowheads="1"/>
            </p:cNvSpPr>
            <p:nvPr/>
          </p:nvSpPr>
          <p:spPr bwMode="auto">
            <a:xfrm>
              <a:off x="4343400" y="2743200"/>
              <a:ext cx="25635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1800" b="1">
                  <a:solidFill>
                    <a:srgbClr val="FF0000"/>
                  </a:solidFill>
                </a:rPr>
                <a:t>LOL (Limit of linearity)</a:t>
              </a:r>
            </a:p>
          </p:txBody>
        </p:sp>
        <p:cxnSp>
          <p:nvCxnSpPr>
            <p:cNvPr id="28" name="Curved Connector 27"/>
            <p:cNvCxnSpPr/>
            <p:nvPr/>
          </p:nvCxnSpPr>
          <p:spPr>
            <a:xfrm rot="10800000">
              <a:off x="3429000" y="2895371"/>
              <a:ext cx="914758" cy="1585"/>
            </a:xfrm>
            <a:prstGeom prst="curvedConnector3">
              <a:avLst>
                <a:gd name="adj1" fmla="val 50000"/>
              </a:avLst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3506789" y="2467941"/>
            <a:ext cx="1766887" cy="460375"/>
            <a:chOff x="1371600" y="2057400"/>
            <a:chExt cx="1767689" cy="458788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1371600" y="2514605"/>
              <a:ext cx="1677161" cy="1583"/>
            </a:xfrm>
            <a:prstGeom prst="straightConnector1">
              <a:avLst/>
            </a:prstGeom>
            <a:ln w="41275">
              <a:solidFill>
                <a:srgbClr val="00B05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04" name="TextBox 32"/>
            <p:cNvSpPr txBox="1">
              <a:spLocks noChangeArrowheads="1"/>
            </p:cNvSpPr>
            <p:nvPr/>
          </p:nvSpPr>
          <p:spPr bwMode="auto">
            <a:xfrm>
              <a:off x="1447800" y="2057400"/>
              <a:ext cx="169148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1800" b="1">
                  <a:solidFill>
                    <a:srgbClr val="FF0000"/>
                  </a:solidFill>
                </a:rPr>
                <a:t>Dynamic range</a:t>
              </a:r>
            </a:p>
          </p:txBody>
        </p:sp>
      </p:grpSp>
      <p:sp>
        <p:nvSpPr>
          <p:cNvPr id="12301" name="Rectangle 20"/>
          <p:cNvSpPr>
            <a:spLocks noChangeArrowheads="1"/>
          </p:cNvSpPr>
          <p:nvPr/>
        </p:nvSpPr>
        <p:spPr bwMode="auto">
          <a:xfrm>
            <a:off x="7010400" y="4145928"/>
            <a:ext cx="2971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1800" b="1" dirty="0">
                <a:solidFill>
                  <a:srgbClr val="002060"/>
                </a:solidFill>
                <a:latin typeface="Arial" panose="020B0604020202020204" pitchFamily="34" charset="0"/>
              </a:rPr>
              <a:t>LOD = 3x SD of blank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1800" b="1" dirty="0">
                <a:solidFill>
                  <a:srgbClr val="002060"/>
                </a:solidFill>
                <a:latin typeface="Arial" panose="020B0604020202020204" pitchFamily="34" charset="0"/>
              </a:rPr>
              <a:t>LOQ = 10x SD of blank</a:t>
            </a:r>
          </a:p>
        </p:txBody>
      </p:sp>
      <p:cxnSp>
        <p:nvCxnSpPr>
          <p:cNvPr id="23" name="Straight Connector 22"/>
          <p:cNvCxnSpPr/>
          <p:nvPr/>
        </p:nvCxnSpPr>
        <p:spPr>
          <a:xfrm rot="5400000" flipH="1" flipV="1">
            <a:off x="5486400" y="1936127"/>
            <a:ext cx="1143000" cy="990600"/>
          </a:xfrm>
          <a:prstGeom prst="line">
            <a:avLst/>
          </a:prstGeom>
          <a:ln w="444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ltbilgi Yer Tutucusu 3"/>
          <p:cNvSpPr>
            <a:spLocks noGrp="1"/>
          </p:cNvSpPr>
          <p:nvPr/>
        </p:nvSpPr>
        <p:spPr>
          <a:xfrm>
            <a:off x="0" y="6492875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rgbClr val="002060"/>
                </a:solidFill>
              </a:rPr>
              <a:t>DR. KADRİYE ÖZLEM HAMALOĞLU                                                                  </a:t>
            </a:r>
            <a:endParaRPr lang="tr-TR" sz="1000" dirty="0" smtClean="0">
              <a:solidFill>
                <a:srgbClr val="002060"/>
              </a:solidFill>
            </a:endParaRPr>
          </a:p>
          <a:p>
            <a:r>
              <a:rPr lang="tr-TR" sz="1000" dirty="0" smtClean="0">
                <a:solidFill>
                  <a:srgbClr val="002060"/>
                </a:solidFill>
              </a:rPr>
              <a:t>24</a:t>
            </a:r>
            <a:r>
              <a:rPr lang="en-US" sz="1000" dirty="0" smtClean="0">
                <a:solidFill>
                  <a:srgbClr val="002060"/>
                </a:solidFill>
              </a:rPr>
              <a:t>.1</a:t>
            </a:r>
            <a:r>
              <a:rPr lang="tr-TR" sz="1000" dirty="0" smtClean="0">
                <a:solidFill>
                  <a:srgbClr val="002060"/>
                </a:solidFill>
              </a:rPr>
              <a:t>2.</a:t>
            </a:r>
            <a:r>
              <a:rPr lang="en-US" sz="1000" dirty="0" smtClean="0">
                <a:solidFill>
                  <a:srgbClr val="002060"/>
                </a:solidFill>
              </a:rPr>
              <a:t>2018</a:t>
            </a:r>
            <a:endParaRPr lang="en-US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32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r Payı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TM03457464[[fn=Kar Payı]]</Template>
  <TotalTime>2432</TotalTime>
  <Words>425</Words>
  <Application>Microsoft Office PowerPoint</Application>
  <PresentationFormat>Geniş ekran</PresentationFormat>
  <Paragraphs>72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Gill Sans MT</vt:lpstr>
      <vt:lpstr>Times New Roman</vt:lpstr>
      <vt:lpstr>Wingdings 2</vt:lpstr>
      <vt:lpstr>Kar Payı</vt:lpstr>
      <vt:lpstr>Calıbratıon Methods</vt:lpstr>
      <vt:lpstr>Method Valıdatıon</vt:lpstr>
      <vt:lpstr>Method Valıdatıon - Specıfıcıty</vt:lpstr>
      <vt:lpstr>Method Valıdatıon- Lınearıty</vt:lpstr>
      <vt:lpstr>Method Valıdatıon- Accuracy and Precısıon</vt:lpstr>
      <vt:lpstr>Method Valıdatıon- LOD and LOQ</vt:lpstr>
      <vt:lpstr>Lımıt of Detectıon (LOD)</vt:lpstr>
      <vt:lpstr>Lımıt of Lınear Response (LOL)</vt:lpstr>
      <vt:lpstr>Useful Range of an Analytıcal Method</vt:lpstr>
      <vt:lpstr>Method Valıdatıon- sensıtıvıty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Damla_PC</dc:creator>
  <cp:lastModifiedBy>Damla_PC</cp:lastModifiedBy>
  <cp:revision>147</cp:revision>
  <dcterms:created xsi:type="dcterms:W3CDTF">2018-10-02T12:18:14Z</dcterms:created>
  <dcterms:modified xsi:type="dcterms:W3CDTF">2018-12-24T11:23:43Z</dcterms:modified>
</cp:coreProperties>
</file>