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handoutMasterIdLst>
    <p:handoutMasterId r:id="rId47"/>
  </p:handoutMasterIdLst>
  <p:sldIdLst>
    <p:sldId id="256" r:id="rId2"/>
    <p:sldId id="384" r:id="rId3"/>
    <p:sldId id="385" r:id="rId4"/>
    <p:sldId id="266" r:id="rId5"/>
    <p:sldId id="386" r:id="rId6"/>
    <p:sldId id="267" r:id="rId7"/>
    <p:sldId id="343" r:id="rId8"/>
    <p:sldId id="344" r:id="rId9"/>
    <p:sldId id="334" r:id="rId10"/>
    <p:sldId id="335" r:id="rId11"/>
    <p:sldId id="355" r:id="rId12"/>
    <p:sldId id="378" r:id="rId13"/>
    <p:sldId id="356" r:id="rId14"/>
    <p:sldId id="354" r:id="rId15"/>
    <p:sldId id="349" r:id="rId16"/>
    <p:sldId id="350" r:id="rId17"/>
    <p:sldId id="382" r:id="rId18"/>
    <p:sldId id="383" r:id="rId19"/>
    <p:sldId id="351" r:id="rId20"/>
    <p:sldId id="352" r:id="rId21"/>
    <p:sldId id="353" r:id="rId22"/>
    <p:sldId id="358" r:id="rId23"/>
    <p:sldId id="373" r:id="rId24"/>
    <p:sldId id="360" r:id="rId25"/>
    <p:sldId id="376" r:id="rId26"/>
    <p:sldId id="375" r:id="rId27"/>
    <p:sldId id="359" r:id="rId28"/>
    <p:sldId id="361" r:id="rId29"/>
    <p:sldId id="362" r:id="rId30"/>
    <p:sldId id="364" r:id="rId31"/>
    <p:sldId id="365" r:id="rId32"/>
    <p:sldId id="366" r:id="rId33"/>
    <p:sldId id="367" r:id="rId34"/>
    <p:sldId id="368" r:id="rId35"/>
    <p:sldId id="369" r:id="rId36"/>
    <p:sldId id="370" r:id="rId37"/>
    <p:sldId id="371" r:id="rId38"/>
    <p:sldId id="372" r:id="rId39"/>
    <p:sldId id="316" r:id="rId40"/>
    <p:sldId id="317" r:id="rId41"/>
    <p:sldId id="318" r:id="rId42"/>
    <p:sldId id="331" r:id="rId43"/>
    <p:sldId id="332" r:id="rId44"/>
    <p:sldId id="320"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9B44AE-C297-49F7-B681-F0F70DC60F79}" type="datetimeFigureOut">
              <a:rPr lang="tr-TR" smtClean="0"/>
              <a:t>24.12.2018</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398A46-DDCD-46BE-986A-C8894A310D09}" type="slidenum">
              <a:rPr lang="tr-TR" smtClean="0"/>
              <a:t>‹#›</a:t>
            </a:fld>
            <a:endParaRPr lang="tr-TR"/>
          </a:p>
        </p:txBody>
      </p:sp>
    </p:spTree>
    <p:extLst>
      <p:ext uri="{BB962C8B-B14F-4D97-AF65-F5344CB8AC3E}">
        <p14:creationId xmlns:p14="http://schemas.microsoft.com/office/powerpoint/2010/main" val="122141944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F3D1F-1B46-42AF-8F31-D52E1BE4C288}" type="datetimeFigureOut">
              <a:rPr lang="tr-TR" smtClean="0"/>
              <a:t>24.12.2018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tr-TR" smtClean="0"/>
              <a:t>DR. KADRİYE ÖZLEM HAMALOĞLU</a:t>
            </a:r>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D18B4-13F5-4EE5-87F6-2DFC57995C24}" type="slidenum">
              <a:rPr lang="tr-TR" smtClean="0"/>
              <a:t>‹#›</a:t>
            </a:fld>
            <a:endParaRPr lang="tr-TR"/>
          </a:p>
        </p:txBody>
      </p:sp>
    </p:spTree>
    <p:extLst>
      <p:ext uri="{BB962C8B-B14F-4D97-AF65-F5344CB8AC3E}">
        <p14:creationId xmlns:p14="http://schemas.microsoft.com/office/powerpoint/2010/main" val="382384501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348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itchFamily="18" charset="-120"/>
              </a:defRPr>
            </a:lvl1pPr>
            <a:lvl2pPr marL="742950" indent="-285750">
              <a:spcBef>
                <a:spcPct val="30000"/>
              </a:spcBef>
              <a:defRPr sz="1200">
                <a:solidFill>
                  <a:schemeClr val="tx1"/>
                </a:solidFill>
                <a:latin typeface="Calibri" panose="020F0502020204030204" pitchFamily="34" charset="0"/>
                <a:ea typeface="新細明體" pitchFamily="18" charset="-120"/>
              </a:defRPr>
            </a:lvl2pPr>
            <a:lvl3pPr marL="1143000" indent="-228600">
              <a:spcBef>
                <a:spcPct val="30000"/>
              </a:spcBef>
              <a:defRPr sz="1200">
                <a:solidFill>
                  <a:schemeClr val="tx1"/>
                </a:solidFill>
                <a:latin typeface="Calibri" panose="020F0502020204030204" pitchFamily="34" charset="0"/>
                <a:ea typeface="新細明體" pitchFamily="18" charset="-120"/>
              </a:defRPr>
            </a:lvl3pPr>
            <a:lvl4pPr marL="1600200" indent="-228600">
              <a:spcBef>
                <a:spcPct val="30000"/>
              </a:spcBef>
              <a:defRPr sz="1200">
                <a:solidFill>
                  <a:schemeClr val="tx1"/>
                </a:solidFill>
                <a:latin typeface="Calibri" panose="020F0502020204030204" pitchFamily="34" charset="0"/>
                <a:ea typeface="新細明體" pitchFamily="18" charset="-120"/>
              </a:defRPr>
            </a:lvl4pPr>
            <a:lvl5pPr marL="2057400" indent="-228600">
              <a:spcBef>
                <a:spcPct val="30000"/>
              </a:spcBef>
              <a:defRPr sz="1200">
                <a:solidFill>
                  <a:schemeClr val="tx1"/>
                </a:solidFill>
                <a:latin typeface="Calibri" panose="020F0502020204030204" pitchFamily="34" charset="0"/>
                <a:ea typeface="新細明體"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itchFamily="18" charset="-120"/>
              </a:defRPr>
            </a:lvl9pPr>
          </a:lstStyle>
          <a:p>
            <a:pPr>
              <a:spcBef>
                <a:spcPct val="0"/>
              </a:spcBef>
            </a:pPr>
            <a:fld id="{44D28A98-37E0-45F1-AFD6-2DAAA1051E6F}" type="slidenum">
              <a:rPr lang="zh-TW" altLang="en-US" smtClean="0">
                <a:latin typeface="Arial" panose="020B0604020202020204" pitchFamily="34" charset="0"/>
              </a:rPr>
              <a:pPr>
                <a:spcBef>
                  <a:spcPct val="0"/>
                </a:spcBef>
              </a:pPr>
              <a:t>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402244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71177B7-E788-44DD-B26B-989E7020C75E}" type="datetime1">
              <a:rPr lang="en-US" smtClean="0"/>
              <a:t>12/24/2018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0EE80F-80C8-4E42-8C38-485ECEA41A48}" type="datetime1">
              <a:rPr lang="en-US" smtClean="0"/>
              <a:t>12/24/2018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923EF8A-B1ED-4E5E-9D29-F73FB72B2C75}" type="datetime1">
              <a:rPr lang="en-US" smtClean="0"/>
              <a:t>12/24/2018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44DA3DE-13AD-40D3-9DA3-2C5CF2F29D85}" type="datetime1">
              <a:rPr lang="en-US" smtClean="0"/>
              <a:t>12/24/2018</a:t>
            </a:fld>
            <a:endParaRPr lang="en-US" dirty="0"/>
          </a:p>
        </p:txBody>
      </p:sp>
      <p:sp>
        <p:nvSpPr>
          <p:cNvPr id="5" name="Footer Placeholder 4"/>
          <p:cNvSpPr>
            <a:spLocks noGrp="1"/>
          </p:cNvSpPr>
          <p:nvPr>
            <p:ph type="ftr" sz="quarter" idx="11"/>
          </p:nvPr>
        </p:nvSpPr>
        <p:spPr/>
        <p:txBody>
          <a:bodyPr/>
          <a:lstStyle/>
          <a:p>
            <a:r>
              <a:rPr lang="en-US" smtClean="0"/>
              <a:t>DR. KADRİYE ÖZLEM HAMALOĞLU                                                                   08.10.2018</a:t>
            </a:r>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5C39C8D-9EE1-44BF-8AB1-29F88F1DA6C6}" type="datetime1">
              <a:rPr lang="en-US" smtClean="0"/>
              <a:t>12/24/2018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BD9A844-3EED-4AFF-8C73-6E7186E1F036}" type="datetime1">
              <a:rPr lang="en-US" smtClean="0"/>
              <a:t>12/24/2018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C999AC5-35D0-4EBD-AA7B-E6854BBC46AF}" type="datetime1">
              <a:rPr lang="en-US" smtClean="0"/>
              <a:t>12/24/2018</a:t>
            </a:fld>
            <a:endParaRPr lang="en-US" dirty="0"/>
          </a:p>
        </p:txBody>
      </p:sp>
      <p:sp>
        <p:nvSpPr>
          <p:cNvPr id="8" name="Footer Placeholder 7"/>
          <p:cNvSpPr>
            <a:spLocks noGrp="1"/>
          </p:cNvSpPr>
          <p:nvPr>
            <p:ph type="ftr" sz="quarter" idx="11"/>
          </p:nvPr>
        </p:nvSpPr>
        <p:spPr/>
        <p:txBody>
          <a:bodyPr/>
          <a:lstStyle/>
          <a:p>
            <a:r>
              <a:rPr lang="en-US" smtClean="0"/>
              <a:t>DR. KADRİYE ÖZLEM HAMALOĞLU                                                                   08.10.2018</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4C021DB-BC5A-4ABC-A03A-DDC112E33474}" type="datetime1">
              <a:rPr lang="en-US" smtClean="0"/>
              <a:t>12/24/2018</a:t>
            </a:fld>
            <a:endParaRPr lang="en-US" dirty="0"/>
          </a:p>
        </p:txBody>
      </p:sp>
      <p:sp>
        <p:nvSpPr>
          <p:cNvPr id="4" name="Footer Placeholder 3"/>
          <p:cNvSpPr>
            <a:spLocks noGrp="1"/>
          </p:cNvSpPr>
          <p:nvPr>
            <p:ph type="ftr" sz="quarter" idx="11"/>
          </p:nvPr>
        </p:nvSpPr>
        <p:spPr/>
        <p:txBody>
          <a:bodyPr/>
          <a:lstStyle/>
          <a:p>
            <a:r>
              <a:rPr lang="en-US" smtClean="0"/>
              <a:t>DR. KADRİYE ÖZLEM HAMALOĞLU                                                                   08.10.2018</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837786-E924-4924-B734-AA91E76ABC4F}" type="datetime1">
              <a:rPr lang="en-US" smtClean="0"/>
              <a:t>12/24/2018</a:t>
            </a:fld>
            <a:endParaRPr lang="en-US" dirty="0"/>
          </a:p>
        </p:txBody>
      </p:sp>
      <p:sp>
        <p:nvSpPr>
          <p:cNvPr id="3" name="Footer Placeholder 2"/>
          <p:cNvSpPr>
            <a:spLocks noGrp="1"/>
          </p:cNvSpPr>
          <p:nvPr>
            <p:ph type="ftr" sz="quarter" idx="11"/>
          </p:nvPr>
        </p:nvSpPr>
        <p:spPr/>
        <p:txBody>
          <a:bodyPr/>
          <a:lstStyle/>
          <a:p>
            <a:r>
              <a:rPr lang="en-US" smtClean="0"/>
              <a:t>DR. KADRİYE ÖZLEM HAMALOĞLU                                                                   08.10.2018</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36F97CA-F759-4264-BA56-08B5B43EA3A6}" type="datetime1">
              <a:rPr lang="en-US" smtClean="0"/>
              <a:t>12/24/2018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F3C2A36-4640-467F-81D3-39C4473F4214}" type="datetime1">
              <a:rPr lang="en-US" smtClean="0"/>
              <a:t>12/24/2018</a:t>
            </a:fld>
            <a:endParaRPr lang="en-US" dirty="0"/>
          </a:p>
        </p:txBody>
      </p:sp>
      <p:sp>
        <p:nvSpPr>
          <p:cNvPr id="6" name="Footer Placeholder 5"/>
          <p:cNvSpPr>
            <a:spLocks noGrp="1"/>
          </p:cNvSpPr>
          <p:nvPr>
            <p:ph type="ftr" sz="quarter" idx="11"/>
          </p:nvPr>
        </p:nvSpPr>
        <p:spPr/>
        <p:txBody>
          <a:bodyPr/>
          <a:lstStyle/>
          <a:p>
            <a:r>
              <a:rPr lang="en-US" smtClean="0"/>
              <a:t>DR. KADRİYE ÖZLEM HAMALOĞLU                                                                   08.10.2018</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F6B8D9E-5FCA-455D-BD44-BA50EAAD39F1}" type="datetime1">
              <a:rPr lang="en-US" smtClean="0"/>
              <a:t>12/24/2018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r>
              <a:rPr lang="en-US" smtClean="0"/>
              <a:t>DR. KADRİYE ÖZLEM HAMALOĞLU                                                                   08.10.2018</a:t>
            </a:r>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ctr"/>
            <a:r>
              <a:rPr lang="tr-TR" b="1" dirty="0" err="1" smtClean="0"/>
              <a:t>Process</a:t>
            </a:r>
            <a:r>
              <a:rPr lang="tr-TR" b="1" dirty="0" smtClean="0"/>
              <a:t> </a:t>
            </a:r>
            <a:r>
              <a:rPr lang="tr-TR" b="1" dirty="0" err="1" smtClean="0"/>
              <a:t>control</a:t>
            </a:r>
            <a:endParaRPr lang="tr-TR" b="1" dirty="0"/>
          </a:p>
        </p:txBody>
      </p:sp>
      <p:sp>
        <p:nvSpPr>
          <p:cNvPr id="5" name="Altbilgi Yer Tutucusu 4"/>
          <p:cNvSpPr>
            <a:spLocks noGrp="1"/>
          </p:cNvSpPr>
          <p:nvPr>
            <p:ph type="ftr" sz="quarter" idx="11"/>
          </p:nvPr>
        </p:nvSpPr>
        <p:spPr>
          <a:xfrm>
            <a:off x="0" y="6492875"/>
            <a:ext cx="11741843" cy="365125"/>
          </a:xfrm>
        </p:spPr>
        <p:txBody>
          <a:bodyPr/>
          <a:lstStyle/>
          <a:p>
            <a:r>
              <a:rPr lang="en-US" sz="1000" b="1" dirty="0" smtClean="0">
                <a:solidFill>
                  <a:srgbClr val="002060"/>
                </a:solidFill>
              </a:rPr>
              <a:t>DR. KADRİYE ÖZLEM HAMALOĞLU                                                </a:t>
            </a:r>
            <a:r>
              <a:rPr lang="tr-TR" sz="1000" b="1" dirty="0" smtClean="0">
                <a:solidFill>
                  <a:srgbClr val="002060"/>
                </a:solidFill>
              </a:rPr>
              <a:t>                                 </a:t>
            </a:r>
            <a:r>
              <a:rPr lang="en-US" sz="1000" b="1" dirty="0" smtClean="0">
                <a:solidFill>
                  <a:srgbClr val="002060"/>
                </a:solidFill>
              </a:rPr>
              <a:t>                 </a:t>
            </a:r>
            <a:r>
              <a:rPr lang="tr-TR" sz="1000" b="1" dirty="0" smtClean="0">
                <a:solidFill>
                  <a:srgbClr val="002060"/>
                </a:solidFill>
              </a:rPr>
              <a:t>                                                                             							</a:t>
            </a:r>
            <a:r>
              <a:rPr lang="en-US" sz="1000" b="1" dirty="0" smtClean="0">
                <a:solidFill>
                  <a:srgbClr val="002060"/>
                </a:solidFill>
              </a:rPr>
              <a:t>  </a:t>
            </a:r>
            <a:endParaRPr lang="tr-TR" sz="1000" b="1" dirty="0" smtClean="0">
              <a:solidFill>
                <a:srgbClr val="002060"/>
              </a:solidFill>
            </a:endParaRPr>
          </a:p>
          <a:p>
            <a:r>
              <a:rPr lang="tr-TR" sz="1000" b="1" dirty="0" smtClean="0">
                <a:solidFill>
                  <a:srgbClr val="002060"/>
                </a:solidFill>
              </a:rPr>
              <a:t>24</a:t>
            </a:r>
            <a:r>
              <a:rPr lang="en-US" sz="1000" b="1" dirty="0" smtClean="0">
                <a:solidFill>
                  <a:srgbClr val="002060"/>
                </a:solidFill>
              </a:rPr>
              <a:t>.1</a:t>
            </a:r>
            <a:r>
              <a:rPr lang="tr-TR" sz="1000" b="1" dirty="0" smtClean="0">
                <a:solidFill>
                  <a:srgbClr val="002060"/>
                </a:solidFill>
              </a:rPr>
              <a:t>2</a:t>
            </a:r>
            <a:r>
              <a:rPr lang="en-US" sz="1000" b="1" dirty="0" smtClean="0">
                <a:solidFill>
                  <a:srgbClr val="002060"/>
                </a:solidFill>
              </a:rPr>
              <a:t>.2018</a:t>
            </a:r>
            <a:r>
              <a:rPr lang="tr-TR" sz="1000" b="1" dirty="0" smtClean="0">
                <a:solidFill>
                  <a:srgbClr val="002060"/>
                </a:solidFill>
              </a:rPr>
              <a:t>     </a:t>
            </a:r>
            <a:endParaRPr lang="en-US" sz="1000" b="1" dirty="0">
              <a:solidFill>
                <a:srgbClr val="002060"/>
              </a:solidFill>
            </a:endParaRPr>
          </a:p>
        </p:txBody>
      </p:sp>
      <p:pic>
        <p:nvPicPr>
          <p:cNvPr id="1026" name="Picture 2" descr="Process contr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8209" y="3168038"/>
            <a:ext cx="4314422" cy="310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622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latin typeface="Verdana" panose="020B0604030504040204" pitchFamily="34" charset="0"/>
                <a:ea typeface="Verdana" panose="020B0604030504040204" pitchFamily="34" charset="0"/>
              </a:rPr>
              <a:t>PROCESS CONTROL</a:t>
            </a:r>
            <a:endParaRPr lang="tr-TR" b="1" dirty="0">
              <a:latin typeface="Verdana" panose="020B0604030504040204" pitchFamily="34" charset="0"/>
              <a:ea typeface="Verdana" panose="020B0604030504040204" pitchFamily="34" charset="0"/>
            </a:endParaRPr>
          </a:p>
        </p:txBody>
      </p:sp>
      <p:sp>
        <p:nvSpPr>
          <p:cNvPr id="3" name="İçerik Yer Tutucusu 2"/>
          <p:cNvSpPr>
            <a:spLocks noGrp="1"/>
          </p:cNvSpPr>
          <p:nvPr>
            <p:ph idx="1"/>
          </p:nvPr>
        </p:nvSpPr>
        <p:spPr/>
        <p:txBody>
          <a:bodyPr>
            <a:normAutofit/>
          </a:bodyPr>
          <a:lstStyle/>
          <a:p>
            <a:pPr algn="just"/>
            <a:r>
              <a:rPr lang="en-US" sz="2000" dirty="0" smtClean="0">
                <a:solidFill>
                  <a:srgbClr val="002060"/>
                </a:solidFill>
                <a:latin typeface="Verdana" panose="020B0604030504040204" pitchFamily="34" charset="0"/>
                <a:ea typeface="Verdana" panose="020B0604030504040204" pitchFamily="34" charset="0"/>
              </a:rPr>
              <a:t>Process </a:t>
            </a:r>
            <a:r>
              <a:rPr lang="en-US" sz="2000" dirty="0">
                <a:solidFill>
                  <a:srgbClr val="002060"/>
                </a:solidFill>
                <a:latin typeface="Verdana" panose="020B0604030504040204" pitchFamily="34" charset="0"/>
                <a:ea typeface="Verdana" panose="020B0604030504040204" pitchFamily="34" charset="0"/>
              </a:rPr>
              <a:t>control refers to the methods that are used to control process variables when manufacturing a product</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For </a:t>
            </a:r>
            <a:r>
              <a:rPr lang="en-US" sz="2000" dirty="0">
                <a:solidFill>
                  <a:srgbClr val="002060"/>
                </a:solidFill>
                <a:latin typeface="Verdana" panose="020B0604030504040204" pitchFamily="34" charset="0"/>
                <a:ea typeface="Verdana" panose="020B0604030504040204" pitchFamily="34" charset="0"/>
              </a:rPr>
              <a:t>example, factors such as the proportion of one ingredient to another, the temperature of the materials, how well the ingredients are mixed, and the pressure under which the materials are held can significantly impact the quality of an end product. </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Manufacturers </a:t>
            </a:r>
            <a:r>
              <a:rPr lang="en-US" sz="2000" dirty="0">
                <a:solidFill>
                  <a:srgbClr val="002060"/>
                </a:solidFill>
                <a:latin typeface="Verdana" panose="020B0604030504040204" pitchFamily="34" charset="0"/>
                <a:ea typeface="Verdana" panose="020B0604030504040204" pitchFamily="34" charset="0"/>
              </a:rPr>
              <a:t>control the production process for three reasons: </a:t>
            </a:r>
            <a:endParaRPr lang="tr-TR" sz="2000" dirty="0" smtClean="0">
              <a:solidFill>
                <a:srgbClr val="002060"/>
              </a:solidFill>
              <a:latin typeface="Verdana" panose="020B0604030504040204" pitchFamily="34" charset="0"/>
              <a:ea typeface="Verdana" panose="020B0604030504040204" pitchFamily="34" charset="0"/>
            </a:endParaRPr>
          </a:p>
          <a:p>
            <a:pPr marL="0" indent="0" algn="just">
              <a:buNone/>
            </a:pPr>
            <a:r>
              <a:rPr lang="tr-TR" sz="2000" dirty="0">
                <a:solidFill>
                  <a:srgbClr val="002060"/>
                </a:solidFill>
                <a:latin typeface="Verdana" panose="020B0604030504040204" pitchFamily="34" charset="0"/>
                <a:ea typeface="Verdana" panose="020B0604030504040204" pitchFamily="34" charset="0"/>
              </a:rPr>
              <a:t>	</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Reduce variability ❑ Increase efficiency ❑ Ensure safety</a:t>
            </a:r>
            <a:endParaRPr lang="tr-TR" sz="2000" dirty="0">
              <a:solidFill>
                <a:srgbClr val="002060"/>
              </a:solidFill>
              <a:latin typeface="Verdana" panose="020B0604030504040204" pitchFamily="34" charset="0"/>
              <a:ea typeface="Verdana" panose="020B0604030504040204" pitchFamily="34" charset="0"/>
            </a:endParaRPr>
          </a:p>
          <a:p>
            <a:pPr algn="just"/>
            <a:endParaRPr lang="tr-TR" sz="2000"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875773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The Control Loop</a:t>
            </a:r>
            <a:endParaRPr lang="tr-TR" sz="3200" b="1" dirty="0">
              <a:latin typeface="Verdana" panose="020B0604030504040204" pitchFamily="34" charset="0"/>
              <a:ea typeface="Verdana" panose="020B0604030504040204" pitchFamily="34" charset="0"/>
            </a:endParaRPr>
          </a:p>
        </p:txBody>
      </p:sp>
      <p:sp>
        <p:nvSpPr>
          <p:cNvPr id="4" name="Dikdörtgen 3"/>
          <p:cNvSpPr/>
          <p:nvPr/>
        </p:nvSpPr>
        <p:spPr>
          <a:xfrm>
            <a:off x="435184" y="1844768"/>
            <a:ext cx="11310347" cy="507831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dirty="0" smtClean="0">
                <a:solidFill>
                  <a:srgbClr val="002060"/>
                </a:solidFill>
              </a:rPr>
              <a:t>Imagine you are sitting in a cabin in front of a small fire on a cold winter evening. </a:t>
            </a:r>
            <a:endParaRPr lang="tr-TR" sz="2400" dirty="0">
              <a:solidFill>
                <a:srgbClr val="002060"/>
              </a:solidFill>
            </a:endParaRPr>
          </a:p>
          <a:p>
            <a:pPr marL="342900" indent="-342900" algn="just">
              <a:lnSpc>
                <a:spcPct val="150000"/>
              </a:lnSpc>
              <a:buFont typeface="Arial" panose="020B0604020202020204" pitchFamily="34" charset="0"/>
              <a:buChar char="•"/>
            </a:pPr>
            <a:r>
              <a:rPr lang="en-US" sz="2400" dirty="0" smtClean="0">
                <a:solidFill>
                  <a:srgbClr val="002060"/>
                </a:solidFill>
              </a:rPr>
              <a:t>You feel uncomfortably cold, so you throw another log on the fire. </a:t>
            </a:r>
            <a:endParaRPr lang="tr-TR" sz="2400" dirty="0">
              <a:solidFill>
                <a:srgbClr val="002060"/>
              </a:solidFill>
            </a:endParaRPr>
          </a:p>
          <a:p>
            <a:pPr marL="342900" indent="-342900" algn="just">
              <a:lnSpc>
                <a:spcPct val="150000"/>
              </a:lnSpc>
              <a:buFont typeface="Arial" panose="020B0604020202020204" pitchFamily="34" charset="0"/>
              <a:buChar char="•"/>
            </a:pPr>
            <a:r>
              <a:rPr lang="en-US" sz="2400" dirty="0" smtClean="0">
                <a:solidFill>
                  <a:srgbClr val="002060"/>
                </a:solidFill>
              </a:rPr>
              <a:t>This</a:t>
            </a:r>
            <a:r>
              <a:rPr lang="tr-TR" sz="2400" dirty="0" smtClean="0">
                <a:solidFill>
                  <a:srgbClr val="002060"/>
                </a:solidFill>
              </a:rPr>
              <a:t> </a:t>
            </a:r>
            <a:r>
              <a:rPr lang="en-US" sz="2400" dirty="0" smtClean="0">
                <a:solidFill>
                  <a:srgbClr val="002060"/>
                </a:solidFill>
              </a:rPr>
              <a:t>is an example of a control loop. </a:t>
            </a:r>
            <a:endParaRPr lang="tr-TR" sz="2400" dirty="0">
              <a:solidFill>
                <a:srgbClr val="002060"/>
              </a:solidFill>
            </a:endParaRPr>
          </a:p>
          <a:p>
            <a:pPr marL="342900" indent="-342900" algn="just">
              <a:lnSpc>
                <a:spcPct val="150000"/>
              </a:lnSpc>
              <a:buFont typeface="Arial" panose="020B0604020202020204" pitchFamily="34" charset="0"/>
              <a:buChar char="•"/>
            </a:pPr>
            <a:r>
              <a:rPr lang="en-US" sz="2400" dirty="0" smtClean="0">
                <a:solidFill>
                  <a:srgbClr val="002060"/>
                </a:solidFill>
              </a:rPr>
              <a:t>In the control loop, a variable (temperature) fell below the set</a:t>
            </a:r>
            <a:r>
              <a:rPr lang="tr-TR" sz="2400" dirty="0" smtClean="0">
                <a:solidFill>
                  <a:srgbClr val="002060"/>
                </a:solidFill>
              </a:rPr>
              <a:t> </a:t>
            </a:r>
            <a:r>
              <a:rPr lang="en-US" sz="2400" dirty="0" smtClean="0">
                <a:solidFill>
                  <a:srgbClr val="002060"/>
                </a:solidFill>
              </a:rPr>
              <a:t>point (your comfort level), and you took action to bring the process back into the desired condition by adding fuel to the fire. </a:t>
            </a:r>
            <a:endParaRPr lang="tr-TR" sz="2400" dirty="0">
              <a:solidFill>
                <a:srgbClr val="002060"/>
              </a:solidFill>
            </a:endParaRPr>
          </a:p>
          <a:p>
            <a:pPr marL="342900" indent="-342900" algn="just">
              <a:lnSpc>
                <a:spcPct val="150000"/>
              </a:lnSpc>
              <a:buFont typeface="Arial" panose="020B0604020202020204" pitchFamily="34" charset="0"/>
              <a:buChar char="•"/>
            </a:pPr>
            <a:r>
              <a:rPr lang="en-US" sz="2400" dirty="0" smtClean="0">
                <a:solidFill>
                  <a:srgbClr val="002060"/>
                </a:solidFill>
              </a:rPr>
              <a:t>The control loop will now remain static until the temperature again rises above or falls below your comfort level. </a:t>
            </a:r>
            <a:endParaRPr lang="tr-TR" sz="2400" dirty="0" smtClean="0">
              <a:solidFill>
                <a:srgbClr val="002060"/>
              </a:solidFill>
            </a:endParaRPr>
          </a:p>
          <a:p>
            <a:pPr algn="just">
              <a:lnSpc>
                <a:spcPct val="150000"/>
              </a:lnSpc>
            </a:pPr>
            <a:endParaRPr lang="tr-TR" sz="2400" dirty="0"/>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4027178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200" b="1" dirty="0" err="1" smtClean="0"/>
              <a:t>Closed</a:t>
            </a:r>
            <a:r>
              <a:rPr lang="tr-TR" sz="3200" b="1" dirty="0" smtClean="0"/>
              <a:t> </a:t>
            </a:r>
            <a:r>
              <a:rPr lang="tr-TR" sz="3200" b="1" dirty="0" err="1" smtClean="0"/>
              <a:t>loop</a:t>
            </a:r>
            <a:r>
              <a:rPr lang="tr-TR" sz="3200" b="1" dirty="0" smtClean="0"/>
              <a:t>- </a:t>
            </a:r>
            <a:r>
              <a:rPr lang="tr-TR" sz="3200" b="1" dirty="0" err="1" smtClean="0"/>
              <a:t>open</a:t>
            </a:r>
            <a:r>
              <a:rPr lang="tr-TR" sz="3200" b="1" dirty="0" smtClean="0"/>
              <a:t> </a:t>
            </a:r>
            <a:r>
              <a:rPr lang="tr-TR" sz="3200" b="1" dirty="0" err="1" smtClean="0"/>
              <a:t>loop</a:t>
            </a:r>
            <a:endParaRPr lang="tr-TR" sz="3200" b="1" dirty="0"/>
          </a:p>
        </p:txBody>
      </p:sp>
      <p:sp>
        <p:nvSpPr>
          <p:cNvPr id="19" name="Dikdörtgen 18"/>
          <p:cNvSpPr/>
          <p:nvPr/>
        </p:nvSpPr>
        <p:spPr>
          <a:xfrm>
            <a:off x="448750" y="2231936"/>
            <a:ext cx="11156760" cy="2308324"/>
          </a:xfrm>
          <a:prstGeom prst="rect">
            <a:avLst/>
          </a:prstGeom>
        </p:spPr>
        <p:txBody>
          <a:bodyPr wrap="square">
            <a:spAutoFit/>
          </a:bodyPr>
          <a:lstStyle/>
          <a:p>
            <a:pPr algn="just"/>
            <a:r>
              <a:rPr lang="en-US" dirty="0">
                <a:solidFill>
                  <a:srgbClr val="002060"/>
                </a:solidFill>
                <a:latin typeface="Verdana" panose="020B0604030504040204" pitchFamily="34" charset="0"/>
                <a:ea typeface="Verdana" panose="020B0604030504040204" pitchFamily="34" charset="0"/>
              </a:rPr>
              <a:t>A closed control loop exists where a process variable is </a:t>
            </a:r>
            <a:r>
              <a:rPr lang="en-US" dirty="0" smtClean="0">
                <a:solidFill>
                  <a:srgbClr val="002060"/>
                </a:solidFill>
                <a:latin typeface="Verdana" panose="020B0604030504040204" pitchFamily="34" charset="0"/>
                <a:ea typeface="Verdana" panose="020B0604030504040204" pitchFamily="34" charset="0"/>
              </a:rPr>
              <a:t>measured,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compared </a:t>
            </a:r>
            <a:r>
              <a:rPr lang="en-US" dirty="0">
                <a:solidFill>
                  <a:srgbClr val="002060"/>
                </a:solidFill>
                <a:latin typeface="Verdana" panose="020B0604030504040204" pitchFamily="34" charset="0"/>
                <a:ea typeface="Verdana" panose="020B0604030504040204" pitchFamily="34" charset="0"/>
              </a:rPr>
              <a:t>to a </a:t>
            </a:r>
            <a:r>
              <a:rPr lang="en-US" dirty="0" smtClean="0">
                <a:solidFill>
                  <a:srgbClr val="002060"/>
                </a:solidFill>
                <a:latin typeface="Verdana" panose="020B0604030504040204" pitchFamily="34" charset="0"/>
                <a:ea typeface="Verdana" panose="020B0604030504040204" pitchFamily="34" charset="0"/>
              </a:rPr>
              <a:t>set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point</a:t>
            </a:r>
            <a:r>
              <a:rPr lang="en-US" dirty="0">
                <a:solidFill>
                  <a:srgbClr val="002060"/>
                </a:solidFill>
                <a:latin typeface="Verdana" panose="020B0604030504040204" pitchFamily="34" charset="0"/>
                <a:ea typeface="Verdana" panose="020B0604030504040204" pitchFamily="34" charset="0"/>
              </a:rPr>
              <a:t>, and action is taken to correct any </a:t>
            </a:r>
            <a:r>
              <a:rPr lang="en-US" dirty="0" smtClean="0">
                <a:solidFill>
                  <a:srgbClr val="002060"/>
                </a:solidFill>
                <a:latin typeface="Verdana" panose="020B0604030504040204" pitchFamily="34" charset="0"/>
                <a:ea typeface="Verdana" panose="020B0604030504040204" pitchFamily="34" charset="0"/>
              </a:rPr>
              <a:t>deviation</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from set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point</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An </a:t>
            </a:r>
            <a:r>
              <a:rPr lang="en-US" dirty="0">
                <a:solidFill>
                  <a:srgbClr val="002060"/>
                </a:solidFill>
                <a:latin typeface="Verdana" panose="020B0604030504040204" pitchFamily="34" charset="0"/>
                <a:ea typeface="Verdana" panose="020B0604030504040204" pitchFamily="34" charset="0"/>
              </a:rPr>
              <a:t>open control loop exists where the process </a:t>
            </a:r>
            <a:r>
              <a:rPr lang="en-US" dirty="0" smtClean="0">
                <a:solidFill>
                  <a:srgbClr val="002060"/>
                </a:solidFill>
                <a:latin typeface="Verdana" panose="020B0604030504040204" pitchFamily="34" charset="0"/>
                <a:ea typeface="Verdana" panose="020B0604030504040204" pitchFamily="34" charset="0"/>
              </a:rPr>
              <a:t>variable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is </a:t>
            </a:r>
            <a:r>
              <a:rPr lang="en-US" dirty="0">
                <a:solidFill>
                  <a:srgbClr val="002060"/>
                </a:solidFill>
                <a:latin typeface="Verdana" panose="020B0604030504040204" pitchFamily="34" charset="0"/>
                <a:ea typeface="Verdana" panose="020B0604030504040204" pitchFamily="34" charset="0"/>
              </a:rPr>
              <a:t>not compared, and action is taken not in response </a:t>
            </a:r>
            <a:r>
              <a:rPr lang="en-US" dirty="0" smtClean="0">
                <a:solidFill>
                  <a:srgbClr val="002060"/>
                </a:solidFill>
                <a:latin typeface="Verdana" panose="020B0604030504040204" pitchFamily="34" charset="0"/>
                <a:ea typeface="Verdana" panose="020B0604030504040204" pitchFamily="34" charset="0"/>
              </a:rPr>
              <a:t>to</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feedback </a:t>
            </a:r>
            <a:r>
              <a:rPr lang="en-US" dirty="0">
                <a:solidFill>
                  <a:srgbClr val="002060"/>
                </a:solidFill>
                <a:latin typeface="Verdana" panose="020B0604030504040204" pitchFamily="34" charset="0"/>
                <a:ea typeface="Verdana" panose="020B0604030504040204" pitchFamily="34" charset="0"/>
              </a:rPr>
              <a:t>on the condition of the process variable, but is instead </a:t>
            </a:r>
            <a:r>
              <a:rPr lang="en-US" dirty="0" smtClean="0">
                <a:solidFill>
                  <a:srgbClr val="002060"/>
                </a:solidFill>
                <a:latin typeface="Verdana" panose="020B0604030504040204" pitchFamily="34" charset="0"/>
                <a:ea typeface="Verdana" panose="020B0604030504040204" pitchFamily="34" charset="0"/>
              </a:rPr>
              <a:t>taken</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without </a:t>
            </a:r>
            <a:r>
              <a:rPr lang="en-US" dirty="0">
                <a:solidFill>
                  <a:srgbClr val="002060"/>
                </a:solidFill>
                <a:latin typeface="Verdana" panose="020B0604030504040204" pitchFamily="34" charset="0"/>
                <a:ea typeface="Verdana" panose="020B0604030504040204" pitchFamily="34" charset="0"/>
              </a:rPr>
              <a:t>regard to process variable conditions. For example, a </a:t>
            </a:r>
            <a:r>
              <a:rPr lang="en-US" dirty="0" smtClean="0">
                <a:solidFill>
                  <a:srgbClr val="002060"/>
                </a:solidFill>
                <a:latin typeface="Verdana" panose="020B0604030504040204" pitchFamily="34" charset="0"/>
                <a:ea typeface="Verdana" panose="020B0604030504040204" pitchFamily="34" charset="0"/>
              </a:rPr>
              <a:t>water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valve </a:t>
            </a:r>
            <a:r>
              <a:rPr lang="en-US" dirty="0">
                <a:solidFill>
                  <a:srgbClr val="002060"/>
                </a:solidFill>
                <a:latin typeface="Verdana" panose="020B0604030504040204" pitchFamily="34" charset="0"/>
                <a:ea typeface="Verdana" panose="020B0604030504040204" pitchFamily="34" charset="0"/>
              </a:rPr>
              <a:t>may be opened to add cooling water to a process to prevent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process </a:t>
            </a:r>
            <a:r>
              <a:rPr lang="en-US" dirty="0">
                <a:solidFill>
                  <a:srgbClr val="002060"/>
                </a:solidFill>
                <a:latin typeface="Verdana" panose="020B0604030504040204" pitchFamily="34" charset="0"/>
                <a:ea typeface="Verdana" panose="020B0604030504040204" pitchFamily="34" charset="0"/>
              </a:rPr>
              <a:t>fluid from getting too hot, based on a pre-set time </a:t>
            </a:r>
            <a:r>
              <a:rPr lang="en-US" dirty="0" smtClean="0">
                <a:solidFill>
                  <a:srgbClr val="002060"/>
                </a:solidFill>
                <a:latin typeface="Verdana" panose="020B0604030504040204" pitchFamily="34" charset="0"/>
                <a:ea typeface="Verdana" panose="020B0604030504040204" pitchFamily="34" charset="0"/>
              </a:rPr>
              <a:t>interval,</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regardless </a:t>
            </a:r>
            <a:r>
              <a:rPr lang="en-US" dirty="0">
                <a:solidFill>
                  <a:srgbClr val="002060"/>
                </a:solidFill>
                <a:latin typeface="Verdana" panose="020B0604030504040204" pitchFamily="34" charset="0"/>
                <a:ea typeface="Verdana" panose="020B0604030504040204" pitchFamily="34" charset="0"/>
              </a:rPr>
              <a:t>of the actual temperature of the process fluid.</a:t>
            </a:r>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93946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THREE TASKS</a:t>
            </a:r>
            <a:endParaRPr lang="tr-TR" sz="3200" b="1" dirty="0">
              <a:latin typeface="Verdana" panose="020B0604030504040204" pitchFamily="34" charset="0"/>
              <a:ea typeface="Verdana" panose="020B0604030504040204" pitchFamily="34" charset="0"/>
            </a:endParaRPr>
          </a:p>
        </p:txBody>
      </p:sp>
      <p:sp>
        <p:nvSpPr>
          <p:cNvPr id="4" name="Dikdörtgen 3"/>
          <p:cNvSpPr/>
          <p:nvPr/>
        </p:nvSpPr>
        <p:spPr>
          <a:xfrm>
            <a:off x="447586" y="2046824"/>
            <a:ext cx="11285068" cy="211378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Control loops in the process control industry work in the same way, requiring three tasks to occur:</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Measurement</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Comparison </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Adjustment </a:t>
            </a:r>
            <a:endParaRPr lang="tr-TR" dirty="0" smtClean="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95338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147731" y="278953"/>
            <a:ext cx="7499350" cy="1143000"/>
          </a:xfrm>
        </p:spPr>
        <p:txBody>
          <a:bodyPr>
            <a:normAutofit fontScale="90000"/>
          </a:bodyPr>
          <a:lstStyle/>
          <a:p>
            <a:pPr>
              <a:defRPr/>
            </a:pPr>
            <a:r>
              <a:rPr lang="en-US" altLang="zh-TW" sz="3500" b="1" dirty="0" smtClean="0">
                <a:latin typeface="Verdana" panose="020B0604030504040204" pitchFamily="34" charset="0"/>
                <a:ea typeface="Verdana" panose="020B0604030504040204" pitchFamily="34" charset="0"/>
              </a:rPr>
              <a:t>Feed-forward </a:t>
            </a:r>
            <a:r>
              <a:rPr lang="en-US" altLang="zh-TW" sz="3500" b="1" dirty="0">
                <a:latin typeface="Verdana" panose="020B0604030504040204" pitchFamily="34" charset="0"/>
                <a:ea typeface="Verdana" panose="020B0604030504040204" pitchFamily="34" charset="0"/>
              </a:rPr>
              <a:t>vs Feedback</a:t>
            </a:r>
          </a:p>
        </p:txBody>
      </p:sp>
      <p:sp>
        <p:nvSpPr>
          <p:cNvPr id="25603" name="文字方塊 5"/>
          <p:cNvSpPr txBox="1">
            <a:spLocks noChangeArrowheads="1"/>
          </p:cNvSpPr>
          <p:nvPr/>
        </p:nvSpPr>
        <p:spPr bwMode="auto">
          <a:xfrm>
            <a:off x="493489" y="2005303"/>
            <a:ext cx="11200527"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lnSpc>
                <a:spcPct val="150000"/>
              </a:lnSpc>
              <a:spcBef>
                <a:spcPct val="0"/>
              </a:spcBef>
              <a:buClrTx/>
              <a:buSzTx/>
              <a:buFont typeface="Arial" panose="020B0604020202020204" pitchFamily="34" charset="0"/>
              <a:buChar char="•"/>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Feed-forward control:</a:t>
            </a:r>
          </a:p>
          <a:p>
            <a:pPr lvl="1" algn="just" eaLnBrk="1" hangingPunct="1">
              <a:lnSpc>
                <a:spcPct val="150000"/>
              </a:lnSpc>
              <a:spcBef>
                <a:spcPct val="0"/>
              </a:spcBef>
              <a:buClrTx/>
              <a:buFontTx/>
              <a:buNone/>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To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prevent</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process upset due to disturbances, by predicting the potential disturbance and performing control in advance.</a:t>
            </a:r>
          </a:p>
          <a:p>
            <a:pPr algn="just" eaLnBrk="1" hangingPunct="1">
              <a:lnSpc>
                <a:spcPct val="150000"/>
              </a:lnSpc>
              <a:spcBef>
                <a:spcPct val="0"/>
              </a:spcBef>
              <a:buClrTx/>
              <a:buSzTx/>
              <a:buFont typeface="Arial" panose="020B0604020202020204" pitchFamily="34" charset="0"/>
              <a:buChar char="•"/>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Feedback control:</a:t>
            </a:r>
          </a:p>
          <a:p>
            <a:pPr lvl="1" algn="just" eaLnBrk="1" hangingPunct="1">
              <a:lnSpc>
                <a:spcPct val="150000"/>
              </a:lnSpc>
              <a:spcBef>
                <a:spcPct val="0"/>
              </a:spcBef>
              <a:buClrTx/>
              <a:buFontTx/>
              <a:buNone/>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To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compensate</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the effect of the disturbance by measuring the controlled variable (CV) and then considering the difference for control.</a:t>
            </a:r>
          </a:p>
          <a:p>
            <a:pPr lvl="1" algn="just" eaLnBrk="1" hangingPunct="1">
              <a:spcBef>
                <a:spcPct val="0"/>
              </a:spcBef>
              <a:buClrTx/>
              <a:buFontTx/>
              <a:buNone/>
            </a:pPr>
            <a:endPar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algn="just" eaLnBrk="1" hangingPunct="1">
              <a:lnSpc>
                <a:spcPct val="150000"/>
              </a:lnSpc>
              <a:spcBef>
                <a:spcPct val="0"/>
              </a:spcBef>
              <a:buClrTx/>
              <a:buSzTx/>
              <a:buFont typeface="Wingdings" panose="05000000000000000000" pitchFamily="2" charset="2"/>
              <a:buChar char="Ø"/>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Feedback control </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is the most common used in the industries because the disturbances are basically unpredictable. However, feed-forward control is sometimes useful in some special cases.</a:t>
            </a:r>
          </a:p>
        </p:txBody>
      </p:sp>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8949804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603">
                                            <p:txEl>
                                              <p:pRg st="1" end="1"/>
                                            </p:txEl>
                                          </p:spTgt>
                                        </p:tgtEl>
                                        <p:attrNameLst>
                                          <p:attrName>style.visibility</p:attrName>
                                        </p:attrNameLst>
                                      </p:cBhvr>
                                      <p:to>
                                        <p:strVal val="visible"/>
                                      </p:to>
                                    </p:set>
                                    <p:animEffect transition="in" filter="fade">
                                      <p:cBhvr>
                                        <p:cTn id="10" dur="500"/>
                                        <p:tgtEl>
                                          <p:spTgt spid="25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500"/>
                                        <p:tgtEl>
                                          <p:spTgt spid="2560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fade">
                                      <p:cBhvr>
                                        <p:cTn id="18" dur="500"/>
                                        <p:tgtEl>
                                          <p:spTgt spid="256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animEffect transition="in" filter="fade">
                                      <p:cBhvr>
                                        <p:cTn id="23"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946221" y="606571"/>
            <a:ext cx="7499350" cy="1143000"/>
          </a:xfrm>
        </p:spPr>
        <p:txBody>
          <a:bodyPr>
            <a:normAutofit fontScale="90000"/>
          </a:bodyPr>
          <a:lstStyle/>
          <a:p>
            <a:pPr>
              <a:defRPr/>
            </a:pPr>
            <a:r>
              <a:rPr lang="en-US" altLang="zh-TW" sz="3500" b="1" dirty="0">
                <a:latin typeface="Verdana" panose="020B0604030504040204" pitchFamily="34" charset="0"/>
                <a:ea typeface="Verdana" panose="020B0604030504040204" pitchFamily="34" charset="0"/>
              </a:rPr>
              <a:t>Control </a:t>
            </a:r>
            <a:r>
              <a:rPr lang="en-US" altLang="zh-TW" sz="3500" b="1" dirty="0" err="1" smtClean="0">
                <a:latin typeface="Verdana" panose="020B0604030504040204" pitchFamily="34" charset="0"/>
                <a:ea typeface="Verdana" panose="020B0604030504040204" pitchFamily="34" charset="0"/>
              </a:rPr>
              <a:t>Strateg</a:t>
            </a:r>
            <a:r>
              <a:rPr lang="tr-TR" altLang="zh-TW" sz="3500" b="1" dirty="0" smtClean="0">
                <a:latin typeface="Verdana" panose="020B0604030504040204" pitchFamily="34" charset="0"/>
                <a:ea typeface="Verdana" panose="020B0604030504040204" pitchFamily="34" charset="0"/>
              </a:rPr>
              <a:t>ı</a:t>
            </a:r>
            <a:r>
              <a:rPr lang="en-US" altLang="zh-TW" sz="3500" b="1" dirty="0" err="1" smtClean="0">
                <a:latin typeface="Verdana" panose="020B0604030504040204" pitchFamily="34" charset="0"/>
                <a:ea typeface="Verdana" panose="020B0604030504040204" pitchFamily="34" charset="0"/>
              </a:rPr>
              <a:t>es</a:t>
            </a:r>
            <a:r>
              <a:rPr lang="en-US" altLang="zh-TW" sz="3500" b="1" dirty="0" smtClean="0">
                <a:latin typeface="Verdana" panose="020B0604030504040204" pitchFamily="34" charset="0"/>
                <a:ea typeface="Verdana" panose="020B0604030504040204" pitchFamily="34" charset="0"/>
              </a:rPr>
              <a:t> </a:t>
            </a:r>
            <a:r>
              <a:rPr lang="en-US" altLang="zh-TW" sz="3500" b="1" dirty="0">
                <a:latin typeface="Verdana" panose="020B0604030504040204" pitchFamily="34" charset="0"/>
                <a:ea typeface="Verdana" panose="020B0604030504040204" pitchFamily="34" charset="0"/>
              </a:rPr>
              <a:t>-- Feedback</a:t>
            </a:r>
          </a:p>
        </p:txBody>
      </p:sp>
      <p:sp>
        <p:nvSpPr>
          <p:cNvPr id="25603" name="文字方塊 5"/>
          <p:cNvSpPr txBox="1">
            <a:spLocks noChangeArrowheads="1"/>
          </p:cNvSpPr>
          <p:nvPr/>
        </p:nvSpPr>
        <p:spPr bwMode="auto">
          <a:xfrm>
            <a:off x="441974" y="1915152"/>
            <a:ext cx="734536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lnSpc>
                <a:spcPct val="150000"/>
              </a:lnSpc>
              <a:spcBef>
                <a:spcPct val="0"/>
              </a:spcBef>
              <a:buClrTx/>
              <a:buSzTx/>
              <a:buFont typeface="Arial" panose="020B0604020202020204" pitchFamily="34" charset="0"/>
              <a:buChar char="•"/>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Feedback control:</a:t>
            </a:r>
          </a:p>
          <a:p>
            <a:pPr lvl="1" algn="just" eaLnBrk="1" hangingPunct="1">
              <a:lnSpc>
                <a:spcPct val="150000"/>
              </a:lnSpc>
              <a:spcBef>
                <a:spcPct val="0"/>
              </a:spcBef>
              <a:buClrTx/>
              <a:buFontTx/>
              <a:buNone/>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To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compensate</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the effect of the disturbance by measuring the controlled variable (CV) and then considering the difference for control.</a:t>
            </a:r>
          </a:p>
          <a:p>
            <a:pPr lvl="1" algn="just" eaLnBrk="1" hangingPunct="1">
              <a:spcBef>
                <a:spcPct val="0"/>
              </a:spcBef>
              <a:buClrTx/>
              <a:buFontTx/>
              <a:buNone/>
            </a:pPr>
            <a:endPar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p:txBody>
      </p:sp>
      <p:pic>
        <p:nvPicPr>
          <p:cNvPr id="20485" name="Picture 5" descr="http://www.see.ed.ac.uk/~jwp/control06/controlcourse/restricted/course/second/course/figures1/feedbac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794" y="2475820"/>
            <a:ext cx="3732706" cy="294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a:spLocks noChangeArrowheads="1"/>
          </p:cNvSpPr>
          <p:nvPr/>
        </p:nvSpPr>
        <p:spPr bwMode="auto">
          <a:xfrm>
            <a:off x="441974" y="4112058"/>
            <a:ext cx="7345362" cy="211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lnSpc>
                <a:spcPct val="150000"/>
              </a:lnSpc>
              <a:spcBef>
                <a:spcPct val="0"/>
              </a:spcBef>
              <a:buClrTx/>
              <a:buSzTx/>
              <a:buFontTx/>
              <a:buNone/>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Feedback control </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is the most common used in the industries because the disturbances are basically unpredictable. However, feed-forward control is sometimes useful in some special cases.</a:t>
            </a:r>
          </a:p>
          <a:p>
            <a:pPr algn="just" eaLnBrk="1" hangingPunct="1">
              <a:lnSpc>
                <a:spcPct val="150000"/>
              </a:lnSpc>
              <a:spcBef>
                <a:spcPct val="0"/>
              </a:spcBef>
              <a:buClrTx/>
              <a:buSzTx/>
              <a:buFontTx/>
              <a:buNone/>
            </a:pPr>
            <a:endParaRPr lang="zh-TW" altLang="en-US" sz="1800" dirty="0">
              <a:solidFill>
                <a:srgbClr val="002060"/>
              </a:solidFill>
              <a:latin typeface="Verdana" panose="020B0604030504040204" pitchFamily="34" charset="0"/>
              <a:ea typeface="新細明體" pitchFamily="18" charset="-120"/>
              <a:cs typeface="Times New Roman" panose="02020603050405020304" pitchFamily="18" charset="0"/>
            </a:endParaRP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564838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3"/>
                                        </p:tgtEl>
                                        <p:attrNameLst>
                                          <p:attrName>style.visibility</p:attrName>
                                        </p:attrNameLst>
                                      </p:cBhvr>
                                      <p:to>
                                        <p:strVal val="visible"/>
                                      </p:to>
                                    </p:set>
                                  </p:childTnLst>
                                </p:cTn>
                              </p:par>
                            </p:childTnLst>
                          </p:cTn>
                        </p:par>
                        <p:par>
                          <p:cTn id="7" fill="hold" nodeType="afterGroup">
                            <p:stCondLst>
                              <p:cond delay="500"/>
                            </p:stCondLst>
                            <p:childTnLst>
                              <p:par>
                                <p:cTn id="8" presetID="10" presetClass="entr" presetSubtype="0" fill="hold" nodeType="afterEffect">
                                  <p:stCondLst>
                                    <p:cond delay="0"/>
                                  </p:stCondLst>
                                  <p:childTnLst>
                                    <p:set>
                                      <p:cBhvr>
                                        <p:cTn id="9" dur="1" fill="hold">
                                          <p:stCondLst>
                                            <p:cond delay="0"/>
                                          </p:stCondLst>
                                        </p:cTn>
                                        <p:tgtEl>
                                          <p:spTgt spid="20485"/>
                                        </p:tgtEl>
                                        <p:attrNameLst>
                                          <p:attrName>style.visibility</p:attrName>
                                        </p:attrNameLst>
                                      </p:cBhvr>
                                      <p:to>
                                        <p:strVal val="visible"/>
                                      </p:to>
                                    </p:set>
                                    <p:animEffect transition="in" filter="fade">
                                      <p:cBhvr>
                                        <p:cTn id="10" dur="500"/>
                                        <p:tgtEl>
                                          <p:spTgt spid="204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763085" y="1841678"/>
            <a:ext cx="6428915" cy="4679190"/>
          </a:xfrm>
          <a:prstGeom prst="rect">
            <a:avLst/>
          </a:prstGeom>
        </p:spPr>
      </p:pic>
      <p:sp>
        <p:nvSpPr>
          <p:cNvPr id="5" name="Dikdörtgen 4"/>
          <p:cNvSpPr/>
          <p:nvPr/>
        </p:nvSpPr>
        <p:spPr>
          <a:xfrm>
            <a:off x="410605" y="2468760"/>
            <a:ext cx="5352480" cy="3139321"/>
          </a:xfrm>
          <a:prstGeom prst="rect">
            <a:avLst/>
          </a:prstGeom>
        </p:spPr>
        <p:txBody>
          <a:bodyPr wrap="square">
            <a:spAutoFit/>
          </a:bodyPr>
          <a:lstStyle/>
          <a:p>
            <a:pPr algn="just"/>
            <a:r>
              <a:rPr lang="en-US" dirty="0">
                <a:solidFill>
                  <a:srgbClr val="002060"/>
                </a:solidFill>
                <a:latin typeface="Verdana" panose="020B0604030504040204" pitchFamily="34" charset="0"/>
                <a:ea typeface="Verdana" panose="020B0604030504040204" pitchFamily="34" charset="0"/>
              </a:rPr>
              <a:t>A </a:t>
            </a:r>
            <a:r>
              <a:rPr lang="en-US" i="1" dirty="0">
                <a:solidFill>
                  <a:srgbClr val="002060"/>
                </a:solidFill>
                <a:latin typeface="Verdana" panose="020B0604030504040204" pitchFamily="34" charset="0"/>
                <a:ea typeface="Verdana" panose="020B0604030504040204" pitchFamily="34" charset="0"/>
              </a:rPr>
              <a:t>feedback loop </a:t>
            </a:r>
            <a:r>
              <a:rPr lang="en-US" dirty="0">
                <a:solidFill>
                  <a:srgbClr val="002060"/>
                </a:solidFill>
                <a:latin typeface="Verdana" panose="020B0604030504040204" pitchFamily="34" charset="0"/>
                <a:ea typeface="Verdana" panose="020B0604030504040204" pitchFamily="34" charset="0"/>
              </a:rPr>
              <a:t>measures a process variable and sends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measurement </a:t>
            </a:r>
            <a:r>
              <a:rPr lang="en-US" dirty="0">
                <a:solidFill>
                  <a:srgbClr val="002060"/>
                </a:solidFill>
                <a:latin typeface="Verdana" panose="020B0604030504040204" pitchFamily="34" charset="0"/>
                <a:ea typeface="Verdana" panose="020B0604030504040204" pitchFamily="34" charset="0"/>
              </a:rPr>
              <a:t>to a controller for comparison to </a:t>
            </a:r>
            <a:r>
              <a:rPr lang="en-US" dirty="0" err="1">
                <a:solidFill>
                  <a:srgbClr val="002060"/>
                </a:solidFill>
                <a:latin typeface="Verdana" panose="020B0604030504040204" pitchFamily="34" charset="0"/>
                <a:ea typeface="Verdana" panose="020B0604030504040204" pitchFamily="34" charset="0"/>
              </a:rPr>
              <a:t>setpoint</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If 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process </a:t>
            </a:r>
            <a:r>
              <a:rPr lang="en-US" dirty="0">
                <a:solidFill>
                  <a:srgbClr val="002060"/>
                </a:solidFill>
                <a:latin typeface="Verdana" panose="020B0604030504040204" pitchFamily="34" charset="0"/>
                <a:ea typeface="Verdana" panose="020B0604030504040204" pitchFamily="34" charset="0"/>
              </a:rPr>
              <a:t>variable is not at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 control action is taken to return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process </a:t>
            </a:r>
            <a:r>
              <a:rPr lang="en-US" dirty="0">
                <a:solidFill>
                  <a:srgbClr val="002060"/>
                </a:solidFill>
                <a:latin typeface="Verdana" panose="020B0604030504040204" pitchFamily="34" charset="0"/>
                <a:ea typeface="Verdana" panose="020B0604030504040204" pitchFamily="34" charset="0"/>
              </a:rPr>
              <a:t>variable to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err="1" smtClean="0">
                <a:solidFill>
                  <a:srgbClr val="002060"/>
                </a:solidFill>
                <a:latin typeface="Verdana" panose="020B0604030504040204" pitchFamily="34" charset="0"/>
                <a:ea typeface="Verdana" panose="020B0604030504040204" pitchFamily="34" charset="0"/>
              </a:rPr>
              <a:t>Figur</a:t>
            </a:r>
            <a:r>
              <a:rPr lang="tr-TR" dirty="0">
                <a:solidFill>
                  <a:srgbClr val="002060"/>
                </a:solidFill>
                <a:latin typeface="Verdana" panose="020B0604030504040204" pitchFamily="34" charset="0"/>
                <a:ea typeface="Verdana" panose="020B0604030504040204" pitchFamily="34" charset="0"/>
              </a:rPr>
              <a:t>e</a:t>
            </a:r>
            <a:r>
              <a:rPr lang="en-US" dirty="0" smtClean="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illustrates a feedback loop </a:t>
            </a:r>
            <a:r>
              <a:rPr lang="en-US" dirty="0" smtClean="0">
                <a:solidFill>
                  <a:srgbClr val="002060"/>
                </a:solidFill>
                <a:latin typeface="Verdana" panose="020B0604030504040204" pitchFamily="34" charset="0"/>
                <a:ea typeface="Verdana" panose="020B0604030504040204" pitchFamily="34" charset="0"/>
              </a:rPr>
              <a:t>in</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which </a:t>
            </a:r>
            <a:r>
              <a:rPr lang="en-US" dirty="0">
                <a:solidFill>
                  <a:srgbClr val="002060"/>
                </a:solidFill>
                <a:latin typeface="Verdana" panose="020B0604030504040204" pitchFamily="34" charset="0"/>
                <a:ea typeface="Verdana" panose="020B0604030504040204" pitchFamily="34" charset="0"/>
              </a:rPr>
              <a:t>a transmitter measures the temperature of </a:t>
            </a:r>
            <a:r>
              <a:rPr lang="en-US" dirty="0" smtClean="0">
                <a:solidFill>
                  <a:srgbClr val="002060"/>
                </a:solidFill>
                <a:latin typeface="Verdana" panose="020B0604030504040204" pitchFamily="34" charset="0"/>
                <a:ea typeface="Verdana" panose="020B0604030504040204" pitchFamily="34" charset="0"/>
              </a:rPr>
              <a:t>a</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fluid </a:t>
            </a:r>
            <a:r>
              <a:rPr lang="en-US" dirty="0">
                <a:solidFill>
                  <a:srgbClr val="002060"/>
                </a:solidFill>
                <a:latin typeface="Verdana" panose="020B0604030504040204" pitchFamily="34" charset="0"/>
                <a:ea typeface="Verdana" panose="020B0604030504040204" pitchFamily="34" charset="0"/>
              </a:rPr>
              <a:t>and, </a:t>
            </a:r>
            <a:r>
              <a:rPr lang="en-US" dirty="0" smtClean="0">
                <a:solidFill>
                  <a:srgbClr val="002060"/>
                </a:solidFill>
                <a:latin typeface="Verdana" panose="020B0604030504040204" pitchFamily="34" charset="0"/>
                <a:ea typeface="Verdana" panose="020B0604030504040204" pitchFamily="34" charset="0"/>
              </a:rPr>
              <a:t>if</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necessary</a:t>
            </a:r>
            <a:r>
              <a:rPr lang="en-US" dirty="0">
                <a:solidFill>
                  <a:srgbClr val="002060"/>
                </a:solidFill>
                <a:latin typeface="Verdana" panose="020B0604030504040204" pitchFamily="34" charset="0"/>
                <a:ea typeface="Verdana" panose="020B0604030504040204" pitchFamily="34" charset="0"/>
              </a:rPr>
              <a:t>, opens or closes a hot steam valve to adjust the </a:t>
            </a:r>
            <a:r>
              <a:rPr lang="en-US" dirty="0" smtClean="0">
                <a:solidFill>
                  <a:srgbClr val="002060"/>
                </a:solidFill>
                <a:latin typeface="Verdana" panose="020B0604030504040204" pitchFamily="34" charset="0"/>
                <a:ea typeface="Verdana" panose="020B0604030504040204" pitchFamily="34" charset="0"/>
              </a:rPr>
              <a:t>fluid’s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temperature</a:t>
            </a:r>
            <a:r>
              <a:rPr lang="tr-TR"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sp>
        <p:nvSpPr>
          <p:cNvPr id="6" name="Dikdörtgen 5"/>
          <p:cNvSpPr/>
          <p:nvPr/>
        </p:nvSpPr>
        <p:spPr>
          <a:xfrm>
            <a:off x="4282318" y="1004917"/>
            <a:ext cx="3645550" cy="523220"/>
          </a:xfrm>
          <a:prstGeom prst="rect">
            <a:avLst/>
          </a:prstGeom>
        </p:spPr>
        <p:txBody>
          <a:bodyPr wrap="none">
            <a:spAutoFit/>
          </a:bodyPr>
          <a:lstStyle/>
          <a:p>
            <a:r>
              <a:rPr lang="en-US" sz="2800" b="1" dirty="0" smtClean="0">
                <a:solidFill>
                  <a:schemeClr val="bg1"/>
                </a:solidFill>
                <a:latin typeface="Verdana" panose="020B0604030504040204" pitchFamily="34" charset="0"/>
                <a:ea typeface="Verdana" panose="020B0604030504040204" pitchFamily="34" charset="0"/>
              </a:rPr>
              <a:t>FEEDBACK LOOP </a:t>
            </a:r>
            <a:endParaRPr lang="tr-TR" sz="2800" b="1" dirty="0">
              <a:solidFill>
                <a:schemeClr val="bg1"/>
              </a:solidFill>
            </a:endParaRPr>
          </a:p>
        </p:txBody>
      </p:sp>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609465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2465031" y="390301"/>
            <a:ext cx="7499350" cy="1143000"/>
          </a:xfrm>
        </p:spPr>
        <p:txBody>
          <a:bodyPr>
            <a:normAutofit fontScale="90000"/>
          </a:bodyPr>
          <a:lstStyle/>
          <a:p>
            <a:pPr>
              <a:defRPr/>
            </a:pPr>
            <a:r>
              <a:rPr lang="en-US" altLang="zh-TW" sz="3500" b="1" dirty="0">
                <a:latin typeface="Verdana" panose="020B0604030504040204" pitchFamily="34" charset="0"/>
                <a:ea typeface="Verdana" panose="020B0604030504040204" pitchFamily="34" charset="0"/>
              </a:rPr>
              <a:t>The Feedback Control Loop</a:t>
            </a:r>
          </a:p>
        </p:txBody>
      </p:sp>
      <p:pic>
        <p:nvPicPr>
          <p:cNvPr id="17411" name="Picture 11" descr="car"/>
          <p:cNvPicPr>
            <a:picLocks noChangeAspect="1" noChangeArrowheads="1"/>
          </p:cNvPicPr>
          <p:nvPr/>
        </p:nvPicPr>
        <p:blipFill>
          <a:blip r:embed="rId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5060592" y="2154016"/>
            <a:ext cx="2954338"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Text Box 12"/>
          <p:cNvSpPr txBox="1">
            <a:spLocks noChangeArrowheads="1"/>
          </p:cNvSpPr>
          <p:nvPr/>
        </p:nvSpPr>
        <p:spPr bwMode="auto">
          <a:xfrm>
            <a:off x="3333393" y="2227040"/>
            <a:ext cx="1655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b="1">
                <a:latin typeface="Arial" panose="020B0604020202020204" pitchFamily="34" charset="0"/>
                <a:ea typeface="新細明體" pitchFamily="18" charset="-120"/>
              </a:rPr>
              <a:t>Control Calculation</a:t>
            </a:r>
          </a:p>
        </p:txBody>
      </p:sp>
      <p:sp>
        <p:nvSpPr>
          <p:cNvPr id="9229" name="Text Box 13"/>
          <p:cNvSpPr txBox="1">
            <a:spLocks noChangeArrowheads="1"/>
          </p:cNvSpPr>
          <p:nvPr/>
        </p:nvSpPr>
        <p:spPr bwMode="auto">
          <a:xfrm>
            <a:off x="7510105" y="3379565"/>
            <a:ext cx="16557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b="1">
                <a:latin typeface="Arial" panose="020B0604020202020204" pitchFamily="34" charset="0"/>
                <a:ea typeface="新細明體" pitchFamily="18" charset="-120"/>
              </a:rPr>
              <a:t>Sensor</a:t>
            </a:r>
          </a:p>
        </p:txBody>
      </p:sp>
      <p:sp>
        <p:nvSpPr>
          <p:cNvPr id="9230" name="Text Box 14"/>
          <p:cNvSpPr txBox="1">
            <a:spLocks noChangeArrowheads="1"/>
          </p:cNvSpPr>
          <p:nvPr/>
        </p:nvSpPr>
        <p:spPr bwMode="auto">
          <a:xfrm>
            <a:off x="5278080" y="5827490"/>
            <a:ext cx="1655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b="1">
                <a:latin typeface="Arial" panose="020B0604020202020204" pitchFamily="34" charset="0"/>
                <a:ea typeface="新細明體" pitchFamily="18" charset="-120"/>
              </a:rPr>
              <a:t>Final Element</a:t>
            </a:r>
          </a:p>
        </p:txBody>
      </p:sp>
      <p:sp>
        <p:nvSpPr>
          <p:cNvPr id="9232" name="Line 16"/>
          <p:cNvSpPr>
            <a:spLocks noChangeShapeType="1"/>
          </p:cNvSpPr>
          <p:nvPr/>
        </p:nvSpPr>
        <p:spPr bwMode="auto">
          <a:xfrm>
            <a:off x="4630381" y="2442941"/>
            <a:ext cx="935037"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3" name="Line 17"/>
          <p:cNvSpPr>
            <a:spLocks noChangeShapeType="1"/>
          </p:cNvSpPr>
          <p:nvPr/>
        </p:nvSpPr>
        <p:spPr bwMode="auto">
          <a:xfrm flipH="1" flipV="1">
            <a:off x="6717942" y="2946177"/>
            <a:ext cx="1079500" cy="433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9234" name="Line 18"/>
          <p:cNvSpPr>
            <a:spLocks noChangeShapeType="1"/>
          </p:cNvSpPr>
          <p:nvPr/>
        </p:nvSpPr>
        <p:spPr bwMode="auto">
          <a:xfrm flipV="1">
            <a:off x="6214706" y="5322666"/>
            <a:ext cx="574675"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483033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229"/>
                                        </p:tgtEl>
                                        <p:attrNameLst>
                                          <p:attrName>style.visibility</p:attrName>
                                        </p:attrNameLst>
                                      </p:cBhvr>
                                      <p:to>
                                        <p:strVal val="visible"/>
                                      </p:to>
                                    </p:set>
                                    <p:animEffect transition="in" filter="strips(downLeft)">
                                      <p:cBhvr>
                                        <p:cTn id="7" dur="500"/>
                                        <p:tgtEl>
                                          <p:spTgt spid="9229"/>
                                        </p:tgtEl>
                                      </p:cBhvr>
                                    </p:animEffect>
                                  </p:childTnLst>
                                </p:cTn>
                              </p:par>
                              <p:par>
                                <p:cTn id="8" presetID="18" presetClass="entr" presetSubtype="12" fill="hold" nodeType="withEffect">
                                  <p:stCondLst>
                                    <p:cond delay="0"/>
                                  </p:stCondLst>
                                  <p:childTnLst>
                                    <p:set>
                                      <p:cBhvr>
                                        <p:cTn id="9" dur="1" fill="hold">
                                          <p:stCondLst>
                                            <p:cond delay="0"/>
                                          </p:stCondLst>
                                        </p:cTn>
                                        <p:tgtEl>
                                          <p:spTgt spid="9233"/>
                                        </p:tgtEl>
                                        <p:attrNameLst>
                                          <p:attrName>style.visibility</p:attrName>
                                        </p:attrNameLst>
                                      </p:cBhvr>
                                      <p:to>
                                        <p:strVal val="visible"/>
                                      </p:to>
                                    </p:set>
                                    <p:animEffect transition="in" filter="strips(downLeft)">
                                      <p:cBhvr>
                                        <p:cTn id="10" dur="500"/>
                                        <p:tgtEl>
                                          <p:spTgt spid="9233"/>
                                        </p:tgtEl>
                                      </p:cBhvr>
                                    </p:animEffect>
                                  </p:childTnLst>
                                </p:cTn>
                              </p:par>
                            </p:childTnLst>
                          </p:cTn>
                        </p:par>
                        <p:par>
                          <p:cTn id="11" fill="hold" nodeType="afterGroup">
                            <p:stCondLst>
                              <p:cond delay="500"/>
                            </p:stCondLst>
                            <p:childTnLst>
                              <p:par>
                                <p:cTn id="12" presetID="18" presetClass="entr" presetSubtype="12" fill="hold" nodeType="afterEffect">
                                  <p:stCondLst>
                                    <p:cond delay="0"/>
                                  </p:stCondLst>
                                  <p:childTnLst>
                                    <p:set>
                                      <p:cBhvr>
                                        <p:cTn id="13" dur="1" fill="hold">
                                          <p:stCondLst>
                                            <p:cond delay="0"/>
                                          </p:stCondLst>
                                        </p:cTn>
                                        <p:tgtEl>
                                          <p:spTgt spid="9232"/>
                                        </p:tgtEl>
                                        <p:attrNameLst>
                                          <p:attrName>style.visibility</p:attrName>
                                        </p:attrNameLst>
                                      </p:cBhvr>
                                      <p:to>
                                        <p:strVal val="visible"/>
                                      </p:to>
                                    </p:set>
                                    <p:animEffect transition="in" filter="strips(downLeft)">
                                      <p:cBhvr>
                                        <p:cTn id="14" dur="500"/>
                                        <p:tgtEl>
                                          <p:spTgt spid="9232"/>
                                        </p:tgtEl>
                                      </p:cBhvr>
                                    </p:animEffect>
                                  </p:childTnLst>
                                </p:cTn>
                              </p:par>
                              <p:par>
                                <p:cTn id="15" presetID="18" presetClass="entr" presetSubtype="12" fill="hold" grpId="0" nodeType="withEffect">
                                  <p:stCondLst>
                                    <p:cond delay="0"/>
                                  </p:stCondLst>
                                  <p:childTnLst>
                                    <p:set>
                                      <p:cBhvr>
                                        <p:cTn id="16" dur="1" fill="hold">
                                          <p:stCondLst>
                                            <p:cond delay="0"/>
                                          </p:stCondLst>
                                        </p:cTn>
                                        <p:tgtEl>
                                          <p:spTgt spid="9228"/>
                                        </p:tgtEl>
                                        <p:attrNameLst>
                                          <p:attrName>style.visibility</p:attrName>
                                        </p:attrNameLst>
                                      </p:cBhvr>
                                      <p:to>
                                        <p:strVal val="visible"/>
                                      </p:to>
                                    </p:set>
                                    <p:animEffect transition="in" filter="strips(downLeft)">
                                      <p:cBhvr>
                                        <p:cTn id="17" dur="500"/>
                                        <p:tgtEl>
                                          <p:spTgt spid="9228"/>
                                        </p:tgtEl>
                                      </p:cBhvr>
                                    </p:animEffect>
                                  </p:childTnLst>
                                </p:cTn>
                              </p:par>
                            </p:childTnLst>
                          </p:cTn>
                        </p:par>
                        <p:par>
                          <p:cTn id="18" fill="hold" nodeType="afterGroup">
                            <p:stCondLst>
                              <p:cond delay="1000"/>
                            </p:stCondLst>
                            <p:childTnLst>
                              <p:par>
                                <p:cTn id="19" presetID="18" presetClass="entr" presetSubtype="12" fill="hold" grpId="0" nodeType="afterEffect">
                                  <p:stCondLst>
                                    <p:cond delay="0"/>
                                  </p:stCondLst>
                                  <p:childTnLst>
                                    <p:set>
                                      <p:cBhvr>
                                        <p:cTn id="20" dur="1" fill="hold">
                                          <p:stCondLst>
                                            <p:cond delay="0"/>
                                          </p:stCondLst>
                                        </p:cTn>
                                        <p:tgtEl>
                                          <p:spTgt spid="9230"/>
                                        </p:tgtEl>
                                        <p:attrNameLst>
                                          <p:attrName>style.visibility</p:attrName>
                                        </p:attrNameLst>
                                      </p:cBhvr>
                                      <p:to>
                                        <p:strVal val="visible"/>
                                      </p:to>
                                    </p:set>
                                    <p:animEffect transition="in" filter="strips(downLeft)">
                                      <p:cBhvr>
                                        <p:cTn id="21" dur="500"/>
                                        <p:tgtEl>
                                          <p:spTgt spid="9230"/>
                                        </p:tgtEl>
                                      </p:cBhvr>
                                    </p:animEffect>
                                  </p:childTnLst>
                                </p:cTn>
                              </p:par>
                              <p:par>
                                <p:cTn id="22" presetID="18" presetClass="entr" presetSubtype="12" fill="hold" nodeType="withEffect">
                                  <p:stCondLst>
                                    <p:cond delay="0"/>
                                  </p:stCondLst>
                                  <p:childTnLst>
                                    <p:set>
                                      <p:cBhvr>
                                        <p:cTn id="23" dur="1" fill="hold">
                                          <p:stCondLst>
                                            <p:cond delay="0"/>
                                          </p:stCondLst>
                                        </p:cTn>
                                        <p:tgtEl>
                                          <p:spTgt spid="9234"/>
                                        </p:tgtEl>
                                        <p:attrNameLst>
                                          <p:attrName>style.visibility</p:attrName>
                                        </p:attrNameLst>
                                      </p:cBhvr>
                                      <p:to>
                                        <p:strVal val="visible"/>
                                      </p:to>
                                    </p:set>
                                    <p:animEffect transition="in" filter="strips(downLeft)">
                                      <p:cBhvr>
                                        <p:cTn id="24"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8" grpId="0"/>
      <p:bldP spid="9229" grpId="0"/>
      <p:bldP spid="92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ocess control feedback control diagra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87" y="2258544"/>
            <a:ext cx="8047281" cy="39619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cess control feedback control diagram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025" y="2611149"/>
            <a:ext cx="3073461" cy="3256741"/>
          </a:xfrm>
          <a:prstGeom prst="rect">
            <a:avLst/>
          </a:prstGeom>
          <a:noFill/>
          <a:extLst>
            <a:ext uri="{909E8E84-426E-40DD-AFC4-6F175D3DCCD1}">
              <a14:hiddenFill xmlns:a14="http://schemas.microsoft.com/office/drawing/2010/main">
                <a:solidFill>
                  <a:srgbClr val="FFFFFF"/>
                </a:solidFill>
              </a14:hiddenFill>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
        <p:nvSpPr>
          <p:cNvPr id="7" name="Unvan 2"/>
          <p:cNvSpPr>
            <a:spLocks noGrp="1"/>
          </p:cNvSpPr>
          <p:nvPr>
            <p:ph type="title"/>
          </p:nvPr>
        </p:nvSpPr>
        <p:spPr>
          <a:xfrm>
            <a:off x="575894" y="729658"/>
            <a:ext cx="11029616" cy="988332"/>
          </a:xfrm>
        </p:spPr>
        <p:txBody>
          <a:bodyPr>
            <a:normAutofit/>
          </a:bodyPr>
          <a:lstStyle/>
          <a:p>
            <a:pPr algn="ctr"/>
            <a:r>
              <a:rPr lang="tr-TR" b="1" dirty="0" smtClean="0">
                <a:latin typeface="TimesNewRomanPSMT"/>
              </a:rPr>
              <a:t>Feedback </a:t>
            </a:r>
            <a:r>
              <a:rPr lang="tr-TR" b="1" dirty="0" err="1" smtClean="0">
                <a:latin typeface="TimesNewRomanPSMT"/>
              </a:rPr>
              <a:t>control</a:t>
            </a:r>
            <a:r>
              <a:rPr lang="tr-TR" b="1" dirty="0" smtClean="0">
                <a:latin typeface="TimesNewRomanPSMT"/>
              </a:rPr>
              <a:t> </a:t>
            </a:r>
            <a:r>
              <a:rPr lang="tr-TR" b="1" dirty="0" err="1" smtClean="0">
                <a:latin typeface="TimesNewRomanPSMT"/>
              </a:rPr>
              <a:t>loop</a:t>
            </a:r>
            <a:endParaRPr lang="tr-TR" b="1" dirty="0"/>
          </a:p>
        </p:txBody>
      </p:sp>
    </p:spTree>
    <p:extLst>
      <p:ext uri="{BB962C8B-B14F-4D97-AF65-F5344CB8AC3E}">
        <p14:creationId xmlns:p14="http://schemas.microsoft.com/office/powerpoint/2010/main" val="1988643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46976" y="722874"/>
            <a:ext cx="7499350" cy="1143000"/>
          </a:xfrm>
        </p:spPr>
        <p:txBody>
          <a:bodyPr/>
          <a:lstStyle/>
          <a:p>
            <a:pPr algn="ctr">
              <a:defRPr/>
            </a:pPr>
            <a:r>
              <a:rPr lang="en-US" altLang="zh-TW" sz="3200" b="1" dirty="0">
                <a:latin typeface="Verdana" panose="020B0604030504040204" pitchFamily="34" charset="0"/>
                <a:ea typeface="Verdana" panose="020B0604030504040204" pitchFamily="34" charset="0"/>
              </a:rPr>
              <a:t>Control </a:t>
            </a:r>
            <a:r>
              <a:rPr lang="en-US" altLang="zh-TW" sz="3200" b="1" dirty="0" err="1" smtClean="0">
                <a:latin typeface="Verdana" panose="020B0604030504040204" pitchFamily="34" charset="0"/>
                <a:ea typeface="Verdana" panose="020B0604030504040204" pitchFamily="34" charset="0"/>
              </a:rPr>
              <a:t>Strateg</a:t>
            </a:r>
            <a:r>
              <a:rPr lang="tr-TR" altLang="zh-TW" sz="3200" b="1" dirty="0" smtClean="0">
                <a:latin typeface="Verdana" panose="020B0604030504040204" pitchFamily="34" charset="0"/>
                <a:ea typeface="Verdana" panose="020B0604030504040204" pitchFamily="34" charset="0"/>
              </a:rPr>
              <a:t>ı</a:t>
            </a:r>
            <a:r>
              <a:rPr lang="en-US" altLang="zh-TW" sz="3200" b="1" dirty="0" err="1" smtClean="0">
                <a:latin typeface="Verdana" panose="020B0604030504040204" pitchFamily="34" charset="0"/>
                <a:ea typeface="Verdana" panose="020B0604030504040204" pitchFamily="34" charset="0"/>
              </a:rPr>
              <a:t>es</a:t>
            </a:r>
            <a:r>
              <a:rPr lang="en-US" altLang="zh-TW" sz="3200" b="1" dirty="0" smtClean="0">
                <a:latin typeface="Verdana" panose="020B0604030504040204" pitchFamily="34" charset="0"/>
                <a:ea typeface="Verdana" panose="020B0604030504040204" pitchFamily="34" charset="0"/>
              </a:rPr>
              <a:t> – </a:t>
            </a:r>
            <a:r>
              <a:rPr lang="tr-TR" altLang="zh-TW" sz="3200" b="1" dirty="0" smtClean="0">
                <a:latin typeface="Verdana" panose="020B0604030504040204" pitchFamily="34" charset="0"/>
                <a:ea typeface="Verdana" panose="020B0604030504040204" pitchFamily="34" charset="0"/>
              </a:rPr>
              <a:t/>
            </a:r>
            <a:br>
              <a:rPr lang="tr-TR" altLang="zh-TW" sz="3200" b="1" dirty="0" smtClean="0">
                <a:latin typeface="Verdana" panose="020B0604030504040204" pitchFamily="34" charset="0"/>
                <a:ea typeface="Verdana" panose="020B0604030504040204" pitchFamily="34" charset="0"/>
              </a:rPr>
            </a:br>
            <a:r>
              <a:rPr lang="en-US" altLang="zh-TW" sz="3200" b="1" dirty="0" smtClean="0">
                <a:latin typeface="Verdana" panose="020B0604030504040204" pitchFamily="34" charset="0"/>
                <a:ea typeface="Verdana" panose="020B0604030504040204" pitchFamily="34" charset="0"/>
              </a:rPr>
              <a:t>Feed-forward</a:t>
            </a:r>
            <a:endParaRPr lang="zh-TW" altLang="en-US" sz="3200" b="1" dirty="0">
              <a:latin typeface="Verdana" panose="020B0604030504040204" pitchFamily="34" charset="0"/>
            </a:endParaRPr>
          </a:p>
        </p:txBody>
      </p:sp>
      <p:sp>
        <p:nvSpPr>
          <p:cNvPr id="4" name="文字方塊 5"/>
          <p:cNvSpPr txBox="1">
            <a:spLocks noChangeArrowheads="1"/>
          </p:cNvSpPr>
          <p:nvPr/>
        </p:nvSpPr>
        <p:spPr bwMode="auto">
          <a:xfrm>
            <a:off x="596521" y="2069699"/>
            <a:ext cx="11071738"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lnSpc>
                <a:spcPct val="150000"/>
              </a:lnSpc>
              <a:spcBef>
                <a:spcPct val="0"/>
              </a:spcBef>
              <a:buClrTx/>
              <a:buSzTx/>
              <a:buFont typeface="Arial" panose="020B0604020202020204" pitchFamily="34" charset="0"/>
              <a:buChar char="•"/>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Feed-forward control:</a:t>
            </a:r>
          </a:p>
          <a:p>
            <a:pPr lvl="1" algn="just" eaLnBrk="1" hangingPunct="1">
              <a:lnSpc>
                <a:spcPct val="150000"/>
              </a:lnSpc>
              <a:spcBef>
                <a:spcPct val="0"/>
              </a:spcBef>
              <a:buClrTx/>
              <a:buFontTx/>
              <a:buNone/>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To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prevent</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process upset due to disturbances, by predicting the potential disturbance and performing control in advance.</a:t>
            </a:r>
          </a:p>
        </p:txBody>
      </p:sp>
      <p:pic>
        <p:nvPicPr>
          <p:cNvPr id="53250" name="Picture 2" descr="http://www.see.ed.ac.uk/~jwp/control06/controlcourse/restricted/course/second/course/figures6/feedforwar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0994" y="3815612"/>
            <a:ext cx="3735387"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23130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53250"/>
                                        </p:tgtEl>
                                        <p:attrNameLst>
                                          <p:attrName>style.visibility</p:attrName>
                                        </p:attrNameLst>
                                      </p:cBhvr>
                                      <p:to>
                                        <p:strVal val="visible"/>
                                      </p:to>
                                    </p:set>
                                    <p:animEffect transition="in" filter="fade">
                                      <p:cBhvr>
                                        <p:cTn id="14"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90918" y="429184"/>
            <a:ext cx="9402382" cy="1143000"/>
          </a:xfrm>
        </p:spPr>
        <p:txBody>
          <a:bodyPr>
            <a:noAutofit/>
          </a:bodyPr>
          <a:lstStyle/>
          <a:p>
            <a:pPr>
              <a:defRPr/>
            </a:pPr>
            <a:r>
              <a:rPr lang="en-US" altLang="zh-TW" sz="3200" b="1" dirty="0" smtClean="0">
                <a:latin typeface="Verdana" panose="020B0604030504040204" pitchFamily="34" charset="0"/>
                <a:ea typeface="Verdana" panose="020B0604030504040204" pitchFamily="34" charset="0"/>
              </a:rPr>
              <a:t>Ma</a:t>
            </a:r>
            <a:r>
              <a:rPr lang="tr-TR" altLang="zh-TW" sz="3200" b="1" dirty="0" smtClean="0">
                <a:latin typeface="Verdana" panose="020B0604030504040204" pitchFamily="34" charset="0"/>
                <a:ea typeface="Verdana" panose="020B0604030504040204" pitchFamily="34" charset="0"/>
              </a:rPr>
              <a:t>ı</a:t>
            </a:r>
            <a:r>
              <a:rPr lang="en-US" altLang="zh-TW" sz="3200" b="1" dirty="0" smtClean="0">
                <a:latin typeface="Verdana" panose="020B0604030504040204" pitchFamily="34" charset="0"/>
                <a:ea typeface="Verdana" panose="020B0604030504040204" pitchFamily="34" charset="0"/>
              </a:rPr>
              <a:t>n </a:t>
            </a:r>
            <a:r>
              <a:rPr lang="en-US" altLang="zh-TW" sz="3200" b="1" dirty="0">
                <a:latin typeface="Verdana" panose="020B0604030504040204" pitchFamily="34" charset="0"/>
                <a:ea typeface="Verdana" panose="020B0604030504040204" pitchFamily="34" charset="0"/>
              </a:rPr>
              <a:t>Features of Process Control</a:t>
            </a:r>
            <a:endParaRPr lang="zh-TW" altLang="en-US" sz="2000" dirty="0">
              <a:latin typeface="Verdana" panose="020B0604030504040204" pitchFamily="34" charset="0"/>
            </a:endParaRPr>
          </a:p>
        </p:txBody>
      </p:sp>
      <p:pic>
        <p:nvPicPr>
          <p:cNvPr id="54274" name="Picture 2" descr="http://idac-usa.com/yahoo_site_admin/assets/images/control_loop_cartoon.212125706_st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768" y="1646237"/>
            <a:ext cx="762571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83623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Feedforward control</a:t>
            </a:r>
            <a:endParaRPr lang="tr-TR" sz="3200" b="1" dirty="0">
              <a:latin typeface="Verdana" panose="020B0604030504040204" pitchFamily="34" charset="0"/>
              <a:ea typeface="Verdana" panose="020B0604030504040204" pitchFamily="34" charset="0"/>
            </a:endParaRPr>
          </a:p>
        </p:txBody>
      </p:sp>
      <p:pic>
        <p:nvPicPr>
          <p:cNvPr id="4" name="Resim 3"/>
          <p:cNvPicPr>
            <a:picLocks noChangeAspect="1"/>
          </p:cNvPicPr>
          <p:nvPr/>
        </p:nvPicPr>
        <p:blipFill>
          <a:blip r:embed="rId2"/>
          <a:stretch>
            <a:fillRect/>
          </a:stretch>
        </p:blipFill>
        <p:spPr>
          <a:xfrm>
            <a:off x="6636280" y="2157328"/>
            <a:ext cx="5555720" cy="4159608"/>
          </a:xfrm>
          <a:prstGeom prst="rect">
            <a:avLst/>
          </a:prstGeom>
        </p:spPr>
      </p:pic>
      <p:sp>
        <p:nvSpPr>
          <p:cNvPr id="5" name="Dikdörtgen 4"/>
          <p:cNvSpPr/>
          <p:nvPr/>
        </p:nvSpPr>
        <p:spPr>
          <a:xfrm>
            <a:off x="437249" y="2346410"/>
            <a:ext cx="6096000" cy="3416320"/>
          </a:xfrm>
          <a:prstGeom prst="rect">
            <a:avLst/>
          </a:prstGeom>
        </p:spPr>
        <p:txBody>
          <a:bodyPr>
            <a:spAutoFit/>
          </a:bodyPr>
          <a:lstStyle/>
          <a:p>
            <a:pPr algn="just"/>
            <a:r>
              <a:rPr lang="en-US" i="1" dirty="0">
                <a:solidFill>
                  <a:srgbClr val="002060"/>
                </a:solidFill>
                <a:latin typeface="Verdana" panose="020B0604030504040204" pitchFamily="34" charset="0"/>
                <a:ea typeface="Verdana" panose="020B0604030504040204" pitchFamily="34" charset="0"/>
              </a:rPr>
              <a:t>Feedforward control </a:t>
            </a:r>
            <a:r>
              <a:rPr lang="en-US" dirty="0">
                <a:solidFill>
                  <a:srgbClr val="002060"/>
                </a:solidFill>
                <a:latin typeface="Verdana" panose="020B0604030504040204" pitchFamily="34" charset="0"/>
                <a:ea typeface="Verdana" panose="020B0604030504040204" pitchFamily="34" charset="0"/>
              </a:rPr>
              <a:t>is a control system that anticipates </a:t>
            </a:r>
            <a:r>
              <a:rPr lang="en-US" dirty="0" smtClean="0">
                <a:solidFill>
                  <a:srgbClr val="002060"/>
                </a:solidFill>
                <a:latin typeface="Verdana" panose="020B0604030504040204" pitchFamily="34" charset="0"/>
                <a:ea typeface="Verdana" panose="020B0604030504040204" pitchFamily="34" charset="0"/>
              </a:rPr>
              <a:t>load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disturbances </a:t>
            </a:r>
            <a:r>
              <a:rPr lang="en-US" dirty="0">
                <a:solidFill>
                  <a:srgbClr val="002060"/>
                </a:solidFill>
                <a:latin typeface="Verdana" panose="020B0604030504040204" pitchFamily="34" charset="0"/>
                <a:ea typeface="Verdana" panose="020B0604030504040204" pitchFamily="34" charset="0"/>
              </a:rPr>
              <a:t>and controls them before they can impact the </a:t>
            </a:r>
            <a:r>
              <a:rPr lang="en-US" dirty="0" smtClean="0">
                <a:solidFill>
                  <a:srgbClr val="002060"/>
                </a:solidFill>
                <a:latin typeface="Verdana" panose="020B0604030504040204" pitchFamily="34" charset="0"/>
                <a:ea typeface="Verdana" panose="020B0604030504040204" pitchFamily="34" charset="0"/>
              </a:rPr>
              <a:t>process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variable</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For </a:t>
            </a:r>
            <a:r>
              <a:rPr lang="en-US" dirty="0">
                <a:solidFill>
                  <a:srgbClr val="002060"/>
                </a:solidFill>
                <a:latin typeface="Verdana" panose="020B0604030504040204" pitchFamily="34" charset="0"/>
                <a:ea typeface="Verdana" panose="020B0604030504040204" pitchFamily="34" charset="0"/>
              </a:rPr>
              <a:t>feedforward control to work, the user must </a:t>
            </a:r>
            <a:r>
              <a:rPr lang="en-US" dirty="0" smtClean="0">
                <a:solidFill>
                  <a:srgbClr val="002060"/>
                </a:solidFill>
                <a:latin typeface="Verdana" panose="020B0604030504040204" pitchFamily="34" charset="0"/>
                <a:ea typeface="Verdana" panose="020B0604030504040204" pitchFamily="34" charset="0"/>
              </a:rPr>
              <a:t>have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a:t>
            </a:r>
            <a:r>
              <a:rPr lang="tr-TR" dirty="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mathematical </a:t>
            </a:r>
            <a:r>
              <a:rPr lang="en-US" dirty="0">
                <a:solidFill>
                  <a:srgbClr val="002060"/>
                </a:solidFill>
                <a:latin typeface="Verdana" panose="020B0604030504040204" pitchFamily="34" charset="0"/>
                <a:ea typeface="Verdana" panose="020B0604030504040204" pitchFamily="34" charset="0"/>
              </a:rPr>
              <a:t>understanding of how the manipulated variables </a:t>
            </a:r>
            <a:r>
              <a:rPr lang="en-US" dirty="0" smtClean="0">
                <a:solidFill>
                  <a:srgbClr val="002060"/>
                </a:solidFill>
                <a:latin typeface="Verdana" panose="020B0604030504040204" pitchFamily="34" charset="0"/>
                <a:ea typeface="Verdana" panose="020B0604030504040204" pitchFamily="34" charset="0"/>
              </a:rPr>
              <a:t>will</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impact </a:t>
            </a:r>
            <a:r>
              <a:rPr lang="en-US" dirty="0">
                <a:solidFill>
                  <a:srgbClr val="002060"/>
                </a:solidFill>
                <a:latin typeface="Verdana" panose="020B0604030504040204" pitchFamily="34" charset="0"/>
                <a:ea typeface="Verdana" panose="020B0604030504040204" pitchFamily="34" charset="0"/>
              </a:rPr>
              <a:t>the process variable. </a:t>
            </a: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Figure shows </a:t>
            </a:r>
            <a:r>
              <a:rPr lang="en-US" dirty="0">
                <a:solidFill>
                  <a:srgbClr val="002060"/>
                </a:solidFill>
                <a:latin typeface="Verdana" panose="020B0604030504040204" pitchFamily="34" charset="0"/>
                <a:ea typeface="Verdana" panose="020B0604030504040204" pitchFamily="34" charset="0"/>
              </a:rPr>
              <a:t>a feedforward loop </a:t>
            </a:r>
            <a:r>
              <a:rPr lang="en-US" dirty="0" smtClean="0">
                <a:solidFill>
                  <a:srgbClr val="002060"/>
                </a:solidFill>
                <a:latin typeface="Verdana" panose="020B0604030504040204" pitchFamily="34" charset="0"/>
                <a:ea typeface="Verdana" panose="020B0604030504040204" pitchFamily="34" charset="0"/>
              </a:rPr>
              <a:t>in</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which </a:t>
            </a:r>
            <a:r>
              <a:rPr lang="en-US" dirty="0">
                <a:solidFill>
                  <a:srgbClr val="002060"/>
                </a:solidFill>
                <a:latin typeface="Verdana" panose="020B0604030504040204" pitchFamily="34" charset="0"/>
                <a:ea typeface="Verdana" panose="020B0604030504040204" pitchFamily="34" charset="0"/>
              </a:rPr>
              <a:t>a </a:t>
            </a:r>
            <a:r>
              <a:rPr lang="en-US" dirty="0" smtClean="0">
                <a:solidFill>
                  <a:srgbClr val="002060"/>
                </a:solidFill>
                <a:latin typeface="Verdana" panose="020B0604030504040204" pitchFamily="34" charset="0"/>
                <a:ea typeface="Verdana" panose="020B0604030504040204" pitchFamily="34" charset="0"/>
              </a:rPr>
              <a:t>flow</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transmitter </a:t>
            </a:r>
            <a:r>
              <a:rPr lang="en-US" dirty="0">
                <a:solidFill>
                  <a:srgbClr val="002060"/>
                </a:solidFill>
                <a:latin typeface="Verdana" panose="020B0604030504040204" pitchFamily="34" charset="0"/>
                <a:ea typeface="Verdana" panose="020B0604030504040204" pitchFamily="34" charset="0"/>
              </a:rPr>
              <a:t>opens or closes a hot steam valve based on</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how much cold fluid passes through the flow </a:t>
            </a:r>
            <a:r>
              <a:rPr lang="en-US" dirty="0" smtClean="0">
                <a:solidFill>
                  <a:srgbClr val="002060"/>
                </a:solidFill>
                <a:latin typeface="Verdana" panose="020B0604030504040204" pitchFamily="34" charset="0"/>
                <a:ea typeface="Verdana" panose="020B0604030504040204" pitchFamily="34" charset="0"/>
              </a:rPr>
              <a:t>sensor</a:t>
            </a:r>
            <a:r>
              <a:rPr lang="tr-TR"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sp>
        <p:nvSpPr>
          <p:cNvPr id="6" name="Altbilgi Yer Tutucusu 3"/>
          <p:cNvSpPr txBox="1">
            <a:spLocks/>
          </p:cNvSpPr>
          <p:nvPr/>
        </p:nvSpPr>
        <p:spPr>
          <a:xfrm>
            <a:off x="0" y="6492875"/>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t>DR. KADRİYE ÖZLEM HAMALOĞLU                                                                  </a:t>
            </a:r>
            <a:endParaRPr lang="tr-TR" smtClean="0"/>
          </a:p>
          <a:p>
            <a:r>
              <a:rPr lang="tr-TR" smtClean="0"/>
              <a:t>24</a:t>
            </a:r>
            <a:r>
              <a:rPr lang="en-US" smtClean="0"/>
              <a:t>.1</a:t>
            </a:r>
            <a:r>
              <a:rPr lang="tr-TR" smtClean="0"/>
              <a:t>2</a:t>
            </a:r>
            <a:r>
              <a:rPr lang="en-US" smtClean="0"/>
              <a:t>.2018</a:t>
            </a:r>
            <a:endParaRPr lang="en-US" dirty="0"/>
          </a:p>
        </p:txBody>
      </p:sp>
    </p:spTree>
    <p:extLst>
      <p:ext uri="{BB962C8B-B14F-4D97-AF65-F5344CB8AC3E}">
        <p14:creationId xmlns:p14="http://schemas.microsoft.com/office/powerpoint/2010/main" val="3065074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Autofit/>
          </a:bodyPr>
          <a:lstStyle/>
          <a:p>
            <a:pPr algn="ctr"/>
            <a:r>
              <a:rPr lang="en-US" sz="3600" b="1" dirty="0">
                <a:latin typeface="Arial-BoldMT"/>
              </a:rPr>
              <a:t>F</a:t>
            </a:r>
            <a:r>
              <a:rPr lang="en-US" b="1" dirty="0">
                <a:latin typeface="Arial-BoldMT"/>
              </a:rPr>
              <a:t>EEDFORWARD </a:t>
            </a:r>
            <a:r>
              <a:rPr lang="en-US" sz="3600" b="1" dirty="0">
                <a:latin typeface="Arial-BoldMT"/>
              </a:rPr>
              <a:t>P</a:t>
            </a:r>
            <a:r>
              <a:rPr lang="en-US" b="1" dirty="0">
                <a:latin typeface="Arial-BoldMT"/>
              </a:rPr>
              <a:t>LUS </a:t>
            </a:r>
            <a:r>
              <a:rPr lang="en-US" sz="3600" b="1" dirty="0" smtClean="0">
                <a:latin typeface="Arial-BoldMT"/>
              </a:rPr>
              <a:t>F</a:t>
            </a:r>
            <a:r>
              <a:rPr lang="en-US" b="1" dirty="0" smtClean="0">
                <a:latin typeface="Arial-BoldMT"/>
              </a:rPr>
              <a:t>EEDBACK</a:t>
            </a:r>
            <a:endParaRPr lang="tr-TR" dirty="0"/>
          </a:p>
        </p:txBody>
      </p:sp>
      <p:pic>
        <p:nvPicPr>
          <p:cNvPr id="4" name="Resim 3"/>
          <p:cNvPicPr>
            <a:picLocks noChangeAspect="1"/>
          </p:cNvPicPr>
          <p:nvPr/>
        </p:nvPicPr>
        <p:blipFill>
          <a:blip r:embed="rId2"/>
          <a:stretch>
            <a:fillRect/>
          </a:stretch>
        </p:blipFill>
        <p:spPr>
          <a:xfrm>
            <a:off x="6910035" y="2047740"/>
            <a:ext cx="5168805" cy="4649274"/>
          </a:xfrm>
          <a:prstGeom prst="rect">
            <a:avLst/>
          </a:prstGeom>
        </p:spPr>
      </p:pic>
      <p:sp>
        <p:nvSpPr>
          <p:cNvPr id="5" name="Dikdörtgen 4"/>
          <p:cNvSpPr/>
          <p:nvPr/>
        </p:nvSpPr>
        <p:spPr>
          <a:xfrm>
            <a:off x="410605" y="2140986"/>
            <a:ext cx="6415198" cy="3970318"/>
          </a:xfrm>
          <a:prstGeom prst="rect">
            <a:avLst/>
          </a:prstGeom>
        </p:spPr>
        <p:txBody>
          <a:bodyPr wrap="square">
            <a:spAutoFit/>
          </a:bodyPr>
          <a:lstStyle/>
          <a:p>
            <a:pPr algn="just"/>
            <a:r>
              <a:rPr lang="en-US" dirty="0" smtClean="0">
                <a:solidFill>
                  <a:srgbClr val="002060"/>
                </a:solidFill>
                <a:latin typeface="Verdana" panose="020B0604030504040204" pitchFamily="34" charset="0"/>
                <a:ea typeface="Verdana" panose="020B0604030504040204" pitchFamily="34" charset="0"/>
              </a:rPr>
              <a:t>Because </a:t>
            </a:r>
            <a:r>
              <a:rPr lang="en-US" dirty="0">
                <a:solidFill>
                  <a:srgbClr val="002060"/>
                </a:solidFill>
                <a:latin typeface="Verdana" panose="020B0604030504040204" pitchFamily="34" charset="0"/>
                <a:ea typeface="Verdana" panose="020B0604030504040204" pitchFamily="34" charset="0"/>
              </a:rPr>
              <a:t>of the difficulty of accounting for every possible </a:t>
            </a:r>
            <a:r>
              <a:rPr lang="en-US" dirty="0" smtClean="0">
                <a:solidFill>
                  <a:srgbClr val="002060"/>
                </a:solidFill>
                <a:latin typeface="Verdana" panose="020B0604030504040204" pitchFamily="34" charset="0"/>
                <a:ea typeface="Verdana" panose="020B0604030504040204" pitchFamily="34" charset="0"/>
              </a:rPr>
              <a:t>load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disturbance </a:t>
            </a:r>
            <a:r>
              <a:rPr lang="en-US" dirty="0">
                <a:solidFill>
                  <a:srgbClr val="002060"/>
                </a:solidFill>
                <a:latin typeface="Verdana" panose="020B0604030504040204" pitchFamily="34" charset="0"/>
                <a:ea typeface="Verdana" panose="020B0604030504040204" pitchFamily="34" charset="0"/>
              </a:rPr>
              <a:t>in a feedforward system, feedforward systems are </a:t>
            </a:r>
            <a:r>
              <a:rPr lang="en-US" dirty="0" smtClean="0">
                <a:solidFill>
                  <a:srgbClr val="002060"/>
                </a:solidFill>
                <a:latin typeface="Verdana" panose="020B0604030504040204" pitchFamily="34" charset="0"/>
                <a:ea typeface="Verdana" panose="020B0604030504040204" pitchFamily="34" charset="0"/>
              </a:rPr>
              <a:t>often</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combined </a:t>
            </a:r>
            <a:r>
              <a:rPr lang="en-US" dirty="0">
                <a:solidFill>
                  <a:srgbClr val="002060"/>
                </a:solidFill>
                <a:latin typeface="Verdana" panose="020B0604030504040204" pitchFamily="34" charset="0"/>
                <a:ea typeface="Verdana" panose="020B0604030504040204" pitchFamily="34" charset="0"/>
              </a:rPr>
              <a:t>with feedback systems</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Controllers </a:t>
            </a:r>
            <a:r>
              <a:rPr lang="en-US" dirty="0">
                <a:solidFill>
                  <a:srgbClr val="002060"/>
                </a:solidFill>
                <a:latin typeface="Verdana" panose="020B0604030504040204" pitchFamily="34" charset="0"/>
                <a:ea typeface="Verdana" panose="020B0604030504040204" pitchFamily="34" charset="0"/>
              </a:rPr>
              <a:t>with </a:t>
            </a:r>
            <a:r>
              <a:rPr lang="en-US" dirty="0" smtClean="0">
                <a:solidFill>
                  <a:srgbClr val="002060"/>
                </a:solidFill>
                <a:latin typeface="Verdana" panose="020B0604030504040204" pitchFamily="34" charset="0"/>
                <a:ea typeface="Verdana" panose="020B0604030504040204" pitchFamily="34" charset="0"/>
              </a:rPr>
              <a:t>summing</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functions </a:t>
            </a:r>
            <a:r>
              <a:rPr lang="en-US" dirty="0">
                <a:solidFill>
                  <a:srgbClr val="002060"/>
                </a:solidFill>
                <a:latin typeface="Verdana" panose="020B0604030504040204" pitchFamily="34" charset="0"/>
                <a:ea typeface="Verdana" panose="020B0604030504040204" pitchFamily="34" charset="0"/>
              </a:rPr>
              <a:t>are used in these combined systems to total the input </a:t>
            </a:r>
            <a:r>
              <a:rPr lang="en-US" dirty="0" smtClean="0">
                <a:solidFill>
                  <a:srgbClr val="002060"/>
                </a:solidFill>
                <a:latin typeface="Verdana" panose="020B0604030504040204" pitchFamily="34" charset="0"/>
                <a:ea typeface="Verdana" panose="020B0604030504040204" pitchFamily="34" charset="0"/>
              </a:rPr>
              <a:t>from</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both </a:t>
            </a:r>
            <a:r>
              <a:rPr lang="en-US" dirty="0">
                <a:solidFill>
                  <a:srgbClr val="002060"/>
                </a:solidFill>
                <a:latin typeface="Verdana" panose="020B0604030504040204" pitchFamily="34" charset="0"/>
                <a:ea typeface="Verdana" panose="020B0604030504040204" pitchFamily="34" charset="0"/>
              </a:rPr>
              <a:t>the feedforward loop and the feedback </a:t>
            </a:r>
            <a:r>
              <a:rPr lang="en-US" dirty="0" smtClean="0">
                <a:solidFill>
                  <a:srgbClr val="002060"/>
                </a:solidFill>
                <a:latin typeface="Verdana" panose="020B0604030504040204" pitchFamily="34" charset="0"/>
                <a:ea typeface="Verdana" panose="020B0604030504040204" pitchFamily="34" charset="0"/>
              </a:rPr>
              <a:t>loop,</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and </a:t>
            </a:r>
            <a:r>
              <a:rPr lang="en-US" dirty="0">
                <a:solidFill>
                  <a:srgbClr val="002060"/>
                </a:solidFill>
                <a:latin typeface="Verdana" panose="020B0604030504040204" pitchFamily="34" charset="0"/>
                <a:ea typeface="Verdana" panose="020B0604030504040204" pitchFamily="34" charset="0"/>
              </a:rPr>
              <a:t>send a </a:t>
            </a:r>
            <a:r>
              <a:rPr lang="en-US" dirty="0" smtClean="0">
                <a:solidFill>
                  <a:srgbClr val="002060"/>
                </a:solidFill>
                <a:latin typeface="Verdana" panose="020B0604030504040204" pitchFamily="34" charset="0"/>
                <a:ea typeface="Verdana" panose="020B0604030504040204" pitchFamily="34" charset="0"/>
              </a:rPr>
              <a:t>unified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signal </a:t>
            </a:r>
            <a:r>
              <a:rPr lang="en-US" dirty="0">
                <a:solidFill>
                  <a:srgbClr val="002060"/>
                </a:solidFill>
                <a:latin typeface="Verdana" panose="020B0604030504040204" pitchFamily="34" charset="0"/>
                <a:ea typeface="Verdana" panose="020B0604030504040204" pitchFamily="34" charset="0"/>
              </a:rPr>
              <a:t>to the final control element. </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err="1" smtClean="0">
                <a:solidFill>
                  <a:srgbClr val="002060"/>
                </a:solidFill>
                <a:latin typeface="Verdana" panose="020B0604030504040204" pitchFamily="34" charset="0"/>
                <a:ea typeface="Verdana" panose="020B0604030504040204" pitchFamily="34" charset="0"/>
              </a:rPr>
              <a:t>Figur</a:t>
            </a:r>
            <a:r>
              <a:rPr lang="tr-TR" dirty="0" smtClean="0">
                <a:solidFill>
                  <a:srgbClr val="002060"/>
                </a:solidFill>
                <a:latin typeface="Verdana" panose="020B0604030504040204" pitchFamily="34" charset="0"/>
                <a:ea typeface="Verdana" panose="020B0604030504040204" pitchFamily="34" charset="0"/>
              </a:rPr>
              <a:t>e</a:t>
            </a:r>
            <a:r>
              <a:rPr lang="en-US" dirty="0" smtClean="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shows </a:t>
            </a:r>
            <a:r>
              <a:rPr lang="en-US" dirty="0" smtClean="0">
                <a:solidFill>
                  <a:srgbClr val="002060"/>
                </a:solidFill>
                <a:latin typeface="Verdana" panose="020B0604030504040204" pitchFamily="34" charset="0"/>
                <a:ea typeface="Verdana" panose="020B0604030504040204" pitchFamily="34" charset="0"/>
              </a:rPr>
              <a:t>a</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feedforward-plus-feedback </a:t>
            </a:r>
            <a:r>
              <a:rPr lang="en-US" dirty="0">
                <a:solidFill>
                  <a:srgbClr val="002060"/>
                </a:solidFill>
                <a:latin typeface="Verdana" panose="020B0604030504040204" pitchFamily="34" charset="0"/>
                <a:ea typeface="Verdana" panose="020B0604030504040204" pitchFamily="34" charset="0"/>
              </a:rPr>
              <a:t>loop in which both a flow transmitter and</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a temperature transmitter provide information </a:t>
            </a:r>
            <a:r>
              <a:rPr lang="en-US" dirty="0" smtClean="0">
                <a:solidFill>
                  <a:srgbClr val="002060"/>
                </a:solidFill>
                <a:latin typeface="Verdana" panose="020B0604030504040204" pitchFamily="34" charset="0"/>
                <a:ea typeface="Verdana" panose="020B0604030504040204" pitchFamily="34" charset="0"/>
              </a:rPr>
              <a:t>for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controlling </a:t>
            </a:r>
            <a:r>
              <a:rPr lang="en-US" dirty="0">
                <a:solidFill>
                  <a:srgbClr val="002060"/>
                </a:solidFill>
                <a:latin typeface="Verdana" panose="020B0604030504040204" pitchFamily="34" charset="0"/>
                <a:ea typeface="Verdana" panose="020B0604030504040204" pitchFamily="34" charset="0"/>
              </a:rPr>
              <a:t>a </a:t>
            </a:r>
            <a:r>
              <a:rPr lang="en-US" dirty="0" smtClean="0">
                <a:solidFill>
                  <a:srgbClr val="002060"/>
                </a:solidFill>
                <a:latin typeface="Verdana" panose="020B0604030504040204" pitchFamily="34" charset="0"/>
                <a:ea typeface="Verdana" panose="020B0604030504040204" pitchFamily="34" charset="0"/>
              </a:rPr>
              <a:t>hot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steam </a:t>
            </a:r>
            <a:r>
              <a:rPr lang="en-US" dirty="0">
                <a:solidFill>
                  <a:srgbClr val="002060"/>
                </a:solidFill>
                <a:latin typeface="Verdana" panose="020B0604030504040204" pitchFamily="34" charset="0"/>
                <a:ea typeface="Verdana" panose="020B0604030504040204" pitchFamily="34" charset="0"/>
              </a:rPr>
              <a:t>valve. </a:t>
            </a:r>
            <a:endParaRPr lang="tr-TR" dirty="0">
              <a:solidFill>
                <a:srgbClr val="002060"/>
              </a:solidFill>
              <a:latin typeface="Verdana" panose="020B0604030504040204" pitchFamily="34" charset="0"/>
              <a:ea typeface="Verdana" panose="020B0604030504040204" pitchFamily="34" charset="0"/>
            </a:endParaRP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83834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en-US" sz="4000" b="1" dirty="0">
                <a:latin typeface="Verdana" panose="020B0604030504040204" pitchFamily="34" charset="0"/>
                <a:ea typeface="Verdana" panose="020B0604030504040204" pitchFamily="34" charset="0"/>
              </a:rPr>
              <a:t>P</a:t>
            </a:r>
            <a:r>
              <a:rPr lang="en-US" sz="3200" b="1" dirty="0">
                <a:latin typeface="Verdana" panose="020B0604030504040204" pitchFamily="34" charset="0"/>
                <a:ea typeface="Verdana" panose="020B0604030504040204" pitchFamily="34" charset="0"/>
              </a:rPr>
              <a:t>ROCESS </a:t>
            </a:r>
            <a:r>
              <a:rPr lang="en-US" sz="4000" b="1" dirty="0">
                <a:latin typeface="Verdana" panose="020B0604030504040204" pitchFamily="34" charset="0"/>
                <a:ea typeface="Verdana" panose="020B0604030504040204" pitchFamily="34" charset="0"/>
              </a:rPr>
              <a:t>V</a:t>
            </a:r>
            <a:r>
              <a:rPr lang="en-US" sz="3200" b="1" dirty="0">
                <a:latin typeface="Verdana" panose="020B0604030504040204" pitchFamily="34" charset="0"/>
                <a:ea typeface="Verdana" panose="020B0604030504040204" pitchFamily="34" charset="0"/>
              </a:rPr>
              <a:t>ARIABLE</a:t>
            </a:r>
            <a:endParaRPr lang="tr-TR" sz="3200" dirty="0">
              <a:latin typeface="Verdana" panose="020B0604030504040204" pitchFamily="34" charset="0"/>
              <a:ea typeface="Verdana" panose="020B0604030504040204" pitchFamily="34" charset="0"/>
            </a:endParaRPr>
          </a:p>
        </p:txBody>
      </p:sp>
      <p:sp>
        <p:nvSpPr>
          <p:cNvPr id="4" name="Dikdörtgen 3"/>
          <p:cNvSpPr/>
          <p:nvPr/>
        </p:nvSpPr>
        <p:spPr>
          <a:xfrm>
            <a:off x="382111" y="1833901"/>
            <a:ext cx="11417181" cy="4524315"/>
          </a:xfrm>
          <a:prstGeom prst="rect">
            <a:avLst/>
          </a:prstGeom>
        </p:spPr>
        <p:txBody>
          <a:bodyPr wrap="square">
            <a:spAutoFit/>
          </a:bodyPr>
          <a:lstStyle/>
          <a:p>
            <a:pPr algn="just">
              <a:lnSpc>
                <a:spcPct val="150000"/>
              </a:lnSpc>
            </a:pPr>
            <a:r>
              <a:rPr lang="en-US" dirty="0" smtClean="0">
                <a:solidFill>
                  <a:srgbClr val="002060"/>
                </a:solidFill>
                <a:latin typeface="Verdana" panose="020B0604030504040204" pitchFamily="34" charset="0"/>
                <a:ea typeface="Verdana" panose="020B0604030504040204" pitchFamily="34" charset="0"/>
              </a:rPr>
              <a:t>A </a:t>
            </a:r>
            <a:r>
              <a:rPr lang="en-US" dirty="0">
                <a:solidFill>
                  <a:srgbClr val="002060"/>
                </a:solidFill>
                <a:latin typeface="Verdana" panose="020B0604030504040204" pitchFamily="34" charset="0"/>
                <a:ea typeface="Verdana" panose="020B0604030504040204" pitchFamily="34" charset="0"/>
              </a:rPr>
              <a:t>process variable is a condition of the process fluid (a liquid or </a:t>
            </a:r>
            <a:r>
              <a:rPr lang="en-US" dirty="0" smtClean="0">
                <a:solidFill>
                  <a:srgbClr val="002060"/>
                </a:solidFill>
                <a:latin typeface="Verdana" panose="020B0604030504040204" pitchFamily="34" charset="0"/>
                <a:ea typeface="Verdana" panose="020B0604030504040204" pitchFamily="34" charset="0"/>
              </a:rPr>
              <a:t>gas)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that </a:t>
            </a:r>
            <a:r>
              <a:rPr lang="en-US" dirty="0">
                <a:solidFill>
                  <a:srgbClr val="002060"/>
                </a:solidFill>
                <a:latin typeface="Verdana" panose="020B0604030504040204" pitchFamily="34" charset="0"/>
                <a:ea typeface="Verdana" panose="020B0604030504040204" pitchFamily="34" charset="0"/>
              </a:rPr>
              <a:t>can change the manufacturing process in some way. </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en-US" dirty="0" smtClean="0">
                <a:solidFill>
                  <a:srgbClr val="002060"/>
                </a:solidFill>
                <a:latin typeface="Verdana" panose="020B0604030504040204" pitchFamily="34" charset="0"/>
                <a:ea typeface="Verdana" panose="020B0604030504040204" pitchFamily="34" charset="0"/>
              </a:rPr>
              <a:t>In 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example </a:t>
            </a:r>
            <a:r>
              <a:rPr lang="en-US" dirty="0">
                <a:solidFill>
                  <a:srgbClr val="002060"/>
                </a:solidFill>
                <a:latin typeface="Verdana" panose="020B0604030504040204" pitchFamily="34" charset="0"/>
                <a:ea typeface="Verdana" panose="020B0604030504040204" pitchFamily="34" charset="0"/>
              </a:rPr>
              <a:t>of you sitting by the fire, the process variable </a:t>
            </a:r>
            <a:r>
              <a:rPr lang="en-US" dirty="0" smtClean="0">
                <a:solidFill>
                  <a:srgbClr val="002060"/>
                </a:solidFill>
                <a:latin typeface="Verdana" panose="020B0604030504040204" pitchFamily="34" charset="0"/>
                <a:ea typeface="Verdana" panose="020B0604030504040204" pitchFamily="34" charset="0"/>
              </a:rPr>
              <a:t>was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temperature</a:t>
            </a:r>
            <a:r>
              <a:rPr lang="en-US" dirty="0">
                <a:solidFill>
                  <a:srgbClr val="002060"/>
                </a:solidFill>
                <a:latin typeface="Verdana" panose="020B0604030504040204" pitchFamily="34" charset="0"/>
                <a:ea typeface="Verdana" panose="020B0604030504040204" pitchFamily="34" charset="0"/>
              </a:rPr>
              <a:t>. In the example of the tank in </a:t>
            </a:r>
            <a:r>
              <a:rPr lang="en-US" dirty="0" smtClean="0">
                <a:solidFill>
                  <a:srgbClr val="002060"/>
                </a:solidFill>
                <a:latin typeface="Verdana" panose="020B0604030504040204" pitchFamily="34" charset="0"/>
                <a:ea typeface="Verdana" panose="020B0604030504040204" pitchFamily="34" charset="0"/>
              </a:rPr>
              <a:t>Figure, </a:t>
            </a:r>
            <a:r>
              <a:rPr lang="en-US" dirty="0">
                <a:solidFill>
                  <a:srgbClr val="002060"/>
                </a:solidFill>
                <a:latin typeface="Verdana" panose="020B0604030504040204" pitchFamily="34" charset="0"/>
                <a:ea typeface="Verdana" panose="020B0604030504040204" pitchFamily="34" charset="0"/>
              </a:rPr>
              <a:t>the </a:t>
            </a:r>
            <a:r>
              <a:rPr lang="en-US" dirty="0" smtClean="0">
                <a:solidFill>
                  <a:srgbClr val="002060"/>
                </a:solidFill>
                <a:latin typeface="Verdana" panose="020B0604030504040204" pitchFamily="34" charset="0"/>
                <a:ea typeface="Verdana" panose="020B0604030504040204" pitchFamily="34" charset="0"/>
              </a:rPr>
              <a:t>process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variable </a:t>
            </a:r>
            <a:r>
              <a:rPr lang="en-US" dirty="0">
                <a:solidFill>
                  <a:srgbClr val="002060"/>
                </a:solidFill>
                <a:latin typeface="Verdana" panose="020B0604030504040204" pitchFamily="34" charset="0"/>
                <a:ea typeface="Verdana" panose="020B0604030504040204" pitchFamily="34" charset="0"/>
              </a:rPr>
              <a:t>is level. </a:t>
            </a:r>
            <a:endParaRPr lang="tr-TR" dirty="0" smtClean="0">
              <a:solidFill>
                <a:srgbClr val="002060"/>
              </a:solidFill>
              <a:latin typeface="Verdana" panose="020B0604030504040204" pitchFamily="34" charset="0"/>
              <a:ea typeface="Verdana" panose="020B0604030504040204" pitchFamily="34" charset="0"/>
            </a:endParaRPr>
          </a:p>
          <a:p>
            <a:pPr algn="ctr"/>
            <a:r>
              <a:rPr lang="en-US" dirty="0" smtClean="0">
                <a:solidFill>
                  <a:srgbClr val="002060"/>
                </a:solidFill>
                <a:latin typeface="Verdana" panose="020B0604030504040204" pitchFamily="34" charset="0"/>
                <a:ea typeface="Verdana" panose="020B0604030504040204" pitchFamily="34" charset="0"/>
              </a:rPr>
              <a:t>Common </a:t>
            </a:r>
            <a:r>
              <a:rPr lang="en-US" dirty="0">
                <a:solidFill>
                  <a:srgbClr val="002060"/>
                </a:solidFill>
                <a:latin typeface="Verdana" panose="020B0604030504040204" pitchFamily="34" charset="0"/>
                <a:ea typeface="Verdana" panose="020B0604030504040204" pitchFamily="34" charset="0"/>
              </a:rPr>
              <a:t>process variables include: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Pressure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Flow</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Level</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Temperature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Density</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t>
            </a:r>
            <a:r>
              <a:rPr lang="en-US" dirty="0" err="1">
                <a:solidFill>
                  <a:srgbClr val="002060"/>
                </a:solidFill>
                <a:latin typeface="Verdana" panose="020B0604030504040204" pitchFamily="34" charset="0"/>
                <a:ea typeface="Verdana" panose="020B0604030504040204" pitchFamily="34" charset="0"/>
              </a:rPr>
              <a:t>Ph</a:t>
            </a:r>
            <a:r>
              <a:rPr lang="en-US" dirty="0">
                <a:solidFill>
                  <a:srgbClr val="002060"/>
                </a:solidFill>
                <a:latin typeface="Verdana" panose="020B0604030504040204" pitchFamily="34" charset="0"/>
                <a:ea typeface="Verdana" panose="020B0604030504040204" pitchFamily="34" charset="0"/>
              </a:rPr>
              <a:t> (acidity or alkalinity)</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Liquid </a:t>
            </a:r>
            <a:r>
              <a:rPr lang="en-US" dirty="0" smtClean="0">
                <a:solidFill>
                  <a:srgbClr val="002060"/>
                </a:solidFill>
                <a:latin typeface="Verdana" panose="020B0604030504040204" pitchFamily="34" charset="0"/>
                <a:ea typeface="Verdana" panose="020B0604030504040204" pitchFamily="34" charset="0"/>
              </a:rPr>
              <a:t>interface</a:t>
            </a:r>
            <a:r>
              <a:rPr lang="en-US" dirty="0">
                <a:solidFill>
                  <a:srgbClr val="002060"/>
                </a:solidFill>
                <a:latin typeface="Verdana" panose="020B0604030504040204" pitchFamily="34" charset="0"/>
                <a:ea typeface="Verdana" panose="020B0604030504040204" pitchFamily="34" charset="0"/>
              </a:rPr>
              <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Mass</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Conductivity</a:t>
            </a:r>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6253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1954548" y="338931"/>
            <a:ext cx="7499350" cy="1143000"/>
          </a:xfrm>
        </p:spPr>
        <p:txBody>
          <a:bodyPr/>
          <a:lstStyle/>
          <a:p>
            <a:pPr algn="ctr">
              <a:defRPr/>
            </a:pPr>
            <a:r>
              <a:rPr lang="en-US" altLang="zh-TW" b="1" dirty="0" smtClean="0">
                <a:latin typeface="Verdana" panose="020B0604030504040204" pitchFamily="34" charset="0"/>
                <a:ea typeface="Verdana" panose="020B0604030504040204" pitchFamily="34" charset="0"/>
              </a:rPr>
              <a:t>tank example</a:t>
            </a:r>
            <a:endParaRPr lang="zh-TW" altLang="en-US" dirty="0" smtClean="0">
              <a:latin typeface="Verdana" panose="020B0604030504040204" pitchFamily="34" charset="0"/>
            </a:endParaRPr>
          </a:p>
        </p:txBody>
      </p:sp>
      <p:grpSp>
        <p:nvGrpSpPr>
          <p:cNvPr id="18435" name="群組 66"/>
          <p:cNvGrpSpPr>
            <a:grpSpLocks/>
          </p:cNvGrpSpPr>
          <p:nvPr/>
        </p:nvGrpSpPr>
        <p:grpSpPr bwMode="auto">
          <a:xfrm>
            <a:off x="4191000" y="1921638"/>
            <a:ext cx="4497388" cy="3054350"/>
            <a:chOff x="1331640" y="1484784"/>
            <a:chExt cx="4497949" cy="3054533"/>
          </a:xfrm>
        </p:grpSpPr>
        <p:cxnSp>
          <p:nvCxnSpPr>
            <p:cNvPr id="8" name="直線單箭頭接點 7"/>
            <p:cNvCxnSpPr/>
            <p:nvPr/>
          </p:nvCxnSpPr>
          <p:spPr>
            <a:xfrm>
              <a:off x="1331640" y="3140646"/>
              <a:ext cx="647781"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8446" name="群組 64"/>
            <p:cNvGrpSpPr>
              <a:grpSpLocks/>
            </p:cNvGrpSpPr>
            <p:nvPr/>
          </p:nvGrpSpPr>
          <p:grpSpPr bwMode="auto">
            <a:xfrm>
              <a:off x="2550674" y="1484784"/>
              <a:ext cx="3245462" cy="1008112"/>
              <a:chOff x="2550674" y="1484784"/>
              <a:chExt cx="3245462" cy="1008112"/>
            </a:xfrm>
          </p:grpSpPr>
          <p:cxnSp>
            <p:nvCxnSpPr>
              <p:cNvPr id="17" name="直線單箭頭接點 16"/>
              <p:cNvCxnSpPr/>
              <p:nvPr/>
            </p:nvCxnSpPr>
            <p:spPr>
              <a:xfrm>
                <a:off x="4572132" y="2059493"/>
                <a:ext cx="1224115"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rot="5400000">
                <a:off x="2335079" y="2276994"/>
                <a:ext cx="43182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8472" name="群組 11"/>
              <p:cNvGrpSpPr>
                <a:grpSpLocks noChangeAspect="1"/>
              </p:cNvGrpSpPr>
              <p:nvPr/>
            </p:nvGrpSpPr>
            <p:grpSpPr bwMode="auto">
              <a:xfrm>
                <a:off x="4186037" y="1761665"/>
                <a:ext cx="385963" cy="385963"/>
                <a:chOff x="3275856" y="3933056"/>
                <a:chExt cx="432048" cy="504056"/>
              </a:xfrm>
            </p:grpSpPr>
            <p:sp>
              <p:nvSpPr>
                <p:cNvPr id="13" name="等腰三角形 12"/>
                <p:cNvSpPr/>
                <p:nvPr/>
              </p:nvSpPr>
              <p:spPr>
                <a:xfrm rot="5400000">
                  <a:off x="3275737" y="4220853"/>
                  <a:ext cx="217701" cy="21682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等腰三角形 13"/>
                <p:cNvSpPr/>
                <p:nvPr/>
              </p:nvSpPr>
              <p:spPr>
                <a:xfrm rot="16200000">
                  <a:off x="3491675" y="4221742"/>
                  <a:ext cx="217701" cy="21505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套索 14"/>
                <p:cNvSpPr/>
                <p:nvPr/>
              </p:nvSpPr>
              <p:spPr>
                <a:xfrm rot="5400000">
                  <a:off x="3311731" y="3896663"/>
                  <a:ext cx="360763" cy="431878"/>
                </a:xfrm>
                <a:prstGeom prst="chord">
                  <a:avLst>
                    <a:gd name="adj1" fmla="val 5495906"/>
                    <a:gd name="adj2" fmla="val 160448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6" name="直線接點 15"/>
                <p:cNvCxnSpPr>
                  <a:stCxn id="15" idx="2"/>
                  <a:endCxn id="14" idx="0"/>
                </p:cNvCxnSpPr>
                <p:nvPr/>
              </p:nvCxnSpPr>
              <p:spPr>
                <a:xfrm rot="16200000" flipH="1">
                  <a:off x="3379116" y="4216418"/>
                  <a:ext cx="225995" cy="1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接點 17"/>
              <p:cNvCxnSpPr/>
              <p:nvPr/>
            </p:nvCxnSpPr>
            <p:spPr>
              <a:xfrm rot="10800000">
                <a:off x="2555756" y="2061081"/>
                <a:ext cx="160675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8474" name="文字方塊 34"/>
              <p:cNvSpPr txBox="1">
                <a:spLocks noChangeArrowheads="1"/>
              </p:cNvSpPr>
              <p:nvPr/>
            </p:nvSpPr>
            <p:spPr bwMode="auto">
              <a:xfrm>
                <a:off x="3995936" y="1484784"/>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Valve</a:t>
                </a:r>
                <a:endParaRPr lang="zh-TW" altLang="en-US" sz="1000">
                  <a:latin typeface="Arial" panose="020B0604020202020204" pitchFamily="34" charset="0"/>
                  <a:ea typeface="新細明體" pitchFamily="18" charset="-120"/>
                </a:endParaRPr>
              </a:p>
            </p:txBody>
          </p:sp>
        </p:grpSp>
        <p:grpSp>
          <p:nvGrpSpPr>
            <p:cNvPr id="18447" name="群組 65"/>
            <p:cNvGrpSpPr>
              <a:grpSpLocks/>
            </p:cNvGrpSpPr>
            <p:nvPr/>
          </p:nvGrpSpPr>
          <p:grpSpPr bwMode="auto">
            <a:xfrm>
              <a:off x="2555776" y="3356992"/>
              <a:ext cx="3273813" cy="1182325"/>
              <a:chOff x="2555776" y="3356992"/>
              <a:chExt cx="3273813" cy="1182325"/>
            </a:xfrm>
          </p:grpSpPr>
          <p:cxnSp>
            <p:nvCxnSpPr>
              <p:cNvPr id="20" name="直線單箭頭接點 19"/>
              <p:cNvCxnSpPr/>
              <p:nvPr/>
            </p:nvCxnSpPr>
            <p:spPr>
              <a:xfrm>
                <a:off x="4605473" y="3932856"/>
                <a:ext cx="1224116"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2339049" y="3871734"/>
                <a:ext cx="43341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10800000">
                <a:off x="2555756" y="4088440"/>
                <a:ext cx="792261"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18458" name="群組 22"/>
              <p:cNvGrpSpPr>
                <a:grpSpLocks noChangeAspect="1"/>
              </p:cNvGrpSpPr>
              <p:nvPr/>
            </p:nvGrpSpPr>
            <p:grpSpPr bwMode="auto">
              <a:xfrm>
                <a:off x="4223111" y="3633873"/>
                <a:ext cx="385963" cy="385963"/>
                <a:chOff x="3275856" y="3933056"/>
                <a:chExt cx="432048" cy="504056"/>
              </a:xfrm>
            </p:grpSpPr>
            <p:sp>
              <p:nvSpPr>
                <p:cNvPr id="24" name="等腰三角形 23"/>
                <p:cNvSpPr/>
                <p:nvPr/>
              </p:nvSpPr>
              <p:spPr>
                <a:xfrm rot="5400000">
                  <a:off x="3275114" y="4220288"/>
                  <a:ext cx="217702" cy="21682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5" name="等腰三角形 24"/>
                <p:cNvSpPr/>
                <p:nvPr/>
              </p:nvSpPr>
              <p:spPr>
                <a:xfrm rot="16200000">
                  <a:off x="3491053" y="4221177"/>
                  <a:ext cx="217702" cy="21504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6" name="套索 25"/>
                <p:cNvSpPr/>
                <p:nvPr/>
              </p:nvSpPr>
              <p:spPr>
                <a:xfrm rot="5400000">
                  <a:off x="3285191" y="3870183"/>
                  <a:ext cx="412597" cy="431877"/>
                </a:xfrm>
                <a:prstGeom prst="chord">
                  <a:avLst>
                    <a:gd name="adj1" fmla="val 5495906"/>
                    <a:gd name="adj2" fmla="val 160448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p:cNvCxnSpPr>
                  <a:stCxn id="26" idx="2"/>
                  <a:endCxn id="25" idx="0"/>
                </p:cNvCxnSpPr>
                <p:nvPr/>
              </p:nvCxnSpPr>
              <p:spPr>
                <a:xfrm rot="16200000" flipH="1">
                  <a:off x="3378492" y="4215852"/>
                  <a:ext cx="225996" cy="1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59" name="群組 30"/>
              <p:cNvGrpSpPr>
                <a:grpSpLocks/>
              </p:cNvGrpSpPr>
              <p:nvPr/>
            </p:nvGrpSpPr>
            <p:grpSpPr bwMode="auto">
              <a:xfrm>
                <a:off x="3325562" y="3883350"/>
                <a:ext cx="504056" cy="432048"/>
                <a:chOff x="1691680" y="4419912"/>
                <a:chExt cx="1440160" cy="1313344"/>
              </a:xfrm>
            </p:grpSpPr>
            <p:sp>
              <p:nvSpPr>
                <p:cNvPr id="30" name="矩形 29"/>
                <p:cNvSpPr/>
                <p:nvPr/>
              </p:nvSpPr>
              <p:spPr>
                <a:xfrm>
                  <a:off x="2554222" y="4440101"/>
                  <a:ext cx="576109" cy="357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9" name="梯形 28"/>
                <p:cNvSpPr/>
                <p:nvPr/>
              </p:nvSpPr>
              <p:spPr>
                <a:xfrm>
                  <a:off x="1692329" y="5501818"/>
                  <a:ext cx="1365422" cy="231647"/>
                </a:xfrm>
                <a:prstGeom prst="trapezoid">
                  <a:avLst>
                    <a:gd name="adj" fmla="val 1473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8" name="橢圓 27"/>
                <p:cNvSpPr/>
                <p:nvPr/>
              </p:nvSpPr>
              <p:spPr>
                <a:xfrm>
                  <a:off x="1764909" y="4420797"/>
                  <a:ext cx="1220261" cy="122580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cxnSp>
            <p:nvCxnSpPr>
              <p:cNvPr id="32" name="直線接點 31"/>
              <p:cNvCxnSpPr/>
              <p:nvPr/>
            </p:nvCxnSpPr>
            <p:spPr>
              <a:xfrm rot="10800000">
                <a:off x="3851317" y="3932856"/>
                <a:ext cx="360407"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18461" name="文字方塊 33"/>
              <p:cNvSpPr txBox="1">
                <a:spLocks noChangeArrowheads="1"/>
              </p:cNvSpPr>
              <p:nvPr/>
            </p:nvSpPr>
            <p:spPr bwMode="auto">
              <a:xfrm>
                <a:off x="3237301" y="4293096"/>
                <a:ext cx="6480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Pump</a:t>
                </a:r>
                <a:endParaRPr lang="zh-TW" altLang="en-US" sz="1000">
                  <a:latin typeface="Arial" panose="020B0604020202020204" pitchFamily="34" charset="0"/>
                  <a:ea typeface="新細明體" pitchFamily="18" charset="-120"/>
                </a:endParaRPr>
              </a:p>
            </p:txBody>
          </p:sp>
          <p:sp>
            <p:nvSpPr>
              <p:cNvPr id="18462" name="文字方塊 35"/>
              <p:cNvSpPr txBox="1">
                <a:spLocks noChangeArrowheads="1"/>
              </p:cNvSpPr>
              <p:nvPr/>
            </p:nvSpPr>
            <p:spPr bwMode="auto">
              <a:xfrm>
                <a:off x="3923928" y="3356992"/>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Valve</a:t>
                </a:r>
                <a:endParaRPr lang="zh-TW" altLang="en-US" sz="1000">
                  <a:latin typeface="Arial" panose="020B0604020202020204" pitchFamily="34" charset="0"/>
                  <a:ea typeface="新細明體" pitchFamily="18" charset="-120"/>
                </a:endParaRPr>
              </a:p>
            </p:txBody>
          </p:sp>
        </p:grpSp>
        <p:sp>
          <p:nvSpPr>
            <p:cNvPr id="18448" name="文字方塊 36"/>
            <p:cNvSpPr txBox="1">
              <a:spLocks noChangeArrowheads="1"/>
            </p:cNvSpPr>
            <p:nvPr/>
          </p:nvSpPr>
          <p:spPr bwMode="auto">
            <a:xfrm>
              <a:off x="3015228" y="2852936"/>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Separating </a:t>
              </a:r>
            </a:p>
            <a:p>
              <a:pPr algn="ctr" eaLnBrk="1" hangingPunct="1">
                <a:spcBef>
                  <a:spcPct val="0"/>
                </a:spcBef>
                <a:buClrTx/>
                <a:buSzTx/>
                <a:buFontTx/>
                <a:buNone/>
              </a:pPr>
              <a:r>
                <a:rPr lang="en-US" altLang="zh-TW" sz="1000">
                  <a:latin typeface="Arial" panose="020B0604020202020204" pitchFamily="34" charset="0"/>
                  <a:ea typeface="新細明體" pitchFamily="18" charset="-120"/>
                </a:rPr>
                <a:t>tank</a:t>
              </a:r>
              <a:endParaRPr lang="zh-TW" altLang="en-US" sz="1000">
                <a:latin typeface="Arial" panose="020B0604020202020204" pitchFamily="34" charset="0"/>
                <a:ea typeface="新細明體" pitchFamily="18" charset="-120"/>
              </a:endParaRPr>
            </a:p>
          </p:txBody>
        </p:sp>
        <p:grpSp>
          <p:nvGrpSpPr>
            <p:cNvPr id="18449" name="群組 54"/>
            <p:cNvGrpSpPr>
              <a:grpSpLocks/>
            </p:cNvGrpSpPr>
            <p:nvPr/>
          </p:nvGrpSpPr>
          <p:grpSpPr bwMode="auto">
            <a:xfrm>
              <a:off x="1979712" y="2503929"/>
              <a:ext cx="1080120" cy="1213103"/>
              <a:chOff x="1979712" y="2503929"/>
              <a:chExt cx="1080120" cy="1213103"/>
            </a:xfrm>
          </p:grpSpPr>
          <p:sp>
            <p:nvSpPr>
              <p:cNvPr id="4" name="橢圓 3"/>
              <p:cNvSpPr/>
              <p:nvPr/>
            </p:nvSpPr>
            <p:spPr>
              <a:xfrm>
                <a:off x="1979421" y="2504020"/>
                <a:ext cx="1079635" cy="1857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48" name="直線接點 47"/>
              <p:cNvCxnSpPr>
                <a:stCxn id="4" idx="6"/>
              </p:cNvCxnSpPr>
              <p:nvPr/>
            </p:nvCxnSpPr>
            <p:spPr>
              <a:xfrm>
                <a:off x="3059056" y="2596101"/>
                <a:ext cx="0" cy="1120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979421" y="3716943"/>
                <a:ext cx="10796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a:stCxn id="4" idx="2"/>
              </p:cNvCxnSpPr>
              <p:nvPr/>
            </p:nvCxnSpPr>
            <p:spPr>
              <a:xfrm rot="10800000" flipV="1">
                <a:off x="1979421" y="2596101"/>
                <a:ext cx="0" cy="1120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998473" y="3140646"/>
                <a:ext cx="1057407" cy="566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sp>
        <p:nvSpPr>
          <p:cNvPr id="20484" name="文字方塊 67"/>
          <p:cNvSpPr txBox="1">
            <a:spLocks noChangeArrowheads="1"/>
          </p:cNvSpPr>
          <p:nvPr/>
        </p:nvSpPr>
        <p:spPr bwMode="auto">
          <a:xfrm>
            <a:off x="2247663" y="5093783"/>
            <a:ext cx="8345510" cy="164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 typeface="Wingdings" panose="05000000000000000000" pitchFamily="2" charset="2"/>
              <a:buChar char="Ø"/>
            </a:pPr>
            <a:r>
              <a:rPr lang="en-US" altLang="zh-TW" sz="2000" b="1" dirty="0">
                <a:latin typeface="Verdana" panose="020B0604030504040204" pitchFamily="34" charset="0"/>
                <a:ea typeface="Verdana" panose="020B0604030504040204" pitchFamily="34" charset="0"/>
                <a:cs typeface="Times New Roman" panose="02020603050405020304" pitchFamily="18" charset="0"/>
              </a:rPr>
              <a:t>What variable should be controlled in this process? </a:t>
            </a:r>
          </a:p>
          <a:p>
            <a:pPr lvl="6"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Feed flow rate</a:t>
            </a:r>
          </a:p>
          <a:p>
            <a:pPr lvl="6"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Liquid level</a:t>
            </a:r>
          </a:p>
          <a:p>
            <a:pPr lvl="6"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Tank pressure </a:t>
            </a:r>
            <a:endParaRPr lang="zh-TW" altLang="en-US" sz="1800" dirty="0">
              <a:solidFill>
                <a:srgbClr val="FF0000"/>
              </a:solidFill>
              <a:latin typeface="Verdana" panose="020B0604030504040204" pitchFamily="34" charset="0"/>
              <a:ea typeface="新細明體" pitchFamily="18" charset="-120"/>
              <a:cs typeface="Times New Roman" panose="02020603050405020304" pitchFamily="18" charset="0"/>
            </a:endParaRPr>
          </a:p>
        </p:txBody>
      </p:sp>
      <p:grpSp>
        <p:nvGrpSpPr>
          <p:cNvPr id="18437" name="群組 68"/>
          <p:cNvGrpSpPr>
            <a:grpSpLocks noChangeAspect="1"/>
          </p:cNvGrpSpPr>
          <p:nvPr/>
        </p:nvGrpSpPr>
        <p:grpSpPr bwMode="auto">
          <a:xfrm>
            <a:off x="3768726" y="3280718"/>
            <a:ext cx="411163" cy="411163"/>
            <a:chOff x="3275856" y="3933056"/>
            <a:chExt cx="432048" cy="504056"/>
          </a:xfrm>
        </p:grpSpPr>
        <p:sp>
          <p:nvSpPr>
            <p:cNvPr id="70" name="等腰三角形 69"/>
            <p:cNvSpPr/>
            <p:nvPr/>
          </p:nvSpPr>
          <p:spPr>
            <a:xfrm rot="5400000">
              <a:off x="3276273" y="4220671"/>
              <a:ext cx="216024" cy="2168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1" name="等腰三角形 70"/>
            <p:cNvSpPr/>
            <p:nvPr/>
          </p:nvSpPr>
          <p:spPr>
            <a:xfrm rot="16200000">
              <a:off x="3492296" y="4221505"/>
              <a:ext cx="216024" cy="21519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2" name="套索 71"/>
            <p:cNvSpPr/>
            <p:nvPr/>
          </p:nvSpPr>
          <p:spPr>
            <a:xfrm rot="5400000">
              <a:off x="3311860" y="3897051"/>
              <a:ext cx="360040" cy="432048"/>
            </a:xfrm>
            <a:prstGeom prst="chord">
              <a:avLst>
                <a:gd name="adj1" fmla="val 5495906"/>
                <a:gd name="adj2" fmla="val 160448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73" name="直線接點 72"/>
            <p:cNvCxnSpPr>
              <a:stCxn id="72" idx="2"/>
              <a:endCxn id="71" idx="0"/>
            </p:cNvCxnSpPr>
            <p:nvPr/>
          </p:nvCxnSpPr>
          <p:spPr>
            <a:xfrm rot="16200000" flipH="1">
              <a:off x="3379003" y="4216361"/>
              <a:ext cx="225755" cy="16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直線接點 74"/>
          <p:cNvCxnSpPr/>
          <p:nvPr/>
        </p:nvCxnSpPr>
        <p:spPr>
          <a:xfrm>
            <a:off x="3038475" y="3590280"/>
            <a:ext cx="719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439" name="文字方塊 78"/>
          <p:cNvSpPr txBox="1">
            <a:spLocks noChangeArrowheads="1"/>
          </p:cNvSpPr>
          <p:nvPr/>
        </p:nvSpPr>
        <p:spPr bwMode="auto">
          <a:xfrm>
            <a:off x="2927351" y="2066102"/>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 typeface="Wingdings" panose="05000000000000000000" pitchFamily="2" charset="2"/>
              <a:buChar char="Ø"/>
            </a:pPr>
            <a:r>
              <a:rPr lang="en-US" altLang="zh-TW" sz="1800" b="1" dirty="0">
                <a:solidFill>
                  <a:srgbClr val="C00000"/>
                </a:solidFill>
                <a:latin typeface="Times New Roman" panose="02020603050405020304" pitchFamily="18" charset="0"/>
                <a:ea typeface="新細明體" pitchFamily="18" charset="-120"/>
                <a:cs typeface="Times New Roman" panose="02020603050405020304" pitchFamily="18" charset="0"/>
              </a:rPr>
              <a:t>A separating process</a:t>
            </a:r>
          </a:p>
        </p:txBody>
      </p:sp>
      <p:sp>
        <p:nvSpPr>
          <p:cNvPr id="18440" name="文字方塊 79"/>
          <p:cNvSpPr txBox="1">
            <a:spLocks noChangeArrowheads="1"/>
          </p:cNvSpPr>
          <p:nvPr/>
        </p:nvSpPr>
        <p:spPr bwMode="auto">
          <a:xfrm>
            <a:off x="3503614" y="3183032"/>
            <a:ext cx="93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Valve</a:t>
            </a:r>
            <a:endParaRPr lang="zh-TW" altLang="en-US" sz="1000">
              <a:latin typeface="Arial" panose="020B0604020202020204" pitchFamily="34" charset="0"/>
              <a:ea typeface="新細明體" pitchFamily="18" charset="-120"/>
            </a:endParaRPr>
          </a:p>
        </p:txBody>
      </p:sp>
      <p:sp>
        <p:nvSpPr>
          <p:cNvPr id="4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8299464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484">
                                            <p:txEl>
                                              <p:pRg st="0" end="0"/>
                                            </p:txEl>
                                          </p:spTgt>
                                        </p:tgtEl>
                                        <p:attrNameLst>
                                          <p:attrName>style.visibility</p:attrName>
                                        </p:attrNameLst>
                                      </p:cBhvr>
                                      <p:to>
                                        <p:strVal val="visible"/>
                                      </p:to>
                                    </p:set>
                                    <p:animEffect transition="in" filter="fade">
                                      <p:cBhvr>
                                        <p:cTn id="7" dur="500"/>
                                        <p:tgtEl>
                                          <p:spTgt spid="20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484">
                                            <p:txEl>
                                              <p:pRg st="1" end="1"/>
                                            </p:txEl>
                                          </p:spTgt>
                                        </p:tgtEl>
                                        <p:attrNameLst>
                                          <p:attrName>style.visibility</p:attrName>
                                        </p:attrNameLst>
                                      </p:cBhvr>
                                      <p:to>
                                        <p:strVal val="visible"/>
                                      </p:to>
                                    </p:set>
                                    <p:animEffect transition="in" filter="fade">
                                      <p:cBhvr>
                                        <p:cTn id="12" dur="500"/>
                                        <p:tgtEl>
                                          <p:spTgt spid="204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0484">
                                            <p:txEl>
                                              <p:pRg st="2" end="2"/>
                                            </p:txEl>
                                          </p:spTgt>
                                        </p:tgtEl>
                                        <p:attrNameLst>
                                          <p:attrName>style.visibility</p:attrName>
                                        </p:attrNameLst>
                                      </p:cBhvr>
                                      <p:to>
                                        <p:strVal val="visible"/>
                                      </p:to>
                                    </p:set>
                                    <p:animEffect transition="in" filter="fade">
                                      <p:cBhvr>
                                        <p:cTn id="17" dur="500"/>
                                        <p:tgtEl>
                                          <p:spTgt spid="204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0484">
                                            <p:txEl>
                                              <p:pRg st="3" end="3"/>
                                            </p:txEl>
                                          </p:spTgt>
                                        </p:tgtEl>
                                        <p:attrNameLst>
                                          <p:attrName>style.visibility</p:attrName>
                                        </p:attrNameLst>
                                      </p:cBhvr>
                                      <p:to>
                                        <p:strVal val="visible"/>
                                      </p:to>
                                    </p:set>
                                    <p:animEffect transition="in" filter="fade">
                                      <p:cBhvr>
                                        <p:cTn id="22" dur="500"/>
                                        <p:tgtEl>
                                          <p:spTgt spid="2048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fontScale="90000"/>
          </a:bodyPr>
          <a:lstStyle/>
          <a:p>
            <a:pPr algn="ctr"/>
            <a:r>
              <a:rPr lang="en-US" sz="3600" b="1" dirty="0">
                <a:latin typeface="Arial-BoldMT"/>
              </a:rPr>
              <a:t>M</a:t>
            </a:r>
            <a:r>
              <a:rPr lang="en-US" b="1" dirty="0">
                <a:latin typeface="Arial-BoldMT"/>
              </a:rPr>
              <a:t>EASURED </a:t>
            </a:r>
            <a:r>
              <a:rPr lang="en-US" sz="3600" b="1" dirty="0">
                <a:latin typeface="Arial-BoldMT"/>
              </a:rPr>
              <a:t>V</a:t>
            </a:r>
            <a:r>
              <a:rPr lang="en-US" b="1" dirty="0">
                <a:latin typeface="Arial-BoldMT"/>
              </a:rPr>
              <a:t>ARIABLES</a:t>
            </a:r>
            <a:r>
              <a:rPr lang="en-US" sz="3600" b="1" dirty="0">
                <a:latin typeface="Arial-BoldMT"/>
              </a:rPr>
              <a:t>, P</a:t>
            </a:r>
            <a:r>
              <a:rPr lang="en-US" b="1" dirty="0">
                <a:latin typeface="Arial-BoldMT"/>
              </a:rPr>
              <a:t>ROCESS </a:t>
            </a:r>
            <a:r>
              <a:rPr lang="en-US" sz="3600" b="1" dirty="0">
                <a:latin typeface="Arial-BoldMT"/>
              </a:rPr>
              <a:t>V</a:t>
            </a:r>
            <a:r>
              <a:rPr lang="en-US" b="1" dirty="0">
                <a:latin typeface="Arial-BoldMT"/>
              </a:rPr>
              <a:t>ARIABLES</a:t>
            </a:r>
            <a:r>
              <a:rPr lang="en-US" sz="3600" b="1" dirty="0">
                <a:latin typeface="Arial-BoldMT"/>
              </a:rPr>
              <a:t>, </a:t>
            </a:r>
            <a:r>
              <a:rPr lang="en-US" b="1" dirty="0">
                <a:latin typeface="Arial-BoldMT"/>
              </a:rPr>
              <a:t>AND</a:t>
            </a:r>
            <a:br>
              <a:rPr lang="en-US" b="1" dirty="0">
                <a:latin typeface="Arial-BoldMT"/>
              </a:rPr>
            </a:br>
            <a:r>
              <a:rPr lang="en-US" sz="3600" b="1" dirty="0">
                <a:latin typeface="Arial-BoldMT"/>
              </a:rPr>
              <a:t>M</a:t>
            </a:r>
            <a:r>
              <a:rPr lang="en-US" b="1" dirty="0">
                <a:latin typeface="Arial-BoldMT"/>
              </a:rPr>
              <a:t>ANIPULATED </a:t>
            </a:r>
            <a:r>
              <a:rPr lang="en-US" sz="3600" b="1" dirty="0">
                <a:latin typeface="Arial-BoldMT"/>
              </a:rPr>
              <a:t>V</a:t>
            </a:r>
            <a:r>
              <a:rPr lang="en-US" b="1" dirty="0">
                <a:latin typeface="Arial-BoldMT"/>
              </a:rPr>
              <a:t>ARIABLES</a:t>
            </a:r>
            <a:endParaRPr lang="tr-TR" dirty="0"/>
          </a:p>
        </p:txBody>
      </p:sp>
      <p:sp>
        <p:nvSpPr>
          <p:cNvPr id="4" name="Dikdörtgen 3"/>
          <p:cNvSpPr/>
          <p:nvPr/>
        </p:nvSpPr>
        <p:spPr>
          <a:xfrm>
            <a:off x="417558" y="1981493"/>
            <a:ext cx="11346287" cy="3139321"/>
          </a:xfrm>
          <a:prstGeom prst="rect">
            <a:avLst/>
          </a:prstGeom>
        </p:spPr>
        <p:txBody>
          <a:bodyPr wrap="square">
            <a:spAutoFit/>
          </a:bodyPr>
          <a:lstStyle/>
          <a:p>
            <a:pPr marL="285750" indent="-285750" algn="just">
              <a:buClr>
                <a:srgbClr val="002060"/>
              </a:buClr>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In </a:t>
            </a:r>
            <a:r>
              <a:rPr lang="en-US" dirty="0">
                <a:solidFill>
                  <a:srgbClr val="002060"/>
                </a:solidFill>
                <a:latin typeface="Verdana" panose="020B0604030504040204" pitchFamily="34" charset="0"/>
                <a:ea typeface="Verdana" panose="020B0604030504040204" pitchFamily="34" charset="0"/>
              </a:rPr>
              <a:t>the temperature control loop example, the measured variable </a:t>
            </a:r>
            <a:r>
              <a:rPr lang="en-US" dirty="0" smtClean="0">
                <a:solidFill>
                  <a:srgbClr val="002060"/>
                </a:solidFill>
                <a:latin typeface="Verdana" panose="020B0604030504040204" pitchFamily="34" charset="0"/>
                <a:ea typeface="Verdana" panose="020B0604030504040204" pitchFamily="34" charset="0"/>
              </a:rPr>
              <a:t>is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temperature</a:t>
            </a:r>
            <a:r>
              <a:rPr lang="en-US" dirty="0">
                <a:solidFill>
                  <a:srgbClr val="002060"/>
                </a:solidFill>
                <a:latin typeface="Verdana" panose="020B0604030504040204" pitchFamily="34" charset="0"/>
                <a:ea typeface="Verdana" panose="020B0604030504040204" pitchFamily="34" charset="0"/>
              </a:rPr>
              <a:t>, which must be held close to 100 °C. </a:t>
            </a:r>
            <a:endParaRPr lang="tr-TR" dirty="0" smtClean="0">
              <a:solidFill>
                <a:srgbClr val="002060"/>
              </a:solidFill>
              <a:latin typeface="Verdana" panose="020B0604030504040204" pitchFamily="34" charset="0"/>
              <a:ea typeface="Verdana" panose="020B0604030504040204" pitchFamily="34" charset="0"/>
            </a:endParaRPr>
          </a:p>
          <a:p>
            <a:pPr marL="285750" indent="-285750" algn="just">
              <a:buClr>
                <a:srgbClr val="002060"/>
              </a:buClr>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In </a:t>
            </a:r>
            <a:r>
              <a:rPr lang="en-US" dirty="0">
                <a:solidFill>
                  <a:srgbClr val="002060"/>
                </a:solidFill>
                <a:latin typeface="Verdana" panose="020B0604030504040204" pitchFamily="34" charset="0"/>
                <a:ea typeface="Verdana" panose="020B0604030504040204" pitchFamily="34" charset="0"/>
              </a:rPr>
              <a:t>this example </a:t>
            </a:r>
            <a:r>
              <a:rPr lang="en-US" dirty="0"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in </a:t>
            </a:r>
            <a:r>
              <a:rPr lang="en-US" dirty="0">
                <a:solidFill>
                  <a:srgbClr val="002060"/>
                </a:solidFill>
                <a:latin typeface="Verdana" panose="020B0604030504040204" pitchFamily="34" charset="0"/>
                <a:ea typeface="Verdana" panose="020B0604030504040204" pitchFamily="34" charset="0"/>
              </a:rPr>
              <a:t>most instances, the measured variable is also the process variable.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The </a:t>
            </a:r>
            <a:r>
              <a:rPr lang="en-US" i="1" dirty="0">
                <a:solidFill>
                  <a:srgbClr val="002060"/>
                </a:solidFill>
                <a:latin typeface="Verdana" panose="020B0604030504040204" pitchFamily="34" charset="0"/>
                <a:ea typeface="Verdana" panose="020B0604030504040204" pitchFamily="34" charset="0"/>
              </a:rPr>
              <a:t>measured variable </a:t>
            </a:r>
            <a:r>
              <a:rPr lang="en-US" dirty="0">
                <a:solidFill>
                  <a:srgbClr val="002060"/>
                </a:solidFill>
                <a:latin typeface="Verdana" panose="020B0604030504040204" pitchFamily="34" charset="0"/>
                <a:ea typeface="Verdana" panose="020B0604030504040204" pitchFamily="34" charset="0"/>
              </a:rPr>
              <a:t>is the condition of the process fluid that </a:t>
            </a:r>
            <a:r>
              <a:rPr lang="en-US" dirty="0" smtClean="0">
                <a:solidFill>
                  <a:srgbClr val="002060"/>
                </a:solidFill>
                <a:latin typeface="Verdana" panose="020B0604030504040204" pitchFamily="34" charset="0"/>
                <a:ea typeface="Verdana" panose="020B0604030504040204" pitchFamily="34" charset="0"/>
              </a:rPr>
              <a:t>must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be </a:t>
            </a:r>
            <a:r>
              <a:rPr lang="en-US" dirty="0">
                <a:solidFill>
                  <a:srgbClr val="002060"/>
                </a:solidFill>
                <a:latin typeface="Verdana" panose="020B0604030504040204" pitchFamily="34" charset="0"/>
                <a:ea typeface="Verdana" panose="020B0604030504040204" pitchFamily="34" charset="0"/>
              </a:rPr>
              <a:t>kept at the designated </a:t>
            </a:r>
            <a:r>
              <a:rPr lang="en-US" dirty="0" smtClean="0">
                <a:solidFill>
                  <a:srgbClr val="002060"/>
                </a:solidFill>
                <a:latin typeface="Verdana" panose="020B0604030504040204" pitchFamily="34" charset="0"/>
                <a:ea typeface="Verdana" panose="020B0604030504040204" pitchFamily="34" charset="0"/>
              </a:rPr>
              <a:t>set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point.</a:t>
            </a:r>
            <a:endParaRPr lang="tr-TR" dirty="0">
              <a:solidFill>
                <a:srgbClr val="002060"/>
              </a:solidFill>
              <a:latin typeface="Verdana" panose="020B0604030504040204" pitchFamily="34" charset="0"/>
              <a:ea typeface="Verdana" panose="020B0604030504040204" pitchFamily="34" charset="0"/>
            </a:endParaRPr>
          </a:p>
          <a:p>
            <a:pPr marL="285750" indent="-285750" algn="just">
              <a:buClr>
                <a:srgbClr val="002060"/>
              </a:buClr>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Sometimes </a:t>
            </a:r>
            <a:r>
              <a:rPr lang="en-US" dirty="0">
                <a:solidFill>
                  <a:srgbClr val="002060"/>
                </a:solidFill>
                <a:latin typeface="Verdana" panose="020B0604030504040204" pitchFamily="34" charset="0"/>
                <a:ea typeface="Verdana" panose="020B0604030504040204" pitchFamily="34" charset="0"/>
              </a:rPr>
              <a:t>the measured variable is not the same as the </a:t>
            </a:r>
            <a:r>
              <a:rPr lang="en-US" dirty="0" smtClean="0">
                <a:solidFill>
                  <a:srgbClr val="002060"/>
                </a:solidFill>
                <a:latin typeface="Verdana" panose="020B0604030504040204" pitchFamily="34" charset="0"/>
                <a:ea typeface="Verdana" panose="020B0604030504040204" pitchFamily="34" charset="0"/>
              </a:rPr>
              <a:t>process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variable</a:t>
            </a:r>
            <a:r>
              <a:rPr lang="en-US" dirty="0">
                <a:solidFill>
                  <a:srgbClr val="002060"/>
                </a:solidFill>
                <a:latin typeface="Verdana" panose="020B0604030504040204" pitchFamily="34" charset="0"/>
                <a:ea typeface="Verdana" panose="020B0604030504040204" pitchFamily="34" charset="0"/>
              </a:rPr>
              <a:t>. For example, a </a:t>
            </a:r>
            <a:r>
              <a:rPr lang="en-US" dirty="0" smtClean="0">
                <a:solidFill>
                  <a:srgbClr val="002060"/>
                </a:solidFill>
                <a:latin typeface="Verdana" panose="020B0604030504040204" pitchFamily="34" charset="0"/>
                <a:ea typeface="Verdana" panose="020B0604030504040204" pitchFamily="34" charset="0"/>
              </a:rPr>
              <a:t>manufacturer </a:t>
            </a:r>
            <a:r>
              <a:rPr lang="en-US" dirty="0">
                <a:solidFill>
                  <a:srgbClr val="002060"/>
                </a:solidFill>
                <a:latin typeface="Verdana" panose="020B0604030504040204" pitchFamily="34" charset="0"/>
                <a:ea typeface="Verdana" panose="020B0604030504040204" pitchFamily="34" charset="0"/>
              </a:rPr>
              <a:t>may measure flow into and </a:t>
            </a:r>
            <a:r>
              <a:rPr lang="en-US" dirty="0" smtClean="0">
                <a:solidFill>
                  <a:srgbClr val="002060"/>
                </a:solidFill>
                <a:latin typeface="Verdana" panose="020B0604030504040204" pitchFamily="34" charset="0"/>
                <a:ea typeface="Verdana" panose="020B0604030504040204" pitchFamily="34" charset="0"/>
              </a:rPr>
              <a:t>out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of </a:t>
            </a:r>
            <a:r>
              <a:rPr lang="en-US" dirty="0">
                <a:solidFill>
                  <a:srgbClr val="002060"/>
                </a:solidFill>
                <a:latin typeface="Verdana" panose="020B0604030504040204" pitchFamily="34" charset="0"/>
                <a:ea typeface="Verdana" panose="020B0604030504040204" pitchFamily="34" charset="0"/>
              </a:rPr>
              <a:t>a storage tank to determine tank level. In this scenario, flow is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measured </a:t>
            </a:r>
            <a:r>
              <a:rPr lang="en-US" dirty="0">
                <a:solidFill>
                  <a:srgbClr val="002060"/>
                </a:solidFill>
                <a:latin typeface="Verdana" panose="020B0604030504040204" pitchFamily="34" charset="0"/>
                <a:ea typeface="Verdana" panose="020B0604030504040204" pitchFamily="34" charset="0"/>
              </a:rPr>
              <a:t>variable, and the process fluid level is the </a:t>
            </a:r>
            <a:r>
              <a:rPr lang="en-US" i="1" dirty="0" smtClean="0">
                <a:solidFill>
                  <a:srgbClr val="002060"/>
                </a:solidFill>
                <a:latin typeface="Verdana" panose="020B0604030504040204" pitchFamily="34" charset="0"/>
                <a:ea typeface="Verdana" panose="020B0604030504040204" pitchFamily="34" charset="0"/>
              </a:rPr>
              <a:t>process</a:t>
            </a:r>
            <a:r>
              <a:rPr lang="tr-TR" i="1" dirty="0" smtClean="0">
                <a:solidFill>
                  <a:srgbClr val="002060"/>
                </a:solidFill>
                <a:latin typeface="Verdana" panose="020B0604030504040204" pitchFamily="34" charset="0"/>
                <a:ea typeface="Verdana" panose="020B0604030504040204" pitchFamily="34" charset="0"/>
              </a:rPr>
              <a:t> </a:t>
            </a:r>
            <a:r>
              <a:rPr lang="en-US" i="1" dirty="0" smtClean="0">
                <a:solidFill>
                  <a:srgbClr val="002060"/>
                </a:solidFill>
                <a:latin typeface="Verdana" panose="020B0604030504040204" pitchFamily="34" charset="0"/>
                <a:ea typeface="Verdana" panose="020B0604030504040204" pitchFamily="34" charset="0"/>
              </a:rPr>
              <a:t>variable.</a:t>
            </a:r>
            <a:endParaRPr lang="tr-TR" i="1" dirty="0">
              <a:solidFill>
                <a:srgbClr val="002060"/>
              </a:solidFill>
              <a:latin typeface="Verdana" panose="020B0604030504040204" pitchFamily="34" charset="0"/>
              <a:ea typeface="Verdana" panose="020B0604030504040204" pitchFamily="34" charset="0"/>
            </a:endParaRPr>
          </a:p>
          <a:p>
            <a:pPr marL="285750" indent="-285750" algn="just">
              <a:buClr>
                <a:srgbClr val="002060"/>
              </a:buClr>
              <a:buFont typeface="Arial" panose="020B0604020202020204" pitchFamily="34" charset="0"/>
              <a:buChar char="•"/>
            </a:pP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factor that is changed to keep the measured variable at </a:t>
            </a:r>
            <a:r>
              <a:rPr lang="en-US" dirty="0" smtClean="0">
                <a:solidFill>
                  <a:srgbClr val="002060"/>
                </a:solidFill>
                <a:latin typeface="Verdana" panose="020B0604030504040204" pitchFamily="34" charset="0"/>
                <a:ea typeface="Verdana" panose="020B0604030504040204" pitchFamily="34" charset="0"/>
              </a:rPr>
              <a:t>set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point is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called </a:t>
            </a:r>
            <a:r>
              <a:rPr lang="en-US" dirty="0">
                <a:solidFill>
                  <a:srgbClr val="002060"/>
                </a:solidFill>
                <a:latin typeface="Verdana" panose="020B0604030504040204" pitchFamily="34" charset="0"/>
                <a:ea typeface="Verdana" panose="020B0604030504040204" pitchFamily="34" charset="0"/>
              </a:rPr>
              <a:t>the </a:t>
            </a:r>
            <a:r>
              <a:rPr lang="en-US" i="1" dirty="0">
                <a:solidFill>
                  <a:srgbClr val="002060"/>
                </a:solidFill>
                <a:latin typeface="Verdana" panose="020B0604030504040204" pitchFamily="34" charset="0"/>
                <a:ea typeface="Verdana" panose="020B0604030504040204" pitchFamily="34" charset="0"/>
              </a:rPr>
              <a:t>manipulated variable</a:t>
            </a:r>
            <a:r>
              <a:rPr lang="en-US" dirty="0">
                <a:solidFill>
                  <a:srgbClr val="002060"/>
                </a:solidFill>
                <a:latin typeface="Verdana" panose="020B0604030504040204" pitchFamily="34" charset="0"/>
                <a:ea typeface="Verdana" panose="020B0604030504040204" pitchFamily="34" charset="0"/>
              </a:rPr>
              <a:t>. </a:t>
            </a: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stretch>
            <a:fillRect/>
          </a:stretch>
        </p:blipFill>
        <p:spPr>
          <a:xfrm>
            <a:off x="3458605" y="4928240"/>
            <a:ext cx="5981871" cy="1630318"/>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4417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548649" y="686378"/>
            <a:ext cx="11339177" cy="1143000"/>
          </a:xfrm>
        </p:spPr>
        <p:txBody>
          <a:bodyPr>
            <a:normAutofit fontScale="90000"/>
          </a:bodyPr>
          <a:lstStyle/>
          <a:p>
            <a:pPr>
              <a:defRPr/>
            </a:pPr>
            <a:r>
              <a:rPr lang="en-US" altLang="zh-TW" sz="3800" b="1" dirty="0" smtClean="0">
                <a:latin typeface="Verdana" panose="020B0604030504040204" pitchFamily="34" charset="0"/>
                <a:ea typeface="Verdana" panose="020B0604030504040204" pitchFamily="34" charset="0"/>
              </a:rPr>
              <a:t>Ma</a:t>
            </a:r>
            <a:r>
              <a:rPr lang="tr-TR" altLang="zh-TW" sz="3800" b="1" dirty="0" smtClean="0">
                <a:latin typeface="Verdana" panose="020B0604030504040204" pitchFamily="34" charset="0"/>
                <a:ea typeface="Verdana" panose="020B0604030504040204" pitchFamily="34" charset="0"/>
              </a:rPr>
              <a:t>ı</a:t>
            </a:r>
            <a:r>
              <a:rPr lang="en-US" altLang="zh-TW" sz="3800" b="1" dirty="0" smtClean="0">
                <a:latin typeface="Verdana" panose="020B0604030504040204" pitchFamily="34" charset="0"/>
                <a:ea typeface="Verdana" panose="020B0604030504040204" pitchFamily="34" charset="0"/>
              </a:rPr>
              <a:t>n </a:t>
            </a:r>
            <a:r>
              <a:rPr lang="en-US" altLang="zh-TW" sz="3800" b="1" dirty="0">
                <a:latin typeface="Verdana" panose="020B0604030504040204" pitchFamily="34" charset="0"/>
                <a:ea typeface="Verdana" panose="020B0604030504040204" pitchFamily="34" charset="0"/>
              </a:rPr>
              <a:t>Features of Process Control –</a:t>
            </a:r>
            <a:br>
              <a:rPr lang="en-US" altLang="zh-TW" sz="3800" b="1" dirty="0">
                <a:latin typeface="Verdana" panose="020B0604030504040204" pitchFamily="34" charset="0"/>
                <a:ea typeface="Verdana" panose="020B0604030504040204" pitchFamily="34" charset="0"/>
              </a:rPr>
            </a:br>
            <a:r>
              <a:rPr lang="en-US" altLang="zh-TW" sz="3800" b="1" dirty="0">
                <a:latin typeface="Verdana" panose="020B0604030504040204" pitchFamily="34" charset="0"/>
                <a:ea typeface="Verdana" panose="020B0604030504040204" pitchFamily="34" charset="0"/>
              </a:rPr>
              <a:t>example :tank</a:t>
            </a:r>
            <a:endParaRPr lang="zh-TW" altLang="en-US" sz="3800" dirty="0">
              <a:latin typeface="Verdana" panose="020B0604030504040204" pitchFamily="34" charset="0"/>
            </a:endParaRPr>
          </a:p>
        </p:txBody>
      </p:sp>
      <p:grpSp>
        <p:nvGrpSpPr>
          <p:cNvPr id="22531" name="群組 66"/>
          <p:cNvGrpSpPr>
            <a:grpSpLocks/>
          </p:cNvGrpSpPr>
          <p:nvPr/>
        </p:nvGrpSpPr>
        <p:grpSpPr bwMode="auto">
          <a:xfrm>
            <a:off x="4191000" y="1995063"/>
            <a:ext cx="4497388" cy="3054350"/>
            <a:chOff x="1331640" y="1484784"/>
            <a:chExt cx="4497949" cy="3054533"/>
          </a:xfrm>
        </p:grpSpPr>
        <p:cxnSp>
          <p:nvCxnSpPr>
            <p:cNvPr id="8" name="直線單箭頭接點 7"/>
            <p:cNvCxnSpPr/>
            <p:nvPr/>
          </p:nvCxnSpPr>
          <p:spPr>
            <a:xfrm>
              <a:off x="1331640" y="3140646"/>
              <a:ext cx="647781"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2543" name="群組 64"/>
            <p:cNvGrpSpPr>
              <a:grpSpLocks/>
            </p:cNvGrpSpPr>
            <p:nvPr/>
          </p:nvGrpSpPr>
          <p:grpSpPr bwMode="auto">
            <a:xfrm>
              <a:off x="2550674" y="1484784"/>
              <a:ext cx="3245462" cy="1008112"/>
              <a:chOff x="2550674" y="1484784"/>
              <a:chExt cx="3245462" cy="1008112"/>
            </a:xfrm>
          </p:grpSpPr>
          <p:cxnSp>
            <p:nvCxnSpPr>
              <p:cNvPr id="17" name="直線單箭頭接點 16"/>
              <p:cNvCxnSpPr/>
              <p:nvPr/>
            </p:nvCxnSpPr>
            <p:spPr>
              <a:xfrm>
                <a:off x="4572132" y="2059493"/>
                <a:ext cx="1224115" cy="1588"/>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rot="5400000">
                <a:off x="2335079" y="2276994"/>
                <a:ext cx="431826"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2569" name="群組 11"/>
              <p:cNvGrpSpPr>
                <a:grpSpLocks noChangeAspect="1"/>
              </p:cNvGrpSpPr>
              <p:nvPr/>
            </p:nvGrpSpPr>
            <p:grpSpPr bwMode="auto">
              <a:xfrm>
                <a:off x="4186037" y="1761665"/>
                <a:ext cx="385963" cy="385963"/>
                <a:chOff x="3275856" y="3933056"/>
                <a:chExt cx="432048" cy="504056"/>
              </a:xfrm>
            </p:grpSpPr>
            <p:sp>
              <p:nvSpPr>
                <p:cNvPr id="13" name="等腰三角形 12"/>
                <p:cNvSpPr/>
                <p:nvPr/>
              </p:nvSpPr>
              <p:spPr>
                <a:xfrm rot="5400000">
                  <a:off x="3275737" y="4220853"/>
                  <a:ext cx="217701" cy="21682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4" name="等腰三角形 13"/>
                <p:cNvSpPr/>
                <p:nvPr/>
              </p:nvSpPr>
              <p:spPr>
                <a:xfrm rot="16200000">
                  <a:off x="3491675" y="4221742"/>
                  <a:ext cx="217701" cy="21505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5" name="套索 14"/>
                <p:cNvSpPr/>
                <p:nvPr/>
              </p:nvSpPr>
              <p:spPr>
                <a:xfrm rot="5400000">
                  <a:off x="3311731" y="3896663"/>
                  <a:ext cx="360763" cy="431878"/>
                </a:xfrm>
                <a:prstGeom prst="chord">
                  <a:avLst>
                    <a:gd name="adj1" fmla="val 5495906"/>
                    <a:gd name="adj2" fmla="val 160448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16" name="直線接點 15"/>
                <p:cNvCxnSpPr>
                  <a:stCxn id="15" idx="2"/>
                  <a:endCxn id="14" idx="0"/>
                </p:cNvCxnSpPr>
                <p:nvPr/>
              </p:nvCxnSpPr>
              <p:spPr>
                <a:xfrm rot="16200000" flipH="1">
                  <a:off x="3379116" y="4216418"/>
                  <a:ext cx="225995" cy="17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8" name="直線接點 17"/>
              <p:cNvCxnSpPr/>
              <p:nvPr/>
            </p:nvCxnSpPr>
            <p:spPr>
              <a:xfrm rot="10800000">
                <a:off x="2555756" y="2061081"/>
                <a:ext cx="1606751"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22571" name="文字方塊 34"/>
              <p:cNvSpPr txBox="1">
                <a:spLocks noChangeArrowheads="1"/>
              </p:cNvSpPr>
              <p:nvPr/>
            </p:nvSpPr>
            <p:spPr bwMode="auto">
              <a:xfrm>
                <a:off x="3995936" y="1484784"/>
                <a:ext cx="7200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Valve</a:t>
                </a:r>
                <a:endParaRPr lang="zh-TW" altLang="en-US" sz="1000">
                  <a:latin typeface="Arial" panose="020B0604020202020204" pitchFamily="34" charset="0"/>
                  <a:ea typeface="新細明體" pitchFamily="18" charset="-120"/>
                </a:endParaRPr>
              </a:p>
            </p:txBody>
          </p:sp>
        </p:grpSp>
        <p:grpSp>
          <p:nvGrpSpPr>
            <p:cNvPr id="22544" name="群組 65"/>
            <p:cNvGrpSpPr>
              <a:grpSpLocks/>
            </p:cNvGrpSpPr>
            <p:nvPr/>
          </p:nvGrpSpPr>
          <p:grpSpPr bwMode="auto">
            <a:xfrm>
              <a:off x="2555776" y="3356992"/>
              <a:ext cx="3273813" cy="1182325"/>
              <a:chOff x="2555776" y="3356992"/>
              <a:chExt cx="3273813" cy="1182325"/>
            </a:xfrm>
          </p:grpSpPr>
          <p:cxnSp>
            <p:nvCxnSpPr>
              <p:cNvPr id="20" name="直線單箭頭接點 19"/>
              <p:cNvCxnSpPr/>
              <p:nvPr/>
            </p:nvCxnSpPr>
            <p:spPr>
              <a:xfrm>
                <a:off x="4605473" y="3932856"/>
                <a:ext cx="1224116" cy="158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rot="5400000">
                <a:off x="2339049" y="3871734"/>
                <a:ext cx="433413"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rot="10800000">
                <a:off x="2555756" y="4088440"/>
                <a:ext cx="792261"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22555" name="群組 22"/>
              <p:cNvGrpSpPr>
                <a:grpSpLocks noChangeAspect="1"/>
              </p:cNvGrpSpPr>
              <p:nvPr/>
            </p:nvGrpSpPr>
            <p:grpSpPr bwMode="auto">
              <a:xfrm>
                <a:off x="4223111" y="3633873"/>
                <a:ext cx="385963" cy="385963"/>
                <a:chOff x="3275856" y="3933056"/>
                <a:chExt cx="432048" cy="504056"/>
              </a:xfrm>
            </p:grpSpPr>
            <p:sp>
              <p:nvSpPr>
                <p:cNvPr id="24" name="等腰三角形 23"/>
                <p:cNvSpPr/>
                <p:nvPr/>
              </p:nvSpPr>
              <p:spPr>
                <a:xfrm rot="5400000">
                  <a:off x="3275114" y="4220288"/>
                  <a:ext cx="217702" cy="21682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5" name="等腰三角形 24"/>
                <p:cNvSpPr/>
                <p:nvPr/>
              </p:nvSpPr>
              <p:spPr>
                <a:xfrm rot="16200000">
                  <a:off x="3491053" y="4221177"/>
                  <a:ext cx="217702" cy="215049"/>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6" name="套索 25"/>
                <p:cNvSpPr/>
                <p:nvPr/>
              </p:nvSpPr>
              <p:spPr>
                <a:xfrm rot="5400000">
                  <a:off x="3285191" y="3870183"/>
                  <a:ext cx="412597" cy="431877"/>
                </a:xfrm>
                <a:prstGeom prst="chord">
                  <a:avLst>
                    <a:gd name="adj1" fmla="val 5495906"/>
                    <a:gd name="adj2" fmla="val 160448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p:cNvCxnSpPr>
                  <a:stCxn id="26" idx="2"/>
                  <a:endCxn id="25" idx="0"/>
                </p:cNvCxnSpPr>
                <p:nvPr/>
              </p:nvCxnSpPr>
              <p:spPr>
                <a:xfrm rot="16200000" flipH="1">
                  <a:off x="3378492" y="4215852"/>
                  <a:ext cx="225996" cy="17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556" name="群組 30"/>
              <p:cNvGrpSpPr>
                <a:grpSpLocks/>
              </p:cNvGrpSpPr>
              <p:nvPr/>
            </p:nvGrpSpPr>
            <p:grpSpPr bwMode="auto">
              <a:xfrm>
                <a:off x="3325562" y="3883350"/>
                <a:ext cx="504056" cy="432048"/>
                <a:chOff x="1691680" y="4419912"/>
                <a:chExt cx="1440160" cy="1313344"/>
              </a:xfrm>
            </p:grpSpPr>
            <p:sp>
              <p:nvSpPr>
                <p:cNvPr id="30" name="矩形 29"/>
                <p:cNvSpPr/>
                <p:nvPr/>
              </p:nvSpPr>
              <p:spPr>
                <a:xfrm>
                  <a:off x="2554222" y="4440101"/>
                  <a:ext cx="576109" cy="35712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9" name="梯形 28"/>
                <p:cNvSpPr/>
                <p:nvPr/>
              </p:nvSpPr>
              <p:spPr>
                <a:xfrm>
                  <a:off x="1692329" y="5501818"/>
                  <a:ext cx="1365422" cy="231647"/>
                </a:xfrm>
                <a:prstGeom prst="trapezoid">
                  <a:avLst>
                    <a:gd name="adj" fmla="val 1473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8" name="橢圓 27"/>
                <p:cNvSpPr/>
                <p:nvPr/>
              </p:nvSpPr>
              <p:spPr>
                <a:xfrm>
                  <a:off x="1764909" y="4420797"/>
                  <a:ext cx="1220261" cy="1225801"/>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cxnSp>
            <p:nvCxnSpPr>
              <p:cNvPr id="32" name="直線接點 31"/>
              <p:cNvCxnSpPr/>
              <p:nvPr/>
            </p:nvCxnSpPr>
            <p:spPr>
              <a:xfrm rot="10800000">
                <a:off x="3851317" y="3932856"/>
                <a:ext cx="360407" cy="0"/>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22558" name="文字方塊 33"/>
              <p:cNvSpPr txBox="1">
                <a:spLocks noChangeArrowheads="1"/>
              </p:cNvSpPr>
              <p:nvPr/>
            </p:nvSpPr>
            <p:spPr bwMode="auto">
              <a:xfrm>
                <a:off x="3237301" y="4293096"/>
                <a:ext cx="6480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Pump</a:t>
                </a:r>
                <a:endParaRPr lang="zh-TW" altLang="en-US" sz="1000">
                  <a:latin typeface="Arial" panose="020B0604020202020204" pitchFamily="34" charset="0"/>
                  <a:ea typeface="新細明體" pitchFamily="18" charset="-120"/>
                </a:endParaRPr>
              </a:p>
            </p:txBody>
          </p:sp>
          <p:sp>
            <p:nvSpPr>
              <p:cNvPr id="22559" name="文字方塊 35"/>
              <p:cNvSpPr txBox="1">
                <a:spLocks noChangeArrowheads="1"/>
              </p:cNvSpPr>
              <p:nvPr/>
            </p:nvSpPr>
            <p:spPr bwMode="auto">
              <a:xfrm>
                <a:off x="3923928" y="3356992"/>
                <a:ext cx="9361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Valve</a:t>
                </a:r>
                <a:endParaRPr lang="zh-TW" altLang="en-US" sz="1000">
                  <a:latin typeface="Arial" panose="020B0604020202020204" pitchFamily="34" charset="0"/>
                  <a:ea typeface="新細明體" pitchFamily="18" charset="-120"/>
                </a:endParaRPr>
              </a:p>
            </p:txBody>
          </p:sp>
        </p:grpSp>
        <p:sp>
          <p:nvSpPr>
            <p:cNvPr id="22545" name="文字方塊 36"/>
            <p:cNvSpPr txBox="1">
              <a:spLocks noChangeArrowheads="1"/>
            </p:cNvSpPr>
            <p:nvPr/>
          </p:nvSpPr>
          <p:spPr bwMode="auto">
            <a:xfrm>
              <a:off x="3015228" y="2852936"/>
              <a:ext cx="9361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Separating </a:t>
              </a:r>
            </a:p>
            <a:p>
              <a:pPr algn="ctr" eaLnBrk="1" hangingPunct="1">
                <a:spcBef>
                  <a:spcPct val="0"/>
                </a:spcBef>
                <a:buClrTx/>
                <a:buSzTx/>
                <a:buFontTx/>
                <a:buNone/>
              </a:pPr>
              <a:r>
                <a:rPr lang="en-US" altLang="zh-TW" sz="1000">
                  <a:latin typeface="Arial" panose="020B0604020202020204" pitchFamily="34" charset="0"/>
                  <a:ea typeface="新細明體" pitchFamily="18" charset="-120"/>
                </a:rPr>
                <a:t>tank</a:t>
              </a:r>
              <a:endParaRPr lang="zh-TW" altLang="en-US" sz="1000">
                <a:latin typeface="Arial" panose="020B0604020202020204" pitchFamily="34" charset="0"/>
                <a:ea typeface="新細明體" pitchFamily="18" charset="-120"/>
              </a:endParaRPr>
            </a:p>
          </p:txBody>
        </p:sp>
        <p:grpSp>
          <p:nvGrpSpPr>
            <p:cNvPr id="22546" name="群組 54"/>
            <p:cNvGrpSpPr>
              <a:grpSpLocks/>
            </p:cNvGrpSpPr>
            <p:nvPr/>
          </p:nvGrpSpPr>
          <p:grpSpPr bwMode="auto">
            <a:xfrm>
              <a:off x="1979712" y="2503929"/>
              <a:ext cx="1080120" cy="1213103"/>
              <a:chOff x="1979712" y="2503929"/>
              <a:chExt cx="1080120" cy="1213103"/>
            </a:xfrm>
          </p:grpSpPr>
          <p:sp>
            <p:nvSpPr>
              <p:cNvPr id="4" name="橢圓 3"/>
              <p:cNvSpPr/>
              <p:nvPr/>
            </p:nvSpPr>
            <p:spPr>
              <a:xfrm>
                <a:off x="1979421" y="2504020"/>
                <a:ext cx="1079635" cy="18574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48" name="直線接點 47"/>
              <p:cNvCxnSpPr>
                <a:stCxn id="4" idx="6"/>
              </p:cNvCxnSpPr>
              <p:nvPr/>
            </p:nvCxnSpPr>
            <p:spPr>
              <a:xfrm>
                <a:off x="3059056" y="2596101"/>
                <a:ext cx="0" cy="1120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1979421" y="3716943"/>
                <a:ext cx="10796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a:stCxn id="4" idx="2"/>
              </p:cNvCxnSpPr>
              <p:nvPr/>
            </p:nvCxnSpPr>
            <p:spPr>
              <a:xfrm rot="10800000" flipV="1">
                <a:off x="1979421" y="2596101"/>
                <a:ext cx="0" cy="11208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998473" y="3140646"/>
                <a:ext cx="1057407" cy="5667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grpSp>
      </p:grpSp>
      <p:sp>
        <p:nvSpPr>
          <p:cNvPr id="22532" name="文字方塊 67"/>
          <p:cNvSpPr txBox="1">
            <a:spLocks noChangeArrowheads="1"/>
          </p:cNvSpPr>
          <p:nvPr/>
        </p:nvSpPr>
        <p:spPr bwMode="auto">
          <a:xfrm>
            <a:off x="3935413" y="5090689"/>
            <a:ext cx="2520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 typeface="Wingdings" panose="05000000000000000000" pitchFamily="2" charset="2"/>
              <a:buChar char="Ø"/>
            </a:pPr>
            <a:r>
              <a:rPr lang="en-US" altLang="zh-TW" sz="1800" b="1" dirty="0">
                <a:latin typeface="Verdana" panose="020B0604030504040204" pitchFamily="34" charset="0"/>
                <a:ea typeface="Verdana" panose="020B0604030504040204" pitchFamily="34" charset="0"/>
                <a:cs typeface="Times New Roman" panose="02020603050405020304" pitchFamily="18" charset="0"/>
              </a:rPr>
              <a:t>CVs:</a:t>
            </a:r>
          </a:p>
          <a:p>
            <a:pPr lvl="1"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Feed flow rate</a:t>
            </a:r>
          </a:p>
          <a:p>
            <a:pPr lvl="1"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Liquid level</a:t>
            </a:r>
          </a:p>
          <a:p>
            <a:pPr lvl="1"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Tank pressure </a:t>
            </a:r>
            <a:endParaRPr lang="zh-TW" altLang="en-US" sz="1800" dirty="0">
              <a:solidFill>
                <a:srgbClr val="FF0000"/>
              </a:solidFill>
              <a:latin typeface="Verdana" panose="020B0604030504040204" pitchFamily="34" charset="0"/>
              <a:ea typeface="新細明體" pitchFamily="18" charset="-120"/>
              <a:cs typeface="Times New Roman" panose="02020603050405020304" pitchFamily="18" charset="0"/>
            </a:endParaRPr>
          </a:p>
        </p:txBody>
      </p:sp>
      <p:grpSp>
        <p:nvGrpSpPr>
          <p:cNvPr id="22533" name="群組 68"/>
          <p:cNvGrpSpPr>
            <a:grpSpLocks noChangeAspect="1"/>
          </p:cNvGrpSpPr>
          <p:nvPr/>
        </p:nvGrpSpPr>
        <p:grpSpPr bwMode="auto">
          <a:xfrm>
            <a:off x="3768726" y="3341264"/>
            <a:ext cx="411163" cy="411163"/>
            <a:chOff x="3275856" y="3933056"/>
            <a:chExt cx="432048" cy="504056"/>
          </a:xfrm>
        </p:grpSpPr>
        <p:sp>
          <p:nvSpPr>
            <p:cNvPr id="70" name="等腰三角形 69"/>
            <p:cNvSpPr/>
            <p:nvPr/>
          </p:nvSpPr>
          <p:spPr>
            <a:xfrm rot="5400000">
              <a:off x="3276273" y="4220671"/>
              <a:ext cx="216024" cy="216858"/>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1" name="等腰三角形 70"/>
            <p:cNvSpPr/>
            <p:nvPr/>
          </p:nvSpPr>
          <p:spPr>
            <a:xfrm rot="16200000">
              <a:off x="3492296" y="4221505"/>
              <a:ext cx="216024" cy="21519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72" name="套索 71"/>
            <p:cNvSpPr/>
            <p:nvPr/>
          </p:nvSpPr>
          <p:spPr>
            <a:xfrm rot="5400000">
              <a:off x="3311860" y="3897051"/>
              <a:ext cx="360040" cy="432048"/>
            </a:xfrm>
            <a:prstGeom prst="chord">
              <a:avLst>
                <a:gd name="adj1" fmla="val 5495906"/>
                <a:gd name="adj2" fmla="val 160448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73" name="直線接點 72"/>
            <p:cNvCxnSpPr>
              <a:stCxn id="72" idx="2"/>
              <a:endCxn id="71" idx="0"/>
            </p:cNvCxnSpPr>
            <p:nvPr/>
          </p:nvCxnSpPr>
          <p:spPr>
            <a:xfrm rot="16200000" flipH="1">
              <a:off x="3379003" y="4216361"/>
              <a:ext cx="225755" cy="16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直線接點 74"/>
          <p:cNvCxnSpPr/>
          <p:nvPr/>
        </p:nvCxnSpPr>
        <p:spPr>
          <a:xfrm>
            <a:off x="3038475" y="3652413"/>
            <a:ext cx="7191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35" name="文字方塊 78"/>
          <p:cNvSpPr txBox="1">
            <a:spLocks noChangeArrowheads="1"/>
          </p:cNvSpPr>
          <p:nvPr/>
        </p:nvSpPr>
        <p:spPr bwMode="auto">
          <a:xfrm>
            <a:off x="2927351" y="2139527"/>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 typeface="Wingdings" panose="05000000000000000000" pitchFamily="2" charset="2"/>
              <a:buChar char="Ø"/>
            </a:pPr>
            <a:r>
              <a:rPr lang="en-US" altLang="zh-TW" sz="1800" b="1">
                <a:solidFill>
                  <a:srgbClr val="C00000"/>
                </a:solidFill>
                <a:latin typeface="Times New Roman" panose="02020603050405020304" pitchFamily="18" charset="0"/>
                <a:ea typeface="新細明體" pitchFamily="18" charset="-120"/>
                <a:cs typeface="Times New Roman" panose="02020603050405020304" pitchFamily="18" charset="0"/>
              </a:rPr>
              <a:t>A separating process</a:t>
            </a:r>
          </a:p>
        </p:txBody>
      </p:sp>
      <p:sp>
        <p:nvSpPr>
          <p:cNvPr id="22536" name="文字方塊 79"/>
          <p:cNvSpPr txBox="1">
            <a:spLocks noChangeArrowheads="1"/>
          </p:cNvSpPr>
          <p:nvPr/>
        </p:nvSpPr>
        <p:spPr bwMode="auto">
          <a:xfrm>
            <a:off x="3503614" y="3076151"/>
            <a:ext cx="936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0"/>
              </a:spcBef>
              <a:buClrTx/>
              <a:buSzTx/>
              <a:buFontTx/>
              <a:buNone/>
            </a:pPr>
            <a:r>
              <a:rPr lang="en-US" altLang="zh-TW" sz="1000">
                <a:latin typeface="Arial" panose="020B0604020202020204" pitchFamily="34" charset="0"/>
                <a:ea typeface="新細明體" pitchFamily="18" charset="-120"/>
              </a:rPr>
              <a:t>Valve</a:t>
            </a:r>
            <a:endParaRPr lang="zh-TW" altLang="en-US" sz="1000">
              <a:latin typeface="Arial" panose="020B0604020202020204" pitchFamily="34" charset="0"/>
              <a:ea typeface="新細明體" pitchFamily="18" charset="-120"/>
            </a:endParaRPr>
          </a:p>
        </p:txBody>
      </p:sp>
      <p:sp>
        <p:nvSpPr>
          <p:cNvPr id="22537" name="文字方塊 46"/>
          <p:cNvSpPr txBox="1">
            <a:spLocks noChangeArrowheads="1"/>
          </p:cNvSpPr>
          <p:nvPr/>
        </p:nvSpPr>
        <p:spPr bwMode="auto">
          <a:xfrm>
            <a:off x="6710362" y="5098946"/>
            <a:ext cx="25209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 typeface="Wingdings" panose="05000000000000000000" pitchFamily="2" charset="2"/>
              <a:buChar char="Ø"/>
            </a:pPr>
            <a:r>
              <a:rPr lang="en-US" altLang="zh-TW" sz="1800" b="1" dirty="0">
                <a:latin typeface="Verdana" panose="020B0604030504040204" pitchFamily="34" charset="0"/>
                <a:ea typeface="Verdana" panose="020B0604030504040204" pitchFamily="34" charset="0"/>
                <a:cs typeface="Times New Roman" panose="02020603050405020304" pitchFamily="18" charset="0"/>
              </a:rPr>
              <a:t>MVs:</a:t>
            </a:r>
          </a:p>
          <a:p>
            <a:pPr lvl="1"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Feed flow rate</a:t>
            </a:r>
          </a:p>
          <a:p>
            <a:pPr lvl="1"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Vapor flow rate</a:t>
            </a:r>
          </a:p>
          <a:p>
            <a:pPr lvl="1" eaLnBrk="1" hangingPunct="1">
              <a:lnSpc>
                <a:spcPct val="150000"/>
              </a:lnSpc>
              <a:spcBef>
                <a:spcPct val="0"/>
              </a:spcBef>
              <a:buClrTx/>
              <a:buFont typeface="Arial" panose="020B0604020202020204" pitchFamily="34" charset="0"/>
              <a:buChar char="•"/>
            </a:pPr>
            <a:r>
              <a:rPr lang="en-US" altLang="zh-TW" sz="1800" dirty="0">
                <a:solidFill>
                  <a:srgbClr val="FF0000"/>
                </a:solidFill>
                <a:latin typeface="Verdana" panose="020B0604030504040204" pitchFamily="34" charset="0"/>
                <a:ea typeface="Verdana" panose="020B0604030504040204" pitchFamily="34" charset="0"/>
                <a:cs typeface="Times New Roman" panose="02020603050405020304" pitchFamily="18" charset="0"/>
              </a:rPr>
              <a:t>Liquid flow rate</a:t>
            </a:r>
            <a:endParaRPr lang="zh-TW" altLang="en-US" sz="1800" dirty="0">
              <a:solidFill>
                <a:srgbClr val="FF0000"/>
              </a:solidFill>
              <a:latin typeface="Verdana" panose="020B0604030504040204" pitchFamily="34" charset="0"/>
              <a:ea typeface="新細明體" pitchFamily="18" charset="-120"/>
              <a:cs typeface="Times New Roman" panose="02020603050405020304" pitchFamily="18" charset="0"/>
            </a:endParaRPr>
          </a:p>
        </p:txBody>
      </p:sp>
      <p:sp>
        <p:nvSpPr>
          <p:cNvPr id="49"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5442436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2532">
                                            <p:txEl>
                                              <p:pRg st="0" end="0"/>
                                            </p:txEl>
                                          </p:spTgt>
                                        </p:tgtEl>
                                        <p:attrNameLst>
                                          <p:attrName>style.visibility</p:attrName>
                                        </p:attrNameLst>
                                      </p:cBhvr>
                                      <p:to>
                                        <p:strVal val="visible"/>
                                      </p:to>
                                    </p:set>
                                    <p:animEffect transition="in" filter="fade">
                                      <p:cBhvr>
                                        <p:cTn id="7" dur="500"/>
                                        <p:tgtEl>
                                          <p:spTgt spid="225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2">
                                            <p:txEl>
                                              <p:pRg st="1" end="1"/>
                                            </p:txEl>
                                          </p:spTgt>
                                        </p:tgtEl>
                                        <p:attrNameLst>
                                          <p:attrName>style.visibility</p:attrName>
                                        </p:attrNameLst>
                                      </p:cBhvr>
                                      <p:to>
                                        <p:strVal val="visible"/>
                                      </p:to>
                                    </p:set>
                                    <p:animEffect transition="in" filter="fade">
                                      <p:cBhvr>
                                        <p:cTn id="12" dur="500"/>
                                        <p:tgtEl>
                                          <p:spTgt spid="225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2">
                                            <p:txEl>
                                              <p:pRg st="2" end="2"/>
                                            </p:txEl>
                                          </p:spTgt>
                                        </p:tgtEl>
                                        <p:attrNameLst>
                                          <p:attrName>style.visibility</p:attrName>
                                        </p:attrNameLst>
                                      </p:cBhvr>
                                      <p:to>
                                        <p:strVal val="visible"/>
                                      </p:to>
                                    </p:set>
                                    <p:animEffect transition="in" filter="fade">
                                      <p:cBhvr>
                                        <p:cTn id="17" dur="500"/>
                                        <p:tgtEl>
                                          <p:spTgt spid="225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2">
                                            <p:txEl>
                                              <p:pRg st="3" end="3"/>
                                            </p:txEl>
                                          </p:spTgt>
                                        </p:tgtEl>
                                        <p:attrNameLst>
                                          <p:attrName>style.visibility</p:attrName>
                                        </p:attrNameLst>
                                      </p:cBhvr>
                                      <p:to>
                                        <p:strVal val="visible"/>
                                      </p:to>
                                    </p:set>
                                    <p:animEffect transition="in" filter="fade">
                                      <p:cBhvr>
                                        <p:cTn id="22" dur="500"/>
                                        <p:tgtEl>
                                          <p:spTgt spid="2253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37">
                                            <p:txEl>
                                              <p:pRg st="0" end="0"/>
                                            </p:txEl>
                                          </p:spTgt>
                                        </p:tgtEl>
                                        <p:attrNameLst>
                                          <p:attrName>style.visibility</p:attrName>
                                        </p:attrNameLst>
                                      </p:cBhvr>
                                      <p:to>
                                        <p:strVal val="visible"/>
                                      </p:to>
                                    </p:set>
                                    <p:animEffect transition="in" filter="fade">
                                      <p:cBhvr>
                                        <p:cTn id="27" dur="500"/>
                                        <p:tgtEl>
                                          <p:spTgt spid="2253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22537">
                                            <p:txEl>
                                              <p:pRg st="1" end="1"/>
                                            </p:txEl>
                                          </p:spTgt>
                                        </p:tgtEl>
                                        <p:attrNameLst>
                                          <p:attrName>style.visibility</p:attrName>
                                        </p:attrNameLst>
                                      </p:cBhvr>
                                      <p:to>
                                        <p:strVal val="visible"/>
                                      </p:to>
                                    </p:set>
                                    <p:animEffect transition="in" filter="fade">
                                      <p:cBhvr>
                                        <p:cTn id="32" dur="500"/>
                                        <p:tgtEl>
                                          <p:spTgt spid="22537">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22537">
                                            <p:txEl>
                                              <p:pRg st="2" end="2"/>
                                            </p:txEl>
                                          </p:spTgt>
                                        </p:tgtEl>
                                        <p:attrNameLst>
                                          <p:attrName>style.visibility</p:attrName>
                                        </p:attrNameLst>
                                      </p:cBhvr>
                                      <p:to>
                                        <p:strVal val="visible"/>
                                      </p:to>
                                    </p:set>
                                    <p:animEffect transition="in" filter="fade">
                                      <p:cBhvr>
                                        <p:cTn id="37" dur="500"/>
                                        <p:tgtEl>
                                          <p:spTgt spid="22537">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2537">
                                            <p:txEl>
                                              <p:pRg st="3" end="3"/>
                                            </p:txEl>
                                          </p:spTgt>
                                        </p:tgtEl>
                                        <p:attrNameLst>
                                          <p:attrName>style.visibility</p:attrName>
                                        </p:attrNameLst>
                                      </p:cBhvr>
                                      <p:to>
                                        <p:strVal val="visible"/>
                                      </p:to>
                                    </p:set>
                                    <p:animEffect transition="in" filter="fade">
                                      <p:cBhvr>
                                        <p:cTn id="42" dur="500"/>
                                        <p:tgtEl>
                                          <p:spTgt spid="225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9"/>
          <p:cNvSpPr>
            <a:spLocks noGrp="1" noChangeArrowheads="1"/>
          </p:cNvSpPr>
          <p:nvPr>
            <p:ph type="title"/>
          </p:nvPr>
        </p:nvSpPr>
        <p:spPr>
          <a:xfrm>
            <a:off x="762783" y="468313"/>
            <a:ext cx="9659960" cy="1143000"/>
          </a:xfrm>
        </p:spPr>
        <p:txBody>
          <a:bodyPr>
            <a:normAutofit/>
          </a:bodyPr>
          <a:lstStyle/>
          <a:p>
            <a:pPr>
              <a:defRPr/>
            </a:pPr>
            <a:r>
              <a:rPr lang="en-US" altLang="zh-TW" b="1" dirty="0" smtClean="0">
                <a:latin typeface="Verdana" panose="020B0604030504040204" pitchFamily="34" charset="0"/>
                <a:ea typeface="Verdana" panose="020B0604030504040204" pitchFamily="34" charset="0"/>
              </a:rPr>
              <a:t>Ma</a:t>
            </a:r>
            <a:r>
              <a:rPr lang="tr-TR" altLang="zh-TW" b="1" dirty="0" smtClean="0">
                <a:latin typeface="Verdana" panose="020B0604030504040204" pitchFamily="34" charset="0"/>
                <a:ea typeface="Verdana" panose="020B0604030504040204" pitchFamily="34" charset="0"/>
              </a:rPr>
              <a:t>ı</a:t>
            </a:r>
            <a:r>
              <a:rPr lang="en-US" altLang="zh-TW" b="1" dirty="0" smtClean="0">
                <a:latin typeface="Verdana" panose="020B0604030504040204" pitchFamily="34" charset="0"/>
                <a:ea typeface="Verdana" panose="020B0604030504040204" pitchFamily="34" charset="0"/>
              </a:rPr>
              <a:t>n Features of Process Control –</a:t>
            </a:r>
            <a:br>
              <a:rPr lang="en-US" altLang="zh-TW" b="1" dirty="0" smtClean="0">
                <a:latin typeface="Verdana" panose="020B0604030504040204" pitchFamily="34" charset="0"/>
                <a:ea typeface="Verdana" panose="020B0604030504040204" pitchFamily="34" charset="0"/>
              </a:rPr>
            </a:br>
            <a:r>
              <a:rPr lang="en-US" altLang="zh-TW" b="1" dirty="0" smtClean="0">
                <a:latin typeface="Verdana" panose="020B0604030504040204" pitchFamily="34" charset="0"/>
                <a:ea typeface="Verdana" panose="020B0604030504040204" pitchFamily="34" charset="0"/>
              </a:rPr>
              <a:t>example :water heater</a:t>
            </a:r>
          </a:p>
        </p:txBody>
      </p:sp>
      <p:grpSp>
        <p:nvGrpSpPr>
          <p:cNvPr id="2" name="Grup 1"/>
          <p:cNvGrpSpPr/>
          <p:nvPr/>
        </p:nvGrpSpPr>
        <p:grpSpPr>
          <a:xfrm>
            <a:off x="2211255" y="2119403"/>
            <a:ext cx="7966074" cy="4516437"/>
            <a:chOff x="1992314" y="1655763"/>
            <a:chExt cx="7966074" cy="4516437"/>
          </a:xfrm>
        </p:grpSpPr>
        <p:sp>
          <p:nvSpPr>
            <p:cNvPr id="35981" name="Rectangle 141"/>
            <p:cNvSpPr>
              <a:spLocks noChangeArrowheads="1"/>
            </p:cNvSpPr>
            <p:nvPr/>
          </p:nvSpPr>
          <p:spPr bwMode="auto">
            <a:xfrm>
              <a:off x="4800601" y="3959226"/>
              <a:ext cx="3527425" cy="73025"/>
            </a:xfrm>
            <a:prstGeom prst="rect">
              <a:avLst/>
            </a:prstGeom>
            <a:solidFill>
              <a:srgbClr val="00FFFF"/>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21507" name="Rectangle 142"/>
            <p:cNvSpPr>
              <a:spLocks noChangeArrowheads="1"/>
            </p:cNvSpPr>
            <p:nvPr/>
          </p:nvSpPr>
          <p:spPr bwMode="auto">
            <a:xfrm>
              <a:off x="7104064" y="3817938"/>
              <a:ext cx="1152525" cy="69850"/>
            </a:xfrm>
            <a:prstGeom prst="rect">
              <a:avLst/>
            </a:prstGeom>
            <a:solidFill>
              <a:srgbClr val="00FFFF"/>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pic>
          <p:nvPicPr>
            <p:cNvPr id="35883"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9513" y="1655763"/>
              <a:ext cx="187325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Freeform 54"/>
            <p:cNvSpPr>
              <a:spLocks/>
            </p:cNvSpPr>
            <p:nvPr/>
          </p:nvSpPr>
          <p:spPr bwMode="auto">
            <a:xfrm>
              <a:off x="5862639" y="2671763"/>
              <a:ext cx="174625" cy="82550"/>
            </a:xfrm>
            <a:custGeom>
              <a:avLst/>
              <a:gdLst>
                <a:gd name="T0" fmla="*/ 0 w 220"/>
                <a:gd name="T1" fmla="*/ 2147483646 h 105"/>
                <a:gd name="T2" fmla="*/ 2147483646 w 220"/>
                <a:gd name="T3" fmla="*/ 2147483646 h 105"/>
                <a:gd name="T4" fmla="*/ 2147483646 w 220"/>
                <a:gd name="T5" fmla="*/ 2147483646 h 105"/>
                <a:gd name="T6" fmla="*/ 2147483646 w 220"/>
                <a:gd name="T7" fmla="*/ 2147483646 h 105"/>
                <a:gd name="T8" fmla="*/ 2147483646 w 220"/>
                <a:gd name="T9" fmla="*/ 2147483646 h 105"/>
                <a:gd name="T10" fmla="*/ 2147483646 w 220"/>
                <a:gd name="T11" fmla="*/ 2147483646 h 105"/>
                <a:gd name="T12" fmla="*/ 2147483646 w 220"/>
                <a:gd name="T13" fmla="*/ 2147483646 h 105"/>
                <a:gd name="T14" fmla="*/ 2147483646 w 220"/>
                <a:gd name="T15" fmla="*/ 2147483646 h 105"/>
                <a:gd name="T16" fmla="*/ 2147483646 w 220"/>
                <a:gd name="T17" fmla="*/ 0 h 105"/>
                <a:gd name="T18" fmla="*/ 2147483646 w 220"/>
                <a:gd name="T19" fmla="*/ 2147483646 h 105"/>
                <a:gd name="T20" fmla="*/ 2147483646 w 220"/>
                <a:gd name="T21" fmla="*/ 2147483646 h 105"/>
                <a:gd name="T22" fmla="*/ 2147483646 w 220"/>
                <a:gd name="T23" fmla="*/ 2147483646 h 105"/>
                <a:gd name="T24" fmla="*/ 2147483646 w 220"/>
                <a:gd name="T25" fmla="*/ 2147483646 h 105"/>
                <a:gd name="T26" fmla="*/ 2147483646 w 220"/>
                <a:gd name="T27" fmla="*/ 2147483646 h 105"/>
                <a:gd name="T28" fmla="*/ 2147483646 w 220"/>
                <a:gd name="T29" fmla="*/ 2147483646 h 105"/>
                <a:gd name="T30" fmla="*/ 2147483646 w 220"/>
                <a:gd name="T31" fmla="*/ 2147483646 h 105"/>
                <a:gd name="T32" fmla="*/ 2147483646 w 220"/>
                <a:gd name="T33" fmla="*/ 2147483646 h 105"/>
                <a:gd name="T34" fmla="*/ 2147483646 w 220"/>
                <a:gd name="T35" fmla="*/ 2147483646 h 105"/>
                <a:gd name="T36" fmla="*/ 2147483646 w 220"/>
                <a:gd name="T37" fmla="*/ 2147483646 h 105"/>
                <a:gd name="T38" fmla="*/ 2147483646 w 220"/>
                <a:gd name="T39" fmla="*/ 2147483646 h 105"/>
                <a:gd name="T40" fmla="*/ 2147483646 w 220"/>
                <a:gd name="T41" fmla="*/ 2147483646 h 105"/>
                <a:gd name="T42" fmla="*/ 2147483646 w 220"/>
                <a:gd name="T43" fmla="*/ 2147483646 h 105"/>
                <a:gd name="T44" fmla="*/ 2147483646 w 220"/>
                <a:gd name="T45" fmla="*/ 2147483646 h 105"/>
                <a:gd name="T46" fmla="*/ 2147483646 w 220"/>
                <a:gd name="T47" fmla="*/ 2147483646 h 105"/>
                <a:gd name="T48" fmla="*/ 2147483646 w 220"/>
                <a:gd name="T49" fmla="*/ 2147483646 h 105"/>
                <a:gd name="T50" fmla="*/ 2147483646 w 220"/>
                <a:gd name="T51" fmla="*/ 2147483646 h 105"/>
                <a:gd name="T52" fmla="*/ 2147483646 w 220"/>
                <a:gd name="T53" fmla="*/ 2147483646 h 105"/>
                <a:gd name="T54" fmla="*/ 2147483646 w 220"/>
                <a:gd name="T55" fmla="*/ 2147483646 h 105"/>
                <a:gd name="T56" fmla="*/ 2147483646 w 220"/>
                <a:gd name="T57" fmla="*/ 2147483646 h 105"/>
                <a:gd name="T58" fmla="*/ 2147483646 w 220"/>
                <a:gd name="T59" fmla="*/ 2147483646 h 105"/>
                <a:gd name="T60" fmla="*/ 2147483646 w 220"/>
                <a:gd name="T61" fmla="*/ 2147483646 h 105"/>
                <a:gd name="T62" fmla="*/ 2147483646 w 220"/>
                <a:gd name="T63" fmla="*/ 2147483646 h 105"/>
                <a:gd name="T64" fmla="*/ 0 w 220"/>
                <a:gd name="T65" fmla="*/ 2147483646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0"/>
                <a:gd name="T100" fmla="*/ 0 h 105"/>
                <a:gd name="T101" fmla="*/ 220 w 220"/>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0" h="105">
                  <a:moveTo>
                    <a:pt x="0" y="53"/>
                  </a:moveTo>
                  <a:lnTo>
                    <a:pt x="2" y="45"/>
                  </a:lnTo>
                  <a:lnTo>
                    <a:pt x="8" y="36"/>
                  </a:lnTo>
                  <a:lnTo>
                    <a:pt x="17" y="27"/>
                  </a:lnTo>
                  <a:lnTo>
                    <a:pt x="30" y="19"/>
                  </a:lnTo>
                  <a:lnTo>
                    <a:pt x="46" y="12"/>
                  </a:lnTo>
                  <a:lnTo>
                    <a:pt x="64" y="6"/>
                  </a:lnTo>
                  <a:lnTo>
                    <a:pt x="86" y="2"/>
                  </a:lnTo>
                  <a:lnTo>
                    <a:pt x="110" y="0"/>
                  </a:lnTo>
                  <a:lnTo>
                    <a:pt x="134" y="2"/>
                  </a:lnTo>
                  <a:lnTo>
                    <a:pt x="155" y="6"/>
                  </a:lnTo>
                  <a:lnTo>
                    <a:pt x="175" y="12"/>
                  </a:lnTo>
                  <a:lnTo>
                    <a:pt x="190" y="19"/>
                  </a:lnTo>
                  <a:lnTo>
                    <a:pt x="203" y="27"/>
                  </a:lnTo>
                  <a:lnTo>
                    <a:pt x="212" y="36"/>
                  </a:lnTo>
                  <a:lnTo>
                    <a:pt x="217" y="45"/>
                  </a:lnTo>
                  <a:lnTo>
                    <a:pt x="220" y="53"/>
                  </a:lnTo>
                  <a:lnTo>
                    <a:pt x="217" y="61"/>
                  </a:lnTo>
                  <a:lnTo>
                    <a:pt x="212" y="71"/>
                  </a:lnTo>
                  <a:lnTo>
                    <a:pt x="203" y="79"/>
                  </a:lnTo>
                  <a:lnTo>
                    <a:pt x="190" y="87"/>
                  </a:lnTo>
                  <a:lnTo>
                    <a:pt x="175" y="95"/>
                  </a:lnTo>
                  <a:lnTo>
                    <a:pt x="155" y="99"/>
                  </a:lnTo>
                  <a:lnTo>
                    <a:pt x="134" y="104"/>
                  </a:lnTo>
                  <a:lnTo>
                    <a:pt x="110" y="105"/>
                  </a:lnTo>
                  <a:lnTo>
                    <a:pt x="86" y="104"/>
                  </a:lnTo>
                  <a:lnTo>
                    <a:pt x="64" y="99"/>
                  </a:lnTo>
                  <a:lnTo>
                    <a:pt x="46" y="95"/>
                  </a:lnTo>
                  <a:lnTo>
                    <a:pt x="30" y="87"/>
                  </a:lnTo>
                  <a:lnTo>
                    <a:pt x="17" y="79"/>
                  </a:lnTo>
                  <a:lnTo>
                    <a:pt x="8" y="71"/>
                  </a:lnTo>
                  <a:lnTo>
                    <a:pt x="2" y="61"/>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1" name="Freeform 55"/>
            <p:cNvSpPr>
              <a:spLocks/>
            </p:cNvSpPr>
            <p:nvPr/>
          </p:nvSpPr>
          <p:spPr bwMode="auto">
            <a:xfrm>
              <a:off x="6203951" y="2671763"/>
              <a:ext cx="176213" cy="82550"/>
            </a:xfrm>
            <a:custGeom>
              <a:avLst/>
              <a:gdLst>
                <a:gd name="T0" fmla="*/ 0 w 221"/>
                <a:gd name="T1" fmla="*/ 2147483646 h 105"/>
                <a:gd name="T2" fmla="*/ 2147483646 w 221"/>
                <a:gd name="T3" fmla="*/ 2147483646 h 105"/>
                <a:gd name="T4" fmla="*/ 2147483646 w 221"/>
                <a:gd name="T5" fmla="*/ 2147483646 h 105"/>
                <a:gd name="T6" fmla="*/ 2147483646 w 221"/>
                <a:gd name="T7" fmla="*/ 2147483646 h 105"/>
                <a:gd name="T8" fmla="*/ 2147483646 w 221"/>
                <a:gd name="T9" fmla="*/ 2147483646 h 105"/>
                <a:gd name="T10" fmla="*/ 2147483646 w 221"/>
                <a:gd name="T11" fmla="*/ 2147483646 h 105"/>
                <a:gd name="T12" fmla="*/ 2147483646 w 221"/>
                <a:gd name="T13" fmla="*/ 2147483646 h 105"/>
                <a:gd name="T14" fmla="*/ 2147483646 w 221"/>
                <a:gd name="T15" fmla="*/ 2147483646 h 105"/>
                <a:gd name="T16" fmla="*/ 2147483646 w 221"/>
                <a:gd name="T17" fmla="*/ 0 h 105"/>
                <a:gd name="T18" fmla="*/ 2147483646 w 221"/>
                <a:gd name="T19" fmla="*/ 2147483646 h 105"/>
                <a:gd name="T20" fmla="*/ 2147483646 w 221"/>
                <a:gd name="T21" fmla="*/ 2147483646 h 105"/>
                <a:gd name="T22" fmla="*/ 2147483646 w 221"/>
                <a:gd name="T23" fmla="*/ 2147483646 h 105"/>
                <a:gd name="T24" fmla="*/ 2147483646 w 221"/>
                <a:gd name="T25" fmla="*/ 2147483646 h 105"/>
                <a:gd name="T26" fmla="*/ 2147483646 w 221"/>
                <a:gd name="T27" fmla="*/ 2147483646 h 105"/>
                <a:gd name="T28" fmla="*/ 2147483646 w 221"/>
                <a:gd name="T29" fmla="*/ 2147483646 h 105"/>
                <a:gd name="T30" fmla="*/ 2147483646 w 221"/>
                <a:gd name="T31" fmla="*/ 2147483646 h 105"/>
                <a:gd name="T32" fmla="*/ 2147483646 w 221"/>
                <a:gd name="T33" fmla="*/ 2147483646 h 105"/>
                <a:gd name="T34" fmla="*/ 2147483646 w 221"/>
                <a:gd name="T35" fmla="*/ 2147483646 h 105"/>
                <a:gd name="T36" fmla="*/ 2147483646 w 221"/>
                <a:gd name="T37" fmla="*/ 2147483646 h 105"/>
                <a:gd name="T38" fmla="*/ 2147483646 w 221"/>
                <a:gd name="T39" fmla="*/ 2147483646 h 105"/>
                <a:gd name="T40" fmla="*/ 2147483646 w 221"/>
                <a:gd name="T41" fmla="*/ 2147483646 h 105"/>
                <a:gd name="T42" fmla="*/ 2147483646 w 221"/>
                <a:gd name="T43" fmla="*/ 2147483646 h 105"/>
                <a:gd name="T44" fmla="*/ 2147483646 w 221"/>
                <a:gd name="T45" fmla="*/ 2147483646 h 105"/>
                <a:gd name="T46" fmla="*/ 2147483646 w 221"/>
                <a:gd name="T47" fmla="*/ 2147483646 h 105"/>
                <a:gd name="T48" fmla="*/ 2147483646 w 221"/>
                <a:gd name="T49" fmla="*/ 2147483646 h 105"/>
                <a:gd name="T50" fmla="*/ 2147483646 w 221"/>
                <a:gd name="T51" fmla="*/ 2147483646 h 105"/>
                <a:gd name="T52" fmla="*/ 2147483646 w 221"/>
                <a:gd name="T53" fmla="*/ 2147483646 h 105"/>
                <a:gd name="T54" fmla="*/ 2147483646 w 221"/>
                <a:gd name="T55" fmla="*/ 2147483646 h 105"/>
                <a:gd name="T56" fmla="*/ 2147483646 w 221"/>
                <a:gd name="T57" fmla="*/ 2147483646 h 105"/>
                <a:gd name="T58" fmla="*/ 2147483646 w 221"/>
                <a:gd name="T59" fmla="*/ 2147483646 h 105"/>
                <a:gd name="T60" fmla="*/ 2147483646 w 221"/>
                <a:gd name="T61" fmla="*/ 2147483646 h 105"/>
                <a:gd name="T62" fmla="*/ 2147483646 w 221"/>
                <a:gd name="T63" fmla="*/ 2147483646 h 105"/>
                <a:gd name="T64" fmla="*/ 0 w 221"/>
                <a:gd name="T65" fmla="*/ 2147483646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1"/>
                <a:gd name="T100" fmla="*/ 0 h 105"/>
                <a:gd name="T101" fmla="*/ 221 w 22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1" h="105">
                  <a:moveTo>
                    <a:pt x="0" y="53"/>
                  </a:moveTo>
                  <a:lnTo>
                    <a:pt x="2" y="45"/>
                  </a:lnTo>
                  <a:lnTo>
                    <a:pt x="8" y="36"/>
                  </a:lnTo>
                  <a:lnTo>
                    <a:pt x="17" y="27"/>
                  </a:lnTo>
                  <a:lnTo>
                    <a:pt x="30" y="19"/>
                  </a:lnTo>
                  <a:lnTo>
                    <a:pt x="46" y="12"/>
                  </a:lnTo>
                  <a:lnTo>
                    <a:pt x="64" y="6"/>
                  </a:lnTo>
                  <a:lnTo>
                    <a:pt x="86" y="2"/>
                  </a:lnTo>
                  <a:lnTo>
                    <a:pt x="110" y="0"/>
                  </a:lnTo>
                  <a:lnTo>
                    <a:pt x="135" y="2"/>
                  </a:lnTo>
                  <a:lnTo>
                    <a:pt x="157" y="6"/>
                  </a:lnTo>
                  <a:lnTo>
                    <a:pt x="175" y="12"/>
                  </a:lnTo>
                  <a:lnTo>
                    <a:pt x="191" y="19"/>
                  </a:lnTo>
                  <a:lnTo>
                    <a:pt x="204" y="27"/>
                  </a:lnTo>
                  <a:lnTo>
                    <a:pt x="213" y="36"/>
                  </a:lnTo>
                  <a:lnTo>
                    <a:pt x="219" y="45"/>
                  </a:lnTo>
                  <a:lnTo>
                    <a:pt x="221" y="53"/>
                  </a:lnTo>
                  <a:lnTo>
                    <a:pt x="219" y="61"/>
                  </a:lnTo>
                  <a:lnTo>
                    <a:pt x="213" y="71"/>
                  </a:lnTo>
                  <a:lnTo>
                    <a:pt x="204" y="79"/>
                  </a:lnTo>
                  <a:lnTo>
                    <a:pt x="191" y="87"/>
                  </a:lnTo>
                  <a:lnTo>
                    <a:pt x="175" y="95"/>
                  </a:lnTo>
                  <a:lnTo>
                    <a:pt x="157" y="99"/>
                  </a:lnTo>
                  <a:lnTo>
                    <a:pt x="135" y="104"/>
                  </a:lnTo>
                  <a:lnTo>
                    <a:pt x="110" y="105"/>
                  </a:lnTo>
                  <a:lnTo>
                    <a:pt x="86" y="104"/>
                  </a:lnTo>
                  <a:lnTo>
                    <a:pt x="64" y="99"/>
                  </a:lnTo>
                  <a:lnTo>
                    <a:pt x="46" y="95"/>
                  </a:lnTo>
                  <a:lnTo>
                    <a:pt x="30" y="87"/>
                  </a:lnTo>
                  <a:lnTo>
                    <a:pt x="17" y="79"/>
                  </a:lnTo>
                  <a:lnTo>
                    <a:pt x="8" y="71"/>
                  </a:lnTo>
                  <a:lnTo>
                    <a:pt x="2" y="61"/>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nvGrpSpPr>
            <p:cNvPr id="21512" name="Group 130"/>
            <p:cNvGrpSpPr>
              <a:grpSpLocks/>
            </p:cNvGrpSpPr>
            <p:nvPr/>
          </p:nvGrpSpPr>
          <p:grpSpPr bwMode="auto">
            <a:xfrm>
              <a:off x="8401050" y="4383088"/>
              <a:ext cx="1557338" cy="944562"/>
              <a:chOff x="3404" y="2241"/>
              <a:chExt cx="981" cy="595"/>
            </a:xfrm>
          </p:grpSpPr>
          <p:sp>
            <p:nvSpPr>
              <p:cNvPr id="21548" name="Freeform 62"/>
              <p:cNvSpPr>
                <a:spLocks/>
              </p:cNvSpPr>
              <p:nvPr/>
            </p:nvSpPr>
            <p:spPr bwMode="auto">
              <a:xfrm>
                <a:off x="3420" y="2317"/>
                <a:ext cx="945" cy="477"/>
              </a:xfrm>
              <a:custGeom>
                <a:avLst/>
                <a:gdLst>
                  <a:gd name="T0" fmla="*/ 1 w 1889"/>
                  <a:gd name="T1" fmla="*/ 0 h 955"/>
                  <a:gd name="T2" fmla="*/ 1 w 1889"/>
                  <a:gd name="T3" fmla="*/ 0 h 955"/>
                  <a:gd name="T4" fmla="*/ 1 w 1889"/>
                  <a:gd name="T5" fmla="*/ 0 h 955"/>
                  <a:gd name="T6" fmla="*/ 1 w 1889"/>
                  <a:gd name="T7" fmla="*/ 0 h 955"/>
                  <a:gd name="T8" fmla="*/ 1 w 1889"/>
                  <a:gd name="T9" fmla="*/ 0 h 955"/>
                  <a:gd name="T10" fmla="*/ 1 w 1889"/>
                  <a:gd name="T11" fmla="*/ 0 h 955"/>
                  <a:gd name="T12" fmla="*/ 1 w 1889"/>
                  <a:gd name="T13" fmla="*/ 0 h 955"/>
                  <a:gd name="T14" fmla="*/ 1 w 1889"/>
                  <a:gd name="T15" fmla="*/ 0 h 955"/>
                  <a:gd name="T16" fmla="*/ 1 w 1889"/>
                  <a:gd name="T17" fmla="*/ 0 h 955"/>
                  <a:gd name="T18" fmla="*/ 1 w 1889"/>
                  <a:gd name="T19" fmla="*/ 0 h 955"/>
                  <a:gd name="T20" fmla="*/ 1 w 1889"/>
                  <a:gd name="T21" fmla="*/ 0 h 955"/>
                  <a:gd name="T22" fmla="*/ 1 w 1889"/>
                  <a:gd name="T23" fmla="*/ 0 h 955"/>
                  <a:gd name="T24" fmla="*/ 1 w 1889"/>
                  <a:gd name="T25" fmla="*/ 0 h 955"/>
                  <a:gd name="T26" fmla="*/ 1 w 1889"/>
                  <a:gd name="T27" fmla="*/ 0 h 955"/>
                  <a:gd name="T28" fmla="*/ 1 w 1889"/>
                  <a:gd name="T29" fmla="*/ 0 h 955"/>
                  <a:gd name="T30" fmla="*/ 1 w 1889"/>
                  <a:gd name="T31" fmla="*/ 0 h 955"/>
                  <a:gd name="T32" fmla="*/ 1 w 1889"/>
                  <a:gd name="T33" fmla="*/ 0 h 955"/>
                  <a:gd name="T34" fmla="*/ 1 w 1889"/>
                  <a:gd name="T35" fmla="*/ 0 h 955"/>
                  <a:gd name="T36" fmla="*/ 1 w 1889"/>
                  <a:gd name="T37" fmla="*/ 0 h 955"/>
                  <a:gd name="T38" fmla="*/ 1 w 1889"/>
                  <a:gd name="T39" fmla="*/ 0 h 955"/>
                  <a:gd name="T40" fmla="*/ 1 w 1889"/>
                  <a:gd name="T41" fmla="*/ 0 h 955"/>
                  <a:gd name="T42" fmla="*/ 1 w 1889"/>
                  <a:gd name="T43" fmla="*/ 0 h 955"/>
                  <a:gd name="T44" fmla="*/ 1 w 1889"/>
                  <a:gd name="T45" fmla="*/ 0 h 955"/>
                  <a:gd name="T46" fmla="*/ 1 w 1889"/>
                  <a:gd name="T47" fmla="*/ 0 h 955"/>
                  <a:gd name="T48" fmla="*/ 1 w 1889"/>
                  <a:gd name="T49" fmla="*/ 0 h 955"/>
                  <a:gd name="T50" fmla="*/ 1 w 1889"/>
                  <a:gd name="T51" fmla="*/ 0 h 955"/>
                  <a:gd name="T52" fmla="*/ 1 w 1889"/>
                  <a:gd name="T53" fmla="*/ 0 h 955"/>
                  <a:gd name="T54" fmla="*/ 1 w 1889"/>
                  <a:gd name="T55" fmla="*/ 0 h 955"/>
                  <a:gd name="T56" fmla="*/ 1 w 1889"/>
                  <a:gd name="T57" fmla="*/ 0 h 955"/>
                  <a:gd name="T58" fmla="*/ 1 w 1889"/>
                  <a:gd name="T59" fmla="*/ 0 h 955"/>
                  <a:gd name="T60" fmla="*/ 1 w 1889"/>
                  <a:gd name="T61" fmla="*/ 0 h 955"/>
                  <a:gd name="T62" fmla="*/ 1 w 1889"/>
                  <a:gd name="T63" fmla="*/ 0 h 955"/>
                  <a:gd name="T64" fmla="*/ 1 w 1889"/>
                  <a:gd name="T65" fmla="*/ 0 h 955"/>
                  <a:gd name="T66" fmla="*/ 1 w 1889"/>
                  <a:gd name="T67" fmla="*/ 0 h 955"/>
                  <a:gd name="T68" fmla="*/ 1 w 1889"/>
                  <a:gd name="T69" fmla="*/ 0 h 955"/>
                  <a:gd name="T70" fmla="*/ 1 w 1889"/>
                  <a:gd name="T71" fmla="*/ 0 h 955"/>
                  <a:gd name="T72" fmla="*/ 1 w 1889"/>
                  <a:gd name="T73" fmla="*/ 0 h 955"/>
                  <a:gd name="T74" fmla="*/ 1 w 1889"/>
                  <a:gd name="T75" fmla="*/ 0 h 955"/>
                  <a:gd name="T76" fmla="*/ 1 w 1889"/>
                  <a:gd name="T77" fmla="*/ 0 h 955"/>
                  <a:gd name="T78" fmla="*/ 1 w 1889"/>
                  <a:gd name="T79" fmla="*/ 0 h 955"/>
                  <a:gd name="T80" fmla="*/ 1 w 1889"/>
                  <a:gd name="T81" fmla="*/ 0 h 955"/>
                  <a:gd name="T82" fmla="*/ 1 w 1889"/>
                  <a:gd name="T83" fmla="*/ 0 h 955"/>
                  <a:gd name="T84" fmla="*/ 1 w 1889"/>
                  <a:gd name="T85" fmla="*/ 0 h 955"/>
                  <a:gd name="T86" fmla="*/ 1 w 1889"/>
                  <a:gd name="T87" fmla="*/ 0 h 955"/>
                  <a:gd name="T88" fmla="*/ 1 w 1889"/>
                  <a:gd name="T89" fmla="*/ 0 h 955"/>
                  <a:gd name="T90" fmla="*/ 1 w 1889"/>
                  <a:gd name="T91" fmla="*/ 0 h 955"/>
                  <a:gd name="T92" fmla="*/ 1 w 1889"/>
                  <a:gd name="T93" fmla="*/ 0 h 955"/>
                  <a:gd name="T94" fmla="*/ 1 w 1889"/>
                  <a:gd name="T95" fmla="*/ 0 h 955"/>
                  <a:gd name="T96" fmla="*/ 1 w 1889"/>
                  <a:gd name="T97" fmla="*/ 0 h 955"/>
                  <a:gd name="T98" fmla="*/ 1 w 1889"/>
                  <a:gd name="T99" fmla="*/ 0 h 955"/>
                  <a:gd name="T100" fmla="*/ 1 w 1889"/>
                  <a:gd name="T101" fmla="*/ 0 h 955"/>
                  <a:gd name="T102" fmla="*/ 1 w 1889"/>
                  <a:gd name="T103" fmla="*/ 0 h 955"/>
                  <a:gd name="T104" fmla="*/ 1 w 1889"/>
                  <a:gd name="T105" fmla="*/ 0 h 955"/>
                  <a:gd name="T106" fmla="*/ 1 w 1889"/>
                  <a:gd name="T107" fmla="*/ 0 h 955"/>
                  <a:gd name="T108" fmla="*/ 1 w 1889"/>
                  <a:gd name="T109" fmla="*/ 0 h 955"/>
                  <a:gd name="T110" fmla="*/ 1 w 1889"/>
                  <a:gd name="T111" fmla="*/ 0 h 955"/>
                  <a:gd name="T112" fmla="*/ 1 w 1889"/>
                  <a:gd name="T113" fmla="*/ 0 h 955"/>
                  <a:gd name="T114" fmla="*/ 1 w 1889"/>
                  <a:gd name="T115" fmla="*/ 0 h 9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89"/>
                  <a:gd name="T175" fmla="*/ 0 h 955"/>
                  <a:gd name="T176" fmla="*/ 1889 w 1889"/>
                  <a:gd name="T177" fmla="*/ 955 h 95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89" h="955">
                    <a:moveTo>
                      <a:pt x="1622" y="955"/>
                    </a:moveTo>
                    <a:lnTo>
                      <a:pt x="1619" y="953"/>
                    </a:lnTo>
                    <a:lnTo>
                      <a:pt x="1611" y="948"/>
                    </a:lnTo>
                    <a:lnTo>
                      <a:pt x="1596" y="941"/>
                    </a:lnTo>
                    <a:lnTo>
                      <a:pt x="1578" y="931"/>
                    </a:lnTo>
                    <a:lnTo>
                      <a:pt x="1554" y="920"/>
                    </a:lnTo>
                    <a:lnTo>
                      <a:pt x="1527" y="908"/>
                    </a:lnTo>
                    <a:lnTo>
                      <a:pt x="1497" y="896"/>
                    </a:lnTo>
                    <a:lnTo>
                      <a:pt x="1463" y="883"/>
                    </a:lnTo>
                    <a:lnTo>
                      <a:pt x="1427" y="872"/>
                    </a:lnTo>
                    <a:lnTo>
                      <a:pt x="1389" y="861"/>
                    </a:lnTo>
                    <a:lnTo>
                      <a:pt x="1349" y="852"/>
                    </a:lnTo>
                    <a:lnTo>
                      <a:pt x="1309" y="844"/>
                    </a:lnTo>
                    <a:lnTo>
                      <a:pt x="1268" y="839"/>
                    </a:lnTo>
                    <a:lnTo>
                      <a:pt x="1226" y="838"/>
                    </a:lnTo>
                    <a:lnTo>
                      <a:pt x="1186" y="840"/>
                    </a:lnTo>
                    <a:lnTo>
                      <a:pt x="1145" y="846"/>
                    </a:lnTo>
                    <a:lnTo>
                      <a:pt x="1104" y="852"/>
                    </a:lnTo>
                    <a:lnTo>
                      <a:pt x="1060" y="854"/>
                    </a:lnTo>
                    <a:lnTo>
                      <a:pt x="1014" y="853"/>
                    </a:lnTo>
                    <a:lnTo>
                      <a:pt x="967" y="849"/>
                    </a:lnTo>
                    <a:lnTo>
                      <a:pt x="920" y="842"/>
                    </a:lnTo>
                    <a:lnTo>
                      <a:pt x="872" y="832"/>
                    </a:lnTo>
                    <a:lnTo>
                      <a:pt x="825" y="822"/>
                    </a:lnTo>
                    <a:lnTo>
                      <a:pt x="781" y="810"/>
                    </a:lnTo>
                    <a:lnTo>
                      <a:pt x="739" y="799"/>
                    </a:lnTo>
                    <a:lnTo>
                      <a:pt x="699" y="786"/>
                    </a:lnTo>
                    <a:lnTo>
                      <a:pt x="665" y="776"/>
                    </a:lnTo>
                    <a:lnTo>
                      <a:pt x="634" y="764"/>
                    </a:lnTo>
                    <a:lnTo>
                      <a:pt x="610" y="756"/>
                    </a:lnTo>
                    <a:lnTo>
                      <a:pt x="591" y="748"/>
                    </a:lnTo>
                    <a:lnTo>
                      <a:pt x="580" y="744"/>
                    </a:lnTo>
                    <a:lnTo>
                      <a:pt x="575" y="743"/>
                    </a:lnTo>
                    <a:lnTo>
                      <a:pt x="570" y="745"/>
                    </a:lnTo>
                    <a:lnTo>
                      <a:pt x="558" y="752"/>
                    </a:lnTo>
                    <a:lnTo>
                      <a:pt x="538" y="761"/>
                    </a:lnTo>
                    <a:lnTo>
                      <a:pt x="513" y="774"/>
                    </a:lnTo>
                    <a:lnTo>
                      <a:pt x="482" y="787"/>
                    </a:lnTo>
                    <a:lnTo>
                      <a:pt x="448" y="802"/>
                    </a:lnTo>
                    <a:lnTo>
                      <a:pt x="411" y="817"/>
                    </a:lnTo>
                    <a:lnTo>
                      <a:pt x="373" y="832"/>
                    </a:lnTo>
                    <a:lnTo>
                      <a:pt x="335" y="845"/>
                    </a:lnTo>
                    <a:lnTo>
                      <a:pt x="297" y="857"/>
                    </a:lnTo>
                    <a:lnTo>
                      <a:pt x="263" y="865"/>
                    </a:lnTo>
                    <a:lnTo>
                      <a:pt x="230" y="869"/>
                    </a:lnTo>
                    <a:lnTo>
                      <a:pt x="203" y="869"/>
                    </a:lnTo>
                    <a:lnTo>
                      <a:pt x="180" y="865"/>
                    </a:lnTo>
                    <a:lnTo>
                      <a:pt x="165" y="853"/>
                    </a:lnTo>
                    <a:lnTo>
                      <a:pt x="157" y="836"/>
                    </a:lnTo>
                    <a:lnTo>
                      <a:pt x="150" y="837"/>
                    </a:lnTo>
                    <a:lnTo>
                      <a:pt x="131" y="840"/>
                    </a:lnTo>
                    <a:lnTo>
                      <a:pt x="107" y="843"/>
                    </a:lnTo>
                    <a:lnTo>
                      <a:pt x="78" y="843"/>
                    </a:lnTo>
                    <a:lnTo>
                      <a:pt x="52" y="839"/>
                    </a:lnTo>
                    <a:lnTo>
                      <a:pt x="30" y="830"/>
                    </a:lnTo>
                    <a:lnTo>
                      <a:pt x="18" y="813"/>
                    </a:lnTo>
                    <a:lnTo>
                      <a:pt x="20" y="787"/>
                    </a:lnTo>
                    <a:lnTo>
                      <a:pt x="17" y="784"/>
                    </a:lnTo>
                    <a:lnTo>
                      <a:pt x="13" y="775"/>
                    </a:lnTo>
                    <a:lnTo>
                      <a:pt x="7" y="760"/>
                    </a:lnTo>
                    <a:lnTo>
                      <a:pt x="2" y="743"/>
                    </a:lnTo>
                    <a:lnTo>
                      <a:pt x="0" y="724"/>
                    </a:lnTo>
                    <a:lnTo>
                      <a:pt x="2" y="703"/>
                    </a:lnTo>
                    <a:lnTo>
                      <a:pt x="11" y="685"/>
                    </a:lnTo>
                    <a:lnTo>
                      <a:pt x="29" y="669"/>
                    </a:lnTo>
                    <a:lnTo>
                      <a:pt x="29" y="668"/>
                    </a:lnTo>
                    <a:lnTo>
                      <a:pt x="28" y="662"/>
                    </a:lnTo>
                    <a:lnTo>
                      <a:pt x="26" y="654"/>
                    </a:lnTo>
                    <a:lnTo>
                      <a:pt x="26" y="643"/>
                    </a:lnTo>
                    <a:lnTo>
                      <a:pt x="26" y="631"/>
                    </a:lnTo>
                    <a:lnTo>
                      <a:pt x="29" y="616"/>
                    </a:lnTo>
                    <a:lnTo>
                      <a:pt x="32" y="598"/>
                    </a:lnTo>
                    <a:lnTo>
                      <a:pt x="39" y="580"/>
                    </a:lnTo>
                    <a:lnTo>
                      <a:pt x="49" y="559"/>
                    </a:lnTo>
                    <a:lnTo>
                      <a:pt x="62" y="537"/>
                    </a:lnTo>
                    <a:lnTo>
                      <a:pt x="79" y="515"/>
                    </a:lnTo>
                    <a:lnTo>
                      <a:pt x="101" y="492"/>
                    </a:lnTo>
                    <a:lnTo>
                      <a:pt x="129" y="468"/>
                    </a:lnTo>
                    <a:lnTo>
                      <a:pt x="161" y="445"/>
                    </a:lnTo>
                    <a:lnTo>
                      <a:pt x="200" y="421"/>
                    </a:lnTo>
                    <a:lnTo>
                      <a:pt x="245" y="398"/>
                    </a:lnTo>
                    <a:lnTo>
                      <a:pt x="248" y="396"/>
                    </a:lnTo>
                    <a:lnTo>
                      <a:pt x="253" y="388"/>
                    </a:lnTo>
                    <a:lnTo>
                      <a:pt x="264" y="377"/>
                    </a:lnTo>
                    <a:lnTo>
                      <a:pt x="276" y="363"/>
                    </a:lnTo>
                    <a:lnTo>
                      <a:pt x="291" y="350"/>
                    </a:lnTo>
                    <a:lnTo>
                      <a:pt x="308" y="336"/>
                    </a:lnTo>
                    <a:lnTo>
                      <a:pt x="325" y="324"/>
                    </a:lnTo>
                    <a:lnTo>
                      <a:pt x="343" y="315"/>
                    </a:lnTo>
                    <a:lnTo>
                      <a:pt x="341" y="315"/>
                    </a:lnTo>
                    <a:lnTo>
                      <a:pt x="334" y="316"/>
                    </a:lnTo>
                    <a:lnTo>
                      <a:pt x="324" y="317"/>
                    </a:lnTo>
                    <a:lnTo>
                      <a:pt x="310" y="317"/>
                    </a:lnTo>
                    <a:lnTo>
                      <a:pt x="294" y="317"/>
                    </a:lnTo>
                    <a:lnTo>
                      <a:pt x="276" y="317"/>
                    </a:lnTo>
                    <a:lnTo>
                      <a:pt x="257" y="316"/>
                    </a:lnTo>
                    <a:lnTo>
                      <a:pt x="237" y="313"/>
                    </a:lnTo>
                    <a:lnTo>
                      <a:pt x="218" y="309"/>
                    </a:lnTo>
                    <a:lnTo>
                      <a:pt x="198" y="302"/>
                    </a:lnTo>
                    <a:lnTo>
                      <a:pt x="180" y="294"/>
                    </a:lnTo>
                    <a:lnTo>
                      <a:pt x="162" y="284"/>
                    </a:lnTo>
                    <a:lnTo>
                      <a:pt x="149" y="271"/>
                    </a:lnTo>
                    <a:lnTo>
                      <a:pt x="138" y="255"/>
                    </a:lnTo>
                    <a:lnTo>
                      <a:pt x="130" y="235"/>
                    </a:lnTo>
                    <a:lnTo>
                      <a:pt x="127" y="212"/>
                    </a:lnTo>
                    <a:lnTo>
                      <a:pt x="129" y="212"/>
                    </a:lnTo>
                    <a:lnTo>
                      <a:pt x="135" y="212"/>
                    </a:lnTo>
                    <a:lnTo>
                      <a:pt x="145" y="211"/>
                    </a:lnTo>
                    <a:lnTo>
                      <a:pt x="159" y="211"/>
                    </a:lnTo>
                    <a:lnTo>
                      <a:pt x="175" y="210"/>
                    </a:lnTo>
                    <a:lnTo>
                      <a:pt x="192" y="209"/>
                    </a:lnTo>
                    <a:lnTo>
                      <a:pt x="213" y="207"/>
                    </a:lnTo>
                    <a:lnTo>
                      <a:pt x="235" y="204"/>
                    </a:lnTo>
                    <a:lnTo>
                      <a:pt x="257" y="202"/>
                    </a:lnTo>
                    <a:lnTo>
                      <a:pt x="280" y="199"/>
                    </a:lnTo>
                    <a:lnTo>
                      <a:pt x="302" y="194"/>
                    </a:lnTo>
                    <a:lnTo>
                      <a:pt x="324" y="189"/>
                    </a:lnTo>
                    <a:lnTo>
                      <a:pt x="346" y="184"/>
                    </a:lnTo>
                    <a:lnTo>
                      <a:pt x="365" y="178"/>
                    </a:lnTo>
                    <a:lnTo>
                      <a:pt x="383" y="171"/>
                    </a:lnTo>
                    <a:lnTo>
                      <a:pt x="397" y="163"/>
                    </a:lnTo>
                    <a:lnTo>
                      <a:pt x="412" y="155"/>
                    </a:lnTo>
                    <a:lnTo>
                      <a:pt x="430" y="148"/>
                    </a:lnTo>
                    <a:lnTo>
                      <a:pt x="448" y="142"/>
                    </a:lnTo>
                    <a:lnTo>
                      <a:pt x="469" y="136"/>
                    </a:lnTo>
                    <a:lnTo>
                      <a:pt x="490" y="133"/>
                    </a:lnTo>
                    <a:lnTo>
                      <a:pt x="513" y="128"/>
                    </a:lnTo>
                    <a:lnTo>
                      <a:pt x="536" y="126"/>
                    </a:lnTo>
                    <a:lnTo>
                      <a:pt x="560" y="124"/>
                    </a:lnTo>
                    <a:lnTo>
                      <a:pt x="583" y="123"/>
                    </a:lnTo>
                    <a:lnTo>
                      <a:pt x="607" y="121"/>
                    </a:lnTo>
                    <a:lnTo>
                      <a:pt x="631" y="121"/>
                    </a:lnTo>
                    <a:lnTo>
                      <a:pt x="654" y="121"/>
                    </a:lnTo>
                    <a:lnTo>
                      <a:pt x="676" y="123"/>
                    </a:lnTo>
                    <a:lnTo>
                      <a:pt x="698" y="124"/>
                    </a:lnTo>
                    <a:lnTo>
                      <a:pt x="718" y="126"/>
                    </a:lnTo>
                    <a:lnTo>
                      <a:pt x="736" y="128"/>
                    </a:lnTo>
                    <a:lnTo>
                      <a:pt x="736" y="127"/>
                    </a:lnTo>
                    <a:lnTo>
                      <a:pt x="739" y="123"/>
                    </a:lnTo>
                    <a:lnTo>
                      <a:pt x="743" y="119"/>
                    </a:lnTo>
                    <a:lnTo>
                      <a:pt x="749" y="114"/>
                    </a:lnTo>
                    <a:lnTo>
                      <a:pt x="758" y="113"/>
                    </a:lnTo>
                    <a:lnTo>
                      <a:pt x="770" y="116"/>
                    </a:lnTo>
                    <a:lnTo>
                      <a:pt x="786" y="124"/>
                    </a:lnTo>
                    <a:lnTo>
                      <a:pt x="805" y="139"/>
                    </a:lnTo>
                    <a:lnTo>
                      <a:pt x="817" y="148"/>
                    </a:lnTo>
                    <a:lnTo>
                      <a:pt x="828" y="155"/>
                    </a:lnTo>
                    <a:lnTo>
                      <a:pt x="841" y="163"/>
                    </a:lnTo>
                    <a:lnTo>
                      <a:pt x="855" y="169"/>
                    </a:lnTo>
                    <a:lnTo>
                      <a:pt x="868" y="174"/>
                    </a:lnTo>
                    <a:lnTo>
                      <a:pt x="881" y="180"/>
                    </a:lnTo>
                    <a:lnTo>
                      <a:pt x="895" y="184"/>
                    </a:lnTo>
                    <a:lnTo>
                      <a:pt x="909" y="188"/>
                    </a:lnTo>
                    <a:lnTo>
                      <a:pt x="923" y="191"/>
                    </a:lnTo>
                    <a:lnTo>
                      <a:pt x="936" y="194"/>
                    </a:lnTo>
                    <a:lnTo>
                      <a:pt x="948" y="195"/>
                    </a:lnTo>
                    <a:lnTo>
                      <a:pt x="961" y="197"/>
                    </a:lnTo>
                    <a:lnTo>
                      <a:pt x="973" y="197"/>
                    </a:lnTo>
                    <a:lnTo>
                      <a:pt x="984" y="199"/>
                    </a:lnTo>
                    <a:lnTo>
                      <a:pt x="993" y="199"/>
                    </a:lnTo>
                    <a:lnTo>
                      <a:pt x="1002" y="197"/>
                    </a:lnTo>
                    <a:lnTo>
                      <a:pt x="1016" y="194"/>
                    </a:lnTo>
                    <a:lnTo>
                      <a:pt x="1041" y="188"/>
                    </a:lnTo>
                    <a:lnTo>
                      <a:pt x="1074" y="178"/>
                    </a:lnTo>
                    <a:lnTo>
                      <a:pt x="1114" y="165"/>
                    </a:lnTo>
                    <a:lnTo>
                      <a:pt x="1162" y="150"/>
                    </a:lnTo>
                    <a:lnTo>
                      <a:pt x="1212" y="133"/>
                    </a:lnTo>
                    <a:lnTo>
                      <a:pt x="1265" y="116"/>
                    </a:lnTo>
                    <a:lnTo>
                      <a:pt x="1319" y="97"/>
                    </a:lnTo>
                    <a:lnTo>
                      <a:pt x="1372" y="79"/>
                    </a:lnTo>
                    <a:lnTo>
                      <a:pt x="1424" y="61"/>
                    </a:lnTo>
                    <a:lnTo>
                      <a:pt x="1473" y="45"/>
                    </a:lnTo>
                    <a:lnTo>
                      <a:pt x="1515" y="30"/>
                    </a:lnTo>
                    <a:lnTo>
                      <a:pt x="1551" y="18"/>
                    </a:lnTo>
                    <a:lnTo>
                      <a:pt x="1579" y="8"/>
                    </a:lnTo>
                    <a:lnTo>
                      <a:pt x="1597" y="3"/>
                    </a:lnTo>
                    <a:lnTo>
                      <a:pt x="1603" y="0"/>
                    </a:lnTo>
                    <a:lnTo>
                      <a:pt x="1606" y="0"/>
                    </a:lnTo>
                    <a:lnTo>
                      <a:pt x="1614" y="0"/>
                    </a:lnTo>
                    <a:lnTo>
                      <a:pt x="1628" y="2"/>
                    </a:lnTo>
                    <a:lnTo>
                      <a:pt x="1646" y="4"/>
                    </a:lnTo>
                    <a:lnTo>
                      <a:pt x="1666" y="7"/>
                    </a:lnTo>
                    <a:lnTo>
                      <a:pt x="1689" y="13"/>
                    </a:lnTo>
                    <a:lnTo>
                      <a:pt x="1715" y="21"/>
                    </a:lnTo>
                    <a:lnTo>
                      <a:pt x="1740" y="32"/>
                    </a:lnTo>
                    <a:lnTo>
                      <a:pt x="1767" y="46"/>
                    </a:lnTo>
                    <a:lnTo>
                      <a:pt x="1792" y="65"/>
                    </a:lnTo>
                    <a:lnTo>
                      <a:pt x="1816" y="87"/>
                    </a:lnTo>
                    <a:lnTo>
                      <a:pt x="1838" y="114"/>
                    </a:lnTo>
                    <a:lnTo>
                      <a:pt x="1856" y="147"/>
                    </a:lnTo>
                    <a:lnTo>
                      <a:pt x="1873" y="185"/>
                    </a:lnTo>
                    <a:lnTo>
                      <a:pt x="1883" y="230"/>
                    </a:lnTo>
                    <a:lnTo>
                      <a:pt x="1889" y="280"/>
                    </a:lnTo>
                    <a:lnTo>
                      <a:pt x="1888" y="282"/>
                    </a:lnTo>
                    <a:lnTo>
                      <a:pt x="1883" y="284"/>
                    </a:lnTo>
                    <a:lnTo>
                      <a:pt x="1875" y="288"/>
                    </a:lnTo>
                    <a:lnTo>
                      <a:pt x="1863" y="294"/>
                    </a:lnTo>
                    <a:lnTo>
                      <a:pt x="1847" y="301"/>
                    </a:lnTo>
                    <a:lnTo>
                      <a:pt x="1828" y="309"/>
                    </a:lnTo>
                    <a:lnTo>
                      <a:pt x="1803" y="318"/>
                    </a:lnTo>
                    <a:lnTo>
                      <a:pt x="1775" y="328"/>
                    </a:lnTo>
                    <a:lnTo>
                      <a:pt x="1740" y="338"/>
                    </a:lnTo>
                    <a:lnTo>
                      <a:pt x="1701" y="348"/>
                    </a:lnTo>
                    <a:lnTo>
                      <a:pt x="1657" y="359"/>
                    </a:lnTo>
                    <a:lnTo>
                      <a:pt x="1606" y="369"/>
                    </a:lnTo>
                    <a:lnTo>
                      <a:pt x="1550" y="380"/>
                    </a:lnTo>
                    <a:lnTo>
                      <a:pt x="1488" y="390"/>
                    </a:lnTo>
                    <a:lnTo>
                      <a:pt x="1418" y="399"/>
                    </a:lnTo>
                    <a:lnTo>
                      <a:pt x="1342" y="408"/>
                    </a:lnTo>
                    <a:lnTo>
                      <a:pt x="1342" y="409"/>
                    </a:lnTo>
                    <a:lnTo>
                      <a:pt x="1344" y="414"/>
                    </a:lnTo>
                    <a:lnTo>
                      <a:pt x="1346" y="420"/>
                    </a:lnTo>
                    <a:lnTo>
                      <a:pt x="1351" y="428"/>
                    </a:lnTo>
                    <a:lnTo>
                      <a:pt x="1356" y="438"/>
                    </a:lnTo>
                    <a:lnTo>
                      <a:pt x="1365" y="451"/>
                    </a:lnTo>
                    <a:lnTo>
                      <a:pt x="1378" y="465"/>
                    </a:lnTo>
                    <a:lnTo>
                      <a:pt x="1394" y="480"/>
                    </a:lnTo>
                    <a:lnTo>
                      <a:pt x="1414" y="497"/>
                    </a:lnTo>
                    <a:lnTo>
                      <a:pt x="1438" y="514"/>
                    </a:lnTo>
                    <a:lnTo>
                      <a:pt x="1468" y="533"/>
                    </a:lnTo>
                    <a:lnTo>
                      <a:pt x="1504" y="551"/>
                    </a:lnTo>
                    <a:lnTo>
                      <a:pt x="1545" y="571"/>
                    </a:lnTo>
                    <a:lnTo>
                      <a:pt x="1594" y="590"/>
                    </a:lnTo>
                    <a:lnTo>
                      <a:pt x="1649" y="610"/>
                    </a:lnTo>
                    <a:lnTo>
                      <a:pt x="1711" y="630"/>
                    </a:lnTo>
                    <a:lnTo>
                      <a:pt x="1714" y="639"/>
                    </a:lnTo>
                    <a:lnTo>
                      <a:pt x="1717" y="662"/>
                    </a:lnTo>
                    <a:lnTo>
                      <a:pt x="1720" y="699"/>
                    </a:lnTo>
                    <a:lnTo>
                      <a:pt x="1720" y="744"/>
                    </a:lnTo>
                    <a:lnTo>
                      <a:pt x="1714" y="796"/>
                    </a:lnTo>
                    <a:lnTo>
                      <a:pt x="1696" y="850"/>
                    </a:lnTo>
                    <a:lnTo>
                      <a:pt x="1667" y="904"/>
                    </a:lnTo>
                    <a:lnTo>
                      <a:pt x="1622" y="9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49" name="Freeform 63"/>
              <p:cNvSpPr>
                <a:spLocks/>
              </p:cNvSpPr>
              <p:nvPr/>
            </p:nvSpPr>
            <p:spPr bwMode="auto">
              <a:xfrm>
                <a:off x="3436" y="2326"/>
                <a:ext cx="902" cy="456"/>
              </a:xfrm>
              <a:custGeom>
                <a:avLst/>
                <a:gdLst>
                  <a:gd name="T0" fmla="*/ 0 w 1805"/>
                  <a:gd name="T1" fmla="*/ 1 h 911"/>
                  <a:gd name="T2" fmla="*/ 0 w 1805"/>
                  <a:gd name="T3" fmla="*/ 1 h 911"/>
                  <a:gd name="T4" fmla="*/ 0 w 1805"/>
                  <a:gd name="T5" fmla="*/ 1 h 911"/>
                  <a:gd name="T6" fmla="*/ 0 w 1805"/>
                  <a:gd name="T7" fmla="*/ 1 h 911"/>
                  <a:gd name="T8" fmla="*/ 0 w 1805"/>
                  <a:gd name="T9" fmla="*/ 1 h 911"/>
                  <a:gd name="T10" fmla="*/ 0 w 1805"/>
                  <a:gd name="T11" fmla="*/ 1 h 911"/>
                  <a:gd name="T12" fmla="*/ 0 w 1805"/>
                  <a:gd name="T13" fmla="*/ 1 h 911"/>
                  <a:gd name="T14" fmla="*/ 0 w 1805"/>
                  <a:gd name="T15" fmla="*/ 1 h 911"/>
                  <a:gd name="T16" fmla="*/ 0 w 1805"/>
                  <a:gd name="T17" fmla="*/ 1 h 911"/>
                  <a:gd name="T18" fmla="*/ 0 w 1805"/>
                  <a:gd name="T19" fmla="*/ 1 h 911"/>
                  <a:gd name="T20" fmla="*/ 0 w 1805"/>
                  <a:gd name="T21" fmla="*/ 1 h 911"/>
                  <a:gd name="T22" fmla="*/ 0 w 1805"/>
                  <a:gd name="T23" fmla="*/ 1 h 911"/>
                  <a:gd name="T24" fmla="*/ 0 w 1805"/>
                  <a:gd name="T25" fmla="*/ 1 h 911"/>
                  <a:gd name="T26" fmla="*/ 0 w 1805"/>
                  <a:gd name="T27" fmla="*/ 1 h 911"/>
                  <a:gd name="T28" fmla="*/ 0 w 1805"/>
                  <a:gd name="T29" fmla="*/ 1 h 911"/>
                  <a:gd name="T30" fmla="*/ 0 w 1805"/>
                  <a:gd name="T31" fmla="*/ 1 h 911"/>
                  <a:gd name="T32" fmla="*/ 0 w 1805"/>
                  <a:gd name="T33" fmla="*/ 1 h 911"/>
                  <a:gd name="T34" fmla="*/ 0 w 1805"/>
                  <a:gd name="T35" fmla="*/ 1 h 911"/>
                  <a:gd name="T36" fmla="*/ 0 w 1805"/>
                  <a:gd name="T37" fmla="*/ 1 h 911"/>
                  <a:gd name="T38" fmla="*/ 0 w 1805"/>
                  <a:gd name="T39" fmla="*/ 1 h 911"/>
                  <a:gd name="T40" fmla="*/ 0 w 1805"/>
                  <a:gd name="T41" fmla="*/ 1 h 911"/>
                  <a:gd name="T42" fmla="*/ 0 w 1805"/>
                  <a:gd name="T43" fmla="*/ 1 h 911"/>
                  <a:gd name="T44" fmla="*/ 0 w 1805"/>
                  <a:gd name="T45" fmla="*/ 1 h 911"/>
                  <a:gd name="T46" fmla="*/ 0 w 1805"/>
                  <a:gd name="T47" fmla="*/ 1 h 911"/>
                  <a:gd name="T48" fmla="*/ 0 w 1805"/>
                  <a:gd name="T49" fmla="*/ 1 h 911"/>
                  <a:gd name="T50" fmla="*/ 0 w 1805"/>
                  <a:gd name="T51" fmla="*/ 1 h 911"/>
                  <a:gd name="T52" fmla="*/ 0 w 1805"/>
                  <a:gd name="T53" fmla="*/ 1 h 911"/>
                  <a:gd name="T54" fmla="*/ 0 w 1805"/>
                  <a:gd name="T55" fmla="*/ 1 h 911"/>
                  <a:gd name="T56" fmla="*/ 0 w 1805"/>
                  <a:gd name="T57" fmla="*/ 1 h 911"/>
                  <a:gd name="T58" fmla="*/ 0 w 1805"/>
                  <a:gd name="T59" fmla="*/ 1 h 911"/>
                  <a:gd name="T60" fmla="*/ 0 w 1805"/>
                  <a:gd name="T61" fmla="*/ 1 h 911"/>
                  <a:gd name="T62" fmla="*/ 0 w 1805"/>
                  <a:gd name="T63" fmla="*/ 1 h 911"/>
                  <a:gd name="T64" fmla="*/ 0 w 1805"/>
                  <a:gd name="T65" fmla="*/ 1 h 911"/>
                  <a:gd name="T66" fmla="*/ 0 w 1805"/>
                  <a:gd name="T67" fmla="*/ 1 h 911"/>
                  <a:gd name="T68" fmla="*/ 0 w 1805"/>
                  <a:gd name="T69" fmla="*/ 1 h 911"/>
                  <a:gd name="T70" fmla="*/ 0 w 1805"/>
                  <a:gd name="T71" fmla="*/ 1 h 911"/>
                  <a:gd name="T72" fmla="*/ 0 w 1805"/>
                  <a:gd name="T73" fmla="*/ 1 h 911"/>
                  <a:gd name="T74" fmla="*/ 0 w 1805"/>
                  <a:gd name="T75" fmla="*/ 1 h 911"/>
                  <a:gd name="T76" fmla="*/ 0 w 1805"/>
                  <a:gd name="T77" fmla="*/ 1 h 911"/>
                  <a:gd name="T78" fmla="*/ 0 w 1805"/>
                  <a:gd name="T79" fmla="*/ 1 h 911"/>
                  <a:gd name="T80" fmla="*/ 0 w 1805"/>
                  <a:gd name="T81" fmla="*/ 1 h 911"/>
                  <a:gd name="T82" fmla="*/ 0 w 1805"/>
                  <a:gd name="T83" fmla="*/ 1 h 911"/>
                  <a:gd name="T84" fmla="*/ 0 w 1805"/>
                  <a:gd name="T85" fmla="*/ 1 h 911"/>
                  <a:gd name="T86" fmla="*/ 0 w 1805"/>
                  <a:gd name="T87" fmla="*/ 1 h 911"/>
                  <a:gd name="T88" fmla="*/ 0 w 1805"/>
                  <a:gd name="T89" fmla="*/ 1 h 911"/>
                  <a:gd name="T90" fmla="*/ 0 w 1805"/>
                  <a:gd name="T91" fmla="*/ 1 h 911"/>
                  <a:gd name="T92" fmla="*/ 0 w 1805"/>
                  <a:gd name="T93" fmla="*/ 1 h 911"/>
                  <a:gd name="T94" fmla="*/ 0 w 1805"/>
                  <a:gd name="T95" fmla="*/ 1 h 911"/>
                  <a:gd name="T96" fmla="*/ 0 w 1805"/>
                  <a:gd name="T97" fmla="*/ 1 h 911"/>
                  <a:gd name="T98" fmla="*/ 0 w 1805"/>
                  <a:gd name="T99" fmla="*/ 1 h 911"/>
                  <a:gd name="T100" fmla="*/ 0 w 1805"/>
                  <a:gd name="T101" fmla="*/ 1 h 911"/>
                  <a:gd name="T102" fmla="*/ 0 w 1805"/>
                  <a:gd name="T103" fmla="*/ 1 h 911"/>
                  <a:gd name="T104" fmla="*/ 0 w 1805"/>
                  <a:gd name="T105" fmla="*/ 1 h 911"/>
                  <a:gd name="T106" fmla="*/ 0 w 1805"/>
                  <a:gd name="T107" fmla="*/ 1 h 911"/>
                  <a:gd name="T108" fmla="*/ 0 w 1805"/>
                  <a:gd name="T109" fmla="*/ 1 h 911"/>
                  <a:gd name="T110" fmla="*/ 0 w 1805"/>
                  <a:gd name="T111" fmla="*/ 1 h 911"/>
                  <a:gd name="T112" fmla="*/ 0 w 1805"/>
                  <a:gd name="T113" fmla="*/ 1 h 911"/>
                  <a:gd name="T114" fmla="*/ 0 w 1805"/>
                  <a:gd name="T115" fmla="*/ 1 h 911"/>
                  <a:gd name="T116" fmla="*/ 0 w 1805"/>
                  <a:gd name="T117" fmla="*/ 1 h 91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05"/>
                  <a:gd name="T178" fmla="*/ 0 h 911"/>
                  <a:gd name="T179" fmla="*/ 1805 w 1805"/>
                  <a:gd name="T180" fmla="*/ 911 h 91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05" h="911">
                    <a:moveTo>
                      <a:pt x="150" y="798"/>
                    </a:moveTo>
                    <a:lnTo>
                      <a:pt x="143" y="800"/>
                    </a:lnTo>
                    <a:lnTo>
                      <a:pt x="126" y="802"/>
                    </a:lnTo>
                    <a:lnTo>
                      <a:pt x="103" y="804"/>
                    </a:lnTo>
                    <a:lnTo>
                      <a:pt x="76" y="804"/>
                    </a:lnTo>
                    <a:lnTo>
                      <a:pt x="50" y="801"/>
                    </a:lnTo>
                    <a:lnTo>
                      <a:pt x="29" y="793"/>
                    </a:lnTo>
                    <a:lnTo>
                      <a:pt x="17" y="777"/>
                    </a:lnTo>
                    <a:lnTo>
                      <a:pt x="18" y="751"/>
                    </a:lnTo>
                    <a:lnTo>
                      <a:pt x="16" y="748"/>
                    </a:lnTo>
                    <a:lnTo>
                      <a:pt x="12" y="738"/>
                    </a:lnTo>
                    <a:lnTo>
                      <a:pt x="7" y="726"/>
                    </a:lnTo>
                    <a:lnTo>
                      <a:pt x="2" y="709"/>
                    </a:lnTo>
                    <a:lnTo>
                      <a:pt x="0" y="691"/>
                    </a:lnTo>
                    <a:lnTo>
                      <a:pt x="2" y="672"/>
                    </a:lnTo>
                    <a:lnTo>
                      <a:pt x="12" y="654"/>
                    </a:lnTo>
                    <a:lnTo>
                      <a:pt x="28" y="638"/>
                    </a:lnTo>
                    <a:lnTo>
                      <a:pt x="28" y="637"/>
                    </a:lnTo>
                    <a:lnTo>
                      <a:pt x="27" y="632"/>
                    </a:lnTo>
                    <a:lnTo>
                      <a:pt x="25" y="624"/>
                    </a:lnTo>
                    <a:lnTo>
                      <a:pt x="25" y="614"/>
                    </a:lnTo>
                    <a:lnTo>
                      <a:pt x="25" y="603"/>
                    </a:lnTo>
                    <a:lnTo>
                      <a:pt x="28" y="588"/>
                    </a:lnTo>
                    <a:lnTo>
                      <a:pt x="31" y="571"/>
                    </a:lnTo>
                    <a:lnTo>
                      <a:pt x="38" y="553"/>
                    </a:lnTo>
                    <a:lnTo>
                      <a:pt x="47" y="533"/>
                    </a:lnTo>
                    <a:lnTo>
                      <a:pt x="60" y="514"/>
                    </a:lnTo>
                    <a:lnTo>
                      <a:pt x="76" y="492"/>
                    </a:lnTo>
                    <a:lnTo>
                      <a:pt x="97" y="470"/>
                    </a:lnTo>
                    <a:lnTo>
                      <a:pt x="123" y="448"/>
                    </a:lnTo>
                    <a:lnTo>
                      <a:pt x="154" y="425"/>
                    </a:lnTo>
                    <a:lnTo>
                      <a:pt x="191" y="402"/>
                    </a:lnTo>
                    <a:lnTo>
                      <a:pt x="235" y="380"/>
                    </a:lnTo>
                    <a:lnTo>
                      <a:pt x="237" y="378"/>
                    </a:lnTo>
                    <a:lnTo>
                      <a:pt x="243" y="370"/>
                    </a:lnTo>
                    <a:lnTo>
                      <a:pt x="252" y="359"/>
                    </a:lnTo>
                    <a:lnTo>
                      <a:pt x="264" y="346"/>
                    </a:lnTo>
                    <a:lnTo>
                      <a:pt x="278" y="332"/>
                    </a:lnTo>
                    <a:lnTo>
                      <a:pt x="294" y="318"/>
                    </a:lnTo>
                    <a:lnTo>
                      <a:pt x="311" y="306"/>
                    </a:lnTo>
                    <a:lnTo>
                      <a:pt x="328" y="297"/>
                    </a:lnTo>
                    <a:lnTo>
                      <a:pt x="327" y="296"/>
                    </a:lnTo>
                    <a:lnTo>
                      <a:pt x="325" y="296"/>
                    </a:lnTo>
                    <a:lnTo>
                      <a:pt x="319" y="296"/>
                    </a:lnTo>
                    <a:lnTo>
                      <a:pt x="311" y="297"/>
                    </a:lnTo>
                    <a:lnTo>
                      <a:pt x="301" y="297"/>
                    </a:lnTo>
                    <a:lnTo>
                      <a:pt x="289" y="297"/>
                    </a:lnTo>
                    <a:lnTo>
                      <a:pt x="277" y="297"/>
                    </a:lnTo>
                    <a:lnTo>
                      <a:pt x="262" y="297"/>
                    </a:lnTo>
                    <a:lnTo>
                      <a:pt x="247" y="296"/>
                    </a:lnTo>
                    <a:lnTo>
                      <a:pt x="232" y="294"/>
                    </a:lnTo>
                    <a:lnTo>
                      <a:pt x="217" y="290"/>
                    </a:lnTo>
                    <a:lnTo>
                      <a:pt x="201" y="287"/>
                    </a:lnTo>
                    <a:lnTo>
                      <a:pt x="186" y="281"/>
                    </a:lnTo>
                    <a:lnTo>
                      <a:pt x="172" y="274"/>
                    </a:lnTo>
                    <a:lnTo>
                      <a:pt x="159" y="266"/>
                    </a:lnTo>
                    <a:lnTo>
                      <a:pt x="148" y="256"/>
                    </a:lnTo>
                    <a:lnTo>
                      <a:pt x="138" y="244"/>
                    </a:lnTo>
                    <a:lnTo>
                      <a:pt x="130" y="230"/>
                    </a:lnTo>
                    <a:lnTo>
                      <a:pt x="126" y="215"/>
                    </a:lnTo>
                    <a:lnTo>
                      <a:pt x="123" y="197"/>
                    </a:lnTo>
                    <a:lnTo>
                      <a:pt x="126" y="197"/>
                    </a:lnTo>
                    <a:lnTo>
                      <a:pt x="131" y="197"/>
                    </a:lnTo>
                    <a:lnTo>
                      <a:pt x="141" y="196"/>
                    </a:lnTo>
                    <a:lnTo>
                      <a:pt x="153" y="196"/>
                    </a:lnTo>
                    <a:lnTo>
                      <a:pt x="169" y="195"/>
                    </a:lnTo>
                    <a:lnTo>
                      <a:pt x="187" y="193"/>
                    </a:lnTo>
                    <a:lnTo>
                      <a:pt x="205" y="191"/>
                    </a:lnTo>
                    <a:lnTo>
                      <a:pt x="226" y="189"/>
                    </a:lnTo>
                    <a:lnTo>
                      <a:pt x="248" y="187"/>
                    </a:lnTo>
                    <a:lnTo>
                      <a:pt x="270" y="183"/>
                    </a:lnTo>
                    <a:lnTo>
                      <a:pt x="290" y="180"/>
                    </a:lnTo>
                    <a:lnTo>
                      <a:pt x="312" y="175"/>
                    </a:lnTo>
                    <a:lnTo>
                      <a:pt x="332" y="170"/>
                    </a:lnTo>
                    <a:lnTo>
                      <a:pt x="352" y="165"/>
                    </a:lnTo>
                    <a:lnTo>
                      <a:pt x="368" y="158"/>
                    </a:lnTo>
                    <a:lnTo>
                      <a:pt x="383" y="151"/>
                    </a:lnTo>
                    <a:lnTo>
                      <a:pt x="396" y="143"/>
                    </a:lnTo>
                    <a:lnTo>
                      <a:pt x="413" y="137"/>
                    </a:lnTo>
                    <a:lnTo>
                      <a:pt x="431" y="130"/>
                    </a:lnTo>
                    <a:lnTo>
                      <a:pt x="451" y="125"/>
                    </a:lnTo>
                    <a:lnTo>
                      <a:pt x="470" y="121"/>
                    </a:lnTo>
                    <a:lnTo>
                      <a:pt x="492" y="117"/>
                    </a:lnTo>
                    <a:lnTo>
                      <a:pt x="514" y="115"/>
                    </a:lnTo>
                    <a:lnTo>
                      <a:pt x="537" y="113"/>
                    </a:lnTo>
                    <a:lnTo>
                      <a:pt x="559" y="110"/>
                    </a:lnTo>
                    <a:lnTo>
                      <a:pt x="582" y="110"/>
                    </a:lnTo>
                    <a:lnTo>
                      <a:pt x="605" y="110"/>
                    </a:lnTo>
                    <a:lnTo>
                      <a:pt x="627" y="110"/>
                    </a:lnTo>
                    <a:lnTo>
                      <a:pt x="648" y="112"/>
                    </a:lnTo>
                    <a:lnTo>
                      <a:pt x="668" y="113"/>
                    </a:lnTo>
                    <a:lnTo>
                      <a:pt x="688" y="115"/>
                    </a:lnTo>
                    <a:lnTo>
                      <a:pt x="705" y="117"/>
                    </a:lnTo>
                    <a:lnTo>
                      <a:pt x="705" y="116"/>
                    </a:lnTo>
                    <a:lnTo>
                      <a:pt x="708" y="112"/>
                    </a:lnTo>
                    <a:lnTo>
                      <a:pt x="711" y="108"/>
                    </a:lnTo>
                    <a:lnTo>
                      <a:pt x="717" y="105"/>
                    </a:lnTo>
                    <a:lnTo>
                      <a:pt x="725" y="102"/>
                    </a:lnTo>
                    <a:lnTo>
                      <a:pt x="736" y="105"/>
                    </a:lnTo>
                    <a:lnTo>
                      <a:pt x="751" y="113"/>
                    </a:lnTo>
                    <a:lnTo>
                      <a:pt x="771" y="127"/>
                    </a:lnTo>
                    <a:lnTo>
                      <a:pt x="781" y="135"/>
                    </a:lnTo>
                    <a:lnTo>
                      <a:pt x="794" y="143"/>
                    </a:lnTo>
                    <a:lnTo>
                      <a:pt x="806" y="150"/>
                    </a:lnTo>
                    <a:lnTo>
                      <a:pt x="818" y="157"/>
                    </a:lnTo>
                    <a:lnTo>
                      <a:pt x="831" y="162"/>
                    </a:lnTo>
                    <a:lnTo>
                      <a:pt x="844" y="168"/>
                    </a:lnTo>
                    <a:lnTo>
                      <a:pt x="856" y="173"/>
                    </a:lnTo>
                    <a:lnTo>
                      <a:pt x="870" y="176"/>
                    </a:lnTo>
                    <a:lnTo>
                      <a:pt x="883" y="180"/>
                    </a:lnTo>
                    <a:lnTo>
                      <a:pt x="894" y="183"/>
                    </a:lnTo>
                    <a:lnTo>
                      <a:pt x="907" y="185"/>
                    </a:lnTo>
                    <a:lnTo>
                      <a:pt x="918" y="187"/>
                    </a:lnTo>
                    <a:lnTo>
                      <a:pt x="930" y="188"/>
                    </a:lnTo>
                    <a:lnTo>
                      <a:pt x="939" y="189"/>
                    </a:lnTo>
                    <a:lnTo>
                      <a:pt x="950" y="189"/>
                    </a:lnTo>
                    <a:lnTo>
                      <a:pt x="958" y="188"/>
                    </a:lnTo>
                    <a:lnTo>
                      <a:pt x="971" y="185"/>
                    </a:lnTo>
                    <a:lnTo>
                      <a:pt x="995" y="178"/>
                    </a:lnTo>
                    <a:lnTo>
                      <a:pt x="1027" y="168"/>
                    </a:lnTo>
                    <a:lnTo>
                      <a:pt x="1065" y="157"/>
                    </a:lnTo>
                    <a:lnTo>
                      <a:pt x="1110" y="142"/>
                    </a:lnTo>
                    <a:lnTo>
                      <a:pt x="1158" y="127"/>
                    </a:lnTo>
                    <a:lnTo>
                      <a:pt x="1209" y="109"/>
                    </a:lnTo>
                    <a:lnTo>
                      <a:pt x="1261" y="92"/>
                    </a:lnTo>
                    <a:lnTo>
                      <a:pt x="1311" y="75"/>
                    </a:lnTo>
                    <a:lnTo>
                      <a:pt x="1361" y="59"/>
                    </a:lnTo>
                    <a:lnTo>
                      <a:pt x="1407" y="42"/>
                    </a:lnTo>
                    <a:lnTo>
                      <a:pt x="1447" y="29"/>
                    </a:lnTo>
                    <a:lnTo>
                      <a:pt x="1482" y="17"/>
                    </a:lnTo>
                    <a:lnTo>
                      <a:pt x="1508" y="8"/>
                    </a:lnTo>
                    <a:lnTo>
                      <a:pt x="1526" y="2"/>
                    </a:lnTo>
                    <a:lnTo>
                      <a:pt x="1532" y="0"/>
                    </a:lnTo>
                    <a:lnTo>
                      <a:pt x="1535" y="0"/>
                    </a:lnTo>
                    <a:lnTo>
                      <a:pt x="1543" y="0"/>
                    </a:lnTo>
                    <a:lnTo>
                      <a:pt x="1556" y="1"/>
                    </a:lnTo>
                    <a:lnTo>
                      <a:pt x="1572" y="2"/>
                    </a:lnTo>
                    <a:lnTo>
                      <a:pt x="1593" y="6"/>
                    </a:lnTo>
                    <a:lnTo>
                      <a:pt x="1615" y="11"/>
                    </a:lnTo>
                    <a:lnTo>
                      <a:pt x="1639" y="19"/>
                    </a:lnTo>
                    <a:lnTo>
                      <a:pt x="1663" y="30"/>
                    </a:lnTo>
                    <a:lnTo>
                      <a:pt x="1688" y="44"/>
                    </a:lnTo>
                    <a:lnTo>
                      <a:pt x="1712" y="61"/>
                    </a:lnTo>
                    <a:lnTo>
                      <a:pt x="1736" y="83"/>
                    </a:lnTo>
                    <a:lnTo>
                      <a:pt x="1756" y="108"/>
                    </a:lnTo>
                    <a:lnTo>
                      <a:pt x="1775" y="139"/>
                    </a:lnTo>
                    <a:lnTo>
                      <a:pt x="1789" y="176"/>
                    </a:lnTo>
                    <a:lnTo>
                      <a:pt x="1799" y="219"/>
                    </a:lnTo>
                    <a:lnTo>
                      <a:pt x="1805" y="267"/>
                    </a:lnTo>
                    <a:lnTo>
                      <a:pt x="1804" y="268"/>
                    </a:lnTo>
                    <a:lnTo>
                      <a:pt x="1799" y="271"/>
                    </a:lnTo>
                    <a:lnTo>
                      <a:pt x="1791" y="275"/>
                    </a:lnTo>
                    <a:lnTo>
                      <a:pt x="1780" y="280"/>
                    </a:lnTo>
                    <a:lnTo>
                      <a:pt x="1765" y="287"/>
                    </a:lnTo>
                    <a:lnTo>
                      <a:pt x="1746" y="295"/>
                    </a:lnTo>
                    <a:lnTo>
                      <a:pt x="1723" y="303"/>
                    </a:lnTo>
                    <a:lnTo>
                      <a:pt x="1695" y="312"/>
                    </a:lnTo>
                    <a:lnTo>
                      <a:pt x="1663" y="322"/>
                    </a:lnTo>
                    <a:lnTo>
                      <a:pt x="1626" y="332"/>
                    </a:lnTo>
                    <a:lnTo>
                      <a:pt x="1583" y="342"/>
                    </a:lnTo>
                    <a:lnTo>
                      <a:pt x="1535" y="352"/>
                    </a:lnTo>
                    <a:lnTo>
                      <a:pt x="1481" y="362"/>
                    </a:lnTo>
                    <a:lnTo>
                      <a:pt x="1421" y="372"/>
                    </a:lnTo>
                    <a:lnTo>
                      <a:pt x="1355" y="381"/>
                    </a:lnTo>
                    <a:lnTo>
                      <a:pt x="1283" y="389"/>
                    </a:lnTo>
                    <a:lnTo>
                      <a:pt x="1283" y="390"/>
                    </a:lnTo>
                    <a:lnTo>
                      <a:pt x="1284" y="394"/>
                    </a:lnTo>
                    <a:lnTo>
                      <a:pt x="1286" y="401"/>
                    </a:lnTo>
                    <a:lnTo>
                      <a:pt x="1290" y="409"/>
                    </a:lnTo>
                    <a:lnTo>
                      <a:pt x="1296" y="418"/>
                    </a:lnTo>
                    <a:lnTo>
                      <a:pt x="1305" y="430"/>
                    </a:lnTo>
                    <a:lnTo>
                      <a:pt x="1317" y="443"/>
                    </a:lnTo>
                    <a:lnTo>
                      <a:pt x="1332" y="458"/>
                    </a:lnTo>
                    <a:lnTo>
                      <a:pt x="1351" y="473"/>
                    </a:lnTo>
                    <a:lnTo>
                      <a:pt x="1375" y="491"/>
                    </a:lnTo>
                    <a:lnTo>
                      <a:pt x="1404" y="508"/>
                    </a:lnTo>
                    <a:lnTo>
                      <a:pt x="1437" y="526"/>
                    </a:lnTo>
                    <a:lnTo>
                      <a:pt x="1477" y="545"/>
                    </a:lnTo>
                    <a:lnTo>
                      <a:pt x="1522" y="563"/>
                    </a:lnTo>
                    <a:lnTo>
                      <a:pt x="1575" y="582"/>
                    </a:lnTo>
                    <a:lnTo>
                      <a:pt x="1635" y="600"/>
                    </a:lnTo>
                    <a:lnTo>
                      <a:pt x="1638" y="608"/>
                    </a:lnTo>
                    <a:lnTo>
                      <a:pt x="1641" y="631"/>
                    </a:lnTo>
                    <a:lnTo>
                      <a:pt x="1644" y="666"/>
                    </a:lnTo>
                    <a:lnTo>
                      <a:pt x="1644" y="710"/>
                    </a:lnTo>
                    <a:lnTo>
                      <a:pt x="1638" y="759"/>
                    </a:lnTo>
                    <a:lnTo>
                      <a:pt x="1621" y="811"/>
                    </a:lnTo>
                    <a:lnTo>
                      <a:pt x="1593" y="863"/>
                    </a:lnTo>
                    <a:lnTo>
                      <a:pt x="1550" y="911"/>
                    </a:lnTo>
                    <a:lnTo>
                      <a:pt x="1547" y="910"/>
                    </a:lnTo>
                    <a:lnTo>
                      <a:pt x="1538" y="906"/>
                    </a:lnTo>
                    <a:lnTo>
                      <a:pt x="1526" y="899"/>
                    </a:lnTo>
                    <a:lnTo>
                      <a:pt x="1507" y="889"/>
                    </a:lnTo>
                    <a:lnTo>
                      <a:pt x="1485" y="879"/>
                    </a:lnTo>
                    <a:lnTo>
                      <a:pt x="1459" y="868"/>
                    </a:lnTo>
                    <a:lnTo>
                      <a:pt x="1430" y="855"/>
                    </a:lnTo>
                    <a:lnTo>
                      <a:pt x="1398" y="843"/>
                    </a:lnTo>
                    <a:lnTo>
                      <a:pt x="1363" y="832"/>
                    </a:lnTo>
                    <a:lnTo>
                      <a:pt x="1328" y="821"/>
                    </a:lnTo>
                    <a:lnTo>
                      <a:pt x="1290" y="812"/>
                    </a:lnTo>
                    <a:lnTo>
                      <a:pt x="1252" y="805"/>
                    </a:lnTo>
                    <a:lnTo>
                      <a:pt x="1211" y="802"/>
                    </a:lnTo>
                    <a:lnTo>
                      <a:pt x="1172" y="800"/>
                    </a:lnTo>
                    <a:lnTo>
                      <a:pt x="1133" y="802"/>
                    </a:lnTo>
                    <a:lnTo>
                      <a:pt x="1095" y="808"/>
                    </a:lnTo>
                    <a:lnTo>
                      <a:pt x="1056" y="813"/>
                    </a:lnTo>
                    <a:lnTo>
                      <a:pt x="1013" y="816"/>
                    </a:lnTo>
                    <a:lnTo>
                      <a:pt x="969" y="815"/>
                    </a:lnTo>
                    <a:lnTo>
                      <a:pt x="924" y="810"/>
                    </a:lnTo>
                    <a:lnTo>
                      <a:pt x="878" y="803"/>
                    </a:lnTo>
                    <a:lnTo>
                      <a:pt x="833" y="795"/>
                    </a:lnTo>
                    <a:lnTo>
                      <a:pt x="789" y="785"/>
                    </a:lnTo>
                    <a:lnTo>
                      <a:pt x="747" y="774"/>
                    </a:lnTo>
                    <a:lnTo>
                      <a:pt x="706" y="763"/>
                    </a:lnTo>
                    <a:lnTo>
                      <a:pt x="668" y="751"/>
                    </a:lnTo>
                    <a:lnTo>
                      <a:pt x="635" y="740"/>
                    </a:lnTo>
                    <a:lnTo>
                      <a:pt x="606" y="730"/>
                    </a:lnTo>
                    <a:lnTo>
                      <a:pt x="583" y="721"/>
                    </a:lnTo>
                    <a:lnTo>
                      <a:pt x="565" y="714"/>
                    </a:lnTo>
                    <a:lnTo>
                      <a:pt x="553" y="710"/>
                    </a:lnTo>
                    <a:lnTo>
                      <a:pt x="550" y="709"/>
                    </a:lnTo>
                    <a:lnTo>
                      <a:pt x="545" y="711"/>
                    </a:lnTo>
                    <a:lnTo>
                      <a:pt x="534" y="717"/>
                    </a:lnTo>
                    <a:lnTo>
                      <a:pt x="514" y="726"/>
                    </a:lnTo>
                    <a:lnTo>
                      <a:pt x="490" y="737"/>
                    </a:lnTo>
                    <a:lnTo>
                      <a:pt x="461" y="751"/>
                    </a:lnTo>
                    <a:lnTo>
                      <a:pt x="429" y="765"/>
                    </a:lnTo>
                    <a:lnTo>
                      <a:pt x="393" y="780"/>
                    </a:lnTo>
                    <a:lnTo>
                      <a:pt x="357" y="794"/>
                    </a:lnTo>
                    <a:lnTo>
                      <a:pt x="320" y="806"/>
                    </a:lnTo>
                    <a:lnTo>
                      <a:pt x="285" y="818"/>
                    </a:lnTo>
                    <a:lnTo>
                      <a:pt x="251" y="826"/>
                    </a:lnTo>
                    <a:lnTo>
                      <a:pt x="220" y="830"/>
                    </a:lnTo>
                    <a:lnTo>
                      <a:pt x="194" y="831"/>
                    </a:lnTo>
                    <a:lnTo>
                      <a:pt x="173" y="826"/>
                    </a:lnTo>
                    <a:lnTo>
                      <a:pt x="158" y="816"/>
                    </a:lnTo>
                    <a:lnTo>
                      <a:pt x="150" y="798"/>
                    </a:lnTo>
                    <a:close/>
                  </a:path>
                </a:pathLst>
              </a:custGeom>
              <a:solidFill>
                <a:srgbClr val="F7F2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0" name="Freeform 64"/>
              <p:cNvSpPr>
                <a:spLocks/>
              </p:cNvSpPr>
              <p:nvPr/>
            </p:nvSpPr>
            <p:spPr bwMode="auto">
              <a:xfrm>
                <a:off x="3452" y="2335"/>
                <a:ext cx="860" cy="435"/>
              </a:xfrm>
              <a:custGeom>
                <a:avLst/>
                <a:gdLst>
                  <a:gd name="T0" fmla="*/ 1 w 1720"/>
                  <a:gd name="T1" fmla="*/ 1 h 869"/>
                  <a:gd name="T2" fmla="*/ 1 w 1720"/>
                  <a:gd name="T3" fmla="*/ 1 h 869"/>
                  <a:gd name="T4" fmla="*/ 1 w 1720"/>
                  <a:gd name="T5" fmla="*/ 1 h 869"/>
                  <a:gd name="T6" fmla="*/ 1 w 1720"/>
                  <a:gd name="T7" fmla="*/ 1 h 869"/>
                  <a:gd name="T8" fmla="*/ 1 w 1720"/>
                  <a:gd name="T9" fmla="*/ 1 h 869"/>
                  <a:gd name="T10" fmla="*/ 1 w 1720"/>
                  <a:gd name="T11" fmla="*/ 1 h 869"/>
                  <a:gd name="T12" fmla="*/ 1 w 1720"/>
                  <a:gd name="T13" fmla="*/ 1 h 869"/>
                  <a:gd name="T14" fmla="*/ 1 w 1720"/>
                  <a:gd name="T15" fmla="*/ 1 h 869"/>
                  <a:gd name="T16" fmla="*/ 1 w 1720"/>
                  <a:gd name="T17" fmla="*/ 1 h 869"/>
                  <a:gd name="T18" fmla="*/ 1 w 1720"/>
                  <a:gd name="T19" fmla="*/ 1 h 869"/>
                  <a:gd name="T20" fmla="*/ 1 w 1720"/>
                  <a:gd name="T21" fmla="*/ 1 h 869"/>
                  <a:gd name="T22" fmla="*/ 1 w 1720"/>
                  <a:gd name="T23" fmla="*/ 1 h 869"/>
                  <a:gd name="T24" fmla="*/ 1 w 1720"/>
                  <a:gd name="T25" fmla="*/ 1 h 869"/>
                  <a:gd name="T26" fmla="*/ 1 w 1720"/>
                  <a:gd name="T27" fmla="*/ 1 h 869"/>
                  <a:gd name="T28" fmla="*/ 1 w 1720"/>
                  <a:gd name="T29" fmla="*/ 1 h 869"/>
                  <a:gd name="T30" fmla="*/ 1 w 1720"/>
                  <a:gd name="T31" fmla="*/ 1 h 869"/>
                  <a:gd name="T32" fmla="*/ 1 w 1720"/>
                  <a:gd name="T33" fmla="*/ 1 h 869"/>
                  <a:gd name="T34" fmla="*/ 1 w 1720"/>
                  <a:gd name="T35" fmla="*/ 1 h 869"/>
                  <a:gd name="T36" fmla="*/ 1 w 1720"/>
                  <a:gd name="T37" fmla="*/ 1 h 869"/>
                  <a:gd name="T38" fmla="*/ 1 w 1720"/>
                  <a:gd name="T39" fmla="*/ 1 h 869"/>
                  <a:gd name="T40" fmla="*/ 1 w 1720"/>
                  <a:gd name="T41" fmla="*/ 1 h 869"/>
                  <a:gd name="T42" fmla="*/ 1 w 1720"/>
                  <a:gd name="T43" fmla="*/ 1 h 869"/>
                  <a:gd name="T44" fmla="*/ 1 w 1720"/>
                  <a:gd name="T45" fmla="*/ 1 h 869"/>
                  <a:gd name="T46" fmla="*/ 1 w 1720"/>
                  <a:gd name="T47" fmla="*/ 1 h 869"/>
                  <a:gd name="T48" fmla="*/ 1 w 1720"/>
                  <a:gd name="T49" fmla="*/ 1 h 869"/>
                  <a:gd name="T50" fmla="*/ 1 w 1720"/>
                  <a:gd name="T51" fmla="*/ 1 h 869"/>
                  <a:gd name="T52" fmla="*/ 1 w 1720"/>
                  <a:gd name="T53" fmla="*/ 1 h 869"/>
                  <a:gd name="T54" fmla="*/ 1 w 1720"/>
                  <a:gd name="T55" fmla="*/ 1 h 869"/>
                  <a:gd name="T56" fmla="*/ 1 w 1720"/>
                  <a:gd name="T57" fmla="*/ 1 h 869"/>
                  <a:gd name="T58" fmla="*/ 1 w 1720"/>
                  <a:gd name="T59" fmla="*/ 1 h 869"/>
                  <a:gd name="T60" fmla="*/ 1 w 1720"/>
                  <a:gd name="T61" fmla="*/ 1 h 869"/>
                  <a:gd name="T62" fmla="*/ 1 w 1720"/>
                  <a:gd name="T63" fmla="*/ 1 h 869"/>
                  <a:gd name="T64" fmla="*/ 1 w 1720"/>
                  <a:gd name="T65" fmla="*/ 1 h 869"/>
                  <a:gd name="T66" fmla="*/ 1 w 1720"/>
                  <a:gd name="T67" fmla="*/ 1 h 869"/>
                  <a:gd name="T68" fmla="*/ 1 w 1720"/>
                  <a:gd name="T69" fmla="*/ 1 h 869"/>
                  <a:gd name="T70" fmla="*/ 1 w 1720"/>
                  <a:gd name="T71" fmla="*/ 1 h 869"/>
                  <a:gd name="T72" fmla="*/ 1 w 1720"/>
                  <a:gd name="T73" fmla="*/ 1 h 869"/>
                  <a:gd name="T74" fmla="*/ 1 w 1720"/>
                  <a:gd name="T75" fmla="*/ 1 h 869"/>
                  <a:gd name="T76" fmla="*/ 1 w 1720"/>
                  <a:gd name="T77" fmla="*/ 1 h 869"/>
                  <a:gd name="T78" fmla="*/ 1 w 1720"/>
                  <a:gd name="T79" fmla="*/ 1 h 869"/>
                  <a:gd name="T80" fmla="*/ 1 w 1720"/>
                  <a:gd name="T81" fmla="*/ 1 h 869"/>
                  <a:gd name="T82" fmla="*/ 1 w 1720"/>
                  <a:gd name="T83" fmla="*/ 1 h 869"/>
                  <a:gd name="T84" fmla="*/ 1 w 1720"/>
                  <a:gd name="T85" fmla="*/ 1 h 869"/>
                  <a:gd name="T86" fmla="*/ 1 w 1720"/>
                  <a:gd name="T87" fmla="*/ 1 h 869"/>
                  <a:gd name="T88" fmla="*/ 1 w 1720"/>
                  <a:gd name="T89" fmla="*/ 1 h 869"/>
                  <a:gd name="T90" fmla="*/ 1 w 1720"/>
                  <a:gd name="T91" fmla="*/ 1 h 869"/>
                  <a:gd name="T92" fmla="*/ 1 w 1720"/>
                  <a:gd name="T93" fmla="*/ 1 h 869"/>
                  <a:gd name="T94" fmla="*/ 1 w 1720"/>
                  <a:gd name="T95" fmla="*/ 1 h 869"/>
                  <a:gd name="T96" fmla="*/ 1 w 1720"/>
                  <a:gd name="T97" fmla="*/ 1 h 869"/>
                  <a:gd name="T98" fmla="*/ 1 w 1720"/>
                  <a:gd name="T99" fmla="*/ 1 h 869"/>
                  <a:gd name="T100" fmla="*/ 1 w 1720"/>
                  <a:gd name="T101" fmla="*/ 1 h 869"/>
                  <a:gd name="T102" fmla="*/ 1 w 1720"/>
                  <a:gd name="T103" fmla="*/ 1 h 869"/>
                  <a:gd name="T104" fmla="*/ 1 w 1720"/>
                  <a:gd name="T105" fmla="*/ 1 h 869"/>
                  <a:gd name="T106" fmla="*/ 1 w 1720"/>
                  <a:gd name="T107" fmla="*/ 1 h 869"/>
                  <a:gd name="T108" fmla="*/ 1 w 1720"/>
                  <a:gd name="T109" fmla="*/ 1 h 8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0"/>
                  <a:gd name="T166" fmla="*/ 0 h 869"/>
                  <a:gd name="T167" fmla="*/ 1720 w 1720"/>
                  <a:gd name="T168" fmla="*/ 869 h 8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0" h="869">
                    <a:moveTo>
                      <a:pt x="142" y="761"/>
                    </a:moveTo>
                    <a:lnTo>
                      <a:pt x="136" y="762"/>
                    </a:lnTo>
                    <a:lnTo>
                      <a:pt x="119" y="764"/>
                    </a:lnTo>
                    <a:lnTo>
                      <a:pt x="97" y="767"/>
                    </a:lnTo>
                    <a:lnTo>
                      <a:pt x="72" y="768"/>
                    </a:lnTo>
                    <a:lnTo>
                      <a:pt x="46" y="764"/>
                    </a:lnTo>
                    <a:lnTo>
                      <a:pt x="27" y="755"/>
                    </a:lnTo>
                    <a:lnTo>
                      <a:pt x="16" y="740"/>
                    </a:lnTo>
                    <a:lnTo>
                      <a:pt x="18" y="716"/>
                    </a:lnTo>
                    <a:lnTo>
                      <a:pt x="15" y="712"/>
                    </a:lnTo>
                    <a:lnTo>
                      <a:pt x="12" y="704"/>
                    </a:lnTo>
                    <a:lnTo>
                      <a:pt x="6" y="692"/>
                    </a:lnTo>
                    <a:lnTo>
                      <a:pt x="1" y="676"/>
                    </a:lnTo>
                    <a:lnTo>
                      <a:pt x="0" y="658"/>
                    </a:lnTo>
                    <a:lnTo>
                      <a:pt x="3" y="641"/>
                    </a:lnTo>
                    <a:lnTo>
                      <a:pt x="10" y="624"/>
                    </a:lnTo>
                    <a:lnTo>
                      <a:pt x="26" y="609"/>
                    </a:lnTo>
                    <a:lnTo>
                      <a:pt x="26" y="608"/>
                    </a:lnTo>
                    <a:lnTo>
                      <a:pt x="25" y="603"/>
                    </a:lnTo>
                    <a:lnTo>
                      <a:pt x="23" y="596"/>
                    </a:lnTo>
                    <a:lnTo>
                      <a:pt x="23" y="586"/>
                    </a:lnTo>
                    <a:lnTo>
                      <a:pt x="23" y="574"/>
                    </a:lnTo>
                    <a:lnTo>
                      <a:pt x="26" y="560"/>
                    </a:lnTo>
                    <a:lnTo>
                      <a:pt x="29" y="544"/>
                    </a:lnTo>
                    <a:lnTo>
                      <a:pt x="35" y="527"/>
                    </a:lnTo>
                    <a:lnTo>
                      <a:pt x="44" y="508"/>
                    </a:lnTo>
                    <a:lnTo>
                      <a:pt x="56" y="489"/>
                    </a:lnTo>
                    <a:lnTo>
                      <a:pt x="72" y="469"/>
                    </a:lnTo>
                    <a:lnTo>
                      <a:pt x="91" y="447"/>
                    </a:lnTo>
                    <a:lnTo>
                      <a:pt x="117" y="427"/>
                    </a:lnTo>
                    <a:lnTo>
                      <a:pt x="147" y="405"/>
                    </a:lnTo>
                    <a:lnTo>
                      <a:pt x="181" y="383"/>
                    </a:lnTo>
                    <a:lnTo>
                      <a:pt x="223" y="362"/>
                    </a:lnTo>
                    <a:lnTo>
                      <a:pt x="225" y="360"/>
                    </a:lnTo>
                    <a:lnTo>
                      <a:pt x="231" y="352"/>
                    </a:lnTo>
                    <a:lnTo>
                      <a:pt x="239" y="341"/>
                    </a:lnTo>
                    <a:lnTo>
                      <a:pt x="250" y="329"/>
                    </a:lnTo>
                    <a:lnTo>
                      <a:pt x="264" y="315"/>
                    </a:lnTo>
                    <a:lnTo>
                      <a:pt x="279" y="302"/>
                    </a:lnTo>
                    <a:lnTo>
                      <a:pt x="295" y="290"/>
                    </a:lnTo>
                    <a:lnTo>
                      <a:pt x="313" y="280"/>
                    </a:lnTo>
                    <a:lnTo>
                      <a:pt x="313" y="279"/>
                    </a:lnTo>
                    <a:lnTo>
                      <a:pt x="309" y="278"/>
                    </a:lnTo>
                    <a:lnTo>
                      <a:pt x="305" y="278"/>
                    </a:lnTo>
                    <a:lnTo>
                      <a:pt x="299" y="278"/>
                    </a:lnTo>
                    <a:lnTo>
                      <a:pt x="279" y="278"/>
                    </a:lnTo>
                    <a:lnTo>
                      <a:pt x="253" y="278"/>
                    </a:lnTo>
                    <a:lnTo>
                      <a:pt x="224" y="275"/>
                    </a:lnTo>
                    <a:lnTo>
                      <a:pt x="194" y="269"/>
                    </a:lnTo>
                    <a:lnTo>
                      <a:pt x="166" y="257"/>
                    </a:lnTo>
                    <a:lnTo>
                      <a:pt x="142" y="240"/>
                    </a:lnTo>
                    <a:lnTo>
                      <a:pt x="126" y="216"/>
                    </a:lnTo>
                    <a:lnTo>
                      <a:pt x="119" y="183"/>
                    </a:lnTo>
                    <a:lnTo>
                      <a:pt x="121" y="183"/>
                    </a:lnTo>
                    <a:lnTo>
                      <a:pt x="127" y="183"/>
                    </a:lnTo>
                    <a:lnTo>
                      <a:pt x="136" y="182"/>
                    </a:lnTo>
                    <a:lnTo>
                      <a:pt x="148" y="182"/>
                    </a:lnTo>
                    <a:lnTo>
                      <a:pt x="163" y="181"/>
                    </a:lnTo>
                    <a:lnTo>
                      <a:pt x="179" y="180"/>
                    </a:lnTo>
                    <a:lnTo>
                      <a:pt x="197" y="178"/>
                    </a:lnTo>
                    <a:lnTo>
                      <a:pt x="217" y="177"/>
                    </a:lnTo>
                    <a:lnTo>
                      <a:pt x="238" y="173"/>
                    </a:lnTo>
                    <a:lnTo>
                      <a:pt x="258" y="171"/>
                    </a:lnTo>
                    <a:lnTo>
                      <a:pt x="279" y="167"/>
                    </a:lnTo>
                    <a:lnTo>
                      <a:pt x="299" y="163"/>
                    </a:lnTo>
                    <a:lnTo>
                      <a:pt x="318" y="158"/>
                    </a:lnTo>
                    <a:lnTo>
                      <a:pt x="336" y="152"/>
                    </a:lnTo>
                    <a:lnTo>
                      <a:pt x="352" y="145"/>
                    </a:lnTo>
                    <a:lnTo>
                      <a:pt x="366" y="139"/>
                    </a:lnTo>
                    <a:lnTo>
                      <a:pt x="379" y="132"/>
                    </a:lnTo>
                    <a:lnTo>
                      <a:pt x="394" y="125"/>
                    </a:lnTo>
                    <a:lnTo>
                      <a:pt x="412" y="119"/>
                    </a:lnTo>
                    <a:lnTo>
                      <a:pt x="430" y="114"/>
                    </a:lnTo>
                    <a:lnTo>
                      <a:pt x="450" y="111"/>
                    </a:lnTo>
                    <a:lnTo>
                      <a:pt x="469" y="107"/>
                    </a:lnTo>
                    <a:lnTo>
                      <a:pt x="491" y="104"/>
                    </a:lnTo>
                    <a:lnTo>
                      <a:pt x="513" y="102"/>
                    </a:lnTo>
                    <a:lnTo>
                      <a:pt x="534" y="101"/>
                    </a:lnTo>
                    <a:lnTo>
                      <a:pt x="556" y="99"/>
                    </a:lnTo>
                    <a:lnTo>
                      <a:pt x="578" y="99"/>
                    </a:lnTo>
                    <a:lnTo>
                      <a:pt x="598" y="99"/>
                    </a:lnTo>
                    <a:lnTo>
                      <a:pt x="619" y="101"/>
                    </a:lnTo>
                    <a:lnTo>
                      <a:pt x="639" y="102"/>
                    </a:lnTo>
                    <a:lnTo>
                      <a:pt x="656" y="104"/>
                    </a:lnTo>
                    <a:lnTo>
                      <a:pt x="673" y="106"/>
                    </a:lnTo>
                    <a:lnTo>
                      <a:pt x="673" y="105"/>
                    </a:lnTo>
                    <a:lnTo>
                      <a:pt x="676" y="102"/>
                    </a:lnTo>
                    <a:lnTo>
                      <a:pt x="679" y="98"/>
                    </a:lnTo>
                    <a:lnTo>
                      <a:pt x="685" y="95"/>
                    </a:lnTo>
                    <a:lnTo>
                      <a:pt x="693" y="94"/>
                    </a:lnTo>
                    <a:lnTo>
                      <a:pt x="704" y="96"/>
                    </a:lnTo>
                    <a:lnTo>
                      <a:pt x="718" y="103"/>
                    </a:lnTo>
                    <a:lnTo>
                      <a:pt x="737" y="117"/>
                    </a:lnTo>
                    <a:lnTo>
                      <a:pt x="759" y="132"/>
                    </a:lnTo>
                    <a:lnTo>
                      <a:pt x="782" y="145"/>
                    </a:lnTo>
                    <a:lnTo>
                      <a:pt x="806" y="157"/>
                    </a:lnTo>
                    <a:lnTo>
                      <a:pt x="830" y="166"/>
                    </a:lnTo>
                    <a:lnTo>
                      <a:pt x="854" y="173"/>
                    </a:lnTo>
                    <a:lnTo>
                      <a:pt x="876" y="178"/>
                    </a:lnTo>
                    <a:lnTo>
                      <a:pt x="896" y="180"/>
                    </a:lnTo>
                    <a:lnTo>
                      <a:pt x="913" y="180"/>
                    </a:lnTo>
                    <a:lnTo>
                      <a:pt x="926" y="178"/>
                    </a:lnTo>
                    <a:lnTo>
                      <a:pt x="948" y="171"/>
                    </a:lnTo>
                    <a:lnTo>
                      <a:pt x="979" y="162"/>
                    </a:lnTo>
                    <a:lnTo>
                      <a:pt x="1016" y="150"/>
                    </a:lnTo>
                    <a:lnTo>
                      <a:pt x="1057" y="136"/>
                    </a:lnTo>
                    <a:lnTo>
                      <a:pt x="1103" y="121"/>
                    </a:lnTo>
                    <a:lnTo>
                      <a:pt x="1152" y="105"/>
                    </a:lnTo>
                    <a:lnTo>
                      <a:pt x="1201" y="88"/>
                    </a:lnTo>
                    <a:lnTo>
                      <a:pt x="1251" y="72"/>
                    </a:lnTo>
                    <a:lnTo>
                      <a:pt x="1297" y="56"/>
                    </a:lnTo>
                    <a:lnTo>
                      <a:pt x="1341" y="41"/>
                    </a:lnTo>
                    <a:lnTo>
                      <a:pt x="1380" y="28"/>
                    </a:lnTo>
                    <a:lnTo>
                      <a:pt x="1412" y="16"/>
                    </a:lnTo>
                    <a:lnTo>
                      <a:pt x="1437" y="8"/>
                    </a:lnTo>
                    <a:lnTo>
                      <a:pt x="1453" y="3"/>
                    </a:lnTo>
                    <a:lnTo>
                      <a:pt x="1459" y="0"/>
                    </a:lnTo>
                    <a:lnTo>
                      <a:pt x="1462" y="0"/>
                    </a:lnTo>
                    <a:lnTo>
                      <a:pt x="1470" y="0"/>
                    </a:lnTo>
                    <a:lnTo>
                      <a:pt x="1482" y="1"/>
                    </a:lnTo>
                    <a:lnTo>
                      <a:pt x="1498" y="3"/>
                    </a:lnTo>
                    <a:lnTo>
                      <a:pt x="1517" y="6"/>
                    </a:lnTo>
                    <a:lnTo>
                      <a:pt x="1538" y="12"/>
                    </a:lnTo>
                    <a:lnTo>
                      <a:pt x="1561" y="19"/>
                    </a:lnTo>
                    <a:lnTo>
                      <a:pt x="1585" y="29"/>
                    </a:lnTo>
                    <a:lnTo>
                      <a:pt x="1608" y="42"/>
                    </a:lnTo>
                    <a:lnTo>
                      <a:pt x="1631" y="58"/>
                    </a:lnTo>
                    <a:lnTo>
                      <a:pt x="1653" y="79"/>
                    </a:lnTo>
                    <a:lnTo>
                      <a:pt x="1674" y="104"/>
                    </a:lnTo>
                    <a:lnTo>
                      <a:pt x="1691" y="134"/>
                    </a:lnTo>
                    <a:lnTo>
                      <a:pt x="1705" y="169"/>
                    </a:lnTo>
                    <a:lnTo>
                      <a:pt x="1714" y="209"/>
                    </a:lnTo>
                    <a:lnTo>
                      <a:pt x="1720" y="255"/>
                    </a:lnTo>
                    <a:lnTo>
                      <a:pt x="1718" y="256"/>
                    </a:lnTo>
                    <a:lnTo>
                      <a:pt x="1714" y="258"/>
                    </a:lnTo>
                    <a:lnTo>
                      <a:pt x="1707" y="262"/>
                    </a:lnTo>
                    <a:lnTo>
                      <a:pt x="1697" y="268"/>
                    </a:lnTo>
                    <a:lnTo>
                      <a:pt x="1682" y="273"/>
                    </a:lnTo>
                    <a:lnTo>
                      <a:pt x="1664" y="281"/>
                    </a:lnTo>
                    <a:lnTo>
                      <a:pt x="1641" y="290"/>
                    </a:lnTo>
                    <a:lnTo>
                      <a:pt x="1616" y="298"/>
                    </a:lnTo>
                    <a:lnTo>
                      <a:pt x="1585" y="307"/>
                    </a:lnTo>
                    <a:lnTo>
                      <a:pt x="1549" y="317"/>
                    </a:lnTo>
                    <a:lnTo>
                      <a:pt x="1509" y="326"/>
                    </a:lnTo>
                    <a:lnTo>
                      <a:pt x="1463" y="336"/>
                    </a:lnTo>
                    <a:lnTo>
                      <a:pt x="1411" y="346"/>
                    </a:lnTo>
                    <a:lnTo>
                      <a:pt x="1354" y="355"/>
                    </a:lnTo>
                    <a:lnTo>
                      <a:pt x="1291" y="363"/>
                    </a:lnTo>
                    <a:lnTo>
                      <a:pt x="1222" y="371"/>
                    </a:lnTo>
                    <a:lnTo>
                      <a:pt x="1222" y="372"/>
                    </a:lnTo>
                    <a:lnTo>
                      <a:pt x="1223" y="376"/>
                    </a:lnTo>
                    <a:lnTo>
                      <a:pt x="1225" y="382"/>
                    </a:lnTo>
                    <a:lnTo>
                      <a:pt x="1229" y="390"/>
                    </a:lnTo>
                    <a:lnTo>
                      <a:pt x="1235" y="399"/>
                    </a:lnTo>
                    <a:lnTo>
                      <a:pt x="1244" y="411"/>
                    </a:lnTo>
                    <a:lnTo>
                      <a:pt x="1254" y="423"/>
                    </a:lnTo>
                    <a:lnTo>
                      <a:pt x="1269" y="437"/>
                    </a:lnTo>
                    <a:lnTo>
                      <a:pt x="1288" y="452"/>
                    </a:lnTo>
                    <a:lnTo>
                      <a:pt x="1311" y="468"/>
                    </a:lnTo>
                    <a:lnTo>
                      <a:pt x="1337" y="484"/>
                    </a:lnTo>
                    <a:lnTo>
                      <a:pt x="1369" y="502"/>
                    </a:lnTo>
                    <a:lnTo>
                      <a:pt x="1407" y="519"/>
                    </a:lnTo>
                    <a:lnTo>
                      <a:pt x="1451" y="537"/>
                    </a:lnTo>
                    <a:lnTo>
                      <a:pt x="1502" y="556"/>
                    </a:lnTo>
                    <a:lnTo>
                      <a:pt x="1558" y="573"/>
                    </a:lnTo>
                    <a:lnTo>
                      <a:pt x="1561" y="581"/>
                    </a:lnTo>
                    <a:lnTo>
                      <a:pt x="1564" y="603"/>
                    </a:lnTo>
                    <a:lnTo>
                      <a:pt x="1568" y="636"/>
                    </a:lnTo>
                    <a:lnTo>
                      <a:pt x="1566" y="678"/>
                    </a:lnTo>
                    <a:lnTo>
                      <a:pt x="1561" y="724"/>
                    </a:lnTo>
                    <a:lnTo>
                      <a:pt x="1546" y="773"/>
                    </a:lnTo>
                    <a:lnTo>
                      <a:pt x="1518" y="823"/>
                    </a:lnTo>
                    <a:lnTo>
                      <a:pt x="1478" y="869"/>
                    </a:lnTo>
                    <a:lnTo>
                      <a:pt x="1475" y="868"/>
                    </a:lnTo>
                    <a:lnTo>
                      <a:pt x="1467" y="863"/>
                    </a:lnTo>
                    <a:lnTo>
                      <a:pt x="1455" y="856"/>
                    </a:lnTo>
                    <a:lnTo>
                      <a:pt x="1437" y="848"/>
                    </a:lnTo>
                    <a:lnTo>
                      <a:pt x="1415" y="838"/>
                    </a:lnTo>
                    <a:lnTo>
                      <a:pt x="1391" y="828"/>
                    </a:lnTo>
                    <a:lnTo>
                      <a:pt x="1364" y="816"/>
                    </a:lnTo>
                    <a:lnTo>
                      <a:pt x="1332" y="805"/>
                    </a:lnTo>
                    <a:lnTo>
                      <a:pt x="1300" y="793"/>
                    </a:lnTo>
                    <a:lnTo>
                      <a:pt x="1264" y="784"/>
                    </a:lnTo>
                    <a:lnTo>
                      <a:pt x="1229" y="775"/>
                    </a:lnTo>
                    <a:lnTo>
                      <a:pt x="1192" y="769"/>
                    </a:lnTo>
                    <a:lnTo>
                      <a:pt x="1154" y="764"/>
                    </a:lnTo>
                    <a:lnTo>
                      <a:pt x="1116" y="763"/>
                    </a:lnTo>
                    <a:lnTo>
                      <a:pt x="1079" y="764"/>
                    </a:lnTo>
                    <a:lnTo>
                      <a:pt x="1042" y="770"/>
                    </a:lnTo>
                    <a:lnTo>
                      <a:pt x="1004" y="776"/>
                    </a:lnTo>
                    <a:lnTo>
                      <a:pt x="965" y="778"/>
                    </a:lnTo>
                    <a:lnTo>
                      <a:pt x="922" y="776"/>
                    </a:lnTo>
                    <a:lnTo>
                      <a:pt x="880" y="772"/>
                    </a:lnTo>
                    <a:lnTo>
                      <a:pt x="837" y="765"/>
                    </a:lnTo>
                    <a:lnTo>
                      <a:pt x="793" y="757"/>
                    </a:lnTo>
                    <a:lnTo>
                      <a:pt x="752" y="748"/>
                    </a:lnTo>
                    <a:lnTo>
                      <a:pt x="710" y="738"/>
                    </a:lnTo>
                    <a:lnTo>
                      <a:pt x="672" y="727"/>
                    </a:lnTo>
                    <a:lnTo>
                      <a:pt x="636" y="716"/>
                    </a:lnTo>
                    <a:lnTo>
                      <a:pt x="605" y="706"/>
                    </a:lnTo>
                    <a:lnTo>
                      <a:pt x="578" y="696"/>
                    </a:lnTo>
                    <a:lnTo>
                      <a:pt x="555" y="688"/>
                    </a:lnTo>
                    <a:lnTo>
                      <a:pt x="537" y="681"/>
                    </a:lnTo>
                    <a:lnTo>
                      <a:pt x="527" y="677"/>
                    </a:lnTo>
                    <a:lnTo>
                      <a:pt x="523" y="676"/>
                    </a:lnTo>
                    <a:lnTo>
                      <a:pt x="519" y="678"/>
                    </a:lnTo>
                    <a:lnTo>
                      <a:pt x="507" y="684"/>
                    </a:lnTo>
                    <a:lnTo>
                      <a:pt x="490" y="693"/>
                    </a:lnTo>
                    <a:lnTo>
                      <a:pt x="467" y="703"/>
                    </a:lnTo>
                    <a:lnTo>
                      <a:pt x="438" y="716"/>
                    </a:lnTo>
                    <a:lnTo>
                      <a:pt x="407" y="730"/>
                    </a:lnTo>
                    <a:lnTo>
                      <a:pt x="375" y="744"/>
                    </a:lnTo>
                    <a:lnTo>
                      <a:pt x="340" y="757"/>
                    </a:lnTo>
                    <a:lnTo>
                      <a:pt x="305" y="769"/>
                    </a:lnTo>
                    <a:lnTo>
                      <a:pt x="271" y="779"/>
                    </a:lnTo>
                    <a:lnTo>
                      <a:pt x="239" y="787"/>
                    </a:lnTo>
                    <a:lnTo>
                      <a:pt x="209" y="791"/>
                    </a:lnTo>
                    <a:lnTo>
                      <a:pt x="184" y="792"/>
                    </a:lnTo>
                    <a:lnTo>
                      <a:pt x="164" y="787"/>
                    </a:lnTo>
                    <a:lnTo>
                      <a:pt x="149" y="777"/>
                    </a:lnTo>
                    <a:lnTo>
                      <a:pt x="142" y="761"/>
                    </a:lnTo>
                    <a:close/>
                  </a:path>
                </a:pathLst>
              </a:custGeom>
              <a:solidFill>
                <a:srgbClr val="EDE2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1" name="Freeform 65"/>
              <p:cNvSpPr>
                <a:spLocks/>
              </p:cNvSpPr>
              <p:nvPr/>
            </p:nvSpPr>
            <p:spPr bwMode="auto">
              <a:xfrm>
                <a:off x="3467" y="2344"/>
                <a:ext cx="818" cy="413"/>
              </a:xfrm>
              <a:custGeom>
                <a:avLst/>
                <a:gdLst>
                  <a:gd name="T0" fmla="*/ 0 w 1637"/>
                  <a:gd name="T1" fmla="*/ 1 h 826"/>
                  <a:gd name="T2" fmla="*/ 0 w 1637"/>
                  <a:gd name="T3" fmla="*/ 1 h 826"/>
                  <a:gd name="T4" fmla="*/ 0 w 1637"/>
                  <a:gd name="T5" fmla="*/ 1 h 826"/>
                  <a:gd name="T6" fmla="*/ 0 w 1637"/>
                  <a:gd name="T7" fmla="*/ 1 h 826"/>
                  <a:gd name="T8" fmla="*/ 0 w 1637"/>
                  <a:gd name="T9" fmla="*/ 1 h 826"/>
                  <a:gd name="T10" fmla="*/ 0 w 1637"/>
                  <a:gd name="T11" fmla="*/ 1 h 826"/>
                  <a:gd name="T12" fmla="*/ 0 w 1637"/>
                  <a:gd name="T13" fmla="*/ 1 h 826"/>
                  <a:gd name="T14" fmla="*/ 0 w 1637"/>
                  <a:gd name="T15" fmla="*/ 1 h 826"/>
                  <a:gd name="T16" fmla="*/ 0 w 1637"/>
                  <a:gd name="T17" fmla="*/ 1 h 826"/>
                  <a:gd name="T18" fmla="*/ 0 w 1637"/>
                  <a:gd name="T19" fmla="*/ 1 h 826"/>
                  <a:gd name="T20" fmla="*/ 0 w 1637"/>
                  <a:gd name="T21" fmla="*/ 1 h 826"/>
                  <a:gd name="T22" fmla="*/ 0 w 1637"/>
                  <a:gd name="T23" fmla="*/ 1 h 826"/>
                  <a:gd name="T24" fmla="*/ 0 w 1637"/>
                  <a:gd name="T25" fmla="*/ 1 h 826"/>
                  <a:gd name="T26" fmla="*/ 0 w 1637"/>
                  <a:gd name="T27" fmla="*/ 1 h 826"/>
                  <a:gd name="T28" fmla="*/ 0 w 1637"/>
                  <a:gd name="T29" fmla="*/ 1 h 826"/>
                  <a:gd name="T30" fmla="*/ 0 w 1637"/>
                  <a:gd name="T31" fmla="*/ 1 h 826"/>
                  <a:gd name="T32" fmla="*/ 0 w 1637"/>
                  <a:gd name="T33" fmla="*/ 1 h 826"/>
                  <a:gd name="T34" fmla="*/ 0 w 1637"/>
                  <a:gd name="T35" fmla="*/ 1 h 826"/>
                  <a:gd name="T36" fmla="*/ 0 w 1637"/>
                  <a:gd name="T37" fmla="*/ 1 h 826"/>
                  <a:gd name="T38" fmla="*/ 0 w 1637"/>
                  <a:gd name="T39" fmla="*/ 1 h 826"/>
                  <a:gd name="T40" fmla="*/ 0 w 1637"/>
                  <a:gd name="T41" fmla="*/ 1 h 826"/>
                  <a:gd name="T42" fmla="*/ 0 w 1637"/>
                  <a:gd name="T43" fmla="*/ 1 h 826"/>
                  <a:gd name="T44" fmla="*/ 0 w 1637"/>
                  <a:gd name="T45" fmla="*/ 1 h 826"/>
                  <a:gd name="T46" fmla="*/ 0 w 1637"/>
                  <a:gd name="T47" fmla="*/ 1 h 826"/>
                  <a:gd name="T48" fmla="*/ 0 w 1637"/>
                  <a:gd name="T49" fmla="*/ 1 h 826"/>
                  <a:gd name="T50" fmla="*/ 0 w 1637"/>
                  <a:gd name="T51" fmla="*/ 1 h 826"/>
                  <a:gd name="T52" fmla="*/ 0 w 1637"/>
                  <a:gd name="T53" fmla="*/ 1 h 826"/>
                  <a:gd name="T54" fmla="*/ 0 w 1637"/>
                  <a:gd name="T55" fmla="*/ 1 h 826"/>
                  <a:gd name="T56" fmla="*/ 0 w 1637"/>
                  <a:gd name="T57" fmla="*/ 1 h 826"/>
                  <a:gd name="T58" fmla="*/ 0 w 1637"/>
                  <a:gd name="T59" fmla="*/ 1 h 826"/>
                  <a:gd name="T60" fmla="*/ 0 w 1637"/>
                  <a:gd name="T61" fmla="*/ 1 h 826"/>
                  <a:gd name="T62" fmla="*/ 0 w 1637"/>
                  <a:gd name="T63" fmla="*/ 1 h 826"/>
                  <a:gd name="T64" fmla="*/ 0 w 1637"/>
                  <a:gd name="T65" fmla="*/ 1 h 826"/>
                  <a:gd name="T66" fmla="*/ 0 w 1637"/>
                  <a:gd name="T67" fmla="*/ 1 h 826"/>
                  <a:gd name="T68" fmla="*/ 0 w 1637"/>
                  <a:gd name="T69" fmla="*/ 1 h 826"/>
                  <a:gd name="T70" fmla="*/ 0 w 1637"/>
                  <a:gd name="T71" fmla="*/ 1 h 826"/>
                  <a:gd name="T72" fmla="*/ 0 w 1637"/>
                  <a:gd name="T73" fmla="*/ 1 h 826"/>
                  <a:gd name="T74" fmla="*/ 0 w 1637"/>
                  <a:gd name="T75" fmla="*/ 1 h 826"/>
                  <a:gd name="T76" fmla="*/ 0 w 1637"/>
                  <a:gd name="T77" fmla="*/ 1 h 826"/>
                  <a:gd name="T78" fmla="*/ 0 w 1637"/>
                  <a:gd name="T79" fmla="*/ 1 h 826"/>
                  <a:gd name="T80" fmla="*/ 0 w 1637"/>
                  <a:gd name="T81" fmla="*/ 1 h 826"/>
                  <a:gd name="T82" fmla="*/ 0 w 1637"/>
                  <a:gd name="T83" fmla="*/ 1 h 826"/>
                  <a:gd name="T84" fmla="*/ 0 w 1637"/>
                  <a:gd name="T85" fmla="*/ 1 h 826"/>
                  <a:gd name="T86" fmla="*/ 0 w 1637"/>
                  <a:gd name="T87" fmla="*/ 1 h 826"/>
                  <a:gd name="T88" fmla="*/ 0 w 1637"/>
                  <a:gd name="T89" fmla="*/ 1 h 826"/>
                  <a:gd name="T90" fmla="*/ 0 w 1637"/>
                  <a:gd name="T91" fmla="*/ 1 h 826"/>
                  <a:gd name="T92" fmla="*/ 0 w 1637"/>
                  <a:gd name="T93" fmla="*/ 1 h 826"/>
                  <a:gd name="T94" fmla="*/ 0 w 1637"/>
                  <a:gd name="T95" fmla="*/ 1 h 826"/>
                  <a:gd name="T96" fmla="*/ 0 w 1637"/>
                  <a:gd name="T97" fmla="*/ 1 h 826"/>
                  <a:gd name="T98" fmla="*/ 0 w 1637"/>
                  <a:gd name="T99" fmla="*/ 1 h 826"/>
                  <a:gd name="T100" fmla="*/ 0 w 1637"/>
                  <a:gd name="T101" fmla="*/ 1 h 826"/>
                  <a:gd name="T102" fmla="*/ 0 w 1637"/>
                  <a:gd name="T103" fmla="*/ 1 h 826"/>
                  <a:gd name="T104" fmla="*/ 0 w 1637"/>
                  <a:gd name="T105" fmla="*/ 1 h 826"/>
                  <a:gd name="T106" fmla="*/ 0 w 1637"/>
                  <a:gd name="T107" fmla="*/ 1 h 826"/>
                  <a:gd name="T108" fmla="*/ 0 w 1637"/>
                  <a:gd name="T109" fmla="*/ 1 h 8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37"/>
                  <a:gd name="T166" fmla="*/ 0 h 826"/>
                  <a:gd name="T167" fmla="*/ 1637 w 1637"/>
                  <a:gd name="T168" fmla="*/ 826 h 8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37" h="826">
                    <a:moveTo>
                      <a:pt x="137" y="723"/>
                    </a:moveTo>
                    <a:lnTo>
                      <a:pt x="132" y="725"/>
                    </a:lnTo>
                    <a:lnTo>
                      <a:pt x="116" y="727"/>
                    </a:lnTo>
                    <a:lnTo>
                      <a:pt x="94" y="729"/>
                    </a:lnTo>
                    <a:lnTo>
                      <a:pt x="69" y="729"/>
                    </a:lnTo>
                    <a:lnTo>
                      <a:pt x="46" y="726"/>
                    </a:lnTo>
                    <a:lnTo>
                      <a:pt x="28" y="718"/>
                    </a:lnTo>
                    <a:lnTo>
                      <a:pt x="16" y="704"/>
                    </a:lnTo>
                    <a:lnTo>
                      <a:pt x="18" y="681"/>
                    </a:lnTo>
                    <a:lnTo>
                      <a:pt x="15" y="677"/>
                    </a:lnTo>
                    <a:lnTo>
                      <a:pt x="12" y="669"/>
                    </a:lnTo>
                    <a:lnTo>
                      <a:pt x="7" y="658"/>
                    </a:lnTo>
                    <a:lnTo>
                      <a:pt x="3" y="643"/>
                    </a:lnTo>
                    <a:lnTo>
                      <a:pt x="0" y="625"/>
                    </a:lnTo>
                    <a:lnTo>
                      <a:pt x="3" y="609"/>
                    </a:lnTo>
                    <a:lnTo>
                      <a:pt x="11" y="592"/>
                    </a:lnTo>
                    <a:lnTo>
                      <a:pt x="26" y="578"/>
                    </a:lnTo>
                    <a:lnTo>
                      <a:pt x="26" y="577"/>
                    </a:lnTo>
                    <a:lnTo>
                      <a:pt x="24" y="572"/>
                    </a:lnTo>
                    <a:lnTo>
                      <a:pt x="23" y="566"/>
                    </a:lnTo>
                    <a:lnTo>
                      <a:pt x="23" y="556"/>
                    </a:lnTo>
                    <a:lnTo>
                      <a:pt x="23" y="545"/>
                    </a:lnTo>
                    <a:lnTo>
                      <a:pt x="26" y="532"/>
                    </a:lnTo>
                    <a:lnTo>
                      <a:pt x="29" y="517"/>
                    </a:lnTo>
                    <a:lnTo>
                      <a:pt x="35" y="501"/>
                    </a:lnTo>
                    <a:lnTo>
                      <a:pt x="43" y="484"/>
                    </a:lnTo>
                    <a:lnTo>
                      <a:pt x="54" y="465"/>
                    </a:lnTo>
                    <a:lnTo>
                      <a:pt x="69" y="446"/>
                    </a:lnTo>
                    <a:lnTo>
                      <a:pt x="89" y="426"/>
                    </a:lnTo>
                    <a:lnTo>
                      <a:pt x="112" y="405"/>
                    </a:lnTo>
                    <a:lnTo>
                      <a:pt x="141" y="385"/>
                    </a:lnTo>
                    <a:lnTo>
                      <a:pt x="174" y="364"/>
                    </a:lnTo>
                    <a:lnTo>
                      <a:pt x="213" y="344"/>
                    </a:lnTo>
                    <a:lnTo>
                      <a:pt x="216" y="342"/>
                    </a:lnTo>
                    <a:lnTo>
                      <a:pt x="220" y="335"/>
                    </a:lnTo>
                    <a:lnTo>
                      <a:pt x="230" y="325"/>
                    </a:lnTo>
                    <a:lnTo>
                      <a:pt x="240" y="312"/>
                    </a:lnTo>
                    <a:lnTo>
                      <a:pt x="253" y="298"/>
                    </a:lnTo>
                    <a:lnTo>
                      <a:pt x="266" y="284"/>
                    </a:lnTo>
                    <a:lnTo>
                      <a:pt x="283" y="273"/>
                    </a:lnTo>
                    <a:lnTo>
                      <a:pt x="298" y="262"/>
                    </a:lnTo>
                    <a:lnTo>
                      <a:pt x="299" y="260"/>
                    </a:lnTo>
                    <a:lnTo>
                      <a:pt x="296" y="259"/>
                    </a:lnTo>
                    <a:lnTo>
                      <a:pt x="293" y="258"/>
                    </a:lnTo>
                    <a:lnTo>
                      <a:pt x="288" y="258"/>
                    </a:lnTo>
                    <a:lnTo>
                      <a:pt x="271" y="258"/>
                    </a:lnTo>
                    <a:lnTo>
                      <a:pt x="247" y="258"/>
                    </a:lnTo>
                    <a:lnTo>
                      <a:pt x="219" y="256"/>
                    </a:lnTo>
                    <a:lnTo>
                      <a:pt x="190" y="249"/>
                    </a:lnTo>
                    <a:lnTo>
                      <a:pt x="163" y="238"/>
                    </a:lnTo>
                    <a:lnTo>
                      <a:pt x="140" y="222"/>
                    </a:lnTo>
                    <a:lnTo>
                      <a:pt x="124" y="199"/>
                    </a:lnTo>
                    <a:lnTo>
                      <a:pt x="117" y="168"/>
                    </a:lnTo>
                    <a:lnTo>
                      <a:pt x="119" y="168"/>
                    </a:lnTo>
                    <a:lnTo>
                      <a:pt x="124" y="168"/>
                    </a:lnTo>
                    <a:lnTo>
                      <a:pt x="133" y="167"/>
                    </a:lnTo>
                    <a:lnTo>
                      <a:pt x="144" y="167"/>
                    </a:lnTo>
                    <a:lnTo>
                      <a:pt x="158" y="166"/>
                    </a:lnTo>
                    <a:lnTo>
                      <a:pt x="174" y="164"/>
                    </a:lnTo>
                    <a:lnTo>
                      <a:pt x="192" y="163"/>
                    </a:lnTo>
                    <a:lnTo>
                      <a:pt x="210" y="161"/>
                    </a:lnTo>
                    <a:lnTo>
                      <a:pt x="230" y="159"/>
                    </a:lnTo>
                    <a:lnTo>
                      <a:pt x="249" y="156"/>
                    </a:lnTo>
                    <a:lnTo>
                      <a:pt x="269" y="153"/>
                    </a:lnTo>
                    <a:lnTo>
                      <a:pt x="287" y="148"/>
                    </a:lnTo>
                    <a:lnTo>
                      <a:pt x="306" y="144"/>
                    </a:lnTo>
                    <a:lnTo>
                      <a:pt x="322" y="138"/>
                    </a:lnTo>
                    <a:lnTo>
                      <a:pt x="338" y="132"/>
                    </a:lnTo>
                    <a:lnTo>
                      <a:pt x="351" y="125"/>
                    </a:lnTo>
                    <a:lnTo>
                      <a:pt x="363" y="118"/>
                    </a:lnTo>
                    <a:lnTo>
                      <a:pt x="378" y="113"/>
                    </a:lnTo>
                    <a:lnTo>
                      <a:pt x="394" y="107"/>
                    </a:lnTo>
                    <a:lnTo>
                      <a:pt x="412" y="102"/>
                    </a:lnTo>
                    <a:lnTo>
                      <a:pt x="431" y="99"/>
                    </a:lnTo>
                    <a:lnTo>
                      <a:pt x="451" y="95"/>
                    </a:lnTo>
                    <a:lnTo>
                      <a:pt x="470" y="93"/>
                    </a:lnTo>
                    <a:lnTo>
                      <a:pt x="491" y="91"/>
                    </a:lnTo>
                    <a:lnTo>
                      <a:pt x="512" y="90"/>
                    </a:lnTo>
                    <a:lnTo>
                      <a:pt x="533" y="90"/>
                    </a:lnTo>
                    <a:lnTo>
                      <a:pt x="552" y="90"/>
                    </a:lnTo>
                    <a:lnTo>
                      <a:pt x="573" y="90"/>
                    </a:lnTo>
                    <a:lnTo>
                      <a:pt x="591" y="90"/>
                    </a:lnTo>
                    <a:lnTo>
                      <a:pt x="610" y="92"/>
                    </a:lnTo>
                    <a:lnTo>
                      <a:pt x="627" y="93"/>
                    </a:lnTo>
                    <a:lnTo>
                      <a:pt x="643" y="95"/>
                    </a:lnTo>
                    <a:lnTo>
                      <a:pt x="643" y="94"/>
                    </a:lnTo>
                    <a:lnTo>
                      <a:pt x="646" y="91"/>
                    </a:lnTo>
                    <a:lnTo>
                      <a:pt x="649" y="87"/>
                    </a:lnTo>
                    <a:lnTo>
                      <a:pt x="655" y="84"/>
                    </a:lnTo>
                    <a:lnTo>
                      <a:pt x="662" y="83"/>
                    </a:lnTo>
                    <a:lnTo>
                      <a:pt x="672" y="85"/>
                    </a:lnTo>
                    <a:lnTo>
                      <a:pt x="686" y="92"/>
                    </a:lnTo>
                    <a:lnTo>
                      <a:pt x="703" y="105"/>
                    </a:lnTo>
                    <a:lnTo>
                      <a:pt x="724" y="120"/>
                    </a:lnTo>
                    <a:lnTo>
                      <a:pt x="746" y="133"/>
                    </a:lnTo>
                    <a:lnTo>
                      <a:pt x="769" y="145"/>
                    </a:lnTo>
                    <a:lnTo>
                      <a:pt x="792" y="155"/>
                    </a:lnTo>
                    <a:lnTo>
                      <a:pt x="814" y="162"/>
                    </a:lnTo>
                    <a:lnTo>
                      <a:pt x="835" y="168"/>
                    </a:lnTo>
                    <a:lnTo>
                      <a:pt x="853" y="170"/>
                    </a:lnTo>
                    <a:lnTo>
                      <a:pt x="869" y="170"/>
                    </a:lnTo>
                    <a:lnTo>
                      <a:pt x="882" y="168"/>
                    </a:lnTo>
                    <a:lnTo>
                      <a:pt x="903" y="161"/>
                    </a:lnTo>
                    <a:lnTo>
                      <a:pt x="931" y="153"/>
                    </a:lnTo>
                    <a:lnTo>
                      <a:pt x="966" y="141"/>
                    </a:lnTo>
                    <a:lnTo>
                      <a:pt x="1006" y="129"/>
                    </a:lnTo>
                    <a:lnTo>
                      <a:pt x="1050" y="114"/>
                    </a:lnTo>
                    <a:lnTo>
                      <a:pt x="1096" y="99"/>
                    </a:lnTo>
                    <a:lnTo>
                      <a:pt x="1143" y="83"/>
                    </a:lnTo>
                    <a:lnTo>
                      <a:pt x="1190" y="68"/>
                    </a:lnTo>
                    <a:lnTo>
                      <a:pt x="1234" y="53"/>
                    </a:lnTo>
                    <a:lnTo>
                      <a:pt x="1276" y="39"/>
                    </a:lnTo>
                    <a:lnTo>
                      <a:pt x="1313" y="26"/>
                    </a:lnTo>
                    <a:lnTo>
                      <a:pt x="1344" y="15"/>
                    </a:lnTo>
                    <a:lnTo>
                      <a:pt x="1368" y="7"/>
                    </a:lnTo>
                    <a:lnTo>
                      <a:pt x="1383" y="2"/>
                    </a:lnTo>
                    <a:lnTo>
                      <a:pt x="1389" y="0"/>
                    </a:lnTo>
                    <a:lnTo>
                      <a:pt x="1391" y="0"/>
                    </a:lnTo>
                    <a:lnTo>
                      <a:pt x="1399" y="0"/>
                    </a:lnTo>
                    <a:lnTo>
                      <a:pt x="1411" y="1"/>
                    </a:lnTo>
                    <a:lnTo>
                      <a:pt x="1426" y="2"/>
                    </a:lnTo>
                    <a:lnTo>
                      <a:pt x="1444" y="5"/>
                    </a:lnTo>
                    <a:lnTo>
                      <a:pt x="1464" y="10"/>
                    </a:lnTo>
                    <a:lnTo>
                      <a:pt x="1486" y="17"/>
                    </a:lnTo>
                    <a:lnTo>
                      <a:pt x="1508" y="27"/>
                    </a:lnTo>
                    <a:lnTo>
                      <a:pt x="1531" y="39"/>
                    </a:lnTo>
                    <a:lnTo>
                      <a:pt x="1553" y="55"/>
                    </a:lnTo>
                    <a:lnTo>
                      <a:pt x="1573" y="75"/>
                    </a:lnTo>
                    <a:lnTo>
                      <a:pt x="1593" y="99"/>
                    </a:lnTo>
                    <a:lnTo>
                      <a:pt x="1609" y="126"/>
                    </a:lnTo>
                    <a:lnTo>
                      <a:pt x="1623" y="160"/>
                    </a:lnTo>
                    <a:lnTo>
                      <a:pt x="1632" y="198"/>
                    </a:lnTo>
                    <a:lnTo>
                      <a:pt x="1637" y="242"/>
                    </a:lnTo>
                    <a:lnTo>
                      <a:pt x="1635" y="243"/>
                    </a:lnTo>
                    <a:lnTo>
                      <a:pt x="1631" y="245"/>
                    </a:lnTo>
                    <a:lnTo>
                      <a:pt x="1624" y="249"/>
                    </a:lnTo>
                    <a:lnTo>
                      <a:pt x="1615" y="253"/>
                    </a:lnTo>
                    <a:lnTo>
                      <a:pt x="1601" y="260"/>
                    </a:lnTo>
                    <a:lnTo>
                      <a:pt x="1584" y="267"/>
                    </a:lnTo>
                    <a:lnTo>
                      <a:pt x="1563" y="274"/>
                    </a:lnTo>
                    <a:lnTo>
                      <a:pt x="1538" y="283"/>
                    </a:lnTo>
                    <a:lnTo>
                      <a:pt x="1508" y="291"/>
                    </a:lnTo>
                    <a:lnTo>
                      <a:pt x="1474" y="300"/>
                    </a:lnTo>
                    <a:lnTo>
                      <a:pt x="1435" y="310"/>
                    </a:lnTo>
                    <a:lnTo>
                      <a:pt x="1391" y="319"/>
                    </a:lnTo>
                    <a:lnTo>
                      <a:pt x="1343" y="328"/>
                    </a:lnTo>
                    <a:lnTo>
                      <a:pt x="1289" y="336"/>
                    </a:lnTo>
                    <a:lnTo>
                      <a:pt x="1229" y="344"/>
                    </a:lnTo>
                    <a:lnTo>
                      <a:pt x="1163" y="352"/>
                    </a:lnTo>
                    <a:lnTo>
                      <a:pt x="1163" y="353"/>
                    </a:lnTo>
                    <a:lnTo>
                      <a:pt x="1164" y="357"/>
                    </a:lnTo>
                    <a:lnTo>
                      <a:pt x="1166" y="363"/>
                    </a:lnTo>
                    <a:lnTo>
                      <a:pt x="1170" y="370"/>
                    </a:lnTo>
                    <a:lnTo>
                      <a:pt x="1176" y="379"/>
                    </a:lnTo>
                    <a:lnTo>
                      <a:pt x="1184" y="389"/>
                    </a:lnTo>
                    <a:lnTo>
                      <a:pt x="1194" y="402"/>
                    </a:lnTo>
                    <a:lnTo>
                      <a:pt x="1208" y="415"/>
                    </a:lnTo>
                    <a:lnTo>
                      <a:pt x="1225" y="430"/>
                    </a:lnTo>
                    <a:lnTo>
                      <a:pt x="1247" y="445"/>
                    </a:lnTo>
                    <a:lnTo>
                      <a:pt x="1272" y="459"/>
                    </a:lnTo>
                    <a:lnTo>
                      <a:pt x="1304" y="477"/>
                    </a:lnTo>
                    <a:lnTo>
                      <a:pt x="1339" y="493"/>
                    </a:lnTo>
                    <a:lnTo>
                      <a:pt x="1381" y="510"/>
                    </a:lnTo>
                    <a:lnTo>
                      <a:pt x="1429" y="526"/>
                    </a:lnTo>
                    <a:lnTo>
                      <a:pt x="1483" y="544"/>
                    </a:lnTo>
                    <a:lnTo>
                      <a:pt x="1486" y="552"/>
                    </a:lnTo>
                    <a:lnTo>
                      <a:pt x="1489" y="572"/>
                    </a:lnTo>
                    <a:lnTo>
                      <a:pt x="1491" y="604"/>
                    </a:lnTo>
                    <a:lnTo>
                      <a:pt x="1491" y="643"/>
                    </a:lnTo>
                    <a:lnTo>
                      <a:pt x="1485" y="688"/>
                    </a:lnTo>
                    <a:lnTo>
                      <a:pt x="1471" y="735"/>
                    </a:lnTo>
                    <a:lnTo>
                      <a:pt x="1445" y="782"/>
                    </a:lnTo>
                    <a:lnTo>
                      <a:pt x="1406" y="826"/>
                    </a:lnTo>
                    <a:lnTo>
                      <a:pt x="1404" y="825"/>
                    </a:lnTo>
                    <a:lnTo>
                      <a:pt x="1396" y="820"/>
                    </a:lnTo>
                    <a:lnTo>
                      <a:pt x="1383" y="814"/>
                    </a:lnTo>
                    <a:lnTo>
                      <a:pt x="1367" y="806"/>
                    </a:lnTo>
                    <a:lnTo>
                      <a:pt x="1347" y="796"/>
                    </a:lnTo>
                    <a:lnTo>
                      <a:pt x="1323" y="786"/>
                    </a:lnTo>
                    <a:lnTo>
                      <a:pt x="1297" y="775"/>
                    </a:lnTo>
                    <a:lnTo>
                      <a:pt x="1268" y="765"/>
                    </a:lnTo>
                    <a:lnTo>
                      <a:pt x="1237" y="754"/>
                    </a:lnTo>
                    <a:lnTo>
                      <a:pt x="1203" y="744"/>
                    </a:lnTo>
                    <a:lnTo>
                      <a:pt x="1170" y="736"/>
                    </a:lnTo>
                    <a:lnTo>
                      <a:pt x="1134" y="730"/>
                    </a:lnTo>
                    <a:lnTo>
                      <a:pt x="1098" y="726"/>
                    </a:lnTo>
                    <a:lnTo>
                      <a:pt x="1063" y="725"/>
                    </a:lnTo>
                    <a:lnTo>
                      <a:pt x="1027" y="726"/>
                    </a:lnTo>
                    <a:lnTo>
                      <a:pt x="992" y="731"/>
                    </a:lnTo>
                    <a:lnTo>
                      <a:pt x="957" y="737"/>
                    </a:lnTo>
                    <a:lnTo>
                      <a:pt x="919" y="738"/>
                    </a:lnTo>
                    <a:lnTo>
                      <a:pt x="878" y="738"/>
                    </a:lnTo>
                    <a:lnTo>
                      <a:pt x="838" y="734"/>
                    </a:lnTo>
                    <a:lnTo>
                      <a:pt x="797" y="728"/>
                    </a:lnTo>
                    <a:lnTo>
                      <a:pt x="756" y="721"/>
                    </a:lnTo>
                    <a:lnTo>
                      <a:pt x="716" y="712"/>
                    </a:lnTo>
                    <a:lnTo>
                      <a:pt x="677" y="701"/>
                    </a:lnTo>
                    <a:lnTo>
                      <a:pt x="641" y="691"/>
                    </a:lnTo>
                    <a:lnTo>
                      <a:pt x="606" y="681"/>
                    </a:lnTo>
                    <a:lnTo>
                      <a:pt x="576" y="672"/>
                    </a:lnTo>
                    <a:lnTo>
                      <a:pt x="551" y="662"/>
                    </a:lnTo>
                    <a:lnTo>
                      <a:pt x="529" y="654"/>
                    </a:lnTo>
                    <a:lnTo>
                      <a:pt x="513" y="648"/>
                    </a:lnTo>
                    <a:lnTo>
                      <a:pt x="503" y="644"/>
                    </a:lnTo>
                    <a:lnTo>
                      <a:pt x="499" y="643"/>
                    </a:lnTo>
                    <a:lnTo>
                      <a:pt x="496" y="645"/>
                    </a:lnTo>
                    <a:lnTo>
                      <a:pt x="484" y="650"/>
                    </a:lnTo>
                    <a:lnTo>
                      <a:pt x="467" y="659"/>
                    </a:lnTo>
                    <a:lnTo>
                      <a:pt x="445" y="669"/>
                    </a:lnTo>
                    <a:lnTo>
                      <a:pt x="419" y="681"/>
                    </a:lnTo>
                    <a:lnTo>
                      <a:pt x="389" y="695"/>
                    </a:lnTo>
                    <a:lnTo>
                      <a:pt x="358" y="707"/>
                    </a:lnTo>
                    <a:lnTo>
                      <a:pt x="324" y="720"/>
                    </a:lnTo>
                    <a:lnTo>
                      <a:pt x="292" y="731"/>
                    </a:lnTo>
                    <a:lnTo>
                      <a:pt x="260" y="741"/>
                    </a:lnTo>
                    <a:lnTo>
                      <a:pt x="228" y="748"/>
                    </a:lnTo>
                    <a:lnTo>
                      <a:pt x="201" y="752"/>
                    </a:lnTo>
                    <a:lnTo>
                      <a:pt x="177" y="752"/>
                    </a:lnTo>
                    <a:lnTo>
                      <a:pt x="158" y="748"/>
                    </a:lnTo>
                    <a:lnTo>
                      <a:pt x="144" y="738"/>
                    </a:lnTo>
                    <a:lnTo>
                      <a:pt x="137" y="723"/>
                    </a:lnTo>
                    <a:close/>
                  </a:path>
                </a:pathLst>
              </a:custGeom>
              <a:solidFill>
                <a:srgbClr val="E5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2" name="Freeform 66"/>
              <p:cNvSpPr>
                <a:spLocks/>
              </p:cNvSpPr>
              <p:nvPr/>
            </p:nvSpPr>
            <p:spPr bwMode="auto">
              <a:xfrm>
                <a:off x="3483" y="2354"/>
                <a:ext cx="776" cy="391"/>
              </a:xfrm>
              <a:custGeom>
                <a:avLst/>
                <a:gdLst>
                  <a:gd name="T0" fmla="*/ 1 w 1551"/>
                  <a:gd name="T1" fmla="*/ 0 h 784"/>
                  <a:gd name="T2" fmla="*/ 1 w 1551"/>
                  <a:gd name="T3" fmla="*/ 0 h 784"/>
                  <a:gd name="T4" fmla="*/ 1 w 1551"/>
                  <a:gd name="T5" fmla="*/ 0 h 784"/>
                  <a:gd name="T6" fmla="*/ 1 w 1551"/>
                  <a:gd name="T7" fmla="*/ 0 h 784"/>
                  <a:gd name="T8" fmla="*/ 1 w 1551"/>
                  <a:gd name="T9" fmla="*/ 0 h 784"/>
                  <a:gd name="T10" fmla="*/ 1 w 1551"/>
                  <a:gd name="T11" fmla="*/ 0 h 784"/>
                  <a:gd name="T12" fmla="*/ 1 w 1551"/>
                  <a:gd name="T13" fmla="*/ 0 h 784"/>
                  <a:gd name="T14" fmla="*/ 1 w 1551"/>
                  <a:gd name="T15" fmla="*/ 0 h 784"/>
                  <a:gd name="T16" fmla="*/ 1 w 1551"/>
                  <a:gd name="T17" fmla="*/ 0 h 784"/>
                  <a:gd name="T18" fmla="*/ 1 w 1551"/>
                  <a:gd name="T19" fmla="*/ 0 h 784"/>
                  <a:gd name="T20" fmla="*/ 1 w 1551"/>
                  <a:gd name="T21" fmla="*/ 0 h 784"/>
                  <a:gd name="T22" fmla="*/ 1 w 1551"/>
                  <a:gd name="T23" fmla="*/ 0 h 784"/>
                  <a:gd name="T24" fmla="*/ 1 w 1551"/>
                  <a:gd name="T25" fmla="*/ 0 h 784"/>
                  <a:gd name="T26" fmla="*/ 1 w 1551"/>
                  <a:gd name="T27" fmla="*/ 0 h 784"/>
                  <a:gd name="T28" fmla="*/ 1 w 1551"/>
                  <a:gd name="T29" fmla="*/ 0 h 784"/>
                  <a:gd name="T30" fmla="*/ 1 w 1551"/>
                  <a:gd name="T31" fmla="*/ 0 h 784"/>
                  <a:gd name="T32" fmla="*/ 1 w 1551"/>
                  <a:gd name="T33" fmla="*/ 0 h 784"/>
                  <a:gd name="T34" fmla="*/ 1 w 1551"/>
                  <a:gd name="T35" fmla="*/ 0 h 784"/>
                  <a:gd name="T36" fmla="*/ 1 w 1551"/>
                  <a:gd name="T37" fmla="*/ 0 h 784"/>
                  <a:gd name="T38" fmla="*/ 1 w 1551"/>
                  <a:gd name="T39" fmla="*/ 0 h 784"/>
                  <a:gd name="T40" fmla="*/ 1 w 1551"/>
                  <a:gd name="T41" fmla="*/ 0 h 784"/>
                  <a:gd name="T42" fmla="*/ 1 w 1551"/>
                  <a:gd name="T43" fmla="*/ 0 h 784"/>
                  <a:gd name="T44" fmla="*/ 1 w 1551"/>
                  <a:gd name="T45" fmla="*/ 0 h 784"/>
                  <a:gd name="T46" fmla="*/ 1 w 1551"/>
                  <a:gd name="T47" fmla="*/ 0 h 784"/>
                  <a:gd name="T48" fmla="*/ 1 w 1551"/>
                  <a:gd name="T49" fmla="*/ 0 h 784"/>
                  <a:gd name="T50" fmla="*/ 1 w 1551"/>
                  <a:gd name="T51" fmla="*/ 0 h 784"/>
                  <a:gd name="T52" fmla="*/ 1 w 1551"/>
                  <a:gd name="T53" fmla="*/ 0 h 784"/>
                  <a:gd name="T54" fmla="*/ 1 w 1551"/>
                  <a:gd name="T55" fmla="*/ 0 h 784"/>
                  <a:gd name="T56" fmla="*/ 1 w 1551"/>
                  <a:gd name="T57" fmla="*/ 0 h 784"/>
                  <a:gd name="T58" fmla="*/ 1 w 1551"/>
                  <a:gd name="T59" fmla="*/ 0 h 784"/>
                  <a:gd name="T60" fmla="*/ 1 w 1551"/>
                  <a:gd name="T61" fmla="*/ 0 h 784"/>
                  <a:gd name="T62" fmla="*/ 1 w 1551"/>
                  <a:gd name="T63" fmla="*/ 0 h 784"/>
                  <a:gd name="T64" fmla="*/ 1 w 1551"/>
                  <a:gd name="T65" fmla="*/ 0 h 784"/>
                  <a:gd name="T66" fmla="*/ 1 w 1551"/>
                  <a:gd name="T67" fmla="*/ 0 h 784"/>
                  <a:gd name="T68" fmla="*/ 1 w 1551"/>
                  <a:gd name="T69" fmla="*/ 0 h 784"/>
                  <a:gd name="T70" fmla="*/ 1 w 1551"/>
                  <a:gd name="T71" fmla="*/ 0 h 784"/>
                  <a:gd name="T72" fmla="*/ 1 w 1551"/>
                  <a:gd name="T73" fmla="*/ 0 h 784"/>
                  <a:gd name="T74" fmla="*/ 1 w 1551"/>
                  <a:gd name="T75" fmla="*/ 0 h 784"/>
                  <a:gd name="T76" fmla="*/ 1 w 1551"/>
                  <a:gd name="T77" fmla="*/ 0 h 784"/>
                  <a:gd name="T78" fmla="*/ 1 w 1551"/>
                  <a:gd name="T79" fmla="*/ 0 h 784"/>
                  <a:gd name="T80" fmla="*/ 1 w 1551"/>
                  <a:gd name="T81" fmla="*/ 0 h 784"/>
                  <a:gd name="T82" fmla="*/ 1 w 1551"/>
                  <a:gd name="T83" fmla="*/ 0 h 784"/>
                  <a:gd name="T84" fmla="*/ 1 w 1551"/>
                  <a:gd name="T85" fmla="*/ 0 h 784"/>
                  <a:gd name="T86" fmla="*/ 1 w 1551"/>
                  <a:gd name="T87" fmla="*/ 0 h 784"/>
                  <a:gd name="T88" fmla="*/ 1 w 1551"/>
                  <a:gd name="T89" fmla="*/ 0 h 784"/>
                  <a:gd name="T90" fmla="*/ 1 w 1551"/>
                  <a:gd name="T91" fmla="*/ 0 h 784"/>
                  <a:gd name="T92" fmla="*/ 1 w 1551"/>
                  <a:gd name="T93" fmla="*/ 0 h 784"/>
                  <a:gd name="T94" fmla="*/ 1 w 1551"/>
                  <a:gd name="T95" fmla="*/ 0 h 784"/>
                  <a:gd name="T96" fmla="*/ 1 w 1551"/>
                  <a:gd name="T97" fmla="*/ 0 h 784"/>
                  <a:gd name="T98" fmla="*/ 1 w 1551"/>
                  <a:gd name="T99" fmla="*/ 0 h 784"/>
                  <a:gd name="T100" fmla="*/ 1 w 1551"/>
                  <a:gd name="T101" fmla="*/ 0 h 784"/>
                  <a:gd name="T102" fmla="*/ 1 w 1551"/>
                  <a:gd name="T103" fmla="*/ 0 h 784"/>
                  <a:gd name="T104" fmla="*/ 1 w 1551"/>
                  <a:gd name="T105" fmla="*/ 0 h 784"/>
                  <a:gd name="T106" fmla="*/ 1 w 1551"/>
                  <a:gd name="T107" fmla="*/ 0 h 784"/>
                  <a:gd name="T108" fmla="*/ 1 w 1551"/>
                  <a:gd name="T109" fmla="*/ 0 h 7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1"/>
                  <a:gd name="T166" fmla="*/ 0 h 784"/>
                  <a:gd name="T167" fmla="*/ 1551 w 1551"/>
                  <a:gd name="T168" fmla="*/ 784 h 7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1" h="784">
                    <a:moveTo>
                      <a:pt x="129" y="686"/>
                    </a:moveTo>
                    <a:lnTo>
                      <a:pt x="123" y="687"/>
                    </a:lnTo>
                    <a:lnTo>
                      <a:pt x="108" y="689"/>
                    </a:lnTo>
                    <a:lnTo>
                      <a:pt x="87" y="692"/>
                    </a:lnTo>
                    <a:lnTo>
                      <a:pt x="64" y="692"/>
                    </a:lnTo>
                    <a:lnTo>
                      <a:pt x="42" y="688"/>
                    </a:lnTo>
                    <a:lnTo>
                      <a:pt x="25" y="681"/>
                    </a:lnTo>
                    <a:lnTo>
                      <a:pt x="15" y="667"/>
                    </a:lnTo>
                    <a:lnTo>
                      <a:pt x="16" y="645"/>
                    </a:lnTo>
                    <a:lnTo>
                      <a:pt x="15" y="643"/>
                    </a:lnTo>
                    <a:lnTo>
                      <a:pt x="10" y="635"/>
                    </a:lnTo>
                    <a:lnTo>
                      <a:pt x="5" y="624"/>
                    </a:lnTo>
                    <a:lnTo>
                      <a:pt x="1" y="609"/>
                    </a:lnTo>
                    <a:lnTo>
                      <a:pt x="0" y="594"/>
                    </a:lnTo>
                    <a:lnTo>
                      <a:pt x="2" y="577"/>
                    </a:lnTo>
                    <a:lnTo>
                      <a:pt x="9" y="562"/>
                    </a:lnTo>
                    <a:lnTo>
                      <a:pt x="24" y="549"/>
                    </a:lnTo>
                    <a:lnTo>
                      <a:pt x="24" y="548"/>
                    </a:lnTo>
                    <a:lnTo>
                      <a:pt x="23" y="543"/>
                    </a:lnTo>
                    <a:lnTo>
                      <a:pt x="21" y="537"/>
                    </a:lnTo>
                    <a:lnTo>
                      <a:pt x="21" y="528"/>
                    </a:lnTo>
                    <a:lnTo>
                      <a:pt x="21" y="518"/>
                    </a:lnTo>
                    <a:lnTo>
                      <a:pt x="24" y="505"/>
                    </a:lnTo>
                    <a:lnTo>
                      <a:pt x="27" y="491"/>
                    </a:lnTo>
                    <a:lnTo>
                      <a:pt x="32" y="475"/>
                    </a:lnTo>
                    <a:lnTo>
                      <a:pt x="40" y="459"/>
                    </a:lnTo>
                    <a:lnTo>
                      <a:pt x="51" y="441"/>
                    </a:lnTo>
                    <a:lnTo>
                      <a:pt x="65" y="423"/>
                    </a:lnTo>
                    <a:lnTo>
                      <a:pt x="83" y="403"/>
                    </a:lnTo>
                    <a:lnTo>
                      <a:pt x="106" y="384"/>
                    </a:lnTo>
                    <a:lnTo>
                      <a:pt x="132" y="365"/>
                    </a:lnTo>
                    <a:lnTo>
                      <a:pt x="164" y="346"/>
                    </a:lnTo>
                    <a:lnTo>
                      <a:pt x="201" y="326"/>
                    </a:lnTo>
                    <a:lnTo>
                      <a:pt x="204" y="324"/>
                    </a:lnTo>
                    <a:lnTo>
                      <a:pt x="208" y="318"/>
                    </a:lnTo>
                    <a:lnTo>
                      <a:pt x="217" y="308"/>
                    </a:lnTo>
                    <a:lnTo>
                      <a:pt x="228" y="296"/>
                    </a:lnTo>
                    <a:lnTo>
                      <a:pt x="240" y="284"/>
                    </a:lnTo>
                    <a:lnTo>
                      <a:pt x="253" y="270"/>
                    </a:lnTo>
                    <a:lnTo>
                      <a:pt x="267" y="257"/>
                    </a:lnTo>
                    <a:lnTo>
                      <a:pt x="281" y="246"/>
                    </a:lnTo>
                    <a:lnTo>
                      <a:pt x="282" y="243"/>
                    </a:lnTo>
                    <a:lnTo>
                      <a:pt x="282" y="241"/>
                    </a:lnTo>
                    <a:lnTo>
                      <a:pt x="280" y="240"/>
                    </a:lnTo>
                    <a:lnTo>
                      <a:pt x="276" y="240"/>
                    </a:lnTo>
                    <a:lnTo>
                      <a:pt x="260" y="240"/>
                    </a:lnTo>
                    <a:lnTo>
                      <a:pt x="237" y="239"/>
                    </a:lnTo>
                    <a:lnTo>
                      <a:pt x="210" y="236"/>
                    </a:lnTo>
                    <a:lnTo>
                      <a:pt x="183" y="232"/>
                    </a:lnTo>
                    <a:lnTo>
                      <a:pt x="155" y="221"/>
                    </a:lnTo>
                    <a:lnTo>
                      <a:pt x="133" y="206"/>
                    </a:lnTo>
                    <a:lnTo>
                      <a:pt x="117" y="185"/>
                    </a:lnTo>
                    <a:lnTo>
                      <a:pt x="110" y="155"/>
                    </a:lnTo>
                    <a:lnTo>
                      <a:pt x="112" y="155"/>
                    </a:lnTo>
                    <a:lnTo>
                      <a:pt x="117" y="155"/>
                    </a:lnTo>
                    <a:lnTo>
                      <a:pt x="125" y="153"/>
                    </a:lnTo>
                    <a:lnTo>
                      <a:pt x="137" y="153"/>
                    </a:lnTo>
                    <a:lnTo>
                      <a:pt x="149" y="152"/>
                    </a:lnTo>
                    <a:lnTo>
                      <a:pt x="164" y="151"/>
                    </a:lnTo>
                    <a:lnTo>
                      <a:pt x="182" y="150"/>
                    </a:lnTo>
                    <a:lnTo>
                      <a:pt x="199" y="148"/>
                    </a:lnTo>
                    <a:lnTo>
                      <a:pt x="217" y="145"/>
                    </a:lnTo>
                    <a:lnTo>
                      <a:pt x="236" y="143"/>
                    </a:lnTo>
                    <a:lnTo>
                      <a:pt x="254" y="140"/>
                    </a:lnTo>
                    <a:lnTo>
                      <a:pt x="273" y="136"/>
                    </a:lnTo>
                    <a:lnTo>
                      <a:pt x="290" y="132"/>
                    </a:lnTo>
                    <a:lnTo>
                      <a:pt x="306" y="126"/>
                    </a:lnTo>
                    <a:lnTo>
                      <a:pt x="320" y="121"/>
                    </a:lnTo>
                    <a:lnTo>
                      <a:pt x="333" y="114"/>
                    </a:lnTo>
                    <a:lnTo>
                      <a:pt x="345" y="107"/>
                    </a:lnTo>
                    <a:lnTo>
                      <a:pt x="359" y="102"/>
                    </a:lnTo>
                    <a:lnTo>
                      <a:pt x="374" y="97"/>
                    </a:lnTo>
                    <a:lnTo>
                      <a:pt x="391" y="92"/>
                    </a:lnTo>
                    <a:lnTo>
                      <a:pt x="409" y="89"/>
                    </a:lnTo>
                    <a:lnTo>
                      <a:pt x="427" y="85"/>
                    </a:lnTo>
                    <a:lnTo>
                      <a:pt x="447" y="83"/>
                    </a:lnTo>
                    <a:lnTo>
                      <a:pt x="466" y="81"/>
                    </a:lnTo>
                    <a:lnTo>
                      <a:pt x="486" y="80"/>
                    </a:lnTo>
                    <a:lnTo>
                      <a:pt x="505" y="80"/>
                    </a:lnTo>
                    <a:lnTo>
                      <a:pt x="525" y="79"/>
                    </a:lnTo>
                    <a:lnTo>
                      <a:pt x="543" y="80"/>
                    </a:lnTo>
                    <a:lnTo>
                      <a:pt x="562" y="80"/>
                    </a:lnTo>
                    <a:lnTo>
                      <a:pt x="579" y="82"/>
                    </a:lnTo>
                    <a:lnTo>
                      <a:pt x="595" y="83"/>
                    </a:lnTo>
                    <a:lnTo>
                      <a:pt x="610" y="85"/>
                    </a:lnTo>
                    <a:lnTo>
                      <a:pt x="610" y="84"/>
                    </a:lnTo>
                    <a:lnTo>
                      <a:pt x="613" y="81"/>
                    </a:lnTo>
                    <a:lnTo>
                      <a:pt x="616" y="77"/>
                    </a:lnTo>
                    <a:lnTo>
                      <a:pt x="621" y="74"/>
                    </a:lnTo>
                    <a:lnTo>
                      <a:pt x="629" y="73"/>
                    </a:lnTo>
                    <a:lnTo>
                      <a:pt x="638" y="75"/>
                    </a:lnTo>
                    <a:lnTo>
                      <a:pt x="652" y="82"/>
                    </a:lnTo>
                    <a:lnTo>
                      <a:pt x="668" y="93"/>
                    </a:lnTo>
                    <a:lnTo>
                      <a:pt x="688" y="108"/>
                    </a:lnTo>
                    <a:lnTo>
                      <a:pt x="707" y="122"/>
                    </a:lnTo>
                    <a:lnTo>
                      <a:pt x="729" y="134"/>
                    </a:lnTo>
                    <a:lnTo>
                      <a:pt x="750" y="144"/>
                    </a:lnTo>
                    <a:lnTo>
                      <a:pt x="770" y="152"/>
                    </a:lnTo>
                    <a:lnTo>
                      <a:pt x="790" y="158"/>
                    </a:lnTo>
                    <a:lnTo>
                      <a:pt x="807" y="161"/>
                    </a:lnTo>
                    <a:lnTo>
                      <a:pt x="822" y="161"/>
                    </a:lnTo>
                    <a:lnTo>
                      <a:pt x="834" y="159"/>
                    </a:lnTo>
                    <a:lnTo>
                      <a:pt x="855" y="153"/>
                    </a:lnTo>
                    <a:lnTo>
                      <a:pt x="881" y="145"/>
                    </a:lnTo>
                    <a:lnTo>
                      <a:pt x="915" y="135"/>
                    </a:lnTo>
                    <a:lnTo>
                      <a:pt x="953" y="122"/>
                    </a:lnTo>
                    <a:lnTo>
                      <a:pt x="994" y="108"/>
                    </a:lnTo>
                    <a:lnTo>
                      <a:pt x="1038" y="95"/>
                    </a:lnTo>
                    <a:lnTo>
                      <a:pt x="1083" y="80"/>
                    </a:lnTo>
                    <a:lnTo>
                      <a:pt x="1127" y="65"/>
                    </a:lnTo>
                    <a:lnTo>
                      <a:pt x="1169" y="51"/>
                    </a:lnTo>
                    <a:lnTo>
                      <a:pt x="1208" y="37"/>
                    </a:lnTo>
                    <a:lnTo>
                      <a:pt x="1244" y="24"/>
                    </a:lnTo>
                    <a:lnTo>
                      <a:pt x="1273" y="15"/>
                    </a:lnTo>
                    <a:lnTo>
                      <a:pt x="1296" y="7"/>
                    </a:lnTo>
                    <a:lnTo>
                      <a:pt x="1311" y="2"/>
                    </a:lnTo>
                    <a:lnTo>
                      <a:pt x="1316" y="0"/>
                    </a:lnTo>
                    <a:lnTo>
                      <a:pt x="1318" y="0"/>
                    </a:lnTo>
                    <a:lnTo>
                      <a:pt x="1325" y="0"/>
                    </a:lnTo>
                    <a:lnTo>
                      <a:pt x="1336" y="1"/>
                    </a:lnTo>
                    <a:lnTo>
                      <a:pt x="1350" y="2"/>
                    </a:lnTo>
                    <a:lnTo>
                      <a:pt x="1367" y="6"/>
                    </a:lnTo>
                    <a:lnTo>
                      <a:pt x="1387" y="11"/>
                    </a:lnTo>
                    <a:lnTo>
                      <a:pt x="1407" y="16"/>
                    </a:lnTo>
                    <a:lnTo>
                      <a:pt x="1428" y="25"/>
                    </a:lnTo>
                    <a:lnTo>
                      <a:pt x="1449" y="38"/>
                    </a:lnTo>
                    <a:lnTo>
                      <a:pt x="1471" y="53"/>
                    </a:lnTo>
                    <a:lnTo>
                      <a:pt x="1491" y="72"/>
                    </a:lnTo>
                    <a:lnTo>
                      <a:pt x="1508" y="93"/>
                    </a:lnTo>
                    <a:lnTo>
                      <a:pt x="1524" y="120"/>
                    </a:lnTo>
                    <a:lnTo>
                      <a:pt x="1537" y="151"/>
                    </a:lnTo>
                    <a:lnTo>
                      <a:pt x="1546" y="188"/>
                    </a:lnTo>
                    <a:lnTo>
                      <a:pt x="1551" y="229"/>
                    </a:lnTo>
                    <a:lnTo>
                      <a:pt x="1549" y="231"/>
                    </a:lnTo>
                    <a:lnTo>
                      <a:pt x="1546" y="233"/>
                    </a:lnTo>
                    <a:lnTo>
                      <a:pt x="1539" y="236"/>
                    </a:lnTo>
                    <a:lnTo>
                      <a:pt x="1530" y="241"/>
                    </a:lnTo>
                    <a:lnTo>
                      <a:pt x="1516" y="247"/>
                    </a:lnTo>
                    <a:lnTo>
                      <a:pt x="1500" y="254"/>
                    </a:lnTo>
                    <a:lnTo>
                      <a:pt x="1480" y="261"/>
                    </a:lnTo>
                    <a:lnTo>
                      <a:pt x="1456" y="269"/>
                    </a:lnTo>
                    <a:lnTo>
                      <a:pt x="1428" y="277"/>
                    </a:lnTo>
                    <a:lnTo>
                      <a:pt x="1396" y="286"/>
                    </a:lnTo>
                    <a:lnTo>
                      <a:pt x="1359" y="294"/>
                    </a:lnTo>
                    <a:lnTo>
                      <a:pt x="1318" y="303"/>
                    </a:lnTo>
                    <a:lnTo>
                      <a:pt x="1272" y="311"/>
                    </a:lnTo>
                    <a:lnTo>
                      <a:pt x="1220" y="319"/>
                    </a:lnTo>
                    <a:lnTo>
                      <a:pt x="1163" y="327"/>
                    </a:lnTo>
                    <a:lnTo>
                      <a:pt x="1101" y="334"/>
                    </a:lnTo>
                    <a:lnTo>
                      <a:pt x="1101" y="335"/>
                    </a:lnTo>
                    <a:lnTo>
                      <a:pt x="1102" y="339"/>
                    </a:lnTo>
                    <a:lnTo>
                      <a:pt x="1105" y="344"/>
                    </a:lnTo>
                    <a:lnTo>
                      <a:pt x="1108" y="350"/>
                    </a:lnTo>
                    <a:lnTo>
                      <a:pt x="1113" y="360"/>
                    </a:lnTo>
                    <a:lnTo>
                      <a:pt x="1121" y="369"/>
                    </a:lnTo>
                    <a:lnTo>
                      <a:pt x="1131" y="380"/>
                    </a:lnTo>
                    <a:lnTo>
                      <a:pt x="1144" y="393"/>
                    </a:lnTo>
                    <a:lnTo>
                      <a:pt x="1161" y="407"/>
                    </a:lnTo>
                    <a:lnTo>
                      <a:pt x="1181" y="421"/>
                    </a:lnTo>
                    <a:lnTo>
                      <a:pt x="1206" y="437"/>
                    </a:lnTo>
                    <a:lnTo>
                      <a:pt x="1235" y="452"/>
                    </a:lnTo>
                    <a:lnTo>
                      <a:pt x="1269" y="468"/>
                    </a:lnTo>
                    <a:lnTo>
                      <a:pt x="1309" y="484"/>
                    </a:lnTo>
                    <a:lnTo>
                      <a:pt x="1354" y="500"/>
                    </a:lnTo>
                    <a:lnTo>
                      <a:pt x="1405" y="516"/>
                    </a:lnTo>
                    <a:lnTo>
                      <a:pt x="1407" y="523"/>
                    </a:lnTo>
                    <a:lnTo>
                      <a:pt x="1410" y="543"/>
                    </a:lnTo>
                    <a:lnTo>
                      <a:pt x="1413" y="573"/>
                    </a:lnTo>
                    <a:lnTo>
                      <a:pt x="1412" y="610"/>
                    </a:lnTo>
                    <a:lnTo>
                      <a:pt x="1407" y="652"/>
                    </a:lnTo>
                    <a:lnTo>
                      <a:pt x="1393" y="697"/>
                    </a:lnTo>
                    <a:lnTo>
                      <a:pt x="1369" y="742"/>
                    </a:lnTo>
                    <a:lnTo>
                      <a:pt x="1332" y="784"/>
                    </a:lnTo>
                    <a:lnTo>
                      <a:pt x="1329" y="783"/>
                    </a:lnTo>
                    <a:lnTo>
                      <a:pt x="1322" y="778"/>
                    </a:lnTo>
                    <a:lnTo>
                      <a:pt x="1311" y="772"/>
                    </a:lnTo>
                    <a:lnTo>
                      <a:pt x="1295" y="764"/>
                    </a:lnTo>
                    <a:lnTo>
                      <a:pt x="1276" y="756"/>
                    </a:lnTo>
                    <a:lnTo>
                      <a:pt x="1253" y="746"/>
                    </a:lnTo>
                    <a:lnTo>
                      <a:pt x="1228" y="735"/>
                    </a:lnTo>
                    <a:lnTo>
                      <a:pt x="1201" y="725"/>
                    </a:lnTo>
                    <a:lnTo>
                      <a:pt x="1172" y="716"/>
                    </a:lnTo>
                    <a:lnTo>
                      <a:pt x="1140" y="707"/>
                    </a:lnTo>
                    <a:lnTo>
                      <a:pt x="1108" y="698"/>
                    </a:lnTo>
                    <a:lnTo>
                      <a:pt x="1075" y="693"/>
                    </a:lnTo>
                    <a:lnTo>
                      <a:pt x="1040" y="689"/>
                    </a:lnTo>
                    <a:lnTo>
                      <a:pt x="1007" y="687"/>
                    </a:lnTo>
                    <a:lnTo>
                      <a:pt x="973" y="689"/>
                    </a:lnTo>
                    <a:lnTo>
                      <a:pt x="940" y="694"/>
                    </a:lnTo>
                    <a:lnTo>
                      <a:pt x="906" y="698"/>
                    </a:lnTo>
                    <a:lnTo>
                      <a:pt x="870" y="701"/>
                    </a:lnTo>
                    <a:lnTo>
                      <a:pt x="832" y="700"/>
                    </a:lnTo>
                    <a:lnTo>
                      <a:pt x="794" y="696"/>
                    </a:lnTo>
                    <a:lnTo>
                      <a:pt x="754" y="690"/>
                    </a:lnTo>
                    <a:lnTo>
                      <a:pt x="715" y="683"/>
                    </a:lnTo>
                    <a:lnTo>
                      <a:pt x="677" y="675"/>
                    </a:lnTo>
                    <a:lnTo>
                      <a:pt x="640" y="665"/>
                    </a:lnTo>
                    <a:lnTo>
                      <a:pt x="606" y="656"/>
                    </a:lnTo>
                    <a:lnTo>
                      <a:pt x="575" y="647"/>
                    </a:lnTo>
                    <a:lnTo>
                      <a:pt x="546" y="636"/>
                    </a:lnTo>
                    <a:lnTo>
                      <a:pt x="520" y="628"/>
                    </a:lnTo>
                    <a:lnTo>
                      <a:pt x="501" y="620"/>
                    </a:lnTo>
                    <a:lnTo>
                      <a:pt x="485" y="614"/>
                    </a:lnTo>
                    <a:lnTo>
                      <a:pt x="475" y="611"/>
                    </a:lnTo>
                    <a:lnTo>
                      <a:pt x="472" y="610"/>
                    </a:lnTo>
                    <a:lnTo>
                      <a:pt x="469" y="612"/>
                    </a:lnTo>
                    <a:lnTo>
                      <a:pt x="458" y="617"/>
                    </a:lnTo>
                    <a:lnTo>
                      <a:pt x="442" y="625"/>
                    </a:lnTo>
                    <a:lnTo>
                      <a:pt x="420" y="635"/>
                    </a:lnTo>
                    <a:lnTo>
                      <a:pt x="396" y="647"/>
                    </a:lnTo>
                    <a:lnTo>
                      <a:pt x="367" y="658"/>
                    </a:lnTo>
                    <a:lnTo>
                      <a:pt x="337" y="671"/>
                    </a:lnTo>
                    <a:lnTo>
                      <a:pt x="306" y="682"/>
                    </a:lnTo>
                    <a:lnTo>
                      <a:pt x="275" y="694"/>
                    </a:lnTo>
                    <a:lnTo>
                      <a:pt x="244" y="703"/>
                    </a:lnTo>
                    <a:lnTo>
                      <a:pt x="215" y="710"/>
                    </a:lnTo>
                    <a:lnTo>
                      <a:pt x="189" y="713"/>
                    </a:lnTo>
                    <a:lnTo>
                      <a:pt x="167" y="713"/>
                    </a:lnTo>
                    <a:lnTo>
                      <a:pt x="148" y="709"/>
                    </a:lnTo>
                    <a:lnTo>
                      <a:pt x="136" y="701"/>
                    </a:lnTo>
                    <a:lnTo>
                      <a:pt x="129" y="686"/>
                    </a:lnTo>
                    <a:close/>
                  </a:path>
                </a:pathLst>
              </a:custGeom>
              <a:solidFill>
                <a:srgbClr val="DDCCC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3" name="Freeform 67"/>
              <p:cNvSpPr>
                <a:spLocks/>
              </p:cNvSpPr>
              <p:nvPr/>
            </p:nvSpPr>
            <p:spPr bwMode="auto">
              <a:xfrm>
                <a:off x="3499" y="2363"/>
                <a:ext cx="733" cy="370"/>
              </a:xfrm>
              <a:custGeom>
                <a:avLst/>
                <a:gdLst>
                  <a:gd name="T0" fmla="*/ 0 w 1467"/>
                  <a:gd name="T1" fmla="*/ 0 h 741"/>
                  <a:gd name="T2" fmla="*/ 0 w 1467"/>
                  <a:gd name="T3" fmla="*/ 0 h 741"/>
                  <a:gd name="T4" fmla="*/ 0 w 1467"/>
                  <a:gd name="T5" fmla="*/ 0 h 741"/>
                  <a:gd name="T6" fmla="*/ 0 w 1467"/>
                  <a:gd name="T7" fmla="*/ 0 h 741"/>
                  <a:gd name="T8" fmla="*/ 0 w 1467"/>
                  <a:gd name="T9" fmla="*/ 0 h 741"/>
                  <a:gd name="T10" fmla="*/ 0 w 1467"/>
                  <a:gd name="T11" fmla="*/ 0 h 741"/>
                  <a:gd name="T12" fmla="*/ 0 w 1467"/>
                  <a:gd name="T13" fmla="*/ 0 h 741"/>
                  <a:gd name="T14" fmla="*/ 0 w 1467"/>
                  <a:gd name="T15" fmla="*/ 0 h 741"/>
                  <a:gd name="T16" fmla="*/ 0 w 1467"/>
                  <a:gd name="T17" fmla="*/ 0 h 741"/>
                  <a:gd name="T18" fmla="*/ 0 w 1467"/>
                  <a:gd name="T19" fmla="*/ 0 h 741"/>
                  <a:gd name="T20" fmla="*/ 0 w 1467"/>
                  <a:gd name="T21" fmla="*/ 0 h 741"/>
                  <a:gd name="T22" fmla="*/ 0 w 1467"/>
                  <a:gd name="T23" fmla="*/ 0 h 741"/>
                  <a:gd name="T24" fmla="*/ 0 w 1467"/>
                  <a:gd name="T25" fmla="*/ 0 h 741"/>
                  <a:gd name="T26" fmla="*/ 0 w 1467"/>
                  <a:gd name="T27" fmla="*/ 0 h 741"/>
                  <a:gd name="T28" fmla="*/ 0 w 1467"/>
                  <a:gd name="T29" fmla="*/ 0 h 741"/>
                  <a:gd name="T30" fmla="*/ 0 w 1467"/>
                  <a:gd name="T31" fmla="*/ 0 h 741"/>
                  <a:gd name="T32" fmla="*/ 0 w 1467"/>
                  <a:gd name="T33" fmla="*/ 0 h 741"/>
                  <a:gd name="T34" fmla="*/ 0 w 1467"/>
                  <a:gd name="T35" fmla="*/ 0 h 741"/>
                  <a:gd name="T36" fmla="*/ 0 w 1467"/>
                  <a:gd name="T37" fmla="*/ 0 h 741"/>
                  <a:gd name="T38" fmla="*/ 0 w 1467"/>
                  <a:gd name="T39" fmla="*/ 0 h 741"/>
                  <a:gd name="T40" fmla="*/ 0 w 1467"/>
                  <a:gd name="T41" fmla="*/ 0 h 741"/>
                  <a:gd name="T42" fmla="*/ 0 w 1467"/>
                  <a:gd name="T43" fmla="*/ 0 h 741"/>
                  <a:gd name="T44" fmla="*/ 0 w 1467"/>
                  <a:gd name="T45" fmla="*/ 0 h 741"/>
                  <a:gd name="T46" fmla="*/ 0 w 1467"/>
                  <a:gd name="T47" fmla="*/ 0 h 741"/>
                  <a:gd name="T48" fmla="*/ 0 w 1467"/>
                  <a:gd name="T49" fmla="*/ 0 h 741"/>
                  <a:gd name="T50" fmla="*/ 0 w 1467"/>
                  <a:gd name="T51" fmla="*/ 0 h 741"/>
                  <a:gd name="T52" fmla="*/ 0 w 1467"/>
                  <a:gd name="T53" fmla="*/ 0 h 741"/>
                  <a:gd name="T54" fmla="*/ 0 w 1467"/>
                  <a:gd name="T55" fmla="*/ 0 h 741"/>
                  <a:gd name="T56" fmla="*/ 0 w 1467"/>
                  <a:gd name="T57" fmla="*/ 0 h 741"/>
                  <a:gd name="T58" fmla="*/ 0 w 1467"/>
                  <a:gd name="T59" fmla="*/ 0 h 741"/>
                  <a:gd name="T60" fmla="*/ 0 w 1467"/>
                  <a:gd name="T61" fmla="*/ 0 h 741"/>
                  <a:gd name="T62" fmla="*/ 0 w 1467"/>
                  <a:gd name="T63" fmla="*/ 0 h 741"/>
                  <a:gd name="T64" fmla="*/ 0 w 1467"/>
                  <a:gd name="T65" fmla="*/ 0 h 741"/>
                  <a:gd name="T66" fmla="*/ 0 w 1467"/>
                  <a:gd name="T67" fmla="*/ 0 h 741"/>
                  <a:gd name="T68" fmla="*/ 0 w 1467"/>
                  <a:gd name="T69" fmla="*/ 0 h 741"/>
                  <a:gd name="T70" fmla="*/ 0 w 1467"/>
                  <a:gd name="T71" fmla="*/ 0 h 741"/>
                  <a:gd name="T72" fmla="*/ 0 w 1467"/>
                  <a:gd name="T73" fmla="*/ 0 h 741"/>
                  <a:gd name="T74" fmla="*/ 0 w 1467"/>
                  <a:gd name="T75" fmla="*/ 0 h 741"/>
                  <a:gd name="T76" fmla="*/ 0 w 1467"/>
                  <a:gd name="T77" fmla="*/ 0 h 741"/>
                  <a:gd name="T78" fmla="*/ 0 w 1467"/>
                  <a:gd name="T79" fmla="*/ 0 h 741"/>
                  <a:gd name="T80" fmla="*/ 0 w 1467"/>
                  <a:gd name="T81" fmla="*/ 0 h 741"/>
                  <a:gd name="T82" fmla="*/ 0 w 1467"/>
                  <a:gd name="T83" fmla="*/ 0 h 741"/>
                  <a:gd name="T84" fmla="*/ 0 w 1467"/>
                  <a:gd name="T85" fmla="*/ 0 h 741"/>
                  <a:gd name="T86" fmla="*/ 0 w 1467"/>
                  <a:gd name="T87" fmla="*/ 0 h 741"/>
                  <a:gd name="T88" fmla="*/ 0 w 1467"/>
                  <a:gd name="T89" fmla="*/ 0 h 741"/>
                  <a:gd name="T90" fmla="*/ 0 w 1467"/>
                  <a:gd name="T91" fmla="*/ 0 h 741"/>
                  <a:gd name="T92" fmla="*/ 0 w 1467"/>
                  <a:gd name="T93" fmla="*/ 0 h 741"/>
                  <a:gd name="T94" fmla="*/ 0 w 1467"/>
                  <a:gd name="T95" fmla="*/ 0 h 741"/>
                  <a:gd name="T96" fmla="*/ 0 w 1467"/>
                  <a:gd name="T97" fmla="*/ 0 h 741"/>
                  <a:gd name="T98" fmla="*/ 0 w 1467"/>
                  <a:gd name="T99" fmla="*/ 0 h 741"/>
                  <a:gd name="T100" fmla="*/ 0 w 1467"/>
                  <a:gd name="T101" fmla="*/ 0 h 741"/>
                  <a:gd name="T102" fmla="*/ 0 w 1467"/>
                  <a:gd name="T103" fmla="*/ 0 h 741"/>
                  <a:gd name="T104" fmla="*/ 0 w 1467"/>
                  <a:gd name="T105" fmla="*/ 0 h 741"/>
                  <a:gd name="T106" fmla="*/ 0 w 1467"/>
                  <a:gd name="T107" fmla="*/ 0 h 741"/>
                  <a:gd name="T108" fmla="*/ 0 w 1467"/>
                  <a:gd name="T109" fmla="*/ 0 h 7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67"/>
                  <a:gd name="T166" fmla="*/ 0 h 741"/>
                  <a:gd name="T167" fmla="*/ 1467 w 1467"/>
                  <a:gd name="T168" fmla="*/ 741 h 7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67" h="741">
                    <a:moveTo>
                      <a:pt x="122" y="648"/>
                    </a:moveTo>
                    <a:lnTo>
                      <a:pt x="116" y="650"/>
                    </a:lnTo>
                    <a:lnTo>
                      <a:pt x="102" y="652"/>
                    </a:lnTo>
                    <a:lnTo>
                      <a:pt x="83" y="653"/>
                    </a:lnTo>
                    <a:lnTo>
                      <a:pt x="61" y="653"/>
                    </a:lnTo>
                    <a:lnTo>
                      <a:pt x="40" y="651"/>
                    </a:lnTo>
                    <a:lnTo>
                      <a:pt x="23" y="644"/>
                    </a:lnTo>
                    <a:lnTo>
                      <a:pt x="13" y="630"/>
                    </a:lnTo>
                    <a:lnTo>
                      <a:pt x="15" y="610"/>
                    </a:lnTo>
                    <a:lnTo>
                      <a:pt x="13" y="608"/>
                    </a:lnTo>
                    <a:lnTo>
                      <a:pt x="9" y="600"/>
                    </a:lnTo>
                    <a:lnTo>
                      <a:pt x="5" y="590"/>
                    </a:lnTo>
                    <a:lnTo>
                      <a:pt x="2" y="576"/>
                    </a:lnTo>
                    <a:lnTo>
                      <a:pt x="0" y="561"/>
                    </a:lnTo>
                    <a:lnTo>
                      <a:pt x="2" y="546"/>
                    </a:lnTo>
                    <a:lnTo>
                      <a:pt x="9" y="531"/>
                    </a:lnTo>
                    <a:lnTo>
                      <a:pt x="23" y="518"/>
                    </a:lnTo>
                    <a:lnTo>
                      <a:pt x="23" y="517"/>
                    </a:lnTo>
                    <a:lnTo>
                      <a:pt x="22" y="514"/>
                    </a:lnTo>
                    <a:lnTo>
                      <a:pt x="20" y="507"/>
                    </a:lnTo>
                    <a:lnTo>
                      <a:pt x="20" y="499"/>
                    </a:lnTo>
                    <a:lnTo>
                      <a:pt x="20" y="489"/>
                    </a:lnTo>
                    <a:lnTo>
                      <a:pt x="23" y="477"/>
                    </a:lnTo>
                    <a:lnTo>
                      <a:pt x="26" y="464"/>
                    </a:lnTo>
                    <a:lnTo>
                      <a:pt x="31" y="449"/>
                    </a:lnTo>
                    <a:lnTo>
                      <a:pt x="39" y="433"/>
                    </a:lnTo>
                    <a:lnTo>
                      <a:pt x="48" y="417"/>
                    </a:lnTo>
                    <a:lnTo>
                      <a:pt x="62" y="399"/>
                    </a:lnTo>
                    <a:lnTo>
                      <a:pt x="79" y="381"/>
                    </a:lnTo>
                    <a:lnTo>
                      <a:pt x="100" y="364"/>
                    </a:lnTo>
                    <a:lnTo>
                      <a:pt x="125" y="345"/>
                    </a:lnTo>
                    <a:lnTo>
                      <a:pt x="155" y="327"/>
                    </a:lnTo>
                    <a:lnTo>
                      <a:pt x="191" y="308"/>
                    </a:lnTo>
                    <a:lnTo>
                      <a:pt x="193" y="306"/>
                    </a:lnTo>
                    <a:lnTo>
                      <a:pt x="198" y="300"/>
                    </a:lnTo>
                    <a:lnTo>
                      <a:pt x="206" y="290"/>
                    </a:lnTo>
                    <a:lnTo>
                      <a:pt x="215" y="278"/>
                    </a:lnTo>
                    <a:lnTo>
                      <a:pt x="227" y="266"/>
                    </a:lnTo>
                    <a:lnTo>
                      <a:pt x="239" y="252"/>
                    </a:lnTo>
                    <a:lnTo>
                      <a:pt x="252" y="239"/>
                    </a:lnTo>
                    <a:lnTo>
                      <a:pt x="265" y="228"/>
                    </a:lnTo>
                    <a:lnTo>
                      <a:pt x="267" y="225"/>
                    </a:lnTo>
                    <a:lnTo>
                      <a:pt x="268" y="222"/>
                    </a:lnTo>
                    <a:lnTo>
                      <a:pt x="267" y="221"/>
                    </a:lnTo>
                    <a:lnTo>
                      <a:pt x="265" y="220"/>
                    </a:lnTo>
                    <a:lnTo>
                      <a:pt x="251" y="220"/>
                    </a:lnTo>
                    <a:lnTo>
                      <a:pt x="229" y="219"/>
                    </a:lnTo>
                    <a:lnTo>
                      <a:pt x="204" y="217"/>
                    </a:lnTo>
                    <a:lnTo>
                      <a:pt x="177" y="213"/>
                    </a:lnTo>
                    <a:lnTo>
                      <a:pt x="152" y="204"/>
                    </a:lnTo>
                    <a:lnTo>
                      <a:pt x="129" y="190"/>
                    </a:lnTo>
                    <a:lnTo>
                      <a:pt x="114" y="169"/>
                    </a:lnTo>
                    <a:lnTo>
                      <a:pt x="107" y="140"/>
                    </a:lnTo>
                    <a:lnTo>
                      <a:pt x="109" y="140"/>
                    </a:lnTo>
                    <a:lnTo>
                      <a:pt x="114" y="140"/>
                    </a:lnTo>
                    <a:lnTo>
                      <a:pt x="122" y="139"/>
                    </a:lnTo>
                    <a:lnTo>
                      <a:pt x="132" y="139"/>
                    </a:lnTo>
                    <a:lnTo>
                      <a:pt x="144" y="138"/>
                    </a:lnTo>
                    <a:lnTo>
                      <a:pt x="159" y="137"/>
                    </a:lnTo>
                    <a:lnTo>
                      <a:pt x="174" y="136"/>
                    </a:lnTo>
                    <a:lnTo>
                      <a:pt x="191" y="133"/>
                    </a:lnTo>
                    <a:lnTo>
                      <a:pt x="208" y="131"/>
                    </a:lnTo>
                    <a:lnTo>
                      <a:pt x="226" y="129"/>
                    </a:lnTo>
                    <a:lnTo>
                      <a:pt x="243" y="125"/>
                    </a:lnTo>
                    <a:lnTo>
                      <a:pt x="260" y="122"/>
                    </a:lnTo>
                    <a:lnTo>
                      <a:pt x="277" y="117"/>
                    </a:lnTo>
                    <a:lnTo>
                      <a:pt x="292" y="113"/>
                    </a:lnTo>
                    <a:lnTo>
                      <a:pt x="306" y="107"/>
                    </a:lnTo>
                    <a:lnTo>
                      <a:pt x="318" y="101"/>
                    </a:lnTo>
                    <a:lnTo>
                      <a:pt x="329" y="95"/>
                    </a:lnTo>
                    <a:lnTo>
                      <a:pt x="343" y="89"/>
                    </a:lnTo>
                    <a:lnTo>
                      <a:pt x="357" y="85"/>
                    </a:lnTo>
                    <a:lnTo>
                      <a:pt x="373" y="80"/>
                    </a:lnTo>
                    <a:lnTo>
                      <a:pt x="389" y="77"/>
                    </a:lnTo>
                    <a:lnTo>
                      <a:pt x="406" y="74"/>
                    </a:lnTo>
                    <a:lnTo>
                      <a:pt x="425" y="72"/>
                    </a:lnTo>
                    <a:lnTo>
                      <a:pt x="443" y="70"/>
                    </a:lnTo>
                    <a:lnTo>
                      <a:pt x="462" y="70"/>
                    </a:lnTo>
                    <a:lnTo>
                      <a:pt x="480" y="69"/>
                    </a:lnTo>
                    <a:lnTo>
                      <a:pt x="499" y="69"/>
                    </a:lnTo>
                    <a:lnTo>
                      <a:pt x="516" y="69"/>
                    </a:lnTo>
                    <a:lnTo>
                      <a:pt x="533" y="70"/>
                    </a:lnTo>
                    <a:lnTo>
                      <a:pt x="550" y="71"/>
                    </a:lnTo>
                    <a:lnTo>
                      <a:pt x="565" y="72"/>
                    </a:lnTo>
                    <a:lnTo>
                      <a:pt x="580" y="74"/>
                    </a:lnTo>
                    <a:lnTo>
                      <a:pt x="580" y="73"/>
                    </a:lnTo>
                    <a:lnTo>
                      <a:pt x="583" y="70"/>
                    </a:lnTo>
                    <a:lnTo>
                      <a:pt x="585" y="68"/>
                    </a:lnTo>
                    <a:lnTo>
                      <a:pt x="590" y="64"/>
                    </a:lnTo>
                    <a:lnTo>
                      <a:pt x="597" y="63"/>
                    </a:lnTo>
                    <a:lnTo>
                      <a:pt x="606" y="65"/>
                    </a:lnTo>
                    <a:lnTo>
                      <a:pt x="618" y="71"/>
                    </a:lnTo>
                    <a:lnTo>
                      <a:pt x="633" y="83"/>
                    </a:lnTo>
                    <a:lnTo>
                      <a:pt x="652" y="96"/>
                    </a:lnTo>
                    <a:lnTo>
                      <a:pt x="670" y="110"/>
                    </a:lnTo>
                    <a:lnTo>
                      <a:pt x="691" y="123"/>
                    </a:lnTo>
                    <a:lnTo>
                      <a:pt x="711" y="133"/>
                    </a:lnTo>
                    <a:lnTo>
                      <a:pt x="729" y="142"/>
                    </a:lnTo>
                    <a:lnTo>
                      <a:pt x="748" y="148"/>
                    </a:lnTo>
                    <a:lnTo>
                      <a:pt x="765" y="153"/>
                    </a:lnTo>
                    <a:lnTo>
                      <a:pt x="779" y="153"/>
                    </a:lnTo>
                    <a:lnTo>
                      <a:pt x="789" y="151"/>
                    </a:lnTo>
                    <a:lnTo>
                      <a:pt x="809" y="145"/>
                    </a:lnTo>
                    <a:lnTo>
                      <a:pt x="834" y="137"/>
                    </a:lnTo>
                    <a:lnTo>
                      <a:pt x="865" y="127"/>
                    </a:lnTo>
                    <a:lnTo>
                      <a:pt x="902" y="115"/>
                    </a:lnTo>
                    <a:lnTo>
                      <a:pt x="941" y="102"/>
                    </a:lnTo>
                    <a:lnTo>
                      <a:pt x="981" y="88"/>
                    </a:lnTo>
                    <a:lnTo>
                      <a:pt x="1024" y="74"/>
                    </a:lnTo>
                    <a:lnTo>
                      <a:pt x="1066" y="61"/>
                    </a:lnTo>
                    <a:lnTo>
                      <a:pt x="1106" y="47"/>
                    </a:lnTo>
                    <a:lnTo>
                      <a:pt x="1143" y="34"/>
                    </a:lnTo>
                    <a:lnTo>
                      <a:pt x="1176" y="23"/>
                    </a:lnTo>
                    <a:lnTo>
                      <a:pt x="1204" y="13"/>
                    </a:lnTo>
                    <a:lnTo>
                      <a:pt x="1226" y="6"/>
                    </a:lnTo>
                    <a:lnTo>
                      <a:pt x="1240" y="1"/>
                    </a:lnTo>
                    <a:lnTo>
                      <a:pt x="1244" y="0"/>
                    </a:lnTo>
                    <a:lnTo>
                      <a:pt x="1247" y="0"/>
                    </a:lnTo>
                    <a:lnTo>
                      <a:pt x="1253" y="0"/>
                    </a:lnTo>
                    <a:lnTo>
                      <a:pt x="1264" y="1"/>
                    </a:lnTo>
                    <a:lnTo>
                      <a:pt x="1278" y="2"/>
                    </a:lnTo>
                    <a:lnTo>
                      <a:pt x="1294" y="4"/>
                    </a:lnTo>
                    <a:lnTo>
                      <a:pt x="1311" y="9"/>
                    </a:lnTo>
                    <a:lnTo>
                      <a:pt x="1331" y="15"/>
                    </a:lnTo>
                    <a:lnTo>
                      <a:pt x="1351" y="24"/>
                    </a:lnTo>
                    <a:lnTo>
                      <a:pt x="1371" y="35"/>
                    </a:lnTo>
                    <a:lnTo>
                      <a:pt x="1392" y="49"/>
                    </a:lnTo>
                    <a:lnTo>
                      <a:pt x="1410" y="66"/>
                    </a:lnTo>
                    <a:lnTo>
                      <a:pt x="1427" y="87"/>
                    </a:lnTo>
                    <a:lnTo>
                      <a:pt x="1441" y="113"/>
                    </a:lnTo>
                    <a:lnTo>
                      <a:pt x="1454" y="142"/>
                    </a:lnTo>
                    <a:lnTo>
                      <a:pt x="1462" y="177"/>
                    </a:lnTo>
                    <a:lnTo>
                      <a:pt x="1467" y="216"/>
                    </a:lnTo>
                    <a:lnTo>
                      <a:pt x="1465" y="217"/>
                    </a:lnTo>
                    <a:lnTo>
                      <a:pt x="1462" y="219"/>
                    </a:lnTo>
                    <a:lnTo>
                      <a:pt x="1455" y="222"/>
                    </a:lnTo>
                    <a:lnTo>
                      <a:pt x="1447" y="227"/>
                    </a:lnTo>
                    <a:lnTo>
                      <a:pt x="1434" y="232"/>
                    </a:lnTo>
                    <a:lnTo>
                      <a:pt x="1419" y="238"/>
                    </a:lnTo>
                    <a:lnTo>
                      <a:pt x="1400" y="245"/>
                    </a:lnTo>
                    <a:lnTo>
                      <a:pt x="1378" y="253"/>
                    </a:lnTo>
                    <a:lnTo>
                      <a:pt x="1351" y="261"/>
                    </a:lnTo>
                    <a:lnTo>
                      <a:pt x="1321" y="269"/>
                    </a:lnTo>
                    <a:lnTo>
                      <a:pt x="1287" y="277"/>
                    </a:lnTo>
                    <a:lnTo>
                      <a:pt x="1248" y="285"/>
                    </a:lnTo>
                    <a:lnTo>
                      <a:pt x="1204" y="293"/>
                    </a:lnTo>
                    <a:lnTo>
                      <a:pt x="1155" y="301"/>
                    </a:lnTo>
                    <a:lnTo>
                      <a:pt x="1101" y="308"/>
                    </a:lnTo>
                    <a:lnTo>
                      <a:pt x="1043" y="315"/>
                    </a:lnTo>
                    <a:lnTo>
                      <a:pt x="1043" y="316"/>
                    </a:lnTo>
                    <a:lnTo>
                      <a:pt x="1044" y="320"/>
                    </a:lnTo>
                    <a:lnTo>
                      <a:pt x="1045" y="325"/>
                    </a:lnTo>
                    <a:lnTo>
                      <a:pt x="1048" y="331"/>
                    </a:lnTo>
                    <a:lnTo>
                      <a:pt x="1054" y="340"/>
                    </a:lnTo>
                    <a:lnTo>
                      <a:pt x="1061" y="349"/>
                    </a:lnTo>
                    <a:lnTo>
                      <a:pt x="1070" y="359"/>
                    </a:lnTo>
                    <a:lnTo>
                      <a:pt x="1083" y="372"/>
                    </a:lnTo>
                    <a:lnTo>
                      <a:pt x="1098" y="384"/>
                    </a:lnTo>
                    <a:lnTo>
                      <a:pt x="1117" y="398"/>
                    </a:lnTo>
                    <a:lnTo>
                      <a:pt x="1141" y="412"/>
                    </a:lnTo>
                    <a:lnTo>
                      <a:pt x="1168" y="427"/>
                    </a:lnTo>
                    <a:lnTo>
                      <a:pt x="1200" y="442"/>
                    </a:lnTo>
                    <a:lnTo>
                      <a:pt x="1237" y="457"/>
                    </a:lnTo>
                    <a:lnTo>
                      <a:pt x="1280" y="473"/>
                    </a:lnTo>
                    <a:lnTo>
                      <a:pt x="1328" y="488"/>
                    </a:lnTo>
                    <a:lnTo>
                      <a:pt x="1329" y="495"/>
                    </a:lnTo>
                    <a:lnTo>
                      <a:pt x="1333" y="514"/>
                    </a:lnTo>
                    <a:lnTo>
                      <a:pt x="1336" y="541"/>
                    </a:lnTo>
                    <a:lnTo>
                      <a:pt x="1336" y="577"/>
                    </a:lnTo>
                    <a:lnTo>
                      <a:pt x="1331" y="616"/>
                    </a:lnTo>
                    <a:lnTo>
                      <a:pt x="1318" y="659"/>
                    </a:lnTo>
                    <a:lnTo>
                      <a:pt x="1295" y="701"/>
                    </a:lnTo>
                    <a:lnTo>
                      <a:pt x="1260" y="741"/>
                    </a:lnTo>
                    <a:lnTo>
                      <a:pt x="1258" y="739"/>
                    </a:lnTo>
                    <a:lnTo>
                      <a:pt x="1251" y="736"/>
                    </a:lnTo>
                    <a:lnTo>
                      <a:pt x="1241" y="730"/>
                    </a:lnTo>
                    <a:lnTo>
                      <a:pt x="1226" y="722"/>
                    </a:lnTo>
                    <a:lnTo>
                      <a:pt x="1207" y="714"/>
                    </a:lnTo>
                    <a:lnTo>
                      <a:pt x="1187" y="705"/>
                    </a:lnTo>
                    <a:lnTo>
                      <a:pt x="1162" y="696"/>
                    </a:lnTo>
                    <a:lnTo>
                      <a:pt x="1137" y="685"/>
                    </a:lnTo>
                    <a:lnTo>
                      <a:pt x="1108" y="676"/>
                    </a:lnTo>
                    <a:lnTo>
                      <a:pt x="1079" y="668"/>
                    </a:lnTo>
                    <a:lnTo>
                      <a:pt x="1048" y="661"/>
                    </a:lnTo>
                    <a:lnTo>
                      <a:pt x="1017" y="655"/>
                    </a:lnTo>
                    <a:lnTo>
                      <a:pt x="985" y="652"/>
                    </a:lnTo>
                    <a:lnTo>
                      <a:pt x="953" y="651"/>
                    </a:lnTo>
                    <a:lnTo>
                      <a:pt x="920" y="652"/>
                    </a:lnTo>
                    <a:lnTo>
                      <a:pt x="889" y="656"/>
                    </a:lnTo>
                    <a:lnTo>
                      <a:pt x="857" y="661"/>
                    </a:lnTo>
                    <a:lnTo>
                      <a:pt x="822" y="662"/>
                    </a:lnTo>
                    <a:lnTo>
                      <a:pt x="787" y="661"/>
                    </a:lnTo>
                    <a:lnTo>
                      <a:pt x="751" y="658"/>
                    </a:lnTo>
                    <a:lnTo>
                      <a:pt x="714" y="653"/>
                    </a:lnTo>
                    <a:lnTo>
                      <a:pt x="677" y="646"/>
                    </a:lnTo>
                    <a:lnTo>
                      <a:pt x="640" y="638"/>
                    </a:lnTo>
                    <a:lnTo>
                      <a:pt x="606" y="629"/>
                    </a:lnTo>
                    <a:lnTo>
                      <a:pt x="574" y="620"/>
                    </a:lnTo>
                    <a:lnTo>
                      <a:pt x="544" y="610"/>
                    </a:lnTo>
                    <a:lnTo>
                      <a:pt x="516" y="601"/>
                    </a:lnTo>
                    <a:lnTo>
                      <a:pt x="493" y="593"/>
                    </a:lnTo>
                    <a:lnTo>
                      <a:pt x="473" y="586"/>
                    </a:lnTo>
                    <a:lnTo>
                      <a:pt x="459" y="580"/>
                    </a:lnTo>
                    <a:lnTo>
                      <a:pt x="450" y="577"/>
                    </a:lnTo>
                    <a:lnTo>
                      <a:pt x="447" y="576"/>
                    </a:lnTo>
                    <a:lnTo>
                      <a:pt x="443" y="578"/>
                    </a:lnTo>
                    <a:lnTo>
                      <a:pt x="433" y="583"/>
                    </a:lnTo>
                    <a:lnTo>
                      <a:pt x="418" y="590"/>
                    </a:lnTo>
                    <a:lnTo>
                      <a:pt x="398" y="600"/>
                    </a:lnTo>
                    <a:lnTo>
                      <a:pt x="374" y="610"/>
                    </a:lnTo>
                    <a:lnTo>
                      <a:pt x="348" y="622"/>
                    </a:lnTo>
                    <a:lnTo>
                      <a:pt x="319" y="633"/>
                    </a:lnTo>
                    <a:lnTo>
                      <a:pt x="290" y="645"/>
                    </a:lnTo>
                    <a:lnTo>
                      <a:pt x="260" y="655"/>
                    </a:lnTo>
                    <a:lnTo>
                      <a:pt x="231" y="663"/>
                    </a:lnTo>
                    <a:lnTo>
                      <a:pt x="204" y="670"/>
                    </a:lnTo>
                    <a:lnTo>
                      <a:pt x="179" y="674"/>
                    </a:lnTo>
                    <a:lnTo>
                      <a:pt x="158" y="674"/>
                    </a:lnTo>
                    <a:lnTo>
                      <a:pt x="140" y="670"/>
                    </a:lnTo>
                    <a:lnTo>
                      <a:pt x="128" y="662"/>
                    </a:lnTo>
                    <a:lnTo>
                      <a:pt x="122" y="648"/>
                    </a:lnTo>
                    <a:close/>
                  </a:path>
                </a:pathLst>
              </a:custGeom>
              <a:solidFill>
                <a:srgbClr val="D6BF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4" name="Freeform 68"/>
              <p:cNvSpPr>
                <a:spLocks/>
              </p:cNvSpPr>
              <p:nvPr/>
            </p:nvSpPr>
            <p:spPr bwMode="auto">
              <a:xfrm>
                <a:off x="3514" y="2372"/>
                <a:ext cx="692" cy="349"/>
              </a:xfrm>
              <a:custGeom>
                <a:avLst/>
                <a:gdLst>
                  <a:gd name="T0" fmla="*/ 1 w 1383"/>
                  <a:gd name="T1" fmla="*/ 1 h 697"/>
                  <a:gd name="T2" fmla="*/ 1 w 1383"/>
                  <a:gd name="T3" fmla="*/ 1 h 697"/>
                  <a:gd name="T4" fmla="*/ 1 w 1383"/>
                  <a:gd name="T5" fmla="*/ 1 h 697"/>
                  <a:gd name="T6" fmla="*/ 1 w 1383"/>
                  <a:gd name="T7" fmla="*/ 1 h 697"/>
                  <a:gd name="T8" fmla="*/ 1 w 1383"/>
                  <a:gd name="T9" fmla="*/ 1 h 697"/>
                  <a:gd name="T10" fmla="*/ 1 w 1383"/>
                  <a:gd name="T11" fmla="*/ 1 h 697"/>
                  <a:gd name="T12" fmla="*/ 1 w 1383"/>
                  <a:gd name="T13" fmla="*/ 1 h 697"/>
                  <a:gd name="T14" fmla="*/ 1 w 1383"/>
                  <a:gd name="T15" fmla="*/ 1 h 697"/>
                  <a:gd name="T16" fmla="*/ 1 w 1383"/>
                  <a:gd name="T17" fmla="*/ 1 h 697"/>
                  <a:gd name="T18" fmla="*/ 1 w 1383"/>
                  <a:gd name="T19" fmla="*/ 1 h 697"/>
                  <a:gd name="T20" fmla="*/ 1 w 1383"/>
                  <a:gd name="T21" fmla="*/ 1 h 697"/>
                  <a:gd name="T22" fmla="*/ 1 w 1383"/>
                  <a:gd name="T23" fmla="*/ 1 h 697"/>
                  <a:gd name="T24" fmla="*/ 1 w 1383"/>
                  <a:gd name="T25" fmla="*/ 1 h 697"/>
                  <a:gd name="T26" fmla="*/ 1 w 1383"/>
                  <a:gd name="T27" fmla="*/ 1 h 697"/>
                  <a:gd name="T28" fmla="*/ 1 w 1383"/>
                  <a:gd name="T29" fmla="*/ 1 h 697"/>
                  <a:gd name="T30" fmla="*/ 1 w 1383"/>
                  <a:gd name="T31" fmla="*/ 1 h 697"/>
                  <a:gd name="T32" fmla="*/ 1 w 1383"/>
                  <a:gd name="T33" fmla="*/ 1 h 697"/>
                  <a:gd name="T34" fmla="*/ 1 w 1383"/>
                  <a:gd name="T35" fmla="*/ 1 h 697"/>
                  <a:gd name="T36" fmla="*/ 1 w 1383"/>
                  <a:gd name="T37" fmla="*/ 1 h 697"/>
                  <a:gd name="T38" fmla="*/ 1 w 1383"/>
                  <a:gd name="T39" fmla="*/ 1 h 697"/>
                  <a:gd name="T40" fmla="*/ 1 w 1383"/>
                  <a:gd name="T41" fmla="*/ 1 h 697"/>
                  <a:gd name="T42" fmla="*/ 1 w 1383"/>
                  <a:gd name="T43" fmla="*/ 1 h 697"/>
                  <a:gd name="T44" fmla="*/ 1 w 1383"/>
                  <a:gd name="T45" fmla="*/ 1 h 697"/>
                  <a:gd name="T46" fmla="*/ 1 w 1383"/>
                  <a:gd name="T47" fmla="*/ 1 h 697"/>
                  <a:gd name="T48" fmla="*/ 1 w 1383"/>
                  <a:gd name="T49" fmla="*/ 1 h 697"/>
                  <a:gd name="T50" fmla="*/ 1 w 1383"/>
                  <a:gd name="T51" fmla="*/ 1 h 697"/>
                  <a:gd name="T52" fmla="*/ 1 w 1383"/>
                  <a:gd name="T53" fmla="*/ 1 h 697"/>
                  <a:gd name="T54" fmla="*/ 1 w 1383"/>
                  <a:gd name="T55" fmla="*/ 1 h 697"/>
                  <a:gd name="T56" fmla="*/ 1 w 1383"/>
                  <a:gd name="T57" fmla="*/ 1 h 697"/>
                  <a:gd name="T58" fmla="*/ 1 w 1383"/>
                  <a:gd name="T59" fmla="*/ 1 h 697"/>
                  <a:gd name="T60" fmla="*/ 1 w 1383"/>
                  <a:gd name="T61" fmla="*/ 1 h 697"/>
                  <a:gd name="T62" fmla="*/ 1 w 1383"/>
                  <a:gd name="T63" fmla="*/ 1 h 697"/>
                  <a:gd name="T64" fmla="*/ 1 w 1383"/>
                  <a:gd name="T65" fmla="*/ 1 h 697"/>
                  <a:gd name="T66" fmla="*/ 1 w 1383"/>
                  <a:gd name="T67" fmla="*/ 1 h 697"/>
                  <a:gd name="T68" fmla="*/ 1 w 1383"/>
                  <a:gd name="T69" fmla="*/ 1 h 697"/>
                  <a:gd name="T70" fmla="*/ 1 w 1383"/>
                  <a:gd name="T71" fmla="*/ 1 h 697"/>
                  <a:gd name="T72" fmla="*/ 1 w 1383"/>
                  <a:gd name="T73" fmla="*/ 1 h 697"/>
                  <a:gd name="T74" fmla="*/ 1 w 1383"/>
                  <a:gd name="T75" fmla="*/ 1 h 697"/>
                  <a:gd name="T76" fmla="*/ 1 w 1383"/>
                  <a:gd name="T77" fmla="*/ 1 h 697"/>
                  <a:gd name="T78" fmla="*/ 1 w 1383"/>
                  <a:gd name="T79" fmla="*/ 1 h 697"/>
                  <a:gd name="T80" fmla="*/ 1 w 1383"/>
                  <a:gd name="T81" fmla="*/ 1 h 697"/>
                  <a:gd name="T82" fmla="*/ 1 w 1383"/>
                  <a:gd name="T83" fmla="*/ 1 h 697"/>
                  <a:gd name="T84" fmla="*/ 1 w 1383"/>
                  <a:gd name="T85" fmla="*/ 1 h 697"/>
                  <a:gd name="T86" fmla="*/ 1 w 1383"/>
                  <a:gd name="T87" fmla="*/ 1 h 697"/>
                  <a:gd name="T88" fmla="*/ 1 w 1383"/>
                  <a:gd name="T89" fmla="*/ 1 h 697"/>
                  <a:gd name="T90" fmla="*/ 1 w 1383"/>
                  <a:gd name="T91" fmla="*/ 1 h 697"/>
                  <a:gd name="T92" fmla="*/ 1 w 1383"/>
                  <a:gd name="T93" fmla="*/ 1 h 697"/>
                  <a:gd name="T94" fmla="*/ 1 w 1383"/>
                  <a:gd name="T95" fmla="*/ 1 h 697"/>
                  <a:gd name="T96" fmla="*/ 1 w 1383"/>
                  <a:gd name="T97" fmla="*/ 1 h 697"/>
                  <a:gd name="T98" fmla="*/ 1 w 1383"/>
                  <a:gd name="T99" fmla="*/ 1 h 697"/>
                  <a:gd name="T100" fmla="*/ 1 w 1383"/>
                  <a:gd name="T101" fmla="*/ 1 h 697"/>
                  <a:gd name="T102" fmla="*/ 1 w 1383"/>
                  <a:gd name="T103" fmla="*/ 1 h 697"/>
                  <a:gd name="T104" fmla="*/ 1 w 1383"/>
                  <a:gd name="T105" fmla="*/ 1 h 697"/>
                  <a:gd name="T106" fmla="*/ 1 w 1383"/>
                  <a:gd name="T107" fmla="*/ 1 h 697"/>
                  <a:gd name="T108" fmla="*/ 1 w 1383"/>
                  <a:gd name="T109" fmla="*/ 1 h 6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83"/>
                  <a:gd name="T166" fmla="*/ 0 h 697"/>
                  <a:gd name="T167" fmla="*/ 1383 w 1383"/>
                  <a:gd name="T168" fmla="*/ 697 h 69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83" h="697">
                    <a:moveTo>
                      <a:pt x="115" y="611"/>
                    </a:moveTo>
                    <a:lnTo>
                      <a:pt x="110" y="612"/>
                    </a:lnTo>
                    <a:lnTo>
                      <a:pt x="97" y="614"/>
                    </a:lnTo>
                    <a:lnTo>
                      <a:pt x="78" y="615"/>
                    </a:lnTo>
                    <a:lnTo>
                      <a:pt x="57" y="615"/>
                    </a:lnTo>
                    <a:lnTo>
                      <a:pt x="38" y="613"/>
                    </a:lnTo>
                    <a:lnTo>
                      <a:pt x="22" y="606"/>
                    </a:lnTo>
                    <a:lnTo>
                      <a:pt x="12" y="595"/>
                    </a:lnTo>
                    <a:lnTo>
                      <a:pt x="14" y="575"/>
                    </a:lnTo>
                    <a:lnTo>
                      <a:pt x="12" y="573"/>
                    </a:lnTo>
                    <a:lnTo>
                      <a:pt x="9" y="566"/>
                    </a:lnTo>
                    <a:lnTo>
                      <a:pt x="4" y="555"/>
                    </a:lnTo>
                    <a:lnTo>
                      <a:pt x="1" y="543"/>
                    </a:lnTo>
                    <a:lnTo>
                      <a:pt x="0" y="529"/>
                    </a:lnTo>
                    <a:lnTo>
                      <a:pt x="2" y="514"/>
                    </a:lnTo>
                    <a:lnTo>
                      <a:pt x="9" y="500"/>
                    </a:lnTo>
                    <a:lnTo>
                      <a:pt x="22" y="489"/>
                    </a:lnTo>
                    <a:lnTo>
                      <a:pt x="22" y="487"/>
                    </a:lnTo>
                    <a:lnTo>
                      <a:pt x="21" y="484"/>
                    </a:lnTo>
                    <a:lnTo>
                      <a:pt x="21" y="478"/>
                    </a:lnTo>
                    <a:lnTo>
                      <a:pt x="19" y="470"/>
                    </a:lnTo>
                    <a:lnTo>
                      <a:pt x="21" y="461"/>
                    </a:lnTo>
                    <a:lnTo>
                      <a:pt x="22" y="449"/>
                    </a:lnTo>
                    <a:lnTo>
                      <a:pt x="24" y="437"/>
                    </a:lnTo>
                    <a:lnTo>
                      <a:pt x="30" y="423"/>
                    </a:lnTo>
                    <a:lnTo>
                      <a:pt x="37" y="408"/>
                    </a:lnTo>
                    <a:lnTo>
                      <a:pt x="46" y="393"/>
                    </a:lnTo>
                    <a:lnTo>
                      <a:pt x="59" y="376"/>
                    </a:lnTo>
                    <a:lnTo>
                      <a:pt x="75" y="360"/>
                    </a:lnTo>
                    <a:lnTo>
                      <a:pt x="94" y="342"/>
                    </a:lnTo>
                    <a:lnTo>
                      <a:pt x="118" y="325"/>
                    </a:lnTo>
                    <a:lnTo>
                      <a:pt x="146" y="308"/>
                    </a:lnTo>
                    <a:lnTo>
                      <a:pt x="180" y="290"/>
                    </a:lnTo>
                    <a:lnTo>
                      <a:pt x="182" y="288"/>
                    </a:lnTo>
                    <a:lnTo>
                      <a:pt x="186" y="282"/>
                    </a:lnTo>
                    <a:lnTo>
                      <a:pt x="193" y="272"/>
                    </a:lnTo>
                    <a:lnTo>
                      <a:pt x="203" y="260"/>
                    </a:lnTo>
                    <a:lnTo>
                      <a:pt x="214" y="248"/>
                    </a:lnTo>
                    <a:lnTo>
                      <a:pt x="226" y="235"/>
                    </a:lnTo>
                    <a:lnTo>
                      <a:pt x="238" y="222"/>
                    </a:lnTo>
                    <a:lnTo>
                      <a:pt x="250" y="211"/>
                    </a:lnTo>
                    <a:lnTo>
                      <a:pt x="252" y="207"/>
                    </a:lnTo>
                    <a:lnTo>
                      <a:pt x="253" y="204"/>
                    </a:lnTo>
                    <a:lnTo>
                      <a:pt x="254" y="202"/>
                    </a:lnTo>
                    <a:lnTo>
                      <a:pt x="253" y="201"/>
                    </a:lnTo>
                    <a:lnTo>
                      <a:pt x="241" y="202"/>
                    </a:lnTo>
                    <a:lnTo>
                      <a:pt x="221" y="202"/>
                    </a:lnTo>
                    <a:lnTo>
                      <a:pt x="197" y="201"/>
                    </a:lnTo>
                    <a:lnTo>
                      <a:pt x="171" y="196"/>
                    </a:lnTo>
                    <a:lnTo>
                      <a:pt x="146" y="188"/>
                    </a:lnTo>
                    <a:lnTo>
                      <a:pt x="125" y="174"/>
                    </a:lnTo>
                    <a:lnTo>
                      <a:pt x="110" y="153"/>
                    </a:lnTo>
                    <a:lnTo>
                      <a:pt x="103" y="126"/>
                    </a:lnTo>
                    <a:lnTo>
                      <a:pt x="105" y="126"/>
                    </a:lnTo>
                    <a:lnTo>
                      <a:pt x="109" y="126"/>
                    </a:lnTo>
                    <a:lnTo>
                      <a:pt x="117" y="126"/>
                    </a:lnTo>
                    <a:lnTo>
                      <a:pt x="127" y="124"/>
                    </a:lnTo>
                    <a:lnTo>
                      <a:pt x="138" y="123"/>
                    </a:lnTo>
                    <a:lnTo>
                      <a:pt x="152" y="123"/>
                    </a:lnTo>
                    <a:lnTo>
                      <a:pt x="167" y="121"/>
                    </a:lnTo>
                    <a:lnTo>
                      <a:pt x="182" y="120"/>
                    </a:lnTo>
                    <a:lnTo>
                      <a:pt x="199" y="118"/>
                    </a:lnTo>
                    <a:lnTo>
                      <a:pt x="215" y="115"/>
                    </a:lnTo>
                    <a:lnTo>
                      <a:pt x="231" y="113"/>
                    </a:lnTo>
                    <a:lnTo>
                      <a:pt x="248" y="109"/>
                    </a:lnTo>
                    <a:lnTo>
                      <a:pt x="264" y="105"/>
                    </a:lnTo>
                    <a:lnTo>
                      <a:pt x="277" y="100"/>
                    </a:lnTo>
                    <a:lnTo>
                      <a:pt x="290" y="96"/>
                    </a:lnTo>
                    <a:lnTo>
                      <a:pt x="302" y="90"/>
                    </a:lnTo>
                    <a:lnTo>
                      <a:pt x="313" y="84"/>
                    </a:lnTo>
                    <a:lnTo>
                      <a:pt x="325" y="80"/>
                    </a:lnTo>
                    <a:lnTo>
                      <a:pt x="339" y="75"/>
                    </a:lnTo>
                    <a:lnTo>
                      <a:pt x="354" y="70"/>
                    </a:lnTo>
                    <a:lnTo>
                      <a:pt x="370" y="67"/>
                    </a:lnTo>
                    <a:lnTo>
                      <a:pt x="386" y="65"/>
                    </a:lnTo>
                    <a:lnTo>
                      <a:pt x="403" y="62"/>
                    </a:lnTo>
                    <a:lnTo>
                      <a:pt x="420" y="61"/>
                    </a:lnTo>
                    <a:lnTo>
                      <a:pt x="438" y="60"/>
                    </a:lnTo>
                    <a:lnTo>
                      <a:pt x="455" y="59"/>
                    </a:lnTo>
                    <a:lnTo>
                      <a:pt x="472" y="59"/>
                    </a:lnTo>
                    <a:lnTo>
                      <a:pt x="490" y="59"/>
                    </a:lnTo>
                    <a:lnTo>
                      <a:pt x="506" y="60"/>
                    </a:lnTo>
                    <a:lnTo>
                      <a:pt x="521" y="61"/>
                    </a:lnTo>
                    <a:lnTo>
                      <a:pt x="536" y="62"/>
                    </a:lnTo>
                    <a:lnTo>
                      <a:pt x="549" y="65"/>
                    </a:lnTo>
                    <a:lnTo>
                      <a:pt x="549" y="63"/>
                    </a:lnTo>
                    <a:lnTo>
                      <a:pt x="552" y="61"/>
                    </a:lnTo>
                    <a:lnTo>
                      <a:pt x="554" y="58"/>
                    </a:lnTo>
                    <a:lnTo>
                      <a:pt x="559" y="54"/>
                    </a:lnTo>
                    <a:lnTo>
                      <a:pt x="564" y="53"/>
                    </a:lnTo>
                    <a:lnTo>
                      <a:pt x="574" y="55"/>
                    </a:lnTo>
                    <a:lnTo>
                      <a:pt x="585" y="61"/>
                    </a:lnTo>
                    <a:lnTo>
                      <a:pt x="600" y="71"/>
                    </a:lnTo>
                    <a:lnTo>
                      <a:pt x="616" y="85"/>
                    </a:lnTo>
                    <a:lnTo>
                      <a:pt x="635" y="98"/>
                    </a:lnTo>
                    <a:lnTo>
                      <a:pt x="653" y="111"/>
                    </a:lnTo>
                    <a:lnTo>
                      <a:pt x="670" y="122"/>
                    </a:lnTo>
                    <a:lnTo>
                      <a:pt x="689" y="131"/>
                    </a:lnTo>
                    <a:lnTo>
                      <a:pt x="705" y="138"/>
                    </a:lnTo>
                    <a:lnTo>
                      <a:pt x="720" y="143"/>
                    </a:lnTo>
                    <a:lnTo>
                      <a:pt x="734" y="144"/>
                    </a:lnTo>
                    <a:lnTo>
                      <a:pt x="744" y="142"/>
                    </a:lnTo>
                    <a:lnTo>
                      <a:pt x="761" y="137"/>
                    </a:lnTo>
                    <a:lnTo>
                      <a:pt x="787" y="129"/>
                    </a:lnTo>
                    <a:lnTo>
                      <a:pt x="817" y="120"/>
                    </a:lnTo>
                    <a:lnTo>
                      <a:pt x="850" y="109"/>
                    </a:lnTo>
                    <a:lnTo>
                      <a:pt x="887" y="97"/>
                    </a:lnTo>
                    <a:lnTo>
                      <a:pt x="926" y="84"/>
                    </a:lnTo>
                    <a:lnTo>
                      <a:pt x="967" y="70"/>
                    </a:lnTo>
                    <a:lnTo>
                      <a:pt x="1006" y="58"/>
                    </a:lnTo>
                    <a:lnTo>
                      <a:pt x="1044" y="45"/>
                    </a:lnTo>
                    <a:lnTo>
                      <a:pt x="1078" y="32"/>
                    </a:lnTo>
                    <a:lnTo>
                      <a:pt x="1110" y="22"/>
                    </a:lnTo>
                    <a:lnTo>
                      <a:pt x="1136" y="13"/>
                    </a:lnTo>
                    <a:lnTo>
                      <a:pt x="1157" y="6"/>
                    </a:lnTo>
                    <a:lnTo>
                      <a:pt x="1169" y="1"/>
                    </a:lnTo>
                    <a:lnTo>
                      <a:pt x="1174" y="0"/>
                    </a:lnTo>
                    <a:lnTo>
                      <a:pt x="1176" y="0"/>
                    </a:lnTo>
                    <a:lnTo>
                      <a:pt x="1182" y="0"/>
                    </a:lnTo>
                    <a:lnTo>
                      <a:pt x="1192" y="1"/>
                    </a:lnTo>
                    <a:lnTo>
                      <a:pt x="1205" y="2"/>
                    </a:lnTo>
                    <a:lnTo>
                      <a:pt x="1220" y="5"/>
                    </a:lnTo>
                    <a:lnTo>
                      <a:pt x="1237" y="8"/>
                    </a:lnTo>
                    <a:lnTo>
                      <a:pt x="1256" y="15"/>
                    </a:lnTo>
                    <a:lnTo>
                      <a:pt x="1274" y="22"/>
                    </a:lnTo>
                    <a:lnTo>
                      <a:pt x="1294" y="33"/>
                    </a:lnTo>
                    <a:lnTo>
                      <a:pt x="1312" y="46"/>
                    </a:lnTo>
                    <a:lnTo>
                      <a:pt x="1330" y="62"/>
                    </a:lnTo>
                    <a:lnTo>
                      <a:pt x="1346" y="83"/>
                    </a:lnTo>
                    <a:lnTo>
                      <a:pt x="1360" y="106"/>
                    </a:lnTo>
                    <a:lnTo>
                      <a:pt x="1371" y="135"/>
                    </a:lnTo>
                    <a:lnTo>
                      <a:pt x="1378" y="167"/>
                    </a:lnTo>
                    <a:lnTo>
                      <a:pt x="1383" y="204"/>
                    </a:lnTo>
                    <a:lnTo>
                      <a:pt x="1381" y="205"/>
                    </a:lnTo>
                    <a:lnTo>
                      <a:pt x="1378" y="206"/>
                    </a:lnTo>
                    <a:lnTo>
                      <a:pt x="1372" y="210"/>
                    </a:lnTo>
                    <a:lnTo>
                      <a:pt x="1364" y="214"/>
                    </a:lnTo>
                    <a:lnTo>
                      <a:pt x="1353" y="219"/>
                    </a:lnTo>
                    <a:lnTo>
                      <a:pt x="1338" y="225"/>
                    </a:lnTo>
                    <a:lnTo>
                      <a:pt x="1320" y="232"/>
                    </a:lnTo>
                    <a:lnTo>
                      <a:pt x="1298" y="239"/>
                    </a:lnTo>
                    <a:lnTo>
                      <a:pt x="1274" y="245"/>
                    </a:lnTo>
                    <a:lnTo>
                      <a:pt x="1245" y="254"/>
                    </a:lnTo>
                    <a:lnTo>
                      <a:pt x="1213" y="262"/>
                    </a:lnTo>
                    <a:lnTo>
                      <a:pt x="1176" y="270"/>
                    </a:lnTo>
                    <a:lnTo>
                      <a:pt x="1135" y="277"/>
                    </a:lnTo>
                    <a:lnTo>
                      <a:pt x="1089" y="283"/>
                    </a:lnTo>
                    <a:lnTo>
                      <a:pt x="1038" y="290"/>
                    </a:lnTo>
                    <a:lnTo>
                      <a:pt x="983" y="297"/>
                    </a:lnTo>
                    <a:lnTo>
                      <a:pt x="983" y="298"/>
                    </a:lnTo>
                    <a:lnTo>
                      <a:pt x="984" y="301"/>
                    </a:lnTo>
                    <a:lnTo>
                      <a:pt x="985" y="305"/>
                    </a:lnTo>
                    <a:lnTo>
                      <a:pt x="989" y="312"/>
                    </a:lnTo>
                    <a:lnTo>
                      <a:pt x="993" y="319"/>
                    </a:lnTo>
                    <a:lnTo>
                      <a:pt x="1000" y="328"/>
                    </a:lnTo>
                    <a:lnTo>
                      <a:pt x="1009" y="339"/>
                    </a:lnTo>
                    <a:lnTo>
                      <a:pt x="1021" y="350"/>
                    </a:lnTo>
                    <a:lnTo>
                      <a:pt x="1035" y="362"/>
                    </a:lnTo>
                    <a:lnTo>
                      <a:pt x="1053" y="375"/>
                    </a:lnTo>
                    <a:lnTo>
                      <a:pt x="1075" y="388"/>
                    </a:lnTo>
                    <a:lnTo>
                      <a:pt x="1101" y="402"/>
                    </a:lnTo>
                    <a:lnTo>
                      <a:pt x="1131" y="416"/>
                    </a:lnTo>
                    <a:lnTo>
                      <a:pt x="1166" y="431"/>
                    </a:lnTo>
                    <a:lnTo>
                      <a:pt x="1206" y="446"/>
                    </a:lnTo>
                    <a:lnTo>
                      <a:pt x="1252" y="460"/>
                    </a:lnTo>
                    <a:lnTo>
                      <a:pt x="1254" y="467"/>
                    </a:lnTo>
                    <a:lnTo>
                      <a:pt x="1257" y="484"/>
                    </a:lnTo>
                    <a:lnTo>
                      <a:pt x="1259" y="511"/>
                    </a:lnTo>
                    <a:lnTo>
                      <a:pt x="1259" y="544"/>
                    </a:lnTo>
                    <a:lnTo>
                      <a:pt x="1255" y="581"/>
                    </a:lnTo>
                    <a:lnTo>
                      <a:pt x="1242" y="621"/>
                    </a:lnTo>
                    <a:lnTo>
                      <a:pt x="1221" y="660"/>
                    </a:lnTo>
                    <a:lnTo>
                      <a:pt x="1188" y="697"/>
                    </a:lnTo>
                    <a:lnTo>
                      <a:pt x="1186" y="696"/>
                    </a:lnTo>
                    <a:lnTo>
                      <a:pt x="1179" y="693"/>
                    </a:lnTo>
                    <a:lnTo>
                      <a:pt x="1169" y="687"/>
                    </a:lnTo>
                    <a:lnTo>
                      <a:pt x="1156" y="680"/>
                    </a:lnTo>
                    <a:lnTo>
                      <a:pt x="1138" y="672"/>
                    </a:lnTo>
                    <a:lnTo>
                      <a:pt x="1118" y="664"/>
                    </a:lnTo>
                    <a:lnTo>
                      <a:pt x="1096" y="655"/>
                    </a:lnTo>
                    <a:lnTo>
                      <a:pt x="1071" y="645"/>
                    </a:lnTo>
                    <a:lnTo>
                      <a:pt x="1045" y="637"/>
                    </a:lnTo>
                    <a:lnTo>
                      <a:pt x="1017" y="629"/>
                    </a:lnTo>
                    <a:lnTo>
                      <a:pt x="989" y="622"/>
                    </a:lnTo>
                    <a:lnTo>
                      <a:pt x="959" y="617"/>
                    </a:lnTo>
                    <a:lnTo>
                      <a:pt x="929" y="614"/>
                    </a:lnTo>
                    <a:lnTo>
                      <a:pt x="897" y="613"/>
                    </a:lnTo>
                    <a:lnTo>
                      <a:pt x="868" y="614"/>
                    </a:lnTo>
                    <a:lnTo>
                      <a:pt x="839" y="619"/>
                    </a:lnTo>
                    <a:lnTo>
                      <a:pt x="809" y="623"/>
                    </a:lnTo>
                    <a:lnTo>
                      <a:pt x="776" y="625"/>
                    </a:lnTo>
                    <a:lnTo>
                      <a:pt x="742" y="623"/>
                    </a:lnTo>
                    <a:lnTo>
                      <a:pt x="707" y="620"/>
                    </a:lnTo>
                    <a:lnTo>
                      <a:pt x="673" y="615"/>
                    </a:lnTo>
                    <a:lnTo>
                      <a:pt x="638" y="608"/>
                    </a:lnTo>
                    <a:lnTo>
                      <a:pt x="605" y="602"/>
                    </a:lnTo>
                    <a:lnTo>
                      <a:pt x="571" y="592"/>
                    </a:lnTo>
                    <a:lnTo>
                      <a:pt x="541" y="584"/>
                    </a:lnTo>
                    <a:lnTo>
                      <a:pt x="513" y="575"/>
                    </a:lnTo>
                    <a:lnTo>
                      <a:pt x="487" y="567"/>
                    </a:lnTo>
                    <a:lnTo>
                      <a:pt x="465" y="559"/>
                    </a:lnTo>
                    <a:lnTo>
                      <a:pt x="447" y="552"/>
                    </a:lnTo>
                    <a:lnTo>
                      <a:pt x="433" y="547"/>
                    </a:lnTo>
                    <a:lnTo>
                      <a:pt x="425" y="544"/>
                    </a:lnTo>
                    <a:lnTo>
                      <a:pt x="422" y="543"/>
                    </a:lnTo>
                    <a:lnTo>
                      <a:pt x="418" y="544"/>
                    </a:lnTo>
                    <a:lnTo>
                      <a:pt x="409" y="549"/>
                    </a:lnTo>
                    <a:lnTo>
                      <a:pt x="395" y="557"/>
                    </a:lnTo>
                    <a:lnTo>
                      <a:pt x="375" y="565"/>
                    </a:lnTo>
                    <a:lnTo>
                      <a:pt x="354" y="575"/>
                    </a:lnTo>
                    <a:lnTo>
                      <a:pt x="328" y="587"/>
                    </a:lnTo>
                    <a:lnTo>
                      <a:pt x="302" y="597"/>
                    </a:lnTo>
                    <a:lnTo>
                      <a:pt x="274" y="607"/>
                    </a:lnTo>
                    <a:lnTo>
                      <a:pt x="246" y="618"/>
                    </a:lnTo>
                    <a:lnTo>
                      <a:pt x="219" y="626"/>
                    </a:lnTo>
                    <a:lnTo>
                      <a:pt x="192" y="632"/>
                    </a:lnTo>
                    <a:lnTo>
                      <a:pt x="169" y="635"/>
                    </a:lnTo>
                    <a:lnTo>
                      <a:pt x="148" y="635"/>
                    </a:lnTo>
                    <a:lnTo>
                      <a:pt x="132" y="632"/>
                    </a:lnTo>
                    <a:lnTo>
                      <a:pt x="121" y="623"/>
                    </a:lnTo>
                    <a:lnTo>
                      <a:pt x="115" y="611"/>
                    </a:lnTo>
                    <a:close/>
                  </a:path>
                </a:pathLst>
              </a:custGeom>
              <a:solidFill>
                <a:srgbClr val="CCAF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5" name="Freeform 69"/>
              <p:cNvSpPr>
                <a:spLocks/>
              </p:cNvSpPr>
              <p:nvPr/>
            </p:nvSpPr>
            <p:spPr bwMode="auto">
              <a:xfrm>
                <a:off x="3424" y="2387"/>
                <a:ext cx="648" cy="327"/>
              </a:xfrm>
              <a:custGeom>
                <a:avLst/>
                <a:gdLst>
                  <a:gd name="T0" fmla="*/ 0 w 1298"/>
                  <a:gd name="T1" fmla="*/ 0 h 655"/>
                  <a:gd name="T2" fmla="*/ 0 w 1298"/>
                  <a:gd name="T3" fmla="*/ 0 h 655"/>
                  <a:gd name="T4" fmla="*/ 0 w 1298"/>
                  <a:gd name="T5" fmla="*/ 0 h 655"/>
                  <a:gd name="T6" fmla="*/ 0 w 1298"/>
                  <a:gd name="T7" fmla="*/ 0 h 655"/>
                  <a:gd name="T8" fmla="*/ 0 w 1298"/>
                  <a:gd name="T9" fmla="*/ 0 h 655"/>
                  <a:gd name="T10" fmla="*/ 0 w 1298"/>
                  <a:gd name="T11" fmla="*/ 0 h 655"/>
                  <a:gd name="T12" fmla="*/ 0 w 1298"/>
                  <a:gd name="T13" fmla="*/ 0 h 655"/>
                  <a:gd name="T14" fmla="*/ 0 w 1298"/>
                  <a:gd name="T15" fmla="*/ 0 h 655"/>
                  <a:gd name="T16" fmla="*/ 0 w 1298"/>
                  <a:gd name="T17" fmla="*/ 0 h 655"/>
                  <a:gd name="T18" fmla="*/ 0 w 1298"/>
                  <a:gd name="T19" fmla="*/ 0 h 655"/>
                  <a:gd name="T20" fmla="*/ 0 w 1298"/>
                  <a:gd name="T21" fmla="*/ 0 h 655"/>
                  <a:gd name="T22" fmla="*/ 0 w 1298"/>
                  <a:gd name="T23" fmla="*/ 0 h 655"/>
                  <a:gd name="T24" fmla="*/ 0 w 1298"/>
                  <a:gd name="T25" fmla="*/ 0 h 655"/>
                  <a:gd name="T26" fmla="*/ 0 w 1298"/>
                  <a:gd name="T27" fmla="*/ 0 h 655"/>
                  <a:gd name="T28" fmla="*/ 0 w 1298"/>
                  <a:gd name="T29" fmla="*/ 0 h 655"/>
                  <a:gd name="T30" fmla="*/ 0 w 1298"/>
                  <a:gd name="T31" fmla="*/ 0 h 655"/>
                  <a:gd name="T32" fmla="*/ 0 w 1298"/>
                  <a:gd name="T33" fmla="*/ 0 h 655"/>
                  <a:gd name="T34" fmla="*/ 0 w 1298"/>
                  <a:gd name="T35" fmla="*/ 0 h 655"/>
                  <a:gd name="T36" fmla="*/ 0 w 1298"/>
                  <a:gd name="T37" fmla="*/ 0 h 655"/>
                  <a:gd name="T38" fmla="*/ 0 w 1298"/>
                  <a:gd name="T39" fmla="*/ 0 h 655"/>
                  <a:gd name="T40" fmla="*/ 0 w 1298"/>
                  <a:gd name="T41" fmla="*/ 0 h 655"/>
                  <a:gd name="T42" fmla="*/ 0 w 1298"/>
                  <a:gd name="T43" fmla="*/ 0 h 655"/>
                  <a:gd name="T44" fmla="*/ 0 w 1298"/>
                  <a:gd name="T45" fmla="*/ 0 h 655"/>
                  <a:gd name="T46" fmla="*/ 0 w 1298"/>
                  <a:gd name="T47" fmla="*/ 0 h 655"/>
                  <a:gd name="T48" fmla="*/ 0 w 1298"/>
                  <a:gd name="T49" fmla="*/ 0 h 655"/>
                  <a:gd name="T50" fmla="*/ 0 w 1298"/>
                  <a:gd name="T51" fmla="*/ 0 h 655"/>
                  <a:gd name="T52" fmla="*/ 0 w 1298"/>
                  <a:gd name="T53" fmla="*/ 0 h 655"/>
                  <a:gd name="T54" fmla="*/ 0 w 1298"/>
                  <a:gd name="T55" fmla="*/ 0 h 655"/>
                  <a:gd name="T56" fmla="*/ 0 w 1298"/>
                  <a:gd name="T57" fmla="*/ 0 h 655"/>
                  <a:gd name="T58" fmla="*/ 0 w 1298"/>
                  <a:gd name="T59" fmla="*/ 0 h 655"/>
                  <a:gd name="T60" fmla="*/ 0 w 1298"/>
                  <a:gd name="T61" fmla="*/ 0 h 655"/>
                  <a:gd name="T62" fmla="*/ 0 w 1298"/>
                  <a:gd name="T63" fmla="*/ 0 h 655"/>
                  <a:gd name="T64" fmla="*/ 0 w 1298"/>
                  <a:gd name="T65" fmla="*/ 0 h 655"/>
                  <a:gd name="T66" fmla="*/ 0 w 1298"/>
                  <a:gd name="T67" fmla="*/ 0 h 655"/>
                  <a:gd name="T68" fmla="*/ 0 w 1298"/>
                  <a:gd name="T69" fmla="*/ 0 h 655"/>
                  <a:gd name="T70" fmla="*/ 0 w 1298"/>
                  <a:gd name="T71" fmla="*/ 0 h 655"/>
                  <a:gd name="T72" fmla="*/ 0 w 1298"/>
                  <a:gd name="T73" fmla="*/ 0 h 655"/>
                  <a:gd name="T74" fmla="*/ 0 w 1298"/>
                  <a:gd name="T75" fmla="*/ 0 h 655"/>
                  <a:gd name="T76" fmla="*/ 0 w 1298"/>
                  <a:gd name="T77" fmla="*/ 0 h 655"/>
                  <a:gd name="T78" fmla="*/ 0 w 1298"/>
                  <a:gd name="T79" fmla="*/ 0 h 655"/>
                  <a:gd name="T80" fmla="*/ 0 w 1298"/>
                  <a:gd name="T81" fmla="*/ 0 h 655"/>
                  <a:gd name="T82" fmla="*/ 0 w 1298"/>
                  <a:gd name="T83" fmla="*/ 0 h 655"/>
                  <a:gd name="T84" fmla="*/ 0 w 1298"/>
                  <a:gd name="T85" fmla="*/ 0 h 655"/>
                  <a:gd name="T86" fmla="*/ 0 w 1298"/>
                  <a:gd name="T87" fmla="*/ 0 h 655"/>
                  <a:gd name="T88" fmla="*/ 0 w 1298"/>
                  <a:gd name="T89" fmla="*/ 0 h 655"/>
                  <a:gd name="T90" fmla="*/ 0 w 1298"/>
                  <a:gd name="T91" fmla="*/ 0 h 655"/>
                  <a:gd name="T92" fmla="*/ 0 w 1298"/>
                  <a:gd name="T93" fmla="*/ 0 h 655"/>
                  <a:gd name="T94" fmla="*/ 0 w 1298"/>
                  <a:gd name="T95" fmla="*/ 0 h 655"/>
                  <a:gd name="T96" fmla="*/ 0 w 1298"/>
                  <a:gd name="T97" fmla="*/ 0 h 655"/>
                  <a:gd name="T98" fmla="*/ 0 w 1298"/>
                  <a:gd name="T99" fmla="*/ 0 h 655"/>
                  <a:gd name="T100" fmla="*/ 0 w 1298"/>
                  <a:gd name="T101" fmla="*/ 0 h 655"/>
                  <a:gd name="T102" fmla="*/ 0 w 1298"/>
                  <a:gd name="T103" fmla="*/ 0 h 655"/>
                  <a:gd name="T104" fmla="*/ 0 w 1298"/>
                  <a:gd name="T105" fmla="*/ 0 h 6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98"/>
                  <a:gd name="T160" fmla="*/ 0 h 655"/>
                  <a:gd name="T161" fmla="*/ 1298 w 1298"/>
                  <a:gd name="T162" fmla="*/ 655 h 6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98" h="655">
                    <a:moveTo>
                      <a:pt x="107" y="574"/>
                    </a:moveTo>
                    <a:lnTo>
                      <a:pt x="103" y="575"/>
                    </a:lnTo>
                    <a:lnTo>
                      <a:pt x="90" y="577"/>
                    </a:lnTo>
                    <a:lnTo>
                      <a:pt x="73" y="579"/>
                    </a:lnTo>
                    <a:lnTo>
                      <a:pt x="53" y="579"/>
                    </a:lnTo>
                    <a:lnTo>
                      <a:pt x="35" y="577"/>
                    </a:lnTo>
                    <a:lnTo>
                      <a:pt x="20" y="570"/>
                    </a:lnTo>
                    <a:lnTo>
                      <a:pt x="12" y="558"/>
                    </a:lnTo>
                    <a:lnTo>
                      <a:pt x="13" y="541"/>
                    </a:lnTo>
                    <a:lnTo>
                      <a:pt x="12" y="539"/>
                    </a:lnTo>
                    <a:lnTo>
                      <a:pt x="8" y="532"/>
                    </a:lnTo>
                    <a:lnTo>
                      <a:pt x="5" y="522"/>
                    </a:lnTo>
                    <a:lnTo>
                      <a:pt x="1" y="510"/>
                    </a:lnTo>
                    <a:lnTo>
                      <a:pt x="0" y="497"/>
                    </a:lnTo>
                    <a:lnTo>
                      <a:pt x="1" y="483"/>
                    </a:lnTo>
                    <a:lnTo>
                      <a:pt x="8" y="471"/>
                    </a:lnTo>
                    <a:lnTo>
                      <a:pt x="20" y="459"/>
                    </a:lnTo>
                    <a:lnTo>
                      <a:pt x="18" y="454"/>
                    </a:lnTo>
                    <a:lnTo>
                      <a:pt x="17" y="442"/>
                    </a:lnTo>
                    <a:lnTo>
                      <a:pt x="20" y="422"/>
                    </a:lnTo>
                    <a:lnTo>
                      <a:pt x="27" y="398"/>
                    </a:lnTo>
                    <a:lnTo>
                      <a:pt x="43" y="369"/>
                    </a:lnTo>
                    <a:lnTo>
                      <a:pt x="69" y="338"/>
                    </a:lnTo>
                    <a:lnTo>
                      <a:pt x="111" y="306"/>
                    </a:lnTo>
                    <a:lnTo>
                      <a:pt x="168" y="274"/>
                    </a:lnTo>
                    <a:lnTo>
                      <a:pt x="169" y="271"/>
                    </a:lnTo>
                    <a:lnTo>
                      <a:pt x="174" y="265"/>
                    </a:lnTo>
                    <a:lnTo>
                      <a:pt x="181" y="255"/>
                    </a:lnTo>
                    <a:lnTo>
                      <a:pt x="190" y="244"/>
                    </a:lnTo>
                    <a:lnTo>
                      <a:pt x="199" y="231"/>
                    </a:lnTo>
                    <a:lnTo>
                      <a:pt x="211" y="218"/>
                    </a:lnTo>
                    <a:lnTo>
                      <a:pt x="221" y="206"/>
                    </a:lnTo>
                    <a:lnTo>
                      <a:pt x="233" y="194"/>
                    </a:lnTo>
                    <a:lnTo>
                      <a:pt x="236" y="189"/>
                    </a:lnTo>
                    <a:lnTo>
                      <a:pt x="239" y="186"/>
                    </a:lnTo>
                    <a:lnTo>
                      <a:pt x="241" y="184"/>
                    </a:lnTo>
                    <a:lnTo>
                      <a:pt x="241" y="183"/>
                    </a:lnTo>
                    <a:lnTo>
                      <a:pt x="231" y="184"/>
                    </a:lnTo>
                    <a:lnTo>
                      <a:pt x="212" y="184"/>
                    </a:lnTo>
                    <a:lnTo>
                      <a:pt x="189" y="183"/>
                    </a:lnTo>
                    <a:lnTo>
                      <a:pt x="165" y="178"/>
                    </a:lnTo>
                    <a:lnTo>
                      <a:pt x="141" y="171"/>
                    </a:lnTo>
                    <a:lnTo>
                      <a:pt x="120" y="158"/>
                    </a:lnTo>
                    <a:lnTo>
                      <a:pt x="105" y="139"/>
                    </a:lnTo>
                    <a:lnTo>
                      <a:pt x="99" y="112"/>
                    </a:lnTo>
                    <a:lnTo>
                      <a:pt x="100" y="112"/>
                    </a:lnTo>
                    <a:lnTo>
                      <a:pt x="105" y="112"/>
                    </a:lnTo>
                    <a:lnTo>
                      <a:pt x="112" y="112"/>
                    </a:lnTo>
                    <a:lnTo>
                      <a:pt x="121" y="111"/>
                    </a:lnTo>
                    <a:lnTo>
                      <a:pt x="131" y="110"/>
                    </a:lnTo>
                    <a:lnTo>
                      <a:pt x="144" y="110"/>
                    </a:lnTo>
                    <a:lnTo>
                      <a:pt x="158" y="109"/>
                    </a:lnTo>
                    <a:lnTo>
                      <a:pt x="173" y="106"/>
                    </a:lnTo>
                    <a:lnTo>
                      <a:pt x="188" y="104"/>
                    </a:lnTo>
                    <a:lnTo>
                      <a:pt x="204" y="102"/>
                    </a:lnTo>
                    <a:lnTo>
                      <a:pt x="219" y="100"/>
                    </a:lnTo>
                    <a:lnTo>
                      <a:pt x="234" y="96"/>
                    </a:lnTo>
                    <a:lnTo>
                      <a:pt x="249" y="93"/>
                    </a:lnTo>
                    <a:lnTo>
                      <a:pt x="262" y="88"/>
                    </a:lnTo>
                    <a:lnTo>
                      <a:pt x="274" y="83"/>
                    </a:lnTo>
                    <a:lnTo>
                      <a:pt x="285" y="78"/>
                    </a:lnTo>
                    <a:lnTo>
                      <a:pt x="295" y="72"/>
                    </a:lnTo>
                    <a:lnTo>
                      <a:pt x="307" y="67"/>
                    </a:lnTo>
                    <a:lnTo>
                      <a:pt x="319" y="64"/>
                    </a:lnTo>
                    <a:lnTo>
                      <a:pt x="333" y="59"/>
                    </a:lnTo>
                    <a:lnTo>
                      <a:pt x="348" y="57"/>
                    </a:lnTo>
                    <a:lnTo>
                      <a:pt x="363" y="55"/>
                    </a:lnTo>
                    <a:lnTo>
                      <a:pt x="379" y="52"/>
                    </a:lnTo>
                    <a:lnTo>
                      <a:pt x="396" y="50"/>
                    </a:lnTo>
                    <a:lnTo>
                      <a:pt x="413" y="49"/>
                    </a:lnTo>
                    <a:lnTo>
                      <a:pt x="429" y="49"/>
                    </a:lnTo>
                    <a:lnTo>
                      <a:pt x="445" y="49"/>
                    </a:lnTo>
                    <a:lnTo>
                      <a:pt x="461" y="49"/>
                    </a:lnTo>
                    <a:lnTo>
                      <a:pt x="476" y="49"/>
                    </a:lnTo>
                    <a:lnTo>
                      <a:pt x="491" y="50"/>
                    </a:lnTo>
                    <a:lnTo>
                      <a:pt x="505" y="51"/>
                    </a:lnTo>
                    <a:lnTo>
                      <a:pt x="517" y="53"/>
                    </a:lnTo>
                    <a:lnTo>
                      <a:pt x="517" y="52"/>
                    </a:lnTo>
                    <a:lnTo>
                      <a:pt x="519" y="50"/>
                    </a:lnTo>
                    <a:lnTo>
                      <a:pt x="522" y="47"/>
                    </a:lnTo>
                    <a:lnTo>
                      <a:pt x="526" y="44"/>
                    </a:lnTo>
                    <a:lnTo>
                      <a:pt x="532" y="44"/>
                    </a:lnTo>
                    <a:lnTo>
                      <a:pt x="540" y="45"/>
                    </a:lnTo>
                    <a:lnTo>
                      <a:pt x="551" y="51"/>
                    </a:lnTo>
                    <a:lnTo>
                      <a:pt x="565" y="62"/>
                    </a:lnTo>
                    <a:lnTo>
                      <a:pt x="581" y="74"/>
                    </a:lnTo>
                    <a:lnTo>
                      <a:pt x="597" y="87"/>
                    </a:lnTo>
                    <a:lnTo>
                      <a:pt x="613" y="100"/>
                    </a:lnTo>
                    <a:lnTo>
                      <a:pt x="630" y="111"/>
                    </a:lnTo>
                    <a:lnTo>
                      <a:pt x="647" y="121"/>
                    </a:lnTo>
                    <a:lnTo>
                      <a:pt x="661" y="128"/>
                    </a:lnTo>
                    <a:lnTo>
                      <a:pt x="675" y="133"/>
                    </a:lnTo>
                    <a:lnTo>
                      <a:pt x="688" y="134"/>
                    </a:lnTo>
                    <a:lnTo>
                      <a:pt x="697" y="132"/>
                    </a:lnTo>
                    <a:lnTo>
                      <a:pt x="715" y="127"/>
                    </a:lnTo>
                    <a:lnTo>
                      <a:pt x="738" y="120"/>
                    </a:lnTo>
                    <a:lnTo>
                      <a:pt x="765" y="112"/>
                    </a:lnTo>
                    <a:lnTo>
                      <a:pt x="797" y="102"/>
                    </a:lnTo>
                    <a:lnTo>
                      <a:pt x="832" y="90"/>
                    </a:lnTo>
                    <a:lnTo>
                      <a:pt x="869" y="79"/>
                    </a:lnTo>
                    <a:lnTo>
                      <a:pt x="907" y="66"/>
                    </a:lnTo>
                    <a:lnTo>
                      <a:pt x="944" y="53"/>
                    </a:lnTo>
                    <a:lnTo>
                      <a:pt x="980" y="42"/>
                    </a:lnTo>
                    <a:lnTo>
                      <a:pt x="1012" y="30"/>
                    </a:lnTo>
                    <a:lnTo>
                      <a:pt x="1042" y="21"/>
                    </a:lnTo>
                    <a:lnTo>
                      <a:pt x="1066" y="12"/>
                    </a:lnTo>
                    <a:lnTo>
                      <a:pt x="1086" y="6"/>
                    </a:lnTo>
                    <a:lnTo>
                      <a:pt x="1097" y="2"/>
                    </a:lnTo>
                    <a:lnTo>
                      <a:pt x="1102" y="0"/>
                    </a:lnTo>
                    <a:lnTo>
                      <a:pt x="1104" y="0"/>
                    </a:lnTo>
                    <a:lnTo>
                      <a:pt x="1110" y="0"/>
                    </a:lnTo>
                    <a:lnTo>
                      <a:pt x="1119" y="2"/>
                    </a:lnTo>
                    <a:lnTo>
                      <a:pt x="1131" y="3"/>
                    </a:lnTo>
                    <a:lnTo>
                      <a:pt x="1145" y="5"/>
                    </a:lnTo>
                    <a:lnTo>
                      <a:pt x="1160" y="9"/>
                    </a:lnTo>
                    <a:lnTo>
                      <a:pt x="1178" y="14"/>
                    </a:lnTo>
                    <a:lnTo>
                      <a:pt x="1196" y="21"/>
                    </a:lnTo>
                    <a:lnTo>
                      <a:pt x="1213" y="32"/>
                    </a:lnTo>
                    <a:lnTo>
                      <a:pt x="1231" y="44"/>
                    </a:lnTo>
                    <a:lnTo>
                      <a:pt x="1248" y="59"/>
                    </a:lnTo>
                    <a:lnTo>
                      <a:pt x="1263" y="78"/>
                    </a:lnTo>
                    <a:lnTo>
                      <a:pt x="1276" y="101"/>
                    </a:lnTo>
                    <a:lnTo>
                      <a:pt x="1286" y="126"/>
                    </a:lnTo>
                    <a:lnTo>
                      <a:pt x="1294" y="157"/>
                    </a:lnTo>
                    <a:lnTo>
                      <a:pt x="1298" y="192"/>
                    </a:lnTo>
                    <a:lnTo>
                      <a:pt x="1296" y="193"/>
                    </a:lnTo>
                    <a:lnTo>
                      <a:pt x="1293" y="194"/>
                    </a:lnTo>
                    <a:lnTo>
                      <a:pt x="1288" y="198"/>
                    </a:lnTo>
                    <a:lnTo>
                      <a:pt x="1280" y="201"/>
                    </a:lnTo>
                    <a:lnTo>
                      <a:pt x="1269" y="206"/>
                    </a:lnTo>
                    <a:lnTo>
                      <a:pt x="1256" y="211"/>
                    </a:lnTo>
                    <a:lnTo>
                      <a:pt x="1239" y="218"/>
                    </a:lnTo>
                    <a:lnTo>
                      <a:pt x="1219" y="224"/>
                    </a:lnTo>
                    <a:lnTo>
                      <a:pt x="1196" y="231"/>
                    </a:lnTo>
                    <a:lnTo>
                      <a:pt x="1169" y="239"/>
                    </a:lnTo>
                    <a:lnTo>
                      <a:pt x="1139" y="246"/>
                    </a:lnTo>
                    <a:lnTo>
                      <a:pt x="1104" y="253"/>
                    </a:lnTo>
                    <a:lnTo>
                      <a:pt x="1065" y="260"/>
                    </a:lnTo>
                    <a:lnTo>
                      <a:pt x="1022" y="267"/>
                    </a:lnTo>
                    <a:lnTo>
                      <a:pt x="974" y="274"/>
                    </a:lnTo>
                    <a:lnTo>
                      <a:pt x="922" y="279"/>
                    </a:lnTo>
                    <a:lnTo>
                      <a:pt x="922" y="280"/>
                    </a:lnTo>
                    <a:lnTo>
                      <a:pt x="923" y="283"/>
                    </a:lnTo>
                    <a:lnTo>
                      <a:pt x="924" y="287"/>
                    </a:lnTo>
                    <a:lnTo>
                      <a:pt x="928" y="293"/>
                    </a:lnTo>
                    <a:lnTo>
                      <a:pt x="932" y="300"/>
                    </a:lnTo>
                    <a:lnTo>
                      <a:pt x="938" y="309"/>
                    </a:lnTo>
                    <a:lnTo>
                      <a:pt x="946" y="319"/>
                    </a:lnTo>
                    <a:lnTo>
                      <a:pt x="958" y="329"/>
                    </a:lnTo>
                    <a:lnTo>
                      <a:pt x="971" y="340"/>
                    </a:lnTo>
                    <a:lnTo>
                      <a:pt x="989" y="353"/>
                    </a:lnTo>
                    <a:lnTo>
                      <a:pt x="1008" y="366"/>
                    </a:lnTo>
                    <a:lnTo>
                      <a:pt x="1034" y="378"/>
                    </a:lnTo>
                    <a:lnTo>
                      <a:pt x="1061" y="392"/>
                    </a:lnTo>
                    <a:lnTo>
                      <a:pt x="1095" y="405"/>
                    </a:lnTo>
                    <a:lnTo>
                      <a:pt x="1133" y="419"/>
                    </a:lnTo>
                    <a:lnTo>
                      <a:pt x="1175" y="433"/>
                    </a:lnTo>
                    <a:lnTo>
                      <a:pt x="1177" y="438"/>
                    </a:lnTo>
                    <a:lnTo>
                      <a:pt x="1180" y="454"/>
                    </a:lnTo>
                    <a:lnTo>
                      <a:pt x="1182" y="480"/>
                    </a:lnTo>
                    <a:lnTo>
                      <a:pt x="1182" y="511"/>
                    </a:lnTo>
                    <a:lnTo>
                      <a:pt x="1178" y="547"/>
                    </a:lnTo>
                    <a:lnTo>
                      <a:pt x="1166" y="584"/>
                    </a:lnTo>
                    <a:lnTo>
                      <a:pt x="1145" y="620"/>
                    </a:lnTo>
                    <a:lnTo>
                      <a:pt x="1114" y="655"/>
                    </a:lnTo>
                    <a:lnTo>
                      <a:pt x="1112" y="654"/>
                    </a:lnTo>
                    <a:lnTo>
                      <a:pt x="1106" y="650"/>
                    </a:lnTo>
                    <a:lnTo>
                      <a:pt x="1097" y="646"/>
                    </a:lnTo>
                    <a:lnTo>
                      <a:pt x="1083" y="639"/>
                    </a:lnTo>
                    <a:lnTo>
                      <a:pt x="1068" y="632"/>
                    </a:lnTo>
                    <a:lnTo>
                      <a:pt x="1049" y="624"/>
                    </a:lnTo>
                    <a:lnTo>
                      <a:pt x="1028" y="615"/>
                    </a:lnTo>
                    <a:lnTo>
                      <a:pt x="1005" y="607"/>
                    </a:lnTo>
                    <a:lnTo>
                      <a:pt x="981" y="599"/>
                    </a:lnTo>
                    <a:lnTo>
                      <a:pt x="954" y="590"/>
                    </a:lnTo>
                    <a:lnTo>
                      <a:pt x="928" y="585"/>
                    </a:lnTo>
                    <a:lnTo>
                      <a:pt x="900" y="580"/>
                    </a:lnTo>
                    <a:lnTo>
                      <a:pt x="871" y="577"/>
                    </a:lnTo>
                    <a:lnTo>
                      <a:pt x="842" y="575"/>
                    </a:lnTo>
                    <a:lnTo>
                      <a:pt x="815" y="577"/>
                    </a:lnTo>
                    <a:lnTo>
                      <a:pt x="787" y="581"/>
                    </a:lnTo>
                    <a:lnTo>
                      <a:pt x="758" y="586"/>
                    </a:lnTo>
                    <a:lnTo>
                      <a:pt x="728" y="587"/>
                    </a:lnTo>
                    <a:lnTo>
                      <a:pt x="696" y="586"/>
                    </a:lnTo>
                    <a:lnTo>
                      <a:pt x="664" y="582"/>
                    </a:lnTo>
                    <a:lnTo>
                      <a:pt x="632" y="578"/>
                    </a:lnTo>
                    <a:lnTo>
                      <a:pt x="599" y="572"/>
                    </a:lnTo>
                    <a:lnTo>
                      <a:pt x="567" y="565"/>
                    </a:lnTo>
                    <a:lnTo>
                      <a:pt x="536" y="557"/>
                    </a:lnTo>
                    <a:lnTo>
                      <a:pt x="507" y="549"/>
                    </a:lnTo>
                    <a:lnTo>
                      <a:pt x="481" y="540"/>
                    </a:lnTo>
                    <a:lnTo>
                      <a:pt x="456" y="533"/>
                    </a:lnTo>
                    <a:lnTo>
                      <a:pt x="436" y="525"/>
                    </a:lnTo>
                    <a:lnTo>
                      <a:pt x="418" y="519"/>
                    </a:lnTo>
                    <a:lnTo>
                      <a:pt x="406" y="514"/>
                    </a:lnTo>
                    <a:lnTo>
                      <a:pt x="398" y="511"/>
                    </a:lnTo>
                    <a:lnTo>
                      <a:pt x="395" y="510"/>
                    </a:lnTo>
                    <a:lnTo>
                      <a:pt x="392" y="511"/>
                    </a:lnTo>
                    <a:lnTo>
                      <a:pt x="384" y="516"/>
                    </a:lnTo>
                    <a:lnTo>
                      <a:pt x="370" y="522"/>
                    </a:lnTo>
                    <a:lnTo>
                      <a:pt x="353" y="531"/>
                    </a:lnTo>
                    <a:lnTo>
                      <a:pt x="331" y="540"/>
                    </a:lnTo>
                    <a:lnTo>
                      <a:pt x="308" y="550"/>
                    </a:lnTo>
                    <a:lnTo>
                      <a:pt x="282" y="561"/>
                    </a:lnTo>
                    <a:lnTo>
                      <a:pt x="257" y="571"/>
                    </a:lnTo>
                    <a:lnTo>
                      <a:pt x="231" y="580"/>
                    </a:lnTo>
                    <a:lnTo>
                      <a:pt x="204" y="588"/>
                    </a:lnTo>
                    <a:lnTo>
                      <a:pt x="180" y="594"/>
                    </a:lnTo>
                    <a:lnTo>
                      <a:pt x="158" y="597"/>
                    </a:lnTo>
                    <a:lnTo>
                      <a:pt x="139" y="597"/>
                    </a:lnTo>
                    <a:lnTo>
                      <a:pt x="123" y="594"/>
                    </a:lnTo>
                    <a:lnTo>
                      <a:pt x="113" y="586"/>
                    </a:lnTo>
                    <a:lnTo>
                      <a:pt x="107" y="574"/>
                    </a:lnTo>
                    <a:close/>
                  </a:path>
                </a:pathLst>
              </a:custGeom>
              <a:solidFill>
                <a:srgbClr val="C4A3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6" name="Freeform 70"/>
              <p:cNvSpPr>
                <a:spLocks/>
              </p:cNvSpPr>
              <p:nvPr/>
            </p:nvSpPr>
            <p:spPr bwMode="auto">
              <a:xfrm>
                <a:off x="3546" y="2390"/>
                <a:ext cx="607" cy="306"/>
              </a:xfrm>
              <a:custGeom>
                <a:avLst/>
                <a:gdLst>
                  <a:gd name="T0" fmla="*/ 1 w 1214"/>
                  <a:gd name="T1" fmla="*/ 1 h 612"/>
                  <a:gd name="T2" fmla="*/ 1 w 1214"/>
                  <a:gd name="T3" fmla="*/ 1 h 612"/>
                  <a:gd name="T4" fmla="*/ 1 w 1214"/>
                  <a:gd name="T5" fmla="*/ 1 h 612"/>
                  <a:gd name="T6" fmla="*/ 1 w 1214"/>
                  <a:gd name="T7" fmla="*/ 1 h 612"/>
                  <a:gd name="T8" fmla="*/ 1 w 1214"/>
                  <a:gd name="T9" fmla="*/ 1 h 612"/>
                  <a:gd name="T10" fmla="*/ 1 w 1214"/>
                  <a:gd name="T11" fmla="*/ 1 h 612"/>
                  <a:gd name="T12" fmla="*/ 1 w 1214"/>
                  <a:gd name="T13" fmla="*/ 1 h 612"/>
                  <a:gd name="T14" fmla="*/ 1 w 1214"/>
                  <a:gd name="T15" fmla="*/ 1 h 612"/>
                  <a:gd name="T16" fmla="*/ 1 w 1214"/>
                  <a:gd name="T17" fmla="*/ 1 h 612"/>
                  <a:gd name="T18" fmla="*/ 1 w 1214"/>
                  <a:gd name="T19" fmla="*/ 1 h 612"/>
                  <a:gd name="T20" fmla="*/ 1 w 1214"/>
                  <a:gd name="T21" fmla="*/ 1 h 612"/>
                  <a:gd name="T22" fmla="*/ 1 w 1214"/>
                  <a:gd name="T23" fmla="*/ 1 h 612"/>
                  <a:gd name="T24" fmla="*/ 1 w 1214"/>
                  <a:gd name="T25" fmla="*/ 1 h 612"/>
                  <a:gd name="T26" fmla="*/ 1 w 1214"/>
                  <a:gd name="T27" fmla="*/ 1 h 612"/>
                  <a:gd name="T28" fmla="*/ 1 w 1214"/>
                  <a:gd name="T29" fmla="*/ 1 h 612"/>
                  <a:gd name="T30" fmla="*/ 1 w 1214"/>
                  <a:gd name="T31" fmla="*/ 1 h 612"/>
                  <a:gd name="T32" fmla="*/ 1 w 1214"/>
                  <a:gd name="T33" fmla="*/ 1 h 612"/>
                  <a:gd name="T34" fmla="*/ 1 w 1214"/>
                  <a:gd name="T35" fmla="*/ 1 h 612"/>
                  <a:gd name="T36" fmla="*/ 1 w 1214"/>
                  <a:gd name="T37" fmla="*/ 1 h 612"/>
                  <a:gd name="T38" fmla="*/ 1 w 1214"/>
                  <a:gd name="T39" fmla="*/ 1 h 612"/>
                  <a:gd name="T40" fmla="*/ 1 w 1214"/>
                  <a:gd name="T41" fmla="*/ 1 h 612"/>
                  <a:gd name="T42" fmla="*/ 1 w 1214"/>
                  <a:gd name="T43" fmla="*/ 1 h 612"/>
                  <a:gd name="T44" fmla="*/ 1 w 1214"/>
                  <a:gd name="T45" fmla="*/ 1 h 612"/>
                  <a:gd name="T46" fmla="*/ 1 w 1214"/>
                  <a:gd name="T47" fmla="*/ 1 h 612"/>
                  <a:gd name="T48" fmla="*/ 1 w 1214"/>
                  <a:gd name="T49" fmla="*/ 1 h 612"/>
                  <a:gd name="T50" fmla="*/ 1 w 1214"/>
                  <a:gd name="T51" fmla="*/ 1 h 612"/>
                  <a:gd name="T52" fmla="*/ 1 w 1214"/>
                  <a:gd name="T53" fmla="*/ 1 h 612"/>
                  <a:gd name="T54" fmla="*/ 1 w 1214"/>
                  <a:gd name="T55" fmla="*/ 1 h 612"/>
                  <a:gd name="T56" fmla="*/ 1 w 1214"/>
                  <a:gd name="T57" fmla="*/ 1 h 612"/>
                  <a:gd name="T58" fmla="*/ 1 w 1214"/>
                  <a:gd name="T59" fmla="*/ 1 h 612"/>
                  <a:gd name="T60" fmla="*/ 1 w 1214"/>
                  <a:gd name="T61" fmla="*/ 1 h 612"/>
                  <a:gd name="T62" fmla="*/ 1 w 1214"/>
                  <a:gd name="T63" fmla="*/ 1 h 612"/>
                  <a:gd name="T64" fmla="*/ 1 w 1214"/>
                  <a:gd name="T65" fmla="*/ 1 h 612"/>
                  <a:gd name="T66" fmla="*/ 1 w 1214"/>
                  <a:gd name="T67" fmla="*/ 1 h 612"/>
                  <a:gd name="T68" fmla="*/ 1 w 1214"/>
                  <a:gd name="T69" fmla="*/ 1 h 612"/>
                  <a:gd name="T70" fmla="*/ 1 w 1214"/>
                  <a:gd name="T71" fmla="*/ 1 h 612"/>
                  <a:gd name="T72" fmla="*/ 1 w 1214"/>
                  <a:gd name="T73" fmla="*/ 1 h 612"/>
                  <a:gd name="T74" fmla="*/ 1 w 1214"/>
                  <a:gd name="T75" fmla="*/ 1 h 612"/>
                  <a:gd name="T76" fmla="*/ 1 w 1214"/>
                  <a:gd name="T77" fmla="*/ 1 h 612"/>
                  <a:gd name="T78" fmla="*/ 1 w 1214"/>
                  <a:gd name="T79" fmla="*/ 1 h 612"/>
                  <a:gd name="T80" fmla="*/ 1 w 1214"/>
                  <a:gd name="T81" fmla="*/ 1 h 612"/>
                  <a:gd name="T82" fmla="*/ 1 w 1214"/>
                  <a:gd name="T83" fmla="*/ 1 h 612"/>
                  <a:gd name="T84" fmla="*/ 1 w 1214"/>
                  <a:gd name="T85" fmla="*/ 1 h 612"/>
                  <a:gd name="T86" fmla="*/ 1 w 1214"/>
                  <a:gd name="T87" fmla="*/ 1 h 612"/>
                  <a:gd name="T88" fmla="*/ 1 w 1214"/>
                  <a:gd name="T89" fmla="*/ 1 h 612"/>
                  <a:gd name="T90" fmla="*/ 1 w 1214"/>
                  <a:gd name="T91" fmla="*/ 1 h 612"/>
                  <a:gd name="T92" fmla="*/ 1 w 1214"/>
                  <a:gd name="T93" fmla="*/ 1 h 612"/>
                  <a:gd name="T94" fmla="*/ 1 w 1214"/>
                  <a:gd name="T95" fmla="*/ 1 h 612"/>
                  <a:gd name="T96" fmla="*/ 1 w 1214"/>
                  <a:gd name="T97" fmla="*/ 1 h 6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14"/>
                  <a:gd name="T148" fmla="*/ 0 h 612"/>
                  <a:gd name="T149" fmla="*/ 1214 w 1214"/>
                  <a:gd name="T150" fmla="*/ 612 h 6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14" h="612">
                    <a:moveTo>
                      <a:pt x="100" y="536"/>
                    </a:moveTo>
                    <a:lnTo>
                      <a:pt x="96" y="537"/>
                    </a:lnTo>
                    <a:lnTo>
                      <a:pt x="84" y="538"/>
                    </a:lnTo>
                    <a:lnTo>
                      <a:pt x="68" y="540"/>
                    </a:lnTo>
                    <a:lnTo>
                      <a:pt x="51" y="540"/>
                    </a:lnTo>
                    <a:lnTo>
                      <a:pt x="34" y="538"/>
                    </a:lnTo>
                    <a:lnTo>
                      <a:pt x="20" y="532"/>
                    </a:lnTo>
                    <a:lnTo>
                      <a:pt x="12" y="522"/>
                    </a:lnTo>
                    <a:lnTo>
                      <a:pt x="12" y="505"/>
                    </a:lnTo>
                    <a:lnTo>
                      <a:pt x="11" y="502"/>
                    </a:lnTo>
                    <a:lnTo>
                      <a:pt x="7" y="497"/>
                    </a:lnTo>
                    <a:lnTo>
                      <a:pt x="4" y="487"/>
                    </a:lnTo>
                    <a:lnTo>
                      <a:pt x="1" y="476"/>
                    </a:lnTo>
                    <a:lnTo>
                      <a:pt x="0" y="464"/>
                    </a:lnTo>
                    <a:lnTo>
                      <a:pt x="1" y="452"/>
                    </a:lnTo>
                    <a:lnTo>
                      <a:pt x="7" y="439"/>
                    </a:lnTo>
                    <a:lnTo>
                      <a:pt x="19" y="429"/>
                    </a:lnTo>
                    <a:lnTo>
                      <a:pt x="17" y="424"/>
                    </a:lnTo>
                    <a:lnTo>
                      <a:pt x="16" y="412"/>
                    </a:lnTo>
                    <a:lnTo>
                      <a:pt x="19" y="394"/>
                    </a:lnTo>
                    <a:lnTo>
                      <a:pt x="25" y="371"/>
                    </a:lnTo>
                    <a:lnTo>
                      <a:pt x="40" y="344"/>
                    </a:lnTo>
                    <a:lnTo>
                      <a:pt x="66" y="316"/>
                    </a:lnTo>
                    <a:lnTo>
                      <a:pt x="104" y="285"/>
                    </a:lnTo>
                    <a:lnTo>
                      <a:pt x="158" y="255"/>
                    </a:lnTo>
                    <a:lnTo>
                      <a:pt x="159" y="252"/>
                    </a:lnTo>
                    <a:lnTo>
                      <a:pt x="164" y="246"/>
                    </a:lnTo>
                    <a:lnTo>
                      <a:pt x="170" y="237"/>
                    </a:lnTo>
                    <a:lnTo>
                      <a:pt x="178" y="226"/>
                    </a:lnTo>
                    <a:lnTo>
                      <a:pt x="187" y="213"/>
                    </a:lnTo>
                    <a:lnTo>
                      <a:pt x="197" y="200"/>
                    </a:lnTo>
                    <a:lnTo>
                      <a:pt x="208" y="188"/>
                    </a:lnTo>
                    <a:lnTo>
                      <a:pt x="218" y="176"/>
                    </a:lnTo>
                    <a:lnTo>
                      <a:pt x="221" y="172"/>
                    </a:lnTo>
                    <a:lnTo>
                      <a:pt x="225" y="167"/>
                    </a:lnTo>
                    <a:lnTo>
                      <a:pt x="228" y="165"/>
                    </a:lnTo>
                    <a:lnTo>
                      <a:pt x="231" y="162"/>
                    </a:lnTo>
                    <a:lnTo>
                      <a:pt x="221" y="164"/>
                    </a:lnTo>
                    <a:lnTo>
                      <a:pt x="205" y="164"/>
                    </a:lnTo>
                    <a:lnTo>
                      <a:pt x="183" y="164"/>
                    </a:lnTo>
                    <a:lnTo>
                      <a:pt x="159" y="160"/>
                    </a:lnTo>
                    <a:lnTo>
                      <a:pt x="136" y="153"/>
                    </a:lnTo>
                    <a:lnTo>
                      <a:pt x="115" y="140"/>
                    </a:lnTo>
                    <a:lnTo>
                      <a:pt x="102" y="122"/>
                    </a:lnTo>
                    <a:lnTo>
                      <a:pt x="95" y="97"/>
                    </a:lnTo>
                    <a:lnTo>
                      <a:pt x="100" y="97"/>
                    </a:lnTo>
                    <a:lnTo>
                      <a:pt x="115" y="96"/>
                    </a:lnTo>
                    <a:lnTo>
                      <a:pt x="137" y="94"/>
                    </a:lnTo>
                    <a:lnTo>
                      <a:pt x="164" y="91"/>
                    </a:lnTo>
                    <a:lnTo>
                      <a:pt x="193" y="87"/>
                    </a:lnTo>
                    <a:lnTo>
                      <a:pt x="223" y="82"/>
                    </a:lnTo>
                    <a:lnTo>
                      <a:pt x="248" y="75"/>
                    </a:lnTo>
                    <a:lnTo>
                      <a:pt x="270" y="66"/>
                    </a:lnTo>
                    <a:lnTo>
                      <a:pt x="279" y="61"/>
                    </a:lnTo>
                    <a:lnTo>
                      <a:pt x="291" y="56"/>
                    </a:lnTo>
                    <a:lnTo>
                      <a:pt x="302" y="52"/>
                    </a:lnTo>
                    <a:lnTo>
                      <a:pt x="315" y="48"/>
                    </a:lnTo>
                    <a:lnTo>
                      <a:pt x="329" y="46"/>
                    </a:lnTo>
                    <a:lnTo>
                      <a:pt x="344" y="44"/>
                    </a:lnTo>
                    <a:lnTo>
                      <a:pt x="359" y="41"/>
                    </a:lnTo>
                    <a:lnTo>
                      <a:pt x="374" y="40"/>
                    </a:lnTo>
                    <a:lnTo>
                      <a:pt x="388" y="39"/>
                    </a:lnTo>
                    <a:lnTo>
                      <a:pt x="403" y="38"/>
                    </a:lnTo>
                    <a:lnTo>
                      <a:pt x="420" y="38"/>
                    </a:lnTo>
                    <a:lnTo>
                      <a:pt x="433" y="38"/>
                    </a:lnTo>
                    <a:lnTo>
                      <a:pt x="448" y="39"/>
                    </a:lnTo>
                    <a:lnTo>
                      <a:pt x="462" y="40"/>
                    </a:lnTo>
                    <a:lnTo>
                      <a:pt x="475" y="41"/>
                    </a:lnTo>
                    <a:lnTo>
                      <a:pt x="486" y="43"/>
                    </a:lnTo>
                    <a:lnTo>
                      <a:pt x="486" y="41"/>
                    </a:lnTo>
                    <a:lnTo>
                      <a:pt x="488" y="39"/>
                    </a:lnTo>
                    <a:lnTo>
                      <a:pt x="490" y="37"/>
                    </a:lnTo>
                    <a:lnTo>
                      <a:pt x="495" y="34"/>
                    </a:lnTo>
                    <a:lnTo>
                      <a:pt x="499" y="33"/>
                    </a:lnTo>
                    <a:lnTo>
                      <a:pt x="507" y="36"/>
                    </a:lnTo>
                    <a:lnTo>
                      <a:pt x="518" y="40"/>
                    </a:lnTo>
                    <a:lnTo>
                      <a:pt x="530" y="49"/>
                    </a:lnTo>
                    <a:lnTo>
                      <a:pt x="545" y="62"/>
                    </a:lnTo>
                    <a:lnTo>
                      <a:pt x="560" y="75"/>
                    </a:lnTo>
                    <a:lnTo>
                      <a:pt x="575" y="87"/>
                    </a:lnTo>
                    <a:lnTo>
                      <a:pt x="591" y="100"/>
                    </a:lnTo>
                    <a:lnTo>
                      <a:pt x="605" y="111"/>
                    </a:lnTo>
                    <a:lnTo>
                      <a:pt x="620" y="119"/>
                    </a:lnTo>
                    <a:lnTo>
                      <a:pt x="633" y="123"/>
                    </a:lnTo>
                    <a:lnTo>
                      <a:pt x="644" y="124"/>
                    </a:lnTo>
                    <a:lnTo>
                      <a:pt x="654" y="122"/>
                    </a:lnTo>
                    <a:lnTo>
                      <a:pt x="669" y="119"/>
                    </a:lnTo>
                    <a:lnTo>
                      <a:pt x="690" y="112"/>
                    </a:lnTo>
                    <a:lnTo>
                      <a:pt x="716" y="104"/>
                    </a:lnTo>
                    <a:lnTo>
                      <a:pt x="746" y="94"/>
                    </a:lnTo>
                    <a:lnTo>
                      <a:pt x="779" y="84"/>
                    </a:lnTo>
                    <a:lnTo>
                      <a:pt x="813" y="72"/>
                    </a:lnTo>
                    <a:lnTo>
                      <a:pt x="848" y="61"/>
                    </a:lnTo>
                    <a:lnTo>
                      <a:pt x="882" y="49"/>
                    </a:lnTo>
                    <a:lnTo>
                      <a:pt x="915" y="39"/>
                    </a:lnTo>
                    <a:lnTo>
                      <a:pt x="946" y="29"/>
                    </a:lnTo>
                    <a:lnTo>
                      <a:pt x="974" y="19"/>
                    </a:lnTo>
                    <a:lnTo>
                      <a:pt x="997" y="11"/>
                    </a:lnTo>
                    <a:lnTo>
                      <a:pt x="1015" y="6"/>
                    </a:lnTo>
                    <a:lnTo>
                      <a:pt x="1027" y="1"/>
                    </a:lnTo>
                    <a:lnTo>
                      <a:pt x="1030" y="0"/>
                    </a:lnTo>
                    <a:lnTo>
                      <a:pt x="1038" y="0"/>
                    </a:lnTo>
                    <a:lnTo>
                      <a:pt x="1058" y="2"/>
                    </a:lnTo>
                    <a:lnTo>
                      <a:pt x="1086" y="8"/>
                    </a:lnTo>
                    <a:lnTo>
                      <a:pt x="1119" y="19"/>
                    </a:lnTo>
                    <a:lnTo>
                      <a:pt x="1151" y="40"/>
                    </a:lnTo>
                    <a:lnTo>
                      <a:pt x="1181" y="72"/>
                    </a:lnTo>
                    <a:lnTo>
                      <a:pt x="1203" y="117"/>
                    </a:lnTo>
                    <a:lnTo>
                      <a:pt x="1214" y="179"/>
                    </a:lnTo>
                    <a:lnTo>
                      <a:pt x="1212" y="180"/>
                    </a:lnTo>
                    <a:lnTo>
                      <a:pt x="1210" y="181"/>
                    </a:lnTo>
                    <a:lnTo>
                      <a:pt x="1204" y="184"/>
                    </a:lnTo>
                    <a:lnTo>
                      <a:pt x="1197" y="188"/>
                    </a:lnTo>
                    <a:lnTo>
                      <a:pt x="1187" y="192"/>
                    </a:lnTo>
                    <a:lnTo>
                      <a:pt x="1174" y="197"/>
                    </a:lnTo>
                    <a:lnTo>
                      <a:pt x="1158" y="203"/>
                    </a:lnTo>
                    <a:lnTo>
                      <a:pt x="1140" y="210"/>
                    </a:lnTo>
                    <a:lnTo>
                      <a:pt x="1118" y="215"/>
                    </a:lnTo>
                    <a:lnTo>
                      <a:pt x="1093" y="222"/>
                    </a:lnTo>
                    <a:lnTo>
                      <a:pt x="1064" y="229"/>
                    </a:lnTo>
                    <a:lnTo>
                      <a:pt x="1032" y="236"/>
                    </a:lnTo>
                    <a:lnTo>
                      <a:pt x="996" y="243"/>
                    </a:lnTo>
                    <a:lnTo>
                      <a:pt x="955" y="250"/>
                    </a:lnTo>
                    <a:lnTo>
                      <a:pt x="911" y="256"/>
                    </a:lnTo>
                    <a:lnTo>
                      <a:pt x="862" y="261"/>
                    </a:lnTo>
                    <a:lnTo>
                      <a:pt x="862" y="263"/>
                    </a:lnTo>
                    <a:lnTo>
                      <a:pt x="863" y="265"/>
                    </a:lnTo>
                    <a:lnTo>
                      <a:pt x="864" y="268"/>
                    </a:lnTo>
                    <a:lnTo>
                      <a:pt x="867" y="274"/>
                    </a:lnTo>
                    <a:lnTo>
                      <a:pt x="871" y="281"/>
                    </a:lnTo>
                    <a:lnTo>
                      <a:pt x="877" y="289"/>
                    </a:lnTo>
                    <a:lnTo>
                      <a:pt x="885" y="297"/>
                    </a:lnTo>
                    <a:lnTo>
                      <a:pt x="896" y="308"/>
                    </a:lnTo>
                    <a:lnTo>
                      <a:pt x="908" y="318"/>
                    </a:lnTo>
                    <a:lnTo>
                      <a:pt x="924" y="329"/>
                    </a:lnTo>
                    <a:lnTo>
                      <a:pt x="943" y="341"/>
                    </a:lnTo>
                    <a:lnTo>
                      <a:pt x="966" y="353"/>
                    </a:lnTo>
                    <a:lnTo>
                      <a:pt x="992" y="365"/>
                    </a:lnTo>
                    <a:lnTo>
                      <a:pt x="1023" y="378"/>
                    </a:lnTo>
                    <a:lnTo>
                      <a:pt x="1059" y="391"/>
                    </a:lnTo>
                    <a:lnTo>
                      <a:pt x="1100" y="403"/>
                    </a:lnTo>
                    <a:lnTo>
                      <a:pt x="1101" y="409"/>
                    </a:lnTo>
                    <a:lnTo>
                      <a:pt x="1103" y="424"/>
                    </a:lnTo>
                    <a:lnTo>
                      <a:pt x="1105" y="448"/>
                    </a:lnTo>
                    <a:lnTo>
                      <a:pt x="1105" y="477"/>
                    </a:lnTo>
                    <a:lnTo>
                      <a:pt x="1101" y="510"/>
                    </a:lnTo>
                    <a:lnTo>
                      <a:pt x="1090" y="545"/>
                    </a:lnTo>
                    <a:lnTo>
                      <a:pt x="1072" y="580"/>
                    </a:lnTo>
                    <a:lnTo>
                      <a:pt x="1043" y="612"/>
                    </a:lnTo>
                    <a:lnTo>
                      <a:pt x="1041" y="611"/>
                    </a:lnTo>
                    <a:lnTo>
                      <a:pt x="1035" y="607"/>
                    </a:lnTo>
                    <a:lnTo>
                      <a:pt x="1026" y="603"/>
                    </a:lnTo>
                    <a:lnTo>
                      <a:pt x="1014" y="597"/>
                    </a:lnTo>
                    <a:lnTo>
                      <a:pt x="999" y="590"/>
                    </a:lnTo>
                    <a:lnTo>
                      <a:pt x="982" y="582"/>
                    </a:lnTo>
                    <a:lnTo>
                      <a:pt x="962" y="575"/>
                    </a:lnTo>
                    <a:lnTo>
                      <a:pt x="940" y="567"/>
                    </a:lnTo>
                    <a:lnTo>
                      <a:pt x="917" y="559"/>
                    </a:lnTo>
                    <a:lnTo>
                      <a:pt x="892" y="552"/>
                    </a:lnTo>
                    <a:lnTo>
                      <a:pt x="867" y="546"/>
                    </a:lnTo>
                    <a:lnTo>
                      <a:pt x="841" y="542"/>
                    </a:lnTo>
                    <a:lnTo>
                      <a:pt x="814" y="538"/>
                    </a:lnTo>
                    <a:lnTo>
                      <a:pt x="787" y="537"/>
                    </a:lnTo>
                    <a:lnTo>
                      <a:pt x="761" y="539"/>
                    </a:lnTo>
                    <a:lnTo>
                      <a:pt x="735" y="543"/>
                    </a:lnTo>
                    <a:lnTo>
                      <a:pt x="709" y="546"/>
                    </a:lnTo>
                    <a:lnTo>
                      <a:pt x="681" y="548"/>
                    </a:lnTo>
                    <a:lnTo>
                      <a:pt x="651" y="547"/>
                    </a:lnTo>
                    <a:lnTo>
                      <a:pt x="621" y="544"/>
                    </a:lnTo>
                    <a:lnTo>
                      <a:pt x="590" y="540"/>
                    </a:lnTo>
                    <a:lnTo>
                      <a:pt x="560" y="535"/>
                    </a:lnTo>
                    <a:lnTo>
                      <a:pt x="530" y="528"/>
                    </a:lnTo>
                    <a:lnTo>
                      <a:pt x="501" y="520"/>
                    </a:lnTo>
                    <a:lnTo>
                      <a:pt x="475" y="513"/>
                    </a:lnTo>
                    <a:lnTo>
                      <a:pt x="450" y="505"/>
                    </a:lnTo>
                    <a:lnTo>
                      <a:pt x="428" y="497"/>
                    </a:lnTo>
                    <a:lnTo>
                      <a:pt x="408" y="491"/>
                    </a:lnTo>
                    <a:lnTo>
                      <a:pt x="392" y="484"/>
                    </a:lnTo>
                    <a:lnTo>
                      <a:pt x="380" y="480"/>
                    </a:lnTo>
                    <a:lnTo>
                      <a:pt x="372" y="477"/>
                    </a:lnTo>
                    <a:lnTo>
                      <a:pt x="370" y="476"/>
                    </a:lnTo>
                    <a:lnTo>
                      <a:pt x="367" y="477"/>
                    </a:lnTo>
                    <a:lnTo>
                      <a:pt x="359" y="482"/>
                    </a:lnTo>
                    <a:lnTo>
                      <a:pt x="346" y="487"/>
                    </a:lnTo>
                    <a:lnTo>
                      <a:pt x="330" y="495"/>
                    </a:lnTo>
                    <a:lnTo>
                      <a:pt x="310" y="505"/>
                    </a:lnTo>
                    <a:lnTo>
                      <a:pt x="288" y="514"/>
                    </a:lnTo>
                    <a:lnTo>
                      <a:pt x="264" y="524"/>
                    </a:lnTo>
                    <a:lnTo>
                      <a:pt x="240" y="533"/>
                    </a:lnTo>
                    <a:lnTo>
                      <a:pt x="216" y="542"/>
                    </a:lnTo>
                    <a:lnTo>
                      <a:pt x="191" y="550"/>
                    </a:lnTo>
                    <a:lnTo>
                      <a:pt x="168" y="554"/>
                    </a:lnTo>
                    <a:lnTo>
                      <a:pt x="148" y="558"/>
                    </a:lnTo>
                    <a:lnTo>
                      <a:pt x="130" y="558"/>
                    </a:lnTo>
                    <a:lnTo>
                      <a:pt x="115" y="554"/>
                    </a:lnTo>
                    <a:lnTo>
                      <a:pt x="105" y="547"/>
                    </a:lnTo>
                    <a:lnTo>
                      <a:pt x="100" y="536"/>
                    </a:lnTo>
                    <a:close/>
                  </a:path>
                </a:pathLst>
              </a:custGeom>
              <a:solidFill>
                <a:srgbClr val="BC96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7" name="Freeform 71"/>
              <p:cNvSpPr>
                <a:spLocks/>
              </p:cNvSpPr>
              <p:nvPr/>
            </p:nvSpPr>
            <p:spPr bwMode="auto">
              <a:xfrm>
                <a:off x="3562" y="2400"/>
                <a:ext cx="564" cy="284"/>
              </a:xfrm>
              <a:custGeom>
                <a:avLst/>
                <a:gdLst>
                  <a:gd name="T0" fmla="*/ 0 w 1130"/>
                  <a:gd name="T1" fmla="*/ 0 h 570"/>
                  <a:gd name="T2" fmla="*/ 0 w 1130"/>
                  <a:gd name="T3" fmla="*/ 0 h 570"/>
                  <a:gd name="T4" fmla="*/ 0 w 1130"/>
                  <a:gd name="T5" fmla="*/ 0 h 570"/>
                  <a:gd name="T6" fmla="*/ 0 w 1130"/>
                  <a:gd name="T7" fmla="*/ 0 h 570"/>
                  <a:gd name="T8" fmla="*/ 0 w 1130"/>
                  <a:gd name="T9" fmla="*/ 0 h 570"/>
                  <a:gd name="T10" fmla="*/ 0 w 1130"/>
                  <a:gd name="T11" fmla="*/ 0 h 570"/>
                  <a:gd name="T12" fmla="*/ 0 w 1130"/>
                  <a:gd name="T13" fmla="*/ 0 h 570"/>
                  <a:gd name="T14" fmla="*/ 0 w 1130"/>
                  <a:gd name="T15" fmla="*/ 0 h 570"/>
                  <a:gd name="T16" fmla="*/ 0 w 1130"/>
                  <a:gd name="T17" fmla="*/ 0 h 570"/>
                  <a:gd name="T18" fmla="*/ 0 w 1130"/>
                  <a:gd name="T19" fmla="*/ 0 h 570"/>
                  <a:gd name="T20" fmla="*/ 0 w 1130"/>
                  <a:gd name="T21" fmla="*/ 0 h 570"/>
                  <a:gd name="T22" fmla="*/ 0 w 1130"/>
                  <a:gd name="T23" fmla="*/ 0 h 570"/>
                  <a:gd name="T24" fmla="*/ 0 w 1130"/>
                  <a:gd name="T25" fmla="*/ 0 h 570"/>
                  <a:gd name="T26" fmla="*/ 0 w 1130"/>
                  <a:gd name="T27" fmla="*/ 0 h 570"/>
                  <a:gd name="T28" fmla="*/ 0 w 1130"/>
                  <a:gd name="T29" fmla="*/ 0 h 570"/>
                  <a:gd name="T30" fmla="*/ 0 w 1130"/>
                  <a:gd name="T31" fmla="*/ 0 h 570"/>
                  <a:gd name="T32" fmla="*/ 0 w 1130"/>
                  <a:gd name="T33" fmla="*/ 0 h 570"/>
                  <a:gd name="T34" fmla="*/ 0 w 1130"/>
                  <a:gd name="T35" fmla="*/ 0 h 570"/>
                  <a:gd name="T36" fmla="*/ 0 w 1130"/>
                  <a:gd name="T37" fmla="*/ 0 h 570"/>
                  <a:gd name="T38" fmla="*/ 0 w 1130"/>
                  <a:gd name="T39" fmla="*/ 0 h 570"/>
                  <a:gd name="T40" fmla="*/ 0 w 1130"/>
                  <a:gd name="T41" fmla="*/ 0 h 570"/>
                  <a:gd name="T42" fmla="*/ 0 w 1130"/>
                  <a:gd name="T43" fmla="*/ 0 h 570"/>
                  <a:gd name="T44" fmla="*/ 0 w 1130"/>
                  <a:gd name="T45" fmla="*/ 0 h 570"/>
                  <a:gd name="T46" fmla="*/ 0 w 1130"/>
                  <a:gd name="T47" fmla="*/ 0 h 570"/>
                  <a:gd name="T48" fmla="*/ 0 w 1130"/>
                  <a:gd name="T49" fmla="*/ 0 h 570"/>
                  <a:gd name="T50" fmla="*/ 0 w 1130"/>
                  <a:gd name="T51" fmla="*/ 0 h 570"/>
                  <a:gd name="T52" fmla="*/ 0 w 1130"/>
                  <a:gd name="T53" fmla="*/ 0 h 570"/>
                  <a:gd name="T54" fmla="*/ 0 w 1130"/>
                  <a:gd name="T55" fmla="*/ 0 h 570"/>
                  <a:gd name="T56" fmla="*/ 0 w 1130"/>
                  <a:gd name="T57" fmla="*/ 0 h 570"/>
                  <a:gd name="T58" fmla="*/ 0 w 1130"/>
                  <a:gd name="T59" fmla="*/ 0 h 570"/>
                  <a:gd name="T60" fmla="*/ 0 w 1130"/>
                  <a:gd name="T61" fmla="*/ 0 h 570"/>
                  <a:gd name="T62" fmla="*/ 0 w 1130"/>
                  <a:gd name="T63" fmla="*/ 0 h 570"/>
                  <a:gd name="T64" fmla="*/ 0 w 1130"/>
                  <a:gd name="T65" fmla="*/ 0 h 570"/>
                  <a:gd name="T66" fmla="*/ 0 w 1130"/>
                  <a:gd name="T67" fmla="*/ 0 h 570"/>
                  <a:gd name="T68" fmla="*/ 0 w 1130"/>
                  <a:gd name="T69" fmla="*/ 0 h 570"/>
                  <a:gd name="T70" fmla="*/ 0 w 1130"/>
                  <a:gd name="T71" fmla="*/ 0 h 570"/>
                  <a:gd name="T72" fmla="*/ 0 w 1130"/>
                  <a:gd name="T73" fmla="*/ 0 h 570"/>
                  <a:gd name="T74" fmla="*/ 0 w 1130"/>
                  <a:gd name="T75" fmla="*/ 0 h 570"/>
                  <a:gd name="T76" fmla="*/ 0 w 1130"/>
                  <a:gd name="T77" fmla="*/ 0 h 570"/>
                  <a:gd name="T78" fmla="*/ 0 w 1130"/>
                  <a:gd name="T79" fmla="*/ 0 h 570"/>
                  <a:gd name="T80" fmla="*/ 0 w 1130"/>
                  <a:gd name="T81" fmla="*/ 0 h 570"/>
                  <a:gd name="T82" fmla="*/ 0 w 1130"/>
                  <a:gd name="T83" fmla="*/ 0 h 570"/>
                  <a:gd name="T84" fmla="*/ 0 w 1130"/>
                  <a:gd name="T85" fmla="*/ 0 h 570"/>
                  <a:gd name="T86" fmla="*/ 0 w 1130"/>
                  <a:gd name="T87" fmla="*/ 0 h 570"/>
                  <a:gd name="T88" fmla="*/ 0 w 1130"/>
                  <a:gd name="T89" fmla="*/ 0 h 570"/>
                  <a:gd name="T90" fmla="*/ 0 w 1130"/>
                  <a:gd name="T91" fmla="*/ 0 h 570"/>
                  <a:gd name="T92" fmla="*/ 0 w 1130"/>
                  <a:gd name="T93" fmla="*/ 0 h 570"/>
                  <a:gd name="T94" fmla="*/ 0 w 1130"/>
                  <a:gd name="T95" fmla="*/ 0 h 570"/>
                  <a:gd name="T96" fmla="*/ 0 w 1130"/>
                  <a:gd name="T97" fmla="*/ 0 h 5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30"/>
                  <a:gd name="T148" fmla="*/ 0 h 570"/>
                  <a:gd name="T149" fmla="*/ 1130 w 1130"/>
                  <a:gd name="T150" fmla="*/ 570 h 5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30" h="570">
                    <a:moveTo>
                      <a:pt x="95" y="499"/>
                    </a:moveTo>
                    <a:lnTo>
                      <a:pt x="90" y="500"/>
                    </a:lnTo>
                    <a:lnTo>
                      <a:pt x="80" y="502"/>
                    </a:lnTo>
                    <a:lnTo>
                      <a:pt x="65" y="503"/>
                    </a:lnTo>
                    <a:lnTo>
                      <a:pt x="48" y="503"/>
                    </a:lnTo>
                    <a:lnTo>
                      <a:pt x="31" y="502"/>
                    </a:lnTo>
                    <a:lnTo>
                      <a:pt x="19" y="496"/>
                    </a:lnTo>
                    <a:lnTo>
                      <a:pt x="11" y="485"/>
                    </a:lnTo>
                    <a:lnTo>
                      <a:pt x="12" y="469"/>
                    </a:lnTo>
                    <a:lnTo>
                      <a:pt x="11" y="467"/>
                    </a:lnTo>
                    <a:lnTo>
                      <a:pt x="7" y="461"/>
                    </a:lnTo>
                    <a:lnTo>
                      <a:pt x="4" y="453"/>
                    </a:lnTo>
                    <a:lnTo>
                      <a:pt x="1" y="443"/>
                    </a:lnTo>
                    <a:lnTo>
                      <a:pt x="0" y="432"/>
                    </a:lnTo>
                    <a:lnTo>
                      <a:pt x="1" y="420"/>
                    </a:lnTo>
                    <a:lnTo>
                      <a:pt x="7" y="409"/>
                    </a:lnTo>
                    <a:lnTo>
                      <a:pt x="18" y="399"/>
                    </a:lnTo>
                    <a:lnTo>
                      <a:pt x="16" y="396"/>
                    </a:lnTo>
                    <a:lnTo>
                      <a:pt x="16" y="384"/>
                    </a:lnTo>
                    <a:lnTo>
                      <a:pt x="18" y="367"/>
                    </a:lnTo>
                    <a:lnTo>
                      <a:pt x="24" y="346"/>
                    </a:lnTo>
                    <a:lnTo>
                      <a:pt x="37" y="321"/>
                    </a:lnTo>
                    <a:lnTo>
                      <a:pt x="61" y="293"/>
                    </a:lnTo>
                    <a:lnTo>
                      <a:pt x="97" y="265"/>
                    </a:lnTo>
                    <a:lnTo>
                      <a:pt x="148" y="238"/>
                    </a:lnTo>
                    <a:lnTo>
                      <a:pt x="149" y="235"/>
                    </a:lnTo>
                    <a:lnTo>
                      <a:pt x="152" y="230"/>
                    </a:lnTo>
                    <a:lnTo>
                      <a:pt x="158" y="220"/>
                    </a:lnTo>
                    <a:lnTo>
                      <a:pt x="165" y="209"/>
                    </a:lnTo>
                    <a:lnTo>
                      <a:pt x="173" y="196"/>
                    </a:lnTo>
                    <a:lnTo>
                      <a:pt x="182" y="184"/>
                    </a:lnTo>
                    <a:lnTo>
                      <a:pt x="193" y="171"/>
                    </a:lnTo>
                    <a:lnTo>
                      <a:pt x="202" y="159"/>
                    </a:lnTo>
                    <a:lnTo>
                      <a:pt x="207" y="155"/>
                    </a:lnTo>
                    <a:lnTo>
                      <a:pt x="211" y="150"/>
                    </a:lnTo>
                    <a:lnTo>
                      <a:pt x="216" y="147"/>
                    </a:lnTo>
                    <a:lnTo>
                      <a:pt x="219" y="144"/>
                    </a:lnTo>
                    <a:lnTo>
                      <a:pt x="212" y="144"/>
                    </a:lnTo>
                    <a:lnTo>
                      <a:pt x="197" y="146"/>
                    </a:lnTo>
                    <a:lnTo>
                      <a:pt x="177" y="144"/>
                    </a:lnTo>
                    <a:lnTo>
                      <a:pt x="155" y="142"/>
                    </a:lnTo>
                    <a:lnTo>
                      <a:pt x="132" y="135"/>
                    </a:lnTo>
                    <a:lnTo>
                      <a:pt x="112" y="125"/>
                    </a:lnTo>
                    <a:lnTo>
                      <a:pt x="97" y="108"/>
                    </a:lnTo>
                    <a:lnTo>
                      <a:pt x="91" y="83"/>
                    </a:lnTo>
                    <a:lnTo>
                      <a:pt x="96" y="83"/>
                    </a:lnTo>
                    <a:lnTo>
                      <a:pt x="111" y="82"/>
                    </a:lnTo>
                    <a:lnTo>
                      <a:pt x="130" y="81"/>
                    </a:lnTo>
                    <a:lnTo>
                      <a:pt x="156" y="79"/>
                    </a:lnTo>
                    <a:lnTo>
                      <a:pt x="182" y="74"/>
                    </a:lnTo>
                    <a:lnTo>
                      <a:pt x="210" y="69"/>
                    </a:lnTo>
                    <a:lnTo>
                      <a:pt x="234" y="63"/>
                    </a:lnTo>
                    <a:lnTo>
                      <a:pt x="254" y="53"/>
                    </a:lnTo>
                    <a:lnTo>
                      <a:pt x="263" y="49"/>
                    </a:lnTo>
                    <a:lnTo>
                      <a:pt x="272" y="44"/>
                    </a:lnTo>
                    <a:lnTo>
                      <a:pt x="284" y="41"/>
                    </a:lnTo>
                    <a:lnTo>
                      <a:pt x="295" y="37"/>
                    </a:lnTo>
                    <a:lnTo>
                      <a:pt x="309" y="35"/>
                    </a:lnTo>
                    <a:lnTo>
                      <a:pt x="322" y="33"/>
                    </a:lnTo>
                    <a:lnTo>
                      <a:pt x="336" y="31"/>
                    </a:lnTo>
                    <a:lnTo>
                      <a:pt x="349" y="29"/>
                    </a:lnTo>
                    <a:lnTo>
                      <a:pt x="364" y="29"/>
                    </a:lnTo>
                    <a:lnTo>
                      <a:pt x="378" y="28"/>
                    </a:lnTo>
                    <a:lnTo>
                      <a:pt x="392" y="28"/>
                    </a:lnTo>
                    <a:lnTo>
                      <a:pt x="406" y="28"/>
                    </a:lnTo>
                    <a:lnTo>
                      <a:pt x="420" y="29"/>
                    </a:lnTo>
                    <a:lnTo>
                      <a:pt x="432" y="30"/>
                    </a:lnTo>
                    <a:lnTo>
                      <a:pt x="444" y="31"/>
                    </a:lnTo>
                    <a:lnTo>
                      <a:pt x="455" y="33"/>
                    </a:lnTo>
                    <a:lnTo>
                      <a:pt x="455" y="31"/>
                    </a:lnTo>
                    <a:lnTo>
                      <a:pt x="457" y="29"/>
                    </a:lnTo>
                    <a:lnTo>
                      <a:pt x="459" y="27"/>
                    </a:lnTo>
                    <a:lnTo>
                      <a:pt x="462" y="25"/>
                    </a:lnTo>
                    <a:lnTo>
                      <a:pt x="468" y="23"/>
                    </a:lnTo>
                    <a:lnTo>
                      <a:pt x="475" y="26"/>
                    </a:lnTo>
                    <a:lnTo>
                      <a:pt x="485" y="30"/>
                    </a:lnTo>
                    <a:lnTo>
                      <a:pt x="497" y="38"/>
                    </a:lnTo>
                    <a:lnTo>
                      <a:pt x="511" y="50"/>
                    </a:lnTo>
                    <a:lnTo>
                      <a:pt x="525" y="64"/>
                    </a:lnTo>
                    <a:lnTo>
                      <a:pt x="538" y="76"/>
                    </a:lnTo>
                    <a:lnTo>
                      <a:pt x="552" y="89"/>
                    </a:lnTo>
                    <a:lnTo>
                      <a:pt x="565" y="101"/>
                    </a:lnTo>
                    <a:lnTo>
                      <a:pt x="578" y="110"/>
                    </a:lnTo>
                    <a:lnTo>
                      <a:pt x="589" y="116"/>
                    </a:lnTo>
                    <a:lnTo>
                      <a:pt x="599" y="117"/>
                    </a:lnTo>
                    <a:lnTo>
                      <a:pt x="608" y="114"/>
                    </a:lnTo>
                    <a:lnTo>
                      <a:pt x="623" y="111"/>
                    </a:lnTo>
                    <a:lnTo>
                      <a:pt x="642" y="105"/>
                    </a:lnTo>
                    <a:lnTo>
                      <a:pt x="666" y="97"/>
                    </a:lnTo>
                    <a:lnTo>
                      <a:pt x="695" y="88"/>
                    </a:lnTo>
                    <a:lnTo>
                      <a:pt x="725" y="79"/>
                    </a:lnTo>
                    <a:lnTo>
                      <a:pt x="756" y="68"/>
                    </a:lnTo>
                    <a:lnTo>
                      <a:pt x="790" y="57"/>
                    </a:lnTo>
                    <a:lnTo>
                      <a:pt x="822" y="46"/>
                    </a:lnTo>
                    <a:lnTo>
                      <a:pt x="852" y="36"/>
                    </a:lnTo>
                    <a:lnTo>
                      <a:pt x="881" y="27"/>
                    </a:lnTo>
                    <a:lnTo>
                      <a:pt x="906" y="18"/>
                    </a:lnTo>
                    <a:lnTo>
                      <a:pt x="928" y="11"/>
                    </a:lnTo>
                    <a:lnTo>
                      <a:pt x="945" y="5"/>
                    </a:lnTo>
                    <a:lnTo>
                      <a:pt x="956" y="1"/>
                    </a:lnTo>
                    <a:lnTo>
                      <a:pt x="959" y="0"/>
                    </a:lnTo>
                    <a:lnTo>
                      <a:pt x="966" y="0"/>
                    </a:lnTo>
                    <a:lnTo>
                      <a:pt x="984" y="1"/>
                    </a:lnTo>
                    <a:lnTo>
                      <a:pt x="1011" y="7"/>
                    </a:lnTo>
                    <a:lnTo>
                      <a:pt x="1041" y="19"/>
                    </a:lnTo>
                    <a:lnTo>
                      <a:pt x="1072" y="38"/>
                    </a:lnTo>
                    <a:lnTo>
                      <a:pt x="1100" y="67"/>
                    </a:lnTo>
                    <a:lnTo>
                      <a:pt x="1119" y="110"/>
                    </a:lnTo>
                    <a:lnTo>
                      <a:pt x="1130" y="166"/>
                    </a:lnTo>
                    <a:lnTo>
                      <a:pt x="1128" y="166"/>
                    </a:lnTo>
                    <a:lnTo>
                      <a:pt x="1126" y="169"/>
                    </a:lnTo>
                    <a:lnTo>
                      <a:pt x="1122" y="171"/>
                    </a:lnTo>
                    <a:lnTo>
                      <a:pt x="1115" y="174"/>
                    </a:lnTo>
                    <a:lnTo>
                      <a:pt x="1104" y="179"/>
                    </a:lnTo>
                    <a:lnTo>
                      <a:pt x="1093" y="184"/>
                    </a:lnTo>
                    <a:lnTo>
                      <a:pt x="1079" y="189"/>
                    </a:lnTo>
                    <a:lnTo>
                      <a:pt x="1062" y="195"/>
                    </a:lnTo>
                    <a:lnTo>
                      <a:pt x="1041" y="201"/>
                    </a:lnTo>
                    <a:lnTo>
                      <a:pt x="1018" y="208"/>
                    </a:lnTo>
                    <a:lnTo>
                      <a:pt x="990" y="214"/>
                    </a:lnTo>
                    <a:lnTo>
                      <a:pt x="960" y="220"/>
                    </a:lnTo>
                    <a:lnTo>
                      <a:pt x="927" y="226"/>
                    </a:lnTo>
                    <a:lnTo>
                      <a:pt x="889" y="233"/>
                    </a:lnTo>
                    <a:lnTo>
                      <a:pt x="847" y="238"/>
                    </a:lnTo>
                    <a:lnTo>
                      <a:pt x="802" y="243"/>
                    </a:lnTo>
                    <a:lnTo>
                      <a:pt x="802" y="245"/>
                    </a:lnTo>
                    <a:lnTo>
                      <a:pt x="803" y="247"/>
                    </a:lnTo>
                    <a:lnTo>
                      <a:pt x="805" y="250"/>
                    </a:lnTo>
                    <a:lnTo>
                      <a:pt x="807" y="255"/>
                    </a:lnTo>
                    <a:lnTo>
                      <a:pt x="810" y="262"/>
                    </a:lnTo>
                    <a:lnTo>
                      <a:pt x="816" y="269"/>
                    </a:lnTo>
                    <a:lnTo>
                      <a:pt x="824" y="277"/>
                    </a:lnTo>
                    <a:lnTo>
                      <a:pt x="833" y="286"/>
                    </a:lnTo>
                    <a:lnTo>
                      <a:pt x="845" y="296"/>
                    </a:lnTo>
                    <a:lnTo>
                      <a:pt x="860" y="307"/>
                    </a:lnTo>
                    <a:lnTo>
                      <a:pt x="878" y="317"/>
                    </a:lnTo>
                    <a:lnTo>
                      <a:pt x="899" y="329"/>
                    </a:lnTo>
                    <a:lnTo>
                      <a:pt x="924" y="340"/>
                    </a:lnTo>
                    <a:lnTo>
                      <a:pt x="953" y="353"/>
                    </a:lnTo>
                    <a:lnTo>
                      <a:pt x="987" y="364"/>
                    </a:lnTo>
                    <a:lnTo>
                      <a:pt x="1024" y="376"/>
                    </a:lnTo>
                    <a:lnTo>
                      <a:pt x="1025" y="382"/>
                    </a:lnTo>
                    <a:lnTo>
                      <a:pt x="1027" y="396"/>
                    </a:lnTo>
                    <a:lnTo>
                      <a:pt x="1029" y="417"/>
                    </a:lnTo>
                    <a:lnTo>
                      <a:pt x="1029" y="444"/>
                    </a:lnTo>
                    <a:lnTo>
                      <a:pt x="1025" y="475"/>
                    </a:lnTo>
                    <a:lnTo>
                      <a:pt x="1014" y="507"/>
                    </a:lnTo>
                    <a:lnTo>
                      <a:pt x="997" y="540"/>
                    </a:lnTo>
                    <a:lnTo>
                      <a:pt x="971" y="570"/>
                    </a:lnTo>
                    <a:lnTo>
                      <a:pt x="968" y="568"/>
                    </a:lnTo>
                    <a:lnTo>
                      <a:pt x="964" y="566"/>
                    </a:lnTo>
                    <a:lnTo>
                      <a:pt x="956" y="562"/>
                    </a:lnTo>
                    <a:lnTo>
                      <a:pt x="944" y="556"/>
                    </a:lnTo>
                    <a:lnTo>
                      <a:pt x="930" y="549"/>
                    </a:lnTo>
                    <a:lnTo>
                      <a:pt x="914" y="542"/>
                    </a:lnTo>
                    <a:lnTo>
                      <a:pt x="896" y="535"/>
                    </a:lnTo>
                    <a:lnTo>
                      <a:pt x="875" y="527"/>
                    </a:lnTo>
                    <a:lnTo>
                      <a:pt x="854" y="520"/>
                    </a:lnTo>
                    <a:lnTo>
                      <a:pt x="831" y="514"/>
                    </a:lnTo>
                    <a:lnTo>
                      <a:pt x="807" y="509"/>
                    </a:lnTo>
                    <a:lnTo>
                      <a:pt x="783" y="504"/>
                    </a:lnTo>
                    <a:lnTo>
                      <a:pt x="759" y="502"/>
                    </a:lnTo>
                    <a:lnTo>
                      <a:pt x="733" y="500"/>
                    </a:lnTo>
                    <a:lnTo>
                      <a:pt x="709" y="502"/>
                    </a:lnTo>
                    <a:lnTo>
                      <a:pt x="685" y="505"/>
                    </a:lnTo>
                    <a:lnTo>
                      <a:pt x="661" y="509"/>
                    </a:lnTo>
                    <a:lnTo>
                      <a:pt x="634" y="510"/>
                    </a:lnTo>
                    <a:lnTo>
                      <a:pt x="606" y="510"/>
                    </a:lnTo>
                    <a:lnTo>
                      <a:pt x="578" y="506"/>
                    </a:lnTo>
                    <a:lnTo>
                      <a:pt x="550" y="503"/>
                    </a:lnTo>
                    <a:lnTo>
                      <a:pt x="521" y="497"/>
                    </a:lnTo>
                    <a:lnTo>
                      <a:pt x="493" y="491"/>
                    </a:lnTo>
                    <a:lnTo>
                      <a:pt x="467" y="484"/>
                    </a:lnTo>
                    <a:lnTo>
                      <a:pt x="442" y="476"/>
                    </a:lnTo>
                    <a:lnTo>
                      <a:pt x="419" y="469"/>
                    </a:lnTo>
                    <a:lnTo>
                      <a:pt x="397" y="462"/>
                    </a:lnTo>
                    <a:lnTo>
                      <a:pt x="379" y="457"/>
                    </a:lnTo>
                    <a:lnTo>
                      <a:pt x="364" y="451"/>
                    </a:lnTo>
                    <a:lnTo>
                      <a:pt x="353" y="446"/>
                    </a:lnTo>
                    <a:lnTo>
                      <a:pt x="346" y="444"/>
                    </a:lnTo>
                    <a:lnTo>
                      <a:pt x="344" y="443"/>
                    </a:lnTo>
                    <a:lnTo>
                      <a:pt x="341" y="444"/>
                    </a:lnTo>
                    <a:lnTo>
                      <a:pt x="333" y="449"/>
                    </a:lnTo>
                    <a:lnTo>
                      <a:pt x="322" y="454"/>
                    </a:lnTo>
                    <a:lnTo>
                      <a:pt x="307" y="461"/>
                    </a:lnTo>
                    <a:lnTo>
                      <a:pt x="288" y="469"/>
                    </a:lnTo>
                    <a:lnTo>
                      <a:pt x="268" y="479"/>
                    </a:lnTo>
                    <a:lnTo>
                      <a:pt x="246" y="488"/>
                    </a:lnTo>
                    <a:lnTo>
                      <a:pt x="224" y="497"/>
                    </a:lnTo>
                    <a:lnTo>
                      <a:pt x="201" y="505"/>
                    </a:lnTo>
                    <a:lnTo>
                      <a:pt x="179" y="511"/>
                    </a:lnTo>
                    <a:lnTo>
                      <a:pt x="158" y="517"/>
                    </a:lnTo>
                    <a:lnTo>
                      <a:pt x="139" y="519"/>
                    </a:lnTo>
                    <a:lnTo>
                      <a:pt x="122" y="519"/>
                    </a:lnTo>
                    <a:lnTo>
                      <a:pt x="109" y="517"/>
                    </a:lnTo>
                    <a:lnTo>
                      <a:pt x="99" y="510"/>
                    </a:lnTo>
                    <a:lnTo>
                      <a:pt x="95" y="499"/>
                    </a:lnTo>
                    <a:close/>
                  </a:path>
                </a:pathLst>
              </a:custGeom>
              <a:solidFill>
                <a:srgbClr val="B2897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8" name="Freeform 72"/>
              <p:cNvSpPr>
                <a:spLocks/>
              </p:cNvSpPr>
              <p:nvPr/>
            </p:nvSpPr>
            <p:spPr bwMode="auto">
              <a:xfrm>
                <a:off x="3578" y="2408"/>
                <a:ext cx="522" cy="264"/>
              </a:xfrm>
              <a:custGeom>
                <a:avLst/>
                <a:gdLst>
                  <a:gd name="T0" fmla="*/ 1 w 1044"/>
                  <a:gd name="T1" fmla="*/ 1 h 527"/>
                  <a:gd name="T2" fmla="*/ 1 w 1044"/>
                  <a:gd name="T3" fmla="*/ 1 h 527"/>
                  <a:gd name="T4" fmla="*/ 1 w 1044"/>
                  <a:gd name="T5" fmla="*/ 1 h 527"/>
                  <a:gd name="T6" fmla="*/ 1 w 1044"/>
                  <a:gd name="T7" fmla="*/ 1 h 527"/>
                  <a:gd name="T8" fmla="*/ 1 w 1044"/>
                  <a:gd name="T9" fmla="*/ 1 h 527"/>
                  <a:gd name="T10" fmla="*/ 1 w 1044"/>
                  <a:gd name="T11" fmla="*/ 1 h 527"/>
                  <a:gd name="T12" fmla="*/ 1 w 1044"/>
                  <a:gd name="T13" fmla="*/ 1 h 527"/>
                  <a:gd name="T14" fmla="*/ 1 w 1044"/>
                  <a:gd name="T15" fmla="*/ 1 h 527"/>
                  <a:gd name="T16" fmla="*/ 1 w 1044"/>
                  <a:gd name="T17" fmla="*/ 1 h 527"/>
                  <a:gd name="T18" fmla="*/ 1 w 1044"/>
                  <a:gd name="T19" fmla="*/ 1 h 527"/>
                  <a:gd name="T20" fmla="*/ 1 w 1044"/>
                  <a:gd name="T21" fmla="*/ 1 h 527"/>
                  <a:gd name="T22" fmla="*/ 1 w 1044"/>
                  <a:gd name="T23" fmla="*/ 1 h 527"/>
                  <a:gd name="T24" fmla="*/ 1 w 1044"/>
                  <a:gd name="T25" fmla="*/ 1 h 527"/>
                  <a:gd name="T26" fmla="*/ 1 w 1044"/>
                  <a:gd name="T27" fmla="*/ 1 h 527"/>
                  <a:gd name="T28" fmla="*/ 1 w 1044"/>
                  <a:gd name="T29" fmla="*/ 1 h 527"/>
                  <a:gd name="T30" fmla="*/ 1 w 1044"/>
                  <a:gd name="T31" fmla="*/ 1 h 527"/>
                  <a:gd name="T32" fmla="*/ 1 w 1044"/>
                  <a:gd name="T33" fmla="*/ 1 h 527"/>
                  <a:gd name="T34" fmla="*/ 1 w 1044"/>
                  <a:gd name="T35" fmla="*/ 1 h 527"/>
                  <a:gd name="T36" fmla="*/ 1 w 1044"/>
                  <a:gd name="T37" fmla="*/ 1 h 527"/>
                  <a:gd name="T38" fmla="*/ 0 w 1044"/>
                  <a:gd name="T39" fmla="*/ 1 h 527"/>
                  <a:gd name="T40" fmla="*/ 1 w 1044"/>
                  <a:gd name="T41" fmla="*/ 1 h 527"/>
                  <a:gd name="T42" fmla="*/ 1 w 1044"/>
                  <a:gd name="T43" fmla="*/ 1 h 527"/>
                  <a:gd name="T44" fmla="*/ 1 w 1044"/>
                  <a:gd name="T45" fmla="*/ 1 h 527"/>
                  <a:gd name="T46" fmla="*/ 1 w 1044"/>
                  <a:gd name="T47" fmla="*/ 1 h 527"/>
                  <a:gd name="T48" fmla="*/ 1 w 1044"/>
                  <a:gd name="T49" fmla="*/ 1 h 527"/>
                  <a:gd name="T50" fmla="*/ 1 w 1044"/>
                  <a:gd name="T51" fmla="*/ 1 h 527"/>
                  <a:gd name="T52" fmla="*/ 1 w 1044"/>
                  <a:gd name="T53" fmla="*/ 1 h 527"/>
                  <a:gd name="T54" fmla="*/ 1 w 1044"/>
                  <a:gd name="T55" fmla="*/ 1 h 527"/>
                  <a:gd name="T56" fmla="*/ 1 w 1044"/>
                  <a:gd name="T57" fmla="*/ 1 h 527"/>
                  <a:gd name="T58" fmla="*/ 1 w 1044"/>
                  <a:gd name="T59" fmla="*/ 1 h 527"/>
                  <a:gd name="T60" fmla="*/ 1 w 1044"/>
                  <a:gd name="T61" fmla="*/ 1 h 527"/>
                  <a:gd name="T62" fmla="*/ 1 w 1044"/>
                  <a:gd name="T63" fmla="*/ 1 h 527"/>
                  <a:gd name="T64" fmla="*/ 1 w 1044"/>
                  <a:gd name="T65" fmla="*/ 1 h 527"/>
                  <a:gd name="T66" fmla="*/ 1 w 1044"/>
                  <a:gd name="T67" fmla="*/ 1 h 527"/>
                  <a:gd name="T68" fmla="*/ 1 w 1044"/>
                  <a:gd name="T69" fmla="*/ 1 h 527"/>
                  <a:gd name="T70" fmla="*/ 1 w 1044"/>
                  <a:gd name="T71" fmla="*/ 1 h 527"/>
                  <a:gd name="T72" fmla="*/ 1 w 1044"/>
                  <a:gd name="T73" fmla="*/ 1 h 527"/>
                  <a:gd name="T74" fmla="*/ 1 w 1044"/>
                  <a:gd name="T75" fmla="*/ 1 h 527"/>
                  <a:gd name="T76" fmla="*/ 1 w 1044"/>
                  <a:gd name="T77" fmla="*/ 1 h 527"/>
                  <a:gd name="T78" fmla="*/ 1 w 1044"/>
                  <a:gd name="T79" fmla="*/ 1 h 527"/>
                  <a:gd name="T80" fmla="*/ 1 w 1044"/>
                  <a:gd name="T81" fmla="*/ 1 h 527"/>
                  <a:gd name="T82" fmla="*/ 1 w 1044"/>
                  <a:gd name="T83" fmla="*/ 1 h 527"/>
                  <a:gd name="T84" fmla="*/ 1 w 1044"/>
                  <a:gd name="T85" fmla="*/ 1 h 527"/>
                  <a:gd name="T86" fmla="*/ 1 w 1044"/>
                  <a:gd name="T87" fmla="*/ 1 h 527"/>
                  <a:gd name="T88" fmla="*/ 1 w 1044"/>
                  <a:gd name="T89" fmla="*/ 1 h 527"/>
                  <a:gd name="T90" fmla="*/ 1 w 1044"/>
                  <a:gd name="T91" fmla="*/ 1 h 527"/>
                  <a:gd name="T92" fmla="*/ 1 w 1044"/>
                  <a:gd name="T93" fmla="*/ 0 h 527"/>
                  <a:gd name="T94" fmla="*/ 1 w 1044"/>
                  <a:gd name="T95" fmla="*/ 1 h 527"/>
                  <a:gd name="T96" fmla="*/ 1 w 1044"/>
                  <a:gd name="T97" fmla="*/ 1 h 527"/>
                  <a:gd name="T98" fmla="*/ 1 w 1044"/>
                  <a:gd name="T99" fmla="*/ 1 h 527"/>
                  <a:gd name="T100" fmla="*/ 1 w 1044"/>
                  <a:gd name="T101" fmla="*/ 1 h 527"/>
                  <a:gd name="T102" fmla="*/ 1 w 1044"/>
                  <a:gd name="T103" fmla="*/ 1 h 527"/>
                  <a:gd name="T104" fmla="*/ 1 w 1044"/>
                  <a:gd name="T105" fmla="*/ 1 h 527"/>
                  <a:gd name="T106" fmla="*/ 1 w 1044"/>
                  <a:gd name="T107" fmla="*/ 1 h 527"/>
                  <a:gd name="T108" fmla="*/ 1 w 1044"/>
                  <a:gd name="T109" fmla="*/ 1 h 527"/>
                  <a:gd name="T110" fmla="*/ 1 w 1044"/>
                  <a:gd name="T111" fmla="*/ 1 h 527"/>
                  <a:gd name="T112" fmla="*/ 1 w 1044"/>
                  <a:gd name="T113" fmla="*/ 1 h 527"/>
                  <a:gd name="T114" fmla="*/ 1 w 1044"/>
                  <a:gd name="T115" fmla="*/ 1 h 527"/>
                  <a:gd name="T116" fmla="*/ 1 w 1044"/>
                  <a:gd name="T117" fmla="*/ 1 h 527"/>
                  <a:gd name="T118" fmla="*/ 1 w 1044"/>
                  <a:gd name="T119" fmla="*/ 1 h 527"/>
                  <a:gd name="T120" fmla="*/ 1 w 1044"/>
                  <a:gd name="T121" fmla="*/ 1 h 527"/>
                  <a:gd name="T122" fmla="*/ 1 w 1044"/>
                  <a:gd name="T123" fmla="*/ 1 h 527"/>
                  <a:gd name="T124" fmla="*/ 1 w 1044"/>
                  <a:gd name="T125" fmla="*/ 1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44"/>
                  <a:gd name="T190" fmla="*/ 0 h 527"/>
                  <a:gd name="T191" fmla="*/ 1044 w 1044"/>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44" h="527">
                    <a:moveTo>
                      <a:pt x="896" y="527"/>
                    </a:moveTo>
                    <a:lnTo>
                      <a:pt x="895" y="526"/>
                    </a:lnTo>
                    <a:lnTo>
                      <a:pt x="889" y="524"/>
                    </a:lnTo>
                    <a:lnTo>
                      <a:pt x="882" y="519"/>
                    </a:lnTo>
                    <a:lnTo>
                      <a:pt x="872" y="515"/>
                    </a:lnTo>
                    <a:lnTo>
                      <a:pt x="858" y="509"/>
                    </a:lnTo>
                    <a:lnTo>
                      <a:pt x="843" y="502"/>
                    </a:lnTo>
                    <a:lnTo>
                      <a:pt x="827" y="495"/>
                    </a:lnTo>
                    <a:lnTo>
                      <a:pt x="808" y="488"/>
                    </a:lnTo>
                    <a:lnTo>
                      <a:pt x="789" y="481"/>
                    </a:lnTo>
                    <a:lnTo>
                      <a:pt x="767" y="476"/>
                    </a:lnTo>
                    <a:lnTo>
                      <a:pt x="745" y="471"/>
                    </a:lnTo>
                    <a:lnTo>
                      <a:pt x="723" y="466"/>
                    </a:lnTo>
                    <a:lnTo>
                      <a:pt x="700" y="464"/>
                    </a:lnTo>
                    <a:lnTo>
                      <a:pt x="677" y="463"/>
                    </a:lnTo>
                    <a:lnTo>
                      <a:pt x="654" y="464"/>
                    </a:lnTo>
                    <a:lnTo>
                      <a:pt x="632" y="467"/>
                    </a:lnTo>
                    <a:lnTo>
                      <a:pt x="609" y="471"/>
                    </a:lnTo>
                    <a:lnTo>
                      <a:pt x="585" y="472"/>
                    </a:lnTo>
                    <a:lnTo>
                      <a:pt x="560" y="471"/>
                    </a:lnTo>
                    <a:lnTo>
                      <a:pt x="533" y="469"/>
                    </a:lnTo>
                    <a:lnTo>
                      <a:pt x="507" y="465"/>
                    </a:lnTo>
                    <a:lnTo>
                      <a:pt x="480" y="461"/>
                    </a:lnTo>
                    <a:lnTo>
                      <a:pt x="455" y="455"/>
                    </a:lnTo>
                    <a:lnTo>
                      <a:pt x="431" y="448"/>
                    </a:lnTo>
                    <a:lnTo>
                      <a:pt x="407" y="442"/>
                    </a:lnTo>
                    <a:lnTo>
                      <a:pt x="386" y="435"/>
                    </a:lnTo>
                    <a:lnTo>
                      <a:pt x="366" y="429"/>
                    </a:lnTo>
                    <a:lnTo>
                      <a:pt x="349" y="424"/>
                    </a:lnTo>
                    <a:lnTo>
                      <a:pt x="336" y="418"/>
                    </a:lnTo>
                    <a:lnTo>
                      <a:pt x="326" y="414"/>
                    </a:lnTo>
                    <a:lnTo>
                      <a:pt x="319" y="412"/>
                    </a:lnTo>
                    <a:lnTo>
                      <a:pt x="316" y="411"/>
                    </a:lnTo>
                    <a:lnTo>
                      <a:pt x="314" y="412"/>
                    </a:lnTo>
                    <a:lnTo>
                      <a:pt x="307" y="416"/>
                    </a:lnTo>
                    <a:lnTo>
                      <a:pt x="296" y="421"/>
                    </a:lnTo>
                    <a:lnTo>
                      <a:pt x="282" y="428"/>
                    </a:lnTo>
                    <a:lnTo>
                      <a:pt x="265" y="435"/>
                    </a:lnTo>
                    <a:lnTo>
                      <a:pt x="246" y="443"/>
                    </a:lnTo>
                    <a:lnTo>
                      <a:pt x="227" y="452"/>
                    </a:lnTo>
                    <a:lnTo>
                      <a:pt x="205" y="461"/>
                    </a:lnTo>
                    <a:lnTo>
                      <a:pt x="184" y="467"/>
                    </a:lnTo>
                    <a:lnTo>
                      <a:pt x="163" y="473"/>
                    </a:lnTo>
                    <a:lnTo>
                      <a:pt x="144" y="478"/>
                    </a:lnTo>
                    <a:lnTo>
                      <a:pt x="126" y="480"/>
                    </a:lnTo>
                    <a:lnTo>
                      <a:pt x="111" y="480"/>
                    </a:lnTo>
                    <a:lnTo>
                      <a:pt x="99" y="478"/>
                    </a:lnTo>
                    <a:lnTo>
                      <a:pt x="91" y="472"/>
                    </a:lnTo>
                    <a:lnTo>
                      <a:pt x="86" y="462"/>
                    </a:lnTo>
                    <a:lnTo>
                      <a:pt x="82" y="463"/>
                    </a:lnTo>
                    <a:lnTo>
                      <a:pt x="72" y="464"/>
                    </a:lnTo>
                    <a:lnTo>
                      <a:pt x="58" y="465"/>
                    </a:lnTo>
                    <a:lnTo>
                      <a:pt x="42" y="465"/>
                    </a:lnTo>
                    <a:lnTo>
                      <a:pt x="27" y="464"/>
                    </a:lnTo>
                    <a:lnTo>
                      <a:pt x="16" y="458"/>
                    </a:lnTo>
                    <a:lnTo>
                      <a:pt x="9" y="449"/>
                    </a:lnTo>
                    <a:lnTo>
                      <a:pt x="9" y="435"/>
                    </a:lnTo>
                    <a:lnTo>
                      <a:pt x="5" y="428"/>
                    </a:lnTo>
                    <a:lnTo>
                      <a:pt x="0" y="411"/>
                    </a:lnTo>
                    <a:lnTo>
                      <a:pt x="0" y="389"/>
                    </a:lnTo>
                    <a:lnTo>
                      <a:pt x="15" y="370"/>
                    </a:lnTo>
                    <a:lnTo>
                      <a:pt x="13" y="366"/>
                    </a:lnTo>
                    <a:lnTo>
                      <a:pt x="13" y="356"/>
                    </a:lnTo>
                    <a:lnTo>
                      <a:pt x="15" y="340"/>
                    </a:lnTo>
                    <a:lnTo>
                      <a:pt x="20" y="320"/>
                    </a:lnTo>
                    <a:lnTo>
                      <a:pt x="33" y="297"/>
                    </a:lnTo>
                    <a:lnTo>
                      <a:pt x="55" y="272"/>
                    </a:lnTo>
                    <a:lnTo>
                      <a:pt x="88" y="246"/>
                    </a:lnTo>
                    <a:lnTo>
                      <a:pt x="134" y="220"/>
                    </a:lnTo>
                    <a:lnTo>
                      <a:pt x="137" y="216"/>
                    </a:lnTo>
                    <a:lnTo>
                      <a:pt x="141" y="206"/>
                    </a:lnTo>
                    <a:lnTo>
                      <a:pt x="149" y="192"/>
                    </a:lnTo>
                    <a:lnTo>
                      <a:pt x="160" y="176"/>
                    </a:lnTo>
                    <a:lnTo>
                      <a:pt x="171" y="160"/>
                    </a:lnTo>
                    <a:lnTo>
                      <a:pt x="183" y="145"/>
                    </a:lnTo>
                    <a:lnTo>
                      <a:pt x="194" y="132"/>
                    </a:lnTo>
                    <a:lnTo>
                      <a:pt x="206" y="125"/>
                    </a:lnTo>
                    <a:lnTo>
                      <a:pt x="201" y="125"/>
                    </a:lnTo>
                    <a:lnTo>
                      <a:pt x="187" y="126"/>
                    </a:lnTo>
                    <a:lnTo>
                      <a:pt x="169" y="126"/>
                    </a:lnTo>
                    <a:lnTo>
                      <a:pt x="147" y="124"/>
                    </a:lnTo>
                    <a:lnTo>
                      <a:pt x="125" y="118"/>
                    </a:lnTo>
                    <a:lnTo>
                      <a:pt x="106" y="108"/>
                    </a:lnTo>
                    <a:lnTo>
                      <a:pt x="92" y="92"/>
                    </a:lnTo>
                    <a:lnTo>
                      <a:pt x="86" y="69"/>
                    </a:lnTo>
                    <a:lnTo>
                      <a:pt x="91" y="69"/>
                    </a:lnTo>
                    <a:lnTo>
                      <a:pt x="103" y="68"/>
                    </a:lnTo>
                    <a:lnTo>
                      <a:pt x="123" y="66"/>
                    </a:lnTo>
                    <a:lnTo>
                      <a:pt x="146" y="64"/>
                    </a:lnTo>
                    <a:lnTo>
                      <a:pt x="170" y="62"/>
                    </a:lnTo>
                    <a:lnTo>
                      <a:pt x="195" y="56"/>
                    </a:lnTo>
                    <a:lnTo>
                      <a:pt x="217" y="50"/>
                    </a:lnTo>
                    <a:lnTo>
                      <a:pt x="236" y="42"/>
                    </a:lnTo>
                    <a:lnTo>
                      <a:pt x="244" y="38"/>
                    </a:lnTo>
                    <a:lnTo>
                      <a:pt x="253" y="34"/>
                    </a:lnTo>
                    <a:lnTo>
                      <a:pt x="263" y="31"/>
                    </a:lnTo>
                    <a:lnTo>
                      <a:pt x="275" y="27"/>
                    </a:lnTo>
                    <a:lnTo>
                      <a:pt x="286" y="25"/>
                    </a:lnTo>
                    <a:lnTo>
                      <a:pt x="299" y="23"/>
                    </a:lnTo>
                    <a:lnTo>
                      <a:pt x="312" y="22"/>
                    </a:lnTo>
                    <a:lnTo>
                      <a:pt x="326" y="20"/>
                    </a:lnTo>
                    <a:lnTo>
                      <a:pt x="338" y="19"/>
                    </a:lnTo>
                    <a:lnTo>
                      <a:pt x="351" y="19"/>
                    </a:lnTo>
                    <a:lnTo>
                      <a:pt x="365" y="18"/>
                    </a:lnTo>
                    <a:lnTo>
                      <a:pt x="378" y="19"/>
                    </a:lnTo>
                    <a:lnTo>
                      <a:pt x="389" y="19"/>
                    </a:lnTo>
                    <a:lnTo>
                      <a:pt x="402" y="20"/>
                    </a:lnTo>
                    <a:lnTo>
                      <a:pt x="412" y="22"/>
                    </a:lnTo>
                    <a:lnTo>
                      <a:pt x="422" y="23"/>
                    </a:lnTo>
                    <a:lnTo>
                      <a:pt x="422" y="22"/>
                    </a:lnTo>
                    <a:lnTo>
                      <a:pt x="424" y="19"/>
                    </a:lnTo>
                    <a:lnTo>
                      <a:pt x="426" y="17"/>
                    </a:lnTo>
                    <a:lnTo>
                      <a:pt x="429" y="15"/>
                    </a:lnTo>
                    <a:lnTo>
                      <a:pt x="434" y="15"/>
                    </a:lnTo>
                    <a:lnTo>
                      <a:pt x="441" y="16"/>
                    </a:lnTo>
                    <a:lnTo>
                      <a:pt x="450" y="20"/>
                    </a:lnTo>
                    <a:lnTo>
                      <a:pt x="460" y="28"/>
                    </a:lnTo>
                    <a:lnTo>
                      <a:pt x="473" y="40"/>
                    </a:lnTo>
                    <a:lnTo>
                      <a:pt x="486" y="53"/>
                    </a:lnTo>
                    <a:lnTo>
                      <a:pt x="499" y="65"/>
                    </a:lnTo>
                    <a:lnTo>
                      <a:pt x="510" y="79"/>
                    </a:lnTo>
                    <a:lnTo>
                      <a:pt x="522" y="91"/>
                    </a:lnTo>
                    <a:lnTo>
                      <a:pt x="533" y="100"/>
                    </a:lnTo>
                    <a:lnTo>
                      <a:pt x="543" y="107"/>
                    </a:lnTo>
                    <a:lnTo>
                      <a:pt x="553" y="108"/>
                    </a:lnTo>
                    <a:lnTo>
                      <a:pt x="561" y="107"/>
                    </a:lnTo>
                    <a:lnTo>
                      <a:pt x="575" y="102"/>
                    </a:lnTo>
                    <a:lnTo>
                      <a:pt x="593" y="98"/>
                    </a:lnTo>
                    <a:lnTo>
                      <a:pt x="615" y="90"/>
                    </a:lnTo>
                    <a:lnTo>
                      <a:pt x="641" y="81"/>
                    </a:lnTo>
                    <a:lnTo>
                      <a:pt x="669" y="72"/>
                    </a:lnTo>
                    <a:lnTo>
                      <a:pt x="699" y="63"/>
                    </a:lnTo>
                    <a:lnTo>
                      <a:pt x="729" y="53"/>
                    </a:lnTo>
                    <a:lnTo>
                      <a:pt x="759" y="43"/>
                    </a:lnTo>
                    <a:lnTo>
                      <a:pt x="787" y="33"/>
                    </a:lnTo>
                    <a:lnTo>
                      <a:pt x="813" y="24"/>
                    </a:lnTo>
                    <a:lnTo>
                      <a:pt x="837" y="16"/>
                    </a:lnTo>
                    <a:lnTo>
                      <a:pt x="857" y="10"/>
                    </a:lnTo>
                    <a:lnTo>
                      <a:pt x="872" y="4"/>
                    </a:lnTo>
                    <a:lnTo>
                      <a:pt x="882" y="1"/>
                    </a:lnTo>
                    <a:lnTo>
                      <a:pt x="886" y="0"/>
                    </a:lnTo>
                    <a:lnTo>
                      <a:pt x="893" y="0"/>
                    </a:lnTo>
                    <a:lnTo>
                      <a:pt x="909" y="2"/>
                    </a:lnTo>
                    <a:lnTo>
                      <a:pt x="934" y="7"/>
                    </a:lnTo>
                    <a:lnTo>
                      <a:pt x="962" y="17"/>
                    </a:lnTo>
                    <a:lnTo>
                      <a:pt x="991" y="35"/>
                    </a:lnTo>
                    <a:lnTo>
                      <a:pt x="1016" y="63"/>
                    </a:lnTo>
                    <a:lnTo>
                      <a:pt x="1034" y="102"/>
                    </a:lnTo>
                    <a:lnTo>
                      <a:pt x="1044" y="154"/>
                    </a:lnTo>
                    <a:lnTo>
                      <a:pt x="1042" y="154"/>
                    </a:lnTo>
                    <a:lnTo>
                      <a:pt x="1040" y="156"/>
                    </a:lnTo>
                    <a:lnTo>
                      <a:pt x="1036" y="159"/>
                    </a:lnTo>
                    <a:lnTo>
                      <a:pt x="1030" y="162"/>
                    </a:lnTo>
                    <a:lnTo>
                      <a:pt x="1021" y="166"/>
                    </a:lnTo>
                    <a:lnTo>
                      <a:pt x="1010" y="170"/>
                    </a:lnTo>
                    <a:lnTo>
                      <a:pt x="996" y="175"/>
                    </a:lnTo>
                    <a:lnTo>
                      <a:pt x="980" y="181"/>
                    </a:lnTo>
                    <a:lnTo>
                      <a:pt x="962" y="186"/>
                    </a:lnTo>
                    <a:lnTo>
                      <a:pt x="940" y="192"/>
                    </a:lnTo>
                    <a:lnTo>
                      <a:pt x="916" y="198"/>
                    </a:lnTo>
                    <a:lnTo>
                      <a:pt x="888" y="204"/>
                    </a:lnTo>
                    <a:lnTo>
                      <a:pt x="857" y="209"/>
                    </a:lnTo>
                    <a:lnTo>
                      <a:pt x="822" y="215"/>
                    </a:lnTo>
                    <a:lnTo>
                      <a:pt x="783" y="221"/>
                    </a:lnTo>
                    <a:lnTo>
                      <a:pt x="742" y="225"/>
                    </a:lnTo>
                    <a:lnTo>
                      <a:pt x="742" y="227"/>
                    </a:lnTo>
                    <a:lnTo>
                      <a:pt x="743" y="229"/>
                    </a:lnTo>
                    <a:lnTo>
                      <a:pt x="744" y="231"/>
                    </a:lnTo>
                    <a:lnTo>
                      <a:pt x="746" y="237"/>
                    </a:lnTo>
                    <a:lnTo>
                      <a:pt x="750" y="243"/>
                    </a:lnTo>
                    <a:lnTo>
                      <a:pt x="754" y="249"/>
                    </a:lnTo>
                    <a:lnTo>
                      <a:pt x="761" y="257"/>
                    </a:lnTo>
                    <a:lnTo>
                      <a:pt x="770" y="265"/>
                    </a:lnTo>
                    <a:lnTo>
                      <a:pt x="781" y="274"/>
                    </a:lnTo>
                    <a:lnTo>
                      <a:pt x="795" y="283"/>
                    </a:lnTo>
                    <a:lnTo>
                      <a:pt x="812" y="293"/>
                    </a:lnTo>
                    <a:lnTo>
                      <a:pt x="832" y="304"/>
                    </a:lnTo>
                    <a:lnTo>
                      <a:pt x="855" y="315"/>
                    </a:lnTo>
                    <a:lnTo>
                      <a:pt x="881" y="326"/>
                    </a:lnTo>
                    <a:lnTo>
                      <a:pt x="911" y="337"/>
                    </a:lnTo>
                    <a:lnTo>
                      <a:pt x="946" y="348"/>
                    </a:lnTo>
                    <a:lnTo>
                      <a:pt x="947" y="352"/>
                    </a:lnTo>
                    <a:lnTo>
                      <a:pt x="949" y="366"/>
                    </a:lnTo>
                    <a:lnTo>
                      <a:pt x="951" y="386"/>
                    </a:lnTo>
                    <a:lnTo>
                      <a:pt x="950" y="411"/>
                    </a:lnTo>
                    <a:lnTo>
                      <a:pt x="947" y="440"/>
                    </a:lnTo>
                    <a:lnTo>
                      <a:pt x="938" y="470"/>
                    </a:lnTo>
                    <a:lnTo>
                      <a:pt x="921" y="500"/>
                    </a:lnTo>
                    <a:lnTo>
                      <a:pt x="896" y="527"/>
                    </a:lnTo>
                    <a:close/>
                  </a:path>
                </a:pathLst>
              </a:custGeom>
              <a:solidFill>
                <a:srgbClr val="AA7C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59" name="Freeform 73"/>
              <p:cNvSpPr>
                <a:spLocks/>
              </p:cNvSpPr>
              <p:nvPr/>
            </p:nvSpPr>
            <p:spPr bwMode="auto">
              <a:xfrm>
                <a:off x="3452" y="2488"/>
                <a:ext cx="23" cy="23"/>
              </a:xfrm>
              <a:custGeom>
                <a:avLst/>
                <a:gdLst>
                  <a:gd name="T0" fmla="*/ 1 w 45"/>
                  <a:gd name="T1" fmla="*/ 1 h 45"/>
                  <a:gd name="T2" fmla="*/ 1 w 45"/>
                  <a:gd name="T3" fmla="*/ 1 h 45"/>
                  <a:gd name="T4" fmla="*/ 1 w 45"/>
                  <a:gd name="T5" fmla="*/ 1 h 45"/>
                  <a:gd name="T6" fmla="*/ 1 w 45"/>
                  <a:gd name="T7" fmla="*/ 1 h 45"/>
                  <a:gd name="T8" fmla="*/ 1 w 45"/>
                  <a:gd name="T9" fmla="*/ 1 h 45"/>
                  <a:gd name="T10" fmla="*/ 1 w 45"/>
                  <a:gd name="T11" fmla="*/ 1 h 45"/>
                  <a:gd name="T12" fmla="*/ 1 w 45"/>
                  <a:gd name="T13" fmla="*/ 1 h 45"/>
                  <a:gd name="T14" fmla="*/ 1 w 45"/>
                  <a:gd name="T15" fmla="*/ 1 h 45"/>
                  <a:gd name="T16" fmla="*/ 0 w 45"/>
                  <a:gd name="T17" fmla="*/ 1 h 45"/>
                  <a:gd name="T18" fmla="*/ 1 w 45"/>
                  <a:gd name="T19" fmla="*/ 1 h 45"/>
                  <a:gd name="T20" fmla="*/ 1 w 45"/>
                  <a:gd name="T21" fmla="*/ 1 h 45"/>
                  <a:gd name="T22" fmla="*/ 1 w 45"/>
                  <a:gd name="T23" fmla="*/ 1 h 45"/>
                  <a:gd name="T24" fmla="*/ 1 w 45"/>
                  <a:gd name="T25" fmla="*/ 0 h 45"/>
                  <a:gd name="T26" fmla="*/ 1 w 45"/>
                  <a:gd name="T27" fmla="*/ 1 h 45"/>
                  <a:gd name="T28" fmla="*/ 1 w 45"/>
                  <a:gd name="T29" fmla="*/ 1 h 45"/>
                  <a:gd name="T30" fmla="*/ 1 w 45"/>
                  <a:gd name="T31" fmla="*/ 1 h 45"/>
                  <a:gd name="T32" fmla="*/ 1 w 45"/>
                  <a:gd name="T33" fmla="*/ 1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5"/>
                  <a:gd name="T53" fmla="*/ 45 w 4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5">
                    <a:moveTo>
                      <a:pt x="45" y="23"/>
                    </a:moveTo>
                    <a:lnTo>
                      <a:pt x="43" y="31"/>
                    </a:lnTo>
                    <a:lnTo>
                      <a:pt x="38" y="38"/>
                    </a:lnTo>
                    <a:lnTo>
                      <a:pt x="31" y="42"/>
                    </a:lnTo>
                    <a:lnTo>
                      <a:pt x="22" y="45"/>
                    </a:lnTo>
                    <a:lnTo>
                      <a:pt x="14" y="42"/>
                    </a:lnTo>
                    <a:lnTo>
                      <a:pt x="7" y="38"/>
                    </a:lnTo>
                    <a:lnTo>
                      <a:pt x="3" y="31"/>
                    </a:lnTo>
                    <a:lnTo>
                      <a:pt x="0" y="23"/>
                    </a:lnTo>
                    <a:lnTo>
                      <a:pt x="3" y="14"/>
                    </a:lnTo>
                    <a:lnTo>
                      <a:pt x="7" y="7"/>
                    </a:lnTo>
                    <a:lnTo>
                      <a:pt x="14" y="2"/>
                    </a:lnTo>
                    <a:lnTo>
                      <a:pt x="22" y="0"/>
                    </a:lnTo>
                    <a:lnTo>
                      <a:pt x="31" y="2"/>
                    </a:lnTo>
                    <a:lnTo>
                      <a:pt x="38" y="7"/>
                    </a:lnTo>
                    <a:lnTo>
                      <a:pt x="43" y="14"/>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0" name="Freeform 74"/>
              <p:cNvSpPr>
                <a:spLocks/>
              </p:cNvSpPr>
              <p:nvPr/>
            </p:nvSpPr>
            <p:spPr bwMode="auto">
              <a:xfrm>
                <a:off x="3581" y="2328"/>
                <a:ext cx="23" cy="22"/>
              </a:xfrm>
              <a:custGeom>
                <a:avLst/>
                <a:gdLst>
                  <a:gd name="T0" fmla="*/ 1 w 45"/>
                  <a:gd name="T1" fmla="*/ 0 h 45"/>
                  <a:gd name="T2" fmla="*/ 1 w 45"/>
                  <a:gd name="T3" fmla="*/ 0 h 45"/>
                  <a:gd name="T4" fmla="*/ 1 w 45"/>
                  <a:gd name="T5" fmla="*/ 0 h 45"/>
                  <a:gd name="T6" fmla="*/ 1 w 45"/>
                  <a:gd name="T7" fmla="*/ 0 h 45"/>
                  <a:gd name="T8" fmla="*/ 1 w 45"/>
                  <a:gd name="T9" fmla="*/ 0 h 45"/>
                  <a:gd name="T10" fmla="*/ 1 w 45"/>
                  <a:gd name="T11" fmla="*/ 0 h 45"/>
                  <a:gd name="T12" fmla="*/ 1 w 45"/>
                  <a:gd name="T13" fmla="*/ 0 h 45"/>
                  <a:gd name="T14" fmla="*/ 1 w 45"/>
                  <a:gd name="T15" fmla="*/ 0 h 45"/>
                  <a:gd name="T16" fmla="*/ 0 w 45"/>
                  <a:gd name="T17" fmla="*/ 0 h 45"/>
                  <a:gd name="T18" fmla="*/ 1 w 45"/>
                  <a:gd name="T19" fmla="*/ 0 h 45"/>
                  <a:gd name="T20" fmla="*/ 1 w 45"/>
                  <a:gd name="T21" fmla="*/ 0 h 45"/>
                  <a:gd name="T22" fmla="*/ 1 w 45"/>
                  <a:gd name="T23" fmla="*/ 0 h 45"/>
                  <a:gd name="T24" fmla="*/ 1 w 45"/>
                  <a:gd name="T25" fmla="*/ 0 h 45"/>
                  <a:gd name="T26" fmla="*/ 1 w 45"/>
                  <a:gd name="T27" fmla="*/ 0 h 45"/>
                  <a:gd name="T28" fmla="*/ 1 w 45"/>
                  <a:gd name="T29" fmla="*/ 0 h 45"/>
                  <a:gd name="T30" fmla="*/ 1 w 45"/>
                  <a:gd name="T31" fmla="*/ 0 h 45"/>
                  <a:gd name="T32" fmla="*/ 1 w 45"/>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5"/>
                  <a:gd name="T53" fmla="*/ 45 w 45"/>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5">
                    <a:moveTo>
                      <a:pt x="45" y="23"/>
                    </a:moveTo>
                    <a:lnTo>
                      <a:pt x="43" y="31"/>
                    </a:lnTo>
                    <a:lnTo>
                      <a:pt x="38" y="38"/>
                    </a:lnTo>
                    <a:lnTo>
                      <a:pt x="32" y="43"/>
                    </a:lnTo>
                    <a:lnTo>
                      <a:pt x="22" y="45"/>
                    </a:lnTo>
                    <a:lnTo>
                      <a:pt x="14" y="43"/>
                    </a:lnTo>
                    <a:lnTo>
                      <a:pt x="7" y="38"/>
                    </a:lnTo>
                    <a:lnTo>
                      <a:pt x="3" y="31"/>
                    </a:lnTo>
                    <a:lnTo>
                      <a:pt x="0" y="23"/>
                    </a:lnTo>
                    <a:lnTo>
                      <a:pt x="3" y="14"/>
                    </a:lnTo>
                    <a:lnTo>
                      <a:pt x="7" y="7"/>
                    </a:lnTo>
                    <a:lnTo>
                      <a:pt x="14" y="3"/>
                    </a:lnTo>
                    <a:lnTo>
                      <a:pt x="22" y="0"/>
                    </a:lnTo>
                    <a:lnTo>
                      <a:pt x="32" y="3"/>
                    </a:lnTo>
                    <a:lnTo>
                      <a:pt x="38" y="7"/>
                    </a:lnTo>
                    <a:lnTo>
                      <a:pt x="43" y="14"/>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1" name="Freeform 75"/>
              <p:cNvSpPr>
                <a:spLocks/>
              </p:cNvSpPr>
              <p:nvPr/>
            </p:nvSpPr>
            <p:spPr bwMode="auto">
              <a:xfrm>
                <a:off x="3838" y="2248"/>
                <a:ext cx="30" cy="30"/>
              </a:xfrm>
              <a:custGeom>
                <a:avLst/>
                <a:gdLst>
                  <a:gd name="T0" fmla="*/ 1 w 60"/>
                  <a:gd name="T1" fmla="*/ 1 h 60"/>
                  <a:gd name="T2" fmla="*/ 1 w 60"/>
                  <a:gd name="T3" fmla="*/ 1 h 60"/>
                  <a:gd name="T4" fmla="*/ 1 w 60"/>
                  <a:gd name="T5" fmla="*/ 1 h 60"/>
                  <a:gd name="T6" fmla="*/ 1 w 60"/>
                  <a:gd name="T7" fmla="*/ 1 h 60"/>
                  <a:gd name="T8" fmla="*/ 1 w 60"/>
                  <a:gd name="T9" fmla="*/ 1 h 60"/>
                  <a:gd name="T10" fmla="*/ 1 w 60"/>
                  <a:gd name="T11" fmla="*/ 1 h 60"/>
                  <a:gd name="T12" fmla="*/ 1 w 60"/>
                  <a:gd name="T13" fmla="*/ 1 h 60"/>
                  <a:gd name="T14" fmla="*/ 1 w 60"/>
                  <a:gd name="T15" fmla="*/ 1 h 60"/>
                  <a:gd name="T16" fmla="*/ 0 w 60"/>
                  <a:gd name="T17" fmla="*/ 1 h 60"/>
                  <a:gd name="T18" fmla="*/ 1 w 60"/>
                  <a:gd name="T19" fmla="*/ 1 h 60"/>
                  <a:gd name="T20" fmla="*/ 1 w 60"/>
                  <a:gd name="T21" fmla="*/ 1 h 60"/>
                  <a:gd name="T22" fmla="*/ 1 w 60"/>
                  <a:gd name="T23" fmla="*/ 1 h 60"/>
                  <a:gd name="T24" fmla="*/ 1 w 60"/>
                  <a:gd name="T25" fmla="*/ 0 h 60"/>
                  <a:gd name="T26" fmla="*/ 1 w 60"/>
                  <a:gd name="T27" fmla="*/ 1 h 60"/>
                  <a:gd name="T28" fmla="*/ 1 w 60"/>
                  <a:gd name="T29" fmla="*/ 1 h 60"/>
                  <a:gd name="T30" fmla="*/ 1 w 60"/>
                  <a:gd name="T31" fmla="*/ 1 h 60"/>
                  <a:gd name="T32" fmla="*/ 1 w 60"/>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60"/>
                  <a:gd name="T53" fmla="*/ 60 w 60"/>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60">
                    <a:moveTo>
                      <a:pt x="60" y="30"/>
                    </a:moveTo>
                    <a:lnTo>
                      <a:pt x="58" y="42"/>
                    </a:lnTo>
                    <a:lnTo>
                      <a:pt x="52" y="52"/>
                    </a:lnTo>
                    <a:lnTo>
                      <a:pt x="42" y="58"/>
                    </a:lnTo>
                    <a:lnTo>
                      <a:pt x="30" y="60"/>
                    </a:lnTo>
                    <a:lnTo>
                      <a:pt x="19" y="58"/>
                    </a:lnTo>
                    <a:lnTo>
                      <a:pt x="9" y="52"/>
                    </a:lnTo>
                    <a:lnTo>
                      <a:pt x="3" y="42"/>
                    </a:lnTo>
                    <a:lnTo>
                      <a:pt x="0" y="30"/>
                    </a:lnTo>
                    <a:lnTo>
                      <a:pt x="3" y="19"/>
                    </a:lnTo>
                    <a:lnTo>
                      <a:pt x="9" y="9"/>
                    </a:lnTo>
                    <a:lnTo>
                      <a:pt x="19" y="2"/>
                    </a:lnTo>
                    <a:lnTo>
                      <a:pt x="30" y="0"/>
                    </a:lnTo>
                    <a:lnTo>
                      <a:pt x="42" y="2"/>
                    </a:lnTo>
                    <a:lnTo>
                      <a:pt x="52" y="9"/>
                    </a:lnTo>
                    <a:lnTo>
                      <a:pt x="58" y="19"/>
                    </a:lnTo>
                    <a:lnTo>
                      <a:pt x="6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2" name="Freeform 76"/>
              <p:cNvSpPr>
                <a:spLocks/>
              </p:cNvSpPr>
              <p:nvPr/>
            </p:nvSpPr>
            <p:spPr bwMode="auto">
              <a:xfrm>
                <a:off x="3757" y="2287"/>
                <a:ext cx="54" cy="54"/>
              </a:xfrm>
              <a:custGeom>
                <a:avLst/>
                <a:gdLst>
                  <a:gd name="T0" fmla="*/ 1 w 107"/>
                  <a:gd name="T1" fmla="*/ 1 h 108"/>
                  <a:gd name="T2" fmla="*/ 1 w 107"/>
                  <a:gd name="T3" fmla="*/ 1 h 108"/>
                  <a:gd name="T4" fmla="*/ 1 w 107"/>
                  <a:gd name="T5" fmla="*/ 1 h 108"/>
                  <a:gd name="T6" fmla="*/ 1 w 107"/>
                  <a:gd name="T7" fmla="*/ 1 h 108"/>
                  <a:gd name="T8" fmla="*/ 1 w 107"/>
                  <a:gd name="T9" fmla="*/ 1 h 108"/>
                  <a:gd name="T10" fmla="*/ 1 w 107"/>
                  <a:gd name="T11" fmla="*/ 1 h 108"/>
                  <a:gd name="T12" fmla="*/ 1 w 107"/>
                  <a:gd name="T13" fmla="*/ 1 h 108"/>
                  <a:gd name="T14" fmla="*/ 1 w 107"/>
                  <a:gd name="T15" fmla="*/ 1 h 108"/>
                  <a:gd name="T16" fmla="*/ 1 w 107"/>
                  <a:gd name="T17" fmla="*/ 1 h 108"/>
                  <a:gd name="T18" fmla="*/ 1 w 107"/>
                  <a:gd name="T19" fmla="*/ 1 h 108"/>
                  <a:gd name="T20" fmla="*/ 1 w 107"/>
                  <a:gd name="T21" fmla="*/ 1 h 108"/>
                  <a:gd name="T22" fmla="*/ 1 w 107"/>
                  <a:gd name="T23" fmla="*/ 1 h 108"/>
                  <a:gd name="T24" fmla="*/ 1 w 107"/>
                  <a:gd name="T25" fmla="*/ 1 h 108"/>
                  <a:gd name="T26" fmla="*/ 1 w 107"/>
                  <a:gd name="T27" fmla="*/ 1 h 108"/>
                  <a:gd name="T28" fmla="*/ 1 w 107"/>
                  <a:gd name="T29" fmla="*/ 1 h 108"/>
                  <a:gd name="T30" fmla="*/ 1 w 107"/>
                  <a:gd name="T31" fmla="*/ 1 h 108"/>
                  <a:gd name="T32" fmla="*/ 0 w 107"/>
                  <a:gd name="T33" fmla="*/ 1 h 108"/>
                  <a:gd name="T34" fmla="*/ 1 w 107"/>
                  <a:gd name="T35" fmla="*/ 1 h 108"/>
                  <a:gd name="T36" fmla="*/ 1 w 107"/>
                  <a:gd name="T37" fmla="*/ 1 h 108"/>
                  <a:gd name="T38" fmla="*/ 1 w 107"/>
                  <a:gd name="T39" fmla="*/ 1 h 108"/>
                  <a:gd name="T40" fmla="*/ 1 w 107"/>
                  <a:gd name="T41" fmla="*/ 1 h 108"/>
                  <a:gd name="T42" fmla="*/ 1 w 107"/>
                  <a:gd name="T43" fmla="*/ 1 h 108"/>
                  <a:gd name="T44" fmla="*/ 1 w 107"/>
                  <a:gd name="T45" fmla="*/ 1 h 108"/>
                  <a:gd name="T46" fmla="*/ 1 w 107"/>
                  <a:gd name="T47" fmla="*/ 1 h 108"/>
                  <a:gd name="T48" fmla="*/ 1 w 107"/>
                  <a:gd name="T49" fmla="*/ 0 h 108"/>
                  <a:gd name="T50" fmla="*/ 1 w 107"/>
                  <a:gd name="T51" fmla="*/ 1 h 108"/>
                  <a:gd name="T52" fmla="*/ 1 w 107"/>
                  <a:gd name="T53" fmla="*/ 1 h 108"/>
                  <a:gd name="T54" fmla="*/ 1 w 107"/>
                  <a:gd name="T55" fmla="*/ 1 h 108"/>
                  <a:gd name="T56" fmla="*/ 1 w 107"/>
                  <a:gd name="T57" fmla="*/ 1 h 108"/>
                  <a:gd name="T58" fmla="*/ 1 w 107"/>
                  <a:gd name="T59" fmla="*/ 1 h 108"/>
                  <a:gd name="T60" fmla="*/ 1 w 107"/>
                  <a:gd name="T61" fmla="*/ 1 h 108"/>
                  <a:gd name="T62" fmla="*/ 1 w 107"/>
                  <a:gd name="T63" fmla="*/ 1 h 108"/>
                  <a:gd name="T64" fmla="*/ 1 w 107"/>
                  <a:gd name="T65" fmla="*/ 1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7"/>
                  <a:gd name="T100" fmla="*/ 0 h 108"/>
                  <a:gd name="T101" fmla="*/ 107 w 107"/>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7" h="108">
                    <a:moveTo>
                      <a:pt x="107" y="54"/>
                    </a:moveTo>
                    <a:lnTo>
                      <a:pt x="106" y="64"/>
                    </a:lnTo>
                    <a:lnTo>
                      <a:pt x="102" y="75"/>
                    </a:lnTo>
                    <a:lnTo>
                      <a:pt x="98" y="84"/>
                    </a:lnTo>
                    <a:lnTo>
                      <a:pt x="91" y="92"/>
                    </a:lnTo>
                    <a:lnTo>
                      <a:pt x="84" y="99"/>
                    </a:lnTo>
                    <a:lnTo>
                      <a:pt x="75" y="103"/>
                    </a:lnTo>
                    <a:lnTo>
                      <a:pt x="64" y="107"/>
                    </a:lnTo>
                    <a:lnTo>
                      <a:pt x="54" y="108"/>
                    </a:lnTo>
                    <a:lnTo>
                      <a:pt x="44" y="107"/>
                    </a:lnTo>
                    <a:lnTo>
                      <a:pt x="33" y="103"/>
                    </a:lnTo>
                    <a:lnTo>
                      <a:pt x="24" y="99"/>
                    </a:lnTo>
                    <a:lnTo>
                      <a:pt x="16" y="92"/>
                    </a:lnTo>
                    <a:lnTo>
                      <a:pt x="9" y="84"/>
                    </a:lnTo>
                    <a:lnTo>
                      <a:pt x="5" y="75"/>
                    </a:lnTo>
                    <a:lnTo>
                      <a:pt x="1" y="64"/>
                    </a:lnTo>
                    <a:lnTo>
                      <a:pt x="0" y="54"/>
                    </a:lnTo>
                    <a:lnTo>
                      <a:pt x="1" y="43"/>
                    </a:lnTo>
                    <a:lnTo>
                      <a:pt x="5" y="33"/>
                    </a:lnTo>
                    <a:lnTo>
                      <a:pt x="9" y="24"/>
                    </a:lnTo>
                    <a:lnTo>
                      <a:pt x="16" y="16"/>
                    </a:lnTo>
                    <a:lnTo>
                      <a:pt x="24" y="9"/>
                    </a:lnTo>
                    <a:lnTo>
                      <a:pt x="33" y="4"/>
                    </a:lnTo>
                    <a:lnTo>
                      <a:pt x="44" y="1"/>
                    </a:lnTo>
                    <a:lnTo>
                      <a:pt x="54" y="0"/>
                    </a:lnTo>
                    <a:lnTo>
                      <a:pt x="64" y="1"/>
                    </a:lnTo>
                    <a:lnTo>
                      <a:pt x="75" y="4"/>
                    </a:lnTo>
                    <a:lnTo>
                      <a:pt x="84" y="9"/>
                    </a:lnTo>
                    <a:lnTo>
                      <a:pt x="91" y="16"/>
                    </a:lnTo>
                    <a:lnTo>
                      <a:pt x="98" y="24"/>
                    </a:lnTo>
                    <a:lnTo>
                      <a:pt x="102" y="33"/>
                    </a:lnTo>
                    <a:lnTo>
                      <a:pt x="106" y="43"/>
                    </a:lnTo>
                    <a:lnTo>
                      <a:pt x="10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3" name="Freeform 77"/>
              <p:cNvSpPr>
                <a:spLocks/>
              </p:cNvSpPr>
              <p:nvPr/>
            </p:nvSpPr>
            <p:spPr bwMode="auto">
              <a:xfrm>
                <a:off x="3823" y="2342"/>
                <a:ext cx="114" cy="74"/>
              </a:xfrm>
              <a:custGeom>
                <a:avLst/>
                <a:gdLst>
                  <a:gd name="T0" fmla="*/ 0 w 229"/>
                  <a:gd name="T1" fmla="*/ 1 h 148"/>
                  <a:gd name="T2" fmla="*/ 0 w 229"/>
                  <a:gd name="T3" fmla="*/ 1 h 148"/>
                  <a:gd name="T4" fmla="*/ 0 w 229"/>
                  <a:gd name="T5" fmla="*/ 1 h 148"/>
                  <a:gd name="T6" fmla="*/ 0 w 229"/>
                  <a:gd name="T7" fmla="*/ 1 h 148"/>
                  <a:gd name="T8" fmla="*/ 0 w 229"/>
                  <a:gd name="T9" fmla="*/ 1 h 148"/>
                  <a:gd name="T10" fmla="*/ 0 w 229"/>
                  <a:gd name="T11" fmla="*/ 1 h 148"/>
                  <a:gd name="T12" fmla="*/ 0 w 229"/>
                  <a:gd name="T13" fmla="*/ 1 h 148"/>
                  <a:gd name="T14" fmla="*/ 0 w 229"/>
                  <a:gd name="T15" fmla="*/ 1 h 148"/>
                  <a:gd name="T16" fmla="*/ 0 w 229"/>
                  <a:gd name="T17" fmla="*/ 1 h 148"/>
                  <a:gd name="T18" fmla="*/ 0 w 229"/>
                  <a:gd name="T19" fmla="*/ 1 h 148"/>
                  <a:gd name="T20" fmla="*/ 0 w 229"/>
                  <a:gd name="T21" fmla="*/ 1 h 148"/>
                  <a:gd name="T22" fmla="*/ 0 w 229"/>
                  <a:gd name="T23" fmla="*/ 1 h 148"/>
                  <a:gd name="T24" fmla="*/ 0 w 229"/>
                  <a:gd name="T25" fmla="*/ 0 h 148"/>
                  <a:gd name="T26" fmla="*/ 0 w 229"/>
                  <a:gd name="T27" fmla="*/ 1 h 148"/>
                  <a:gd name="T28" fmla="*/ 0 w 229"/>
                  <a:gd name="T29" fmla="*/ 1 h 148"/>
                  <a:gd name="T30" fmla="*/ 0 w 229"/>
                  <a:gd name="T31" fmla="*/ 1 h 148"/>
                  <a:gd name="T32" fmla="*/ 0 w 229"/>
                  <a:gd name="T33" fmla="*/ 1 h 148"/>
                  <a:gd name="T34" fmla="*/ 0 w 229"/>
                  <a:gd name="T35" fmla="*/ 1 h 148"/>
                  <a:gd name="T36" fmla="*/ 0 w 229"/>
                  <a:gd name="T37" fmla="*/ 1 h 148"/>
                  <a:gd name="T38" fmla="*/ 0 w 229"/>
                  <a:gd name="T39" fmla="*/ 1 h 148"/>
                  <a:gd name="T40" fmla="*/ 0 w 229"/>
                  <a:gd name="T41" fmla="*/ 1 h 148"/>
                  <a:gd name="T42" fmla="*/ 0 w 229"/>
                  <a:gd name="T43" fmla="*/ 1 h 148"/>
                  <a:gd name="T44" fmla="*/ 0 w 229"/>
                  <a:gd name="T45" fmla="*/ 1 h 148"/>
                  <a:gd name="T46" fmla="*/ 0 w 229"/>
                  <a:gd name="T47" fmla="*/ 1 h 148"/>
                  <a:gd name="T48" fmla="*/ 0 w 229"/>
                  <a:gd name="T49" fmla="*/ 1 h 148"/>
                  <a:gd name="T50" fmla="*/ 0 w 229"/>
                  <a:gd name="T51" fmla="*/ 1 h 148"/>
                  <a:gd name="T52" fmla="*/ 0 w 229"/>
                  <a:gd name="T53" fmla="*/ 1 h 148"/>
                  <a:gd name="T54" fmla="*/ 0 w 229"/>
                  <a:gd name="T55" fmla="*/ 1 h 148"/>
                  <a:gd name="T56" fmla="*/ 0 w 229"/>
                  <a:gd name="T57" fmla="*/ 1 h 148"/>
                  <a:gd name="T58" fmla="*/ 0 w 229"/>
                  <a:gd name="T59" fmla="*/ 1 h 148"/>
                  <a:gd name="T60" fmla="*/ 0 w 229"/>
                  <a:gd name="T61" fmla="*/ 1 h 148"/>
                  <a:gd name="T62" fmla="*/ 0 w 229"/>
                  <a:gd name="T63" fmla="*/ 1 h 148"/>
                  <a:gd name="T64" fmla="*/ 0 w 229"/>
                  <a:gd name="T65" fmla="*/ 1 h 1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9"/>
                  <a:gd name="T100" fmla="*/ 0 h 148"/>
                  <a:gd name="T101" fmla="*/ 229 w 229"/>
                  <a:gd name="T102" fmla="*/ 148 h 1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9" h="148">
                    <a:moveTo>
                      <a:pt x="226" y="142"/>
                    </a:moveTo>
                    <a:lnTo>
                      <a:pt x="227" y="135"/>
                    </a:lnTo>
                    <a:lnTo>
                      <a:pt x="229" y="119"/>
                    </a:lnTo>
                    <a:lnTo>
                      <a:pt x="229" y="96"/>
                    </a:lnTo>
                    <a:lnTo>
                      <a:pt x="225" y="70"/>
                    </a:lnTo>
                    <a:lnTo>
                      <a:pt x="216" y="46"/>
                    </a:lnTo>
                    <a:lnTo>
                      <a:pt x="201" y="28"/>
                    </a:lnTo>
                    <a:lnTo>
                      <a:pt x="178" y="19"/>
                    </a:lnTo>
                    <a:lnTo>
                      <a:pt x="144" y="23"/>
                    </a:lnTo>
                    <a:lnTo>
                      <a:pt x="141" y="20"/>
                    </a:lnTo>
                    <a:lnTo>
                      <a:pt x="130" y="13"/>
                    </a:lnTo>
                    <a:lnTo>
                      <a:pt x="113" y="5"/>
                    </a:lnTo>
                    <a:lnTo>
                      <a:pt x="93" y="0"/>
                    </a:lnTo>
                    <a:lnTo>
                      <a:pt x="70" y="2"/>
                    </a:lnTo>
                    <a:lnTo>
                      <a:pt x="45" y="15"/>
                    </a:lnTo>
                    <a:lnTo>
                      <a:pt x="22" y="43"/>
                    </a:lnTo>
                    <a:lnTo>
                      <a:pt x="0" y="88"/>
                    </a:lnTo>
                    <a:lnTo>
                      <a:pt x="3" y="89"/>
                    </a:lnTo>
                    <a:lnTo>
                      <a:pt x="7" y="91"/>
                    </a:lnTo>
                    <a:lnTo>
                      <a:pt x="17" y="95"/>
                    </a:lnTo>
                    <a:lnTo>
                      <a:pt x="27" y="100"/>
                    </a:lnTo>
                    <a:lnTo>
                      <a:pt x="41" y="106"/>
                    </a:lnTo>
                    <a:lnTo>
                      <a:pt x="57" y="112"/>
                    </a:lnTo>
                    <a:lnTo>
                      <a:pt x="73" y="119"/>
                    </a:lnTo>
                    <a:lnTo>
                      <a:pt x="91" y="126"/>
                    </a:lnTo>
                    <a:lnTo>
                      <a:pt x="110" y="131"/>
                    </a:lnTo>
                    <a:lnTo>
                      <a:pt x="130" y="137"/>
                    </a:lnTo>
                    <a:lnTo>
                      <a:pt x="148" y="142"/>
                    </a:lnTo>
                    <a:lnTo>
                      <a:pt x="166" y="145"/>
                    </a:lnTo>
                    <a:lnTo>
                      <a:pt x="184" y="148"/>
                    </a:lnTo>
                    <a:lnTo>
                      <a:pt x="200" y="148"/>
                    </a:lnTo>
                    <a:lnTo>
                      <a:pt x="214" y="146"/>
                    </a:lnTo>
                    <a:lnTo>
                      <a:pt x="226" y="1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4" name="Freeform 78"/>
              <p:cNvSpPr>
                <a:spLocks/>
              </p:cNvSpPr>
              <p:nvPr/>
            </p:nvSpPr>
            <p:spPr bwMode="auto">
              <a:xfrm>
                <a:off x="3683" y="2414"/>
                <a:ext cx="202" cy="67"/>
              </a:xfrm>
              <a:custGeom>
                <a:avLst/>
                <a:gdLst>
                  <a:gd name="T0" fmla="*/ 1 w 404"/>
                  <a:gd name="T1" fmla="*/ 1 h 134"/>
                  <a:gd name="T2" fmla="*/ 1 w 404"/>
                  <a:gd name="T3" fmla="*/ 1 h 134"/>
                  <a:gd name="T4" fmla="*/ 1 w 404"/>
                  <a:gd name="T5" fmla="*/ 1 h 134"/>
                  <a:gd name="T6" fmla="*/ 1 w 404"/>
                  <a:gd name="T7" fmla="*/ 1 h 134"/>
                  <a:gd name="T8" fmla="*/ 1 w 404"/>
                  <a:gd name="T9" fmla="*/ 1 h 134"/>
                  <a:gd name="T10" fmla="*/ 1 w 404"/>
                  <a:gd name="T11" fmla="*/ 1 h 134"/>
                  <a:gd name="T12" fmla="*/ 1 w 404"/>
                  <a:gd name="T13" fmla="*/ 1 h 134"/>
                  <a:gd name="T14" fmla="*/ 1 w 404"/>
                  <a:gd name="T15" fmla="*/ 1 h 134"/>
                  <a:gd name="T16" fmla="*/ 1 w 404"/>
                  <a:gd name="T17" fmla="*/ 1 h 134"/>
                  <a:gd name="T18" fmla="*/ 1 w 404"/>
                  <a:gd name="T19" fmla="*/ 1 h 134"/>
                  <a:gd name="T20" fmla="*/ 1 w 404"/>
                  <a:gd name="T21" fmla="*/ 1 h 134"/>
                  <a:gd name="T22" fmla="*/ 1 w 404"/>
                  <a:gd name="T23" fmla="*/ 1 h 134"/>
                  <a:gd name="T24" fmla="*/ 1 w 404"/>
                  <a:gd name="T25" fmla="*/ 1 h 134"/>
                  <a:gd name="T26" fmla="*/ 1 w 404"/>
                  <a:gd name="T27" fmla="*/ 1 h 134"/>
                  <a:gd name="T28" fmla="*/ 1 w 404"/>
                  <a:gd name="T29" fmla="*/ 1 h 134"/>
                  <a:gd name="T30" fmla="*/ 1 w 404"/>
                  <a:gd name="T31" fmla="*/ 1 h 134"/>
                  <a:gd name="T32" fmla="*/ 0 w 404"/>
                  <a:gd name="T33" fmla="*/ 1 h 134"/>
                  <a:gd name="T34" fmla="*/ 1 w 404"/>
                  <a:gd name="T35" fmla="*/ 1 h 134"/>
                  <a:gd name="T36" fmla="*/ 1 w 404"/>
                  <a:gd name="T37" fmla="*/ 1 h 134"/>
                  <a:gd name="T38" fmla="*/ 1 w 404"/>
                  <a:gd name="T39" fmla="*/ 1 h 134"/>
                  <a:gd name="T40" fmla="*/ 1 w 404"/>
                  <a:gd name="T41" fmla="*/ 1 h 134"/>
                  <a:gd name="T42" fmla="*/ 1 w 404"/>
                  <a:gd name="T43" fmla="*/ 1 h 134"/>
                  <a:gd name="T44" fmla="*/ 1 w 404"/>
                  <a:gd name="T45" fmla="*/ 1 h 134"/>
                  <a:gd name="T46" fmla="*/ 1 w 404"/>
                  <a:gd name="T47" fmla="*/ 1 h 134"/>
                  <a:gd name="T48" fmla="*/ 1 w 404"/>
                  <a:gd name="T49" fmla="*/ 1 h 134"/>
                  <a:gd name="T50" fmla="*/ 1 w 404"/>
                  <a:gd name="T51" fmla="*/ 1 h 134"/>
                  <a:gd name="T52" fmla="*/ 1 w 404"/>
                  <a:gd name="T53" fmla="*/ 1 h 134"/>
                  <a:gd name="T54" fmla="*/ 1 w 404"/>
                  <a:gd name="T55" fmla="*/ 1 h 134"/>
                  <a:gd name="T56" fmla="*/ 1 w 404"/>
                  <a:gd name="T57" fmla="*/ 1 h 134"/>
                  <a:gd name="T58" fmla="*/ 1 w 404"/>
                  <a:gd name="T59" fmla="*/ 0 h 134"/>
                  <a:gd name="T60" fmla="*/ 1 w 404"/>
                  <a:gd name="T61" fmla="*/ 1 h 134"/>
                  <a:gd name="T62" fmla="*/ 1 w 404"/>
                  <a:gd name="T63" fmla="*/ 1 h 134"/>
                  <a:gd name="T64" fmla="*/ 1 w 404"/>
                  <a:gd name="T65" fmla="*/ 1 h 134"/>
                  <a:gd name="T66" fmla="*/ 1 w 404"/>
                  <a:gd name="T67" fmla="*/ 1 h 134"/>
                  <a:gd name="T68" fmla="*/ 1 w 404"/>
                  <a:gd name="T69" fmla="*/ 1 h 134"/>
                  <a:gd name="T70" fmla="*/ 1 w 404"/>
                  <a:gd name="T71" fmla="*/ 1 h 134"/>
                  <a:gd name="T72" fmla="*/ 1 w 404"/>
                  <a:gd name="T73" fmla="*/ 1 h 134"/>
                  <a:gd name="T74" fmla="*/ 1 w 404"/>
                  <a:gd name="T75" fmla="*/ 1 h 134"/>
                  <a:gd name="T76" fmla="*/ 1 w 404"/>
                  <a:gd name="T77" fmla="*/ 1 h 134"/>
                  <a:gd name="T78" fmla="*/ 1 w 404"/>
                  <a:gd name="T79" fmla="*/ 1 h 134"/>
                  <a:gd name="T80" fmla="*/ 1 w 404"/>
                  <a:gd name="T81" fmla="*/ 1 h 1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04"/>
                  <a:gd name="T124" fmla="*/ 0 h 134"/>
                  <a:gd name="T125" fmla="*/ 404 w 404"/>
                  <a:gd name="T126" fmla="*/ 134 h 1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04" h="134">
                    <a:moveTo>
                      <a:pt x="404" y="134"/>
                    </a:moveTo>
                    <a:lnTo>
                      <a:pt x="401" y="134"/>
                    </a:lnTo>
                    <a:lnTo>
                      <a:pt x="396" y="134"/>
                    </a:lnTo>
                    <a:lnTo>
                      <a:pt x="386" y="134"/>
                    </a:lnTo>
                    <a:lnTo>
                      <a:pt x="373" y="134"/>
                    </a:lnTo>
                    <a:lnTo>
                      <a:pt x="356" y="134"/>
                    </a:lnTo>
                    <a:lnTo>
                      <a:pt x="337" y="133"/>
                    </a:lnTo>
                    <a:lnTo>
                      <a:pt x="314" y="132"/>
                    </a:lnTo>
                    <a:lnTo>
                      <a:pt x="289" y="129"/>
                    </a:lnTo>
                    <a:lnTo>
                      <a:pt x="260" y="127"/>
                    </a:lnTo>
                    <a:lnTo>
                      <a:pt x="230" y="123"/>
                    </a:lnTo>
                    <a:lnTo>
                      <a:pt x="196" y="119"/>
                    </a:lnTo>
                    <a:lnTo>
                      <a:pt x="161" y="113"/>
                    </a:lnTo>
                    <a:lnTo>
                      <a:pt x="124" y="107"/>
                    </a:lnTo>
                    <a:lnTo>
                      <a:pt x="83" y="99"/>
                    </a:lnTo>
                    <a:lnTo>
                      <a:pt x="43" y="90"/>
                    </a:lnTo>
                    <a:lnTo>
                      <a:pt x="0" y="80"/>
                    </a:lnTo>
                    <a:lnTo>
                      <a:pt x="3" y="76"/>
                    </a:lnTo>
                    <a:lnTo>
                      <a:pt x="10" y="66"/>
                    </a:lnTo>
                    <a:lnTo>
                      <a:pt x="19" y="52"/>
                    </a:lnTo>
                    <a:lnTo>
                      <a:pt x="33" y="37"/>
                    </a:lnTo>
                    <a:lnTo>
                      <a:pt x="49" y="24"/>
                    </a:lnTo>
                    <a:lnTo>
                      <a:pt x="66" y="14"/>
                    </a:lnTo>
                    <a:lnTo>
                      <a:pt x="87" y="12"/>
                    </a:lnTo>
                    <a:lnTo>
                      <a:pt x="108" y="17"/>
                    </a:lnTo>
                    <a:lnTo>
                      <a:pt x="110" y="15"/>
                    </a:lnTo>
                    <a:lnTo>
                      <a:pt x="118" y="12"/>
                    </a:lnTo>
                    <a:lnTo>
                      <a:pt x="131" y="6"/>
                    </a:lnTo>
                    <a:lnTo>
                      <a:pt x="147" y="1"/>
                    </a:lnTo>
                    <a:lnTo>
                      <a:pt x="165" y="0"/>
                    </a:lnTo>
                    <a:lnTo>
                      <a:pt x="187" y="2"/>
                    </a:lnTo>
                    <a:lnTo>
                      <a:pt x="211" y="11"/>
                    </a:lnTo>
                    <a:lnTo>
                      <a:pt x="237" y="27"/>
                    </a:lnTo>
                    <a:lnTo>
                      <a:pt x="241" y="30"/>
                    </a:lnTo>
                    <a:lnTo>
                      <a:pt x="254" y="40"/>
                    </a:lnTo>
                    <a:lnTo>
                      <a:pt x="274" y="54"/>
                    </a:lnTo>
                    <a:lnTo>
                      <a:pt x="298" y="72"/>
                    </a:lnTo>
                    <a:lnTo>
                      <a:pt x="324" y="89"/>
                    </a:lnTo>
                    <a:lnTo>
                      <a:pt x="352" y="107"/>
                    </a:lnTo>
                    <a:lnTo>
                      <a:pt x="380" y="122"/>
                    </a:lnTo>
                    <a:lnTo>
                      <a:pt x="404" y="1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5" name="Freeform 79"/>
              <p:cNvSpPr>
                <a:spLocks/>
              </p:cNvSpPr>
              <p:nvPr/>
            </p:nvSpPr>
            <p:spPr bwMode="auto">
              <a:xfrm>
                <a:off x="3559" y="2600"/>
                <a:ext cx="203" cy="131"/>
              </a:xfrm>
              <a:custGeom>
                <a:avLst/>
                <a:gdLst>
                  <a:gd name="T0" fmla="*/ 1 w 406"/>
                  <a:gd name="T1" fmla="*/ 0 h 263"/>
                  <a:gd name="T2" fmla="*/ 1 w 406"/>
                  <a:gd name="T3" fmla="*/ 0 h 263"/>
                  <a:gd name="T4" fmla="*/ 1 w 406"/>
                  <a:gd name="T5" fmla="*/ 0 h 263"/>
                  <a:gd name="T6" fmla="*/ 1 w 406"/>
                  <a:gd name="T7" fmla="*/ 0 h 263"/>
                  <a:gd name="T8" fmla="*/ 1 w 406"/>
                  <a:gd name="T9" fmla="*/ 0 h 263"/>
                  <a:gd name="T10" fmla="*/ 1 w 406"/>
                  <a:gd name="T11" fmla="*/ 0 h 263"/>
                  <a:gd name="T12" fmla="*/ 1 w 406"/>
                  <a:gd name="T13" fmla="*/ 0 h 263"/>
                  <a:gd name="T14" fmla="*/ 1 w 406"/>
                  <a:gd name="T15" fmla="*/ 0 h 263"/>
                  <a:gd name="T16" fmla="*/ 1 w 406"/>
                  <a:gd name="T17" fmla="*/ 0 h 263"/>
                  <a:gd name="T18" fmla="*/ 1 w 406"/>
                  <a:gd name="T19" fmla="*/ 0 h 263"/>
                  <a:gd name="T20" fmla="*/ 1 w 406"/>
                  <a:gd name="T21" fmla="*/ 0 h 263"/>
                  <a:gd name="T22" fmla="*/ 1 w 406"/>
                  <a:gd name="T23" fmla="*/ 0 h 263"/>
                  <a:gd name="T24" fmla="*/ 1 w 406"/>
                  <a:gd name="T25" fmla="*/ 0 h 263"/>
                  <a:gd name="T26" fmla="*/ 1 w 406"/>
                  <a:gd name="T27" fmla="*/ 0 h 263"/>
                  <a:gd name="T28" fmla="*/ 1 w 406"/>
                  <a:gd name="T29" fmla="*/ 0 h 263"/>
                  <a:gd name="T30" fmla="*/ 1 w 406"/>
                  <a:gd name="T31" fmla="*/ 0 h 263"/>
                  <a:gd name="T32" fmla="*/ 1 w 406"/>
                  <a:gd name="T33" fmla="*/ 0 h 263"/>
                  <a:gd name="T34" fmla="*/ 1 w 406"/>
                  <a:gd name="T35" fmla="*/ 0 h 263"/>
                  <a:gd name="T36" fmla="*/ 1 w 406"/>
                  <a:gd name="T37" fmla="*/ 0 h 263"/>
                  <a:gd name="T38" fmla="*/ 1 w 406"/>
                  <a:gd name="T39" fmla="*/ 0 h 263"/>
                  <a:gd name="T40" fmla="*/ 1 w 406"/>
                  <a:gd name="T41" fmla="*/ 0 h 263"/>
                  <a:gd name="T42" fmla="*/ 1 w 406"/>
                  <a:gd name="T43" fmla="*/ 0 h 263"/>
                  <a:gd name="T44" fmla="*/ 1 w 406"/>
                  <a:gd name="T45" fmla="*/ 0 h 263"/>
                  <a:gd name="T46" fmla="*/ 1 w 406"/>
                  <a:gd name="T47" fmla="*/ 0 h 263"/>
                  <a:gd name="T48" fmla="*/ 1 w 406"/>
                  <a:gd name="T49" fmla="*/ 0 h 263"/>
                  <a:gd name="T50" fmla="*/ 1 w 406"/>
                  <a:gd name="T51" fmla="*/ 0 h 263"/>
                  <a:gd name="T52" fmla="*/ 1 w 406"/>
                  <a:gd name="T53" fmla="*/ 0 h 263"/>
                  <a:gd name="T54" fmla="*/ 1 w 406"/>
                  <a:gd name="T55" fmla="*/ 0 h 263"/>
                  <a:gd name="T56" fmla="*/ 1 w 406"/>
                  <a:gd name="T57" fmla="*/ 0 h 263"/>
                  <a:gd name="T58" fmla="*/ 0 w 406"/>
                  <a:gd name="T59" fmla="*/ 0 h 263"/>
                  <a:gd name="T60" fmla="*/ 1 w 406"/>
                  <a:gd name="T61" fmla="*/ 0 h 263"/>
                  <a:gd name="T62" fmla="*/ 1 w 406"/>
                  <a:gd name="T63" fmla="*/ 0 h 263"/>
                  <a:gd name="T64" fmla="*/ 1 w 406"/>
                  <a:gd name="T65" fmla="*/ 0 h 263"/>
                  <a:gd name="T66" fmla="*/ 1 w 406"/>
                  <a:gd name="T67" fmla="*/ 0 h 263"/>
                  <a:gd name="T68" fmla="*/ 1 w 406"/>
                  <a:gd name="T69" fmla="*/ 0 h 263"/>
                  <a:gd name="T70" fmla="*/ 1 w 406"/>
                  <a:gd name="T71" fmla="*/ 0 h 263"/>
                  <a:gd name="T72" fmla="*/ 1 w 406"/>
                  <a:gd name="T73" fmla="*/ 0 h 263"/>
                  <a:gd name="T74" fmla="*/ 1 w 406"/>
                  <a:gd name="T75" fmla="*/ 0 h 263"/>
                  <a:gd name="T76" fmla="*/ 1 w 406"/>
                  <a:gd name="T77" fmla="*/ 0 h 263"/>
                  <a:gd name="T78" fmla="*/ 1 w 406"/>
                  <a:gd name="T79" fmla="*/ 0 h 263"/>
                  <a:gd name="T80" fmla="*/ 1 w 406"/>
                  <a:gd name="T81" fmla="*/ 0 h 263"/>
                  <a:gd name="T82" fmla="*/ 1 w 406"/>
                  <a:gd name="T83" fmla="*/ 0 h 263"/>
                  <a:gd name="T84" fmla="*/ 1 w 406"/>
                  <a:gd name="T85" fmla="*/ 0 h 263"/>
                  <a:gd name="T86" fmla="*/ 1 w 406"/>
                  <a:gd name="T87" fmla="*/ 0 h 263"/>
                  <a:gd name="T88" fmla="*/ 1 w 406"/>
                  <a:gd name="T89" fmla="*/ 0 h 263"/>
                  <a:gd name="T90" fmla="*/ 1 w 406"/>
                  <a:gd name="T91" fmla="*/ 0 h 263"/>
                  <a:gd name="T92" fmla="*/ 1 w 406"/>
                  <a:gd name="T93" fmla="*/ 0 h 263"/>
                  <a:gd name="T94" fmla="*/ 1 w 406"/>
                  <a:gd name="T95" fmla="*/ 0 h 263"/>
                  <a:gd name="T96" fmla="*/ 1 w 406"/>
                  <a:gd name="T97" fmla="*/ 0 h 263"/>
                  <a:gd name="T98" fmla="*/ 1 w 406"/>
                  <a:gd name="T99" fmla="*/ 0 h 2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06"/>
                  <a:gd name="T151" fmla="*/ 0 h 263"/>
                  <a:gd name="T152" fmla="*/ 406 w 406"/>
                  <a:gd name="T153" fmla="*/ 263 h 26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06" h="263">
                    <a:moveTo>
                      <a:pt x="406" y="221"/>
                    </a:moveTo>
                    <a:lnTo>
                      <a:pt x="403" y="226"/>
                    </a:lnTo>
                    <a:lnTo>
                      <a:pt x="392" y="235"/>
                    </a:lnTo>
                    <a:lnTo>
                      <a:pt x="377" y="248"/>
                    </a:lnTo>
                    <a:lnTo>
                      <a:pt x="358" y="258"/>
                    </a:lnTo>
                    <a:lnTo>
                      <a:pt x="335" y="263"/>
                    </a:lnTo>
                    <a:lnTo>
                      <a:pt x="309" y="258"/>
                    </a:lnTo>
                    <a:lnTo>
                      <a:pt x="285" y="241"/>
                    </a:lnTo>
                    <a:lnTo>
                      <a:pt x="260" y="206"/>
                    </a:lnTo>
                    <a:lnTo>
                      <a:pt x="253" y="210"/>
                    </a:lnTo>
                    <a:lnTo>
                      <a:pt x="237" y="216"/>
                    </a:lnTo>
                    <a:lnTo>
                      <a:pt x="211" y="224"/>
                    </a:lnTo>
                    <a:lnTo>
                      <a:pt x="183" y="230"/>
                    </a:lnTo>
                    <a:lnTo>
                      <a:pt x="153" y="230"/>
                    </a:lnTo>
                    <a:lnTo>
                      <a:pt x="125" y="221"/>
                    </a:lnTo>
                    <a:lnTo>
                      <a:pt x="102" y="202"/>
                    </a:lnTo>
                    <a:lnTo>
                      <a:pt x="88" y="167"/>
                    </a:lnTo>
                    <a:lnTo>
                      <a:pt x="85" y="166"/>
                    </a:lnTo>
                    <a:lnTo>
                      <a:pt x="75" y="163"/>
                    </a:lnTo>
                    <a:lnTo>
                      <a:pt x="63" y="158"/>
                    </a:lnTo>
                    <a:lnTo>
                      <a:pt x="49" y="150"/>
                    </a:lnTo>
                    <a:lnTo>
                      <a:pt x="35" y="140"/>
                    </a:lnTo>
                    <a:lnTo>
                      <a:pt x="26" y="127"/>
                    </a:lnTo>
                    <a:lnTo>
                      <a:pt x="21" y="112"/>
                    </a:lnTo>
                    <a:lnTo>
                      <a:pt x="24" y="94"/>
                    </a:lnTo>
                    <a:lnTo>
                      <a:pt x="21" y="92"/>
                    </a:lnTo>
                    <a:lnTo>
                      <a:pt x="17" y="88"/>
                    </a:lnTo>
                    <a:lnTo>
                      <a:pt x="10" y="80"/>
                    </a:lnTo>
                    <a:lnTo>
                      <a:pt x="4" y="69"/>
                    </a:lnTo>
                    <a:lnTo>
                      <a:pt x="0" y="56"/>
                    </a:lnTo>
                    <a:lnTo>
                      <a:pt x="2" y="41"/>
                    </a:lnTo>
                    <a:lnTo>
                      <a:pt x="10" y="21"/>
                    </a:lnTo>
                    <a:lnTo>
                      <a:pt x="25" y="0"/>
                    </a:lnTo>
                    <a:lnTo>
                      <a:pt x="147" y="39"/>
                    </a:lnTo>
                    <a:lnTo>
                      <a:pt x="146" y="41"/>
                    </a:lnTo>
                    <a:lnTo>
                      <a:pt x="142" y="42"/>
                    </a:lnTo>
                    <a:lnTo>
                      <a:pt x="139" y="45"/>
                    </a:lnTo>
                    <a:lnTo>
                      <a:pt x="135" y="51"/>
                    </a:lnTo>
                    <a:lnTo>
                      <a:pt x="132" y="57"/>
                    </a:lnTo>
                    <a:lnTo>
                      <a:pt x="131" y="65"/>
                    </a:lnTo>
                    <a:lnTo>
                      <a:pt x="132" y="74"/>
                    </a:lnTo>
                    <a:lnTo>
                      <a:pt x="136" y="84"/>
                    </a:lnTo>
                    <a:lnTo>
                      <a:pt x="146" y="96"/>
                    </a:lnTo>
                    <a:lnTo>
                      <a:pt x="161" y="110"/>
                    </a:lnTo>
                    <a:lnTo>
                      <a:pt x="181" y="125"/>
                    </a:lnTo>
                    <a:lnTo>
                      <a:pt x="209" y="141"/>
                    </a:lnTo>
                    <a:lnTo>
                      <a:pt x="244" y="159"/>
                    </a:lnTo>
                    <a:lnTo>
                      <a:pt x="289" y="178"/>
                    </a:lnTo>
                    <a:lnTo>
                      <a:pt x="342" y="200"/>
                    </a:lnTo>
                    <a:lnTo>
                      <a:pt x="406" y="2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6" name="Freeform 80"/>
              <p:cNvSpPr>
                <a:spLocks/>
              </p:cNvSpPr>
              <p:nvPr/>
            </p:nvSpPr>
            <p:spPr bwMode="auto">
              <a:xfrm>
                <a:off x="3801" y="2366"/>
                <a:ext cx="492" cy="287"/>
              </a:xfrm>
              <a:custGeom>
                <a:avLst/>
                <a:gdLst>
                  <a:gd name="T0" fmla="*/ 0 w 985"/>
                  <a:gd name="T1" fmla="*/ 1 h 574"/>
                  <a:gd name="T2" fmla="*/ 0 w 985"/>
                  <a:gd name="T3" fmla="*/ 1 h 574"/>
                  <a:gd name="T4" fmla="*/ 0 w 985"/>
                  <a:gd name="T5" fmla="*/ 1 h 574"/>
                  <a:gd name="T6" fmla="*/ 0 w 985"/>
                  <a:gd name="T7" fmla="*/ 1 h 574"/>
                  <a:gd name="T8" fmla="*/ 0 w 985"/>
                  <a:gd name="T9" fmla="*/ 1 h 574"/>
                  <a:gd name="T10" fmla="*/ 0 w 985"/>
                  <a:gd name="T11" fmla="*/ 1 h 574"/>
                  <a:gd name="T12" fmla="*/ 0 w 985"/>
                  <a:gd name="T13" fmla="*/ 1 h 574"/>
                  <a:gd name="T14" fmla="*/ 0 w 985"/>
                  <a:gd name="T15" fmla="*/ 1 h 574"/>
                  <a:gd name="T16" fmla="*/ 0 w 985"/>
                  <a:gd name="T17" fmla="*/ 1 h 574"/>
                  <a:gd name="T18" fmla="*/ 0 w 985"/>
                  <a:gd name="T19" fmla="*/ 1 h 574"/>
                  <a:gd name="T20" fmla="*/ 0 w 985"/>
                  <a:gd name="T21" fmla="*/ 1 h 574"/>
                  <a:gd name="T22" fmla="*/ 0 w 985"/>
                  <a:gd name="T23" fmla="*/ 1 h 574"/>
                  <a:gd name="T24" fmla="*/ 0 w 985"/>
                  <a:gd name="T25" fmla="*/ 1 h 574"/>
                  <a:gd name="T26" fmla="*/ 0 w 985"/>
                  <a:gd name="T27" fmla="*/ 1 h 574"/>
                  <a:gd name="T28" fmla="*/ 0 w 985"/>
                  <a:gd name="T29" fmla="*/ 1 h 574"/>
                  <a:gd name="T30" fmla="*/ 0 w 985"/>
                  <a:gd name="T31" fmla="*/ 1 h 574"/>
                  <a:gd name="T32" fmla="*/ 0 w 985"/>
                  <a:gd name="T33" fmla="*/ 1 h 574"/>
                  <a:gd name="T34" fmla="*/ 0 w 985"/>
                  <a:gd name="T35" fmla="*/ 1 h 574"/>
                  <a:gd name="T36" fmla="*/ 0 w 985"/>
                  <a:gd name="T37" fmla="*/ 1 h 574"/>
                  <a:gd name="T38" fmla="*/ 0 w 985"/>
                  <a:gd name="T39" fmla="*/ 1 h 574"/>
                  <a:gd name="T40" fmla="*/ 0 w 985"/>
                  <a:gd name="T41" fmla="*/ 1 h 574"/>
                  <a:gd name="T42" fmla="*/ 0 w 985"/>
                  <a:gd name="T43" fmla="*/ 1 h 574"/>
                  <a:gd name="T44" fmla="*/ 0 w 985"/>
                  <a:gd name="T45" fmla="*/ 1 h 574"/>
                  <a:gd name="T46" fmla="*/ 0 w 985"/>
                  <a:gd name="T47" fmla="*/ 1 h 574"/>
                  <a:gd name="T48" fmla="*/ 0 w 985"/>
                  <a:gd name="T49" fmla="*/ 1 h 574"/>
                  <a:gd name="T50" fmla="*/ 0 w 985"/>
                  <a:gd name="T51" fmla="*/ 1 h 574"/>
                  <a:gd name="T52" fmla="*/ 0 w 985"/>
                  <a:gd name="T53" fmla="*/ 1 h 574"/>
                  <a:gd name="T54" fmla="*/ 0 w 985"/>
                  <a:gd name="T55" fmla="*/ 1 h 574"/>
                  <a:gd name="T56" fmla="*/ 0 w 985"/>
                  <a:gd name="T57" fmla="*/ 1 h 574"/>
                  <a:gd name="T58" fmla="*/ 0 w 985"/>
                  <a:gd name="T59" fmla="*/ 1 h 574"/>
                  <a:gd name="T60" fmla="*/ 0 w 985"/>
                  <a:gd name="T61" fmla="*/ 1 h 574"/>
                  <a:gd name="T62" fmla="*/ 0 w 985"/>
                  <a:gd name="T63" fmla="*/ 1 h 574"/>
                  <a:gd name="T64" fmla="*/ 0 w 985"/>
                  <a:gd name="T65" fmla="*/ 1 h 574"/>
                  <a:gd name="T66" fmla="*/ 0 w 985"/>
                  <a:gd name="T67" fmla="*/ 1 h 574"/>
                  <a:gd name="T68" fmla="*/ 0 w 985"/>
                  <a:gd name="T69" fmla="*/ 1 h 574"/>
                  <a:gd name="T70" fmla="*/ 0 w 985"/>
                  <a:gd name="T71" fmla="*/ 1 h 574"/>
                  <a:gd name="T72" fmla="*/ 0 w 985"/>
                  <a:gd name="T73" fmla="*/ 1 h 574"/>
                  <a:gd name="T74" fmla="*/ 0 w 985"/>
                  <a:gd name="T75" fmla="*/ 1 h 574"/>
                  <a:gd name="T76" fmla="*/ 0 w 985"/>
                  <a:gd name="T77" fmla="*/ 1 h 574"/>
                  <a:gd name="T78" fmla="*/ 0 w 985"/>
                  <a:gd name="T79" fmla="*/ 1 h 574"/>
                  <a:gd name="T80" fmla="*/ 0 w 985"/>
                  <a:gd name="T81" fmla="*/ 1 h 574"/>
                  <a:gd name="T82" fmla="*/ 0 w 985"/>
                  <a:gd name="T83" fmla="*/ 1 h 574"/>
                  <a:gd name="T84" fmla="*/ 0 w 985"/>
                  <a:gd name="T85" fmla="*/ 1 h 574"/>
                  <a:gd name="T86" fmla="*/ 0 w 985"/>
                  <a:gd name="T87" fmla="*/ 1 h 574"/>
                  <a:gd name="T88" fmla="*/ 0 w 985"/>
                  <a:gd name="T89" fmla="*/ 1 h 574"/>
                  <a:gd name="T90" fmla="*/ 0 w 985"/>
                  <a:gd name="T91" fmla="*/ 1 h 574"/>
                  <a:gd name="T92" fmla="*/ 0 w 985"/>
                  <a:gd name="T93" fmla="*/ 1 h 574"/>
                  <a:gd name="T94" fmla="*/ 0 w 985"/>
                  <a:gd name="T95" fmla="*/ 1 h 574"/>
                  <a:gd name="T96" fmla="*/ 0 w 985"/>
                  <a:gd name="T97" fmla="*/ 1 h 574"/>
                  <a:gd name="T98" fmla="*/ 0 w 985"/>
                  <a:gd name="T99" fmla="*/ 1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85"/>
                  <a:gd name="T151" fmla="*/ 0 h 574"/>
                  <a:gd name="T152" fmla="*/ 985 w 98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85" h="574">
                    <a:moveTo>
                      <a:pt x="985" y="497"/>
                    </a:moveTo>
                    <a:lnTo>
                      <a:pt x="981" y="496"/>
                    </a:lnTo>
                    <a:lnTo>
                      <a:pt x="970" y="494"/>
                    </a:lnTo>
                    <a:lnTo>
                      <a:pt x="952" y="490"/>
                    </a:lnTo>
                    <a:lnTo>
                      <a:pt x="929" y="484"/>
                    </a:lnTo>
                    <a:lnTo>
                      <a:pt x="902" y="476"/>
                    </a:lnTo>
                    <a:lnTo>
                      <a:pt x="871" y="468"/>
                    </a:lnTo>
                    <a:lnTo>
                      <a:pt x="838" y="458"/>
                    </a:lnTo>
                    <a:lnTo>
                      <a:pt x="804" y="446"/>
                    </a:lnTo>
                    <a:lnTo>
                      <a:pt x="769" y="433"/>
                    </a:lnTo>
                    <a:lnTo>
                      <a:pt x="735" y="419"/>
                    </a:lnTo>
                    <a:lnTo>
                      <a:pt x="701" y="403"/>
                    </a:lnTo>
                    <a:lnTo>
                      <a:pt x="671" y="385"/>
                    </a:lnTo>
                    <a:lnTo>
                      <a:pt x="645" y="367"/>
                    </a:lnTo>
                    <a:lnTo>
                      <a:pt x="622" y="347"/>
                    </a:lnTo>
                    <a:lnTo>
                      <a:pt x="604" y="325"/>
                    </a:lnTo>
                    <a:lnTo>
                      <a:pt x="594" y="304"/>
                    </a:lnTo>
                    <a:lnTo>
                      <a:pt x="585" y="282"/>
                    </a:lnTo>
                    <a:lnTo>
                      <a:pt x="573" y="261"/>
                    </a:lnTo>
                    <a:lnTo>
                      <a:pt x="558" y="242"/>
                    </a:lnTo>
                    <a:lnTo>
                      <a:pt x="541" y="225"/>
                    </a:lnTo>
                    <a:lnTo>
                      <a:pt x="523" y="209"/>
                    </a:lnTo>
                    <a:lnTo>
                      <a:pt x="502" y="195"/>
                    </a:lnTo>
                    <a:lnTo>
                      <a:pt x="480" y="181"/>
                    </a:lnTo>
                    <a:lnTo>
                      <a:pt x="458" y="170"/>
                    </a:lnTo>
                    <a:lnTo>
                      <a:pt x="435" y="160"/>
                    </a:lnTo>
                    <a:lnTo>
                      <a:pt x="412" y="149"/>
                    </a:lnTo>
                    <a:lnTo>
                      <a:pt x="389" y="140"/>
                    </a:lnTo>
                    <a:lnTo>
                      <a:pt x="368" y="132"/>
                    </a:lnTo>
                    <a:lnTo>
                      <a:pt x="347" y="124"/>
                    </a:lnTo>
                    <a:lnTo>
                      <a:pt x="328" y="118"/>
                    </a:lnTo>
                    <a:lnTo>
                      <a:pt x="312" y="111"/>
                    </a:lnTo>
                    <a:lnTo>
                      <a:pt x="297" y="105"/>
                    </a:lnTo>
                    <a:lnTo>
                      <a:pt x="282" y="100"/>
                    </a:lnTo>
                    <a:lnTo>
                      <a:pt x="266" y="95"/>
                    </a:lnTo>
                    <a:lnTo>
                      <a:pt x="246" y="89"/>
                    </a:lnTo>
                    <a:lnTo>
                      <a:pt x="226" y="85"/>
                    </a:lnTo>
                    <a:lnTo>
                      <a:pt x="204" y="79"/>
                    </a:lnTo>
                    <a:lnTo>
                      <a:pt x="183" y="74"/>
                    </a:lnTo>
                    <a:lnTo>
                      <a:pt x="160" y="68"/>
                    </a:lnTo>
                    <a:lnTo>
                      <a:pt x="138" y="63"/>
                    </a:lnTo>
                    <a:lnTo>
                      <a:pt x="115" y="57"/>
                    </a:lnTo>
                    <a:lnTo>
                      <a:pt x="94" y="51"/>
                    </a:lnTo>
                    <a:lnTo>
                      <a:pt x="73" y="44"/>
                    </a:lnTo>
                    <a:lnTo>
                      <a:pt x="55" y="37"/>
                    </a:lnTo>
                    <a:lnTo>
                      <a:pt x="37" y="29"/>
                    </a:lnTo>
                    <a:lnTo>
                      <a:pt x="22" y="20"/>
                    </a:lnTo>
                    <a:lnTo>
                      <a:pt x="10" y="11"/>
                    </a:lnTo>
                    <a:lnTo>
                      <a:pt x="0" y="0"/>
                    </a:lnTo>
                    <a:lnTo>
                      <a:pt x="2" y="2"/>
                    </a:lnTo>
                    <a:lnTo>
                      <a:pt x="4" y="5"/>
                    </a:lnTo>
                    <a:lnTo>
                      <a:pt x="10" y="11"/>
                    </a:lnTo>
                    <a:lnTo>
                      <a:pt x="15" y="18"/>
                    </a:lnTo>
                    <a:lnTo>
                      <a:pt x="25" y="26"/>
                    </a:lnTo>
                    <a:lnTo>
                      <a:pt x="35" y="36"/>
                    </a:lnTo>
                    <a:lnTo>
                      <a:pt x="47" y="47"/>
                    </a:lnTo>
                    <a:lnTo>
                      <a:pt x="62" y="57"/>
                    </a:lnTo>
                    <a:lnTo>
                      <a:pt x="77" y="68"/>
                    </a:lnTo>
                    <a:lnTo>
                      <a:pt x="94" y="79"/>
                    </a:lnTo>
                    <a:lnTo>
                      <a:pt x="113" y="90"/>
                    </a:lnTo>
                    <a:lnTo>
                      <a:pt x="134" y="100"/>
                    </a:lnTo>
                    <a:lnTo>
                      <a:pt x="156" y="109"/>
                    </a:lnTo>
                    <a:lnTo>
                      <a:pt x="180" y="116"/>
                    </a:lnTo>
                    <a:lnTo>
                      <a:pt x="206" y="121"/>
                    </a:lnTo>
                    <a:lnTo>
                      <a:pt x="232" y="126"/>
                    </a:lnTo>
                    <a:lnTo>
                      <a:pt x="260" y="130"/>
                    </a:lnTo>
                    <a:lnTo>
                      <a:pt x="285" y="135"/>
                    </a:lnTo>
                    <a:lnTo>
                      <a:pt x="312" y="143"/>
                    </a:lnTo>
                    <a:lnTo>
                      <a:pt x="336" y="151"/>
                    </a:lnTo>
                    <a:lnTo>
                      <a:pt x="360" y="162"/>
                    </a:lnTo>
                    <a:lnTo>
                      <a:pt x="382" y="173"/>
                    </a:lnTo>
                    <a:lnTo>
                      <a:pt x="404" y="186"/>
                    </a:lnTo>
                    <a:lnTo>
                      <a:pt x="425" y="200"/>
                    </a:lnTo>
                    <a:lnTo>
                      <a:pt x="443" y="214"/>
                    </a:lnTo>
                    <a:lnTo>
                      <a:pt x="461" y="229"/>
                    </a:lnTo>
                    <a:lnTo>
                      <a:pt x="478" y="244"/>
                    </a:lnTo>
                    <a:lnTo>
                      <a:pt x="491" y="260"/>
                    </a:lnTo>
                    <a:lnTo>
                      <a:pt x="505" y="276"/>
                    </a:lnTo>
                    <a:lnTo>
                      <a:pt x="517" y="293"/>
                    </a:lnTo>
                    <a:lnTo>
                      <a:pt x="526" y="309"/>
                    </a:lnTo>
                    <a:lnTo>
                      <a:pt x="534" y="325"/>
                    </a:lnTo>
                    <a:lnTo>
                      <a:pt x="548" y="351"/>
                    </a:lnTo>
                    <a:lnTo>
                      <a:pt x="567" y="375"/>
                    </a:lnTo>
                    <a:lnTo>
                      <a:pt x="591" y="398"/>
                    </a:lnTo>
                    <a:lnTo>
                      <a:pt x="617" y="421"/>
                    </a:lnTo>
                    <a:lnTo>
                      <a:pt x="647" y="442"/>
                    </a:lnTo>
                    <a:lnTo>
                      <a:pt x="678" y="461"/>
                    </a:lnTo>
                    <a:lnTo>
                      <a:pt x="712" y="480"/>
                    </a:lnTo>
                    <a:lnTo>
                      <a:pt x="746" y="497"/>
                    </a:lnTo>
                    <a:lnTo>
                      <a:pt x="779" y="512"/>
                    </a:lnTo>
                    <a:lnTo>
                      <a:pt x="813" y="527"/>
                    </a:lnTo>
                    <a:lnTo>
                      <a:pt x="845" y="539"/>
                    </a:lnTo>
                    <a:lnTo>
                      <a:pt x="875" y="550"/>
                    </a:lnTo>
                    <a:lnTo>
                      <a:pt x="903" y="559"/>
                    </a:lnTo>
                    <a:lnTo>
                      <a:pt x="926" y="566"/>
                    </a:lnTo>
                    <a:lnTo>
                      <a:pt x="945" y="571"/>
                    </a:lnTo>
                    <a:lnTo>
                      <a:pt x="960" y="574"/>
                    </a:lnTo>
                    <a:lnTo>
                      <a:pt x="959" y="569"/>
                    </a:lnTo>
                    <a:lnTo>
                      <a:pt x="960" y="551"/>
                    </a:lnTo>
                    <a:lnTo>
                      <a:pt x="966" y="527"/>
                    </a:lnTo>
                    <a:lnTo>
                      <a:pt x="985" y="4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7" name="Freeform 81"/>
              <p:cNvSpPr>
                <a:spLocks/>
              </p:cNvSpPr>
              <p:nvPr/>
            </p:nvSpPr>
            <p:spPr bwMode="auto">
              <a:xfrm>
                <a:off x="3779" y="2380"/>
                <a:ext cx="158" cy="107"/>
              </a:xfrm>
              <a:custGeom>
                <a:avLst/>
                <a:gdLst>
                  <a:gd name="T0" fmla="*/ 1 w 314"/>
                  <a:gd name="T1" fmla="*/ 0 h 214"/>
                  <a:gd name="T2" fmla="*/ 1 w 314"/>
                  <a:gd name="T3" fmla="*/ 1 h 214"/>
                  <a:gd name="T4" fmla="*/ 1 w 314"/>
                  <a:gd name="T5" fmla="*/ 1 h 214"/>
                  <a:gd name="T6" fmla="*/ 1 w 314"/>
                  <a:gd name="T7" fmla="*/ 1 h 214"/>
                  <a:gd name="T8" fmla="*/ 1 w 314"/>
                  <a:gd name="T9" fmla="*/ 1 h 214"/>
                  <a:gd name="T10" fmla="*/ 0 w 314"/>
                  <a:gd name="T11" fmla="*/ 1 h 214"/>
                  <a:gd name="T12" fmla="*/ 1 w 314"/>
                  <a:gd name="T13" fmla="*/ 1 h 214"/>
                  <a:gd name="T14" fmla="*/ 1 w 314"/>
                  <a:gd name="T15" fmla="*/ 1 h 214"/>
                  <a:gd name="T16" fmla="*/ 1 w 314"/>
                  <a:gd name="T17" fmla="*/ 1 h 214"/>
                  <a:gd name="T18" fmla="*/ 1 w 314"/>
                  <a:gd name="T19" fmla="*/ 1 h 214"/>
                  <a:gd name="T20" fmla="*/ 1 w 314"/>
                  <a:gd name="T21" fmla="*/ 1 h 214"/>
                  <a:gd name="T22" fmla="*/ 1 w 314"/>
                  <a:gd name="T23" fmla="*/ 1 h 214"/>
                  <a:gd name="T24" fmla="*/ 1 w 314"/>
                  <a:gd name="T25" fmla="*/ 1 h 214"/>
                  <a:gd name="T26" fmla="*/ 1 w 314"/>
                  <a:gd name="T27" fmla="*/ 1 h 214"/>
                  <a:gd name="T28" fmla="*/ 1 w 314"/>
                  <a:gd name="T29" fmla="*/ 1 h 214"/>
                  <a:gd name="T30" fmla="*/ 1 w 314"/>
                  <a:gd name="T31" fmla="*/ 1 h 214"/>
                  <a:gd name="T32" fmla="*/ 1 w 314"/>
                  <a:gd name="T33" fmla="*/ 1 h 214"/>
                  <a:gd name="T34" fmla="*/ 1 w 314"/>
                  <a:gd name="T35" fmla="*/ 1 h 214"/>
                  <a:gd name="T36" fmla="*/ 1 w 314"/>
                  <a:gd name="T37" fmla="*/ 1 h 214"/>
                  <a:gd name="T38" fmla="*/ 1 w 314"/>
                  <a:gd name="T39" fmla="*/ 1 h 214"/>
                  <a:gd name="T40" fmla="*/ 1 w 314"/>
                  <a:gd name="T41" fmla="*/ 1 h 214"/>
                  <a:gd name="T42" fmla="*/ 1 w 314"/>
                  <a:gd name="T43" fmla="*/ 1 h 214"/>
                  <a:gd name="T44" fmla="*/ 1 w 314"/>
                  <a:gd name="T45" fmla="*/ 1 h 214"/>
                  <a:gd name="T46" fmla="*/ 1 w 314"/>
                  <a:gd name="T47" fmla="*/ 1 h 214"/>
                  <a:gd name="T48" fmla="*/ 1 w 314"/>
                  <a:gd name="T49" fmla="*/ 1 h 214"/>
                  <a:gd name="T50" fmla="*/ 1 w 314"/>
                  <a:gd name="T51" fmla="*/ 1 h 214"/>
                  <a:gd name="T52" fmla="*/ 1 w 314"/>
                  <a:gd name="T53" fmla="*/ 1 h 214"/>
                  <a:gd name="T54" fmla="*/ 1 w 314"/>
                  <a:gd name="T55" fmla="*/ 1 h 214"/>
                  <a:gd name="T56" fmla="*/ 1 w 314"/>
                  <a:gd name="T57" fmla="*/ 1 h 214"/>
                  <a:gd name="T58" fmla="*/ 1 w 314"/>
                  <a:gd name="T59" fmla="*/ 1 h 214"/>
                  <a:gd name="T60" fmla="*/ 1 w 314"/>
                  <a:gd name="T61" fmla="*/ 1 h 214"/>
                  <a:gd name="T62" fmla="*/ 1 w 314"/>
                  <a:gd name="T63" fmla="*/ 1 h 214"/>
                  <a:gd name="T64" fmla="*/ 1 w 314"/>
                  <a:gd name="T65" fmla="*/ 1 h 214"/>
                  <a:gd name="T66" fmla="*/ 1 w 314"/>
                  <a:gd name="T67" fmla="*/ 0 h 2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4"/>
                  <a:gd name="T103" fmla="*/ 0 h 214"/>
                  <a:gd name="T104" fmla="*/ 314 w 314"/>
                  <a:gd name="T105" fmla="*/ 214 h 2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4" h="214">
                    <a:moveTo>
                      <a:pt x="7" y="0"/>
                    </a:moveTo>
                    <a:lnTo>
                      <a:pt x="6" y="2"/>
                    </a:lnTo>
                    <a:lnTo>
                      <a:pt x="4" y="7"/>
                    </a:lnTo>
                    <a:lnTo>
                      <a:pt x="2" y="15"/>
                    </a:lnTo>
                    <a:lnTo>
                      <a:pt x="1" y="25"/>
                    </a:lnTo>
                    <a:lnTo>
                      <a:pt x="0" y="38"/>
                    </a:lnTo>
                    <a:lnTo>
                      <a:pt x="1" y="52"/>
                    </a:lnTo>
                    <a:lnTo>
                      <a:pt x="4" y="68"/>
                    </a:lnTo>
                    <a:lnTo>
                      <a:pt x="11" y="85"/>
                    </a:lnTo>
                    <a:lnTo>
                      <a:pt x="21" y="103"/>
                    </a:lnTo>
                    <a:lnTo>
                      <a:pt x="36" y="121"/>
                    </a:lnTo>
                    <a:lnTo>
                      <a:pt x="55" y="138"/>
                    </a:lnTo>
                    <a:lnTo>
                      <a:pt x="81" y="156"/>
                    </a:lnTo>
                    <a:lnTo>
                      <a:pt x="113" y="173"/>
                    </a:lnTo>
                    <a:lnTo>
                      <a:pt x="152" y="188"/>
                    </a:lnTo>
                    <a:lnTo>
                      <a:pt x="198" y="203"/>
                    </a:lnTo>
                    <a:lnTo>
                      <a:pt x="253" y="214"/>
                    </a:lnTo>
                    <a:lnTo>
                      <a:pt x="314" y="188"/>
                    </a:lnTo>
                    <a:lnTo>
                      <a:pt x="311" y="188"/>
                    </a:lnTo>
                    <a:lnTo>
                      <a:pt x="301" y="186"/>
                    </a:lnTo>
                    <a:lnTo>
                      <a:pt x="286" y="183"/>
                    </a:lnTo>
                    <a:lnTo>
                      <a:pt x="266" y="179"/>
                    </a:lnTo>
                    <a:lnTo>
                      <a:pt x="242" y="174"/>
                    </a:lnTo>
                    <a:lnTo>
                      <a:pt x="217" y="167"/>
                    </a:lnTo>
                    <a:lnTo>
                      <a:pt x="188" y="159"/>
                    </a:lnTo>
                    <a:lnTo>
                      <a:pt x="159" y="149"/>
                    </a:lnTo>
                    <a:lnTo>
                      <a:pt x="130" y="137"/>
                    </a:lnTo>
                    <a:lnTo>
                      <a:pt x="102" y="123"/>
                    </a:lnTo>
                    <a:lnTo>
                      <a:pt x="77" y="108"/>
                    </a:lnTo>
                    <a:lnTo>
                      <a:pt x="53" y="91"/>
                    </a:lnTo>
                    <a:lnTo>
                      <a:pt x="34" y="71"/>
                    </a:lnTo>
                    <a:lnTo>
                      <a:pt x="19" y="50"/>
                    </a:lnTo>
                    <a:lnTo>
                      <a:pt x="10" y="2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8" name="Freeform 82"/>
              <p:cNvSpPr>
                <a:spLocks/>
              </p:cNvSpPr>
              <p:nvPr/>
            </p:nvSpPr>
            <p:spPr bwMode="auto">
              <a:xfrm>
                <a:off x="3600" y="2495"/>
                <a:ext cx="250" cy="69"/>
              </a:xfrm>
              <a:custGeom>
                <a:avLst/>
                <a:gdLst>
                  <a:gd name="T0" fmla="*/ 1 w 499"/>
                  <a:gd name="T1" fmla="*/ 1 h 137"/>
                  <a:gd name="T2" fmla="*/ 1 w 499"/>
                  <a:gd name="T3" fmla="*/ 1 h 137"/>
                  <a:gd name="T4" fmla="*/ 1 w 499"/>
                  <a:gd name="T5" fmla="*/ 1 h 137"/>
                  <a:gd name="T6" fmla="*/ 1 w 499"/>
                  <a:gd name="T7" fmla="*/ 1 h 137"/>
                  <a:gd name="T8" fmla="*/ 1 w 499"/>
                  <a:gd name="T9" fmla="*/ 1 h 137"/>
                  <a:gd name="T10" fmla="*/ 1 w 499"/>
                  <a:gd name="T11" fmla="*/ 1 h 137"/>
                  <a:gd name="T12" fmla="*/ 1 w 499"/>
                  <a:gd name="T13" fmla="*/ 1 h 137"/>
                  <a:gd name="T14" fmla="*/ 1 w 499"/>
                  <a:gd name="T15" fmla="*/ 1 h 137"/>
                  <a:gd name="T16" fmla="*/ 1 w 499"/>
                  <a:gd name="T17" fmla="*/ 1 h 137"/>
                  <a:gd name="T18" fmla="*/ 1 w 499"/>
                  <a:gd name="T19" fmla="*/ 1 h 137"/>
                  <a:gd name="T20" fmla="*/ 1 w 499"/>
                  <a:gd name="T21" fmla="*/ 1 h 137"/>
                  <a:gd name="T22" fmla="*/ 1 w 499"/>
                  <a:gd name="T23" fmla="*/ 1 h 137"/>
                  <a:gd name="T24" fmla="*/ 1 w 499"/>
                  <a:gd name="T25" fmla="*/ 1 h 137"/>
                  <a:gd name="T26" fmla="*/ 1 w 499"/>
                  <a:gd name="T27" fmla="*/ 1 h 137"/>
                  <a:gd name="T28" fmla="*/ 1 w 499"/>
                  <a:gd name="T29" fmla="*/ 1 h 137"/>
                  <a:gd name="T30" fmla="*/ 1 w 499"/>
                  <a:gd name="T31" fmla="*/ 1 h 137"/>
                  <a:gd name="T32" fmla="*/ 1 w 499"/>
                  <a:gd name="T33" fmla="*/ 1 h 137"/>
                  <a:gd name="T34" fmla="*/ 1 w 499"/>
                  <a:gd name="T35" fmla="*/ 1 h 137"/>
                  <a:gd name="T36" fmla="*/ 1 w 499"/>
                  <a:gd name="T37" fmla="*/ 1 h 137"/>
                  <a:gd name="T38" fmla="*/ 1 w 499"/>
                  <a:gd name="T39" fmla="*/ 1 h 137"/>
                  <a:gd name="T40" fmla="*/ 1 w 499"/>
                  <a:gd name="T41" fmla="*/ 1 h 137"/>
                  <a:gd name="T42" fmla="*/ 1 w 499"/>
                  <a:gd name="T43" fmla="*/ 1 h 137"/>
                  <a:gd name="T44" fmla="*/ 1 w 499"/>
                  <a:gd name="T45" fmla="*/ 1 h 137"/>
                  <a:gd name="T46" fmla="*/ 1 w 499"/>
                  <a:gd name="T47" fmla="*/ 1 h 137"/>
                  <a:gd name="T48" fmla="*/ 0 w 499"/>
                  <a:gd name="T49" fmla="*/ 0 h 137"/>
                  <a:gd name="T50" fmla="*/ 1 w 499"/>
                  <a:gd name="T51" fmla="*/ 1 h 137"/>
                  <a:gd name="T52" fmla="*/ 1 w 499"/>
                  <a:gd name="T53" fmla="*/ 1 h 137"/>
                  <a:gd name="T54" fmla="*/ 1 w 499"/>
                  <a:gd name="T55" fmla="*/ 1 h 137"/>
                  <a:gd name="T56" fmla="*/ 1 w 499"/>
                  <a:gd name="T57" fmla="*/ 1 h 137"/>
                  <a:gd name="T58" fmla="*/ 1 w 499"/>
                  <a:gd name="T59" fmla="*/ 1 h 137"/>
                  <a:gd name="T60" fmla="*/ 1 w 499"/>
                  <a:gd name="T61" fmla="*/ 1 h 137"/>
                  <a:gd name="T62" fmla="*/ 1 w 499"/>
                  <a:gd name="T63" fmla="*/ 1 h 137"/>
                  <a:gd name="T64" fmla="*/ 1 w 499"/>
                  <a:gd name="T65" fmla="*/ 1 h 137"/>
                  <a:gd name="T66" fmla="*/ 1 w 499"/>
                  <a:gd name="T67" fmla="*/ 1 h 137"/>
                  <a:gd name="T68" fmla="*/ 1 w 499"/>
                  <a:gd name="T69" fmla="*/ 1 h 137"/>
                  <a:gd name="T70" fmla="*/ 1 w 499"/>
                  <a:gd name="T71" fmla="*/ 1 h 137"/>
                  <a:gd name="T72" fmla="*/ 1 w 499"/>
                  <a:gd name="T73" fmla="*/ 1 h 137"/>
                  <a:gd name="T74" fmla="*/ 1 w 499"/>
                  <a:gd name="T75" fmla="*/ 1 h 137"/>
                  <a:gd name="T76" fmla="*/ 1 w 499"/>
                  <a:gd name="T77" fmla="*/ 1 h 137"/>
                  <a:gd name="T78" fmla="*/ 1 w 499"/>
                  <a:gd name="T79" fmla="*/ 1 h 137"/>
                  <a:gd name="T80" fmla="*/ 1 w 499"/>
                  <a:gd name="T81" fmla="*/ 1 h 1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99"/>
                  <a:gd name="T124" fmla="*/ 0 h 137"/>
                  <a:gd name="T125" fmla="*/ 499 w 499"/>
                  <a:gd name="T126" fmla="*/ 137 h 1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99" h="137">
                    <a:moveTo>
                      <a:pt x="499" y="137"/>
                    </a:moveTo>
                    <a:lnTo>
                      <a:pt x="497" y="136"/>
                    </a:lnTo>
                    <a:lnTo>
                      <a:pt x="491" y="131"/>
                    </a:lnTo>
                    <a:lnTo>
                      <a:pt x="483" y="125"/>
                    </a:lnTo>
                    <a:lnTo>
                      <a:pt x="474" y="117"/>
                    </a:lnTo>
                    <a:lnTo>
                      <a:pt x="463" y="109"/>
                    </a:lnTo>
                    <a:lnTo>
                      <a:pt x="452" y="100"/>
                    </a:lnTo>
                    <a:lnTo>
                      <a:pt x="442" y="93"/>
                    </a:lnTo>
                    <a:lnTo>
                      <a:pt x="433" y="86"/>
                    </a:lnTo>
                    <a:lnTo>
                      <a:pt x="426" y="83"/>
                    </a:lnTo>
                    <a:lnTo>
                      <a:pt x="414" y="79"/>
                    </a:lnTo>
                    <a:lnTo>
                      <a:pt x="398" y="76"/>
                    </a:lnTo>
                    <a:lnTo>
                      <a:pt x="378" y="71"/>
                    </a:lnTo>
                    <a:lnTo>
                      <a:pt x="354" y="66"/>
                    </a:lnTo>
                    <a:lnTo>
                      <a:pt x="328" y="61"/>
                    </a:lnTo>
                    <a:lnTo>
                      <a:pt x="299" y="56"/>
                    </a:lnTo>
                    <a:lnTo>
                      <a:pt x="267" y="50"/>
                    </a:lnTo>
                    <a:lnTo>
                      <a:pt x="234" y="45"/>
                    </a:lnTo>
                    <a:lnTo>
                      <a:pt x="200" y="38"/>
                    </a:lnTo>
                    <a:lnTo>
                      <a:pt x="165" y="32"/>
                    </a:lnTo>
                    <a:lnTo>
                      <a:pt x="131" y="26"/>
                    </a:lnTo>
                    <a:lnTo>
                      <a:pt x="96" y="19"/>
                    </a:lnTo>
                    <a:lnTo>
                      <a:pt x="63" y="12"/>
                    </a:lnTo>
                    <a:lnTo>
                      <a:pt x="30" y="7"/>
                    </a:lnTo>
                    <a:lnTo>
                      <a:pt x="0" y="0"/>
                    </a:lnTo>
                    <a:lnTo>
                      <a:pt x="2" y="1"/>
                    </a:lnTo>
                    <a:lnTo>
                      <a:pt x="6" y="2"/>
                    </a:lnTo>
                    <a:lnTo>
                      <a:pt x="14" y="5"/>
                    </a:lnTo>
                    <a:lnTo>
                      <a:pt x="26" y="9"/>
                    </a:lnTo>
                    <a:lnTo>
                      <a:pt x="42" y="15"/>
                    </a:lnTo>
                    <a:lnTo>
                      <a:pt x="60" y="20"/>
                    </a:lnTo>
                    <a:lnTo>
                      <a:pt x="83" y="27"/>
                    </a:lnTo>
                    <a:lnTo>
                      <a:pt x="111" y="36"/>
                    </a:lnTo>
                    <a:lnTo>
                      <a:pt x="142" y="46"/>
                    </a:lnTo>
                    <a:lnTo>
                      <a:pt x="178" y="56"/>
                    </a:lnTo>
                    <a:lnTo>
                      <a:pt x="219" y="68"/>
                    </a:lnTo>
                    <a:lnTo>
                      <a:pt x="266" y="79"/>
                    </a:lnTo>
                    <a:lnTo>
                      <a:pt x="315" y="93"/>
                    </a:lnTo>
                    <a:lnTo>
                      <a:pt x="372" y="107"/>
                    </a:lnTo>
                    <a:lnTo>
                      <a:pt x="433" y="121"/>
                    </a:lnTo>
                    <a:lnTo>
                      <a:pt x="499"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69" name="Freeform 83"/>
              <p:cNvSpPr>
                <a:spLocks/>
              </p:cNvSpPr>
              <p:nvPr/>
            </p:nvSpPr>
            <p:spPr bwMode="auto">
              <a:xfrm>
                <a:off x="3536" y="2494"/>
                <a:ext cx="276" cy="131"/>
              </a:xfrm>
              <a:custGeom>
                <a:avLst/>
                <a:gdLst>
                  <a:gd name="T0" fmla="*/ 1 w 552"/>
                  <a:gd name="T1" fmla="*/ 1 h 262"/>
                  <a:gd name="T2" fmla="*/ 1 w 552"/>
                  <a:gd name="T3" fmla="*/ 1 h 262"/>
                  <a:gd name="T4" fmla="*/ 1 w 552"/>
                  <a:gd name="T5" fmla="*/ 1 h 262"/>
                  <a:gd name="T6" fmla="*/ 1 w 552"/>
                  <a:gd name="T7" fmla="*/ 1 h 262"/>
                  <a:gd name="T8" fmla="*/ 1 w 552"/>
                  <a:gd name="T9" fmla="*/ 1 h 262"/>
                  <a:gd name="T10" fmla="*/ 1 w 552"/>
                  <a:gd name="T11" fmla="*/ 1 h 262"/>
                  <a:gd name="T12" fmla="*/ 1 w 552"/>
                  <a:gd name="T13" fmla="*/ 1 h 262"/>
                  <a:gd name="T14" fmla="*/ 1 w 552"/>
                  <a:gd name="T15" fmla="*/ 1 h 262"/>
                  <a:gd name="T16" fmla="*/ 1 w 552"/>
                  <a:gd name="T17" fmla="*/ 1 h 262"/>
                  <a:gd name="T18" fmla="*/ 1 w 552"/>
                  <a:gd name="T19" fmla="*/ 1 h 262"/>
                  <a:gd name="T20" fmla="*/ 1 w 552"/>
                  <a:gd name="T21" fmla="*/ 1 h 262"/>
                  <a:gd name="T22" fmla="*/ 1 w 552"/>
                  <a:gd name="T23" fmla="*/ 1 h 262"/>
                  <a:gd name="T24" fmla="*/ 1 w 552"/>
                  <a:gd name="T25" fmla="*/ 1 h 262"/>
                  <a:gd name="T26" fmla="*/ 1 w 552"/>
                  <a:gd name="T27" fmla="*/ 1 h 262"/>
                  <a:gd name="T28" fmla="*/ 1 w 552"/>
                  <a:gd name="T29" fmla="*/ 1 h 262"/>
                  <a:gd name="T30" fmla="*/ 1 w 552"/>
                  <a:gd name="T31" fmla="*/ 1 h 262"/>
                  <a:gd name="T32" fmla="*/ 1 w 552"/>
                  <a:gd name="T33" fmla="*/ 1 h 262"/>
                  <a:gd name="T34" fmla="*/ 1 w 552"/>
                  <a:gd name="T35" fmla="*/ 1 h 262"/>
                  <a:gd name="T36" fmla="*/ 1 w 552"/>
                  <a:gd name="T37" fmla="*/ 1 h 262"/>
                  <a:gd name="T38" fmla="*/ 1 w 552"/>
                  <a:gd name="T39" fmla="*/ 1 h 262"/>
                  <a:gd name="T40" fmla="*/ 1 w 552"/>
                  <a:gd name="T41" fmla="*/ 1 h 262"/>
                  <a:gd name="T42" fmla="*/ 1 w 552"/>
                  <a:gd name="T43" fmla="*/ 1 h 262"/>
                  <a:gd name="T44" fmla="*/ 1 w 552"/>
                  <a:gd name="T45" fmla="*/ 1 h 262"/>
                  <a:gd name="T46" fmla="*/ 1 w 552"/>
                  <a:gd name="T47" fmla="*/ 1 h 262"/>
                  <a:gd name="T48" fmla="*/ 1 w 552"/>
                  <a:gd name="T49" fmla="*/ 1 h 262"/>
                  <a:gd name="T50" fmla="*/ 1 w 552"/>
                  <a:gd name="T51" fmla="*/ 1 h 262"/>
                  <a:gd name="T52" fmla="*/ 1 w 552"/>
                  <a:gd name="T53" fmla="*/ 1 h 262"/>
                  <a:gd name="T54" fmla="*/ 1 w 552"/>
                  <a:gd name="T55" fmla="*/ 1 h 262"/>
                  <a:gd name="T56" fmla="*/ 1 w 552"/>
                  <a:gd name="T57" fmla="*/ 1 h 262"/>
                  <a:gd name="T58" fmla="*/ 1 w 552"/>
                  <a:gd name="T59" fmla="*/ 1 h 262"/>
                  <a:gd name="T60" fmla="*/ 1 w 552"/>
                  <a:gd name="T61" fmla="*/ 1 h 262"/>
                  <a:gd name="T62" fmla="*/ 1 w 552"/>
                  <a:gd name="T63" fmla="*/ 1 h 262"/>
                  <a:gd name="T64" fmla="*/ 1 w 552"/>
                  <a:gd name="T65" fmla="*/ 1 h 262"/>
                  <a:gd name="T66" fmla="*/ 1 w 552"/>
                  <a:gd name="T67" fmla="*/ 1 h 262"/>
                  <a:gd name="T68" fmla="*/ 1 w 552"/>
                  <a:gd name="T69" fmla="*/ 1 h 262"/>
                  <a:gd name="T70" fmla="*/ 1 w 552"/>
                  <a:gd name="T71" fmla="*/ 1 h 2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262"/>
                  <a:gd name="T110" fmla="*/ 552 w 552"/>
                  <a:gd name="T111" fmla="*/ 262 h 26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262">
                    <a:moveTo>
                      <a:pt x="58" y="0"/>
                    </a:moveTo>
                    <a:lnTo>
                      <a:pt x="53" y="1"/>
                    </a:lnTo>
                    <a:lnTo>
                      <a:pt x="43" y="5"/>
                    </a:lnTo>
                    <a:lnTo>
                      <a:pt x="29" y="11"/>
                    </a:lnTo>
                    <a:lnTo>
                      <a:pt x="15" y="21"/>
                    </a:lnTo>
                    <a:lnTo>
                      <a:pt x="5" y="34"/>
                    </a:lnTo>
                    <a:lnTo>
                      <a:pt x="0" y="52"/>
                    </a:lnTo>
                    <a:lnTo>
                      <a:pt x="5" y="75"/>
                    </a:lnTo>
                    <a:lnTo>
                      <a:pt x="22" y="104"/>
                    </a:lnTo>
                    <a:lnTo>
                      <a:pt x="26" y="105"/>
                    </a:lnTo>
                    <a:lnTo>
                      <a:pt x="34" y="107"/>
                    </a:lnTo>
                    <a:lnTo>
                      <a:pt x="48" y="111"/>
                    </a:lnTo>
                    <a:lnTo>
                      <a:pt x="66" y="117"/>
                    </a:lnTo>
                    <a:lnTo>
                      <a:pt x="87" y="122"/>
                    </a:lnTo>
                    <a:lnTo>
                      <a:pt x="112" y="129"/>
                    </a:lnTo>
                    <a:lnTo>
                      <a:pt x="139" y="137"/>
                    </a:lnTo>
                    <a:lnTo>
                      <a:pt x="166" y="144"/>
                    </a:lnTo>
                    <a:lnTo>
                      <a:pt x="195" y="152"/>
                    </a:lnTo>
                    <a:lnTo>
                      <a:pt x="224" y="160"/>
                    </a:lnTo>
                    <a:lnTo>
                      <a:pt x="252" y="169"/>
                    </a:lnTo>
                    <a:lnTo>
                      <a:pt x="278" y="177"/>
                    </a:lnTo>
                    <a:lnTo>
                      <a:pt x="302" y="184"/>
                    </a:lnTo>
                    <a:lnTo>
                      <a:pt x="324" y="189"/>
                    </a:lnTo>
                    <a:lnTo>
                      <a:pt x="343" y="195"/>
                    </a:lnTo>
                    <a:lnTo>
                      <a:pt x="356" y="199"/>
                    </a:lnTo>
                    <a:lnTo>
                      <a:pt x="369" y="202"/>
                    </a:lnTo>
                    <a:lnTo>
                      <a:pt x="382" y="205"/>
                    </a:lnTo>
                    <a:lnTo>
                      <a:pt x="395" y="209"/>
                    </a:lnTo>
                    <a:lnTo>
                      <a:pt x="408" y="214"/>
                    </a:lnTo>
                    <a:lnTo>
                      <a:pt x="423" y="218"/>
                    </a:lnTo>
                    <a:lnTo>
                      <a:pt x="437" y="222"/>
                    </a:lnTo>
                    <a:lnTo>
                      <a:pt x="452" y="226"/>
                    </a:lnTo>
                    <a:lnTo>
                      <a:pt x="466" y="231"/>
                    </a:lnTo>
                    <a:lnTo>
                      <a:pt x="480" y="235"/>
                    </a:lnTo>
                    <a:lnTo>
                      <a:pt x="492" y="239"/>
                    </a:lnTo>
                    <a:lnTo>
                      <a:pt x="505" y="243"/>
                    </a:lnTo>
                    <a:lnTo>
                      <a:pt x="517" y="248"/>
                    </a:lnTo>
                    <a:lnTo>
                      <a:pt x="528" y="252"/>
                    </a:lnTo>
                    <a:lnTo>
                      <a:pt x="537" y="255"/>
                    </a:lnTo>
                    <a:lnTo>
                      <a:pt x="545" y="258"/>
                    </a:lnTo>
                    <a:lnTo>
                      <a:pt x="552" y="262"/>
                    </a:lnTo>
                    <a:lnTo>
                      <a:pt x="550" y="260"/>
                    </a:lnTo>
                    <a:lnTo>
                      <a:pt x="543" y="253"/>
                    </a:lnTo>
                    <a:lnTo>
                      <a:pt x="534" y="242"/>
                    </a:lnTo>
                    <a:lnTo>
                      <a:pt x="521" y="231"/>
                    </a:lnTo>
                    <a:lnTo>
                      <a:pt x="507" y="219"/>
                    </a:lnTo>
                    <a:lnTo>
                      <a:pt x="494" y="208"/>
                    </a:lnTo>
                    <a:lnTo>
                      <a:pt x="480" y="197"/>
                    </a:lnTo>
                    <a:lnTo>
                      <a:pt x="466" y="192"/>
                    </a:lnTo>
                    <a:lnTo>
                      <a:pt x="456" y="188"/>
                    </a:lnTo>
                    <a:lnTo>
                      <a:pt x="439" y="185"/>
                    </a:lnTo>
                    <a:lnTo>
                      <a:pt x="419" y="179"/>
                    </a:lnTo>
                    <a:lnTo>
                      <a:pt x="392" y="172"/>
                    </a:lnTo>
                    <a:lnTo>
                      <a:pt x="362" y="164"/>
                    </a:lnTo>
                    <a:lnTo>
                      <a:pt x="330" y="156"/>
                    </a:lnTo>
                    <a:lnTo>
                      <a:pt x="295" y="147"/>
                    </a:lnTo>
                    <a:lnTo>
                      <a:pt x="261" y="139"/>
                    </a:lnTo>
                    <a:lnTo>
                      <a:pt x="225" y="129"/>
                    </a:lnTo>
                    <a:lnTo>
                      <a:pt x="192" y="120"/>
                    </a:lnTo>
                    <a:lnTo>
                      <a:pt x="159" y="111"/>
                    </a:lnTo>
                    <a:lnTo>
                      <a:pt x="131" y="103"/>
                    </a:lnTo>
                    <a:lnTo>
                      <a:pt x="106" y="95"/>
                    </a:lnTo>
                    <a:lnTo>
                      <a:pt x="87" y="89"/>
                    </a:lnTo>
                    <a:lnTo>
                      <a:pt x="72" y="83"/>
                    </a:lnTo>
                    <a:lnTo>
                      <a:pt x="65" y="79"/>
                    </a:lnTo>
                    <a:lnTo>
                      <a:pt x="58" y="71"/>
                    </a:lnTo>
                    <a:lnTo>
                      <a:pt x="51" y="64"/>
                    </a:lnTo>
                    <a:lnTo>
                      <a:pt x="45" y="57"/>
                    </a:lnTo>
                    <a:lnTo>
                      <a:pt x="42" y="48"/>
                    </a:lnTo>
                    <a:lnTo>
                      <a:pt x="41" y="38"/>
                    </a:lnTo>
                    <a:lnTo>
                      <a:pt x="42" y="28"/>
                    </a:lnTo>
                    <a:lnTo>
                      <a:pt x="48" y="15"/>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0" name="Freeform 84"/>
              <p:cNvSpPr>
                <a:spLocks/>
              </p:cNvSpPr>
              <p:nvPr/>
            </p:nvSpPr>
            <p:spPr bwMode="auto">
              <a:xfrm>
                <a:off x="3551" y="2559"/>
                <a:ext cx="261" cy="135"/>
              </a:xfrm>
              <a:custGeom>
                <a:avLst/>
                <a:gdLst>
                  <a:gd name="T0" fmla="*/ 1 w 520"/>
                  <a:gd name="T1" fmla="*/ 1 h 268"/>
                  <a:gd name="T2" fmla="*/ 1 w 520"/>
                  <a:gd name="T3" fmla="*/ 1 h 268"/>
                  <a:gd name="T4" fmla="*/ 0 w 520"/>
                  <a:gd name="T5" fmla="*/ 1 h 268"/>
                  <a:gd name="T6" fmla="*/ 1 w 520"/>
                  <a:gd name="T7" fmla="*/ 1 h 268"/>
                  <a:gd name="T8" fmla="*/ 1 w 520"/>
                  <a:gd name="T9" fmla="*/ 1 h 268"/>
                  <a:gd name="T10" fmla="*/ 1 w 520"/>
                  <a:gd name="T11" fmla="*/ 1 h 268"/>
                  <a:gd name="T12" fmla="*/ 1 w 520"/>
                  <a:gd name="T13" fmla="*/ 1 h 268"/>
                  <a:gd name="T14" fmla="*/ 1 w 520"/>
                  <a:gd name="T15" fmla="*/ 1 h 268"/>
                  <a:gd name="T16" fmla="*/ 1 w 520"/>
                  <a:gd name="T17" fmla="*/ 1 h 268"/>
                  <a:gd name="T18" fmla="*/ 1 w 520"/>
                  <a:gd name="T19" fmla="*/ 1 h 268"/>
                  <a:gd name="T20" fmla="*/ 1 w 520"/>
                  <a:gd name="T21" fmla="*/ 1 h 268"/>
                  <a:gd name="T22" fmla="*/ 1 w 520"/>
                  <a:gd name="T23" fmla="*/ 1 h 268"/>
                  <a:gd name="T24" fmla="*/ 1 w 520"/>
                  <a:gd name="T25" fmla="*/ 1 h 268"/>
                  <a:gd name="T26" fmla="*/ 1 w 520"/>
                  <a:gd name="T27" fmla="*/ 1 h 268"/>
                  <a:gd name="T28" fmla="*/ 1 w 520"/>
                  <a:gd name="T29" fmla="*/ 1 h 268"/>
                  <a:gd name="T30" fmla="*/ 1 w 520"/>
                  <a:gd name="T31" fmla="*/ 1 h 268"/>
                  <a:gd name="T32" fmla="*/ 1 w 520"/>
                  <a:gd name="T33" fmla="*/ 1 h 268"/>
                  <a:gd name="T34" fmla="*/ 1 w 520"/>
                  <a:gd name="T35" fmla="*/ 1 h 268"/>
                  <a:gd name="T36" fmla="*/ 1 w 520"/>
                  <a:gd name="T37" fmla="*/ 1 h 268"/>
                  <a:gd name="T38" fmla="*/ 1 w 520"/>
                  <a:gd name="T39" fmla="*/ 1 h 268"/>
                  <a:gd name="T40" fmla="*/ 1 w 520"/>
                  <a:gd name="T41" fmla="*/ 1 h 268"/>
                  <a:gd name="T42" fmla="*/ 1 w 520"/>
                  <a:gd name="T43" fmla="*/ 1 h 268"/>
                  <a:gd name="T44" fmla="*/ 1 w 520"/>
                  <a:gd name="T45" fmla="*/ 1 h 268"/>
                  <a:gd name="T46" fmla="*/ 1 w 520"/>
                  <a:gd name="T47" fmla="*/ 1 h 268"/>
                  <a:gd name="T48" fmla="*/ 1 w 520"/>
                  <a:gd name="T49" fmla="*/ 1 h 268"/>
                  <a:gd name="T50" fmla="*/ 1 w 520"/>
                  <a:gd name="T51" fmla="*/ 1 h 268"/>
                  <a:gd name="T52" fmla="*/ 1 w 520"/>
                  <a:gd name="T53" fmla="*/ 1 h 268"/>
                  <a:gd name="T54" fmla="*/ 1 w 520"/>
                  <a:gd name="T55" fmla="*/ 1 h 268"/>
                  <a:gd name="T56" fmla="*/ 1 w 520"/>
                  <a:gd name="T57" fmla="*/ 1 h 268"/>
                  <a:gd name="T58" fmla="*/ 1 w 520"/>
                  <a:gd name="T59" fmla="*/ 1 h 268"/>
                  <a:gd name="T60" fmla="*/ 1 w 520"/>
                  <a:gd name="T61" fmla="*/ 1 h 268"/>
                  <a:gd name="T62" fmla="*/ 1 w 520"/>
                  <a:gd name="T63" fmla="*/ 1 h 2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0"/>
                  <a:gd name="T97" fmla="*/ 0 h 268"/>
                  <a:gd name="T98" fmla="*/ 520 w 520"/>
                  <a:gd name="T99" fmla="*/ 268 h 2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0" h="268">
                    <a:moveTo>
                      <a:pt x="14" y="0"/>
                    </a:moveTo>
                    <a:lnTo>
                      <a:pt x="12" y="2"/>
                    </a:lnTo>
                    <a:lnTo>
                      <a:pt x="9" y="8"/>
                    </a:lnTo>
                    <a:lnTo>
                      <a:pt x="3" y="17"/>
                    </a:lnTo>
                    <a:lnTo>
                      <a:pt x="0" y="28"/>
                    </a:lnTo>
                    <a:lnTo>
                      <a:pt x="0" y="41"/>
                    </a:lnTo>
                    <a:lnTo>
                      <a:pt x="5" y="55"/>
                    </a:lnTo>
                    <a:lnTo>
                      <a:pt x="17" y="69"/>
                    </a:lnTo>
                    <a:lnTo>
                      <a:pt x="39" y="80"/>
                    </a:lnTo>
                    <a:lnTo>
                      <a:pt x="54" y="86"/>
                    </a:lnTo>
                    <a:lnTo>
                      <a:pt x="72" y="93"/>
                    </a:lnTo>
                    <a:lnTo>
                      <a:pt x="92" y="101"/>
                    </a:lnTo>
                    <a:lnTo>
                      <a:pt x="115" y="109"/>
                    </a:lnTo>
                    <a:lnTo>
                      <a:pt x="139" y="117"/>
                    </a:lnTo>
                    <a:lnTo>
                      <a:pt x="164" y="126"/>
                    </a:lnTo>
                    <a:lnTo>
                      <a:pt x="191" y="136"/>
                    </a:lnTo>
                    <a:lnTo>
                      <a:pt x="217" y="145"/>
                    </a:lnTo>
                    <a:lnTo>
                      <a:pt x="243" y="155"/>
                    </a:lnTo>
                    <a:lnTo>
                      <a:pt x="269" y="164"/>
                    </a:lnTo>
                    <a:lnTo>
                      <a:pt x="293" y="174"/>
                    </a:lnTo>
                    <a:lnTo>
                      <a:pt x="318" y="182"/>
                    </a:lnTo>
                    <a:lnTo>
                      <a:pt x="338" y="190"/>
                    </a:lnTo>
                    <a:lnTo>
                      <a:pt x="358" y="198"/>
                    </a:lnTo>
                    <a:lnTo>
                      <a:pt x="374" y="205"/>
                    </a:lnTo>
                    <a:lnTo>
                      <a:pt x="388" y="210"/>
                    </a:lnTo>
                    <a:lnTo>
                      <a:pt x="404" y="217"/>
                    </a:lnTo>
                    <a:lnTo>
                      <a:pt x="422" y="223"/>
                    </a:lnTo>
                    <a:lnTo>
                      <a:pt x="442" y="229"/>
                    </a:lnTo>
                    <a:lnTo>
                      <a:pt x="462" y="235"/>
                    </a:lnTo>
                    <a:lnTo>
                      <a:pt x="481" y="242"/>
                    </a:lnTo>
                    <a:lnTo>
                      <a:pt x="497" y="248"/>
                    </a:lnTo>
                    <a:lnTo>
                      <a:pt x="511" y="258"/>
                    </a:lnTo>
                    <a:lnTo>
                      <a:pt x="520" y="268"/>
                    </a:lnTo>
                    <a:lnTo>
                      <a:pt x="520" y="266"/>
                    </a:lnTo>
                    <a:lnTo>
                      <a:pt x="518" y="260"/>
                    </a:lnTo>
                    <a:lnTo>
                      <a:pt x="515" y="251"/>
                    </a:lnTo>
                    <a:lnTo>
                      <a:pt x="509" y="239"/>
                    </a:lnTo>
                    <a:lnTo>
                      <a:pt x="498" y="228"/>
                    </a:lnTo>
                    <a:lnTo>
                      <a:pt x="486" y="215"/>
                    </a:lnTo>
                    <a:lnTo>
                      <a:pt x="469" y="204"/>
                    </a:lnTo>
                    <a:lnTo>
                      <a:pt x="445" y="194"/>
                    </a:lnTo>
                    <a:lnTo>
                      <a:pt x="431" y="190"/>
                    </a:lnTo>
                    <a:lnTo>
                      <a:pt x="413" y="184"/>
                    </a:lnTo>
                    <a:lnTo>
                      <a:pt x="391" y="177"/>
                    </a:lnTo>
                    <a:lnTo>
                      <a:pt x="368" y="169"/>
                    </a:lnTo>
                    <a:lnTo>
                      <a:pt x="343" y="161"/>
                    </a:lnTo>
                    <a:lnTo>
                      <a:pt x="316" y="153"/>
                    </a:lnTo>
                    <a:lnTo>
                      <a:pt x="288" y="144"/>
                    </a:lnTo>
                    <a:lnTo>
                      <a:pt x="260" y="134"/>
                    </a:lnTo>
                    <a:lnTo>
                      <a:pt x="232" y="124"/>
                    </a:lnTo>
                    <a:lnTo>
                      <a:pt x="205" y="115"/>
                    </a:lnTo>
                    <a:lnTo>
                      <a:pt x="179" y="106"/>
                    </a:lnTo>
                    <a:lnTo>
                      <a:pt x="155" y="97"/>
                    </a:lnTo>
                    <a:lnTo>
                      <a:pt x="134" y="88"/>
                    </a:lnTo>
                    <a:lnTo>
                      <a:pt x="116" y="81"/>
                    </a:lnTo>
                    <a:lnTo>
                      <a:pt x="101" y="73"/>
                    </a:lnTo>
                    <a:lnTo>
                      <a:pt x="89" y="68"/>
                    </a:lnTo>
                    <a:lnTo>
                      <a:pt x="72" y="56"/>
                    </a:lnTo>
                    <a:lnTo>
                      <a:pt x="58" y="43"/>
                    </a:lnTo>
                    <a:lnTo>
                      <a:pt x="44" y="32"/>
                    </a:lnTo>
                    <a:lnTo>
                      <a:pt x="34" y="21"/>
                    </a:lnTo>
                    <a:lnTo>
                      <a:pt x="26" y="13"/>
                    </a:lnTo>
                    <a:lnTo>
                      <a:pt x="19" y="5"/>
                    </a:lnTo>
                    <a:lnTo>
                      <a:pt x="16" y="1"/>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1" name="Freeform 85"/>
              <p:cNvSpPr>
                <a:spLocks/>
              </p:cNvSpPr>
              <p:nvPr/>
            </p:nvSpPr>
            <p:spPr bwMode="auto">
              <a:xfrm>
                <a:off x="3616" y="2614"/>
                <a:ext cx="641" cy="222"/>
              </a:xfrm>
              <a:custGeom>
                <a:avLst/>
                <a:gdLst>
                  <a:gd name="T0" fmla="*/ 1 w 1281"/>
                  <a:gd name="T1" fmla="*/ 1 h 443"/>
                  <a:gd name="T2" fmla="*/ 1 w 1281"/>
                  <a:gd name="T3" fmla="*/ 1 h 443"/>
                  <a:gd name="T4" fmla="*/ 0 w 1281"/>
                  <a:gd name="T5" fmla="*/ 1 h 443"/>
                  <a:gd name="T6" fmla="*/ 1 w 1281"/>
                  <a:gd name="T7" fmla="*/ 1 h 443"/>
                  <a:gd name="T8" fmla="*/ 1 w 1281"/>
                  <a:gd name="T9" fmla="*/ 1 h 443"/>
                  <a:gd name="T10" fmla="*/ 1 w 1281"/>
                  <a:gd name="T11" fmla="*/ 1 h 443"/>
                  <a:gd name="T12" fmla="*/ 1 w 1281"/>
                  <a:gd name="T13" fmla="*/ 1 h 443"/>
                  <a:gd name="T14" fmla="*/ 1 w 1281"/>
                  <a:gd name="T15" fmla="*/ 1 h 443"/>
                  <a:gd name="T16" fmla="*/ 1 w 1281"/>
                  <a:gd name="T17" fmla="*/ 1 h 443"/>
                  <a:gd name="T18" fmla="*/ 1 w 1281"/>
                  <a:gd name="T19" fmla="*/ 1 h 443"/>
                  <a:gd name="T20" fmla="*/ 1 w 1281"/>
                  <a:gd name="T21" fmla="*/ 1 h 443"/>
                  <a:gd name="T22" fmla="*/ 1 w 1281"/>
                  <a:gd name="T23" fmla="*/ 1 h 443"/>
                  <a:gd name="T24" fmla="*/ 1 w 1281"/>
                  <a:gd name="T25" fmla="*/ 1 h 443"/>
                  <a:gd name="T26" fmla="*/ 1 w 1281"/>
                  <a:gd name="T27" fmla="*/ 1 h 443"/>
                  <a:gd name="T28" fmla="*/ 1 w 1281"/>
                  <a:gd name="T29" fmla="*/ 1 h 443"/>
                  <a:gd name="T30" fmla="*/ 1 w 1281"/>
                  <a:gd name="T31" fmla="*/ 1 h 443"/>
                  <a:gd name="T32" fmla="*/ 1 w 1281"/>
                  <a:gd name="T33" fmla="*/ 1 h 443"/>
                  <a:gd name="T34" fmla="*/ 1 w 1281"/>
                  <a:gd name="T35" fmla="*/ 1 h 443"/>
                  <a:gd name="T36" fmla="*/ 1 w 1281"/>
                  <a:gd name="T37" fmla="*/ 1 h 443"/>
                  <a:gd name="T38" fmla="*/ 1 w 1281"/>
                  <a:gd name="T39" fmla="*/ 1 h 443"/>
                  <a:gd name="T40" fmla="*/ 1 w 1281"/>
                  <a:gd name="T41" fmla="*/ 1 h 443"/>
                  <a:gd name="T42" fmla="*/ 1 w 1281"/>
                  <a:gd name="T43" fmla="*/ 1 h 443"/>
                  <a:gd name="T44" fmla="*/ 1 w 1281"/>
                  <a:gd name="T45" fmla="*/ 1 h 443"/>
                  <a:gd name="T46" fmla="*/ 1 w 1281"/>
                  <a:gd name="T47" fmla="*/ 1 h 443"/>
                  <a:gd name="T48" fmla="*/ 1 w 1281"/>
                  <a:gd name="T49" fmla="*/ 1 h 443"/>
                  <a:gd name="T50" fmla="*/ 1 w 1281"/>
                  <a:gd name="T51" fmla="*/ 1 h 443"/>
                  <a:gd name="T52" fmla="*/ 1 w 1281"/>
                  <a:gd name="T53" fmla="*/ 1 h 443"/>
                  <a:gd name="T54" fmla="*/ 1 w 1281"/>
                  <a:gd name="T55" fmla="*/ 1 h 443"/>
                  <a:gd name="T56" fmla="*/ 1 w 1281"/>
                  <a:gd name="T57" fmla="*/ 1 h 443"/>
                  <a:gd name="T58" fmla="*/ 1 w 1281"/>
                  <a:gd name="T59" fmla="*/ 1 h 443"/>
                  <a:gd name="T60" fmla="*/ 1 w 1281"/>
                  <a:gd name="T61" fmla="*/ 1 h 443"/>
                  <a:gd name="T62" fmla="*/ 1 w 1281"/>
                  <a:gd name="T63" fmla="*/ 1 h 443"/>
                  <a:gd name="T64" fmla="*/ 1 w 1281"/>
                  <a:gd name="T65" fmla="*/ 1 h 443"/>
                  <a:gd name="T66" fmla="*/ 1 w 1281"/>
                  <a:gd name="T67" fmla="*/ 1 h 443"/>
                  <a:gd name="T68" fmla="*/ 1 w 1281"/>
                  <a:gd name="T69" fmla="*/ 1 h 443"/>
                  <a:gd name="T70" fmla="*/ 1 w 1281"/>
                  <a:gd name="T71" fmla="*/ 1 h 443"/>
                  <a:gd name="T72" fmla="*/ 1 w 1281"/>
                  <a:gd name="T73" fmla="*/ 1 h 443"/>
                  <a:gd name="T74" fmla="*/ 1 w 1281"/>
                  <a:gd name="T75" fmla="*/ 1 h 443"/>
                  <a:gd name="T76" fmla="*/ 1 w 1281"/>
                  <a:gd name="T77" fmla="*/ 1 h 443"/>
                  <a:gd name="T78" fmla="*/ 1 w 1281"/>
                  <a:gd name="T79" fmla="*/ 1 h 443"/>
                  <a:gd name="T80" fmla="*/ 1 w 1281"/>
                  <a:gd name="T81" fmla="*/ 1 h 443"/>
                  <a:gd name="T82" fmla="*/ 1 w 1281"/>
                  <a:gd name="T83" fmla="*/ 1 h 443"/>
                  <a:gd name="T84" fmla="*/ 1 w 1281"/>
                  <a:gd name="T85" fmla="*/ 1 h 443"/>
                  <a:gd name="T86" fmla="*/ 1 w 1281"/>
                  <a:gd name="T87" fmla="*/ 1 h 443"/>
                  <a:gd name="T88" fmla="*/ 1 w 1281"/>
                  <a:gd name="T89" fmla="*/ 1 h 443"/>
                  <a:gd name="T90" fmla="*/ 1 w 1281"/>
                  <a:gd name="T91" fmla="*/ 1 h 443"/>
                  <a:gd name="T92" fmla="*/ 1 w 1281"/>
                  <a:gd name="T93" fmla="*/ 1 h 443"/>
                  <a:gd name="T94" fmla="*/ 1 w 1281"/>
                  <a:gd name="T95" fmla="*/ 1 h 443"/>
                  <a:gd name="T96" fmla="*/ 1 w 1281"/>
                  <a:gd name="T97" fmla="*/ 1 h 443"/>
                  <a:gd name="T98" fmla="*/ 1 w 1281"/>
                  <a:gd name="T99" fmla="*/ 1 h 443"/>
                  <a:gd name="T100" fmla="*/ 1 w 1281"/>
                  <a:gd name="T101" fmla="*/ 1 h 443"/>
                  <a:gd name="T102" fmla="*/ 1 w 1281"/>
                  <a:gd name="T103" fmla="*/ 1 h 443"/>
                  <a:gd name="T104" fmla="*/ 1 w 1281"/>
                  <a:gd name="T105" fmla="*/ 1 h 443"/>
                  <a:gd name="T106" fmla="*/ 1 w 1281"/>
                  <a:gd name="T107" fmla="*/ 1 h 443"/>
                  <a:gd name="T108" fmla="*/ 1 w 1281"/>
                  <a:gd name="T109" fmla="*/ 0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1"/>
                  <a:gd name="T166" fmla="*/ 0 h 443"/>
                  <a:gd name="T167" fmla="*/ 1281 w 1281"/>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1" h="443">
                    <a:moveTo>
                      <a:pt x="28" y="0"/>
                    </a:moveTo>
                    <a:lnTo>
                      <a:pt x="25" y="2"/>
                    </a:lnTo>
                    <a:lnTo>
                      <a:pt x="18" y="9"/>
                    </a:lnTo>
                    <a:lnTo>
                      <a:pt x="10" y="18"/>
                    </a:lnTo>
                    <a:lnTo>
                      <a:pt x="3" y="32"/>
                    </a:lnTo>
                    <a:lnTo>
                      <a:pt x="0" y="47"/>
                    </a:lnTo>
                    <a:lnTo>
                      <a:pt x="3" y="64"/>
                    </a:lnTo>
                    <a:lnTo>
                      <a:pt x="16" y="82"/>
                    </a:lnTo>
                    <a:lnTo>
                      <a:pt x="41" y="100"/>
                    </a:lnTo>
                    <a:lnTo>
                      <a:pt x="57" y="109"/>
                    </a:lnTo>
                    <a:lnTo>
                      <a:pt x="74" y="118"/>
                    </a:lnTo>
                    <a:lnTo>
                      <a:pt x="93" y="126"/>
                    </a:lnTo>
                    <a:lnTo>
                      <a:pt x="111" y="136"/>
                    </a:lnTo>
                    <a:lnTo>
                      <a:pt x="131" y="144"/>
                    </a:lnTo>
                    <a:lnTo>
                      <a:pt x="151" y="153"/>
                    </a:lnTo>
                    <a:lnTo>
                      <a:pt x="170" y="161"/>
                    </a:lnTo>
                    <a:lnTo>
                      <a:pt x="191" y="169"/>
                    </a:lnTo>
                    <a:lnTo>
                      <a:pt x="212" y="177"/>
                    </a:lnTo>
                    <a:lnTo>
                      <a:pt x="232" y="185"/>
                    </a:lnTo>
                    <a:lnTo>
                      <a:pt x="253" y="194"/>
                    </a:lnTo>
                    <a:lnTo>
                      <a:pt x="275" y="203"/>
                    </a:lnTo>
                    <a:lnTo>
                      <a:pt x="297" y="212"/>
                    </a:lnTo>
                    <a:lnTo>
                      <a:pt x="318" y="220"/>
                    </a:lnTo>
                    <a:lnTo>
                      <a:pt x="340" y="229"/>
                    </a:lnTo>
                    <a:lnTo>
                      <a:pt x="361" y="238"/>
                    </a:lnTo>
                    <a:lnTo>
                      <a:pt x="373" y="243"/>
                    </a:lnTo>
                    <a:lnTo>
                      <a:pt x="386" y="249"/>
                    </a:lnTo>
                    <a:lnTo>
                      <a:pt x="402" y="254"/>
                    </a:lnTo>
                    <a:lnTo>
                      <a:pt x="419" y="261"/>
                    </a:lnTo>
                    <a:lnTo>
                      <a:pt x="437" y="269"/>
                    </a:lnTo>
                    <a:lnTo>
                      <a:pt x="458" y="276"/>
                    </a:lnTo>
                    <a:lnTo>
                      <a:pt x="480" y="283"/>
                    </a:lnTo>
                    <a:lnTo>
                      <a:pt x="504" y="290"/>
                    </a:lnTo>
                    <a:lnTo>
                      <a:pt x="529" y="296"/>
                    </a:lnTo>
                    <a:lnTo>
                      <a:pt x="555" y="302"/>
                    </a:lnTo>
                    <a:lnTo>
                      <a:pt x="582" y="305"/>
                    </a:lnTo>
                    <a:lnTo>
                      <a:pt x="609" y="309"/>
                    </a:lnTo>
                    <a:lnTo>
                      <a:pt x="637" y="310"/>
                    </a:lnTo>
                    <a:lnTo>
                      <a:pt x="666" y="310"/>
                    </a:lnTo>
                    <a:lnTo>
                      <a:pt x="694" y="307"/>
                    </a:lnTo>
                    <a:lnTo>
                      <a:pt x="724" y="303"/>
                    </a:lnTo>
                    <a:lnTo>
                      <a:pt x="760" y="297"/>
                    </a:lnTo>
                    <a:lnTo>
                      <a:pt x="797" y="295"/>
                    </a:lnTo>
                    <a:lnTo>
                      <a:pt x="834" y="294"/>
                    </a:lnTo>
                    <a:lnTo>
                      <a:pt x="872" y="295"/>
                    </a:lnTo>
                    <a:lnTo>
                      <a:pt x="910" y="299"/>
                    </a:lnTo>
                    <a:lnTo>
                      <a:pt x="948" y="305"/>
                    </a:lnTo>
                    <a:lnTo>
                      <a:pt x="986" y="313"/>
                    </a:lnTo>
                    <a:lnTo>
                      <a:pt x="1022" y="322"/>
                    </a:lnTo>
                    <a:lnTo>
                      <a:pt x="1057" y="333"/>
                    </a:lnTo>
                    <a:lnTo>
                      <a:pt x="1092" y="345"/>
                    </a:lnTo>
                    <a:lnTo>
                      <a:pt x="1124" y="359"/>
                    </a:lnTo>
                    <a:lnTo>
                      <a:pt x="1154" y="374"/>
                    </a:lnTo>
                    <a:lnTo>
                      <a:pt x="1182" y="390"/>
                    </a:lnTo>
                    <a:lnTo>
                      <a:pt x="1207" y="408"/>
                    </a:lnTo>
                    <a:lnTo>
                      <a:pt x="1229" y="425"/>
                    </a:lnTo>
                    <a:lnTo>
                      <a:pt x="1249" y="443"/>
                    </a:lnTo>
                    <a:lnTo>
                      <a:pt x="1251" y="427"/>
                    </a:lnTo>
                    <a:lnTo>
                      <a:pt x="1258" y="389"/>
                    </a:lnTo>
                    <a:lnTo>
                      <a:pt x="1268" y="345"/>
                    </a:lnTo>
                    <a:lnTo>
                      <a:pt x="1281" y="312"/>
                    </a:lnTo>
                    <a:lnTo>
                      <a:pt x="1280" y="311"/>
                    </a:lnTo>
                    <a:lnTo>
                      <a:pt x="1274" y="310"/>
                    </a:lnTo>
                    <a:lnTo>
                      <a:pt x="1267" y="306"/>
                    </a:lnTo>
                    <a:lnTo>
                      <a:pt x="1257" y="302"/>
                    </a:lnTo>
                    <a:lnTo>
                      <a:pt x="1243" y="297"/>
                    </a:lnTo>
                    <a:lnTo>
                      <a:pt x="1228" y="291"/>
                    </a:lnTo>
                    <a:lnTo>
                      <a:pt x="1210" y="284"/>
                    </a:lnTo>
                    <a:lnTo>
                      <a:pt x="1190" y="277"/>
                    </a:lnTo>
                    <a:lnTo>
                      <a:pt x="1167" y="271"/>
                    </a:lnTo>
                    <a:lnTo>
                      <a:pt x="1144" y="264"/>
                    </a:lnTo>
                    <a:lnTo>
                      <a:pt x="1119" y="257"/>
                    </a:lnTo>
                    <a:lnTo>
                      <a:pt x="1091" y="250"/>
                    </a:lnTo>
                    <a:lnTo>
                      <a:pt x="1062" y="243"/>
                    </a:lnTo>
                    <a:lnTo>
                      <a:pt x="1033" y="237"/>
                    </a:lnTo>
                    <a:lnTo>
                      <a:pt x="1002" y="232"/>
                    </a:lnTo>
                    <a:lnTo>
                      <a:pt x="971" y="228"/>
                    </a:lnTo>
                    <a:lnTo>
                      <a:pt x="935" y="224"/>
                    </a:lnTo>
                    <a:lnTo>
                      <a:pt x="902" y="222"/>
                    </a:lnTo>
                    <a:lnTo>
                      <a:pt x="872" y="221"/>
                    </a:lnTo>
                    <a:lnTo>
                      <a:pt x="844" y="222"/>
                    </a:lnTo>
                    <a:lnTo>
                      <a:pt x="818" y="223"/>
                    </a:lnTo>
                    <a:lnTo>
                      <a:pt x="795" y="226"/>
                    </a:lnTo>
                    <a:lnTo>
                      <a:pt x="772" y="228"/>
                    </a:lnTo>
                    <a:lnTo>
                      <a:pt x="751" y="231"/>
                    </a:lnTo>
                    <a:lnTo>
                      <a:pt x="730" y="235"/>
                    </a:lnTo>
                    <a:lnTo>
                      <a:pt x="711" y="238"/>
                    </a:lnTo>
                    <a:lnTo>
                      <a:pt x="691" y="241"/>
                    </a:lnTo>
                    <a:lnTo>
                      <a:pt x="671" y="243"/>
                    </a:lnTo>
                    <a:lnTo>
                      <a:pt x="651" y="244"/>
                    </a:lnTo>
                    <a:lnTo>
                      <a:pt x="631" y="245"/>
                    </a:lnTo>
                    <a:lnTo>
                      <a:pt x="609" y="245"/>
                    </a:lnTo>
                    <a:lnTo>
                      <a:pt x="586" y="243"/>
                    </a:lnTo>
                    <a:lnTo>
                      <a:pt x="554" y="238"/>
                    </a:lnTo>
                    <a:lnTo>
                      <a:pt x="515" y="231"/>
                    </a:lnTo>
                    <a:lnTo>
                      <a:pt x="470" y="221"/>
                    </a:lnTo>
                    <a:lnTo>
                      <a:pt x="419" y="208"/>
                    </a:lnTo>
                    <a:lnTo>
                      <a:pt x="367" y="194"/>
                    </a:lnTo>
                    <a:lnTo>
                      <a:pt x="313" y="178"/>
                    </a:lnTo>
                    <a:lnTo>
                      <a:pt x="259" y="161"/>
                    </a:lnTo>
                    <a:lnTo>
                      <a:pt x="208" y="143"/>
                    </a:lnTo>
                    <a:lnTo>
                      <a:pt x="160" y="124"/>
                    </a:lnTo>
                    <a:lnTo>
                      <a:pt x="117" y="106"/>
                    </a:lnTo>
                    <a:lnTo>
                      <a:pt x="81" y="87"/>
                    </a:lnTo>
                    <a:lnTo>
                      <a:pt x="54" y="70"/>
                    </a:lnTo>
                    <a:lnTo>
                      <a:pt x="36" y="53"/>
                    </a:lnTo>
                    <a:lnTo>
                      <a:pt x="32" y="37"/>
                    </a:lnTo>
                    <a:lnTo>
                      <a:pt x="39" y="23"/>
                    </a:lnTo>
                    <a:lnTo>
                      <a:pt x="62" y="11"/>
                    </a:lnTo>
                    <a:lnTo>
                      <a:pt x="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2" name="Freeform 86"/>
              <p:cNvSpPr>
                <a:spLocks/>
              </p:cNvSpPr>
              <p:nvPr/>
            </p:nvSpPr>
            <p:spPr bwMode="auto">
              <a:xfrm>
                <a:off x="3489" y="2367"/>
                <a:ext cx="300" cy="59"/>
              </a:xfrm>
              <a:custGeom>
                <a:avLst/>
                <a:gdLst>
                  <a:gd name="T0" fmla="*/ 1 w 599"/>
                  <a:gd name="T1" fmla="*/ 1 h 117"/>
                  <a:gd name="T2" fmla="*/ 1 w 599"/>
                  <a:gd name="T3" fmla="*/ 1 h 117"/>
                  <a:gd name="T4" fmla="*/ 1 w 599"/>
                  <a:gd name="T5" fmla="*/ 1 h 117"/>
                  <a:gd name="T6" fmla="*/ 1 w 599"/>
                  <a:gd name="T7" fmla="*/ 1 h 117"/>
                  <a:gd name="T8" fmla="*/ 1 w 599"/>
                  <a:gd name="T9" fmla="*/ 0 h 117"/>
                  <a:gd name="T10" fmla="*/ 1 w 599"/>
                  <a:gd name="T11" fmla="*/ 0 h 117"/>
                  <a:gd name="T12" fmla="*/ 1 w 599"/>
                  <a:gd name="T13" fmla="*/ 1 h 117"/>
                  <a:gd name="T14" fmla="*/ 1 w 599"/>
                  <a:gd name="T15" fmla="*/ 1 h 117"/>
                  <a:gd name="T16" fmla="*/ 1 w 599"/>
                  <a:gd name="T17" fmla="*/ 1 h 117"/>
                  <a:gd name="T18" fmla="*/ 1 w 599"/>
                  <a:gd name="T19" fmla="*/ 1 h 117"/>
                  <a:gd name="T20" fmla="*/ 1 w 599"/>
                  <a:gd name="T21" fmla="*/ 1 h 117"/>
                  <a:gd name="T22" fmla="*/ 1 w 599"/>
                  <a:gd name="T23" fmla="*/ 1 h 117"/>
                  <a:gd name="T24" fmla="*/ 1 w 599"/>
                  <a:gd name="T25" fmla="*/ 1 h 117"/>
                  <a:gd name="T26" fmla="*/ 1 w 599"/>
                  <a:gd name="T27" fmla="*/ 1 h 117"/>
                  <a:gd name="T28" fmla="*/ 1 w 599"/>
                  <a:gd name="T29" fmla="*/ 1 h 117"/>
                  <a:gd name="T30" fmla="*/ 1 w 599"/>
                  <a:gd name="T31" fmla="*/ 1 h 117"/>
                  <a:gd name="T32" fmla="*/ 1 w 599"/>
                  <a:gd name="T33" fmla="*/ 1 h 117"/>
                  <a:gd name="T34" fmla="*/ 1 w 599"/>
                  <a:gd name="T35" fmla="*/ 1 h 117"/>
                  <a:gd name="T36" fmla="*/ 1 w 599"/>
                  <a:gd name="T37" fmla="*/ 1 h 117"/>
                  <a:gd name="T38" fmla="*/ 1 w 599"/>
                  <a:gd name="T39" fmla="*/ 1 h 117"/>
                  <a:gd name="T40" fmla="*/ 1 w 599"/>
                  <a:gd name="T41" fmla="*/ 1 h 117"/>
                  <a:gd name="T42" fmla="*/ 1 w 599"/>
                  <a:gd name="T43" fmla="*/ 1 h 117"/>
                  <a:gd name="T44" fmla="*/ 1 w 599"/>
                  <a:gd name="T45" fmla="*/ 1 h 117"/>
                  <a:gd name="T46" fmla="*/ 1 w 599"/>
                  <a:gd name="T47" fmla="*/ 1 h 117"/>
                  <a:gd name="T48" fmla="*/ 1 w 599"/>
                  <a:gd name="T49" fmla="*/ 1 h 117"/>
                  <a:gd name="T50" fmla="*/ 1 w 599"/>
                  <a:gd name="T51" fmla="*/ 1 h 117"/>
                  <a:gd name="T52" fmla="*/ 1 w 599"/>
                  <a:gd name="T53" fmla="*/ 1 h 117"/>
                  <a:gd name="T54" fmla="*/ 1 w 599"/>
                  <a:gd name="T55" fmla="*/ 1 h 117"/>
                  <a:gd name="T56" fmla="*/ 1 w 599"/>
                  <a:gd name="T57" fmla="*/ 1 h 117"/>
                  <a:gd name="T58" fmla="*/ 1 w 599"/>
                  <a:gd name="T59" fmla="*/ 1 h 117"/>
                  <a:gd name="T60" fmla="*/ 1 w 599"/>
                  <a:gd name="T61" fmla="*/ 1 h 117"/>
                  <a:gd name="T62" fmla="*/ 1 w 599"/>
                  <a:gd name="T63" fmla="*/ 1 h 117"/>
                  <a:gd name="T64" fmla="*/ 1 w 599"/>
                  <a:gd name="T65" fmla="*/ 1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9"/>
                  <a:gd name="T100" fmla="*/ 0 h 117"/>
                  <a:gd name="T101" fmla="*/ 599 w 599"/>
                  <a:gd name="T102" fmla="*/ 117 h 1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9" h="117">
                    <a:moveTo>
                      <a:pt x="599" y="26"/>
                    </a:moveTo>
                    <a:lnTo>
                      <a:pt x="597" y="25"/>
                    </a:lnTo>
                    <a:lnTo>
                      <a:pt x="592" y="24"/>
                    </a:lnTo>
                    <a:lnTo>
                      <a:pt x="583" y="21"/>
                    </a:lnTo>
                    <a:lnTo>
                      <a:pt x="572" y="17"/>
                    </a:lnTo>
                    <a:lnTo>
                      <a:pt x="558" y="12"/>
                    </a:lnTo>
                    <a:lnTo>
                      <a:pt x="541" y="9"/>
                    </a:lnTo>
                    <a:lnTo>
                      <a:pt x="521" y="6"/>
                    </a:lnTo>
                    <a:lnTo>
                      <a:pt x="499" y="2"/>
                    </a:lnTo>
                    <a:lnTo>
                      <a:pt x="476" y="0"/>
                    </a:lnTo>
                    <a:lnTo>
                      <a:pt x="451" y="0"/>
                    </a:lnTo>
                    <a:lnTo>
                      <a:pt x="424" y="0"/>
                    </a:lnTo>
                    <a:lnTo>
                      <a:pt x="396" y="2"/>
                    </a:lnTo>
                    <a:lnTo>
                      <a:pt x="368" y="7"/>
                    </a:lnTo>
                    <a:lnTo>
                      <a:pt x="338" y="15"/>
                    </a:lnTo>
                    <a:lnTo>
                      <a:pt x="308" y="25"/>
                    </a:lnTo>
                    <a:lnTo>
                      <a:pt x="278" y="38"/>
                    </a:lnTo>
                    <a:lnTo>
                      <a:pt x="248" y="52"/>
                    </a:lnTo>
                    <a:lnTo>
                      <a:pt x="220" y="63"/>
                    </a:lnTo>
                    <a:lnTo>
                      <a:pt x="195" y="74"/>
                    </a:lnTo>
                    <a:lnTo>
                      <a:pt x="169" y="82"/>
                    </a:lnTo>
                    <a:lnTo>
                      <a:pt x="148" y="87"/>
                    </a:lnTo>
                    <a:lnTo>
                      <a:pt x="126" y="92"/>
                    </a:lnTo>
                    <a:lnTo>
                      <a:pt x="106" y="97"/>
                    </a:lnTo>
                    <a:lnTo>
                      <a:pt x="89" y="99"/>
                    </a:lnTo>
                    <a:lnTo>
                      <a:pt x="73" y="100"/>
                    </a:lnTo>
                    <a:lnTo>
                      <a:pt x="58" y="101"/>
                    </a:lnTo>
                    <a:lnTo>
                      <a:pt x="45" y="101"/>
                    </a:lnTo>
                    <a:lnTo>
                      <a:pt x="32" y="100"/>
                    </a:lnTo>
                    <a:lnTo>
                      <a:pt x="22" y="99"/>
                    </a:lnTo>
                    <a:lnTo>
                      <a:pt x="14" y="98"/>
                    </a:lnTo>
                    <a:lnTo>
                      <a:pt x="6" y="97"/>
                    </a:lnTo>
                    <a:lnTo>
                      <a:pt x="0" y="95"/>
                    </a:lnTo>
                    <a:lnTo>
                      <a:pt x="1" y="95"/>
                    </a:lnTo>
                    <a:lnTo>
                      <a:pt x="5" y="98"/>
                    </a:lnTo>
                    <a:lnTo>
                      <a:pt x="10" y="100"/>
                    </a:lnTo>
                    <a:lnTo>
                      <a:pt x="19" y="102"/>
                    </a:lnTo>
                    <a:lnTo>
                      <a:pt x="28" y="106"/>
                    </a:lnTo>
                    <a:lnTo>
                      <a:pt x="39" y="109"/>
                    </a:lnTo>
                    <a:lnTo>
                      <a:pt x="52" y="112"/>
                    </a:lnTo>
                    <a:lnTo>
                      <a:pt x="67" y="115"/>
                    </a:lnTo>
                    <a:lnTo>
                      <a:pt x="82" y="116"/>
                    </a:lnTo>
                    <a:lnTo>
                      <a:pt x="99" y="117"/>
                    </a:lnTo>
                    <a:lnTo>
                      <a:pt x="118" y="117"/>
                    </a:lnTo>
                    <a:lnTo>
                      <a:pt x="137" y="116"/>
                    </a:lnTo>
                    <a:lnTo>
                      <a:pt x="158" y="114"/>
                    </a:lnTo>
                    <a:lnTo>
                      <a:pt x="180" y="109"/>
                    </a:lnTo>
                    <a:lnTo>
                      <a:pt x="202" y="102"/>
                    </a:lnTo>
                    <a:lnTo>
                      <a:pt x="224" y="93"/>
                    </a:lnTo>
                    <a:lnTo>
                      <a:pt x="247" y="84"/>
                    </a:lnTo>
                    <a:lnTo>
                      <a:pt x="271" y="76"/>
                    </a:lnTo>
                    <a:lnTo>
                      <a:pt x="296" y="68"/>
                    </a:lnTo>
                    <a:lnTo>
                      <a:pt x="323" y="62"/>
                    </a:lnTo>
                    <a:lnTo>
                      <a:pt x="349" y="57"/>
                    </a:lnTo>
                    <a:lnTo>
                      <a:pt x="376" y="55"/>
                    </a:lnTo>
                    <a:lnTo>
                      <a:pt x="402" y="53"/>
                    </a:lnTo>
                    <a:lnTo>
                      <a:pt x="428" y="52"/>
                    </a:lnTo>
                    <a:lnTo>
                      <a:pt x="453" y="52"/>
                    </a:lnTo>
                    <a:lnTo>
                      <a:pt x="478" y="53"/>
                    </a:lnTo>
                    <a:lnTo>
                      <a:pt x="501" y="55"/>
                    </a:lnTo>
                    <a:lnTo>
                      <a:pt x="523" y="60"/>
                    </a:lnTo>
                    <a:lnTo>
                      <a:pt x="544" y="64"/>
                    </a:lnTo>
                    <a:lnTo>
                      <a:pt x="562" y="70"/>
                    </a:lnTo>
                    <a:lnTo>
                      <a:pt x="579" y="77"/>
                    </a:lnTo>
                    <a:lnTo>
                      <a:pt x="592" y="85"/>
                    </a:lnTo>
                    <a:lnTo>
                      <a:pt x="599"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3" name="Freeform 87"/>
              <p:cNvSpPr>
                <a:spLocks/>
              </p:cNvSpPr>
              <p:nvPr/>
            </p:nvSpPr>
            <p:spPr bwMode="auto">
              <a:xfrm>
                <a:off x="3482" y="2433"/>
                <a:ext cx="112" cy="53"/>
              </a:xfrm>
              <a:custGeom>
                <a:avLst/>
                <a:gdLst>
                  <a:gd name="T0" fmla="*/ 0 w 224"/>
                  <a:gd name="T1" fmla="*/ 0 h 105"/>
                  <a:gd name="T2" fmla="*/ 0 w 224"/>
                  <a:gd name="T3" fmla="*/ 1 h 105"/>
                  <a:gd name="T4" fmla="*/ 1 w 224"/>
                  <a:gd name="T5" fmla="*/ 1 h 105"/>
                  <a:gd name="T6" fmla="*/ 1 w 224"/>
                  <a:gd name="T7" fmla="*/ 1 h 105"/>
                  <a:gd name="T8" fmla="*/ 1 w 224"/>
                  <a:gd name="T9" fmla="*/ 1 h 105"/>
                  <a:gd name="T10" fmla="*/ 1 w 224"/>
                  <a:gd name="T11" fmla="*/ 1 h 105"/>
                  <a:gd name="T12" fmla="*/ 1 w 224"/>
                  <a:gd name="T13" fmla="*/ 1 h 105"/>
                  <a:gd name="T14" fmla="*/ 1 w 224"/>
                  <a:gd name="T15" fmla="*/ 1 h 105"/>
                  <a:gd name="T16" fmla="*/ 1 w 224"/>
                  <a:gd name="T17" fmla="*/ 1 h 105"/>
                  <a:gd name="T18" fmla="*/ 1 w 224"/>
                  <a:gd name="T19" fmla="*/ 1 h 105"/>
                  <a:gd name="T20" fmla="*/ 1 w 224"/>
                  <a:gd name="T21" fmla="*/ 1 h 105"/>
                  <a:gd name="T22" fmla="*/ 1 w 224"/>
                  <a:gd name="T23" fmla="*/ 1 h 105"/>
                  <a:gd name="T24" fmla="*/ 1 w 224"/>
                  <a:gd name="T25" fmla="*/ 1 h 105"/>
                  <a:gd name="T26" fmla="*/ 1 w 224"/>
                  <a:gd name="T27" fmla="*/ 1 h 105"/>
                  <a:gd name="T28" fmla="*/ 1 w 224"/>
                  <a:gd name="T29" fmla="*/ 1 h 105"/>
                  <a:gd name="T30" fmla="*/ 1 w 224"/>
                  <a:gd name="T31" fmla="*/ 1 h 105"/>
                  <a:gd name="T32" fmla="*/ 1 w 224"/>
                  <a:gd name="T33" fmla="*/ 1 h 105"/>
                  <a:gd name="T34" fmla="*/ 1 w 224"/>
                  <a:gd name="T35" fmla="*/ 1 h 105"/>
                  <a:gd name="T36" fmla="*/ 1 w 224"/>
                  <a:gd name="T37" fmla="*/ 1 h 105"/>
                  <a:gd name="T38" fmla="*/ 1 w 224"/>
                  <a:gd name="T39" fmla="*/ 1 h 105"/>
                  <a:gd name="T40" fmla="*/ 1 w 224"/>
                  <a:gd name="T41" fmla="*/ 1 h 105"/>
                  <a:gd name="T42" fmla="*/ 1 w 224"/>
                  <a:gd name="T43" fmla="*/ 1 h 105"/>
                  <a:gd name="T44" fmla="*/ 1 w 224"/>
                  <a:gd name="T45" fmla="*/ 1 h 105"/>
                  <a:gd name="T46" fmla="*/ 1 w 224"/>
                  <a:gd name="T47" fmla="*/ 1 h 105"/>
                  <a:gd name="T48" fmla="*/ 1 w 224"/>
                  <a:gd name="T49" fmla="*/ 1 h 105"/>
                  <a:gd name="T50" fmla="*/ 1 w 224"/>
                  <a:gd name="T51" fmla="*/ 1 h 105"/>
                  <a:gd name="T52" fmla="*/ 1 w 224"/>
                  <a:gd name="T53" fmla="*/ 1 h 105"/>
                  <a:gd name="T54" fmla="*/ 1 w 224"/>
                  <a:gd name="T55" fmla="*/ 1 h 105"/>
                  <a:gd name="T56" fmla="*/ 1 w 224"/>
                  <a:gd name="T57" fmla="*/ 1 h 105"/>
                  <a:gd name="T58" fmla="*/ 1 w 224"/>
                  <a:gd name="T59" fmla="*/ 1 h 105"/>
                  <a:gd name="T60" fmla="*/ 1 w 224"/>
                  <a:gd name="T61" fmla="*/ 1 h 105"/>
                  <a:gd name="T62" fmla="*/ 1 w 224"/>
                  <a:gd name="T63" fmla="*/ 1 h 105"/>
                  <a:gd name="T64" fmla="*/ 1 w 224"/>
                  <a:gd name="T65" fmla="*/ 1 h 105"/>
                  <a:gd name="T66" fmla="*/ 0 w 224"/>
                  <a:gd name="T67" fmla="*/ 0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4"/>
                  <a:gd name="T103" fmla="*/ 0 h 105"/>
                  <a:gd name="T104" fmla="*/ 224 w 224"/>
                  <a:gd name="T105" fmla="*/ 105 h 10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4" h="105">
                    <a:moveTo>
                      <a:pt x="0" y="0"/>
                    </a:moveTo>
                    <a:lnTo>
                      <a:pt x="0" y="1"/>
                    </a:lnTo>
                    <a:lnTo>
                      <a:pt x="1" y="6"/>
                    </a:lnTo>
                    <a:lnTo>
                      <a:pt x="4" y="13"/>
                    </a:lnTo>
                    <a:lnTo>
                      <a:pt x="6" y="21"/>
                    </a:lnTo>
                    <a:lnTo>
                      <a:pt x="11" y="30"/>
                    </a:lnTo>
                    <a:lnTo>
                      <a:pt x="16" y="41"/>
                    </a:lnTo>
                    <a:lnTo>
                      <a:pt x="24" y="52"/>
                    </a:lnTo>
                    <a:lnTo>
                      <a:pt x="34" y="62"/>
                    </a:lnTo>
                    <a:lnTo>
                      <a:pt x="45" y="74"/>
                    </a:lnTo>
                    <a:lnTo>
                      <a:pt x="59" y="83"/>
                    </a:lnTo>
                    <a:lnTo>
                      <a:pt x="74" y="91"/>
                    </a:lnTo>
                    <a:lnTo>
                      <a:pt x="94" y="98"/>
                    </a:lnTo>
                    <a:lnTo>
                      <a:pt x="114" y="103"/>
                    </a:lnTo>
                    <a:lnTo>
                      <a:pt x="139" y="105"/>
                    </a:lnTo>
                    <a:lnTo>
                      <a:pt x="166" y="103"/>
                    </a:lnTo>
                    <a:lnTo>
                      <a:pt x="197" y="98"/>
                    </a:lnTo>
                    <a:lnTo>
                      <a:pt x="224" y="60"/>
                    </a:lnTo>
                    <a:lnTo>
                      <a:pt x="221" y="60"/>
                    </a:lnTo>
                    <a:lnTo>
                      <a:pt x="217" y="61"/>
                    </a:lnTo>
                    <a:lnTo>
                      <a:pt x="208" y="64"/>
                    </a:lnTo>
                    <a:lnTo>
                      <a:pt x="196" y="65"/>
                    </a:lnTo>
                    <a:lnTo>
                      <a:pt x="182" y="67"/>
                    </a:lnTo>
                    <a:lnTo>
                      <a:pt x="167" y="68"/>
                    </a:lnTo>
                    <a:lnTo>
                      <a:pt x="150" y="69"/>
                    </a:lnTo>
                    <a:lnTo>
                      <a:pt x="133" y="68"/>
                    </a:lnTo>
                    <a:lnTo>
                      <a:pt x="113" y="67"/>
                    </a:lnTo>
                    <a:lnTo>
                      <a:pt x="95" y="65"/>
                    </a:lnTo>
                    <a:lnTo>
                      <a:pt x="76" y="59"/>
                    </a:lnTo>
                    <a:lnTo>
                      <a:pt x="58" y="53"/>
                    </a:lnTo>
                    <a:lnTo>
                      <a:pt x="41" y="44"/>
                    </a:lnTo>
                    <a:lnTo>
                      <a:pt x="26" y="32"/>
                    </a:lnTo>
                    <a:lnTo>
                      <a:pt x="12" y="1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4" name="Freeform 88"/>
              <p:cNvSpPr>
                <a:spLocks/>
              </p:cNvSpPr>
              <p:nvPr/>
            </p:nvSpPr>
            <p:spPr bwMode="auto">
              <a:xfrm>
                <a:off x="3404" y="2507"/>
                <a:ext cx="265" cy="253"/>
              </a:xfrm>
              <a:custGeom>
                <a:avLst/>
                <a:gdLst>
                  <a:gd name="T0" fmla="*/ 1 w 530"/>
                  <a:gd name="T1" fmla="*/ 1 h 506"/>
                  <a:gd name="T2" fmla="*/ 1 w 530"/>
                  <a:gd name="T3" fmla="*/ 1 h 506"/>
                  <a:gd name="T4" fmla="*/ 1 w 530"/>
                  <a:gd name="T5" fmla="*/ 1 h 506"/>
                  <a:gd name="T6" fmla="*/ 1 w 530"/>
                  <a:gd name="T7" fmla="*/ 1 h 506"/>
                  <a:gd name="T8" fmla="*/ 1 w 530"/>
                  <a:gd name="T9" fmla="*/ 1 h 506"/>
                  <a:gd name="T10" fmla="*/ 1 w 530"/>
                  <a:gd name="T11" fmla="*/ 1 h 506"/>
                  <a:gd name="T12" fmla="*/ 1 w 530"/>
                  <a:gd name="T13" fmla="*/ 1 h 506"/>
                  <a:gd name="T14" fmla="*/ 1 w 530"/>
                  <a:gd name="T15" fmla="*/ 1 h 506"/>
                  <a:gd name="T16" fmla="*/ 1 w 530"/>
                  <a:gd name="T17" fmla="*/ 1 h 506"/>
                  <a:gd name="T18" fmla="*/ 1 w 530"/>
                  <a:gd name="T19" fmla="*/ 1 h 506"/>
                  <a:gd name="T20" fmla="*/ 1 w 530"/>
                  <a:gd name="T21" fmla="*/ 1 h 506"/>
                  <a:gd name="T22" fmla="*/ 1 w 530"/>
                  <a:gd name="T23" fmla="*/ 1 h 506"/>
                  <a:gd name="T24" fmla="*/ 1 w 530"/>
                  <a:gd name="T25" fmla="*/ 1 h 506"/>
                  <a:gd name="T26" fmla="*/ 1 w 530"/>
                  <a:gd name="T27" fmla="*/ 1 h 506"/>
                  <a:gd name="T28" fmla="*/ 1 w 530"/>
                  <a:gd name="T29" fmla="*/ 1 h 506"/>
                  <a:gd name="T30" fmla="*/ 1 w 530"/>
                  <a:gd name="T31" fmla="*/ 1 h 506"/>
                  <a:gd name="T32" fmla="*/ 1 w 530"/>
                  <a:gd name="T33" fmla="*/ 1 h 506"/>
                  <a:gd name="T34" fmla="*/ 1 w 530"/>
                  <a:gd name="T35" fmla="*/ 1 h 506"/>
                  <a:gd name="T36" fmla="*/ 1 w 530"/>
                  <a:gd name="T37" fmla="*/ 1 h 506"/>
                  <a:gd name="T38" fmla="*/ 1 w 530"/>
                  <a:gd name="T39" fmla="*/ 1 h 506"/>
                  <a:gd name="T40" fmla="*/ 1 w 530"/>
                  <a:gd name="T41" fmla="*/ 1 h 506"/>
                  <a:gd name="T42" fmla="*/ 1 w 530"/>
                  <a:gd name="T43" fmla="*/ 1 h 506"/>
                  <a:gd name="T44" fmla="*/ 1 w 530"/>
                  <a:gd name="T45" fmla="*/ 1 h 506"/>
                  <a:gd name="T46" fmla="*/ 1 w 530"/>
                  <a:gd name="T47" fmla="*/ 1 h 506"/>
                  <a:gd name="T48" fmla="*/ 1 w 530"/>
                  <a:gd name="T49" fmla="*/ 1 h 506"/>
                  <a:gd name="T50" fmla="*/ 1 w 530"/>
                  <a:gd name="T51" fmla="*/ 1 h 506"/>
                  <a:gd name="T52" fmla="*/ 1 w 530"/>
                  <a:gd name="T53" fmla="*/ 1 h 506"/>
                  <a:gd name="T54" fmla="*/ 1 w 530"/>
                  <a:gd name="T55" fmla="*/ 1 h 506"/>
                  <a:gd name="T56" fmla="*/ 1 w 530"/>
                  <a:gd name="T57" fmla="*/ 1 h 506"/>
                  <a:gd name="T58" fmla="*/ 1 w 530"/>
                  <a:gd name="T59" fmla="*/ 1 h 506"/>
                  <a:gd name="T60" fmla="*/ 1 w 530"/>
                  <a:gd name="T61" fmla="*/ 1 h 506"/>
                  <a:gd name="T62" fmla="*/ 1 w 530"/>
                  <a:gd name="T63" fmla="*/ 1 h 506"/>
                  <a:gd name="T64" fmla="*/ 1 w 530"/>
                  <a:gd name="T65" fmla="*/ 1 h 506"/>
                  <a:gd name="T66" fmla="*/ 1 w 530"/>
                  <a:gd name="T67" fmla="*/ 1 h 506"/>
                  <a:gd name="T68" fmla="*/ 1 w 530"/>
                  <a:gd name="T69" fmla="*/ 1 h 506"/>
                  <a:gd name="T70" fmla="*/ 1 w 530"/>
                  <a:gd name="T71" fmla="*/ 1 h 506"/>
                  <a:gd name="T72" fmla="*/ 1 w 530"/>
                  <a:gd name="T73" fmla="*/ 1 h 506"/>
                  <a:gd name="T74" fmla="*/ 1 w 530"/>
                  <a:gd name="T75" fmla="*/ 1 h 506"/>
                  <a:gd name="T76" fmla="*/ 1 w 530"/>
                  <a:gd name="T77" fmla="*/ 1 h 506"/>
                  <a:gd name="T78" fmla="*/ 1 w 530"/>
                  <a:gd name="T79" fmla="*/ 1 h 506"/>
                  <a:gd name="T80" fmla="*/ 1 w 530"/>
                  <a:gd name="T81" fmla="*/ 1 h 506"/>
                  <a:gd name="T82" fmla="*/ 1 w 530"/>
                  <a:gd name="T83" fmla="*/ 1 h 506"/>
                  <a:gd name="T84" fmla="*/ 1 w 530"/>
                  <a:gd name="T85" fmla="*/ 1 h 506"/>
                  <a:gd name="T86" fmla="*/ 1 w 530"/>
                  <a:gd name="T87" fmla="*/ 1 h 506"/>
                  <a:gd name="T88" fmla="*/ 1 w 530"/>
                  <a:gd name="T89" fmla="*/ 1 h 506"/>
                  <a:gd name="T90" fmla="*/ 1 w 530"/>
                  <a:gd name="T91" fmla="*/ 1 h 506"/>
                  <a:gd name="T92" fmla="*/ 1 w 530"/>
                  <a:gd name="T93" fmla="*/ 1 h 506"/>
                  <a:gd name="T94" fmla="*/ 1 w 530"/>
                  <a:gd name="T95" fmla="*/ 1 h 506"/>
                  <a:gd name="T96" fmla="*/ 1 w 530"/>
                  <a:gd name="T97" fmla="*/ 1 h 506"/>
                  <a:gd name="T98" fmla="*/ 1 w 530"/>
                  <a:gd name="T99" fmla="*/ 1 h 506"/>
                  <a:gd name="T100" fmla="*/ 1 w 530"/>
                  <a:gd name="T101" fmla="*/ 1 h 506"/>
                  <a:gd name="T102" fmla="*/ 1 w 530"/>
                  <a:gd name="T103" fmla="*/ 1 h 506"/>
                  <a:gd name="T104" fmla="*/ 1 w 530"/>
                  <a:gd name="T105" fmla="*/ 1 h 506"/>
                  <a:gd name="T106" fmla="*/ 1 w 530"/>
                  <a:gd name="T107" fmla="*/ 1 h 506"/>
                  <a:gd name="T108" fmla="*/ 1 w 530"/>
                  <a:gd name="T109" fmla="*/ 0 h 5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0"/>
                  <a:gd name="T166" fmla="*/ 0 h 506"/>
                  <a:gd name="T167" fmla="*/ 530 w 530"/>
                  <a:gd name="T168" fmla="*/ 506 h 5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0" h="506">
                    <a:moveTo>
                      <a:pt x="285" y="0"/>
                    </a:moveTo>
                    <a:lnTo>
                      <a:pt x="282" y="1"/>
                    </a:lnTo>
                    <a:lnTo>
                      <a:pt x="273" y="6"/>
                    </a:lnTo>
                    <a:lnTo>
                      <a:pt x="258" y="14"/>
                    </a:lnTo>
                    <a:lnTo>
                      <a:pt x="239" y="24"/>
                    </a:lnTo>
                    <a:lnTo>
                      <a:pt x="217" y="37"/>
                    </a:lnTo>
                    <a:lnTo>
                      <a:pt x="193" y="52"/>
                    </a:lnTo>
                    <a:lnTo>
                      <a:pt x="168" y="69"/>
                    </a:lnTo>
                    <a:lnTo>
                      <a:pt x="142" y="87"/>
                    </a:lnTo>
                    <a:lnTo>
                      <a:pt x="117" y="108"/>
                    </a:lnTo>
                    <a:lnTo>
                      <a:pt x="94" y="130"/>
                    </a:lnTo>
                    <a:lnTo>
                      <a:pt x="73" y="153"/>
                    </a:lnTo>
                    <a:lnTo>
                      <a:pt x="57" y="177"/>
                    </a:lnTo>
                    <a:lnTo>
                      <a:pt x="44" y="201"/>
                    </a:lnTo>
                    <a:lnTo>
                      <a:pt x="39" y="227"/>
                    </a:lnTo>
                    <a:lnTo>
                      <a:pt x="39" y="253"/>
                    </a:lnTo>
                    <a:lnTo>
                      <a:pt x="47" y="279"/>
                    </a:lnTo>
                    <a:lnTo>
                      <a:pt x="43" y="281"/>
                    </a:lnTo>
                    <a:lnTo>
                      <a:pt x="34" y="288"/>
                    </a:lnTo>
                    <a:lnTo>
                      <a:pt x="21" y="299"/>
                    </a:lnTo>
                    <a:lnTo>
                      <a:pt x="10" y="314"/>
                    </a:lnTo>
                    <a:lnTo>
                      <a:pt x="2" y="334"/>
                    </a:lnTo>
                    <a:lnTo>
                      <a:pt x="0" y="355"/>
                    </a:lnTo>
                    <a:lnTo>
                      <a:pt x="6" y="379"/>
                    </a:lnTo>
                    <a:lnTo>
                      <a:pt x="25" y="405"/>
                    </a:lnTo>
                    <a:lnTo>
                      <a:pt x="24" y="410"/>
                    </a:lnTo>
                    <a:lnTo>
                      <a:pt x="21" y="422"/>
                    </a:lnTo>
                    <a:lnTo>
                      <a:pt x="23" y="438"/>
                    </a:lnTo>
                    <a:lnTo>
                      <a:pt x="28" y="454"/>
                    </a:lnTo>
                    <a:lnTo>
                      <a:pt x="42" y="469"/>
                    </a:lnTo>
                    <a:lnTo>
                      <a:pt x="66" y="478"/>
                    </a:lnTo>
                    <a:lnTo>
                      <a:pt x="106" y="480"/>
                    </a:lnTo>
                    <a:lnTo>
                      <a:pt x="161" y="470"/>
                    </a:lnTo>
                    <a:lnTo>
                      <a:pt x="162" y="472"/>
                    </a:lnTo>
                    <a:lnTo>
                      <a:pt x="165" y="477"/>
                    </a:lnTo>
                    <a:lnTo>
                      <a:pt x="170" y="483"/>
                    </a:lnTo>
                    <a:lnTo>
                      <a:pt x="178" y="491"/>
                    </a:lnTo>
                    <a:lnTo>
                      <a:pt x="187" y="498"/>
                    </a:lnTo>
                    <a:lnTo>
                      <a:pt x="200" y="503"/>
                    </a:lnTo>
                    <a:lnTo>
                      <a:pt x="215" y="506"/>
                    </a:lnTo>
                    <a:lnTo>
                      <a:pt x="232" y="506"/>
                    </a:lnTo>
                    <a:lnTo>
                      <a:pt x="244" y="503"/>
                    </a:lnTo>
                    <a:lnTo>
                      <a:pt x="259" y="499"/>
                    </a:lnTo>
                    <a:lnTo>
                      <a:pt x="278" y="493"/>
                    </a:lnTo>
                    <a:lnTo>
                      <a:pt x="299" y="486"/>
                    </a:lnTo>
                    <a:lnTo>
                      <a:pt x="323" y="479"/>
                    </a:lnTo>
                    <a:lnTo>
                      <a:pt x="349" y="470"/>
                    </a:lnTo>
                    <a:lnTo>
                      <a:pt x="374" y="462"/>
                    </a:lnTo>
                    <a:lnTo>
                      <a:pt x="399" y="453"/>
                    </a:lnTo>
                    <a:lnTo>
                      <a:pt x="425" y="443"/>
                    </a:lnTo>
                    <a:lnTo>
                      <a:pt x="449" y="435"/>
                    </a:lnTo>
                    <a:lnTo>
                      <a:pt x="471" y="427"/>
                    </a:lnTo>
                    <a:lnTo>
                      <a:pt x="490" y="420"/>
                    </a:lnTo>
                    <a:lnTo>
                      <a:pt x="507" y="414"/>
                    </a:lnTo>
                    <a:lnTo>
                      <a:pt x="519" y="409"/>
                    </a:lnTo>
                    <a:lnTo>
                      <a:pt x="527" y="407"/>
                    </a:lnTo>
                    <a:lnTo>
                      <a:pt x="530" y="405"/>
                    </a:lnTo>
                    <a:lnTo>
                      <a:pt x="526" y="407"/>
                    </a:lnTo>
                    <a:lnTo>
                      <a:pt x="518" y="409"/>
                    </a:lnTo>
                    <a:lnTo>
                      <a:pt x="504" y="414"/>
                    </a:lnTo>
                    <a:lnTo>
                      <a:pt x="487" y="419"/>
                    </a:lnTo>
                    <a:lnTo>
                      <a:pt x="466" y="425"/>
                    </a:lnTo>
                    <a:lnTo>
                      <a:pt x="442" y="433"/>
                    </a:lnTo>
                    <a:lnTo>
                      <a:pt x="417" y="440"/>
                    </a:lnTo>
                    <a:lnTo>
                      <a:pt x="391" y="448"/>
                    </a:lnTo>
                    <a:lnTo>
                      <a:pt x="364" y="455"/>
                    </a:lnTo>
                    <a:lnTo>
                      <a:pt x="338" y="462"/>
                    </a:lnTo>
                    <a:lnTo>
                      <a:pt x="313" y="469"/>
                    </a:lnTo>
                    <a:lnTo>
                      <a:pt x="290" y="473"/>
                    </a:lnTo>
                    <a:lnTo>
                      <a:pt x="269" y="477"/>
                    </a:lnTo>
                    <a:lnTo>
                      <a:pt x="253" y="479"/>
                    </a:lnTo>
                    <a:lnTo>
                      <a:pt x="240" y="480"/>
                    </a:lnTo>
                    <a:lnTo>
                      <a:pt x="232" y="478"/>
                    </a:lnTo>
                    <a:lnTo>
                      <a:pt x="218" y="467"/>
                    </a:lnTo>
                    <a:lnTo>
                      <a:pt x="215" y="456"/>
                    </a:lnTo>
                    <a:lnTo>
                      <a:pt x="217" y="445"/>
                    </a:lnTo>
                    <a:lnTo>
                      <a:pt x="221" y="430"/>
                    </a:lnTo>
                    <a:lnTo>
                      <a:pt x="213" y="432"/>
                    </a:lnTo>
                    <a:lnTo>
                      <a:pt x="194" y="438"/>
                    </a:lnTo>
                    <a:lnTo>
                      <a:pt x="167" y="445"/>
                    </a:lnTo>
                    <a:lnTo>
                      <a:pt x="138" y="449"/>
                    </a:lnTo>
                    <a:lnTo>
                      <a:pt x="110" y="448"/>
                    </a:lnTo>
                    <a:lnTo>
                      <a:pt x="91" y="440"/>
                    </a:lnTo>
                    <a:lnTo>
                      <a:pt x="81" y="422"/>
                    </a:lnTo>
                    <a:lnTo>
                      <a:pt x="88" y="390"/>
                    </a:lnTo>
                    <a:lnTo>
                      <a:pt x="85" y="389"/>
                    </a:lnTo>
                    <a:lnTo>
                      <a:pt x="76" y="385"/>
                    </a:lnTo>
                    <a:lnTo>
                      <a:pt x="64" y="378"/>
                    </a:lnTo>
                    <a:lnTo>
                      <a:pt x="55" y="366"/>
                    </a:lnTo>
                    <a:lnTo>
                      <a:pt x="49" y="351"/>
                    </a:lnTo>
                    <a:lnTo>
                      <a:pt x="50" y="333"/>
                    </a:lnTo>
                    <a:lnTo>
                      <a:pt x="63" y="309"/>
                    </a:lnTo>
                    <a:lnTo>
                      <a:pt x="88" y="281"/>
                    </a:lnTo>
                    <a:lnTo>
                      <a:pt x="87" y="280"/>
                    </a:lnTo>
                    <a:lnTo>
                      <a:pt x="85" y="278"/>
                    </a:lnTo>
                    <a:lnTo>
                      <a:pt x="81" y="273"/>
                    </a:lnTo>
                    <a:lnTo>
                      <a:pt x="78" y="267"/>
                    </a:lnTo>
                    <a:lnTo>
                      <a:pt x="74" y="259"/>
                    </a:lnTo>
                    <a:lnTo>
                      <a:pt x="73" y="249"/>
                    </a:lnTo>
                    <a:lnTo>
                      <a:pt x="73" y="237"/>
                    </a:lnTo>
                    <a:lnTo>
                      <a:pt x="76" y="222"/>
                    </a:lnTo>
                    <a:lnTo>
                      <a:pt x="82" y="206"/>
                    </a:lnTo>
                    <a:lnTo>
                      <a:pt x="93" y="189"/>
                    </a:lnTo>
                    <a:lnTo>
                      <a:pt x="108" y="168"/>
                    </a:lnTo>
                    <a:lnTo>
                      <a:pt x="129" y="145"/>
                    </a:lnTo>
                    <a:lnTo>
                      <a:pt x="156" y="121"/>
                    </a:lnTo>
                    <a:lnTo>
                      <a:pt x="191" y="93"/>
                    </a:lnTo>
                    <a:lnTo>
                      <a:pt x="232" y="64"/>
                    </a:lnTo>
                    <a:lnTo>
                      <a:pt x="283" y="32"/>
                    </a:lnTo>
                    <a:lnTo>
                      <a:pt x="2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5" name="Freeform 89"/>
              <p:cNvSpPr>
                <a:spLocks/>
              </p:cNvSpPr>
              <p:nvPr/>
            </p:nvSpPr>
            <p:spPr bwMode="auto">
              <a:xfrm>
                <a:off x="3540" y="2680"/>
                <a:ext cx="71" cy="29"/>
              </a:xfrm>
              <a:custGeom>
                <a:avLst/>
                <a:gdLst>
                  <a:gd name="T0" fmla="*/ 0 w 140"/>
                  <a:gd name="T1" fmla="*/ 1 h 57"/>
                  <a:gd name="T2" fmla="*/ 1 w 140"/>
                  <a:gd name="T3" fmla="*/ 0 h 57"/>
                  <a:gd name="T4" fmla="*/ 1 w 140"/>
                  <a:gd name="T5" fmla="*/ 1 h 57"/>
                  <a:gd name="T6" fmla="*/ 0 w 140"/>
                  <a:gd name="T7" fmla="*/ 1 h 57"/>
                  <a:gd name="T8" fmla="*/ 0 60000 65536"/>
                  <a:gd name="T9" fmla="*/ 0 60000 65536"/>
                  <a:gd name="T10" fmla="*/ 0 60000 65536"/>
                  <a:gd name="T11" fmla="*/ 0 60000 65536"/>
                  <a:gd name="T12" fmla="*/ 0 w 140"/>
                  <a:gd name="T13" fmla="*/ 0 h 57"/>
                  <a:gd name="T14" fmla="*/ 140 w 140"/>
                  <a:gd name="T15" fmla="*/ 57 h 57"/>
                </a:gdLst>
                <a:ahLst/>
                <a:cxnLst>
                  <a:cxn ang="T8">
                    <a:pos x="T0" y="T1"/>
                  </a:cxn>
                  <a:cxn ang="T9">
                    <a:pos x="T2" y="T3"/>
                  </a:cxn>
                  <a:cxn ang="T10">
                    <a:pos x="T4" y="T5"/>
                  </a:cxn>
                  <a:cxn ang="T11">
                    <a:pos x="T6" y="T7"/>
                  </a:cxn>
                </a:cxnLst>
                <a:rect l="T12" t="T13" r="T14" b="T15"/>
                <a:pathLst>
                  <a:path w="140" h="57">
                    <a:moveTo>
                      <a:pt x="0" y="57"/>
                    </a:moveTo>
                    <a:lnTo>
                      <a:pt x="109" y="0"/>
                    </a:lnTo>
                    <a:lnTo>
                      <a:pt x="140" y="15"/>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6" name="Freeform 90"/>
              <p:cNvSpPr>
                <a:spLocks/>
              </p:cNvSpPr>
              <p:nvPr/>
            </p:nvSpPr>
            <p:spPr bwMode="auto">
              <a:xfrm>
                <a:off x="3469" y="2639"/>
                <a:ext cx="101" cy="51"/>
              </a:xfrm>
              <a:custGeom>
                <a:avLst/>
                <a:gdLst>
                  <a:gd name="T0" fmla="*/ 0 w 203"/>
                  <a:gd name="T1" fmla="*/ 0 h 102"/>
                  <a:gd name="T2" fmla="*/ 0 w 203"/>
                  <a:gd name="T3" fmla="*/ 1 h 102"/>
                  <a:gd name="T4" fmla="*/ 0 w 203"/>
                  <a:gd name="T5" fmla="*/ 1 h 102"/>
                  <a:gd name="T6" fmla="*/ 0 w 203"/>
                  <a:gd name="T7" fmla="*/ 0 h 102"/>
                  <a:gd name="T8" fmla="*/ 0 60000 65536"/>
                  <a:gd name="T9" fmla="*/ 0 60000 65536"/>
                  <a:gd name="T10" fmla="*/ 0 60000 65536"/>
                  <a:gd name="T11" fmla="*/ 0 60000 65536"/>
                  <a:gd name="T12" fmla="*/ 0 w 203"/>
                  <a:gd name="T13" fmla="*/ 0 h 102"/>
                  <a:gd name="T14" fmla="*/ 203 w 203"/>
                  <a:gd name="T15" fmla="*/ 102 h 102"/>
                </a:gdLst>
                <a:ahLst/>
                <a:cxnLst>
                  <a:cxn ang="T8">
                    <a:pos x="T0" y="T1"/>
                  </a:cxn>
                  <a:cxn ang="T9">
                    <a:pos x="T2" y="T3"/>
                  </a:cxn>
                  <a:cxn ang="T10">
                    <a:pos x="T4" y="T5"/>
                  </a:cxn>
                  <a:cxn ang="T11">
                    <a:pos x="T6" y="T7"/>
                  </a:cxn>
                </a:cxnLst>
                <a:rect l="T12" t="T13" r="T14" b="T15"/>
                <a:pathLst>
                  <a:path w="203" h="102">
                    <a:moveTo>
                      <a:pt x="178" y="0"/>
                    </a:moveTo>
                    <a:lnTo>
                      <a:pt x="0" y="102"/>
                    </a:lnTo>
                    <a:lnTo>
                      <a:pt x="203" y="15"/>
                    </a:lnTo>
                    <a:lnTo>
                      <a:pt x="1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7" name="Freeform 91"/>
              <p:cNvSpPr>
                <a:spLocks/>
              </p:cNvSpPr>
              <p:nvPr/>
            </p:nvSpPr>
            <p:spPr bwMode="auto">
              <a:xfrm>
                <a:off x="3489" y="2583"/>
                <a:ext cx="84" cy="45"/>
              </a:xfrm>
              <a:custGeom>
                <a:avLst/>
                <a:gdLst>
                  <a:gd name="T0" fmla="*/ 1 w 167"/>
                  <a:gd name="T1" fmla="*/ 0 h 90"/>
                  <a:gd name="T2" fmla="*/ 0 w 167"/>
                  <a:gd name="T3" fmla="*/ 1 h 90"/>
                  <a:gd name="T4" fmla="*/ 1 w 167"/>
                  <a:gd name="T5" fmla="*/ 1 h 90"/>
                  <a:gd name="T6" fmla="*/ 1 w 167"/>
                  <a:gd name="T7" fmla="*/ 0 h 90"/>
                  <a:gd name="T8" fmla="*/ 0 60000 65536"/>
                  <a:gd name="T9" fmla="*/ 0 60000 65536"/>
                  <a:gd name="T10" fmla="*/ 0 60000 65536"/>
                  <a:gd name="T11" fmla="*/ 0 60000 65536"/>
                  <a:gd name="T12" fmla="*/ 0 w 167"/>
                  <a:gd name="T13" fmla="*/ 0 h 90"/>
                  <a:gd name="T14" fmla="*/ 167 w 167"/>
                  <a:gd name="T15" fmla="*/ 90 h 90"/>
                </a:gdLst>
                <a:ahLst/>
                <a:cxnLst>
                  <a:cxn ang="T8">
                    <a:pos x="T0" y="T1"/>
                  </a:cxn>
                  <a:cxn ang="T9">
                    <a:pos x="T2" y="T3"/>
                  </a:cxn>
                  <a:cxn ang="T10">
                    <a:pos x="T4" y="T5"/>
                  </a:cxn>
                  <a:cxn ang="T11">
                    <a:pos x="T6" y="T7"/>
                  </a:cxn>
                </a:cxnLst>
                <a:rect l="T12" t="T13" r="T14" b="T15"/>
                <a:pathLst>
                  <a:path w="167" h="90">
                    <a:moveTo>
                      <a:pt x="135" y="0"/>
                    </a:moveTo>
                    <a:lnTo>
                      <a:pt x="0" y="90"/>
                    </a:lnTo>
                    <a:lnTo>
                      <a:pt x="167" y="16"/>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8" name="Freeform 92"/>
              <p:cNvSpPr>
                <a:spLocks/>
              </p:cNvSpPr>
              <p:nvPr/>
            </p:nvSpPr>
            <p:spPr bwMode="auto">
              <a:xfrm>
                <a:off x="3893" y="2295"/>
                <a:ext cx="347" cy="127"/>
              </a:xfrm>
              <a:custGeom>
                <a:avLst/>
                <a:gdLst>
                  <a:gd name="T0" fmla="*/ 0 w 695"/>
                  <a:gd name="T1" fmla="*/ 1 h 254"/>
                  <a:gd name="T2" fmla="*/ 0 w 695"/>
                  <a:gd name="T3" fmla="*/ 1 h 254"/>
                  <a:gd name="T4" fmla="*/ 0 w 695"/>
                  <a:gd name="T5" fmla="*/ 1 h 254"/>
                  <a:gd name="T6" fmla="*/ 0 w 695"/>
                  <a:gd name="T7" fmla="*/ 1 h 254"/>
                  <a:gd name="T8" fmla="*/ 0 w 695"/>
                  <a:gd name="T9" fmla="*/ 1 h 254"/>
                  <a:gd name="T10" fmla="*/ 0 w 695"/>
                  <a:gd name="T11" fmla="*/ 1 h 254"/>
                  <a:gd name="T12" fmla="*/ 0 w 695"/>
                  <a:gd name="T13" fmla="*/ 1 h 254"/>
                  <a:gd name="T14" fmla="*/ 0 w 695"/>
                  <a:gd name="T15" fmla="*/ 1 h 254"/>
                  <a:gd name="T16" fmla="*/ 0 w 695"/>
                  <a:gd name="T17" fmla="*/ 1 h 254"/>
                  <a:gd name="T18" fmla="*/ 0 w 695"/>
                  <a:gd name="T19" fmla="*/ 1 h 254"/>
                  <a:gd name="T20" fmla="*/ 0 w 695"/>
                  <a:gd name="T21" fmla="*/ 1 h 254"/>
                  <a:gd name="T22" fmla="*/ 0 w 695"/>
                  <a:gd name="T23" fmla="*/ 1 h 254"/>
                  <a:gd name="T24" fmla="*/ 0 w 695"/>
                  <a:gd name="T25" fmla="*/ 1 h 254"/>
                  <a:gd name="T26" fmla="*/ 0 w 695"/>
                  <a:gd name="T27" fmla="*/ 1 h 254"/>
                  <a:gd name="T28" fmla="*/ 0 w 695"/>
                  <a:gd name="T29" fmla="*/ 1 h 254"/>
                  <a:gd name="T30" fmla="*/ 0 w 695"/>
                  <a:gd name="T31" fmla="*/ 1 h 254"/>
                  <a:gd name="T32" fmla="*/ 0 w 695"/>
                  <a:gd name="T33" fmla="*/ 0 h 254"/>
                  <a:gd name="T34" fmla="*/ 0 w 695"/>
                  <a:gd name="T35" fmla="*/ 1 h 254"/>
                  <a:gd name="T36" fmla="*/ 0 w 695"/>
                  <a:gd name="T37" fmla="*/ 1 h 254"/>
                  <a:gd name="T38" fmla="*/ 0 w 695"/>
                  <a:gd name="T39" fmla="*/ 1 h 254"/>
                  <a:gd name="T40" fmla="*/ 0 w 695"/>
                  <a:gd name="T41" fmla="*/ 1 h 254"/>
                  <a:gd name="T42" fmla="*/ 0 w 695"/>
                  <a:gd name="T43" fmla="*/ 1 h 254"/>
                  <a:gd name="T44" fmla="*/ 0 w 695"/>
                  <a:gd name="T45" fmla="*/ 1 h 254"/>
                  <a:gd name="T46" fmla="*/ 0 w 695"/>
                  <a:gd name="T47" fmla="*/ 1 h 254"/>
                  <a:gd name="T48" fmla="*/ 0 w 695"/>
                  <a:gd name="T49" fmla="*/ 1 h 254"/>
                  <a:gd name="T50" fmla="*/ 0 w 695"/>
                  <a:gd name="T51" fmla="*/ 1 h 254"/>
                  <a:gd name="T52" fmla="*/ 0 w 695"/>
                  <a:gd name="T53" fmla="*/ 1 h 254"/>
                  <a:gd name="T54" fmla="*/ 0 w 695"/>
                  <a:gd name="T55" fmla="*/ 1 h 254"/>
                  <a:gd name="T56" fmla="*/ 0 w 695"/>
                  <a:gd name="T57" fmla="*/ 1 h 254"/>
                  <a:gd name="T58" fmla="*/ 0 w 695"/>
                  <a:gd name="T59" fmla="*/ 1 h 254"/>
                  <a:gd name="T60" fmla="*/ 0 w 695"/>
                  <a:gd name="T61" fmla="*/ 1 h 254"/>
                  <a:gd name="T62" fmla="*/ 0 w 695"/>
                  <a:gd name="T63" fmla="*/ 1 h 254"/>
                  <a:gd name="T64" fmla="*/ 0 w 695"/>
                  <a:gd name="T65" fmla="*/ 1 h 254"/>
                  <a:gd name="T66" fmla="*/ 0 w 695"/>
                  <a:gd name="T67" fmla="*/ 1 h 254"/>
                  <a:gd name="T68" fmla="*/ 0 w 695"/>
                  <a:gd name="T69" fmla="*/ 1 h 2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5"/>
                  <a:gd name="T106" fmla="*/ 0 h 254"/>
                  <a:gd name="T107" fmla="*/ 695 w 695"/>
                  <a:gd name="T108" fmla="*/ 254 h 2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5" h="254">
                    <a:moveTo>
                      <a:pt x="0" y="237"/>
                    </a:moveTo>
                    <a:lnTo>
                      <a:pt x="4" y="236"/>
                    </a:lnTo>
                    <a:lnTo>
                      <a:pt x="17" y="232"/>
                    </a:lnTo>
                    <a:lnTo>
                      <a:pt x="38" y="227"/>
                    </a:lnTo>
                    <a:lnTo>
                      <a:pt x="64" y="219"/>
                    </a:lnTo>
                    <a:lnTo>
                      <a:pt x="97" y="209"/>
                    </a:lnTo>
                    <a:lnTo>
                      <a:pt x="135" y="198"/>
                    </a:lnTo>
                    <a:lnTo>
                      <a:pt x="177" y="184"/>
                    </a:lnTo>
                    <a:lnTo>
                      <a:pt x="222" y="169"/>
                    </a:lnTo>
                    <a:lnTo>
                      <a:pt x="271" y="152"/>
                    </a:lnTo>
                    <a:lnTo>
                      <a:pt x="320" y="134"/>
                    </a:lnTo>
                    <a:lnTo>
                      <a:pt x="370" y="115"/>
                    </a:lnTo>
                    <a:lnTo>
                      <a:pt x="420" y="94"/>
                    </a:lnTo>
                    <a:lnTo>
                      <a:pt x="471" y="71"/>
                    </a:lnTo>
                    <a:lnTo>
                      <a:pt x="518" y="48"/>
                    </a:lnTo>
                    <a:lnTo>
                      <a:pt x="565" y="25"/>
                    </a:lnTo>
                    <a:lnTo>
                      <a:pt x="607" y="0"/>
                    </a:lnTo>
                    <a:lnTo>
                      <a:pt x="695" y="43"/>
                    </a:lnTo>
                    <a:lnTo>
                      <a:pt x="690" y="45"/>
                    </a:lnTo>
                    <a:lnTo>
                      <a:pt x="677" y="50"/>
                    </a:lnTo>
                    <a:lnTo>
                      <a:pt x="657" y="57"/>
                    </a:lnTo>
                    <a:lnTo>
                      <a:pt x="629" y="68"/>
                    </a:lnTo>
                    <a:lnTo>
                      <a:pt x="596" y="80"/>
                    </a:lnTo>
                    <a:lnTo>
                      <a:pt x="556" y="94"/>
                    </a:lnTo>
                    <a:lnTo>
                      <a:pt x="514" y="110"/>
                    </a:lnTo>
                    <a:lnTo>
                      <a:pt x="467" y="126"/>
                    </a:lnTo>
                    <a:lnTo>
                      <a:pt x="417" y="144"/>
                    </a:lnTo>
                    <a:lnTo>
                      <a:pt x="366" y="161"/>
                    </a:lnTo>
                    <a:lnTo>
                      <a:pt x="313" y="179"/>
                    </a:lnTo>
                    <a:lnTo>
                      <a:pt x="260" y="196"/>
                    </a:lnTo>
                    <a:lnTo>
                      <a:pt x="208" y="213"/>
                    </a:lnTo>
                    <a:lnTo>
                      <a:pt x="157" y="228"/>
                    </a:lnTo>
                    <a:lnTo>
                      <a:pt x="108" y="242"/>
                    </a:lnTo>
                    <a:lnTo>
                      <a:pt x="62" y="254"/>
                    </a:lnTo>
                    <a:lnTo>
                      <a:pt x="0" y="2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79" name="Freeform 93"/>
              <p:cNvSpPr>
                <a:spLocks/>
              </p:cNvSpPr>
              <p:nvPr/>
            </p:nvSpPr>
            <p:spPr bwMode="auto">
              <a:xfrm>
                <a:off x="4074" y="2430"/>
                <a:ext cx="311" cy="103"/>
              </a:xfrm>
              <a:custGeom>
                <a:avLst/>
                <a:gdLst>
                  <a:gd name="T0" fmla="*/ 1 w 621"/>
                  <a:gd name="T1" fmla="*/ 0 h 206"/>
                  <a:gd name="T2" fmla="*/ 1 w 621"/>
                  <a:gd name="T3" fmla="*/ 1 h 206"/>
                  <a:gd name="T4" fmla="*/ 1 w 621"/>
                  <a:gd name="T5" fmla="*/ 1 h 206"/>
                  <a:gd name="T6" fmla="*/ 1 w 621"/>
                  <a:gd name="T7" fmla="*/ 1 h 206"/>
                  <a:gd name="T8" fmla="*/ 1 w 621"/>
                  <a:gd name="T9" fmla="*/ 1 h 206"/>
                  <a:gd name="T10" fmla="*/ 1 w 621"/>
                  <a:gd name="T11" fmla="*/ 1 h 206"/>
                  <a:gd name="T12" fmla="*/ 1 w 621"/>
                  <a:gd name="T13" fmla="*/ 1 h 206"/>
                  <a:gd name="T14" fmla="*/ 1 w 621"/>
                  <a:gd name="T15" fmla="*/ 1 h 206"/>
                  <a:gd name="T16" fmla="*/ 1 w 621"/>
                  <a:gd name="T17" fmla="*/ 1 h 206"/>
                  <a:gd name="T18" fmla="*/ 1 w 621"/>
                  <a:gd name="T19" fmla="*/ 1 h 206"/>
                  <a:gd name="T20" fmla="*/ 1 w 621"/>
                  <a:gd name="T21" fmla="*/ 1 h 206"/>
                  <a:gd name="T22" fmla="*/ 1 w 621"/>
                  <a:gd name="T23" fmla="*/ 1 h 206"/>
                  <a:gd name="T24" fmla="*/ 1 w 621"/>
                  <a:gd name="T25" fmla="*/ 1 h 206"/>
                  <a:gd name="T26" fmla="*/ 1 w 621"/>
                  <a:gd name="T27" fmla="*/ 1 h 206"/>
                  <a:gd name="T28" fmla="*/ 1 w 621"/>
                  <a:gd name="T29" fmla="*/ 1 h 206"/>
                  <a:gd name="T30" fmla="*/ 1 w 621"/>
                  <a:gd name="T31" fmla="*/ 1 h 206"/>
                  <a:gd name="T32" fmla="*/ 0 w 621"/>
                  <a:gd name="T33" fmla="*/ 1 h 206"/>
                  <a:gd name="T34" fmla="*/ 1 w 621"/>
                  <a:gd name="T35" fmla="*/ 1 h 206"/>
                  <a:gd name="T36" fmla="*/ 1 w 621"/>
                  <a:gd name="T37" fmla="*/ 1 h 206"/>
                  <a:gd name="T38" fmla="*/ 1 w 621"/>
                  <a:gd name="T39" fmla="*/ 1 h 206"/>
                  <a:gd name="T40" fmla="*/ 1 w 621"/>
                  <a:gd name="T41" fmla="*/ 1 h 206"/>
                  <a:gd name="T42" fmla="*/ 1 w 621"/>
                  <a:gd name="T43" fmla="*/ 1 h 206"/>
                  <a:gd name="T44" fmla="*/ 1 w 621"/>
                  <a:gd name="T45" fmla="*/ 1 h 206"/>
                  <a:gd name="T46" fmla="*/ 1 w 621"/>
                  <a:gd name="T47" fmla="*/ 1 h 206"/>
                  <a:gd name="T48" fmla="*/ 1 w 621"/>
                  <a:gd name="T49" fmla="*/ 1 h 206"/>
                  <a:gd name="T50" fmla="*/ 1 w 621"/>
                  <a:gd name="T51" fmla="*/ 1 h 206"/>
                  <a:gd name="T52" fmla="*/ 1 w 621"/>
                  <a:gd name="T53" fmla="*/ 1 h 206"/>
                  <a:gd name="T54" fmla="*/ 1 w 621"/>
                  <a:gd name="T55" fmla="*/ 1 h 206"/>
                  <a:gd name="T56" fmla="*/ 1 w 621"/>
                  <a:gd name="T57" fmla="*/ 1 h 206"/>
                  <a:gd name="T58" fmla="*/ 1 w 621"/>
                  <a:gd name="T59" fmla="*/ 1 h 206"/>
                  <a:gd name="T60" fmla="*/ 1 w 621"/>
                  <a:gd name="T61" fmla="*/ 1 h 206"/>
                  <a:gd name="T62" fmla="*/ 1 w 621"/>
                  <a:gd name="T63" fmla="*/ 1 h 206"/>
                  <a:gd name="T64" fmla="*/ 1 w 621"/>
                  <a:gd name="T65" fmla="*/ 1 h 206"/>
                  <a:gd name="T66" fmla="*/ 1 w 621"/>
                  <a:gd name="T67" fmla="*/ 1 h 206"/>
                  <a:gd name="T68" fmla="*/ 1 w 621"/>
                  <a:gd name="T69" fmla="*/ 0 h 2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1"/>
                  <a:gd name="T106" fmla="*/ 0 h 206"/>
                  <a:gd name="T107" fmla="*/ 621 w 621"/>
                  <a:gd name="T108" fmla="*/ 206 h 2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1" h="206">
                    <a:moveTo>
                      <a:pt x="594" y="0"/>
                    </a:moveTo>
                    <a:lnTo>
                      <a:pt x="588" y="5"/>
                    </a:lnTo>
                    <a:lnTo>
                      <a:pt x="573" y="12"/>
                    </a:lnTo>
                    <a:lnTo>
                      <a:pt x="552" y="21"/>
                    </a:lnTo>
                    <a:lnTo>
                      <a:pt x="524" y="33"/>
                    </a:lnTo>
                    <a:lnTo>
                      <a:pt x="491" y="45"/>
                    </a:lnTo>
                    <a:lnTo>
                      <a:pt x="454" y="59"/>
                    </a:lnTo>
                    <a:lnTo>
                      <a:pt x="412" y="74"/>
                    </a:lnTo>
                    <a:lnTo>
                      <a:pt x="369" y="88"/>
                    </a:lnTo>
                    <a:lnTo>
                      <a:pt x="323" y="103"/>
                    </a:lnTo>
                    <a:lnTo>
                      <a:pt x="274" y="118"/>
                    </a:lnTo>
                    <a:lnTo>
                      <a:pt x="226" y="131"/>
                    </a:lnTo>
                    <a:lnTo>
                      <a:pt x="177" y="142"/>
                    </a:lnTo>
                    <a:lnTo>
                      <a:pt x="130" y="153"/>
                    </a:lnTo>
                    <a:lnTo>
                      <a:pt x="84" y="159"/>
                    </a:lnTo>
                    <a:lnTo>
                      <a:pt x="40" y="165"/>
                    </a:lnTo>
                    <a:lnTo>
                      <a:pt x="0" y="166"/>
                    </a:lnTo>
                    <a:lnTo>
                      <a:pt x="33" y="206"/>
                    </a:lnTo>
                    <a:lnTo>
                      <a:pt x="37" y="206"/>
                    </a:lnTo>
                    <a:lnTo>
                      <a:pt x="48" y="204"/>
                    </a:lnTo>
                    <a:lnTo>
                      <a:pt x="67" y="202"/>
                    </a:lnTo>
                    <a:lnTo>
                      <a:pt x="90" y="200"/>
                    </a:lnTo>
                    <a:lnTo>
                      <a:pt x="120" y="196"/>
                    </a:lnTo>
                    <a:lnTo>
                      <a:pt x="154" y="193"/>
                    </a:lnTo>
                    <a:lnTo>
                      <a:pt x="192" y="187"/>
                    </a:lnTo>
                    <a:lnTo>
                      <a:pt x="234" y="181"/>
                    </a:lnTo>
                    <a:lnTo>
                      <a:pt x="279" y="174"/>
                    </a:lnTo>
                    <a:lnTo>
                      <a:pt x="326" y="167"/>
                    </a:lnTo>
                    <a:lnTo>
                      <a:pt x="374" y="158"/>
                    </a:lnTo>
                    <a:lnTo>
                      <a:pt x="425" y="148"/>
                    </a:lnTo>
                    <a:lnTo>
                      <a:pt x="475" y="138"/>
                    </a:lnTo>
                    <a:lnTo>
                      <a:pt x="524" y="125"/>
                    </a:lnTo>
                    <a:lnTo>
                      <a:pt x="574" y="112"/>
                    </a:lnTo>
                    <a:lnTo>
                      <a:pt x="621" y="97"/>
                    </a:lnTo>
                    <a:lnTo>
                      <a:pt x="5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0" name="Freeform 94"/>
              <p:cNvSpPr>
                <a:spLocks/>
              </p:cNvSpPr>
              <p:nvPr/>
            </p:nvSpPr>
            <p:spPr bwMode="auto">
              <a:xfrm>
                <a:off x="3838" y="2338"/>
                <a:ext cx="99" cy="47"/>
              </a:xfrm>
              <a:custGeom>
                <a:avLst/>
                <a:gdLst>
                  <a:gd name="T0" fmla="*/ 0 w 197"/>
                  <a:gd name="T1" fmla="*/ 1 h 93"/>
                  <a:gd name="T2" fmla="*/ 1 w 197"/>
                  <a:gd name="T3" fmla="*/ 1 h 93"/>
                  <a:gd name="T4" fmla="*/ 1 w 197"/>
                  <a:gd name="T5" fmla="*/ 1 h 93"/>
                  <a:gd name="T6" fmla="*/ 1 w 197"/>
                  <a:gd name="T7" fmla="*/ 1 h 93"/>
                  <a:gd name="T8" fmla="*/ 1 w 197"/>
                  <a:gd name="T9" fmla="*/ 1 h 93"/>
                  <a:gd name="T10" fmla="*/ 1 w 197"/>
                  <a:gd name="T11" fmla="*/ 0 h 93"/>
                  <a:gd name="T12" fmla="*/ 1 w 197"/>
                  <a:gd name="T13" fmla="*/ 0 h 93"/>
                  <a:gd name="T14" fmla="*/ 1 w 197"/>
                  <a:gd name="T15" fmla="*/ 1 h 93"/>
                  <a:gd name="T16" fmla="*/ 1 w 197"/>
                  <a:gd name="T17" fmla="*/ 1 h 93"/>
                  <a:gd name="T18" fmla="*/ 1 w 197"/>
                  <a:gd name="T19" fmla="*/ 1 h 93"/>
                  <a:gd name="T20" fmla="*/ 1 w 197"/>
                  <a:gd name="T21" fmla="*/ 1 h 93"/>
                  <a:gd name="T22" fmla="*/ 1 w 197"/>
                  <a:gd name="T23" fmla="*/ 1 h 93"/>
                  <a:gd name="T24" fmla="*/ 1 w 197"/>
                  <a:gd name="T25" fmla="*/ 1 h 93"/>
                  <a:gd name="T26" fmla="*/ 1 w 197"/>
                  <a:gd name="T27" fmla="*/ 1 h 93"/>
                  <a:gd name="T28" fmla="*/ 1 w 197"/>
                  <a:gd name="T29" fmla="*/ 1 h 93"/>
                  <a:gd name="T30" fmla="*/ 1 w 197"/>
                  <a:gd name="T31" fmla="*/ 1 h 93"/>
                  <a:gd name="T32" fmla="*/ 1 w 197"/>
                  <a:gd name="T33" fmla="*/ 1 h 93"/>
                  <a:gd name="T34" fmla="*/ 1 w 197"/>
                  <a:gd name="T35" fmla="*/ 1 h 93"/>
                  <a:gd name="T36" fmla="*/ 1 w 197"/>
                  <a:gd name="T37" fmla="*/ 1 h 93"/>
                  <a:gd name="T38" fmla="*/ 1 w 197"/>
                  <a:gd name="T39" fmla="*/ 1 h 93"/>
                  <a:gd name="T40" fmla="*/ 1 w 197"/>
                  <a:gd name="T41" fmla="*/ 1 h 93"/>
                  <a:gd name="T42" fmla="*/ 1 w 197"/>
                  <a:gd name="T43" fmla="*/ 1 h 93"/>
                  <a:gd name="T44" fmla="*/ 1 w 197"/>
                  <a:gd name="T45" fmla="*/ 1 h 93"/>
                  <a:gd name="T46" fmla="*/ 1 w 197"/>
                  <a:gd name="T47" fmla="*/ 1 h 93"/>
                  <a:gd name="T48" fmla="*/ 1 w 197"/>
                  <a:gd name="T49" fmla="*/ 1 h 93"/>
                  <a:gd name="T50" fmla="*/ 1 w 197"/>
                  <a:gd name="T51" fmla="*/ 1 h 93"/>
                  <a:gd name="T52" fmla="*/ 1 w 197"/>
                  <a:gd name="T53" fmla="*/ 1 h 93"/>
                  <a:gd name="T54" fmla="*/ 1 w 197"/>
                  <a:gd name="T55" fmla="*/ 1 h 93"/>
                  <a:gd name="T56" fmla="*/ 1 w 197"/>
                  <a:gd name="T57" fmla="*/ 1 h 93"/>
                  <a:gd name="T58" fmla="*/ 1 w 197"/>
                  <a:gd name="T59" fmla="*/ 1 h 93"/>
                  <a:gd name="T60" fmla="*/ 1 w 197"/>
                  <a:gd name="T61" fmla="*/ 1 h 93"/>
                  <a:gd name="T62" fmla="*/ 1 w 197"/>
                  <a:gd name="T63" fmla="*/ 1 h 93"/>
                  <a:gd name="T64" fmla="*/ 1 w 197"/>
                  <a:gd name="T65" fmla="*/ 1 h 93"/>
                  <a:gd name="T66" fmla="*/ 0 w 197"/>
                  <a:gd name="T67" fmla="*/ 1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
                  <a:gd name="T103" fmla="*/ 0 h 93"/>
                  <a:gd name="T104" fmla="*/ 197 w 197"/>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 h="93">
                    <a:moveTo>
                      <a:pt x="0" y="35"/>
                    </a:moveTo>
                    <a:lnTo>
                      <a:pt x="4" y="31"/>
                    </a:lnTo>
                    <a:lnTo>
                      <a:pt x="13" y="24"/>
                    </a:lnTo>
                    <a:lnTo>
                      <a:pt x="27" y="14"/>
                    </a:lnTo>
                    <a:lnTo>
                      <a:pt x="43" y="5"/>
                    </a:lnTo>
                    <a:lnTo>
                      <a:pt x="61" y="0"/>
                    </a:lnTo>
                    <a:lnTo>
                      <a:pt x="81" y="0"/>
                    </a:lnTo>
                    <a:lnTo>
                      <a:pt x="98" y="10"/>
                    </a:lnTo>
                    <a:lnTo>
                      <a:pt x="114" y="31"/>
                    </a:lnTo>
                    <a:lnTo>
                      <a:pt x="119" y="29"/>
                    </a:lnTo>
                    <a:lnTo>
                      <a:pt x="129" y="24"/>
                    </a:lnTo>
                    <a:lnTo>
                      <a:pt x="144" y="20"/>
                    </a:lnTo>
                    <a:lnTo>
                      <a:pt x="162" y="17"/>
                    </a:lnTo>
                    <a:lnTo>
                      <a:pt x="178" y="20"/>
                    </a:lnTo>
                    <a:lnTo>
                      <a:pt x="191" y="30"/>
                    </a:lnTo>
                    <a:lnTo>
                      <a:pt x="197" y="51"/>
                    </a:lnTo>
                    <a:lnTo>
                      <a:pt x="196" y="84"/>
                    </a:lnTo>
                    <a:lnTo>
                      <a:pt x="179" y="93"/>
                    </a:lnTo>
                    <a:lnTo>
                      <a:pt x="179" y="90"/>
                    </a:lnTo>
                    <a:lnTo>
                      <a:pt x="178" y="80"/>
                    </a:lnTo>
                    <a:lnTo>
                      <a:pt x="174" y="67"/>
                    </a:lnTo>
                    <a:lnTo>
                      <a:pt x="169" y="54"/>
                    </a:lnTo>
                    <a:lnTo>
                      <a:pt x="161" y="45"/>
                    </a:lnTo>
                    <a:lnTo>
                      <a:pt x="148" y="40"/>
                    </a:lnTo>
                    <a:lnTo>
                      <a:pt x="131" y="46"/>
                    </a:lnTo>
                    <a:lnTo>
                      <a:pt x="108" y="62"/>
                    </a:lnTo>
                    <a:lnTo>
                      <a:pt x="106" y="59"/>
                    </a:lnTo>
                    <a:lnTo>
                      <a:pt x="102" y="50"/>
                    </a:lnTo>
                    <a:lnTo>
                      <a:pt x="94" y="39"/>
                    </a:lnTo>
                    <a:lnTo>
                      <a:pt x="82" y="28"/>
                    </a:lnTo>
                    <a:lnTo>
                      <a:pt x="67" y="18"/>
                    </a:lnTo>
                    <a:lnTo>
                      <a:pt x="49" y="15"/>
                    </a:lnTo>
                    <a:lnTo>
                      <a:pt x="27" y="20"/>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1" name="Freeform 95"/>
              <p:cNvSpPr>
                <a:spLocks/>
              </p:cNvSpPr>
              <p:nvPr/>
            </p:nvSpPr>
            <p:spPr bwMode="auto">
              <a:xfrm>
                <a:off x="3673" y="2408"/>
                <a:ext cx="125" cy="46"/>
              </a:xfrm>
              <a:custGeom>
                <a:avLst/>
                <a:gdLst>
                  <a:gd name="T0" fmla="*/ 1 w 250"/>
                  <a:gd name="T1" fmla="*/ 0 h 93"/>
                  <a:gd name="T2" fmla="*/ 1 w 250"/>
                  <a:gd name="T3" fmla="*/ 0 h 93"/>
                  <a:gd name="T4" fmla="*/ 1 w 250"/>
                  <a:gd name="T5" fmla="*/ 0 h 93"/>
                  <a:gd name="T6" fmla="*/ 1 w 250"/>
                  <a:gd name="T7" fmla="*/ 0 h 93"/>
                  <a:gd name="T8" fmla="*/ 1 w 250"/>
                  <a:gd name="T9" fmla="*/ 0 h 93"/>
                  <a:gd name="T10" fmla="*/ 1 w 250"/>
                  <a:gd name="T11" fmla="*/ 0 h 93"/>
                  <a:gd name="T12" fmla="*/ 1 w 250"/>
                  <a:gd name="T13" fmla="*/ 0 h 93"/>
                  <a:gd name="T14" fmla="*/ 1 w 250"/>
                  <a:gd name="T15" fmla="*/ 0 h 93"/>
                  <a:gd name="T16" fmla="*/ 1 w 250"/>
                  <a:gd name="T17" fmla="*/ 0 h 93"/>
                  <a:gd name="T18" fmla="*/ 1 w 250"/>
                  <a:gd name="T19" fmla="*/ 0 h 93"/>
                  <a:gd name="T20" fmla="*/ 1 w 250"/>
                  <a:gd name="T21" fmla="*/ 0 h 93"/>
                  <a:gd name="T22" fmla="*/ 1 w 250"/>
                  <a:gd name="T23" fmla="*/ 0 h 93"/>
                  <a:gd name="T24" fmla="*/ 1 w 250"/>
                  <a:gd name="T25" fmla="*/ 0 h 93"/>
                  <a:gd name="T26" fmla="*/ 1 w 250"/>
                  <a:gd name="T27" fmla="*/ 0 h 93"/>
                  <a:gd name="T28" fmla="*/ 1 w 250"/>
                  <a:gd name="T29" fmla="*/ 0 h 93"/>
                  <a:gd name="T30" fmla="*/ 1 w 250"/>
                  <a:gd name="T31" fmla="*/ 0 h 93"/>
                  <a:gd name="T32" fmla="*/ 1 w 250"/>
                  <a:gd name="T33" fmla="*/ 0 h 93"/>
                  <a:gd name="T34" fmla="*/ 0 w 250"/>
                  <a:gd name="T35" fmla="*/ 0 h 93"/>
                  <a:gd name="T36" fmla="*/ 1 w 250"/>
                  <a:gd name="T37" fmla="*/ 0 h 93"/>
                  <a:gd name="T38" fmla="*/ 1 w 250"/>
                  <a:gd name="T39" fmla="*/ 0 h 93"/>
                  <a:gd name="T40" fmla="*/ 1 w 250"/>
                  <a:gd name="T41" fmla="*/ 0 h 93"/>
                  <a:gd name="T42" fmla="*/ 1 w 250"/>
                  <a:gd name="T43" fmla="*/ 0 h 93"/>
                  <a:gd name="T44" fmla="*/ 1 w 250"/>
                  <a:gd name="T45" fmla="*/ 0 h 93"/>
                  <a:gd name="T46" fmla="*/ 1 w 250"/>
                  <a:gd name="T47" fmla="*/ 0 h 93"/>
                  <a:gd name="T48" fmla="*/ 1 w 250"/>
                  <a:gd name="T49" fmla="*/ 0 h 93"/>
                  <a:gd name="T50" fmla="*/ 1 w 250"/>
                  <a:gd name="T51" fmla="*/ 0 h 93"/>
                  <a:gd name="T52" fmla="*/ 1 w 250"/>
                  <a:gd name="T53" fmla="*/ 0 h 93"/>
                  <a:gd name="T54" fmla="*/ 1 w 250"/>
                  <a:gd name="T55" fmla="*/ 0 h 93"/>
                  <a:gd name="T56" fmla="*/ 1 w 250"/>
                  <a:gd name="T57" fmla="*/ 0 h 93"/>
                  <a:gd name="T58" fmla="*/ 1 w 250"/>
                  <a:gd name="T59" fmla="*/ 0 h 93"/>
                  <a:gd name="T60" fmla="*/ 1 w 250"/>
                  <a:gd name="T61" fmla="*/ 0 h 93"/>
                  <a:gd name="T62" fmla="*/ 1 w 250"/>
                  <a:gd name="T63" fmla="*/ 0 h 93"/>
                  <a:gd name="T64" fmla="*/ 1 w 250"/>
                  <a:gd name="T65" fmla="*/ 0 h 93"/>
                  <a:gd name="T66" fmla="*/ 1 w 250"/>
                  <a:gd name="T67" fmla="*/ 0 h 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0"/>
                  <a:gd name="T103" fmla="*/ 0 h 93"/>
                  <a:gd name="T104" fmla="*/ 250 w 250"/>
                  <a:gd name="T105" fmla="*/ 93 h 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0" h="93">
                    <a:moveTo>
                      <a:pt x="250" y="55"/>
                    </a:moveTo>
                    <a:lnTo>
                      <a:pt x="246" y="51"/>
                    </a:lnTo>
                    <a:lnTo>
                      <a:pt x="236" y="44"/>
                    </a:lnTo>
                    <a:lnTo>
                      <a:pt x="222" y="35"/>
                    </a:lnTo>
                    <a:lnTo>
                      <a:pt x="206" y="27"/>
                    </a:lnTo>
                    <a:lnTo>
                      <a:pt x="189" y="22"/>
                    </a:lnTo>
                    <a:lnTo>
                      <a:pt x="172" y="24"/>
                    </a:lnTo>
                    <a:lnTo>
                      <a:pt x="158" y="34"/>
                    </a:lnTo>
                    <a:lnTo>
                      <a:pt x="147" y="55"/>
                    </a:lnTo>
                    <a:lnTo>
                      <a:pt x="144" y="52"/>
                    </a:lnTo>
                    <a:lnTo>
                      <a:pt x="136" y="48"/>
                    </a:lnTo>
                    <a:lnTo>
                      <a:pt x="122" y="42"/>
                    </a:lnTo>
                    <a:lnTo>
                      <a:pt x="106" y="38"/>
                    </a:lnTo>
                    <a:lnTo>
                      <a:pt x="89" y="40"/>
                    </a:lnTo>
                    <a:lnTo>
                      <a:pt x="71" y="48"/>
                    </a:lnTo>
                    <a:lnTo>
                      <a:pt x="54" y="65"/>
                    </a:lnTo>
                    <a:lnTo>
                      <a:pt x="40" y="93"/>
                    </a:lnTo>
                    <a:lnTo>
                      <a:pt x="0" y="93"/>
                    </a:lnTo>
                    <a:lnTo>
                      <a:pt x="3" y="87"/>
                    </a:lnTo>
                    <a:lnTo>
                      <a:pt x="11" y="73"/>
                    </a:lnTo>
                    <a:lnTo>
                      <a:pt x="24" y="55"/>
                    </a:lnTo>
                    <a:lnTo>
                      <a:pt x="40" y="34"/>
                    </a:lnTo>
                    <a:lnTo>
                      <a:pt x="61" y="18"/>
                    </a:lnTo>
                    <a:lnTo>
                      <a:pt x="83" y="6"/>
                    </a:lnTo>
                    <a:lnTo>
                      <a:pt x="107" y="6"/>
                    </a:lnTo>
                    <a:lnTo>
                      <a:pt x="132" y="20"/>
                    </a:lnTo>
                    <a:lnTo>
                      <a:pt x="135" y="18"/>
                    </a:lnTo>
                    <a:lnTo>
                      <a:pt x="143" y="12"/>
                    </a:lnTo>
                    <a:lnTo>
                      <a:pt x="154" y="5"/>
                    </a:lnTo>
                    <a:lnTo>
                      <a:pt x="169" y="0"/>
                    </a:lnTo>
                    <a:lnTo>
                      <a:pt x="187" y="0"/>
                    </a:lnTo>
                    <a:lnTo>
                      <a:pt x="207" y="7"/>
                    </a:lnTo>
                    <a:lnTo>
                      <a:pt x="228" y="25"/>
                    </a:lnTo>
                    <a:lnTo>
                      <a:pt x="25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2" name="Freeform 96"/>
              <p:cNvSpPr>
                <a:spLocks/>
              </p:cNvSpPr>
              <p:nvPr/>
            </p:nvSpPr>
            <p:spPr bwMode="auto">
              <a:xfrm>
                <a:off x="3551" y="2609"/>
                <a:ext cx="143" cy="123"/>
              </a:xfrm>
              <a:custGeom>
                <a:avLst/>
                <a:gdLst>
                  <a:gd name="T0" fmla="*/ 1 w 286"/>
                  <a:gd name="T1" fmla="*/ 0 h 245"/>
                  <a:gd name="T2" fmla="*/ 1 w 286"/>
                  <a:gd name="T3" fmla="*/ 1 h 245"/>
                  <a:gd name="T4" fmla="*/ 1 w 286"/>
                  <a:gd name="T5" fmla="*/ 1 h 245"/>
                  <a:gd name="T6" fmla="*/ 1 w 286"/>
                  <a:gd name="T7" fmla="*/ 1 h 245"/>
                  <a:gd name="T8" fmla="*/ 1 w 286"/>
                  <a:gd name="T9" fmla="*/ 1 h 245"/>
                  <a:gd name="T10" fmla="*/ 0 w 286"/>
                  <a:gd name="T11" fmla="*/ 1 h 245"/>
                  <a:gd name="T12" fmla="*/ 1 w 286"/>
                  <a:gd name="T13" fmla="*/ 1 h 245"/>
                  <a:gd name="T14" fmla="*/ 1 w 286"/>
                  <a:gd name="T15" fmla="*/ 1 h 245"/>
                  <a:gd name="T16" fmla="*/ 1 w 286"/>
                  <a:gd name="T17" fmla="*/ 1 h 245"/>
                  <a:gd name="T18" fmla="*/ 1 w 286"/>
                  <a:gd name="T19" fmla="*/ 1 h 245"/>
                  <a:gd name="T20" fmla="*/ 1 w 286"/>
                  <a:gd name="T21" fmla="*/ 1 h 245"/>
                  <a:gd name="T22" fmla="*/ 1 w 286"/>
                  <a:gd name="T23" fmla="*/ 1 h 245"/>
                  <a:gd name="T24" fmla="*/ 1 w 286"/>
                  <a:gd name="T25" fmla="*/ 1 h 245"/>
                  <a:gd name="T26" fmla="*/ 1 w 286"/>
                  <a:gd name="T27" fmla="*/ 1 h 245"/>
                  <a:gd name="T28" fmla="*/ 1 w 286"/>
                  <a:gd name="T29" fmla="*/ 1 h 245"/>
                  <a:gd name="T30" fmla="*/ 1 w 286"/>
                  <a:gd name="T31" fmla="*/ 1 h 245"/>
                  <a:gd name="T32" fmla="*/ 1 w 286"/>
                  <a:gd name="T33" fmla="*/ 1 h 245"/>
                  <a:gd name="T34" fmla="*/ 1 w 286"/>
                  <a:gd name="T35" fmla="*/ 1 h 245"/>
                  <a:gd name="T36" fmla="*/ 1 w 286"/>
                  <a:gd name="T37" fmla="*/ 1 h 245"/>
                  <a:gd name="T38" fmla="*/ 1 w 286"/>
                  <a:gd name="T39" fmla="*/ 1 h 245"/>
                  <a:gd name="T40" fmla="*/ 1 w 286"/>
                  <a:gd name="T41" fmla="*/ 1 h 245"/>
                  <a:gd name="T42" fmla="*/ 1 w 286"/>
                  <a:gd name="T43" fmla="*/ 1 h 245"/>
                  <a:gd name="T44" fmla="*/ 1 w 286"/>
                  <a:gd name="T45" fmla="*/ 1 h 245"/>
                  <a:gd name="T46" fmla="*/ 1 w 286"/>
                  <a:gd name="T47" fmla="*/ 1 h 245"/>
                  <a:gd name="T48" fmla="*/ 1 w 286"/>
                  <a:gd name="T49" fmla="*/ 1 h 245"/>
                  <a:gd name="T50" fmla="*/ 1 w 286"/>
                  <a:gd name="T51" fmla="*/ 1 h 245"/>
                  <a:gd name="T52" fmla="*/ 1 w 286"/>
                  <a:gd name="T53" fmla="*/ 1 h 245"/>
                  <a:gd name="T54" fmla="*/ 1 w 286"/>
                  <a:gd name="T55" fmla="*/ 1 h 245"/>
                  <a:gd name="T56" fmla="*/ 1 w 286"/>
                  <a:gd name="T57" fmla="*/ 1 h 245"/>
                  <a:gd name="T58" fmla="*/ 1 w 286"/>
                  <a:gd name="T59" fmla="*/ 1 h 245"/>
                  <a:gd name="T60" fmla="*/ 1 w 286"/>
                  <a:gd name="T61" fmla="*/ 1 h 245"/>
                  <a:gd name="T62" fmla="*/ 1 w 286"/>
                  <a:gd name="T63" fmla="*/ 1 h 245"/>
                  <a:gd name="T64" fmla="*/ 1 w 286"/>
                  <a:gd name="T65" fmla="*/ 1 h 245"/>
                  <a:gd name="T66" fmla="*/ 1 w 286"/>
                  <a:gd name="T67" fmla="*/ 1 h 245"/>
                  <a:gd name="T68" fmla="*/ 1 w 286"/>
                  <a:gd name="T69" fmla="*/ 1 h 245"/>
                  <a:gd name="T70" fmla="*/ 1 w 286"/>
                  <a:gd name="T71" fmla="*/ 1 h 245"/>
                  <a:gd name="T72" fmla="*/ 1 w 286"/>
                  <a:gd name="T73" fmla="*/ 1 h 245"/>
                  <a:gd name="T74" fmla="*/ 1 w 286"/>
                  <a:gd name="T75" fmla="*/ 1 h 245"/>
                  <a:gd name="T76" fmla="*/ 1 w 286"/>
                  <a:gd name="T77" fmla="*/ 1 h 245"/>
                  <a:gd name="T78" fmla="*/ 1 w 286"/>
                  <a:gd name="T79" fmla="*/ 1 h 245"/>
                  <a:gd name="T80" fmla="*/ 1 w 286"/>
                  <a:gd name="T81" fmla="*/ 1 h 245"/>
                  <a:gd name="T82" fmla="*/ 1 w 286"/>
                  <a:gd name="T83" fmla="*/ 1 h 245"/>
                  <a:gd name="T84" fmla="*/ 1 w 286"/>
                  <a:gd name="T85" fmla="*/ 1 h 245"/>
                  <a:gd name="T86" fmla="*/ 1 w 286"/>
                  <a:gd name="T87" fmla="*/ 1 h 245"/>
                  <a:gd name="T88" fmla="*/ 1 w 286"/>
                  <a:gd name="T89" fmla="*/ 1 h 245"/>
                  <a:gd name="T90" fmla="*/ 1 w 286"/>
                  <a:gd name="T91" fmla="*/ 1 h 245"/>
                  <a:gd name="T92" fmla="*/ 1 w 286"/>
                  <a:gd name="T93" fmla="*/ 1 h 245"/>
                  <a:gd name="T94" fmla="*/ 1 w 286"/>
                  <a:gd name="T95" fmla="*/ 1 h 245"/>
                  <a:gd name="T96" fmla="*/ 1 w 286"/>
                  <a:gd name="T97" fmla="*/ 1 h 245"/>
                  <a:gd name="T98" fmla="*/ 1 w 286"/>
                  <a:gd name="T99" fmla="*/ 1 h 245"/>
                  <a:gd name="T100" fmla="*/ 1 w 286"/>
                  <a:gd name="T101" fmla="*/ 1 h 245"/>
                  <a:gd name="T102" fmla="*/ 1 w 286"/>
                  <a:gd name="T103" fmla="*/ 1 h 245"/>
                  <a:gd name="T104" fmla="*/ 1 w 286"/>
                  <a:gd name="T105" fmla="*/ 1 h 245"/>
                  <a:gd name="T106" fmla="*/ 1 w 286"/>
                  <a:gd name="T107" fmla="*/ 1 h 245"/>
                  <a:gd name="T108" fmla="*/ 1 w 286"/>
                  <a:gd name="T109" fmla="*/ 1 h 245"/>
                  <a:gd name="T110" fmla="*/ 1 w 286"/>
                  <a:gd name="T111" fmla="*/ 1 h 245"/>
                  <a:gd name="T112" fmla="*/ 1 w 286"/>
                  <a:gd name="T113" fmla="*/ 1 h 245"/>
                  <a:gd name="T114" fmla="*/ 1 w 286"/>
                  <a:gd name="T115" fmla="*/ 0 h 2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86"/>
                  <a:gd name="T175" fmla="*/ 0 h 245"/>
                  <a:gd name="T176" fmla="*/ 286 w 286"/>
                  <a:gd name="T177" fmla="*/ 245 h 2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86" h="245">
                    <a:moveTo>
                      <a:pt x="25" y="0"/>
                    </a:moveTo>
                    <a:lnTo>
                      <a:pt x="22" y="2"/>
                    </a:lnTo>
                    <a:lnTo>
                      <a:pt x="15" y="9"/>
                    </a:lnTo>
                    <a:lnTo>
                      <a:pt x="8" y="19"/>
                    </a:lnTo>
                    <a:lnTo>
                      <a:pt x="3" y="32"/>
                    </a:lnTo>
                    <a:lnTo>
                      <a:pt x="0" y="45"/>
                    </a:lnTo>
                    <a:lnTo>
                      <a:pt x="4" y="56"/>
                    </a:lnTo>
                    <a:lnTo>
                      <a:pt x="16" y="66"/>
                    </a:lnTo>
                    <a:lnTo>
                      <a:pt x="40" y="75"/>
                    </a:lnTo>
                    <a:lnTo>
                      <a:pt x="38" y="78"/>
                    </a:lnTo>
                    <a:lnTo>
                      <a:pt x="35" y="87"/>
                    </a:lnTo>
                    <a:lnTo>
                      <a:pt x="31" y="100"/>
                    </a:lnTo>
                    <a:lnTo>
                      <a:pt x="31" y="115"/>
                    </a:lnTo>
                    <a:lnTo>
                      <a:pt x="36" y="129"/>
                    </a:lnTo>
                    <a:lnTo>
                      <a:pt x="49" y="140"/>
                    </a:lnTo>
                    <a:lnTo>
                      <a:pt x="71" y="148"/>
                    </a:lnTo>
                    <a:lnTo>
                      <a:pt x="104" y="148"/>
                    </a:lnTo>
                    <a:lnTo>
                      <a:pt x="104" y="151"/>
                    </a:lnTo>
                    <a:lnTo>
                      <a:pt x="104" y="156"/>
                    </a:lnTo>
                    <a:lnTo>
                      <a:pt x="103" y="164"/>
                    </a:lnTo>
                    <a:lnTo>
                      <a:pt x="104" y="175"/>
                    </a:lnTo>
                    <a:lnTo>
                      <a:pt x="105" y="186"/>
                    </a:lnTo>
                    <a:lnTo>
                      <a:pt x="109" y="199"/>
                    </a:lnTo>
                    <a:lnTo>
                      <a:pt x="112" y="212"/>
                    </a:lnTo>
                    <a:lnTo>
                      <a:pt x="119" y="222"/>
                    </a:lnTo>
                    <a:lnTo>
                      <a:pt x="128" y="232"/>
                    </a:lnTo>
                    <a:lnTo>
                      <a:pt x="140" y="240"/>
                    </a:lnTo>
                    <a:lnTo>
                      <a:pt x="154" y="245"/>
                    </a:lnTo>
                    <a:lnTo>
                      <a:pt x="172" y="245"/>
                    </a:lnTo>
                    <a:lnTo>
                      <a:pt x="194" y="242"/>
                    </a:lnTo>
                    <a:lnTo>
                      <a:pt x="220" y="232"/>
                    </a:lnTo>
                    <a:lnTo>
                      <a:pt x="250" y="219"/>
                    </a:lnTo>
                    <a:lnTo>
                      <a:pt x="286" y="197"/>
                    </a:lnTo>
                    <a:lnTo>
                      <a:pt x="246" y="172"/>
                    </a:lnTo>
                    <a:lnTo>
                      <a:pt x="241" y="176"/>
                    </a:lnTo>
                    <a:lnTo>
                      <a:pt x="227" y="184"/>
                    </a:lnTo>
                    <a:lnTo>
                      <a:pt x="209" y="193"/>
                    </a:lnTo>
                    <a:lnTo>
                      <a:pt x="187" y="200"/>
                    </a:lnTo>
                    <a:lnTo>
                      <a:pt x="165" y="200"/>
                    </a:lnTo>
                    <a:lnTo>
                      <a:pt x="147" y="191"/>
                    </a:lnTo>
                    <a:lnTo>
                      <a:pt x="133" y="168"/>
                    </a:lnTo>
                    <a:lnTo>
                      <a:pt x="128" y="128"/>
                    </a:lnTo>
                    <a:lnTo>
                      <a:pt x="125" y="128"/>
                    </a:lnTo>
                    <a:lnTo>
                      <a:pt x="114" y="126"/>
                    </a:lnTo>
                    <a:lnTo>
                      <a:pt x="101" y="124"/>
                    </a:lnTo>
                    <a:lnTo>
                      <a:pt x="86" y="119"/>
                    </a:lnTo>
                    <a:lnTo>
                      <a:pt x="73" y="111"/>
                    </a:lnTo>
                    <a:lnTo>
                      <a:pt x="64" y="99"/>
                    </a:lnTo>
                    <a:lnTo>
                      <a:pt x="63" y="81"/>
                    </a:lnTo>
                    <a:lnTo>
                      <a:pt x="70" y="60"/>
                    </a:lnTo>
                    <a:lnTo>
                      <a:pt x="66" y="60"/>
                    </a:lnTo>
                    <a:lnTo>
                      <a:pt x="58" y="57"/>
                    </a:lnTo>
                    <a:lnTo>
                      <a:pt x="46" y="55"/>
                    </a:lnTo>
                    <a:lnTo>
                      <a:pt x="34" y="50"/>
                    </a:lnTo>
                    <a:lnTo>
                      <a:pt x="23" y="42"/>
                    </a:lnTo>
                    <a:lnTo>
                      <a:pt x="16" y="32"/>
                    </a:lnTo>
                    <a:lnTo>
                      <a:pt x="16" y="18"/>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3" name="Freeform 97"/>
              <p:cNvSpPr>
                <a:spLocks/>
              </p:cNvSpPr>
              <p:nvPr/>
            </p:nvSpPr>
            <p:spPr bwMode="auto">
              <a:xfrm>
                <a:off x="3704" y="2700"/>
                <a:ext cx="67" cy="39"/>
              </a:xfrm>
              <a:custGeom>
                <a:avLst/>
                <a:gdLst>
                  <a:gd name="T0" fmla="*/ 0 w 134"/>
                  <a:gd name="T1" fmla="*/ 1 h 77"/>
                  <a:gd name="T2" fmla="*/ 1 w 134"/>
                  <a:gd name="T3" fmla="*/ 1 h 77"/>
                  <a:gd name="T4" fmla="*/ 1 w 134"/>
                  <a:gd name="T5" fmla="*/ 1 h 77"/>
                  <a:gd name="T6" fmla="*/ 1 w 134"/>
                  <a:gd name="T7" fmla="*/ 1 h 77"/>
                  <a:gd name="T8" fmla="*/ 1 w 134"/>
                  <a:gd name="T9" fmla="*/ 1 h 77"/>
                  <a:gd name="T10" fmla="*/ 1 w 134"/>
                  <a:gd name="T11" fmla="*/ 1 h 77"/>
                  <a:gd name="T12" fmla="*/ 1 w 134"/>
                  <a:gd name="T13" fmla="*/ 1 h 77"/>
                  <a:gd name="T14" fmla="*/ 1 w 134"/>
                  <a:gd name="T15" fmla="*/ 1 h 77"/>
                  <a:gd name="T16" fmla="*/ 1 w 134"/>
                  <a:gd name="T17" fmla="*/ 1 h 77"/>
                  <a:gd name="T18" fmla="*/ 1 w 134"/>
                  <a:gd name="T19" fmla="*/ 0 h 77"/>
                  <a:gd name="T20" fmla="*/ 1 w 134"/>
                  <a:gd name="T21" fmla="*/ 1 h 77"/>
                  <a:gd name="T22" fmla="*/ 1 w 134"/>
                  <a:gd name="T23" fmla="*/ 1 h 77"/>
                  <a:gd name="T24" fmla="*/ 1 w 134"/>
                  <a:gd name="T25" fmla="*/ 1 h 77"/>
                  <a:gd name="T26" fmla="*/ 1 w 134"/>
                  <a:gd name="T27" fmla="*/ 1 h 77"/>
                  <a:gd name="T28" fmla="*/ 1 w 134"/>
                  <a:gd name="T29" fmla="*/ 1 h 77"/>
                  <a:gd name="T30" fmla="*/ 1 w 134"/>
                  <a:gd name="T31" fmla="*/ 1 h 77"/>
                  <a:gd name="T32" fmla="*/ 1 w 134"/>
                  <a:gd name="T33" fmla="*/ 1 h 77"/>
                  <a:gd name="T34" fmla="*/ 0 w 134"/>
                  <a:gd name="T35" fmla="*/ 1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77"/>
                  <a:gd name="T56" fmla="*/ 134 w 134"/>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77">
                    <a:moveTo>
                      <a:pt x="0" y="34"/>
                    </a:moveTo>
                    <a:lnTo>
                      <a:pt x="2" y="39"/>
                    </a:lnTo>
                    <a:lnTo>
                      <a:pt x="10" y="48"/>
                    </a:lnTo>
                    <a:lnTo>
                      <a:pt x="23" y="60"/>
                    </a:lnTo>
                    <a:lnTo>
                      <a:pt x="40" y="71"/>
                    </a:lnTo>
                    <a:lnTo>
                      <a:pt x="60" y="77"/>
                    </a:lnTo>
                    <a:lnTo>
                      <a:pt x="83" y="75"/>
                    </a:lnTo>
                    <a:lnTo>
                      <a:pt x="107" y="60"/>
                    </a:lnTo>
                    <a:lnTo>
                      <a:pt x="134" y="30"/>
                    </a:lnTo>
                    <a:lnTo>
                      <a:pt x="106" y="0"/>
                    </a:lnTo>
                    <a:lnTo>
                      <a:pt x="105" y="4"/>
                    </a:lnTo>
                    <a:lnTo>
                      <a:pt x="100" y="15"/>
                    </a:lnTo>
                    <a:lnTo>
                      <a:pt x="92" y="28"/>
                    </a:lnTo>
                    <a:lnTo>
                      <a:pt x="81" y="41"/>
                    </a:lnTo>
                    <a:lnTo>
                      <a:pt x="66" y="52"/>
                    </a:lnTo>
                    <a:lnTo>
                      <a:pt x="47" y="56"/>
                    </a:lnTo>
                    <a:lnTo>
                      <a:pt x="25" y="52"/>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4" name="Freeform 98"/>
              <p:cNvSpPr>
                <a:spLocks/>
              </p:cNvSpPr>
              <p:nvPr/>
            </p:nvSpPr>
            <p:spPr bwMode="auto">
              <a:xfrm>
                <a:off x="3757" y="2280"/>
                <a:ext cx="59" cy="57"/>
              </a:xfrm>
              <a:custGeom>
                <a:avLst/>
                <a:gdLst>
                  <a:gd name="T0" fmla="*/ 1 w 117"/>
                  <a:gd name="T1" fmla="*/ 1 h 114"/>
                  <a:gd name="T2" fmla="*/ 1 w 117"/>
                  <a:gd name="T3" fmla="*/ 1 h 114"/>
                  <a:gd name="T4" fmla="*/ 1 w 117"/>
                  <a:gd name="T5" fmla="*/ 1 h 114"/>
                  <a:gd name="T6" fmla="*/ 1 w 117"/>
                  <a:gd name="T7" fmla="*/ 1 h 114"/>
                  <a:gd name="T8" fmla="*/ 1 w 117"/>
                  <a:gd name="T9" fmla="*/ 1 h 114"/>
                  <a:gd name="T10" fmla="*/ 1 w 117"/>
                  <a:gd name="T11" fmla="*/ 1 h 114"/>
                  <a:gd name="T12" fmla="*/ 1 w 117"/>
                  <a:gd name="T13" fmla="*/ 1 h 114"/>
                  <a:gd name="T14" fmla="*/ 1 w 117"/>
                  <a:gd name="T15" fmla="*/ 1 h 114"/>
                  <a:gd name="T16" fmla="*/ 1 w 117"/>
                  <a:gd name="T17" fmla="*/ 0 h 114"/>
                  <a:gd name="T18" fmla="*/ 1 w 117"/>
                  <a:gd name="T19" fmla="*/ 1 h 114"/>
                  <a:gd name="T20" fmla="*/ 1 w 117"/>
                  <a:gd name="T21" fmla="*/ 1 h 114"/>
                  <a:gd name="T22" fmla="*/ 1 w 117"/>
                  <a:gd name="T23" fmla="*/ 1 h 114"/>
                  <a:gd name="T24" fmla="*/ 1 w 117"/>
                  <a:gd name="T25" fmla="*/ 1 h 114"/>
                  <a:gd name="T26" fmla="*/ 1 w 117"/>
                  <a:gd name="T27" fmla="*/ 1 h 114"/>
                  <a:gd name="T28" fmla="*/ 1 w 117"/>
                  <a:gd name="T29" fmla="*/ 1 h 114"/>
                  <a:gd name="T30" fmla="*/ 1 w 117"/>
                  <a:gd name="T31" fmla="*/ 1 h 114"/>
                  <a:gd name="T32" fmla="*/ 0 w 117"/>
                  <a:gd name="T33" fmla="*/ 1 h 114"/>
                  <a:gd name="T34" fmla="*/ 0 w 117"/>
                  <a:gd name="T35" fmla="*/ 1 h 114"/>
                  <a:gd name="T36" fmla="*/ 0 w 117"/>
                  <a:gd name="T37" fmla="*/ 1 h 114"/>
                  <a:gd name="T38" fmla="*/ 0 w 117"/>
                  <a:gd name="T39" fmla="*/ 1 h 114"/>
                  <a:gd name="T40" fmla="*/ 0 w 117"/>
                  <a:gd name="T41" fmla="*/ 1 h 114"/>
                  <a:gd name="T42" fmla="*/ 1 w 117"/>
                  <a:gd name="T43" fmla="*/ 1 h 114"/>
                  <a:gd name="T44" fmla="*/ 1 w 117"/>
                  <a:gd name="T45" fmla="*/ 1 h 114"/>
                  <a:gd name="T46" fmla="*/ 1 w 117"/>
                  <a:gd name="T47" fmla="*/ 1 h 114"/>
                  <a:gd name="T48" fmla="*/ 1 w 117"/>
                  <a:gd name="T49" fmla="*/ 1 h 114"/>
                  <a:gd name="T50" fmla="*/ 1 w 117"/>
                  <a:gd name="T51" fmla="*/ 1 h 114"/>
                  <a:gd name="T52" fmla="*/ 1 w 117"/>
                  <a:gd name="T53" fmla="*/ 1 h 114"/>
                  <a:gd name="T54" fmla="*/ 1 w 117"/>
                  <a:gd name="T55" fmla="*/ 1 h 114"/>
                  <a:gd name="T56" fmla="*/ 1 w 117"/>
                  <a:gd name="T57" fmla="*/ 1 h 114"/>
                  <a:gd name="T58" fmla="*/ 1 w 117"/>
                  <a:gd name="T59" fmla="*/ 1 h 114"/>
                  <a:gd name="T60" fmla="*/ 1 w 117"/>
                  <a:gd name="T61" fmla="*/ 1 h 114"/>
                  <a:gd name="T62" fmla="*/ 1 w 117"/>
                  <a:gd name="T63" fmla="*/ 1 h 114"/>
                  <a:gd name="T64" fmla="*/ 1 w 117"/>
                  <a:gd name="T65" fmla="*/ 1 h 114"/>
                  <a:gd name="T66" fmla="*/ 1 w 117"/>
                  <a:gd name="T67" fmla="*/ 1 h 114"/>
                  <a:gd name="T68" fmla="*/ 1 w 117"/>
                  <a:gd name="T69" fmla="*/ 1 h 114"/>
                  <a:gd name="T70" fmla="*/ 1 w 117"/>
                  <a:gd name="T71" fmla="*/ 1 h 114"/>
                  <a:gd name="T72" fmla="*/ 1 w 117"/>
                  <a:gd name="T73" fmla="*/ 1 h 114"/>
                  <a:gd name="T74" fmla="*/ 1 w 117"/>
                  <a:gd name="T75" fmla="*/ 1 h 114"/>
                  <a:gd name="T76" fmla="*/ 1 w 117"/>
                  <a:gd name="T77" fmla="*/ 1 h 114"/>
                  <a:gd name="T78" fmla="*/ 1 w 117"/>
                  <a:gd name="T79" fmla="*/ 1 h 114"/>
                  <a:gd name="T80" fmla="*/ 1 w 117"/>
                  <a:gd name="T81" fmla="*/ 1 h 114"/>
                  <a:gd name="T82" fmla="*/ 1 w 117"/>
                  <a:gd name="T83" fmla="*/ 1 h 114"/>
                  <a:gd name="T84" fmla="*/ 1 w 117"/>
                  <a:gd name="T85" fmla="*/ 1 h 114"/>
                  <a:gd name="T86" fmla="*/ 1 w 117"/>
                  <a:gd name="T87" fmla="*/ 1 h 114"/>
                  <a:gd name="T88" fmla="*/ 1 w 117"/>
                  <a:gd name="T89" fmla="*/ 1 h 114"/>
                  <a:gd name="T90" fmla="*/ 1 w 117"/>
                  <a:gd name="T91" fmla="*/ 1 h 114"/>
                  <a:gd name="T92" fmla="*/ 1 w 117"/>
                  <a:gd name="T93" fmla="*/ 1 h 114"/>
                  <a:gd name="T94" fmla="*/ 1 w 117"/>
                  <a:gd name="T95" fmla="*/ 1 h 114"/>
                  <a:gd name="T96" fmla="*/ 1 w 117"/>
                  <a:gd name="T97" fmla="*/ 1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114"/>
                  <a:gd name="T149" fmla="*/ 117 w 117"/>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114">
                    <a:moveTo>
                      <a:pt x="117" y="58"/>
                    </a:moveTo>
                    <a:lnTo>
                      <a:pt x="116" y="47"/>
                    </a:lnTo>
                    <a:lnTo>
                      <a:pt x="113" y="35"/>
                    </a:lnTo>
                    <a:lnTo>
                      <a:pt x="107" y="26"/>
                    </a:lnTo>
                    <a:lnTo>
                      <a:pt x="100" y="17"/>
                    </a:lnTo>
                    <a:lnTo>
                      <a:pt x="91" y="10"/>
                    </a:lnTo>
                    <a:lnTo>
                      <a:pt x="82" y="4"/>
                    </a:lnTo>
                    <a:lnTo>
                      <a:pt x="70" y="1"/>
                    </a:lnTo>
                    <a:lnTo>
                      <a:pt x="59" y="0"/>
                    </a:lnTo>
                    <a:lnTo>
                      <a:pt x="47" y="1"/>
                    </a:lnTo>
                    <a:lnTo>
                      <a:pt x="36" y="4"/>
                    </a:lnTo>
                    <a:lnTo>
                      <a:pt x="26" y="10"/>
                    </a:lnTo>
                    <a:lnTo>
                      <a:pt x="17" y="17"/>
                    </a:lnTo>
                    <a:lnTo>
                      <a:pt x="10" y="26"/>
                    </a:lnTo>
                    <a:lnTo>
                      <a:pt x="5" y="35"/>
                    </a:lnTo>
                    <a:lnTo>
                      <a:pt x="1" y="47"/>
                    </a:lnTo>
                    <a:lnTo>
                      <a:pt x="0" y="58"/>
                    </a:lnTo>
                    <a:lnTo>
                      <a:pt x="0" y="60"/>
                    </a:lnTo>
                    <a:lnTo>
                      <a:pt x="0" y="61"/>
                    </a:lnTo>
                    <a:lnTo>
                      <a:pt x="0" y="62"/>
                    </a:lnTo>
                    <a:lnTo>
                      <a:pt x="2" y="54"/>
                    </a:lnTo>
                    <a:lnTo>
                      <a:pt x="6" y="46"/>
                    </a:lnTo>
                    <a:lnTo>
                      <a:pt x="11" y="39"/>
                    </a:lnTo>
                    <a:lnTo>
                      <a:pt x="17" y="33"/>
                    </a:lnTo>
                    <a:lnTo>
                      <a:pt x="24" y="28"/>
                    </a:lnTo>
                    <a:lnTo>
                      <a:pt x="32" y="25"/>
                    </a:lnTo>
                    <a:lnTo>
                      <a:pt x="40" y="24"/>
                    </a:lnTo>
                    <a:lnTo>
                      <a:pt x="48" y="23"/>
                    </a:lnTo>
                    <a:lnTo>
                      <a:pt x="59" y="24"/>
                    </a:lnTo>
                    <a:lnTo>
                      <a:pt x="68" y="26"/>
                    </a:lnTo>
                    <a:lnTo>
                      <a:pt x="77" y="32"/>
                    </a:lnTo>
                    <a:lnTo>
                      <a:pt x="84" y="38"/>
                    </a:lnTo>
                    <a:lnTo>
                      <a:pt x="91" y="46"/>
                    </a:lnTo>
                    <a:lnTo>
                      <a:pt x="96" y="54"/>
                    </a:lnTo>
                    <a:lnTo>
                      <a:pt x="98" y="63"/>
                    </a:lnTo>
                    <a:lnTo>
                      <a:pt x="99" y="73"/>
                    </a:lnTo>
                    <a:lnTo>
                      <a:pt x="98" y="86"/>
                    </a:lnTo>
                    <a:lnTo>
                      <a:pt x="93" y="96"/>
                    </a:lnTo>
                    <a:lnTo>
                      <a:pt x="86" y="106"/>
                    </a:lnTo>
                    <a:lnTo>
                      <a:pt x="78" y="114"/>
                    </a:lnTo>
                    <a:lnTo>
                      <a:pt x="86" y="110"/>
                    </a:lnTo>
                    <a:lnTo>
                      <a:pt x="94" y="106"/>
                    </a:lnTo>
                    <a:lnTo>
                      <a:pt x="101" y="100"/>
                    </a:lnTo>
                    <a:lnTo>
                      <a:pt x="107" y="93"/>
                    </a:lnTo>
                    <a:lnTo>
                      <a:pt x="112" y="85"/>
                    </a:lnTo>
                    <a:lnTo>
                      <a:pt x="115" y="77"/>
                    </a:lnTo>
                    <a:lnTo>
                      <a:pt x="116" y="68"/>
                    </a:lnTo>
                    <a:lnTo>
                      <a:pt x="11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5" name="Freeform 99"/>
              <p:cNvSpPr>
                <a:spLocks/>
              </p:cNvSpPr>
              <p:nvPr/>
            </p:nvSpPr>
            <p:spPr bwMode="auto">
              <a:xfrm>
                <a:off x="3834" y="2241"/>
                <a:ext cx="39" cy="38"/>
              </a:xfrm>
              <a:custGeom>
                <a:avLst/>
                <a:gdLst>
                  <a:gd name="T0" fmla="*/ 0 w 79"/>
                  <a:gd name="T1" fmla="*/ 1 h 76"/>
                  <a:gd name="T2" fmla="*/ 0 w 79"/>
                  <a:gd name="T3" fmla="*/ 1 h 76"/>
                  <a:gd name="T4" fmla="*/ 0 w 79"/>
                  <a:gd name="T5" fmla="*/ 1 h 76"/>
                  <a:gd name="T6" fmla="*/ 0 w 79"/>
                  <a:gd name="T7" fmla="*/ 1 h 76"/>
                  <a:gd name="T8" fmla="*/ 0 w 79"/>
                  <a:gd name="T9" fmla="*/ 1 h 76"/>
                  <a:gd name="T10" fmla="*/ 0 w 79"/>
                  <a:gd name="T11" fmla="*/ 1 h 76"/>
                  <a:gd name="T12" fmla="*/ 0 w 79"/>
                  <a:gd name="T13" fmla="*/ 1 h 76"/>
                  <a:gd name="T14" fmla="*/ 0 w 79"/>
                  <a:gd name="T15" fmla="*/ 1 h 76"/>
                  <a:gd name="T16" fmla="*/ 0 w 79"/>
                  <a:gd name="T17" fmla="*/ 0 h 76"/>
                  <a:gd name="T18" fmla="*/ 0 w 79"/>
                  <a:gd name="T19" fmla="*/ 1 h 76"/>
                  <a:gd name="T20" fmla="*/ 0 w 79"/>
                  <a:gd name="T21" fmla="*/ 1 h 76"/>
                  <a:gd name="T22" fmla="*/ 0 w 79"/>
                  <a:gd name="T23" fmla="*/ 1 h 76"/>
                  <a:gd name="T24" fmla="*/ 0 w 79"/>
                  <a:gd name="T25" fmla="*/ 1 h 76"/>
                  <a:gd name="T26" fmla="*/ 0 w 79"/>
                  <a:gd name="T27" fmla="*/ 1 h 76"/>
                  <a:gd name="T28" fmla="*/ 0 w 79"/>
                  <a:gd name="T29" fmla="*/ 1 h 76"/>
                  <a:gd name="T30" fmla="*/ 0 w 79"/>
                  <a:gd name="T31" fmla="*/ 1 h 76"/>
                  <a:gd name="T32" fmla="*/ 0 w 79"/>
                  <a:gd name="T33" fmla="*/ 1 h 76"/>
                  <a:gd name="T34" fmla="*/ 0 w 79"/>
                  <a:gd name="T35" fmla="*/ 1 h 76"/>
                  <a:gd name="T36" fmla="*/ 0 w 79"/>
                  <a:gd name="T37" fmla="*/ 1 h 76"/>
                  <a:gd name="T38" fmla="*/ 0 w 79"/>
                  <a:gd name="T39" fmla="*/ 1 h 76"/>
                  <a:gd name="T40" fmla="*/ 0 w 79"/>
                  <a:gd name="T41" fmla="*/ 1 h 76"/>
                  <a:gd name="T42" fmla="*/ 0 w 79"/>
                  <a:gd name="T43" fmla="*/ 1 h 76"/>
                  <a:gd name="T44" fmla="*/ 0 w 79"/>
                  <a:gd name="T45" fmla="*/ 1 h 76"/>
                  <a:gd name="T46" fmla="*/ 0 w 79"/>
                  <a:gd name="T47" fmla="*/ 1 h 76"/>
                  <a:gd name="T48" fmla="*/ 0 w 79"/>
                  <a:gd name="T49" fmla="*/ 1 h 76"/>
                  <a:gd name="T50" fmla="*/ 0 w 79"/>
                  <a:gd name="T51" fmla="*/ 1 h 76"/>
                  <a:gd name="T52" fmla="*/ 0 w 79"/>
                  <a:gd name="T53" fmla="*/ 1 h 76"/>
                  <a:gd name="T54" fmla="*/ 0 w 79"/>
                  <a:gd name="T55" fmla="*/ 1 h 76"/>
                  <a:gd name="T56" fmla="*/ 0 w 79"/>
                  <a:gd name="T57" fmla="*/ 1 h 76"/>
                  <a:gd name="T58" fmla="*/ 0 w 79"/>
                  <a:gd name="T59" fmla="*/ 1 h 76"/>
                  <a:gd name="T60" fmla="*/ 0 w 79"/>
                  <a:gd name="T61" fmla="*/ 1 h 76"/>
                  <a:gd name="T62" fmla="*/ 0 w 79"/>
                  <a:gd name="T63" fmla="*/ 1 h 76"/>
                  <a:gd name="T64" fmla="*/ 0 w 79"/>
                  <a:gd name="T65" fmla="*/ 1 h 76"/>
                  <a:gd name="T66" fmla="*/ 0 w 79"/>
                  <a:gd name="T67" fmla="*/ 1 h 76"/>
                  <a:gd name="T68" fmla="*/ 0 w 79"/>
                  <a:gd name="T69" fmla="*/ 1 h 76"/>
                  <a:gd name="T70" fmla="*/ 0 w 79"/>
                  <a:gd name="T71" fmla="*/ 1 h 76"/>
                  <a:gd name="T72" fmla="*/ 0 w 79"/>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9"/>
                  <a:gd name="T112" fmla="*/ 0 h 76"/>
                  <a:gd name="T113" fmla="*/ 79 w 79"/>
                  <a:gd name="T114" fmla="*/ 76 h 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9" h="76">
                    <a:moveTo>
                      <a:pt x="79" y="39"/>
                    </a:moveTo>
                    <a:lnTo>
                      <a:pt x="78" y="31"/>
                    </a:lnTo>
                    <a:lnTo>
                      <a:pt x="75" y="24"/>
                    </a:lnTo>
                    <a:lnTo>
                      <a:pt x="72" y="18"/>
                    </a:lnTo>
                    <a:lnTo>
                      <a:pt x="67" y="12"/>
                    </a:lnTo>
                    <a:lnTo>
                      <a:pt x="61" y="7"/>
                    </a:lnTo>
                    <a:lnTo>
                      <a:pt x="54" y="4"/>
                    </a:lnTo>
                    <a:lnTo>
                      <a:pt x="48" y="1"/>
                    </a:lnTo>
                    <a:lnTo>
                      <a:pt x="40" y="0"/>
                    </a:lnTo>
                    <a:lnTo>
                      <a:pt x="31" y="1"/>
                    </a:lnTo>
                    <a:lnTo>
                      <a:pt x="25" y="4"/>
                    </a:lnTo>
                    <a:lnTo>
                      <a:pt x="18" y="7"/>
                    </a:lnTo>
                    <a:lnTo>
                      <a:pt x="12" y="12"/>
                    </a:lnTo>
                    <a:lnTo>
                      <a:pt x="7" y="18"/>
                    </a:lnTo>
                    <a:lnTo>
                      <a:pt x="4" y="24"/>
                    </a:lnTo>
                    <a:lnTo>
                      <a:pt x="1" y="31"/>
                    </a:lnTo>
                    <a:lnTo>
                      <a:pt x="0" y="39"/>
                    </a:lnTo>
                    <a:lnTo>
                      <a:pt x="0" y="41"/>
                    </a:lnTo>
                    <a:lnTo>
                      <a:pt x="5" y="30"/>
                    </a:lnTo>
                    <a:lnTo>
                      <a:pt x="12" y="22"/>
                    </a:lnTo>
                    <a:lnTo>
                      <a:pt x="22" y="18"/>
                    </a:lnTo>
                    <a:lnTo>
                      <a:pt x="34" y="15"/>
                    </a:lnTo>
                    <a:lnTo>
                      <a:pt x="46" y="18"/>
                    </a:lnTo>
                    <a:lnTo>
                      <a:pt x="58" y="24"/>
                    </a:lnTo>
                    <a:lnTo>
                      <a:pt x="65" y="36"/>
                    </a:lnTo>
                    <a:lnTo>
                      <a:pt x="67" y="49"/>
                    </a:lnTo>
                    <a:lnTo>
                      <a:pt x="66" y="57"/>
                    </a:lnTo>
                    <a:lnTo>
                      <a:pt x="64" y="65"/>
                    </a:lnTo>
                    <a:lnTo>
                      <a:pt x="59" y="72"/>
                    </a:lnTo>
                    <a:lnTo>
                      <a:pt x="53" y="76"/>
                    </a:lnTo>
                    <a:lnTo>
                      <a:pt x="64" y="71"/>
                    </a:lnTo>
                    <a:lnTo>
                      <a:pt x="72" y="63"/>
                    </a:lnTo>
                    <a:lnTo>
                      <a:pt x="76" y="52"/>
                    </a:lnTo>
                    <a:lnTo>
                      <a:pt x="7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6" name="Freeform 100"/>
              <p:cNvSpPr>
                <a:spLocks/>
              </p:cNvSpPr>
              <p:nvPr/>
            </p:nvSpPr>
            <p:spPr bwMode="auto">
              <a:xfrm>
                <a:off x="3580" y="2323"/>
                <a:ext cx="27" cy="26"/>
              </a:xfrm>
              <a:custGeom>
                <a:avLst/>
                <a:gdLst>
                  <a:gd name="T0" fmla="*/ 1 w 54"/>
                  <a:gd name="T1" fmla="*/ 1 h 52"/>
                  <a:gd name="T2" fmla="*/ 1 w 54"/>
                  <a:gd name="T3" fmla="*/ 1 h 52"/>
                  <a:gd name="T4" fmla="*/ 1 w 54"/>
                  <a:gd name="T5" fmla="*/ 1 h 52"/>
                  <a:gd name="T6" fmla="*/ 1 w 54"/>
                  <a:gd name="T7" fmla="*/ 1 h 52"/>
                  <a:gd name="T8" fmla="*/ 1 w 54"/>
                  <a:gd name="T9" fmla="*/ 0 h 52"/>
                  <a:gd name="T10" fmla="*/ 1 w 54"/>
                  <a:gd name="T11" fmla="*/ 1 h 52"/>
                  <a:gd name="T12" fmla="*/ 1 w 54"/>
                  <a:gd name="T13" fmla="*/ 1 h 52"/>
                  <a:gd name="T14" fmla="*/ 1 w 54"/>
                  <a:gd name="T15" fmla="*/ 1 h 52"/>
                  <a:gd name="T16" fmla="*/ 0 w 54"/>
                  <a:gd name="T17" fmla="*/ 1 h 52"/>
                  <a:gd name="T18" fmla="*/ 0 w 54"/>
                  <a:gd name="T19" fmla="*/ 1 h 52"/>
                  <a:gd name="T20" fmla="*/ 0 w 54"/>
                  <a:gd name="T21" fmla="*/ 1 h 52"/>
                  <a:gd name="T22" fmla="*/ 0 w 54"/>
                  <a:gd name="T23" fmla="*/ 1 h 52"/>
                  <a:gd name="T24" fmla="*/ 0 w 54"/>
                  <a:gd name="T25" fmla="*/ 1 h 52"/>
                  <a:gd name="T26" fmla="*/ 1 w 54"/>
                  <a:gd name="T27" fmla="*/ 1 h 52"/>
                  <a:gd name="T28" fmla="*/ 1 w 54"/>
                  <a:gd name="T29" fmla="*/ 1 h 52"/>
                  <a:gd name="T30" fmla="*/ 1 w 54"/>
                  <a:gd name="T31" fmla="*/ 1 h 52"/>
                  <a:gd name="T32" fmla="*/ 1 w 54"/>
                  <a:gd name="T33" fmla="*/ 1 h 52"/>
                  <a:gd name="T34" fmla="*/ 1 w 54"/>
                  <a:gd name="T35" fmla="*/ 1 h 52"/>
                  <a:gd name="T36" fmla="*/ 1 w 54"/>
                  <a:gd name="T37" fmla="*/ 1 h 52"/>
                  <a:gd name="T38" fmla="*/ 1 w 54"/>
                  <a:gd name="T39" fmla="*/ 1 h 52"/>
                  <a:gd name="T40" fmla="*/ 1 w 54"/>
                  <a:gd name="T41" fmla="*/ 1 h 52"/>
                  <a:gd name="T42" fmla="*/ 1 w 54"/>
                  <a:gd name="T43" fmla="*/ 1 h 52"/>
                  <a:gd name="T44" fmla="*/ 1 w 54"/>
                  <a:gd name="T45" fmla="*/ 1 h 52"/>
                  <a:gd name="T46" fmla="*/ 1 w 54"/>
                  <a:gd name="T47" fmla="*/ 1 h 52"/>
                  <a:gd name="T48" fmla="*/ 1 w 54"/>
                  <a:gd name="T49" fmla="*/ 1 h 52"/>
                  <a:gd name="T50" fmla="*/ 1 w 54"/>
                  <a:gd name="T51" fmla="*/ 1 h 52"/>
                  <a:gd name="T52" fmla="*/ 1 w 54"/>
                  <a:gd name="T53" fmla="*/ 1 h 52"/>
                  <a:gd name="T54" fmla="*/ 1 w 54"/>
                  <a:gd name="T55" fmla="*/ 1 h 52"/>
                  <a:gd name="T56" fmla="*/ 1 w 54"/>
                  <a:gd name="T57" fmla="*/ 1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52"/>
                  <a:gd name="T89" fmla="*/ 54 w 5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52">
                    <a:moveTo>
                      <a:pt x="54" y="27"/>
                    </a:moveTo>
                    <a:lnTo>
                      <a:pt x="52" y="16"/>
                    </a:lnTo>
                    <a:lnTo>
                      <a:pt x="46" y="8"/>
                    </a:lnTo>
                    <a:lnTo>
                      <a:pt x="37" y="2"/>
                    </a:lnTo>
                    <a:lnTo>
                      <a:pt x="27" y="0"/>
                    </a:lnTo>
                    <a:lnTo>
                      <a:pt x="16" y="2"/>
                    </a:lnTo>
                    <a:lnTo>
                      <a:pt x="8" y="8"/>
                    </a:lnTo>
                    <a:lnTo>
                      <a:pt x="2" y="16"/>
                    </a:lnTo>
                    <a:lnTo>
                      <a:pt x="0" y="27"/>
                    </a:lnTo>
                    <a:lnTo>
                      <a:pt x="0" y="28"/>
                    </a:lnTo>
                    <a:lnTo>
                      <a:pt x="4" y="21"/>
                    </a:lnTo>
                    <a:lnTo>
                      <a:pt x="8" y="15"/>
                    </a:lnTo>
                    <a:lnTo>
                      <a:pt x="15" y="12"/>
                    </a:lnTo>
                    <a:lnTo>
                      <a:pt x="23" y="10"/>
                    </a:lnTo>
                    <a:lnTo>
                      <a:pt x="32" y="13"/>
                    </a:lnTo>
                    <a:lnTo>
                      <a:pt x="39" y="17"/>
                    </a:lnTo>
                    <a:lnTo>
                      <a:pt x="44" y="24"/>
                    </a:lnTo>
                    <a:lnTo>
                      <a:pt x="46" y="33"/>
                    </a:lnTo>
                    <a:lnTo>
                      <a:pt x="45" y="38"/>
                    </a:lnTo>
                    <a:lnTo>
                      <a:pt x="43" y="44"/>
                    </a:lnTo>
                    <a:lnTo>
                      <a:pt x="40" y="48"/>
                    </a:lnTo>
                    <a:lnTo>
                      <a:pt x="36" y="52"/>
                    </a:lnTo>
                    <a:lnTo>
                      <a:pt x="43" y="48"/>
                    </a:lnTo>
                    <a:lnTo>
                      <a:pt x="49" y="43"/>
                    </a:lnTo>
                    <a:lnTo>
                      <a:pt x="53" y="35"/>
                    </a:lnTo>
                    <a:lnTo>
                      <a:pt x="54"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7" name="Freeform 101"/>
              <p:cNvSpPr>
                <a:spLocks/>
              </p:cNvSpPr>
              <p:nvPr/>
            </p:nvSpPr>
            <p:spPr bwMode="auto">
              <a:xfrm>
                <a:off x="3450" y="2485"/>
                <a:ext cx="27" cy="26"/>
              </a:xfrm>
              <a:custGeom>
                <a:avLst/>
                <a:gdLst>
                  <a:gd name="T0" fmla="*/ 1 w 54"/>
                  <a:gd name="T1" fmla="*/ 1 h 52"/>
                  <a:gd name="T2" fmla="*/ 1 w 54"/>
                  <a:gd name="T3" fmla="*/ 1 h 52"/>
                  <a:gd name="T4" fmla="*/ 1 w 54"/>
                  <a:gd name="T5" fmla="*/ 1 h 52"/>
                  <a:gd name="T6" fmla="*/ 1 w 54"/>
                  <a:gd name="T7" fmla="*/ 1 h 52"/>
                  <a:gd name="T8" fmla="*/ 1 w 54"/>
                  <a:gd name="T9" fmla="*/ 0 h 52"/>
                  <a:gd name="T10" fmla="*/ 1 w 54"/>
                  <a:gd name="T11" fmla="*/ 1 h 52"/>
                  <a:gd name="T12" fmla="*/ 1 w 54"/>
                  <a:gd name="T13" fmla="*/ 1 h 52"/>
                  <a:gd name="T14" fmla="*/ 1 w 54"/>
                  <a:gd name="T15" fmla="*/ 1 h 52"/>
                  <a:gd name="T16" fmla="*/ 0 w 54"/>
                  <a:gd name="T17" fmla="*/ 1 h 52"/>
                  <a:gd name="T18" fmla="*/ 0 w 54"/>
                  <a:gd name="T19" fmla="*/ 1 h 52"/>
                  <a:gd name="T20" fmla="*/ 0 w 54"/>
                  <a:gd name="T21" fmla="*/ 1 h 52"/>
                  <a:gd name="T22" fmla="*/ 0 w 54"/>
                  <a:gd name="T23" fmla="*/ 1 h 52"/>
                  <a:gd name="T24" fmla="*/ 0 w 54"/>
                  <a:gd name="T25" fmla="*/ 1 h 52"/>
                  <a:gd name="T26" fmla="*/ 1 w 54"/>
                  <a:gd name="T27" fmla="*/ 1 h 52"/>
                  <a:gd name="T28" fmla="*/ 1 w 54"/>
                  <a:gd name="T29" fmla="*/ 1 h 52"/>
                  <a:gd name="T30" fmla="*/ 1 w 54"/>
                  <a:gd name="T31" fmla="*/ 1 h 52"/>
                  <a:gd name="T32" fmla="*/ 1 w 54"/>
                  <a:gd name="T33" fmla="*/ 1 h 52"/>
                  <a:gd name="T34" fmla="*/ 1 w 54"/>
                  <a:gd name="T35" fmla="*/ 1 h 52"/>
                  <a:gd name="T36" fmla="*/ 1 w 54"/>
                  <a:gd name="T37" fmla="*/ 1 h 52"/>
                  <a:gd name="T38" fmla="*/ 1 w 54"/>
                  <a:gd name="T39" fmla="*/ 1 h 52"/>
                  <a:gd name="T40" fmla="*/ 1 w 54"/>
                  <a:gd name="T41" fmla="*/ 1 h 52"/>
                  <a:gd name="T42" fmla="*/ 1 w 54"/>
                  <a:gd name="T43" fmla="*/ 1 h 52"/>
                  <a:gd name="T44" fmla="*/ 1 w 54"/>
                  <a:gd name="T45" fmla="*/ 1 h 52"/>
                  <a:gd name="T46" fmla="*/ 1 w 54"/>
                  <a:gd name="T47" fmla="*/ 1 h 52"/>
                  <a:gd name="T48" fmla="*/ 1 w 54"/>
                  <a:gd name="T49" fmla="*/ 1 h 52"/>
                  <a:gd name="T50" fmla="*/ 1 w 54"/>
                  <a:gd name="T51" fmla="*/ 1 h 52"/>
                  <a:gd name="T52" fmla="*/ 1 w 54"/>
                  <a:gd name="T53" fmla="*/ 1 h 52"/>
                  <a:gd name="T54" fmla="*/ 1 w 54"/>
                  <a:gd name="T55" fmla="*/ 1 h 52"/>
                  <a:gd name="T56" fmla="*/ 1 w 54"/>
                  <a:gd name="T57" fmla="*/ 1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4"/>
                  <a:gd name="T88" fmla="*/ 0 h 52"/>
                  <a:gd name="T89" fmla="*/ 54 w 54"/>
                  <a:gd name="T90" fmla="*/ 52 h 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4" h="52">
                    <a:moveTo>
                      <a:pt x="54" y="26"/>
                    </a:moveTo>
                    <a:lnTo>
                      <a:pt x="52" y="16"/>
                    </a:lnTo>
                    <a:lnTo>
                      <a:pt x="46" y="8"/>
                    </a:lnTo>
                    <a:lnTo>
                      <a:pt x="37" y="2"/>
                    </a:lnTo>
                    <a:lnTo>
                      <a:pt x="26" y="0"/>
                    </a:lnTo>
                    <a:lnTo>
                      <a:pt x="16" y="2"/>
                    </a:lnTo>
                    <a:lnTo>
                      <a:pt x="8" y="8"/>
                    </a:lnTo>
                    <a:lnTo>
                      <a:pt x="2" y="16"/>
                    </a:lnTo>
                    <a:lnTo>
                      <a:pt x="0" y="26"/>
                    </a:lnTo>
                    <a:lnTo>
                      <a:pt x="0" y="28"/>
                    </a:lnTo>
                    <a:lnTo>
                      <a:pt x="3" y="21"/>
                    </a:lnTo>
                    <a:lnTo>
                      <a:pt x="8" y="15"/>
                    </a:lnTo>
                    <a:lnTo>
                      <a:pt x="15" y="11"/>
                    </a:lnTo>
                    <a:lnTo>
                      <a:pt x="22" y="10"/>
                    </a:lnTo>
                    <a:lnTo>
                      <a:pt x="31" y="13"/>
                    </a:lnTo>
                    <a:lnTo>
                      <a:pt x="38" y="17"/>
                    </a:lnTo>
                    <a:lnTo>
                      <a:pt x="42" y="24"/>
                    </a:lnTo>
                    <a:lnTo>
                      <a:pt x="45" y="33"/>
                    </a:lnTo>
                    <a:lnTo>
                      <a:pt x="43" y="39"/>
                    </a:lnTo>
                    <a:lnTo>
                      <a:pt x="42" y="44"/>
                    </a:lnTo>
                    <a:lnTo>
                      <a:pt x="39" y="48"/>
                    </a:lnTo>
                    <a:lnTo>
                      <a:pt x="35" y="52"/>
                    </a:lnTo>
                    <a:lnTo>
                      <a:pt x="42" y="48"/>
                    </a:lnTo>
                    <a:lnTo>
                      <a:pt x="48" y="43"/>
                    </a:lnTo>
                    <a:lnTo>
                      <a:pt x="53" y="34"/>
                    </a:lnTo>
                    <a:lnTo>
                      <a:pt x="5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8" name="Freeform 117"/>
              <p:cNvSpPr>
                <a:spLocks/>
              </p:cNvSpPr>
              <p:nvPr/>
            </p:nvSpPr>
            <p:spPr bwMode="auto">
              <a:xfrm>
                <a:off x="3721" y="2268"/>
                <a:ext cx="16" cy="155"/>
              </a:xfrm>
              <a:custGeom>
                <a:avLst/>
                <a:gdLst>
                  <a:gd name="T0" fmla="*/ 0 w 33"/>
                  <a:gd name="T1" fmla="*/ 0 h 310"/>
                  <a:gd name="T2" fmla="*/ 0 w 33"/>
                  <a:gd name="T3" fmla="*/ 1 h 310"/>
                  <a:gd name="T4" fmla="*/ 0 w 33"/>
                  <a:gd name="T5" fmla="*/ 1 h 310"/>
                  <a:gd name="T6" fmla="*/ 0 w 33"/>
                  <a:gd name="T7" fmla="*/ 0 h 310"/>
                  <a:gd name="T8" fmla="*/ 0 60000 65536"/>
                  <a:gd name="T9" fmla="*/ 0 60000 65536"/>
                  <a:gd name="T10" fmla="*/ 0 60000 65536"/>
                  <a:gd name="T11" fmla="*/ 0 60000 65536"/>
                  <a:gd name="T12" fmla="*/ 0 w 33"/>
                  <a:gd name="T13" fmla="*/ 0 h 310"/>
                  <a:gd name="T14" fmla="*/ 33 w 33"/>
                  <a:gd name="T15" fmla="*/ 310 h 310"/>
                </a:gdLst>
                <a:ahLst/>
                <a:cxnLst>
                  <a:cxn ang="T8">
                    <a:pos x="T0" y="T1"/>
                  </a:cxn>
                  <a:cxn ang="T9">
                    <a:pos x="T2" y="T3"/>
                  </a:cxn>
                  <a:cxn ang="T10">
                    <a:pos x="T4" y="T5"/>
                  </a:cxn>
                  <a:cxn ang="T11">
                    <a:pos x="T6" y="T7"/>
                  </a:cxn>
                </a:cxnLst>
                <a:rect l="T12" t="T13" r="T14" b="T15"/>
                <a:pathLst>
                  <a:path w="33" h="310">
                    <a:moveTo>
                      <a:pt x="0" y="0"/>
                    </a:moveTo>
                    <a:lnTo>
                      <a:pt x="33" y="310"/>
                    </a:lnTo>
                    <a:lnTo>
                      <a:pt x="10" y="3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89" name="Freeform 118"/>
              <p:cNvSpPr>
                <a:spLocks/>
              </p:cNvSpPr>
              <p:nvPr/>
            </p:nvSpPr>
            <p:spPr bwMode="auto">
              <a:xfrm>
                <a:off x="3624" y="2272"/>
                <a:ext cx="15" cy="180"/>
              </a:xfrm>
              <a:custGeom>
                <a:avLst/>
                <a:gdLst>
                  <a:gd name="T0" fmla="*/ 1 w 30"/>
                  <a:gd name="T1" fmla="*/ 0 h 358"/>
                  <a:gd name="T2" fmla="*/ 0 w 30"/>
                  <a:gd name="T3" fmla="*/ 1 h 358"/>
                  <a:gd name="T4" fmla="*/ 1 w 30"/>
                  <a:gd name="T5" fmla="*/ 1 h 358"/>
                  <a:gd name="T6" fmla="*/ 1 w 30"/>
                  <a:gd name="T7" fmla="*/ 0 h 358"/>
                  <a:gd name="T8" fmla="*/ 0 60000 65536"/>
                  <a:gd name="T9" fmla="*/ 0 60000 65536"/>
                  <a:gd name="T10" fmla="*/ 0 60000 65536"/>
                  <a:gd name="T11" fmla="*/ 0 60000 65536"/>
                  <a:gd name="T12" fmla="*/ 0 w 30"/>
                  <a:gd name="T13" fmla="*/ 0 h 358"/>
                  <a:gd name="T14" fmla="*/ 30 w 30"/>
                  <a:gd name="T15" fmla="*/ 358 h 358"/>
                </a:gdLst>
                <a:ahLst/>
                <a:cxnLst>
                  <a:cxn ang="T8">
                    <a:pos x="T0" y="T1"/>
                  </a:cxn>
                  <a:cxn ang="T9">
                    <a:pos x="T2" y="T3"/>
                  </a:cxn>
                  <a:cxn ang="T10">
                    <a:pos x="T4" y="T5"/>
                  </a:cxn>
                  <a:cxn ang="T11">
                    <a:pos x="T6" y="T7"/>
                  </a:cxn>
                </a:cxnLst>
                <a:rect l="T12" t="T13" r="T14" b="T15"/>
                <a:pathLst>
                  <a:path w="30" h="358">
                    <a:moveTo>
                      <a:pt x="15" y="0"/>
                    </a:moveTo>
                    <a:lnTo>
                      <a:pt x="0" y="353"/>
                    </a:lnTo>
                    <a:lnTo>
                      <a:pt x="30" y="358"/>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90" name="Freeform 119"/>
              <p:cNvSpPr>
                <a:spLocks/>
              </p:cNvSpPr>
              <p:nvPr/>
            </p:nvSpPr>
            <p:spPr bwMode="auto">
              <a:xfrm>
                <a:off x="3659" y="2282"/>
                <a:ext cx="10" cy="151"/>
              </a:xfrm>
              <a:custGeom>
                <a:avLst/>
                <a:gdLst>
                  <a:gd name="T0" fmla="*/ 0 w 21"/>
                  <a:gd name="T1" fmla="*/ 0 h 301"/>
                  <a:gd name="T2" fmla="*/ 0 w 21"/>
                  <a:gd name="T3" fmla="*/ 1 h 301"/>
                  <a:gd name="T4" fmla="*/ 0 w 21"/>
                  <a:gd name="T5" fmla="*/ 1 h 301"/>
                  <a:gd name="T6" fmla="*/ 0 w 21"/>
                  <a:gd name="T7" fmla="*/ 1 h 301"/>
                  <a:gd name="T8" fmla="*/ 0 w 21"/>
                  <a:gd name="T9" fmla="*/ 1 h 301"/>
                  <a:gd name="T10" fmla="*/ 0 w 21"/>
                  <a:gd name="T11" fmla="*/ 1 h 301"/>
                  <a:gd name="T12" fmla="*/ 0 w 21"/>
                  <a:gd name="T13" fmla="*/ 1 h 301"/>
                  <a:gd name="T14" fmla="*/ 0 w 21"/>
                  <a:gd name="T15" fmla="*/ 1 h 301"/>
                  <a:gd name="T16" fmla="*/ 0 w 21"/>
                  <a:gd name="T17" fmla="*/ 0 h 3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301"/>
                  <a:gd name="T29" fmla="*/ 21 w 21"/>
                  <a:gd name="T30" fmla="*/ 301 h 3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301">
                    <a:moveTo>
                      <a:pt x="5" y="0"/>
                    </a:moveTo>
                    <a:lnTo>
                      <a:pt x="2" y="34"/>
                    </a:lnTo>
                    <a:lnTo>
                      <a:pt x="0" y="115"/>
                    </a:lnTo>
                    <a:lnTo>
                      <a:pt x="2" y="215"/>
                    </a:lnTo>
                    <a:lnTo>
                      <a:pt x="15" y="301"/>
                    </a:lnTo>
                    <a:lnTo>
                      <a:pt x="17" y="263"/>
                    </a:lnTo>
                    <a:lnTo>
                      <a:pt x="21" y="173"/>
                    </a:lnTo>
                    <a:lnTo>
                      <a:pt x="18" y="73"/>
                    </a:lnTo>
                    <a:lnTo>
                      <a:pt x="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91" name="Freeform 120"/>
              <p:cNvSpPr>
                <a:spLocks/>
              </p:cNvSpPr>
              <p:nvPr/>
            </p:nvSpPr>
            <p:spPr bwMode="auto">
              <a:xfrm>
                <a:off x="3698" y="2290"/>
                <a:ext cx="5" cy="57"/>
              </a:xfrm>
              <a:custGeom>
                <a:avLst/>
                <a:gdLst>
                  <a:gd name="T0" fmla="*/ 0 w 12"/>
                  <a:gd name="T1" fmla="*/ 0 h 114"/>
                  <a:gd name="T2" fmla="*/ 0 w 12"/>
                  <a:gd name="T3" fmla="*/ 1 h 114"/>
                  <a:gd name="T4" fmla="*/ 0 w 12"/>
                  <a:gd name="T5" fmla="*/ 1 h 114"/>
                  <a:gd name="T6" fmla="*/ 0 w 12"/>
                  <a:gd name="T7" fmla="*/ 1 h 114"/>
                  <a:gd name="T8" fmla="*/ 0 w 12"/>
                  <a:gd name="T9" fmla="*/ 1 h 114"/>
                  <a:gd name="T10" fmla="*/ 0 w 12"/>
                  <a:gd name="T11" fmla="*/ 1 h 114"/>
                  <a:gd name="T12" fmla="*/ 0 w 12"/>
                  <a:gd name="T13" fmla="*/ 1 h 114"/>
                  <a:gd name="T14" fmla="*/ 0 w 12"/>
                  <a:gd name="T15" fmla="*/ 1 h 114"/>
                  <a:gd name="T16" fmla="*/ 0 w 12"/>
                  <a:gd name="T17" fmla="*/ 0 h 1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14"/>
                  <a:gd name="T29" fmla="*/ 12 w 12"/>
                  <a:gd name="T30" fmla="*/ 114 h 1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14">
                    <a:moveTo>
                      <a:pt x="1" y="0"/>
                    </a:moveTo>
                    <a:lnTo>
                      <a:pt x="0" y="12"/>
                    </a:lnTo>
                    <a:lnTo>
                      <a:pt x="0" y="39"/>
                    </a:lnTo>
                    <a:lnTo>
                      <a:pt x="1" y="77"/>
                    </a:lnTo>
                    <a:lnTo>
                      <a:pt x="6" y="114"/>
                    </a:lnTo>
                    <a:lnTo>
                      <a:pt x="8" y="100"/>
                    </a:lnTo>
                    <a:lnTo>
                      <a:pt x="12" y="69"/>
                    </a:lnTo>
                    <a:lnTo>
                      <a:pt x="12" y="31"/>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92" name="Freeform 121"/>
              <p:cNvSpPr>
                <a:spLocks/>
              </p:cNvSpPr>
              <p:nvPr/>
            </p:nvSpPr>
            <p:spPr bwMode="auto">
              <a:xfrm>
                <a:off x="3590" y="2445"/>
                <a:ext cx="372" cy="52"/>
              </a:xfrm>
              <a:custGeom>
                <a:avLst/>
                <a:gdLst>
                  <a:gd name="T0" fmla="*/ 1 w 743"/>
                  <a:gd name="T1" fmla="*/ 1 h 104"/>
                  <a:gd name="T2" fmla="*/ 1 w 743"/>
                  <a:gd name="T3" fmla="*/ 1 h 104"/>
                  <a:gd name="T4" fmla="*/ 1 w 743"/>
                  <a:gd name="T5" fmla="*/ 1 h 104"/>
                  <a:gd name="T6" fmla="*/ 1 w 743"/>
                  <a:gd name="T7" fmla="*/ 1 h 104"/>
                  <a:gd name="T8" fmla="*/ 1 w 743"/>
                  <a:gd name="T9" fmla="*/ 1 h 104"/>
                  <a:gd name="T10" fmla="*/ 1 w 743"/>
                  <a:gd name="T11" fmla="*/ 1 h 104"/>
                  <a:gd name="T12" fmla="*/ 1 w 743"/>
                  <a:gd name="T13" fmla="*/ 1 h 104"/>
                  <a:gd name="T14" fmla="*/ 1 w 743"/>
                  <a:gd name="T15" fmla="*/ 1 h 104"/>
                  <a:gd name="T16" fmla="*/ 1 w 743"/>
                  <a:gd name="T17" fmla="*/ 1 h 104"/>
                  <a:gd name="T18" fmla="*/ 1 w 743"/>
                  <a:gd name="T19" fmla="*/ 1 h 104"/>
                  <a:gd name="T20" fmla="*/ 1 w 743"/>
                  <a:gd name="T21" fmla="*/ 1 h 104"/>
                  <a:gd name="T22" fmla="*/ 1 w 743"/>
                  <a:gd name="T23" fmla="*/ 1 h 104"/>
                  <a:gd name="T24" fmla="*/ 1 w 743"/>
                  <a:gd name="T25" fmla="*/ 1 h 104"/>
                  <a:gd name="T26" fmla="*/ 1 w 743"/>
                  <a:gd name="T27" fmla="*/ 1 h 104"/>
                  <a:gd name="T28" fmla="*/ 1 w 743"/>
                  <a:gd name="T29" fmla="*/ 1 h 104"/>
                  <a:gd name="T30" fmla="*/ 1 w 743"/>
                  <a:gd name="T31" fmla="*/ 1 h 104"/>
                  <a:gd name="T32" fmla="*/ 1 w 743"/>
                  <a:gd name="T33" fmla="*/ 1 h 104"/>
                  <a:gd name="T34" fmla="*/ 1 w 743"/>
                  <a:gd name="T35" fmla="*/ 1 h 104"/>
                  <a:gd name="T36" fmla="*/ 1 w 743"/>
                  <a:gd name="T37" fmla="*/ 1 h 104"/>
                  <a:gd name="T38" fmla="*/ 1 w 743"/>
                  <a:gd name="T39" fmla="*/ 1 h 104"/>
                  <a:gd name="T40" fmla="*/ 1 w 743"/>
                  <a:gd name="T41" fmla="*/ 1 h 104"/>
                  <a:gd name="T42" fmla="*/ 1 w 743"/>
                  <a:gd name="T43" fmla="*/ 1 h 104"/>
                  <a:gd name="T44" fmla="*/ 1 w 743"/>
                  <a:gd name="T45" fmla="*/ 1 h 104"/>
                  <a:gd name="T46" fmla="*/ 1 w 743"/>
                  <a:gd name="T47" fmla="*/ 0 h 104"/>
                  <a:gd name="T48" fmla="*/ 1 w 743"/>
                  <a:gd name="T49" fmla="*/ 0 h 104"/>
                  <a:gd name="T50" fmla="*/ 1 w 743"/>
                  <a:gd name="T51" fmla="*/ 1 h 104"/>
                  <a:gd name="T52" fmla="*/ 1 w 743"/>
                  <a:gd name="T53" fmla="*/ 1 h 104"/>
                  <a:gd name="T54" fmla="*/ 1 w 743"/>
                  <a:gd name="T55" fmla="*/ 1 h 104"/>
                  <a:gd name="T56" fmla="*/ 1 w 743"/>
                  <a:gd name="T57" fmla="*/ 1 h 104"/>
                  <a:gd name="T58" fmla="*/ 1 w 743"/>
                  <a:gd name="T59" fmla="*/ 1 h 104"/>
                  <a:gd name="T60" fmla="*/ 0 w 743"/>
                  <a:gd name="T61" fmla="*/ 1 h 104"/>
                  <a:gd name="T62" fmla="*/ 1 w 743"/>
                  <a:gd name="T63" fmla="*/ 1 h 104"/>
                  <a:gd name="T64" fmla="*/ 1 w 743"/>
                  <a:gd name="T65" fmla="*/ 1 h 104"/>
                  <a:gd name="T66" fmla="*/ 1 w 743"/>
                  <a:gd name="T67" fmla="*/ 1 h 104"/>
                  <a:gd name="T68" fmla="*/ 1 w 743"/>
                  <a:gd name="T69" fmla="*/ 1 h 104"/>
                  <a:gd name="T70" fmla="*/ 1 w 743"/>
                  <a:gd name="T71" fmla="*/ 1 h 104"/>
                  <a:gd name="T72" fmla="*/ 1 w 743"/>
                  <a:gd name="T73" fmla="*/ 1 h 104"/>
                  <a:gd name="T74" fmla="*/ 1 w 743"/>
                  <a:gd name="T75" fmla="*/ 1 h 104"/>
                  <a:gd name="T76" fmla="*/ 1 w 743"/>
                  <a:gd name="T77" fmla="*/ 1 h 104"/>
                  <a:gd name="T78" fmla="*/ 1 w 743"/>
                  <a:gd name="T79" fmla="*/ 1 h 104"/>
                  <a:gd name="T80" fmla="*/ 1 w 743"/>
                  <a:gd name="T81" fmla="*/ 1 h 104"/>
                  <a:gd name="T82" fmla="*/ 1 w 743"/>
                  <a:gd name="T83" fmla="*/ 1 h 104"/>
                  <a:gd name="T84" fmla="*/ 1 w 743"/>
                  <a:gd name="T85" fmla="*/ 1 h 104"/>
                  <a:gd name="T86" fmla="*/ 1 w 743"/>
                  <a:gd name="T87" fmla="*/ 1 h 104"/>
                  <a:gd name="T88" fmla="*/ 1 w 743"/>
                  <a:gd name="T89" fmla="*/ 1 h 104"/>
                  <a:gd name="T90" fmla="*/ 1 w 743"/>
                  <a:gd name="T91" fmla="*/ 1 h 104"/>
                  <a:gd name="T92" fmla="*/ 1 w 743"/>
                  <a:gd name="T93" fmla="*/ 1 h 104"/>
                  <a:gd name="T94" fmla="*/ 1 w 743"/>
                  <a:gd name="T95" fmla="*/ 1 h 104"/>
                  <a:gd name="T96" fmla="*/ 1 w 743"/>
                  <a:gd name="T97" fmla="*/ 1 h 104"/>
                  <a:gd name="T98" fmla="*/ 1 w 743"/>
                  <a:gd name="T99" fmla="*/ 1 h 104"/>
                  <a:gd name="T100" fmla="*/ 1 w 743"/>
                  <a:gd name="T101" fmla="*/ 1 h 104"/>
                  <a:gd name="T102" fmla="*/ 1 w 743"/>
                  <a:gd name="T103" fmla="*/ 1 h 104"/>
                  <a:gd name="T104" fmla="*/ 1 w 743"/>
                  <a:gd name="T105" fmla="*/ 1 h 104"/>
                  <a:gd name="T106" fmla="*/ 1 w 743"/>
                  <a:gd name="T107" fmla="*/ 1 h 104"/>
                  <a:gd name="T108" fmla="*/ 1 w 743"/>
                  <a:gd name="T109" fmla="*/ 1 h 104"/>
                  <a:gd name="T110" fmla="*/ 1 w 743"/>
                  <a:gd name="T111" fmla="*/ 1 h 104"/>
                  <a:gd name="T112" fmla="*/ 1 w 743"/>
                  <a:gd name="T113" fmla="*/ 1 h 104"/>
                  <a:gd name="T114" fmla="*/ 1 w 743"/>
                  <a:gd name="T115" fmla="*/ 1 h 104"/>
                  <a:gd name="T116" fmla="*/ 1 w 743"/>
                  <a:gd name="T117" fmla="*/ 1 h 104"/>
                  <a:gd name="T118" fmla="*/ 1 w 743"/>
                  <a:gd name="T119" fmla="*/ 1 h 104"/>
                  <a:gd name="T120" fmla="*/ 1 w 743"/>
                  <a:gd name="T121" fmla="*/ 1 h 10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43"/>
                  <a:gd name="T184" fmla="*/ 0 h 104"/>
                  <a:gd name="T185" fmla="*/ 743 w 743"/>
                  <a:gd name="T186" fmla="*/ 104 h 10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43" h="104">
                    <a:moveTo>
                      <a:pt x="743" y="49"/>
                    </a:moveTo>
                    <a:lnTo>
                      <a:pt x="741" y="49"/>
                    </a:lnTo>
                    <a:lnTo>
                      <a:pt x="734" y="50"/>
                    </a:lnTo>
                    <a:lnTo>
                      <a:pt x="723" y="51"/>
                    </a:lnTo>
                    <a:lnTo>
                      <a:pt x="710" y="52"/>
                    </a:lnTo>
                    <a:lnTo>
                      <a:pt x="691" y="53"/>
                    </a:lnTo>
                    <a:lnTo>
                      <a:pt x="670" y="55"/>
                    </a:lnTo>
                    <a:lnTo>
                      <a:pt x="646" y="56"/>
                    </a:lnTo>
                    <a:lnTo>
                      <a:pt x="620" y="56"/>
                    </a:lnTo>
                    <a:lnTo>
                      <a:pt x="590" y="57"/>
                    </a:lnTo>
                    <a:lnTo>
                      <a:pt x="557" y="56"/>
                    </a:lnTo>
                    <a:lnTo>
                      <a:pt x="524" y="55"/>
                    </a:lnTo>
                    <a:lnTo>
                      <a:pt x="488" y="52"/>
                    </a:lnTo>
                    <a:lnTo>
                      <a:pt x="450" y="50"/>
                    </a:lnTo>
                    <a:lnTo>
                      <a:pt x="411" y="45"/>
                    </a:lnTo>
                    <a:lnTo>
                      <a:pt x="371" y="40"/>
                    </a:lnTo>
                    <a:lnTo>
                      <a:pt x="330" y="33"/>
                    </a:lnTo>
                    <a:lnTo>
                      <a:pt x="290" y="26"/>
                    </a:lnTo>
                    <a:lnTo>
                      <a:pt x="252" y="19"/>
                    </a:lnTo>
                    <a:lnTo>
                      <a:pt x="215" y="13"/>
                    </a:lnTo>
                    <a:lnTo>
                      <a:pt x="182" y="7"/>
                    </a:lnTo>
                    <a:lnTo>
                      <a:pt x="150" y="4"/>
                    </a:lnTo>
                    <a:lnTo>
                      <a:pt x="121" y="2"/>
                    </a:lnTo>
                    <a:lnTo>
                      <a:pt x="94" y="0"/>
                    </a:lnTo>
                    <a:lnTo>
                      <a:pt x="71" y="0"/>
                    </a:lnTo>
                    <a:lnTo>
                      <a:pt x="50" y="3"/>
                    </a:lnTo>
                    <a:lnTo>
                      <a:pt x="33" y="7"/>
                    </a:lnTo>
                    <a:lnTo>
                      <a:pt x="19" y="14"/>
                    </a:lnTo>
                    <a:lnTo>
                      <a:pt x="9" y="25"/>
                    </a:lnTo>
                    <a:lnTo>
                      <a:pt x="2" y="36"/>
                    </a:lnTo>
                    <a:lnTo>
                      <a:pt x="0" y="52"/>
                    </a:lnTo>
                    <a:lnTo>
                      <a:pt x="2" y="71"/>
                    </a:lnTo>
                    <a:lnTo>
                      <a:pt x="8" y="93"/>
                    </a:lnTo>
                    <a:lnTo>
                      <a:pt x="8" y="89"/>
                    </a:lnTo>
                    <a:lnTo>
                      <a:pt x="11" y="80"/>
                    </a:lnTo>
                    <a:lnTo>
                      <a:pt x="17" y="67"/>
                    </a:lnTo>
                    <a:lnTo>
                      <a:pt x="29" y="53"/>
                    </a:lnTo>
                    <a:lnTo>
                      <a:pt x="46" y="41"/>
                    </a:lnTo>
                    <a:lnTo>
                      <a:pt x="72" y="33"/>
                    </a:lnTo>
                    <a:lnTo>
                      <a:pt x="107" y="30"/>
                    </a:lnTo>
                    <a:lnTo>
                      <a:pt x="153" y="37"/>
                    </a:lnTo>
                    <a:lnTo>
                      <a:pt x="181" y="43"/>
                    </a:lnTo>
                    <a:lnTo>
                      <a:pt x="213" y="50"/>
                    </a:lnTo>
                    <a:lnTo>
                      <a:pt x="249" y="57"/>
                    </a:lnTo>
                    <a:lnTo>
                      <a:pt x="287" y="63"/>
                    </a:lnTo>
                    <a:lnTo>
                      <a:pt x="327" y="70"/>
                    </a:lnTo>
                    <a:lnTo>
                      <a:pt x="368" y="76"/>
                    </a:lnTo>
                    <a:lnTo>
                      <a:pt x="411" y="82"/>
                    </a:lnTo>
                    <a:lnTo>
                      <a:pt x="454" y="88"/>
                    </a:lnTo>
                    <a:lnTo>
                      <a:pt x="496" y="94"/>
                    </a:lnTo>
                    <a:lnTo>
                      <a:pt x="537" y="97"/>
                    </a:lnTo>
                    <a:lnTo>
                      <a:pt x="576" y="101"/>
                    </a:lnTo>
                    <a:lnTo>
                      <a:pt x="613" y="103"/>
                    </a:lnTo>
                    <a:lnTo>
                      <a:pt x="646" y="104"/>
                    </a:lnTo>
                    <a:lnTo>
                      <a:pt x="675" y="104"/>
                    </a:lnTo>
                    <a:lnTo>
                      <a:pt x="700" y="103"/>
                    </a:lnTo>
                    <a:lnTo>
                      <a:pt x="720" y="99"/>
                    </a:lnTo>
                    <a:lnTo>
                      <a:pt x="721" y="93"/>
                    </a:lnTo>
                    <a:lnTo>
                      <a:pt x="727" y="78"/>
                    </a:lnTo>
                    <a:lnTo>
                      <a:pt x="734" y="60"/>
                    </a:lnTo>
                    <a:lnTo>
                      <a:pt x="743"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grpSp>
          <p:nvGrpSpPr>
            <p:cNvPr id="21513" name="Group 129"/>
            <p:cNvGrpSpPr>
              <a:grpSpLocks/>
            </p:cNvGrpSpPr>
            <p:nvPr/>
          </p:nvGrpSpPr>
          <p:grpSpPr bwMode="auto">
            <a:xfrm>
              <a:off x="8443914" y="5327651"/>
              <a:ext cx="1108075" cy="131763"/>
              <a:chOff x="3376" y="2848"/>
              <a:chExt cx="698" cy="83"/>
            </a:xfrm>
          </p:grpSpPr>
          <p:sp>
            <p:nvSpPr>
              <p:cNvPr id="21545" name="Freeform 125"/>
              <p:cNvSpPr>
                <a:spLocks/>
              </p:cNvSpPr>
              <p:nvPr/>
            </p:nvSpPr>
            <p:spPr bwMode="auto">
              <a:xfrm>
                <a:off x="3376" y="2848"/>
                <a:ext cx="698" cy="78"/>
              </a:xfrm>
              <a:custGeom>
                <a:avLst/>
                <a:gdLst>
                  <a:gd name="T0" fmla="*/ 1 w 1396"/>
                  <a:gd name="T1" fmla="*/ 0 h 157"/>
                  <a:gd name="T2" fmla="*/ 1 w 1396"/>
                  <a:gd name="T3" fmla="*/ 0 h 157"/>
                  <a:gd name="T4" fmla="*/ 1 w 1396"/>
                  <a:gd name="T5" fmla="*/ 0 h 157"/>
                  <a:gd name="T6" fmla="*/ 1 w 1396"/>
                  <a:gd name="T7" fmla="*/ 0 h 157"/>
                  <a:gd name="T8" fmla="*/ 1 w 1396"/>
                  <a:gd name="T9" fmla="*/ 0 h 157"/>
                  <a:gd name="T10" fmla="*/ 1 w 1396"/>
                  <a:gd name="T11" fmla="*/ 0 h 157"/>
                  <a:gd name="T12" fmla="*/ 1 w 1396"/>
                  <a:gd name="T13" fmla="*/ 0 h 157"/>
                  <a:gd name="T14" fmla="*/ 1 w 1396"/>
                  <a:gd name="T15" fmla="*/ 0 h 157"/>
                  <a:gd name="T16" fmla="*/ 1 w 1396"/>
                  <a:gd name="T17" fmla="*/ 0 h 157"/>
                  <a:gd name="T18" fmla="*/ 1 w 1396"/>
                  <a:gd name="T19" fmla="*/ 0 h 157"/>
                  <a:gd name="T20" fmla="*/ 1 w 1396"/>
                  <a:gd name="T21" fmla="*/ 0 h 157"/>
                  <a:gd name="T22" fmla="*/ 1 w 1396"/>
                  <a:gd name="T23" fmla="*/ 0 h 157"/>
                  <a:gd name="T24" fmla="*/ 1 w 1396"/>
                  <a:gd name="T25" fmla="*/ 0 h 157"/>
                  <a:gd name="T26" fmla="*/ 1 w 1396"/>
                  <a:gd name="T27" fmla="*/ 0 h 157"/>
                  <a:gd name="T28" fmla="*/ 1 w 1396"/>
                  <a:gd name="T29" fmla="*/ 0 h 157"/>
                  <a:gd name="T30" fmla="*/ 1 w 1396"/>
                  <a:gd name="T31" fmla="*/ 0 h 157"/>
                  <a:gd name="T32" fmla="*/ 1 w 1396"/>
                  <a:gd name="T33" fmla="*/ 0 h 157"/>
                  <a:gd name="T34" fmla="*/ 1 w 1396"/>
                  <a:gd name="T35" fmla="*/ 0 h 157"/>
                  <a:gd name="T36" fmla="*/ 1 w 1396"/>
                  <a:gd name="T37" fmla="*/ 0 h 157"/>
                  <a:gd name="T38" fmla="*/ 1 w 1396"/>
                  <a:gd name="T39" fmla="*/ 0 h 157"/>
                  <a:gd name="T40" fmla="*/ 1 w 1396"/>
                  <a:gd name="T41" fmla="*/ 0 h 157"/>
                  <a:gd name="T42" fmla="*/ 1 w 1396"/>
                  <a:gd name="T43" fmla="*/ 0 h 157"/>
                  <a:gd name="T44" fmla="*/ 1 w 1396"/>
                  <a:gd name="T45" fmla="*/ 0 h 157"/>
                  <a:gd name="T46" fmla="*/ 1 w 1396"/>
                  <a:gd name="T47" fmla="*/ 0 h 157"/>
                  <a:gd name="T48" fmla="*/ 1 w 1396"/>
                  <a:gd name="T49" fmla="*/ 0 h 157"/>
                  <a:gd name="T50" fmla="*/ 1 w 1396"/>
                  <a:gd name="T51" fmla="*/ 0 h 157"/>
                  <a:gd name="T52" fmla="*/ 1 w 1396"/>
                  <a:gd name="T53" fmla="*/ 0 h 157"/>
                  <a:gd name="T54" fmla="*/ 1 w 1396"/>
                  <a:gd name="T55" fmla="*/ 0 h 157"/>
                  <a:gd name="T56" fmla="*/ 1 w 1396"/>
                  <a:gd name="T57" fmla="*/ 0 h 157"/>
                  <a:gd name="T58" fmla="*/ 1 w 1396"/>
                  <a:gd name="T59" fmla="*/ 0 h 157"/>
                  <a:gd name="T60" fmla="*/ 1 w 1396"/>
                  <a:gd name="T61" fmla="*/ 0 h 157"/>
                  <a:gd name="T62" fmla="*/ 1 w 1396"/>
                  <a:gd name="T63" fmla="*/ 0 h 1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96"/>
                  <a:gd name="T97" fmla="*/ 0 h 157"/>
                  <a:gd name="T98" fmla="*/ 1396 w 1396"/>
                  <a:gd name="T99" fmla="*/ 157 h 1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96" h="157">
                    <a:moveTo>
                      <a:pt x="1396" y="78"/>
                    </a:moveTo>
                    <a:lnTo>
                      <a:pt x="1392" y="86"/>
                    </a:lnTo>
                    <a:lnTo>
                      <a:pt x="1382" y="94"/>
                    </a:lnTo>
                    <a:lnTo>
                      <a:pt x="1365" y="101"/>
                    </a:lnTo>
                    <a:lnTo>
                      <a:pt x="1340" y="108"/>
                    </a:lnTo>
                    <a:lnTo>
                      <a:pt x="1312" y="115"/>
                    </a:lnTo>
                    <a:lnTo>
                      <a:pt x="1277" y="122"/>
                    </a:lnTo>
                    <a:lnTo>
                      <a:pt x="1237" y="128"/>
                    </a:lnTo>
                    <a:lnTo>
                      <a:pt x="1192" y="134"/>
                    </a:lnTo>
                    <a:lnTo>
                      <a:pt x="1142" y="138"/>
                    </a:lnTo>
                    <a:lnTo>
                      <a:pt x="1088" y="143"/>
                    </a:lnTo>
                    <a:lnTo>
                      <a:pt x="1030" y="147"/>
                    </a:lnTo>
                    <a:lnTo>
                      <a:pt x="969" y="151"/>
                    </a:lnTo>
                    <a:lnTo>
                      <a:pt x="906" y="153"/>
                    </a:lnTo>
                    <a:lnTo>
                      <a:pt x="839" y="155"/>
                    </a:lnTo>
                    <a:lnTo>
                      <a:pt x="770" y="157"/>
                    </a:lnTo>
                    <a:lnTo>
                      <a:pt x="699" y="157"/>
                    </a:lnTo>
                    <a:lnTo>
                      <a:pt x="627" y="157"/>
                    </a:lnTo>
                    <a:lnTo>
                      <a:pt x="558" y="155"/>
                    </a:lnTo>
                    <a:lnTo>
                      <a:pt x="491" y="153"/>
                    </a:lnTo>
                    <a:lnTo>
                      <a:pt x="427" y="151"/>
                    </a:lnTo>
                    <a:lnTo>
                      <a:pt x="365" y="147"/>
                    </a:lnTo>
                    <a:lnTo>
                      <a:pt x="308" y="143"/>
                    </a:lnTo>
                    <a:lnTo>
                      <a:pt x="254" y="138"/>
                    </a:lnTo>
                    <a:lnTo>
                      <a:pt x="204" y="134"/>
                    </a:lnTo>
                    <a:lnTo>
                      <a:pt x="159" y="128"/>
                    </a:lnTo>
                    <a:lnTo>
                      <a:pt x="119" y="122"/>
                    </a:lnTo>
                    <a:lnTo>
                      <a:pt x="84" y="115"/>
                    </a:lnTo>
                    <a:lnTo>
                      <a:pt x="56" y="108"/>
                    </a:lnTo>
                    <a:lnTo>
                      <a:pt x="31" y="101"/>
                    </a:lnTo>
                    <a:lnTo>
                      <a:pt x="14" y="94"/>
                    </a:lnTo>
                    <a:lnTo>
                      <a:pt x="4" y="86"/>
                    </a:lnTo>
                    <a:lnTo>
                      <a:pt x="0" y="78"/>
                    </a:lnTo>
                    <a:lnTo>
                      <a:pt x="4" y="70"/>
                    </a:lnTo>
                    <a:lnTo>
                      <a:pt x="14" y="62"/>
                    </a:lnTo>
                    <a:lnTo>
                      <a:pt x="31" y="55"/>
                    </a:lnTo>
                    <a:lnTo>
                      <a:pt x="56" y="48"/>
                    </a:lnTo>
                    <a:lnTo>
                      <a:pt x="84" y="41"/>
                    </a:lnTo>
                    <a:lnTo>
                      <a:pt x="119" y="34"/>
                    </a:lnTo>
                    <a:lnTo>
                      <a:pt x="159" y="29"/>
                    </a:lnTo>
                    <a:lnTo>
                      <a:pt x="204" y="23"/>
                    </a:lnTo>
                    <a:lnTo>
                      <a:pt x="254" y="18"/>
                    </a:lnTo>
                    <a:lnTo>
                      <a:pt x="308" y="14"/>
                    </a:lnTo>
                    <a:lnTo>
                      <a:pt x="365" y="9"/>
                    </a:lnTo>
                    <a:lnTo>
                      <a:pt x="427" y="6"/>
                    </a:lnTo>
                    <a:lnTo>
                      <a:pt x="491" y="3"/>
                    </a:lnTo>
                    <a:lnTo>
                      <a:pt x="558" y="1"/>
                    </a:lnTo>
                    <a:lnTo>
                      <a:pt x="627" y="0"/>
                    </a:lnTo>
                    <a:lnTo>
                      <a:pt x="699" y="0"/>
                    </a:lnTo>
                    <a:lnTo>
                      <a:pt x="770" y="0"/>
                    </a:lnTo>
                    <a:lnTo>
                      <a:pt x="839" y="1"/>
                    </a:lnTo>
                    <a:lnTo>
                      <a:pt x="906" y="3"/>
                    </a:lnTo>
                    <a:lnTo>
                      <a:pt x="969" y="6"/>
                    </a:lnTo>
                    <a:lnTo>
                      <a:pt x="1030" y="9"/>
                    </a:lnTo>
                    <a:lnTo>
                      <a:pt x="1088" y="14"/>
                    </a:lnTo>
                    <a:lnTo>
                      <a:pt x="1142" y="18"/>
                    </a:lnTo>
                    <a:lnTo>
                      <a:pt x="1192" y="23"/>
                    </a:lnTo>
                    <a:lnTo>
                      <a:pt x="1237" y="29"/>
                    </a:lnTo>
                    <a:lnTo>
                      <a:pt x="1277" y="34"/>
                    </a:lnTo>
                    <a:lnTo>
                      <a:pt x="1312" y="41"/>
                    </a:lnTo>
                    <a:lnTo>
                      <a:pt x="1340" y="48"/>
                    </a:lnTo>
                    <a:lnTo>
                      <a:pt x="1365" y="55"/>
                    </a:lnTo>
                    <a:lnTo>
                      <a:pt x="1382" y="62"/>
                    </a:lnTo>
                    <a:lnTo>
                      <a:pt x="1392" y="70"/>
                    </a:lnTo>
                    <a:lnTo>
                      <a:pt x="1396" y="78"/>
                    </a:lnTo>
                    <a:close/>
                  </a:path>
                </a:pathLst>
              </a:custGeom>
              <a:solidFill>
                <a:srgbClr val="D1F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46" name="Freeform 126"/>
              <p:cNvSpPr>
                <a:spLocks/>
              </p:cNvSpPr>
              <p:nvPr/>
            </p:nvSpPr>
            <p:spPr bwMode="auto">
              <a:xfrm>
                <a:off x="3391" y="2851"/>
                <a:ext cx="668" cy="70"/>
              </a:xfrm>
              <a:custGeom>
                <a:avLst/>
                <a:gdLst>
                  <a:gd name="T0" fmla="*/ 0 w 1338"/>
                  <a:gd name="T1" fmla="*/ 1 h 138"/>
                  <a:gd name="T2" fmla="*/ 0 w 1338"/>
                  <a:gd name="T3" fmla="*/ 1 h 138"/>
                  <a:gd name="T4" fmla="*/ 0 w 1338"/>
                  <a:gd name="T5" fmla="*/ 1 h 138"/>
                  <a:gd name="T6" fmla="*/ 0 w 1338"/>
                  <a:gd name="T7" fmla="*/ 1 h 138"/>
                  <a:gd name="T8" fmla="*/ 0 w 1338"/>
                  <a:gd name="T9" fmla="*/ 1 h 138"/>
                  <a:gd name="T10" fmla="*/ 0 w 1338"/>
                  <a:gd name="T11" fmla="*/ 1 h 138"/>
                  <a:gd name="T12" fmla="*/ 0 w 1338"/>
                  <a:gd name="T13" fmla="*/ 1 h 138"/>
                  <a:gd name="T14" fmla="*/ 0 w 1338"/>
                  <a:gd name="T15" fmla="*/ 1 h 138"/>
                  <a:gd name="T16" fmla="*/ 0 w 1338"/>
                  <a:gd name="T17" fmla="*/ 1 h 138"/>
                  <a:gd name="T18" fmla="*/ 0 w 1338"/>
                  <a:gd name="T19" fmla="*/ 1 h 138"/>
                  <a:gd name="T20" fmla="*/ 0 w 1338"/>
                  <a:gd name="T21" fmla="*/ 1 h 138"/>
                  <a:gd name="T22" fmla="*/ 0 w 1338"/>
                  <a:gd name="T23" fmla="*/ 1 h 138"/>
                  <a:gd name="T24" fmla="*/ 0 w 1338"/>
                  <a:gd name="T25" fmla="*/ 1 h 138"/>
                  <a:gd name="T26" fmla="*/ 0 w 1338"/>
                  <a:gd name="T27" fmla="*/ 1 h 138"/>
                  <a:gd name="T28" fmla="*/ 0 w 1338"/>
                  <a:gd name="T29" fmla="*/ 1 h 138"/>
                  <a:gd name="T30" fmla="*/ 0 w 1338"/>
                  <a:gd name="T31" fmla="*/ 1 h 138"/>
                  <a:gd name="T32" fmla="*/ 0 w 1338"/>
                  <a:gd name="T33" fmla="*/ 1 h 138"/>
                  <a:gd name="T34" fmla="*/ 0 w 1338"/>
                  <a:gd name="T35" fmla="*/ 1 h 138"/>
                  <a:gd name="T36" fmla="*/ 0 w 1338"/>
                  <a:gd name="T37" fmla="*/ 1 h 138"/>
                  <a:gd name="T38" fmla="*/ 0 w 1338"/>
                  <a:gd name="T39" fmla="*/ 1 h 138"/>
                  <a:gd name="T40" fmla="*/ 0 w 1338"/>
                  <a:gd name="T41" fmla="*/ 1 h 138"/>
                  <a:gd name="T42" fmla="*/ 0 w 1338"/>
                  <a:gd name="T43" fmla="*/ 1 h 138"/>
                  <a:gd name="T44" fmla="*/ 0 w 1338"/>
                  <a:gd name="T45" fmla="*/ 1 h 138"/>
                  <a:gd name="T46" fmla="*/ 0 w 1338"/>
                  <a:gd name="T47" fmla="*/ 0 h 138"/>
                  <a:gd name="T48" fmla="*/ 0 w 1338"/>
                  <a:gd name="T49" fmla="*/ 0 h 138"/>
                  <a:gd name="T50" fmla="*/ 0 w 1338"/>
                  <a:gd name="T51" fmla="*/ 1 h 138"/>
                  <a:gd name="T52" fmla="*/ 0 w 1338"/>
                  <a:gd name="T53" fmla="*/ 1 h 138"/>
                  <a:gd name="T54" fmla="*/ 0 w 1338"/>
                  <a:gd name="T55" fmla="*/ 1 h 138"/>
                  <a:gd name="T56" fmla="*/ 0 w 1338"/>
                  <a:gd name="T57" fmla="*/ 1 h 138"/>
                  <a:gd name="T58" fmla="*/ 0 w 1338"/>
                  <a:gd name="T59" fmla="*/ 1 h 138"/>
                  <a:gd name="T60" fmla="*/ 0 w 1338"/>
                  <a:gd name="T61" fmla="*/ 1 h 138"/>
                  <a:gd name="T62" fmla="*/ 0 w 1338"/>
                  <a:gd name="T63" fmla="*/ 1 h 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38"/>
                  <a:gd name="T97" fmla="*/ 0 h 138"/>
                  <a:gd name="T98" fmla="*/ 1338 w 1338"/>
                  <a:gd name="T99" fmla="*/ 138 h 1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38" h="138">
                    <a:moveTo>
                      <a:pt x="1338" y="69"/>
                    </a:moveTo>
                    <a:lnTo>
                      <a:pt x="1334" y="76"/>
                    </a:lnTo>
                    <a:lnTo>
                      <a:pt x="1324" y="83"/>
                    </a:lnTo>
                    <a:lnTo>
                      <a:pt x="1308" y="90"/>
                    </a:lnTo>
                    <a:lnTo>
                      <a:pt x="1285" y="95"/>
                    </a:lnTo>
                    <a:lnTo>
                      <a:pt x="1257" y="102"/>
                    </a:lnTo>
                    <a:lnTo>
                      <a:pt x="1224" y="107"/>
                    </a:lnTo>
                    <a:lnTo>
                      <a:pt x="1185" y="113"/>
                    </a:lnTo>
                    <a:lnTo>
                      <a:pt x="1142" y="117"/>
                    </a:lnTo>
                    <a:lnTo>
                      <a:pt x="1095" y="122"/>
                    </a:lnTo>
                    <a:lnTo>
                      <a:pt x="1043" y="127"/>
                    </a:lnTo>
                    <a:lnTo>
                      <a:pt x="988" y="130"/>
                    </a:lnTo>
                    <a:lnTo>
                      <a:pt x="930" y="132"/>
                    </a:lnTo>
                    <a:lnTo>
                      <a:pt x="868" y="135"/>
                    </a:lnTo>
                    <a:lnTo>
                      <a:pt x="804" y="137"/>
                    </a:lnTo>
                    <a:lnTo>
                      <a:pt x="738" y="138"/>
                    </a:lnTo>
                    <a:lnTo>
                      <a:pt x="670" y="138"/>
                    </a:lnTo>
                    <a:lnTo>
                      <a:pt x="602" y="138"/>
                    </a:lnTo>
                    <a:lnTo>
                      <a:pt x="535" y="137"/>
                    </a:lnTo>
                    <a:lnTo>
                      <a:pt x="470" y="135"/>
                    </a:lnTo>
                    <a:lnTo>
                      <a:pt x="409" y="132"/>
                    </a:lnTo>
                    <a:lnTo>
                      <a:pt x="350" y="130"/>
                    </a:lnTo>
                    <a:lnTo>
                      <a:pt x="295" y="127"/>
                    </a:lnTo>
                    <a:lnTo>
                      <a:pt x="243" y="122"/>
                    </a:lnTo>
                    <a:lnTo>
                      <a:pt x="196" y="117"/>
                    </a:lnTo>
                    <a:lnTo>
                      <a:pt x="153" y="113"/>
                    </a:lnTo>
                    <a:lnTo>
                      <a:pt x="114" y="107"/>
                    </a:lnTo>
                    <a:lnTo>
                      <a:pt x="81" y="102"/>
                    </a:lnTo>
                    <a:lnTo>
                      <a:pt x="53" y="95"/>
                    </a:lnTo>
                    <a:lnTo>
                      <a:pt x="30" y="90"/>
                    </a:lnTo>
                    <a:lnTo>
                      <a:pt x="14" y="83"/>
                    </a:lnTo>
                    <a:lnTo>
                      <a:pt x="3" y="76"/>
                    </a:lnTo>
                    <a:lnTo>
                      <a:pt x="0" y="69"/>
                    </a:lnTo>
                    <a:lnTo>
                      <a:pt x="3" y="62"/>
                    </a:lnTo>
                    <a:lnTo>
                      <a:pt x="14" y="55"/>
                    </a:lnTo>
                    <a:lnTo>
                      <a:pt x="30" y="48"/>
                    </a:lnTo>
                    <a:lnTo>
                      <a:pt x="53" y="42"/>
                    </a:lnTo>
                    <a:lnTo>
                      <a:pt x="81" y="35"/>
                    </a:lnTo>
                    <a:lnTo>
                      <a:pt x="114" y="31"/>
                    </a:lnTo>
                    <a:lnTo>
                      <a:pt x="153" y="25"/>
                    </a:lnTo>
                    <a:lnTo>
                      <a:pt x="196" y="21"/>
                    </a:lnTo>
                    <a:lnTo>
                      <a:pt x="243" y="16"/>
                    </a:lnTo>
                    <a:lnTo>
                      <a:pt x="295" y="11"/>
                    </a:lnTo>
                    <a:lnTo>
                      <a:pt x="350" y="8"/>
                    </a:lnTo>
                    <a:lnTo>
                      <a:pt x="409" y="6"/>
                    </a:lnTo>
                    <a:lnTo>
                      <a:pt x="470" y="3"/>
                    </a:lnTo>
                    <a:lnTo>
                      <a:pt x="535" y="1"/>
                    </a:lnTo>
                    <a:lnTo>
                      <a:pt x="602" y="0"/>
                    </a:lnTo>
                    <a:lnTo>
                      <a:pt x="670" y="0"/>
                    </a:lnTo>
                    <a:lnTo>
                      <a:pt x="738" y="0"/>
                    </a:lnTo>
                    <a:lnTo>
                      <a:pt x="804" y="1"/>
                    </a:lnTo>
                    <a:lnTo>
                      <a:pt x="868" y="3"/>
                    </a:lnTo>
                    <a:lnTo>
                      <a:pt x="930" y="6"/>
                    </a:lnTo>
                    <a:lnTo>
                      <a:pt x="988" y="8"/>
                    </a:lnTo>
                    <a:lnTo>
                      <a:pt x="1043" y="11"/>
                    </a:lnTo>
                    <a:lnTo>
                      <a:pt x="1095" y="16"/>
                    </a:lnTo>
                    <a:lnTo>
                      <a:pt x="1142" y="21"/>
                    </a:lnTo>
                    <a:lnTo>
                      <a:pt x="1185" y="25"/>
                    </a:lnTo>
                    <a:lnTo>
                      <a:pt x="1224" y="31"/>
                    </a:lnTo>
                    <a:lnTo>
                      <a:pt x="1257" y="35"/>
                    </a:lnTo>
                    <a:lnTo>
                      <a:pt x="1285" y="42"/>
                    </a:lnTo>
                    <a:lnTo>
                      <a:pt x="1308" y="48"/>
                    </a:lnTo>
                    <a:lnTo>
                      <a:pt x="1324" y="55"/>
                    </a:lnTo>
                    <a:lnTo>
                      <a:pt x="1334" y="62"/>
                    </a:lnTo>
                    <a:lnTo>
                      <a:pt x="1338" y="69"/>
                    </a:lnTo>
                    <a:close/>
                  </a:path>
                </a:pathLst>
              </a:custGeom>
              <a:solidFill>
                <a:srgbClr val="C4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47" name="Freeform 127"/>
              <p:cNvSpPr>
                <a:spLocks/>
              </p:cNvSpPr>
              <p:nvPr/>
            </p:nvSpPr>
            <p:spPr bwMode="auto">
              <a:xfrm>
                <a:off x="3405" y="2870"/>
                <a:ext cx="639" cy="61"/>
              </a:xfrm>
              <a:custGeom>
                <a:avLst/>
                <a:gdLst>
                  <a:gd name="T0" fmla="*/ 1 w 1278"/>
                  <a:gd name="T1" fmla="*/ 1 h 121"/>
                  <a:gd name="T2" fmla="*/ 1 w 1278"/>
                  <a:gd name="T3" fmla="*/ 1 h 121"/>
                  <a:gd name="T4" fmla="*/ 1 w 1278"/>
                  <a:gd name="T5" fmla="*/ 1 h 121"/>
                  <a:gd name="T6" fmla="*/ 1 w 1278"/>
                  <a:gd name="T7" fmla="*/ 1 h 121"/>
                  <a:gd name="T8" fmla="*/ 1 w 1278"/>
                  <a:gd name="T9" fmla="*/ 1 h 121"/>
                  <a:gd name="T10" fmla="*/ 1 w 1278"/>
                  <a:gd name="T11" fmla="*/ 1 h 121"/>
                  <a:gd name="T12" fmla="*/ 1 w 1278"/>
                  <a:gd name="T13" fmla="*/ 1 h 121"/>
                  <a:gd name="T14" fmla="*/ 1 w 1278"/>
                  <a:gd name="T15" fmla="*/ 1 h 121"/>
                  <a:gd name="T16" fmla="*/ 1 w 1278"/>
                  <a:gd name="T17" fmla="*/ 1 h 121"/>
                  <a:gd name="T18" fmla="*/ 1 w 1278"/>
                  <a:gd name="T19" fmla="*/ 1 h 121"/>
                  <a:gd name="T20" fmla="*/ 1 w 1278"/>
                  <a:gd name="T21" fmla="*/ 1 h 121"/>
                  <a:gd name="T22" fmla="*/ 1 w 1278"/>
                  <a:gd name="T23" fmla="*/ 1 h 121"/>
                  <a:gd name="T24" fmla="*/ 1 w 1278"/>
                  <a:gd name="T25" fmla="*/ 1 h 121"/>
                  <a:gd name="T26" fmla="*/ 1 w 1278"/>
                  <a:gd name="T27" fmla="*/ 1 h 121"/>
                  <a:gd name="T28" fmla="*/ 1 w 1278"/>
                  <a:gd name="T29" fmla="*/ 1 h 121"/>
                  <a:gd name="T30" fmla="*/ 1 w 1278"/>
                  <a:gd name="T31" fmla="*/ 1 h 121"/>
                  <a:gd name="T32" fmla="*/ 1 w 1278"/>
                  <a:gd name="T33" fmla="*/ 1 h 121"/>
                  <a:gd name="T34" fmla="*/ 1 w 1278"/>
                  <a:gd name="T35" fmla="*/ 1 h 121"/>
                  <a:gd name="T36" fmla="*/ 1 w 1278"/>
                  <a:gd name="T37" fmla="*/ 1 h 121"/>
                  <a:gd name="T38" fmla="*/ 1 w 1278"/>
                  <a:gd name="T39" fmla="*/ 1 h 121"/>
                  <a:gd name="T40" fmla="*/ 1 w 1278"/>
                  <a:gd name="T41" fmla="*/ 1 h 121"/>
                  <a:gd name="T42" fmla="*/ 1 w 1278"/>
                  <a:gd name="T43" fmla="*/ 1 h 121"/>
                  <a:gd name="T44" fmla="*/ 1 w 1278"/>
                  <a:gd name="T45" fmla="*/ 1 h 121"/>
                  <a:gd name="T46" fmla="*/ 1 w 1278"/>
                  <a:gd name="T47" fmla="*/ 0 h 121"/>
                  <a:gd name="T48" fmla="*/ 1 w 1278"/>
                  <a:gd name="T49" fmla="*/ 0 h 121"/>
                  <a:gd name="T50" fmla="*/ 1 w 1278"/>
                  <a:gd name="T51" fmla="*/ 1 h 121"/>
                  <a:gd name="T52" fmla="*/ 1 w 1278"/>
                  <a:gd name="T53" fmla="*/ 1 h 121"/>
                  <a:gd name="T54" fmla="*/ 1 w 1278"/>
                  <a:gd name="T55" fmla="*/ 1 h 121"/>
                  <a:gd name="T56" fmla="*/ 1 w 1278"/>
                  <a:gd name="T57" fmla="*/ 1 h 121"/>
                  <a:gd name="T58" fmla="*/ 1 w 1278"/>
                  <a:gd name="T59" fmla="*/ 1 h 121"/>
                  <a:gd name="T60" fmla="*/ 1 w 1278"/>
                  <a:gd name="T61" fmla="*/ 1 h 121"/>
                  <a:gd name="T62" fmla="*/ 1 w 1278"/>
                  <a:gd name="T63" fmla="*/ 1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8"/>
                  <a:gd name="T97" fmla="*/ 0 h 121"/>
                  <a:gd name="T98" fmla="*/ 1278 w 1278"/>
                  <a:gd name="T99" fmla="*/ 121 h 12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8" h="121">
                    <a:moveTo>
                      <a:pt x="1278" y="61"/>
                    </a:moveTo>
                    <a:lnTo>
                      <a:pt x="1274" y="66"/>
                    </a:lnTo>
                    <a:lnTo>
                      <a:pt x="1265" y="73"/>
                    </a:lnTo>
                    <a:lnTo>
                      <a:pt x="1249" y="79"/>
                    </a:lnTo>
                    <a:lnTo>
                      <a:pt x="1227" y="84"/>
                    </a:lnTo>
                    <a:lnTo>
                      <a:pt x="1201" y="89"/>
                    </a:lnTo>
                    <a:lnTo>
                      <a:pt x="1168" y="94"/>
                    </a:lnTo>
                    <a:lnTo>
                      <a:pt x="1133" y="99"/>
                    </a:lnTo>
                    <a:lnTo>
                      <a:pt x="1091" y="103"/>
                    </a:lnTo>
                    <a:lnTo>
                      <a:pt x="1045" y="107"/>
                    </a:lnTo>
                    <a:lnTo>
                      <a:pt x="997" y="110"/>
                    </a:lnTo>
                    <a:lnTo>
                      <a:pt x="944" y="114"/>
                    </a:lnTo>
                    <a:lnTo>
                      <a:pt x="888" y="116"/>
                    </a:lnTo>
                    <a:lnTo>
                      <a:pt x="830" y="118"/>
                    </a:lnTo>
                    <a:lnTo>
                      <a:pt x="769" y="119"/>
                    </a:lnTo>
                    <a:lnTo>
                      <a:pt x="705" y="121"/>
                    </a:lnTo>
                    <a:lnTo>
                      <a:pt x="640" y="121"/>
                    </a:lnTo>
                    <a:lnTo>
                      <a:pt x="574" y="121"/>
                    </a:lnTo>
                    <a:lnTo>
                      <a:pt x="510" y="119"/>
                    </a:lnTo>
                    <a:lnTo>
                      <a:pt x="449" y="118"/>
                    </a:lnTo>
                    <a:lnTo>
                      <a:pt x="391" y="116"/>
                    </a:lnTo>
                    <a:lnTo>
                      <a:pt x="335" y="114"/>
                    </a:lnTo>
                    <a:lnTo>
                      <a:pt x="282" y="110"/>
                    </a:lnTo>
                    <a:lnTo>
                      <a:pt x="233" y="107"/>
                    </a:lnTo>
                    <a:lnTo>
                      <a:pt x="188" y="103"/>
                    </a:lnTo>
                    <a:lnTo>
                      <a:pt x="146" y="99"/>
                    </a:lnTo>
                    <a:lnTo>
                      <a:pt x="109" y="94"/>
                    </a:lnTo>
                    <a:lnTo>
                      <a:pt x="77" y="89"/>
                    </a:lnTo>
                    <a:lnTo>
                      <a:pt x="51" y="84"/>
                    </a:lnTo>
                    <a:lnTo>
                      <a:pt x="29" y="79"/>
                    </a:lnTo>
                    <a:lnTo>
                      <a:pt x="13" y="73"/>
                    </a:lnTo>
                    <a:lnTo>
                      <a:pt x="3" y="66"/>
                    </a:lnTo>
                    <a:lnTo>
                      <a:pt x="0" y="61"/>
                    </a:lnTo>
                    <a:lnTo>
                      <a:pt x="3" y="55"/>
                    </a:lnTo>
                    <a:lnTo>
                      <a:pt x="13" y="48"/>
                    </a:lnTo>
                    <a:lnTo>
                      <a:pt x="29" y="42"/>
                    </a:lnTo>
                    <a:lnTo>
                      <a:pt x="51" y="36"/>
                    </a:lnTo>
                    <a:lnTo>
                      <a:pt x="77" y="32"/>
                    </a:lnTo>
                    <a:lnTo>
                      <a:pt x="109" y="26"/>
                    </a:lnTo>
                    <a:lnTo>
                      <a:pt x="146" y="21"/>
                    </a:lnTo>
                    <a:lnTo>
                      <a:pt x="188" y="18"/>
                    </a:lnTo>
                    <a:lnTo>
                      <a:pt x="233" y="13"/>
                    </a:lnTo>
                    <a:lnTo>
                      <a:pt x="282" y="10"/>
                    </a:lnTo>
                    <a:lnTo>
                      <a:pt x="335" y="6"/>
                    </a:lnTo>
                    <a:lnTo>
                      <a:pt x="391" y="4"/>
                    </a:lnTo>
                    <a:lnTo>
                      <a:pt x="449" y="2"/>
                    </a:lnTo>
                    <a:lnTo>
                      <a:pt x="510" y="1"/>
                    </a:lnTo>
                    <a:lnTo>
                      <a:pt x="574" y="0"/>
                    </a:lnTo>
                    <a:lnTo>
                      <a:pt x="640" y="0"/>
                    </a:lnTo>
                    <a:lnTo>
                      <a:pt x="705" y="0"/>
                    </a:lnTo>
                    <a:lnTo>
                      <a:pt x="769" y="1"/>
                    </a:lnTo>
                    <a:lnTo>
                      <a:pt x="830" y="2"/>
                    </a:lnTo>
                    <a:lnTo>
                      <a:pt x="888" y="4"/>
                    </a:lnTo>
                    <a:lnTo>
                      <a:pt x="944" y="6"/>
                    </a:lnTo>
                    <a:lnTo>
                      <a:pt x="997" y="10"/>
                    </a:lnTo>
                    <a:lnTo>
                      <a:pt x="1045" y="13"/>
                    </a:lnTo>
                    <a:lnTo>
                      <a:pt x="1091" y="18"/>
                    </a:lnTo>
                    <a:lnTo>
                      <a:pt x="1133" y="21"/>
                    </a:lnTo>
                    <a:lnTo>
                      <a:pt x="1168" y="26"/>
                    </a:lnTo>
                    <a:lnTo>
                      <a:pt x="1201" y="32"/>
                    </a:lnTo>
                    <a:lnTo>
                      <a:pt x="1227" y="36"/>
                    </a:lnTo>
                    <a:lnTo>
                      <a:pt x="1249" y="42"/>
                    </a:lnTo>
                    <a:lnTo>
                      <a:pt x="1265" y="48"/>
                    </a:lnTo>
                    <a:lnTo>
                      <a:pt x="1274" y="55"/>
                    </a:lnTo>
                    <a:lnTo>
                      <a:pt x="1278" y="61"/>
                    </a:lnTo>
                    <a:close/>
                  </a:path>
                </a:pathLst>
              </a:custGeom>
              <a:solidFill>
                <a:srgbClr val="BAE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sp>
          <p:nvSpPr>
            <p:cNvPr id="21514" name="Freeform 102"/>
            <p:cNvSpPr>
              <a:spLocks/>
            </p:cNvSpPr>
            <p:nvPr/>
          </p:nvSpPr>
          <p:spPr bwMode="auto">
            <a:xfrm>
              <a:off x="8215313" y="3575051"/>
              <a:ext cx="760412" cy="682625"/>
            </a:xfrm>
            <a:custGeom>
              <a:avLst/>
              <a:gdLst>
                <a:gd name="T0" fmla="*/ 2147483646 w 958"/>
                <a:gd name="T1" fmla="*/ 2147483646 h 860"/>
                <a:gd name="T2" fmla="*/ 2147483646 w 958"/>
                <a:gd name="T3" fmla="*/ 2147483646 h 860"/>
                <a:gd name="T4" fmla="*/ 2147483646 w 958"/>
                <a:gd name="T5" fmla="*/ 2147483646 h 860"/>
                <a:gd name="T6" fmla="*/ 2147483646 w 958"/>
                <a:gd name="T7" fmla="*/ 2147483646 h 860"/>
                <a:gd name="T8" fmla="*/ 2147483646 w 958"/>
                <a:gd name="T9" fmla="*/ 2147483646 h 860"/>
                <a:gd name="T10" fmla="*/ 2147483646 w 958"/>
                <a:gd name="T11" fmla="*/ 2147483646 h 860"/>
                <a:gd name="T12" fmla="*/ 2147483646 w 958"/>
                <a:gd name="T13" fmla="*/ 2147483646 h 860"/>
                <a:gd name="T14" fmla="*/ 2147483646 w 958"/>
                <a:gd name="T15" fmla="*/ 2147483646 h 860"/>
                <a:gd name="T16" fmla="*/ 2147483646 w 958"/>
                <a:gd name="T17" fmla="*/ 2147483646 h 860"/>
                <a:gd name="T18" fmla="*/ 2147483646 w 958"/>
                <a:gd name="T19" fmla="*/ 2147483646 h 860"/>
                <a:gd name="T20" fmla="*/ 2147483646 w 958"/>
                <a:gd name="T21" fmla="*/ 2147483646 h 860"/>
                <a:gd name="T22" fmla="*/ 2147483646 w 958"/>
                <a:gd name="T23" fmla="*/ 2147483646 h 860"/>
                <a:gd name="T24" fmla="*/ 2147483646 w 958"/>
                <a:gd name="T25" fmla="*/ 2147483646 h 860"/>
                <a:gd name="T26" fmla="*/ 2147483646 w 958"/>
                <a:gd name="T27" fmla="*/ 2147483646 h 860"/>
                <a:gd name="T28" fmla="*/ 2147483646 w 958"/>
                <a:gd name="T29" fmla="*/ 2147483646 h 860"/>
                <a:gd name="T30" fmla="*/ 2147483646 w 958"/>
                <a:gd name="T31" fmla="*/ 2147483646 h 860"/>
                <a:gd name="T32" fmla="*/ 2147483646 w 958"/>
                <a:gd name="T33" fmla="*/ 2147483646 h 860"/>
                <a:gd name="T34" fmla="*/ 2147483646 w 958"/>
                <a:gd name="T35" fmla="*/ 2147483646 h 860"/>
                <a:gd name="T36" fmla="*/ 2147483646 w 958"/>
                <a:gd name="T37" fmla="*/ 2147483646 h 860"/>
                <a:gd name="T38" fmla="*/ 2147483646 w 958"/>
                <a:gd name="T39" fmla="*/ 2147483646 h 860"/>
                <a:gd name="T40" fmla="*/ 2147483646 w 958"/>
                <a:gd name="T41" fmla="*/ 2147483646 h 860"/>
                <a:gd name="T42" fmla="*/ 2147483646 w 958"/>
                <a:gd name="T43" fmla="*/ 2147483646 h 860"/>
                <a:gd name="T44" fmla="*/ 2147483646 w 958"/>
                <a:gd name="T45" fmla="*/ 2147483646 h 860"/>
                <a:gd name="T46" fmla="*/ 2147483646 w 958"/>
                <a:gd name="T47" fmla="*/ 2147483646 h 860"/>
                <a:gd name="T48" fmla="*/ 2147483646 w 958"/>
                <a:gd name="T49" fmla="*/ 2147483646 h 860"/>
                <a:gd name="T50" fmla="*/ 2147483646 w 958"/>
                <a:gd name="T51" fmla="*/ 2147483646 h 860"/>
                <a:gd name="T52" fmla="*/ 2147483646 w 958"/>
                <a:gd name="T53" fmla="*/ 2147483646 h 860"/>
                <a:gd name="T54" fmla="*/ 2147483646 w 958"/>
                <a:gd name="T55" fmla="*/ 2147483646 h 860"/>
                <a:gd name="T56" fmla="*/ 2147483646 w 958"/>
                <a:gd name="T57" fmla="*/ 2147483646 h 860"/>
                <a:gd name="T58" fmla="*/ 2147483646 w 958"/>
                <a:gd name="T59" fmla="*/ 2147483646 h 860"/>
                <a:gd name="T60" fmla="*/ 2147483646 w 958"/>
                <a:gd name="T61" fmla="*/ 2147483646 h 860"/>
                <a:gd name="T62" fmla="*/ 2147483646 w 958"/>
                <a:gd name="T63" fmla="*/ 2147483646 h 860"/>
                <a:gd name="T64" fmla="*/ 2147483646 w 958"/>
                <a:gd name="T65" fmla="*/ 2147483646 h 860"/>
                <a:gd name="T66" fmla="*/ 2147483646 w 958"/>
                <a:gd name="T67" fmla="*/ 2147483646 h 860"/>
                <a:gd name="T68" fmla="*/ 2147483646 w 958"/>
                <a:gd name="T69" fmla="*/ 2147483646 h 860"/>
                <a:gd name="T70" fmla="*/ 2147483646 w 958"/>
                <a:gd name="T71" fmla="*/ 2147483646 h 860"/>
                <a:gd name="T72" fmla="*/ 2147483646 w 958"/>
                <a:gd name="T73" fmla="*/ 2147483646 h 860"/>
                <a:gd name="T74" fmla="*/ 2147483646 w 958"/>
                <a:gd name="T75" fmla="*/ 2147483646 h 860"/>
                <a:gd name="T76" fmla="*/ 2147483646 w 958"/>
                <a:gd name="T77" fmla="*/ 2147483646 h 860"/>
                <a:gd name="T78" fmla="*/ 2147483646 w 958"/>
                <a:gd name="T79" fmla="*/ 2147483646 h 860"/>
                <a:gd name="T80" fmla="*/ 2147483646 w 958"/>
                <a:gd name="T81" fmla="*/ 2147483646 h 86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8"/>
                <a:gd name="T124" fmla="*/ 0 h 860"/>
                <a:gd name="T125" fmla="*/ 958 w 958"/>
                <a:gd name="T126" fmla="*/ 860 h 86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8" h="860">
                  <a:moveTo>
                    <a:pt x="0" y="304"/>
                  </a:moveTo>
                  <a:lnTo>
                    <a:pt x="1" y="271"/>
                  </a:lnTo>
                  <a:lnTo>
                    <a:pt x="6" y="236"/>
                  </a:lnTo>
                  <a:lnTo>
                    <a:pt x="13" y="201"/>
                  </a:lnTo>
                  <a:lnTo>
                    <a:pt x="24" y="162"/>
                  </a:lnTo>
                  <a:lnTo>
                    <a:pt x="38" y="124"/>
                  </a:lnTo>
                  <a:lnTo>
                    <a:pt x="58" y="84"/>
                  </a:lnTo>
                  <a:lnTo>
                    <a:pt x="81" y="43"/>
                  </a:lnTo>
                  <a:lnTo>
                    <a:pt x="108" y="0"/>
                  </a:lnTo>
                  <a:lnTo>
                    <a:pt x="111" y="1"/>
                  </a:lnTo>
                  <a:lnTo>
                    <a:pt x="116" y="6"/>
                  </a:lnTo>
                  <a:lnTo>
                    <a:pt x="126" y="14"/>
                  </a:lnTo>
                  <a:lnTo>
                    <a:pt x="136" y="24"/>
                  </a:lnTo>
                  <a:lnTo>
                    <a:pt x="146" y="39"/>
                  </a:lnTo>
                  <a:lnTo>
                    <a:pt x="156" y="58"/>
                  </a:lnTo>
                  <a:lnTo>
                    <a:pt x="164" y="81"/>
                  </a:lnTo>
                  <a:lnTo>
                    <a:pt x="167" y="108"/>
                  </a:lnTo>
                  <a:lnTo>
                    <a:pt x="174" y="108"/>
                  </a:lnTo>
                  <a:lnTo>
                    <a:pt x="194" y="108"/>
                  </a:lnTo>
                  <a:lnTo>
                    <a:pt x="224" y="108"/>
                  </a:lnTo>
                  <a:lnTo>
                    <a:pt x="264" y="109"/>
                  </a:lnTo>
                  <a:lnTo>
                    <a:pt x="310" y="109"/>
                  </a:lnTo>
                  <a:lnTo>
                    <a:pt x="363" y="111"/>
                  </a:lnTo>
                  <a:lnTo>
                    <a:pt x="421" y="112"/>
                  </a:lnTo>
                  <a:lnTo>
                    <a:pt x="479" y="114"/>
                  </a:lnTo>
                  <a:lnTo>
                    <a:pt x="539" y="116"/>
                  </a:lnTo>
                  <a:lnTo>
                    <a:pt x="598" y="119"/>
                  </a:lnTo>
                  <a:lnTo>
                    <a:pt x="653" y="122"/>
                  </a:lnTo>
                  <a:lnTo>
                    <a:pt x="705" y="127"/>
                  </a:lnTo>
                  <a:lnTo>
                    <a:pt x="750" y="131"/>
                  </a:lnTo>
                  <a:lnTo>
                    <a:pt x="788" y="137"/>
                  </a:lnTo>
                  <a:lnTo>
                    <a:pt x="816" y="144"/>
                  </a:lnTo>
                  <a:lnTo>
                    <a:pt x="832" y="152"/>
                  </a:lnTo>
                  <a:lnTo>
                    <a:pt x="854" y="169"/>
                  </a:lnTo>
                  <a:lnTo>
                    <a:pt x="878" y="190"/>
                  </a:lnTo>
                  <a:lnTo>
                    <a:pt x="903" y="222"/>
                  </a:lnTo>
                  <a:lnTo>
                    <a:pt x="925" y="273"/>
                  </a:lnTo>
                  <a:lnTo>
                    <a:pt x="944" y="349"/>
                  </a:lnTo>
                  <a:lnTo>
                    <a:pt x="955" y="456"/>
                  </a:lnTo>
                  <a:lnTo>
                    <a:pt x="958" y="602"/>
                  </a:lnTo>
                  <a:lnTo>
                    <a:pt x="950" y="793"/>
                  </a:lnTo>
                  <a:lnTo>
                    <a:pt x="947" y="793"/>
                  </a:lnTo>
                  <a:lnTo>
                    <a:pt x="939" y="793"/>
                  </a:lnTo>
                  <a:lnTo>
                    <a:pt x="929" y="795"/>
                  </a:lnTo>
                  <a:lnTo>
                    <a:pt x="915" y="799"/>
                  </a:lnTo>
                  <a:lnTo>
                    <a:pt x="901" y="807"/>
                  </a:lnTo>
                  <a:lnTo>
                    <a:pt x="887" y="818"/>
                  </a:lnTo>
                  <a:lnTo>
                    <a:pt x="875" y="835"/>
                  </a:lnTo>
                  <a:lnTo>
                    <a:pt x="865" y="860"/>
                  </a:lnTo>
                  <a:lnTo>
                    <a:pt x="763" y="855"/>
                  </a:lnTo>
                  <a:lnTo>
                    <a:pt x="763" y="462"/>
                  </a:lnTo>
                  <a:lnTo>
                    <a:pt x="763" y="459"/>
                  </a:lnTo>
                  <a:lnTo>
                    <a:pt x="762" y="449"/>
                  </a:lnTo>
                  <a:lnTo>
                    <a:pt x="759" y="437"/>
                  </a:lnTo>
                  <a:lnTo>
                    <a:pt x="754" y="419"/>
                  </a:lnTo>
                  <a:lnTo>
                    <a:pt x="746" y="402"/>
                  </a:lnTo>
                  <a:lnTo>
                    <a:pt x="734" y="383"/>
                  </a:lnTo>
                  <a:lnTo>
                    <a:pt x="717" y="365"/>
                  </a:lnTo>
                  <a:lnTo>
                    <a:pt x="694" y="349"/>
                  </a:lnTo>
                  <a:lnTo>
                    <a:pt x="664" y="336"/>
                  </a:lnTo>
                  <a:lnTo>
                    <a:pt x="627" y="330"/>
                  </a:lnTo>
                  <a:lnTo>
                    <a:pt x="582" y="327"/>
                  </a:lnTo>
                  <a:lnTo>
                    <a:pt x="528" y="334"/>
                  </a:lnTo>
                  <a:lnTo>
                    <a:pt x="464" y="348"/>
                  </a:lnTo>
                  <a:lnTo>
                    <a:pt x="389" y="373"/>
                  </a:lnTo>
                  <a:lnTo>
                    <a:pt x="304" y="409"/>
                  </a:lnTo>
                  <a:lnTo>
                    <a:pt x="206" y="457"/>
                  </a:lnTo>
                  <a:lnTo>
                    <a:pt x="206" y="463"/>
                  </a:lnTo>
                  <a:lnTo>
                    <a:pt x="205" y="481"/>
                  </a:lnTo>
                  <a:lnTo>
                    <a:pt x="203" y="504"/>
                  </a:lnTo>
                  <a:lnTo>
                    <a:pt x="199" y="532"/>
                  </a:lnTo>
                  <a:lnTo>
                    <a:pt x="194" y="561"/>
                  </a:lnTo>
                  <a:lnTo>
                    <a:pt x="186" y="588"/>
                  </a:lnTo>
                  <a:lnTo>
                    <a:pt x="175" y="611"/>
                  </a:lnTo>
                  <a:lnTo>
                    <a:pt x="162" y="625"/>
                  </a:lnTo>
                  <a:lnTo>
                    <a:pt x="156" y="619"/>
                  </a:lnTo>
                  <a:lnTo>
                    <a:pt x="137" y="603"/>
                  </a:lnTo>
                  <a:lnTo>
                    <a:pt x="112" y="577"/>
                  </a:lnTo>
                  <a:lnTo>
                    <a:pt x="82" y="540"/>
                  </a:lnTo>
                  <a:lnTo>
                    <a:pt x="52" y="496"/>
                  </a:lnTo>
                  <a:lnTo>
                    <a:pt x="26" y="440"/>
                  </a:lnTo>
                  <a:lnTo>
                    <a:pt x="8" y="377"/>
                  </a:lnTo>
                  <a:lnTo>
                    <a:pt x="0" y="3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5" name="Freeform 112"/>
            <p:cNvSpPr>
              <a:spLocks/>
            </p:cNvSpPr>
            <p:nvPr/>
          </p:nvSpPr>
          <p:spPr bwMode="auto">
            <a:xfrm>
              <a:off x="8243889" y="3733800"/>
              <a:ext cx="727075" cy="273050"/>
            </a:xfrm>
            <a:custGeom>
              <a:avLst/>
              <a:gdLst>
                <a:gd name="T0" fmla="*/ 2147483646 w 917"/>
                <a:gd name="T1" fmla="*/ 2147483646 h 344"/>
                <a:gd name="T2" fmla="*/ 2147483646 w 917"/>
                <a:gd name="T3" fmla="*/ 2147483646 h 344"/>
                <a:gd name="T4" fmla="*/ 2147483646 w 917"/>
                <a:gd name="T5" fmla="*/ 2147483646 h 344"/>
                <a:gd name="T6" fmla="*/ 2147483646 w 917"/>
                <a:gd name="T7" fmla="*/ 2147483646 h 344"/>
                <a:gd name="T8" fmla="*/ 2147483646 w 917"/>
                <a:gd name="T9" fmla="*/ 0 h 344"/>
                <a:gd name="T10" fmla="*/ 2147483646 w 917"/>
                <a:gd name="T11" fmla="*/ 0 h 344"/>
                <a:gd name="T12" fmla="*/ 2147483646 w 917"/>
                <a:gd name="T13" fmla="*/ 0 h 344"/>
                <a:gd name="T14" fmla="*/ 2147483646 w 917"/>
                <a:gd name="T15" fmla="*/ 0 h 344"/>
                <a:gd name="T16" fmla="*/ 2147483646 w 917"/>
                <a:gd name="T17" fmla="*/ 2147483646 h 344"/>
                <a:gd name="T18" fmla="*/ 2147483646 w 917"/>
                <a:gd name="T19" fmla="*/ 2147483646 h 344"/>
                <a:gd name="T20" fmla="*/ 2147483646 w 917"/>
                <a:gd name="T21" fmla="*/ 2147483646 h 344"/>
                <a:gd name="T22" fmla="*/ 2147483646 w 917"/>
                <a:gd name="T23" fmla="*/ 2147483646 h 344"/>
                <a:gd name="T24" fmla="*/ 2147483646 w 917"/>
                <a:gd name="T25" fmla="*/ 2147483646 h 344"/>
                <a:gd name="T26" fmla="*/ 2147483646 w 917"/>
                <a:gd name="T27" fmla="*/ 2147483646 h 344"/>
                <a:gd name="T28" fmla="*/ 2147483646 w 917"/>
                <a:gd name="T29" fmla="*/ 2147483646 h 344"/>
                <a:gd name="T30" fmla="*/ 2147483646 w 917"/>
                <a:gd name="T31" fmla="*/ 2147483646 h 344"/>
                <a:gd name="T32" fmla="*/ 2147483646 w 917"/>
                <a:gd name="T33" fmla="*/ 2147483646 h 344"/>
                <a:gd name="T34" fmla="*/ 2147483646 w 917"/>
                <a:gd name="T35" fmla="*/ 2147483646 h 344"/>
                <a:gd name="T36" fmla="*/ 2147483646 w 917"/>
                <a:gd name="T37" fmla="*/ 2147483646 h 344"/>
                <a:gd name="T38" fmla="*/ 2147483646 w 917"/>
                <a:gd name="T39" fmla="*/ 2147483646 h 344"/>
                <a:gd name="T40" fmla="*/ 2147483646 w 917"/>
                <a:gd name="T41" fmla="*/ 2147483646 h 344"/>
                <a:gd name="T42" fmla="*/ 2147483646 w 917"/>
                <a:gd name="T43" fmla="*/ 2147483646 h 344"/>
                <a:gd name="T44" fmla="*/ 2147483646 w 917"/>
                <a:gd name="T45" fmla="*/ 2147483646 h 344"/>
                <a:gd name="T46" fmla="*/ 2147483646 w 917"/>
                <a:gd name="T47" fmla="*/ 2147483646 h 344"/>
                <a:gd name="T48" fmla="*/ 2147483646 w 917"/>
                <a:gd name="T49" fmla="*/ 2147483646 h 344"/>
                <a:gd name="T50" fmla="*/ 2147483646 w 917"/>
                <a:gd name="T51" fmla="*/ 2147483646 h 344"/>
                <a:gd name="T52" fmla="*/ 2147483646 w 917"/>
                <a:gd name="T53" fmla="*/ 2147483646 h 344"/>
                <a:gd name="T54" fmla="*/ 2147483646 w 917"/>
                <a:gd name="T55" fmla="*/ 2147483646 h 344"/>
                <a:gd name="T56" fmla="*/ 2147483646 w 917"/>
                <a:gd name="T57" fmla="*/ 2147483646 h 344"/>
                <a:gd name="T58" fmla="*/ 2147483646 w 917"/>
                <a:gd name="T59" fmla="*/ 2147483646 h 344"/>
                <a:gd name="T60" fmla="*/ 2147483646 w 917"/>
                <a:gd name="T61" fmla="*/ 2147483646 h 344"/>
                <a:gd name="T62" fmla="*/ 2147483646 w 917"/>
                <a:gd name="T63" fmla="*/ 2147483646 h 344"/>
                <a:gd name="T64" fmla="*/ 2147483646 w 917"/>
                <a:gd name="T65" fmla="*/ 2147483646 h 344"/>
                <a:gd name="T66" fmla="*/ 2147483646 w 917"/>
                <a:gd name="T67" fmla="*/ 2147483646 h 344"/>
                <a:gd name="T68" fmla="*/ 2147483646 w 917"/>
                <a:gd name="T69" fmla="*/ 2147483646 h 344"/>
                <a:gd name="T70" fmla="*/ 2147483646 w 917"/>
                <a:gd name="T71" fmla="*/ 2147483646 h 344"/>
                <a:gd name="T72" fmla="*/ 2147483646 w 917"/>
                <a:gd name="T73" fmla="*/ 2147483646 h 344"/>
                <a:gd name="T74" fmla="*/ 2147483646 w 917"/>
                <a:gd name="T75" fmla="*/ 2147483646 h 3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17"/>
                <a:gd name="T115" fmla="*/ 0 h 344"/>
                <a:gd name="T116" fmla="*/ 917 w 917"/>
                <a:gd name="T117" fmla="*/ 344 h 3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17" h="344">
                  <a:moveTo>
                    <a:pt x="19" y="4"/>
                  </a:moveTo>
                  <a:lnTo>
                    <a:pt x="21" y="4"/>
                  </a:lnTo>
                  <a:lnTo>
                    <a:pt x="27" y="4"/>
                  </a:lnTo>
                  <a:lnTo>
                    <a:pt x="38" y="4"/>
                  </a:lnTo>
                  <a:lnTo>
                    <a:pt x="50" y="3"/>
                  </a:lnTo>
                  <a:lnTo>
                    <a:pt x="68" y="3"/>
                  </a:lnTo>
                  <a:lnTo>
                    <a:pt x="87" y="2"/>
                  </a:lnTo>
                  <a:lnTo>
                    <a:pt x="110" y="2"/>
                  </a:lnTo>
                  <a:lnTo>
                    <a:pt x="134" y="2"/>
                  </a:lnTo>
                  <a:lnTo>
                    <a:pt x="162" y="0"/>
                  </a:lnTo>
                  <a:lnTo>
                    <a:pt x="192" y="0"/>
                  </a:lnTo>
                  <a:lnTo>
                    <a:pt x="223" y="0"/>
                  </a:lnTo>
                  <a:lnTo>
                    <a:pt x="255" y="0"/>
                  </a:lnTo>
                  <a:lnTo>
                    <a:pt x="289" y="0"/>
                  </a:lnTo>
                  <a:lnTo>
                    <a:pt x="323" y="0"/>
                  </a:lnTo>
                  <a:lnTo>
                    <a:pt x="359" y="0"/>
                  </a:lnTo>
                  <a:lnTo>
                    <a:pt x="396" y="0"/>
                  </a:lnTo>
                  <a:lnTo>
                    <a:pt x="432" y="2"/>
                  </a:lnTo>
                  <a:lnTo>
                    <a:pt x="467" y="3"/>
                  </a:lnTo>
                  <a:lnTo>
                    <a:pt x="504" y="4"/>
                  </a:lnTo>
                  <a:lnTo>
                    <a:pt x="539" y="5"/>
                  </a:lnTo>
                  <a:lnTo>
                    <a:pt x="573" y="7"/>
                  </a:lnTo>
                  <a:lnTo>
                    <a:pt x="608" y="10"/>
                  </a:lnTo>
                  <a:lnTo>
                    <a:pt x="640" y="12"/>
                  </a:lnTo>
                  <a:lnTo>
                    <a:pt x="670" y="14"/>
                  </a:lnTo>
                  <a:lnTo>
                    <a:pt x="699" y="18"/>
                  </a:lnTo>
                  <a:lnTo>
                    <a:pt x="727" y="21"/>
                  </a:lnTo>
                  <a:lnTo>
                    <a:pt x="751" y="26"/>
                  </a:lnTo>
                  <a:lnTo>
                    <a:pt x="773" y="30"/>
                  </a:lnTo>
                  <a:lnTo>
                    <a:pt x="792" y="35"/>
                  </a:lnTo>
                  <a:lnTo>
                    <a:pt x="809" y="41"/>
                  </a:lnTo>
                  <a:lnTo>
                    <a:pt x="821" y="47"/>
                  </a:lnTo>
                  <a:lnTo>
                    <a:pt x="830" y="54"/>
                  </a:lnTo>
                  <a:lnTo>
                    <a:pt x="870" y="100"/>
                  </a:lnTo>
                  <a:lnTo>
                    <a:pt x="895" y="148"/>
                  </a:lnTo>
                  <a:lnTo>
                    <a:pt x="910" y="196"/>
                  </a:lnTo>
                  <a:lnTo>
                    <a:pt x="917" y="242"/>
                  </a:lnTo>
                  <a:lnTo>
                    <a:pt x="917" y="283"/>
                  </a:lnTo>
                  <a:lnTo>
                    <a:pt x="915" y="315"/>
                  </a:lnTo>
                  <a:lnTo>
                    <a:pt x="911" y="336"/>
                  </a:lnTo>
                  <a:lnTo>
                    <a:pt x="910" y="344"/>
                  </a:lnTo>
                  <a:lnTo>
                    <a:pt x="910" y="340"/>
                  </a:lnTo>
                  <a:lnTo>
                    <a:pt x="910" y="332"/>
                  </a:lnTo>
                  <a:lnTo>
                    <a:pt x="911" y="320"/>
                  </a:lnTo>
                  <a:lnTo>
                    <a:pt x="910" y="302"/>
                  </a:lnTo>
                  <a:lnTo>
                    <a:pt x="909" y="282"/>
                  </a:lnTo>
                  <a:lnTo>
                    <a:pt x="905" y="259"/>
                  </a:lnTo>
                  <a:lnTo>
                    <a:pt x="900" y="233"/>
                  </a:lnTo>
                  <a:lnTo>
                    <a:pt x="893" y="208"/>
                  </a:lnTo>
                  <a:lnTo>
                    <a:pt x="882" y="181"/>
                  </a:lnTo>
                  <a:lnTo>
                    <a:pt x="870" y="156"/>
                  </a:lnTo>
                  <a:lnTo>
                    <a:pt x="852" y="132"/>
                  </a:lnTo>
                  <a:lnTo>
                    <a:pt x="833" y="109"/>
                  </a:lnTo>
                  <a:lnTo>
                    <a:pt x="807" y="89"/>
                  </a:lnTo>
                  <a:lnTo>
                    <a:pt x="777" y="73"/>
                  </a:lnTo>
                  <a:lnTo>
                    <a:pt x="743" y="60"/>
                  </a:lnTo>
                  <a:lnTo>
                    <a:pt x="702" y="54"/>
                  </a:lnTo>
                  <a:lnTo>
                    <a:pt x="656" y="50"/>
                  </a:lnTo>
                  <a:lnTo>
                    <a:pt x="606" y="47"/>
                  </a:lnTo>
                  <a:lnTo>
                    <a:pt x="552" y="45"/>
                  </a:lnTo>
                  <a:lnTo>
                    <a:pt x="495" y="44"/>
                  </a:lnTo>
                  <a:lnTo>
                    <a:pt x="437" y="44"/>
                  </a:lnTo>
                  <a:lnTo>
                    <a:pt x="379" y="44"/>
                  </a:lnTo>
                  <a:lnTo>
                    <a:pt x="321" y="45"/>
                  </a:lnTo>
                  <a:lnTo>
                    <a:pt x="265" y="47"/>
                  </a:lnTo>
                  <a:lnTo>
                    <a:pt x="212" y="49"/>
                  </a:lnTo>
                  <a:lnTo>
                    <a:pt x="161" y="50"/>
                  </a:lnTo>
                  <a:lnTo>
                    <a:pt x="116" y="52"/>
                  </a:lnTo>
                  <a:lnTo>
                    <a:pt x="77" y="54"/>
                  </a:lnTo>
                  <a:lnTo>
                    <a:pt x="44" y="56"/>
                  </a:lnTo>
                  <a:lnTo>
                    <a:pt x="20" y="57"/>
                  </a:lnTo>
                  <a:lnTo>
                    <a:pt x="5" y="58"/>
                  </a:lnTo>
                  <a:lnTo>
                    <a:pt x="0" y="58"/>
                  </a:lnTo>
                  <a:lnTo>
                    <a:pt x="1" y="55"/>
                  </a:lnTo>
                  <a:lnTo>
                    <a:pt x="4" y="45"/>
                  </a:lnTo>
                  <a:lnTo>
                    <a:pt x="10" y="29"/>
                  </a:lnTo>
                  <a:lnTo>
                    <a:pt x="1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6" name="Freeform 113"/>
            <p:cNvSpPr>
              <a:spLocks/>
            </p:cNvSpPr>
            <p:nvPr/>
          </p:nvSpPr>
          <p:spPr bwMode="auto">
            <a:xfrm>
              <a:off x="8321675" y="3925889"/>
              <a:ext cx="628650" cy="149225"/>
            </a:xfrm>
            <a:custGeom>
              <a:avLst/>
              <a:gdLst>
                <a:gd name="T0" fmla="*/ 2147483646 w 792"/>
                <a:gd name="T1" fmla="*/ 2147483646 h 186"/>
                <a:gd name="T2" fmla="*/ 2147483646 w 792"/>
                <a:gd name="T3" fmla="*/ 2147483646 h 186"/>
                <a:gd name="T4" fmla="*/ 2147483646 w 792"/>
                <a:gd name="T5" fmla="*/ 2147483646 h 186"/>
                <a:gd name="T6" fmla="*/ 2147483646 w 792"/>
                <a:gd name="T7" fmla="*/ 2147483646 h 186"/>
                <a:gd name="T8" fmla="*/ 2147483646 w 792"/>
                <a:gd name="T9" fmla="*/ 2147483646 h 186"/>
                <a:gd name="T10" fmla="*/ 2147483646 w 792"/>
                <a:gd name="T11" fmla="*/ 2147483646 h 186"/>
                <a:gd name="T12" fmla="*/ 2147483646 w 792"/>
                <a:gd name="T13" fmla="*/ 2147483646 h 186"/>
                <a:gd name="T14" fmla="*/ 2147483646 w 792"/>
                <a:gd name="T15" fmla="*/ 2147483646 h 186"/>
                <a:gd name="T16" fmla="*/ 2147483646 w 792"/>
                <a:gd name="T17" fmla="*/ 2147483646 h 186"/>
                <a:gd name="T18" fmla="*/ 2147483646 w 792"/>
                <a:gd name="T19" fmla="*/ 2147483646 h 186"/>
                <a:gd name="T20" fmla="*/ 2147483646 w 792"/>
                <a:gd name="T21" fmla="*/ 2147483646 h 186"/>
                <a:gd name="T22" fmla="*/ 2147483646 w 792"/>
                <a:gd name="T23" fmla="*/ 2147483646 h 186"/>
                <a:gd name="T24" fmla="*/ 2147483646 w 792"/>
                <a:gd name="T25" fmla="*/ 2147483646 h 186"/>
                <a:gd name="T26" fmla="*/ 2147483646 w 792"/>
                <a:gd name="T27" fmla="*/ 2147483646 h 186"/>
                <a:gd name="T28" fmla="*/ 2147483646 w 792"/>
                <a:gd name="T29" fmla="*/ 2147483646 h 186"/>
                <a:gd name="T30" fmla="*/ 2147483646 w 792"/>
                <a:gd name="T31" fmla="*/ 2147483646 h 186"/>
                <a:gd name="T32" fmla="*/ 2147483646 w 792"/>
                <a:gd name="T33" fmla="*/ 2147483646 h 186"/>
                <a:gd name="T34" fmla="*/ 2147483646 w 792"/>
                <a:gd name="T35" fmla="*/ 2147483646 h 186"/>
                <a:gd name="T36" fmla="*/ 2147483646 w 792"/>
                <a:gd name="T37" fmla="*/ 2147483646 h 186"/>
                <a:gd name="T38" fmla="*/ 2147483646 w 792"/>
                <a:gd name="T39" fmla="*/ 2147483646 h 186"/>
                <a:gd name="T40" fmla="*/ 2147483646 w 792"/>
                <a:gd name="T41" fmla="*/ 2147483646 h 186"/>
                <a:gd name="T42" fmla="*/ 2147483646 w 792"/>
                <a:gd name="T43" fmla="*/ 2147483646 h 186"/>
                <a:gd name="T44" fmla="*/ 2147483646 w 792"/>
                <a:gd name="T45" fmla="*/ 2147483646 h 186"/>
                <a:gd name="T46" fmla="*/ 2147483646 w 792"/>
                <a:gd name="T47" fmla="*/ 2147483646 h 186"/>
                <a:gd name="T48" fmla="*/ 2147483646 w 792"/>
                <a:gd name="T49" fmla="*/ 2147483646 h 186"/>
                <a:gd name="T50" fmla="*/ 2147483646 w 792"/>
                <a:gd name="T51" fmla="*/ 2147483646 h 186"/>
                <a:gd name="T52" fmla="*/ 2147483646 w 792"/>
                <a:gd name="T53" fmla="*/ 2147483646 h 186"/>
                <a:gd name="T54" fmla="*/ 2147483646 w 792"/>
                <a:gd name="T55" fmla="*/ 2147483646 h 186"/>
                <a:gd name="T56" fmla="*/ 2147483646 w 792"/>
                <a:gd name="T57" fmla="*/ 2147483646 h 186"/>
                <a:gd name="T58" fmla="*/ 2147483646 w 792"/>
                <a:gd name="T59" fmla="*/ 2147483646 h 186"/>
                <a:gd name="T60" fmla="*/ 2147483646 w 792"/>
                <a:gd name="T61" fmla="*/ 2147483646 h 186"/>
                <a:gd name="T62" fmla="*/ 2147483646 w 792"/>
                <a:gd name="T63" fmla="*/ 2147483646 h 186"/>
                <a:gd name="T64" fmla="*/ 0 w 792"/>
                <a:gd name="T65" fmla="*/ 2147483646 h 186"/>
                <a:gd name="T66" fmla="*/ 2147483646 w 792"/>
                <a:gd name="T67" fmla="*/ 2147483646 h 186"/>
                <a:gd name="T68" fmla="*/ 2147483646 w 792"/>
                <a:gd name="T69" fmla="*/ 2147483646 h 186"/>
                <a:gd name="T70" fmla="*/ 2147483646 w 792"/>
                <a:gd name="T71" fmla="*/ 2147483646 h 186"/>
                <a:gd name="T72" fmla="*/ 2147483646 w 792"/>
                <a:gd name="T73" fmla="*/ 2147483646 h 186"/>
                <a:gd name="T74" fmla="*/ 2147483646 w 792"/>
                <a:gd name="T75" fmla="*/ 2147483646 h 186"/>
                <a:gd name="T76" fmla="*/ 2147483646 w 792"/>
                <a:gd name="T77" fmla="*/ 2147483646 h 186"/>
                <a:gd name="T78" fmla="*/ 2147483646 w 792"/>
                <a:gd name="T79" fmla="*/ 2147483646 h 186"/>
                <a:gd name="T80" fmla="*/ 2147483646 w 792"/>
                <a:gd name="T81" fmla="*/ 2147483646 h 186"/>
                <a:gd name="T82" fmla="*/ 2147483646 w 792"/>
                <a:gd name="T83" fmla="*/ 2147483646 h 186"/>
                <a:gd name="T84" fmla="*/ 2147483646 w 792"/>
                <a:gd name="T85" fmla="*/ 2147483646 h 186"/>
                <a:gd name="T86" fmla="*/ 2147483646 w 792"/>
                <a:gd name="T87" fmla="*/ 0 h 186"/>
                <a:gd name="T88" fmla="*/ 2147483646 w 792"/>
                <a:gd name="T89" fmla="*/ 0 h 186"/>
                <a:gd name="T90" fmla="*/ 2147483646 w 792"/>
                <a:gd name="T91" fmla="*/ 2147483646 h 186"/>
                <a:gd name="T92" fmla="*/ 2147483646 w 792"/>
                <a:gd name="T93" fmla="*/ 2147483646 h 186"/>
                <a:gd name="T94" fmla="*/ 2147483646 w 792"/>
                <a:gd name="T95" fmla="*/ 2147483646 h 186"/>
                <a:gd name="T96" fmla="*/ 2147483646 w 792"/>
                <a:gd name="T97" fmla="*/ 2147483646 h 186"/>
                <a:gd name="T98" fmla="*/ 2147483646 w 792"/>
                <a:gd name="T99" fmla="*/ 2147483646 h 186"/>
                <a:gd name="T100" fmla="*/ 2147483646 w 792"/>
                <a:gd name="T101" fmla="*/ 2147483646 h 186"/>
                <a:gd name="T102" fmla="*/ 2147483646 w 792"/>
                <a:gd name="T103" fmla="*/ 2147483646 h 186"/>
                <a:gd name="T104" fmla="*/ 2147483646 w 792"/>
                <a:gd name="T105" fmla="*/ 2147483646 h 186"/>
                <a:gd name="T106" fmla="*/ 2147483646 w 792"/>
                <a:gd name="T107" fmla="*/ 2147483646 h 186"/>
                <a:gd name="T108" fmla="*/ 2147483646 w 792"/>
                <a:gd name="T109" fmla="*/ 2147483646 h 186"/>
                <a:gd name="T110" fmla="*/ 2147483646 w 792"/>
                <a:gd name="T111" fmla="*/ 2147483646 h 186"/>
                <a:gd name="T112" fmla="*/ 2147483646 w 792"/>
                <a:gd name="T113" fmla="*/ 2147483646 h 1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92"/>
                <a:gd name="T172" fmla="*/ 0 h 186"/>
                <a:gd name="T173" fmla="*/ 792 w 792"/>
                <a:gd name="T174" fmla="*/ 186 h 1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92" h="186">
                  <a:moveTo>
                    <a:pt x="792" y="152"/>
                  </a:moveTo>
                  <a:lnTo>
                    <a:pt x="791" y="153"/>
                  </a:lnTo>
                  <a:lnTo>
                    <a:pt x="788" y="154"/>
                  </a:lnTo>
                  <a:lnTo>
                    <a:pt x="783" y="156"/>
                  </a:lnTo>
                  <a:lnTo>
                    <a:pt x="776" y="160"/>
                  </a:lnTo>
                  <a:lnTo>
                    <a:pt x="767" y="163"/>
                  </a:lnTo>
                  <a:lnTo>
                    <a:pt x="757" y="167"/>
                  </a:lnTo>
                  <a:lnTo>
                    <a:pt x="745" y="170"/>
                  </a:lnTo>
                  <a:lnTo>
                    <a:pt x="732" y="173"/>
                  </a:lnTo>
                  <a:lnTo>
                    <a:pt x="717" y="175"/>
                  </a:lnTo>
                  <a:lnTo>
                    <a:pt x="702" y="177"/>
                  </a:lnTo>
                  <a:lnTo>
                    <a:pt x="685" y="177"/>
                  </a:lnTo>
                  <a:lnTo>
                    <a:pt x="668" y="177"/>
                  </a:lnTo>
                  <a:lnTo>
                    <a:pt x="649" y="175"/>
                  </a:lnTo>
                  <a:lnTo>
                    <a:pt x="631" y="170"/>
                  </a:lnTo>
                  <a:lnTo>
                    <a:pt x="610" y="165"/>
                  </a:lnTo>
                  <a:lnTo>
                    <a:pt x="591" y="156"/>
                  </a:lnTo>
                  <a:lnTo>
                    <a:pt x="586" y="151"/>
                  </a:lnTo>
                  <a:lnTo>
                    <a:pt x="584" y="142"/>
                  </a:lnTo>
                  <a:lnTo>
                    <a:pt x="583" y="129"/>
                  </a:lnTo>
                  <a:lnTo>
                    <a:pt x="581" y="114"/>
                  </a:lnTo>
                  <a:lnTo>
                    <a:pt x="577" y="99"/>
                  </a:lnTo>
                  <a:lnTo>
                    <a:pt x="570" y="83"/>
                  </a:lnTo>
                  <a:lnTo>
                    <a:pt x="558" y="69"/>
                  </a:lnTo>
                  <a:lnTo>
                    <a:pt x="540" y="57"/>
                  </a:lnTo>
                  <a:lnTo>
                    <a:pt x="513" y="49"/>
                  </a:lnTo>
                  <a:lnTo>
                    <a:pt x="479" y="46"/>
                  </a:lnTo>
                  <a:lnTo>
                    <a:pt x="434" y="48"/>
                  </a:lnTo>
                  <a:lnTo>
                    <a:pt x="376" y="57"/>
                  </a:lnTo>
                  <a:lnTo>
                    <a:pt x="306" y="75"/>
                  </a:lnTo>
                  <a:lnTo>
                    <a:pt x="220" y="101"/>
                  </a:lnTo>
                  <a:lnTo>
                    <a:pt x="118" y="138"/>
                  </a:lnTo>
                  <a:lnTo>
                    <a:pt x="0" y="186"/>
                  </a:lnTo>
                  <a:lnTo>
                    <a:pt x="6" y="183"/>
                  </a:lnTo>
                  <a:lnTo>
                    <a:pt x="27" y="171"/>
                  </a:lnTo>
                  <a:lnTo>
                    <a:pt x="57" y="155"/>
                  </a:lnTo>
                  <a:lnTo>
                    <a:pt x="97" y="135"/>
                  </a:lnTo>
                  <a:lnTo>
                    <a:pt x="146" y="113"/>
                  </a:lnTo>
                  <a:lnTo>
                    <a:pt x="199" y="88"/>
                  </a:lnTo>
                  <a:lnTo>
                    <a:pt x="255" y="64"/>
                  </a:lnTo>
                  <a:lnTo>
                    <a:pt x="315" y="42"/>
                  </a:lnTo>
                  <a:lnTo>
                    <a:pt x="374" y="23"/>
                  </a:lnTo>
                  <a:lnTo>
                    <a:pt x="430" y="9"/>
                  </a:lnTo>
                  <a:lnTo>
                    <a:pt x="483" y="0"/>
                  </a:lnTo>
                  <a:lnTo>
                    <a:pt x="532" y="0"/>
                  </a:lnTo>
                  <a:lnTo>
                    <a:pt x="572" y="7"/>
                  </a:lnTo>
                  <a:lnTo>
                    <a:pt x="602" y="25"/>
                  </a:lnTo>
                  <a:lnTo>
                    <a:pt x="623" y="55"/>
                  </a:lnTo>
                  <a:lnTo>
                    <a:pt x="630" y="98"/>
                  </a:lnTo>
                  <a:lnTo>
                    <a:pt x="630" y="100"/>
                  </a:lnTo>
                  <a:lnTo>
                    <a:pt x="630" y="106"/>
                  </a:lnTo>
                  <a:lnTo>
                    <a:pt x="634" y="114"/>
                  </a:lnTo>
                  <a:lnTo>
                    <a:pt x="645" y="123"/>
                  </a:lnTo>
                  <a:lnTo>
                    <a:pt x="663" y="132"/>
                  </a:lnTo>
                  <a:lnTo>
                    <a:pt x="692" y="142"/>
                  </a:lnTo>
                  <a:lnTo>
                    <a:pt x="735" y="148"/>
                  </a:lnTo>
                  <a:lnTo>
                    <a:pt x="792"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7" name="Freeform 114"/>
            <p:cNvSpPr>
              <a:spLocks/>
            </p:cNvSpPr>
            <p:nvPr/>
          </p:nvSpPr>
          <p:spPr bwMode="auto">
            <a:xfrm>
              <a:off x="8204201" y="3646489"/>
              <a:ext cx="117475" cy="498475"/>
            </a:xfrm>
            <a:custGeom>
              <a:avLst/>
              <a:gdLst>
                <a:gd name="T0" fmla="*/ 0 w 148"/>
                <a:gd name="T1" fmla="*/ 2147483646 h 628"/>
                <a:gd name="T2" fmla="*/ 0 w 148"/>
                <a:gd name="T3" fmla="*/ 2147483646 h 628"/>
                <a:gd name="T4" fmla="*/ 0 w 148"/>
                <a:gd name="T5" fmla="*/ 2147483646 h 628"/>
                <a:gd name="T6" fmla="*/ 0 w 148"/>
                <a:gd name="T7" fmla="*/ 2147483646 h 628"/>
                <a:gd name="T8" fmla="*/ 0 w 148"/>
                <a:gd name="T9" fmla="*/ 2147483646 h 628"/>
                <a:gd name="T10" fmla="*/ 2147483646 w 148"/>
                <a:gd name="T11" fmla="*/ 2147483646 h 628"/>
                <a:gd name="T12" fmla="*/ 2147483646 w 148"/>
                <a:gd name="T13" fmla="*/ 2147483646 h 628"/>
                <a:gd name="T14" fmla="*/ 2147483646 w 148"/>
                <a:gd name="T15" fmla="*/ 2147483646 h 628"/>
                <a:gd name="T16" fmla="*/ 2147483646 w 148"/>
                <a:gd name="T17" fmla="*/ 2147483646 h 628"/>
                <a:gd name="T18" fmla="*/ 2147483646 w 148"/>
                <a:gd name="T19" fmla="*/ 2147483646 h 628"/>
                <a:gd name="T20" fmla="*/ 2147483646 w 148"/>
                <a:gd name="T21" fmla="*/ 2147483646 h 628"/>
                <a:gd name="T22" fmla="*/ 2147483646 w 148"/>
                <a:gd name="T23" fmla="*/ 2147483646 h 628"/>
                <a:gd name="T24" fmla="*/ 2147483646 w 148"/>
                <a:gd name="T25" fmla="*/ 0 h 628"/>
                <a:gd name="T26" fmla="*/ 2147483646 w 148"/>
                <a:gd name="T27" fmla="*/ 2147483646 h 628"/>
                <a:gd name="T28" fmla="*/ 2147483646 w 148"/>
                <a:gd name="T29" fmla="*/ 2147483646 h 628"/>
                <a:gd name="T30" fmla="*/ 2147483646 w 148"/>
                <a:gd name="T31" fmla="*/ 2147483646 h 628"/>
                <a:gd name="T32" fmla="*/ 2147483646 w 148"/>
                <a:gd name="T33" fmla="*/ 2147483646 h 628"/>
                <a:gd name="T34" fmla="*/ 2147483646 w 148"/>
                <a:gd name="T35" fmla="*/ 2147483646 h 628"/>
                <a:gd name="T36" fmla="*/ 2147483646 w 148"/>
                <a:gd name="T37" fmla="*/ 2147483646 h 628"/>
                <a:gd name="T38" fmla="*/ 2147483646 w 148"/>
                <a:gd name="T39" fmla="*/ 2147483646 h 628"/>
                <a:gd name="T40" fmla="*/ 2147483646 w 148"/>
                <a:gd name="T41" fmla="*/ 2147483646 h 628"/>
                <a:gd name="T42" fmla="*/ 2147483646 w 148"/>
                <a:gd name="T43" fmla="*/ 2147483646 h 628"/>
                <a:gd name="T44" fmla="*/ 2147483646 w 148"/>
                <a:gd name="T45" fmla="*/ 2147483646 h 628"/>
                <a:gd name="T46" fmla="*/ 2147483646 w 148"/>
                <a:gd name="T47" fmla="*/ 2147483646 h 628"/>
                <a:gd name="T48" fmla="*/ 2147483646 w 148"/>
                <a:gd name="T49" fmla="*/ 2147483646 h 628"/>
                <a:gd name="T50" fmla="*/ 2147483646 w 148"/>
                <a:gd name="T51" fmla="*/ 2147483646 h 628"/>
                <a:gd name="T52" fmla="*/ 2147483646 w 148"/>
                <a:gd name="T53" fmla="*/ 2147483646 h 628"/>
                <a:gd name="T54" fmla="*/ 2147483646 w 148"/>
                <a:gd name="T55" fmla="*/ 2147483646 h 628"/>
                <a:gd name="T56" fmla="*/ 2147483646 w 148"/>
                <a:gd name="T57" fmla="*/ 2147483646 h 628"/>
                <a:gd name="T58" fmla="*/ 2147483646 w 148"/>
                <a:gd name="T59" fmla="*/ 2147483646 h 628"/>
                <a:gd name="T60" fmla="*/ 2147483646 w 148"/>
                <a:gd name="T61" fmla="*/ 2147483646 h 628"/>
                <a:gd name="T62" fmla="*/ 2147483646 w 148"/>
                <a:gd name="T63" fmla="*/ 2147483646 h 628"/>
                <a:gd name="T64" fmla="*/ 2147483646 w 148"/>
                <a:gd name="T65" fmla="*/ 2147483646 h 628"/>
                <a:gd name="T66" fmla="*/ 2147483646 w 148"/>
                <a:gd name="T67" fmla="*/ 2147483646 h 628"/>
                <a:gd name="T68" fmla="*/ 2147483646 w 148"/>
                <a:gd name="T69" fmla="*/ 2147483646 h 628"/>
                <a:gd name="T70" fmla="*/ 2147483646 w 148"/>
                <a:gd name="T71" fmla="*/ 2147483646 h 628"/>
                <a:gd name="T72" fmla="*/ 2147483646 w 148"/>
                <a:gd name="T73" fmla="*/ 2147483646 h 628"/>
                <a:gd name="T74" fmla="*/ 2147483646 w 148"/>
                <a:gd name="T75" fmla="*/ 2147483646 h 628"/>
                <a:gd name="T76" fmla="*/ 2147483646 w 148"/>
                <a:gd name="T77" fmla="*/ 2147483646 h 628"/>
                <a:gd name="T78" fmla="*/ 2147483646 w 148"/>
                <a:gd name="T79" fmla="*/ 2147483646 h 628"/>
                <a:gd name="T80" fmla="*/ 0 w 148"/>
                <a:gd name="T81" fmla="*/ 2147483646 h 6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8"/>
                <a:gd name="T124" fmla="*/ 0 h 628"/>
                <a:gd name="T125" fmla="*/ 148 w 148"/>
                <a:gd name="T126" fmla="*/ 628 h 6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8" h="628">
                  <a:moveTo>
                    <a:pt x="0" y="303"/>
                  </a:moveTo>
                  <a:lnTo>
                    <a:pt x="0" y="300"/>
                  </a:lnTo>
                  <a:lnTo>
                    <a:pt x="0" y="296"/>
                  </a:lnTo>
                  <a:lnTo>
                    <a:pt x="0" y="293"/>
                  </a:lnTo>
                  <a:lnTo>
                    <a:pt x="0" y="289"/>
                  </a:lnTo>
                  <a:lnTo>
                    <a:pt x="2" y="256"/>
                  </a:lnTo>
                  <a:lnTo>
                    <a:pt x="8" y="222"/>
                  </a:lnTo>
                  <a:lnTo>
                    <a:pt x="16" y="187"/>
                  </a:lnTo>
                  <a:lnTo>
                    <a:pt x="29" y="151"/>
                  </a:lnTo>
                  <a:lnTo>
                    <a:pt x="46" y="114"/>
                  </a:lnTo>
                  <a:lnTo>
                    <a:pt x="67" y="77"/>
                  </a:lnTo>
                  <a:lnTo>
                    <a:pt x="92" y="39"/>
                  </a:lnTo>
                  <a:lnTo>
                    <a:pt x="123" y="0"/>
                  </a:lnTo>
                  <a:lnTo>
                    <a:pt x="119" y="6"/>
                  </a:lnTo>
                  <a:lnTo>
                    <a:pt x="108" y="24"/>
                  </a:lnTo>
                  <a:lnTo>
                    <a:pt x="93" y="52"/>
                  </a:lnTo>
                  <a:lnTo>
                    <a:pt x="76" y="89"/>
                  </a:lnTo>
                  <a:lnTo>
                    <a:pt x="60" y="133"/>
                  </a:lnTo>
                  <a:lnTo>
                    <a:pt x="45" y="183"/>
                  </a:lnTo>
                  <a:lnTo>
                    <a:pt x="36" y="240"/>
                  </a:lnTo>
                  <a:lnTo>
                    <a:pt x="32" y="300"/>
                  </a:lnTo>
                  <a:lnTo>
                    <a:pt x="33" y="332"/>
                  </a:lnTo>
                  <a:lnTo>
                    <a:pt x="38" y="364"/>
                  </a:lnTo>
                  <a:lnTo>
                    <a:pt x="46" y="396"/>
                  </a:lnTo>
                  <a:lnTo>
                    <a:pt x="58" y="429"/>
                  </a:lnTo>
                  <a:lnTo>
                    <a:pt x="71" y="462"/>
                  </a:lnTo>
                  <a:lnTo>
                    <a:pt x="90" y="494"/>
                  </a:lnTo>
                  <a:lnTo>
                    <a:pt x="113" y="527"/>
                  </a:lnTo>
                  <a:lnTo>
                    <a:pt x="141" y="559"/>
                  </a:lnTo>
                  <a:lnTo>
                    <a:pt x="142" y="566"/>
                  </a:lnTo>
                  <a:lnTo>
                    <a:pt x="143" y="584"/>
                  </a:lnTo>
                  <a:lnTo>
                    <a:pt x="145" y="607"/>
                  </a:lnTo>
                  <a:lnTo>
                    <a:pt x="148" y="628"/>
                  </a:lnTo>
                  <a:lnTo>
                    <a:pt x="142" y="622"/>
                  </a:lnTo>
                  <a:lnTo>
                    <a:pt x="124" y="604"/>
                  </a:lnTo>
                  <a:lnTo>
                    <a:pt x="101" y="576"/>
                  </a:lnTo>
                  <a:lnTo>
                    <a:pt x="75" y="537"/>
                  </a:lnTo>
                  <a:lnTo>
                    <a:pt x="47" y="490"/>
                  </a:lnTo>
                  <a:lnTo>
                    <a:pt x="24" y="434"/>
                  </a:lnTo>
                  <a:lnTo>
                    <a:pt x="7" y="372"/>
                  </a:lnTo>
                  <a:lnTo>
                    <a:pt x="0" y="3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8" name="Freeform 115"/>
            <p:cNvSpPr>
              <a:spLocks/>
            </p:cNvSpPr>
            <p:nvPr/>
          </p:nvSpPr>
          <p:spPr bwMode="auto">
            <a:xfrm>
              <a:off x="8356601" y="3998913"/>
              <a:ext cx="34925" cy="120650"/>
            </a:xfrm>
            <a:custGeom>
              <a:avLst/>
              <a:gdLst>
                <a:gd name="T0" fmla="*/ 0 w 45"/>
                <a:gd name="T1" fmla="*/ 2147483646 h 152"/>
                <a:gd name="T2" fmla="*/ 2147483646 w 45"/>
                <a:gd name="T3" fmla="*/ 2147483646 h 152"/>
                <a:gd name="T4" fmla="*/ 2147483646 w 45"/>
                <a:gd name="T5" fmla="*/ 2147483646 h 152"/>
                <a:gd name="T6" fmla="*/ 2147483646 w 45"/>
                <a:gd name="T7" fmla="*/ 2147483646 h 152"/>
                <a:gd name="T8" fmla="*/ 2147483646 w 45"/>
                <a:gd name="T9" fmla="*/ 2147483646 h 152"/>
                <a:gd name="T10" fmla="*/ 2147483646 w 45"/>
                <a:gd name="T11" fmla="*/ 2147483646 h 152"/>
                <a:gd name="T12" fmla="*/ 2147483646 w 45"/>
                <a:gd name="T13" fmla="*/ 2147483646 h 152"/>
                <a:gd name="T14" fmla="*/ 2147483646 w 45"/>
                <a:gd name="T15" fmla="*/ 2147483646 h 152"/>
                <a:gd name="T16" fmla="*/ 2147483646 w 45"/>
                <a:gd name="T17" fmla="*/ 0 h 152"/>
                <a:gd name="T18" fmla="*/ 2147483646 w 45"/>
                <a:gd name="T19" fmla="*/ 2147483646 h 152"/>
                <a:gd name="T20" fmla="*/ 2147483646 w 45"/>
                <a:gd name="T21" fmla="*/ 2147483646 h 152"/>
                <a:gd name="T22" fmla="*/ 2147483646 w 45"/>
                <a:gd name="T23" fmla="*/ 2147483646 h 152"/>
                <a:gd name="T24" fmla="*/ 2147483646 w 45"/>
                <a:gd name="T25" fmla="*/ 2147483646 h 152"/>
                <a:gd name="T26" fmla="*/ 0 w 45"/>
                <a:gd name="T27" fmla="*/ 2147483646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
                <a:gd name="T43" fmla="*/ 0 h 152"/>
                <a:gd name="T44" fmla="*/ 45 w 45"/>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 h="152">
                  <a:moveTo>
                    <a:pt x="0" y="152"/>
                  </a:moveTo>
                  <a:lnTo>
                    <a:pt x="3" y="149"/>
                  </a:lnTo>
                  <a:lnTo>
                    <a:pt x="7" y="139"/>
                  </a:lnTo>
                  <a:lnTo>
                    <a:pt x="14" y="124"/>
                  </a:lnTo>
                  <a:lnTo>
                    <a:pt x="23" y="105"/>
                  </a:lnTo>
                  <a:lnTo>
                    <a:pt x="31" y="83"/>
                  </a:lnTo>
                  <a:lnTo>
                    <a:pt x="38" y="56"/>
                  </a:lnTo>
                  <a:lnTo>
                    <a:pt x="43" y="29"/>
                  </a:lnTo>
                  <a:lnTo>
                    <a:pt x="45" y="0"/>
                  </a:lnTo>
                  <a:lnTo>
                    <a:pt x="11" y="9"/>
                  </a:lnTo>
                  <a:lnTo>
                    <a:pt x="11" y="23"/>
                  </a:lnTo>
                  <a:lnTo>
                    <a:pt x="11" y="59"/>
                  </a:lnTo>
                  <a:lnTo>
                    <a:pt x="8" y="105"/>
                  </a:lnTo>
                  <a:lnTo>
                    <a:pt x="0"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19" name="Freeform 116"/>
            <p:cNvSpPr>
              <a:spLocks/>
            </p:cNvSpPr>
            <p:nvPr/>
          </p:nvSpPr>
          <p:spPr bwMode="auto">
            <a:xfrm>
              <a:off x="8316913" y="3646488"/>
              <a:ext cx="44450" cy="87312"/>
            </a:xfrm>
            <a:custGeom>
              <a:avLst/>
              <a:gdLst>
                <a:gd name="T0" fmla="*/ 2147483646 w 54"/>
                <a:gd name="T1" fmla="*/ 2147483646 h 110"/>
                <a:gd name="T2" fmla="*/ 2147483646 w 54"/>
                <a:gd name="T3" fmla="*/ 2147483646 h 110"/>
                <a:gd name="T4" fmla="*/ 2147483646 w 54"/>
                <a:gd name="T5" fmla="*/ 2147483646 h 110"/>
                <a:gd name="T6" fmla="*/ 2147483646 w 54"/>
                <a:gd name="T7" fmla="*/ 2147483646 h 110"/>
                <a:gd name="T8" fmla="*/ 2147483646 w 54"/>
                <a:gd name="T9" fmla="*/ 2147483646 h 110"/>
                <a:gd name="T10" fmla="*/ 2147483646 w 54"/>
                <a:gd name="T11" fmla="*/ 2147483646 h 110"/>
                <a:gd name="T12" fmla="*/ 2147483646 w 54"/>
                <a:gd name="T13" fmla="*/ 2147483646 h 110"/>
                <a:gd name="T14" fmla="*/ 2147483646 w 54"/>
                <a:gd name="T15" fmla="*/ 2147483646 h 110"/>
                <a:gd name="T16" fmla="*/ 0 w 54"/>
                <a:gd name="T17" fmla="*/ 0 h 110"/>
                <a:gd name="T18" fmla="*/ 2147483646 w 54"/>
                <a:gd name="T19" fmla="*/ 2147483646 h 110"/>
                <a:gd name="T20" fmla="*/ 2147483646 w 54"/>
                <a:gd name="T21" fmla="*/ 2147483646 h 110"/>
                <a:gd name="T22" fmla="*/ 2147483646 w 54"/>
                <a:gd name="T23" fmla="*/ 2147483646 h 110"/>
                <a:gd name="T24" fmla="*/ 2147483646 w 54"/>
                <a:gd name="T25" fmla="*/ 2147483646 h 110"/>
                <a:gd name="T26" fmla="*/ 2147483646 w 54"/>
                <a:gd name="T27" fmla="*/ 2147483646 h 110"/>
                <a:gd name="T28" fmla="*/ 2147483646 w 54"/>
                <a:gd name="T29" fmla="*/ 2147483646 h 110"/>
                <a:gd name="T30" fmla="*/ 2147483646 w 54"/>
                <a:gd name="T31" fmla="*/ 2147483646 h 110"/>
                <a:gd name="T32" fmla="*/ 2147483646 w 54"/>
                <a:gd name="T33" fmla="*/ 2147483646 h 110"/>
                <a:gd name="T34" fmla="*/ 2147483646 w 54"/>
                <a:gd name="T35" fmla="*/ 2147483646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110"/>
                <a:gd name="T56" fmla="*/ 54 w 54"/>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110">
                  <a:moveTo>
                    <a:pt x="54" y="100"/>
                  </a:moveTo>
                  <a:lnTo>
                    <a:pt x="53" y="97"/>
                  </a:lnTo>
                  <a:lnTo>
                    <a:pt x="51" y="88"/>
                  </a:lnTo>
                  <a:lnTo>
                    <a:pt x="46" y="74"/>
                  </a:lnTo>
                  <a:lnTo>
                    <a:pt x="40" y="58"/>
                  </a:lnTo>
                  <a:lnTo>
                    <a:pt x="32" y="40"/>
                  </a:lnTo>
                  <a:lnTo>
                    <a:pt x="23" y="24"/>
                  </a:lnTo>
                  <a:lnTo>
                    <a:pt x="13" y="10"/>
                  </a:lnTo>
                  <a:lnTo>
                    <a:pt x="0" y="0"/>
                  </a:lnTo>
                  <a:lnTo>
                    <a:pt x="1" y="4"/>
                  </a:lnTo>
                  <a:lnTo>
                    <a:pt x="5" y="12"/>
                  </a:lnTo>
                  <a:lnTo>
                    <a:pt x="10" y="24"/>
                  </a:lnTo>
                  <a:lnTo>
                    <a:pt x="15" y="40"/>
                  </a:lnTo>
                  <a:lnTo>
                    <a:pt x="19" y="58"/>
                  </a:lnTo>
                  <a:lnTo>
                    <a:pt x="23" y="76"/>
                  </a:lnTo>
                  <a:lnTo>
                    <a:pt x="23" y="93"/>
                  </a:lnTo>
                  <a:lnTo>
                    <a:pt x="19" y="110"/>
                  </a:lnTo>
                  <a:lnTo>
                    <a:pt x="54"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5976" name="Rectangle 136"/>
            <p:cNvSpPr>
              <a:spLocks noChangeArrowheads="1"/>
            </p:cNvSpPr>
            <p:nvPr/>
          </p:nvSpPr>
          <p:spPr bwMode="auto">
            <a:xfrm>
              <a:off x="3449638" y="3671889"/>
              <a:ext cx="1008062" cy="71437"/>
            </a:xfrm>
            <a:prstGeom prst="rect">
              <a:avLst/>
            </a:prstGeom>
            <a:solidFill>
              <a:srgbClr val="DDDDDD"/>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21521" name="Rectangle 137"/>
            <p:cNvSpPr>
              <a:spLocks noChangeArrowheads="1"/>
            </p:cNvSpPr>
            <p:nvPr/>
          </p:nvSpPr>
          <p:spPr bwMode="auto">
            <a:xfrm rot="16200000">
              <a:off x="4096544" y="3960019"/>
              <a:ext cx="1079500" cy="71438"/>
            </a:xfrm>
            <a:prstGeom prst="rect">
              <a:avLst/>
            </a:prstGeom>
            <a:solidFill>
              <a:srgbClr val="00CCFF"/>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35978" name="Rectangle 138"/>
            <p:cNvSpPr>
              <a:spLocks noChangeArrowheads="1"/>
            </p:cNvSpPr>
            <p:nvPr/>
          </p:nvSpPr>
          <p:spPr bwMode="auto">
            <a:xfrm rot="5400000" flipH="1">
              <a:off x="4526757" y="3709194"/>
              <a:ext cx="576262" cy="69850"/>
            </a:xfrm>
            <a:prstGeom prst="rect">
              <a:avLst/>
            </a:prstGeom>
            <a:solidFill>
              <a:srgbClr val="00FFFF"/>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35979" name="Rectangle 139"/>
            <p:cNvSpPr>
              <a:spLocks noChangeArrowheads="1"/>
            </p:cNvSpPr>
            <p:nvPr/>
          </p:nvSpPr>
          <p:spPr bwMode="auto">
            <a:xfrm rot="5400000" flipH="1">
              <a:off x="4310857" y="3564732"/>
              <a:ext cx="287337" cy="69850"/>
            </a:xfrm>
            <a:prstGeom prst="rect">
              <a:avLst/>
            </a:prstGeom>
            <a:solidFill>
              <a:srgbClr val="DDDDDD"/>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21524" name="Rectangle 143"/>
            <p:cNvSpPr>
              <a:spLocks noChangeArrowheads="1"/>
            </p:cNvSpPr>
            <p:nvPr/>
          </p:nvSpPr>
          <p:spPr bwMode="auto">
            <a:xfrm rot="16200000">
              <a:off x="6562726" y="3205163"/>
              <a:ext cx="1152525" cy="69850"/>
            </a:xfrm>
            <a:prstGeom prst="rect">
              <a:avLst/>
            </a:prstGeom>
            <a:solidFill>
              <a:srgbClr val="00FFFF"/>
            </a:solidFill>
            <a:ln w="9525">
              <a:solidFill>
                <a:schemeClr val="tx1"/>
              </a:solidFill>
              <a:miter lim="800000"/>
              <a:headEnd/>
              <a:tailEnd/>
            </a:ln>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35984" name="Line 144"/>
            <p:cNvSpPr>
              <a:spLocks noChangeShapeType="1"/>
            </p:cNvSpPr>
            <p:nvPr/>
          </p:nvSpPr>
          <p:spPr bwMode="auto">
            <a:xfrm>
              <a:off x="2782888" y="3725863"/>
              <a:ext cx="5762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985" name="Line 145"/>
            <p:cNvSpPr>
              <a:spLocks noChangeShapeType="1"/>
            </p:cNvSpPr>
            <p:nvPr/>
          </p:nvSpPr>
          <p:spPr bwMode="auto">
            <a:xfrm flipV="1">
              <a:off x="4511675" y="4302125"/>
              <a:ext cx="0" cy="30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987" name="Line 147"/>
            <p:cNvSpPr>
              <a:spLocks noChangeShapeType="1"/>
            </p:cNvSpPr>
            <p:nvPr/>
          </p:nvSpPr>
          <p:spPr bwMode="auto">
            <a:xfrm>
              <a:off x="7032625" y="2663826"/>
              <a:ext cx="0"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5989" name="Line 149"/>
            <p:cNvSpPr>
              <a:spLocks noChangeShapeType="1"/>
            </p:cNvSpPr>
            <p:nvPr/>
          </p:nvSpPr>
          <p:spPr bwMode="auto">
            <a:xfrm>
              <a:off x="4943475" y="3455989"/>
              <a:ext cx="0" cy="269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529" name="Freeform 197"/>
            <p:cNvSpPr>
              <a:spLocks/>
            </p:cNvSpPr>
            <p:nvPr/>
          </p:nvSpPr>
          <p:spPr bwMode="auto">
            <a:xfrm>
              <a:off x="8245475" y="3719514"/>
              <a:ext cx="723900" cy="600075"/>
            </a:xfrm>
            <a:custGeom>
              <a:avLst/>
              <a:gdLst>
                <a:gd name="T0" fmla="*/ 2147483646 w 913"/>
                <a:gd name="T1" fmla="*/ 2147483646 h 756"/>
                <a:gd name="T2" fmla="*/ 2147483646 w 913"/>
                <a:gd name="T3" fmla="*/ 2147483646 h 756"/>
                <a:gd name="T4" fmla="*/ 2147483646 w 913"/>
                <a:gd name="T5" fmla="*/ 2147483646 h 756"/>
                <a:gd name="T6" fmla="*/ 2147483646 w 913"/>
                <a:gd name="T7" fmla="*/ 2147483646 h 756"/>
                <a:gd name="T8" fmla="*/ 0 w 913"/>
                <a:gd name="T9" fmla="*/ 2147483646 h 756"/>
                <a:gd name="T10" fmla="*/ 0 w 913"/>
                <a:gd name="T11" fmla="*/ 2147483646 h 756"/>
                <a:gd name="T12" fmla="*/ 2147483646 w 913"/>
                <a:gd name="T13" fmla="*/ 2147483646 h 756"/>
                <a:gd name="T14" fmla="*/ 2147483646 w 913"/>
                <a:gd name="T15" fmla="*/ 2147483646 h 756"/>
                <a:gd name="T16" fmla="*/ 2147483646 w 913"/>
                <a:gd name="T17" fmla="*/ 2147483646 h 756"/>
                <a:gd name="T18" fmla="*/ 2147483646 w 913"/>
                <a:gd name="T19" fmla="*/ 2147483646 h 756"/>
                <a:gd name="T20" fmla="*/ 2147483646 w 913"/>
                <a:gd name="T21" fmla="*/ 2147483646 h 756"/>
                <a:gd name="T22" fmla="*/ 2147483646 w 913"/>
                <a:gd name="T23" fmla="*/ 2147483646 h 756"/>
                <a:gd name="T24" fmla="*/ 2147483646 w 913"/>
                <a:gd name="T25" fmla="*/ 2147483646 h 756"/>
                <a:gd name="T26" fmla="*/ 2147483646 w 913"/>
                <a:gd name="T27" fmla="*/ 2147483646 h 756"/>
                <a:gd name="T28" fmla="*/ 2147483646 w 913"/>
                <a:gd name="T29" fmla="*/ 2147483646 h 756"/>
                <a:gd name="T30" fmla="*/ 2147483646 w 913"/>
                <a:gd name="T31" fmla="*/ 2147483646 h 756"/>
                <a:gd name="T32" fmla="*/ 2147483646 w 913"/>
                <a:gd name="T33" fmla="*/ 2147483646 h 756"/>
                <a:gd name="T34" fmla="*/ 2147483646 w 913"/>
                <a:gd name="T35" fmla="*/ 2147483646 h 756"/>
                <a:gd name="T36" fmla="*/ 2147483646 w 913"/>
                <a:gd name="T37" fmla="*/ 2147483646 h 756"/>
                <a:gd name="T38" fmla="*/ 2147483646 w 913"/>
                <a:gd name="T39" fmla="*/ 2147483646 h 756"/>
                <a:gd name="T40" fmla="*/ 2147483646 w 913"/>
                <a:gd name="T41" fmla="*/ 2147483646 h 756"/>
                <a:gd name="T42" fmla="*/ 2147483646 w 913"/>
                <a:gd name="T43" fmla="*/ 2147483646 h 756"/>
                <a:gd name="T44" fmla="*/ 2147483646 w 913"/>
                <a:gd name="T45" fmla="*/ 2147483646 h 756"/>
                <a:gd name="T46" fmla="*/ 2147483646 w 913"/>
                <a:gd name="T47" fmla="*/ 2147483646 h 756"/>
                <a:gd name="T48" fmla="*/ 2147483646 w 913"/>
                <a:gd name="T49" fmla="*/ 2147483646 h 756"/>
                <a:gd name="T50" fmla="*/ 2147483646 w 913"/>
                <a:gd name="T51" fmla="*/ 2147483646 h 756"/>
                <a:gd name="T52" fmla="*/ 2147483646 w 913"/>
                <a:gd name="T53" fmla="*/ 2147483646 h 756"/>
                <a:gd name="T54" fmla="*/ 2147483646 w 913"/>
                <a:gd name="T55" fmla="*/ 2147483646 h 756"/>
                <a:gd name="T56" fmla="*/ 2147483646 w 913"/>
                <a:gd name="T57" fmla="*/ 2147483646 h 756"/>
                <a:gd name="T58" fmla="*/ 2147483646 w 913"/>
                <a:gd name="T59" fmla="*/ 2147483646 h 756"/>
                <a:gd name="T60" fmla="*/ 2147483646 w 913"/>
                <a:gd name="T61" fmla="*/ 2147483646 h 756"/>
                <a:gd name="T62" fmla="*/ 2147483646 w 913"/>
                <a:gd name="T63" fmla="*/ 2147483646 h 756"/>
                <a:gd name="T64" fmla="*/ 2147483646 w 913"/>
                <a:gd name="T65" fmla="*/ 2147483646 h 756"/>
                <a:gd name="T66" fmla="*/ 2147483646 w 913"/>
                <a:gd name="T67" fmla="*/ 2147483646 h 756"/>
                <a:gd name="T68" fmla="*/ 2147483646 w 913"/>
                <a:gd name="T69" fmla="*/ 2147483646 h 756"/>
                <a:gd name="T70" fmla="*/ 2147483646 w 913"/>
                <a:gd name="T71" fmla="*/ 2147483646 h 756"/>
                <a:gd name="T72" fmla="*/ 2147483646 w 913"/>
                <a:gd name="T73" fmla="*/ 2147483646 h 756"/>
                <a:gd name="T74" fmla="*/ 2147483646 w 913"/>
                <a:gd name="T75" fmla="*/ 2147483646 h 756"/>
                <a:gd name="T76" fmla="*/ 2147483646 w 913"/>
                <a:gd name="T77" fmla="*/ 2147483646 h 756"/>
                <a:gd name="T78" fmla="*/ 2147483646 w 913"/>
                <a:gd name="T79" fmla="*/ 2147483646 h 756"/>
                <a:gd name="T80" fmla="*/ 2147483646 w 913"/>
                <a:gd name="T81" fmla="*/ 2147483646 h 756"/>
                <a:gd name="T82" fmla="*/ 2147483646 w 913"/>
                <a:gd name="T83" fmla="*/ 2147483646 h 756"/>
                <a:gd name="T84" fmla="*/ 2147483646 w 913"/>
                <a:gd name="T85" fmla="*/ 2147483646 h 756"/>
                <a:gd name="T86" fmla="*/ 2147483646 w 913"/>
                <a:gd name="T87" fmla="*/ 2147483646 h 756"/>
                <a:gd name="T88" fmla="*/ 2147483646 w 913"/>
                <a:gd name="T89" fmla="*/ 2147483646 h 756"/>
                <a:gd name="T90" fmla="*/ 2147483646 w 913"/>
                <a:gd name="T91" fmla="*/ 2147483646 h 756"/>
                <a:gd name="T92" fmla="*/ 2147483646 w 913"/>
                <a:gd name="T93" fmla="*/ 2147483646 h 756"/>
                <a:gd name="T94" fmla="*/ 2147483646 w 913"/>
                <a:gd name="T95" fmla="*/ 2147483646 h 756"/>
                <a:gd name="T96" fmla="*/ 2147483646 w 913"/>
                <a:gd name="T97" fmla="*/ 2147483646 h 756"/>
                <a:gd name="T98" fmla="*/ 2147483646 w 913"/>
                <a:gd name="T99" fmla="*/ 2147483646 h 756"/>
                <a:gd name="T100" fmla="*/ 2147483646 w 913"/>
                <a:gd name="T101" fmla="*/ 2147483646 h 7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13"/>
                <a:gd name="T154" fmla="*/ 0 h 756"/>
                <a:gd name="T155" fmla="*/ 913 w 913"/>
                <a:gd name="T156" fmla="*/ 756 h 75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13" h="756">
                  <a:moveTo>
                    <a:pt x="135" y="522"/>
                  </a:moveTo>
                  <a:lnTo>
                    <a:pt x="129" y="518"/>
                  </a:lnTo>
                  <a:lnTo>
                    <a:pt x="114" y="505"/>
                  </a:lnTo>
                  <a:lnTo>
                    <a:pt x="93" y="483"/>
                  </a:lnTo>
                  <a:lnTo>
                    <a:pt x="68" y="453"/>
                  </a:lnTo>
                  <a:lnTo>
                    <a:pt x="44" y="415"/>
                  </a:lnTo>
                  <a:lnTo>
                    <a:pt x="22" y="369"/>
                  </a:lnTo>
                  <a:lnTo>
                    <a:pt x="7" y="316"/>
                  </a:lnTo>
                  <a:lnTo>
                    <a:pt x="0" y="256"/>
                  </a:lnTo>
                  <a:lnTo>
                    <a:pt x="0" y="255"/>
                  </a:lnTo>
                  <a:lnTo>
                    <a:pt x="0" y="254"/>
                  </a:lnTo>
                  <a:lnTo>
                    <a:pt x="0" y="252"/>
                  </a:lnTo>
                  <a:lnTo>
                    <a:pt x="0" y="250"/>
                  </a:lnTo>
                  <a:lnTo>
                    <a:pt x="1" y="223"/>
                  </a:lnTo>
                  <a:lnTo>
                    <a:pt x="5" y="194"/>
                  </a:lnTo>
                  <a:lnTo>
                    <a:pt x="10" y="165"/>
                  </a:lnTo>
                  <a:lnTo>
                    <a:pt x="20" y="134"/>
                  </a:lnTo>
                  <a:lnTo>
                    <a:pt x="32" y="102"/>
                  </a:lnTo>
                  <a:lnTo>
                    <a:pt x="47" y="70"/>
                  </a:lnTo>
                  <a:lnTo>
                    <a:pt x="67" y="35"/>
                  </a:lnTo>
                  <a:lnTo>
                    <a:pt x="90" y="0"/>
                  </a:lnTo>
                  <a:lnTo>
                    <a:pt x="91" y="2"/>
                  </a:lnTo>
                  <a:lnTo>
                    <a:pt x="93" y="3"/>
                  </a:lnTo>
                  <a:lnTo>
                    <a:pt x="97" y="6"/>
                  </a:lnTo>
                  <a:lnTo>
                    <a:pt x="103" y="11"/>
                  </a:lnTo>
                  <a:lnTo>
                    <a:pt x="107" y="18"/>
                  </a:lnTo>
                  <a:lnTo>
                    <a:pt x="114" y="26"/>
                  </a:lnTo>
                  <a:lnTo>
                    <a:pt x="120" y="35"/>
                  </a:lnTo>
                  <a:lnTo>
                    <a:pt x="126" y="45"/>
                  </a:lnTo>
                  <a:lnTo>
                    <a:pt x="130" y="55"/>
                  </a:lnTo>
                  <a:lnTo>
                    <a:pt x="135" y="65"/>
                  </a:lnTo>
                  <a:lnTo>
                    <a:pt x="141" y="78"/>
                  </a:lnTo>
                  <a:lnTo>
                    <a:pt x="144" y="90"/>
                  </a:lnTo>
                  <a:lnTo>
                    <a:pt x="156" y="90"/>
                  </a:lnTo>
                  <a:lnTo>
                    <a:pt x="179" y="90"/>
                  </a:lnTo>
                  <a:lnTo>
                    <a:pt x="211" y="89"/>
                  </a:lnTo>
                  <a:lnTo>
                    <a:pt x="252" y="89"/>
                  </a:lnTo>
                  <a:lnTo>
                    <a:pt x="300" y="90"/>
                  </a:lnTo>
                  <a:lnTo>
                    <a:pt x="352" y="90"/>
                  </a:lnTo>
                  <a:lnTo>
                    <a:pt x="408" y="91"/>
                  </a:lnTo>
                  <a:lnTo>
                    <a:pt x="466" y="93"/>
                  </a:lnTo>
                  <a:lnTo>
                    <a:pt x="523" y="94"/>
                  </a:lnTo>
                  <a:lnTo>
                    <a:pt x="580" y="97"/>
                  </a:lnTo>
                  <a:lnTo>
                    <a:pt x="634" y="100"/>
                  </a:lnTo>
                  <a:lnTo>
                    <a:pt x="683" y="104"/>
                  </a:lnTo>
                  <a:lnTo>
                    <a:pt x="727" y="109"/>
                  </a:lnTo>
                  <a:lnTo>
                    <a:pt x="764" y="114"/>
                  </a:lnTo>
                  <a:lnTo>
                    <a:pt x="791" y="120"/>
                  </a:lnTo>
                  <a:lnTo>
                    <a:pt x="808" y="128"/>
                  </a:lnTo>
                  <a:lnTo>
                    <a:pt x="829" y="144"/>
                  </a:lnTo>
                  <a:lnTo>
                    <a:pt x="849" y="164"/>
                  </a:lnTo>
                  <a:lnTo>
                    <a:pt x="869" y="194"/>
                  </a:lnTo>
                  <a:lnTo>
                    <a:pt x="886" y="238"/>
                  </a:lnTo>
                  <a:lnTo>
                    <a:pt x="900" y="301"/>
                  </a:lnTo>
                  <a:lnTo>
                    <a:pt x="909" y="388"/>
                  </a:lnTo>
                  <a:lnTo>
                    <a:pt x="913" y="503"/>
                  </a:lnTo>
                  <a:lnTo>
                    <a:pt x="909" y="653"/>
                  </a:lnTo>
                  <a:lnTo>
                    <a:pt x="908" y="665"/>
                  </a:lnTo>
                  <a:lnTo>
                    <a:pt x="905" y="679"/>
                  </a:lnTo>
                  <a:lnTo>
                    <a:pt x="901" y="694"/>
                  </a:lnTo>
                  <a:lnTo>
                    <a:pt x="899" y="710"/>
                  </a:lnTo>
                  <a:lnTo>
                    <a:pt x="897" y="710"/>
                  </a:lnTo>
                  <a:lnTo>
                    <a:pt x="892" y="710"/>
                  </a:lnTo>
                  <a:lnTo>
                    <a:pt x="884" y="710"/>
                  </a:lnTo>
                  <a:lnTo>
                    <a:pt x="876" y="711"/>
                  </a:lnTo>
                  <a:lnTo>
                    <a:pt x="865" y="715"/>
                  </a:lnTo>
                  <a:lnTo>
                    <a:pt x="855" y="718"/>
                  </a:lnTo>
                  <a:lnTo>
                    <a:pt x="846" y="725"/>
                  </a:lnTo>
                  <a:lnTo>
                    <a:pt x="838" y="733"/>
                  </a:lnTo>
                  <a:lnTo>
                    <a:pt x="834" y="738"/>
                  </a:lnTo>
                  <a:lnTo>
                    <a:pt x="832" y="744"/>
                  </a:lnTo>
                  <a:lnTo>
                    <a:pt x="829" y="749"/>
                  </a:lnTo>
                  <a:lnTo>
                    <a:pt x="826" y="756"/>
                  </a:lnTo>
                  <a:lnTo>
                    <a:pt x="755" y="743"/>
                  </a:lnTo>
                  <a:lnTo>
                    <a:pt x="755" y="386"/>
                  </a:lnTo>
                  <a:lnTo>
                    <a:pt x="755" y="384"/>
                  </a:lnTo>
                  <a:lnTo>
                    <a:pt x="754" y="376"/>
                  </a:lnTo>
                  <a:lnTo>
                    <a:pt x="753" y="365"/>
                  </a:lnTo>
                  <a:lnTo>
                    <a:pt x="748" y="351"/>
                  </a:lnTo>
                  <a:lnTo>
                    <a:pt x="740" y="336"/>
                  </a:lnTo>
                  <a:lnTo>
                    <a:pt x="728" y="320"/>
                  </a:lnTo>
                  <a:lnTo>
                    <a:pt x="711" y="303"/>
                  </a:lnTo>
                  <a:lnTo>
                    <a:pt x="689" y="291"/>
                  </a:lnTo>
                  <a:lnTo>
                    <a:pt x="660" y="279"/>
                  </a:lnTo>
                  <a:lnTo>
                    <a:pt x="623" y="272"/>
                  </a:lnTo>
                  <a:lnTo>
                    <a:pt x="579" y="270"/>
                  </a:lnTo>
                  <a:lnTo>
                    <a:pt x="524" y="275"/>
                  </a:lnTo>
                  <a:lnTo>
                    <a:pt x="460" y="285"/>
                  </a:lnTo>
                  <a:lnTo>
                    <a:pt x="385" y="305"/>
                  </a:lnTo>
                  <a:lnTo>
                    <a:pt x="298" y="332"/>
                  </a:lnTo>
                  <a:lnTo>
                    <a:pt x="199" y="371"/>
                  </a:lnTo>
                  <a:lnTo>
                    <a:pt x="196" y="374"/>
                  </a:lnTo>
                  <a:lnTo>
                    <a:pt x="191" y="380"/>
                  </a:lnTo>
                  <a:lnTo>
                    <a:pt x="188" y="388"/>
                  </a:lnTo>
                  <a:lnTo>
                    <a:pt x="183" y="398"/>
                  </a:lnTo>
                  <a:lnTo>
                    <a:pt x="179" y="409"/>
                  </a:lnTo>
                  <a:lnTo>
                    <a:pt x="173" y="423"/>
                  </a:lnTo>
                  <a:lnTo>
                    <a:pt x="168" y="437"/>
                  </a:lnTo>
                  <a:lnTo>
                    <a:pt x="164" y="451"/>
                  </a:lnTo>
                  <a:lnTo>
                    <a:pt x="159" y="469"/>
                  </a:lnTo>
                  <a:lnTo>
                    <a:pt x="153" y="490"/>
                  </a:lnTo>
                  <a:lnTo>
                    <a:pt x="145" y="510"/>
                  </a:lnTo>
                  <a:lnTo>
                    <a:pt x="135" y="522"/>
                  </a:lnTo>
                  <a:close/>
                </a:path>
              </a:pathLst>
            </a:custGeom>
            <a:solidFill>
              <a:srgbClr val="D8F4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30" name="Freeform 199"/>
            <p:cNvSpPr>
              <a:spLocks/>
            </p:cNvSpPr>
            <p:nvPr/>
          </p:nvSpPr>
          <p:spPr bwMode="auto">
            <a:xfrm>
              <a:off x="8256589" y="3725864"/>
              <a:ext cx="701675" cy="542925"/>
            </a:xfrm>
            <a:custGeom>
              <a:avLst/>
              <a:gdLst>
                <a:gd name="T0" fmla="*/ 2147483646 w 884"/>
                <a:gd name="T1" fmla="*/ 2147483646 h 684"/>
                <a:gd name="T2" fmla="*/ 2147483646 w 884"/>
                <a:gd name="T3" fmla="*/ 2147483646 h 684"/>
                <a:gd name="T4" fmla="*/ 2147483646 w 884"/>
                <a:gd name="T5" fmla="*/ 2147483646 h 684"/>
                <a:gd name="T6" fmla="*/ 2147483646 w 884"/>
                <a:gd name="T7" fmla="*/ 2147483646 h 684"/>
                <a:gd name="T8" fmla="*/ 2147483646 w 884"/>
                <a:gd name="T9" fmla="*/ 2147483646 h 684"/>
                <a:gd name="T10" fmla="*/ 2147483646 w 884"/>
                <a:gd name="T11" fmla="*/ 2147483646 h 684"/>
                <a:gd name="T12" fmla="*/ 2147483646 w 884"/>
                <a:gd name="T13" fmla="*/ 2147483646 h 684"/>
                <a:gd name="T14" fmla="*/ 2147483646 w 884"/>
                <a:gd name="T15" fmla="*/ 2147483646 h 684"/>
                <a:gd name="T16" fmla="*/ 2147483646 w 884"/>
                <a:gd name="T17" fmla="*/ 2147483646 h 684"/>
                <a:gd name="T18" fmla="*/ 2147483646 w 884"/>
                <a:gd name="T19" fmla="*/ 2147483646 h 684"/>
                <a:gd name="T20" fmla="*/ 2147483646 w 884"/>
                <a:gd name="T21" fmla="*/ 2147483646 h 684"/>
                <a:gd name="T22" fmla="*/ 2147483646 w 884"/>
                <a:gd name="T23" fmla="*/ 2147483646 h 684"/>
                <a:gd name="T24" fmla="*/ 2147483646 w 884"/>
                <a:gd name="T25" fmla="*/ 2147483646 h 684"/>
                <a:gd name="T26" fmla="*/ 2147483646 w 884"/>
                <a:gd name="T27" fmla="*/ 2147483646 h 684"/>
                <a:gd name="T28" fmla="*/ 2147483646 w 884"/>
                <a:gd name="T29" fmla="*/ 2147483646 h 684"/>
                <a:gd name="T30" fmla="*/ 2147483646 w 884"/>
                <a:gd name="T31" fmla="*/ 2147483646 h 684"/>
                <a:gd name="T32" fmla="*/ 2147483646 w 884"/>
                <a:gd name="T33" fmla="*/ 2147483646 h 684"/>
                <a:gd name="T34" fmla="*/ 2147483646 w 884"/>
                <a:gd name="T35" fmla="*/ 2147483646 h 684"/>
                <a:gd name="T36" fmla="*/ 2147483646 w 884"/>
                <a:gd name="T37" fmla="*/ 2147483646 h 684"/>
                <a:gd name="T38" fmla="*/ 2147483646 w 884"/>
                <a:gd name="T39" fmla="*/ 2147483646 h 684"/>
                <a:gd name="T40" fmla="*/ 2147483646 w 884"/>
                <a:gd name="T41" fmla="*/ 2147483646 h 684"/>
                <a:gd name="T42" fmla="*/ 2147483646 w 884"/>
                <a:gd name="T43" fmla="*/ 2147483646 h 684"/>
                <a:gd name="T44" fmla="*/ 2147483646 w 884"/>
                <a:gd name="T45" fmla="*/ 2147483646 h 684"/>
                <a:gd name="T46" fmla="*/ 2147483646 w 884"/>
                <a:gd name="T47" fmla="*/ 2147483646 h 684"/>
                <a:gd name="T48" fmla="*/ 2147483646 w 884"/>
                <a:gd name="T49" fmla="*/ 2147483646 h 684"/>
                <a:gd name="T50" fmla="*/ 2147483646 w 884"/>
                <a:gd name="T51" fmla="*/ 2147483646 h 684"/>
                <a:gd name="T52" fmla="*/ 2147483646 w 884"/>
                <a:gd name="T53" fmla="*/ 2147483646 h 684"/>
                <a:gd name="T54" fmla="*/ 2147483646 w 884"/>
                <a:gd name="T55" fmla="*/ 2147483646 h 684"/>
                <a:gd name="T56" fmla="*/ 2147483646 w 884"/>
                <a:gd name="T57" fmla="*/ 2147483646 h 684"/>
                <a:gd name="T58" fmla="*/ 2147483646 w 884"/>
                <a:gd name="T59" fmla="*/ 2147483646 h 684"/>
                <a:gd name="T60" fmla="*/ 2147483646 w 884"/>
                <a:gd name="T61" fmla="*/ 2147483646 h 684"/>
                <a:gd name="T62" fmla="*/ 2147483646 w 884"/>
                <a:gd name="T63" fmla="*/ 2147483646 h 684"/>
                <a:gd name="T64" fmla="*/ 2147483646 w 884"/>
                <a:gd name="T65" fmla="*/ 2147483646 h 684"/>
                <a:gd name="T66" fmla="*/ 2147483646 w 884"/>
                <a:gd name="T67" fmla="*/ 2147483646 h 684"/>
                <a:gd name="T68" fmla="*/ 2147483646 w 884"/>
                <a:gd name="T69" fmla="*/ 2147483646 h 684"/>
                <a:gd name="T70" fmla="*/ 2147483646 w 884"/>
                <a:gd name="T71" fmla="*/ 2147483646 h 684"/>
                <a:gd name="T72" fmla="*/ 2147483646 w 884"/>
                <a:gd name="T73" fmla="*/ 2147483646 h 684"/>
                <a:gd name="T74" fmla="*/ 2147483646 w 884"/>
                <a:gd name="T75" fmla="*/ 2147483646 h 684"/>
                <a:gd name="T76" fmla="*/ 2147483646 w 884"/>
                <a:gd name="T77" fmla="*/ 2147483646 h 684"/>
                <a:gd name="T78" fmla="*/ 2147483646 w 884"/>
                <a:gd name="T79" fmla="*/ 2147483646 h 684"/>
                <a:gd name="T80" fmla="*/ 2147483646 w 884"/>
                <a:gd name="T81" fmla="*/ 2147483646 h 684"/>
                <a:gd name="T82" fmla="*/ 2147483646 w 884"/>
                <a:gd name="T83" fmla="*/ 2147483646 h 684"/>
                <a:gd name="T84" fmla="*/ 2147483646 w 884"/>
                <a:gd name="T85" fmla="*/ 2147483646 h 684"/>
                <a:gd name="T86" fmla="*/ 2147483646 w 884"/>
                <a:gd name="T87" fmla="*/ 2147483646 h 684"/>
                <a:gd name="T88" fmla="*/ 2147483646 w 884"/>
                <a:gd name="T89" fmla="*/ 2147483646 h 684"/>
                <a:gd name="T90" fmla="*/ 2147483646 w 884"/>
                <a:gd name="T91" fmla="*/ 2147483646 h 684"/>
                <a:gd name="T92" fmla="*/ 2147483646 w 884"/>
                <a:gd name="T93" fmla="*/ 2147483646 h 6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84"/>
                <a:gd name="T142" fmla="*/ 0 h 684"/>
                <a:gd name="T143" fmla="*/ 884 w 884"/>
                <a:gd name="T144" fmla="*/ 684 h 6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84" h="684">
                  <a:moveTo>
                    <a:pt x="117" y="452"/>
                  </a:moveTo>
                  <a:lnTo>
                    <a:pt x="113" y="448"/>
                  </a:lnTo>
                  <a:lnTo>
                    <a:pt x="99" y="435"/>
                  </a:lnTo>
                  <a:lnTo>
                    <a:pt x="81" y="417"/>
                  </a:lnTo>
                  <a:lnTo>
                    <a:pt x="59" y="390"/>
                  </a:lnTo>
                  <a:lnTo>
                    <a:pt x="37" y="357"/>
                  </a:lnTo>
                  <a:lnTo>
                    <a:pt x="18" y="317"/>
                  </a:lnTo>
                  <a:lnTo>
                    <a:pt x="4" y="269"/>
                  </a:lnTo>
                  <a:lnTo>
                    <a:pt x="0" y="216"/>
                  </a:lnTo>
                  <a:lnTo>
                    <a:pt x="1" y="192"/>
                  </a:lnTo>
                  <a:lnTo>
                    <a:pt x="4" y="168"/>
                  </a:lnTo>
                  <a:lnTo>
                    <a:pt x="9" y="143"/>
                  </a:lnTo>
                  <a:lnTo>
                    <a:pt x="17" y="115"/>
                  </a:lnTo>
                  <a:lnTo>
                    <a:pt x="29" y="87"/>
                  </a:lnTo>
                  <a:lnTo>
                    <a:pt x="41" y="60"/>
                  </a:lnTo>
                  <a:lnTo>
                    <a:pt x="59" y="30"/>
                  </a:lnTo>
                  <a:lnTo>
                    <a:pt x="78" y="0"/>
                  </a:lnTo>
                  <a:lnTo>
                    <a:pt x="82" y="2"/>
                  </a:lnTo>
                  <a:lnTo>
                    <a:pt x="90" y="10"/>
                  </a:lnTo>
                  <a:lnTo>
                    <a:pt x="100" y="25"/>
                  </a:lnTo>
                  <a:lnTo>
                    <a:pt x="110" y="45"/>
                  </a:lnTo>
                  <a:lnTo>
                    <a:pt x="114" y="52"/>
                  </a:lnTo>
                  <a:lnTo>
                    <a:pt x="120" y="59"/>
                  </a:lnTo>
                  <a:lnTo>
                    <a:pt x="124" y="68"/>
                  </a:lnTo>
                  <a:lnTo>
                    <a:pt x="129" y="77"/>
                  </a:lnTo>
                  <a:lnTo>
                    <a:pt x="144" y="77"/>
                  </a:lnTo>
                  <a:lnTo>
                    <a:pt x="169" y="76"/>
                  </a:lnTo>
                  <a:lnTo>
                    <a:pt x="204" y="76"/>
                  </a:lnTo>
                  <a:lnTo>
                    <a:pt x="245" y="75"/>
                  </a:lnTo>
                  <a:lnTo>
                    <a:pt x="293" y="75"/>
                  </a:lnTo>
                  <a:lnTo>
                    <a:pt x="344" y="75"/>
                  </a:lnTo>
                  <a:lnTo>
                    <a:pt x="400" y="76"/>
                  </a:lnTo>
                  <a:lnTo>
                    <a:pt x="456" y="76"/>
                  </a:lnTo>
                  <a:lnTo>
                    <a:pt x="514" y="78"/>
                  </a:lnTo>
                  <a:lnTo>
                    <a:pt x="569" y="79"/>
                  </a:lnTo>
                  <a:lnTo>
                    <a:pt x="622" y="83"/>
                  </a:lnTo>
                  <a:lnTo>
                    <a:pt x="671" y="86"/>
                  </a:lnTo>
                  <a:lnTo>
                    <a:pt x="713" y="91"/>
                  </a:lnTo>
                  <a:lnTo>
                    <a:pt x="749" y="95"/>
                  </a:lnTo>
                  <a:lnTo>
                    <a:pt x="775" y="102"/>
                  </a:lnTo>
                  <a:lnTo>
                    <a:pt x="793" y="109"/>
                  </a:lnTo>
                  <a:lnTo>
                    <a:pt x="813" y="125"/>
                  </a:lnTo>
                  <a:lnTo>
                    <a:pt x="833" y="146"/>
                  </a:lnTo>
                  <a:lnTo>
                    <a:pt x="849" y="176"/>
                  </a:lnTo>
                  <a:lnTo>
                    <a:pt x="864" y="219"/>
                  </a:lnTo>
                  <a:lnTo>
                    <a:pt x="875" y="279"/>
                  </a:lnTo>
                  <a:lnTo>
                    <a:pt x="881" y="361"/>
                  </a:lnTo>
                  <a:lnTo>
                    <a:pt x="884" y="468"/>
                  </a:lnTo>
                  <a:lnTo>
                    <a:pt x="880" y="604"/>
                  </a:lnTo>
                  <a:lnTo>
                    <a:pt x="878" y="613"/>
                  </a:lnTo>
                  <a:lnTo>
                    <a:pt x="875" y="626"/>
                  </a:lnTo>
                  <a:lnTo>
                    <a:pt x="870" y="639"/>
                  </a:lnTo>
                  <a:lnTo>
                    <a:pt x="866" y="653"/>
                  </a:lnTo>
                  <a:lnTo>
                    <a:pt x="864" y="653"/>
                  </a:lnTo>
                  <a:lnTo>
                    <a:pt x="860" y="653"/>
                  </a:lnTo>
                  <a:lnTo>
                    <a:pt x="851" y="653"/>
                  </a:lnTo>
                  <a:lnTo>
                    <a:pt x="843" y="654"/>
                  </a:lnTo>
                  <a:lnTo>
                    <a:pt x="833" y="657"/>
                  </a:lnTo>
                  <a:lnTo>
                    <a:pt x="824" y="659"/>
                  </a:lnTo>
                  <a:lnTo>
                    <a:pt x="816" y="664"/>
                  </a:lnTo>
                  <a:lnTo>
                    <a:pt x="809" y="669"/>
                  </a:lnTo>
                  <a:lnTo>
                    <a:pt x="807" y="673"/>
                  </a:lnTo>
                  <a:lnTo>
                    <a:pt x="805" y="676"/>
                  </a:lnTo>
                  <a:lnTo>
                    <a:pt x="803" y="680"/>
                  </a:lnTo>
                  <a:lnTo>
                    <a:pt x="802" y="684"/>
                  </a:lnTo>
                  <a:lnTo>
                    <a:pt x="750" y="665"/>
                  </a:lnTo>
                  <a:lnTo>
                    <a:pt x="750" y="334"/>
                  </a:lnTo>
                  <a:lnTo>
                    <a:pt x="750" y="332"/>
                  </a:lnTo>
                  <a:lnTo>
                    <a:pt x="749" y="324"/>
                  </a:lnTo>
                  <a:lnTo>
                    <a:pt x="747" y="313"/>
                  </a:lnTo>
                  <a:lnTo>
                    <a:pt x="742" y="299"/>
                  </a:lnTo>
                  <a:lnTo>
                    <a:pt x="734" y="284"/>
                  </a:lnTo>
                  <a:lnTo>
                    <a:pt x="721" y="268"/>
                  </a:lnTo>
                  <a:lnTo>
                    <a:pt x="704" y="253"/>
                  </a:lnTo>
                  <a:lnTo>
                    <a:pt x="682" y="240"/>
                  </a:lnTo>
                  <a:lnTo>
                    <a:pt x="652" y="228"/>
                  </a:lnTo>
                  <a:lnTo>
                    <a:pt x="615" y="221"/>
                  </a:lnTo>
                  <a:lnTo>
                    <a:pt x="570" y="219"/>
                  </a:lnTo>
                  <a:lnTo>
                    <a:pt x="517" y="222"/>
                  </a:lnTo>
                  <a:lnTo>
                    <a:pt x="453" y="231"/>
                  </a:lnTo>
                  <a:lnTo>
                    <a:pt x="379" y="250"/>
                  </a:lnTo>
                  <a:lnTo>
                    <a:pt x="293" y="276"/>
                  </a:lnTo>
                  <a:lnTo>
                    <a:pt x="195" y="313"/>
                  </a:lnTo>
                  <a:lnTo>
                    <a:pt x="189" y="317"/>
                  </a:lnTo>
                  <a:lnTo>
                    <a:pt x="183" y="321"/>
                  </a:lnTo>
                  <a:lnTo>
                    <a:pt x="177" y="329"/>
                  </a:lnTo>
                  <a:lnTo>
                    <a:pt x="172" y="337"/>
                  </a:lnTo>
                  <a:lnTo>
                    <a:pt x="165" y="347"/>
                  </a:lnTo>
                  <a:lnTo>
                    <a:pt x="158" y="357"/>
                  </a:lnTo>
                  <a:lnTo>
                    <a:pt x="151" y="369"/>
                  </a:lnTo>
                  <a:lnTo>
                    <a:pt x="143" y="379"/>
                  </a:lnTo>
                  <a:lnTo>
                    <a:pt x="139" y="395"/>
                  </a:lnTo>
                  <a:lnTo>
                    <a:pt x="135" y="417"/>
                  </a:lnTo>
                  <a:lnTo>
                    <a:pt x="128" y="438"/>
                  </a:lnTo>
                  <a:lnTo>
                    <a:pt x="117" y="452"/>
                  </a:lnTo>
                  <a:close/>
                </a:path>
              </a:pathLst>
            </a:cu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531" name="Freeform 214"/>
            <p:cNvSpPr>
              <a:spLocks/>
            </p:cNvSpPr>
            <p:nvPr/>
          </p:nvSpPr>
          <p:spPr bwMode="auto">
            <a:xfrm>
              <a:off x="8181976" y="3165475"/>
              <a:ext cx="1247775" cy="165100"/>
            </a:xfrm>
            <a:custGeom>
              <a:avLst/>
              <a:gdLst>
                <a:gd name="T0" fmla="*/ 2147483646 w 1573"/>
                <a:gd name="T1" fmla="*/ 2147483646 h 209"/>
                <a:gd name="T2" fmla="*/ 2147483646 w 1573"/>
                <a:gd name="T3" fmla="*/ 2147483646 h 209"/>
                <a:gd name="T4" fmla="*/ 2147483646 w 1573"/>
                <a:gd name="T5" fmla="*/ 2147483646 h 209"/>
                <a:gd name="T6" fmla="*/ 2147483646 w 1573"/>
                <a:gd name="T7" fmla="*/ 2147483646 h 209"/>
                <a:gd name="T8" fmla="*/ 2147483646 w 1573"/>
                <a:gd name="T9" fmla="*/ 2147483646 h 209"/>
                <a:gd name="T10" fmla="*/ 2147483646 w 1573"/>
                <a:gd name="T11" fmla="*/ 2147483646 h 209"/>
                <a:gd name="T12" fmla="*/ 2147483646 w 1573"/>
                <a:gd name="T13" fmla="*/ 2147483646 h 209"/>
                <a:gd name="T14" fmla="*/ 2147483646 w 1573"/>
                <a:gd name="T15" fmla="*/ 2147483646 h 209"/>
                <a:gd name="T16" fmla="*/ 2147483646 w 1573"/>
                <a:gd name="T17" fmla="*/ 2147483646 h 209"/>
                <a:gd name="T18" fmla="*/ 2147483646 w 1573"/>
                <a:gd name="T19" fmla="*/ 2147483646 h 209"/>
                <a:gd name="T20" fmla="*/ 2147483646 w 1573"/>
                <a:gd name="T21" fmla="*/ 2147483646 h 209"/>
                <a:gd name="T22" fmla="*/ 2147483646 w 1573"/>
                <a:gd name="T23" fmla="*/ 2147483646 h 209"/>
                <a:gd name="T24" fmla="*/ 2147483646 w 1573"/>
                <a:gd name="T25" fmla="*/ 2147483646 h 209"/>
                <a:gd name="T26" fmla="*/ 2147483646 w 1573"/>
                <a:gd name="T27" fmla="*/ 2147483646 h 209"/>
                <a:gd name="T28" fmla="*/ 2147483646 w 1573"/>
                <a:gd name="T29" fmla="*/ 2147483646 h 209"/>
                <a:gd name="T30" fmla="*/ 2147483646 w 1573"/>
                <a:gd name="T31" fmla="*/ 2147483646 h 209"/>
                <a:gd name="T32" fmla="*/ 2147483646 w 1573"/>
                <a:gd name="T33" fmla="*/ 2147483646 h 209"/>
                <a:gd name="T34" fmla="*/ 2147483646 w 1573"/>
                <a:gd name="T35" fmla="*/ 2147483646 h 209"/>
                <a:gd name="T36" fmla="*/ 2147483646 w 1573"/>
                <a:gd name="T37" fmla="*/ 2147483646 h 209"/>
                <a:gd name="T38" fmla="*/ 2147483646 w 1573"/>
                <a:gd name="T39" fmla="*/ 2147483646 h 209"/>
                <a:gd name="T40" fmla="*/ 2147483646 w 1573"/>
                <a:gd name="T41" fmla="*/ 2147483646 h 209"/>
                <a:gd name="T42" fmla="*/ 2147483646 w 1573"/>
                <a:gd name="T43" fmla="*/ 2147483646 h 209"/>
                <a:gd name="T44" fmla="*/ 2147483646 w 1573"/>
                <a:gd name="T45" fmla="*/ 2147483646 h 209"/>
                <a:gd name="T46" fmla="*/ 2147483646 w 1573"/>
                <a:gd name="T47" fmla="*/ 2147483646 h 209"/>
                <a:gd name="T48" fmla="*/ 2147483646 w 1573"/>
                <a:gd name="T49" fmla="*/ 2147483646 h 209"/>
                <a:gd name="T50" fmla="*/ 2147483646 w 1573"/>
                <a:gd name="T51" fmla="*/ 2147483646 h 209"/>
                <a:gd name="T52" fmla="*/ 2147483646 w 1573"/>
                <a:gd name="T53" fmla="*/ 2147483646 h 209"/>
                <a:gd name="T54" fmla="*/ 2147483646 w 1573"/>
                <a:gd name="T55" fmla="*/ 2147483646 h 209"/>
                <a:gd name="T56" fmla="*/ 2147483646 w 1573"/>
                <a:gd name="T57" fmla="*/ 2147483646 h 209"/>
                <a:gd name="T58" fmla="*/ 2147483646 w 1573"/>
                <a:gd name="T59" fmla="*/ 2147483646 h 209"/>
                <a:gd name="T60" fmla="*/ 2147483646 w 1573"/>
                <a:gd name="T61" fmla="*/ 2147483646 h 209"/>
                <a:gd name="T62" fmla="*/ 2147483646 w 1573"/>
                <a:gd name="T63" fmla="*/ 0 h 209"/>
                <a:gd name="T64" fmla="*/ 2147483646 w 1573"/>
                <a:gd name="T65" fmla="*/ 0 h 209"/>
                <a:gd name="T66" fmla="*/ 2147483646 w 1573"/>
                <a:gd name="T67" fmla="*/ 2147483646 h 209"/>
                <a:gd name="T68" fmla="*/ 2147483646 w 1573"/>
                <a:gd name="T69" fmla="*/ 2147483646 h 209"/>
                <a:gd name="T70" fmla="*/ 2147483646 w 1573"/>
                <a:gd name="T71" fmla="*/ 2147483646 h 209"/>
                <a:gd name="T72" fmla="*/ 2147483646 w 1573"/>
                <a:gd name="T73" fmla="*/ 2147483646 h 209"/>
                <a:gd name="T74" fmla="*/ 2147483646 w 1573"/>
                <a:gd name="T75" fmla="*/ 2147483646 h 209"/>
                <a:gd name="T76" fmla="*/ 2147483646 w 1573"/>
                <a:gd name="T77" fmla="*/ 2147483646 h 209"/>
                <a:gd name="T78" fmla="*/ 2147483646 w 1573"/>
                <a:gd name="T79" fmla="*/ 2147483646 h 209"/>
                <a:gd name="T80" fmla="*/ 2147483646 w 1573"/>
                <a:gd name="T81" fmla="*/ 2147483646 h 209"/>
                <a:gd name="T82" fmla="*/ 2147483646 w 1573"/>
                <a:gd name="T83" fmla="*/ 2147483646 h 209"/>
                <a:gd name="T84" fmla="*/ 2147483646 w 1573"/>
                <a:gd name="T85" fmla="*/ 2147483646 h 2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73"/>
                <a:gd name="T130" fmla="*/ 0 h 209"/>
                <a:gd name="T131" fmla="*/ 1573 w 1573"/>
                <a:gd name="T132" fmla="*/ 209 h 2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73" h="209">
                  <a:moveTo>
                    <a:pt x="1573" y="105"/>
                  </a:moveTo>
                  <a:lnTo>
                    <a:pt x="1572" y="111"/>
                  </a:lnTo>
                  <a:lnTo>
                    <a:pt x="1569" y="116"/>
                  </a:lnTo>
                  <a:lnTo>
                    <a:pt x="1564" y="121"/>
                  </a:lnTo>
                  <a:lnTo>
                    <a:pt x="1557" y="126"/>
                  </a:lnTo>
                  <a:lnTo>
                    <a:pt x="1549" y="132"/>
                  </a:lnTo>
                  <a:lnTo>
                    <a:pt x="1538" y="136"/>
                  </a:lnTo>
                  <a:lnTo>
                    <a:pt x="1526" y="141"/>
                  </a:lnTo>
                  <a:lnTo>
                    <a:pt x="1511" y="146"/>
                  </a:lnTo>
                  <a:lnTo>
                    <a:pt x="1496" y="150"/>
                  </a:lnTo>
                  <a:lnTo>
                    <a:pt x="1479" y="155"/>
                  </a:lnTo>
                  <a:lnTo>
                    <a:pt x="1459" y="159"/>
                  </a:lnTo>
                  <a:lnTo>
                    <a:pt x="1440" y="163"/>
                  </a:lnTo>
                  <a:lnTo>
                    <a:pt x="1418" y="168"/>
                  </a:lnTo>
                  <a:lnTo>
                    <a:pt x="1394" y="171"/>
                  </a:lnTo>
                  <a:lnTo>
                    <a:pt x="1369" y="176"/>
                  </a:lnTo>
                  <a:lnTo>
                    <a:pt x="1343" y="179"/>
                  </a:lnTo>
                  <a:lnTo>
                    <a:pt x="1316" y="182"/>
                  </a:lnTo>
                  <a:lnTo>
                    <a:pt x="1288" y="186"/>
                  </a:lnTo>
                  <a:lnTo>
                    <a:pt x="1258" y="188"/>
                  </a:lnTo>
                  <a:lnTo>
                    <a:pt x="1227" y="192"/>
                  </a:lnTo>
                  <a:lnTo>
                    <a:pt x="1195" y="194"/>
                  </a:lnTo>
                  <a:lnTo>
                    <a:pt x="1162" y="196"/>
                  </a:lnTo>
                  <a:lnTo>
                    <a:pt x="1129" y="199"/>
                  </a:lnTo>
                  <a:lnTo>
                    <a:pt x="1094" y="201"/>
                  </a:lnTo>
                  <a:lnTo>
                    <a:pt x="1058" y="203"/>
                  </a:lnTo>
                  <a:lnTo>
                    <a:pt x="1021" y="204"/>
                  </a:lnTo>
                  <a:lnTo>
                    <a:pt x="985" y="206"/>
                  </a:lnTo>
                  <a:lnTo>
                    <a:pt x="947" y="207"/>
                  </a:lnTo>
                  <a:lnTo>
                    <a:pt x="907" y="208"/>
                  </a:lnTo>
                  <a:lnTo>
                    <a:pt x="868" y="209"/>
                  </a:lnTo>
                  <a:lnTo>
                    <a:pt x="828" y="209"/>
                  </a:lnTo>
                  <a:lnTo>
                    <a:pt x="788" y="209"/>
                  </a:lnTo>
                  <a:lnTo>
                    <a:pt x="747" y="209"/>
                  </a:lnTo>
                  <a:lnTo>
                    <a:pt x="707" y="209"/>
                  </a:lnTo>
                  <a:lnTo>
                    <a:pt x="668" y="208"/>
                  </a:lnTo>
                  <a:lnTo>
                    <a:pt x="629" y="207"/>
                  </a:lnTo>
                  <a:lnTo>
                    <a:pt x="590" y="206"/>
                  </a:lnTo>
                  <a:lnTo>
                    <a:pt x="554" y="204"/>
                  </a:lnTo>
                  <a:lnTo>
                    <a:pt x="517" y="203"/>
                  </a:lnTo>
                  <a:lnTo>
                    <a:pt x="481" y="201"/>
                  </a:lnTo>
                  <a:lnTo>
                    <a:pt x="446" y="199"/>
                  </a:lnTo>
                  <a:lnTo>
                    <a:pt x="413" y="196"/>
                  </a:lnTo>
                  <a:lnTo>
                    <a:pt x="380" y="194"/>
                  </a:lnTo>
                  <a:lnTo>
                    <a:pt x="347" y="192"/>
                  </a:lnTo>
                  <a:lnTo>
                    <a:pt x="316" y="188"/>
                  </a:lnTo>
                  <a:lnTo>
                    <a:pt x="287" y="186"/>
                  </a:lnTo>
                  <a:lnTo>
                    <a:pt x="259" y="182"/>
                  </a:lnTo>
                  <a:lnTo>
                    <a:pt x="231" y="179"/>
                  </a:lnTo>
                  <a:lnTo>
                    <a:pt x="206" y="176"/>
                  </a:lnTo>
                  <a:lnTo>
                    <a:pt x="180" y="171"/>
                  </a:lnTo>
                  <a:lnTo>
                    <a:pt x="157" y="168"/>
                  </a:lnTo>
                  <a:lnTo>
                    <a:pt x="135" y="163"/>
                  </a:lnTo>
                  <a:lnTo>
                    <a:pt x="115" y="159"/>
                  </a:lnTo>
                  <a:lnTo>
                    <a:pt x="95" y="155"/>
                  </a:lnTo>
                  <a:lnTo>
                    <a:pt x="78" y="150"/>
                  </a:lnTo>
                  <a:lnTo>
                    <a:pt x="63" y="146"/>
                  </a:lnTo>
                  <a:lnTo>
                    <a:pt x="48" y="141"/>
                  </a:lnTo>
                  <a:lnTo>
                    <a:pt x="36" y="136"/>
                  </a:lnTo>
                  <a:lnTo>
                    <a:pt x="26" y="132"/>
                  </a:lnTo>
                  <a:lnTo>
                    <a:pt x="17" y="126"/>
                  </a:lnTo>
                  <a:lnTo>
                    <a:pt x="10" y="121"/>
                  </a:lnTo>
                  <a:lnTo>
                    <a:pt x="5" y="116"/>
                  </a:lnTo>
                  <a:lnTo>
                    <a:pt x="2" y="111"/>
                  </a:lnTo>
                  <a:lnTo>
                    <a:pt x="0" y="105"/>
                  </a:lnTo>
                  <a:lnTo>
                    <a:pt x="2" y="100"/>
                  </a:lnTo>
                  <a:lnTo>
                    <a:pt x="5" y="95"/>
                  </a:lnTo>
                  <a:lnTo>
                    <a:pt x="10" y="89"/>
                  </a:lnTo>
                  <a:lnTo>
                    <a:pt x="17" y="83"/>
                  </a:lnTo>
                  <a:lnTo>
                    <a:pt x="26" y="79"/>
                  </a:lnTo>
                  <a:lnTo>
                    <a:pt x="36" y="74"/>
                  </a:lnTo>
                  <a:lnTo>
                    <a:pt x="48" y="68"/>
                  </a:lnTo>
                  <a:lnTo>
                    <a:pt x="63" y="64"/>
                  </a:lnTo>
                  <a:lnTo>
                    <a:pt x="78" y="59"/>
                  </a:lnTo>
                  <a:lnTo>
                    <a:pt x="95" y="55"/>
                  </a:lnTo>
                  <a:lnTo>
                    <a:pt x="115" y="50"/>
                  </a:lnTo>
                  <a:lnTo>
                    <a:pt x="135" y="47"/>
                  </a:lnTo>
                  <a:lnTo>
                    <a:pt x="157" y="42"/>
                  </a:lnTo>
                  <a:lnTo>
                    <a:pt x="180" y="38"/>
                  </a:lnTo>
                  <a:lnTo>
                    <a:pt x="206" y="35"/>
                  </a:lnTo>
                  <a:lnTo>
                    <a:pt x="231" y="30"/>
                  </a:lnTo>
                  <a:lnTo>
                    <a:pt x="259" y="27"/>
                  </a:lnTo>
                  <a:lnTo>
                    <a:pt x="287" y="25"/>
                  </a:lnTo>
                  <a:lnTo>
                    <a:pt x="316" y="21"/>
                  </a:lnTo>
                  <a:lnTo>
                    <a:pt x="347" y="18"/>
                  </a:lnTo>
                  <a:lnTo>
                    <a:pt x="380" y="15"/>
                  </a:lnTo>
                  <a:lnTo>
                    <a:pt x="413" y="13"/>
                  </a:lnTo>
                  <a:lnTo>
                    <a:pt x="446" y="11"/>
                  </a:lnTo>
                  <a:lnTo>
                    <a:pt x="481" y="8"/>
                  </a:lnTo>
                  <a:lnTo>
                    <a:pt x="517" y="6"/>
                  </a:lnTo>
                  <a:lnTo>
                    <a:pt x="554" y="5"/>
                  </a:lnTo>
                  <a:lnTo>
                    <a:pt x="590" y="4"/>
                  </a:lnTo>
                  <a:lnTo>
                    <a:pt x="629" y="3"/>
                  </a:lnTo>
                  <a:lnTo>
                    <a:pt x="668" y="2"/>
                  </a:lnTo>
                  <a:lnTo>
                    <a:pt x="707" y="0"/>
                  </a:lnTo>
                  <a:lnTo>
                    <a:pt x="747" y="0"/>
                  </a:lnTo>
                  <a:lnTo>
                    <a:pt x="788" y="0"/>
                  </a:lnTo>
                  <a:lnTo>
                    <a:pt x="828" y="0"/>
                  </a:lnTo>
                  <a:lnTo>
                    <a:pt x="868" y="0"/>
                  </a:lnTo>
                  <a:lnTo>
                    <a:pt x="907" y="2"/>
                  </a:lnTo>
                  <a:lnTo>
                    <a:pt x="947" y="3"/>
                  </a:lnTo>
                  <a:lnTo>
                    <a:pt x="985" y="4"/>
                  </a:lnTo>
                  <a:lnTo>
                    <a:pt x="1021" y="5"/>
                  </a:lnTo>
                  <a:lnTo>
                    <a:pt x="1058" y="6"/>
                  </a:lnTo>
                  <a:lnTo>
                    <a:pt x="1094" y="8"/>
                  </a:lnTo>
                  <a:lnTo>
                    <a:pt x="1129" y="11"/>
                  </a:lnTo>
                  <a:lnTo>
                    <a:pt x="1162" y="13"/>
                  </a:lnTo>
                  <a:lnTo>
                    <a:pt x="1195" y="15"/>
                  </a:lnTo>
                  <a:lnTo>
                    <a:pt x="1227" y="18"/>
                  </a:lnTo>
                  <a:lnTo>
                    <a:pt x="1258" y="21"/>
                  </a:lnTo>
                  <a:lnTo>
                    <a:pt x="1288" y="25"/>
                  </a:lnTo>
                  <a:lnTo>
                    <a:pt x="1316" y="27"/>
                  </a:lnTo>
                  <a:lnTo>
                    <a:pt x="1343" y="30"/>
                  </a:lnTo>
                  <a:lnTo>
                    <a:pt x="1369" y="35"/>
                  </a:lnTo>
                  <a:lnTo>
                    <a:pt x="1394" y="38"/>
                  </a:lnTo>
                  <a:lnTo>
                    <a:pt x="1418" y="42"/>
                  </a:lnTo>
                  <a:lnTo>
                    <a:pt x="1440" y="47"/>
                  </a:lnTo>
                  <a:lnTo>
                    <a:pt x="1459" y="50"/>
                  </a:lnTo>
                  <a:lnTo>
                    <a:pt x="1479" y="55"/>
                  </a:lnTo>
                  <a:lnTo>
                    <a:pt x="1496" y="59"/>
                  </a:lnTo>
                  <a:lnTo>
                    <a:pt x="1511" y="64"/>
                  </a:lnTo>
                  <a:lnTo>
                    <a:pt x="1526" y="68"/>
                  </a:lnTo>
                  <a:lnTo>
                    <a:pt x="1538" y="74"/>
                  </a:lnTo>
                  <a:lnTo>
                    <a:pt x="1549" y="79"/>
                  </a:lnTo>
                  <a:lnTo>
                    <a:pt x="1557" y="83"/>
                  </a:lnTo>
                  <a:lnTo>
                    <a:pt x="1564" y="89"/>
                  </a:lnTo>
                  <a:lnTo>
                    <a:pt x="1569" y="95"/>
                  </a:lnTo>
                  <a:lnTo>
                    <a:pt x="1572" y="100"/>
                  </a:lnTo>
                  <a:lnTo>
                    <a:pt x="1573" y="105"/>
                  </a:lnTo>
                  <a:close/>
                </a:path>
              </a:pathLst>
            </a:custGeom>
            <a:solidFill>
              <a:srgbClr val="F2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36075" name="Oval 235"/>
            <p:cNvSpPr>
              <a:spLocks noChangeArrowheads="1"/>
            </p:cNvSpPr>
            <p:nvPr/>
          </p:nvSpPr>
          <p:spPr bwMode="auto">
            <a:xfrm>
              <a:off x="8850313" y="4013200"/>
              <a:ext cx="69850" cy="75565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36076" name="Oval 236"/>
            <p:cNvSpPr>
              <a:spLocks noChangeArrowheads="1"/>
            </p:cNvSpPr>
            <p:nvPr/>
          </p:nvSpPr>
          <p:spPr bwMode="auto">
            <a:xfrm>
              <a:off x="8899525" y="3995738"/>
              <a:ext cx="76200" cy="755650"/>
            </a:xfrm>
            <a:prstGeom prst="ellipse">
              <a:avLst/>
            </a:prstGeom>
            <a:solidFill>
              <a:srgbClr val="66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0"/>
                </a:spcBef>
                <a:buClrTx/>
                <a:buSzTx/>
                <a:buFontTx/>
                <a:buNone/>
              </a:pPr>
              <a:endParaRPr lang="zh-TW" altLang="en-US" sz="1800">
                <a:latin typeface="Arial" panose="020B0604020202020204" pitchFamily="34" charset="0"/>
                <a:ea typeface="新細明體" pitchFamily="18" charset="-120"/>
              </a:endParaRPr>
            </a:p>
          </p:txBody>
        </p:sp>
        <p:sp>
          <p:nvSpPr>
            <p:cNvPr id="36077" name="Line 237"/>
            <p:cNvSpPr>
              <a:spLocks noChangeShapeType="1"/>
            </p:cNvSpPr>
            <p:nvPr/>
          </p:nvSpPr>
          <p:spPr bwMode="auto">
            <a:xfrm>
              <a:off x="7248525" y="3743325"/>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078" name="Line 238"/>
            <p:cNvSpPr>
              <a:spLocks noChangeShapeType="1"/>
            </p:cNvSpPr>
            <p:nvPr/>
          </p:nvSpPr>
          <p:spPr bwMode="auto">
            <a:xfrm>
              <a:off x="4943475" y="3887788"/>
              <a:ext cx="215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079" name="Text Box 239"/>
            <p:cNvSpPr txBox="1">
              <a:spLocks noChangeArrowheads="1"/>
            </p:cNvSpPr>
            <p:nvPr/>
          </p:nvSpPr>
          <p:spPr bwMode="auto">
            <a:xfrm>
              <a:off x="5664201" y="5805488"/>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b="1">
                  <a:solidFill>
                    <a:srgbClr val="FF0000"/>
                  </a:solidFill>
                  <a:latin typeface="Arial" panose="020B0604020202020204" pitchFamily="34" charset="0"/>
                  <a:ea typeface="新細明體" pitchFamily="18" charset="-120"/>
                </a:rPr>
                <a:t>Control Variable</a:t>
              </a:r>
            </a:p>
          </p:txBody>
        </p:sp>
        <p:sp>
          <p:nvSpPr>
            <p:cNvPr id="36080" name="Text Box 240"/>
            <p:cNvSpPr txBox="1">
              <a:spLocks noChangeArrowheads="1"/>
            </p:cNvSpPr>
            <p:nvPr/>
          </p:nvSpPr>
          <p:spPr bwMode="auto">
            <a:xfrm>
              <a:off x="2424114" y="3816350"/>
              <a:ext cx="935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a:latin typeface="Arial" panose="020B0604020202020204" pitchFamily="34" charset="0"/>
                  <a:ea typeface="新細明體" pitchFamily="18" charset="-120"/>
                </a:rPr>
                <a:t>Gas Flow</a:t>
              </a:r>
            </a:p>
          </p:txBody>
        </p:sp>
        <p:sp>
          <p:nvSpPr>
            <p:cNvPr id="36081" name="Text Box 241"/>
            <p:cNvSpPr txBox="1">
              <a:spLocks noChangeArrowheads="1"/>
            </p:cNvSpPr>
            <p:nvPr/>
          </p:nvSpPr>
          <p:spPr bwMode="auto">
            <a:xfrm>
              <a:off x="8183564" y="5472113"/>
              <a:ext cx="1584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a:latin typeface="Arial" panose="020B0604020202020204" pitchFamily="34" charset="0"/>
                  <a:ea typeface="新細明體" pitchFamily="18" charset="-120"/>
                </a:rPr>
                <a:t>Temperature </a:t>
              </a:r>
            </a:p>
          </p:txBody>
        </p:sp>
        <p:sp>
          <p:nvSpPr>
            <p:cNvPr id="36083" name="Line 243"/>
            <p:cNvSpPr>
              <a:spLocks noChangeShapeType="1"/>
            </p:cNvSpPr>
            <p:nvPr/>
          </p:nvSpPr>
          <p:spPr bwMode="auto">
            <a:xfrm flipH="1" flipV="1">
              <a:off x="2855914" y="4392613"/>
              <a:ext cx="358775" cy="1008062"/>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084" name="Line 244"/>
            <p:cNvSpPr>
              <a:spLocks noChangeShapeType="1"/>
            </p:cNvSpPr>
            <p:nvPr/>
          </p:nvSpPr>
          <p:spPr bwMode="auto">
            <a:xfrm flipV="1">
              <a:off x="7751763" y="5832476"/>
              <a:ext cx="1008062" cy="117475"/>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085" name="Text Box 245"/>
            <p:cNvSpPr txBox="1">
              <a:spLocks noChangeArrowheads="1"/>
            </p:cNvSpPr>
            <p:nvPr/>
          </p:nvSpPr>
          <p:spPr bwMode="auto">
            <a:xfrm>
              <a:off x="1992314" y="5327651"/>
              <a:ext cx="28082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b="1">
                  <a:solidFill>
                    <a:srgbClr val="FF0000"/>
                  </a:solidFill>
                  <a:latin typeface="Arial" panose="020B0604020202020204" pitchFamily="34" charset="0"/>
                  <a:ea typeface="新細明體" pitchFamily="18" charset="-120"/>
                </a:rPr>
                <a:t>Manipulated Variable</a:t>
              </a:r>
            </a:p>
          </p:txBody>
        </p:sp>
        <p:sp>
          <p:nvSpPr>
            <p:cNvPr id="36086" name="Text Box 246"/>
            <p:cNvSpPr txBox="1">
              <a:spLocks noChangeArrowheads="1"/>
            </p:cNvSpPr>
            <p:nvPr/>
          </p:nvSpPr>
          <p:spPr bwMode="auto">
            <a:xfrm>
              <a:off x="7175500" y="1943101"/>
              <a:ext cx="2592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sz="1800" b="1">
                  <a:solidFill>
                    <a:srgbClr val="FF0000"/>
                  </a:solidFill>
                  <a:latin typeface="Arial" panose="020B0604020202020204" pitchFamily="34" charset="0"/>
                  <a:ea typeface="新細明體" pitchFamily="18" charset="-120"/>
                </a:rPr>
                <a:t>Disturbance Variable</a:t>
              </a:r>
            </a:p>
          </p:txBody>
        </p:sp>
        <p:sp>
          <p:nvSpPr>
            <p:cNvPr id="36087" name="Line 247"/>
            <p:cNvSpPr>
              <a:spLocks noChangeShapeType="1"/>
            </p:cNvSpPr>
            <p:nvPr/>
          </p:nvSpPr>
          <p:spPr bwMode="auto">
            <a:xfrm flipH="1">
              <a:off x="8328026" y="2303463"/>
              <a:ext cx="73025" cy="10795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36088" name="Text Box 248"/>
            <p:cNvSpPr txBox="1">
              <a:spLocks noChangeArrowheads="1"/>
            </p:cNvSpPr>
            <p:nvPr/>
          </p:nvSpPr>
          <p:spPr bwMode="auto">
            <a:xfrm>
              <a:off x="7464425" y="2951163"/>
              <a:ext cx="1727200"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ctr" eaLnBrk="1" hangingPunct="1">
                <a:spcBef>
                  <a:spcPct val="50000"/>
                </a:spcBef>
                <a:buClrTx/>
                <a:buSzTx/>
                <a:buFontTx/>
                <a:buNone/>
              </a:pPr>
              <a:r>
                <a:rPr lang="en-US" altLang="zh-TW" sz="1600">
                  <a:latin typeface="Arial" panose="020B0604020202020204" pitchFamily="34" charset="0"/>
                  <a:ea typeface="新細明體" pitchFamily="18" charset="-120"/>
                </a:rPr>
                <a:t>Water Flow</a:t>
              </a:r>
            </a:p>
            <a:p>
              <a:pPr algn="ctr" eaLnBrk="1" hangingPunct="1">
                <a:spcBef>
                  <a:spcPct val="50000"/>
                </a:spcBef>
                <a:buClrTx/>
                <a:buSzTx/>
                <a:buFontTx/>
                <a:buNone/>
              </a:pPr>
              <a:r>
                <a:rPr lang="en-US" altLang="zh-TW" sz="1600">
                  <a:latin typeface="Arial" panose="020B0604020202020204" pitchFamily="34" charset="0"/>
                  <a:ea typeface="新細明體" pitchFamily="18" charset="-120"/>
                </a:rPr>
                <a:t>Tap Opening</a:t>
              </a:r>
            </a:p>
          </p:txBody>
        </p:sp>
      </p:grpSp>
      <p:sp>
        <p:nvSpPr>
          <p:cNvPr id="90"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33676514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en-US" sz="3600" b="1" dirty="0">
                <a:latin typeface="Arial-BoldMT"/>
              </a:rPr>
              <a:t>S</a:t>
            </a:r>
            <a:r>
              <a:rPr lang="en-US" b="1" dirty="0">
                <a:latin typeface="Arial-BoldMT"/>
              </a:rPr>
              <a:t>ETPOINT</a:t>
            </a:r>
            <a:endParaRPr lang="tr-TR" dirty="0"/>
          </a:p>
        </p:txBody>
      </p:sp>
      <p:sp>
        <p:nvSpPr>
          <p:cNvPr id="4" name="Dikdörtgen 3"/>
          <p:cNvSpPr/>
          <p:nvPr/>
        </p:nvSpPr>
        <p:spPr>
          <a:xfrm>
            <a:off x="437882" y="2069370"/>
            <a:ext cx="11269014" cy="3831818"/>
          </a:xfrm>
          <a:prstGeom prst="rect">
            <a:avLst/>
          </a:prstGeom>
        </p:spPr>
        <p:txBody>
          <a:bodyPr wrap="square">
            <a:spAutoFit/>
          </a:bodyPr>
          <a:lstStyle/>
          <a:p>
            <a:pPr algn="just">
              <a:lnSpc>
                <a:spcPct val="150000"/>
              </a:lnSpc>
            </a:pPr>
            <a:r>
              <a:rPr lang="en-US" dirty="0" smtClean="0">
                <a:solidFill>
                  <a:srgbClr val="002060"/>
                </a:solidFill>
                <a:latin typeface="Verdana" panose="020B0604030504040204" pitchFamily="34" charset="0"/>
                <a:ea typeface="Verdana" panose="020B0604030504040204" pitchFamily="34" charset="0"/>
              </a:rPr>
              <a:t>The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 is a value for a process variable that is desired to </a:t>
            </a:r>
            <a:r>
              <a:rPr lang="en-US" dirty="0" smtClean="0">
                <a:solidFill>
                  <a:srgbClr val="002060"/>
                </a:solidFill>
                <a:latin typeface="Verdana" panose="020B0604030504040204" pitchFamily="34" charset="0"/>
                <a:ea typeface="Verdana" panose="020B0604030504040204" pitchFamily="34" charset="0"/>
              </a:rPr>
              <a:t>be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maintained</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en-US" dirty="0" smtClean="0">
                <a:solidFill>
                  <a:srgbClr val="002060"/>
                </a:solidFill>
                <a:latin typeface="Verdana" panose="020B0604030504040204" pitchFamily="34" charset="0"/>
                <a:ea typeface="Verdana" panose="020B0604030504040204" pitchFamily="34" charset="0"/>
              </a:rPr>
              <a:t>For </a:t>
            </a:r>
            <a:r>
              <a:rPr lang="en-US" dirty="0">
                <a:solidFill>
                  <a:srgbClr val="002060"/>
                </a:solidFill>
                <a:latin typeface="Verdana" panose="020B0604030504040204" pitchFamily="34" charset="0"/>
                <a:ea typeface="Verdana" panose="020B0604030504040204" pitchFamily="34" charset="0"/>
              </a:rPr>
              <a:t>example, if a process temperature needs to </a:t>
            </a:r>
            <a:r>
              <a:rPr lang="en-US" dirty="0" smtClean="0">
                <a:solidFill>
                  <a:srgbClr val="002060"/>
                </a:solidFill>
                <a:latin typeface="Verdana" panose="020B0604030504040204" pitchFamily="34" charset="0"/>
                <a:ea typeface="Verdana" panose="020B0604030504040204" pitchFamily="34" charset="0"/>
              </a:rPr>
              <a:t>kept</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within </a:t>
            </a:r>
            <a:r>
              <a:rPr lang="en-US" dirty="0">
                <a:solidFill>
                  <a:srgbClr val="002060"/>
                </a:solidFill>
                <a:latin typeface="Verdana" panose="020B0604030504040204" pitchFamily="34" charset="0"/>
                <a:ea typeface="Verdana" panose="020B0604030504040204" pitchFamily="34" charset="0"/>
              </a:rPr>
              <a:t>5 °C of 100 °C, then the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 is 100 °C</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en-US" dirty="0" smtClean="0">
                <a:solidFill>
                  <a:srgbClr val="002060"/>
                </a:solidFill>
                <a:latin typeface="Verdana" panose="020B0604030504040204" pitchFamily="34" charset="0"/>
                <a:ea typeface="Verdana" panose="020B0604030504040204" pitchFamily="34" charset="0"/>
              </a:rPr>
              <a:t>A temperature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sensor </a:t>
            </a:r>
            <a:r>
              <a:rPr lang="en-US" dirty="0">
                <a:solidFill>
                  <a:srgbClr val="002060"/>
                </a:solidFill>
                <a:latin typeface="Verdana" panose="020B0604030504040204" pitchFamily="34" charset="0"/>
                <a:ea typeface="Verdana" panose="020B0604030504040204" pitchFamily="34" charset="0"/>
              </a:rPr>
              <a:t>can be </a:t>
            </a:r>
            <a:r>
              <a:rPr lang="en-US" dirty="0" smtClean="0">
                <a:solidFill>
                  <a:srgbClr val="002060"/>
                </a:solidFill>
                <a:latin typeface="Verdana" panose="020B0604030504040204" pitchFamily="34" charset="0"/>
                <a:ea typeface="Verdana" panose="020B0604030504040204" pitchFamily="34" charset="0"/>
              </a:rPr>
              <a:t>used </a:t>
            </a:r>
            <a:r>
              <a:rPr lang="en-US" dirty="0">
                <a:solidFill>
                  <a:srgbClr val="002060"/>
                </a:solidFill>
                <a:latin typeface="Verdana" panose="020B0604030504040204" pitchFamily="34" charset="0"/>
                <a:ea typeface="Verdana" panose="020B0604030504040204" pitchFamily="34" charset="0"/>
              </a:rPr>
              <a:t>to help maintain the temperature at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The sensor is inserted into the process, and a </a:t>
            </a:r>
            <a:r>
              <a:rPr lang="en-US" dirty="0" err="1">
                <a:solidFill>
                  <a:srgbClr val="002060"/>
                </a:solidFill>
                <a:latin typeface="Verdana" panose="020B0604030504040204" pitchFamily="34" charset="0"/>
                <a:ea typeface="Verdana" panose="020B0604030504040204" pitchFamily="34" charset="0"/>
              </a:rPr>
              <a:t>contoller</a:t>
            </a:r>
            <a:r>
              <a:rPr lang="en-US" dirty="0">
                <a:solidFill>
                  <a:srgbClr val="002060"/>
                </a:solidFill>
                <a:latin typeface="Verdana" panose="020B0604030504040204" pitchFamily="34" charset="0"/>
                <a:ea typeface="Verdana" panose="020B0604030504040204" pitchFamily="34" charset="0"/>
              </a:rPr>
              <a:t> compares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temperature reading</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from </a:t>
            </a:r>
            <a:r>
              <a:rPr lang="en-US" dirty="0">
                <a:solidFill>
                  <a:srgbClr val="002060"/>
                </a:solidFill>
                <a:latin typeface="Verdana" panose="020B0604030504040204" pitchFamily="34" charset="0"/>
                <a:ea typeface="Verdana" panose="020B0604030504040204" pitchFamily="34" charset="0"/>
              </a:rPr>
              <a:t>the sensor to the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lnSpc>
                <a:spcPct val="150000"/>
              </a:lnSpc>
            </a:pPr>
            <a:r>
              <a:rPr lang="en-US" dirty="0" smtClean="0">
                <a:solidFill>
                  <a:srgbClr val="002060"/>
                </a:solidFill>
                <a:latin typeface="Verdana" panose="020B0604030504040204" pitchFamily="34" charset="0"/>
                <a:ea typeface="Verdana" panose="020B0604030504040204" pitchFamily="34" charset="0"/>
              </a:rPr>
              <a:t>If </a:t>
            </a:r>
            <a:r>
              <a:rPr lang="en-US" dirty="0">
                <a:solidFill>
                  <a:srgbClr val="002060"/>
                </a:solidFill>
                <a:latin typeface="Verdana" panose="020B0604030504040204" pitchFamily="34" charset="0"/>
                <a:ea typeface="Verdana" panose="020B0604030504040204" pitchFamily="34" charset="0"/>
              </a:rPr>
              <a:t>the </a:t>
            </a:r>
            <a:r>
              <a:rPr lang="en-US" dirty="0" smtClean="0">
                <a:solidFill>
                  <a:srgbClr val="002060"/>
                </a:solidFill>
                <a:latin typeface="Verdana" panose="020B0604030504040204" pitchFamily="34" charset="0"/>
                <a:ea typeface="Verdana" panose="020B0604030504040204" pitchFamily="34" charset="0"/>
              </a:rPr>
              <a:t>temperature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reading </a:t>
            </a:r>
            <a:r>
              <a:rPr lang="en-US" dirty="0">
                <a:solidFill>
                  <a:srgbClr val="002060"/>
                </a:solidFill>
                <a:latin typeface="Verdana" panose="020B0604030504040204" pitchFamily="34" charset="0"/>
                <a:ea typeface="Verdana" panose="020B0604030504040204" pitchFamily="34" charset="0"/>
              </a:rPr>
              <a:t>is 110 °C, then the controller determines that the process is</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above </a:t>
            </a:r>
            <a:r>
              <a:rPr lang="en-US" dirty="0" err="1">
                <a:solidFill>
                  <a:srgbClr val="002060"/>
                </a:solidFill>
                <a:latin typeface="Verdana" panose="020B0604030504040204" pitchFamily="34" charset="0"/>
                <a:ea typeface="Verdana" panose="020B0604030504040204" pitchFamily="34" charset="0"/>
              </a:rPr>
              <a:t>setpoint</a:t>
            </a:r>
            <a:r>
              <a:rPr lang="en-US" dirty="0">
                <a:solidFill>
                  <a:srgbClr val="002060"/>
                </a:solidFill>
                <a:latin typeface="Verdana" panose="020B0604030504040204" pitchFamily="34" charset="0"/>
                <a:ea typeface="Verdana" panose="020B0604030504040204" pitchFamily="34" charset="0"/>
              </a:rPr>
              <a:t> and signals the fuel valve of the burner to close </a:t>
            </a:r>
            <a:r>
              <a:rPr lang="en-US" dirty="0" smtClean="0">
                <a:solidFill>
                  <a:srgbClr val="002060"/>
                </a:solidFill>
                <a:latin typeface="Verdana" panose="020B0604030504040204" pitchFamily="34" charset="0"/>
                <a:ea typeface="Verdana" panose="020B0604030504040204" pitchFamily="34" charset="0"/>
              </a:rPr>
              <a:t>slightly</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until </a:t>
            </a:r>
            <a:r>
              <a:rPr lang="en-US" dirty="0">
                <a:solidFill>
                  <a:srgbClr val="002060"/>
                </a:solidFill>
                <a:latin typeface="Verdana" panose="020B0604030504040204" pitchFamily="34" charset="0"/>
                <a:ea typeface="Verdana" panose="020B0604030504040204" pitchFamily="34" charset="0"/>
              </a:rPr>
              <a:t>the process </a:t>
            </a:r>
            <a:r>
              <a:rPr lang="en-US" dirty="0" smtClean="0">
                <a:solidFill>
                  <a:srgbClr val="002060"/>
                </a:solidFill>
                <a:latin typeface="Verdana" panose="020B0604030504040204" pitchFamily="34" charset="0"/>
                <a:ea typeface="Verdana" panose="020B0604030504040204" pitchFamily="34" charset="0"/>
              </a:rPr>
              <a:t>cools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to </a:t>
            </a:r>
            <a:r>
              <a:rPr lang="en-US" dirty="0">
                <a:solidFill>
                  <a:srgbClr val="002060"/>
                </a:solidFill>
                <a:latin typeface="Verdana" panose="020B0604030504040204" pitchFamily="34" charset="0"/>
                <a:ea typeface="Verdana" panose="020B0604030504040204" pitchFamily="34" charset="0"/>
              </a:rPr>
              <a:t>100 °C. </a:t>
            </a:r>
            <a:endParaRPr lang="tr-TR" dirty="0" smtClean="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815674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en-US" sz="3600" b="1" dirty="0">
                <a:latin typeface="Arial-BoldMT"/>
              </a:rPr>
              <a:t>E</a:t>
            </a:r>
            <a:r>
              <a:rPr lang="en-US" b="1" dirty="0">
                <a:latin typeface="Arial-BoldMT"/>
              </a:rPr>
              <a:t>RROR</a:t>
            </a:r>
            <a:endParaRPr lang="tr-TR" dirty="0"/>
          </a:p>
        </p:txBody>
      </p:sp>
      <p:sp>
        <p:nvSpPr>
          <p:cNvPr id="4" name="Dikdörtgen 3"/>
          <p:cNvSpPr/>
          <p:nvPr/>
        </p:nvSpPr>
        <p:spPr>
          <a:xfrm>
            <a:off x="417558" y="1717990"/>
            <a:ext cx="11346288" cy="5632311"/>
          </a:xfrm>
          <a:prstGeom prst="rect">
            <a:avLst/>
          </a:prstGeom>
        </p:spPr>
        <p:txBody>
          <a:bodyPr wrap="square">
            <a:spAutoFit/>
          </a:bodyPr>
          <a:lstStyle/>
          <a:p>
            <a:pPr algn="just"/>
            <a:r>
              <a:rPr lang="en-US" b="1" dirty="0">
                <a:solidFill>
                  <a:srgbClr val="002060"/>
                </a:solidFill>
                <a:latin typeface="Arial-BoldMT"/>
              </a:rPr>
              <a:t/>
            </a:r>
            <a:br>
              <a:rPr lang="en-US" b="1" dirty="0">
                <a:solidFill>
                  <a:srgbClr val="002060"/>
                </a:solidFill>
                <a:latin typeface="Arial-BoldMT"/>
              </a:rPr>
            </a:br>
            <a:r>
              <a:rPr lang="en-US" i="1" dirty="0">
                <a:solidFill>
                  <a:srgbClr val="002060"/>
                </a:solidFill>
                <a:latin typeface="TimesNewRomanPS-ItalicMT"/>
              </a:rPr>
              <a:t>Error </a:t>
            </a:r>
            <a:r>
              <a:rPr lang="en-US" dirty="0">
                <a:solidFill>
                  <a:srgbClr val="002060"/>
                </a:solidFill>
                <a:latin typeface="TimesNewRomanPSMT"/>
              </a:rPr>
              <a:t>is the difference between the measured variable and </a:t>
            </a:r>
            <a:r>
              <a:rPr lang="en-US" dirty="0" smtClean="0">
                <a:solidFill>
                  <a:srgbClr val="002060"/>
                </a:solidFill>
                <a:latin typeface="TimesNewRomanPSMT"/>
              </a:rPr>
              <a:t>the</a:t>
            </a:r>
            <a:r>
              <a:rPr lang="tr-TR" dirty="0" smtClean="0">
                <a:solidFill>
                  <a:srgbClr val="002060"/>
                </a:solidFill>
                <a:latin typeface="TimesNewRomanPSMT"/>
              </a:rPr>
              <a:t> </a:t>
            </a:r>
            <a:r>
              <a:rPr lang="en-US" dirty="0" smtClean="0">
                <a:solidFill>
                  <a:srgbClr val="002060"/>
                </a:solidFill>
                <a:latin typeface="TimesNewRomanPSMT"/>
              </a:rPr>
              <a:t>set</a:t>
            </a:r>
            <a:r>
              <a:rPr lang="tr-TR" dirty="0" smtClean="0">
                <a:solidFill>
                  <a:srgbClr val="002060"/>
                </a:solidFill>
                <a:latin typeface="TimesNewRomanPSMT"/>
              </a:rPr>
              <a:t> </a:t>
            </a:r>
            <a:r>
              <a:rPr lang="en-US" dirty="0" smtClean="0">
                <a:solidFill>
                  <a:srgbClr val="002060"/>
                </a:solidFill>
                <a:latin typeface="TimesNewRomanPSMT"/>
              </a:rPr>
              <a:t>point </a:t>
            </a:r>
            <a:r>
              <a:rPr lang="en-US" dirty="0">
                <a:solidFill>
                  <a:srgbClr val="002060"/>
                </a:solidFill>
                <a:latin typeface="TimesNewRomanPSMT"/>
              </a:rPr>
              <a:t>and can be either positive or negative. </a:t>
            </a:r>
            <a:endParaRPr lang="tr-TR" dirty="0" smtClean="0">
              <a:solidFill>
                <a:srgbClr val="002060"/>
              </a:solidFill>
              <a:latin typeface="TimesNewRomanPSMT"/>
            </a:endParaRPr>
          </a:p>
          <a:p>
            <a:pPr algn="just"/>
            <a:r>
              <a:rPr lang="en-US" dirty="0" smtClean="0">
                <a:solidFill>
                  <a:srgbClr val="002060"/>
                </a:solidFill>
                <a:latin typeface="TimesNewRomanPSMT"/>
              </a:rPr>
              <a:t>In </a:t>
            </a:r>
            <a:r>
              <a:rPr lang="en-US" dirty="0">
                <a:solidFill>
                  <a:srgbClr val="002060"/>
                </a:solidFill>
                <a:latin typeface="TimesNewRomanPSMT"/>
              </a:rPr>
              <a:t>the </a:t>
            </a:r>
            <a:r>
              <a:rPr lang="en-US" dirty="0" smtClean="0">
                <a:solidFill>
                  <a:srgbClr val="002060"/>
                </a:solidFill>
                <a:latin typeface="TimesNewRomanPSMT"/>
              </a:rPr>
              <a:t>temperature</a:t>
            </a:r>
            <a:r>
              <a:rPr lang="tr-TR" dirty="0" smtClean="0">
                <a:solidFill>
                  <a:srgbClr val="002060"/>
                </a:solidFill>
                <a:latin typeface="TimesNewRomanPSMT"/>
              </a:rPr>
              <a:t> </a:t>
            </a:r>
            <a:r>
              <a:rPr lang="en-US" dirty="0" smtClean="0">
                <a:solidFill>
                  <a:srgbClr val="002060"/>
                </a:solidFill>
                <a:latin typeface="TimesNewRomanPSMT"/>
              </a:rPr>
              <a:t>control </a:t>
            </a:r>
            <a:r>
              <a:rPr lang="en-US" dirty="0">
                <a:solidFill>
                  <a:srgbClr val="002060"/>
                </a:solidFill>
                <a:latin typeface="TimesNewRomanPSMT"/>
              </a:rPr>
              <a:t>loop example, the error is the difference between the 110 °</a:t>
            </a:r>
            <a:r>
              <a:rPr lang="en-US" dirty="0" smtClean="0">
                <a:solidFill>
                  <a:srgbClr val="002060"/>
                </a:solidFill>
                <a:latin typeface="TimesNewRomanPSMT"/>
              </a:rPr>
              <a:t>C</a:t>
            </a:r>
            <a:r>
              <a:rPr lang="tr-TR" dirty="0" smtClean="0">
                <a:solidFill>
                  <a:srgbClr val="002060"/>
                </a:solidFill>
                <a:latin typeface="TimesNewRomanPSMT"/>
              </a:rPr>
              <a:t> </a:t>
            </a:r>
            <a:r>
              <a:rPr lang="en-US" dirty="0" smtClean="0">
                <a:solidFill>
                  <a:srgbClr val="002060"/>
                </a:solidFill>
                <a:latin typeface="TimesNewRomanPSMT"/>
              </a:rPr>
              <a:t>measured </a:t>
            </a:r>
            <a:r>
              <a:rPr lang="en-US" dirty="0">
                <a:solidFill>
                  <a:srgbClr val="002060"/>
                </a:solidFill>
                <a:latin typeface="TimesNewRomanPSMT"/>
              </a:rPr>
              <a:t>variable </a:t>
            </a:r>
            <a:r>
              <a:rPr lang="en-US" dirty="0" smtClean="0">
                <a:solidFill>
                  <a:srgbClr val="002060"/>
                </a:solidFill>
                <a:latin typeface="TimesNewRomanPSMT"/>
              </a:rPr>
              <a:t>and</a:t>
            </a:r>
            <a:r>
              <a:rPr lang="tr-TR" dirty="0" smtClean="0">
                <a:solidFill>
                  <a:srgbClr val="002060"/>
                </a:solidFill>
                <a:latin typeface="TimesNewRomanPSMT"/>
              </a:rPr>
              <a:t> </a:t>
            </a:r>
            <a:r>
              <a:rPr lang="en-US" dirty="0" smtClean="0">
                <a:solidFill>
                  <a:srgbClr val="002060"/>
                </a:solidFill>
                <a:latin typeface="TimesNewRomanPSMT"/>
              </a:rPr>
              <a:t>the </a:t>
            </a:r>
            <a:r>
              <a:rPr lang="en-US" dirty="0">
                <a:solidFill>
                  <a:srgbClr val="002060"/>
                </a:solidFill>
                <a:latin typeface="TimesNewRomanPSMT"/>
              </a:rPr>
              <a:t>100 °C </a:t>
            </a:r>
            <a:r>
              <a:rPr lang="en-US" dirty="0" err="1">
                <a:solidFill>
                  <a:srgbClr val="002060"/>
                </a:solidFill>
                <a:latin typeface="TimesNewRomanPSMT"/>
              </a:rPr>
              <a:t>setpoint</a:t>
            </a:r>
            <a:r>
              <a:rPr lang="en-US" dirty="0">
                <a:solidFill>
                  <a:srgbClr val="002060"/>
                </a:solidFill>
                <a:latin typeface="TimesNewRomanPSMT"/>
              </a:rPr>
              <a:t>—that is, the error is +</a:t>
            </a:r>
            <a:r>
              <a:rPr lang="en-US" dirty="0" smtClean="0">
                <a:solidFill>
                  <a:srgbClr val="002060"/>
                </a:solidFill>
                <a:latin typeface="TimesNewRomanPSMT"/>
              </a:rPr>
              <a:t>10</a:t>
            </a:r>
            <a:r>
              <a:rPr lang="tr-TR" dirty="0" smtClean="0">
                <a:solidFill>
                  <a:srgbClr val="002060"/>
                </a:solidFill>
                <a:latin typeface="TimesNewRomanPSMT"/>
              </a:rPr>
              <a:t> </a:t>
            </a:r>
            <a:r>
              <a:rPr lang="en-US" dirty="0" smtClean="0">
                <a:solidFill>
                  <a:srgbClr val="002060"/>
                </a:solidFill>
                <a:latin typeface="TimesNewRomanPSMT"/>
              </a:rPr>
              <a:t>°C.</a:t>
            </a:r>
            <a:endParaRPr lang="tr-TR" dirty="0" smtClean="0">
              <a:solidFill>
                <a:srgbClr val="002060"/>
              </a:solidFill>
              <a:latin typeface="TimesNewRomanPSMT"/>
            </a:endParaRPr>
          </a:p>
          <a:p>
            <a:pPr algn="just"/>
            <a:r>
              <a:rPr lang="en-US" dirty="0" smtClean="0">
                <a:solidFill>
                  <a:srgbClr val="002060"/>
                </a:solidFill>
                <a:latin typeface="TimesNewRomanPSMT"/>
              </a:rPr>
              <a:t>The </a:t>
            </a:r>
            <a:r>
              <a:rPr lang="en-US" dirty="0">
                <a:solidFill>
                  <a:srgbClr val="002060"/>
                </a:solidFill>
                <a:latin typeface="TimesNewRomanPSMT"/>
              </a:rPr>
              <a:t>objective of any control scheme is to minimize or eliminate </a:t>
            </a:r>
            <a:r>
              <a:rPr lang="en-US" dirty="0" smtClean="0">
                <a:solidFill>
                  <a:srgbClr val="002060"/>
                </a:solidFill>
                <a:latin typeface="TimesNewRomanPSMT"/>
              </a:rPr>
              <a:t>error.</a:t>
            </a:r>
            <a:endParaRPr lang="tr-TR" dirty="0" smtClean="0">
              <a:solidFill>
                <a:srgbClr val="002060"/>
              </a:solidFill>
              <a:latin typeface="TimesNewRomanPSMT"/>
            </a:endParaRPr>
          </a:p>
          <a:p>
            <a:pPr algn="just"/>
            <a:r>
              <a:rPr lang="en-US" dirty="0" smtClean="0">
                <a:solidFill>
                  <a:srgbClr val="002060"/>
                </a:solidFill>
                <a:latin typeface="TimesNewRomanPSMT"/>
              </a:rPr>
              <a:t>Therefore</a:t>
            </a:r>
            <a:r>
              <a:rPr lang="en-US" dirty="0">
                <a:solidFill>
                  <a:srgbClr val="002060"/>
                </a:solidFill>
                <a:latin typeface="TimesNewRomanPSMT"/>
              </a:rPr>
              <a:t>, it is imperative that error be well understood. Any </a:t>
            </a:r>
            <a:r>
              <a:rPr lang="en-US" dirty="0" smtClean="0">
                <a:solidFill>
                  <a:srgbClr val="002060"/>
                </a:solidFill>
                <a:latin typeface="TimesNewRomanPSMT"/>
              </a:rPr>
              <a:t>error</a:t>
            </a:r>
            <a:r>
              <a:rPr lang="tr-TR" dirty="0" smtClean="0">
                <a:solidFill>
                  <a:srgbClr val="002060"/>
                </a:solidFill>
                <a:latin typeface="TimesNewRomanPSMT"/>
              </a:rPr>
              <a:t> </a:t>
            </a:r>
            <a:r>
              <a:rPr lang="en-US" dirty="0" smtClean="0">
                <a:solidFill>
                  <a:srgbClr val="002060"/>
                </a:solidFill>
                <a:latin typeface="TimesNewRomanPSMT"/>
              </a:rPr>
              <a:t>can </a:t>
            </a:r>
            <a:r>
              <a:rPr lang="en-US" dirty="0">
                <a:solidFill>
                  <a:srgbClr val="002060"/>
                </a:solidFill>
                <a:latin typeface="TimesNewRomanPSMT"/>
              </a:rPr>
              <a:t>be seen as having three </a:t>
            </a:r>
            <a:r>
              <a:rPr lang="en-US" dirty="0" err="1" smtClean="0">
                <a:solidFill>
                  <a:srgbClr val="002060"/>
                </a:solidFill>
                <a:latin typeface="TimesNewRomanPSMT"/>
              </a:rPr>
              <a:t>maj</a:t>
            </a:r>
            <a:r>
              <a:rPr lang="tr-TR" dirty="0" smtClean="0">
                <a:solidFill>
                  <a:srgbClr val="002060"/>
                </a:solidFill>
                <a:latin typeface="TimesNewRomanPSMT"/>
              </a:rPr>
              <a:t>o</a:t>
            </a:r>
            <a:r>
              <a:rPr lang="en-US" dirty="0" smtClean="0">
                <a:solidFill>
                  <a:srgbClr val="002060"/>
                </a:solidFill>
                <a:latin typeface="TimesNewRomanPSMT"/>
              </a:rPr>
              <a:t>r</a:t>
            </a:r>
            <a:r>
              <a:rPr lang="tr-TR" dirty="0" smtClean="0">
                <a:solidFill>
                  <a:srgbClr val="002060"/>
                </a:solidFill>
                <a:latin typeface="TimesNewRomanPSMT"/>
              </a:rPr>
              <a:t> c</a:t>
            </a:r>
            <a:r>
              <a:rPr lang="en-US" dirty="0" err="1" smtClean="0">
                <a:solidFill>
                  <a:srgbClr val="002060"/>
                </a:solidFill>
                <a:latin typeface="TimesNewRomanPSMT"/>
              </a:rPr>
              <a:t>omponents</a:t>
            </a:r>
            <a:r>
              <a:rPr lang="en-US" dirty="0">
                <a:solidFill>
                  <a:srgbClr val="002060"/>
                </a:solidFill>
                <a:latin typeface="TimesNewRomanPSMT"/>
              </a:rPr>
              <a:t>. </a:t>
            </a:r>
            <a:endParaRPr lang="tr-TR" b="1" i="1" dirty="0">
              <a:solidFill>
                <a:srgbClr val="002060"/>
              </a:solidFill>
              <a:latin typeface="Arial-BoldItalicMT"/>
            </a:endParaRPr>
          </a:p>
          <a:p>
            <a:r>
              <a:rPr lang="en-US" b="1" dirty="0" smtClean="0">
                <a:solidFill>
                  <a:srgbClr val="002060"/>
                </a:solidFill>
                <a:latin typeface="Arial-BoldItalicMT"/>
              </a:rPr>
              <a:t>Magnitude</a:t>
            </a:r>
            <a:r>
              <a:rPr lang="en-US" b="1" i="1" dirty="0">
                <a:solidFill>
                  <a:srgbClr val="002060"/>
                </a:solidFill>
                <a:latin typeface="Arial-BoldItalicMT"/>
              </a:rPr>
              <a:t/>
            </a:r>
            <a:br>
              <a:rPr lang="en-US" b="1" i="1" dirty="0">
                <a:solidFill>
                  <a:srgbClr val="002060"/>
                </a:solidFill>
                <a:latin typeface="Arial-BoldItalicMT"/>
              </a:rPr>
            </a:br>
            <a:r>
              <a:rPr lang="en-US" dirty="0">
                <a:solidFill>
                  <a:srgbClr val="002060"/>
                </a:solidFill>
                <a:latin typeface="TimesNewRomanPSMT"/>
              </a:rPr>
              <a:t>The magnitude of the error is simply the deviation between the values</a:t>
            </a:r>
            <a:br>
              <a:rPr lang="en-US" dirty="0">
                <a:solidFill>
                  <a:srgbClr val="002060"/>
                </a:solidFill>
                <a:latin typeface="TimesNewRomanPSMT"/>
              </a:rPr>
            </a:br>
            <a:r>
              <a:rPr lang="en-US" dirty="0">
                <a:solidFill>
                  <a:srgbClr val="002060"/>
                </a:solidFill>
                <a:latin typeface="TimesNewRomanPSMT"/>
              </a:rPr>
              <a:t>of the </a:t>
            </a:r>
            <a:r>
              <a:rPr lang="en-US" dirty="0" smtClean="0">
                <a:solidFill>
                  <a:srgbClr val="002060"/>
                </a:solidFill>
                <a:latin typeface="TimesNewRomanPSMT"/>
              </a:rPr>
              <a:t>set</a:t>
            </a:r>
            <a:r>
              <a:rPr lang="tr-TR" dirty="0" smtClean="0">
                <a:solidFill>
                  <a:srgbClr val="002060"/>
                </a:solidFill>
                <a:latin typeface="TimesNewRomanPSMT"/>
              </a:rPr>
              <a:t> </a:t>
            </a:r>
            <a:r>
              <a:rPr lang="en-US" dirty="0" smtClean="0">
                <a:solidFill>
                  <a:srgbClr val="002060"/>
                </a:solidFill>
                <a:latin typeface="TimesNewRomanPSMT"/>
              </a:rPr>
              <a:t>point </a:t>
            </a:r>
            <a:r>
              <a:rPr lang="en-US" dirty="0">
                <a:solidFill>
                  <a:srgbClr val="002060"/>
                </a:solidFill>
                <a:latin typeface="TimesNewRomanPSMT"/>
              </a:rPr>
              <a:t>and the process variable. </a:t>
            </a:r>
            <a:endParaRPr lang="tr-TR" dirty="0" smtClean="0">
              <a:solidFill>
                <a:srgbClr val="002060"/>
              </a:solidFill>
              <a:latin typeface="TimesNewRomanPSMT"/>
            </a:endParaRPr>
          </a:p>
          <a:p>
            <a:r>
              <a:rPr lang="en-US" dirty="0" smtClean="0">
                <a:solidFill>
                  <a:srgbClr val="002060"/>
                </a:solidFill>
                <a:latin typeface="TimesNewRomanPSMT"/>
              </a:rPr>
              <a:t>The </a:t>
            </a:r>
            <a:r>
              <a:rPr lang="en-US" dirty="0">
                <a:solidFill>
                  <a:srgbClr val="002060"/>
                </a:solidFill>
                <a:latin typeface="TimesNewRomanPSMT"/>
              </a:rPr>
              <a:t>magnitude of error at </a:t>
            </a:r>
            <a:r>
              <a:rPr lang="en-US" dirty="0" smtClean="0">
                <a:solidFill>
                  <a:srgbClr val="002060"/>
                </a:solidFill>
                <a:latin typeface="TimesNewRomanPSMT"/>
              </a:rPr>
              <a:t>any</a:t>
            </a:r>
            <a:r>
              <a:rPr lang="tr-TR" dirty="0" smtClean="0">
                <a:solidFill>
                  <a:srgbClr val="002060"/>
                </a:solidFill>
                <a:latin typeface="TimesNewRomanPSMT"/>
              </a:rPr>
              <a:t> </a:t>
            </a:r>
            <a:r>
              <a:rPr lang="en-US" dirty="0" smtClean="0">
                <a:solidFill>
                  <a:srgbClr val="002060"/>
                </a:solidFill>
                <a:latin typeface="TimesNewRomanPSMT"/>
              </a:rPr>
              <a:t>point </a:t>
            </a:r>
            <a:r>
              <a:rPr lang="en-US" dirty="0">
                <a:solidFill>
                  <a:srgbClr val="002060"/>
                </a:solidFill>
                <a:latin typeface="TimesNewRomanPSMT"/>
              </a:rPr>
              <a:t>in time compared to the previous </a:t>
            </a:r>
            <a:endParaRPr lang="tr-TR" dirty="0" smtClean="0">
              <a:solidFill>
                <a:srgbClr val="002060"/>
              </a:solidFill>
              <a:latin typeface="TimesNewRomanPSMT"/>
            </a:endParaRPr>
          </a:p>
          <a:p>
            <a:r>
              <a:rPr lang="en-US" dirty="0" smtClean="0">
                <a:solidFill>
                  <a:srgbClr val="002060"/>
                </a:solidFill>
                <a:latin typeface="TimesNewRomanPSMT"/>
              </a:rPr>
              <a:t>error </a:t>
            </a:r>
            <a:r>
              <a:rPr lang="en-US" dirty="0">
                <a:solidFill>
                  <a:srgbClr val="002060"/>
                </a:solidFill>
                <a:latin typeface="TimesNewRomanPSMT"/>
              </a:rPr>
              <a:t>provides the basis </a:t>
            </a:r>
            <a:r>
              <a:rPr lang="en-US" dirty="0" smtClean="0">
                <a:solidFill>
                  <a:srgbClr val="002060"/>
                </a:solidFill>
                <a:latin typeface="TimesNewRomanPSMT"/>
              </a:rPr>
              <a:t>for</a:t>
            </a:r>
            <a:r>
              <a:rPr lang="tr-TR" dirty="0" smtClean="0">
                <a:solidFill>
                  <a:srgbClr val="002060"/>
                </a:solidFill>
                <a:latin typeface="TimesNewRomanPSMT"/>
              </a:rPr>
              <a:t> </a:t>
            </a:r>
            <a:r>
              <a:rPr lang="en-US" dirty="0" smtClean="0">
                <a:solidFill>
                  <a:srgbClr val="002060"/>
                </a:solidFill>
                <a:latin typeface="TimesNewRomanPSMT"/>
              </a:rPr>
              <a:t>determining </a:t>
            </a:r>
            <a:r>
              <a:rPr lang="en-US" dirty="0">
                <a:solidFill>
                  <a:srgbClr val="002060"/>
                </a:solidFill>
                <a:latin typeface="TimesNewRomanPSMT"/>
              </a:rPr>
              <a:t>the change in error. </a:t>
            </a:r>
            <a:endParaRPr lang="tr-TR" dirty="0" smtClean="0">
              <a:solidFill>
                <a:srgbClr val="002060"/>
              </a:solidFill>
              <a:latin typeface="TimesNewRomanPSMT"/>
            </a:endParaRPr>
          </a:p>
          <a:p>
            <a:r>
              <a:rPr lang="en-US" dirty="0" smtClean="0">
                <a:solidFill>
                  <a:srgbClr val="002060"/>
                </a:solidFill>
                <a:latin typeface="TimesNewRomanPSMT"/>
              </a:rPr>
              <a:t>The </a:t>
            </a:r>
            <a:r>
              <a:rPr lang="en-US" dirty="0">
                <a:solidFill>
                  <a:srgbClr val="002060"/>
                </a:solidFill>
                <a:latin typeface="TimesNewRomanPSMT"/>
              </a:rPr>
              <a:t>change in error is also </a:t>
            </a:r>
            <a:r>
              <a:rPr lang="en-US" dirty="0" smtClean="0">
                <a:solidFill>
                  <a:srgbClr val="002060"/>
                </a:solidFill>
                <a:latin typeface="TimesNewRomanPSMT"/>
              </a:rPr>
              <a:t>an</a:t>
            </a:r>
            <a:r>
              <a:rPr lang="tr-TR" dirty="0" smtClean="0">
                <a:solidFill>
                  <a:srgbClr val="002060"/>
                </a:solidFill>
                <a:latin typeface="TimesNewRomanPSMT"/>
              </a:rPr>
              <a:t> </a:t>
            </a:r>
            <a:r>
              <a:rPr lang="en-US" dirty="0" smtClean="0">
                <a:solidFill>
                  <a:srgbClr val="002060"/>
                </a:solidFill>
                <a:latin typeface="TimesNewRomanPSMT"/>
              </a:rPr>
              <a:t>important </a:t>
            </a:r>
            <a:r>
              <a:rPr lang="en-US" dirty="0">
                <a:solidFill>
                  <a:srgbClr val="002060"/>
                </a:solidFill>
                <a:latin typeface="TimesNewRomanPSMT"/>
              </a:rPr>
              <a:t>value.</a:t>
            </a:r>
            <a:r>
              <a:rPr lang="en-US" dirty="0">
                <a:solidFill>
                  <a:srgbClr val="002060"/>
                </a:solidFill>
              </a:rPr>
              <a:t> </a:t>
            </a:r>
            <a:endParaRPr lang="tr-TR" dirty="0" smtClean="0">
              <a:solidFill>
                <a:srgbClr val="002060"/>
              </a:solidFill>
            </a:endParaRPr>
          </a:p>
          <a:p>
            <a:r>
              <a:rPr lang="en-US" b="1" dirty="0">
                <a:solidFill>
                  <a:srgbClr val="002060"/>
                </a:solidFill>
                <a:latin typeface="TimesNewRomanPSMT"/>
              </a:rPr>
              <a:t>Duration</a:t>
            </a:r>
            <a:r>
              <a:rPr lang="en-US" dirty="0">
                <a:solidFill>
                  <a:srgbClr val="002060"/>
                </a:solidFill>
                <a:latin typeface="TimesNewRomanPSMT"/>
              </a:rPr>
              <a:t/>
            </a:r>
            <a:br>
              <a:rPr lang="en-US" dirty="0">
                <a:solidFill>
                  <a:srgbClr val="002060"/>
                </a:solidFill>
                <a:latin typeface="TimesNewRomanPSMT"/>
              </a:rPr>
            </a:br>
            <a:r>
              <a:rPr lang="en-US" dirty="0" err="1">
                <a:solidFill>
                  <a:srgbClr val="002060"/>
                </a:solidFill>
                <a:latin typeface="TimesNewRomanPSMT"/>
              </a:rPr>
              <a:t>Duration</a:t>
            </a:r>
            <a:r>
              <a:rPr lang="en-US" dirty="0">
                <a:solidFill>
                  <a:srgbClr val="002060"/>
                </a:solidFill>
                <a:latin typeface="TimesNewRomanPSMT"/>
              </a:rPr>
              <a:t> refers to the length of time that an error condition </a:t>
            </a:r>
            <a:r>
              <a:rPr lang="en-US" dirty="0" smtClean="0">
                <a:solidFill>
                  <a:srgbClr val="002060"/>
                </a:solidFill>
                <a:latin typeface="TimesNewRomanPSMT"/>
              </a:rPr>
              <a:t>has</a:t>
            </a:r>
            <a:r>
              <a:rPr lang="tr-TR" dirty="0" smtClean="0">
                <a:solidFill>
                  <a:srgbClr val="002060"/>
                </a:solidFill>
                <a:latin typeface="TimesNewRomanPSMT"/>
              </a:rPr>
              <a:t> </a:t>
            </a:r>
            <a:r>
              <a:rPr lang="en-US" dirty="0" smtClean="0">
                <a:solidFill>
                  <a:srgbClr val="002060"/>
                </a:solidFill>
                <a:latin typeface="TimesNewRomanPSMT"/>
              </a:rPr>
              <a:t>existed</a:t>
            </a:r>
            <a:r>
              <a:rPr lang="en-US" dirty="0">
                <a:solidFill>
                  <a:srgbClr val="002060"/>
                </a:solidFill>
                <a:latin typeface="TimesNewRomanPSMT"/>
              </a:rPr>
              <a:t>.</a:t>
            </a:r>
            <a:br>
              <a:rPr lang="en-US" dirty="0">
                <a:solidFill>
                  <a:srgbClr val="002060"/>
                </a:solidFill>
                <a:latin typeface="TimesNewRomanPSMT"/>
              </a:rPr>
            </a:br>
            <a:r>
              <a:rPr lang="en-US" b="1" dirty="0">
                <a:solidFill>
                  <a:srgbClr val="002060"/>
                </a:solidFill>
                <a:latin typeface="TimesNewRomanPSMT"/>
              </a:rPr>
              <a:t>Rate Of Change</a:t>
            </a:r>
            <a:r>
              <a:rPr lang="en-US" dirty="0">
                <a:solidFill>
                  <a:srgbClr val="002060"/>
                </a:solidFill>
                <a:latin typeface="TimesNewRomanPSMT"/>
              </a:rPr>
              <a:t/>
            </a:r>
            <a:br>
              <a:rPr lang="en-US" dirty="0">
                <a:solidFill>
                  <a:srgbClr val="002060"/>
                </a:solidFill>
                <a:latin typeface="TimesNewRomanPSMT"/>
              </a:rPr>
            </a:br>
            <a:r>
              <a:rPr lang="en-US" dirty="0">
                <a:solidFill>
                  <a:srgbClr val="002060"/>
                </a:solidFill>
                <a:latin typeface="TimesNewRomanPSMT"/>
              </a:rPr>
              <a:t>The rate of change is shown by the slope of the error plot. </a:t>
            </a:r>
            <a:r>
              <a:rPr lang="en-US" dirty="0">
                <a:solidFill>
                  <a:srgbClr val="002060"/>
                </a:solidFill>
              </a:rPr>
              <a:t/>
            </a:r>
            <a:br>
              <a:rPr lang="en-US" dirty="0">
                <a:solidFill>
                  <a:srgbClr val="002060"/>
                </a:solidFill>
              </a:rPr>
            </a:br>
            <a:endParaRPr lang="en-US" dirty="0">
              <a:solidFill>
                <a:srgbClr val="002060"/>
              </a:solidFill>
            </a:endParaRPr>
          </a:p>
          <a:p>
            <a:r>
              <a:rPr lang="en-US" dirty="0" smtClean="0">
                <a:solidFill>
                  <a:srgbClr val="002060"/>
                </a:solidFill>
              </a:rPr>
              <a:t/>
            </a:r>
            <a:br>
              <a:rPr lang="en-US" dirty="0" smtClean="0">
                <a:solidFill>
                  <a:srgbClr val="002060"/>
                </a:solidFill>
              </a:rPr>
            </a:br>
            <a:endParaRPr lang="tr-TR" dirty="0">
              <a:solidFill>
                <a:srgbClr val="002060"/>
              </a:solidFill>
            </a:endParaRPr>
          </a:p>
        </p:txBody>
      </p:sp>
      <p:pic>
        <p:nvPicPr>
          <p:cNvPr id="5" name="Resim 4"/>
          <p:cNvPicPr>
            <a:picLocks noChangeAspect="1"/>
          </p:cNvPicPr>
          <p:nvPr/>
        </p:nvPicPr>
        <p:blipFill rotWithShape="1">
          <a:blip r:embed="rId2"/>
          <a:srcRect b="1841"/>
          <a:stretch/>
        </p:blipFill>
        <p:spPr>
          <a:xfrm>
            <a:off x="7710799" y="3790054"/>
            <a:ext cx="4470605" cy="2798460"/>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4108826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200" b="1" dirty="0" smtClean="0">
                <a:latin typeface="Arial-BoldMT"/>
              </a:rPr>
              <a:t>o</a:t>
            </a:r>
            <a:r>
              <a:rPr lang="en-US" sz="3200" b="1" dirty="0" smtClean="0">
                <a:latin typeface="Arial-BoldMT"/>
              </a:rPr>
              <a:t>FFSET</a:t>
            </a:r>
            <a:r>
              <a:rPr lang="tr-TR" sz="3200" b="1" dirty="0">
                <a:latin typeface="Arial-BoldMT"/>
              </a:rPr>
              <a:t>, LOAD DISTURBANCE</a:t>
            </a:r>
            <a:endParaRPr lang="tr-TR" sz="3200" dirty="0"/>
          </a:p>
        </p:txBody>
      </p:sp>
      <p:sp>
        <p:nvSpPr>
          <p:cNvPr id="4" name="Dikdörtgen 3"/>
          <p:cNvSpPr/>
          <p:nvPr/>
        </p:nvSpPr>
        <p:spPr>
          <a:xfrm>
            <a:off x="422993" y="2069546"/>
            <a:ext cx="11182517" cy="3170099"/>
          </a:xfrm>
          <a:prstGeom prst="rect">
            <a:avLst/>
          </a:prstGeom>
        </p:spPr>
        <p:txBody>
          <a:bodyPr wrap="square">
            <a:spAutoFit/>
          </a:bodyPr>
          <a:lstStyle/>
          <a:p>
            <a:pPr algn="just"/>
            <a:r>
              <a:rPr lang="en-US" sz="2000" b="1" dirty="0">
                <a:solidFill>
                  <a:srgbClr val="002060"/>
                </a:solidFill>
                <a:latin typeface="Verdana" panose="020B0604030504040204" pitchFamily="34" charset="0"/>
                <a:ea typeface="Verdana" panose="020B0604030504040204" pitchFamily="34" charset="0"/>
              </a:rPr>
              <a:t/>
            </a:r>
            <a:br>
              <a:rPr lang="en-US" sz="2000" b="1" dirty="0">
                <a:solidFill>
                  <a:srgbClr val="002060"/>
                </a:solidFill>
                <a:latin typeface="Verdana" panose="020B0604030504040204" pitchFamily="34" charset="0"/>
                <a:ea typeface="Verdana" panose="020B0604030504040204" pitchFamily="34" charset="0"/>
              </a:rPr>
            </a:br>
            <a:r>
              <a:rPr lang="en-US" sz="2000" i="1" dirty="0">
                <a:solidFill>
                  <a:srgbClr val="002060"/>
                </a:solidFill>
                <a:latin typeface="Verdana" panose="020B0604030504040204" pitchFamily="34" charset="0"/>
                <a:ea typeface="Verdana" panose="020B0604030504040204" pitchFamily="34" charset="0"/>
              </a:rPr>
              <a:t>Offset </a:t>
            </a:r>
            <a:r>
              <a:rPr lang="en-US" sz="2000" dirty="0">
                <a:solidFill>
                  <a:srgbClr val="002060"/>
                </a:solidFill>
                <a:latin typeface="Verdana" panose="020B0604030504040204" pitchFamily="34" charset="0"/>
                <a:ea typeface="Verdana" panose="020B0604030504040204" pitchFamily="34" charset="0"/>
              </a:rPr>
              <a:t>is a sustained deviation of the process variable from </a:t>
            </a:r>
            <a:r>
              <a:rPr lang="en-US" sz="2000" dirty="0" smtClean="0">
                <a:solidFill>
                  <a:srgbClr val="002060"/>
                </a:solidFill>
                <a:latin typeface="Verdana" panose="020B0604030504040204" pitchFamily="34" charset="0"/>
                <a:ea typeface="Verdana" panose="020B0604030504040204" pitchFamily="34" charset="0"/>
              </a:rPr>
              <a:t>the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set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point</a:t>
            </a:r>
            <a:r>
              <a:rPr lang="en-US" sz="2000" dirty="0">
                <a:solidFill>
                  <a:srgbClr val="002060"/>
                </a:solidFill>
                <a:latin typeface="Verdana" panose="020B0604030504040204" pitchFamily="34" charset="0"/>
                <a:ea typeface="Verdana" panose="020B0604030504040204" pitchFamily="34" charset="0"/>
              </a:rPr>
              <a:t>. In the temperature control </a:t>
            </a:r>
            <a:r>
              <a:rPr lang="en-US" sz="2000" dirty="0" smtClean="0">
                <a:solidFill>
                  <a:srgbClr val="002060"/>
                </a:solidFill>
                <a:latin typeface="Verdana" panose="020B0604030504040204" pitchFamily="34" charset="0"/>
                <a:ea typeface="Verdana" panose="020B0604030504040204" pitchFamily="34" charset="0"/>
              </a:rPr>
              <a:t>loop</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example</a:t>
            </a:r>
            <a:r>
              <a:rPr lang="en-US" sz="2000" dirty="0">
                <a:solidFill>
                  <a:srgbClr val="002060"/>
                </a:solidFill>
                <a:latin typeface="Verdana" panose="020B0604030504040204" pitchFamily="34" charset="0"/>
                <a:ea typeface="Verdana" panose="020B0604030504040204" pitchFamily="34" charset="0"/>
              </a:rPr>
              <a:t>, if the </a:t>
            </a:r>
            <a:r>
              <a:rPr lang="en-US" sz="2000" dirty="0" smtClean="0">
                <a:solidFill>
                  <a:srgbClr val="002060"/>
                </a:solidFill>
                <a:latin typeface="Verdana" panose="020B0604030504040204" pitchFamily="34" charset="0"/>
                <a:ea typeface="Verdana" panose="020B0604030504040204" pitchFamily="34" charset="0"/>
              </a:rPr>
              <a:t>control</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system </a:t>
            </a:r>
            <a:r>
              <a:rPr lang="en-US" sz="2000" dirty="0">
                <a:solidFill>
                  <a:srgbClr val="002060"/>
                </a:solidFill>
                <a:latin typeface="Verdana" panose="020B0604030504040204" pitchFamily="34" charset="0"/>
                <a:ea typeface="Verdana" panose="020B0604030504040204" pitchFamily="34" charset="0"/>
              </a:rPr>
              <a:t>held the process fluid at 100.5 °C consistently, even </a:t>
            </a:r>
            <a:r>
              <a:rPr lang="en-US" sz="2000" dirty="0" smtClean="0">
                <a:solidFill>
                  <a:srgbClr val="002060"/>
                </a:solidFill>
                <a:latin typeface="Verdana" panose="020B0604030504040204" pitchFamily="34" charset="0"/>
                <a:ea typeface="Verdana" panose="020B0604030504040204" pitchFamily="34" charset="0"/>
              </a:rPr>
              <a:t>though</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the set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point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is </a:t>
            </a:r>
            <a:r>
              <a:rPr lang="en-US" sz="2000" dirty="0">
                <a:solidFill>
                  <a:srgbClr val="002060"/>
                </a:solidFill>
                <a:latin typeface="Verdana" panose="020B0604030504040204" pitchFamily="34" charset="0"/>
                <a:ea typeface="Verdana" panose="020B0604030504040204" pitchFamily="34" charset="0"/>
              </a:rPr>
              <a:t>100 °C, then an offset of 0.5 °C exists</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b="1" dirty="0">
                <a:solidFill>
                  <a:srgbClr val="002060"/>
                </a:solidFill>
                <a:latin typeface="Verdana" panose="020B0604030504040204" pitchFamily="34" charset="0"/>
                <a:ea typeface="Verdana" panose="020B0604030504040204" pitchFamily="34" charset="0"/>
              </a:rPr>
              <a:t/>
            </a:r>
            <a:br>
              <a:rPr lang="en-US" sz="2000" b="1"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A </a:t>
            </a:r>
            <a:r>
              <a:rPr lang="en-US" sz="2000" i="1" dirty="0">
                <a:solidFill>
                  <a:srgbClr val="002060"/>
                </a:solidFill>
                <a:latin typeface="Verdana" panose="020B0604030504040204" pitchFamily="34" charset="0"/>
                <a:ea typeface="Verdana" panose="020B0604030504040204" pitchFamily="34" charset="0"/>
              </a:rPr>
              <a:t>load disturbance </a:t>
            </a:r>
            <a:r>
              <a:rPr lang="en-US" sz="2000" dirty="0">
                <a:solidFill>
                  <a:srgbClr val="002060"/>
                </a:solidFill>
                <a:latin typeface="Verdana" panose="020B0604030504040204" pitchFamily="34" charset="0"/>
                <a:ea typeface="Verdana" panose="020B0604030504040204" pitchFamily="34" charset="0"/>
              </a:rPr>
              <a:t>is an undesired change in one of the factors </a:t>
            </a:r>
            <a:r>
              <a:rPr lang="en-US" sz="2000" dirty="0" smtClean="0">
                <a:solidFill>
                  <a:srgbClr val="002060"/>
                </a:solidFill>
                <a:latin typeface="Verdana" panose="020B0604030504040204" pitchFamily="34" charset="0"/>
                <a:ea typeface="Verdana" panose="020B0604030504040204" pitchFamily="34" charset="0"/>
              </a:rPr>
              <a:t>that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can </a:t>
            </a:r>
            <a:r>
              <a:rPr lang="en-US" sz="2000" dirty="0">
                <a:solidFill>
                  <a:srgbClr val="002060"/>
                </a:solidFill>
                <a:latin typeface="Verdana" panose="020B0604030504040204" pitchFamily="34" charset="0"/>
                <a:ea typeface="Verdana" panose="020B0604030504040204" pitchFamily="34" charset="0"/>
              </a:rPr>
              <a:t>affect the process variable. </a:t>
            </a:r>
            <a:r>
              <a:rPr lang="en-US" sz="2000" dirty="0" smtClean="0">
                <a:solidFill>
                  <a:srgbClr val="002060"/>
                </a:solidFill>
                <a:latin typeface="Verdana" panose="020B0604030504040204" pitchFamily="34" charset="0"/>
                <a:ea typeface="Verdana" panose="020B0604030504040204" pitchFamily="34" charset="0"/>
              </a:rPr>
              <a:t>In</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the </a:t>
            </a:r>
            <a:r>
              <a:rPr lang="en-US" sz="2000" dirty="0">
                <a:solidFill>
                  <a:srgbClr val="002060"/>
                </a:solidFill>
                <a:latin typeface="Verdana" panose="020B0604030504040204" pitchFamily="34" charset="0"/>
                <a:ea typeface="Verdana" panose="020B0604030504040204" pitchFamily="34" charset="0"/>
              </a:rPr>
              <a:t>temperature control </a:t>
            </a:r>
            <a:r>
              <a:rPr lang="en-US" sz="2000" dirty="0" smtClean="0">
                <a:solidFill>
                  <a:srgbClr val="002060"/>
                </a:solidFill>
                <a:latin typeface="Verdana" panose="020B0604030504040204" pitchFamily="34" charset="0"/>
                <a:ea typeface="Verdana" panose="020B0604030504040204" pitchFamily="34" charset="0"/>
              </a:rPr>
              <a:t>loop</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example</a:t>
            </a:r>
            <a:r>
              <a:rPr lang="en-US" sz="2000" dirty="0">
                <a:solidFill>
                  <a:srgbClr val="002060"/>
                </a:solidFill>
                <a:latin typeface="Verdana" panose="020B0604030504040204" pitchFamily="34" charset="0"/>
                <a:ea typeface="Verdana" panose="020B0604030504040204" pitchFamily="34" charset="0"/>
              </a:rPr>
              <a:t>, adding cold process fluid to the vessel would be a </a:t>
            </a:r>
            <a:r>
              <a:rPr lang="en-US" sz="2000" dirty="0" smtClean="0">
                <a:solidFill>
                  <a:srgbClr val="002060"/>
                </a:solidFill>
                <a:latin typeface="Verdana" panose="020B0604030504040204" pitchFamily="34" charset="0"/>
                <a:ea typeface="Verdana" panose="020B0604030504040204" pitchFamily="34" charset="0"/>
              </a:rPr>
              <a:t>load</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disturbance </a:t>
            </a:r>
            <a:r>
              <a:rPr lang="en-US" sz="2000" dirty="0">
                <a:solidFill>
                  <a:srgbClr val="002060"/>
                </a:solidFill>
                <a:latin typeface="Verdana" panose="020B0604030504040204" pitchFamily="34" charset="0"/>
                <a:ea typeface="Verdana" panose="020B0604030504040204" pitchFamily="34" charset="0"/>
              </a:rPr>
              <a:t>because it would lower the temperature of the </a:t>
            </a:r>
            <a:r>
              <a:rPr lang="en-US" sz="2000" dirty="0" smtClean="0">
                <a:solidFill>
                  <a:srgbClr val="002060"/>
                </a:solidFill>
                <a:latin typeface="Verdana" panose="020B0604030504040204" pitchFamily="34" charset="0"/>
                <a:ea typeface="Verdana" panose="020B0604030504040204" pitchFamily="34" charset="0"/>
              </a:rPr>
              <a:t>process</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fluid.</a:t>
            </a:r>
            <a:endParaRPr lang="tr-TR" sz="2000" dirty="0">
              <a:solidFill>
                <a:srgbClr val="002060"/>
              </a:solidFill>
              <a:latin typeface="Verdana" panose="020B0604030504040204" pitchFamily="34" charset="0"/>
              <a:ea typeface="Verdana" panose="020B0604030504040204" pitchFamily="34" charset="0"/>
            </a:endParaRP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95410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static4.depositphotos.com/1005870/287/i/950/depositphotos_2879236-Control-room---nuclear-power-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091" y="2725037"/>
            <a:ext cx="4413654" cy="2933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title"/>
          </p:nvPr>
        </p:nvSpPr>
        <p:spPr>
          <a:xfrm>
            <a:off x="2044699" y="635247"/>
            <a:ext cx="7499350" cy="1143000"/>
          </a:xfrm>
        </p:spPr>
        <p:txBody>
          <a:bodyPr>
            <a:normAutofit fontScale="90000"/>
          </a:bodyPr>
          <a:lstStyle/>
          <a:p>
            <a:pPr algn="ctr">
              <a:defRPr/>
            </a:pPr>
            <a:r>
              <a:rPr lang="en-US" altLang="zh-TW" sz="3800" b="1" dirty="0">
                <a:latin typeface="Verdana" panose="020B0604030504040204" pitchFamily="34" charset="0"/>
                <a:ea typeface="Verdana" panose="020B0604030504040204" pitchFamily="34" charset="0"/>
              </a:rPr>
              <a:t>Heart of </a:t>
            </a:r>
            <a:r>
              <a:rPr lang="en-US" altLang="zh-TW" sz="3800" b="1" dirty="0" err="1" smtClean="0">
                <a:latin typeface="Verdana" panose="020B0604030504040204" pitchFamily="34" charset="0"/>
                <a:ea typeface="Verdana" panose="020B0604030504040204" pitchFamily="34" charset="0"/>
              </a:rPr>
              <a:t>Chem</a:t>
            </a:r>
            <a:r>
              <a:rPr lang="tr-TR" altLang="zh-TW" sz="3800" b="1" dirty="0" smtClean="0">
                <a:latin typeface="Verdana" panose="020B0604030504040204" pitchFamily="34" charset="0"/>
                <a:ea typeface="Verdana" panose="020B0604030504040204" pitchFamily="34" charset="0"/>
              </a:rPr>
              <a:t>ı</a:t>
            </a:r>
            <a:r>
              <a:rPr lang="en-US" altLang="zh-TW" sz="3800" b="1" dirty="0" err="1" smtClean="0">
                <a:latin typeface="Verdana" panose="020B0604030504040204" pitchFamily="34" charset="0"/>
                <a:ea typeface="Verdana" panose="020B0604030504040204" pitchFamily="34" charset="0"/>
              </a:rPr>
              <a:t>cal</a:t>
            </a:r>
            <a:r>
              <a:rPr lang="en-US" altLang="zh-TW" sz="3800" b="1" dirty="0" smtClean="0">
                <a:latin typeface="Verdana" panose="020B0604030504040204" pitchFamily="34" charset="0"/>
                <a:ea typeface="Verdana" panose="020B0604030504040204" pitchFamily="34" charset="0"/>
              </a:rPr>
              <a:t> </a:t>
            </a:r>
            <a:r>
              <a:rPr lang="en-US" altLang="zh-TW" sz="3800" b="1" dirty="0">
                <a:latin typeface="Verdana" panose="020B0604030504040204" pitchFamily="34" charset="0"/>
                <a:ea typeface="Verdana" panose="020B0604030504040204" pitchFamily="34" charset="0"/>
              </a:rPr>
              <a:t>Plant – Control room </a:t>
            </a:r>
            <a:endParaRPr lang="zh-TW" altLang="en-US" sz="3800" b="1" dirty="0">
              <a:latin typeface="Verdana" panose="020B0604030504040204" pitchFamily="34" charset="0"/>
            </a:endParaRPr>
          </a:p>
        </p:txBody>
      </p:sp>
      <p:pic>
        <p:nvPicPr>
          <p:cNvPr id="27652" name="Picture 2" descr="http://www.animatedsoftware.com/hotwords/control_room/prarie_island_control_ro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398" y="2244042"/>
            <a:ext cx="6514856" cy="402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86503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rocess control feedback control diagram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287" y="2258544"/>
            <a:ext cx="8047281" cy="396194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cess control feedback control diagram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0025" y="2611149"/>
            <a:ext cx="3073461" cy="3256741"/>
          </a:xfrm>
          <a:prstGeom prst="rect">
            <a:avLst/>
          </a:prstGeom>
          <a:noFill/>
          <a:extLst>
            <a:ext uri="{909E8E84-426E-40DD-AFC4-6F175D3DCCD1}">
              <a14:hiddenFill xmlns:a14="http://schemas.microsoft.com/office/drawing/2010/main">
                <a:solidFill>
                  <a:srgbClr val="FFFFFF"/>
                </a:solidFill>
              </a14:hiddenFill>
            </a:ext>
          </a:extLst>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
        <p:nvSpPr>
          <p:cNvPr id="7" name="Unvan 2"/>
          <p:cNvSpPr>
            <a:spLocks noGrp="1"/>
          </p:cNvSpPr>
          <p:nvPr>
            <p:ph type="title"/>
          </p:nvPr>
        </p:nvSpPr>
        <p:spPr>
          <a:xfrm>
            <a:off x="575894" y="729658"/>
            <a:ext cx="11029616" cy="988332"/>
          </a:xfrm>
        </p:spPr>
        <p:txBody>
          <a:bodyPr>
            <a:normAutofit/>
          </a:bodyPr>
          <a:lstStyle/>
          <a:p>
            <a:pPr algn="ctr"/>
            <a:r>
              <a:rPr lang="tr-TR" b="1" dirty="0" smtClean="0">
                <a:latin typeface="TimesNewRomanPSMT"/>
              </a:rPr>
              <a:t>Feedback </a:t>
            </a:r>
            <a:r>
              <a:rPr lang="tr-TR" b="1" dirty="0" err="1" smtClean="0">
                <a:latin typeface="TimesNewRomanPSMT"/>
              </a:rPr>
              <a:t>control</a:t>
            </a:r>
            <a:r>
              <a:rPr lang="tr-TR" b="1" dirty="0" smtClean="0">
                <a:latin typeface="TimesNewRomanPSMT"/>
              </a:rPr>
              <a:t> </a:t>
            </a:r>
            <a:r>
              <a:rPr lang="tr-TR" b="1" dirty="0" err="1" smtClean="0">
                <a:latin typeface="TimesNewRomanPSMT"/>
              </a:rPr>
              <a:t>loop</a:t>
            </a:r>
            <a:endParaRPr lang="tr-TR" b="1" dirty="0"/>
          </a:p>
        </p:txBody>
      </p:sp>
    </p:spTree>
    <p:extLst>
      <p:ext uri="{BB962C8B-B14F-4D97-AF65-F5344CB8AC3E}">
        <p14:creationId xmlns:p14="http://schemas.microsoft.com/office/powerpoint/2010/main" val="3475492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fontScale="90000"/>
          </a:bodyPr>
          <a:lstStyle/>
          <a:p>
            <a:pPr algn="ctr"/>
            <a:r>
              <a:rPr lang="en-US" dirty="0">
                <a:latin typeface="TimesNewRomanPSMT"/>
              </a:rPr>
              <a:t/>
            </a:r>
            <a:br>
              <a:rPr lang="en-US" dirty="0">
                <a:latin typeface="TimesNewRomanPSMT"/>
              </a:rPr>
            </a:br>
            <a:r>
              <a:rPr lang="en-US" sz="3600" b="1" dirty="0">
                <a:latin typeface="Arial-BoldMT"/>
              </a:rPr>
              <a:t>P</a:t>
            </a:r>
            <a:r>
              <a:rPr lang="en-US" b="1" dirty="0">
                <a:latin typeface="Arial-BoldMT"/>
              </a:rPr>
              <a:t>RIMARY </a:t>
            </a:r>
            <a:r>
              <a:rPr lang="en-US" sz="3600" b="1" dirty="0">
                <a:latin typeface="Arial-BoldMT"/>
              </a:rPr>
              <a:t>E</a:t>
            </a:r>
            <a:r>
              <a:rPr lang="en-US" b="1" dirty="0">
                <a:latin typeface="Arial-BoldMT"/>
              </a:rPr>
              <a:t>LEMENTS</a:t>
            </a:r>
            <a:r>
              <a:rPr lang="en-US" sz="3600" b="1" dirty="0">
                <a:latin typeface="Arial-BoldMT"/>
              </a:rPr>
              <a:t>/S</a:t>
            </a:r>
            <a:r>
              <a:rPr lang="en-US" b="1" dirty="0">
                <a:latin typeface="Arial-BoldMT"/>
              </a:rPr>
              <a:t>ENSORS</a:t>
            </a:r>
            <a:br>
              <a:rPr lang="en-US" b="1" dirty="0">
                <a:latin typeface="Arial-BoldMT"/>
              </a:rPr>
            </a:br>
            <a:endParaRPr lang="tr-TR" dirty="0"/>
          </a:p>
        </p:txBody>
      </p:sp>
      <p:sp>
        <p:nvSpPr>
          <p:cNvPr id="4" name="Dikdörtgen 3"/>
          <p:cNvSpPr/>
          <p:nvPr/>
        </p:nvSpPr>
        <p:spPr>
          <a:xfrm>
            <a:off x="428609" y="1957582"/>
            <a:ext cx="11324185" cy="5078313"/>
          </a:xfrm>
          <a:prstGeom prst="rect">
            <a:avLst/>
          </a:prstGeom>
        </p:spPr>
        <p:txBody>
          <a:bodyPr wrap="square">
            <a:spAutoFit/>
          </a:bodyPr>
          <a:lstStyle/>
          <a:p>
            <a:pPr algn="just"/>
            <a:r>
              <a:rPr lang="en-US" dirty="0" smtClean="0">
                <a:solidFill>
                  <a:srgbClr val="002060"/>
                </a:solidFill>
                <a:latin typeface="TimesNewRomanPSMT"/>
              </a:rPr>
              <a:t>In </a:t>
            </a:r>
            <a:r>
              <a:rPr lang="en-US" dirty="0">
                <a:solidFill>
                  <a:srgbClr val="002060"/>
                </a:solidFill>
                <a:latin typeface="TimesNewRomanPSMT"/>
              </a:rPr>
              <a:t>all cases, some kind of instrument is measuring changes in </a:t>
            </a:r>
            <a:r>
              <a:rPr lang="en-US" dirty="0" smtClean="0">
                <a:solidFill>
                  <a:srgbClr val="002060"/>
                </a:solidFill>
                <a:latin typeface="TimesNewRomanPSMT"/>
              </a:rPr>
              <a:t>the</a:t>
            </a:r>
            <a:r>
              <a:rPr lang="tr-TR" dirty="0" smtClean="0">
                <a:solidFill>
                  <a:srgbClr val="002060"/>
                </a:solidFill>
                <a:latin typeface="TimesNewRomanPSMT"/>
              </a:rPr>
              <a:t> </a:t>
            </a:r>
            <a:r>
              <a:rPr lang="en-US" dirty="0" smtClean="0">
                <a:solidFill>
                  <a:srgbClr val="002060"/>
                </a:solidFill>
                <a:latin typeface="TimesNewRomanPSMT"/>
              </a:rPr>
              <a:t>process </a:t>
            </a:r>
            <a:r>
              <a:rPr lang="en-US" dirty="0">
                <a:solidFill>
                  <a:srgbClr val="002060"/>
                </a:solidFill>
                <a:latin typeface="TimesNewRomanPSMT"/>
              </a:rPr>
              <a:t>and reporting a process variable measurement. </a:t>
            </a:r>
            <a:endParaRPr lang="tr-TR" dirty="0" smtClean="0">
              <a:solidFill>
                <a:srgbClr val="002060"/>
              </a:solidFill>
              <a:latin typeface="TimesNewRomanPSMT"/>
            </a:endParaRPr>
          </a:p>
          <a:p>
            <a:pPr algn="just"/>
            <a:r>
              <a:rPr lang="en-US" dirty="0" smtClean="0">
                <a:solidFill>
                  <a:srgbClr val="002060"/>
                </a:solidFill>
                <a:latin typeface="TimesNewRomanPSMT"/>
              </a:rPr>
              <a:t>Some </a:t>
            </a:r>
            <a:r>
              <a:rPr lang="en-US" dirty="0">
                <a:solidFill>
                  <a:srgbClr val="002060"/>
                </a:solidFill>
                <a:latin typeface="TimesNewRomanPSMT"/>
              </a:rPr>
              <a:t>of </a:t>
            </a:r>
            <a:r>
              <a:rPr lang="en-US" dirty="0" smtClean="0">
                <a:solidFill>
                  <a:srgbClr val="002060"/>
                </a:solidFill>
                <a:latin typeface="TimesNewRomanPSMT"/>
              </a:rPr>
              <a:t>the</a:t>
            </a:r>
            <a:r>
              <a:rPr lang="tr-TR" dirty="0" smtClean="0">
                <a:solidFill>
                  <a:srgbClr val="002060"/>
                </a:solidFill>
                <a:latin typeface="TimesNewRomanPSMT"/>
              </a:rPr>
              <a:t> </a:t>
            </a:r>
            <a:r>
              <a:rPr lang="en-US" dirty="0" smtClean="0">
                <a:solidFill>
                  <a:srgbClr val="002060"/>
                </a:solidFill>
                <a:latin typeface="TimesNewRomanPSMT"/>
              </a:rPr>
              <a:t>greatest </a:t>
            </a:r>
            <a:r>
              <a:rPr lang="en-US" dirty="0">
                <a:solidFill>
                  <a:srgbClr val="002060"/>
                </a:solidFill>
                <a:latin typeface="TimesNewRomanPSMT"/>
              </a:rPr>
              <a:t>ingenuity in the process control field is apparent in </a:t>
            </a:r>
            <a:r>
              <a:rPr lang="en-US" dirty="0" smtClean="0">
                <a:solidFill>
                  <a:srgbClr val="002060"/>
                </a:solidFill>
                <a:latin typeface="TimesNewRomanPSMT"/>
              </a:rPr>
              <a:t>sensing</a:t>
            </a:r>
            <a:r>
              <a:rPr lang="tr-TR" dirty="0" smtClean="0">
                <a:solidFill>
                  <a:srgbClr val="002060"/>
                </a:solidFill>
                <a:latin typeface="TimesNewRomanPSMT"/>
              </a:rPr>
              <a:t> </a:t>
            </a:r>
            <a:r>
              <a:rPr lang="en-US" dirty="0" smtClean="0">
                <a:solidFill>
                  <a:srgbClr val="002060"/>
                </a:solidFill>
                <a:latin typeface="TimesNewRomanPSMT"/>
              </a:rPr>
              <a:t>devices</a:t>
            </a:r>
            <a:r>
              <a:rPr lang="en-US" dirty="0">
                <a:solidFill>
                  <a:srgbClr val="002060"/>
                </a:solidFill>
                <a:latin typeface="TimesNewRomanPSMT"/>
              </a:rPr>
              <a:t>. Because sensing devices are the first element in the </a:t>
            </a:r>
            <a:r>
              <a:rPr lang="en-US" dirty="0" smtClean="0">
                <a:solidFill>
                  <a:srgbClr val="002060"/>
                </a:solidFill>
                <a:latin typeface="TimesNewRomanPSMT"/>
              </a:rPr>
              <a:t>control</a:t>
            </a:r>
            <a:r>
              <a:rPr lang="tr-TR" dirty="0" smtClean="0">
                <a:solidFill>
                  <a:srgbClr val="002060"/>
                </a:solidFill>
                <a:latin typeface="TimesNewRomanPSMT"/>
              </a:rPr>
              <a:t> </a:t>
            </a:r>
            <a:r>
              <a:rPr lang="en-US" dirty="0" smtClean="0">
                <a:solidFill>
                  <a:srgbClr val="002060"/>
                </a:solidFill>
                <a:latin typeface="TimesNewRomanPSMT"/>
              </a:rPr>
              <a:t>loop </a:t>
            </a:r>
            <a:r>
              <a:rPr lang="en-US" dirty="0">
                <a:solidFill>
                  <a:srgbClr val="002060"/>
                </a:solidFill>
                <a:latin typeface="TimesNewRomanPSMT"/>
              </a:rPr>
              <a:t>to measure the process variable, they are also called </a:t>
            </a:r>
            <a:r>
              <a:rPr lang="en-US" i="1" dirty="0" smtClean="0">
                <a:solidFill>
                  <a:srgbClr val="002060"/>
                </a:solidFill>
                <a:latin typeface="TimesNewRomanPS-ItalicMT"/>
              </a:rPr>
              <a:t>primary</a:t>
            </a:r>
            <a:r>
              <a:rPr lang="tr-TR" i="1" dirty="0" smtClean="0">
                <a:solidFill>
                  <a:srgbClr val="002060"/>
                </a:solidFill>
                <a:latin typeface="TimesNewRomanPS-ItalicMT"/>
              </a:rPr>
              <a:t> </a:t>
            </a:r>
            <a:r>
              <a:rPr lang="en-US" i="1" dirty="0" smtClean="0">
                <a:solidFill>
                  <a:srgbClr val="002060"/>
                </a:solidFill>
                <a:latin typeface="TimesNewRomanPS-ItalicMT"/>
              </a:rPr>
              <a:t>elements</a:t>
            </a:r>
            <a:r>
              <a:rPr lang="en-US" dirty="0">
                <a:solidFill>
                  <a:srgbClr val="002060"/>
                </a:solidFill>
                <a:latin typeface="TimesNewRomanPSMT"/>
              </a:rPr>
              <a:t>. </a:t>
            </a:r>
            <a:endParaRPr lang="tr-TR" dirty="0" smtClean="0">
              <a:solidFill>
                <a:srgbClr val="002060"/>
              </a:solidFill>
              <a:latin typeface="TimesNewRomanPSMT"/>
            </a:endParaRPr>
          </a:p>
          <a:p>
            <a:r>
              <a:rPr lang="en-US" dirty="0" smtClean="0">
                <a:solidFill>
                  <a:srgbClr val="002060"/>
                </a:solidFill>
                <a:latin typeface="TimesNewRomanPSMT"/>
              </a:rPr>
              <a:t>Examples </a:t>
            </a:r>
            <a:r>
              <a:rPr lang="en-US" dirty="0">
                <a:solidFill>
                  <a:srgbClr val="002060"/>
                </a:solidFill>
                <a:latin typeface="TimesNewRomanPSMT"/>
              </a:rPr>
              <a:t>of primary elements include:</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Pressure sensing diaphragms, strain gauges, capacitance cells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Resistance temperature detectors (RTDs)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Thermocouples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Orifice plates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Pitot tubes</a:t>
            </a:r>
            <a:br>
              <a:rPr lang="en-US" dirty="0">
                <a:solidFill>
                  <a:srgbClr val="002060"/>
                </a:solidFill>
                <a:latin typeface="TimesNewRomanPSMT"/>
              </a:rPr>
            </a:br>
            <a:r>
              <a:rPr lang="en-US" sz="1400" dirty="0">
                <a:solidFill>
                  <a:srgbClr val="002060"/>
                </a:solidFill>
                <a:latin typeface="AdobePiStd"/>
              </a:rPr>
              <a:t>❑ </a:t>
            </a:r>
            <a:r>
              <a:rPr lang="en-US" dirty="0" err="1">
                <a:solidFill>
                  <a:srgbClr val="002060"/>
                </a:solidFill>
                <a:latin typeface="TimesNewRomanPSMT"/>
              </a:rPr>
              <a:t>Venturi</a:t>
            </a:r>
            <a:r>
              <a:rPr lang="en-US" dirty="0">
                <a:solidFill>
                  <a:srgbClr val="002060"/>
                </a:solidFill>
                <a:latin typeface="TimesNewRomanPSMT"/>
              </a:rPr>
              <a:t> tubes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Magnetic flow tubes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Coriolis flow tubes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Radar emitters and receivers</a:t>
            </a:r>
            <a:br>
              <a:rPr lang="en-US" dirty="0">
                <a:solidFill>
                  <a:srgbClr val="002060"/>
                </a:solidFill>
                <a:latin typeface="TimesNewRomanPSMT"/>
              </a:rPr>
            </a:br>
            <a:r>
              <a:rPr lang="en-US" sz="1400" dirty="0">
                <a:solidFill>
                  <a:srgbClr val="002060"/>
                </a:solidFill>
                <a:latin typeface="AdobePiStd"/>
              </a:rPr>
              <a:t>❑ </a:t>
            </a:r>
            <a:r>
              <a:rPr lang="en-US" dirty="0">
                <a:solidFill>
                  <a:srgbClr val="002060"/>
                </a:solidFill>
                <a:latin typeface="TimesNewRomanPSMT"/>
              </a:rPr>
              <a:t>Ultrasonic emitters and receivers</a:t>
            </a:r>
            <a:br>
              <a:rPr lang="en-US" dirty="0">
                <a:solidFill>
                  <a:srgbClr val="002060"/>
                </a:solidFill>
                <a:latin typeface="TimesNewRomanPSMT"/>
              </a:rPr>
            </a:br>
            <a:r>
              <a:rPr lang="en-US" dirty="0">
                <a:solidFill>
                  <a:srgbClr val="002060"/>
                </a:solidFill>
              </a:rPr>
              <a:t/>
            </a:r>
            <a:br>
              <a:rPr lang="en-US" dirty="0">
                <a:solidFill>
                  <a:srgbClr val="002060"/>
                </a:solidFill>
              </a:rPr>
            </a:br>
            <a:endParaRPr lang="tr-TR" dirty="0">
              <a:solidFill>
                <a:srgbClr val="002060"/>
              </a:solidFill>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43539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en-US" sz="3600" b="1" dirty="0">
                <a:latin typeface="Arial-BoldMT"/>
              </a:rPr>
              <a:t>P</a:t>
            </a:r>
            <a:r>
              <a:rPr lang="en-US" b="1" dirty="0">
                <a:latin typeface="Arial-BoldMT"/>
              </a:rPr>
              <a:t>RIMARY </a:t>
            </a:r>
            <a:r>
              <a:rPr lang="en-US" sz="3600" b="1" dirty="0" smtClean="0">
                <a:latin typeface="Arial-BoldMT"/>
              </a:rPr>
              <a:t>E</a:t>
            </a:r>
            <a:r>
              <a:rPr lang="en-US" b="1" dirty="0" smtClean="0">
                <a:latin typeface="Arial-BoldMT"/>
              </a:rPr>
              <a:t>LEMENTS</a:t>
            </a:r>
            <a:endParaRPr lang="tr-TR" dirty="0"/>
          </a:p>
        </p:txBody>
      </p:sp>
      <p:sp>
        <p:nvSpPr>
          <p:cNvPr id="4" name="Dikdörtgen 3"/>
          <p:cNvSpPr/>
          <p:nvPr/>
        </p:nvSpPr>
        <p:spPr>
          <a:xfrm>
            <a:off x="425003" y="2126740"/>
            <a:ext cx="11307651" cy="3139321"/>
          </a:xfrm>
          <a:prstGeom prst="rect">
            <a:avLst/>
          </a:prstGeom>
        </p:spPr>
        <p:txBody>
          <a:bodyPr wrap="square">
            <a:spAutoFit/>
          </a:bodyPr>
          <a:lstStyle/>
          <a:p>
            <a:pPr algn="just"/>
            <a:r>
              <a:rPr lang="en-US" dirty="0">
                <a:solidFill>
                  <a:srgbClr val="002060"/>
                </a:solidFill>
                <a:latin typeface="Verdana" panose="020B0604030504040204" pitchFamily="34" charset="0"/>
                <a:ea typeface="Verdana" panose="020B0604030504040204" pitchFamily="34" charset="0"/>
              </a:rPr>
              <a:t>Primary elements are devices that cause some change in </a:t>
            </a:r>
            <a:r>
              <a:rPr lang="en-US" dirty="0" smtClean="0">
                <a:solidFill>
                  <a:srgbClr val="002060"/>
                </a:solidFill>
                <a:latin typeface="Verdana" panose="020B0604030504040204" pitchFamily="34" charset="0"/>
                <a:ea typeface="Verdana" panose="020B0604030504040204" pitchFamily="34" charset="0"/>
              </a:rPr>
              <a:t>their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property </a:t>
            </a:r>
            <a:r>
              <a:rPr lang="en-US" dirty="0">
                <a:solidFill>
                  <a:srgbClr val="002060"/>
                </a:solidFill>
                <a:latin typeface="Verdana" panose="020B0604030504040204" pitchFamily="34" charset="0"/>
                <a:ea typeface="Verdana" panose="020B0604030504040204" pitchFamily="34" charset="0"/>
              </a:rPr>
              <a:t>with changes in </a:t>
            </a:r>
            <a:r>
              <a:rPr lang="en-US" dirty="0" smtClean="0">
                <a:solidFill>
                  <a:srgbClr val="002060"/>
                </a:solidFill>
                <a:latin typeface="Verdana" panose="020B0604030504040204" pitchFamily="34" charset="0"/>
                <a:ea typeface="Verdana" panose="020B0604030504040204" pitchFamily="34" charset="0"/>
              </a:rPr>
              <a:t>process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fluid </a:t>
            </a:r>
            <a:r>
              <a:rPr lang="en-US" dirty="0">
                <a:solidFill>
                  <a:srgbClr val="002060"/>
                </a:solidFill>
                <a:latin typeface="Verdana" panose="020B0604030504040204" pitchFamily="34" charset="0"/>
                <a:ea typeface="Verdana" panose="020B0604030504040204" pitchFamily="34" charset="0"/>
              </a:rPr>
              <a:t>conditions that can then </a:t>
            </a:r>
            <a:r>
              <a:rPr lang="en-US" dirty="0" smtClean="0">
                <a:solidFill>
                  <a:srgbClr val="002060"/>
                </a:solidFill>
                <a:latin typeface="Verdana" panose="020B0604030504040204" pitchFamily="34" charset="0"/>
                <a:ea typeface="Verdana" panose="020B0604030504040204" pitchFamily="34" charset="0"/>
              </a:rPr>
              <a:t>be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measured</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For </a:t>
            </a:r>
            <a:r>
              <a:rPr lang="en-US" dirty="0">
                <a:solidFill>
                  <a:srgbClr val="002060"/>
                </a:solidFill>
                <a:latin typeface="Verdana" panose="020B0604030504040204" pitchFamily="34" charset="0"/>
                <a:ea typeface="Verdana" panose="020B0604030504040204" pitchFamily="34" charset="0"/>
              </a:rPr>
              <a:t>example, when a conductive fluid passes through </a:t>
            </a:r>
            <a:r>
              <a:rPr lang="en-US" dirty="0" smtClean="0">
                <a:solidFill>
                  <a:srgbClr val="002060"/>
                </a:solidFill>
                <a:latin typeface="Verdana" panose="020B0604030504040204" pitchFamily="34" charset="0"/>
                <a:ea typeface="Verdana" panose="020B0604030504040204" pitchFamily="34" charset="0"/>
              </a:rPr>
              <a:t>the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magnetic </a:t>
            </a:r>
            <a:r>
              <a:rPr lang="en-US" dirty="0">
                <a:solidFill>
                  <a:srgbClr val="002060"/>
                </a:solidFill>
                <a:latin typeface="Verdana" panose="020B0604030504040204" pitchFamily="34" charset="0"/>
                <a:ea typeface="Verdana" panose="020B0604030504040204" pitchFamily="34" charset="0"/>
              </a:rPr>
              <a:t>field in a magnetic flow tube, the fluid generates a </a:t>
            </a:r>
            <a:r>
              <a:rPr lang="en-US" dirty="0" smtClean="0">
                <a:solidFill>
                  <a:srgbClr val="002060"/>
                </a:solidFill>
                <a:latin typeface="Verdana" panose="020B0604030504040204" pitchFamily="34" charset="0"/>
                <a:ea typeface="Verdana" panose="020B0604030504040204" pitchFamily="34" charset="0"/>
              </a:rPr>
              <a:t>voltage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that </a:t>
            </a:r>
            <a:r>
              <a:rPr lang="en-US" dirty="0">
                <a:solidFill>
                  <a:srgbClr val="002060"/>
                </a:solidFill>
                <a:latin typeface="Verdana" panose="020B0604030504040204" pitchFamily="34" charset="0"/>
                <a:ea typeface="Verdana" panose="020B0604030504040204" pitchFamily="34" charset="0"/>
              </a:rPr>
              <a:t>is directly proportional to the velocity of the process </a:t>
            </a:r>
            <a:r>
              <a:rPr lang="en-US" dirty="0" smtClean="0">
                <a:solidFill>
                  <a:srgbClr val="002060"/>
                </a:solidFill>
                <a:latin typeface="Verdana" panose="020B0604030504040204" pitchFamily="34" charset="0"/>
                <a:ea typeface="Verdana" panose="020B0604030504040204" pitchFamily="34" charset="0"/>
              </a:rPr>
              <a:t>fluid.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a:t>
            </a:r>
            <a:r>
              <a:rPr lang="tr-TR" dirty="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primary </a:t>
            </a:r>
            <a:r>
              <a:rPr lang="en-US" dirty="0">
                <a:solidFill>
                  <a:srgbClr val="002060"/>
                </a:solidFill>
                <a:latin typeface="Verdana" panose="020B0604030504040204" pitchFamily="34" charset="0"/>
                <a:ea typeface="Verdana" panose="020B0604030504040204" pitchFamily="34" charset="0"/>
              </a:rPr>
              <a:t>element (magnetic flow tube) outputs a voltage that can be</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measured and used to calculate the fluid’s flow rate. </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With </a:t>
            </a:r>
            <a:r>
              <a:rPr lang="en-US" dirty="0">
                <a:solidFill>
                  <a:srgbClr val="002060"/>
                </a:solidFill>
                <a:latin typeface="Verdana" panose="020B0604030504040204" pitchFamily="34" charset="0"/>
                <a:ea typeface="Verdana" panose="020B0604030504040204" pitchFamily="34" charset="0"/>
              </a:rPr>
              <a:t>an RTD, </a:t>
            </a:r>
            <a:r>
              <a:rPr lang="en-US" dirty="0" smtClean="0">
                <a:solidFill>
                  <a:srgbClr val="002060"/>
                </a:solidFill>
                <a:latin typeface="Verdana" panose="020B0604030504040204" pitchFamily="34" charset="0"/>
                <a:ea typeface="Verdana" panose="020B0604030504040204" pitchFamily="34" charset="0"/>
              </a:rPr>
              <a:t>as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temperature of a process fluid surrounding the RTD rises or </a:t>
            </a:r>
            <a:r>
              <a:rPr lang="en-US" dirty="0" smtClean="0">
                <a:solidFill>
                  <a:srgbClr val="002060"/>
                </a:solidFill>
                <a:latin typeface="Verdana" panose="020B0604030504040204" pitchFamily="34" charset="0"/>
                <a:ea typeface="Verdana" panose="020B0604030504040204" pitchFamily="34" charset="0"/>
              </a:rPr>
              <a:t>falls,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electrical resistance of the RTD increases or decreases </a:t>
            </a:r>
            <a:r>
              <a:rPr lang="en-US" dirty="0" smtClean="0">
                <a:solidFill>
                  <a:srgbClr val="002060"/>
                </a:solidFill>
                <a:latin typeface="Verdana" panose="020B0604030504040204" pitchFamily="34" charset="0"/>
                <a:ea typeface="Verdana" panose="020B0604030504040204" pitchFamily="34" charset="0"/>
              </a:rPr>
              <a:t>a</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proportional </a:t>
            </a:r>
            <a:r>
              <a:rPr lang="en-US" dirty="0">
                <a:solidFill>
                  <a:srgbClr val="002060"/>
                </a:solidFill>
                <a:latin typeface="Verdana" panose="020B0604030504040204" pitchFamily="34" charset="0"/>
                <a:ea typeface="Verdana" panose="020B0604030504040204" pitchFamily="34" charset="0"/>
              </a:rPr>
              <a:t>amount. The resistance is measured, and from </a:t>
            </a:r>
            <a:r>
              <a:rPr lang="en-US" dirty="0" smtClean="0">
                <a:solidFill>
                  <a:srgbClr val="002060"/>
                </a:solidFill>
                <a:latin typeface="Verdana" panose="020B0604030504040204" pitchFamily="34" charset="0"/>
                <a:ea typeface="Verdana" panose="020B0604030504040204" pitchFamily="34" charset="0"/>
              </a:rPr>
              <a:t>this</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measurement</a:t>
            </a:r>
            <a:r>
              <a:rPr lang="en-US" dirty="0">
                <a:solidFill>
                  <a:srgbClr val="002060"/>
                </a:solidFill>
                <a:latin typeface="Verdana" panose="020B0604030504040204" pitchFamily="34" charset="0"/>
                <a:ea typeface="Verdana" panose="020B0604030504040204" pitchFamily="34" charset="0"/>
              </a:rPr>
              <a:t>, temperature is determined. </a:t>
            </a:r>
            <a:endParaRPr lang="tr-TR"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486191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en-US" sz="3600" b="1" dirty="0">
                <a:latin typeface="Arial-BoldMT"/>
              </a:rPr>
              <a:t>T</a:t>
            </a:r>
            <a:r>
              <a:rPr lang="en-US" b="1" dirty="0">
                <a:latin typeface="Arial-BoldMT"/>
              </a:rPr>
              <a:t>RANSDUCERS AND </a:t>
            </a:r>
            <a:r>
              <a:rPr lang="en-US" sz="3600" b="1" dirty="0">
                <a:latin typeface="Arial-BoldMT"/>
              </a:rPr>
              <a:t>C</a:t>
            </a:r>
            <a:r>
              <a:rPr lang="en-US" b="1" dirty="0">
                <a:latin typeface="Arial-BoldMT"/>
              </a:rPr>
              <a:t>ONVERTERS</a:t>
            </a:r>
            <a:endParaRPr lang="tr-TR" dirty="0"/>
          </a:p>
        </p:txBody>
      </p:sp>
      <p:sp>
        <p:nvSpPr>
          <p:cNvPr id="4" name="Dikdörtgen 3"/>
          <p:cNvSpPr/>
          <p:nvPr/>
        </p:nvSpPr>
        <p:spPr>
          <a:xfrm>
            <a:off x="457018" y="2095963"/>
            <a:ext cx="11267368" cy="3477875"/>
          </a:xfrm>
          <a:prstGeom prst="rect">
            <a:avLst/>
          </a:prstGeom>
        </p:spPr>
        <p:txBody>
          <a:bodyPr wrap="square">
            <a:spAutoFit/>
          </a:bodyPr>
          <a:lstStyle/>
          <a:p>
            <a:pPr algn="just"/>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A </a:t>
            </a:r>
            <a:r>
              <a:rPr lang="en-US" sz="2000" i="1" dirty="0">
                <a:solidFill>
                  <a:srgbClr val="002060"/>
                </a:solidFill>
                <a:latin typeface="Verdana" panose="020B0604030504040204" pitchFamily="34" charset="0"/>
                <a:ea typeface="Verdana" panose="020B0604030504040204" pitchFamily="34" charset="0"/>
              </a:rPr>
              <a:t>transducer </a:t>
            </a:r>
            <a:r>
              <a:rPr lang="en-US" sz="2000" dirty="0">
                <a:solidFill>
                  <a:srgbClr val="002060"/>
                </a:solidFill>
                <a:latin typeface="Verdana" panose="020B0604030504040204" pitchFamily="34" charset="0"/>
                <a:ea typeface="Verdana" panose="020B0604030504040204" pitchFamily="34" charset="0"/>
              </a:rPr>
              <a:t>is a device that translates a mechanical signal into </a:t>
            </a:r>
            <a:r>
              <a:rPr lang="en-US" sz="2000" dirty="0" smtClean="0">
                <a:solidFill>
                  <a:srgbClr val="002060"/>
                </a:solidFill>
                <a:latin typeface="Verdana" panose="020B0604030504040204" pitchFamily="34" charset="0"/>
                <a:ea typeface="Verdana" panose="020B0604030504040204" pitchFamily="34" charset="0"/>
              </a:rPr>
              <a:t>an</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electrical </a:t>
            </a:r>
            <a:r>
              <a:rPr lang="en-US" sz="2000" dirty="0">
                <a:solidFill>
                  <a:srgbClr val="002060"/>
                </a:solidFill>
                <a:latin typeface="Verdana" panose="020B0604030504040204" pitchFamily="34" charset="0"/>
                <a:ea typeface="Verdana" panose="020B0604030504040204" pitchFamily="34" charset="0"/>
              </a:rPr>
              <a:t>signal. For example, inside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capacitance </a:t>
            </a:r>
            <a:r>
              <a:rPr lang="en-US" sz="2000" dirty="0">
                <a:solidFill>
                  <a:srgbClr val="002060"/>
                </a:solidFill>
                <a:latin typeface="Verdana" panose="020B0604030504040204" pitchFamily="34" charset="0"/>
                <a:ea typeface="Verdana" panose="020B0604030504040204" pitchFamily="34" charset="0"/>
              </a:rPr>
              <a:t>pressure device,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transducer </a:t>
            </a:r>
            <a:r>
              <a:rPr lang="en-US" sz="2000" dirty="0">
                <a:solidFill>
                  <a:srgbClr val="002060"/>
                </a:solidFill>
                <a:latin typeface="Verdana" panose="020B0604030504040204" pitchFamily="34" charset="0"/>
                <a:ea typeface="Verdana" panose="020B0604030504040204" pitchFamily="34" charset="0"/>
              </a:rPr>
              <a:t>converts changes in pressure into a proportional change </a:t>
            </a:r>
            <a:r>
              <a:rPr lang="en-US" sz="2000" dirty="0" smtClean="0">
                <a:solidFill>
                  <a:srgbClr val="002060"/>
                </a:solidFill>
                <a:latin typeface="Verdana" panose="020B0604030504040204" pitchFamily="34" charset="0"/>
                <a:ea typeface="Verdana" panose="020B0604030504040204" pitchFamily="34" charset="0"/>
              </a:rPr>
              <a:t>in</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capacitance.</a:t>
            </a:r>
            <a:endParaRPr lang="tr-TR" sz="2000" dirty="0" smtClean="0">
              <a:solidFill>
                <a:srgbClr val="002060"/>
              </a:solidFill>
              <a:latin typeface="Verdana" panose="020B0604030504040204" pitchFamily="34" charset="0"/>
              <a:ea typeface="Verdana" panose="020B0604030504040204" pitchFamily="34" charset="0"/>
            </a:endParaRPr>
          </a:p>
          <a:p>
            <a:pPr algn="just"/>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A </a:t>
            </a:r>
            <a:r>
              <a:rPr lang="en-US" sz="2000" i="1" dirty="0">
                <a:solidFill>
                  <a:srgbClr val="002060"/>
                </a:solidFill>
                <a:latin typeface="Verdana" panose="020B0604030504040204" pitchFamily="34" charset="0"/>
                <a:ea typeface="Verdana" panose="020B0604030504040204" pitchFamily="34" charset="0"/>
              </a:rPr>
              <a:t>converter </a:t>
            </a:r>
            <a:r>
              <a:rPr lang="en-US" sz="2000" dirty="0">
                <a:solidFill>
                  <a:srgbClr val="002060"/>
                </a:solidFill>
                <a:latin typeface="Verdana" panose="020B0604030504040204" pitchFamily="34" charset="0"/>
                <a:ea typeface="Verdana" panose="020B0604030504040204" pitchFamily="34" charset="0"/>
              </a:rPr>
              <a:t>is a device that converts one type of signal into </a:t>
            </a:r>
            <a:r>
              <a:rPr lang="en-US" sz="2000" dirty="0" smtClean="0">
                <a:solidFill>
                  <a:srgbClr val="002060"/>
                </a:solidFill>
                <a:latin typeface="Verdana" panose="020B0604030504040204" pitchFamily="34" charset="0"/>
                <a:ea typeface="Verdana" panose="020B0604030504040204" pitchFamily="34" charset="0"/>
              </a:rPr>
              <a:t>another</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type </a:t>
            </a:r>
            <a:r>
              <a:rPr lang="en-US" sz="2000" dirty="0">
                <a:solidFill>
                  <a:srgbClr val="002060"/>
                </a:solidFill>
                <a:latin typeface="Verdana" panose="020B0604030504040204" pitchFamily="34" charset="0"/>
                <a:ea typeface="Verdana" panose="020B0604030504040204" pitchFamily="34" charset="0"/>
              </a:rPr>
              <a:t>of signal. For example, a converter may convert current </a:t>
            </a:r>
            <a:r>
              <a:rPr lang="en-US" sz="2000" dirty="0" smtClean="0">
                <a:solidFill>
                  <a:srgbClr val="002060"/>
                </a:solidFill>
                <a:latin typeface="Verdana" panose="020B0604030504040204" pitchFamily="34" charset="0"/>
                <a:ea typeface="Verdana" panose="020B0604030504040204" pitchFamily="34" charset="0"/>
              </a:rPr>
              <a:t>into</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voltage </a:t>
            </a:r>
            <a:r>
              <a:rPr lang="en-US" sz="2000" dirty="0">
                <a:solidFill>
                  <a:srgbClr val="002060"/>
                </a:solidFill>
                <a:latin typeface="Verdana" panose="020B0604030504040204" pitchFamily="34" charset="0"/>
                <a:ea typeface="Verdana" panose="020B0604030504040204" pitchFamily="34" charset="0"/>
              </a:rPr>
              <a:t>or an analog signal into a digital signal. In process control,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converter </a:t>
            </a:r>
            <a:r>
              <a:rPr lang="en-US" sz="2000" dirty="0">
                <a:solidFill>
                  <a:srgbClr val="002060"/>
                </a:solidFill>
                <a:latin typeface="Verdana" panose="020B0604030504040204" pitchFamily="34" charset="0"/>
                <a:ea typeface="Verdana" panose="020B0604030504040204" pitchFamily="34" charset="0"/>
              </a:rPr>
              <a:t>used to </a:t>
            </a:r>
            <a:r>
              <a:rPr lang="tr-TR" sz="2000" dirty="0" smtClean="0">
                <a:solidFill>
                  <a:srgbClr val="002060"/>
                </a:solidFill>
                <a:latin typeface="Verdana" panose="020B0604030504040204" pitchFamily="34" charset="0"/>
                <a:ea typeface="Verdana" panose="020B0604030504040204" pitchFamily="34" charset="0"/>
              </a:rPr>
              <a:t> c</a:t>
            </a:r>
            <a:r>
              <a:rPr lang="en-US" sz="2000" dirty="0" err="1" smtClean="0">
                <a:solidFill>
                  <a:srgbClr val="002060"/>
                </a:solidFill>
                <a:latin typeface="Verdana" panose="020B0604030504040204" pitchFamily="34" charset="0"/>
                <a:ea typeface="Verdana" panose="020B0604030504040204" pitchFamily="34" charset="0"/>
              </a:rPr>
              <a:t>onvert</a:t>
            </a:r>
            <a:r>
              <a:rPr lang="en-US" sz="2000" dirty="0" smtClean="0">
                <a:solidFill>
                  <a:srgbClr val="002060"/>
                </a:solidFill>
                <a:latin typeface="Verdana" panose="020B0604030504040204" pitchFamily="34" charset="0"/>
                <a:ea typeface="Verdana" panose="020B0604030504040204" pitchFamily="34" charset="0"/>
              </a:rPr>
              <a:t> </a:t>
            </a:r>
            <a:r>
              <a:rPr lang="en-US" sz="2000" dirty="0">
                <a:solidFill>
                  <a:srgbClr val="002060"/>
                </a:solidFill>
                <a:latin typeface="Verdana" panose="020B0604030504040204" pitchFamily="34" charset="0"/>
                <a:ea typeface="Verdana" panose="020B0604030504040204" pitchFamily="34" charset="0"/>
              </a:rPr>
              <a:t>a 4–20 mA current signal into a 3–15 </a:t>
            </a:r>
            <a:r>
              <a:rPr lang="en-US" sz="2000" dirty="0" smtClean="0">
                <a:solidFill>
                  <a:srgbClr val="002060"/>
                </a:solidFill>
                <a:latin typeface="Verdana" panose="020B0604030504040204" pitchFamily="34" charset="0"/>
                <a:ea typeface="Verdana" panose="020B0604030504040204" pitchFamily="34" charset="0"/>
              </a:rPr>
              <a:t>psig</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pneumatic </a:t>
            </a:r>
            <a:r>
              <a:rPr lang="en-US" sz="2000" dirty="0">
                <a:solidFill>
                  <a:srgbClr val="002060"/>
                </a:solidFill>
                <a:latin typeface="Verdana" panose="020B0604030504040204" pitchFamily="34" charset="0"/>
                <a:ea typeface="Verdana" panose="020B0604030504040204" pitchFamily="34" charset="0"/>
              </a:rPr>
              <a:t>signal (commonly used by valve actuators) is called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i="1" dirty="0" smtClean="0">
                <a:solidFill>
                  <a:srgbClr val="002060"/>
                </a:solidFill>
                <a:latin typeface="Verdana" panose="020B0604030504040204" pitchFamily="34" charset="0"/>
                <a:ea typeface="Verdana" panose="020B0604030504040204" pitchFamily="34" charset="0"/>
              </a:rPr>
              <a:t>current-to-pressure </a:t>
            </a:r>
            <a:r>
              <a:rPr lang="en-US" sz="2000" i="1" dirty="0">
                <a:solidFill>
                  <a:srgbClr val="002060"/>
                </a:solidFill>
                <a:latin typeface="Verdana" panose="020B0604030504040204" pitchFamily="34" charset="0"/>
                <a:ea typeface="Verdana" panose="020B0604030504040204" pitchFamily="34" charset="0"/>
              </a:rPr>
              <a:t>converter</a:t>
            </a:r>
            <a:r>
              <a:rPr lang="en-US" sz="2000" i="1" dirty="0" smtClean="0">
                <a:solidFill>
                  <a:srgbClr val="002060"/>
                </a:solidFill>
                <a:latin typeface="Verdana" panose="020B0604030504040204" pitchFamily="34" charset="0"/>
                <a:ea typeface="Verdana" panose="020B0604030504040204" pitchFamily="34" charset="0"/>
              </a:rPr>
              <a:t>.</a:t>
            </a:r>
            <a:endParaRPr lang="tr-TR" sz="2000" i="1" dirty="0" smtClean="0">
              <a:solidFill>
                <a:srgbClr val="002060"/>
              </a:solidFill>
              <a:latin typeface="Verdana" panose="020B0604030504040204" pitchFamily="34" charset="0"/>
              <a:ea typeface="Verdana" panose="020B0604030504040204" pitchFamily="34" charset="0"/>
            </a:endParaRPr>
          </a:p>
          <a:p>
            <a:pPr algn="just"/>
            <a:endParaRPr lang="tr-TR" sz="2000"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41326412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en-US" sz="3600" b="1" dirty="0" smtClean="0">
                <a:latin typeface="Arial-BoldMT"/>
              </a:rPr>
              <a:t>T</a:t>
            </a:r>
            <a:r>
              <a:rPr lang="en-US" b="1" dirty="0" smtClean="0">
                <a:latin typeface="Arial-BoldMT"/>
              </a:rPr>
              <a:t>RANSMITTERS</a:t>
            </a:r>
            <a:r>
              <a:rPr lang="tr-TR" b="1" dirty="0" smtClean="0">
                <a:latin typeface="Arial-BoldMT"/>
              </a:rPr>
              <a:t>- </a:t>
            </a:r>
            <a:r>
              <a:rPr lang="tr-TR" sz="3600" b="1" dirty="0" err="1" smtClean="0">
                <a:latin typeface="Arial-BoldMT"/>
              </a:rPr>
              <a:t>S</a:t>
            </a:r>
            <a:r>
              <a:rPr lang="tr-TR" b="1" dirty="0" err="1" smtClean="0">
                <a:latin typeface="Arial-BoldMT"/>
              </a:rPr>
              <a:t>ıgnals</a:t>
            </a:r>
            <a:endParaRPr lang="tr-TR" dirty="0"/>
          </a:p>
        </p:txBody>
      </p:sp>
      <p:sp>
        <p:nvSpPr>
          <p:cNvPr id="4" name="Dikdörtgen 3"/>
          <p:cNvSpPr/>
          <p:nvPr/>
        </p:nvSpPr>
        <p:spPr>
          <a:xfrm>
            <a:off x="445119" y="1692341"/>
            <a:ext cx="11287536" cy="4832092"/>
          </a:xfrm>
          <a:prstGeom prst="rect">
            <a:avLst/>
          </a:prstGeom>
        </p:spPr>
        <p:txBody>
          <a:bodyPr wrap="square">
            <a:spAutoFit/>
          </a:bodyPr>
          <a:lstStyle/>
          <a:p>
            <a:pPr algn="just"/>
            <a:r>
              <a:rPr lang="en-US" sz="2000" b="1" dirty="0">
                <a:solidFill>
                  <a:srgbClr val="002060"/>
                </a:solidFill>
                <a:latin typeface="Verdana" panose="020B0604030504040204" pitchFamily="34" charset="0"/>
                <a:ea typeface="Verdana" panose="020B0604030504040204" pitchFamily="34" charset="0"/>
              </a:rPr>
              <a:t/>
            </a:r>
            <a:br>
              <a:rPr lang="en-US" sz="2000" b="1"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A </a:t>
            </a:r>
            <a:r>
              <a:rPr lang="en-US" sz="2000" i="1" dirty="0">
                <a:solidFill>
                  <a:srgbClr val="002060"/>
                </a:solidFill>
                <a:latin typeface="Verdana" panose="020B0604030504040204" pitchFamily="34" charset="0"/>
                <a:ea typeface="Verdana" panose="020B0604030504040204" pitchFamily="34" charset="0"/>
              </a:rPr>
              <a:t>transmitter </a:t>
            </a:r>
            <a:r>
              <a:rPr lang="en-US" sz="2000" dirty="0">
                <a:solidFill>
                  <a:srgbClr val="002060"/>
                </a:solidFill>
                <a:latin typeface="Verdana" panose="020B0604030504040204" pitchFamily="34" charset="0"/>
                <a:ea typeface="Verdana" panose="020B0604030504040204" pitchFamily="34" charset="0"/>
              </a:rPr>
              <a:t>is a device that converts a reading from a </a:t>
            </a:r>
            <a:r>
              <a:rPr lang="en-US" sz="2000" dirty="0" smtClean="0">
                <a:solidFill>
                  <a:srgbClr val="002060"/>
                </a:solidFill>
                <a:latin typeface="Verdana" panose="020B0604030504040204" pitchFamily="34" charset="0"/>
                <a:ea typeface="Verdana" panose="020B0604030504040204" pitchFamily="34" charset="0"/>
              </a:rPr>
              <a:t>sensor</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or </a:t>
            </a:r>
            <a:r>
              <a:rPr lang="en-US" sz="2000" dirty="0">
                <a:solidFill>
                  <a:srgbClr val="002060"/>
                </a:solidFill>
                <a:latin typeface="Verdana" panose="020B0604030504040204" pitchFamily="34" charset="0"/>
                <a:ea typeface="Verdana" panose="020B0604030504040204" pitchFamily="34" charset="0"/>
              </a:rPr>
              <a:t>transducer into a standard signal and transmits that </a:t>
            </a:r>
            <a:r>
              <a:rPr lang="en-US" sz="2000" dirty="0" smtClean="0">
                <a:solidFill>
                  <a:srgbClr val="002060"/>
                </a:solidFill>
                <a:latin typeface="Verdana" panose="020B0604030504040204" pitchFamily="34" charset="0"/>
                <a:ea typeface="Verdana" panose="020B0604030504040204" pitchFamily="34" charset="0"/>
              </a:rPr>
              <a:t>signal</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to </a:t>
            </a:r>
            <a:r>
              <a:rPr lang="en-US" sz="2000" dirty="0">
                <a:solidFill>
                  <a:srgbClr val="002060"/>
                </a:solidFill>
                <a:latin typeface="Verdana" panose="020B0604030504040204" pitchFamily="34" charset="0"/>
                <a:ea typeface="Verdana" panose="020B0604030504040204" pitchFamily="34" charset="0"/>
              </a:rPr>
              <a:t>a monitor or controller</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r>
              <a:rPr lang="en-US" sz="2000" dirty="0" smtClean="0">
                <a:solidFill>
                  <a:srgbClr val="002060"/>
                </a:solidFill>
                <a:latin typeface="Verdana" panose="020B0604030504040204" pitchFamily="34" charset="0"/>
                <a:ea typeface="Verdana" panose="020B0604030504040204" pitchFamily="34" charset="0"/>
              </a:rPr>
              <a:t>Transmitter </a:t>
            </a:r>
            <a:r>
              <a:rPr lang="en-US" sz="2000" dirty="0">
                <a:solidFill>
                  <a:srgbClr val="002060"/>
                </a:solidFill>
                <a:latin typeface="Verdana" panose="020B0604030504040204" pitchFamily="34" charset="0"/>
                <a:ea typeface="Verdana" panose="020B0604030504040204" pitchFamily="34" charset="0"/>
              </a:rPr>
              <a:t>types include:</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 Pressure transmitters</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 Flow transmitters</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 Temperature transmitters</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 Level transmitters</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 Analytic (O2 [oxygen], CO [carbon monoxide], and </a:t>
            </a:r>
            <a:r>
              <a:rPr lang="en-US" sz="2000" dirty="0" smtClean="0">
                <a:solidFill>
                  <a:srgbClr val="002060"/>
                </a:solidFill>
                <a:latin typeface="Verdana" panose="020B0604030504040204" pitchFamily="34" charset="0"/>
                <a:ea typeface="Verdana" panose="020B0604030504040204" pitchFamily="34" charset="0"/>
              </a:rPr>
              <a:t>pH)</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transmitters </a:t>
            </a:r>
            <a:endParaRPr lang="tr-TR" sz="2000" dirty="0" smtClean="0">
              <a:solidFill>
                <a:srgbClr val="002060"/>
              </a:solidFill>
              <a:latin typeface="Verdana" panose="020B0604030504040204" pitchFamily="34" charset="0"/>
              <a:ea typeface="Verdana" panose="020B0604030504040204" pitchFamily="34" charset="0"/>
            </a:endParaRPr>
          </a:p>
          <a:p>
            <a:endParaRPr lang="tr-TR" sz="2800" b="1" dirty="0">
              <a:solidFill>
                <a:srgbClr val="000000"/>
              </a:solidFill>
              <a:latin typeface="Arial-BoldMT"/>
            </a:endParaRPr>
          </a:p>
          <a:p>
            <a:r>
              <a:rPr lang="en-US" sz="2000" dirty="0">
                <a:solidFill>
                  <a:srgbClr val="002060"/>
                </a:solidFill>
                <a:latin typeface="Verdana" panose="020B0604030504040204" pitchFamily="34" charset="0"/>
                <a:ea typeface="Verdana" panose="020B0604030504040204" pitchFamily="34" charset="0"/>
              </a:rPr>
              <a:t>There are three kinds of signals that exist for the process industry </a:t>
            </a:r>
            <a:r>
              <a:rPr lang="en-US" sz="2000" dirty="0" smtClean="0">
                <a:solidFill>
                  <a:srgbClr val="002060"/>
                </a:solidFill>
                <a:latin typeface="Verdana" panose="020B0604030504040204" pitchFamily="34" charset="0"/>
                <a:ea typeface="Verdana" panose="020B0604030504040204" pitchFamily="34" charset="0"/>
              </a:rPr>
              <a:t>to</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transmit the</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process </a:t>
            </a:r>
            <a:r>
              <a:rPr lang="en-US" sz="2000" dirty="0">
                <a:solidFill>
                  <a:srgbClr val="002060"/>
                </a:solidFill>
                <a:latin typeface="Verdana" panose="020B0604030504040204" pitchFamily="34" charset="0"/>
                <a:ea typeface="Verdana" panose="020B0604030504040204" pitchFamily="34" charset="0"/>
              </a:rPr>
              <a:t>variable measurement from the instrument to </a:t>
            </a:r>
            <a:r>
              <a:rPr lang="en-US" sz="2000" dirty="0" smtClean="0">
                <a:solidFill>
                  <a:srgbClr val="002060"/>
                </a:solidFill>
                <a:latin typeface="Verdana" panose="020B0604030504040204" pitchFamily="34" charset="0"/>
                <a:ea typeface="Verdana" panose="020B0604030504040204" pitchFamily="34" charset="0"/>
              </a:rPr>
              <a:t>a</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centralized </a:t>
            </a:r>
            <a:r>
              <a:rPr lang="en-US" sz="2000" dirty="0">
                <a:solidFill>
                  <a:srgbClr val="002060"/>
                </a:solidFill>
                <a:latin typeface="Verdana" panose="020B0604030504040204" pitchFamily="34" charset="0"/>
                <a:ea typeface="Verdana" panose="020B0604030504040204" pitchFamily="34" charset="0"/>
              </a:rPr>
              <a:t>control system</a:t>
            </a:r>
            <a:r>
              <a:rPr lang="en-US" sz="2000" dirty="0" smtClean="0">
                <a:solidFill>
                  <a:srgbClr val="002060"/>
                </a:solidFill>
                <a:latin typeface="Verdana" panose="020B0604030504040204" pitchFamily="34" charset="0"/>
                <a:ea typeface="Verdana" panose="020B0604030504040204" pitchFamily="34" charset="0"/>
              </a:rPr>
              <a:t>.</a:t>
            </a:r>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1. Pneumatic signal</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2. Analog signal</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3. Digital </a:t>
            </a:r>
            <a:r>
              <a:rPr lang="en-US" sz="2000" dirty="0" smtClean="0">
                <a:solidFill>
                  <a:srgbClr val="002060"/>
                </a:solidFill>
                <a:latin typeface="Verdana" panose="020B0604030504040204" pitchFamily="34" charset="0"/>
                <a:ea typeface="Verdana" panose="020B0604030504040204" pitchFamily="34" charset="0"/>
              </a:rPr>
              <a:t>signal</a:t>
            </a:r>
            <a:endParaRPr lang="tr-TR" sz="2000"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818104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200" b="1" dirty="0"/>
              <a:t>RECORDERS</a:t>
            </a:r>
          </a:p>
        </p:txBody>
      </p:sp>
      <p:sp>
        <p:nvSpPr>
          <p:cNvPr id="4" name="Dikdörtgen 3"/>
          <p:cNvSpPr/>
          <p:nvPr/>
        </p:nvSpPr>
        <p:spPr>
          <a:xfrm>
            <a:off x="384355" y="2112668"/>
            <a:ext cx="11374055" cy="3693319"/>
          </a:xfrm>
          <a:prstGeom prst="rect">
            <a:avLst/>
          </a:prstGeom>
        </p:spPr>
        <p:txBody>
          <a:bodyPr wrap="square">
            <a:spAutoFit/>
          </a:bodyPr>
          <a:lstStyle/>
          <a:p>
            <a:pPr algn="just"/>
            <a:r>
              <a:rPr lang="en-US" b="1" dirty="0">
                <a:solidFill>
                  <a:srgbClr val="002060"/>
                </a:solidFill>
                <a:latin typeface="Arial-BoldMT"/>
              </a:rPr>
              <a:t/>
            </a:r>
            <a:br>
              <a:rPr lang="en-US" b="1" dirty="0">
                <a:solidFill>
                  <a:srgbClr val="002060"/>
                </a:solidFill>
                <a:latin typeface="Arial-BoldMT"/>
              </a:rPr>
            </a:br>
            <a:r>
              <a:rPr lang="en-US" dirty="0">
                <a:solidFill>
                  <a:srgbClr val="002060"/>
                </a:solidFill>
                <a:latin typeface="TimesNewRomanPSMT"/>
              </a:rPr>
              <a:t>A </a:t>
            </a:r>
            <a:r>
              <a:rPr lang="en-US" i="1" dirty="0">
                <a:solidFill>
                  <a:srgbClr val="002060"/>
                </a:solidFill>
                <a:latin typeface="TimesNewRomanPS-ItalicMT"/>
              </a:rPr>
              <a:t>recorder </a:t>
            </a:r>
            <a:r>
              <a:rPr lang="en-US" dirty="0">
                <a:solidFill>
                  <a:srgbClr val="002060"/>
                </a:solidFill>
                <a:latin typeface="TimesNewRomanPSMT"/>
              </a:rPr>
              <a:t>is a device that records the output of a </a:t>
            </a:r>
            <a:r>
              <a:rPr lang="en-US" dirty="0" smtClean="0">
                <a:solidFill>
                  <a:srgbClr val="002060"/>
                </a:solidFill>
                <a:latin typeface="TimesNewRomanPSMT"/>
              </a:rPr>
              <a:t>measurement</a:t>
            </a:r>
            <a:r>
              <a:rPr lang="tr-TR" dirty="0" smtClean="0">
                <a:solidFill>
                  <a:srgbClr val="002060"/>
                </a:solidFill>
                <a:latin typeface="TimesNewRomanPSMT"/>
              </a:rPr>
              <a:t> </a:t>
            </a:r>
            <a:r>
              <a:rPr lang="en-US" dirty="0" smtClean="0">
                <a:solidFill>
                  <a:srgbClr val="002060"/>
                </a:solidFill>
                <a:latin typeface="TimesNewRomanPSMT"/>
              </a:rPr>
              <a:t>devices</a:t>
            </a:r>
            <a:r>
              <a:rPr lang="en-US" dirty="0">
                <a:solidFill>
                  <a:srgbClr val="002060"/>
                </a:solidFill>
                <a:latin typeface="TimesNewRomanPSMT"/>
              </a:rPr>
              <a:t>. Many process manufacturers are required by law to provide </a:t>
            </a:r>
            <a:r>
              <a:rPr lang="en-US" dirty="0" smtClean="0">
                <a:solidFill>
                  <a:srgbClr val="002060"/>
                </a:solidFill>
                <a:latin typeface="TimesNewRomanPSMT"/>
              </a:rPr>
              <a:t>a</a:t>
            </a:r>
            <a:r>
              <a:rPr lang="tr-TR" dirty="0" smtClean="0">
                <a:solidFill>
                  <a:srgbClr val="002060"/>
                </a:solidFill>
                <a:latin typeface="TimesNewRomanPSMT"/>
              </a:rPr>
              <a:t> </a:t>
            </a:r>
            <a:r>
              <a:rPr lang="en-US" dirty="0" smtClean="0">
                <a:solidFill>
                  <a:srgbClr val="002060"/>
                </a:solidFill>
                <a:latin typeface="TimesNewRomanPSMT"/>
              </a:rPr>
              <a:t>process </a:t>
            </a:r>
            <a:r>
              <a:rPr lang="en-US" dirty="0">
                <a:solidFill>
                  <a:srgbClr val="002060"/>
                </a:solidFill>
                <a:latin typeface="TimesNewRomanPSMT"/>
              </a:rPr>
              <a:t>history to regulatory agencies, and manufacturers use</a:t>
            </a:r>
            <a:br>
              <a:rPr lang="en-US" dirty="0">
                <a:solidFill>
                  <a:srgbClr val="002060"/>
                </a:solidFill>
                <a:latin typeface="TimesNewRomanPSMT"/>
              </a:rPr>
            </a:br>
            <a:r>
              <a:rPr lang="en-US" dirty="0">
                <a:solidFill>
                  <a:srgbClr val="002060"/>
                </a:solidFill>
                <a:latin typeface="TimesNewRomanPSMT"/>
              </a:rPr>
              <a:t>recorders to help meet these regulatory requirements. In </a:t>
            </a:r>
            <a:r>
              <a:rPr lang="en-US" dirty="0" smtClean="0">
                <a:solidFill>
                  <a:srgbClr val="002060"/>
                </a:solidFill>
                <a:latin typeface="TimesNewRomanPSMT"/>
              </a:rPr>
              <a:t>addition,</a:t>
            </a:r>
            <a:r>
              <a:rPr lang="tr-TR" dirty="0" smtClean="0">
                <a:solidFill>
                  <a:srgbClr val="002060"/>
                </a:solidFill>
                <a:latin typeface="TimesNewRomanPSMT"/>
              </a:rPr>
              <a:t> </a:t>
            </a:r>
            <a:r>
              <a:rPr lang="en-US" dirty="0" smtClean="0">
                <a:solidFill>
                  <a:srgbClr val="002060"/>
                </a:solidFill>
                <a:latin typeface="TimesNewRomanPSMT"/>
              </a:rPr>
              <a:t>manufacturers </a:t>
            </a:r>
            <a:r>
              <a:rPr lang="en-US" dirty="0">
                <a:solidFill>
                  <a:srgbClr val="002060"/>
                </a:solidFill>
                <a:latin typeface="TimesNewRomanPSMT"/>
              </a:rPr>
              <a:t>often use recorders to gather data for trend </a:t>
            </a:r>
            <a:r>
              <a:rPr lang="en-US" dirty="0" smtClean="0">
                <a:solidFill>
                  <a:srgbClr val="002060"/>
                </a:solidFill>
                <a:latin typeface="TimesNewRomanPSMT"/>
              </a:rPr>
              <a:t>analyses.</a:t>
            </a:r>
            <a:r>
              <a:rPr lang="tr-TR" dirty="0" smtClean="0">
                <a:solidFill>
                  <a:srgbClr val="002060"/>
                </a:solidFill>
                <a:latin typeface="TimesNewRomanPSMT"/>
              </a:rPr>
              <a:t> </a:t>
            </a:r>
          </a:p>
          <a:p>
            <a:pPr algn="just"/>
            <a:endParaRPr lang="tr-TR" dirty="0" smtClean="0">
              <a:solidFill>
                <a:srgbClr val="002060"/>
              </a:solidFill>
              <a:latin typeface="TimesNewRomanPSMT"/>
            </a:endParaRPr>
          </a:p>
          <a:p>
            <a:pPr algn="just"/>
            <a:r>
              <a:rPr lang="en-US" dirty="0" smtClean="0">
                <a:solidFill>
                  <a:srgbClr val="002060"/>
                </a:solidFill>
                <a:latin typeface="TimesNewRomanPSMT"/>
              </a:rPr>
              <a:t>By </a:t>
            </a:r>
            <a:r>
              <a:rPr lang="en-US" dirty="0">
                <a:solidFill>
                  <a:srgbClr val="002060"/>
                </a:solidFill>
                <a:latin typeface="TimesNewRomanPSMT"/>
              </a:rPr>
              <a:t>recording the readings of critical measurement points </a:t>
            </a:r>
            <a:r>
              <a:rPr lang="en-US" dirty="0" smtClean="0">
                <a:solidFill>
                  <a:srgbClr val="002060"/>
                </a:solidFill>
                <a:latin typeface="TimesNewRomanPSMT"/>
              </a:rPr>
              <a:t>and</a:t>
            </a:r>
            <a:r>
              <a:rPr lang="tr-TR" dirty="0" smtClean="0">
                <a:solidFill>
                  <a:srgbClr val="002060"/>
                </a:solidFill>
                <a:latin typeface="TimesNewRomanPSMT"/>
              </a:rPr>
              <a:t> </a:t>
            </a:r>
            <a:r>
              <a:rPr lang="en-US" dirty="0" smtClean="0">
                <a:solidFill>
                  <a:srgbClr val="002060"/>
                </a:solidFill>
                <a:latin typeface="TimesNewRomanPSMT"/>
              </a:rPr>
              <a:t>comparing </a:t>
            </a:r>
            <a:r>
              <a:rPr lang="en-US" dirty="0">
                <a:solidFill>
                  <a:srgbClr val="002060"/>
                </a:solidFill>
                <a:latin typeface="TimesNewRomanPSMT"/>
              </a:rPr>
              <a:t>those readings over time with </a:t>
            </a:r>
            <a:r>
              <a:rPr lang="en-US" dirty="0" smtClean="0">
                <a:solidFill>
                  <a:srgbClr val="002060"/>
                </a:solidFill>
                <a:latin typeface="TimesNewRomanPSMT"/>
              </a:rPr>
              <a:t>the</a:t>
            </a:r>
            <a:r>
              <a:rPr lang="tr-TR" dirty="0" smtClean="0">
                <a:solidFill>
                  <a:srgbClr val="002060"/>
                </a:solidFill>
                <a:latin typeface="TimesNewRomanPSMT"/>
              </a:rPr>
              <a:t> </a:t>
            </a:r>
            <a:r>
              <a:rPr lang="en-US" dirty="0" smtClean="0">
                <a:solidFill>
                  <a:srgbClr val="002060"/>
                </a:solidFill>
                <a:latin typeface="TimesNewRomanPSMT"/>
              </a:rPr>
              <a:t>results </a:t>
            </a:r>
            <a:r>
              <a:rPr lang="en-US" dirty="0">
                <a:solidFill>
                  <a:srgbClr val="002060"/>
                </a:solidFill>
                <a:latin typeface="TimesNewRomanPSMT"/>
              </a:rPr>
              <a:t>of the </a:t>
            </a:r>
            <a:r>
              <a:rPr lang="en-US" dirty="0" smtClean="0">
                <a:solidFill>
                  <a:srgbClr val="002060"/>
                </a:solidFill>
                <a:latin typeface="TimesNewRomanPSMT"/>
              </a:rPr>
              <a:t>process,</a:t>
            </a:r>
            <a:r>
              <a:rPr lang="tr-TR" dirty="0" smtClean="0">
                <a:solidFill>
                  <a:srgbClr val="002060"/>
                </a:solidFill>
                <a:latin typeface="TimesNewRomanPSMT"/>
              </a:rPr>
              <a:t> </a:t>
            </a:r>
            <a:r>
              <a:rPr lang="en-US" dirty="0" smtClean="0">
                <a:solidFill>
                  <a:srgbClr val="002060"/>
                </a:solidFill>
                <a:latin typeface="TimesNewRomanPSMT"/>
              </a:rPr>
              <a:t>the </a:t>
            </a:r>
            <a:r>
              <a:rPr lang="en-US" dirty="0">
                <a:solidFill>
                  <a:srgbClr val="002060"/>
                </a:solidFill>
                <a:latin typeface="TimesNewRomanPSMT"/>
              </a:rPr>
              <a:t>process can be </a:t>
            </a:r>
            <a:r>
              <a:rPr lang="en-US" dirty="0" smtClean="0">
                <a:solidFill>
                  <a:srgbClr val="002060"/>
                </a:solidFill>
                <a:latin typeface="TimesNewRomanPSMT"/>
              </a:rPr>
              <a:t>improved.</a:t>
            </a:r>
            <a:r>
              <a:rPr lang="tr-TR" dirty="0" smtClean="0">
                <a:solidFill>
                  <a:srgbClr val="002060"/>
                </a:solidFill>
                <a:latin typeface="TimesNewRomanPSMT"/>
              </a:rPr>
              <a:t> </a:t>
            </a:r>
            <a:r>
              <a:rPr lang="en-US" dirty="0" smtClean="0">
                <a:solidFill>
                  <a:srgbClr val="002060"/>
                </a:solidFill>
                <a:latin typeface="TimesNewRomanPSMT"/>
              </a:rPr>
              <a:t>Different </a:t>
            </a:r>
            <a:r>
              <a:rPr lang="en-US" dirty="0">
                <a:solidFill>
                  <a:srgbClr val="002060"/>
                </a:solidFill>
                <a:latin typeface="TimesNewRomanPSMT"/>
              </a:rPr>
              <a:t>recorders display the data they </a:t>
            </a:r>
            <a:r>
              <a:rPr lang="en-US" dirty="0" smtClean="0">
                <a:solidFill>
                  <a:srgbClr val="002060"/>
                </a:solidFill>
                <a:latin typeface="TimesNewRomanPSMT"/>
              </a:rPr>
              <a:t>collect</a:t>
            </a:r>
            <a:r>
              <a:rPr lang="tr-TR" dirty="0" smtClean="0">
                <a:solidFill>
                  <a:srgbClr val="002060"/>
                </a:solidFill>
                <a:latin typeface="TimesNewRomanPSMT"/>
              </a:rPr>
              <a:t> </a:t>
            </a:r>
            <a:r>
              <a:rPr lang="en-US" dirty="0" smtClean="0">
                <a:solidFill>
                  <a:srgbClr val="002060"/>
                </a:solidFill>
                <a:latin typeface="TimesNewRomanPSMT"/>
              </a:rPr>
              <a:t>differently.</a:t>
            </a:r>
            <a:endParaRPr lang="tr-TR" dirty="0" smtClean="0">
              <a:solidFill>
                <a:srgbClr val="002060"/>
              </a:solidFill>
              <a:latin typeface="TimesNewRomanPSMT"/>
            </a:endParaRPr>
          </a:p>
          <a:p>
            <a:pPr algn="just"/>
            <a:endParaRPr lang="tr-TR" dirty="0">
              <a:solidFill>
                <a:srgbClr val="002060"/>
              </a:solidFill>
              <a:latin typeface="TimesNewRomanPSMT"/>
            </a:endParaRPr>
          </a:p>
          <a:p>
            <a:pPr algn="just"/>
            <a:r>
              <a:rPr lang="en-US" dirty="0" smtClean="0">
                <a:solidFill>
                  <a:srgbClr val="002060"/>
                </a:solidFill>
                <a:latin typeface="TimesNewRomanPSMT"/>
              </a:rPr>
              <a:t>Some</a:t>
            </a:r>
            <a:r>
              <a:rPr lang="tr-TR" dirty="0">
                <a:solidFill>
                  <a:srgbClr val="002060"/>
                </a:solidFill>
                <a:latin typeface="TimesNewRomanPSMT"/>
              </a:rPr>
              <a:t> </a:t>
            </a:r>
            <a:r>
              <a:rPr lang="en-US" dirty="0" smtClean="0">
                <a:solidFill>
                  <a:srgbClr val="002060"/>
                </a:solidFill>
                <a:latin typeface="TimesNewRomanPSMT"/>
              </a:rPr>
              <a:t>recorders </a:t>
            </a:r>
            <a:r>
              <a:rPr lang="en-US" dirty="0">
                <a:solidFill>
                  <a:srgbClr val="002060"/>
                </a:solidFill>
                <a:latin typeface="TimesNewRomanPSMT"/>
              </a:rPr>
              <a:t>list a set of readings and the times the readings were </a:t>
            </a:r>
            <a:r>
              <a:rPr lang="en-US" dirty="0" smtClean="0">
                <a:solidFill>
                  <a:srgbClr val="002060"/>
                </a:solidFill>
                <a:latin typeface="TimesNewRomanPSMT"/>
              </a:rPr>
              <a:t>taken;</a:t>
            </a:r>
            <a:r>
              <a:rPr lang="tr-TR" dirty="0" smtClean="0">
                <a:solidFill>
                  <a:srgbClr val="002060"/>
                </a:solidFill>
                <a:latin typeface="TimesNewRomanPSMT"/>
              </a:rPr>
              <a:t> </a:t>
            </a:r>
            <a:r>
              <a:rPr lang="en-US" dirty="0" smtClean="0">
                <a:solidFill>
                  <a:srgbClr val="002060"/>
                </a:solidFill>
                <a:latin typeface="TimesNewRomanPSMT"/>
              </a:rPr>
              <a:t>others </a:t>
            </a:r>
            <a:r>
              <a:rPr lang="en-US" dirty="0">
                <a:solidFill>
                  <a:srgbClr val="002060"/>
                </a:solidFill>
                <a:latin typeface="TimesNewRomanPSMT"/>
              </a:rPr>
              <a:t>create a chart or graph of the readings. Recorders that </a:t>
            </a:r>
            <a:r>
              <a:rPr lang="en-US" dirty="0" smtClean="0">
                <a:solidFill>
                  <a:srgbClr val="002060"/>
                </a:solidFill>
                <a:latin typeface="TimesNewRomanPSMT"/>
              </a:rPr>
              <a:t>create</a:t>
            </a:r>
            <a:r>
              <a:rPr lang="tr-TR" dirty="0" smtClean="0">
                <a:solidFill>
                  <a:srgbClr val="002060"/>
                </a:solidFill>
                <a:latin typeface="TimesNewRomanPSMT"/>
              </a:rPr>
              <a:t> </a:t>
            </a:r>
            <a:r>
              <a:rPr lang="en-US" dirty="0" smtClean="0">
                <a:solidFill>
                  <a:srgbClr val="002060"/>
                </a:solidFill>
                <a:latin typeface="TimesNewRomanPSMT"/>
              </a:rPr>
              <a:t>charts </a:t>
            </a:r>
            <a:r>
              <a:rPr lang="en-US" dirty="0">
                <a:solidFill>
                  <a:srgbClr val="002060"/>
                </a:solidFill>
                <a:latin typeface="TimesNewRomanPSMT"/>
              </a:rPr>
              <a:t>or graphs are called </a:t>
            </a:r>
            <a:r>
              <a:rPr lang="en-US" i="1" dirty="0">
                <a:solidFill>
                  <a:srgbClr val="002060"/>
                </a:solidFill>
                <a:latin typeface="TimesNewRomanPS-ItalicMT"/>
              </a:rPr>
              <a:t>chart recorders.</a:t>
            </a:r>
            <a:r>
              <a:rPr lang="en-US" dirty="0">
                <a:solidFill>
                  <a:srgbClr val="002060"/>
                </a:solidFill>
              </a:rPr>
              <a:t> </a:t>
            </a:r>
            <a:br>
              <a:rPr lang="en-US" dirty="0">
                <a:solidFill>
                  <a:srgbClr val="002060"/>
                </a:solidFill>
              </a:rPr>
            </a:br>
            <a:endParaRPr lang="tr-TR" dirty="0">
              <a:solidFill>
                <a:srgbClr val="002060"/>
              </a:solidFill>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567160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200" b="1" dirty="0" err="1" smtClean="0"/>
              <a:t>controller</a:t>
            </a:r>
            <a:endParaRPr lang="tr-TR" sz="3200" b="1" dirty="0"/>
          </a:p>
        </p:txBody>
      </p:sp>
      <p:sp>
        <p:nvSpPr>
          <p:cNvPr id="4" name="Dikdörtgen 3"/>
          <p:cNvSpPr/>
          <p:nvPr/>
        </p:nvSpPr>
        <p:spPr>
          <a:xfrm>
            <a:off x="518761" y="2039249"/>
            <a:ext cx="11143881" cy="1200329"/>
          </a:xfrm>
          <a:prstGeom prst="rect">
            <a:avLst/>
          </a:prstGeom>
        </p:spPr>
        <p:txBody>
          <a:bodyPr wrap="square">
            <a:spAutoFit/>
          </a:bodyPr>
          <a:lstStyle/>
          <a:p>
            <a:pPr algn="just"/>
            <a:r>
              <a:rPr lang="en-US" dirty="0">
                <a:solidFill>
                  <a:srgbClr val="002060"/>
                </a:solidFill>
                <a:latin typeface="TimesNewRomanPSMT"/>
              </a:rPr>
              <a:t>A </a:t>
            </a:r>
            <a:r>
              <a:rPr lang="en-US" i="1" dirty="0">
                <a:solidFill>
                  <a:srgbClr val="002060"/>
                </a:solidFill>
                <a:latin typeface="TimesNewRomanPS-ItalicMT"/>
              </a:rPr>
              <a:t>controller </a:t>
            </a:r>
            <a:r>
              <a:rPr lang="en-US" dirty="0">
                <a:solidFill>
                  <a:srgbClr val="002060"/>
                </a:solidFill>
                <a:latin typeface="TimesNewRomanPSMT"/>
              </a:rPr>
              <a:t>is a device that receives data from a </a:t>
            </a:r>
            <a:r>
              <a:rPr lang="en-US" dirty="0" smtClean="0">
                <a:solidFill>
                  <a:srgbClr val="002060"/>
                </a:solidFill>
                <a:latin typeface="TimesNewRomanPSMT"/>
              </a:rPr>
              <a:t>measurement</a:t>
            </a:r>
            <a:r>
              <a:rPr lang="tr-TR" dirty="0" smtClean="0">
                <a:solidFill>
                  <a:srgbClr val="002060"/>
                </a:solidFill>
                <a:latin typeface="TimesNewRomanPSMT"/>
              </a:rPr>
              <a:t> </a:t>
            </a:r>
            <a:r>
              <a:rPr lang="en-US" dirty="0" smtClean="0">
                <a:solidFill>
                  <a:srgbClr val="002060"/>
                </a:solidFill>
                <a:latin typeface="TimesNewRomanPSMT"/>
              </a:rPr>
              <a:t>instrument</a:t>
            </a:r>
            <a:r>
              <a:rPr lang="en-US" dirty="0">
                <a:solidFill>
                  <a:srgbClr val="002060"/>
                </a:solidFill>
                <a:latin typeface="TimesNewRomanPSMT"/>
              </a:rPr>
              <a:t>, compares that data to a programmed </a:t>
            </a:r>
            <a:r>
              <a:rPr lang="en-US" dirty="0" smtClean="0">
                <a:solidFill>
                  <a:srgbClr val="002060"/>
                </a:solidFill>
                <a:latin typeface="TimesNewRomanPSMT"/>
              </a:rPr>
              <a:t>set</a:t>
            </a:r>
            <a:r>
              <a:rPr lang="tr-TR" dirty="0" smtClean="0">
                <a:solidFill>
                  <a:srgbClr val="002060"/>
                </a:solidFill>
                <a:latin typeface="TimesNewRomanPSMT"/>
              </a:rPr>
              <a:t> </a:t>
            </a:r>
            <a:r>
              <a:rPr lang="en-US" dirty="0" smtClean="0">
                <a:solidFill>
                  <a:srgbClr val="002060"/>
                </a:solidFill>
                <a:latin typeface="TimesNewRomanPSMT"/>
              </a:rPr>
              <a:t>point</a:t>
            </a:r>
            <a:r>
              <a:rPr lang="en-US" dirty="0">
                <a:solidFill>
                  <a:srgbClr val="002060"/>
                </a:solidFill>
                <a:latin typeface="TimesNewRomanPSMT"/>
              </a:rPr>
              <a:t>, and, </a:t>
            </a:r>
            <a:r>
              <a:rPr lang="en-US" dirty="0" smtClean="0">
                <a:solidFill>
                  <a:srgbClr val="002060"/>
                </a:solidFill>
                <a:latin typeface="TimesNewRomanPSMT"/>
              </a:rPr>
              <a:t>if</a:t>
            </a:r>
            <a:r>
              <a:rPr lang="tr-TR" dirty="0" smtClean="0">
                <a:solidFill>
                  <a:srgbClr val="002060"/>
                </a:solidFill>
                <a:latin typeface="TimesNewRomanPSMT"/>
              </a:rPr>
              <a:t> </a:t>
            </a:r>
            <a:r>
              <a:rPr lang="en-US" dirty="0" smtClean="0">
                <a:solidFill>
                  <a:srgbClr val="002060"/>
                </a:solidFill>
                <a:latin typeface="TimesNewRomanPSMT"/>
              </a:rPr>
              <a:t>necessary</a:t>
            </a:r>
            <a:r>
              <a:rPr lang="en-US" dirty="0">
                <a:solidFill>
                  <a:srgbClr val="002060"/>
                </a:solidFill>
                <a:latin typeface="TimesNewRomanPSMT"/>
              </a:rPr>
              <a:t>, signals a control element to take corrective action</a:t>
            </a:r>
            <a:r>
              <a:rPr lang="en-US" dirty="0" smtClean="0">
                <a:solidFill>
                  <a:srgbClr val="002060"/>
                </a:solidFill>
                <a:latin typeface="TimesNewRomanPSMT"/>
              </a:rPr>
              <a:t>.</a:t>
            </a:r>
            <a:endParaRPr lang="tr-TR" dirty="0" smtClean="0">
              <a:solidFill>
                <a:srgbClr val="002060"/>
              </a:solidFill>
              <a:latin typeface="TimesNewRomanPSMT"/>
            </a:endParaRPr>
          </a:p>
          <a:p>
            <a:pPr algn="just"/>
            <a:r>
              <a:rPr lang="en-US" dirty="0">
                <a:solidFill>
                  <a:srgbClr val="002060"/>
                </a:solidFill>
                <a:latin typeface="TimesNewRomanPSMT"/>
              </a:rPr>
              <a:t/>
            </a:r>
            <a:br>
              <a:rPr lang="en-US" dirty="0">
                <a:solidFill>
                  <a:srgbClr val="002060"/>
                </a:solidFill>
                <a:latin typeface="TimesNewRomanPSMT"/>
              </a:rPr>
            </a:br>
            <a:r>
              <a:rPr lang="en-US" i="1" dirty="0">
                <a:solidFill>
                  <a:srgbClr val="002060"/>
                </a:solidFill>
                <a:latin typeface="TimesNewRomanPS-ItalicMT"/>
              </a:rPr>
              <a:t>Local controllers </a:t>
            </a:r>
            <a:r>
              <a:rPr lang="en-US" dirty="0">
                <a:solidFill>
                  <a:srgbClr val="002060"/>
                </a:solidFill>
                <a:latin typeface="TimesNewRomanPSMT"/>
              </a:rPr>
              <a:t>are usually one of the three types: </a:t>
            </a:r>
            <a:r>
              <a:rPr lang="en-US" dirty="0" smtClean="0">
                <a:solidFill>
                  <a:srgbClr val="002060"/>
                </a:solidFill>
                <a:latin typeface="TimesNewRomanPSMT"/>
              </a:rPr>
              <a:t>pneumatic,</a:t>
            </a:r>
            <a:r>
              <a:rPr lang="tr-TR" dirty="0" smtClean="0">
                <a:solidFill>
                  <a:srgbClr val="002060"/>
                </a:solidFill>
                <a:latin typeface="TimesNewRomanPSMT"/>
              </a:rPr>
              <a:t> </a:t>
            </a:r>
            <a:r>
              <a:rPr lang="en-US" dirty="0" smtClean="0">
                <a:solidFill>
                  <a:srgbClr val="002060"/>
                </a:solidFill>
                <a:latin typeface="TimesNewRomanPSMT"/>
              </a:rPr>
              <a:t>electronic </a:t>
            </a:r>
            <a:r>
              <a:rPr lang="en-US" dirty="0">
                <a:solidFill>
                  <a:srgbClr val="002060"/>
                </a:solidFill>
                <a:latin typeface="TimesNewRomanPSMT"/>
              </a:rPr>
              <a:t>or programmable. </a:t>
            </a:r>
            <a:endParaRPr lang="tr-TR" dirty="0">
              <a:solidFill>
                <a:srgbClr val="002060"/>
              </a:solidFill>
            </a:endParaRPr>
          </a:p>
        </p:txBody>
      </p:sp>
      <p:pic>
        <p:nvPicPr>
          <p:cNvPr id="5" name="Resim 4"/>
          <p:cNvPicPr>
            <a:picLocks noChangeAspect="1"/>
          </p:cNvPicPr>
          <p:nvPr/>
        </p:nvPicPr>
        <p:blipFill>
          <a:blip r:embed="rId2"/>
          <a:stretch>
            <a:fillRect/>
          </a:stretch>
        </p:blipFill>
        <p:spPr>
          <a:xfrm>
            <a:off x="2730321" y="3357051"/>
            <a:ext cx="6057045" cy="3102691"/>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804714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b="1" dirty="0">
                <a:latin typeface="Verdana" panose="020B0604030504040204" pitchFamily="34" charset="0"/>
                <a:ea typeface="Verdana" panose="020B0604030504040204" pitchFamily="34" charset="0"/>
              </a:rPr>
              <a:t>CORRECTING ELEMENTS/FINAL CONTROL ELEMENTS</a:t>
            </a:r>
            <a:br>
              <a:rPr lang="tr-TR" b="1" dirty="0">
                <a:latin typeface="Verdana" panose="020B0604030504040204" pitchFamily="34" charset="0"/>
                <a:ea typeface="Verdana" panose="020B0604030504040204" pitchFamily="34" charset="0"/>
              </a:rPr>
            </a:br>
            <a:endParaRPr lang="tr-TR" b="1" dirty="0">
              <a:latin typeface="Verdana" panose="020B0604030504040204" pitchFamily="34" charset="0"/>
              <a:ea typeface="Verdana" panose="020B0604030504040204" pitchFamily="34" charset="0"/>
            </a:endParaRPr>
          </a:p>
        </p:txBody>
      </p:sp>
      <p:sp>
        <p:nvSpPr>
          <p:cNvPr id="4" name="Dikdörtgen 3"/>
          <p:cNvSpPr/>
          <p:nvPr/>
        </p:nvSpPr>
        <p:spPr>
          <a:xfrm>
            <a:off x="575894" y="1990087"/>
            <a:ext cx="11029616" cy="4247317"/>
          </a:xfrm>
          <a:prstGeom prst="rect">
            <a:avLst/>
          </a:prstGeom>
        </p:spPr>
        <p:txBody>
          <a:bodyPr wrap="square">
            <a:spAutoFit/>
          </a:bodyPr>
          <a:lstStyle/>
          <a:p>
            <a:pPr algn="just"/>
            <a:r>
              <a:rPr lang="en-US" dirty="0" smtClean="0">
                <a:solidFill>
                  <a:srgbClr val="002060"/>
                </a:solidFill>
                <a:latin typeface="TimesNewRomanPSMT"/>
              </a:rPr>
              <a:t>The </a:t>
            </a:r>
            <a:r>
              <a:rPr lang="en-US" i="1" dirty="0">
                <a:solidFill>
                  <a:srgbClr val="002060"/>
                </a:solidFill>
                <a:latin typeface="TimesNewRomanPS-ItalicMT"/>
              </a:rPr>
              <a:t>correcting </a:t>
            </a:r>
            <a:r>
              <a:rPr lang="en-US" dirty="0">
                <a:solidFill>
                  <a:srgbClr val="002060"/>
                </a:solidFill>
                <a:latin typeface="TimesNewRomanPSMT"/>
              </a:rPr>
              <a:t>or </a:t>
            </a:r>
            <a:r>
              <a:rPr lang="en-US" i="1" dirty="0">
                <a:solidFill>
                  <a:srgbClr val="002060"/>
                </a:solidFill>
                <a:latin typeface="TimesNewRomanPS-ItalicMT"/>
              </a:rPr>
              <a:t>final control element </a:t>
            </a:r>
            <a:r>
              <a:rPr lang="en-US" dirty="0">
                <a:solidFill>
                  <a:srgbClr val="002060"/>
                </a:solidFill>
                <a:latin typeface="TimesNewRomanPSMT"/>
              </a:rPr>
              <a:t>is the part of the </a:t>
            </a:r>
            <a:r>
              <a:rPr lang="en-US" dirty="0" smtClean="0">
                <a:solidFill>
                  <a:srgbClr val="002060"/>
                </a:solidFill>
                <a:latin typeface="TimesNewRomanPSMT"/>
              </a:rPr>
              <a:t>control</a:t>
            </a:r>
            <a:r>
              <a:rPr lang="tr-TR" dirty="0" smtClean="0">
                <a:solidFill>
                  <a:srgbClr val="002060"/>
                </a:solidFill>
                <a:latin typeface="TimesNewRomanPSMT"/>
              </a:rPr>
              <a:t> </a:t>
            </a:r>
            <a:r>
              <a:rPr lang="en-US" dirty="0" smtClean="0">
                <a:solidFill>
                  <a:srgbClr val="002060"/>
                </a:solidFill>
                <a:latin typeface="TimesNewRomanPSMT"/>
              </a:rPr>
              <a:t>system </a:t>
            </a:r>
            <a:r>
              <a:rPr lang="en-US" dirty="0">
                <a:solidFill>
                  <a:srgbClr val="002060"/>
                </a:solidFill>
                <a:latin typeface="TimesNewRomanPSMT"/>
              </a:rPr>
              <a:t>that acts to physically change the manipulated variable. </a:t>
            </a:r>
            <a:endParaRPr lang="tr-TR" dirty="0" smtClean="0">
              <a:solidFill>
                <a:srgbClr val="002060"/>
              </a:solidFill>
              <a:latin typeface="TimesNewRomanPSMT"/>
            </a:endParaRPr>
          </a:p>
          <a:p>
            <a:pPr algn="just"/>
            <a:endParaRPr lang="tr-TR" dirty="0" smtClean="0">
              <a:solidFill>
                <a:srgbClr val="002060"/>
              </a:solidFill>
              <a:latin typeface="TimesNewRomanPSMT"/>
            </a:endParaRPr>
          </a:p>
          <a:p>
            <a:pPr algn="just"/>
            <a:r>
              <a:rPr lang="en-US" dirty="0" smtClean="0">
                <a:solidFill>
                  <a:srgbClr val="002060"/>
                </a:solidFill>
                <a:latin typeface="TimesNewRomanPSMT"/>
              </a:rPr>
              <a:t>In</a:t>
            </a:r>
            <a:r>
              <a:rPr lang="tr-TR" dirty="0" smtClean="0">
                <a:solidFill>
                  <a:srgbClr val="002060"/>
                </a:solidFill>
                <a:latin typeface="TimesNewRomanPSMT"/>
              </a:rPr>
              <a:t> </a:t>
            </a:r>
            <a:r>
              <a:rPr lang="en-US" dirty="0" smtClean="0">
                <a:solidFill>
                  <a:srgbClr val="002060"/>
                </a:solidFill>
                <a:latin typeface="TimesNewRomanPSMT"/>
              </a:rPr>
              <a:t>most </a:t>
            </a:r>
            <a:r>
              <a:rPr lang="en-US" dirty="0">
                <a:solidFill>
                  <a:srgbClr val="002060"/>
                </a:solidFill>
                <a:latin typeface="TimesNewRomanPSMT"/>
              </a:rPr>
              <a:t>cases, the final control element is a valve used to restrict or </a:t>
            </a:r>
            <a:r>
              <a:rPr lang="en-US" dirty="0" smtClean="0">
                <a:solidFill>
                  <a:srgbClr val="002060"/>
                </a:solidFill>
                <a:latin typeface="TimesNewRomanPSMT"/>
              </a:rPr>
              <a:t>cut</a:t>
            </a:r>
            <a:r>
              <a:rPr lang="tr-TR" dirty="0" smtClean="0">
                <a:solidFill>
                  <a:srgbClr val="002060"/>
                </a:solidFill>
                <a:latin typeface="TimesNewRomanPSMT"/>
              </a:rPr>
              <a:t> </a:t>
            </a:r>
            <a:r>
              <a:rPr lang="en-US" dirty="0" smtClean="0">
                <a:solidFill>
                  <a:srgbClr val="002060"/>
                </a:solidFill>
                <a:latin typeface="TimesNewRomanPSMT"/>
              </a:rPr>
              <a:t>off </a:t>
            </a:r>
            <a:r>
              <a:rPr lang="en-US" dirty="0">
                <a:solidFill>
                  <a:srgbClr val="002060"/>
                </a:solidFill>
                <a:latin typeface="TimesNewRomanPSMT"/>
              </a:rPr>
              <a:t>fluid flow, but pump motors, louvers (typically used to regulate </a:t>
            </a:r>
            <a:r>
              <a:rPr lang="en-US" dirty="0" smtClean="0">
                <a:solidFill>
                  <a:srgbClr val="002060"/>
                </a:solidFill>
                <a:latin typeface="TimesNewRomanPSMT"/>
              </a:rPr>
              <a:t>air</a:t>
            </a:r>
            <a:r>
              <a:rPr lang="tr-TR" dirty="0" smtClean="0">
                <a:solidFill>
                  <a:srgbClr val="002060"/>
                </a:solidFill>
                <a:latin typeface="TimesNewRomanPSMT"/>
              </a:rPr>
              <a:t> </a:t>
            </a:r>
            <a:r>
              <a:rPr lang="en-US" dirty="0" smtClean="0">
                <a:solidFill>
                  <a:srgbClr val="002060"/>
                </a:solidFill>
                <a:latin typeface="TimesNewRomanPSMT"/>
              </a:rPr>
              <a:t>flow</a:t>
            </a:r>
            <a:r>
              <a:rPr lang="en-US" dirty="0">
                <a:solidFill>
                  <a:srgbClr val="002060"/>
                </a:solidFill>
                <a:latin typeface="TimesNewRomanPSMT"/>
              </a:rPr>
              <a:t>), solenoids, and other devices can also be final control </a:t>
            </a:r>
            <a:r>
              <a:rPr lang="tr-TR" dirty="0" smtClean="0">
                <a:solidFill>
                  <a:srgbClr val="002060"/>
                </a:solidFill>
                <a:latin typeface="TimesNewRomanPSMT"/>
              </a:rPr>
              <a:t>e</a:t>
            </a:r>
            <a:r>
              <a:rPr lang="en-US" dirty="0" err="1" smtClean="0">
                <a:solidFill>
                  <a:srgbClr val="002060"/>
                </a:solidFill>
                <a:latin typeface="TimesNewRomanPSMT"/>
              </a:rPr>
              <a:t>lements</a:t>
            </a:r>
            <a:r>
              <a:rPr lang="en-US" dirty="0" smtClean="0">
                <a:solidFill>
                  <a:srgbClr val="002060"/>
                </a:solidFill>
                <a:latin typeface="TimesNewRomanPSMT"/>
              </a:rPr>
              <a:t>.</a:t>
            </a:r>
            <a:endParaRPr lang="tr-TR" dirty="0" smtClean="0">
              <a:solidFill>
                <a:srgbClr val="002060"/>
              </a:solidFill>
              <a:latin typeface="TimesNewRomanPSMT"/>
            </a:endParaRPr>
          </a:p>
          <a:p>
            <a:pPr algn="just"/>
            <a:r>
              <a:rPr lang="en-US" dirty="0">
                <a:solidFill>
                  <a:srgbClr val="002060"/>
                </a:solidFill>
                <a:latin typeface="TimesNewRomanPSMT"/>
              </a:rPr>
              <a:t/>
            </a:r>
            <a:br>
              <a:rPr lang="en-US" dirty="0">
                <a:solidFill>
                  <a:srgbClr val="002060"/>
                </a:solidFill>
                <a:latin typeface="TimesNewRomanPSMT"/>
              </a:rPr>
            </a:br>
            <a:r>
              <a:rPr lang="en-US" dirty="0">
                <a:solidFill>
                  <a:srgbClr val="002060"/>
                </a:solidFill>
                <a:latin typeface="TimesNewRomanPSMT"/>
              </a:rPr>
              <a:t>Final control elements are typically used to increase or decrease </a:t>
            </a:r>
            <a:r>
              <a:rPr lang="en-US" dirty="0" smtClean="0">
                <a:solidFill>
                  <a:srgbClr val="002060"/>
                </a:solidFill>
                <a:latin typeface="TimesNewRomanPSMT"/>
              </a:rPr>
              <a:t>fluid</a:t>
            </a:r>
            <a:r>
              <a:rPr lang="tr-TR" dirty="0" smtClean="0">
                <a:solidFill>
                  <a:srgbClr val="002060"/>
                </a:solidFill>
                <a:latin typeface="TimesNewRomanPSMT"/>
              </a:rPr>
              <a:t> </a:t>
            </a:r>
            <a:r>
              <a:rPr lang="en-US" dirty="0" smtClean="0">
                <a:solidFill>
                  <a:srgbClr val="002060"/>
                </a:solidFill>
                <a:latin typeface="TimesNewRomanPSMT"/>
              </a:rPr>
              <a:t>flow</a:t>
            </a:r>
            <a:r>
              <a:rPr lang="en-US" dirty="0">
                <a:solidFill>
                  <a:srgbClr val="002060"/>
                </a:solidFill>
                <a:latin typeface="TimesNewRomanPSMT"/>
              </a:rPr>
              <a:t>. For example, a final control element may regulate the flow </a:t>
            </a:r>
            <a:r>
              <a:rPr lang="en-US" dirty="0" smtClean="0">
                <a:solidFill>
                  <a:srgbClr val="002060"/>
                </a:solidFill>
                <a:latin typeface="TimesNewRomanPSMT"/>
              </a:rPr>
              <a:t>of</a:t>
            </a:r>
            <a:r>
              <a:rPr lang="tr-TR" dirty="0" smtClean="0">
                <a:solidFill>
                  <a:srgbClr val="002060"/>
                </a:solidFill>
                <a:latin typeface="TimesNewRomanPSMT"/>
              </a:rPr>
              <a:t> </a:t>
            </a:r>
            <a:r>
              <a:rPr lang="en-US" dirty="0" smtClean="0">
                <a:solidFill>
                  <a:srgbClr val="002060"/>
                </a:solidFill>
                <a:latin typeface="TimesNewRomanPSMT"/>
              </a:rPr>
              <a:t>fuel </a:t>
            </a:r>
            <a:r>
              <a:rPr lang="en-US" dirty="0">
                <a:solidFill>
                  <a:srgbClr val="002060"/>
                </a:solidFill>
                <a:latin typeface="TimesNewRomanPSMT"/>
              </a:rPr>
              <a:t>to a burner to control temperature, the flow of a catalyst into a</a:t>
            </a:r>
            <a:br>
              <a:rPr lang="en-US" dirty="0">
                <a:solidFill>
                  <a:srgbClr val="002060"/>
                </a:solidFill>
                <a:latin typeface="TimesNewRomanPSMT"/>
              </a:rPr>
            </a:br>
            <a:r>
              <a:rPr lang="en-US" dirty="0">
                <a:solidFill>
                  <a:srgbClr val="002060"/>
                </a:solidFill>
                <a:latin typeface="TimesNewRomanPSMT"/>
              </a:rPr>
              <a:t>reactor to control a chemical reaction, or the flow of air into a </a:t>
            </a:r>
            <a:r>
              <a:rPr lang="en-US" dirty="0" smtClean="0">
                <a:solidFill>
                  <a:srgbClr val="002060"/>
                </a:solidFill>
                <a:latin typeface="TimesNewRomanPSMT"/>
              </a:rPr>
              <a:t>boiler</a:t>
            </a:r>
            <a:r>
              <a:rPr lang="tr-TR" dirty="0" smtClean="0">
                <a:solidFill>
                  <a:srgbClr val="002060"/>
                </a:solidFill>
                <a:latin typeface="TimesNewRomanPSMT"/>
              </a:rPr>
              <a:t> </a:t>
            </a:r>
            <a:r>
              <a:rPr lang="en-US" dirty="0" smtClean="0">
                <a:solidFill>
                  <a:srgbClr val="002060"/>
                </a:solidFill>
                <a:latin typeface="TimesNewRomanPSMT"/>
              </a:rPr>
              <a:t>to </a:t>
            </a:r>
            <a:r>
              <a:rPr lang="en-US" dirty="0">
                <a:solidFill>
                  <a:srgbClr val="002060"/>
                </a:solidFill>
                <a:latin typeface="TimesNewRomanPSMT"/>
              </a:rPr>
              <a:t>control boiler combustion</a:t>
            </a:r>
            <a:r>
              <a:rPr lang="en-US" dirty="0" smtClean="0">
                <a:solidFill>
                  <a:srgbClr val="002060"/>
                </a:solidFill>
                <a:latin typeface="TimesNewRomanPSMT"/>
              </a:rPr>
              <a:t>.</a:t>
            </a:r>
            <a:endParaRPr lang="tr-TR" dirty="0" smtClean="0">
              <a:solidFill>
                <a:srgbClr val="002060"/>
              </a:solidFill>
              <a:latin typeface="TimesNewRomanPSMT"/>
            </a:endParaRPr>
          </a:p>
          <a:p>
            <a:pPr algn="just"/>
            <a:r>
              <a:rPr lang="en-US" dirty="0">
                <a:solidFill>
                  <a:srgbClr val="002060"/>
                </a:solidFill>
                <a:latin typeface="TimesNewRomanPSMT"/>
              </a:rPr>
              <a:t/>
            </a:r>
            <a:br>
              <a:rPr lang="en-US" dirty="0">
                <a:solidFill>
                  <a:srgbClr val="002060"/>
                </a:solidFill>
                <a:latin typeface="TimesNewRomanPSMT"/>
              </a:rPr>
            </a:br>
            <a:r>
              <a:rPr lang="en-US" dirty="0">
                <a:solidFill>
                  <a:srgbClr val="002060"/>
                </a:solidFill>
                <a:latin typeface="TimesNewRomanPSMT"/>
              </a:rPr>
              <a:t>In any control loop, the speed with which a final control </a:t>
            </a:r>
            <a:r>
              <a:rPr lang="en-US" dirty="0" smtClean="0">
                <a:solidFill>
                  <a:srgbClr val="002060"/>
                </a:solidFill>
                <a:latin typeface="TimesNewRomanPSMT"/>
              </a:rPr>
              <a:t>element</a:t>
            </a:r>
            <a:r>
              <a:rPr lang="tr-TR" dirty="0" smtClean="0">
                <a:solidFill>
                  <a:srgbClr val="002060"/>
                </a:solidFill>
                <a:latin typeface="TimesNewRomanPSMT"/>
              </a:rPr>
              <a:t> </a:t>
            </a:r>
            <a:r>
              <a:rPr lang="en-US" dirty="0" smtClean="0">
                <a:solidFill>
                  <a:srgbClr val="002060"/>
                </a:solidFill>
                <a:latin typeface="TimesNewRomanPSMT"/>
              </a:rPr>
              <a:t>reacts </a:t>
            </a:r>
            <a:r>
              <a:rPr lang="en-US" dirty="0">
                <a:solidFill>
                  <a:srgbClr val="002060"/>
                </a:solidFill>
                <a:latin typeface="TimesNewRomanPSMT"/>
              </a:rPr>
              <a:t>to correct a variable that is out of </a:t>
            </a:r>
            <a:r>
              <a:rPr lang="en-US" dirty="0" smtClean="0">
                <a:solidFill>
                  <a:srgbClr val="002060"/>
                </a:solidFill>
                <a:latin typeface="TimesNewRomanPSMT"/>
              </a:rPr>
              <a:t>set</a:t>
            </a:r>
            <a:r>
              <a:rPr lang="tr-TR" dirty="0" smtClean="0">
                <a:solidFill>
                  <a:srgbClr val="002060"/>
                </a:solidFill>
                <a:latin typeface="TimesNewRomanPSMT"/>
              </a:rPr>
              <a:t> </a:t>
            </a:r>
            <a:r>
              <a:rPr lang="en-US" dirty="0" smtClean="0">
                <a:solidFill>
                  <a:srgbClr val="002060"/>
                </a:solidFill>
                <a:latin typeface="TimesNewRomanPSMT"/>
              </a:rPr>
              <a:t>point </a:t>
            </a:r>
            <a:r>
              <a:rPr lang="en-US" dirty="0">
                <a:solidFill>
                  <a:srgbClr val="002060"/>
                </a:solidFill>
                <a:latin typeface="TimesNewRomanPSMT"/>
              </a:rPr>
              <a:t>is very important</a:t>
            </a:r>
            <a:r>
              <a:rPr lang="en-US" dirty="0" smtClean="0">
                <a:solidFill>
                  <a:srgbClr val="002060"/>
                </a:solidFill>
                <a:latin typeface="TimesNewRomanPSMT"/>
              </a:rPr>
              <a:t>.</a:t>
            </a:r>
            <a:endParaRPr lang="tr-TR" dirty="0" smtClean="0">
              <a:solidFill>
                <a:srgbClr val="002060"/>
              </a:solidFill>
              <a:latin typeface="TimesNewRomanPSMT"/>
            </a:endParaRPr>
          </a:p>
          <a:p>
            <a:pPr algn="just"/>
            <a:r>
              <a:rPr lang="en-US" dirty="0">
                <a:solidFill>
                  <a:srgbClr val="002060"/>
                </a:solidFill>
                <a:latin typeface="TimesNewRomanPSMT"/>
              </a:rPr>
              <a:t/>
            </a:r>
            <a:br>
              <a:rPr lang="en-US" dirty="0">
                <a:solidFill>
                  <a:srgbClr val="002060"/>
                </a:solidFill>
                <a:latin typeface="TimesNewRomanPSMT"/>
              </a:rPr>
            </a:br>
            <a:r>
              <a:rPr lang="en-US" dirty="0">
                <a:solidFill>
                  <a:srgbClr val="002060"/>
                </a:solidFill>
                <a:latin typeface="TimesNewRomanPSMT"/>
              </a:rPr>
              <a:t>Many of the technological improvements in final control elements </a:t>
            </a:r>
            <a:r>
              <a:rPr lang="en-US" dirty="0" smtClean="0">
                <a:solidFill>
                  <a:srgbClr val="002060"/>
                </a:solidFill>
                <a:latin typeface="TimesNewRomanPSMT"/>
              </a:rPr>
              <a:t>are</a:t>
            </a:r>
            <a:r>
              <a:rPr lang="tr-TR" dirty="0" smtClean="0">
                <a:solidFill>
                  <a:srgbClr val="002060"/>
                </a:solidFill>
                <a:latin typeface="TimesNewRomanPSMT"/>
              </a:rPr>
              <a:t> </a:t>
            </a:r>
            <a:r>
              <a:rPr lang="en-US" dirty="0" smtClean="0">
                <a:solidFill>
                  <a:srgbClr val="002060"/>
                </a:solidFill>
                <a:latin typeface="TimesNewRomanPSMT"/>
              </a:rPr>
              <a:t>related </a:t>
            </a:r>
            <a:r>
              <a:rPr lang="en-US" dirty="0">
                <a:solidFill>
                  <a:srgbClr val="002060"/>
                </a:solidFill>
                <a:latin typeface="TimesNewRomanPSMT"/>
              </a:rPr>
              <a:t>to improving their response time.</a:t>
            </a:r>
            <a:r>
              <a:rPr lang="en-US" dirty="0">
                <a:solidFill>
                  <a:srgbClr val="002060"/>
                </a:solidFill>
              </a:rPr>
              <a:t> </a:t>
            </a:r>
            <a:endParaRPr lang="tr-TR" dirty="0">
              <a:solidFill>
                <a:srgbClr val="002060"/>
              </a:solidFill>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913596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200" b="1" dirty="0"/>
              <a:t>ACTUATORS</a:t>
            </a:r>
          </a:p>
        </p:txBody>
      </p:sp>
      <p:sp>
        <p:nvSpPr>
          <p:cNvPr id="4" name="Dikdörtgen 3"/>
          <p:cNvSpPr/>
          <p:nvPr/>
        </p:nvSpPr>
        <p:spPr>
          <a:xfrm>
            <a:off x="466926" y="1821518"/>
            <a:ext cx="11247551" cy="4093428"/>
          </a:xfrm>
          <a:prstGeom prst="rect">
            <a:avLst/>
          </a:prstGeom>
        </p:spPr>
        <p:txBody>
          <a:bodyPr wrap="square">
            <a:spAutoFit/>
          </a:bodyPr>
          <a:lstStyle/>
          <a:p>
            <a:pPr algn="just"/>
            <a:r>
              <a:rPr lang="en-US" sz="2000" b="1" dirty="0">
                <a:solidFill>
                  <a:srgbClr val="002060"/>
                </a:solidFill>
                <a:latin typeface="Verdana" panose="020B0604030504040204" pitchFamily="34" charset="0"/>
                <a:ea typeface="Verdana" panose="020B0604030504040204" pitchFamily="34" charset="0"/>
              </a:rPr>
              <a:t/>
            </a:r>
            <a:br>
              <a:rPr lang="en-US" sz="2000" b="1"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An </a:t>
            </a:r>
            <a:r>
              <a:rPr lang="en-US" sz="2000" i="1" dirty="0">
                <a:solidFill>
                  <a:srgbClr val="002060"/>
                </a:solidFill>
                <a:latin typeface="Verdana" panose="020B0604030504040204" pitchFamily="34" charset="0"/>
                <a:ea typeface="Verdana" panose="020B0604030504040204" pitchFamily="34" charset="0"/>
              </a:rPr>
              <a:t>actuator </a:t>
            </a:r>
            <a:r>
              <a:rPr lang="en-US" sz="2000" dirty="0">
                <a:solidFill>
                  <a:srgbClr val="002060"/>
                </a:solidFill>
                <a:latin typeface="Verdana" panose="020B0604030504040204" pitchFamily="34" charset="0"/>
                <a:ea typeface="Verdana" panose="020B0604030504040204" pitchFamily="34" charset="0"/>
              </a:rPr>
              <a:t>is the part of a final control device that causes a physical</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change in the final control device when </a:t>
            </a:r>
            <a:r>
              <a:rPr lang="en-US" sz="2000" dirty="0" err="1">
                <a:solidFill>
                  <a:srgbClr val="002060"/>
                </a:solidFill>
                <a:latin typeface="Verdana" panose="020B0604030504040204" pitchFamily="34" charset="0"/>
                <a:ea typeface="Verdana" panose="020B0604030504040204" pitchFamily="34" charset="0"/>
              </a:rPr>
              <a:t>signalled</a:t>
            </a:r>
            <a:r>
              <a:rPr lang="en-US" sz="2000" dirty="0">
                <a:solidFill>
                  <a:srgbClr val="002060"/>
                </a:solidFill>
                <a:latin typeface="Verdana" panose="020B0604030504040204" pitchFamily="34" charset="0"/>
                <a:ea typeface="Verdana" panose="020B0604030504040204" pitchFamily="34" charset="0"/>
              </a:rPr>
              <a:t> to do so. </a:t>
            </a:r>
            <a:endParaRPr lang="tr-TR" sz="2000" dirty="0" smtClean="0">
              <a:solidFill>
                <a:srgbClr val="002060"/>
              </a:solidFill>
              <a:latin typeface="Verdana" panose="020B0604030504040204" pitchFamily="34" charset="0"/>
              <a:ea typeface="Verdana" panose="020B0604030504040204" pitchFamily="34" charset="0"/>
            </a:endParaRPr>
          </a:p>
          <a:p>
            <a:pPr algn="just"/>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The most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common </a:t>
            </a:r>
            <a:r>
              <a:rPr lang="en-US" sz="2000" dirty="0">
                <a:solidFill>
                  <a:srgbClr val="002060"/>
                </a:solidFill>
                <a:latin typeface="Verdana" panose="020B0604030504040204" pitchFamily="34" charset="0"/>
                <a:ea typeface="Verdana" panose="020B0604030504040204" pitchFamily="34" charset="0"/>
              </a:rPr>
              <a:t>example of an actuator is a valve actuator, which opens or</a:t>
            </a:r>
            <a:br>
              <a:rPr lang="en-US" sz="2000" dirty="0">
                <a:solidFill>
                  <a:srgbClr val="002060"/>
                </a:solidFill>
                <a:latin typeface="Verdana" panose="020B0604030504040204" pitchFamily="34" charset="0"/>
                <a:ea typeface="Verdana" panose="020B0604030504040204" pitchFamily="34" charset="0"/>
              </a:rPr>
            </a:br>
            <a:r>
              <a:rPr lang="en-US" sz="2000" dirty="0">
                <a:solidFill>
                  <a:srgbClr val="002060"/>
                </a:solidFill>
                <a:latin typeface="Verdana" panose="020B0604030504040204" pitchFamily="34" charset="0"/>
                <a:ea typeface="Verdana" panose="020B0604030504040204" pitchFamily="34" charset="0"/>
              </a:rPr>
              <a:t>closes a valve in response to control signals from a </a:t>
            </a:r>
            <a:r>
              <a:rPr lang="en-US" sz="2000" dirty="0" smtClean="0">
                <a:solidFill>
                  <a:srgbClr val="002060"/>
                </a:solidFill>
                <a:latin typeface="Verdana" panose="020B0604030504040204" pitchFamily="34" charset="0"/>
                <a:ea typeface="Verdana" panose="020B0604030504040204" pitchFamily="34" charset="0"/>
              </a:rPr>
              <a:t>controller.</a:t>
            </a:r>
            <a:endParaRPr lang="tr-TR" sz="2000" dirty="0" smtClean="0">
              <a:solidFill>
                <a:srgbClr val="002060"/>
              </a:solidFill>
              <a:latin typeface="Verdana" panose="020B0604030504040204" pitchFamily="34" charset="0"/>
              <a:ea typeface="Verdana" panose="020B0604030504040204" pitchFamily="34" charset="0"/>
            </a:endParaRPr>
          </a:p>
          <a:p>
            <a:pPr algn="just"/>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Actuators </a:t>
            </a:r>
            <a:r>
              <a:rPr lang="en-US" sz="2000" dirty="0">
                <a:solidFill>
                  <a:srgbClr val="002060"/>
                </a:solidFill>
                <a:latin typeface="Verdana" panose="020B0604030504040204" pitchFamily="34" charset="0"/>
                <a:ea typeface="Verdana" panose="020B0604030504040204" pitchFamily="34" charset="0"/>
              </a:rPr>
              <a:t>are often powered pneumatically, hydraulically, </a:t>
            </a:r>
            <a:r>
              <a:rPr lang="en-US" sz="2000" dirty="0" smtClean="0">
                <a:solidFill>
                  <a:srgbClr val="002060"/>
                </a:solidFill>
                <a:latin typeface="Verdana" panose="020B0604030504040204" pitchFamily="34" charset="0"/>
                <a:ea typeface="Verdana" panose="020B0604030504040204" pitchFamily="34" charset="0"/>
              </a:rPr>
              <a:t>or</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electrically.</a:t>
            </a:r>
            <a:endParaRPr lang="tr-TR" sz="2000" dirty="0" smtClean="0">
              <a:solidFill>
                <a:srgbClr val="002060"/>
              </a:solidFill>
              <a:latin typeface="Verdana" panose="020B0604030504040204" pitchFamily="34" charset="0"/>
              <a:ea typeface="Verdana" panose="020B0604030504040204" pitchFamily="34" charset="0"/>
            </a:endParaRPr>
          </a:p>
          <a:p>
            <a:pPr algn="just"/>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smtClean="0">
                <a:solidFill>
                  <a:srgbClr val="002060"/>
                </a:solidFill>
                <a:latin typeface="Verdana" panose="020B0604030504040204" pitchFamily="34" charset="0"/>
                <a:ea typeface="Verdana" panose="020B0604030504040204" pitchFamily="34" charset="0"/>
              </a:rPr>
              <a:t>Diaphragms</a:t>
            </a:r>
            <a:r>
              <a:rPr lang="en-US" sz="2000" dirty="0">
                <a:solidFill>
                  <a:srgbClr val="002060"/>
                </a:solidFill>
                <a:latin typeface="Verdana" panose="020B0604030504040204" pitchFamily="34" charset="0"/>
                <a:ea typeface="Verdana" panose="020B0604030504040204" pitchFamily="34" charset="0"/>
              </a:rPr>
              <a:t>, bellows, springs, gears, hydraulic </a:t>
            </a:r>
            <a:r>
              <a:rPr lang="en-US" sz="2000" dirty="0" smtClean="0">
                <a:solidFill>
                  <a:srgbClr val="002060"/>
                </a:solidFill>
                <a:latin typeface="Verdana" panose="020B0604030504040204" pitchFamily="34" charset="0"/>
                <a:ea typeface="Verdana" panose="020B0604030504040204" pitchFamily="34" charset="0"/>
              </a:rPr>
              <a:t>pilot</a:t>
            </a:r>
            <a:r>
              <a:rPr lang="tr-TR" sz="2000" dirty="0" smtClean="0">
                <a:solidFill>
                  <a:srgbClr val="002060"/>
                </a:solidFill>
                <a:latin typeface="Verdana" panose="020B0604030504040204" pitchFamily="34" charset="0"/>
                <a:ea typeface="Verdana" panose="020B0604030504040204" pitchFamily="34" charset="0"/>
              </a:rPr>
              <a:t> </a:t>
            </a:r>
            <a:r>
              <a:rPr lang="en-US" sz="2000" dirty="0" smtClean="0">
                <a:solidFill>
                  <a:srgbClr val="002060"/>
                </a:solidFill>
                <a:latin typeface="Verdana" panose="020B0604030504040204" pitchFamily="34" charset="0"/>
                <a:ea typeface="Verdana" panose="020B0604030504040204" pitchFamily="34" charset="0"/>
              </a:rPr>
              <a:t>valves</a:t>
            </a:r>
            <a:r>
              <a:rPr lang="en-US" sz="2000" dirty="0">
                <a:solidFill>
                  <a:srgbClr val="002060"/>
                </a:solidFill>
                <a:latin typeface="Verdana" panose="020B0604030504040204" pitchFamily="34" charset="0"/>
                <a:ea typeface="Verdana" panose="020B0604030504040204" pitchFamily="34" charset="0"/>
              </a:rPr>
              <a:t>, pistons, or electric motors are often parts of an actuator system</a:t>
            </a:r>
            <a:r>
              <a:rPr lang="en-US" sz="2000" dirty="0" smtClean="0">
                <a:solidFill>
                  <a:srgbClr val="002060"/>
                </a:solidFill>
                <a:latin typeface="Verdana" panose="020B0604030504040204" pitchFamily="34" charset="0"/>
                <a:ea typeface="Verdana" panose="020B0604030504040204" pitchFamily="34" charset="0"/>
              </a:rPr>
              <a:t>.</a:t>
            </a:r>
            <a:endParaRPr lang="tr-TR" sz="2000" dirty="0" smtClean="0">
              <a:solidFill>
                <a:srgbClr val="002060"/>
              </a:solidFill>
              <a:latin typeface="Verdana" panose="020B0604030504040204" pitchFamily="34" charset="0"/>
              <a:ea typeface="Verdana" panose="020B0604030504040204" pitchFamily="34" charset="0"/>
            </a:endParaRPr>
          </a:p>
          <a:p>
            <a:pPr algn="just"/>
            <a:r>
              <a:rPr lang="en-US" sz="2000" dirty="0">
                <a:solidFill>
                  <a:srgbClr val="002060"/>
                </a:solidFill>
                <a:latin typeface="Verdana" panose="020B0604030504040204" pitchFamily="34" charset="0"/>
                <a:ea typeface="Verdana" panose="020B0604030504040204" pitchFamily="34" charset="0"/>
              </a:rPr>
              <a:t/>
            </a:r>
            <a:br>
              <a:rPr lang="en-US" sz="2000" dirty="0">
                <a:solidFill>
                  <a:srgbClr val="002060"/>
                </a:solidFill>
                <a:latin typeface="Verdana" panose="020B0604030504040204" pitchFamily="34" charset="0"/>
                <a:ea typeface="Verdana" panose="020B0604030504040204" pitchFamily="34" charset="0"/>
              </a:rPr>
            </a:br>
            <a:endParaRPr lang="tr-TR" sz="2000" dirty="0">
              <a:solidFill>
                <a:srgbClr val="002060"/>
              </a:solidFill>
              <a:latin typeface="Verdana" panose="020B0604030504040204" pitchFamily="34" charset="0"/>
              <a:ea typeface="Verdana" panose="020B0604030504040204" pitchFamily="34"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828242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en-US" b="1" dirty="0" err="1" smtClean="0"/>
              <a:t>Instrumentat</a:t>
            </a:r>
            <a:r>
              <a:rPr lang="tr-TR" b="1" dirty="0" smtClean="0"/>
              <a:t>ı</a:t>
            </a:r>
            <a:r>
              <a:rPr lang="en-US" b="1" dirty="0" smtClean="0"/>
              <a:t>on</a:t>
            </a:r>
            <a:r>
              <a:rPr lang="en-US" b="1" dirty="0"/>
              <a:t>, Systems, and </a:t>
            </a:r>
            <a:r>
              <a:rPr lang="en-US" b="1" dirty="0" smtClean="0"/>
              <a:t>Automat</a:t>
            </a:r>
            <a:r>
              <a:rPr lang="tr-TR" b="1" dirty="0" smtClean="0"/>
              <a:t>ı</a:t>
            </a:r>
            <a:r>
              <a:rPr lang="en-US" b="1" dirty="0" smtClean="0"/>
              <a:t>on </a:t>
            </a:r>
            <a:r>
              <a:rPr lang="en-US" b="1" dirty="0" err="1" smtClean="0"/>
              <a:t>Soc</a:t>
            </a:r>
            <a:r>
              <a:rPr lang="tr-TR" b="1" dirty="0" smtClean="0"/>
              <a:t>ı</a:t>
            </a:r>
            <a:r>
              <a:rPr lang="en-US" b="1" dirty="0" err="1" smtClean="0"/>
              <a:t>ety</a:t>
            </a:r>
            <a:r>
              <a:rPr lang="en-US" b="1" dirty="0" smtClean="0"/>
              <a:t> </a:t>
            </a:r>
            <a:endParaRPr lang="tr-TR" b="1" dirty="0"/>
          </a:p>
        </p:txBody>
      </p:sp>
      <p:sp>
        <p:nvSpPr>
          <p:cNvPr id="4" name="Dikdörtgen 3"/>
          <p:cNvSpPr/>
          <p:nvPr/>
        </p:nvSpPr>
        <p:spPr>
          <a:xfrm>
            <a:off x="425001" y="2211232"/>
            <a:ext cx="7379595" cy="3970318"/>
          </a:xfrm>
          <a:prstGeom prst="rect">
            <a:avLst/>
          </a:prstGeom>
        </p:spPr>
        <p:txBody>
          <a:bodyPr wrap="square">
            <a:spAutoFit/>
          </a:bodyPr>
          <a:lstStyle/>
          <a:p>
            <a:pPr algn="just"/>
            <a:r>
              <a:rPr lang="en-US" dirty="0">
                <a:solidFill>
                  <a:srgbClr val="002060"/>
                </a:solidFill>
                <a:latin typeface="Verdana" panose="020B0604030504040204" pitchFamily="34" charset="0"/>
                <a:ea typeface="Verdana" panose="020B0604030504040204" pitchFamily="34" charset="0"/>
              </a:rPr>
              <a:t>The Instrumentation, Systems, and Automation Society (ISA) is one </a:t>
            </a:r>
            <a:r>
              <a:rPr lang="en-US" dirty="0" smtClean="0">
                <a:solidFill>
                  <a:srgbClr val="002060"/>
                </a:solidFill>
                <a:latin typeface="Verdana" panose="020B0604030504040204" pitchFamily="34" charset="0"/>
                <a:ea typeface="Verdana" panose="020B0604030504040204" pitchFamily="34" charset="0"/>
              </a:rPr>
              <a:t>of</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leading process control trade and standards organizations</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The ISA</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has </a:t>
            </a:r>
            <a:r>
              <a:rPr lang="en-US" dirty="0">
                <a:solidFill>
                  <a:srgbClr val="002060"/>
                </a:solidFill>
                <a:latin typeface="Verdana" panose="020B0604030504040204" pitchFamily="34" charset="0"/>
                <a:ea typeface="Verdana" panose="020B0604030504040204" pitchFamily="34" charset="0"/>
              </a:rPr>
              <a:t>developed a set of symbols for use in engineering drawings </a:t>
            </a:r>
            <a:r>
              <a:rPr lang="en-US" dirty="0" smtClean="0">
                <a:solidFill>
                  <a:srgbClr val="002060"/>
                </a:solidFill>
                <a:latin typeface="Verdana" panose="020B0604030504040204" pitchFamily="34" charset="0"/>
                <a:ea typeface="Verdana" panose="020B0604030504040204" pitchFamily="34" charset="0"/>
              </a:rPr>
              <a:t>and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designs </a:t>
            </a:r>
            <a:r>
              <a:rPr lang="en-US" dirty="0">
                <a:solidFill>
                  <a:srgbClr val="002060"/>
                </a:solidFill>
                <a:latin typeface="Verdana" panose="020B0604030504040204" pitchFamily="34" charset="0"/>
                <a:ea typeface="Verdana" panose="020B0604030504040204" pitchFamily="34" charset="0"/>
              </a:rPr>
              <a:t>of control </a:t>
            </a:r>
            <a:r>
              <a:rPr lang="en-US" dirty="0" smtClean="0">
                <a:solidFill>
                  <a:srgbClr val="002060"/>
                </a:solidFill>
                <a:latin typeface="Verdana" panose="020B0604030504040204" pitchFamily="34" charset="0"/>
                <a:ea typeface="Verdana" panose="020B0604030504040204" pitchFamily="34" charset="0"/>
              </a:rPr>
              <a:t>loops. </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You </a:t>
            </a:r>
            <a:r>
              <a:rPr lang="en-US" dirty="0">
                <a:solidFill>
                  <a:srgbClr val="002060"/>
                </a:solidFill>
                <a:latin typeface="Verdana" panose="020B0604030504040204" pitchFamily="34" charset="0"/>
                <a:ea typeface="Verdana" panose="020B0604030504040204" pitchFamily="34" charset="0"/>
              </a:rPr>
              <a:t>should be familiar with ISA </a:t>
            </a:r>
            <a:r>
              <a:rPr lang="en-US" dirty="0" err="1">
                <a:solidFill>
                  <a:srgbClr val="002060"/>
                </a:solidFill>
                <a:latin typeface="Verdana" panose="020B0604030504040204" pitchFamily="34" charset="0"/>
                <a:ea typeface="Verdana" panose="020B0604030504040204" pitchFamily="34" charset="0"/>
              </a:rPr>
              <a:t>symbology</a:t>
            </a:r>
            <a:r>
              <a:rPr lang="en-US" dirty="0">
                <a:solidFill>
                  <a:srgbClr val="002060"/>
                </a:solidFill>
                <a:latin typeface="Verdana" panose="020B0604030504040204" pitchFamily="34" charset="0"/>
                <a:ea typeface="Verdana" panose="020B0604030504040204" pitchFamily="34" charset="0"/>
              </a:rPr>
              <a:t> so that you</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can demonstrate possible process control loop </a:t>
            </a:r>
            <a:r>
              <a:rPr lang="en-US" dirty="0" smtClean="0">
                <a:solidFill>
                  <a:srgbClr val="002060"/>
                </a:solidFill>
                <a:latin typeface="Verdana" panose="020B0604030504040204" pitchFamily="34" charset="0"/>
                <a:ea typeface="Verdana" panose="020B0604030504040204" pitchFamily="34" charset="0"/>
              </a:rPr>
              <a:t>solutions</a:t>
            </a:r>
            <a:r>
              <a:rPr lang="tr-TR" dirty="0" smtClean="0">
                <a:solidFill>
                  <a:srgbClr val="002060"/>
                </a:solidFill>
                <a:latin typeface="Verdana" panose="020B0604030504040204" pitchFamily="34" charset="0"/>
                <a:ea typeface="Verdana" panose="020B0604030504040204" pitchFamily="34" charset="0"/>
              </a:rPr>
              <a:t>.</a:t>
            </a:r>
            <a:r>
              <a:rPr lang="en-US" dirty="0" smtClean="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pPr algn="just"/>
            <a:endParaRPr lang="tr-TR" dirty="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Figure shows </a:t>
            </a:r>
            <a:r>
              <a:rPr lang="en-US" dirty="0">
                <a:solidFill>
                  <a:srgbClr val="002060"/>
                </a:solidFill>
                <a:latin typeface="Verdana" panose="020B0604030504040204" pitchFamily="34" charset="0"/>
                <a:ea typeface="Verdana" panose="020B0604030504040204" pitchFamily="34" charset="0"/>
              </a:rPr>
              <a:t>a control loop using </a:t>
            </a:r>
            <a:r>
              <a:rPr lang="en-US" dirty="0" smtClean="0">
                <a:solidFill>
                  <a:srgbClr val="002060"/>
                </a:solidFill>
                <a:latin typeface="Verdana" panose="020B0604030504040204" pitchFamily="34" charset="0"/>
                <a:ea typeface="Verdana" panose="020B0604030504040204" pitchFamily="34" charset="0"/>
              </a:rPr>
              <a:t>ISA</a:t>
            </a:r>
            <a:r>
              <a:rPr lang="tr-TR" dirty="0" smtClean="0">
                <a:solidFill>
                  <a:srgbClr val="002060"/>
                </a:solidFill>
                <a:latin typeface="Verdana" panose="020B0604030504040204" pitchFamily="34" charset="0"/>
                <a:ea typeface="Verdana" panose="020B0604030504040204" pitchFamily="34" charset="0"/>
              </a:rPr>
              <a:t> </a:t>
            </a:r>
            <a:r>
              <a:rPr lang="en-US" dirty="0" err="1" smtClean="0">
                <a:solidFill>
                  <a:srgbClr val="002060"/>
                </a:solidFill>
                <a:latin typeface="Verdana" panose="020B0604030504040204" pitchFamily="34" charset="0"/>
                <a:ea typeface="Verdana" panose="020B0604030504040204" pitchFamily="34" charset="0"/>
              </a:rPr>
              <a:t>symbology</a:t>
            </a:r>
            <a:r>
              <a:rPr lang="en-US"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a:p>
            <a:pPr algn="just"/>
            <a:r>
              <a:rPr lang="en-US" dirty="0">
                <a:solidFill>
                  <a:srgbClr val="002060"/>
                </a:solidFill>
                <a:latin typeface="Verdana" panose="020B0604030504040204" pitchFamily="34" charset="0"/>
                <a:ea typeface="Verdana" panose="020B0604030504040204" pitchFamily="34" charset="0"/>
              </a:rPr>
              <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Drawings of this kind are known as </a:t>
            </a:r>
            <a:r>
              <a:rPr lang="en-US" i="1" dirty="0">
                <a:solidFill>
                  <a:srgbClr val="002060"/>
                </a:solidFill>
                <a:latin typeface="Verdana" panose="020B0604030504040204" pitchFamily="34" charset="0"/>
                <a:ea typeface="Verdana" panose="020B0604030504040204" pitchFamily="34" charset="0"/>
              </a:rPr>
              <a:t>piping </a:t>
            </a:r>
            <a:r>
              <a:rPr lang="en-US" i="1" dirty="0" smtClean="0">
                <a:solidFill>
                  <a:srgbClr val="002060"/>
                </a:solidFill>
                <a:latin typeface="Verdana" panose="020B0604030504040204" pitchFamily="34" charset="0"/>
                <a:ea typeface="Verdana" panose="020B0604030504040204" pitchFamily="34" charset="0"/>
              </a:rPr>
              <a:t>and</a:t>
            </a:r>
            <a:r>
              <a:rPr lang="tr-TR" i="1" dirty="0" smtClean="0">
                <a:solidFill>
                  <a:srgbClr val="002060"/>
                </a:solidFill>
                <a:latin typeface="Verdana" panose="020B0604030504040204" pitchFamily="34" charset="0"/>
                <a:ea typeface="Verdana" panose="020B0604030504040204" pitchFamily="34" charset="0"/>
              </a:rPr>
              <a:t> </a:t>
            </a:r>
            <a:r>
              <a:rPr lang="en-US" i="1" dirty="0" smtClean="0">
                <a:solidFill>
                  <a:srgbClr val="002060"/>
                </a:solidFill>
                <a:latin typeface="Verdana" panose="020B0604030504040204" pitchFamily="34" charset="0"/>
                <a:ea typeface="Verdana" panose="020B0604030504040204" pitchFamily="34" charset="0"/>
              </a:rPr>
              <a:t>instrumentation</a:t>
            </a:r>
            <a:r>
              <a:rPr lang="tr-TR" i="1" dirty="0" smtClean="0">
                <a:solidFill>
                  <a:srgbClr val="002060"/>
                </a:solidFill>
                <a:latin typeface="Verdana" panose="020B0604030504040204" pitchFamily="34" charset="0"/>
                <a:ea typeface="Verdana" panose="020B0604030504040204" pitchFamily="34" charset="0"/>
              </a:rPr>
              <a:t> </a:t>
            </a:r>
            <a:r>
              <a:rPr lang="en-US" i="1" dirty="0" smtClean="0">
                <a:solidFill>
                  <a:srgbClr val="002060"/>
                </a:solidFill>
                <a:latin typeface="Verdana" panose="020B0604030504040204" pitchFamily="34" charset="0"/>
                <a:ea typeface="Verdana" panose="020B0604030504040204" pitchFamily="34" charset="0"/>
              </a:rPr>
              <a:t>drawings </a:t>
            </a:r>
            <a:r>
              <a:rPr lang="en-US" dirty="0">
                <a:solidFill>
                  <a:srgbClr val="002060"/>
                </a:solidFill>
                <a:latin typeface="Verdana" panose="020B0604030504040204" pitchFamily="34" charset="0"/>
                <a:ea typeface="Verdana" panose="020B0604030504040204" pitchFamily="34" charset="0"/>
              </a:rPr>
              <a:t>(P&amp;ID</a:t>
            </a:r>
            <a:r>
              <a:rPr lang="en-US" dirty="0" smtClean="0">
                <a:solidFill>
                  <a:srgbClr val="002060"/>
                </a:solidFill>
                <a:latin typeface="Verdana" panose="020B0604030504040204" pitchFamily="34" charset="0"/>
                <a:ea typeface="Verdana" panose="020B0604030504040204" pitchFamily="34" charset="0"/>
              </a:rPr>
              <a:t>).</a:t>
            </a: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a:blip r:embed="rId2"/>
          <a:stretch>
            <a:fillRect/>
          </a:stretch>
        </p:blipFill>
        <p:spPr>
          <a:xfrm>
            <a:off x="8033259" y="2324479"/>
            <a:ext cx="4158741" cy="3857071"/>
          </a:xfrm>
          <a:prstGeom prst="rect">
            <a:avLst/>
          </a:prstGeom>
        </p:spPr>
      </p:pic>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108836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
        <p:nvSpPr>
          <p:cNvPr id="3" name="Unvan 2"/>
          <p:cNvSpPr>
            <a:spLocks noGrp="1"/>
          </p:cNvSpPr>
          <p:nvPr>
            <p:ph type="title"/>
          </p:nvPr>
        </p:nvSpPr>
        <p:spPr/>
        <p:txBody>
          <a:bodyPr>
            <a:normAutofit/>
          </a:bodyPr>
          <a:lstStyle/>
          <a:p>
            <a:pPr algn="ctr"/>
            <a:r>
              <a:rPr lang="en-US" sz="3200" b="1" dirty="0">
                <a:latin typeface="Verdana" panose="020B0604030504040204" pitchFamily="34" charset="0"/>
                <a:ea typeface="Verdana" panose="020B0604030504040204" pitchFamily="34" charset="0"/>
              </a:rPr>
              <a:t>Why we need Process Control ? </a:t>
            </a:r>
          </a:p>
        </p:txBody>
      </p:sp>
      <p:sp>
        <p:nvSpPr>
          <p:cNvPr id="2" name="Dikdörtgen 1"/>
          <p:cNvSpPr/>
          <p:nvPr/>
        </p:nvSpPr>
        <p:spPr>
          <a:xfrm>
            <a:off x="410276" y="2100128"/>
            <a:ext cx="11200532" cy="4142673"/>
          </a:xfrm>
          <a:prstGeom prst="rect">
            <a:avLst/>
          </a:prstGeom>
        </p:spPr>
        <p:txBody>
          <a:bodyPr wrap="square">
            <a:spAutoFit/>
          </a:bodyPr>
          <a:lstStyle/>
          <a:p>
            <a:pPr marL="457200" indent="-457200" algn="just">
              <a:lnSpc>
                <a:spcPct val="90000"/>
              </a:lnSpc>
              <a:spcBef>
                <a:spcPct val="10000"/>
              </a:spcBef>
              <a:buFont typeface="Arial" panose="020B0604020202020204" pitchFamily="34" charset="0"/>
              <a:buChar char="•"/>
              <a:defRPr/>
            </a:pPr>
            <a:r>
              <a:rPr lang="en-US" sz="2800" dirty="0">
                <a:solidFill>
                  <a:srgbClr val="002060"/>
                </a:solidFill>
              </a:rPr>
              <a:t>Every Chemical Process requires conversion of feed material to product using different chemical and physical operations.  </a:t>
            </a:r>
          </a:p>
          <a:p>
            <a:pPr marL="457200" indent="-457200" algn="just">
              <a:lnSpc>
                <a:spcPct val="90000"/>
              </a:lnSpc>
              <a:spcBef>
                <a:spcPct val="10000"/>
              </a:spcBef>
              <a:buFont typeface="Arial" panose="020B0604020202020204" pitchFamily="34" charset="0"/>
              <a:buChar char="•"/>
              <a:defRPr/>
            </a:pPr>
            <a:endParaRPr lang="tr-TR" sz="2800" dirty="0" smtClean="0">
              <a:solidFill>
                <a:srgbClr val="002060"/>
              </a:solidFill>
            </a:endParaRPr>
          </a:p>
          <a:p>
            <a:pPr marL="457200" indent="-457200" algn="just">
              <a:lnSpc>
                <a:spcPct val="90000"/>
              </a:lnSpc>
              <a:spcBef>
                <a:spcPct val="10000"/>
              </a:spcBef>
              <a:buFont typeface="Arial" panose="020B0604020202020204" pitchFamily="34" charset="0"/>
              <a:buChar char="•"/>
              <a:defRPr/>
            </a:pPr>
            <a:r>
              <a:rPr lang="en-US" sz="2800" dirty="0" smtClean="0">
                <a:solidFill>
                  <a:srgbClr val="002060"/>
                </a:solidFill>
              </a:rPr>
              <a:t>Strong </a:t>
            </a:r>
            <a:r>
              <a:rPr lang="en-US" sz="2800" dirty="0">
                <a:solidFill>
                  <a:srgbClr val="002060"/>
                </a:solidFill>
              </a:rPr>
              <a:t>need to control processes for more efficiency and economically viability has arose due to stronger business competition, tougher environmental and safety regulations and rapidly changing technological trends.</a:t>
            </a:r>
          </a:p>
          <a:p>
            <a:pPr marL="457200" indent="-457200" algn="just">
              <a:lnSpc>
                <a:spcPct val="90000"/>
              </a:lnSpc>
              <a:spcBef>
                <a:spcPct val="10000"/>
              </a:spcBef>
              <a:buFont typeface="Arial" panose="020B0604020202020204" pitchFamily="34" charset="0"/>
              <a:buChar char="•"/>
              <a:defRPr/>
            </a:pPr>
            <a:endParaRPr lang="en-US" sz="2800" dirty="0">
              <a:solidFill>
                <a:srgbClr val="002060"/>
              </a:solidFill>
            </a:endParaRPr>
          </a:p>
          <a:p>
            <a:pPr marL="457200" indent="-457200" algn="just">
              <a:lnSpc>
                <a:spcPct val="90000"/>
              </a:lnSpc>
              <a:spcBef>
                <a:spcPct val="10000"/>
              </a:spcBef>
              <a:buFont typeface="Arial" panose="020B0604020202020204" pitchFamily="34" charset="0"/>
              <a:buChar char="•"/>
              <a:defRPr/>
            </a:pPr>
            <a:r>
              <a:rPr lang="en-US" sz="2800" dirty="0">
                <a:solidFill>
                  <a:srgbClr val="002060"/>
                </a:solidFill>
              </a:rPr>
              <a:t>Process Control plays a crucial task in deciding the product quality and has a very high significance in today’s chemical industry.</a:t>
            </a:r>
          </a:p>
        </p:txBody>
      </p:sp>
    </p:spTree>
    <p:extLst>
      <p:ext uri="{BB962C8B-B14F-4D97-AF65-F5344CB8AC3E}">
        <p14:creationId xmlns:p14="http://schemas.microsoft.com/office/powerpoint/2010/main" val="2775537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normAutofit/>
          </a:bodyPr>
          <a:lstStyle/>
          <a:p>
            <a:pPr algn="ctr"/>
            <a:r>
              <a:rPr lang="tr-TR" sz="3200" b="1" dirty="0" err="1" smtClean="0"/>
              <a:t>Pıpıng</a:t>
            </a:r>
            <a:r>
              <a:rPr lang="tr-TR" sz="3200" b="1" dirty="0" smtClean="0"/>
              <a:t> </a:t>
            </a:r>
            <a:r>
              <a:rPr lang="tr-TR" sz="3200" b="1" dirty="0" err="1"/>
              <a:t>and</a:t>
            </a:r>
            <a:r>
              <a:rPr lang="tr-TR" sz="3200" b="1" dirty="0"/>
              <a:t> </a:t>
            </a:r>
            <a:r>
              <a:rPr lang="tr-TR" sz="3200" b="1" dirty="0" err="1" smtClean="0"/>
              <a:t>Connectıons</a:t>
            </a:r>
            <a:endParaRPr lang="tr-TR" sz="3200" b="1" dirty="0"/>
          </a:p>
        </p:txBody>
      </p:sp>
      <p:sp>
        <p:nvSpPr>
          <p:cNvPr id="5" name="Dikdörtgen 4"/>
          <p:cNvSpPr/>
          <p:nvPr/>
        </p:nvSpPr>
        <p:spPr>
          <a:xfrm>
            <a:off x="444864" y="1849741"/>
            <a:ext cx="7977919" cy="3970318"/>
          </a:xfrm>
          <a:prstGeom prst="rect">
            <a:avLst/>
          </a:prstGeom>
        </p:spPr>
        <p:txBody>
          <a:bodyPr wrap="square">
            <a:spAutoFit/>
          </a:bodyPr>
          <a:lstStyle/>
          <a:p>
            <a:r>
              <a:rPr lang="en-US" b="1" i="1" dirty="0">
                <a:solidFill>
                  <a:srgbClr val="002060"/>
                </a:solidFill>
                <a:latin typeface="Verdana" panose="020B0604030504040204" pitchFamily="34" charset="0"/>
                <a:ea typeface="Verdana" panose="020B0604030504040204" pitchFamily="34" charset="0"/>
              </a:rPr>
              <a:t/>
            </a:r>
            <a:br>
              <a:rPr lang="en-US" b="1" i="1"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Piping and connections are represented with several </a:t>
            </a:r>
            <a:r>
              <a:rPr lang="en-US" dirty="0" smtClean="0">
                <a:solidFill>
                  <a:srgbClr val="002060"/>
                </a:solidFill>
                <a:latin typeface="Verdana" panose="020B0604030504040204" pitchFamily="34" charset="0"/>
                <a:ea typeface="Verdana" panose="020B0604030504040204" pitchFamily="34" charset="0"/>
              </a:rPr>
              <a:t>different</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symbols</a:t>
            </a:r>
            <a:r>
              <a:rPr lang="en-US" dirty="0">
                <a:solidFill>
                  <a:srgbClr val="002060"/>
                </a:solidFill>
                <a:latin typeface="Verdana" panose="020B0604030504040204" pitchFamily="34" charset="0"/>
                <a:ea typeface="Verdana" panose="020B0604030504040204" pitchFamily="34" charset="0"/>
              </a:rPr>
              <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 heavy solid line represents piping</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 thin solid line represents process connections to instruments</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(e.g., impulse piping)</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 dashed line represents electrical signals (e.g., 4–20 mA</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connections)</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 slashed line represents pneumatic signal tubes</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 line with circles on it represents data links</a:t>
            </a:r>
            <a:br>
              <a:rPr lang="en-US" dirty="0">
                <a:solidFill>
                  <a:srgbClr val="002060"/>
                </a:solidFill>
                <a:latin typeface="Verdana" panose="020B0604030504040204" pitchFamily="34" charset="0"/>
                <a:ea typeface="Verdana" panose="020B0604030504040204" pitchFamily="34" charset="0"/>
              </a:rPr>
            </a:br>
            <a:endParaRPr lang="tr-TR" dirty="0" smtClean="0">
              <a:solidFill>
                <a:srgbClr val="002060"/>
              </a:solidFill>
              <a:latin typeface="Verdana" panose="020B0604030504040204" pitchFamily="34" charset="0"/>
              <a:ea typeface="Verdana" panose="020B0604030504040204" pitchFamily="34" charset="0"/>
            </a:endParaRPr>
          </a:p>
          <a:p>
            <a:pPr algn="just"/>
            <a:r>
              <a:rPr lang="en-US" dirty="0" smtClean="0">
                <a:solidFill>
                  <a:srgbClr val="002060"/>
                </a:solidFill>
                <a:latin typeface="Verdana" panose="020B0604030504040204" pitchFamily="34" charset="0"/>
                <a:ea typeface="Verdana" panose="020B0604030504040204" pitchFamily="34" charset="0"/>
              </a:rPr>
              <a:t>Other </a:t>
            </a:r>
            <a:r>
              <a:rPr lang="en-US" dirty="0">
                <a:solidFill>
                  <a:srgbClr val="002060"/>
                </a:solidFill>
                <a:latin typeface="Verdana" panose="020B0604030504040204" pitchFamily="34" charset="0"/>
                <a:ea typeface="Verdana" panose="020B0604030504040204" pitchFamily="34" charset="0"/>
              </a:rPr>
              <a:t>connection symbols include capillary tubing for filled systems</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(e.g., remote diaphragm seals), hydraulic signal lines, and guided</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electromagnetic or sonic signals. </a:t>
            </a:r>
            <a:endParaRPr lang="tr-TR" dirty="0">
              <a:solidFill>
                <a:srgbClr val="002060"/>
              </a:solidFill>
              <a:latin typeface="Verdana" panose="020B0604030504040204" pitchFamily="34" charset="0"/>
              <a:ea typeface="Verdana" panose="020B0604030504040204" pitchFamily="34" charset="0"/>
            </a:endParaRPr>
          </a:p>
        </p:txBody>
      </p:sp>
      <p:pic>
        <p:nvPicPr>
          <p:cNvPr id="6" name="Resim 5"/>
          <p:cNvPicPr>
            <a:picLocks noChangeAspect="1"/>
          </p:cNvPicPr>
          <p:nvPr/>
        </p:nvPicPr>
        <p:blipFill>
          <a:blip r:embed="rId2"/>
          <a:stretch>
            <a:fillRect/>
          </a:stretch>
        </p:blipFill>
        <p:spPr>
          <a:xfrm>
            <a:off x="8551572" y="2093032"/>
            <a:ext cx="3640428" cy="4413551"/>
          </a:xfrm>
          <a:prstGeom prst="rect">
            <a:avLst/>
          </a:prstGeom>
        </p:spPr>
      </p:pic>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631233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pPr algn="ctr"/>
            <a:r>
              <a:rPr lang="tr-TR" b="1" dirty="0" err="1" smtClean="0"/>
              <a:t>Identıfıcatıon</a:t>
            </a:r>
            <a:r>
              <a:rPr lang="tr-TR" b="1" dirty="0" smtClean="0"/>
              <a:t> </a:t>
            </a:r>
            <a:r>
              <a:rPr lang="tr-TR" b="1" dirty="0" err="1" smtClean="0"/>
              <a:t>letters</a:t>
            </a:r>
            <a:endParaRPr lang="tr-TR" b="1" dirty="0"/>
          </a:p>
        </p:txBody>
      </p:sp>
      <p:sp>
        <p:nvSpPr>
          <p:cNvPr id="4" name="Dikdörtgen 3"/>
          <p:cNvSpPr/>
          <p:nvPr/>
        </p:nvSpPr>
        <p:spPr>
          <a:xfrm>
            <a:off x="332841" y="1829329"/>
            <a:ext cx="11169638" cy="3970318"/>
          </a:xfrm>
          <a:prstGeom prst="rect">
            <a:avLst/>
          </a:prstGeom>
        </p:spPr>
        <p:txBody>
          <a:bodyPr wrap="square">
            <a:spAutoFit/>
          </a:bodyPr>
          <a:lstStyle/>
          <a:p>
            <a:r>
              <a:rPr lang="en-US" dirty="0">
                <a:solidFill>
                  <a:srgbClr val="002060"/>
                </a:solidFill>
                <a:latin typeface="Verdana" panose="020B0604030504040204" pitchFamily="34" charset="0"/>
                <a:ea typeface="Verdana" panose="020B0604030504040204" pitchFamily="34" charset="0"/>
              </a:rPr>
              <a:t>Identification letters on the ISA symbols (e.g., TT for </a:t>
            </a:r>
            <a:r>
              <a:rPr lang="en-US" dirty="0" smtClean="0">
                <a:solidFill>
                  <a:srgbClr val="002060"/>
                </a:solidFill>
                <a:latin typeface="Verdana" panose="020B0604030504040204" pitchFamily="34" charset="0"/>
                <a:ea typeface="Verdana" panose="020B0604030504040204" pitchFamily="34" charset="0"/>
              </a:rPr>
              <a:t>temperature</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transmitter</a:t>
            </a:r>
            <a:r>
              <a:rPr lang="en-US" dirty="0">
                <a:solidFill>
                  <a:srgbClr val="002060"/>
                </a:solidFill>
                <a:latin typeface="Verdana" panose="020B0604030504040204" pitchFamily="34" charset="0"/>
                <a:ea typeface="Verdana" panose="020B0604030504040204" pitchFamily="34" charset="0"/>
              </a:rPr>
              <a:t>) indicate:</a:t>
            </a:r>
            <a:br>
              <a:rPr lang="en-US" dirty="0">
                <a:solidFill>
                  <a:srgbClr val="002060"/>
                </a:solidFill>
                <a:latin typeface="Verdana" panose="020B0604030504040204" pitchFamily="34" charset="0"/>
                <a:ea typeface="Verdana" panose="020B0604030504040204" pitchFamily="34" charset="0"/>
              </a:rPr>
            </a:br>
            <a:r>
              <a:rPr lang="en-US" sz="1400"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The variable being measured (e.g., flow, pressure, temperature)</a:t>
            </a:r>
            <a:br>
              <a:rPr lang="en-US" dirty="0">
                <a:solidFill>
                  <a:srgbClr val="002060"/>
                </a:solidFill>
                <a:latin typeface="Verdana" panose="020B0604030504040204" pitchFamily="34" charset="0"/>
                <a:ea typeface="Verdana" panose="020B0604030504040204" pitchFamily="34" charset="0"/>
              </a:rPr>
            </a:br>
            <a:r>
              <a:rPr lang="en-US" sz="1400"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The device’s function (e.g., transmitter, switch, valve, </a:t>
            </a:r>
            <a:r>
              <a:rPr lang="en-US" dirty="0" smtClean="0">
                <a:solidFill>
                  <a:srgbClr val="002060"/>
                </a:solidFill>
                <a:latin typeface="Verdana" panose="020B0604030504040204" pitchFamily="34" charset="0"/>
                <a:ea typeface="Verdana" panose="020B0604030504040204" pitchFamily="34" charset="0"/>
              </a:rPr>
              <a:t>sensor,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indicator</a:t>
            </a:r>
            <a:r>
              <a:rPr lang="en-US" dirty="0">
                <a:solidFill>
                  <a:srgbClr val="002060"/>
                </a:solidFill>
                <a:latin typeface="Verdana" panose="020B0604030504040204" pitchFamily="34" charset="0"/>
                <a:ea typeface="Verdana" panose="020B0604030504040204" pitchFamily="34" charset="0"/>
              </a:rPr>
              <a:t>)</a:t>
            </a:r>
            <a:br>
              <a:rPr lang="en-US" dirty="0">
                <a:solidFill>
                  <a:srgbClr val="002060"/>
                </a:solidFill>
                <a:latin typeface="Verdana" panose="020B0604030504040204" pitchFamily="34" charset="0"/>
                <a:ea typeface="Verdana" panose="020B0604030504040204" pitchFamily="34" charset="0"/>
              </a:rPr>
            </a:br>
            <a:r>
              <a:rPr lang="en-US" sz="1400" dirty="0">
                <a:solidFill>
                  <a:srgbClr val="002060"/>
                </a:solidFill>
                <a:latin typeface="Verdana" panose="020B0604030504040204" pitchFamily="34" charset="0"/>
                <a:ea typeface="Verdana" panose="020B0604030504040204" pitchFamily="34" charset="0"/>
              </a:rPr>
              <a:t>❑ </a:t>
            </a:r>
            <a:r>
              <a:rPr lang="en-US" dirty="0">
                <a:solidFill>
                  <a:srgbClr val="002060"/>
                </a:solidFill>
                <a:latin typeface="Verdana" panose="020B0604030504040204" pitchFamily="34" charset="0"/>
                <a:ea typeface="Verdana" panose="020B0604030504040204" pitchFamily="34" charset="0"/>
              </a:rPr>
              <a:t>Some modifiers (e.g., high, low, multifunction</a:t>
            </a:r>
            <a:r>
              <a:rPr lang="en-US" dirty="0" smtClean="0">
                <a:solidFill>
                  <a:srgbClr val="002060"/>
                </a:solidFill>
                <a:latin typeface="Verdana" panose="020B0604030504040204" pitchFamily="34" charset="0"/>
                <a:ea typeface="Verdana" panose="020B0604030504040204" pitchFamily="34" charset="0"/>
              </a:rPr>
              <a:t>)</a:t>
            </a:r>
            <a:endParaRPr lang="tr-TR" dirty="0" smtClean="0">
              <a:solidFill>
                <a:srgbClr val="002060"/>
              </a:solidFill>
              <a:latin typeface="Verdana" panose="020B0604030504040204" pitchFamily="34" charset="0"/>
              <a:ea typeface="Verdana" panose="020B0604030504040204" pitchFamily="34" charset="0"/>
            </a:endParaRPr>
          </a:p>
          <a:p>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initial letter indicates the measured variable. </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second </a:t>
            </a:r>
            <a:r>
              <a:rPr lang="en-US" dirty="0" smtClean="0">
                <a:solidFill>
                  <a:srgbClr val="002060"/>
                </a:solidFill>
                <a:latin typeface="Verdana" panose="020B0604030504040204" pitchFamily="34" charset="0"/>
                <a:ea typeface="Verdana" panose="020B0604030504040204" pitchFamily="34" charset="0"/>
              </a:rPr>
              <a:t>letter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indicates </a:t>
            </a:r>
            <a:r>
              <a:rPr lang="en-US" dirty="0">
                <a:solidFill>
                  <a:srgbClr val="002060"/>
                </a:solidFill>
                <a:latin typeface="Verdana" panose="020B0604030504040204" pitchFamily="34" charset="0"/>
                <a:ea typeface="Verdana" panose="020B0604030504040204" pitchFamily="34" charset="0"/>
              </a:rPr>
              <a:t>a modifier, readout, or device function. </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The </a:t>
            </a:r>
            <a:r>
              <a:rPr lang="en-US" dirty="0">
                <a:solidFill>
                  <a:srgbClr val="002060"/>
                </a:solidFill>
                <a:latin typeface="Verdana" panose="020B0604030504040204" pitchFamily="34" charset="0"/>
                <a:ea typeface="Verdana" panose="020B0604030504040204" pitchFamily="34" charset="0"/>
              </a:rPr>
              <a:t>third </a:t>
            </a:r>
            <a:r>
              <a:rPr lang="en-US" dirty="0" smtClean="0">
                <a:solidFill>
                  <a:srgbClr val="002060"/>
                </a:solidFill>
                <a:latin typeface="Verdana" panose="020B0604030504040204" pitchFamily="34" charset="0"/>
                <a:ea typeface="Verdana" panose="020B0604030504040204" pitchFamily="34" charset="0"/>
              </a:rPr>
              <a:t>letter</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usually </a:t>
            </a:r>
            <a:r>
              <a:rPr lang="en-US" dirty="0">
                <a:solidFill>
                  <a:srgbClr val="002060"/>
                </a:solidFill>
                <a:latin typeface="Verdana" panose="020B0604030504040204" pitchFamily="34" charset="0"/>
                <a:ea typeface="Verdana" panose="020B0604030504040204" pitchFamily="34" charset="0"/>
              </a:rPr>
              <a:t>indicates either a device function or a modifier.</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For example, “FIC” on an instrument tag represents a flow </a:t>
            </a:r>
            <a:r>
              <a:rPr lang="en-US" dirty="0" smtClean="0">
                <a:solidFill>
                  <a:srgbClr val="002060"/>
                </a:solidFill>
                <a:latin typeface="Verdana" panose="020B0604030504040204" pitchFamily="34" charset="0"/>
                <a:ea typeface="Verdana" panose="020B0604030504040204" pitchFamily="34" charset="0"/>
              </a:rPr>
              <a:t>indicating</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controller</a:t>
            </a:r>
            <a:r>
              <a:rPr lang="en-US" dirty="0">
                <a:solidFill>
                  <a:srgbClr val="002060"/>
                </a:solidFill>
                <a:latin typeface="Verdana" panose="020B0604030504040204" pitchFamily="34" charset="0"/>
                <a:ea typeface="Verdana" panose="020B0604030504040204" pitchFamily="34" charset="0"/>
              </a:rPr>
              <a:t>. </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a:t>
            </a:r>
            <a:r>
              <a:rPr lang="en-US" dirty="0">
                <a:solidFill>
                  <a:srgbClr val="002060"/>
                </a:solidFill>
                <a:latin typeface="Verdana" panose="020B0604030504040204" pitchFamily="34" charset="0"/>
                <a:ea typeface="Verdana" panose="020B0604030504040204" pitchFamily="34" charset="0"/>
              </a:rPr>
              <a:t>PT” represents a pressure transmitter. </a:t>
            </a:r>
            <a:endParaRPr lang="tr-TR" dirty="0" smtClean="0">
              <a:solidFill>
                <a:srgbClr val="002060"/>
              </a:solidFill>
              <a:latin typeface="Verdana" panose="020B0604030504040204" pitchFamily="34" charset="0"/>
              <a:ea typeface="Verdana" panose="020B0604030504040204" pitchFamily="34" charset="0"/>
            </a:endParaRPr>
          </a:p>
          <a:p>
            <a:r>
              <a:rPr lang="en-US" dirty="0" smtClean="0">
                <a:solidFill>
                  <a:srgbClr val="002060"/>
                </a:solidFill>
                <a:latin typeface="Verdana" panose="020B0604030504040204" pitchFamily="34" charset="0"/>
                <a:ea typeface="Verdana" panose="020B0604030504040204" pitchFamily="34" charset="0"/>
              </a:rPr>
              <a:t>You </a:t>
            </a:r>
            <a:r>
              <a:rPr lang="en-US" dirty="0">
                <a:solidFill>
                  <a:srgbClr val="002060"/>
                </a:solidFill>
                <a:latin typeface="Verdana" panose="020B0604030504040204" pitchFamily="34" charset="0"/>
                <a:ea typeface="Verdana" panose="020B0604030504040204" pitchFamily="34" charset="0"/>
              </a:rPr>
              <a:t>can </a:t>
            </a:r>
            <a:r>
              <a:rPr lang="en-US" dirty="0" smtClean="0">
                <a:solidFill>
                  <a:srgbClr val="002060"/>
                </a:solidFill>
                <a:latin typeface="Verdana" panose="020B0604030504040204" pitchFamily="34" charset="0"/>
                <a:ea typeface="Verdana" panose="020B0604030504040204" pitchFamily="34" charset="0"/>
              </a:rPr>
              <a:t>find</a:t>
            </a:r>
            <a:r>
              <a:rPr lang="tr-TR" dirty="0" smtClean="0">
                <a:solidFill>
                  <a:srgbClr val="002060"/>
                </a:solidFill>
                <a:latin typeface="Verdana" panose="020B0604030504040204" pitchFamily="34" charset="0"/>
                <a:ea typeface="Verdana" panose="020B0604030504040204" pitchFamily="34" charset="0"/>
              </a:rPr>
              <a:t> </a:t>
            </a:r>
            <a:r>
              <a:rPr lang="en-US" dirty="0" smtClean="0">
                <a:solidFill>
                  <a:srgbClr val="002060"/>
                </a:solidFill>
                <a:latin typeface="Verdana" panose="020B0604030504040204" pitchFamily="34" charset="0"/>
                <a:ea typeface="Verdana" panose="020B0604030504040204" pitchFamily="34" charset="0"/>
              </a:rPr>
              <a:t>identification </a:t>
            </a:r>
            <a:r>
              <a:rPr lang="en-US" dirty="0">
                <a:solidFill>
                  <a:srgbClr val="002060"/>
                </a:solidFill>
                <a:latin typeface="Verdana" panose="020B0604030504040204" pitchFamily="34" charset="0"/>
                <a:ea typeface="Verdana" panose="020B0604030504040204" pitchFamily="34" charset="0"/>
              </a:rPr>
              <a:t>letter </a:t>
            </a:r>
            <a:r>
              <a:rPr lang="en-US" dirty="0" err="1">
                <a:solidFill>
                  <a:srgbClr val="002060"/>
                </a:solidFill>
                <a:latin typeface="Verdana" panose="020B0604030504040204" pitchFamily="34" charset="0"/>
                <a:ea typeface="Verdana" panose="020B0604030504040204" pitchFamily="34" charset="0"/>
              </a:rPr>
              <a:t>symbology</a:t>
            </a:r>
            <a:r>
              <a:rPr lang="en-US" dirty="0">
                <a:solidFill>
                  <a:srgbClr val="002060"/>
                </a:solidFill>
                <a:latin typeface="Verdana" panose="020B0604030504040204" pitchFamily="34" charset="0"/>
                <a:ea typeface="Verdana" panose="020B0604030504040204" pitchFamily="34" charset="0"/>
              </a:rPr>
              <a:t> information on the ISA Web site at</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http://www.isa.org.</a:t>
            </a:r>
            <a:br>
              <a:rPr lang="en-US" dirty="0">
                <a:solidFill>
                  <a:srgbClr val="002060"/>
                </a:solidFill>
                <a:latin typeface="Verdana" panose="020B0604030504040204" pitchFamily="34" charset="0"/>
                <a:ea typeface="Verdana" panose="020B0604030504040204" pitchFamily="34" charset="0"/>
              </a:rPr>
            </a:br>
            <a:r>
              <a:rPr lang="en-US" dirty="0">
                <a:solidFill>
                  <a:srgbClr val="002060"/>
                </a:solidFill>
                <a:latin typeface="Verdana" panose="020B0604030504040204" pitchFamily="34" charset="0"/>
                <a:ea typeface="Verdana" panose="020B0604030504040204" pitchFamily="34" charset="0"/>
              </a:rPr>
              <a:t/>
            </a:r>
            <a:br>
              <a:rPr lang="en-US" dirty="0">
                <a:solidFill>
                  <a:srgbClr val="002060"/>
                </a:solidFill>
                <a:latin typeface="Verdana" panose="020B0604030504040204" pitchFamily="34" charset="0"/>
                <a:ea typeface="Verdana" panose="020B0604030504040204" pitchFamily="34" charset="0"/>
              </a:rPr>
            </a:br>
            <a:endParaRPr lang="tr-TR" dirty="0">
              <a:solidFill>
                <a:srgbClr val="002060"/>
              </a:solidFill>
              <a:latin typeface="Verdana" panose="020B0604030504040204" pitchFamily="34" charset="0"/>
              <a:ea typeface="Verdana" panose="020B0604030504040204" pitchFamily="34" charset="0"/>
            </a:endParaRPr>
          </a:p>
        </p:txBody>
      </p:sp>
      <p:pic>
        <p:nvPicPr>
          <p:cNvPr id="5" name="Resim 4"/>
          <p:cNvPicPr>
            <a:picLocks noChangeAspect="1"/>
          </p:cNvPicPr>
          <p:nvPr/>
        </p:nvPicPr>
        <p:blipFill rotWithShape="1">
          <a:blip r:embed="rId2"/>
          <a:srcRect b="18833"/>
          <a:stretch/>
        </p:blipFill>
        <p:spPr>
          <a:xfrm>
            <a:off x="2801783" y="5083877"/>
            <a:ext cx="5377590" cy="1342681"/>
          </a:xfrm>
          <a:prstGeom prst="rect">
            <a:avLst/>
          </a:prstGeom>
        </p:spPr>
      </p:pic>
      <p:sp>
        <p:nvSpPr>
          <p:cNvPr id="6" name="Dikdörtgen 5"/>
          <p:cNvSpPr/>
          <p:nvPr/>
        </p:nvSpPr>
        <p:spPr>
          <a:xfrm>
            <a:off x="3709117" y="5799647"/>
            <a:ext cx="1365160" cy="356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797167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130282" y="1004553"/>
            <a:ext cx="10203126" cy="5346655"/>
          </a:xfrm>
          <a:prstGeom prst="rect">
            <a:avLst/>
          </a:prstGeom>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1907837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273323" y="886927"/>
            <a:ext cx="11707450" cy="5605948"/>
          </a:xfrm>
          <a:prstGeom prst="rect">
            <a:avLst/>
          </a:prstGeom>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652165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3284113" y="633153"/>
            <a:ext cx="5232092" cy="6224847"/>
          </a:xfrm>
          <a:prstGeom prst="rect">
            <a:avLst/>
          </a:prstGeom>
        </p:spPr>
      </p:pic>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28793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640013" y="635246"/>
            <a:ext cx="7499350" cy="1143000"/>
          </a:xfrm>
        </p:spPr>
        <p:txBody>
          <a:bodyPr>
            <a:normAutofit fontScale="90000"/>
          </a:bodyPr>
          <a:lstStyle/>
          <a:p>
            <a:pPr algn="ctr">
              <a:defRPr/>
            </a:pPr>
            <a:r>
              <a:rPr lang="en-US" altLang="zh-TW" sz="3500" b="1" dirty="0" err="1" smtClean="0">
                <a:latin typeface="Verdana" panose="020B0604030504040204" pitchFamily="34" charset="0"/>
                <a:ea typeface="Verdana" panose="020B0604030504040204" pitchFamily="34" charset="0"/>
              </a:rPr>
              <a:t>Benef</a:t>
            </a:r>
            <a:r>
              <a:rPr lang="tr-TR" altLang="zh-TW" sz="3500" b="1" dirty="0" smtClean="0">
                <a:latin typeface="Verdana" panose="020B0604030504040204" pitchFamily="34" charset="0"/>
                <a:ea typeface="Verdana" panose="020B0604030504040204" pitchFamily="34" charset="0"/>
              </a:rPr>
              <a:t>ı</a:t>
            </a:r>
            <a:r>
              <a:rPr lang="en-US" altLang="zh-TW" sz="3500" b="1" dirty="0" err="1" smtClean="0">
                <a:latin typeface="Verdana" panose="020B0604030504040204" pitchFamily="34" charset="0"/>
                <a:ea typeface="Verdana" panose="020B0604030504040204" pitchFamily="34" charset="0"/>
              </a:rPr>
              <a:t>ts</a:t>
            </a:r>
            <a:r>
              <a:rPr lang="en-US" altLang="zh-TW" sz="3500" b="1" dirty="0" smtClean="0">
                <a:latin typeface="Verdana" panose="020B0604030504040204" pitchFamily="34" charset="0"/>
                <a:ea typeface="Verdana" panose="020B0604030504040204" pitchFamily="34" charset="0"/>
              </a:rPr>
              <a:t> </a:t>
            </a:r>
            <a:r>
              <a:rPr lang="en-US" altLang="zh-TW" sz="3500" b="1" dirty="0">
                <a:latin typeface="Verdana" panose="020B0604030504040204" pitchFamily="34" charset="0"/>
                <a:ea typeface="Verdana" panose="020B0604030504040204" pitchFamily="34" charset="0"/>
              </a:rPr>
              <a:t>of Process Control</a:t>
            </a:r>
          </a:p>
        </p:txBody>
      </p:sp>
      <p:sp>
        <p:nvSpPr>
          <p:cNvPr id="27652" name="文字方塊 7"/>
          <p:cNvSpPr txBox="1">
            <a:spLocks noChangeArrowheads="1"/>
          </p:cNvSpPr>
          <p:nvPr/>
        </p:nvSpPr>
        <p:spPr bwMode="auto">
          <a:xfrm>
            <a:off x="437881" y="2443364"/>
            <a:ext cx="1130764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lnSpc>
                <a:spcPct val="150000"/>
              </a:lnSpc>
              <a:spcBef>
                <a:spcPct val="0"/>
              </a:spcBef>
              <a:buClrTx/>
              <a:buSzTx/>
              <a:buFont typeface="Arial" panose="020B0604020202020204" pitchFamily="34" charset="0"/>
              <a:buChar char="•"/>
            </a:pP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Improves plant performance </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by reducing the variation of the key variables. </a:t>
            </a:r>
          </a:p>
          <a:p>
            <a:pPr algn="just" eaLnBrk="1" hangingPunct="1">
              <a:lnSpc>
                <a:spcPct val="150000"/>
              </a:lnSpc>
              <a:spcBef>
                <a:spcPct val="0"/>
              </a:spcBef>
              <a:buClrTx/>
              <a:buSzTx/>
              <a:buFont typeface="Arial" panose="020B0604020202020204" pitchFamily="34" charset="0"/>
              <a:buChar char="•"/>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When the variation has been reduced, the desired value of the controlled variable can be adjusted to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increase profit</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algn="just" eaLnBrk="1" hangingPunct="1">
              <a:lnSpc>
                <a:spcPct val="150000"/>
              </a:lnSpc>
              <a:spcBef>
                <a:spcPct val="0"/>
              </a:spcBef>
              <a:buClrTx/>
              <a:buSzTx/>
              <a:buFont typeface="Arial" panose="020B0604020202020204" pitchFamily="34" charset="0"/>
              <a:buChar char="•"/>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Process Control provided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higher safety </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to plant and human resource.</a:t>
            </a:r>
          </a:p>
          <a:p>
            <a:pPr algn="just" eaLnBrk="1" hangingPunct="1">
              <a:lnSpc>
                <a:spcPct val="150000"/>
              </a:lnSpc>
              <a:spcBef>
                <a:spcPct val="0"/>
              </a:spcBef>
              <a:buClrTx/>
              <a:buSzTx/>
              <a:buFont typeface="Arial" panose="020B0604020202020204" pitchFamily="34" charset="0"/>
              <a:buChar char="•"/>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Process Control can reduce scrap and waste products and thus would give more profit and </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longer life for the equipment</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algn="just" eaLnBrk="1" hangingPunct="1">
              <a:lnSpc>
                <a:spcPct val="150000"/>
              </a:lnSpc>
              <a:spcBef>
                <a:spcPct val="0"/>
              </a:spcBef>
              <a:buClrTx/>
              <a:buSzTx/>
              <a:buFont typeface="Arial" panose="020B0604020202020204" pitchFamily="34" charset="0"/>
              <a:buChar char="•"/>
            </a:pP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Process control helps in determining</a:t>
            </a:r>
            <a:r>
              <a:rPr lang="en-US" altLang="zh-TW" sz="18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 inventory </a:t>
            </a:r>
            <a:r>
              <a:rPr lang="en-US" altLang="zh-TW" sz="1800" dirty="0">
                <a:solidFill>
                  <a:srgbClr val="002060"/>
                </a:solidFill>
                <a:latin typeface="Verdana" panose="020B0604030504040204" pitchFamily="34" charset="0"/>
                <a:ea typeface="Verdana" panose="020B0604030504040204" pitchFamily="34" charset="0"/>
                <a:cs typeface="Times New Roman" panose="02020603050405020304" pitchFamily="18" charset="0"/>
              </a:rPr>
              <a:t>in hand and so would give almost exact stock position.</a:t>
            </a:r>
          </a:p>
        </p:txBody>
      </p:sp>
      <p:pic>
        <p:nvPicPr>
          <p:cNvPr id="4" name="Picture 2" descr="http://t0.gstatic.com/images?q=tbn:ANd9GcR1fVvXwP6U8CwMfAJyFSWm1ESqdRt88JPiuNViAcg-qDb_7hXg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1523" y="604489"/>
            <a:ext cx="1318854" cy="131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t0.gstatic.com/images?q=tbn:ANd9GcR1fVvXwP6U8CwMfAJyFSWm1ESqdRt88JPiuNViAcg-qDb_7hXg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9363" y="1155267"/>
            <a:ext cx="1318854" cy="131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0.gstatic.com/images?q=tbn:ANd9GcR1fVvXwP6U8CwMfAJyFSWm1ESqdRt88JPiuNViAcg-qDb_7hXgZ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303" y="-54938"/>
            <a:ext cx="1318854" cy="131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1730325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Effect transition="in" filter="fade">
                                      <p:cBhvr>
                                        <p:cTn id="7" dur="500"/>
                                        <p:tgtEl>
                                          <p:spTgt spid="276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7652">
                                            <p:txEl>
                                              <p:pRg st="1" end="1"/>
                                            </p:txEl>
                                          </p:spTgt>
                                        </p:tgtEl>
                                        <p:attrNameLst>
                                          <p:attrName>style.visibility</p:attrName>
                                        </p:attrNameLst>
                                      </p:cBhvr>
                                      <p:to>
                                        <p:strVal val="visible"/>
                                      </p:to>
                                    </p:set>
                                    <p:animEffect transition="in" filter="fade">
                                      <p:cBhvr>
                                        <p:cTn id="12" dur="500"/>
                                        <p:tgtEl>
                                          <p:spTgt spid="276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7652">
                                            <p:txEl>
                                              <p:pRg st="2" end="2"/>
                                            </p:txEl>
                                          </p:spTgt>
                                        </p:tgtEl>
                                        <p:attrNameLst>
                                          <p:attrName>style.visibility</p:attrName>
                                        </p:attrNameLst>
                                      </p:cBhvr>
                                      <p:to>
                                        <p:strVal val="visible"/>
                                      </p:to>
                                    </p:set>
                                    <p:animEffect transition="in" filter="fade">
                                      <p:cBhvr>
                                        <p:cTn id="17" dur="500"/>
                                        <p:tgtEl>
                                          <p:spTgt spid="2765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7652">
                                            <p:txEl>
                                              <p:pRg st="3" end="3"/>
                                            </p:txEl>
                                          </p:spTgt>
                                        </p:tgtEl>
                                        <p:attrNameLst>
                                          <p:attrName>style.visibility</p:attrName>
                                        </p:attrNameLst>
                                      </p:cBhvr>
                                      <p:to>
                                        <p:strVal val="visible"/>
                                      </p:to>
                                    </p:set>
                                    <p:animEffect transition="in" filter="fade">
                                      <p:cBhvr>
                                        <p:cTn id="22" dur="500"/>
                                        <p:tgtEl>
                                          <p:spTgt spid="2765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7652">
                                            <p:txEl>
                                              <p:pRg st="4" end="4"/>
                                            </p:txEl>
                                          </p:spTgt>
                                        </p:tgtEl>
                                        <p:attrNameLst>
                                          <p:attrName>style.visibility</p:attrName>
                                        </p:attrNameLst>
                                      </p:cBhvr>
                                      <p:to>
                                        <p:strVal val="visible"/>
                                      </p:to>
                                    </p:set>
                                    <p:animEffect transition="in" filter="fade">
                                      <p:cBhvr>
                                        <p:cTn id="27" dur="500"/>
                                        <p:tgtEl>
                                          <p:spTgt spid="27652">
                                            <p:txEl>
                                              <p:pRg st="4" end="4"/>
                                            </p:txEl>
                                          </p:spTgt>
                                        </p:tgtEl>
                                      </p:cBhvr>
                                    </p:animEffect>
                                  </p:childTnLst>
                                </p:cTn>
                              </p:par>
                            </p:childTnLst>
                          </p:cTn>
                        </p:par>
                        <p:par>
                          <p:cTn id="28" fill="hold">
                            <p:stCondLst>
                              <p:cond delay="500"/>
                            </p:stCondLst>
                            <p:childTnLst>
                              <p:par>
                                <p:cTn id="29" presetID="26"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80">
                                          <p:stCondLst>
                                            <p:cond delay="0"/>
                                          </p:stCondLst>
                                        </p:cTn>
                                        <p:tgtEl>
                                          <p:spTgt spid="4"/>
                                        </p:tgtEl>
                                      </p:cBhvr>
                                    </p:animEffect>
                                    <p:anim calcmode="lin" valueType="num">
                                      <p:cBhvr>
                                        <p:cTn id="3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gtEl>
                                      </p:cBhvr>
                                      <p:to x="100000" y="60000"/>
                                    </p:animScale>
                                    <p:animScale>
                                      <p:cBhvr>
                                        <p:cTn id="38" dur="166" decel="50000">
                                          <p:stCondLst>
                                            <p:cond delay="676"/>
                                          </p:stCondLst>
                                        </p:cTn>
                                        <p:tgtEl>
                                          <p:spTgt spid="4"/>
                                        </p:tgtEl>
                                      </p:cBhvr>
                                      <p:to x="100000" y="100000"/>
                                    </p:animScale>
                                    <p:animScale>
                                      <p:cBhvr>
                                        <p:cTn id="39" dur="26">
                                          <p:stCondLst>
                                            <p:cond delay="1312"/>
                                          </p:stCondLst>
                                        </p:cTn>
                                        <p:tgtEl>
                                          <p:spTgt spid="4"/>
                                        </p:tgtEl>
                                      </p:cBhvr>
                                      <p:to x="100000" y="80000"/>
                                    </p:animScale>
                                    <p:animScale>
                                      <p:cBhvr>
                                        <p:cTn id="40" dur="166" decel="50000">
                                          <p:stCondLst>
                                            <p:cond delay="1338"/>
                                          </p:stCondLst>
                                        </p:cTn>
                                        <p:tgtEl>
                                          <p:spTgt spid="4"/>
                                        </p:tgtEl>
                                      </p:cBhvr>
                                      <p:to x="100000" y="100000"/>
                                    </p:animScale>
                                    <p:animScale>
                                      <p:cBhvr>
                                        <p:cTn id="41" dur="26">
                                          <p:stCondLst>
                                            <p:cond delay="1642"/>
                                          </p:stCondLst>
                                        </p:cTn>
                                        <p:tgtEl>
                                          <p:spTgt spid="4"/>
                                        </p:tgtEl>
                                      </p:cBhvr>
                                      <p:to x="100000" y="90000"/>
                                    </p:animScale>
                                    <p:animScale>
                                      <p:cBhvr>
                                        <p:cTn id="42" dur="166" decel="50000">
                                          <p:stCondLst>
                                            <p:cond delay="1668"/>
                                          </p:stCondLst>
                                        </p:cTn>
                                        <p:tgtEl>
                                          <p:spTgt spid="4"/>
                                        </p:tgtEl>
                                      </p:cBhvr>
                                      <p:to x="100000" y="100000"/>
                                    </p:animScale>
                                    <p:animScale>
                                      <p:cBhvr>
                                        <p:cTn id="43" dur="26">
                                          <p:stCondLst>
                                            <p:cond delay="1808"/>
                                          </p:stCondLst>
                                        </p:cTn>
                                        <p:tgtEl>
                                          <p:spTgt spid="4"/>
                                        </p:tgtEl>
                                      </p:cBhvr>
                                      <p:to x="100000" y="95000"/>
                                    </p:animScale>
                                    <p:animScale>
                                      <p:cBhvr>
                                        <p:cTn id="44" dur="166" decel="50000">
                                          <p:stCondLst>
                                            <p:cond delay="1834"/>
                                          </p:stCondLst>
                                        </p:cTn>
                                        <p:tgtEl>
                                          <p:spTgt spid="4"/>
                                        </p:tgtEl>
                                      </p:cBhvr>
                                      <p:to x="100000" y="100000"/>
                                    </p:animScale>
                                  </p:childTnLst>
                                </p:cTn>
                              </p:par>
                            </p:childTnLst>
                          </p:cTn>
                        </p:par>
                        <p:par>
                          <p:cTn id="45" fill="hold">
                            <p:stCondLst>
                              <p:cond delay="2500"/>
                            </p:stCondLst>
                            <p:childTnLst>
                              <p:par>
                                <p:cTn id="46" presetID="26"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down)">
                                      <p:cBhvr>
                                        <p:cTn id="48" dur="580">
                                          <p:stCondLst>
                                            <p:cond delay="0"/>
                                          </p:stCondLst>
                                        </p:cTn>
                                        <p:tgtEl>
                                          <p:spTgt spid="5"/>
                                        </p:tgtEl>
                                      </p:cBhvr>
                                    </p:animEffect>
                                    <p:anim calcmode="lin" valueType="num">
                                      <p:cBhvr>
                                        <p:cTn id="4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4" dur="26">
                                          <p:stCondLst>
                                            <p:cond delay="650"/>
                                          </p:stCondLst>
                                        </p:cTn>
                                        <p:tgtEl>
                                          <p:spTgt spid="5"/>
                                        </p:tgtEl>
                                      </p:cBhvr>
                                      <p:to x="100000" y="60000"/>
                                    </p:animScale>
                                    <p:animScale>
                                      <p:cBhvr>
                                        <p:cTn id="55" dur="166" decel="50000">
                                          <p:stCondLst>
                                            <p:cond delay="676"/>
                                          </p:stCondLst>
                                        </p:cTn>
                                        <p:tgtEl>
                                          <p:spTgt spid="5"/>
                                        </p:tgtEl>
                                      </p:cBhvr>
                                      <p:to x="100000" y="100000"/>
                                    </p:animScale>
                                    <p:animScale>
                                      <p:cBhvr>
                                        <p:cTn id="56" dur="26">
                                          <p:stCondLst>
                                            <p:cond delay="1312"/>
                                          </p:stCondLst>
                                        </p:cTn>
                                        <p:tgtEl>
                                          <p:spTgt spid="5"/>
                                        </p:tgtEl>
                                      </p:cBhvr>
                                      <p:to x="100000" y="80000"/>
                                    </p:animScale>
                                    <p:animScale>
                                      <p:cBhvr>
                                        <p:cTn id="57" dur="166" decel="50000">
                                          <p:stCondLst>
                                            <p:cond delay="1338"/>
                                          </p:stCondLst>
                                        </p:cTn>
                                        <p:tgtEl>
                                          <p:spTgt spid="5"/>
                                        </p:tgtEl>
                                      </p:cBhvr>
                                      <p:to x="100000" y="100000"/>
                                    </p:animScale>
                                    <p:animScale>
                                      <p:cBhvr>
                                        <p:cTn id="58" dur="26">
                                          <p:stCondLst>
                                            <p:cond delay="1642"/>
                                          </p:stCondLst>
                                        </p:cTn>
                                        <p:tgtEl>
                                          <p:spTgt spid="5"/>
                                        </p:tgtEl>
                                      </p:cBhvr>
                                      <p:to x="100000" y="90000"/>
                                    </p:animScale>
                                    <p:animScale>
                                      <p:cBhvr>
                                        <p:cTn id="59" dur="166" decel="50000">
                                          <p:stCondLst>
                                            <p:cond delay="1668"/>
                                          </p:stCondLst>
                                        </p:cTn>
                                        <p:tgtEl>
                                          <p:spTgt spid="5"/>
                                        </p:tgtEl>
                                      </p:cBhvr>
                                      <p:to x="100000" y="100000"/>
                                    </p:animScale>
                                    <p:animScale>
                                      <p:cBhvr>
                                        <p:cTn id="60" dur="26">
                                          <p:stCondLst>
                                            <p:cond delay="1808"/>
                                          </p:stCondLst>
                                        </p:cTn>
                                        <p:tgtEl>
                                          <p:spTgt spid="5"/>
                                        </p:tgtEl>
                                      </p:cBhvr>
                                      <p:to x="100000" y="95000"/>
                                    </p:animScale>
                                    <p:animScale>
                                      <p:cBhvr>
                                        <p:cTn id="61" dur="166" decel="50000">
                                          <p:stCondLst>
                                            <p:cond delay="1834"/>
                                          </p:stCondLst>
                                        </p:cTn>
                                        <p:tgtEl>
                                          <p:spTgt spid="5"/>
                                        </p:tgtEl>
                                      </p:cBhvr>
                                      <p:to x="100000" y="100000"/>
                                    </p:animScale>
                                  </p:childTnLst>
                                </p:cTn>
                              </p:par>
                            </p:childTnLst>
                          </p:cTn>
                        </p:par>
                        <p:par>
                          <p:cTn id="62" fill="hold">
                            <p:stCondLst>
                              <p:cond delay="4500"/>
                            </p:stCondLst>
                            <p:childTnLst>
                              <p:par>
                                <p:cTn id="63" presetID="26" presetClass="entr" presetSubtype="0"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en-US" b="1" dirty="0"/>
              <a:t>Process Control </a:t>
            </a:r>
            <a:r>
              <a:rPr lang="tr-TR" b="1" dirty="0" smtClean="0"/>
              <a:t>ı</a:t>
            </a:r>
            <a:r>
              <a:rPr lang="en-US" b="1" dirty="0" smtClean="0"/>
              <a:t>n </a:t>
            </a:r>
            <a:r>
              <a:rPr lang="en-US" b="1" dirty="0"/>
              <a:t>our </a:t>
            </a:r>
            <a:r>
              <a:rPr lang="en-US" b="1" dirty="0" smtClean="0"/>
              <a:t>da</a:t>
            </a:r>
            <a:r>
              <a:rPr lang="tr-TR" b="1" dirty="0" smtClean="0"/>
              <a:t>ı</a:t>
            </a:r>
            <a:r>
              <a:rPr lang="en-US" b="1" dirty="0" err="1" smtClean="0"/>
              <a:t>ly</a:t>
            </a:r>
            <a:r>
              <a:rPr lang="en-US" b="1" dirty="0" smtClean="0"/>
              <a:t> l</a:t>
            </a:r>
            <a:r>
              <a:rPr lang="tr-TR" b="1" dirty="0" smtClean="0"/>
              <a:t>ı</a:t>
            </a:r>
            <a:r>
              <a:rPr lang="en-US" b="1" dirty="0" err="1" smtClean="0"/>
              <a:t>fe</a:t>
            </a:r>
            <a:endParaRPr lang="tr-TR" b="1" dirty="0"/>
          </a:p>
        </p:txBody>
      </p:sp>
      <p:sp>
        <p:nvSpPr>
          <p:cNvPr id="3" name="İçerik Yer Tutucusu 2"/>
          <p:cNvSpPr>
            <a:spLocks noGrp="1"/>
          </p:cNvSpPr>
          <p:nvPr>
            <p:ph idx="1"/>
          </p:nvPr>
        </p:nvSpPr>
        <p:spPr>
          <a:xfrm>
            <a:off x="401731" y="2720990"/>
            <a:ext cx="9838342" cy="3678303"/>
          </a:xfrm>
        </p:spPr>
        <p:txBody>
          <a:bodyPr>
            <a:noAutofit/>
          </a:bodyPr>
          <a:lstStyle/>
          <a:p>
            <a:pPr algn="just">
              <a:spcBef>
                <a:spcPts val="0"/>
              </a:spcBef>
              <a:spcAft>
                <a:spcPts val="0"/>
              </a:spcAft>
            </a:pPr>
            <a:r>
              <a:rPr lang="en-US" sz="2800" dirty="0">
                <a:solidFill>
                  <a:srgbClr val="002060"/>
                </a:solidFill>
              </a:rPr>
              <a:t>Bathroom water heater maintains hot water temperature in safe zone for our comfort</a:t>
            </a:r>
            <a:r>
              <a:rPr lang="en-US" sz="2800" dirty="0" smtClean="0">
                <a:solidFill>
                  <a:srgbClr val="002060"/>
                </a:solidFill>
              </a:rPr>
              <a:t>.</a:t>
            </a:r>
            <a:endParaRPr lang="tr-TR" sz="2800" dirty="0" smtClean="0">
              <a:solidFill>
                <a:srgbClr val="002060"/>
              </a:solidFill>
            </a:endParaRPr>
          </a:p>
          <a:p>
            <a:pPr marL="0" indent="0" algn="just">
              <a:spcBef>
                <a:spcPts val="0"/>
              </a:spcBef>
              <a:spcAft>
                <a:spcPts val="0"/>
              </a:spcAft>
              <a:buNone/>
            </a:pPr>
            <a:endParaRPr lang="en-US" sz="2800" dirty="0">
              <a:solidFill>
                <a:srgbClr val="002060"/>
              </a:solidFill>
            </a:endParaRPr>
          </a:p>
          <a:p>
            <a:pPr algn="just"/>
            <a:r>
              <a:rPr lang="en-US" sz="2800" dirty="0">
                <a:solidFill>
                  <a:srgbClr val="002060"/>
                </a:solidFill>
              </a:rPr>
              <a:t>Refrigerator controls temperature of the food items kept in it and avoid their spoilage</a:t>
            </a:r>
            <a:r>
              <a:rPr lang="en-US" sz="2800" dirty="0" smtClean="0">
                <a:solidFill>
                  <a:srgbClr val="002060"/>
                </a:solidFill>
              </a:rPr>
              <a:t>.</a:t>
            </a:r>
            <a:endParaRPr lang="tr-TR" sz="2800" dirty="0" smtClean="0">
              <a:solidFill>
                <a:srgbClr val="002060"/>
              </a:solidFill>
            </a:endParaRPr>
          </a:p>
          <a:p>
            <a:pPr algn="just"/>
            <a:endParaRPr lang="en-US" sz="2800" dirty="0">
              <a:solidFill>
                <a:srgbClr val="002060"/>
              </a:solidFill>
            </a:endParaRPr>
          </a:p>
          <a:p>
            <a:pPr algn="just"/>
            <a:r>
              <a:rPr lang="en-US" sz="2800" dirty="0">
                <a:solidFill>
                  <a:srgbClr val="002060"/>
                </a:solidFill>
              </a:rPr>
              <a:t>Traffic over roads and highways is controlled by traffic light or there can be accidents and jams over the roads.</a:t>
            </a:r>
          </a:p>
          <a:p>
            <a:pPr algn="just"/>
            <a:endParaRPr lang="en-US" sz="2800" dirty="0">
              <a:solidFill>
                <a:srgbClr val="002060"/>
              </a:solidFill>
            </a:endParaRPr>
          </a:p>
          <a:p>
            <a:pPr algn="just"/>
            <a:endParaRPr lang="tr-TR" sz="2800" dirty="0">
              <a:solidFill>
                <a:srgbClr val="00206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846" y="1906456"/>
            <a:ext cx="122396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622" y="3280933"/>
            <a:ext cx="890588"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4622" y="4865258"/>
            <a:ext cx="849313"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65617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3219719" y="955073"/>
            <a:ext cx="47507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eaLnBrk="1" hangingPunct="1">
              <a:spcBef>
                <a:spcPct val="50000"/>
              </a:spcBef>
              <a:buClrTx/>
              <a:buSzTx/>
              <a:buFontTx/>
              <a:buNone/>
            </a:pPr>
            <a:r>
              <a:rPr lang="en-US" altLang="zh-TW" b="1" dirty="0">
                <a:solidFill>
                  <a:schemeClr val="bg1"/>
                </a:solidFill>
                <a:latin typeface="Calibri" panose="020F0502020204030204" pitchFamily="34" charset="0"/>
                <a:ea typeface="新細明體" pitchFamily="18" charset="-120"/>
                <a:cs typeface="Calibri" panose="020F0502020204030204" pitchFamily="34" charset="0"/>
              </a:rPr>
              <a:t>What is Process Dynamics ?</a:t>
            </a:r>
          </a:p>
        </p:txBody>
      </p:sp>
      <p:sp>
        <p:nvSpPr>
          <p:cNvPr id="16388" name="文字方塊 6"/>
          <p:cNvSpPr txBox="1">
            <a:spLocks noChangeArrowheads="1"/>
          </p:cNvSpPr>
          <p:nvPr/>
        </p:nvSpPr>
        <p:spPr bwMode="auto">
          <a:xfrm>
            <a:off x="509162" y="2218163"/>
            <a:ext cx="11120461" cy="387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lnSpc>
                <a:spcPct val="150000"/>
              </a:lnSpc>
              <a:spcBef>
                <a:spcPct val="0"/>
              </a:spcBef>
              <a:buClrTx/>
              <a:buSzTx/>
              <a:buFont typeface="Arial" panose="020B0604020202020204" pitchFamily="34" charset="0"/>
              <a:buChar char="•"/>
            </a:pP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Process Dynamics is study of a system in </a:t>
            </a:r>
            <a:r>
              <a:rPr lang="en-US" altLang="zh-TW" sz="20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un-steady (or transient) state</a:t>
            </a: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algn="just" eaLnBrk="1" hangingPunct="1">
              <a:spcBef>
                <a:spcPct val="0"/>
              </a:spcBef>
              <a:buClrTx/>
              <a:buSzTx/>
              <a:buFont typeface="Arial" panose="020B0604020202020204" pitchFamily="34" charset="0"/>
              <a:buChar char="•"/>
            </a:pPr>
            <a:endPar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algn="just" eaLnBrk="1" hangingPunct="1">
              <a:lnSpc>
                <a:spcPct val="150000"/>
              </a:lnSpc>
              <a:spcBef>
                <a:spcPct val="0"/>
              </a:spcBef>
              <a:buClrTx/>
              <a:buSzTx/>
              <a:buFont typeface="Arial" panose="020B0604020202020204" pitchFamily="34" charset="0"/>
              <a:buChar char="•"/>
            </a:pP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Dynamics study is required to study situations like plant </a:t>
            </a:r>
            <a:r>
              <a:rPr lang="en-US" altLang="zh-TW" sz="20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start-ups</a:t>
            </a: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and </a:t>
            </a:r>
            <a:r>
              <a:rPr lang="en-US" altLang="zh-TW" sz="20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shutdowns</a:t>
            </a: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unusual process </a:t>
            </a:r>
            <a:r>
              <a:rPr lang="en-US" altLang="zh-TW" sz="2000" b="1" dirty="0">
                <a:solidFill>
                  <a:srgbClr val="002060"/>
                </a:solidFill>
                <a:latin typeface="Verdana" panose="020B0604030504040204" pitchFamily="34" charset="0"/>
                <a:ea typeface="Verdana" panose="020B0604030504040204" pitchFamily="34" charset="0"/>
                <a:cs typeface="Times New Roman" panose="02020603050405020304" pitchFamily="18" charset="0"/>
              </a:rPr>
              <a:t>disturbances</a:t>
            </a: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 and planned transitions from one product grade to another. </a:t>
            </a:r>
          </a:p>
          <a:p>
            <a:pPr algn="just" eaLnBrk="1" hangingPunct="1">
              <a:spcBef>
                <a:spcPct val="0"/>
              </a:spcBef>
              <a:buClrTx/>
              <a:buSzTx/>
              <a:buFont typeface="Arial" panose="020B0604020202020204" pitchFamily="34" charset="0"/>
              <a:buChar char="•"/>
            </a:pPr>
            <a:endPar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algn="just" eaLnBrk="1" hangingPunct="1">
              <a:lnSpc>
                <a:spcPct val="150000"/>
              </a:lnSpc>
              <a:spcBef>
                <a:spcPct val="0"/>
              </a:spcBef>
              <a:buClrTx/>
              <a:buSzTx/>
              <a:buFont typeface="Arial" panose="020B0604020202020204" pitchFamily="34" charset="0"/>
              <a:buChar char="•"/>
            </a:pPr>
            <a:r>
              <a:rPr lang="en-US" altLang="zh-TW" sz="2000" dirty="0">
                <a:solidFill>
                  <a:srgbClr val="002060"/>
                </a:solidFill>
                <a:latin typeface="Verdana" panose="020B0604030504040204" pitchFamily="34" charset="0"/>
                <a:ea typeface="Verdana" panose="020B0604030504040204" pitchFamily="34" charset="0"/>
                <a:cs typeface="Times New Roman" panose="02020603050405020304" pitchFamily="18" charset="0"/>
              </a:rPr>
              <a:t>Dynamics sometimes plays an important part in deciding the control strategies for a process.</a:t>
            </a:r>
          </a:p>
          <a:p>
            <a:pPr algn="just" eaLnBrk="1" hangingPunct="1">
              <a:lnSpc>
                <a:spcPct val="150000"/>
              </a:lnSpc>
              <a:spcBef>
                <a:spcPct val="0"/>
              </a:spcBef>
              <a:buClrTx/>
              <a:buSzTx/>
              <a:buFont typeface="Arial" panose="020B0604020202020204" pitchFamily="34" charset="0"/>
              <a:buChar char="•"/>
            </a:pPr>
            <a:endParaRPr lang="zh-TW" altLang="en-US" sz="2000" dirty="0">
              <a:solidFill>
                <a:srgbClr val="002060"/>
              </a:solidFill>
              <a:latin typeface="Verdana" panose="020B0604030504040204" pitchFamily="34" charset="0"/>
              <a:ea typeface="新細明體" pitchFamily="18" charset="-120"/>
              <a:cs typeface="Times New Roman" panose="02020603050405020304" pitchFamily="18" charset="0"/>
            </a:endParaRPr>
          </a:p>
        </p:txBody>
      </p:sp>
      <p:sp>
        <p:nvSpPr>
          <p:cNvPr id="5"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8056969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Effect transition="in" filter="fade">
                                      <p:cBhvr>
                                        <p:cTn id="7" dur="500"/>
                                        <p:tgtEl>
                                          <p:spTgt spid="16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6388">
                                            <p:txEl>
                                              <p:pRg st="2" end="2"/>
                                            </p:txEl>
                                          </p:spTgt>
                                        </p:tgtEl>
                                        <p:attrNameLst>
                                          <p:attrName>style.visibility</p:attrName>
                                        </p:attrNameLst>
                                      </p:cBhvr>
                                      <p:to>
                                        <p:strVal val="visible"/>
                                      </p:to>
                                    </p:set>
                                    <p:animEffect transition="in" filter="fade">
                                      <p:cBhvr>
                                        <p:cTn id="12" dur="500"/>
                                        <p:tgtEl>
                                          <p:spTgt spid="1638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6388">
                                            <p:txEl>
                                              <p:pRg st="4" end="4"/>
                                            </p:txEl>
                                          </p:spTgt>
                                        </p:tgtEl>
                                        <p:attrNameLst>
                                          <p:attrName>style.visibility</p:attrName>
                                        </p:attrNameLst>
                                      </p:cBhvr>
                                      <p:to>
                                        <p:strVal val="visible"/>
                                      </p:to>
                                    </p:set>
                                    <p:animEffect transition="in" filter="fade">
                                      <p:cBhvr>
                                        <p:cTn id="17" dur="500"/>
                                        <p:tgtEl>
                                          <p:spTgt spid="1638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手繪多邊形 2"/>
          <p:cNvSpPr/>
          <p:nvPr/>
        </p:nvSpPr>
        <p:spPr>
          <a:xfrm>
            <a:off x="3287714" y="3168650"/>
            <a:ext cx="4784725" cy="1339850"/>
          </a:xfrm>
          <a:custGeom>
            <a:avLst/>
            <a:gdLst>
              <a:gd name="connsiteX0" fmla="*/ 950466 w 5288550"/>
              <a:gd name="connsiteY0" fmla="*/ 1241557 h 1245423"/>
              <a:gd name="connsiteX1" fmla="*/ 4169 w 5288550"/>
              <a:gd name="connsiteY1" fmla="*/ 1082069 h 1245423"/>
              <a:gd name="connsiteX2" fmla="*/ 854773 w 5288550"/>
              <a:gd name="connsiteY2" fmla="*/ 178301 h 1245423"/>
              <a:gd name="connsiteX3" fmla="*/ 5288550 w 5288550"/>
              <a:gd name="connsiteY3" fmla="*/ 18813 h 1245423"/>
            </a:gdLst>
            <a:ahLst/>
            <a:cxnLst>
              <a:cxn ang="0">
                <a:pos x="connsiteX0" y="connsiteY0"/>
              </a:cxn>
              <a:cxn ang="0">
                <a:pos x="connsiteX1" y="connsiteY1"/>
              </a:cxn>
              <a:cxn ang="0">
                <a:pos x="connsiteX2" y="connsiteY2"/>
              </a:cxn>
              <a:cxn ang="0">
                <a:pos x="connsiteX3" y="connsiteY3"/>
              </a:cxn>
            </a:cxnLst>
            <a:rect l="l" t="t" r="r" b="b"/>
            <a:pathLst>
              <a:path w="5288550" h="1245423">
                <a:moveTo>
                  <a:pt x="950466" y="1241557"/>
                </a:moveTo>
                <a:cubicBezTo>
                  <a:pt x="485292" y="1250417"/>
                  <a:pt x="20118" y="1259278"/>
                  <a:pt x="4169" y="1082069"/>
                </a:cubicBezTo>
                <a:cubicBezTo>
                  <a:pt x="-11780" y="904860"/>
                  <a:pt x="-25957" y="355510"/>
                  <a:pt x="854773" y="178301"/>
                </a:cubicBezTo>
                <a:cubicBezTo>
                  <a:pt x="1735503" y="1092"/>
                  <a:pt x="4779959" y="-25489"/>
                  <a:pt x="5288550" y="188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2" name="手繪多邊形 1"/>
          <p:cNvSpPr/>
          <p:nvPr/>
        </p:nvSpPr>
        <p:spPr>
          <a:xfrm>
            <a:off x="2089151" y="2684463"/>
            <a:ext cx="5910263" cy="2227262"/>
          </a:xfrm>
          <a:custGeom>
            <a:avLst/>
            <a:gdLst>
              <a:gd name="connsiteX0" fmla="*/ 1732013 w 5910608"/>
              <a:gd name="connsiteY0" fmla="*/ 2227427 h 2227427"/>
              <a:gd name="connsiteX1" fmla="*/ 41436 w 5910608"/>
              <a:gd name="connsiteY1" fmla="*/ 1834022 h 2227427"/>
              <a:gd name="connsiteX2" fmla="*/ 998366 w 5910608"/>
              <a:gd name="connsiteY2" fmla="*/ 302934 h 2227427"/>
              <a:gd name="connsiteX3" fmla="*/ 5910608 w 5910608"/>
              <a:gd name="connsiteY3" fmla="*/ 15855 h 2227427"/>
            </a:gdLst>
            <a:ahLst/>
            <a:cxnLst>
              <a:cxn ang="0">
                <a:pos x="connsiteX0" y="connsiteY0"/>
              </a:cxn>
              <a:cxn ang="0">
                <a:pos x="connsiteX1" y="connsiteY1"/>
              </a:cxn>
              <a:cxn ang="0">
                <a:pos x="connsiteX2" y="connsiteY2"/>
              </a:cxn>
              <a:cxn ang="0">
                <a:pos x="connsiteX3" y="connsiteY3"/>
              </a:cxn>
            </a:cxnLst>
            <a:rect l="l" t="t" r="r" b="b"/>
            <a:pathLst>
              <a:path w="5910608" h="2227427">
                <a:moveTo>
                  <a:pt x="1732013" y="2227427"/>
                </a:moveTo>
                <a:cubicBezTo>
                  <a:pt x="947861" y="2191099"/>
                  <a:pt x="163710" y="2154771"/>
                  <a:pt x="41436" y="1834022"/>
                </a:cubicBezTo>
                <a:cubicBezTo>
                  <a:pt x="-80838" y="1513273"/>
                  <a:pt x="20171" y="605962"/>
                  <a:pt x="998366" y="302934"/>
                </a:cubicBezTo>
                <a:cubicBezTo>
                  <a:pt x="1976561" y="-94"/>
                  <a:pt x="5130887" y="-26675"/>
                  <a:pt x="5910608" y="158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pic>
        <p:nvPicPr>
          <p:cNvPr id="37892" name="Picture 4" descr="MCj0398553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925">
            <a:off x="7559676" y="2203450"/>
            <a:ext cx="13684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MCTN00009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18087">
            <a:off x="8207376" y="2852738"/>
            <a:ext cx="4984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Text Box 10"/>
          <p:cNvSpPr txBox="1">
            <a:spLocks noChangeArrowheads="1"/>
          </p:cNvSpPr>
          <p:nvPr/>
        </p:nvSpPr>
        <p:spPr bwMode="auto">
          <a:xfrm>
            <a:off x="4238626" y="4286250"/>
            <a:ext cx="779024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Microsoft JhengHei" panose="020B0604030504040204" pitchFamily="34" charset="-12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Microsoft JhengHei" panose="020B0604030504040204" pitchFamily="34" charset="-12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Microsoft JhengHei" panose="020B0604030504040204" pitchFamily="34" charset="-12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Microsoft JhengHei" panose="020B0604030504040204" pitchFamily="34" charset="-120"/>
              </a:defRPr>
            </a:lvl9pPr>
          </a:lstStyle>
          <a:p>
            <a:pPr algn="just" eaLnBrk="1" hangingPunct="1">
              <a:spcBef>
                <a:spcPct val="50000"/>
              </a:spcBef>
              <a:buClrTx/>
              <a:buSzTx/>
              <a:buFontTx/>
              <a:buNone/>
            </a:pPr>
            <a:r>
              <a:rPr lang="en-US" altLang="zh-TW" sz="2400" dirty="0">
                <a:solidFill>
                  <a:srgbClr val="002060"/>
                </a:solidFill>
                <a:latin typeface="Verdana" panose="020B0604030504040204" pitchFamily="34" charset="0"/>
                <a:ea typeface="Verdana" panose="020B0604030504040204" pitchFamily="34" charset="0"/>
                <a:cs typeface="Times New Roman" panose="02020603050405020304" pitchFamily="18" charset="0"/>
              </a:rPr>
              <a:t>Though, a bus and a </a:t>
            </a:r>
            <a:r>
              <a:rPr lang="tr-TR" altLang="zh-TW" sz="24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b</a:t>
            </a:r>
            <a:r>
              <a:rPr lang="en-US" altLang="zh-TW" sz="2400" dirty="0" err="1"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icycle</a:t>
            </a:r>
            <a:r>
              <a:rPr lang="en-US" altLang="zh-TW" sz="24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 </a:t>
            </a:r>
            <a:r>
              <a:rPr lang="en-US" altLang="zh-TW" sz="2400" dirty="0">
                <a:solidFill>
                  <a:srgbClr val="002060"/>
                </a:solidFill>
                <a:latin typeface="Verdana" panose="020B0604030504040204" pitchFamily="34" charset="0"/>
                <a:ea typeface="Verdana" panose="020B0604030504040204" pitchFamily="34" charset="0"/>
                <a:cs typeface="Times New Roman" panose="02020603050405020304" pitchFamily="18" charset="0"/>
              </a:rPr>
              <a:t>may move with same speed, but they will follow different trajectory at a turn on the road.  Therefore, </a:t>
            </a:r>
            <a:r>
              <a:rPr lang="tr-TR" altLang="zh-TW" sz="24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s</a:t>
            </a:r>
            <a:r>
              <a:rPr lang="en-US" altLang="zh-TW" sz="2400" dirty="0" err="1"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tudy</a:t>
            </a:r>
            <a:r>
              <a:rPr lang="en-US" altLang="zh-TW" sz="2400"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 </a:t>
            </a:r>
            <a:r>
              <a:rPr lang="en-US" altLang="zh-TW" sz="2400" dirty="0">
                <a:solidFill>
                  <a:srgbClr val="002060"/>
                </a:solidFill>
                <a:latin typeface="Verdana" panose="020B0604030504040204" pitchFamily="34" charset="0"/>
                <a:ea typeface="Verdana" panose="020B0604030504040204" pitchFamily="34" charset="0"/>
                <a:cs typeface="Times New Roman" panose="02020603050405020304" pitchFamily="18" charset="0"/>
              </a:rPr>
              <a:t>at the transient state is necessary to develop a successful control strategy.</a:t>
            </a:r>
          </a:p>
        </p:txBody>
      </p:sp>
      <p:sp>
        <p:nvSpPr>
          <p:cNvPr id="4" name="Unvan 3"/>
          <p:cNvSpPr>
            <a:spLocks noGrp="1"/>
          </p:cNvSpPr>
          <p:nvPr>
            <p:ph type="title"/>
          </p:nvPr>
        </p:nvSpPr>
        <p:spPr/>
        <p:txBody>
          <a:bodyPr/>
          <a:lstStyle/>
          <a:p>
            <a:pPr algn="ctr"/>
            <a:r>
              <a:rPr lang="en-US" altLang="zh-TW" b="1" dirty="0" err="1" smtClean="0">
                <a:latin typeface="Verdana" panose="020B0604030504040204" pitchFamily="34" charset="0"/>
                <a:ea typeface="Verdana" panose="020B0604030504040204" pitchFamily="34" charset="0"/>
                <a:cs typeface="Times New Roman" panose="02020603050405020304" pitchFamily="18" charset="0"/>
              </a:rPr>
              <a:t>Dynam</a:t>
            </a:r>
            <a:r>
              <a:rPr lang="tr-TR" altLang="zh-TW" b="1" dirty="0" smtClean="0">
                <a:latin typeface="Verdana" panose="020B0604030504040204" pitchFamily="34" charset="0"/>
                <a:ea typeface="Verdana" panose="020B0604030504040204" pitchFamily="34" charset="0"/>
                <a:cs typeface="Times New Roman" panose="02020603050405020304" pitchFamily="18" charset="0"/>
              </a:rPr>
              <a:t>ı</a:t>
            </a:r>
            <a:r>
              <a:rPr lang="en-US" altLang="zh-TW" b="1" dirty="0" err="1" smtClean="0">
                <a:latin typeface="Verdana" panose="020B0604030504040204" pitchFamily="34" charset="0"/>
                <a:ea typeface="Verdana" panose="020B0604030504040204" pitchFamily="34" charset="0"/>
                <a:cs typeface="Times New Roman" panose="02020603050405020304" pitchFamily="18" charset="0"/>
              </a:rPr>
              <a:t>cs</a:t>
            </a:r>
            <a:r>
              <a:rPr lang="en-US" altLang="zh-TW" b="1" dirty="0" smtClean="0">
                <a:latin typeface="Verdana" panose="020B0604030504040204" pitchFamily="34" charset="0"/>
                <a:ea typeface="Verdana" panose="020B0604030504040204" pitchFamily="34" charset="0"/>
                <a:cs typeface="Times New Roman" panose="02020603050405020304" pitchFamily="18" charset="0"/>
              </a:rPr>
              <a:t> </a:t>
            </a:r>
            <a:r>
              <a:rPr lang="en-US" altLang="zh-TW" b="1" dirty="0">
                <a:latin typeface="Verdana" panose="020B0604030504040204" pitchFamily="34" charset="0"/>
                <a:ea typeface="Verdana" panose="020B0604030504040204" pitchFamily="34" charset="0"/>
                <a:cs typeface="Times New Roman" panose="02020603050405020304" pitchFamily="18" charset="0"/>
              </a:rPr>
              <a:t>of Process - bus and </a:t>
            </a:r>
            <a:r>
              <a:rPr lang="en-US" altLang="zh-TW" b="1" dirty="0" smtClean="0">
                <a:latin typeface="Verdana" panose="020B0604030504040204" pitchFamily="34" charset="0"/>
                <a:ea typeface="Verdana" panose="020B0604030504040204" pitchFamily="34" charset="0"/>
                <a:cs typeface="Times New Roman" panose="02020603050405020304" pitchFamily="18" charset="0"/>
              </a:rPr>
              <a:t>b</a:t>
            </a:r>
            <a:r>
              <a:rPr lang="tr-TR" altLang="zh-TW" b="1" dirty="0" smtClean="0">
                <a:latin typeface="Verdana" panose="020B0604030504040204" pitchFamily="34" charset="0"/>
                <a:ea typeface="Verdana" panose="020B0604030504040204" pitchFamily="34" charset="0"/>
                <a:cs typeface="Times New Roman" panose="02020603050405020304" pitchFamily="18" charset="0"/>
              </a:rPr>
              <a:t>ı</a:t>
            </a:r>
            <a:r>
              <a:rPr lang="en-US" altLang="zh-TW" b="1" dirty="0" smtClean="0">
                <a:latin typeface="Verdana" panose="020B0604030504040204" pitchFamily="34" charset="0"/>
                <a:ea typeface="Verdana" panose="020B0604030504040204" pitchFamily="34" charset="0"/>
                <a:cs typeface="Times New Roman" panose="02020603050405020304" pitchFamily="18" charset="0"/>
              </a:rPr>
              <a:t>cycle</a:t>
            </a:r>
            <a:endParaRPr lang="tr-TR" dirty="0">
              <a:latin typeface="Verdana" panose="020B0604030504040204" pitchFamily="34" charset="0"/>
              <a:ea typeface="Verdana" panose="020B0604030504040204" pitchFamily="34" charset="0"/>
            </a:endParaRPr>
          </a:p>
        </p:txBody>
      </p:sp>
      <p:sp>
        <p:nvSpPr>
          <p:cNvPr id="10" name="Altbilgi Yer Tutucusu 3"/>
          <p:cNvSpPr>
            <a:spLocks noGrp="1"/>
          </p:cNvSpPr>
          <p:nvPr>
            <p:ph type="ftr" sz="quarter" idx="11"/>
          </p:nvPr>
        </p:nvSpPr>
        <p:spPr>
          <a:xfrm>
            <a:off x="0" y="6505754"/>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30681286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repeatCount="2000" accel="50000" decel="50000" fill="hold" nodeType="clickEffect">
                                  <p:stCondLst>
                                    <p:cond delay="0"/>
                                  </p:stCondLst>
                                  <p:childTnLst>
                                    <p:animMotion origin="layout" path="M -0.05122 0.02266 C -0.21528 0.01734 -0.37951 0.01226 -0.46858 0.02266 C -0.55781 0.03306 -0.55139 0.04 -0.58663 0.08553 C -0.62205 0.13107 -0.69028 0.25336 -0.68108 0.2952 C -0.67188 0.33704 -0.55538 0.33033 -0.5316 0.33727 " pathEditMode="fixed" rAng="0" ptsTypes="aaaaA">
                                      <p:cBhvr>
                                        <p:cTn id="6" dur="3000" fill="hold"/>
                                        <p:tgtEl>
                                          <p:spTgt spid="37892"/>
                                        </p:tgtEl>
                                        <p:attrNameLst>
                                          <p:attrName>ppt_x</p:attrName>
                                          <p:attrName>ppt_y</p:attrName>
                                        </p:attrNameLst>
                                      </p:cBhvr>
                                      <p:rCtr x="-31962" y="15210"/>
                                    </p:animMotion>
                                  </p:childTnLst>
                                </p:cTn>
                              </p:par>
                              <p:par>
                                <p:cTn id="7" presetID="0" presetClass="path" presetSubtype="0" repeatCount="2000" accel="50000" decel="50000" fill="hold" nodeType="withEffect">
                                  <p:stCondLst>
                                    <p:cond delay="0"/>
                                  </p:stCondLst>
                                  <p:childTnLst>
                                    <p:animMotion origin="layout" path="M -0.01146 0.01872 C -0.17222 0.00555 -0.33298 -0.0074 -0.42847 0.01872 C -0.5243 0.04484 -0.57673 0.14632 -0.58593 0.17614 C -0.59514 0.20596 -0.50104 0.19371 -0.48402 0.19718 " pathEditMode="fixed" rAng="0" ptsTypes="aaaA">
                                      <p:cBhvr>
                                        <p:cTn id="8" dur="3000" fill="hold"/>
                                        <p:tgtEl>
                                          <p:spTgt spid="37893"/>
                                        </p:tgtEl>
                                        <p:attrNameLst>
                                          <p:attrName>ppt_x</p:attrName>
                                          <p:attrName>ppt_y</p:attrName>
                                        </p:attrNameLst>
                                      </p:cBhvr>
                                      <p:rCtr x="-29184" y="80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en-US" sz="3600" b="1" dirty="0"/>
              <a:t>PROCESS</a:t>
            </a:r>
            <a:endParaRPr lang="tr-TR" sz="3600" b="1" dirty="0"/>
          </a:p>
        </p:txBody>
      </p:sp>
      <p:sp>
        <p:nvSpPr>
          <p:cNvPr id="5" name="İçerik Yer Tutucusu 4"/>
          <p:cNvSpPr>
            <a:spLocks noGrp="1"/>
          </p:cNvSpPr>
          <p:nvPr>
            <p:ph idx="1"/>
          </p:nvPr>
        </p:nvSpPr>
        <p:spPr>
          <a:xfrm>
            <a:off x="375131" y="2060779"/>
            <a:ext cx="11331765" cy="4087273"/>
          </a:xfrm>
          <a:prstGeom prst="rect">
            <a:avLst/>
          </a:prstGeom>
        </p:spPr>
        <p:txBody>
          <a:bodyPr wrap="square">
            <a:spAutoFit/>
          </a:bodyPr>
          <a:lstStyle/>
          <a:p>
            <a:pPr algn="just"/>
            <a:r>
              <a:rPr lang="en-US" sz="2400" dirty="0" smtClean="0">
                <a:solidFill>
                  <a:srgbClr val="002060"/>
                </a:solidFill>
                <a:latin typeface="Verdana" panose="020B0604030504040204" pitchFamily="34" charset="0"/>
                <a:ea typeface="Verdana" panose="020B0604030504040204" pitchFamily="34" charset="0"/>
              </a:rPr>
              <a:t>Process </a:t>
            </a:r>
            <a:r>
              <a:rPr lang="en-US" sz="2400" dirty="0">
                <a:solidFill>
                  <a:srgbClr val="002060"/>
                </a:solidFill>
                <a:latin typeface="Verdana" panose="020B0604030504040204" pitchFamily="34" charset="0"/>
                <a:ea typeface="Verdana" panose="020B0604030504040204" pitchFamily="34" charset="0"/>
              </a:rPr>
              <a:t>as used in the terms process control and process industry, refers to the methods of changing or refining raw materials to create end products. </a:t>
            </a:r>
            <a:endParaRPr lang="tr-TR" sz="2400" dirty="0" smtClean="0">
              <a:solidFill>
                <a:srgbClr val="002060"/>
              </a:solidFill>
              <a:latin typeface="Verdana" panose="020B0604030504040204" pitchFamily="34" charset="0"/>
              <a:ea typeface="Verdana" panose="020B0604030504040204" pitchFamily="34" charset="0"/>
            </a:endParaRPr>
          </a:p>
          <a:p>
            <a:pPr algn="just"/>
            <a:r>
              <a:rPr lang="en-US" sz="2400" dirty="0" smtClean="0">
                <a:solidFill>
                  <a:srgbClr val="002060"/>
                </a:solidFill>
                <a:latin typeface="Verdana" panose="020B0604030504040204" pitchFamily="34" charset="0"/>
                <a:ea typeface="Verdana" panose="020B0604030504040204" pitchFamily="34" charset="0"/>
              </a:rPr>
              <a:t>The </a:t>
            </a:r>
            <a:r>
              <a:rPr lang="en-US" sz="2400" dirty="0">
                <a:solidFill>
                  <a:srgbClr val="002060"/>
                </a:solidFill>
                <a:latin typeface="Verdana" panose="020B0604030504040204" pitchFamily="34" charset="0"/>
                <a:ea typeface="Verdana" panose="020B0604030504040204" pitchFamily="34" charset="0"/>
              </a:rPr>
              <a:t>raw materials, which either pass through or remain in a liquid, gaseous, or slurry (a mix of solids and liquids) state during the process, are transferred, measured, mixed, heated or cooled, filtered, stored, or handled in some other way to produce the end product. </a:t>
            </a:r>
            <a:endParaRPr lang="tr-TR" sz="2400" dirty="0" smtClean="0">
              <a:solidFill>
                <a:srgbClr val="002060"/>
              </a:solidFill>
              <a:latin typeface="Verdana" panose="020B0604030504040204" pitchFamily="34" charset="0"/>
              <a:ea typeface="Verdana" panose="020B0604030504040204" pitchFamily="34" charset="0"/>
            </a:endParaRPr>
          </a:p>
          <a:p>
            <a:pPr algn="just"/>
            <a:r>
              <a:rPr lang="en-US" sz="2400" dirty="0" smtClean="0">
                <a:solidFill>
                  <a:srgbClr val="002060"/>
                </a:solidFill>
                <a:latin typeface="Verdana" panose="020B0604030504040204" pitchFamily="34" charset="0"/>
                <a:ea typeface="Verdana" panose="020B0604030504040204" pitchFamily="34" charset="0"/>
              </a:rPr>
              <a:t>Process </a:t>
            </a:r>
            <a:r>
              <a:rPr lang="en-US" sz="2400" dirty="0">
                <a:solidFill>
                  <a:srgbClr val="002060"/>
                </a:solidFill>
                <a:latin typeface="Verdana" panose="020B0604030504040204" pitchFamily="34" charset="0"/>
                <a:ea typeface="Verdana" panose="020B0604030504040204" pitchFamily="34" charset="0"/>
              </a:rPr>
              <a:t>industries include the chemical industry, the oil and gas industry, the food and beverage industry, the pharmaceutical industry, the water treatment industry, and the power industry. </a:t>
            </a:r>
            <a:endParaRPr lang="tr-TR" sz="2400" dirty="0">
              <a:solidFill>
                <a:srgbClr val="002060"/>
              </a:solidFill>
              <a:latin typeface="Verdana" panose="020B0604030504040204" pitchFamily="34" charset="0"/>
              <a:ea typeface="Verdana" panose="020B0604030504040204" pitchFamily="34" charset="0"/>
            </a:endParaRPr>
          </a:p>
        </p:txBody>
      </p:sp>
      <p:sp>
        <p:nvSpPr>
          <p:cNvPr id="6" name="Altbilgi Yer Tutucusu 3"/>
          <p:cNvSpPr>
            <a:spLocks noGrp="1"/>
          </p:cNvSpPr>
          <p:nvPr>
            <p:ph type="ftr" sz="quarter" idx="11"/>
          </p:nvPr>
        </p:nvSpPr>
        <p:spPr>
          <a:xfrm>
            <a:off x="0" y="6492875"/>
            <a:ext cx="6917210" cy="365125"/>
          </a:xfrm>
        </p:spPr>
        <p:txBody>
          <a:bodyPr/>
          <a:lstStyle/>
          <a:p>
            <a:r>
              <a:rPr lang="en-US" dirty="0" smtClean="0"/>
              <a:t>DR. KADRİYE ÖZLEM HAMALOĞLU                                                                  </a:t>
            </a:r>
            <a:endParaRPr lang="tr-TR" dirty="0" smtClean="0"/>
          </a:p>
          <a:p>
            <a:r>
              <a:rPr lang="tr-TR" dirty="0" smtClean="0"/>
              <a:t>24</a:t>
            </a:r>
            <a:r>
              <a:rPr lang="en-US" dirty="0" smtClean="0"/>
              <a:t>.1</a:t>
            </a:r>
            <a:r>
              <a:rPr lang="tr-TR" dirty="0"/>
              <a:t>2</a:t>
            </a:r>
            <a:r>
              <a:rPr lang="en-US" dirty="0" smtClean="0"/>
              <a:t>.2018</a:t>
            </a:r>
            <a:endParaRPr lang="en-US" dirty="0"/>
          </a:p>
        </p:txBody>
      </p:sp>
    </p:spTree>
    <p:extLst>
      <p:ext uri="{BB962C8B-B14F-4D97-AF65-F5344CB8AC3E}">
        <p14:creationId xmlns:p14="http://schemas.microsoft.com/office/powerpoint/2010/main" val="1016454008"/>
      </p:ext>
    </p:extLst>
  </p:cSld>
  <p:clrMapOvr>
    <a:masterClrMapping/>
  </p:clrMapOvr>
</p:sld>
</file>

<file path=ppt/theme/theme1.xml><?xml version="1.0" encoding="utf-8"?>
<a:theme xmlns:a="http://schemas.openxmlformats.org/drawingml/2006/main" name="Kar Payı">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TM03457464[[fn=Kar Payı]]</Template>
  <TotalTime>1311</TotalTime>
  <Words>2194</Words>
  <Application>Microsoft Office PowerPoint</Application>
  <PresentationFormat>Geniş ekran</PresentationFormat>
  <Paragraphs>305</Paragraphs>
  <Slides>44</Slides>
  <Notes>1</Notes>
  <HiddenSlides>0</HiddenSlides>
  <MMClips>0</MMClips>
  <ScaleCrop>false</ScaleCrop>
  <HeadingPairs>
    <vt:vector size="6" baseType="variant">
      <vt:variant>
        <vt:lpstr>Kullanılan Yazı Tipleri</vt:lpstr>
      </vt:variant>
      <vt:variant>
        <vt:i4>14</vt:i4>
      </vt:variant>
      <vt:variant>
        <vt:lpstr>Tema</vt:lpstr>
      </vt:variant>
      <vt:variant>
        <vt:i4>1</vt:i4>
      </vt:variant>
      <vt:variant>
        <vt:lpstr>Slayt Başlıkları</vt:lpstr>
      </vt:variant>
      <vt:variant>
        <vt:i4>44</vt:i4>
      </vt:variant>
    </vt:vector>
  </HeadingPairs>
  <TitlesOfParts>
    <vt:vector size="59" baseType="lpstr">
      <vt:lpstr>微軟正黑體</vt:lpstr>
      <vt:lpstr>AdobePiStd</vt:lpstr>
      <vt:lpstr>Arial</vt:lpstr>
      <vt:lpstr>Arial-BoldItalicMT</vt:lpstr>
      <vt:lpstr>Arial-BoldMT</vt:lpstr>
      <vt:lpstr>Calibri</vt:lpstr>
      <vt:lpstr>Gill Sans MT</vt:lpstr>
      <vt:lpstr>新細明體</vt:lpstr>
      <vt:lpstr>Times New Roman</vt:lpstr>
      <vt:lpstr>TimesNewRomanPS-ItalicMT</vt:lpstr>
      <vt:lpstr>TimesNewRomanPSMT</vt:lpstr>
      <vt:lpstr>Verdana</vt:lpstr>
      <vt:lpstr>Wingdings</vt:lpstr>
      <vt:lpstr>Wingdings 2</vt:lpstr>
      <vt:lpstr>Kar Payı</vt:lpstr>
      <vt:lpstr>Process control</vt:lpstr>
      <vt:lpstr>Maın Features of Process Control</vt:lpstr>
      <vt:lpstr>Heart of Chemıcal Plant – Control room </vt:lpstr>
      <vt:lpstr>Why we need Process Control ? </vt:lpstr>
      <vt:lpstr>Benefıts of Process Control</vt:lpstr>
      <vt:lpstr>Process Control ın our daıly lıfe</vt:lpstr>
      <vt:lpstr>PowerPoint Sunusu</vt:lpstr>
      <vt:lpstr>Dynamıcs of Process - bus and bıcycle</vt:lpstr>
      <vt:lpstr>PROCESS</vt:lpstr>
      <vt:lpstr>PROCESS CONTROL</vt:lpstr>
      <vt:lpstr>The Control Loop</vt:lpstr>
      <vt:lpstr>Closed loop- open loop</vt:lpstr>
      <vt:lpstr>THREE TASKS</vt:lpstr>
      <vt:lpstr>Feed-forward vs Feedback</vt:lpstr>
      <vt:lpstr>Control Strategıes -- Feedback</vt:lpstr>
      <vt:lpstr>PowerPoint Sunusu</vt:lpstr>
      <vt:lpstr>The Feedback Control Loop</vt:lpstr>
      <vt:lpstr>Feedback control loop</vt:lpstr>
      <vt:lpstr>Control Strategıes –  Feed-forward</vt:lpstr>
      <vt:lpstr>Feedforward control</vt:lpstr>
      <vt:lpstr>FEEDFORWARD PLUS FEEDBACK</vt:lpstr>
      <vt:lpstr>PROCESS VARIABLE</vt:lpstr>
      <vt:lpstr>tank example</vt:lpstr>
      <vt:lpstr>MEASURED VARIABLES, PROCESS VARIABLES, AND MANIPULATED VARIABLES</vt:lpstr>
      <vt:lpstr>Maın Features of Process Control – example :tank</vt:lpstr>
      <vt:lpstr>Maın Features of Process Control – example :water heater</vt:lpstr>
      <vt:lpstr>SETPOINT</vt:lpstr>
      <vt:lpstr>ERROR</vt:lpstr>
      <vt:lpstr>oFFSET, LOAD DISTURBANCE</vt:lpstr>
      <vt:lpstr>Feedback control loop</vt:lpstr>
      <vt:lpstr> PRIMARY ELEMENTS/SENSORS </vt:lpstr>
      <vt:lpstr>PRIMARY ELEMENTS</vt:lpstr>
      <vt:lpstr>TRANSDUCERS AND CONVERTERS</vt:lpstr>
      <vt:lpstr>TRANSMITTERS- Sıgnals</vt:lpstr>
      <vt:lpstr>RECORDERS</vt:lpstr>
      <vt:lpstr>controller</vt:lpstr>
      <vt:lpstr>CORRECTING ELEMENTS/FINAL CONTROL ELEMENTS </vt:lpstr>
      <vt:lpstr>ACTUATORS</vt:lpstr>
      <vt:lpstr>Instrumentatıon, Systems, and Automatıon Socıety </vt:lpstr>
      <vt:lpstr>Pıpıng and Connectıons</vt:lpstr>
      <vt:lpstr>Identıfıcatıon letters</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Damla_PC</dc:creator>
  <cp:lastModifiedBy>Damla_PC</cp:lastModifiedBy>
  <cp:revision>113</cp:revision>
  <dcterms:created xsi:type="dcterms:W3CDTF">2018-10-02T12:18:14Z</dcterms:created>
  <dcterms:modified xsi:type="dcterms:W3CDTF">2018-12-24T11:24:18Z</dcterms:modified>
</cp:coreProperties>
</file>