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355" r:id="rId4"/>
    <p:sldId id="375" r:id="rId5"/>
    <p:sldId id="376" r:id="rId6"/>
    <p:sldId id="378" r:id="rId7"/>
    <p:sldId id="379" r:id="rId8"/>
    <p:sldId id="380" r:id="rId9"/>
    <p:sldId id="384" r:id="rId10"/>
    <p:sldId id="385" r:id="rId11"/>
    <p:sldId id="38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-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B44AE-C297-49F7-B681-F0F70DC60F79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DR. KADRİYE ÖZLEM HAMALOĞLU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98A46-DDCD-46BE-986A-C8894A310D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41944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F3D1F-1B46-42AF-8F31-D52E1BE4C288}" type="datetimeFigureOut">
              <a:rPr lang="tr-TR" smtClean="0"/>
              <a:t>10.12.2018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DR. KADRİYE ÖZLEM HAMALOĞLU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D18B4-13F5-4EE5-87F6-2DFC57995C2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84501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C5EB5E-573A-4149-A31F-0D40383B1BFA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98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CA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8861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71177B7-E788-44DD-B26B-989E7020C75E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EE80F-80C8-4E42-8C38-485ECEA41A48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923EF8A-B1ED-4E5E-9D29-F73FB72B2C75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A3DE-13AD-40D3-9DA3-2C5CF2F29D85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C39C8D-9EE1-44BF-8AB1-29F88F1DA6C6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9A844-3EED-4AFF-8C73-6E7186E1F036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99AC5-35D0-4EBD-AA7B-E6854BBC46AF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021DB-BC5A-4ABC-A03A-DDC112E33474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37786-E924-4924-B734-AA91E76ABC4F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36F97CA-F759-4264-BA56-08B5B43EA3A6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2A36-4640-467F-81D3-39C4473F4214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F6B8D9E-5FCA-455D-BD44-BA50EAAD39F1}" type="datetime1">
              <a:rPr lang="en-US" smtClean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DR. KADRİYE ÖZLEM HAMALOĞLU                                                                   08.10.2018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e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2.e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8/89/SaltInWaterSolutionLiquid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CONCENTRATION MEASUREMENT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129" y="3110830"/>
            <a:ext cx="5477853" cy="3252004"/>
          </a:xfrm>
          <a:prstGeom prst="rect">
            <a:avLst/>
          </a:prstGeom>
        </p:spPr>
      </p:pic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07726" y="6492875"/>
            <a:ext cx="11741843" cy="365125"/>
          </a:xfrm>
        </p:spPr>
        <p:txBody>
          <a:bodyPr/>
          <a:lstStyle/>
          <a:p>
            <a:r>
              <a:rPr lang="en-US" b="1" dirty="0" smtClean="0"/>
              <a:t>DR. KADRİYE ÖZLEM HAMALOĞLU                                                </a:t>
            </a:r>
            <a:r>
              <a:rPr lang="tr-TR" b="1" dirty="0" smtClean="0"/>
              <a:t>                                 </a:t>
            </a:r>
            <a:r>
              <a:rPr lang="en-US" b="1" dirty="0" smtClean="0"/>
              <a:t>                 </a:t>
            </a:r>
            <a:r>
              <a:rPr lang="tr-TR" b="1" dirty="0" smtClean="0"/>
              <a:t>                                                                             							</a:t>
            </a:r>
            <a:r>
              <a:rPr lang="en-US" b="1" dirty="0" smtClean="0"/>
              <a:t>  </a:t>
            </a:r>
            <a:endParaRPr lang="tr-TR" b="1" dirty="0" smtClean="0"/>
          </a:p>
          <a:p>
            <a:r>
              <a:rPr lang="tr-TR" b="1" dirty="0" smtClean="0"/>
              <a:t>10</a:t>
            </a:r>
            <a:r>
              <a:rPr lang="en-US" b="1" dirty="0" smtClean="0"/>
              <a:t>.1</a:t>
            </a:r>
            <a:r>
              <a:rPr lang="tr-TR" b="1" dirty="0" smtClean="0"/>
              <a:t>2</a:t>
            </a:r>
            <a:r>
              <a:rPr lang="en-US" b="1" dirty="0" smtClean="0"/>
              <a:t>.2018</a:t>
            </a:r>
            <a:r>
              <a:rPr lang="tr-TR" b="1" dirty="0" smtClean="0"/>
              <a:t>   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1062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451" y="773618"/>
            <a:ext cx="9478711" cy="745006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Concentration:	 Mixed </a:t>
            </a:r>
            <a:r>
              <a:rPr lang="en-US" b="1" dirty="0" smtClean="0"/>
              <a:t>Example</a:t>
            </a:r>
            <a:r>
              <a:rPr lang="tr-TR" b="1" dirty="0" smtClean="0"/>
              <a:t>-</a:t>
            </a:r>
            <a:r>
              <a:rPr lang="en-US" b="1" dirty="0" smtClean="0"/>
              <a:t>Answers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040293"/>
            <a:ext cx="8229600" cy="56756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a) 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d) 										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e)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565542"/>
              </p:ext>
            </p:extLst>
          </p:nvPr>
        </p:nvGraphicFramePr>
        <p:xfrm>
          <a:off x="2672344" y="1755053"/>
          <a:ext cx="6519862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0" name="Equation" r:id="rId3" imgW="1854200" imgH="393700" progId="Equation.3">
                  <p:embed/>
                </p:oleObj>
              </mc:Choice>
              <mc:Fallback>
                <p:oleObj name="Equation" r:id="rId3" imgW="1854200" imgH="3937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72344" y="1755053"/>
                        <a:ext cx="6519862" cy="1052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839158"/>
              </p:ext>
            </p:extLst>
          </p:nvPr>
        </p:nvGraphicFramePr>
        <p:xfrm>
          <a:off x="2762251" y="2736489"/>
          <a:ext cx="6296025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1" name="Equation" r:id="rId5" imgW="1790700" imgH="393700" progId="Equation.3">
                  <p:embed/>
                </p:oleObj>
              </mc:Choice>
              <mc:Fallback>
                <p:oleObj name="Equation" r:id="rId5" imgW="1790700" imgH="39370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62251" y="2736489"/>
                        <a:ext cx="6296025" cy="1052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033789"/>
              </p:ext>
            </p:extLst>
          </p:nvPr>
        </p:nvGraphicFramePr>
        <p:xfrm>
          <a:off x="2725738" y="3539856"/>
          <a:ext cx="5180013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Equation" r:id="rId7" imgW="1473200" imgH="431800" progId="Equation.3">
                  <p:embed/>
                </p:oleObj>
              </mc:Choice>
              <mc:Fallback>
                <p:oleObj name="Equation" r:id="rId7" imgW="1473200" imgH="4318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25738" y="3539856"/>
                        <a:ext cx="5180013" cy="1154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850938" y="4668835"/>
          <a:ext cx="3081337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3" name="Equation" r:id="rId9" imgW="876300" imgH="393700" progId="Equation.3">
                  <p:embed/>
                </p:oleObj>
              </mc:Choice>
              <mc:Fallback>
                <p:oleObj name="Equation" r:id="rId9" imgW="876300" imgH="393700" progId="Equation.3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50938" y="4668835"/>
                        <a:ext cx="3081337" cy="1052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/>
          </p:nvPr>
        </p:nvGraphicFramePr>
        <p:xfrm>
          <a:off x="2725738" y="5688541"/>
          <a:ext cx="6243359" cy="1088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11" imgW="2260600" imgH="393700" progId="Equation.3">
                  <p:embed/>
                </p:oleObj>
              </mc:Choice>
              <mc:Fallback>
                <p:oleObj name="Equation" r:id="rId11" imgW="2260600" imgH="393700" progId="Equation.3">
                  <p:embed/>
                  <p:pic>
                    <p:nvPicPr>
                      <p:cNvPr id="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5738" y="5688541"/>
                        <a:ext cx="6243359" cy="10884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046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How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measure</a:t>
            </a:r>
            <a:r>
              <a:rPr lang="tr-TR" dirty="0" smtClean="0"/>
              <a:t> </a:t>
            </a:r>
            <a:r>
              <a:rPr lang="tr-TR" dirty="0" err="1" smtClean="0"/>
              <a:t>concentratıon</a:t>
            </a:r>
            <a:r>
              <a:rPr lang="tr-TR" dirty="0" smtClean="0"/>
              <a:t>????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Is </a:t>
            </a:r>
            <a:r>
              <a:rPr lang="tr-TR" dirty="0" err="1" smtClean="0"/>
              <a:t>there</a:t>
            </a:r>
            <a:r>
              <a:rPr lang="tr-TR" dirty="0" smtClean="0"/>
              <a:t> a </a:t>
            </a:r>
            <a:r>
              <a:rPr lang="tr-TR" dirty="0" err="1" smtClean="0"/>
              <a:t>device</a:t>
            </a:r>
            <a:r>
              <a:rPr lang="tr-TR" dirty="0" smtClean="0"/>
              <a:t> </a:t>
            </a:r>
            <a:r>
              <a:rPr lang="tr-TR" dirty="0" err="1" smtClean="0"/>
              <a:t>which</a:t>
            </a:r>
            <a:r>
              <a:rPr lang="tr-TR" dirty="0" smtClean="0"/>
              <a:t> </a:t>
            </a:r>
            <a:r>
              <a:rPr lang="tr-TR" dirty="0" err="1" smtClean="0"/>
              <a:t>measures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concentration</a:t>
            </a:r>
            <a:r>
              <a:rPr lang="tr-TR" dirty="0" smtClean="0"/>
              <a:t> of </a:t>
            </a:r>
            <a:r>
              <a:rPr lang="tr-TR" dirty="0" err="1" smtClean="0"/>
              <a:t>solutions</a:t>
            </a:r>
            <a:r>
              <a:rPr lang="tr-TR" dirty="0" smtClean="0"/>
              <a:t>?????</a:t>
            </a:r>
            <a:endParaRPr lang="tr-TR" dirty="0"/>
          </a:p>
        </p:txBody>
      </p:sp>
      <p:sp>
        <p:nvSpPr>
          <p:cNvPr id="5" name="Altbilgi Yer Tutucusu 3"/>
          <p:cNvSpPr txBox="1">
            <a:spLocks/>
          </p:cNvSpPr>
          <p:nvPr/>
        </p:nvSpPr>
        <p:spPr>
          <a:xfrm>
            <a:off x="0" y="6492875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DR. KADRİYE ÖZLEM HAMALOĞLU                                                                  </a:t>
            </a:r>
            <a:endParaRPr lang="tr-TR" smtClean="0"/>
          </a:p>
          <a:p>
            <a:r>
              <a:rPr lang="tr-TR" smtClean="0"/>
              <a:t>10</a:t>
            </a:r>
            <a:r>
              <a:rPr lang="en-US" smtClean="0"/>
              <a:t>.1</a:t>
            </a:r>
            <a:r>
              <a:rPr lang="tr-TR" smtClean="0"/>
              <a:t>2</a:t>
            </a:r>
            <a:r>
              <a:rPr lang="en-US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3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What</a:t>
            </a:r>
            <a:r>
              <a:rPr lang="tr-TR" sz="3200" b="1" dirty="0" smtClean="0">
                <a:latin typeface="Verdana" panose="020B0604030504040204" pitchFamily="34" charset="0"/>
                <a:ea typeface="Verdana" panose="020B0604030504040204" pitchFamily="34" charset="0"/>
              </a:rPr>
              <a:t> ıs CONCENTRATION?</a:t>
            </a:r>
            <a:endParaRPr lang="tr-TR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581192" y="2166697"/>
            <a:ext cx="923792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90000"/>
              </a:lnSpc>
              <a:spcBef>
                <a:spcPct val="1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</a:rPr>
              <a:t>A solution is a homogeneous mixture of one substance (the </a:t>
            </a:r>
            <a:r>
              <a:rPr lang="en-US" sz="2800" dirty="0" smtClean="0">
                <a:solidFill>
                  <a:srgbClr val="002060"/>
                </a:solidFill>
              </a:rPr>
              <a:t>solute)</a:t>
            </a:r>
            <a:endParaRPr lang="tr-TR" sz="2800" dirty="0" smtClean="0">
              <a:solidFill>
                <a:srgbClr val="002060"/>
              </a:solidFill>
            </a:endParaRPr>
          </a:p>
          <a:p>
            <a:pPr marL="454025" indent="-454025" algn="just">
              <a:lnSpc>
                <a:spcPct val="90000"/>
              </a:lnSpc>
              <a:spcBef>
                <a:spcPct val="10000"/>
              </a:spcBef>
              <a:buFontTx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dissolved </a:t>
            </a:r>
            <a:r>
              <a:rPr lang="en-US" sz="2800" dirty="0">
                <a:solidFill>
                  <a:srgbClr val="002060"/>
                </a:solidFill>
              </a:rPr>
              <a:t>in another substance (the solvent).</a:t>
            </a:r>
          </a:p>
          <a:p>
            <a:pPr marL="457200" indent="-457200" algn="just">
              <a:lnSpc>
                <a:spcPct val="90000"/>
              </a:lnSpc>
              <a:spcBef>
                <a:spcPct val="10000"/>
              </a:spcBef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2060"/>
                </a:solidFill>
              </a:rPr>
              <a:t>Concentration is a ratio of the amount of solute to the amount of </a:t>
            </a:r>
            <a:r>
              <a:rPr lang="en-US" sz="2800" dirty="0" smtClean="0">
                <a:solidFill>
                  <a:srgbClr val="002060"/>
                </a:solidFill>
              </a:rPr>
              <a:t>sol</a:t>
            </a:r>
            <a:r>
              <a:rPr lang="tr-TR" sz="2800" dirty="0" err="1" smtClean="0">
                <a:solidFill>
                  <a:srgbClr val="002060"/>
                </a:solidFill>
              </a:rPr>
              <a:t>ution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endParaRPr lang="en-US" sz="2800" dirty="0">
              <a:solidFill>
                <a:srgbClr val="002060"/>
              </a:solidFill>
            </a:endParaRPr>
          </a:p>
          <a:p>
            <a:pPr marL="454025" indent="-454025" algn="just">
              <a:lnSpc>
                <a:spcPct val="90000"/>
              </a:lnSpc>
              <a:spcBef>
                <a:spcPct val="10000"/>
              </a:spcBef>
              <a:buFontTx/>
              <a:buNone/>
              <a:defRPr/>
            </a:pPr>
            <a:endParaRPr lang="tr-TR" sz="2800" dirty="0" smtClean="0">
              <a:solidFill>
                <a:srgbClr val="002060"/>
              </a:solidFill>
            </a:endParaRPr>
          </a:p>
          <a:p>
            <a:pPr marL="454025" indent="-454025" algn="just">
              <a:lnSpc>
                <a:spcPct val="90000"/>
              </a:lnSpc>
              <a:spcBef>
                <a:spcPct val="10000"/>
              </a:spcBef>
              <a:buFontTx/>
              <a:buNone/>
              <a:defRPr/>
            </a:pPr>
            <a:r>
              <a:rPr lang="en-US" sz="2800" dirty="0" smtClean="0">
                <a:solidFill>
                  <a:srgbClr val="002060"/>
                </a:solidFill>
              </a:rPr>
              <a:t>Concentration </a:t>
            </a:r>
            <a:r>
              <a:rPr lang="en-US" sz="2800" dirty="0">
                <a:solidFill>
                  <a:srgbClr val="002060"/>
                </a:solidFill>
              </a:rPr>
              <a:t>= </a:t>
            </a:r>
            <a:r>
              <a:rPr lang="tr-TR" sz="2800" dirty="0" smtClean="0">
                <a:solidFill>
                  <a:srgbClr val="002060"/>
                </a:solidFill>
              </a:rPr>
              <a:t>  </a:t>
            </a:r>
            <a:r>
              <a:rPr lang="en-US" sz="2800" u="sng" dirty="0" smtClean="0">
                <a:solidFill>
                  <a:srgbClr val="002060"/>
                </a:solidFill>
              </a:rPr>
              <a:t>quantity </a:t>
            </a:r>
            <a:r>
              <a:rPr lang="en-US" sz="2800" u="sng" dirty="0">
                <a:solidFill>
                  <a:srgbClr val="002060"/>
                </a:solidFill>
              </a:rPr>
              <a:t>of solute</a:t>
            </a:r>
          </a:p>
          <a:p>
            <a:pPr marL="454025" indent="-454025" algn="just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2800" dirty="0">
                <a:solidFill>
                  <a:srgbClr val="002060"/>
                </a:solidFill>
              </a:rPr>
              <a:t>                          </a:t>
            </a:r>
            <a:r>
              <a:rPr lang="en-US" sz="2800" dirty="0" smtClean="0">
                <a:solidFill>
                  <a:srgbClr val="002060"/>
                </a:solidFill>
              </a:rPr>
              <a:t>quantity </a:t>
            </a:r>
            <a:r>
              <a:rPr lang="en-US" sz="2800" dirty="0">
                <a:solidFill>
                  <a:srgbClr val="002060"/>
                </a:solidFill>
              </a:rPr>
              <a:t>of </a:t>
            </a:r>
            <a:r>
              <a:rPr lang="en-US" sz="2800" b="1" dirty="0">
                <a:solidFill>
                  <a:srgbClr val="002060"/>
                </a:solidFill>
              </a:rPr>
              <a:t>solution</a:t>
            </a:r>
            <a:r>
              <a:rPr lang="en-US" sz="2800" dirty="0">
                <a:solidFill>
                  <a:srgbClr val="002060"/>
                </a:solidFill>
              </a:rPr>
              <a:t> (not solvent)</a:t>
            </a:r>
          </a:p>
          <a:p>
            <a:pPr marL="454025" indent="-454025" algn="just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en-US" sz="2800" dirty="0">
              <a:solidFill>
                <a:srgbClr val="42123D"/>
              </a:solidFill>
            </a:endParaRPr>
          </a:p>
        </p:txBody>
      </p:sp>
      <p:pic>
        <p:nvPicPr>
          <p:cNvPr id="5" name="Picture 5" descr="File:SaltInWaterSolutionLiqui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1697" y="2238352"/>
            <a:ext cx="1905000" cy="3611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53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err="1" smtClean="0">
                <a:latin typeface="Verdana" panose="020B0604030504040204" pitchFamily="34" charset="0"/>
                <a:ea typeface="Verdana" panose="020B0604030504040204" pitchFamily="34" charset="0"/>
              </a:rPr>
              <a:t>concentratıon</a:t>
            </a:r>
            <a:endParaRPr lang="tr-TR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9180" y="1402912"/>
            <a:ext cx="10391069" cy="3678303"/>
          </a:xfrm>
        </p:spPr>
        <p:txBody>
          <a:bodyPr>
            <a:noAutofit/>
          </a:bodyPr>
          <a:lstStyle/>
          <a:p>
            <a:endParaRPr lang="tr-TR" altLang="tr-TR" sz="2000" dirty="0" smtClean="0"/>
          </a:p>
          <a:p>
            <a:pPr>
              <a:spcBef>
                <a:spcPct val="10000"/>
              </a:spcBef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There </a:t>
            </a:r>
            <a:r>
              <a:rPr lang="en-US" sz="2000" dirty="0">
                <a:solidFill>
                  <a:srgbClr val="002060"/>
                </a:solidFill>
              </a:rPr>
              <a:t>are 3 basic ways to express concentration: </a:t>
            </a:r>
            <a:endParaRPr lang="tr-TR" sz="2000" dirty="0" smtClean="0">
              <a:solidFill>
                <a:srgbClr val="002060"/>
              </a:solidFill>
            </a:endParaRPr>
          </a:p>
          <a:p>
            <a:pPr marL="457200" indent="-457200">
              <a:spcBef>
                <a:spcPct val="10000"/>
              </a:spcBef>
              <a:buFontTx/>
              <a:buAutoNum type="arabicParenR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percentages, </a:t>
            </a:r>
            <a:endParaRPr lang="tr-TR" sz="2000" dirty="0" smtClean="0">
              <a:solidFill>
                <a:srgbClr val="002060"/>
              </a:solidFill>
            </a:endParaRPr>
          </a:p>
          <a:p>
            <a:pPr marL="457200" indent="-457200">
              <a:spcBef>
                <a:spcPct val="10000"/>
              </a:spcBef>
              <a:buFontTx/>
              <a:buAutoNum type="arabicParenR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very </a:t>
            </a:r>
            <a:r>
              <a:rPr lang="en-US" sz="2000" dirty="0">
                <a:solidFill>
                  <a:srgbClr val="002060"/>
                </a:solidFill>
              </a:rPr>
              <a:t>low concentrations, </a:t>
            </a:r>
            <a:endParaRPr lang="tr-TR" sz="2000" dirty="0">
              <a:solidFill>
                <a:srgbClr val="002060"/>
              </a:solidFill>
            </a:endParaRPr>
          </a:p>
          <a:p>
            <a:pPr marL="457200" indent="-457200">
              <a:spcBef>
                <a:spcPct val="10000"/>
              </a:spcBef>
              <a:buFontTx/>
              <a:buAutoNum type="arabicParenR"/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molar concentrations</a:t>
            </a:r>
            <a:endParaRPr lang="tr-TR" sz="2000" dirty="0" smtClean="0">
              <a:solidFill>
                <a:srgbClr val="002060"/>
              </a:solidFill>
            </a:endParaRPr>
          </a:p>
          <a:p>
            <a:pPr marL="0" indent="0">
              <a:spcBef>
                <a:spcPct val="10000"/>
              </a:spcBef>
              <a:buNone/>
              <a:defRPr/>
            </a:pPr>
            <a:r>
              <a:rPr lang="en-US" sz="2000" dirty="0">
                <a:solidFill>
                  <a:srgbClr val="002060"/>
                </a:solidFill>
              </a:rPr>
              <a:t>% concentration can be in V/V, W/W, or </a:t>
            </a:r>
            <a:r>
              <a:rPr lang="en-US" sz="2000" dirty="0" smtClean="0">
                <a:solidFill>
                  <a:srgbClr val="002060"/>
                </a:solidFill>
              </a:rPr>
              <a:t>W/V</a:t>
            </a:r>
            <a:endParaRPr lang="en-US" sz="2000" dirty="0">
              <a:solidFill>
                <a:srgbClr val="002060"/>
              </a:solidFill>
            </a:endParaRPr>
          </a:p>
          <a:p>
            <a:pPr marL="454025" indent="-454025">
              <a:spcBef>
                <a:spcPct val="10000"/>
              </a:spcBef>
              <a:defRPr/>
            </a:pPr>
            <a:r>
              <a:rPr lang="en-US" sz="2000" dirty="0" smtClean="0">
                <a:solidFill>
                  <a:srgbClr val="002060"/>
                </a:solidFill>
              </a:rPr>
              <a:t>V/V </a:t>
            </a:r>
            <a:r>
              <a:rPr lang="en-US" sz="2000" dirty="0">
                <a:solidFill>
                  <a:srgbClr val="002060"/>
                </a:solidFill>
              </a:rPr>
              <a:t>and W/W need to have the same units on top and bottom.</a:t>
            </a:r>
          </a:p>
          <a:p>
            <a:pPr marL="454025" indent="-454025">
              <a:spcBef>
                <a:spcPct val="10000"/>
              </a:spcBef>
              <a:defRPr/>
            </a:pPr>
            <a:r>
              <a:rPr lang="en-US" sz="2000" dirty="0">
                <a:solidFill>
                  <a:srgbClr val="002060"/>
                </a:solidFill>
              </a:rPr>
              <a:t>W/V is sort of in the same units; V is mostly water and water</a:t>
            </a:r>
            <a:r>
              <a:rPr lang="ja-JP" altLang="en-US" sz="2000" dirty="0">
                <a:solidFill>
                  <a:srgbClr val="002060"/>
                </a:solidFill>
              </a:rPr>
              <a:t>’</a:t>
            </a:r>
            <a:r>
              <a:rPr lang="en-US" sz="2000" dirty="0">
                <a:solidFill>
                  <a:srgbClr val="002060"/>
                </a:solidFill>
              </a:rPr>
              <a:t>s density is 1 g/mL or 1 </a:t>
            </a:r>
            <a:r>
              <a:rPr lang="en-US" sz="2000" dirty="0" smtClean="0">
                <a:solidFill>
                  <a:srgbClr val="002060"/>
                </a:solidFill>
              </a:rPr>
              <a:t>kg/L</a:t>
            </a:r>
            <a:endParaRPr lang="tr-TR" altLang="tr-TR" sz="2000" dirty="0"/>
          </a:p>
        </p:txBody>
      </p:sp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92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48826" y="626535"/>
            <a:ext cx="7773988" cy="836613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lIns="90487" tIns="44450" rIns="90487" bIns="44450" rtlCol="0" anchor="b">
            <a:normAutofit/>
          </a:bodyPr>
          <a:lstStyle/>
          <a:p>
            <a:r>
              <a:rPr lang="en-US" b="1" dirty="0"/>
              <a:t>Solution and Concentration</a:t>
            </a:r>
            <a:endParaRPr lang="en-US" sz="4000" b="1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939347" y="1173166"/>
            <a:ext cx="8305800" cy="48006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lIns="90487" tIns="44450" rIns="90487" bIns="44450" rtlCol="0" anchor="ctr">
            <a:normAutofit/>
          </a:bodyPr>
          <a:lstStyle/>
          <a:p>
            <a:pPr marL="0" indent="0" algn="ctr" defTabSz="800100"/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Other </a:t>
            </a: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ways of expressing concentration</a:t>
            </a:r>
          </a:p>
          <a:p>
            <a:pPr marL="0" indent="0" algn="ctr" defTabSz="800100">
              <a:lnSpc>
                <a:spcPct val="20000"/>
              </a:lnSpc>
              <a:buNone/>
            </a:pP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14300" lvl="1" indent="52388" algn="ctr" defTabSz="800100">
              <a:lnSpc>
                <a:spcPct val="130000"/>
              </a:lnSpc>
            </a:pPr>
            <a:r>
              <a:rPr lang="en-US" sz="1800" b="1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Molarity(M):</a:t>
            </a:r>
            <a:r>
              <a:rPr lang="en-US" sz="1800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moles solute / Liter solution</a:t>
            </a:r>
          </a:p>
          <a:p>
            <a:pPr marL="114300" lvl="1" indent="52388" algn="ctr" defTabSz="800100">
              <a:lnSpc>
                <a:spcPct val="130000"/>
              </a:lnSpc>
            </a:pPr>
            <a:r>
              <a:rPr lang="en-US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Mass percent:</a:t>
            </a:r>
            <a:r>
              <a:rPr lang="en-US" sz="1800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(mass solute / mass of solution) * 100</a:t>
            </a:r>
            <a:endParaRPr lang="en-US" sz="1800" baseline="-140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14300" lvl="1" indent="52388" algn="ctr" defTabSz="800100">
              <a:lnSpc>
                <a:spcPct val="130000"/>
              </a:lnSpc>
            </a:pPr>
            <a:r>
              <a:rPr lang="en-US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Molality* (m)</a:t>
            </a:r>
            <a:r>
              <a:rPr lang="en-US" sz="1800" dirty="0">
                <a:solidFill>
                  <a:srgbClr val="00206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 moles solute / Kg solvent</a:t>
            </a:r>
          </a:p>
          <a:p>
            <a:pPr marL="114300" lvl="1" indent="52388" algn="ctr" defTabSz="800100">
              <a:lnSpc>
                <a:spcPct val="130000"/>
              </a:lnSpc>
            </a:pPr>
            <a:r>
              <a:rPr lang="en-US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Mole </a:t>
            </a:r>
            <a:r>
              <a:rPr lang="en-US" sz="18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Fraction(</a:t>
            </a:r>
            <a:r>
              <a:rPr lang="tr-TR" sz="1800" baseline="21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en-US" sz="1800" baseline="-140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r>
              <a:rPr lang="en-US" sz="18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) - moles solute / total moles solution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497508" y="5472116"/>
            <a:ext cx="784860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CFEB9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96969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107763" dir="2700000" algn="ctr" rotWithShape="0">
                    <a:srgbClr val="00279F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8900" tIns="44450" rIns="88900" bIns="44450">
            <a:spAutoFit/>
          </a:bodyPr>
          <a:lstStyle/>
          <a:p>
            <a:pPr algn="ctr" defTabSz="885825"/>
            <a:r>
              <a:rPr lang="en-US" sz="2000" b="1" dirty="0">
                <a:latin typeface="Book Antiqua" charset="0"/>
              </a:rPr>
              <a:t>* Note that </a:t>
            </a:r>
            <a:r>
              <a:rPr lang="en-US" sz="2000" b="1" u="sng" dirty="0">
                <a:latin typeface="Book Antiqua" charset="0"/>
              </a:rPr>
              <a:t>molality</a:t>
            </a:r>
            <a:r>
              <a:rPr lang="en-US" sz="2000" b="1" dirty="0">
                <a:latin typeface="Book Antiqua" charset="0"/>
              </a:rPr>
              <a:t> is the only concentration unit in which denominator contains only </a:t>
            </a:r>
            <a:r>
              <a:rPr lang="en-US" sz="2000" b="1" u="sng" dirty="0">
                <a:latin typeface="Book Antiqua" charset="0"/>
              </a:rPr>
              <a:t>solvent</a:t>
            </a:r>
            <a:r>
              <a:rPr lang="en-US" sz="2000" b="1" dirty="0">
                <a:latin typeface="Book Antiqua" charset="0"/>
              </a:rPr>
              <a:t> information rather than solution.</a:t>
            </a:r>
            <a:r>
              <a:rPr lang="en-US" sz="2000" b="1" dirty="0">
                <a:solidFill>
                  <a:srgbClr val="037C03"/>
                </a:solidFill>
                <a:latin typeface="Book Antiqua" charset="0"/>
              </a:rPr>
              <a:t> </a:t>
            </a:r>
          </a:p>
        </p:txBody>
      </p:sp>
      <p:sp>
        <p:nvSpPr>
          <p:cNvPr id="5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68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>
          <a:xfrm>
            <a:off x="2590800" y="228600"/>
            <a:ext cx="7772400" cy="11430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lIns="90487" tIns="44450" rIns="90487" bIns="44450" rtlCol="0" anchor="b">
            <a:normAutofit/>
          </a:bodyPr>
          <a:lstStyle/>
          <a:p>
            <a:pPr algn="ctr"/>
            <a:r>
              <a:rPr lang="en-US" b="1" dirty="0"/>
              <a:t>% Concentration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idx="1"/>
          </p:nvPr>
        </p:nvSpPr>
        <p:spPr>
          <a:xfrm>
            <a:off x="2496797" y="1773253"/>
            <a:ext cx="7772400" cy="4724400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lIns="90487" tIns="44450" rIns="90487" bIns="44450" rtlCol="0" anchor="ctr">
            <a:normAutofit fontScale="77500" lnSpcReduction="20000"/>
          </a:bodyPr>
          <a:lstStyle/>
          <a:p>
            <a:pPr marL="233363" indent="-233363" defTabSz="800100">
              <a:tabLst>
                <a:tab pos="1371600" algn="l"/>
                <a:tab pos="4000500" algn="l"/>
                <a:tab pos="5943600" algn="l"/>
              </a:tabLst>
            </a:pPr>
            <a:endParaRPr lang="en-US" sz="900" dirty="0"/>
          </a:p>
          <a:p>
            <a:pPr marL="233363" indent="-233363" defTabSz="800100">
              <a:lnSpc>
                <a:spcPct val="60000"/>
              </a:lnSpc>
              <a:tabLst>
                <a:tab pos="1371600" algn="l"/>
                <a:tab pos="4000500" algn="l"/>
                <a:tab pos="5943600" algn="l"/>
              </a:tabLst>
            </a:pPr>
            <a:endParaRPr lang="en-US" sz="2400" dirty="0"/>
          </a:p>
          <a:p>
            <a:pPr marL="233363" indent="-233363" defTabSz="800100">
              <a:lnSpc>
                <a:spcPct val="60000"/>
              </a:lnSpc>
              <a:tabLst>
                <a:tab pos="1371600" algn="l"/>
                <a:tab pos="4000500" algn="l"/>
                <a:tab pos="5943600" algn="l"/>
              </a:tabLst>
            </a:pPr>
            <a:endParaRPr lang="en-US" sz="2400" dirty="0"/>
          </a:p>
          <a:p>
            <a:pPr marL="233363" indent="-233363" defTabSz="800100">
              <a:lnSpc>
                <a:spcPct val="60000"/>
              </a:lnSpc>
              <a:tabLst>
                <a:tab pos="1371600" algn="l"/>
                <a:tab pos="4000500" algn="l"/>
                <a:tab pos="5943600" algn="l"/>
              </a:tabLst>
            </a:pPr>
            <a:r>
              <a:rPr lang="en-US" sz="2400" dirty="0"/>
              <a:t>% (w/w) = </a:t>
            </a:r>
          </a:p>
          <a:p>
            <a:pPr marL="233363" indent="-233363" defTabSz="800100">
              <a:lnSpc>
                <a:spcPct val="60000"/>
              </a:lnSpc>
              <a:tabLst>
                <a:tab pos="1371600" algn="l"/>
                <a:tab pos="4000500" algn="l"/>
                <a:tab pos="5943600" algn="l"/>
              </a:tabLst>
            </a:pPr>
            <a:endParaRPr lang="en-US" sz="2000" dirty="0"/>
          </a:p>
          <a:p>
            <a:pPr marL="0" indent="0" defTabSz="800100">
              <a:lnSpc>
                <a:spcPct val="60000"/>
              </a:lnSpc>
              <a:buNone/>
              <a:tabLst>
                <a:tab pos="1371600" algn="l"/>
                <a:tab pos="4000500" algn="l"/>
                <a:tab pos="5943600" algn="l"/>
              </a:tabLst>
            </a:pPr>
            <a:r>
              <a:rPr lang="en-US" sz="2000" dirty="0"/>
              <a:t>		</a:t>
            </a:r>
          </a:p>
          <a:p>
            <a:pPr marL="0" indent="0" defTabSz="800100">
              <a:lnSpc>
                <a:spcPct val="60000"/>
              </a:lnSpc>
              <a:buNone/>
              <a:tabLst>
                <a:tab pos="1371600" algn="l"/>
                <a:tab pos="4000500" algn="l"/>
                <a:tab pos="5943600" algn="l"/>
              </a:tabLst>
            </a:pPr>
            <a:r>
              <a:rPr lang="en-US" sz="2000" dirty="0"/>
              <a:t>		</a:t>
            </a:r>
            <a:r>
              <a:rPr lang="en-US" sz="2400" dirty="0"/>
              <a:t>[ 3% w/w   = 3 g/100 g]</a:t>
            </a:r>
          </a:p>
          <a:p>
            <a:pPr marL="233363" indent="-233363" defTabSz="800100">
              <a:lnSpc>
                <a:spcPct val="60000"/>
              </a:lnSpc>
              <a:tabLst>
                <a:tab pos="1371600" algn="l"/>
                <a:tab pos="4000500" algn="l"/>
                <a:tab pos="5943600" algn="l"/>
              </a:tabLst>
            </a:pPr>
            <a:endParaRPr lang="en-US" sz="2000" dirty="0"/>
          </a:p>
          <a:p>
            <a:pPr marL="0" indent="0" defTabSz="800100">
              <a:lnSpc>
                <a:spcPct val="60000"/>
              </a:lnSpc>
              <a:buNone/>
              <a:tabLst>
                <a:tab pos="1371600" algn="l"/>
                <a:tab pos="4000500" algn="l"/>
                <a:tab pos="5943600" algn="l"/>
              </a:tabLst>
            </a:pPr>
            <a:r>
              <a:rPr lang="en-US" sz="2000" dirty="0"/>
              <a:t>		</a:t>
            </a:r>
          </a:p>
          <a:p>
            <a:pPr marL="233363" indent="-233363" defTabSz="800100">
              <a:lnSpc>
                <a:spcPct val="60000"/>
              </a:lnSpc>
              <a:tabLst>
                <a:tab pos="1371600" algn="l"/>
                <a:tab pos="4000500" algn="l"/>
                <a:tab pos="5943600" algn="l"/>
              </a:tabLst>
            </a:pPr>
            <a:r>
              <a:rPr lang="en-US" sz="2400" dirty="0"/>
              <a:t>% (w/v) = </a:t>
            </a:r>
          </a:p>
          <a:p>
            <a:pPr marL="0" indent="0" defTabSz="800100">
              <a:lnSpc>
                <a:spcPct val="60000"/>
              </a:lnSpc>
              <a:buNone/>
              <a:tabLst>
                <a:tab pos="1371600" algn="l"/>
                <a:tab pos="4000500" algn="l"/>
                <a:tab pos="5943600" algn="l"/>
              </a:tabLst>
            </a:pPr>
            <a:endParaRPr lang="en-US" sz="2000" dirty="0"/>
          </a:p>
          <a:p>
            <a:pPr marL="0" indent="0" defTabSz="800100">
              <a:lnSpc>
                <a:spcPct val="60000"/>
              </a:lnSpc>
              <a:buNone/>
              <a:tabLst>
                <a:tab pos="1371600" algn="l"/>
                <a:tab pos="4000500" algn="l"/>
                <a:tab pos="5943600" algn="l"/>
              </a:tabLst>
            </a:pPr>
            <a:endParaRPr lang="en-US" sz="2000" dirty="0"/>
          </a:p>
          <a:p>
            <a:pPr marL="0" indent="0" defTabSz="800100">
              <a:lnSpc>
                <a:spcPct val="60000"/>
              </a:lnSpc>
              <a:buNone/>
              <a:tabLst>
                <a:tab pos="1371600" algn="l"/>
                <a:tab pos="4000500" algn="l"/>
                <a:tab pos="5943600" algn="l"/>
              </a:tabLst>
            </a:pPr>
            <a:r>
              <a:rPr lang="en-US" sz="2000" dirty="0"/>
              <a:t>		</a:t>
            </a:r>
            <a:r>
              <a:rPr lang="en-US" sz="2400" dirty="0"/>
              <a:t>[ 3% w/v   = 3 g/100 mL]</a:t>
            </a:r>
          </a:p>
          <a:p>
            <a:pPr marL="0" indent="0" defTabSz="800100">
              <a:lnSpc>
                <a:spcPct val="60000"/>
              </a:lnSpc>
              <a:buNone/>
              <a:tabLst>
                <a:tab pos="1371600" algn="l"/>
                <a:tab pos="4000500" algn="l"/>
                <a:tab pos="5943600" algn="l"/>
              </a:tabLst>
            </a:pPr>
            <a:endParaRPr lang="en-US" sz="2000" dirty="0"/>
          </a:p>
          <a:p>
            <a:pPr marL="233363" indent="-233363" defTabSz="800100">
              <a:lnSpc>
                <a:spcPct val="60000"/>
              </a:lnSpc>
              <a:tabLst>
                <a:tab pos="1371600" algn="l"/>
                <a:tab pos="4000500" algn="l"/>
                <a:tab pos="5943600" algn="l"/>
              </a:tabLst>
            </a:pPr>
            <a:endParaRPr lang="en-US" sz="2000" dirty="0"/>
          </a:p>
          <a:p>
            <a:pPr marL="233363" indent="-233363" defTabSz="800100">
              <a:lnSpc>
                <a:spcPct val="60000"/>
              </a:lnSpc>
              <a:tabLst>
                <a:tab pos="1371600" algn="l"/>
                <a:tab pos="4000500" algn="l"/>
                <a:tab pos="5943600" algn="l"/>
              </a:tabLst>
            </a:pPr>
            <a:endParaRPr lang="en-US" sz="2000" dirty="0"/>
          </a:p>
          <a:p>
            <a:pPr marL="233363" indent="-233363" defTabSz="800100">
              <a:lnSpc>
                <a:spcPct val="60000"/>
              </a:lnSpc>
              <a:tabLst>
                <a:tab pos="1371600" algn="l"/>
                <a:tab pos="4000500" algn="l"/>
                <a:tab pos="5943600" algn="l"/>
              </a:tabLst>
            </a:pPr>
            <a:r>
              <a:rPr lang="en-US" sz="2400" dirty="0"/>
              <a:t>% (v/v) = </a:t>
            </a:r>
          </a:p>
          <a:p>
            <a:pPr marL="233363" indent="-233363" defTabSz="800100">
              <a:lnSpc>
                <a:spcPct val="60000"/>
              </a:lnSpc>
              <a:tabLst>
                <a:tab pos="1371600" algn="l"/>
                <a:tab pos="4000500" algn="l"/>
                <a:tab pos="5943600" algn="l"/>
              </a:tabLst>
            </a:pPr>
            <a:endParaRPr lang="en-US" sz="900" dirty="0"/>
          </a:p>
          <a:p>
            <a:pPr marL="0" indent="0" defTabSz="800100">
              <a:lnSpc>
                <a:spcPct val="60000"/>
              </a:lnSpc>
              <a:buNone/>
              <a:tabLst>
                <a:tab pos="1371600" algn="l"/>
                <a:tab pos="4000500" algn="l"/>
                <a:tab pos="5943600" algn="l"/>
              </a:tabLst>
            </a:pPr>
            <a:r>
              <a:rPr lang="en-US" sz="2000" dirty="0"/>
              <a:t>		</a:t>
            </a:r>
          </a:p>
          <a:p>
            <a:pPr marL="0" indent="0" defTabSz="800100">
              <a:lnSpc>
                <a:spcPct val="60000"/>
              </a:lnSpc>
              <a:buNone/>
              <a:tabLst>
                <a:tab pos="1371600" algn="l"/>
                <a:tab pos="4000500" algn="l"/>
                <a:tab pos="5943600" algn="l"/>
              </a:tabLst>
            </a:pPr>
            <a:r>
              <a:rPr lang="en-US" sz="2000" dirty="0"/>
              <a:t>		</a:t>
            </a:r>
            <a:r>
              <a:rPr lang="en-US" sz="2400" dirty="0"/>
              <a:t>[ 3% v/v   = 3 mL/100 mL]</a:t>
            </a:r>
          </a:p>
          <a:p>
            <a:pPr marL="233363" indent="-233363" defTabSz="800100">
              <a:lnSpc>
                <a:spcPct val="60000"/>
              </a:lnSpc>
              <a:tabLst>
                <a:tab pos="1371600" algn="l"/>
                <a:tab pos="4000500" algn="l"/>
                <a:tab pos="5943600" algn="l"/>
              </a:tabLst>
            </a:pPr>
            <a:endParaRPr lang="en-US" sz="2000" dirty="0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393341"/>
              </p:ext>
            </p:extLst>
          </p:nvPr>
        </p:nvGraphicFramePr>
        <p:xfrm>
          <a:off x="4401797" y="2252292"/>
          <a:ext cx="2984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3" imgW="2984400" imgH="787320" progId="Equation.3">
                  <p:embed/>
                </p:oleObj>
              </mc:Choice>
              <mc:Fallback>
                <p:oleObj name="Equation" r:id="rId3" imgW="2984400" imgH="787320" progId="Equation.3">
                  <p:embed/>
                  <p:pic>
                    <p:nvPicPr>
                      <p:cNvPr id="2458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1797" y="2252292"/>
                        <a:ext cx="29845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796331"/>
              </p:ext>
            </p:extLst>
          </p:nvPr>
        </p:nvGraphicFramePr>
        <p:xfrm>
          <a:off x="4110970" y="5138753"/>
          <a:ext cx="32258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5" imgW="3225600" imgH="787320" progId="Equation.3">
                  <p:embed/>
                </p:oleObj>
              </mc:Choice>
              <mc:Fallback>
                <p:oleObj name="Equation" r:id="rId5" imgW="3225600" imgH="787320" progId="Equation.3">
                  <p:embed/>
                  <p:pic>
                    <p:nvPicPr>
                      <p:cNvPr id="2458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0970" y="5138753"/>
                        <a:ext cx="32258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143042"/>
              </p:ext>
            </p:extLst>
          </p:nvPr>
        </p:nvGraphicFramePr>
        <p:xfrm>
          <a:off x="4110970" y="3673681"/>
          <a:ext cx="2809898" cy="8028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7" imgW="1511300" imgH="431800" progId="Equation.3">
                  <p:embed/>
                </p:oleObj>
              </mc:Choice>
              <mc:Fallback>
                <p:oleObj name="Equation" r:id="rId7" imgW="1511300" imgH="43180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0970" y="3673681"/>
                        <a:ext cx="2809898" cy="8028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794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26038" y="749870"/>
            <a:ext cx="52293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Units of Concentrations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2273181" y="1747942"/>
            <a:ext cx="770518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9900"/>
                </a:solidFill>
              </a:rPr>
              <a:t>amount of solute per amount of solvent or solution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006838" y="2807271"/>
            <a:ext cx="26589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Percent (by mass) =</a:t>
            </a: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4978638" y="2502472"/>
            <a:ext cx="2409825" cy="995363"/>
            <a:chOff x="2160" y="1296"/>
            <a:chExt cx="1518" cy="627"/>
          </a:xfrm>
        </p:grpSpPr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256" y="1296"/>
              <a:ext cx="73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g solute</a:t>
              </a: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208" y="1632"/>
              <a:ext cx="88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g solution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3120" y="1440"/>
              <a:ext cx="55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 100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160" y="1632"/>
              <a:ext cx="96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7"/>
          <p:cNvGrpSpPr>
            <a:grpSpLocks/>
          </p:cNvGrpSpPr>
          <p:nvPr/>
        </p:nvGrpSpPr>
        <p:grpSpPr bwMode="auto">
          <a:xfrm>
            <a:off x="7417037" y="2502472"/>
            <a:ext cx="2971800" cy="995363"/>
            <a:chOff x="3696" y="1296"/>
            <a:chExt cx="1872" cy="627"/>
          </a:xfrm>
        </p:grpSpPr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3984" y="1296"/>
              <a:ext cx="73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g solute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3846" y="1632"/>
              <a:ext cx="164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g solute + g solvent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4848" y="1296"/>
              <a:ext cx="55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x 100</a:t>
              </a: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3936" y="1632"/>
              <a:ext cx="16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3696" y="1440"/>
              <a:ext cx="22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</a:p>
          </p:txBody>
        </p:sp>
      </p:grp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2083037" y="455987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Molarity (M) =</a:t>
            </a:r>
          </a:p>
        </p:txBody>
      </p:sp>
      <p:grpSp>
        <p:nvGrpSpPr>
          <p:cNvPr id="20" name="Group 22"/>
          <p:cNvGrpSpPr>
            <a:grpSpLocks/>
          </p:cNvGrpSpPr>
          <p:nvPr/>
        </p:nvGrpSpPr>
        <p:grpSpPr bwMode="auto">
          <a:xfrm>
            <a:off x="4521437" y="4331273"/>
            <a:ext cx="4038600" cy="919163"/>
            <a:chOff x="1920" y="2448"/>
            <a:chExt cx="2544" cy="579"/>
          </a:xfrm>
        </p:grpSpPr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2448" y="2448"/>
              <a:ext cx="13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moles of solute</a:t>
              </a: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920" y="2736"/>
              <a:ext cx="222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/>
                <a:t>volume in liters of solution</a:t>
              </a:r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968" y="2736"/>
              <a:ext cx="24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5131038" y="5654489"/>
            <a:ext cx="207973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/>
              <a:t>moles = M x V</a:t>
            </a:r>
            <a:r>
              <a:rPr lang="en-US" sz="2400" baseline="-25000" dirty="0"/>
              <a:t>L</a:t>
            </a:r>
          </a:p>
        </p:txBody>
      </p:sp>
      <p:sp>
        <p:nvSpPr>
          <p:cNvPr id="25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2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9" grpId="0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634227" y="814433"/>
            <a:ext cx="8458200" cy="685800"/>
          </a:xfrm>
          <a:extLst>
            <a:ext uri="{91240B29-F687-4f45-9708-019B960494DF}">
              <a14:hiddenLine xmlns:a14="http://schemas.microsoft.com/office/drawing/2010/main" xmlns="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>
              <a:defRPr/>
            </a:pPr>
            <a:r>
              <a:rPr lang="en-US" b="1" dirty="0" smtClean="0">
                <a:latin typeface="+mn-lt"/>
                <a:cs typeface="+mj-cs"/>
              </a:rPr>
              <a:t>Solution Concentration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03788" y="1742496"/>
            <a:ext cx="11617295" cy="6248400"/>
          </a:xfrm>
          <a:ln w="9525" cap="flat" cmpd="sng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45720" bIns="45720" rtlCol="0" anchor="ctr">
            <a:noAutofit/>
          </a:bodyPr>
          <a:lstStyle/>
          <a:p>
            <a:pPr>
              <a:spcBef>
                <a:spcPct val="10000"/>
              </a:spcBef>
              <a:defRPr/>
            </a:pPr>
            <a:r>
              <a:rPr lang="en-US" sz="2400" dirty="0">
                <a:solidFill>
                  <a:srgbClr val="002060"/>
                </a:solidFill>
              </a:rPr>
              <a:t>Expressing concentrations in parts per million (ppm) </a:t>
            </a:r>
            <a:r>
              <a:rPr lang="en-US" sz="2400" dirty="0" smtClean="0">
                <a:solidFill>
                  <a:srgbClr val="002060"/>
                </a:solidFill>
              </a:rPr>
              <a:t>requires</a:t>
            </a:r>
            <a:r>
              <a:rPr lang="tr-TR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the </a:t>
            </a:r>
            <a:r>
              <a:rPr lang="en-US" sz="2400" dirty="0">
                <a:solidFill>
                  <a:srgbClr val="002060"/>
                </a:solidFill>
              </a:rPr>
              <a:t>unit on top to be 1,000,000 times smaller than the </a:t>
            </a:r>
            <a:r>
              <a:rPr lang="en-US" sz="2400" dirty="0" smtClean="0">
                <a:solidFill>
                  <a:srgbClr val="002060"/>
                </a:solidFill>
              </a:rPr>
              <a:t>unit</a:t>
            </a:r>
            <a:r>
              <a:rPr lang="tr-TR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on </a:t>
            </a:r>
            <a:r>
              <a:rPr lang="en-US" sz="2400" dirty="0">
                <a:solidFill>
                  <a:srgbClr val="002060"/>
                </a:solidFill>
              </a:rPr>
              <a:t>the bottom</a:t>
            </a:r>
          </a:p>
          <a:p>
            <a:pPr marL="454025" indent="-454025">
              <a:spcBef>
                <a:spcPct val="10000"/>
              </a:spcBef>
              <a:buNone/>
              <a:defRPr/>
            </a:pPr>
            <a:r>
              <a:rPr lang="en-US" sz="2400" dirty="0">
                <a:solidFill>
                  <a:srgbClr val="002060"/>
                </a:solidFill>
              </a:rPr>
              <a:t>	E.g.  1 mg/kg or </a:t>
            </a:r>
            <a:r>
              <a:rPr lang="en-US" sz="2400" b="1" dirty="0">
                <a:solidFill>
                  <a:srgbClr val="002060"/>
                </a:solidFill>
                <a:sym typeface="Symbol" charset="0"/>
              </a:rPr>
              <a:t></a:t>
            </a:r>
            <a:r>
              <a:rPr lang="en-US" sz="2400" dirty="0">
                <a:solidFill>
                  <a:srgbClr val="002060"/>
                </a:solidFill>
                <a:sym typeface="Symbol" charset="0"/>
              </a:rPr>
              <a:t>g/g</a:t>
            </a:r>
          </a:p>
          <a:p>
            <a:pPr marL="454025" indent="-454025">
              <a:spcBef>
                <a:spcPct val="10000"/>
              </a:spcBef>
              <a:defRPr/>
            </a:pPr>
            <a:r>
              <a:rPr lang="en-US" sz="2400" dirty="0">
                <a:solidFill>
                  <a:srgbClr val="002060"/>
                </a:solidFill>
                <a:sym typeface="Symbol" charset="0"/>
              </a:rPr>
              <a:t>Notice that any units expressed as a volume must be referring to a water solution (1L = 1kg)- density of water</a:t>
            </a:r>
          </a:p>
          <a:p>
            <a:pPr marL="454025" indent="-454025">
              <a:spcBef>
                <a:spcPct val="10000"/>
              </a:spcBef>
              <a:defRPr/>
            </a:pPr>
            <a:r>
              <a:rPr lang="en-US" sz="2400" dirty="0">
                <a:solidFill>
                  <a:srgbClr val="002060"/>
                </a:solidFill>
                <a:sym typeface="Symbol" charset="0"/>
              </a:rPr>
              <a:t>For parts per billion (ppb), the top unit would have to be 1,000,000,000 times smaller </a:t>
            </a:r>
          </a:p>
          <a:p>
            <a:pPr marL="0" indent="0" algn="ctr">
              <a:spcBef>
                <a:spcPct val="10000"/>
              </a:spcBef>
              <a:buNone/>
              <a:defRPr/>
            </a:pPr>
            <a:r>
              <a:rPr lang="en-US" sz="2400" dirty="0">
                <a:solidFill>
                  <a:srgbClr val="002060"/>
                </a:solidFill>
              </a:rPr>
              <a:t>1 ppm 	= 1 g/10</a:t>
            </a:r>
            <a:r>
              <a:rPr lang="en-US" sz="2400" baseline="30000" dirty="0">
                <a:solidFill>
                  <a:srgbClr val="002060"/>
                </a:solidFill>
              </a:rPr>
              <a:t>6</a:t>
            </a:r>
            <a:r>
              <a:rPr lang="en-US" sz="2400" dirty="0">
                <a:solidFill>
                  <a:srgbClr val="002060"/>
                </a:solidFill>
              </a:rPr>
              <a:t> mL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		     </a:t>
            </a:r>
            <a:r>
              <a:rPr lang="en-US" sz="2400" dirty="0" smtClean="0">
                <a:solidFill>
                  <a:srgbClr val="002060"/>
                </a:solidFill>
              </a:rPr>
              <a:t>= </a:t>
            </a:r>
            <a:r>
              <a:rPr lang="en-US" sz="2400" dirty="0">
                <a:solidFill>
                  <a:srgbClr val="002060"/>
                </a:solidFill>
              </a:rPr>
              <a:t>1 g/ 1000 L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	        = 1 mg/L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2060"/>
                </a:solidFill>
              </a:rPr>
              <a:t>              </a:t>
            </a:r>
          </a:p>
          <a:p>
            <a:pPr marL="454025" indent="-454025">
              <a:spcBef>
                <a:spcPct val="10000"/>
              </a:spcBef>
              <a:defRPr/>
            </a:pPr>
            <a:endParaRPr lang="en-US" sz="2400" dirty="0">
              <a:solidFill>
                <a:srgbClr val="002060"/>
              </a:solidFill>
              <a:sym typeface="Symbo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427755" y="4702328"/>
            <a:ext cx="184221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1g = 1000mg </a:t>
            </a:r>
          </a:p>
          <a:p>
            <a:r>
              <a:rPr lang="en-US" dirty="0"/>
              <a:t>1000mg/1000L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573951" y="5966157"/>
            <a:ext cx="1842214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1mg = 1000 </a:t>
            </a:r>
            <a:r>
              <a:rPr lang="en-US" b="1" dirty="0">
                <a:solidFill>
                  <a:srgbClr val="42123D"/>
                </a:solidFill>
                <a:sym typeface="Symbol" charset="0"/>
              </a:rPr>
              <a:t></a:t>
            </a:r>
            <a:r>
              <a:rPr lang="en-US" dirty="0">
                <a:solidFill>
                  <a:srgbClr val="42123D"/>
                </a:solidFill>
                <a:sym typeface="Symbol" charset="0"/>
              </a:rPr>
              <a:t>g</a:t>
            </a:r>
            <a:r>
              <a:rPr lang="en-US" dirty="0"/>
              <a:t> </a:t>
            </a:r>
          </a:p>
          <a:p>
            <a:r>
              <a:rPr lang="en-US" dirty="0"/>
              <a:t>1000</a:t>
            </a:r>
            <a:r>
              <a:rPr lang="en-US" b="1" dirty="0">
                <a:solidFill>
                  <a:srgbClr val="42123D"/>
                </a:solidFill>
                <a:sym typeface="Symbol" charset="0"/>
              </a:rPr>
              <a:t></a:t>
            </a:r>
            <a:r>
              <a:rPr lang="en-US" dirty="0">
                <a:solidFill>
                  <a:srgbClr val="42123D"/>
                </a:solidFill>
                <a:sym typeface="Symbol" charset="0"/>
              </a:rPr>
              <a:t>g</a:t>
            </a:r>
            <a:r>
              <a:rPr lang="en-US" dirty="0"/>
              <a:t>/1000g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7863327" y="5186855"/>
            <a:ext cx="1564428" cy="1777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7932611" y="6033404"/>
            <a:ext cx="1564429" cy="178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592956"/>
              </p:ext>
            </p:extLst>
          </p:nvPr>
        </p:nvGraphicFramePr>
        <p:xfrm>
          <a:off x="948584" y="5170945"/>
          <a:ext cx="3348370" cy="862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1676400" imgH="431800" progId="Equation.3">
                  <p:embed/>
                </p:oleObj>
              </mc:Choice>
              <mc:Fallback>
                <p:oleObj name="Equation" r:id="rId4" imgW="1676400" imgH="431800" progId="Equation.3">
                  <p:embed/>
                  <p:pic>
                    <p:nvPicPr>
                      <p:cNvPr id="1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584" y="5170945"/>
                        <a:ext cx="3348370" cy="862459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CC99"/>
                        </a:solidFill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9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8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Molarity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460" y="1795936"/>
            <a:ext cx="11029615" cy="36783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800" dirty="0">
              <a:solidFill>
                <a:srgbClr val="42123D"/>
              </a:solidFill>
              <a:sym typeface="Symbol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42123D"/>
                </a:solidFill>
                <a:sym typeface="Symbol" charset="0"/>
              </a:rPr>
              <a:t>Molar concentration is the most commonly used in chemistry. </a:t>
            </a:r>
          </a:p>
          <a:p>
            <a:pPr marL="0" indent="0">
              <a:buNone/>
            </a:pPr>
            <a:r>
              <a:rPr lang="en-US" sz="2800" b="1" dirty="0"/>
              <a:t>								</a:t>
            </a:r>
            <a:r>
              <a:rPr lang="tr-TR" sz="2800" b="1" dirty="0" smtClean="0"/>
              <a:t>	</a:t>
            </a:r>
            <a:r>
              <a:rPr lang="en-US" sz="2800" b="1" dirty="0" smtClean="0"/>
              <a:t>amount </a:t>
            </a:r>
            <a:r>
              <a:rPr lang="en-US" sz="2800" b="1" dirty="0"/>
              <a:t>of solute (in moles) </a:t>
            </a:r>
          </a:p>
          <a:p>
            <a:pPr marL="0" indent="0">
              <a:buNone/>
            </a:pPr>
            <a:r>
              <a:rPr lang="en-US" sz="2800" b="1" dirty="0"/>
              <a:t>Molar concentration   = -----------------------------------------</a:t>
            </a:r>
            <a:r>
              <a:rPr lang="en-US" sz="2800" dirty="0"/>
              <a:t>								</a:t>
            </a:r>
            <a:r>
              <a:rPr lang="tr-TR" sz="2800" dirty="0" smtClean="0"/>
              <a:t>					</a:t>
            </a:r>
            <a:r>
              <a:rPr lang="en-US" sz="2800" b="1" dirty="0" smtClean="0"/>
              <a:t>volume </a:t>
            </a:r>
            <a:r>
              <a:rPr lang="en-US" sz="2800" b="1" dirty="0"/>
              <a:t>of solution (in </a:t>
            </a:r>
            <a:r>
              <a:rPr lang="en-US" sz="2800" b="1" dirty="0" err="1"/>
              <a:t>litres</a:t>
            </a:r>
            <a:r>
              <a:rPr lang="en-US" sz="2800" b="1" dirty="0"/>
              <a:t>)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UNITS: </a:t>
            </a:r>
            <a:r>
              <a:rPr lang="en-US" sz="2800" dirty="0"/>
              <a:t> </a:t>
            </a:r>
            <a:r>
              <a:rPr lang="en-US" sz="2400" dirty="0" smtClean="0"/>
              <a:t>( </a:t>
            </a:r>
            <a:r>
              <a:rPr lang="en-US" sz="2400" dirty="0" err="1"/>
              <a:t>mol</a:t>
            </a:r>
            <a:r>
              <a:rPr lang="en-US" sz="2400" dirty="0"/>
              <a:t>/</a:t>
            </a:r>
            <a:r>
              <a:rPr lang="en-US" sz="2400" dirty="0" smtClean="0"/>
              <a:t>L)  </a:t>
            </a:r>
            <a:r>
              <a:rPr lang="en-US" sz="2400" dirty="0"/>
              <a:t>or   </a:t>
            </a:r>
            <a:r>
              <a:rPr lang="en-US" sz="2400" dirty="0" smtClean="0"/>
              <a:t>(</a:t>
            </a:r>
            <a:r>
              <a:rPr lang="en-US" sz="2400" dirty="0" err="1" smtClean="0"/>
              <a:t>mol</a:t>
            </a:r>
            <a:r>
              <a:rPr lang="en-US" sz="2400" dirty="0" smtClean="0"/>
              <a:t> </a:t>
            </a:r>
            <a:r>
              <a:rPr lang="en-US" sz="2400" dirty="0"/>
              <a:t>.L</a:t>
            </a:r>
            <a:r>
              <a:rPr lang="en-US" sz="2400" baseline="30000" dirty="0"/>
              <a:t>-1</a:t>
            </a:r>
            <a:r>
              <a:rPr lang="en-US" sz="2400" dirty="0" smtClean="0"/>
              <a:t>)   </a:t>
            </a:r>
            <a:r>
              <a:rPr lang="en-US" sz="2400" dirty="0"/>
              <a:t>or  M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310048"/>
              </p:ext>
            </p:extLst>
          </p:nvPr>
        </p:nvGraphicFramePr>
        <p:xfrm>
          <a:off x="9512959" y="1452785"/>
          <a:ext cx="2436910" cy="246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419100" imgH="393700" progId="Equation.3">
                  <p:embed/>
                </p:oleObj>
              </mc:Choice>
              <mc:Fallback>
                <p:oleObj name="Equation" r:id="rId3" imgW="419100" imgH="39370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12959" y="1452785"/>
                        <a:ext cx="2436910" cy="2468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7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1" y="4724400"/>
            <a:ext cx="1096963" cy="21336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09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Concentration:	 Mixed Example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 solution of 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2</a:t>
            </a:r>
            <a:r>
              <a:rPr lang="en-US" sz="2800" dirty="0"/>
              <a:t> is 3% (w/v). </a:t>
            </a:r>
          </a:p>
          <a:p>
            <a:pPr marL="514350" indent="-514350">
              <a:buAutoNum type="alphaLcParenR"/>
            </a:pPr>
            <a:r>
              <a:rPr lang="en-US" sz="2800" dirty="0"/>
              <a:t>Calculate the mass of 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2</a:t>
            </a:r>
            <a:r>
              <a:rPr lang="en-US" sz="2800" dirty="0"/>
              <a:t> in 250.0 mL of solution.</a:t>
            </a:r>
          </a:p>
          <a:p>
            <a:pPr marL="514350" indent="-514350">
              <a:buAutoNum type="alphaLcParenR"/>
            </a:pPr>
            <a:r>
              <a:rPr lang="en-US" sz="2800" dirty="0"/>
              <a:t>Calculate the mass of 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2</a:t>
            </a:r>
            <a:r>
              <a:rPr lang="en-US" sz="2800" dirty="0"/>
              <a:t>in 1L of solution.</a:t>
            </a:r>
          </a:p>
          <a:p>
            <a:pPr marL="514350" indent="-514350">
              <a:buAutoNum type="alphaLcParenR"/>
            </a:pPr>
            <a:r>
              <a:rPr lang="en-US" sz="2800" dirty="0"/>
              <a:t>Calculate the number of moles of 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2</a:t>
            </a:r>
            <a:r>
              <a:rPr lang="en-US" sz="2800" dirty="0"/>
              <a:t>  in 1L of solution. </a:t>
            </a:r>
          </a:p>
          <a:p>
            <a:pPr marL="514350" indent="-514350">
              <a:buAutoNum type="alphaLcParenR"/>
            </a:pPr>
            <a:r>
              <a:rPr lang="en-US" sz="2800" dirty="0"/>
              <a:t>State the molar concentration of the solution </a:t>
            </a:r>
          </a:p>
          <a:p>
            <a:pPr marL="514350" indent="-514350">
              <a:buAutoNum type="alphaLcParenR"/>
            </a:pPr>
            <a:r>
              <a:rPr lang="en-US" sz="2800" dirty="0"/>
              <a:t>Calculate the ppm of H</a:t>
            </a:r>
            <a:r>
              <a:rPr lang="en-US" sz="2800" baseline="-25000" dirty="0"/>
              <a:t>2</a:t>
            </a:r>
            <a:r>
              <a:rPr lang="en-US" sz="2800" dirty="0"/>
              <a:t>O</a:t>
            </a:r>
            <a:r>
              <a:rPr lang="en-US" sz="2800" baseline="-25000" dirty="0"/>
              <a:t>2</a:t>
            </a:r>
            <a:r>
              <a:rPr lang="en-US" sz="2800" dirty="0"/>
              <a:t> .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0" y="6492875"/>
            <a:ext cx="6917210" cy="365125"/>
          </a:xfrm>
        </p:spPr>
        <p:txBody>
          <a:bodyPr/>
          <a:lstStyle/>
          <a:p>
            <a:r>
              <a:rPr lang="en-US" dirty="0" smtClean="0"/>
              <a:t>DR. KADRİYE ÖZLEM HAMALOĞLU                                                                  </a:t>
            </a:r>
            <a:endParaRPr lang="tr-TR" dirty="0" smtClean="0"/>
          </a:p>
          <a:p>
            <a:r>
              <a:rPr lang="tr-TR" dirty="0" smtClean="0"/>
              <a:t>10</a:t>
            </a:r>
            <a:r>
              <a:rPr lang="en-US" dirty="0" smtClean="0"/>
              <a:t>.1</a:t>
            </a:r>
            <a:r>
              <a:rPr lang="tr-TR" dirty="0"/>
              <a:t>2</a:t>
            </a:r>
            <a:r>
              <a:rPr lang="en-US" dirty="0" smtClean="0"/>
              <a:t>.2018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0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ar Payı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TM03457464[[fn=Kar Payı]]</Template>
  <TotalTime>1054</TotalTime>
  <Words>477</Words>
  <Application>Microsoft Office PowerPoint</Application>
  <PresentationFormat>Geniş ekran</PresentationFormat>
  <Paragraphs>122</Paragraphs>
  <Slides>11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21" baseType="lpstr">
      <vt:lpstr>Arial</vt:lpstr>
      <vt:lpstr>Book Antiqua</vt:lpstr>
      <vt:lpstr>Calibri</vt:lpstr>
      <vt:lpstr>Gill Sans MT</vt:lpstr>
      <vt:lpstr>HGｺﾞｼｯｸE</vt:lpstr>
      <vt:lpstr>Symbol</vt:lpstr>
      <vt:lpstr>Verdana</vt:lpstr>
      <vt:lpstr>Wingdings 2</vt:lpstr>
      <vt:lpstr>Kar Payı</vt:lpstr>
      <vt:lpstr>Equation</vt:lpstr>
      <vt:lpstr>CONCENTRATION MEASUREMENT</vt:lpstr>
      <vt:lpstr>What ıs CONCENTRATION?</vt:lpstr>
      <vt:lpstr>concentratıon</vt:lpstr>
      <vt:lpstr>Solution and Concentration</vt:lpstr>
      <vt:lpstr>% Concentration</vt:lpstr>
      <vt:lpstr>PowerPoint Sunusu</vt:lpstr>
      <vt:lpstr>Solution Concentration</vt:lpstr>
      <vt:lpstr>Molarity </vt:lpstr>
      <vt:lpstr>Concentration:  Mixed Example </vt:lpstr>
      <vt:lpstr>Concentration:  Mixed Example-Answers</vt:lpstr>
      <vt:lpstr>How to measure concentratıon????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Damla_PC</dc:creator>
  <cp:lastModifiedBy>Kimya</cp:lastModifiedBy>
  <cp:revision>76</cp:revision>
  <dcterms:created xsi:type="dcterms:W3CDTF">2018-10-02T12:18:14Z</dcterms:created>
  <dcterms:modified xsi:type="dcterms:W3CDTF">2018-12-10T10:19:44Z</dcterms:modified>
</cp:coreProperties>
</file>