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6" r:id="rId3"/>
    <p:sldId id="389" r:id="rId4"/>
    <p:sldId id="390" r:id="rId5"/>
    <p:sldId id="392" r:id="rId6"/>
    <p:sldId id="393" r:id="rId7"/>
    <p:sldId id="394" r:id="rId8"/>
    <p:sldId id="395" r:id="rId9"/>
    <p:sldId id="399" r:id="rId10"/>
    <p:sldId id="400" r:id="rId11"/>
    <p:sldId id="403" r:id="rId12"/>
    <p:sldId id="405" r:id="rId13"/>
    <p:sldId id="407" r:id="rId14"/>
    <p:sldId id="408" r:id="rId15"/>
    <p:sldId id="410" r:id="rId16"/>
    <p:sldId id="412" r:id="rId17"/>
    <p:sldId id="402" r:id="rId18"/>
    <p:sldId id="41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B44AE-C297-49F7-B681-F0F70DC60F79}" type="datetimeFigureOut">
              <a:rPr lang="tr-TR" smtClean="0"/>
              <a:t>20.12.2018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 smtClean="0"/>
              <a:t>DR. KADRİYE ÖZLEM HAMALOĞLU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98A46-DDCD-46BE-986A-C8894A310D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141944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F3D1F-1B46-42AF-8F31-D52E1BE4C288}" type="datetimeFigureOut">
              <a:rPr lang="tr-TR" smtClean="0"/>
              <a:t>20.12.2018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 smtClean="0"/>
              <a:t>DR. KADRİYE ÖZLEM HAMALOĞLU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D18B4-13F5-4EE5-87F6-2DFC57995C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384501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71177B7-E788-44DD-B26B-989E7020C75E}" type="datetime1">
              <a:rPr lang="en-US" smtClean="0"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E80F-80C8-4E42-8C38-485ECEA41A48}" type="datetime1">
              <a:rPr lang="en-US" smtClean="0"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923EF8A-B1ED-4E5E-9D29-F73FB72B2C75}" type="datetime1">
              <a:rPr lang="en-US" smtClean="0"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A3DE-13AD-40D3-9DA3-2C5CF2F29D85}" type="datetime1">
              <a:rPr lang="en-US" smtClean="0"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5C39C8D-9EE1-44BF-8AB1-29F88F1DA6C6}" type="datetime1">
              <a:rPr lang="en-US" smtClean="0"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A844-3EED-4AFF-8C73-6E7186E1F036}" type="datetime1">
              <a:rPr lang="en-US" smtClean="0"/>
              <a:t>12/20/2018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9AC5-35D0-4EBD-AA7B-E6854BBC46AF}" type="datetime1">
              <a:rPr lang="en-US" smtClean="0"/>
              <a:t>12/20/2018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21DB-BC5A-4ABC-A03A-DDC112E33474}" type="datetime1">
              <a:rPr lang="en-US" smtClean="0"/>
              <a:t>12/20/2018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7786-E924-4924-B734-AA91E76ABC4F}" type="datetime1">
              <a:rPr lang="en-US" smtClean="0"/>
              <a:t>12/20/2018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36F97CA-F759-4264-BA56-08B5B43EA3A6}" type="datetime1">
              <a:rPr lang="en-US" smtClean="0"/>
              <a:t>12/20/2018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2A36-4640-467F-81D3-39C4473F4214}" type="datetime1">
              <a:rPr lang="en-US" smtClean="0"/>
              <a:t>12/20/2018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F6B8D9E-5FCA-455D-BD44-BA50EAAD39F1}" type="datetime1">
              <a:rPr lang="en-US" smtClean="0"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apedia.mobi/en/File:PycnometerEmpty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apedia.mobi/en/File:Pycnometer_full.jpg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densıty</a:t>
            </a:r>
            <a:r>
              <a:rPr lang="tr-TR" dirty="0" smtClean="0"/>
              <a:t> MEASUREMENT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0129" y="3110830"/>
            <a:ext cx="5477853" cy="3252004"/>
          </a:xfrm>
          <a:prstGeom prst="rect">
            <a:avLst/>
          </a:prstGeom>
        </p:spPr>
      </p:pic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07726" y="6492875"/>
            <a:ext cx="11741843" cy="365125"/>
          </a:xfrm>
        </p:spPr>
        <p:txBody>
          <a:bodyPr/>
          <a:lstStyle/>
          <a:p>
            <a:r>
              <a:rPr lang="en-US" b="1" dirty="0" smtClean="0"/>
              <a:t>DR. KADRİYE ÖZLEM HAMALOĞLU                                                </a:t>
            </a:r>
            <a:r>
              <a:rPr lang="tr-TR" b="1" dirty="0" smtClean="0"/>
              <a:t>                                 </a:t>
            </a:r>
            <a:r>
              <a:rPr lang="en-US" b="1" dirty="0" smtClean="0"/>
              <a:t>                 </a:t>
            </a:r>
            <a:r>
              <a:rPr lang="tr-TR" b="1" dirty="0" smtClean="0"/>
              <a:t>                                                                             							</a:t>
            </a:r>
            <a:r>
              <a:rPr lang="en-US" b="1" dirty="0" smtClean="0"/>
              <a:t>  </a:t>
            </a:r>
            <a:endParaRPr lang="tr-TR" b="1" dirty="0" smtClean="0"/>
          </a:p>
          <a:p>
            <a:r>
              <a:rPr lang="tr-TR" b="1" dirty="0" smtClean="0"/>
              <a:t>10</a:t>
            </a:r>
            <a:r>
              <a:rPr lang="en-US" b="1" dirty="0" smtClean="0"/>
              <a:t>.1</a:t>
            </a:r>
            <a:r>
              <a:rPr lang="tr-TR" b="1" dirty="0" smtClean="0"/>
              <a:t>2</a:t>
            </a:r>
            <a:r>
              <a:rPr lang="en-US" b="1" dirty="0" smtClean="0"/>
              <a:t>.2018</a:t>
            </a:r>
            <a:r>
              <a:rPr lang="tr-TR" b="1" dirty="0" smtClean="0"/>
              <a:t>   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1062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pycnometer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tr-TR" sz="2800" dirty="0"/>
              <a:t>It follows alternated equation</a:t>
            </a:r>
            <a:endParaRPr lang="tr-TR" altLang="tr-TR" sz="2800" dirty="0"/>
          </a:p>
          <a:p>
            <a:pPr>
              <a:buNone/>
            </a:pPr>
            <a:r>
              <a:rPr lang="tr-TR" altLang="tr-TR" sz="2800" dirty="0">
                <a:solidFill>
                  <a:schemeClr val="accent1"/>
                </a:solidFill>
              </a:rPr>
              <a:t>						</a:t>
            </a:r>
            <a:endParaRPr lang="tr-TR" altLang="tr-TR" sz="2800" dirty="0"/>
          </a:p>
          <a:p>
            <a:pPr marL="1368000" lvl="4" indent="0">
              <a:buNone/>
            </a:pPr>
            <a:endParaRPr lang="tr-TR" altLang="tr-TR" sz="2800" dirty="0"/>
          </a:p>
          <a:p>
            <a:r>
              <a:rPr lang="en-US" altLang="tr-TR" sz="2800" dirty="0"/>
              <a:t>Combining </a:t>
            </a:r>
            <a:r>
              <a:rPr lang="en-US" altLang="tr-TR" sz="2800" dirty="0" smtClean="0"/>
              <a:t>equations</a:t>
            </a:r>
            <a:endParaRPr lang="tr-TR" altLang="tr-TR" sz="2800" dirty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tr-TR" altLang="tr-TR" sz="2800" dirty="0">
                <a:solidFill>
                  <a:schemeClr val="accent1"/>
                </a:solidFill>
              </a:rPr>
              <a:t>						</a:t>
            </a:r>
            <a:r>
              <a:rPr lang="tr-TR" altLang="tr-TR" sz="2800" dirty="0"/>
              <a:t>	</a:t>
            </a:r>
            <a:endParaRPr lang="tr-TR" altLang="tr-TR" sz="2800" dirty="0" smtClean="0"/>
          </a:p>
          <a:p>
            <a:pPr>
              <a:buNone/>
            </a:pPr>
            <a:endParaRPr lang="tr-TR" altLang="tr-TR" sz="2800" dirty="0"/>
          </a:p>
          <a:p>
            <a:pPr>
              <a:buNone/>
            </a:pPr>
            <a:endParaRPr lang="tr-TR" altLang="tr-TR" sz="2800" dirty="0" smtClean="0"/>
          </a:p>
          <a:p>
            <a:pPr>
              <a:buNone/>
            </a:pPr>
            <a:r>
              <a:rPr lang="en-US" altLang="tr-TR" sz="2800" dirty="0" smtClean="0"/>
              <a:t>yields </a:t>
            </a:r>
            <a:r>
              <a:rPr lang="en-US" altLang="tr-TR" sz="2800" dirty="0"/>
              <a:t>a relation that provides </a:t>
            </a:r>
            <a:r>
              <a:rPr lang="en-US" altLang="tr-TR" sz="2800" i="1" dirty="0">
                <a:solidFill>
                  <a:schemeClr val="hlink"/>
                </a:solidFill>
              </a:rPr>
              <a:t>the density of measured liquid</a:t>
            </a:r>
            <a:endParaRPr lang="tr-TR" altLang="tr-TR" sz="2800" i="1" dirty="0">
              <a:solidFill>
                <a:schemeClr val="hlink"/>
              </a:solidFill>
            </a:endParaRPr>
          </a:p>
          <a:p>
            <a:pPr>
              <a:buNone/>
            </a:pPr>
            <a:r>
              <a:rPr lang="tr-TR" altLang="tr-TR" sz="2800" dirty="0"/>
              <a:t>						</a:t>
            </a:r>
            <a:endParaRPr lang="tr-TR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850" y="2514672"/>
            <a:ext cx="1128801" cy="82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850" y="3888245"/>
            <a:ext cx="1465159" cy="825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70" y="5597807"/>
            <a:ext cx="2071909" cy="665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10</a:t>
            </a:r>
            <a:r>
              <a:rPr lang="en-US" dirty="0" smtClean="0"/>
              <a:t>.1</a:t>
            </a:r>
            <a:r>
              <a:rPr lang="tr-TR" dirty="0"/>
              <a:t>2</a:t>
            </a:r>
            <a:r>
              <a:rPr lang="en-US" dirty="0" smtClean="0"/>
              <a:t>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9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05515" y="1304484"/>
            <a:ext cx="8101012" cy="304800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altLang="tr-TR" dirty="0"/>
              <a:t>Density determination of solid matter by </a:t>
            </a:r>
            <a:r>
              <a:rPr lang="en-US" altLang="tr-TR" dirty="0" err="1"/>
              <a:t>pycnometer</a:t>
            </a:r>
            <a:endParaRPr lang="tr-TR" altLang="tr-TR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0096" y="2814572"/>
            <a:ext cx="11029615" cy="3678303"/>
          </a:xfrm>
        </p:spPr>
        <p:txBody>
          <a:bodyPr>
            <a:noAutofit/>
          </a:bodyPr>
          <a:lstStyle/>
          <a:p>
            <a:pPr algn="just"/>
            <a:r>
              <a:rPr lang="en-US" altLang="tr-TR" sz="2000" i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Pycnometer</a:t>
            </a:r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can be also used to </a:t>
            </a:r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determine</a:t>
            </a:r>
            <a:r>
              <a:rPr lang="tr-TR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density of the solid phase in porous solids. </a:t>
            </a:r>
            <a:endParaRPr lang="tr-TR" altLang="tr-TR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 </a:t>
            </a:r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determine the density of a porous solid, a sample must first be crushed, ground, or powdered to the point that all pores are opened. </a:t>
            </a:r>
            <a:r>
              <a:rPr lang="en-US" altLang="tr-TR" sz="2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Pycnometers</a:t>
            </a:r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can then be used. </a:t>
            </a:r>
            <a:endParaRPr lang="tr-TR" altLang="tr-TR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tr-TR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</a:t>
            </a:r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he density of homogeneous solid object does not dissolve in working liquid</a:t>
            </a:r>
            <a:r>
              <a:rPr lang="tr-TR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sz="2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</a:t>
            </a:r>
            <a:r>
              <a:rPr lang="tr-TR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sz="2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immersion</a:t>
            </a:r>
            <a:r>
              <a:rPr lang="tr-TR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sz="2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liquid</a:t>
            </a:r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</a:t>
            </a:r>
            <a:r>
              <a:rPr lang="tr-TR" altLang="tr-TR" sz="2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</a:t>
            </a:r>
            <a:r>
              <a:rPr lang="tr-TR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sz="2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example</a:t>
            </a:r>
            <a:r>
              <a:rPr lang="tr-TR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; </a:t>
            </a:r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water</a:t>
            </a:r>
            <a:r>
              <a:rPr lang="tr-TR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tr-TR" altLang="tr-TR" sz="2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ethanol</a:t>
            </a:r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). </a:t>
            </a:r>
          </a:p>
          <a:p>
            <a:pPr algn="just"/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powder is added to the </a:t>
            </a:r>
            <a:r>
              <a:rPr lang="en-US" altLang="tr-TR" sz="2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pycnometer</a:t>
            </a:r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which is then weighed, giving the weight of the powder sample. </a:t>
            </a:r>
          </a:p>
          <a:p>
            <a:pPr algn="just"/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altLang="tr-TR" sz="2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pycnometer</a:t>
            </a:r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is then filled with a liquid of known density, in which the powder is completely insoluble (immersion liquid). </a:t>
            </a:r>
          </a:p>
          <a:p>
            <a:pPr algn="just"/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weight of the displaced liquid can then be determined, and hence the specific gravity of the powder.</a:t>
            </a:r>
          </a:p>
          <a:p>
            <a:pPr algn="just"/>
            <a:endParaRPr lang="tr-TR" altLang="tr-TR" sz="2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 eaLnBrk="1" hangingPunct="1">
              <a:buFontTx/>
              <a:buNone/>
            </a:pPr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                                                                                       </a:t>
            </a:r>
            <a:endParaRPr lang="tr-TR" altLang="tr-TR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10</a:t>
            </a:r>
            <a:r>
              <a:rPr lang="en-US" dirty="0" smtClean="0"/>
              <a:t>.1</a:t>
            </a:r>
            <a:r>
              <a:rPr lang="tr-TR" dirty="0"/>
              <a:t>2</a:t>
            </a:r>
            <a:r>
              <a:rPr lang="en-US" dirty="0" smtClean="0"/>
              <a:t>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062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442" y="2312058"/>
            <a:ext cx="11029615" cy="3678303"/>
          </a:xfrm>
        </p:spPr>
        <p:txBody>
          <a:bodyPr>
            <a:normAutofit fontScale="62500" lnSpcReduction="20000"/>
          </a:bodyPr>
          <a:lstStyle/>
          <a:p>
            <a:pPr eaLnBrk="1" hangingPunct="1"/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First, we need to measure </a:t>
            </a:r>
            <a:r>
              <a:rPr lang="en-US" altLang="tr-TR" sz="2000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weight of </a:t>
            </a:r>
            <a:r>
              <a:rPr lang="en-US" altLang="tr-TR" sz="2000" i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pycnometer</a:t>
            </a:r>
            <a:r>
              <a:rPr lang="en-US" altLang="tr-TR" sz="2000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together with inserted object</a:t>
            </a:r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tr-TR" altLang="tr-TR" sz="2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eaLnBrk="1" hangingPunct="1"/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</a:t>
            </a:r>
            <a:r>
              <a:rPr lang="en-US" altLang="tr-TR" sz="2000" baseline="-25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+m</a:t>
            </a:r>
            <a:r>
              <a:rPr lang="en-US" altLang="tr-TR" sz="2000" baseline="-25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</a:t>
            </a:r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(m</a:t>
            </a:r>
            <a:r>
              <a:rPr lang="en-US" altLang="tr-TR" sz="2000" baseline="-25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= mass of empty </a:t>
            </a:r>
            <a:r>
              <a:rPr lang="en-US" altLang="tr-TR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pycnometer</a:t>
            </a:r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; </a:t>
            </a:r>
            <a:r>
              <a:rPr lang="en-US" altLang="tr-TR" sz="2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</a:t>
            </a:r>
            <a:r>
              <a:rPr lang="en-US" altLang="tr-TR" sz="2000" baseline="-2500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</a:t>
            </a:r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= mass of unknown solid). </a:t>
            </a:r>
            <a:endParaRPr lang="tr-TR" altLang="tr-TR" sz="2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eaLnBrk="1" hangingPunct="1"/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add water and determine the weight m</a:t>
            </a:r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</a:t>
            </a:r>
            <a:r>
              <a:rPr lang="en-US" altLang="tr-TR" sz="2000" baseline="-25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H2O</a:t>
            </a:r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(measured weight minus m</a:t>
            </a:r>
            <a:r>
              <a:rPr lang="en-US" altLang="tr-TR" sz="2000" baseline="-25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+m</a:t>
            </a:r>
            <a:r>
              <a:rPr lang="en-US" altLang="tr-TR" sz="2000" baseline="-25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</a:t>
            </a:r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). </a:t>
            </a:r>
            <a:endParaRPr lang="tr-TR" altLang="tr-TR" sz="2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eaLnBrk="1" hangingPunct="1"/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volume of added water V</a:t>
            </a:r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</a:t>
            </a:r>
            <a:r>
              <a:rPr lang="en-US" altLang="tr-TR" sz="2000" baseline="-25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H2O</a:t>
            </a:r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can be obtained as</a:t>
            </a:r>
            <a:endParaRPr lang="tr-TR" altLang="tr-TR" sz="2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eaLnBrk="1" hangingPunct="1"/>
            <a:endParaRPr lang="tr-TR" altLang="tr-TR" sz="2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eaLnBrk="1" hangingPunct="1"/>
            <a:endParaRPr lang="tr-TR" altLang="tr-TR" sz="2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eaLnBrk="1" hangingPunct="1"/>
            <a:endParaRPr lang="tr-TR" altLang="tr-TR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volume of measured solid object V</a:t>
            </a:r>
            <a:r>
              <a:rPr lang="en-US" altLang="tr-TR" sz="2000" baseline="-25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</a:t>
            </a:r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is the difference between the volume of water</a:t>
            </a:r>
            <a:r>
              <a:rPr lang="tr-TR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that fills the empty </a:t>
            </a:r>
            <a:r>
              <a:rPr lang="en-US" altLang="tr-TR" sz="2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pycnometer</a:t>
            </a:r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V and volume V</a:t>
            </a:r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</a:t>
            </a:r>
            <a:r>
              <a:rPr lang="en-US" altLang="tr-TR" sz="2000" baseline="-25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H2O</a:t>
            </a:r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tr-TR" altLang="tr-TR" sz="2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tr-TR" altLang="tr-TR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tr-TR" altLang="tr-TR" sz="2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tr-TR" altLang="tr-TR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Density of measured object </a:t>
            </a:r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</a:t>
            </a:r>
            <a:r>
              <a:rPr lang="en-US" altLang="tr-TR" sz="2000" baseline="-25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</a:t>
            </a:r>
            <a:r>
              <a:rPr lang="en-US" altLang="tr-TR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can be then calculated as </a:t>
            </a:r>
            <a:r>
              <a:rPr lang="en-US" altLang="tr-TR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                                                                                                                                                              </a:t>
            </a:r>
            <a:endParaRPr lang="tr-TR" altLang="tr-TR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eaLnBrk="1" hangingPunct="1"/>
            <a:endParaRPr lang="tr-TR" altLang="tr-TR" sz="20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eaLnBrk="1" hangingPunct="1"/>
            <a:endParaRPr lang="tr-TR" altLang="tr-TR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892" y="3379966"/>
            <a:ext cx="1138716" cy="542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105515" y="1013927"/>
            <a:ext cx="8101012" cy="304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altLang="tr-TR" dirty="0" smtClean="0"/>
              <a:t>Density determination of solid matter by </a:t>
            </a:r>
            <a:r>
              <a:rPr lang="en-US" altLang="tr-TR" dirty="0" err="1" smtClean="0"/>
              <a:t>pycnometer</a:t>
            </a:r>
            <a:endParaRPr lang="tr-TR" altLang="tr-TR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715" y="4545640"/>
            <a:ext cx="3788547" cy="740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771" y="5909272"/>
            <a:ext cx="1205772" cy="701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10</a:t>
            </a:r>
            <a:r>
              <a:rPr lang="en-US" dirty="0" smtClean="0"/>
              <a:t>.1</a:t>
            </a:r>
            <a:r>
              <a:rPr lang="tr-TR" dirty="0"/>
              <a:t>2</a:t>
            </a:r>
            <a:r>
              <a:rPr lang="en-US" dirty="0" smtClean="0"/>
              <a:t>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dirty="0" smtClean="0"/>
          </a:p>
        </p:txBody>
      </p:sp>
      <p:sp>
        <p:nvSpPr>
          <p:cNvPr id="1063979" name="Rectangle 43"/>
          <p:cNvSpPr>
            <a:spLocks noChangeArrowheads="1"/>
          </p:cNvSpPr>
          <p:nvPr/>
        </p:nvSpPr>
        <p:spPr bwMode="auto">
          <a:xfrm>
            <a:off x="2884621" y="5617821"/>
            <a:ext cx="7740650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>
            <a:lvl1pPr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75000"/>
              </a:lnSpc>
            </a:pPr>
            <a:r>
              <a:rPr lang="tr-TR" altLang="tr-TR" sz="2400" b="1" i="0" dirty="0">
                <a:solidFill>
                  <a:srgbClr val="CC3300"/>
                </a:solidFill>
              </a:rPr>
              <a:t>		</a:t>
            </a:r>
            <a:r>
              <a:rPr lang="tr-TR" altLang="tr-TR" sz="2400" b="1" i="0" dirty="0">
                <a:solidFill>
                  <a:srgbClr val="002060"/>
                </a:solidFill>
              </a:rPr>
              <a:t>(</a:t>
            </a:r>
            <a:r>
              <a:rPr lang="en-US" altLang="tr-TR" sz="2400" b="1" i="0" dirty="0" err="1">
                <a:solidFill>
                  <a:srgbClr val="002060"/>
                </a:solidFill>
              </a:rPr>
              <a:t>m</a:t>
            </a:r>
            <a:r>
              <a:rPr lang="en-US" altLang="tr-TR" sz="2400" b="1" i="0" baseline="-25000" dirty="0" err="1">
                <a:solidFill>
                  <a:srgbClr val="002060"/>
                </a:solidFill>
              </a:rPr>
              <a:t>p</a:t>
            </a:r>
            <a:r>
              <a:rPr lang="en-US" altLang="tr-TR" sz="2400" b="1" i="0" dirty="0">
                <a:solidFill>
                  <a:srgbClr val="002060"/>
                </a:solidFill>
              </a:rPr>
              <a:t> + m</a:t>
            </a:r>
            <a:r>
              <a:rPr lang="tr-TR" altLang="tr-TR" sz="2400" b="1" i="0" baseline="-25000" dirty="0">
                <a:solidFill>
                  <a:srgbClr val="002060"/>
                </a:solidFill>
              </a:rPr>
              <a:t>s</a:t>
            </a:r>
            <a:r>
              <a:rPr lang="tr-TR" altLang="tr-TR" sz="2400" b="1" i="0" dirty="0">
                <a:solidFill>
                  <a:srgbClr val="002060"/>
                </a:solidFill>
              </a:rPr>
              <a:t>) </a:t>
            </a:r>
            <a:r>
              <a:rPr lang="en-US" altLang="tr-TR" sz="2400" i="0" dirty="0"/>
              <a:t>- </a:t>
            </a:r>
            <a:r>
              <a:rPr lang="en-US" altLang="tr-TR" sz="2400" b="1" i="0" dirty="0" err="1">
                <a:solidFill>
                  <a:srgbClr val="CC3300"/>
                </a:solidFill>
              </a:rPr>
              <a:t>m</a:t>
            </a:r>
            <a:r>
              <a:rPr lang="en-US" altLang="tr-TR" sz="2400" b="1" i="0" baseline="-25000" dirty="0" err="1">
                <a:solidFill>
                  <a:srgbClr val="CC3300"/>
                </a:solidFill>
              </a:rPr>
              <a:t>p</a:t>
            </a:r>
            <a:r>
              <a:rPr lang="en-US" altLang="tr-TR" dirty="0"/>
              <a:t> </a:t>
            </a:r>
            <a:r>
              <a:rPr lang="en-US" altLang="tr-TR" sz="2400" i="0" dirty="0"/>
              <a:t>		    </a:t>
            </a:r>
            <a:r>
              <a:rPr lang="tr-TR" altLang="tr-TR" sz="2400" i="0" dirty="0"/>
              <a:t>                   </a:t>
            </a:r>
            <a:r>
              <a:rPr lang="en-US" altLang="tr-TR" sz="2400" i="0" dirty="0"/>
              <a:t> </a:t>
            </a:r>
            <a:endParaRPr lang="tr-TR" altLang="tr-TR" sz="2400" i="0" dirty="0"/>
          </a:p>
          <a:p>
            <a:pPr algn="just" eaLnBrk="1" hangingPunct="1">
              <a:lnSpc>
                <a:spcPct val="75000"/>
              </a:lnSpc>
            </a:pPr>
            <a:r>
              <a:rPr lang="en-US" altLang="tr-TR" sz="2800" b="1" i="0" dirty="0">
                <a:solidFill>
                  <a:srgbClr val="CC3300"/>
                </a:solidFill>
                <a:sym typeface="Symbol" panose="05050102010706020507" pitchFamily="18" charset="2"/>
              </a:rPr>
              <a:t></a:t>
            </a:r>
            <a:r>
              <a:rPr lang="tr-TR" altLang="tr-TR" sz="2800" b="1" i="0" baseline="-25000" dirty="0">
                <a:solidFill>
                  <a:srgbClr val="CC3300"/>
                </a:solidFill>
              </a:rPr>
              <a:t>s</a:t>
            </a:r>
            <a:r>
              <a:rPr lang="en-US" altLang="tr-TR" dirty="0"/>
              <a:t> </a:t>
            </a:r>
            <a:r>
              <a:rPr lang="en-US" altLang="tr-TR" sz="2400" i="0" dirty="0"/>
              <a:t>=</a:t>
            </a:r>
            <a:r>
              <a:rPr lang="tr-TR" altLang="tr-TR" sz="2400" i="0" dirty="0"/>
              <a:t> --------</a:t>
            </a:r>
            <a:r>
              <a:rPr lang="en-US" altLang="tr-TR" sz="2400" i="0" dirty="0"/>
              <a:t>-------------------</a:t>
            </a:r>
            <a:r>
              <a:rPr lang="tr-TR" altLang="tr-TR" sz="2400" i="0" dirty="0"/>
              <a:t>--------------------------- </a:t>
            </a:r>
            <a:r>
              <a:rPr lang="en-US" altLang="tr-TR" sz="2400" i="0" dirty="0"/>
              <a:t>x </a:t>
            </a:r>
            <a:r>
              <a:rPr lang="en-US" altLang="tr-TR" sz="2800" b="1" i="0" dirty="0">
                <a:solidFill>
                  <a:srgbClr val="CC3300"/>
                </a:solidFill>
                <a:sym typeface="Symbol" panose="05050102010706020507" pitchFamily="18" charset="2"/>
              </a:rPr>
              <a:t></a:t>
            </a:r>
            <a:r>
              <a:rPr lang="tr-TR" altLang="tr-TR" sz="2800" b="1" i="0" baseline="-25000" dirty="0" err="1">
                <a:solidFill>
                  <a:srgbClr val="CC3300"/>
                </a:solidFill>
              </a:rPr>
              <a:t>imm.lq</a:t>
            </a:r>
            <a:r>
              <a:rPr lang="en-US" altLang="tr-TR" sz="2400" i="0" baseline="-25000" dirty="0"/>
              <a:t> </a:t>
            </a:r>
            <a:r>
              <a:rPr lang="en-US" altLang="tr-TR" sz="2400" i="0" dirty="0"/>
              <a:t> </a:t>
            </a:r>
            <a:r>
              <a:rPr lang="tr-TR" altLang="tr-TR" sz="2400" i="0" dirty="0"/>
              <a:t>                     	</a:t>
            </a:r>
            <a:r>
              <a:rPr lang="tr-TR" altLang="tr-TR" sz="2000" i="0" dirty="0"/>
              <a:t>[</a:t>
            </a:r>
            <a:r>
              <a:rPr lang="en-US" altLang="tr-TR" sz="2000" i="0" dirty="0">
                <a:solidFill>
                  <a:srgbClr val="002060"/>
                </a:solidFill>
              </a:rPr>
              <a:t>(</a:t>
            </a:r>
            <a:r>
              <a:rPr lang="en-US" altLang="tr-TR" sz="2000" b="1" i="0" dirty="0" err="1">
                <a:solidFill>
                  <a:srgbClr val="002060"/>
                </a:solidFill>
              </a:rPr>
              <a:t>m</a:t>
            </a:r>
            <a:r>
              <a:rPr lang="en-US" altLang="tr-TR" sz="2000" b="1" i="0" baseline="-25000" dirty="0" err="1">
                <a:solidFill>
                  <a:srgbClr val="002060"/>
                </a:solidFill>
              </a:rPr>
              <a:t>p</a:t>
            </a:r>
            <a:r>
              <a:rPr lang="en-US" altLang="tr-TR" sz="2000" b="1" i="0" dirty="0">
                <a:solidFill>
                  <a:srgbClr val="002060"/>
                </a:solidFill>
              </a:rPr>
              <a:t> + m</a:t>
            </a:r>
            <a:r>
              <a:rPr lang="tr-TR" altLang="tr-TR" sz="2000" b="1" i="0" baseline="-25000" dirty="0" err="1">
                <a:solidFill>
                  <a:srgbClr val="002060"/>
                </a:solidFill>
              </a:rPr>
              <a:t>imm.lq</a:t>
            </a:r>
            <a:r>
              <a:rPr lang="tr-TR" altLang="tr-TR" sz="2000" b="1" i="0" dirty="0">
                <a:solidFill>
                  <a:srgbClr val="002060"/>
                </a:solidFill>
              </a:rPr>
              <a:t>)</a:t>
            </a:r>
            <a:r>
              <a:rPr lang="tr-TR" altLang="tr-TR" sz="2000" i="0" dirty="0">
                <a:solidFill>
                  <a:srgbClr val="002060"/>
                </a:solidFill>
              </a:rPr>
              <a:t>- </a:t>
            </a:r>
            <a:r>
              <a:rPr lang="en-US" altLang="tr-TR" sz="2000" b="1" i="0" dirty="0" err="1">
                <a:solidFill>
                  <a:srgbClr val="CC3300"/>
                </a:solidFill>
              </a:rPr>
              <a:t>m</a:t>
            </a:r>
            <a:r>
              <a:rPr lang="en-US" altLang="tr-TR" sz="2000" b="1" i="0" baseline="-25000" dirty="0" err="1">
                <a:solidFill>
                  <a:srgbClr val="CC3300"/>
                </a:solidFill>
              </a:rPr>
              <a:t>p</a:t>
            </a:r>
            <a:r>
              <a:rPr lang="tr-TR" altLang="tr-TR" sz="2000" i="0" dirty="0"/>
              <a:t>]</a:t>
            </a:r>
            <a:r>
              <a:rPr lang="en-US" altLang="tr-TR" sz="2000" i="0" dirty="0"/>
              <a:t>-</a:t>
            </a:r>
            <a:r>
              <a:rPr lang="tr-TR" altLang="tr-TR" sz="2000" i="0" dirty="0"/>
              <a:t>[</a:t>
            </a:r>
            <a:r>
              <a:rPr lang="en-US" altLang="tr-TR" sz="2000" i="0" dirty="0">
                <a:solidFill>
                  <a:srgbClr val="002060"/>
                </a:solidFill>
              </a:rPr>
              <a:t>(</a:t>
            </a:r>
            <a:r>
              <a:rPr lang="en-US" altLang="tr-TR" sz="2000" b="1" i="0" dirty="0" err="1">
                <a:solidFill>
                  <a:srgbClr val="002060"/>
                </a:solidFill>
              </a:rPr>
              <a:t>m</a:t>
            </a:r>
            <a:r>
              <a:rPr lang="en-US" altLang="tr-TR" sz="2000" b="1" i="0" baseline="-25000" dirty="0" err="1">
                <a:solidFill>
                  <a:srgbClr val="002060"/>
                </a:solidFill>
              </a:rPr>
              <a:t>p</a:t>
            </a:r>
            <a:r>
              <a:rPr lang="en-US" altLang="tr-TR" sz="2000" b="1" i="0" dirty="0">
                <a:solidFill>
                  <a:srgbClr val="002060"/>
                </a:solidFill>
              </a:rPr>
              <a:t> + m</a:t>
            </a:r>
            <a:r>
              <a:rPr lang="tr-TR" altLang="tr-TR" sz="2000" b="1" i="0" baseline="-25000" dirty="0" err="1">
                <a:solidFill>
                  <a:srgbClr val="002060"/>
                </a:solidFill>
              </a:rPr>
              <a:t>imm.lq</a:t>
            </a:r>
            <a:r>
              <a:rPr lang="tr-TR" altLang="tr-TR" sz="2000" b="1" i="0" dirty="0" err="1">
                <a:solidFill>
                  <a:srgbClr val="002060"/>
                </a:solidFill>
              </a:rPr>
              <a:t>+m</a:t>
            </a:r>
            <a:r>
              <a:rPr lang="tr-TR" altLang="tr-TR" sz="2000" b="1" i="0" baseline="-25000" dirty="0" err="1">
                <a:solidFill>
                  <a:srgbClr val="002060"/>
                </a:solidFill>
              </a:rPr>
              <a:t>S</a:t>
            </a:r>
            <a:r>
              <a:rPr lang="tr-TR" altLang="tr-TR" sz="2000" b="1" i="0" dirty="0">
                <a:solidFill>
                  <a:srgbClr val="002060"/>
                </a:solidFill>
              </a:rPr>
              <a:t>)</a:t>
            </a:r>
            <a:r>
              <a:rPr lang="tr-TR" altLang="tr-TR" sz="2000" dirty="0">
                <a:solidFill>
                  <a:srgbClr val="002060"/>
                </a:solidFill>
              </a:rPr>
              <a:t>- </a:t>
            </a:r>
            <a:r>
              <a:rPr lang="tr-TR" altLang="tr-TR" sz="2000" i="0" dirty="0">
                <a:solidFill>
                  <a:srgbClr val="CC3300"/>
                </a:solidFill>
              </a:rPr>
              <a:t>(</a:t>
            </a:r>
            <a:r>
              <a:rPr lang="en-US" altLang="tr-TR" sz="2000" b="1" i="0" dirty="0" err="1">
                <a:solidFill>
                  <a:srgbClr val="CC3300"/>
                </a:solidFill>
              </a:rPr>
              <a:t>m</a:t>
            </a:r>
            <a:r>
              <a:rPr lang="en-US" altLang="tr-TR" sz="2000" b="1" i="0" baseline="-25000" dirty="0" err="1">
                <a:solidFill>
                  <a:srgbClr val="CC3300"/>
                </a:solidFill>
              </a:rPr>
              <a:t>p</a:t>
            </a:r>
            <a:r>
              <a:rPr lang="en-US" altLang="tr-TR" sz="2000" b="1" i="0" baseline="-25000" dirty="0">
                <a:solidFill>
                  <a:srgbClr val="CC3300"/>
                </a:solidFill>
              </a:rPr>
              <a:t> </a:t>
            </a:r>
            <a:r>
              <a:rPr lang="en-US" altLang="tr-TR" sz="2000" b="1" i="0" dirty="0">
                <a:solidFill>
                  <a:srgbClr val="CC3300"/>
                </a:solidFill>
              </a:rPr>
              <a:t>+ </a:t>
            </a:r>
            <a:r>
              <a:rPr lang="en-US" altLang="tr-TR" sz="2000" b="1" i="0" dirty="0" err="1">
                <a:solidFill>
                  <a:srgbClr val="CC3300"/>
                </a:solidFill>
              </a:rPr>
              <a:t>m</a:t>
            </a:r>
            <a:r>
              <a:rPr lang="en-US" altLang="tr-TR" sz="2000" b="1" i="0" baseline="-25000" dirty="0" err="1">
                <a:solidFill>
                  <a:srgbClr val="CC3300"/>
                </a:solidFill>
              </a:rPr>
              <a:t>S</a:t>
            </a:r>
            <a:r>
              <a:rPr lang="tr-TR" altLang="tr-TR" sz="2000" b="1" i="0" dirty="0">
                <a:solidFill>
                  <a:srgbClr val="CC3300"/>
                </a:solidFill>
              </a:rPr>
              <a:t>)</a:t>
            </a:r>
            <a:r>
              <a:rPr lang="tr-TR" altLang="tr-TR" sz="2000" i="0" dirty="0"/>
              <a:t>]</a:t>
            </a:r>
            <a:r>
              <a:rPr lang="tr-TR" altLang="tr-TR" sz="2400" i="0" dirty="0"/>
              <a:t> </a:t>
            </a:r>
            <a:r>
              <a:rPr lang="en-US" altLang="tr-TR" sz="2400" i="0" dirty="0"/>
              <a:t>	</a:t>
            </a:r>
            <a:endParaRPr lang="tr-TR" altLang="tr-TR" sz="2400" i="0" dirty="0"/>
          </a:p>
          <a:p>
            <a:pPr algn="just" eaLnBrk="1" hangingPunct="1">
              <a:lnSpc>
                <a:spcPct val="75000"/>
              </a:lnSpc>
            </a:pPr>
            <a:endParaRPr lang="tr-TR" altLang="tr-TR" sz="2400" i="0" dirty="0"/>
          </a:p>
        </p:txBody>
      </p:sp>
      <p:graphicFrame>
        <p:nvGraphicFramePr>
          <p:cNvPr id="1064065" name="Group 12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4351706"/>
              </p:ext>
            </p:extLst>
          </p:nvPr>
        </p:nvGraphicFramePr>
        <p:xfrm>
          <a:off x="2650815" y="1945765"/>
          <a:ext cx="7812087" cy="3521074"/>
        </p:xfrm>
        <a:graphic>
          <a:graphicData uri="http://schemas.openxmlformats.org/drawingml/2006/table">
            <a:tbl>
              <a:tblPr/>
              <a:tblGrid>
                <a:gridCol w="2441575">
                  <a:extLst>
                    <a:ext uri="{9D8B030D-6E8A-4147-A177-3AD203B41FA5}">
                      <a16:colId xmlns:a16="http://schemas.microsoft.com/office/drawing/2014/main" val="1135994890"/>
                    </a:ext>
                  </a:extLst>
                </a:gridCol>
                <a:gridCol w="5370512">
                  <a:extLst>
                    <a:ext uri="{9D8B030D-6E8A-4147-A177-3AD203B41FA5}">
                      <a16:colId xmlns:a16="http://schemas.microsoft.com/office/drawing/2014/main" val="1532955466"/>
                    </a:ext>
                  </a:extLst>
                </a:gridCol>
              </a:tblGrid>
              <a:tr h="45724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kumimoji="0" lang="en-US" altLang="tr-TR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kumimoji="0" lang="en-US" altLang="tr-T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mass of empty </a:t>
                      </a:r>
                      <a:r>
                        <a:rPr kumimoji="0" lang="en-US" altLang="tr-T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pycnometer</a:t>
                      </a:r>
                      <a:r>
                        <a:rPr kumimoji="0" lang="en-US" alt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(with stopper)</a:t>
                      </a:r>
                      <a:endParaRPr kumimoji="0" lang="en-US" alt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8276480"/>
                  </a:ext>
                </a:extLst>
              </a:tr>
              <a:tr h="82303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kumimoji="0" lang="en-US" altLang="tr-TR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kumimoji="0" lang="en-US" alt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m</a:t>
                      </a:r>
                      <a:r>
                        <a:rPr kumimoji="0" lang="en-US" altLang="tr-TR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imm.lq</a:t>
                      </a:r>
                      <a:endParaRPr kumimoji="0" lang="en-US" altLang="tr-T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mass of immersion liquid filled</a:t>
                      </a:r>
                      <a:endParaRPr kumimoji="0" lang="tr-TR" alt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pycnometer</a:t>
                      </a:r>
                      <a:endParaRPr kumimoji="0" lang="en-US" alt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8461434"/>
                  </a:ext>
                </a:extLst>
              </a:tr>
              <a:tr h="50328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kumimoji="0" lang="en-US" altLang="tr-TR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kumimoji="0" lang="en-US" alt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m</a:t>
                      </a:r>
                      <a:r>
                        <a:rPr kumimoji="0" lang="en-US" altLang="tr-TR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kumimoji="0" lang="en-US" altLang="tr-T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mass of solid filled </a:t>
                      </a:r>
                      <a:r>
                        <a:rPr kumimoji="0" lang="en-US" altLang="tr-T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pycnometer</a:t>
                      </a:r>
                      <a:endParaRPr kumimoji="0" lang="en-US" alt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7762483"/>
                  </a:ext>
                </a:extLst>
              </a:tr>
              <a:tr h="82303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kumimoji="0" lang="en-US" altLang="tr-TR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kumimoji="0" lang="en-US" alt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m</a:t>
                      </a:r>
                      <a:r>
                        <a:rPr kumimoji="0" lang="en-US" altLang="tr-TR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imm.lq</a:t>
                      </a:r>
                      <a:r>
                        <a:rPr kumimoji="0" lang="en-US" alt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m</a:t>
                      </a:r>
                      <a:r>
                        <a:rPr kumimoji="0" lang="en-US" altLang="tr-TR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kumimoji="0" lang="en-US" altLang="tr-T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mass of immersion liquid and solid filled</a:t>
                      </a:r>
                      <a:endParaRPr kumimoji="0" lang="tr-TR" alt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pycnometer</a:t>
                      </a:r>
                      <a:endParaRPr kumimoji="0" lang="en-US" alt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1946952"/>
                  </a:ext>
                </a:extLst>
              </a:tr>
              <a:tr h="45724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</a:t>
                      </a:r>
                      <a:r>
                        <a:rPr kumimoji="0" lang="en-US" altLang="tr-TR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imm.lq</a:t>
                      </a:r>
                      <a:endParaRPr kumimoji="0" lang="en-US" altLang="tr-T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density of immersion liquid</a:t>
                      </a:r>
                      <a:endParaRPr kumimoji="0" lang="en-US" alt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869517"/>
                  </a:ext>
                </a:extLst>
              </a:tr>
              <a:tr h="45724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</a:t>
                      </a:r>
                      <a:r>
                        <a:rPr kumimoji="0" lang="en-US" altLang="tr-TR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kumimoji="0" lang="en-US" altLang="tr-T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Unknown density of solid</a:t>
                      </a:r>
                      <a:endParaRPr kumimoji="0" lang="en-US" alt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2157168"/>
                  </a:ext>
                </a:extLst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105515" y="1013927"/>
            <a:ext cx="8101012" cy="304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altLang="tr-TR" dirty="0" smtClean="0"/>
              <a:t>Density determination of solid matter by </a:t>
            </a:r>
            <a:r>
              <a:rPr lang="en-US" altLang="tr-TR" dirty="0" err="1" smtClean="0"/>
              <a:t>pycnometer</a:t>
            </a:r>
            <a:endParaRPr lang="tr-TR" altLang="tr-TR" dirty="0"/>
          </a:p>
        </p:txBody>
      </p:sp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10</a:t>
            </a:r>
            <a:r>
              <a:rPr lang="en-US" dirty="0" smtClean="0"/>
              <a:t>.1</a:t>
            </a:r>
            <a:r>
              <a:rPr lang="tr-TR" dirty="0"/>
              <a:t>2</a:t>
            </a:r>
            <a:r>
              <a:rPr lang="en-US" dirty="0" smtClean="0"/>
              <a:t>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36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63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397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tr-TR"/>
              <a:t>Example</a:t>
            </a:r>
            <a:endParaRPr lang="tr-TR" altLang="tr-TR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105000"/>
              </a:lnSpc>
            </a:pPr>
            <a:r>
              <a:rPr lang="en-US" altLang="tr-TR" sz="2800" dirty="0">
                <a:solidFill>
                  <a:srgbClr val="002060"/>
                </a:solidFill>
              </a:rPr>
              <a:t>A student collected the following data in attempting to determine </a:t>
            </a:r>
            <a:r>
              <a:rPr lang="en-US" altLang="tr-TR" sz="2800" i="1" dirty="0">
                <a:solidFill>
                  <a:srgbClr val="002060"/>
                </a:solidFill>
              </a:rPr>
              <a:t>the density of an unknown</a:t>
            </a:r>
            <a:r>
              <a:rPr lang="tr-TR" altLang="tr-TR" sz="2800" i="1" dirty="0">
                <a:solidFill>
                  <a:srgbClr val="002060"/>
                </a:solidFill>
              </a:rPr>
              <a:t> </a:t>
            </a:r>
            <a:r>
              <a:rPr lang="tr-TR" altLang="tr-TR" sz="2800" i="1" dirty="0" err="1">
                <a:solidFill>
                  <a:srgbClr val="002060"/>
                </a:solidFill>
              </a:rPr>
              <a:t>solid</a:t>
            </a:r>
            <a:r>
              <a:rPr lang="tr-TR" altLang="tr-TR" sz="2800" dirty="0">
                <a:solidFill>
                  <a:srgbClr val="002060"/>
                </a:solidFill>
              </a:rPr>
              <a:t> </a:t>
            </a:r>
            <a:r>
              <a:rPr lang="en-US" altLang="tr-TR" sz="2800" dirty="0">
                <a:solidFill>
                  <a:srgbClr val="002060"/>
                </a:solidFill>
              </a:rPr>
              <a:t>by the </a:t>
            </a:r>
            <a:r>
              <a:rPr lang="en-US" altLang="tr-TR" sz="2800" dirty="0" err="1">
                <a:solidFill>
                  <a:srgbClr val="002060"/>
                </a:solidFill>
              </a:rPr>
              <a:t>pycnometer</a:t>
            </a:r>
            <a:r>
              <a:rPr lang="en-US" altLang="tr-TR" sz="2800" dirty="0">
                <a:solidFill>
                  <a:srgbClr val="002060"/>
                </a:solidFill>
              </a:rPr>
              <a:t> method</a:t>
            </a:r>
            <a:r>
              <a:rPr lang="tr-TR" altLang="tr-TR" sz="2800" dirty="0">
                <a:solidFill>
                  <a:srgbClr val="002060"/>
                </a:solidFill>
              </a:rPr>
              <a:t> </a:t>
            </a:r>
            <a:r>
              <a:rPr lang="tr-TR" altLang="tr-TR" sz="2800" dirty="0" err="1">
                <a:solidFill>
                  <a:srgbClr val="002060"/>
                </a:solidFill>
              </a:rPr>
              <a:t>which</a:t>
            </a:r>
            <a:r>
              <a:rPr lang="tr-TR" altLang="tr-TR" sz="2800" dirty="0">
                <a:solidFill>
                  <a:srgbClr val="002060"/>
                </a:solidFill>
              </a:rPr>
              <a:t> </a:t>
            </a:r>
            <a:r>
              <a:rPr lang="tr-TR" altLang="tr-TR" sz="2800" dirty="0" err="1">
                <a:solidFill>
                  <a:srgbClr val="002060"/>
                </a:solidFill>
              </a:rPr>
              <a:t>used</a:t>
            </a:r>
            <a:r>
              <a:rPr lang="tr-TR" altLang="tr-TR" sz="2800" dirty="0">
                <a:solidFill>
                  <a:srgbClr val="002060"/>
                </a:solidFill>
              </a:rPr>
              <a:t> </a:t>
            </a:r>
            <a:r>
              <a:rPr lang="tr-TR" altLang="tr-TR" sz="2800" dirty="0" err="1">
                <a:solidFill>
                  <a:srgbClr val="002060"/>
                </a:solidFill>
              </a:rPr>
              <a:t>immersion</a:t>
            </a:r>
            <a:r>
              <a:rPr lang="tr-TR" altLang="tr-TR" sz="2800" dirty="0">
                <a:solidFill>
                  <a:srgbClr val="002060"/>
                </a:solidFill>
              </a:rPr>
              <a:t> </a:t>
            </a:r>
            <a:r>
              <a:rPr lang="tr-TR" altLang="tr-TR" sz="2800" dirty="0" err="1">
                <a:solidFill>
                  <a:srgbClr val="002060"/>
                </a:solidFill>
              </a:rPr>
              <a:t>liquid</a:t>
            </a:r>
            <a:r>
              <a:rPr lang="tr-TR" altLang="tr-TR" sz="2800" dirty="0">
                <a:solidFill>
                  <a:srgbClr val="002060"/>
                </a:solidFill>
              </a:rPr>
              <a:t> as </a:t>
            </a:r>
            <a:r>
              <a:rPr lang="en-US" altLang="tr-TR" sz="2800" dirty="0" err="1">
                <a:solidFill>
                  <a:srgbClr val="002060"/>
                </a:solidFill>
              </a:rPr>
              <a:t>EtOH</a:t>
            </a:r>
            <a:r>
              <a:rPr lang="en-US" altLang="tr-TR" sz="2800" dirty="0">
                <a:solidFill>
                  <a:srgbClr val="002060"/>
                </a:solidFill>
              </a:rPr>
              <a:t> (</a:t>
            </a:r>
            <a:r>
              <a:rPr lang="en-US" altLang="tr-TR" sz="2800" b="1" dirty="0">
                <a:solidFill>
                  <a:srgbClr val="00206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en-US" altLang="tr-TR" sz="2800" dirty="0">
                <a:solidFill>
                  <a:srgbClr val="002060"/>
                </a:solidFill>
              </a:rPr>
              <a:t> = 0.802</a:t>
            </a:r>
            <a:r>
              <a:rPr lang="tr-TR" altLang="tr-TR" sz="2800" dirty="0">
                <a:solidFill>
                  <a:srgbClr val="002060"/>
                </a:solidFill>
              </a:rPr>
              <a:t> g/cm</a:t>
            </a:r>
            <a:r>
              <a:rPr lang="tr-TR" altLang="tr-TR" sz="2800" baseline="30000" dirty="0">
                <a:solidFill>
                  <a:srgbClr val="002060"/>
                </a:solidFill>
              </a:rPr>
              <a:t>3</a:t>
            </a:r>
            <a:r>
              <a:rPr lang="en-US" altLang="tr-TR" sz="2800" dirty="0">
                <a:solidFill>
                  <a:srgbClr val="002060"/>
                </a:solidFill>
              </a:rPr>
              <a:t>). Determine the density of the unknown </a:t>
            </a:r>
            <a:r>
              <a:rPr lang="tr-TR" altLang="tr-TR" sz="2800" dirty="0" err="1">
                <a:solidFill>
                  <a:srgbClr val="002060"/>
                </a:solidFill>
              </a:rPr>
              <a:t>solid</a:t>
            </a:r>
            <a:r>
              <a:rPr lang="en-US" altLang="tr-TR" sz="2800" dirty="0">
                <a:solidFill>
                  <a:srgbClr val="002060"/>
                </a:solidFill>
              </a:rPr>
              <a:t>.</a:t>
            </a:r>
            <a:endParaRPr lang="tr-TR" altLang="tr-TR" sz="2800" dirty="0">
              <a:solidFill>
                <a:srgbClr val="002060"/>
              </a:solidFill>
            </a:endParaRPr>
          </a:p>
          <a:p>
            <a:pPr eaLnBrk="1" hangingPunct="1">
              <a:lnSpc>
                <a:spcPct val="105000"/>
              </a:lnSpc>
              <a:buFontTx/>
              <a:buNone/>
            </a:pPr>
            <a:endParaRPr lang="tr-TR" altLang="tr-TR" sz="2800" dirty="0"/>
          </a:p>
          <a:p>
            <a:pPr eaLnBrk="1" hangingPunct="1">
              <a:lnSpc>
                <a:spcPct val="105000"/>
              </a:lnSpc>
            </a:pPr>
            <a:r>
              <a:rPr lang="en-US" altLang="tr-TR" sz="2800" b="1" dirty="0" err="1">
                <a:solidFill>
                  <a:srgbClr val="CC3300"/>
                </a:solidFill>
                <a:cs typeface="Times New Roman" panose="02020603050405020304" pitchFamily="18" charset="0"/>
              </a:rPr>
              <a:t>m</a:t>
            </a:r>
            <a:r>
              <a:rPr lang="en-US" altLang="tr-TR" sz="2800" b="1" baseline="-30000" dirty="0" err="1">
                <a:solidFill>
                  <a:srgbClr val="CC3300"/>
                </a:solidFill>
                <a:cs typeface="Times New Roman" panose="02020603050405020304" pitchFamily="18" charset="0"/>
              </a:rPr>
              <a:t>p</a:t>
            </a:r>
            <a:r>
              <a:rPr lang="en-US" altLang="tr-TR" sz="2800" dirty="0"/>
              <a:t> = 10.8542 g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r>
              <a:rPr lang="en-US" altLang="tr-TR" sz="2800" b="1" dirty="0" err="1">
                <a:solidFill>
                  <a:srgbClr val="CC3300"/>
                </a:solidFill>
                <a:cs typeface="Times New Roman" panose="02020603050405020304" pitchFamily="18" charset="0"/>
              </a:rPr>
              <a:t>m</a:t>
            </a:r>
            <a:r>
              <a:rPr lang="en-US" altLang="tr-TR" sz="2800" b="1" baseline="-30000" dirty="0" err="1">
                <a:solidFill>
                  <a:srgbClr val="CC3300"/>
                </a:solidFill>
                <a:cs typeface="Times New Roman" panose="02020603050405020304" pitchFamily="18" charset="0"/>
              </a:rPr>
              <a:t>p</a:t>
            </a:r>
            <a:r>
              <a:rPr lang="en-US" altLang="tr-TR" sz="2800" b="1" dirty="0">
                <a:solidFill>
                  <a:srgbClr val="CC3300"/>
                </a:solidFill>
                <a:cs typeface="Times New Roman" panose="02020603050405020304" pitchFamily="18" charset="0"/>
              </a:rPr>
              <a:t> + </a:t>
            </a:r>
            <a:r>
              <a:rPr lang="en-US" altLang="tr-TR" sz="2800" b="1" dirty="0" err="1">
                <a:solidFill>
                  <a:srgbClr val="CC3300"/>
                </a:solidFill>
                <a:cs typeface="Times New Roman" panose="02020603050405020304" pitchFamily="18" charset="0"/>
              </a:rPr>
              <a:t>m</a:t>
            </a:r>
            <a:r>
              <a:rPr lang="en-US" altLang="tr-TR" sz="2800" b="1" baseline="-30000" dirty="0" err="1">
                <a:solidFill>
                  <a:srgbClr val="CC3300"/>
                </a:solidFill>
                <a:cs typeface="Times New Roman" panose="02020603050405020304" pitchFamily="18" charset="0"/>
              </a:rPr>
              <a:t>S</a:t>
            </a:r>
            <a:r>
              <a:rPr lang="tr-TR" altLang="tr-TR" sz="2800" b="1" baseline="-30000" dirty="0">
                <a:solidFill>
                  <a:srgbClr val="CC3300"/>
                </a:solidFill>
                <a:cs typeface="Times New Roman" panose="02020603050405020304" pitchFamily="18" charset="0"/>
              </a:rPr>
              <a:t> </a:t>
            </a:r>
            <a:r>
              <a:rPr lang="en-US" altLang="tr-TR" sz="2800" dirty="0"/>
              <a:t>= 11.0402 g</a:t>
            </a:r>
            <a:endParaRPr lang="tr-TR" altLang="tr-TR" sz="2800" dirty="0"/>
          </a:p>
          <a:p>
            <a:pPr eaLnBrk="1" hangingPunct="1">
              <a:lnSpc>
                <a:spcPct val="105000"/>
              </a:lnSpc>
            </a:pPr>
            <a:r>
              <a:rPr lang="en-US" altLang="tr-TR" sz="2800" b="1" dirty="0" err="1">
                <a:solidFill>
                  <a:srgbClr val="CC3300"/>
                </a:solidFill>
                <a:cs typeface="Times New Roman" panose="02020603050405020304" pitchFamily="18" charset="0"/>
              </a:rPr>
              <a:t>m</a:t>
            </a:r>
            <a:r>
              <a:rPr lang="en-US" altLang="tr-TR" sz="2800" b="1" baseline="-30000" dirty="0" err="1">
                <a:solidFill>
                  <a:srgbClr val="CC3300"/>
                </a:solidFill>
                <a:cs typeface="Times New Roman" panose="02020603050405020304" pitchFamily="18" charset="0"/>
              </a:rPr>
              <a:t>p</a:t>
            </a:r>
            <a:r>
              <a:rPr lang="en-US" altLang="tr-TR" sz="2800" b="1" dirty="0">
                <a:solidFill>
                  <a:srgbClr val="CC3300"/>
                </a:solidFill>
                <a:cs typeface="Times New Roman" panose="02020603050405020304" pitchFamily="18" charset="0"/>
              </a:rPr>
              <a:t> + m</a:t>
            </a:r>
            <a:r>
              <a:rPr lang="en-US" altLang="tr-TR" sz="2800" b="1" baseline="-30000" dirty="0">
                <a:solidFill>
                  <a:srgbClr val="CC3300"/>
                </a:solidFill>
                <a:cs typeface="Times New Roman" panose="02020603050405020304" pitchFamily="18" charset="0"/>
              </a:rPr>
              <a:t> </a:t>
            </a:r>
            <a:r>
              <a:rPr lang="en-US" altLang="tr-TR" sz="2800" b="1" baseline="-30000" dirty="0" err="1">
                <a:solidFill>
                  <a:srgbClr val="CC3300"/>
                </a:solidFill>
                <a:cs typeface="Times New Roman" panose="02020603050405020304" pitchFamily="18" charset="0"/>
              </a:rPr>
              <a:t>imm.lq</a:t>
            </a:r>
            <a:r>
              <a:rPr lang="en-US" altLang="tr-TR" sz="2800" dirty="0"/>
              <a:t> = 18.8746 g</a:t>
            </a:r>
            <a:endParaRPr lang="tr-TR" altLang="tr-TR" sz="2800" dirty="0"/>
          </a:p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r>
              <a:rPr lang="en-US" altLang="tr-TR" sz="2800" b="1" dirty="0" err="1">
                <a:solidFill>
                  <a:srgbClr val="CC3300"/>
                </a:solidFill>
                <a:cs typeface="Times New Roman" panose="02020603050405020304" pitchFamily="18" charset="0"/>
              </a:rPr>
              <a:t>m</a:t>
            </a:r>
            <a:r>
              <a:rPr lang="en-US" altLang="tr-TR" sz="2800" b="1" baseline="-30000" dirty="0" err="1">
                <a:solidFill>
                  <a:srgbClr val="CC3300"/>
                </a:solidFill>
                <a:cs typeface="Times New Roman" panose="02020603050405020304" pitchFamily="18" charset="0"/>
              </a:rPr>
              <a:t>p</a:t>
            </a:r>
            <a:r>
              <a:rPr lang="en-US" altLang="tr-TR" sz="2800" b="1" dirty="0">
                <a:solidFill>
                  <a:srgbClr val="CC3300"/>
                </a:solidFill>
                <a:cs typeface="Times New Roman" panose="02020603050405020304" pitchFamily="18" charset="0"/>
              </a:rPr>
              <a:t> + m</a:t>
            </a:r>
            <a:r>
              <a:rPr lang="en-US" altLang="tr-TR" sz="2800" b="1" baseline="-30000" dirty="0">
                <a:solidFill>
                  <a:srgbClr val="CC3300"/>
                </a:solidFill>
                <a:cs typeface="Times New Roman" panose="02020603050405020304" pitchFamily="18" charset="0"/>
              </a:rPr>
              <a:t> </a:t>
            </a:r>
            <a:r>
              <a:rPr lang="en-US" altLang="tr-TR" sz="2800" b="1" baseline="-30000" dirty="0" err="1">
                <a:solidFill>
                  <a:srgbClr val="CC3300"/>
                </a:solidFill>
                <a:cs typeface="Times New Roman" panose="02020603050405020304" pitchFamily="18" charset="0"/>
              </a:rPr>
              <a:t>imm.lq</a:t>
            </a:r>
            <a:r>
              <a:rPr lang="en-US" altLang="tr-TR" sz="2800" b="1" dirty="0">
                <a:solidFill>
                  <a:srgbClr val="CC3300"/>
                </a:solidFill>
                <a:cs typeface="Times New Roman" panose="02020603050405020304" pitchFamily="18" charset="0"/>
              </a:rPr>
              <a:t>+ </a:t>
            </a:r>
            <a:r>
              <a:rPr lang="en-US" altLang="tr-TR" sz="2800" b="1" dirty="0" err="1">
                <a:solidFill>
                  <a:srgbClr val="CC3300"/>
                </a:solidFill>
                <a:cs typeface="Times New Roman" panose="02020603050405020304" pitchFamily="18" charset="0"/>
              </a:rPr>
              <a:t>m</a:t>
            </a:r>
            <a:r>
              <a:rPr lang="en-US" altLang="tr-TR" sz="2800" b="1" baseline="-30000" dirty="0" err="1">
                <a:solidFill>
                  <a:srgbClr val="CC3300"/>
                </a:solidFill>
                <a:cs typeface="Times New Roman" panose="02020603050405020304" pitchFamily="18" charset="0"/>
              </a:rPr>
              <a:t>S</a:t>
            </a:r>
            <a:r>
              <a:rPr lang="en-US" altLang="tr-TR" sz="2800" dirty="0"/>
              <a:t>= 18.9551 g</a:t>
            </a:r>
            <a:endParaRPr lang="tr-TR" altLang="tr-TR" sz="2800" dirty="0"/>
          </a:p>
          <a:p>
            <a:pPr algn="just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endParaRPr lang="en-US" altLang="tr-TR" sz="28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10</a:t>
            </a:r>
            <a:r>
              <a:rPr lang="en-US" dirty="0" smtClean="0"/>
              <a:t>.1</a:t>
            </a:r>
            <a:r>
              <a:rPr lang="tr-TR" dirty="0"/>
              <a:t>2</a:t>
            </a:r>
            <a:r>
              <a:rPr lang="en-US" dirty="0" smtClean="0"/>
              <a:t>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01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dirty="0" err="1"/>
              <a:t>Westphal</a:t>
            </a:r>
            <a:r>
              <a:rPr lang="tr-TR" altLang="tr-TR" dirty="0"/>
              <a:t> </a:t>
            </a:r>
            <a:r>
              <a:rPr lang="tr-TR" altLang="tr-TR" dirty="0" err="1"/>
              <a:t>Balance</a:t>
            </a:r>
            <a:endParaRPr lang="tr-TR" altLang="tr-TR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192" y="1888332"/>
            <a:ext cx="11029616" cy="930275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2800" i="1" dirty="0" err="1">
                <a:solidFill>
                  <a:srgbClr val="002060"/>
                </a:solidFill>
              </a:rPr>
              <a:t>Westphal</a:t>
            </a:r>
            <a:r>
              <a:rPr lang="tr-TR" altLang="tr-TR" sz="2800" i="1" dirty="0">
                <a:solidFill>
                  <a:srgbClr val="002060"/>
                </a:solidFill>
              </a:rPr>
              <a:t> </a:t>
            </a:r>
            <a:r>
              <a:rPr lang="tr-TR" altLang="tr-TR" sz="2800" i="1" dirty="0" err="1">
                <a:solidFill>
                  <a:srgbClr val="002060"/>
                </a:solidFill>
              </a:rPr>
              <a:t>Balance</a:t>
            </a:r>
            <a:r>
              <a:rPr lang="tr-TR" altLang="tr-TR" sz="2800" dirty="0">
                <a:solidFill>
                  <a:srgbClr val="002060"/>
                </a:solidFill>
              </a:rPr>
              <a:t> is an </a:t>
            </a:r>
            <a:r>
              <a:rPr lang="tr-TR" altLang="tr-TR" sz="2800" dirty="0" err="1">
                <a:solidFill>
                  <a:srgbClr val="002060"/>
                </a:solidFill>
              </a:rPr>
              <a:t>older</a:t>
            </a:r>
            <a:r>
              <a:rPr lang="tr-TR" altLang="tr-TR" sz="2800" dirty="0">
                <a:solidFill>
                  <a:srgbClr val="002060"/>
                </a:solidFill>
              </a:rPr>
              <a:t> </a:t>
            </a:r>
            <a:r>
              <a:rPr lang="tr-TR" altLang="tr-TR" sz="2800" dirty="0" err="1">
                <a:solidFill>
                  <a:srgbClr val="002060"/>
                </a:solidFill>
              </a:rPr>
              <a:t>type</a:t>
            </a:r>
            <a:r>
              <a:rPr lang="tr-TR" altLang="tr-TR" sz="2800" dirty="0">
                <a:solidFill>
                  <a:srgbClr val="002060"/>
                </a:solidFill>
              </a:rPr>
              <a:t> of </a:t>
            </a:r>
            <a:r>
              <a:rPr lang="tr-TR" altLang="tr-TR" sz="2800" dirty="0" err="1">
                <a:solidFill>
                  <a:srgbClr val="002060"/>
                </a:solidFill>
              </a:rPr>
              <a:t>specific</a:t>
            </a:r>
            <a:r>
              <a:rPr lang="tr-TR" altLang="tr-TR" sz="2800" dirty="0">
                <a:solidFill>
                  <a:srgbClr val="002060"/>
                </a:solidFill>
              </a:rPr>
              <a:t> </a:t>
            </a:r>
            <a:r>
              <a:rPr lang="tr-TR" altLang="tr-TR" sz="2800" dirty="0" err="1">
                <a:solidFill>
                  <a:srgbClr val="002060"/>
                </a:solidFill>
              </a:rPr>
              <a:t>gravity</a:t>
            </a:r>
            <a:r>
              <a:rPr lang="tr-TR" altLang="tr-TR" sz="2800" dirty="0">
                <a:solidFill>
                  <a:srgbClr val="002060"/>
                </a:solidFill>
              </a:rPr>
              <a:t> </a:t>
            </a:r>
            <a:r>
              <a:rPr lang="tr-TR" altLang="tr-TR" sz="2800" dirty="0" err="1">
                <a:solidFill>
                  <a:srgbClr val="002060"/>
                </a:solidFill>
              </a:rPr>
              <a:t>balance</a:t>
            </a:r>
            <a:r>
              <a:rPr lang="tr-TR" altLang="tr-TR" sz="2800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36868" name="Picture 4" descr="Greenslade187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777" y="2994601"/>
            <a:ext cx="4390499" cy="3212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7175500" y="1628776"/>
            <a:ext cx="3492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tr-TR" altLang="tr-TR" sz="2800" i="0"/>
          </a:p>
        </p:txBody>
      </p:sp>
      <p:sp>
        <p:nvSpPr>
          <p:cNvPr id="36870" name="Text Box 7"/>
          <p:cNvSpPr txBox="1">
            <a:spLocks noChangeArrowheads="1"/>
          </p:cNvSpPr>
          <p:nvPr/>
        </p:nvSpPr>
        <p:spPr bwMode="auto">
          <a:xfrm>
            <a:off x="5933630" y="3280426"/>
            <a:ext cx="551480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tr-TR" altLang="tr-TR" sz="2000" i="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This</a:t>
            </a:r>
            <a:r>
              <a:rPr lang="tr-TR" altLang="tr-TR" sz="2000" i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sz="2000" i="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Westphal</a:t>
            </a:r>
            <a:r>
              <a:rPr lang="tr-TR" altLang="tr-TR" sz="2000" i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sz="2000" i="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Balance</a:t>
            </a:r>
            <a:r>
              <a:rPr lang="tr-TR" altLang="tr-TR" sz="2000" i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is </a:t>
            </a:r>
            <a:r>
              <a:rPr lang="tr-TR" altLang="tr-TR" sz="2000" i="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shown</a:t>
            </a:r>
            <a:r>
              <a:rPr lang="tr-TR" altLang="tr-TR" sz="2000" i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in </a:t>
            </a:r>
            <a:r>
              <a:rPr lang="tr-TR" altLang="tr-TR" sz="2000" i="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its</a:t>
            </a:r>
            <a:r>
              <a:rPr lang="tr-TR" altLang="tr-TR" sz="2000" i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sz="2000" i="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box</a:t>
            </a:r>
            <a:r>
              <a:rPr lang="tr-TR" altLang="tr-TR" sz="2000" i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tr-TR" altLang="tr-TR" sz="2000" i="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along</a:t>
            </a:r>
            <a:r>
              <a:rPr lang="tr-TR" altLang="tr-TR" sz="2000" i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sz="2000" i="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with</a:t>
            </a:r>
            <a:r>
              <a:rPr lang="tr-TR" altLang="tr-TR" sz="2000" i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sz="2000" i="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tr-TR" altLang="tr-TR" sz="2000" i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sz="2000" i="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characteristic</a:t>
            </a:r>
            <a:r>
              <a:rPr lang="tr-TR" altLang="tr-TR" sz="2000" i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U-</a:t>
            </a:r>
            <a:r>
              <a:rPr lang="tr-TR" altLang="tr-TR" sz="2000" i="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shaped</a:t>
            </a:r>
            <a:r>
              <a:rPr lang="tr-TR" altLang="tr-TR" sz="2000" i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sz="2000" i="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balancing</a:t>
            </a:r>
            <a:r>
              <a:rPr lang="tr-TR" altLang="tr-TR" sz="2000" i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sz="2000" i="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masses</a:t>
            </a:r>
            <a:r>
              <a:rPr lang="tr-TR" altLang="tr-TR" sz="2000" i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sz="2000" i="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tr-TR" altLang="tr-TR" sz="2000" i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sz="2000" i="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tr-TR" altLang="tr-TR" sz="2000" i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sz="2000" i="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plummet</a:t>
            </a:r>
            <a:r>
              <a:rPr lang="tr-TR" altLang="tr-TR" sz="2000" i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in </a:t>
            </a:r>
            <a:r>
              <a:rPr lang="tr-TR" altLang="tr-TR" sz="2000" i="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tr-TR" altLang="tr-TR" sz="2000" i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sz="2000" i="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upper</a:t>
            </a:r>
            <a:r>
              <a:rPr lang="tr-TR" altLang="tr-TR" sz="2000" i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sz="2000" i="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right-hand</a:t>
            </a:r>
            <a:r>
              <a:rPr lang="tr-TR" altLang="tr-TR" sz="2000" i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sz="2000" i="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corner</a:t>
            </a:r>
            <a:r>
              <a:rPr lang="tr-TR" altLang="tr-TR" sz="2000" i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tr-TR" altLang="tr-TR" sz="2000" i="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tr-TR" altLang="tr-TR" sz="2000" i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sz="2000" i="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sliding</a:t>
            </a:r>
            <a:r>
              <a:rPr lang="tr-TR" altLang="tr-TR" sz="2000" i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top of </a:t>
            </a:r>
            <a:r>
              <a:rPr lang="tr-TR" altLang="tr-TR" sz="2000" i="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tr-TR" altLang="tr-TR" sz="2000" i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sz="2000" i="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box</a:t>
            </a:r>
            <a:r>
              <a:rPr lang="tr-TR" altLang="tr-TR" sz="2000" i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has </a:t>
            </a:r>
            <a:r>
              <a:rPr lang="tr-TR" altLang="tr-TR" sz="2000" i="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tr-TR" altLang="tr-TR" sz="2000" i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sz="2000" i="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decorative</a:t>
            </a:r>
            <a:r>
              <a:rPr lang="tr-TR" altLang="tr-TR" sz="2000" i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sz="2000" i="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molding</a:t>
            </a:r>
            <a:r>
              <a:rPr lang="tr-TR" altLang="tr-TR" sz="2000" i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sz="2000" i="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attached</a:t>
            </a:r>
            <a:r>
              <a:rPr lang="tr-TR" altLang="tr-TR" sz="2000" i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sz="2000" i="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</a:t>
            </a:r>
            <a:r>
              <a:rPr lang="tr-TR" altLang="tr-TR" sz="2000" i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it. </a:t>
            </a:r>
          </a:p>
        </p:txBody>
      </p:sp>
      <p:sp>
        <p:nvSpPr>
          <p:cNvPr id="7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10</a:t>
            </a:r>
            <a:r>
              <a:rPr lang="en-US" dirty="0" smtClean="0"/>
              <a:t>.1</a:t>
            </a:r>
            <a:r>
              <a:rPr lang="tr-TR" dirty="0"/>
              <a:t>2</a:t>
            </a:r>
            <a:r>
              <a:rPr lang="en-US" dirty="0" smtClean="0"/>
              <a:t>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47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dirty="0" err="1"/>
              <a:t>Westphal</a:t>
            </a:r>
            <a:r>
              <a:rPr lang="tr-TR" altLang="tr-TR" dirty="0"/>
              <a:t> </a:t>
            </a:r>
            <a:r>
              <a:rPr lang="tr-TR" altLang="tr-TR" dirty="0" err="1"/>
              <a:t>Balance</a:t>
            </a:r>
            <a:endParaRPr lang="tr-TR" altLang="tr-TR" dirty="0" smtClean="0"/>
          </a:p>
        </p:txBody>
      </p:sp>
      <p:sp>
        <p:nvSpPr>
          <p:cNvPr id="38915" name="Text Box 6"/>
          <p:cNvSpPr txBox="1">
            <a:spLocks noChangeArrowheads="1"/>
          </p:cNvSpPr>
          <p:nvPr/>
        </p:nvSpPr>
        <p:spPr bwMode="auto">
          <a:xfrm>
            <a:off x="6096000" y="1910640"/>
            <a:ext cx="5232027" cy="57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 algn="just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tr-TR" sz="1600" i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 extremely accurate density readings one may prefer to use a </a:t>
            </a:r>
            <a:r>
              <a:rPr lang="en-US" altLang="tr-TR" sz="1600" i="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pycnometer</a:t>
            </a:r>
            <a:r>
              <a:rPr lang="en-US" altLang="tr-TR" sz="1600" i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although for speed and ease of use a </a:t>
            </a:r>
            <a:r>
              <a:rPr lang="en-US" altLang="tr-TR" sz="1600" i="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Westphal</a:t>
            </a:r>
            <a:r>
              <a:rPr lang="en-US" altLang="tr-TR" sz="1600" i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can quickly provide a very close approximation to the true density of any liquid solution</a:t>
            </a:r>
            <a:r>
              <a:rPr lang="en-US" altLang="tr-TR" sz="1600" i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tr-TR" altLang="tr-TR" sz="1600" i="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tr-TR" sz="1600" i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altLang="tr-TR" sz="1600" i="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Westphal</a:t>
            </a:r>
            <a:r>
              <a:rPr lang="en-US" altLang="tr-TR" sz="1600" i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Balance operates by suspending a glass tube (with a mercury thermometer contained within </a:t>
            </a:r>
            <a:r>
              <a:rPr lang="en-US" altLang="tr-TR" sz="1600" i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it)into </a:t>
            </a:r>
            <a:r>
              <a:rPr lang="en-US" altLang="tr-TR" sz="1600" i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sample of a </a:t>
            </a:r>
            <a:r>
              <a:rPr lang="en-US" altLang="tr-TR" sz="1600" i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</a:t>
            </a:r>
            <a:r>
              <a:rPr lang="en-US" altLang="tr-TR" sz="1600" i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solution of unknown </a:t>
            </a:r>
            <a:r>
              <a:rPr lang="en-US" altLang="tr-TR" sz="1600" i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density </a:t>
            </a:r>
            <a:r>
              <a:rPr lang="en-US" altLang="tr-TR" sz="1600" i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via a thin platinum wire. </a:t>
            </a:r>
            <a:endParaRPr lang="tr-TR" altLang="tr-TR" sz="1600" i="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tr-TR" sz="1600" i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altLang="tr-TR" sz="1600" i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scale is balanced by an array of horseshoe shaped counterweights which come in </a:t>
            </a:r>
            <a:r>
              <a:rPr lang="en-US" altLang="tr-TR" sz="1600" i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 </a:t>
            </a:r>
            <a:r>
              <a:rPr lang="en-US" altLang="tr-TR" sz="1600" i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g, 0.5 g, 0.05 g, and 0.005 g masses. </a:t>
            </a:r>
            <a:endParaRPr lang="tr-TR" altLang="tr-TR" sz="1600" i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tr-TR" altLang="tr-TR" sz="1600" i="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altLang="tr-TR" sz="1600" i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10000"/>
              </a:lnSpc>
              <a:spcBef>
                <a:spcPct val="50000"/>
              </a:spcBef>
            </a:pPr>
            <a:endParaRPr lang="en-US" altLang="tr-TR" sz="1600" i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10000"/>
              </a:lnSpc>
              <a:spcBef>
                <a:spcPct val="50000"/>
              </a:spcBef>
            </a:pPr>
            <a:endParaRPr lang="tr-TR" altLang="tr-TR" sz="1600" i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Picture 4" descr="balance_de_westphal_f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125" y="1978337"/>
            <a:ext cx="4030662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10</a:t>
            </a:r>
            <a:r>
              <a:rPr lang="en-US" dirty="0" smtClean="0"/>
              <a:t>.1</a:t>
            </a:r>
            <a:r>
              <a:rPr lang="tr-TR" dirty="0"/>
              <a:t>2</a:t>
            </a:r>
            <a:r>
              <a:rPr lang="en-US" dirty="0" smtClean="0"/>
              <a:t>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60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Hydrometers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2824" y="2565056"/>
            <a:ext cx="6212715" cy="3678303"/>
          </a:xfrm>
        </p:spPr>
        <p:txBody>
          <a:bodyPr>
            <a:noAutofit/>
          </a:bodyPr>
          <a:lstStyle/>
          <a:p>
            <a:pPr algn="just"/>
            <a:r>
              <a:rPr lang="en-US" sz="1400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Hydrometers 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are the simplest device for measuring the specific weight or density of a liquid. The device consists of a graduated glass tube, with a weight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</a:t>
            </a:r>
            <a:r>
              <a:rPr lang="tr-TR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one 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end, which causes the device to float in an upright position. </a:t>
            </a:r>
            <a:endParaRPr lang="tr-TR" sz="14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device</a:t>
            </a:r>
            <a:r>
              <a:rPr lang="tr-TR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sinks 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 a liquid until an equilibrium point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between</a:t>
            </a:r>
            <a:r>
              <a:rPr lang="tr-TR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its 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weight and buoyancy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</a:t>
            </a:r>
            <a:r>
              <a:rPr lang="tr-TR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reached. 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specific weight or density can then be read directly from the graduations on the tube. </a:t>
            </a:r>
            <a:endParaRPr lang="tr-TR" sz="14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US" sz="1400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Induction </a:t>
            </a:r>
            <a:r>
              <a:rPr lang="en-US" sz="1400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hydrometers 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are used to convert the specific weight or density of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lang="tr-TR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liquid 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into an electrical signal. In this case,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lang="tr-TR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fixed 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volume of liquid set by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tr-TR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overflow 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tube is used in the type of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setup</a:t>
            </a:r>
            <a:r>
              <a:rPr lang="tr-TR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tr-TR" sz="14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tr-TR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he</a:t>
            </a:r>
            <a:r>
              <a:rPr lang="tr-TR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displacement</a:t>
            </a:r>
            <a:r>
              <a:rPr lang="tr-TR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device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or hydrometer, has a soft iron or similar metal core attached. The core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</a:t>
            </a:r>
            <a:r>
              <a:rPr lang="tr-TR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positioned 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 a coil which forms part of a bridge circuit. As the density/specific </a:t>
            </a:r>
            <a:b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weight of the liquid changes, the buoyant force on the displacement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device</a:t>
            </a:r>
            <a:r>
              <a:rPr lang="tr-TR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changes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This movement can be measured by the coil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tr-TR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converted </a:t>
            </a:r>
            <a: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into a density reading.</a:t>
            </a:r>
            <a:br>
              <a: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tr-TR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7917" y="2885051"/>
            <a:ext cx="4581525" cy="2352675"/>
          </a:xfrm>
          <a:prstGeom prst="rect">
            <a:avLst/>
          </a:prstGeom>
        </p:spPr>
      </p:pic>
      <p:sp>
        <p:nvSpPr>
          <p:cNvPr id="5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10</a:t>
            </a:r>
            <a:r>
              <a:rPr lang="en-US" dirty="0" smtClean="0"/>
              <a:t>.1</a:t>
            </a:r>
            <a:r>
              <a:rPr lang="tr-TR" dirty="0"/>
              <a:t>2</a:t>
            </a:r>
            <a:r>
              <a:rPr lang="en-US" dirty="0" smtClean="0"/>
              <a:t>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44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Vibration sensors</a:t>
            </a:r>
            <a:endParaRPr lang="tr-TR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5436" y="3057259"/>
            <a:ext cx="4728120" cy="2086540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410605" y="1931067"/>
            <a:ext cx="681870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2060"/>
                </a:solidFill>
              </a:rPr>
              <a:t>Vibration sensors </a:t>
            </a:r>
            <a:r>
              <a:rPr lang="en-US" dirty="0">
                <a:solidFill>
                  <a:srgbClr val="002060"/>
                </a:solidFill>
              </a:rPr>
              <a:t>are an alternate method of measuring the density of a </a:t>
            </a:r>
            <a:r>
              <a:rPr lang="en-US" dirty="0" smtClean="0">
                <a:solidFill>
                  <a:srgbClr val="002060"/>
                </a:solidFill>
              </a:rPr>
              <a:t>fluid. </a:t>
            </a:r>
            <a:r>
              <a:rPr lang="en-US" dirty="0">
                <a:solidFill>
                  <a:srgbClr val="002060"/>
                </a:solidFill>
              </a:rPr>
              <a:t>Fluid is passed through a U tube which has a flexible mount </a:t>
            </a:r>
            <a:r>
              <a:rPr lang="en-US" dirty="0" smtClean="0">
                <a:solidFill>
                  <a:srgbClr val="002060"/>
                </a:solidFill>
              </a:rPr>
              <a:t>so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that </a:t>
            </a:r>
            <a:r>
              <a:rPr lang="en-US" dirty="0">
                <a:solidFill>
                  <a:srgbClr val="002060"/>
                </a:solidFill>
              </a:rPr>
              <a:t>it can vibrate when driven from an outside source. </a:t>
            </a:r>
            <a:endParaRPr lang="tr-TR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</a:t>
            </a:r>
            <a:r>
              <a:rPr lang="en-US" dirty="0">
                <a:solidFill>
                  <a:srgbClr val="002060"/>
                </a:solidFill>
              </a:rPr>
              <a:t>amplitude of </a:t>
            </a:r>
            <a:r>
              <a:rPr lang="en-US" dirty="0" smtClean="0">
                <a:solidFill>
                  <a:srgbClr val="002060"/>
                </a:solidFill>
              </a:rPr>
              <a:t>the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vibration </a:t>
            </a:r>
            <a:r>
              <a:rPr lang="en-US" dirty="0">
                <a:solidFill>
                  <a:srgbClr val="002060"/>
                </a:solidFill>
              </a:rPr>
              <a:t>decreases as the specific weight or density of the fluid increases, </a:t>
            </a:r>
            <a:r>
              <a:rPr lang="en-US" dirty="0" smtClean="0">
                <a:solidFill>
                  <a:srgbClr val="002060"/>
                </a:solidFill>
              </a:rPr>
              <a:t>so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that </a:t>
            </a:r>
            <a:r>
              <a:rPr lang="en-US" dirty="0">
                <a:solidFill>
                  <a:srgbClr val="002060"/>
                </a:solidFill>
              </a:rPr>
              <a:t>by measuring the vibration amplitude the </a:t>
            </a:r>
            <a:r>
              <a:rPr lang="en-US" dirty="0" smtClean="0">
                <a:solidFill>
                  <a:srgbClr val="002060"/>
                </a:solidFill>
              </a:rPr>
              <a:t>specific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weight/density </a:t>
            </a:r>
            <a:r>
              <a:rPr lang="en-US" dirty="0">
                <a:solidFill>
                  <a:srgbClr val="002060"/>
                </a:solidFill>
              </a:rPr>
              <a:t>can </a:t>
            </a:r>
            <a:r>
              <a:rPr lang="en-US" dirty="0" smtClean="0">
                <a:solidFill>
                  <a:srgbClr val="002060"/>
                </a:solidFill>
              </a:rPr>
              <a:t>be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calculated.</a:t>
            </a:r>
            <a:endParaRPr lang="tr-TR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Pressure </a:t>
            </a:r>
            <a:r>
              <a:rPr lang="en-US" dirty="0">
                <a:solidFill>
                  <a:srgbClr val="002060"/>
                </a:solidFill>
              </a:rPr>
              <a:t>at the base of a column of liquid of known height (</a:t>
            </a:r>
            <a:r>
              <a:rPr lang="en-US" i="1" dirty="0">
                <a:solidFill>
                  <a:srgbClr val="002060"/>
                </a:solidFill>
              </a:rPr>
              <a:t>h</a:t>
            </a:r>
            <a:r>
              <a:rPr lang="en-US" dirty="0">
                <a:solidFill>
                  <a:srgbClr val="002060"/>
                </a:solidFill>
              </a:rPr>
              <a:t>) can be measured to determine the density and specific gravity of a </a:t>
            </a:r>
            <a:r>
              <a:rPr lang="en-US" dirty="0" smtClean="0">
                <a:solidFill>
                  <a:srgbClr val="002060"/>
                </a:solidFill>
              </a:rPr>
              <a:t>liquid.</a:t>
            </a:r>
            <a:endParaRPr lang="tr-TR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</a:t>
            </a:r>
            <a:r>
              <a:rPr lang="en-US" dirty="0">
                <a:solidFill>
                  <a:srgbClr val="002060"/>
                </a:solidFill>
              </a:rPr>
              <a:t>density of </a:t>
            </a:r>
            <a:r>
              <a:rPr lang="en-US" dirty="0" smtClean="0">
                <a:solidFill>
                  <a:srgbClr val="002060"/>
                </a:solidFill>
              </a:rPr>
              <a:t>the</a:t>
            </a:r>
            <a:r>
              <a:rPr lang="tr-TR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liquid </a:t>
            </a:r>
            <a:r>
              <a:rPr lang="en-US" dirty="0">
                <a:solidFill>
                  <a:srgbClr val="002060"/>
                </a:solidFill>
              </a:rPr>
              <a:t>is given by </a:t>
            </a:r>
            <a:endParaRPr lang="tr-TR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dirty="0">
              <a:solidFill>
                <a:srgbClr val="00206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</a:t>
            </a:r>
            <a:r>
              <a:rPr lang="en-US" dirty="0">
                <a:solidFill>
                  <a:srgbClr val="002060"/>
                </a:solidFill>
              </a:rPr>
              <a:t>specific weight is given by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endParaRPr lang="tr-TR" dirty="0">
              <a:solidFill>
                <a:srgbClr val="002060"/>
              </a:solidFill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5792" y="4779799"/>
            <a:ext cx="2091418" cy="850747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9956" y="6226764"/>
            <a:ext cx="1150287" cy="532222"/>
          </a:xfrm>
          <a:prstGeom prst="rect">
            <a:avLst/>
          </a:prstGeom>
        </p:spPr>
      </p:pic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10</a:t>
            </a:r>
            <a:r>
              <a:rPr lang="en-US" dirty="0" smtClean="0"/>
              <a:t>.1</a:t>
            </a:r>
            <a:r>
              <a:rPr lang="tr-TR" dirty="0"/>
              <a:t>2</a:t>
            </a:r>
            <a:r>
              <a:rPr lang="en-US" dirty="0" smtClean="0"/>
              <a:t>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43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10</a:t>
            </a:r>
            <a:r>
              <a:rPr lang="en-US" dirty="0" smtClean="0"/>
              <a:t>.1</a:t>
            </a:r>
            <a:r>
              <a:rPr lang="tr-TR" dirty="0"/>
              <a:t>2</a:t>
            </a:r>
            <a:r>
              <a:rPr lang="en-US" dirty="0" smtClean="0"/>
              <a:t>.2018</a:t>
            </a:r>
            <a:endParaRPr lang="en-US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What</a:t>
            </a:r>
            <a:r>
              <a:rPr lang="tr-TR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ıs </a:t>
            </a:r>
            <a:r>
              <a:rPr lang="tr-TR" sz="32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densıty</a:t>
            </a:r>
            <a:r>
              <a:rPr lang="tr-TR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lang="tr-TR" sz="3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492806" y="1809960"/>
            <a:ext cx="11385848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tr-TR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density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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is elementary physical property of matter</a:t>
            </a:r>
            <a:r>
              <a:rPr lang="en-US" alt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tr-TR" alt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tr-TR" alt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Symbol" panose="05050102010706020507" pitchFamily="18" charset="2"/>
              <a:buChar char="r"/>
            </a:pPr>
            <a:r>
              <a:rPr lang="en-US" alt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 / V 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en-US" altLang="tr-TR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ratio of its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mass m to </a:t>
            </a:r>
            <a:r>
              <a:rPr lang="en-US" altLang="tr-TR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its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volume V</a:t>
            </a:r>
            <a:r>
              <a:rPr lang="tr-TR" alt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marL="285750" indent="-285750" algn="just">
              <a:buFont typeface="Symbol" panose="05050102010706020507" pitchFamily="18" charset="2"/>
              <a:buChar char="r"/>
            </a:pPr>
            <a:endParaRPr lang="tr-TR" alt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As it follows from </a:t>
            </a:r>
            <a:r>
              <a:rPr lang="en-US" alt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equation</a:t>
            </a:r>
            <a:r>
              <a:rPr lang="tr-TR" alt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</a:t>
            </a:r>
            <a:r>
              <a:rPr lang="en-US" alt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SI unit of density is kg/m</a:t>
            </a:r>
            <a:r>
              <a:rPr lang="en-US" altLang="tr-TR" baseline="30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n-US" alt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However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g/cm</a:t>
            </a:r>
            <a:r>
              <a:rPr lang="en-US" altLang="tr-TR" baseline="30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is another unit commonly used in a laboratory. </a:t>
            </a:r>
            <a:endParaRPr lang="tr-TR" alt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tr-TR" altLang="tr-TR" sz="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 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commonly used as </a:t>
            </a:r>
            <a:r>
              <a:rPr lang="en-US" alt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means of </a:t>
            </a:r>
            <a:r>
              <a:rPr lang="en-US" alt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categorizing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identifying 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different materials. </a:t>
            </a:r>
            <a:endParaRPr lang="tr-TR" alt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tr-TR" alt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tr-TR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Density</a:t>
            </a:r>
            <a:r>
              <a:rPr lang="en-US" alt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defined in a qualitative manner as the measure of the relative "heaviness" of objects with a constant volume. </a:t>
            </a:r>
            <a:endParaRPr lang="tr-TR" alt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tr-TR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 example: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rock is obviously denser than a crumpled piece of paper of the same size.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</a:t>
            </a:r>
            <a:r>
              <a:rPr lang="en-US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styrofoam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cup is less dense than a ceramic cup.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alt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Density 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may also refer to how closely "packed" or "crowded" the material appears to be - again refer to the </a:t>
            </a:r>
            <a:r>
              <a:rPr lang="en-US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styrofoam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vs. ceramic cup.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alt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53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>
                <a:latin typeface="Verdana" panose="020B0604030504040204" pitchFamily="34" charset="0"/>
                <a:ea typeface="Verdana" panose="020B0604030504040204" pitchFamily="34" charset="0"/>
              </a:rPr>
              <a:t>densıty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volume of an object increases with increasing temperature, because of the matter’s volumetric thermal </a:t>
            </a:r>
            <a:r>
              <a:rPr lang="en-US" alt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expansion.</a:t>
            </a:r>
            <a:endParaRPr lang="tr-TR" alt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alt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Therefore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according to </a:t>
            </a:r>
            <a:r>
              <a:rPr lang="en-US" alt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equation, </a:t>
            </a:r>
            <a:r>
              <a:rPr lang="tr-TR" alt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</a:t>
            </a:r>
            <a:r>
              <a:rPr lang="en-US" alt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he 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density of an object depends on its temperature, with higher temperature resulting in lower density. </a:t>
            </a:r>
            <a:endParaRPr lang="tr-TR" alt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alt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Exception 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 water in temperature </a:t>
            </a:r>
            <a:r>
              <a:rPr lang="en-US" alt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range</a:t>
            </a:r>
            <a:r>
              <a:rPr lang="tr-TR" alt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0-4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°C, for which the density increases with increasing temperature.</a:t>
            </a:r>
            <a:endParaRPr lang="tr-TR" alt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tr-TR" dirty="0"/>
          </a:p>
        </p:txBody>
      </p:sp>
      <p:sp>
        <p:nvSpPr>
          <p:cNvPr id="5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10</a:t>
            </a:r>
            <a:r>
              <a:rPr lang="en-US" dirty="0" smtClean="0"/>
              <a:t>.1</a:t>
            </a:r>
            <a:r>
              <a:rPr lang="tr-TR" dirty="0"/>
              <a:t>2</a:t>
            </a:r>
            <a:r>
              <a:rPr lang="en-US" dirty="0" smtClean="0"/>
              <a:t>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20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>
                <a:latin typeface="Verdana" panose="020B0604030504040204" pitchFamily="34" charset="0"/>
                <a:ea typeface="Verdana" panose="020B0604030504040204" pitchFamily="34" charset="0"/>
              </a:rPr>
              <a:t>densıty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87189" y="1900728"/>
            <a:ext cx="11029615" cy="3678303"/>
          </a:xfrm>
        </p:spPr>
        <p:txBody>
          <a:bodyPr/>
          <a:lstStyle/>
          <a:p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Relative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density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specific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gravity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is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ratio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of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density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mass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of a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unit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volume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 of a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substance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density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of a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given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reference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material</a:t>
            </a:r>
            <a:r>
              <a:rPr lang="tr-TR" alt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tr-TR" alt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Specific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gravity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usually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means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relative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density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with</a:t>
            </a:r>
            <a:r>
              <a:rPr lang="tr-TR" alt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respect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water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ratio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of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density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of a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substance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density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of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water</a:t>
            </a:r>
            <a:r>
              <a:rPr lang="tr-TR" alt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tr-TR" alt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Relative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density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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/ 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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H2O </a:t>
            </a:r>
            <a:endParaRPr lang="tr-TR" alt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Specific gravity is commonly used in industry as a simple means of obtaining information about the concentration of solutions of various materials such as brines, sugar solutions (syrups, juices, honeys etc.) and acids.</a:t>
            </a:r>
          </a:p>
          <a:p>
            <a:pPr>
              <a:lnSpc>
                <a:spcPct val="90000"/>
              </a:lnSpc>
              <a:buNone/>
            </a:pPr>
            <a:endParaRPr lang="tr-TR" alt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tr-TR" dirty="0"/>
          </a:p>
        </p:txBody>
      </p:sp>
      <p:sp>
        <p:nvSpPr>
          <p:cNvPr id="5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10</a:t>
            </a:r>
            <a:r>
              <a:rPr lang="en-US" dirty="0" smtClean="0"/>
              <a:t>.1</a:t>
            </a:r>
            <a:r>
              <a:rPr lang="tr-TR" dirty="0"/>
              <a:t>2</a:t>
            </a:r>
            <a:r>
              <a:rPr lang="en-US" dirty="0" smtClean="0"/>
              <a:t>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1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Densıty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of a </a:t>
            </a:r>
            <a:r>
              <a:rPr lang="tr-TR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gas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density of a gas further </a:t>
            </a:r>
            <a:r>
              <a:rPr lang="en-US" altLang="tr-TR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depends on the pressure as well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endParaRPr lang="tr-TR" alt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None/>
            </a:pPr>
            <a:endParaRPr lang="tr-TR" altLang="tr-TR" sz="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relative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density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of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gases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is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often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measured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with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respect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dry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air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at a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temperature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of 20 °C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pressure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of 101.325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kPa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absolute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>
              <a:buNone/>
            </a:pPr>
            <a:r>
              <a:rPr lang="tr-TR" altLang="tr-TR" sz="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he density of an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gas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depends on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pressure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altLang="tr-TR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with higher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pressure</a:t>
            </a:r>
            <a:r>
              <a:rPr lang="en-US" altLang="tr-TR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resulting in higher density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tr-TR" alt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None/>
            </a:pPr>
            <a:endParaRPr lang="tr-TR" alt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Nevertheless, this effect is negligible in a case of liquid and/or solid matter.</a:t>
            </a:r>
            <a:endParaRPr lang="tr-TR" alt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10</a:t>
            </a:r>
            <a:r>
              <a:rPr lang="en-US" dirty="0" smtClean="0"/>
              <a:t>.1</a:t>
            </a:r>
            <a:r>
              <a:rPr lang="tr-TR" dirty="0"/>
              <a:t>2</a:t>
            </a:r>
            <a:r>
              <a:rPr lang="en-US" dirty="0" smtClean="0"/>
              <a:t>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18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tr-TR" b="1" dirty="0">
                <a:latin typeface="Verdana" panose="020B0604030504040204" pitchFamily="34" charset="0"/>
                <a:ea typeface="Verdana" panose="020B0604030504040204" pitchFamily="34" charset="0"/>
              </a:rPr>
              <a:t>density determination of liquids</a:t>
            </a:r>
            <a:endParaRPr lang="tr-TR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There are several experimental methods used for </a:t>
            </a:r>
            <a:r>
              <a:rPr lang="en-US" altLang="tr-TR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density determination of liquids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endParaRPr lang="tr-TR" alt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None/>
            </a:pPr>
            <a:endParaRPr lang="tr-TR" altLang="tr-TR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None/>
            </a:pP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1- </a:t>
            </a:r>
            <a:r>
              <a:rPr lang="tr-TR" altLang="tr-TR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</a:t>
            </a:r>
            <a:r>
              <a:rPr lang="en-US" altLang="tr-TR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ycnometer</a:t>
            </a:r>
            <a:endParaRPr lang="tr-TR" altLang="tr-TR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buNone/>
            </a:pP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Density determination of liquids by </a:t>
            </a:r>
            <a:r>
              <a:rPr lang="en-US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pycnometer</a:t>
            </a:r>
            <a:endParaRPr lang="tr-TR" alt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buNone/>
            </a:pP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Density determination of solid matter by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pycnometer</a:t>
            </a:r>
            <a:endParaRPr lang="tr-TR" alt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buNone/>
            </a:pP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2- </a:t>
            </a:r>
            <a:r>
              <a:rPr lang="tr-TR" altLang="tr-TR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Westphal</a:t>
            </a:r>
            <a:r>
              <a:rPr lang="tr-TR" altLang="tr-TR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Balance</a:t>
            </a:r>
            <a:endParaRPr lang="tr-TR" altLang="tr-TR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tr-TR" altLang="tr-TR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0438" y="2084977"/>
            <a:ext cx="923925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4181_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3995" y="3603564"/>
            <a:ext cx="2436812" cy="295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10</a:t>
            </a:r>
            <a:r>
              <a:rPr lang="en-US" dirty="0" smtClean="0"/>
              <a:t>.1</a:t>
            </a:r>
            <a:r>
              <a:rPr lang="tr-TR" dirty="0"/>
              <a:t>2</a:t>
            </a:r>
            <a:r>
              <a:rPr lang="en-US" dirty="0" smtClean="0"/>
              <a:t>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82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tr-TR" b="1" dirty="0" err="1">
                <a:latin typeface="Verdana" panose="020B0604030504040204" pitchFamily="34" charset="0"/>
                <a:ea typeface="Verdana" panose="020B0604030504040204" pitchFamily="34" charset="0"/>
              </a:rPr>
              <a:t>pycnometer</a:t>
            </a:r>
            <a:endParaRPr lang="tr-TR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altLang="tr-TR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pycnometer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is </a:t>
            </a:r>
            <a:endParaRPr lang="tr-TR" alt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None/>
            </a:pP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- 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glass flask with </a:t>
            </a:r>
            <a:endParaRPr lang="tr-TR" alt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None/>
            </a:pP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- 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close-fitting ground glass stopper with </a:t>
            </a:r>
            <a:endParaRPr lang="tr-TR" alt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None/>
            </a:pP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- 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capillary hole through it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that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air</a:t>
            </a:r>
            <a:r>
              <a:rPr lang="tr-TR" altLang="tr-TR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bubbles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may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escape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from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tr-TR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apparatus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>
              <a:buNone/>
            </a:pPr>
            <a:endParaRPr lang="tr-TR" altLang="tr-TR" sz="5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This </a:t>
            </a:r>
            <a:r>
              <a:rPr lang="en-US" altLang="tr-TR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fine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tr-TR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hole 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releases a spare liquid after closing a top-filled </a:t>
            </a:r>
            <a:r>
              <a:rPr lang="en-US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pycnometer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and allows for obtaining a given volume of measured and/or working liquid with </a:t>
            </a:r>
            <a:r>
              <a:rPr lang="en-US" altLang="tr-TR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high accuracy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endParaRPr lang="tr-TR" alt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Picture 5" descr="piknomet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4774" y="1930497"/>
            <a:ext cx="1412875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10</a:t>
            </a:r>
            <a:r>
              <a:rPr lang="en-US" dirty="0" smtClean="0"/>
              <a:t>.1</a:t>
            </a:r>
            <a:r>
              <a:rPr lang="tr-TR" dirty="0"/>
              <a:t>2</a:t>
            </a:r>
            <a:r>
              <a:rPr lang="en-US" dirty="0" smtClean="0"/>
              <a:t>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99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pycnometer</a:t>
            </a:r>
            <a:endParaRPr lang="tr-TR" dirty="0"/>
          </a:p>
        </p:txBody>
      </p:sp>
      <p:pic>
        <p:nvPicPr>
          <p:cNvPr id="5" name="Picture 4" descr="PycnometerEmpty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64966" y="1901493"/>
            <a:ext cx="3014826" cy="434976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5" descr="Pycnometer_full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301" y="1901493"/>
            <a:ext cx="2686792" cy="445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7067372" y="2011446"/>
            <a:ext cx="4443813" cy="5250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Density determination by </a:t>
            </a:r>
            <a:r>
              <a:rPr lang="en-US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pycnometer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is a very </a:t>
            </a:r>
            <a:r>
              <a:rPr lang="en-US" altLang="tr-TR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precise method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tr-TR" alt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10000"/>
              </a:lnSpc>
              <a:buNone/>
            </a:pPr>
            <a:r>
              <a:rPr lang="en-US" altLang="tr-TR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tr-TR" altLang="tr-TR" sz="1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tr-TR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</a:t>
            </a:r>
            <a:r>
              <a:rPr lang="en-US" altLang="tr-TR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pycnometer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is in principal just a vessel of a particular fixed internal volume V.</a:t>
            </a:r>
            <a:endParaRPr lang="tr-TR" alt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10000"/>
              </a:lnSpc>
              <a:buNone/>
            </a:pPr>
            <a:r>
              <a:rPr lang="en-US" altLang="tr-TR" sz="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tr-TR" altLang="tr-TR" sz="1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 uses a working liquid with well-known density, such as water</a:t>
            </a:r>
            <a:r>
              <a:rPr lang="tr-TR" alt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If 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you first fill it with a liquid of unknown density weighs it and </a:t>
            </a:r>
            <a:r>
              <a:rPr lang="en-US" alt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if 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you do the same with water you can determine the density of the liquid.</a:t>
            </a:r>
            <a:endParaRPr lang="tr-TR" alt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tr-TR" alt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tr-TR" alt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10</a:t>
            </a:r>
            <a:r>
              <a:rPr lang="en-US" dirty="0" smtClean="0"/>
              <a:t>.1</a:t>
            </a:r>
            <a:r>
              <a:rPr lang="tr-TR" dirty="0"/>
              <a:t>2</a:t>
            </a:r>
            <a:r>
              <a:rPr lang="en-US" dirty="0" smtClean="0"/>
              <a:t>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21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pycnometer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1192" y="1994732"/>
            <a:ext cx="11029615" cy="3678303"/>
          </a:xfrm>
        </p:spPr>
        <p:txBody>
          <a:bodyPr>
            <a:normAutofit lnSpcReduction="10000"/>
          </a:bodyPr>
          <a:lstStyle/>
          <a:p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First we </a:t>
            </a:r>
            <a:r>
              <a:rPr lang="en-US" altLang="tr-TR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fill </a:t>
            </a:r>
            <a:r>
              <a:rPr lang="en-US" altLang="tr-TR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pycnometer</a:t>
            </a:r>
            <a:r>
              <a:rPr lang="en-US" altLang="tr-TR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with distilled water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tr-TR" alt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</a:t>
            </a:r>
            <a:r>
              <a:rPr lang="en-US" alt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he 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volume of water that is filling the </a:t>
            </a:r>
            <a:r>
              <a:rPr lang="en-US" altLang="tr-TR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pycnometer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and the stopper is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>
              <a:buNone/>
            </a:pPr>
            <a:r>
              <a:rPr lang="tr-TR" altLang="tr-TR" sz="2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		</a:t>
            </a:r>
            <a:r>
              <a:rPr lang="tr-TR" altLang="tr-TR" sz="28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endParaRPr lang="tr-TR" altLang="tr-TR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None/>
            </a:pPr>
            <a:endParaRPr lang="tr-TR" alt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where m</a:t>
            </a:r>
            <a:r>
              <a:rPr lang="en-US" altLang="tr-TR" baseline="-25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H2O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is experimentally determined weight of water </a:t>
            </a:r>
            <a:r>
              <a:rPr lang="en-US" altLang="tr-TR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(empty </a:t>
            </a:r>
            <a:r>
              <a:rPr lang="en-US" altLang="tr-TR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pycnometer</a:t>
            </a:r>
            <a:r>
              <a:rPr lang="en-US" altLang="tr-TR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weight subtracted).</a:t>
            </a:r>
            <a:endParaRPr lang="tr-TR" altLang="tr-TR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repeat the procedure for the liquid with unknown density </a:t>
            </a:r>
            <a:r>
              <a:rPr lang="en-US" altLang="tr-TR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sym typeface="Symbol" panose="05050102010706020507" pitchFamily="18" charset="2"/>
              </a:rPr>
              <a:t></a:t>
            </a:r>
            <a:r>
              <a:rPr lang="en-US" altLang="tr-TR" baseline="-25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and determine its</a:t>
            </a:r>
            <a:r>
              <a:rPr lang="tr-TR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weight m</a:t>
            </a:r>
            <a:r>
              <a:rPr lang="en-US" altLang="tr-TR" baseline="-25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tr-TR" sz="1600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(measured weight minus weight of empty </a:t>
            </a:r>
            <a:r>
              <a:rPr lang="en-US" altLang="tr-TR" sz="1600" i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pycnometer</a:t>
            </a:r>
            <a:r>
              <a:rPr lang="en-US" altLang="tr-TR" sz="1600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).</a:t>
            </a:r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tr-TR" alt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altLang="tr-TR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Volume V obtained in this measurement is the same as the volume of water determined from </a:t>
            </a:r>
            <a:r>
              <a:rPr lang="en-US" altLang="tr-TR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equation. </a:t>
            </a:r>
            <a:endParaRPr lang="tr-TR" alt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tr-TR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973" y="2530905"/>
            <a:ext cx="1372593" cy="848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10</a:t>
            </a:r>
            <a:r>
              <a:rPr lang="en-US" dirty="0" smtClean="0"/>
              <a:t>.1</a:t>
            </a:r>
            <a:r>
              <a:rPr lang="tr-TR" dirty="0"/>
              <a:t>2</a:t>
            </a:r>
            <a:r>
              <a:rPr lang="en-US" dirty="0" smtClean="0"/>
              <a:t>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90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r Payı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TM03457464[[fn=Kar Payı]]</Template>
  <TotalTime>1583</TotalTime>
  <Words>1453</Words>
  <Application>Microsoft Office PowerPoint</Application>
  <PresentationFormat>Geniş ekran</PresentationFormat>
  <Paragraphs>177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6" baseType="lpstr">
      <vt:lpstr>Arial</vt:lpstr>
      <vt:lpstr>Calibri</vt:lpstr>
      <vt:lpstr>Gill Sans MT</vt:lpstr>
      <vt:lpstr>Symbol</vt:lpstr>
      <vt:lpstr>Times New Roman</vt:lpstr>
      <vt:lpstr>Verdana</vt:lpstr>
      <vt:lpstr>Wingdings 2</vt:lpstr>
      <vt:lpstr>Kar Payı</vt:lpstr>
      <vt:lpstr>densıty MEASUREMENT</vt:lpstr>
      <vt:lpstr>What ıs densıty?</vt:lpstr>
      <vt:lpstr>densıty</vt:lpstr>
      <vt:lpstr>densıty</vt:lpstr>
      <vt:lpstr>Densıty of a gas</vt:lpstr>
      <vt:lpstr>density determination of liquids</vt:lpstr>
      <vt:lpstr>pycnometer</vt:lpstr>
      <vt:lpstr>pycnometer</vt:lpstr>
      <vt:lpstr>pycnometer</vt:lpstr>
      <vt:lpstr>pycnometer</vt:lpstr>
      <vt:lpstr>Density determination of solid matter by pycnometer</vt:lpstr>
      <vt:lpstr>PowerPoint Sunusu</vt:lpstr>
      <vt:lpstr>PowerPoint Sunusu</vt:lpstr>
      <vt:lpstr>Example</vt:lpstr>
      <vt:lpstr>Westphal Balance</vt:lpstr>
      <vt:lpstr>Westphal Balance</vt:lpstr>
      <vt:lpstr>Hydrometers</vt:lpstr>
      <vt:lpstr>Vibration sensors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Damla_PC</dc:creator>
  <cp:lastModifiedBy>Damla_PC</cp:lastModifiedBy>
  <cp:revision>91</cp:revision>
  <dcterms:created xsi:type="dcterms:W3CDTF">2018-10-02T12:18:14Z</dcterms:created>
  <dcterms:modified xsi:type="dcterms:W3CDTF">2018-12-20T14:15:27Z</dcterms:modified>
</cp:coreProperties>
</file>