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6" r:id="rId3"/>
    <p:sldId id="267" r:id="rId4"/>
    <p:sldId id="303" r:id="rId5"/>
    <p:sldId id="304" r:id="rId6"/>
    <p:sldId id="325" r:id="rId7"/>
    <p:sldId id="306" r:id="rId8"/>
    <p:sldId id="307" r:id="rId9"/>
    <p:sldId id="308" r:id="rId10"/>
    <p:sldId id="326" r:id="rId11"/>
    <p:sldId id="309" r:id="rId12"/>
    <p:sldId id="310" r:id="rId13"/>
    <p:sldId id="311" r:id="rId14"/>
    <p:sldId id="312" r:id="rId15"/>
    <p:sldId id="313" r:id="rId16"/>
    <p:sldId id="314" r:id="rId17"/>
    <p:sldId id="327" r:id="rId18"/>
    <p:sldId id="328" r:id="rId19"/>
    <p:sldId id="316" r:id="rId20"/>
    <p:sldId id="317" r:id="rId21"/>
    <p:sldId id="318" r:id="rId22"/>
    <p:sldId id="321" r:id="rId23"/>
    <p:sldId id="302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B44AE-C297-49F7-B681-F0F70DC60F79}" type="datetimeFigureOut">
              <a:rPr lang="tr-TR" smtClean="0"/>
              <a:t>17.12.2018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 smtClean="0"/>
              <a:t>DR. KADRİYE ÖZLEM HAMALOĞLU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98A46-DDCD-46BE-986A-C8894A310D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141944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F3D1F-1B46-42AF-8F31-D52E1BE4C288}" type="datetimeFigureOut">
              <a:rPr lang="tr-TR" smtClean="0"/>
              <a:t>17.12.2018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 smtClean="0"/>
              <a:t>DR. KADRİYE ÖZLEM HAMALOĞLU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D18B4-13F5-4EE5-87F6-2DFC57995C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384501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71177B7-E788-44DD-B26B-989E7020C75E}" type="datetime1">
              <a:rPr lang="en-US" smtClean="0"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E80F-80C8-4E42-8C38-485ECEA41A48}" type="datetime1">
              <a:rPr lang="en-US" smtClean="0"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923EF8A-B1ED-4E5E-9D29-F73FB72B2C75}" type="datetime1">
              <a:rPr lang="en-US" smtClean="0"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A3DE-13AD-40D3-9DA3-2C5CF2F29D85}" type="datetime1">
              <a:rPr lang="en-US" smtClean="0"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5C39C8D-9EE1-44BF-8AB1-29F88F1DA6C6}" type="datetime1">
              <a:rPr lang="en-US" smtClean="0"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A844-3EED-4AFF-8C73-6E7186E1F036}" type="datetime1">
              <a:rPr lang="en-US" smtClean="0"/>
              <a:t>12/17/2018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9AC5-35D0-4EBD-AA7B-E6854BBC46AF}" type="datetime1">
              <a:rPr lang="en-US" smtClean="0"/>
              <a:t>12/17/2018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21DB-BC5A-4ABC-A03A-DDC112E33474}" type="datetime1">
              <a:rPr lang="en-US" smtClean="0"/>
              <a:t>12/17/2018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7786-E924-4924-B734-AA91E76ABC4F}" type="datetime1">
              <a:rPr lang="en-US" smtClean="0"/>
              <a:t>12/17/2018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36F97CA-F759-4264-BA56-08B5B43EA3A6}" type="datetime1">
              <a:rPr lang="en-US" smtClean="0"/>
              <a:t>12/17/2018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2A36-4640-467F-81D3-39C4473F4214}" type="datetime1">
              <a:rPr lang="en-US" smtClean="0"/>
              <a:t>12/17/2018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F6B8D9E-5FCA-455D-BD44-BA50EAAD39F1}" type="datetime1">
              <a:rPr lang="en-US" smtClean="0"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cap="none" dirty="0" smtClean="0"/>
              <a:t>OTHER SENSORS</a:t>
            </a:r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07726" y="6492875"/>
            <a:ext cx="11741843" cy="365125"/>
          </a:xfrm>
        </p:spPr>
        <p:txBody>
          <a:bodyPr/>
          <a:lstStyle/>
          <a:p>
            <a:r>
              <a:rPr lang="en-US" b="1" dirty="0" smtClean="0"/>
              <a:t>DR. KADRİYE ÖZLEM HAMALOĞLU                                                </a:t>
            </a:r>
            <a:r>
              <a:rPr lang="tr-TR" b="1" dirty="0" smtClean="0"/>
              <a:t>                                 </a:t>
            </a:r>
            <a:r>
              <a:rPr lang="en-US" b="1" dirty="0" smtClean="0"/>
              <a:t>                 </a:t>
            </a:r>
            <a:r>
              <a:rPr lang="tr-TR" b="1" dirty="0" smtClean="0"/>
              <a:t>                                                                             							</a:t>
            </a:r>
            <a:r>
              <a:rPr lang="en-US" b="1" dirty="0" smtClean="0"/>
              <a:t>  </a:t>
            </a:r>
            <a:endParaRPr lang="tr-TR" b="1" dirty="0" smtClean="0"/>
          </a:p>
          <a:p>
            <a:r>
              <a:rPr lang="tr-TR" b="1" dirty="0" smtClean="0"/>
              <a:t>17</a:t>
            </a:r>
            <a:r>
              <a:rPr lang="en-US" b="1" dirty="0" smtClean="0"/>
              <a:t>.1</a:t>
            </a:r>
            <a:r>
              <a:rPr lang="tr-TR" b="1" dirty="0"/>
              <a:t>2</a:t>
            </a:r>
            <a:r>
              <a:rPr lang="en-US" b="1" dirty="0" smtClean="0"/>
              <a:t>.2018</a:t>
            </a:r>
            <a:r>
              <a:rPr lang="tr-TR" b="1" dirty="0" smtClean="0"/>
              <a:t>   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1062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>
                <a:latin typeface="Verdana" panose="020B0604030504040204" pitchFamily="34" charset="0"/>
                <a:ea typeface="Verdana" panose="020B0604030504040204" pitchFamily="34" charset="0"/>
              </a:rPr>
              <a:t>PosItIon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b="1" dirty="0" err="1"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b="1" dirty="0" err="1">
                <a:latin typeface="Verdana" panose="020B0604030504040204" pitchFamily="34" charset="0"/>
                <a:ea typeface="Verdana" panose="020B0604030504040204" pitchFamily="34" charset="0"/>
              </a:rPr>
              <a:t>MotIon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b="1" dirty="0" err="1">
                <a:latin typeface="Verdana" panose="020B0604030504040204" pitchFamily="34" charset="0"/>
                <a:ea typeface="Verdana" panose="020B0604030504040204" pitchFamily="34" charset="0"/>
              </a:rPr>
              <a:t>SensIng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6646" y="2507586"/>
            <a:ext cx="8099168" cy="3678303"/>
          </a:xfrm>
        </p:spPr>
        <p:txBody>
          <a:bodyPr>
            <a:noAutofit/>
          </a:bodyPr>
          <a:lstStyle/>
          <a:p>
            <a:pPr algn="just"/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Accelerometers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sense speed changes by measuring the force produced by the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change in velocity of a known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mass</a:t>
            </a:r>
            <a:r>
              <a:rPr lang="tr-TR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These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devices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can be made with a cantilevered mass and a strain gauge for force measurement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 can use capacitive measurement techniques. Accelerometers are now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commercially available, made using micromachining techniques. The devices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can</a:t>
            </a:r>
            <a:r>
              <a:rPr lang="tr-TR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as small as 500 </a:t>
            </a:r>
            <a:r>
              <a:rPr lang="en-US" sz="16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μm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× 500 </a:t>
            </a:r>
            <a:r>
              <a:rPr lang="en-US" sz="16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μm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so that the effective loading by the accelerometer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on a measurement is very small. The device is a small cantilevered seismic mass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that uses capacitive changes to monitor the position of the mass. Piezoelectric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devices similar to the one shown in </a:t>
            </a:r>
            <a:r>
              <a:rPr lang="tr-TR" sz="16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Figure</a:t>
            </a:r>
            <a:r>
              <a:rPr lang="tr-TR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are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also used to measure acceleration.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seismic mass produces a force on the piezoelectric element during acceleration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which causes a voltage to be developed across the element. </a:t>
            </a:r>
            <a:endParaRPr lang="tr-TR" sz="16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sz="16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Accelerometers</a:t>
            </a:r>
            <a:r>
              <a:rPr lang="tr-TR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are used in industry for the measurement of changes in velocity of moving equipment,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 the automotive industry as crash sensors for air bag deployment, and in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shipping crates where battery operated recorders are used to measure shock during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shipment of expensive and fragile equipment.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Vibration sensors typically use acceleration devices to measure vibration.</a:t>
            </a:r>
          </a:p>
          <a:p>
            <a:endParaRPr lang="tr-TR" sz="16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l="20020" t="49391" r="29321" b="6103"/>
          <a:stretch/>
        </p:blipFill>
        <p:spPr>
          <a:xfrm>
            <a:off x="8345510" y="3335745"/>
            <a:ext cx="3678574" cy="2331075"/>
          </a:xfrm>
          <a:prstGeom prst="rect">
            <a:avLst/>
          </a:prstGeom>
        </p:spPr>
      </p:pic>
      <p:sp>
        <p:nvSpPr>
          <p:cNvPr id="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17</a:t>
            </a:r>
            <a:r>
              <a:rPr lang="en-US" dirty="0" smtClean="0"/>
              <a:t>.1</a:t>
            </a:r>
            <a:r>
              <a:rPr lang="tr-TR" dirty="0" smtClean="0"/>
              <a:t>2.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218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/>
              <a:t>Force,Torque</a:t>
            </a:r>
            <a:r>
              <a:rPr lang="tr-TR" b="1" dirty="0"/>
              <a:t>, </a:t>
            </a:r>
            <a:r>
              <a:rPr lang="tr-TR" b="1" dirty="0" err="1"/>
              <a:t>and</a:t>
            </a:r>
            <a:r>
              <a:rPr lang="tr-TR" b="1" dirty="0"/>
              <a:t> </a:t>
            </a:r>
            <a:r>
              <a:rPr lang="tr-TR" b="1" dirty="0" err="1"/>
              <a:t>Load</a:t>
            </a:r>
            <a:r>
              <a:rPr lang="tr-TR" b="1" dirty="0"/>
              <a:t> </a:t>
            </a:r>
            <a:r>
              <a:rPr lang="tr-TR" b="1" dirty="0" err="1"/>
              <a:t>Cells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282" y="2226552"/>
            <a:ext cx="11029615" cy="3678303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Many applications in industry require the measurement of force or load. </a:t>
            </a:r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Force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vector and acts in a straight line, it can be through the center of a mass,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offset from the center of the mass to produce a torque, or with two forces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couple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Force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can be measured with devices such as strain gages. In other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applications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where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load or weight is required to be measured the sensor can be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load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cell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algn="just"/>
            <a: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Mass</a:t>
            </a:r>
            <a:r>
              <a:rPr lang="en-US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a measure of the quantity of material in a given volume of an object.</a:t>
            </a:r>
          </a:p>
          <a:p>
            <a:pPr algn="just"/>
            <a: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Force</a:t>
            </a:r>
            <a:r>
              <a:rPr lang="en-US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a term that relates the mass of an object to its acceleration and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acts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through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its center of mass, such as the force required to accelerate a mass at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given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rate. </a:t>
            </a:r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Forces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are defined by magnitude and direction and are given by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following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 marL="0" indent="0" algn="just">
              <a:buNone/>
            </a:pP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			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Force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en-US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 = mass (</a:t>
            </a:r>
            <a:r>
              <a:rPr lang="en-US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 × acceleration (</a:t>
            </a:r>
            <a:r>
              <a:rPr lang="en-US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  <a:endParaRPr 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17</a:t>
            </a:r>
            <a:r>
              <a:rPr lang="en-US" dirty="0" smtClean="0"/>
              <a:t>.1</a:t>
            </a:r>
            <a:r>
              <a:rPr lang="tr-TR" dirty="0" smtClean="0"/>
              <a:t>2.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365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/>
              <a:t>Force,Torque</a:t>
            </a:r>
            <a:r>
              <a:rPr lang="tr-TR" b="1" dirty="0"/>
              <a:t>, </a:t>
            </a:r>
            <a:r>
              <a:rPr lang="tr-TR" b="1" dirty="0" err="1"/>
              <a:t>and</a:t>
            </a:r>
            <a:r>
              <a:rPr lang="tr-TR" b="1" dirty="0"/>
              <a:t> </a:t>
            </a:r>
            <a:r>
              <a:rPr lang="tr-TR" b="1" dirty="0" err="1"/>
              <a:t>Load</a:t>
            </a:r>
            <a:r>
              <a:rPr lang="tr-TR" b="1" dirty="0"/>
              <a:t> </a:t>
            </a:r>
            <a:r>
              <a:rPr lang="tr-TR" b="1" dirty="0" err="1"/>
              <a:t>Cells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8161" y="1858525"/>
            <a:ext cx="11029615" cy="1245284"/>
          </a:xfrm>
        </p:spPr>
        <p:txBody>
          <a:bodyPr>
            <a:normAutofit/>
          </a:bodyPr>
          <a:lstStyle/>
          <a:p>
            <a:pPr algn="just"/>
            <a: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Torque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occurs when a force acting on a body tends to cause the body to rotate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 is defined by the magnitude of the force times the perpendicular distance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from the line of action of the force to the center of </a:t>
            </a:r>
            <a:r>
              <a:rPr lang="en-US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rotatio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n.</a:t>
            </a:r>
            <a:endParaRPr lang="en-US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430116" y="5390605"/>
            <a:ext cx="111257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Units of torque are pounds (</a:t>
            </a:r>
            <a:r>
              <a:rPr lang="en-US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lb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), feet (</a:t>
            </a:r>
            <a:r>
              <a:rPr lang="en-US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ft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), or newton meter (</a:t>
            </a:r>
            <a:r>
              <a:rPr lang="en-US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N⋅m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). </a:t>
            </a:r>
            <a:endParaRPr 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Torque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sometimes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referred to as the moment of the force, and is given by</a:t>
            </a:r>
          </a:p>
          <a:p>
            <a:pPr algn="just"/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						</a:t>
            </a:r>
            <a:r>
              <a:rPr lang="fr-F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Torque </a:t>
            </a:r>
            <a:r>
              <a:rPr lang="fr-F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(t) = F × d 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2"/>
          <a:srcRect r="65665" b="15552"/>
          <a:stretch/>
        </p:blipFill>
        <p:spPr>
          <a:xfrm>
            <a:off x="4927618" y="3103809"/>
            <a:ext cx="2336764" cy="2134330"/>
          </a:xfrm>
          <a:prstGeom prst="rect">
            <a:avLst/>
          </a:prstGeom>
        </p:spPr>
      </p:pic>
      <p:sp>
        <p:nvSpPr>
          <p:cNvPr id="7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17</a:t>
            </a:r>
            <a:r>
              <a:rPr lang="en-US" dirty="0" smtClean="0"/>
              <a:t>.1</a:t>
            </a:r>
            <a:r>
              <a:rPr lang="tr-TR" dirty="0" smtClean="0"/>
              <a:t>2.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865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Force and torque </a:t>
            </a:r>
            <a:r>
              <a:rPr lang="en-US" b="1" dirty="0" err="1" smtClean="0"/>
              <a:t>measur</a:t>
            </a:r>
            <a:r>
              <a:rPr lang="tr-TR" b="1" dirty="0" smtClean="0"/>
              <a:t>I</a:t>
            </a:r>
            <a:r>
              <a:rPr lang="en-US" b="1" dirty="0" smtClean="0"/>
              <a:t>ng dev</a:t>
            </a:r>
            <a:r>
              <a:rPr lang="tr-TR" b="1" dirty="0" smtClean="0"/>
              <a:t>I</a:t>
            </a:r>
            <a:r>
              <a:rPr lang="en-US" b="1" dirty="0" err="1" smtClean="0"/>
              <a:t>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7099" y="2433914"/>
            <a:ext cx="7591151" cy="3678303"/>
          </a:xfrm>
        </p:spPr>
        <p:txBody>
          <a:bodyPr>
            <a:normAutofit fontScale="92500" lnSpcReduction="20000"/>
          </a:bodyPr>
          <a:lstStyle/>
          <a:p>
            <a:pPr algn="just"/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</a:t>
            </a:r>
            <a: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couple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occurs when two parallel forces of equal amplitude, but in opposite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directions, are acting on an object to cause rotation, as shown in </a:t>
            </a:r>
            <a:r>
              <a:rPr lang="tr-TR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Figure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given by the following equation:</a:t>
            </a:r>
            <a:endParaRPr 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		</a:t>
            </a:r>
            <a:r>
              <a:rPr lang="tr-TR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Couple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(c) = F × 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</a:p>
          <a:p>
            <a:pPr marL="0" indent="0" algn="just">
              <a:buNone/>
            </a:pPr>
            <a:endParaRPr 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tr-TR" dirty="0" smtClean="0"/>
          </a:p>
          <a:p>
            <a:pPr algn="just"/>
            <a: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Analytical or lever balance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a device that is simple and accurate, and operates on the principle of torque comparison. Figure shows a diagram of a balance.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l="32254" r="31034" b="15358"/>
          <a:stretch/>
        </p:blipFill>
        <p:spPr>
          <a:xfrm>
            <a:off x="8876441" y="2394142"/>
            <a:ext cx="2498502" cy="2139253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 rotWithShape="1">
          <a:blip r:embed="rId2"/>
          <a:srcRect l="69522" r="-5665" b="15358"/>
          <a:stretch/>
        </p:blipFill>
        <p:spPr>
          <a:xfrm>
            <a:off x="8766970" y="4273066"/>
            <a:ext cx="2459865" cy="2139253"/>
          </a:xfrm>
          <a:prstGeom prst="rect">
            <a:avLst/>
          </a:prstGeom>
        </p:spPr>
      </p:pic>
      <p:sp>
        <p:nvSpPr>
          <p:cNvPr id="7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17</a:t>
            </a:r>
            <a:r>
              <a:rPr lang="en-US" dirty="0" smtClean="0"/>
              <a:t>.1</a:t>
            </a:r>
            <a:r>
              <a:rPr lang="tr-TR" dirty="0" smtClean="0"/>
              <a:t>2.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199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Force and torque </a:t>
            </a:r>
            <a:r>
              <a:rPr lang="en-US" b="1" dirty="0" err="1"/>
              <a:t>measur</a:t>
            </a:r>
            <a:r>
              <a:rPr lang="tr-TR" b="1" dirty="0"/>
              <a:t>I</a:t>
            </a:r>
            <a:r>
              <a:rPr lang="en-US" b="1" dirty="0"/>
              <a:t>ng dev</a:t>
            </a:r>
            <a:r>
              <a:rPr lang="tr-TR" b="1" dirty="0"/>
              <a:t>I</a:t>
            </a:r>
            <a:r>
              <a:rPr lang="en-US" b="1" dirty="0" err="1"/>
              <a:t>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2094" y="1253372"/>
            <a:ext cx="11167812" cy="3678303"/>
          </a:xfrm>
        </p:spPr>
        <p:txBody>
          <a:bodyPr>
            <a:noAutofit/>
          </a:bodyPr>
          <a:lstStyle/>
          <a:p>
            <a:pPr algn="just"/>
            <a:r>
              <a:rPr lang="en-US" sz="17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When in balance the torque on one side of the fulcrum is equal to the torque on</a:t>
            </a:r>
            <a:r>
              <a:rPr lang="tr-TR" sz="17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other side of the fulcrum, from which we get the following:</a:t>
            </a:r>
          </a:p>
          <a:p>
            <a:pPr marL="0" indent="0" algn="ctr">
              <a:buNone/>
            </a:pPr>
            <a:r>
              <a:rPr lang="pl-PL" sz="17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W1 × L = W2 × </a:t>
            </a:r>
            <a:r>
              <a:rPr lang="pl-PL" sz="17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</a:t>
            </a:r>
            <a:endParaRPr lang="pl-PL" sz="17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en-US" sz="17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where W1 is a weight at a distance L from the fulcrum and W2 the counter balancing</a:t>
            </a:r>
            <a:r>
              <a:rPr lang="tr-TR" sz="17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weight at a distance R from the fulcrum.</a:t>
            </a:r>
            <a:endParaRPr lang="tr-TR" sz="17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sz="17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Spring transducer is a device that measures weight by measuring the deflection</a:t>
            </a:r>
            <a:r>
              <a:rPr lang="tr-TR" sz="17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 a spring when a weight is applied, </a:t>
            </a:r>
            <a:r>
              <a:rPr lang="en-US" sz="17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as shown in Fig</a:t>
            </a:r>
            <a:r>
              <a:rPr lang="tr-TR" sz="17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ure</a:t>
            </a:r>
            <a:r>
              <a:rPr lang="tr-TR" sz="17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r="56775" b="15370"/>
          <a:stretch/>
        </p:blipFill>
        <p:spPr>
          <a:xfrm>
            <a:off x="1052355" y="4520605"/>
            <a:ext cx="2656761" cy="2247242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4154053" y="4520605"/>
            <a:ext cx="7674165" cy="192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deflection</a:t>
            </a:r>
            <a:r>
              <a:rPr lang="tr-TR" sz="17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 the spring is proportional to the weight applied (provided the spring is not</a:t>
            </a:r>
            <a:r>
              <a:rPr lang="tr-TR" sz="17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7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stressed), according to the following equation:</a:t>
            </a:r>
            <a:r>
              <a:rPr lang="tr-TR" sz="17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algn="ctr"/>
            <a:r>
              <a:rPr lang="tr-TR" sz="17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 = </a:t>
            </a:r>
            <a:r>
              <a:rPr lang="tr-TR" sz="17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Kd</a:t>
            </a:r>
            <a:r>
              <a:rPr lang="tr-TR" sz="17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algn="just"/>
            <a:r>
              <a:rPr lang="en-US" sz="17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where F = force in pounds or </a:t>
            </a:r>
            <a:r>
              <a:rPr lang="en-US" sz="17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newtons</a:t>
            </a:r>
            <a:endParaRPr lang="en-US" sz="17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sz="17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 = spring constant in pounds per inch or </a:t>
            </a:r>
            <a:r>
              <a:rPr lang="en-US" sz="17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newtons</a:t>
            </a:r>
            <a:r>
              <a:rPr lang="en-US" sz="17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per meter</a:t>
            </a:r>
          </a:p>
          <a:p>
            <a:pPr algn="just"/>
            <a:r>
              <a:rPr lang="en-US" sz="17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 = spring deflection in inches or meters</a:t>
            </a:r>
            <a:endParaRPr lang="tr-TR" sz="17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17</a:t>
            </a:r>
            <a:r>
              <a:rPr lang="en-US" dirty="0" smtClean="0"/>
              <a:t>.1</a:t>
            </a:r>
            <a:r>
              <a:rPr lang="tr-TR" dirty="0" smtClean="0"/>
              <a:t>2.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797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Force and torque </a:t>
            </a:r>
            <a:r>
              <a:rPr lang="en-US" b="1" dirty="0" err="1"/>
              <a:t>measur</a:t>
            </a:r>
            <a:r>
              <a:rPr lang="tr-TR" b="1" dirty="0"/>
              <a:t>I</a:t>
            </a:r>
            <a:r>
              <a:rPr lang="en-US" b="1" dirty="0"/>
              <a:t>ng dev</a:t>
            </a:r>
            <a:r>
              <a:rPr lang="tr-TR" b="1" dirty="0"/>
              <a:t>I</a:t>
            </a:r>
            <a:r>
              <a:rPr lang="en-US" b="1" dirty="0" err="1"/>
              <a:t>ces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l="44273" t="-1455" r="-14039" b="13332"/>
          <a:stretch/>
        </p:blipFill>
        <p:spPr>
          <a:xfrm>
            <a:off x="4365938" y="4382779"/>
            <a:ext cx="4288084" cy="2339994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507391" y="1992955"/>
            <a:ext cx="111772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Hydraulic and pneumatic devices can be used to measure force. This can be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done by monitoring the pressure in a cylinder when the force (pounds or </a:t>
            </a:r>
            <a:r>
              <a:rPr lang="en-US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newtons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applied to a piston as shown in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Fig</a:t>
            </a:r>
            <a:r>
              <a:rPr lang="tr-TR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ure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relation between force (</a:t>
            </a:r>
            <a:r>
              <a:rPr lang="en-US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 and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pressure ( </a:t>
            </a:r>
            <a:r>
              <a:rPr lang="en-US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 is given by</a:t>
            </a:r>
          </a:p>
          <a:p>
            <a:pPr algn="just"/>
            <a:r>
              <a:rPr lang="tr-TR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									F 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 </a:t>
            </a:r>
            <a:r>
              <a:rPr lang="tr-TR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</a:t>
            </a:r>
            <a:r>
              <a:rPr lang="tr-TR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where </a:t>
            </a:r>
            <a:r>
              <a:rPr lang="en-US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the area of the piston.</a:t>
            </a:r>
            <a:endParaRPr 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17</a:t>
            </a:r>
            <a:r>
              <a:rPr lang="en-US" dirty="0" smtClean="0"/>
              <a:t>.1</a:t>
            </a:r>
            <a:r>
              <a:rPr lang="tr-TR" dirty="0" smtClean="0"/>
              <a:t>2.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172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Force and torque </a:t>
            </a:r>
            <a:r>
              <a:rPr lang="en-US" b="1" dirty="0" err="1"/>
              <a:t>measur</a:t>
            </a:r>
            <a:r>
              <a:rPr lang="tr-TR" b="1" dirty="0"/>
              <a:t>I</a:t>
            </a:r>
            <a:r>
              <a:rPr lang="en-US" b="1" dirty="0"/>
              <a:t>ng dev</a:t>
            </a:r>
            <a:r>
              <a:rPr lang="tr-TR" b="1" dirty="0"/>
              <a:t>I</a:t>
            </a:r>
            <a:r>
              <a:rPr lang="en-US" b="1" dirty="0" err="1"/>
              <a:t>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9525" y="2072005"/>
            <a:ext cx="11029615" cy="3678303"/>
          </a:xfrm>
        </p:spPr>
        <p:txBody>
          <a:bodyPr>
            <a:noAutofit/>
          </a:bodyPr>
          <a:lstStyle/>
          <a:p>
            <a:pPr algn="just"/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Piezoelectric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devices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produce an electrical charge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between the opposite faces of a crystal when the crystal is deformed by a force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that makes them suitable for use as a force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sensor.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Many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crystals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exhibit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piezoelectric effect. Some common crystals are as follows:</a:t>
            </a:r>
          </a:p>
          <a:p>
            <a:pPr algn="just"/>
            <a:r>
              <a:rPr 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Quartz</a:t>
            </a:r>
            <a:endParaRPr 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Rochelle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salt</a:t>
            </a:r>
          </a:p>
          <a:p>
            <a:pPr algn="just"/>
            <a:r>
              <a:rPr 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Lithium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sulphate</a:t>
            </a:r>
            <a:endParaRPr 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tr-TR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Tourmaline</a:t>
            </a:r>
            <a:endParaRPr 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17</a:t>
            </a:r>
            <a:r>
              <a:rPr lang="en-US" dirty="0" smtClean="0"/>
              <a:t>.1</a:t>
            </a:r>
            <a:r>
              <a:rPr lang="tr-TR" dirty="0" smtClean="0"/>
              <a:t>2.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960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Quartz </a:t>
            </a:r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dev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ces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9219" y="2522766"/>
            <a:ext cx="7699924" cy="3678303"/>
          </a:xfrm>
        </p:spPr>
        <p:txBody>
          <a:bodyPr>
            <a:noAutofit/>
          </a:bodyPr>
          <a:lstStyle/>
          <a:p>
            <a:pPr algn="just"/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Quartz devices have good sensitivity but have high output impedance. The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output voltage drifts under low loading due to noise and temperature effects,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but is well suited for measuring rapidly changing forces as well as static forces.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tr-TR" sz="16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Tensile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 compressive forces are measured with strain 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gauges; a strain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gauge can use a </a:t>
            </a:r>
            <a:r>
              <a:rPr lang="en-US" sz="16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piezoresistive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material or other types of material that changes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their resistance under strain.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Figure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shows the use of a strain gauge to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measure the strain in a solid body under stress from a tensile force, in this case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material under tension elongates and narrows. </a:t>
            </a:r>
            <a:endParaRPr lang="tr-TR" sz="16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Strain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gauges, as shown, are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used to measure stress in a material from which the properties of the material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can be calculated. A strain gauge can be used to measure stress from compressive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forces as shown in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Fig</a:t>
            </a:r>
            <a:r>
              <a:rPr lang="tr-TR" sz="16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ure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 object under compressive forces will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shorten and fatten and the strain can be measured.</a:t>
            </a:r>
          </a:p>
          <a:p>
            <a:endParaRPr lang="tr-TR" sz="16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r="42935" b="11016"/>
          <a:stretch/>
        </p:blipFill>
        <p:spPr>
          <a:xfrm>
            <a:off x="8244365" y="2678806"/>
            <a:ext cx="3854870" cy="2730322"/>
          </a:xfrm>
          <a:prstGeom prst="rect">
            <a:avLst/>
          </a:prstGeom>
        </p:spPr>
      </p:pic>
      <p:sp>
        <p:nvSpPr>
          <p:cNvPr id="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17</a:t>
            </a:r>
            <a:r>
              <a:rPr lang="en-US" dirty="0" smtClean="0"/>
              <a:t>.1</a:t>
            </a:r>
            <a:r>
              <a:rPr lang="tr-TR" dirty="0" smtClean="0"/>
              <a:t>2.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396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capac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ı</a:t>
            </a:r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t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ı</a:t>
            </a:r>
            <a:r>
              <a:rPr lang="en-US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ve</a:t>
            </a:r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load cell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2251" y="2359360"/>
            <a:ext cx="8073409" cy="3678303"/>
          </a:xfrm>
        </p:spPr>
        <p:txBody>
          <a:bodyPr/>
          <a:lstStyle/>
          <a:p>
            <a:pPr algn="just"/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Weight measurements are made with load cells which can be capacitive, electromagnetic,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use piezoelectric elements, or strain gauges. A capacitive load cell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shown in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Fig</a:t>
            </a:r>
            <a:r>
              <a:rPr lang="tr-TR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ure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capacitance is measured between a fixed plate and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diaphragm. The diaphragm moves towards the fixed plate when force or pressure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applied, giving a capacitive change proportional to the force.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l="62315" b="8498"/>
          <a:stretch/>
        </p:blipFill>
        <p:spPr>
          <a:xfrm>
            <a:off x="8847786" y="2588653"/>
            <a:ext cx="2545722" cy="2807595"/>
          </a:xfrm>
          <a:prstGeom prst="rect">
            <a:avLst/>
          </a:prstGeom>
        </p:spPr>
      </p:pic>
      <p:sp>
        <p:nvSpPr>
          <p:cNvPr id="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17</a:t>
            </a:r>
            <a:r>
              <a:rPr lang="en-US" dirty="0" smtClean="0"/>
              <a:t>.1</a:t>
            </a:r>
            <a:r>
              <a:rPr lang="tr-TR" dirty="0" smtClean="0"/>
              <a:t>2.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6489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Smoke and </a:t>
            </a:r>
            <a:r>
              <a:rPr lang="en-US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Chem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cal</a:t>
            </a:r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Sensors</a:t>
            </a:r>
            <a:endParaRPr lang="tr-TR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0710" y="2393977"/>
            <a:ext cx="11190098" cy="3678303"/>
          </a:xfrm>
        </p:spPr>
        <p:txBody>
          <a:bodyPr>
            <a:noAutofit/>
          </a:bodyPr>
          <a:lstStyle/>
          <a:p>
            <a:pPr algn="just"/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detection of smoke, radiation, and chemicals is of great importance in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industrial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processing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not only as it relates to the safety of humans and the control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environment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pollution both atmospheric and ground, but is also used in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process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control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applications to detect the presence, absence, or levels of impurities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processing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chemicals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algn="just"/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Smoke detectors and heat sensors (automatic sprinklers) are now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commonplace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industry for the protection of people, equipment, and monitoring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control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 chemical reactions. </a:t>
            </a:r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Low-cost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smoke detectors using infrared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sensing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ionization chambers are commercially available. Many industrial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processes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use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variety of gases in processing–such as inert gases (nitrogen)—to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prevent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contamination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from oxygen in the air, or conversely, gases or chemicals can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introduced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 give a desired reaction. </a:t>
            </a:r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therefore necessary to be able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monitor, measure, and control a wide variety of gases and chemicals. </a:t>
            </a:r>
            <a:r>
              <a:rPr lang="en-US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Awide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variety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gas and chemical sensors are available. Of these, the Taguchi-type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sensor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one of the more common types of sensors.</a:t>
            </a:r>
            <a:endParaRPr 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17</a:t>
            </a:r>
            <a:r>
              <a:rPr lang="en-US" dirty="0" smtClean="0"/>
              <a:t>.1</a:t>
            </a:r>
            <a:r>
              <a:rPr lang="tr-TR" dirty="0" smtClean="0"/>
              <a:t>2.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172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17</a:t>
            </a:r>
            <a:r>
              <a:rPr lang="en-US" dirty="0" smtClean="0"/>
              <a:t>.1</a:t>
            </a:r>
            <a:r>
              <a:rPr lang="tr-TR" dirty="0" smtClean="0"/>
              <a:t>2.</a:t>
            </a:r>
            <a:r>
              <a:rPr lang="en-US" dirty="0" smtClean="0"/>
              <a:t>2018</a:t>
            </a:r>
            <a:endParaRPr lang="en-US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OTHER SENSORS</a:t>
            </a:r>
            <a:endParaRPr lang="tr-TR" sz="32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380337" y="2125341"/>
            <a:ext cx="1143132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There are many sensors other than level, pressure, flow, and temperature </a:t>
            </a:r>
            <a:r>
              <a:rPr lang="en-US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that</a:t>
            </a:r>
            <a:r>
              <a:rPr lang="tr-TR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may </a:t>
            </a:r>
            <a:r>
              <a:rPr lang="en-US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not be encountered on a day to day basis—such as position, force, </a:t>
            </a:r>
            <a:r>
              <a:rPr lang="en-US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smoke,</a:t>
            </a:r>
            <a:r>
              <a:rPr lang="tr-TR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 </a:t>
            </a:r>
            <a:r>
              <a:rPr lang="en-US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chemical sensors—but play an equally important part in process control </a:t>
            </a:r>
            <a:r>
              <a:rPr lang="en-US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</a:t>
            </a:r>
            <a:r>
              <a:rPr lang="tr-TR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today’s </a:t>
            </a:r>
            <a:r>
              <a:rPr lang="en-US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high-technology industries and/or for operator protection. </a:t>
            </a:r>
            <a:endParaRPr lang="tr-TR" altLang="tr-TR" sz="2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These sensors</a:t>
            </a:r>
            <a:r>
              <a:rPr lang="tr-TR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will </a:t>
            </a:r>
            <a:r>
              <a:rPr lang="en-US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not be discussed in as much detail as the sensors already discussed.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altLang="tr-TR" sz="2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Position</a:t>
            </a:r>
            <a:r>
              <a:rPr lang="en-US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distance, velocity, and acceleration sensors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Rotation </a:t>
            </a:r>
            <a:r>
              <a:rPr lang="en-US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sensors using light and Hall effect sensors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Force</a:t>
            </a:r>
            <a:r>
              <a:rPr lang="en-US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torque, load cells, and balances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Smoke </a:t>
            </a:r>
            <a:r>
              <a:rPr lang="en-US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detectors, gas, and chemical sensors in industry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Sound </a:t>
            </a:r>
            <a:r>
              <a:rPr lang="en-US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 light measurements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Sound </a:t>
            </a:r>
            <a:r>
              <a:rPr lang="en-US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 optical devices</a:t>
            </a:r>
            <a:endParaRPr lang="tr-TR" altLang="tr-TR" sz="2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53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Smoke and </a:t>
            </a:r>
            <a:r>
              <a:rPr lang="en-US" b="1" dirty="0" err="1" smtClean="0"/>
              <a:t>chem</a:t>
            </a:r>
            <a:r>
              <a:rPr lang="tr-TR" b="1" dirty="0" smtClean="0"/>
              <a:t>I</a:t>
            </a:r>
            <a:r>
              <a:rPr lang="en-US" b="1" dirty="0" err="1" smtClean="0"/>
              <a:t>cal</a:t>
            </a:r>
            <a:r>
              <a:rPr lang="en-US" b="1" dirty="0" smtClean="0"/>
              <a:t> </a:t>
            </a:r>
            <a:r>
              <a:rPr lang="en-US" b="1" dirty="0" err="1" smtClean="0"/>
              <a:t>measur</a:t>
            </a:r>
            <a:r>
              <a:rPr lang="tr-TR" b="1" dirty="0" smtClean="0"/>
              <a:t>I</a:t>
            </a:r>
            <a:r>
              <a:rPr lang="en-US" b="1" dirty="0" smtClean="0"/>
              <a:t>ng dev</a:t>
            </a:r>
            <a:r>
              <a:rPr lang="tr-TR" b="1" dirty="0" smtClean="0"/>
              <a:t>I</a:t>
            </a:r>
            <a:r>
              <a:rPr lang="en-US" b="1" dirty="0" err="1" smtClean="0"/>
              <a:t>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282" y="2226552"/>
            <a:ext cx="11254493" cy="3678303"/>
          </a:xfrm>
        </p:spPr>
        <p:txBody>
          <a:bodyPr>
            <a:normAutofit/>
          </a:bodyPr>
          <a:lstStyle/>
          <a:p>
            <a:pPr algn="just"/>
            <a: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Infrared sensors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detect changes in the signal received from a light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emitting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diode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due to the presence of smoke in the light path or the presence of an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object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in </a:t>
            </a:r>
            <a:r>
              <a:rPr 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light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path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algn="just"/>
            <a: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Ionization chambers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are devices that detect the leakage current between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two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plates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that have a voltage between them. The leakage occurs when carbon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particles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from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smoke are present and provide a conductive path between the plates.</a:t>
            </a:r>
          </a:p>
          <a:p>
            <a:pPr algn="just"/>
            <a: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Taguchi-type sensors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are used for the detection of hydrocarbon gases, such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as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carbon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monoxide and dioxide, methane, and propane. The Taguchi sensor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has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element coated with an oxide of tin that combines with hydrocarbon to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give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change in electrical resistance which can be detected. Periodically the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element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heated and the chemical reaction is reversed, reducing the coating back to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tin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oxide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Likewise, the sensing process can be repeated. The tin oxide can be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made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sensitive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 different hydrocarbons by using different oxides of tin, different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deposition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techniques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on.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17</a:t>
            </a:r>
            <a:r>
              <a:rPr lang="en-US" dirty="0" smtClean="0"/>
              <a:t>.1</a:t>
            </a:r>
            <a:r>
              <a:rPr lang="tr-TR" dirty="0" smtClean="0"/>
              <a:t>2.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7207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Sound </a:t>
            </a:r>
            <a:r>
              <a:rPr lang="tr-TR" b="1" dirty="0" err="1"/>
              <a:t>and</a:t>
            </a:r>
            <a:r>
              <a:rPr lang="tr-TR" b="1" dirty="0"/>
              <a:t> </a:t>
            </a:r>
            <a:r>
              <a:rPr lang="tr-TR" b="1" dirty="0" err="1" smtClean="0"/>
              <a:t>LIght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3677" y="2368177"/>
            <a:ext cx="11344645" cy="3678303"/>
          </a:xfrm>
        </p:spPr>
        <p:txBody>
          <a:bodyPr>
            <a:noAutofit/>
          </a:bodyPr>
          <a:lstStyle/>
          <a:p>
            <a:pPr algn="just"/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measurement of sound and light is important as it relates to the sense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</a:t>
            </a:r>
            <a:r>
              <a:rPr lang="tr-TR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hearing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 sight, as well as many industrial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applications</a:t>
            </a:r>
            <a:r>
              <a:rPr lang="tr-TR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algn="just"/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Sound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pressure waves can induce mechanical vibration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tr-TR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hence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failure. Excessive sound levels produce noise pollution. </a:t>
            </a:r>
            <a:endParaRPr lang="tr-TR" sz="16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Light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its</a:t>
            </a:r>
            <a:r>
              <a:rPr lang="tr-TR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measurement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used in many industrial applications for high-accuracy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linear</a:t>
            </a:r>
            <a:r>
              <a:rPr lang="tr-TR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measurements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location of overheating (infrared), object location and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position</a:t>
            </a:r>
            <a:r>
              <a:rPr lang="tr-TR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measurements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photo processing, scanning, readers (bar codes), and so forth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tr-TR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Sound waves are pressure waves that travel through air, gas, solids, and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liquids,</a:t>
            </a:r>
            <a:r>
              <a:rPr lang="tr-TR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but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cannot travel through space or a vacuum unlike radio (electromagnetic) waves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tr-TR" sz="16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X-rays should be mentioned at this point as they are used in the process control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industry and are also electromagnetic waves.</a:t>
            </a:r>
            <a:endParaRPr lang="tr-TR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X-rays are used primarily as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inspection tools; the rays can be sensed by some light-sensing cells and can be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very hazardous if proper precautions are not taken.</a:t>
            </a:r>
            <a:endParaRPr lang="tr-TR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en-US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17</a:t>
            </a:r>
            <a:r>
              <a:rPr lang="en-US" dirty="0" smtClean="0"/>
              <a:t>.1</a:t>
            </a:r>
            <a:r>
              <a:rPr lang="tr-TR" dirty="0" smtClean="0"/>
              <a:t>2.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0622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Sound and </a:t>
            </a:r>
            <a:r>
              <a:rPr lang="en-US" b="1" dirty="0" smtClean="0"/>
              <a:t>l</a:t>
            </a:r>
            <a:r>
              <a:rPr lang="tr-TR" b="1" dirty="0" smtClean="0"/>
              <a:t>ı</a:t>
            </a:r>
            <a:r>
              <a:rPr lang="en-US" b="1" dirty="0" err="1" smtClean="0"/>
              <a:t>ght</a:t>
            </a:r>
            <a:r>
              <a:rPr lang="en-US" b="1" dirty="0" smtClean="0"/>
              <a:t> </a:t>
            </a:r>
            <a:r>
              <a:rPr lang="en-US" b="1" dirty="0" err="1" smtClean="0"/>
              <a:t>measur</a:t>
            </a:r>
            <a:r>
              <a:rPr lang="tr-TR" b="1" dirty="0" smtClean="0"/>
              <a:t>ı</a:t>
            </a:r>
            <a:r>
              <a:rPr lang="en-US" b="1" dirty="0" smtClean="0"/>
              <a:t>ng dev</a:t>
            </a:r>
            <a:r>
              <a:rPr lang="tr-TR" b="1" dirty="0" smtClean="0"/>
              <a:t>ı</a:t>
            </a:r>
            <a:r>
              <a:rPr lang="en-US" b="1" dirty="0" err="1" smtClean="0"/>
              <a:t>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0710" y="2553984"/>
            <a:ext cx="11190098" cy="3678303"/>
          </a:xfrm>
        </p:spPr>
        <p:txBody>
          <a:bodyPr>
            <a:noAutofit/>
          </a:bodyPr>
          <a:lstStyle/>
          <a:p>
            <a:pPr algn="just"/>
            <a: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Microphones</a:t>
            </a:r>
            <a:r>
              <a:rPr lang="en-US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are transducers used to convert sound levels into electrical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signals,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i.e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., electromagnetic, capacitance, ribbon, crystal, carbon, and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piezoelectric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microphones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can be used.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electrical signals can then be analyzed in a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spectrum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analyzer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 the various frequencies contained in the sounds or just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measure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amplitude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algn="just"/>
            <a: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Sound level meter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the term given to any of the variety of meters for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measuring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analyzing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sounds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algn="just"/>
            <a: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Photocells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are used for the detection and conversion of light intensity into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electrical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signals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Photocells can be classified as photovoltaic, photoconductive, </a:t>
            </a:r>
            <a:r>
              <a:rPr lang="en-US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photoemissive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semiconductor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algn="just"/>
            <a: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Photovoltaic cells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develop an </a:t>
            </a:r>
            <a:r>
              <a:rPr lang="en-US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emf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in the presence of light. Copper oxide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selenium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are examples of photovoltaic materials.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microammeter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calibrated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lux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(lm/m2) is connected across the cells and measures the current output.</a:t>
            </a:r>
          </a:p>
          <a:p>
            <a:pPr algn="just"/>
            <a:endParaRPr 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17</a:t>
            </a:r>
            <a:r>
              <a:rPr lang="en-US" dirty="0" smtClean="0"/>
              <a:t>.1</a:t>
            </a:r>
            <a:r>
              <a:rPr lang="tr-TR" dirty="0" smtClean="0"/>
              <a:t>2.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0406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5175" y="1939330"/>
            <a:ext cx="6405819" cy="4798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23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PosItIon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b="1" dirty="0" err="1"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MotIon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SensIng</a:t>
            </a:r>
            <a:endParaRPr lang="tr-TR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36997" y="3468383"/>
            <a:ext cx="11518006" cy="1721803"/>
          </a:xfrm>
        </p:spPr>
        <p:txBody>
          <a:bodyPr>
            <a:noAutofit/>
          </a:bodyPr>
          <a:lstStyle/>
          <a:p>
            <a:pPr algn="just"/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Many industrial processes require both linear and angular position and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motion</a:t>
            </a:r>
            <a:r>
              <a:rPr lang="tr-TR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measurements.These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are required in robotics, rolling mills, machining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operations,</a:t>
            </a:r>
            <a:r>
              <a:rPr lang="tr-TR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numerically controlled tool applications, and conveyers.</a:t>
            </a:r>
            <a:endParaRPr lang="tr-TR" sz="16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 some applications it</a:t>
            </a:r>
            <a:r>
              <a:rPr lang="tr-TR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also necessary to measure speed, acceleration, and vibration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tr-TR" sz="16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Some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transducers</a:t>
            </a:r>
            <a:r>
              <a:rPr lang="tr-TR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use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position sensing devices to convert temperature and/or pressure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into</a:t>
            </a:r>
            <a:r>
              <a:rPr lang="tr-TR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electrical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units and controllers can use position sensing devices to monitor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tr-TR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position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 an adjustable valve for feedback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control</a:t>
            </a:r>
            <a:r>
              <a:rPr lang="tr-TR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algn="just"/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Velocity or speed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the rate of change of position. This can be a linear measurement,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i.e., feet per second (</a:t>
            </a:r>
            <a:r>
              <a:rPr lang="en-US" sz="16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ft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/s), meters per second (m/s), and so forth, or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angular measurement, i.e., degrees per second, radians per second, rate per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minute (r/m), and so forth.</a:t>
            </a:r>
          </a:p>
          <a:p>
            <a:pPr algn="just"/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Acceleration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is the rate of change of speed, i.e., feet per second squared (</a:t>
            </a:r>
            <a:r>
              <a:rPr lang="en-US" sz="16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ft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/s2),meters per second squared (m/s2), and the like for linear motion, or degrees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per second squared, radians per second squared, and the like, in the case of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rotational motion.</a:t>
            </a:r>
          </a:p>
          <a:p>
            <a:pPr algn="just"/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Vibration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is a measure of the periodic motion about a fixed reference point or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shaking that can occur in a process due to sudden pressure changes,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shock, or unbalanced loading in rotational equipment. </a:t>
            </a: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Vibration sensors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are used to monitor the bearings in heavy rollers such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as those used in rolling mills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0" indent="0" algn="just">
              <a:buNone/>
            </a:pPr>
            <a:endParaRPr lang="tr-TR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17</a:t>
            </a:r>
            <a:r>
              <a:rPr lang="en-US" dirty="0" smtClean="0"/>
              <a:t>.1</a:t>
            </a:r>
            <a:r>
              <a:rPr lang="tr-TR" dirty="0" smtClean="0"/>
              <a:t>2.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14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>
                <a:latin typeface="Verdana" panose="020B0604030504040204" pitchFamily="34" charset="0"/>
                <a:ea typeface="Verdana" panose="020B0604030504040204" pitchFamily="34" charset="0"/>
              </a:rPr>
              <a:t>PosItIon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b="1" dirty="0" err="1"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b="1" dirty="0" err="1">
                <a:latin typeface="Verdana" panose="020B0604030504040204" pitchFamily="34" charset="0"/>
                <a:ea typeface="Verdana" panose="020B0604030504040204" pitchFamily="34" charset="0"/>
              </a:rPr>
              <a:t>MotIon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b="1" dirty="0" err="1">
                <a:latin typeface="Verdana" panose="020B0604030504040204" pitchFamily="34" charset="0"/>
                <a:ea typeface="Verdana" panose="020B0604030504040204" pitchFamily="34" charset="0"/>
              </a:rPr>
              <a:t>SensIng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72162" y="2360801"/>
            <a:ext cx="11447675" cy="3678303"/>
          </a:xfrm>
        </p:spPr>
        <p:txBody>
          <a:bodyPr>
            <a:noAutofit/>
          </a:bodyPr>
          <a:lstStyle/>
          <a:p>
            <a:pPr algn="just"/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Absolute position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the distance measured with respect to a fixed reference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point and can be measured whenever power is applied.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algn="just"/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Incremental position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a measure of the change in position and is not referenced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 a fixed point. This type of sensing can give very accurate positioning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 one component with respect to another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algn="just"/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Rectilinear motion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is measured by the distance traversed in a given time,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velocity when moving at a constant speed, or acceleration when the speed is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changing in a straight line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tr-TR" sz="16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sz="16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Angular </a:t>
            </a: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position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a measurement of the change in position of a point about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fixed axis measured in degrees or radians, where one complete rotation is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360° or 2p radians. The degrees of rotation of a shaft can be absolute or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incremental. These types of sensors are also used in rotating equipment to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measure rotation speed as well as shaft position and to measure torque displacement.</a:t>
            </a:r>
          </a:p>
          <a:p>
            <a:pPr algn="just"/>
            <a:r>
              <a:rPr lang="en-US" sz="16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Angular </a:t>
            </a: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motion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a measure of the rate of rotation. </a:t>
            </a: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Angular velocity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a measure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 the rate of rotation when rotating at a constant speed about a fixed point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 angular acceleration when the rotational speed is changing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tr-TR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17</a:t>
            </a:r>
            <a:r>
              <a:rPr lang="en-US" dirty="0" smtClean="0"/>
              <a:t>.1</a:t>
            </a:r>
            <a:r>
              <a:rPr lang="tr-TR" dirty="0" smtClean="0"/>
              <a:t>2.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734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>
                <a:latin typeface="Verdana" panose="020B0604030504040204" pitchFamily="34" charset="0"/>
                <a:ea typeface="Verdana" panose="020B0604030504040204" pitchFamily="34" charset="0"/>
              </a:rPr>
              <a:t>PosItIon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b="1" dirty="0" err="1"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b="1" dirty="0" err="1">
                <a:latin typeface="Verdana" panose="020B0604030504040204" pitchFamily="34" charset="0"/>
                <a:ea typeface="Verdana" panose="020B0604030504040204" pitchFamily="34" charset="0"/>
              </a:rPr>
              <a:t>MotIon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b="1" dirty="0" err="1">
                <a:latin typeface="Verdana" panose="020B0604030504040204" pitchFamily="34" charset="0"/>
                <a:ea typeface="Verdana" panose="020B0604030504040204" pitchFamily="34" charset="0"/>
              </a:rPr>
              <a:t>SensIng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2348" y="1313665"/>
            <a:ext cx="11407304" cy="3678303"/>
          </a:xfrm>
        </p:spPr>
        <p:txBody>
          <a:bodyPr>
            <a:noAutofit/>
          </a:bodyPr>
          <a:lstStyle/>
          <a:p>
            <a:pPr algn="just"/>
            <a:r>
              <a:rPr lang="en-US" sz="1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Potentiometers</a:t>
            </a:r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are a convenient method of converting the displacement in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r>
              <a:rPr lang="tr-TR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sensor </a:t>
            </a:r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 an electrical variable. The wiper or slider arm of a linear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potentiometer</a:t>
            </a:r>
            <a:r>
              <a:rPr lang="tr-TR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can </a:t>
            </a:r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 mechanically connected to the moving section of a sensor. Where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rotation</a:t>
            </a:r>
            <a:r>
              <a:rPr lang="tr-TR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</a:t>
            </a:r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involved, a single or </a:t>
            </a:r>
            <a:r>
              <a:rPr lang="en-US" sz="14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multiturn</a:t>
            </a:r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(up to 10 turns) rotational type of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potentiometer</a:t>
            </a:r>
            <a:r>
              <a:rPr lang="tr-TR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can </a:t>
            </a:r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 used. </a:t>
            </a:r>
            <a:endParaRPr lang="tr-TR" sz="14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sz="14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Linear variable differential transformers (LVDT)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are devices that are used for</a:t>
            </a:r>
            <a:r>
              <a:rPr lang="tr-TR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measuring small distances and are an alternative to the potentiometer. The</a:t>
            </a:r>
            <a:r>
              <a:rPr lang="tr-TR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device consists of a primary coil with two secondary windings one on either side</a:t>
            </a:r>
            <a:r>
              <a:rPr lang="tr-TR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 the primary. A</a:t>
            </a:r>
            <a:r>
              <a:rPr lang="tr-TR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movable core when centrally placed in the primary</a:t>
            </a:r>
            <a:r>
              <a:rPr lang="tr-TR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will give equal coupling to each of the secondary coils. When an </a:t>
            </a:r>
            <a:r>
              <a:rPr lang="tr-TR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AC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voltage</a:t>
            </a:r>
            <a:r>
              <a:rPr lang="tr-TR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applied to the primary, equal voltages will be obtained from the secondary windings</a:t>
            </a:r>
            <a:r>
              <a:rPr lang="tr-TR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which are wired in series opposition to give zero output voltage. When the core is slightly displaced an output voltage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proportional</a:t>
            </a:r>
            <a:r>
              <a:rPr lang="tr-TR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 </a:t>
            </a:r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displacement will be obtained. These devices are not as cost effective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as</a:t>
            </a:r>
            <a:r>
              <a:rPr lang="tr-TR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potentiometers </a:t>
            </a:r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but have the advantage of being noncontact. The outputs are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electrically</a:t>
            </a:r>
            <a:r>
              <a:rPr lang="tr-TR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isolated</a:t>
            </a:r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accurate, and have better longevity than potentiometers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tr-TR" sz="14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en-US" sz="1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624" y="4174424"/>
            <a:ext cx="5370491" cy="2022214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3238624" y="6146994"/>
            <a:ext cx="546151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Figure</a:t>
            </a:r>
            <a:r>
              <a:rPr lang="tr-TR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(</a:t>
            </a:r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a)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LVDT </a:t>
            </a:r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with a movable core and three windings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tr-TR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(b</a:t>
            </a:r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 the secondary voltage versus core displacement for the connections shown.</a:t>
            </a:r>
            <a:endParaRPr lang="tr-TR" sz="1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17</a:t>
            </a:r>
            <a:r>
              <a:rPr lang="en-US" dirty="0" smtClean="0"/>
              <a:t>.1</a:t>
            </a:r>
            <a:r>
              <a:rPr lang="tr-TR" dirty="0" smtClean="0"/>
              <a:t>2.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318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>
                <a:latin typeface="Verdana" panose="020B0604030504040204" pitchFamily="34" charset="0"/>
                <a:ea typeface="Verdana" panose="020B0604030504040204" pitchFamily="34" charset="0"/>
              </a:rPr>
              <a:t>PosItIon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b="1" dirty="0" err="1"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b="1" dirty="0" err="1">
                <a:latin typeface="Verdana" panose="020B0604030504040204" pitchFamily="34" charset="0"/>
                <a:ea typeface="Verdana" panose="020B0604030504040204" pitchFamily="34" charset="0"/>
              </a:rPr>
              <a:t>MotIon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b="1" dirty="0" err="1">
                <a:latin typeface="Verdana" panose="020B0604030504040204" pitchFamily="34" charset="0"/>
                <a:ea typeface="Verdana" panose="020B0604030504040204" pitchFamily="34" charset="0"/>
              </a:rPr>
              <a:t>SensIng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440" y="2531085"/>
            <a:ext cx="11029615" cy="3678303"/>
          </a:xfrm>
        </p:spPr>
        <p:txBody>
          <a:bodyPr>
            <a:noAutofit/>
          </a:bodyPr>
          <a:lstStyle/>
          <a:p>
            <a:pPr algn="just"/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Light interference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lasers are used for very accurate incremental position measurements.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algn="just"/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Monochromatic light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(single frequency) can be generated with a laser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 collimated into a narrow beam. The beam is reflected by a mirror attached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 the moving object which generates interference fringes with the incident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light as it moves.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wavelength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 the light generated by a laser is about 5 × 10−7 m, so relative positioning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 this accuracy over a distance of 1/2 to 1 m is achievable.</a:t>
            </a:r>
          </a:p>
          <a:p>
            <a:pPr algn="just"/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Ultrasonic, infrared, laser, and microwave devices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can be used for distance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measurement. The time for a pulse of energy to travel to an object and be reflected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back to a receiver is measured, from which the distance can be calculated, i.e., the speed of ultrasonic waves is 340 m/s and the speed of light and microwaves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3 × 108 m/s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tr-TR" sz="16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sz="16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Ultrasonic </a:t>
            </a: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waves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can be used to measure distances from 1 to about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50 m, whereas the light and microwaves are used to measure longer distances.</a:t>
            </a:r>
          </a:p>
          <a:p>
            <a:pPr algn="just"/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If an object is in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motion</a:t>
            </a:r>
            <a:r>
              <a:rPr lang="tr-TR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Doppler effect can be used to determine its speed.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Doppler effect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the change in frequency of the reflected waves caused by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motion of the object. The difference in frequency between the transmitted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 reflected signal can be used to calculate the velocity of the object.</a:t>
            </a:r>
            <a:endParaRPr lang="tr-TR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tr-TR" sz="16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17</a:t>
            </a:r>
            <a:r>
              <a:rPr lang="en-US" dirty="0" smtClean="0"/>
              <a:t>.1</a:t>
            </a:r>
            <a:r>
              <a:rPr lang="tr-TR" dirty="0" smtClean="0"/>
              <a:t>2.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029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>
                <a:latin typeface="Verdana" panose="020B0604030504040204" pitchFamily="34" charset="0"/>
                <a:ea typeface="Verdana" panose="020B0604030504040204" pitchFamily="34" charset="0"/>
              </a:rPr>
              <a:t>PosItIon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b="1" dirty="0" err="1"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b="1" dirty="0" err="1">
                <a:latin typeface="Verdana" panose="020B0604030504040204" pitchFamily="34" charset="0"/>
                <a:ea typeface="Verdana" panose="020B0604030504040204" pitchFamily="34" charset="0"/>
              </a:rPr>
              <a:t>MotIon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b="1" dirty="0" err="1">
                <a:latin typeface="Verdana" panose="020B0604030504040204" pitchFamily="34" charset="0"/>
                <a:ea typeface="Verdana" panose="020B0604030504040204" pitchFamily="34" charset="0"/>
              </a:rPr>
              <a:t>SensIng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42996" y="2407615"/>
            <a:ext cx="11306008" cy="3678303"/>
          </a:xfrm>
        </p:spPr>
        <p:txBody>
          <a:bodyPr>
            <a:noAutofit/>
          </a:bodyPr>
          <a:lstStyle/>
          <a:p>
            <a:pPr algn="just"/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Hall effect sensors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detect changes in magnetic field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strength</a:t>
            </a:r>
            <a:r>
              <a:rPr lang="tr-TR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Hall effect occurs in semiconductor devices and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shown in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</a:t>
            </a:r>
            <a:r>
              <a:rPr lang="tr-TR" sz="16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igure</a:t>
            </a:r>
            <a:r>
              <a:rPr lang="tr-TR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Without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magnetic field the current flows directly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through the semiconductor plate and the Hall voltage is zero. Under the influence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 a magnet field, as shown, the current path in the semiconductor plate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becomes curved, giving a Hall voltage between the sides adjacent to the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input/output current. </a:t>
            </a:r>
            <a:endParaRPr lang="tr-TR" sz="16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tr-TR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tr-TR" sz="16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tr-TR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tr-TR" sz="16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tr-TR" sz="16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tr-TR" sz="16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endParaRPr lang="tr-TR" sz="16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sz="16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Magneto </a:t>
            </a: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resistive element (MRE)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an alterative to the Hall effect device. In</a:t>
            </a:r>
            <a:r>
              <a:rPr 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case of the MRE its resistance changes with magnetic field strength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en-US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r="47366"/>
          <a:stretch/>
        </p:blipFill>
        <p:spPr>
          <a:xfrm>
            <a:off x="5422007" y="3129565"/>
            <a:ext cx="3755039" cy="2776049"/>
          </a:xfrm>
          <a:prstGeom prst="rect">
            <a:avLst/>
          </a:prstGeom>
        </p:spPr>
      </p:pic>
      <p:sp>
        <p:nvSpPr>
          <p:cNvPr id="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17</a:t>
            </a:r>
            <a:r>
              <a:rPr lang="en-US" dirty="0" smtClean="0"/>
              <a:t>.1</a:t>
            </a:r>
            <a:r>
              <a:rPr lang="tr-TR" dirty="0" smtClean="0"/>
              <a:t>2.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74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>
                <a:latin typeface="Verdana" panose="020B0604030504040204" pitchFamily="34" charset="0"/>
                <a:ea typeface="Verdana" panose="020B0604030504040204" pitchFamily="34" charset="0"/>
              </a:rPr>
              <a:t>PosItIon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b="1" dirty="0" err="1"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b="1" dirty="0" err="1">
                <a:latin typeface="Verdana" panose="020B0604030504040204" pitchFamily="34" charset="0"/>
                <a:ea typeface="Verdana" panose="020B0604030504040204" pitchFamily="34" charset="0"/>
              </a:rPr>
              <a:t>MotIon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b="1" dirty="0" err="1">
                <a:latin typeface="Verdana" panose="020B0604030504040204" pitchFamily="34" charset="0"/>
                <a:ea typeface="Verdana" panose="020B0604030504040204" pitchFamily="34" charset="0"/>
              </a:rPr>
              <a:t>SensIng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450761" y="1929658"/>
            <a:ext cx="1116004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Optical devices detect motion by sensing the presence or absence of light.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Figure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shows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two types of optical discs used in rotational sensing. Figure 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shows an </a:t>
            </a:r>
            <a: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incremental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optical shaft encoder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Light from the light-emitting diode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(LED) shines through windows in the disc on to an array of photodiodes. As the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shaft turns, the position of the image moves along the array of diodes. At the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end of the array, the image of the next slot is at the start of the array. The relative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position of the wheel with respect to its previous location can be obtained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by counting the number of photodiodes traversed and multiplying them by the</a:t>
            </a:r>
            <a:r>
              <a:rPr 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number of slots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monitored</a:t>
            </a:r>
            <a:r>
              <a:rPr 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2"/>
          <a:srcRect r="62913" b="62066"/>
          <a:stretch/>
        </p:blipFill>
        <p:spPr>
          <a:xfrm>
            <a:off x="4432838" y="4237982"/>
            <a:ext cx="3526305" cy="2601532"/>
          </a:xfrm>
          <a:prstGeom prst="rect">
            <a:avLst/>
          </a:prstGeom>
        </p:spPr>
      </p:pic>
      <p:sp>
        <p:nvSpPr>
          <p:cNvPr id="5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17</a:t>
            </a:r>
            <a:r>
              <a:rPr lang="en-US" dirty="0" smtClean="0"/>
              <a:t>.1</a:t>
            </a:r>
            <a:r>
              <a:rPr lang="tr-TR" dirty="0" smtClean="0"/>
              <a:t>2.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574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>
                <a:latin typeface="Verdana" panose="020B0604030504040204" pitchFamily="34" charset="0"/>
                <a:ea typeface="Verdana" panose="020B0604030504040204" pitchFamily="34" charset="0"/>
              </a:rPr>
              <a:t>PosItIon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b="1" dirty="0" err="1"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b="1" dirty="0" err="1">
                <a:latin typeface="Verdana" panose="020B0604030504040204" pitchFamily="34" charset="0"/>
                <a:ea typeface="Verdana" panose="020B0604030504040204" pitchFamily="34" charset="0"/>
              </a:rPr>
              <a:t>MotIon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b="1" dirty="0" err="1">
                <a:latin typeface="Verdana" panose="020B0604030504040204" pitchFamily="34" charset="0"/>
                <a:ea typeface="Verdana" panose="020B0604030504040204" pitchFamily="34" charset="0"/>
              </a:rPr>
              <a:t>SensIng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2402" y="2398537"/>
            <a:ext cx="6824161" cy="3678303"/>
          </a:xfrm>
        </p:spPr>
        <p:txBody>
          <a:bodyPr>
            <a:noAutofit/>
          </a:bodyPr>
          <a:lstStyle/>
          <a:p>
            <a:pPr algn="just"/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Figure shows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 </a:t>
            </a:r>
            <a:r>
              <a:rPr lang="en-US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absolute position encoder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An array of LEDs (one for each window)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with</a:t>
            </a:r>
            <a:r>
              <a:rPr lang="tr-TR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corresponding photo detector for each window can give the position of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tr-TR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wheel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at any time. Only three windows are shown in the figure, for greater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accuracy</a:t>
            </a:r>
            <a:r>
              <a:rPr lang="tr-TR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more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slots would be used. The pattern shown on the disc is for the gray code.</a:t>
            </a:r>
          </a:p>
          <a:p>
            <a:pPr algn="just"/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Other patterns may be used on the disc such as the binary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code.</a:t>
            </a:r>
            <a:r>
              <a:rPr lang="tr-TR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Optical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devices have many uses in industry other than for the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measurement</a:t>
            </a:r>
            <a:r>
              <a:rPr lang="tr-TR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position and speed of rotating equipment. Optical devices are used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</a:t>
            </a:r>
            <a:r>
              <a:rPr lang="tr-TR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counting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objects on conveyer belts on a production line, measurement and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control</a:t>
            </a:r>
            <a:r>
              <a:rPr lang="tr-TR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speed of a conveyer belt, location and position of objects on a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conveyer,</a:t>
            </a:r>
            <a:r>
              <a:rPr lang="tr-TR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location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 registration marks for alignment, bar code reading, measurement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tr-TR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thickness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control, and detecting for breaks in filaments and so forth.</a:t>
            </a:r>
          </a:p>
          <a:p>
            <a:pPr algn="just"/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Power lasers can also be included with optical devices as they are used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</a:t>
            </a:r>
            <a:r>
              <a:rPr lang="tr-TR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scribing </a:t>
            </a:r>
            <a:r>
              <a:rPr lang="en-US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 machining of metals, laminates, and the like</a:t>
            </a:r>
            <a:r>
              <a:rPr lang="en-US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en-US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/>
          <a:srcRect l="43182" r="156" b="59812"/>
          <a:stretch/>
        </p:blipFill>
        <p:spPr>
          <a:xfrm>
            <a:off x="7276563" y="3035313"/>
            <a:ext cx="4700789" cy="2404750"/>
          </a:xfrm>
          <a:prstGeom prst="rect">
            <a:avLst/>
          </a:prstGeom>
        </p:spPr>
      </p:pic>
      <p:sp>
        <p:nvSpPr>
          <p:cNvPr id="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17</a:t>
            </a:r>
            <a:r>
              <a:rPr lang="en-US" dirty="0" smtClean="0"/>
              <a:t>.1</a:t>
            </a:r>
            <a:r>
              <a:rPr lang="tr-TR" dirty="0" smtClean="0"/>
              <a:t>2.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219204"/>
      </p:ext>
    </p:extLst>
  </p:cSld>
  <p:clrMapOvr>
    <a:masterClrMapping/>
  </p:clrMapOvr>
</p:sld>
</file>

<file path=ppt/theme/theme1.xml><?xml version="1.0" encoding="utf-8"?>
<a:theme xmlns:a="http://schemas.openxmlformats.org/drawingml/2006/main" name="Kar Payı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TM03457464[[fn=Kar Payı]]</Template>
  <TotalTime>2294</TotalTime>
  <Words>3418</Words>
  <Application>Microsoft Office PowerPoint</Application>
  <PresentationFormat>Geniş ekran</PresentationFormat>
  <Paragraphs>169</Paragraphs>
  <Slides>23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30" baseType="lpstr">
      <vt:lpstr>Arial</vt:lpstr>
      <vt:lpstr>Calibri</vt:lpstr>
      <vt:lpstr>Gill Sans MT</vt:lpstr>
      <vt:lpstr>Verdana</vt:lpstr>
      <vt:lpstr>Wingdings</vt:lpstr>
      <vt:lpstr>Wingdings 2</vt:lpstr>
      <vt:lpstr>Kar Payı</vt:lpstr>
      <vt:lpstr>OTHER SENSORS</vt:lpstr>
      <vt:lpstr>OTHER SENSORS</vt:lpstr>
      <vt:lpstr>PosItIon and MotIon SensIng</vt:lpstr>
      <vt:lpstr>PosItIon and MotIon SensIng</vt:lpstr>
      <vt:lpstr>PosItIon and MotIon SensIng</vt:lpstr>
      <vt:lpstr>PosItIon and MotIon SensIng</vt:lpstr>
      <vt:lpstr>PosItIon and MotIon SensIng</vt:lpstr>
      <vt:lpstr>PosItIon and MotIon SensIng</vt:lpstr>
      <vt:lpstr>PosItIon and MotIon SensIng</vt:lpstr>
      <vt:lpstr>PosItIon and MotIon SensIng</vt:lpstr>
      <vt:lpstr>Force,Torque, and Load Cells</vt:lpstr>
      <vt:lpstr>Force,Torque, and Load Cells</vt:lpstr>
      <vt:lpstr>Force and torque measurIng devIces</vt:lpstr>
      <vt:lpstr>Force and torque measurIng devIces</vt:lpstr>
      <vt:lpstr>Force and torque measurIng devIces</vt:lpstr>
      <vt:lpstr>Force and torque measurIng devIces</vt:lpstr>
      <vt:lpstr>Quartz devIces</vt:lpstr>
      <vt:lpstr>capacıtıve load cell</vt:lpstr>
      <vt:lpstr>Smoke and ChemIcal Sensors</vt:lpstr>
      <vt:lpstr>Smoke and chemIcal measurIng devIces</vt:lpstr>
      <vt:lpstr>Sound and LIght</vt:lpstr>
      <vt:lpstr>Sound and lıght measurıng devıces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Damla_PC</dc:creator>
  <cp:lastModifiedBy>ozlemnazli7@gmail.com</cp:lastModifiedBy>
  <cp:revision>141</cp:revision>
  <dcterms:created xsi:type="dcterms:W3CDTF">2018-10-02T12:18:14Z</dcterms:created>
  <dcterms:modified xsi:type="dcterms:W3CDTF">2018-12-17T07:24:17Z</dcterms:modified>
</cp:coreProperties>
</file>