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6" r:id="rId3"/>
    <p:sldId id="348" r:id="rId4"/>
    <p:sldId id="325" r:id="rId5"/>
    <p:sldId id="329" r:id="rId6"/>
    <p:sldId id="326" r:id="rId7"/>
    <p:sldId id="330" r:id="rId8"/>
    <p:sldId id="327" r:id="rId9"/>
    <p:sldId id="332" r:id="rId10"/>
    <p:sldId id="328" r:id="rId11"/>
    <p:sldId id="349" r:id="rId12"/>
    <p:sldId id="334" r:id="rId13"/>
    <p:sldId id="335" r:id="rId14"/>
    <p:sldId id="336" r:id="rId15"/>
    <p:sldId id="338" r:id="rId16"/>
    <p:sldId id="337" r:id="rId17"/>
    <p:sldId id="340" r:id="rId18"/>
    <p:sldId id="341" r:id="rId19"/>
    <p:sldId id="342" r:id="rId20"/>
    <p:sldId id="345" r:id="rId21"/>
    <p:sldId id="350" r:id="rId22"/>
    <p:sldId id="351" r:id="rId23"/>
    <p:sldId id="346" r:id="rId24"/>
    <p:sldId id="347" r:id="rId25"/>
    <p:sldId id="30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44AE-C297-49F7-B681-F0F70DC60F79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A46-DDCD-46BE-986A-C8894A31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19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3D1F-1B46-42AF-8F31-D52E1BE4C288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18B4-13F5-4EE5-87F6-2DFC57995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450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1177B7-E788-44DD-B26B-989E7020C75E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E80F-80C8-4E42-8C38-485ECEA41A48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23EF8A-B1ED-4E5E-9D29-F73FB72B2C75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A3DE-13AD-40D3-9DA3-2C5CF2F29D85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39C8D-9EE1-44BF-8AB1-29F88F1DA6C6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844-3EED-4AFF-8C73-6E7186E1F036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9AC5-35D0-4EBD-AA7B-E6854BBC46AF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21DB-BC5A-4ABC-A03A-DDC112E33474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7786-E924-4924-B734-AA91E76ABC4F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6F97CA-F759-4264-BA56-08B5B43EA3A6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2A36-4640-467F-81D3-39C4473F4214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B8D9E-5FCA-455D-BD44-BA50EAAD39F1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err="1"/>
              <a:t>Actuators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Control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07726" y="6492875"/>
            <a:ext cx="11741843" cy="365125"/>
          </a:xfrm>
        </p:spPr>
        <p:txBody>
          <a:bodyPr/>
          <a:lstStyle/>
          <a:p>
            <a:r>
              <a:rPr lang="en-US" b="1" dirty="0" smtClean="0"/>
              <a:t>DR. KADRİYE ÖZLEM HAMALOĞLU                                                </a:t>
            </a:r>
            <a:r>
              <a:rPr lang="tr-TR" b="1" dirty="0" smtClean="0"/>
              <a:t>                                 </a:t>
            </a:r>
            <a:r>
              <a:rPr lang="en-US" b="1" dirty="0" smtClean="0"/>
              <a:t>                 </a:t>
            </a:r>
            <a:r>
              <a:rPr lang="tr-TR" b="1" dirty="0" smtClean="0"/>
              <a:t>                                                                             							</a:t>
            </a:r>
            <a:r>
              <a:rPr lang="en-US" b="1" dirty="0" smtClean="0"/>
              <a:t>  </a:t>
            </a:r>
            <a:endParaRPr lang="tr-TR" b="1" dirty="0" smtClean="0"/>
          </a:p>
          <a:p>
            <a:r>
              <a:rPr lang="tr-TR" b="1" dirty="0" smtClean="0"/>
              <a:t>17</a:t>
            </a:r>
            <a:r>
              <a:rPr lang="en-US" b="1" dirty="0" smtClean="0"/>
              <a:t>.1</a:t>
            </a:r>
            <a:r>
              <a:rPr lang="tr-TR" b="1" dirty="0"/>
              <a:t>2</a:t>
            </a:r>
            <a:r>
              <a:rPr lang="en-US" b="1" dirty="0" smtClean="0"/>
              <a:t>.2018</a:t>
            </a:r>
            <a:r>
              <a:rPr lang="tr-TR" b="1" dirty="0" smtClean="0"/>
              <a:t>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0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Level </a:t>
            </a:r>
            <a:r>
              <a:rPr lang="tr-TR" b="1" dirty="0" err="1"/>
              <a:t>regulators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335042"/>
            <a:ext cx="7120374" cy="3678303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Level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regulators are in common use in industry to maintain a constant fluid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constant fluid supply to a process, or in waste storage.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Level regulators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a simple float and valve arrangement as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arrangement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used to control water levels in many applications.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the fluid level drops due to use, the float moves downward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opening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inlet valve and allowing fluid to flow into the tank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tank fills,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float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rises, causing the inlet valve to close, thus maintaining a constant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level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preventing the tank from overflowing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66909" b="13082"/>
          <a:stretch/>
        </p:blipFill>
        <p:spPr>
          <a:xfrm>
            <a:off x="8448541" y="2731678"/>
            <a:ext cx="3322750" cy="2885029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Level </a:t>
            </a:r>
            <a:r>
              <a:rPr lang="tr-TR" b="1" dirty="0" err="1"/>
              <a:t>regulators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386558"/>
            <a:ext cx="6682493" cy="36783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example of a self-emptying reservoir when a predetermined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fluid level is reached, as may be used in a waste holding tank.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tank fills, the float rises to where the connecting link from the float to the valve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becomes taut and overcomes the hydrostatic pressure on and lifting the outlet valve.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Once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lifted, the fluid pressure under the valve balances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above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valve and the buoyancy of the valve will keep it open until the tank is empty, then it will close. Once closed the reservoir will start to fill and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fluid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 on the top surface of the valve will hold it closed.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35272" r="37409" b="10754"/>
          <a:stretch/>
        </p:blipFill>
        <p:spPr>
          <a:xfrm>
            <a:off x="8036417" y="2538495"/>
            <a:ext cx="2743200" cy="2962303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4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Level </a:t>
            </a:r>
            <a:r>
              <a:rPr lang="tr-TR" b="1" dirty="0" err="1"/>
              <a:t>regulators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180496"/>
            <a:ext cx="6772645" cy="36783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of the weight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controlled by the float.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weight is monitored by position sensors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B.</a:t>
            </a:r>
            <a:endParaRPr lang="tr-TR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weight is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(container empty), the sensor can be used to turn on a pump 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fill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tank and when sensor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senses the weight (container full) it can be used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pump off.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 can be made of a magnetic material and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level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would be Hall effect or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magneto resistive element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(MRE) devices.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63873" b="18902"/>
          <a:stretch/>
        </p:blipFill>
        <p:spPr>
          <a:xfrm>
            <a:off x="7740202" y="2781675"/>
            <a:ext cx="3627548" cy="2691846"/>
          </a:xfrm>
          <a:prstGeom prst="rect">
            <a:avLst/>
          </a:prstGeom>
        </p:spPr>
      </p:pic>
      <p:sp>
        <p:nvSpPr>
          <p:cNvPr id="6" name="Altbilgi Yer Tutucusu 3"/>
          <p:cNvSpPr txBox="1">
            <a:spLocks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DR. KADRİYE ÖZLEM HAMALOĞLU                                                                  </a:t>
            </a:r>
            <a:endParaRPr lang="tr-TR" smtClean="0"/>
          </a:p>
          <a:p>
            <a:r>
              <a:rPr lang="tr-TR" smtClean="0"/>
              <a:t>17</a:t>
            </a:r>
            <a:r>
              <a:rPr lang="en-US" smtClean="0"/>
              <a:t>.1</a:t>
            </a:r>
            <a:r>
              <a:rPr lang="tr-TR" smtClean="0"/>
              <a:t>2.</a:t>
            </a:r>
            <a:r>
              <a:rPr lang="en-US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67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Flow</a:t>
            </a:r>
            <a:r>
              <a:rPr lang="tr-TR" b="1" dirty="0"/>
              <a:t> Control </a:t>
            </a:r>
            <a:r>
              <a:rPr lang="tr-TR" b="1" dirty="0" err="1"/>
              <a:t>Actuators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change in a measured variable with respect to a reference has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been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sensed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necessary to apply a control signal to an actuator to make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corrections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input controlled variable to bring the measured variable back 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value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most cases any change in the variables, i.e., temperature,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mixing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ingredients, and level, can be corrected by controlling flow rates.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Hence, actuators are in general used for flow rate control and can be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electrically,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pneumatically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or hydraulically controlled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Actuators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self-operating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local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feedback loops in such applications as temperature sensing with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direct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hydraulic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pneumatic valve control, pressure regulators, and float level controllers.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two common types of variable aperture actuators used for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flow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they are the globe valve and the butterfly valve.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68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Globe </a:t>
            </a:r>
            <a:r>
              <a:rPr lang="tr-TR" b="1" dirty="0" err="1"/>
              <a:t>valve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360800"/>
            <a:ext cx="6917210" cy="367830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globe valve’s cross section 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actuator can be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driven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electrically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using a solenoid or motor, pneumatically or hydraulically.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actuator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determines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speed of travel and distance the valve shaft travels.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globe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designed for quick opening, linear, or equal percentage operation.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equal percentage operation the flow is proportional to the percentage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open, or there is a log relationship between the flow and valve travel.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shape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plug determines the flow characteristics of the actuator and is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normally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described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terms of percentage of flow versus percentage of lift or travel.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valve plug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gives a linear relationship between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flow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lift.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52617" b="11748"/>
          <a:stretch/>
        </p:blipFill>
        <p:spPr>
          <a:xfrm>
            <a:off x="7934791" y="2541200"/>
            <a:ext cx="4042562" cy="3593173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2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Globe  </a:t>
            </a:r>
            <a:r>
              <a:rPr lang="tr-TR" b="1" dirty="0" err="1" smtClean="0"/>
              <a:t>valve</a:t>
            </a:r>
            <a:r>
              <a:rPr lang="tr-TR" b="1" dirty="0" smtClean="0"/>
              <a:t> </a:t>
            </a:r>
            <a:r>
              <a:rPr lang="tr-TR" b="1" dirty="0" err="1" smtClean="0"/>
              <a:t>characterıstıc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5421" b="12380"/>
          <a:stretch/>
        </p:blipFill>
        <p:spPr>
          <a:xfrm>
            <a:off x="6954354" y="2338020"/>
            <a:ext cx="4656454" cy="3567415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81192" y="2338020"/>
            <a:ext cx="63360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characteristic is given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Also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shown in the graph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characteristics for a quick opening plug and an equal 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ercentage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plug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illustrate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 of the characteristics that can be obtained from the large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number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plugs that are available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selection of the type of control plug should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carefully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chosen for any particular application.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type will depend on a careful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analysis of the process characteristics, i.e., if the load changes are linear 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linear plug should be used. Conversely, if the load changes are nonlinear a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plug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appropriate nonlinear characteristic should be used.</a:t>
            </a:r>
            <a:endParaRPr lang="tr-TR" dirty="0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4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Globe </a:t>
            </a:r>
            <a:r>
              <a:rPr lang="tr-TR" b="1" dirty="0" err="1" smtClean="0"/>
              <a:t>valve</a:t>
            </a:r>
            <a:r>
              <a:rPr lang="tr-TR" b="1" dirty="0" smtClean="0"/>
              <a:t> </a:t>
            </a:r>
            <a:r>
              <a:rPr lang="tr-TR" b="1" dirty="0" err="1" smtClean="0"/>
              <a:t>confıguratıons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333487"/>
            <a:ext cx="7931743" cy="36783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globe valve can be straight through with single seating as illustrated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configured with double seating, which is used to reduce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actuator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operating force, but is expensive, difficult to adjust and maintain,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have a tight seal when shutoff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Angle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valves are also available, i.e.,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output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port is at right angles or 45° to the input port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other configurations of the globe valve are available. Illustrated 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two-way valve (diverging type), which is used to switch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theincoming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flow from one exit to another. When the valve stem is up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lower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closed and the incoming liquid exits to the right, and when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down the upper port is closed and the liquid exits from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bottom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52617" b="11748"/>
          <a:stretch/>
        </p:blipFill>
        <p:spPr>
          <a:xfrm>
            <a:off x="9099060" y="1815922"/>
            <a:ext cx="2685110" cy="238662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/>
          <a:srcRect r="50381" b="7213"/>
          <a:stretch/>
        </p:blipFill>
        <p:spPr>
          <a:xfrm>
            <a:off x="9272422" y="4172639"/>
            <a:ext cx="2511748" cy="2685361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Three-</a:t>
            </a:r>
            <a:r>
              <a:rPr lang="tr-TR" b="1" dirty="0" err="1" smtClean="0"/>
              <a:t>way</a:t>
            </a:r>
            <a:r>
              <a:rPr lang="tr-TR" b="1" dirty="0" smtClean="0"/>
              <a:t> </a:t>
            </a:r>
            <a:r>
              <a:rPr lang="tr-TR" b="1" dirty="0" err="1" smtClean="0"/>
              <a:t>valve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1040" y="2273508"/>
            <a:ext cx="7667805" cy="3678303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en-US" sz="16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illustrates a three-way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valve.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neutral position both exit ports are held closed by the spring.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stem moves down the top port is opened and when the valve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stem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 from the neutral position the lower port is opened.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types of globe valves are the needle valve (less than 1-in diameter),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balanced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cage-guided valve, and the split body valve. In the cage-guided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valve,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plug is grooved to balance the pressure in the valve body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has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good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sealing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shut off. The split body valve is designed for ease of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maintenance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more cost effective than the standard globe valve, but pipe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stresses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transmitted to the valve and cause it to leak. 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Globe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valves are not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well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suited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use with slurries.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50287" b="9941"/>
          <a:stretch/>
        </p:blipFill>
        <p:spPr>
          <a:xfrm>
            <a:off x="8158845" y="2625149"/>
            <a:ext cx="2872414" cy="2975020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72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Butterfly</a:t>
            </a:r>
            <a:r>
              <a:rPr lang="tr-TR" b="1" dirty="0"/>
              <a:t> </a:t>
            </a:r>
            <a:r>
              <a:rPr lang="tr-TR" b="1" dirty="0" err="1"/>
              <a:t>valve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3" y="2180496"/>
            <a:ext cx="6502188" cy="367830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butterfly valve 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its flow versus travel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characteristics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below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relation between flow and lift is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approximately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equal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percentage up to about 50 percent open, after which it is linear.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Butterfly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offer high capacity at low cost, are simple in design, easy to install,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tight closure.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torsion force on the shaft increases until open up 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70°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then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reverses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45678"/>
          <a:stretch/>
        </p:blipFill>
        <p:spPr>
          <a:xfrm>
            <a:off x="8137299" y="1975988"/>
            <a:ext cx="3183232" cy="247719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52601" b="11698"/>
          <a:stretch/>
        </p:blipFill>
        <p:spPr>
          <a:xfrm>
            <a:off x="8340142" y="4187625"/>
            <a:ext cx="2777546" cy="2187418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0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Other</a:t>
            </a:r>
            <a:r>
              <a:rPr lang="tr-TR" b="1" dirty="0"/>
              <a:t> </a:t>
            </a:r>
            <a:r>
              <a:rPr lang="tr-TR" b="1" dirty="0" err="1"/>
              <a:t>valve</a:t>
            </a:r>
            <a:r>
              <a:rPr lang="tr-TR" b="1" dirty="0"/>
              <a:t> </a:t>
            </a:r>
            <a:r>
              <a:rPr lang="tr-TR" b="1" dirty="0" err="1"/>
              <a:t>types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441848"/>
            <a:ext cx="11029615" cy="367830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number of other types of valves are in common use. They are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weir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ball, and rotary plug valves. The cross sections of these valves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İçerik Yer Tutucusu 4"/>
          <p:cNvPicPr>
            <a:picLocks noChangeAspect="1"/>
          </p:cNvPicPr>
          <p:nvPr/>
        </p:nvPicPr>
        <p:blipFill rotWithShape="1">
          <a:blip r:embed="rId2"/>
          <a:srcRect b="16993"/>
          <a:stretch/>
        </p:blipFill>
        <p:spPr>
          <a:xfrm>
            <a:off x="581192" y="2958054"/>
            <a:ext cx="11029950" cy="2844809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1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err="1">
                <a:latin typeface="Verdana" panose="020B0604030504040204" pitchFamily="34" charset="0"/>
                <a:ea typeface="Verdana" panose="020B0604030504040204" pitchFamily="34" charset="0"/>
              </a:rPr>
              <a:t>control</a:t>
            </a:r>
            <a:r>
              <a:rPr lang="tr-TR" sz="3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devıces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80337" y="2446549"/>
            <a:ext cx="114313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section deals with control devices used for regulating temperature,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pressure,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controlling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liquid, and gas flow in industrial processing.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devices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self-regulating or under the control of a central processing system that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monitoring and controlling many variables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section will discuss actuators and regulators and their use for the control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flow, liquid flow, and pressure control.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we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r-type d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aphragm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180496"/>
            <a:ext cx="5896881" cy="36783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weir-type diaphragm valve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is shown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open;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closure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achieved by forcing a flexible membrane down onto the weir.</a:t>
            </a:r>
          </a:p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 valves are good for slurries and liquids with suspended solids,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low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 devices, but tend to require high maintenance, and have poor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flow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characteristics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6" name="İçerik Yer Tutucusu 4"/>
          <p:cNvPicPr>
            <a:picLocks noChangeAspect="1"/>
          </p:cNvPicPr>
          <p:nvPr/>
        </p:nvPicPr>
        <p:blipFill rotWithShape="1">
          <a:blip r:embed="rId2"/>
          <a:srcRect r="61482" b="15476"/>
          <a:stretch/>
        </p:blipFill>
        <p:spPr>
          <a:xfrm>
            <a:off x="7162130" y="2390812"/>
            <a:ext cx="4248552" cy="28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54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one-p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ece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ball valve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180496"/>
            <a:ext cx="6656735" cy="367830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one-piece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ball valve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is a partial sphere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rotates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tends to be slow to open.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 the one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the ball valve is available in other configurations also with spheres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various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shapes for different flow characteristics.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is good for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slurries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liquids with solid matter because of its self-cleaning operation.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Ball valves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tight turnoff characteristics, are simple in design, and have greater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capacity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similar-sized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globe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7" name="İçerik Yer Tutucusu 4"/>
          <p:cNvPicPr>
            <a:picLocks noChangeAspect="1"/>
          </p:cNvPicPr>
          <p:nvPr/>
        </p:nvPicPr>
        <p:blipFill rotWithShape="1">
          <a:blip r:embed="rId2"/>
          <a:srcRect l="38392" r="33145" b="15476"/>
          <a:stretch/>
        </p:blipFill>
        <p:spPr>
          <a:xfrm>
            <a:off x="8151394" y="2571244"/>
            <a:ext cx="3139458" cy="28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89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eccentr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rotary plug valve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180496"/>
            <a:ext cx="6193095" cy="367830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eccentric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rotary plug valve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is of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medium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requires less closing force than many valves and can be used for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forward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reverse flow. 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has tight shutoff with positive seating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action,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 capacity, and can be used with corrosive liquids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7" name="İçerik Yer Tutucusu 4"/>
          <p:cNvPicPr>
            <a:picLocks noChangeAspect="1"/>
          </p:cNvPicPr>
          <p:nvPr/>
        </p:nvPicPr>
        <p:blipFill rotWithShape="1">
          <a:blip r:embed="rId2"/>
          <a:srcRect l="67659" t="3889" r="-458" b="11587"/>
          <a:stretch/>
        </p:blipFill>
        <p:spPr>
          <a:xfrm>
            <a:off x="7612670" y="2143298"/>
            <a:ext cx="3617708" cy="28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72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Valve</a:t>
            </a:r>
            <a:r>
              <a:rPr lang="tr-TR" b="1" dirty="0"/>
              <a:t> </a:t>
            </a:r>
            <a:r>
              <a:rPr lang="tr-TR" b="1" dirty="0" err="1" smtClean="0"/>
              <a:t>characterıstıcs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factors that determine the choice of valve type are corrosion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resistance,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operating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 ranges, high and low pressures, velocities, and fluids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containing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solids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Correct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installation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essential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vendor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recommendations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must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carefully followed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situations where sludge or solid particulates can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trapped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upstream of a valve, a means of purging the pipe must be available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39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Valve</a:t>
            </a:r>
            <a:r>
              <a:rPr lang="tr-TR" b="1" dirty="0"/>
              <a:t> </a:t>
            </a:r>
            <a:r>
              <a:rPr lang="tr-TR" b="1" dirty="0" err="1"/>
              <a:t>characterıstıcs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426" y="2833359"/>
            <a:ext cx="2873148" cy="119128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t="5603"/>
          <a:stretch/>
        </p:blipFill>
        <p:spPr>
          <a:xfrm>
            <a:off x="481905" y="1924029"/>
            <a:ext cx="11128903" cy="4360772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14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75" y="1939330"/>
            <a:ext cx="6405819" cy="47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Regulators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Gases used in industrial processing, such as oxygen, nitrogen, hydrogen, and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propane, are stored in high-pressure containers in liquid form.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high-pressure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gases from above the liquid are reduced in pressure and regulated with gas regulators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 lower pounds per square inch before they can be distributed through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facility.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 lines may have additional regulators at the point of use.</a:t>
            </a:r>
          </a:p>
          <a:p>
            <a:pPr algn="just"/>
            <a:endParaRPr lang="tr-TR" dirty="0"/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Pressure</a:t>
            </a:r>
            <a:r>
              <a:rPr lang="tr-TR" b="1" dirty="0"/>
              <a:t> </a:t>
            </a:r>
            <a:r>
              <a:rPr lang="tr-TR" b="1" dirty="0" err="1"/>
              <a:t>Controllers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144" y="2303825"/>
            <a:ext cx="7468103" cy="3678303"/>
          </a:xfrm>
        </p:spPr>
        <p:txBody>
          <a:bodyPr>
            <a:noAutofit/>
          </a:bodyPr>
          <a:lstStyle/>
          <a:p>
            <a:pPr algn="just"/>
            <a:r>
              <a:rPr lang="en-US" sz="16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16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spring-controlled regulator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an internally controlled pressure regulator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shown in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Initially, the spring holds the inlet valve open and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 flows into the main cylinder at a rate higher than it can exit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cylinder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As the pressure in the cylinder increases, a predetermined pressure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reached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the spring loaded diaphragm starts to move up, causing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partially close, i.e., the pressure on the diaphragm controls the flow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 the cylinder to maintain a constant pressure in the main cylinder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output, regardless of the flow rate (ideally). The output pressure can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adjusted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 the spring screw adjustment.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49592" b="11194"/>
          <a:stretch/>
        </p:blipFill>
        <p:spPr>
          <a:xfrm>
            <a:off x="7948411" y="3224963"/>
            <a:ext cx="4243589" cy="2222391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1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Pressure</a:t>
            </a:r>
            <a:r>
              <a:rPr lang="tr-TR" b="1" dirty="0"/>
              <a:t> </a:t>
            </a:r>
            <a:r>
              <a:rPr lang="tr-TR" b="1" dirty="0" err="1" smtClean="0"/>
              <a:t>Controllers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9643" b="11709"/>
          <a:stretch/>
        </p:blipFill>
        <p:spPr>
          <a:xfrm>
            <a:off x="7862552" y="2993554"/>
            <a:ext cx="4239296" cy="2209512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81192" y="2857761"/>
            <a:ext cx="71332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weight-controlled regulator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internally controlled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regulator has a weight-loaded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operation is the same as 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spring-loaded diaphragm except the spring is replaced with a weight.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adjusted by the position of a sliding weight on a cantilever arm.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pressure-controlled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aphragm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regulator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8161" y="2227002"/>
            <a:ext cx="6360521" cy="3678303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pressure-controlled diaphragm regulator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internally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controlled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regulator has a pressure-loaded diaphragm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regulated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external air or gas supply is used to load the diaphragm via a restriction.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pressure to the regulator can then be adjusted by an adjustable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bleed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which in turn is used to set the output pressure of the regulator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49747" b="10945"/>
          <a:stretch/>
        </p:blipFill>
        <p:spPr>
          <a:xfrm>
            <a:off x="7181246" y="2799290"/>
            <a:ext cx="5010754" cy="2533726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62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Externally connected 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spr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ng d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aphragm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regulator</a:t>
            </a:r>
            <a:endParaRPr lang="tr-TR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9786" b="9957"/>
          <a:stretch/>
        </p:blipFill>
        <p:spPr>
          <a:xfrm>
            <a:off x="7498402" y="2933499"/>
            <a:ext cx="4617578" cy="2362655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74928" y="2239070"/>
            <a:ext cx="67758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Externally connected spring diaphragm regulator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cross section shows an externally connected spring-loaded pressure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regulator.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spring holds the valve open until the output pressure, which is fed to 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upper surface of the diaphragm, overcomes the force of the spring on 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diaphragm, and starts to close the valve, hence regulating the output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 the valve is inverted from the internal regulator and the internal pressure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isolated from the lower side of the diaphragm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Weight-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air-loaded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diaphragms are also available for externally connected regulators.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9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lot-operated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pressure regulators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1" y="2476707"/>
            <a:ext cx="6489309" cy="3678303"/>
          </a:xfrm>
        </p:spPr>
        <p:txBody>
          <a:bodyPr>
            <a:noAutofit/>
          </a:bodyPr>
          <a:lstStyle/>
          <a:p>
            <a:pPr algn="just"/>
            <a:r>
              <a:rPr lang="en-US" sz="14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Pilot-operated pressure regulators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use an internal or external pilot for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feedback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signal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amplification and control. 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pilot is a small regulator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positioned</a:t>
            </a:r>
            <a:r>
              <a:rPr lang="tr-T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between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pressure connection to the regulator and the loading pressure on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en-US" sz="14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shows such an externally connected pilot regulator.</a:t>
            </a:r>
          </a:p>
          <a:p>
            <a:pPr algn="just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pressure from the output of the regulator is used to control the pilot,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which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turn amplifies the signal and controls the pressure from the air supply to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giving greater control than that available with the internal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diaphragm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slight change in the output pressure is required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produce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full pressure range change of the regulator giving a high gain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system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good output pressure regulation.</a:t>
            </a:r>
          </a:p>
          <a:p>
            <a:pPr algn="just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Instrument pilot-operated pressure regulator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similar to the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pilot-operated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regulator but has a proportional band adjustment included, giving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gain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sensitivity control feature to provide greater flexibility in control.</a:t>
            </a:r>
            <a:endParaRPr lang="tr-T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41924" b="9071"/>
          <a:stretch/>
        </p:blipFill>
        <p:spPr>
          <a:xfrm>
            <a:off x="7482626" y="3039215"/>
            <a:ext cx="4275786" cy="2553289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3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Safety</a:t>
            </a:r>
            <a:r>
              <a:rPr lang="tr-TR" b="1" dirty="0"/>
              <a:t> </a:t>
            </a:r>
            <a:r>
              <a:rPr lang="tr-TR" b="1" dirty="0" err="1"/>
              <a:t>valves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3170" y="1994732"/>
            <a:ext cx="7133253" cy="367830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Safety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valves are fitted to all high-pressure containers from steam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generators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domestic water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heaters.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valve is closed until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lower face of the valve reaches a predetermined level set by the spring.</a:t>
            </a:r>
          </a:p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this level is reached, the valve moves up allowing the excess pressure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escape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vent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57201" b="11708"/>
          <a:stretch/>
        </p:blipFill>
        <p:spPr>
          <a:xfrm>
            <a:off x="8165206" y="2594258"/>
            <a:ext cx="3151030" cy="2479250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61838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2399</TotalTime>
  <Words>2418</Words>
  <Application>Microsoft Office PowerPoint</Application>
  <PresentationFormat>Geniş ekran</PresentationFormat>
  <Paragraphs>155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1" baseType="lpstr">
      <vt:lpstr>Arial</vt:lpstr>
      <vt:lpstr>Calibri</vt:lpstr>
      <vt:lpstr>Gill Sans MT</vt:lpstr>
      <vt:lpstr>Verdana</vt:lpstr>
      <vt:lpstr>Wingdings 2</vt:lpstr>
      <vt:lpstr>Kar Payı</vt:lpstr>
      <vt:lpstr>Actuators and Control</vt:lpstr>
      <vt:lpstr>control devıces </vt:lpstr>
      <vt:lpstr>Regulators </vt:lpstr>
      <vt:lpstr>Pressure Controllers </vt:lpstr>
      <vt:lpstr>Pressure Controllers</vt:lpstr>
      <vt:lpstr>pressure-controlled dıaphragm regulator</vt:lpstr>
      <vt:lpstr>Externally connected sprıng dıaphragm regulator</vt:lpstr>
      <vt:lpstr>Pılot-operated pressure regulators</vt:lpstr>
      <vt:lpstr>Safety valves </vt:lpstr>
      <vt:lpstr>Level regulators </vt:lpstr>
      <vt:lpstr>Level regulators </vt:lpstr>
      <vt:lpstr>Level regulators </vt:lpstr>
      <vt:lpstr>Flow Control Actuators </vt:lpstr>
      <vt:lpstr>Globe valve </vt:lpstr>
      <vt:lpstr>Globe  valve characterıstıc </vt:lpstr>
      <vt:lpstr>Globe valve confıguratıons</vt:lpstr>
      <vt:lpstr>Three-way valve</vt:lpstr>
      <vt:lpstr>Butterfly valve </vt:lpstr>
      <vt:lpstr>Other valve types </vt:lpstr>
      <vt:lpstr>weır-type dıaphragm</vt:lpstr>
      <vt:lpstr>one-pıece ball valve</vt:lpstr>
      <vt:lpstr>eccentrıc rotary plug valve</vt:lpstr>
      <vt:lpstr>Valve characterıstıcs</vt:lpstr>
      <vt:lpstr>Valve characterıstıcs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Damla_PC</dc:creator>
  <cp:lastModifiedBy>ozlemnazli7@gmail.com</cp:lastModifiedBy>
  <cp:revision>142</cp:revision>
  <dcterms:created xsi:type="dcterms:W3CDTF">2018-10-02T12:18:14Z</dcterms:created>
  <dcterms:modified xsi:type="dcterms:W3CDTF">2018-12-17T07:23:53Z</dcterms:modified>
</cp:coreProperties>
</file>