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95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8" r:id="rId13"/>
    <p:sldId id="312" r:id="rId14"/>
    <p:sldId id="313" r:id="rId15"/>
    <p:sldId id="314" r:id="rId16"/>
    <p:sldId id="300" r:id="rId17"/>
    <p:sldId id="301" r:id="rId18"/>
    <p:sldId id="302" r:id="rId19"/>
    <p:sldId id="303" r:id="rId20"/>
    <p:sldId id="304" r:id="rId21"/>
    <p:sldId id="307" r:id="rId22"/>
    <p:sldId id="308" r:id="rId23"/>
    <p:sldId id="311" r:id="rId24"/>
    <p:sldId id="317" r:id="rId25"/>
    <p:sldId id="269" r:id="rId26"/>
    <p:sldId id="296" r:id="rId27"/>
    <p:sldId id="270" r:id="rId28"/>
    <p:sldId id="271" r:id="rId29"/>
    <p:sldId id="272" r:id="rId30"/>
    <p:sldId id="318" r:id="rId31"/>
    <p:sldId id="273" r:id="rId32"/>
    <p:sldId id="274" r:id="rId33"/>
    <p:sldId id="267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D6EA2-7717-4272-B5AB-E0333CA8024A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B93D1-5A99-4105-88E6-7453BDA461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94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93D1-5A99-4105-88E6-7453BDA46155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32CC3-3AC0-4362-A97E-564224BA9D15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49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BA76-2F67-43C2-8E38-222EABF93520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76AA-9DE7-4722-833F-217B558D0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BA76-2F67-43C2-8E38-222EABF93520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76AA-9DE7-4722-833F-217B558D0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BA76-2F67-43C2-8E38-222EABF93520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76AA-9DE7-4722-833F-217B558D0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BA76-2F67-43C2-8E38-222EABF93520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76AA-9DE7-4722-833F-217B558D0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BA76-2F67-43C2-8E38-222EABF93520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76AA-9DE7-4722-833F-217B558D0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BA76-2F67-43C2-8E38-222EABF93520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76AA-9DE7-4722-833F-217B558D0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BA76-2F67-43C2-8E38-222EABF93520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76AA-9DE7-4722-833F-217B558D0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BA76-2F67-43C2-8E38-222EABF93520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76AA-9DE7-4722-833F-217B558D0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BA76-2F67-43C2-8E38-222EABF93520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76AA-9DE7-4722-833F-217B558D0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BA76-2F67-43C2-8E38-222EABF93520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76AA-9DE7-4722-833F-217B558D0A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BA76-2F67-43C2-8E38-222EABF93520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C876AA-9DE7-4722-833F-217B558D0A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14BA76-2F67-43C2-8E38-222EABF93520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C876AA-9DE7-4722-833F-217B558D0ABD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ass_spectrometry" TargetMode="External"/><Relationship Id="rId3" Type="http://schemas.openxmlformats.org/officeDocument/2006/relationships/hyperlink" Target="http://www2.chemistry.msu.edu/faculty/reusch/VirtTxtJml/Spectrpy/MassSpec/masspec1.htm" TargetMode="External"/><Relationship Id="rId7" Type="http://schemas.openxmlformats.org/officeDocument/2006/relationships/hyperlink" Target="http://www.lamondlab.com/MSResource/LCMS/MassSpectrometry/massSpectrometry.php" TargetMode="External"/><Relationship Id="rId2" Type="http://schemas.openxmlformats.org/officeDocument/2006/relationships/hyperlink" Target="http://www.ehow.com/list_7150856_uses-mass-spectromet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econdary_ion_mass_spectrometry" TargetMode="External"/><Relationship Id="rId5" Type="http://schemas.openxmlformats.org/officeDocument/2006/relationships/hyperlink" Target="http://www.emsl.pnl.gov/capabilities/viewInstrument.jsp?id=34006" TargetMode="External"/><Relationship Id="rId4" Type="http://schemas.openxmlformats.org/officeDocument/2006/relationships/hyperlink" Target="http://www.chemguide.co.uk/analysis/masspec/howitworks.html" TargetMode="External"/><Relationship Id="rId9" Type="http://schemas.openxmlformats.org/officeDocument/2006/relationships/hyperlink" Target="http://www.asms.org/whatisms/p12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ss-to-charge_rati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Mass</a:t>
            </a:r>
            <a:r>
              <a:rPr lang="tr-TR" dirty="0" smtClean="0"/>
              <a:t> </a:t>
            </a:r>
            <a:r>
              <a:rPr lang="tr-TR" dirty="0" err="1" smtClean="0"/>
              <a:t>Spectrometry</a:t>
            </a:r>
            <a:r>
              <a:rPr lang="tr-TR" dirty="0" smtClean="0"/>
              <a:t> (MS)</a:t>
            </a:r>
            <a:br>
              <a:rPr lang="tr-TR" dirty="0" smtClean="0"/>
            </a:br>
            <a:r>
              <a:rPr lang="tr-TR" dirty="0" smtClean="0"/>
              <a:t>&amp;</a:t>
            </a:r>
            <a:br>
              <a:rPr lang="tr-TR" dirty="0" smtClean="0"/>
            </a:br>
            <a:r>
              <a:rPr lang="tr-TR" dirty="0" err="1" smtClean="0"/>
              <a:t>Secondary</a:t>
            </a:r>
            <a:r>
              <a:rPr lang="tr-TR" dirty="0" smtClean="0"/>
              <a:t> </a:t>
            </a:r>
            <a:r>
              <a:rPr lang="tr-TR" dirty="0" err="1" smtClean="0"/>
              <a:t>ion</a:t>
            </a:r>
            <a:r>
              <a:rPr lang="tr-TR" dirty="0" smtClean="0"/>
              <a:t> </a:t>
            </a:r>
            <a:r>
              <a:rPr lang="tr-TR" dirty="0" err="1" smtClean="0"/>
              <a:t>mass</a:t>
            </a:r>
            <a:r>
              <a:rPr lang="tr-TR" dirty="0" smtClean="0"/>
              <a:t> </a:t>
            </a:r>
            <a:r>
              <a:rPr lang="tr-TR" dirty="0" err="1" smtClean="0"/>
              <a:t>spectrometry</a:t>
            </a:r>
            <a:r>
              <a:rPr lang="tr-TR" dirty="0" smtClean="0"/>
              <a:t> (SIMS)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776864" cy="1728192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L. Seda Mut 20970802  </a:t>
            </a:r>
          </a:p>
          <a:p>
            <a:r>
              <a:rPr lang="tr-TR" dirty="0" smtClean="0"/>
              <a:t>Neslihan </a:t>
            </a:r>
            <a:r>
              <a:rPr lang="tr-TR" dirty="0" err="1" smtClean="0"/>
              <a:t>Ötük</a:t>
            </a:r>
            <a:r>
              <a:rPr lang="tr-TR" dirty="0" smtClean="0"/>
              <a:t> 20622809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771800" y="594928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Beytepe</a:t>
            </a:r>
            <a:r>
              <a:rPr lang="tr-TR" dirty="0" smtClean="0"/>
              <a:t> Ankara</a:t>
            </a:r>
          </a:p>
          <a:p>
            <a:r>
              <a:rPr lang="tr-TR" dirty="0" smtClean="0"/>
              <a:t>12.04.2012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 flipH="1">
            <a:off x="7467600" y="2667000"/>
            <a:ext cx="685800" cy="2362200"/>
          </a:xfrm>
          <a:prstGeom prst="flowChartMagneticDrum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495800" y="3429000"/>
            <a:ext cx="1143000" cy="137160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shade val="63529"/>
                  <a:invGamma/>
                </a:srgbClr>
              </a:gs>
            </a:gsLst>
            <a:lin ang="5400000" scaled="1"/>
          </a:gradFill>
          <a:ln w="762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tr-TR" sz="900" b="1">
              <a:solidFill>
                <a:srgbClr val="CC00CC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Mass </a:t>
            </a:r>
            <a:r>
              <a:rPr lang="en-US" b="1" dirty="0" smtClean="0"/>
              <a:t>Spec</a:t>
            </a:r>
            <a:r>
              <a:rPr lang="tr-TR" b="1" dirty="0" err="1" smtClean="0"/>
              <a:t>trometry</a:t>
            </a:r>
            <a:r>
              <a:rPr lang="en-US" b="1" dirty="0" smtClean="0"/>
              <a:t> </a:t>
            </a:r>
            <a:r>
              <a:rPr lang="en-US" b="1" dirty="0"/>
              <a:t>Principles</a:t>
            </a:r>
            <a:endParaRPr lang="en-US" dirty="0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1690688" y="3651250"/>
            <a:ext cx="1504950" cy="768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4" y="192"/>
              </a:cxn>
              <a:cxn ang="0">
                <a:pos x="48" y="384"/>
              </a:cxn>
              <a:cxn ang="0">
                <a:pos x="0" y="0"/>
              </a:cxn>
            </a:cxnLst>
            <a:rect l="0" t="0" r="r" b="b"/>
            <a:pathLst>
              <a:path w="1104" h="384">
                <a:moveTo>
                  <a:pt x="0" y="0"/>
                </a:moveTo>
                <a:lnTo>
                  <a:pt x="1104" y="192"/>
                </a:lnTo>
                <a:lnTo>
                  <a:pt x="48" y="38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79850" y="3779838"/>
            <a:ext cx="615950" cy="384175"/>
            <a:chOff x="2588" y="2381"/>
            <a:chExt cx="388" cy="242"/>
          </a:xfrm>
        </p:grpSpPr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674" y="2583"/>
              <a:ext cx="43" cy="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2631" y="2421"/>
              <a:ext cx="43" cy="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2588" y="2542"/>
              <a:ext cx="43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2717" y="2502"/>
              <a:ext cx="43" cy="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43" name="Oval 11"/>
            <p:cNvSpPr>
              <a:spLocks noChangeArrowheads="1"/>
            </p:cNvSpPr>
            <p:nvPr/>
          </p:nvSpPr>
          <p:spPr bwMode="auto">
            <a:xfrm>
              <a:off x="2890" y="2542"/>
              <a:ext cx="43" cy="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>
              <a:off x="2847" y="2381"/>
              <a:ext cx="43" cy="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45" name="Oval 13"/>
            <p:cNvSpPr>
              <a:spLocks noChangeArrowheads="1"/>
            </p:cNvSpPr>
            <p:nvPr/>
          </p:nvSpPr>
          <p:spPr bwMode="auto">
            <a:xfrm>
              <a:off x="2804" y="2502"/>
              <a:ext cx="43" cy="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46" name="Oval 14"/>
            <p:cNvSpPr>
              <a:spLocks noChangeArrowheads="1"/>
            </p:cNvSpPr>
            <p:nvPr/>
          </p:nvSpPr>
          <p:spPr bwMode="auto">
            <a:xfrm>
              <a:off x="2933" y="2461"/>
              <a:ext cx="43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3675063" y="3843338"/>
            <a:ext cx="136525" cy="128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3538538" y="4098925"/>
            <a:ext cx="136525" cy="128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3332163" y="3906838"/>
            <a:ext cx="136525" cy="128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1690688" y="3651250"/>
            <a:ext cx="136525" cy="768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3059113" y="3714750"/>
            <a:ext cx="1365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3059113" y="3971925"/>
            <a:ext cx="136525" cy="12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1143000" y="2819400"/>
            <a:ext cx="479425" cy="1344613"/>
          </a:xfrm>
          <a:prstGeom prst="curvedRightArrow">
            <a:avLst>
              <a:gd name="adj1" fmla="val 56093"/>
              <a:gd name="adj2" fmla="val 11218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1295400" y="5194300"/>
            <a:ext cx="1001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Ionizer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1752600" y="2679700"/>
            <a:ext cx="108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Sample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803525" y="362902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+</a:t>
            </a:r>
            <a:endParaRPr lang="en-US" sz="1600" b="1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806700" y="3897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_</a:t>
            </a:r>
            <a:endParaRPr lang="en-US" sz="1600" b="1"/>
          </a:p>
        </p:txBody>
      </p:sp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5775325" y="4054475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59" name="Oval 27"/>
          <p:cNvSpPr>
            <a:spLocks noChangeArrowheads="1"/>
          </p:cNvSpPr>
          <p:nvPr/>
        </p:nvSpPr>
        <p:spPr bwMode="auto">
          <a:xfrm>
            <a:off x="5707063" y="3797300"/>
            <a:ext cx="68262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5638800" y="3989388"/>
            <a:ext cx="68263" cy="65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5843588" y="3925888"/>
            <a:ext cx="68262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6096000" y="3962400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63" name="Oval 31"/>
          <p:cNvSpPr>
            <a:spLocks noChangeArrowheads="1"/>
          </p:cNvSpPr>
          <p:nvPr/>
        </p:nvSpPr>
        <p:spPr bwMode="auto">
          <a:xfrm>
            <a:off x="6049963" y="3733800"/>
            <a:ext cx="68262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>
            <a:off x="5981700" y="3925888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65" name="Oval 33"/>
          <p:cNvSpPr>
            <a:spLocks noChangeArrowheads="1"/>
          </p:cNvSpPr>
          <p:nvPr/>
        </p:nvSpPr>
        <p:spPr bwMode="auto">
          <a:xfrm>
            <a:off x="6186488" y="3860800"/>
            <a:ext cx="68262" cy="65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66" name="Oval 34"/>
          <p:cNvSpPr>
            <a:spLocks noChangeArrowheads="1"/>
          </p:cNvSpPr>
          <p:nvPr/>
        </p:nvSpPr>
        <p:spPr bwMode="auto">
          <a:xfrm>
            <a:off x="6477000" y="3657600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67" name="Oval 35"/>
          <p:cNvSpPr>
            <a:spLocks noChangeArrowheads="1"/>
          </p:cNvSpPr>
          <p:nvPr/>
        </p:nvSpPr>
        <p:spPr bwMode="auto">
          <a:xfrm>
            <a:off x="7010400" y="3048000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68" name="Oval 36"/>
          <p:cNvSpPr>
            <a:spLocks noChangeArrowheads="1"/>
          </p:cNvSpPr>
          <p:nvPr/>
        </p:nvSpPr>
        <p:spPr bwMode="auto">
          <a:xfrm>
            <a:off x="6934200" y="4419600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69" name="Oval 37"/>
          <p:cNvSpPr>
            <a:spLocks noChangeArrowheads="1"/>
          </p:cNvSpPr>
          <p:nvPr/>
        </p:nvSpPr>
        <p:spPr bwMode="auto">
          <a:xfrm>
            <a:off x="6858000" y="3810000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70" name="Oval 38"/>
          <p:cNvSpPr>
            <a:spLocks noChangeArrowheads="1"/>
          </p:cNvSpPr>
          <p:nvPr/>
        </p:nvSpPr>
        <p:spPr bwMode="auto">
          <a:xfrm>
            <a:off x="6705600" y="3352800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71" name="Oval 39"/>
          <p:cNvSpPr>
            <a:spLocks noChangeArrowheads="1"/>
          </p:cNvSpPr>
          <p:nvPr/>
        </p:nvSpPr>
        <p:spPr bwMode="auto">
          <a:xfrm>
            <a:off x="7391400" y="2667000"/>
            <a:ext cx="381000" cy="2286000"/>
          </a:xfrm>
          <a:prstGeom prst="ellipse">
            <a:avLst/>
          </a:prstGeom>
          <a:gradFill rotWithShape="0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72" name="Oval 40"/>
          <p:cNvSpPr>
            <a:spLocks noChangeArrowheads="1"/>
          </p:cNvSpPr>
          <p:nvPr/>
        </p:nvSpPr>
        <p:spPr bwMode="auto">
          <a:xfrm>
            <a:off x="6248400" y="4114800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73" name="Oval 41"/>
          <p:cNvSpPr>
            <a:spLocks noChangeArrowheads="1"/>
          </p:cNvSpPr>
          <p:nvPr/>
        </p:nvSpPr>
        <p:spPr bwMode="auto">
          <a:xfrm>
            <a:off x="6477000" y="4038600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74" name="Oval 42"/>
          <p:cNvSpPr>
            <a:spLocks noChangeArrowheads="1"/>
          </p:cNvSpPr>
          <p:nvPr/>
        </p:nvSpPr>
        <p:spPr bwMode="auto">
          <a:xfrm>
            <a:off x="6705600" y="4495800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75" name="Oval 43"/>
          <p:cNvSpPr>
            <a:spLocks noChangeArrowheads="1"/>
          </p:cNvSpPr>
          <p:nvPr/>
        </p:nvSpPr>
        <p:spPr bwMode="auto">
          <a:xfrm>
            <a:off x="6705600" y="4114800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76" name="AutoShape 44"/>
          <p:cNvSpPr>
            <a:spLocks noChangeArrowheads="1"/>
          </p:cNvSpPr>
          <p:nvPr/>
        </p:nvSpPr>
        <p:spPr bwMode="auto">
          <a:xfrm>
            <a:off x="7315200" y="2819400"/>
            <a:ext cx="381000" cy="457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77" name="Oval 45"/>
          <p:cNvSpPr>
            <a:spLocks noChangeArrowheads="1"/>
          </p:cNvSpPr>
          <p:nvPr/>
        </p:nvSpPr>
        <p:spPr bwMode="auto">
          <a:xfrm>
            <a:off x="7010400" y="3962400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78" name="Oval 46"/>
          <p:cNvSpPr>
            <a:spLocks noChangeArrowheads="1"/>
          </p:cNvSpPr>
          <p:nvPr/>
        </p:nvSpPr>
        <p:spPr bwMode="auto">
          <a:xfrm>
            <a:off x="7086600" y="4267200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79" name="Oval 47"/>
          <p:cNvSpPr>
            <a:spLocks noChangeArrowheads="1"/>
          </p:cNvSpPr>
          <p:nvPr/>
        </p:nvSpPr>
        <p:spPr bwMode="auto">
          <a:xfrm>
            <a:off x="7162800" y="3581400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80" name="AutoShape 48"/>
          <p:cNvSpPr>
            <a:spLocks noChangeArrowheads="1"/>
          </p:cNvSpPr>
          <p:nvPr/>
        </p:nvSpPr>
        <p:spPr bwMode="auto">
          <a:xfrm>
            <a:off x="7467600" y="3581400"/>
            <a:ext cx="381000" cy="457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81" name="Oval 49"/>
          <p:cNvSpPr>
            <a:spLocks noChangeArrowheads="1"/>
          </p:cNvSpPr>
          <p:nvPr/>
        </p:nvSpPr>
        <p:spPr bwMode="auto">
          <a:xfrm>
            <a:off x="6248400" y="3429000"/>
            <a:ext cx="68263" cy="63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4038600" y="5194300"/>
            <a:ext cx="194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Mass Analyzer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7167563" y="5178425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Detector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" name="51 Metin kutusu"/>
          <p:cNvSpPr txBox="1"/>
          <p:nvPr/>
        </p:nvSpPr>
        <p:spPr>
          <a:xfrm>
            <a:off x="3131840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53" name="52 Metin kutusu"/>
          <p:cNvSpPr txBox="1"/>
          <p:nvPr/>
        </p:nvSpPr>
        <p:spPr>
          <a:xfrm>
            <a:off x="1907704" y="5949280"/>
            <a:ext cx="57775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tr-T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spectrometry</a:t>
            </a:r>
            <a:r>
              <a:rPr lang="tr-TR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illustr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tion</a:t>
            </a:r>
            <a:endParaRPr lang="tr-TR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100" i="1" dirty="0" smtClean="0"/>
              <a:t>(http://www.</a:t>
            </a:r>
            <a:r>
              <a:rPr lang="tr-TR" sz="1100" i="1" dirty="0" err="1" smtClean="0"/>
              <a:t>lamondlab</a:t>
            </a:r>
            <a:r>
              <a:rPr lang="tr-TR" sz="1100" i="1" dirty="0" smtClean="0"/>
              <a:t>.com/</a:t>
            </a:r>
            <a:r>
              <a:rPr lang="tr-TR" sz="1100" i="1" dirty="0" err="1" smtClean="0"/>
              <a:t>MSResource</a:t>
            </a:r>
            <a:r>
              <a:rPr lang="tr-TR" sz="1100" i="1" dirty="0" smtClean="0"/>
              <a:t>/LCMS/</a:t>
            </a:r>
            <a:r>
              <a:rPr lang="tr-TR" sz="1100" i="1" dirty="0" err="1" smtClean="0"/>
              <a:t>MassSpectrometry</a:t>
            </a:r>
            <a:r>
              <a:rPr lang="tr-TR" sz="1100" i="1" dirty="0" smtClean="0"/>
              <a:t>/</a:t>
            </a:r>
            <a:r>
              <a:rPr lang="tr-TR" sz="1100" i="1" dirty="0" err="1" smtClean="0"/>
              <a:t>massSpectrometry</a:t>
            </a:r>
            <a:r>
              <a:rPr lang="tr-TR" sz="1100" i="1" dirty="0" smtClean="0"/>
              <a:t>.</a:t>
            </a:r>
            <a:r>
              <a:rPr lang="tr-TR" sz="1100" i="1" dirty="0" err="1" smtClean="0"/>
              <a:t>php</a:t>
            </a:r>
            <a:r>
              <a:rPr lang="tr-TR" sz="1100" i="1" dirty="0" smtClean="0"/>
              <a:t>)</a:t>
            </a:r>
            <a:endParaRPr lang="tr-TR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</a:t>
            </a:r>
            <a:r>
              <a:rPr lang="en-US" dirty="0" smtClean="0">
                <a:sym typeface="Helvetica" charset="0"/>
              </a:rPr>
              <a:t>a</a:t>
            </a:r>
            <a:r>
              <a:rPr lang="tr-TR" dirty="0" err="1" smtClean="0">
                <a:sym typeface="Helvetica" charset="0"/>
              </a:rPr>
              <a:t>ss</a:t>
            </a:r>
            <a:r>
              <a:rPr lang="tr-TR" dirty="0" smtClean="0">
                <a:sym typeface="Helvetica" charset="0"/>
              </a:rPr>
              <a:t> </a:t>
            </a:r>
            <a:r>
              <a:rPr lang="tr-TR" dirty="0" err="1" smtClean="0">
                <a:sym typeface="Helvetica" charset="0"/>
              </a:rPr>
              <a:t>Spectrometer</a:t>
            </a:r>
            <a:endParaRPr lang="tr-TR" dirty="0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3363144" y="3093740"/>
            <a:ext cx="3289300" cy="2578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82588" indent="-342900" algn="l"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Mass analyzer</a:t>
            </a:r>
          </a:p>
          <a:p>
            <a:pPr marL="382588" indent="-342900" algn="l"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8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MALDI-TOF</a:t>
            </a:r>
            <a:endParaRPr lang="en-US" sz="16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82588" indent="-342900" algn="l"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800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Triple </a:t>
            </a:r>
            <a:r>
              <a:rPr lang="en-US" sz="1800" dirty="0" err="1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Quadrapole</a:t>
            </a:r>
            <a:endParaRPr lang="en-US" sz="10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82588" indent="-342900" algn="l"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800" dirty="0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MALDI-</a:t>
            </a:r>
            <a:r>
              <a:rPr lang="en-US" sz="1800" dirty="0" err="1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QqTOF</a:t>
            </a:r>
            <a:endParaRPr lang="en-US" sz="10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82588" indent="-342900" algn="l"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800" dirty="0" err="1" smtClean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QqTOF</a:t>
            </a:r>
            <a:endParaRPr lang="en-US" sz="1800" dirty="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467544" y="1988840"/>
            <a:ext cx="2057400" cy="9144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753544" y="2484140"/>
            <a:ext cx="8382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3591744" y="2026940"/>
            <a:ext cx="2057400" cy="9144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801544" y="2484140"/>
            <a:ext cx="8382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6792144" y="2026940"/>
            <a:ext cx="2057400" cy="9144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tr-TR"/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696144" y="2255540"/>
            <a:ext cx="16891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l">
              <a:spcBef>
                <a:spcPts val="1200"/>
              </a:spcBef>
            </a:pPr>
            <a:r>
              <a:rPr lang="en-US" sz="2000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Create ions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3744144" y="2255540"/>
            <a:ext cx="191770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l">
              <a:spcBef>
                <a:spcPts val="1200"/>
              </a:spcBef>
            </a:pPr>
            <a:r>
              <a:rPr lang="en-US" sz="2000" b="1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Separate ions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020744" y="2271415"/>
            <a:ext cx="1689100" cy="406400"/>
          </a:xfrm>
          <a:prstGeom prst="rect">
            <a:avLst/>
          </a:prstGeom>
          <a:solidFill>
            <a:srgbClr val="99CC00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l">
              <a:spcBef>
                <a:spcPts val="1200"/>
              </a:spcBef>
            </a:pPr>
            <a:r>
              <a:rPr lang="en-US" sz="2000" b="1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Detect ions</a:t>
            </a:r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6235700" y="3068960"/>
            <a:ext cx="2908300" cy="1917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82588" indent="-342900" algn="l">
              <a:spcBef>
                <a:spcPts val="6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Mass spectrum</a:t>
            </a:r>
          </a:p>
          <a:p>
            <a:pPr marL="382588" indent="-342900" algn="l">
              <a:spcBef>
                <a:spcPts val="6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rPr>
              <a:t>Database analysis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67544" y="3068960"/>
            <a:ext cx="2895600" cy="3543300"/>
          </a:xfrm>
          <a:prstGeom prst="rect">
            <a:avLst/>
          </a:prstGeom>
          <a:ln/>
        </p:spPr>
        <p:txBody>
          <a:bodyPr vert="horz" rIns="40639">
            <a:normAutofit/>
          </a:bodyPr>
          <a:lstStyle/>
          <a:p>
            <a:pPr marL="382588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95000"/>
              <a:buFont typeface="Helvetica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charset="0"/>
                <a:ea typeface="+mn-ea"/>
                <a:cs typeface="Helvetica" charset="0"/>
                <a:sym typeface="Helvetica" charset="0"/>
              </a:rPr>
              <a:t>Ionization method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7826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Helvetica" charset="0"/>
              <a:buChar char="–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charset="0"/>
                <a:ea typeface="+mn-ea"/>
                <a:cs typeface="Helvetica" charset="0"/>
                <a:sym typeface="Helvetica" charset="0"/>
              </a:rPr>
              <a:t>MALDI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7826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Helvetica" charset="0"/>
              <a:buChar char="–"/>
              <a:tabLst/>
              <a:defRPr/>
            </a:pP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charset="0"/>
                <a:ea typeface="+mn-ea"/>
                <a:cs typeface="Helvetica" charset="0"/>
                <a:sym typeface="Helvetica" charset="0"/>
              </a:rPr>
              <a:t>Electrospray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782638" marR="0" lvl="1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charset="0"/>
                <a:ea typeface="+mn-ea"/>
                <a:cs typeface="Helvetica" charset="0"/>
                <a:sym typeface="Helvetica" charset="0"/>
              </a:rPr>
              <a:t>   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charset="0"/>
                <a:ea typeface="+mn-ea"/>
                <a:cs typeface="Helvetica" charset="0"/>
                <a:sym typeface="Helvetica" charset="0"/>
              </a:rPr>
              <a:t>(Proteins must be charged and dry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charset="0"/>
                <a:ea typeface="+mn-ea"/>
                <a:cs typeface="Helvetica" charset="0"/>
                <a:sym typeface="Helvetica" charset="0"/>
              </a:rPr>
              <a:t>)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752528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982827" y="506390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sym typeface="Helvetica" charset="0"/>
              </a:rPr>
              <a:t>Mass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Helvetica" charset="0"/>
              </a:rPr>
              <a:t>spectr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  <a:sym typeface="Helvetica" charset="0"/>
              </a:rPr>
              <a:t>ometer</a:t>
            </a:r>
            <a:endParaRPr lang="en-US" dirty="0" smtClean="0">
              <a:latin typeface="Times New Roman" pitchFamily="18" charset="0"/>
              <a:cs typeface="Times New Roman" pitchFamily="18" charset="0"/>
              <a:sym typeface="Helvetica" charset="0"/>
            </a:endParaRPr>
          </a:p>
          <a:p>
            <a:pPr algn="ctr"/>
            <a:r>
              <a:rPr lang="tr-TR" sz="900" i="1" dirty="0" smtClean="0"/>
              <a:t> (http</a:t>
            </a:r>
            <a:r>
              <a:rPr lang="tr-TR" sz="900" i="1" dirty="0"/>
              <a:t>://</a:t>
            </a:r>
            <a:r>
              <a:rPr lang="tr-TR" sz="900" i="1" dirty="0" smtClean="0"/>
              <a:t>www.</a:t>
            </a:r>
            <a:r>
              <a:rPr lang="tr-TR" sz="900" i="1" dirty="0" err="1" smtClean="0"/>
              <a:t>chemguide</a:t>
            </a:r>
            <a:r>
              <a:rPr lang="tr-TR" sz="900" i="1" dirty="0" smtClean="0"/>
              <a:t>.</a:t>
            </a:r>
            <a:r>
              <a:rPr lang="tr-TR" sz="900" i="1" dirty="0" err="1" smtClean="0"/>
              <a:t>co</a:t>
            </a:r>
            <a:r>
              <a:rPr lang="tr-TR" sz="900" i="1" dirty="0" smtClean="0"/>
              <a:t>.</a:t>
            </a:r>
            <a:r>
              <a:rPr lang="tr-TR" sz="900" i="1" dirty="0" err="1" smtClean="0"/>
              <a:t>uk</a:t>
            </a:r>
            <a:r>
              <a:rPr lang="tr-TR" sz="900" i="1" dirty="0" smtClean="0"/>
              <a:t>/</a:t>
            </a:r>
            <a:r>
              <a:rPr lang="tr-TR" sz="900" i="1" dirty="0" err="1" smtClean="0"/>
              <a:t>analysis</a:t>
            </a:r>
            <a:r>
              <a:rPr lang="tr-TR" sz="900" i="1" dirty="0" smtClean="0"/>
              <a:t>/</a:t>
            </a:r>
            <a:r>
              <a:rPr lang="tr-TR" sz="900" i="1" dirty="0" err="1" smtClean="0"/>
              <a:t>masspec</a:t>
            </a:r>
            <a:r>
              <a:rPr lang="tr-TR" sz="900" i="1" dirty="0" smtClean="0"/>
              <a:t>/</a:t>
            </a:r>
            <a:r>
              <a:rPr lang="tr-TR" sz="900" i="1" dirty="0" err="1" smtClean="0"/>
              <a:t>howitworks</a:t>
            </a:r>
            <a:r>
              <a:rPr lang="tr-TR" sz="900" i="1" dirty="0" smtClean="0"/>
              <a:t>.html)</a:t>
            </a:r>
            <a:endParaRPr lang="tr-TR" sz="900" i="1" dirty="0"/>
          </a:p>
        </p:txBody>
      </p:sp>
    </p:spTree>
    <p:extLst>
      <p:ext uri="{BB962C8B-B14F-4D97-AF65-F5344CB8AC3E}">
        <p14:creationId xmlns:p14="http://schemas.microsoft.com/office/powerpoint/2010/main" val="17651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Wingdings" pitchFamily="2" charset="2"/>
              <a:buChar char="Ø"/>
            </a:pPr>
            <a:r>
              <a:rPr lang="tr-TR" b="1" dirty="0"/>
              <a:t>Data </a:t>
            </a:r>
            <a:r>
              <a:rPr lang="tr-TR" b="1" dirty="0" err="1" smtClean="0"/>
              <a:t>analysis</a:t>
            </a:r>
            <a:r>
              <a:rPr lang="tr-TR" b="1" dirty="0" smtClean="0"/>
              <a:t> of MS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Many mass spectrometers work in either </a:t>
            </a:r>
            <a:r>
              <a:rPr lang="en-US" sz="2000" i="1" dirty="0"/>
              <a:t>negative ion mode</a:t>
            </a:r>
            <a:r>
              <a:rPr lang="en-US" sz="2000" dirty="0"/>
              <a:t> or </a:t>
            </a:r>
            <a:r>
              <a:rPr lang="en-US" sz="2000" i="1" dirty="0"/>
              <a:t>positive ion mode</a:t>
            </a:r>
            <a:r>
              <a:rPr lang="en-US" sz="2000" dirty="0"/>
              <a:t>. It is very important to know whether the observed ions are negatively or positively </a:t>
            </a:r>
            <a:r>
              <a:rPr lang="en-US" sz="2000" dirty="0" smtClean="0"/>
              <a:t>charged.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en-US" sz="2000" dirty="0"/>
              <a:t>This is often important in determining the neutral mass but it also indicates something about the nature of the molecules.</a:t>
            </a:r>
            <a:endParaRPr lang="tr-TR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Different types of ion source result in different arrays of fragments produced from the original molecules. An electron ionization source produces many fragments and mostly single-charged (1-) radicals (odd number of electrons), whereas an electrospray source usually produces non-radical </a:t>
            </a:r>
            <a:r>
              <a:rPr lang="en-US" sz="2000" dirty="0" err="1"/>
              <a:t>quasimolecular</a:t>
            </a:r>
            <a:r>
              <a:rPr lang="en-US" sz="2000" dirty="0"/>
              <a:t> ions that are frequently multiply charged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7149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1111"/>
            <a:ext cx="366712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4144672" y="764704"/>
            <a:ext cx="4752528" cy="2808312"/>
          </a:xfrm>
        </p:spPr>
        <p:txBody>
          <a:bodyPr>
            <a:norm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By understanding the origin of a sample, certain expectations can be assumed as to the component molecules of the sample and their fragmentations. A sample from a synthesis/manufacturing process will probably contain impurities chemically related to the target component. A relatively crudely prepared biological sample will probably contain a certain amount of salt, which may form </a:t>
            </a:r>
            <a:r>
              <a:rPr lang="tr-TR" sz="1600" dirty="0" err="1" smtClean="0">
                <a:solidFill>
                  <a:schemeClr val="bg1"/>
                </a:solidFill>
              </a:rPr>
              <a:t>adducts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with the </a:t>
            </a:r>
            <a:r>
              <a:rPr lang="en-US" sz="1600" dirty="0" err="1">
                <a:solidFill>
                  <a:schemeClr val="bg1"/>
                </a:solidFill>
              </a:rPr>
              <a:t>analyte</a:t>
            </a:r>
            <a:r>
              <a:rPr lang="en-US" sz="1600" dirty="0">
                <a:solidFill>
                  <a:schemeClr val="bg1"/>
                </a:solidFill>
              </a:rPr>
              <a:t> molecules in certain analyses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4788024" y="4026818"/>
            <a:ext cx="3344416" cy="17526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Results can also depend heavily on how the sample was prepared and how it was run/introduced</a:t>
            </a:r>
            <a:endParaRPr lang="tr-TR" sz="1800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99592" y="5093459"/>
            <a:ext cx="3379093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A</a:t>
            </a:r>
            <a:r>
              <a:rPr lang="tr-TR" sz="1200" dirty="0" smtClean="0"/>
              <a:t>n </a:t>
            </a:r>
            <a:r>
              <a:rPr lang="tr-TR" sz="1200" dirty="0" err="1" smtClean="0"/>
              <a:t>ex</a:t>
            </a:r>
            <a:r>
              <a:rPr lang="en-US" sz="1200" dirty="0" smtClean="0"/>
              <a:t>a</a:t>
            </a:r>
            <a:r>
              <a:rPr lang="tr-TR" sz="1200" dirty="0" err="1" smtClean="0"/>
              <a:t>mple</a:t>
            </a:r>
            <a:r>
              <a:rPr lang="tr-TR" sz="1200" dirty="0" smtClean="0"/>
              <a:t> </a:t>
            </a:r>
            <a:r>
              <a:rPr lang="tr-TR" sz="1200" dirty="0" err="1" smtClean="0"/>
              <a:t>to</a:t>
            </a:r>
            <a:r>
              <a:rPr lang="tr-TR" sz="1200" dirty="0" smtClean="0"/>
              <a:t>  </a:t>
            </a:r>
            <a:r>
              <a:rPr lang="en-US" sz="1200" dirty="0" smtClean="0"/>
              <a:t>a</a:t>
            </a:r>
            <a:r>
              <a:rPr lang="tr-TR" sz="1200" dirty="0" smtClean="0"/>
              <a:t> m</a:t>
            </a:r>
            <a:r>
              <a:rPr lang="en-US" sz="1200" dirty="0" smtClean="0"/>
              <a:t>a</a:t>
            </a:r>
            <a:r>
              <a:rPr lang="tr-TR" sz="1200" dirty="0" err="1" smtClean="0"/>
              <a:t>ss</a:t>
            </a:r>
            <a:r>
              <a:rPr lang="tr-TR" sz="1200" dirty="0" smtClean="0"/>
              <a:t> </a:t>
            </a:r>
            <a:r>
              <a:rPr lang="tr-TR" sz="1200" dirty="0" err="1" smtClean="0"/>
              <a:t>spectrum</a:t>
            </a:r>
            <a:endParaRPr lang="tr-TR" sz="1200" dirty="0" smtClean="0"/>
          </a:p>
          <a:p>
            <a:pPr algn="ctr"/>
            <a:r>
              <a:rPr lang="tr-TR" sz="1050" i="1" dirty="0" smtClean="0"/>
              <a:t>(http</a:t>
            </a:r>
            <a:r>
              <a:rPr lang="tr-TR" sz="1050" i="1" dirty="0"/>
              <a:t>://</a:t>
            </a:r>
            <a:r>
              <a:rPr lang="tr-TR" sz="1050" i="1" dirty="0" smtClean="0"/>
              <a:t>en.</a:t>
            </a:r>
            <a:r>
              <a:rPr lang="tr-TR" sz="1050" i="1" dirty="0" err="1" smtClean="0"/>
              <a:t>wikipedia</a:t>
            </a:r>
            <a:r>
              <a:rPr lang="tr-TR" sz="1050" i="1" dirty="0" smtClean="0"/>
              <a:t>.org/</a:t>
            </a:r>
            <a:r>
              <a:rPr lang="tr-TR" sz="1050" i="1" dirty="0" err="1" smtClean="0"/>
              <a:t>wiki</a:t>
            </a:r>
            <a:r>
              <a:rPr lang="tr-TR" sz="1050" i="1" dirty="0" smtClean="0"/>
              <a:t>/</a:t>
            </a:r>
            <a:r>
              <a:rPr lang="tr-TR" sz="1050" i="1" dirty="0" err="1" smtClean="0"/>
              <a:t>Mass</a:t>
            </a:r>
            <a:r>
              <a:rPr lang="tr-TR" sz="1050" i="1" dirty="0" smtClean="0"/>
              <a:t>_</a:t>
            </a:r>
            <a:r>
              <a:rPr lang="tr-TR" sz="1050" i="1" dirty="0" err="1" smtClean="0"/>
              <a:t>spectrometry</a:t>
            </a:r>
            <a:r>
              <a:rPr lang="tr-TR" sz="1050" i="1" dirty="0" smtClean="0"/>
              <a:t>#</a:t>
            </a:r>
            <a:r>
              <a:rPr lang="tr-TR" sz="1050" i="1" dirty="0" err="1" smtClean="0"/>
              <a:t>Chromatographic</a:t>
            </a:r>
            <a:r>
              <a:rPr lang="tr-TR" sz="1050" i="1" dirty="0" smtClean="0"/>
              <a:t>_</a:t>
            </a:r>
            <a:r>
              <a:rPr lang="tr-TR" sz="1050" i="1" dirty="0" err="1" smtClean="0"/>
              <a:t>techniques</a:t>
            </a:r>
            <a:r>
              <a:rPr lang="tr-TR" sz="1050" i="1" dirty="0" smtClean="0"/>
              <a:t>_</a:t>
            </a:r>
            <a:r>
              <a:rPr lang="tr-TR" sz="1050" i="1" dirty="0" err="1" smtClean="0"/>
              <a:t>combined</a:t>
            </a:r>
            <a:r>
              <a:rPr lang="tr-TR" sz="1050" i="1" dirty="0" smtClean="0"/>
              <a:t>_</a:t>
            </a:r>
            <a:r>
              <a:rPr lang="tr-TR" sz="1050" i="1" dirty="0" err="1" smtClean="0"/>
              <a:t>with</a:t>
            </a:r>
            <a:r>
              <a:rPr lang="tr-TR" sz="1050" i="1" dirty="0" smtClean="0"/>
              <a:t>_</a:t>
            </a:r>
            <a:r>
              <a:rPr lang="tr-TR" sz="1050" i="1" dirty="0" err="1" smtClean="0"/>
              <a:t>mass</a:t>
            </a:r>
            <a:r>
              <a:rPr lang="tr-TR" sz="1050" i="1" dirty="0" smtClean="0"/>
              <a:t>_</a:t>
            </a:r>
            <a:r>
              <a:rPr lang="tr-TR" sz="1050" i="1" dirty="0" err="1" smtClean="0"/>
              <a:t>spectrometry</a:t>
            </a:r>
            <a:r>
              <a:rPr lang="tr-TR" sz="1050" i="1" dirty="0" smtClean="0"/>
              <a:t>)</a:t>
            </a:r>
            <a:endParaRPr lang="tr-TR" sz="1050" i="1" dirty="0"/>
          </a:p>
        </p:txBody>
      </p:sp>
    </p:spTree>
    <p:extLst>
      <p:ext uri="{BB962C8B-B14F-4D97-AF65-F5344CB8AC3E}">
        <p14:creationId xmlns:p14="http://schemas.microsoft.com/office/powerpoint/2010/main" val="4000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5407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b="0" dirty="0">
                <a:solidFill>
                  <a:schemeClr val="accent2"/>
                </a:solidFill>
              </a:rPr>
              <a:t>Examples of mass spec data output</a:t>
            </a:r>
          </a:p>
        </p:txBody>
      </p:sp>
      <p:pic>
        <p:nvPicPr>
          <p:cNvPr id="4" name="Picture 3" descr="strontiumpea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33528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massp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444625"/>
            <a:ext cx="38290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56325" y="23463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tr-TR" b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9938" y="1981200"/>
            <a:ext cx="3878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b="0"/>
              <a:t>You can scan in B or V to sweep masses</a:t>
            </a:r>
          </a:p>
          <a:p>
            <a:pPr algn="l" eaLnBrk="1" hangingPunct="1"/>
            <a:r>
              <a:rPr lang="en-US" b="0"/>
              <a:t>across a single detector.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40450" y="33051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b="0"/>
              <a:t>OR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00600" y="4752975"/>
            <a:ext cx="3627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b="0"/>
              <a:t>You can put different masses into</a:t>
            </a:r>
          </a:p>
          <a:p>
            <a:pPr algn="l" eaLnBrk="1" hangingPunct="1"/>
            <a:r>
              <a:rPr lang="en-US" b="0"/>
              <a:t>multiple cups without changing B or V.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48000" y="1554163"/>
            <a:ext cx="592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sz="1200" b="0"/>
              <a:t>Ex:  B</a:t>
            </a:r>
          </a:p>
        </p:txBody>
      </p:sp>
    </p:spTree>
    <p:extLst>
      <p:ext uri="{BB962C8B-B14F-4D97-AF65-F5344CB8AC3E}">
        <p14:creationId xmlns:p14="http://schemas.microsoft.com/office/powerpoint/2010/main" val="31687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99861"/>
            <a:ext cx="6036568" cy="495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etin kutusu"/>
          <p:cNvSpPr txBox="1"/>
          <p:nvPr/>
        </p:nvSpPr>
        <p:spPr>
          <a:xfrm>
            <a:off x="3131840" y="764704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Ionizers</a:t>
            </a:r>
            <a:endParaRPr lang="tr-TR" sz="4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275856" y="6381328"/>
            <a:ext cx="2975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i="1" dirty="0" smtClean="0"/>
              <a:t>(http://www.</a:t>
            </a:r>
            <a:r>
              <a:rPr lang="tr-TR" sz="1200" i="1" dirty="0" err="1" smtClean="0"/>
              <a:t>asms</a:t>
            </a:r>
            <a:r>
              <a:rPr lang="tr-TR" sz="1200" i="1" dirty="0" smtClean="0"/>
              <a:t>.org/</a:t>
            </a:r>
            <a:r>
              <a:rPr lang="tr-TR" sz="1200" i="1" dirty="0" err="1" smtClean="0"/>
              <a:t>whatisms</a:t>
            </a:r>
            <a:r>
              <a:rPr lang="tr-TR" sz="1200" i="1" dirty="0" smtClean="0"/>
              <a:t>/p12.html)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15915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73886"/>
            <a:ext cx="6702308" cy="479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8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0" y="1700808"/>
            <a:ext cx="377548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94" y="502991"/>
            <a:ext cx="4644008" cy="556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 flipH="1">
            <a:off x="4932040" y="6131959"/>
            <a:ext cx="29523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050" dirty="0">
                <a:solidFill>
                  <a:prstClr val="black"/>
                </a:solidFill>
              </a:rPr>
              <a:t>http://www.authorstream.com/Presentation/sreeramdileep-584348-mass-spectroscopy/</a:t>
            </a:r>
          </a:p>
        </p:txBody>
      </p:sp>
    </p:spTree>
    <p:extLst>
      <p:ext uri="{BB962C8B-B14F-4D97-AF65-F5344CB8AC3E}">
        <p14:creationId xmlns:p14="http://schemas.microsoft.com/office/powerpoint/2010/main" val="37743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804248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1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Outline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9763">
              <a:buFontTx/>
              <a:buBlip>
                <a:blip r:embed="rId2"/>
              </a:buBlip>
            </a:pPr>
            <a:r>
              <a:rPr lang="en-US" dirty="0" smtClean="0"/>
              <a:t>Historical Background of MS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SIMS</a:t>
            </a:r>
            <a:endParaRPr lang="en-US" dirty="0" smtClean="0"/>
          </a:p>
          <a:p>
            <a:pPr marL="639763">
              <a:buFontTx/>
              <a:buBlip>
                <a:blip r:embed="rId2"/>
              </a:buBlip>
            </a:pPr>
            <a:r>
              <a:rPr lang="en-US" dirty="0" smtClean="0"/>
              <a:t>What is M</a:t>
            </a:r>
            <a:r>
              <a:rPr lang="tr-TR" dirty="0" smtClean="0"/>
              <a:t>S </a:t>
            </a:r>
            <a:r>
              <a:rPr lang="tr-TR" dirty="0" err="1" smtClean="0"/>
              <a:t>and</a:t>
            </a:r>
            <a:r>
              <a:rPr lang="tr-TR" dirty="0" smtClean="0"/>
              <a:t> SIMS</a:t>
            </a:r>
            <a:r>
              <a:rPr lang="en-US" dirty="0" smtClean="0"/>
              <a:t>?</a:t>
            </a:r>
          </a:p>
          <a:p>
            <a:pPr marL="639763">
              <a:buFontTx/>
              <a:buBlip>
                <a:blip r:embed="rId2"/>
              </a:buBlip>
            </a:pPr>
            <a:r>
              <a:rPr lang="en-US" dirty="0" smtClean="0"/>
              <a:t>Working Principle of MS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SIMS</a:t>
            </a:r>
            <a:endParaRPr lang="en-US" dirty="0" smtClean="0"/>
          </a:p>
          <a:p>
            <a:pPr marL="639763">
              <a:buFontTx/>
              <a:buBlip>
                <a:blip r:embed="rId2"/>
              </a:buBlip>
            </a:pPr>
            <a:r>
              <a:rPr lang="en-US" dirty="0" smtClean="0"/>
              <a:t>Instrumental </a:t>
            </a:r>
            <a:r>
              <a:rPr lang="en-US" dirty="0" err="1" smtClean="0"/>
              <a:t>Structur</a:t>
            </a:r>
            <a:r>
              <a:rPr lang="tr-TR" dirty="0" smtClean="0"/>
              <a:t>es</a:t>
            </a:r>
          </a:p>
          <a:p>
            <a:pPr marL="639763">
              <a:buFontTx/>
              <a:buBlip>
                <a:blip r:embed="rId2"/>
              </a:buBlip>
            </a:pP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r>
              <a:rPr lang="tr-TR" dirty="0" smtClean="0"/>
              <a:t> can be </a:t>
            </a:r>
            <a:r>
              <a:rPr lang="tr-TR" dirty="0" err="1" smtClean="0"/>
              <a:t>measured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MS, SIMS?</a:t>
            </a:r>
          </a:p>
          <a:p>
            <a:pPr marL="639763">
              <a:buFontTx/>
              <a:buBlip>
                <a:blip r:embed="rId2"/>
              </a:buBlip>
            </a:pPr>
            <a:r>
              <a:rPr lang="en-US" dirty="0"/>
              <a:t>Advantages and Disadvantages</a:t>
            </a:r>
            <a:endParaRPr lang="tr-TR" dirty="0" smtClean="0"/>
          </a:p>
          <a:p>
            <a:pPr marL="639763">
              <a:buFontTx/>
              <a:buBlip>
                <a:blip r:embed="rId2"/>
              </a:buBlip>
            </a:pPr>
            <a:endParaRPr lang="en-US" dirty="0" smtClean="0"/>
          </a:p>
          <a:p>
            <a:pPr marL="365443" indent="0">
              <a:buNone/>
            </a:pPr>
            <a:r>
              <a:rPr lang="tr-TR" dirty="0" smtClean="0">
                <a:solidFill>
                  <a:srgbClr val="C00000"/>
                </a:solidFill>
              </a:rPr>
              <a:t>   </a:t>
            </a:r>
            <a:endParaRPr lang="en-US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840760" cy="46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483768" y="5692276"/>
            <a:ext cx="41044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http://www.authorstream.com/Presentation/sreeramdileep-584348-mass-spectroscopy/</a:t>
            </a:r>
          </a:p>
        </p:txBody>
      </p:sp>
    </p:spTree>
    <p:extLst>
      <p:ext uri="{BB962C8B-B14F-4D97-AF65-F5344CB8AC3E}">
        <p14:creationId xmlns:p14="http://schemas.microsoft.com/office/powerpoint/2010/main" val="1581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056784" cy="290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478723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979712" y="636232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/>
              <a:t>http://www.authorstream.com/Presentation/sreeramdileep-584348-mass-spectroscopy/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48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" y="1052736"/>
            <a:ext cx="4936951" cy="436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09" y="1512736"/>
            <a:ext cx="4468391" cy="358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724128" y="523166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/>
              <a:t>http://www.authorstream.com/Presentation/sreeramdileep-584348-mass-spectroscopy/</a:t>
            </a:r>
          </a:p>
        </p:txBody>
      </p:sp>
    </p:spTree>
    <p:extLst>
      <p:ext uri="{BB962C8B-B14F-4D97-AF65-F5344CB8AC3E}">
        <p14:creationId xmlns:p14="http://schemas.microsoft.com/office/powerpoint/2010/main" val="21045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43608" y="2852936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• </a:t>
            </a:r>
            <a:r>
              <a:rPr lang="en-US" sz="2400" dirty="0" err="1" smtClean="0"/>
              <a:t>Providesmolecular</a:t>
            </a:r>
            <a:r>
              <a:rPr lang="en-US" sz="2400" dirty="0" smtClean="0"/>
              <a:t> </a:t>
            </a:r>
            <a:r>
              <a:rPr lang="en-US" sz="2400" dirty="0" err="1"/>
              <a:t>weightsof</a:t>
            </a:r>
            <a:r>
              <a:rPr lang="en-US" sz="2400" dirty="0"/>
              <a:t> peptides and proteins with </a:t>
            </a:r>
            <a:r>
              <a:rPr lang="en-US" sz="2400" dirty="0" err="1"/>
              <a:t>highaccuracy</a:t>
            </a:r>
            <a:r>
              <a:rPr lang="en-US" sz="2400" dirty="0"/>
              <a:t> (0.1-0.01%)</a:t>
            </a:r>
          </a:p>
          <a:p>
            <a:r>
              <a:rPr lang="tr-TR" sz="2400" dirty="0"/>
              <a:t>•</a:t>
            </a:r>
            <a:r>
              <a:rPr lang="tr-TR" sz="2400" dirty="0" err="1"/>
              <a:t>Highlysensitive</a:t>
            </a:r>
            <a:endParaRPr lang="tr-TR" sz="2400" dirty="0"/>
          </a:p>
          <a:p>
            <a:r>
              <a:rPr lang="tr-TR" sz="2400" dirty="0"/>
              <a:t>•</a:t>
            </a:r>
            <a:r>
              <a:rPr lang="tr-TR" sz="2400" dirty="0" err="1"/>
              <a:t>Sample</a:t>
            </a:r>
            <a:r>
              <a:rPr lang="tr-TR" sz="2400" dirty="0"/>
              <a:t> </a:t>
            </a:r>
            <a:r>
              <a:rPr lang="tr-TR" sz="2400" dirty="0" err="1"/>
              <a:t>puritynot</a:t>
            </a:r>
            <a:r>
              <a:rPr lang="tr-TR" sz="2400" dirty="0"/>
              <a:t> </a:t>
            </a:r>
            <a:r>
              <a:rPr lang="tr-TR" sz="2400" dirty="0" err="1"/>
              <a:t>important</a:t>
            </a:r>
            <a:endParaRPr lang="tr-TR" sz="2400" dirty="0"/>
          </a:p>
          <a:p>
            <a:r>
              <a:rPr lang="en-US" sz="2400" dirty="0"/>
              <a:t>•Can be </a:t>
            </a:r>
            <a:r>
              <a:rPr lang="en-US" sz="2400" dirty="0" err="1"/>
              <a:t>coupledwith</a:t>
            </a:r>
            <a:r>
              <a:rPr lang="en-US" sz="2400" dirty="0"/>
              <a:t> on-</a:t>
            </a:r>
            <a:r>
              <a:rPr lang="en-US" sz="2400" dirty="0" err="1"/>
              <a:t>lineseparationmethodssuch</a:t>
            </a:r>
            <a:r>
              <a:rPr lang="en-US" sz="2400" dirty="0"/>
              <a:t> as HPLC and </a:t>
            </a:r>
            <a:r>
              <a:rPr lang="en-US" sz="2400" dirty="0" err="1"/>
              <a:t>capillaryelectrophoresisfor</a:t>
            </a:r>
            <a:r>
              <a:rPr lang="en-US" sz="2400" dirty="0"/>
              <a:t> the analysis of mixtures</a:t>
            </a:r>
          </a:p>
          <a:p>
            <a:endParaRPr lang="tr-TR" sz="2400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1115616" y="162880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 smtClean="0"/>
              <a:t>Advantages</a:t>
            </a:r>
            <a:r>
              <a:rPr lang="tr-TR" sz="3200" b="1" dirty="0" smtClean="0"/>
              <a:t> of </a:t>
            </a:r>
            <a:r>
              <a:rPr lang="tr-TR" sz="3200" b="1" dirty="0" err="1"/>
              <a:t>Mass</a:t>
            </a:r>
            <a:r>
              <a:rPr lang="tr-TR" sz="3200" b="1" dirty="0"/>
              <a:t> </a:t>
            </a:r>
            <a:r>
              <a:rPr lang="tr-TR" sz="3200" b="1" dirty="0" err="1"/>
              <a:t>Spectroscopy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8958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6"/>
          <p:cNvSpPr txBox="1"/>
          <p:nvPr/>
        </p:nvSpPr>
        <p:spPr>
          <a:xfrm>
            <a:off x="755576" y="126876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 smtClean="0"/>
              <a:t>Disadvantages</a:t>
            </a:r>
            <a:r>
              <a:rPr lang="tr-TR" sz="3200" b="1" dirty="0" smtClean="0"/>
              <a:t> of </a:t>
            </a:r>
            <a:r>
              <a:rPr lang="tr-TR" sz="3200" b="1" dirty="0" err="1"/>
              <a:t>Mass</a:t>
            </a:r>
            <a:r>
              <a:rPr lang="tr-TR" sz="3200" b="1" dirty="0"/>
              <a:t> </a:t>
            </a:r>
            <a:r>
              <a:rPr lang="tr-TR" sz="3200" b="1" dirty="0" err="1"/>
              <a:t>Spectroscopy</a:t>
            </a:r>
            <a:endParaRPr lang="tr-TR" sz="3200" dirty="0"/>
          </a:p>
        </p:txBody>
      </p:sp>
      <p:sp>
        <p:nvSpPr>
          <p:cNvPr id="3" name="Dikdörtgen 7"/>
          <p:cNvSpPr/>
          <p:nvPr/>
        </p:nvSpPr>
        <p:spPr>
          <a:xfrm>
            <a:off x="971600" y="2276872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•</a:t>
            </a:r>
            <a:r>
              <a:rPr lang="tr-TR" sz="2400" dirty="0" err="1"/>
              <a:t>Noncovalentcomplexesare</a:t>
            </a:r>
            <a:r>
              <a:rPr lang="tr-TR" sz="2400" dirty="0"/>
              <a:t> </a:t>
            </a:r>
            <a:r>
              <a:rPr lang="tr-TR" sz="2400" dirty="0" err="1"/>
              <a:t>oftendisrupted</a:t>
            </a:r>
            <a:endParaRPr lang="tr-TR" sz="2400" dirty="0"/>
          </a:p>
          <a:p>
            <a:r>
              <a:rPr lang="tr-TR" sz="2400" dirty="0"/>
              <a:t>•</a:t>
            </a:r>
            <a:r>
              <a:rPr lang="tr-TR" sz="2400" dirty="0" err="1"/>
              <a:t>Cannotdistinguishstereoisomers</a:t>
            </a:r>
            <a:endParaRPr lang="tr-TR" sz="2400" dirty="0"/>
          </a:p>
          <a:p>
            <a:r>
              <a:rPr lang="tr-TR" sz="2400" dirty="0"/>
              <a:t>•</a:t>
            </a:r>
            <a:r>
              <a:rPr lang="tr-TR" sz="2400" dirty="0" err="1"/>
              <a:t>Expensiveinstrumentation</a:t>
            </a:r>
            <a:endParaRPr lang="tr-TR" sz="2400" dirty="0"/>
          </a:p>
          <a:p>
            <a:r>
              <a:rPr lang="tr-TR" sz="2400" dirty="0"/>
              <a:t>•</a:t>
            </a:r>
            <a:r>
              <a:rPr lang="tr-TR" sz="2400" dirty="0" err="1"/>
              <a:t>Fewfor</a:t>
            </a:r>
            <a:r>
              <a:rPr lang="tr-TR" sz="2400" dirty="0"/>
              <a:t> </a:t>
            </a:r>
            <a:r>
              <a:rPr lang="tr-TR" sz="2400" dirty="0" err="1"/>
              <a:t>proteins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peptides</a:t>
            </a:r>
            <a:r>
              <a:rPr lang="tr-TR" sz="2400" dirty="0"/>
              <a:t>, as </a:t>
            </a:r>
            <a:r>
              <a:rPr lang="tr-TR" sz="2400" dirty="0" err="1"/>
              <a:t>purityand</a:t>
            </a:r>
            <a:r>
              <a:rPr lang="tr-TR" sz="2400" dirty="0"/>
              <a:t> </a:t>
            </a:r>
            <a:r>
              <a:rPr lang="tr-TR" sz="2400" dirty="0" err="1"/>
              <a:t>sample</a:t>
            </a:r>
            <a:r>
              <a:rPr lang="tr-TR" sz="2400" dirty="0"/>
              <a:t> </a:t>
            </a:r>
            <a:r>
              <a:rPr lang="tr-TR" sz="2400" dirty="0" err="1"/>
              <a:t>requirementsare</a:t>
            </a:r>
            <a:r>
              <a:rPr lang="tr-TR" sz="2400" dirty="0"/>
              <a:t> not </a:t>
            </a:r>
            <a:r>
              <a:rPr lang="tr-TR" sz="2400" dirty="0" err="1"/>
              <a:t>restrictive</a:t>
            </a:r>
            <a:r>
              <a:rPr lang="tr-TR" sz="2400" dirty="0"/>
              <a:t>(</a:t>
            </a:r>
            <a:r>
              <a:rPr lang="tr-TR" sz="2400" dirty="0" err="1"/>
              <a:t>fmol-pmolquantitiescan</a:t>
            </a:r>
            <a:r>
              <a:rPr lang="tr-TR" sz="2400" dirty="0"/>
              <a:t> be </a:t>
            </a:r>
            <a:r>
              <a:rPr lang="tr-TR" sz="2400" dirty="0" err="1"/>
              <a:t>used</a:t>
            </a:r>
            <a:r>
              <a:rPr lang="tr-TR" sz="2400" dirty="0"/>
              <a:t>)</a:t>
            </a:r>
          </a:p>
          <a:p>
            <a:r>
              <a:rPr lang="tr-TR" sz="2400" dirty="0"/>
              <a:t>•</a:t>
            </a:r>
            <a:r>
              <a:rPr lang="tr-TR" sz="2400" dirty="0" err="1"/>
              <a:t>Otherbiopolymers</a:t>
            </a:r>
            <a:r>
              <a:rPr lang="tr-TR" sz="2400" dirty="0"/>
              <a:t>(</a:t>
            </a:r>
            <a:r>
              <a:rPr lang="tr-TR" sz="2400" dirty="0" err="1"/>
              <a:t>nucleicacid</a:t>
            </a:r>
            <a:r>
              <a:rPr lang="tr-TR" sz="2400" dirty="0"/>
              <a:t>, </a:t>
            </a:r>
            <a:r>
              <a:rPr lang="tr-TR" sz="2400" dirty="0" err="1"/>
              <a:t>carbohydrates</a:t>
            </a:r>
            <a:r>
              <a:rPr lang="tr-TR" sz="2400" dirty="0"/>
              <a:t>)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moredifficultto</a:t>
            </a:r>
            <a:r>
              <a:rPr lang="tr-TR" sz="2400" dirty="0"/>
              <a:t> </a:t>
            </a:r>
            <a:r>
              <a:rPr lang="tr-TR" sz="2400" dirty="0" err="1"/>
              <a:t>analyze</a:t>
            </a:r>
            <a:endParaRPr lang="tr-TR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SIMS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Secondary ion mass spectrometry (SIMS) is based on the observation that charged particles</a:t>
            </a:r>
          </a:p>
          <a:p>
            <a:r>
              <a:rPr lang="en-US" dirty="0"/>
              <a:t>(Secondary Ions) are ejected from a sample surface when bombarded by a primary beam of heavy</a:t>
            </a:r>
          </a:p>
          <a:p>
            <a:r>
              <a:rPr lang="tr-TR" dirty="0" err="1"/>
              <a:t>particles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44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1196752"/>
            <a:ext cx="540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Secondary ion mass </a:t>
            </a:r>
            <a:r>
              <a:rPr lang="en-US" sz="2400" b="1" dirty="0" smtClean="0"/>
              <a:t>spectroscopy</a:t>
            </a:r>
            <a:endParaRPr lang="tr-TR" sz="2400" b="1" dirty="0" smtClean="0"/>
          </a:p>
          <a:p>
            <a:r>
              <a:rPr lang="en-US" dirty="0" smtClean="0"/>
              <a:t>Basic </a:t>
            </a:r>
            <a:r>
              <a:rPr lang="en-US" dirty="0"/>
              <a:t>Overview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276872"/>
            <a:ext cx="52292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3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7584" y="2924944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-</a:t>
            </a:r>
            <a:r>
              <a:rPr lang="en-US" dirty="0" smtClean="0"/>
              <a:t>Secondary </a:t>
            </a:r>
            <a:r>
              <a:rPr lang="en-US" dirty="0"/>
              <a:t>ion mass spectrometry(SIMS) is a technique used </a:t>
            </a:r>
            <a:r>
              <a:rPr lang="en-US" dirty="0" err="1"/>
              <a:t>inmaterials</a:t>
            </a:r>
            <a:r>
              <a:rPr lang="en-US" dirty="0"/>
              <a:t> science and </a:t>
            </a:r>
            <a:r>
              <a:rPr lang="en-US" dirty="0" smtClean="0"/>
              <a:t>surface</a:t>
            </a:r>
            <a:r>
              <a:rPr lang="tr-TR" dirty="0" smtClean="0"/>
              <a:t> </a:t>
            </a:r>
            <a:r>
              <a:rPr lang="en-US" dirty="0" smtClean="0"/>
              <a:t>science </a:t>
            </a:r>
            <a:r>
              <a:rPr lang="en-US" dirty="0"/>
              <a:t>to analyze the composition of solid surfaces </a:t>
            </a:r>
            <a:r>
              <a:rPr lang="en-US" dirty="0" err="1"/>
              <a:t>andthin</a:t>
            </a:r>
            <a:r>
              <a:rPr lang="en-US" dirty="0"/>
              <a:t> films by sputtering the surface of the specimen with a focused </a:t>
            </a:r>
            <a:r>
              <a:rPr lang="en-US" dirty="0" err="1"/>
              <a:t>primaryion</a:t>
            </a:r>
            <a:r>
              <a:rPr lang="en-US" dirty="0"/>
              <a:t> </a:t>
            </a:r>
            <a:r>
              <a:rPr lang="en-US" dirty="0" err="1"/>
              <a:t>beamand</a:t>
            </a:r>
            <a:r>
              <a:rPr lang="en-US" dirty="0"/>
              <a:t> collecting and analyzing ejected secondary ions. </a:t>
            </a:r>
            <a:endParaRPr lang="tr-TR" dirty="0" smtClean="0"/>
          </a:p>
          <a:p>
            <a:endParaRPr lang="en-US" dirty="0"/>
          </a:p>
          <a:p>
            <a:r>
              <a:rPr lang="tr-TR" dirty="0"/>
              <a:t>-</a:t>
            </a:r>
            <a:r>
              <a:rPr lang="en-US" dirty="0" smtClean="0"/>
              <a:t>These </a:t>
            </a:r>
            <a:r>
              <a:rPr lang="en-US" dirty="0"/>
              <a:t>secondary ions are measured with a mass </a:t>
            </a:r>
            <a:r>
              <a:rPr lang="en-US" dirty="0" err="1"/>
              <a:t>spectrometerto</a:t>
            </a:r>
            <a:r>
              <a:rPr lang="en-US" dirty="0"/>
              <a:t> determine the elemental, isotopic, or molecular composition of the surface.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115616" y="113403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 smtClean="0"/>
              <a:t>What</a:t>
            </a:r>
            <a:r>
              <a:rPr lang="tr-TR" sz="3600" dirty="0" smtClean="0"/>
              <a:t> </a:t>
            </a:r>
            <a:r>
              <a:rPr lang="tr-TR" sz="3600" dirty="0" err="1" smtClean="0"/>
              <a:t>properties</a:t>
            </a:r>
            <a:r>
              <a:rPr lang="tr-TR" sz="3600" dirty="0" smtClean="0"/>
              <a:t> can be </a:t>
            </a:r>
            <a:r>
              <a:rPr lang="tr-TR" sz="3600" dirty="0" err="1" smtClean="0"/>
              <a:t>measured</a:t>
            </a:r>
            <a:r>
              <a:rPr lang="tr-TR" sz="3600" dirty="0" smtClean="0"/>
              <a:t>/</a:t>
            </a:r>
            <a:r>
              <a:rPr lang="tr-TR" sz="3600" dirty="0" err="1" smtClean="0"/>
              <a:t>tested</a:t>
            </a:r>
            <a:r>
              <a:rPr lang="tr-TR" sz="3600" dirty="0" smtClean="0"/>
              <a:t>  </a:t>
            </a:r>
            <a:r>
              <a:rPr lang="tr-TR" sz="3600" dirty="0" err="1" smtClean="0"/>
              <a:t>with</a:t>
            </a:r>
            <a:r>
              <a:rPr lang="tr-TR" sz="3600" dirty="0" smtClean="0"/>
              <a:t> SIMS?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3229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1115616" y="692150"/>
            <a:ext cx="6984776" cy="566738"/>
          </a:xfrm>
        </p:spPr>
        <p:txBody>
          <a:bodyPr>
            <a:normAutofit fontScale="90000"/>
          </a:bodyPr>
          <a:lstStyle/>
          <a:p>
            <a:r>
              <a:rPr lang="tr-TR" dirty="0"/>
              <a:t>SECONDARY ION SPUTTERING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>
            <a:normAutofit/>
          </a:bodyPr>
          <a:lstStyle/>
          <a:p>
            <a:pPr lvl="4"/>
            <a:r>
              <a:rPr lang="tr-TR" sz="1100" dirty="0"/>
              <a:t>http://www.geos.ed.ac.uk/facilities/ionprobe/SIMS4.pdf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93824"/>
            <a:ext cx="48101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6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778098"/>
          </a:xfrm>
        </p:spPr>
        <p:txBody>
          <a:bodyPr>
            <a:normAutofit/>
          </a:bodyPr>
          <a:lstStyle/>
          <a:p>
            <a:r>
              <a:rPr lang="tr-TR" sz="3200" b="1" dirty="0" err="1" smtClean="0"/>
              <a:t>Advantages</a:t>
            </a:r>
            <a:r>
              <a:rPr lang="tr-TR" sz="3200" b="1" dirty="0" smtClean="0"/>
              <a:t> of </a:t>
            </a:r>
            <a:r>
              <a:rPr lang="en-US" sz="3200" b="1" dirty="0" smtClean="0"/>
              <a:t>SIMS </a:t>
            </a:r>
            <a:r>
              <a:rPr lang="en-US" sz="1400" b="1" dirty="0"/>
              <a:t/>
            </a:r>
            <a:br>
              <a:rPr lang="en-US" sz="1400" b="1" dirty="0"/>
            </a:br>
            <a:endParaRPr lang="tr-TR" sz="1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000597"/>
            <a:ext cx="8229600" cy="4857403"/>
          </a:xfrm>
        </p:spPr>
        <p:txBody>
          <a:bodyPr>
            <a:noAutofit/>
          </a:bodyPr>
          <a:lstStyle/>
          <a:p>
            <a:pPr marL="0" indent="0"/>
            <a:r>
              <a:rPr lang="en-US" sz="1800" dirty="0" smtClean="0"/>
              <a:t> </a:t>
            </a:r>
            <a:r>
              <a:rPr lang="en-US" sz="2400" dirty="0"/>
              <a:t>The elements from H to U may be detected.</a:t>
            </a:r>
          </a:p>
          <a:p>
            <a:pPr marL="0" indent="0"/>
            <a:r>
              <a:rPr lang="en-US" sz="2400" dirty="0" smtClean="0"/>
              <a:t> </a:t>
            </a:r>
            <a:r>
              <a:rPr lang="en-US" sz="2400" dirty="0"/>
              <a:t>Most elements may be detected down to concentrations of 1ppm or 1ppb.</a:t>
            </a:r>
          </a:p>
          <a:p>
            <a:pPr marL="0" indent="0"/>
            <a:r>
              <a:rPr lang="en-US" sz="2400" dirty="0" smtClean="0"/>
              <a:t> </a:t>
            </a:r>
            <a:r>
              <a:rPr lang="en-US" sz="2400" dirty="0"/>
              <a:t>Isotopic ratios may be measured, normally to a precision of 0.5 to 0.05%.</a:t>
            </a:r>
          </a:p>
          <a:p>
            <a:pPr marL="0" indent="0"/>
            <a:r>
              <a:rPr lang="en-US" sz="2400" dirty="0" smtClean="0"/>
              <a:t> </a:t>
            </a:r>
            <a:r>
              <a:rPr lang="en-US" sz="2400" dirty="0"/>
              <a:t>Two dimensional ion images may be acquired. A secondary ion leaves the surface at a </a:t>
            </a:r>
            <a:r>
              <a:rPr lang="en-US" sz="2400" dirty="0" smtClean="0"/>
              <a:t>point</a:t>
            </a:r>
            <a:r>
              <a:rPr lang="tr-TR" sz="2400" dirty="0" smtClean="0"/>
              <a:t> </a:t>
            </a:r>
            <a:r>
              <a:rPr lang="en-US" sz="2400" dirty="0" smtClean="0"/>
              <a:t>close </a:t>
            </a:r>
            <a:r>
              <a:rPr lang="en-US" sz="2400" dirty="0"/>
              <a:t>to its original location. This enables </a:t>
            </a:r>
            <a:r>
              <a:rPr lang="en-US" sz="2400" dirty="0" err="1"/>
              <a:t>localised</a:t>
            </a:r>
            <a:r>
              <a:rPr lang="en-US" sz="2400" dirty="0"/>
              <a:t> analysis of the sample to be undertaken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the cornerstone of ion imaging</a:t>
            </a:r>
            <a:r>
              <a:rPr lang="en-US" sz="2400" dirty="0" smtClean="0"/>
              <a:t>.</a:t>
            </a:r>
          </a:p>
          <a:p>
            <a:pPr marL="0" indent="0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219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</a:t>
            </a:r>
            <a:r>
              <a:rPr lang="tr-TR" dirty="0" smtClean="0"/>
              <a:t>i</a:t>
            </a:r>
            <a:r>
              <a:rPr lang="en-US" dirty="0" err="1" smtClean="0"/>
              <a:t>stor</a:t>
            </a:r>
            <a:r>
              <a:rPr lang="tr-TR" dirty="0" smtClean="0"/>
              <a:t>i</a:t>
            </a:r>
            <a:r>
              <a:rPr lang="en-US" dirty="0" smtClean="0"/>
              <a:t>cal background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39763">
              <a:buFontTx/>
              <a:buBlip>
                <a:blip r:embed="rId2"/>
              </a:buBlip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JJ Thomson built MS prototype to measure m/z of electron, awarded Nobel Prize in 1906</a:t>
            </a:r>
          </a:p>
          <a:p>
            <a:pPr marL="639763">
              <a:spcBef>
                <a:spcPts val="3800"/>
              </a:spcBef>
              <a:buFontTx/>
              <a:buBlip>
                <a:blip r:embed="rId2"/>
              </a:buBlip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MS concept first put into practice by Francis Aston, a physicist working in Cambridge England in 1919 and awarded Nobel Prize in 1922</a:t>
            </a:r>
          </a:p>
          <a:p>
            <a:pPr marL="639763">
              <a:spcBef>
                <a:spcPts val="3800"/>
              </a:spcBef>
              <a:buFontTx/>
              <a:buBlip>
                <a:blip r:embed="rId2"/>
              </a:buBlip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1948-52 - Time of Flight (TOF) mass analyzers introduced</a:t>
            </a:r>
          </a:p>
          <a:p>
            <a:pPr marL="639763">
              <a:spcBef>
                <a:spcPts val="3800"/>
              </a:spcBef>
              <a:buFontTx/>
              <a:buBlip>
                <a:blip r:embed="rId2"/>
              </a:buBlip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1955 -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Quadrupole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ion filters introduced by W. Paul, also invents the ion trap in 1983 (wins 1989 Nobel Prize)</a:t>
            </a:r>
          </a:p>
          <a:p>
            <a:pPr marL="639763">
              <a:spcBef>
                <a:spcPts val="3800"/>
              </a:spcBef>
              <a:buFontTx/>
              <a:buBlip>
                <a:blip r:embed="rId2"/>
              </a:buBlip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1968 - Tandem mass spectrometer appears</a:t>
            </a:r>
          </a:p>
          <a:p>
            <a:pPr marL="639763">
              <a:spcBef>
                <a:spcPts val="3800"/>
              </a:spcBef>
              <a:buFontTx/>
              <a:buBlip>
                <a:blip r:embed="rId2"/>
              </a:buBlip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 Mass spectrometers are now one of the MOST POWERFUL ANALYTIC TOOLS IN CHEMISTRY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55576" y="148478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/>
              <a:t>History</a:t>
            </a:r>
            <a:r>
              <a:rPr lang="tr-TR" sz="2400" b="1" dirty="0" smtClean="0"/>
              <a:t> of MS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>
            <a:noAutofit/>
          </a:bodyPr>
          <a:lstStyle/>
          <a:p>
            <a:pPr marL="0" indent="0"/>
            <a:r>
              <a:rPr lang="en-US" sz="2400" dirty="0" smtClean="0"/>
              <a:t>The volume of material sputtered is small. Using a high-energy and high primary beam</a:t>
            </a:r>
          </a:p>
          <a:p>
            <a:pPr marL="0" indent="0">
              <a:buNone/>
            </a:pPr>
            <a:r>
              <a:rPr lang="en-US" sz="2400" dirty="0" smtClean="0"/>
              <a:t>densities (dynamic SIMS) a volume of a 100 to 1000 μm3 is </a:t>
            </a:r>
            <a:r>
              <a:rPr lang="en-US" sz="2400" dirty="0" err="1" smtClean="0"/>
              <a:t>analysed</a:t>
            </a:r>
            <a:r>
              <a:rPr lang="en-US" sz="2400" dirty="0" smtClean="0"/>
              <a:t>. In contrast, using </a:t>
            </a:r>
            <a:r>
              <a:rPr lang="en-US" sz="2400" dirty="0" err="1" smtClean="0"/>
              <a:t>lowenergy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and low primary beam densities (static SIMS) the material sputtered is exceedingly</a:t>
            </a:r>
          </a:p>
          <a:p>
            <a:pPr marL="0" indent="0">
              <a:buNone/>
            </a:pPr>
            <a:r>
              <a:rPr lang="en-US" sz="2400" dirty="0" smtClean="0"/>
              <a:t>small, with surface mono-layers lasting hours or days.</a:t>
            </a:r>
          </a:p>
          <a:p>
            <a:pPr marL="0" indent="0"/>
            <a:r>
              <a:rPr lang="en-US" sz="2400" dirty="0" smtClean="0"/>
              <a:t> Three dimensional ion images may be acquired by scanning (</a:t>
            </a:r>
            <a:r>
              <a:rPr lang="en-US" sz="2400" dirty="0" err="1" smtClean="0"/>
              <a:t>rastering</a:t>
            </a:r>
            <a:r>
              <a:rPr lang="en-US" sz="2400" dirty="0" smtClean="0"/>
              <a:t>) the primary beam and</a:t>
            </a:r>
          </a:p>
          <a:p>
            <a:pPr marL="0" indent="0">
              <a:buNone/>
            </a:pPr>
            <a:r>
              <a:rPr lang="en-US" sz="2400" dirty="0" smtClean="0"/>
              <a:t>detecting the ion signal as the sample is gradually eroded.</a:t>
            </a:r>
          </a:p>
          <a:p>
            <a:pPr marL="0" indent="0"/>
            <a:r>
              <a:rPr lang="en-US" sz="2400" dirty="0" smtClean="0"/>
              <a:t> Little or no sample preparation may be needed.</a:t>
            </a:r>
            <a:endParaRPr lang="tr-TR" sz="2400" dirty="0" smtClean="0"/>
          </a:p>
          <a:p>
            <a:endParaRPr lang="tr-TR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r>
              <a:rPr lang="tr-TR" sz="3200" b="1" dirty="0" err="1" smtClean="0"/>
              <a:t>Limitations</a:t>
            </a:r>
            <a:r>
              <a:rPr lang="tr-TR" sz="3200" b="1" dirty="0" smtClean="0"/>
              <a:t> of SIMS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/>
            <a:r>
              <a:rPr lang="en-US" dirty="0" smtClean="0"/>
              <a:t> </a:t>
            </a:r>
            <a:r>
              <a:rPr lang="en-US" dirty="0"/>
              <a:t>The material sputtered from the sample surface consists not only </a:t>
            </a:r>
            <a:r>
              <a:rPr lang="en-US" dirty="0" smtClean="0"/>
              <a:t>of </a:t>
            </a:r>
            <a:r>
              <a:rPr lang="en-US" dirty="0"/>
              <a:t>mono-atomic ions </a:t>
            </a:r>
            <a:r>
              <a:rPr lang="en-US" dirty="0" smtClean="0"/>
              <a:t>but</a:t>
            </a:r>
            <a:r>
              <a:rPr lang="tr-TR" dirty="0" smtClean="0"/>
              <a:t> </a:t>
            </a:r>
            <a:r>
              <a:rPr lang="en-US" dirty="0" smtClean="0"/>
              <a:t>molecular </a:t>
            </a:r>
            <a:r>
              <a:rPr lang="en-US" dirty="0"/>
              <a:t>species that in places can dominate the mass spectrum, making analysis of </a:t>
            </a:r>
            <a:r>
              <a:rPr lang="en-US" dirty="0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elements</a:t>
            </a:r>
            <a:r>
              <a:rPr lang="tr-TR" dirty="0" smtClean="0"/>
              <a:t> </a:t>
            </a:r>
            <a:r>
              <a:rPr lang="tr-TR" dirty="0" err="1"/>
              <a:t>impossible</a:t>
            </a:r>
            <a:r>
              <a:rPr lang="tr-TR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sputtering process is poorly understood. No </a:t>
            </a:r>
            <a:r>
              <a:rPr lang="en-US" dirty="0" smtClean="0"/>
              <a:t>quantitative model </a:t>
            </a:r>
            <a:r>
              <a:rPr lang="en-US" dirty="0"/>
              <a:t>currently exists that </a:t>
            </a:r>
            <a:r>
              <a:rPr lang="en-US" dirty="0" smtClean="0"/>
              <a:t>can</a:t>
            </a:r>
            <a:r>
              <a:rPr lang="tr-TR" dirty="0" smtClean="0"/>
              <a:t> </a:t>
            </a:r>
            <a:r>
              <a:rPr lang="en-US" dirty="0" smtClean="0"/>
              <a:t>accurately </a:t>
            </a:r>
            <a:r>
              <a:rPr lang="en-US" dirty="0"/>
              <a:t>predict the secondary </a:t>
            </a:r>
            <a:r>
              <a:rPr lang="en-US" dirty="0" err="1"/>
              <a:t>ionisation</a:t>
            </a:r>
            <a:r>
              <a:rPr lang="en-US" dirty="0"/>
              <a:t> process. In order to obtain quantitative information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suitable </a:t>
            </a:r>
            <a:r>
              <a:rPr lang="en-US" dirty="0"/>
              <a:t>standard has to be used and empirical corrections applied.</a:t>
            </a:r>
          </a:p>
          <a:p>
            <a:r>
              <a:rPr lang="en-US" dirty="0" smtClean="0"/>
              <a:t>The </a:t>
            </a:r>
            <a:r>
              <a:rPr lang="en-US" dirty="0"/>
              <a:t>sensitivity of an element is strongly dependent on the composition of the matrix and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type </a:t>
            </a:r>
            <a:r>
              <a:rPr lang="en-US" dirty="0"/>
              <a:t>of primary beam used. Standards should, therefore, be close to the composition of the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en-US" dirty="0" smtClean="0"/>
              <a:t>unknown</a:t>
            </a:r>
            <a:r>
              <a:rPr lang="en-US" dirty="0"/>
              <a:t>. This is particularity true for isotopic analysis.</a:t>
            </a:r>
          </a:p>
          <a:p>
            <a:r>
              <a:rPr lang="en-US" dirty="0" smtClean="0"/>
              <a:t> </a:t>
            </a:r>
            <a:r>
              <a:rPr lang="en-US" dirty="0"/>
              <a:t>Samples must be compatible with an ultra high vacuum.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65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8362950" cy="5170487"/>
          </a:xfrm>
        </p:spPr>
        <p:txBody>
          <a:bodyPr>
            <a:normAutofit fontScale="90000"/>
          </a:bodyPr>
          <a:lstStyle/>
          <a:p>
            <a:r>
              <a:rPr lang="tr-TR" sz="4400" dirty="0" smtClean="0"/>
              <a:t>   </a:t>
            </a:r>
            <a:br>
              <a:rPr lang="tr-TR" sz="4400" dirty="0" smtClean="0"/>
            </a:b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en-US" sz="4400" dirty="0" smtClean="0"/>
              <a:t>TYPICAL APPLICATIONS</a:t>
            </a:r>
            <a:r>
              <a:rPr lang="tr-TR" sz="4400" dirty="0" smtClean="0"/>
              <a:t> of SIMS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chemeClr val="tx1"/>
                </a:solidFill>
              </a:rPr>
              <a:t> •</a:t>
            </a:r>
            <a:r>
              <a:rPr lang="tr-TR" sz="3600" dirty="0" err="1" smtClean="0">
                <a:solidFill>
                  <a:schemeClr val="tx1"/>
                </a:solidFill>
              </a:rPr>
              <a:t>Analyzing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biological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materials</a:t>
            </a:r>
            <a:r>
              <a:rPr lang="tr-TR" sz="3600" dirty="0" smtClean="0">
                <a:solidFill>
                  <a:schemeClr val="tx1"/>
                </a:solidFill>
              </a:rPr>
              <a:t/>
            </a:r>
            <a:br>
              <a:rPr lang="tr-TR" sz="3600" dirty="0" smtClean="0">
                <a:solidFill>
                  <a:schemeClr val="tx1"/>
                </a:solidFill>
              </a:rPr>
            </a:br>
            <a:r>
              <a:rPr lang="tr-TR" sz="3600" dirty="0" smtClean="0">
                <a:solidFill>
                  <a:schemeClr val="tx1"/>
                </a:solidFill>
              </a:rPr>
              <a:t/>
            </a:r>
            <a:br>
              <a:rPr lang="tr-TR" sz="3600" dirty="0" smtClean="0">
                <a:solidFill>
                  <a:schemeClr val="tx1"/>
                </a:solidFill>
              </a:rPr>
            </a:b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•The investigation of possible links between glass failure and polishing residue in optical components used in powerful lasers</a:t>
            </a:r>
            <a:r>
              <a:rPr lang="tr-TR" sz="3600" dirty="0" smtClean="0">
                <a:solidFill>
                  <a:schemeClr val="tx1"/>
                </a:solidFill>
              </a:rPr>
              <a:t>,</a:t>
            </a:r>
            <a:r>
              <a:rPr lang="en-US" sz="3600" dirty="0"/>
              <a:t/>
            </a:r>
            <a:br>
              <a:rPr lang="en-US" sz="3600" dirty="0"/>
            </a:b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009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</a:t>
            </a:r>
            <a:r>
              <a:rPr lang="en-US" sz="5400" dirty="0" smtClean="0"/>
              <a:t>f</a:t>
            </a:r>
            <a:r>
              <a:rPr lang="tr-TR" sz="5400" dirty="0" err="1" smtClean="0"/>
              <a:t>erences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u="sng" dirty="0" smtClean="0">
                <a:hlinkClick r:id="rId2"/>
              </a:rPr>
              <a:t>http://www.authorstream.com/Presentation/aSGuest114953-1199123-mass-spectrometry/</a:t>
            </a:r>
            <a:endParaRPr lang="tr-TR" sz="1600" u="sng" dirty="0" smtClean="0">
              <a:hlinkClick r:id="rId2"/>
            </a:endParaRPr>
          </a:p>
          <a:p>
            <a:r>
              <a:rPr lang="en-US" sz="1600" u="sng" dirty="0" smtClean="0">
                <a:hlinkClick r:id="rId2"/>
              </a:rPr>
              <a:t>http://www.ehow.com/list_7150856_uses-mass-spectrometer.html</a:t>
            </a:r>
            <a:endParaRPr lang="tr-TR" sz="1600" u="sng" dirty="0" smtClean="0"/>
          </a:p>
          <a:p>
            <a:r>
              <a:rPr lang="en-US" sz="1600" u="sng" dirty="0" smtClean="0">
                <a:hlinkClick r:id="rId3"/>
              </a:rPr>
              <a:t>http://www2.chemistry.msu.edu/faculty/reusch/VirtTxtJml/Spectrpy/MassSpec/masspec1.htm</a:t>
            </a:r>
            <a:endParaRPr lang="tr-TR" sz="1600" u="sng" dirty="0" smtClean="0"/>
          </a:p>
          <a:p>
            <a:r>
              <a:rPr lang="en-US" sz="1600" u="sng" dirty="0" smtClean="0">
                <a:hlinkClick r:id="rId4"/>
              </a:rPr>
              <a:t>http://www.chemguide.co.uk/analysis/masspec/howitworks.html</a:t>
            </a:r>
            <a:endParaRPr lang="tr-TR" sz="1600" u="sng" dirty="0" smtClean="0"/>
          </a:p>
          <a:p>
            <a:r>
              <a:rPr lang="tr-TR" sz="1600" i="1" dirty="0" smtClean="0">
                <a:hlinkClick r:id="rId5"/>
              </a:rPr>
              <a:t>http://www.emsl.pnl.gov/capabilities/viewInstrument.jsp?id=34006</a:t>
            </a:r>
            <a:endParaRPr lang="en-US" sz="1600" dirty="0"/>
          </a:p>
          <a:p>
            <a:r>
              <a:rPr lang="tr-TR" sz="1600" dirty="0">
                <a:hlinkClick r:id="rId6"/>
              </a:rPr>
              <a:t>http://</a:t>
            </a:r>
            <a:r>
              <a:rPr lang="tr-TR" sz="1600" dirty="0" smtClean="0">
                <a:hlinkClick r:id="rId6"/>
              </a:rPr>
              <a:t>en.</a:t>
            </a:r>
            <a:r>
              <a:rPr lang="tr-TR" sz="1600" dirty="0" err="1" smtClean="0">
                <a:hlinkClick r:id="rId6"/>
              </a:rPr>
              <a:t>wikipedia</a:t>
            </a:r>
            <a:r>
              <a:rPr lang="tr-TR" sz="1600" dirty="0" smtClean="0">
                <a:hlinkClick r:id="rId6"/>
              </a:rPr>
              <a:t>.org/</a:t>
            </a:r>
            <a:r>
              <a:rPr lang="tr-TR" sz="1600" dirty="0" err="1" smtClean="0">
                <a:hlinkClick r:id="rId6"/>
              </a:rPr>
              <a:t>wiki</a:t>
            </a:r>
            <a:r>
              <a:rPr lang="tr-TR" sz="1600" dirty="0" smtClean="0">
                <a:hlinkClick r:id="rId6"/>
              </a:rPr>
              <a:t>/</a:t>
            </a:r>
            <a:r>
              <a:rPr lang="tr-TR" sz="1600" dirty="0" err="1" smtClean="0">
                <a:hlinkClick r:id="rId6"/>
              </a:rPr>
              <a:t>Secondary</a:t>
            </a:r>
            <a:r>
              <a:rPr lang="tr-TR" sz="1600" dirty="0" smtClean="0">
                <a:hlinkClick r:id="rId6"/>
              </a:rPr>
              <a:t>_</a:t>
            </a:r>
            <a:r>
              <a:rPr lang="tr-TR" sz="1600" dirty="0" err="1" smtClean="0">
                <a:hlinkClick r:id="rId6"/>
              </a:rPr>
              <a:t>ion</a:t>
            </a:r>
            <a:r>
              <a:rPr lang="tr-TR" sz="1600" dirty="0" smtClean="0">
                <a:hlinkClick r:id="rId6"/>
              </a:rPr>
              <a:t>_</a:t>
            </a:r>
            <a:r>
              <a:rPr lang="tr-TR" sz="1600" dirty="0" err="1" smtClean="0">
                <a:hlinkClick r:id="rId6"/>
              </a:rPr>
              <a:t>mass</a:t>
            </a:r>
            <a:r>
              <a:rPr lang="tr-TR" sz="1600" dirty="0" smtClean="0">
                <a:hlinkClick r:id="rId6"/>
              </a:rPr>
              <a:t>_</a:t>
            </a:r>
            <a:r>
              <a:rPr lang="tr-TR" sz="1600" dirty="0" err="1" smtClean="0">
                <a:hlinkClick r:id="rId6"/>
              </a:rPr>
              <a:t>spectrometry</a:t>
            </a:r>
            <a:endParaRPr lang="tr-TR" sz="1600" dirty="0" smtClean="0"/>
          </a:p>
          <a:p>
            <a:r>
              <a:rPr lang="tr-TR" sz="1600" i="1" dirty="0" smtClean="0">
                <a:hlinkClick r:id="rId7"/>
              </a:rPr>
              <a:t>http://www.</a:t>
            </a:r>
            <a:r>
              <a:rPr lang="tr-TR" sz="1600" i="1" dirty="0" err="1" smtClean="0">
                <a:hlinkClick r:id="rId7"/>
              </a:rPr>
              <a:t>lamondlab</a:t>
            </a:r>
            <a:r>
              <a:rPr lang="tr-TR" sz="1600" i="1" dirty="0" smtClean="0">
                <a:hlinkClick r:id="rId7"/>
              </a:rPr>
              <a:t>.com/</a:t>
            </a:r>
            <a:r>
              <a:rPr lang="tr-TR" sz="1600" i="1" dirty="0" err="1" smtClean="0">
                <a:hlinkClick r:id="rId7"/>
              </a:rPr>
              <a:t>MSResource</a:t>
            </a:r>
            <a:r>
              <a:rPr lang="tr-TR" sz="1600" i="1" dirty="0" smtClean="0">
                <a:hlinkClick r:id="rId7"/>
              </a:rPr>
              <a:t>/LCMS/</a:t>
            </a:r>
            <a:r>
              <a:rPr lang="tr-TR" sz="1600" i="1" dirty="0" err="1" smtClean="0">
                <a:hlinkClick r:id="rId7"/>
              </a:rPr>
              <a:t>MassSpectrometry</a:t>
            </a:r>
            <a:r>
              <a:rPr lang="tr-TR" sz="1600" i="1" dirty="0" smtClean="0">
                <a:hlinkClick r:id="rId7"/>
              </a:rPr>
              <a:t>/</a:t>
            </a:r>
            <a:r>
              <a:rPr lang="tr-TR" sz="1600" i="1" dirty="0" err="1" smtClean="0">
                <a:hlinkClick r:id="rId7"/>
              </a:rPr>
              <a:t>massSpectrometry</a:t>
            </a:r>
            <a:r>
              <a:rPr lang="tr-TR" sz="1600" i="1" dirty="0" smtClean="0">
                <a:hlinkClick r:id="rId7"/>
              </a:rPr>
              <a:t>.</a:t>
            </a:r>
            <a:r>
              <a:rPr lang="tr-TR" sz="1600" i="1" dirty="0" err="1" smtClean="0">
                <a:hlinkClick r:id="rId7"/>
              </a:rPr>
              <a:t>php</a:t>
            </a:r>
            <a:endParaRPr lang="tr-TR" sz="1600" i="1" dirty="0" smtClean="0"/>
          </a:p>
          <a:p>
            <a:r>
              <a:rPr lang="tr-TR" sz="1600" i="1" dirty="0" smtClean="0">
                <a:hlinkClick r:id="rId4"/>
              </a:rPr>
              <a:t>http://www.</a:t>
            </a:r>
            <a:r>
              <a:rPr lang="tr-TR" sz="1600" i="1" dirty="0" err="1" smtClean="0">
                <a:hlinkClick r:id="rId4"/>
              </a:rPr>
              <a:t>chemguide</a:t>
            </a:r>
            <a:r>
              <a:rPr lang="tr-TR" sz="1600" i="1" dirty="0" smtClean="0">
                <a:hlinkClick r:id="rId4"/>
              </a:rPr>
              <a:t>.</a:t>
            </a:r>
            <a:r>
              <a:rPr lang="tr-TR" sz="1600" i="1" dirty="0" err="1" smtClean="0">
                <a:hlinkClick r:id="rId4"/>
              </a:rPr>
              <a:t>co</a:t>
            </a:r>
            <a:r>
              <a:rPr lang="tr-TR" sz="1600" i="1" dirty="0" smtClean="0">
                <a:hlinkClick r:id="rId4"/>
              </a:rPr>
              <a:t>.</a:t>
            </a:r>
            <a:r>
              <a:rPr lang="tr-TR" sz="1600" i="1" dirty="0" err="1" smtClean="0">
                <a:hlinkClick r:id="rId4"/>
              </a:rPr>
              <a:t>uk</a:t>
            </a:r>
            <a:r>
              <a:rPr lang="tr-TR" sz="1600" i="1" dirty="0" smtClean="0">
                <a:hlinkClick r:id="rId4"/>
              </a:rPr>
              <a:t>/</a:t>
            </a:r>
            <a:r>
              <a:rPr lang="tr-TR" sz="1600" i="1" dirty="0" err="1" smtClean="0">
                <a:hlinkClick r:id="rId4"/>
              </a:rPr>
              <a:t>analysis</a:t>
            </a:r>
            <a:r>
              <a:rPr lang="tr-TR" sz="1600" i="1" dirty="0" smtClean="0">
                <a:hlinkClick r:id="rId4"/>
              </a:rPr>
              <a:t>/</a:t>
            </a:r>
            <a:r>
              <a:rPr lang="tr-TR" sz="1600" i="1" dirty="0" err="1" smtClean="0">
                <a:hlinkClick r:id="rId4"/>
              </a:rPr>
              <a:t>masspec</a:t>
            </a:r>
            <a:r>
              <a:rPr lang="tr-TR" sz="1600" i="1" dirty="0" smtClean="0">
                <a:hlinkClick r:id="rId4"/>
              </a:rPr>
              <a:t>/</a:t>
            </a:r>
            <a:r>
              <a:rPr lang="tr-TR" sz="1600" i="1" dirty="0" err="1" smtClean="0">
                <a:hlinkClick r:id="rId4"/>
              </a:rPr>
              <a:t>howitworks</a:t>
            </a:r>
            <a:r>
              <a:rPr lang="tr-TR" sz="1600" i="1" dirty="0" smtClean="0">
                <a:hlinkClick r:id="rId4"/>
              </a:rPr>
              <a:t>.html</a:t>
            </a:r>
            <a:endParaRPr lang="tr-TR" sz="1600" i="1" dirty="0" smtClean="0"/>
          </a:p>
          <a:p>
            <a:r>
              <a:rPr lang="tr-TR" sz="1600" i="1" dirty="0" smtClean="0">
                <a:hlinkClick r:id="rId8"/>
              </a:rPr>
              <a:t>http://en.</a:t>
            </a:r>
            <a:r>
              <a:rPr lang="tr-TR" sz="1600" i="1" dirty="0" err="1" smtClean="0">
                <a:hlinkClick r:id="rId8"/>
              </a:rPr>
              <a:t>wikipedia</a:t>
            </a:r>
            <a:r>
              <a:rPr lang="tr-TR" sz="1600" i="1" dirty="0" smtClean="0">
                <a:hlinkClick r:id="rId8"/>
              </a:rPr>
              <a:t>.org/</a:t>
            </a:r>
            <a:r>
              <a:rPr lang="tr-TR" sz="1600" i="1" dirty="0" err="1" smtClean="0">
                <a:hlinkClick r:id="rId8"/>
              </a:rPr>
              <a:t>wiki</a:t>
            </a:r>
            <a:r>
              <a:rPr lang="tr-TR" sz="1600" i="1" dirty="0" smtClean="0">
                <a:hlinkClick r:id="rId8"/>
              </a:rPr>
              <a:t>/</a:t>
            </a:r>
            <a:r>
              <a:rPr lang="tr-TR" sz="1600" i="1" dirty="0" err="1" smtClean="0">
                <a:hlinkClick r:id="rId8"/>
              </a:rPr>
              <a:t>Mass</a:t>
            </a:r>
            <a:r>
              <a:rPr lang="tr-TR" sz="1600" i="1" dirty="0" smtClean="0">
                <a:hlinkClick r:id="rId8"/>
              </a:rPr>
              <a:t>_</a:t>
            </a:r>
            <a:r>
              <a:rPr lang="tr-TR" sz="1600" i="1" dirty="0" err="1" smtClean="0">
                <a:hlinkClick r:id="rId8"/>
              </a:rPr>
              <a:t>spectrometry</a:t>
            </a:r>
            <a:r>
              <a:rPr lang="tr-TR" sz="1600" i="1" dirty="0" smtClean="0">
                <a:hlinkClick r:id="rId8"/>
              </a:rPr>
              <a:t>#</a:t>
            </a:r>
            <a:r>
              <a:rPr lang="tr-TR" sz="1600" i="1" dirty="0" err="1" smtClean="0">
                <a:hlinkClick r:id="rId8"/>
              </a:rPr>
              <a:t>Chromatographic</a:t>
            </a:r>
            <a:r>
              <a:rPr lang="tr-TR" sz="1600" i="1" dirty="0" smtClean="0">
                <a:hlinkClick r:id="rId8"/>
              </a:rPr>
              <a:t>_</a:t>
            </a:r>
            <a:r>
              <a:rPr lang="tr-TR" sz="1600" i="1" dirty="0" err="1" smtClean="0">
                <a:hlinkClick r:id="rId8"/>
              </a:rPr>
              <a:t>techniques</a:t>
            </a:r>
            <a:r>
              <a:rPr lang="tr-TR" sz="1600" i="1" dirty="0" smtClean="0">
                <a:hlinkClick r:id="rId8"/>
              </a:rPr>
              <a:t>_</a:t>
            </a:r>
            <a:r>
              <a:rPr lang="tr-TR" sz="1600" i="1" dirty="0" err="1" smtClean="0">
                <a:hlinkClick r:id="rId8"/>
              </a:rPr>
              <a:t>combined</a:t>
            </a:r>
            <a:r>
              <a:rPr lang="tr-TR" sz="1600" i="1" dirty="0" smtClean="0">
                <a:hlinkClick r:id="rId8"/>
              </a:rPr>
              <a:t>_</a:t>
            </a:r>
            <a:r>
              <a:rPr lang="tr-TR" sz="1600" i="1" dirty="0" err="1" smtClean="0">
                <a:hlinkClick r:id="rId8"/>
              </a:rPr>
              <a:t>with</a:t>
            </a:r>
            <a:r>
              <a:rPr lang="tr-TR" sz="1600" i="1" dirty="0" smtClean="0">
                <a:hlinkClick r:id="rId8"/>
              </a:rPr>
              <a:t>_</a:t>
            </a:r>
            <a:r>
              <a:rPr lang="tr-TR" sz="1600" i="1" dirty="0" err="1" smtClean="0">
                <a:hlinkClick r:id="rId8"/>
              </a:rPr>
              <a:t>mass</a:t>
            </a:r>
            <a:r>
              <a:rPr lang="tr-TR" sz="1600" i="1" dirty="0" smtClean="0">
                <a:hlinkClick r:id="rId8"/>
              </a:rPr>
              <a:t>_</a:t>
            </a:r>
            <a:r>
              <a:rPr lang="tr-TR" sz="1600" i="1" dirty="0" err="1" smtClean="0">
                <a:hlinkClick r:id="rId8"/>
              </a:rPr>
              <a:t>spectrometry</a:t>
            </a:r>
            <a:endParaRPr lang="tr-TR" sz="1600" i="1" dirty="0" smtClean="0"/>
          </a:p>
          <a:p>
            <a:r>
              <a:rPr lang="tr-TR" sz="1600" i="1" dirty="0" smtClean="0">
                <a:hlinkClick r:id="rId9"/>
              </a:rPr>
              <a:t>http://www.</a:t>
            </a:r>
            <a:r>
              <a:rPr lang="tr-TR" sz="1600" i="1" dirty="0" err="1" smtClean="0">
                <a:hlinkClick r:id="rId9"/>
              </a:rPr>
              <a:t>asms</a:t>
            </a:r>
            <a:r>
              <a:rPr lang="tr-TR" sz="1600" i="1" dirty="0" smtClean="0">
                <a:hlinkClick r:id="rId9"/>
              </a:rPr>
              <a:t>.org/</a:t>
            </a:r>
            <a:r>
              <a:rPr lang="tr-TR" sz="1600" i="1" dirty="0" err="1" smtClean="0">
                <a:hlinkClick r:id="rId9"/>
              </a:rPr>
              <a:t>whatisms</a:t>
            </a:r>
            <a:r>
              <a:rPr lang="tr-TR" sz="1600" i="1" dirty="0" smtClean="0">
                <a:hlinkClick r:id="rId9"/>
              </a:rPr>
              <a:t>/p12.html</a:t>
            </a:r>
            <a:endParaRPr lang="tr-TR" sz="1600" i="1" dirty="0" smtClean="0"/>
          </a:p>
          <a:p>
            <a:pPr lvl="0"/>
            <a:r>
              <a:rPr lang="tr-TR" sz="1600" dirty="0" smtClean="0">
                <a:solidFill>
                  <a:prstClr val="black"/>
                </a:solidFill>
              </a:rPr>
              <a:t>http://www.</a:t>
            </a:r>
            <a:r>
              <a:rPr lang="tr-TR" sz="1600" dirty="0" err="1" smtClean="0">
                <a:solidFill>
                  <a:prstClr val="black"/>
                </a:solidFill>
              </a:rPr>
              <a:t>authorstream</a:t>
            </a:r>
            <a:r>
              <a:rPr lang="tr-TR" sz="1600" dirty="0" smtClean="0">
                <a:solidFill>
                  <a:prstClr val="black"/>
                </a:solidFill>
              </a:rPr>
              <a:t>.com/</a:t>
            </a:r>
            <a:r>
              <a:rPr lang="tr-TR" sz="1600" dirty="0" err="1" smtClean="0">
                <a:solidFill>
                  <a:prstClr val="black"/>
                </a:solidFill>
              </a:rPr>
              <a:t>Presentation</a:t>
            </a:r>
            <a:r>
              <a:rPr lang="tr-TR" sz="1600" dirty="0" smtClean="0">
                <a:solidFill>
                  <a:prstClr val="black"/>
                </a:solidFill>
              </a:rPr>
              <a:t>/</a:t>
            </a:r>
            <a:r>
              <a:rPr lang="tr-TR" sz="1600" dirty="0" err="1" smtClean="0">
                <a:solidFill>
                  <a:prstClr val="black"/>
                </a:solidFill>
              </a:rPr>
              <a:t>sreeramdileep</a:t>
            </a:r>
            <a:r>
              <a:rPr lang="tr-TR" sz="1600" dirty="0" smtClean="0">
                <a:solidFill>
                  <a:prstClr val="black"/>
                </a:solidFill>
              </a:rPr>
              <a:t>-584348-</a:t>
            </a:r>
            <a:r>
              <a:rPr lang="tr-TR" sz="1600" dirty="0" err="1" smtClean="0">
                <a:solidFill>
                  <a:prstClr val="black"/>
                </a:solidFill>
              </a:rPr>
              <a:t>mass</a:t>
            </a:r>
            <a:r>
              <a:rPr lang="tr-TR" sz="1600" dirty="0" smtClean="0">
                <a:solidFill>
                  <a:prstClr val="black"/>
                </a:solidFill>
              </a:rPr>
              <a:t>-</a:t>
            </a:r>
            <a:r>
              <a:rPr lang="tr-TR" sz="1600" dirty="0" err="1" smtClean="0">
                <a:solidFill>
                  <a:prstClr val="black"/>
                </a:solidFill>
              </a:rPr>
              <a:t>spectroscopy</a:t>
            </a:r>
            <a:r>
              <a:rPr lang="tr-TR" sz="1600" smtClean="0">
                <a:solidFill>
                  <a:prstClr val="black"/>
                </a:solidFill>
              </a:rPr>
              <a:t>/</a:t>
            </a:r>
          </a:p>
          <a:p>
            <a:endParaRPr lang="tr-TR" sz="1600" dirty="0" smtClean="0"/>
          </a:p>
          <a:p>
            <a:endParaRPr lang="en-US" sz="1600" u="sng" dirty="0" smtClean="0"/>
          </a:p>
          <a:p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1700808"/>
            <a:ext cx="4283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 1910 British </a:t>
            </a:r>
            <a:r>
              <a:rPr lang="en-US" dirty="0" err="1"/>
              <a:t>physicistJ</a:t>
            </a:r>
            <a:r>
              <a:rPr lang="en-US" dirty="0"/>
              <a:t>. J. </a:t>
            </a:r>
            <a:r>
              <a:rPr lang="en-US" dirty="0" smtClean="0"/>
              <a:t>Thomson</a:t>
            </a:r>
            <a:r>
              <a:rPr lang="tr-TR" dirty="0" smtClean="0"/>
              <a:t> </a:t>
            </a:r>
            <a:r>
              <a:rPr lang="en-US" dirty="0" smtClean="0"/>
              <a:t>observed </a:t>
            </a:r>
            <a:r>
              <a:rPr lang="en-US" dirty="0"/>
              <a:t>a release of positive ions and neutral atoms from a solid surface induced by ion bombardment</a:t>
            </a:r>
            <a:r>
              <a:rPr lang="en-US" dirty="0" smtClean="0"/>
              <a:t>.</a:t>
            </a: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Improved</a:t>
            </a:r>
            <a:r>
              <a:rPr lang="tr-TR" dirty="0" smtClean="0"/>
              <a:t> </a:t>
            </a:r>
            <a:r>
              <a:rPr lang="en-US" dirty="0" smtClean="0"/>
              <a:t>vacuum pump</a:t>
            </a:r>
            <a:r>
              <a:rPr lang="tr-TR" dirty="0" smtClean="0"/>
              <a:t> </a:t>
            </a:r>
            <a:r>
              <a:rPr lang="en-US" dirty="0" smtClean="0"/>
              <a:t>technology </a:t>
            </a:r>
            <a:r>
              <a:rPr lang="en-US" dirty="0"/>
              <a:t>in the 1940s enabled the first prototype experiments on </a:t>
            </a:r>
            <a:r>
              <a:rPr lang="en-US" dirty="0" smtClean="0"/>
              <a:t>SIMS</a:t>
            </a:r>
            <a:r>
              <a:rPr lang="tr-TR" dirty="0" smtClean="0"/>
              <a:t> </a:t>
            </a:r>
            <a:r>
              <a:rPr lang="en-US" dirty="0" smtClean="0"/>
              <a:t>at the</a:t>
            </a:r>
            <a:r>
              <a:rPr lang="tr-TR" dirty="0" smtClean="0"/>
              <a:t> </a:t>
            </a:r>
            <a:r>
              <a:rPr lang="en-US" dirty="0" smtClean="0"/>
              <a:t>University </a:t>
            </a:r>
            <a:r>
              <a:rPr lang="en-US" dirty="0"/>
              <a:t>of Vienna, Austria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211960" y="3312867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 the early 1960s two SIMS instruments were developed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smtClean="0"/>
              <a:t>One </a:t>
            </a:r>
            <a:r>
              <a:rPr lang="en-US" dirty="0"/>
              <a:t>was an American </a:t>
            </a:r>
            <a:r>
              <a:rPr lang="en-US" dirty="0" smtClean="0"/>
              <a:t>project</a:t>
            </a:r>
            <a:r>
              <a:rPr lang="tr-TR" dirty="0" smtClean="0"/>
              <a:t> </a:t>
            </a:r>
            <a:r>
              <a:rPr lang="en-US" dirty="0" smtClean="0"/>
              <a:t>for analyzing</a:t>
            </a:r>
            <a:r>
              <a:rPr lang="tr-TR" dirty="0" smtClean="0"/>
              <a:t> </a:t>
            </a:r>
            <a:r>
              <a:rPr lang="en-US" dirty="0" smtClean="0"/>
              <a:t>moon </a:t>
            </a:r>
            <a:r>
              <a:rPr lang="en-US" dirty="0"/>
              <a:t>rocks the other at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University </a:t>
            </a:r>
            <a:r>
              <a:rPr lang="en-US" dirty="0"/>
              <a:t>of Paris.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These </a:t>
            </a:r>
            <a:r>
              <a:rPr lang="en-US" dirty="0"/>
              <a:t>first instruments were based on a magnetic double </a:t>
            </a:r>
            <a:r>
              <a:rPr lang="en-US" dirty="0" smtClean="0"/>
              <a:t>focusing</a:t>
            </a:r>
            <a:r>
              <a:rPr lang="tr-TR" dirty="0" smtClean="0"/>
              <a:t> </a:t>
            </a:r>
            <a:r>
              <a:rPr lang="en-US" dirty="0" smtClean="0"/>
              <a:t>sector </a:t>
            </a:r>
            <a:r>
              <a:rPr lang="en-US" dirty="0"/>
              <a:t>field mass </a:t>
            </a:r>
            <a:r>
              <a:rPr lang="en-US" dirty="0" smtClean="0"/>
              <a:t>spectrometer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used argon for the primary beam 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Recent </a:t>
            </a:r>
            <a:r>
              <a:rPr lang="en-US" dirty="0"/>
              <a:t>developments are focusing on novel primary ion species likeC60or ionized clusters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gold</a:t>
            </a:r>
            <a:r>
              <a:rPr lang="tr-TR" dirty="0" smtClean="0"/>
              <a:t>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bismuth</a:t>
            </a:r>
            <a:endParaRPr lang="en-US" dirty="0"/>
          </a:p>
        </p:txBody>
      </p:sp>
      <p:sp>
        <p:nvSpPr>
          <p:cNvPr id="6" name="Metin kutusu 5"/>
          <p:cNvSpPr txBox="1"/>
          <p:nvPr/>
        </p:nvSpPr>
        <p:spPr>
          <a:xfrm>
            <a:off x="989348" y="111545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/>
              <a:t>History</a:t>
            </a:r>
            <a:r>
              <a:rPr lang="tr-TR" sz="2400" b="1" dirty="0" smtClean="0"/>
              <a:t> of SIMS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5791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ym typeface="Helvetica" charset="0"/>
              </a:rPr>
              <a:t/>
            </a:r>
            <a:br>
              <a:rPr lang="tr-TR" dirty="0" smtClean="0">
                <a:sym typeface="Helvetica" charset="0"/>
              </a:rPr>
            </a:br>
            <a:r>
              <a:rPr lang="en-US" dirty="0" smtClean="0">
                <a:sym typeface="Helvetica" charset="0"/>
              </a:rPr>
              <a:t>Mass Spectrometry</a:t>
            </a:r>
            <a:r>
              <a:rPr lang="en-US" sz="5400" b="1" dirty="0" smtClean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9763">
              <a:buFontTx/>
              <a:buBlip>
                <a:blip r:embed="rId2"/>
              </a:buBlip>
            </a:pPr>
            <a:r>
              <a:rPr lang="en-US" dirty="0" smtClean="0"/>
              <a:t>Mass spectrometry (MS) is an analytical technique that measures the</a:t>
            </a:r>
            <a:r>
              <a:rPr lang="en-US" dirty="0" smtClean="0">
                <a:hlinkClick r:id="rId3"/>
              </a:rPr>
              <a:t> </a:t>
            </a:r>
            <a:r>
              <a:rPr lang="en-US" u="sng" dirty="0" smtClean="0">
                <a:hlinkClick r:id="rId3"/>
              </a:rPr>
              <a:t>mass-to-charge rati</a:t>
            </a:r>
            <a:r>
              <a:rPr lang="en-US" u="sng" dirty="0" smtClean="0"/>
              <a:t>o</a:t>
            </a:r>
            <a:r>
              <a:rPr lang="en-US" dirty="0" smtClean="0"/>
              <a:t> of charged particles.</a:t>
            </a:r>
            <a:endParaRPr lang="tr-TR" dirty="0" smtClean="0"/>
          </a:p>
          <a:p>
            <a:pPr marL="639763">
              <a:buFontTx/>
              <a:buBlip>
                <a:blip r:embed="rId2"/>
              </a:buBlip>
            </a:pPr>
            <a:endParaRPr lang="en-US" dirty="0" smtClean="0"/>
          </a:p>
          <a:p>
            <a:pPr marL="639763">
              <a:buFontTx/>
              <a:buBlip>
                <a:blip r:embed="rId2"/>
              </a:buBlip>
            </a:pPr>
            <a:r>
              <a:rPr lang="en-US" dirty="0" smtClean="0"/>
              <a:t>Mass spectrometers have been used in both </a:t>
            </a:r>
            <a:r>
              <a:rPr lang="en-US" u="sng" dirty="0" smtClean="0"/>
              <a:t>qualitative</a:t>
            </a:r>
            <a:r>
              <a:rPr lang="en-US" dirty="0" smtClean="0"/>
              <a:t> and </a:t>
            </a:r>
            <a:r>
              <a:rPr lang="en-US" u="sng" dirty="0" smtClean="0"/>
              <a:t>quantitative</a:t>
            </a:r>
            <a:r>
              <a:rPr lang="en-US" dirty="0" smtClean="0"/>
              <a:t> ways to determine the elemental composition and structure of specific compounds.</a:t>
            </a:r>
            <a:endParaRPr lang="tr-TR" dirty="0" smtClean="0"/>
          </a:p>
          <a:p>
            <a:pPr marL="639763">
              <a:buFontTx/>
              <a:buBlip>
                <a:blip r:embed="rId2"/>
              </a:buBlip>
            </a:pPr>
            <a:endParaRPr lang="tr-TR" dirty="0" smtClean="0"/>
          </a:p>
          <a:p>
            <a:pPr marL="639763">
              <a:buBlip>
                <a:blip r:embed="rId2"/>
              </a:buBlip>
            </a:pPr>
            <a:r>
              <a:rPr lang="en-US" dirty="0" smtClean="0"/>
              <a:t>Analytical method to measure the molecular or atomic weight of samples</a:t>
            </a:r>
            <a:r>
              <a:rPr lang="tr-TR" dirty="0" smtClean="0"/>
              <a:t>.</a:t>
            </a:r>
            <a:endParaRPr lang="en-US" dirty="0" smtClean="0"/>
          </a:p>
          <a:p>
            <a:pPr marL="639763">
              <a:buFontTx/>
              <a:buBlip>
                <a:blip r:embed="rId2"/>
              </a:buBlip>
            </a:pPr>
            <a:endParaRPr lang="en-US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</a:t>
            </a:r>
            <a:r>
              <a:rPr lang="en-US" dirty="0" smtClean="0"/>
              <a:t>ass </a:t>
            </a:r>
            <a:r>
              <a:rPr lang="tr-TR" dirty="0" smtClean="0"/>
              <a:t>S</a:t>
            </a:r>
            <a:r>
              <a:rPr lang="en-US" dirty="0" err="1" smtClean="0"/>
              <a:t>pectrometry</a:t>
            </a:r>
            <a:r>
              <a:rPr lang="en-US" dirty="0" smtClean="0"/>
              <a:t> </a:t>
            </a:r>
            <a:r>
              <a:rPr lang="tr-TR" dirty="0" err="1" smtClean="0"/>
              <a:t>i</a:t>
            </a:r>
            <a:r>
              <a:rPr lang="en-US" dirty="0" smtClean="0"/>
              <a:t>s </a:t>
            </a:r>
            <a:r>
              <a:rPr lang="tr-TR" dirty="0" smtClean="0"/>
              <a:t>U</a:t>
            </a:r>
            <a:r>
              <a:rPr lang="en-US" dirty="0" err="1" smtClean="0"/>
              <a:t>sed</a:t>
            </a:r>
            <a:r>
              <a:rPr lang="en-US" dirty="0" smtClean="0"/>
              <a:t> for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9763">
              <a:buFontTx/>
              <a:buBlip>
                <a:blip r:embed="rId2"/>
              </a:buBlip>
            </a:pPr>
            <a:r>
              <a:rPr lang="en-US" dirty="0" smtClean="0"/>
              <a:t>Determining the chemical and structural information about molecules</a:t>
            </a:r>
          </a:p>
          <a:p>
            <a:pPr marL="639763">
              <a:buFontTx/>
              <a:buBlip>
                <a:blip r:embed="rId2"/>
              </a:buBlip>
            </a:pPr>
            <a:r>
              <a:rPr lang="en-US" dirty="0" err="1" smtClean="0"/>
              <a:t>Idenfication</a:t>
            </a:r>
            <a:r>
              <a:rPr lang="en-US" dirty="0" smtClean="0"/>
              <a:t> of unknown compounds</a:t>
            </a:r>
          </a:p>
          <a:p>
            <a:pPr marL="639763">
              <a:buFontTx/>
              <a:buBlip>
                <a:blip r:embed="rId2"/>
              </a:buBlip>
            </a:pPr>
            <a:r>
              <a:rPr lang="en-US" dirty="0" smtClean="0"/>
              <a:t> Quantification of known compounds</a:t>
            </a:r>
          </a:p>
          <a:p>
            <a:pPr marL="639763">
              <a:buFontTx/>
              <a:buBlip>
                <a:blip r:embed="rId2"/>
              </a:buBlip>
            </a:pPr>
            <a:r>
              <a:rPr lang="en-US" dirty="0" smtClean="0"/>
              <a:t>Determining the relative abundance of the isotopes and to measure their exact masses</a:t>
            </a:r>
          </a:p>
          <a:p>
            <a:pPr marL="639763">
              <a:buFontTx/>
              <a:buBlip>
                <a:blip r:embed="rId2"/>
              </a:buBlip>
            </a:pPr>
            <a:r>
              <a:rPr lang="en-US" dirty="0" smtClean="0"/>
              <a:t>Measuring molecular mass of a sample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MS</a:t>
            </a:r>
            <a:r>
              <a:rPr lang="en-US" dirty="0" smtClean="0"/>
              <a:t> </a:t>
            </a:r>
            <a:r>
              <a:rPr lang="en-US" dirty="0" err="1" smtClean="0"/>
              <a:t>appl</a:t>
            </a:r>
            <a:r>
              <a:rPr lang="tr-TR" dirty="0" smtClean="0"/>
              <a:t>i</a:t>
            </a:r>
            <a:r>
              <a:rPr lang="en-US" dirty="0" smtClean="0"/>
              <a:t>cat</a:t>
            </a:r>
            <a:r>
              <a:rPr lang="tr-TR" dirty="0" smtClean="0"/>
              <a:t>i</a:t>
            </a:r>
            <a:r>
              <a:rPr lang="en-US" dirty="0" err="1" smtClean="0"/>
              <a:t>ons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39763"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Geological:</a:t>
            </a:r>
            <a:r>
              <a:rPr lang="en-US" dirty="0" smtClean="0"/>
              <a:t> Oil composition</a:t>
            </a:r>
          </a:p>
          <a:p>
            <a:pPr marL="639763">
              <a:buFontTx/>
              <a:buBlip>
                <a:blip r:embed="rId2"/>
              </a:buBlip>
            </a:pPr>
            <a:r>
              <a:rPr lang="en-US" dirty="0" err="1" smtClean="0">
                <a:solidFill>
                  <a:srgbClr val="C00000"/>
                </a:solidFill>
              </a:rPr>
              <a:t>Pharmaceutical:</a:t>
            </a:r>
            <a:r>
              <a:rPr lang="en-US" dirty="0" err="1" smtClean="0"/>
              <a:t>Drug</a:t>
            </a:r>
            <a:r>
              <a:rPr lang="en-US" dirty="0" smtClean="0"/>
              <a:t> mechanisms, pharmacokinetics, drug </a:t>
            </a:r>
            <a:r>
              <a:rPr lang="en-US" dirty="0" smtClean="0">
                <a:solidFill>
                  <a:srgbClr val="3F691E"/>
                </a:solidFill>
              </a:rPr>
              <a:t>discovery</a:t>
            </a:r>
            <a:endParaRPr lang="en-US" dirty="0" smtClean="0"/>
          </a:p>
          <a:p>
            <a:pPr marL="639763"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Space applications: </a:t>
            </a:r>
            <a:r>
              <a:rPr lang="en-US" dirty="0" smtClean="0"/>
              <a:t>analysis the composition of plasmas and solar wind.</a:t>
            </a:r>
          </a:p>
          <a:p>
            <a:pPr marL="639763">
              <a:buFontTx/>
              <a:buBlip>
                <a:blip r:embed="rId2"/>
              </a:buBlip>
            </a:pPr>
            <a:r>
              <a:rPr lang="en-US" dirty="0" err="1" smtClean="0">
                <a:solidFill>
                  <a:srgbClr val="C00000"/>
                </a:solidFill>
              </a:rPr>
              <a:t>Clinical:</a:t>
            </a:r>
            <a:r>
              <a:rPr lang="en-US" dirty="0" err="1" smtClean="0"/>
              <a:t>Drug</a:t>
            </a:r>
            <a:r>
              <a:rPr lang="en-US" dirty="0" smtClean="0"/>
              <a:t> testing, hemoglobin analysis</a:t>
            </a:r>
            <a:endParaRPr lang="en-US" b="1" dirty="0" smtClean="0">
              <a:ea typeface="ヒラギノ明朝 ProN W6" charset="0"/>
              <a:cs typeface="ヒラギノ明朝 ProN W6" charset="0"/>
            </a:endParaRPr>
          </a:p>
          <a:p>
            <a:pPr marL="639763">
              <a:buFontTx/>
              <a:buBlip>
                <a:blip r:embed="rId2"/>
              </a:buBlip>
            </a:pPr>
            <a:r>
              <a:rPr lang="en-US" dirty="0" err="1" smtClean="0">
                <a:solidFill>
                  <a:srgbClr val="C00000"/>
                </a:solidFill>
              </a:rPr>
              <a:t>Environmental:</a:t>
            </a:r>
            <a:r>
              <a:rPr lang="en-US" dirty="0" err="1" smtClean="0"/>
              <a:t>Water</a:t>
            </a:r>
            <a:r>
              <a:rPr lang="en-US" dirty="0" smtClean="0"/>
              <a:t> quality, food contamination</a:t>
            </a:r>
          </a:p>
          <a:p>
            <a:pPr marL="639763">
              <a:buFontTx/>
              <a:buBlip>
                <a:blip r:embed="rId2"/>
              </a:buBlip>
            </a:pPr>
            <a:r>
              <a:rPr lang="en-US" dirty="0" err="1" smtClean="0">
                <a:solidFill>
                  <a:srgbClr val="C00000"/>
                </a:solidFill>
              </a:rPr>
              <a:t>Biotechnology:</a:t>
            </a:r>
            <a:r>
              <a:rPr lang="en-US" dirty="0" err="1" smtClean="0"/>
              <a:t>The</a:t>
            </a:r>
            <a:r>
              <a:rPr lang="en-US" dirty="0" smtClean="0"/>
              <a:t> analysis of proteins, peptides etc.</a:t>
            </a:r>
          </a:p>
          <a:p>
            <a:pPr marL="639763">
              <a:buFontTx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Vacuums: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In high-vacuum systems, mass spectrometers are used to measure for any </a:t>
            </a:r>
            <a:r>
              <a:rPr lang="en-US" u="sng" dirty="0" smtClean="0"/>
              <a:t>residual gases</a:t>
            </a:r>
            <a:r>
              <a:rPr lang="en-US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</a:t>
            </a:r>
            <a:r>
              <a:rPr lang="en-US" dirty="0" smtClean="0"/>
              <a:t>ass </a:t>
            </a:r>
            <a:r>
              <a:rPr lang="tr-TR" dirty="0" smtClean="0"/>
              <a:t>S</a:t>
            </a:r>
            <a:r>
              <a:rPr lang="en-US" dirty="0" err="1" smtClean="0"/>
              <a:t>pectromet</a:t>
            </a:r>
            <a:r>
              <a:rPr lang="tr-TR" dirty="0" smtClean="0"/>
              <a:t>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2588" indent="-342900">
              <a:buClr>
                <a:srgbClr val="FF0000"/>
              </a:buClr>
              <a:buFont typeface="Helvetica" charset="0"/>
              <a:buChar char="•"/>
            </a:pPr>
            <a:r>
              <a:rPr lang="en-US" sz="2800" dirty="0" smtClean="0">
                <a:latin typeface="Helvetica" charset="0"/>
                <a:cs typeface="Helvetica" charset="0"/>
                <a:sym typeface="Helvetica" charset="0"/>
              </a:rPr>
              <a:t>MS instruments consist of </a:t>
            </a:r>
            <a:r>
              <a:rPr lang="en-US" sz="2800" dirty="0" smtClean="0">
                <a:solidFill>
                  <a:srgbClr val="D90B00"/>
                </a:solidFill>
                <a:latin typeface="Helvetica" charset="0"/>
                <a:cs typeface="Helvetica" charset="0"/>
                <a:sym typeface="Helvetica" charset="0"/>
              </a:rPr>
              <a:t>three modules:</a:t>
            </a:r>
            <a:endParaRPr lang="tr-TR" sz="2800" dirty="0" smtClean="0">
              <a:solidFill>
                <a:srgbClr val="D90B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382588" indent="-342900">
              <a:buClr>
                <a:srgbClr val="FF0000"/>
              </a:buClr>
              <a:buFont typeface="Helvetica" charset="0"/>
              <a:buChar char="•"/>
            </a:pPr>
            <a:endParaRPr lang="en-US" sz="2800" dirty="0" smtClean="0"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  <a:p>
            <a:endParaRPr lang="tr-TR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96952"/>
            <a:ext cx="6146427" cy="229440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2987824" y="5733256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  <a:sym typeface="Helvetica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spectrometer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components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  <a:sym typeface="Helvetica" charset="0"/>
              </a:rPr>
              <a:t>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267744" y="6165304"/>
            <a:ext cx="4701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i="1" dirty="0" smtClean="0"/>
              <a:t>(http://www.</a:t>
            </a:r>
            <a:r>
              <a:rPr lang="tr-TR" sz="1200" i="1" dirty="0" err="1" smtClean="0"/>
              <a:t>emsl</a:t>
            </a:r>
            <a:r>
              <a:rPr lang="tr-TR" sz="1200" i="1" dirty="0" smtClean="0"/>
              <a:t>.</a:t>
            </a:r>
            <a:r>
              <a:rPr lang="tr-TR" sz="1200" i="1" dirty="0" err="1" smtClean="0"/>
              <a:t>pnl</a:t>
            </a:r>
            <a:r>
              <a:rPr lang="tr-TR" sz="1200" i="1" dirty="0" smtClean="0"/>
              <a:t>.gov/</a:t>
            </a:r>
            <a:r>
              <a:rPr lang="tr-TR" sz="1200" i="1" dirty="0" err="1" smtClean="0"/>
              <a:t>capabilities</a:t>
            </a:r>
            <a:r>
              <a:rPr lang="tr-TR" sz="1200" i="1" dirty="0" smtClean="0"/>
              <a:t>/</a:t>
            </a:r>
            <a:r>
              <a:rPr lang="tr-TR" sz="1200" i="1" dirty="0" err="1" smtClean="0"/>
              <a:t>viewInstrument</a:t>
            </a:r>
            <a:r>
              <a:rPr lang="tr-TR" sz="1200" i="1" dirty="0" smtClean="0"/>
              <a:t>.</a:t>
            </a:r>
            <a:r>
              <a:rPr lang="tr-TR" sz="1200" i="1" dirty="0" err="1" smtClean="0"/>
              <a:t>jsp</a:t>
            </a:r>
            <a:r>
              <a:rPr lang="tr-TR" sz="1200" i="1" dirty="0" smtClean="0"/>
              <a:t>?</a:t>
            </a:r>
            <a:r>
              <a:rPr lang="tr-TR" sz="1200" i="1" dirty="0" err="1" smtClean="0"/>
              <a:t>id</a:t>
            </a:r>
            <a:r>
              <a:rPr lang="tr-TR" sz="1200" i="1" dirty="0" smtClean="0"/>
              <a:t>=34006)</a:t>
            </a:r>
            <a:endParaRPr lang="tr-T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en-US" b="1" dirty="0" smtClean="0"/>
              <a:t>How </a:t>
            </a:r>
            <a:r>
              <a:rPr lang="en-US" b="1" dirty="0"/>
              <a:t>a mass spectrometer </a:t>
            </a:r>
            <a:r>
              <a:rPr lang="en-US" b="1" dirty="0" smtClean="0"/>
              <a:t>works</a:t>
            </a:r>
            <a:r>
              <a:rPr lang="tr-TR" b="1" dirty="0" smtClean="0"/>
              <a:t>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82588" indent="-342900">
              <a:spcBef>
                <a:spcPts val="800"/>
              </a:spcBef>
              <a:buClr>
                <a:srgbClr val="FF0000"/>
              </a:buClr>
              <a:buFont typeface="Helvetica" charset="0"/>
              <a:buChar char="•"/>
            </a:pPr>
            <a:r>
              <a:rPr lang="en-US" sz="2400" dirty="0" smtClean="0">
                <a:latin typeface="Helvetica" charset="0"/>
                <a:cs typeface="Helvetica" charset="0"/>
                <a:sym typeface="Helvetica" charset="0"/>
              </a:rPr>
              <a:t>An </a:t>
            </a:r>
            <a:r>
              <a:rPr lang="en-US" sz="2400" u="sng" dirty="0" smtClean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ion source</a:t>
            </a:r>
            <a:r>
              <a:rPr lang="en-US" sz="2400" dirty="0" smtClean="0">
                <a:latin typeface="Helvetica" charset="0"/>
                <a:cs typeface="Helvetica" charset="0"/>
                <a:sym typeface="Helvetica" charset="0"/>
              </a:rPr>
              <a:t>, convert</a:t>
            </a:r>
            <a:r>
              <a:rPr lang="tr-TR" sz="2400" dirty="0" smtClean="0">
                <a:latin typeface="Helvetica" charset="0"/>
                <a:cs typeface="Helvetica" charset="0"/>
                <a:sym typeface="Helvetica" charset="0"/>
              </a:rPr>
              <a:t>s</a:t>
            </a:r>
            <a:r>
              <a:rPr lang="en-US" sz="24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endParaRPr lang="en-US" sz="2400" dirty="0" smtClean="0"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  <a:p>
            <a:pPr marL="382588" indent="-342900">
              <a:spcBef>
                <a:spcPts val="800"/>
              </a:spcBef>
              <a:buClr>
                <a:srgbClr val="FF0000"/>
              </a:buClr>
              <a:buNone/>
            </a:pPr>
            <a:r>
              <a:rPr lang="tr-TR" sz="2400" dirty="0" smtClean="0">
                <a:latin typeface="Helvetica" charset="0"/>
                <a:cs typeface="Helvetica" charset="0"/>
                <a:sym typeface="Helvetica" charset="0"/>
              </a:rPr>
              <a:t>   </a:t>
            </a:r>
            <a:r>
              <a:rPr lang="en-US" sz="2400" dirty="0" smtClean="0">
                <a:latin typeface="Helvetica" charset="0"/>
                <a:cs typeface="Helvetica" charset="0"/>
                <a:sym typeface="Helvetica" charset="0"/>
              </a:rPr>
              <a:t>gas phase sample molecules --&gt; ions </a:t>
            </a:r>
            <a:endParaRPr lang="tr-TR" sz="2400" dirty="0" smtClean="0">
              <a:latin typeface="Helvetica" charset="0"/>
              <a:cs typeface="Helvetica" charset="0"/>
              <a:sym typeface="Helvetica" charset="0"/>
            </a:endParaRPr>
          </a:p>
          <a:p>
            <a:pPr marL="382588" indent="-342900">
              <a:spcBef>
                <a:spcPts val="800"/>
              </a:spcBef>
              <a:buClr>
                <a:srgbClr val="FF0000"/>
              </a:buClr>
              <a:buNone/>
            </a:pPr>
            <a:endParaRPr lang="en-US" sz="2400" dirty="0" smtClean="0"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  <a:p>
            <a:pPr marL="382588" indent="-342900">
              <a:spcBef>
                <a:spcPts val="800"/>
              </a:spcBef>
              <a:buClr>
                <a:srgbClr val="FF0000"/>
              </a:buClr>
              <a:buFont typeface="Helvetica" charset="0"/>
              <a:buChar char="•"/>
            </a:pPr>
            <a:r>
              <a:rPr lang="en-US" sz="2400" dirty="0" smtClean="0">
                <a:latin typeface="Helvetica" charset="0"/>
                <a:cs typeface="Helvetica" charset="0"/>
                <a:sym typeface="Helvetica" charset="0"/>
              </a:rPr>
              <a:t>A </a:t>
            </a:r>
            <a:r>
              <a:rPr lang="en-US" sz="2400" u="sng" dirty="0" smtClean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mass analyzer</a:t>
            </a:r>
            <a:r>
              <a:rPr lang="en-US" sz="2400" u="sng" dirty="0" smtClean="0">
                <a:latin typeface="Helvetica" charset="0"/>
                <a:cs typeface="Helvetica" charset="0"/>
                <a:sym typeface="Helvetica" charset="0"/>
              </a:rPr>
              <a:t>;</a:t>
            </a:r>
          </a:p>
          <a:p>
            <a:pPr marL="382588" indent="-342900">
              <a:spcBef>
                <a:spcPts val="800"/>
              </a:spcBef>
              <a:buClr>
                <a:srgbClr val="FF0000"/>
              </a:buClr>
              <a:buNone/>
            </a:pPr>
            <a:r>
              <a:rPr lang="tr-TR" sz="2400" dirty="0" smtClean="0">
                <a:latin typeface="Helvetica" charset="0"/>
                <a:cs typeface="Helvetica" charset="0"/>
                <a:sym typeface="Helvetica" charset="0"/>
              </a:rPr>
              <a:t>	</a:t>
            </a:r>
            <a:r>
              <a:rPr lang="en-US" sz="2400" dirty="0" smtClean="0">
                <a:latin typeface="Helvetica" charset="0"/>
                <a:cs typeface="Helvetica" charset="0"/>
                <a:sym typeface="Helvetica" charset="0"/>
              </a:rPr>
              <a:t>sorts the ions by their masses by applying electromagnetic fields</a:t>
            </a:r>
            <a:r>
              <a:rPr lang="tr-TR" sz="24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</a:p>
          <a:p>
            <a:pPr marL="382588" indent="-342900">
              <a:spcBef>
                <a:spcPts val="800"/>
              </a:spcBef>
              <a:buClr>
                <a:srgbClr val="FF0000"/>
              </a:buClr>
              <a:buFont typeface="Helvetica" charset="0"/>
              <a:buChar char="•"/>
            </a:pPr>
            <a:endParaRPr lang="en-US" sz="2400" dirty="0" smtClean="0"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  <a:p>
            <a:pPr marL="382588" indent="-342900">
              <a:spcBef>
                <a:spcPts val="800"/>
              </a:spcBef>
              <a:buClr>
                <a:srgbClr val="FF0000"/>
              </a:buClr>
              <a:buFont typeface="Helvetica" charset="0"/>
              <a:buChar char="•"/>
            </a:pPr>
            <a:r>
              <a:rPr lang="en-US" sz="2400" dirty="0" smtClean="0">
                <a:latin typeface="Helvetica" charset="0"/>
                <a:cs typeface="Helvetica" charset="0"/>
                <a:sym typeface="Helvetica" charset="0"/>
              </a:rPr>
              <a:t>A </a:t>
            </a:r>
            <a:r>
              <a:rPr lang="en-US" sz="2400" u="sng" dirty="0" smtClean="0">
                <a:solidFill>
                  <a:srgbClr val="FF0000"/>
                </a:solidFill>
                <a:latin typeface="Helvetica" charset="0"/>
                <a:cs typeface="Helvetica" charset="0"/>
                <a:sym typeface="Helvetica" charset="0"/>
              </a:rPr>
              <a:t>detector</a:t>
            </a:r>
            <a:r>
              <a:rPr lang="en-US" sz="2400" dirty="0" smtClean="0">
                <a:latin typeface="Helvetica" charset="0"/>
                <a:cs typeface="Helvetica" charset="0"/>
                <a:sym typeface="Helvetica" charset="0"/>
              </a:rPr>
              <a:t>;      </a:t>
            </a:r>
            <a:endParaRPr lang="tr-TR" sz="2400" dirty="0" smtClean="0">
              <a:latin typeface="Helvetica" charset="0"/>
              <a:cs typeface="Helvetica" charset="0"/>
              <a:sym typeface="Helvetica" charset="0"/>
            </a:endParaRPr>
          </a:p>
          <a:p>
            <a:pPr marL="382588" indent="-342900">
              <a:spcBef>
                <a:spcPts val="800"/>
              </a:spcBef>
              <a:buClr>
                <a:srgbClr val="FF0000"/>
              </a:buClr>
              <a:buNone/>
            </a:pPr>
            <a:r>
              <a:rPr lang="tr-TR" sz="2400" dirty="0" smtClean="0">
                <a:latin typeface="Helvetica" charset="0"/>
                <a:cs typeface="Helvetica" charset="0"/>
                <a:sym typeface="Helvetica" charset="0"/>
              </a:rPr>
              <a:t>   </a:t>
            </a:r>
            <a:r>
              <a:rPr lang="en-US" sz="2400" dirty="0" smtClean="0">
                <a:latin typeface="Helvetica" charset="0"/>
                <a:cs typeface="Helvetica" charset="0"/>
                <a:sym typeface="Helvetica" charset="0"/>
              </a:rPr>
              <a:t> measures the value of an indicator quantity and thus provides data for calculating the abundances of each ion present</a:t>
            </a:r>
            <a:endParaRPr lang="en-US" sz="2400" dirty="0" smtClean="0"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1345</Words>
  <Application>Microsoft Office PowerPoint</Application>
  <PresentationFormat>On-screen Show (4:3)</PresentationFormat>
  <Paragraphs>168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Akış</vt:lpstr>
      <vt:lpstr>Mass Spectrometry (MS) &amp; Secondary ion mass spectrometry (SIMS)</vt:lpstr>
      <vt:lpstr>Outline</vt:lpstr>
      <vt:lpstr>Historical background</vt:lpstr>
      <vt:lpstr>PowerPoint Presentation</vt:lpstr>
      <vt:lpstr> Mass Spectrometry </vt:lpstr>
      <vt:lpstr>Mass Spectrometry is Used for</vt:lpstr>
      <vt:lpstr>MS applications</vt:lpstr>
      <vt:lpstr>Mass Spectrometer</vt:lpstr>
      <vt:lpstr>   How a mass spectrometer works?</vt:lpstr>
      <vt:lpstr>Mass Spectrometry Principles</vt:lpstr>
      <vt:lpstr>Mass Spectrometer</vt:lpstr>
      <vt:lpstr>PowerPoint Presentation</vt:lpstr>
      <vt:lpstr>Data analysis of MS</vt:lpstr>
      <vt:lpstr>By understanding the origin of a sample, certain expectations can be assumed as to the component molecules of the sample and their fragmentations. A sample from a synthesis/manufacturing process will probably contain impurities chemically related to the target component. A relatively crudely prepared biological sample will probably contain a certain amount of salt, which may form adducts with the analyte molecules in certain analyses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SIMS</vt:lpstr>
      <vt:lpstr>PowerPoint Presentation</vt:lpstr>
      <vt:lpstr>PowerPoint Presentation</vt:lpstr>
      <vt:lpstr>SECONDARY ION SPUTTERING</vt:lpstr>
      <vt:lpstr>Advantages of SIMS  </vt:lpstr>
      <vt:lpstr>PowerPoint Presentation</vt:lpstr>
      <vt:lpstr>Limitations of SIMS</vt:lpstr>
      <vt:lpstr>     TYPICAL APPLICATIONS of SIMS   •Analyzing biological materials   •The investigation of possible links between glass failure and polishing residue in optical components used in powerful lasers,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Spectrometry (MS) &amp; Secondary ion mass spectrometry (SIMS)</dc:title>
  <dc:creator>Seda</dc:creator>
  <cp:lastModifiedBy>selis</cp:lastModifiedBy>
  <cp:revision>24</cp:revision>
  <dcterms:created xsi:type="dcterms:W3CDTF">2012-04-11T21:38:07Z</dcterms:created>
  <dcterms:modified xsi:type="dcterms:W3CDTF">2012-04-17T15:55:42Z</dcterms:modified>
</cp:coreProperties>
</file>