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1" r:id="rId1"/>
  </p:sldMasterIdLst>
  <p:notesMasterIdLst>
    <p:notesMasterId r:id="rId72"/>
  </p:notesMasterIdLst>
  <p:sldIdLst>
    <p:sldId id="308" r:id="rId2"/>
    <p:sldId id="257" r:id="rId3"/>
    <p:sldId id="376" r:id="rId4"/>
    <p:sldId id="309" r:id="rId5"/>
    <p:sldId id="350" r:id="rId6"/>
    <p:sldId id="364" r:id="rId7"/>
    <p:sldId id="365" r:id="rId8"/>
    <p:sldId id="374" r:id="rId9"/>
    <p:sldId id="375" r:id="rId10"/>
    <p:sldId id="349" r:id="rId11"/>
    <p:sldId id="351" r:id="rId12"/>
    <p:sldId id="352" r:id="rId13"/>
    <p:sldId id="323" r:id="rId14"/>
    <p:sldId id="354" r:id="rId15"/>
    <p:sldId id="394" r:id="rId16"/>
    <p:sldId id="355" r:id="rId17"/>
    <p:sldId id="358" r:id="rId18"/>
    <p:sldId id="360" r:id="rId19"/>
    <p:sldId id="361" r:id="rId20"/>
    <p:sldId id="367" r:id="rId21"/>
    <p:sldId id="363" r:id="rId22"/>
    <p:sldId id="369" r:id="rId23"/>
    <p:sldId id="370" r:id="rId24"/>
    <p:sldId id="371" r:id="rId25"/>
    <p:sldId id="372" r:id="rId26"/>
    <p:sldId id="373" r:id="rId27"/>
    <p:sldId id="356" r:id="rId28"/>
    <p:sldId id="423" r:id="rId29"/>
    <p:sldId id="377" r:id="rId30"/>
    <p:sldId id="378" r:id="rId31"/>
    <p:sldId id="379" r:id="rId32"/>
    <p:sldId id="380" r:id="rId33"/>
    <p:sldId id="381" r:id="rId34"/>
    <p:sldId id="382" r:id="rId35"/>
    <p:sldId id="424" r:id="rId36"/>
    <p:sldId id="383" r:id="rId37"/>
    <p:sldId id="384" r:id="rId38"/>
    <p:sldId id="395" r:id="rId39"/>
    <p:sldId id="386" r:id="rId40"/>
    <p:sldId id="388" r:id="rId41"/>
    <p:sldId id="387" r:id="rId42"/>
    <p:sldId id="389" r:id="rId43"/>
    <p:sldId id="390" r:id="rId44"/>
    <p:sldId id="391" r:id="rId45"/>
    <p:sldId id="392" r:id="rId46"/>
    <p:sldId id="393" r:id="rId47"/>
    <p:sldId id="396" r:id="rId48"/>
    <p:sldId id="397" r:id="rId49"/>
    <p:sldId id="398" r:id="rId50"/>
    <p:sldId id="399" r:id="rId51"/>
    <p:sldId id="400" r:id="rId52"/>
    <p:sldId id="401" r:id="rId53"/>
    <p:sldId id="402" r:id="rId54"/>
    <p:sldId id="403" r:id="rId55"/>
    <p:sldId id="405" r:id="rId56"/>
    <p:sldId id="406" r:id="rId57"/>
    <p:sldId id="407" r:id="rId58"/>
    <p:sldId id="408" r:id="rId59"/>
    <p:sldId id="409" r:id="rId60"/>
    <p:sldId id="412" r:id="rId61"/>
    <p:sldId id="410" r:id="rId62"/>
    <p:sldId id="411" r:id="rId63"/>
    <p:sldId id="413" r:id="rId64"/>
    <p:sldId id="414" r:id="rId65"/>
    <p:sldId id="415" r:id="rId66"/>
    <p:sldId id="416" r:id="rId67"/>
    <p:sldId id="417" r:id="rId68"/>
    <p:sldId id="418" r:id="rId69"/>
    <p:sldId id="420" r:id="rId70"/>
    <p:sldId id="422" r:id="rId7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85035" autoAdjust="0"/>
  </p:normalViewPr>
  <p:slideViewPr>
    <p:cSldViewPr>
      <p:cViewPr varScale="1">
        <p:scale>
          <a:sx n="94" d="100"/>
          <a:sy n="94" d="100"/>
        </p:scale>
        <p:origin x="1968"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C735B2-ECB9-40AF-92E6-F1BBB5367C2E}" type="datetimeFigureOut">
              <a:rPr lang="tr-TR" smtClean="0"/>
              <a:t>15.03.2019</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5B8978-700E-4062-AC7C-51947C701688}" type="slidenum">
              <a:rPr lang="tr-TR" smtClean="0"/>
              <a:t>‹#›</a:t>
            </a:fld>
            <a:endParaRPr lang="tr-TR"/>
          </a:p>
        </p:txBody>
      </p:sp>
    </p:spTree>
    <p:extLst>
      <p:ext uri="{BB962C8B-B14F-4D97-AF65-F5344CB8AC3E}">
        <p14:creationId xmlns:p14="http://schemas.microsoft.com/office/powerpoint/2010/main" val="1296666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Son</a:t>
            </a:r>
            <a:r>
              <a:rPr lang="tr-TR" baseline="0" dirty="0" smtClean="0"/>
              <a:t> yükleme sayfasının doğrudan linki:</a:t>
            </a:r>
          </a:p>
          <a:p>
            <a:r>
              <a:rPr lang="tr-TR" dirty="0" smtClean="0"/>
              <a:t>https://sourceforge.net/projects/pspp4windows/files/2018-11-09/</a:t>
            </a:r>
            <a:endParaRPr lang="tr-TR" dirty="0"/>
          </a:p>
        </p:txBody>
      </p:sp>
      <p:sp>
        <p:nvSpPr>
          <p:cNvPr id="4" name="Slide Number Placeholder 3"/>
          <p:cNvSpPr>
            <a:spLocks noGrp="1"/>
          </p:cNvSpPr>
          <p:nvPr>
            <p:ph type="sldNum" sz="quarter" idx="10"/>
          </p:nvPr>
        </p:nvSpPr>
        <p:spPr/>
        <p:txBody>
          <a:bodyPr/>
          <a:lstStyle/>
          <a:p>
            <a:fld id="{B35B8978-700E-4062-AC7C-51947C701688}" type="slidenum">
              <a:rPr lang="tr-TR" smtClean="0"/>
              <a:t>4</a:t>
            </a:fld>
            <a:endParaRPr lang="tr-TR"/>
          </a:p>
        </p:txBody>
      </p:sp>
    </p:spTree>
    <p:extLst>
      <p:ext uri="{BB962C8B-B14F-4D97-AF65-F5344CB8AC3E}">
        <p14:creationId xmlns:p14="http://schemas.microsoft.com/office/powerpoint/2010/main" val="1801444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B35B8978-700E-4062-AC7C-51947C701688}" type="slidenum">
              <a:rPr lang="tr-TR" smtClean="0"/>
              <a:t>22</a:t>
            </a:fld>
            <a:endParaRPr lang="tr-TR"/>
          </a:p>
        </p:txBody>
      </p:sp>
    </p:spTree>
    <p:extLst>
      <p:ext uri="{BB962C8B-B14F-4D97-AF65-F5344CB8AC3E}">
        <p14:creationId xmlns:p14="http://schemas.microsoft.com/office/powerpoint/2010/main" val="2589646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Cinsiyet</a:t>
            </a:r>
            <a:r>
              <a:rPr lang="tr-TR" baseline="0" dirty="0" smtClean="0"/>
              <a:t> altındaki 1’in Erkekleri, 2’nin Kadınları temsil ettiğini belirtmek için değişken düzeyleri </a:t>
            </a:r>
            <a:r>
              <a:rPr lang="tr-TR" baseline="0" dirty="0" err="1" smtClean="0"/>
              <a:t>SPSS’te</a:t>
            </a:r>
            <a:r>
              <a:rPr lang="tr-TR" baseline="0" dirty="0" smtClean="0"/>
              <a:t> ekranda görüldüğü gibi tanımlanmalı.</a:t>
            </a:r>
            <a:endParaRPr lang="tr-TR" dirty="0"/>
          </a:p>
        </p:txBody>
      </p:sp>
      <p:sp>
        <p:nvSpPr>
          <p:cNvPr id="4" name="Slide Number Placeholder 3"/>
          <p:cNvSpPr>
            <a:spLocks noGrp="1"/>
          </p:cNvSpPr>
          <p:nvPr>
            <p:ph type="sldNum" sz="quarter" idx="10"/>
          </p:nvPr>
        </p:nvSpPr>
        <p:spPr/>
        <p:txBody>
          <a:bodyPr/>
          <a:lstStyle/>
          <a:p>
            <a:fld id="{B35B8978-700E-4062-AC7C-51947C701688}" type="slidenum">
              <a:rPr lang="tr-TR" smtClean="0"/>
              <a:t>23</a:t>
            </a:fld>
            <a:endParaRPr lang="tr-TR"/>
          </a:p>
        </p:txBody>
      </p:sp>
    </p:spTree>
    <p:extLst>
      <p:ext uri="{BB962C8B-B14F-4D97-AF65-F5344CB8AC3E}">
        <p14:creationId xmlns:p14="http://schemas.microsoft.com/office/powerpoint/2010/main" val="537345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Değişken</a:t>
            </a:r>
            <a:r>
              <a:rPr lang="tr-TR" baseline="0" dirty="0" smtClean="0"/>
              <a:t> sayfasında cinsiyet değişkeni için yapılacak olan tanımlama işleminden sonra veri </a:t>
            </a:r>
            <a:r>
              <a:rPr lang="tr-TR" baseline="0" dirty="0" err="1" smtClean="0"/>
              <a:t>syafasında</a:t>
            </a:r>
            <a:r>
              <a:rPr lang="tr-TR" baseline="0" dirty="0" smtClean="0"/>
              <a:t> cinsiyet değişkenine ilişkin verilerin ekrandaki gibi görünmesi gerekiyor.</a:t>
            </a:r>
            <a:endParaRPr lang="tr-TR" dirty="0"/>
          </a:p>
        </p:txBody>
      </p:sp>
      <p:sp>
        <p:nvSpPr>
          <p:cNvPr id="4" name="Slide Number Placeholder 3"/>
          <p:cNvSpPr>
            <a:spLocks noGrp="1"/>
          </p:cNvSpPr>
          <p:nvPr>
            <p:ph type="sldNum" sz="quarter" idx="10"/>
          </p:nvPr>
        </p:nvSpPr>
        <p:spPr/>
        <p:txBody>
          <a:bodyPr/>
          <a:lstStyle/>
          <a:p>
            <a:fld id="{B35B8978-700E-4062-AC7C-51947C701688}" type="slidenum">
              <a:rPr lang="tr-TR" smtClean="0"/>
              <a:t>24</a:t>
            </a:fld>
            <a:endParaRPr lang="tr-TR"/>
          </a:p>
        </p:txBody>
      </p:sp>
    </p:spTree>
    <p:extLst>
      <p:ext uri="{BB962C8B-B14F-4D97-AF65-F5344CB8AC3E}">
        <p14:creationId xmlns:p14="http://schemas.microsoft.com/office/powerpoint/2010/main" val="3179573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SPSS</a:t>
            </a:r>
            <a:r>
              <a:rPr lang="tr-TR" baseline="0" dirty="0" smtClean="0"/>
              <a:t> üzerinden tek bir değişken için (örnekte cinsiyet değişkeni) sıklık tablosu oluşturmak için ekranda görülen işlemler yapılmalıdır.</a:t>
            </a:r>
          </a:p>
        </p:txBody>
      </p:sp>
      <p:sp>
        <p:nvSpPr>
          <p:cNvPr id="4" name="Slide Number Placeholder 3"/>
          <p:cNvSpPr>
            <a:spLocks noGrp="1"/>
          </p:cNvSpPr>
          <p:nvPr>
            <p:ph type="sldNum" sz="quarter" idx="10"/>
          </p:nvPr>
        </p:nvSpPr>
        <p:spPr/>
        <p:txBody>
          <a:bodyPr/>
          <a:lstStyle/>
          <a:p>
            <a:fld id="{B35B8978-700E-4062-AC7C-51947C701688}" type="slidenum">
              <a:rPr lang="tr-TR" smtClean="0"/>
              <a:t>25</a:t>
            </a:fld>
            <a:endParaRPr lang="tr-TR"/>
          </a:p>
        </p:txBody>
      </p:sp>
    </p:spTree>
    <p:extLst>
      <p:ext uri="{BB962C8B-B14F-4D97-AF65-F5344CB8AC3E}">
        <p14:creationId xmlns:p14="http://schemas.microsoft.com/office/powerpoint/2010/main" val="3520989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Bir</a:t>
            </a:r>
            <a:r>
              <a:rPr lang="tr-TR" baseline="0" dirty="0" smtClean="0"/>
              <a:t> önceki ekranda görünen işlemler yapıldığında </a:t>
            </a:r>
            <a:r>
              <a:rPr lang="tr-TR" baseline="0" dirty="0" err="1" smtClean="0"/>
              <a:t>SPSS’in</a:t>
            </a:r>
            <a:r>
              <a:rPr lang="tr-TR" baseline="0" dirty="0" smtClean="0"/>
              <a:t> ürettiği sıklık tablosu yukarıdaki gibi olmaktadır.</a:t>
            </a:r>
            <a:endParaRPr lang="tr-TR" dirty="0"/>
          </a:p>
        </p:txBody>
      </p:sp>
      <p:sp>
        <p:nvSpPr>
          <p:cNvPr id="4" name="Slide Number Placeholder 3"/>
          <p:cNvSpPr>
            <a:spLocks noGrp="1"/>
          </p:cNvSpPr>
          <p:nvPr>
            <p:ph type="sldNum" sz="quarter" idx="10"/>
          </p:nvPr>
        </p:nvSpPr>
        <p:spPr/>
        <p:txBody>
          <a:bodyPr/>
          <a:lstStyle/>
          <a:p>
            <a:fld id="{B35B8978-700E-4062-AC7C-51947C701688}" type="slidenum">
              <a:rPr lang="tr-TR" smtClean="0"/>
              <a:t>26</a:t>
            </a:fld>
            <a:endParaRPr lang="tr-TR"/>
          </a:p>
        </p:txBody>
      </p:sp>
    </p:spTree>
    <p:extLst>
      <p:ext uri="{BB962C8B-B14F-4D97-AF65-F5344CB8AC3E}">
        <p14:creationId xmlns:p14="http://schemas.microsoft.com/office/powerpoint/2010/main" val="2192281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Ekrandaki formattaki</a:t>
            </a:r>
            <a:r>
              <a:rPr lang="tr-TR" baseline="0" dirty="0" smtClean="0"/>
              <a:t> veri R Commander tarafından çekilebilmektedir.</a:t>
            </a:r>
            <a:endParaRPr lang="tr-TR" dirty="0"/>
          </a:p>
        </p:txBody>
      </p:sp>
      <p:sp>
        <p:nvSpPr>
          <p:cNvPr id="4" name="Slide Number Placeholder 3"/>
          <p:cNvSpPr>
            <a:spLocks noGrp="1"/>
          </p:cNvSpPr>
          <p:nvPr>
            <p:ph type="sldNum" sz="quarter" idx="10"/>
          </p:nvPr>
        </p:nvSpPr>
        <p:spPr/>
        <p:txBody>
          <a:bodyPr/>
          <a:lstStyle/>
          <a:p>
            <a:fld id="{B35B8978-700E-4062-AC7C-51947C701688}" type="slidenum">
              <a:rPr lang="tr-TR" smtClean="0"/>
              <a:t>27</a:t>
            </a:fld>
            <a:endParaRPr lang="tr-TR"/>
          </a:p>
        </p:txBody>
      </p:sp>
    </p:spTree>
    <p:extLst>
      <p:ext uri="{BB962C8B-B14F-4D97-AF65-F5344CB8AC3E}">
        <p14:creationId xmlns:p14="http://schemas.microsoft.com/office/powerpoint/2010/main" val="1785158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R açılıp</a:t>
            </a:r>
            <a:r>
              <a:rPr lang="tr-TR" baseline="0" dirty="0" smtClean="0"/>
              <a:t> &gt; </a:t>
            </a:r>
            <a:r>
              <a:rPr lang="tr-TR" baseline="0" dirty="0" err="1" smtClean="0"/>
              <a:t>library</a:t>
            </a:r>
            <a:r>
              <a:rPr lang="tr-TR" baseline="0" dirty="0" smtClean="0"/>
              <a:t> (</a:t>
            </a:r>
            <a:r>
              <a:rPr lang="tr-TR" baseline="0" dirty="0" err="1" smtClean="0"/>
              <a:t>Rcmdr</a:t>
            </a:r>
            <a:r>
              <a:rPr lang="tr-TR" baseline="0" dirty="0" smtClean="0"/>
              <a:t>) yazıldığında daha önce yüklenen R Commander </a:t>
            </a:r>
            <a:r>
              <a:rPr lang="tr-TR" baseline="0" dirty="0" err="1" smtClean="0"/>
              <a:t>arayüzü</a:t>
            </a:r>
            <a:r>
              <a:rPr lang="tr-TR" baseline="0" dirty="0" smtClean="0"/>
              <a:t> gelmekte ve bu </a:t>
            </a:r>
            <a:r>
              <a:rPr lang="tr-TR" baseline="0" dirty="0" err="1" smtClean="0"/>
              <a:t>arayüz</a:t>
            </a:r>
            <a:r>
              <a:rPr lang="tr-TR" baseline="0" dirty="0" smtClean="0"/>
              <a:t> kullanılarak sıklık tablosu oluşturulabilmektedir. Öncelikle bir önceki slayttaki </a:t>
            </a:r>
            <a:r>
              <a:rPr lang="tr-TR" baseline="0" dirty="0" err="1" smtClean="0"/>
              <a:t>excel</a:t>
            </a:r>
            <a:r>
              <a:rPr lang="tr-TR" baseline="0" dirty="0" smtClean="0"/>
              <a:t> veri setinin çekilmesi gerekir.</a:t>
            </a:r>
            <a:endParaRPr lang="tr-TR" dirty="0"/>
          </a:p>
        </p:txBody>
      </p:sp>
      <p:sp>
        <p:nvSpPr>
          <p:cNvPr id="4" name="Slide Number Placeholder 3"/>
          <p:cNvSpPr>
            <a:spLocks noGrp="1"/>
          </p:cNvSpPr>
          <p:nvPr>
            <p:ph type="sldNum" sz="quarter" idx="10"/>
          </p:nvPr>
        </p:nvSpPr>
        <p:spPr/>
        <p:txBody>
          <a:bodyPr/>
          <a:lstStyle/>
          <a:p>
            <a:fld id="{B35B8978-700E-4062-AC7C-51947C701688}" type="slidenum">
              <a:rPr lang="tr-TR" smtClean="0"/>
              <a:t>28</a:t>
            </a:fld>
            <a:endParaRPr lang="tr-TR"/>
          </a:p>
        </p:txBody>
      </p:sp>
    </p:spTree>
    <p:extLst>
      <p:ext uri="{BB962C8B-B14F-4D97-AF65-F5344CB8AC3E}">
        <p14:creationId xmlns:p14="http://schemas.microsoft.com/office/powerpoint/2010/main" val="1984271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R</a:t>
            </a:r>
            <a:r>
              <a:rPr lang="tr-TR" baseline="0" dirty="0" smtClean="0"/>
              <a:t> </a:t>
            </a:r>
            <a:r>
              <a:rPr lang="tr-TR" baseline="0" dirty="0" err="1" smtClean="0"/>
              <a:t>Commander’a</a:t>
            </a:r>
            <a:r>
              <a:rPr lang="tr-TR" baseline="0" dirty="0" smtClean="0"/>
              <a:t> Excel veri setinin çekilmesi işlemi.</a:t>
            </a:r>
            <a:endParaRPr lang="tr-TR" dirty="0"/>
          </a:p>
        </p:txBody>
      </p:sp>
      <p:sp>
        <p:nvSpPr>
          <p:cNvPr id="4" name="Slide Number Placeholder 3"/>
          <p:cNvSpPr>
            <a:spLocks noGrp="1"/>
          </p:cNvSpPr>
          <p:nvPr>
            <p:ph type="sldNum" sz="quarter" idx="10"/>
          </p:nvPr>
        </p:nvSpPr>
        <p:spPr/>
        <p:txBody>
          <a:bodyPr/>
          <a:lstStyle/>
          <a:p>
            <a:fld id="{B35B8978-700E-4062-AC7C-51947C701688}" type="slidenum">
              <a:rPr lang="tr-TR" smtClean="0"/>
              <a:t>29</a:t>
            </a:fld>
            <a:endParaRPr lang="tr-TR"/>
          </a:p>
        </p:txBody>
      </p:sp>
    </p:spTree>
    <p:extLst>
      <p:ext uri="{BB962C8B-B14F-4D97-AF65-F5344CB8AC3E}">
        <p14:creationId xmlns:p14="http://schemas.microsoft.com/office/powerpoint/2010/main" val="138065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R Commander üzerinde tek</a:t>
            </a:r>
            <a:r>
              <a:rPr lang="tr-TR" baseline="0" dirty="0" smtClean="0"/>
              <a:t> değişken için sıklık tablosu oluşturma işlemi</a:t>
            </a:r>
            <a:endParaRPr lang="tr-TR" dirty="0"/>
          </a:p>
        </p:txBody>
      </p:sp>
      <p:sp>
        <p:nvSpPr>
          <p:cNvPr id="4" name="Slide Number Placeholder 3"/>
          <p:cNvSpPr>
            <a:spLocks noGrp="1"/>
          </p:cNvSpPr>
          <p:nvPr>
            <p:ph type="sldNum" sz="quarter" idx="10"/>
          </p:nvPr>
        </p:nvSpPr>
        <p:spPr/>
        <p:txBody>
          <a:bodyPr/>
          <a:lstStyle/>
          <a:p>
            <a:fld id="{B35B8978-700E-4062-AC7C-51947C701688}" type="slidenum">
              <a:rPr lang="tr-TR" smtClean="0"/>
              <a:t>30</a:t>
            </a:fld>
            <a:endParaRPr lang="tr-TR"/>
          </a:p>
        </p:txBody>
      </p:sp>
    </p:spTree>
    <p:extLst>
      <p:ext uri="{BB962C8B-B14F-4D97-AF65-F5344CB8AC3E}">
        <p14:creationId xmlns:p14="http://schemas.microsoft.com/office/powerpoint/2010/main" val="624045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R Commander tarafından oluşturulan sıklık tablosu</a:t>
            </a:r>
            <a:endParaRPr lang="tr-TR" dirty="0"/>
          </a:p>
        </p:txBody>
      </p:sp>
      <p:sp>
        <p:nvSpPr>
          <p:cNvPr id="4" name="Slide Number Placeholder 3"/>
          <p:cNvSpPr>
            <a:spLocks noGrp="1"/>
          </p:cNvSpPr>
          <p:nvPr>
            <p:ph type="sldNum" sz="quarter" idx="10"/>
          </p:nvPr>
        </p:nvSpPr>
        <p:spPr/>
        <p:txBody>
          <a:bodyPr/>
          <a:lstStyle/>
          <a:p>
            <a:fld id="{B35B8978-700E-4062-AC7C-51947C701688}" type="slidenum">
              <a:rPr lang="tr-TR" smtClean="0"/>
              <a:t>31</a:t>
            </a:fld>
            <a:endParaRPr lang="tr-TR"/>
          </a:p>
        </p:txBody>
      </p:sp>
    </p:spTree>
    <p:extLst>
      <p:ext uri="{BB962C8B-B14F-4D97-AF65-F5344CB8AC3E}">
        <p14:creationId xmlns:p14="http://schemas.microsoft.com/office/powerpoint/2010/main" val="1374225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Libre Office: https://tr.libreoffice.org/</a:t>
            </a:r>
            <a:endParaRPr lang="tr-TR" dirty="0"/>
          </a:p>
        </p:txBody>
      </p:sp>
      <p:sp>
        <p:nvSpPr>
          <p:cNvPr id="4" name="Slide Number Placeholder 3"/>
          <p:cNvSpPr>
            <a:spLocks noGrp="1"/>
          </p:cNvSpPr>
          <p:nvPr>
            <p:ph type="sldNum" sz="quarter" idx="10"/>
          </p:nvPr>
        </p:nvSpPr>
        <p:spPr/>
        <p:txBody>
          <a:bodyPr/>
          <a:lstStyle/>
          <a:p>
            <a:fld id="{B35B8978-700E-4062-AC7C-51947C701688}" type="slidenum">
              <a:rPr lang="tr-TR" smtClean="0"/>
              <a:t>5</a:t>
            </a:fld>
            <a:endParaRPr lang="tr-TR"/>
          </a:p>
        </p:txBody>
      </p:sp>
    </p:spTree>
    <p:extLst>
      <p:ext uri="{BB962C8B-B14F-4D97-AF65-F5344CB8AC3E}">
        <p14:creationId xmlns:p14="http://schemas.microsoft.com/office/powerpoint/2010/main" val="1161207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PSPP veri sayfası</a:t>
            </a:r>
            <a:endParaRPr lang="tr-TR" dirty="0"/>
          </a:p>
        </p:txBody>
      </p:sp>
      <p:sp>
        <p:nvSpPr>
          <p:cNvPr id="4" name="Slide Number Placeholder 3"/>
          <p:cNvSpPr>
            <a:spLocks noGrp="1"/>
          </p:cNvSpPr>
          <p:nvPr>
            <p:ph type="sldNum" sz="quarter" idx="10"/>
          </p:nvPr>
        </p:nvSpPr>
        <p:spPr/>
        <p:txBody>
          <a:bodyPr/>
          <a:lstStyle/>
          <a:p>
            <a:fld id="{B35B8978-700E-4062-AC7C-51947C701688}" type="slidenum">
              <a:rPr lang="tr-TR" smtClean="0"/>
              <a:t>32</a:t>
            </a:fld>
            <a:endParaRPr lang="tr-TR"/>
          </a:p>
        </p:txBody>
      </p:sp>
    </p:spTree>
    <p:extLst>
      <p:ext uri="{BB962C8B-B14F-4D97-AF65-F5344CB8AC3E}">
        <p14:creationId xmlns:p14="http://schemas.microsoft.com/office/powerpoint/2010/main" val="266599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err="1" smtClean="0"/>
              <a:t>PSPP’ye</a:t>
            </a:r>
            <a:r>
              <a:rPr lang="tr-TR" dirty="0" smtClean="0"/>
              <a:t> çekilecek </a:t>
            </a:r>
            <a:r>
              <a:rPr lang="tr-TR" dirty="0" err="1" smtClean="0"/>
              <a:t>csv</a:t>
            </a:r>
            <a:r>
              <a:rPr lang="tr-TR" dirty="0" smtClean="0"/>
              <a:t> verisi ekrandaki gibi olmalıdır. Cinsiyet kadın-erkek</a:t>
            </a:r>
            <a:r>
              <a:rPr lang="tr-TR" baseline="0" dirty="0" smtClean="0"/>
              <a:t> olarak değil, 1-2 şeklinde olmalıdır!</a:t>
            </a:r>
            <a:endParaRPr lang="tr-TR" dirty="0"/>
          </a:p>
        </p:txBody>
      </p:sp>
      <p:sp>
        <p:nvSpPr>
          <p:cNvPr id="4" name="Slide Number Placeholder 3"/>
          <p:cNvSpPr>
            <a:spLocks noGrp="1"/>
          </p:cNvSpPr>
          <p:nvPr>
            <p:ph type="sldNum" sz="quarter" idx="10"/>
          </p:nvPr>
        </p:nvSpPr>
        <p:spPr/>
        <p:txBody>
          <a:bodyPr/>
          <a:lstStyle/>
          <a:p>
            <a:fld id="{B35B8978-700E-4062-AC7C-51947C701688}" type="slidenum">
              <a:rPr lang="tr-TR" smtClean="0"/>
              <a:t>35</a:t>
            </a:fld>
            <a:endParaRPr lang="tr-TR"/>
          </a:p>
        </p:txBody>
      </p:sp>
    </p:spTree>
    <p:extLst>
      <p:ext uri="{BB962C8B-B14F-4D97-AF65-F5344CB8AC3E}">
        <p14:creationId xmlns:p14="http://schemas.microsoft.com/office/powerpoint/2010/main" val="1311011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Bir önceki ekrandaki </a:t>
            </a:r>
            <a:r>
              <a:rPr lang="tr-TR" dirty="0" err="1" smtClean="0"/>
              <a:t>csv</a:t>
            </a:r>
            <a:r>
              <a:rPr lang="tr-TR" dirty="0" smtClean="0"/>
              <a:t> verisinin </a:t>
            </a:r>
            <a:r>
              <a:rPr lang="tr-TR" dirty="0" err="1" smtClean="0"/>
              <a:t>PSPP’ye</a:t>
            </a:r>
            <a:r>
              <a:rPr lang="tr-TR" dirty="0" smtClean="0"/>
              <a:t> çekilmesi</a:t>
            </a:r>
            <a:endParaRPr lang="tr-TR" dirty="0"/>
          </a:p>
        </p:txBody>
      </p:sp>
      <p:sp>
        <p:nvSpPr>
          <p:cNvPr id="4" name="Slide Number Placeholder 3"/>
          <p:cNvSpPr>
            <a:spLocks noGrp="1"/>
          </p:cNvSpPr>
          <p:nvPr>
            <p:ph type="sldNum" sz="quarter" idx="10"/>
          </p:nvPr>
        </p:nvSpPr>
        <p:spPr/>
        <p:txBody>
          <a:bodyPr/>
          <a:lstStyle/>
          <a:p>
            <a:fld id="{B35B8978-700E-4062-AC7C-51947C701688}" type="slidenum">
              <a:rPr lang="tr-TR" smtClean="0"/>
              <a:t>36</a:t>
            </a:fld>
            <a:endParaRPr lang="tr-TR"/>
          </a:p>
        </p:txBody>
      </p:sp>
    </p:spTree>
    <p:extLst>
      <p:ext uri="{BB962C8B-B14F-4D97-AF65-F5344CB8AC3E}">
        <p14:creationId xmlns:p14="http://schemas.microsoft.com/office/powerpoint/2010/main" val="42146519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err="1" smtClean="0"/>
              <a:t>Csv</a:t>
            </a:r>
            <a:r>
              <a:rPr lang="tr-TR" baseline="0" dirty="0" smtClean="0"/>
              <a:t> verisinin </a:t>
            </a:r>
            <a:r>
              <a:rPr lang="tr-TR" baseline="0" dirty="0" err="1" smtClean="0"/>
              <a:t>PSPP’ye</a:t>
            </a:r>
            <a:r>
              <a:rPr lang="tr-TR" baseline="0" dirty="0" smtClean="0"/>
              <a:t> çekilmesi esnasında takip edilen adımlar</a:t>
            </a:r>
            <a:endParaRPr lang="tr-TR" dirty="0"/>
          </a:p>
        </p:txBody>
      </p:sp>
      <p:sp>
        <p:nvSpPr>
          <p:cNvPr id="4" name="Slide Number Placeholder 3"/>
          <p:cNvSpPr>
            <a:spLocks noGrp="1"/>
          </p:cNvSpPr>
          <p:nvPr>
            <p:ph type="sldNum" sz="quarter" idx="10"/>
          </p:nvPr>
        </p:nvSpPr>
        <p:spPr/>
        <p:txBody>
          <a:bodyPr/>
          <a:lstStyle/>
          <a:p>
            <a:fld id="{B35B8978-700E-4062-AC7C-51947C701688}" type="slidenum">
              <a:rPr lang="tr-TR" smtClean="0"/>
              <a:t>37</a:t>
            </a:fld>
            <a:endParaRPr lang="tr-TR"/>
          </a:p>
        </p:txBody>
      </p:sp>
    </p:spTree>
    <p:extLst>
      <p:ext uri="{BB962C8B-B14F-4D97-AF65-F5344CB8AC3E}">
        <p14:creationId xmlns:p14="http://schemas.microsoft.com/office/powerpoint/2010/main" val="1311992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Veri çekildiğinde</a:t>
            </a:r>
            <a:r>
              <a:rPr lang="tr-TR" baseline="0" dirty="0" smtClean="0"/>
              <a:t> PSPP veri sayfası ve değişken sayfasının nasıl göründüğü</a:t>
            </a:r>
            <a:endParaRPr lang="tr-TR" dirty="0"/>
          </a:p>
        </p:txBody>
      </p:sp>
      <p:sp>
        <p:nvSpPr>
          <p:cNvPr id="4" name="Slide Number Placeholder 3"/>
          <p:cNvSpPr>
            <a:spLocks noGrp="1"/>
          </p:cNvSpPr>
          <p:nvPr>
            <p:ph type="sldNum" sz="quarter" idx="10"/>
          </p:nvPr>
        </p:nvSpPr>
        <p:spPr/>
        <p:txBody>
          <a:bodyPr/>
          <a:lstStyle/>
          <a:p>
            <a:fld id="{B35B8978-700E-4062-AC7C-51947C701688}" type="slidenum">
              <a:rPr lang="tr-TR" smtClean="0"/>
              <a:t>38</a:t>
            </a:fld>
            <a:endParaRPr lang="tr-TR"/>
          </a:p>
        </p:txBody>
      </p:sp>
    </p:spTree>
    <p:extLst>
      <p:ext uri="{BB962C8B-B14F-4D97-AF65-F5344CB8AC3E}">
        <p14:creationId xmlns:p14="http://schemas.microsoft.com/office/powerpoint/2010/main" val="2654674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PSPP üzerinde</a:t>
            </a:r>
            <a:r>
              <a:rPr lang="tr-TR" baseline="0" dirty="0" smtClean="0"/>
              <a:t> cinsiyet değişkeni için kodlama yapılması gerekiyor. Bunu 1 değerinin erkek, 2 değerinin ise kadın cinsiyetini gösterdiğini </a:t>
            </a:r>
            <a:r>
              <a:rPr lang="tr-TR" baseline="0" dirty="0" err="1" smtClean="0"/>
              <a:t>PSPP’ye</a:t>
            </a:r>
            <a:r>
              <a:rPr lang="tr-TR" baseline="0" dirty="0" smtClean="0"/>
              <a:t> anlatmak için yapıyoruz.</a:t>
            </a:r>
            <a:endParaRPr lang="tr-TR" dirty="0"/>
          </a:p>
        </p:txBody>
      </p:sp>
      <p:sp>
        <p:nvSpPr>
          <p:cNvPr id="4" name="Slide Number Placeholder 3"/>
          <p:cNvSpPr>
            <a:spLocks noGrp="1"/>
          </p:cNvSpPr>
          <p:nvPr>
            <p:ph type="sldNum" sz="quarter" idx="10"/>
          </p:nvPr>
        </p:nvSpPr>
        <p:spPr/>
        <p:txBody>
          <a:bodyPr/>
          <a:lstStyle/>
          <a:p>
            <a:fld id="{B35B8978-700E-4062-AC7C-51947C701688}" type="slidenum">
              <a:rPr lang="tr-TR" smtClean="0"/>
              <a:t>39</a:t>
            </a:fld>
            <a:endParaRPr lang="tr-TR"/>
          </a:p>
        </p:txBody>
      </p:sp>
    </p:spTree>
    <p:extLst>
      <p:ext uri="{BB962C8B-B14F-4D97-AF65-F5344CB8AC3E}">
        <p14:creationId xmlns:p14="http://schemas.microsoft.com/office/powerpoint/2010/main" val="8875088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PSPP</a:t>
            </a:r>
            <a:r>
              <a:rPr lang="tr-TR" baseline="0" dirty="0" smtClean="0"/>
              <a:t> üzerinden cinsiyet değişkeni için (yani 1 değişken söz konusu olduğunda) sıklık tablosu oluşturma işlemi</a:t>
            </a:r>
            <a:endParaRPr lang="tr-TR" dirty="0"/>
          </a:p>
        </p:txBody>
      </p:sp>
      <p:sp>
        <p:nvSpPr>
          <p:cNvPr id="4" name="Slide Number Placeholder 3"/>
          <p:cNvSpPr>
            <a:spLocks noGrp="1"/>
          </p:cNvSpPr>
          <p:nvPr>
            <p:ph type="sldNum" sz="quarter" idx="10"/>
          </p:nvPr>
        </p:nvSpPr>
        <p:spPr/>
        <p:txBody>
          <a:bodyPr/>
          <a:lstStyle/>
          <a:p>
            <a:fld id="{B35B8978-700E-4062-AC7C-51947C701688}" type="slidenum">
              <a:rPr lang="tr-TR" smtClean="0"/>
              <a:t>40</a:t>
            </a:fld>
            <a:endParaRPr lang="tr-TR"/>
          </a:p>
        </p:txBody>
      </p:sp>
    </p:spTree>
    <p:extLst>
      <p:ext uri="{BB962C8B-B14F-4D97-AF65-F5344CB8AC3E}">
        <p14:creationId xmlns:p14="http://schemas.microsoft.com/office/powerpoint/2010/main" val="27215538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PSPP</a:t>
            </a:r>
            <a:r>
              <a:rPr lang="tr-TR" baseline="0" dirty="0" smtClean="0"/>
              <a:t> üzerinden oluşturulan tek değişkenli sıklık tablosu</a:t>
            </a:r>
            <a:endParaRPr lang="tr-TR" dirty="0"/>
          </a:p>
        </p:txBody>
      </p:sp>
      <p:sp>
        <p:nvSpPr>
          <p:cNvPr id="4" name="Slide Number Placeholder 3"/>
          <p:cNvSpPr>
            <a:spLocks noGrp="1"/>
          </p:cNvSpPr>
          <p:nvPr>
            <p:ph type="sldNum" sz="quarter" idx="10"/>
          </p:nvPr>
        </p:nvSpPr>
        <p:spPr/>
        <p:txBody>
          <a:bodyPr/>
          <a:lstStyle/>
          <a:p>
            <a:fld id="{B35B8978-700E-4062-AC7C-51947C701688}" type="slidenum">
              <a:rPr lang="tr-TR" smtClean="0"/>
              <a:t>41</a:t>
            </a:fld>
            <a:endParaRPr lang="tr-TR"/>
          </a:p>
        </p:txBody>
      </p:sp>
    </p:spTree>
    <p:extLst>
      <p:ext uri="{BB962C8B-B14F-4D97-AF65-F5344CB8AC3E}">
        <p14:creationId xmlns:p14="http://schemas.microsoft.com/office/powerpoint/2010/main" val="3549257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Bir önceki slaytta verilen ağırlıklara göre geçme notunun Excel üzerinde hesaplanması için yazılacak formül.</a:t>
            </a:r>
          </a:p>
          <a:p>
            <a:r>
              <a:rPr lang="tr-TR" dirty="0" smtClean="0"/>
              <a:t>Formülü yazdıktan sonra </a:t>
            </a:r>
            <a:r>
              <a:rPr lang="tr-TR" dirty="0" err="1" smtClean="0"/>
              <a:t>enter</a:t>
            </a:r>
            <a:r>
              <a:rPr lang="tr-TR" dirty="0" smtClean="0"/>
              <a:t> dediğimizde ilk</a:t>
            </a:r>
            <a:r>
              <a:rPr lang="tr-TR" baseline="0" dirty="0" smtClean="0"/>
              <a:t> gözede sonuç görünüyor.</a:t>
            </a:r>
          </a:p>
          <a:p>
            <a:r>
              <a:rPr lang="tr-TR" baseline="0" dirty="0" smtClean="0"/>
              <a:t>Tüm gözelerde görünmesi için gözenin sağ alt kısmına geliyoruz ve ince siyah artı işaretini görünce çift tıklıyoruz. Böylece aynı formül tüm gözeler için uygulanmış ve her bir öğrencinin geçme notu hesaplanmış oluyor.</a:t>
            </a:r>
            <a:endParaRPr lang="tr-TR" dirty="0"/>
          </a:p>
        </p:txBody>
      </p:sp>
      <p:sp>
        <p:nvSpPr>
          <p:cNvPr id="4" name="Slide Number Placeholder 3"/>
          <p:cNvSpPr>
            <a:spLocks noGrp="1"/>
          </p:cNvSpPr>
          <p:nvPr>
            <p:ph type="sldNum" sz="quarter" idx="10"/>
          </p:nvPr>
        </p:nvSpPr>
        <p:spPr/>
        <p:txBody>
          <a:bodyPr/>
          <a:lstStyle/>
          <a:p>
            <a:fld id="{B35B8978-700E-4062-AC7C-51947C701688}" type="slidenum">
              <a:rPr lang="tr-TR" smtClean="0"/>
              <a:t>44</a:t>
            </a:fld>
            <a:endParaRPr lang="tr-TR"/>
          </a:p>
        </p:txBody>
      </p:sp>
    </p:spTree>
    <p:extLst>
      <p:ext uri="{BB962C8B-B14F-4D97-AF65-F5344CB8AC3E}">
        <p14:creationId xmlns:p14="http://schemas.microsoft.com/office/powerpoint/2010/main" val="27686665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Kırmızı işaretli kısımdan virgülden sonraki kısmı tamamen kaldırabilir ya da virgülden sonra kaç hane olmasını</a:t>
            </a:r>
            <a:r>
              <a:rPr lang="tr-TR" baseline="0" dirty="0" smtClean="0"/>
              <a:t> istiyorsak ona göre ayarlama yapabiliriz.</a:t>
            </a:r>
            <a:endParaRPr lang="tr-TR" dirty="0"/>
          </a:p>
        </p:txBody>
      </p:sp>
      <p:sp>
        <p:nvSpPr>
          <p:cNvPr id="4" name="Slide Number Placeholder 3"/>
          <p:cNvSpPr>
            <a:spLocks noGrp="1"/>
          </p:cNvSpPr>
          <p:nvPr>
            <p:ph type="sldNum" sz="quarter" idx="10"/>
          </p:nvPr>
        </p:nvSpPr>
        <p:spPr/>
        <p:txBody>
          <a:bodyPr/>
          <a:lstStyle/>
          <a:p>
            <a:fld id="{B35B8978-700E-4062-AC7C-51947C701688}" type="slidenum">
              <a:rPr lang="tr-TR" smtClean="0"/>
              <a:t>45</a:t>
            </a:fld>
            <a:endParaRPr lang="tr-TR"/>
          </a:p>
        </p:txBody>
      </p:sp>
    </p:spTree>
    <p:extLst>
      <p:ext uri="{BB962C8B-B14F-4D97-AF65-F5344CB8AC3E}">
        <p14:creationId xmlns:p14="http://schemas.microsoft.com/office/powerpoint/2010/main" val="2272763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Paketlerden</a:t>
            </a:r>
            <a:r>
              <a:rPr lang="tr-TR" baseline="0" dirty="0" smtClean="0"/>
              <a:t> paket yükle seçilir ve ekranda sarı işaretli olan </a:t>
            </a:r>
            <a:r>
              <a:rPr lang="tr-TR" baseline="0" dirty="0" err="1" smtClean="0"/>
              <a:t>Rcmdr</a:t>
            </a:r>
            <a:r>
              <a:rPr lang="tr-TR" baseline="0" dirty="0" smtClean="0"/>
              <a:t> yüklenir. </a:t>
            </a:r>
            <a:r>
              <a:rPr lang="tr-TR" baseline="0" dirty="0" err="1" smtClean="0"/>
              <a:t>Rcommander</a:t>
            </a:r>
            <a:r>
              <a:rPr lang="tr-TR" baseline="0" dirty="0" smtClean="0"/>
              <a:t> </a:t>
            </a:r>
            <a:r>
              <a:rPr lang="tr-TR" baseline="0" dirty="0" err="1" smtClean="0"/>
              <a:t>R’ın</a:t>
            </a:r>
            <a:r>
              <a:rPr lang="tr-TR" baseline="0" dirty="0" smtClean="0"/>
              <a:t> bir </a:t>
            </a:r>
            <a:r>
              <a:rPr lang="tr-TR" baseline="0" dirty="0" err="1" smtClean="0"/>
              <a:t>arayüzüdür</a:t>
            </a:r>
            <a:r>
              <a:rPr lang="tr-TR" baseline="0" dirty="0" smtClean="0"/>
              <a:t>.  Yükleme işi bitince her çalışmanın başında &gt; </a:t>
            </a:r>
            <a:r>
              <a:rPr lang="tr-TR" baseline="0" dirty="0" err="1" smtClean="0"/>
              <a:t>library</a:t>
            </a:r>
            <a:r>
              <a:rPr lang="tr-TR" baseline="0" dirty="0" smtClean="0"/>
              <a:t> (</a:t>
            </a:r>
            <a:r>
              <a:rPr lang="tr-TR" baseline="0" dirty="0" err="1" smtClean="0"/>
              <a:t>Rcmdr</a:t>
            </a:r>
            <a:r>
              <a:rPr lang="tr-TR" baseline="0" dirty="0" smtClean="0"/>
              <a:t>) yazılıp yüklenen paket çağrılmalıdır.</a:t>
            </a:r>
          </a:p>
          <a:p>
            <a:endParaRPr lang="tr-TR" dirty="0"/>
          </a:p>
        </p:txBody>
      </p:sp>
      <p:sp>
        <p:nvSpPr>
          <p:cNvPr id="4" name="Slide Number Placeholder 3"/>
          <p:cNvSpPr>
            <a:spLocks noGrp="1"/>
          </p:cNvSpPr>
          <p:nvPr>
            <p:ph type="sldNum" sz="quarter" idx="10"/>
          </p:nvPr>
        </p:nvSpPr>
        <p:spPr/>
        <p:txBody>
          <a:bodyPr/>
          <a:lstStyle/>
          <a:p>
            <a:fld id="{B35B8978-700E-4062-AC7C-51947C701688}" type="slidenum">
              <a:rPr lang="tr-TR" smtClean="0"/>
              <a:t>7</a:t>
            </a:fld>
            <a:endParaRPr lang="tr-TR"/>
          </a:p>
        </p:txBody>
      </p:sp>
    </p:spTree>
    <p:extLst>
      <p:ext uri="{BB962C8B-B14F-4D97-AF65-F5344CB8AC3E}">
        <p14:creationId xmlns:p14="http://schemas.microsoft.com/office/powerpoint/2010/main" val="32963140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Geçme notuna göre öğrencilerin</a:t>
            </a:r>
            <a:r>
              <a:rPr lang="tr-TR" baseline="0" dirty="0" smtClean="0"/>
              <a:t> geçme kalma durumunu belirlemek için ekranda görünen formülü yazmalıyız. Bu formülü imleç F2 gözesindeyken yazıyoruz. Her öğrenci için sonucun bulunması için F2 gözesinin sağ alt kısmına gelip siyah ince artı işaretini görünce çift tıklıyoruz.</a:t>
            </a:r>
            <a:endParaRPr lang="tr-TR" dirty="0" smtClean="0"/>
          </a:p>
          <a:p>
            <a:endParaRPr lang="tr-TR" dirty="0" smtClean="0"/>
          </a:p>
          <a:p>
            <a:endParaRPr lang="tr-TR" dirty="0" smtClean="0"/>
          </a:p>
          <a:p>
            <a:r>
              <a:rPr lang="tr-TR" dirty="0" smtClean="0"/>
              <a:t>Not:</a:t>
            </a:r>
            <a:r>
              <a:rPr lang="tr-TR" baseline="0" dirty="0" smtClean="0"/>
              <a:t> Sonradan sorun yaşamamak için değişken adlarında </a:t>
            </a:r>
            <a:r>
              <a:rPr lang="tr-TR" dirty="0" smtClean="0"/>
              <a:t>Türkçe karakter/boşluk kullanmamaya dikkat ediyoruz.</a:t>
            </a:r>
            <a:endParaRPr lang="tr-TR" dirty="0"/>
          </a:p>
        </p:txBody>
      </p:sp>
      <p:sp>
        <p:nvSpPr>
          <p:cNvPr id="4" name="Slide Number Placeholder 3"/>
          <p:cNvSpPr>
            <a:spLocks noGrp="1"/>
          </p:cNvSpPr>
          <p:nvPr>
            <p:ph type="sldNum" sz="quarter" idx="10"/>
          </p:nvPr>
        </p:nvSpPr>
        <p:spPr/>
        <p:txBody>
          <a:bodyPr/>
          <a:lstStyle/>
          <a:p>
            <a:fld id="{B35B8978-700E-4062-AC7C-51947C701688}" type="slidenum">
              <a:rPr lang="tr-TR" smtClean="0"/>
              <a:t>46</a:t>
            </a:fld>
            <a:endParaRPr lang="tr-TR"/>
          </a:p>
        </p:txBody>
      </p:sp>
    </p:spTree>
    <p:extLst>
      <p:ext uri="{BB962C8B-B14F-4D97-AF65-F5344CB8AC3E}">
        <p14:creationId xmlns:p14="http://schemas.microsoft.com/office/powerpoint/2010/main" val="23988122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Bu defa iki değişken için sıklık tablosu</a:t>
            </a:r>
            <a:r>
              <a:rPr lang="tr-TR" baseline="0" dirty="0" smtClean="0"/>
              <a:t> oluşturmak istediğimiz için bu değişkeni (ve bu değişkenlere ilişkin tüm değerleri içine alacak aralığı seçmemiz gerekiyor. Ekranda kırmızı ile gösterilen aralığı seçmelisiniz. Tabii bu seçini Ekle &gt; Pivot Tablo seçiminden sonra çıkan pencere üzerinde yapıyorsunuz. </a:t>
            </a:r>
            <a:endParaRPr lang="tr-TR" dirty="0"/>
          </a:p>
        </p:txBody>
      </p:sp>
      <p:sp>
        <p:nvSpPr>
          <p:cNvPr id="4" name="Slide Number Placeholder 3"/>
          <p:cNvSpPr>
            <a:spLocks noGrp="1"/>
          </p:cNvSpPr>
          <p:nvPr>
            <p:ph type="sldNum" sz="quarter" idx="10"/>
          </p:nvPr>
        </p:nvSpPr>
        <p:spPr/>
        <p:txBody>
          <a:bodyPr/>
          <a:lstStyle/>
          <a:p>
            <a:fld id="{B35B8978-700E-4062-AC7C-51947C701688}" type="slidenum">
              <a:rPr lang="tr-TR" smtClean="0"/>
              <a:t>47</a:t>
            </a:fld>
            <a:endParaRPr lang="tr-TR"/>
          </a:p>
        </p:txBody>
      </p:sp>
    </p:spTree>
    <p:extLst>
      <p:ext uri="{BB962C8B-B14F-4D97-AF65-F5344CB8AC3E}">
        <p14:creationId xmlns:p14="http://schemas.microsoft.com/office/powerpoint/2010/main" val="25016117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Seçimi yapıp OK dediğinizde sol tarafa pivot tablo menüsü geliyor. Satır kısmına cinsiyeti, değer kısmına cinsiyeti</a:t>
            </a:r>
            <a:r>
              <a:rPr lang="tr-TR" baseline="0" dirty="0" smtClean="0"/>
              <a:t> ve sütun kısmına ise sonuç değişkenini attığınızda, ekrandaki gibi satır değişkeninin cinsiyet, sütun değişkeninin ise sonuçlar olduğu bir sıklık tablosu elde ediyorsunuz. İki değişkenli bu sıklık tablosunda sıklık değerleri yerine yüzdelerin görünmesini isteyebilirsiniz. İki değişken söz konusu olduğunda üç farklı şekilde yüzde hesaplanabiliyor.</a:t>
            </a:r>
          </a:p>
          <a:p>
            <a:pPr marL="228600" indent="-228600">
              <a:buAutoNum type="arabicPeriod"/>
            </a:pPr>
            <a:r>
              <a:rPr lang="tr-TR" baseline="0" dirty="0" smtClean="0"/>
              <a:t>Yüzdeyi genel toplama göre hesaplamak</a:t>
            </a:r>
          </a:p>
          <a:p>
            <a:pPr marL="228600" indent="-228600">
              <a:buAutoNum type="arabicPeriod"/>
            </a:pPr>
            <a:r>
              <a:rPr lang="tr-TR" baseline="0" dirty="0" smtClean="0"/>
              <a:t>Yüzdeyi satır toplamlarına göre hesaplamak</a:t>
            </a:r>
          </a:p>
          <a:p>
            <a:pPr marL="228600" indent="-228600">
              <a:buAutoNum type="arabicPeriod"/>
            </a:pPr>
            <a:r>
              <a:rPr lang="tr-TR" baseline="0" dirty="0" smtClean="0"/>
              <a:t>Yüzdeyi sütun toplamlarına göre hesaplamak</a:t>
            </a:r>
          </a:p>
          <a:p>
            <a:pPr marL="0" indent="0">
              <a:buNone/>
            </a:pPr>
            <a:r>
              <a:rPr lang="tr-TR" baseline="0" dirty="0" smtClean="0"/>
              <a:t>Her bir yöntem ile hesaplanan yüzdeler farklı ve ifade ettikleri şey (yani yorumları da) farklı oluyor.</a:t>
            </a:r>
          </a:p>
          <a:p>
            <a:pPr marL="0" indent="0">
              <a:buNone/>
            </a:pPr>
            <a:endParaRPr lang="tr-TR" baseline="0" dirty="0" smtClean="0"/>
          </a:p>
          <a:p>
            <a:pPr marL="0" indent="0">
              <a:buNone/>
            </a:pPr>
            <a:r>
              <a:rPr lang="tr-TR" baseline="0" dirty="0" smtClean="0"/>
              <a:t>Yüzdeleri genel toplama göre hesaplamak istiyorsak ekrandaki adımları takip ediyoruz.</a:t>
            </a:r>
            <a:endParaRPr lang="tr-TR" dirty="0"/>
          </a:p>
        </p:txBody>
      </p:sp>
      <p:sp>
        <p:nvSpPr>
          <p:cNvPr id="4" name="Slide Number Placeholder 3"/>
          <p:cNvSpPr>
            <a:spLocks noGrp="1"/>
          </p:cNvSpPr>
          <p:nvPr>
            <p:ph type="sldNum" sz="quarter" idx="10"/>
          </p:nvPr>
        </p:nvSpPr>
        <p:spPr/>
        <p:txBody>
          <a:bodyPr/>
          <a:lstStyle/>
          <a:p>
            <a:fld id="{B35B8978-700E-4062-AC7C-51947C701688}" type="slidenum">
              <a:rPr lang="tr-TR" smtClean="0"/>
              <a:t>48</a:t>
            </a:fld>
            <a:endParaRPr lang="tr-TR"/>
          </a:p>
        </p:txBody>
      </p:sp>
    </p:spTree>
    <p:extLst>
      <p:ext uri="{BB962C8B-B14F-4D97-AF65-F5344CB8AC3E}">
        <p14:creationId xmlns:p14="http://schemas.microsoft.com/office/powerpoint/2010/main" val="15740165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Yüzdeleri genel toplama göre hesapladığımızda bulduğumuz sonuç</a:t>
            </a:r>
            <a:endParaRPr lang="tr-TR" dirty="0"/>
          </a:p>
        </p:txBody>
      </p:sp>
      <p:sp>
        <p:nvSpPr>
          <p:cNvPr id="4" name="Slide Number Placeholder 3"/>
          <p:cNvSpPr>
            <a:spLocks noGrp="1"/>
          </p:cNvSpPr>
          <p:nvPr>
            <p:ph type="sldNum" sz="quarter" idx="10"/>
          </p:nvPr>
        </p:nvSpPr>
        <p:spPr/>
        <p:txBody>
          <a:bodyPr/>
          <a:lstStyle/>
          <a:p>
            <a:fld id="{B35B8978-700E-4062-AC7C-51947C701688}" type="slidenum">
              <a:rPr lang="tr-TR" smtClean="0"/>
              <a:t>49</a:t>
            </a:fld>
            <a:endParaRPr lang="tr-TR"/>
          </a:p>
        </p:txBody>
      </p:sp>
    </p:spTree>
    <p:extLst>
      <p:ext uri="{BB962C8B-B14F-4D97-AF65-F5344CB8AC3E}">
        <p14:creationId xmlns:p14="http://schemas.microsoft.com/office/powerpoint/2010/main" val="41022280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Yüzdeleri sütun toplamlarına göre hesaplamak için izlenen adımlar</a:t>
            </a:r>
            <a:r>
              <a:rPr lang="tr-TR" baseline="0" dirty="0" smtClean="0"/>
              <a:t> ve bulunan sonuç</a:t>
            </a:r>
            <a:endParaRPr lang="tr-TR" dirty="0" smtClean="0"/>
          </a:p>
          <a:p>
            <a:endParaRPr lang="tr-TR" dirty="0"/>
          </a:p>
        </p:txBody>
      </p:sp>
      <p:sp>
        <p:nvSpPr>
          <p:cNvPr id="4" name="Slide Number Placeholder 3"/>
          <p:cNvSpPr>
            <a:spLocks noGrp="1"/>
          </p:cNvSpPr>
          <p:nvPr>
            <p:ph type="sldNum" sz="quarter" idx="10"/>
          </p:nvPr>
        </p:nvSpPr>
        <p:spPr/>
        <p:txBody>
          <a:bodyPr/>
          <a:lstStyle/>
          <a:p>
            <a:fld id="{B35B8978-700E-4062-AC7C-51947C701688}" type="slidenum">
              <a:rPr lang="tr-TR" smtClean="0"/>
              <a:t>50</a:t>
            </a:fld>
            <a:endParaRPr lang="tr-TR"/>
          </a:p>
        </p:txBody>
      </p:sp>
    </p:spTree>
    <p:extLst>
      <p:ext uri="{BB962C8B-B14F-4D97-AF65-F5344CB8AC3E}">
        <p14:creationId xmlns:p14="http://schemas.microsoft.com/office/powerpoint/2010/main" val="7220504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Yüzdeleri satır toplamlarına göre hesaplamak için izlenen adımlar</a:t>
            </a:r>
            <a:r>
              <a:rPr lang="tr-TR" baseline="0" dirty="0" smtClean="0"/>
              <a:t> ve bulunan sonuç</a:t>
            </a:r>
            <a:endParaRPr lang="tr-TR" dirty="0"/>
          </a:p>
        </p:txBody>
      </p:sp>
      <p:sp>
        <p:nvSpPr>
          <p:cNvPr id="4" name="Slide Number Placeholder 3"/>
          <p:cNvSpPr>
            <a:spLocks noGrp="1"/>
          </p:cNvSpPr>
          <p:nvPr>
            <p:ph type="sldNum" sz="quarter" idx="10"/>
          </p:nvPr>
        </p:nvSpPr>
        <p:spPr/>
        <p:txBody>
          <a:bodyPr/>
          <a:lstStyle/>
          <a:p>
            <a:fld id="{B35B8978-700E-4062-AC7C-51947C701688}" type="slidenum">
              <a:rPr lang="tr-TR" smtClean="0"/>
              <a:t>51</a:t>
            </a:fld>
            <a:endParaRPr lang="tr-TR"/>
          </a:p>
        </p:txBody>
      </p:sp>
    </p:spTree>
    <p:extLst>
      <p:ext uri="{BB962C8B-B14F-4D97-AF65-F5344CB8AC3E}">
        <p14:creationId xmlns:p14="http://schemas.microsoft.com/office/powerpoint/2010/main" val="17670764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tr-TR" dirty="0" smtClean="0"/>
              <a:t>Tablo: Genel toplama göre yüzde hesabı</a:t>
            </a:r>
          </a:p>
          <a:p>
            <a:pPr marL="228600" indent="-228600">
              <a:buAutoNum type="arabicPeriod"/>
            </a:pPr>
            <a:r>
              <a:rPr lang="tr-TR" dirty="0" smtClean="0"/>
              <a:t>Tablo: Satır</a:t>
            </a:r>
            <a:r>
              <a:rPr lang="tr-TR" baseline="0" dirty="0" smtClean="0"/>
              <a:t> toplamına göre yüzde hesabı</a:t>
            </a:r>
          </a:p>
          <a:p>
            <a:pPr marL="228600" indent="-228600">
              <a:buAutoNum type="arabicPeriod"/>
            </a:pPr>
            <a:r>
              <a:rPr lang="tr-TR" baseline="0" dirty="0" smtClean="0"/>
              <a:t>Tablo: Sütun toplamına göre yüzde hesabı</a:t>
            </a:r>
          </a:p>
          <a:p>
            <a:pPr marL="0" indent="0">
              <a:buNone/>
            </a:pPr>
            <a:r>
              <a:rPr lang="tr-TR" baseline="0" dirty="0" smtClean="0"/>
              <a:t>Yüzdelerin her birinde farklı olduğuna dikkat edin, yorumlamaları da farklı yapılıyor. Ancak üçü içinde başlık kısmındaki küçük sıklık tablosunda yer alan sıklık değerleri kullanılıyor. </a:t>
            </a:r>
          </a:p>
          <a:p>
            <a:pPr marL="0" indent="0">
              <a:buNone/>
            </a:pPr>
            <a:endParaRPr lang="tr-TR" dirty="0" smtClean="0"/>
          </a:p>
          <a:p>
            <a:pPr marL="0" indent="0">
              <a:buNone/>
            </a:pPr>
            <a:endParaRPr lang="tr-TR" dirty="0"/>
          </a:p>
        </p:txBody>
      </p:sp>
      <p:sp>
        <p:nvSpPr>
          <p:cNvPr id="4" name="Slide Number Placeholder 3"/>
          <p:cNvSpPr>
            <a:spLocks noGrp="1"/>
          </p:cNvSpPr>
          <p:nvPr>
            <p:ph type="sldNum" sz="quarter" idx="10"/>
          </p:nvPr>
        </p:nvSpPr>
        <p:spPr/>
        <p:txBody>
          <a:bodyPr/>
          <a:lstStyle/>
          <a:p>
            <a:fld id="{B35B8978-700E-4062-AC7C-51947C701688}" type="slidenum">
              <a:rPr lang="tr-TR" smtClean="0"/>
              <a:t>52</a:t>
            </a:fld>
            <a:endParaRPr lang="tr-TR"/>
          </a:p>
        </p:txBody>
      </p:sp>
    </p:spTree>
    <p:extLst>
      <p:ext uri="{BB962C8B-B14F-4D97-AF65-F5344CB8AC3E}">
        <p14:creationId xmlns:p14="http://schemas.microsoft.com/office/powerpoint/2010/main" val="18918801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tr-TR" dirty="0" smtClean="0"/>
              <a:t>R</a:t>
            </a:r>
            <a:r>
              <a:rPr lang="tr-TR" baseline="0" dirty="0" smtClean="0"/>
              <a:t> </a:t>
            </a:r>
            <a:r>
              <a:rPr lang="tr-TR" baseline="0" dirty="0" err="1" smtClean="0"/>
              <a:t>Commander’ın</a:t>
            </a:r>
            <a:r>
              <a:rPr lang="tr-TR" dirty="0" smtClean="0"/>
              <a:t> çekeceği veri seti</a:t>
            </a:r>
            <a:r>
              <a:rPr lang="tr-TR" baseline="0" dirty="0" smtClean="0"/>
              <a:t> bu yapıda olmalı.</a:t>
            </a:r>
          </a:p>
          <a:p>
            <a:pPr marL="0" indent="0">
              <a:buNone/>
            </a:pPr>
            <a:endParaRPr lang="tr-TR" dirty="0"/>
          </a:p>
        </p:txBody>
      </p:sp>
      <p:sp>
        <p:nvSpPr>
          <p:cNvPr id="4" name="Slide Number Placeholder 3"/>
          <p:cNvSpPr>
            <a:spLocks noGrp="1"/>
          </p:cNvSpPr>
          <p:nvPr>
            <p:ph type="sldNum" sz="quarter" idx="10"/>
          </p:nvPr>
        </p:nvSpPr>
        <p:spPr/>
        <p:txBody>
          <a:bodyPr/>
          <a:lstStyle/>
          <a:p>
            <a:fld id="{B35B8978-700E-4062-AC7C-51947C701688}" type="slidenum">
              <a:rPr lang="tr-TR" smtClean="0"/>
              <a:t>53</a:t>
            </a:fld>
            <a:endParaRPr lang="tr-TR"/>
          </a:p>
        </p:txBody>
      </p:sp>
    </p:spTree>
    <p:extLst>
      <p:ext uri="{BB962C8B-B14F-4D97-AF65-F5344CB8AC3E}">
        <p14:creationId xmlns:p14="http://schemas.microsoft.com/office/powerpoint/2010/main" val="11948758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tr-TR" baseline="0" dirty="0" smtClean="0"/>
              <a:t>R </a:t>
            </a:r>
            <a:r>
              <a:rPr lang="tr-TR" baseline="0" dirty="0" err="1" smtClean="0"/>
              <a:t>Commander’da</a:t>
            </a:r>
            <a:r>
              <a:rPr lang="tr-TR" baseline="0" dirty="0" smtClean="0"/>
              <a:t> iki değişkenli sıklık tablosu oluşturmak için izlenecek işlem adımları. İşlemden önce bir önceki slayttaki formatta verinin R Commander tarafından çekilmiş olması gerektiğini unutmayın!</a:t>
            </a:r>
          </a:p>
          <a:p>
            <a:pPr marL="0" indent="0">
              <a:buNone/>
            </a:pPr>
            <a:r>
              <a:rPr lang="tr-TR" baseline="0" dirty="0" smtClean="0"/>
              <a:t>İki değişkenli sıklık tablosu oluşturmak için data sekmesinden satır ve sütun değişkenleri seçilir. Yüzdelerin genel toplam üzerinden hesaplanmasını istiyorsak </a:t>
            </a:r>
            <a:r>
              <a:rPr lang="tr-TR" baseline="0" dirty="0" err="1" smtClean="0"/>
              <a:t>Statistics</a:t>
            </a:r>
            <a:r>
              <a:rPr lang="tr-TR" baseline="0" dirty="0" smtClean="0"/>
              <a:t> sekmesinden «</a:t>
            </a:r>
            <a:r>
              <a:rPr lang="tr-TR" baseline="0" dirty="0" err="1" smtClean="0"/>
              <a:t>Percentages</a:t>
            </a:r>
            <a:r>
              <a:rPr lang="tr-TR" baseline="0" dirty="0" smtClean="0"/>
              <a:t> of total» seçeneği işaretlenir.</a:t>
            </a:r>
          </a:p>
          <a:p>
            <a:pPr marL="0" indent="0">
              <a:buNone/>
            </a:pPr>
            <a:endParaRPr lang="tr-TR" dirty="0"/>
          </a:p>
        </p:txBody>
      </p:sp>
      <p:sp>
        <p:nvSpPr>
          <p:cNvPr id="4" name="Slide Number Placeholder 3"/>
          <p:cNvSpPr>
            <a:spLocks noGrp="1"/>
          </p:cNvSpPr>
          <p:nvPr>
            <p:ph type="sldNum" sz="quarter" idx="10"/>
          </p:nvPr>
        </p:nvSpPr>
        <p:spPr/>
        <p:txBody>
          <a:bodyPr/>
          <a:lstStyle/>
          <a:p>
            <a:fld id="{B35B8978-700E-4062-AC7C-51947C701688}" type="slidenum">
              <a:rPr lang="tr-TR" smtClean="0"/>
              <a:t>54</a:t>
            </a:fld>
            <a:endParaRPr lang="tr-TR"/>
          </a:p>
        </p:txBody>
      </p:sp>
    </p:spTree>
    <p:extLst>
      <p:ext uri="{BB962C8B-B14F-4D97-AF65-F5344CB8AC3E}">
        <p14:creationId xmlns:p14="http://schemas.microsoft.com/office/powerpoint/2010/main" val="27108060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tr-TR" baseline="0" dirty="0" smtClean="0"/>
              <a:t>Gelen sonuç slayttaki gibi olacak. Yüzdelerin genel toplama göre hesaplatıldığını unutmayın!</a:t>
            </a:r>
          </a:p>
          <a:p>
            <a:pPr marL="0" indent="0">
              <a:buNone/>
            </a:pPr>
            <a:endParaRPr lang="tr-TR" dirty="0"/>
          </a:p>
        </p:txBody>
      </p:sp>
      <p:sp>
        <p:nvSpPr>
          <p:cNvPr id="4" name="Slide Number Placeholder 3"/>
          <p:cNvSpPr>
            <a:spLocks noGrp="1"/>
          </p:cNvSpPr>
          <p:nvPr>
            <p:ph type="sldNum" sz="quarter" idx="10"/>
          </p:nvPr>
        </p:nvSpPr>
        <p:spPr/>
        <p:txBody>
          <a:bodyPr/>
          <a:lstStyle/>
          <a:p>
            <a:fld id="{B35B8978-700E-4062-AC7C-51947C701688}" type="slidenum">
              <a:rPr lang="tr-TR" smtClean="0"/>
              <a:t>55</a:t>
            </a:fld>
            <a:endParaRPr lang="tr-TR"/>
          </a:p>
        </p:txBody>
      </p:sp>
    </p:spTree>
    <p:extLst>
      <p:ext uri="{BB962C8B-B14F-4D97-AF65-F5344CB8AC3E}">
        <p14:creationId xmlns:p14="http://schemas.microsoft.com/office/powerpoint/2010/main" val="3601014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Paketlerden</a:t>
            </a:r>
            <a:r>
              <a:rPr lang="tr-TR" baseline="0" dirty="0" smtClean="0"/>
              <a:t> paket yükle seçilir ve ekranda sarı işaretli olan </a:t>
            </a:r>
            <a:r>
              <a:rPr lang="tr-TR" baseline="0" dirty="0" err="1" smtClean="0"/>
              <a:t>Rcmdr</a:t>
            </a:r>
            <a:r>
              <a:rPr lang="tr-TR" baseline="0" dirty="0" smtClean="0"/>
              <a:t> yüklenir. </a:t>
            </a:r>
            <a:r>
              <a:rPr lang="tr-TR" baseline="0" dirty="0" err="1" smtClean="0"/>
              <a:t>Rcommander</a:t>
            </a:r>
            <a:r>
              <a:rPr lang="tr-TR" baseline="0" dirty="0" smtClean="0"/>
              <a:t> </a:t>
            </a:r>
            <a:r>
              <a:rPr lang="tr-TR" baseline="0" dirty="0" err="1" smtClean="0"/>
              <a:t>R’ın</a:t>
            </a:r>
            <a:r>
              <a:rPr lang="tr-TR" baseline="0" dirty="0" smtClean="0"/>
              <a:t> bir </a:t>
            </a:r>
            <a:r>
              <a:rPr lang="tr-TR" baseline="0" dirty="0" err="1" smtClean="0"/>
              <a:t>arayüzüdür</a:t>
            </a:r>
            <a:r>
              <a:rPr lang="tr-TR" baseline="0" dirty="0" smtClean="0"/>
              <a:t>.  Yükleme işi bitince her çalışmanın başında &gt; </a:t>
            </a:r>
            <a:r>
              <a:rPr lang="tr-TR" baseline="0" dirty="0" err="1" smtClean="0"/>
              <a:t>library</a:t>
            </a:r>
            <a:r>
              <a:rPr lang="tr-TR" baseline="0" dirty="0" smtClean="0"/>
              <a:t> (</a:t>
            </a:r>
            <a:r>
              <a:rPr lang="tr-TR" baseline="0" dirty="0" err="1" smtClean="0"/>
              <a:t>Rcmdr</a:t>
            </a:r>
            <a:r>
              <a:rPr lang="tr-TR" baseline="0" dirty="0" smtClean="0"/>
              <a:t>) yazılıp yüklenen paket çağrılmalıdır.</a:t>
            </a:r>
          </a:p>
          <a:p>
            <a:endParaRPr lang="tr-TR" dirty="0"/>
          </a:p>
        </p:txBody>
      </p:sp>
      <p:sp>
        <p:nvSpPr>
          <p:cNvPr id="4" name="Slide Number Placeholder 3"/>
          <p:cNvSpPr>
            <a:spLocks noGrp="1"/>
          </p:cNvSpPr>
          <p:nvPr>
            <p:ph type="sldNum" sz="quarter" idx="10"/>
          </p:nvPr>
        </p:nvSpPr>
        <p:spPr/>
        <p:txBody>
          <a:bodyPr/>
          <a:lstStyle/>
          <a:p>
            <a:fld id="{B35B8978-700E-4062-AC7C-51947C701688}" type="slidenum">
              <a:rPr lang="tr-TR" smtClean="0"/>
              <a:t>8</a:t>
            </a:fld>
            <a:endParaRPr lang="tr-TR"/>
          </a:p>
        </p:txBody>
      </p:sp>
    </p:spTree>
    <p:extLst>
      <p:ext uri="{BB962C8B-B14F-4D97-AF65-F5344CB8AC3E}">
        <p14:creationId xmlns:p14="http://schemas.microsoft.com/office/powerpoint/2010/main" val="20528092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tr-TR" dirty="0" smtClean="0"/>
              <a:t>Satır toplamlarına</a:t>
            </a:r>
            <a:r>
              <a:rPr lang="tr-TR" baseline="0" dirty="0" smtClean="0"/>
              <a:t> göre yüzde hesaplaması yapılsın istiyorsak </a:t>
            </a:r>
            <a:r>
              <a:rPr lang="tr-TR" baseline="0" dirty="0" err="1" smtClean="0"/>
              <a:t>Statistics</a:t>
            </a:r>
            <a:r>
              <a:rPr lang="tr-TR" baseline="0" dirty="0" smtClean="0"/>
              <a:t> sekmesinden «</a:t>
            </a:r>
            <a:r>
              <a:rPr lang="tr-TR" baseline="0" dirty="0" err="1" smtClean="0"/>
              <a:t>Percentages</a:t>
            </a:r>
            <a:r>
              <a:rPr lang="tr-TR" baseline="0" dirty="0" smtClean="0"/>
              <a:t> of total» yerine «</a:t>
            </a:r>
            <a:r>
              <a:rPr lang="tr-TR" baseline="0" dirty="0" err="1" smtClean="0"/>
              <a:t>Row</a:t>
            </a:r>
            <a:r>
              <a:rPr lang="tr-TR" baseline="0" dirty="0" smtClean="0"/>
              <a:t> </a:t>
            </a:r>
            <a:r>
              <a:rPr lang="tr-TR" baseline="0" dirty="0" err="1" smtClean="0"/>
              <a:t>percentages</a:t>
            </a:r>
            <a:r>
              <a:rPr lang="tr-TR" baseline="0" dirty="0" smtClean="0"/>
              <a:t>» seçeneğini işaretlemeliyiz. Bunu seçtiğimizde gelen sonuçta yüzdelerin öncekinden farklı olduğuna dikkat edin!</a:t>
            </a:r>
          </a:p>
          <a:p>
            <a:pPr marL="0" indent="0">
              <a:buNone/>
            </a:pPr>
            <a:endParaRPr lang="tr-TR" dirty="0"/>
          </a:p>
        </p:txBody>
      </p:sp>
      <p:sp>
        <p:nvSpPr>
          <p:cNvPr id="4" name="Slide Number Placeholder 3"/>
          <p:cNvSpPr>
            <a:spLocks noGrp="1"/>
          </p:cNvSpPr>
          <p:nvPr>
            <p:ph type="sldNum" sz="quarter" idx="10"/>
          </p:nvPr>
        </p:nvSpPr>
        <p:spPr/>
        <p:txBody>
          <a:bodyPr/>
          <a:lstStyle/>
          <a:p>
            <a:fld id="{B35B8978-700E-4062-AC7C-51947C701688}" type="slidenum">
              <a:rPr lang="tr-TR" smtClean="0"/>
              <a:t>56</a:t>
            </a:fld>
            <a:endParaRPr lang="tr-TR"/>
          </a:p>
        </p:txBody>
      </p:sp>
    </p:spTree>
    <p:extLst>
      <p:ext uri="{BB962C8B-B14F-4D97-AF65-F5344CB8AC3E}">
        <p14:creationId xmlns:p14="http://schemas.microsoft.com/office/powerpoint/2010/main" val="5173013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tr-TR" dirty="0" err="1" smtClean="0"/>
              <a:t>SPSS’in</a:t>
            </a:r>
            <a:r>
              <a:rPr lang="tr-TR" dirty="0" smtClean="0"/>
              <a:t> çekeceği veri seti</a:t>
            </a:r>
            <a:r>
              <a:rPr lang="tr-TR" baseline="0" dirty="0" smtClean="0"/>
              <a:t> bu yapıda olmalı. </a:t>
            </a:r>
          </a:p>
          <a:p>
            <a:pPr marL="0" indent="0">
              <a:buNone/>
            </a:pPr>
            <a:endParaRPr lang="tr-TR" dirty="0"/>
          </a:p>
        </p:txBody>
      </p:sp>
      <p:sp>
        <p:nvSpPr>
          <p:cNvPr id="4" name="Slide Number Placeholder 3"/>
          <p:cNvSpPr>
            <a:spLocks noGrp="1"/>
          </p:cNvSpPr>
          <p:nvPr>
            <p:ph type="sldNum" sz="quarter" idx="10"/>
          </p:nvPr>
        </p:nvSpPr>
        <p:spPr/>
        <p:txBody>
          <a:bodyPr/>
          <a:lstStyle/>
          <a:p>
            <a:fld id="{B35B8978-700E-4062-AC7C-51947C701688}" type="slidenum">
              <a:rPr lang="tr-TR" smtClean="0"/>
              <a:t>57</a:t>
            </a:fld>
            <a:endParaRPr lang="tr-TR"/>
          </a:p>
        </p:txBody>
      </p:sp>
    </p:spTree>
    <p:extLst>
      <p:ext uri="{BB962C8B-B14F-4D97-AF65-F5344CB8AC3E}">
        <p14:creationId xmlns:p14="http://schemas.microsoft.com/office/powerpoint/2010/main" val="1124374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tr-TR" dirty="0" err="1" smtClean="0"/>
              <a:t>Excelden</a:t>
            </a:r>
            <a:r>
              <a:rPr lang="tr-TR" dirty="0" smtClean="0"/>
              <a:t> çekilmiş veri </a:t>
            </a:r>
            <a:r>
              <a:rPr lang="tr-TR" dirty="0" err="1" smtClean="0"/>
              <a:t>SPSS’te</a:t>
            </a:r>
            <a:r>
              <a:rPr lang="tr-TR" dirty="0" smtClean="0"/>
              <a:t> bu şekilde görünüyor.</a:t>
            </a:r>
            <a:endParaRPr lang="tr-TR" baseline="0" dirty="0" smtClean="0"/>
          </a:p>
          <a:p>
            <a:pPr marL="0" indent="0">
              <a:buNone/>
            </a:pPr>
            <a:endParaRPr lang="tr-TR" dirty="0"/>
          </a:p>
        </p:txBody>
      </p:sp>
      <p:sp>
        <p:nvSpPr>
          <p:cNvPr id="4" name="Slide Number Placeholder 3"/>
          <p:cNvSpPr>
            <a:spLocks noGrp="1"/>
          </p:cNvSpPr>
          <p:nvPr>
            <p:ph type="sldNum" sz="quarter" idx="10"/>
          </p:nvPr>
        </p:nvSpPr>
        <p:spPr/>
        <p:txBody>
          <a:bodyPr/>
          <a:lstStyle/>
          <a:p>
            <a:fld id="{B35B8978-700E-4062-AC7C-51947C701688}" type="slidenum">
              <a:rPr lang="tr-TR" smtClean="0"/>
              <a:t>58</a:t>
            </a:fld>
            <a:endParaRPr lang="tr-TR"/>
          </a:p>
        </p:txBody>
      </p:sp>
    </p:spTree>
    <p:extLst>
      <p:ext uri="{BB962C8B-B14F-4D97-AF65-F5344CB8AC3E}">
        <p14:creationId xmlns:p14="http://schemas.microsoft.com/office/powerpoint/2010/main" val="27175451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tr-TR" dirty="0" smtClean="0"/>
              <a:t>Çekilen</a:t>
            </a:r>
            <a:r>
              <a:rPr lang="tr-TR" baseline="0" dirty="0" smtClean="0"/>
              <a:t> verinin değişken sayfasında cinsiyet ve sonuç değişkenleri için değişken düzeylerini tanımlamamız gerekiyor (ekranda görüldüğü şekilde)</a:t>
            </a:r>
            <a:endParaRPr lang="tr-TR" dirty="0"/>
          </a:p>
        </p:txBody>
      </p:sp>
      <p:sp>
        <p:nvSpPr>
          <p:cNvPr id="4" name="Slide Number Placeholder 3"/>
          <p:cNvSpPr>
            <a:spLocks noGrp="1"/>
          </p:cNvSpPr>
          <p:nvPr>
            <p:ph type="sldNum" sz="quarter" idx="10"/>
          </p:nvPr>
        </p:nvSpPr>
        <p:spPr/>
        <p:txBody>
          <a:bodyPr/>
          <a:lstStyle/>
          <a:p>
            <a:fld id="{B35B8978-700E-4062-AC7C-51947C701688}" type="slidenum">
              <a:rPr lang="tr-TR" smtClean="0"/>
              <a:t>59</a:t>
            </a:fld>
            <a:endParaRPr lang="tr-TR"/>
          </a:p>
        </p:txBody>
      </p:sp>
    </p:spTree>
    <p:extLst>
      <p:ext uri="{BB962C8B-B14F-4D97-AF65-F5344CB8AC3E}">
        <p14:creationId xmlns:p14="http://schemas.microsoft.com/office/powerpoint/2010/main" val="73690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tr-TR" dirty="0" smtClean="0"/>
              <a:t>Değişken düzeyleri için yaptığımız tanımlama sonrasında veri sayfası yukarıdaki gibi görünecek.</a:t>
            </a:r>
            <a:endParaRPr lang="tr-TR" dirty="0"/>
          </a:p>
        </p:txBody>
      </p:sp>
      <p:sp>
        <p:nvSpPr>
          <p:cNvPr id="4" name="Slide Number Placeholder 3"/>
          <p:cNvSpPr>
            <a:spLocks noGrp="1"/>
          </p:cNvSpPr>
          <p:nvPr>
            <p:ph type="sldNum" sz="quarter" idx="10"/>
          </p:nvPr>
        </p:nvSpPr>
        <p:spPr/>
        <p:txBody>
          <a:bodyPr/>
          <a:lstStyle/>
          <a:p>
            <a:fld id="{B35B8978-700E-4062-AC7C-51947C701688}" type="slidenum">
              <a:rPr lang="tr-TR" smtClean="0"/>
              <a:t>60</a:t>
            </a:fld>
            <a:endParaRPr lang="tr-TR"/>
          </a:p>
        </p:txBody>
      </p:sp>
    </p:spTree>
    <p:extLst>
      <p:ext uri="{BB962C8B-B14F-4D97-AF65-F5344CB8AC3E}">
        <p14:creationId xmlns:p14="http://schemas.microsoft.com/office/powerpoint/2010/main" val="31750853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tr-TR" dirty="0" err="1" smtClean="0"/>
              <a:t>SPSS’te</a:t>
            </a:r>
            <a:r>
              <a:rPr lang="tr-TR" dirty="0" smtClean="0"/>
              <a:t> </a:t>
            </a:r>
            <a:r>
              <a:rPr lang="tr-TR" baseline="0" dirty="0" smtClean="0"/>
              <a:t>iki değişkenli sıklık tablosu oluşturmak için izlenecek adımlar ve elde edilen sonuç. Yüzdelerin genel toplama göre hesaplandığına dikkat edin! Bunun için «</a:t>
            </a:r>
            <a:r>
              <a:rPr lang="tr-TR" baseline="0" dirty="0" err="1" smtClean="0"/>
              <a:t>Crosstabs</a:t>
            </a:r>
            <a:r>
              <a:rPr lang="tr-TR" baseline="0" dirty="0" smtClean="0"/>
              <a:t>: Cell </a:t>
            </a:r>
            <a:r>
              <a:rPr lang="tr-TR" baseline="0" dirty="0" err="1" smtClean="0"/>
              <a:t>Display</a:t>
            </a:r>
            <a:r>
              <a:rPr lang="tr-TR" baseline="0" dirty="0" smtClean="0"/>
              <a:t>» adlı pencereden «total» seçildi. «</a:t>
            </a:r>
            <a:r>
              <a:rPr lang="tr-TR" baseline="0" dirty="0" err="1" smtClean="0"/>
              <a:t>Row</a:t>
            </a:r>
            <a:r>
              <a:rPr lang="tr-TR" baseline="0" dirty="0" smtClean="0"/>
              <a:t>» seçildiğinde yüzdeler satır toplamlarına göre hesaplanıyor. «</a:t>
            </a:r>
            <a:r>
              <a:rPr lang="tr-TR" baseline="0" dirty="0" err="1" smtClean="0"/>
              <a:t>Column</a:t>
            </a:r>
            <a:r>
              <a:rPr lang="tr-TR" baseline="0" dirty="0" smtClean="0"/>
              <a:t>» seçildiğindeyse sütun toplamlarına göre yüzde hesabı yapılıyor.</a:t>
            </a:r>
          </a:p>
          <a:p>
            <a:pPr marL="0" indent="0">
              <a:buNone/>
            </a:pPr>
            <a:endParaRPr lang="tr-TR" dirty="0"/>
          </a:p>
        </p:txBody>
      </p:sp>
      <p:sp>
        <p:nvSpPr>
          <p:cNvPr id="4" name="Slide Number Placeholder 3"/>
          <p:cNvSpPr>
            <a:spLocks noGrp="1"/>
          </p:cNvSpPr>
          <p:nvPr>
            <p:ph type="sldNum" sz="quarter" idx="10"/>
          </p:nvPr>
        </p:nvSpPr>
        <p:spPr/>
        <p:txBody>
          <a:bodyPr/>
          <a:lstStyle/>
          <a:p>
            <a:fld id="{B35B8978-700E-4062-AC7C-51947C701688}" type="slidenum">
              <a:rPr lang="tr-TR" smtClean="0"/>
              <a:t>61</a:t>
            </a:fld>
            <a:endParaRPr lang="tr-TR"/>
          </a:p>
        </p:txBody>
      </p:sp>
    </p:spTree>
    <p:extLst>
      <p:ext uri="{BB962C8B-B14F-4D97-AF65-F5344CB8AC3E}">
        <p14:creationId xmlns:p14="http://schemas.microsoft.com/office/powerpoint/2010/main" val="10472060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tr-TR" dirty="0" smtClean="0"/>
              <a:t>Satır toplamına göre yüzde hesabı yapılmış sıklık tablosu</a:t>
            </a:r>
            <a:endParaRPr lang="tr-TR" dirty="0"/>
          </a:p>
        </p:txBody>
      </p:sp>
      <p:sp>
        <p:nvSpPr>
          <p:cNvPr id="4" name="Slide Number Placeholder 3"/>
          <p:cNvSpPr>
            <a:spLocks noGrp="1"/>
          </p:cNvSpPr>
          <p:nvPr>
            <p:ph type="sldNum" sz="quarter" idx="10"/>
          </p:nvPr>
        </p:nvSpPr>
        <p:spPr/>
        <p:txBody>
          <a:bodyPr/>
          <a:lstStyle/>
          <a:p>
            <a:fld id="{B35B8978-700E-4062-AC7C-51947C701688}" type="slidenum">
              <a:rPr lang="tr-TR" smtClean="0"/>
              <a:t>62</a:t>
            </a:fld>
            <a:endParaRPr lang="tr-TR"/>
          </a:p>
        </p:txBody>
      </p:sp>
    </p:spTree>
    <p:extLst>
      <p:ext uri="{BB962C8B-B14F-4D97-AF65-F5344CB8AC3E}">
        <p14:creationId xmlns:p14="http://schemas.microsoft.com/office/powerpoint/2010/main" val="40688697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Sütun toplamına göre yüzde hesabı yapılmış sıklık tablosu</a:t>
            </a:r>
          </a:p>
          <a:p>
            <a:pPr marL="0" indent="0">
              <a:buNone/>
            </a:pPr>
            <a:endParaRPr lang="tr-TR" dirty="0"/>
          </a:p>
        </p:txBody>
      </p:sp>
      <p:sp>
        <p:nvSpPr>
          <p:cNvPr id="4" name="Slide Number Placeholder 3"/>
          <p:cNvSpPr>
            <a:spLocks noGrp="1"/>
          </p:cNvSpPr>
          <p:nvPr>
            <p:ph type="sldNum" sz="quarter" idx="10"/>
          </p:nvPr>
        </p:nvSpPr>
        <p:spPr/>
        <p:txBody>
          <a:bodyPr/>
          <a:lstStyle/>
          <a:p>
            <a:fld id="{B35B8978-700E-4062-AC7C-51947C701688}" type="slidenum">
              <a:rPr lang="tr-TR" smtClean="0"/>
              <a:t>63</a:t>
            </a:fld>
            <a:endParaRPr lang="tr-TR"/>
          </a:p>
        </p:txBody>
      </p:sp>
    </p:spTree>
    <p:extLst>
      <p:ext uri="{BB962C8B-B14F-4D97-AF65-F5344CB8AC3E}">
        <p14:creationId xmlns:p14="http://schemas.microsoft.com/office/powerpoint/2010/main" val="42677760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tr-TR" dirty="0" smtClean="0"/>
              <a:t>PSPP için gerekli veri formatı (</a:t>
            </a:r>
            <a:r>
              <a:rPr lang="tr-TR" dirty="0" err="1" smtClean="0"/>
              <a:t>csv</a:t>
            </a:r>
            <a:r>
              <a:rPr lang="tr-TR" dirty="0" smtClean="0"/>
              <a:t>)</a:t>
            </a:r>
            <a:endParaRPr lang="tr-TR" dirty="0"/>
          </a:p>
        </p:txBody>
      </p:sp>
      <p:sp>
        <p:nvSpPr>
          <p:cNvPr id="4" name="Slide Number Placeholder 3"/>
          <p:cNvSpPr>
            <a:spLocks noGrp="1"/>
          </p:cNvSpPr>
          <p:nvPr>
            <p:ph type="sldNum" sz="quarter" idx="10"/>
          </p:nvPr>
        </p:nvSpPr>
        <p:spPr/>
        <p:txBody>
          <a:bodyPr/>
          <a:lstStyle/>
          <a:p>
            <a:fld id="{B35B8978-700E-4062-AC7C-51947C701688}" type="slidenum">
              <a:rPr lang="tr-TR" smtClean="0"/>
              <a:t>64</a:t>
            </a:fld>
            <a:endParaRPr lang="tr-TR"/>
          </a:p>
        </p:txBody>
      </p:sp>
    </p:spTree>
    <p:extLst>
      <p:ext uri="{BB962C8B-B14F-4D97-AF65-F5344CB8AC3E}">
        <p14:creationId xmlns:p14="http://schemas.microsoft.com/office/powerpoint/2010/main" val="7905541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tr-TR" dirty="0" smtClean="0"/>
              <a:t>PSPP tarafından çekilen </a:t>
            </a:r>
            <a:r>
              <a:rPr lang="tr-TR" dirty="0" err="1" smtClean="0"/>
              <a:t>csv</a:t>
            </a:r>
            <a:r>
              <a:rPr lang="tr-TR" dirty="0" smtClean="0"/>
              <a:t> verisi </a:t>
            </a:r>
            <a:r>
              <a:rPr lang="tr-TR" dirty="0" err="1" smtClean="0"/>
              <a:t>PSPP’te</a:t>
            </a:r>
            <a:r>
              <a:rPr lang="tr-TR" dirty="0" smtClean="0"/>
              <a:t> en son bu şekilde görünecek (</a:t>
            </a:r>
            <a:r>
              <a:rPr lang="tr-TR" dirty="0" err="1" smtClean="0"/>
              <a:t>Next</a:t>
            </a:r>
            <a:r>
              <a:rPr lang="tr-TR" dirty="0" smtClean="0"/>
              <a:t> – </a:t>
            </a:r>
            <a:r>
              <a:rPr lang="tr-TR" dirty="0" err="1" smtClean="0"/>
              <a:t>Next</a:t>
            </a:r>
            <a:r>
              <a:rPr lang="tr-TR" baseline="0" dirty="0" smtClean="0"/>
              <a:t> adımları takip edildikten sonra)</a:t>
            </a:r>
            <a:endParaRPr lang="tr-TR" dirty="0"/>
          </a:p>
        </p:txBody>
      </p:sp>
      <p:sp>
        <p:nvSpPr>
          <p:cNvPr id="4" name="Slide Number Placeholder 3"/>
          <p:cNvSpPr>
            <a:spLocks noGrp="1"/>
          </p:cNvSpPr>
          <p:nvPr>
            <p:ph type="sldNum" sz="quarter" idx="10"/>
          </p:nvPr>
        </p:nvSpPr>
        <p:spPr/>
        <p:txBody>
          <a:bodyPr/>
          <a:lstStyle/>
          <a:p>
            <a:fld id="{B35B8978-700E-4062-AC7C-51947C701688}" type="slidenum">
              <a:rPr lang="tr-TR" smtClean="0"/>
              <a:t>65</a:t>
            </a:fld>
            <a:endParaRPr lang="tr-TR"/>
          </a:p>
        </p:txBody>
      </p:sp>
    </p:spTree>
    <p:extLst>
      <p:ext uri="{BB962C8B-B14F-4D97-AF65-F5344CB8AC3E}">
        <p14:creationId xmlns:p14="http://schemas.microsoft.com/office/powerpoint/2010/main" val="1386043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Çağrılan</a:t>
            </a:r>
            <a:r>
              <a:rPr lang="tr-TR" baseline="0" dirty="0" smtClean="0"/>
              <a:t> </a:t>
            </a:r>
            <a:r>
              <a:rPr lang="tr-TR" baseline="0" dirty="0" err="1" smtClean="0"/>
              <a:t>Rcommander</a:t>
            </a:r>
            <a:r>
              <a:rPr lang="tr-TR" baseline="0" dirty="0" smtClean="0"/>
              <a:t> </a:t>
            </a:r>
            <a:r>
              <a:rPr lang="tr-TR" baseline="0" dirty="0" err="1" smtClean="0"/>
              <a:t>arayüzü</a:t>
            </a:r>
            <a:r>
              <a:rPr lang="tr-TR" baseline="0" dirty="0" smtClean="0"/>
              <a:t> ekranda görüldüğü gibidir. İstatistiksel hesaplamalar bu ara yüzden yapılacaktır.</a:t>
            </a:r>
          </a:p>
          <a:p>
            <a:endParaRPr lang="tr-TR" dirty="0"/>
          </a:p>
        </p:txBody>
      </p:sp>
      <p:sp>
        <p:nvSpPr>
          <p:cNvPr id="4" name="Slide Number Placeholder 3"/>
          <p:cNvSpPr>
            <a:spLocks noGrp="1"/>
          </p:cNvSpPr>
          <p:nvPr>
            <p:ph type="sldNum" sz="quarter" idx="10"/>
          </p:nvPr>
        </p:nvSpPr>
        <p:spPr/>
        <p:txBody>
          <a:bodyPr/>
          <a:lstStyle/>
          <a:p>
            <a:fld id="{B35B8978-700E-4062-AC7C-51947C701688}" type="slidenum">
              <a:rPr lang="tr-TR" smtClean="0"/>
              <a:t>9</a:t>
            </a:fld>
            <a:endParaRPr lang="tr-TR"/>
          </a:p>
        </p:txBody>
      </p:sp>
    </p:spTree>
    <p:extLst>
      <p:ext uri="{BB962C8B-B14F-4D97-AF65-F5344CB8AC3E}">
        <p14:creationId xmlns:p14="http://schemas.microsoft.com/office/powerpoint/2010/main" val="33001389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tr-TR" dirty="0"/>
          </a:p>
        </p:txBody>
      </p:sp>
      <p:sp>
        <p:nvSpPr>
          <p:cNvPr id="4" name="Slide Number Placeholder 3"/>
          <p:cNvSpPr>
            <a:spLocks noGrp="1"/>
          </p:cNvSpPr>
          <p:nvPr>
            <p:ph type="sldNum" sz="quarter" idx="10"/>
          </p:nvPr>
        </p:nvSpPr>
        <p:spPr/>
        <p:txBody>
          <a:bodyPr/>
          <a:lstStyle/>
          <a:p>
            <a:fld id="{B35B8978-700E-4062-AC7C-51947C701688}" type="slidenum">
              <a:rPr lang="tr-TR" smtClean="0"/>
              <a:t>66</a:t>
            </a:fld>
            <a:endParaRPr lang="tr-TR"/>
          </a:p>
        </p:txBody>
      </p:sp>
    </p:spTree>
    <p:extLst>
      <p:ext uri="{BB962C8B-B14F-4D97-AF65-F5344CB8AC3E}">
        <p14:creationId xmlns:p14="http://schemas.microsoft.com/office/powerpoint/2010/main" val="17515747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tr-TR" dirty="0" smtClean="0"/>
              <a:t>PSPP’de genel toplama göre iki</a:t>
            </a:r>
            <a:r>
              <a:rPr lang="tr-TR" baseline="0" dirty="0" smtClean="0"/>
              <a:t> değişkenli sıklık tablosu oluşturma adımları ve sonuç olarak elde edilen sıklık tablosu</a:t>
            </a:r>
            <a:endParaRPr lang="tr-TR" dirty="0"/>
          </a:p>
        </p:txBody>
      </p:sp>
      <p:sp>
        <p:nvSpPr>
          <p:cNvPr id="4" name="Slide Number Placeholder 3"/>
          <p:cNvSpPr>
            <a:spLocks noGrp="1"/>
          </p:cNvSpPr>
          <p:nvPr>
            <p:ph type="sldNum" sz="quarter" idx="10"/>
          </p:nvPr>
        </p:nvSpPr>
        <p:spPr/>
        <p:txBody>
          <a:bodyPr/>
          <a:lstStyle/>
          <a:p>
            <a:fld id="{B35B8978-700E-4062-AC7C-51947C701688}" type="slidenum">
              <a:rPr lang="tr-TR" smtClean="0"/>
              <a:t>67</a:t>
            </a:fld>
            <a:endParaRPr lang="tr-TR"/>
          </a:p>
        </p:txBody>
      </p:sp>
    </p:spTree>
    <p:extLst>
      <p:ext uri="{BB962C8B-B14F-4D97-AF65-F5344CB8AC3E}">
        <p14:creationId xmlns:p14="http://schemas.microsoft.com/office/powerpoint/2010/main" val="4515849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PSPP’de satır toplamına göre iki</a:t>
            </a:r>
            <a:r>
              <a:rPr lang="tr-TR" baseline="0" dirty="0" smtClean="0"/>
              <a:t> değişkenli sıklık tablosu oluşturma adımları ve sonuç olarak elde edilen sıklık tablosu. </a:t>
            </a:r>
            <a:r>
              <a:rPr lang="tr-TR" baseline="0" dirty="0" err="1" smtClean="0"/>
              <a:t>Count’u</a:t>
            </a:r>
            <a:r>
              <a:rPr lang="tr-TR" baseline="0" dirty="0" smtClean="0"/>
              <a:t> işaretlememizin sebebi tabloda sıklık değerlerinin de yüzdeler ile birlikte görülmesini istememiz.</a:t>
            </a:r>
            <a:endParaRPr lang="tr-TR" dirty="0" smtClean="0"/>
          </a:p>
          <a:p>
            <a:pPr marL="0" indent="0">
              <a:buNone/>
            </a:pPr>
            <a:endParaRPr lang="tr-TR" dirty="0"/>
          </a:p>
        </p:txBody>
      </p:sp>
      <p:sp>
        <p:nvSpPr>
          <p:cNvPr id="4" name="Slide Number Placeholder 3"/>
          <p:cNvSpPr>
            <a:spLocks noGrp="1"/>
          </p:cNvSpPr>
          <p:nvPr>
            <p:ph type="sldNum" sz="quarter" idx="10"/>
          </p:nvPr>
        </p:nvSpPr>
        <p:spPr/>
        <p:txBody>
          <a:bodyPr/>
          <a:lstStyle/>
          <a:p>
            <a:fld id="{B35B8978-700E-4062-AC7C-51947C701688}" type="slidenum">
              <a:rPr lang="tr-TR" smtClean="0"/>
              <a:t>68</a:t>
            </a:fld>
            <a:endParaRPr lang="tr-TR"/>
          </a:p>
        </p:txBody>
      </p:sp>
    </p:spTree>
    <p:extLst>
      <p:ext uri="{BB962C8B-B14F-4D97-AF65-F5344CB8AC3E}">
        <p14:creationId xmlns:p14="http://schemas.microsoft.com/office/powerpoint/2010/main" val="18643061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PSPP’de sütun toplamına göre iki</a:t>
            </a:r>
            <a:r>
              <a:rPr lang="tr-TR" baseline="0" dirty="0" smtClean="0"/>
              <a:t> değişkenli sıklık tablosu oluşturma adımları ve sonuç olarak elde edilen sıklık tablosu. </a:t>
            </a:r>
            <a:r>
              <a:rPr lang="tr-TR" baseline="0" dirty="0" err="1" smtClean="0"/>
              <a:t>Count’u</a:t>
            </a:r>
            <a:r>
              <a:rPr lang="tr-TR" baseline="0" dirty="0" smtClean="0"/>
              <a:t> işaretlememizin sebebi tabloda sıklık değerlerinin de yüzdeler ile birlikte görülmesini istememiz.</a:t>
            </a:r>
            <a:endParaRPr lang="tr-TR" dirty="0" smtClean="0"/>
          </a:p>
          <a:p>
            <a:pPr marL="0" indent="0">
              <a:buNone/>
            </a:pPr>
            <a:endParaRPr lang="tr-TR" dirty="0"/>
          </a:p>
        </p:txBody>
      </p:sp>
      <p:sp>
        <p:nvSpPr>
          <p:cNvPr id="4" name="Slide Number Placeholder 3"/>
          <p:cNvSpPr>
            <a:spLocks noGrp="1"/>
          </p:cNvSpPr>
          <p:nvPr>
            <p:ph type="sldNum" sz="quarter" idx="10"/>
          </p:nvPr>
        </p:nvSpPr>
        <p:spPr/>
        <p:txBody>
          <a:bodyPr/>
          <a:lstStyle/>
          <a:p>
            <a:fld id="{B35B8978-700E-4062-AC7C-51947C701688}" type="slidenum">
              <a:rPr lang="tr-TR" smtClean="0"/>
              <a:t>69</a:t>
            </a:fld>
            <a:endParaRPr lang="tr-TR"/>
          </a:p>
        </p:txBody>
      </p:sp>
    </p:spTree>
    <p:extLst>
      <p:ext uri="{BB962C8B-B14F-4D97-AF65-F5344CB8AC3E}">
        <p14:creationId xmlns:p14="http://schemas.microsoft.com/office/powerpoint/2010/main" val="1372608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B35B8978-700E-4062-AC7C-51947C701688}" type="slidenum">
              <a:rPr lang="tr-TR" smtClean="0"/>
              <a:t>10</a:t>
            </a:fld>
            <a:endParaRPr lang="tr-TR"/>
          </a:p>
        </p:txBody>
      </p:sp>
    </p:spTree>
    <p:extLst>
      <p:ext uri="{BB962C8B-B14F-4D97-AF65-F5344CB8AC3E}">
        <p14:creationId xmlns:p14="http://schemas.microsoft.com/office/powerpoint/2010/main" val="3089754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Sıklıklar</a:t>
            </a:r>
            <a:r>
              <a:rPr lang="tr-TR" baseline="0" dirty="0" smtClean="0"/>
              <a:t> yerine yüzdeleri hesaplatmak istediğimizde izleyeceğimiz yol ve elde edeceğimiz sonuç tablosu. Bu seçenekler imleç tablonun sıklıklar kısmında iken yapılmalı.</a:t>
            </a:r>
            <a:endParaRPr lang="tr-TR" dirty="0"/>
          </a:p>
        </p:txBody>
      </p:sp>
      <p:sp>
        <p:nvSpPr>
          <p:cNvPr id="4" name="Slide Number Placeholder 3"/>
          <p:cNvSpPr>
            <a:spLocks noGrp="1"/>
          </p:cNvSpPr>
          <p:nvPr>
            <p:ph type="sldNum" sz="quarter" idx="10"/>
          </p:nvPr>
        </p:nvSpPr>
        <p:spPr/>
        <p:txBody>
          <a:bodyPr/>
          <a:lstStyle/>
          <a:p>
            <a:fld id="{B35B8978-700E-4062-AC7C-51947C701688}" type="slidenum">
              <a:rPr lang="tr-TR" smtClean="0"/>
              <a:t>15</a:t>
            </a:fld>
            <a:endParaRPr lang="tr-TR"/>
          </a:p>
        </p:txBody>
      </p:sp>
    </p:spTree>
    <p:extLst>
      <p:ext uri="{BB962C8B-B14F-4D97-AF65-F5344CB8AC3E}">
        <p14:creationId xmlns:p14="http://schemas.microsoft.com/office/powerpoint/2010/main" val="1701959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err="1" smtClean="0"/>
              <a:t>Numeric</a:t>
            </a:r>
            <a:r>
              <a:rPr lang="tr-TR" dirty="0" smtClean="0"/>
              <a:t> yapıldığında</a:t>
            </a:r>
            <a:r>
              <a:rPr lang="tr-TR" baseline="0" dirty="0" smtClean="0"/>
              <a:t> veriler kayboluyor.</a:t>
            </a:r>
          </a:p>
          <a:p>
            <a:r>
              <a:rPr lang="tr-TR" baseline="0" dirty="0" smtClean="0"/>
              <a:t>Kodlama yapılıp </a:t>
            </a:r>
            <a:r>
              <a:rPr lang="tr-TR" baseline="0" dirty="0" err="1" smtClean="0"/>
              <a:t>numeric</a:t>
            </a:r>
            <a:r>
              <a:rPr lang="tr-TR" baseline="0" dirty="0" smtClean="0"/>
              <a:t> yapıldığında veriler yine kayboluyor.</a:t>
            </a:r>
            <a:endParaRPr lang="tr-TR" dirty="0"/>
          </a:p>
        </p:txBody>
      </p:sp>
      <p:sp>
        <p:nvSpPr>
          <p:cNvPr id="4" name="Slide Number Placeholder 3"/>
          <p:cNvSpPr>
            <a:spLocks noGrp="1"/>
          </p:cNvSpPr>
          <p:nvPr>
            <p:ph type="sldNum" sz="quarter" idx="10"/>
          </p:nvPr>
        </p:nvSpPr>
        <p:spPr/>
        <p:txBody>
          <a:bodyPr/>
          <a:lstStyle/>
          <a:p>
            <a:fld id="{B35B8978-700E-4062-AC7C-51947C701688}" type="slidenum">
              <a:rPr lang="tr-TR" smtClean="0"/>
              <a:t>18</a:t>
            </a:fld>
            <a:endParaRPr lang="tr-TR"/>
          </a:p>
        </p:txBody>
      </p:sp>
    </p:spTree>
    <p:extLst>
      <p:ext uri="{BB962C8B-B14F-4D97-AF65-F5344CB8AC3E}">
        <p14:creationId xmlns:p14="http://schemas.microsoft.com/office/powerpoint/2010/main" val="108639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err="1" smtClean="0"/>
              <a:t>SPSS’e</a:t>
            </a:r>
            <a:r>
              <a:rPr lang="tr-TR" baseline="0" dirty="0" smtClean="0"/>
              <a:t> çekilecek Excel verisi bu formatta olmalı. Önceki formatta (yani, Cinsiyetin altında «Kadın» ve «Erkek» ifadelerinin yer aldığı formatta) SPSS üzerinden analiz yapılmak istendiğinde sorun çıkıyor.</a:t>
            </a:r>
          </a:p>
          <a:p>
            <a:endParaRPr lang="tr-TR" dirty="0"/>
          </a:p>
        </p:txBody>
      </p:sp>
      <p:sp>
        <p:nvSpPr>
          <p:cNvPr id="4" name="Slide Number Placeholder 3"/>
          <p:cNvSpPr>
            <a:spLocks noGrp="1"/>
          </p:cNvSpPr>
          <p:nvPr>
            <p:ph type="sldNum" sz="quarter" idx="10"/>
          </p:nvPr>
        </p:nvSpPr>
        <p:spPr/>
        <p:txBody>
          <a:bodyPr/>
          <a:lstStyle/>
          <a:p>
            <a:fld id="{B35B8978-700E-4062-AC7C-51947C701688}" type="slidenum">
              <a:rPr lang="tr-TR" smtClean="0"/>
              <a:t>20</a:t>
            </a:fld>
            <a:endParaRPr lang="tr-TR"/>
          </a:p>
        </p:txBody>
      </p:sp>
    </p:spTree>
    <p:extLst>
      <p:ext uri="{BB962C8B-B14F-4D97-AF65-F5344CB8AC3E}">
        <p14:creationId xmlns:p14="http://schemas.microsoft.com/office/powerpoint/2010/main" val="246012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9386D44-A9E7-4FF2-AE20-163D02D44A6F}" type="datetime1">
              <a:rPr lang="tr-TR" smtClean="0"/>
              <a:t>15.03.2019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8747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386D44-A9E7-4FF2-AE20-163D02D44A6F}" type="datetime1">
              <a:rPr lang="tr-TR" smtClean="0"/>
              <a:t>15.03.2019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34211711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386D44-A9E7-4FF2-AE20-163D02D44A6F}" type="datetime1">
              <a:rPr lang="tr-TR" smtClean="0"/>
              <a:t>15.03.2019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52753048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386D44-A9E7-4FF2-AE20-163D02D44A6F}" type="datetime1">
              <a:rPr lang="tr-TR" smtClean="0"/>
              <a:t>15.03.2019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88746092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386D44-A9E7-4FF2-AE20-163D02D44A6F}" type="datetime1">
              <a:rPr lang="tr-TR" smtClean="0"/>
              <a:t>15.03.2019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30152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386D44-A9E7-4FF2-AE20-163D02D44A6F}" type="datetime1">
              <a:rPr lang="tr-TR" smtClean="0"/>
              <a:t>15.03.2019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713752191"/>
      </p:ext>
    </p:extLst>
  </p:cSld>
  <p:clrMapOvr>
    <a:masterClrMapping/>
  </p:clrMapOvr>
  <p:hf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9386D44-A9E7-4FF2-AE20-163D02D44A6F}" type="datetime1">
              <a:rPr lang="tr-TR" smtClean="0"/>
              <a:t>15.03.2019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5503692"/>
      </p:ext>
    </p:extLst>
  </p:cSld>
  <p:clrMapOvr>
    <a:masterClrMapping/>
  </p:clrMapOvr>
  <p:hf hdr="0" ft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9386D44-A9E7-4FF2-AE20-163D02D44A6F}" type="datetime1">
              <a:rPr lang="tr-TR" smtClean="0"/>
              <a:t>15.03.2019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87751830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9386D44-A9E7-4FF2-AE20-163D02D44A6F}" type="datetime1">
              <a:rPr lang="tr-TR" smtClean="0"/>
              <a:t>15.03.2019</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41052652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19386D44-A9E7-4FF2-AE20-163D02D44A6F}" type="datetime1">
              <a:rPr lang="tr-TR" smtClean="0"/>
              <a:t>15.03.2019</a:t>
            </a:fld>
            <a:endParaRPr lang="tr-T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3769050935"/>
      </p:ext>
    </p:extLst>
  </p:cSld>
  <p:clrMapOvr>
    <a:masterClrMapping/>
  </p:clrMapOvr>
  <p:hf hdr="0" ft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86D44-A9E7-4FF2-AE20-163D02D44A6F}" type="datetime1">
              <a:rPr lang="tr-TR" smtClean="0"/>
              <a:t>15.03.2019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131255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9386D44-A9E7-4FF2-AE20-163D02D44A6F}" type="datetime1">
              <a:rPr lang="tr-TR" smtClean="0"/>
              <a:t>15.03.2019</a:t>
            </a:fld>
            <a:endParaRPr lang="tr-T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F302176B-0E47-46AC-8F43-DAB4B8A37D06}" type="slidenum">
              <a:rPr lang="tr-TR" smtClean="0"/>
              <a:t>‹#›</a:t>
            </a:fld>
            <a:endParaRPr lang="tr-T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4537857"/>
      </p:ext>
    </p:extLst>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ibm.com/software/tr/analytics/sps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5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5.png"/><Relationship Id="rId4" Type="http://schemas.openxmlformats.org/officeDocument/2006/relationships/image" Target="../media/image57.png"/></Relationships>
</file>

<file path=ppt/slides/_rels/slide5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5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5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r-project.org/about.html"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6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6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6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6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6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27584" y="764704"/>
            <a:ext cx="7488832" cy="5472608"/>
          </a:xfrm>
        </p:spPr>
        <p:txBody>
          <a:bodyPr>
            <a:normAutofit/>
          </a:bodyPr>
          <a:lstStyle/>
          <a:p>
            <a:pPr algn="ctr"/>
            <a:r>
              <a:rPr lang="tr-TR" sz="4500" dirty="0" smtClean="0">
                <a:solidFill>
                  <a:schemeClr val="tx1"/>
                </a:solidFill>
                <a:latin typeface="Calibri" pitchFamily="34" charset="0"/>
              </a:rPr>
              <a:t>Verilerin Düzenlenmesi </a:t>
            </a:r>
            <a:br>
              <a:rPr lang="tr-TR" sz="4500" dirty="0" smtClean="0">
                <a:solidFill>
                  <a:schemeClr val="tx1"/>
                </a:solidFill>
                <a:latin typeface="Calibri" pitchFamily="34" charset="0"/>
              </a:rPr>
            </a:br>
            <a:r>
              <a:rPr lang="tr-TR" sz="4500" dirty="0" smtClean="0">
                <a:solidFill>
                  <a:schemeClr val="tx1"/>
                </a:solidFill>
                <a:latin typeface="Calibri" pitchFamily="34" charset="0"/>
              </a:rPr>
              <a:t>ve</a:t>
            </a:r>
            <a:br>
              <a:rPr lang="tr-TR" sz="4500" dirty="0" smtClean="0">
                <a:solidFill>
                  <a:schemeClr val="tx1"/>
                </a:solidFill>
                <a:latin typeface="Calibri" pitchFamily="34" charset="0"/>
              </a:rPr>
            </a:br>
            <a:r>
              <a:rPr lang="tr-TR" sz="4500" dirty="0" smtClean="0">
                <a:solidFill>
                  <a:schemeClr val="tx1"/>
                </a:solidFill>
                <a:latin typeface="Calibri" pitchFamily="34" charset="0"/>
              </a:rPr>
              <a:t>Özetlenmesi</a:t>
            </a:r>
            <a:br>
              <a:rPr lang="tr-TR" sz="4500" dirty="0" smtClean="0">
                <a:solidFill>
                  <a:schemeClr val="tx1"/>
                </a:solidFill>
                <a:latin typeface="Calibri" pitchFamily="34" charset="0"/>
              </a:rPr>
            </a:br>
            <a:r>
              <a:rPr lang="tr-TR" sz="4800" b="1" dirty="0" smtClean="0">
                <a:latin typeface="Calibri" pitchFamily="34" charset="0"/>
              </a:rPr>
              <a:t/>
            </a:r>
            <a:br>
              <a:rPr lang="tr-TR" sz="4800" b="1" dirty="0" smtClean="0">
                <a:latin typeface="Calibri" pitchFamily="34" charset="0"/>
              </a:rPr>
            </a:br>
            <a:r>
              <a:rPr lang="tr-TR" sz="4800" b="1" dirty="0" smtClean="0">
                <a:latin typeface="Calibri" pitchFamily="34" charset="0"/>
              </a:rPr>
              <a:t/>
            </a:r>
            <a:br>
              <a:rPr lang="tr-TR" sz="4800" b="1" dirty="0" smtClean="0">
                <a:latin typeface="Calibri" pitchFamily="34" charset="0"/>
              </a:rPr>
            </a:br>
            <a:r>
              <a:rPr lang="tr-TR" sz="3500" dirty="0" smtClean="0">
                <a:solidFill>
                  <a:schemeClr val="tx1"/>
                </a:solidFill>
                <a:latin typeface="Calibri" pitchFamily="34" charset="0"/>
              </a:rPr>
              <a:t>BBY252 Araştırma Yöntemleri</a:t>
            </a:r>
            <a:br>
              <a:rPr lang="tr-TR" sz="3500" dirty="0" smtClean="0">
                <a:solidFill>
                  <a:schemeClr val="tx1"/>
                </a:solidFill>
                <a:latin typeface="Calibri" pitchFamily="34" charset="0"/>
              </a:rPr>
            </a:br>
            <a:r>
              <a:rPr lang="tr-TR" sz="3500" dirty="0" smtClean="0">
                <a:solidFill>
                  <a:schemeClr val="tx1"/>
                </a:solidFill>
                <a:latin typeface="Calibri" pitchFamily="34" charset="0"/>
              </a:rPr>
              <a:t>Güleda Doğan</a:t>
            </a:r>
            <a:r>
              <a:rPr lang="tr-TR" sz="4800" b="1" dirty="0">
                <a:latin typeface="Calibri" pitchFamily="34" charset="0"/>
              </a:rPr>
              <a:t/>
            </a:r>
            <a:br>
              <a:rPr lang="tr-TR" sz="4800" b="1" dirty="0">
                <a:latin typeface="Calibri" pitchFamily="34" charset="0"/>
              </a:rPr>
            </a:br>
            <a:endParaRPr lang="tr-TR" sz="4000" dirty="0">
              <a:latin typeface="Calibri" pitchFamily="34" charset="0"/>
            </a:endParaRPr>
          </a:p>
        </p:txBody>
      </p:sp>
    </p:spTree>
    <p:extLst>
      <p:ext uri="{BB962C8B-B14F-4D97-AF65-F5344CB8AC3E}">
        <p14:creationId xmlns:p14="http://schemas.microsoft.com/office/powerpoint/2010/main" val="21392600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067128" cy="720080"/>
          </a:xfrm>
        </p:spPr>
        <p:txBody>
          <a:bodyPr>
            <a:normAutofit/>
          </a:bodyPr>
          <a:lstStyle/>
          <a:p>
            <a:r>
              <a:rPr lang="tr-TR" sz="4000" dirty="0" smtClean="0">
                <a:solidFill>
                  <a:schemeClr val="tx1"/>
                </a:solidFill>
                <a:latin typeface="Calibri" pitchFamily="34" charset="0"/>
              </a:rPr>
              <a:t>Veri seti</a:t>
            </a:r>
            <a:endParaRPr lang="tr-TR" sz="4000" dirty="0">
              <a:solidFill>
                <a:schemeClr val="tx1"/>
              </a:solidFill>
              <a:latin typeface="Calibri" pitchFamily="34" charset="0"/>
            </a:endParaRPr>
          </a:p>
        </p:txBody>
      </p:sp>
      <p:sp>
        <p:nvSpPr>
          <p:cNvPr id="2" name="İçerik Yer Tutucusu 1"/>
          <p:cNvSpPr>
            <a:spLocks noGrp="1"/>
          </p:cNvSpPr>
          <p:nvPr>
            <p:ph idx="1"/>
          </p:nvPr>
        </p:nvSpPr>
        <p:spPr>
          <a:xfrm>
            <a:off x="1043608" y="2276872"/>
            <a:ext cx="7033592" cy="3672408"/>
          </a:xfrm>
        </p:spPr>
        <p:txBody>
          <a:bodyPr>
            <a:normAutofit/>
          </a:bodyPr>
          <a:lstStyle/>
          <a:p>
            <a:pPr marL="0" indent="0">
              <a:lnSpc>
                <a:spcPct val="80000"/>
              </a:lnSpc>
              <a:spcBef>
                <a:spcPts val="0"/>
              </a:spcBef>
              <a:spcAft>
                <a:spcPts val="1200"/>
              </a:spcAft>
              <a:buNone/>
            </a:pPr>
            <a:r>
              <a:rPr lang="tr-TR" sz="2800" dirty="0" smtClean="0">
                <a:solidFill>
                  <a:schemeClr val="tx1"/>
                </a:solidFill>
                <a:latin typeface="Calibri" pitchFamily="34" charset="0"/>
              </a:rPr>
              <a:t>2018-2019 Bahar Döneminde BBY252 dersini alan öğrencilerin cinsiyetleri, ara sınav, final ve dönem ödevi notları</a:t>
            </a: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10</a:t>
            </a:fld>
            <a:endParaRPr lang="tr-TR" sz="1600" b="1" dirty="0">
              <a:solidFill>
                <a:schemeClr val="tx1"/>
              </a:solidFill>
            </a:endParaRPr>
          </a:p>
        </p:txBody>
      </p:sp>
      <p:pic>
        <p:nvPicPr>
          <p:cNvPr id="5" name="Picture 4"/>
          <p:cNvPicPr>
            <a:picLocks noChangeAspect="1"/>
          </p:cNvPicPr>
          <p:nvPr/>
        </p:nvPicPr>
        <p:blipFill rotWithShape="1">
          <a:blip r:embed="rId3"/>
          <a:srcRect t="45235"/>
          <a:stretch/>
        </p:blipFill>
        <p:spPr>
          <a:xfrm>
            <a:off x="944256" y="3429000"/>
            <a:ext cx="7444168" cy="2808312"/>
          </a:xfrm>
          <a:prstGeom prst="rect">
            <a:avLst/>
          </a:prstGeom>
        </p:spPr>
      </p:pic>
    </p:spTree>
    <p:extLst>
      <p:ext uri="{BB962C8B-B14F-4D97-AF65-F5344CB8AC3E}">
        <p14:creationId xmlns:p14="http://schemas.microsoft.com/office/powerpoint/2010/main" val="36470024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067128" cy="720080"/>
          </a:xfrm>
        </p:spPr>
        <p:txBody>
          <a:bodyPr>
            <a:normAutofit/>
          </a:bodyPr>
          <a:lstStyle/>
          <a:p>
            <a:r>
              <a:rPr lang="tr-TR" sz="4000" dirty="0" smtClean="0">
                <a:solidFill>
                  <a:schemeClr val="tx1"/>
                </a:solidFill>
                <a:latin typeface="Calibri" pitchFamily="34" charset="0"/>
              </a:rPr>
              <a:t>Sorular</a:t>
            </a:r>
            <a:endParaRPr lang="tr-TR" sz="4000" dirty="0">
              <a:solidFill>
                <a:schemeClr val="tx1"/>
              </a:solidFill>
              <a:latin typeface="Calibri" pitchFamily="34" charset="0"/>
            </a:endParaRPr>
          </a:p>
        </p:txBody>
      </p:sp>
      <p:sp>
        <p:nvSpPr>
          <p:cNvPr id="2" name="İçerik Yer Tutucusu 1"/>
          <p:cNvSpPr>
            <a:spLocks noGrp="1"/>
          </p:cNvSpPr>
          <p:nvPr>
            <p:ph idx="1"/>
          </p:nvPr>
        </p:nvSpPr>
        <p:spPr>
          <a:xfrm>
            <a:off x="1043608" y="2276872"/>
            <a:ext cx="7033592" cy="3672408"/>
          </a:xfrm>
        </p:spPr>
        <p:txBody>
          <a:bodyPr>
            <a:normAutofit/>
          </a:bodyPr>
          <a:lstStyle/>
          <a:p>
            <a:pPr marL="261938" indent="-261938">
              <a:lnSpc>
                <a:spcPct val="80000"/>
              </a:lnSpc>
              <a:spcBef>
                <a:spcPts val="0"/>
              </a:spcBef>
              <a:spcAft>
                <a:spcPts val="1200"/>
              </a:spcAft>
              <a:buFont typeface="Arial" pitchFamily="34" charset="0"/>
              <a:buChar char="•"/>
            </a:pPr>
            <a:r>
              <a:rPr lang="tr-TR" sz="2800" dirty="0" smtClean="0">
                <a:solidFill>
                  <a:schemeClr val="tx1"/>
                </a:solidFill>
                <a:latin typeface="Calibri" pitchFamily="34" charset="0"/>
              </a:rPr>
              <a:t>Dersi kaç öğrenci almış?</a:t>
            </a:r>
          </a:p>
          <a:p>
            <a:pPr marL="261938" indent="-261938">
              <a:lnSpc>
                <a:spcPct val="80000"/>
              </a:lnSpc>
              <a:spcBef>
                <a:spcPts val="0"/>
              </a:spcBef>
              <a:spcAft>
                <a:spcPts val="1200"/>
              </a:spcAft>
              <a:buFont typeface="Arial" pitchFamily="34" charset="0"/>
              <a:buChar char="•"/>
            </a:pPr>
            <a:r>
              <a:rPr lang="tr-TR" sz="2800" dirty="0" smtClean="0">
                <a:solidFill>
                  <a:schemeClr val="tx1"/>
                </a:solidFill>
                <a:latin typeface="Calibri" pitchFamily="34" charset="0"/>
              </a:rPr>
              <a:t>Kaç değişken var?</a:t>
            </a:r>
          </a:p>
          <a:p>
            <a:pPr marL="261938" indent="-261938">
              <a:lnSpc>
                <a:spcPct val="80000"/>
              </a:lnSpc>
              <a:spcBef>
                <a:spcPts val="0"/>
              </a:spcBef>
              <a:spcAft>
                <a:spcPts val="1200"/>
              </a:spcAft>
              <a:buFont typeface="Arial" pitchFamily="34" charset="0"/>
              <a:buChar char="•"/>
            </a:pPr>
            <a:r>
              <a:rPr lang="tr-TR" sz="2800" dirty="0" smtClean="0">
                <a:solidFill>
                  <a:schemeClr val="tx1"/>
                </a:solidFill>
                <a:latin typeface="Calibri" pitchFamily="34" charset="0"/>
              </a:rPr>
              <a:t>Her bir değişken için veri sayısı ne?</a:t>
            </a:r>
          </a:p>
          <a:p>
            <a:pPr marL="261938" indent="-261938">
              <a:lnSpc>
                <a:spcPct val="80000"/>
              </a:lnSpc>
              <a:spcBef>
                <a:spcPts val="0"/>
              </a:spcBef>
              <a:spcAft>
                <a:spcPts val="1200"/>
              </a:spcAft>
              <a:buFont typeface="Arial" pitchFamily="34" charset="0"/>
              <a:buChar char="•"/>
            </a:pPr>
            <a:r>
              <a:rPr lang="tr-TR" sz="2800" dirty="0" smtClean="0">
                <a:solidFill>
                  <a:schemeClr val="tx1"/>
                </a:solidFill>
                <a:latin typeface="Calibri" pitchFamily="34" charset="0"/>
              </a:rPr>
              <a:t>Nicel değişkenler? Nitel değişkenler?</a:t>
            </a:r>
          </a:p>
          <a:p>
            <a:pPr marL="261938" indent="-261938">
              <a:lnSpc>
                <a:spcPct val="80000"/>
              </a:lnSpc>
              <a:spcBef>
                <a:spcPts val="0"/>
              </a:spcBef>
              <a:spcAft>
                <a:spcPts val="1200"/>
              </a:spcAft>
              <a:buFont typeface="Arial" pitchFamily="34" charset="0"/>
              <a:buChar char="•"/>
            </a:pPr>
            <a:r>
              <a:rPr lang="tr-TR" sz="2800" dirty="0" smtClean="0">
                <a:solidFill>
                  <a:schemeClr val="tx1"/>
                </a:solidFill>
                <a:latin typeface="Calibri" pitchFamily="34" charset="0"/>
              </a:rPr>
              <a:t>Hangi değişkenler için kesikli, hangi değişkenler için sürekli veri toplanmış?</a:t>
            </a: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11</a:t>
            </a:fld>
            <a:endParaRPr lang="tr-TR" sz="1600" b="1" dirty="0">
              <a:solidFill>
                <a:schemeClr val="tx1"/>
              </a:solidFill>
            </a:endParaRPr>
          </a:p>
        </p:txBody>
      </p:sp>
    </p:spTree>
    <p:extLst>
      <p:ext uri="{BB962C8B-B14F-4D97-AF65-F5344CB8AC3E}">
        <p14:creationId xmlns:p14="http://schemas.microsoft.com/office/powerpoint/2010/main" val="404788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067128" cy="720080"/>
          </a:xfrm>
        </p:spPr>
        <p:txBody>
          <a:bodyPr>
            <a:normAutofit/>
          </a:bodyPr>
          <a:lstStyle/>
          <a:p>
            <a:r>
              <a:rPr lang="tr-TR" sz="4000" dirty="0" smtClean="0">
                <a:solidFill>
                  <a:schemeClr val="tx1"/>
                </a:solidFill>
                <a:latin typeface="Calibri" pitchFamily="34" charset="0"/>
              </a:rPr>
              <a:t>Cinsiyete göre dağılım</a:t>
            </a:r>
            <a:endParaRPr lang="tr-TR" sz="4000" dirty="0">
              <a:solidFill>
                <a:schemeClr val="tx1"/>
              </a:solidFill>
              <a:latin typeface="Calibri" pitchFamily="34" charset="0"/>
            </a:endParaRPr>
          </a:p>
        </p:txBody>
      </p:sp>
      <p:sp>
        <p:nvSpPr>
          <p:cNvPr id="2" name="İçerik Yer Tutucusu 1"/>
          <p:cNvSpPr>
            <a:spLocks noGrp="1"/>
          </p:cNvSpPr>
          <p:nvPr>
            <p:ph idx="1"/>
          </p:nvPr>
        </p:nvSpPr>
        <p:spPr>
          <a:xfrm>
            <a:off x="1043608" y="2276872"/>
            <a:ext cx="7200800" cy="3672408"/>
          </a:xfrm>
        </p:spPr>
        <p:txBody>
          <a:bodyPr>
            <a:normAutofit/>
          </a:bodyPr>
          <a:lstStyle/>
          <a:p>
            <a:pPr marL="0" indent="0">
              <a:lnSpc>
                <a:spcPct val="80000"/>
              </a:lnSpc>
              <a:spcBef>
                <a:spcPts val="0"/>
              </a:spcBef>
              <a:spcAft>
                <a:spcPts val="1200"/>
              </a:spcAft>
              <a:buNone/>
            </a:pPr>
            <a:r>
              <a:rPr lang="tr-TR" sz="2800" dirty="0" smtClean="0">
                <a:solidFill>
                  <a:schemeClr val="tx1"/>
                </a:solidFill>
                <a:latin typeface="Calibri" pitchFamily="34" charset="0"/>
              </a:rPr>
              <a:t>2018-2019 Bahar döneminde BBY252 dersini alan öğrencilerin cinsiyetlerine göre dağılımı nasıldır?</a:t>
            </a: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12</a:t>
            </a:fld>
            <a:endParaRPr lang="tr-TR" sz="1600" b="1" dirty="0">
              <a:solidFill>
                <a:schemeClr val="tx1"/>
              </a:solidFill>
            </a:endParaRPr>
          </a:p>
        </p:txBody>
      </p:sp>
    </p:spTree>
    <p:extLst>
      <p:ext uri="{BB962C8B-B14F-4D97-AF65-F5344CB8AC3E}">
        <p14:creationId xmlns:p14="http://schemas.microsoft.com/office/powerpoint/2010/main" val="18184768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067128" cy="720080"/>
          </a:xfrm>
        </p:spPr>
        <p:txBody>
          <a:bodyPr>
            <a:normAutofit/>
          </a:bodyPr>
          <a:lstStyle/>
          <a:p>
            <a:r>
              <a:rPr lang="tr-TR" sz="4000" dirty="0" smtClean="0">
                <a:solidFill>
                  <a:schemeClr val="tx1"/>
                </a:solidFill>
                <a:latin typeface="Calibri" pitchFamily="34" charset="0"/>
              </a:rPr>
              <a:t>Sıklık tablosu (Excel)</a:t>
            </a:r>
            <a:endParaRPr lang="tr-TR" sz="40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13</a:t>
            </a:fld>
            <a:endParaRPr lang="tr-TR" sz="1600" b="1" dirty="0">
              <a:solidFill>
                <a:schemeClr val="tx1"/>
              </a:solidFill>
            </a:endParaRPr>
          </a:p>
        </p:txBody>
      </p:sp>
      <p:pic>
        <p:nvPicPr>
          <p:cNvPr id="2" name="Picture 1"/>
          <p:cNvPicPr>
            <a:picLocks noChangeAspect="1"/>
          </p:cNvPicPr>
          <p:nvPr/>
        </p:nvPicPr>
        <p:blipFill>
          <a:blip r:embed="rId2"/>
          <a:stretch>
            <a:fillRect/>
          </a:stretch>
        </p:blipFill>
        <p:spPr>
          <a:xfrm>
            <a:off x="755576" y="188640"/>
            <a:ext cx="7653787" cy="6010929"/>
          </a:xfrm>
          <a:prstGeom prst="rect">
            <a:avLst/>
          </a:prstGeom>
        </p:spPr>
      </p:pic>
    </p:spTree>
    <p:extLst>
      <p:ext uri="{BB962C8B-B14F-4D97-AF65-F5344CB8AC3E}">
        <p14:creationId xmlns:p14="http://schemas.microsoft.com/office/powerpoint/2010/main" val="13050545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14</a:t>
            </a:fld>
            <a:endParaRPr lang="tr-TR" sz="1600" b="1" dirty="0">
              <a:solidFill>
                <a:schemeClr val="tx1"/>
              </a:solidFill>
            </a:endParaRPr>
          </a:p>
        </p:txBody>
      </p:sp>
      <p:pic>
        <p:nvPicPr>
          <p:cNvPr id="3" name="Picture 2"/>
          <p:cNvPicPr>
            <a:picLocks noChangeAspect="1"/>
          </p:cNvPicPr>
          <p:nvPr/>
        </p:nvPicPr>
        <p:blipFill>
          <a:blip r:embed="rId2"/>
          <a:stretch>
            <a:fillRect/>
          </a:stretch>
        </p:blipFill>
        <p:spPr>
          <a:xfrm>
            <a:off x="107504" y="67906"/>
            <a:ext cx="6956028" cy="6764762"/>
          </a:xfrm>
          <a:prstGeom prst="rect">
            <a:avLst/>
          </a:prstGeom>
        </p:spPr>
      </p:pic>
    </p:spTree>
    <p:extLst>
      <p:ext uri="{BB962C8B-B14F-4D97-AF65-F5344CB8AC3E}">
        <p14:creationId xmlns:p14="http://schemas.microsoft.com/office/powerpoint/2010/main" val="1579813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15</a:t>
            </a:fld>
            <a:endParaRPr lang="tr-TR" sz="1600" b="1" dirty="0">
              <a:solidFill>
                <a:schemeClr val="tx1"/>
              </a:solidFill>
            </a:endParaRPr>
          </a:p>
        </p:txBody>
      </p:sp>
      <p:pic>
        <p:nvPicPr>
          <p:cNvPr id="6" name="Picture 5"/>
          <p:cNvPicPr>
            <a:picLocks noChangeAspect="1"/>
          </p:cNvPicPr>
          <p:nvPr/>
        </p:nvPicPr>
        <p:blipFill>
          <a:blip r:embed="rId3"/>
          <a:stretch>
            <a:fillRect/>
          </a:stretch>
        </p:blipFill>
        <p:spPr>
          <a:xfrm>
            <a:off x="251520" y="332656"/>
            <a:ext cx="7277100" cy="5724525"/>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a:stretch>
            <a:fillRect/>
          </a:stretch>
        </p:blipFill>
        <p:spPr>
          <a:xfrm>
            <a:off x="4860032" y="116632"/>
            <a:ext cx="4059008" cy="22853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1277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067128" cy="720080"/>
          </a:xfrm>
        </p:spPr>
        <p:txBody>
          <a:bodyPr>
            <a:normAutofit/>
          </a:bodyPr>
          <a:lstStyle/>
          <a:p>
            <a:r>
              <a:rPr lang="tr-TR" sz="4000" dirty="0" smtClean="0">
                <a:solidFill>
                  <a:schemeClr val="tx1"/>
                </a:solidFill>
                <a:latin typeface="Calibri" pitchFamily="34" charset="0"/>
              </a:rPr>
              <a:t>Cinsiyete göre dağılım (SPSS)</a:t>
            </a:r>
            <a:endParaRPr lang="tr-TR" sz="40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16</a:t>
            </a:fld>
            <a:endParaRPr lang="tr-TR" sz="1600" b="1" dirty="0">
              <a:solidFill>
                <a:schemeClr val="tx1"/>
              </a:solidFill>
            </a:endParaRPr>
          </a:p>
        </p:txBody>
      </p:sp>
      <p:pic>
        <p:nvPicPr>
          <p:cNvPr id="9" name="Picture 8"/>
          <p:cNvPicPr>
            <a:picLocks noChangeAspect="1"/>
          </p:cNvPicPr>
          <p:nvPr/>
        </p:nvPicPr>
        <p:blipFill>
          <a:blip r:embed="rId2"/>
          <a:stretch>
            <a:fillRect/>
          </a:stretch>
        </p:blipFill>
        <p:spPr>
          <a:xfrm>
            <a:off x="827584" y="1844824"/>
            <a:ext cx="7527816" cy="4392488"/>
          </a:xfrm>
          <a:prstGeom prst="rect">
            <a:avLst/>
          </a:prstGeom>
        </p:spPr>
      </p:pic>
    </p:spTree>
    <p:extLst>
      <p:ext uri="{BB962C8B-B14F-4D97-AF65-F5344CB8AC3E}">
        <p14:creationId xmlns:p14="http://schemas.microsoft.com/office/powerpoint/2010/main" val="20601147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17</a:t>
            </a:fld>
            <a:endParaRPr lang="tr-TR" sz="1600" b="1" dirty="0">
              <a:solidFill>
                <a:schemeClr val="tx1"/>
              </a:solidFill>
            </a:endParaRPr>
          </a:p>
        </p:txBody>
      </p:sp>
      <p:pic>
        <p:nvPicPr>
          <p:cNvPr id="6" name="Picture 5"/>
          <p:cNvPicPr>
            <a:picLocks noChangeAspect="1"/>
          </p:cNvPicPr>
          <p:nvPr/>
        </p:nvPicPr>
        <p:blipFill rotWithShape="1">
          <a:blip r:embed="rId2"/>
          <a:srcRect t="22258" b="6074"/>
          <a:stretch/>
        </p:blipFill>
        <p:spPr>
          <a:xfrm>
            <a:off x="467544" y="560505"/>
            <a:ext cx="8092961" cy="5160925"/>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3"/>
          <a:stretch>
            <a:fillRect/>
          </a:stretch>
        </p:blipFill>
        <p:spPr>
          <a:xfrm>
            <a:off x="4067944" y="3140968"/>
            <a:ext cx="4920547" cy="29523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827059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18</a:t>
            </a:fld>
            <a:endParaRPr lang="tr-TR" sz="1600" b="1" dirty="0">
              <a:solidFill>
                <a:schemeClr val="tx1"/>
              </a:solidFill>
            </a:endParaRPr>
          </a:p>
        </p:txBody>
      </p:sp>
      <p:pic>
        <p:nvPicPr>
          <p:cNvPr id="2" name="Picture 1"/>
          <p:cNvPicPr>
            <a:picLocks noChangeAspect="1"/>
          </p:cNvPicPr>
          <p:nvPr/>
        </p:nvPicPr>
        <p:blipFill>
          <a:blip r:embed="rId3"/>
          <a:stretch>
            <a:fillRect/>
          </a:stretch>
        </p:blipFill>
        <p:spPr>
          <a:xfrm>
            <a:off x="251520" y="188640"/>
            <a:ext cx="7505700" cy="5029200"/>
          </a:xfrm>
          <a:prstGeom prst="rect">
            <a:avLst/>
          </a:prstGeom>
        </p:spPr>
      </p:pic>
      <p:pic>
        <p:nvPicPr>
          <p:cNvPr id="6" name="Picture 5"/>
          <p:cNvPicPr>
            <a:picLocks noChangeAspect="1"/>
          </p:cNvPicPr>
          <p:nvPr/>
        </p:nvPicPr>
        <p:blipFill>
          <a:blip r:embed="rId4"/>
          <a:stretch>
            <a:fillRect/>
          </a:stretch>
        </p:blipFill>
        <p:spPr>
          <a:xfrm>
            <a:off x="683568" y="1484784"/>
            <a:ext cx="8048625" cy="21526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3603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19</a:t>
            </a:fld>
            <a:endParaRPr lang="tr-TR" sz="1600" b="1" dirty="0">
              <a:solidFill>
                <a:schemeClr val="tx1"/>
              </a:solidFill>
            </a:endParaRPr>
          </a:p>
        </p:txBody>
      </p:sp>
      <p:sp>
        <p:nvSpPr>
          <p:cNvPr id="9" name="TextBox 8"/>
          <p:cNvSpPr txBox="1"/>
          <p:nvPr/>
        </p:nvSpPr>
        <p:spPr>
          <a:xfrm>
            <a:off x="1961710" y="3137749"/>
            <a:ext cx="1980220" cy="46166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tr-TR" sz="2400" dirty="0" err="1" smtClean="0"/>
              <a:t>Ctrl</a:t>
            </a:r>
            <a:r>
              <a:rPr lang="tr-TR" sz="2400" dirty="0" smtClean="0"/>
              <a:t> + </a:t>
            </a:r>
            <a:r>
              <a:rPr lang="tr-TR" sz="2400" dirty="0" err="1" smtClean="0"/>
              <a:t>Shift</a:t>
            </a:r>
            <a:r>
              <a:rPr lang="tr-TR" sz="2400" dirty="0" smtClean="0"/>
              <a:t> +</a:t>
            </a:r>
            <a:endParaRPr lang="tr-TR" sz="2400" dirty="0"/>
          </a:p>
        </p:txBody>
      </p:sp>
      <p:sp>
        <p:nvSpPr>
          <p:cNvPr id="10" name="Down Arrow 9"/>
          <p:cNvSpPr/>
          <p:nvPr/>
        </p:nvSpPr>
        <p:spPr>
          <a:xfrm>
            <a:off x="3635896" y="3246958"/>
            <a:ext cx="144016" cy="243245"/>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sp>
        <p:nvSpPr>
          <p:cNvPr id="11" name="TextBox 10"/>
          <p:cNvSpPr txBox="1"/>
          <p:nvPr/>
        </p:nvSpPr>
        <p:spPr>
          <a:xfrm>
            <a:off x="2951820" y="151909"/>
            <a:ext cx="1080120" cy="46166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tr-TR" sz="2400" dirty="0" err="1" smtClean="0"/>
              <a:t>Ctrl</a:t>
            </a:r>
            <a:r>
              <a:rPr lang="tr-TR" sz="2400" dirty="0" smtClean="0"/>
              <a:t> + F</a:t>
            </a:r>
            <a:endParaRPr lang="tr-TR" sz="2400" dirty="0"/>
          </a:p>
        </p:txBody>
      </p:sp>
      <p:pic>
        <p:nvPicPr>
          <p:cNvPr id="2" name="Picture 1"/>
          <p:cNvPicPr>
            <a:picLocks noChangeAspect="1"/>
          </p:cNvPicPr>
          <p:nvPr/>
        </p:nvPicPr>
        <p:blipFill>
          <a:blip r:embed="rId2"/>
          <a:stretch>
            <a:fillRect/>
          </a:stretch>
        </p:blipFill>
        <p:spPr>
          <a:xfrm>
            <a:off x="467544" y="708608"/>
            <a:ext cx="8077200" cy="2390775"/>
          </a:xfrm>
          <a:prstGeom prst="rect">
            <a:avLst/>
          </a:prstGeom>
        </p:spPr>
      </p:pic>
      <p:pic>
        <p:nvPicPr>
          <p:cNvPr id="3" name="Picture 2"/>
          <p:cNvPicPr>
            <a:picLocks noChangeAspect="1"/>
          </p:cNvPicPr>
          <p:nvPr/>
        </p:nvPicPr>
        <p:blipFill>
          <a:blip r:embed="rId3"/>
          <a:stretch>
            <a:fillRect/>
          </a:stretch>
        </p:blipFill>
        <p:spPr>
          <a:xfrm>
            <a:off x="467544" y="3661900"/>
            <a:ext cx="7867650" cy="2628900"/>
          </a:xfrm>
          <a:prstGeom prst="rect">
            <a:avLst/>
          </a:prstGeom>
        </p:spPr>
      </p:pic>
    </p:spTree>
    <p:extLst>
      <p:ext uri="{BB962C8B-B14F-4D97-AF65-F5344CB8AC3E}">
        <p14:creationId xmlns:p14="http://schemas.microsoft.com/office/powerpoint/2010/main" val="3446871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067128" cy="720080"/>
          </a:xfrm>
        </p:spPr>
        <p:txBody>
          <a:bodyPr>
            <a:normAutofit/>
          </a:bodyPr>
          <a:lstStyle/>
          <a:p>
            <a:r>
              <a:rPr lang="tr-TR" sz="4000" dirty="0" smtClean="0">
                <a:solidFill>
                  <a:schemeClr val="tx1"/>
                </a:solidFill>
                <a:latin typeface="Calibri" pitchFamily="34" charset="0"/>
              </a:rPr>
              <a:t>Ders İçeriği</a:t>
            </a:r>
            <a:endParaRPr lang="tr-TR" sz="4000" dirty="0">
              <a:solidFill>
                <a:schemeClr val="tx1"/>
              </a:solidFill>
              <a:latin typeface="Calibri" pitchFamily="34" charset="0"/>
            </a:endParaRPr>
          </a:p>
        </p:txBody>
      </p:sp>
      <p:sp>
        <p:nvSpPr>
          <p:cNvPr id="2" name="İçerik Yer Tutucusu 1"/>
          <p:cNvSpPr>
            <a:spLocks noGrp="1"/>
          </p:cNvSpPr>
          <p:nvPr>
            <p:ph idx="1"/>
          </p:nvPr>
        </p:nvSpPr>
        <p:spPr>
          <a:xfrm>
            <a:off x="1043608" y="1988840"/>
            <a:ext cx="7272808" cy="3960440"/>
          </a:xfrm>
        </p:spPr>
        <p:txBody>
          <a:bodyPr>
            <a:normAutofit/>
          </a:bodyPr>
          <a:lstStyle/>
          <a:p>
            <a:pPr marL="261938" indent="-261938">
              <a:lnSpc>
                <a:spcPct val="80000"/>
              </a:lnSpc>
              <a:spcBef>
                <a:spcPts val="0"/>
              </a:spcBef>
              <a:spcAft>
                <a:spcPts val="1200"/>
              </a:spcAft>
              <a:buFont typeface="Arial" pitchFamily="34" charset="0"/>
              <a:buChar char="•"/>
            </a:pPr>
            <a:r>
              <a:rPr lang="tr-TR" sz="2800" dirty="0" smtClean="0">
                <a:solidFill>
                  <a:schemeClr val="tx1"/>
                </a:solidFill>
                <a:latin typeface="Calibri" pitchFamily="34" charset="0"/>
              </a:rPr>
              <a:t>Tek değişken için sıklık tablosu</a:t>
            </a:r>
          </a:p>
          <a:p>
            <a:pPr marL="1242378" lvl="4" indent="-354013">
              <a:lnSpc>
                <a:spcPct val="80000"/>
              </a:lnSpc>
              <a:spcBef>
                <a:spcPts val="0"/>
              </a:spcBef>
              <a:spcAft>
                <a:spcPts val="1200"/>
              </a:spcAft>
              <a:buFont typeface="Wingdings" panose="05000000000000000000" pitchFamily="2" charset="2"/>
              <a:buChar char="ü"/>
            </a:pPr>
            <a:r>
              <a:rPr lang="tr-TR" sz="2400" dirty="0" smtClean="0">
                <a:solidFill>
                  <a:schemeClr val="tx1"/>
                </a:solidFill>
                <a:latin typeface="Calibri" pitchFamily="34" charset="0"/>
              </a:rPr>
              <a:t>Excel, R Commander, SPSS, PSPP</a:t>
            </a:r>
          </a:p>
          <a:p>
            <a:pPr marL="263525" indent="-263525">
              <a:lnSpc>
                <a:spcPct val="80000"/>
              </a:lnSpc>
              <a:spcBef>
                <a:spcPts val="0"/>
              </a:spcBef>
              <a:spcAft>
                <a:spcPts val="1200"/>
              </a:spcAft>
              <a:buFont typeface="Arial" panose="020B0604020202020204" pitchFamily="34" charset="0"/>
              <a:buChar char="•"/>
            </a:pPr>
            <a:r>
              <a:rPr lang="tr-TR" sz="2800" dirty="0" smtClean="0">
                <a:solidFill>
                  <a:schemeClr val="tx1"/>
                </a:solidFill>
                <a:latin typeface="Calibri" pitchFamily="34" charset="0"/>
              </a:rPr>
              <a:t>İki değişken için sıklık tablosu</a:t>
            </a:r>
          </a:p>
          <a:p>
            <a:pPr marL="1242378" lvl="4" indent="-354013">
              <a:lnSpc>
                <a:spcPct val="80000"/>
              </a:lnSpc>
              <a:spcBef>
                <a:spcPts val="0"/>
              </a:spcBef>
              <a:spcAft>
                <a:spcPts val="1200"/>
              </a:spcAft>
              <a:buFont typeface="Wingdings" panose="05000000000000000000" pitchFamily="2" charset="2"/>
              <a:buChar char="ü"/>
            </a:pPr>
            <a:r>
              <a:rPr lang="tr-TR" sz="2400" dirty="0" smtClean="0">
                <a:solidFill>
                  <a:schemeClr val="tx1"/>
                </a:solidFill>
                <a:latin typeface="Calibri" pitchFamily="34" charset="0"/>
              </a:rPr>
              <a:t>Excel, R Commander, SPSS, PSPP</a:t>
            </a:r>
          </a:p>
          <a:p>
            <a:pPr marL="1242378" lvl="4" indent="-354013">
              <a:lnSpc>
                <a:spcPct val="80000"/>
              </a:lnSpc>
              <a:spcBef>
                <a:spcPts val="0"/>
              </a:spcBef>
              <a:spcAft>
                <a:spcPts val="1200"/>
              </a:spcAft>
              <a:buFont typeface="Wingdings" panose="05000000000000000000" pitchFamily="2" charset="2"/>
              <a:buChar char="ü"/>
            </a:pPr>
            <a:r>
              <a:rPr lang="tr-TR" sz="2400" dirty="0" smtClean="0">
                <a:solidFill>
                  <a:schemeClr val="tx1"/>
                </a:solidFill>
                <a:latin typeface="Calibri" pitchFamily="34" charset="0"/>
              </a:rPr>
              <a:t>Genel toplama göre yüzde hesabı</a:t>
            </a:r>
          </a:p>
          <a:p>
            <a:pPr marL="1242378" lvl="4" indent="-354013">
              <a:lnSpc>
                <a:spcPct val="80000"/>
              </a:lnSpc>
              <a:spcBef>
                <a:spcPts val="0"/>
              </a:spcBef>
              <a:spcAft>
                <a:spcPts val="1200"/>
              </a:spcAft>
              <a:buFont typeface="Wingdings" panose="05000000000000000000" pitchFamily="2" charset="2"/>
              <a:buChar char="ü"/>
            </a:pPr>
            <a:r>
              <a:rPr lang="tr-TR" sz="2400" dirty="0" smtClean="0">
                <a:solidFill>
                  <a:schemeClr val="tx1"/>
                </a:solidFill>
                <a:latin typeface="Calibri" pitchFamily="34" charset="0"/>
              </a:rPr>
              <a:t>Satır toplamına göre yüzde hesabı</a:t>
            </a:r>
          </a:p>
          <a:p>
            <a:pPr marL="1242378" lvl="4" indent="-354013">
              <a:lnSpc>
                <a:spcPct val="80000"/>
              </a:lnSpc>
              <a:spcBef>
                <a:spcPts val="0"/>
              </a:spcBef>
              <a:spcAft>
                <a:spcPts val="1200"/>
              </a:spcAft>
              <a:buFont typeface="Wingdings" panose="05000000000000000000" pitchFamily="2" charset="2"/>
              <a:buChar char="ü"/>
            </a:pPr>
            <a:r>
              <a:rPr lang="tr-TR" sz="2400" dirty="0" smtClean="0">
                <a:solidFill>
                  <a:schemeClr val="tx1"/>
                </a:solidFill>
                <a:latin typeface="Calibri" pitchFamily="34" charset="0"/>
              </a:rPr>
              <a:t>Sütun toplamına göre yüzde hesabı</a:t>
            </a:r>
          </a:p>
          <a:p>
            <a:pPr marL="263525" indent="-263525">
              <a:lnSpc>
                <a:spcPct val="80000"/>
              </a:lnSpc>
              <a:spcBef>
                <a:spcPts val="0"/>
              </a:spcBef>
              <a:spcAft>
                <a:spcPts val="1200"/>
              </a:spcAft>
              <a:buFont typeface="Arial" panose="020B0604020202020204" pitchFamily="34" charset="0"/>
              <a:buChar char="•"/>
            </a:pPr>
            <a:r>
              <a:rPr lang="tr-TR" sz="3000" dirty="0" smtClean="0">
                <a:solidFill>
                  <a:schemeClr val="tx1"/>
                </a:solidFill>
                <a:latin typeface="Calibri" pitchFamily="34" charset="0"/>
              </a:rPr>
              <a:t>Grafik oluşturma </a:t>
            </a:r>
          </a:p>
          <a:p>
            <a:pPr marL="0" indent="0">
              <a:lnSpc>
                <a:spcPct val="80000"/>
              </a:lnSpc>
              <a:spcBef>
                <a:spcPts val="0"/>
              </a:spcBef>
              <a:spcAft>
                <a:spcPts val="1200"/>
              </a:spcAft>
              <a:buNone/>
            </a:pPr>
            <a:endParaRPr lang="tr-TR" sz="2800" dirty="0" smtClean="0">
              <a:solidFill>
                <a:schemeClr val="tx1"/>
              </a:solidFill>
              <a:latin typeface="Calibri" pitchFamily="34" charset="0"/>
            </a:endParaRPr>
          </a:p>
          <a:p>
            <a:pPr marL="261938" indent="-261938">
              <a:lnSpc>
                <a:spcPct val="80000"/>
              </a:lnSpc>
              <a:spcBef>
                <a:spcPts val="0"/>
              </a:spcBef>
              <a:spcAft>
                <a:spcPts val="1200"/>
              </a:spcAft>
              <a:buFont typeface="Arial" pitchFamily="34" charset="0"/>
              <a:buChar char="•"/>
            </a:pPr>
            <a:endParaRPr lang="tr-TR" sz="2800" b="0" dirty="0" smtClean="0">
              <a:solidFill>
                <a:schemeClr val="tx1"/>
              </a:solidFill>
              <a:latin typeface="Calibri" pitchFamily="34" charset="0"/>
            </a:endParaRPr>
          </a:p>
          <a:p>
            <a:pPr marL="261938" indent="-261938">
              <a:lnSpc>
                <a:spcPct val="80000"/>
              </a:lnSpc>
              <a:spcBef>
                <a:spcPts val="0"/>
              </a:spcBef>
              <a:spcAft>
                <a:spcPts val="1200"/>
              </a:spcAft>
              <a:buFont typeface="Arial" pitchFamily="34" charset="0"/>
              <a:buChar char="•"/>
            </a:pPr>
            <a:endParaRPr lang="tr-TR" sz="2800" b="0" dirty="0" smtClean="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2</a:t>
            </a:fld>
            <a:endParaRPr lang="tr-TR" sz="1600" b="1" dirty="0">
              <a:solidFill>
                <a:schemeClr val="tx1"/>
              </a:solidFill>
            </a:endParaRPr>
          </a:p>
        </p:txBody>
      </p:sp>
    </p:spTree>
    <p:extLst>
      <p:ext uri="{BB962C8B-B14F-4D97-AF65-F5344CB8AC3E}">
        <p14:creationId xmlns:p14="http://schemas.microsoft.com/office/powerpoint/2010/main" val="14524588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20</a:t>
            </a:fld>
            <a:endParaRPr lang="tr-TR" sz="1600" b="1" dirty="0">
              <a:solidFill>
                <a:schemeClr val="tx1"/>
              </a:solidFill>
            </a:endParaRPr>
          </a:p>
        </p:txBody>
      </p:sp>
      <p:pic>
        <p:nvPicPr>
          <p:cNvPr id="8" name="Picture 7"/>
          <p:cNvPicPr>
            <a:picLocks noChangeAspect="1"/>
          </p:cNvPicPr>
          <p:nvPr/>
        </p:nvPicPr>
        <p:blipFill>
          <a:blip r:embed="rId3"/>
          <a:stretch>
            <a:fillRect/>
          </a:stretch>
        </p:blipFill>
        <p:spPr>
          <a:xfrm>
            <a:off x="395536" y="332656"/>
            <a:ext cx="3343275" cy="3800475"/>
          </a:xfrm>
          <a:prstGeom prst="rect">
            <a:avLst/>
          </a:prstGeom>
        </p:spPr>
      </p:pic>
      <p:pic>
        <p:nvPicPr>
          <p:cNvPr id="9" name="Picture 8"/>
          <p:cNvPicPr>
            <a:picLocks noChangeAspect="1"/>
          </p:cNvPicPr>
          <p:nvPr/>
        </p:nvPicPr>
        <p:blipFill>
          <a:blip r:embed="rId4"/>
          <a:stretch>
            <a:fillRect/>
          </a:stretch>
        </p:blipFill>
        <p:spPr>
          <a:xfrm>
            <a:off x="1187624" y="1628800"/>
            <a:ext cx="7745114" cy="4577757"/>
          </a:xfrm>
          <a:prstGeom prst="rect">
            <a:avLst/>
          </a:prstGeom>
        </p:spPr>
      </p:pic>
    </p:spTree>
    <p:extLst>
      <p:ext uri="{BB962C8B-B14F-4D97-AF65-F5344CB8AC3E}">
        <p14:creationId xmlns:p14="http://schemas.microsoft.com/office/powerpoint/2010/main" val="12220386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21</a:t>
            </a:fld>
            <a:endParaRPr lang="tr-TR" sz="1600" b="1" dirty="0">
              <a:solidFill>
                <a:schemeClr val="tx1"/>
              </a:solidFill>
            </a:endParaRPr>
          </a:p>
        </p:txBody>
      </p:sp>
      <p:pic>
        <p:nvPicPr>
          <p:cNvPr id="6" name="Picture 5"/>
          <p:cNvPicPr>
            <a:picLocks noChangeAspect="1"/>
          </p:cNvPicPr>
          <p:nvPr/>
        </p:nvPicPr>
        <p:blipFill rotWithShape="1">
          <a:blip r:embed="rId2"/>
          <a:srcRect b="16304"/>
          <a:stretch/>
        </p:blipFill>
        <p:spPr>
          <a:xfrm>
            <a:off x="914596" y="260648"/>
            <a:ext cx="7476715" cy="5662134"/>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stretch>
            <a:fillRect/>
          </a:stretch>
        </p:blipFill>
        <p:spPr>
          <a:xfrm>
            <a:off x="4211960" y="2204864"/>
            <a:ext cx="4704322" cy="26642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0522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22</a:t>
            </a:fld>
            <a:endParaRPr lang="tr-TR" sz="1600" b="1" dirty="0">
              <a:solidFill>
                <a:schemeClr val="tx1"/>
              </a:solidFill>
            </a:endParaRPr>
          </a:p>
        </p:txBody>
      </p:sp>
      <p:pic>
        <p:nvPicPr>
          <p:cNvPr id="5" name="Picture 4"/>
          <p:cNvPicPr>
            <a:picLocks noChangeAspect="1"/>
          </p:cNvPicPr>
          <p:nvPr/>
        </p:nvPicPr>
        <p:blipFill>
          <a:blip r:embed="rId3"/>
          <a:stretch>
            <a:fillRect/>
          </a:stretch>
        </p:blipFill>
        <p:spPr>
          <a:xfrm>
            <a:off x="323528" y="692696"/>
            <a:ext cx="8480198" cy="2160240"/>
          </a:xfrm>
          <a:prstGeom prst="rect">
            <a:avLst/>
          </a:prstGeom>
        </p:spPr>
      </p:pic>
    </p:spTree>
    <p:extLst>
      <p:ext uri="{BB962C8B-B14F-4D97-AF65-F5344CB8AC3E}">
        <p14:creationId xmlns:p14="http://schemas.microsoft.com/office/powerpoint/2010/main" val="41835310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23</a:t>
            </a:fld>
            <a:endParaRPr lang="tr-TR" sz="1600" b="1" dirty="0">
              <a:solidFill>
                <a:schemeClr val="tx1"/>
              </a:solidFill>
            </a:endParaRPr>
          </a:p>
        </p:txBody>
      </p:sp>
      <p:pic>
        <p:nvPicPr>
          <p:cNvPr id="2" name="Picture 1"/>
          <p:cNvPicPr>
            <a:picLocks noChangeAspect="1"/>
          </p:cNvPicPr>
          <p:nvPr/>
        </p:nvPicPr>
        <p:blipFill>
          <a:blip r:embed="rId3"/>
          <a:stretch>
            <a:fillRect/>
          </a:stretch>
        </p:blipFill>
        <p:spPr>
          <a:xfrm>
            <a:off x="385762" y="957262"/>
            <a:ext cx="8372475" cy="4943475"/>
          </a:xfrm>
          <a:prstGeom prst="rect">
            <a:avLst/>
          </a:prstGeom>
        </p:spPr>
      </p:pic>
    </p:spTree>
    <p:extLst>
      <p:ext uri="{BB962C8B-B14F-4D97-AF65-F5344CB8AC3E}">
        <p14:creationId xmlns:p14="http://schemas.microsoft.com/office/powerpoint/2010/main" val="3582302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24</a:t>
            </a:fld>
            <a:endParaRPr lang="tr-TR" sz="1600" b="1" dirty="0">
              <a:solidFill>
                <a:schemeClr val="tx1"/>
              </a:solidFill>
            </a:endParaRPr>
          </a:p>
        </p:txBody>
      </p:sp>
      <p:pic>
        <p:nvPicPr>
          <p:cNvPr id="3" name="Picture 2"/>
          <p:cNvPicPr>
            <a:picLocks noChangeAspect="1"/>
          </p:cNvPicPr>
          <p:nvPr/>
        </p:nvPicPr>
        <p:blipFill>
          <a:blip r:embed="rId3"/>
          <a:stretch>
            <a:fillRect/>
          </a:stretch>
        </p:blipFill>
        <p:spPr>
          <a:xfrm>
            <a:off x="749049" y="116632"/>
            <a:ext cx="7660314" cy="6120680"/>
          </a:xfrm>
          <a:prstGeom prst="rect">
            <a:avLst/>
          </a:prstGeom>
        </p:spPr>
      </p:pic>
    </p:spTree>
    <p:extLst>
      <p:ext uri="{BB962C8B-B14F-4D97-AF65-F5344CB8AC3E}">
        <p14:creationId xmlns:p14="http://schemas.microsoft.com/office/powerpoint/2010/main" val="19509392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25</a:t>
            </a:fld>
            <a:endParaRPr lang="tr-TR" sz="1600" b="1" dirty="0">
              <a:solidFill>
                <a:schemeClr val="tx1"/>
              </a:solidFill>
            </a:endParaRPr>
          </a:p>
        </p:txBody>
      </p:sp>
      <p:pic>
        <p:nvPicPr>
          <p:cNvPr id="5" name="Picture 4"/>
          <p:cNvPicPr>
            <a:picLocks noChangeAspect="1"/>
          </p:cNvPicPr>
          <p:nvPr/>
        </p:nvPicPr>
        <p:blipFill rotWithShape="1">
          <a:blip r:embed="rId3"/>
          <a:srcRect l="11420" t="-2800" r="44087" b="79000"/>
          <a:stretch/>
        </p:blipFill>
        <p:spPr>
          <a:xfrm>
            <a:off x="611560" y="188640"/>
            <a:ext cx="8136904" cy="2448272"/>
          </a:xfrm>
          <a:prstGeom prst="rect">
            <a:avLst/>
          </a:prstGeom>
        </p:spPr>
      </p:pic>
      <p:pic>
        <p:nvPicPr>
          <p:cNvPr id="2" name="Picture 1"/>
          <p:cNvPicPr>
            <a:picLocks noChangeAspect="1"/>
          </p:cNvPicPr>
          <p:nvPr/>
        </p:nvPicPr>
        <p:blipFill>
          <a:blip r:embed="rId4"/>
          <a:stretch>
            <a:fillRect/>
          </a:stretch>
        </p:blipFill>
        <p:spPr>
          <a:xfrm>
            <a:off x="2051720" y="2780928"/>
            <a:ext cx="5040560" cy="3231694"/>
          </a:xfrm>
          <a:prstGeom prst="rect">
            <a:avLst/>
          </a:prstGeom>
        </p:spPr>
      </p:pic>
    </p:spTree>
    <p:extLst>
      <p:ext uri="{BB962C8B-B14F-4D97-AF65-F5344CB8AC3E}">
        <p14:creationId xmlns:p14="http://schemas.microsoft.com/office/powerpoint/2010/main" val="31295449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26</a:t>
            </a:fld>
            <a:endParaRPr lang="tr-TR" sz="1600" b="1" dirty="0">
              <a:solidFill>
                <a:schemeClr val="tx1"/>
              </a:solidFill>
            </a:endParaRPr>
          </a:p>
        </p:txBody>
      </p:sp>
      <p:pic>
        <p:nvPicPr>
          <p:cNvPr id="2" name="Picture 1"/>
          <p:cNvPicPr>
            <a:picLocks noChangeAspect="1"/>
          </p:cNvPicPr>
          <p:nvPr/>
        </p:nvPicPr>
        <p:blipFill>
          <a:blip r:embed="rId3"/>
          <a:stretch>
            <a:fillRect/>
          </a:stretch>
        </p:blipFill>
        <p:spPr>
          <a:xfrm>
            <a:off x="611560" y="620688"/>
            <a:ext cx="7969624" cy="23762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799518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067128" cy="720080"/>
          </a:xfrm>
        </p:spPr>
        <p:txBody>
          <a:bodyPr>
            <a:normAutofit fontScale="90000"/>
          </a:bodyPr>
          <a:lstStyle/>
          <a:p>
            <a:r>
              <a:rPr lang="tr-TR" sz="4000" dirty="0" smtClean="0">
                <a:solidFill>
                  <a:schemeClr val="tx1"/>
                </a:solidFill>
                <a:latin typeface="Calibri" pitchFamily="34" charset="0"/>
              </a:rPr>
              <a:t>Cinsiyete göre dağılım (R Commander)</a:t>
            </a:r>
            <a:endParaRPr lang="tr-TR" sz="40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27</a:t>
            </a:fld>
            <a:endParaRPr lang="tr-TR" sz="1600" b="1" dirty="0">
              <a:solidFill>
                <a:schemeClr val="tx1"/>
              </a:solidFill>
            </a:endParaRPr>
          </a:p>
        </p:txBody>
      </p:sp>
      <p:pic>
        <p:nvPicPr>
          <p:cNvPr id="5" name="Picture 4"/>
          <p:cNvPicPr>
            <a:picLocks noChangeAspect="1"/>
          </p:cNvPicPr>
          <p:nvPr/>
        </p:nvPicPr>
        <p:blipFill rotWithShape="1">
          <a:blip r:embed="rId3"/>
          <a:srcRect t="45235"/>
          <a:stretch/>
        </p:blipFill>
        <p:spPr>
          <a:xfrm>
            <a:off x="865064" y="2348880"/>
            <a:ext cx="7444168" cy="2808312"/>
          </a:xfrm>
          <a:prstGeom prst="rect">
            <a:avLst/>
          </a:prstGeom>
        </p:spPr>
      </p:pic>
    </p:spTree>
    <p:extLst>
      <p:ext uri="{BB962C8B-B14F-4D97-AF65-F5344CB8AC3E}">
        <p14:creationId xmlns:p14="http://schemas.microsoft.com/office/powerpoint/2010/main" val="34677165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067128" cy="720080"/>
          </a:xfrm>
        </p:spPr>
        <p:txBody>
          <a:bodyPr>
            <a:normAutofit fontScale="90000"/>
          </a:bodyPr>
          <a:lstStyle/>
          <a:p>
            <a:r>
              <a:rPr lang="tr-TR" sz="4000" dirty="0" smtClean="0">
                <a:solidFill>
                  <a:schemeClr val="tx1"/>
                </a:solidFill>
                <a:latin typeface="Calibri" pitchFamily="34" charset="0"/>
              </a:rPr>
              <a:t>Cinsiyete göre dağılım (R Commander)</a:t>
            </a:r>
            <a:endParaRPr lang="tr-TR" sz="40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28</a:t>
            </a:fld>
            <a:endParaRPr lang="tr-TR" sz="1600" b="1" dirty="0">
              <a:solidFill>
                <a:schemeClr val="tx1"/>
              </a:solidFill>
            </a:endParaRPr>
          </a:p>
        </p:txBody>
      </p:sp>
      <p:pic>
        <p:nvPicPr>
          <p:cNvPr id="6" name="Picture 5"/>
          <p:cNvPicPr>
            <a:picLocks noChangeAspect="1"/>
          </p:cNvPicPr>
          <p:nvPr/>
        </p:nvPicPr>
        <p:blipFill rotWithShape="1">
          <a:blip r:embed="rId3"/>
          <a:srcRect b="17147"/>
          <a:stretch/>
        </p:blipFill>
        <p:spPr>
          <a:xfrm>
            <a:off x="1261984" y="1868700"/>
            <a:ext cx="6704736" cy="4296604"/>
          </a:xfrm>
          <a:prstGeom prst="rect">
            <a:avLst/>
          </a:prstGeom>
        </p:spPr>
      </p:pic>
    </p:spTree>
    <p:extLst>
      <p:ext uri="{BB962C8B-B14F-4D97-AF65-F5344CB8AC3E}">
        <p14:creationId xmlns:p14="http://schemas.microsoft.com/office/powerpoint/2010/main" val="25364202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067128" cy="720080"/>
          </a:xfrm>
        </p:spPr>
        <p:txBody>
          <a:bodyPr>
            <a:normAutofit/>
          </a:bodyPr>
          <a:lstStyle/>
          <a:p>
            <a:r>
              <a:rPr lang="tr-TR" sz="4000" dirty="0" smtClean="0">
                <a:solidFill>
                  <a:schemeClr val="tx1"/>
                </a:solidFill>
                <a:latin typeface="Calibri" pitchFamily="34" charset="0"/>
              </a:rPr>
              <a:t>Data &gt; </a:t>
            </a:r>
            <a:r>
              <a:rPr lang="tr-TR" sz="4000" dirty="0" err="1" smtClean="0">
                <a:solidFill>
                  <a:schemeClr val="tx1"/>
                </a:solidFill>
                <a:latin typeface="Calibri" pitchFamily="34" charset="0"/>
              </a:rPr>
              <a:t>Import</a:t>
            </a:r>
            <a:r>
              <a:rPr lang="tr-TR" sz="4000" dirty="0" smtClean="0">
                <a:solidFill>
                  <a:schemeClr val="tx1"/>
                </a:solidFill>
                <a:latin typeface="Calibri" pitchFamily="34" charset="0"/>
              </a:rPr>
              <a:t> data &gt; </a:t>
            </a:r>
            <a:r>
              <a:rPr lang="tr-TR" sz="4000" dirty="0" err="1" smtClean="0">
                <a:solidFill>
                  <a:schemeClr val="tx1"/>
                </a:solidFill>
                <a:latin typeface="Calibri" pitchFamily="34" charset="0"/>
              </a:rPr>
              <a:t>From</a:t>
            </a:r>
            <a:r>
              <a:rPr lang="tr-TR" sz="4000" dirty="0" smtClean="0">
                <a:solidFill>
                  <a:schemeClr val="tx1"/>
                </a:solidFill>
                <a:latin typeface="Calibri" pitchFamily="34" charset="0"/>
              </a:rPr>
              <a:t> Excel</a:t>
            </a:r>
            <a:endParaRPr lang="tr-TR" sz="40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29</a:t>
            </a:fld>
            <a:endParaRPr lang="tr-TR" sz="1600" b="1" dirty="0">
              <a:solidFill>
                <a:schemeClr val="tx1"/>
              </a:solidFill>
            </a:endParaRPr>
          </a:p>
        </p:txBody>
      </p:sp>
      <p:pic>
        <p:nvPicPr>
          <p:cNvPr id="9" name="Picture 8"/>
          <p:cNvPicPr>
            <a:picLocks noChangeAspect="1"/>
          </p:cNvPicPr>
          <p:nvPr/>
        </p:nvPicPr>
        <p:blipFill>
          <a:blip r:embed="rId3"/>
          <a:stretch>
            <a:fillRect/>
          </a:stretch>
        </p:blipFill>
        <p:spPr>
          <a:xfrm>
            <a:off x="899592" y="2060848"/>
            <a:ext cx="7502998" cy="4032448"/>
          </a:xfrm>
          <a:prstGeom prst="rect">
            <a:avLst/>
          </a:prstGeom>
        </p:spPr>
      </p:pic>
    </p:spTree>
    <p:extLst>
      <p:ext uri="{BB962C8B-B14F-4D97-AF65-F5344CB8AC3E}">
        <p14:creationId xmlns:p14="http://schemas.microsoft.com/office/powerpoint/2010/main" val="3982151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067128" cy="720080"/>
          </a:xfrm>
        </p:spPr>
        <p:txBody>
          <a:bodyPr>
            <a:normAutofit/>
          </a:bodyPr>
          <a:lstStyle/>
          <a:p>
            <a:r>
              <a:rPr lang="tr-TR" sz="4000" dirty="0" smtClean="0">
                <a:solidFill>
                  <a:schemeClr val="tx1"/>
                </a:solidFill>
                <a:latin typeface="Calibri" pitchFamily="34" charset="0"/>
              </a:rPr>
              <a:t>SPSS</a:t>
            </a:r>
            <a:endParaRPr lang="tr-TR" sz="4000" dirty="0">
              <a:solidFill>
                <a:schemeClr val="tx1"/>
              </a:solidFill>
              <a:latin typeface="Calibri" pitchFamily="34" charset="0"/>
            </a:endParaRPr>
          </a:p>
        </p:txBody>
      </p:sp>
      <p:sp>
        <p:nvSpPr>
          <p:cNvPr id="2" name="İçerik Yer Tutucusu 1"/>
          <p:cNvSpPr>
            <a:spLocks noGrp="1"/>
          </p:cNvSpPr>
          <p:nvPr>
            <p:ph idx="1"/>
          </p:nvPr>
        </p:nvSpPr>
        <p:spPr>
          <a:xfrm>
            <a:off x="1043608" y="2276872"/>
            <a:ext cx="7033592" cy="3672408"/>
          </a:xfrm>
        </p:spPr>
        <p:txBody>
          <a:bodyPr>
            <a:normAutofit/>
          </a:bodyPr>
          <a:lstStyle/>
          <a:p>
            <a:pPr marL="261938" indent="-261938">
              <a:lnSpc>
                <a:spcPct val="80000"/>
              </a:lnSpc>
              <a:spcBef>
                <a:spcPts val="0"/>
              </a:spcBef>
              <a:spcAft>
                <a:spcPts val="1200"/>
              </a:spcAft>
              <a:buFont typeface="Arial" pitchFamily="34" charset="0"/>
              <a:buChar char="•"/>
            </a:pPr>
            <a:r>
              <a:rPr lang="tr-TR" sz="2800" b="1" dirty="0" smtClean="0">
                <a:solidFill>
                  <a:schemeClr val="tx1"/>
                </a:solidFill>
                <a:latin typeface="Calibri" pitchFamily="34" charset="0"/>
              </a:rPr>
              <a:t>S</a:t>
            </a:r>
            <a:r>
              <a:rPr lang="tr-TR" sz="2800" b="0" dirty="0" smtClean="0">
                <a:solidFill>
                  <a:schemeClr val="tx1"/>
                </a:solidFill>
                <a:latin typeface="Calibri" pitchFamily="34" charset="0"/>
              </a:rPr>
              <a:t>tatistical </a:t>
            </a:r>
            <a:r>
              <a:rPr lang="tr-TR" sz="2800" b="1" dirty="0" smtClean="0">
                <a:solidFill>
                  <a:schemeClr val="tx1"/>
                </a:solidFill>
                <a:latin typeface="Calibri" pitchFamily="34" charset="0"/>
              </a:rPr>
              <a:t>P</a:t>
            </a:r>
            <a:r>
              <a:rPr lang="tr-TR" sz="2800" b="0" dirty="0" smtClean="0">
                <a:solidFill>
                  <a:schemeClr val="tx1"/>
                </a:solidFill>
                <a:latin typeface="Calibri" pitchFamily="34" charset="0"/>
              </a:rPr>
              <a:t>ackage for the </a:t>
            </a:r>
            <a:r>
              <a:rPr lang="tr-TR" sz="2800" b="1" dirty="0" smtClean="0">
                <a:solidFill>
                  <a:schemeClr val="tx1"/>
                </a:solidFill>
                <a:latin typeface="Calibri" pitchFamily="34" charset="0"/>
              </a:rPr>
              <a:t>S</a:t>
            </a:r>
            <a:r>
              <a:rPr lang="tr-TR" sz="2800" b="0" dirty="0" smtClean="0">
                <a:solidFill>
                  <a:schemeClr val="tx1"/>
                </a:solidFill>
                <a:latin typeface="Calibri" pitchFamily="34" charset="0"/>
              </a:rPr>
              <a:t>ocial </a:t>
            </a:r>
            <a:r>
              <a:rPr lang="tr-TR" sz="2800" b="1" dirty="0" smtClean="0">
                <a:solidFill>
                  <a:schemeClr val="tx1"/>
                </a:solidFill>
                <a:latin typeface="Calibri" pitchFamily="34" charset="0"/>
              </a:rPr>
              <a:t>S</a:t>
            </a:r>
            <a:r>
              <a:rPr lang="tr-TR" sz="2800" b="0" dirty="0" smtClean="0">
                <a:solidFill>
                  <a:schemeClr val="tx1"/>
                </a:solidFill>
                <a:latin typeface="Calibri" pitchFamily="34" charset="0"/>
              </a:rPr>
              <a:t>ciences</a:t>
            </a:r>
          </a:p>
          <a:p>
            <a:pPr marL="261938" indent="-261938">
              <a:lnSpc>
                <a:spcPct val="80000"/>
              </a:lnSpc>
              <a:spcBef>
                <a:spcPts val="0"/>
              </a:spcBef>
              <a:spcAft>
                <a:spcPts val="1200"/>
              </a:spcAft>
              <a:buFont typeface="Arial" pitchFamily="34" charset="0"/>
              <a:buChar char="•"/>
            </a:pPr>
            <a:r>
              <a:rPr lang="tr-TR" sz="2800" dirty="0" smtClean="0">
                <a:solidFill>
                  <a:schemeClr val="tx1"/>
                </a:solidFill>
                <a:latin typeface="Calibri" pitchFamily="34" charset="0"/>
              </a:rPr>
              <a:t>1968</a:t>
            </a:r>
          </a:p>
          <a:p>
            <a:pPr marL="261938" indent="-261938">
              <a:lnSpc>
                <a:spcPct val="80000"/>
              </a:lnSpc>
              <a:spcBef>
                <a:spcPts val="0"/>
              </a:spcBef>
              <a:spcAft>
                <a:spcPts val="1200"/>
              </a:spcAft>
              <a:buFont typeface="Arial" pitchFamily="34" charset="0"/>
              <a:buChar char="•"/>
            </a:pPr>
            <a:r>
              <a:rPr lang="en-US" sz="2800" dirty="0" smtClean="0">
                <a:hlinkClick r:id="rId2"/>
              </a:rPr>
              <a:t>www.ibm.com/software/tr/analytics/</a:t>
            </a:r>
            <a:r>
              <a:rPr lang="en-US" sz="2800" b="1" dirty="0" smtClean="0">
                <a:hlinkClick r:id="rId2"/>
              </a:rPr>
              <a:t>spss</a:t>
            </a:r>
            <a:r>
              <a:rPr lang="en-US" sz="2800" dirty="0" smtClean="0">
                <a:hlinkClick r:id="rId2"/>
              </a:rPr>
              <a:t>/</a:t>
            </a:r>
            <a:endParaRPr lang="tr-TR" sz="2800" b="0" dirty="0" smtClean="0">
              <a:solidFill>
                <a:schemeClr val="tx1"/>
              </a:solidFill>
              <a:latin typeface="Calibri" pitchFamily="34" charset="0"/>
            </a:endParaRPr>
          </a:p>
          <a:p>
            <a:pPr marL="261938" indent="-261938">
              <a:lnSpc>
                <a:spcPct val="80000"/>
              </a:lnSpc>
              <a:spcBef>
                <a:spcPts val="0"/>
              </a:spcBef>
              <a:spcAft>
                <a:spcPts val="1200"/>
              </a:spcAft>
              <a:buFont typeface="Arial" pitchFamily="34" charset="0"/>
              <a:buChar char="•"/>
            </a:pPr>
            <a:r>
              <a:rPr lang="tr-TR" sz="2800" dirty="0" smtClean="0">
                <a:solidFill>
                  <a:schemeClr val="tx1"/>
                </a:solidFill>
                <a:latin typeface="Calibri" pitchFamily="34" charset="0"/>
              </a:rPr>
              <a:t>Ücretli</a:t>
            </a:r>
          </a:p>
          <a:p>
            <a:pPr marL="261938" indent="-261938">
              <a:lnSpc>
                <a:spcPct val="80000"/>
              </a:lnSpc>
              <a:spcBef>
                <a:spcPts val="0"/>
              </a:spcBef>
              <a:spcAft>
                <a:spcPts val="1200"/>
              </a:spcAft>
              <a:buFont typeface="Arial" pitchFamily="34" charset="0"/>
              <a:buChar char="•"/>
            </a:pPr>
            <a:r>
              <a:rPr lang="tr-TR" sz="2800" b="0" dirty="0" smtClean="0">
                <a:solidFill>
                  <a:schemeClr val="tx1"/>
                </a:solidFill>
                <a:latin typeface="Calibri" pitchFamily="34" charset="0"/>
              </a:rPr>
              <a:t>Yazılım deposu</a:t>
            </a:r>
          </a:p>
          <a:p>
            <a:pPr marL="261938" indent="-261938">
              <a:lnSpc>
                <a:spcPct val="80000"/>
              </a:lnSpc>
              <a:spcBef>
                <a:spcPts val="0"/>
              </a:spcBef>
              <a:spcAft>
                <a:spcPts val="1200"/>
              </a:spcAft>
              <a:buFont typeface="Arial" pitchFamily="34" charset="0"/>
              <a:buChar char="•"/>
            </a:pPr>
            <a:endParaRPr lang="tr-TR" sz="2800" b="0" dirty="0" smtClean="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3</a:t>
            </a:fld>
            <a:endParaRPr lang="tr-TR" sz="1600" b="1" dirty="0">
              <a:solidFill>
                <a:schemeClr val="tx1"/>
              </a:solidFill>
            </a:endParaRPr>
          </a:p>
        </p:txBody>
      </p:sp>
    </p:spTree>
    <p:extLst>
      <p:ext uri="{BB962C8B-B14F-4D97-AF65-F5344CB8AC3E}">
        <p14:creationId xmlns:p14="http://schemas.microsoft.com/office/powerpoint/2010/main" val="5609778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548680"/>
            <a:ext cx="7067128" cy="936104"/>
          </a:xfrm>
        </p:spPr>
        <p:txBody>
          <a:bodyPr>
            <a:normAutofit fontScale="90000"/>
          </a:bodyPr>
          <a:lstStyle/>
          <a:p>
            <a:r>
              <a:rPr lang="tr-TR" sz="4000" dirty="0" err="1">
                <a:solidFill>
                  <a:schemeClr val="tx1"/>
                </a:solidFill>
                <a:latin typeface="Calibri" pitchFamily="34" charset="0"/>
              </a:rPr>
              <a:t>S</a:t>
            </a:r>
            <a:r>
              <a:rPr lang="tr-TR" sz="4000" dirty="0" err="1" smtClean="0">
                <a:solidFill>
                  <a:schemeClr val="tx1"/>
                </a:solidFill>
                <a:latin typeface="Calibri" pitchFamily="34" charset="0"/>
              </a:rPr>
              <a:t>tatistics</a:t>
            </a:r>
            <a:r>
              <a:rPr lang="tr-TR" sz="4000" dirty="0" smtClean="0">
                <a:solidFill>
                  <a:schemeClr val="tx1"/>
                </a:solidFill>
                <a:latin typeface="Calibri" pitchFamily="34" charset="0"/>
              </a:rPr>
              <a:t> &gt; </a:t>
            </a:r>
            <a:r>
              <a:rPr lang="tr-TR" sz="4000" dirty="0" err="1" smtClean="0">
                <a:solidFill>
                  <a:schemeClr val="tx1"/>
                </a:solidFill>
                <a:latin typeface="Calibri" pitchFamily="34" charset="0"/>
              </a:rPr>
              <a:t>Summaries</a:t>
            </a:r>
            <a:r>
              <a:rPr lang="tr-TR" sz="4000" dirty="0" smtClean="0">
                <a:solidFill>
                  <a:schemeClr val="tx1"/>
                </a:solidFill>
                <a:latin typeface="Calibri" pitchFamily="34" charset="0"/>
              </a:rPr>
              <a:t> &gt; </a:t>
            </a:r>
            <a:r>
              <a:rPr lang="tr-TR" sz="4000" dirty="0" err="1" smtClean="0">
                <a:solidFill>
                  <a:schemeClr val="tx1"/>
                </a:solidFill>
                <a:latin typeface="Calibri" pitchFamily="34" charset="0"/>
              </a:rPr>
              <a:t>Frequency</a:t>
            </a:r>
            <a:r>
              <a:rPr lang="tr-TR" sz="4000" dirty="0" smtClean="0">
                <a:solidFill>
                  <a:schemeClr val="tx1"/>
                </a:solidFill>
                <a:latin typeface="Calibri" pitchFamily="34" charset="0"/>
              </a:rPr>
              <a:t> </a:t>
            </a:r>
            <a:r>
              <a:rPr lang="tr-TR" sz="4000" dirty="0" err="1" smtClean="0">
                <a:solidFill>
                  <a:schemeClr val="tx1"/>
                </a:solidFill>
                <a:latin typeface="Calibri" pitchFamily="34" charset="0"/>
              </a:rPr>
              <a:t>Distributions</a:t>
            </a:r>
            <a:endParaRPr lang="tr-TR" sz="40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30</a:t>
            </a:fld>
            <a:endParaRPr lang="tr-TR" sz="1600" b="1" dirty="0">
              <a:solidFill>
                <a:schemeClr val="tx1"/>
              </a:solidFill>
            </a:endParaRPr>
          </a:p>
        </p:txBody>
      </p:sp>
      <p:pic>
        <p:nvPicPr>
          <p:cNvPr id="2" name="Picture 1"/>
          <p:cNvPicPr>
            <a:picLocks noChangeAspect="1"/>
          </p:cNvPicPr>
          <p:nvPr/>
        </p:nvPicPr>
        <p:blipFill>
          <a:blip r:embed="rId3"/>
          <a:stretch>
            <a:fillRect/>
          </a:stretch>
        </p:blipFill>
        <p:spPr>
          <a:xfrm>
            <a:off x="933377" y="2060848"/>
            <a:ext cx="7441932" cy="3312368"/>
          </a:xfrm>
          <a:prstGeom prst="rect">
            <a:avLst/>
          </a:prstGeom>
        </p:spPr>
      </p:pic>
    </p:spTree>
    <p:extLst>
      <p:ext uri="{BB962C8B-B14F-4D97-AF65-F5344CB8AC3E}">
        <p14:creationId xmlns:p14="http://schemas.microsoft.com/office/powerpoint/2010/main" val="7187582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548680"/>
            <a:ext cx="7067128" cy="936104"/>
          </a:xfrm>
        </p:spPr>
        <p:txBody>
          <a:bodyPr>
            <a:normAutofit fontScale="90000"/>
          </a:bodyPr>
          <a:lstStyle/>
          <a:p>
            <a:r>
              <a:rPr lang="tr-TR" sz="4000" dirty="0" smtClean="0">
                <a:solidFill>
                  <a:schemeClr val="tx1"/>
                </a:solidFill>
                <a:latin typeface="Calibri" pitchFamily="34" charset="0"/>
              </a:rPr>
              <a:t>Cinsiyete göre dağılım (R Commander)</a:t>
            </a:r>
            <a:endParaRPr lang="tr-TR" sz="40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31</a:t>
            </a:fld>
            <a:endParaRPr lang="tr-TR" sz="1600" b="1" dirty="0">
              <a:solidFill>
                <a:schemeClr val="tx1"/>
              </a:solidFill>
            </a:endParaRPr>
          </a:p>
        </p:txBody>
      </p:sp>
      <p:pic>
        <p:nvPicPr>
          <p:cNvPr id="2" name="Picture 1"/>
          <p:cNvPicPr>
            <a:picLocks noChangeAspect="1"/>
          </p:cNvPicPr>
          <p:nvPr/>
        </p:nvPicPr>
        <p:blipFill rotWithShape="1">
          <a:blip r:embed="rId3"/>
          <a:srcRect t="38364"/>
          <a:stretch/>
        </p:blipFill>
        <p:spPr>
          <a:xfrm>
            <a:off x="539551" y="1988840"/>
            <a:ext cx="6354143" cy="4187999"/>
          </a:xfrm>
          <a:prstGeom prst="rect">
            <a:avLst/>
          </a:prstGeom>
        </p:spPr>
      </p:pic>
    </p:spTree>
    <p:extLst>
      <p:ext uri="{BB962C8B-B14F-4D97-AF65-F5344CB8AC3E}">
        <p14:creationId xmlns:p14="http://schemas.microsoft.com/office/powerpoint/2010/main" val="20856853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966428" y="116632"/>
            <a:ext cx="7067128" cy="936104"/>
          </a:xfrm>
        </p:spPr>
        <p:txBody>
          <a:bodyPr>
            <a:normAutofit/>
          </a:bodyPr>
          <a:lstStyle/>
          <a:p>
            <a:pPr algn="ctr"/>
            <a:r>
              <a:rPr lang="tr-TR" sz="4000" dirty="0" smtClean="0">
                <a:solidFill>
                  <a:schemeClr val="tx1"/>
                </a:solidFill>
                <a:latin typeface="Calibri" pitchFamily="34" charset="0"/>
              </a:rPr>
              <a:t>Sıklık dağılımı (PSPP)</a:t>
            </a:r>
            <a:endParaRPr lang="tr-TR" sz="40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32</a:t>
            </a:fld>
            <a:endParaRPr lang="tr-TR" sz="1600" b="1" dirty="0">
              <a:solidFill>
                <a:schemeClr val="tx1"/>
              </a:solidFill>
            </a:endParaRPr>
          </a:p>
        </p:txBody>
      </p:sp>
      <p:pic>
        <p:nvPicPr>
          <p:cNvPr id="2" name="Picture 1"/>
          <p:cNvPicPr>
            <a:picLocks noChangeAspect="1"/>
          </p:cNvPicPr>
          <p:nvPr/>
        </p:nvPicPr>
        <p:blipFill>
          <a:blip r:embed="rId3"/>
          <a:stretch>
            <a:fillRect/>
          </a:stretch>
        </p:blipFill>
        <p:spPr>
          <a:xfrm>
            <a:off x="467544" y="1052736"/>
            <a:ext cx="8208912" cy="5239731"/>
          </a:xfrm>
          <a:prstGeom prst="rect">
            <a:avLst/>
          </a:prstGeom>
        </p:spPr>
      </p:pic>
    </p:spTree>
    <p:extLst>
      <p:ext uri="{BB962C8B-B14F-4D97-AF65-F5344CB8AC3E}">
        <p14:creationId xmlns:p14="http://schemas.microsoft.com/office/powerpoint/2010/main" val="37117413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971600" y="548680"/>
            <a:ext cx="7067128" cy="1008112"/>
          </a:xfrm>
        </p:spPr>
        <p:txBody>
          <a:bodyPr>
            <a:normAutofit/>
          </a:bodyPr>
          <a:lstStyle/>
          <a:p>
            <a:pPr algn="ctr"/>
            <a:r>
              <a:rPr lang="tr-TR" sz="4000" dirty="0" smtClean="0">
                <a:solidFill>
                  <a:schemeClr val="tx1"/>
                </a:solidFill>
                <a:latin typeface="Calibri" pitchFamily="34" charset="0"/>
              </a:rPr>
              <a:t>Cinsiyete göre dağılım (PSPP)</a:t>
            </a:r>
            <a:endParaRPr lang="tr-TR" sz="40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33</a:t>
            </a:fld>
            <a:endParaRPr lang="tr-TR" sz="1600" b="1" dirty="0">
              <a:solidFill>
                <a:schemeClr val="tx1"/>
              </a:solidFill>
            </a:endParaRPr>
          </a:p>
        </p:txBody>
      </p:sp>
      <p:sp>
        <p:nvSpPr>
          <p:cNvPr id="5" name="İçerik Yer Tutucusu 1"/>
          <p:cNvSpPr>
            <a:spLocks noGrp="1"/>
          </p:cNvSpPr>
          <p:nvPr>
            <p:ph idx="1"/>
          </p:nvPr>
        </p:nvSpPr>
        <p:spPr>
          <a:xfrm>
            <a:off x="1043608" y="1988840"/>
            <a:ext cx="7033592" cy="4176464"/>
          </a:xfrm>
        </p:spPr>
        <p:txBody>
          <a:bodyPr>
            <a:normAutofit/>
          </a:bodyPr>
          <a:lstStyle/>
          <a:p>
            <a:pPr marL="261938" indent="-261938">
              <a:lnSpc>
                <a:spcPct val="100000"/>
              </a:lnSpc>
              <a:spcBef>
                <a:spcPts val="0"/>
              </a:spcBef>
              <a:spcAft>
                <a:spcPts val="1200"/>
              </a:spcAft>
              <a:buFont typeface="Arial" pitchFamily="34" charset="0"/>
              <a:buChar char="•"/>
            </a:pPr>
            <a:r>
              <a:rPr lang="tr-TR" sz="2800" dirty="0" smtClean="0">
                <a:solidFill>
                  <a:schemeClr val="tx1"/>
                </a:solidFill>
                <a:latin typeface="Calibri" pitchFamily="34" charset="0"/>
              </a:rPr>
              <a:t>.</a:t>
            </a:r>
            <a:r>
              <a:rPr lang="tr-TR" sz="2800" dirty="0" err="1" smtClean="0">
                <a:solidFill>
                  <a:schemeClr val="tx1"/>
                </a:solidFill>
                <a:latin typeface="Calibri" pitchFamily="34" charset="0"/>
              </a:rPr>
              <a:t>csv</a:t>
            </a:r>
            <a:r>
              <a:rPr lang="tr-TR" sz="2800" dirty="0" smtClean="0">
                <a:solidFill>
                  <a:schemeClr val="tx1"/>
                </a:solidFill>
                <a:latin typeface="Calibri" pitchFamily="34" charset="0"/>
              </a:rPr>
              <a:t> formatındaki dosyalarla çalışıyor</a:t>
            </a:r>
          </a:p>
          <a:p>
            <a:pPr marL="261938" indent="-261938">
              <a:lnSpc>
                <a:spcPct val="100000"/>
              </a:lnSpc>
              <a:spcBef>
                <a:spcPts val="0"/>
              </a:spcBef>
              <a:spcAft>
                <a:spcPts val="1200"/>
              </a:spcAft>
              <a:buFont typeface="Arial" pitchFamily="34" charset="0"/>
              <a:buChar char="•"/>
            </a:pPr>
            <a:r>
              <a:rPr lang="tr-TR" sz="2800" dirty="0" smtClean="0">
                <a:solidFill>
                  <a:schemeClr val="tx1"/>
                </a:solidFill>
                <a:latin typeface="Calibri" pitchFamily="34" charset="0"/>
              </a:rPr>
              <a:t>.</a:t>
            </a:r>
            <a:r>
              <a:rPr lang="tr-TR" sz="2800" dirty="0" err="1" smtClean="0">
                <a:solidFill>
                  <a:schemeClr val="tx1"/>
                </a:solidFill>
                <a:latin typeface="Calibri" pitchFamily="34" charset="0"/>
              </a:rPr>
              <a:t>xlsx</a:t>
            </a:r>
            <a:r>
              <a:rPr lang="tr-TR" sz="2800" dirty="0" smtClean="0">
                <a:solidFill>
                  <a:schemeClr val="tx1"/>
                </a:solidFill>
                <a:latin typeface="Calibri" pitchFamily="34" charset="0"/>
              </a:rPr>
              <a:t> veri dosyasını .</a:t>
            </a:r>
            <a:r>
              <a:rPr lang="tr-TR" sz="2800" dirty="0" err="1" smtClean="0">
                <a:solidFill>
                  <a:schemeClr val="tx1"/>
                </a:solidFill>
                <a:latin typeface="Calibri" pitchFamily="34" charset="0"/>
              </a:rPr>
              <a:t>csv</a:t>
            </a:r>
            <a:r>
              <a:rPr lang="tr-TR" sz="2800" dirty="0" smtClean="0">
                <a:solidFill>
                  <a:schemeClr val="tx1"/>
                </a:solidFill>
                <a:latin typeface="Calibri" pitchFamily="34" charset="0"/>
              </a:rPr>
              <a:t> formatına dönüştürmek gerek</a:t>
            </a:r>
          </a:p>
          <a:p>
            <a:pPr marL="261938" indent="-261938">
              <a:lnSpc>
                <a:spcPct val="100000"/>
              </a:lnSpc>
              <a:spcBef>
                <a:spcPts val="0"/>
              </a:spcBef>
              <a:spcAft>
                <a:spcPts val="1200"/>
              </a:spcAft>
              <a:buFont typeface="Arial" pitchFamily="34" charset="0"/>
              <a:buChar char="•"/>
            </a:pPr>
            <a:r>
              <a:rPr lang="tr-TR" sz="2800" dirty="0" smtClean="0">
                <a:solidFill>
                  <a:schemeClr val="tx1"/>
                </a:solidFill>
                <a:latin typeface="Calibri" pitchFamily="34" charset="0"/>
              </a:rPr>
              <a:t>Veri dosyası açılıp, File &gt; </a:t>
            </a:r>
            <a:r>
              <a:rPr lang="tr-TR" sz="2800" dirty="0" err="1" smtClean="0">
                <a:solidFill>
                  <a:schemeClr val="tx1"/>
                </a:solidFill>
                <a:latin typeface="Calibri" pitchFamily="34" charset="0"/>
              </a:rPr>
              <a:t>Save</a:t>
            </a:r>
            <a:r>
              <a:rPr lang="tr-TR" sz="2800" dirty="0" smtClean="0">
                <a:solidFill>
                  <a:schemeClr val="tx1"/>
                </a:solidFill>
                <a:latin typeface="Calibri" pitchFamily="34" charset="0"/>
              </a:rPr>
              <a:t> as &gt; </a:t>
            </a:r>
            <a:r>
              <a:rPr lang="tr-TR" sz="2800" dirty="0" err="1" smtClean="0">
                <a:solidFill>
                  <a:schemeClr val="tx1"/>
                </a:solidFill>
                <a:latin typeface="Calibri" pitchFamily="34" charset="0"/>
              </a:rPr>
              <a:t>Save</a:t>
            </a:r>
            <a:r>
              <a:rPr lang="tr-TR" sz="2800" dirty="0" smtClean="0">
                <a:solidFill>
                  <a:schemeClr val="tx1"/>
                </a:solidFill>
                <a:latin typeface="Calibri" pitchFamily="34" charset="0"/>
              </a:rPr>
              <a:t> as </a:t>
            </a:r>
            <a:r>
              <a:rPr lang="tr-TR" sz="2800" dirty="0" err="1" smtClean="0">
                <a:solidFill>
                  <a:schemeClr val="tx1"/>
                </a:solidFill>
                <a:latin typeface="Calibri" pitchFamily="34" charset="0"/>
              </a:rPr>
              <a:t>type</a:t>
            </a:r>
            <a:r>
              <a:rPr lang="tr-TR" sz="2800" dirty="0" smtClean="0">
                <a:solidFill>
                  <a:schemeClr val="tx1"/>
                </a:solidFill>
                <a:latin typeface="Calibri" pitchFamily="34" charset="0"/>
              </a:rPr>
              <a:t>: CSV (</a:t>
            </a:r>
            <a:r>
              <a:rPr lang="tr-TR" sz="2800" dirty="0" err="1" smtClean="0">
                <a:solidFill>
                  <a:schemeClr val="tx1"/>
                </a:solidFill>
                <a:latin typeface="Calibri" pitchFamily="34" charset="0"/>
              </a:rPr>
              <a:t>Comma</a:t>
            </a:r>
            <a:r>
              <a:rPr lang="tr-TR" sz="2800" dirty="0" smtClean="0">
                <a:solidFill>
                  <a:schemeClr val="tx1"/>
                </a:solidFill>
                <a:latin typeface="Calibri" pitchFamily="34" charset="0"/>
              </a:rPr>
              <a:t> </a:t>
            </a:r>
            <a:r>
              <a:rPr lang="tr-TR" sz="2800" dirty="0" err="1" smtClean="0">
                <a:solidFill>
                  <a:schemeClr val="tx1"/>
                </a:solidFill>
                <a:latin typeface="Calibri" pitchFamily="34" charset="0"/>
              </a:rPr>
              <a:t>Deliminited</a:t>
            </a:r>
            <a:r>
              <a:rPr lang="tr-TR" sz="2800" dirty="0" smtClean="0">
                <a:solidFill>
                  <a:schemeClr val="tx1"/>
                </a:solidFill>
                <a:latin typeface="Calibri" pitchFamily="34" charset="0"/>
              </a:rPr>
              <a:t>) seçilir</a:t>
            </a:r>
          </a:p>
          <a:p>
            <a:pPr marL="0" indent="0">
              <a:lnSpc>
                <a:spcPct val="100000"/>
              </a:lnSpc>
              <a:spcBef>
                <a:spcPts val="0"/>
              </a:spcBef>
              <a:spcAft>
                <a:spcPts val="1200"/>
              </a:spcAft>
              <a:buNone/>
            </a:pPr>
            <a:endParaRPr lang="tr-TR" sz="2800" dirty="0" smtClean="0">
              <a:solidFill>
                <a:schemeClr val="tx1"/>
              </a:solidFill>
              <a:latin typeface="Calibri" pitchFamily="34" charset="0"/>
            </a:endParaRPr>
          </a:p>
          <a:p>
            <a:pPr marL="0" indent="0">
              <a:lnSpc>
                <a:spcPct val="80000"/>
              </a:lnSpc>
              <a:spcBef>
                <a:spcPts val="0"/>
              </a:spcBef>
              <a:spcAft>
                <a:spcPts val="1200"/>
              </a:spcAft>
              <a:buNone/>
            </a:pPr>
            <a:r>
              <a:rPr lang="tr-TR" sz="2800" dirty="0" smtClean="0">
                <a:solidFill>
                  <a:schemeClr val="tx1"/>
                </a:solidFill>
                <a:latin typeface="Calibri" pitchFamily="34" charset="0"/>
              </a:rPr>
              <a:t> </a:t>
            </a:r>
          </a:p>
        </p:txBody>
      </p:sp>
    </p:spTree>
    <p:extLst>
      <p:ext uri="{BB962C8B-B14F-4D97-AF65-F5344CB8AC3E}">
        <p14:creationId xmlns:p14="http://schemas.microsoft.com/office/powerpoint/2010/main" val="26750600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971600" y="548680"/>
            <a:ext cx="7067128" cy="1008112"/>
          </a:xfrm>
        </p:spPr>
        <p:txBody>
          <a:bodyPr>
            <a:normAutofit/>
          </a:bodyPr>
          <a:lstStyle/>
          <a:p>
            <a:pPr algn="ctr"/>
            <a:r>
              <a:rPr lang="tr-TR" sz="4000" dirty="0" smtClean="0">
                <a:solidFill>
                  <a:schemeClr val="tx1"/>
                </a:solidFill>
                <a:latin typeface="Calibri" pitchFamily="34" charset="0"/>
              </a:rPr>
              <a:t>.</a:t>
            </a:r>
            <a:r>
              <a:rPr lang="tr-TR" sz="4000" dirty="0" err="1" smtClean="0">
                <a:solidFill>
                  <a:schemeClr val="tx1"/>
                </a:solidFill>
                <a:latin typeface="Calibri" pitchFamily="34" charset="0"/>
              </a:rPr>
              <a:t>xlsx</a:t>
            </a:r>
            <a:r>
              <a:rPr lang="tr-TR" sz="4000" dirty="0" smtClean="0">
                <a:solidFill>
                  <a:schemeClr val="tx1"/>
                </a:solidFill>
                <a:latin typeface="Calibri" pitchFamily="34" charset="0"/>
              </a:rPr>
              <a:t> ile .</a:t>
            </a:r>
            <a:r>
              <a:rPr lang="tr-TR" sz="4000" dirty="0" err="1" smtClean="0">
                <a:solidFill>
                  <a:schemeClr val="tx1"/>
                </a:solidFill>
                <a:latin typeface="Calibri" pitchFamily="34" charset="0"/>
              </a:rPr>
              <a:t>csv</a:t>
            </a:r>
            <a:r>
              <a:rPr lang="tr-TR" sz="4000" dirty="0" smtClean="0">
                <a:solidFill>
                  <a:schemeClr val="tx1"/>
                </a:solidFill>
                <a:latin typeface="Calibri" pitchFamily="34" charset="0"/>
              </a:rPr>
              <a:t> farkı</a:t>
            </a:r>
            <a:endParaRPr lang="tr-TR" sz="40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34</a:t>
            </a:fld>
            <a:endParaRPr lang="tr-TR" sz="1600" b="1" dirty="0">
              <a:solidFill>
                <a:schemeClr val="tx1"/>
              </a:solidFill>
            </a:endParaRPr>
          </a:p>
        </p:txBody>
      </p:sp>
      <p:pic>
        <p:nvPicPr>
          <p:cNvPr id="2" name="Picture 1"/>
          <p:cNvPicPr>
            <a:picLocks noChangeAspect="1"/>
          </p:cNvPicPr>
          <p:nvPr/>
        </p:nvPicPr>
        <p:blipFill>
          <a:blip r:embed="rId2"/>
          <a:stretch>
            <a:fillRect/>
          </a:stretch>
        </p:blipFill>
        <p:spPr>
          <a:xfrm>
            <a:off x="1008244" y="2060848"/>
            <a:ext cx="3505200" cy="3276600"/>
          </a:xfrm>
          <a:prstGeom prst="rect">
            <a:avLst/>
          </a:prstGeom>
        </p:spPr>
      </p:pic>
      <p:pic>
        <p:nvPicPr>
          <p:cNvPr id="5" name="Picture 4"/>
          <p:cNvPicPr>
            <a:picLocks noChangeAspect="1"/>
          </p:cNvPicPr>
          <p:nvPr/>
        </p:nvPicPr>
        <p:blipFill>
          <a:blip r:embed="rId3"/>
          <a:stretch>
            <a:fillRect/>
          </a:stretch>
        </p:blipFill>
        <p:spPr>
          <a:xfrm>
            <a:off x="4932040" y="2060848"/>
            <a:ext cx="3305175" cy="3409950"/>
          </a:xfrm>
          <a:prstGeom prst="rect">
            <a:avLst/>
          </a:prstGeom>
        </p:spPr>
      </p:pic>
    </p:spTree>
    <p:extLst>
      <p:ext uri="{BB962C8B-B14F-4D97-AF65-F5344CB8AC3E}">
        <p14:creationId xmlns:p14="http://schemas.microsoft.com/office/powerpoint/2010/main" val="14068259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971600" y="548680"/>
            <a:ext cx="7067128" cy="1008112"/>
          </a:xfrm>
        </p:spPr>
        <p:txBody>
          <a:bodyPr>
            <a:normAutofit/>
          </a:bodyPr>
          <a:lstStyle/>
          <a:p>
            <a:pPr algn="ctr"/>
            <a:r>
              <a:rPr lang="tr-TR" sz="4000" dirty="0" err="1" smtClean="0">
                <a:solidFill>
                  <a:schemeClr val="tx1"/>
                </a:solidFill>
                <a:latin typeface="Calibri" pitchFamily="34" charset="0"/>
              </a:rPr>
              <a:t>PSPP’ye</a:t>
            </a:r>
            <a:r>
              <a:rPr lang="tr-TR" sz="4000" dirty="0" smtClean="0">
                <a:solidFill>
                  <a:schemeClr val="tx1"/>
                </a:solidFill>
                <a:latin typeface="Calibri" pitchFamily="34" charset="0"/>
              </a:rPr>
              <a:t> çekilecek veri</a:t>
            </a:r>
            <a:endParaRPr lang="tr-TR" sz="40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35</a:t>
            </a:fld>
            <a:endParaRPr lang="tr-TR" sz="1600" b="1" dirty="0">
              <a:solidFill>
                <a:schemeClr val="tx1"/>
              </a:solidFill>
            </a:endParaRPr>
          </a:p>
        </p:txBody>
      </p:sp>
      <p:pic>
        <p:nvPicPr>
          <p:cNvPr id="6" name="Picture 5"/>
          <p:cNvPicPr>
            <a:picLocks noChangeAspect="1"/>
          </p:cNvPicPr>
          <p:nvPr/>
        </p:nvPicPr>
        <p:blipFill>
          <a:blip r:embed="rId3"/>
          <a:stretch>
            <a:fillRect/>
          </a:stretch>
        </p:blipFill>
        <p:spPr>
          <a:xfrm>
            <a:off x="2411760" y="1844824"/>
            <a:ext cx="4248472" cy="4348045"/>
          </a:xfrm>
          <a:prstGeom prst="rect">
            <a:avLst/>
          </a:prstGeom>
        </p:spPr>
      </p:pic>
    </p:spTree>
    <p:extLst>
      <p:ext uri="{BB962C8B-B14F-4D97-AF65-F5344CB8AC3E}">
        <p14:creationId xmlns:p14="http://schemas.microsoft.com/office/powerpoint/2010/main" val="29621056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971600" y="548680"/>
            <a:ext cx="7067128" cy="1008112"/>
          </a:xfrm>
        </p:spPr>
        <p:txBody>
          <a:bodyPr>
            <a:normAutofit/>
          </a:bodyPr>
          <a:lstStyle/>
          <a:p>
            <a:pPr algn="ctr"/>
            <a:r>
              <a:rPr lang="tr-TR" sz="4000" dirty="0" smtClean="0">
                <a:solidFill>
                  <a:schemeClr val="tx1"/>
                </a:solidFill>
                <a:latin typeface="Calibri" pitchFamily="34" charset="0"/>
              </a:rPr>
              <a:t>File &gt; </a:t>
            </a:r>
            <a:r>
              <a:rPr lang="tr-TR" sz="4000" dirty="0" err="1" smtClean="0">
                <a:solidFill>
                  <a:schemeClr val="tx1"/>
                </a:solidFill>
                <a:latin typeface="Calibri" pitchFamily="34" charset="0"/>
              </a:rPr>
              <a:t>Import</a:t>
            </a:r>
            <a:r>
              <a:rPr lang="tr-TR" sz="4000" dirty="0" smtClean="0">
                <a:solidFill>
                  <a:schemeClr val="tx1"/>
                </a:solidFill>
                <a:latin typeface="Calibri" pitchFamily="34" charset="0"/>
              </a:rPr>
              <a:t> data </a:t>
            </a:r>
            <a:endParaRPr lang="tr-TR" sz="40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36</a:t>
            </a:fld>
            <a:endParaRPr lang="tr-TR" sz="1600" b="1" dirty="0">
              <a:solidFill>
                <a:schemeClr val="tx1"/>
              </a:solidFill>
            </a:endParaRPr>
          </a:p>
        </p:txBody>
      </p:sp>
      <p:pic>
        <p:nvPicPr>
          <p:cNvPr id="5" name="Picture 4"/>
          <p:cNvPicPr>
            <a:picLocks noChangeAspect="1"/>
          </p:cNvPicPr>
          <p:nvPr/>
        </p:nvPicPr>
        <p:blipFill>
          <a:blip r:embed="rId3"/>
          <a:stretch>
            <a:fillRect/>
          </a:stretch>
        </p:blipFill>
        <p:spPr>
          <a:xfrm>
            <a:off x="611560" y="1774426"/>
            <a:ext cx="8186167" cy="4513250"/>
          </a:xfrm>
          <a:prstGeom prst="rect">
            <a:avLst/>
          </a:prstGeom>
        </p:spPr>
      </p:pic>
    </p:spTree>
    <p:extLst>
      <p:ext uri="{BB962C8B-B14F-4D97-AF65-F5344CB8AC3E}">
        <p14:creationId xmlns:p14="http://schemas.microsoft.com/office/powerpoint/2010/main" val="17377841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971600" y="548680"/>
            <a:ext cx="7067128" cy="1008112"/>
          </a:xfrm>
        </p:spPr>
        <p:txBody>
          <a:bodyPr>
            <a:normAutofit/>
          </a:bodyPr>
          <a:lstStyle/>
          <a:p>
            <a:r>
              <a:rPr lang="tr-TR" sz="4000" dirty="0" err="1" smtClean="0">
                <a:solidFill>
                  <a:schemeClr val="tx1"/>
                </a:solidFill>
                <a:latin typeface="Calibri" pitchFamily="34" charset="0"/>
              </a:rPr>
              <a:t>Next</a:t>
            </a:r>
            <a:r>
              <a:rPr lang="tr-TR" sz="4000" dirty="0" smtClean="0">
                <a:solidFill>
                  <a:schemeClr val="tx1"/>
                </a:solidFill>
                <a:latin typeface="Calibri" pitchFamily="34" charset="0"/>
              </a:rPr>
              <a:t> &gt; </a:t>
            </a:r>
            <a:r>
              <a:rPr lang="tr-TR" sz="4000" dirty="0" err="1" smtClean="0">
                <a:solidFill>
                  <a:schemeClr val="tx1"/>
                </a:solidFill>
                <a:latin typeface="Calibri" pitchFamily="34" charset="0"/>
              </a:rPr>
              <a:t>Next</a:t>
            </a:r>
            <a:r>
              <a:rPr lang="tr-TR" sz="4000" dirty="0" smtClean="0">
                <a:solidFill>
                  <a:schemeClr val="tx1"/>
                </a:solidFill>
                <a:latin typeface="Calibri" pitchFamily="34" charset="0"/>
              </a:rPr>
              <a:t> </a:t>
            </a:r>
            <a:endParaRPr lang="tr-TR" sz="40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37</a:t>
            </a:fld>
            <a:endParaRPr lang="tr-TR" sz="1600" b="1" dirty="0">
              <a:solidFill>
                <a:schemeClr val="tx1"/>
              </a:solidFill>
            </a:endParaRPr>
          </a:p>
        </p:txBody>
      </p:sp>
      <p:pic>
        <p:nvPicPr>
          <p:cNvPr id="6" name="Picture 5"/>
          <p:cNvPicPr>
            <a:picLocks noChangeAspect="1"/>
          </p:cNvPicPr>
          <p:nvPr/>
        </p:nvPicPr>
        <p:blipFill>
          <a:blip r:embed="rId3"/>
          <a:stretch>
            <a:fillRect/>
          </a:stretch>
        </p:blipFill>
        <p:spPr>
          <a:xfrm>
            <a:off x="5508104" y="-12680"/>
            <a:ext cx="3635608" cy="6840590"/>
          </a:xfrm>
          <a:prstGeom prst="rect">
            <a:avLst/>
          </a:prstGeom>
        </p:spPr>
      </p:pic>
      <p:pic>
        <p:nvPicPr>
          <p:cNvPr id="7" name="Picture 6"/>
          <p:cNvPicPr>
            <a:picLocks noChangeAspect="1"/>
          </p:cNvPicPr>
          <p:nvPr/>
        </p:nvPicPr>
        <p:blipFill>
          <a:blip r:embed="rId4"/>
          <a:stretch>
            <a:fillRect/>
          </a:stretch>
        </p:blipFill>
        <p:spPr>
          <a:xfrm>
            <a:off x="179512" y="2012187"/>
            <a:ext cx="6431433" cy="39922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9757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971600" y="548680"/>
            <a:ext cx="7067128" cy="1008112"/>
          </a:xfrm>
        </p:spPr>
        <p:txBody>
          <a:bodyPr>
            <a:normAutofit/>
          </a:bodyPr>
          <a:lstStyle/>
          <a:p>
            <a:r>
              <a:rPr lang="tr-TR" sz="4000" dirty="0" err="1" smtClean="0">
                <a:solidFill>
                  <a:schemeClr val="tx1"/>
                </a:solidFill>
                <a:latin typeface="Calibri" pitchFamily="34" charset="0"/>
              </a:rPr>
              <a:t>Next</a:t>
            </a:r>
            <a:r>
              <a:rPr lang="tr-TR" sz="4000" dirty="0" smtClean="0">
                <a:solidFill>
                  <a:schemeClr val="tx1"/>
                </a:solidFill>
                <a:latin typeface="Calibri" pitchFamily="34" charset="0"/>
              </a:rPr>
              <a:t> &gt; </a:t>
            </a:r>
            <a:r>
              <a:rPr lang="tr-TR" sz="4000" dirty="0" err="1" smtClean="0">
                <a:solidFill>
                  <a:schemeClr val="tx1"/>
                </a:solidFill>
                <a:latin typeface="Calibri" pitchFamily="34" charset="0"/>
              </a:rPr>
              <a:t>Next</a:t>
            </a:r>
            <a:r>
              <a:rPr lang="tr-TR" sz="4000" dirty="0" smtClean="0">
                <a:solidFill>
                  <a:schemeClr val="tx1"/>
                </a:solidFill>
                <a:latin typeface="Calibri" pitchFamily="34" charset="0"/>
              </a:rPr>
              <a:t> </a:t>
            </a:r>
            <a:endParaRPr lang="tr-TR" sz="40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38</a:t>
            </a:fld>
            <a:endParaRPr lang="tr-TR" sz="1600" b="1" dirty="0">
              <a:solidFill>
                <a:schemeClr val="tx1"/>
              </a:solidFill>
            </a:endParaRPr>
          </a:p>
        </p:txBody>
      </p:sp>
      <p:pic>
        <p:nvPicPr>
          <p:cNvPr id="2" name="Picture 1"/>
          <p:cNvPicPr>
            <a:picLocks noChangeAspect="1"/>
          </p:cNvPicPr>
          <p:nvPr/>
        </p:nvPicPr>
        <p:blipFill>
          <a:blip r:embed="rId3"/>
          <a:stretch>
            <a:fillRect/>
          </a:stretch>
        </p:blipFill>
        <p:spPr>
          <a:xfrm>
            <a:off x="57716" y="260648"/>
            <a:ext cx="8978780" cy="5359977"/>
          </a:xfrm>
          <a:prstGeom prst="rect">
            <a:avLst/>
          </a:prstGeom>
        </p:spPr>
      </p:pic>
    </p:spTree>
    <p:extLst>
      <p:ext uri="{BB962C8B-B14F-4D97-AF65-F5344CB8AC3E}">
        <p14:creationId xmlns:p14="http://schemas.microsoft.com/office/powerpoint/2010/main" val="30935251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971600" y="548680"/>
            <a:ext cx="7067128" cy="1008112"/>
          </a:xfrm>
        </p:spPr>
        <p:txBody>
          <a:bodyPr>
            <a:normAutofit/>
          </a:bodyPr>
          <a:lstStyle/>
          <a:p>
            <a:r>
              <a:rPr lang="tr-TR" sz="4000" dirty="0" smtClean="0">
                <a:solidFill>
                  <a:schemeClr val="tx1"/>
                </a:solidFill>
                <a:latin typeface="Calibri" pitchFamily="34" charset="0"/>
              </a:rPr>
              <a:t>Sıklık tablosu (PSPP)</a:t>
            </a:r>
            <a:endParaRPr lang="tr-TR" sz="40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39</a:t>
            </a:fld>
            <a:endParaRPr lang="tr-TR" sz="1600" b="1" dirty="0">
              <a:solidFill>
                <a:schemeClr val="tx1"/>
              </a:solidFill>
            </a:endParaRPr>
          </a:p>
        </p:txBody>
      </p:sp>
      <p:pic>
        <p:nvPicPr>
          <p:cNvPr id="7" name="Picture 6"/>
          <p:cNvPicPr>
            <a:picLocks noChangeAspect="1"/>
          </p:cNvPicPr>
          <p:nvPr/>
        </p:nvPicPr>
        <p:blipFill>
          <a:blip r:embed="rId3"/>
          <a:stretch>
            <a:fillRect/>
          </a:stretch>
        </p:blipFill>
        <p:spPr>
          <a:xfrm>
            <a:off x="107504" y="692696"/>
            <a:ext cx="8896350" cy="5133975"/>
          </a:xfrm>
          <a:prstGeom prst="rect">
            <a:avLst/>
          </a:prstGeom>
        </p:spPr>
      </p:pic>
    </p:spTree>
    <p:extLst>
      <p:ext uri="{BB962C8B-B14F-4D97-AF65-F5344CB8AC3E}">
        <p14:creationId xmlns:p14="http://schemas.microsoft.com/office/powerpoint/2010/main" val="6753665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971600" y="130462"/>
            <a:ext cx="7067128" cy="795167"/>
          </a:xfrm>
        </p:spPr>
        <p:txBody>
          <a:bodyPr>
            <a:normAutofit/>
          </a:bodyPr>
          <a:lstStyle/>
          <a:p>
            <a:pPr algn="ctr"/>
            <a:r>
              <a:rPr lang="tr-TR" sz="4000" dirty="0" smtClean="0">
                <a:solidFill>
                  <a:schemeClr val="tx1"/>
                </a:solidFill>
                <a:latin typeface="Calibri" pitchFamily="34" charset="0"/>
              </a:rPr>
              <a:t>PSPP</a:t>
            </a:r>
            <a:endParaRPr lang="tr-TR" sz="40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4</a:t>
            </a:fld>
            <a:endParaRPr lang="tr-TR" sz="1600" b="1" dirty="0">
              <a:solidFill>
                <a:schemeClr val="tx1"/>
              </a:solidFill>
            </a:endParaRPr>
          </a:p>
        </p:txBody>
      </p:sp>
      <p:pic>
        <p:nvPicPr>
          <p:cNvPr id="7" name="Picture 6"/>
          <p:cNvPicPr>
            <a:picLocks noChangeAspect="1"/>
          </p:cNvPicPr>
          <p:nvPr/>
        </p:nvPicPr>
        <p:blipFill>
          <a:blip r:embed="rId3"/>
          <a:stretch>
            <a:fillRect/>
          </a:stretch>
        </p:blipFill>
        <p:spPr>
          <a:xfrm>
            <a:off x="410765" y="1052736"/>
            <a:ext cx="8188798" cy="5135927"/>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a:stretch>
            <a:fillRect/>
          </a:stretch>
        </p:blipFill>
        <p:spPr>
          <a:xfrm>
            <a:off x="228667" y="130462"/>
            <a:ext cx="8667129" cy="4450037"/>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5"/>
          <a:stretch>
            <a:fillRect/>
          </a:stretch>
        </p:blipFill>
        <p:spPr>
          <a:xfrm>
            <a:off x="7185" y="1844824"/>
            <a:ext cx="9110095" cy="37232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9271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971600" y="548680"/>
            <a:ext cx="7067128" cy="1008112"/>
          </a:xfrm>
        </p:spPr>
        <p:txBody>
          <a:bodyPr>
            <a:normAutofit/>
          </a:bodyPr>
          <a:lstStyle/>
          <a:p>
            <a:r>
              <a:rPr lang="tr-TR" sz="4000" dirty="0" smtClean="0">
                <a:solidFill>
                  <a:schemeClr val="tx1"/>
                </a:solidFill>
                <a:latin typeface="Calibri" pitchFamily="34" charset="0"/>
              </a:rPr>
              <a:t>Cinsiyete göre dağılım (PSPP)</a:t>
            </a:r>
            <a:endParaRPr lang="tr-TR" sz="40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40</a:t>
            </a:fld>
            <a:endParaRPr lang="tr-TR" sz="1600" b="1" dirty="0">
              <a:solidFill>
                <a:schemeClr val="tx1"/>
              </a:solidFill>
            </a:endParaRPr>
          </a:p>
        </p:txBody>
      </p:sp>
      <p:sp>
        <p:nvSpPr>
          <p:cNvPr id="6" name="Başlık 2"/>
          <p:cNvSpPr txBox="1">
            <a:spLocks/>
          </p:cNvSpPr>
          <p:nvPr/>
        </p:nvSpPr>
        <p:spPr>
          <a:xfrm>
            <a:off x="971600" y="1988840"/>
            <a:ext cx="7067128" cy="425648"/>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tr-TR" sz="3000" dirty="0" err="1" smtClean="0">
                <a:solidFill>
                  <a:schemeClr val="tx1"/>
                </a:solidFill>
                <a:latin typeface="Calibri" pitchFamily="34" charset="0"/>
              </a:rPr>
              <a:t>Analyze</a:t>
            </a:r>
            <a:r>
              <a:rPr lang="tr-TR" sz="3000" dirty="0" smtClean="0">
                <a:solidFill>
                  <a:schemeClr val="tx1"/>
                </a:solidFill>
                <a:latin typeface="Calibri" pitchFamily="34" charset="0"/>
              </a:rPr>
              <a:t> &gt; </a:t>
            </a:r>
            <a:r>
              <a:rPr lang="tr-TR" sz="3000" dirty="0" err="1" smtClean="0">
                <a:solidFill>
                  <a:schemeClr val="tx1"/>
                </a:solidFill>
                <a:latin typeface="Calibri" pitchFamily="34" charset="0"/>
              </a:rPr>
              <a:t>Descriptive</a:t>
            </a:r>
            <a:r>
              <a:rPr lang="tr-TR" sz="3000" dirty="0" smtClean="0">
                <a:solidFill>
                  <a:schemeClr val="tx1"/>
                </a:solidFill>
                <a:latin typeface="Calibri" pitchFamily="34" charset="0"/>
              </a:rPr>
              <a:t> </a:t>
            </a:r>
            <a:r>
              <a:rPr lang="tr-TR" sz="3000" dirty="0" err="1" smtClean="0">
                <a:solidFill>
                  <a:schemeClr val="tx1"/>
                </a:solidFill>
                <a:latin typeface="Calibri" pitchFamily="34" charset="0"/>
              </a:rPr>
              <a:t>Statistics</a:t>
            </a:r>
            <a:r>
              <a:rPr lang="tr-TR" sz="3000" dirty="0" smtClean="0">
                <a:solidFill>
                  <a:schemeClr val="tx1"/>
                </a:solidFill>
                <a:latin typeface="Calibri" pitchFamily="34" charset="0"/>
              </a:rPr>
              <a:t> &gt; </a:t>
            </a:r>
            <a:r>
              <a:rPr lang="tr-TR" sz="3000" dirty="0" err="1" smtClean="0">
                <a:solidFill>
                  <a:schemeClr val="tx1"/>
                </a:solidFill>
                <a:latin typeface="Calibri" pitchFamily="34" charset="0"/>
              </a:rPr>
              <a:t>Frequencies</a:t>
            </a:r>
            <a:endParaRPr lang="tr-TR" sz="3000" dirty="0">
              <a:solidFill>
                <a:schemeClr val="tx1"/>
              </a:solidFill>
              <a:latin typeface="Calibri" pitchFamily="34" charset="0"/>
            </a:endParaRPr>
          </a:p>
        </p:txBody>
      </p:sp>
      <p:pic>
        <p:nvPicPr>
          <p:cNvPr id="2" name="Picture 1"/>
          <p:cNvPicPr>
            <a:picLocks noChangeAspect="1"/>
          </p:cNvPicPr>
          <p:nvPr/>
        </p:nvPicPr>
        <p:blipFill>
          <a:blip r:embed="rId3"/>
          <a:stretch>
            <a:fillRect/>
          </a:stretch>
        </p:blipFill>
        <p:spPr>
          <a:xfrm>
            <a:off x="1043594" y="2564904"/>
            <a:ext cx="6381750" cy="3600450"/>
          </a:xfrm>
          <a:prstGeom prst="rect">
            <a:avLst/>
          </a:prstGeom>
        </p:spPr>
      </p:pic>
    </p:spTree>
    <p:extLst>
      <p:ext uri="{BB962C8B-B14F-4D97-AF65-F5344CB8AC3E}">
        <p14:creationId xmlns:p14="http://schemas.microsoft.com/office/powerpoint/2010/main" val="40160076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41</a:t>
            </a:fld>
            <a:endParaRPr lang="tr-TR" sz="1600" b="1" dirty="0">
              <a:solidFill>
                <a:schemeClr val="tx1"/>
              </a:solidFill>
            </a:endParaRPr>
          </a:p>
        </p:txBody>
      </p:sp>
      <p:pic>
        <p:nvPicPr>
          <p:cNvPr id="7" name="Picture 6"/>
          <p:cNvPicPr>
            <a:picLocks noChangeAspect="1"/>
          </p:cNvPicPr>
          <p:nvPr/>
        </p:nvPicPr>
        <p:blipFill>
          <a:blip r:embed="rId3"/>
          <a:stretch>
            <a:fillRect/>
          </a:stretch>
        </p:blipFill>
        <p:spPr>
          <a:xfrm>
            <a:off x="489615" y="404664"/>
            <a:ext cx="7917372" cy="3565005"/>
          </a:xfrm>
          <a:prstGeom prst="rect">
            <a:avLst/>
          </a:prstGeom>
        </p:spPr>
      </p:pic>
      <p:pic>
        <p:nvPicPr>
          <p:cNvPr id="8" name="Picture 7"/>
          <p:cNvPicPr>
            <a:picLocks noChangeAspect="1"/>
          </p:cNvPicPr>
          <p:nvPr/>
        </p:nvPicPr>
        <p:blipFill rotWithShape="1">
          <a:blip r:embed="rId4"/>
          <a:srcRect t="59593"/>
          <a:stretch/>
        </p:blipFill>
        <p:spPr>
          <a:xfrm>
            <a:off x="2195736" y="3501007"/>
            <a:ext cx="6696744" cy="2703233"/>
          </a:xfrm>
          <a:prstGeom prst="rect">
            <a:avLst/>
          </a:prstGeom>
        </p:spPr>
      </p:pic>
    </p:spTree>
    <p:extLst>
      <p:ext uri="{BB962C8B-B14F-4D97-AF65-F5344CB8AC3E}">
        <p14:creationId xmlns:p14="http://schemas.microsoft.com/office/powerpoint/2010/main" val="154566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1" y="404664"/>
            <a:ext cx="7632849" cy="1152128"/>
          </a:xfrm>
        </p:spPr>
        <p:txBody>
          <a:bodyPr>
            <a:normAutofit/>
          </a:bodyPr>
          <a:lstStyle/>
          <a:p>
            <a:r>
              <a:rPr lang="tr-TR" sz="4000" dirty="0" smtClean="0">
                <a:solidFill>
                  <a:schemeClr val="tx1"/>
                </a:solidFill>
                <a:latin typeface="Calibri" pitchFamily="34" charset="0"/>
              </a:rPr>
              <a:t>Cinsiyete ve geçme/kalma durumuna göre dağılım</a:t>
            </a:r>
            <a:endParaRPr lang="tr-TR" sz="4000" dirty="0">
              <a:solidFill>
                <a:schemeClr val="tx1"/>
              </a:solidFill>
              <a:latin typeface="Calibri" pitchFamily="34" charset="0"/>
            </a:endParaRPr>
          </a:p>
        </p:txBody>
      </p:sp>
      <p:sp>
        <p:nvSpPr>
          <p:cNvPr id="2" name="İçerik Yer Tutucusu 1"/>
          <p:cNvSpPr>
            <a:spLocks noGrp="1"/>
          </p:cNvSpPr>
          <p:nvPr>
            <p:ph idx="1"/>
          </p:nvPr>
        </p:nvSpPr>
        <p:spPr>
          <a:xfrm>
            <a:off x="1043608" y="2276872"/>
            <a:ext cx="7033592" cy="3888432"/>
          </a:xfrm>
        </p:spPr>
        <p:txBody>
          <a:bodyPr>
            <a:normAutofit lnSpcReduction="10000"/>
          </a:bodyPr>
          <a:lstStyle/>
          <a:p>
            <a:pPr marL="261938" indent="-261938">
              <a:lnSpc>
                <a:spcPct val="80000"/>
              </a:lnSpc>
              <a:spcBef>
                <a:spcPts val="0"/>
              </a:spcBef>
              <a:spcAft>
                <a:spcPts val="1200"/>
              </a:spcAft>
              <a:buFont typeface="Arial" pitchFamily="34" charset="0"/>
              <a:buChar char="•"/>
            </a:pPr>
            <a:r>
              <a:rPr lang="tr-TR" sz="2800" dirty="0" smtClean="0">
                <a:solidFill>
                  <a:schemeClr val="tx1"/>
                </a:solidFill>
                <a:latin typeface="Calibri" pitchFamily="34" charset="0"/>
              </a:rPr>
              <a:t>2018-2019 Bahar döneminde BBY252 dersini alan öğrencilerin cinsiyetlerine ve geçme/kalma durumlarına göre dağılımı nasıldır?</a:t>
            </a:r>
          </a:p>
          <a:p>
            <a:pPr marL="0" indent="0">
              <a:lnSpc>
                <a:spcPct val="80000"/>
              </a:lnSpc>
              <a:spcBef>
                <a:spcPts val="0"/>
              </a:spcBef>
              <a:spcAft>
                <a:spcPts val="1200"/>
              </a:spcAft>
              <a:buNone/>
            </a:pPr>
            <a:endParaRPr lang="tr-TR" sz="2800" dirty="0" smtClean="0">
              <a:solidFill>
                <a:schemeClr val="tx1"/>
              </a:solidFill>
              <a:latin typeface="Calibri" pitchFamily="34" charset="0"/>
            </a:endParaRPr>
          </a:p>
          <a:p>
            <a:pPr marL="261938" indent="-261938">
              <a:lnSpc>
                <a:spcPct val="80000"/>
              </a:lnSpc>
              <a:spcBef>
                <a:spcPts val="0"/>
              </a:spcBef>
              <a:spcAft>
                <a:spcPts val="1200"/>
              </a:spcAft>
              <a:buFont typeface="Arial" pitchFamily="34" charset="0"/>
              <a:buChar char="•"/>
            </a:pPr>
            <a:r>
              <a:rPr lang="tr-TR" sz="2800" dirty="0" smtClean="0">
                <a:solidFill>
                  <a:schemeClr val="tx1"/>
                </a:solidFill>
                <a:latin typeface="Calibri" pitchFamily="34" charset="0"/>
              </a:rPr>
              <a:t>Değişkenler: Cinsiyet ve geçme/kalma durumu</a:t>
            </a:r>
          </a:p>
          <a:p>
            <a:pPr marL="261938" indent="-261938">
              <a:lnSpc>
                <a:spcPct val="80000"/>
              </a:lnSpc>
              <a:spcBef>
                <a:spcPts val="0"/>
              </a:spcBef>
              <a:spcAft>
                <a:spcPts val="1200"/>
              </a:spcAft>
              <a:buFont typeface="Arial" pitchFamily="34" charset="0"/>
              <a:buChar char="•"/>
            </a:pPr>
            <a:r>
              <a:rPr lang="tr-TR" sz="2800" dirty="0" smtClean="0">
                <a:solidFill>
                  <a:schemeClr val="tx1"/>
                </a:solidFill>
                <a:latin typeface="Calibri" pitchFamily="34" charset="0"/>
              </a:rPr>
              <a:t>Değişkenlerin düzeyleri?</a:t>
            </a:r>
          </a:p>
          <a:p>
            <a:pPr marL="261938" indent="-261938">
              <a:lnSpc>
                <a:spcPct val="80000"/>
              </a:lnSpc>
              <a:spcBef>
                <a:spcPts val="0"/>
              </a:spcBef>
              <a:spcAft>
                <a:spcPts val="1200"/>
              </a:spcAft>
              <a:buFont typeface="Arial" pitchFamily="34" charset="0"/>
              <a:buChar char="•"/>
            </a:pPr>
            <a:r>
              <a:rPr lang="tr-TR" sz="2800" dirty="0" smtClean="0">
                <a:solidFill>
                  <a:schemeClr val="tx1"/>
                </a:solidFill>
                <a:latin typeface="Calibri" pitchFamily="34" charset="0"/>
              </a:rPr>
              <a:t>Nicel mi nitel mi?</a:t>
            </a:r>
          </a:p>
          <a:p>
            <a:pPr marL="261938" indent="-261938">
              <a:lnSpc>
                <a:spcPct val="80000"/>
              </a:lnSpc>
              <a:spcBef>
                <a:spcPts val="0"/>
              </a:spcBef>
              <a:spcAft>
                <a:spcPts val="1200"/>
              </a:spcAft>
              <a:buFont typeface="Arial" pitchFamily="34" charset="0"/>
              <a:buChar char="•"/>
            </a:pPr>
            <a:r>
              <a:rPr lang="tr-TR" sz="2800" dirty="0" smtClean="0">
                <a:solidFill>
                  <a:schemeClr val="tx1"/>
                </a:solidFill>
                <a:latin typeface="Calibri" pitchFamily="34" charset="0"/>
              </a:rPr>
              <a:t>Kesikli mi sürekli mi?</a:t>
            </a:r>
          </a:p>
          <a:p>
            <a:pPr marL="261938" indent="-261938">
              <a:lnSpc>
                <a:spcPct val="80000"/>
              </a:lnSpc>
              <a:spcBef>
                <a:spcPts val="0"/>
              </a:spcBef>
              <a:spcAft>
                <a:spcPts val="1200"/>
              </a:spcAft>
              <a:buFont typeface="Arial" pitchFamily="34" charset="0"/>
              <a:buChar char="•"/>
            </a:pPr>
            <a:endParaRPr lang="tr-TR" sz="2800" dirty="0" smtClean="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42</a:t>
            </a:fld>
            <a:endParaRPr lang="tr-TR" sz="1600" b="1" dirty="0">
              <a:solidFill>
                <a:schemeClr val="tx1"/>
              </a:solidFill>
            </a:endParaRPr>
          </a:p>
        </p:txBody>
      </p:sp>
    </p:spTree>
    <p:extLst>
      <p:ext uri="{BB962C8B-B14F-4D97-AF65-F5344CB8AC3E}">
        <p14:creationId xmlns:p14="http://schemas.microsoft.com/office/powerpoint/2010/main" val="73404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344816" cy="720080"/>
          </a:xfrm>
        </p:spPr>
        <p:txBody>
          <a:bodyPr>
            <a:normAutofit fontScale="90000"/>
          </a:bodyPr>
          <a:lstStyle/>
          <a:p>
            <a:r>
              <a:rPr lang="tr-TR" sz="4000" dirty="0" smtClean="0">
                <a:solidFill>
                  <a:schemeClr val="tx1"/>
                </a:solidFill>
                <a:latin typeface="Calibri" pitchFamily="34" charset="0"/>
              </a:rPr>
              <a:t>Cinsiyete ve geçme/kalma durumuna göre dağılım</a:t>
            </a:r>
            <a:endParaRPr lang="tr-TR" sz="4000" dirty="0">
              <a:solidFill>
                <a:schemeClr val="tx1"/>
              </a:solidFill>
              <a:latin typeface="Calibri" pitchFamily="34" charset="0"/>
            </a:endParaRPr>
          </a:p>
        </p:txBody>
      </p:sp>
      <p:sp>
        <p:nvSpPr>
          <p:cNvPr id="2" name="İçerik Yer Tutucusu 1"/>
          <p:cNvSpPr>
            <a:spLocks noGrp="1"/>
          </p:cNvSpPr>
          <p:nvPr>
            <p:ph idx="1"/>
          </p:nvPr>
        </p:nvSpPr>
        <p:spPr>
          <a:xfrm>
            <a:off x="1043608" y="2276872"/>
            <a:ext cx="7033592" cy="3888432"/>
          </a:xfrm>
        </p:spPr>
        <p:txBody>
          <a:bodyPr>
            <a:normAutofit/>
          </a:bodyPr>
          <a:lstStyle/>
          <a:p>
            <a:pPr marL="261938" indent="-261938">
              <a:lnSpc>
                <a:spcPct val="80000"/>
              </a:lnSpc>
              <a:spcBef>
                <a:spcPts val="0"/>
              </a:spcBef>
              <a:spcAft>
                <a:spcPts val="1200"/>
              </a:spcAft>
              <a:buFont typeface="Arial" pitchFamily="34" charset="0"/>
              <a:buChar char="•"/>
            </a:pPr>
            <a:r>
              <a:rPr lang="tr-TR" sz="2800" dirty="0" smtClean="0">
                <a:solidFill>
                  <a:schemeClr val="tx1"/>
                </a:solidFill>
                <a:latin typeface="Calibri" pitchFamily="34" charset="0"/>
              </a:rPr>
              <a:t>Geçme/kalma durumunu bilmek için geçme notları bilinmeli</a:t>
            </a:r>
          </a:p>
          <a:p>
            <a:pPr marL="261938" indent="-261938">
              <a:lnSpc>
                <a:spcPct val="80000"/>
              </a:lnSpc>
              <a:spcBef>
                <a:spcPts val="0"/>
              </a:spcBef>
              <a:spcAft>
                <a:spcPts val="1200"/>
              </a:spcAft>
              <a:buFont typeface="Arial" pitchFamily="34" charset="0"/>
              <a:buChar char="•"/>
            </a:pPr>
            <a:endParaRPr lang="tr-TR" sz="2800" dirty="0" smtClean="0">
              <a:solidFill>
                <a:schemeClr val="tx1"/>
              </a:solidFill>
              <a:latin typeface="Calibri" pitchFamily="34" charset="0"/>
            </a:endParaRPr>
          </a:p>
          <a:p>
            <a:pPr marL="261938" indent="-261938">
              <a:lnSpc>
                <a:spcPct val="80000"/>
              </a:lnSpc>
              <a:spcBef>
                <a:spcPts val="0"/>
              </a:spcBef>
              <a:spcAft>
                <a:spcPts val="1200"/>
              </a:spcAft>
              <a:buFont typeface="Arial" pitchFamily="34" charset="0"/>
              <a:buChar char="•"/>
            </a:pPr>
            <a:r>
              <a:rPr lang="tr-TR" sz="2800" dirty="0" smtClean="0">
                <a:solidFill>
                  <a:schemeClr val="tx1"/>
                </a:solidFill>
                <a:latin typeface="Calibri" pitchFamily="34" charset="0"/>
              </a:rPr>
              <a:t>Geçme notu: Ara sınav (%25), Dönem ödevi (%25), Final sınavı (%50)</a:t>
            </a:r>
          </a:p>
          <a:p>
            <a:pPr marL="261938" indent="-261938">
              <a:lnSpc>
                <a:spcPct val="80000"/>
              </a:lnSpc>
              <a:spcBef>
                <a:spcPts val="0"/>
              </a:spcBef>
              <a:spcAft>
                <a:spcPts val="1200"/>
              </a:spcAft>
              <a:buFont typeface="Arial" pitchFamily="34" charset="0"/>
              <a:buChar char="•"/>
            </a:pPr>
            <a:r>
              <a:rPr lang="tr-TR" sz="2800" dirty="0" smtClean="0">
                <a:solidFill>
                  <a:schemeClr val="tx1"/>
                </a:solidFill>
                <a:latin typeface="Calibri" pitchFamily="34" charset="0"/>
              </a:rPr>
              <a:t>Geçme/kalma durumu: 0-49 (Kaldı), 50-100 (Geçti)</a:t>
            </a: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43</a:t>
            </a:fld>
            <a:endParaRPr lang="tr-TR" sz="1600" b="1" dirty="0">
              <a:solidFill>
                <a:schemeClr val="tx1"/>
              </a:solidFill>
            </a:endParaRPr>
          </a:p>
        </p:txBody>
      </p:sp>
    </p:spTree>
    <p:extLst>
      <p:ext uri="{BB962C8B-B14F-4D97-AF65-F5344CB8AC3E}">
        <p14:creationId xmlns:p14="http://schemas.microsoft.com/office/powerpoint/2010/main" val="280713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344816" cy="720080"/>
          </a:xfrm>
        </p:spPr>
        <p:txBody>
          <a:bodyPr>
            <a:normAutofit fontScale="90000"/>
          </a:bodyPr>
          <a:lstStyle/>
          <a:p>
            <a:r>
              <a:rPr lang="tr-TR" sz="4000" dirty="0" smtClean="0">
                <a:solidFill>
                  <a:schemeClr val="tx1"/>
                </a:solidFill>
                <a:latin typeface="Calibri" pitchFamily="34" charset="0"/>
              </a:rPr>
              <a:t>Cinsiyete ve geçme/kalma durumuna göre dağılım (Excel)</a:t>
            </a:r>
            <a:endParaRPr lang="tr-TR" sz="40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44</a:t>
            </a:fld>
            <a:endParaRPr lang="tr-TR" sz="1600" b="1" dirty="0">
              <a:solidFill>
                <a:schemeClr val="tx1"/>
              </a:solidFill>
            </a:endParaRPr>
          </a:p>
        </p:txBody>
      </p:sp>
      <p:pic>
        <p:nvPicPr>
          <p:cNvPr id="8" name="Picture 7"/>
          <p:cNvPicPr>
            <a:picLocks noChangeAspect="1"/>
          </p:cNvPicPr>
          <p:nvPr/>
        </p:nvPicPr>
        <p:blipFill>
          <a:blip r:embed="rId3"/>
          <a:stretch>
            <a:fillRect/>
          </a:stretch>
        </p:blipFill>
        <p:spPr>
          <a:xfrm>
            <a:off x="1141034" y="2060848"/>
            <a:ext cx="7103374" cy="3824894"/>
          </a:xfrm>
          <a:prstGeom prst="rect">
            <a:avLst/>
          </a:prstGeom>
        </p:spPr>
      </p:pic>
      <p:pic>
        <p:nvPicPr>
          <p:cNvPr id="9" name="Picture 8"/>
          <p:cNvPicPr>
            <a:picLocks noChangeAspect="1"/>
          </p:cNvPicPr>
          <p:nvPr/>
        </p:nvPicPr>
        <p:blipFill>
          <a:blip r:embed="rId4"/>
          <a:stretch>
            <a:fillRect/>
          </a:stretch>
        </p:blipFill>
        <p:spPr>
          <a:xfrm>
            <a:off x="251520" y="3212976"/>
            <a:ext cx="4495800" cy="28765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3886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45</a:t>
            </a:fld>
            <a:endParaRPr lang="tr-TR" sz="1600" b="1" dirty="0">
              <a:solidFill>
                <a:schemeClr val="tx1"/>
              </a:solidFill>
            </a:endParaRPr>
          </a:p>
        </p:txBody>
      </p:sp>
      <p:pic>
        <p:nvPicPr>
          <p:cNvPr id="10" name="Picture 9"/>
          <p:cNvPicPr>
            <a:picLocks noChangeAspect="1"/>
          </p:cNvPicPr>
          <p:nvPr/>
        </p:nvPicPr>
        <p:blipFill>
          <a:blip r:embed="rId3"/>
          <a:stretch>
            <a:fillRect/>
          </a:stretch>
        </p:blipFill>
        <p:spPr>
          <a:xfrm>
            <a:off x="856038" y="404664"/>
            <a:ext cx="7553325" cy="5467350"/>
          </a:xfrm>
          <a:prstGeom prst="rect">
            <a:avLst/>
          </a:prstGeom>
        </p:spPr>
      </p:pic>
      <p:pic>
        <p:nvPicPr>
          <p:cNvPr id="11" name="Picture 10"/>
          <p:cNvPicPr>
            <a:picLocks noChangeAspect="1"/>
          </p:cNvPicPr>
          <p:nvPr/>
        </p:nvPicPr>
        <p:blipFill>
          <a:blip r:embed="rId4"/>
          <a:stretch>
            <a:fillRect/>
          </a:stretch>
        </p:blipFill>
        <p:spPr>
          <a:xfrm>
            <a:off x="4716016" y="1988840"/>
            <a:ext cx="4267200" cy="4038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2780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46</a:t>
            </a:fld>
            <a:endParaRPr lang="tr-TR" sz="1600" b="1" dirty="0">
              <a:solidFill>
                <a:schemeClr val="tx1"/>
              </a:solidFill>
            </a:endParaRPr>
          </a:p>
        </p:txBody>
      </p:sp>
      <p:pic>
        <p:nvPicPr>
          <p:cNvPr id="8" name="Picture 7"/>
          <p:cNvPicPr>
            <a:picLocks noChangeAspect="1"/>
          </p:cNvPicPr>
          <p:nvPr/>
        </p:nvPicPr>
        <p:blipFill>
          <a:blip r:embed="rId3"/>
          <a:stretch>
            <a:fillRect/>
          </a:stretch>
        </p:blipFill>
        <p:spPr>
          <a:xfrm>
            <a:off x="467544" y="116632"/>
            <a:ext cx="8302948" cy="6093738"/>
          </a:xfrm>
          <a:prstGeom prst="rect">
            <a:avLst/>
          </a:prstGeom>
        </p:spPr>
      </p:pic>
    </p:spTree>
    <p:extLst>
      <p:ext uri="{BB962C8B-B14F-4D97-AF65-F5344CB8AC3E}">
        <p14:creationId xmlns:p14="http://schemas.microsoft.com/office/powerpoint/2010/main" val="2392462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47</a:t>
            </a:fld>
            <a:endParaRPr lang="tr-TR" sz="1600" b="1" dirty="0">
              <a:solidFill>
                <a:schemeClr val="tx1"/>
              </a:solidFill>
            </a:endParaRPr>
          </a:p>
        </p:txBody>
      </p:sp>
      <p:pic>
        <p:nvPicPr>
          <p:cNvPr id="2" name="Picture 1"/>
          <p:cNvPicPr>
            <a:picLocks noChangeAspect="1"/>
          </p:cNvPicPr>
          <p:nvPr/>
        </p:nvPicPr>
        <p:blipFill>
          <a:blip r:embed="rId3"/>
          <a:stretch>
            <a:fillRect/>
          </a:stretch>
        </p:blipFill>
        <p:spPr>
          <a:xfrm>
            <a:off x="0" y="115726"/>
            <a:ext cx="9144000" cy="6674121"/>
          </a:xfrm>
          <a:prstGeom prst="rect">
            <a:avLst/>
          </a:prstGeom>
        </p:spPr>
      </p:pic>
    </p:spTree>
    <p:extLst>
      <p:ext uri="{BB962C8B-B14F-4D97-AF65-F5344CB8AC3E}">
        <p14:creationId xmlns:p14="http://schemas.microsoft.com/office/powerpoint/2010/main" val="7319037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48</a:t>
            </a:fld>
            <a:endParaRPr lang="tr-TR" sz="1600" b="1" dirty="0">
              <a:solidFill>
                <a:schemeClr val="tx1"/>
              </a:solidFill>
            </a:endParaRPr>
          </a:p>
        </p:txBody>
      </p:sp>
      <p:pic>
        <p:nvPicPr>
          <p:cNvPr id="3" name="Picture 2"/>
          <p:cNvPicPr>
            <a:picLocks noChangeAspect="1"/>
          </p:cNvPicPr>
          <p:nvPr/>
        </p:nvPicPr>
        <p:blipFill>
          <a:blip r:embed="rId3"/>
          <a:stretch>
            <a:fillRect/>
          </a:stretch>
        </p:blipFill>
        <p:spPr>
          <a:xfrm>
            <a:off x="251520" y="260648"/>
            <a:ext cx="6134100" cy="5962650"/>
          </a:xfrm>
          <a:prstGeom prst="rect">
            <a:avLst/>
          </a:prstGeom>
        </p:spPr>
      </p:pic>
      <p:pic>
        <p:nvPicPr>
          <p:cNvPr id="5" name="Picture 4"/>
          <p:cNvPicPr>
            <a:picLocks noChangeAspect="1"/>
          </p:cNvPicPr>
          <p:nvPr/>
        </p:nvPicPr>
        <p:blipFill>
          <a:blip r:embed="rId4"/>
          <a:stretch>
            <a:fillRect/>
          </a:stretch>
        </p:blipFill>
        <p:spPr>
          <a:xfrm>
            <a:off x="3059832" y="232480"/>
            <a:ext cx="6029325" cy="42862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4513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49</a:t>
            </a:fld>
            <a:endParaRPr lang="tr-TR" sz="1600" b="1" dirty="0">
              <a:solidFill>
                <a:schemeClr val="tx1"/>
              </a:solidFill>
            </a:endParaRPr>
          </a:p>
        </p:txBody>
      </p:sp>
      <p:pic>
        <p:nvPicPr>
          <p:cNvPr id="5" name="Picture 4"/>
          <p:cNvPicPr>
            <a:picLocks noChangeAspect="1"/>
          </p:cNvPicPr>
          <p:nvPr/>
        </p:nvPicPr>
        <p:blipFill>
          <a:blip r:embed="rId3"/>
          <a:stretch>
            <a:fillRect/>
          </a:stretch>
        </p:blipFill>
        <p:spPr>
          <a:xfrm>
            <a:off x="251520" y="260648"/>
            <a:ext cx="6029325" cy="4286250"/>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4"/>
          <a:stretch>
            <a:fillRect/>
          </a:stretch>
        </p:blipFill>
        <p:spPr>
          <a:xfrm>
            <a:off x="3851920" y="1052736"/>
            <a:ext cx="5089027" cy="15121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475934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067128" cy="720080"/>
          </a:xfrm>
        </p:spPr>
        <p:txBody>
          <a:bodyPr>
            <a:normAutofit/>
          </a:bodyPr>
          <a:lstStyle/>
          <a:p>
            <a:r>
              <a:rPr lang="tr-TR" sz="4000" dirty="0" smtClean="0">
                <a:solidFill>
                  <a:schemeClr val="tx1"/>
                </a:solidFill>
                <a:latin typeface="Calibri" pitchFamily="34" charset="0"/>
              </a:rPr>
              <a:t>Excel</a:t>
            </a:r>
            <a:endParaRPr lang="tr-TR" sz="4000" dirty="0">
              <a:solidFill>
                <a:schemeClr val="tx1"/>
              </a:solidFill>
              <a:latin typeface="Calibri" pitchFamily="34" charset="0"/>
            </a:endParaRPr>
          </a:p>
        </p:txBody>
      </p:sp>
      <p:sp>
        <p:nvSpPr>
          <p:cNvPr id="2" name="İçerik Yer Tutucusu 1"/>
          <p:cNvSpPr>
            <a:spLocks noGrp="1"/>
          </p:cNvSpPr>
          <p:nvPr>
            <p:ph idx="1"/>
          </p:nvPr>
        </p:nvSpPr>
        <p:spPr>
          <a:xfrm>
            <a:off x="1043608" y="2276872"/>
            <a:ext cx="7033592" cy="3672408"/>
          </a:xfrm>
        </p:spPr>
        <p:txBody>
          <a:bodyPr>
            <a:normAutofit/>
          </a:bodyPr>
          <a:lstStyle/>
          <a:p>
            <a:pPr marL="261938" indent="-261938">
              <a:lnSpc>
                <a:spcPct val="80000"/>
              </a:lnSpc>
              <a:spcBef>
                <a:spcPts val="0"/>
              </a:spcBef>
              <a:spcAft>
                <a:spcPts val="1200"/>
              </a:spcAft>
              <a:buFont typeface="Arial" pitchFamily="34" charset="0"/>
              <a:buChar char="•"/>
            </a:pPr>
            <a:r>
              <a:rPr lang="tr-TR" sz="2800" dirty="0" smtClean="0">
                <a:solidFill>
                  <a:schemeClr val="tx1"/>
                </a:solidFill>
                <a:latin typeface="Calibri" pitchFamily="34" charset="0"/>
              </a:rPr>
              <a:t>MS Office</a:t>
            </a:r>
          </a:p>
          <a:p>
            <a:pPr marL="261938" indent="-261938">
              <a:lnSpc>
                <a:spcPct val="80000"/>
              </a:lnSpc>
              <a:spcBef>
                <a:spcPts val="0"/>
              </a:spcBef>
              <a:spcAft>
                <a:spcPts val="1200"/>
              </a:spcAft>
              <a:buFont typeface="Arial" pitchFamily="34" charset="0"/>
              <a:buChar char="•"/>
            </a:pPr>
            <a:r>
              <a:rPr lang="tr-TR" sz="2800" dirty="0" smtClean="0">
                <a:solidFill>
                  <a:schemeClr val="tx1"/>
                </a:solidFill>
                <a:latin typeface="Calibri" pitchFamily="34" charset="0"/>
              </a:rPr>
              <a:t>Tablo, grafik, hesaplama</a:t>
            </a:r>
          </a:p>
          <a:p>
            <a:pPr marL="261938" indent="-261938">
              <a:lnSpc>
                <a:spcPct val="80000"/>
              </a:lnSpc>
              <a:spcBef>
                <a:spcPts val="0"/>
              </a:spcBef>
              <a:spcAft>
                <a:spcPts val="1200"/>
              </a:spcAft>
              <a:buFont typeface="Arial" pitchFamily="34" charset="0"/>
              <a:buChar char="•"/>
            </a:pPr>
            <a:r>
              <a:rPr lang="tr-TR" sz="2800" dirty="0" smtClean="0">
                <a:solidFill>
                  <a:schemeClr val="tx1"/>
                </a:solidFill>
                <a:latin typeface="Calibri" pitchFamily="34" charset="0"/>
              </a:rPr>
              <a:t>Ücretli</a:t>
            </a:r>
          </a:p>
          <a:p>
            <a:pPr marL="261938" indent="-261938">
              <a:lnSpc>
                <a:spcPct val="80000"/>
              </a:lnSpc>
              <a:spcBef>
                <a:spcPts val="0"/>
              </a:spcBef>
              <a:spcAft>
                <a:spcPts val="1200"/>
              </a:spcAft>
              <a:buFont typeface="Arial" pitchFamily="34" charset="0"/>
              <a:buChar char="•"/>
            </a:pPr>
            <a:r>
              <a:rPr lang="tr-TR" sz="2800" dirty="0" smtClean="0">
                <a:solidFill>
                  <a:schemeClr val="tx1"/>
                </a:solidFill>
                <a:latin typeface="Calibri" pitchFamily="34" charset="0"/>
              </a:rPr>
              <a:t>Libre Office (ücretsiz)</a:t>
            </a:r>
          </a:p>
          <a:p>
            <a:pPr marL="261938" indent="-261938">
              <a:lnSpc>
                <a:spcPct val="80000"/>
              </a:lnSpc>
              <a:spcBef>
                <a:spcPts val="0"/>
              </a:spcBef>
              <a:spcAft>
                <a:spcPts val="1200"/>
              </a:spcAft>
              <a:buFont typeface="Arial" pitchFamily="34" charset="0"/>
              <a:buChar char="•"/>
            </a:pPr>
            <a:endParaRPr lang="tr-TR" sz="2800" dirty="0" smtClean="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5</a:t>
            </a:fld>
            <a:endParaRPr lang="tr-TR" sz="1600" b="1" dirty="0">
              <a:solidFill>
                <a:schemeClr val="tx1"/>
              </a:solidFill>
            </a:endParaRPr>
          </a:p>
        </p:txBody>
      </p:sp>
    </p:spTree>
    <p:extLst>
      <p:ext uri="{BB962C8B-B14F-4D97-AF65-F5344CB8AC3E}">
        <p14:creationId xmlns:p14="http://schemas.microsoft.com/office/powerpoint/2010/main" val="34394296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344816" cy="720080"/>
          </a:xfrm>
        </p:spPr>
        <p:txBody>
          <a:bodyPr>
            <a:normAutofit fontScale="90000"/>
          </a:bodyPr>
          <a:lstStyle/>
          <a:p>
            <a:r>
              <a:rPr lang="tr-TR" sz="4000" dirty="0" smtClean="0">
                <a:solidFill>
                  <a:schemeClr val="tx1"/>
                </a:solidFill>
                <a:latin typeface="Calibri" pitchFamily="34" charset="0"/>
              </a:rPr>
              <a:t>Cinsiyete ve geçme/kalma durumuna göre dağılım (Excel)</a:t>
            </a:r>
            <a:endParaRPr lang="tr-TR" sz="40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50</a:t>
            </a:fld>
            <a:endParaRPr lang="tr-TR" sz="1600" b="1" dirty="0">
              <a:solidFill>
                <a:schemeClr val="tx1"/>
              </a:solidFill>
            </a:endParaRPr>
          </a:p>
        </p:txBody>
      </p:sp>
      <p:pic>
        <p:nvPicPr>
          <p:cNvPr id="5" name="Picture 4"/>
          <p:cNvPicPr>
            <a:picLocks noChangeAspect="1"/>
          </p:cNvPicPr>
          <p:nvPr/>
        </p:nvPicPr>
        <p:blipFill>
          <a:blip r:embed="rId3"/>
          <a:stretch>
            <a:fillRect/>
          </a:stretch>
        </p:blipFill>
        <p:spPr>
          <a:xfrm>
            <a:off x="971600" y="1844824"/>
            <a:ext cx="4772025" cy="4476750"/>
          </a:xfrm>
          <a:prstGeom prst="rect">
            <a:avLst/>
          </a:prstGeom>
        </p:spPr>
      </p:pic>
      <p:pic>
        <p:nvPicPr>
          <p:cNvPr id="6" name="Picture 5"/>
          <p:cNvPicPr>
            <a:picLocks noChangeAspect="1"/>
          </p:cNvPicPr>
          <p:nvPr/>
        </p:nvPicPr>
        <p:blipFill>
          <a:blip r:embed="rId4"/>
          <a:stretch>
            <a:fillRect/>
          </a:stretch>
        </p:blipFill>
        <p:spPr>
          <a:xfrm>
            <a:off x="3583851" y="2348880"/>
            <a:ext cx="4825512" cy="13375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6990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344816" cy="720080"/>
          </a:xfrm>
        </p:spPr>
        <p:txBody>
          <a:bodyPr>
            <a:normAutofit fontScale="90000"/>
          </a:bodyPr>
          <a:lstStyle/>
          <a:p>
            <a:r>
              <a:rPr lang="tr-TR" sz="4000" dirty="0" smtClean="0">
                <a:solidFill>
                  <a:schemeClr val="tx1"/>
                </a:solidFill>
                <a:latin typeface="Calibri" pitchFamily="34" charset="0"/>
              </a:rPr>
              <a:t>Cinsiyete ve geçme/kalma durumuna göre dağılım (Excel)</a:t>
            </a:r>
            <a:endParaRPr lang="tr-TR" sz="40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51</a:t>
            </a:fld>
            <a:endParaRPr lang="tr-TR" sz="1600" b="1" dirty="0">
              <a:solidFill>
                <a:schemeClr val="tx1"/>
              </a:solidFill>
            </a:endParaRPr>
          </a:p>
        </p:txBody>
      </p:sp>
      <p:pic>
        <p:nvPicPr>
          <p:cNvPr id="2" name="Picture 1"/>
          <p:cNvPicPr>
            <a:picLocks noChangeAspect="1"/>
          </p:cNvPicPr>
          <p:nvPr/>
        </p:nvPicPr>
        <p:blipFill>
          <a:blip r:embed="rId3"/>
          <a:stretch>
            <a:fillRect/>
          </a:stretch>
        </p:blipFill>
        <p:spPr>
          <a:xfrm>
            <a:off x="1043608" y="1844824"/>
            <a:ext cx="4562475" cy="4352925"/>
          </a:xfrm>
          <a:prstGeom prst="rect">
            <a:avLst/>
          </a:prstGeom>
        </p:spPr>
      </p:pic>
      <p:pic>
        <p:nvPicPr>
          <p:cNvPr id="7" name="Picture 6"/>
          <p:cNvPicPr>
            <a:picLocks noChangeAspect="1"/>
          </p:cNvPicPr>
          <p:nvPr/>
        </p:nvPicPr>
        <p:blipFill>
          <a:blip r:embed="rId4"/>
          <a:stretch>
            <a:fillRect/>
          </a:stretch>
        </p:blipFill>
        <p:spPr>
          <a:xfrm>
            <a:off x="3871340" y="2348880"/>
            <a:ext cx="4527967" cy="12683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9846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344816" cy="720080"/>
          </a:xfrm>
        </p:spPr>
        <p:txBody>
          <a:bodyPr>
            <a:normAutofit fontScale="90000"/>
          </a:bodyPr>
          <a:lstStyle/>
          <a:p>
            <a:r>
              <a:rPr lang="tr-TR" sz="4000" dirty="0" smtClean="0">
                <a:solidFill>
                  <a:schemeClr val="tx1"/>
                </a:solidFill>
                <a:latin typeface="Calibri" pitchFamily="34" charset="0"/>
              </a:rPr>
              <a:t>Cinsiyete ve geçme/kalma durumuna göre dağılım (Excel)</a:t>
            </a:r>
            <a:endParaRPr lang="tr-TR" sz="40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52</a:t>
            </a:fld>
            <a:endParaRPr lang="tr-TR" sz="1600" b="1" dirty="0">
              <a:solidFill>
                <a:schemeClr val="tx1"/>
              </a:solidFill>
            </a:endParaRPr>
          </a:p>
        </p:txBody>
      </p:sp>
      <p:pic>
        <p:nvPicPr>
          <p:cNvPr id="7" name="Picture 6"/>
          <p:cNvPicPr>
            <a:picLocks noChangeAspect="1"/>
          </p:cNvPicPr>
          <p:nvPr/>
        </p:nvPicPr>
        <p:blipFill>
          <a:blip r:embed="rId3"/>
          <a:stretch>
            <a:fillRect/>
          </a:stretch>
        </p:blipFill>
        <p:spPr>
          <a:xfrm>
            <a:off x="2483768" y="3501008"/>
            <a:ext cx="4527967" cy="1268338"/>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3995936" y="4913362"/>
            <a:ext cx="4825512" cy="1337506"/>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a:stretch>
            <a:fillRect/>
          </a:stretch>
        </p:blipFill>
        <p:spPr>
          <a:xfrm>
            <a:off x="1039337" y="1844824"/>
            <a:ext cx="5089027" cy="1512168"/>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6"/>
          <a:stretch>
            <a:fillRect/>
          </a:stretch>
        </p:blipFill>
        <p:spPr>
          <a:xfrm>
            <a:off x="6300192" y="880102"/>
            <a:ext cx="2763019" cy="813600"/>
          </a:xfrm>
          <a:prstGeom prst="rect">
            <a:avLst/>
          </a:prstGeom>
        </p:spPr>
      </p:pic>
    </p:spTree>
    <p:extLst>
      <p:ext uri="{BB962C8B-B14F-4D97-AF65-F5344CB8AC3E}">
        <p14:creationId xmlns:p14="http://schemas.microsoft.com/office/powerpoint/2010/main" val="163543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344816" cy="720080"/>
          </a:xfrm>
        </p:spPr>
        <p:txBody>
          <a:bodyPr>
            <a:normAutofit fontScale="90000"/>
          </a:bodyPr>
          <a:lstStyle/>
          <a:p>
            <a:r>
              <a:rPr lang="tr-TR" sz="4000" dirty="0" smtClean="0">
                <a:solidFill>
                  <a:schemeClr val="tx1"/>
                </a:solidFill>
                <a:latin typeface="Calibri" pitchFamily="34" charset="0"/>
              </a:rPr>
              <a:t>Cinsiyete ve geçme/kalma durumuna göre dağılım (R Commander)</a:t>
            </a:r>
            <a:endParaRPr lang="tr-TR" sz="40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53</a:t>
            </a:fld>
            <a:endParaRPr lang="tr-TR" sz="1600" b="1" dirty="0">
              <a:solidFill>
                <a:schemeClr val="tx1"/>
              </a:solidFill>
            </a:endParaRPr>
          </a:p>
        </p:txBody>
      </p:sp>
      <p:pic>
        <p:nvPicPr>
          <p:cNvPr id="2" name="Picture 1"/>
          <p:cNvPicPr>
            <a:picLocks noChangeAspect="1"/>
          </p:cNvPicPr>
          <p:nvPr/>
        </p:nvPicPr>
        <p:blipFill>
          <a:blip r:embed="rId3"/>
          <a:stretch>
            <a:fillRect/>
          </a:stretch>
        </p:blipFill>
        <p:spPr>
          <a:xfrm>
            <a:off x="1115616" y="2132856"/>
            <a:ext cx="7038782" cy="3672408"/>
          </a:xfrm>
          <a:prstGeom prst="rect">
            <a:avLst/>
          </a:prstGeom>
        </p:spPr>
      </p:pic>
    </p:spTree>
    <p:extLst>
      <p:ext uri="{BB962C8B-B14F-4D97-AF65-F5344CB8AC3E}">
        <p14:creationId xmlns:p14="http://schemas.microsoft.com/office/powerpoint/2010/main" val="5757853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344816" cy="720080"/>
          </a:xfrm>
        </p:spPr>
        <p:txBody>
          <a:bodyPr>
            <a:normAutofit fontScale="90000"/>
          </a:bodyPr>
          <a:lstStyle/>
          <a:p>
            <a:r>
              <a:rPr lang="tr-TR" sz="4000" dirty="0" smtClean="0">
                <a:solidFill>
                  <a:schemeClr val="tx1"/>
                </a:solidFill>
                <a:latin typeface="Calibri" pitchFamily="34" charset="0"/>
              </a:rPr>
              <a:t>Cinsiyete ve geçme/kalma durumuna göre dağılım (R Commander)</a:t>
            </a:r>
            <a:endParaRPr lang="tr-TR" sz="40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54</a:t>
            </a:fld>
            <a:endParaRPr lang="tr-TR" sz="1600" b="1" dirty="0">
              <a:solidFill>
                <a:schemeClr val="tx1"/>
              </a:solidFill>
            </a:endParaRPr>
          </a:p>
        </p:txBody>
      </p:sp>
      <p:sp>
        <p:nvSpPr>
          <p:cNvPr id="5" name="İçerik Yer Tutucusu 1"/>
          <p:cNvSpPr>
            <a:spLocks noGrp="1"/>
          </p:cNvSpPr>
          <p:nvPr>
            <p:ph idx="1"/>
          </p:nvPr>
        </p:nvSpPr>
        <p:spPr>
          <a:xfrm>
            <a:off x="1055204" y="2132856"/>
            <a:ext cx="7189204" cy="3888432"/>
          </a:xfrm>
        </p:spPr>
        <p:txBody>
          <a:bodyPr>
            <a:normAutofit/>
          </a:bodyPr>
          <a:lstStyle/>
          <a:p>
            <a:pPr marL="261938" indent="-261938">
              <a:lnSpc>
                <a:spcPct val="80000"/>
              </a:lnSpc>
              <a:spcBef>
                <a:spcPts val="0"/>
              </a:spcBef>
              <a:spcAft>
                <a:spcPts val="1200"/>
              </a:spcAft>
              <a:buFont typeface="Arial" pitchFamily="34" charset="0"/>
              <a:buChar char="•"/>
            </a:pPr>
            <a:r>
              <a:rPr lang="tr-TR" sz="2800" dirty="0" smtClean="0">
                <a:solidFill>
                  <a:schemeClr val="tx1"/>
                </a:solidFill>
                <a:latin typeface="Calibri" pitchFamily="34" charset="0"/>
              </a:rPr>
              <a:t>Data &gt; </a:t>
            </a:r>
            <a:r>
              <a:rPr lang="tr-TR" sz="2800" dirty="0" err="1" smtClean="0">
                <a:solidFill>
                  <a:schemeClr val="tx1"/>
                </a:solidFill>
                <a:latin typeface="Calibri" pitchFamily="34" charset="0"/>
              </a:rPr>
              <a:t>Import</a:t>
            </a:r>
            <a:r>
              <a:rPr lang="tr-TR" sz="2800" dirty="0" smtClean="0">
                <a:solidFill>
                  <a:schemeClr val="tx1"/>
                </a:solidFill>
                <a:latin typeface="Calibri" pitchFamily="34" charset="0"/>
              </a:rPr>
              <a:t> file &gt; </a:t>
            </a:r>
            <a:r>
              <a:rPr lang="tr-TR" sz="2800" dirty="0" err="1" smtClean="0">
                <a:solidFill>
                  <a:schemeClr val="tx1"/>
                </a:solidFill>
                <a:latin typeface="Calibri" pitchFamily="34" charset="0"/>
              </a:rPr>
              <a:t>From</a:t>
            </a:r>
            <a:r>
              <a:rPr lang="tr-TR" sz="2800" dirty="0" smtClean="0">
                <a:solidFill>
                  <a:schemeClr val="tx1"/>
                </a:solidFill>
                <a:latin typeface="Calibri" pitchFamily="34" charset="0"/>
              </a:rPr>
              <a:t> Excel file</a:t>
            </a:r>
          </a:p>
          <a:p>
            <a:pPr marL="261938" indent="-261938">
              <a:lnSpc>
                <a:spcPct val="80000"/>
              </a:lnSpc>
              <a:spcBef>
                <a:spcPts val="0"/>
              </a:spcBef>
              <a:spcAft>
                <a:spcPts val="1200"/>
              </a:spcAft>
              <a:buFont typeface="Arial" pitchFamily="34" charset="0"/>
              <a:buChar char="•"/>
            </a:pPr>
            <a:r>
              <a:rPr lang="tr-TR" sz="2800" dirty="0" err="1" smtClean="0">
                <a:solidFill>
                  <a:schemeClr val="tx1"/>
                </a:solidFill>
                <a:latin typeface="Calibri" pitchFamily="34" charset="0"/>
              </a:rPr>
              <a:t>Statistics</a:t>
            </a:r>
            <a:r>
              <a:rPr lang="tr-TR" sz="2800" dirty="0" smtClean="0">
                <a:solidFill>
                  <a:schemeClr val="tx1"/>
                </a:solidFill>
                <a:latin typeface="Calibri" pitchFamily="34" charset="0"/>
              </a:rPr>
              <a:t> &gt; </a:t>
            </a:r>
            <a:r>
              <a:rPr lang="tr-TR" sz="2800" dirty="0" err="1" smtClean="0">
                <a:solidFill>
                  <a:schemeClr val="tx1"/>
                </a:solidFill>
                <a:latin typeface="Calibri" pitchFamily="34" charset="0"/>
              </a:rPr>
              <a:t>Contingency</a:t>
            </a:r>
            <a:r>
              <a:rPr lang="tr-TR" sz="2800" dirty="0" smtClean="0">
                <a:solidFill>
                  <a:schemeClr val="tx1"/>
                </a:solidFill>
                <a:latin typeface="Calibri" pitchFamily="34" charset="0"/>
              </a:rPr>
              <a:t> </a:t>
            </a:r>
            <a:r>
              <a:rPr lang="tr-TR" sz="2800" dirty="0" err="1" smtClean="0">
                <a:solidFill>
                  <a:schemeClr val="tx1"/>
                </a:solidFill>
                <a:latin typeface="Calibri" pitchFamily="34" charset="0"/>
              </a:rPr>
              <a:t>tables</a:t>
            </a:r>
            <a:r>
              <a:rPr lang="tr-TR" sz="2800" dirty="0" smtClean="0">
                <a:solidFill>
                  <a:schemeClr val="tx1"/>
                </a:solidFill>
                <a:latin typeface="Calibri" pitchFamily="34" charset="0"/>
              </a:rPr>
              <a:t> &gt; </a:t>
            </a:r>
            <a:r>
              <a:rPr lang="tr-TR" sz="2800" dirty="0" err="1" smtClean="0">
                <a:solidFill>
                  <a:schemeClr val="tx1"/>
                </a:solidFill>
                <a:latin typeface="Calibri" pitchFamily="34" charset="0"/>
              </a:rPr>
              <a:t>Two</a:t>
            </a:r>
            <a:r>
              <a:rPr lang="tr-TR" sz="2800" dirty="0" smtClean="0">
                <a:solidFill>
                  <a:schemeClr val="tx1"/>
                </a:solidFill>
                <a:latin typeface="Calibri" pitchFamily="34" charset="0"/>
              </a:rPr>
              <a:t> </a:t>
            </a:r>
            <a:r>
              <a:rPr lang="tr-TR" sz="2800" dirty="0" err="1" smtClean="0">
                <a:solidFill>
                  <a:schemeClr val="tx1"/>
                </a:solidFill>
                <a:latin typeface="Calibri" pitchFamily="34" charset="0"/>
              </a:rPr>
              <a:t>way</a:t>
            </a:r>
            <a:r>
              <a:rPr lang="tr-TR" sz="2800" dirty="0" smtClean="0">
                <a:solidFill>
                  <a:schemeClr val="tx1"/>
                </a:solidFill>
                <a:latin typeface="Calibri" pitchFamily="34" charset="0"/>
              </a:rPr>
              <a:t> </a:t>
            </a:r>
            <a:r>
              <a:rPr lang="tr-TR" sz="2800" dirty="0" err="1" smtClean="0">
                <a:solidFill>
                  <a:schemeClr val="tx1"/>
                </a:solidFill>
                <a:latin typeface="Calibri" pitchFamily="34" charset="0"/>
              </a:rPr>
              <a:t>table</a:t>
            </a:r>
            <a:endParaRPr lang="tr-TR" sz="2800" dirty="0" smtClean="0">
              <a:solidFill>
                <a:schemeClr val="tx1"/>
              </a:solidFill>
              <a:latin typeface="Calibri" pitchFamily="34" charset="0"/>
            </a:endParaRPr>
          </a:p>
        </p:txBody>
      </p:sp>
      <p:pic>
        <p:nvPicPr>
          <p:cNvPr id="6" name="Picture 5"/>
          <p:cNvPicPr>
            <a:picLocks noChangeAspect="1"/>
          </p:cNvPicPr>
          <p:nvPr/>
        </p:nvPicPr>
        <p:blipFill>
          <a:blip r:embed="rId3"/>
          <a:stretch>
            <a:fillRect/>
          </a:stretch>
        </p:blipFill>
        <p:spPr>
          <a:xfrm>
            <a:off x="429927" y="3068960"/>
            <a:ext cx="5498487" cy="3066028"/>
          </a:xfrm>
          <a:prstGeom prst="rect">
            <a:avLst/>
          </a:prstGeom>
        </p:spPr>
      </p:pic>
      <p:pic>
        <p:nvPicPr>
          <p:cNvPr id="7" name="Picture 6"/>
          <p:cNvPicPr>
            <a:picLocks noChangeAspect="1"/>
          </p:cNvPicPr>
          <p:nvPr/>
        </p:nvPicPr>
        <p:blipFill>
          <a:blip r:embed="rId4"/>
          <a:stretch>
            <a:fillRect/>
          </a:stretch>
        </p:blipFill>
        <p:spPr>
          <a:xfrm>
            <a:off x="4224828" y="3311336"/>
            <a:ext cx="4657725" cy="2581275"/>
          </a:xfrm>
          <a:prstGeom prst="rect">
            <a:avLst/>
          </a:prstGeom>
        </p:spPr>
      </p:pic>
    </p:spTree>
    <p:extLst>
      <p:ext uri="{BB962C8B-B14F-4D97-AF65-F5344CB8AC3E}">
        <p14:creationId xmlns:p14="http://schemas.microsoft.com/office/powerpoint/2010/main" val="23418897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344816" cy="720080"/>
          </a:xfrm>
        </p:spPr>
        <p:txBody>
          <a:bodyPr>
            <a:normAutofit fontScale="90000"/>
          </a:bodyPr>
          <a:lstStyle/>
          <a:p>
            <a:r>
              <a:rPr lang="tr-TR" sz="4000" dirty="0" smtClean="0">
                <a:solidFill>
                  <a:schemeClr val="tx1"/>
                </a:solidFill>
                <a:latin typeface="Calibri" pitchFamily="34" charset="0"/>
              </a:rPr>
              <a:t>Cinsiyete ve geçme/kalma durumuna göre dağılım (R Commander)</a:t>
            </a:r>
            <a:endParaRPr lang="tr-TR" sz="40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55</a:t>
            </a:fld>
            <a:endParaRPr lang="tr-TR" sz="1600" b="1" dirty="0">
              <a:solidFill>
                <a:schemeClr val="tx1"/>
              </a:solidFill>
            </a:endParaRPr>
          </a:p>
        </p:txBody>
      </p:sp>
      <p:pic>
        <p:nvPicPr>
          <p:cNvPr id="2" name="Picture 1"/>
          <p:cNvPicPr>
            <a:picLocks noChangeAspect="1"/>
          </p:cNvPicPr>
          <p:nvPr/>
        </p:nvPicPr>
        <p:blipFill>
          <a:blip r:embed="rId3"/>
          <a:stretch>
            <a:fillRect/>
          </a:stretch>
        </p:blipFill>
        <p:spPr>
          <a:xfrm>
            <a:off x="1043608" y="2162535"/>
            <a:ext cx="3816424" cy="3152698"/>
          </a:xfrm>
          <a:prstGeom prst="rect">
            <a:avLst/>
          </a:prstGeom>
        </p:spPr>
      </p:pic>
    </p:spTree>
    <p:extLst>
      <p:ext uri="{BB962C8B-B14F-4D97-AF65-F5344CB8AC3E}">
        <p14:creationId xmlns:p14="http://schemas.microsoft.com/office/powerpoint/2010/main" val="3752907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344816" cy="720080"/>
          </a:xfrm>
        </p:spPr>
        <p:txBody>
          <a:bodyPr>
            <a:normAutofit fontScale="90000"/>
          </a:bodyPr>
          <a:lstStyle/>
          <a:p>
            <a:r>
              <a:rPr lang="tr-TR" sz="4000" dirty="0" smtClean="0">
                <a:solidFill>
                  <a:schemeClr val="tx1"/>
                </a:solidFill>
                <a:latin typeface="Calibri" pitchFamily="34" charset="0"/>
              </a:rPr>
              <a:t>Cinsiyete ve geçme/kalma durumuna göre dağılım (R Commander)</a:t>
            </a:r>
            <a:endParaRPr lang="tr-TR" sz="40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56</a:t>
            </a:fld>
            <a:endParaRPr lang="tr-TR" sz="1600" b="1" dirty="0">
              <a:solidFill>
                <a:schemeClr val="tx1"/>
              </a:solidFill>
            </a:endParaRPr>
          </a:p>
        </p:txBody>
      </p:sp>
      <p:pic>
        <p:nvPicPr>
          <p:cNvPr id="5" name="Picture 4"/>
          <p:cNvPicPr>
            <a:picLocks noChangeAspect="1"/>
          </p:cNvPicPr>
          <p:nvPr/>
        </p:nvPicPr>
        <p:blipFill>
          <a:blip r:embed="rId3"/>
          <a:stretch>
            <a:fillRect/>
          </a:stretch>
        </p:blipFill>
        <p:spPr>
          <a:xfrm>
            <a:off x="1043608" y="2060848"/>
            <a:ext cx="5283687" cy="2952328"/>
          </a:xfrm>
          <a:prstGeom prst="rect">
            <a:avLst/>
          </a:prstGeom>
        </p:spPr>
      </p:pic>
      <p:pic>
        <p:nvPicPr>
          <p:cNvPr id="6" name="Picture 5"/>
          <p:cNvPicPr>
            <a:picLocks noChangeAspect="1"/>
          </p:cNvPicPr>
          <p:nvPr/>
        </p:nvPicPr>
        <p:blipFill>
          <a:blip r:embed="rId4"/>
          <a:stretch>
            <a:fillRect/>
          </a:stretch>
        </p:blipFill>
        <p:spPr>
          <a:xfrm>
            <a:off x="4119437" y="2996952"/>
            <a:ext cx="4289926" cy="29115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3908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344816" cy="720080"/>
          </a:xfrm>
        </p:spPr>
        <p:txBody>
          <a:bodyPr>
            <a:normAutofit fontScale="90000"/>
          </a:bodyPr>
          <a:lstStyle/>
          <a:p>
            <a:r>
              <a:rPr lang="tr-TR" sz="4000" dirty="0" smtClean="0">
                <a:solidFill>
                  <a:schemeClr val="tx1"/>
                </a:solidFill>
                <a:latin typeface="Calibri" pitchFamily="34" charset="0"/>
              </a:rPr>
              <a:t>Cinsiyete ve geçme/kalma durumuna göre dağılım (SPSS)</a:t>
            </a:r>
            <a:endParaRPr lang="tr-TR" sz="40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57</a:t>
            </a:fld>
            <a:endParaRPr lang="tr-TR" sz="1600" b="1" dirty="0">
              <a:solidFill>
                <a:schemeClr val="tx1"/>
              </a:solidFill>
            </a:endParaRPr>
          </a:p>
        </p:txBody>
      </p:sp>
      <p:pic>
        <p:nvPicPr>
          <p:cNvPr id="8" name="Picture 7"/>
          <p:cNvPicPr>
            <a:picLocks noChangeAspect="1"/>
          </p:cNvPicPr>
          <p:nvPr/>
        </p:nvPicPr>
        <p:blipFill>
          <a:blip r:embed="rId3"/>
          <a:stretch>
            <a:fillRect/>
          </a:stretch>
        </p:blipFill>
        <p:spPr>
          <a:xfrm>
            <a:off x="1043608" y="1988840"/>
            <a:ext cx="7056784" cy="4108108"/>
          </a:xfrm>
          <a:prstGeom prst="rect">
            <a:avLst/>
          </a:prstGeom>
        </p:spPr>
      </p:pic>
    </p:spTree>
    <p:extLst>
      <p:ext uri="{BB962C8B-B14F-4D97-AF65-F5344CB8AC3E}">
        <p14:creationId xmlns:p14="http://schemas.microsoft.com/office/powerpoint/2010/main" val="32139818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344816" cy="720080"/>
          </a:xfrm>
        </p:spPr>
        <p:txBody>
          <a:bodyPr>
            <a:normAutofit fontScale="90000"/>
          </a:bodyPr>
          <a:lstStyle/>
          <a:p>
            <a:r>
              <a:rPr lang="tr-TR" sz="4000" dirty="0" smtClean="0">
                <a:solidFill>
                  <a:schemeClr val="tx1"/>
                </a:solidFill>
                <a:latin typeface="Calibri" pitchFamily="34" charset="0"/>
              </a:rPr>
              <a:t>Cinsiyete ve geçme/kalma durumuna göre dağılım (SPSS)</a:t>
            </a:r>
            <a:endParaRPr lang="tr-TR" sz="40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58</a:t>
            </a:fld>
            <a:endParaRPr lang="tr-TR" sz="1600" b="1" dirty="0">
              <a:solidFill>
                <a:schemeClr val="tx1"/>
              </a:solidFill>
            </a:endParaRPr>
          </a:p>
        </p:txBody>
      </p:sp>
      <p:pic>
        <p:nvPicPr>
          <p:cNvPr id="2" name="Picture 1"/>
          <p:cNvPicPr>
            <a:picLocks noChangeAspect="1"/>
          </p:cNvPicPr>
          <p:nvPr/>
        </p:nvPicPr>
        <p:blipFill>
          <a:blip r:embed="rId3"/>
          <a:stretch>
            <a:fillRect/>
          </a:stretch>
        </p:blipFill>
        <p:spPr>
          <a:xfrm>
            <a:off x="1016845" y="1844824"/>
            <a:ext cx="7257651" cy="4297023"/>
          </a:xfrm>
          <a:prstGeom prst="rect">
            <a:avLst/>
          </a:prstGeom>
        </p:spPr>
      </p:pic>
    </p:spTree>
    <p:extLst>
      <p:ext uri="{BB962C8B-B14F-4D97-AF65-F5344CB8AC3E}">
        <p14:creationId xmlns:p14="http://schemas.microsoft.com/office/powerpoint/2010/main" val="190097212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344816" cy="720080"/>
          </a:xfrm>
        </p:spPr>
        <p:txBody>
          <a:bodyPr>
            <a:normAutofit fontScale="90000"/>
          </a:bodyPr>
          <a:lstStyle/>
          <a:p>
            <a:r>
              <a:rPr lang="tr-TR" sz="4000" dirty="0" smtClean="0">
                <a:solidFill>
                  <a:schemeClr val="tx1"/>
                </a:solidFill>
                <a:latin typeface="Calibri" pitchFamily="34" charset="0"/>
              </a:rPr>
              <a:t>Cinsiyete ve geçme/kalma durumuna göre dağılım (SPSS)</a:t>
            </a:r>
            <a:endParaRPr lang="tr-TR" sz="40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59</a:t>
            </a:fld>
            <a:endParaRPr lang="tr-TR" sz="1600" b="1" dirty="0">
              <a:solidFill>
                <a:schemeClr val="tx1"/>
              </a:solidFill>
            </a:endParaRPr>
          </a:p>
        </p:txBody>
      </p:sp>
      <p:pic>
        <p:nvPicPr>
          <p:cNvPr id="5" name="Picture 4"/>
          <p:cNvPicPr>
            <a:picLocks noChangeAspect="1"/>
          </p:cNvPicPr>
          <p:nvPr/>
        </p:nvPicPr>
        <p:blipFill>
          <a:blip r:embed="rId3"/>
          <a:stretch>
            <a:fillRect/>
          </a:stretch>
        </p:blipFill>
        <p:spPr>
          <a:xfrm>
            <a:off x="1" y="1691047"/>
            <a:ext cx="9144000" cy="4576777"/>
          </a:xfrm>
          <a:prstGeom prst="rect">
            <a:avLst/>
          </a:prstGeom>
        </p:spPr>
      </p:pic>
    </p:spTree>
    <p:extLst>
      <p:ext uri="{BB962C8B-B14F-4D97-AF65-F5344CB8AC3E}">
        <p14:creationId xmlns:p14="http://schemas.microsoft.com/office/powerpoint/2010/main" val="3320510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067128" cy="720080"/>
          </a:xfrm>
        </p:spPr>
        <p:txBody>
          <a:bodyPr>
            <a:normAutofit/>
          </a:bodyPr>
          <a:lstStyle/>
          <a:p>
            <a:r>
              <a:rPr lang="tr-TR" sz="4000" dirty="0" smtClean="0">
                <a:solidFill>
                  <a:schemeClr val="tx1"/>
                </a:solidFill>
                <a:latin typeface="Calibri" pitchFamily="34" charset="0"/>
              </a:rPr>
              <a:t>R</a:t>
            </a:r>
            <a:endParaRPr lang="tr-TR" sz="4000" dirty="0">
              <a:solidFill>
                <a:schemeClr val="tx1"/>
              </a:solidFill>
              <a:latin typeface="Calibri" pitchFamily="34" charset="0"/>
            </a:endParaRPr>
          </a:p>
        </p:txBody>
      </p:sp>
      <p:sp>
        <p:nvSpPr>
          <p:cNvPr id="2" name="İçerik Yer Tutucusu 1"/>
          <p:cNvSpPr>
            <a:spLocks noGrp="1"/>
          </p:cNvSpPr>
          <p:nvPr>
            <p:ph idx="1"/>
          </p:nvPr>
        </p:nvSpPr>
        <p:spPr>
          <a:xfrm>
            <a:off x="1043608" y="2276872"/>
            <a:ext cx="7033592" cy="3672408"/>
          </a:xfrm>
        </p:spPr>
        <p:txBody>
          <a:bodyPr>
            <a:normAutofit/>
          </a:bodyPr>
          <a:lstStyle/>
          <a:p>
            <a:pPr marL="261938" indent="-261938">
              <a:lnSpc>
                <a:spcPct val="80000"/>
              </a:lnSpc>
              <a:spcBef>
                <a:spcPts val="0"/>
              </a:spcBef>
              <a:spcAft>
                <a:spcPts val="1200"/>
              </a:spcAft>
              <a:buFont typeface="Arial" pitchFamily="34" charset="0"/>
              <a:buChar char="•"/>
            </a:pPr>
            <a:r>
              <a:rPr lang="tr-TR" sz="2800" dirty="0" smtClean="0">
                <a:solidFill>
                  <a:schemeClr val="tx1"/>
                </a:solidFill>
                <a:latin typeface="Calibri" pitchFamily="34" charset="0"/>
              </a:rPr>
              <a:t>İstatistiksel hesaplama ve grafik oluşturma yazılımı</a:t>
            </a:r>
          </a:p>
          <a:p>
            <a:pPr marL="261938" indent="-261938">
              <a:lnSpc>
                <a:spcPct val="80000"/>
              </a:lnSpc>
              <a:spcBef>
                <a:spcPts val="0"/>
              </a:spcBef>
              <a:spcAft>
                <a:spcPts val="1200"/>
              </a:spcAft>
              <a:buFont typeface="Arial" pitchFamily="34" charset="0"/>
              <a:buChar char="•"/>
            </a:pPr>
            <a:r>
              <a:rPr lang="tr-TR" sz="2800" dirty="0" smtClean="0">
                <a:solidFill>
                  <a:schemeClr val="tx1"/>
                </a:solidFill>
                <a:latin typeface="Calibri" pitchFamily="34" charset="0"/>
              </a:rPr>
              <a:t>Çok çeşitli ve işlevsel grafikler</a:t>
            </a:r>
          </a:p>
          <a:p>
            <a:pPr marL="261938" indent="-261938">
              <a:lnSpc>
                <a:spcPct val="80000"/>
              </a:lnSpc>
              <a:spcBef>
                <a:spcPts val="0"/>
              </a:spcBef>
              <a:spcAft>
                <a:spcPts val="1200"/>
              </a:spcAft>
              <a:buFont typeface="Arial" pitchFamily="34" charset="0"/>
              <a:buChar char="•"/>
            </a:pPr>
            <a:r>
              <a:rPr lang="tr-TR" sz="2800" dirty="0" smtClean="0">
                <a:solidFill>
                  <a:schemeClr val="tx1"/>
                </a:solidFill>
                <a:latin typeface="Calibri" pitchFamily="34" charset="0"/>
              </a:rPr>
              <a:t>Birçok farklı yazılımla birlikte çalışabiliyor</a:t>
            </a:r>
          </a:p>
          <a:p>
            <a:pPr marL="261938" indent="-261938">
              <a:lnSpc>
                <a:spcPct val="80000"/>
              </a:lnSpc>
              <a:spcBef>
                <a:spcPts val="0"/>
              </a:spcBef>
              <a:spcAft>
                <a:spcPts val="1200"/>
              </a:spcAft>
              <a:buFont typeface="Arial" pitchFamily="34" charset="0"/>
              <a:buChar char="•"/>
            </a:pPr>
            <a:r>
              <a:rPr lang="tr-TR" sz="2800" dirty="0" smtClean="0">
                <a:solidFill>
                  <a:schemeClr val="tx1"/>
                </a:solidFill>
                <a:latin typeface="Calibri" pitchFamily="34" charset="0"/>
              </a:rPr>
              <a:t>Açık </a:t>
            </a:r>
            <a:r>
              <a:rPr lang="tr-TR" sz="2800" dirty="0">
                <a:solidFill>
                  <a:schemeClr val="tx1"/>
                </a:solidFill>
                <a:latin typeface="Calibri" pitchFamily="34" charset="0"/>
              </a:rPr>
              <a:t>kaynak kodlu: </a:t>
            </a:r>
            <a:r>
              <a:rPr lang="tr-TR" sz="2800" dirty="0">
                <a:solidFill>
                  <a:schemeClr val="tx1"/>
                </a:solidFill>
                <a:latin typeface="Calibri" pitchFamily="34" charset="0"/>
                <a:hlinkClick r:id="rId2"/>
              </a:rPr>
              <a:t>https://</a:t>
            </a:r>
            <a:r>
              <a:rPr lang="tr-TR" sz="2800" dirty="0" smtClean="0">
                <a:solidFill>
                  <a:schemeClr val="tx1"/>
                </a:solidFill>
                <a:latin typeface="Calibri" pitchFamily="34" charset="0"/>
                <a:hlinkClick r:id="rId2"/>
              </a:rPr>
              <a:t>www.r-project.org/about.html</a:t>
            </a:r>
            <a:endParaRPr lang="tr-TR" sz="2800" dirty="0" smtClean="0">
              <a:solidFill>
                <a:schemeClr val="tx1"/>
              </a:solidFill>
              <a:latin typeface="Calibri" pitchFamily="34" charset="0"/>
            </a:endParaRPr>
          </a:p>
          <a:p>
            <a:pPr marL="261938" indent="-261938">
              <a:lnSpc>
                <a:spcPct val="80000"/>
              </a:lnSpc>
              <a:spcBef>
                <a:spcPts val="0"/>
              </a:spcBef>
              <a:spcAft>
                <a:spcPts val="1200"/>
              </a:spcAft>
              <a:buFont typeface="Arial" pitchFamily="34" charset="0"/>
              <a:buChar char="•"/>
            </a:pPr>
            <a:r>
              <a:rPr lang="tr-TR" sz="2800" dirty="0" smtClean="0">
                <a:solidFill>
                  <a:schemeClr val="tx1"/>
                </a:solidFill>
                <a:latin typeface="Calibri" pitchFamily="34" charset="0"/>
              </a:rPr>
              <a:t>R Commander</a:t>
            </a:r>
          </a:p>
          <a:p>
            <a:pPr marL="0" indent="0">
              <a:lnSpc>
                <a:spcPct val="80000"/>
              </a:lnSpc>
              <a:spcBef>
                <a:spcPts val="0"/>
              </a:spcBef>
              <a:spcAft>
                <a:spcPts val="1200"/>
              </a:spcAft>
              <a:buNone/>
            </a:pPr>
            <a:endParaRPr lang="tr-TR" sz="2800" dirty="0" smtClean="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6</a:t>
            </a:fld>
            <a:endParaRPr lang="tr-TR" sz="1600" b="1" dirty="0">
              <a:solidFill>
                <a:schemeClr val="tx1"/>
              </a:solidFill>
            </a:endParaRPr>
          </a:p>
        </p:txBody>
      </p:sp>
    </p:spTree>
    <p:extLst>
      <p:ext uri="{BB962C8B-B14F-4D97-AF65-F5344CB8AC3E}">
        <p14:creationId xmlns:p14="http://schemas.microsoft.com/office/powerpoint/2010/main" val="324250801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344816" cy="720080"/>
          </a:xfrm>
        </p:spPr>
        <p:txBody>
          <a:bodyPr>
            <a:normAutofit fontScale="90000"/>
          </a:bodyPr>
          <a:lstStyle/>
          <a:p>
            <a:r>
              <a:rPr lang="tr-TR" sz="4000" dirty="0" smtClean="0">
                <a:solidFill>
                  <a:schemeClr val="tx1"/>
                </a:solidFill>
                <a:latin typeface="Calibri" pitchFamily="34" charset="0"/>
              </a:rPr>
              <a:t>Cinsiyete ve geçme/kalma durumuna göre dağılım (SPSS)</a:t>
            </a:r>
            <a:endParaRPr lang="tr-TR" sz="40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60</a:t>
            </a:fld>
            <a:endParaRPr lang="tr-TR" sz="1600" b="1" dirty="0">
              <a:solidFill>
                <a:schemeClr val="tx1"/>
              </a:solidFill>
            </a:endParaRPr>
          </a:p>
        </p:txBody>
      </p:sp>
      <p:pic>
        <p:nvPicPr>
          <p:cNvPr id="5" name="Picture 4"/>
          <p:cNvPicPr>
            <a:picLocks noChangeAspect="1"/>
          </p:cNvPicPr>
          <p:nvPr/>
        </p:nvPicPr>
        <p:blipFill>
          <a:blip r:embed="rId3"/>
          <a:stretch>
            <a:fillRect/>
          </a:stretch>
        </p:blipFill>
        <p:spPr>
          <a:xfrm>
            <a:off x="785221" y="1772816"/>
            <a:ext cx="7624142" cy="4556755"/>
          </a:xfrm>
          <a:prstGeom prst="rect">
            <a:avLst/>
          </a:prstGeom>
        </p:spPr>
      </p:pic>
    </p:spTree>
    <p:extLst>
      <p:ext uri="{BB962C8B-B14F-4D97-AF65-F5344CB8AC3E}">
        <p14:creationId xmlns:p14="http://schemas.microsoft.com/office/powerpoint/2010/main" val="18040950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344816" cy="720080"/>
          </a:xfrm>
        </p:spPr>
        <p:txBody>
          <a:bodyPr>
            <a:normAutofit fontScale="90000"/>
          </a:bodyPr>
          <a:lstStyle/>
          <a:p>
            <a:r>
              <a:rPr lang="tr-TR" sz="4000" dirty="0" smtClean="0">
                <a:solidFill>
                  <a:schemeClr val="tx1"/>
                </a:solidFill>
                <a:latin typeface="Calibri" pitchFamily="34" charset="0"/>
              </a:rPr>
              <a:t>Cinsiyete ve geçme/kalma durumuna göre dağılım (SPSS)</a:t>
            </a:r>
            <a:endParaRPr lang="tr-TR" sz="40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61</a:t>
            </a:fld>
            <a:endParaRPr lang="tr-TR" sz="1600" b="1" dirty="0">
              <a:solidFill>
                <a:schemeClr val="tx1"/>
              </a:solidFill>
            </a:endParaRPr>
          </a:p>
        </p:txBody>
      </p:sp>
      <p:sp>
        <p:nvSpPr>
          <p:cNvPr id="6" name="İçerik Yer Tutucusu 1"/>
          <p:cNvSpPr>
            <a:spLocks noGrp="1"/>
          </p:cNvSpPr>
          <p:nvPr>
            <p:ph idx="1"/>
          </p:nvPr>
        </p:nvSpPr>
        <p:spPr>
          <a:xfrm>
            <a:off x="1055204" y="2132856"/>
            <a:ext cx="7189204" cy="3888432"/>
          </a:xfrm>
        </p:spPr>
        <p:txBody>
          <a:bodyPr>
            <a:normAutofit/>
          </a:bodyPr>
          <a:lstStyle/>
          <a:p>
            <a:pPr marL="261938" indent="-261938">
              <a:lnSpc>
                <a:spcPct val="80000"/>
              </a:lnSpc>
              <a:spcBef>
                <a:spcPts val="0"/>
              </a:spcBef>
              <a:spcAft>
                <a:spcPts val="1200"/>
              </a:spcAft>
              <a:buFont typeface="Arial" pitchFamily="34" charset="0"/>
              <a:buChar char="•"/>
            </a:pPr>
            <a:r>
              <a:rPr lang="tr-TR" sz="2800" dirty="0" err="1" smtClean="0">
                <a:solidFill>
                  <a:schemeClr val="tx1"/>
                </a:solidFill>
                <a:latin typeface="Calibri" pitchFamily="34" charset="0"/>
              </a:rPr>
              <a:t>Analyze</a:t>
            </a:r>
            <a:r>
              <a:rPr lang="tr-TR" sz="2800" dirty="0" smtClean="0">
                <a:solidFill>
                  <a:schemeClr val="tx1"/>
                </a:solidFill>
                <a:latin typeface="Calibri" pitchFamily="34" charset="0"/>
              </a:rPr>
              <a:t> &gt; </a:t>
            </a:r>
            <a:r>
              <a:rPr lang="tr-TR" sz="2800" dirty="0" err="1" smtClean="0">
                <a:solidFill>
                  <a:schemeClr val="tx1"/>
                </a:solidFill>
                <a:latin typeface="Calibri" pitchFamily="34" charset="0"/>
              </a:rPr>
              <a:t>Descriptive</a:t>
            </a:r>
            <a:r>
              <a:rPr lang="tr-TR" sz="2800" dirty="0" smtClean="0">
                <a:solidFill>
                  <a:schemeClr val="tx1"/>
                </a:solidFill>
                <a:latin typeface="Calibri" pitchFamily="34" charset="0"/>
              </a:rPr>
              <a:t> </a:t>
            </a:r>
            <a:r>
              <a:rPr lang="tr-TR" sz="2800" dirty="0" err="1" smtClean="0">
                <a:solidFill>
                  <a:schemeClr val="tx1"/>
                </a:solidFill>
                <a:latin typeface="Calibri" pitchFamily="34" charset="0"/>
              </a:rPr>
              <a:t>Statistics</a:t>
            </a:r>
            <a:r>
              <a:rPr lang="tr-TR" sz="2800" dirty="0" smtClean="0">
                <a:solidFill>
                  <a:schemeClr val="tx1"/>
                </a:solidFill>
                <a:latin typeface="Calibri" pitchFamily="34" charset="0"/>
              </a:rPr>
              <a:t> &gt; </a:t>
            </a:r>
            <a:r>
              <a:rPr lang="tr-TR" sz="2800" dirty="0" err="1" smtClean="0">
                <a:solidFill>
                  <a:schemeClr val="tx1"/>
                </a:solidFill>
                <a:latin typeface="Calibri" pitchFamily="34" charset="0"/>
              </a:rPr>
              <a:t>Crosstabs</a:t>
            </a:r>
            <a:endParaRPr lang="tr-TR" sz="2800" dirty="0" smtClean="0">
              <a:solidFill>
                <a:schemeClr val="tx1"/>
              </a:solidFill>
              <a:latin typeface="Calibri" pitchFamily="34" charset="0"/>
            </a:endParaRPr>
          </a:p>
        </p:txBody>
      </p:sp>
      <p:pic>
        <p:nvPicPr>
          <p:cNvPr id="2" name="Picture 1"/>
          <p:cNvPicPr>
            <a:picLocks noChangeAspect="1"/>
          </p:cNvPicPr>
          <p:nvPr/>
        </p:nvPicPr>
        <p:blipFill>
          <a:blip r:embed="rId3"/>
          <a:stretch>
            <a:fillRect/>
          </a:stretch>
        </p:blipFill>
        <p:spPr>
          <a:xfrm>
            <a:off x="134661" y="1628800"/>
            <a:ext cx="8874678" cy="4686971"/>
          </a:xfrm>
          <a:prstGeom prst="rect">
            <a:avLst/>
          </a:prstGeom>
        </p:spPr>
      </p:pic>
      <p:pic>
        <p:nvPicPr>
          <p:cNvPr id="7" name="Picture 6"/>
          <p:cNvPicPr>
            <a:picLocks noChangeAspect="1"/>
          </p:cNvPicPr>
          <p:nvPr/>
        </p:nvPicPr>
        <p:blipFill>
          <a:blip r:embed="rId4"/>
          <a:stretch>
            <a:fillRect/>
          </a:stretch>
        </p:blipFill>
        <p:spPr>
          <a:xfrm>
            <a:off x="899592" y="74239"/>
            <a:ext cx="6716657" cy="35282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8582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344816" cy="720080"/>
          </a:xfrm>
        </p:spPr>
        <p:txBody>
          <a:bodyPr>
            <a:normAutofit fontScale="90000"/>
          </a:bodyPr>
          <a:lstStyle/>
          <a:p>
            <a:r>
              <a:rPr lang="tr-TR" sz="4000" dirty="0" smtClean="0">
                <a:solidFill>
                  <a:schemeClr val="tx1"/>
                </a:solidFill>
                <a:latin typeface="Calibri" pitchFamily="34" charset="0"/>
              </a:rPr>
              <a:t>Cinsiyete ve geçme/kalma durumuna göre dağılım (SPSS)</a:t>
            </a:r>
            <a:endParaRPr lang="tr-TR" sz="40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62</a:t>
            </a:fld>
            <a:endParaRPr lang="tr-TR" sz="1600" b="1" dirty="0">
              <a:solidFill>
                <a:schemeClr val="tx1"/>
              </a:solidFill>
            </a:endParaRPr>
          </a:p>
        </p:txBody>
      </p:sp>
      <p:pic>
        <p:nvPicPr>
          <p:cNvPr id="7" name="Picture 6"/>
          <p:cNvPicPr>
            <a:picLocks noChangeAspect="1"/>
          </p:cNvPicPr>
          <p:nvPr/>
        </p:nvPicPr>
        <p:blipFill>
          <a:blip r:embed="rId3"/>
          <a:stretch>
            <a:fillRect/>
          </a:stretch>
        </p:blipFill>
        <p:spPr>
          <a:xfrm>
            <a:off x="323528" y="1916832"/>
            <a:ext cx="8565471" cy="4176464"/>
          </a:xfrm>
          <a:prstGeom prst="rect">
            <a:avLst/>
          </a:prstGeom>
        </p:spPr>
      </p:pic>
      <p:pic>
        <p:nvPicPr>
          <p:cNvPr id="8" name="Picture 7"/>
          <p:cNvPicPr>
            <a:picLocks noChangeAspect="1"/>
          </p:cNvPicPr>
          <p:nvPr/>
        </p:nvPicPr>
        <p:blipFill>
          <a:blip r:embed="rId4"/>
          <a:stretch>
            <a:fillRect/>
          </a:stretch>
        </p:blipFill>
        <p:spPr>
          <a:xfrm>
            <a:off x="107504" y="1550342"/>
            <a:ext cx="7632848" cy="34365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2923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344816" cy="720080"/>
          </a:xfrm>
        </p:spPr>
        <p:txBody>
          <a:bodyPr>
            <a:normAutofit fontScale="90000"/>
          </a:bodyPr>
          <a:lstStyle/>
          <a:p>
            <a:r>
              <a:rPr lang="tr-TR" sz="4000" dirty="0" smtClean="0">
                <a:solidFill>
                  <a:schemeClr val="tx1"/>
                </a:solidFill>
                <a:latin typeface="Calibri" pitchFamily="34" charset="0"/>
              </a:rPr>
              <a:t>Cinsiyete ve geçme/kalma durumuna göre dağılım (SPSS)</a:t>
            </a:r>
            <a:endParaRPr lang="tr-TR" sz="40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63</a:t>
            </a:fld>
            <a:endParaRPr lang="tr-TR" sz="1600" b="1" dirty="0">
              <a:solidFill>
                <a:schemeClr val="tx1"/>
              </a:solidFill>
            </a:endParaRPr>
          </a:p>
        </p:txBody>
      </p:sp>
      <p:pic>
        <p:nvPicPr>
          <p:cNvPr id="2" name="Picture 1"/>
          <p:cNvPicPr>
            <a:picLocks noChangeAspect="1"/>
          </p:cNvPicPr>
          <p:nvPr/>
        </p:nvPicPr>
        <p:blipFill>
          <a:blip r:embed="rId3"/>
          <a:stretch>
            <a:fillRect/>
          </a:stretch>
        </p:blipFill>
        <p:spPr>
          <a:xfrm>
            <a:off x="467544" y="1988840"/>
            <a:ext cx="8386248" cy="4032448"/>
          </a:xfrm>
          <a:prstGeom prst="rect">
            <a:avLst/>
          </a:prstGeom>
        </p:spPr>
      </p:pic>
      <p:pic>
        <p:nvPicPr>
          <p:cNvPr id="5" name="Picture 4"/>
          <p:cNvPicPr>
            <a:picLocks noChangeAspect="1"/>
          </p:cNvPicPr>
          <p:nvPr/>
        </p:nvPicPr>
        <p:blipFill>
          <a:blip r:embed="rId4"/>
          <a:stretch>
            <a:fillRect/>
          </a:stretch>
        </p:blipFill>
        <p:spPr>
          <a:xfrm>
            <a:off x="323528" y="1567462"/>
            <a:ext cx="7570729" cy="37337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0011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344816" cy="720080"/>
          </a:xfrm>
        </p:spPr>
        <p:txBody>
          <a:bodyPr>
            <a:normAutofit fontScale="90000"/>
          </a:bodyPr>
          <a:lstStyle/>
          <a:p>
            <a:r>
              <a:rPr lang="tr-TR" sz="4000" dirty="0" smtClean="0">
                <a:solidFill>
                  <a:schemeClr val="tx1"/>
                </a:solidFill>
                <a:latin typeface="Calibri" pitchFamily="34" charset="0"/>
              </a:rPr>
              <a:t>Cinsiyete ve geçme/kalma durumuna göre dağılım (PSPP)</a:t>
            </a:r>
            <a:endParaRPr lang="tr-TR" sz="40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64</a:t>
            </a:fld>
            <a:endParaRPr lang="tr-TR" sz="1600" b="1" dirty="0">
              <a:solidFill>
                <a:schemeClr val="tx1"/>
              </a:solidFill>
            </a:endParaRPr>
          </a:p>
        </p:txBody>
      </p:sp>
      <p:pic>
        <p:nvPicPr>
          <p:cNvPr id="6" name="Picture 5"/>
          <p:cNvPicPr>
            <a:picLocks noChangeAspect="1"/>
          </p:cNvPicPr>
          <p:nvPr/>
        </p:nvPicPr>
        <p:blipFill rotWithShape="1">
          <a:blip r:embed="rId3"/>
          <a:srcRect b="44777"/>
          <a:stretch/>
        </p:blipFill>
        <p:spPr>
          <a:xfrm>
            <a:off x="919232" y="1988840"/>
            <a:ext cx="7490131" cy="3486014"/>
          </a:xfrm>
          <a:prstGeom prst="rect">
            <a:avLst/>
          </a:prstGeom>
        </p:spPr>
      </p:pic>
    </p:spTree>
    <p:extLst>
      <p:ext uri="{BB962C8B-B14F-4D97-AF65-F5344CB8AC3E}">
        <p14:creationId xmlns:p14="http://schemas.microsoft.com/office/powerpoint/2010/main" val="366918067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344816" cy="720080"/>
          </a:xfrm>
        </p:spPr>
        <p:txBody>
          <a:bodyPr>
            <a:normAutofit fontScale="90000"/>
          </a:bodyPr>
          <a:lstStyle/>
          <a:p>
            <a:r>
              <a:rPr lang="tr-TR" sz="4000" dirty="0" smtClean="0">
                <a:solidFill>
                  <a:schemeClr val="tx1"/>
                </a:solidFill>
                <a:latin typeface="Calibri" pitchFamily="34" charset="0"/>
              </a:rPr>
              <a:t>Cinsiyete ve geçme/kalma durumuna göre dağılım (PSPP)</a:t>
            </a:r>
            <a:endParaRPr lang="tr-TR" sz="40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65</a:t>
            </a:fld>
            <a:endParaRPr lang="tr-TR" sz="1600" b="1" dirty="0">
              <a:solidFill>
                <a:schemeClr val="tx1"/>
              </a:solidFill>
            </a:endParaRPr>
          </a:p>
        </p:txBody>
      </p:sp>
      <p:pic>
        <p:nvPicPr>
          <p:cNvPr id="2" name="Picture 1"/>
          <p:cNvPicPr>
            <a:picLocks noChangeAspect="1"/>
          </p:cNvPicPr>
          <p:nvPr/>
        </p:nvPicPr>
        <p:blipFill rotWithShape="1">
          <a:blip r:embed="rId3"/>
          <a:srcRect r="23168"/>
          <a:stretch/>
        </p:blipFill>
        <p:spPr>
          <a:xfrm>
            <a:off x="0" y="44624"/>
            <a:ext cx="9144000" cy="6709401"/>
          </a:xfrm>
          <a:prstGeom prst="rect">
            <a:avLst/>
          </a:prstGeom>
        </p:spPr>
      </p:pic>
    </p:spTree>
    <p:extLst>
      <p:ext uri="{BB962C8B-B14F-4D97-AF65-F5344CB8AC3E}">
        <p14:creationId xmlns:p14="http://schemas.microsoft.com/office/powerpoint/2010/main" val="120120097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344816" cy="720080"/>
          </a:xfrm>
        </p:spPr>
        <p:txBody>
          <a:bodyPr>
            <a:normAutofit fontScale="90000"/>
          </a:bodyPr>
          <a:lstStyle/>
          <a:p>
            <a:r>
              <a:rPr lang="tr-TR" sz="4000" dirty="0" smtClean="0">
                <a:solidFill>
                  <a:schemeClr val="tx1"/>
                </a:solidFill>
                <a:latin typeface="Calibri" pitchFamily="34" charset="0"/>
              </a:rPr>
              <a:t>Cinsiyete ve geçme/kalma durumuna göre dağılım (PSPP)</a:t>
            </a:r>
            <a:endParaRPr lang="tr-TR" sz="40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66</a:t>
            </a:fld>
            <a:endParaRPr lang="tr-TR" sz="1600" b="1" dirty="0">
              <a:solidFill>
                <a:schemeClr val="tx1"/>
              </a:solidFill>
            </a:endParaRPr>
          </a:p>
        </p:txBody>
      </p:sp>
      <p:pic>
        <p:nvPicPr>
          <p:cNvPr id="5" name="Picture 4"/>
          <p:cNvPicPr>
            <a:picLocks noChangeAspect="1"/>
          </p:cNvPicPr>
          <p:nvPr/>
        </p:nvPicPr>
        <p:blipFill>
          <a:blip r:embed="rId3"/>
          <a:stretch>
            <a:fillRect/>
          </a:stretch>
        </p:blipFill>
        <p:spPr>
          <a:xfrm>
            <a:off x="109537" y="1844824"/>
            <a:ext cx="8924925" cy="4362450"/>
          </a:xfrm>
          <a:prstGeom prst="rect">
            <a:avLst/>
          </a:prstGeom>
        </p:spPr>
      </p:pic>
    </p:spTree>
    <p:extLst>
      <p:ext uri="{BB962C8B-B14F-4D97-AF65-F5344CB8AC3E}">
        <p14:creationId xmlns:p14="http://schemas.microsoft.com/office/powerpoint/2010/main" val="1327118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344816" cy="720080"/>
          </a:xfrm>
        </p:spPr>
        <p:txBody>
          <a:bodyPr>
            <a:normAutofit fontScale="90000"/>
          </a:bodyPr>
          <a:lstStyle/>
          <a:p>
            <a:r>
              <a:rPr lang="tr-TR" sz="4000" dirty="0" smtClean="0">
                <a:solidFill>
                  <a:schemeClr val="tx1"/>
                </a:solidFill>
                <a:latin typeface="Calibri" pitchFamily="34" charset="0"/>
              </a:rPr>
              <a:t>Cinsiyete ve geçme/kalma durumuna göre dağılım (PSPP)</a:t>
            </a:r>
            <a:endParaRPr lang="tr-TR" sz="40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67</a:t>
            </a:fld>
            <a:endParaRPr lang="tr-TR" sz="1600" b="1" dirty="0">
              <a:solidFill>
                <a:schemeClr val="tx1"/>
              </a:solidFill>
            </a:endParaRPr>
          </a:p>
        </p:txBody>
      </p:sp>
      <p:sp>
        <p:nvSpPr>
          <p:cNvPr id="6" name="İçerik Yer Tutucusu 1"/>
          <p:cNvSpPr>
            <a:spLocks noGrp="1"/>
          </p:cNvSpPr>
          <p:nvPr>
            <p:ph idx="1"/>
          </p:nvPr>
        </p:nvSpPr>
        <p:spPr>
          <a:xfrm>
            <a:off x="1055204" y="2132856"/>
            <a:ext cx="7189204" cy="3888432"/>
          </a:xfrm>
        </p:spPr>
        <p:txBody>
          <a:bodyPr>
            <a:normAutofit/>
          </a:bodyPr>
          <a:lstStyle/>
          <a:p>
            <a:pPr marL="261938" indent="-261938">
              <a:lnSpc>
                <a:spcPct val="80000"/>
              </a:lnSpc>
              <a:spcBef>
                <a:spcPts val="0"/>
              </a:spcBef>
              <a:spcAft>
                <a:spcPts val="1200"/>
              </a:spcAft>
              <a:buFont typeface="Arial" pitchFamily="34" charset="0"/>
              <a:buChar char="•"/>
            </a:pPr>
            <a:r>
              <a:rPr lang="tr-TR" sz="2800" dirty="0" err="1" smtClean="0">
                <a:solidFill>
                  <a:schemeClr val="tx1"/>
                </a:solidFill>
                <a:latin typeface="Calibri" pitchFamily="34" charset="0"/>
              </a:rPr>
              <a:t>Analyze</a:t>
            </a:r>
            <a:r>
              <a:rPr lang="tr-TR" sz="2800" dirty="0" smtClean="0">
                <a:solidFill>
                  <a:schemeClr val="tx1"/>
                </a:solidFill>
                <a:latin typeface="Calibri" pitchFamily="34" charset="0"/>
              </a:rPr>
              <a:t> &gt; </a:t>
            </a:r>
            <a:r>
              <a:rPr lang="tr-TR" sz="2800" dirty="0" err="1" smtClean="0">
                <a:solidFill>
                  <a:schemeClr val="tx1"/>
                </a:solidFill>
                <a:latin typeface="Calibri" pitchFamily="34" charset="0"/>
              </a:rPr>
              <a:t>Descriptive</a:t>
            </a:r>
            <a:r>
              <a:rPr lang="tr-TR" sz="2800" dirty="0" smtClean="0">
                <a:solidFill>
                  <a:schemeClr val="tx1"/>
                </a:solidFill>
                <a:latin typeface="Calibri" pitchFamily="34" charset="0"/>
              </a:rPr>
              <a:t> </a:t>
            </a:r>
            <a:r>
              <a:rPr lang="tr-TR" sz="2800" dirty="0" err="1" smtClean="0">
                <a:solidFill>
                  <a:schemeClr val="tx1"/>
                </a:solidFill>
                <a:latin typeface="Calibri" pitchFamily="34" charset="0"/>
              </a:rPr>
              <a:t>Statistics</a:t>
            </a:r>
            <a:r>
              <a:rPr lang="tr-TR" sz="2800" dirty="0" smtClean="0">
                <a:solidFill>
                  <a:schemeClr val="tx1"/>
                </a:solidFill>
                <a:latin typeface="Calibri" pitchFamily="34" charset="0"/>
              </a:rPr>
              <a:t> &gt; </a:t>
            </a:r>
            <a:r>
              <a:rPr lang="tr-TR" sz="2800" dirty="0" err="1" smtClean="0">
                <a:solidFill>
                  <a:schemeClr val="tx1"/>
                </a:solidFill>
                <a:latin typeface="Calibri" pitchFamily="34" charset="0"/>
              </a:rPr>
              <a:t>Crosstabs</a:t>
            </a:r>
            <a:endParaRPr lang="tr-TR" sz="2800" dirty="0" smtClean="0">
              <a:solidFill>
                <a:schemeClr val="tx1"/>
              </a:solidFill>
              <a:latin typeface="Calibri" pitchFamily="34" charset="0"/>
            </a:endParaRPr>
          </a:p>
        </p:txBody>
      </p:sp>
      <p:pic>
        <p:nvPicPr>
          <p:cNvPr id="7" name="Picture 6"/>
          <p:cNvPicPr>
            <a:picLocks noChangeAspect="1"/>
          </p:cNvPicPr>
          <p:nvPr/>
        </p:nvPicPr>
        <p:blipFill>
          <a:blip r:embed="rId3"/>
          <a:stretch>
            <a:fillRect/>
          </a:stretch>
        </p:blipFill>
        <p:spPr>
          <a:xfrm>
            <a:off x="323528" y="2636912"/>
            <a:ext cx="5389004" cy="3584196"/>
          </a:xfrm>
          <a:prstGeom prst="rect">
            <a:avLst/>
          </a:prstGeom>
        </p:spPr>
      </p:pic>
      <p:pic>
        <p:nvPicPr>
          <p:cNvPr id="8" name="Picture 7"/>
          <p:cNvPicPr>
            <a:picLocks noChangeAspect="1"/>
          </p:cNvPicPr>
          <p:nvPr/>
        </p:nvPicPr>
        <p:blipFill>
          <a:blip r:embed="rId4"/>
          <a:stretch>
            <a:fillRect/>
          </a:stretch>
        </p:blipFill>
        <p:spPr>
          <a:xfrm>
            <a:off x="4680494" y="2780928"/>
            <a:ext cx="4146690" cy="2965511"/>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5"/>
          <a:stretch>
            <a:fillRect/>
          </a:stretch>
        </p:blipFill>
        <p:spPr>
          <a:xfrm>
            <a:off x="5307534" y="4699351"/>
            <a:ext cx="3696966" cy="1659181"/>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6"/>
          <a:stretch>
            <a:fillRect/>
          </a:stretch>
        </p:blipFill>
        <p:spPr>
          <a:xfrm>
            <a:off x="899592" y="54877"/>
            <a:ext cx="6744547" cy="42088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2192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344816" cy="720080"/>
          </a:xfrm>
        </p:spPr>
        <p:txBody>
          <a:bodyPr>
            <a:normAutofit fontScale="90000"/>
          </a:bodyPr>
          <a:lstStyle/>
          <a:p>
            <a:r>
              <a:rPr lang="tr-TR" sz="4000" dirty="0" smtClean="0">
                <a:solidFill>
                  <a:schemeClr val="tx1"/>
                </a:solidFill>
                <a:latin typeface="Calibri" pitchFamily="34" charset="0"/>
              </a:rPr>
              <a:t>Cinsiyete ve geçme/kalma durumuna göre dağılım (PSPP)</a:t>
            </a:r>
            <a:endParaRPr lang="tr-TR" sz="40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68</a:t>
            </a:fld>
            <a:endParaRPr lang="tr-TR" sz="1600" b="1" dirty="0">
              <a:solidFill>
                <a:schemeClr val="tx1"/>
              </a:solidFill>
            </a:endParaRPr>
          </a:p>
        </p:txBody>
      </p:sp>
      <p:pic>
        <p:nvPicPr>
          <p:cNvPr id="5" name="Picture 4"/>
          <p:cNvPicPr>
            <a:picLocks noChangeAspect="1"/>
          </p:cNvPicPr>
          <p:nvPr/>
        </p:nvPicPr>
        <p:blipFill>
          <a:blip r:embed="rId3"/>
          <a:stretch>
            <a:fillRect/>
          </a:stretch>
        </p:blipFill>
        <p:spPr>
          <a:xfrm>
            <a:off x="1043608" y="1988840"/>
            <a:ext cx="3816424" cy="2678394"/>
          </a:xfrm>
          <a:prstGeom prst="rect">
            <a:avLst/>
          </a:prstGeom>
        </p:spPr>
      </p:pic>
      <p:pic>
        <p:nvPicPr>
          <p:cNvPr id="11" name="Picture 10"/>
          <p:cNvPicPr>
            <a:picLocks noChangeAspect="1"/>
          </p:cNvPicPr>
          <p:nvPr/>
        </p:nvPicPr>
        <p:blipFill>
          <a:blip r:embed="rId4"/>
          <a:stretch>
            <a:fillRect/>
          </a:stretch>
        </p:blipFill>
        <p:spPr>
          <a:xfrm>
            <a:off x="2824532" y="2924944"/>
            <a:ext cx="5454404" cy="32293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12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344816" cy="720080"/>
          </a:xfrm>
        </p:spPr>
        <p:txBody>
          <a:bodyPr>
            <a:normAutofit fontScale="90000"/>
          </a:bodyPr>
          <a:lstStyle/>
          <a:p>
            <a:r>
              <a:rPr lang="tr-TR" sz="4000" dirty="0" smtClean="0">
                <a:solidFill>
                  <a:schemeClr val="tx1"/>
                </a:solidFill>
                <a:latin typeface="Calibri" pitchFamily="34" charset="0"/>
              </a:rPr>
              <a:t>Cinsiyete ve geçme/kalma durumuna göre dağılım (PSPP)</a:t>
            </a:r>
            <a:endParaRPr lang="tr-TR" sz="40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69</a:t>
            </a:fld>
            <a:endParaRPr lang="tr-TR" sz="1600" b="1" dirty="0">
              <a:solidFill>
                <a:schemeClr val="tx1"/>
              </a:solidFill>
            </a:endParaRPr>
          </a:p>
        </p:txBody>
      </p:sp>
      <p:pic>
        <p:nvPicPr>
          <p:cNvPr id="2" name="Picture 1"/>
          <p:cNvPicPr>
            <a:picLocks noChangeAspect="1"/>
          </p:cNvPicPr>
          <p:nvPr/>
        </p:nvPicPr>
        <p:blipFill>
          <a:blip r:embed="rId3"/>
          <a:stretch>
            <a:fillRect/>
          </a:stretch>
        </p:blipFill>
        <p:spPr>
          <a:xfrm>
            <a:off x="1043608" y="2060847"/>
            <a:ext cx="4104456" cy="2851000"/>
          </a:xfrm>
          <a:prstGeom prst="rect">
            <a:avLst/>
          </a:prstGeom>
        </p:spPr>
      </p:pic>
      <p:pic>
        <p:nvPicPr>
          <p:cNvPr id="6" name="Picture 5"/>
          <p:cNvPicPr>
            <a:picLocks noChangeAspect="1"/>
          </p:cNvPicPr>
          <p:nvPr/>
        </p:nvPicPr>
        <p:blipFill>
          <a:blip r:embed="rId4"/>
          <a:stretch>
            <a:fillRect/>
          </a:stretch>
        </p:blipFill>
        <p:spPr>
          <a:xfrm>
            <a:off x="2327613" y="2636912"/>
            <a:ext cx="5916795" cy="33781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861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7</a:t>
            </a:fld>
            <a:endParaRPr lang="tr-TR" sz="1600" b="1" dirty="0">
              <a:solidFill>
                <a:schemeClr val="tx1"/>
              </a:solidFill>
            </a:endParaRPr>
          </a:p>
        </p:txBody>
      </p:sp>
      <p:pic>
        <p:nvPicPr>
          <p:cNvPr id="8" name="Picture 7"/>
          <p:cNvPicPr>
            <a:picLocks noChangeAspect="1"/>
          </p:cNvPicPr>
          <p:nvPr/>
        </p:nvPicPr>
        <p:blipFill rotWithShape="1">
          <a:blip r:embed="rId3"/>
          <a:srcRect r="4714"/>
          <a:stretch/>
        </p:blipFill>
        <p:spPr>
          <a:xfrm>
            <a:off x="251520" y="841636"/>
            <a:ext cx="8712968" cy="3066932"/>
          </a:xfrm>
          <a:prstGeom prst="rect">
            <a:avLst/>
          </a:prstGeom>
        </p:spPr>
      </p:pic>
      <p:pic>
        <p:nvPicPr>
          <p:cNvPr id="12" name="Picture 11"/>
          <p:cNvPicPr>
            <a:picLocks noChangeAspect="1"/>
          </p:cNvPicPr>
          <p:nvPr/>
        </p:nvPicPr>
        <p:blipFill>
          <a:blip r:embed="rId4"/>
          <a:stretch>
            <a:fillRect/>
          </a:stretch>
        </p:blipFill>
        <p:spPr>
          <a:xfrm>
            <a:off x="1258763" y="0"/>
            <a:ext cx="7705725" cy="6181725"/>
          </a:xfrm>
          <a:prstGeom prst="rect">
            <a:avLst/>
          </a:prstGeom>
        </p:spPr>
      </p:pic>
      <p:pic>
        <p:nvPicPr>
          <p:cNvPr id="14" name="Picture 13"/>
          <p:cNvPicPr>
            <a:picLocks noChangeAspect="1"/>
          </p:cNvPicPr>
          <p:nvPr/>
        </p:nvPicPr>
        <p:blipFill>
          <a:blip r:embed="rId5"/>
          <a:stretch>
            <a:fillRect/>
          </a:stretch>
        </p:blipFill>
        <p:spPr>
          <a:xfrm>
            <a:off x="3496618" y="548680"/>
            <a:ext cx="2011486" cy="54155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4772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27584" y="764704"/>
            <a:ext cx="7488832" cy="5472608"/>
          </a:xfrm>
        </p:spPr>
        <p:txBody>
          <a:bodyPr>
            <a:normAutofit/>
          </a:bodyPr>
          <a:lstStyle/>
          <a:p>
            <a:pPr algn="ctr"/>
            <a:r>
              <a:rPr lang="tr-TR" sz="4500" dirty="0" smtClean="0">
                <a:solidFill>
                  <a:schemeClr val="tx1"/>
                </a:solidFill>
                <a:latin typeface="Calibri" pitchFamily="34" charset="0"/>
              </a:rPr>
              <a:t>Verilerin Düzenlenmesi </a:t>
            </a:r>
            <a:br>
              <a:rPr lang="tr-TR" sz="4500" dirty="0" smtClean="0">
                <a:solidFill>
                  <a:schemeClr val="tx1"/>
                </a:solidFill>
                <a:latin typeface="Calibri" pitchFamily="34" charset="0"/>
              </a:rPr>
            </a:br>
            <a:r>
              <a:rPr lang="tr-TR" sz="4500" dirty="0" smtClean="0">
                <a:solidFill>
                  <a:schemeClr val="tx1"/>
                </a:solidFill>
                <a:latin typeface="Calibri" pitchFamily="34" charset="0"/>
              </a:rPr>
              <a:t>ve</a:t>
            </a:r>
            <a:br>
              <a:rPr lang="tr-TR" sz="4500" dirty="0" smtClean="0">
                <a:solidFill>
                  <a:schemeClr val="tx1"/>
                </a:solidFill>
                <a:latin typeface="Calibri" pitchFamily="34" charset="0"/>
              </a:rPr>
            </a:br>
            <a:r>
              <a:rPr lang="tr-TR" sz="4500" dirty="0" smtClean="0">
                <a:solidFill>
                  <a:schemeClr val="tx1"/>
                </a:solidFill>
                <a:latin typeface="Calibri" pitchFamily="34" charset="0"/>
              </a:rPr>
              <a:t>Özetlenmesi</a:t>
            </a:r>
            <a:br>
              <a:rPr lang="tr-TR" sz="4500" dirty="0" smtClean="0">
                <a:solidFill>
                  <a:schemeClr val="tx1"/>
                </a:solidFill>
                <a:latin typeface="Calibri" pitchFamily="34" charset="0"/>
              </a:rPr>
            </a:br>
            <a:r>
              <a:rPr lang="tr-TR" sz="4800" b="1" dirty="0" smtClean="0">
                <a:latin typeface="Calibri" pitchFamily="34" charset="0"/>
              </a:rPr>
              <a:t/>
            </a:r>
            <a:br>
              <a:rPr lang="tr-TR" sz="4800" b="1" dirty="0" smtClean="0">
                <a:latin typeface="Calibri" pitchFamily="34" charset="0"/>
              </a:rPr>
            </a:br>
            <a:r>
              <a:rPr lang="tr-TR" sz="4800" b="1" dirty="0" smtClean="0">
                <a:latin typeface="Calibri" pitchFamily="34" charset="0"/>
              </a:rPr>
              <a:t/>
            </a:r>
            <a:br>
              <a:rPr lang="tr-TR" sz="4800" b="1" dirty="0" smtClean="0">
                <a:latin typeface="Calibri" pitchFamily="34" charset="0"/>
              </a:rPr>
            </a:br>
            <a:r>
              <a:rPr lang="tr-TR" sz="3500" dirty="0" smtClean="0">
                <a:solidFill>
                  <a:schemeClr val="tx1"/>
                </a:solidFill>
                <a:latin typeface="Calibri" pitchFamily="34" charset="0"/>
              </a:rPr>
              <a:t>BBY252 Araştırma Yöntemleri</a:t>
            </a:r>
            <a:br>
              <a:rPr lang="tr-TR" sz="3500" dirty="0" smtClean="0">
                <a:solidFill>
                  <a:schemeClr val="tx1"/>
                </a:solidFill>
                <a:latin typeface="Calibri" pitchFamily="34" charset="0"/>
              </a:rPr>
            </a:br>
            <a:r>
              <a:rPr lang="tr-TR" sz="3500" dirty="0" smtClean="0">
                <a:solidFill>
                  <a:schemeClr val="tx1"/>
                </a:solidFill>
                <a:latin typeface="Calibri" pitchFamily="34" charset="0"/>
              </a:rPr>
              <a:t>Güleda Doğan</a:t>
            </a:r>
            <a:r>
              <a:rPr lang="tr-TR" sz="4800" b="1" dirty="0">
                <a:latin typeface="Calibri" pitchFamily="34" charset="0"/>
              </a:rPr>
              <a:t/>
            </a:r>
            <a:br>
              <a:rPr lang="tr-TR" sz="4800" b="1" dirty="0">
                <a:latin typeface="Calibri" pitchFamily="34" charset="0"/>
              </a:rPr>
            </a:br>
            <a:endParaRPr lang="tr-TR" sz="4000" dirty="0">
              <a:latin typeface="Calibri" pitchFamily="34" charset="0"/>
            </a:endParaRPr>
          </a:p>
        </p:txBody>
      </p:sp>
    </p:spTree>
    <p:extLst>
      <p:ext uri="{BB962C8B-B14F-4D97-AF65-F5344CB8AC3E}">
        <p14:creationId xmlns:p14="http://schemas.microsoft.com/office/powerpoint/2010/main" val="33526247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8</a:t>
            </a:fld>
            <a:endParaRPr lang="tr-TR" sz="1600" b="1" dirty="0">
              <a:solidFill>
                <a:schemeClr val="tx1"/>
              </a:solidFill>
            </a:endParaRPr>
          </a:p>
        </p:txBody>
      </p:sp>
      <p:pic>
        <p:nvPicPr>
          <p:cNvPr id="16" name="Picture 15"/>
          <p:cNvPicPr>
            <a:picLocks noChangeAspect="1"/>
          </p:cNvPicPr>
          <p:nvPr/>
        </p:nvPicPr>
        <p:blipFill>
          <a:blip r:embed="rId3"/>
          <a:stretch>
            <a:fillRect/>
          </a:stretch>
        </p:blipFill>
        <p:spPr>
          <a:xfrm>
            <a:off x="611559" y="116631"/>
            <a:ext cx="7797803" cy="6111791"/>
          </a:xfrm>
          <a:prstGeom prst="rect">
            <a:avLst/>
          </a:prstGeom>
        </p:spPr>
      </p:pic>
    </p:spTree>
    <p:extLst>
      <p:ext uri="{BB962C8B-B14F-4D97-AF65-F5344CB8AC3E}">
        <p14:creationId xmlns:p14="http://schemas.microsoft.com/office/powerpoint/2010/main" val="3058527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9</a:t>
            </a:fld>
            <a:endParaRPr lang="tr-TR" sz="1600" b="1" dirty="0">
              <a:solidFill>
                <a:schemeClr val="tx1"/>
              </a:solidFill>
            </a:endParaRPr>
          </a:p>
        </p:txBody>
      </p:sp>
      <p:pic>
        <p:nvPicPr>
          <p:cNvPr id="2" name="Picture 1"/>
          <p:cNvPicPr>
            <a:picLocks noChangeAspect="1"/>
          </p:cNvPicPr>
          <p:nvPr/>
        </p:nvPicPr>
        <p:blipFill rotWithShape="1">
          <a:blip r:embed="rId3"/>
          <a:srcRect b="35821"/>
          <a:stretch/>
        </p:blipFill>
        <p:spPr>
          <a:xfrm>
            <a:off x="467544" y="116632"/>
            <a:ext cx="8208912" cy="6142618"/>
          </a:xfrm>
          <a:prstGeom prst="rect">
            <a:avLst/>
          </a:prstGeom>
        </p:spPr>
      </p:pic>
    </p:spTree>
    <p:extLst>
      <p:ext uri="{BB962C8B-B14F-4D97-AF65-F5344CB8AC3E}">
        <p14:creationId xmlns:p14="http://schemas.microsoft.com/office/powerpoint/2010/main" val="125298174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7095</TotalTime>
  <Words>1838</Words>
  <Application>Microsoft Office PowerPoint</Application>
  <PresentationFormat>On-screen Show (4:3)</PresentationFormat>
  <Paragraphs>289</Paragraphs>
  <Slides>70</Slides>
  <Notes>53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70</vt:i4>
      </vt:variant>
    </vt:vector>
  </HeadingPairs>
  <TitlesOfParts>
    <vt:vector size="75" baseType="lpstr">
      <vt:lpstr>Arial</vt:lpstr>
      <vt:lpstr>Calibri</vt:lpstr>
      <vt:lpstr>Calibri Light</vt:lpstr>
      <vt:lpstr>Wingdings</vt:lpstr>
      <vt:lpstr>Retrospect</vt:lpstr>
      <vt:lpstr>Verilerin Düzenlenmesi  ve Özetlenmesi   BBY252 Araştırma Yöntemleri Güleda Doğan </vt:lpstr>
      <vt:lpstr>Ders İçeriği</vt:lpstr>
      <vt:lpstr>SPSS</vt:lpstr>
      <vt:lpstr>PSPP</vt:lpstr>
      <vt:lpstr>Excel</vt:lpstr>
      <vt:lpstr>R</vt:lpstr>
      <vt:lpstr>PowerPoint Presentation</vt:lpstr>
      <vt:lpstr>PowerPoint Presentation</vt:lpstr>
      <vt:lpstr>PowerPoint Presentation</vt:lpstr>
      <vt:lpstr>Veri seti</vt:lpstr>
      <vt:lpstr>Sorular</vt:lpstr>
      <vt:lpstr>Cinsiyete göre dağılım</vt:lpstr>
      <vt:lpstr>Sıklık tablosu (Excel)</vt:lpstr>
      <vt:lpstr>PowerPoint Presentation</vt:lpstr>
      <vt:lpstr>PowerPoint Presentation</vt:lpstr>
      <vt:lpstr>Cinsiyete göre dağılım (SPSS)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Cinsiyete göre dağılım (R Commander)</vt:lpstr>
      <vt:lpstr>Cinsiyete göre dağılım (R Commander)</vt:lpstr>
      <vt:lpstr>Data &gt; Import data &gt; From Excel</vt:lpstr>
      <vt:lpstr>Statistics &gt; Summaries &gt; Frequency Distributions</vt:lpstr>
      <vt:lpstr>Cinsiyete göre dağılım (R Commander)</vt:lpstr>
      <vt:lpstr>Sıklık dağılımı (PSPP)</vt:lpstr>
      <vt:lpstr>Cinsiyete göre dağılım (PSPP)</vt:lpstr>
      <vt:lpstr>.xlsx ile .csv farkı</vt:lpstr>
      <vt:lpstr>PSPP’ye çekilecek veri</vt:lpstr>
      <vt:lpstr>File &gt; Import data </vt:lpstr>
      <vt:lpstr>Next &gt; Next </vt:lpstr>
      <vt:lpstr>Next &gt; Next </vt:lpstr>
      <vt:lpstr>Sıklık tablosu (PSPP)</vt:lpstr>
      <vt:lpstr>Cinsiyete göre dağılım (PSPP)</vt:lpstr>
      <vt:lpstr>PowerPoint Presentation</vt:lpstr>
      <vt:lpstr>Cinsiyete ve geçme/kalma durumuna göre dağılım</vt:lpstr>
      <vt:lpstr>Cinsiyete ve geçme/kalma durumuna göre dağılım</vt:lpstr>
      <vt:lpstr>Cinsiyete ve geçme/kalma durumuna göre dağılım (Excel)</vt:lpstr>
      <vt:lpstr>PowerPoint Presentation</vt:lpstr>
      <vt:lpstr>PowerPoint Presentation</vt:lpstr>
      <vt:lpstr>PowerPoint Presentation</vt:lpstr>
      <vt:lpstr>PowerPoint Presentation</vt:lpstr>
      <vt:lpstr>PowerPoint Presentation</vt:lpstr>
      <vt:lpstr>Cinsiyete ve geçme/kalma durumuna göre dağılım (Excel)</vt:lpstr>
      <vt:lpstr>Cinsiyete ve geçme/kalma durumuna göre dağılım (Excel)</vt:lpstr>
      <vt:lpstr>Cinsiyete ve geçme/kalma durumuna göre dağılım (Excel)</vt:lpstr>
      <vt:lpstr>Cinsiyete ve geçme/kalma durumuna göre dağılım (R Commander)</vt:lpstr>
      <vt:lpstr>Cinsiyete ve geçme/kalma durumuna göre dağılım (R Commander)</vt:lpstr>
      <vt:lpstr>Cinsiyete ve geçme/kalma durumuna göre dağılım (R Commander)</vt:lpstr>
      <vt:lpstr>Cinsiyete ve geçme/kalma durumuna göre dağılım (R Commander)</vt:lpstr>
      <vt:lpstr>Cinsiyete ve geçme/kalma durumuna göre dağılım (SPSS)</vt:lpstr>
      <vt:lpstr>Cinsiyete ve geçme/kalma durumuna göre dağılım (SPSS)</vt:lpstr>
      <vt:lpstr>Cinsiyete ve geçme/kalma durumuna göre dağılım (SPSS)</vt:lpstr>
      <vt:lpstr>Cinsiyete ve geçme/kalma durumuna göre dağılım (SPSS)</vt:lpstr>
      <vt:lpstr>Cinsiyete ve geçme/kalma durumuna göre dağılım (SPSS)</vt:lpstr>
      <vt:lpstr>Cinsiyete ve geçme/kalma durumuna göre dağılım (SPSS)</vt:lpstr>
      <vt:lpstr>Cinsiyete ve geçme/kalma durumuna göre dağılım (SPSS)</vt:lpstr>
      <vt:lpstr>Cinsiyete ve geçme/kalma durumuna göre dağılım (PSPP)</vt:lpstr>
      <vt:lpstr>Cinsiyete ve geçme/kalma durumuna göre dağılım (PSPP)</vt:lpstr>
      <vt:lpstr>Cinsiyete ve geçme/kalma durumuna göre dağılım (PSPP)</vt:lpstr>
      <vt:lpstr>Cinsiyete ve geçme/kalma durumuna göre dağılım (PSPP)</vt:lpstr>
      <vt:lpstr>Cinsiyete ve geçme/kalma durumuna göre dağılım (PSPP)</vt:lpstr>
      <vt:lpstr>Cinsiyete ve geçme/kalma durumuna göre dağılım (PSPP)</vt:lpstr>
      <vt:lpstr>Verilerin Düzenlenmesi  ve Özetlenmesi   BBY252 Araştırma Yöntemleri Güleda Doğan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Bby 252  AraştIrma yöntemlerİ   ders hakkINda Bİlgİ</dc:title>
  <dc:creator>ciyanus</dc:creator>
  <cp:lastModifiedBy>user</cp:lastModifiedBy>
  <cp:revision>301</cp:revision>
  <dcterms:created xsi:type="dcterms:W3CDTF">2013-03-04T20:36:14Z</dcterms:created>
  <dcterms:modified xsi:type="dcterms:W3CDTF">2019-03-15T05:07:26Z</dcterms:modified>
</cp:coreProperties>
</file>