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03"/>
  </p:notesMasterIdLst>
  <p:sldIdLst>
    <p:sldId id="308" r:id="rId2"/>
    <p:sldId id="309" r:id="rId3"/>
    <p:sldId id="349" r:id="rId4"/>
    <p:sldId id="350" r:id="rId5"/>
    <p:sldId id="353" r:id="rId6"/>
    <p:sldId id="354" r:id="rId7"/>
    <p:sldId id="355" r:id="rId8"/>
    <p:sldId id="358" r:id="rId9"/>
    <p:sldId id="359" r:id="rId10"/>
    <p:sldId id="361" r:id="rId11"/>
    <p:sldId id="362" r:id="rId12"/>
    <p:sldId id="364" r:id="rId13"/>
    <p:sldId id="365" r:id="rId14"/>
    <p:sldId id="368" r:id="rId15"/>
    <p:sldId id="370" r:id="rId16"/>
    <p:sldId id="369" r:id="rId17"/>
    <p:sldId id="372" r:id="rId18"/>
    <p:sldId id="419" r:id="rId19"/>
    <p:sldId id="417" r:id="rId20"/>
    <p:sldId id="418" r:id="rId21"/>
    <p:sldId id="420" r:id="rId22"/>
    <p:sldId id="421" r:id="rId23"/>
    <p:sldId id="422" r:id="rId24"/>
    <p:sldId id="424" r:id="rId25"/>
    <p:sldId id="425" r:id="rId26"/>
    <p:sldId id="423" r:id="rId27"/>
    <p:sldId id="426" r:id="rId28"/>
    <p:sldId id="427" r:id="rId29"/>
    <p:sldId id="428" r:id="rId30"/>
    <p:sldId id="429" r:id="rId31"/>
    <p:sldId id="434" r:id="rId32"/>
    <p:sldId id="433" r:id="rId33"/>
    <p:sldId id="431" r:id="rId34"/>
    <p:sldId id="430" r:id="rId35"/>
    <p:sldId id="310" r:id="rId36"/>
    <p:sldId id="432" r:id="rId37"/>
    <p:sldId id="435" r:id="rId38"/>
    <p:sldId id="437" r:id="rId39"/>
    <p:sldId id="436" r:id="rId40"/>
    <p:sldId id="438" r:id="rId41"/>
    <p:sldId id="373" r:id="rId42"/>
    <p:sldId id="375" r:id="rId43"/>
    <p:sldId id="439" r:id="rId44"/>
    <p:sldId id="440" r:id="rId45"/>
    <p:sldId id="441" r:id="rId46"/>
    <p:sldId id="376" r:id="rId47"/>
    <p:sldId id="416" r:id="rId48"/>
    <p:sldId id="377" r:id="rId49"/>
    <p:sldId id="442" r:id="rId50"/>
    <p:sldId id="443" r:id="rId51"/>
    <p:sldId id="444" r:id="rId52"/>
    <p:sldId id="445" r:id="rId53"/>
    <p:sldId id="382" r:id="rId54"/>
    <p:sldId id="383" r:id="rId55"/>
    <p:sldId id="384" r:id="rId56"/>
    <p:sldId id="386" r:id="rId57"/>
    <p:sldId id="387" r:id="rId58"/>
    <p:sldId id="446" r:id="rId59"/>
    <p:sldId id="389" r:id="rId60"/>
    <p:sldId id="390" r:id="rId61"/>
    <p:sldId id="391" r:id="rId62"/>
    <p:sldId id="392" r:id="rId63"/>
    <p:sldId id="393" r:id="rId64"/>
    <p:sldId id="396" r:id="rId65"/>
    <p:sldId id="447" r:id="rId66"/>
    <p:sldId id="395" r:id="rId67"/>
    <p:sldId id="397" r:id="rId68"/>
    <p:sldId id="398" r:id="rId69"/>
    <p:sldId id="399" r:id="rId70"/>
    <p:sldId id="400" r:id="rId71"/>
    <p:sldId id="450" r:id="rId72"/>
    <p:sldId id="402" r:id="rId73"/>
    <p:sldId id="403" r:id="rId74"/>
    <p:sldId id="448" r:id="rId75"/>
    <p:sldId id="405" r:id="rId76"/>
    <p:sldId id="406" r:id="rId77"/>
    <p:sldId id="371" r:id="rId78"/>
    <p:sldId id="407" r:id="rId79"/>
    <p:sldId id="408" r:id="rId80"/>
    <p:sldId id="409" r:id="rId81"/>
    <p:sldId id="449" r:id="rId82"/>
    <p:sldId id="414" r:id="rId83"/>
    <p:sldId id="415" r:id="rId84"/>
    <p:sldId id="451" r:id="rId85"/>
    <p:sldId id="453" r:id="rId86"/>
    <p:sldId id="454" r:id="rId87"/>
    <p:sldId id="455" r:id="rId88"/>
    <p:sldId id="456" r:id="rId89"/>
    <p:sldId id="457" r:id="rId90"/>
    <p:sldId id="458" r:id="rId91"/>
    <p:sldId id="459" r:id="rId92"/>
    <p:sldId id="460" r:id="rId93"/>
    <p:sldId id="461" r:id="rId94"/>
    <p:sldId id="462" r:id="rId95"/>
    <p:sldId id="463" r:id="rId96"/>
    <p:sldId id="464" r:id="rId97"/>
    <p:sldId id="465" r:id="rId98"/>
    <p:sldId id="466" r:id="rId99"/>
    <p:sldId id="468" r:id="rId100"/>
    <p:sldId id="467" r:id="rId101"/>
    <p:sldId id="352" r:id="rId10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2639" autoAdjust="0"/>
  </p:normalViewPr>
  <p:slideViewPr>
    <p:cSldViewPr>
      <p:cViewPr varScale="1">
        <p:scale>
          <a:sx n="103" d="100"/>
          <a:sy n="103" d="100"/>
        </p:scale>
        <p:origin x="175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35B2-ECB9-40AF-92E6-F1BBB5367C2E}" type="datetimeFigureOut">
              <a:rPr lang="tr-TR" smtClean="0"/>
              <a:t>27.03.2019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8978-700E-4062-AC7C-51947C7016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6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22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Değişken sayısı nedir? Değişkenlerin</a:t>
            </a:r>
            <a:r>
              <a:rPr lang="tr-TR" baseline="0" dirty="0" smtClean="0"/>
              <a:t> her biri nicel mi nitel mi, kesikli mi sürekli midir?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68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Neden</a:t>
            </a:r>
            <a:r>
              <a:rPr lang="tr-TR" baseline="0" dirty="0" smtClean="0"/>
              <a:t> bu değişkenler için dağılım ölçülerini hesaplatıyoruz da diğerleri için hesaplatmıyoruz?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26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Bulunan değerleri inceleyin. Dikkatinizi çeken</a:t>
            </a:r>
            <a:r>
              <a:rPr lang="tr-TR" baseline="0" dirty="0" smtClean="0"/>
              <a:t> anormal gelen bir durum var mı?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42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İşaretli 4 değer ile ilgili bir anormallik var mı?  Varsa bunun</a:t>
            </a:r>
            <a:r>
              <a:rPr lang="tr-TR" baseline="0" dirty="0" smtClean="0"/>
              <a:t> nedeni  ne olabilir? Verilere dönüp bakınca nedenini anlayabiliyor musunuz?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419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Kayıp değerler (elde edilemeyen veriler)</a:t>
            </a:r>
            <a:r>
              <a:rPr lang="tr-TR" baseline="0" dirty="0" smtClean="0"/>
              <a:t> bu defa boş göze olarak bırakılmamış. Kayıp veri olarak değişkenlerin alması imkansız değerler girilmiş. Ancak bunların kayıp veri olduğu değişken sayfasında tanımlanmamış. Bir sonraki slaytta kayıp veri değerlerinin nasıl tanımlanacağını bulabilirsiniz.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646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Kayıp verilere atanan değerlerinin nasıl tanımlanacağı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50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Nasıl değiştiğine dikkat edin. Sağdaki yeni hesapladığımız (kayıp değerler tanımlandıktan sonra). Soldaki ise kayıp değerler tanımlanmadan önce hesapladıklarımız.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58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önceki slaytta değişim katsayısı hesaplanmış mı?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75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125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SPSS</a:t>
            </a:r>
            <a:r>
              <a:rPr lang="tr-TR" baseline="0" dirty="0" smtClean="0"/>
              <a:t> veriyi R Commander tarafından çekilmeden önce kayıp değerlerin boş göze haline getirilmesi gerekmektedir. Bunun nasıl yapılacağı yukarıda gösterilmektedir. Örnek olarak «</a:t>
            </a:r>
            <a:r>
              <a:rPr lang="tr-TR" baseline="0" dirty="0" err="1" smtClean="0"/>
              <a:t>Yıldakaçsayıçıkarıyor</a:t>
            </a:r>
            <a:r>
              <a:rPr lang="tr-TR" baseline="0" dirty="0" smtClean="0"/>
              <a:t>» değişkeni için yapılmıştır. Diğer iki değişken için de siz yapın.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60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Boş gözleri dahil ettiğinizde</a:t>
            </a:r>
            <a:r>
              <a:rPr lang="tr-TR" baseline="0" dirty="0" smtClean="0"/>
              <a:t> de ortancaların değişmediğine dikkat edin! Bunun nedeni ortancanın uç değerlerden etkilenmiyor oluşu.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160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058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938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Graphs</a:t>
            </a:r>
            <a:r>
              <a:rPr lang="tr-TR" dirty="0" smtClean="0"/>
              <a:t> &gt;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Boxplot</a:t>
            </a:r>
            <a:r>
              <a:rPr lang="tr-TR" baseline="0" dirty="0" smtClean="0"/>
              <a:t> seçildikten sonra yukarıdaki slaytta görülen seçimler yapılmalı.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90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901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371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Masaüstündeki</a:t>
            </a:r>
            <a:r>
              <a:rPr lang="tr-TR" baseline="0" dirty="0" smtClean="0"/>
              <a:t> SPSS veri dosyasına sağ tıklayıp , Birlikçe aç seçeneğinden </a:t>
            </a:r>
            <a:r>
              <a:rPr lang="tr-TR" baseline="0" dirty="0" err="1" smtClean="0"/>
              <a:t>PSPP’yi</a:t>
            </a:r>
            <a:r>
              <a:rPr lang="tr-TR" baseline="0" dirty="0" smtClean="0"/>
              <a:t> seçerseniz, SPSS veri dosyası PSPP veri dosyası olarak açılacak ve slayttaki gibi görünecektir.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99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78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100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41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51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90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R’da</a:t>
            </a:r>
            <a:r>
              <a:rPr lang="tr-TR" dirty="0" smtClean="0"/>
              <a:t> açılacak </a:t>
            </a:r>
            <a:r>
              <a:rPr lang="tr-TR" dirty="0" err="1" smtClean="0"/>
              <a:t>excel</a:t>
            </a:r>
            <a:r>
              <a:rPr lang="tr-TR" dirty="0" smtClean="0"/>
              <a:t> verisi ekrandaki düzende olmalıdır.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01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SPSS’te</a:t>
            </a:r>
            <a:r>
              <a:rPr lang="tr-TR" dirty="0" smtClean="0"/>
              <a:t> açılacak </a:t>
            </a:r>
            <a:r>
              <a:rPr lang="tr-TR" dirty="0" err="1" smtClean="0"/>
              <a:t>excel</a:t>
            </a:r>
            <a:r>
              <a:rPr lang="tr-TR" dirty="0" smtClean="0"/>
              <a:t> verisi ekrandaki düzende olmalıdır.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28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17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67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PSPP’ye</a:t>
            </a:r>
            <a:r>
              <a:rPr lang="tr-TR" dirty="0" smtClean="0"/>
              <a:t> çekilecek veriler bu yapıda olmalı (</a:t>
            </a:r>
            <a:r>
              <a:rPr lang="tr-TR" dirty="0" err="1" smtClean="0"/>
              <a:t>csv</a:t>
            </a:r>
            <a:r>
              <a:rPr lang="tr-TR" dirty="0" smtClean="0"/>
              <a:t> dosyası)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8978-700E-4062-AC7C-51947C70168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03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74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1171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5304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4609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015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7521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036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5183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265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050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25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386D44-A9E7-4FF2-AE20-163D02D44A6F}" type="datetime1">
              <a:rPr lang="tr-TR" smtClean="0"/>
              <a:t>27.03.2019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488832" cy="5472608"/>
          </a:xfrm>
        </p:spPr>
        <p:txBody>
          <a:bodyPr>
            <a:normAutofit/>
          </a:bodyPr>
          <a:lstStyle/>
          <a:p>
            <a:pPr algn="ctr"/>
            <a:r>
              <a:rPr lang="tr-TR" sz="4500" dirty="0" smtClean="0">
                <a:solidFill>
                  <a:schemeClr val="tx1"/>
                </a:solidFill>
                <a:latin typeface="Calibri" pitchFamily="34" charset="0"/>
              </a:rPr>
              <a:t>Konum ve Dağılım Ölçüleri</a:t>
            </a:r>
            <a:br>
              <a:rPr lang="tr-TR" sz="4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5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5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b="1" dirty="0" smtClean="0">
                <a:latin typeface="Calibri" pitchFamily="34" charset="0"/>
              </a:rPr>
              <a:t/>
            </a:r>
            <a:br>
              <a:rPr lang="tr-TR" sz="4800" b="1" dirty="0" smtClean="0">
                <a:latin typeface="Calibri" pitchFamily="34" charset="0"/>
              </a:rPr>
            </a:br>
            <a:r>
              <a:rPr lang="tr-TR" sz="4800" b="1" smtClean="0">
                <a:latin typeface="Calibri" pitchFamily="34" charset="0"/>
              </a:rPr>
              <a:t/>
            </a:r>
            <a:br>
              <a:rPr lang="tr-TR" sz="4800" b="1" smtClean="0">
                <a:latin typeface="Calibri" pitchFamily="34" charset="0"/>
              </a:rPr>
            </a:br>
            <a:r>
              <a:rPr lang="tr-TR" sz="3500" smtClean="0">
                <a:solidFill>
                  <a:schemeClr val="tx1"/>
                </a:solidFill>
                <a:latin typeface="Calibri" pitchFamily="34" charset="0"/>
              </a:rPr>
              <a:t>BBY606 </a:t>
            </a: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Araştırma Yöntemleri</a:t>
            </a:r>
            <a:b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Güleda Doğan</a:t>
            </a:r>
            <a:r>
              <a:rPr lang="tr-TR" sz="4800" b="1" dirty="0">
                <a:latin typeface="Calibri" pitchFamily="34" charset="0"/>
              </a:rPr>
              <a:t/>
            </a:r>
            <a:br>
              <a:rPr lang="tr-TR" sz="4800" b="1" dirty="0">
                <a:latin typeface="Calibri" pitchFamily="34" charset="0"/>
              </a:rPr>
            </a:br>
            <a:endParaRPr lang="tr-TR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Uç değerlerden etkilenmez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Kesikli veriler için en uygun merkezi eğilim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ölçüsü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Ailedeki çocuk sayısı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Aritmetik ortalama = 2,3 (0,3 çocuk mu?)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Tepe değeri = 2</a:t>
            </a:r>
            <a:endParaRPr lang="tr-TR" sz="26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51, 60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601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(PSPP)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100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04" y="289503"/>
            <a:ext cx="7772400" cy="600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45023"/>
            <a:ext cx="2664296" cy="232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8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488832" cy="5472608"/>
          </a:xfrm>
        </p:spPr>
        <p:txBody>
          <a:bodyPr>
            <a:normAutofit/>
          </a:bodyPr>
          <a:lstStyle/>
          <a:p>
            <a:pPr algn="ctr"/>
            <a:r>
              <a:rPr lang="tr-TR" sz="4500" dirty="0" smtClean="0">
                <a:solidFill>
                  <a:schemeClr val="tx1"/>
                </a:solidFill>
                <a:latin typeface="Calibri" pitchFamily="34" charset="0"/>
              </a:rPr>
              <a:t>Konum ve Dağılım Ölçüleri</a:t>
            </a:r>
            <a:br>
              <a:rPr lang="tr-TR" sz="4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5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5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b="1" dirty="0" smtClean="0">
                <a:latin typeface="Calibri" pitchFamily="34" charset="0"/>
              </a:rPr>
              <a:t/>
            </a:r>
            <a:br>
              <a:rPr lang="tr-TR" sz="4800" b="1" dirty="0" smtClean="0">
                <a:latin typeface="Calibri" pitchFamily="34" charset="0"/>
              </a:rPr>
            </a:br>
            <a:r>
              <a:rPr lang="tr-TR" sz="4800" b="1" dirty="0" smtClean="0">
                <a:latin typeface="Calibri" pitchFamily="34" charset="0"/>
              </a:rPr>
              <a:t/>
            </a:r>
            <a:br>
              <a:rPr lang="tr-TR" sz="4800" b="1" dirty="0" smtClean="0">
                <a:latin typeface="Calibri" pitchFamily="34" charset="0"/>
              </a:rPr>
            </a:b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BBY606 Araştırma Yöntemleri</a:t>
            </a:r>
            <a:b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3500" dirty="0" smtClean="0">
                <a:solidFill>
                  <a:schemeClr val="tx1"/>
                </a:solidFill>
                <a:latin typeface="Calibri" pitchFamily="34" charset="0"/>
              </a:rPr>
              <a:t>Güleda Doğan</a:t>
            </a:r>
            <a:r>
              <a:rPr lang="tr-TR" sz="4800" b="1" dirty="0">
                <a:latin typeface="Calibri" pitchFamily="34" charset="0"/>
              </a:rPr>
              <a:t/>
            </a:r>
            <a:br>
              <a:rPr lang="tr-TR" sz="4800" b="1" dirty="0">
                <a:latin typeface="Calibri" pitchFamily="34" charset="0"/>
              </a:rPr>
            </a:br>
            <a:endParaRPr lang="tr-TR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Birden </a:t>
            </a: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çok tepe değeri söz konusuysa 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erkezi </a:t>
            </a: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eğilim ölçüsü olarak aritmetik ortalama ya da ortancayı kullanmak daha doğru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60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554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Merkezi </a:t>
            </a: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eğilim/konum ölçmede her zaman çok kesin bir değer olmadığı için ileri hesaplamalarda kullanımı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az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Tekstil sektöründe kullanımı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En çok satılan bedenden en fazla üretmek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52, 59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762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Ortanca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Veriler küçükten büyüğe ya da büyükten küçüğe doğru sıralandığında en ortada kalan değer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Veri setinin alt ve üst limitlerinin net olarak bilinmediği durumlarda yararlı</a:t>
            </a:r>
            <a:endParaRPr lang="tr-TR" sz="26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52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354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Ortanca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7033592" cy="4176463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Alanımız ile ilgili belli 7 kitabın Bilgi ve Belge Yönetimi Bölümü öğrencileri tarafından kütüphaneden ödünç alınma sayıları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5, 7, 10, 8, 6, 11, 13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Ortanca?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Küçükten büyüğe sırala: 5, 6, 7, 8, 10, 11, 13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7 tane veri: Tek sayı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En ortadaki değer: 4. değer = 8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52</a:t>
            </a:r>
            <a:endParaRPr lang="tr-TR" sz="1600" dirty="0"/>
          </a:p>
        </p:txBody>
      </p:sp>
      <p:sp>
        <p:nvSpPr>
          <p:cNvPr id="5" name="Oval 4"/>
          <p:cNvSpPr/>
          <p:nvPr/>
        </p:nvSpPr>
        <p:spPr>
          <a:xfrm>
            <a:off x="5868144" y="4293096"/>
            <a:ext cx="43204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Ortanca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988840"/>
            <a:ext cx="5760640" cy="4176463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En önemli avantajı</a:t>
            </a:r>
          </a:p>
          <a:p>
            <a:pPr marL="722313" lvl="1" indent="-3698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Uç / aykırı değerlerden etkilenmez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Uç /aykırı değer: Dağılımın geneline göre çok büyük ve çok küçük </a:t>
            </a: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değerler</a:t>
            </a:r>
            <a:endParaRPr lang="tr-TR" sz="26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53</a:t>
            </a:r>
            <a:endParaRPr lang="tr-T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009"/>
          <a:stretch/>
        </p:blipFill>
        <p:spPr>
          <a:xfrm>
            <a:off x="6876256" y="13461"/>
            <a:ext cx="2232249" cy="62824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76256" y="3154710"/>
            <a:ext cx="2232249" cy="3462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Ortanca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7033592" cy="4176463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Dağılımdaki </a:t>
            </a: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tüm değerleri değil en ortadaki bir ya da iki değeri dikkate alması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Verilerin dağılımı geniş ise uygun merkezi eğilim/konum ölçüsü olmayabilir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53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657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Aritmetik, Ortanca ve 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844824"/>
            <a:ext cx="7033592" cy="4752528"/>
          </a:xfrm>
        </p:spPr>
        <p:txBody>
          <a:bodyPr>
            <a:normAutofit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Hangi konum ölçüsü hangi değişken türü için uygun?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6"/>
          <p:cNvSpPr txBox="1"/>
          <p:nvPr/>
        </p:nvSpPr>
        <p:spPr>
          <a:xfrm>
            <a:off x="0" y="6445704"/>
            <a:ext cx="864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 smtClean="0"/>
              <a:t>Kaynaklar: Stephen and Hornby, 1997, s. 54</a:t>
            </a:r>
            <a:endParaRPr lang="tr-TR" sz="1500" dirty="0"/>
          </a:p>
        </p:txBody>
      </p:sp>
      <p:graphicFrame>
        <p:nvGraphicFramePr>
          <p:cNvPr id="9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15622"/>
              </p:ext>
            </p:extLst>
          </p:nvPr>
        </p:nvGraphicFramePr>
        <p:xfrm>
          <a:off x="179512" y="3212976"/>
          <a:ext cx="8784976" cy="171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Tepe değeri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Ortanca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Aritmetik ortalama</a:t>
                      </a:r>
                      <a:endParaRPr lang="tr-T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Sınıflama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+</a:t>
                      </a:r>
                      <a:endParaRPr lang="tr-T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-</a:t>
                      </a:r>
                      <a:endParaRPr lang="tr-T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-</a:t>
                      </a:r>
                      <a:endParaRPr lang="tr-T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Sıralama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+</a:t>
                      </a:r>
                      <a:endParaRPr lang="tr-T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+</a:t>
                      </a:r>
                      <a:endParaRPr lang="tr-T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-</a:t>
                      </a:r>
                      <a:endParaRPr lang="tr-T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Aralıklı/Oranlı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+</a:t>
                      </a:r>
                      <a:endParaRPr lang="tr-T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+</a:t>
                      </a:r>
                      <a:endParaRPr lang="tr-T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+</a:t>
                      </a:r>
                      <a:endParaRPr lang="tr-T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Ağırlıklı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844824"/>
            <a:ext cx="7033592" cy="4752528"/>
          </a:xfrm>
        </p:spPr>
        <p:txBody>
          <a:bodyPr>
            <a:normAutofit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1. ara sınav, ödev ve final notlarına göre geçme notunun hesaplanması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Genel akademik not ortalaması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Dönem akademik not ortalaması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chemeClr val="tx1"/>
                </a:solidFill>
              </a:rPr>
              <a:t>Uygulama</a:t>
            </a:r>
            <a:r>
              <a:rPr lang="tr-TR" sz="2800" dirty="0" smtClean="0">
                <a:solidFill>
                  <a:schemeClr val="tx1"/>
                </a:solidFill>
              </a:rPr>
              <a:t>: Geçen dönemki akademik ortalamanızın nasıl hesaplandığını bulun, aynı sonucu elde etmeye çalışın.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18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Uygulama veri seti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19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42478"/>
            <a:ext cx="6121581" cy="44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0"/>
            <a:ext cx="7033592" cy="3885207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Merkezi eğilim ölçüleri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Verilerin ortalamaya göre olan gruplanması nasıl? Yakın, uzak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Sıklık dağılımlarının </a:t>
            </a:r>
            <a:r>
              <a:rPr lang="tr-TR" sz="2800" dirty="0" smtClean="0">
                <a:solidFill>
                  <a:schemeClr val="tx1"/>
                </a:solidFill>
              </a:rPr>
              <a:t>karşılaştırılması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Aritmetik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ortalama, Ortanca, Tepe değeri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Karesel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ortalama, Ağırlıklı ortalama, Geometrik ortalama,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Harmonik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ortalama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50,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92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Ortalama, ortanca ve 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Veri setindeki hangi değişkenler için ortalama, ortanca  ve tepe değeri bulunabilir? 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Hangileri için bulunamaz?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20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12016"/>
            <a:ext cx="7030314" cy="39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6240693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501008"/>
            <a:ext cx="5949021" cy="25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43676"/>
            <a:ext cx="7704856" cy="40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93329" cy="60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33934"/>
            <a:ext cx="6048672" cy="42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ortanca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2856"/>
            <a:ext cx="7272808" cy="38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ortanca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773969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32856"/>
            <a:ext cx="790058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Excel ile 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29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746"/>
          <a:stretch/>
        </p:blipFill>
        <p:spPr>
          <a:xfrm>
            <a:off x="0" y="0"/>
            <a:ext cx="9144000" cy="68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Değişim ölçüleri</a:t>
            </a: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Verilerin değişkenliği nasıl?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Dağılım genişliği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Standart sapma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50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3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R Commander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5608"/>
          <a:stretch/>
        </p:blipFill>
        <p:spPr>
          <a:xfrm>
            <a:off x="931438" y="1988840"/>
            <a:ext cx="7384978" cy="3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R Commander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Statistics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Summaries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&gt; Active data set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9"/>
          <a:stretch/>
        </p:blipFill>
        <p:spPr>
          <a:xfrm>
            <a:off x="611560" y="2996952"/>
            <a:ext cx="831735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" y="1988840"/>
            <a:ext cx="6624736" cy="40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88840"/>
            <a:ext cx="6658683" cy="41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Analyze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Descriptive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Statistics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Frequencies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0582"/>
          <a:stretch/>
        </p:blipFill>
        <p:spPr>
          <a:xfrm>
            <a:off x="0" y="2795765"/>
            <a:ext cx="9144000" cy="3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7816141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05" y="5517232"/>
            <a:ext cx="88579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Mean = Aritmetik ortalama, Median = Ortanca, Mode = Tepe değeri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0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PSPP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22"/>
          <a:stretch/>
        </p:blipFill>
        <p:spPr>
          <a:xfrm>
            <a:off x="1043608" y="2132856"/>
            <a:ext cx="5976664" cy="36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PSPP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1248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PSPP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Analyze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Descriptive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Statistics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  <a:latin typeface="Calibri" pitchFamily="34" charset="0"/>
              </a:rPr>
              <a:t>Frequencies</a:t>
            </a:r>
            <a:endParaRPr lang="tr-TR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38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PSPP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39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155" t="21026" r="9112" b="9599"/>
          <a:stretch/>
        </p:blipFill>
        <p:spPr>
          <a:xfrm>
            <a:off x="899592" y="57493"/>
            <a:ext cx="7571184" cy="67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En önemlileri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Aritmetik ortalama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Standart sapma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Çıkarsamalı istatistik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7482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50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513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PSPP ile konum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155" t="21026" r="9112" b="9599"/>
          <a:stretch/>
        </p:blipFill>
        <p:spPr>
          <a:xfrm>
            <a:off x="899592" y="57493"/>
            <a:ext cx="7571184" cy="6736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1761"/>
            <a:ext cx="443865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098"/>
            <a:ext cx="3779912" cy="68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 lnSpcReduction="10000"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Değişim ölçüleri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Verilerin yayılışını/dağılımını ölçmek için kullanılan </a:t>
            </a:r>
            <a:r>
              <a:rPr lang="tr-TR" sz="2800" dirty="0" smtClean="0">
                <a:solidFill>
                  <a:schemeClr val="tx1"/>
                </a:solidFill>
              </a:rPr>
              <a:t>ölçüler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Dağılım genişliği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Çeyrek değerler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Standart sapma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…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6"/>
          <p:cNvSpPr txBox="1"/>
          <p:nvPr/>
        </p:nvSpPr>
        <p:spPr>
          <a:xfrm>
            <a:off x="0" y="6445704"/>
            <a:ext cx="864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 smtClean="0"/>
              <a:t>Kaynaklar: Stephen and Hornby, 1997, s. 54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6516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 fontScale="92500"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Konum ölçüleri: Sıklık dağılımlarının karşılaştırılması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Çok yönlü karşılaştırmalar için konum ölçüleri yeterli değil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Örneğin, </a:t>
            </a:r>
            <a:r>
              <a:rPr lang="tr-TR" sz="2800" dirty="0">
                <a:solidFill>
                  <a:schemeClr val="tx1"/>
                </a:solidFill>
              </a:rPr>
              <a:t>2 farklı sınıfın matematik sınav ortalamaları aynı (60), notların dağılımı </a:t>
            </a:r>
            <a:r>
              <a:rPr lang="tr-TR" sz="2800" dirty="0" smtClean="0">
                <a:solidFill>
                  <a:schemeClr val="tx1"/>
                </a:solidFill>
              </a:rPr>
              <a:t>farklı </a:t>
            </a:r>
            <a:r>
              <a:rPr lang="tr-TR" sz="2800" dirty="0">
                <a:solidFill>
                  <a:schemeClr val="tx1"/>
                </a:solidFill>
              </a:rPr>
              <a:t>olabilir</a:t>
            </a:r>
          </a:p>
          <a:p>
            <a:pPr marL="693738" lvl="1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</a:rPr>
              <a:t>İlk sınıfta en düşük puan 40, en yüksek puan 80</a:t>
            </a:r>
          </a:p>
          <a:p>
            <a:pPr marL="693738" lvl="1" indent="-354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</a:rPr>
              <a:t>İkinci sınıfta en düşük puan 10, en yüksek puan 90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35496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523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416824" cy="720080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için kullanılacak veri seti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99637"/>
            <a:ext cx="8856762" cy="34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416824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 ile dağılım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5" name="İçerik Yer Tutucusu 1"/>
          <p:cNvSpPr>
            <a:spLocks noGrp="1"/>
          </p:cNvSpPr>
          <p:nvPr>
            <p:ph idx="1"/>
          </p:nvPr>
        </p:nvSpPr>
        <p:spPr>
          <a:xfrm>
            <a:off x="1043608" y="1772816"/>
            <a:ext cx="7033592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800" dirty="0" err="1" smtClean="0">
                <a:solidFill>
                  <a:schemeClr val="tx1"/>
                </a:solidFill>
              </a:rPr>
              <a:t>Analyze</a:t>
            </a:r>
            <a:r>
              <a:rPr lang="tr-TR" sz="2800" dirty="0" smtClean="0">
                <a:solidFill>
                  <a:schemeClr val="tx1"/>
                </a:solidFill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</a:rPr>
              <a:t>Descriptive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Statistics</a:t>
            </a:r>
            <a:r>
              <a:rPr lang="tr-TR" sz="2800" dirty="0" smtClean="0">
                <a:solidFill>
                  <a:schemeClr val="tx1"/>
                </a:solidFill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</a:rPr>
              <a:t>Frequencies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7375"/>
            <a:ext cx="9144000" cy="44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416824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SPSS ile dağılım ölçüleri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0"/>
            <a:ext cx="9036496" cy="63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genişliği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 lnSpcReduction="10000"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Bir dağılımdaki en büyük değer – en küçük değer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Bir </a:t>
            </a:r>
            <a:r>
              <a:rPr lang="tr-TR" sz="2800" dirty="0" err="1">
                <a:solidFill>
                  <a:schemeClr val="tx1"/>
                </a:solidFill>
              </a:rPr>
              <a:t>fast-food</a:t>
            </a:r>
            <a:r>
              <a:rPr lang="tr-TR" sz="2800" dirty="0">
                <a:solidFill>
                  <a:schemeClr val="tx1"/>
                </a:solidFill>
              </a:rPr>
              <a:t> zincirinde çalışan kişilerin yıllık maaşları: </a:t>
            </a:r>
            <a:r>
              <a:rPr lang="tr-TR" sz="2800" dirty="0" smtClean="0">
                <a:solidFill>
                  <a:schemeClr val="tx1"/>
                </a:solidFill>
              </a:rPr>
              <a:t>3.000, 4.000, 7.000, 16.000, 20.000, 30.000, 38.000, 53.000, 61.000, </a:t>
            </a:r>
            <a:r>
              <a:rPr lang="tr-TR" sz="2800" dirty="0">
                <a:solidFill>
                  <a:schemeClr val="tx1"/>
                </a:solidFill>
              </a:rPr>
              <a:t>88.000 </a:t>
            </a:r>
            <a:r>
              <a:rPr lang="tr-TR" sz="2800" dirty="0" smtClean="0">
                <a:solidFill>
                  <a:schemeClr val="tx1"/>
                </a:solidFill>
              </a:rPr>
              <a:t>TL</a:t>
            </a: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Dağılım genişliği: 88.000 – 3.000 = 85.000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Aritmetik ortalamayı hesaplayın</a:t>
            </a: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Ortalama yıllık maaş, 85.000 TL’lik bir dağılım genişliği ile </a:t>
            </a:r>
            <a:r>
              <a:rPr lang="tr-TR" sz="2800" dirty="0" smtClean="0">
                <a:solidFill>
                  <a:schemeClr val="tx1"/>
                </a:solidFill>
              </a:rPr>
              <a:t>32.000 </a:t>
            </a:r>
            <a:r>
              <a:rPr lang="tr-TR" sz="2800" dirty="0">
                <a:solidFill>
                  <a:schemeClr val="tx1"/>
                </a:solidFill>
              </a:rPr>
              <a:t>TL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35496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890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genişliği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3</a:t>
            </a:r>
            <a:r>
              <a:rPr lang="tr-TR" sz="2800" dirty="0" smtClean="0">
                <a:solidFill>
                  <a:schemeClr val="tx1"/>
                </a:solidFill>
              </a:rPr>
              <a:t>57 kişi 3.000</a:t>
            </a:r>
            <a:r>
              <a:rPr lang="tr-TR" sz="2800" dirty="0">
                <a:solidFill>
                  <a:schemeClr val="tx1"/>
                </a:solidFill>
              </a:rPr>
              <a:t>, 3</a:t>
            </a:r>
            <a:r>
              <a:rPr lang="tr-TR" sz="2800" dirty="0" smtClean="0">
                <a:solidFill>
                  <a:schemeClr val="tx1"/>
                </a:solidFill>
              </a:rPr>
              <a:t>01 kişi 4.000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smtClean="0">
                <a:solidFill>
                  <a:schemeClr val="tx1"/>
                </a:solidFill>
              </a:rPr>
              <a:t>154 kişi 7.000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smtClean="0">
                <a:solidFill>
                  <a:schemeClr val="tx1"/>
                </a:solidFill>
              </a:rPr>
              <a:t>21 kişi 16.000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smtClean="0">
                <a:solidFill>
                  <a:schemeClr val="tx1"/>
                </a:solidFill>
              </a:rPr>
              <a:t>11 kişi 20.000, 6 kişi 30.000</a:t>
            </a:r>
            <a:r>
              <a:rPr lang="tr-TR" sz="2800" dirty="0">
                <a:solidFill>
                  <a:schemeClr val="tx1"/>
                </a:solidFill>
              </a:rPr>
              <a:t>, 4</a:t>
            </a:r>
            <a:r>
              <a:rPr lang="tr-TR" sz="2800" dirty="0" smtClean="0">
                <a:solidFill>
                  <a:schemeClr val="tx1"/>
                </a:solidFill>
              </a:rPr>
              <a:t> kişi 38.000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smtClean="0">
                <a:solidFill>
                  <a:schemeClr val="tx1"/>
                </a:solidFill>
              </a:rPr>
              <a:t>3 kişi 53.000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smtClean="0">
                <a:solidFill>
                  <a:schemeClr val="tx1"/>
                </a:solidFill>
              </a:rPr>
              <a:t>2 kişi 61.000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smtClean="0">
                <a:solidFill>
                  <a:schemeClr val="tx1"/>
                </a:solidFill>
              </a:rPr>
              <a:t>1 kişi 88.000 </a:t>
            </a:r>
            <a:r>
              <a:rPr lang="tr-TR" sz="2800" dirty="0">
                <a:solidFill>
                  <a:schemeClr val="tx1"/>
                </a:solidFill>
              </a:rPr>
              <a:t>TL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Aritmetik ortalamayı hesaplayın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Dağılım genişliği değişir mi?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Ortalama </a:t>
            </a:r>
            <a:r>
              <a:rPr lang="tr-TR" sz="2800" dirty="0">
                <a:solidFill>
                  <a:schemeClr val="tx1"/>
                </a:solidFill>
              </a:rPr>
              <a:t>yıllık maaş, </a:t>
            </a:r>
            <a:r>
              <a:rPr lang="tr-TR" sz="2800" dirty="0" smtClean="0">
                <a:solidFill>
                  <a:schemeClr val="tx1"/>
                </a:solidFill>
              </a:rPr>
              <a:t>85.000 </a:t>
            </a:r>
            <a:r>
              <a:rPr lang="tr-TR" sz="2800" dirty="0">
                <a:solidFill>
                  <a:schemeClr val="tx1"/>
                </a:solidFill>
              </a:rPr>
              <a:t>TL’lik bir dağılım genişliği ile </a:t>
            </a:r>
            <a:r>
              <a:rPr lang="tr-TR" sz="2800" dirty="0" smtClean="0">
                <a:solidFill>
                  <a:schemeClr val="tx1"/>
                </a:solidFill>
              </a:rPr>
              <a:t>4.896 TL</a:t>
            </a: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47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genişliği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Hesaplanması oldukça kolay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Dağılım genişliği </a:t>
            </a:r>
            <a:r>
              <a:rPr lang="tr-TR" sz="2800" dirty="0" smtClean="0">
                <a:solidFill>
                  <a:schemeClr val="tx1"/>
                </a:solidFill>
              </a:rPr>
              <a:t>konum ölçülerinden </a:t>
            </a:r>
            <a:r>
              <a:rPr lang="tr-TR" sz="2800" dirty="0">
                <a:solidFill>
                  <a:schemeClr val="tx1"/>
                </a:solidFill>
              </a:rPr>
              <a:t>(aritmetik ortalama, ortanca, tepe değeri) biriyle birlikte verilirse dağılımın değişkenliği hakkında daha net resmi görmek mümkün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Herhangi bir konum ölçüsünün alacağı değer daima dağılım sınırları içinde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35496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667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49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8296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Anlaşılması ve hesaplanması kolay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En çok kullanılan merkezi eğilim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ölçüsü</a:t>
            </a:r>
          </a:p>
          <a:p>
            <a:pPr marL="722313" lvl="1" indent="-36988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İstatistiksel </a:t>
            </a: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hesaplamalar için temel </a:t>
            </a: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oluşturması</a:t>
            </a:r>
            <a:endParaRPr lang="tr-TR" sz="2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54, 59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4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56" y="620688"/>
            <a:ext cx="764960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6485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8" y="404664"/>
            <a:ext cx="4352925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963" y="1340768"/>
            <a:ext cx="43243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Çeyrek değerler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Ortanca: Dağılımı iki eşit parçaya böler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Bir dağılımı dört eşit parçaya bölen değerler </a:t>
            </a:r>
          </a:p>
          <a:p>
            <a:pPr marL="577850" lvl="1" indent="-241300"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Birinci çeyrek - İlk %25: Q1</a:t>
            </a:r>
          </a:p>
          <a:p>
            <a:pPr marL="577850" lvl="1" indent="-241300"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İkinci çeyrek - İkinci %25 (%50- ortanca): Q2  </a:t>
            </a:r>
          </a:p>
          <a:p>
            <a:pPr marL="577850" lvl="1" indent="-241300"/>
            <a:r>
              <a:rPr lang="tr-TR" sz="2800" dirty="0">
                <a:solidFill>
                  <a:schemeClr val="tx1"/>
                </a:solidFill>
              </a:rPr>
              <a:t>Üçüncü çeyrek - Üçüncü %25 (%75): Q3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23519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s.59;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292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Çeyrek değerler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Çeyrek değerler </a:t>
            </a:r>
            <a:r>
              <a:rPr lang="tr-TR" sz="2800" dirty="0" smtClean="0">
                <a:solidFill>
                  <a:schemeClr val="tx1"/>
                </a:solidFill>
              </a:rPr>
              <a:t>genişliği: Q3 </a:t>
            </a:r>
            <a:r>
              <a:rPr lang="tr-TR" sz="2800" dirty="0">
                <a:solidFill>
                  <a:schemeClr val="tx1"/>
                </a:solidFill>
              </a:rPr>
              <a:t>- Q1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Çeyrek değer genişliği ile ölçülen dağılımın ortada kalan </a:t>
            </a:r>
            <a:r>
              <a:rPr lang="tr-TR" sz="2800">
                <a:solidFill>
                  <a:schemeClr val="tx1"/>
                </a:solidFill>
              </a:rPr>
              <a:t>%</a:t>
            </a:r>
            <a:r>
              <a:rPr lang="tr-TR" sz="2800" smtClean="0">
                <a:solidFill>
                  <a:schemeClr val="tx1"/>
                </a:solidFill>
              </a:rPr>
              <a:t>50’lik </a:t>
            </a:r>
            <a:r>
              <a:rPr lang="tr-TR" sz="2800" dirty="0">
                <a:solidFill>
                  <a:schemeClr val="tx1"/>
                </a:solidFill>
              </a:rPr>
              <a:t>kısmının </a:t>
            </a:r>
            <a:r>
              <a:rPr lang="tr-TR" sz="2800" dirty="0" smtClean="0">
                <a:solidFill>
                  <a:schemeClr val="tx1"/>
                </a:solidFill>
              </a:rPr>
              <a:t>dağılımı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Dağılım genişliğine benzer </a:t>
            </a:r>
            <a:endParaRPr lang="tr-TR" sz="2600" dirty="0">
              <a:solidFill>
                <a:schemeClr val="tx1"/>
              </a:solidFill>
            </a:endParaRP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En alttaki %25’lik kısım ile en üstteki %25’lik kısmın ihmal edilmesi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Uç değerlerin dağılıma etkisini azaltma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23519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s.59;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7286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Ondalıklar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Dağılımı 10 eşit parçaya </a:t>
            </a:r>
            <a:r>
              <a:rPr lang="tr-TR" sz="2800" dirty="0" smtClean="0">
                <a:solidFill>
                  <a:schemeClr val="tx1"/>
                </a:solidFill>
              </a:rPr>
              <a:t>ayırır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4.ondalık: </a:t>
            </a:r>
            <a:r>
              <a:rPr lang="tr-TR" sz="2800" dirty="0">
                <a:solidFill>
                  <a:schemeClr val="tx1"/>
                </a:solidFill>
              </a:rPr>
              <a:t>Deneklerin </a:t>
            </a:r>
            <a:r>
              <a:rPr lang="tr-TR" sz="2800" dirty="0" smtClean="0">
                <a:solidFill>
                  <a:schemeClr val="tx1"/>
                </a:solidFill>
              </a:rPr>
              <a:t>%40’ı </a:t>
            </a:r>
            <a:r>
              <a:rPr lang="tr-TR" sz="2800" dirty="0">
                <a:solidFill>
                  <a:schemeClr val="tx1"/>
                </a:solidFill>
              </a:rPr>
              <a:t>kendisinden küçük değerli, </a:t>
            </a:r>
            <a:r>
              <a:rPr lang="tr-TR" sz="2800" dirty="0" smtClean="0">
                <a:solidFill>
                  <a:schemeClr val="tx1"/>
                </a:solidFill>
              </a:rPr>
              <a:t>%60’ı </a:t>
            </a:r>
            <a:r>
              <a:rPr lang="tr-TR" sz="2800" dirty="0">
                <a:solidFill>
                  <a:schemeClr val="tx1"/>
                </a:solidFill>
              </a:rPr>
              <a:t>kendisinden büyük değerli olan </a:t>
            </a:r>
            <a:r>
              <a:rPr lang="tr-TR" sz="2800" dirty="0" smtClean="0">
                <a:solidFill>
                  <a:schemeClr val="tx1"/>
                </a:solidFill>
              </a:rPr>
              <a:t>değer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8.ondalık: </a:t>
            </a:r>
            <a:r>
              <a:rPr lang="tr-TR" sz="2800" dirty="0">
                <a:solidFill>
                  <a:schemeClr val="tx1"/>
                </a:solidFill>
              </a:rPr>
              <a:t>Deneklerin </a:t>
            </a:r>
            <a:r>
              <a:rPr lang="tr-TR" sz="2800" dirty="0" smtClean="0">
                <a:solidFill>
                  <a:schemeClr val="tx1"/>
                </a:solidFill>
              </a:rPr>
              <a:t>%80’i </a:t>
            </a:r>
            <a:r>
              <a:rPr lang="tr-TR" sz="2800" dirty="0">
                <a:solidFill>
                  <a:schemeClr val="tx1"/>
                </a:solidFill>
              </a:rPr>
              <a:t>kendisinden küçük değerli, </a:t>
            </a:r>
            <a:r>
              <a:rPr lang="tr-TR" sz="2800" dirty="0" smtClean="0">
                <a:solidFill>
                  <a:schemeClr val="tx1"/>
                </a:solidFill>
              </a:rPr>
              <a:t>%20’si </a:t>
            </a:r>
            <a:r>
              <a:rPr lang="tr-TR" sz="2800" dirty="0">
                <a:solidFill>
                  <a:schemeClr val="tx1"/>
                </a:solidFill>
              </a:rPr>
              <a:t>kendisinden büyük değerli olan değer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23519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s.59;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634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Yüzdelikler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Dağılımı 100 eşit parçaya böler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Çeyrek değerler ve ondalıklar da dahil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45. yüzdelik: </a:t>
            </a:r>
            <a:r>
              <a:rPr lang="tr-TR" sz="2800" dirty="0">
                <a:solidFill>
                  <a:schemeClr val="tx1"/>
                </a:solidFill>
              </a:rPr>
              <a:t>Deneklerin </a:t>
            </a:r>
            <a:r>
              <a:rPr lang="tr-TR" sz="2800" dirty="0" smtClean="0">
                <a:solidFill>
                  <a:schemeClr val="tx1"/>
                </a:solidFill>
              </a:rPr>
              <a:t>%45’i </a:t>
            </a:r>
            <a:r>
              <a:rPr lang="tr-TR" sz="2800" dirty="0">
                <a:solidFill>
                  <a:schemeClr val="tx1"/>
                </a:solidFill>
              </a:rPr>
              <a:t>kendisinden küçük değerli, </a:t>
            </a:r>
            <a:r>
              <a:rPr lang="tr-TR" sz="2800" dirty="0" smtClean="0">
                <a:solidFill>
                  <a:schemeClr val="tx1"/>
                </a:solidFill>
              </a:rPr>
              <a:t>%55’i </a:t>
            </a:r>
            <a:r>
              <a:rPr lang="tr-TR" sz="2800" dirty="0">
                <a:solidFill>
                  <a:schemeClr val="tx1"/>
                </a:solidFill>
              </a:rPr>
              <a:t>kendisinden büyük değerli olan </a:t>
            </a:r>
            <a:r>
              <a:rPr lang="tr-TR" sz="2800" dirty="0" smtClean="0">
                <a:solidFill>
                  <a:schemeClr val="tx1"/>
                </a:solidFill>
              </a:rPr>
              <a:t>değerler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40. yüzdelik değer = 4. ondalık değer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25. yüzdelik değer = 1. çeyrek değer</a:t>
            </a:r>
            <a:endParaRPr lang="tr-TR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23519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s.59;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632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Yüzdelikler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Yüzdelik </a:t>
            </a:r>
            <a:r>
              <a:rPr lang="tr-TR" sz="2800" dirty="0">
                <a:solidFill>
                  <a:schemeClr val="tx1"/>
                </a:solidFill>
              </a:rPr>
              <a:t>≠ Yüzde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%40: Deneklerin 40/100’ü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40. yüzdelik: Deneklerin 40/100’ü kendisinden küçük değerli, 60/100’ü kendisinden büyük değerli olan </a:t>
            </a:r>
            <a:r>
              <a:rPr lang="tr-TR" sz="2800" dirty="0" smtClean="0">
                <a:solidFill>
                  <a:schemeClr val="tx1"/>
                </a:solidFill>
              </a:rPr>
              <a:t>nokta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Ortanca, tepe değeri, çeyrek değerler, ondalıklar ve yüzdeliklerin hesaplanmasında verilerin bazıları işlem dahilinde, hepsi değil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23519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s.59;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4060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77300" cy="6181725"/>
          </a:xfrm>
          <a:prstGeom prst="rect">
            <a:avLst/>
          </a:prstGeom>
        </p:spPr>
      </p:pic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990511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tx1"/>
                </a:solidFill>
                <a:latin typeface="Calibri" pitchFamily="34" charset="0"/>
              </a:rPr>
              <a:t>Varyans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Bir dağılımı tanımlayan iki değer: ortalama ve </a:t>
            </a:r>
            <a:r>
              <a:rPr lang="tr-TR" sz="2800" dirty="0" err="1">
                <a:solidFill>
                  <a:schemeClr val="tx1"/>
                </a:solidFill>
              </a:rPr>
              <a:t>varyans</a:t>
            </a:r>
            <a:endParaRPr lang="tr-TR" sz="2800" dirty="0">
              <a:solidFill>
                <a:schemeClr val="tx1"/>
              </a:solidFill>
            </a:endParaRP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Dağılımdaki deneklerin ortalamadan ayrılışlarının ortalama ölçüsü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Kitle </a:t>
            </a:r>
            <a:r>
              <a:rPr lang="tr-TR" sz="2800" dirty="0" err="1">
                <a:solidFill>
                  <a:schemeClr val="tx1"/>
                </a:solidFill>
              </a:rPr>
              <a:t>varyansı</a:t>
            </a:r>
            <a:r>
              <a:rPr lang="tr-TR" sz="2800" dirty="0">
                <a:solidFill>
                  <a:schemeClr val="tx1"/>
                </a:solidFill>
              </a:rPr>
              <a:t>: 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Örneklem </a:t>
            </a:r>
            <a:r>
              <a:rPr lang="tr-TR" sz="2800" dirty="0" err="1">
                <a:solidFill>
                  <a:schemeClr val="tx1"/>
                </a:solidFill>
              </a:rPr>
              <a:t>varyansı</a:t>
            </a:r>
            <a:r>
              <a:rPr lang="tr-TR" sz="2800" dirty="0" smtClean="0">
                <a:solidFill>
                  <a:schemeClr val="tx1"/>
                </a:solidFill>
              </a:rPr>
              <a:t>: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59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387"/>
          <a:stretch/>
        </p:blipFill>
        <p:spPr>
          <a:xfrm>
            <a:off x="3275856" y="3632370"/>
            <a:ext cx="470538" cy="8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685"/>
          <a:stretch/>
        </p:blipFill>
        <p:spPr>
          <a:xfrm>
            <a:off x="4019963" y="4122567"/>
            <a:ext cx="433079" cy="804742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44769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72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265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Dağılımdaki tüm değerler hesaplamaya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dahil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Tüm </a:t>
            </a:r>
            <a:r>
              <a:rPr lang="tr-TR" sz="2800" dirty="0">
                <a:solidFill>
                  <a:schemeClr val="tx1"/>
                </a:solidFill>
              </a:rPr>
              <a:t>değerlerin toplamı / Veri </a:t>
            </a:r>
            <a:r>
              <a:rPr lang="tr-TR" sz="2800" dirty="0" smtClean="0">
                <a:solidFill>
                  <a:schemeClr val="tx1"/>
                </a:solidFill>
              </a:rPr>
              <a:t>sayısı</a:t>
            </a: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(19+19+19+ </a:t>
            </a:r>
            <a:r>
              <a:rPr lang="tr-TR" sz="2800" dirty="0">
                <a:solidFill>
                  <a:schemeClr val="tx1"/>
                </a:solidFill>
              </a:rPr>
              <a:t>… </a:t>
            </a:r>
            <a:r>
              <a:rPr lang="tr-TR" sz="2800" dirty="0" smtClean="0">
                <a:solidFill>
                  <a:schemeClr val="tx1"/>
                </a:solidFill>
              </a:rPr>
              <a:t>+22+22+22) </a:t>
            </a:r>
            <a:r>
              <a:rPr lang="tr-TR" sz="2800" dirty="0">
                <a:solidFill>
                  <a:schemeClr val="tx1"/>
                </a:solidFill>
              </a:rPr>
              <a:t>/ </a:t>
            </a:r>
            <a:r>
              <a:rPr lang="tr-TR" sz="2800" dirty="0" smtClean="0">
                <a:solidFill>
                  <a:schemeClr val="tx1"/>
                </a:solidFill>
              </a:rPr>
              <a:t>20 = 20,10</a:t>
            </a:r>
            <a:endParaRPr lang="tr-TR" sz="2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54-55, 59</a:t>
            </a:r>
            <a:endParaRPr lang="tr-TR" sz="1600" dirty="0"/>
          </a:p>
        </p:txBody>
      </p:sp>
      <p:sp>
        <p:nvSpPr>
          <p:cNvPr id="6" name="Dikdörtgen 4"/>
          <p:cNvSpPr/>
          <p:nvPr/>
        </p:nvSpPr>
        <p:spPr>
          <a:xfrm>
            <a:off x="491952" y="2971953"/>
            <a:ext cx="8136904" cy="745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400" b="1" dirty="0" smtClean="0">
              <a:solidFill>
                <a:schemeClr val="tx1"/>
              </a:solidFill>
            </a:endParaRPr>
          </a:p>
          <a:p>
            <a:r>
              <a:rPr lang="tr-TR" sz="2100" b="1" dirty="0" smtClean="0">
                <a:solidFill>
                  <a:schemeClr val="tx1"/>
                </a:solidFill>
              </a:rPr>
              <a:t>19, 19, 19, 19, 19, 19, 19, 19, 19, 20, 20, 20, 21, 21, 21, 21, 21, 22, 22, 22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30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sapma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En çok kullanılan </a:t>
            </a:r>
            <a:r>
              <a:rPr lang="tr-TR" sz="2800" dirty="0" smtClean="0">
                <a:solidFill>
                  <a:schemeClr val="tx1"/>
                </a:solidFill>
              </a:rPr>
              <a:t>dağılım </a:t>
            </a:r>
            <a:r>
              <a:rPr lang="tr-TR" sz="2800" dirty="0">
                <a:solidFill>
                  <a:schemeClr val="tx1"/>
                </a:solidFill>
              </a:rPr>
              <a:t>ölçüsü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Önemli bir tanımlayıcı </a:t>
            </a:r>
            <a:r>
              <a:rPr lang="tr-TR" sz="2800" dirty="0" smtClean="0">
                <a:solidFill>
                  <a:schemeClr val="tx1"/>
                </a:solidFill>
              </a:rPr>
              <a:t>istatistik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Standart sapma dağılımdaki değerlerin her birini dikkate alır</a:t>
            </a:r>
          </a:p>
          <a:p>
            <a:pPr marL="749808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</a:rPr>
              <a:t>Aritmetik ortalamada olduğu </a:t>
            </a:r>
            <a:r>
              <a:rPr lang="tr-TR" sz="2600" dirty="0" smtClean="0">
                <a:solidFill>
                  <a:schemeClr val="tx1"/>
                </a:solidFill>
              </a:rPr>
              <a:t>gibi</a:t>
            </a: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8" name="Metin kutusu 4"/>
          <p:cNvSpPr txBox="1"/>
          <p:nvPr/>
        </p:nvSpPr>
        <p:spPr>
          <a:xfrm>
            <a:off x="35496" y="6473071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72;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68-69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919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sapma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Diğer dağılım </a:t>
            </a:r>
            <a:r>
              <a:rPr lang="tr-TR" sz="2800" dirty="0">
                <a:solidFill>
                  <a:schemeClr val="tx1"/>
                </a:solidFill>
              </a:rPr>
              <a:t>ölçüleri dağılımdaki tüm değerleri dikkate </a:t>
            </a:r>
            <a:r>
              <a:rPr lang="tr-TR" sz="2800" dirty="0" smtClean="0">
                <a:solidFill>
                  <a:schemeClr val="tx1"/>
                </a:solidFill>
              </a:rPr>
              <a:t>almaz</a:t>
            </a:r>
          </a:p>
          <a:p>
            <a:pPr marL="690563" lvl="1" indent="-3540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Dağılım </a:t>
            </a:r>
            <a:r>
              <a:rPr lang="tr-TR" sz="2600" dirty="0">
                <a:solidFill>
                  <a:schemeClr val="tx1"/>
                </a:solidFill>
              </a:rPr>
              <a:t>genişliği 2 değeri dikkate alır: en büyük ve en küçük </a:t>
            </a:r>
            <a:r>
              <a:rPr lang="tr-TR" sz="2600" dirty="0" smtClean="0">
                <a:solidFill>
                  <a:schemeClr val="tx1"/>
                </a:solidFill>
              </a:rPr>
              <a:t>değer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Çeyrek </a:t>
            </a:r>
            <a:r>
              <a:rPr lang="tr-TR" sz="2600" dirty="0">
                <a:solidFill>
                  <a:schemeClr val="tx1"/>
                </a:solidFill>
              </a:rPr>
              <a:t>değerler genişliği dağılımın en ortadaki %50 </a:t>
            </a:r>
            <a:r>
              <a:rPr lang="tr-TR" sz="2600" dirty="0" err="1">
                <a:solidFill>
                  <a:schemeClr val="tx1"/>
                </a:solidFill>
              </a:rPr>
              <a:t>lik</a:t>
            </a:r>
            <a:r>
              <a:rPr lang="tr-TR" sz="2600" dirty="0">
                <a:solidFill>
                  <a:schemeClr val="tx1"/>
                </a:solidFill>
              </a:rPr>
              <a:t> kısmını dikkate alır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8" name="Metin kutusu 4"/>
          <p:cNvSpPr txBox="1"/>
          <p:nvPr/>
        </p:nvSpPr>
        <p:spPr>
          <a:xfrm>
            <a:off x="35496" y="6473071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72; </a:t>
            </a:r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68-69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449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sapma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Anlamak </a:t>
            </a:r>
            <a:r>
              <a:rPr lang="tr-TR" sz="2800" dirty="0" smtClean="0">
                <a:solidFill>
                  <a:schemeClr val="tx1"/>
                </a:solidFill>
              </a:rPr>
              <a:t>önemli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Örnekleme </a:t>
            </a:r>
            <a:r>
              <a:rPr lang="tr-TR" sz="2600" dirty="0">
                <a:solidFill>
                  <a:schemeClr val="tx1"/>
                </a:solidFill>
              </a:rPr>
              <a:t>kuramındaki kullanımı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Simetrik ve tek tepeli dağılımlar için bir değişim ölçüsü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Verilerin ortalama etrafındaki </a:t>
            </a:r>
            <a:r>
              <a:rPr lang="tr-TR" sz="2800" dirty="0" smtClean="0">
                <a:solidFill>
                  <a:schemeClr val="tx1"/>
                </a:solidFill>
              </a:rPr>
              <a:t>dağılışı</a:t>
            </a:r>
          </a:p>
          <a:p>
            <a:pPr marL="516446" lvl="1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1"/>
                </a:solidFill>
              </a:rPr>
              <a:t>Aritmetik ortalama</a:t>
            </a:r>
          </a:p>
          <a:p>
            <a:pPr marL="516446" lvl="1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1"/>
                </a:solidFill>
              </a:rPr>
              <a:t>Dağılım </a:t>
            </a:r>
            <a:r>
              <a:rPr lang="tr-TR" sz="2600" dirty="0">
                <a:solidFill>
                  <a:schemeClr val="tx1"/>
                </a:solidFill>
              </a:rPr>
              <a:t>ne kadar genişse, standart sapma o kadar büyük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35496" y="6473071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Saraçbaşı</a:t>
            </a:r>
            <a:r>
              <a:rPr lang="tr-TR" sz="1600" dirty="0"/>
              <a:t> ve Kutsal, 1987, s. </a:t>
            </a:r>
            <a:r>
              <a:rPr lang="tr-TR" sz="1600" dirty="0" smtClean="0"/>
              <a:t>72; </a:t>
            </a:r>
            <a:r>
              <a:rPr lang="tr-TR" sz="1600" dirty="0" err="1"/>
              <a:t>Stephen</a:t>
            </a:r>
            <a:r>
              <a:rPr lang="tr-TR" sz="1600" dirty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703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sapma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Dağılımdaki </a:t>
            </a:r>
            <a:r>
              <a:rPr lang="tr-TR" sz="2800" dirty="0">
                <a:solidFill>
                  <a:schemeClr val="tx1"/>
                </a:solidFill>
              </a:rPr>
              <a:t>deneklerin ortalamadan ayrılışlarının karesel </a:t>
            </a:r>
            <a:r>
              <a:rPr lang="tr-TR" sz="2800" dirty="0" smtClean="0">
                <a:solidFill>
                  <a:schemeClr val="tx1"/>
                </a:solidFill>
              </a:rPr>
              <a:t>ortalaması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Varyansın </a:t>
            </a:r>
            <a:r>
              <a:rPr lang="tr-TR" sz="2800" dirty="0">
                <a:solidFill>
                  <a:schemeClr val="tx1"/>
                </a:solidFill>
              </a:rPr>
              <a:t>pozitif karekökü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Kitle standart sapması: 𝜎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Örneklem standart sapması:  S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84312" y="6473071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Saraçbaşı</a:t>
            </a:r>
            <a:r>
              <a:rPr lang="tr-TR" sz="1600" dirty="0"/>
              <a:t> ve Kutsal, 1987, s. </a:t>
            </a:r>
            <a:r>
              <a:rPr lang="tr-TR" sz="1600" dirty="0" smtClean="0"/>
              <a:t>72; </a:t>
            </a:r>
            <a:r>
              <a:rPr lang="tr-TR" sz="1600" dirty="0" err="1"/>
              <a:t>Stephen</a:t>
            </a:r>
            <a:r>
              <a:rPr lang="tr-TR" sz="1600" dirty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556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sapma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 fontScale="92500" lnSpcReduction="10000"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</a:rPr>
              <a:t>Örn</a:t>
            </a:r>
            <a:r>
              <a:rPr lang="tr-TR" sz="2800" dirty="0">
                <a:solidFill>
                  <a:schemeClr val="tx1"/>
                </a:solidFill>
              </a:rPr>
              <a:t>: 5 hocanın ödünç aldıkları kitap </a:t>
            </a:r>
            <a:r>
              <a:rPr lang="tr-TR" sz="2800" dirty="0" smtClean="0">
                <a:solidFill>
                  <a:schemeClr val="tx1"/>
                </a:solidFill>
              </a:rPr>
              <a:t>sayıları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15</a:t>
            </a:r>
            <a:r>
              <a:rPr lang="tr-TR" sz="2600" dirty="0">
                <a:solidFill>
                  <a:schemeClr val="tx1"/>
                </a:solidFill>
              </a:rPr>
              <a:t>, 25, 26, 20, 14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Aritmetik ortalama = (15+25+26+20+14) / 5 = 20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Ortalamadan </a:t>
            </a:r>
            <a:r>
              <a:rPr lang="tr-TR" sz="2800" dirty="0">
                <a:solidFill>
                  <a:schemeClr val="tx1"/>
                </a:solidFill>
              </a:rPr>
              <a:t>sapmalar: -5, 5, 6, 0, -6 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Sapmaların kareleri: 25, 25, 36, 0, 36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Bunların toplamı: 122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122/5 = 22,4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22,4’ün karekökü 4,9 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Standart sapma 4,9 (5 kitap)	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www.erguven.net/medya/www.erguven.net-standart_sapma_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21531" r="48799" b="49474"/>
          <a:stretch/>
        </p:blipFill>
        <p:spPr bwMode="auto">
          <a:xfrm>
            <a:off x="5292080" y="4113076"/>
            <a:ext cx="3357322" cy="19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Hornby</a:t>
            </a:r>
            <a:r>
              <a:rPr lang="tr-TR" sz="1600" dirty="0" smtClean="0"/>
              <a:t>, 1997, s. 69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1029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58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39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580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ormal dağılım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bilgisayarkavramlari.com/wp-content/uploads/2007/11/gauss_dagil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3" y="1900807"/>
            <a:ext cx="6913337" cy="44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bilgisayarkavramlari.com/wp-content/uploads/2007/11/gauss_dagil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56" y="1772816"/>
            <a:ext cx="7049373" cy="45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rbest Form 6"/>
          <p:cNvSpPr/>
          <p:nvPr/>
        </p:nvSpPr>
        <p:spPr>
          <a:xfrm>
            <a:off x="2828742" y="2780928"/>
            <a:ext cx="3600400" cy="2903068"/>
          </a:xfrm>
          <a:custGeom>
            <a:avLst/>
            <a:gdLst>
              <a:gd name="connsiteX0" fmla="*/ 0 w 4702628"/>
              <a:gd name="connsiteY0" fmla="*/ 2844800 h 2903068"/>
              <a:gd name="connsiteX1" fmla="*/ 159657 w 4702628"/>
              <a:gd name="connsiteY1" fmla="*/ 2873829 h 2903068"/>
              <a:gd name="connsiteX2" fmla="*/ 333828 w 4702628"/>
              <a:gd name="connsiteY2" fmla="*/ 2859314 h 2903068"/>
              <a:gd name="connsiteX3" fmla="*/ 391885 w 4702628"/>
              <a:gd name="connsiteY3" fmla="*/ 2844800 h 2903068"/>
              <a:gd name="connsiteX4" fmla="*/ 493485 w 4702628"/>
              <a:gd name="connsiteY4" fmla="*/ 2830286 h 2903068"/>
              <a:gd name="connsiteX5" fmla="*/ 580571 w 4702628"/>
              <a:gd name="connsiteY5" fmla="*/ 2801257 h 2903068"/>
              <a:gd name="connsiteX6" fmla="*/ 624114 w 4702628"/>
              <a:gd name="connsiteY6" fmla="*/ 2786743 h 2903068"/>
              <a:gd name="connsiteX7" fmla="*/ 711200 w 4702628"/>
              <a:gd name="connsiteY7" fmla="*/ 2757714 h 2903068"/>
              <a:gd name="connsiteX8" fmla="*/ 754742 w 4702628"/>
              <a:gd name="connsiteY8" fmla="*/ 2743200 h 2903068"/>
              <a:gd name="connsiteX9" fmla="*/ 827314 w 4702628"/>
              <a:gd name="connsiteY9" fmla="*/ 2685143 h 2903068"/>
              <a:gd name="connsiteX10" fmla="*/ 914400 w 4702628"/>
              <a:gd name="connsiteY10" fmla="*/ 2627086 h 2903068"/>
              <a:gd name="connsiteX11" fmla="*/ 986971 w 4702628"/>
              <a:gd name="connsiteY11" fmla="*/ 2569029 h 2903068"/>
              <a:gd name="connsiteX12" fmla="*/ 1074057 w 4702628"/>
              <a:gd name="connsiteY12" fmla="*/ 2481943 h 2903068"/>
              <a:gd name="connsiteX13" fmla="*/ 1132114 w 4702628"/>
              <a:gd name="connsiteY13" fmla="*/ 2380343 h 2903068"/>
              <a:gd name="connsiteX14" fmla="*/ 1161142 w 4702628"/>
              <a:gd name="connsiteY14" fmla="*/ 2293257 h 2903068"/>
              <a:gd name="connsiteX15" fmla="*/ 1175657 w 4702628"/>
              <a:gd name="connsiteY15" fmla="*/ 2249714 h 2903068"/>
              <a:gd name="connsiteX16" fmla="*/ 1190171 w 4702628"/>
              <a:gd name="connsiteY16" fmla="*/ 2206172 h 2903068"/>
              <a:gd name="connsiteX17" fmla="*/ 1219200 w 4702628"/>
              <a:gd name="connsiteY17" fmla="*/ 2162629 h 2903068"/>
              <a:gd name="connsiteX18" fmla="*/ 1262742 w 4702628"/>
              <a:gd name="connsiteY18" fmla="*/ 2075543 h 2903068"/>
              <a:gd name="connsiteX19" fmla="*/ 1277257 w 4702628"/>
              <a:gd name="connsiteY19" fmla="*/ 2032000 h 2903068"/>
              <a:gd name="connsiteX20" fmla="*/ 1335314 w 4702628"/>
              <a:gd name="connsiteY20" fmla="*/ 1944914 h 2903068"/>
              <a:gd name="connsiteX21" fmla="*/ 1422400 w 4702628"/>
              <a:gd name="connsiteY21" fmla="*/ 1814286 h 2903068"/>
              <a:gd name="connsiteX22" fmla="*/ 1480457 w 4702628"/>
              <a:gd name="connsiteY22" fmla="*/ 1727200 h 2903068"/>
              <a:gd name="connsiteX23" fmla="*/ 1509485 w 4702628"/>
              <a:gd name="connsiteY23" fmla="*/ 1683657 h 2903068"/>
              <a:gd name="connsiteX24" fmla="*/ 1553028 w 4702628"/>
              <a:gd name="connsiteY24" fmla="*/ 1596572 h 2903068"/>
              <a:gd name="connsiteX25" fmla="*/ 1625600 w 4702628"/>
              <a:gd name="connsiteY25" fmla="*/ 1465943 h 2903068"/>
              <a:gd name="connsiteX26" fmla="*/ 1654628 w 4702628"/>
              <a:gd name="connsiteY26" fmla="*/ 1422400 h 2903068"/>
              <a:gd name="connsiteX27" fmla="*/ 1683657 w 4702628"/>
              <a:gd name="connsiteY27" fmla="*/ 1335314 h 2903068"/>
              <a:gd name="connsiteX28" fmla="*/ 1698171 w 4702628"/>
              <a:gd name="connsiteY28" fmla="*/ 1291772 h 2903068"/>
              <a:gd name="connsiteX29" fmla="*/ 1756228 w 4702628"/>
              <a:gd name="connsiteY29" fmla="*/ 1175657 h 2903068"/>
              <a:gd name="connsiteX30" fmla="*/ 1799771 w 4702628"/>
              <a:gd name="connsiteY30" fmla="*/ 1088572 h 2903068"/>
              <a:gd name="connsiteX31" fmla="*/ 1828800 w 4702628"/>
              <a:gd name="connsiteY31" fmla="*/ 1001486 h 2903068"/>
              <a:gd name="connsiteX32" fmla="*/ 1843314 w 4702628"/>
              <a:gd name="connsiteY32" fmla="*/ 957943 h 2903068"/>
              <a:gd name="connsiteX33" fmla="*/ 1901371 w 4702628"/>
              <a:gd name="connsiteY33" fmla="*/ 754743 h 2903068"/>
              <a:gd name="connsiteX34" fmla="*/ 1930400 w 4702628"/>
              <a:gd name="connsiteY34" fmla="*/ 711200 h 2903068"/>
              <a:gd name="connsiteX35" fmla="*/ 1973942 w 4702628"/>
              <a:gd name="connsiteY35" fmla="*/ 624114 h 2903068"/>
              <a:gd name="connsiteX36" fmla="*/ 1988457 w 4702628"/>
              <a:gd name="connsiteY36" fmla="*/ 580572 h 2903068"/>
              <a:gd name="connsiteX37" fmla="*/ 2017485 w 4702628"/>
              <a:gd name="connsiteY37" fmla="*/ 537029 h 2903068"/>
              <a:gd name="connsiteX38" fmla="*/ 2046514 w 4702628"/>
              <a:gd name="connsiteY38" fmla="*/ 449943 h 2903068"/>
              <a:gd name="connsiteX39" fmla="*/ 2061028 w 4702628"/>
              <a:gd name="connsiteY39" fmla="*/ 406400 h 2903068"/>
              <a:gd name="connsiteX40" fmla="*/ 2090057 w 4702628"/>
              <a:gd name="connsiteY40" fmla="*/ 362857 h 2903068"/>
              <a:gd name="connsiteX41" fmla="*/ 2119085 w 4702628"/>
              <a:gd name="connsiteY41" fmla="*/ 275772 h 2903068"/>
              <a:gd name="connsiteX42" fmla="*/ 2177142 w 4702628"/>
              <a:gd name="connsiteY42" fmla="*/ 188686 h 2903068"/>
              <a:gd name="connsiteX43" fmla="*/ 2220685 w 4702628"/>
              <a:gd name="connsiteY43" fmla="*/ 101600 h 2903068"/>
              <a:gd name="connsiteX44" fmla="*/ 2264228 w 4702628"/>
              <a:gd name="connsiteY44" fmla="*/ 87086 h 2903068"/>
              <a:gd name="connsiteX45" fmla="*/ 2293257 w 4702628"/>
              <a:gd name="connsiteY45" fmla="*/ 43543 h 2903068"/>
              <a:gd name="connsiteX46" fmla="*/ 2380342 w 4702628"/>
              <a:gd name="connsiteY46" fmla="*/ 0 h 2903068"/>
              <a:gd name="connsiteX47" fmla="*/ 2467428 w 4702628"/>
              <a:gd name="connsiteY47" fmla="*/ 29029 h 2903068"/>
              <a:gd name="connsiteX48" fmla="*/ 2569028 w 4702628"/>
              <a:gd name="connsiteY48" fmla="*/ 145143 h 2903068"/>
              <a:gd name="connsiteX49" fmla="*/ 2598057 w 4702628"/>
              <a:gd name="connsiteY49" fmla="*/ 246743 h 2903068"/>
              <a:gd name="connsiteX50" fmla="*/ 2612571 w 4702628"/>
              <a:gd name="connsiteY50" fmla="*/ 333829 h 2903068"/>
              <a:gd name="connsiteX51" fmla="*/ 2641600 w 4702628"/>
              <a:gd name="connsiteY51" fmla="*/ 420914 h 2903068"/>
              <a:gd name="connsiteX52" fmla="*/ 2685142 w 4702628"/>
              <a:gd name="connsiteY52" fmla="*/ 624114 h 2903068"/>
              <a:gd name="connsiteX53" fmla="*/ 2714171 w 4702628"/>
              <a:gd name="connsiteY53" fmla="*/ 841829 h 2903068"/>
              <a:gd name="connsiteX54" fmla="*/ 2728685 w 4702628"/>
              <a:gd name="connsiteY54" fmla="*/ 885372 h 2903068"/>
              <a:gd name="connsiteX55" fmla="*/ 2757714 w 4702628"/>
              <a:gd name="connsiteY55" fmla="*/ 1030514 h 2903068"/>
              <a:gd name="connsiteX56" fmla="*/ 2786742 w 4702628"/>
              <a:gd name="connsiteY56" fmla="*/ 1117600 h 2903068"/>
              <a:gd name="connsiteX57" fmla="*/ 2801257 w 4702628"/>
              <a:gd name="connsiteY57" fmla="*/ 1161143 h 2903068"/>
              <a:gd name="connsiteX58" fmla="*/ 2830285 w 4702628"/>
              <a:gd name="connsiteY58" fmla="*/ 1204686 h 2903068"/>
              <a:gd name="connsiteX59" fmla="*/ 2844800 w 4702628"/>
              <a:gd name="connsiteY59" fmla="*/ 1248229 h 2903068"/>
              <a:gd name="connsiteX60" fmla="*/ 2902857 w 4702628"/>
              <a:gd name="connsiteY60" fmla="*/ 1335314 h 2903068"/>
              <a:gd name="connsiteX61" fmla="*/ 2960914 w 4702628"/>
              <a:gd name="connsiteY61" fmla="*/ 1422400 h 2903068"/>
              <a:gd name="connsiteX62" fmla="*/ 2989942 w 4702628"/>
              <a:gd name="connsiteY62" fmla="*/ 1465943 h 2903068"/>
              <a:gd name="connsiteX63" fmla="*/ 3062514 w 4702628"/>
              <a:gd name="connsiteY63" fmla="*/ 1596572 h 2903068"/>
              <a:gd name="connsiteX64" fmla="*/ 3091542 w 4702628"/>
              <a:gd name="connsiteY64" fmla="*/ 1640114 h 2903068"/>
              <a:gd name="connsiteX65" fmla="*/ 3106057 w 4702628"/>
              <a:gd name="connsiteY65" fmla="*/ 1683657 h 2903068"/>
              <a:gd name="connsiteX66" fmla="*/ 3149600 w 4702628"/>
              <a:gd name="connsiteY66" fmla="*/ 1712686 h 2903068"/>
              <a:gd name="connsiteX67" fmla="*/ 3207657 w 4702628"/>
              <a:gd name="connsiteY67" fmla="*/ 1799772 h 2903068"/>
              <a:gd name="connsiteX68" fmla="*/ 3236685 w 4702628"/>
              <a:gd name="connsiteY68" fmla="*/ 1843314 h 2903068"/>
              <a:gd name="connsiteX69" fmla="*/ 3280228 w 4702628"/>
              <a:gd name="connsiteY69" fmla="*/ 1872343 h 2903068"/>
              <a:gd name="connsiteX70" fmla="*/ 3352800 w 4702628"/>
              <a:gd name="connsiteY70" fmla="*/ 2002972 h 2903068"/>
              <a:gd name="connsiteX71" fmla="*/ 3410857 w 4702628"/>
              <a:gd name="connsiteY71" fmla="*/ 2090057 h 2903068"/>
              <a:gd name="connsiteX72" fmla="*/ 3454400 w 4702628"/>
              <a:gd name="connsiteY72" fmla="*/ 2119086 h 2903068"/>
              <a:gd name="connsiteX73" fmla="*/ 3497942 w 4702628"/>
              <a:gd name="connsiteY73" fmla="*/ 2206172 h 2903068"/>
              <a:gd name="connsiteX74" fmla="*/ 3512457 w 4702628"/>
              <a:gd name="connsiteY74" fmla="*/ 2249714 h 2903068"/>
              <a:gd name="connsiteX75" fmla="*/ 3541485 w 4702628"/>
              <a:gd name="connsiteY75" fmla="*/ 2293257 h 2903068"/>
              <a:gd name="connsiteX76" fmla="*/ 3556000 w 4702628"/>
              <a:gd name="connsiteY76" fmla="*/ 2336800 h 2903068"/>
              <a:gd name="connsiteX77" fmla="*/ 3614057 w 4702628"/>
              <a:gd name="connsiteY77" fmla="*/ 2423886 h 2903068"/>
              <a:gd name="connsiteX78" fmla="*/ 3643085 w 4702628"/>
              <a:gd name="connsiteY78" fmla="*/ 2467429 h 2903068"/>
              <a:gd name="connsiteX79" fmla="*/ 3672114 w 4702628"/>
              <a:gd name="connsiteY79" fmla="*/ 2510972 h 2903068"/>
              <a:gd name="connsiteX80" fmla="*/ 3802742 w 4702628"/>
              <a:gd name="connsiteY80" fmla="*/ 2583543 h 2903068"/>
              <a:gd name="connsiteX81" fmla="*/ 3889828 w 4702628"/>
              <a:gd name="connsiteY81" fmla="*/ 2641600 h 2903068"/>
              <a:gd name="connsiteX82" fmla="*/ 3933371 w 4702628"/>
              <a:gd name="connsiteY82" fmla="*/ 2670629 h 2903068"/>
              <a:gd name="connsiteX83" fmla="*/ 3976914 w 4702628"/>
              <a:gd name="connsiteY83" fmla="*/ 2685143 h 2903068"/>
              <a:gd name="connsiteX84" fmla="*/ 4020457 w 4702628"/>
              <a:gd name="connsiteY84" fmla="*/ 2714172 h 2903068"/>
              <a:gd name="connsiteX85" fmla="*/ 4107542 w 4702628"/>
              <a:gd name="connsiteY85" fmla="*/ 2743200 h 2903068"/>
              <a:gd name="connsiteX86" fmla="*/ 4151085 w 4702628"/>
              <a:gd name="connsiteY86" fmla="*/ 2772229 h 2903068"/>
              <a:gd name="connsiteX87" fmla="*/ 4194628 w 4702628"/>
              <a:gd name="connsiteY87" fmla="*/ 2786743 h 2903068"/>
              <a:gd name="connsiteX88" fmla="*/ 4484914 w 4702628"/>
              <a:gd name="connsiteY88" fmla="*/ 2830286 h 2903068"/>
              <a:gd name="connsiteX89" fmla="*/ 4528457 w 4702628"/>
              <a:gd name="connsiteY89" fmla="*/ 2844800 h 2903068"/>
              <a:gd name="connsiteX90" fmla="*/ 4572000 w 4702628"/>
              <a:gd name="connsiteY90" fmla="*/ 2873829 h 2903068"/>
              <a:gd name="connsiteX91" fmla="*/ 4702628 w 4702628"/>
              <a:gd name="connsiteY91" fmla="*/ 2902857 h 290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702628" h="2903068">
                <a:moveTo>
                  <a:pt x="0" y="2844800"/>
                </a:moveTo>
                <a:cubicBezTo>
                  <a:pt x="23591" y="2849518"/>
                  <a:pt x="141093" y="2873829"/>
                  <a:pt x="159657" y="2873829"/>
                </a:cubicBezTo>
                <a:cubicBezTo>
                  <a:pt x="217915" y="2873829"/>
                  <a:pt x="275771" y="2864152"/>
                  <a:pt x="333828" y="2859314"/>
                </a:cubicBezTo>
                <a:cubicBezTo>
                  <a:pt x="353180" y="2854476"/>
                  <a:pt x="372259" y="2848368"/>
                  <a:pt x="391885" y="2844800"/>
                </a:cubicBezTo>
                <a:cubicBezTo>
                  <a:pt x="425544" y="2838680"/>
                  <a:pt x="460151" y="2837979"/>
                  <a:pt x="493485" y="2830286"/>
                </a:cubicBezTo>
                <a:cubicBezTo>
                  <a:pt x="523300" y="2823406"/>
                  <a:pt x="551542" y="2810933"/>
                  <a:pt x="580571" y="2801257"/>
                </a:cubicBezTo>
                <a:lnTo>
                  <a:pt x="624114" y="2786743"/>
                </a:lnTo>
                <a:lnTo>
                  <a:pt x="711200" y="2757714"/>
                </a:lnTo>
                <a:lnTo>
                  <a:pt x="754742" y="2743200"/>
                </a:lnTo>
                <a:cubicBezTo>
                  <a:pt x="819665" y="2645817"/>
                  <a:pt x="743185" y="2741229"/>
                  <a:pt x="827314" y="2685143"/>
                </a:cubicBezTo>
                <a:cubicBezTo>
                  <a:pt x="936037" y="2612662"/>
                  <a:pt x="810865" y="2661597"/>
                  <a:pt x="914400" y="2627086"/>
                </a:cubicBezTo>
                <a:cubicBezTo>
                  <a:pt x="994076" y="2507570"/>
                  <a:pt x="889901" y="2644528"/>
                  <a:pt x="986971" y="2569029"/>
                </a:cubicBezTo>
                <a:cubicBezTo>
                  <a:pt x="1019376" y="2543825"/>
                  <a:pt x="1074057" y="2481943"/>
                  <a:pt x="1074057" y="2481943"/>
                </a:cubicBezTo>
                <a:cubicBezTo>
                  <a:pt x="1113921" y="2322482"/>
                  <a:pt x="1053503" y="2521845"/>
                  <a:pt x="1132114" y="2380343"/>
                </a:cubicBezTo>
                <a:cubicBezTo>
                  <a:pt x="1146974" y="2353595"/>
                  <a:pt x="1151466" y="2322286"/>
                  <a:pt x="1161142" y="2293257"/>
                </a:cubicBezTo>
                <a:lnTo>
                  <a:pt x="1175657" y="2249714"/>
                </a:lnTo>
                <a:cubicBezTo>
                  <a:pt x="1180495" y="2235200"/>
                  <a:pt x="1181685" y="2218902"/>
                  <a:pt x="1190171" y="2206172"/>
                </a:cubicBezTo>
                <a:lnTo>
                  <a:pt x="1219200" y="2162629"/>
                </a:lnTo>
                <a:cubicBezTo>
                  <a:pt x="1255679" y="2053189"/>
                  <a:pt x="1206473" y="2188081"/>
                  <a:pt x="1262742" y="2075543"/>
                </a:cubicBezTo>
                <a:cubicBezTo>
                  <a:pt x="1269584" y="2061859"/>
                  <a:pt x="1269827" y="2045374"/>
                  <a:pt x="1277257" y="2032000"/>
                </a:cubicBezTo>
                <a:cubicBezTo>
                  <a:pt x="1294200" y="2001502"/>
                  <a:pt x="1315962" y="1973943"/>
                  <a:pt x="1335314" y="1944914"/>
                </a:cubicBezTo>
                <a:lnTo>
                  <a:pt x="1422400" y="1814286"/>
                </a:lnTo>
                <a:lnTo>
                  <a:pt x="1480457" y="1727200"/>
                </a:lnTo>
                <a:cubicBezTo>
                  <a:pt x="1490133" y="1712686"/>
                  <a:pt x="1503969" y="1700206"/>
                  <a:pt x="1509485" y="1683657"/>
                </a:cubicBezTo>
                <a:cubicBezTo>
                  <a:pt x="1529516" y="1623566"/>
                  <a:pt x="1515513" y="1652844"/>
                  <a:pt x="1553028" y="1596572"/>
                </a:cubicBezTo>
                <a:cubicBezTo>
                  <a:pt x="1578575" y="1519930"/>
                  <a:pt x="1559055" y="1565761"/>
                  <a:pt x="1625600" y="1465943"/>
                </a:cubicBezTo>
                <a:cubicBezTo>
                  <a:pt x="1635276" y="1451429"/>
                  <a:pt x="1649112" y="1438949"/>
                  <a:pt x="1654628" y="1422400"/>
                </a:cubicBezTo>
                <a:lnTo>
                  <a:pt x="1683657" y="1335314"/>
                </a:lnTo>
                <a:cubicBezTo>
                  <a:pt x="1688495" y="1320800"/>
                  <a:pt x="1691329" y="1305456"/>
                  <a:pt x="1698171" y="1291772"/>
                </a:cubicBezTo>
                <a:cubicBezTo>
                  <a:pt x="1717523" y="1253067"/>
                  <a:pt x="1742544" y="1216710"/>
                  <a:pt x="1756228" y="1175657"/>
                </a:cubicBezTo>
                <a:cubicBezTo>
                  <a:pt x="1776258" y="1115565"/>
                  <a:pt x="1762255" y="1144844"/>
                  <a:pt x="1799771" y="1088572"/>
                </a:cubicBezTo>
                <a:lnTo>
                  <a:pt x="1828800" y="1001486"/>
                </a:lnTo>
                <a:cubicBezTo>
                  <a:pt x="1833638" y="986972"/>
                  <a:pt x="1839603" y="972786"/>
                  <a:pt x="1843314" y="957943"/>
                </a:cubicBezTo>
                <a:cubicBezTo>
                  <a:pt x="1847186" y="942456"/>
                  <a:pt x="1884712" y="779732"/>
                  <a:pt x="1901371" y="754743"/>
                </a:cubicBezTo>
                <a:lnTo>
                  <a:pt x="1930400" y="711200"/>
                </a:lnTo>
                <a:cubicBezTo>
                  <a:pt x="1966878" y="601763"/>
                  <a:pt x="1917674" y="736648"/>
                  <a:pt x="1973942" y="624114"/>
                </a:cubicBezTo>
                <a:cubicBezTo>
                  <a:pt x="1980784" y="610430"/>
                  <a:pt x="1981615" y="594256"/>
                  <a:pt x="1988457" y="580572"/>
                </a:cubicBezTo>
                <a:cubicBezTo>
                  <a:pt x="1996258" y="564970"/>
                  <a:pt x="2010400" y="552969"/>
                  <a:pt x="2017485" y="537029"/>
                </a:cubicBezTo>
                <a:cubicBezTo>
                  <a:pt x="2029912" y="509067"/>
                  <a:pt x="2036838" y="478972"/>
                  <a:pt x="2046514" y="449943"/>
                </a:cubicBezTo>
                <a:cubicBezTo>
                  <a:pt x="2051352" y="435429"/>
                  <a:pt x="2052541" y="419130"/>
                  <a:pt x="2061028" y="406400"/>
                </a:cubicBezTo>
                <a:lnTo>
                  <a:pt x="2090057" y="362857"/>
                </a:lnTo>
                <a:cubicBezTo>
                  <a:pt x="2099733" y="333829"/>
                  <a:pt x="2102112" y="301232"/>
                  <a:pt x="2119085" y="275772"/>
                </a:cubicBezTo>
                <a:cubicBezTo>
                  <a:pt x="2138437" y="246743"/>
                  <a:pt x="2166109" y="221784"/>
                  <a:pt x="2177142" y="188686"/>
                </a:cubicBezTo>
                <a:cubicBezTo>
                  <a:pt x="2186703" y="160003"/>
                  <a:pt x="2195108" y="122061"/>
                  <a:pt x="2220685" y="101600"/>
                </a:cubicBezTo>
                <a:cubicBezTo>
                  <a:pt x="2232632" y="92043"/>
                  <a:pt x="2249714" y="91924"/>
                  <a:pt x="2264228" y="87086"/>
                </a:cubicBezTo>
                <a:cubicBezTo>
                  <a:pt x="2273904" y="72572"/>
                  <a:pt x="2280922" y="55878"/>
                  <a:pt x="2293257" y="43543"/>
                </a:cubicBezTo>
                <a:cubicBezTo>
                  <a:pt x="2321394" y="15406"/>
                  <a:pt x="2344927" y="11805"/>
                  <a:pt x="2380342" y="0"/>
                </a:cubicBezTo>
                <a:cubicBezTo>
                  <a:pt x="2409371" y="9676"/>
                  <a:pt x="2450455" y="3569"/>
                  <a:pt x="2467428" y="29029"/>
                </a:cubicBezTo>
                <a:cubicBezTo>
                  <a:pt x="2535161" y="130628"/>
                  <a:pt x="2496457" y="96762"/>
                  <a:pt x="2569028" y="145143"/>
                </a:cubicBezTo>
                <a:cubicBezTo>
                  <a:pt x="2582859" y="186638"/>
                  <a:pt x="2588946" y="201188"/>
                  <a:pt x="2598057" y="246743"/>
                </a:cubicBezTo>
                <a:cubicBezTo>
                  <a:pt x="2603829" y="275601"/>
                  <a:pt x="2605433" y="305279"/>
                  <a:pt x="2612571" y="333829"/>
                </a:cubicBezTo>
                <a:cubicBezTo>
                  <a:pt x="2619992" y="363514"/>
                  <a:pt x="2634179" y="391229"/>
                  <a:pt x="2641600" y="420914"/>
                </a:cubicBezTo>
                <a:cubicBezTo>
                  <a:pt x="2665523" y="516607"/>
                  <a:pt x="2673100" y="533799"/>
                  <a:pt x="2685142" y="624114"/>
                </a:cubicBezTo>
                <a:cubicBezTo>
                  <a:pt x="2695622" y="702716"/>
                  <a:pt x="2697348" y="766124"/>
                  <a:pt x="2714171" y="841829"/>
                </a:cubicBezTo>
                <a:cubicBezTo>
                  <a:pt x="2717490" y="856764"/>
                  <a:pt x="2725245" y="870464"/>
                  <a:pt x="2728685" y="885372"/>
                </a:cubicBezTo>
                <a:cubicBezTo>
                  <a:pt x="2739779" y="933447"/>
                  <a:pt x="2742112" y="983707"/>
                  <a:pt x="2757714" y="1030514"/>
                </a:cubicBezTo>
                <a:lnTo>
                  <a:pt x="2786742" y="1117600"/>
                </a:lnTo>
                <a:cubicBezTo>
                  <a:pt x="2791580" y="1132114"/>
                  <a:pt x="2792770" y="1148413"/>
                  <a:pt x="2801257" y="1161143"/>
                </a:cubicBezTo>
                <a:cubicBezTo>
                  <a:pt x="2810933" y="1175657"/>
                  <a:pt x="2822484" y="1189084"/>
                  <a:pt x="2830285" y="1204686"/>
                </a:cubicBezTo>
                <a:cubicBezTo>
                  <a:pt x="2837127" y="1218370"/>
                  <a:pt x="2837370" y="1234855"/>
                  <a:pt x="2844800" y="1248229"/>
                </a:cubicBezTo>
                <a:cubicBezTo>
                  <a:pt x="2861743" y="1278726"/>
                  <a:pt x="2883505" y="1306286"/>
                  <a:pt x="2902857" y="1335314"/>
                </a:cubicBezTo>
                <a:lnTo>
                  <a:pt x="2960914" y="1422400"/>
                </a:lnTo>
                <a:cubicBezTo>
                  <a:pt x="2970590" y="1436914"/>
                  <a:pt x="2984426" y="1449394"/>
                  <a:pt x="2989942" y="1465943"/>
                </a:cubicBezTo>
                <a:cubicBezTo>
                  <a:pt x="3015490" y="1542583"/>
                  <a:pt x="2995971" y="1496756"/>
                  <a:pt x="3062514" y="1596572"/>
                </a:cubicBezTo>
                <a:cubicBezTo>
                  <a:pt x="3072190" y="1611086"/>
                  <a:pt x="3086026" y="1623566"/>
                  <a:pt x="3091542" y="1640114"/>
                </a:cubicBezTo>
                <a:cubicBezTo>
                  <a:pt x="3096380" y="1654628"/>
                  <a:pt x="3096499" y="1671710"/>
                  <a:pt x="3106057" y="1683657"/>
                </a:cubicBezTo>
                <a:cubicBezTo>
                  <a:pt x="3116954" y="1697279"/>
                  <a:pt x="3135086" y="1703010"/>
                  <a:pt x="3149600" y="1712686"/>
                </a:cubicBezTo>
                <a:lnTo>
                  <a:pt x="3207657" y="1799772"/>
                </a:lnTo>
                <a:cubicBezTo>
                  <a:pt x="3217333" y="1814286"/>
                  <a:pt x="3222171" y="1833638"/>
                  <a:pt x="3236685" y="1843314"/>
                </a:cubicBezTo>
                <a:lnTo>
                  <a:pt x="3280228" y="1872343"/>
                </a:lnTo>
                <a:cubicBezTo>
                  <a:pt x="3305775" y="1948984"/>
                  <a:pt x="3286255" y="1903155"/>
                  <a:pt x="3352800" y="2002972"/>
                </a:cubicBezTo>
                <a:cubicBezTo>
                  <a:pt x="3352801" y="2002974"/>
                  <a:pt x="3410856" y="2090056"/>
                  <a:pt x="3410857" y="2090057"/>
                </a:cubicBezTo>
                <a:lnTo>
                  <a:pt x="3454400" y="2119086"/>
                </a:lnTo>
                <a:cubicBezTo>
                  <a:pt x="3490878" y="2228523"/>
                  <a:pt x="3441674" y="2093638"/>
                  <a:pt x="3497942" y="2206172"/>
                </a:cubicBezTo>
                <a:cubicBezTo>
                  <a:pt x="3504784" y="2219856"/>
                  <a:pt x="3505615" y="2236030"/>
                  <a:pt x="3512457" y="2249714"/>
                </a:cubicBezTo>
                <a:cubicBezTo>
                  <a:pt x="3520258" y="2265316"/>
                  <a:pt x="3533684" y="2277655"/>
                  <a:pt x="3541485" y="2293257"/>
                </a:cubicBezTo>
                <a:cubicBezTo>
                  <a:pt x="3548327" y="2306941"/>
                  <a:pt x="3548570" y="2323426"/>
                  <a:pt x="3556000" y="2336800"/>
                </a:cubicBezTo>
                <a:cubicBezTo>
                  <a:pt x="3572943" y="2367298"/>
                  <a:pt x="3594705" y="2394857"/>
                  <a:pt x="3614057" y="2423886"/>
                </a:cubicBezTo>
                <a:lnTo>
                  <a:pt x="3643085" y="2467429"/>
                </a:lnTo>
                <a:cubicBezTo>
                  <a:pt x="3652761" y="2481943"/>
                  <a:pt x="3657600" y="2501296"/>
                  <a:pt x="3672114" y="2510972"/>
                </a:cubicBezTo>
                <a:cubicBezTo>
                  <a:pt x="3771930" y="2577515"/>
                  <a:pt x="3726102" y="2557996"/>
                  <a:pt x="3802742" y="2583543"/>
                </a:cubicBezTo>
                <a:lnTo>
                  <a:pt x="3889828" y="2641600"/>
                </a:lnTo>
                <a:cubicBezTo>
                  <a:pt x="3904342" y="2651276"/>
                  <a:pt x="3916822" y="2665113"/>
                  <a:pt x="3933371" y="2670629"/>
                </a:cubicBezTo>
                <a:lnTo>
                  <a:pt x="3976914" y="2685143"/>
                </a:lnTo>
                <a:cubicBezTo>
                  <a:pt x="3991428" y="2694819"/>
                  <a:pt x="4004516" y="2707087"/>
                  <a:pt x="4020457" y="2714172"/>
                </a:cubicBezTo>
                <a:cubicBezTo>
                  <a:pt x="4048418" y="2726599"/>
                  <a:pt x="4107542" y="2743200"/>
                  <a:pt x="4107542" y="2743200"/>
                </a:cubicBezTo>
                <a:cubicBezTo>
                  <a:pt x="4122056" y="2752876"/>
                  <a:pt x="4135483" y="2764428"/>
                  <a:pt x="4151085" y="2772229"/>
                </a:cubicBezTo>
                <a:cubicBezTo>
                  <a:pt x="4164769" y="2779071"/>
                  <a:pt x="4179868" y="2782717"/>
                  <a:pt x="4194628" y="2786743"/>
                </a:cubicBezTo>
                <a:cubicBezTo>
                  <a:pt x="4346548" y="2828176"/>
                  <a:pt x="4301230" y="2814979"/>
                  <a:pt x="4484914" y="2830286"/>
                </a:cubicBezTo>
                <a:cubicBezTo>
                  <a:pt x="4499428" y="2835124"/>
                  <a:pt x="4514773" y="2837958"/>
                  <a:pt x="4528457" y="2844800"/>
                </a:cubicBezTo>
                <a:cubicBezTo>
                  <a:pt x="4544059" y="2852601"/>
                  <a:pt x="4556059" y="2866744"/>
                  <a:pt x="4572000" y="2873829"/>
                </a:cubicBezTo>
                <a:cubicBezTo>
                  <a:pt x="4647640" y="2907447"/>
                  <a:pt x="4640447" y="2902857"/>
                  <a:pt x="4702628" y="290285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7"/>
          <p:cNvSpPr txBox="1"/>
          <p:nvPr/>
        </p:nvSpPr>
        <p:spPr>
          <a:xfrm>
            <a:off x="611560" y="607390"/>
            <a:ext cx="806489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Hangisinin standart sapması daha büyük? Ortalamalar ile ilgili ne söylersiniz?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65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normal dağılım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six-sigma-material.com/images/NormalDistrib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85266" cy="41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normal dağılım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Deneklerin %68,26’sı (%</a:t>
            </a:r>
            <a:r>
              <a:rPr lang="tr-TR" sz="2800" dirty="0" smtClean="0">
                <a:solidFill>
                  <a:schemeClr val="tx1"/>
                </a:solidFill>
              </a:rPr>
              <a:t>68)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Ortalama </a:t>
            </a:r>
            <a:r>
              <a:rPr lang="tr-TR" sz="2600" dirty="0">
                <a:solidFill>
                  <a:schemeClr val="tx1"/>
                </a:solidFill>
              </a:rPr>
              <a:t>± 1 standart sapma sınırları içinde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Deneklerin %95,44’ü (%</a:t>
            </a:r>
            <a:r>
              <a:rPr lang="tr-TR" sz="2800" dirty="0" smtClean="0">
                <a:solidFill>
                  <a:schemeClr val="tx1"/>
                </a:solidFill>
              </a:rPr>
              <a:t>95)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Ortalama </a:t>
            </a:r>
            <a:r>
              <a:rPr lang="tr-TR" sz="2600" dirty="0">
                <a:solidFill>
                  <a:schemeClr val="tx1"/>
                </a:solidFill>
              </a:rPr>
              <a:t>± 2 standart sapma sınırları içinde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Deneklerin %99,74’ü (%</a:t>
            </a:r>
            <a:r>
              <a:rPr lang="tr-TR" sz="2800" dirty="0" smtClean="0">
                <a:solidFill>
                  <a:schemeClr val="tx1"/>
                </a:solidFill>
              </a:rPr>
              <a:t>99)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Ortalama </a:t>
            </a:r>
            <a:r>
              <a:rPr lang="tr-TR" sz="2600" dirty="0">
                <a:solidFill>
                  <a:schemeClr val="tx1"/>
                </a:solidFill>
              </a:rPr>
              <a:t>± 3 standart sapma sınırları içinde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Deneklerin %</a:t>
            </a:r>
            <a:r>
              <a:rPr lang="tr-TR" sz="2800" dirty="0" smtClean="0">
                <a:solidFill>
                  <a:schemeClr val="tx1"/>
                </a:solidFill>
              </a:rPr>
              <a:t>100’ü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Ortalama </a:t>
            </a:r>
            <a:r>
              <a:rPr lang="tr-TR" sz="2600" dirty="0">
                <a:solidFill>
                  <a:schemeClr val="tx1"/>
                </a:solidFill>
              </a:rPr>
              <a:t>± 4 standart sapma sınırları içinde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69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Dağılımdaki tüm değerler hesaplamaya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dahil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Çok büyük ve çok küçük değerlerden etkilenme</a:t>
            </a:r>
          </a:p>
          <a:p>
            <a:pPr marL="273050" lvl="1" indent="-2730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Çok yüksek not alan bir kişinin sınıfın not ortalamasını yükseltmesi gibi</a:t>
            </a:r>
          </a:p>
          <a:p>
            <a:pPr marL="554546" lvl="1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54-55, 59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514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normal dağılım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http://mimoza.marmara.edu.tr/~cahit/Yayin/belge/ista/istati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85" y="1884053"/>
            <a:ext cx="67797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Verilerin dağılımı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241212" cy="432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6" y="146359"/>
            <a:ext cx="7609656" cy="6097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936" y="851952"/>
            <a:ext cx="6729064" cy="53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hata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Normal dağılım gösteren bir kitleden çekilen örneklemlerin ortalamalarının gösterdiği dağılışın standart sapması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Örneklem ortalamalarının standart hatası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Standart hata = S / √𝑛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Örneklem ortalaması standart hatası ile birlikte verilir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Örneklemden hesaplanan her istatistik değerin kendi standart hatası var 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76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820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Standart hata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30 hastanın kandaki alyuvar sayıları ortalaması 5,398 ve standart sapması 0,3928’dir. Alyuvar sayılarının ortalamasının standart hatası nedir?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Standart hata = 0,3928/√30 = 0,0717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5,398 ± 0,0717 = (5,3263; 5,4697)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Alınacak farklı örneklemlerden bulunacak örneklem ortalamalarının değişim aralığı	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76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426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39200" cy="6172200"/>
          </a:xfrm>
          <a:prstGeom prst="rect">
            <a:avLst/>
          </a:prstGeom>
        </p:spPr>
      </p:pic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73</a:t>
            </a:r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47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Değişim katsayısı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(Standart sapma / Ortalama).100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Standart sapmanın ortalamaya yüzdesi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Denekler arasındaki değişimin azlığı ya da çokluğu hakkında bilgi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% olarak gösterim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Ortalama yerine ortanca kullanılıyorsa değişim katsayısı = (Çeyrek sapma / Ortanca).</a:t>
            </a:r>
            <a:r>
              <a:rPr lang="tr-TR" sz="2800" dirty="0" smtClean="0">
                <a:solidFill>
                  <a:schemeClr val="tx1"/>
                </a:solidFill>
              </a:rPr>
              <a:t>100</a:t>
            </a:r>
            <a:r>
              <a:rPr lang="tr-TR" sz="2800" dirty="0">
                <a:solidFill>
                  <a:schemeClr val="tx1"/>
                </a:solidFill>
              </a:rPr>
              <a:t>	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Saraçbaşı</a:t>
            </a:r>
            <a:r>
              <a:rPr lang="tr-TR" sz="1600" dirty="0" smtClean="0"/>
              <a:t> ve Kutsal, 1987, s. 80</a:t>
            </a:r>
            <a:endParaRPr lang="tr-TR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39924" y="5373216"/>
            <a:ext cx="8640960" cy="9361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dirty="0" err="1" smtClean="0">
                <a:solidFill>
                  <a:schemeClr val="tx1"/>
                </a:solidFill>
              </a:rPr>
              <a:t>Scopustan</a:t>
            </a:r>
            <a:r>
              <a:rPr lang="tr-TR" sz="2600" dirty="0" smtClean="0">
                <a:solidFill>
                  <a:schemeClr val="tx1"/>
                </a:solidFill>
              </a:rPr>
              <a:t> atıf alma durumu adlı değişken için her iki </a:t>
            </a:r>
            <a:r>
              <a:rPr lang="tr-TR" sz="2600" dirty="0" err="1" smtClean="0">
                <a:solidFill>
                  <a:schemeClr val="tx1"/>
                </a:solidFill>
              </a:rPr>
              <a:t>formülasyona</a:t>
            </a:r>
            <a:r>
              <a:rPr lang="tr-TR" sz="2600" dirty="0" smtClean="0">
                <a:solidFill>
                  <a:schemeClr val="tx1"/>
                </a:solidFill>
              </a:rPr>
              <a:t> göre değişim katsayısını bulup yorumlayın</a:t>
            </a:r>
            <a:endParaRPr lang="tr-T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Çarpıklık katsayısı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Çarpıklık: Ortanca, tepe değeri ve aritmetik ortalama arasındaki bağıntı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Çarpıklık katsayısı 0 ise dağılım ortalamaya göre simetrik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Çarpıklık katsayısı 0’dan küçük (negatif değerli) ise dağılım – yöne eğimli, sola çarpık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Çarpıklık katsayısı 0’dan büyük (pozitif değerli) ise dağılım + yöne eğimli, sağa </a:t>
            </a:r>
            <a:r>
              <a:rPr lang="tr-TR" sz="2800" dirty="0" smtClean="0">
                <a:solidFill>
                  <a:schemeClr val="tx1"/>
                </a:solidFill>
              </a:rPr>
              <a:t>çarpık</a:t>
            </a:r>
            <a:r>
              <a:rPr lang="tr-TR" sz="2800" dirty="0">
                <a:solidFill>
                  <a:schemeClr val="tx1"/>
                </a:solidFill>
              </a:rPr>
              <a:t>	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Saraçbaşı ve Kutsal, 1987, s. 81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653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Aritmetik, Ortanca ve 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844823"/>
            <a:ext cx="7033592" cy="4614963"/>
          </a:xfrm>
        </p:spPr>
        <p:txBody>
          <a:bodyPr>
            <a:normAutofit lnSpcReduction="10000"/>
          </a:bodyPr>
          <a:lstStyle/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Her </a:t>
            </a:r>
            <a:r>
              <a:rPr lang="tr-TR" sz="2800" dirty="0">
                <a:solidFill>
                  <a:schemeClr val="tx1"/>
                </a:solidFill>
              </a:rPr>
              <a:t>zaman eşit </a:t>
            </a:r>
            <a:r>
              <a:rPr lang="tr-TR" sz="2800" dirty="0" smtClean="0">
                <a:solidFill>
                  <a:schemeClr val="tx1"/>
                </a:solidFill>
              </a:rPr>
              <a:t>değil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600" dirty="0" smtClean="0">
              <a:solidFill>
                <a:schemeClr val="tx1"/>
              </a:solidFill>
            </a:endParaRP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dirty="0" smtClean="0">
                <a:solidFill>
                  <a:schemeClr val="tx1"/>
                </a:solidFill>
              </a:rPr>
              <a:t>Sağa </a:t>
            </a:r>
            <a:r>
              <a:rPr lang="tr-TR" sz="2600" dirty="0">
                <a:solidFill>
                  <a:schemeClr val="tx1"/>
                </a:solidFill>
              </a:rPr>
              <a:t>çarpık (pozitif yönlü, + yöne </a:t>
            </a:r>
            <a:r>
              <a:rPr lang="tr-TR" sz="2600" dirty="0" smtClean="0">
                <a:solidFill>
                  <a:schemeClr val="tx1"/>
                </a:solidFill>
              </a:rPr>
              <a:t>eğimli)</a:t>
            </a:r>
          </a:p>
          <a:p>
            <a:pPr marL="693738" lvl="1" indent="-354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</a:rPr>
              <a:t>Aritmetik ortalama &gt; Ortanca &gt; Tepe </a:t>
            </a:r>
            <a:r>
              <a:rPr lang="tr-TR" sz="2400" dirty="0">
                <a:solidFill>
                  <a:schemeClr val="tx1"/>
                </a:solidFill>
              </a:rPr>
              <a:t>Değeri</a:t>
            </a:r>
          </a:p>
          <a:p>
            <a:pPr marL="236538" indent="-236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tx1"/>
                </a:solidFill>
              </a:rPr>
              <a:t>Sola çarpık (negatif yönlü, - yöne eğimli)</a:t>
            </a:r>
          </a:p>
          <a:p>
            <a:pPr marL="693738" lvl="1" indent="-354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Aritmetik </a:t>
            </a:r>
            <a:r>
              <a:rPr lang="tr-TR" sz="2400" dirty="0" smtClean="0">
                <a:solidFill>
                  <a:schemeClr val="tx1"/>
                </a:solidFill>
              </a:rPr>
              <a:t>ortalama &lt; Ortanca &lt; Tepe </a:t>
            </a:r>
            <a:r>
              <a:rPr lang="tr-TR" sz="2400" dirty="0">
                <a:solidFill>
                  <a:schemeClr val="tx1"/>
                </a:solidFill>
              </a:rPr>
              <a:t>Değeri</a:t>
            </a: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6"/>
          <p:cNvSpPr txBox="1"/>
          <p:nvPr/>
        </p:nvSpPr>
        <p:spPr>
          <a:xfrm>
            <a:off x="0" y="6445704"/>
            <a:ext cx="864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 smtClean="0"/>
              <a:t>Kaynaklar: </a:t>
            </a:r>
            <a:r>
              <a:rPr lang="tr-TR" sz="1500" dirty="0" err="1" smtClean="0"/>
              <a:t>Stephen</a:t>
            </a:r>
            <a:r>
              <a:rPr lang="tr-TR" sz="1500" dirty="0" smtClean="0"/>
              <a:t> </a:t>
            </a:r>
            <a:r>
              <a:rPr lang="tr-TR" sz="1500" dirty="0" err="1" smtClean="0"/>
              <a:t>and</a:t>
            </a:r>
            <a:r>
              <a:rPr lang="tr-TR" sz="1500" dirty="0" smtClean="0"/>
              <a:t> </a:t>
            </a:r>
            <a:r>
              <a:rPr lang="tr-TR" sz="1500" dirty="0" err="1" smtClean="0"/>
              <a:t>Hornby</a:t>
            </a:r>
            <a:r>
              <a:rPr lang="tr-TR" sz="1500" dirty="0" smtClean="0"/>
              <a:t>, 1997, s. </a:t>
            </a:r>
            <a:r>
              <a:rPr lang="tr-TR" sz="1500" dirty="0"/>
              <a:t>54; http://hrfiles.blogspot.com/2011_09_01_archive.html</a:t>
            </a:r>
          </a:p>
        </p:txBody>
      </p:sp>
      <p:pic>
        <p:nvPicPr>
          <p:cNvPr id="8" name="Picture 12" descr="http://1.bp.blogspot.com/-q8iEvhU7il0/Tney-W91zjI/AAAAAAAAAC4/eupSk9bzwns/s1600/normal-skew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7112"/>
            <a:ext cx="7345226" cy="19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Basıklık katsayısı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Verilerin gösterdiği dağılımın standart normal dağılıma göre yüksekliği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Sivri dağılım / basık dağılım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Basıklık katsayısı 0 ise dağılımın yüksekliği standart normal dağılıma uygun, aynı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Basıklık katsayısı 0’dan küçük (negatif değerli) ise dağılım basık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Basıklık katsayısı 0’dan büyük (pozitif değerli) ise dağılım sivri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Saraçbaşı ve Kutsal, 1987, s. 82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094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79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Aritmetik ortalama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Kesikli değişkenler için kullanımı pek uygun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değil</a:t>
            </a:r>
            <a:endParaRPr lang="tr-TR" sz="2600" dirty="0">
              <a:solidFill>
                <a:schemeClr val="tx1"/>
              </a:solidFill>
              <a:latin typeface="Calibri" pitchFamily="34" charset="0"/>
            </a:endParaRPr>
          </a:p>
          <a:p>
            <a:pPr marL="722313" lvl="1" indent="-3698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  <a:latin typeface="Calibri" pitchFamily="34" charset="0"/>
              </a:rPr>
              <a:t>Ailedeki çocuk sayısı </a:t>
            </a: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2,3</a:t>
            </a:r>
          </a:p>
          <a:p>
            <a:pPr marL="722313" lvl="1" indent="-3698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Öğrencilerin derse gelmediği gün sayısı </a:t>
            </a:r>
            <a:r>
              <a:rPr lang="tr-TR" sz="2400" dirty="0" smtClean="0">
                <a:solidFill>
                  <a:schemeClr val="tx1"/>
                </a:solidFill>
                <a:latin typeface="Calibri" pitchFamily="34" charset="0"/>
              </a:rPr>
              <a:t>4,4</a:t>
            </a:r>
            <a:endParaRPr lang="tr-TR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Kullanılması gerekiyorsa yuvarlanmalı!</a:t>
            </a:r>
            <a:endParaRPr lang="tr-TR" sz="2600" dirty="0">
              <a:solidFill>
                <a:schemeClr val="tx1"/>
              </a:solidFill>
              <a:latin typeface="Calibri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Evrenden </a:t>
            </a: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alınacak farklı örneklemler için en az değişecek merkezi eğilim ölçüsü</a:t>
            </a:r>
          </a:p>
          <a:p>
            <a:pPr marL="554546" lvl="1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54-55, 59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725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Çarpıklık / Basıklık katsayısı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Birlikte verilir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İkisi de 0 değerini alıyor ise dağılım standart normal dağılıma uygun dağılmakta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4575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Saraçbaşı ve Kutsal, 1987, s. 82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149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Çarpıklık / Basıklık katsayısı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9058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82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6587" cy="657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051720" y="5229200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En düşük not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2051720" y="548680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En yüksek not</a:t>
            </a:r>
            <a:endParaRPr lang="tr-TR" b="1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491880" y="40770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3464260" y="3404485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3464260" y="2564904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3851920" y="3897052"/>
            <a:ext cx="9001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tr-TR" b="1" dirty="0" smtClean="0"/>
              <a:t>Q</a:t>
            </a:r>
            <a:r>
              <a:rPr lang="tr-TR" b="1" baseline="-25000" dirty="0" smtClean="0"/>
              <a:t>1</a:t>
            </a:r>
            <a:endParaRPr lang="tr-TR" b="1" baseline="-25000" dirty="0"/>
          </a:p>
        </p:txBody>
      </p:sp>
      <p:sp>
        <p:nvSpPr>
          <p:cNvPr id="13" name="Dikdörtgen 12"/>
          <p:cNvSpPr/>
          <p:nvPr/>
        </p:nvSpPr>
        <p:spPr>
          <a:xfrm>
            <a:off x="3832755" y="2384884"/>
            <a:ext cx="9001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tr-TR" b="1" dirty="0" smtClean="0"/>
              <a:t>Q</a:t>
            </a:r>
            <a:r>
              <a:rPr lang="tr-TR" b="1" baseline="-25000" dirty="0" smtClean="0"/>
              <a:t>3</a:t>
            </a:r>
            <a:endParaRPr lang="tr-TR" b="1" baseline="-25000" dirty="0"/>
          </a:p>
        </p:txBody>
      </p:sp>
      <p:sp>
        <p:nvSpPr>
          <p:cNvPr id="14" name="Dikdörtgen 13"/>
          <p:cNvSpPr/>
          <p:nvPr/>
        </p:nvSpPr>
        <p:spPr>
          <a:xfrm>
            <a:off x="3851920" y="3224465"/>
            <a:ext cx="9001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tr-TR" b="1" dirty="0" smtClean="0"/>
              <a:t>Q</a:t>
            </a:r>
            <a:r>
              <a:rPr lang="tr-TR" b="1" baseline="-25000" dirty="0" smtClean="0"/>
              <a:t>2</a:t>
            </a:r>
            <a:endParaRPr lang="tr-TR" b="1" baseline="-25000" dirty="0"/>
          </a:p>
        </p:txBody>
      </p:sp>
    </p:spTree>
    <p:extLst>
      <p:ext uri="{BB962C8B-B14F-4D97-AF65-F5344CB8AC3E}">
        <p14:creationId xmlns:p14="http://schemas.microsoft.com/office/powerpoint/2010/main" val="38226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Boxplot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 lnSpcReduction="10000"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Ortanca </a:t>
            </a:r>
            <a:r>
              <a:rPr lang="tr-TR" sz="2800" dirty="0">
                <a:solidFill>
                  <a:schemeClr val="tx1"/>
                </a:solidFill>
              </a:rPr>
              <a:t>çizgisi kutucuğun merkezine </a:t>
            </a:r>
            <a:r>
              <a:rPr lang="tr-TR" sz="2800" dirty="0" smtClean="0">
                <a:solidFill>
                  <a:schemeClr val="tx1"/>
                </a:solidFill>
              </a:rPr>
              <a:t>yakınsa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Dağılımın </a:t>
            </a:r>
            <a:r>
              <a:rPr lang="tr-TR" sz="2600" dirty="0">
                <a:solidFill>
                  <a:schemeClr val="tx1"/>
                </a:solidFill>
              </a:rPr>
              <a:t>ortadaki %50’lik kısmı simetrik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Ortanca </a:t>
            </a:r>
            <a:r>
              <a:rPr lang="tr-TR" sz="2800" dirty="0">
                <a:solidFill>
                  <a:schemeClr val="tx1"/>
                </a:solidFill>
              </a:rPr>
              <a:t>çizgisi birinci çeyrek ya da üçüncü çeyreğe </a:t>
            </a:r>
            <a:r>
              <a:rPr lang="tr-TR" sz="2800" dirty="0" smtClean="0">
                <a:solidFill>
                  <a:schemeClr val="tx1"/>
                </a:solidFill>
              </a:rPr>
              <a:t>yakınsa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Dağılım </a:t>
            </a:r>
            <a:r>
              <a:rPr lang="tr-TR" sz="2600" dirty="0">
                <a:solidFill>
                  <a:schemeClr val="tx1"/>
                </a:solidFill>
              </a:rPr>
              <a:t>çarpık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Kuyrukların </a:t>
            </a:r>
            <a:r>
              <a:rPr lang="tr-TR" sz="2800" dirty="0" smtClean="0">
                <a:solidFill>
                  <a:schemeClr val="tx1"/>
                </a:solidFill>
              </a:rPr>
              <a:t>uzunluğu</a:t>
            </a:r>
          </a:p>
          <a:p>
            <a:pPr marL="690563" lvl="1" indent="-3540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Eşitse</a:t>
            </a:r>
            <a:r>
              <a:rPr lang="tr-TR" sz="2600" dirty="0">
                <a:solidFill>
                  <a:schemeClr val="tx1"/>
                </a:solidFill>
              </a:rPr>
              <a:t>, simetrik </a:t>
            </a:r>
            <a:r>
              <a:rPr lang="tr-TR" sz="2600" dirty="0" smtClean="0">
                <a:solidFill>
                  <a:schemeClr val="tx1"/>
                </a:solidFill>
              </a:rPr>
              <a:t>dağılım</a:t>
            </a:r>
          </a:p>
          <a:p>
            <a:pPr marL="690563" lvl="1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</a:rPr>
              <a:t>Eşit </a:t>
            </a:r>
            <a:r>
              <a:rPr lang="tr-TR" sz="2600" dirty="0">
                <a:solidFill>
                  <a:schemeClr val="tx1"/>
                </a:solidFill>
              </a:rPr>
              <a:t>değilse,  çarpık dağılım</a:t>
            </a:r>
          </a:p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Sapan değer varsa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84312" y="6454604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Kitchens</a:t>
            </a:r>
            <a:r>
              <a:rPr lang="tr-TR" sz="1600" dirty="0" smtClean="0"/>
              <a:t>, 2003, s. 52</a:t>
            </a:r>
          </a:p>
        </p:txBody>
      </p:sp>
    </p:spTree>
    <p:extLst>
      <p:ext uri="{BB962C8B-B14F-4D97-AF65-F5344CB8AC3E}">
        <p14:creationId xmlns:p14="http://schemas.microsoft.com/office/powerpoint/2010/main" val="25365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tx1"/>
                </a:solidFill>
                <a:latin typeface="Calibri" pitchFamily="34" charset="0"/>
              </a:rPr>
              <a:t>Boxplot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 (SPSS)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</a:rPr>
              <a:t>Graphs</a:t>
            </a:r>
            <a:r>
              <a:rPr lang="tr-TR" sz="2800" dirty="0" smtClean="0">
                <a:solidFill>
                  <a:schemeClr val="tx1"/>
                </a:solidFill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</a:rPr>
              <a:t>Legacy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dialogs</a:t>
            </a:r>
            <a:r>
              <a:rPr lang="tr-TR" sz="2800" dirty="0" smtClean="0">
                <a:solidFill>
                  <a:schemeClr val="tx1"/>
                </a:solidFill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</a:rPr>
              <a:t>Boxplot</a:t>
            </a:r>
            <a:r>
              <a:rPr lang="tr-TR" sz="2800" dirty="0" smtClean="0">
                <a:solidFill>
                  <a:schemeClr val="tx1"/>
                </a:solidFill>
              </a:rPr>
              <a:t> &gt; Simple &gt; Define</a:t>
            </a:r>
            <a:endParaRPr lang="tr-TR" sz="2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84</a:t>
            </a:fld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tx1"/>
                </a:solidFill>
                <a:latin typeface="Calibri" pitchFamily="34" charset="0"/>
              </a:rPr>
              <a:t>Boxplot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 (SPSS)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098"/>
          <a:stretch/>
        </p:blipFill>
        <p:spPr>
          <a:xfrm>
            <a:off x="84312" y="246745"/>
            <a:ext cx="5157600" cy="5951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13" y="246745"/>
            <a:ext cx="7427887" cy="595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2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(R Commander)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>
          <a:xfrm>
            <a:off x="1196008" y="2069232"/>
            <a:ext cx="7033592" cy="43924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SPSS veri setinin R </a:t>
            </a:r>
            <a:r>
              <a:rPr lang="tr-TR" sz="2800" dirty="0" err="1" smtClean="0">
                <a:solidFill>
                  <a:schemeClr val="tx1"/>
                </a:solidFill>
              </a:rPr>
              <a:t>Commander’a</a:t>
            </a:r>
            <a:r>
              <a:rPr lang="tr-TR" sz="2800" dirty="0" smtClean="0">
                <a:solidFill>
                  <a:schemeClr val="tx1"/>
                </a:solidFill>
              </a:rPr>
              <a:t> çekilmesi</a:t>
            </a:r>
          </a:p>
          <a:p>
            <a:pPr marL="625475" lvl="1" indent="-3333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</a:rPr>
              <a:t>Data &gt; </a:t>
            </a:r>
            <a:r>
              <a:rPr lang="tr-TR" sz="2600" dirty="0" err="1" smtClean="0">
                <a:solidFill>
                  <a:schemeClr val="tx1"/>
                </a:solidFill>
              </a:rPr>
              <a:t>Import</a:t>
            </a:r>
            <a:r>
              <a:rPr lang="tr-TR" sz="2600" dirty="0" smtClean="0">
                <a:solidFill>
                  <a:schemeClr val="tx1"/>
                </a:solidFill>
              </a:rPr>
              <a:t> data &gt; </a:t>
            </a:r>
            <a:r>
              <a:rPr lang="tr-TR" sz="2600" dirty="0" err="1" smtClean="0">
                <a:solidFill>
                  <a:schemeClr val="tx1"/>
                </a:solidFill>
              </a:rPr>
              <a:t>From</a:t>
            </a:r>
            <a:r>
              <a:rPr lang="tr-TR" sz="2600" dirty="0" smtClean="0">
                <a:solidFill>
                  <a:schemeClr val="tx1"/>
                </a:solidFill>
              </a:rPr>
              <a:t> SPSS data set</a:t>
            </a:r>
          </a:p>
          <a:p>
            <a:pPr marL="271463" indent="-273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Kayıp değerler?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(R Commander)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>
          <a:xfrm>
            <a:off x="1196008" y="2069232"/>
            <a:ext cx="7033592" cy="43924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SPSS veri setinin R </a:t>
            </a:r>
            <a:r>
              <a:rPr lang="tr-TR" sz="2800" dirty="0" err="1" smtClean="0">
                <a:solidFill>
                  <a:schemeClr val="tx1"/>
                </a:solidFill>
              </a:rPr>
              <a:t>Commander’a</a:t>
            </a:r>
            <a:r>
              <a:rPr lang="tr-TR" sz="2800" dirty="0" smtClean="0">
                <a:solidFill>
                  <a:schemeClr val="tx1"/>
                </a:solidFill>
              </a:rPr>
              <a:t> çekilmesi</a:t>
            </a:r>
          </a:p>
          <a:p>
            <a:pPr marL="625475" lvl="1" indent="-3333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</a:rPr>
              <a:t>Data &gt; </a:t>
            </a:r>
            <a:r>
              <a:rPr lang="tr-TR" sz="2600" dirty="0" err="1" smtClean="0">
                <a:solidFill>
                  <a:schemeClr val="tx1"/>
                </a:solidFill>
              </a:rPr>
              <a:t>Import</a:t>
            </a:r>
            <a:r>
              <a:rPr lang="tr-TR" sz="2600" dirty="0" smtClean="0">
                <a:solidFill>
                  <a:schemeClr val="tx1"/>
                </a:solidFill>
              </a:rPr>
              <a:t> data &gt; </a:t>
            </a:r>
            <a:r>
              <a:rPr lang="tr-TR" sz="2600" dirty="0" err="1" smtClean="0">
                <a:solidFill>
                  <a:schemeClr val="tx1"/>
                </a:solidFill>
              </a:rPr>
              <a:t>From</a:t>
            </a:r>
            <a:r>
              <a:rPr lang="tr-TR" sz="2600" dirty="0" smtClean="0">
                <a:solidFill>
                  <a:schemeClr val="tx1"/>
                </a:solidFill>
              </a:rPr>
              <a:t> SPSS data set</a:t>
            </a:r>
          </a:p>
          <a:p>
            <a:pPr marL="271463" indent="-273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Kayıp değerler?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557212"/>
            <a:ext cx="89630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(R Commander)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>
          <a:xfrm>
            <a:off x="1043608" y="2069232"/>
            <a:ext cx="7185992" cy="43924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800" dirty="0" err="1" smtClean="0">
                <a:solidFill>
                  <a:schemeClr val="tx1"/>
                </a:solidFill>
              </a:rPr>
              <a:t>Statistics</a:t>
            </a:r>
            <a:r>
              <a:rPr lang="tr-TR" sz="2800" dirty="0" smtClean="0">
                <a:solidFill>
                  <a:schemeClr val="tx1"/>
                </a:solidFill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</a:rPr>
              <a:t>Summaries</a:t>
            </a:r>
            <a:r>
              <a:rPr lang="tr-TR" sz="2800" dirty="0" smtClean="0">
                <a:solidFill>
                  <a:schemeClr val="tx1"/>
                </a:solidFill>
              </a:rPr>
              <a:t> &gt; </a:t>
            </a:r>
            <a:r>
              <a:rPr lang="tr-TR" sz="2800" dirty="0" err="1" smtClean="0">
                <a:solidFill>
                  <a:schemeClr val="tx1"/>
                </a:solidFill>
              </a:rPr>
              <a:t>Numerical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summaries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8006"/>
          <a:stretch/>
        </p:blipFill>
        <p:spPr>
          <a:xfrm>
            <a:off x="1028192" y="2694260"/>
            <a:ext cx="6515100" cy="34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(R Commander)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89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7172"/>
          <a:stretch/>
        </p:blipFill>
        <p:spPr>
          <a:xfrm>
            <a:off x="179512" y="1945432"/>
            <a:ext cx="7365700" cy="3168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852936"/>
            <a:ext cx="7521687" cy="32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Tepe değeri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2136081"/>
            <a:ext cx="7033592" cy="3672408"/>
          </a:xfrm>
        </p:spPr>
        <p:txBody>
          <a:bodyPr>
            <a:norm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latin typeface="Calibri" pitchFamily="34" charset="0"/>
              </a:rPr>
              <a:t>Bir dağılımda en sık görülen </a:t>
            </a: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değer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Farklı her bir değerin sıklığını bilmek gerek!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alibri" pitchFamily="34" charset="0"/>
              </a:rPr>
              <a:t>21 kişilik sınıftaki öğrencilerin yaşları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19 yaşındaki öğrenci sayısı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20 yaşındaki öğrenci sayısı</a:t>
            </a:r>
          </a:p>
          <a:p>
            <a:pPr marL="722313" lvl="1" indent="-3698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600" dirty="0" smtClean="0">
                <a:solidFill>
                  <a:schemeClr val="tx1"/>
                </a:solidFill>
                <a:latin typeface="Calibri" pitchFamily="34" charset="0"/>
              </a:rPr>
              <a:t>...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Metin kutusu 4"/>
          <p:cNvSpPr txBox="1"/>
          <p:nvPr/>
        </p:nvSpPr>
        <p:spPr>
          <a:xfrm>
            <a:off x="84312" y="645978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Kaynak: Stephen and Hornby, 1997, s. 51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39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Box </a:t>
            </a:r>
            <a:r>
              <a:rPr lang="tr-TR" sz="4000" dirty="0" err="1" smtClean="0">
                <a:solidFill>
                  <a:schemeClr val="tx1"/>
                </a:solidFill>
                <a:latin typeface="Calibri" pitchFamily="34" charset="0"/>
              </a:rPr>
              <a:t>plot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 (R Commander)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90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9" y="2060848"/>
            <a:ext cx="75387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Box </a:t>
            </a:r>
            <a:r>
              <a:rPr lang="tr-TR" sz="4000" dirty="0" err="1" smtClean="0">
                <a:solidFill>
                  <a:schemeClr val="tx1"/>
                </a:solidFill>
                <a:latin typeface="Calibri" pitchFamily="34" charset="0"/>
              </a:rPr>
              <a:t>plot</a:t>
            </a:r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 (R Commander)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91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0" y="2060848"/>
            <a:ext cx="8898408" cy="39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92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>
          <a:xfrm>
            <a:off x="1043608" y="2069232"/>
            <a:ext cx="7185992" cy="43924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SPSS veri setinin Excel olarak kaydedilmesi</a:t>
            </a:r>
          </a:p>
          <a:p>
            <a:pPr marL="2921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053"/>
          <a:stretch/>
        </p:blipFill>
        <p:spPr>
          <a:xfrm>
            <a:off x="1045838" y="2636912"/>
            <a:ext cx="588396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93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45960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94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48272"/>
            <a:ext cx="5991225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22494"/>
            <a:ext cx="8868494" cy="302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4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95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7" y="1916832"/>
            <a:ext cx="8868494" cy="30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96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" y="1916832"/>
            <a:ext cx="9007177" cy="32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97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8" y="1916832"/>
            <a:ext cx="8939931" cy="35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(Excel)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98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0" y="1916832"/>
            <a:ext cx="8877448" cy="3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67128" cy="72008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Calibri" pitchFamily="34" charset="0"/>
              </a:rPr>
              <a:t>Dağılım ölçüleri (PSPP)</a:t>
            </a:r>
            <a:endParaRPr lang="tr-T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703359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236538" indent="-2365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marL="261938" indent="-2619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tr-T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schemeClr val="tx1"/>
                </a:solidFill>
              </a:rPr>
              <a:t>99</a:t>
            </a:fld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" y="1635250"/>
            <a:ext cx="911081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4585</TotalTime>
  <Words>2773</Words>
  <Application>Microsoft Office PowerPoint</Application>
  <PresentationFormat>On-screen Show (4:3)</PresentationFormat>
  <Paragraphs>820</Paragraphs>
  <Slides>101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Wingdings</vt:lpstr>
      <vt:lpstr>Retrospect</vt:lpstr>
      <vt:lpstr>Konum ve Dağılım Ölçüleri    BBY606 Araştırma Yöntemleri Güleda Doğan </vt:lpstr>
      <vt:lpstr>Konum ölçüleri</vt:lpstr>
      <vt:lpstr>Dağılım ölçüleri</vt:lpstr>
      <vt:lpstr>En önemlileri</vt:lpstr>
      <vt:lpstr>Aritmetik ortalama</vt:lpstr>
      <vt:lpstr>Aritmetik ortalama</vt:lpstr>
      <vt:lpstr>Aritmetik ortalama</vt:lpstr>
      <vt:lpstr>Aritmetik ortalama</vt:lpstr>
      <vt:lpstr>Tepe değeri</vt:lpstr>
      <vt:lpstr>Tepe değeri</vt:lpstr>
      <vt:lpstr>Tepe değeri</vt:lpstr>
      <vt:lpstr>Tepe değeri</vt:lpstr>
      <vt:lpstr>Ortanca</vt:lpstr>
      <vt:lpstr>Ortanca</vt:lpstr>
      <vt:lpstr>Ortanca</vt:lpstr>
      <vt:lpstr>Ortanca</vt:lpstr>
      <vt:lpstr>Aritmetik, Ortanca ve Tepe Değeri</vt:lpstr>
      <vt:lpstr>Ağırlıklı ortalama</vt:lpstr>
      <vt:lpstr>Uygulama veri seti</vt:lpstr>
      <vt:lpstr>Ortalama, ortanca ve tepe değeri</vt:lpstr>
      <vt:lpstr>Excel ile aritmetik ortalama</vt:lpstr>
      <vt:lpstr>Excel ile aritmetik ortalama</vt:lpstr>
      <vt:lpstr>Excel ile aritmetik ortalama</vt:lpstr>
      <vt:lpstr>Excel ile aritmetik ortalama</vt:lpstr>
      <vt:lpstr>Excel ile aritmetik ortalama</vt:lpstr>
      <vt:lpstr>Excel ile ortanca</vt:lpstr>
      <vt:lpstr>Excel ile ortanca</vt:lpstr>
      <vt:lpstr>Excel ile tepe değeri</vt:lpstr>
      <vt:lpstr>Excel ile tepe değeri</vt:lpstr>
      <vt:lpstr>R Commander ile konum ölçüleri</vt:lpstr>
      <vt:lpstr>R Commander ile konum ölçüleri</vt:lpstr>
      <vt:lpstr>SPSS ile konum ölçüleri</vt:lpstr>
      <vt:lpstr>SPSS ile konum ölçüleri</vt:lpstr>
      <vt:lpstr>SPSS ile konum ölçüleri</vt:lpstr>
      <vt:lpstr>PowerPoint Presentation</vt:lpstr>
      <vt:lpstr>PSPP ile konum ölçüleri</vt:lpstr>
      <vt:lpstr>PSPP ile konum ölçüleri</vt:lpstr>
      <vt:lpstr>PSPP ile konum ölçüleri</vt:lpstr>
      <vt:lpstr>PSPP ile konum ölçüleri</vt:lpstr>
      <vt:lpstr>PSPP ile konum ölçüleri</vt:lpstr>
      <vt:lpstr>Dağılım ölçüleri</vt:lpstr>
      <vt:lpstr>Dağılım ölçüleri</vt:lpstr>
      <vt:lpstr>Dağılım ölçüleri için kullanılacak veri seti</vt:lpstr>
      <vt:lpstr>SPSS ile dağılım ölçüleri</vt:lpstr>
      <vt:lpstr>SPSS ile dağılım ölçüleri</vt:lpstr>
      <vt:lpstr>Dağılım genişliği</vt:lpstr>
      <vt:lpstr>Dağılım genişliği</vt:lpstr>
      <vt:lpstr>Dağılım genişliği</vt:lpstr>
      <vt:lpstr>PowerPoint Presentation</vt:lpstr>
      <vt:lpstr>PowerPoint Presentation</vt:lpstr>
      <vt:lpstr>PowerPoint Presentation</vt:lpstr>
      <vt:lpstr>PowerPoint Presentation</vt:lpstr>
      <vt:lpstr>Çeyrek değerler</vt:lpstr>
      <vt:lpstr>Çeyrek değerler</vt:lpstr>
      <vt:lpstr>Ondalıklar</vt:lpstr>
      <vt:lpstr>Yüzdelikler</vt:lpstr>
      <vt:lpstr>Yüzdelikler</vt:lpstr>
      <vt:lpstr>PowerPoint Presentation</vt:lpstr>
      <vt:lpstr>Varyans</vt:lpstr>
      <vt:lpstr>Standart sapma</vt:lpstr>
      <vt:lpstr>Standart sapma</vt:lpstr>
      <vt:lpstr>Standart sapma</vt:lpstr>
      <vt:lpstr>Standart sapma</vt:lpstr>
      <vt:lpstr>Standart sapma</vt:lpstr>
      <vt:lpstr>PowerPoint Presentation</vt:lpstr>
      <vt:lpstr>Normal dağılım</vt:lpstr>
      <vt:lpstr>PowerPoint Presentation</vt:lpstr>
      <vt:lpstr>Standart normal dağılım</vt:lpstr>
      <vt:lpstr>Standart normal dağılım</vt:lpstr>
      <vt:lpstr>Standart normal dağılım</vt:lpstr>
      <vt:lpstr>Verilerin dağılımı</vt:lpstr>
      <vt:lpstr>Standart hata</vt:lpstr>
      <vt:lpstr>Standart hata</vt:lpstr>
      <vt:lpstr>PowerPoint Presentation</vt:lpstr>
      <vt:lpstr>Değişim katsayısı</vt:lpstr>
      <vt:lpstr>Çarpıklık katsayısı</vt:lpstr>
      <vt:lpstr>Aritmetik, Ortanca ve Tepe Değeri</vt:lpstr>
      <vt:lpstr>Basıklık katsayısı</vt:lpstr>
      <vt:lpstr>PowerPoint Presentation</vt:lpstr>
      <vt:lpstr>Çarpıklık / Basıklık katsayısı</vt:lpstr>
      <vt:lpstr>Çarpıklık / Basıklık katsayısı</vt:lpstr>
      <vt:lpstr>PowerPoint Presentation</vt:lpstr>
      <vt:lpstr>Boxplot</vt:lpstr>
      <vt:lpstr>Boxplot (SPSS)</vt:lpstr>
      <vt:lpstr>Boxplot (SPSS)</vt:lpstr>
      <vt:lpstr>Dağılım ölçüleri (R Commander)</vt:lpstr>
      <vt:lpstr>Dağılım ölçüleri (R Commander)</vt:lpstr>
      <vt:lpstr>Dağılım ölçüleri (R Commander)</vt:lpstr>
      <vt:lpstr>Dağılım ölçüleri (R Commander)</vt:lpstr>
      <vt:lpstr>Box plot (R Commander)</vt:lpstr>
      <vt:lpstr>Box plot (R Commander)</vt:lpstr>
      <vt:lpstr>Dağılım ölçüleri (Excel)</vt:lpstr>
      <vt:lpstr>Dağılım ölçüleri (Excel)</vt:lpstr>
      <vt:lpstr>Dağılım ölçüleri (Excel)</vt:lpstr>
      <vt:lpstr>Dağılım ölçüleri (Excel)</vt:lpstr>
      <vt:lpstr>Dağılım ölçüleri (Excel)</vt:lpstr>
      <vt:lpstr>Dağılım ölçüleri (Excel)</vt:lpstr>
      <vt:lpstr>Dağılım ölçüleri (Excel)</vt:lpstr>
      <vt:lpstr>Dağılım ölçüleri (PSPP)</vt:lpstr>
      <vt:lpstr>Dağılım ölçüleri (PSPP)</vt:lpstr>
      <vt:lpstr>Konum ve Dağılım Ölçüleri    BBY606 Araştırma Yöntemleri Güleda Doğan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Bby 252  AraştIrma yöntemlerİ   ders hakkINda Bİlgİ</dc:title>
  <dc:creator>ciyanus</dc:creator>
  <cp:lastModifiedBy>Windows User</cp:lastModifiedBy>
  <cp:revision>343</cp:revision>
  <dcterms:created xsi:type="dcterms:W3CDTF">2013-03-04T20:36:14Z</dcterms:created>
  <dcterms:modified xsi:type="dcterms:W3CDTF">2019-03-27T07:52:54Z</dcterms:modified>
</cp:coreProperties>
</file>