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1" r:id="rId1"/>
  </p:sldMasterIdLst>
  <p:notesMasterIdLst>
    <p:notesMasterId r:id="rId10"/>
  </p:notesMasterIdLst>
  <p:sldIdLst>
    <p:sldId id="308" r:id="rId2"/>
    <p:sldId id="311" r:id="rId3"/>
    <p:sldId id="312" r:id="rId4"/>
    <p:sldId id="313" r:id="rId5"/>
    <p:sldId id="314" r:id="rId6"/>
    <p:sldId id="315" r:id="rId7"/>
    <p:sldId id="316" r:id="rId8"/>
    <p:sldId id="31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85099" autoAdjust="0"/>
  </p:normalViewPr>
  <p:slideViewPr>
    <p:cSldViewPr>
      <p:cViewPr varScale="1">
        <p:scale>
          <a:sx n="94" d="100"/>
          <a:sy n="94" d="100"/>
        </p:scale>
        <p:origin x="215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735B2-ECB9-40AF-92E6-F1BBB5367C2E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B8978-700E-4062-AC7C-51947C7016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666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B8978-700E-4062-AC7C-51947C70168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173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B8978-700E-4062-AC7C-51947C701688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250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Ki-kare</a:t>
            </a:r>
            <a:r>
              <a:rPr lang="tr-TR" baseline="0" dirty="0" smtClean="0"/>
              <a:t> testinin SPSS’te uygulanması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B8978-700E-4062-AC7C-51947C701688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174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Ki-kare</a:t>
            </a:r>
            <a:r>
              <a:rPr lang="tr-TR" baseline="0" dirty="0" smtClean="0"/>
              <a:t> testinin SPSS’te uygulanması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B8978-700E-4062-AC7C-51947C701688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023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B8978-700E-4062-AC7C-51947C701688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3621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Tablonun altındaki notta beklenen sıklığı 5’in altında olan gözelerin</a:t>
            </a:r>
            <a:r>
              <a:rPr lang="tr-TR" baseline="0" dirty="0" smtClean="0"/>
              <a:t> yüzdesi verilir.</a:t>
            </a:r>
          </a:p>
          <a:p>
            <a:r>
              <a:rPr lang="tr-TR" baseline="0" dirty="0" smtClean="0"/>
              <a:t>Bu oran %20 ve daha büyük ise ki-kare testinin uygulanmaması gerekir.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B8978-700E-4062-AC7C-51947C701688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9953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B8978-700E-4062-AC7C-51947C701688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6377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6D44-A9E7-4FF2-AE20-163D02D44A6F}" type="datetime1">
              <a:rPr lang="tr-TR" smtClean="0"/>
              <a:t>8.05.2019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8747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6D44-A9E7-4FF2-AE20-163D02D44A6F}" type="datetime1">
              <a:rPr lang="tr-TR" smtClean="0"/>
              <a:t>8.05.2019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211711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6D44-A9E7-4FF2-AE20-163D02D44A6F}" type="datetime1">
              <a:rPr lang="tr-TR" smtClean="0"/>
              <a:t>8.05.2019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53048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6D44-A9E7-4FF2-AE20-163D02D44A6F}" type="datetime1">
              <a:rPr lang="tr-TR" smtClean="0"/>
              <a:t>8.05.2019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46092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6D44-A9E7-4FF2-AE20-163D02D44A6F}" type="datetime1">
              <a:rPr lang="tr-TR" smtClean="0"/>
              <a:t>8.05.2019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30152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6D44-A9E7-4FF2-AE20-163D02D44A6F}" type="datetime1">
              <a:rPr lang="tr-TR" smtClean="0"/>
              <a:t>8.05.2019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3752191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6D44-A9E7-4FF2-AE20-163D02D44A6F}" type="datetime1">
              <a:rPr lang="tr-TR" smtClean="0"/>
              <a:t>8.05.2019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503692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6D44-A9E7-4FF2-AE20-163D02D44A6F}" type="datetime1">
              <a:rPr lang="tr-TR" smtClean="0"/>
              <a:t>8.05.2019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751830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6D44-A9E7-4FF2-AE20-163D02D44A6F}" type="datetime1">
              <a:rPr lang="tr-TR" smtClean="0"/>
              <a:t>8.05.2019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52652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9386D44-A9E7-4FF2-AE20-163D02D44A6F}" type="datetime1">
              <a:rPr lang="tr-TR" smtClean="0"/>
              <a:t>8.05.2019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905093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86D44-A9E7-4FF2-AE20-163D02D44A6F}" type="datetime1">
              <a:rPr lang="tr-TR" smtClean="0"/>
              <a:t>8.05.2019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1255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9386D44-A9E7-4FF2-AE20-163D02D44A6F}" type="datetime1">
              <a:rPr lang="tr-TR" smtClean="0"/>
              <a:t>8.05.2019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53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23527" y="404664"/>
            <a:ext cx="8541269" cy="5976664"/>
          </a:xfrm>
        </p:spPr>
        <p:txBody>
          <a:bodyPr>
            <a:normAutofit/>
          </a:bodyPr>
          <a:lstStyle/>
          <a:p>
            <a:pPr algn="ctr"/>
            <a:r>
              <a:rPr lang="tr-TR" sz="4500" dirty="0" smtClean="0">
                <a:solidFill>
                  <a:schemeClr val="tx1"/>
                </a:solidFill>
                <a:latin typeface="Calibri" pitchFamily="34" charset="0"/>
              </a:rPr>
              <a:t>Ki-kare testi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tr-TR" sz="3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tr-TR" sz="3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tr-TR" sz="3000" dirty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tr-TR" sz="300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tr-TR" sz="4800" b="1" dirty="0" smtClean="0">
                <a:latin typeface="Calibri" pitchFamily="34" charset="0"/>
              </a:rPr>
              <a:t/>
            </a:r>
            <a:br>
              <a:rPr lang="tr-TR" sz="4800" b="1" dirty="0" smtClean="0">
                <a:latin typeface="Calibri" pitchFamily="34" charset="0"/>
              </a:rPr>
            </a:br>
            <a:r>
              <a:rPr lang="tr-TR" sz="4800" b="1" dirty="0" smtClean="0">
                <a:latin typeface="Calibri" pitchFamily="34" charset="0"/>
              </a:rPr>
              <a:t/>
            </a:r>
            <a:br>
              <a:rPr lang="tr-TR" sz="4800" b="1" dirty="0" smtClean="0">
                <a:latin typeface="Calibri" pitchFamily="34" charset="0"/>
              </a:rPr>
            </a:br>
            <a:r>
              <a:rPr lang="tr-TR" sz="3500" dirty="0" smtClean="0">
                <a:solidFill>
                  <a:schemeClr val="tx1"/>
                </a:solidFill>
                <a:latin typeface="Calibri" pitchFamily="34" charset="0"/>
              </a:rPr>
              <a:t>BBY606 Araştırma Yöntemleri</a:t>
            </a:r>
            <a:br>
              <a:rPr lang="tr-TR" sz="35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tr-TR" sz="3500" dirty="0" smtClean="0">
                <a:solidFill>
                  <a:schemeClr val="tx1"/>
                </a:solidFill>
                <a:latin typeface="Calibri" pitchFamily="34" charset="0"/>
              </a:rPr>
              <a:t>Güleda Doğan</a:t>
            </a:r>
            <a:r>
              <a:rPr lang="tr-TR" sz="4800" b="1" dirty="0">
                <a:latin typeface="Calibri" pitchFamily="34" charset="0"/>
              </a:rPr>
              <a:t/>
            </a:r>
            <a:br>
              <a:rPr lang="tr-TR" sz="4800" b="1" dirty="0">
                <a:latin typeface="Calibri" pitchFamily="34" charset="0"/>
              </a:rPr>
            </a:br>
            <a:endParaRPr lang="tr-TR" sz="4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26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899592" y="764704"/>
            <a:ext cx="7067128" cy="720080"/>
          </a:xfrm>
        </p:spPr>
        <p:txBody>
          <a:bodyPr>
            <a:normAutofit/>
          </a:bodyPr>
          <a:lstStyle/>
          <a:p>
            <a:r>
              <a:rPr lang="tr-TR" sz="4000" dirty="0" smtClean="0">
                <a:solidFill>
                  <a:schemeClr val="tx1"/>
                </a:solidFill>
                <a:latin typeface="Calibri" pitchFamily="34" charset="0"/>
              </a:rPr>
              <a:t>Ki-kare testi</a:t>
            </a:r>
            <a:endParaRPr lang="tr-TR" sz="4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99591" y="1988840"/>
            <a:ext cx="7509771" cy="4320480"/>
          </a:xfrm>
        </p:spPr>
        <p:txBody>
          <a:bodyPr>
            <a:normAutofit/>
          </a:bodyPr>
          <a:lstStyle/>
          <a:p>
            <a:pPr marL="261938" indent="-261938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</a:rPr>
              <a:t>Ki-kare ilişki testi</a:t>
            </a:r>
          </a:p>
          <a:p>
            <a:pPr marL="261938" indent="-261938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</a:rPr>
              <a:t>Parametrik mi nonparametrik mi?</a:t>
            </a:r>
          </a:p>
          <a:p>
            <a:pPr marL="261938" indent="-261938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</a:rPr>
              <a:t>Varsayımlar test edilmiyor</a:t>
            </a:r>
          </a:p>
          <a:p>
            <a:pPr marL="261938" indent="-261938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</a:rPr>
              <a:t>Sıralama/sınıflama ölçüm düzeyinde toplanmış değişkenlerin ilişki testi</a:t>
            </a:r>
          </a:p>
          <a:p>
            <a:pPr marL="261938" indent="-261938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</a:rPr>
              <a:t>Çapraz tablo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z="1600" b="1" smtClean="0">
                <a:solidFill>
                  <a:schemeClr val="tx1"/>
                </a:solidFill>
              </a:rPr>
              <a:t>2</a:t>
            </a:fld>
            <a:endParaRPr lang="tr-TR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35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899592" y="764704"/>
            <a:ext cx="7509770" cy="720080"/>
          </a:xfrm>
        </p:spPr>
        <p:txBody>
          <a:bodyPr>
            <a:noAutofit/>
          </a:bodyPr>
          <a:lstStyle/>
          <a:p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</a:rPr>
              <a:t>Öğrencinin okuduğu okul türü 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</a:rPr>
              <a:t>sosyo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</a:rPr>
              <a:t>-ekonomik durumuna göre farklılık gösterir mi?</a:t>
            </a:r>
            <a:endParaRPr lang="tr-TR" sz="3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99591" y="1988840"/>
            <a:ext cx="7509771" cy="4320480"/>
          </a:xfrm>
        </p:spPr>
        <p:txBody>
          <a:bodyPr>
            <a:normAutofit/>
          </a:bodyPr>
          <a:lstStyle/>
          <a:p>
            <a:pPr marL="261938" indent="-261938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</a:rPr>
              <a:t>Öğrencinin okuduğu okul türü ile </a:t>
            </a:r>
            <a:r>
              <a:rPr lang="tr-TR" sz="2800" dirty="0" err="1" smtClean="0">
                <a:solidFill>
                  <a:schemeClr val="tx1"/>
                </a:solidFill>
                <a:latin typeface="Calibri" pitchFamily="34" charset="0"/>
              </a:rPr>
              <a:t>sosyo</a:t>
            </a:r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</a:rPr>
              <a:t>-ekonomik durumu arasında bir ilişki var mıdır?</a:t>
            </a:r>
          </a:p>
          <a:p>
            <a:pPr marL="261938" indent="-261938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</a:rPr>
              <a:t>Okul türü</a:t>
            </a:r>
          </a:p>
          <a:p>
            <a:pPr marL="719138" lvl="1" indent="-36036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tr-TR" sz="2600" dirty="0" smtClean="0">
                <a:solidFill>
                  <a:schemeClr val="tx1"/>
                </a:solidFill>
                <a:latin typeface="Calibri" pitchFamily="34" charset="0"/>
              </a:rPr>
              <a:t>Devlet, özel</a:t>
            </a:r>
          </a:p>
          <a:p>
            <a:pPr marL="719138" lvl="1" indent="-360363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tr-TR" sz="2600" dirty="0" smtClean="0">
                <a:solidFill>
                  <a:schemeClr val="tx1"/>
                </a:solidFill>
                <a:latin typeface="Calibri" pitchFamily="34" charset="0"/>
              </a:rPr>
              <a:t>Sınıflama ölçeği</a:t>
            </a:r>
          </a:p>
          <a:p>
            <a:pPr marL="261938" indent="-261938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 err="1" smtClean="0">
                <a:solidFill>
                  <a:schemeClr val="tx1"/>
                </a:solidFill>
                <a:latin typeface="Calibri" pitchFamily="34" charset="0"/>
              </a:rPr>
              <a:t>Sosyo</a:t>
            </a:r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</a:rPr>
              <a:t>-ekonomik durum</a:t>
            </a:r>
          </a:p>
          <a:p>
            <a:pPr marL="719138" lvl="1" indent="-36036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tr-TR" sz="2600" dirty="0" smtClean="0">
                <a:solidFill>
                  <a:schemeClr val="tx1"/>
                </a:solidFill>
                <a:latin typeface="Calibri" pitchFamily="34" charset="0"/>
              </a:rPr>
              <a:t>Düşük, orta, yüksek</a:t>
            </a:r>
          </a:p>
          <a:p>
            <a:pPr marL="719138" lvl="1" indent="-360363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tr-TR" sz="2600" dirty="0" smtClean="0">
                <a:solidFill>
                  <a:schemeClr val="tx1"/>
                </a:solidFill>
                <a:latin typeface="Calibri" pitchFamily="34" charset="0"/>
              </a:rPr>
              <a:t>Sıralama ölçeği</a:t>
            </a:r>
          </a:p>
          <a:p>
            <a:pPr marL="719138" lvl="1" indent="-360363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tr-TR" sz="2600" dirty="0">
              <a:solidFill>
                <a:schemeClr val="tx1"/>
              </a:solidFill>
              <a:latin typeface="Calibri" pitchFamily="34" charset="0"/>
            </a:endParaRPr>
          </a:p>
          <a:p>
            <a:pPr marL="261938" indent="-261938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tr-TR" sz="28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z="1600" b="1" smtClean="0">
                <a:solidFill>
                  <a:schemeClr val="tx1"/>
                </a:solidFill>
              </a:rPr>
              <a:t>3</a:t>
            </a:fld>
            <a:endParaRPr lang="tr-TR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26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z="1600" b="1" smtClean="0">
                <a:solidFill>
                  <a:schemeClr val="tx1"/>
                </a:solidFill>
              </a:rPr>
              <a:t>4</a:t>
            </a:fld>
            <a:endParaRPr lang="tr-TR" sz="1600" b="1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60571" r="6858" b="53691"/>
          <a:stretch/>
        </p:blipFill>
        <p:spPr>
          <a:xfrm>
            <a:off x="-1" y="692696"/>
            <a:ext cx="9141349" cy="502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36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z="1600" b="1" smtClean="0">
                <a:solidFill>
                  <a:schemeClr val="tx1"/>
                </a:solidFill>
              </a:rPr>
              <a:t>5</a:t>
            </a:fld>
            <a:endParaRPr lang="tr-TR" sz="1600" b="1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028" y="476672"/>
            <a:ext cx="4629028" cy="5328592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9088" y="836712"/>
            <a:ext cx="5217368" cy="529562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6181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z="1600" b="1" smtClean="0">
                <a:solidFill>
                  <a:schemeClr val="tx1"/>
                </a:solidFill>
              </a:rPr>
              <a:t>6</a:t>
            </a:fld>
            <a:endParaRPr lang="tr-TR" sz="1600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12" y="1340768"/>
            <a:ext cx="8961700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51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z="1600" b="1" smtClean="0">
                <a:solidFill>
                  <a:schemeClr val="tx1"/>
                </a:solidFill>
              </a:rPr>
              <a:t>7</a:t>
            </a:fld>
            <a:endParaRPr lang="tr-TR" sz="1600" b="1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38" y="332656"/>
            <a:ext cx="7718827" cy="38884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0538" y="4581128"/>
            <a:ext cx="7841902" cy="135421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tr-TR" sz="2400" b="1" dirty="0" smtClean="0"/>
              <a:t>Araştırma hipotezi: </a:t>
            </a:r>
            <a:r>
              <a:rPr lang="tr-TR" sz="2400" dirty="0" smtClean="0"/>
              <a:t>Öğrencilerin okudukları okul türü sosyo-ekonomik durumlarına göre farklılık gösterir.</a:t>
            </a:r>
          </a:p>
          <a:p>
            <a:r>
              <a:rPr lang="tr-TR" sz="2400" b="1" dirty="0" smtClean="0"/>
              <a:t>p = 0,042 &lt; 0,05   </a:t>
            </a:r>
            <a:r>
              <a:rPr lang="tr-TR" sz="2400" dirty="0" smtClean="0"/>
              <a:t>Araştırma hipotezi kabul edilir</a:t>
            </a:r>
            <a:endParaRPr lang="tr-TR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6660232" y="1484784"/>
            <a:ext cx="1872208" cy="50405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564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899592" y="764704"/>
            <a:ext cx="7509770" cy="720080"/>
          </a:xfrm>
        </p:spPr>
        <p:txBody>
          <a:bodyPr>
            <a:noAutofit/>
          </a:bodyPr>
          <a:lstStyle/>
          <a:p>
            <a:r>
              <a:rPr lang="tr-TR" sz="4000" dirty="0" smtClean="0">
                <a:solidFill>
                  <a:schemeClr val="tx1"/>
                </a:solidFill>
                <a:latin typeface="Calibri" pitchFamily="34" charset="0"/>
              </a:rPr>
              <a:t>Test sonucunun yorumlanması</a:t>
            </a:r>
            <a:endParaRPr lang="tr-TR" sz="4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99591" y="1988840"/>
            <a:ext cx="7509771" cy="4320480"/>
          </a:xfrm>
        </p:spPr>
        <p:txBody>
          <a:bodyPr>
            <a:normAutofit/>
          </a:bodyPr>
          <a:lstStyle/>
          <a:p>
            <a:pPr marL="261938" indent="-261938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</a:rPr>
              <a:t>Öğrencilerin okudukları okul türü sosyo-ekonomik durumlarına göre %95 güven düzeyinde istatistiksel açıdan anlamlı farklılık göstermektedir (</a:t>
            </a:r>
            <a:r>
              <a:rPr lang="el-GR" sz="2800" dirty="0" smtClean="0">
                <a:solidFill>
                  <a:schemeClr val="tx1"/>
                </a:solidFill>
                <a:latin typeface="Calibri" pitchFamily="34" charset="0"/>
              </a:rPr>
              <a:t>χ</a:t>
            </a:r>
            <a:r>
              <a:rPr lang="tr-TR" sz="2800" baseline="30000" dirty="0" smtClean="0">
                <a:solidFill>
                  <a:schemeClr val="tx1"/>
                </a:solidFill>
                <a:latin typeface="Calibri" pitchFamily="34" charset="0"/>
              </a:rPr>
              <a:t>2</a:t>
            </a:r>
            <a:r>
              <a:rPr lang="tr-TR" sz="2600" dirty="0" smtClean="0">
                <a:solidFill>
                  <a:schemeClr val="tx1"/>
                </a:solidFill>
                <a:latin typeface="Calibri" pitchFamily="34" charset="0"/>
              </a:rPr>
              <a:t>=6,334; p&lt;0,05). Düşük, orta ve yüksek sosyal statüde olanların her birinde devlet okuluna gidenlerin oranı %80 ve üzeridir. Ancak düşük sosyal statüde olanlardan devlet okuluna gidenlerin oranı en fazladır (yaklaşık %96).</a:t>
            </a:r>
            <a:endParaRPr lang="tr-TR" sz="2600" dirty="0">
              <a:solidFill>
                <a:schemeClr val="tx1"/>
              </a:solidFill>
              <a:latin typeface="Calibri" pitchFamily="34" charset="0"/>
            </a:endParaRPr>
          </a:p>
          <a:p>
            <a:pPr marL="261938" indent="-261938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tr-TR" sz="28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z="1600" b="1" smtClean="0">
                <a:solidFill>
                  <a:schemeClr val="tx1"/>
                </a:solidFill>
              </a:rPr>
              <a:t>8</a:t>
            </a:fld>
            <a:endParaRPr lang="tr-TR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35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5525</TotalTime>
  <Words>193</Words>
  <Application>Microsoft Office PowerPoint</Application>
  <PresentationFormat>On-screen Show (4:3)</PresentationFormat>
  <Paragraphs>37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Retrospect</vt:lpstr>
      <vt:lpstr>Ki-kare testi     BBY606 Araştırma Yöntemleri Güleda Doğan </vt:lpstr>
      <vt:lpstr>Ki-kare testi</vt:lpstr>
      <vt:lpstr>Öğrencinin okuduğu okul türü sosyo-ekonomik durumuna göre farklılık gösterir mi?</vt:lpstr>
      <vt:lpstr>PowerPoint Presentation</vt:lpstr>
      <vt:lpstr>PowerPoint Presentation</vt:lpstr>
      <vt:lpstr>PowerPoint Presentation</vt:lpstr>
      <vt:lpstr>PowerPoint Presentation</vt:lpstr>
      <vt:lpstr>Test sonucunun yorumlanması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Bby 252  AraştIrma yöntemlerİ   ders hakkINda Bİlgİ</dc:title>
  <cp:lastModifiedBy>Windows User</cp:lastModifiedBy>
  <cp:revision>515</cp:revision>
  <dcterms:created xsi:type="dcterms:W3CDTF">2013-03-04T20:36:14Z</dcterms:created>
  <dcterms:modified xsi:type="dcterms:W3CDTF">2019-05-08T06:19:21Z</dcterms:modified>
</cp:coreProperties>
</file>