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1" r:id="rId1"/>
  </p:sldMasterIdLst>
  <p:notesMasterIdLst>
    <p:notesMasterId r:id="rId29"/>
  </p:notesMasterIdLst>
  <p:sldIdLst>
    <p:sldId id="308" r:id="rId2"/>
    <p:sldId id="309" r:id="rId3"/>
    <p:sldId id="311" r:id="rId4"/>
    <p:sldId id="383" r:id="rId5"/>
    <p:sldId id="313" r:id="rId6"/>
    <p:sldId id="314" r:id="rId7"/>
    <p:sldId id="315" r:id="rId8"/>
    <p:sldId id="316" r:id="rId9"/>
    <p:sldId id="329" r:id="rId10"/>
    <p:sldId id="384" r:id="rId11"/>
    <p:sldId id="385" r:id="rId12"/>
    <p:sldId id="386" r:id="rId13"/>
    <p:sldId id="387" r:id="rId14"/>
    <p:sldId id="388" r:id="rId15"/>
    <p:sldId id="389" r:id="rId16"/>
    <p:sldId id="390" r:id="rId17"/>
    <p:sldId id="391" r:id="rId18"/>
    <p:sldId id="392" r:id="rId19"/>
    <p:sldId id="393" r:id="rId20"/>
    <p:sldId id="394" r:id="rId21"/>
    <p:sldId id="395" r:id="rId22"/>
    <p:sldId id="396" r:id="rId23"/>
    <p:sldId id="397" r:id="rId24"/>
    <p:sldId id="398" r:id="rId25"/>
    <p:sldId id="399" r:id="rId26"/>
    <p:sldId id="400" r:id="rId27"/>
    <p:sldId id="401" r:id="rId2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03" autoAdjust="0"/>
    <p:restoredTop sz="85099" autoAdjust="0"/>
  </p:normalViewPr>
  <p:slideViewPr>
    <p:cSldViewPr>
      <p:cViewPr varScale="1">
        <p:scale>
          <a:sx n="94" d="100"/>
          <a:sy n="94" d="100"/>
        </p:scale>
        <p:origin x="2154" y="51"/>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C735B2-ECB9-40AF-92E6-F1BBB5367C2E}" type="datetimeFigureOut">
              <a:rPr lang="tr-TR" smtClean="0"/>
              <a:t>8.05.2019</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5B8978-700E-4062-AC7C-51947C701688}" type="slidenum">
              <a:rPr lang="tr-TR" smtClean="0"/>
              <a:t>‹#›</a:t>
            </a:fld>
            <a:endParaRPr lang="tr-TR"/>
          </a:p>
        </p:txBody>
      </p:sp>
    </p:spTree>
    <p:extLst>
      <p:ext uri="{BB962C8B-B14F-4D97-AF65-F5344CB8AC3E}">
        <p14:creationId xmlns:p14="http://schemas.microsoft.com/office/powerpoint/2010/main" val="1296666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B35B8978-700E-4062-AC7C-51947C701688}" type="slidenum">
              <a:rPr lang="tr-TR" smtClean="0"/>
              <a:t>3</a:t>
            </a:fld>
            <a:endParaRPr lang="tr-TR"/>
          </a:p>
        </p:txBody>
      </p:sp>
    </p:spTree>
    <p:extLst>
      <p:ext uri="{BB962C8B-B14F-4D97-AF65-F5344CB8AC3E}">
        <p14:creationId xmlns:p14="http://schemas.microsoft.com/office/powerpoint/2010/main" val="2528173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B35B8978-700E-4062-AC7C-51947C701688}" type="slidenum">
              <a:rPr lang="tr-TR" smtClean="0"/>
              <a:t>16</a:t>
            </a:fld>
            <a:endParaRPr lang="tr-TR"/>
          </a:p>
        </p:txBody>
      </p:sp>
    </p:spTree>
    <p:extLst>
      <p:ext uri="{BB962C8B-B14F-4D97-AF65-F5344CB8AC3E}">
        <p14:creationId xmlns:p14="http://schemas.microsoft.com/office/powerpoint/2010/main" val="1427780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Tahmin edilecek değişken</a:t>
            </a:r>
            <a:r>
              <a:rPr lang="tr-TR" baseline="0" dirty="0" smtClean="0"/>
              <a:t> bağımlı değişken oluyor (dönüşlerdeki yol tutuş gücü)</a:t>
            </a:r>
          </a:p>
          <a:p>
            <a:r>
              <a:rPr lang="tr-TR" baseline="0" dirty="0" smtClean="0"/>
              <a:t>Tahmin edecek değişkenler ise bağımsız değişken(ler) oluyor (0 km hızdan 100 km hıza çıkış süresi)</a:t>
            </a:r>
            <a:endParaRPr lang="tr-TR" dirty="0"/>
          </a:p>
        </p:txBody>
      </p:sp>
      <p:sp>
        <p:nvSpPr>
          <p:cNvPr id="4" name="Slide Number Placeholder 3"/>
          <p:cNvSpPr>
            <a:spLocks noGrp="1"/>
          </p:cNvSpPr>
          <p:nvPr>
            <p:ph type="sldNum" sz="quarter" idx="10"/>
          </p:nvPr>
        </p:nvSpPr>
        <p:spPr/>
        <p:txBody>
          <a:bodyPr/>
          <a:lstStyle/>
          <a:p>
            <a:fld id="{B35B8978-700E-4062-AC7C-51947C701688}" type="slidenum">
              <a:rPr lang="tr-TR" smtClean="0"/>
              <a:t>17</a:t>
            </a:fld>
            <a:endParaRPr lang="tr-TR"/>
          </a:p>
        </p:txBody>
      </p:sp>
    </p:spTree>
    <p:extLst>
      <p:ext uri="{BB962C8B-B14F-4D97-AF65-F5344CB8AC3E}">
        <p14:creationId xmlns:p14="http://schemas.microsoft.com/office/powerpoint/2010/main" val="1452351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Doğrusal regresyon analizinin SPSS üzerinde uygulanması.</a:t>
            </a:r>
            <a:endParaRPr lang="tr-TR" dirty="0"/>
          </a:p>
        </p:txBody>
      </p:sp>
      <p:sp>
        <p:nvSpPr>
          <p:cNvPr id="4" name="Slide Number Placeholder 3"/>
          <p:cNvSpPr>
            <a:spLocks noGrp="1"/>
          </p:cNvSpPr>
          <p:nvPr>
            <p:ph type="sldNum" sz="quarter" idx="10"/>
          </p:nvPr>
        </p:nvSpPr>
        <p:spPr/>
        <p:txBody>
          <a:bodyPr/>
          <a:lstStyle/>
          <a:p>
            <a:fld id="{B35B8978-700E-4062-AC7C-51947C701688}" type="slidenum">
              <a:rPr lang="tr-TR" smtClean="0"/>
              <a:t>18</a:t>
            </a:fld>
            <a:endParaRPr lang="tr-TR"/>
          </a:p>
        </p:txBody>
      </p:sp>
    </p:spTree>
    <p:extLst>
      <p:ext uri="{BB962C8B-B14F-4D97-AF65-F5344CB8AC3E}">
        <p14:creationId xmlns:p14="http://schemas.microsoft.com/office/powerpoint/2010/main" val="4125315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Basit</a:t>
            </a:r>
            <a:r>
              <a:rPr lang="tr-TR" baseline="0" dirty="0" smtClean="0"/>
              <a:t> doğrusal regresyon testi sonuç tabloları (ilk iki tablo).</a:t>
            </a:r>
          </a:p>
          <a:p>
            <a:r>
              <a:rPr lang="tr-TR" baseline="0" dirty="0" smtClean="0"/>
              <a:t>İlk tablo bağımlı değişken olarak dönüşlerdeki yol tutuş gücü değişkeninin bağımsız değişken olarak ise 0 km hızdan 100 km hıza çıkış süresi değişkeninin girildiğini gösteriyor.</a:t>
            </a:r>
          </a:p>
          <a:p>
            <a:r>
              <a:rPr lang="tr-TR" baseline="0" dirty="0" smtClean="0"/>
              <a:t>İkinci tablodaki R değeri dönüşlerdeki yol tutuş gücü ile 0 km hızdan 100 km hıza çıkış süresi arasındaki ilişki katsayısı (daha önce ilişki testi yaparak bulduğumuz değer aslında). R square R ilişki katsayısının karesi (bunu da ilişki testi sınucunu yorumlarken bulmuş ve ne anlama geldiğini söylemiştik). </a:t>
            </a:r>
            <a:r>
              <a:rPr lang="tr-TR" sz="1200" kern="1200" dirty="0" smtClean="0">
                <a:solidFill>
                  <a:schemeClr val="tx1"/>
                </a:solidFill>
                <a:effectLst/>
                <a:latin typeface="+mn-lt"/>
                <a:ea typeface="+mn-ea"/>
                <a:cs typeface="+mn-cs"/>
              </a:rPr>
              <a:t>R</a:t>
            </a:r>
            <a:r>
              <a:rPr lang="tr-TR" sz="1200" kern="1200" baseline="30000" dirty="0" smtClean="0">
                <a:solidFill>
                  <a:schemeClr val="tx1"/>
                </a:solidFill>
                <a:effectLst/>
                <a:latin typeface="+mn-lt"/>
                <a:ea typeface="+mn-ea"/>
                <a:cs typeface="+mn-cs"/>
              </a:rPr>
              <a:t>2 </a:t>
            </a:r>
            <a:r>
              <a:rPr lang="tr-TR" baseline="0" dirty="0" smtClean="0"/>
              <a:t>değeri bağımsız değişkenin tek başına bağımlı değişkeni %60 oranında tahmin edebileceğini (açıklayabileceğini) gösteriyor.</a:t>
            </a:r>
          </a:p>
          <a:p>
            <a:endParaRPr lang="tr-TR" baseline="0" dirty="0" smtClean="0"/>
          </a:p>
        </p:txBody>
      </p:sp>
      <p:sp>
        <p:nvSpPr>
          <p:cNvPr id="4" name="Slide Number Placeholder 3"/>
          <p:cNvSpPr>
            <a:spLocks noGrp="1"/>
          </p:cNvSpPr>
          <p:nvPr>
            <p:ph type="sldNum" sz="quarter" idx="10"/>
          </p:nvPr>
        </p:nvSpPr>
        <p:spPr/>
        <p:txBody>
          <a:bodyPr/>
          <a:lstStyle/>
          <a:p>
            <a:fld id="{B35B8978-700E-4062-AC7C-51947C701688}" type="slidenum">
              <a:rPr lang="tr-TR" smtClean="0"/>
              <a:t>19</a:t>
            </a:fld>
            <a:endParaRPr lang="tr-TR"/>
          </a:p>
        </p:txBody>
      </p:sp>
    </p:spTree>
    <p:extLst>
      <p:ext uri="{BB962C8B-B14F-4D97-AF65-F5344CB8AC3E}">
        <p14:creationId xmlns:p14="http://schemas.microsoft.com/office/powerpoint/2010/main" val="1186892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Basit</a:t>
            </a:r>
            <a:r>
              <a:rPr lang="tr-TR" baseline="0" dirty="0" smtClean="0"/>
              <a:t> doğrusal regresyon testi sonuç tabloları (üçüncü tablo).</a:t>
            </a:r>
          </a:p>
          <a:p>
            <a:r>
              <a:rPr lang="tr-TR" baseline="0" dirty="0" smtClean="0"/>
              <a:t>Bu tablo dönüşlerdeki yol tutuş gücünü tahmin etmek için kurulacak doğrusal regresyon modelinin anlamlı olup olmadığı bilgisini veriyor.</a:t>
            </a:r>
          </a:p>
          <a:p>
            <a:endParaRPr lang="tr-TR" baseline="0" dirty="0" smtClean="0"/>
          </a:p>
        </p:txBody>
      </p:sp>
      <p:sp>
        <p:nvSpPr>
          <p:cNvPr id="4" name="Slide Number Placeholder 3"/>
          <p:cNvSpPr>
            <a:spLocks noGrp="1"/>
          </p:cNvSpPr>
          <p:nvPr>
            <p:ph type="sldNum" sz="quarter" idx="10"/>
          </p:nvPr>
        </p:nvSpPr>
        <p:spPr/>
        <p:txBody>
          <a:bodyPr/>
          <a:lstStyle/>
          <a:p>
            <a:fld id="{B35B8978-700E-4062-AC7C-51947C701688}" type="slidenum">
              <a:rPr lang="tr-TR" smtClean="0"/>
              <a:t>20</a:t>
            </a:fld>
            <a:endParaRPr lang="tr-TR"/>
          </a:p>
        </p:txBody>
      </p:sp>
    </p:spTree>
    <p:extLst>
      <p:ext uri="{BB962C8B-B14F-4D97-AF65-F5344CB8AC3E}">
        <p14:creationId xmlns:p14="http://schemas.microsoft.com/office/powerpoint/2010/main" val="4143821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Basit</a:t>
            </a:r>
            <a:r>
              <a:rPr lang="tr-TR" baseline="0" dirty="0" smtClean="0"/>
              <a:t> doğrusal regresyon testi sonuç tabloları (dördüncü tablo).</a:t>
            </a:r>
          </a:p>
          <a:p>
            <a:r>
              <a:rPr lang="tr-TR" baseline="0" dirty="0" smtClean="0"/>
              <a:t>Bu tablo maksimum hızı tahmin etmek için kurulacak doğrusal regresyon modelinde yer alacak değişkenlere karar vermek ve modeli kurmak için kullanılıyor. </a:t>
            </a:r>
          </a:p>
          <a:p>
            <a:r>
              <a:rPr lang="tr-TR" baseline="0" dirty="0" smtClean="0"/>
              <a:t>p değeri 0,05’ten küçük olan değişkenlerin modelde yer alması anlamlı. Diğer bir deyişle bağımlı değişkeni tahmin etme anlamında modele anlamlı katkı yapıyorlar</a:t>
            </a:r>
          </a:p>
          <a:p>
            <a:r>
              <a:rPr lang="tr-TR" sz="1200" kern="1200" dirty="0" smtClean="0">
                <a:solidFill>
                  <a:schemeClr val="tx1"/>
                </a:solidFill>
                <a:effectLst/>
                <a:latin typeface="+mn-lt"/>
                <a:ea typeface="+mn-ea"/>
                <a:cs typeface="+mn-cs"/>
              </a:rPr>
              <a:t>Bu tabloya göre modelde yer alan değişkenlerin ikisinin de (sabit terim ve 0</a:t>
            </a:r>
            <a:r>
              <a:rPr lang="tr-TR" sz="1200" kern="1200" baseline="0" dirty="0" smtClean="0">
                <a:solidFill>
                  <a:schemeClr val="tx1"/>
                </a:solidFill>
                <a:effectLst/>
                <a:latin typeface="+mn-lt"/>
                <a:ea typeface="+mn-ea"/>
                <a:cs typeface="+mn-cs"/>
              </a:rPr>
              <a:t> km hızdan 100 km hıza çıkış süresi) modele katkısı anlamlıdır</a:t>
            </a:r>
            <a:r>
              <a:rPr lang="tr-TR" sz="1200" kern="1200" dirty="0" smtClean="0">
                <a:solidFill>
                  <a:schemeClr val="tx1"/>
                </a:solidFill>
                <a:effectLst/>
                <a:latin typeface="+mn-lt"/>
                <a:ea typeface="+mn-ea"/>
                <a:cs typeface="+mn-cs"/>
              </a:rPr>
              <a:t> (p=0.000&lt;0.05).</a:t>
            </a:r>
            <a:endParaRPr lang="tr-TR" baseline="0" dirty="0" smtClean="0"/>
          </a:p>
        </p:txBody>
      </p:sp>
      <p:sp>
        <p:nvSpPr>
          <p:cNvPr id="4" name="Slide Number Placeholder 3"/>
          <p:cNvSpPr>
            <a:spLocks noGrp="1"/>
          </p:cNvSpPr>
          <p:nvPr>
            <p:ph type="sldNum" sz="quarter" idx="10"/>
          </p:nvPr>
        </p:nvSpPr>
        <p:spPr/>
        <p:txBody>
          <a:bodyPr/>
          <a:lstStyle/>
          <a:p>
            <a:fld id="{B35B8978-700E-4062-AC7C-51947C701688}" type="slidenum">
              <a:rPr lang="tr-TR" smtClean="0"/>
              <a:t>21</a:t>
            </a:fld>
            <a:endParaRPr lang="tr-TR"/>
          </a:p>
        </p:txBody>
      </p:sp>
    </p:spTree>
    <p:extLst>
      <p:ext uri="{BB962C8B-B14F-4D97-AF65-F5344CB8AC3E}">
        <p14:creationId xmlns:p14="http://schemas.microsoft.com/office/powerpoint/2010/main" val="1382852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Tahmin edilecek değişken</a:t>
            </a:r>
            <a:r>
              <a:rPr lang="tr-TR" baseline="0" dirty="0" smtClean="0"/>
              <a:t> bağımlı değişken oluyor (dönüşlerdeki yol tutuş gücü)</a:t>
            </a:r>
          </a:p>
          <a:p>
            <a:r>
              <a:rPr lang="tr-TR" baseline="0" dirty="0" smtClean="0"/>
              <a:t>Tahmin edecek değişkenler ise bağımsız değişken(ler) oluyor (0 km hızdan 100 km hıza çıkış süresi, </a:t>
            </a:r>
            <a:r>
              <a:rPr lang="tr-TR" sz="1200" dirty="0" smtClean="0">
                <a:solidFill>
                  <a:schemeClr val="tx1"/>
                </a:solidFill>
                <a:latin typeface="Calibri" pitchFamily="34" charset="0"/>
              </a:rPr>
              <a:t>70 km hızdan 0 km hıza düşme mesafesi</a:t>
            </a:r>
            <a:r>
              <a:rPr lang="tr-TR" baseline="0" dirty="0" smtClean="0"/>
              <a:t>)</a:t>
            </a:r>
            <a:endParaRPr lang="tr-TR" dirty="0"/>
          </a:p>
        </p:txBody>
      </p:sp>
      <p:sp>
        <p:nvSpPr>
          <p:cNvPr id="4" name="Slide Number Placeholder 3"/>
          <p:cNvSpPr>
            <a:spLocks noGrp="1"/>
          </p:cNvSpPr>
          <p:nvPr>
            <p:ph type="sldNum" sz="quarter" idx="10"/>
          </p:nvPr>
        </p:nvSpPr>
        <p:spPr/>
        <p:txBody>
          <a:bodyPr/>
          <a:lstStyle/>
          <a:p>
            <a:fld id="{B35B8978-700E-4062-AC7C-51947C701688}" type="slidenum">
              <a:rPr lang="tr-TR" smtClean="0"/>
              <a:t>22</a:t>
            </a:fld>
            <a:endParaRPr lang="tr-TR"/>
          </a:p>
        </p:txBody>
      </p:sp>
    </p:spTree>
    <p:extLst>
      <p:ext uri="{BB962C8B-B14F-4D97-AF65-F5344CB8AC3E}">
        <p14:creationId xmlns:p14="http://schemas.microsoft.com/office/powerpoint/2010/main" val="164541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Doğrusal regresyon analizinin SPSS üzerinde uygulanması.</a:t>
            </a:r>
            <a:endParaRPr lang="tr-TR" dirty="0"/>
          </a:p>
        </p:txBody>
      </p:sp>
      <p:sp>
        <p:nvSpPr>
          <p:cNvPr id="4" name="Slide Number Placeholder 3"/>
          <p:cNvSpPr>
            <a:spLocks noGrp="1"/>
          </p:cNvSpPr>
          <p:nvPr>
            <p:ph type="sldNum" sz="quarter" idx="10"/>
          </p:nvPr>
        </p:nvSpPr>
        <p:spPr/>
        <p:txBody>
          <a:bodyPr/>
          <a:lstStyle/>
          <a:p>
            <a:fld id="{B35B8978-700E-4062-AC7C-51947C701688}" type="slidenum">
              <a:rPr lang="tr-TR" smtClean="0"/>
              <a:t>23</a:t>
            </a:fld>
            <a:endParaRPr lang="tr-TR"/>
          </a:p>
        </p:txBody>
      </p:sp>
    </p:spTree>
    <p:extLst>
      <p:ext uri="{BB962C8B-B14F-4D97-AF65-F5344CB8AC3E}">
        <p14:creationId xmlns:p14="http://schemas.microsoft.com/office/powerpoint/2010/main" val="2981959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baseline="0" dirty="0" smtClean="0"/>
              <a:t>Çoklu doğrusal regresyon testi sonuç tabloları (ilk iki tablo).</a:t>
            </a:r>
          </a:p>
          <a:p>
            <a:r>
              <a:rPr lang="tr-TR" baseline="0" dirty="0" smtClean="0"/>
              <a:t>İlk tablo bağımlı değişken olarak dönüşlerdeki yol tutuş gücü değişkeninin bağımsız değişken olarak ise 0 km hızdan 100 km hıza çıkış süresi ve 70 km hızdan 0 km hıza düşme mesafesi değişkenlerinin girildiğini gösteriyor.</a:t>
            </a:r>
          </a:p>
          <a:p>
            <a:r>
              <a:rPr lang="tr-TR" baseline="0" dirty="0" smtClean="0"/>
              <a:t>İkinci tablodaki R değeri bağımlı değişkenler ile bağımsız değişkenler arasındaki ilişki miktarını gösteriyor. </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R</a:t>
            </a:r>
            <a:r>
              <a:rPr lang="tr-TR" sz="1200" kern="1200" baseline="30000" dirty="0" smtClean="0">
                <a:solidFill>
                  <a:schemeClr val="tx1"/>
                </a:solidFill>
                <a:effectLst/>
                <a:latin typeface="+mn-lt"/>
                <a:ea typeface="+mn-ea"/>
                <a:cs typeface="+mn-cs"/>
              </a:rPr>
              <a:t>2</a:t>
            </a:r>
            <a:r>
              <a:rPr lang="tr-TR" sz="1200" kern="1200" dirty="0" smtClean="0">
                <a:solidFill>
                  <a:schemeClr val="tx1"/>
                </a:solidFill>
                <a:effectLst/>
                <a:latin typeface="+mn-lt"/>
                <a:ea typeface="+mn-ea"/>
                <a:cs typeface="+mn-cs"/>
              </a:rPr>
              <a:t> değeri yaklaşık olarak %65 bulunmuştur. Bu bilgi bize, deneklerin %65’i için 0 km hızdan 100 km hıza çıkış süresi</a:t>
            </a:r>
            <a:r>
              <a:rPr lang="tr-TR" sz="1200" kern="1200" baseline="0" dirty="0" smtClean="0">
                <a:solidFill>
                  <a:schemeClr val="tx1"/>
                </a:solidFill>
                <a:effectLst/>
                <a:latin typeface="+mn-lt"/>
                <a:ea typeface="+mn-ea"/>
                <a:cs typeface="+mn-cs"/>
              </a:rPr>
              <a:t> ve </a:t>
            </a:r>
            <a:r>
              <a:rPr lang="tr-TR" sz="1200" kern="1200" dirty="0" smtClean="0">
                <a:solidFill>
                  <a:schemeClr val="tx1"/>
                </a:solidFill>
                <a:effectLst/>
                <a:latin typeface="+mn-lt"/>
                <a:ea typeface="+mn-ea"/>
                <a:cs typeface="+mn-cs"/>
              </a:rPr>
              <a:t>70 km hızdan 0 km hıza düşme mesafesi bilgilerine göre dönüşlerdeki yol tutuş gücünün tahmin edilebileceğini göstermektedir. Basit regresyon modeline eklenen 70 km hızdan 0 km’ye düşme mesafesi değişkeninin dönüşlerdeki</a:t>
            </a:r>
            <a:r>
              <a:rPr lang="tr-TR" sz="1200" kern="1200" baseline="0" dirty="0" smtClean="0">
                <a:solidFill>
                  <a:schemeClr val="tx1"/>
                </a:solidFill>
                <a:effectLst/>
                <a:latin typeface="+mn-lt"/>
                <a:ea typeface="+mn-ea"/>
                <a:cs typeface="+mn-cs"/>
              </a:rPr>
              <a:t> yol tutuş gücü </a:t>
            </a:r>
            <a:r>
              <a:rPr lang="tr-TR" sz="1200" kern="1200" dirty="0" smtClean="0">
                <a:solidFill>
                  <a:schemeClr val="tx1"/>
                </a:solidFill>
                <a:effectLst/>
                <a:latin typeface="+mn-lt"/>
                <a:ea typeface="+mn-ea"/>
                <a:cs typeface="+mn-cs"/>
              </a:rPr>
              <a:t>değişkeninin açıklanmasına az bir katkısı</a:t>
            </a:r>
            <a:r>
              <a:rPr lang="tr-TR" sz="1200" kern="1200" baseline="0" dirty="0" smtClean="0">
                <a:solidFill>
                  <a:schemeClr val="tx1"/>
                </a:solidFill>
                <a:effectLst/>
                <a:latin typeface="+mn-lt"/>
                <a:ea typeface="+mn-ea"/>
                <a:cs typeface="+mn-cs"/>
              </a:rPr>
              <a:t> olmuştur (yaklaşık %5)</a:t>
            </a:r>
            <a:endParaRPr lang="tr-TR" baseline="0" dirty="0" smtClean="0"/>
          </a:p>
        </p:txBody>
      </p:sp>
      <p:sp>
        <p:nvSpPr>
          <p:cNvPr id="4" name="Slide Number Placeholder 3"/>
          <p:cNvSpPr>
            <a:spLocks noGrp="1"/>
          </p:cNvSpPr>
          <p:nvPr>
            <p:ph type="sldNum" sz="quarter" idx="10"/>
          </p:nvPr>
        </p:nvSpPr>
        <p:spPr/>
        <p:txBody>
          <a:bodyPr/>
          <a:lstStyle/>
          <a:p>
            <a:fld id="{B35B8978-700E-4062-AC7C-51947C701688}" type="slidenum">
              <a:rPr lang="tr-TR" smtClean="0"/>
              <a:t>24</a:t>
            </a:fld>
            <a:endParaRPr lang="tr-TR"/>
          </a:p>
        </p:txBody>
      </p:sp>
    </p:spTree>
    <p:extLst>
      <p:ext uri="{BB962C8B-B14F-4D97-AF65-F5344CB8AC3E}">
        <p14:creationId xmlns:p14="http://schemas.microsoft.com/office/powerpoint/2010/main" val="371888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baseline="0" dirty="0" smtClean="0"/>
              <a:t>Çoklu doğrusal regresyon testi sonuç tabloları (üçüncü tablo).</a:t>
            </a:r>
          </a:p>
          <a:p>
            <a:r>
              <a:rPr lang="tr-TR" baseline="0" dirty="0" smtClean="0"/>
              <a:t>Bu tablo dönüşlerdeki yol tutuş gücünü tahmin etmek için kurulacak çoklu doğrusal regresyon modelinin anlamlı olup olmadığı bilgisini veriyor.</a:t>
            </a:r>
          </a:p>
          <a:p>
            <a:endParaRPr lang="tr-TR" baseline="0" dirty="0" smtClean="0"/>
          </a:p>
        </p:txBody>
      </p:sp>
      <p:sp>
        <p:nvSpPr>
          <p:cNvPr id="4" name="Slide Number Placeholder 3"/>
          <p:cNvSpPr>
            <a:spLocks noGrp="1"/>
          </p:cNvSpPr>
          <p:nvPr>
            <p:ph type="sldNum" sz="quarter" idx="10"/>
          </p:nvPr>
        </p:nvSpPr>
        <p:spPr/>
        <p:txBody>
          <a:bodyPr/>
          <a:lstStyle/>
          <a:p>
            <a:fld id="{B35B8978-700E-4062-AC7C-51947C701688}" type="slidenum">
              <a:rPr lang="tr-TR" smtClean="0"/>
              <a:t>25</a:t>
            </a:fld>
            <a:endParaRPr lang="tr-TR"/>
          </a:p>
        </p:txBody>
      </p:sp>
    </p:spTree>
    <p:extLst>
      <p:ext uri="{BB962C8B-B14F-4D97-AF65-F5344CB8AC3E}">
        <p14:creationId xmlns:p14="http://schemas.microsoft.com/office/powerpoint/2010/main" val="1062007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Normal dağılım</a:t>
            </a:r>
            <a:r>
              <a:rPr lang="tr-TR" baseline="0" dirty="0" smtClean="0"/>
              <a:t> testi için araştırma hipotezi: Verilerin dağılımı ile normal dağılım farklıdır. </a:t>
            </a:r>
          </a:p>
          <a:p>
            <a:r>
              <a:rPr lang="tr-TR" baseline="0" dirty="0" smtClean="0"/>
              <a:t>Maksimum hız için normal dağılım testi p değeri 0,002’dir. 0,002 &lt; 0,05  olduğundan araştırma hipotez kabul edilir. Yani, verilerin dağılımı ile normal dağılım farklıdır; diğer bir deyişle veriler normal dağılım göstermemektedir.</a:t>
            </a:r>
          </a:p>
          <a:p>
            <a:r>
              <a:rPr lang="tr-TR" baseline="0" dirty="0" smtClean="0"/>
              <a:t>0 km hızdan 100 km hıza çıkış süresi değişkeni için normal dağılım testi p değeri 0,073’tür. 0,073 &gt; 0,05 olduğundan araştırma hipotezi reddedilir. Yani, verilerin dağılımı ile normal dağılım farklı değildir. Diğer bir deyişle, veriler normal dağılım göstermektedir.</a:t>
            </a:r>
          </a:p>
          <a:p>
            <a:r>
              <a:rPr lang="tr-TR" baseline="0" dirty="0" smtClean="0"/>
              <a:t>Aralarındaki ilişkiye bakmak istediğimiz iki değişkenden biri normal dağılım gösteriyor ancak diğer değişken normal dağılım göstermiyor. Bu durumda, 3. varsayım sağlanmamaktadır. İki değişken arasındaki ilişkiyi test etmek için parametrik olmayan ilişki testi olan Spearman korelasyon testi uygulanacaktır.</a:t>
            </a:r>
            <a:endParaRPr lang="tr-TR" dirty="0"/>
          </a:p>
        </p:txBody>
      </p:sp>
      <p:sp>
        <p:nvSpPr>
          <p:cNvPr id="4" name="Slide Number Placeholder 3"/>
          <p:cNvSpPr>
            <a:spLocks noGrp="1"/>
          </p:cNvSpPr>
          <p:nvPr>
            <p:ph type="sldNum" sz="quarter" idx="10"/>
          </p:nvPr>
        </p:nvSpPr>
        <p:spPr/>
        <p:txBody>
          <a:bodyPr/>
          <a:lstStyle/>
          <a:p>
            <a:fld id="{B35B8978-700E-4062-AC7C-51947C701688}" type="slidenum">
              <a:rPr lang="tr-TR" smtClean="0"/>
              <a:t>6</a:t>
            </a:fld>
            <a:endParaRPr lang="tr-TR"/>
          </a:p>
        </p:txBody>
      </p:sp>
    </p:spTree>
    <p:extLst>
      <p:ext uri="{BB962C8B-B14F-4D97-AF65-F5344CB8AC3E}">
        <p14:creationId xmlns:p14="http://schemas.microsoft.com/office/powerpoint/2010/main" val="218690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Basit</a:t>
            </a:r>
            <a:r>
              <a:rPr lang="tr-TR" baseline="0" dirty="0" smtClean="0"/>
              <a:t> doğrusal regresyon testi sonuç tabloları (dördüncü tablo).</a:t>
            </a:r>
          </a:p>
          <a:p>
            <a:r>
              <a:rPr lang="tr-TR" baseline="0" dirty="0" smtClean="0"/>
              <a:t>Bu tablo maksimum hızı tahmin etmek için kurulacak doğrusal regresyon modelinde yer alacak değişkenlere karar vermek ve modeli kurmak için kullanılıyor. </a:t>
            </a:r>
          </a:p>
          <a:p>
            <a:r>
              <a:rPr lang="tr-TR" baseline="0" dirty="0" smtClean="0"/>
              <a:t>p değeri 0,05’ten küçük olan değişkenlerin modelde yer alması anlamlı. Diğer bir deyişle bağımlı değişkeni tahmin etme anlamında modele anlamlı katkı yapıyorlar</a:t>
            </a:r>
          </a:p>
          <a:p>
            <a:r>
              <a:rPr lang="tr-TR" sz="1200" kern="1200" dirty="0" smtClean="0">
                <a:solidFill>
                  <a:schemeClr val="tx1"/>
                </a:solidFill>
                <a:effectLst/>
                <a:latin typeface="+mn-lt"/>
                <a:ea typeface="+mn-ea"/>
                <a:cs typeface="+mn-cs"/>
              </a:rPr>
              <a:t>Bu tabloya göre modelde yer alan değişkenlerin ikisinin de (sabit terim ve 0</a:t>
            </a:r>
            <a:r>
              <a:rPr lang="tr-TR" sz="1200" kern="1200" baseline="0" dirty="0" smtClean="0">
                <a:solidFill>
                  <a:schemeClr val="tx1"/>
                </a:solidFill>
                <a:effectLst/>
                <a:latin typeface="+mn-lt"/>
                <a:ea typeface="+mn-ea"/>
                <a:cs typeface="+mn-cs"/>
              </a:rPr>
              <a:t> km hızdan 100 km hıza çıkış süresi) modele katkısı anlamlıdır</a:t>
            </a:r>
            <a:r>
              <a:rPr lang="tr-TR" sz="1200" kern="1200" dirty="0" smtClean="0">
                <a:solidFill>
                  <a:schemeClr val="tx1"/>
                </a:solidFill>
                <a:effectLst/>
                <a:latin typeface="+mn-lt"/>
                <a:ea typeface="+mn-ea"/>
                <a:cs typeface="+mn-cs"/>
              </a:rPr>
              <a:t> (p=0.000&lt;0.05).</a:t>
            </a:r>
            <a:endParaRPr lang="tr-TR" baseline="0" dirty="0" smtClean="0"/>
          </a:p>
        </p:txBody>
      </p:sp>
      <p:sp>
        <p:nvSpPr>
          <p:cNvPr id="4" name="Slide Number Placeholder 3"/>
          <p:cNvSpPr>
            <a:spLocks noGrp="1"/>
          </p:cNvSpPr>
          <p:nvPr>
            <p:ph type="sldNum" sz="quarter" idx="10"/>
          </p:nvPr>
        </p:nvSpPr>
        <p:spPr/>
        <p:txBody>
          <a:bodyPr/>
          <a:lstStyle/>
          <a:p>
            <a:fld id="{B35B8978-700E-4062-AC7C-51947C701688}" type="slidenum">
              <a:rPr lang="tr-TR" smtClean="0"/>
              <a:t>26</a:t>
            </a:fld>
            <a:endParaRPr lang="tr-TR"/>
          </a:p>
        </p:txBody>
      </p:sp>
    </p:spTree>
    <p:extLst>
      <p:ext uri="{BB962C8B-B14F-4D97-AF65-F5344CB8AC3E}">
        <p14:creationId xmlns:p14="http://schemas.microsoft.com/office/powerpoint/2010/main" val="2781379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Spearman korelasyon</a:t>
            </a:r>
            <a:r>
              <a:rPr lang="tr-TR" baseline="0" dirty="0" smtClean="0"/>
              <a:t> testinin SPSS’te uygulanması</a:t>
            </a:r>
            <a:endParaRPr lang="tr-TR" dirty="0"/>
          </a:p>
        </p:txBody>
      </p:sp>
      <p:sp>
        <p:nvSpPr>
          <p:cNvPr id="4" name="Slide Number Placeholder 3"/>
          <p:cNvSpPr>
            <a:spLocks noGrp="1"/>
          </p:cNvSpPr>
          <p:nvPr>
            <p:ph type="sldNum" sz="quarter" idx="10"/>
          </p:nvPr>
        </p:nvSpPr>
        <p:spPr/>
        <p:txBody>
          <a:bodyPr/>
          <a:lstStyle/>
          <a:p>
            <a:fld id="{B35B8978-700E-4062-AC7C-51947C701688}" type="slidenum">
              <a:rPr lang="tr-TR" smtClean="0"/>
              <a:t>7</a:t>
            </a:fld>
            <a:endParaRPr lang="tr-TR"/>
          </a:p>
        </p:txBody>
      </p:sp>
    </p:spTree>
    <p:extLst>
      <p:ext uri="{BB962C8B-B14F-4D97-AF65-F5344CB8AC3E}">
        <p14:creationId xmlns:p14="http://schemas.microsoft.com/office/powerpoint/2010/main" val="1682596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Bu tabloda bizim için önemli kısım</a:t>
            </a:r>
            <a:r>
              <a:rPr lang="tr-TR" baseline="0" dirty="0" smtClean="0"/>
              <a:t> işaretli yer. Bu kısım maksimum hız ile 0 km hızdan 100 km hıza çıkış süresi arasındaki ilişki miktarını (r=-0,837) ve bu ilişkinin istatistiksel açıdan anlamlı olup olmadığını (p=0,000) gösteriyor.</a:t>
            </a:r>
          </a:p>
          <a:p>
            <a:r>
              <a:rPr lang="tr-TR" baseline="0" dirty="0" smtClean="0"/>
              <a:t>Bu bilgilere göre, maksimum hız ile 0 km hızdan100 km hıza çıkış süresi arasında istatistiksel açıdan anlamlı negatif yönlü bir korelasyon (ilişki) olduğunu söyleyebiliriz. </a:t>
            </a:r>
          </a:p>
          <a:p>
            <a:r>
              <a:rPr lang="tr-TR" baseline="0" dirty="0" smtClean="0"/>
              <a:t>İlişki miktarı 0,837’dir (r=-0,837). Bunun 0-1 arasında değer aldığı bilgisi göz önüne alındığında maksimum hız ile 0 km hızdan 100 km hıza çıkış süresi arasında önemli ölçüde bir ilişki olduğu söylenebilir. İlişki katsayısının önündeki işaret ilişkinin yönü hakkında bilgi verir. İlişkinin yönü pozitif ise iki değişken birlikte artmakta ya da birlikte azalmaktadır (yani biri artarken diğeri de artmakta ya da biri azalırken diğeri de azalmaktadır). İlişkinin yönü negatif ise değişkenlerden biri artarken diğeri azalmaktadır. </a:t>
            </a:r>
          </a:p>
          <a:p>
            <a:r>
              <a:rPr lang="tr-TR" baseline="0" dirty="0" smtClean="0"/>
              <a:t>Maksimum hız ile 0 km hızdan 100 km hıza çıkış süresi arasında negatif yönlü bir ilişki olması (r=-0,837) maksimum hız arttıkça 0 km hızdan 100 km hıza çıkış süresinin azalacağı ya da maksimum hız azaldıkça 0 km hızdan 100 km hıza çıkış süresinin artacağı anlamına gelmektedir. Ancak, 129 aracın hepsi için bunun gerçekleşmesi beklenemez. R değerinn karesini alınca bulacağımız değer (yaklaşık 0,70) bize 129 aracın yaklaşık %70’i için bunun doğru olacağının söylemektedir.</a:t>
            </a:r>
          </a:p>
        </p:txBody>
      </p:sp>
      <p:sp>
        <p:nvSpPr>
          <p:cNvPr id="4" name="Slide Number Placeholder 3"/>
          <p:cNvSpPr>
            <a:spLocks noGrp="1"/>
          </p:cNvSpPr>
          <p:nvPr>
            <p:ph type="sldNum" sz="quarter" idx="10"/>
          </p:nvPr>
        </p:nvSpPr>
        <p:spPr/>
        <p:txBody>
          <a:bodyPr/>
          <a:lstStyle/>
          <a:p>
            <a:fld id="{B35B8978-700E-4062-AC7C-51947C701688}" type="slidenum">
              <a:rPr lang="tr-TR" smtClean="0"/>
              <a:t>8</a:t>
            </a:fld>
            <a:endParaRPr lang="tr-TR"/>
          </a:p>
        </p:txBody>
      </p:sp>
    </p:spTree>
    <p:extLst>
      <p:ext uri="{BB962C8B-B14F-4D97-AF65-F5344CB8AC3E}">
        <p14:creationId xmlns:p14="http://schemas.microsoft.com/office/powerpoint/2010/main" val="3514637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5B8978-700E-4062-AC7C-51947C701688}" type="slidenum">
              <a:rPr lang="tr-TR" smtClean="0"/>
              <a:t>9</a:t>
            </a:fld>
            <a:endParaRPr lang="tr-TR"/>
          </a:p>
        </p:txBody>
      </p:sp>
    </p:spTree>
    <p:extLst>
      <p:ext uri="{BB962C8B-B14F-4D97-AF65-F5344CB8AC3E}">
        <p14:creationId xmlns:p14="http://schemas.microsoft.com/office/powerpoint/2010/main" val="1019327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Normal dağılım</a:t>
            </a:r>
            <a:r>
              <a:rPr lang="tr-TR" baseline="0" dirty="0" smtClean="0"/>
              <a:t> testi için araştırma hipotezi: Verilerin dağılımı ile normal dağılım farklıdır. </a:t>
            </a:r>
          </a:p>
          <a:p>
            <a:r>
              <a:rPr lang="tr-TR" baseline="0" dirty="0" smtClean="0"/>
              <a:t>Dönüşlerdeki yol tutuş gücü için normal dağılım testi p değeri 0,200’dür. 0,200 &gt; 0,05  olduğundan araştırma hipotezi reddedilir. Yani, verilerin dağılımı ile normal dağılım farklı değildir; diğer bir deyişle veriler normal dağılım göstermektedir.</a:t>
            </a:r>
          </a:p>
          <a:p>
            <a:r>
              <a:rPr lang="tr-TR" baseline="0" dirty="0" smtClean="0"/>
              <a:t>0 km hızdan 100 km hıza çıkış süresi değişkeni için normal dağılım testi p değeri 0,073’tür. 0,073 &gt; 0,05 olduğundan araştırma hipotezi reddedilir. Yani, verilerin dağılımı ile normal dağılım farklı değildir. Diğer bir deyişle, veriler normal dağılım göstermektedir.</a:t>
            </a:r>
          </a:p>
          <a:p>
            <a:r>
              <a:rPr lang="tr-TR" baseline="0" dirty="0" smtClean="0"/>
              <a:t>Aralarındaki ilişkiye bakmak istediğimiz iki değişkende normal dağılım gösteriyor. Bu durumda, 3. varsayım da sağlanmaktadır. İki değişken arasındaki ilişkiyi test etmek için parametrik ilişki testi olan Pearson korelasyon testi uygulanacaktır.</a:t>
            </a:r>
            <a:endParaRPr lang="tr-TR" dirty="0"/>
          </a:p>
        </p:txBody>
      </p:sp>
      <p:sp>
        <p:nvSpPr>
          <p:cNvPr id="4" name="Slide Number Placeholder 3"/>
          <p:cNvSpPr>
            <a:spLocks noGrp="1"/>
          </p:cNvSpPr>
          <p:nvPr>
            <p:ph type="sldNum" sz="quarter" idx="10"/>
          </p:nvPr>
        </p:nvSpPr>
        <p:spPr/>
        <p:txBody>
          <a:bodyPr/>
          <a:lstStyle/>
          <a:p>
            <a:fld id="{B35B8978-700E-4062-AC7C-51947C701688}" type="slidenum">
              <a:rPr lang="tr-TR" smtClean="0"/>
              <a:t>12</a:t>
            </a:fld>
            <a:endParaRPr lang="tr-TR"/>
          </a:p>
        </p:txBody>
      </p:sp>
    </p:spTree>
    <p:extLst>
      <p:ext uri="{BB962C8B-B14F-4D97-AF65-F5344CB8AC3E}">
        <p14:creationId xmlns:p14="http://schemas.microsoft.com/office/powerpoint/2010/main" val="3936178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Pearson korelasyon</a:t>
            </a:r>
            <a:r>
              <a:rPr lang="tr-TR" baseline="0" dirty="0" smtClean="0"/>
              <a:t> testinin SPSS’te uygulanması</a:t>
            </a:r>
            <a:endParaRPr lang="tr-TR" dirty="0"/>
          </a:p>
        </p:txBody>
      </p:sp>
      <p:sp>
        <p:nvSpPr>
          <p:cNvPr id="4" name="Slide Number Placeholder 3"/>
          <p:cNvSpPr>
            <a:spLocks noGrp="1"/>
          </p:cNvSpPr>
          <p:nvPr>
            <p:ph type="sldNum" sz="quarter" idx="10"/>
          </p:nvPr>
        </p:nvSpPr>
        <p:spPr/>
        <p:txBody>
          <a:bodyPr/>
          <a:lstStyle/>
          <a:p>
            <a:fld id="{B35B8978-700E-4062-AC7C-51947C701688}" type="slidenum">
              <a:rPr lang="tr-TR" smtClean="0"/>
              <a:t>13</a:t>
            </a:fld>
            <a:endParaRPr lang="tr-TR"/>
          </a:p>
        </p:txBody>
      </p:sp>
    </p:spTree>
    <p:extLst>
      <p:ext uri="{BB962C8B-B14F-4D97-AF65-F5344CB8AC3E}">
        <p14:creationId xmlns:p14="http://schemas.microsoft.com/office/powerpoint/2010/main" val="2525536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Bu tabloda bizim için önemli kısım</a:t>
            </a:r>
            <a:r>
              <a:rPr lang="tr-TR" baseline="0" dirty="0" smtClean="0"/>
              <a:t> işaretli yer. Bu kısım maksimum hız ile 0 km hızdan 100 km hıza çıkış süresi arasındaki ilişki miktarını (r=-0,775) ve bu ilişkinin istatistiksel açıdan anlamlı olup olmadığını (p=0,000) gösteriyor.</a:t>
            </a:r>
          </a:p>
          <a:p>
            <a:r>
              <a:rPr lang="tr-TR" baseline="0" dirty="0" smtClean="0"/>
              <a:t>Bu bilgilere göre, 0 km hızdan100 km hıza çıkış süresi ile yol tutuş gücü arasında istatistiksel açıdan anlamlı negatif yönlü bir korelasyon (ilişki) olduğunu söyleyebiliriz. </a:t>
            </a:r>
          </a:p>
          <a:p>
            <a:r>
              <a:rPr lang="tr-TR" baseline="0" dirty="0" smtClean="0"/>
              <a:t>İlişki miktarı 0,775’dir (r=-0,775). Bunun 0-1 arasında değer aldığı bilgisi göz önüne alındığında 0 km hızdan 100 km hıza çıkış süresi ile dönüşlerdeki yol tutuş gücü arasında önemli miktada bir ilişki olduğu söylenebilir. İlişki katsayısının önündeki işaret ilişkinin yönü hakkında bilgi verir. İlişkinin yönü pozitif ise iki değişken birlikte artmakta ya da birlikte azalmaktadır (yani biri artarken diğeri de artmakta ya da biri azalırken diğeri de azalmaktadır). İlişkinin yönü negatif ise değişkenlerden biri artarken diğeri azalmaktadır. </a:t>
            </a:r>
          </a:p>
          <a:p>
            <a:r>
              <a:rPr lang="tr-TR" baseline="0" dirty="0" smtClean="0"/>
              <a:t>0 km hızdan 100 km hıza çıkış süresi ile dönüşlerdeki yol tutuş gücü arasında negatif yönlü bir ilişki olması (r=-0,775) 0 km hızdan 100 km hıza çıkış süresi arttıkça dönüşlerdeki yol tutuş gücünün azalacağı anlamına gelmektedir. Ancak, 129 aracın hepsi için bunun gerçekleşmesi beklenemez. r değerinin karesini alınca bulacağımız değer (yaklaşık 0,60) bize 129 aracın yaklaşık %60’ı için bunun doğru olacağını söylemektedir.</a:t>
            </a:r>
          </a:p>
        </p:txBody>
      </p:sp>
      <p:sp>
        <p:nvSpPr>
          <p:cNvPr id="4" name="Slide Number Placeholder 3"/>
          <p:cNvSpPr>
            <a:spLocks noGrp="1"/>
          </p:cNvSpPr>
          <p:nvPr>
            <p:ph type="sldNum" sz="quarter" idx="10"/>
          </p:nvPr>
        </p:nvSpPr>
        <p:spPr/>
        <p:txBody>
          <a:bodyPr/>
          <a:lstStyle/>
          <a:p>
            <a:fld id="{B35B8978-700E-4062-AC7C-51947C701688}" type="slidenum">
              <a:rPr lang="tr-TR" smtClean="0"/>
              <a:t>14</a:t>
            </a:fld>
            <a:endParaRPr lang="tr-TR"/>
          </a:p>
        </p:txBody>
      </p:sp>
    </p:spTree>
    <p:extLst>
      <p:ext uri="{BB962C8B-B14F-4D97-AF65-F5344CB8AC3E}">
        <p14:creationId xmlns:p14="http://schemas.microsoft.com/office/powerpoint/2010/main" val="605394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5B8978-700E-4062-AC7C-51947C701688}" type="slidenum">
              <a:rPr lang="tr-TR" smtClean="0"/>
              <a:t>15</a:t>
            </a:fld>
            <a:endParaRPr lang="tr-TR"/>
          </a:p>
        </p:txBody>
      </p:sp>
    </p:spTree>
    <p:extLst>
      <p:ext uri="{BB962C8B-B14F-4D97-AF65-F5344CB8AC3E}">
        <p14:creationId xmlns:p14="http://schemas.microsoft.com/office/powerpoint/2010/main" val="2150405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9386D44-A9E7-4FF2-AE20-163D02D44A6F}" type="datetime1">
              <a:rPr lang="tr-TR" smtClean="0"/>
              <a:t>8.05.2019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8747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386D44-A9E7-4FF2-AE20-163D02D44A6F}" type="datetime1">
              <a:rPr lang="tr-TR" smtClean="0"/>
              <a:t>8.05.2019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34211711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386D44-A9E7-4FF2-AE20-163D02D44A6F}" type="datetime1">
              <a:rPr lang="tr-TR" smtClean="0"/>
              <a:t>8.05.2019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52753048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386D44-A9E7-4FF2-AE20-163D02D44A6F}" type="datetime1">
              <a:rPr lang="tr-TR" smtClean="0"/>
              <a:t>8.05.2019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88746092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386D44-A9E7-4FF2-AE20-163D02D44A6F}" type="datetime1">
              <a:rPr lang="tr-TR" smtClean="0"/>
              <a:t>8.05.2019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30152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386D44-A9E7-4FF2-AE20-163D02D44A6F}" type="datetime1">
              <a:rPr lang="tr-TR" smtClean="0"/>
              <a:t>8.05.2019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713752191"/>
      </p:ext>
    </p:extLst>
  </p:cSld>
  <p:clrMapOvr>
    <a:masterClrMapping/>
  </p:clrMapOvr>
  <p:hf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9386D44-A9E7-4FF2-AE20-163D02D44A6F}" type="datetime1">
              <a:rPr lang="tr-TR" smtClean="0"/>
              <a:t>8.05.2019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5503692"/>
      </p:ext>
    </p:extLst>
  </p:cSld>
  <p:clrMapOvr>
    <a:masterClrMapping/>
  </p:clrMapOvr>
  <p:hf hdr="0" ft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9386D44-A9E7-4FF2-AE20-163D02D44A6F}" type="datetime1">
              <a:rPr lang="tr-TR" smtClean="0"/>
              <a:t>8.05.2019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87751830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9386D44-A9E7-4FF2-AE20-163D02D44A6F}" type="datetime1">
              <a:rPr lang="tr-TR" smtClean="0"/>
              <a:t>8.05.2019</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41052652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19386D44-A9E7-4FF2-AE20-163D02D44A6F}" type="datetime1">
              <a:rPr lang="tr-TR" smtClean="0"/>
              <a:t>8.05.2019</a:t>
            </a:fld>
            <a:endParaRPr lang="tr-T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3769050935"/>
      </p:ext>
    </p:extLst>
  </p:cSld>
  <p:clrMapOvr>
    <a:masterClrMapping/>
  </p:clrMapOvr>
  <p:hf hdr="0" ft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86D44-A9E7-4FF2-AE20-163D02D44A6F}" type="datetime1">
              <a:rPr lang="tr-TR" smtClean="0"/>
              <a:t>8.05.2019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131255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9386D44-A9E7-4FF2-AE20-163D02D44A6F}" type="datetime1">
              <a:rPr lang="tr-TR" smtClean="0"/>
              <a:t>8.05.2019</a:t>
            </a:fld>
            <a:endParaRPr lang="tr-T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F302176B-0E47-46AC-8F43-DAB4B8A37D06}" type="slidenum">
              <a:rPr lang="tr-TR" smtClean="0"/>
              <a:t>‹#›</a:t>
            </a:fld>
            <a:endParaRPr lang="tr-T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4537857"/>
      </p:ext>
    </p:extLst>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23527" y="404664"/>
            <a:ext cx="8541269" cy="5976664"/>
          </a:xfrm>
        </p:spPr>
        <p:txBody>
          <a:bodyPr>
            <a:normAutofit/>
          </a:bodyPr>
          <a:lstStyle/>
          <a:p>
            <a:pPr algn="ctr"/>
            <a:r>
              <a:rPr lang="tr-TR" sz="4500" dirty="0" smtClean="0">
                <a:solidFill>
                  <a:schemeClr val="tx1"/>
                </a:solidFill>
                <a:latin typeface="Calibri" pitchFamily="34" charset="0"/>
              </a:rPr>
              <a:t>Korelasyon testleri</a:t>
            </a:r>
            <a:br>
              <a:rPr lang="tr-TR" sz="4500" dirty="0" smtClean="0">
                <a:solidFill>
                  <a:schemeClr val="tx1"/>
                </a:solidFill>
                <a:latin typeface="Calibri" pitchFamily="34" charset="0"/>
              </a:rPr>
            </a:br>
            <a:r>
              <a:rPr lang="tr-TR" sz="3000" dirty="0" smtClean="0">
                <a:solidFill>
                  <a:schemeClr val="tx1"/>
                </a:solidFill>
                <a:latin typeface="Calibri" pitchFamily="34" charset="0"/>
              </a:rPr>
              <a:t>Pearson korelasyon testi</a:t>
            </a:r>
            <a:br>
              <a:rPr lang="tr-TR" sz="3000" dirty="0" smtClean="0">
                <a:solidFill>
                  <a:schemeClr val="tx1"/>
                </a:solidFill>
                <a:latin typeface="Calibri" pitchFamily="34" charset="0"/>
              </a:rPr>
            </a:br>
            <a:r>
              <a:rPr lang="tr-TR" sz="3000" dirty="0" smtClean="0">
                <a:solidFill>
                  <a:schemeClr val="tx1"/>
                </a:solidFill>
                <a:latin typeface="Calibri" pitchFamily="34" charset="0"/>
              </a:rPr>
              <a:t>Spearman korelasyon testi</a:t>
            </a:r>
            <a:r>
              <a:rPr lang="tr-TR" sz="3900" dirty="0" smtClean="0">
                <a:solidFill>
                  <a:schemeClr val="tx1"/>
                </a:solidFill>
                <a:latin typeface="Calibri" pitchFamily="34" charset="0"/>
              </a:rPr>
              <a:t/>
            </a:r>
            <a:br>
              <a:rPr lang="tr-TR" sz="3900" dirty="0" smtClean="0">
                <a:solidFill>
                  <a:schemeClr val="tx1"/>
                </a:solidFill>
                <a:latin typeface="Calibri" pitchFamily="34" charset="0"/>
              </a:rPr>
            </a:br>
            <a:r>
              <a:rPr lang="tr-TR" sz="3900" dirty="0" smtClean="0">
                <a:solidFill>
                  <a:schemeClr val="tx1"/>
                </a:solidFill>
                <a:latin typeface="Calibri" pitchFamily="34" charset="0"/>
              </a:rPr>
              <a:t/>
            </a:r>
            <a:br>
              <a:rPr lang="tr-TR" sz="3900" dirty="0" smtClean="0">
                <a:solidFill>
                  <a:schemeClr val="tx1"/>
                </a:solidFill>
                <a:latin typeface="Calibri" pitchFamily="34" charset="0"/>
              </a:rPr>
            </a:br>
            <a:r>
              <a:rPr lang="tr-TR" sz="3900" dirty="0" smtClean="0">
                <a:solidFill>
                  <a:schemeClr val="tx1"/>
                </a:solidFill>
                <a:latin typeface="Calibri" pitchFamily="34" charset="0"/>
              </a:rPr>
              <a:t>Regresyon analizi</a:t>
            </a:r>
            <a:br>
              <a:rPr lang="tr-TR" sz="3900" dirty="0" smtClean="0">
                <a:solidFill>
                  <a:schemeClr val="tx1"/>
                </a:solidFill>
                <a:latin typeface="Calibri" pitchFamily="34" charset="0"/>
              </a:rPr>
            </a:br>
            <a:r>
              <a:rPr lang="tr-TR" sz="3000" dirty="0" smtClean="0">
                <a:solidFill>
                  <a:schemeClr val="tx1"/>
                </a:solidFill>
                <a:latin typeface="Calibri" pitchFamily="34" charset="0"/>
              </a:rPr>
              <a:t>Basit doğrusal regresyon</a:t>
            </a:r>
            <a:br>
              <a:rPr lang="tr-TR" sz="3000" dirty="0" smtClean="0">
                <a:solidFill>
                  <a:schemeClr val="tx1"/>
                </a:solidFill>
                <a:latin typeface="Calibri" pitchFamily="34" charset="0"/>
              </a:rPr>
            </a:br>
            <a:r>
              <a:rPr lang="tr-TR" sz="3000" dirty="0" smtClean="0">
                <a:solidFill>
                  <a:schemeClr val="tx1"/>
                </a:solidFill>
                <a:latin typeface="Calibri" pitchFamily="34" charset="0"/>
              </a:rPr>
              <a:t>Çoklu doğrusal regresyon</a:t>
            </a:r>
            <a:br>
              <a:rPr lang="tr-TR" sz="3000" dirty="0" smtClean="0">
                <a:solidFill>
                  <a:schemeClr val="tx1"/>
                </a:solidFill>
                <a:latin typeface="Calibri" pitchFamily="34" charset="0"/>
              </a:rPr>
            </a:br>
            <a:r>
              <a:rPr lang="tr-TR" sz="4800" b="1" dirty="0" smtClean="0">
                <a:latin typeface="Calibri" pitchFamily="34" charset="0"/>
              </a:rPr>
              <a:t/>
            </a:r>
            <a:br>
              <a:rPr lang="tr-TR" sz="4800" b="1" dirty="0" smtClean="0">
                <a:latin typeface="Calibri" pitchFamily="34" charset="0"/>
              </a:rPr>
            </a:br>
            <a:r>
              <a:rPr lang="tr-TR" sz="4800" b="1" dirty="0" smtClean="0">
                <a:latin typeface="Calibri" pitchFamily="34" charset="0"/>
              </a:rPr>
              <a:t/>
            </a:r>
            <a:br>
              <a:rPr lang="tr-TR" sz="4800" b="1" dirty="0" smtClean="0">
                <a:latin typeface="Calibri" pitchFamily="34" charset="0"/>
              </a:rPr>
            </a:br>
            <a:r>
              <a:rPr lang="tr-TR" sz="3500" dirty="0" smtClean="0">
                <a:solidFill>
                  <a:schemeClr val="tx1"/>
                </a:solidFill>
                <a:latin typeface="Calibri" pitchFamily="34" charset="0"/>
              </a:rPr>
              <a:t>BBY606 Araştırma Yöntemleri</a:t>
            </a:r>
            <a:br>
              <a:rPr lang="tr-TR" sz="3500" dirty="0" smtClean="0">
                <a:solidFill>
                  <a:schemeClr val="tx1"/>
                </a:solidFill>
                <a:latin typeface="Calibri" pitchFamily="34" charset="0"/>
              </a:rPr>
            </a:br>
            <a:r>
              <a:rPr lang="tr-TR" sz="3500" dirty="0" smtClean="0">
                <a:solidFill>
                  <a:schemeClr val="tx1"/>
                </a:solidFill>
                <a:latin typeface="Calibri" pitchFamily="34" charset="0"/>
              </a:rPr>
              <a:t>Güleda Doğan</a:t>
            </a:r>
            <a:r>
              <a:rPr lang="tr-TR" sz="4800" b="1" dirty="0">
                <a:latin typeface="Calibri" pitchFamily="34" charset="0"/>
              </a:rPr>
              <a:t/>
            </a:r>
            <a:br>
              <a:rPr lang="tr-TR" sz="4800" b="1" dirty="0">
                <a:latin typeface="Calibri" pitchFamily="34" charset="0"/>
              </a:rPr>
            </a:br>
            <a:endParaRPr lang="tr-TR" sz="4000" dirty="0">
              <a:latin typeface="Calibri" pitchFamily="34" charset="0"/>
            </a:endParaRPr>
          </a:p>
        </p:txBody>
      </p:sp>
    </p:spTree>
    <p:extLst>
      <p:ext uri="{BB962C8B-B14F-4D97-AF65-F5344CB8AC3E}">
        <p14:creationId xmlns:p14="http://schemas.microsoft.com/office/powerpoint/2010/main" val="21392600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1" y="692696"/>
            <a:ext cx="7509772" cy="864096"/>
          </a:xfrm>
        </p:spPr>
        <p:txBody>
          <a:bodyPr>
            <a:noAutofit/>
          </a:bodyPr>
          <a:lstStyle/>
          <a:p>
            <a:r>
              <a:rPr lang="tr-TR" sz="2800" dirty="0" smtClean="0">
                <a:solidFill>
                  <a:schemeClr val="tx1"/>
                </a:solidFill>
                <a:latin typeface="Calibri" pitchFamily="34" charset="0"/>
              </a:rPr>
              <a:t>0 </a:t>
            </a:r>
            <a:r>
              <a:rPr lang="tr-TR" sz="2800" dirty="0">
                <a:solidFill>
                  <a:schemeClr val="tx1"/>
                </a:solidFill>
                <a:latin typeface="Calibri" pitchFamily="34" charset="0"/>
              </a:rPr>
              <a:t>km hızdan 100 km hıza çıkış süresi </a:t>
            </a:r>
            <a:r>
              <a:rPr lang="tr-TR" sz="2800" dirty="0" smtClean="0">
                <a:solidFill>
                  <a:schemeClr val="tx1"/>
                </a:solidFill>
                <a:latin typeface="Calibri" pitchFamily="34" charset="0"/>
              </a:rPr>
              <a:t>ile dönüşlerdeki yol tutuş gücü arasındaki </a:t>
            </a:r>
            <a:r>
              <a:rPr lang="tr-TR" sz="2800" dirty="0">
                <a:solidFill>
                  <a:schemeClr val="tx1"/>
                </a:solidFill>
                <a:latin typeface="Calibri" pitchFamily="34" charset="0"/>
              </a:rPr>
              <a:t>ilişkiyi </a:t>
            </a:r>
            <a:r>
              <a:rPr lang="tr-TR" sz="2800" dirty="0" smtClean="0">
                <a:solidFill>
                  <a:schemeClr val="tx1"/>
                </a:solidFill>
                <a:latin typeface="Calibri" pitchFamily="34" charset="0"/>
              </a:rPr>
              <a:t>araştırınız</a:t>
            </a:r>
            <a:endParaRPr lang="tr-TR" sz="2800" dirty="0">
              <a:solidFill>
                <a:schemeClr val="tx1"/>
              </a:solidFill>
              <a:latin typeface="Calibri" pitchFamily="34" charset="0"/>
            </a:endParaRPr>
          </a:p>
        </p:txBody>
      </p:sp>
      <p:sp>
        <p:nvSpPr>
          <p:cNvPr id="2" name="İçerik Yer Tutucusu 1"/>
          <p:cNvSpPr>
            <a:spLocks noGrp="1"/>
          </p:cNvSpPr>
          <p:nvPr>
            <p:ph idx="1"/>
          </p:nvPr>
        </p:nvSpPr>
        <p:spPr>
          <a:xfrm>
            <a:off x="899591" y="1988840"/>
            <a:ext cx="7509771" cy="4320480"/>
          </a:xfrm>
        </p:spPr>
        <p:txBody>
          <a:bodyPr>
            <a:normAutofit/>
          </a:bodyPr>
          <a:lstStyle/>
          <a:p>
            <a:pPr marL="261938" indent="-261938">
              <a:spcBef>
                <a:spcPts val="0"/>
              </a:spcBef>
              <a:spcAft>
                <a:spcPts val="1200"/>
              </a:spcAft>
              <a:buFont typeface="Arial" pitchFamily="34" charset="0"/>
              <a:buChar char="•"/>
            </a:pPr>
            <a:r>
              <a:rPr lang="tr-TR" sz="2800" dirty="0">
                <a:solidFill>
                  <a:schemeClr val="tx1"/>
                </a:solidFill>
                <a:latin typeface="Calibri" pitchFamily="34" charset="0"/>
              </a:rPr>
              <a:t>Soruda geçen değişkenleri incelenmesi ve uygun teste karar verilmesi</a:t>
            </a:r>
            <a:r>
              <a:rPr lang="tr-TR" sz="2800" dirty="0" smtClean="0">
                <a:solidFill>
                  <a:schemeClr val="tx1"/>
                </a:solidFill>
                <a:latin typeface="Calibri" pitchFamily="34" charset="0"/>
              </a:rPr>
              <a:t>:</a:t>
            </a:r>
            <a:endParaRPr lang="tr-TR" sz="2800" dirty="0">
              <a:solidFill>
                <a:schemeClr val="tx1"/>
              </a:solidFill>
              <a:latin typeface="Calibri" pitchFamily="34" charset="0"/>
            </a:endParaRPr>
          </a:p>
          <a:p>
            <a:pPr marL="719138" lvl="1" indent="-360363">
              <a:spcBef>
                <a:spcPts val="0"/>
              </a:spcBef>
              <a:spcAft>
                <a:spcPts val="600"/>
              </a:spcAft>
              <a:buFont typeface="Wingdings" panose="05000000000000000000" pitchFamily="2" charset="2"/>
              <a:buChar char="ü"/>
            </a:pPr>
            <a:r>
              <a:rPr lang="tr-TR" sz="2600" dirty="0" smtClean="0">
                <a:solidFill>
                  <a:schemeClr val="tx1"/>
                </a:solidFill>
                <a:latin typeface="Calibri" pitchFamily="34" charset="0"/>
              </a:rPr>
              <a:t>Dönüşlerdeki yol tutuş gücü: </a:t>
            </a:r>
            <a:r>
              <a:rPr lang="tr-TR" sz="2600" dirty="0">
                <a:solidFill>
                  <a:schemeClr val="tx1"/>
                </a:solidFill>
                <a:latin typeface="Calibri" pitchFamily="34" charset="0"/>
              </a:rPr>
              <a:t>Aralıklı/Oranlı (Scale) ölçekle toplanmış değişken</a:t>
            </a:r>
          </a:p>
          <a:p>
            <a:pPr marL="719138" lvl="1" indent="-360363">
              <a:spcBef>
                <a:spcPts val="0"/>
              </a:spcBef>
              <a:spcAft>
                <a:spcPts val="1200"/>
              </a:spcAft>
              <a:buFont typeface="Wingdings" panose="05000000000000000000" pitchFamily="2" charset="2"/>
              <a:buChar char="ü"/>
            </a:pPr>
            <a:r>
              <a:rPr lang="tr-TR" sz="2600" dirty="0" smtClean="0">
                <a:solidFill>
                  <a:schemeClr val="tx1"/>
                </a:solidFill>
                <a:latin typeface="Calibri" pitchFamily="34" charset="0"/>
              </a:rPr>
              <a:t>0 km hızdan 100 km hıza çıkış süresi: Aralıklı/Oranlı (Scale) ölçekle toplanmış değişken</a:t>
            </a:r>
            <a:endParaRPr lang="tr-TR" sz="2600" dirty="0">
              <a:solidFill>
                <a:schemeClr val="tx1"/>
              </a:solidFill>
              <a:latin typeface="Calibri" pitchFamily="34" charset="0"/>
            </a:endParaRPr>
          </a:p>
          <a:p>
            <a:pPr marL="261938" indent="-261938">
              <a:spcBef>
                <a:spcPts val="0"/>
              </a:spcBef>
              <a:spcAft>
                <a:spcPts val="1200"/>
              </a:spcAft>
              <a:buFont typeface="Arial" panose="020B0604020202020204" pitchFamily="34" charset="0"/>
              <a:buChar char="•"/>
            </a:pPr>
            <a:r>
              <a:rPr lang="tr-TR" sz="2800" dirty="0">
                <a:solidFill>
                  <a:schemeClr val="tx1"/>
                </a:solidFill>
                <a:latin typeface="Calibri" pitchFamily="34" charset="0"/>
              </a:rPr>
              <a:t>Eğer varsayımlar sağlanırsa soruyu cevaplamaya uygun test Pearson Korelasyon </a:t>
            </a:r>
            <a:r>
              <a:rPr lang="tr-TR" sz="2800" dirty="0" smtClean="0">
                <a:solidFill>
                  <a:schemeClr val="tx1"/>
                </a:solidFill>
                <a:latin typeface="Calibri" pitchFamily="34" charset="0"/>
              </a:rPr>
              <a:t>Testi</a:t>
            </a:r>
            <a:endParaRPr lang="tr-TR" sz="28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10</a:t>
            </a:fld>
            <a:endParaRPr lang="tr-TR" sz="1600" b="1" dirty="0">
              <a:solidFill>
                <a:schemeClr val="tx1"/>
              </a:solidFill>
            </a:endParaRPr>
          </a:p>
        </p:txBody>
      </p:sp>
    </p:spTree>
    <p:extLst>
      <p:ext uri="{BB962C8B-B14F-4D97-AF65-F5344CB8AC3E}">
        <p14:creationId xmlns:p14="http://schemas.microsoft.com/office/powerpoint/2010/main" val="319827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067128" cy="720080"/>
          </a:xfrm>
        </p:spPr>
        <p:txBody>
          <a:bodyPr>
            <a:normAutofit/>
          </a:bodyPr>
          <a:lstStyle/>
          <a:p>
            <a:r>
              <a:rPr lang="tr-TR" sz="4000" dirty="0" smtClean="0">
                <a:solidFill>
                  <a:schemeClr val="tx1"/>
                </a:solidFill>
                <a:latin typeface="Calibri" pitchFamily="34" charset="0"/>
              </a:rPr>
              <a:t>Varsayımlar sağlanıyor mu?</a:t>
            </a:r>
            <a:endParaRPr lang="tr-TR" sz="4000" dirty="0">
              <a:solidFill>
                <a:schemeClr val="tx1"/>
              </a:solidFill>
              <a:latin typeface="Calibri" pitchFamily="34" charset="0"/>
            </a:endParaRPr>
          </a:p>
        </p:txBody>
      </p:sp>
      <p:sp>
        <p:nvSpPr>
          <p:cNvPr id="2" name="İçerik Yer Tutucusu 1"/>
          <p:cNvSpPr>
            <a:spLocks noGrp="1"/>
          </p:cNvSpPr>
          <p:nvPr>
            <p:ph idx="1"/>
          </p:nvPr>
        </p:nvSpPr>
        <p:spPr>
          <a:xfrm>
            <a:off x="899591" y="2136080"/>
            <a:ext cx="7509771" cy="3885207"/>
          </a:xfrm>
        </p:spPr>
        <p:txBody>
          <a:bodyPr>
            <a:normAutofit/>
          </a:bodyPr>
          <a:lstStyle/>
          <a:p>
            <a:pPr marL="236538" lvl="1" indent="-236538">
              <a:spcBef>
                <a:spcPts val="0"/>
              </a:spcBef>
              <a:spcAft>
                <a:spcPts val="1200"/>
              </a:spcAft>
              <a:buFont typeface="Arial" panose="020B0604020202020204" pitchFamily="34" charset="0"/>
              <a:buChar char="•"/>
            </a:pPr>
            <a:r>
              <a:rPr lang="tr-TR" sz="2600" dirty="0">
                <a:solidFill>
                  <a:schemeClr val="tx1"/>
                </a:solidFill>
                <a:latin typeface="Calibri" pitchFamily="34" charset="0"/>
              </a:rPr>
              <a:t>1.varsayım: n&gt;30 </a:t>
            </a:r>
          </a:p>
          <a:p>
            <a:pPr marL="719138" lvl="2" indent="-360363">
              <a:spcBef>
                <a:spcPts val="0"/>
              </a:spcBef>
              <a:spcAft>
                <a:spcPts val="1200"/>
              </a:spcAft>
              <a:buFont typeface="Wingdings" panose="05000000000000000000" pitchFamily="2" charset="2"/>
              <a:buChar char="ü"/>
            </a:pPr>
            <a:r>
              <a:rPr lang="tr-TR" sz="2400" dirty="0">
                <a:solidFill>
                  <a:schemeClr val="tx1"/>
                </a:solidFill>
                <a:latin typeface="Calibri" pitchFamily="34" charset="0"/>
              </a:rPr>
              <a:t>İki değişkene ilişkin veri sayısı da 30’dan </a:t>
            </a:r>
            <a:r>
              <a:rPr lang="tr-TR" sz="2400" dirty="0" smtClean="0">
                <a:solidFill>
                  <a:schemeClr val="tx1"/>
                </a:solidFill>
                <a:latin typeface="Calibri" pitchFamily="34" charset="0"/>
              </a:rPr>
              <a:t>fazla (n=129), </a:t>
            </a:r>
            <a:r>
              <a:rPr lang="tr-TR" sz="2400" dirty="0">
                <a:solidFill>
                  <a:schemeClr val="tx1"/>
                </a:solidFill>
                <a:latin typeface="Calibri" pitchFamily="34" charset="0"/>
              </a:rPr>
              <a:t>dolayısıyla 1.varsayım sağlanmaktadır</a:t>
            </a:r>
            <a:r>
              <a:rPr lang="tr-TR" sz="2400" dirty="0" smtClean="0">
                <a:solidFill>
                  <a:schemeClr val="tx1"/>
                </a:solidFill>
                <a:latin typeface="Calibri" pitchFamily="34" charset="0"/>
              </a:rPr>
              <a:t>.</a:t>
            </a:r>
            <a:endParaRPr lang="tr-TR" sz="2400" dirty="0">
              <a:solidFill>
                <a:schemeClr val="tx1"/>
              </a:solidFill>
              <a:latin typeface="Calibri" pitchFamily="34" charset="0"/>
            </a:endParaRPr>
          </a:p>
          <a:p>
            <a:pPr marL="236538" lvl="1" indent="-236538">
              <a:spcBef>
                <a:spcPts val="0"/>
              </a:spcBef>
              <a:spcAft>
                <a:spcPts val="1200"/>
              </a:spcAft>
              <a:buFont typeface="Arial" panose="020B0604020202020204" pitchFamily="34" charset="0"/>
              <a:buChar char="•"/>
            </a:pPr>
            <a:r>
              <a:rPr lang="tr-TR" sz="2600" dirty="0">
                <a:solidFill>
                  <a:schemeClr val="tx1"/>
                </a:solidFill>
                <a:latin typeface="Calibri" pitchFamily="34" charset="0"/>
              </a:rPr>
              <a:t>2.varsayım: İki değişkene ilişkin veriler de aralıklı/oranlı ölçekle toplanmış </a:t>
            </a:r>
            <a:r>
              <a:rPr lang="tr-TR" sz="2600" dirty="0" smtClean="0">
                <a:solidFill>
                  <a:schemeClr val="tx1"/>
                </a:solidFill>
                <a:latin typeface="Calibri" pitchFamily="34" charset="0"/>
              </a:rPr>
              <a:t>mı?</a:t>
            </a:r>
          </a:p>
          <a:p>
            <a:pPr marL="719138" lvl="2" indent="-360363">
              <a:spcBef>
                <a:spcPts val="0"/>
              </a:spcBef>
              <a:spcAft>
                <a:spcPts val="1200"/>
              </a:spcAft>
              <a:buFont typeface="Wingdings" panose="05000000000000000000" pitchFamily="2" charset="2"/>
              <a:buChar char="ü"/>
            </a:pPr>
            <a:r>
              <a:rPr lang="tr-TR" sz="2400" dirty="0" smtClean="0">
                <a:solidFill>
                  <a:schemeClr val="tx1"/>
                </a:solidFill>
                <a:latin typeface="Calibri" pitchFamily="34" charset="0"/>
              </a:rPr>
              <a:t>Cevap </a:t>
            </a:r>
            <a:r>
              <a:rPr lang="tr-TR" sz="2400" dirty="0">
                <a:solidFill>
                  <a:schemeClr val="tx1"/>
                </a:solidFill>
                <a:latin typeface="Calibri" pitchFamily="34" charset="0"/>
              </a:rPr>
              <a:t>evet, dolayısıyla 2. varsayım sağlanmaktadır</a:t>
            </a:r>
            <a:r>
              <a:rPr lang="tr-TR" sz="2400" dirty="0" smtClean="0">
                <a:solidFill>
                  <a:schemeClr val="tx1"/>
                </a:solidFill>
                <a:latin typeface="Calibri" pitchFamily="34" charset="0"/>
              </a:rPr>
              <a:t>.</a:t>
            </a:r>
            <a:endParaRPr lang="tr-TR" sz="2600" dirty="0">
              <a:solidFill>
                <a:schemeClr val="tx1"/>
              </a:solidFill>
              <a:latin typeface="Calibri" pitchFamily="34" charset="0"/>
            </a:endParaRPr>
          </a:p>
          <a:p>
            <a:pPr marL="236538" lvl="1" indent="-236538">
              <a:spcBef>
                <a:spcPts val="0"/>
              </a:spcBef>
              <a:spcAft>
                <a:spcPts val="1200"/>
              </a:spcAft>
              <a:buFont typeface="Arial" panose="020B0604020202020204" pitchFamily="34" charset="0"/>
              <a:buChar char="•"/>
            </a:pPr>
            <a:r>
              <a:rPr lang="tr-TR" sz="2600" dirty="0">
                <a:solidFill>
                  <a:schemeClr val="tx1"/>
                </a:solidFill>
                <a:latin typeface="Calibri" pitchFamily="34" charset="0"/>
              </a:rPr>
              <a:t>3.varsayım: İki değişken de normal dağılım gösteriyor mu?</a:t>
            </a: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11</a:t>
            </a:fld>
            <a:endParaRPr lang="tr-TR" sz="1600" b="1" dirty="0">
              <a:solidFill>
                <a:schemeClr val="tx1"/>
              </a:solidFill>
            </a:endParaRPr>
          </a:p>
        </p:txBody>
      </p:sp>
    </p:spTree>
    <p:extLst>
      <p:ext uri="{BB962C8B-B14F-4D97-AF65-F5344CB8AC3E}">
        <p14:creationId xmlns:p14="http://schemas.microsoft.com/office/powerpoint/2010/main" val="219892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509770" cy="720080"/>
          </a:xfrm>
        </p:spPr>
        <p:txBody>
          <a:bodyPr>
            <a:normAutofit/>
          </a:bodyPr>
          <a:lstStyle/>
          <a:p>
            <a:pPr algn="ctr"/>
            <a:r>
              <a:rPr lang="tr-TR" sz="4000" dirty="0" smtClean="0">
                <a:solidFill>
                  <a:schemeClr val="tx1"/>
                </a:solidFill>
                <a:latin typeface="Calibri" pitchFamily="34" charset="0"/>
              </a:rPr>
              <a:t>3. varsayım: Normal Dağılım</a:t>
            </a:r>
            <a:endParaRPr lang="tr-TR" sz="40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12</a:t>
            </a:fld>
            <a:endParaRPr lang="tr-TR" sz="1600" b="1" dirty="0">
              <a:solidFill>
                <a:schemeClr val="tx1"/>
              </a:solidFill>
            </a:endParaRPr>
          </a:p>
        </p:txBody>
      </p:sp>
      <p:sp>
        <p:nvSpPr>
          <p:cNvPr id="7" name="Rounded Rectangle 6"/>
          <p:cNvSpPr/>
          <p:nvPr/>
        </p:nvSpPr>
        <p:spPr>
          <a:xfrm>
            <a:off x="1598936" y="5181347"/>
            <a:ext cx="6021696" cy="777877"/>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chemeClr val="tx1"/>
                </a:solidFill>
              </a:rPr>
              <a:t>Normal dağılım varsayımı sağlanıyor</a:t>
            </a:r>
            <a:endParaRPr lang="tr-TR" sz="2800" b="1" dirty="0">
              <a:solidFill>
                <a:schemeClr val="tx1"/>
              </a:solidFill>
            </a:endParaRPr>
          </a:p>
        </p:txBody>
      </p:sp>
      <p:pic>
        <p:nvPicPr>
          <p:cNvPr id="2" name="Picture 1"/>
          <p:cNvPicPr>
            <a:picLocks noChangeAspect="1"/>
          </p:cNvPicPr>
          <p:nvPr/>
        </p:nvPicPr>
        <p:blipFill>
          <a:blip r:embed="rId3"/>
          <a:stretch>
            <a:fillRect/>
          </a:stretch>
        </p:blipFill>
        <p:spPr>
          <a:xfrm>
            <a:off x="105194" y="2041894"/>
            <a:ext cx="9009180" cy="2971282"/>
          </a:xfrm>
          <a:prstGeom prst="rect">
            <a:avLst/>
          </a:prstGeom>
        </p:spPr>
      </p:pic>
      <p:sp>
        <p:nvSpPr>
          <p:cNvPr id="8" name="Rounded Rectangle 7"/>
          <p:cNvSpPr/>
          <p:nvPr/>
        </p:nvSpPr>
        <p:spPr>
          <a:xfrm>
            <a:off x="4788024" y="2780928"/>
            <a:ext cx="1152128" cy="144016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solidFill>
                  <a:srgbClr val="FF0000"/>
                </a:solidFill>
              </a:ln>
            </a:endParaRPr>
          </a:p>
        </p:txBody>
      </p:sp>
    </p:spTree>
    <p:extLst>
      <p:ext uri="{BB962C8B-B14F-4D97-AF65-F5344CB8AC3E}">
        <p14:creationId xmlns:p14="http://schemas.microsoft.com/office/powerpoint/2010/main" val="423642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13</a:t>
            </a:fld>
            <a:endParaRPr lang="tr-TR" sz="1600" b="1" dirty="0">
              <a:solidFill>
                <a:schemeClr val="tx1"/>
              </a:solidFill>
            </a:endParaRPr>
          </a:p>
        </p:txBody>
      </p:sp>
      <p:pic>
        <p:nvPicPr>
          <p:cNvPr id="2" name="Picture 1"/>
          <p:cNvPicPr>
            <a:picLocks noChangeAspect="1"/>
          </p:cNvPicPr>
          <p:nvPr/>
        </p:nvPicPr>
        <p:blipFill rotWithShape="1">
          <a:blip r:embed="rId3"/>
          <a:srcRect l="17245" r="24542" b="27360"/>
          <a:stretch/>
        </p:blipFill>
        <p:spPr>
          <a:xfrm>
            <a:off x="35496" y="0"/>
            <a:ext cx="9108504" cy="6327517"/>
          </a:xfrm>
          <a:prstGeom prst="rect">
            <a:avLst/>
          </a:prstGeom>
        </p:spPr>
      </p:pic>
    </p:spTree>
    <p:extLst>
      <p:ext uri="{BB962C8B-B14F-4D97-AF65-F5344CB8AC3E}">
        <p14:creationId xmlns:p14="http://schemas.microsoft.com/office/powerpoint/2010/main" val="27611645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14</a:t>
            </a:fld>
            <a:endParaRPr lang="tr-TR" sz="1600" b="1" dirty="0">
              <a:solidFill>
                <a:schemeClr val="tx1"/>
              </a:solidFill>
            </a:endParaRPr>
          </a:p>
        </p:txBody>
      </p:sp>
      <p:sp>
        <p:nvSpPr>
          <p:cNvPr id="5" name="Başlık 2"/>
          <p:cNvSpPr>
            <a:spLocks noGrp="1"/>
          </p:cNvSpPr>
          <p:nvPr>
            <p:ph type="title"/>
          </p:nvPr>
        </p:nvSpPr>
        <p:spPr>
          <a:xfrm>
            <a:off x="899593" y="186653"/>
            <a:ext cx="7509770" cy="720080"/>
          </a:xfrm>
        </p:spPr>
        <p:txBody>
          <a:bodyPr>
            <a:normAutofit/>
          </a:bodyPr>
          <a:lstStyle/>
          <a:p>
            <a:pPr algn="ctr"/>
            <a:r>
              <a:rPr lang="tr-TR" sz="4000" dirty="0" smtClean="0">
                <a:solidFill>
                  <a:schemeClr val="tx1"/>
                </a:solidFill>
                <a:latin typeface="Calibri" pitchFamily="34" charset="0"/>
              </a:rPr>
              <a:t>Pearson korelasyon testi sonucu</a:t>
            </a:r>
            <a:endParaRPr lang="tr-TR" sz="4000" dirty="0">
              <a:solidFill>
                <a:schemeClr val="tx1"/>
              </a:solidFill>
              <a:latin typeface="Calibri" pitchFamily="34" charset="0"/>
            </a:endParaRPr>
          </a:p>
        </p:txBody>
      </p:sp>
      <p:pic>
        <p:nvPicPr>
          <p:cNvPr id="10" name="Picture 9"/>
          <p:cNvPicPr>
            <a:picLocks noChangeAspect="1"/>
          </p:cNvPicPr>
          <p:nvPr/>
        </p:nvPicPr>
        <p:blipFill>
          <a:blip r:embed="rId3"/>
          <a:stretch>
            <a:fillRect/>
          </a:stretch>
        </p:blipFill>
        <p:spPr>
          <a:xfrm>
            <a:off x="99349" y="974835"/>
            <a:ext cx="8945301" cy="4109020"/>
          </a:xfrm>
          <a:prstGeom prst="rect">
            <a:avLst/>
          </a:prstGeom>
        </p:spPr>
      </p:pic>
      <p:sp>
        <p:nvSpPr>
          <p:cNvPr id="11" name="Rectangle 10"/>
          <p:cNvSpPr/>
          <p:nvPr/>
        </p:nvSpPr>
        <p:spPr>
          <a:xfrm>
            <a:off x="99349" y="5096359"/>
            <a:ext cx="8945301" cy="1140953"/>
          </a:xfrm>
          <a:prstGeom prst="rect">
            <a:avLst/>
          </a:prstGeom>
          <a:solidFill>
            <a:srgbClr val="FFFF00"/>
          </a:solidFill>
        </p:spPr>
        <p:txBody>
          <a:bodyPr wrap="square">
            <a:spAutoFit/>
          </a:bodyPr>
          <a:lstStyle/>
          <a:p>
            <a:pPr algn="ctr">
              <a:lnSpc>
                <a:spcPct val="90000"/>
              </a:lnSpc>
              <a:spcAft>
                <a:spcPts val="0"/>
              </a:spcAft>
            </a:pPr>
            <a:r>
              <a:rPr lang="tr-TR" sz="2200" b="1" dirty="0">
                <a:latin typeface="Calibri" panose="020F0502020204030204" pitchFamily="34" charset="0"/>
                <a:ea typeface="Calibri" panose="020F0502020204030204" pitchFamily="34" charset="0"/>
                <a:cs typeface="Times New Roman" panose="02020603050405020304" pitchFamily="18" charset="0"/>
              </a:rPr>
              <a:t>Araştırma </a:t>
            </a:r>
            <a:r>
              <a:rPr lang="tr-TR" sz="2200" b="1" dirty="0" smtClean="0">
                <a:latin typeface="Calibri" panose="020F0502020204030204" pitchFamily="34" charset="0"/>
                <a:ea typeface="Calibri" panose="020F0502020204030204" pitchFamily="34" charset="0"/>
                <a:cs typeface="Times New Roman" panose="02020603050405020304" pitchFamily="18" charset="0"/>
              </a:rPr>
              <a:t>hipotezi: </a:t>
            </a:r>
            <a:r>
              <a:rPr lang="tr-TR" sz="2200" dirty="0" smtClean="0">
                <a:latin typeface="Calibri" panose="020F0502020204030204" pitchFamily="34" charset="0"/>
                <a:ea typeface="Calibri" panose="020F0502020204030204" pitchFamily="34" charset="0"/>
                <a:cs typeface="Times New Roman" panose="02020603050405020304" pitchFamily="18" charset="0"/>
              </a:rPr>
              <a:t>Araçların 0 </a:t>
            </a:r>
            <a:r>
              <a:rPr lang="tr-TR" sz="2200" dirty="0">
                <a:latin typeface="Calibri" panose="020F0502020204030204" pitchFamily="34" charset="0"/>
                <a:ea typeface="Calibri" panose="020F0502020204030204" pitchFamily="34" charset="0"/>
                <a:cs typeface="Times New Roman" panose="02020603050405020304" pitchFamily="18" charset="0"/>
              </a:rPr>
              <a:t>km hızdan 100 km hıza çıkış süresi </a:t>
            </a:r>
            <a:r>
              <a:rPr lang="tr-TR" sz="2200" dirty="0" smtClean="0">
                <a:latin typeface="Calibri" panose="020F0502020204030204" pitchFamily="34" charset="0"/>
                <a:ea typeface="Calibri" panose="020F0502020204030204" pitchFamily="34" charset="0"/>
                <a:cs typeface="Times New Roman" panose="02020603050405020304" pitchFamily="18" charset="0"/>
              </a:rPr>
              <a:t>ile dönüşlerdeki yol tutuç güçleri arasında </a:t>
            </a:r>
            <a:r>
              <a:rPr lang="tr-TR" sz="2200" dirty="0">
                <a:latin typeface="Calibri" panose="020F0502020204030204" pitchFamily="34" charset="0"/>
                <a:ea typeface="Calibri" panose="020F0502020204030204" pitchFamily="34" charset="0"/>
                <a:cs typeface="Times New Roman" panose="02020603050405020304" pitchFamily="18" charset="0"/>
              </a:rPr>
              <a:t>ilişki vardır</a:t>
            </a:r>
            <a:r>
              <a:rPr lang="tr-TR" sz="2200" dirty="0" smtClean="0">
                <a:latin typeface="Calibri" panose="020F0502020204030204" pitchFamily="34" charset="0"/>
                <a:ea typeface="Calibri" panose="020F0502020204030204" pitchFamily="34" charset="0"/>
                <a:cs typeface="Times New Roman" panose="02020603050405020304" pitchFamily="18" charset="0"/>
              </a:rPr>
              <a:t>.</a:t>
            </a:r>
          </a:p>
          <a:p>
            <a:pPr algn="ctr">
              <a:lnSpc>
                <a:spcPct val="107000"/>
              </a:lnSpc>
              <a:spcBef>
                <a:spcPts val="600"/>
              </a:spcBef>
              <a:spcAft>
                <a:spcPts val="0"/>
              </a:spcAft>
            </a:pPr>
            <a:r>
              <a:rPr lang="tr-TR" sz="2200" b="1" dirty="0" smtClean="0">
                <a:effectLst/>
                <a:latin typeface="Calibri" panose="020F0502020204030204" pitchFamily="34" charset="0"/>
                <a:ea typeface="Calibri" panose="020F0502020204030204" pitchFamily="34" charset="0"/>
                <a:cs typeface="Times New Roman" panose="02020603050405020304" pitchFamily="18" charset="0"/>
              </a:rPr>
              <a:t>p=0,000 &lt; 0,05   </a:t>
            </a:r>
            <a:r>
              <a:rPr lang="tr-TR" sz="2200" dirty="0" smtClean="0">
                <a:effectLst/>
                <a:latin typeface="Calibri" panose="020F0502020204030204" pitchFamily="34" charset="0"/>
                <a:ea typeface="Calibri" panose="020F0502020204030204" pitchFamily="34" charset="0"/>
                <a:cs typeface="Times New Roman" panose="02020603050405020304" pitchFamily="18" charset="0"/>
              </a:rPr>
              <a:t>Araştırma hipotezi kabul edilir</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ounded Rectangle 11"/>
          <p:cNvSpPr/>
          <p:nvPr/>
        </p:nvSpPr>
        <p:spPr>
          <a:xfrm>
            <a:off x="7164288" y="2348880"/>
            <a:ext cx="1656184" cy="115212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Right Arrow 12"/>
          <p:cNvSpPr/>
          <p:nvPr/>
        </p:nvSpPr>
        <p:spPr>
          <a:xfrm>
            <a:off x="5362185" y="2496101"/>
            <a:ext cx="2630195" cy="262708"/>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Right Arrow 13"/>
          <p:cNvSpPr/>
          <p:nvPr/>
        </p:nvSpPr>
        <p:spPr>
          <a:xfrm>
            <a:off x="4662821" y="2852936"/>
            <a:ext cx="3581587" cy="242049"/>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17465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067128" cy="720080"/>
          </a:xfrm>
        </p:spPr>
        <p:txBody>
          <a:bodyPr>
            <a:normAutofit/>
          </a:bodyPr>
          <a:lstStyle/>
          <a:p>
            <a:r>
              <a:rPr lang="tr-TR" sz="4000" dirty="0" smtClean="0">
                <a:solidFill>
                  <a:schemeClr val="tx1"/>
                </a:solidFill>
                <a:latin typeface="Calibri" pitchFamily="34" charset="0"/>
              </a:rPr>
              <a:t>Test sonucu nasıl yorumlanır?</a:t>
            </a:r>
            <a:endParaRPr lang="tr-TR" sz="4000" dirty="0">
              <a:solidFill>
                <a:schemeClr val="tx1"/>
              </a:solidFill>
              <a:latin typeface="Calibri" pitchFamily="34" charset="0"/>
            </a:endParaRPr>
          </a:p>
        </p:txBody>
      </p:sp>
      <p:sp>
        <p:nvSpPr>
          <p:cNvPr id="2" name="İçerik Yer Tutucusu 1"/>
          <p:cNvSpPr>
            <a:spLocks noGrp="1"/>
          </p:cNvSpPr>
          <p:nvPr>
            <p:ph idx="1"/>
          </p:nvPr>
        </p:nvSpPr>
        <p:spPr>
          <a:xfrm>
            <a:off x="1043608" y="1988840"/>
            <a:ext cx="7365754" cy="4470946"/>
          </a:xfrm>
        </p:spPr>
        <p:txBody>
          <a:bodyPr>
            <a:normAutofit/>
          </a:bodyPr>
          <a:lstStyle/>
          <a:p>
            <a:pPr marL="0" lvl="1" indent="0">
              <a:spcBef>
                <a:spcPts val="0"/>
              </a:spcBef>
              <a:spcAft>
                <a:spcPts val="1200"/>
              </a:spcAft>
              <a:buNone/>
            </a:pPr>
            <a:r>
              <a:rPr lang="tr-TR" sz="2600" dirty="0" smtClean="0">
                <a:solidFill>
                  <a:schemeClr val="tx1"/>
                </a:solidFill>
                <a:latin typeface="Calibri" pitchFamily="34" charset="0"/>
              </a:rPr>
              <a:t>Araçların 0 km hızdan 100 km hıza çıkış süreleri ile yol tutuş güçleri arasında %95 güven düzeyinde istatistiksel açıdan anlamlı negatif yönlü güçlü bir ilişki bulunmaktadır (r=-0,775; p&lt;0,001). Araçların %60’ı için 0 km hızdan 100 km hıza çıkış süresi azaldıkça dönüşlerdeki yol tutuş gücü artmaktadır.</a:t>
            </a:r>
            <a:endParaRPr lang="tr-TR" sz="2400" dirty="0">
              <a:solidFill>
                <a:schemeClr val="tx1"/>
              </a:solidFill>
              <a:latin typeface="Calibri" pitchFamily="34" charset="0"/>
            </a:endParaRPr>
          </a:p>
          <a:p>
            <a:pPr marL="0" lvl="1" indent="0">
              <a:spcBef>
                <a:spcPts val="0"/>
              </a:spcBef>
              <a:spcAft>
                <a:spcPts val="1200"/>
              </a:spcAft>
              <a:buNone/>
            </a:pPr>
            <a:endParaRPr lang="tr-TR" sz="2600" dirty="0" smtClean="0">
              <a:solidFill>
                <a:schemeClr val="tx1"/>
              </a:solidFill>
              <a:latin typeface="Calibri" pitchFamily="34" charset="0"/>
            </a:endParaRPr>
          </a:p>
          <a:p>
            <a:pPr marL="236538" lvl="1" indent="-236538">
              <a:spcBef>
                <a:spcPts val="0"/>
              </a:spcBef>
              <a:spcAft>
                <a:spcPts val="1200"/>
              </a:spcAft>
              <a:buFont typeface="Arial" panose="020B0604020202020204" pitchFamily="34" charset="0"/>
              <a:buChar char="•"/>
            </a:pPr>
            <a:endParaRPr lang="tr-TR" sz="24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15</a:t>
            </a:fld>
            <a:endParaRPr lang="tr-TR" sz="1600" b="1" dirty="0">
              <a:solidFill>
                <a:schemeClr val="tx1"/>
              </a:solidFill>
            </a:endParaRPr>
          </a:p>
        </p:txBody>
      </p:sp>
    </p:spTree>
    <p:extLst>
      <p:ext uri="{BB962C8B-B14F-4D97-AF65-F5344CB8AC3E}">
        <p14:creationId xmlns:p14="http://schemas.microsoft.com/office/powerpoint/2010/main" val="289417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067128" cy="720080"/>
          </a:xfrm>
        </p:spPr>
        <p:txBody>
          <a:bodyPr>
            <a:normAutofit/>
          </a:bodyPr>
          <a:lstStyle/>
          <a:p>
            <a:r>
              <a:rPr lang="tr-TR" sz="4000" dirty="0" smtClean="0">
                <a:solidFill>
                  <a:schemeClr val="tx1"/>
                </a:solidFill>
                <a:latin typeface="Calibri" pitchFamily="34" charset="0"/>
              </a:rPr>
              <a:t>Regresyon analizi</a:t>
            </a:r>
            <a:endParaRPr lang="tr-TR" sz="4000" dirty="0">
              <a:solidFill>
                <a:schemeClr val="tx1"/>
              </a:solidFill>
              <a:latin typeface="Calibri" pitchFamily="34" charset="0"/>
            </a:endParaRPr>
          </a:p>
        </p:txBody>
      </p:sp>
      <p:sp>
        <p:nvSpPr>
          <p:cNvPr id="2" name="İçerik Yer Tutucusu 1"/>
          <p:cNvSpPr>
            <a:spLocks noGrp="1"/>
          </p:cNvSpPr>
          <p:nvPr>
            <p:ph idx="1"/>
          </p:nvPr>
        </p:nvSpPr>
        <p:spPr>
          <a:xfrm>
            <a:off x="899591" y="1988840"/>
            <a:ext cx="7509771" cy="4320480"/>
          </a:xfrm>
        </p:spPr>
        <p:txBody>
          <a:bodyPr>
            <a:normAutofit/>
          </a:bodyPr>
          <a:lstStyle/>
          <a:p>
            <a:pPr marL="261938" indent="-261938">
              <a:spcBef>
                <a:spcPts val="0"/>
              </a:spcBef>
              <a:spcAft>
                <a:spcPts val="1200"/>
              </a:spcAft>
              <a:buFont typeface="Arial" pitchFamily="34" charset="0"/>
              <a:buChar char="•"/>
            </a:pPr>
            <a:r>
              <a:rPr lang="tr-TR" sz="2800" dirty="0" smtClean="0">
                <a:solidFill>
                  <a:schemeClr val="tx1"/>
                </a:solidFill>
                <a:latin typeface="Calibri" pitchFamily="34" charset="0"/>
              </a:rPr>
              <a:t>Bağımsız değişken(ler) ile bağımlı değişkenin tahmin edilmesi</a:t>
            </a:r>
          </a:p>
          <a:p>
            <a:pPr marL="261938" indent="-261938">
              <a:spcBef>
                <a:spcPts val="0"/>
              </a:spcBef>
              <a:spcAft>
                <a:spcPts val="1200"/>
              </a:spcAft>
              <a:buFont typeface="Arial" pitchFamily="34" charset="0"/>
              <a:buChar char="•"/>
            </a:pPr>
            <a:r>
              <a:rPr lang="tr-TR" sz="2800" dirty="0" smtClean="0">
                <a:solidFill>
                  <a:schemeClr val="tx1"/>
                </a:solidFill>
                <a:latin typeface="Calibri" pitchFamily="34" charset="0"/>
              </a:rPr>
              <a:t>Doğrusal (linear) regresyon</a:t>
            </a:r>
          </a:p>
          <a:p>
            <a:pPr marL="693738" lvl="1" indent="-354013">
              <a:spcBef>
                <a:spcPts val="0"/>
              </a:spcBef>
              <a:spcAft>
                <a:spcPts val="600"/>
              </a:spcAft>
              <a:buFont typeface="Wingdings" panose="05000000000000000000" pitchFamily="2" charset="2"/>
              <a:buChar char="ü"/>
            </a:pPr>
            <a:r>
              <a:rPr lang="tr-TR" sz="2600" dirty="0" smtClean="0">
                <a:solidFill>
                  <a:schemeClr val="tx1"/>
                </a:solidFill>
                <a:latin typeface="Calibri" pitchFamily="34" charset="0"/>
              </a:rPr>
              <a:t>Basit doğrusal regresyon</a:t>
            </a:r>
          </a:p>
          <a:p>
            <a:pPr marL="1077913" lvl="2" indent="-277813">
              <a:spcBef>
                <a:spcPts val="0"/>
              </a:spcBef>
              <a:spcAft>
                <a:spcPts val="1200"/>
              </a:spcAft>
              <a:buFont typeface="Wingdings" panose="05000000000000000000" pitchFamily="2" charset="2"/>
              <a:buChar char="§"/>
            </a:pPr>
            <a:r>
              <a:rPr lang="tr-TR" sz="2400" dirty="0">
                <a:solidFill>
                  <a:schemeClr val="tx1"/>
                </a:solidFill>
                <a:latin typeface="Calibri" pitchFamily="34" charset="0"/>
              </a:rPr>
              <a:t>B</a:t>
            </a:r>
            <a:r>
              <a:rPr lang="tr-TR" sz="2400" dirty="0" smtClean="0">
                <a:solidFill>
                  <a:schemeClr val="tx1"/>
                </a:solidFill>
                <a:latin typeface="Calibri" pitchFamily="34" charset="0"/>
              </a:rPr>
              <a:t>ir bağımsız değişken</a:t>
            </a:r>
          </a:p>
          <a:p>
            <a:pPr marL="693738" lvl="1" indent="-354013">
              <a:spcBef>
                <a:spcPts val="0"/>
              </a:spcBef>
              <a:spcAft>
                <a:spcPts val="600"/>
              </a:spcAft>
              <a:buFont typeface="Wingdings" panose="05000000000000000000" pitchFamily="2" charset="2"/>
              <a:buChar char="ü"/>
            </a:pPr>
            <a:r>
              <a:rPr lang="tr-TR" sz="2600" dirty="0" smtClean="0">
                <a:solidFill>
                  <a:schemeClr val="tx1"/>
                </a:solidFill>
                <a:latin typeface="Calibri" pitchFamily="34" charset="0"/>
              </a:rPr>
              <a:t>Çoklu doğrusal regresyon</a:t>
            </a:r>
          </a:p>
          <a:p>
            <a:pPr marL="1077913" lvl="3" indent="-277813">
              <a:spcBef>
                <a:spcPts val="0"/>
              </a:spcBef>
              <a:spcAft>
                <a:spcPts val="600"/>
              </a:spcAft>
              <a:buFont typeface="Wingdings" panose="05000000000000000000" pitchFamily="2" charset="2"/>
              <a:buChar char="§"/>
            </a:pPr>
            <a:r>
              <a:rPr lang="tr-TR" sz="2200" dirty="0" smtClean="0">
                <a:solidFill>
                  <a:schemeClr val="tx1"/>
                </a:solidFill>
                <a:latin typeface="Calibri" pitchFamily="34" charset="0"/>
              </a:rPr>
              <a:t>Çoklu doğrusal regresyon</a:t>
            </a: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16</a:t>
            </a:fld>
            <a:endParaRPr lang="tr-TR" sz="1600" b="1" dirty="0">
              <a:solidFill>
                <a:schemeClr val="tx1"/>
              </a:solidFill>
            </a:endParaRPr>
          </a:p>
        </p:txBody>
      </p:sp>
    </p:spTree>
    <p:extLst>
      <p:ext uri="{BB962C8B-B14F-4D97-AF65-F5344CB8AC3E}">
        <p14:creationId xmlns:p14="http://schemas.microsoft.com/office/powerpoint/2010/main" val="124081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509770" cy="936104"/>
          </a:xfrm>
        </p:spPr>
        <p:txBody>
          <a:bodyPr>
            <a:noAutofit/>
          </a:bodyPr>
          <a:lstStyle/>
          <a:p>
            <a:r>
              <a:rPr lang="tr-TR" sz="2900" i="1" dirty="0">
                <a:solidFill>
                  <a:schemeClr val="tx1"/>
                </a:solidFill>
                <a:latin typeface="Calibri" pitchFamily="34" charset="0"/>
              </a:rPr>
              <a:t>0 km hızdan 100 km hıza çıkış süresi ile </a:t>
            </a:r>
            <a:r>
              <a:rPr lang="tr-TR" sz="2900" i="1" dirty="0" smtClean="0">
                <a:solidFill>
                  <a:schemeClr val="tx1"/>
                </a:solidFill>
                <a:latin typeface="Calibri" pitchFamily="34" charset="0"/>
              </a:rPr>
              <a:t>dönüşlerdeki yol tutuş gücünün </a:t>
            </a:r>
            <a:r>
              <a:rPr lang="tr-TR" sz="2900" i="1" dirty="0">
                <a:solidFill>
                  <a:schemeClr val="tx1"/>
                </a:solidFill>
                <a:latin typeface="Calibri" pitchFamily="34" charset="0"/>
              </a:rPr>
              <a:t>tahmin edilip, edilemeyeceğini araştırınız.</a:t>
            </a:r>
          </a:p>
        </p:txBody>
      </p:sp>
      <p:sp>
        <p:nvSpPr>
          <p:cNvPr id="2" name="İçerik Yer Tutucusu 1"/>
          <p:cNvSpPr>
            <a:spLocks noGrp="1"/>
          </p:cNvSpPr>
          <p:nvPr>
            <p:ph idx="1"/>
          </p:nvPr>
        </p:nvSpPr>
        <p:spPr>
          <a:xfrm>
            <a:off x="899591" y="1988840"/>
            <a:ext cx="7509771" cy="4320480"/>
          </a:xfrm>
        </p:spPr>
        <p:txBody>
          <a:bodyPr>
            <a:normAutofit lnSpcReduction="10000"/>
          </a:bodyPr>
          <a:lstStyle/>
          <a:p>
            <a:pPr marL="261938" indent="-261938">
              <a:spcBef>
                <a:spcPts val="0"/>
              </a:spcBef>
              <a:spcAft>
                <a:spcPts val="1200"/>
              </a:spcAft>
              <a:buFont typeface="Arial" pitchFamily="34" charset="0"/>
              <a:buChar char="•"/>
            </a:pPr>
            <a:r>
              <a:rPr lang="tr-TR" sz="2800" dirty="0">
                <a:solidFill>
                  <a:schemeClr val="tx1"/>
                </a:solidFill>
                <a:latin typeface="Calibri" pitchFamily="34" charset="0"/>
              </a:rPr>
              <a:t>Soruda geçen değişkenleri incelenmesi ve uygun teste karar </a:t>
            </a:r>
            <a:r>
              <a:rPr lang="tr-TR" sz="2800" dirty="0" smtClean="0">
                <a:solidFill>
                  <a:schemeClr val="tx1"/>
                </a:solidFill>
                <a:latin typeface="Calibri" pitchFamily="34" charset="0"/>
              </a:rPr>
              <a:t>verilmesi</a:t>
            </a:r>
          </a:p>
          <a:p>
            <a:pPr marL="261938" indent="-261938">
              <a:spcBef>
                <a:spcPts val="0"/>
              </a:spcBef>
              <a:spcAft>
                <a:spcPts val="1200"/>
              </a:spcAft>
              <a:buFont typeface="Arial" pitchFamily="34" charset="0"/>
              <a:buChar char="•"/>
            </a:pPr>
            <a:r>
              <a:rPr lang="tr-TR" sz="2800" dirty="0" smtClean="0">
                <a:solidFill>
                  <a:schemeClr val="tx1"/>
                </a:solidFill>
                <a:latin typeface="Calibri" pitchFamily="34" charset="0"/>
              </a:rPr>
              <a:t>Bu </a:t>
            </a:r>
            <a:r>
              <a:rPr lang="tr-TR" sz="2800" dirty="0">
                <a:solidFill>
                  <a:schemeClr val="tx1"/>
                </a:solidFill>
                <a:latin typeface="Calibri" pitchFamily="34" charset="0"/>
              </a:rPr>
              <a:t>iki değişken için 3 varsayımın da sağlandığını gördük. Tahmin söz konusu olduğu için uygun test regresyon </a:t>
            </a:r>
            <a:r>
              <a:rPr lang="tr-TR" sz="2800" dirty="0" smtClean="0">
                <a:solidFill>
                  <a:schemeClr val="tx1"/>
                </a:solidFill>
                <a:latin typeface="Calibri" pitchFamily="34" charset="0"/>
              </a:rPr>
              <a:t>analizi</a:t>
            </a:r>
          </a:p>
          <a:p>
            <a:pPr marL="719138" lvl="1" indent="-360363">
              <a:spcBef>
                <a:spcPts val="0"/>
              </a:spcBef>
              <a:spcAft>
                <a:spcPts val="600"/>
              </a:spcAft>
              <a:buFont typeface="Wingdings" panose="05000000000000000000" pitchFamily="2" charset="2"/>
              <a:buChar char="ü"/>
            </a:pPr>
            <a:r>
              <a:rPr lang="tr-TR" sz="2600" dirty="0" smtClean="0">
                <a:solidFill>
                  <a:schemeClr val="tx1"/>
                </a:solidFill>
                <a:latin typeface="Calibri" pitchFamily="34" charset="0"/>
              </a:rPr>
              <a:t>Bağımlı </a:t>
            </a:r>
            <a:r>
              <a:rPr lang="tr-TR" sz="2600" dirty="0">
                <a:solidFill>
                  <a:schemeClr val="tx1"/>
                </a:solidFill>
                <a:latin typeface="Calibri" pitchFamily="34" charset="0"/>
              </a:rPr>
              <a:t>değişken: </a:t>
            </a:r>
            <a:r>
              <a:rPr lang="tr-TR" sz="2600" dirty="0" smtClean="0">
                <a:solidFill>
                  <a:schemeClr val="tx1"/>
                </a:solidFill>
                <a:latin typeface="Calibri" pitchFamily="34" charset="0"/>
              </a:rPr>
              <a:t>Dönüşlerdeki yol tutuş gücü</a:t>
            </a:r>
          </a:p>
          <a:p>
            <a:pPr marL="719138" lvl="1" indent="-360363">
              <a:spcBef>
                <a:spcPts val="0"/>
              </a:spcBef>
              <a:spcAft>
                <a:spcPts val="1200"/>
              </a:spcAft>
              <a:buFont typeface="Wingdings" panose="05000000000000000000" pitchFamily="2" charset="2"/>
              <a:buChar char="ü"/>
            </a:pPr>
            <a:r>
              <a:rPr lang="tr-TR" sz="2600" dirty="0" smtClean="0">
                <a:solidFill>
                  <a:schemeClr val="tx1"/>
                </a:solidFill>
                <a:latin typeface="Calibri" pitchFamily="34" charset="0"/>
              </a:rPr>
              <a:t>Bağımsız </a:t>
            </a:r>
            <a:r>
              <a:rPr lang="tr-TR" sz="2600" dirty="0">
                <a:solidFill>
                  <a:schemeClr val="tx1"/>
                </a:solidFill>
                <a:latin typeface="Calibri" pitchFamily="34" charset="0"/>
              </a:rPr>
              <a:t>değişken: 0 km hızdan 100 km hıza çıkış </a:t>
            </a:r>
            <a:r>
              <a:rPr lang="tr-TR" sz="2600" dirty="0" smtClean="0">
                <a:solidFill>
                  <a:schemeClr val="tx1"/>
                </a:solidFill>
                <a:latin typeface="Calibri" pitchFamily="34" charset="0"/>
              </a:rPr>
              <a:t>süresi</a:t>
            </a:r>
            <a:endParaRPr lang="tr-TR" sz="2600" dirty="0">
              <a:solidFill>
                <a:schemeClr val="tx1"/>
              </a:solidFill>
              <a:latin typeface="Calibri" pitchFamily="34" charset="0"/>
            </a:endParaRPr>
          </a:p>
          <a:p>
            <a:pPr marL="261938" indent="-261938">
              <a:spcBef>
                <a:spcPts val="0"/>
              </a:spcBef>
              <a:spcAft>
                <a:spcPts val="1200"/>
              </a:spcAft>
              <a:buFont typeface="Arial" pitchFamily="34" charset="0"/>
              <a:buChar char="•"/>
            </a:pPr>
            <a:r>
              <a:rPr lang="tr-TR" sz="2800" dirty="0">
                <a:solidFill>
                  <a:schemeClr val="tx1"/>
                </a:solidFill>
                <a:latin typeface="Calibri" pitchFamily="34" charset="0"/>
              </a:rPr>
              <a:t>Bir bağımsız değişken olduğundan basit doğrusal regresyon </a:t>
            </a:r>
            <a:r>
              <a:rPr lang="tr-TR" sz="2800" dirty="0" smtClean="0">
                <a:solidFill>
                  <a:schemeClr val="tx1"/>
                </a:solidFill>
                <a:latin typeface="Calibri" pitchFamily="34" charset="0"/>
              </a:rPr>
              <a:t>uygulanmalıdır</a:t>
            </a:r>
            <a:endParaRPr lang="tr-TR" sz="28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17</a:t>
            </a:fld>
            <a:endParaRPr lang="tr-TR" sz="1600" b="1" dirty="0">
              <a:solidFill>
                <a:schemeClr val="tx1"/>
              </a:solidFill>
            </a:endParaRPr>
          </a:p>
        </p:txBody>
      </p:sp>
    </p:spTree>
    <p:extLst>
      <p:ext uri="{BB962C8B-B14F-4D97-AF65-F5344CB8AC3E}">
        <p14:creationId xmlns:p14="http://schemas.microsoft.com/office/powerpoint/2010/main" val="1954747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18</a:t>
            </a:fld>
            <a:endParaRPr lang="tr-TR" sz="1600" b="1" dirty="0">
              <a:solidFill>
                <a:schemeClr val="tx1"/>
              </a:solidFill>
            </a:endParaRPr>
          </a:p>
        </p:txBody>
      </p:sp>
      <p:pic>
        <p:nvPicPr>
          <p:cNvPr id="8" name="Picture 7"/>
          <p:cNvPicPr>
            <a:picLocks noChangeAspect="1"/>
          </p:cNvPicPr>
          <p:nvPr/>
        </p:nvPicPr>
        <p:blipFill rotWithShape="1">
          <a:blip r:embed="rId3"/>
          <a:srcRect l="17348" r="12920" b="23422"/>
          <a:stretch/>
        </p:blipFill>
        <p:spPr>
          <a:xfrm>
            <a:off x="0" y="375640"/>
            <a:ext cx="9144000" cy="5645648"/>
          </a:xfrm>
          <a:prstGeom prst="rect">
            <a:avLst/>
          </a:prstGeom>
        </p:spPr>
      </p:pic>
    </p:spTree>
    <p:extLst>
      <p:ext uri="{BB962C8B-B14F-4D97-AF65-F5344CB8AC3E}">
        <p14:creationId xmlns:p14="http://schemas.microsoft.com/office/powerpoint/2010/main" val="12747006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19</a:t>
            </a:fld>
            <a:endParaRPr lang="tr-TR" sz="1600" b="1" dirty="0">
              <a:solidFill>
                <a:schemeClr val="tx1"/>
              </a:solidFill>
            </a:endParaRPr>
          </a:p>
        </p:txBody>
      </p:sp>
      <p:pic>
        <p:nvPicPr>
          <p:cNvPr id="3" name="Picture 2"/>
          <p:cNvPicPr>
            <a:picLocks noChangeAspect="1"/>
          </p:cNvPicPr>
          <p:nvPr/>
        </p:nvPicPr>
        <p:blipFill>
          <a:blip r:embed="rId3"/>
          <a:stretch>
            <a:fillRect/>
          </a:stretch>
        </p:blipFill>
        <p:spPr>
          <a:xfrm>
            <a:off x="810897" y="332656"/>
            <a:ext cx="7582442" cy="5832648"/>
          </a:xfrm>
          <a:prstGeom prst="rect">
            <a:avLst/>
          </a:prstGeom>
        </p:spPr>
      </p:pic>
    </p:spTree>
    <p:extLst>
      <p:ext uri="{BB962C8B-B14F-4D97-AF65-F5344CB8AC3E}">
        <p14:creationId xmlns:p14="http://schemas.microsoft.com/office/powerpoint/2010/main" val="2168620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067128" cy="720080"/>
          </a:xfrm>
        </p:spPr>
        <p:txBody>
          <a:bodyPr>
            <a:normAutofit/>
          </a:bodyPr>
          <a:lstStyle/>
          <a:p>
            <a:r>
              <a:rPr lang="tr-TR" sz="4000" dirty="0" smtClean="0">
                <a:solidFill>
                  <a:schemeClr val="tx1"/>
                </a:solidFill>
                <a:latin typeface="Calibri" pitchFamily="34" charset="0"/>
              </a:rPr>
              <a:t>Ders içeriği</a:t>
            </a:r>
            <a:endParaRPr lang="tr-TR" sz="4000" dirty="0">
              <a:solidFill>
                <a:schemeClr val="tx1"/>
              </a:solidFill>
              <a:latin typeface="Calibri" pitchFamily="34" charset="0"/>
            </a:endParaRPr>
          </a:p>
        </p:txBody>
      </p:sp>
      <p:sp>
        <p:nvSpPr>
          <p:cNvPr id="2" name="İçerik Yer Tutucusu 1"/>
          <p:cNvSpPr>
            <a:spLocks noGrp="1"/>
          </p:cNvSpPr>
          <p:nvPr>
            <p:ph idx="1"/>
          </p:nvPr>
        </p:nvSpPr>
        <p:spPr>
          <a:xfrm>
            <a:off x="899592" y="1916832"/>
            <a:ext cx="7509771" cy="4323706"/>
          </a:xfrm>
        </p:spPr>
        <p:txBody>
          <a:bodyPr>
            <a:normAutofit/>
          </a:bodyPr>
          <a:lstStyle/>
          <a:p>
            <a:pPr marL="261938" indent="-261938">
              <a:lnSpc>
                <a:spcPct val="80000"/>
              </a:lnSpc>
              <a:spcBef>
                <a:spcPts val="0"/>
              </a:spcBef>
              <a:spcAft>
                <a:spcPts val="1200"/>
              </a:spcAft>
              <a:buFont typeface="Arial" pitchFamily="34" charset="0"/>
              <a:buChar char="•"/>
            </a:pPr>
            <a:r>
              <a:rPr lang="tr-TR" sz="2800" dirty="0" smtClean="0">
                <a:solidFill>
                  <a:schemeClr val="tx1"/>
                </a:solidFill>
                <a:latin typeface="Calibri" pitchFamily="34" charset="0"/>
              </a:rPr>
              <a:t>Korelasyon (ilişki) testleri</a:t>
            </a:r>
          </a:p>
          <a:p>
            <a:pPr marL="693738" lvl="1" indent="-354013">
              <a:spcBef>
                <a:spcPts val="0"/>
              </a:spcBef>
              <a:spcAft>
                <a:spcPts val="0"/>
              </a:spcAft>
              <a:buFont typeface="Wingdings" panose="05000000000000000000" pitchFamily="2" charset="2"/>
              <a:buChar char="ü"/>
            </a:pPr>
            <a:r>
              <a:rPr lang="tr-TR" sz="2600" dirty="0" smtClean="0">
                <a:solidFill>
                  <a:schemeClr val="tx1"/>
                </a:solidFill>
                <a:latin typeface="Calibri" pitchFamily="34" charset="0"/>
              </a:rPr>
              <a:t>Parametrik korelasyon testi</a:t>
            </a:r>
          </a:p>
          <a:p>
            <a:pPr marL="1076325" lvl="3" indent="-265113">
              <a:lnSpc>
                <a:spcPct val="100000"/>
              </a:lnSpc>
              <a:spcBef>
                <a:spcPts val="0"/>
              </a:spcBef>
              <a:spcAft>
                <a:spcPts val="600"/>
              </a:spcAft>
              <a:buFont typeface="Wingdings" panose="05000000000000000000" pitchFamily="2" charset="2"/>
              <a:buChar char="§"/>
            </a:pPr>
            <a:r>
              <a:rPr lang="tr-TR" sz="2200" dirty="0" smtClean="0">
                <a:solidFill>
                  <a:schemeClr val="tx1"/>
                </a:solidFill>
                <a:latin typeface="Calibri" pitchFamily="34" charset="0"/>
              </a:rPr>
              <a:t>Pearson korelasyon testi</a:t>
            </a:r>
          </a:p>
          <a:p>
            <a:pPr marL="693738" lvl="1" indent="-354013">
              <a:spcBef>
                <a:spcPts val="0"/>
              </a:spcBef>
              <a:spcAft>
                <a:spcPts val="0"/>
              </a:spcAft>
              <a:buFont typeface="Wingdings" panose="05000000000000000000" pitchFamily="2" charset="2"/>
              <a:buChar char="ü"/>
            </a:pPr>
            <a:r>
              <a:rPr lang="tr-TR" sz="2600" dirty="0" smtClean="0">
                <a:solidFill>
                  <a:schemeClr val="tx1"/>
                </a:solidFill>
                <a:latin typeface="Calibri" pitchFamily="34" charset="0"/>
              </a:rPr>
              <a:t>Parametrik olmayan korelasyon testi</a:t>
            </a:r>
          </a:p>
          <a:p>
            <a:pPr marL="1058863" lvl="3" indent="-247650">
              <a:spcBef>
                <a:spcPts val="0"/>
              </a:spcBef>
              <a:spcAft>
                <a:spcPts val="600"/>
              </a:spcAft>
              <a:buFont typeface="Wingdings" panose="05000000000000000000" pitchFamily="2" charset="2"/>
              <a:buChar char="§"/>
            </a:pPr>
            <a:r>
              <a:rPr lang="tr-TR" sz="2200" dirty="0" smtClean="0">
                <a:solidFill>
                  <a:schemeClr val="tx1"/>
                </a:solidFill>
                <a:latin typeface="Calibri" pitchFamily="34" charset="0"/>
              </a:rPr>
              <a:t>Spearman korelasyon testi</a:t>
            </a:r>
            <a:endParaRPr lang="tr-TR" sz="2800" dirty="0" smtClean="0">
              <a:solidFill>
                <a:schemeClr val="tx1"/>
              </a:solidFill>
              <a:latin typeface="Calibri" pitchFamily="34" charset="0"/>
            </a:endParaRPr>
          </a:p>
          <a:p>
            <a:pPr marL="261938" indent="-261938">
              <a:lnSpc>
                <a:spcPct val="80000"/>
              </a:lnSpc>
              <a:spcAft>
                <a:spcPts val="1200"/>
              </a:spcAft>
              <a:buFont typeface="Arial" pitchFamily="34" charset="0"/>
              <a:buChar char="•"/>
            </a:pPr>
            <a:r>
              <a:rPr lang="tr-TR" sz="2800" dirty="0" smtClean="0">
                <a:solidFill>
                  <a:schemeClr val="tx1"/>
                </a:solidFill>
                <a:latin typeface="Calibri" pitchFamily="34" charset="0"/>
              </a:rPr>
              <a:t>Regresyon analizi</a:t>
            </a:r>
            <a:endParaRPr lang="tr-TR" sz="2800" dirty="0">
              <a:solidFill>
                <a:schemeClr val="tx1"/>
              </a:solidFill>
              <a:latin typeface="Calibri" pitchFamily="34" charset="0"/>
            </a:endParaRPr>
          </a:p>
          <a:p>
            <a:pPr marL="693738" lvl="1" indent="-354013">
              <a:spcBef>
                <a:spcPts val="0"/>
              </a:spcBef>
              <a:spcAft>
                <a:spcPts val="0"/>
              </a:spcAft>
              <a:buFont typeface="Wingdings" panose="05000000000000000000" pitchFamily="2" charset="2"/>
              <a:buChar char="ü"/>
            </a:pPr>
            <a:r>
              <a:rPr lang="tr-TR" sz="2600" dirty="0" smtClean="0">
                <a:solidFill>
                  <a:schemeClr val="tx1"/>
                </a:solidFill>
                <a:latin typeface="Calibri" pitchFamily="34" charset="0"/>
              </a:rPr>
              <a:t>Basit doğrusal regresyon</a:t>
            </a:r>
            <a:endParaRPr lang="tr-TR" sz="2600" dirty="0">
              <a:solidFill>
                <a:schemeClr val="tx1"/>
              </a:solidFill>
              <a:latin typeface="Calibri" pitchFamily="34" charset="0"/>
            </a:endParaRPr>
          </a:p>
          <a:p>
            <a:pPr marL="1076325" lvl="3" indent="-265113">
              <a:lnSpc>
                <a:spcPct val="100000"/>
              </a:lnSpc>
              <a:spcBef>
                <a:spcPts val="0"/>
              </a:spcBef>
              <a:spcAft>
                <a:spcPts val="600"/>
              </a:spcAft>
              <a:buFont typeface="Wingdings" panose="05000000000000000000" pitchFamily="2" charset="2"/>
              <a:buChar char="§"/>
            </a:pPr>
            <a:r>
              <a:rPr lang="tr-TR" sz="2200" dirty="0" smtClean="0">
                <a:solidFill>
                  <a:schemeClr val="tx1"/>
                </a:solidFill>
                <a:latin typeface="Calibri" pitchFamily="34" charset="0"/>
              </a:rPr>
              <a:t>Bir bağımlı değişken, bir bağımsız değişken</a:t>
            </a:r>
            <a:endParaRPr lang="tr-TR" sz="2200" dirty="0">
              <a:solidFill>
                <a:schemeClr val="tx1"/>
              </a:solidFill>
              <a:latin typeface="Calibri" pitchFamily="34" charset="0"/>
            </a:endParaRPr>
          </a:p>
          <a:p>
            <a:pPr marL="693738" lvl="1" indent="-354013">
              <a:spcBef>
                <a:spcPts val="0"/>
              </a:spcBef>
              <a:spcAft>
                <a:spcPts val="0"/>
              </a:spcAft>
              <a:buFont typeface="Wingdings" panose="05000000000000000000" pitchFamily="2" charset="2"/>
              <a:buChar char="ü"/>
            </a:pPr>
            <a:r>
              <a:rPr lang="tr-TR" sz="2600" dirty="0" smtClean="0">
                <a:solidFill>
                  <a:schemeClr val="tx1"/>
                </a:solidFill>
                <a:latin typeface="Calibri" pitchFamily="34" charset="0"/>
              </a:rPr>
              <a:t>Çoklu doğrusal regresyon</a:t>
            </a:r>
            <a:endParaRPr lang="tr-TR" sz="2600" dirty="0">
              <a:solidFill>
                <a:schemeClr val="tx1"/>
              </a:solidFill>
              <a:latin typeface="Calibri" pitchFamily="34" charset="0"/>
            </a:endParaRPr>
          </a:p>
          <a:p>
            <a:pPr marL="1058863" lvl="3" indent="-247650">
              <a:spcBef>
                <a:spcPts val="0"/>
              </a:spcBef>
              <a:spcAft>
                <a:spcPts val="600"/>
              </a:spcAft>
              <a:buFont typeface="Wingdings" panose="05000000000000000000" pitchFamily="2" charset="2"/>
              <a:buChar char="§"/>
            </a:pPr>
            <a:r>
              <a:rPr lang="tr-TR" sz="2200" dirty="0" smtClean="0">
                <a:solidFill>
                  <a:schemeClr val="tx1"/>
                </a:solidFill>
                <a:latin typeface="Calibri" pitchFamily="34" charset="0"/>
              </a:rPr>
              <a:t>Bir bağımlı değişken, birden çok bağımsız değişken</a:t>
            </a:r>
            <a:endParaRPr lang="tr-TR" sz="2200" dirty="0">
              <a:solidFill>
                <a:schemeClr val="tx1"/>
              </a:solidFill>
              <a:latin typeface="Calibri" pitchFamily="34" charset="0"/>
            </a:endParaRPr>
          </a:p>
          <a:p>
            <a:pPr marL="261938" indent="-261938">
              <a:lnSpc>
                <a:spcPct val="80000"/>
              </a:lnSpc>
              <a:spcBef>
                <a:spcPts val="0"/>
              </a:spcBef>
              <a:spcAft>
                <a:spcPts val="1200"/>
              </a:spcAft>
              <a:buFont typeface="Arial" pitchFamily="34" charset="0"/>
              <a:buChar char="•"/>
            </a:pPr>
            <a:endParaRPr lang="tr-TR" sz="28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2</a:t>
            </a:fld>
            <a:endParaRPr lang="tr-TR" sz="1600" b="1" dirty="0">
              <a:solidFill>
                <a:schemeClr val="tx1"/>
              </a:solidFill>
            </a:endParaRPr>
          </a:p>
        </p:txBody>
      </p:sp>
    </p:spTree>
    <p:extLst>
      <p:ext uri="{BB962C8B-B14F-4D97-AF65-F5344CB8AC3E}">
        <p14:creationId xmlns:p14="http://schemas.microsoft.com/office/powerpoint/2010/main" val="239271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20</a:t>
            </a:fld>
            <a:endParaRPr lang="tr-TR" sz="1600" b="1" dirty="0">
              <a:solidFill>
                <a:schemeClr val="tx1"/>
              </a:solidFill>
            </a:endParaRPr>
          </a:p>
        </p:txBody>
      </p:sp>
      <p:sp>
        <p:nvSpPr>
          <p:cNvPr id="5" name="Rectangle 4"/>
          <p:cNvSpPr/>
          <p:nvPr/>
        </p:nvSpPr>
        <p:spPr>
          <a:xfrm>
            <a:off x="91195" y="3948528"/>
            <a:ext cx="8945301" cy="1208664"/>
          </a:xfrm>
          <a:prstGeom prst="rect">
            <a:avLst/>
          </a:prstGeom>
          <a:solidFill>
            <a:srgbClr val="FFFF00"/>
          </a:solidFill>
        </p:spPr>
        <p:txBody>
          <a:bodyPr wrap="square">
            <a:spAutoFit/>
          </a:bodyPr>
          <a:lstStyle/>
          <a:p>
            <a:r>
              <a:rPr lang="tr-TR" sz="2200" b="1" dirty="0">
                <a:latin typeface="Calibri" panose="020F0502020204030204" pitchFamily="34" charset="0"/>
                <a:ea typeface="Calibri" panose="020F0502020204030204" pitchFamily="34" charset="0"/>
                <a:cs typeface="Times New Roman" panose="02020603050405020304" pitchFamily="18" charset="0"/>
              </a:rPr>
              <a:t>Araştırma </a:t>
            </a:r>
            <a:r>
              <a:rPr lang="tr-TR" sz="2200" b="1" dirty="0" smtClean="0">
                <a:latin typeface="Calibri" panose="020F0502020204030204" pitchFamily="34" charset="0"/>
                <a:ea typeface="Calibri" panose="020F0502020204030204" pitchFamily="34" charset="0"/>
                <a:cs typeface="Times New Roman" panose="02020603050405020304" pitchFamily="18" charset="0"/>
              </a:rPr>
              <a:t>hipotezi: </a:t>
            </a:r>
            <a:r>
              <a:rPr lang="tr-TR" sz="2200" dirty="0"/>
              <a:t>Otomobillerin </a:t>
            </a:r>
            <a:r>
              <a:rPr lang="tr-TR" sz="2200" dirty="0" smtClean="0"/>
              <a:t>dönüşlerdeki yol tutuş gücü 0 </a:t>
            </a:r>
            <a:r>
              <a:rPr lang="tr-TR" sz="2200" dirty="0"/>
              <a:t>km hızdan 100 km hıza çıkış süreleri ile tahmin edilebilir.</a:t>
            </a:r>
          </a:p>
          <a:p>
            <a:pPr algn="ctr">
              <a:lnSpc>
                <a:spcPct val="107000"/>
              </a:lnSpc>
              <a:spcBef>
                <a:spcPts val="600"/>
              </a:spcBef>
              <a:spcAft>
                <a:spcPts val="0"/>
              </a:spcAft>
            </a:pPr>
            <a:r>
              <a:rPr lang="tr-TR" sz="2200" b="1" dirty="0" smtClean="0">
                <a:effectLst/>
                <a:latin typeface="Calibri" panose="020F0502020204030204" pitchFamily="34" charset="0"/>
                <a:ea typeface="Calibri" panose="020F0502020204030204" pitchFamily="34" charset="0"/>
                <a:cs typeface="Times New Roman" panose="02020603050405020304" pitchFamily="18" charset="0"/>
              </a:rPr>
              <a:t>p=0,000 &lt; 0,05   </a:t>
            </a:r>
            <a:r>
              <a:rPr lang="tr-TR" sz="2200" dirty="0" smtClean="0">
                <a:effectLst/>
                <a:latin typeface="Calibri" panose="020F0502020204030204" pitchFamily="34" charset="0"/>
                <a:ea typeface="Calibri" panose="020F0502020204030204" pitchFamily="34" charset="0"/>
                <a:cs typeface="Times New Roman" panose="02020603050405020304" pitchFamily="18" charset="0"/>
              </a:rPr>
              <a:t>Araştırma hipotezi kabul edilir</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6186" y="692696"/>
            <a:ext cx="9137813" cy="2982360"/>
          </a:xfrm>
          <a:prstGeom prst="rect">
            <a:avLst/>
          </a:prstGeom>
        </p:spPr>
      </p:pic>
    </p:spTree>
    <p:extLst>
      <p:ext uri="{BB962C8B-B14F-4D97-AF65-F5344CB8AC3E}">
        <p14:creationId xmlns:p14="http://schemas.microsoft.com/office/powerpoint/2010/main" val="250753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21</a:t>
            </a:fld>
            <a:endParaRPr lang="tr-TR" sz="1600" b="1" dirty="0">
              <a:solidFill>
                <a:schemeClr val="tx1"/>
              </a:solidFill>
            </a:endParaRPr>
          </a:p>
        </p:txBody>
      </p:sp>
      <p:sp>
        <p:nvSpPr>
          <p:cNvPr id="6" name="Rectangle 5"/>
          <p:cNvSpPr/>
          <p:nvPr/>
        </p:nvSpPr>
        <p:spPr>
          <a:xfrm>
            <a:off x="0" y="3645024"/>
            <a:ext cx="9144000" cy="877291"/>
          </a:xfrm>
          <a:prstGeom prst="rect">
            <a:avLst/>
          </a:prstGeom>
          <a:solidFill>
            <a:srgbClr val="FFFF00"/>
          </a:solidFill>
        </p:spPr>
        <p:txBody>
          <a:bodyPr wrap="square">
            <a:spAutoFit/>
          </a:bodyPr>
          <a:lstStyle/>
          <a:p>
            <a:pPr algn="ctr">
              <a:lnSpc>
                <a:spcPct val="107000"/>
              </a:lnSpc>
              <a:spcAft>
                <a:spcPts val="600"/>
              </a:spcAft>
            </a:pPr>
            <a:r>
              <a:rPr lang="tr-TR" sz="2300" dirty="0" smtClean="0">
                <a:latin typeface="Calibri" panose="020F0502020204030204" pitchFamily="34" charset="0"/>
                <a:ea typeface="Calibri" panose="020F0502020204030204" pitchFamily="34" charset="0"/>
                <a:cs typeface="Times New Roman" panose="02020603050405020304" pitchFamily="18" charset="0"/>
              </a:rPr>
              <a:t>Basit doğrusal regresyon modeli</a:t>
            </a:r>
          </a:p>
          <a:p>
            <a:pPr algn="ctr">
              <a:lnSpc>
                <a:spcPct val="107000"/>
              </a:lnSpc>
              <a:spcAft>
                <a:spcPts val="0"/>
              </a:spcAft>
            </a:pPr>
            <a:r>
              <a:rPr lang="tr-TR" sz="2000" b="1" dirty="0" smtClean="0">
                <a:latin typeface="Calibri" panose="020F0502020204030204" pitchFamily="34" charset="0"/>
                <a:ea typeface="Calibri" panose="020F0502020204030204" pitchFamily="34" charset="0"/>
                <a:cs typeface="Times New Roman" panose="02020603050405020304" pitchFamily="18" charset="0"/>
              </a:rPr>
              <a:t>Dönüşlerdeki yol tutuş gücü = 10,178 </a:t>
            </a:r>
            <a:r>
              <a:rPr lang="tr-TR" sz="2000" b="1" dirty="0">
                <a:latin typeface="Calibri" panose="020F0502020204030204" pitchFamily="34" charset="0"/>
                <a:ea typeface="Calibri" panose="020F0502020204030204" pitchFamily="34" charset="0"/>
                <a:cs typeface="Times New Roman" panose="02020603050405020304" pitchFamily="18" charset="0"/>
              </a:rPr>
              <a:t>– </a:t>
            </a:r>
            <a:r>
              <a:rPr lang="tr-TR" sz="2000" b="1" dirty="0" smtClean="0">
                <a:latin typeface="Calibri" panose="020F0502020204030204" pitchFamily="34" charset="0"/>
                <a:ea typeface="Calibri" panose="020F0502020204030204" pitchFamily="34" charset="0"/>
                <a:cs typeface="Times New Roman" panose="02020603050405020304" pitchFamily="18" charset="0"/>
              </a:rPr>
              <a:t>0.775*0 </a:t>
            </a:r>
            <a:r>
              <a:rPr lang="tr-TR" sz="2000" b="1" dirty="0">
                <a:latin typeface="Calibri" panose="020F0502020204030204" pitchFamily="34" charset="0"/>
                <a:ea typeface="Calibri" panose="020F0502020204030204" pitchFamily="34" charset="0"/>
                <a:cs typeface="Times New Roman" panose="02020603050405020304" pitchFamily="18" charset="0"/>
              </a:rPr>
              <a:t>km hızdan 100 km hıza çıkış süresi</a:t>
            </a:r>
          </a:p>
        </p:txBody>
      </p:sp>
      <p:pic>
        <p:nvPicPr>
          <p:cNvPr id="32" name="Picture 31"/>
          <p:cNvPicPr>
            <a:picLocks noChangeAspect="1"/>
          </p:cNvPicPr>
          <p:nvPr/>
        </p:nvPicPr>
        <p:blipFill>
          <a:blip r:embed="rId3"/>
          <a:stretch>
            <a:fillRect/>
          </a:stretch>
        </p:blipFill>
        <p:spPr>
          <a:xfrm>
            <a:off x="0" y="754152"/>
            <a:ext cx="9108504" cy="2458824"/>
          </a:xfrm>
          <a:prstGeom prst="rect">
            <a:avLst/>
          </a:prstGeom>
        </p:spPr>
      </p:pic>
      <p:sp>
        <p:nvSpPr>
          <p:cNvPr id="33" name="Rounded Rectangle 32"/>
          <p:cNvSpPr/>
          <p:nvPr/>
        </p:nvSpPr>
        <p:spPr>
          <a:xfrm>
            <a:off x="2987824" y="1969000"/>
            <a:ext cx="1368152" cy="3448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4" name="Rounded Rectangle 33"/>
          <p:cNvSpPr/>
          <p:nvPr/>
        </p:nvSpPr>
        <p:spPr>
          <a:xfrm>
            <a:off x="5724128" y="2348124"/>
            <a:ext cx="1368152" cy="36079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86135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3" grpId="0" animBg="1"/>
      <p:bldP spid="3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509770" cy="864096"/>
          </a:xfrm>
        </p:spPr>
        <p:txBody>
          <a:bodyPr>
            <a:noAutofit/>
          </a:bodyPr>
          <a:lstStyle/>
          <a:p>
            <a:r>
              <a:rPr lang="tr-TR" sz="2900" i="1" dirty="0" smtClean="0">
                <a:solidFill>
                  <a:schemeClr val="tx1"/>
                </a:solidFill>
                <a:latin typeface="Calibri" pitchFamily="34" charset="0"/>
              </a:rPr>
              <a:t>Dönüşlerdeki </a:t>
            </a:r>
            <a:r>
              <a:rPr lang="tr-TR" sz="2900" i="1" dirty="0">
                <a:solidFill>
                  <a:schemeClr val="tx1"/>
                </a:solidFill>
                <a:latin typeface="Calibri" pitchFamily="34" charset="0"/>
              </a:rPr>
              <a:t>yol tutuş </a:t>
            </a:r>
            <a:r>
              <a:rPr lang="tr-TR" sz="2900" i="1" dirty="0" smtClean="0">
                <a:solidFill>
                  <a:schemeClr val="tx1"/>
                </a:solidFill>
                <a:latin typeface="Calibri" pitchFamily="34" charset="0"/>
              </a:rPr>
              <a:t>gücü </a:t>
            </a:r>
            <a:r>
              <a:rPr lang="tr-TR" sz="2900" i="1" dirty="0">
                <a:solidFill>
                  <a:schemeClr val="tx1"/>
                </a:solidFill>
                <a:latin typeface="Calibri" pitchFamily="34" charset="0"/>
              </a:rPr>
              <a:t>0 km hızdan 100 km hıza çıkış süresi </a:t>
            </a:r>
            <a:r>
              <a:rPr lang="tr-TR" sz="2900" i="1" dirty="0" smtClean="0">
                <a:solidFill>
                  <a:schemeClr val="tx1"/>
                </a:solidFill>
                <a:latin typeface="Calibri" pitchFamily="34" charset="0"/>
              </a:rPr>
              <a:t>ve 70 km hızdan 0 km hıza düşme mesafesi değişkenleri ile tahmin edilebilir mi?</a:t>
            </a:r>
            <a:endParaRPr lang="tr-TR" sz="2900" dirty="0">
              <a:solidFill>
                <a:schemeClr val="tx1"/>
              </a:solidFill>
              <a:latin typeface="Calibri" pitchFamily="34" charset="0"/>
            </a:endParaRPr>
          </a:p>
        </p:txBody>
      </p:sp>
      <p:sp>
        <p:nvSpPr>
          <p:cNvPr id="2" name="İçerik Yer Tutucusu 1"/>
          <p:cNvSpPr>
            <a:spLocks noGrp="1"/>
          </p:cNvSpPr>
          <p:nvPr>
            <p:ph idx="1"/>
          </p:nvPr>
        </p:nvSpPr>
        <p:spPr>
          <a:xfrm>
            <a:off x="899591" y="1988840"/>
            <a:ext cx="7509771" cy="4320480"/>
          </a:xfrm>
        </p:spPr>
        <p:txBody>
          <a:bodyPr>
            <a:normAutofit lnSpcReduction="10000"/>
          </a:bodyPr>
          <a:lstStyle/>
          <a:p>
            <a:pPr marL="261938" indent="-261938">
              <a:spcBef>
                <a:spcPts val="0"/>
              </a:spcBef>
              <a:spcAft>
                <a:spcPts val="1200"/>
              </a:spcAft>
              <a:buFont typeface="Arial" pitchFamily="34" charset="0"/>
              <a:buChar char="•"/>
            </a:pPr>
            <a:r>
              <a:rPr lang="tr-TR" sz="2800" dirty="0">
                <a:solidFill>
                  <a:schemeClr val="tx1"/>
                </a:solidFill>
                <a:latin typeface="Calibri" pitchFamily="34" charset="0"/>
              </a:rPr>
              <a:t>Soruda geçen değişkenleri incelenmesi ve uygun teste karar </a:t>
            </a:r>
            <a:r>
              <a:rPr lang="tr-TR" sz="2800" dirty="0" smtClean="0">
                <a:solidFill>
                  <a:schemeClr val="tx1"/>
                </a:solidFill>
                <a:latin typeface="Calibri" pitchFamily="34" charset="0"/>
              </a:rPr>
              <a:t>verilmesi</a:t>
            </a:r>
          </a:p>
          <a:p>
            <a:pPr marL="261938" indent="-261938">
              <a:spcBef>
                <a:spcPts val="0"/>
              </a:spcBef>
              <a:spcAft>
                <a:spcPts val="1200"/>
              </a:spcAft>
              <a:buFont typeface="Arial" pitchFamily="34" charset="0"/>
              <a:buChar char="•"/>
            </a:pPr>
            <a:r>
              <a:rPr lang="tr-TR" sz="2800" dirty="0" smtClean="0">
                <a:solidFill>
                  <a:schemeClr val="tx1"/>
                </a:solidFill>
                <a:latin typeface="Calibri" pitchFamily="34" charset="0"/>
              </a:rPr>
              <a:t>Bu üç </a:t>
            </a:r>
            <a:r>
              <a:rPr lang="tr-TR" sz="2800" dirty="0">
                <a:solidFill>
                  <a:schemeClr val="tx1"/>
                </a:solidFill>
                <a:latin typeface="Calibri" pitchFamily="34" charset="0"/>
              </a:rPr>
              <a:t>değişken için </a:t>
            </a:r>
            <a:r>
              <a:rPr lang="tr-TR" sz="2800" dirty="0" smtClean="0">
                <a:solidFill>
                  <a:schemeClr val="tx1"/>
                </a:solidFill>
                <a:latin typeface="Calibri" pitchFamily="34" charset="0"/>
              </a:rPr>
              <a:t>3 varsayım </a:t>
            </a:r>
            <a:r>
              <a:rPr lang="tr-TR" sz="2800" dirty="0">
                <a:solidFill>
                  <a:schemeClr val="tx1"/>
                </a:solidFill>
                <a:latin typeface="Calibri" pitchFamily="34" charset="0"/>
              </a:rPr>
              <a:t>da </a:t>
            </a:r>
            <a:r>
              <a:rPr lang="tr-TR" sz="2800" dirty="0" smtClean="0">
                <a:solidFill>
                  <a:schemeClr val="tx1"/>
                </a:solidFill>
                <a:latin typeface="Calibri" pitchFamily="34" charset="0"/>
              </a:rPr>
              <a:t>sağlanmaktadır. </a:t>
            </a:r>
            <a:r>
              <a:rPr lang="tr-TR" sz="2800" dirty="0">
                <a:solidFill>
                  <a:schemeClr val="tx1"/>
                </a:solidFill>
                <a:latin typeface="Calibri" pitchFamily="34" charset="0"/>
              </a:rPr>
              <a:t>Tahmin söz konusu olduğu için uygun test regresyon </a:t>
            </a:r>
            <a:r>
              <a:rPr lang="tr-TR" sz="2800" dirty="0" smtClean="0">
                <a:solidFill>
                  <a:schemeClr val="tx1"/>
                </a:solidFill>
                <a:latin typeface="Calibri" pitchFamily="34" charset="0"/>
              </a:rPr>
              <a:t>analizi</a:t>
            </a:r>
          </a:p>
          <a:p>
            <a:pPr marL="719138" lvl="1" indent="-360363">
              <a:spcBef>
                <a:spcPts val="0"/>
              </a:spcBef>
              <a:spcAft>
                <a:spcPts val="600"/>
              </a:spcAft>
              <a:buFont typeface="Wingdings" panose="05000000000000000000" pitchFamily="2" charset="2"/>
              <a:buChar char="ü"/>
            </a:pPr>
            <a:r>
              <a:rPr lang="tr-TR" sz="2600" dirty="0" smtClean="0">
                <a:solidFill>
                  <a:schemeClr val="tx1"/>
                </a:solidFill>
                <a:latin typeface="Calibri" pitchFamily="34" charset="0"/>
              </a:rPr>
              <a:t>Bağımlı </a:t>
            </a:r>
            <a:r>
              <a:rPr lang="tr-TR" sz="2600" dirty="0">
                <a:solidFill>
                  <a:schemeClr val="tx1"/>
                </a:solidFill>
                <a:latin typeface="Calibri" pitchFamily="34" charset="0"/>
              </a:rPr>
              <a:t>değişken: </a:t>
            </a:r>
            <a:r>
              <a:rPr lang="tr-TR" sz="2600" dirty="0" smtClean="0">
                <a:solidFill>
                  <a:schemeClr val="tx1"/>
                </a:solidFill>
                <a:latin typeface="Calibri" pitchFamily="34" charset="0"/>
              </a:rPr>
              <a:t>Dönüşlerdeki yol tutuş </a:t>
            </a:r>
          </a:p>
          <a:p>
            <a:pPr marL="719138" lvl="1" indent="-360363">
              <a:spcBef>
                <a:spcPts val="0"/>
              </a:spcBef>
              <a:spcAft>
                <a:spcPts val="1200"/>
              </a:spcAft>
              <a:buFont typeface="Wingdings" panose="05000000000000000000" pitchFamily="2" charset="2"/>
              <a:buChar char="ü"/>
            </a:pPr>
            <a:r>
              <a:rPr lang="tr-TR" sz="2600" dirty="0" smtClean="0">
                <a:solidFill>
                  <a:schemeClr val="tx1"/>
                </a:solidFill>
                <a:latin typeface="Calibri" pitchFamily="34" charset="0"/>
              </a:rPr>
              <a:t>Bağımsız değişkenler: (0 </a:t>
            </a:r>
            <a:r>
              <a:rPr lang="tr-TR" sz="2600" dirty="0">
                <a:solidFill>
                  <a:schemeClr val="tx1"/>
                </a:solidFill>
                <a:latin typeface="Calibri" pitchFamily="34" charset="0"/>
              </a:rPr>
              <a:t>km hızdan 100 km hıza çıkış </a:t>
            </a:r>
            <a:r>
              <a:rPr lang="tr-TR" sz="2600" dirty="0" smtClean="0">
                <a:solidFill>
                  <a:schemeClr val="tx1"/>
                </a:solidFill>
                <a:latin typeface="Calibri" pitchFamily="34" charset="0"/>
              </a:rPr>
              <a:t>süresi, 70 km hızdan 0 km hıza düşme mesafesi</a:t>
            </a:r>
            <a:endParaRPr lang="tr-TR" sz="2600" dirty="0">
              <a:solidFill>
                <a:schemeClr val="tx1"/>
              </a:solidFill>
              <a:latin typeface="Calibri" pitchFamily="34" charset="0"/>
            </a:endParaRPr>
          </a:p>
          <a:p>
            <a:pPr marL="261938" indent="-261938">
              <a:spcBef>
                <a:spcPts val="0"/>
              </a:spcBef>
              <a:spcAft>
                <a:spcPts val="1200"/>
              </a:spcAft>
              <a:buFont typeface="Arial" pitchFamily="34" charset="0"/>
              <a:buChar char="•"/>
            </a:pPr>
            <a:r>
              <a:rPr lang="tr-TR" sz="2800" dirty="0" smtClean="0">
                <a:solidFill>
                  <a:schemeClr val="tx1"/>
                </a:solidFill>
                <a:latin typeface="Calibri" pitchFamily="34" charset="0"/>
              </a:rPr>
              <a:t>Birden fazla </a:t>
            </a:r>
            <a:r>
              <a:rPr lang="tr-TR" sz="2800" dirty="0">
                <a:solidFill>
                  <a:schemeClr val="tx1"/>
                </a:solidFill>
                <a:latin typeface="Calibri" pitchFamily="34" charset="0"/>
              </a:rPr>
              <a:t>bağımsız değişken olduğundan </a:t>
            </a:r>
            <a:r>
              <a:rPr lang="tr-TR" sz="2800" dirty="0" smtClean="0">
                <a:solidFill>
                  <a:schemeClr val="tx1"/>
                </a:solidFill>
                <a:latin typeface="Calibri" pitchFamily="34" charset="0"/>
              </a:rPr>
              <a:t>çoklu </a:t>
            </a:r>
            <a:r>
              <a:rPr lang="tr-TR" sz="2800" dirty="0">
                <a:solidFill>
                  <a:schemeClr val="tx1"/>
                </a:solidFill>
                <a:latin typeface="Calibri" pitchFamily="34" charset="0"/>
              </a:rPr>
              <a:t>doğrusal regresyon </a:t>
            </a:r>
            <a:r>
              <a:rPr lang="tr-TR" sz="2800" dirty="0" smtClean="0">
                <a:solidFill>
                  <a:schemeClr val="tx1"/>
                </a:solidFill>
                <a:latin typeface="Calibri" pitchFamily="34" charset="0"/>
              </a:rPr>
              <a:t>uygulanmalıdır</a:t>
            </a:r>
            <a:endParaRPr lang="tr-TR" sz="28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22</a:t>
            </a:fld>
            <a:endParaRPr lang="tr-TR" sz="1600" b="1" dirty="0">
              <a:solidFill>
                <a:schemeClr val="tx1"/>
              </a:solidFill>
            </a:endParaRPr>
          </a:p>
        </p:txBody>
      </p:sp>
    </p:spTree>
    <p:extLst>
      <p:ext uri="{BB962C8B-B14F-4D97-AF65-F5344CB8AC3E}">
        <p14:creationId xmlns:p14="http://schemas.microsoft.com/office/powerpoint/2010/main" val="79819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23</a:t>
            </a:fld>
            <a:endParaRPr lang="tr-TR" sz="1600" b="1" dirty="0">
              <a:solidFill>
                <a:schemeClr val="tx1"/>
              </a:solidFill>
            </a:endParaRPr>
          </a:p>
        </p:txBody>
      </p:sp>
      <p:pic>
        <p:nvPicPr>
          <p:cNvPr id="2" name="Picture 1"/>
          <p:cNvPicPr>
            <a:picLocks noChangeAspect="1"/>
          </p:cNvPicPr>
          <p:nvPr/>
        </p:nvPicPr>
        <p:blipFill rotWithShape="1">
          <a:blip r:embed="rId3"/>
          <a:srcRect l="16794" r="12920" b="23422"/>
          <a:stretch/>
        </p:blipFill>
        <p:spPr>
          <a:xfrm>
            <a:off x="-1016" y="332656"/>
            <a:ext cx="9145016" cy="5601816"/>
          </a:xfrm>
          <a:prstGeom prst="rect">
            <a:avLst/>
          </a:prstGeom>
        </p:spPr>
      </p:pic>
    </p:spTree>
    <p:extLst>
      <p:ext uri="{BB962C8B-B14F-4D97-AF65-F5344CB8AC3E}">
        <p14:creationId xmlns:p14="http://schemas.microsoft.com/office/powerpoint/2010/main" val="38145845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24</a:t>
            </a:fld>
            <a:endParaRPr lang="tr-TR" sz="1600" b="1" dirty="0">
              <a:solidFill>
                <a:schemeClr val="tx1"/>
              </a:solidFill>
            </a:endParaRPr>
          </a:p>
        </p:txBody>
      </p:sp>
      <p:pic>
        <p:nvPicPr>
          <p:cNvPr id="3" name="Picture 2"/>
          <p:cNvPicPr>
            <a:picLocks noChangeAspect="1"/>
          </p:cNvPicPr>
          <p:nvPr/>
        </p:nvPicPr>
        <p:blipFill>
          <a:blip r:embed="rId3"/>
          <a:stretch>
            <a:fillRect/>
          </a:stretch>
        </p:blipFill>
        <p:spPr>
          <a:xfrm>
            <a:off x="803245" y="188640"/>
            <a:ext cx="6624736" cy="6115141"/>
          </a:xfrm>
          <a:prstGeom prst="rect">
            <a:avLst/>
          </a:prstGeom>
        </p:spPr>
      </p:pic>
    </p:spTree>
    <p:extLst>
      <p:ext uri="{BB962C8B-B14F-4D97-AF65-F5344CB8AC3E}">
        <p14:creationId xmlns:p14="http://schemas.microsoft.com/office/powerpoint/2010/main" val="19268100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25</a:t>
            </a:fld>
            <a:endParaRPr lang="tr-TR" sz="1600" b="1" dirty="0">
              <a:solidFill>
                <a:schemeClr val="tx1"/>
              </a:solidFill>
            </a:endParaRPr>
          </a:p>
        </p:txBody>
      </p:sp>
      <p:sp>
        <p:nvSpPr>
          <p:cNvPr id="5" name="Rectangle 4"/>
          <p:cNvSpPr/>
          <p:nvPr/>
        </p:nvSpPr>
        <p:spPr>
          <a:xfrm>
            <a:off x="105231" y="4149080"/>
            <a:ext cx="8945301" cy="1547218"/>
          </a:xfrm>
          <a:prstGeom prst="rect">
            <a:avLst/>
          </a:prstGeom>
          <a:solidFill>
            <a:srgbClr val="FFFF00"/>
          </a:solidFill>
        </p:spPr>
        <p:txBody>
          <a:bodyPr wrap="square">
            <a:spAutoFit/>
          </a:bodyPr>
          <a:lstStyle/>
          <a:p>
            <a:r>
              <a:rPr lang="tr-TR" sz="2200" b="1" dirty="0">
                <a:latin typeface="Calibri" panose="020F0502020204030204" pitchFamily="34" charset="0"/>
                <a:ea typeface="Calibri" panose="020F0502020204030204" pitchFamily="34" charset="0"/>
                <a:cs typeface="Times New Roman" panose="02020603050405020304" pitchFamily="18" charset="0"/>
              </a:rPr>
              <a:t>Araştırma </a:t>
            </a:r>
            <a:r>
              <a:rPr lang="tr-TR" sz="2200" b="1" dirty="0" smtClean="0">
                <a:latin typeface="Calibri" panose="020F0502020204030204" pitchFamily="34" charset="0"/>
                <a:ea typeface="Calibri" panose="020F0502020204030204" pitchFamily="34" charset="0"/>
                <a:cs typeface="Times New Roman" panose="02020603050405020304" pitchFamily="18" charset="0"/>
              </a:rPr>
              <a:t>hipotezi: </a:t>
            </a:r>
            <a:r>
              <a:rPr lang="tr-TR" sz="2200" dirty="0"/>
              <a:t>Otomobillerin </a:t>
            </a:r>
            <a:r>
              <a:rPr lang="tr-TR" sz="2200" dirty="0" smtClean="0"/>
              <a:t>dönüşlerdeki yol tutuş güçleri 0 </a:t>
            </a:r>
            <a:r>
              <a:rPr lang="tr-TR" sz="2200" dirty="0"/>
              <a:t>km hızdan 100 km hıza çıkış </a:t>
            </a:r>
            <a:r>
              <a:rPr lang="tr-TR" sz="2200" dirty="0" smtClean="0"/>
              <a:t>süreleri ve 70 km hızdan o km hıza düşme mesafesi ile </a:t>
            </a:r>
            <a:r>
              <a:rPr lang="tr-TR" sz="2200" dirty="0"/>
              <a:t>tahmin edilebilir.</a:t>
            </a:r>
          </a:p>
          <a:p>
            <a:pPr algn="ctr">
              <a:lnSpc>
                <a:spcPct val="107000"/>
              </a:lnSpc>
              <a:spcBef>
                <a:spcPts val="600"/>
              </a:spcBef>
              <a:spcAft>
                <a:spcPts val="0"/>
              </a:spcAft>
            </a:pPr>
            <a:r>
              <a:rPr lang="tr-TR" sz="2200" b="1" dirty="0" smtClean="0">
                <a:effectLst/>
                <a:latin typeface="Calibri" panose="020F0502020204030204" pitchFamily="34" charset="0"/>
                <a:ea typeface="Calibri" panose="020F0502020204030204" pitchFamily="34" charset="0"/>
                <a:cs typeface="Times New Roman" panose="02020603050405020304" pitchFamily="18" charset="0"/>
              </a:rPr>
              <a:t>p=0,000 &lt; 0,05   </a:t>
            </a:r>
            <a:r>
              <a:rPr lang="tr-TR" sz="2200" dirty="0" smtClean="0">
                <a:effectLst/>
                <a:latin typeface="Calibri" panose="020F0502020204030204" pitchFamily="34" charset="0"/>
                <a:ea typeface="Calibri" panose="020F0502020204030204" pitchFamily="34" charset="0"/>
                <a:cs typeface="Times New Roman" panose="02020603050405020304" pitchFamily="18" charset="0"/>
              </a:rPr>
              <a:t>Araştırma hipotezi kabul edilir</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11765" y="476672"/>
            <a:ext cx="9132235" cy="3240470"/>
          </a:xfrm>
          <a:prstGeom prst="rect">
            <a:avLst/>
          </a:prstGeom>
        </p:spPr>
      </p:pic>
    </p:spTree>
    <p:extLst>
      <p:ext uri="{BB962C8B-B14F-4D97-AF65-F5344CB8AC3E}">
        <p14:creationId xmlns:p14="http://schemas.microsoft.com/office/powerpoint/2010/main" val="130956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26</a:t>
            </a:fld>
            <a:endParaRPr lang="tr-TR" sz="1600" b="1" dirty="0">
              <a:solidFill>
                <a:schemeClr val="tx1"/>
              </a:solidFill>
            </a:endParaRPr>
          </a:p>
        </p:txBody>
      </p:sp>
      <p:sp>
        <p:nvSpPr>
          <p:cNvPr id="6" name="Rectangle 5"/>
          <p:cNvSpPr/>
          <p:nvPr/>
        </p:nvSpPr>
        <p:spPr>
          <a:xfrm>
            <a:off x="0" y="3854009"/>
            <a:ext cx="9144000" cy="1338315"/>
          </a:xfrm>
          <a:prstGeom prst="rect">
            <a:avLst/>
          </a:prstGeom>
          <a:solidFill>
            <a:srgbClr val="FFFF00"/>
          </a:solidFill>
        </p:spPr>
        <p:txBody>
          <a:bodyPr wrap="square">
            <a:spAutoFit/>
          </a:bodyPr>
          <a:lstStyle/>
          <a:p>
            <a:pPr algn="ctr">
              <a:lnSpc>
                <a:spcPct val="107000"/>
              </a:lnSpc>
              <a:spcAft>
                <a:spcPts val="600"/>
              </a:spcAft>
            </a:pPr>
            <a:r>
              <a:rPr lang="tr-TR" sz="2300" dirty="0" smtClean="0">
                <a:latin typeface="Calibri" panose="020F0502020204030204" pitchFamily="34" charset="0"/>
                <a:ea typeface="Calibri" panose="020F0502020204030204" pitchFamily="34" charset="0"/>
                <a:cs typeface="Times New Roman" panose="02020603050405020304" pitchFamily="18" charset="0"/>
              </a:rPr>
              <a:t>Çoklu doğrusal regresyon modeli</a:t>
            </a:r>
          </a:p>
          <a:p>
            <a:pPr algn="ctr">
              <a:lnSpc>
                <a:spcPct val="107000"/>
              </a:lnSpc>
              <a:spcAft>
                <a:spcPts val="0"/>
              </a:spcAft>
            </a:pPr>
            <a:r>
              <a:rPr lang="tr-TR" sz="2400" b="1" dirty="0" smtClean="0">
                <a:latin typeface="Calibri" panose="020F0502020204030204" pitchFamily="34" charset="0"/>
                <a:ea typeface="Calibri" panose="020F0502020204030204" pitchFamily="34" charset="0"/>
                <a:cs typeface="Times New Roman" panose="02020603050405020304" pitchFamily="18" charset="0"/>
              </a:rPr>
              <a:t>Dönüşlerdeki yol tutuş gücü = 12,280 </a:t>
            </a:r>
            <a:r>
              <a:rPr lang="tr-TR" sz="2400" b="1" dirty="0">
                <a:latin typeface="Calibri" panose="020F0502020204030204" pitchFamily="34" charset="0"/>
                <a:ea typeface="Calibri" panose="020F0502020204030204" pitchFamily="34" charset="0"/>
                <a:cs typeface="Times New Roman" panose="02020603050405020304" pitchFamily="18" charset="0"/>
              </a:rPr>
              <a:t>– </a:t>
            </a:r>
            <a:r>
              <a:rPr lang="tr-TR" sz="2400" b="1" dirty="0" smtClean="0">
                <a:latin typeface="Calibri" panose="020F0502020204030204" pitchFamily="34" charset="0"/>
                <a:ea typeface="Calibri" panose="020F0502020204030204" pitchFamily="34" charset="0"/>
                <a:cs typeface="Times New Roman" panose="02020603050405020304" pitchFamily="18" charset="0"/>
              </a:rPr>
              <a:t>0.581*0 </a:t>
            </a:r>
            <a:r>
              <a:rPr lang="tr-TR" sz="2400" b="1" dirty="0">
                <a:latin typeface="Calibri" panose="020F0502020204030204" pitchFamily="34" charset="0"/>
                <a:ea typeface="Calibri" panose="020F0502020204030204" pitchFamily="34" charset="0"/>
                <a:cs typeface="Times New Roman" panose="02020603050405020304" pitchFamily="18" charset="0"/>
              </a:rPr>
              <a:t>km hızdan 100 km hıza çıkış </a:t>
            </a:r>
            <a:r>
              <a:rPr lang="tr-TR" sz="2400" b="1" dirty="0" smtClean="0">
                <a:latin typeface="Calibri" panose="020F0502020204030204" pitchFamily="34" charset="0"/>
                <a:ea typeface="Calibri" panose="020F0502020204030204" pitchFamily="34" charset="0"/>
                <a:cs typeface="Times New Roman" panose="02020603050405020304" pitchFamily="18" charset="0"/>
              </a:rPr>
              <a:t>süresi – 0,292*70 km hızdan 0 km hıza düşme mesafesi</a:t>
            </a:r>
            <a:endParaRPr lang="tr-TR" sz="2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17342" y="476672"/>
            <a:ext cx="9121372" cy="2952328"/>
          </a:xfrm>
          <a:prstGeom prst="rect">
            <a:avLst/>
          </a:prstGeom>
        </p:spPr>
      </p:pic>
    </p:spTree>
    <p:extLst>
      <p:ext uri="{BB962C8B-B14F-4D97-AF65-F5344CB8AC3E}">
        <p14:creationId xmlns:p14="http://schemas.microsoft.com/office/powerpoint/2010/main" val="227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23527" y="404664"/>
            <a:ext cx="8541269" cy="5976664"/>
          </a:xfrm>
        </p:spPr>
        <p:txBody>
          <a:bodyPr>
            <a:normAutofit/>
          </a:bodyPr>
          <a:lstStyle/>
          <a:p>
            <a:pPr algn="ctr"/>
            <a:r>
              <a:rPr lang="tr-TR" sz="4500" dirty="0" smtClean="0">
                <a:solidFill>
                  <a:schemeClr val="tx1"/>
                </a:solidFill>
                <a:latin typeface="Calibri" pitchFamily="34" charset="0"/>
              </a:rPr>
              <a:t>Korelasyon testleri</a:t>
            </a:r>
            <a:br>
              <a:rPr lang="tr-TR" sz="4500" dirty="0" smtClean="0">
                <a:solidFill>
                  <a:schemeClr val="tx1"/>
                </a:solidFill>
                <a:latin typeface="Calibri" pitchFamily="34" charset="0"/>
              </a:rPr>
            </a:br>
            <a:r>
              <a:rPr lang="tr-TR" sz="3000" dirty="0" smtClean="0">
                <a:solidFill>
                  <a:schemeClr val="tx1"/>
                </a:solidFill>
                <a:latin typeface="Calibri" pitchFamily="34" charset="0"/>
              </a:rPr>
              <a:t>Pearson korelasyon testi</a:t>
            </a:r>
            <a:br>
              <a:rPr lang="tr-TR" sz="3000" dirty="0" smtClean="0">
                <a:solidFill>
                  <a:schemeClr val="tx1"/>
                </a:solidFill>
                <a:latin typeface="Calibri" pitchFamily="34" charset="0"/>
              </a:rPr>
            </a:br>
            <a:r>
              <a:rPr lang="tr-TR" sz="3000" dirty="0" smtClean="0">
                <a:solidFill>
                  <a:schemeClr val="tx1"/>
                </a:solidFill>
                <a:latin typeface="Calibri" pitchFamily="34" charset="0"/>
              </a:rPr>
              <a:t>Spearman korelasyon testi</a:t>
            </a:r>
            <a:r>
              <a:rPr lang="tr-TR" sz="3900" dirty="0" smtClean="0">
                <a:solidFill>
                  <a:schemeClr val="tx1"/>
                </a:solidFill>
                <a:latin typeface="Calibri" pitchFamily="34" charset="0"/>
              </a:rPr>
              <a:t/>
            </a:r>
            <a:br>
              <a:rPr lang="tr-TR" sz="3900" dirty="0" smtClean="0">
                <a:solidFill>
                  <a:schemeClr val="tx1"/>
                </a:solidFill>
                <a:latin typeface="Calibri" pitchFamily="34" charset="0"/>
              </a:rPr>
            </a:br>
            <a:r>
              <a:rPr lang="tr-TR" sz="3900" dirty="0" smtClean="0">
                <a:solidFill>
                  <a:schemeClr val="tx1"/>
                </a:solidFill>
                <a:latin typeface="Calibri" pitchFamily="34" charset="0"/>
              </a:rPr>
              <a:t/>
            </a:r>
            <a:br>
              <a:rPr lang="tr-TR" sz="3900" dirty="0" smtClean="0">
                <a:solidFill>
                  <a:schemeClr val="tx1"/>
                </a:solidFill>
                <a:latin typeface="Calibri" pitchFamily="34" charset="0"/>
              </a:rPr>
            </a:br>
            <a:r>
              <a:rPr lang="tr-TR" sz="3900" dirty="0" smtClean="0">
                <a:solidFill>
                  <a:schemeClr val="tx1"/>
                </a:solidFill>
                <a:latin typeface="Calibri" pitchFamily="34" charset="0"/>
              </a:rPr>
              <a:t>Regresyon analizi</a:t>
            </a:r>
            <a:br>
              <a:rPr lang="tr-TR" sz="3900" dirty="0" smtClean="0">
                <a:solidFill>
                  <a:schemeClr val="tx1"/>
                </a:solidFill>
                <a:latin typeface="Calibri" pitchFamily="34" charset="0"/>
              </a:rPr>
            </a:br>
            <a:r>
              <a:rPr lang="tr-TR" sz="3000" dirty="0" smtClean="0">
                <a:solidFill>
                  <a:schemeClr val="tx1"/>
                </a:solidFill>
                <a:latin typeface="Calibri" pitchFamily="34" charset="0"/>
              </a:rPr>
              <a:t>Basit doğrusal regresyon</a:t>
            </a:r>
            <a:br>
              <a:rPr lang="tr-TR" sz="3000" dirty="0" smtClean="0">
                <a:solidFill>
                  <a:schemeClr val="tx1"/>
                </a:solidFill>
                <a:latin typeface="Calibri" pitchFamily="34" charset="0"/>
              </a:rPr>
            </a:br>
            <a:r>
              <a:rPr lang="tr-TR" sz="3000" dirty="0" smtClean="0">
                <a:solidFill>
                  <a:schemeClr val="tx1"/>
                </a:solidFill>
                <a:latin typeface="Calibri" pitchFamily="34" charset="0"/>
              </a:rPr>
              <a:t>Çoklu doğrusal regresyon</a:t>
            </a:r>
            <a:br>
              <a:rPr lang="tr-TR" sz="3000" dirty="0" smtClean="0">
                <a:solidFill>
                  <a:schemeClr val="tx1"/>
                </a:solidFill>
                <a:latin typeface="Calibri" pitchFamily="34" charset="0"/>
              </a:rPr>
            </a:br>
            <a:r>
              <a:rPr lang="tr-TR" sz="4800" b="1" dirty="0" smtClean="0">
                <a:latin typeface="Calibri" pitchFamily="34" charset="0"/>
              </a:rPr>
              <a:t/>
            </a:r>
            <a:br>
              <a:rPr lang="tr-TR" sz="4800" b="1" dirty="0" smtClean="0">
                <a:latin typeface="Calibri" pitchFamily="34" charset="0"/>
              </a:rPr>
            </a:br>
            <a:r>
              <a:rPr lang="tr-TR" sz="4800" b="1" dirty="0" smtClean="0">
                <a:latin typeface="Calibri" pitchFamily="34" charset="0"/>
              </a:rPr>
              <a:t/>
            </a:r>
            <a:br>
              <a:rPr lang="tr-TR" sz="4800" b="1" dirty="0" smtClean="0">
                <a:latin typeface="Calibri" pitchFamily="34" charset="0"/>
              </a:rPr>
            </a:br>
            <a:r>
              <a:rPr lang="tr-TR" sz="3500" dirty="0" smtClean="0">
                <a:solidFill>
                  <a:schemeClr val="tx1"/>
                </a:solidFill>
                <a:latin typeface="Calibri" pitchFamily="34" charset="0"/>
              </a:rPr>
              <a:t>BBY606 Araştırma Yöntemleri</a:t>
            </a:r>
            <a:br>
              <a:rPr lang="tr-TR" sz="3500" dirty="0" smtClean="0">
                <a:solidFill>
                  <a:schemeClr val="tx1"/>
                </a:solidFill>
                <a:latin typeface="Calibri" pitchFamily="34" charset="0"/>
              </a:rPr>
            </a:br>
            <a:r>
              <a:rPr lang="tr-TR" sz="3500" dirty="0" smtClean="0">
                <a:solidFill>
                  <a:schemeClr val="tx1"/>
                </a:solidFill>
                <a:latin typeface="Calibri" pitchFamily="34" charset="0"/>
              </a:rPr>
              <a:t>Güleda Doğan</a:t>
            </a:r>
            <a:r>
              <a:rPr lang="tr-TR" sz="4800" b="1" dirty="0">
                <a:latin typeface="Calibri" pitchFamily="34" charset="0"/>
              </a:rPr>
              <a:t/>
            </a:r>
            <a:br>
              <a:rPr lang="tr-TR" sz="4800" b="1" dirty="0">
                <a:latin typeface="Calibri" pitchFamily="34" charset="0"/>
              </a:rPr>
            </a:br>
            <a:endParaRPr lang="tr-TR" sz="4000" dirty="0">
              <a:latin typeface="Calibri" pitchFamily="34" charset="0"/>
            </a:endParaRPr>
          </a:p>
        </p:txBody>
      </p:sp>
    </p:spTree>
    <p:extLst>
      <p:ext uri="{BB962C8B-B14F-4D97-AF65-F5344CB8AC3E}">
        <p14:creationId xmlns:p14="http://schemas.microsoft.com/office/powerpoint/2010/main" val="1423000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067128" cy="720080"/>
          </a:xfrm>
        </p:spPr>
        <p:txBody>
          <a:bodyPr>
            <a:normAutofit/>
          </a:bodyPr>
          <a:lstStyle/>
          <a:p>
            <a:r>
              <a:rPr lang="tr-TR" sz="4000" dirty="0" smtClean="0">
                <a:solidFill>
                  <a:schemeClr val="tx1"/>
                </a:solidFill>
                <a:latin typeface="Calibri" pitchFamily="34" charset="0"/>
              </a:rPr>
              <a:t>Korelasyon (ilişki) testleri</a:t>
            </a:r>
            <a:endParaRPr lang="tr-TR" sz="4000" dirty="0">
              <a:solidFill>
                <a:schemeClr val="tx1"/>
              </a:solidFill>
              <a:latin typeface="Calibri" pitchFamily="34" charset="0"/>
            </a:endParaRPr>
          </a:p>
        </p:txBody>
      </p:sp>
      <p:sp>
        <p:nvSpPr>
          <p:cNvPr id="2" name="İçerik Yer Tutucusu 1"/>
          <p:cNvSpPr>
            <a:spLocks noGrp="1"/>
          </p:cNvSpPr>
          <p:nvPr>
            <p:ph idx="1"/>
          </p:nvPr>
        </p:nvSpPr>
        <p:spPr>
          <a:xfrm>
            <a:off x="899591" y="1988840"/>
            <a:ext cx="7509771" cy="4320480"/>
          </a:xfrm>
        </p:spPr>
        <p:txBody>
          <a:bodyPr>
            <a:normAutofit/>
          </a:bodyPr>
          <a:lstStyle/>
          <a:p>
            <a:pPr marL="261938" indent="-261938">
              <a:spcBef>
                <a:spcPts val="0"/>
              </a:spcBef>
              <a:spcAft>
                <a:spcPts val="1200"/>
              </a:spcAft>
              <a:buFont typeface="Arial" pitchFamily="34" charset="0"/>
              <a:buChar char="•"/>
            </a:pPr>
            <a:r>
              <a:rPr lang="tr-TR" sz="2800" dirty="0" smtClean="0">
                <a:solidFill>
                  <a:schemeClr val="tx1"/>
                </a:solidFill>
                <a:latin typeface="Calibri" pitchFamily="34" charset="0"/>
              </a:rPr>
              <a:t>Parametrik korelasyon testi (Pearson korelasyon testi) uygulamak için sağlanması gereken varsayımlar:</a:t>
            </a:r>
          </a:p>
          <a:p>
            <a:pPr marL="693738" lvl="1" indent="-354013">
              <a:spcBef>
                <a:spcPts val="0"/>
              </a:spcBef>
              <a:spcAft>
                <a:spcPts val="600"/>
              </a:spcAft>
              <a:buFont typeface="Wingdings" panose="05000000000000000000" pitchFamily="2" charset="2"/>
              <a:buChar char="ü"/>
            </a:pPr>
            <a:r>
              <a:rPr lang="tr-TR" sz="2600" dirty="0" smtClean="0">
                <a:solidFill>
                  <a:schemeClr val="tx1"/>
                </a:solidFill>
                <a:latin typeface="Calibri" pitchFamily="34" charset="0"/>
              </a:rPr>
              <a:t>1. varsayım: Normal dağılım</a:t>
            </a:r>
          </a:p>
          <a:p>
            <a:pPr marL="693738" lvl="1" indent="-354013">
              <a:spcBef>
                <a:spcPts val="0"/>
              </a:spcBef>
              <a:spcAft>
                <a:spcPts val="600"/>
              </a:spcAft>
              <a:buFont typeface="Wingdings" panose="05000000000000000000" pitchFamily="2" charset="2"/>
              <a:buChar char="ü"/>
            </a:pPr>
            <a:r>
              <a:rPr lang="tr-TR" sz="2600" dirty="0" smtClean="0">
                <a:solidFill>
                  <a:schemeClr val="tx1"/>
                </a:solidFill>
                <a:latin typeface="Calibri" pitchFamily="34" charset="0"/>
              </a:rPr>
              <a:t>2. varsayım: Denek sayısının 30’dan büyük olması </a:t>
            </a:r>
          </a:p>
          <a:p>
            <a:pPr marL="693738" lvl="1" indent="-354013">
              <a:spcBef>
                <a:spcPts val="0"/>
              </a:spcBef>
              <a:spcAft>
                <a:spcPts val="600"/>
              </a:spcAft>
              <a:buFont typeface="Wingdings" panose="05000000000000000000" pitchFamily="2" charset="2"/>
              <a:buChar char="ü"/>
            </a:pPr>
            <a:r>
              <a:rPr lang="tr-TR" sz="2600" dirty="0" smtClean="0">
                <a:solidFill>
                  <a:schemeClr val="tx1"/>
                </a:solidFill>
                <a:latin typeface="Calibri" pitchFamily="34" charset="0"/>
              </a:rPr>
              <a:t>3. varsayım: Verilerin aralıklı ya da oranlı ölçekle toplanmış olması</a:t>
            </a:r>
          </a:p>
          <a:p>
            <a:pPr marL="280988" indent="-280988">
              <a:spcBef>
                <a:spcPts val="0"/>
              </a:spcBef>
              <a:spcAft>
                <a:spcPts val="1200"/>
              </a:spcAft>
              <a:buFont typeface="Arial" panose="020B0604020202020204" pitchFamily="34" charset="0"/>
              <a:buChar char="•"/>
            </a:pPr>
            <a:r>
              <a:rPr lang="tr-TR" sz="2800" dirty="0" smtClean="0">
                <a:solidFill>
                  <a:schemeClr val="tx1"/>
                </a:solidFill>
                <a:latin typeface="Calibri" pitchFamily="34" charset="0"/>
              </a:rPr>
              <a:t>3. varsayım sağlanmıyorsa parametrik olmayan korelayon testi de uygulanamaz</a:t>
            </a: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3</a:t>
            </a:fld>
            <a:endParaRPr lang="tr-TR" sz="1600" b="1" dirty="0">
              <a:solidFill>
                <a:schemeClr val="tx1"/>
              </a:solidFill>
            </a:endParaRPr>
          </a:p>
        </p:txBody>
      </p:sp>
    </p:spTree>
    <p:extLst>
      <p:ext uri="{BB962C8B-B14F-4D97-AF65-F5344CB8AC3E}">
        <p14:creationId xmlns:p14="http://schemas.microsoft.com/office/powerpoint/2010/main" val="72735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692696"/>
            <a:ext cx="7509770" cy="864096"/>
          </a:xfrm>
        </p:spPr>
        <p:txBody>
          <a:bodyPr>
            <a:noAutofit/>
          </a:bodyPr>
          <a:lstStyle/>
          <a:p>
            <a:r>
              <a:rPr lang="tr-TR" sz="3000" dirty="0">
                <a:solidFill>
                  <a:schemeClr val="tx1"/>
                </a:solidFill>
                <a:latin typeface="Calibri" pitchFamily="34" charset="0"/>
              </a:rPr>
              <a:t>Maksimum hızla 0 km hızdan 100 km hıza çıkış süresi arasındaki ilişkiyi </a:t>
            </a:r>
            <a:r>
              <a:rPr lang="tr-TR" sz="3000" dirty="0" smtClean="0">
                <a:solidFill>
                  <a:schemeClr val="tx1"/>
                </a:solidFill>
                <a:latin typeface="Calibri" pitchFamily="34" charset="0"/>
              </a:rPr>
              <a:t>araştırınız</a:t>
            </a:r>
            <a:endParaRPr lang="tr-TR" sz="3000" dirty="0">
              <a:solidFill>
                <a:schemeClr val="tx1"/>
              </a:solidFill>
              <a:latin typeface="Calibri" pitchFamily="34" charset="0"/>
            </a:endParaRPr>
          </a:p>
        </p:txBody>
      </p:sp>
      <p:sp>
        <p:nvSpPr>
          <p:cNvPr id="2" name="İçerik Yer Tutucusu 1"/>
          <p:cNvSpPr>
            <a:spLocks noGrp="1"/>
          </p:cNvSpPr>
          <p:nvPr>
            <p:ph idx="1"/>
          </p:nvPr>
        </p:nvSpPr>
        <p:spPr>
          <a:xfrm>
            <a:off x="899591" y="1988840"/>
            <a:ext cx="7509771" cy="4320480"/>
          </a:xfrm>
        </p:spPr>
        <p:txBody>
          <a:bodyPr>
            <a:normAutofit/>
          </a:bodyPr>
          <a:lstStyle/>
          <a:p>
            <a:pPr marL="261938" indent="-261938">
              <a:spcBef>
                <a:spcPts val="0"/>
              </a:spcBef>
              <a:spcAft>
                <a:spcPts val="1200"/>
              </a:spcAft>
              <a:buFont typeface="Arial" pitchFamily="34" charset="0"/>
              <a:buChar char="•"/>
            </a:pPr>
            <a:r>
              <a:rPr lang="tr-TR" sz="2800" dirty="0">
                <a:solidFill>
                  <a:schemeClr val="tx1"/>
                </a:solidFill>
                <a:latin typeface="Calibri" pitchFamily="34" charset="0"/>
              </a:rPr>
              <a:t>Soruda geçen değişkenleri incelenmesi ve uygun teste karar verilmesi</a:t>
            </a:r>
            <a:r>
              <a:rPr lang="tr-TR" sz="2800" dirty="0" smtClean="0">
                <a:solidFill>
                  <a:schemeClr val="tx1"/>
                </a:solidFill>
                <a:latin typeface="Calibri" pitchFamily="34" charset="0"/>
              </a:rPr>
              <a:t>:</a:t>
            </a:r>
            <a:endParaRPr lang="tr-TR" sz="2800" dirty="0">
              <a:solidFill>
                <a:schemeClr val="tx1"/>
              </a:solidFill>
              <a:latin typeface="Calibri" pitchFamily="34" charset="0"/>
            </a:endParaRPr>
          </a:p>
          <a:p>
            <a:pPr marL="719138" lvl="1" indent="-360363">
              <a:spcBef>
                <a:spcPts val="0"/>
              </a:spcBef>
              <a:spcAft>
                <a:spcPts val="600"/>
              </a:spcAft>
              <a:buFont typeface="Wingdings" panose="05000000000000000000" pitchFamily="2" charset="2"/>
              <a:buChar char="ü"/>
            </a:pPr>
            <a:r>
              <a:rPr lang="tr-TR" sz="2600" dirty="0">
                <a:solidFill>
                  <a:schemeClr val="tx1"/>
                </a:solidFill>
                <a:latin typeface="Calibri" pitchFamily="34" charset="0"/>
              </a:rPr>
              <a:t>Maksimum hız: Aralıklı/Oranlı (Scale) ölçekle toplanmış değişken</a:t>
            </a:r>
          </a:p>
          <a:p>
            <a:pPr marL="719138" lvl="1" indent="-360363">
              <a:spcBef>
                <a:spcPts val="0"/>
              </a:spcBef>
              <a:spcAft>
                <a:spcPts val="1200"/>
              </a:spcAft>
              <a:buFont typeface="Wingdings" panose="05000000000000000000" pitchFamily="2" charset="2"/>
              <a:buChar char="ü"/>
            </a:pPr>
            <a:r>
              <a:rPr lang="tr-TR" sz="2600" dirty="0" smtClean="0">
                <a:solidFill>
                  <a:schemeClr val="tx1"/>
                </a:solidFill>
                <a:latin typeface="Calibri" pitchFamily="34" charset="0"/>
              </a:rPr>
              <a:t>0 km hızdan 100 km hıza çıkış süresi: Aralıklı/Oranlı (Scale) ölçekle toplanmış değişken</a:t>
            </a:r>
            <a:endParaRPr lang="tr-TR" sz="2600" dirty="0">
              <a:solidFill>
                <a:schemeClr val="tx1"/>
              </a:solidFill>
              <a:latin typeface="Calibri" pitchFamily="34" charset="0"/>
            </a:endParaRPr>
          </a:p>
          <a:p>
            <a:pPr marL="261938" indent="-261938">
              <a:spcBef>
                <a:spcPts val="0"/>
              </a:spcBef>
              <a:spcAft>
                <a:spcPts val="1200"/>
              </a:spcAft>
              <a:buFont typeface="Arial" panose="020B0604020202020204" pitchFamily="34" charset="0"/>
              <a:buChar char="•"/>
            </a:pPr>
            <a:r>
              <a:rPr lang="tr-TR" sz="2800" dirty="0">
                <a:solidFill>
                  <a:schemeClr val="tx1"/>
                </a:solidFill>
                <a:latin typeface="Calibri" pitchFamily="34" charset="0"/>
              </a:rPr>
              <a:t>Eğer varsayımlar sağlanırsa soruyu cevaplamaya uygun test Pearson Korelasyon </a:t>
            </a:r>
            <a:r>
              <a:rPr lang="tr-TR" sz="2800" dirty="0" smtClean="0">
                <a:solidFill>
                  <a:schemeClr val="tx1"/>
                </a:solidFill>
                <a:latin typeface="Calibri" pitchFamily="34" charset="0"/>
              </a:rPr>
              <a:t>Testi</a:t>
            </a:r>
            <a:endParaRPr lang="tr-TR" sz="28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4</a:t>
            </a:fld>
            <a:endParaRPr lang="tr-TR" sz="1600" b="1" dirty="0">
              <a:solidFill>
                <a:schemeClr val="tx1"/>
              </a:solidFill>
            </a:endParaRPr>
          </a:p>
        </p:txBody>
      </p:sp>
    </p:spTree>
    <p:extLst>
      <p:ext uri="{BB962C8B-B14F-4D97-AF65-F5344CB8AC3E}">
        <p14:creationId xmlns:p14="http://schemas.microsoft.com/office/powerpoint/2010/main" val="401078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067128" cy="720080"/>
          </a:xfrm>
        </p:spPr>
        <p:txBody>
          <a:bodyPr>
            <a:normAutofit/>
          </a:bodyPr>
          <a:lstStyle/>
          <a:p>
            <a:r>
              <a:rPr lang="tr-TR" sz="4000" dirty="0" smtClean="0">
                <a:solidFill>
                  <a:schemeClr val="tx1"/>
                </a:solidFill>
                <a:latin typeface="Calibri" pitchFamily="34" charset="0"/>
              </a:rPr>
              <a:t>Varsayımlar sağlanıyor mu?</a:t>
            </a:r>
            <a:endParaRPr lang="tr-TR" sz="4000" dirty="0">
              <a:solidFill>
                <a:schemeClr val="tx1"/>
              </a:solidFill>
              <a:latin typeface="Calibri" pitchFamily="34" charset="0"/>
            </a:endParaRPr>
          </a:p>
        </p:txBody>
      </p:sp>
      <p:sp>
        <p:nvSpPr>
          <p:cNvPr id="2" name="İçerik Yer Tutucusu 1"/>
          <p:cNvSpPr>
            <a:spLocks noGrp="1"/>
          </p:cNvSpPr>
          <p:nvPr>
            <p:ph idx="1"/>
          </p:nvPr>
        </p:nvSpPr>
        <p:spPr>
          <a:xfrm>
            <a:off x="899591" y="2136080"/>
            <a:ext cx="7509771" cy="3885207"/>
          </a:xfrm>
        </p:spPr>
        <p:txBody>
          <a:bodyPr>
            <a:normAutofit/>
          </a:bodyPr>
          <a:lstStyle/>
          <a:p>
            <a:pPr marL="236538" lvl="1" indent="-236538">
              <a:spcBef>
                <a:spcPts val="0"/>
              </a:spcBef>
              <a:spcAft>
                <a:spcPts val="1200"/>
              </a:spcAft>
              <a:buFont typeface="Arial" panose="020B0604020202020204" pitchFamily="34" charset="0"/>
              <a:buChar char="•"/>
            </a:pPr>
            <a:r>
              <a:rPr lang="tr-TR" sz="2600" dirty="0">
                <a:solidFill>
                  <a:schemeClr val="tx1"/>
                </a:solidFill>
                <a:latin typeface="Calibri" pitchFamily="34" charset="0"/>
              </a:rPr>
              <a:t>1.varsayım: n&gt;30 </a:t>
            </a:r>
          </a:p>
          <a:p>
            <a:pPr marL="719138" lvl="2" indent="-360363">
              <a:spcBef>
                <a:spcPts val="0"/>
              </a:spcBef>
              <a:spcAft>
                <a:spcPts val="1200"/>
              </a:spcAft>
              <a:buFont typeface="Wingdings" panose="05000000000000000000" pitchFamily="2" charset="2"/>
              <a:buChar char="ü"/>
            </a:pPr>
            <a:r>
              <a:rPr lang="tr-TR" sz="2400" dirty="0">
                <a:solidFill>
                  <a:schemeClr val="tx1"/>
                </a:solidFill>
                <a:latin typeface="Calibri" pitchFamily="34" charset="0"/>
              </a:rPr>
              <a:t>İki değişkene ilişkin veri sayısı da 30’dan </a:t>
            </a:r>
            <a:r>
              <a:rPr lang="tr-TR" sz="2400" dirty="0" smtClean="0">
                <a:solidFill>
                  <a:schemeClr val="tx1"/>
                </a:solidFill>
                <a:latin typeface="Calibri" pitchFamily="34" charset="0"/>
              </a:rPr>
              <a:t>fazla (n=129), </a:t>
            </a:r>
            <a:r>
              <a:rPr lang="tr-TR" sz="2400" dirty="0">
                <a:solidFill>
                  <a:schemeClr val="tx1"/>
                </a:solidFill>
                <a:latin typeface="Calibri" pitchFamily="34" charset="0"/>
              </a:rPr>
              <a:t>dolayısıyla 1.varsayım sağlanmaktadır</a:t>
            </a:r>
            <a:r>
              <a:rPr lang="tr-TR" sz="2400" dirty="0" smtClean="0">
                <a:solidFill>
                  <a:schemeClr val="tx1"/>
                </a:solidFill>
                <a:latin typeface="Calibri" pitchFamily="34" charset="0"/>
              </a:rPr>
              <a:t>.</a:t>
            </a:r>
            <a:endParaRPr lang="tr-TR" sz="2400" dirty="0">
              <a:solidFill>
                <a:schemeClr val="tx1"/>
              </a:solidFill>
              <a:latin typeface="Calibri" pitchFamily="34" charset="0"/>
            </a:endParaRPr>
          </a:p>
          <a:p>
            <a:pPr marL="236538" lvl="1" indent="-236538">
              <a:spcBef>
                <a:spcPts val="0"/>
              </a:spcBef>
              <a:spcAft>
                <a:spcPts val="1200"/>
              </a:spcAft>
              <a:buFont typeface="Arial" panose="020B0604020202020204" pitchFamily="34" charset="0"/>
              <a:buChar char="•"/>
            </a:pPr>
            <a:r>
              <a:rPr lang="tr-TR" sz="2600" dirty="0">
                <a:solidFill>
                  <a:schemeClr val="tx1"/>
                </a:solidFill>
                <a:latin typeface="Calibri" pitchFamily="34" charset="0"/>
              </a:rPr>
              <a:t>2.varsayım: İki değişkene ilişkin veriler de aralıklı/oranlı ölçekle toplanmış </a:t>
            </a:r>
            <a:r>
              <a:rPr lang="tr-TR" sz="2600" dirty="0" smtClean="0">
                <a:solidFill>
                  <a:schemeClr val="tx1"/>
                </a:solidFill>
                <a:latin typeface="Calibri" pitchFamily="34" charset="0"/>
              </a:rPr>
              <a:t>mı?</a:t>
            </a:r>
          </a:p>
          <a:p>
            <a:pPr marL="719138" lvl="2" indent="-360363">
              <a:spcBef>
                <a:spcPts val="0"/>
              </a:spcBef>
              <a:spcAft>
                <a:spcPts val="1200"/>
              </a:spcAft>
              <a:buFont typeface="Wingdings" panose="05000000000000000000" pitchFamily="2" charset="2"/>
              <a:buChar char="ü"/>
            </a:pPr>
            <a:r>
              <a:rPr lang="tr-TR" sz="2400" dirty="0" smtClean="0">
                <a:solidFill>
                  <a:schemeClr val="tx1"/>
                </a:solidFill>
                <a:latin typeface="Calibri" pitchFamily="34" charset="0"/>
              </a:rPr>
              <a:t>Cevap </a:t>
            </a:r>
            <a:r>
              <a:rPr lang="tr-TR" sz="2400" dirty="0">
                <a:solidFill>
                  <a:schemeClr val="tx1"/>
                </a:solidFill>
                <a:latin typeface="Calibri" pitchFamily="34" charset="0"/>
              </a:rPr>
              <a:t>evet, dolayısıyla 2. varsayım sağlanmaktadır</a:t>
            </a:r>
            <a:r>
              <a:rPr lang="tr-TR" sz="2400" dirty="0" smtClean="0">
                <a:solidFill>
                  <a:schemeClr val="tx1"/>
                </a:solidFill>
                <a:latin typeface="Calibri" pitchFamily="34" charset="0"/>
              </a:rPr>
              <a:t>.</a:t>
            </a:r>
            <a:endParaRPr lang="tr-TR" sz="2600" dirty="0">
              <a:solidFill>
                <a:schemeClr val="tx1"/>
              </a:solidFill>
              <a:latin typeface="Calibri" pitchFamily="34" charset="0"/>
            </a:endParaRPr>
          </a:p>
          <a:p>
            <a:pPr marL="236538" lvl="1" indent="-236538">
              <a:spcBef>
                <a:spcPts val="0"/>
              </a:spcBef>
              <a:spcAft>
                <a:spcPts val="1200"/>
              </a:spcAft>
              <a:buFont typeface="Arial" panose="020B0604020202020204" pitchFamily="34" charset="0"/>
              <a:buChar char="•"/>
            </a:pPr>
            <a:r>
              <a:rPr lang="tr-TR" sz="2600" dirty="0">
                <a:solidFill>
                  <a:schemeClr val="tx1"/>
                </a:solidFill>
                <a:latin typeface="Calibri" pitchFamily="34" charset="0"/>
              </a:rPr>
              <a:t>3.varsayım: İki değişken de normal dağılım gösteriyor mu?</a:t>
            </a: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5</a:t>
            </a:fld>
            <a:endParaRPr lang="tr-TR" sz="1600" b="1" dirty="0">
              <a:solidFill>
                <a:schemeClr val="tx1"/>
              </a:solidFill>
            </a:endParaRPr>
          </a:p>
        </p:txBody>
      </p:sp>
    </p:spTree>
    <p:extLst>
      <p:ext uri="{BB962C8B-B14F-4D97-AF65-F5344CB8AC3E}">
        <p14:creationId xmlns:p14="http://schemas.microsoft.com/office/powerpoint/2010/main" val="315119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509770" cy="720080"/>
          </a:xfrm>
        </p:spPr>
        <p:txBody>
          <a:bodyPr>
            <a:normAutofit/>
          </a:bodyPr>
          <a:lstStyle/>
          <a:p>
            <a:pPr algn="ctr"/>
            <a:r>
              <a:rPr lang="tr-TR" sz="4000" dirty="0" smtClean="0">
                <a:solidFill>
                  <a:schemeClr val="tx1"/>
                </a:solidFill>
                <a:latin typeface="Calibri" pitchFamily="34" charset="0"/>
              </a:rPr>
              <a:t>3. varsayım: Normal Dağılım</a:t>
            </a:r>
            <a:endParaRPr lang="tr-TR" sz="40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6</a:t>
            </a:fld>
            <a:endParaRPr lang="tr-TR" sz="1600" b="1" dirty="0">
              <a:solidFill>
                <a:schemeClr val="tx1"/>
              </a:solidFill>
            </a:endParaRPr>
          </a:p>
        </p:txBody>
      </p:sp>
      <p:pic>
        <p:nvPicPr>
          <p:cNvPr id="5" name="Picture 4"/>
          <p:cNvPicPr>
            <a:picLocks noChangeAspect="1"/>
          </p:cNvPicPr>
          <p:nvPr/>
        </p:nvPicPr>
        <p:blipFill>
          <a:blip r:embed="rId3"/>
          <a:stretch>
            <a:fillRect/>
          </a:stretch>
        </p:blipFill>
        <p:spPr>
          <a:xfrm>
            <a:off x="32650" y="1988839"/>
            <a:ext cx="9111350" cy="2426479"/>
          </a:xfrm>
          <a:prstGeom prst="rect">
            <a:avLst/>
          </a:prstGeom>
        </p:spPr>
      </p:pic>
      <p:sp>
        <p:nvSpPr>
          <p:cNvPr id="6" name="Rounded Rectangle 5"/>
          <p:cNvSpPr/>
          <p:nvPr/>
        </p:nvSpPr>
        <p:spPr>
          <a:xfrm>
            <a:off x="4788024" y="2708920"/>
            <a:ext cx="1152128" cy="144016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solidFill>
                  <a:srgbClr val="FF0000"/>
                </a:solidFill>
              </a:ln>
            </a:endParaRPr>
          </a:p>
        </p:txBody>
      </p:sp>
      <p:sp>
        <p:nvSpPr>
          <p:cNvPr id="7" name="Rounded Rectangle 6"/>
          <p:cNvSpPr/>
          <p:nvPr/>
        </p:nvSpPr>
        <p:spPr>
          <a:xfrm>
            <a:off x="1643629" y="4739355"/>
            <a:ext cx="6021696" cy="777877"/>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chemeClr val="tx1"/>
                </a:solidFill>
              </a:rPr>
              <a:t>Normal dağılım varsayımı sağlanmıyor</a:t>
            </a:r>
            <a:endParaRPr lang="tr-TR" sz="2800" b="1" dirty="0">
              <a:solidFill>
                <a:schemeClr val="tx1"/>
              </a:solidFill>
            </a:endParaRPr>
          </a:p>
        </p:txBody>
      </p:sp>
    </p:spTree>
    <p:extLst>
      <p:ext uri="{BB962C8B-B14F-4D97-AF65-F5344CB8AC3E}">
        <p14:creationId xmlns:p14="http://schemas.microsoft.com/office/powerpoint/2010/main" val="298823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7</a:t>
            </a:fld>
            <a:endParaRPr lang="tr-TR" sz="1600" b="1" dirty="0">
              <a:solidFill>
                <a:schemeClr val="tx1"/>
              </a:solidFill>
            </a:endParaRPr>
          </a:p>
        </p:txBody>
      </p:sp>
      <p:pic>
        <p:nvPicPr>
          <p:cNvPr id="6" name="Picture 5"/>
          <p:cNvPicPr>
            <a:picLocks noChangeAspect="1"/>
          </p:cNvPicPr>
          <p:nvPr/>
        </p:nvPicPr>
        <p:blipFill rotWithShape="1">
          <a:blip r:embed="rId3"/>
          <a:srcRect l="17347" r="24542" b="27360"/>
          <a:stretch/>
        </p:blipFill>
        <p:spPr>
          <a:xfrm>
            <a:off x="35496" y="1"/>
            <a:ext cx="9071992" cy="6309320"/>
          </a:xfrm>
          <a:prstGeom prst="rect">
            <a:avLst/>
          </a:prstGeom>
        </p:spPr>
      </p:pic>
    </p:spTree>
    <p:extLst>
      <p:ext uri="{BB962C8B-B14F-4D97-AF65-F5344CB8AC3E}">
        <p14:creationId xmlns:p14="http://schemas.microsoft.com/office/powerpoint/2010/main" val="1061863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8</a:t>
            </a:fld>
            <a:endParaRPr lang="tr-TR" sz="1600" b="1" dirty="0">
              <a:solidFill>
                <a:schemeClr val="tx1"/>
              </a:solidFill>
            </a:endParaRPr>
          </a:p>
        </p:txBody>
      </p:sp>
      <p:pic>
        <p:nvPicPr>
          <p:cNvPr id="2" name="Picture 1"/>
          <p:cNvPicPr>
            <a:picLocks noChangeAspect="1"/>
          </p:cNvPicPr>
          <p:nvPr/>
        </p:nvPicPr>
        <p:blipFill>
          <a:blip r:embed="rId3"/>
          <a:stretch>
            <a:fillRect/>
          </a:stretch>
        </p:blipFill>
        <p:spPr>
          <a:xfrm>
            <a:off x="-4564" y="1943521"/>
            <a:ext cx="9119846" cy="3384376"/>
          </a:xfrm>
          <a:prstGeom prst="rect">
            <a:avLst/>
          </a:prstGeom>
        </p:spPr>
      </p:pic>
      <p:sp>
        <p:nvSpPr>
          <p:cNvPr id="5" name="Başlık 2"/>
          <p:cNvSpPr>
            <a:spLocks noGrp="1"/>
          </p:cNvSpPr>
          <p:nvPr>
            <p:ph type="title"/>
          </p:nvPr>
        </p:nvSpPr>
        <p:spPr>
          <a:xfrm>
            <a:off x="899592" y="764704"/>
            <a:ext cx="7509770" cy="720080"/>
          </a:xfrm>
        </p:spPr>
        <p:txBody>
          <a:bodyPr>
            <a:normAutofit/>
          </a:bodyPr>
          <a:lstStyle/>
          <a:p>
            <a:pPr algn="ctr"/>
            <a:r>
              <a:rPr lang="tr-TR" sz="4000" dirty="0" smtClean="0">
                <a:solidFill>
                  <a:schemeClr val="tx1"/>
                </a:solidFill>
                <a:latin typeface="Calibri" pitchFamily="34" charset="0"/>
              </a:rPr>
              <a:t>Spearman korelasyon testi sonucu</a:t>
            </a:r>
            <a:endParaRPr lang="tr-TR" sz="4000" dirty="0">
              <a:solidFill>
                <a:schemeClr val="tx1"/>
              </a:solidFill>
              <a:latin typeface="Calibri" pitchFamily="34" charset="0"/>
            </a:endParaRPr>
          </a:p>
        </p:txBody>
      </p:sp>
      <p:sp>
        <p:nvSpPr>
          <p:cNvPr id="3" name="Rounded Rectangle 2"/>
          <p:cNvSpPr/>
          <p:nvPr/>
        </p:nvSpPr>
        <p:spPr>
          <a:xfrm>
            <a:off x="7725286" y="3068960"/>
            <a:ext cx="1368151" cy="93610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ight Arrow 6"/>
          <p:cNvSpPr/>
          <p:nvPr/>
        </p:nvSpPr>
        <p:spPr>
          <a:xfrm>
            <a:off x="6156176" y="3193749"/>
            <a:ext cx="2089753" cy="195943"/>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ight Arrow 7"/>
          <p:cNvSpPr/>
          <p:nvPr/>
        </p:nvSpPr>
        <p:spPr>
          <a:xfrm>
            <a:off x="5335590" y="3491394"/>
            <a:ext cx="3073771" cy="205984"/>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Rectangle 8"/>
          <p:cNvSpPr/>
          <p:nvPr/>
        </p:nvSpPr>
        <p:spPr>
          <a:xfrm>
            <a:off x="323528" y="5013176"/>
            <a:ext cx="8496944" cy="1140953"/>
          </a:xfrm>
          <a:prstGeom prst="rect">
            <a:avLst/>
          </a:prstGeom>
          <a:solidFill>
            <a:srgbClr val="FFFF00"/>
          </a:solidFill>
        </p:spPr>
        <p:txBody>
          <a:bodyPr wrap="square">
            <a:spAutoFit/>
          </a:bodyPr>
          <a:lstStyle/>
          <a:p>
            <a:pPr algn="ctr">
              <a:lnSpc>
                <a:spcPct val="90000"/>
              </a:lnSpc>
              <a:spcAft>
                <a:spcPts val="0"/>
              </a:spcAft>
            </a:pPr>
            <a:r>
              <a:rPr lang="tr-TR" sz="2200" b="1" dirty="0">
                <a:latin typeface="Calibri" panose="020F0502020204030204" pitchFamily="34" charset="0"/>
                <a:ea typeface="Calibri" panose="020F0502020204030204" pitchFamily="34" charset="0"/>
                <a:cs typeface="Times New Roman" panose="02020603050405020304" pitchFamily="18" charset="0"/>
              </a:rPr>
              <a:t>Araştırma hipotezi: </a:t>
            </a:r>
            <a:r>
              <a:rPr lang="tr-TR" sz="2200" dirty="0">
                <a:latin typeface="Calibri" panose="020F0502020204030204" pitchFamily="34" charset="0"/>
                <a:ea typeface="Calibri" panose="020F0502020204030204" pitchFamily="34" charset="0"/>
                <a:cs typeface="Times New Roman" panose="02020603050405020304" pitchFamily="18" charset="0"/>
              </a:rPr>
              <a:t>Maksimum hızla 0 km hızdan 100 km hıza çıkış süresi arasında ilişki vardır</a:t>
            </a:r>
            <a:r>
              <a:rPr lang="tr-TR" sz="2200" dirty="0" smtClean="0">
                <a:latin typeface="Calibri" panose="020F0502020204030204" pitchFamily="34" charset="0"/>
                <a:ea typeface="Calibri" panose="020F0502020204030204" pitchFamily="34" charset="0"/>
                <a:cs typeface="Times New Roman" panose="02020603050405020304" pitchFamily="18" charset="0"/>
              </a:rPr>
              <a:t>.</a:t>
            </a:r>
          </a:p>
          <a:p>
            <a:pPr algn="ctr">
              <a:lnSpc>
                <a:spcPct val="107000"/>
              </a:lnSpc>
              <a:spcBef>
                <a:spcPts val="600"/>
              </a:spcBef>
              <a:spcAft>
                <a:spcPts val="0"/>
              </a:spcAft>
            </a:pPr>
            <a:r>
              <a:rPr lang="tr-TR" sz="2200" b="1" dirty="0" smtClean="0">
                <a:effectLst/>
                <a:latin typeface="Calibri" panose="020F0502020204030204" pitchFamily="34" charset="0"/>
                <a:ea typeface="Calibri" panose="020F0502020204030204" pitchFamily="34" charset="0"/>
                <a:cs typeface="Times New Roman" panose="02020603050405020304" pitchFamily="18" charset="0"/>
              </a:rPr>
              <a:t>p=0,000 &lt; 0,05   </a:t>
            </a:r>
            <a:r>
              <a:rPr lang="tr-TR" sz="2200" dirty="0" smtClean="0">
                <a:effectLst/>
                <a:latin typeface="Calibri" panose="020F0502020204030204" pitchFamily="34" charset="0"/>
                <a:ea typeface="Calibri" panose="020F0502020204030204" pitchFamily="34" charset="0"/>
                <a:cs typeface="Times New Roman" panose="02020603050405020304" pitchFamily="18" charset="0"/>
              </a:rPr>
              <a:t>Araştırma hipotezi kabul edilir</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754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067128" cy="720080"/>
          </a:xfrm>
        </p:spPr>
        <p:txBody>
          <a:bodyPr>
            <a:normAutofit/>
          </a:bodyPr>
          <a:lstStyle/>
          <a:p>
            <a:r>
              <a:rPr lang="tr-TR" sz="4000" dirty="0" smtClean="0">
                <a:solidFill>
                  <a:schemeClr val="tx1"/>
                </a:solidFill>
                <a:latin typeface="Calibri" pitchFamily="34" charset="0"/>
              </a:rPr>
              <a:t>Test sonucu nasıl yorumlanır?</a:t>
            </a:r>
            <a:endParaRPr lang="tr-TR" sz="4000" dirty="0">
              <a:solidFill>
                <a:schemeClr val="tx1"/>
              </a:solidFill>
              <a:latin typeface="Calibri" pitchFamily="34" charset="0"/>
            </a:endParaRPr>
          </a:p>
        </p:txBody>
      </p:sp>
      <p:sp>
        <p:nvSpPr>
          <p:cNvPr id="2" name="İçerik Yer Tutucusu 1"/>
          <p:cNvSpPr>
            <a:spLocks noGrp="1"/>
          </p:cNvSpPr>
          <p:nvPr>
            <p:ph idx="1"/>
          </p:nvPr>
        </p:nvSpPr>
        <p:spPr>
          <a:xfrm>
            <a:off x="1043608" y="1988840"/>
            <a:ext cx="7365754" cy="4470946"/>
          </a:xfrm>
        </p:spPr>
        <p:txBody>
          <a:bodyPr>
            <a:normAutofit/>
          </a:bodyPr>
          <a:lstStyle/>
          <a:p>
            <a:pPr marL="0" lvl="1" indent="0">
              <a:spcBef>
                <a:spcPts val="0"/>
              </a:spcBef>
              <a:spcAft>
                <a:spcPts val="1200"/>
              </a:spcAft>
              <a:buNone/>
            </a:pPr>
            <a:r>
              <a:rPr lang="tr-TR" sz="2600" dirty="0" smtClean="0">
                <a:solidFill>
                  <a:schemeClr val="tx1"/>
                </a:solidFill>
                <a:latin typeface="Calibri" pitchFamily="34" charset="0"/>
              </a:rPr>
              <a:t>Araçların maksimum hızları ile 0 km hızdan 100 km hıza çıkış süreleri arasında %95 güven düzeyinde istatistiksel açıdan anlamlı negatif yönlü güçlü bir ilişki bulunmaktadır (r=-0,837; p&lt;0,001). Araçların %70’i için maksimum hız arttıkça 0 km hızdan 100 km hıza çıkış süresi azalmaktadır.</a:t>
            </a:r>
            <a:endParaRPr lang="tr-TR" sz="2400" dirty="0">
              <a:solidFill>
                <a:schemeClr val="tx1"/>
              </a:solidFill>
              <a:latin typeface="Calibri" pitchFamily="34" charset="0"/>
            </a:endParaRPr>
          </a:p>
          <a:p>
            <a:pPr marL="0" lvl="1" indent="0">
              <a:spcBef>
                <a:spcPts val="0"/>
              </a:spcBef>
              <a:spcAft>
                <a:spcPts val="1200"/>
              </a:spcAft>
              <a:buNone/>
            </a:pPr>
            <a:endParaRPr lang="tr-TR" sz="2600" dirty="0" smtClean="0">
              <a:solidFill>
                <a:schemeClr val="tx1"/>
              </a:solidFill>
              <a:latin typeface="Calibri" pitchFamily="34" charset="0"/>
            </a:endParaRPr>
          </a:p>
          <a:p>
            <a:pPr marL="236538" lvl="1" indent="-236538">
              <a:spcBef>
                <a:spcPts val="0"/>
              </a:spcBef>
              <a:spcAft>
                <a:spcPts val="1200"/>
              </a:spcAft>
              <a:buFont typeface="Arial" panose="020B0604020202020204" pitchFamily="34" charset="0"/>
              <a:buChar char="•"/>
            </a:pPr>
            <a:endParaRPr lang="tr-TR" sz="24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9</a:t>
            </a:fld>
            <a:endParaRPr lang="tr-TR" sz="1600" b="1" dirty="0">
              <a:solidFill>
                <a:schemeClr val="tx1"/>
              </a:solidFill>
            </a:endParaRPr>
          </a:p>
        </p:txBody>
      </p:sp>
    </p:spTree>
    <p:extLst>
      <p:ext uri="{BB962C8B-B14F-4D97-AF65-F5344CB8AC3E}">
        <p14:creationId xmlns:p14="http://schemas.microsoft.com/office/powerpoint/2010/main" val="328491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5476</TotalTime>
  <Words>2157</Words>
  <Application>Microsoft Office PowerPoint</Application>
  <PresentationFormat>On-screen Show (4:3)</PresentationFormat>
  <Paragraphs>170</Paragraphs>
  <Slides>27</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Times New Roman</vt:lpstr>
      <vt:lpstr>Wingdings</vt:lpstr>
      <vt:lpstr>Retrospect</vt:lpstr>
      <vt:lpstr>Korelasyon testleri Pearson korelasyon testi Spearman korelasyon testi  Regresyon analizi Basit doğrusal regresyon Çoklu doğrusal regresyon   BBY606 Araştırma Yöntemleri Güleda Doğan </vt:lpstr>
      <vt:lpstr>Ders içeriği</vt:lpstr>
      <vt:lpstr>Korelasyon (ilişki) testleri</vt:lpstr>
      <vt:lpstr>Maksimum hızla 0 km hızdan 100 km hıza çıkış süresi arasındaki ilişkiyi araştırınız</vt:lpstr>
      <vt:lpstr>Varsayımlar sağlanıyor mu?</vt:lpstr>
      <vt:lpstr>3. varsayım: Normal Dağılım</vt:lpstr>
      <vt:lpstr>PowerPoint Presentation</vt:lpstr>
      <vt:lpstr>Spearman korelasyon testi sonucu</vt:lpstr>
      <vt:lpstr>Test sonucu nasıl yorumlanır?</vt:lpstr>
      <vt:lpstr>0 km hızdan 100 km hıza çıkış süresi ile dönüşlerdeki yol tutuş gücü arasındaki ilişkiyi araştırınız</vt:lpstr>
      <vt:lpstr>Varsayımlar sağlanıyor mu?</vt:lpstr>
      <vt:lpstr>3. varsayım: Normal Dağılım</vt:lpstr>
      <vt:lpstr>PowerPoint Presentation</vt:lpstr>
      <vt:lpstr>Pearson korelasyon testi sonucu</vt:lpstr>
      <vt:lpstr>Test sonucu nasıl yorumlanır?</vt:lpstr>
      <vt:lpstr>Regresyon analizi</vt:lpstr>
      <vt:lpstr>0 km hızdan 100 km hıza çıkış süresi ile dönüşlerdeki yol tutuş gücünün tahmin edilip, edilemeyeceğini araştırınız.</vt:lpstr>
      <vt:lpstr>PowerPoint Presentation</vt:lpstr>
      <vt:lpstr>PowerPoint Presentation</vt:lpstr>
      <vt:lpstr>PowerPoint Presentation</vt:lpstr>
      <vt:lpstr>PowerPoint Presentation</vt:lpstr>
      <vt:lpstr>Dönüşlerdeki yol tutuş gücü 0 km hızdan 100 km hıza çıkış süresi ve 70 km hızdan 0 km hıza düşme mesafesi değişkenleri ile tahmin edilebilir mi?</vt:lpstr>
      <vt:lpstr>PowerPoint Presentation</vt:lpstr>
      <vt:lpstr>PowerPoint Presentation</vt:lpstr>
      <vt:lpstr>PowerPoint Presentation</vt:lpstr>
      <vt:lpstr>PowerPoint Presentation</vt:lpstr>
      <vt:lpstr>Korelasyon testleri Pearson korelasyon testi Spearman korelasyon testi  Regresyon analizi Basit doğrusal regresyon Çoklu doğrusal regresyon   BBY606 Araştırma Yöntemleri Güleda Doğan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Bby 252  AraştIrma yöntemlerİ   ders hakkINda Bİlgİ</dc:title>
  <dc:creator>ciyanus</dc:creator>
  <cp:lastModifiedBy>Windows User</cp:lastModifiedBy>
  <cp:revision>506</cp:revision>
  <dcterms:created xsi:type="dcterms:W3CDTF">2013-03-04T20:36:14Z</dcterms:created>
  <dcterms:modified xsi:type="dcterms:W3CDTF">2019-05-08T06:20:29Z</dcterms:modified>
</cp:coreProperties>
</file>