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1"/>
  </p:sldMasterIdLst>
  <p:notesMasterIdLst>
    <p:notesMasterId r:id="rId76"/>
  </p:notesMasterIdLst>
  <p:sldIdLst>
    <p:sldId id="308" r:id="rId2"/>
    <p:sldId id="309" r:id="rId3"/>
    <p:sldId id="310" r:id="rId4"/>
    <p:sldId id="311" r:id="rId5"/>
    <p:sldId id="312" r:id="rId6"/>
    <p:sldId id="313" r:id="rId7"/>
    <p:sldId id="314" r:id="rId8"/>
    <p:sldId id="315" r:id="rId9"/>
    <p:sldId id="316" r:id="rId10"/>
    <p:sldId id="317" r:id="rId11"/>
    <p:sldId id="318" r:id="rId12"/>
    <p:sldId id="319" r:id="rId13"/>
    <p:sldId id="320" r:id="rId14"/>
    <p:sldId id="322" r:id="rId15"/>
    <p:sldId id="321"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9" r:id="rId52"/>
    <p:sldId id="360" r:id="rId53"/>
    <p:sldId id="361" r:id="rId54"/>
    <p:sldId id="362" r:id="rId55"/>
    <p:sldId id="363" r:id="rId56"/>
    <p:sldId id="364" r:id="rId57"/>
    <p:sldId id="368" r:id="rId58"/>
    <p:sldId id="366" r:id="rId59"/>
    <p:sldId id="365" r:id="rId60"/>
    <p:sldId id="369" r:id="rId61"/>
    <p:sldId id="370" r:id="rId62"/>
    <p:sldId id="371" r:id="rId63"/>
    <p:sldId id="372" r:id="rId64"/>
    <p:sldId id="373" r:id="rId65"/>
    <p:sldId id="374" r:id="rId66"/>
    <p:sldId id="375" r:id="rId67"/>
    <p:sldId id="376" r:id="rId68"/>
    <p:sldId id="377" r:id="rId69"/>
    <p:sldId id="378" r:id="rId70"/>
    <p:sldId id="379" r:id="rId71"/>
    <p:sldId id="380" r:id="rId72"/>
    <p:sldId id="381" r:id="rId73"/>
    <p:sldId id="382" r:id="rId74"/>
    <p:sldId id="383"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85099" autoAdjust="0"/>
  </p:normalViewPr>
  <p:slideViewPr>
    <p:cSldViewPr>
      <p:cViewPr varScale="1">
        <p:scale>
          <a:sx n="95" d="100"/>
          <a:sy n="95" d="100"/>
        </p:scale>
        <p:origin x="210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C735B2-ECB9-40AF-92E6-F1BBB5367C2E}" type="datetimeFigureOut">
              <a:rPr lang="tr-TR" smtClean="0"/>
              <a:t>9.04.2019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5B8978-700E-4062-AC7C-51947C701688}" type="slidenum">
              <a:rPr lang="tr-TR" smtClean="0"/>
              <a:t>‹#›</a:t>
            </a:fld>
            <a:endParaRPr lang="tr-TR"/>
          </a:p>
        </p:txBody>
      </p:sp>
    </p:spTree>
    <p:extLst>
      <p:ext uri="{BB962C8B-B14F-4D97-AF65-F5344CB8AC3E}">
        <p14:creationId xmlns:p14="http://schemas.microsoft.com/office/powerpoint/2010/main" val="129666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12</a:t>
            </a:fld>
            <a:endParaRPr lang="tr-TR"/>
          </a:p>
        </p:txBody>
      </p:sp>
    </p:spTree>
    <p:extLst>
      <p:ext uri="{BB962C8B-B14F-4D97-AF65-F5344CB8AC3E}">
        <p14:creationId xmlns:p14="http://schemas.microsoft.com/office/powerpoint/2010/main" val="374267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25</a:t>
            </a:fld>
            <a:endParaRPr lang="tr-TR"/>
          </a:p>
        </p:txBody>
      </p:sp>
    </p:spTree>
    <p:extLst>
      <p:ext uri="{BB962C8B-B14F-4D97-AF65-F5344CB8AC3E}">
        <p14:creationId xmlns:p14="http://schemas.microsoft.com/office/powerpoint/2010/main" val="4248493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1. şube ve 2. şubenin ara sınav ortalamalarını bulmak için bu seçeneği kullanabiliriz.</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26</a:t>
            </a:fld>
            <a:endParaRPr lang="tr-TR"/>
          </a:p>
        </p:txBody>
      </p:sp>
    </p:spTree>
    <p:extLst>
      <p:ext uri="{BB962C8B-B14F-4D97-AF65-F5344CB8AC3E}">
        <p14:creationId xmlns:p14="http://schemas.microsoft.com/office/powerpoint/2010/main" val="2380538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dirty="0" smtClean="0"/>
              <a:t>1.Şubenin</a:t>
            </a:r>
            <a:r>
              <a:rPr lang="tr-TR" baseline="0" dirty="0" smtClean="0"/>
              <a:t> ara sınav ortalaması 61, ikinci şubenin ise 65. Bu sonuç şubeler arasında 1. ara sınav not ortalamaları bakımından farklılık olduğunu söylemek için yeterli mi? </a:t>
            </a:r>
          </a:p>
          <a:p>
            <a:pPr marL="0" indent="0">
              <a:buNone/>
            </a:pPr>
            <a:r>
              <a:rPr lang="tr-TR" baseline="0" dirty="0" smtClean="0"/>
              <a:t>61 puan ile 65 puan arasındaki fark kimine göre önemlidir, kimine göre ise önemli değildir. O nedenle daha sağlam bir şekilde farklılık vardır ya da yoktur diyebilmek için sonucumuzu istatistiksel bir teste dayandırmalıyız.</a:t>
            </a:r>
          </a:p>
          <a:p>
            <a:pPr marL="0" indent="0">
              <a:buNone/>
            </a:pP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27</a:t>
            </a:fld>
            <a:endParaRPr lang="tr-TR"/>
          </a:p>
        </p:txBody>
      </p:sp>
    </p:spTree>
    <p:extLst>
      <p:ext uri="{BB962C8B-B14F-4D97-AF65-F5344CB8AC3E}">
        <p14:creationId xmlns:p14="http://schemas.microsoft.com/office/powerpoint/2010/main" val="3865005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dirty="0" smtClean="0"/>
              <a:t>1.varsayım: Bağımsız değişken şube (sınıflama ölçeği), </a:t>
            </a:r>
            <a:r>
              <a:rPr lang="tr-TR" b="1" dirty="0" smtClean="0"/>
              <a:t>bağımlı</a:t>
            </a:r>
            <a:r>
              <a:rPr lang="tr-TR" b="1" baseline="0" dirty="0" smtClean="0"/>
              <a:t> değişken 1. ara sınav notları (aralıklı ölçek)</a:t>
            </a:r>
            <a:r>
              <a:rPr lang="tr-TR" baseline="0" dirty="0" smtClean="0"/>
              <a:t>. 1. varsayım sağlandı.</a:t>
            </a:r>
          </a:p>
          <a:p>
            <a:pPr marL="0" indent="0">
              <a:buNone/>
            </a:pPr>
            <a:r>
              <a:rPr lang="tr-TR" baseline="0" dirty="0" smtClean="0"/>
              <a:t>2.varsayım: Bağımsız değişkenin iki farklı düzeyi için (yani birbirinden bağımsız iki grup olan 1.şube ve 2.şube için veri sayıları 30’dan büyük mü?). Önceki slaytta 1.şubede 49, ikinci şubede 37 kişi olduğunu bulduk. İkisi de 30’dan büyük olduğu için 2. varsayım da sağlandı.</a:t>
            </a:r>
          </a:p>
          <a:p>
            <a:pPr marL="0" indent="0">
              <a:buNone/>
            </a:pPr>
            <a:r>
              <a:rPr lang="tr-TR" baseline="0" dirty="0" smtClean="0"/>
              <a:t>3. varsayım: 1.şubedeki 49 kişinin notları normal dağılıyor mu? ve 2.şubedeki 37 kişinin notları normal dağılıyor mu diye ayrı ayrı bakılacak</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28</a:t>
            </a:fld>
            <a:endParaRPr lang="tr-TR"/>
          </a:p>
        </p:txBody>
      </p:sp>
    </p:spTree>
    <p:extLst>
      <p:ext uri="{BB962C8B-B14F-4D97-AF65-F5344CB8AC3E}">
        <p14:creationId xmlns:p14="http://schemas.microsoft.com/office/powerpoint/2010/main" val="1156101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baseline="0" dirty="0" smtClean="0"/>
              <a:t>3. varsayım: 1.şubedeki 49 kişinin notları normal dağılıyor mu? ve 2.şubedeki 37 kişinin notları normal dağılıyor mu diye ayrı ayrı bakılacak</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29</a:t>
            </a:fld>
            <a:endParaRPr lang="tr-TR"/>
          </a:p>
        </p:txBody>
      </p:sp>
    </p:spTree>
    <p:extLst>
      <p:ext uri="{BB962C8B-B14F-4D97-AF65-F5344CB8AC3E}">
        <p14:creationId xmlns:p14="http://schemas.microsoft.com/office/powerpoint/2010/main" val="3063577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0"/>
              </a:spcBef>
              <a:spcAft>
                <a:spcPts val="1200"/>
              </a:spcAft>
              <a:buFont typeface="Arial" panose="020B0604020202020204" pitchFamily="34" charset="0"/>
              <a:buNone/>
            </a:pPr>
            <a:r>
              <a:rPr lang="tr-TR" sz="2600" dirty="0" smtClean="0">
                <a:solidFill>
                  <a:schemeClr val="tx1"/>
                </a:solidFill>
                <a:latin typeface="Calibri" pitchFamily="34" charset="0"/>
              </a:rPr>
              <a:t>Böylece 3 varsayımın da sağlandığını bulmuş olduk. O halde bağımsız</a:t>
            </a:r>
            <a:r>
              <a:rPr lang="tr-TR" sz="2600" baseline="0" dirty="0" smtClean="0">
                <a:solidFill>
                  <a:schemeClr val="tx1"/>
                </a:solidFill>
                <a:latin typeface="Calibri" pitchFamily="34" charset="0"/>
              </a:rPr>
              <a:t> iki örneklemin ortalamalarını karşılaştırıp ortalamaları arasında istatistiksel anlamda bir farklılık olup olmadığını bulmak için parametrik bağımsız iki örneklem testi olan bağımsız iki örneklem t testini uygulayabiliriz. Eğer varsayımlardan en az biri sağlanmasaydı bağımsız iki örneklemin ortalamalarının karşılaştırmak için parametrik olmayan bağımsız iki örneklem testi olan Mann-Whitney U testini uygulayacaktık.</a:t>
            </a:r>
            <a:endParaRPr lang="tr-TR" sz="2600" dirty="0" smtClean="0">
              <a:solidFill>
                <a:schemeClr val="tx1"/>
              </a:solidFill>
              <a:latin typeface="Calibri" pitchFamily="34" charset="0"/>
            </a:endParaRPr>
          </a:p>
          <a:p>
            <a:pPr marL="0" lvl="1" indent="0">
              <a:spcBef>
                <a:spcPts val="0"/>
              </a:spcBef>
              <a:spcAft>
                <a:spcPts val="1200"/>
              </a:spcAft>
              <a:buFont typeface="Arial" panose="020B0604020202020204" pitchFamily="34" charset="0"/>
              <a:buNone/>
            </a:pPr>
            <a:endParaRPr lang="tr-TR" sz="2600" dirty="0" smtClean="0">
              <a:solidFill>
                <a:schemeClr val="tx1"/>
              </a:solidFill>
              <a:latin typeface="Calibri" pitchFamily="34" charset="0"/>
            </a:endParaRPr>
          </a:p>
        </p:txBody>
      </p:sp>
      <p:sp>
        <p:nvSpPr>
          <p:cNvPr id="4" name="Slide Number Placeholder 3"/>
          <p:cNvSpPr>
            <a:spLocks noGrp="1"/>
          </p:cNvSpPr>
          <p:nvPr>
            <p:ph type="sldNum" sz="quarter" idx="10"/>
          </p:nvPr>
        </p:nvSpPr>
        <p:spPr/>
        <p:txBody>
          <a:bodyPr/>
          <a:lstStyle/>
          <a:p>
            <a:fld id="{B35B8978-700E-4062-AC7C-51947C701688}" type="slidenum">
              <a:rPr lang="tr-TR" smtClean="0"/>
              <a:t>30</a:t>
            </a:fld>
            <a:endParaRPr lang="tr-TR"/>
          </a:p>
        </p:txBody>
      </p:sp>
    </p:spTree>
    <p:extLst>
      <p:ext uri="{BB962C8B-B14F-4D97-AF65-F5344CB8AC3E}">
        <p14:creationId xmlns:p14="http://schemas.microsoft.com/office/powerpoint/2010/main" val="407236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0"/>
              </a:spcBef>
              <a:spcAft>
                <a:spcPts val="1200"/>
              </a:spcAft>
              <a:buFont typeface="Arial" panose="020B0604020202020204" pitchFamily="34" charset="0"/>
              <a:buNone/>
            </a:pPr>
            <a:r>
              <a:rPr lang="tr-TR" sz="2600" dirty="0" smtClean="0">
                <a:solidFill>
                  <a:schemeClr val="tx1"/>
                </a:solidFill>
                <a:latin typeface="Calibri" pitchFamily="34" charset="0"/>
              </a:rPr>
              <a:t>Grouping variable</a:t>
            </a:r>
            <a:r>
              <a:rPr lang="tr-TR" sz="2600" baseline="0" dirty="0" smtClean="0">
                <a:solidFill>
                  <a:schemeClr val="tx1"/>
                </a:solidFill>
                <a:latin typeface="Calibri" pitchFamily="34" charset="0"/>
              </a:rPr>
              <a:t> kısmına bağımsız değişkeni (2 grup olarak gruplandırılmış sınıflama ölçeğiyle toplanmış değişken) atıyoruz. 1. grup (Group 1) 1. şube, 2. grup (Group 2) 2. şube. 1.şubeyi 1 olarak kodladığımız için Group 1 için 1 değerini, 2. şubeyi 2 olarak kodladığımız için Group 2 için 2 değerini giriyoruz</a:t>
            </a:r>
          </a:p>
          <a:p>
            <a:pPr marL="0" lvl="1" indent="0">
              <a:spcBef>
                <a:spcPts val="0"/>
              </a:spcBef>
              <a:spcAft>
                <a:spcPts val="1200"/>
              </a:spcAft>
              <a:buFont typeface="Arial" panose="020B0604020202020204" pitchFamily="34" charset="0"/>
              <a:buNone/>
            </a:pPr>
            <a:r>
              <a:rPr lang="tr-TR" sz="2600" baseline="0" dirty="0" smtClean="0">
                <a:solidFill>
                  <a:schemeClr val="tx1"/>
                </a:solidFill>
                <a:latin typeface="Calibri" pitchFamily="34" charset="0"/>
              </a:rPr>
              <a:t>Test variable kısmına 1. şube ve 2. şube için ortalamalarını karşılaştıracağımız aralıklı ölçekle toplanmış bağımlı değişken olan 1.ara sınav notu değişkenini atıyoruz..</a:t>
            </a:r>
            <a:endParaRPr lang="tr-TR" sz="2600" dirty="0" smtClean="0">
              <a:solidFill>
                <a:schemeClr val="tx1"/>
              </a:solidFill>
              <a:latin typeface="Calibri" pitchFamily="34" charset="0"/>
            </a:endParaRPr>
          </a:p>
        </p:txBody>
      </p:sp>
      <p:sp>
        <p:nvSpPr>
          <p:cNvPr id="4" name="Slide Number Placeholder 3"/>
          <p:cNvSpPr>
            <a:spLocks noGrp="1"/>
          </p:cNvSpPr>
          <p:nvPr>
            <p:ph type="sldNum" sz="quarter" idx="10"/>
          </p:nvPr>
        </p:nvSpPr>
        <p:spPr/>
        <p:txBody>
          <a:bodyPr/>
          <a:lstStyle/>
          <a:p>
            <a:fld id="{B35B8978-700E-4062-AC7C-51947C701688}" type="slidenum">
              <a:rPr lang="tr-TR" smtClean="0"/>
              <a:t>31</a:t>
            </a:fld>
            <a:endParaRPr lang="tr-TR"/>
          </a:p>
        </p:txBody>
      </p:sp>
    </p:spTree>
    <p:extLst>
      <p:ext uri="{BB962C8B-B14F-4D97-AF65-F5344CB8AC3E}">
        <p14:creationId xmlns:p14="http://schemas.microsoft.com/office/powerpoint/2010/main" val="3976465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0"/>
              </a:spcBef>
              <a:spcAft>
                <a:spcPts val="1200"/>
              </a:spcAft>
              <a:buFont typeface="Arial" panose="020B0604020202020204" pitchFamily="34" charset="0"/>
              <a:buNone/>
            </a:pPr>
            <a:r>
              <a:rPr lang="tr-TR" sz="2600" dirty="0" smtClean="0">
                <a:solidFill>
                  <a:schemeClr val="tx1"/>
                </a:solidFill>
                <a:latin typeface="Calibri" pitchFamily="34" charset="0"/>
              </a:rPr>
              <a:t>İlk</a:t>
            </a:r>
            <a:r>
              <a:rPr lang="tr-TR" sz="2600" baseline="0" dirty="0" smtClean="0">
                <a:solidFill>
                  <a:schemeClr val="tx1"/>
                </a:solidFill>
                <a:latin typeface="Calibri" pitchFamily="34" charset="0"/>
              </a:rPr>
              <a:t> tablo aslında bir kısmını daha önce bulduğumuz tanımlayıcı istatistikleri veriyor. Standart sapma değerlerine göre iki grup için de notların ortalamadan farklılığı benzerdir diyebiliriz. Çünkü iki grubun standart sapma değerleri birbirine çok yakın, neredeyse aynı. Bu bilgi bu test açısından önemli bir bilgi. Çünkü bağımsız iki örneklem t testinde ortalamaları karşılaştırılan iki grubun varyanslarının homojen (benzer) olması istenir. Diğer bir deyişle iki grup için de notların ortalamadan farklılıklarının benzer olması istenir. Varyans standart sapmanın karesi olduğuna göre standart sapmaların yakın olması varyansların da yakın olması anlamına gelir. </a:t>
            </a:r>
          </a:p>
          <a:p>
            <a:pPr marL="0" lvl="1" indent="0">
              <a:spcBef>
                <a:spcPts val="0"/>
              </a:spcBef>
              <a:spcAft>
                <a:spcPts val="1200"/>
              </a:spcAft>
              <a:buFont typeface="Arial" panose="020B0604020202020204" pitchFamily="34" charset="0"/>
              <a:buNone/>
            </a:pPr>
            <a:r>
              <a:rPr lang="tr-TR" sz="2600" baseline="0" dirty="0" smtClean="0">
                <a:solidFill>
                  <a:schemeClr val="tx1"/>
                </a:solidFill>
                <a:latin typeface="Calibri" pitchFamily="34" charset="0"/>
              </a:rPr>
              <a:t>Peki ortalamaları birbirinden çok farklı olan iki şubenin standart sapmaları (ya da varyansları) aynı olur mu? İpucu: Cevabınız evet ise bu testi neden yaptığımızı sorgulayın.</a:t>
            </a:r>
          </a:p>
        </p:txBody>
      </p:sp>
      <p:sp>
        <p:nvSpPr>
          <p:cNvPr id="4" name="Slide Number Placeholder 3"/>
          <p:cNvSpPr>
            <a:spLocks noGrp="1"/>
          </p:cNvSpPr>
          <p:nvPr>
            <p:ph type="sldNum" sz="quarter" idx="10"/>
          </p:nvPr>
        </p:nvSpPr>
        <p:spPr/>
        <p:txBody>
          <a:bodyPr/>
          <a:lstStyle/>
          <a:p>
            <a:fld id="{B35B8978-700E-4062-AC7C-51947C701688}" type="slidenum">
              <a:rPr lang="tr-TR" smtClean="0"/>
              <a:t>32</a:t>
            </a:fld>
            <a:endParaRPr lang="tr-TR"/>
          </a:p>
        </p:txBody>
      </p:sp>
    </p:spTree>
    <p:extLst>
      <p:ext uri="{BB962C8B-B14F-4D97-AF65-F5344CB8AC3E}">
        <p14:creationId xmlns:p14="http://schemas.microsoft.com/office/powerpoint/2010/main" val="2016039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0"/>
              </a:spcBef>
              <a:spcAft>
                <a:spcPts val="1200"/>
              </a:spcAft>
              <a:buFont typeface="Arial" panose="020B0604020202020204" pitchFamily="34" charset="0"/>
              <a:buNone/>
            </a:pPr>
            <a:r>
              <a:rPr lang="tr-TR" sz="2600" baseline="0" dirty="0" smtClean="0">
                <a:solidFill>
                  <a:schemeClr val="tx1"/>
                </a:solidFill>
                <a:latin typeface="Calibri" pitchFamily="34" charset="0"/>
              </a:rPr>
              <a:t>Levene Testi: Varyans homojenliği testi</a:t>
            </a:r>
          </a:p>
          <a:p>
            <a:pPr marL="0" lvl="1" indent="0">
              <a:spcBef>
                <a:spcPts val="0"/>
              </a:spcBef>
              <a:spcAft>
                <a:spcPts val="1200"/>
              </a:spcAft>
              <a:buFont typeface="Arial" panose="020B0604020202020204" pitchFamily="34" charset="0"/>
              <a:buNone/>
            </a:pPr>
            <a:r>
              <a:rPr lang="tr-TR" sz="2600" baseline="0" dirty="0" smtClean="0">
                <a:solidFill>
                  <a:schemeClr val="tx1"/>
                </a:solidFill>
                <a:latin typeface="Calibri" pitchFamily="34" charset="0"/>
              </a:rPr>
              <a:t>İki şubenin notlarına ilişkin varyansların birbirine çok benzer olduğunu bir önceki slaytta standart sapma değerlerine bakarak söyledik. Bununla ilgili daha net sonuç için levene testi sonuçlarına bakıyoruz. Levene testi bağımsız iki örneklem t testi kapsamında yapılan bir test. Bu sonucu elde etmek için bağımsız iki örneklem t testi uygulamak yeterli oluyor.</a:t>
            </a:r>
          </a:p>
        </p:txBody>
      </p:sp>
      <p:sp>
        <p:nvSpPr>
          <p:cNvPr id="4" name="Slide Number Placeholder 3"/>
          <p:cNvSpPr>
            <a:spLocks noGrp="1"/>
          </p:cNvSpPr>
          <p:nvPr>
            <p:ph type="sldNum" sz="quarter" idx="10"/>
          </p:nvPr>
        </p:nvSpPr>
        <p:spPr/>
        <p:txBody>
          <a:bodyPr/>
          <a:lstStyle/>
          <a:p>
            <a:fld id="{B35B8978-700E-4062-AC7C-51947C701688}" type="slidenum">
              <a:rPr lang="tr-TR" smtClean="0"/>
              <a:t>33</a:t>
            </a:fld>
            <a:endParaRPr lang="tr-TR"/>
          </a:p>
        </p:txBody>
      </p:sp>
    </p:spTree>
    <p:extLst>
      <p:ext uri="{BB962C8B-B14F-4D97-AF65-F5344CB8AC3E}">
        <p14:creationId xmlns:p14="http://schemas.microsoft.com/office/powerpoint/2010/main" val="2240667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0"/>
              </a:spcBef>
              <a:spcAft>
                <a:spcPts val="1200"/>
              </a:spcAft>
              <a:buFont typeface="Arial" panose="020B0604020202020204" pitchFamily="34" charset="0"/>
              <a:buNone/>
            </a:pPr>
            <a:r>
              <a:rPr lang="tr-TR" sz="2600" baseline="0" dirty="0" smtClean="0">
                <a:solidFill>
                  <a:schemeClr val="tx1"/>
                </a:solidFill>
                <a:latin typeface="Calibri" pitchFamily="34" charset="0"/>
              </a:rPr>
              <a:t>Tablonun ikinci kısmı bağımsız iki örneklem t testi ile ilgili kısım. Bu kısımda iki farklı satır var. İlk satırı eğer iki grubun varyansları homojen ise dikkate alıyoruz. İkinci satırı ise eğer iki grubun varyansları homojen değilse dikkate alıyoruz. Bu örnek için varyanslar homojen olduğu için ilk satır dikkate alındı.</a:t>
            </a:r>
          </a:p>
        </p:txBody>
      </p:sp>
      <p:sp>
        <p:nvSpPr>
          <p:cNvPr id="4" name="Slide Number Placeholder 3"/>
          <p:cNvSpPr>
            <a:spLocks noGrp="1"/>
          </p:cNvSpPr>
          <p:nvPr>
            <p:ph type="sldNum" sz="quarter" idx="10"/>
          </p:nvPr>
        </p:nvSpPr>
        <p:spPr/>
        <p:txBody>
          <a:bodyPr/>
          <a:lstStyle/>
          <a:p>
            <a:fld id="{B35B8978-700E-4062-AC7C-51947C701688}" type="slidenum">
              <a:rPr lang="tr-TR" smtClean="0"/>
              <a:t>34</a:t>
            </a:fld>
            <a:endParaRPr lang="tr-TR"/>
          </a:p>
        </p:txBody>
      </p:sp>
    </p:spTree>
    <p:extLst>
      <p:ext uri="{BB962C8B-B14F-4D97-AF65-F5344CB8AC3E}">
        <p14:creationId xmlns:p14="http://schemas.microsoft.com/office/powerpoint/2010/main" val="131780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Varsayımların üçü de sağlandığına göre tek örneklem t testi</a:t>
            </a:r>
            <a:r>
              <a:rPr lang="tr-TR" baseline="0" dirty="0" smtClean="0"/>
              <a:t> uygulanabilir</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17</a:t>
            </a:fld>
            <a:endParaRPr lang="tr-TR"/>
          </a:p>
        </p:txBody>
      </p:sp>
    </p:spTree>
    <p:extLst>
      <p:ext uri="{BB962C8B-B14F-4D97-AF65-F5344CB8AC3E}">
        <p14:creationId xmlns:p14="http://schemas.microsoft.com/office/powerpoint/2010/main" val="1469561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0"/>
              </a:spcBef>
              <a:spcAft>
                <a:spcPts val="1200"/>
              </a:spcAft>
              <a:buFont typeface="Arial" panose="020B0604020202020204" pitchFamily="34" charset="0"/>
              <a:buNone/>
            </a:pPr>
            <a:r>
              <a:rPr lang="tr-TR" sz="2600" baseline="0" dirty="0" smtClean="0">
                <a:solidFill>
                  <a:schemeClr val="tx1"/>
                </a:solidFill>
                <a:latin typeface="Calibri" pitchFamily="34" charset="0"/>
              </a:rPr>
              <a:t>Tablonun ikinci kısmı bağımsız iki örneklem t testi ile ilgili kısım. Bu kısımda iki farklı satır var. İlk satırı eğer iki grubun varyansları homojen ise dikkate alıyoruz. İkinci satırı ise eğer iki grubun varyansları homojen değilse dikkate alıyoruz. </a:t>
            </a:r>
            <a:r>
              <a:rPr lang="tr-TR" sz="2600" baseline="0" smtClean="0">
                <a:solidFill>
                  <a:schemeClr val="tx1"/>
                </a:solidFill>
                <a:latin typeface="Calibri" pitchFamily="34" charset="0"/>
              </a:rPr>
              <a:t>Bu örnek için varyanslar homojen olduğu için ilk satır dikkate alındı.</a:t>
            </a:r>
            <a:endParaRPr lang="tr-TR" sz="2600" baseline="0" dirty="0" smtClean="0">
              <a:solidFill>
                <a:schemeClr val="tx1"/>
              </a:solidFill>
              <a:latin typeface="Calibri" pitchFamily="34" charset="0"/>
            </a:endParaRPr>
          </a:p>
        </p:txBody>
      </p:sp>
      <p:sp>
        <p:nvSpPr>
          <p:cNvPr id="4" name="Slide Number Placeholder 3"/>
          <p:cNvSpPr>
            <a:spLocks noGrp="1"/>
          </p:cNvSpPr>
          <p:nvPr>
            <p:ph type="sldNum" sz="quarter" idx="10"/>
          </p:nvPr>
        </p:nvSpPr>
        <p:spPr/>
        <p:txBody>
          <a:bodyPr/>
          <a:lstStyle/>
          <a:p>
            <a:fld id="{B35B8978-700E-4062-AC7C-51947C701688}" type="slidenum">
              <a:rPr lang="tr-TR" smtClean="0"/>
              <a:t>35</a:t>
            </a:fld>
            <a:endParaRPr lang="tr-TR"/>
          </a:p>
        </p:txBody>
      </p:sp>
    </p:spTree>
    <p:extLst>
      <p:ext uri="{BB962C8B-B14F-4D97-AF65-F5344CB8AC3E}">
        <p14:creationId xmlns:p14="http://schemas.microsoft.com/office/powerpoint/2010/main" val="2655385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Bağımsız</a:t>
            </a:r>
            <a:r>
              <a:rPr lang="tr-TR" baseline="0" dirty="0" smtClean="0"/>
              <a:t> iki örneklem t testi sonucunun yorumlanması.</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36</a:t>
            </a:fld>
            <a:endParaRPr lang="tr-TR"/>
          </a:p>
        </p:txBody>
      </p:sp>
    </p:spTree>
    <p:extLst>
      <p:ext uri="{BB962C8B-B14F-4D97-AF65-F5344CB8AC3E}">
        <p14:creationId xmlns:p14="http://schemas.microsoft.com/office/powerpoint/2010/main" val="2214070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Kız öğrecilerin</a:t>
            </a:r>
            <a:r>
              <a:rPr lang="tr-TR" baseline="0" dirty="0" smtClean="0"/>
              <a:t> not ortalaması 60, erkek öğrencilerin not ortalaması 69. Aradaki 9 puanlık farkın istatistiksel açıdan anlamlı bir farklılık olup olmadığını bulmak istiyoruz. </a:t>
            </a:r>
          </a:p>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37</a:t>
            </a:fld>
            <a:endParaRPr lang="tr-TR"/>
          </a:p>
        </p:txBody>
      </p:sp>
    </p:spTree>
    <p:extLst>
      <p:ext uri="{BB962C8B-B14F-4D97-AF65-F5344CB8AC3E}">
        <p14:creationId xmlns:p14="http://schemas.microsoft.com/office/powerpoint/2010/main" val="1119608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Kız öğrecilerin</a:t>
            </a:r>
            <a:r>
              <a:rPr lang="tr-TR" baseline="0" dirty="0" smtClean="0"/>
              <a:t> not ortalaması 60, erkek öğrencilerin not ortalaması 69. Aradaki 9 puanlık farkın istatistiksel açıdan anlamlı bir farklılık olup olmadığını bulmak istiyoruz. </a:t>
            </a:r>
          </a:p>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38</a:t>
            </a:fld>
            <a:endParaRPr lang="tr-TR"/>
          </a:p>
        </p:txBody>
      </p:sp>
    </p:spTree>
    <p:extLst>
      <p:ext uri="{BB962C8B-B14F-4D97-AF65-F5344CB8AC3E}">
        <p14:creationId xmlns:p14="http://schemas.microsoft.com/office/powerpoint/2010/main" val="1490779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Mann-Whitney</a:t>
            </a:r>
            <a:r>
              <a:rPr lang="tr-TR" baseline="0" dirty="0" smtClean="0"/>
              <a:t> U testini uygulamak için izlenecek yol</a:t>
            </a:r>
          </a:p>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39</a:t>
            </a:fld>
            <a:endParaRPr lang="tr-TR"/>
          </a:p>
        </p:txBody>
      </p:sp>
    </p:spTree>
    <p:extLst>
      <p:ext uri="{BB962C8B-B14F-4D97-AF65-F5344CB8AC3E}">
        <p14:creationId xmlns:p14="http://schemas.microsoft.com/office/powerpoint/2010/main" val="2949292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mtClean="0"/>
              <a:t>Mann-Whitney</a:t>
            </a:r>
            <a:r>
              <a:rPr lang="tr-TR" baseline="0" smtClean="0"/>
              <a:t> U testini uygulamak için izlenecek yol</a:t>
            </a:r>
            <a:endParaRPr lang="tr-TR" baseline="0" dirty="0" smtClean="0"/>
          </a:p>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40</a:t>
            </a:fld>
            <a:endParaRPr lang="tr-TR"/>
          </a:p>
        </p:txBody>
      </p:sp>
    </p:spTree>
    <p:extLst>
      <p:ext uri="{BB962C8B-B14F-4D97-AF65-F5344CB8AC3E}">
        <p14:creationId xmlns:p14="http://schemas.microsoft.com/office/powerpoint/2010/main" val="233011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İlk</a:t>
            </a:r>
            <a:r>
              <a:rPr lang="tr-TR" baseline="0" dirty="0" smtClean="0"/>
              <a:t> tabloda tanımlayıcı istatistikler var. Buradaki değerlerin notlar üzerinden değil, notların sıraları üzerinden hesaplandığını bilmekte fayda var. Yani 38,83 kız öğrencilerin not ortalaması değil. Tüm sınıfın notları 1’den 86’ya kadar sıralandığında (küçükten büyüğe) kız öğrencilerin notlarına ait sıraların ortalaması </a:t>
            </a:r>
          </a:p>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41</a:t>
            </a:fld>
            <a:endParaRPr lang="tr-TR"/>
          </a:p>
        </p:txBody>
      </p:sp>
    </p:spTree>
    <p:extLst>
      <p:ext uri="{BB962C8B-B14F-4D97-AF65-F5344CB8AC3E}">
        <p14:creationId xmlns:p14="http://schemas.microsoft.com/office/powerpoint/2010/main" val="1675434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42</a:t>
            </a:fld>
            <a:endParaRPr lang="tr-TR"/>
          </a:p>
        </p:txBody>
      </p:sp>
    </p:spTree>
    <p:extLst>
      <p:ext uri="{BB962C8B-B14F-4D97-AF65-F5344CB8AC3E}">
        <p14:creationId xmlns:p14="http://schemas.microsoft.com/office/powerpoint/2010/main" val="235171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Mann-Whitney U </a:t>
            </a:r>
            <a:r>
              <a:rPr lang="tr-TR" baseline="0" dirty="0" smtClean="0"/>
              <a:t>testi sonucunun yorumlanması.</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43</a:t>
            </a:fld>
            <a:endParaRPr lang="tr-TR"/>
          </a:p>
        </p:txBody>
      </p:sp>
    </p:spTree>
    <p:extLst>
      <p:ext uri="{BB962C8B-B14F-4D97-AF65-F5344CB8AC3E}">
        <p14:creationId xmlns:p14="http://schemas.microsoft.com/office/powerpoint/2010/main" val="440698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Karşılaştırılacak</a:t>
            </a:r>
            <a:r>
              <a:rPr lang="tr-TR" baseline="0" dirty="0" smtClean="0"/>
              <a:t> iki grup veri var. 1. grup veri sınıftaki 86 kişinin 1. ara sınav sonuçları, ikinci grup veri sınıftaki 86 kişinin 2. ara sınav sonuçları. İki örneklem denen bu iki grup veri. Bu iki örneklemin bağımlı olmasının nedeni ise aynı kişilere ait veriler olması. Yani aynı kişilerin hem 1. ara sınav notları hem 2. ara sınav notları var ve bunlar karşılaştırılıyor. İki grup birebir kesişiyor, örtüşüyor gibi de düşünülebilir.</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44</a:t>
            </a:fld>
            <a:endParaRPr lang="tr-TR"/>
          </a:p>
        </p:txBody>
      </p:sp>
    </p:spTree>
    <p:extLst>
      <p:ext uri="{BB962C8B-B14F-4D97-AF65-F5344CB8AC3E}">
        <p14:creationId xmlns:p14="http://schemas.microsoft.com/office/powerpoint/2010/main" val="309727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Varsayımların üçü de sağlandığına göre tek örneklem t testi</a:t>
            </a:r>
            <a:r>
              <a:rPr lang="tr-TR" baseline="0" dirty="0" smtClean="0"/>
              <a:t> uygulanabilir</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18</a:t>
            </a:fld>
            <a:endParaRPr lang="tr-TR"/>
          </a:p>
        </p:txBody>
      </p:sp>
    </p:spTree>
    <p:extLst>
      <p:ext uri="{BB962C8B-B14F-4D97-AF65-F5344CB8AC3E}">
        <p14:creationId xmlns:p14="http://schemas.microsoft.com/office/powerpoint/2010/main" val="2389699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1.varsayıma</a:t>
            </a:r>
            <a:r>
              <a:rPr lang="tr-TR" baseline="0" dirty="0" smtClean="0"/>
              <a:t> ek bir not:</a:t>
            </a:r>
            <a:r>
              <a:rPr lang="tr-TR" dirty="0" smtClean="0"/>
              <a:t> Bağımlı iki</a:t>
            </a:r>
            <a:r>
              <a:rPr lang="tr-TR" baseline="0" dirty="0" smtClean="0"/>
              <a:t> örneklem diyebilmemiz için iki gruptaki denek sayısının aynı olması ve bunların aynı denekler olması gerek.</a:t>
            </a:r>
          </a:p>
          <a:p>
            <a:r>
              <a:rPr lang="tr-TR" baseline="0" dirty="0" smtClean="0"/>
              <a:t>1.ara sınav notları da 2.ara sınav notları da aralıklı ölçekle toplandığı için 2. varsayım da sağlanıyor.</a:t>
            </a:r>
          </a:p>
          <a:p>
            <a:r>
              <a:rPr lang="tr-TR" baseline="0" dirty="0" smtClean="0"/>
              <a:t>3. Varsayımın sağlanıp sağlanmadığına bir sonraki slaytta bakılacak.</a:t>
            </a:r>
          </a:p>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45</a:t>
            </a:fld>
            <a:endParaRPr lang="tr-TR"/>
          </a:p>
        </p:txBody>
      </p:sp>
    </p:spTree>
    <p:extLst>
      <p:ext uri="{BB962C8B-B14F-4D97-AF65-F5344CB8AC3E}">
        <p14:creationId xmlns:p14="http://schemas.microsoft.com/office/powerpoint/2010/main" val="2345367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46</a:t>
            </a:fld>
            <a:endParaRPr lang="tr-TR"/>
          </a:p>
        </p:txBody>
      </p:sp>
    </p:spTree>
    <p:extLst>
      <p:ext uri="{BB962C8B-B14F-4D97-AF65-F5344CB8AC3E}">
        <p14:creationId xmlns:p14="http://schemas.microsoft.com/office/powerpoint/2010/main" val="2174281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3 varsayım da sağlandığına göre sınıfın 1. ara sınav not ortalamaları ile 2. ara sınav not ortalamaları arasında istatistiksel</a:t>
            </a:r>
            <a:r>
              <a:rPr lang="tr-TR" baseline="0" dirty="0" smtClean="0"/>
              <a:t> açıdan anlamlı/önemli bir farklılığın olup olmadığını bulmak için parametrik bağımlı iki örneklem testi olan bağımlı iki örneklem t testi uygulanır.</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47</a:t>
            </a:fld>
            <a:endParaRPr lang="tr-TR"/>
          </a:p>
        </p:txBody>
      </p:sp>
    </p:spTree>
    <p:extLst>
      <p:ext uri="{BB962C8B-B14F-4D97-AF65-F5344CB8AC3E}">
        <p14:creationId xmlns:p14="http://schemas.microsoft.com/office/powerpoint/2010/main" val="1649241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Bağımlı iki örneklem t testinin uygulanması</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48</a:t>
            </a:fld>
            <a:endParaRPr lang="tr-TR"/>
          </a:p>
        </p:txBody>
      </p:sp>
    </p:spTree>
    <p:extLst>
      <p:ext uri="{BB962C8B-B14F-4D97-AF65-F5344CB8AC3E}">
        <p14:creationId xmlns:p14="http://schemas.microsoft.com/office/powerpoint/2010/main" val="4124797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Bağımlı iki örneklem t testinin uygulanması</a:t>
            </a:r>
          </a:p>
          <a:p>
            <a:r>
              <a:rPr lang="tr-TR" dirty="0" smtClean="0"/>
              <a:t>İlk tabloda tanımlayıcı istatistikler var. İlk tablo 1. ara</a:t>
            </a:r>
            <a:r>
              <a:rPr lang="tr-TR" baseline="0" dirty="0" smtClean="0"/>
              <a:t> sınav ortalaması ile 2. ara sınav ortalamasının birbirine çok yakın olduğunu gösteriyor. 0,3 puanlık bir farklılık var. Çok yüksek ihtimalle 0,3 puanlık bu fark anlamlı istatistiksel açıdan anlamlı bir farklılık bulunmayacak.</a:t>
            </a:r>
          </a:p>
          <a:p>
            <a:r>
              <a:rPr lang="tr-TR" baseline="0" dirty="0" smtClean="0"/>
              <a:t>İkinci tablo test sonucunu içeren tablo.  </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49</a:t>
            </a:fld>
            <a:endParaRPr lang="tr-TR"/>
          </a:p>
        </p:txBody>
      </p:sp>
    </p:spTree>
    <p:extLst>
      <p:ext uri="{BB962C8B-B14F-4D97-AF65-F5344CB8AC3E}">
        <p14:creationId xmlns:p14="http://schemas.microsoft.com/office/powerpoint/2010/main" val="454144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Bağımlı iki örneklem t </a:t>
            </a:r>
            <a:r>
              <a:rPr lang="tr-TR" baseline="0" dirty="0" smtClean="0"/>
              <a:t>testi sonucunun yorumlanması.</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50</a:t>
            </a:fld>
            <a:endParaRPr lang="tr-TR"/>
          </a:p>
        </p:txBody>
      </p:sp>
    </p:spTree>
    <p:extLst>
      <p:ext uri="{BB962C8B-B14F-4D97-AF65-F5344CB8AC3E}">
        <p14:creationId xmlns:p14="http://schemas.microsoft.com/office/powerpoint/2010/main" val="776603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Soru için bağımlı iki örneklem söz</a:t>
            </a:r>
            <a:r>
              <a:rPr lang="tr-TR" baseline="0" dirty="0" smtClean="0"/>
              <a:t> konusu: 1. ara sınav notları ve final notları.</a:t>
            </a:r>
          </a:p>
          <a:p>
            <a:r>
              <a:rPr lang="tr-TR" baseline="0" dirty="0" smtClean="0"/>
              <a:t>Bağımlı iki örneklem t testi mi yoksa bunun nonparametrik (parametrik olmayan) karşılığı olan Wilcoxon işaretli sıra testi mi uygulanacağına karar vermek için varsayımlar test edilecek. </a:t>
            </a:r>
          </a:p>
          <a:p>
            <a:pPr marL="228600" indent="-228600">
              <a:buAutoNum type="arabicPeriod"/>
            </a:pPr>
            <a:r>
              <a:rPr lang="tr-TR" baseline="0" dirty="0" smtClean="0"/>
              <a:t>varsayım: Denek sayısı = 86 &gt;30 </a:t>
            </a:r>
            <a:r>
              <a:rPr lang="tr-TR" b="1" baseline="0" dirty="0" smtClean="0"/>
              <a:t>SAĞLANIYOR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baseline="0" dirty="0" smtClean="0"/>
              <a:t>varsayım: İki değişkene ilişkin verilerin de aralıklı/oranlı ölçekle toplanmış olması (1.değişken 1.ara sınav notları, 2.değişken final notları) </a:t>
            </a:r>
            <a:r>
              <a:rPr lang="tr-TR" b="1" baseline="0" dirty="0" smtClean="0"/>
              <a:t>SAĞLANIYOR</a:t>
            </a:r>
            <a:endParaRPr lang="tr-TR"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baseline="0" dirty="0" smtClean="0"/>
              <a:t>Varsayım: İki değişkenin de (1.ara sınav notları ve final notları) normal dağılım göstermesi – 1. ara sınav notlarının normal dağıldığını bulduk. Final notlarının normal dağılıp dağılmadığına bakmamız gerek. p=0,000 &lt; 0,05 Final notları normal dağılım göstermemektedir. </a:t>
            </a:r>
            <a:r>
              <a:rPr lang="tr-TR" b="1" baseline="0" dirty="0" smtClean="0"/>
              <a:t>SAĞLANMIYOR</a:t>
            </a:r>
            <a:endParaRPr lang="en-US" b="1" dirty="0"/>
          </a:p>
        </p:txBody>
      </p:sp>
      <p:sp>
        <p:nvSpPr>
          <p:cNvPr id="4" name="Slide Number Placeholder 3"/>
          <p:cNvSpPr>
            <a:spLocks noGrp="1"/>
          </p:cNvSpPr>
          <p:nvPr>
            <p:ph type="sldNum" sz="quarter" idx="10"/>
          </p:nvPr>
        </p:nvSpPr>
        <p:spPr/>
        <p:txBody>
          <a:bodyPr/>
          <a:lstStyle/>
          <a:p>
            <a:fld id="{B35B8978-700E-4062-AC7C-51947C701688}" type="slidenum">
              <a:rPr lang="tr-TR" smtClean="0"/>
              <a:t>51</a:t>
            </a:fld>
            <a:endParaRPr lang="tr-TR"/>
          </a:p>
        </p:txBody>
      </p:sp>
    </p:spTree>
    <p:extLst>
      <p:ext uri="{BB962C8B-B14F-4D97-AF65-F5344CB8AC3E}">
        <p14:creationId xmlns:p14="http://schemas.microsoft.com/office/powerpoint/2010/main" val="1969908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dirty="0" smtClean="0"/>
              <a:t>Wilcoxon testinin uygulanma adımları</a:t>
            </a:r>
            <a:endParaRPr lang="en-US" b="0" dirty="0"/>
          </a:p>
        </p:txBody>
      </p:sp>
      <p:sp>
        <p:nvSpPr>
          <p:cNvPr id="4" name="Slide Number Placeholder 3"/>
          <p:cNvSpPr>
            <a:spLocks noGrp="1"/>
          </p:cNvSpPr>
          <p:nvPr>
            <p:ph type="sldNum" sz="quarter" idx="10"/>
          </p:nvPr>
        </p:nvSpPr>
        <p:spPr/>
        <p:txBody>
          <a:bodyPr/>
          <a:lstStyle/>
          <a:p>
            <a:fld id="{B35B8978-700E-4062-AC7C-51947C701688}" type="slidenum">
              <a:rPr lang="tr-TR" smtClean="0"/>
              <a:t>52</a:t>
            </a:fld>
            <a:endParaRPr lang="tr-TR"/>
          </a:p>
        </p:txBody>
      </p:sp>
    </p:spTree>
    <p:extLst>
      <p:ext uri="{BB962C8B-B14F-4D97-AF65-F5344CB8AC3E}">
        <p14:creationId xmlns:p14="http://schemas.microsoft.com/office/powerpoint/2010/main" val="3185555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dirty="0" smtClean="0"/>
              <a:t>Wilcoxon testinin uygulanma adımları</a:t>
            </a:r>
            <a:endParaRPr lang="en-US" b="0" dirty="0"/>
          </a:p>
        </p:txBody>
      </p:sp>
      <p:sp>
        <p:nvSpPr>
          <p:cNvPr id="4" name="Slide Number Placeholder 3"/>
          <p:cNvSpPr>
            <a:spLocks noGrp="1"/>
          </p:cNvSpPr>
          <p:nvPr>
            <p:ph type="sldNum" sz="quarter" idx="10"/>
          </p:nvPr>
        </p:nvSpPr>
        <p:spPr/>
        <p:txBody>
          <a:bodyPr/>
          <a:lstStyle/>
          <a:p>
            <a:fld id="{B35B8978-700E-4062-AC7C-51947C701688}" type="slidenum">
              <a:rPr lang="tr-TR" smtClean="0"/>
              <a:t>53</a:t>
            </a:fld>
            <a:endParaRPr lang="tr-TR"/>
          </a:p>
        </p:txBody>
      </p:sp>
    </p:spTree>
    <p:extLst>
      <p:ext uri="{BB962C8B-B14F-4D97-AF65-F5344CB8AC3E}">
        <p14:creationId xmlns:p14="http://schemas.microsoft.com/office/powerpoint/2010/main" val="33313716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dirty="0" smtClean="0"/>
              <a:t>Wilcoxon testi sonuçları</a:t>
            </a:r>
          </a:p>
          <a:p>
            <a:r>
              <a:rPr lang="tr-TR" b="0" dirty="0" smtClean="0"/>
              <a:t>İlk tabloda tanımlayıcı</a:t>
            </a:r>
            <a:r>
              <a:rPr lang="tr-TR" b="0" baseline="0" dirty="0" smtClean="0"/>
              <a:t> bilgiler var. </a:t>
            </a:r>
          </a:p>
          <a:p>
            <a:r>
              <a:rPr lang="tr-TR" b="0" baseline="0" dirty="0" smtClean="0"/>
              <a:t>Final notu 1. ara sınav notundan düşük olan 22 kişi var. Bu 22 kişinin notlarına ilişkin sıraların ortalaması 42,55. </a:t>
            </a:r>
          </a:p>
          <a:p>
            <a:r>
              <a:rPr lang="tr-TR" b="0" baseline="0" dirty="0" smtClean="0"/>
              <a:t>Final notu 1. ara sınav notundan yüksek olan ise 64 kişi var. Bu 64 kişinin notlarının sıralarına ilişkin ortalama ise 43,83. </a:t>
            </a:r>
          </a:p>
          <a:p>
            <a:r>
              <a:rPr lang="tr-TR" b="0" baseline="0" dirty="0" smtClean="0"/>
              <a:t>Final notu ile 1. ara sınav notu aynı olan kimse yok.</a:t>
            </a:r>
          </a:p>
          <a:p>
            <a:r>
              <a:rPr lang="tr-TR" b="0" baseline="0" dirty="0" smtClean="0"/>
              <a:t>İkinci tablo test sonucunu veriyor.</a:t>
            </a:r>
            <a:endParaRPr lang="en-US" b="0" dirty="0"/>
          </a:p>
        </p:txBody>
      </p:sp>
      <p:sp>
        <p:nvSpPr>
          <p:cNvPr id="4" name="Slide Number Placeholder 3"/>
          <p:cNvSpPr>
            <a:spLocks noGrp="1"/>
          </p:cNvSpPr>
          <p:nvPr>
            <p:ph type="sldNum" sz="quarter" idx="10"/>
          </p:nvPr>
        </p:nvSpPr>
        <p:spPr/>
        <p:txBody>
          <a:bodyPr/>
          <a:lstStyle/>
          <a:p>
            <a:fld id="{B35B8978-700E-4062-AC7C-51947C701688}" type="slidenum">
              <a:rPr lang="tr-TR" smtClean="0"/>
              <a:t>54</a:t>
            </a:fld>
            <a:endParaRPr lang="tr-TR"/>
          </a:p>
        </p:txBody>
      </p:sp>
    </p:spTree>
    <p:extLst>
      <p:ext uri="{BB962C8B-B14F-4D97-AF65-F5344CB8AC3E}">
        <p14:creationId xmlns:p14="http://schemas.microsoft.com/office/powerpoint/2010/main" val="86144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%95’in anlamı ne?</a:t>
            </a:r>
          </a:p>
          <a:p>
            <a:r>
              <a:rPr lang="tr-TR" baseline="0" dirty="0" smtClean="0"/>
              <a:t> SPSS’te hata olasılığı default %5 olarak tanımlanmıştır. Bunun anlamı, bu testi yaparken 100 örneklemden 95’inde burada bulacağımız sonuç ile, 5’inde ise burada bulacağımız sonuçtan farklı bir sonuç ile karşılaşmayı kabul ettiğimizdir. Yaptığımız şey istatistik olduğu için ve örneklemler üzerinde çalıştığımız için hep belli bir hata söz konusu. Eğer evren üzerinden çalışıyor olsak, bulacağımız değerler istatistik değil parametre olacağı için hata söz konusu değil.</a:t>
            </a:r>
          </a:p>
          <a:p>
            <a:r>
              <a:rPr lang="tr-TR" baseline="0" dirty="0" smtClean="0"/>
              <a:t>Hata oranının %5’ten büyük olmaması istenir. %5’ten daha az hata ile araştırmanızı gereçekleştirmek istiyorsanız, buradaki %95 değerini (güvenirlik düzeyi) büyüterek hatayı azaltabilirsiniz. Örneğin buradaki güvenirlik düzeyini %99 yaparsanıızi hata oranınız %1 olur. Yani, 100 örneklemden yalnızca birinde burada bulduğunuz sonuçtan farklı bir sonuç bulunur.</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19</a:t>
            </a:fld>
            <a:endParaRPr lang="tr-TR"/>
          </a:p>
        </p:txBody>
      </p:sp>
    </p:spTree>
    <p:extLst>
      <p:ext uri="{BB962C8B-B14F-4D97-AF65-F5344CB8AC3E}">
        <p14:creationId xmlns:p14="http://schemas.microsoft.com/office/powerpoint/2010/main" val="2495271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Wilcoxon </a:t>
            </a:r>
            <a:r>
              <a:rPr lang="tr-TR" baseline="0" dirty="0" smtClean="0"/>
              <a:t>testi sonucunun yorumlanması.</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55</a:t>
            </a:fld>
            <a:endParaRPr lang="tr-TR"/>
          </a:p>
        </p:txBody>
      </p:sp>
    </p:spTree>
    <p:extLst>
      <p:ext uri="{BB962C8B-B14F-4D97-AF65-F5344CB8AC3E}">
        <p14:creationId xmlns:p14="http://schemas.microsoft.com/office/powerpoint/2010/main" val="19654190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56</a:t>
            </a:fld>
            <a:endParaRPr lang="tr-TR"/>
          </a:p>
        </p:txBody>
      </p:sp>
    </p:spTree>
    <p:extLst>
      <p:ext uri="{BB962C8B-B14F-4D97-AF65-F5344CB8AC3E}">
        <p14:creationId xmlns:p14="http://schemas.microsoft.com/office/powerpoint/2010/main" val="920571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57</a:t>
            </a:fld>
            <a:endParaRPr lang="tr-TR"/>
          </a:p>
        </p:txBody>
      </p:sp>
    </p:spTree>
    <p:extLst>
      <p:ext uri="{BB962C8B-B14F-4D97-AF65-F5344CB8AC3E}">
        <p14:creationId xmlns:p14="http://schemas.microsoft.com/office/powerpoint/2010/main" val="1826712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Compare</a:t>
            </a:r>
            <a:r>
              <a:rPr lang="tr-TR" baseline="0" dirty="0" smtClean="0"/>
              <a:t> means – Means yolu izlenerek bulunuyor (Dependent: 1. ara sınav notu, independent kısmı: barınma yeri değişkeni)</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58</a:t>
            </a:fld>
            <a:endParaRPr lang="tr-TR"/>
          </a:p>
        </p:txBody>
      </p:sp>
    </p:spTree>
    <p:extLst>
      <p:ext uri="{BB962C8B-B14F-4D97-AF65-F5344CB8AC3E}">
        <p14:creationId xmlns:p14="http://schemas.microsoft.com/office/powerpoint/2010/main" val="894444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Her bir gruptaki denek sayısının 30’dan büyük olması varsayımı sağlanmadı.</a:t>
            </a:r>
            <a:r>
              <a:rPr lang="tr-TR" baseline="0" dirty="0" smtClean="0"/>
              <a:t> Diğer iki varsayıma bakmaya gerek kalmadan kruskal wallis testini uygulayacağımıza karar veririz.</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59</a:t>
            </a:fld>
            <a:endParaRPr lang="tr-TR"/>
          </a:p>
        </p:txBody>
      </p:sp>
    </p:spTree>
    <p:extLst>
      <p:ext uri="{BB962C8B-B14F-4D97-AF65-F5344CB8AC3E}">
        <p14:creationId xmlns:p14="http://schemas.microsoft.com/office/powerpoint/2010/main" val="20983384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Kruskal</a:t>
            </a:r>
            <a:r>
              <a:rPr lang="tr-TR" baseline="0" dirty="0" smtClean="0"/>
              <a:t> Wallis Testinin uygulanması: Analyze – Nonparametric tests - ...</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60</a:t>
            </a:fld>
            <a:endParaRPr lang="tr-TR"/>
          </a:p>
        </p:txBody>
      </p:sp>
    </p:spTree>
    <p:extLst>
      <p:ext uri="{BB962C8B-B14F-4D97-AF65-F5344CB8AC3E}">
        <p14:creationId xmlns:p14="http://schemas.microsoft.com/office/powerpoint/2010/main" val="39230853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mtClean="0"/>
              <a:t>Kruskal</a:t>
            </a:r>
            <a:r>
              <a:rPr lang="tr-TR" baseline="0" smtClean="0"/>
              <a:t> Wallis Testinin uygulanması: Analyze – Nonparametric tests - ...</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61</a:t>
            </a:fld>
            <a:endParaRPr lang="tr-TR"/>
          </a:p>
        </p:txBody>
      </p:sp>
    </p:spTree>
    <p:extLst>
      <p:ext uri="{BB962C8B-B14F-4D97-AF65-F5344CB8AC3E}">
        <p14:creationId xmlns:p14="http://schemas.microsoft.com/office/powerpoint/2010/main" val="289284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Kruskal</a:t>
            </a:r>
            <a:r>
              <a:rPr lang="tr-TR" baseline="0" dirty="0" smtClean="0"/>
              <a:t> Wallis Testinin sonucu. Araştırma hipotezi kabul ediliyor ancak 0,05 yanılma payına yakın bir hata ile (0,038). Yakın değerler söz konusu olduğunda şüpheyle bakılmalı.</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62</a:t>
            </a:fld>
            <a:endParaRPr lang="tr-TR"/>
          </a:p>
        </p:txBody>
      </p:sp>
    </p:spTree>
    <p:extLst>
      <p:ext uri="{BB962C8B-B14F-4D97-AF65-F5344CB8AC3E}">
        <p14:creationId xmlns:p14="http://schemas.microsoft.com/office/powerpoint/2010/main" val="3939378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Wilcoxon </a:t>
            </a:r>
            <a:r>
              <a:rPr lang="tr-TR" baseline="0" dirty="0" smtClean="0"/>
              <a:t>testi sonucunun yorumlanması.</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63</a:t>
            </a:fld>
            <a:endParaRPr lang="tr-TR"/>
          </a:p>
        </p:txBody>
      </p:sp>
    </p:spTree>
    <p:extLst>
      <p:ext uri="{BB962C8B-B14F-4D97-AF65-F5344CB8AC3E}">
        <p14:creationId xmlns:p14="http://schemas.microsoft.com/office/powerpoint/2010/main" val="14613316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64</a:t>
            </a:fld>
            <a:endParaRPr lang="tr-TR"/>
          </a:p>
        </p:txBody>
      </p:sp>
    </p:spTree>
    <p:extLst>
      <p:ext uri="{BB962C8B-B14F-4D97-AF65-F5344CB8AC3E}">
        <p14:creationId xmlns:p14="http://schemas.microsoft.com/office/powerpoint/2010/main" val="1843822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Veri</a:t>
            </a:r>
            <a:r>
              <a:rPr lang="tr-TR" baseline="0" dirty="0" smtClean="0"/>
              <a:t> sayısı 86</a:t>
            </a:r>
          </a:p>
          <a:p>
            <a:r>
              <a:rPr lang="tr-TR" baseline="0" dirty="0" smtClean="0"/>
              <a:t>Ara sınav not ortalaması yaklaşık 63. Biz 70 olarak tahmin etmiştik. Arada yaklaşık 7 puanlık fark var (Bir sonraki slaytta yer alan tablodaki mean difference değeri de bu farkı veriyor). Bu test ile bakılan şey bu farkın istatistiksel olarak anlamlı bir fark olup olmadığı. Muhtemelen anlamlı çıkacak, çünkü 7 puan az bir farklılık değil. </a:t>
            </a:r>
          </a:p>
          <a:p>
            <a:r>
              <a:rPr lang="tr-TR" baseline="0" dirty="0" smtClean="0"/>
              <a:t>Standart sapma 13,5. Öğrencilerin notlarının ortalamaya göre değişkenlik miktarı 13 puan. </a:t>
            </a:r>
          </a:p>
          <a:p>
            <a:r>
              <a:rPr lang="tr-TR" baseline="0" dirty="0" smtClean="0"/>
              <a:t>Veriler normal dağıldığına göre standart sapma bilgisini kullanarak sınıfın %68’i (1 standart sapma sınırları); %95’i (2 standart sapma sınırları) ve %99’u (3 standart sapma sınırları) için not aralıklarını bulabiliriz.</a:t>
            </a:r>
          </a:p>
          <a:p>
            <a:r>
              <a:rPr lang="tr-TR" baseline="0" dirty="0" smtClean="0"/>
              <a:t>Standart hata 1,45. Farklı örneklemler için not ortalaması (62,65-1,45;62,65+1,45) yani yaklaşık olarak (61; 64) aralığında değişir. Farklı 100 örneklemin 95’inden bulunacak ortalamanın (61; 64) aralığında, 5’inde ise bu aralığın dışında olacağını söyleyebiliriz.</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20</a:t>
            </a:fld>
            <a:endParaRPr lang="tr-TR"/>
          </a:p>
        </p:txBody>
      </p:sp>
    </p:spTree>
    <p:extLst>
      <p:ext uri="{BB962C8B-B14F-4D97-AF65-F5344CB8AC3E}">
        <p14:creationId xmlns:p14="http://schemas.microsoft.com/office/powerpoint/2010/main" val="11038055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4’ün 2’li kombinasyonu</a:t>
            </a:r>
            <a:r>
              <a:rPr lang="tr-TR" baseline="0" dirty="0" smtClean="0"/>
              <a:t> kadar (yani 6 tane) farklı 2’li grup var. Farklılığın bunların hangisinden kaynaklandığını bulmak için her biri için bağımsız iki örneklem testi (Mann-Whitney testi) uygulanır. Farklılığı yaratan bunlardan sadece birindeki farklılık olabileceği gibi 6 grubun altısında birden de farklılık olabilir.</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65</a:t>
            </a:fld>
            <a:endParaRPr lang="tr-TR"/>
          </a:p>
        </p:txBody>
      </p:sp>
    </p:spTree>
    <p:extLst>
      <p:ext uri="{BB962C8B-B14F-4D97-AF65-F5344CB8AC3E}">
        <p14:creationId xmlns:p14="http://schemas.microsoft.com/office/powerpoint/2010/main" val="2825121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3 gruptaki denek sayısı da 30’dan büyük</a:t>
            </a:r>
          </a:p>
          <a:p>
            <a:r>
              <a:rPr lang="tr-TR" dirty="0" smtClean="0"/>
              <a:t>3 gruptaki</a:t>
            </a:r>
            <a:r>
              <a:rPr lang="tr-TR" baseline="0" dirty="0" smtClean="0"/>
              <a:t> veriler de normal dağılıyor</a:t>
            </a:r>
          </a:p>
          <a:p>
            <a:r>
              <a:rPr lang="tr-TR" baseline="0" dirty="0" smtClean="0"/>
              <a:t>0 km hızdan 100 km hıza çıkış süresi değişkenine ilişkin vrerile aralıklı oranlı ölçekle toplanmış</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66</a:t>
            </a:fld>
            <a:endParaRPr lang="tr-TR"/>
          </a:p>
        </p:txBody>
      </p:sp>
    </p:spTree>
    <p:extLst>
      <p:ext uri="{BB962C8B-B14F-4D97-AF65-F5344CB8AC3E}">
        <p14:creationId xmlns:p14="http://schemas.microsoft.com/office/powerpoint/2010/main" val="11823528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67</a:t>
            </a:fld>
            <a:endParaRPr lang="tr-TR"/>
          </a:p>
        </p:txBody>
      </p:sp>
    </p:spTree>
    <p:extLst>
      <p:ext uri="{BB962C8B-B14F-4D97-AF65-F5344CB8AC3E}">
        <p14:creationId xmlns:p14="http://schemas.microsoft.com/office/powerpoint/2010/main" val="34773914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68</a:t>
            </a:fld>
            <a:endParaRPr lang="tr-TR"/>
          </a:p>
        </p:txBody>
      </p:sp>
    </p:spTree>
    <p:extLst>
      <p:ext uri="{BB962C8B-B14F-4D97-AF65-F5344CB8AC3E}">
        <p14:creationId xmlns:p14="http://schemas.microsoft.com/office/powerpoint/2010/main" val="12074947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69</a:t>
            </a:fld>
            <a:endParaRPr lang="tr-TR"/>
          </a:p>
        </p:txBody>
      </p:sp>
    </p:spTree>
    <p:extLst>
      <p:ext uri="{BB962C8B-B14F-4D97-AF65-F5344CB8AC3E}">
        <p14:creationId xmlns:p14="http://schemas.microsoft.com/office/powerpoint/2010/main" val="7029958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70</a:t>
            </a:fld>
            <a:endParaRPr lang="tr-TR"/>
          </a:p>
        </p:txBody>
      </p:sp>
    </p:spTree>
    <p:extLst>
      <p:ext uri="{BB962C8B-B14F-4D97-AF65-F5344CB8AC3E}">
        <p14:creationId xmlns:p14="http://schemas.microsoft.com/office/powerpoint/2010/main" val="53414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Farklılığın hangi iki</a:t>
            </a:r>
            <a:r>
              <a:rPr lang="tr-TR" baseline="0" dirty="0" smtClean="0"/>
              <a:t> grup arasındaki farklılıktan kaynaklandığını bulmak için kullanılabilecek testler</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71</a:t>
            </a:fld>
            <a:endParaRPr lang="tr-TR"/>
          </a:p>
        </p:txBody>
      </p:sp>
    </p:spTree>
    <p:extLst>
      <p:ext uri="{BB962C8B-B14F-4D97-AF65-F5344CB8AC3E}">
        <p14:creationId xmlns:p14="http://schemas.microsoft.com/office/powerpoint/2010/main" val="649865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Düşük fiyatlı araçlarla orta fiyatlı araçlar arasında 0 km hızdan 100 km hıza çıkış süreleri</a:t>
            </a:r>
            <a:r>
              <a:rPr lang="tr-TR" baseline="0" dirty="0" smtClean="0"/>
              <a:t> bakımında 0,2 s fark var (p=0,887&gt;0,05 fark anlamlı değil)</a:t>
            </a:r>
          </a:p>
          <a:p>
            <a:r>
              <a:rPr lang="tr-TR" baseline="0" dirty="0" smtClean="0"/>
              <a:t>Düşük fiyatlı araçlarla yüksek fiyatlı araçlar arasında bu fark 1,4 s (p=0,003&lt;0,05 fark anlamlı)</a:t>
            </a:r>
          </a:p>
          <a:p>
            <a:r>
              <a:rPr lang="tr-TR" baseline="0" dirty="0" smtClean="0"/>
              <a:t>Orta fiyatlı araçlarla yüksek fiyatlı araçlar arasında ise 1,2 s. (p=0,012 &lt;0,05 fark anlamlı)</a:t>
            </a:r>
          </a:p>
        </p:txBody>
      </p:sp>
      <p:sp>
        <p:nvSpPr>
          <p:cNvPr id="4" name="Slide Number Placeholder 3"/>
          <p:cNvSpPr>
            <a:spLocks noGrp="1"/>
          </p:cNvSpPr>
          <p:nvPr>
            <p:ph type="sldNum" sz="quarter" idx="10"/>
          </p:nvPr>
        </p:nvSpPr>
        <p:spPr/>
        <p:txBody>
          <a:bodyPr/>
          <a:lstStyle/>
          <a:p>
            <a:fld id="{B35B8978-700E-4062-AC7C-51947C701688}" type="slidenum">
              <a:rPr lang="tr-TR" smtClean="0"/>
              <a:t>72</a:t>
            </a:fld>
            <a:endParaRPr lang="tr-TR"/>
          </a:p>
        </p:txBody>
      </p:sp>
    </p:spTree>
    <p:extLst>
      <p:ext uri="{BB962C8B-B14F-4D97-AF65-F5344CB8AC3E}">
        <p14:creationId xmlns:p14="http://schemas.microsoft.com/office/powerpoint/2010/main" val="4147453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73</a:t>
            </a:fld>
            <a:endParaRPr lang="tr-TR"/>
          </a:p>
        </p:txBody>
      </p:sp>
    </p:spTree>
    <p:extLst>
      <p:ext uri="{BB962C8B-B14F-4D97-AF65-F5344CB8AC3E}">
        <p14:creationId xmlns:p14="http://schemas.microsoft.com/office/powerpoint/2010/main" val="376638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Test value = 70 (test değeri 70): Ara sınav ortalamasına ilişkin tahminimizin</a:t>
            </a:r>
            <a:r>
              <a:rPr lang="tr-TR" baseline="0" dirty="0" smtClean="0"/>
              <a:t> 70 olduğu ve testin bu değere göre yapıldığı anlamına gelir.</a:t>
            </a:r>
          </a:p>
          <a:p>
            <a:endParaRPr lang="tr-TR" baseline="0" dirty="0" smtClean="0"/>
          </a:p>
          <a:p>
            <a:r>
              <a:rPr lang="tr-TR" dirty="0" smtClean="0"/>
              <a:t>t test değeri -5,060. SPSS kullanmadan bu</a:t>
            </a:r>
            <a:r>
              <a:rPr lang="tr-TR" baseline="0" dirty="0" smtClean="0"/>
              <a:t> teste ilişkin formülü kullanıp sonucu bulmak istediğimizde çıkacak değer. Bu değer t tablo değeri ile karşılaştırılarak istatistiksel olarak anlamlı fark olup olmadığı sonucuna ulaşılıyor. Ancak biz SPSS kullandığımız için bu kısım bizim için çok öenmli değil. Tek önemi t değerinin büyüklüğünün testin gücü (farklılığı kabul etme ya da reddetmedeki gücü) hakkında fikir vermesi. t test değeri = Mean difference / Std. Error of mean = -7,349 / 1,432 = -5,06 (Bu durumda, t test değerinin negatif olması gerçekleşen not ortalamasının tahmin edilen not ortalamasında küçük çıktığını gösterir)</a:t>
            </a:r>
          </a:p>
          <a:p>
            <a:endParaRPr lang="tr-TR" baseline="0" dirty="0" smtClean="0"/>
          </a:p>
          <a:p>
            <a:r>
              <a:rPr lang="tr-TR" baseline="0" dirty="0" smtClean="0"/>
              <a:t>df (degree of freedom, serbestlik derecesi): Anlaması da anlatması da zordur </a:t>
            </a:r>
            <a:r>
              <a:rPr lang="tr-TR" baseline="0" dirty="0" smtClean="0">
                <a:sym typeface="Wingdings" panose="05000000000000000000" pitchFamily="2" charset="2"/>
              </a:rPr>
              <a:t> Değişebilecek veri sayısı gibi düşünülebilir. Ayrıntılı bilgi için bkz. Abdullah Can, SPSS ile Bilimsel Araştırma Sürecinde Nicel Veri Analizi, 2014. s.36 (Dipnot 11)</a:t>
            </a:r>
          </a:p>
          <a:p>
            <a:endParaRPr lang="tr-TR" baseline="0" dirty="0" smtClean="0">
              <a:sym typeface="Wingdings" panose="05000000000000000000" pitchFamily="2" charset="2"/>
            </a:endParaRPr>
          </a:p>
          <a:p>
            <a:r>
              <a:rPr lang="tr-TR" baseline="0" dirty="0" smtClean="0">
                <a:sym typeface="Wingdings" panose="05000000000000000000" pitchFamily="2" charset="2"/>
              </a:rPr>
              <a:t>Sig. Değerinin daha önce ne anlama geldiği açıklanmıştı. Bizim için en önemli değer bu. Bu değeri hata oranı ile karşılaştırıp, araştırma hipotezimiz kabul mu ediliyor (yani doğru mu) yoksa red mi ediliyor (yani yanlış mı) kararını veriyoruz. Testi %95 güven düzeyinde yaptığımız için öngördüğümüz (kabul ettiğimiz) hata oranı 0,05 (%5). O halde sig. değerini (yani p değerini) hata oranı ile karşılaştıracağız. </a:t>
            </a:r>
          </a:p>
          <a:p>
            <a:endParaRPr lang="tr-TR" baseline="0" dirty="0" smtClean="0">
              <a:sym typeface="Wingdings" panose="05000000000000000000" pitchFamily="2" charset="2"/>
            </a:endParaRPr>
          </a:p>
          <a:p>
            <a:r>
              <a:rPr lang="tr-TR" baseline="0" dirty="0" smtClean="0">
                <a:sym typeface="Wingdings" panose="05000000000000000000" pitchFamily="2" charset="2"/>
              </a:rPr>
              <a:t>Mean difference (ortalama farkı): Gerçekleşen not ortalaması ile tahmin edilen not ortalaması arasındaki farkı veriyor. 62,65-70=-7,35</a:t>
            </a:r>
          </a:p>
          <a:p>
            <a:pPr marL="0" indent="0">
              <a:buFontTx/>
              <a:buNone/>
            </a:pPr>
            <a:r>
              <a:rPr lang="tr-TR" baseline="0" dirty="0" smtClean="0">
                <a:sym typeface="Wingdings" panose="05000000000000000000" pitchFamily="2" charset="2"/>
              </a:rPr>
              <a:t>- İşaretli olmasının nedeni gerçek ortalamanın tahminden daha küçük çıktığını vurgulamak. Bu t testinin yorumunu yaparken işe yarayacak bir bilgi.</a:t>
            </a:r>
          </a:p>
          <a:p>
            <a:pPr marL="0" indent="0">
              <a:buFontTx/>
              <a:buNone/>
            </a:pPr>
            <a:endParaRPr lang="tr-TR" baseline="0" dirty="0" smtClean="0">
              <a:sym typeface="Wingdings" panose="05000000000000000000" pitchFamily="2" charset="2"/>
            </a:endParaRPr>
          </a:p>
          <a:p>
            <a:pPr marL="0" indent="0">
              <a:buFontTx/>
              <a:buNone/>
            </a:pPr>
            <a:r>
              <a:rPr lang="tr-TR" baseline="0" dirty="0" smtClean="0">
                <a:sym typeface="Wingdings" panose="05000000000000000000" pitchFamily="2" charset="2"/>
              </a:rPr>
              <a:t>%95 confidence interval of the difference (Farkın %95 güven aralığı): Bu örnek için -7,35 olarak bulduğumuz farkın %95 güven düzeyinde (yani seçilecek 100 farklı örneklemden 95’inde) -10,24 ile -4,46 arasında bir değer olacağı. Buradan aslında not ortalamasının 70’e pek yaklaşmayacağını da anlamış oluyoruz (Farka ilişkin güven aralığı sınırlarının – olması)</a:t>
            </a:r>
          </a:p>
          <a:p>
            <a:endParaRPr lang="tr-TR" baseline="0" dirty="0" smtClean="0">
              <a:sym typeface="Wingdings" panose="05000000000000000000" pitchFamily="2" charset="2"/>
            </a:endParaRPr>
          </a:p>
          <a:p>
            <a:endParaRPr lang="tr-TR" baseline="0" dirty="0" smtClean="0"/>
          </a:p>
          <a:p>
            <a:endParaRPr lang="tr-TR" baseline="0" dirty="0" smtClean="0"/>
          </a:p>
        </p:txBody>
      </p:sp>
      <p:sp>
        <p:nvSpPr>
          <p:cNvPr id="4" name="Slide Number Placeholder 3"/>
          <p:cNvSpPr>
            <a:spLocks noGrp="1"/>
          </p:cNvSpPr>
          <p:nvPr>
            <p:ph type="sldNum" sz="quarter" idx="10"/>
          </p:nvPr>
        </p:nvSpPr>
        <p:spPr/>
        <p:txBody>
          <a:bodyPr/>
          <a:lstStyle/>
          <a:p>
            <a:fld id="{B35B8978-700E-4062-AC7C-51947C701688}" type="slidenum">
              <a:rPr lang="tr-TR" smtClean="0"/>
              <a:t>21</a:t>
            </a:fld>
            <a:endParaRPr lang="tr-TR"/>
          </a:p>
        </p:txBody>
      </p:sp>
    </p:spTree>
    <p:extLst>
      <p:ext uri="{BB962C8B-B14F-4D97-AF65-F5344CB8AC3E}">
        <p14:creationId xmlns:p14="http://schemas.microsoft.com/office/powerpoint/2010/main" val="368304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22</a:t>
            </a:fld>
            <a:endParaRPr lang="tr-TR"/>
          </a:p>
        </p:txBody>
      </p:sp>
    </p:spTree>
    <p:extLst>
      <p:ext uri="{BB962C8B-B14F-4D97-AF65-F5344CB8AC3E}">
        <p14:creationId xmlns:p14="http://schemas.microsoft.com/office/powerpoint/2010/main" val="1019327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 İlk soru için 1. şube ve</a:t>
            </a:r>
            <a:r>
              <a:rPr lang="tr-TR" baseline="0" dirty="0" smtClean="0"/>
              <a:t> 2. şube olmak üzere iki grup öğrenci var. İki örneklemden kastedilen bu iki grup öğrenci. Bağımsız olmalarının nedeni ise iki şubede yer alan öğrencilerin birbirinden farklı kişiler olması, her iki şubeye de devam eden herhangi bir öğrenci olmaması.</a:t>
            </a:r>
          </a:p>
          <a:p>
            <a:r>
              <a:rPr lang="tr-TR" baseline="0" dirty="0" smtClean="0"/>
              <a:t>- İkinci soru için de aynı mantıkla, kız öğrenciler ve erkek öğrenciler olmak üzere iki grup öğrenci var (iki örneklem). Bunlar arasında kesişim olmaması da bağımsız iki örneklem olmaları anlamına geliyor.</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23</a:t>
            </a:fld>
            <a:endParaRPr lang="tr-TR"/>
          </a:p>
        </p:txBody>
      </p:sp>
    </p:spTree>
    <p:extLst>
      <p:ext uri="{BB962C8B-B14F-4D97-AF65-F5344CB8AC3E}">
        <p14:creationId xmlns:p14="http://schemas.microsoft.com/office/powerpoint/2010/main" val="883001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mtClean="0"/>
              <a:t>- İlk </a:t>
            </a:r>
            <a:r>
              <a:rPr lang="tr-TR" dirty="0" smtClean="0"/>
              <a:t>soru için 1. şube ve</a:t>
            </a:r>
            <a:r>
              <a:rPr lang="tr-TR" baseline="0" dirty="0" smtClean="0"/>
              <a:t> 2. şube olmak üzere iki grup öğrenci var. İki örneklemden kastedilen bu iki grup öğrenci. Bağımsız olmalarının nedeni ise iki şubede yer alan öğrencilerin birbirinden farklı kişiler olması, her iki şubeye de devam eden herhangi bir öğrenci olmaması.</a:t>
            </a:r>
          </a:p>
          <a:p>
            <a:r>
              <a:rPr lang="tr-TR" baseline="0" dirty="0" smtClean="0"/>
              <a:t>- İkinci soru için de aynı mantıkla, kız öğrenciler ve erkek öğrenciler olmak üzere iki grup öğrenci var (iki örneklem). Bunlar arasında kesişim olmaması da bağımsız iki örneklem olmaları anlamına geliyor.</a:t>
            </a:r>
            <a:endParaRPr lang="en-US" dirty="0"/>
          </a:p>
        </p:txBody>
      </p:sp>
      <p:sp>
        <p:nvSpPr>
          <p:cNvPr id="4" name="Slide Number Placeholder 3"/>
          <p:cNvSpPr>
            <a:spLocks noGrp="1"/>
          </p:cNvSpPr>
          <p:nvPr>
            <p:ph type="sldNum" sz="quarter" idx="10"/>
          </p:nvPr>
        </p:nvSpPr>
        <p:spPr/>
        <p:txBody>
          <a:bodyPr/>
          <a:lstStyle/>
          <a:p>
            <a:fld id="{B35B8978-700E-4062-AC7C-51947C701688}" type="slidenum">
              <a:rPr lang="tr-TR" smtClean="0"/>
              <a:t>24</a:t>
            </a:fld>
            <a:endParaRPr lang="tr-TR"/>
          </a:p>
        </p:txBody>
      </p:sp>
    </p:spTree>
    <p:extLst>
      <p:ext uri="{BB962C8B-B14F-4D97-AF65-F5344CB8AC3E}">
        <p14:creationId xmlns:p14="http://schemas.microsoft.com/office/powerpoint/2010/main" val="148525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386D44-A9E7-4FF2-AE20-163D02D44A6F}" type="datetime1">
              <a:rPr lang="tr-TR" smtClean="0"/>
              <a:t>9.04.2019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874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86D44-A9E7-4FF2-AE20-163D02D44A6F}" type="datetime1">
              <a:rPr lang="tr-TR" smtClean="0"/>
              <a:t>9.04.2019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421171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86D44-A9E7-4FF2-AE20-163D02D44A6F}" type="datetime1">
              <a:rPr lang="tr-TR" smtClean="0"/>
              <a:t>9.04.2019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2753048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86D44-A9E7-4FF2-AE20-163D02D44A6F}" type="datetime1">
              <a:rPr lang="tr-TR" smtClean="0"/>
              <a:t>9.04.2019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88746092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86D44-A9E7-4FF2-AE20-163D02D44A6F}" type="datetime1">
              <a:rPr lang="tr-TR" smtClean="0"/>
              <a:t>9.04.2019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3015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386D44-A9E7-4FF2-AE20-163D02D44A6F}" type="datetime1">
              <a:rPr lang="tr-TR" smtClean="0"/>
              <a:t>9.04.2019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13752191"/>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386D44-A9E7-4FF2-AE20-163D02D44A6F}" type="datetime1">
              <a:rPr lang="tr-TR" smtClean="0"/>
              <a:t>9.04.2019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5503692"/>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386D44-A9E7-4FF2-AE20-163D02D44A6F}" type="datetime1">
              <a:rPr lang="tr-TR" smtClean="0"/>
              <a:t>9.04.2019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7751830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386D44-A9E7-4FF2-AE20-163D02D44A6F}" type="datetime1">
              <a:rPr lang="tr-TR" smtClean="0"/>
              <a:t>9.04.2019</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1052652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9386D44-A9E7-4FF2-AE20-163D02D44A6F}" type="datetime1">
              <a:rPr lang="tr-TR" smtClean="0"/>
              <a:t>9.04.2019</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769050935"/>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86D44-A9E7-4FF2-AE20-163D02D44A6F}" type="datetime1">
              <a:rPr lang="tr-TR" smtClean="0"/>
              <a:t>9.04.2019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31255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9386D44-A9E7-4FF2-AE20-163D02D44A6F}" type="datetime1">
              <a:rPr lang="tr-TR" smtClean="0"/>
              <a:t>9.04.2019</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302176B-0E47-46AC-8F43-DAB4B8A37D06}"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537857"/>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7" y="404664"/>
            <a:ext cx="8541269" cy="5976664"/>
          </a:xfrm>
        </p:spPr>
        <p:txBody>
          <a:bodyPr>
            <a:normAutofit/>
          </a:bodyPr>
          <a:lstStyle/>
          <a:p>
            <a:pPr algn="ctr"/>
            <a:r>
              <a:rPr lang="tr-TR" sz="3800" dirty="0" smtClean="0">
                <a:solidFill>
                  <a:schemeClr val="tx1"/>
                </a:solidFill>
                <a:latin typeface="Calibri" pitchFamily="34" charset="0"/>
              </a:rPr>
              <a:t>Parametrik ve Parametrik Olmayan Testler</a:t>
            </a:r>
            <a:br>
              <a:rPr lang="tr-TR" sz="3800" dirty="0" smtClean="0">
                <a:solidFill>
                  <a:schemeClr val="tx1"/>
                </a:solidFill>
                <a:latin typeface="Calibri" pitchFamily="34" charset="0"/>
              </a:rPr>
            </a:br>
            <a:r>
              <a:rPr lang="tr-TR" sz="4500" dirty="0" smtClean="0">
                <a:solidFill>
                  <a:schemeClr val="tx1"/>
                </a:solidFill>
                <a:latin typeface="Calibri" pitchFamily="34" charset="0"/>
              </a:rPr>
              <a:t/>
            </a:r>
            <a:br>
              <a:rPr lang="tr-TR" sz="4500" dirty="0" smtClean="0">
                <a:solidFill>
                  <a:schemeClr val="tx1"/>
                </a:solidFill>
                <a:latin typeface="Calibri" pitchFamily="34" charset="0"/>
              </a:rPr>
            </a:br>
            <a:r>
              <a:rPr lang="tr-TR" sz="4500" dirty="0" smtClean="0">
                <a:solidFill>
                  <a:schemeClr val="tx1"/>
                </a:solidFill>
                <a:latin typeface="Calibri" pitchFamily="34" charset="0"/>
              </a:rPr>
              <a:t>Ortalamaların karşılaştırılması</a:t>
            </a:r>
            <a:br>
              <a:rPr lang="tr-TR" sz="4500" dirty="0" smtClean="0">
                <a:solidFill>
                  <a:schemeClr val="tx1"/>
                </a:solidFill>
                <a:latin typeface="Calibri" pitchFamily="34" charset="0"/>
              </a:rPr>
            </a:br>
            <a:r>
              <a:rPr lang="tr-TR" sz="3900" dirty="0" smtClean="0">
                <a:solidFill>
                  <a:schemeClr val="tx1"/>
                </a:solidFill>
                <a:latin typeface="Calibri" pitchFamily="34" charset="0"/>
              </a:rPr>
              <a:t>t testleri, ANOVA</a:t>
            </a:r>
            <a:r>
              <a:rPr lang="tr-TR" sz="3900" dirty="0">
                <a:solidFill>
                  <a:schemeClr val="tx1"/>
                </a:solidFill>
                <a:latin typeface="Calibri" pitchFamily="34" charset="0"/>
              </a:rPr>
              <a:t/>
            </a:r>
            <a:br>
              <a:rPr lang="tr-TR" sz="3900" dirty="0">
                <a:solidFill>
                  <a:schemeClr val="tx1"/>
                </a:solidFill>
                <a:latin typeface="Calibri" pitchFamily="34" charset="0"/>
              </a:rPr>
            </a:br>
            <a:r>
              <a:rPr lang="tr-TR" sz="3900" dirty="0" smtClean="0">
                <a:solidFill>
                  <a:schemeClr val="tx1"/>
                </a:solidFill>
                <a:latin typeface="Calibri" pitchFamily="34" charset="0"/>
              </a:rPr>
              <a:t>Mann-Whitney U Testi</a:t>
            </a:r>
            <a:br>
              <a:rPr lang="tr-TR" sz="3900" dirty="0" smtClean="0">
                <a:solidFill>
                  <a:schemeClr val="tx1"/>
                </a:solidFill>
                <a:latin typeface="Calibri" pitchFamily="34" charset="0"/>
              </a:rPr>
            </a:br>
            <a:r>
              <a:rPr lang="tr-TR" sz="3900" dirty="0" smtClean="0">
                <a:solidFill>
                  <a:schemeClr val="tx1"/>
                </a:solidFill>
                <a:latin typeface="Calibri" pitchFamily="34" charset="0"/>
              </a:rPr>
              <a:t>Wilcoxon İşaretli Sıra </a:t>
            </a:r>
            <a:r>
              <a:rPr lang="tr-TR" sz="3900" dirty="0">
                <a:solidFill>
                  <a:schemeClr val="tx1"/>
                </a:solidFill>
                <a:latin typeface="Calibri" pitchFamily="34" charset="0"/>
              </a:rPr>
              <a:t>T</a:t>
            </a:r>
            <a:r>
              <a:rPr lang="tr-TR" sz="3900" dirty="0" smtClean="0">
                <a:solidFill>
                  <a:schemeClr val="tx1"/>
                </a:solidFill>
                <a:latin typeface="Calibri" pitchFamily="34" charset="0"/>
              </a:rPr>
              <a:t>esti</a:t>
            </a:r>
            <a:br>
              <a:rPr lang="tr-TR" sz="3900" dirty="0" smtClean="0">
                <a:solidFill>
                  <a:schemeClr val="tx1"/>
                </a:solidFill>
                <a:latin typeface="Calibri" pitchFamily="34" charset="0"/>
              </a:rPr>
            </a:br>
            <a:r>
              <a:rPr lang="tr-TR" sz="3900" dirty="0" smtClean="0">
                <a:solidFill>
                  <a:schemeClr val="tx1"/>
                </a:solidFill>
                <a:latin typeface="Calibri" pitchFamily="34" charset="0"/>
              </a:rPr>
              <a:t>Kruskal Wallis Testi</a:t>
            </a:r>
            <a:r>
              <a:rPr lang="tr-TR" sz="4800" b="1" dirty="0" smtClean="0">
                <a:latin typeface="Calibri" pitchFamily="34" charset="0"/>
              </a:rPr>
              <a:t/>
            </a:r>
            <a:br>
              <a:rPr lang="tr-TR" sz="4800" b="1" dirty="0" smtClean="0">
                <a:latin typeface="Calibri" pitchFamily="34" charset="0"/>
              </a:rPr>
            </a:br>
            <a:r>
              <a:rPr lang="tr-TR" sz="4800" b="1" dirty="0" smtClean="0">
                <a:latin typeface="Calibri" pitchFamily="34" charset="0"/>
              </a:rPr>
              <a:t/>
            </a:r>
            <a:br>
              <a:rPr lang="tr-TR" sz="4800" b="1" dirty="0" smtClean="0">
                <a:latin typeface="Calibri" pitchFamily="34" charset="0"/>
              </a:rPr>
            </a:br>
            <a:r>
              <a:rPr lang="tr-TR" sz="3500" dirty="0" smtClean="0">
                <a:solidFill>
                  <a:schemeClr val="tx1"/>
                </a:solidFill>
                <a:latin typeface="Calibri" pitchFamily="34" charset="0"/>
              </a:rPr>
              <a:t>BBY606 </a:t>
            </a:r>
            <a:r>
              <a:rPr lang="tr-TR" sz="3500" dirty="0" smtClean="0">
                <a:solidFill>
                  <a:schemeClr val="tx1"/>
                </a:solidFill>
                <a:latin typeface="Calibri" pitchFamily="34" charset="0"/>
              </a:rPr>
              <a:t>Araştırma Yöntemleri</a:t>
            </a:r>
            <a:br>
              <a:rPr lang="tr-TR" sz="3500" dirty="0" smtClean="0">
                <a:solidFill>
                  <a:schemeClr val="tx1"/>
                </a:solidFill>
                <a:latin typeface="Calibri" pitchFamily="34" charset="0"/>
              </a:rPr>
            </a:br>
            <a:r>
              <a:rPr lang="tr-TR" sz="3500" dirty="0" smtClean="0">
                <a:solidFill>
                  <a:schemeClr val="tx1"/>
                </a:solidFill>
                <a:latin typeface="Calibri" pitchFamily="34" charset="0"/>
              </a:rPr>
              <a:t>Güleda Doğan</a:t>
            </a:r>
            <a:r>
              <a:rPr lang="tr-TR" sz="4800" b="1" dirty="0">
                <a:latin typeface="Calibri" pitchFamily="34" charset="0"/>
              </a:rPr>
              <a:t/>
            </a:r>
            <a:br>
              <a:rPr lang="tr-TR" sz="4800" b="1" dirty="0">
                <a:latin typeface="Calibri" pitchFamily="34" charset="0"/>
              </a:rPr>
            </a:br>
            <a:endParaRPr lang="tr-TR" sz="4000" dirty="0">
              <a:latin typeface="Calibri" pitchFamily="34" charset="0"/>
            </a:endParaRPr>
          </a:p>
        </p:txBody>
      </p:sp>
    </p:spTree>
    <p:extLst>
      <p:ext uri="{BB962C8B-B14F-4D97-AF65-F5344CB8AC3E}">
        <p14:creationId xmlns:p14="http://schemas.microsoft.com/office/powerpoint/2010/main" val="2139260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10</a:t>
            </a:fld>
            <a:endParaRPr lang="tr-TR" sz="1600" b="1" dirty="0">
              <a:solidFill>
                <a:schemeClr val="tx1"/>
              </a:solidFill>
            </a:endParaRPr>
          </a:p>
        </p:txBody>
      </p:sp>
      <p:pic>
        <p:nvPicPr>
          <p:cNvPr id="3" name="Picture 2"/>
          <p:cNvPicPr>
            <a:picLocks noChangeAspect="1"/>
          </p:cNvPicPr>
          <p:nvPr/>
        </p:nvPicPr>
        <p:blipFill>
          <a:blip r:embed="rId2"/>
          <a:stretch>
            <a:fillRect/>
          </a:stretch>
        </p:blipFill>
        <p:spPr>
          <a:xfrm>
            <a:off x="683568" y="195474"/>
            <a:ext cx="7848872" cy="6041838"/>
          </a:xfrm>
          <a:prstGeom prst="rect">
            <a:avLst/>
          </a:prstGeom>
        </p:spPr>
      </p:pic>
    </p:spTree>
    <p:extLst>
      <p:ext uri="{BB962C8B-B14F-4D97-AF65-F5344CB8AC3E}">
        <p14:creationId xmlns:p14="http://schemas.microsoft.com/office/powerpoint/2010/main" val="4175198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11</a:t>
            </a:fld>
            <a:endParaRPr lang="tr-TR" sz="1600" b="1" dirty="0">
              <a:solidFill>
                <a:schemeClr val="tx1"/>
              </a:solidFill>
            </a:endParaRPr>
          </a:p>
        </p:txBody>
      </p:sp>
      <p:pic>
        <p:nvPicPr>
          <p:cNvPr id="2" name="Picture 1"/>
          <p:cNvPicPr>
            <a:picLocks noChangeAspect="1"/>
          </p:cNvPicPr>
          <p:nvPr/>
        </p:nvPicPr>
        <p:blipFill>
          <a:blip r:embed="rId2"/>
          <a:stretch>
            <a:fillRect/>
          </a:stretch>
        </p:blipFill>
        <p:spPr>
          <a:xfrm>
            <a:off x="467544" y="548680"/>
            <a:ext cx="8326872" cy="2232248"/>
          </a:xfrm>
          <a:prstGeom prst="rect">
            <a:avLst/>
          </a:prstGeom>
        </p:spPr>
      </p:pic>
      <p:sp>
        <p:nvSpPr>
          <p:cNvPr id="5" name="Rounded Rectangle 4"/>
          <p:cNvSpPr/>
          <p:nvPr/>
        </p:nvSpPr>
        <p:spPr>
          <a:xfrm>
            <a:off x="5004048" y="1657410"/>
            <a:ext cx="792088" cy="5400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ounded Rectangle 5"/>
          <p:cNvSpPr/>
          <p:nvPr/>
        </p:nvSpPr>
        <p:spPr>
          <a:xfrm>
            <a:off x="7958103" y="1646548"/>
            <a:ext cx="792088" cy="5400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p:cNvSpPr txBox="1"/>
          <p:nvPr/>
        </p:nvSpPr>
        <p:spPr>
          <a:xfrm>
            <a:off x="467544" y="2996952"/>
            <a:ext cx="8282647" cy="430887"/>
          </a:xfrm>
          <a:prstGeom prst="rect">
            <a:avLst/>
          </a:prstGeom>
          <a:noFill/>
        </p:spPr>
        <p:txBody>
          <a:bodyPr wrap="square" rtlCol="0">
            <a:spAutoFit/>
          </a:bodyPr>
          <a:lstStyle/>
          <a:p>
            <a:pPr algn="ctr"/>
            <a:r>
              <a:rPr lang="tr-TR" sz="2200" dirty="0" smtClean="0"/>
              <a:t>İki normal dağılım testi: Kolmogorov-Smirnov testi, Shapiro-Wilk testi</a:t>
            </a:r>
            <a:endParaRPr lang="tr-TR" sz="2200" dirty="0"/>
          </a:p>
        </p:txBody>
      </p:sp>
    </p:spTree>
    <p:extLst>
      <p:ext uri="{BB962C8B-B14F-4D97-AF65-F5344CB8AC3E}">
        <p14:creationId xmlns:p14="http://schemas.microsoft.com/office/powerpoint/2010/main" val="260059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Normal dağılım test sonucu</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1" y="2136080"/>
            <a:ext cx="7509771" cy="3885207"/>
          </a:xfrm>
        </p:spPr>
        <p:txBody>
          <a:bodyPr>
            <a:normAutofit/>
          </a:bodyPr>
          <a:lstStyle/>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Ne anlama geliyor? Nasıl yorumlanacak?</a:t>
            </a:r>
          </a:p>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Sig. = Significance = Hata olasılığı (p değeri) = 0,200</a:t>
            </a:r>
          </a:p>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İstatistikte kabul edilebilir hata olasılığı (default) 0,05</a:t>
            </a:r>
          </a:p>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Gerçekleşen hata olasılığı &gt; Öngörülen hata olasılığı</a:t>
            </a:r>
            <a:endParaRPr lang="tr-TR" sz="2200" dirty="0" smtClean="0">
              <a:solidFill>
                <a:schemeClr val="tx1"/>
              </a:solidFill>
              <a:latin typeface="Calibri" pitchFamily="34" charset="0"/>
            </a:endParaRPr>
          </a:p>
          <a:p>
            <a:pPr marL="0" lvl="1" indent="0">
              <a:spcBef>
                <a:spcPts val="0"/>
              </a:spcBef>
              <a:spcAft>
                <a:spcPts val="1200"/>
              </a:spcAft>
              <a:buNone/>
            </a:pPr>
            <a:endParaRPr lang="tr-TR" sz="26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12</a:t>
            </a:fld>
            <a:endParaRPr lang="tr-TR" sz="1600" b="1" dirty="0">
              <a:solidFill>
                <a:schemeClr val="tx1"/>
              </a:solidFill>
            </a:endParaRPr>
          </a:p>
        </p:txBody>
      </p:sp>
      <p:sp>
        <p:nvSpPr>
          <p:cNvPr id="5" name="Oval 4"/>
          <p:cNvSpPr/>
          <p:nvPr/>
        </p:nvSpPr>
        <p:spPr>
          <a:xfrm>
            <a:off x="2315437" y="4149080"/>
            <a:ext cx="1296144" cy="792088"/>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t>0,200</a:t>
            </a:r>
            <a:endParaRPr lang="tr-TR" sz="2400" b="1" dirty="0"/>
          </a:p>
        </p:txBody>
      </p:sp>
      <p:sp>
        <p:nvSpPr>
          <p:cNvPr id="6" name="Oval 5"/>
          <p:cNvSpPr/>
          <p:nvPr/>
        </p:nvSpPr>
        <p:spPr>
          <a:xfrm>
            <a:off x="5724128" y="4131818"/>
            <a:ext cx="1296144" cy="792088"/>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t>0,05</a:t>
            </a:r>
            <a:endParaRPr lang="tr-TR" sz="2400" b="1" dirty="0"/>
          </a:p>
        </p:txBody>
      </p:sp>
      <p:sp>
        <p:nvSpPr>
          <p:cNvPr id="7" name="Rectangle 6"/>
          <p:cNvSpPr/>
          <p:nvPr/>
        </p:nvSpPr>
        <p:spPr>
          <a:xfrm>
            <a:off x="2411760" y="5123444"/>
            <a:ext cx="4608512"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rPr>
              <a:t>Araştırma hipotezi reddedilir</a:t>
            </a:r>
            <a:endParaRPr lang="tr-TR" sz="2800" dirty="0">
              <a:solidFill>
                <a:schemeClr val="tx1"/>
              </a:solidFill>
            </a:endParaRPr>
          </a:p>
        </p:txBody>
      </p:sp>
    </p:spTree>
    <p:extLst>
      <p:ext uri="{BB962C8B-B14F-4D97-AF65-F5344CB8AC3E}">
        <p14:creationId xmlns:p14="http://schemas.microsoft.com/office/powerpoint/2010/main" val="136861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Normal dağılım test sonucu</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1" y="2136080"/>
            <a:ext cx="7509771" cy="3885207"/>
          </a:xfrm>
        </p:spPr>
        <p:txBody>
          <a:bodyPr>
            <a:normAutofit/>
          </a:bodyPr>
          <a:lstStyle/>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Normal dağılım testi için araştırma hipotezi</a:t>
            </a:r>
          </a:p>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1. ara sınav notlarının dağılımı normal dağılımdan farklıdır</a:t>
            </a:r>
          </a:p>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0,200 &gt; 0,05</a:t>
            </a:r>
          </a:p>
          <a:p>
            <a:pPr marL="633413" lvl="2" indent="-279400">
              <a:spcBef>
                <a:spcPts val="0"/>
              </a:spcBef>
              <a:spcAft>
                <a:spcPts val="600"/>
              </a:spcAft>
              <a:buFont typeface="Wingdings" panose="05000000000000000000" pitchFamily="2" charset="2"/>
              <a:buChar char="ü"/>
            </a:pPr>
            <a:r>
              <a:rPr lang="tr-TR" sz="2200" dirty="0" smtClean="0">
                <a:solidFill>
                  <a:schemeClr val="tx1"/>
                </a:solidFill>
                <a:latin typeface="Calibri" pitchFamily="34" charset="0"/>
              </a:rPr>
              <a:t>Araştırma hipotezi reddedilir</a:t>
            </a:r>
          </a:p>
          <a:p>
            <a:pPr marL="633413" lvl="2" indent="-279400">
              <a:spcBef>
                <a:spcPts val="0"/>
              </a:spcBef>
              <a:spcAft>
                <a:spcPts val="600"/>
              </a:spcAft>
              <a:buFont typeface="Wingdings" panose="05000000000000000000" pitchFamily="2" charset="2"/>
              <a:buChar char="ü"/>
            </a:pPr>
            <a:r>
              <a:rPr lang="tr-TR" sz="2200" dirty="0" smtClean="0">
                <a:solidFill>
                  <a:schemeClr val="tx1"/>
                </a:solidFill>
                <a:latin typeface="Calibri" pitchFamily="34" charset="0"/>
              </a:rPr>
              <a:t>1.ara sınav notlarının dağılımı normal dağılımdan farklı değildir</a:t>
            </a:r>
          </a:p>
          <a:p>
            <a:pPr marL="633413" lvl="2" indent="-279400">
              <a:spcBef>
                <a:spcPts val="0"/>
              </a:spcBef>
              <a:spcAft>
                <a:spcPts val="1200"/>
              </a:spcAft>
              <a:buFont typeface="Wingdings" panose="05000000000000000000" pitchFamily="2" charset="2"/>
              <a:buChar char="ü"/>
            </a:pPr>
            <a:r>
              <a:rPr lang="tr-TR" sz="2200" dirty="0" smtClean="0">
                <a:solidFill>
                  <a:schemeClr val="tx1"/>
                </a:solidFill>
                <a:latin typeface="Calibri" pitchFamily="34" charset="0"/>
              </a:rPr>
              <a:t>1. ara sınav notları normal dağılıma uygun dağılmaktadır</a:t>
            </a:r>
          </a:p>
          <a:p>
            <a:pPr marL="236538" lvl="1" indent="-236538">
              <a:spcBef>
                <a:spcPts val="0"/>
              </a:spcBef>
              <a:spcAft>
                <a:spcPts val="1200"/>
              </a:spcAft>
              <a:buFont typeface="Arial" panose="020B0604020202020204" pitchFamily="34" charset="0"/>
              <a:buChar char="•"/>
            </a:pPr>
            <a:endParaRPr lang="tr-TR" sz="2200" dirty="0" smtClean="0">
              <a:solidFill>
                <a:schemeClr val="tx1"/>
              </a:solidFill>
              <a:latin typeface="Calibri" pitchFamily="34" charset="0"/>
            </a:endParaRPr>
          </a:p>
          <a:p>
            <a:pPr marL="0" lvl="1" indent="0">
              <a:spcBef>
                <a:spcPts val="0"/>
              </a:spcBef>
              <a:spcAft>
                <a:spcPts val="1200"/>
              </a:spcAft>
              <a:buNone/>
            </a:pPr>
            <a:endParaRPr lang="tr-TR" sz="26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13</a:t>
            </a:fld>
            <a:endParaRPr lang="tr-TR" sz="1600" b="1" dirty="0">
              <a:solidFill>
                <a:schemeClr val="tx1"/>
              </a:solidFill>
            </a:endParaRPr>
          </a:p>
        </p:txBody>
      </p:sp>
    </p:spTree>
    <p:extLst>
      <p:ext uri="{BB962C8B-B14F-4D97-AF65-F5344CB8AC3E}">
        <p14:creationId xmlns:p14="http://schemas.microsoft.com/office/powerpoint/2010/main" val="13349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Tek örneklem t testi</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1" y="2060848"/>
            <a:ext cx="7509771" cy="4104456"/>
          </a:xfrm>
        </p:spPr>
        <p:txBody>
          <a:bodyPr>
            <a:normAutofit lnSpcReduction="10000"/>
          </a:bodyPr>
          <a:lstStyle/>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2,5 yaşındaki erkek çocuklar için hesaplanan kilo ve boy aralıkları</a:t>
            </a:r>
          </a:p>
          <a:p>
            <a:pPr marL="633413" lvl="2" indent="-279400">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Kilo ortalaması 13,5 / Kilo aralığı 10,3 – 17,0</a:t>
            </a:r>
          </a:p>
          <a:p>
            <a:pPr marL="633413" lvl="2" indent="-279400">
              <a:spcBef>
                <a:spcPts val="0"/>
              </a:spcBef>
              <a:spcAft>
                <a:spcPts val="1200"/>
              </a:spcAft>
              <a:buFont typeface="Wingdings" panose="05000000000000000000" pitchFamily="2" charset="2"/>
              <a:buChar char="ü"/>
            </a:pPr>
            <a:r>
              <a:rPr lang="tr-TR" sz="2600" dirty="0" smtClean="0">
                <a:solidFill>
                  <a:schemeClr val="tx1"/>
                </a:solidFill>
                <a:latin typeface="Calibri" pitchFamily="34" charset="0"/>
              </a:rPr>
              <a:t>Boy ortalaması 91,0 / Boy aralığı 83,5 – 100,0</a:t>
            </a:r>
          </a:p>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Başkent Hastanesi Çocuk Bölümü’ndeki 2,5 yaş çocukların ortalama boy uzunluğu 88,8 cm. Ortalama kilosu 13,3 </a:t>
            </a:r>
          </a:p>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Tek örneklem t testi hesaplanan kilo ve boy ortalamaları ile gerçekleşen ortalamalar arasında istatistiksel açıdan farklılık olup olmadığını araştırır</a:t>
            </a:r>
            <a:endParaRPr lang="tr-TR" sz="2200" dirty="0" smtClean="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endParaRPr lang="tr-TR" sz="2200" dirty="0" smtClean="0">
              <a:solidFill>
                <a:schemeClr val="tx1"/>
              </a:solidFill>
              <a:latin typeface="Calibri" pitchFamily="34" charset="0"/>
            </a:endParaRPr>
          </a:p>
          <a:p>
            <a:pPr marL="0" lvl="1" indent="0">
              <a:spcBef>
                <a:spcPts val="0"/>
              </a:spcBef>
              <a:spcAft>
                <a:spcPts val="1200"/>
              </a:spcAft>
              <a:buNone/>
            </a:pPr>
            <a:endParaRPr lang="tr-TR" sz="26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14</a:t>
            </a:fld>
            <a:endParaRPr lang="tr-TR" sz="1600" b="1" dirty="0">
              <a:solidFill>
                <a:schemeClr val="tx1"/>
              </a:solidFill>
            </a:endParaRPr>
          </a:p>
        </p:txBody>
      </p:sp>
    </p:spTree>
    <p:extLst>
      <p:ext uri="{BB962C8B-B14F-4D97-AF65-F5344CB8AC3E}">
        <p14:creationId xmlns:p14="http://schemas.microsoft.com/office/powerpoint/2010/main" val="322022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Tek örneklem t testi</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1" y="1988840"/>
            <a:ext cx="7509771" cy="4248472"/>
          </a:xfrm>
        </p:spPr>
        <p:txBody>
          <a:bodyPr>
            <a:normAutofit fontScale="85000" lnSpcReduction="10000"/>
          </a:bodyPr>
          <a:lstStyle/>
          <a:p>
            <a:pPr marL="236538" lvl="1" indent="-236538">
              <a:lnSpc>
                <a:spcPct val="100000"/>
              </a:lnSpc>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1. ara sınav öncesinde sınav ortalamasına ilişkin tahmininiz neydi?</a:t>
            </a:r>
          </a:p>
          <a:p>
            <a:pPr marL="236538" lvl="1" indent="-236538">
              <a:lnSpc>
                <a:spcPct val="100000"/>
              </a:lnSpc>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Tahmininiz tuttu mu?</a:t>
            </a:r>
          </a:p>
          <a:p>
            <a:pPr marL="236538" lvl="1" indent="-236538">
              <a:lnSpc>
                <a:spcPct val="100000"/>
              </a:lnSpc>
              <a:spcBef>
                <a:spcPts val="0"/>
              </a:spcBef>
              <a:spcAft>
                <a:spcPts val="1200"/>
              </a:spcAft>
              <a:buFont typeface="Arial" panose="020B0604020202020204" pitchFamily="34" charset="0"/>
              <a:buChar char="•"/>
            </a:pPr>
            <a:r>
              <a:rPr lang="tr-TR" sz="2600" b="1" dirty="0" smtClean="0">
                <a:solidFill>
                  <a:schemeClr val="tx1"/>
                </a:solidFill>
                <a:latin typeface="Calibri" pitchFamily="34" charset="0"/>
              </a:rPr>
              <a:t>Araştırma hipotezi: 1. ara sınav not ortalaması 70’t</a:t>
            </a:r>
            <a:r>
              <a:rPr lang="en-US" sz="2600" b="1" dirty="0" err="1" smtClean="0">
                <a:solidFill>
                  <a:schemeClr val="tx1"/>
                </a:solidFill>
                <a:latin typeface="Calibri" pitchFamily="34" charset="0"/>
              </a:rPr>
              <a:t>en</a:t>
            </a:r>
            <a:r>
              <a:rPr lang="en-US" sz="2600" b="1" dirty="0" smtClean="0">
                <a:solidFill>
                  <a:schemeClr val="tx1"/>
                </a:solidFill>
                <a:latin typeface="Calibri" pitchFamily="34" charset="0"/>
              </a:rPr>
              <a:t> </a:t>
            </a:r>
            <a:r>
              <a:rPr lang="en-US" sz="2600" b="1" dirty="0" err="1" smtClean="0">
                <a:solidFill>
                  <a:schemeClr val="tx1"/>
                </a:solidFill>
                <a:latin typeface="Calibri" pitchFamily="34" charset="0"/>
              </a:rPr>
              <a:t>farkl</a:t>
            </a:r>
            <a:r>
              <a:rPr lang="tr-TR" sz="2600" b="1" dirty="0" smtClean="0">
                <a:solidFill>
                  <a:schemeClr val="tx1"/>
                </a:solidFill>
                <a:latin typeface="Calibri" pitchFamily="34" charset="0"/>
              </a:rPr>
              <a:t>ıdır.</a:t>
            </a:r>
          </a:p>
          <a:p>
            <a:pPr marL="236538" lvl="1" indent="-236538">
              <a:lnSpc>
                <a:spcPct val="100000"/>
              </a:lnSpc>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Tek örneklem t testi tahmininiz ile gerçekleşen not ortalamasının istatistiksel olarak birbirinden farklı olup olmadığını test eder.</a:t>
            </a:r>
          </a:p>
          <a:p>
            <a:pPr marL="236538" lvl="1" indent="-236538">
              <a:lnSpc>
                <a:spcPct val="100000"/>
              </a:lnSpc>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‘Tek örneklem’ ne demek?</a:t>
            </a:r>
          </a:p>
          <a:p>
            <a:pPr marL="811213" lvl="2" indent="-280988">
              <a:lnSpc>
                <a:spcPct val="100000"/>
              </a:lnSpc>
              <a:spcBef>
                <a:spcPts val="0"/>
              </a:spcBef>
              <a:spcAft>
                <a:spcPts val="0"/>
              </a:spcAft>
              <a:buFont typeface="Wingdings" panose="05000000000000000000" pitchFamily="2" charset="2"/>
              <a:buChar char="ü"/>
            </a:pPr>
            <a:r>
              <a:rPr lang="tr-TR" sz="2400" dirty="0" smtClean="0">
                <a:solidFill>
                  <a:schemeClr val="tx1"/>
                </a:solidFill>
                <a:latin typeface="Calibri" pitchFamily="34" charset="0"/>
              </a:rPr>
              <a:t>Öğrencileri şubeleribe göre ya da cinsiyetlerine göre bölmeden tek bir grup olarak ele alıyoruz ve testi sınava giren 86 kişinin notları üzerinden yapıyoruz</a:t>
            </a:r>
            <a:endParaRPr lang="tr-TR" sz="26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15</a:t>
            </a:fld>
            <a:endParaRPr lang="tr-TR" sz="1600" b="1" dirty="0">
              <a:solidFill>
                <a:schemeClr val="tx1"/>
              </a:solidFill>
            </a:endParaRPr>
          </a:p>
        </p:txBody>
      </p:sp>
    </p:spTree>
    <p:extLst>
      <p:ext uri="{BB962C8B-B14F-4D97-AF65-F5344CB8AC3E}">
        <p14:creationId xmlns:p14="http://schemas.microsoft.com/office/powerpoint/2010/main" val="336771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Tek örneklem t testi</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1" y="1988840"/>
            <a:ext cx="7509771" cy="4248472"/>
          </a:xfrm>
        </p:spPr>
        <p:txBody>
          <a:bodyPr>
            <a:normAutofit/>
          </a:bodyPr>
          <a:lstStyle/>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Tek örneklem t testi parametrik bir test</a:t>
            </a:r>
          </a:p>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Bu testi uygulayabilmek için varsayımlar sağlanıyor mu?</a:t>
            </a:r>
          </a:p>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Varsayımlar sağlanmıyorsa tek örneklem t testi uygulanamaz, nonparametrik karşılığı yok</a:t>
            </a:r>
            <a:endParaRPr lang="tr-TR" sz="26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16</a:t>
            </a:fld>
            <a:endParaRPr lang="tr-TR" sz="1600" b="1" dirty="0">
              <a:solidFill>
                <a:schemeClr val="tx1"/>
              </a:solidFill>
            </a:endParaRPr>
          </a:p>
        </p:txBody>
      </p:sp>
    </p:spTree>
    <p:extLst>
      <p:ext uri="{BB962C8B-B14F-4D97-AF65-F5344CB8AC3E}">
        <p14:creationId xmlns:p14="http://schemas.microsoft.com/office/powerpoint/2010/main" val="21949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Tek örneklem t testi</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1" y="1988840"/>
            <a:ext cx="7509771" cy="4470946"/>
          </a:xfrm>
        </p:spPr>
        <p:txBody>
          <a:bodyPr>
            <a:normAutofit fontScale="92500" lnSpcReduction="10000"/>
          </a:bodyPr>
          <a:lstStyle/>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Tek örneklem t testi parametrik bir test</a:t>
            </a:r>
          </a:p>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Bu testi uygulayabilmek için varsayımlar sağlanıyor mu?</a:t>
            </a:r>
          </a:p>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Varsayımlar sağlanmıyorsa tek örneklem t testi uygulanamaz, nonparametrik karşılığı yok</a:t>
            </a:r>
          </a:p>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Veri sayısı (sınava giren kişi sayısı)</a:t>
            </a:r>
          </a:p>
          <a:p>
            <a:pPr marL="900113" lvl="2" indent="-369888">
              <a:spcBef>
                <a:spcPts val="0"/>
              </a:spcBef>
              <a:spcAft>
                <a:spcPts val="1200"/>
              </a:spcAft>
              <a:buFont typeface="Wingdings" panose="05000000000000000000" pitchFamily="2" charset="2"/>
              <a:buChar char="ü"/>
            </a:pPr>
            <a:r>
              <a:rPr lang="tr-TR" sz="2200" dirty="0">
                <a:solidFill>
                  <a:schemeClr val="tx1"/>
                </a:solidFill>
                <a:latin typeface="Calibri" pitchFamily="34" charset="0"/>
              </a:rPr>
              <a:t>N</a:t>
            </a:r>
            <a:r>
              <a:rPr lang="tr-TR" sz="2200" dirty="0" smtClean="0">
                <a:solidFill>
                  <a:schemeClr val="tx1"/>
                </a:solidFill>
                <a:latin typeface="Calibri" pitchFamily="34" charset="0"/>
              </a:rPr>
              <a:t>=86 &gt; 30</a:t>
            </a:r>
          </a:p>
          <a:p>
            <a:pPr marL="265113" indent="-265113">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Ölçek türü (ara sınav notu)</a:t>
            </a:r>
          </a:p>
          <a:p>
            <a:pPr marL="900113" lvl="1" indent="-369888">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Aralıklı ölçüm düzeyi, aralıklı ölçek</a:t>
            </a:r>
            <a:endParaRPr lang="tr-TR" sz="2400" dirty="0">
              <a:solidFill>
                <a:schemeClr val="tx1"/>
              </a:solidFill>
              <a:latin typeface="Calibri" pitchFamily="34" charset="0"/>
            </a:endParaRPr>
          </a:p>
          <a:p>
            <a:pPr marL="265113" indent="-265113">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Normal dağılım (ara </a:t>
            </a:r>
            <a:r>
              <a:rPr lang="tr-TR" sz="2600" dirty="0">
                <a:solidFill>
                  <a:schemeClr val="tx1"/>
                </a:solidFill>
                <a:latin typeface="Calibri" pitchFamily="34" charset="0"/>
              </a:rPr>
              <a:t>sınav notu)</a:t>
            </a:r>
          </a:p>
          <a:p>
            <a:pPr marL="900113" lvl="1" indent="-369888">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Daha önce bakıldı, normal dağılıyor</a:t>
            </a:r>
            <a:endParaRPr lang="tr-TR" sz="24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17</a:t>
            </a:fld>
            <a:endParaRPr lang="tr-TR" sz="1600" b="1" dirty="0">
              <a:solidFill>
                <a:schemeClr val="tx1"/>
              </a:solidFill>
            </a:endParaRPr>
          </a:p>
        </p:txBody>
      </p:sp>
    </p:spTree>
    <p:extLst>
      <p:ext uri="{BB962C8B-B14F-4D97-AF65-F5344CB8AC3E}">
        <p14:creationId xmlns:p14="http://schemas.microsoft.com/office/powerpoint/2010/main" val="292976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Tek örneklem t testi</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18</a:t>
            </a:fld>
            <a:endParaRPr lang="tr-TR" sz="1600" b="1" dirty="0">
              <a:solidFill>
                <a:schemeClr val="tx1"/>
              </a:solidFill>
            </a:endParaRPr>
          </a:p>
        </p:txBody>
      </p:sp>
      <p:pic>
        <p:nvPicPr>
          <p:cNvPr id="6" name="Picture 5"/>
          <p:cNvPicPr>
            <a:picLocks noChangeAspect="1"/>
          </p:cNvPicPr>
          <p:nvPr/>
        </p:nvPicPr>
        <p:blipFill rotWithShape="1">
          <a:blip r:embed="rId3"/>
          <a:srcRect l="60000" r="22572" b="73625"/>
          <a:stretch/>
        </p:blipFill>
        <p:spPr>
          <a:xfrm>
            <a:off x="1043608" y="1916832"/>
            <a:ext cx="7254051" cy="4248472"/>
          </a:xfrm>
          <a:prstGeom prst="rect">
            <a:avLst/>
          </a:prstGeom>
        </p:spPr>
      </p:pic>
    </p:spTree>
    <p:extLst>
      <p:ext uri="{BB962C8B-B14F-4D97-AF65-F5344CB8AC3E}">
        <p14:creationId xmlns:p14="http://schemas.microsoft.com/office/powerpoint/2010/main" val="3869925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Tek örneklem t testi</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19</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899592" y="2204864"/>
            <a:ext cx="7526731" cy="3456384"/>
          </a:xfrm>
          <a:prstGeom prst="rect">
            <a:avLst/>
          </a:prstGeom>
        </p:spPr>
      </p:pic>
      <p:sp>
        <p:nvSpPr>
          <p:cNvPr id="5" name="Oval 4"/>
          <p:cNvSpPr/>
          <p:nvPr/>
        </p:nvSpPr>
        <p:spPr>
          <a:xfrm>
            <a:off x="3995936" y="4293096"/>
            <a:ext cx="936104"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65659" y="3603572"/>
            <a:ext cx="936104"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31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Ders içeriği</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2" y="1916832"/>
            <a:ext cx="7509771" cy="4323706"/>
          </a:xfrm>
        </p:spPr>
        <p:txBody>
          <a:bodyPr>
            <a:normAutofit fontScale="85000" lnSpcReduction="20000"/>
          </a:bodyPr>
          <a:lstStyle/>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Parametrik testler / Parametrik olmayan testler</a:t>
            </a:r>
          </a:p>
          <a:p>
            <a:pPr marL="261938" indent="-261938">
              <a:lnSpc>
                <a:spcPct val="80000"/>
              </a:lnSpc>
              <a:spcBef>
                <a:spcPts val="0"/>
              </a:spcBef>
              <a:spcAft>
                <a:spcPts val="1200"/>
              </a:spcAft>
              <a:buFont typeface="Arial" pitchFamily="34" charset="0"/>
              <a:buChar char="•"/>
            </a:pPr>
            <a:r>
              <a:rPr lang="tr-TR" sz="2800" dirty="0" smtClean="0">
                <a:solidFill>
                  <a:schemeClr val="tx1"/>
                </a:solidFill>
                <a:latin typeface="Calibri" pitchFamily="34" charset="0"/>
              </a:rPr>
              <a:t>Ortalamaların karşılaştırılması</a:t>
            </a:r>
          </a:p>
          <a:p>
            <a:pPr marL="693738" lvl="1" indent="-354013">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Tek örneklem</a:t>
            </a:r>
          </a:p>
          <a:p>
            <a:pPr marL="1076325" lvl="3" indent="-265113">
              <a:spcBef>
                <a:spcPts val="0"/>
              </a:spcBef>
              <a:spcAft>
                <a:spcPts val="1200"/>
              </a:spcAft>
              <a:buFont typeface="Wingdings" panose="05000000000000000000" pitchFamily="2" charset="2"/>
              <a:buChar char="§"/>
            </a:pPr>
            <a:r>
              <a:rPr lang="tr-TR" sz="2200" dirty="0" smtClean="0">
                <a:solidFill>
                  <a:schemeClr val="tx1"/>
                </a:solidFill>
                <a:latin typeface="Calibri" pitchFamily="34" charset="0"/>
              </a:rPr>
              <a:t>Parametrik: Tek örneklem t testi</a:t>
            </a:r>
          </a:p>
          <a:p>
            <a:pPr marL="693738" lvl="1" indent="-354013">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Bağımsız iki örneklem</a:t>
            </a:r>
          </a:p>
          <a:p>
            <a:pPr marL="1058863" lvl="3" indent="-247650">
              <a:spcBef>
                <a:spcPts val="0"/>
              </a:spcBef>
              <a:spcAft>
                <a:spcPts val="600"/>
              </a:spcAft>
              <a:buFont typeface="Wingdings" panose="05000000000000000000" pitchFamily="2" charset="2"/>
              <a:buChar char="§"/>
            </a:pPr>
            <a:r>
              <a:rPr lang="tr-TR" sz="2200" dirty="0" smtClean="0">
                <a:solidFill>
                  <a:schemeClr val="tx1"/>
                </a:solidFill>
                <a:latin typeface="Calibri" pitchFamily="34" charset="0"/>
              </a:rPr>
              <a:t>Parametrik: Bağımsız iki örneklem t testi</a:t>
            </a:r>
          </a:p>
          <a:p>
            <a:pPr marL="1058863" lvl="3" indent="-247650">
              <a:spcBef>
                <a:spcPts val="0"/>
              </a:spcBef>
              <a:spcAft>
                <a:spcPts val="1200"/>
              </a:spcAft>
              <a:buFont typeface="Wingdings" panose="05000000000000000000" pitchFamily="2" charset="2"/>
              <a:buChar char="§"/>
            </a:pPr>
            <a:r>
              <a:rPr lang="tr-TR" sz="2200" dirty="0" smtClean="0">
                <a:solidFill>
                  <a:schemeClr val="tx1"/>
                </a:solidFill>
                <a:latin typeface="Calibri" pitchFamily="34" charset="0"/>
              </a:rPr>
              <a:t>Parametrik olmayan: Mann-Whitney U testi)</a:t>
            </a:r>
          </a:p>
          <a:p>
            <a:pPr marL="693738" lvl="1" indent="-354013">
              <a:lnSpc>
                <a:spcPct val="80000"/>
              </a:lnSpc>
              <a:spcBef>
                <a:spcPts val="0"/>
              </a:spcBef>
              <a:spcAft>
                <a:spcPts val="1200"/>
              </a:spcAft>
              <a:buFont typeface="Wingdings" panose="05000000000000000000" pitchFamily="2" charset="2"/>
              <a:buChar char="ü"/>
            </a:pPr>
            <a:r>
              <a:rPr lang="tr-TR" sz="2600" dirty="0" smtClean="0">
                <a:solidFill>
                  <a:schemeClr val="tx1"/>
                </a:solidFill>
                <a:latin typeface="Calibri" pitchFamily="34" charset="0"/>
              </a:rPr>
              <a:t>Bağımlı iki örneklem</a:t>
            </a:r>
          </a:p>
          <a:p>
            <a:pPr marL="1076325" lvl="3" indent="-265113">
              <a:lnSpc>
                <a:spcPct val="80000"/>
              </a:lnSpc>
              <a:spcBef>
                <a:spcPts val="0"/>
              </a:spcBef>
              <a:spcAft>
                <a:spcPts val="600"/>
              </a:spcAft>
              <a:buFont typeface="Wingdings" panose="05000000000000000000" pitchFamily="2" charset="2"/>
              <a:buChar char="§"/>
            </a:pPr>
            <a:r>
              <a:rPr lang="tr-TR" sz="2200" dirty="0" smtClean="0">
                <a:solidFill>
                  <a:schemeClr val="tx1"/>
                </a:solidFill>
                <a:latin typeface="Calibri" pitchFamily="34" charset="0"/>
              </a:rPr>
              <a:t>Parametrik: Bağımlı iki örneklem t testi</a:t>
            </a:r>
          </a:p>
          <a:p>
            <a:pPr marL="1076325" lvl="3" indent="-265113">
              <a:lnSpc>
                <a:spcPct val="80000"/>
              </a:lnSpc>
              <a:spcBef>
                <a:spcPts val="0"/>
              </a:spcBef>
              <a:spcAft>
                <a:spcPts val="1200"/>
              </a:spcAft>
              <a:buFont typeface="Wingdings" panose="05000000000000000000" pitchFamily="2" charset="2"/>
              <a:buChar char="§"/>
            </a:pPr>
            <a:r>
              <a:rPr lang="tr-TR" sz="2200" dirty="0" smtClean="0">
                <a:solidFill>
                  <a:schemeClr val="tx1"/>
                </a:solidFill>
                <a:latin typeface="Calibri" pitchFamily="34" charset="0"/>
              </a:rPr>
              <a:t>Parametrik olmayan: Wilcoxon İşaretli Sıra testi</a:t>
            </a:r>
          </a:p>
          <a:p>
            <a:pPr marL="693738" lvl="1" indent="-354013">
              <a:lnSpc>
                <a:spcPct val="80000"/>
              </a:lnSpc>
              <a:spcBef>
                <a:spcPts val="0"/>
              </a:spcBef>
              <a:spcAft>
                <a:spcPts val="1200"/>
              </a:spcAft>
              <a:buFont typeface="Wingdings" panose="05000000000000000000" pitchFamily="2" charset="2"/>
              <a:buChar char="ü"/>
            </a:pPr>
            <a:r>
              <a:rPr lang="tr-TR" sz="2600" dirty="0" smtClean="0">
                <a:solidFill>
                  <a:schemeClr val="tx1"/>
                </a:solidFill>
                <a:latin typeface="Calibri" pitchFamily="34" charset="0"/>
              </a:rPr>
              <a:t>Bağımsız ikiden fazla </a:t>
            </a:r>
            <a:r>
              <a:rPr lang="tr-TR" sz="2600" dirty="0">
                <a:solidFill>
                  <a:schemeClr val="tx1"/>
                </a:solidFill>
                <a:latin typeface="Calibri" pitchFamily="34" charset="0"/>
              </a:rPr>
              <a:t>örneklem</a:t>
            </a:r>
          </a:p>
          <a:p>
            <a:pPr marL="1076325" lvl="3" indent="-265113">
              <a:lnSpc>
                <a:spcPct val="80000"/>
              </a:lnSpc>
              <a:spcBef>
                <a:spcPts val="0"/>
              </a:spcBef>
              <a:spcAft>
                <a:spcPts val="600"/>
              </a:spcAft>
              <a:buFont typeface="Wingdings" panose="05000000000000000000" pitchFamily="2" charset="2"/>
              <a:buChar char="§"/>
            </a:pPr>
            <a:r>
              <a:rPr lang="tr-TR" sz="2200" dirty="0">
                <a:solidFill>
                  <a:schemeClr val="tx1"/>
                </a:solidFill>
                <a:latin typeface="Calibri" pitchFamily="34" charset="0"/>
              </a:rPr>
              <a:t>Parametrik: </a:t>
            </a:r>
            <a:r>
              <a:rPr lang="tr-TR" sz="2200" dirty="0" smtClean="0">
                <a:solidFill>
                  <a:schemeClr val="tx1"/>
                </a:solidFill>
                <a:latin typeface="Calibri" pitchFamily="34" charset="0"/>
              </a:rPr>
              <a:t>ANOVA testi</a:t>
            </a:r>
            <a:endParaRPr lang="tr-TR" sz="2200" dirty="0">
              <a:solidFill>
                <a:schemeClr val="tx1"/>
              </a:solidFill>
              <a:latin typeface="Calibri" pitchFamily="34" charset="0"/>
            </a:endParaRPr>
          </a:p>
          <a:p>
            <a:pPr marL="1076325" lvl="3" indent="-265113">
              <a:lnSpc>
                <a:spcPct val="80000"/>
              </a:lnSpc>
              <a:spcBef>
                <a:spcPts val="0"/>
              </a:spcBef>
              <a:spcAft>
                <a:spcPts val="600"/>
              </a:spcAft>
              <a:buFont typeface="Wingdings" panose="05000000000000000000" pitchFamily="2" charset="2"/>
              <a:buChar char="§"/>
            </a:pPr>
            <a:r>
              <a:rPr lang="tr-TR" sz="2200" dirty="0">
                <a:solidFill>
                  <a:schemeClr val="tx1"/>
                </a:solidFill>
                <a:latin typeface="Calibri" pitchFamily="34" charset="0"/>
              </a:rPr>
              <a:t>Parametrik olmayan: </a:t>
            </a:r>
            <a:r>
              <a:rPr lang="tr-TR" sz="2200" dirty="0" smtClean="0">
                <a:solidFill>
                  <a:schemeClr val="tx1"/>
                </a:solidFill>
                <a:latin typeface="Calibri" pitchFamily="34" charset="0"/>
              </a:rPr>
              <a:t>Kruskal Wallis testi</a:t>
            </a:r>
            <a:endParaRPr lang="tr-TR" sz="2800" dirty="0" smtClean="0">
              <a:solidFill>
                <a:schemeClr val="tx1"/>
              </a:solidFill>
              <a:latin typeface="Calibri" pitchFamily="34" charset="0"/>
            </a:endParaRPr>
          </a:p>
          <a:p>
            <a:pPr marL="261938" indent="-261938">
              <a:lnSpc>
                <a:spcPct val="80000"/>
              </a:lnSpc>
              <a:spcBef>
                <a:spcPts val="0"/>
              </a:spcBef>
              <a:spcAft>
                <a:spcPts val="1200"/>
              </a:spcAft>
              <a:buFont typeface="Arial" pitchFamily="34" charset="0"/>
              <a:buChar char="•"/>
            </a:pPr>
            <a:endParaRPr lang="tr-TR" sz="28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a:t>
            </a:fld>
            <a:endParaRPr lang="tr-TR" sz="1600" b="1" dirty="0">
              <a:solidFill>
                <a:schemeClr val="tx1"/>
              </a:solidFill>
            </a:endParaRPr>
          </a:p>
        </p:txBody>
      </p:sp>
    </p:spTree>
    <p:extLst>
      <p:ext uri="{BB962C8B-B14F-4D97-AF65-F5344CB8AC3E}">
        <p14:creationId xmlns:p14="http://schemas.microsoft.com/office/powerpoint/2010/main" val="23927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Tek örneklem t testi</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20</a:t>
            </a:fld>
            <a:endParaRPr lang="tr-TR" sz="1600" b="1" dirty="0">
              <a:solidFill>
                <a:schemeClr val="tx1"/>
              </a:solidFill>
            </a:endParaRPr>
          </a:p>
        </p:txBody>
      </p:sp>
      <p:pic>
        <p:nvPicPr>
          <p:cNvPr id="5" name="Picture 4"/>
          <p:cNvPicPr>
            <a:picLocks noChangeAspect="1"/>
          </p:cNvPicPr>
          <p:nvPr/>
        </p:nvPicPr>
        <p:blipFill rotWithShape="1">
          <a:blip r:embed="rId3"/>
          <a:srcRect r="28615" b="57895"/>
          <a:stretch/>
        </p:blipFill>
        <p:spPr>
          <a:xfrm>
            <a:off x="827584" y="2420888"/>
            <a:ext cx="7659851" cy="1656184"/>
          </a:xfrm>
          <a:prstGeom prst="rect">
            <a:avLst/>
          </a:prstGeom>
        </p:spPr>
      </p:pic>
    </p:spTree>
    <p:extLst>
      <p:ext uri="{BB962C8B-B14F-4D97-AF65-F5344CB8AC3E}">
        <p14:creationId xmlns:p14="http://schemas.microsoft.com/office/powerpoint/2010/main" val="2215114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Tek örneklem t testi</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21</a:t>
            </a:fld>
            <a:endParaRPr lang="tr-TR" sz="1600" b="1" dirty="0">
              <a:solidFill>
                <a:schemeClr val="tx1"/>
              </a:solidFill>
            </a:endParaRPr>
          </a:p>
        </p:txBody>
      </p:sp>
      <p:pic>
        <p:nvPicPr>
          <p:cNvPr id="5" name="Picture 4"/>
          <p:cNvPicPr>
            <a:picLocks noChangeAspect="1"/>
          </p:cNvPicPr>
          <p:nvPr/>
        </p:nvPicPr>
        <p:blipFill rotWithShape="1">
          <a:blip r:embed="rId3"/>
          <a:srcRect t="42105"/>
          <a:stretch/>
        </p:blipFill>
        <p:spPr>
          <a:xfrm>
            <a:off x="339953" y="1916832"/>
            <a:ext cx="8297695" cy="1760971"/>
          </a:xfrm>
          <a:prstGeom prst="rect">
            <a:avLst/>
          </a:prstGeom>
        </p:spPr>
      </p:pic>
      <p:sp>
        <p:nvSpPr>
          <p:cNvPr id="6" name="Rectangle 5"/>
          <p:cNvSpPr/>
          <p:nvPr/>
        </p:nvSpPr>
        <p:spPr>
          <a:xfrm>
            <a:off x="395536" y="3789040"/>
            <a:ext cx="8136905" cy="23042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p = 0,000002 &lt; 0,05 Araştırma hipotezi kabul edilir</a:t>
            </a:r>
          </a:p>
          <a:p>
            <a:pPr algn="ctr"/>
            <a:r>
              <a:rPr lang="tr-TR" sz="2800" b="1" dirty="0" smtClean="0">
                <a:solidFill>
                  <a:schemeClr val="tx1"/>
                </a:solidFill>
              </a:rPr>
              <a:t>Öngörülen hata %5 iken gerçekleşen hata %0,0002 (bir milyonda 2)</a:t>
            </a:r>
          </a:p>
          <a:p>
            <a:pPr algn="ctr"/>
            <a:endParaRPr lang="tr-TR" sz="2800" b="1" dirty="0" smtClean="0">
              <a:solidFill>
                <a:schemeClr val="tx1"/>
              </a:solidFill>
            </a:endParaRPr>
          </a:p>
          <a:p>
            <a:pPr algn="ctr"/>
            <a:r>
              <a:rPr lang="tr-TR" sz="2800" b="1" dirty="0" smtClean="0">
                <a:solidFill>
                  <a:schemeClr val="tx1"/>
                </a:solidFill>
              </a:rPr>
              <a:t>Ara sınav ortalaması 70’den farklıdır</a:t>
            </a:r>
            <a:endParaRPr lang="en-US" sz="2800" b="1" dirty="0">
              <a:solidFill>
                <a:schemeClr val="tx1"/>
              </a:solidFill>
            </a:endParaRPr>
          </a:p>
        </p:txBody>
      </p:sp>
    </p:spTree>
    <p:extLst>
      <p:ext uri="{BB962C8B-B14F-4D97-AF65-F5344CB8AC3E}">
        <p14:creationId xmlns:p14="http://schemas.microsoft.com/office/powerpoint/2010/main" val="114490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Test sonucu nasıl yorumlanır?</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1988840"/>
            <a:ext cx="7365754" cy="4470946"/>
          </a:xfrm>
        </p:spPr>
        <p:txBody>
          <a:bodyPr>
            <a:normAutofit/>
          </a:bodyPr>
          <a:lstStyle/>
          <a:p>
            <a:pPr marL="0" lvl="1" indent="0">
              <a:spcBef>
                <a:spcPts val="0"/>
              </a:spcBef>
              <a:spcAft>
                <a:spcPts val="1200"/>
              </a:spcAft>
              <a:buNone/>
            </a:pPr>
            <a:r>
              <a:rPr lang="tr-TR" sz="2600" dirty="0" smtClean="0">
                <a:solidFill>
                  <a:schemeClr val="tx1"/>
                </a:solidFill>
                <a:latin typeface="Calibri" pitchFamily="34" charset="0"/>
              </a:rPr>
              <a:t>BBY252 Araştırma Yöntemleri dersi 1. ara sınav not ortalamasının (yaklaşık 63) sınav öncesinde tahmin edilen 70 değerinden farklı olduğu ve bu farkın %95 güven düzeyinde istatistiksel açıdan anlamlı bir fark olduğu bulunmuştur (</a:t>
            </a:r>
            <a:r>
              <a:rPr lang="tr-TR" sz="2600" i="1" dirty="0" smtClean="0">
                <a:solidFill>
                  <a:schemeClr val="tx1"/>
                </a:solidFill>
                <a:latin typeface="Calibri" pitchFamily="34" charset="0"/>
              </a:rPr>
              <a:t>t</a:t>
            </a:r>
            <a:r>
              <a:rPr lang="tr-TR" sz="1400" dirty="0" smtClean="0">
                <a:solidFill>
                  <a:schemeClr val="tx1"/>
                </a:solidFill>
                <a:latin typeface="Calibri" pitchFamily="34" charset="0"/>
              </a:rPr>
              <a:t>(85)</a:t>
            </a:r>
            <a:r>
              <a:rPr lang="tr-TR" sz="2600" dirty="0" smtClean="0">
                <a:solidFill>
                  <a:schemeClr val="tx1"/>
                </a:solidFill>
                <a:latin typeface="Calibri" pitchFamily="34" charset="0"/>
              </a:rPr>
              <a:t> = -5,060; </a:t>
            </a:r>
            <a:r>
              <a:rPr lang="tr-TR" sz="2600" i="1" dirty="0" smtClean="0">
                <a:solidFill>
                  <a:schemeClr val="tx1"/>
                </a:solidFill>
                <a:latin typeface="Calibri" pitchFamily="34" charset="0"/>
              </a:rPr>
              <a:t>p</a:t>
            </a:r>
            <a:r>
              <a:rPr lang="tr-TR" sz="2600" dirty="0" smtClean="0">
                <a:solidFill>
                  <a:schemeClr val="tx1"/>
                </a:solidFill>
                <a:latin typeface="Calibri" pitchFamily="34" charset="0"/>
              </a:rPr>
              <a:t> &lt; 0,001). Ara sınav not ortalaması tahmin edilen puanın altında kalmıştır.</a:t>
            </a:r>
            <a:endParaRPr lang="tr-TR" sz="24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22</a:t>
            </a:fld>
            <a:endParaRPr lang="tr-TR" sz="1600" b="1" dirty="0">
              <a:solidFill>
                <a:schemeClr val="tx1"/>
              </a:solidFill>
            </a:endParaRPr>
          </a:p>
        </p:txBody>
      </p:sp>
    </p:spTree>
    <p:extLst>
      <p:ext uri="{BB962C8B-B14F-4D97-AF65-F5344CB8AC3E}">
        <p14:creationId xmlns:p14="http://schemas.microsoft.com/office/powerpoint/2010/main" val="328491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Bağımsız iki örneklem</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1988840"/>
            <a:ext cx="7365754" cy="4470946"/>
          </a:xfrm>
        </p:spPr>
        <p:txBody>
          <a:bodyPr>
            <a:normAutofit/>
          </a:bodyPr>
          <a:lstStyle/>
          <a:p>
            <a:pPr marL="179388" lvl="1" indent="-17938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Araştırma Yöntemleri 1. ara sınav not ortalamaları şubelere göre farklılık gösteriyor mu?</a:t>
            </a:r>
          </a:p>
          <a:p>
            <a:pPr marL="539750" lvl="2" indent="-269875">
              <a:spcBef>
                <a:spcPts val="0"/>
              </a:spcBef>
              <a:spcAft>
                <a:spcPts val="600"/>
              </a:spcAft>
              <a:buFont typeface="Wingdings" panose="05000000000000000000" pitchFamily="2" charset="2"/>
              <a:buChar char="ü"/>
            </a:pPr>
            <a:r>
              <a:rPr lang="tr-TR" sz="2400" dirty="0" smtClean="0">
                <a:solidFill>
                  <a:schemeClr val="tx1"/>
                </a:solidFill>
                <a:latin typeface="Calibri" pitchFamily="34" charset="0"/>
              </a:rPr>
              <a:t>İki örneklem dediğimiz ne?</a:t>
            </a:r>
          </a:p>
          <a:p>
            <a:pPr marL="539750" lvl="2" indent="-269875">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Bu iki örneklem neden bağımsız?</a:t>
            </a:r>
            <a:endParaRPr lang="tr-TR" sz="2600" dirty="0">
              <a:solidFill>
                <a:schemeClr val="tx1"/>
              </a:solidFill>
              <a:latin typeface="Calibri" pitchFamily="34" charset="0"/>
            </a:endParaRPr>
          </a:p>
          <a:p>
            <a:pPr marL="179388" lvl="1" indent="-179388">
              <a:spcBef>
                <a:spcPts val="0"/>
              </a:spcBef>
              <a:spcAft>
                <a:spcPts val="1200"/>
              </a:spcAft>
              <a:buFont typeface="Arial" panose="020B0604020202020204" pitchFamily="34" charset="0"/>
              <a:buChar char="•"/>
            </a:pPr>
            <a:r>
              <a:rPr lang="tr-TR" sz="2600" dirty="0">
                <a:solidFill>
                  <a:schemeClr val="tx1"/>
                </a:solidFill>
                <a:latin typeface="Calibri" pitchFamily="34" charset="0"/>
              </a:rPr>
              <a:t>Araştırma Yöntemleri 1. ara sınav not ortalamaları </a:t>
            </a:r>
            <a:r>
              <a:rPr lang="tr-TR" sz="2600" dirty="0" smtClean="0">
                <a:solidFill>
                  <a:schemeClr val="tx1"/>
                </a:solidFill>
                <a:latin typeface="Calibri" pitchFamily="34" charset="0"/>
              </a:rPr>
              <a:t>cinsiyete </a:t>
            </a:r>
            <a:r>
              <a:rPr lang="tr-TR" sz="2600" dirty="0">
                <a:solidFill>
                  <a:schemeClr val="tx1"/>
                </a:solidFill>
                <a:latin typeface="Calibri" pitchFamily="34" charset="0"/>
              </a:rPr>
              <a:t>göre farklılık gösteriyor mu</a:t>
            </a:r>
            <a:r>
              <a:rPr lang="tr-TR" sz="2600" dirty="0" smtClean="0">
                <a:solidFill>
                  <a:schemeClr val="tx1"/>
                </a:solidFill>
                <a:latin typeface="Calibri" pitchFamily="34" charset="0"/>
              </a:rPr>
              <a:t>?</a:t>
            </a:r>
          </a:p>
          <a:p>
            <a:pPr marL="539750" lvl="2" indent="-269875">
              <a:spcBef>
                <a:spcPts val="0"/>
              </a:spcBef>
              <a:spcAft>
                <a:spcPts val="600"/>
              </a:spcAft>
              <a:buFont typeface="Wingdings" panose="05000000000000000000" pitchFamily="2" charset="2"/>
              <a:buChar char="ü"/>
            </a:pPr>
            <a:r>
              <a:rPr lang="tr-TR" sz="2400" dirty="0">
                <a:solidFill>
                  <a:schemeClr val="tx1"/>
                </a:solidFill>
                <a:latin typeface="Calibri" pitchFamily="34" charset="0"/>
              </a:rPr>
              <a:t>İki örneklem dediğimiz ne?</a:t>
            </a:r>
          </a:p>
          <a:p>
            <a:pPr marL="539750" lvl="2" indent="-269875">
              <a:spcBef>
                <a:spcPts val="0"/>
              </a:spcBef>
              <a:spcAft>
                <a:spcPts val="1200"/>
              </a:spcAft>
              <a:buFont typeface="Wingdings" panose="05000000000000000000" pitchFamily="2" charset="2"/>
              <a:buChar char="ü"/>
            </a:pPr>
            <a:r>
              <a:rPr lang="tr-TR" sz="2400" dirty="0">
                <a:solidFill>
                  <a:schemeClr val="tx1"/>
                </a:solidFill>
                <a:latin typeface="Calibri" pitchFamily="34" charset="0"/>
              </a:rPr>
              <a:t>Bu iki örneklem neden bağımsız?</a:t>
            </a:r>
            <a:endParaRPr lang="tr-TR" sz="2600" dirty="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23</a:t>
            </a:fld>
            <a:endParaRPr lang="tr-TR" sz="1600" b="1" dirty="0">
              <a:solidFill>
                <a:schemeClr val="tx1"/>
              </a:solidFill>
            </a:endParaRPr>
          </a:p>
        </p:txBody>
      </p:sp>
    </p:spTree>
    <p:extLst>
      <p:ext uri="{BB962C8B-B14F-4D97-AF65-F5344CB8AC3E}">
        <p14:creationId xmlns:p14="http://schemas.microsoft.com/office/powerpoint/2010/main" val="29364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Bağımsız iki örneklem</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1988840"/>
            <a:ext cx="7365754" cy="4470946"/>
          </a:xfrm>
        </p:spPr>
        <p:txBody>
          <a:bodyPr>
            <a:normAutofit/>
          </a:bodyPr>
          <a:lstStyle/>
          <a:p>
            <a:pPr marL="179388" lvl="1" indent="-17938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Araştırma Yöntemleri 1. ara sınav not ortalamaları şubelere göre farklılık gösteriyor mu?</a:t>
            </a:r>
          </a:p>
          <a:p>
            <a:pPr marL="539750" lvl="2" indent="-269875">
              <a:spcBef>
                <a:spcPts val="0"/>
              </a:spcBef>
              <a:spcAft>
                <a:spcPts val="600"/>
              </a:spcAft>
              <a:buFont typeface="Wingdings" panose="05000000000000000000" pitchFamily="2" charset="2"/>
              <a:buChar char="ü"/>
            </a:pPr>
            <a:r>
              <a:rPr lang="tr-TR" sz="2400" dirty="0" smtClean="0">
                <a:solidFill>
                  <a:schemeClr val="tx1"/>
                </a:solidFill>
                <a:latin typeface="Calibri" pitchFamily="34" charset="0"/>
              </a:rPr>
              <a:t>İki örneklem dediğimiz ne?</a:t>
            </a:r>
          </a:p>
          <a:p>
            <a:pPr marL="539750" lvl="2" indent="-269875">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Bu iki örneklem neden bağımsız?</a:t>
            </a:r>
            <a:endParaRPr lang="tr-TR" sz="2600" dirty="0">
              <a:solidFill>
                <a:schemeClr val="tx1"/>
              </a:solidFill>
              <a:latin typeface="Calibri" pitchFamily="34" charset="0"/>
            </a:endParaRPr>
          </a:p>
          <a:p>
            <a:pPr marL="179388" lvl="1" indent="-179388">
              <a:spcBef>
                <a:spcPts val="0"/>
              </a:spcBef>
              <a:spcAft>
                <a:spcPts val="1200"/>
              </a:spcAft>
              <a:buFont typeface="Arial" panose="020B0604020202020204" pitchFamily="34" charset="0"/>
              <a:buChar char="•"/>
            </a:pPr>
            <a:r>
              <a:rPr lang="tr-TR" sz="2600" dirty="0">
                <a:solidFill>
                  <a:schemeClr val="tx1"/>
                </a:solidFill>
                <a:latin typeface="Calibri" pitchFamily="34" charset="0"/>
              </a:rPr>
              <a:t>Araştırma Yöntemleri 1. ara sınav not ortalamaları </a:t>
            </a:r>
            <a:r>
              <a:rPr lang="tr-TR" sz="2600" dirty="0" smtClean="0">
                <a:solidFill>
                  <a:schemeClr val="tx1"/>
                </a:solidFill>
                <a:latin typeface="Calibri" pitchFamily="34" charset="0"/>
              </a:rPr>
              <a:t>cinsiyete </a:t>
            </a:r>
            <a:r>
              <a:rPr lang="tr-TR" sz="2600" dirty="0">
                <a:solidFill>
                  <a:schemeClr val="tx1"/>
                </a:solidFill>
                <a:latin typeface="Calibri" pitchFamily="34" charset="0"/>
              </a:rPr>
              <a:t>göre farklılık gösteriyor mu</a:t>
            </a:r>
            <a:r>
              <a:rPr lang="tr-TR" sz="2600" dirty="0" smtClean="0">
                <a:solidFill>
                  <a:schemeClr val="tx1"/>
                </a:solidFill>
                <a:latin typeface="Calibri" pitchFamily="34" charset="0"/>
              </a:rPr>
              <a:t>?</a:t>
            </a:r>
          </a:p>
          <a:p>
            <a:pPr marL="539750" lvl="2" indent="-269875">
              <a:spcBef>
                <a:spcPts val="0"/>
              </a:spcBef>
              <a:spcAft>
                <a:spcPts val="600"/>
              </a:spcAft>
              <a:buFont typeface="Wingdings" panose="05000000000000000000" pitchFamily="2" charset="2"/>
              <a:buChar char="ü"/>
            </a:pPr>
            <a:r>
              <a:rPr lang="tr-TR" sz="2400" dirty="0">
                <a:solidFill>
                  <a:schemeClr val="tx1"/>
                </a:solidFill>
                <a:latin typeface="Calibri" pitchFamily="34" charset="0"/>
              </a:rPr>
              <a:t>İki örneklem dediğimiz ne?</a:t>
            </a:r>
          </a:p>
          <a:p>
            <a:pPr marL="539750" lvl="2" indent="-269875">
              <a:spcBef>
                <a:spcPts val="0"/>
              </a:spcBef>
              <a:spcAft>
                <a:spcPts val="1200"/>
              </a:spcAft>
              <a:buFont typeface="Wingdings" panose="05000000000000000000" pitchFamily="2" charset="2"/>
              <a:buChar char="ü"/>
            </a:pPr>
            <a:r>
              <a:rPr lang="tr-TR" sz="2400" dirty="0">
                <a:solidFill>
                  <a:schemeClr val="tx1"/>
                </a:solidFill>
                <a:latin typeface="Calibri" pitchFamily="34" charset="0"/>
              </a:rPr>
              <a:t>Bu iki örneklem neden bağımsız</a:t>
            </a:r>
            <a:r>
              <a:rPr lang="tr-TR" sz="2400" dirty="0" smtClean="0">
                <a:solidFill>
                  <a:schemeClr val="tx1"/>
                </a:solidFill>
                <a:latin typeface="Calibri" pitchFamily="34" charset="0"/>
              </a:rPr>
              <a:t>?</a:t>
            </a: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24</a:t>
            </a:fld>
            <a:endParaRPr lang="tr-TR" sz="1600" b="1" dirty="0">
              <a:solidFill>
                <a:schemeClr val="tx1"/>
              </a:solidFill>
            </a:endParaRPr>
          </a:p>
        </p:txBody>
      </p:sp>
    </p:spTree>
    <p:extLst>
      <p:ext uri="{BB962C8B-B14F-4D97-AF65-F5344CB8AC3E}">
        <p14:creationId xmlns:p14="http://schemas.microsoft.com/office/powerpoint/2010/main" val="23731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Bağımsız iki örneklem</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1988840"/>
            <a:ext cx="7365754" cy="4470946"/>
          </a:xfrm>
        </p:spPr>
        <p:txBody>
          <a:bodyPr>
            <a:normAutofit/>
          </a:bodyPr>
          <a:lstStyle/>
          <a:p>
            <a:pPr marL="179388" lvl="1" indent="-17938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Araştırma Yöntemleri 1. ara sınav not ortalamaları şubelere göre farklılık gösteriyor mu?</a:t>
            </a:r>
          </a:p>
          <a:p>
            <a:pPr marL="630238" lvl="2" indent="-360363">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1. şubenin ve 2. şubenin not ortalamalarını bulup karşılaştıralım</a:t>
            </a:r>
          </a:p>
          <a:p>
            <a:pPr marL="0" lvl="1" indent="0">
              <a:spcBef>
                <a:spcPts val="0"/>
              </a:spcBef>
              <a:spcAft>
                <a:spcPts val="1200"/>
              </a:spcAft>
              <a:buNone/>
            </a:pPr>
            <a:endParaRPr lang="tr-TR" sz="26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25</a:t>
            </a:fld>
            <a:endParaRPr lang="tr-TR" sz="1600" b="1" dirty="0">
              <a:solidFill>
                <a:schemeClr val="tx1"/>
              </a:solidFill>
            </a:endParaRPr>
          </a:p>
        </p:txBody>
      </p:sp>
    </p:spTree>
    <p:extLst>
      <p:ext uri="{BB962C8B-B14F-4D97-AF65-F5344CB8AC3E}">
        <p14:creationId xmlns:p14="http://schemas.microsoft.com/office/powerpoint/2010/main" val="14362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26</a:t>
            </a:fld>
            <a:endParaRPr lang="tr-TR" sz="1600" b="1" dirty="0">
              <a:solidFill>
                <a:schemeClr val="tx1"/>
              </a:solidFill>
            </a:endParaRPr>
          </a:p>
        </p:txBody>
      </p:sp>
      <p:pic>
        <p:nvPicPr>
          <p:cNvPr id="5" name="Picture 4"/>
          <p:cNvPicPr>
            <a:picLocks noChangeAspect="1"/>
          </p:cNvPicPr>
          <p:nvPr/>
        </p:nvPicPr>
        <p:blipFill rotWithShape="1">
          <a:blip r:embed="rId3"/>
          <a:srcRect l="60571" r="12001" b="44094"/>
          <a:stretch/>
        </p:blipFill>
        <p:spPr>
          <a:xfrm>
            <a:off x="611560" y="38174"/>
            <a:ext cx="7950130" cy="6271146"/>
          </a:xfrm>
          <a:prstGeom prst="rect">
            <a:avLst/>
          </a:prstGeom>
        </p:spPr>
      </p:pic>
    </p:spTree>
    <p:extLst>
      <p:ext uri="{BB962C8B-B14F-4D97-AF65-F5344CB8AC3E}">
        <p14:creationId xmlns:p14="http://schemas.microsoft.com/office/powerpoint/2010/main" val="698120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27</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899592" y="332656"/>
            <a:ext cx="7574174" cy="2880320"/>
          </a:xfrm>
          <a:prstGeom prst="rect">
            <a:avLst/>
          </a:prstGeom>
        </p:spPr>
      </p:pic>
    </p:spTree>
    <p:extLst>
      <p:ext uri="{BB962C8B-B14F-4D97-AF65-F5344CB8AC3E}">
        <p14:creationId xmlns:p14="http://schemas.microsoft.com/office/powerpoint/2010/main" val="3655676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Bağımsız iki örneklem</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2" y="1988840"/>
            <a:ext cx="7509770" cy="4470946"/>
          </a:xfrm>
        </p:spPr>
        <p:txBody>
          <a:bodyPr>
            <a:normAutofit/>
          </a:bodyPr>
          <a:lstStyle/>
          <a:p>
            <a:pPr marL="179388" lvl="1" indent="-17938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Bağımsız iki örneklemin ortalamalarını karşılaştırmak için yapabileceğimiz istatistiksel testler</a:t>
            </a:r>
          </a:p>
          <a:p>
            <a:pPr marL="722313" lvl="3" indent="-369888">
              <a:spcBef>
                <a:spcPts val="0"/>
              </a:spcBef>
              <a:spcAft>
                <a:spcPts val="600"/>
              </a:spcAft>
              <a:buFont typeface="Wingdings" panose="05000000000000000000" pitchFamily="2" charset="2"/>
              <a:buChar char="ü"/>
            </a:pPr>
            <a:r>
              <a:rPr lang="tr-TR" sz="2400" dirty="0">
                <a:solidFill>
                  <a:schemeClr val="tx1"/>
                </a:solidFill>
                <a:latin typeface="Calibri" pitchFamily="34" charset="0"/>
              </a:rPr>
              <a:t>Parametrik: Bağımsız iki örneklem t testi</a:t>
            </a:r>
          </a:p>
          <a:p>
            <a:pPr marL="722313" lvl="3" indent="-369888">
              <a:spcBef>
                <a:spcPts val="0"/>
              </a:spcBef>
              <a:spcAft>
                <a:spcPts val="1200"/>
              </a:spcAft>
              <a:buFont typeface="Wingdings" panose="05000000000000000000" pitchFamily="2" charset="2"/>
              <a:buChar char="ü"/>
            </a:pPr>
            <a:r>
              <a:rPr lang="tr-TR" sz="2400" dirty="0">
                <a:solidFill>
                  <a:schemeClr val="tx1"/>
                </a:solidFill>
                <a:latin typeface="Calibri" pitchFamily="34" charset="0"/>
              </a:rPr>
              <a:t>Parametrik olmayan: Mann-Whitney U testi)</a:t>
            </a:r>
          </a:p>
          <a:p>
            <a:pPr marL="179388" lvl="1" indent="-17938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Hangisini kullanacağımıza nasıl karar vereceğiz?</a:t>
            </a:r>
          </a:p>
          <a:p>
            <a:pPr marL="722313" lvl="2" indent="-369888">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Varsayımların testi</a:t>
            </a:r>
          </a:p>
          <a:p>
            <a:pPr marL="1171575" lvl="3" indent="-273050">
              <a:spcBef>
                <a:spcPts val="0"/>
              </a:spcBef>
              <a:spcAft>
                <a:spcPts val="600"/>
              </a:spcAft>
              <a:buFont typeface="Wingdings" panose="05000000000000000000" pitchFamily="2" charset="2"/>
              <a:buChar char="§"/>
            </a:pPr>
            <a:r>
              <a:rPr lang="tr-TR" sz="2400" dirty="0" smtClean="0">
                <a:solidFill>
                  <a:schemeClr val="tx1"/>
                </a:solidFill>
                <a:latin typeface="Calibri" pitchFamily="34" charset="0"/>
              </a:rPr>
              <a:t>Bağımlı değişkene ilişkin veriler aralıklı/oranlı ölçekle toplanmış mı?</a:t>
            </a:r>
          </a:p>
          <a:p>
            <a:pPr marL="1171575" lvl="3" indent="-273050">
              <a:spcBef>
                <a:spcPts val="0"/>
              </a:spcBef>
              <a:spcAft>
                <a:spcPts val="600"/>
              </a:spcAft>
              <a:buFont typeface="Wingdings" panose="05000000000000000000" pitchFamily="2" charset="2"/>
              <a:buChar char="§"/>
            </a:pPr>
            <a:r>
              <a:rPr lang="tr-TR" sz="2400" dirty="0" smtClean="0">
                <a:solidFill>
                  <a:schemeClr val="tx1"/>
                </a:solidFill>
                <a:latin typeface="Calibri" pitchFamily="34" charset="0"/>
              </a:rPr>
              <a:t>Her iki şubedeki öğrenci sayısı 30’dan büyük mü?</a:t>
            </a:r>
          </a:p>
          <a:p>
            <a:pPr marL="1171575" lvl="3" indent="-273050">
              <a:spcBef>
                <a:spcPts val="0"/>
              </a:spcBef>
              <a:spcAft>
                <a:spcPts val="1200"/>
              </a:spcAft>
              <a:buFont typeface="Wingdings" panose="05000000000000000000" pitchFamily="2" charset="2"/>
              <a:buChar char="§"/>
            </a:pPr>
            <a:r>
              <a:rPr lang="tr-TR" sz="2400" dirty="0" smtClean="0">
                <a:solidFill>
                  <a:schemeClr val="tx1"/>
                </a:solidFill>
                <a:latin typeface="Calibri" pitchFamily="34" charset="0"/>
              </a:rPr>
              <a:t>Her iki şubenin notları normal dağılıyor mu?</a:t>
            </a:r>
          </a:p>
          <a:p>
            <a:pPr marL="0" lvl="1" indent="0">
              <a:spcBef>
                <a:spcPts val="0"/>
              </a:spcBef>
              <a:spcAft>
                <a:spcPts val="1200"/>
              </a:spcAft>
              <a:buNone/>
            </a:pPr>
            <a:endParaRPr lang="tr-TR" sz="2400" dirty="0" smtClean="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28</a:t>
            </a:fld>
            <a:endParaRPr lang="tr-TR" sz="1600" b="1" dirty="0">
              <a:solidFill>
                <a:schemeClr val="tx1"/>
              </a:solidFill>
            </a:endParaRPr>
          </a:p>
        </p:txBody>
      </p:sp>
    </p:spTree>
    <p:extLst>
      <p:ext uri="{BB962C8B-B14F-4D97-AF65-F5344CB8AC3E}">
        <p14:creationId xmlns:p14="http://schemas.microsoft.com/office/powerpoint/2010/main" val="110422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29</a:t>
            </a:fld>
            <a:endParaRPr lang="tr-TR" sz="1600" b="1" dirty="0">
              <a:solidFill>
                <a:schemeClr val="tx1"/>
              </a:solidFill>
            </a:endParaRPr>
          </a:p>
        </p:txBody>
      </p:sp>
      <p:pic>
        <p:nvPicPr>
          <p:cNvPr id="7" name="Picture 6"/>
          <p:cNvPicPr>
            <a:picLocks noChangeAspect="1"/>
          </p:cNvPicPr>
          <p:nvPr/>
        </p:nvPicPr>
        <p:blipFill rotWithShape="1">
          <a:blip r:embed="rId3"/>
          <a:srcRect l="60572" r="26255" b="80853"/>
          <a:stretch/>
        </p:blipFill>
        <p:spPr>
          <a:xfrm>
            <a:off x="0" y="0"/>
            <a:ext cx="3919758" cy="2204864"/>
          </a:xfrm>
          <a:prstGeom prst="rect">
            <a:avLst/>
          </a:prstGeom>
        </p:spPr>
      </p:pic>
      <p:pic>
        <p:nvPicPr>
          <p:cNvPr id="8" name="Picture 7"/>
          <p:cNvPicPr>
            <a:picLocks noChangeAspect="1"/>
          </p:cNvPicPr>
          <p:nvPr/>
        </p:nvPicPr>
        <p:blipFill>
          <a:blip r:embed="rId4"/>
          <a:stretch>
            <a:fillRect/>
          </a:stretch>
        </p:blipFill>
        <p:spPr>
          <a:xfrm>
            <a:off x="1691680" y="1700808"/>
            <a:ext cx="7422408" cy="5124048"/>
          </a:xfrm>
          <a:prstGeom prst="rect">
            <a:avLst/>
          </a:prstGeom>
        </p:spPr>
      </p:pic>
    </p:spTree>
    <p:extLst>
      <p:ext uri="{BB962C8B-B14F-4D97-AF65-F5344CB8AC3E}">
        <p14:creationId xmlns:p14="http://schemas.microsoft.com/office/powerpoint/2010/main" val="839396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Parametrik test nedir?</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1" y="1988840"/>
            <a:ext cx="7509771" cy="4248472"/>
          </a:xfrm>
        </p:spPr>
        <p:txBody>
          <a:bodyPr>
            <a:normAutofit fontScale="77500" lnSpcReduction="20000"/>
          </a:bodyPr>
          <a:lstStyle/>
          <a:p>
            <a:pPr marL="261938" indent="-261938">
              <a:lnSpc>
                <a:spcPct val="110000"/>
              </a:lnSpc>
              <a:spcBef>
                <a:spcPts val="0"/>
              </a:spcBef>
              <a:spcAft>
                <a:spcPts val="1200"/>
              </a:spcAft>
              <a:buFont typeface="Arial" pitchFamily="34" charset="0"/>
              <a:buChar char="•"/>
            </a:pPr>
            <a:r>
              <a:rPr lang="tr-TR" sz="2800" dirty="0" smtClean="0">
                <a:solidFill>
                  <a:schemeClr val="tx1"/>
                </a:solidFill>
                <a:latin typeface="Calibri" pitchFamily="34" charset="0"/>
              </a:rPr>
              <a:t>İstatistikte iki grup test var:</a:t>
            </a:r>
          </a:p>
          <a:p>
            <a:pPr marL="633413" lvl="1" indent="-279400">
              <a:lnSpc>
                <a:spcPct val="110000"/>
              </a:lnSpc>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Parametrik testler</a:t>
            </a:r>
          </a:p>
          <a:p>
            <a:pPr marL="633413" lvl="1" indent="-279400">
              <a:lnSpc>
                <a:spcPct val="110000"/>
              </a:lnSpc>
              <a:spcBef>
                <a:spcPts val="0"/>
              </a:spcBef>
              <a:spcAft>
                <a:spcPts val="1200"/>
              </a:spcAft>
              <a:buFont typeface="Wingdings" panose="05000000000000000000" pitchFamily="2" charset="2"/>
              <a:buChar char="ü"/>
            </a:pPr>
            <a:r>
              <a:rPr lang="tr-TR" sz="2600" dirty="0" smtClean="0">
                <a:solidFill>
                  <a:schemeClr val="tx1"/>
                </a:solidFill>
                <a:latin typeface="Calibri" pitchFamily="34" charset="0"/>
              </a:rPr>
              <a:t>Parametrik olmayan testler (Nonparametrik testler)</a:t>
            </a:r>
          </a:p>
          <a:p>
            <a:pPr marL="280988" indent="-280988">
              <a:lnSpc>
                <a:spcPct val="110000"/>
              </a:lnSpc>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Parametrik testler kullanıldığında örneklemden bulunan sonuçlar evrene genellenebilir</a:t>
            </a:r>
          </a:p>
          <a:p>
            <a:pPr marL="261938" indent="-261938">
              <a:lnSpc>
                <a:spcPct val="110000"/>
              </a:lnSpc>
              <a:spcBef>
                <a:spcPts val="0"/>
              </a:spcBef>
              <a:spcAft>
                <a:spcPts val="1200"/>
              </a:spcAft>
              <a:buFont typeface="Arial" pitchFamily="34" charset="0"/>
              <a:buChar char="•"/>
            </a:pPr>
            <a:r>
              <a:rPr lang="tr-TR" sz="2800" dirty="0" smtClean="0">
                <a:solidFill>
                  <a:schemeClr val="tx1"/>
                </a:solidFill>
                <a:latin typeface="Calibri" pitchFamily="34" charset="0"/>
              </a:rPr>
              <a:t>Parametrik olmayan testler kullanıldığında genelleme yapılamaz</a:t>
            </a:r>
          </a:p>
          <a:p>
            <a:pPr marL="261938" indent="-261938">
              <a:lnSpc>
                <a:spcPct val="110000"/>
              </a:lnSpc>
              <a:spcBef>
                <a:spcPts val="0"/>
              </a:spcBef>
              <a:spcAft>
                <a:spcPts val="1200"/>
              </a:spcAft>
              <a:buFont typeface="Arial" pitchFamily="34" charset="0"/>
              <a:buChar char="•"/>
            </a:pPr>
            <a:r>
              <a:rPr lang="tr-TR" sz="2800" dirty="0" smtClean="0">
                <a:solidFill>
                  <a:schemeClr val="tx1"/>
                </a:solidFill>
                <a:latin typeface="Calibri" pitchFamily="34" charset="0"/>
              </a:rPr>
              <a:t>Her iki test grubu için de verilerin aralıklı/oranlı ölçekle toplanmış olması gerekir</a:t>
            </a:r>
          </a:p>
          <a:p>
            <a:pPr marL="633413" lvl="1" indent="-279400">
              <a:lnSpc>
                <a:spcPct val="110000"/>
              </a:lnSpc>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Birden çok değişken söz konusu olduğunda bağımlı değişkene ilişkin veriler</a:t>
            </a:r>
          </a:p>
          <a:p>
            <a:pPr marL="633413" lvl="1" indent="-279400">
              <a:lnSpc>
                <a:spcPct val="110000"/>
              </a:lnSpc>
              <a:spcBef>
                <a:spcPts val="0"/>
              </a:spcBef>
              <a:spcAft>
                <a:spcPts val="1200"/>
              </a:spcAft>
              <a:buFont typeface="Wingdings" panose="05000000000000000000" pitchFamily="2" charset="2"/>
              <a:buChar char="ü"/>
            </a:pPr>
            <a:r>
              <a:rPr lang="tr-TR" sz="2600" dirty="0" smtClean="0">
                <a:solidFill>
                  <a:schemeClr val="tx1"/>
                </a:solidFill>
                <a:latin typeface="Calibri" pitchFamily="34" charset="0"/>
              </a:rPr>
              <a:t>Ortalaması karşılaştırılacak veriler</a:t>
            </a:r>
            <a:endParaRPr lang="tr-TR" sz="26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a:t>
            </a:fld>
            <a:endParaRPr lang="tr-TR" sz="1600" b="1" dirty="0">
              <a:solidFill>
                <a:schemeClr val="tx1"/>
              </a:solidFill>
            </a:endParaRPr>
          </a:p>
        </p:txBody>
      </p:sp>
    </p:spTree>
    <p:extLst>
      <p:ext uri="{BB962C8B-B14F-4D97-AF65-F5344CB8AC3E}">
        <p14:creationId xmlns:p14="http://schemas.microsoft.com/office/powerpoint/2010/main" val="375604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30</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35496" y="58076"/>
            <a:ext cx="9065601" cy="2074780"/>
          </a:xfrm>
          <a:prstGeom prst="rect">
            <a:avLst/>
          </a:prstGeom>
        </p:spPr>
      </p:pic>
      <p:sp>
        <p:nvSpPr>
          <p:cNvPr id="3" name="Rounded Rectangle 2"/>
          <p:cNvSpPr/>
          <p:nvPr/>
        </p:nvSpPr>
        <p:spPr>
          <a:xfrm>
            <a:off x="5580112" y="836712"/>
            <a:ext cx="864096" cy="7200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341" y="2175242"/>
            <a:ext cx="9065600" cy="4093428"/>
          </a:xfrm>
          <a:prstGeom prst="rect">
            <a:avLst/>
          </a:prstGeom>
          <a:solidFill>
            <a:srgbClr val="FFFF00"/>
          </a:solidFill>
          <a:ln>
            <a:noFill/>
          </a:ln>
        </p:spPr>
        <p:txBody>
          <a:bodyPr wrap="square" rtlCol="0">
            <a:spAutoFit/>
          </a:bodyPr>
          <a:lstStyle/>
          <a:p>
            <a:r>
              <a:rPr lang="tr-TR" sz="2000" dirty="0" smtClean="0"/>
              <a:t>1.şube için normal dağılım p değeri = 0,200 (gerçekleşen hata olasılığı)</a:t>
            </a:r>
          </a:p>
          <a:p>
            <a:pPr>
              <a:spcAft>
                <a:spcPts val="1200"/>
              </a:spcAft>
            </a:pPr>
            <a:r>
              <a:rPr lang="tr-TR" sz="2000" dirty="0" smtClean="0"/>
              <a:t>2.şube için normal dağılım p değeri = 0,200 (gerçekleşen hata olasılığı)</a:t>
            </a:r>
          </a:p>
          <a:p>
            <a:pPr>
              <a:spcAft>
                <a:spcPts val="1200"/>
              </a:spcAft>
            </a:pPr>
            <a:r>
              <a:rPr lang="tr-TR" sz="2000" dirty="0" smtClean="0"/>
              <a:t>Öngörülen hata olasılığı 0,05 (%5) - %95 güvenirlik düzeyinde testi gerçekleştirdik</a:t>
            </a:r>
            <a:endParaRPr lang="tr-TR" sz="2000" dirty="0"/>
          </a:p>
          <a:p>
            <a:pPr marL="0" lvl="1">
              <a:spcAft>
                <a:spcPts val="1200"/>
              </a:spcAft>
            </a:pPr>
            <a:r>
              <a:rPr lang="tr-TR" sz="2000" b="1" dirty="0">
                <a:latin typeface="Calibri" pitchFamily="34" charset="0"/>
              </a:rPr>
              <a:t>Gerçekleşen hata olasılığı &gt; Öngörülen hata olasılığı ise araştırma hipotezi reddedilir</a:t>
            </a:r>
            <a:r>
              <a:rPr lang="tr-TR" sz="2000" b="1" dirty="0" smtClean="0">
                <a:latin typeface="Calibri" pitchFamily="34" charset="0"/>
              </a:rPr>
              <a:t>.</a:t>
            </a:r>
            <a:endParaRPr lang="tr-TR" sz="2000" b="1" dirty="0">
              <a:latin typeface="Calibri" pitchFamily="34" charset="0"/>
            </a:endParaRPr>
          </a:p>
          <a:p>
            <a:pPr marL="0" lvl="1">
              <a:spcAft>
                <a:spcPts val="1200"/>
              </a:spcAft>
            </a:pPr>
            <a:r>
              <a:rPr lang="tr-TR" sz="2000" b="1" dirty="0" smtClean="0">
                <a:latin typeface="Calibri" pitchFamily="34" charset="0"/>
              </a:rPr>
              <a:t>0,200 &gt; 0,05 Araştırma hipotezi red.</a:t>
            </a:r>
            <a:endParaRPr lang="tr-TR" sz="2000" b="1" dirty="0">
              <a:latin typeface="Calibri" pitchFamily="34" charset="0"/>
            </a:endParaRPr>
          </a:p>
          <a:p>
            <a:pPr marL="0" lvl="1" indent="0">
              <a:spcBef>
                <a:spcPts val="0"/>
              </a:spcBef>
              <a:buFont typeface="Arial" panose="020B0604020202020204" pitchFamily="34" charset="0"/>
              <a:buNone/>
            </a:pPr>
            <a:r>
              <a:rPr lang="tr-TR" sz="2000" dirty="0" smtClean="0">
                <a:latin typeface="Calibri" pitchFamily="34" charset="0"/>
              </a:rPr>
              <a:t>Hipotezler: </a:t>
            </a:r>
          </a:p>
          <a:p>
            <a:pPr marL="0" lvl="1" indent="0">
              <a:spcBef>
                <a:spcPts val="0"/>
              </a:spcBef>
              <a:buFont typeface="Arial" panose="020B0604020202020204" pitchFamily="34" charset="0"/>
              <a:buNone/>
            </a:pPr>
            <a:r>
              <a:rPr lang="tr-TR" sz="2000" dirty="0" smtClean="0">
                <a:latin typeface="Calibri" pitchFamily="34" charset="0"/>
              </a:rPr>
              <a:t>1.şubenin </a:t>
            </a:r>
            <a:r>
              <a:rPr lang="tr-TR" sz="2000" dirty="0">
                <a:latin typeface="Calibri" pitchFamily="34" charset="0"/>
              </a:rPr>
              <a:t>1. ara sınav notlarının dağılımı normal dağılımdan </a:t>
            </a:r>
            <a:r>
              <a:rPr lang="tr-TR" sz="2000" dirty="0" smtClean="0">
                <a:latin typeface="Calibri" pitchFamily="34" charset="0"/>
              </a:rPr>
              <a:t>farklıdır.</a:t>
            </a:r>
          </a:p>
          <a:p>
            <a:pPr marL="0" lvl="1" indent="0">
              <a:spcBef>
                <a:spcPts val="0"/>
              </a:spcBef>
              <a:spcAft>
                <a:spcPts val="1200"/>
              </a:spcAft>
              <a:buFont typeface="Arial" panose="020B0604020202020204" pitchFamily="34" charset="0"/>
              <a:buNone/>
            </a:pPr>
            <a:r>
              <a:rPr lang="tr-TR" sz="2000" dirty="0" smtClean="0">
                <a:latin typeface="Calibri" pitchFamily="34" charset="0"/>
              </a:rPr>
              <a:t>2.şubenin </a:t>
            </a:r>
            <a:r>
              <a:rPr lang="tr-TR" sz="2000" dirty="0">
                <a:latin typeface="Calibri" pitchFamily="34" charset="0"/>
              </a:rPr>
              <a:t>1.ara sınav notlarının dağılımı normal dağılımdan farklıdır</a:t>
            </a:r>
            <a:r>
              <a:rPr lang="tr-TR" sz="2000" dirty="0" smtClean="0">
                <a:latin typeface="Calibri" pitchFamily="34" charset="0"/>
              </a:rPr>
              <a:t>.</a:t>
            </a:r>
            <a:endParaRPr lang="tr-TR" sz="2000" dirty="0">
              <a:latin typeface="Calibri" pitchFamily="34" charset="0"/>
            </a:endParaRPr>
          </a:p>
          <a:p>
            <a:pPr marL="0" lvl="1" indent="0">
              <a:spcBef>
                <a:spcPts val="0"/>
              </a:spcBef>
              <a:spcAft>
                <a:spcPts val="1200"/>
              </a:spcAft>
              <a:buFont typeface="Arial" panose="020B0604020202020204" pitchFamily="34" charset="0"/>
              <a:buNone/>
            </a:pPr>
            <a:r>
              <a:rPr lang="tr-TR" sz="2000" b="1" dirty="0" smtClean="0">
                <a:latin typeface="Calibri" pitchFamily="34" charset="0"/>
              </a:rPr>
              <a:t>Sonuç: İki şubenin notları da normal dağılım gösteriyor.</a:t>
            </a:r>
          </a:p>
          <a:p>
            <a:pPr marL="0" lvl="1" indent="0">
              <a:spcBef>
                <a:spcPts val="0"/>
              </a:spcBef>
              <a:buFont typeface="Arial" panose="020B0604020202020204" pitchFamily="34" charset="0"/>
              <a:buNone/>
            </a:pPr>
            <a:r>
              <a:rPr lang="tr-TR" sz="2000" b="1" dirty="0" smtClean="0">
                <a:latin typeface="Calibri" pitchFamily="34" charset="0"/>
              </a:rPr>
              <a:t>3. Varsayım da sağlandı</a:t>
            </a:r>
            <a:endParaRPr lang="tr-TR" sz="2000" b="1" dirty="0">
              <a:latin typeface="Calibri" pitchFamily="34" charset="0"/>
            </a:endParaRPr>
          </a:p>
        </p:txBody>
      </p:sp>
    </p:spTree>
    <p:extLst>
      <p:ext uri="{BB962C8B-B14F-4D97-AF65-F5344CB8AC3E}">
        <p14:creationId xmlns:p14="http://schemas.microsoft.com/office/powerpoint/2010/main" val="307638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31</a:t>
            </a:fld>
            <a:endParaRPr lang="tr-TR" sz="1600" b="1" dirty="0">
              <a:solidFill>
                <a:schemeClr val="tx1"/>
              </a:solidFill>
            </a:endParaRPr>
          </a:p>
        </p:txBody>
      </p:sp>
      <p:pic>
        <p:nvPicPr>
          <p:cNvPr id="6" name="Picture 5"/>
          <p:cNvPicPr>
            <a:picLocks noChangeAspect="1"/>
          </p:cNvPicPr>
          <p:nvPr/>
        </p:nvPicPr>
        <p:blipFill rotWithShape="1">
          <a:blip r:embed="rId3"/>
          <a:srcRect l="60427" r="22857" b="75839"/>
          <a:stretch/>
        </p:blipFill>
        <p:spPr>
          <a:xfrm>
            <a:off x="0" y="0"/>
            <a:ext cx="4212976" cy="2356520"/>
          </a:xfrm>
          <a:prstGeom prst="rect">
            <a:avLst/>
          </a:prstGeom>
        </p:spPr>
      </p:pic>
      <p:pic>
        <p:nvPicPr>
          <p:cNvPr id="7" name="Picture 6"/>
          <p:cNvPicPr>
            <a:picLocks noChangeAspect="1"/>
          </p:cNvPicPr>
          <p:nvPr/>
        </p:nvPicPr>
        <p:blipFill>
          <a:blip r:embed="rId4"/>
          <a:stretch>
            <a:fillRect/>
          </a:stretch>
        </p:blipFill>
        <p:spPr>
          <a:xfrm>
            <a:off x="3131841" y="1910714"/>
            <a:ext cx="5904656" cy="4326598"/>
          </a:xfrm>
          <a:prstGeom prst="rect">
            <a:avLst/>
          </a:prstGeom>
        </p:spPr>
      </p:pic>
      <p:pic>
        <p:nvPicPr>
          <p:cNvPr id="8" name="Picture 7"/>
          <p:cNvPicPr>
            <a:picLocks noChangeAspect="1"/>
          </p:cNvPicPr>
          <p:nvPr/>
        </p:nvPicPr>
        <p:blipFill>
          <a:blip r:embed="rId5"/>
          <a:stretch>
            <a:fillRect/>
          </a:stretch>
        </p:blipFill>
        <p:spPr>
          <a:xfrm>
            <a:off x="0" y="4797152"/>
            <a:ext cx="3046874" cy="2089285"/>
          </a:xfrm>
          <a:prstGeom prst="rect">
            <a:avLst/>
          </a:prstGeom>
        </p:spPr>
      </p:pic>
      <p:cxnSp>
        <p:nvCxnSpPr>
          <p:cNvPr id="10" name="Curved Connector 9"/>
          <p:cNvCxnSpPr/>
          <p:nvPr/>
        </p:nvCxnSpPr>
        <p:spPr>
          <a:xfrm rot="10800000" flipV="1">
            <a:off x="2915816" y="2492896"/>
            <a:ext cx="4176466" cy="2880320"/>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73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32</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54259" y="116632"/>
            <a:ext cx="9054245" cy="1630060"/>
          </a:xfrm>
          <a:prstGeom prst="rect">
            <a:avLst/>
          </a:prstGeom>
        </p:spPr>
      </p:pic>
      <p:pic>
        <p:nvPicPr>
          <p:cNvPr id="3" name="Picture 2"/>
          <p:cNvPicPr>
            <a:picLocks noChangeAspect="1"/>
          </p:cNvPicPr>
          <p:nvPr/>
        </p:nvPicPr>
        <p:blipFill>
          <a:blip r:embed="rId4"/>
          <a:stretch>
            <a:fillRect/>
          </a:stretch>
        </p:blipFill>
        <p:spPr>
          <a:xfrm>
            <a:off x="1226" y="1988840"/>
            <a:ext cx="9142774" cy="1577735"/>
          </a:xfrm>
          <a:prstGeom prst="rect">
            <a:avLst/>
          </a:prstGeom>
        </p:spPr>
      </p:pic>
    </p:spTree>
    <p:extLst>
      <p:ext uri="{BB962C8B-B14F-4D97-AF65-F5344CB8AC3E}">
        <p14:creationId xmlns:p14="http://schemas.microsoft.com/office/powerpoint/2010/main" val="1231526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33</a:t>
            </a:fld>
            <a:endParaRPr lang="tr-TR" sz="1600" b="1" dirty="0">
              <a:solidFill>
                <a:schemeClr val="tx1"/>
              </a:solidFill>
            </a:endParaRPr>
          </a:p>
        </p:txBody>
      </p:sp>
      <p:pic>
        <p:nvPicPr>
          <p:cNvPr id="3" name="Picture 2"/>
          <p:cNvPicPr>
            <a:picLocks noChangeAspect="1"/>
          </p:cNvPicPr>
          <p:nvPr/>
        </p:nvPicPr>
        <p:blipFill>
          <a:blip r:embed="rId3"/>
          <a:stretch>
            <a:fillRect/>
          </a:stretch>
        </p:blipFill>
        <p:spPr>
          <a:xfrm>
            <a:off x="0" y="286835"/>
            <a:ext cx="9142774" cy="1577735"/>
          </a:xfrm>
          <a:prstGeom prst="rect">
            <a:avLst/>
          </a:prstGeom>
        </p:spPr>
      </p:pic>
      <p:pic>
        <p:nvPicPr>
          <p:cNvPr id="9" name="Picture 8"/>
          <p:cNvPicPr>
            <a:picLocks noChangeAspect="1"/>
          </p:cNvPicPr>
          <p:nvPr/>
        </p:nvPicPr>
        <p:blipFill rotWithShape="1">
          <a:blip r:embed="rId3"/>
          <a:srcRect r="53737"/>
          <a:stretch/>
        </p:blipFill>
        <p:spPr>
          <a:xfrm>
            <a:off x="2411760" y="1855174"/>
            <a:ext cx="6487126" cy="2419780"/>
          </a:xfrm>
          <a:prstGeom prst="rect">
            <a:avLst/>
          </a:prstGeom>
        </p:spPr>
      </p:pic>
      <p:sp>
        <p:nvSpPr>
          <p:cNvPr id="5" name="Rounded Rectangle 4"/>
          <p:cNvSpPr/>
          <p:nvPr/>
        </p:nvSpPr>
        <p:spPr>
          <a:xfrm>
            <a:off x="2555776" y="286835"/>
            <a:ext cx="1584176" cy="16704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5" idx="2"/>
          </p:cNvCxnSpPr>
          <p:nvPr/>
        </p:nvCxnSpPr>
        <p:spPr>
          <a:xfrm>
            <a:off x="3347864" y="1957269"/>
            <a:ext cx="4896544" cy="15683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7504" y="4367653"/>
            <a:ext cx="8903458" cy="18696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tx1"/>
                </a:solidFill>
              </a:rPr>
              <a:t>Varyans homojenliği testine ilişkin araştırma hipotezi</a:t>
            </a:r>
          </a:p>
          <a:p>
            <a:pPr algn="ctr"/>
            <a:r>
              <a:rPr lang="tr-TR" sz="2400" b="1" dirty="0" smtClean="0">
                <a:solidFill>
                  <a:schemeClr val="tx1"/>
                </a:solidFill>
              </a:rPr>
              <a:t>İki şubenin notlarına ilişkin varyanslar birbirinden farklıdır.</a:t>
            </a:r>
          </a:p>
          <a:p>
            <a:pPr algn="ctr"/>
            <a:r>
              <a:rPr lang="tr-TR" sz="2400" dirty="0" smtClean="0">
                <a:solidFill>
                  <a:schemeClr val="tx1"/>
                </a:solidFill>
              </a:rPr>
              <a:t>p=0,917 &gt; 0,05</a:t>
            </a:r>
          </a:p>
          <a:p>
            <a:pPr algn="ctr"/>
            <a:r>
              <a:rPr lang="tr-TR" sz="2400" dirty="0" smtClean="0">
                <a:solidFill>
                  <a:schemeClr val="tx1"/>
                </a:solidFill>
              </a:rPr>
              <a:t>Araştırma hipotezi reddedilir</a:t>
            </a:r>
          </a:p>
          <a:p>
            <a:pPr algn="ctr"/>
            <a:r>
              <a:rPr lang="tr-TR" sz="2400" b="1" dirty="0" smtClean="0">
                <a:solidFill>
                  <a:schemeClr val="tx1"/>
                </a:solidFill>
              </a:rPr>
              <a:t>Sonuç: İki şubenin ortalamalarına ilişkin varyanslar benzerdir</a:t>
            </a:r>
          </a:p>
        </p:txBody>
      </p:sp>
    </p:spTree>
    <p:extLst>
      <p:ext uri="{BB962C8B-B14F-4D97-AF65-F5344CB8AC3E}">
        <p14:creationId xmlns:p14="http://schemas.microsoft.com/office/powerpoint/2010/main" val="101046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34</a:t>
            </a:fld>
            <a:endParaRPr lang="tr-TR" sz="1600" b="1" dirty="0">
              <a:solidFill>
                <a:schemeClr val="tx1"/>
              </a:solidFill>
            </a:endParaRPr>
          </a:p>
        </p:txBody>
      </p:sp>
      <p:pic>
        <p:nvPicPr>
          <p:cNvPr id="3" name="Picture 2"/>
          <p:cNvPicPr>
            <a:picLocks noChangeAspect="1"/>
          </p:cNvPicPr>
          <p:nvPr/>
        </p:nvPicPr>
        <p:blipFill>
          <a:blip r:embed="rId3"/>
          <a:stretch>
            <a:fillRect/>
          </a:stretch>
        </p:blipFill>
        <p:spPr>
          <a:xfrm>
            <a:off x="0" y="286835"/>
            <a:ext cx="9142774" cy="1577735"/>
          </a:xfrm>
          <a:prstGeom prst="rect">
            <a:avLst/>
          </a:prstGeom>
        </p:spPr>
      </p:pic>
      <p:sp>
        <p:nvSpPr>
          <p:cNvPr id="5" name="Rounded Rectangle 4"/>
          <p:cNvSpPr/>
          <p:nvPr/>
        </p:nvSpPr>
        <p:spPr>
          <a:xfrm>
            <a:off x="4139952" y="476672"/>
            <a:ext cx="5002822" cy="10801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4860032" y="1567845"/>
            <a:ext cx="1872208" cy="14291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3"/>
          <a:srcRect l="45681" b="21742"/>
          <a:stretch/>
        </p:blipFill>
        <p:spPr>
          <a:xfrm>
            <a:off x="371686" y="3042829"/>
            <a:ext cx="8399402" cy="2088232"/>
          </a:xfrm>
          <a:prstGeom prst="rect">
            <a:avLst/>
          </a:prstGeom>
        </p:spPr>
      </p:pic>
    </p:spTree>
    <p:extLst>
      <p:ext uri="{BB962C8B-B14F-4D97-AF65-F5344CB8AC3E}">
        <p14:creationId xmlns:p14="http://schemas.microsoft.com/office/powerpoint/2010/main" val="25271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35</a:t>
            </a:fld>
            <a:endParaRPr lang="tr-TR" sz="1600" b="1" dirty="0">
              <a:solidFill>
                <a:schemeClr val="tx1"/>
              </a:solidFill>
            </a:endParaRPr>
          </a:p>
        </p:txBody>
      </p:sp>
      <p:pic>
        <p:nvPicPr>
          <p:cNvPr id="13" name="Picture 12"/>
          <p:cNvPicPr>
            <a:picLocks noChangeAspect="1"/>
          </p:cNvPicPr>
          <p:nvPr/>
        </p:nvPicPr>
        <p:blipFill rotWithShape="1">
          <a:blip r:embed="rId3"/>
          <a:srcRect l="45681" b="21742"/>
          <a:stretch/>
        </p:blipFill>
        <p:spPr>
          <a:xfrm>
            <a:off x="359532" y="404664"/>
            <a:ext cx="8399402" cy="2088232"/>
          </a:xfrm>
          <a:prstGeom prst="rect">
            <a:avLst/>
          </a:prstGeom>
        </p:spPr>
      </p:pic>
      <p:sp>
        <p:nvSpPr>
          <p:cNvPr id="7" name="Rectangle 6"/>
          <p:cNvSpPr/>
          <p:nvPr/>
        </p:nvSpPr>
        <p:spPr>
          <a:xfrm>
            <a:off x="107504" y="3284984"/>
            <a:ext cx="8903458" cy="18696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tx1"/>
                </a:solidFill>
              </a:rPr>
              <a:t>Araştırma hipotezi</a:t>
            </a:r>
          </a:p>
          <a:p>
            <a:pPr algn="ctr"/>
            <a:r>
              <a:rPr lang="tr-TR" sz="2400" b="1" dirty="0" smtClean="0">
                <a:solidFill>
                  <a:schemeClr val="tx1"/>
                </a:solidFill>
              </a:rPr>
              <a:t>Ara sınav ortalamaları şubelere göre farklılık göstermektedir.</a:t>
            </a:r>
          </a:p>
          <a:p>
            <a:pPr algn="ctr"/>
            <a:endParaRPr lang="tr-TR" sz="2400" b="1" dirty="0">
              <a:solidFill>
                <a:schemeClr val="tx1"/>
              </a:solidFill>
            </a:endParaRPr>
          </a:p>
          <a:p>
            <a:pPr algn="ctr"/>
            <a:r>
              <a:rPr lang="tr-TR" sz="2400" dirty="0" smtClean="0">
                <a:solidFill>
                  <a:schemeClr val="tx1"/>
                </a:solidFill>
              </a:rPr>
              <a:t>p=0,247 &gt; 0,05</a:t>
            </a:r>
          </a:p>
          <a:p>
            <a:pPr algn="ctr"/>
            <a:r>
              <a:rPr lang="tr-TR" sz="2400" b="1" dirty="0" smtClean="0">
                <a:solidFill>
                  <a:schemeClr val="tx1"/>
                </a:solidFill>
              </a:rPr>
              <a:t>Araştırma hipotezi reddedilir</a:t>
            </a:r>
          </a:p>
        </p:txBody>
      </p:sp>
    </p:spTree>
    <p:extLst>
      <p:ext uri="{BB962C8B-B14F-4D97-AF65-F5344CB8AC3E}">
        <p14:creationId xmlns:p14="http://schemas.microsoft.com/office/powerpoint/2010/main" val="428553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Test sonucu nasıl yorumlanır?</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1988840"/>
            <a:ext cx="7365754" cy="4470946"/>
          </a:xfrm>
        </p:spPr>
        <p:txBody>
          <a:bodyPr>
            <a:normAutofit/>
          </a:bodyPr>
          <a:lstStyle/>
          <a:p>
            <a:pPr marL="0" lvl="1" indent="0">
              <a:spcBef>
                <a:spcPts val="0"/>
              </a:spcBef>
              <a:spcAft>
                <a:spcPts val="1200"/>
              </a:spcAft>
              <a:buNone/>
            </a:pPr>
            <a:r>
              <a:rPr lang="tr-TR" sz="2600" dirty="0" smtClean="0">
                <a:solidFill>
                  <a:schemeClr val="tx1"/>
                </a:solidFill>
                <a:latin typeface="Calibri" pitchFamily="34" charset="0"/>
              </a:rPr>
              <a:t>Sınıf not ortalamasının 63 olduğu BBY252 Araştırma Yöntemleri dersi 1. ara sınav sonuçlarına göre 1.şube ile 2. şubenin not ortalamaları arasında 4 puanlık bir farklılık vardır (1.şube 61, 2.şube 65). Yapılan </a:t>
            </a:r>
            <a:r>
              <a:rPr lang="tr-TR" sz="2600" i="1" dirty="0" smtClean="0">
                <a:solidFill>
                  <a:schemeClr val="tx1"/>
                </a:solidFill>
                <a:latin typeface="Calibri" pitchFamily="34" charset="0"/>
              </a:rPr>
              <a:t>bağımsız iki örneklem t testi</a:t>
            </a:r>
            <a:r>
              <a:rPr lang="tr-TR" sz="2600" dirty="0" smtClean="0">
                <a:solidFill>
                  <a:schemeClr val="tx1"/>
                </a:solidFill>
                <a:latin typeface="Calibri" pitchFamily="34" charset="0"/>
              </a:rPr>
              <a:t> sonucuna göre, bu farkın %95 güven düzeyinde istatistiksel açıdan anlamlı bir farklılık olmadığı bulunmuştur (</a:t>
            </a:r>
            <a:r>
              <a:rPr lang="tr-TR" sz="2600" i="1" dirty="0" smtClean="0">
                <a:solidFill>
                  <a:schemeClr val="tx1"/>
                </a:solidFill>
                <a:latin typeface="Calibri" pitchFamily="34" charset="0"/>
              </a:rPr>
              <a:t>t</a:t>
            </a:r>
            <a:r>
              <a:rPr lang="tr-TR" sz="1400" dirty="0" smtClean="0">
                <a:solidFill>
                  <a:schemeClr val="tx1"/>
                </a:solidFill>
                <a:latin typeface="Calibri" pitchFamily="34" charset="0"/>
              </a:rPr>
              <a:t>(84)</a:t>
            </a:r>
            <a:r>
              <a:rPr lang="tr-TR" sz="2600" dirty="0" smtClean="0">
                <a:solidFill>
                  <a:schemeClr val="tx1"/>
                </a:solidFill>
                <a:latin typeface="Calibri" pitchFamily="34" charset="0"/>
              </a:rPr>
              <a:t> = -1,165; </a:t>
            </a:r>
            <a:r>
              <a:rPr lang="tr-TR" sz="2600" i="1" dirty="0" smtClean="0">
                <a:solidFill>
                  <a:schemeClr val="tx1"/>
                </a:solidFill>
                <a:latin typeface="Calibri" pitchFamily="34" charset="0"/>
              </a:rPr>
              <a:t>p</a:t>
            </a:r>
            <a:r>
              <a:rPr lang="tr-TR" sz="2600" dirty="0" smtClean="0">
                <a:solidFill>
                  <a:schemeClr val="tx1"/>
                </a:solidFill>
                <a:latin typeface="Calibri" pitchFamily="34" charset="0"/>
              </a:rPr>
              <a:t> = 0,247). </a:t>
            </a: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36</a:t>
            </a:fld>
            <a:endParaRPr lang="tr-TR" sz="1600" b="1" dirty="0">
              <a:solidFill>
                <a:schemeClr val="tx1"/>
              </a:solidFill>
            </a:endParaRPr>
          </a:p>
        </p:txBody>
      </p:sp>
    </p:spTree>
    <p:extLst>
      <p:ext uri="{BB962C8B-B14F-4D97-AF65-F5344CB8AC3E}">
        <p14:creationId xmlns:p14="http://schemas.microsoft.com/office/powerpoint/2010/main" val="353480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Bağımsız iki örneklem</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1988840"/>
            <a:ext cx="7365754" cy="4470946"/>
          </a:xfrm>
        </p:spPr>
        <p:txBody>
          <a:bodyPr>
            <a:normAutofit/>
          </a:bodyPr>
          <a:lstStyle/>
          <a:p>
            <a:pPr marL="179388" lvl="1" indent="-179388">
              <a:spcBef>
                <a:spcPts val="0"/>
              </a:spcBef>
              <a:spcAft>
                <a:spcPts val="1200"/>
              </a:spcAft>
              <a:buFont typeface="Arial" panose="020B0604020202020204" pitchFamily="34" charset="0"/>
              <a:buChar char="•"/>
            </a:pPr>
            <a:r>
              <a:rPr lang="tr-TR" sz="2600" dirty="0">
                <a:solidFill>
                  <a:schemeClr val="tx1"/>
                </a:solidFill>
                <a:latin typeface="Calibri" pitchFamily="34" charset="0"/>
              </a:rPr>
              <a:t>Araştırma Yöntemleri 1. ara sınav not ortalamaları cinsiyete göre farklılık gösteriyor mu?</a:t>
            </a: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37</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1047962" y="2973625"/>
            <a:ext cx="7379458" cy="2759631"/>
          </a:xfrm>
          <a:prstGeom prst="rect">
            <a:avLst/>
          </a:prstGeom>
        </p:spPr>
      </p:pic>
    </p:spTree>
    <p:extLst>
      <p:ext uri="{BB962C8B-B14F-4D97-AF65-F5344CB8AC3E}">
        <p14:creationId xmlns:p14="http://schemas.microsoft.com/office/powerpoint/2010/main" val="92124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Bağımsız iki örneklem</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1988840"/>
            <a:ext cx="7365754" cy="4470946"/>
          </a:xfrm>
        </p:spPr>
        <p:txBody>
          <a:bodyPr>
            <a:normAutofit/>
          </a:bodyPr>
          <a:lstStyle/>
          <a:p>
            <a:pPr marL="179388" lvl="1" indent="-17938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Parametrik test mi parametrik olmayan test mi uygulayacağımıza karar vermek için varsayımları test etmemiz gerek</a:t>
            </a:r>
          </a:p>
          <a:p>
            <a:pPr marL="625475" lvl="2" indent="-273050">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Erkek öğrenci sayısı ve kız öğrenci sayısı 30’dan büyük mü?</a:t>
            </a:r>
            <a:endParaRPr lang="tr-TR" sz="2200" dirty="0">
              <a:solidFill>
                <a:schemeClr val="tx1"/>
              </a:solidFill>
              <a:latin typeface="Calibri" pitchFamily="34" charset="0"/>
            </a:endParaRPr>
          </a:p>
          <a:p>
            <a:pPr marL="1074738" lvl="2" indent="-273050">
              <a:spcBef>
                <a:spcPts val="0"/>
              </a:spcBef>
              <a:spcAft>
                <a:spcPts val="600"/>
              </a:spcAft>
              <a:buFont typeface="Wingdings" panose="05000000000000000000" pitchFamily="2" charset="2"/>
              <a:buChar char="§"/>
            </a:pPr>
            <a:r>
              <a:rPr lang="tr-TR" sz="2200" dirty="0" smtClean="0">
                <a:solidFill>
                  <a:schemeClr val="tx1"/>
                </a:solidFill>
                <a:latin typeface="Calibri" pitchFamily="34" charset="0"/>
              </a:rPr>
              <a:t>Erkek öğrenci sayısı = 23 </a:t>
            </a:r>
            <a:r>
              <a:rPr lang="tr-TR" sz="2200" b="1" dirty="0" smtClean="0">
                <a:solidFill>
                  <a:schemeClr val="tx1"/>
                </a:solidFill>
                <a:latin typeface="Calibri" pitchFamily="34" charset="0"/>
              </a:rPr>
              <a:t>&lt; 30</a:t>
            </a:r>
          </a:p>
          <a:p>
            <a:pPr marL="1074738" lvl="2" indent="-273050">
              <a:spcBef>
                <a:spcPts val="0"/>
              </a:spcBef>
              <a:spcAft>
                <a:spcPts val="1200"/>
              </a:spcAft>
              <a:buFont typeface="Wingdings" panose="05000000000000000000" pitchFamily="2" charset="2"/>
              <a:buChar char="§"/>
            </a:pPr>
            <a:r>
              <a:rPr lang="tr-TR" sz="2200" dirty="0" smtClean="0">
                <a:solidFill>
                  <a:schemeClr val="tx1"/>
                </a:solidFill>
                <a:latin typeface="Calibri" pitchFamily="34" charset="0"/>
              </a:rPr>
              <a:t>Kız öğrenci sayısı = 63 &gt;30</a:t>
            </a:r>
          </a:p>
          <a:p>
            <a:pPr marL="176213" indent="-176213">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Diğer varsayımlara bakmaya gerek yok !</a:t>
            </a:r>
          </a:p>
          <a:p>
            <a:pPr marL="176213" indent="-176213">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Parametrik olmayan bağımsız iki örneklem testi uygulanacak: </a:t>
            </a:r>
            <a:r>
              <a:rPr lang="tr-TR" sz="2600" b="1" dirty="0" smtClean="0">
                <a:solidFill>
                  <a:schemeClr val="tx1"/>
                </a:solidFill>
                <a:latin typeface="Calibri" pitchFamily="34" charset="0"/>
              </a:rPr>
              <a:t>Mann-Whitney U testi</a:t>
            </a:r>
            <a:endParaRPr lang="tr-TR" sz="2600" b="1" dirty="0">
              <a:solidFill>
                <a:schemeClr val="tx1"/>
              </a:solidFill>
              <a:latin typeface="Calibri" pitchFamily="34" charset="0"/>
            </a:endParaRP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38</a:t>
            </a:fld>
            <a:endParaRPr lang="tr-TR" sz="1600" b="1" dirty="0">
              <a:solidFill>
                <a:schemeClr val="tx1"/>
              </a:solidFill>
            </a:endParaRPr>
          </a:p>
        </p:txBody>
      </p:sp>
    </p:spTree>
    <p:extLst>
      <p:ext uri="{BB962C8B-B14F-4D97-AF65-F5344CB8AC3E}">
        <p14:creationId xmlns:p14="http://schemas.microsoft.com/office/powerpoint/2010/main" val="276224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39</a:t>
            </a:fld>
            <a:endParaRPr lang="tr-TR" sz="1600" b="1" dirty="0">
              <a:solidFill>
                <a:schemeClr val="tx1"/>
              </a:solidFill>
            </a:endParaRPr>
          </a:p>
        </p:txBody>
      </p:sp>
      <p:pic>
        <p:nvPicPr>
          <p:cNvPr id="7" name="Picture 6"/>
          <p:cNvPicPr>
            <a:picLocks noChangeAspect="1"/>
          </p:cNvPicPr>
          <p:nvPr/>
        </p:nvPicPr>
        <p:blipFill rotWithShape="1">
          <a:blip r:embed="rId3"/>
          <a:srcRect l="60285" t="32817" r="16001" b="35973"/>
          <a:stretch/>
        </p:blipFill>
        <p:spPr>
          <a:xfrm>
            <a:off x="251520" y="718964"/>
            <a:ext cx="8713871" cy="4438228"/>
          </a:xfrm>
          <a:prstGeom prst="rect">
            <a:avLst/>
          </a:prstGeom>
        </p:spPr>
      </p:pic>
    </p:spTree>
    <p:extLst>
      <p:ext uri="{BB962C8B-B14F-4D97-AF65-F5344CB8AC3E}">
        <p14:creationId xmlns:p14="http://schemas.microsoft.com/office/powerpoint/2010/main" val="2436092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Nasıl karar verilecek?</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1" y="1988840"/>
            <a:ext cx="7509771" cy="4320480"/>
          </a:xfrm>
        </p:spPr>
        <p:txBody>
          <a:bodyPr>
            <a:normAutofit fontScale="92500" lnSpcReduction="20000"/>
          </a:bodyPr>
          <a:lstStyle/>
          <a:p>
            <a:pPr marL="261938" indent="-261938">
              <a:lnSpc>
                <a:spcPct val="110000"/>
              </a:lnSpc>
              <a:spcBef>
                <a:spcPts val="0"/>
              </a:spcBef>
              <a:spcAft>
                <a:spcPts val="1200"/>
              </a:spcAft>
              <a:buFont typeface="Arial" pitchFamily="34" charset="0"/>
              <a:buChar char="•"/>
            </a:pPr>
            <a:r>
              <a:rPr lang="tr-TR" sz="2800" dirty="0" smtClean="0">
                <a:solidFill>
                  <a:schemeClr val="tx1"/>
                </a:solidFill>
                <a:latin typeface="Calibri" pitchFamily="34" charset="0"/>
              </a:rPr>
              <a:t>Parametrik bir test uygulamak için sağlanması gereken varsayımlar var:</a:t>
            </a:r>
          </a:p>
          <a:p>
            <a:pPr marL="693738" lvl="1" indent="-354013">
              <a:lnSpc>
                <a:spcPct val="110000"/>
              </a:lnSpc>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1. varsayım: Normal dağılım</a:t>
            </a:r>
          </a:p>
          <a:p>
            <a:pPr marL="693738" lvl="1" indent="-354013">
              <a:lnSpc>
                <a:spcPct val="110000"/>
              </a:lnSpc>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2. varsayım: Denek sayısının 30’dan büyük olması </a:t>
            </a:r>
          </a:p>
          <a:p>
            <a:pPr marL="693738" lvl="1" indent="-354013">
              <a:lnSpc>
                <a:spcPct val="110000"/>
              </a:lnSpc>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3. varsayım: Verilerin aralıklı ya da oranlı ölçekle toplanmış olması</a:t>
            </a:r>
          </a:p>
          <a:p>
            <a:pPr marL="280988" indent="-280988">
              <a:lnSpc>
                <a:spcPct val="110000"/>
              </a:lnSpc>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İlk 2 varsayımdan en az biri sağlanmıyorsa parametrik olmayan bir test kullanılır</a:t>
            </a:r>
            <a:endParaRPr lang="tr-TR" sz="2800" dirty="0">
              <a:solidFill>
                <a:schemeClr val="tx1"/>
              </a:solidFill>
              <a:latin typeface="Calibri" pitchFamily="34" charset="0"/>
            </a:endParaRPr>
          </a:p>
          <a:p>
            <a:pPr marL="280988" indent="-280988">
              <a:lnSpc>
                <a:spcPct val="110000"/>
              </a:lnSpc>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3. varsayım sağlanmıyorsa nonparametrik test de uygulanamaz</a:t>
            </a: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a:t>
            </a:fld>
            <a:endParaRPr lang="tr-TR" sz="1600" b="1" dirty="0">
              <a:solidFill>
                <a:schemeClr val="tx1"/>
              </a:solidFill>
            </a:endParaRPr>
          </a:p>
        </p:txBody>
      </p:sp>
    </p:spTree>
    <p:extLst>
      <p:ext uri="{BB962C8B-B14F-4D97-AF65-F5344CB8AC3E}">
        <p14:creationId xmlns:p14="http://schemas.microsoft.com/office/powerpoint/2010/main" val="72735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40</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395536" y="692696"/>
            <a:ext cx="8423078" cy="5184576"/>
          </a:xfrm>
          <a:prstGeom prst="rect">
            <a:avLst/>
          </a:prstGeom>
        </p:spPr>
      </p:pic>
    </p:spTree>
    <p:extLst>
      <p:ext uri="{BB962C8B-B14F-4D97-AF65-F5344CB8AC3E}">
        <p14:creationId xmlns:p14="http://schemas.microsoft.com/office/powerpoint/2010/main" val="39897532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41</a:t>
            </a:fld>
            <a:endParaRPr lang="tr-TR" sz="1600" b="1" dirty="0">
              <a:solidFill>
                <a:schemeClr val="tx1"/>
              </a:solidFill>
            </a:endParaRPr>
          </a:p>
        </p:txBody>
      </p:sp>
      <p:pic>
        <p:nvPicPr>
          <p:cNvPr id="3" name="Picture 2"/>
          <p:cNvPicPr>
            <a:picLocks noChangeAspect="1"/>
          </p:cNvPicPr>
          <p:nvPr/>
        </p:nvPicPr>
        <p:blipFill>
          <a:blip r:embed="rId3"/>
          <a:stretch>
            <a:fillRect/>
          </a:stretch>
        </p:blipFill>
        <p:spPr>
          <a:xfrm>
            <a:off x="179512" y="332656"/>
            <a:ext cx="8758677" cy="1872208"/>
          </a:xfrm>
          <a:prstGeom prst="rect">
            <a:avLst/>
          </a:prstGeom>
        </p:spPr>
      </p:pic>
      <p:pic>
        <p:nvPicPr>
          <p:cNvPr id="5" name="Picture 4"/>
          <p:cNvPicPr>
            <a:picLocks noChangeAspect="1"/>
          </p:cNvPicPr>
          <p:nvPr/>
        </p:nvPicPr>
        <p:blipFill>
          <a:blip r:embed="rId4"/>
          <a:stretch>
            <a:fillRect/>
          </a:stretch>
        </p:blipFill>
        <p:spPr>
          <a:xfrm>
            <a:off x="2483768" y="2780928"/>
            <a:ext cx="4291831" cy="3312368"/>
          </a:xfrm>
          <a:prstGeom prst="rect">
            <a:avLst/>
          </a:prstGeom>
        </p:spPr>
      </p:pic>
    </p:spTree>
    <p:extLst>
      <p:ext uri="{BB962C8B-B14F-4D97-AF65-F5344CB8AC3E}">
        <p14:creationId xmlns:p14="http://schemas.microsoft.com/office/powerpoint/2010/main" val="285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42</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2440409" y="2708920"/>
            <a:ext cx="4291831" cy="3312368"/>
          </a:xfrm>
          <a:prstGeom prst="rect">
            <a:avLst/>
          </a:prstGeom>
        </p:spPr>
      </p:pic>
      <p:sp>
        <p:nvSpPr>
          <p:cNvPr id="2" name="TextBox 1"/>
          <p:cNvSpPr txBox="1"/>
          <p:nvPr/>
        </p:nvSpPr>
        <p:spPr>
          <a:xfrm>
            <a:off x="157832" y="332656"/>
            <a:ext cx="8856984" cy="1938992"/>
          </a:xfrm>
          <a:prstGeom prst="rect">
            <a:avLst/>
          </a:prstGeom>
          <a:solidFill>
            <a:srgbClr val="FFFF00"/>
          </a:solidFill>
          <a:ln>
            <a:noFill/>
          </a:ln>
        </p:spPr>
        <p:txBody>
          <a:bodyPr wrap="square" rtlCol="0">
            <a:spAutoFit/>
          </a:bodyPr>
          <a:lstStyle/>
          <a:p>
            <a:pPr algn="ctr"/>
            <a:r>
              <a:rPr lang="tr-TR" sz="2400" dirty="0" smtClean="0"/>
              <a:t>Araştırma hipotezi</a:t>
            </a:r>
          </a:p>
          <a:p>
            <a:pPr algn="ctr"/>
            <a:r>
              <a:rPr lang="tr-TR" sz="2400" b="1" dirty="0" smtClean="0"/>
              <a:t>1.Ara sınav not ortalamaları cinsiyete göre farklılık göstermektedir</a:t>
            </a:r>
          </a:p>
          <a:p>
            <a:pPr algn="ctr"/>
            <a:endParaRPr lang="tr-TR" sz="2400" b="1" dirty="0" smtClean="0"/>
          </a:p>
          <a:p>
            <a:pPr algn="ctr"/>
            <a:r>
              <a:rPr lang="tr-TR" sz="2400" dirty="0" smtClean="0"/>
              <a:t>p=0,004 &lt; 0,05</a:t>
            </a:r>
          </a:p>
          <a:p>
            <a:pPr algn="ctr"/>
            <a:r>
              <a:rPr lang="tr-TR" sz="2400" dirty="0" smtClean="0"/>
              <a:t>Araştırma hipotezi kabul edilir</a:t>
            </a:r>
            <a:endParaRPr lang="tr-TR" sz="2400" dirty="0"/>
          </a:p>
        </p:txBody>
      </p:sp>
    </p:spTree>
    <p:extLst>
      <p:ext uri="{BB962C8B-B14F-4D97-AF65-F5344CB8AC3E}">
        <p14:creationId xmlns:p14="http://schemas.microsoft.com/office/powerpoint/2010/main" val="4686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Test sonucu nasıl yorumlanır?</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1988840"/>
            <a:ext cx="7365754" cy="4470946"/>
          </a:xfrm>
        </p:spPr>
        <p:txBody>
          <a:bodyPr>
            <a:normAutofit/>
          </a:bodyPr>
          <a:lstStyle/>
          <a:p>
            <a:pPr marL="0" lvl="1" indent="0">
              <a:spcBef>
                <a:spcPts val="0"/>
              </a:spcBef>
              <a:spcAft>
                <a:spcPts val="1200"/>
              </a:spcAft>
              <a:buNone/>
            </a:pPr>
            <a:r>
              <a:rPr lang="tr-TR" sz="2600" dirty="0" smtClean="0">
                <a:solidFill>
                  <a:schemeClr val="tx1"/>
                </a:solidFill>
                <a:latin typeface="Calibri" pitchFamily="34" charset="0"/>
              </a:rPr>
              <a:t>1.Ara sınav not ortalamaları cinsiyete göre %95 güven düzeyinde istatistiksel açıdan anlamlı farklılık göstermektedir (</a:t>
            </a:r>
            <a:r>
              <a:rPr lang="tr-TR" sz="2600" i="1" dirty="0" smtClean="0">
                <a:solidFill>
                  <a:schemeClr val="tx1"/>
                </a:solidFill>
                <a:latin typeface="Calibri" pitchFamily="34" charset="0"/>
              </a:rPr>
              <a:t>U</a:t>
            </a:r>
            <a:r>
              <a:rPr lang="tr-TR" sz="2600" dirty="0" smtClean="0">
                <a:solidFill>
                  <a:schemeClr val="tx1"/>
                </a:solidFill>
                <a:latin typeface="Calibri" pitchFamily="34" charset="0"/>
              </a:rPr>
              <a:t>=430,500; </a:t>
            </a:r>
            <a:r>
              <a:rPr lang="tr-TR" sz="2600" i="1" dirty="0" smtClean="0">
                <a:solidFill>
                  <a:schemeClr val="tx1"/>
                </a:solidFill>
                <a:latin typeface="Calibri" pitchFamily="34" charset="0"/>
              </a:rPr>
              <a:t>z</a:t>
            </a:r>
            <a:r>
              <a:rPr lang="tr-TR" sz="2600" dirty="0" smtClean="0">
                <a:solidFill>
                  <a:schemeClr val="tx1"/>
                </a:solidFill>
                <a:latin typeface="Calibri" pitchFamily="34" charset="0"/>
              </a:rPr>
              <a:t>=-2,870; </a:t>
            </a:r>
            <a:r>
              <a:rPr lang="tr-TR" sz="2600" i="1" dirty="0" smtClean="0">
                <a:solidFill>
                  <a:schemeClr val="tx1"/>
                </a:solidFill>
                <a:latin typeface="Calibri" pitchFamily="34" charset="0"/>
              </a:rPr>
              <a:t>p</a:t>
            </a:r>
            <a:r>
              <a:rPr lang="tr-TR" sz="2600" dirty="0" smtClean="0">
                <a:solidFill>
                  <a:schemeClr val="tx1"/>
                </a:solidFill>
                <a:latin typeface="Calibri" pitchFamily="34" charset="0"/>
              </a:rPr>
              <a:t>=0,004). Erkek öğrencilerin not ortalaması (69), kız öğrencilerin not ortalamasından (60) 9 puan daha yüksektir.</a:t>
            </a: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43</a:t>
            </a:fld>
            <a:endParaRPr lang="tr-TR" sz="1600" b="1" dirty="0">
              <a:solidFill>
                <a:schemeClr val="tx1"/>
              </a:solidFill>
            </a:endParaRPr>
          </a:p>
        </p:txBody>
      </p:sp>
    </p:spTree>
    <p:extLst>
      <p:ext uri="{BB962C8B-B14F-4D97-AF65-F5344CB8AC3E}">
        <p14:creationId xmlns:p14="http://schemas.microsoft.com/office/powerpoint/2010/main" val="140845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Bağımlı iki örneklem</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9" y="1916832"/>
            <a:ext cx="7365754" cy="4470946"/>
          </a:xfrm>
        </p:spPr>
        <p:txBody>
          <a:bodyPr>
            <a:normAutofit lnSpcReduction="10000"/>
          </a:bodyPr>
          <a:lstStyle/>
          <a:p>
            <a:pPr marL="0" lvl="1" indent="0">
              <a:spcBef>
                <a:spcPts val="0"/>
              </a:spcBef>
              <a:spcAft>
                <a:spcPts val="1200"/>
              </a:spcAft>
              <a:buNone/>
            </a:pPr>
            <a:r>
              <a:rPr lang="tr-TR" sz="2600" dirty="0" smtClean="0">
                <a:solidFill>
                  <a:schemeClr val="tx1"/>
                </a:solidFill>
                <a:latin typeface="Calibri" pitchFamily="34" charset="0"/>
              </a:rPr>
              <a:t>Sınıfın 1. ara sınav not ortalaması ile 2. </a:t>
            </a:r>
            <a:r>
              <a:rPr lang="tr-TR" sz="2600" dirty="0">
                <a:solidFill>
                  <a:schemeClr val="tx1"/>
                </a:solidFill>
                <a:latin typeface="Calibri" pitchFamily="34" charset="0"/>
              </a:rPr>
              <a:t>a</a:t>
            </a:r>
            <a:r>
              <a:rPr lang="tr-TR" sz="2600" dirty="0" smtClean="0">
                <a:solidFill>
                  <a:schemeClr val="tx1"/>
                </a:solidFill>
                <a:latin typeface="Calibri" pitchFamily="34" charset="0"/>
              </a:rPr>
              <a:t>ra sınav not ortalaması farklı mıdır?</a:t>
            </a:r>
          </a:p>
          <a:p>
            <a:pPr marL="628650" lvl="1" indent="-361950">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İki örneklem denen ne?</a:t>
            </a:r>
          </a:p>
          <a:p>
            <a:pPr marL="628650" lvl="1" indent="-361950">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Bağımlı olanlar ne? </a:t>
            </a:r>
            <a:endParaRPr lang="tr-TR" sz="2600" dirty="0">
              <a:solidFill>
                <a:schemeClr val="tx1"/>
              </a:solidFill>
              <a:latin typeface="Calibri" pitchFamily="34" charset="0"/>
            </a:endParaRPr>
          </a:p>
          <a:p>
            <a:pPr marL="628650" lvl="1" indent="-361950">
              <a:spcBef>
                <a:spcPts val="0"/>
              </a:spcBef>
              <a:spcAft>
                <a:spcPts val="1200"/>
              </a:spcAft>
              <a:buFont typeface="Wingdings" panose="05000000000000000000" pitchFamily="2" charset="2"/>
              <a:buChar char="ü"/>
            </a:pPr>
            <a:r>
              <a:rPr lang="tr-TR" sz="2600" dirty="0" smtClean="0">
                <a:solidFill>
                  <a:schemeClr val="tx1"/>
                </a:solidFill>
                <a:latin typeface="Calibri" pitchFamily="34" charset="0"/>
              </a:rPr>
              <a:t>Neden bağımlılar?</a:t>
            </a:r>
          </a:p>
          <a:p>
            <a:pPr marL="198438" indent="-225425">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Bağımlı iki örneklem testlerinden biri uygulanacak</a:t>
            </a:r>
          </a:p>
          <a:p>
            <a:pPr marL="628650" lvl="1" indent="-361950">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Parametrik olan mı? (Bağımlı iki örneklem t testi)</a:t>
            </a:r>
          </a:p>
          <a:p>
            <a:pPr marL="628650" lvl="1" indent="-361950">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Parametrik olmayan mı? (Wilcoxon işaretli sıra testi)</a:t>
            </a:r>
          </a:p>
          <a:p>
            <a:pPr marL="628650" lvl="1" indent="-361950">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Buna varsayımlar test edilerek karar verilecek</a:t>
            </a:r>
          </a:p>
          <a:p>
            <a:pPr marL="628650" lvl="1" indent="-361950">
              <a:spcBef>
                <a:spcPts val="0"/>
              </a:spcBef>
              <a:spcAft>
                <a:spcPts val="1200"/>
              </a:spcAft>
              <a:buFont typeface="Wingdings" panose="05000000000000000000" pitchFamily="2" charset="2"/>
              <a:buChar char="ü"/>
            </a:pPr>
            <a:endParaRPr lang="tr-TR" sz="2600" dirty="0">
              <a:solidFill>
                <a:schemeClr val="tx1"/>
              </a:solidFill>
              <a:latin typeface="Calibri" pitchFamily="34" charset="0"/>
            </a:endParaRPr>
          </a:p>
          <a:p>
            <a:pPr marL="266700" lvl="1" indent="0">
              <a:spcBef>
                <a:spcPts val="0"/>
              </a:spcBef>
              <a:spcAft>
                <a:spcPts val="1200"/>
              </a:spcAft>
              <a:buNone/>
            </a:pPr>
            <a:endParaRPr lang="tr-TR" sz="2600" dirty="0" smtClean="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44</a:t>
            </a:fld>
            <a:endParaRPr lang="tr-TR" sz="1600" b="1" dirty="0">
              <a:solidFill>
                <a:schemeClr val="tx1"/>
              </a:solidFill>
            </a:endParaRPr>
          </a:p>
        </p:txBody>
      </p:sp>
    </p:spTree>
    <p:extLst>
      <p:ext uri="{BB962C8B-B14F-4D97-AF65-F5344CB8AC3E}">
        <p14:creationId xmlns:p14="http://schemas.microsoft.com/office/powerpoint/2010/main" val="210117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Bağımlı iki örneklem</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9" y="1916832"/>
            <a:ext cx="7365754" cy="4470946"/>
          </a:xfrm>
        </p:spPr>
        <p:txBody>
          <a:bodyPr>
            <a:normAutofit/>
          </a:bodyPr>
          <a:lstStyle/>
          <a:p>
            <a:pPr marL="0" lvl="1" indent="0">
              <a:spcBef>
                <a:spcPts val="0"/>
              </a:spcBef>
              <a:spcAft>
                <a:spcPts val="1200"/>
              </a:spcAft>
              <a:buNone/>
            </a:pPr>
            <a:r>
              <a:rPr lang="tr-TR" sz="2800" b="1" dirty="0" smtClean="0">
                <a:solidFill>
                  <a:schemeClr val="tx1"/>
                </a:solidFill>
                <a:latin typeface="Calibri" pitchFamily="34" charset="0"/>
              </a:rPr>
              <a:t>1.varsayım: </a:t>
            </a:r>
            <a:r>
              <a:rPr lang="tr-TR" sz="2800" dirty="0" smtClean="0">
                <a:solidFill>
                  <a:schemeClr val="tx1"/>
                </a:solidFill>
                <a:latin typeface="Calibri" pitchFamily="34" charset="0"/>
              </a:rPr>
              <a:t>1. ara sınav ve 2. ara sınav değişkenleri için öğrenci sayıları 30’dan büyük mü?</a:t>
            </a:r>
          </a:p>
          <a:p>
            <a:pPr marL="723900" lvl="1" indent="-361950">
              <a:spcBef>
                <a:spcPts val="0"/>
              </a:spcBef>
              <a:spcAft>
                <a:spcPts val="1200"/>
              </a:spcAft>
              <a:buFont typeface="Wingdings" panose="05000000000000000000" pitchFamily="2" charset="2"/>
              <a:buChar char="ü"/>
            </a:pPr>
            <a:r>
              <a:rPr lang="tr-TR" sz="2600" dirty="0">
                <a:solidFill>
                  <a:schemeClr val="tx1"/>
                </a:solidFill>
                <a:latin typeface="Calibri" pitchFamily="34" charset="0"/>
              </a:rPr>
              <a:t>	</a:t>
            </a:r>
            <a:r>
              <a:rPr lang="tr-TR" sz="2600" dirty="0" smtClean="0">
                <a:solidFill>
                  <a:schemeClr val="tx1"/>
                </a:solidFill>
                <a:latin typeface="Calibri" pitchFamily="34" charset="0"/>
              </a:rPr>
              <a:t>İkisi için de öğrenci sayısı 86 &gt; 30</a:t>
            </a:r>
          </a:p>
          <a:p>
            <a:pPr marL="69342" indent="0">
              <a:spcBef>
                <a:spcPts val="0"/>
              </a:spcBef>
              <a:spcAft>
                <a:spcPts val="1200"/>
              </a:spcAft>
              <a:buNone/>
            </a:pPr>
            <a:r>
              <a:rPr lang="tr-TR" sz="2800" b="1" dirty="0" smtClean="0">
                <a:solidFill>
                  <a:schemeClr val="tx1"/>
                </a:solidFill>
                <a:latin typeface="Calibri" pitchFamily="34" charset="0"/>
              </a:rPr>
              <a:t>2. varsayım: </a:t>
            </a:r>
            <a:r>
              <a:rPr lang="tr-TR" sz="2800" dirty="0" smtClean="0">
                <a:solidFill>
                  <a:schemeClr val="tx1"/>
                </a:solidFill>
                <a:latin typeface="Calibri" pitchFamily="34" charset="0"/>
              </a:rPr>
              <a:t>1. ara sınav notları ve 2. ara sınav notları aralıklı/oranlı ölçekle mi toplanmış?</a:t>
            </a:r>
          </a:p>
          <a:p>
            <a:pPr marL="69342" indent="0">
              <a:spcBef>
                <a:spcPts val="0"/>
              </a:spcBef>
              <a:spcAft>
                <a:spcPts val="1200"/>
              </a:spcAft>
              <a:buNone/>
            </a:pPr>
            <a:r>
              <a:rPr lang="tr-TR" sz="2800" b="1" dirty="0" smtClean="0">
                <a:solidFill>
                  <a:schemeClr val="tx1"/>
                </a:solidFill>
                <a:latin typeface="Calibri" pitchFamily="34" charset="0"/>
              </a:rPr>
              <a:t>3. varsayım: </a:t>
            </a:r>
            <a:r>
              <a:rPr lang="tr-TR" sz="2800" dirty="0" smtClean="0">
                <a:solidFill>
                  <a:schemeClr val="tx1"/>
                </a:solidFill>
                <a:latin typeface="Calibri" pitchFamily="34" charset="0"/>
              </a:rPr>
              <a:t>1. ara sınav notları ve 2. ara sınav notları normal dağılıyor mu?</a:t>
            </a:r>
          </a:p>
          <a:p>
            <a:pPr marL="69342" indent="0">
              <a:spcBef>
                <a:spcPts val="0"/>
              </a:spcBef>
              <a:spcAft>
                <a:spcPts val="1200"/>
              </a:spcAft>
              <a:buNone/>
            </a:pPr>
            <a:endParaRPr lang="tr-TR" sz="2800" dirty="0" smtClean="0">
              <a:solidFill>
                <a:schemeClr val="tx1"/>
              </a:solidFill>
              <a:latin typeface="Calibri" pitchFamily="34" charset="0"/>
            </a:endParaRPr>
          </a:p>
          <a:p>
            <a:pPr marL="361950" lvl="1" indent="0">
              <a:spcBef>
                <a:spcPts val="0"/>
              </a:spcBef>
              <a:spcAft>
                <a:spcPts val="1200"/>
              </a:spcAft>
              <a:buNone/>
            </a:pPr>
            <a:endParaRPr lang="tr-TR" sz="2600" dirty="0" smtClean="0">
              <a:solidFill>
                <a:schemeClr val="tx1"/>
              </a:solidFill>
              <a:latin typeface="Calibri" pitchFamily="34" charset="0"/>
            </a:endParaRPr>
          </a:p>
          <a:p>
            <a:pPr marL="514350" lvl="1" indent="-514350">
              <a:spcBef>
                <a:spcPts val="0"/>
              </a:spcBef>
              <a:spcAft>
                <a:spcPts val="1200"/>
              </a:spcAft>
              <a:buAutoNum type="arabicPeriod"/>
            </a:pPr>
            <a:endParaRPr lang="tr-TR" sz="2600" dirty="0">
              <a:solidFill>
                <a:schemeClr val="tx1"/>
              </a:solidFill>
              <a:latin typeface="Calibri" pitchFamily="34" charset="0"/>
            </a:endParaRPr>
          </a:p>
          <a:p>
            <a:pPr marL="266700" lvl="1" indent="0">
              <a:spcBef>
                <a:spcPts val="0"/>
              </a:spcBef>
              <a:spcAft>
                <a:spcPts val="1200"/>
              </a:spcAft>
              <a:buNone/>
            </a:pPr>
            <a:endParaRPr lang="tr-TR" sz="2600" dirty="0" smtClean="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45</a:t>
            </a:fld>
            <a:endParaRPr lang="tr-TR" sz="1600" b="1" dirty="0">
              <a:solidFill>
                <a:schemeClr val="tx1"/>
              </a:solidFill>
            </a:endParaRPr>
          </a:p>
        </p:txBody>
      </p:sp>
    </p:spTree>
    <p:extLst>
      <p:ext uri="{BB962C8B-B14F-4D97-AF65-F5344CB8AC3E}">
        <p14:creationId xmlns:p14="http://schemas.microsoft.com/office/powerpoint/2010/main" val="269198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46</a:t>
            </a:fld>
            <a:endParaRPr lang="tr-TR" sz="1600" b="1" dirty="0">
              <a:solidFill>
                <a:schemeClr val="tx1"/>
              </a:solidFill>
            </a:endParaRPr>
          </a:p>
        </p:txBody>
      </p:sp>
      <p:pic>
        <p:nvPicPr>
          <p:cNvPr id="7" name="Picture 6"/>
          <p:cNvPicPr>
            <a:picLocks noChangeAspect="1"/>
          </p:cNvPicPr>
          <p:nvPr/>
        </p:nvPicPr>
        <p:blipFill>
          <a:blip r:embed="rId3"/>
          <a:stretch>
            <a:fillRect/>
          </a:stretch>
        </p:blipFill>
        <p:spPr>
          <a:xfrm>
            <a:off x="414881" y="404664"/>
            <a:ext cx="8405591" cy="5544616"/>
          </a:xfrm>
          <a:prstGeom prst="rect">
            <a:avLst/>
          </a:prstGeom>
        </p:spPr>
      </p:pic>
    </p:spTree>
    <p:extLst>
      <p:ext uri="{BB962C8B-B14F-4D97-AF65-F5344CB8AC3E}">
        <p14:creationId xmlns:p14="http://schemas.microsoft.com/office/powerpoint/2010/main" val="2934489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47</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275279" y="34330"/>
            <a:ext cx="8515042" cy="2808312"/>
          </a:xfrm>
          <a:prstGeom prst="rect">
            <a:avLst/>
          </a:prstGeom>
        </p:spPr>
      </p:pic>
      <p:sp>
        <p:nvSpPr>
          <p:cNvPr id="5" name="TextBox 4"/>
          <p:cNvSpPr txBox="1"/>
          <p:nvPr/>
        </p:nvSpPr>
        <p:spPr>
          <a:xfrm>
            <a:off x="0" y="2764572"/>
            <a:ext cx="9144000" cy="4093428"/>
          </a:xfrm>
          <a:prstGeom prst="rect">
            <a:avLst/>
          </a:prstGeom>
          <a:solidFill>
            <a:srgbClr val="FFFF00"/>
          </a:solidFill>
          <a:ln>
            <a:noFill/>
          </a:ln>
        </p:spPr>
        <p:txBody>
          <a:bodyPr wrap="square" rtlCol="0">
            <a:spAutoFit/>
          </a:bodyPr>
          <a:lstStyle/>
          <a:p>
            <a:r>
              <a:rPr lang="tr-TR" sz="2000" dirty="0" smtClean="0"/>
              <a:t>1.Ara sınav için normal dağılım p değeri = 0,200 (gerçekleşen hata olasılığı)</a:t>
            </a:r>
          </a:p>
          <a:p>
            <a:pPr>
              <a:spcAft>
                <a:spcPts val="1200"/>
              </a:spcAft>
            </a:pPr>
            <a:r>
              <a:rPr lang="tr-TR" sz="2000" dirty="0" smtClean="0"/>
              <a:t>2.Ara sınav için normal dağılım p değeri = 0,200 (gerçekleşen hata olasılığı)</a:t>
            </a:r>
          </a:p>
          <a:p>
            <a:pPr>
              <a:spcAft>
                <a:spcPts val="1200"/>
              </a:spcAft>
            </a:pPr>
            <a:r>
              <a:rPr lang="tr-TR" sz="2000" dirty="0" smtClean="0"/>
              <a:t>Öngörülen hata olasılığı 0,05 (%5) - %95 güvenirlik düzeyinde testi gerçekleştirdik</a:t>
            </a:r>
            <a:endParaRPr lang="tr-TR" sz="2000" dirty="0"/>
          </a:p>
          <a:p>
            <a:pPr marL="0" lvl="1">
              <a:spcAft>
                <a:spcPts val="1200"/>
              </a:spcAft>
            </a:pPr>
            <a:r>
              <a:rPr lang="tr-TR" sz="2000" b="1" dirty="0">
                <a:latin typeface="Calibri" pitchFamily="34" charset="0"/>
              </a:rPr>
              <a:t>Gerçekleşen hata olasılığı &gt; Öngörülen hata olasılığı ise araştırma hipotezi reddedilir</a:t>
            </a:r>
            <a:r>
              <a:rPr lang="tr-TR" sz="2000" b="1" dirty="0" smtClean="0">
                <a:latin typeface="Calibri" pitchFamily="34" charset="0"/>
              </a:rPr>
              <a:t>.</a:t>
            </a:r>
            <a:endParaRPr lang="tr-TR" sz="2000" b="1" dirty="0">
              <a:latin typeface="Calibri" pitchFamily="34" charset="0"/>
            </a:endParaRPr>
          </a:p>
          <a:p>
            <a:pPr marL="0" lvl="1">
              <a:spcAft>
                <a:spcPts val="1200"/>
              </a:spcAft>
            </a:pPr>
            <a:r>
              <a:rPr lang="tr-TR" sz="2000" b="1" dirty="0" smtClean="0">
                <a:latin typeface="Calibri" pitchFamily="34" charset="0"/>
              </a:rPr>
              <a:t>0,200 &gt; 0,05 Araştırma hipotezi red.</a:t>
            </a:r>
            <a:endParaRPr lang="tr-TR" sz="2000" b="1" dirty="0">
              <a:latin typeface="Calibri" pitchFamily="34" charset="0"/>
            </a:endParaRPr>
          </a:p>
          <a:p>
            <a:pPr marL="0" lvl="1" indent="0">
              <a:spcBef>
                <a:spcPts val="0"/>
              </a:spcBef>
              <a:buFont typeface="Arial" panose="020B0604020202020204" pitchFamily="34" charset="0"/>
              <a:buNone/>
            </a:pPr>
            <a:r>
              <a:rPr lang="tr-TR" sz="2000" dirty="0" smtClean="0">
                <a:latin typeface="Calibri" pitchFamily="34" charset="0"/>
              </a:rPr>
              <a:t>Hipotezler: </a:t>
            </a:r>
          </a:p>
          <a:p>
            <a:pPr marL="0" lvl="1" indent="0">
              <a:spcBef>
                <a:spcPts val="0"/>
              </a:spcBef>
              <a:buFont typeface="Arial" panose="020B0604020202020204" pitchFamily="34" charset="0"/>
              <a:buNone/>
            </a:pPr>
            <a:r>
              <a:rPr lang="tr-TR" sz="2000" dirty="0" smtClean="0">
                <a:latin typeface="Calibri" pitchFamily="34" charset="0"/>
              </a:rPr>
              <a:t>1</a:t>
            </a:r>
            <a:r>
              <a:rPr lang="tr-TR" sz="2000" dirty="0">
                <a:latin typeface="Calibri" pitchFamily="34" charset="0"/>
              </a:rPr>
              <a:t>. ara sınav notlarının dağılımı normal dağılımdan </a:t>
            </a:r>
            <a:r>
              <a:rPr lang="tr-TR" sz="2000" dirty="0" smtClean="0">
                <a:latin typeface="Calibri" pitchFamily="34" charset="0"/>
              </a:rPr>
              <a:t>farklıdır.</a:t>
            </a:r>
          </a:p>
          <a:p>
            <a:pPr marL="0" lvl="1" indent="0">
              <a:spcBef>
                <a:spcPts val="0"/>
              </a:spcBef>
              <a:spcAft>
                <a:spcPts val="1200"/>
              </a:spcAft>
              <a:buFont typeface="Arial" panose="020B0604020202020204" pitchFamily="34" charset="0"/>
              <a:buNone/>
            </a:pPr>
            <a:r>
              <a:rPr lang="tr-TR" sz="2000" dirty="0" smtClean="0">
                <a:latin typeface="Calibri" pitchFamily="34" charset="0"/>
              </a:rPr>
              <a:t>2. ara </a:t>
            </a:r>
            <a:r>
              <a:rPr lang="tr-TR" sz="2000" dirty="0">
                <a:latin typeface="Calibri" pitchFamily="34" charset="0"/>
              </a:rPr>
              <a:t>sınav notlarının dağılımı normal dağılımdan farklıdır</a:t>
            </a:r>
            <a:r>
              <a:rPr lang="tr-TR" sz="2000" dirty="0" smtClean="0">
                <a:latin typeface="Calibri" pitchFamily="34" charset="0"/>
              </a:rPr>
              <a:t>.</a:t>
            </a:r>
            <a:endParaRPr lang="tr-TR" sz="2000" dirty="0">
              <a:latin typeface="Calibri" pitchFamily="34" charset="0"/>
            </a:endParaRPr>
          </a:p>
          <a:p>
            <a:pPr marL="0" lvl="1" indent="0">
              <a:spcBef>
                <a:spcPts val="0"/>
              </a:spcBef>
              <a:spcAft>
                <a:spcPts val="1200"/>
              </a:spcAft>
              <a:buFont typeface="Arial" panose="020B0604020202020204" pitchFamily="34" charset="0"/>
              <a:buNone/>
            </a:pPr>
            <a:r>
              <a:rPr lang="tr-TR" sz="2000" b="1" dirty="0" smtClean="0">
                <a:latin typeface="Calibri" pitchFamily="34" charset="0"/>
              </a:rPr>
              <a:t>Sonuç: İki şubenin notları da normal dağılım gösteriyor.</a:t>
            </a:r>
          </a:p>
          <a:p>
            <a:pPr marL="0" lvl="1" indent="0">
              <a:spcBef>
                <a:spcPts val="0"/>
              </a:spcBef>
              <a:buFont typeface="Arial" panose="020B0604020202020204" pitchFamily="34" charset="0"/>
              <a:buNone/>
            </a:pPr>
            <a:r>
              <a:rPr lang="tr-TR" sz="2000" b="1" dirty="0" smtClean="0">
                <a:latin typeface="Calibri" pitchFamily="34" charset="0"/>
              </a:rPr>
              <a:t>3. Varsayım da sağlandı</a:t>
            </a:r>
            <a:endParaRPr lang="tr-TR" sz="2000" b="1" dirty="0">
              <a:latin typeface="Calibri" pitchFamily="34" charset="0"/>
            </a:endParaRPr>
          </a:p>
        </p:txBody>
      </p:sp>
      <p:sp>
        <p:nvSpPr>
          <p:cNvPr id="3" name="Rounded Rectangle 2"/>
          <p:cNvSpPr/>
          <p:nvPr/>
        </p:nvSpPr>
        <p:spPr>
          <a:xfrm>
            <a:off x="4788024" y="548680"/>
            <a:ext cx="1008112" cy="17281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68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48</a:t>
            </a:fld>
            <a:endParaRPr lang="tr-TR" sz="1600" b="1" dirty="0">
              <a:solidFill>
                <a:schemeClr val="tx1"/>
              </a:solidFill>
            </a:endParaRPr>
          </a:p>
        </p:txBody>
      </p:sp>
      <p:pic>
        <p:nvPicPr>
          <p:cNvPr id="6" name="Picture 5"/>
          <p:cNvPicPr>
            <a:picLocks noChangeAspect="1"/>
          </p:cNvPicPr>
          <p:nvPr/>
        </p:nvPicPr>
        <p:blipFill rotWithShape="1">
          <a:blip r:embed="rId3"/>
          <a:srcRect l="60571" r="8286" b="42617"/>
          <a:stretch/>
        </p:blipFill>
        <p:spPr>
          <a:xfrm>
            <a:off x="1" y="0"/>
            <a:ext cx="9144000" cy="6520410"/>
          </a:xfrm>
          <a:prstGeom prst="rect">
            <a:avLst/>
          </a:prstGeom>
        </p:spPr>
      </p:pic>
    </p:spTree>
    <p:extLst>
      <p:ext uri="{BB962C8B-B14F-4D97-AF65-F5344CB8AC3E}">
        <p14:creationId xmlns:p14="http://schemas.microsoft.com/office/powerpoint/2010/main" val="39912475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49</a:t>
            </a:fld>
            <a:endParaRPr lang="tr-TR" sz="1600" b="1" dirty="0">
              <a:solidFill>
                <a:schemeClr val="tx1"/>
              </a:solidFill>
            </a:endParaRPr>
          </a:p>
        </p:txBody>
      </p:sp>
      <p:pic>
        <p:nvPicPr>
          <p:cNvPr id="3" name="Picture 2"/>
          <p:cNvPicPr>
            <a:picLocks noChangeAspect="1"/>
          </p:cNvPicPr>
          <p:nvPr/>
        </p:nvPicPr>
        <p:blipFill>
          <a:blip r:embed="rId3"/>
          <a:stretch>
            <a:fillRect/>
          </a:stretch>
        </p:blipFill>
        <p:spPr>
          <a:xfrm>
            <a:off x="395535" y="332656"/>
            <a:ext cx="8363215" cy="2160240"/>
          </a:xfrm>
          <a:prstGeom prst="rect">
            <a:avLst/>
          </a:prstGeom>
        </p:spPr>
      </p:pic>
      <p:pic>
        <p:nvPicPr>
          <p:cNvPr id="5" name="Picture 4"/>
          <p:cNvPicPr>
            <a:picLocks noChangeAspect="1"/>
          </p:cNvPicPr>
          <p:nvPr/>
        </p:nvPicPr>
        <p:blipFill>
          <a:blip r:embed="rId4"/>
          <a:stretch>
            <a:fillRect/>
          </a:stretch>
        </p:blipFill>
        <p:spPr>
          <a:xfrm>
            <a:off x="179512" y="2852936"/>
            <a:ext cx="8821880" cy="1584176"/>
          </a:xfrm>
          <a:prstGeom prst="rect">
            <a:avLst/>
          </a:prstGeom>
        </p:spPr>
      </p:pic>
      <p:sp>
        <p:nvSpPr>
          <p:cNvPr id="7" name="TextBox 6"/>
          <p:cNvSpPr txBox="1"/>
          <p:nvPr/>
        </p:nvSpPr>
        <p:spPr>
          <a:xfrm>
            <a:off x="-15602" y="4581128"/>
            <a:ext cx="9144000" cy="1708160"/>
          </a:xfrm>
          <a:prstGeom prst="rect">
            <a:avLst/>
          </a:prstGeom>
          <a:solidFill>
            <a:srgbClr val="FFFF00"/>
          </a:solidFill>
          <a:ln>
            <a:noFill/>
          </a:ln>
        </p:spPr>
        <p:txBody>
          <a:bodyPr wrap="square" rtlCol="0">
            <a:spAutoFit/>
          </a:bodyPr>
          <a:lstStyle/>
          <a:p>
            <a:pPr algn="ctr"/>
            <a:r>
              <a:rPr lang="tr-TR" sz="2100" dirty="0" smtClean="0"/>
              <a:t>Araştırma hipotezi</a:t>
            </a:r>
          </a:p>
          <a:p>
            <a:pPr algn="ctr"/>
            <a:r>
              <a:rPr lang="tr-TR" sz="2100" b="1" dirty="0" smtClean="0">
                <a:latin typeface="Calibri" pitchFamily="34" charset="0"/>
              </a:rPr>
              <a:t>Öğrencilerin 1. Ara sınav not ortalaması  2. ara sınav not ortalamasından farklıdır</a:t>
            </a:r>
          </a:p>
          <a:p>
            <a:pPr algn="ctr"/>
            <a:endParaRPr lang="tr-TR" sz="2100" b="1" dirty="0" smtClean="0">
              <a:latin typeface="Calibri" pitchFamily="34" charset="0"/>
            </a:endParaRPr>
          </a:p>
          <a:p>
            <a:pPr algn="ctr"/>
            <a:r>
              <a:rPr lang="tr-TR" sz="2100" dirty="0" smtClean="0">
                <a:latin typeface="Calibri" pitchFamily="34" charset="0"/>
              </a:rPr>
              <a:t>p=0,905 &gt; 0,05</a:t>
            </a:r>
          </a:p>
          <a:p>
            <a:pPr algn="ctr"/>
            <a:r>
              <a:rPr lang="tr-TR" sz="2100" dirty="0" smtClean="0">
                <a:latin typeface="Calibri" pitchFamily="34" charset="0"/>
              </a:rPr>
              <a:t>Araştırma hipotezi reddedilir</a:t>
            </a:r>
            <a:endParaRPr lang="tr-TR" sz="2100" dirty="0">
              <a:latin typeface="Calibri" pitchFamily="34" charset="0"/>
            </a:endParaRPr>
          </a:p>
        </p:txBody>
      </p:sp>
    </p:spTree>
    <p:extLst>
      <p:ext uri="{BB962C8B-B14F-4D97-AF65-F5344CB8AC3E}">
        <p14:creationId xmlns:p14="http://schemas.microsoft.com/office/powerpoint/2010/main" val="7440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Hangi nonparametrik test?</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1" y="2136080"/>
            <a:ext cx="7509771" cy="3885207"/>
          </a:xfrm>
        </p:spPr>
        <p:txBody>
          <a:bodyPr>
            <a:normAutofit/>
          </a:bodyPr>
          <a:lstStyle/>
          <a:p>
            <a:pPr marL="261938" indent="-261938">
              <a:spcBef>
                <a:spcPts val="0"/>
              </a:spcBef>
              <a:spcAft>
                <a:spcPts val="1200"/>
              </a:spcAft>
              <a:buFont typeface="Arial" pitchFamily="34" charset="0"/>
              <a:buChar char="•"/>
            </a:pPr>
            <a:r>
              <a:rPr lang="tr-TR" sz="2800" dirty="0" smtClean="0">
                <a:solidFill>
                  <a:schemeClr val="tx1"/>
                </a:solidFill>
                <a:latin typeface="Calibri" pitchFamily="34" charset="0"/>
              </a:rPr>
              <a:t>Çoğu parametrik testin parametrik olmayan bir karşılığı var:</a:t>
            </a:r>
          </a:p>
          <a:p>
            <a:pPr marL="693738" lvl="1" indent="-354013">
              <a:spcBef>
                <a:spcPts val="0"/>
              </a:spcBef>
              <a:spcAft>
                <a:spcPts val="1200"/>
              </a:spcAft>
              <a:buFont typeface="Wingdings" panose="05000000000000000000" pitchFamily="2" charset="2"/>
              <a:buChar char="ü"/>
            </a:pPr>
            <a:r>
              <a:rPr lang="tr-TR" sz="2600" dirty="0" smtClean="0">
                <a:solidFill>
                  <a:schemeClr val="tx1"/>
                </a:solidFill>
                <a:latin typeface="Calibri" pitchFamily="34" charset="0"/>
              </a:rPr>
              <a:t>Bağımsız iki örneklem t testi için </a:t>
            </a:r>
            <a:r>
              <a:rPr lang="tr-TR" sz="2600" b="1" dirty="0" smtClean="0">
                <a:solidFill>
                  <a:schemeClr val="tx1"/>
                </a:solidFill>
                <a:latin typeface="Calibri" pitchFamily="34" charset="0"/>
              </a:rPr>
              <a:t>Mann-Whitney U testi</a:t>
            </a:r>
          </a:p>
          <a:p>
            <a:pPr marL="693738" lvl="1" indent="-354013">
              <a:spcBef>
                <a:spcPts val="0"/>
              </a:spcBef>
              <a:spcAft>
                <a:spcPts val="1200"/>
              </a:spcAft>
              <a:buFont typeface="Wingdings" panose="05000000000000000000" pitchFamily="2" charset="2"/>
              <a:buChar char="ü"/>
            </a:pPr>
            <a:r>
              <a:rPr lang="tr-TR" sz="2600" dirty="0" smtClean="0">
                <a:solidFill>
                  <a:schemeClr val="tx1"/>
                </a:solidFill>
                <a:latin typeface="Calibri" pitchFamily="34" charset="0"/>
              </a:rPr>
              <a:t>Bağımlı iki örneklem t testi için </a:t>
            </a:r>
            <a:r>
              <a:rPr lang="tr-TR" sz="2600" b="1" dirty="0" smtClean="0">
                <a:solidFill>
                  <a:schemeClr val="tx1"/>
                </a:solidFill>
                <a:latin typeface="Calibri" pitchFamily="34" charset="0"/>
              </a:rPr>
              <a:t>Wilcoxon İşaretli Sıra testi</a:t>
            </a: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a:t>
            </a:fld>
            <a:endParaRPr lang="tr-TR" sz="1600" b="1" dirty="0">
              <a:solidFill>
                <a:schemeClr val="tx1"/>
              </a:solidFill>
            </a:endParaRPr>
          </a:p>
        </p:txBody>
      </p:sp>
    </p:spTree>
    <p:extLst>
      <p:ext uri="{BB962C8B-B14F-4D97-AF65-F5344CB8AC3E}">
        <p14:creationId xmlns:p14="http://schemas.microsoft.com/office/powerpoint/2010/main" val="372362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Test sonucu nasıl yorumlanır?</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1988840"/>
            <a:ext cx="7365754" cy="4470946"/>
          </a:xfrm>
        </p:spPr>
        <p:txBody>
          <a:bodyPr>
            <a:normAutofit/>
          </a:bodyPr>
          <a:lstStyle/>
          <a:p>
            <a:pPr marL="0" lvl="1" indent="0">
              <a:spcBef>
                <a:spcPts val="0"/>
              </a:spcBef>
              <a:spcAft>
                <a:spcPts val="1200"/>
              </a:spcAft>
              <a:buNone/>
            </a:pPr>
            <a:r>
              <a:rPr lang="tr-TR" sz="2600" dirty="0" smtClean="0">
                <a:solidFill>
                  <a:schemeClr val="tx1"/>
                </a:solidFill>
                <a:latin typeface="Calibri" pitchFamily="34" charset="0"/>
              </a:rPr>
              <a:t>BBY252 Araştırma Yöntemleri dersini alan öğrencilerin 1. ara sınav not ortalaması ile 2. ara sınav not ortalaması arasında istatistiksel açıdan anlamlı bir farklılık </a:t>
            </a:r>
            <a:r>
              <a:rPr lang="tr-TR" sz="2600" dirty="0">
                <a:solidFill>
                  <a:schemeClr val="tx1"/>
                </a:solidFill>
                <a:latin typeface="Calibri" pitchFamily="34" charset="0"/>
              </a:rPr>
              <a:t>bulunmamaktadır (</a:t>
            </a:r>
            <a:r>
              <a:rPr lang="tr-TR" sz="2600" i="1" dirty="0" smtClean="0">
                <a:solidFill>
                  <a:schemeClr val="tx1"/>
                </a:solidFill>
                <a:latin typeface="Calibri" pitchFamily="34" charset="0"/>
              </a:rPr>
              <a:t>t</a:t>
            </a:r>
            <a:r>
              <a:rPr lang="tr-TR" sz="1400" dirty="0" smtClean="0">
                <a:solidFill>
                  <a:schemeClr val="tx1"/>
                </a:solidFill>
                <a:latin typeface="Calibri" pitchFamily="34" charset="0"/>
              </a:rPr>
              <a:t>(85)</a:t>
            </a:r>
            <a:r>
              <a:rPr lang="tr-TR" sz="2600" dirty="0" smtClean="0">
                <a:solidFill>
                  <a:schemeClr val="tx1"/>
                </a:solidFill>
                <a:latin typeface="Calibri" pitchFamily="34" charset="0"/>
              </a:rPr>
              <a:t> </a:t>
            </a:r>
            <a:r>
              <a:rPr lang="tr-TR" sz="2600" dirty="0">
                <a:solidFill>
                  <a:schemeClr val="tx1"/>
                </a:solidFill>
                <a:latin typeface="Calibri" pitchFamily="34" charset="0"/>
              </a:rPr>
              <a:t>= </a:t>
            </a:r>
            <a:r>
              <a:rPr lang="tr-TR" sz="2600" dirty="0" smtClean="0">
                <a:solidFill>
                  <a:schemeClr val="tx1"/>
                </a:solidFill>
                <a:latin typeface="Calibri" pitchFamily="34" charset="0"/>
              </a:rPr>
              <a:t>-0,119; </a:t>
            </a:r>
            <a:r>
              <a:rPr lang="tr-TR" sz="2600" i="1" dirty="0">
                <a:solidFill>
                  <a:schemeClr val="tx1"/>
                </a:solidFill>
                <a:latin typeface="Calibri" pitchFamily="34" charset="0"/>
              </a:rPr>
              <a:t>p</a:t>
            </a:r>
            <a:r>
              <a:rPr lang="tr-TR" sz="2600" dirty="0">
                <a:solidFill>
                  <a:schemeClr val="tx1"/>
                </a:solidFill>
                <a:latin typeface="Calibri" pitchFamily="34" charset="0"/>
              </a:rPr>
              <a:t> </a:t>
            </a:r>
            <a:r>
              <a:rPr lang="tr-TR" sz="2600" dirty="0" smtClean="0">
                <a:solidFill>
                  <a:schemeClr val="tx1"/>
                </a:solidFill>
                <a:latin typeface="Calibri" pitchFamily="34" charset="0"/>
              </a:rPr>
              <a:t>&gt; 0,05). </a:t>
            </a:r>
            <a:r>
              <a:rPr lang="tr-TR" sz="2600" dirty="0">
                <a:solidFill>
                  <a:schemeClr val="tx1"/>
                </a:solidFill>
                <a:latin typeface="Calibri" pitchFamily="34" charset="0"/>
              </a:rPr>
              <a:t>İ</a:t>
            </a:r>
            <a:r>
              <a:rPr lang="tr-TR" sz="2600" dirty="0" smtClean="0">
                <a:solidFill>
                  <a:schemeClr val="tx1"/>
                </a:solidFill>
                <a:latin typeface="Calibri" pitchFamily="34" charset="0"/>
              </a:rPr>
              <a:t>ki sınava ilişkin not ortalamaları birbirine çok yakın bulunmuştur (1. ara sınav: 62,65; 2. ara sınav: 62,95).</a:t>
            </a: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50</a:t>
            </a:fld>
            <a:endParaRPr lang="tr-TR" sz="1600" b="1" dirty="0">
              <a:solidFill>
                <a:schemeClr val="tx1"/>
              </a:solidFill>
            </a:endParaRPr>
          </a:p>
        </p:txBody>
      </p:sp>
    </p:spTree>
    <p:extLst>
      <p:ext uri="{BB962C8B-B14F-4D97-AF65-F5344CB8AC3E}">
        <p14:creationId xmlns:p14="http://schemas.microsoft.com/office/powerpoint/2010/main" val="405253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Wilcoxon işaretli sıra testi</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2" y="1988840"/>
            <a:ext cx="7509770" cy="4470946"/>
          </a:xfrm>
        </p:spPr>
        <p:txBody>
          <a:bodyPr>
            <a:normAutofit/>
          </a:bodyPr>
          <a:lstStyle/>
          <a:p>
            <a:pPr marL="266700" lvl="1" indent="-266700">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Bağımlı iki örneklemin ortalamaları karşılaştırılmak istendiğinde varsayımlardan en az biri sağlanmıyorsa bağımlı iki örneklem t testi yerine uygulacak test</a:t>
            </a:r>
          </a:p>
          <a:p>
            <a:pPr marL="266700" lvl="1" indent="-266700">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Öğrencilerin 1. ara sınav not ortalamaları ile final not ortalamaları farklı mıdır?</a:t>
            </a:r>
          </a:p>
          <a:p>
            <a:pPr marL="723900" lvl="1" indent="-266700">
              <a:spcBef>
                <a:spcPts val="0"/>
              </a:spcBef>
              <a:spcAft>
                <a:spcPts val="1200"/>
              </a:spcAft>
              <a:buFont typeface="Wingdings" panose="05000000000000000000" pitchFamily="2" charset="2"/>
              <a:buChar char="ü"/>
            </a:pPr>
            <a:r>
              <a:rPr lang="tr-TR" sz="2600" dirty="0" smtClean="0">
                <a:solidFill>
                  <a:schemeClr val="tx1"/>
                </a:solidFill>
                <a:latin typeface="Calibri" pitchFamily="34" charset="0"/>
              </a:rPr>
              <a:t> Varsayımların testi</a:t>
            </a:r>
          </a:p>
          <a:p>
            <a:pPr marL="0" lvl="1" indent="0">
              <a:spcBef>
                <a:spcPts val="0"/>
              </a:spcBef>
              <a:spcAft>
                <a:spcPts val="1200"/>
              </a:spcAft>
              <a:buNone/>
            </a:pPr>
            <a:endParaRPr lang="tr-TR" sz="26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51</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646859" y="4581128"/>
            <a:ext cx="8015235" cy="1728192"/>
          </a:xfrm>
          <a:prstGeom prst="rect">
            <a:avLst/>
          </a:prstGeom>
        </p:spPr>
      </p:pic>
      <p:sp>
        <p:nvSpPr>
          <p:cNvPr id="6" name="Rounded Rectangle 5"/>
          <p:cNvSpPr/>
          <p:nvPr/>
        </p:nvSpPr>
        <p:spPr>
          <a:xfrm>
            <a:off x="4716016" y="5301208"/>
            <a:ext cx="1008112" cy="7920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52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52</a:t>
            </a:fld>
            <a:endParaRPr lang="tr-TR" sz="1600" b="1" dirty="0">
              <a:solidFill>
                <a:schemeClr val="tx1"/>
              </a:solidFill>
            </a:endParaRPr>
          </a:p>
        </p:txBody>
      </p:sp>
      <p:pic>
        <p:nvPicPr>
          <p:cNvPr id="9" name="Picture 8"/>
          <p:cNvPicPr>
            <a:picLocks noChangeAspect="1"/>
          </p:cNvPicPr>
          <p:nvPr/>
        </p:nvPicPr>
        <p:blipFill rotWithShape="1">
          <a:blip r:embed="rId3"/>
          <a:srcRect l="60286" t="29149" r="16000" b="35973"/>
          <a:stretch/>
        </p:blipFill>
        <p:spPr>
          <a:xfrm>
            <a:off x="-74" y="620688"/>
            <a:ext cx="9108578" cy="5184576"/>
          </a:xfrm>
          <a:prstGeom prst="rect">
            <a:avLst/>
          </a:prstGeom>
        </p:spPr>
      </p:pic>
    </p:spTree>
    <p:extLst>
      <p:ext uri="{BB962C8B-B14F-4D97-AF65-F5344CB8AC3E}">
        <p14:creationId xmlns:p14="http://schemas.microsoft.com/office/powerpoint/2010/main" val="26838993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53</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121500" y="764703"/>
            <a:ext cx="8842988" cy="5293863"/>
          </a:xfrm>
          <a:prstGeom prst="rect">
            <a:avLst/>
          </a:prstGeom>
        </p:spPr>
      </p:pic>
    </p:spTree>
    <p:extLst>
      <p:ext uri="{BB962C8B-B14F-4D97-AF65-F5344CB8AC3E}">
        <p14:creationId xmlns:p14="http://schemas.microsoft.com/office/powerpoint/2010/main" val="24357461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54</a:t>
            </a:fld>
            <a:endParaRPr lang="tr-TR" sz="1600" b="1" dirty="0">
              <a:solidFill>
                <a:schemeClr val="tx1"/>
              </a:solidFill>
            </a:endParaRPr>
          </a:p>
        </p:txBody>
      </p:sp>
      <p:pic>
        <p:nvPicPr>
          <p:cNvPr id="3" name="Picture 2"/>
          <p:cNvPicPr>
            <a:picLocks noChangeAspect="1"/>
          </p:cNvPicPr>
          <p:nvPr/>
        </p:nvPicPr>
        <p:blipFill>
          <a:blip r:embed="rId3"/>
          <a:stretch>
            <a:fillRect/>
          </a:stretch>
        </p:blipFill>
        <p:spPr>
          <a:xfrm>
            <a:off x="611560" y="188640"/>
            <a:ext cx="7912152" cy="3024336"/>
          </a:xfrm>
          <a:prstGeom prst="rect">
            <a:avLst/>
          </a:prstGeom>
        </p:spPr>
      </p:pic>
      <p:pic>
        <p:nvPicPr>
          <p:cNvPr id="5" name="Picture 4"/>
          <p:cNvPicPr>
            <a:picLocks noChangeAspect="1"/>
          </p:cNvPicPr>
          <p:nvPr/>
        </p:nvPicPr>
        <p:blipFill>
          <a:blip r:embed="rId4"/>
          <a:stretch>
            <a:fillRect/>
          </a:stretch>
        </p:blipFill>
        <p:spPr>
          <a:xfrm>
            <a:off x="395536" y="3212976"/>
            <a:ext cx="3816424" cy="2882112"/>
          </a:xfrm>
          <a:prstGeom prst="rect">
            <a:avLst/>
          </a:prstGeom>
        </p:spPr>
      </p:pic>
      <p:sp>
        <p:nvSpPr>
          <p:cNvPr id="6" name="TextBox 5"/>
          <p:cNvSpPr txBox="1"/>
          <p:nvPr/>
        </p:nvSpPr>
        <p:spPr>
          <a:xfrm>
            <a:off x="4355976" y="3631895"/>
            <a:ext cx="4556398" cy="2031325"/>
          </a:xfrm>
          <a:prstGeom prst="rect">
            <a:avLst/>
          </a:prstGeom>
          <a:solidFill>
            <a:srgbClr val="FFFF00"/>
          </a:solidFill>
          <a:ln>
            <a:noFill/>
          </a:ln>
        </p:spPr>
        <p:txBody>
          <a:bodyPr wrap="square" rtlCol="0">
            <a:spAutoFit/>
          </a:bodyPr>
          <a:lstStyle/>
          <a:p>
            <a:pPr algn="ctr"/>
            <a:r>
              <a:rPr lang="tr-TR" sz="2100" dirty="0" smtClean="0"/>
              <a:t>Araştırma hipotezi</a:t>
            </a:r>
          </a:p>
          <a:p>
            <a:pPr algn="ctr"/>
            <a:r>
              <a:rPr lang="tr-TR" sz="2100" b="1" dirty="0" smtClean="0">
                <a:latin typeface="Calibri" pitchFamily="34" charset="0"/>
              </a:rPr>
              <a:t>Öğrencilerin 1. ara sınav not ortalaması  final not ortalamasından farklıdır</a:t>
            </a:r>
          </a:p>
          <a:p>
            <a:pPr algn="ctr"/>
            <a:endParaRPr lang="tr-TR" sz="2100" b="1" dirty="0" smtClean="0">
              <a:latin typeface="Calibri" pitchFamily="34" charset="0"/>
            </a:endParaRPr>
          </a:p>
          <a:p>
            <a:pPr algn="ctr"/>
            <a:r>
              <a:rPr lang="tr-TR" sz="2100" dirty="0" smtClean="0">
                <a:latin typeface="Calibri" pitchFamily="34" charset="0"/>
              </a:rPr>
              <a:t>p=0,000 </a:t>
            </a:r>
            <a:r>
              <a:rPr lang="tr-TR" sz="2100" dirty="0">
                <a:latin typeface="Calibri" pitchFamily="34" charset="0"/>
              </a:rPr>
              <a:t>&lt;</a:t>
            </a:r>
            <a:r>
              <a:rPr lang="tr-TR" sz="2100" dirty="0" smtClean="0">
                <a:latin typeface="Calibri" pitchFamily="34" charset="0"/>
              </a:rPr>
              <a:t> 0,05</a:t>
            </a:r>
          </a:p>
          <a:p>
            <a:pPr algn="ctr"/>
            <a:r>
              <a:rPr lang="tr-TR" sz="2100" dirty="0" smtClean="0">
                <a:latin typeface="Calibri" pitchFamily="34" charset="0"/>
              </a:rPr>
              <a:t>Araştırma hipotezi kabul edilir</a:t>
            </a:r>
            <a:endParaRPr lang="tr-TR" sz="2100" dirty="0">
              <a:latin typeface="Calibri" pitchFamily="34" charset="0"/>
            </a:endParaRPr>
          </a:p>
        </p:txBody>
      </p:sp>
    </p:spTree>
    <p:extLst>
      <p:ext uri="{BB962C8B-B14F-4D97-AF65-F5344CB8AC3E}">
        <p14:creationId xmlns:p14="http://schemas.microsoft.com/office/powerpoint/2010/main" val="92242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Test sonucu nasıl yorumlanır?</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1988840"/>
            <a:ext cx="7365754" cy="4470946"/>
          </a:xfrm>
        </p:spPr>
        <p:txBody>
          <a:bodyPr>
            <a:normAutofit/>
          </a:bodyPr>
          <a:lstStyle/>
          <a:p>
            <a:pPr marL="0" lvl="1" indent="0">
              <a:spcBef>
                <a:spcPts val="0"/>
              </a:spcBef>
              <a:spcAft>
                <a:spcPts val="1200"/>
              </a:spcAft>
              <a:buNone/>
            </a:pPr>
            <a:r>
              <a:rPr lang="tr-TR" sz="2600" dirty="0" smtClean="0">
                <a:solidFill>
                  <a:schemeClr val="tx1"/>
                </a:solidFill>
                <a:latin typeface="Calibri" pitchFamily="34" charset="0"/>
              </a:rPr>
              <a:t>BBY252 Araştırma Yöntemleri dersini alan öğrencilerin 1. ara sınav not ortalaması ile final not ortalaması arasında istatistiksel açıdan anlamlı bir farklılık bulunmaktadır (</a:t>
            </a:r>
            <a:r>
              <a:rPr lang="tr-TR" sz="2600" i="1" dirty="0">
                <a:solidFill>
                  <a:schemeClr val="tx1"/>
                </a:solidFill>
                <a:latin typeface="Calibri" pitchFamily="34" charset="0"/>
              </a:rPr>
              <a:t>z</a:t>
            </a:r>
            <a:r>
              <a:rPr lang="tr-TR" sz="2600" dirty="0" smtClean="0">
                <a:solidFill>
                  <a:schemeClr val="tx1"/>
                </a:solidFill>
                <a:latin typeface="Calibri" pitchFamily="34" charset="0"/>
              </a:rPr>
              <a:t> </a:t>
            </a:r>
            <a:r>
              <a:rPr lang="tr-TR" sz="2600" dirty="0">
                <a:solidFill>
                  <a:schemeClr val="tx1"/>
                </a:solidFill>
                <a:latin typeface="Calibri" pitchFamily="34" charset="0"/>
              </a:rPr>
              <a:t>= </a:t>
            </a:r>
            <a:r>
              <a:rPr lang="tr-TR" sz="2600" dirty="0" smtClean="0">
                <a:solidFill>
                  <a:schemeClr val="tx1"/>
                </a:solidFill>
                <a:latin typeface="Calibri" pitchFamily="34" charset="0"/>
              </a:rPr>
              <a:t>-4,025; </a:t>
            </a:r>
            <a:r>
              <a:rPr lang="tr-TR" sz="2600" i="1" dirty="0">
                <a:solidFill>
                  <a:schemeClr val="tx1"/>
                </a:solidFill>
                <a:latin typeface="Calibri" pitchFamily="34" charset="0"/>
              </a:rPr>
              <a:t>p</a:t>
            </a:r>
            <a:r>
              <a:rPr lang="tr-TR" sz="2600" dirty="0">
                <a:solidFill>
                  <a:schemeClr val="tx1"/>
                </a:solidFill>
                <a:latin typeface="Calibri" pitchFamily="34" charset="0"/>
              </a:rPr>
              <a:t> &lt;</a:t>
            </a:r>
            <a:r>
              <a:rPr lang="tr-TR" sz="2600" dirty="0" smtClean="0">
                <a:solidFill>
                  <a:schemeClr val="tx1"/>
                </a:solidFill>
                <a:latin typeface="Calibri" pitchFamily="34" charset="0"/>
              </a:rPr>
              <a:t> 0,001). Final not ortalaması (71) 1. ara sınav not ortalamasından (63) yaklaşık 8 puan yüksektir. </a:t>
            </a:r>
            <a:endParaRPr lang="tr-TR" sz="26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55</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3635896" y="4224313"/>
            <a:ext cx="4605473" cy="2022674"/>
          </a:xfrm>
          <a:prstGeom prst="rect">
            <a:avLst/>
          </a:prstGeom>
        </p:spPr>
      </p:pic>
    </p:spTree>
    <p:extLst>
      <p:ext uri="{BB962C8B-B14F-4D97-AF65-F5344CB8AC3E}">
        <p14:creationId xmlns:p14="http://schemas.microsoft.com/office/powerpoint/2010/main" val="241485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Bağımsız ikiden fazla örneklem</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2" y="1988840"/>
            <a:ext cx="7509770" cy="4470946"/>
          </a:xfrm>
        </p:spPr>
        <p:txBody>
          <a:bodyPr>
            <a:normAutofit fontScale="92500"/>
          </a:bodyPr>
          <a:lstStyle/>
          <a:p>
            <a:pPr marL="273050" lvl="1" indent="-273050">
              <a:lnSpc>
                <a:spcPct val="100000"/>
              </a:lnSpc>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Bağımsız iki örneklem olduğunda ve bu iki örneklemin ortalamaları birbiriyle karşılaştırılmak istendiğinde</a:t>
            </a:r>
          </a:p>
          <a:p>
            <a:pPr marL="722313" lvl="2" indent="-369888">
              <a:lnSpc>
                <a:spcPct val="100000"/>
              </a:lnSpc>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Parametrik: Bağımsız iki örneklem t testi</a:t>
            </a:r>
          </a:p>
          <a:p>
            <a:pPr marL="722313" lvl="2" indent="-369888">
              <a:lnSpc>
                <a:spcPct val="100000"/>
              </a:lnSpc>
              <a:spcBef>
                <a:spcPts val="0"/>
              </a:spcBef>
              <a:spcAft>
                <a:spcPts val="1200"/>
              </a:spcAft>
              <a:buFont typeface="Wingdings" panose="05000000000000000000" pitchFamily="2" charset="2"/>
              <a:buChar char="ü"/>
            </a:pPr>
            <a:r>
              <a:rPr lang="tr-TR" sz="2600" dirty="0" smtClean="0">
                <a:solidFill>
                  <a:schemeClr val="tx1"/>
                </a:solidFill>
                <a:latin typeface="Calibri" pitchFamily="34" charset="0"/>
              </a:rPr>
              <a:t>Parametrik olmayan: Mann-Whitney u testi</a:t>
            </a:r>
          </a:p>
          <a:p>
            <a:pPr marL="273050" indent="-273050">
              <a:lnSpc>
                <a:spcPct val="100000"/>
              </a:lnSpc>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Bağımsız örneklem sayısı ikiden fazla olduğunda ve bunların ortalamaları birbirleriyle karşılaştırılmak istendiğinde</a:t>
            </a:r>
          </a:p>
          <a:p>
            <a:pPr marL="722313" lvl="1" indent="-369888">
              <a:lnSpc>
                <a:spcPct val="100000"/>
              </a:lnSpc>
              <a:spcBef>
                <a:spcPts val="0"/>
              </a:spcBef>
              <a:spcAft>
                <a:spcPts val="600"/>
              </a:spcAft>
              <a:buFont typeface="Wingdings" panose="05000000000000000000" pitchFamily="2" charset="2"/>
              <a:buChar char="ü"/>
            </a:pPr>
            <a:r>
              <a:rPr lang="tr-TR" sz="2600" dirty="0" smtClean="0">
                <a:solidFill>
                  <a:schemeClr val="tx1"/>
                </a:solidFill>
                <a:latin typeface="Calibri" pitchFamily="34" charset="0"/>
              </a:rPr>
              <a:t>Parametrik: Tek yönlü varyans analizi (ANOVA)</a:t>
            </a:r>
          </a:p>
          <a:p>
            <a:pPr marL="722313" lvl="1" indent="-369888">
              <a:lnSpc>
                <a:spcPct val="100000"/>
              </a:lnSpc>
              <a:spcBef>
                <a:spcPts val="0"/>
              </a:spcBef>
              <a:spcAft>
                <a:spcPts val="1200"/>
              </a:spcAft>
              <a:buFont typeface="Wingdings" panose="05000000000000000000" pitchFamily="2" charset="2"/>
              <a:buChar char="ü"/>
            </a:pPr>
            <a:r>
              <a:rPr lang="tr-TR" sz="2600" dirty="0" smtClean="0">
                <a:solidFill>
                  <a:schemeClr val="tx1"/>
                </a:solidFill>
                <a:latin typeface="Calibri" pitchFamily="34" charset="0"/>
              </a:rPr>
              <a:t>Parametrik olmayan: Kruskal-Wallis testi</a:t>
            </a:r>
          </a:p>
          <a:p>
            <a:pPr marL="625475" lvl="2" indent="-352425">
              <a:spcBef>
                <a:spcPts val="0"/>
              </a:spcBef>
              <a:spcAft>
                <a:spcPts val="1200"/>
              </a:spcAft>
              <a:buFont typeface="Wingdings" panose="05000000000000000000" pitchFamily="2" charset="2"/>
              <a:buChar char="ü"/>
            </a:pPr>
            <a:endParaRPr lang="tr-TR" sz="22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56</a:t>
            </a:fld>
            <a:endParaRPr lang="tr-TR" sz="1600" b="1" dirty="0">
              <a:solidFill>
                <a:schemeClr val="tx1"/>
              </a:solidFill>
            </a:endParaRPr>
          </a:p>
        </p:txBody>
      </p:sp>
    </p:spTree>
    <p:extLst>
      <p:ext uri="{BB962C8B-B14F-4D97-AF65-F5344CB8AC3E}">
        <p14:creationId xmlns:p14="http://schemas.microsoft.com/office/powerpoint/2010/main" val="14696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836712"/>
            <a:ext cx="7509770" cy="720080"/>
          </a:xfrm>
        </p:spPr>
        <p:txBody>
          <a:bodyPr>
            <a:noAutofit/>
          </a:bodyPr>
          <a:lstStyle/>
          <a:p>
            <a:r>
              <a:rPr lang="tr-TR" sz="3300" dirty="0">
                <a:solidFill>
                  <a:schemeClr val="tx1"/>
                </a:solidFill>
                <a:latin typeface="Calibri" pitchFamily="34" charset="0"/>
              </a:rPr>
              <a:t>Öğrencilerin 1. ara sınav not ortalamaları barınma yerine göre değişiyor mu?</a:t>
            </a:r>
          </a:p>
        </p:txBody>
      </p:sp>
      <p:sp>
        <p:nvSpPr>
          <p:cNvPr id="2" name="İçerik Yer Tutucusu 1"/>
          <p:cNvSpPr>
            <a:spLocks noGrp="1"/>
          </p:cNvSpPr>
          <p:nvPr>
            <p:ph idx="1"/>
          </p:nvPr>
        </p:nvSpPr>
        <p:spPr>
          <a:xfrm>
            <a:off x="899592" y="1988840"/>
            <a:ext cx="7509770" cy="4470946"/>
          </a:xfrm>
        </p:spPr>
        <p:txBody>
          <a:bodyPr>
            <a:normAutofit/>
          </a:bodyPr>
          <a:lstStyle/>
          <a:p>
            <a:pPr marL="273050" lvl="1" indent="-273050">
              <a:lnSpc>
                <a:spcPct val="100000"/>
              </a:lnSpc>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4 bağımsız örneklem söz konusu                         </a:t>
            </a:r>
            <a:r>
              <a:rPr lang="tr-TR" sz="2200" dirty="0" smtClean="0">
                <a:solidFill>
                  <a:schemeClr val="tx1"/>
                </a:solidFill>
                <a:latin typeface="Calibri" pitchFamily="34" charset="0"/>
              </a:rPr>
              <a:t>(Barınma yeri: öğrenci evi, aile yanı, özel yurt, devlet yurdu)</a:t>
            </a:r>
          </a:p>
          <a:p>
            <a:pPr marL="722313" lvl="2" indent="-369888">
              <a:lnSpc>
                <a:spcPct val="100000"/>
              </a:lnSpc>
              <a:spcBef>
                <a:spcPts val="0"/>
              </a:spcBef>
              <a:spcAft>
                <a:spcPts val="600"/>
              </a:spcAft>
              <a:buFont typeface="Wingdings" panose="05000000000000000000" pitchFamily="2" charset="2"/>
              <a:buChar char="ü"/>
            </a:pPr>
            <a:r>
              <a:rPr lang="tr-TR" sz="2400" dirty="0" smtClean="0">
                <a:solidFill>
                  <a:schemeClr val="tx1"/>
                </a:solidFill>
                <a:latin typeface="Calibri" pitchFamily="34" charset="0"/>
              </a:rPr>
              <a:t>Öğrenci evlerinde kalanların not ortalaması</a:t>
            </a:r>
          </a:p>
          <a:p>
            <a:pPr marL="722313" lvl="2" indent="-369888">
              <a:lnSpc>
                <a:spcPct val="100000"/>
              </a:lnSpc>
              <a:spcBef>
                <a:spcPts val="0"/>
              </a:spcBef>
              <a:spcAft>
                <a:spcPts val="600"/>
              </a:spcAft>
              <a:buFont typeface="Wingdings" panose="05000000000000000000" pitchFamily="2" charset="2"/>
              <a:buChar char="ü"/>
            </a:pPr>
            <a:r>
              <a:rPr lang="tr-TR" sz="2400" dirty="0" smtClean="0">
                <a:solidFill>
                  <a:schemeClr val="tx1"/>
                </a:solidFill>
                <a:latin typeface="Calibri" pitchFamily="34" charset="0"/>
              </a:rPr>
              <a:t>Aile yanında kalanların not ortalaması</a:t>
            </a:r>
          </a:p>
          <a:p>
            <a:pPr marL="722313" lvl="2" indent="-369888">
              <a:lnSpc>
                <a:spcPct val="100000"/>
              </a:lnSpc>
              <a:spcBef>
                <a:spcPts val="0"/>
              </a:spcBef>
              <a:spcAft>
                <a:spcPts val="600"/>
              </a:spcAft>
              <a:buFont typeface="Wingdings" panose="05000000000000000000" pitchFamily="2" charset="2"/>
              <a:buChar char="ü"/>
            </a:pPr>
            <a:r>
              <a:rPr lang="tr-TR" sz="2400" dirty="0" smtClean="0">
                <a:solidFill>
                  <a:schemeClr val="tx1"/>
                </a:solidFill>
                <a:latin typeface="Calibri" pitchFamily="34" charset="0"/>
              </a:rPr>
              <a:t>Özel yurtta kalanların not ortalaması</a:t>
            </a:r>
          </a:p>
          <a:p>
            <a:pPr marL="722313" lvl="2" indent="-369888">
              <a:lnSpc>
                <a:spcPct val="100000"/>
              </a:lnSpc>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Devlet yurdunda kalanların not ortalaması</a:t>
            </a:r>
          </a:p>
          <a:p>
            <a:pPr marL="0" lvl="1" indent="0">
              <a:lnSpc>
                <a:spcPct val="100000"/>
              </a:lnSpc>
              <a:spcBef>
                <a:spcPts val="0"/>
              </a:spcBef>
              <a:spcAft>
                <a:spcPts val="1200"/>
              </a:spcAft>
              <a:buNone/>
            </a:pPr>
            <a:endParaRPr lang="tr-TR" sz="2600" dirty="0" smtClean="0">
              <a:solidFill>
                <a:schemeClr val="tx1"/>
              </a:solidFill>
              <a:latin typeface="Calibri" pitchFamily="34" charset="0"/>
            </a:endParaRPr>
          </a:p>
          <a:p>
            <a:pPr marL="625475" lvl="2" indent="-352425">
              <a:spcBef>
                <a:spcPts val="0"/>
              </a:spcBef>
              <a:spcAft>
                <a:spcPts val="1200"/>
              </a:spcAft>
              <a:buFont typeface="Wingdings" panose="05000000000000000000" pitchFamily="2" charset="2"/>
              <a:buChar char="ü"/>
            </a:pPr>
            <a:endParaRPr lang="tr-TR" sz="22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57</a:t>
            </a:fld>
            <a:endParaRPr lang="tr-TR" sz="1600" b="1" dirty="0">
              <a:solidFill>
                <a:schemeClr val="tx1"/>
              </a:solidFill>
            </a:endParaRPr>
          </a:p>
        </p:txBody>
      </p:sp>
    </p:spTree>
    <p:extLst>
      <p:ext uri="{BB962C8B-B14F-4D97-AF65-F5344CB8AC3E}">
        <p14:creationId xmlns:p14="http://schemas.microsoft.com/office/powerpoint/2010/main" val="347133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509770" cy="720080"/>
          </a:xfrm>
        </p:spPr>
        <p:txBody>
          <a:bodyPr>
            <a:noAutofit/>
          </a:bodyPr>
          <a:lstStyle/>
          <a:p>
            <a:pPr algn="ctr"/>
            <a:r>
              <a:rPr lang="tr-TR" sz="3300" dirty="0" smtClean="0">
                <a:solidFill>
                  <a:schemeClr val="tx1"/>
                </a:solidFill>
                <a:latin typeface="Calibri" pitchFamily="34" charset="0"/>
              </a:rPr>
              <a:t>Barınma yerine göre not ortalamaları</a:t>
            </a:r>
            <a:endParaRPr lang="tr-TR" sz="3300" dirty="0">
              <a:solidFill>
                <a:schemeClr val="tx1"/>
              </a:solidFill>
              <a:latin typeface="Calibri" pitchFamily="34" charset="0"/>
            </a:endParaRPr>
          </a:p>
        </p:txBody>
      </p:sp>
      <p:sp>
        <p:nvSpPr>
          <p:cNvPr id="2" name="İçerik Yer Tutucusu 1"/>
          <p:cNvSpPr>
            <a:spLocks noGrp="1"/>
          </p:cNvSpPr>
          <p:nvPr>
            <p:ph idx="1"/>
          </p:nvPr>
        </p:nvSpPr>
        <p:spPr>
          <a:xfrm>
            <a:off x="899592" y="1988840"/>
            <a:ext cx="7509770" cy="4470946"/>
          </a:xfrm>
        </p:spPr>
        <p:txBody>
          <a:bodyPr>
            <a:normAutofit/>
          </a:bodyPr>
          <a:lstStyle/>
          <a:p>
            <a:pPr marL="0" lvl="1" indent="0">
              <a:lnSpc>
                <a:spcPct val="100000"/>
              </a:lnSpc>
              <a:spcBef>
                <a:spcPts val="0"/>
              </a:spcBef>
              <a:spcAft>
                <a:spcPts val="1200"/>
              </a:spcAft>
              <a:buNone/>
            </a:pPr>
            <a:endParaRPr lang="tr-TR" sz="2600" dirty="0" smtClean="0">
              <a:solidFill>
                <a:schemeClr val="tx1"/>
              </a:solidFill>
              <a:latin typeface="Calibri" pitchFamily="34" charset="0"/>
            </a:endParaRPr>
          </a:p>
          <a:p>
            <a:pPr marL="625475" lvl="2" indent="-352425">
              <a:spcBef>
                <a:spcPts val="0"/>
              </a:spcBef>
              <a:spcAft>
                <a:spcPts val="1200"/>
              </a:spcAft>
              <a:buFont typeface="Wingdings" panose="05000000000000000000" pitchFamily="2" charset="2"/>
              <a:buChar char="ü"/>
            </a:pPr>
            <a:endParaRPr lang="tr-TR" sz="22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58</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1043607" y="2348880"/>
            <a:ext cx="7347285" cy="3456384"/>
          </a:xfrm>
          <a:prstGeom prst="rect">
            <a:avLst/>
          </a:prstGeom>
        </p:spPr>
      </p:pic>
    </p:spTree>
    <p:extLst>
      <p:ext uri="{BB962C8B-B14F-4D97-AF65-F5344CB8AC3E}">
        <p14:creationId xmlns:p14="http://schemas.microsoft.com/office/powerpoint/2010/main" val="15755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509770" cy="720080"/>
          </a:xfrm>
        </p:spPr>
        <p:txBody>
          <a:bodyPr>
            <a:noAutofit/>
          </a:bodyPr>
          <a:lstStyle/>
          <a:p>
            <a:r>
              <a:rPr lang="tr-TR" sz="3300" dirty="0" smtClean="0">
                <a:solidFill>
                  <a:schemeClr val="tx1"/>
                </a:solidFill>
                <a:latin typeface="Calibri" pitchFamily="34" charset="0"/>
              </a:rPr>
              <a:t>Varsayımlar sağlanıyor mu?</a:t>
            </a:r>
            <a:endParaRPr lang="tr-TR" sz="3300" dirty="0">
              <a:solidFill>
                <a:schemeClr val="tx1"/>
              </a:solidFill>
              <a:latin typeface="Calibri" pitchFamily="34" charset="0"/>
            </a:endParaRPr>
          </a:p>
        </p:txBody>
      </p:sp>
      <p:sp>
        <p:nvSpPr>
          <p:cNvPr id="2" name="İçerik Yer Tutucusu 1"/>
          <p:cNvSpPr>
            <a:spLocks noGrp="1"/>
          </p:cNvSpPr>
          <p:nvPr>
            <p:ph idx="1"/>
          </p:nvPr>
        </p:nvSpPr>
        <p:spPr>
          <a:xfrm>
            <a:off x="899592" y="1988840"/>
            <a:ext cx="7509770" cy="4470946"/>
          </a:xfrm>
        </p:spPr>
        <p:txBody>
          <a:bodyPr>
            <a:normAutofit/>
          </a:bodyPr>
          <a:lstStyle/>
          <a:p>
            <a:pPr marL="273050" lvl="1" indent="-273050">
              <a:lnSpc>
                <a:spcPct val="100000"/>
              </a:lnSpc>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Her bir gruptaki denek sayısı &gt; 30’mu?</a:t>
            </a:r>
          </a:p>
          <a:p>
            <a:pPr marL="722313" lvl="2" indent="-369888">
              <a:lnSpc>
                <a:spcPct val="100000"/>
              </a:lnSpc>
              <a:spcBef>
                <a:spcPts val="0"/>
              </a:spcBef>
              <a:spcAft>
                <a:spcPts val="600"/>
              </a:spcAft>
              <a:buFont typeface="Wingdings" panose="05000000000000000000" pitchFamily="2" charset="2"/>
              <a:buChar char="ü"/>
            </a:pPr>
            <a:r>
              <a:rPr lang="tr-TR" sz="2400" dirty="0" smtClean="0">
                <a:solidFill>
                  <a:schemeClr val="tx1"/>
                </a:solidFill>
                <a:latin typeface="Calibri" pitchFamily="34" charset="0"/>
              </a:rPr>
              <a:t>Öğrenci evlerinde kalan sayısı 22 &lt; 30</a:t>
            </a:r>
          </a:p>
          <a:p>
            <a:pPr marL="722313" lvl="2" indent="-369888">
              <a:lnSpc>
                <a:spcPct val="100000"/>
              </a:lnSpc>
              <a:spcBef>
                <a:spcPts val="0"/>
              </a:spcBef>
              <a:spcAft>
                <a:spcPts val="600"/>
              </a:spcAft>
              <a:buFont typeface="Wingdings" panose="05000000000000000000" pitchFamily="2" charset="2"/>
              <a:buChar char="ü"/>
            </a:pPr>
            <a:r>
              <a:rPr lang="tr-TR" sz="2400" dirty="0" smtClean="0">
                <a:solidFill>
                  <a:schemeClr val="tx1"/>
                </a:solidFill>
                <a:latin typeface="Calibri" pitchFamily="34" charset="0"/>
              </a:rPr>
              <a:t>Aile yanında kalan sayısı 23 &lt; 30</a:t>
            </a:r>
          </a:p>
          <a:p>
            <a:pPr marL="722313" lvl="2" indent="-369888">
              <a:lnSpc>
                <a:spcPct val="100000"/>
              </a:lnSpc>
              <a:spcBef>
                <a:spcPts val="0"/>
              </a:spcBef>
              <a:spcAft>
                <a:spcPts val="600"/>
              </a:spcAft>
              <a:buFont typeface="Wingdings" panose="05000000000000000000" pitchFamily="2" charset="2"/>
              <a:buChar char="ü"/>
            </a:pPr>
            <a:r>
              <a:rPr lang="tr-TR" sz="2400" dirty="0" smtClean="0">
                <a:solidFill>
                  <a:schemeClr val="tx1"/>
                </a:solidFill>
                <a:latin typeface="Calibri" pitchFamily="34" charset="0"/>
              </a:rPr>
              <a:t>Özel yurtta kalan sayısı 14 &lt; 30</a:t>
            </a:r>
          </a:p>
          <a:p>
            <a:pPr marL="722313" lvl="2" indent="-369888">
              <a:lnSpc>
                <a:spcPct val="100000"/>
              </a:lnSpc>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Devlet yurdunda kalan sayısı 27 &lt; 30</a:t>
            </a:r>
            <a:endParaRPr lang="tr-TR" sz="3200" dirty="0" smtClean="0">
              <a:solidFill>
                <a:schemeClr val="tx1"/>
              </a:solidFill>
              <a:latin typeface="Calibri" pitchFamily="34" charset="0"/>
            </a:endParaRPr>
          </a:p>
          <a:p>
            <a:pPr marL="625475" lvl="2" indent="-352425">
              <a:spcBef>
                <a:spcPts val="0"/>
              </a:spcBef>
              <a:spcAft>
                <a:spcPts val="1200"/>
              </a:spcAft>
              <a:buFont typeface="Wingdings" panose="05000000000000000000" pitchFamily="2" charset="2"/>
              <a:buChar char="ü"/>
            </a:pPr>
            <a:endParaRPr lang="tr-TR" sz="22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59</a:t>
            </a:fld>
            <a:endParaRPr lang="tr-TR" sz="1600" b="1" dirty="0">
              <a:solidFill>
                <a:schemeClr val="tx1"/>
              </a:solidFill>
            </a:endParaRPr>
          </a:p>
        </p:txBody>
      </p:sp>
    </p:spTree>
    <p:extLst>
      <p:ext uri="{BB962C8B-B14F-4D97-AF65-F5344CB8AC3E}">
        <p14:creationId xmlns:p14="http://schemas.microsoft.com/office/powerpoint/2010/main" val="25064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Parametrik test varsayımları</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1" y="2136080"/>
            <a:ext cx="7509771" cy="3885207"/>
          </a:xfrm>
        </p:spPr>
        <p:txBody>
          <a:bodyPr>
            <a:normAutofit/>
          </a:bodyPr>
          <a:lstStyle/>
          <a:p>
            <a:pPr marL="236538" lvl="1" indent="-236538">
              <a:spcBef>
                <a:spcPts val="0"/>
              </a:spcBef>
              <a:spcAft>
                <a:spcPts val="1200"/>
              </a:spcAft>
              <a:buFont typeface="Arial" panose="020B0604020202020204" pitchFamily="34" charset="0"/>
              <a:buChar char="•"/>
            </a:pPr>
            <a:r>
              <a:rPr lang="tr-TR" sz="2600" dirty="0">
                <a:solidFill>
                  <a:schemeClr val="tx1"/>
                </a:solidFill>
                <a:latin typeface="Calibri" pitchFamily="34" charset="0"/>
              </a:rPr>
              <a:t>1. varsayım: Normal dağılım</a:t>
            </a:r>
          </a:p>
          <a:p>
            <a:pPr marL="236538" lvl="1" indent="-236538">
              <a:spcBef>
                <a:spcPts val="0"/>
              </a:spcBef>
              <a:spcAft>
                <a:spcPts val="1200"/>
              </a:spcAft>
              <a:buFont typeface="Arial" panose="020B0604020202020204" pitchFamily="34" charset="0"/>
              <a:buChar char="•"/>
            </a:pPr>
            <a:r>
              <a:rPr lang="tr-TR" sz="2600" dirty="0">
                <a:solidFill>
                  <a:schemeClr val="tx1"/>
                </a:solidFill>
                <a:latin typeface="Calibri" pitchFamily="34" charset="0"/>
              </a:rPr>
              <a:t>2. varsayım: Denek sayısının 30’dan </a:t>
            </a:r>
            <a:r>
              <a:rPr lang="tr-TR" sz="2600" dirty="0" smtClean="0">
                <a:solidFill>
                  <a:schemeClr val="tx1"/>
                </a:solidFill>
                <a:latin typeface="Calibri" pitchFamily="34" charset="0"/>
              </a:rPr>
              <a:t>fazla olması</a:t>
            </a:r>
          </a:p>
          <a:p>
            <a:pPr marL="693738" lvl="2" indent="-354013">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30’dan az ise normal dağılması pek mümkün değil</a:t>
            </a:r>
          </a:p>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3</a:t>
            </a:r>
            <a:r>
              <a:rPr lang="tr-TR" sz="2600" dirty="0">
                <a:solidFill>
                  <a:schemeClr val="tx1"/>
                </a:solidFill>
                <a:latin typeface="Calibri" pitchFamily="34" charset="0"/>
              </a:rPr>
              <a:t>. varsayım: Verilerin aralıklı ya da oranlı ölçekle toplanmış </a:t>
            </a:r>
            <a:r>
              <a:rPr lang="tr-TR" sz="2600" dirty="0" smtClean="0">
                <a:solidFill>
                  <a:schemeClr val="tx1"/>
                </a:solidFill>
                <a:latin typeface="Calibri" pitchFamily="34" charset="0"/>
              </a:rPr>
              <a:t>olması</a:t>
            </a:r>
          </a:p>
          <a:p>
            <a:pPr marL="693738" lvl="2" indent="-354013">
              <a:spcBef>
                <a:spcPts val="0"/>
              </a:spcBef>
              <a:spcAft>
                <a:spcPts val="600"/>
              </a:spcAft>
              <a:buFont typeface="Wingdings" panose="05000000000000000000" pitchFamily="2" charset="2"/>
              <a:buChar char="ü"/>
            </a:pPr>
            <a:r>
              <a:rPr lang="tr-TR" sz="2400" dirty="0" smtClean="0">
                <a:solidFill>
                  <a:schemeClr val="tx1"/>
                </a:solidFill>
                <a:latin typeface="Calibri" pitchFamily="34" charset="0"/>
              </a:rPr>
              <a:t>Ölçek türünü (sınıflama, sıralama, aralıklı, oranlı) belirleyebilmenin önemi</a:t>
            </a:r>
          </a:p>
          <a:p>
            <a:pPr marL="693738" lvl="2" indent="-354013">
              <a:spcBef>
                <a:spcPts val="0"/>
              </a:spcBef>
              <a:spcAft>
                <a:spcPts val="1200"/>
              </a:spcAft>
              <a:buFont typeface="Wingdings" panose="05000000000000000000" pitchFamily="2" charset="2"/>
              <a:buChar char="ü"/>
            </a:pPr>
            <a:r>
              <a:rPr lang="tr-TR" sz="2400" dirty="0" smtClean="0">
                <a:solidFill>
                  <a:schemeClr val="tx1"/>
                </a:solidFill>
                <a:latin typeface="Calibri" pitchFamily="34" charset="0"/>
              </a:rPr>
              <a:t>Sınıflama ya da sıralama ölçeğiyle toplanmış verilerin normal dağılımına bakmak gibi birşey söz konusu değil</a:t>
            </a: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a:t>
            </a:fld>
            <a:endParaRPr lang="tr-TR" sz="1600" b="1" dirty="0">
              <a:solidFill>
                <a:schemeClr val="tx1"/>
              </a:solidFill>
            </a:endParaRPr>
          </a:p>
        </p:txBody>
      </p:sp>
    </p:spTree>
    <p:extLst>
      <p:ext uri="{BB962C8B-B14F-4D97-AF65-F5344CB8AC3E}">
        <p14:creationId xmlns:p14="http://schemas.microsoft.com/office/powerpoint/2010/main" val="315119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60</a:t>
            </a:fld>
            <a:endParaRPr lang="tr-TR" sz="1600" b="1" dirty="0">
              <a:solidFill>
                <a:schemeClr val="tx1"/>
              </a:solidFill>
            </a:endParaRPr>
          </a:p>
        </p:txBody>
      </p:sp>
      <p:pic>
        <p:nvPicPr>
          <p:cNvPr id="7" name="Picture 6"/>
          <p:cNvPicPr>
            <a:picLocks noChangeAspect="1"/>
          </p:cNvPicPr>
          <p:nvPr/>
        </p:nvPicPr>
        <p:blipFill rotWithShape="1">
          <a:blip r:embed="rId3"/>
          <a:srcRect l="60856" t="27055" r="15715" b="35973"/>
          <a:stretch/>
        </p:blipFill>
        <p:spPr>
          <a:xfrm>
            <a:off x="179512" y="620687"/>
            <a:ext cx="8784976" cy="5365154"/>
          </a:xfrm>
          <a:prstGeom prst="rect">
            <a:avLst/>
          </a:prstGeom>
        </p:spPr>
      </p:pic>
    </p:spTree>
    <p:extLst>
      <p:ext uri="{BB962C8B-B14F-4D97-AF65-F5344CB8AC3E}">
        <p14:creationId xmlns:p14="http://schemas.microsoft.com/office/powerpoint/2010/main" val="6550549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61</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859689" y="332656"/>
            <a:ext cx="7521818" cy="5852104"/>
          </a:xfrm>
          <a:prstGeom prst="rect">
            <a:avLst/>
          </a:prstGeom>
        </p:spPr>
      </p:pic>
    </p:spTree>
    <p:extLst>
      <p:ext uri="{BB962C8B-B14F-4D97-AF65-F5344CB8AC3E}">
        <p14:creationId xmlns:p14="http://schemas.microsoft.com/office/powerpoint/2010/main" val="18335126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62</a:t>
            </a:fld>
            <a:endParaRPr lang="tr-TR" sz="1600" b="1" dirty="0">
              <a:solidFill>
                <a:schemeClr val="tx1"/>
              </a:solidFill>
            </a:endParaRPr>
          </a:p>
        </p:txBody>
      </p:sp>
      <p:pic>
        <p:nvPicPr>
          <p:cNvPr id="3" name="Picture 2"/>
          <p:cNvPicPr>
            <a:picLocks noChangeAspect="1"/>
          </p:cNvPicPr>
          <p:nvPr/>
        </p:nvPicPr>
        <p:blipFill>
          <a:blip r:embed="rId3"/>
          <a:stretch>
            <a:fillRect/>
          </a:stretch>
        </p:blipFill>
        <p:spPr>
          <a:xfrm>
            <a:off x="590781" y="548680"/>
            <a:ext cx="7839542" cy="2682404"/>
          </a:xfrm>
          <a:prstGeom prst="rect">
            <a:avLst/>
          </a:prstGeom>
        </p:spPr>
      </p:pic>
      <p:pic>
        <p:nvPicPr>
          <p:cNvPr id="6" name="Picture 5"/>
          <p:cNvPicPr>
            <a:picLocks noChangeAspect="1"/>
          </p:cNvPicPr>
          <p:nvPr/>
        </p:nvPicPr>
        <p:blipFill>
          <a:blip r:embed="rId4"/>
          <a:stretch>
            <a:fillRect/>
          </a:stretch>
        </p:blipFill>
        <p:spPr>
          <a:xfrm>
            <a:off x="251520" y="1268760"/>
            <a:ext cx="4464496" cy="4771577"/>
          </a:xfrm>
          <a:prstGeom prst="rect">
            <a:avLst/>
          </a:prstGeom>
          <a:ln w="57150">
            <a:solidFill>
              <a:srgbClr val="FF0000"/>
            </a:solidFill>
          </a:ln>
        </p:spPr>
      </p:pic>
      <p:sp>
        <p:nvSpPr>
          <p:cNvPr id="7" name="TextBox 6"/>
          <p:cNvSpPr txBox="1"/>
          <p:nvPr/>
        </p:nvSpPr>
        <p:spPr>
          <a:xfrm>
            <a:off x="4427984" y="4509120"/>
            <a:ext cx="4550719" cy="1692162"/>
          </a:xfrm>
          <a:prstGeom prst="rect">
            <a:avLst/>
          </a:prstGeom>
          <a:solidFill>
            <a:srgbClr val="FFFF00"/>
          </a:solidFill>
          <a:ln>
            <a:noFill/>
          </a:ln>
        </p:spPr>
        <p:txBody>
          <a:bodyPr wrap="square" rtlCol="0">
            <a:spAutoFit/>
          </a:bodyPr>
          <a:lstStyle/>
          <a:p>
            <a:pPr algn="ctr"/>
            <a:r>
              <a:rPr lang="tr-TR" sz="2100" dirty="0" smtClean="0"/>
              <a:t>Araştırma hipotezi</a:t>
            </a:r>
          </a:p>
          <a:p>
            <a:pPr algn="ctr"/>
            <a:r>
              <a:rPr lang="tr-TR" sz="2100" b="1" dirty="0" smtClean="0">
                <a:latin typeface="Calibri" pitchFamily="34" charset="0"/>
              </a:rPr>
              <a:t>Öğrencilerin 1. ara sınav not ortalamalarında kaldıkları yer etkilidir</a:t>
            </a:r>
          </a:p>
          <a:p>
            <a:pPr algn="ctr"/>
            <a:r>
              <a:rPr lang="tr-TR" sz="2100" dirty="0" smtClean="0">
                <a:latin typeface="Calibri" pitchFamily="34" charset="0"/>
              </a:rPr>
              <a:t>p=0,038 </a:t>
            </a:r>
            <a:r>
              <a:rPr lang="tr-TR" sz="2100" dirty="0">
                <a:latin typeface="Calibri" pitchFamily="34" charset="0"/>
              </a:rPr>
              <a:t>&lt;</a:t>
            </a:r>
            <a:r>
              <a:rPr lang="tr-TR" sz="2100" dirty="0" smtClean="0">
                <a:latin typeface="Calibri" pitchFamily="34" charset="0"/>
              </a:rPr>
              <a:t> 0,05</a:t>
            </a:r>
          </a:p>
          <a:p>
            <a:pPr algn="ctr"/>
            <a:r>
              <a:rPr lang="tr-TR" sz="2100" dirty="0" smtClean="0">
                <a:latin typeface="Calibri" pitchFamily="34" charset="0"/>
              </a:rPr>
              <a:t>Araştırma hipotezi kabul edilir</a:t>
            </a:r>
            <a:endParaRPr lang="tr-TR" sz="2100" dirty="0">
              <a:latin typeface="Calibri" pitchFamily="34" charset="0"/>
            </a:endParaRPr>
          </a:p>
        </p:txBody>
      </p:sp>
    </p:spTree>
    <p:extLst>
      <p:ext uri="{BB962C8B-B14F-4D97-AF65-F5344CB8AC3E}">
        <p14:creationId xmlns:p14="http://schemas.microsoft.com/office/powerpoint/2010/main" val="380335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Test sonucu nasıl yorumlanır?</a:t>
            </a:r>
            <a:endParaRPr lang="tr-TR" sz="4000" dirty="0">
              <a:solidFill>
                <a:schemeClr val="tx1"/>
              </a:solidFill>
              <a:latin typeface="Calibri" pitchFamily="34" charset="0"/>
            </a:endParaRPr>
          </a:p>
        </p:txBody>
      </p:sp>
      <mc:AlternateContent xmlns:mc="http://schemas.openxmlformats.org/markup-compatibility/2006" xmlns:a14="http://schemas.microsoft.com/office/drawing/2010/main">
        <mc:Choice Requires="a14">
          <p:sp>
            <p:nvSpPr>
              <p:cNvPr id="2" name="İçerik Yer Tutucusu 1"/>
              <p:cNvSpPr>
                <a:spLocks noGrp="1"/>
              </p:cNvSpPr>
              <p:nvPr>
                <p:ph idx="1"/>
              </p:nvPr>
            </p:nvSpPr>
            <p:spPr>
              <a:xfrm>
                <a:off x="1043608" y="2060848"/>
                <a:ext cx="7365754" cy="3744416"/>
              </a:xfrm>
            </p:spPr>
            <p:txBody>
              <a:bodyPr anchor="t">
                <a:normAutofit fontScale="85000" lnSpcReduction="10000"/>
              </a:bodyPr>
              <a:lstStyle/>
              <a:p>
                <a:pPr marL="0" lvl="1" indent="0">
                  <a:lnSpc>
                    <a:spcPct val="110000"/>
                  </a:lnSpc>
                  <a:spcBef>
                    <a:spcPts val="0"/>
                  </a:spcBef>
                  <a:spcAft>
                    <a:spcPts val="1200"/>
                  </a:spcAft>
                  <a:buNone/>
                </a:pPr>
                <a:r>
                  <a:rPr lang="tr-TR" sz="3600" dirty="0" smtClean="0">
                    <a:solidFill>
                      <a:schemeClr val="tx1"/>
                    </a:solidFill>
                    <a:latin typeface="Calibri" pitchFamily="34" charset="0"/>
                  </a:rPr>
                  <a:t>BBY252 Araştırma Yöntemleri dersini alan öğrencilerin 1. ara sınav not ortalamaları kaldıkları yere göre anlamlı bir farklılık göstermektedir (</a:t>
                </a:r>
                <a:r>
                  <a:rPr lang="el-GR" sz="3600" dirty="0" smtClean="0">
                    <a:solidFill>
                      <a:schemeClr val="tx1"/>
                    </a:solidFill>
                    <a:latin typeface="Calibri" pitchFamily="34" charset="0"/>
                  </a:rPr>
                  <a:t>χ</a:t>
                </a:r>
                <a14:m>
                  <m:oMath xmlns:m="http://schemas.openxmlformats.org/officeDocument/2006/math">
                    <m:r>
                      <a:rPr lang="tr-TR" sz="3600" b="0" i="1" baseline="30000" smtClean="0">
                        <a:solidFill>
                          <a:schemeClr val="tx1"/>
                        </a:solidFill>
                        <a:latin typeface="Cambria Math" panose="02040503050406030204" pitchFamily="18" charset="0"/>
                      </a:rPr>
                      <m:t>2</m:t>
                    </m:r>
                  </m:oMath>
                </a14:m>
                <a:r>
                  <a:rPr lang="tr-TR" sz="3600" dirty="0" smtClean="0">
                    <a:solidFill>
                      <a:schemeClr val="tx1"/>
                    </a:solidFill>
                    <a:latin typeface="Calibri" pitchFamily="34" charset="0"/>
                  </a:rPr>
                  <a:t>(3)=8,441; </a:t>
                </a:r>
                <a:r>
                  <a:rPr lang="tr-TR" sz="3600" i="1" dirty="0" smtClean="0">
                    <a:solidFill>
                      <a:schemeClr val="tx1"/>
                    </a:solidFill>
                    <a:latin typeface="Calibri" pitchFamily="34" charset="0"/>
                  </a:rPr>
                  <a:t>p</a:t>
                </a:r>
                <a:r>
                  <a:rPr lang="tr-TR" sz="3600" dirty="0" smtClean="0">
                    <a:solidFill>
                      <a:schemeClr val="tx1"/>
                    </a:solidFill>
                    <a:latin typeface="Calibri" pitchFamily="34" charset="0"/>
                  </a:rPr>
                  <a:t>&lt;0,05). Evde kalanların not ortalamaları yurtta kalanlara göre yaklaşık 6 puan daha yüksektir.</a:t>
                </a:r>
                <a:endParaRPr lang="tr-TR" sz="36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p:txBody>
          </p:sp>
        </mc:Choice>
        <mc:Fallback xmlns="">
          <p:sp>
            <p:nvSpPr>
              <p:cNvPr id="2" name="İçerik Yer Tutucusu 1"/>
              <p:cNvSpPr>
                <a:spLocks noGrp="1" noRot="1" noChangeAspect="1" noMove="1" noResize="1" noEditPoints="1" noAdjustHandles="1" noChangeArrowheads="1" noChangeShapeType="1" noTextEdit="1"/>
              </p:cNvSpPr>
              <p:nvPr>
                <p:ph idx="1"/>
              </p:nvPr>
            </p:nvSpPr>
            <p:spPr>
              <a:xfrm>
                <a:off x="1043608" y="2060848"/>
                <a:ext cx="7365754" cy="3744416"/>
              </a:xfrm>
              <a:blipFill rotWithShape="0">
                <a:blip r:embed="rId3"/>
                <a:stretch>
                  <a:fillRect l="-3228" t="-2117"/>
                </a:stretch>
              </a:blipFill>
            </p:spPr>
            <p:txBody>
              <a:bodyPr/>
              <a:lstStyle/>
              <a:p>
                <a:r>
                  <a:rPr lang="en-US">
                    <a:noFill/>
                  </a:rPr>
                  <a:t> </a:t>
                </a:r>
              </a:p>
            </p:txBody>
          </p:sp>
        </mc:Fallback>
      </mc:AlternateContent>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63</a:t>
            </a:fld>
            <a:endParaRPr lang="tr-TR" sz="1600" b="1" dirty="0">
              <a:solidFill>
                <a:schemeClr val="tx1"/>
              </a:solidFill>
            </a:endParaRPr>
          </a:p>
        </p:txBody>
      </p:sp>
    </p:spTree>
    <p:extLst>
      <p:ext uri="{BB962C8B-B14F-4D97-AF65-F5344CB8AC3E}">
        <p14:creationId xmlns:p14="http://schemas.microsoft.com/office/powerpoint/2010/main" val="383657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Farklılığın sebebi ne?</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2060848"/>
            <a:ext cx="7365754" cy="3744416"/>
          </a:xfrm>
        </p:spPr>
        <p:txBody>
          <a:bodyPr anchor="t">
            <a:normAutofit fontScale="92500" lnSpcReduction="20000"/>
          </a:bodyPr>
          <a:lstStyle/>
          <a:p>
            <a:pPr marL="361950" lvl="1" indent="-361950">
              <a:lnSpc>
                <a:spcPct val="110000"/>
              </a:lnSpc>
              <a:spcBef>
                <a:spcPts val="0"/>
              </a:spcBef>
              <a:spcAft>
                <a:spcPts val="1200"/>
              </a:spcAft>
              <a:buFont typeface="Arial" panose="020B0604020202020204" pitchFamily="34" charset="0"/>
              <a:buChar char="•"/>
            </a:pPr>
            <a:r>
              <a:rPr lang="tr-TR" sz="3300" dirty="0" smtClean="0">
                <a:solidFill>
                  <a:schemeClr val="tx1"/>
                </a:solidFill>
                <a:latin typeface="Calibri" pitchFamily="34" charset="0"/>
              </a:rPr>
              <a:t>Barınma yerine göre dört grup öğrenci var.</a:t>
            </a:r>
          </a:p>
          <a:p>
            <a:pPr marL="361950" lvl="1" indent="-361950">
              <a:lnSpc>
                <a:spcPct val="110000"/>
              </a:lnSpc>
              <a:spcBef>
                <a:spcPts val="0"/>
              </a:spcBef>
              <a:spcAft>
                <a:spcPts val="1200"/>
              </a:spcAft>
              <a:buFont typeface="Arial" panose="020B0604020202020204" pitchFamily="34" charset="0"/>
              <a:buChar char="•"/>
            </a:pPr>
            <a:r>
              <a:rPr lang="tr-TR" sz="3300" dirty="0" smtClean="0">
                <a:solidFill>
                  <a:schemeClr val="tx1"/>
                </a:solidFill>
                <a:latin typeface="Calibri" pitchFamily="34" charset="0"/>
              </a:rPr>
              <a:t>Öğrenci evinde kalanlar ile aile yanında kalanların ortalamaları yakın</a:t>
            </a:r>
          </a:p>
          <a:p>
            <a:pPr marL="361950" lvl="1" indent="-361950">
              <a:lnSpc>
                <a:spcPct val="110000"/>
              </a:lnSpc>
              <a:spcBef>
                <a:spcPts val="0"/>
              </a:spcBef>
              <a:spcAft>
                <a:spcPts val="1200"/>
              </a:spcAft>
              <a:buFont typeface="Arial" panose="020B0604020202020204" pitchFamily="34" charset="0"/>
              <a:buChar char="•"/>
            </a:pPr>
            <a:r>
              <a:rPr lang="tr-TR" sz="3300" dirty="0" smtClean="0">
                <a:solidFill>
                  <a:schemeClr val="tx1"/>
                </a:solidFill>
                <a:latin typeface="Calibri" pitchFamily="34" charset="0"/>
              </a:rPr>
              <a:t>Özel yurtta kalanlarla devlet yurdunda kalanların notları yakın</a:t>
            </a:r>
          </a:p>
          <a:p>
            <a:pPr marL="361950" lvl="1" indent="-361950">
              <a:lnSpc>
                <a:spcPct val="110000"/>
              </a:lnSpc>
              <a:spcBef>
                <a:spcPts val="0"/>
              </a:spcBef>
              <a:spcAft>
                <a:spcPts val="1200"/>
              </a:spcAft>
              <a:buFont typeface="Arial" panose="020B0604020202020204" pitchFamily="34" charset="0"/>
              <a:buChar char="•"/>
            </a:pPr>
            <a:r>
              <a:rPr lang="tr-TR" sz="3300" dirty="0" smtClean="0">
                <a:solidFill>
                  <a:schemeClr val="tx1"/>
                </a:solidFill>
                <a:latin typeface="Calibri" pitchFamily="34" charset="0"/>
              </a:rPr>
              <a:t>Farklılık hangi iki grup arasındaki farklılıktan kaynaklanıyor?</a:t>
            </a:r>
            <a:endParaRPr lang="tr-TR" sz="29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64</a:t>
            </a:fld>
            <a:endParaRPr lang="tr-TR" sz="1600" b="1" dirty="0">
              <a:solidFill>
                <a:schemeClr val="tx1"/>
              </a:solidFill>
            </a:endParaRPr>
          </a:p>
        </p:txBody>
      </p:sp>
    </p:spTree>
    <p:extLst>
      <p:ext uri="{BB962C8B-B14F-4D97-AF65-F5344CB8AC3E}">
        <p14:creationId xmlns:p14="http://schemas.microsoft.com/office/powerpoint/2010/main" val="347557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Farklılığın sebebi ne?</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2060848"/>
            <a:ext cx="7365754" cy="4104456"/>
          </a:xfrm>
        </p:spPr>
        <p:txBody>
          <a:bodyPr anchor="t">
            <a:normAutofit/>
          </a:bodyPr>
          <a:lstStyle/>
          <a:p>
            <a:pPr marL="361950" lvl="1" indent="-361950">
              <a:lnSpc>
                <a:spcPct val="110000"/>
              </a:lnSpc>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Öğrenci evi – Aile yanı</a:t>
            </a:r>
          </a:p>
          <a:p>
            <a:pPr marL="361950" lvl="1" indent="-361950">
              <a:lnSpc>
                <a:spcPct val="110000"/>
              </a:lnSpc>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Öğrenci evi – Özel yurt</a:t>
            </a:r>
          </a:p>
          <a:p>
            <a:pPr marL="361950" lvl="1" indent="-361950">
              <a:lnSpc>
                <a:spcPct val="110000"/>
              </a:lnSpc>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Öğrenci evi – Devlet yurdu</a:t>
            </a:r>
          </a:p>
          <a:p>
            <a:pPr marL="361950" lvl="1" indent="-361950">
              <a:lnSpc>
                <a:spcPct val="110000"/>
              </a:lnSpc>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Aile yanı – Özel yurt</a:t>
            </a:r>
          </a:p>
          <a:p>
            <a:pPr marL="361950" lvl="1" indent="-361950">
              <a:lnSpc>
                <a:spcPct val="110000"/>
              </a:lnSpc>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Aile yanı – Devlet yurdu</a:t>
            </a:r>
          </a:p>
          <a:p>
            <a:pPr marL="361950" lvl="1" indent="-361950">
              <a:lnSpc>
                <a:spcPct val="110000"/>
              </a:lnSpc>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Devlet yurdu – Özel yurt</a:t>
            </a:r>
            <a:endParaRPr lang="tr-TR" sz="28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65</a:t>
            </a:fld>
            <a:endParaRPr lang="tr-TR" sz="1600" b="1" dirty="0">
              <a:solidFill>
                <a:schemeClr val="tx1"/>
              </a:solidFill>
            </a:endParaRPr>
          </a:p>
        </p:txBody>
      </p:sp>
    </p:spTree>
    <p:extLst>
      <p:ext uri="{BB962C8B-B14F-4D97-AF65-F5344CB8AC3E}">
        <p14:creationId xmlns:p14="http://schemas.microsoft.com/office/powerpoint/2010/main" val="308565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476672"/>
            <a:ext cx="8136904" cy="1080120"/>
          </a:xfrm>
        </p:spPr>
        <p:txBody>
          <a:bodyPr>
            <a:noAutofit/>
          </a:bodyPr>
          <a:lstStyle/>
          <a:p>
            <a:pPr algn="ctr"/>
            <a:r>
              <a:rPr lang="tr-TR" sz="3100" dirty="0" smtClean="0">
                <a:solidFill>
                  <a:schemeClr val="tx1"/>
                </a:solidFill>
                <a:latin typeface="Calibri" pitchFamily="34" charset="0"/>
              </a:rPr>
              <a:t>Araçların 0 km hızdan 100 km hıza ortalama çıkış süreleri fiyatlarına göre farklılık gösteriyor mu? </a:t>
            </a:r>
            <a:endParaRPr lang="tr-TR" sz="3100" dirty="0">
              <a:solidFill>
                <a:schemeClr val="tx1"/>
              </a:solidFill>
              <a:latin typeface="Calibri" pitchFamily="34" charset="0"/>
            </a:endParaRPr>
          </a:p>
        </p:txBody>
      </p:sp>
      <p:sp>
        <p:nvSpPr>
          <p:cNvPr id="2" name="İçerik Yer Tutucusu 1"/>
          <p:cNvSpPr>
            <a:spLocks noGrp="1"/>
          </p:cNvSpPr>
          <p:nvPr>
            <p:ph idx="1"/>
          </p:nvPr>
        </p:nvSpPr>
        <p:spPr>
          <a:xfrm>
            <a:off x="1043608" y="2060848"/>
            <a:ext cx="7365754" cy="4104456"/>
          </a:xfrm>
        </p:spPr>
        <p:txBody>
          <a:bodyPr anchor="t">
            <a:normAutofit/>
          </a:bodyPr>
          <a:lstStyle/>
          <a:p>
            <a:pPr marL="266700" lvl="1" indent="-266700">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Fiyat: düşük, orta, yüksek</a:t>
            </a:r>
          </a:p>
          <a:p>
            <a:pPr marL="266700" lvl="1" indent="-266700">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3 bağımsız grup</a:t>
            </a:r>
          </a:p>
          <a:p>
            <a:pPr marL="266700" lvl="1" indent="-266700">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Varsayımlar sağlanıyor mu?</a:t>
            </a:r>
          </a:p>
          <a:p>
            <a:pPr marL="266700" lvl="1" indent="-266700">
              <a:spcBef>
                <a:spcPts val="0"/>
              </a:spcBef>
              <a:spcAft>
                <a:spcPts val="1200"/>
              </a:spcAft>
              <a:buFont typeface="Arial" panose="020B0604020202020204" pitchFamily="34" charset="0"/>
              <a:buChar char="•"/>
            </a:pPr>
            <a:endParaRPr lang="tr-TR" sz="2600" dirty="0">
              <a:solidFill>
                <a:schemeClr val="tx1"/>
              </a:solidFill>
              <a:latin typeface="Calibri" pitchFamily="34" charset="0"/>
            </a:endParaRPr>
          </a:p>
          <a:p>
            <a:pPr marL="266700" lvl="1" indent="-266700">
              <a:spcBef>
                <a:spcPts val="0"/>
              </a:spcBef>
              <a:spcAft>
                <a:spcPts val="1200"/>
              </a:spcAft>
              <a:buFont typeface="Arial" panose="020B0604020202020204" pitchFamily="34" charset="0"/>
              <a:buChar char="•"/>
            </a:pPr>
            <a:endParaRPr lang="tr-TR" sz="26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66</a:t>
            </a:fld>
            <a:endParaRPr lang="tr-TR" sz="1600" b="1" dirty="0">
              <a:solidFill>
                <a:schemeClr val="tx1"/>
              </a:solidFill>
            </a:endParaRPr>
          </a:p>
        </p:txBody>
      </p:sp>
      <p:pic>
        <p:nvPicPr>
          <p:cNvPr id="5" name="Picture 4"/>
          <p:cNvPicPr>
            <a:picLocks noChangeAspect="1"/>
          </p:cNvPicPr>
          <p:nvPr/>
        </p:nvPicPr>
        <p:blipFill>
          <a:blip r:embed="rId3"/>
          <a:stretch>
            <a:fillRect/>
          </a:stretch>
        </p:blipFill>
        <p:spPr>
          <a:xfrm>
            <a:off x="35496" y="4005064"/>
            <a:ext cx="9070238" cy="2160240"/>
          </a:xfrm>
          <a:prstGeom prst="rect">
            <a:avLst/>
          </a:prstGeom>
        </p:spPr>
      </p:pic>
    </p:spTree>
    <p:extLst>
      <p:ext uri="{BB962C8B-B14F-4D97-AF65-F5344CB8AC3E}">
        <p14:creationId xmlns:p14="http://schemas.microsoft.com/office/powerpoint/2010/main" val="321234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67</a:t>
            </a:fld>
            <a:endParaRPr lang="tr-TR" sz="1600" b="1" dirty="0">
              <a:solidFill>
                <a:schemeClr val="tx1"/>
              </a:solidFill>
            </a:endParaRPr>
          </a:p>
        </p:txBody>
      </p:sp>
      <p:pic>
        <p:nvPicPr>
          <p:cNvPr id="8" name="Picture 7"/>
          <p:cNvPicPr>
            <a:picLocks noChangeAspect="1"/>
          </p:cNvPicPr>
          <p:nvPr/>
        </p:nvPicPr>
        <p:blipFill rotWithShape="1">
          <a:blip r:embed="rId3"/>
          <a:srcRect r="74285" b="64765"/>
          <a:stretch/>
        </p:blipFill>
        <p:spPr>
          <a:xfrm>
            <a:off x="273650" y="836712"/>
            <a:ext cx="8690838" cy="4608512"/>
          </a:xfrm>
          <a:prstGeom prst="rect">
            <a:avLst/>
          </a:prstGeom>
        </p:spPr>
      </p:pic>
    </p:spTree>
    <p:extLst>
      <p:ext uri="{BB962C8B-B14F-4D97-AF65-F5344CB8AC3E}">
        <p14:creationId xmlns:p14="http://schemas.microsoft.com/office/powerpoint/2010/main" val="5911756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68</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251520" y="908720"/>
            <a:ext cx="8694221" cy="3960440"/>
          </a:xfrm>
          <a:prstGeom prst="rect">
            <a:avLst/>
          </a:prstGeom>
        </p:spPr>
      </p:pic>
    </p:spTree>
    <p:extLst>
      <p:ext uri="{BB962C8B-B14F-4D97-AF65-F5344CB8AC3E}">
        <p14:creationId xmlns:p14="http://schemas.microsoft.com/office/powerpoint/2010/main" val="29235121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69</a:t>
            </a:fld>
            <a:endParaRPr lang="tr-TR" sz="1600" b="1" dirty="0">
              <a:solidFill>
                <a:schemeClr val="tx1"/>
              </a:solidFill>
            </a:endParaRPr>
          </a:p>
        </p:txBody>
      </p:sp>
      <p:pic>
        <p:nvPicPr>
          <p:cNvPr id="3" name="Picture 2"/>
          <p:cNvPicPr>
            <a:picLocks noChangeAspect="1"/>
          </p:cNvPicPr>
          <p:nvPr/>
        </p:nvPicPr>
        <p:blipFill>
          <a:blip r:embed="rId3"/>
          <a:stretch>
            <a:fillRect/>
          </a:stretch>
        </p:blipFill>
        <p:spPr>
          <a:xfrm>
            <a:off x="78353" y="692696"/>
            <a:ext cx="9065647" cy="2375825"/>
          </a:xfrm>
          <a:prstGeom prst="rect">
            <a:avLst/>
          </a:prstGeom>
        </p:spPr>
      </p:pic>
      <p:pic>
        <p:nvPicPr>
          <p:cNvPr id="5" name="Picture 4"/>
          <p:cNvPicPr>
            <a:picLocks noChangeAspect="1"/>
          </p:cNvPicPr>
          <p:nvPr/>
        </p:nvPicPr>
        <p:blipFill>
          <a:blip r:embed="rId4"/>
          <a:stretch>
            <a:fillRect/>
          </a:stretch>
        </p:blipFill>
        <p:spPr>
          <a:xfrm>
            <a:off x="417618" y="3356992"/>
            <a:ext cx="8258838" cy="2448272"/>
          </a:xfrm>
          <a:prstGeom prst="rect">
            <a:avLst/>
          </a:prstGeom>
        </p:spPr>
      </p:pic>
      <p:sp>
        <p:nvSpPr>
          <p:cNvPr id="6" name="TextBox 5"/>
          <p:cNvSpPr txBox="1"/>
          <p:nvPr/>
        </p:nvSpPr>
        <p:spPr>
          <a:xfrm>
            <a:off x="2771800" y="1504597"/>
            <a:ext cx="6120680" cy="1708160"/>
          </a:xfrm>
          <a:prstGeom prst="rect">
            <a:avLst/>
          </a:prstGeom>
          <a:solidFill>
            <a:srgbClr val="FFFF00"/>
          </a:solidFill>
          <a:ln>
            <a:noFill/>
          </a:ln>
        </p:spPr>
        <p:txBody>
          <a:bodyPr wrap="square" rtlCol="0">
            <a:spAutoFit/>
          </a:bodyPr>
          <a:lstStyle/>
          <a:p>
            <a:pPr algn="ctr"/>
            <a:r>
              <a:rPr lang="tr-TR" sz="2100" dirty="0" smtClean="0"/>
              <a:t>Araştırma hipotezi</a:t>
            </a:r>
          </a:p>
          <a:p>
            <a:pPr algn="ctr"/>
            <a:r>
              <a:rPr lang="tr-TR" sz="2100" b="1" dirty="0" smtClean="0">
                <a:latin typeface="Calibri" pitchFamily="34" charset="0"/>
              </a:rPr>
              <a:t>Araçların 0 km hızdan 100 km hıza ortalama çıkış süreleri fiyatlarına göre farklılık göstermektedir</a:t>
            </a:r>
          </a:p>
          <a:p>
            <a:pPr algn="ctr"/>
            <a:r>
              <a:rPr lang="tr-TR" sz="2100" dirty="0" smtClean="0">
                <a:latin typeface="Calibri" pitchFamily="34" charset="0"/>
              </a:rPr>
              <a:t>p=0,002 </a:t>
            </a:r>
            <a:r>
              <a:rPr lang="tr-TR" sz="2100" dirty="0">
                <a:latin typeface="Calibri" pitchFamily="34" charset="0"/>
              </a:rPr>
              <a:t>&lt;</a:t>
            </a:r>
            <a:r>
              <a:rPr lang="tr-TR" sz="2100" dirty="0" smtClean="0">
                <a:latin typeface="Calibri" pitchFamily="34" charset="0"/>
              </a:rPr>
              <a:t> 0,05</a:t>
            </a:r>
          </a:p>
          <a:p>
            <a:pPr algn="ctr"/>
            <a:r>
              <a:rPr lang="tr-TR" sz="2100" dirty="0" smtClean="0">
                <a:latin typeface="Calibri" pitchFamily="34" charset="0"/>
              </a:rPr>
              <a:t>Araştırma hipotezi kabul edilir</a:t>
            </a:r>
            <a:endParaRPr lang="tr-TR" sz="2100" dirty="0">
              <a:latin typeface="Calibri" pitchFamily="34" charset="0"/>
            </a:endParaRPr>
          </a:p>
        </p:txBody>
      </p:sp>
    </p:spTree>
    <p:extLst>
      <p:ext uri="{BB962C8B-B14F-4D97-AF65-F5344CB8AC3E}">
        <p14:creationId xmlns:p14="http://schemas.microsoft.com/office/powerpoint/2010/main" val="258743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509770" cy="720080"/>
          </a:xfrm>
        </p:spPr>
        <p:txBody>
          <a:bodyPr>
            <a:normAutofit/>
          </a:bodyPr>
          <a:lstStyle/>
          <a:p>
            <a:pPr algn="ctr"/>
            <a:r>
              <a:rPr lang="tr-TR" sz="4000" dirty="0" smtClean="0">
                <a:solidFill>
                  <a:schemeClr val="tx1"/>
                </a:solidFill>
                <a:latin typeface="Calibri" pitchFamily="34" charset="0"/>
              </a:rPr>
              <a:t>1. varsayım: Normal Dağılım</a:t>
            </a:r>
            <a:endParaRPr lang="tr-TR" sz="40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7</a:t>
            </a:fld>
            <a:endParaRPr lang="tr-TR" sz="1600" b="1" dirty="0">
              <a:solidFill>
                <a:schemeClr val="tx1"/>
              </a:solidFill>
            </a:endParaRPr>
          </a:p>
        </p:txBody>
      </p:sp>
      <p:pic>
        <p:nvPicPr>
          <p:cNvPr id="1026" name="Picture 2" descr="normal dağılım eğrisi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2348880"/>
            <a:ext cx="573325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2331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Farklılığın sebebi ne?</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2060848"/>
            <a:ext cx="7365754" cy="3744416"/>
          </a:xfrm>
        </p:spPr>
        <p:txBody>
          <a:bodyPr anchor="t">
            <a:normAutofit/>
          </a:bodyPr>
          <a:lstStyle/>
          <a:p>
            <a:pPr marL="361950" lvl="1" indent="-361950">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Fiyatlarına göre 3 grup araç var</a:t>
            </a:r>
          </a:p>
          <a:p>
            <a:pPr marL="361950" lvl="1" indent="-361950">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Yüksek ve orta fiyatlı araçların ortalamaları yakın</a:t>
            </a:r>
          </a:p>
          <a:p>
            <a:pPr marL="361950" lvl="1" indent="-361950">
              <a:spcBef>
                <a:spcPts val="0"/>
              </a:spcBef>
              <a:spcAft>
                <a:spcPts val="1200"/>
              </a:spcAft>
              <a:buFont typeface="Arial" panose="020B0604020202020204" pitchFamily="34" charset="0"/>
              <a:buChar char="•"/>
            </a:pPr>
            <a:r>
              <a:rPr lang="tr-TR" sz="2800" dirty="0" smtClean="0">
                <a:solidFill>
                  <a:schemeClr val="tx1"/>
                </a:solidFill>
                <a:latin typeface="Calibri" pitchFamily="34" charset="0"/>
              </a:rPr>
              <a:t>Farklılık hangi iki grup arasındaki farklılıktan kaynaklanıyor?</a:t>
            </a:r>
            <a:endParaRPr lang="tr-TR" sz="28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70</a:t>
            </a:fld>
            <a:endParaRPr lang="tr-TR" sz="1600" b="1" dirty="0">
              <a:solidFill>
                <a:schemeClr val="tx1"/>
              </a:solidFill>
            </a:endParaRPr>
          </a:p>
        </p:txBody>
      </p:sp>
    </p:spTree>
    <p:extLst>
      <p:ext uri="{BB962C8B-B14F-4D97-AF65-F5344CB8AC3E}">
        <p14:creationId xmlns:p14="http://schemas.microsoft.com/office/powerpoint/2010/main" val="367558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71</a:t>
            </a:fld>
            <a:endParaRPr lang="tr-TR" sz="1600" b="1" dirty="0">
              <a:solidFill>
                <a:schemeClr val="tx1"/>
              </a:solidFill>
            </a:endParaRPr>
          </a:p>
        </p:txBody>
      </p:sp>
      <p:pic>
        <p:nvPicPr>
          <p:cNvPr id="7" name="Picture 6"/>
          <p:cNvPicPr>
            <a:picLocks noChangeAspect="1"/>
          </p:cNvPicPr>
          <p:nvPr/>
        </p:nvPicPr>
        <p:blipFill>
          <a:blip r:embed="rId3"/>
          <a:stretch>
            <a:fillRect/>
          </a:stretch>
        </p:blipFill>
        <p:spPr>
          <a:xfrm>
            <a:off x="225810" y="764704"/>
            <a:ext cx="8738678" cy="4826472"/>
          </a:xfrm>
          <a:prstGeom prst="rect">
            <a:avLst/>
          </a:prstGeom>
        </p:spPr>
      </p:pic>
    </p:spTree>
    <p:extLst>
      <p:ext uri="{BB962C8B-B14F-4D97-AF65-F5344CB8AC3E}">
        <p14:creationId xmlns:p14="http://schemas.microsoft.com/office/powerpoint/2010/main" val="1429217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72</a:t>
            </a:fld>
            <a:endParaRPr lang="tr-TR" sz="1600" b="1" dirty="0">
              <a:solidFill>
                <a:schemeClr val="tx1"/>
              </a:solidFill>
            </a:endParaRPr>
          </a:p>
        </p:txBody>
      </p:sp>
      <p:pic>
        <p:nvPicPr>
          <p:cNvPr id="2" name="Picture 1"/>
          <p:cNvPicPr>
            <a:picLocks noChangeAspect="1"/>
          </p:cNvPicPr>
          <p:nvPr/>
        </p:nvPicPr>
        <p:blipFill>
          <a:blip r:embed="rId3"/>
          <a:stretch>
            <a:fillRect/>
          </a:stretch>
        </p:blipFill>
        <p:spPr>
          <a:xfrm>
            <a:off x="323527" y="548680"/>
            <a:ext cx="8446051" cy="3744416"/>
          </a:xfrm>
          <a:prstGeom prst="rect">
            <a:avLst/>
          </a:prstGeom>
        </p:spPr>
      </p:pic>
    </p:spTree>
    <p:extLst>
      <p:ext uri="{BB962C8B-B14F-4D97-AF65-F5344CB8AC3E}">
        <p14:creationId xmlns:p14="http://schemas.microsoft.com/office/powerpoint/2010/main" val="23986362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Test sonucunun yorumlanması</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1043608" y="2060848"/>
            <a:ext cx="7365754" cy="3744416"/>
          </a:xfrm>
        </p:spPr>
        <p:txBody>
          <a:bodyPr anchor="t">
            <a:normAutofit/>
          </a:bodyPr>
          <a:lstStyle/>
          <a:p>
            <a:pPr marL="0" lvl="1" indent="0">
              <a:spcBef>
                <a:spcPts val="0"/>
              </a:spcBef>
              <a:spcAft>
                <a:spcPts val="1200"/>
              </a:spcAft>
              <a:buNone/>
            </a:pPr>
            <a:r>
              <a:rPr lang="tr-TR" sz="2800" dirty="0" smtClean="0">
                <a:solidFill>
                  <a:schemeClr val="tx1"/>
                </a:solidFill>
                <a:latin typeface="Calibri" pitchFamily="34" charset="0"/>
              </a:rPr>
              <a:t>Araçların 0 km hızdan 100 km hıza ortalama çıkış süreleri fiyatlarına göre %95 güven düzeyinde istatistiksel olarak anlamlı farklılık göstermektedir (</a:t>
            </a:r>
            <a:r>
              <a:rPr lang="tr-TR" sz="2800" i="1" dirty="0" smtClean="0">
                <a:solidFill>
                  <a:schemeClr val="tx1"/>
                </a:solidFill>
                <a:latin typeface="Calibri" pitchFamily="34" charset="0"/>
              </a:rPr>
              <a:t>F</a:t>
            </a:r>
            <a:r>
              <a:rPr lang="tr-TR" sz="2800" dirty="0" smtClean="0">
                <a:solidFill>
                  <a:schemeClr val="tx1"/>
                </a:solidFill>
                <a:latin typeface="Calibri" pitchFamily="34" charset="0"/>
              </a:rPr>
              <a:t>=6,721; </a:t>
            </a:r>
            <a:r>
              <a:rPr lang="tr-TR" sz="2800" i="1" dirty="0" smtClean="0">
                <a:solidFill>
                  <a:schemeClr val="tx1"/>
                </a:solidFill>
                <a:latin typeface="Calibri" pitchFamily="34" charset="0"/>
              </a:rPr>
              <a:t>p</a:t>
            </a:r>
            <a:r>
              <a:rPr lang="tr-TR" sz="2800" dirty="0" smtClean="0">
                <a:solidFill>
                  <a:schemeClr val="tx1"/>
                </a:solidFill>
                <a:latin typeface="Calibri" pitchFamily="34" charset="0"/>
              </a:rPr>
              <a:t>=0,002). Bu farklılığın nedeni yüksek fiyatlı araçlar ile düşük ve orta fiyatlı araçlar arasındaki ortalama sürelerin istatistiksel olarak farklı bulunmasıdır.</a:t>
            </a:r>
            <a:endParaRPr lang="tr-TR" sz="2800" dirty="0">
              <a:solidFill>
                <a:schemeClr val="tx1"/>
              </a:solidFill>
              <a:latin typeface="Calibri" pitchFamily="34" charset="0"/>
            </a:endParaRPr>
          </a:p>
          <a:p>
            <a:pPr marL="0" lvl="1" indent="0">
              <a:spcBef>
                <a:spcPts val="0"/>
              </a:spcBef>
              <a:spcAft>
                <a:spcPts val="1200"/>
              </a:spcAft>
              <a:buNone/>
            </a:pPr>
            <a:endParaRPr lang="tr-TR" sz="2600" dirty="0" smtClean="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73</a:t>
            </a:fld>
            <a:endParaRPr lang="tr-TR" sz="1600" b="1" dirty="0">
              <a:solidFill>
                <a:schemeClr val="tx1"/>
              </a:solidFill>
            </a:endParaRPr>
          </a:p>
        </p:txBody>
      </p:sp>
    </p:spTree>
    <p:extLst>
      <p:ext uri="{BB962C8B-B14F-4D97-AF65-F5344CB8AC3E}">
        <p14:creationId xmlns:p14="http://schemas.microsoft.com/office/powerpoint/2010/main" val="331464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7" y="404664"/>
            <a:ext cx="8541269" cy="5976664"/>
          </a:xfrm>
        </p:spPr>
        <p:txBody>
          <a:bodyPr>
            <a:normAutofit/>
          </a:bodyPr>
          <a:lstStyle/>
          <a:p>
            <a:pPr algn="ctr"/>
            <a:r>
              <a:rPr lang="tr-TR" sz="3800" dirty="0" smtClean="0">
                <a:solidFill>
                  <a:schemeClr val="tx1"/>
                </a:solidFill>
                <a:latin typeface="Calibri" pitchFamily="34" charset="0"/>
              </a:rPr>
              <a:t>Parametrik ve Parametrik Olmayan Testler</a:t>
            </a:r>
            <a:br>
              <a:rPr lang="tr-TR" sz="3800" dirty="0" smtClean="0">
                <a:solidFill>
                  <a:schemeClr val="tx1"/>
                </a:solidFill>
                <a:latin typeface="Calibri" pitchFamily="34" charset="0"/>
              </a:rPr>
            </a:br>
            <a:r>
              <a:rPr lang="tr-TR" sz="4500" dirty="0" smtClean="0">
                <a:solidFill>
                  <a:schemeClr val="tx1"/>
                </a:solidFill>
                <a:latin typeface="Calibri" pitchFamily="34" charset="0"/>
              </a:rPr>
              <a:t/>
            </a:r>
            <a:br>
              <a:rPr lang="tr-TR" sz="4500" dirty="0" smtClean="0">
                <a:solidFill>
                  <a:schemeClr val="tx1"/>
                </a:solidFill>
                <a:latin typeface="Calibri" pitchFamily="34" charset="0"/>
              </a:rPr>
            </a:br>
            <a:r>
              <a:rPr lang="tr-TR" sz="4500" dirty="0" smtClean="0">
                <a:solidFill>
                  <a:schemeClr val="tx1"/>
                </a:solidFill>
                <a:latin typeface="Calibri" pitchFamily="34" charset="0"/>
              </a:rPr>
              <a:t>Ortalamaların karşılaştırılması</a:t>
            </a:r>
            <a:br>
              <a:rPr lang="tr-TR" sz="4500" dirty="0" smtClean="0">
                <a:solidFill>
                  <a:schemeClr val="tx1"/>
                </a:solidFill>
                <a:latin typeface="Calibri" pitchFamily="34" charset="0"/>
              </a:rPr>
            </a:br>
            <a:r>
              <a:rPr lang="tr-TR" sz="3900" dirty="0" smtClean="0">
                <a:solidFill>
                  <a:schemeClr val="tx1"/>
                </a:solidFill>
                <a:latin typeface="Calibri" pitchFamily="34" charset="0"/>
              </a:rPr>
              <a:t>t testleri, ANOVA</a:t>
            </a:r>
            <a:r>
              <a:rPr lang="tr-TR" sz="3900" dirty="0">
                <a:solidFill>
                  <a:schemeClr val="tx1"/>
                </a:solidFill>
                <a:latin typeface="Calibri" pitchFamily="34" charset="0"/>
              </a:rPr>
              <a:t/>
            </a:r>
            <a:br>
              <a:rPr lang="tr-TR" sz="3900" dirty="0">
                <a:solidFill>
                  <a:schemeClr val="tx1"/>
                </a:solidFill>
                <a:latin typeface="Calibri" pitchFamily="34" charset="0"/>
              </a:rPr>
            </a:br>
            <a:r>
              <a:rPr lang="tr-TR" sz="3900" dirty="0" smtClean="0">
                <a:solidFill>
                  <a:schemeClr val="tx1"/>
                </a:solidFill>
                <a:latin typeface="Calibri" pitchFamily="34" charset="0"/>
              </a:rPr>
              <a:t>Mann-Whitney U Testi</a:t>
            </a:r>
            <a:br>
              <a:rPr lang="tr-TR" sz="3900" dirty="0" smtClean="0">
                <a:solidFill>
                  <a:schemeClr val="tx1"/>
                </a:solidFill>
                <a:latin typeface="Calibri" pitchFamily="34" charset="0"/>
              </a:rPr>
            </a:br>
            <a:r>
              <a:rPr lang="tr-TR" sz="3900" dirty="0" smtClean="0">
                <a:solidFill>
                  <a:schemeClr val="tx1"/>
                </a:solidFill>
                <a:latin typeface="Calibri" pitchFamily="34" charset="0"/>
              </a:rPr>
              <a:t>Wilcoxon İşaretli Sıra </a:t>
            </a:r>
            <a:r>
              <a:rPr lang="tr-TR" sz="3900" dirty="0">
                <a:solidFill>
                  <a:schemeClr val="tx1"/>
                </a:solidFill>
                <a:latin typeface="Calibri" pitchFamily="34" charset="0"/>
              </a:rPr>
              <a:t>T</a:t>
            </a:r>
            <a:r>
              <a:rPr lang="tr-TR" sz="3900" dirty="0" smtClean="0">
                <a:solidFill>
                  <a:schemeClr val="tx1"/>
                </a:solidFill>
                <a:latin typeface="Calibri" pitchFamily="34" charset="0"/>
              </a:rPr>
              <a:t>esti</a:t>
            </a:r>
            <a:br>
              <a:rPr lang="tr-TR" sz="3900" dirty="0" smtClean="0">
                <a:solidFill>
                  <a:schemeClr val="tx1"/>
                </a:solidFill>
                <a:latin typeface="Calibri" pitchFamily="34" charset="0"/>
              </a:rPr>
            </a:br>
            <a:r>
              <a:rPr lang="tr-TR" sz="3900" dirty="0" smtClean="0">
                <a:solidFill>
                  <a:schemeClr val="tx1"/>
                </a:solidFill>
                <a:latin typeface="Calibri" pitchFamily="34" charset="0"/>
              </a:rPr>
              <a:t>Kruskal Wallis Testi</a:t>
            </a:r>
            <a:r>
              <a:rPr lang="tr-TR" sz="4800" b="1" dirty="0" smtClean="0">
                <a:latin typeface="Calibri" pitchFamily="34" charset="0"/>
              </a:rPr>
              <a:t/>
            </a:r>
            <a:br>
              <a:rPr lang="tr-TR" sz="4800" b="1" dirty="0" smtClean="0">
                <a:latin typeface="Calibri" pitchFamily="34" charset="0"/>
              </a:rPr>
            </a:br>
            <a:r>
              <a:rPr lang="tr-TR" sz="4800" b="1" dirty="0" smtClean="0">
                <a:latin typeface="Calibri" pitchFamily="34" charset="0"/>
              </a:rPr>
              <a:t/>
            </a:r>
            <a:br>
              <a:rPr lang="tr-TR" sz="4800" b="1" dirty="0" smtClean="0">
                <a:latin typeface="Calibri" pitchFamily="34" charset="0"/>
              </a:rPr>
            </a:br>
            <a:r>
              <a:rPr lang="tr-TR" sz="3500" dirty="0" smtClean="0">
                <a:solidFill>
                  <a:schemeClr val="tx1"/>
                </a:solidFill>
                <a:latin typeface="Calibri" pitchFamily="34" charset="0"/>
              </a:rPr>
              <a:t>BBY606 </a:t>
            </a:r>
            <a:r>
              <a:rPr lang="tr-TR" sz="3500" dirty="0" smtClean="0">
                <a:solidFill>
                  <a:schemeClr val="tx1"/>
                </a:solidFill>
                <a:latin typeface="Calibri" pitchFamily="34" charset="0"/>
              </a:rPr>
              <a:t>Araştırma Yöntemleri</a:t>
            </a:r>
            <a:br>
              <a:rPr lang="tr-TR" sz="3500" dirty="0" smtClean="0">
                <a:solidFill>
                  <a:schemeClr val="tx1"/>
                </a:solidFill>
                <a:latin typeface="Calibri" pitchFamily="34" charset="0"/>
              </a:rPr>
            </a:br>
            <a:r>
              <a:rPr lang="tr-TR" sz="3500" dirty="0" smtClean="0">
                <a:solidFill>
                  <a:schemeClr val="tx1"/>
                </a:solidFill>
                <a:latin typeface="Calibri" pitchFamily="34" charset="0"/>
              </a:rPr>
              <a:t>Güleda Doğan</a:t>
            </a:r>
            <a:r>
              <a:rPr lang="tr-TR" sz="4800" b="1" dirty="0">
                <a:latin typeface="Calibri" pitchFamily="34" charset="0"/>
              </a:rPr>
              <a:t/>
            </a:r>
            <a:br>
              <a:rPr lang="tr-TR" sz="4800" b="1" dirty="0">
                <a:latin typeface="Calibri" pitchFamily="34" charset="0"/>
              </a:rPr>
            </a:br>
            <a:endParaRPr lang="tr-TR" sz="4000" dirty="0">
              <a:latin typeface="Calibri" pitchFamily="34" charset="0"/>
            </a:endParaRPr>
          </a:p>
        </p:txBody>
      </p:sp>
    </p:spTree>
    <p:extLst>
      <p:ext uri="{BB962C8B-B14F-4D97-AF65-F5344CB8AC3E}">
        <p14:creationId xmlns:p14="http://schemas.microsoft.com/office/powerpoint/2010/main" val="405308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764704"/>
            <a:ext cx="7067128" cy="720080"/>
          </a:xfrm>
        </p:spPr>
        <p:txBody>
          <a:bodyPr>
            <a:normAutofit/>
          </a:bodyPr>
          <a:lstStyle/>
          <a:p>
            <a:r>
              <a:rPr lang="tr-TR" sz="4000" dirty="0" smtClean="0">
                <a:solidFill>
                  <a:schemeClr val="tx1"/>
                </a:solidFill>
                <a:latin typeface="Calibri" pitchFamily="34" charset="0"/>
              </a:rPr>
              <a:t>1. varsayım: Normal dağılım</a:t>
            </a:r>
            <a:endParaRPr lang="tr-TR" sz="4000" dirty="0">
              <a:solidFill>
                <a:schemeClr val="tx1"/>
              </a:solidFill>
              <a:latin typeface="Calibri" pitchFamily="34" charset="0"/>
            </a:endParaRPr>
          </a:p>
        </p:txBody>
      </p:sp>
      <p:sp>
        <p:nvSpPr>
          <p:cNvPr id="2" name="İçerik Yer Tutucusu 1"/>
          <p:cNvSpPr>
            <a:spLocks noGrp="1"/>
          </p:cNvSpPr>
          <p:nvPr>
            <p:ph idx="1"/>
          </p:nvPr>
        </p:nvSpPr>
        <p:spPr>
          <a:xfrm>
            <a:off x="899591" y="2136080"/>
            <a:ext cx="7509771" cy="3885207"/>
          </a:xfrm>
        </p:spPr>
        <p:txBody>
          <a:bodyPr>
            <a:normAutofit/>
          </a:bodyPr>
          <a:lstStyle/>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Verilerin normal dağılıp dağılmadığını anlamak için ne yapabiliriz?</a:t>
            </a:r>
          </a:p>
          <a:p>
            <a:pPr marL="900113" lvl="2" indent="-369888" defTabSz="1076325">
              <a:spcBef>
                <a:spcPts val="0"/>
              </a:spcBef>
              <a:spcAft>
                <a:spcPts val="600"/>
              </a:spcAft>
              <a:buFont typeface="Wingdings" panose="05000000000000000000" pitchFamily="2" charset="2"/>
              <a:buChar char="ü"/>
            </a:pPr>
            <a:r>
              <a:rPr lang="tr-TR" sz="2200" dirty="0">
                <a:solidFill>
                  <a:schemeClr val="tx1"/>
                </a:solidFill>
                <a:latin typeface="Calibri" pitchFamily="34" charset="0"/>
              </a:rPr>
              <a:t>Verilere ilişkin dağılımın şekline bakmak</a:t>
            </a:r>
          </a:p>
          <a:p>
            <a:pPr marL="900113" lvl="2" indent="-369888" defTabSz="1076325">
              <a:spcBef>
                <a:spcPts val="0"/>
              </a:spcBef>
              <a:spcAft>
                <a:spcPts val="600"/>
              </a:spcAft>
              <a:buFont typeface="Wingdings" panose="05000000000000000000" pitchFamily="2" charset="2"/>
              <a:buChar char="ü"/>
            </a:pPr>
            <a:r>
              <a:rPr lang="tr-TR" sz="2200" dirty="0" smtClean="0">
                <a:solidFill>
                  <a:schemeClr val="tx1"/>
                </a:solidFill>
                <a:latin typeface="Calibri" pitchFamily="34" charset="0"/>
              </a:rPr>
              <a:t>Aritmetik ortalama, ortanca ve tepe değerini karşılaştırmak</a:t>
            </a:r>
          </a:p>
          <a:p>
            <a:pPr marL="900113" lvl="2" indent="-369888" defTabSz="1076325">
              <a:spcBef>
                <a:spcPts val="0"/>
              </a:spcBef>
              <a:spcAft>
                <a:spcPts val="1200"/>
              </a:spcAft>
              <a:buFont typeface="Wingdings" panose="05000000000000000000" pitchFamily="2" charset="2"/>
              <a:buChar char="ü"/>
            </a:pPr>
            <a:r>
              <a:rPr lang="tr-TR" sz="2200" dirty="0" smtClean="0">
                <a:solidFill>
                  <a:schemeClr val="tx1"/>
                </a:solidFill>
                <a:latin typeface="Calibri" pitchFamily="34" charset="0"/>
              </a:rPr>
              <a:t>Çarpıklık ve basıklık katsayılarına bakmak</a:t>
            </a:r>
          </a:p>
          <a:p>
            <a:pPr marL="236538" lvl="1" indent="-236538">
              <a:spcBef>
                <a:spcPts val="0"/>
              </a:spcBef>
              <a:spcAft>
                <a:spcPts val="1200"/>
              </a:spcAft>
              <a:buFont typeface="Arial" panose="020B0604020202020204" pitchFamily="34" charset="0"/>
              <a:buChar char="•"/>
            </a:pPr>
            <a:r>
              <a:rPr lang="tr-TR" sz="2600" dirty="0" smtClean="0">
                <a:solidFill>
                  <a:schemeClr val="tx1"/>
                </a:solidFill>
                <a:latin typeface="Calibri" pitchFamily="34" charset="0"/>
              </a:rPr>
              <a:t>Normal dağılım testi</a:t>
            </a:r>
          </a:p>
          <a:p>
            <a:pPr marL="236538" lvl="1" indent="-236538">
              <a:spcBef>
                <a:spcPts val="0"/>
              </a:spcBef>
              <a:spcAft>
                <a:spcPts val="1200"/>
              </a:spcAft>
              <a:buFont typeface="Arial" panose="020B0604020202020204" pitchFamily="34" charset="0"/>
              <a:buChar char="•"/>
            </a:pPr>
            <a:endParaRPr lang="tr-TR" sz="2400" dirty="0">
              <a:solidFill>
                <a:schemeClr val="tx1"/>
              </a:solidFill>
              <a:latin typeface="Calibri" pitchFamily="34"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8</a:t>
            </a:fld>
            <a:endParaRPr lang="tr-TR" sz="1600" b="1" dirty="0">
              <a:solidFill>
                <a:schemeClr val="tx1"/>
              </a:solidFill>
            </a:endParaRPr>
          </a:p>
        </p:txBody>
      </p:sp>
    </p:spTree>
    <p:extLst>
      <p:ext uri="{BB962C8B-B14F-4D97-AF65-F5344CB8AC3E}">
        <p14:creationId xmlns:p14="http://schemas.microsoft.com/office/powerpoint/2010/main" val="106186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z="1600" b="1" smtClean="0">
                <a:solidFill>
                  <a:schemeClr val="tx1"/>
                </a:solidFill>
              </a:rPr>
              <a:t>9</a:t>
            </a:fld>
            <a:endParaRPr lang="tr-TR" sz="1600" b="1" dirty="0">
              <a:solidFill>
                <a:schemeClr val="tx1"/>
              </a:solidFill>
            </a:endParaRPr>
          </a:p>
        </p:txBody>
      </p:sp>
      <p:pic>
        <p:nvPicPr>
          <p:cNvPr id="6" name="Picture 5"/>
          <p:cNvPicPr>
            <a:picLocks noChangeAspect="1"/>
          </p:cNvPicPr>
          <p:nvPr/>
        </p:nvPicPr>
        <p:blipFill rotWithShape="1">
          <a:blip r:embed="rId2"/>
          <a:srcRect l="16794" t="2750" r="28416" b="30313"/>
          <a:stretch/>
        </p:blipFill>
        <p:spPr>
          <a:xfrm>
            <a:off x="179512" y="188639"/>
            <a:ext cx="8784976" cy="6034125"/>
          </a:xfrm>
          <a:prstGeom prst="rect">
            <a:avLst/>
          </a:prstGeom>
        </p:spPr>
      </p:pic>
    </p:spTree>
    <p:extLst>
      <p:ext uri="{BB962C8B-B14F-4D97-AF65-F5344CB8AC3E}">
        <p14:creationId xmlns:p14="http://schemas.microsoft.com/office/powerpoint/2010/main" val="3447543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5248</TotalTime>
  <Words>4597</Words>
  <Application>Microsoft Office PowerPoint</Application>
  <PresentationFormat>On-screen Show (4:3)</PresentationFormat>
  <Paragraphs>488</Paragraphs>
  <Slides>74</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Calibri Light</vt:lpstr>
      <vt:lpstr>Cambria Math</vt:lpstr>
      <vt:lpstr>Wingdings</vt:lpstr>
      <vt:lpstr>Retrospect</vt:lpstr>
      <vt:lpstr>Parametrik ve Parametrik Olmayan Testler  Ortalamaların karşılaştırılması t testleri, ANOVA Mann-Whitney U Testi Wilcoxon İşaretli Sıra Testi Kruskal Wallis Testi  BBY606 Araştırma Yöntemleri Güleda Doğan </vt:lpstr>
      <vt:lpstr>Ders içeriği</vt:lpstr>
      <vt:lpstr>Parametrik test nedir?</vt:lpstr>
      <vt:lpstr>Nasıl karar verilecek?</vt:lpstr>
      <vt:lpstr>Hangi nonparametrik test?</vt:lpstr>
      <vt:lpstr>Parametrik test varsayımları</vt:lpstr>
      <vt:lpstr>1. varsayım: Normal Dağılım</vt:lpstr>
      <vt:lpstr>1. varsayım: Normal dağılım</vt:lpstr>
      <vt:lpstr>PowerPoint Presentation</vt:lpstr>
      <vt:lpstr>PowerPoint Presentation</vt:lpstr>
      <vt:lpstr>PowerPoint Presentation</vt:lpstr>
      <vt:lpstr>Normal dağılım test sonucu</vt:lpstr>
      <vt:lpstr>Normal dağılım test sonucu</vt:lpstr>
      <vt:lpstr>Tek örneklem t testi</vt:lpstr>
      <vt:lpstr>Tek örneklem t testi</vt:lpstr>
      <vt:lpstr>Tek örneklem t testi</vt:lpstr>
      <vt:lpstr>Tek örneklem t testi</vt:lpstr>
      <vt:lpstr>Tek örneklem t testi</vt:lpstr>
      <vt:lpstr>Tek örneklem t testi</vt:lpstr>
      <vt:lpstr>Tek örneklem t testi</vt:lpstr>
      <vt:lpstr>Tek örneklem t testi</vt:lpstr>
      <vt:lpstr>Test sonucu nasıl yorumlanır?</vt:lpstr>
      <vt:lpstr>Bağımsız iki örneklem</vt:lpstr>
      <vt:lpstr>Bağımsız iki örneklem</vt:lpstr>
      <vt:lpstr>Bağımsız iki örneklem</vt:lpstr>
      <vt:lpstr>PowerPoint Presentation</vt:lpstr>
      <vt:lpstr>PowerPoint Presentation</vt:lpstr>
      <vt:lpstr>Bağımsız iki örneklem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sonucu nasıl yorumlanır?</vt:lpstr>
      <vt:lpstr>Bağımsız iki örneklem</vt:lpstr>
      <vt:lpstr>Bağımsız iki örneklem</vt:lpstr>
      <vt:lpstr>PowerPoint Presentation</vt:lpstr>
      <vt:lpstr>PowerPoint Presentation</vt:lpstr>
      <vt:lpstr>PowerPoint Presentation</vt:lpstr>
      <vt:lpstr>PowerPoint Presentation</vt:lpstr>
      <vt:lpstr>Test sonucu nasıl yorumlanır?</vt:lpstr>
      <vt:lpstr>Bağımlı iki örneklem</vt:lpstr>
      <vt:lpstr>Bağımlı iki örneklem</vt:lpstr>
      <vt:lpstr>PowerPoint Presentation</vt:lpstr>
      <vt:lpstr>PowerPoint Presentation</vt:lpstr>
      <vt:lpstr>PowerPoint Presentation</vt:lpstr>
      <vt:lpstr>PowerPoint Presentation</vt:lpstr>
      <vt:lpstr>Test sonucu nasıl yorumlanır?</vt:lpstr>
      <vt:lpstr>Wilcoxon işaretli sıra testi</vt:lpstr>
      <vt:lpstr>PowerPoint Presentation</vt:lpstr>
      <vt:lpstr>PowerPoint Presentation</vt:lpstr>
      <vt:lpstr>PowerPoint Presentation</vt:lpstr>
      <vt:lpstr>Test sonucu nasıl yorumlanır?</vt:lpstr>
      <vt:lpstr>Bağımsız ikiden fazla örneklem</vt:lpstr>
      <vt:lpstr>Öğrencilerin 1. ara sınav not ortalamaları barınma yerine göre değişiyor mu?</vt:lpstr>
      <vt:lpstr>Barınma yerine göre not ortalamaları</vt:lpstr>
      <vt:lpstr>Varsayımlar sağlanıyor mu?</vt:lpstr>
      <vt:lpstr>PowerPoint Presentation</vt:lpstr>
      <vt:lpstr>PowerPoint Presentation</vt:lpstr>
      <vt:lpstr>PowerPoint Presentation</vt:lpstr>
      <vt:lpstr>Test sonucu nasıl yorumlanır?</vt:lpstr>
      <vt:lpstr>Farklılığın sebebi ne?</vt:lpstr>
      <vt:lpstr>Farklılığın sebebi ne?</vt:lpstr>
      <vt:lpstr>Araçların 0 km hızdan 100 km hıza ortalama çıkış süreleri fiyatlarına göre farklılık gösteriyor mu? </vt:lpstr>
      <vt:lpstr>PowerPoint Presentation</vt:lpstr>
      <vt:lpstr>PowerPoint Presentation</vt:lpstr>
      <vt:lpstr>PowerPoint Presentation</vt:lpstr>
      <vt:lpstr>Farklılığın sebebi ne?</vt:lpstr>
      <vt:lpstr>PowerPoint Presentation</vt:lpstr>
      <vt:lpstr>PowerPoint Presentation</vt:lpstr>
      <vt:lpstr>Test sonucunun yorumlanması</vt:lpstr>
      <vt:lpstr>Parametrik ve Parametrik Olmayan Testler  Ortalamaların karşılaştırılması t testleri, ANOVA Mann-Whitney U Testi Wilcoxon İşaretli Sıra Testi Kruskal Wallis Testi  BBY606 Araştırma Yöntemleri Güleda Doğan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Bby 252  AraştIrma yöntemlerİ   ders hakkINda Bİlgİ</dc:title>
  <dc:creator>ciyanus</dc:creator>
  <cp:lastModifiedBy>user</cp:lastModifiedBy>
  <cp:revision>459</cp:revision>
  <dcterms:created xsi:type="dcterms:W3CDTF">2013-03-04T20:36:14Z</dcterms:created>
  <dcterms:modified xsi:type="dcterms:W3CDTF">2019-04-09T06:49:14Z</dcterms:modified>
</cp:coreProperties>
</file>