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20"/>
  </p:notesMasterIdLst>
  <p:sldIdLst>
    <p:sldId id="308" r:id="rId2"/>
    <p:sldId id="309" r:id="rId3"/>
    <p:sldId id="416" r:id="rId4"/>
    <p:sldId id="417" r:id="rId5"/>
    <p:sldId id="349" r:id="rId6"/>
    <p:sldId id="350" r:id="rId7"/>
    <p:sldId id="418" r:id="rId8"/>
    <p:sldId id="419" r:id="rId9"/>
    <p:sldId id="421" r:id="rId10"/>
    <p:sldId id="422" r:id="rId11"/>
    <p:sldId id="423" r:id="rId12"/>
    <p:sldId id="424" r:id="rId13"/>
    <p:sldId id="425" r:id="rId14"/>
    <p:sldId id="427" r:id="rId15"/>
    <p:sldId id="429" r:id="rId16"/>
    <p:sldId id="431" r:id="rId17"/>
    <p:sldId id="428" r:id="rId18"/>
    <p:sldId id="43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639" autoAdjust="0"/>
  </p:normalViewPr>
  <p:slideViewPr>
    <p:cSldViewPr>
      <p:cViewPr varScale="1">
        <p:scale>
          <a:sx n="103" d="100"/>
          <a:sy n="103" d="100"/>
        </p:scale>
        <p:origin x="18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35B2-ECB9-40AF-92E6-F1BBB5367C2E}" type="datetimeFigureOut">
              <a:rPr lang="tr-TR" smtClean="0"/>
              <a:t>24.04.2019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8978-700E-4062-AC7C-51947C7016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66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74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1171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5304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4609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015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7521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036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5183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265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0509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25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386D44-A9E7-4FF2-AE20-163D02D44A6F}" type="datetime1">
              <a:rPr lang="tr-TR" smtClean="0"/>
              <a:t>24.04.2019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ttrek.com/statistics/random-number-generator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FoisfSZs8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YRUYJYOpG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OxXy-I6og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x5KZi5QAr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488832" cy="5472608"/>
          </a:xfrm>
        </p:spPr>
        <p:txBody>
          <a:bodyPr>
            <a:normAutofit/>
          </a:bodyPr>
          <a:lstStyle/>
          <a:p>
            <a:pPr algn="ctr"/>
            <a:r>
              <a:rPr lang="tr-TR" sz="4500" dirty="0" smtClean="0">
                <a:solidFill>
                  <a:schemeClr val="tx1"/>
                </a:solidFill>
                <a:latin typeface="Calibri" pitchFamily="34" charset="0"/>
              </a:rPr>
              <a:t>Uygulamalı Örneklem Seçimi</a:t>
            </a:r>
            <a:br>
              <a:rPr lang="tr-TR" sz="45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5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5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b="1" dirty="0" smtClean="0">
                <a:latin typeface="Calibri" pitchFamily="34" charset="0"/>
              </a:rPr>
              <a:t/>
            </a:r>
            <a:br>
              <a:rPr lang="tr-TR" sz="4800" b="1" dirty="0" smtClean="0">
                <a:latin typeface="Calibri" pitchFamily="34" charset="0"/>
              </a:rPr>
            </a:br>
            <a:r>
              <a:rPr lang="tr-TR" sz="4800" b="1" dirty="0" smtClean="0">
                <a:latin typeface="Calibri" pitchFamily="34" charset="0"/>
              </a:rPr>
              <a:t/>
            </a:r>
            <a:br>
              <a:rPr lang="tr-TR" sz="4800" b="1" dirty="0" smtClean="0">
                <a:latin typeface="Calibri" pitchFamily="34" charset="0"/>
              </a:rPr>
            </a:br>
            <a: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  <a:t>BBY606 </a:t>
            </a:r>
            <a: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  <a:t>Araştırma Yöntemleri</a:t>
            </a:r>
            <a:b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  <a:t>Güleda Doğan</a:t>
            </a:r>
            <a:r>
              <a:rPr lang="tr-TR" sz="4800" b="1" dirty="0">
                <a:latin typeface="Calibri" pitchFamily="34" charset="0"/>
              </a:rPr>
              <a:t/>
            </a:r>
            <a:br>
              <a:rPr lang="tr-TR" sz="4800" b="1" dirty="0">
                <a:latin typeface="Calibri" pitchFamily="34" charset="0"/>
              </a:rPr>
            </a:br>
            <a:endParaRPr lang="tr-TR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10246" r="27187" b="19246"/>
          <a:stretch/>
        </p:blipFill>
        <p:spPr bwMode="auto">
          <a:xfrm>
            <a:off x="107504" y="188640"/>
            <a:ext cx="7812360" cy="654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5364088" y="4005064"/>
            <a:ext cx="3563888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Örneklemde 80 denek yer alacak</a:t>
            </a:r>
            <a:endParaRPr lang="tr-TR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364087" y="4797152"/>
            <a:ext cx="3168353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Evrendeki denek sayısı 500</a:t>
            </a:r>
            <a:endParaRPr lang="tr-TR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6202175" y="5949280"/>
            <a:ext cx="1394161" cy="652882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023827" y="1912186"/>
            <a:ext cx="6120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http://stattrek.com/statistics/random-number-generator.aspx</a:t>
            </a: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7377" r="27302" b="50000"/>
          <a:stretch/>
        </p:blipFill>
        <p:spPr bwMode="auto">
          <a:xfrm>
            <a:off x="414905" y="1124744"/>
            <a:ext cx="8549110" cy="440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Sistematik Örneklem Seçimi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88840"/>
            <a:ext cx="7033592" cy="4104456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hlinkClick r:id="rId2"/>
              </a:rPr>
              <a:t>http://www.youtube.com/watch?v=QFoisfSZs8I</a:t>
            </a:r>
            <a:endParaRPr lang="tr-TR" sz="2800" dirty="0"/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BBY252 öğrencileri içerisinden 10 kişi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Örnekleme oranı, örneklem arası ?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1-5 arasında bir başlangıç noktası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3 olsun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3. sıradaki öğrenci, 3+5=8. sıradaki öğrenci, ... 43+5=48.öğrenci 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11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5" y="764704"/>
            <a:ext cx="758177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Sistematik Örneklem Seçimi - Örnek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88840"/>
            <a:ext cx="7128792" cy="4104456"/>
          </a:xfrm>
        </p:spPr>
        <p:txBody>
          <a:bodyPr>
            <a:normAutofit/>
          </a:bodyPr>
          <a:lstStyle/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6151 dergi içerisinden 1/30’luk bir sistematik örnekleme ile 203 </a:t>
            </a:r>
            <a:r>
              <a:rPr lang="tr-TR" sz="2800" dirty="0" smtClean="0">
                <a:solidFill>
                  <a:schemeClr val="tx1"/>
                </a:solidFill>
              </a:rPr>
              <a:t>dergi</a:t>
            </a:r>
          </a:p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Örneklem </a:t>
            </a:r>
            <a:r>
              <a:rPr lang="tr-TR" sz="2800" dirty="0">
                <a:solidFill>
                  <a:schemeClr val="tx1"/>
                </a:solidFill>
              </a:rPr>
              <a:t>seçiminden önce her ülkenin eşit temsil edilebilmesi için dergiler ülkelere göre </a:t>
            </a:r>
            <a:r>
              <a:rPr lang="tr-TR" sz="2800" dirty="0" smtClean="0">
                <a:solidFill>
                  <a:schemeClr val="tx1"/>
                </a:solidFill>
              </a:rPr>
              <a:t>sıralanmış</a:t>
            </a:r>
          </a:p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Sistematik </a:t>
            </a:r>
            <a:r>
              <a:rPr lang="tr-TR" sz="2800" dirty="0">
                <a:solidFill>
                  <a:schemeClr val="tx1"/>
                </a:solidFill>
              </a:rPr>
              <a:t>örnekleme için başlangıç sayısı </a:t>
            </a:r>
            <a:r>
              <a:rPr lang="tr-TR" sz="2800" dirty="0" smtClean="0">
                <a:solidFill>
                  <a:schemeClr val="tx1"/>
                </a:solidFill>
              </a:rPr>
              <a:t>30</a:t>
            </a:r>
          </a:p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Excelde </a:t>
            </a:r>
            <a:r>
              <a:rPr lang="tr-TR" sz="2800" dirty="0">
                <a:solidFill>
                  <a:schemeClr val="tx1"/>
                </a:solidFill>
              </a:rPr>
              <a:t>her 30. derginin örnekleme şeçilebilmesi için </a:t>
            </a:r>
            <a:r>
              <a:rPr lang="tr-TR" sz="2800" dirty="0" smtClean="0">
                <a:solidFill>
                  <a:schemeClr val="tx1"/>
                </a:solidFill>
              </a:rPr>
              <a:t>MOD(A1,30) </a:t>
            </a:r>
            <a:r>
              <a:rPr lang="tr-TR" sz="2800" dirty="0" err="1" smtClean="0">
                <a:solidFill>
                  <a:schemeClr val="tx1"/>
                </a:solidFill>
              </a:rPr>
              <a:t>formülasyonu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kullanılabilir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12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5" y="260648"/>
            <a:ext cx="758177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Sistematik Örneklem Seçimi - Örnek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4365104"/>
            <a:ext cx="7021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662"/>
          <a:stretch/>
        </p:blipFill>
        <p:spPr>
          <a:xfrm>
            <a:off x="179512" y="1124744"/>
            <a:ext cx="8792736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0"/>
            <a:ext cx="6821349" cy="682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975" y="306402"/>
            <a:ext cx="3600450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7712111" y="332656"/>
            <a:ext cx="584896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5" y="764704"/>
            <a:ext cx="758177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Tabakalı Örneklem Seçimi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88840"/>
            <a:ext cx="7128792" cy="4104456"/>
          </a:xfrm>
        </p:spPr>
        <p:txBody>
          <a:bodyPr>
            <a:normAutofit/>
          </a:bodyPr>
          <a:lstStyle/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Tabakalı rastgele örnekleme</a:t>
            </a:r>
          </a:p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Tabakalı sistematik örnekleme</a:t>
            </a:r>
          </a:p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hlinkClick r:id="rId2"/>
              </a:rPr>
              <a:t>http://www.youtube.com/watch?v=sYRUYJYOpG0</a:t>
            </a:r>
            <a:endParaRPr lang="tr-TR" sz="2800" dirty="0"/>
          </a:p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14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539552" y="2276872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Ankara BBY</a:t>
            </a:r>
            <a:endParaRPr lang="tr-TR" sz="21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43066" y="4338014"/>
            <a:ext cx="172467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İstanbul BBY</a:t>
            </a:r>
            <a:endParaRPr lang="tr-TR" sz="21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39551" y="5301208"/>
            <a:ext cx="1872209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Marmara BBY</a:t>
            </a:r>
            <a:endParaRPr lang="tr-TR" sz="21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539552" y="3284984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Hacettepe BBY</a:t>
            </a:r>
            <a:endParaRPr lang="tr-TR" sz="2100" b="1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2580928" y="1196752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563800" y="764704"/>
            <a:ext cx="186418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cxnSp>
        <p:nvCxnSpPr>
          <p:cNvPr id="25" name="Düz Ok Bağlayıcısı 24"/>
          <p:cNvCxnSpPr>
            <a:stCxn id="5" idx="0"/>
            <a:endCxn id="12" idx="1"/>
          </p:cNvCxnSpPr>
          <p:nvPr/>
        </p:nvCxnSpPr>
        <p:spPr>
          <a:xfrm flipV="1">
            <a:off x="1331640" y="980728"/>
            <a:ext cx="123216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endCxn id="11" idx="1"/>
          </p:cNvCxnSpPr>
          <p:nvPr/>
        </p:nvCxnSpPr>
        <p:spPr>
          <a:xfrm flipV="1">
            <a:off x="1358615" y="1412776"/>
            <a:ext cx="1222313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>
            <a:stCxn id="8" idx="3"/>
          </p:cNvCxnSpPr>
          <p:nvPr/>
        </p:nvCxnSpPr>
        <p:spPr>
          <a:xfrm flipV="1">
            <a:off x="2411760" y="2348880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 flipV="1">
            <a:off x="2447764" y="2708920"/>
            <a:ext cx="1476164" cy="789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Düz Ok Bağlayıcısı 60"/>
          <p:cNvCxnSpPr/>
          <p:nvPr/>
        </p:nvCxnSpPr>
        <p:spPr>
          <a:xfrm flipV="1">
            <a:off x="2280366" y="3789040"/>
            <a:ext cx="721048" cy="770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Düz Ok Bağlayıcısı 62"/>
          <p:cNvCxnSpPr/>
          <p:nvPr/>
        </p:nvCxnSpPr>
        <p:spPr>
          <a:xfrm flipV="1">
            <a:off x="2267743" y="4221088"/>
            <a:ext cx="738313" cy="343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Düz Ok Bağlayıcısı 69"/>
          <p:cNvCxnSpPr>
            <a:stCxn id="7" idx="3"/>
          </p:cNvCxnSpPr>
          <p:nvPr/>
        </p:nvCxnSpPr>
        <p:spPr>
          <a:xfrm flipV="1">
            <a:off x="2411760" y="5319418"/>
            <a:ext cx="1526388" cy="197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Düz Ok Bağlayıcısı 72"/>
          <p:cNvCxnSpPr/>
          <p:nvPr/>
        </p:nvCxnSpPr>
        <p:spPr>
          <a:xfrm>
            <a:off x="2411760" y="5535442"/>
            <a:ext cx="1512168" cy="197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Yuvarlatılmış Dikdörtgen 79"/>
          <p:cNvSpPr/>
          <p:nvPr/>
        </p:nvSpPr>
        <p:spPr>
          <a:xfrm>
            <a:off x="4614058" y="702489"/>
            <a:ext cx="396044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700" b="1" dirty="0" smtClean="0"/>
              <a:t>Ankara: Yüksek lisans yapan 50 kişiden 5 kişi, doktora yapan 30 kişiden 3 kişi </a:t>
            </a:r>
            <a:r>
              <a:rPr lang="tr-TR" sz="1700" b="1" i="1" dirty="0" smtClean="0"/>
              <a:t>basit rastgele örnekleme</a:t>
            </a:r>
            <a:r>
              <a:rPr lang="tr-TR" sz="1700" b="1" dirty="0" smtClean="0"/>
              <a:t> ile seçilecek</a:t>
            </a:r>
            <a:endParaRPr lang="tr-TR" sz="1700" b="1" dirty="0"/>
          </a:p>
        </p:txBody>
      </p:sp>
      <p:sp>
        <p:nvSpPr>
          <p:cNvPr id="81" name="Yuvarlatılmış Dikdörtgen 80"/>
          <p:cNvSpPr/>
          <p:nvPr/>
        </p:nvSpPr>
        <p:spPr>
          <a:xfrm>
            <a:off x="5954512" y="1825178"/>
            <a:ext cx="288032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1700" b="1" dirty="0" smtClean="0"/>
          </a:p>
          <a:p>
            <a:r>
              <a:rPr lang="tr-TR" sz="1700" b="1" dirty="0" smtClean="0"/>
              <a:t>Hacettepe: </a:t>
            </a:r>
            <a:r>
              <a:rPr lang="tr-TR" sz="1700" b="1" dirty="0"/>
              <a:t>Yüksek lisans yapan </a:t>
            </a:r>
            <a:r>
              <a:rPr lang="tr-TR" sz="1700" b="1" dirty="0" smtClean="0"/>
              <a:t>60 </a:t>
            </a:r>
            <a:r>
              <a:rPr lang="tr-TR" sz="1700" b="1" dirty="0"/>
              <a:t>kişiden </a:t>
            </a:r>
            <a:r>
              <a:rPr lang="tr-TR" sz="1700" b="1" dirty="0" smtClean="0"/>
              <a:t>6 </a:t>
            </a:r>
            <a:r>
              <a:rPr lang="tr-TR" sz="1700" b="1" dirty="0"/>
              <a:t>kişi, doktora yapan </a:t>
            </a:r>
            <a:r>
              <a:rPr lang="tr-TR" sz="1700" b="1" dirty="0" smtClean="0"/>
              <a:t>40 </a:t>
            </a:r>
            <a:r>
              <a:rPr lang="tr-TR" sz="1700" b="1" dirty="0"/>
              <a:t>kişiden </a:t>
            </a:r>
            <a:r>
              <a:rPr lang="tr-TR" sz="1700" b="1" dirty="0" smtClean="0"/>
              <a:t>4 </a:t>
            </a:r>
            <a:r>
              <a:rPr lang="tr-TR" sz="1700" b="1" dirty="0"/>
              <a:t>kişi </a:t>
            </a:r>
            <a:r>
              <a:rPr lang="tr-TR" sz="1700" b="1" i="1" dirty="0" smtClean="0"/>
              <a:t>basit rastgele </a:t>
            </a:r>
            <a:r>
              <a:rPr lang="tr-TR" sz="1700" b="1" i="1" dirty="0"/>
              <a:t>örnekleme</a:t>
            </a:r>
            <a:r>
              <a:rPr lang="tr-TR" sz="1700" b="1" dirty="0"/>
              <a:t> ile seçilecek</a:t>
            </a:r>
          </a:p>
          <a:p>
            <a:endParaRPr lang="tr-TR" sz="1700" b="1" dirty="0"/>
          </a:p>
        </p:txBody>
      </p:sp>
      <p:sp>
        <p:nvSpPr>
          <p:cNvPr id="82" name="Yuvarlatılmış Dikdörtgen 81"/>
          <p:cNvSpPr/>
          <p:nvPr/>
        </p:nvSpPr>
        <p:spPr>
          <a:xfrm>
            <a:off x="5085642" y="3432615"/>
            <a:ext cx="3143958" cy="1208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700" b="1" dirty="0" smtClean="0"/>
              <a:t>İstanbul: </a:t>
            </a:r>
            <a:r>
              <a:rPr lang="tr-TR" sz="1700" b="1" dirty="0"/>
              <a:t>Yüksek lisans yapan </a:t>
            </a:r>
            <a:r>
              <a:rPr lang="tr-TR" sz="1700" b="1" dirty="0" smtClean="0"/>
              <a:t>10 </a:t>
            </a:r>
            <a:r>
              <a:rPr lang="tr-TR" sz="1700" b="1" dirty="0"/>
              <a:t>kişiden </a:t>
            </a:r>
            <a:r>
              <a:rPr lang="tr-TR" sz="1700" b="1" dirty="0" smtClean="0"/>
              <a:t>1 </a:t>
            </a:r>
            <a:r>
              <a:rPr lang="tr-TR" sz="1700" b="1" dirty="0"/>
              <a:t>kişi, doktora yapan </a:t>
            </a:r>
            <a:r>
              <a:rPr lang="tr-TR" sz="1700" b="1" dirty="0" smtClean="0"/>
              <a:t>8 </a:t>
            </a:r>
            <a:r>
              <a:rPr lang="tr-TR" sz="1700" b="1" dirty="0"/>
              <a:t>kişiden </a:t>
            </a:r>
            <a:r>
              <a:rPr lang="tr-TR" sz="1700" b="1" dirty="0" smtClean="0"/>
              <a:t>1 </a:t>
            </a:r>
            <a:r>
              <a:rPr lang="tr-TR" sz="1700" b="1" dirty="0"/>
              <a:t>kişi </a:t>
            </a:r>
            <a:r>
              <a:rPr lang="tr-TR" sz="1700" b="1" i="1" dirty="0" smtClean="0"/>
              <a:t>basit rastgele </a:t>
            </a:r>
            <a:r>
              <a:rPr lang="tr-TR" sz="1700" b="1" i="1" dirty="0"/>
              <a:t>örnekleme</a:t>
            </a:r>
            <a:r>
              <a:rPr lang="tr-TR" sz="1700" b="1" dirty="0"/>
              <a:t> ile seçilecek</a:t>
            </a:r>
          </a:p>
        </p:txBody>
      </p:sp>
      <p:sp>
        <p:nvSpPr>
          <p:cNvPr id="83" name="Yuvarlatılmış Dikdörtgen 82"/>
          <p:cNvSpPr/>
          <p:nvPr/>
        </p:nvSpPr>
        <p:spPr>
          <a:xfrm>
            <a:off x="5954512" y="4736673"/>
            <a:ext cx="2664296" cy="14939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700" b="1" dirty="0" smtClean="0"/>
              <a:t>Marmara: </a:t>
            </a:r>
            <a:r>
              <a:rPr lang="tr-TR" sz="1700" b="1" dirty="0"/>
              <a:t>Yüksek lisans yapan </a:t>
            </a:r>
            <a:r>
              <a:rPr lang="tr-TR" sz="1700" b="1" dirty="0" smtClean="0"/>
              <a:t>18 </a:t>
            </a:r>
            <a:r>
              <a:rPr lang="tr-TR" sz="1700" b="1" dirty="0"/>
              <a:t>kişiden </a:t>
            </a:r>
            <a:r>
              <a:rPr lang="tr-TR" sz="1700" b="1" dirty="0" smtClean="0"/>
              <a:t>2 </a:t>
            </a:r>
            <a:r>
              <a:rPr lang="tr-TR" sz="1700" b="1" dirty="0"/>
              <a:t>kişi, doktora yapan </a:t>
            </a:r>
            <a:r>
              <a:rPr lang="tr-TR" sz="1700" b="1" dirty="0" smtClean="0"/>
              <a:t>12 </a:t>
            </a:r>
            <a:r>
              <a:rPr lang="tr-TR" sz="1700" b="1" dirty="0"/>
              <a:t>kişiden 1 kişi </a:t>
            </a:r>
            <a:r>
              <a:rPr lang="tr-TR" sz="1700" b="1" i="1" dirty="0" smtClean="0"/>
              <a:t>basit rastgele </a:t>
            </a:r>
            <a:r>
              <a:rPr lang="tr-TR" sz="1700" b="1" i="1" dirty="0"/>
              <a:t>örnekleme</a:t>
            </a:r>
            <a:r>
              <a:rPr lang="tr-TR" sz="1700" b="1" dirty="0"/>
              <a:t> ile seçilecek</a:t>
            </a:r>
          </a:p>
        </p:txBody>
      </p:sp>
      <p:sp>
        <p:nvSpPr>
          <p:cNvPr id="51" name="Yuvarlatılmış Dikdörtgen 50"/>
          <p:cNvSpPr/>
          <p:nvPr/>
        </p:nvSpPr>
        <p:spPr>
          <a:xfrm>
            <a:off x="3688882" y="2060848"/>
            <a:ext cx="186418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sp>
        <p:nvSpPr>
          <p:cNvPr id="52" name="Yuvarlatılmış Dikdörtgen 51"/>
          <p:cNvSpPr/>
          <p:nvPr/>
        </p:nvSpPr>
        <p:spPr>
          <a:xfrm>
            <a:off x="3923928" y="2492896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53" name="Yuvarlatılmış Dikdörtgen 52"/>
          <p:cNvSpPr/>
          <p:nvPr/>
        </p:nvSpPr>
        <p:spPr>
          <a:xfrm>
            <a:off x="3006056" y="3559401"/>
            <a:ext cx="186418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sp>
        <p:nvSpPr>
          <p:cNvPr id="54" name="Yuvarlatılmış Dikdörtgen 53"/>
          <p:cNvSpPr/>
          <p:nvPr/>
        </p:nvSpPr>
        <p:spPr>
          <a:xfrm>
            <a:off x="3001414" y="4005064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57" name="Yuvarlatılmış Dikdörtgen 56"/>
          <p:cNvSpPr/>
          <p:nvPr/>
        </p:nvSpPr>
        <p:spPr>
          <a:xfrm>
            <a:off x="3923928" y="5112657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sp>
        <p:nvSpPr>
          <p:cNvPr id="58" name="Yuvarlatılmış Dikdörtgen 57"/>
          <p:cNvSpPr/>
          <p:nvPr/>
        </p:nvSpPr>
        <p:spPr>
          <a:xfrm>
            <a:off x="3923928" y="5517232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29" name="Başlık 1"/>
          <p:cNvSpPr>
            <a:spLocks noGrp="1"/>
          </p:cNvSpPr>
          <p:nvPr>
            <p:ph type="title"/>
          </p:nvPr>
        </p:nvSpPr>
        <p:spPr>
          <a:xfrm>
            <a:off x="0" y="6460011"/>
            <a:ext cx="8229600" cy="425373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Tabakalı Rastgele Örneklem Seçimi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16</a:t>
            </a:r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80" grpId="0" animBg="1"/>
      <p:bldP spid="81" grpId="0" animBg="1"/>
      <p:bldP spid="82" grpId="0" animBg="1"/>
      <p:bldP spid="83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539552" y="2276872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Ankara BBY</a:t>
            </a:r>
            <a:endParaRPr lang="tr-TR" sz="21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43066" y="4338014"/>
            <a:ext cx="172467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İstanbul BBY</a:t>
            </a:r>
            <a:endParaRPr lang="tr-TR" sz="21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39551" y="5301208"/>
            <a:ext cx="1872209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Marmara BBY</a:t>
            </a:r>
            <a:endParaRPr lang="tr-TR" sz="21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539552" y="3284984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Hacettepe BBY</a:t>
            </a:r>
            <a:endParaRPr lang="tr-TR" sz="2100" b="1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2580928" y="1196752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563800" y="764704"/>
            <a:ext cx="186418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cxnSp>
        <p:nvCxnSpPr>
          <p:cNvPr id="25" name="Düz Ok Bağlayıcısı 24"/>
          <p:cNvCxnSpPr>
            <a:stCxn id="5" idx="0"/>
            <a:endCxn id="12" idx="1"/>
          </p:cNvCxnSpPr>
          <p:nvPr/>
        </p:nvCxnSpPr>
        <p:spPr>
          <a:xfrm flipV="1">
            <a:off x="1331640" y="980728"/>
            <a:ext cx="123216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endCxn id="11" idx="1"/>
          </p:cNvCxnSpPr>
          <p:nvPr/>
        </p:nvCxnSpPr>
        <p:spPr>
          <a:xfrm flipV="1">
            <a:off x="1358615" y="1412776"/>
            <a:ext cx="1222313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>
            <a:stCxn id="8" idx="3"/>
          </p:cNvCxnSpPr>
          <p:nvPr/>
        </p:nvCxnSpPr>
        <p:spPr>
          <a:xfrm flipV="1">
            <a:off x="2411760" y="2348880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 flipV="1">
            <a:off x="2447764" y="2708920"/>
            <a:ext cx="1476164" cy="789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Düz Ok Bağlayıcısı 60"/>
          <p:cNvCxnSpPr/>
          <p:nvPr/>
        </p:nvCxnSpPr>
        <p:spPr>
          <a:xfrm flipV="1">
            <a:off x="2280366" y="3789040"/>
            <a:ext cx="721048" cy="770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Düz Ok Bağlayıcısı 62"/>
          <p:cNvCxnSpPr/>
          <p:nvPr/>
        </p:nvCxnSpPr>
        <p:spPr>
          <a:xfrm flipV="1">
            <a:off x="2267743" y="4221088"/>
            <a:ext cx="738313" cy="343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Düz Ok Bağlayıcısı 69"/>
          <p:cNvCxnSpPr>
            <a:stCxn id="7" idx="3"/>
          </p:cNvCxnSpPr>
          <p:nvPr/>
        </p:nvCxnSpPr>
        <p:spPr>
          <a:xfrm flipV="1">
            <a:off x="2411760" y="5319418"/>
            <a:ext cx="1526388" cy="197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Düz Ok Bağlayıcısı 72"/>
          <p:cNvCxnSpPr/>
          <p:nvPr/>
        </p:nvCxnSpPr>
        <p:spPr>
          <a:xfrm>
            <a:off x="2411760" y="5535442"/>
            <a:ext cx="1512168" cy="197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Yuvarlatılmış Dikdörtgen 79"/>
          <p:cNvSpPr/>
          <p:nvPr/>
        </p:nvSpPr>
        <p:spPr>
          <a:xfrm>
            <a:off x="4620974" y="646239"/>
            <a:ext cx="396044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700" b="1" dirty="0" smtClean="0"/>
              <a:t>Ankara: Yüksek lisans yapan 50 kişiden 5 kişi, doktora yapan 30 kişiden 3 kişi </a:t>
            </a:r>
            <a:r>
              <a:rPr lang="tr-TR" sz="1700" b="1" i="1" dirty="0" smtClean="0"/>
              <a:t>sistematik örnekleme</a:t>
            </a:r>
            <a:r>
              <a:rPr lang="tr-TR" sz="1700" b="1" dirty="0" smtClean="0"/>
              <a:t> ile seçilecek</a:t>
            </a:r>
            <a:endParaRPr lang="tr-TR" sz="1700" b="1" dirty="0"/>
          </a:p>
        </p:txBody>
      </p:sp>
      <p:sp>
        <p:nvSpPr>
          <p:cNvPr id="81" name="Yuvarlatılmış Dikdörtgen 80"/>
          <p:cNvSpPr/>
          <p:nvPr/>
        </p:nvSpPr>
        <p:spPr>
          <a:xfrm>
            <a:off x="5868144" y="1793739"/>
            <a:ext cx="288032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1700" b="1" dirty="0" smtClean="0"/>
          </a:p>
          <a:p>
            <a:r>
              <a:rPr lang="tr-TR" sz="1700" b="1" dirty="0" smtClean="0"/>
              <a:t>Hacettepe: </a:t>
            </a:r>
            <a:r>
              <a:rPr lang="tr-TR" sz="1700" b="1" dirty="0"/>
              <a:t>Yüksek lisans yapan </a:t>
            </a:r>
            <a:r>
              <a:rPr lang="tr-TR" sz="1700" b="1" dirty="0" smtClean="0"/>
              <a:t>60 </a:t>
            </a:r>
            <a:r>
              <a:rPr lang="tr-TR" sz="1700" b="1" dirty="0"/>
              <a:t>kişiden </a:t>
            </a:r>
            <a:r>
              <a:rPr lang="tr-TR" sz="1700" b="1" dirty="0" smtClean="0"/>
              <a:t>6 </a:t>
            </a:r>
            <a:r>
              <a:rPr lang="tr-TR" sz="1700" b="1" dirty="0"/>
              <a:t>kişi, doktora yapan </a:t>
            </a:r>
            <a:r>
              <a:rPr lang="tr-TR" sz="1700" b="1" dirty="0" smtClean="0"/>
              <a:t>40 </a:t>
            </a:r>
            <a:r>
              <a:rPr lang="tr-TR" sz="1700" b="1" dirty="0"/>
              <a:t>kişiden </a:t>
            </a:r>
            <a:r>
              <a:rPr lang="tr-TR" sz="1700" b="1" dirty="0" smtClean="0"/>
              <a:t>4 </a:t>
            </a:r>
            <a:r>
              <a:rPr lang="tr-TR" sz="1700" b="1" dirty="0"/>
              <a:t>kişi </a:t>
            </a:r>
            <a:r>
              <a:rPr lang="tr-TR" sz="1700" b="1" i="1" dirty="0"/>
              <a:t>sistematik örnekleme</a:t>
            </a:r>
            <a:r>
              <a:rPr lang="tr-TR" sz="1700" b="1" dirty="0"/>
              <a:t> ile seçilecek</a:t>
            </a:r>
          </a:p>
          <a:p>
            <a:endParaRPr lang="tr-TR" sz="1700" b="1" dirty="0"/>
          </a:p>
        </p:txBody>
      </p:sp>
      <p:sp>
        <p:nvSpPr>
          <p:cNvPr id="82" name="Yuvarlatılmış Dikdörtgen 81"/>
          <p:cNvSpPr/>
          <p:nvPr/>
        </p:nvSpPr>
        <p:spPr>
          <a:xfrm>
            <a:off x="5117750" y="3410085"/>
            <a:ext cx="3600400" cy="1208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700" b="1" dirty="0" smtClean="0"/>
              <a:t>İstanbul: </a:t>
            </a:r>
            <a:r>
              <a:rPr lang="tr-TR" sz="1700" b="1" dirty="0"/>
              <a:t>Yüksek lisans yapan </a:t>
            </a:r>
            <a:r>
              <a:rPr lang="tr-TR" sz="1700" b="1" dirty="0" smtClean="0"/>
              <a:t>10 </a:t>
            </a:r>
            <a:r>
              <a:rPr lang="tr-TR" sz="1700" b="1" dirty="0"/>
              <a:t>kişiden </a:t>
            </a:r>
            <a:r>
              <a:rPr lang="tr-TR" sz="1700" b="1" dirty="0" smtClean="0"/>
              <a:t>1 </a:t>
            </a:r>
            <a:r>
              <a:rPr lang="tr-TR" sz="1700" b="1" dirty="0"/>
              <a:t>kişi, doktora yapan </a:t>
            </a:r>
            <a:r>
              <a:rPr lang="tr-TR" sz="1700" b="1" dirty="0" smtClean="0"/>
              <a:t>8 </a:t>
            </a:r>
            <a:r>
              <a:rPr lang="tr-TR" sz="1700" b="1" dirty="0"/>
              <a:t>kişiden </a:t>
            </a:r>
            <a:r>
              <a:rPr lang="tr-TR" sz="1700" b="1" dirty="0" smtClean="0"/>
              <a:t>1 </a:t>
            </a:r>
            <a:r>
              <a:rPr lang="tr-TR" sz="1700" b="1" dirty="0"/>
              <a:t>kişi </a:t>
            </a:r>
            <a:r>
              <a:rPr lang="tr-TR" sz="1700" b="1" i="1" dirty="0"/>
              <a:t>sistematik örnekleme</a:t>
            </a:r>
            <a:r>
              <a:rPr lang="tr-TR" sz="1700" b="1" dirty="0"/>
              <a:t> ile seçilecek</a:t>
            </a:r>
          </a:p>
        </p:txBody>
      </p:sp>
      <p:sp>
        <p:nvSpPr>
          <p:cNvPr id="83" name="Yuvarlatılmış Dikdörtgen 82"/>
          <p:cNvSpPr/>
          <p:nvPr/>
        </p:nvSpPr>
        <p:spPr>
          <a:xfrm>
            <a:off x="5917118" y="4758258"/>
            <a:ext cx="2664296" cy="14939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700" b="1" dirty="0" smtClean="0"/>
              <a:t>Marmara: </a:t>
            </a:r>
            <a:r>
              <a:rPr lang="tr-TR" sz="1700" b="1" dirty="0"/>
              <a:t>Yüksek lisans yapan </a:t>
            </a:r>
            <a:r>
              <a:rPr lang="tr-TR" sz="1700" b="1" dirty="0" smtClean="0"/>
              <a:t>18 </a:t>
            </a:r>
            <a:r>
              <a:rPr lang="tr-TR" sz="1700" b="1" dirty="0"/>
              <a:t>kişiden </a:t>
            </a:r>
            <a:r>
              <a:rPr lang="tr-TR" sz="1700" b="1" dirty="0" smtClean="0"/>
              <a:t>2 </a:t>
            </a:r>
            <a:r>
              <a:rPr lang="tr-TR" sz="1700" b="1" dirty="0"/>
              <a:t>kişi, doktora yapan </a:t>
            </a:r>
            <a:r>
              <a:rPr lang="tr-TR" sz="1700" b="1" dirty="0" smtClean="0"/>
              <a:t>12 </a:t>
            </a:r>
            <a:r>
              <a:rPr lang="tr-TR" sz="1700" b="1" dirty="0"/>
              <a:t>kişiden 1 kişi </a:t>
            </a:r>
            <a:r>
              <a:rPr lang="tr-TR" sz="1700" b="1" i="1" dirty="0"/>
              <a:t>sistematik örnekleme</a:t>
            </a:r>
            <a:r>
              <a:rPr lang="tr-TR" sz="1700" b="1" dirty="0"/>
              <a:t> ile seçilecek</a:t>
            </a:r>
          </a:p>
        </p:txBody>
      </p:sp>
      <p:sp>
        <p:nvSpPr>
          <p:cNvPr id="51" name="Yuvarlatılmış Dikdörtgen 50"/>
          <p:cNvSpPr/>
          <p:nvPr/>
        </p:nvSpPr>
        <p:spPr>
          <a:xfrm>
            <a:off x="3688882" y="2060848"/>
            <a:ext cx="186418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sp>
        <p:nvSpPr>
          <p:cNvPr id="52" name="Yuvarlatılmış Dikdörtgen 51"/>
          <p:cNvSpPr/>
          <p:nvPr/>
        </p:nvSpPr>
        <p:spPr>
          <a:xfrm>
            <a:off x="3923928" y="2492896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53" name="Yuvarlatılmış Dikdörtgen 52"/>
          <p:cNvSpPr/>
          <p:nvPr/>
        </p:nvSpPr>
        <p:spPr>
          <a:xfrm>
            <a:off x="3006056" y="3559401"/>
            <a:ext cx="186418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sp>
        <p:nvSpPr>
          <p:cNvPr id="54" name="Yuvarlatılmış Dikdörtgen 53"/>
          <p:cNvSpPr/>
          <p:nvPr/>
        </p:nvSpPr>
        <p:spPr>
          <a:xfrm>
            <a:off x="3001414" y="4005064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57" name="Yuvarlatılmış Dikdörtgen 56"/>
          <p:cNvSpPr/>
          <p:nvPr/>
        </p:nvSpPr>
        <p:spPr>
          <a:xfrm>
            <a:off x="3923928" y="5112657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Yüksek lisans</a:t>
            </a:r>
            <a:endParaRPr lang="tr-TR" sz="2100" b="1" dirty="0"/>
          </a:p>
        </p:txBody>
      </p:sp>
      <p:sp>
        <p:nvSpPr>
          <p:cNvPr id="58" name="Yuvarlatılmış Dikdörtgen 57"/>
          <p:cNvSpPr/>
          <p:nvPr/>
        </p:nvSpPr>
        <p:spPr>
          <a:xfrm>
            <a:off x="3923928" y="5517232"/>
            <a:ext cx="184705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Doktora</a:t>
            </a:r>
            <a:endParaRPr lang="tr-TR" sz="2100" b="1" dirty="0"/>
          </a:p>
        </p:txBody>
      </p:sp>
      <p:sp>
        <p:nvSpPr>
          <p:cNvPr id="29" name="Başlık 1"/>
          <p:cNvSpPr txBox="1">
            <a:spLocks/>
          </p:cNvSpPr>
          <p:nvPr/>
        </p:nvSpPr>
        <p:spPr>
          <a:xfrm>
            <a:off x="0" y="6460011"/>
            <a:ext cx="8229600" cy="425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Tabakalı Sistematik Örneklem Seçimi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17</a:t>
            </a:r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5" y="764704"/>
            <a:ext cx="758177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Örnek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88840"/>
            <a:ext cx="7128792" cy="410445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Tabakalı sistematik örnekleme yönetimini kullanarak tezler içerisinden 20 tezden oluşan bir örneklem seçiniz</a:t>
            </a:r>
          </a:p>
          <a:p>
            <a:pPr marL="236538" indent="-236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17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8" t="29982" r="33524" b="15470"/>
          <a:stretch/>
        </p:blipFill>
        <p:spPr bwMode="auto">
          <a:xfrm>
            <a:off x="4175328" y="925621"/>
            <a:ext cx="455277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467543" y="3097579"/>
            <a:ext cx="244827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100" b="1" dirty="0" smtClean="0"/>
              <a:t>Yıldırım Beyazıt BBY</a:t>
            </a:r>
            <a:endParaRPr lang="tr-TR" sz="21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81065" y="2495185"/>
            <a:ext cx="216024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Kastamonu BBY</a:t>
            </a:r>
            <a:endParaRPr lang="tr-TR" sz="21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520891" y="4293096"/>
            <a:ext cx="1821365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Atatürk BBY</a:t>
            </a:r>
            <a:endParaRPr lang="tr-TR" sz="21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514872" y="4922065"/>
            <a:ext cx="292246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Çankırı Karatekin  BBY</a:t>
            </a:r>
            <a:endParaRPr lang="tr-TR" sz="2100" b="1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81065" y="3675134"/>
            <a:ext cx="214277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Yakındoğu BBY</a:t>
            </a:r>
            <a:endParaRPr lang="tr-TR" sz="21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497406" y="5529020"/>
            <a:ext cx="2302399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Marmara BBY</a:t>
            </a:r>
            <a:endParaRPr lang="tr-TR" sz="2100" b="1" dirty="0"/>
          </a:p>
        </p:txBody>
      </p:sp>
      <p:sp>
        <p:nvSpPr>
          <p:cNvPr id="14" name="Sağ Ayraç 13"/>
          <p:cNvSpPr/>
          <p:nvPr/>
        </p:nvSpPr>
        <p:spPr>
          <a:xfrm>
            <a:off x="3419872" y="781535"/>
            <a:ext cx="432048" cy="5239753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Başlık 1"/>
          <p:cNvSpPr txBox="1">
            <a:spLocks/>
          </p:cNvSpPr>
          <p:nvPr/>
        </p:nvSpPr>
        <p:spPr>
          <a:xfrm>
            <a:off x="0" y="6460011"/>
            <a:ext cx="8229600" cy="425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Küme Örneklem Seçimi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Yuvarlatılmış Dikdörtgen 7"/>
          <p:cNvSpPr/>
          <p:nvPr/>
        </p:nvSpPr>
        <p:spPr>
          <a:xfrm>
            <a:off x="509231" y="1928582"/>
            <a:ext cx="1821365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Ankara BBY</a:t>
            </a:r>
            <a:endParaRPr lang="tr-TR" sz="2100" b="1" dirty="0"/>
          </a:p>
        </p:txBody>
      </p:sp>
      <p:sp>
        <p:nvSpPr>
          <p:cNvPr id="17" name="Yuvarlatılmış Dikdörtgen 12"/>
          <p:cNvSpPr/>
          <p:nvPr/>
        </p:nvSpPr>
        <p:spPr>
          <a:xfrm>
            <a:off x="481065" y="1361979"/>
            <a:ext cx="2272005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Hacettepe BBY</a:t>
            </a:r>
            <a:endParaRPr lang="tr-TR" sz="2100" b="1" dirty="0"/>
          </a:p>
        </p:txBody>
      </p:sp>
      <p:sp>
        <p:nvSpPr>
          <p:cNvPr id="18" name="Yuvarlatılmış Dikdörtgen 12"/>
          <p:cNvSpPr/>
          <p:nvPr/>
        </p:nvSpPr>
        <p:spPr>
          <a:xfrm>
            <a:off x="481133" y="795376"/>
            <a:ext cx="2272005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100" b="1" dirty="0" smtClean="0"/>
              <a:t>İstanbul BBY</a:t>
            </a:r>
            <a:endParaRPr lang="tr-TR" sz="2100" b="1" dirty="0"/>
          </a:p>
        </p:txBody>
      </p:sp>
      <p:sp>
        <p:nvSpPr>
          <p:cNvPr id="19" name="Slayt Numarası Yer Tutucusu 3"/>
          <p:cNvSpPr txBox="1">
            <a:spLocks/>
          </p:cNvSpPr>
          <p:nvPr/>
        </p:nvSpPr>
        <p:spPr>
          <a:xfrm>
            <a:off x="7524328" y="6460011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 smtClean="0">
                <a:solidFill>
                  <a:schemeClr val="tx1"/>
                </a:solidFill>
              </a:rPr>
              <a:t>20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5329" y="5869883"/>
            <a:ext cx="496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http://www.youtube.com/watch?v=QOxXy-I6ogs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6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Basit Rastgele Örneklem Seçimi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0"/>
            <a:ext cx="7033592" cy="3885207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Basit Rastgele Sayılar Tablosu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Hesap makinası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Excel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SPSS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Bu iş için üretilmiş yazılımlar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  <a:hlinkClick r:id="rId2"/>
              </a:rPr>
              <a:t>http://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www.youtube.com/watch?v=yx5KZi5QArQ</a:t>
            </a:r>
            <a:endParaRPr lang="tr-TR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61256" y="764704"/>
            <a:ext cx="7067128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Basit Rastgele Sayılar Tablosu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yunus.hacettepe.edu.tr/~cagasan/images/RASTGELE_SAYILAR_TABLOSU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0"/>
          <a:stretch/>
        </p:blipFill>
        <p:spPr bwMode="auto">
          <a:xfrm>
            <a:off x="683568" y="1574827"/>
            <a:ext cx="7813557" cy="47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1" y="187432"/>
            <a:ext cx="8640960" cy="865304"/>
          </a:xfrm>
        </p:spPr>
        <p:txBody>
          <a:bodyPr>
            <a:noAutofit/>
          </a:bodyPr>
          <a:lstStyle/>
          <a:p>
            <a:pPr algn="ctr"/>
            <a:r>
              <a:rPr lang="tr-TR" sz="2600" dirty="0" smtClean="0">
                <a:latin typeface="+mn-lt"/>
              </a:rPr>
              <a:t>BBY 252 dersi uygulama 1 şubesi öğrencileri arasından basit rastgele örnekleme ile 10 kişilik bir grup seçmek istiyoruz.</a:t>
            </a:r>
            <a:endParaRPr lang="tr-TR" sz="2600" dirty="0"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pic>
        <p:nvPicPr>
          <p:cNvPr id="5" name="Picture 2" descr="http://yunus.hacettepe.edu.tr/~cagasan/images/RASTGELE_SAYILAR_TABLOSU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6" r="40761" b="50930"/>
          <a:stretch/>
        </p:blipFill>
        <p:spPr bwMode="auto">
          <a:xfrm>
            <a:off x="439787" y="1052736"/>
            <a:ext cx="8310145" cy="56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uvarlatılmış Dikdörtgen 6"/>
          <p:cNvSpPr/>
          <p:nvPr/>
        </p:nvSpPr>
        <p:spPr>
          <a:xfrm>
            <a:off x="4069095" y="3212976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-Nokta Yıldız 7"/>
          <p:cNvSpPr/>
          <p:nvPr/>
        </p:nvSpPr>
        <p:spPr>
          <a:xfrm>
            <a:off x="3635198" y="2987786"/>
            <a:ext cx="144016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4529259" y="3206009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3480747" y="3206009"/>
            <a:ext cx="576064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2123728" y="4509120"/>
            <a:ext cx="3528392" cy="1800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17, </a:t>
            </a:r>
            <a:r>
              <a:rPr lang="tr-TR" b="1" dirty="0" smtClean="0">
                <a:solidFill>
                  <a:schemeClr val="tx1"/>
                </a:solidFill>
              </a:rPr>
              <a:t>59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chemeClr val="tx1"/>
                </a:solidFill>
              </a:rPr>
              <a:t>90</a:t>
            </a:r>
            <a:r>
              <a:rPr lang="tr-TR" b="1" dirty="0" smtClean="0"/>
              <a:t>, 35,</a:t>
            </a:r>
          </a:p>
          <a:p>
            <a:pPr algn="ctr"/>
            <a:r>
              <a:rPr lang="tr-TR" b="1" dirty="0"/>
              <a:t> </a:t>
            </a:r>
            <a:r>
              <a:rPr lang="tr-TR" b="1" dirty="0" smtClean="0">
                <a:solidFill>
                  <a:schemeClr val="tx1"/>
                </a:solidFill>
              </a:rPr>
              <a:t>94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chemeClr val="tx1"/>
                </a:solidFill>
              </a:rPr>
              <a:t>73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chemeClr val="tx1"/>
                </a:solidFill>
              </a:rPr>
              <a:t>68</a:t>
            </a:r>
            <a:r>
              <a:rPr lang="tr-TR" b="1" dirty="0" smtClean="0"/>
              <a:t>, 03, 27, 29, 45, </a:t>
            </a:r>
            <a:r>
              <a:rPr lang="tr-TR" b="1" dirty="0" smtClean="0">
                <a:solidFill>
                  <a:srgbClr val="FFFF00"/>
                </a:solidFill>
              </a:rPr>
              <a:t>27</a:t>
            </a:r>
            <a:r>
              <a:rPr lang="tr-TR" b="1" dirty="0" smtClean="0">
                <a:solidFill>
                  <a:schemeClr val="bg1"/>
                </a:solidFill>
              </a:rPr>
              <a:t>, </a:t>
            </a:r>
            <a:r>
              <a:rPr lang="tr-TR" b="1" dirty="0" smtClean="0">
                <a:solidFill>
                  <a:schemeClr val="tx1"/>
                </a:solidFill>
              </a:rPr>
              <a:t>71</a:t>
            </a:r>
            <a:r>
              <a:rPr lang="tr-TR" b="1" dirty="0" smtClean="0">
                <a:solidFill>
                  <a:schemeClr val="bg1"/>
                </a:solidFill>
              </a:rPr>
              <a:t>, </a:t>
            </a:r>
            <a:r>
              <a:rPr lang="tr-TR" b="1" dirty="0" smtClean="0">
                <a:solidFill>
                  <a:schemeClr val="tx1"/>
                </a:solidFill>
              </a:rPr>
              <a:t>62</a:t>
            </a:r>
            <a:r>
              <a:rPr lang="tr-TR" b="1" dirty="0" smtClean="0">
                <a:solidFill>
                  <a:schemeClr val="bg1"/>
                </a:solidFill>
              </a:rPr>
              <a:t>, 05, </a:t>
            </a:r>
            <a:r>
              <a:rPr lang="tr-TR" b="1" dirty="0" smtClean="0">
                <a:solidFill>
                  <a:schemeClr val="tx1"/>
                </a:solidFill>
              </a:rPr>
              <a:t>71</a:t>
            </a:r>
            <a:r>
              <a:rPr lang="tr-TR" b="1" dirty="0" smtClean="0">
                <a:solidFill>
                  <a:schemeClr val="bg1"/>
                </a:solidFill>
              </a:rPr>
              <a:t>, 18, 32, 42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4982821" y="3200369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5467547" y="3214730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6167381" y="3188211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6608571" y="3179593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7040619" y="3170497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17"/>
          <p:cNvSpPr/>
          <p:nvPr/>
        </p:nvSpPr>
        <p:spPr>
          <a:xfrm>
            <a:off x="7525439" y="3179593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990392" y="3506367"/>
            <a:ext cx="432048" cy="31286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8010165" y="3194918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1927021" y="3535039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1453837" y="3516099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2344097" y="3516099"/>
            <a:ext cx="49848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5023215" y="3511263"/>
            <a:ext cx="421084" cy="32231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24"/>
          <p:cNvSpPr/>
          <p:nvPr/>
        </p:nvSpPr>
        <p:spPr>
          <a:xfrm>
            <a:off x="2863650" y="3516099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25"/>
          <p:cNvSpPr/>
          <p:nvPr/>
        </p:nvSpPr>
        <p:spPr>
          <a:xfrm>
            <a:off x="4097677" y="3518785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varlatılmış Dikdörtgen 26"/>
          <p:cNvSpPr/>
          <p:nvPr/>
        </p:nvSpPr>
        <p:spPr>
          <a:xfrm>
            <a:off x="4558703" y="3523690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3580938" y="3511263"/>
            <a:ext cx="432048" cy="2880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3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1520" y="361460"/>
            <a:ext cx="8568952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Basit Rastgele </a:t>
            </a:r>
            <a:r>
              <a:rPr lang="tr-TR" sz="4000" dirty="0">
                <a:solidFill>
                  <a:schemeClr val="tx1"/>
                </a:solidFill>
                <a:latin typeface="Calibri" pitchFamily="34" charset="0"/>
              </a:rPr>
              <a:t>Ö</a:t>
            </a:r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rneklem </a:t>
            </a:r>
            <a:r>
              <a:rPr lang="tr-TR" sz="4000" dirty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eçimi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3282" b="50000"/>
          <a:stretch/>
        </p:blipFill>
        <p:spPr>
          <a:xfrm>
            <a:off x="539552" y="1196752"/>
            <a:ext cx="6552728" cy="5016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861" y="1628800"/>
            <a:ext cx="5925595" cy="2741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080" y="1195984"/>
            <a:ext cx="2500288" cy="50175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3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81282" y="116632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SPSS’te Basit Rastgele Örneklem Seçimi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6126" b="25533"/>
          <a:stretch/>
        </p:blipFill>
        <p:spPr>
          <a:xfrm>
            <a:off x="864037" y="836712"/>
            <a:ext cx="7571395" cy="5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97896" y="764704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SPSS’te Basit Rastgele Örneklem Seçimi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8197608" cy="4392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869" t="11661" r="33397" b="21289"/>
          <a:stretch/>
        </p:blipFill>
        <p:spPr>
          <a:xfrm>
            <a:off x="3131840" y="200769"/>
            <a:ext cx="5849606" cy="60031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852278" y="3717032"/>
            <a:ext cx="3896185" cy="1512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4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SPSS’te Basit Rastgele Örneklem Seçimi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55546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120597" y="6453336"/>
            <a:ext cx="2647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/>
              <a:t>https://www.randomizer.org/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7" y="116632"/>
            <a:ext cx="7064921" cy="6206694"/>
          </a:xfrm>
          <a:prstGeom prst="rect">
            <a:avLst/>
          </a:prstGeom>
        </p:spPr>
      </p:pic>
      <p:sp>
        <p:nvSpPr>
          <p:cNvPr id="17" name="Yuvarlatılmış Dikdörtgen 5"/>
          <p:cNvSpPr/>
          <p:nvPr/>
        </p:nvSpPr>
        <p:spPr>
          <a:xfrm>
            <a:off x="6588224" y="728700"/>
            <a:ext cx="2520280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1 örneklem seçeceğiz</a:t>
            </a:r>
            <a:endParaRPr lang="tr-TR" b="1" dirty="0"/>
          </a:p>
        </p:txBody>
      </p:sp>
      <p:sp>
        <p:nvSpPr>
          <p:cNvPr id="18" name="Yuvarlatılmış Dikdörtgen 7"/>
          <p:cNvSpPr/>
          <p:nvPr/>
        </p:nvSpPr>
        <p:spPr>
          <a:xfrm>
            <a:off x="5508104" y="1412776"/>
            <a:ext cx="3600399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Örneklemde 100 denek yer alacak</a:t>
            </a:r>
            <a:endParaRPr lang="tr-TR" b="1" dirty="0"/>
          </a:p>
        </p:txBody>
      </p:sp>
      <p:sp>
        <p:nvSpPr>
          <p:cNvPr id="19" name="Yuvarlatılmış Dikdörtgen 8"/>
          <p:cNvSpPr/>
          <p:nvPr/>
        </p:nvSpPr>
        <p:spPr>
          <a:xfrm>
            <a:off x="5940152" y="2528900"/>
            <a:ext cx="3168353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Evrendeki denek sayısı 1000</a:t>
            </a:r>
            <a:endParaRPr lang="tr-TR" b="1" dirty="0"/>
          </a:p>
        </p:txBody>
      </p:sp>
      <p:sp>
        <p:nvSpPr>
          <p:cNvPr id="20" name="Yuvarlatılmış Dikdörtgen 9"/>
          <p:cNvSpPr/>
          <p:nvPr/>
        </p:nvSpPr>
        <p:spPr>
          <a:xfrm>
            <a:off x="5940152" y="3429000"/>
            <a:ext cx="3168353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Örnekleme seçilen sayıları küçükten büyüğe sırala</a:t>
            </a:r>
            <a:endParaRPr lang="tr-T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96" y="524632"/>
            <a:ext cx="7812707" cy="54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3192</TotalTime>
  <Words>507</Words>
  <Application>Microsoft Office PowerPoint</Application>
  <PresentationFormat>On-screen Show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Uygulamalı Örneklem Seçimi    BBY606 Araştırma Yöntemleri Güleda Doğan </vt:lpstr>
      <vt:lpstr>Basit Rastgele Örneklem Seçimi</vt:lpstr>
      <vt:lpstr>Basit Rastgele Sayılar Tablosu</vt:lpstr>
      <vt:lpstr>BBY 252 dersi uygulama 1 şubesi öğrencileri arasından basit rastgele örnekleme ile 10 kişilik bir grup seçmek istiyoruz.</vt:lpstr>
      <vt:lpstr>Excel ile Basit Rastgele Örneklem Seçimi</vt:lpstr>
      <vt:lpstr>SPSS’te Basit Rastgele Örneklem Seçimi</vt:lpstr>
      <vt:lpstr>SPSS’te Basit Rastgele Örneklem Seçimi</vt:lpstr>
      <vt:lpstr>SPSS’te Basit Rastgele Örneklem Seçimi</vt:lpstr>
      <vt:lpstr>PowerPoint Presentation</vt:lpstr>
      <vt:lpstr>PowerPoint Presentation</vt:lpstr>
      <vt:lpstr>Sistematik Örneklem Seçimi</vt:lpstr>
      <vt:lpstr>Sistematik Örneklem Seçimi - Örnek</vt:lpstr>
      <vt:lpstr>Sistematik Örneklem Seçimi - Örnek</vt:lpstr>
      <vt:lpstr>Tabakalı Örneklem Seçimi</vt:lpstr>
      <vt:lpstr>Tabakalı Rastgele Örneklem Seçimi</vt:lpstr>
      <vt:lpstr>PowerPoint Presentation</vt:lpstr>
      <vt:lpstr>Örnek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Bby 252  AraştIrma yöntemlerİ   ders hakkINda Bİlgİ</dc:title>
  <dc:creator>ciyanus</dc:creator>
  <cp:lastModifiedBy>user</cp:lastModifiedBy>
  <cp:revision>337</cp:revision>
  <dcterms:created xsi:type="dcterms:W3CDTF">2013-03-04T20:36:14Z</dcterms:created>
  <dcterms:modified xsi:type="dcterms:W3CDTF">2019-04-24T05:19:21Z</dcterms:modified>
</cp:coreProperties>
</file>