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1"/>
  </p:notesMasterIdLst>
  <p:handoutMasterIdLst>
    <p:handoutMasterId r:id="rId42"/>
  </p:handoutMasterIdLst>
  <p:sldIdLst>
    <p:sldId id="452" r:id="rId2"/>
    <p:sldId id="534" r:id="rId3"/>
    <p:sldId id="544" r:id="rId4"/>
    <p:sldId id="536" r:id="rId5"/>
    <p:sldId id="542" r:id="rId6"/>
    <p:sldId id="518" r:id="rId7"/>
    <p:sldId id="503" r:id="rId8"/>
    <p:sldId id="519" r:id="rId9"/>
    <p:sldId id="535" r:id="rId10"/>
    <p:sldId id="520" r:id="rId11"/>
    <p:sldId id="543" r:id="rId12"/>
    <p:sldId id="522" r:id="rId13"/>
    <p:sldId id="532" r:id="rId14"/>
    <p:sldId id="521" r:id="rId15"/>
    <p:sldId id="523" r:id="rId16"/>
    <p:sldId id="545" r:id="rId17"/>
    <p:sldId id="489" r:id="rId18"/>
    <p:sldId id="546" r:id="rId19"/>
    <p:sldId id="547" r:id="rId20"/>
    <p:sldId id="548" r:id="rId21"/>
    <p:sldId id="549" r:id="rId22"/>
    <p:sldId id="550" r:id="rId23"/>
    <p:sldId id="551" r:id="rId24"/>
    <p:sldId id="552" r:id="rId25"/>
    <p:sldId id="553" r:id="rId26"/>
    <p:sldId id="554" r:id="rId27"/>
    <p:sldId id="555" r:id="rId28"/>
    <p:sldId id="556" r:id="rId29"/>
    <p:sldId id="558" r:id="rId30"/>
    <p:sldId id="529" r:id="rId31"/>
    <p:sldId id="557" r:id="rId32"/>
    <p:sldId id="526" r:id="rId33"/>
    <p:sldId id="537" r:id="rId34"/>
    <p:sldId id="538" r:id="rId35"/>
    <p:sldId id="530" r:id="rId36"/>
    <p:sldId id="525" r:id="rId37"/>
    <p:sldId id="531" r:id="rId38"/>
    <p:sldId id="541" r:id="rId39"/>
    <p:sldId id="539" r:id="rId40"/>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F3300"/>
    <a:srgbClr val="008000"/>
    <a:srgbClr val="FB4B05"/>
    <a:srgbClr val="C0C0C0"/>
    <a:srgbClr val="FFFF00"/>
    <a:srgbClr val="FF9900"/>
    <a:srgbClr val="FF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29" autoAdjust="0"/>
    <p:restoredTop sz="86228" autoAdjust="0"/>
  </p:normalViewPr>
  <p:slideViewPr>
    <p:cSldViewPr>
      <p:cViewPr varScale="1">
        <p:scale>
          <a:sx n="78" d="100"/>
          <a:sy n="78" d="100"/>
        </p:scale>
        <p:origin x="1341" y="51"/>
      </p:cViewPr>
      <p:guideLst>
        <p:guide orient="horz" pos="2160"/>
        <p:guide pos="2880"/>
      </p:guideLst>
    </p:cSldViewPr>
  </p:slideViewPr>
  <p:outlineViewPr>
    <p:cViewPr>
      <p:scale>
        <a:sx n="33" d="100"/>
        <a:sy n="33" d="100"/>
      </p:scale>
      <p:origin x="0" y="-195"/>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10" Type="http://schemas.openxmlformats.org/officeDocument/2006/relationships/image" Target="../media/image52.wmf"/><Relationship Id="rId4" Type="http://schemas.openxmlformats.org/officeDocument/2006/relationships/image" Target="../media/image46.wmf"/><Relationship Id="rId9"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88.wmf"/><Relationship Id="rId1" Type="http://schemas.openxmlformats.org/officeDocument/2006/relationships/image" Target="../media/image47.wmf"/><Relationship Id="rId4"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5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bilgi Yer Tutucusu 1">
            <a:extLst>
              <a:ext uri="{FF2B5EF4-FFF2-40B4-BE49-F238E27FC236}">
                <a16:creationId xmlns:a16="http://schemas.microsoft.com/office/drawing/2014/main" id="{EA49DD26-DF9A-4784-82DF-2872302F175A}"/>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hangingPunct="1">
              <a:defRPr sz="1300">
                <a:latin typeface="Arial" charset="0"/>
              </a:defRPr>
            </a:lvl1pPr>
          </a:lstStyle>
          <a:p>
            <a:pPr>
              <a:defRPr/>
            </a:pPr>
            <a:endParaRPr lang="en-US"/>
          </a:p>
        </p:txBody>
      </p:sp>
      <p:sp>
        <p:nvSpPr>
          <p:cNvPr id="3" name="Veri Yer Tutucusu 2">
            <a:extLst>
              <a:ext uri="{FF2B5EF4-FFF2-40B4-BE49-F238E27FC236}">
                <a16:creationId xmlns:a16="http://schemas.microsoft.com/office/drawing/2014/main" id="{DA25DACD-3B1C-4E00-9C71-06A2A776219E}"/>
              </a:ext>
            </a:extLst>
          </p:cNvPr>
          <p:cNvSpPr>
            <a:spLocks noGrp="1"/>
          </p:cNvSpPr>
          <p:nvPr>
            <p:ph type="dt" sz="quarter" idx="1"/>
          </p:nvPr>
        </p:nvSpPr>
        <p:spPr>
          <a:xfrm>
            <a:off x="4021138" y="0"/>
            <a:ext cx="3076575" cy="511175"/>
          </a:xfrm>
          <a:prstGeom prst="rect">
            <a:avLst/>
          </a:prstGeom>
        </p:spPr>
        <p:txBody>
          <a:bodyPr vert="horz" lIns="99048" tIns="49524" rIns="99048" bIns="49524" rtlCol="0"/>
          <a:lstStyle>
            <a:lvl1pPr algn="r" eaLnBrk="1" hangingPunct="1">
              <a:defRPr sz="1300">
                <a:latin typeface="Arial" charset="0"/>
              </a:defRPr>
            </a:lvl1pPr>
          </a:lstStyle>
          <a:p>
            <a:pPr>
              <a:defRPr/>
            </a:pPr>
            <a:fld id="{299DAF5F-D7C3-4317-A52B-61EF81D983C7}" type="datetimeFigureOut">
              <a:rPr lang="en-US"/>
              <a:pPr>
                <a:defRPr/>
              </a:pPr>
              <a:t>5/5/2020</a:t>
            </a:fld>
            <a:endParaRPr lang="en-US"/>
          </a:p>
        </p:txBody>
      </p:sp>
      <p:sp>
        <p:nvSpPr>
          <p:cNvPr id="4" name="Altbilgi Yer Tutucusu 3">
            <a:extLst>
              <a:ext uri="{FF2B5EF4-FFF2-40B4-BE49-F238E27FC236}">
                <a16:creationId xmlns:a16="http://schemas.microsoft.com/office/drawing/2014/main" id="{B13485D2-E084-420F-96FF-87BBD56C6ED6}"/>
              </a:ext>
            </a:extLst>
          </p:cNvPr>
          <p:cNvSpPr>
            <a:spLocks noGrp="1"/>
          </p:cNvSpPr>
          <p:nvPr>
            <p:ph type="ftr" sz="quarter" idx="2"/>
          </p:nvPr>
        </p:nvSpPr>
        <p:spPr>
          <a:xfrm>
            <a:off x="0" y="9721850"/>
            <a:ext cx="3076575" cy="511175"/>
          </a:xfrm>
          <a:prstGeom prst="rect">
            <a:avLst/>
          </a:prstGeom>
        </p:spPr>
        <p:txBody>
          <a:bodyPr vert="horz" lIns="99048" tIns="49524" rIns="99048" bIns="49524" rtlCol="0" anchor="b"/>
          <a:lstStyle>
            <a:lvl1pPr algn="l" eaLnBrk="1" hangingPunct="1">
              <a:defRPr sz="1300">
                <a:latin typeface="Arial" charset="0"/>
              </a:defRPr>
            </a:lvl1pPr>
          </a:lstStyle>
          <a:p>
            <a:pPr>
              <a:defRPr/>
            </a:pPr>
            <a:endParaRPr lang="en-US"/>
          </a:p>
        </p:txBody>
      </p:sp>
      <p:sp>
        <p:nvSpPr>
          <p:cNvPr id="5" name="Slayt Numarası Yer Tutucusu 4">
            <a:extLst>
              <a:ext uri="{FF2B5EF4-FFF2-40B4-BE49-F238E27FC236}">
                <a16:creationId xmlns:a16="http://schemas.microsoft.com/office/drawing/2014/main" id="{D0330FB5-21D8-4365-B20B-57C7F710CF47}"/>
              </a:ext>
            </a:extLst>
          </p:cNvPr>
          <p:cNvSpPr>
            <a:spLocks noGrp="1"/>
          </p:cNvSpPr>
          <p:nvPr>
            <p:ph type="sldNum" sz="quarter" idx="3"/>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79A185FB-B293-40C3-90E9-8EA04920117D}" type="slidenum">
              <a:rPr lang="en-US" altLang="tr-TR"/>
              <a:pPr>
                <a:defRPr/>
              </a:pPr>
              <a:t>‹#›</a:t>
            </a:fld>
            <a:endParaRPr lang="en-US" altLang="tr-T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2C1AF5C-F0A1-43EF-9039-25F37BC5CC5D}"/>
              </a:ext>
            </a:extLst>
          </p:cNvPr>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eaLnBrk="1" hangingPunct="1">
              <a:defRPr sz="1300">
                <a:latin typeface="Arial" charset="0"/>
              </a:defRPr>
            </a:lvl1pPr>
          </a:lstStyle>
          <a:p>
            <a:pPr>
              <a:defRPr/>
            </a:pPr>
            <a:endParaRPr lang="en-US" altLang="en-US"/>
          </a:p>
        </p:txBody>
      </p:sp>
      <p:sp>
        <p:nvSpPr>
          <p:cNvPr id="136195" name="Rectangle 3">
            <a:extLst>
              <a:ext uri="{FF2B5EF4-FFF2-40B4-BE49-F238E27FC236}">
                <a16:creationId xmlns:a16="http://schemas.microsoft.com/office/drawing/2014/main" id="{7D1D78D3-60E6-4DE1-BBA3-30CE0EA14AFE}"/>
              </a:ext>
            </a:extLst>
          </p:cNvPr>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endParaRPr lang="en-US" altLang="en-US"/>
          </a:p>
        </p:txBody>
      </p:sp>
      <p:sp>
        <p:nvSpPr>
          <p:cNvPr id="9220" name="Rectangle 4">
            <a:extLst>
              <a:ext uri="{FF2B5EF4-FFF2-40B4-BE49-F238E27FC236}">
                <a16:creationId xmlns:a16="http://schemas.microsoft.com/office/drawing/2014/main" id="{4AA731B3-D24C-43F7-B5FA-B9338F50CA4C}"/>
              </a:ext>
            </a:extLst>
          </p:cNvPr>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6197" name="Rectangle 5">
            <a:extLst>
              <a:ext uri="{FF2B5EF4-FFF2-40B4-BE49-F238E27FC236}">
                <a16:creationId xmlns:a16="http://schemas.microsoft.com/office/drawing/2014/main" id="{D5518C01-CF76-4B4F-BE88-25B46DD71F44}"/>
              </a:ext>
            </a:extLst>
          </p:cNvPr>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36198" name="Rectangle 6">
            <a:extLst>
              <a:ext uri="{FF2B5EF4-FFF2-40B4-BE49-F238E27FC236}">
                <a16:creationId xmlns:a16="http://schemas.microsoft.com/office/drawing/2014/main" id="{AF120024-FAD0-4EEF-8789-0C1C0127A2AD}"/>
              </a:ext>
            </a:extLst>
          </p:cNvPr>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eaLnBrk="1" hangingPunct="1">
              <a:defRPr sz="1300">
                <a:latin typeface="Arial" charset="0"/>
              </a:defRPr>
            </a:lvl1pPr>
          </a:lstStyle>
          <a:p>
            <a:pPr>
              <a:defRPr/>
            </a:pPr>
            <a:endParaRPr lang="en-US" altLang="en-US"/>
          </a:p>
        </p:txBody>
      </p:sp>
      <p:sp>
        <p:nvSpPr>
          <p:cNvPr id="136199" name="Rectangle 7">
            <a:extLst>
              <a:ext uri="{FF2B5EF4-FFF2-40B4-BE49-F238E27FC236}">
                <a16:creationId xmlns:a16="http://schemas.microsoft.com/office/drawing/2014/main" id="{1EEF0C30-2F83-4977-9EE4-8E8760A5F528}"/>
              </a:ext>
            </a:extLst>
          </p:cNvPr>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080DA857-1B31-4F5F-8C5E-DAA5D43568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DBD93D3-7709-4CF8-9713-95CDEEC96F1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803275" indent="-307975">
              <a:spcBef>
                <a:spcPct val="30000"/>
              </a:spcBef>
              <a:defRPr sz="1200">
                <a:solidFill>
                  <a:schemeClr val="tx1"/>
                </a:solidFill>
                <a:latin typeface="Arial" panose="020B0604020202020204" pitchFamily="34" charset="0"/>
              </a:defRPr>
            </a:lvl2pPr>
            <a:lvl3pPr marL="1236663" indent="-246063">
              <a:spcBef>
                <a:spcPct val="30000"/>
              </a:spcBef>
              <a:defRPr sz="1200">
                <a:solidFill>
                  <a:schemeClr val="tx1"/>
                </a:solidFill>
                <a:latin typeface="Arial" panose="020B0604020202020204" pitchFamily="34" charset="0"/>
              </a:defRPr>
            </a:lvl3pPr>
            <a:lvl4pPr marL="1731963" indent="-246063">
              <a:spcBef>
                <a:spcPct val="30000"/>
              </a:spcBef>
              <a:defRPr sz="1200">
                <a:solidFill>
                  <a:schemeClr val="tx1"/>
                </a:solidFill>
                <a:latin typeface="Arial" panose="020B0604020202020204" pitchFamily="34" charset="0"/>
              </a:defRPr>
            </a:lvl4pPr>
            <a:lvl5pPr marL="2227263" indent="-246063">
              <a:spcBef>
                <a:spcPct val="30000"/>
              </a:spcBef>
              <a:defRPr sz="1200">
                <a:solidFill>
                  <a:schemeClr val="tx1"/>
                </a:solidFill>
                <a:latin typeface="Arial" panose="020B0604020202020204" pitchFamily="34" charset="0"/>
              </a:defRPr>
            </a:lvl5pPr>
            <a:lvl6pPr marL="2684463" indent="-246063" eaLnBrk="0" fontAlgn="base" hangingPunct="0">
              <a:spcBef>
                <a:spcPct val="30000"/>
              </a:spcBef>
              <a:spcAft>
                <a:spcPct val="0"/>
              </a:spcAft>
              <a:defRPr sz="1200">
                <a:solidFill>
                  <a:schemeClr val="tx1"/>
                </a:solidFill>
                <a:latin typeface="Arial" panose="020B0604020202020204" pitchFamily="34" charset="0"/>
              </a:defRPr>
            </a:lvl6pPr>
            <a:lvl7pPr marL="3141663" indent="-246063" eaLnBrk="0" fontAlgn="base" hangingPunct="0">
              <a:spcBef>
                <a:spcPct val="30000"/>
              </a:spcBef>
              <a:spcAft>
                <a:spcPct val="0"/>
              </a:spcAft>
              <a:defRPr sz="1200">
                <a:solidFill>
                  <a:schemeClr val="tx1"/>
                </a:solidFill>
                <a:latin typeface="Arial" panose="020B0604020202020204" pitchFamily="34" charset="0"/>
              </a:defRPr>
            </a:lvl7pPr>
            <a:lvl8pPr marL="3598863" indent="-246063" eaLnBrk="0" fontAlgn="base" hangingPunct="0">
              <a:spcBef>
                <a:spcPct val="30000"/>
              </a:spcBef>
              <a:spcAft>
                <a:spcPct val="0"/>
              </a:spcAft>
              <a:defRPr sz="1200">
                <a:solidFill>
                  <a:schemeClr val="tx1"/>
                </a:solidFill>
                <a:latin typeface="Arial" panose="020B0604020202020204" pitchFamily="34" charset="0"/>
              </a:defRPr>
            </a:lvl8pPr>
            <a:lvl9pPr marL="4056063" indent="-2460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DF6686-E74F-440C-A581-B73DF61A420F}" type="slidenum">
              <a:rPr lang="en-US" altLang="en-US" sz="1300" smtClean="0"/>
              <a:pPr>
                <a:spcBef>
                  <a:spcPct val="0"/>
                </a:spcBef>
              </a:pPr>
              <a:t>1</a:t>
            </a:fld>
            <a:endParaRPr lang="en-US" altLang="en-US" sz="1300"/>
          </a:p>
        </p:txBody>
      </p:sp>
      <p:sp>
        <p:nvSpPr>
          <p:cNvPr id="12291" name="Rectangle 2">
            <a:extLst>
              <a:ext uri="{FF2B5EF4-FFF2-40B4-BE49-F238E27FC236}">
                <a16:creationId xmlns:a16="http://schemas.microsoft.com/office/drawing/2014/main" id="{475ED9E9-EF76-45C7-A183-F1C8CACADB0D}"/>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B63135C-0CFA-4245-AA1A-D32AF80B4EC6}"/>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16</a:t>
            </a:fld>
            <a:endParaRPr lang="en-US" altLang="en-US"/>
          </a:p>
        </p:txBody>
      </p:sp>
    </p:spTree>
    <p:extLst>
      <p:ext uri="{BB962C8B-B14F-4D97-AF65-F5344CB8AC3E}">
        <p14:creationId xmlns:p14="http://schemas.microsoft.com/office/powerpoint/2010/main" val="397442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17</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18</a:t>
            </a:fld>
            <a:endParaRPr lang="en-US" altLang="en-US"/>
          </a:p>
        </p:txBody>
      </p:sp>
    </p:spTree>
    <p:extLst>
      <p:ext uri="{BB962C8B-B14F-4D97-AF65-F5344CB8AC3E}">
        <p14:creationId xmlns:p14="http://schemas.microsoft.com/office/powerpoint/2010/main" val="3945256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19</a:t>
            </a:fld>
            <a:endParaRPr lang="en-US" altLang="en-US"/>
          </a:p>
        </p:txBody>
      </p:sp>
    </p:spTree>
    <p:extLst>
      <p:ext uri="{BB962C8B-B14F-4D97-AF65-F5344CB8AC3E}">
        <p14:creationId xmlns:p14="http://schemas.microsoft.com/office/powerpoint/2010/main" val="388045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20</a:t>
            </a:fld>
            <a:endParaRPr lang="en-US" altLang="en-US"/>
          </a:p>
        </p:txBody>
      </p:sp>
    </p:spTree>
    <p:extLst>
      <p:ext uri="{BB962C8B-B14F-4D97-AF65-F5344CB8AC3E}">
        <p14:creationId xmlns:p14="http://schemas.microsoft.com/office/powerpoint/2010/main" val="283828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21</a:t>
            </a:fld>
            <a:endParaRPr lang="en-US" altLang="en-US"/>
          </a:p>
        </p:txBody>
      </p:sp>
    </p:spTree>
    <p:extLst>
      <p:ext uri="{BB962C8B-B14F-4D97-AF65-F5344CB8AC3E}">
        <p14:creationId xmlns:p14="http://schemas.microsoft.com/office/powerpoint/2010/main" val="2843538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22</a:t>
            </a:fld>
            <a:endParaRPr lang="en-US" altLang="en-US"/>
          </a:p>
        </p:txBody>
      </p:sp>
    </p:spTree>
    <p:extLst>
      <p:ext uri="{BB962C8B-B14F-4D97-AF65-F5344CB8AC3E}">
        <p14:creationId xmlns:p14="http://schemas.microsoft.com/office/powerpoint/2010/main" val="943906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23</a:t>
            </a:fld>
            <a:endParaRPr lang="en-US" altLang="en-US"/>
          </a:p>
        </p:txBody>
      </p:sp>
    </p:spTree>
    <p:extLst>
      <p:ext uri="{BB962C8B-B14F-4D97-AF65-F5344CB8AC3E}">
        <p14:creationId xmlns:p14="http://schemas.microsoft.com/office/powerpoint/2010/main" val="454602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24</a:t>
            </a:fld>
            <a:endParaRPr lang="en-US" altLang="en-US"/>
          </a:p>
        </p:txBody>
      </p:sp>
    </p:spTree>
    <p:extLst>
      <p:ext uri="{BB962C8B-B14F-4D97-AF65-F5344CB8AC3E}">
        <p14:creationId xmlns:p14="http://schemas.microsoft.com/office/powerpoint/2010/main" val="1917904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25</a:t>
            </a:fld>
            <a:endParaRPr lang="en-US" altLang="en-US"/>
          </a:p>
        </p:txBody>
      </p:sp>
    </p:spTree>
    <p:extLst>
      <p:ext uri="{BB962C8B-B14F-4D97-AF65-F5344CB8AC3E}">
        <p14:creationId xmlns:p14="http://schemas.microsoft.com/office/powerpoint/2010/main" val="1680915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2</a:t>
            </a:fld>
            <a:endParaRPr lang="en-US" altLang="en-US"/>
          </a:p>
        </p:txBody>
      </p:sp>
    </p:spTree>
    <p:extLst>
      <p:ext uri="{BB962C8B-B14F-4D97-AF65-F5344CB8AC3E}">
        <p14:creationId xmlns:p14="http://schemas.microsoft.com/office/powerpoint/2010/main" val="33061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26</a:t>
            </a:fld>
            <a:endParaRPr lang="en-US" altLang="en-US"/>
          </a:p>
        </p:txBody>
      </p:sp>
    </p:spTree>
    <p:extLst>
      <p:ext uri="{BB962C8B-B14F-4D97-AF65-F5344CB8AC3E}">
        <p14:creationId xmlns:p14="http://schemas.microsoft.com/office/powerpoint/2010/main" val="2850022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27</a:t>
            </a:fld>
            <a:endParaRPr lang="en-US" altLang="en-US"/>
          </a:p>
        </p:txBody>
      </p:sp>
    </p:spTree>
    <p:extLst>
      <p:ext uri="{BB962C8B-B14F-4D97-AF65-F5344CB8AC3E}">
        <p14:creationId xmlns:p14="http://schemas.microsoft.com/office/powerpoint/2010/main" val="3213797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yt Görüntüsü Yer Tutucusu 1">
            <a:extLst>
              <a:ext uri="{FF2B5EF4-FFF2-40B4-BE49-F238E27FC236}">
                <a16:creationId xmlns:a16="http://schemas.microsoft.com/office/drawing/2014/main" id="{B0093DD9-60D9-4299-ACBE-CD92C222A650}"/>
              </a:ext>
            </a:extLst>
          </p:cNvPr>
          <p:cNvSpPr>
            <a:spLocks noGrp="1" noRot="1" noChangeAspect="1" noChangeArrowheads="1" noTextEdit="1"/>
          </p:cNvSpPr>
          <p:nvPr>
            <p:ph type="sldImg"/>
          </p:nvPr>
        </p:nvSpPr>
        <p:spPr>
          <a:ln/>
        </p:spPr>
      </p:sp>
      <p:sp>
        <p:nvSpPr>
          <p:cNvPr id="14339" name="Not Yer Tutucusu 2">
            <a:extLst>
              <a:ext uri="{FF2B5EF4-FFF2-40B4-BE49-F238E27FC236}">
                <a16:creationId xmlns:a16="http://schemas.microsoft.com/office/drawing/2014/main" id="{CC676FDE-B4AD-4C21-8A1E-C3E83ADEE6F4}"/>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14340" name="Slayt Numarası Yer Tutucusu 3">
            <a:extLst>
              <a:ext uri="{FF2B5EF4-FFF2-40B4-BE49-F238E27FC236}">
                <a16:creationId xmlns:a16="http://schemas.microsoft.com/office/drawing/2014/main" id="{16A69C8C-D47E-4206-BEAA-86E198B5869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31E37A-C89F-40F2-8443-61BBB72A3E6D}" type="slidenum">
              <a:rPr lang="en-US" altLang="en-US" smtClean="0"/>
              <a:pPr/>
              <a:t>28</a:t>
            </a:fld>
            <a:endParaRPr lang="en-US" altLang="en-US"/>
          </a:p>
        </p:txBody>
      </p:sp>
    </p:spTree>
    <p:extLst>
      <p:ext uri="{BB962C8B-B14F-4D97-AF65-F5344CB8AC3E}">
        <p14:creationId xmlns:p14="http://schemas.microsoft.com/office/powerpoint/2010/main" val="284801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29</a:t>
            </a:fld>
            <a:endParaRPr lang="en-US" altLang="en-US"/>
          </a:p>
        </p:txBody>
      </p:sp>
    </p:spTree>
    <p:extLst>
      <p:ext uri="{BB962C8B-B14F-4D97-AF65-F5344CB8AC3E}">
        <p14:creationId xmlns:p14="http://schemas.microsoft.com/office/powerpoint/2010/main" val="35802340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34</a:t>
            </a:fld>
            <a:endParaRPr lang="en-US" altLang="en-US"/>
          </a:p>
        </p:txBody>
      </p:sp>
    </p:spTree>
    <p:extLst>
      <p:ext uri="{BB962C8B-B14F-4D97-AF65-F5344CB8AC3E}">
        <p14:creationId xmlns:p14="http://schemas.microsoft.com/office/powerpoint/2010/main" val="370260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36</a:t>
            </a:fld>
            <a:endParaRPr lang="en-US" altLang="en-US"/>
          </a:p>
        </p:txBody>
      </p:sp>
    </p:spTree>
    <p:extLst>
      <p:ext uri="{BB962C8B-B14F-4D97-AF65-F5344CB8AC3E}">
        <p14:creationId xmlns:p14="http://schemas.microsoft.com/office/powerpoint/2010/main" val="1648367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yt Görüntüsü Yer Tutucusu 1">
            <a:extLst>
              <a:ext uri="{FF2B5EF4-FFF2-40B4-BE49-F238E27FC236}">
                <a16:creationId xmlns:a16="http://schemas.microsoft.com/office/drawing/2014/main" id="{43942D77-D61B-480E-90F5-32F33F511640}"/>
              </a:ext>
            </a:extLst>
          </p:cNvPr>
          <p:cNvSpPr>
            <a:spLocks noGrp="1" noRot="1" noChangeAspect="1" noChangeArrowheads="1" noTextEdit="1"/>
          </p:cNvSpPr>
          <p:nvPr>
            <p:ph type="sldImg"/>
          </p:nvPr>
        </p:nvSpPr>
        <p:spPr>
          <a:ln/>
        </p:spPr>
      </p:sp>
      <p:sp>
        <p:nvSpPr>
          <p:cNvPr id="39939" name="Not Yer Tutucusu 2">
            <a:extLst>
              <a:ext uri="{FF2B5EF4-FFF2-40B4-BE49-F238E27FC236}">
                <a16:creationId xmlns:a16="http://schemas.microsoft.com/office/drawing/2014/main" id="{D29B85EB-C7DC-4D3F-BEBE-102595FD66AE}"/>
              </a:ext>
            </a:extLst>
          </p:cNvPr>
          <p:cNvSpPr>
            <a:spLocks noGrp="1" noChangeArrowheads="1"/>
          </p:cNvSpPr>
          <p:nvPr>
            <p:ph type="body" idx="1"/>
          </p:nvPr>
        </p:nvSpPr>
        <p:spPr>
          <a:noFill/>
        </p:spPr>
        <p:txBody>
          <a:bodyPr/>
          <a:lstStyle/>
          <a:p>
            <a:endParaRPr lang="tr-TR" altLang="tr-TR">
              <a:latin typeface="Arial" panose="020B0604020202020204" pitchFamily="34" charset="0"/>
            </a:endParaRPr>
          </a:p>
        </p:txBody>
      </p:sp>
      <p:sp>
        <p:nvSpPr>
          <p:cNvPr id="39940" name="Slayt Numarası Yer Tutucusu 3">
            <a:extLst>
              <a:ext uri="{FF2B5EF4-FFF2-40B4-BE49-F238E27FC236}">
                <a16:creationId xmlns:a16="http://schemas.microsoft.com/office/drawing/2014/main" id="{E5A53F16-3A9F-47EC-B62B-D595A66772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D370F6-A20C-4749-8EE7-C0959474CC41}" type="slidenum">
              <a:rPr lang="en-US" altLang="en-US" smtClean="0"/>
              <a:pPr/>
              <a:t>38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39</a:t>
            </a:fld>
            <a:endParaRPr lang="en-US" altLang="en-US"/>
          </a:p>
        </p:txBody>
      </p:sp>
    </p:spTree>
    <p:extLst>
      <p:ext uri="{BB962C8B-B14F-4D97-AF65-F5344CB8AC3E}">
        <p14:creationId xmlns:p14="http://schemas.microsoft.com/office/powerpoint/2010/main" val="3510780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3</a:t>
            </a:fld>
            <a:endParaRPr lang="en-US" altLang="en-US"/>
          </a:p>
        </p:txBody>
      </p:sp>
    </p:spTree>
    <p:extLst>
      <p:ext uri="{BB962C8B-B14F-4D97-AF65-F5344CB8AC3E}">
        <p14:creationId xmlns:p14="http://schemas.microsoft.com/office/powerpoint/2010/main" val="2541045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4</a:t>
            </a:fld>
            <a:endParaRPr lang="en-US" altLang="en-US"/>
          </a:p>
        </p:txBody>
      </p:sp>
    </p:spTree>
    <p:extLst>
      <p:ext uri="{BB962C8B-B14F-4D97-AF65-F5344CB8AC3E}">
        <p14:creationId xmlns:p14="http://schemas.microsoft.com/office/powerpoint/2010/main" val="397268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10</a:t>
            </a:fld>
            <a:endParaRPr lang="en-US" altLang="en-US"/>
          </a:p>
        </p:txBody>
      </p:sp>
    </p:spTree>
    <p:extLst>
      <p:ext uri="{BB962C8B-B14F-4D97-AF65-F5344CB8AC3E}">
        <p14:creationId xmlns:p14="http://schemas.microsoft.com/office/powerpoint/2010/main" val="13423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11</a:t>
            </a:fld>
            <a:endParaRPr lang="en-US" altLang="en-US"/>
          </a:p>
        </p:txBody>
      </p:sp>
    </p:spTree>
    <p:extLst>
      <p:ext uri="{BB962C8B-B14F-4D97-AF65-F5344CB8AC3E}">
        <p14:creationId xmlns:p14="http://schemas.microsoft.com/office/powerpoint/2010/main" val="181245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80DA857-1B31-4F5F-8C5E-DAA5D4356801}" type="slidenum">
              <a:rPr lang="en-US" altLang="en-US" smtClean="0"/>
              <a:pPr>
                <a:defRPr/>
              </a:pPr>
              <a:t>12</a:t>
            </a:fld>
            <a:endParaRPr lang="en-US" altLang="en-US"/>
          </a:p>
        </p:txBody>
      </p:sp>
    </p:spTree>
    <p:extLst>
      <p:ext uri="{BB962C8B-B14F-4D97-AF65-F5344CB8AC3E}">
        <p14:creationId xmlns:p14="http://schemas.microsoft.com/office/powerpoint/2010/main" val="1842995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ayt Görüntüsü Yer Tutucusu 1">
            <a:extLst>
              <a:ext uri="{FF2B5EF4-FFF2-40B4-BE49-F238E27FC236}">
                <a16:creationId xmlns:a16="http://schemas.microsoft.com/office/drawing/2014/main" id="{DE6154A9-1756-488E-930F-6F934232AA8E}"/>
              </a:ext>
            </a:extLst>
          </p:cNvPr>
          <p:cNvSpPr>
            <a:spLocks noGrp="1" noRot="1" noChangeAspect="1" noChangeArrowheads="1" noTextEdit="1"/>
          </p:cNvSpPr>
          <p:nvPr>
            <p:ph type="sldImg"/>
          </p:nvPr>
        </p:nvSpPr>
        <p:spPr>
          <a:ln/>
        </p:spPr>
      </p:sp>
      <p:sp>
        <p:nvSpPr>
          <p:cNvPr id="25603" name="Not Yer Tutucusu 2">
            <a:extLst>
              <a:ext uri="{FF2B5EF4-FFF2-40B4-BE49-F238E27FC236}">
                <a16:creationId xmlns:a16="http://schemas.microsoft.com/office/drawing/2014/main" id="{7407D3DA-98AE-47C7-8A36-DBC2477A3508}"/>
              </a:ext>
            </a:extLst>
          </p:cNvPr>
          <p:cNvSpPr>
            <a:spLocks noGrp="1" noChangeArrowheads="1"/>
          </p:cNvSpPr>
          <p:nvPr>
            <p:ph type="body" idx="1"/>
          </p:nvPr>
        </p:nvSpPr>
        <p:spPr>
          <a:noFill/>
        </p:spPr>
        <p:txBody>
          <a:bodyPr/>
          <a:lstStyle/>
          <a:p>
            <a:endParaRPr lang="tr-TR" altLang="tr-TR" dirty="0">
              <a:latin typeface="Arial" panose="020B0604020202020204" pitchFamily="34" charset="0"/>
            </a:endParaRPr>
          </a:p>
        </p:txBody>
      </p:sp>
      <p:sp>
        <p:nvSpPr>
          <p:cNvPr id="25604" name="Slayt Numarası Yer Tutucusu 3">
            <a:extLst>
              <a:ext uri="{FF2B5EF4-FFF2-40B4-BE49-F238E27FC236}">
                <a16:creationId xmlns:a16="http://schemas.microsoft.com/office/drawing/2014/main" id="{E1198C38-891E-4A41-9A9D-4F9360B24A0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BEF9F6-CD60-4C4F-A031-74BAF0AA7F6A}" type="slidenum">
              <a:rPr lang="en-US" altLang="en-US" smtClean="0"/>
              <a:pPr/>
              <a:t>13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ayt Görüntüsü Yer Tutucusu 1">
            <a:extLst>
              <a:ext uri="{FF2B5EF4-FFF2-40B4-BE49-F238E27FC236}">
                <a16:creationId xmlns:a16="http://schemas.microsoft.com/office/drawing/2014/main" id="{6E8D8D56-90A3-4F0E-988F-7502C84CED24}"/>
              </a:ext>
            </a:extLst>
          </p:cNvPr>
          <p:cNvSpPr>
            <a:spLocks noGrp="1" noRot="1" noChangeAspect="1" noChangeArrowheads="1" noTextEdit="1"/>
          </p:cNvSpPr>
          <p:nvPr>
            <p:ph type="sldImg"/>
          </p:nvPr>
        </p:nvSpPr>
        <p:spPr>
          <a:ln/>
        </p:spPr>
      </p:sp>
      <p:sp>
        <p:nvSpPr>
          <p:cNvPr id="27651" name="Not Yer Tutucusu 2">
            <a:extLst>
              <a:ext uri="{FF2B5EF4-FFF2-40B4-BE49-F238E27FC236}">
                <a16:creationId xmlns:a16="http://schemas.microsoft.com/office/drawing/2014/main" id="{E1D10B0A-9914-4C66-93D2-6EF0A53E21D5}"/>
              </a:ext>
            </a:extLst>
          </p:cNvPr>
          <p:cNvSpPr>
            <a:spLocks noGrp="1" noChangeArrowheads="1"/>
          </p:cNvSpPr>
          <p:nvPr>
            <p:ph type="body" idx="1"/>
          </p:nvPr>
        </p:nvSpPr>
        <p:spPr>
          <a:noFill/>
        </p:spPr>
        <p:txBody>
          <a:bodyPr/>
          <a:lstStyle/>
          <a:p>
            <a:endParaRPr lang="tr-TR" altLang="tr-TR">
              <a:latin typeface="Arial" panose="020B0604020202020204" pitchFamily="34" charset="0"/>
            </a:endParaRPr>
          </a:p>
        </p:txBody>
      </p:sp>
      <p:sp>
        <p:nvSpPr>
          <p:cNvPr id="27652" name="Slayt Numarası Yer Tutucusu 3">
            <a:extLst>
              <a:ext uri="{FF2B5EF4-FFF2-40B4-BE49-F238E27FC236}">
                <a16:creationId xmlns:a16="http://schemas.microsoft.com/office/drawing/2014/main" id="{B54BAF7E-4734-4AFE-A381-4C508571E6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25B643-0CBD-4F45-8C4C-4A9CB879281F}" type="slidenum">
              <a:rPr lang="en-US" altLang="en-US" smtClean="0"/>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2"/>
        </a:solidFill>
        <a:effectLst/>
      </p:bgPr>
    </p:bg>
    <p:spTree>
      <p:nvGrpSpPr>
        <p:cNvPr id="1" name=""/>
        <p:cNvGrpSpPr/>
        <p:nvPr/>
      </p:nvGrpSpPr>
      <p:grpSpPr>
        <a:xfrm>
          <a:off x="0" y="0"/>
          <a:ext cx="0" cy="0"/>
          <a:chOff x="0" y="0"/>
          <a:chExt cx="0" cy="0"/>
        </a:xfrm>
      </p:grpSpPr>
      <p:sp>
        <p:nvSpPr>
          <p:cNvPr id="4" name="Dikdörtgen 9">
            <a:extLst>
              <a:ext uri="{FF2B5EF4-FFF2-40B4-BE49-F238E27FC236}">
                <a16:creationId xmlns:a16="http://schemas.microsoft.com/office/drawing/2014/main" id="{314DE50E-5EA4-4F82-9A2B-708B2491B99E}"/>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Dikdörtgen 10">
            <a:extLst>
              <a:ext uri="{FF2B5EF4-FFF2-40B4-BE49-F238E27FC236}">
                <a16:creationId xmlns:a16="http://schemas.microsoft.com/office/drawing/2014/main" id="{FBB453F4-E544-4F53-A32C-ACEDAE9D36C1}"/>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Dikdörtgen 11">
            <a:extLst>
              <a:ext uri="{FF2B5EF4-FFF2-40B4-BE49-F238E27FC236}">
                <a16:creationId xmlns:a16="http://schemas.microsoft.com/office/drawing/2014/main" id="{F0D4861F-D4EA-4F40-A660-F08C9A32113F}"/>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Başlık 7"/>
          <p:cNvSpPr>
            <a:spLocks noGrp="1"/>
          </p:cNvSpPr>
          <p:nvPr>
            <p:ph type="ctrTitle"/>
          </p:nvPr>
        </p:nvSpPr>
        <p:spPr>
          <a:xfrm>
            <a:off x="2362200" y="4038600"/>
            <a:ext cx="6477000" cy="1828800"/>
          </a:xfrm>
        </p:spPr>
        <p:txBody>
          <a:bodyPr anchor="b"/>
          <a:lstStyle>
            <a:lvl1pPr>
              <a:defRPr cap="all" baseline="0"/>
            </a:lvl1pPr>
          </a:lstStyle>
          <a:p>
            <a:r>
              <a:rPr lang="tr-TR"/>
              <a:t>Asıl başlık stili için tıklatın</a:t>
            </a:r>
            <a:endParaRPr lang="en-US"/>
          </a:p>
        </p:txBody>
      </p:sp>
      <p:sp>
        <p:nvSpPr>
          <p:cNvPr id="9" name="Alt Başlık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tr-TR"/>
              <a:t>Asıl alt başlık stilini düzenlemek için tıklatın</a:t>
            </a:r>
            <a:endParaRPr lang="en-US"/>
          </a:p>
        </p:txBody>
      </p:sp>
      <p:sp>
        <p:nvSpPr>
          <p:cNvPr id="7" name="Veri Yer Tutucusu 27">
            <a:extLst>
              <a:ext uri="{FF2B5EF4-FFF2-40B4-BE49-F238E27FC236}">
                <a16:creationId xmlns:a16="http://schemas.microsoft.com/office/drawing/2014/main" id="{DC822133-5718-4672-8CEF-84DF0698EB61}"/>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ltLang="en-US"/>
          </a:p>
        </p:txBody>
      </p:sp>
      <p:sp>
        <p:nvSpPr>
          <p:cNvPr id="10" name="Altbilgi Yer Tutucusu 16">
            <a:extLst>
              <a:ext uri="{FF2B5EF4-FFF2-40B4-BE49-F238E27FC236}">
                <a16:creationId xmlns:a16="http://schemas.microsoft.com/office/drawing/2014/main" id="{6376C44A-1D2F-44B7-A966-5068F002D313}"/>
              </a:ext>
            </a:extLst>
          </p:cNvPr>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ltLang="en-US"/>
          </a:p>
        </p:txBody>
      </p:sp>
      <p:sp>
        <p:nvSpPr>
          <p:cNvPr id="11" name="Slayt Numarası Yer Tutucusu 28">
            <a:extLst>
              <a:ext uri="{FF2B5EF4-FFF2-40B4-BE49-F238E27FC236}">
                <a16:creationId xmlns:a16="http://schemas.microsoft.com/office/drawing/2014/main" id="{FBF40F05-2551-4F00-8BF8-91AA8CC52CFD}"/>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5613035-40D4-4D51-B0E8-E9A6255E9E20}" type="slidenum">
              <a:rPr lang="en-US" altLang="en-US"/>
              <a:pPr>
                <a:defRPr/>
              </a:pPr>
              <a:t>‹#›</a:t>
            </a:fld>
            <a:endParaRPr lang="en-US" altLang="en-US"/>
          </a:p>
        </p:txBody>
      </p:sp>
    </p:spTree>
    <p:extLst>
      <p:ext uri="{BB962C8B-B14F-4D97-AF65-F5344CB8AC3E}">
        <p14:creationId xmlns:p14="http://schemas.microsoft.com/office/powerpoint/2010/main" val="33459571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13">
            <a:extLst>
              <a:ext uri="{FF2B5EF4-FFF2-40B4-BE49-F238E27FC236}">
                <a16:creationId xmlns:a16="http://schemas.microsoft.com/office/drawing/2014/main" id="{9FE9461F-B222-45D0-9696-FFCD77E60BDD}"/>
              </a:ext>
            </a:extLst>
          </p:cNvPr>
          <p:cNvSpPr>
            <a:spLocks noGrp="1"/>
          </p:cNvSpPr>
          <p:nvPr>
            <p:ph type="dt" sz="half" idx="10"/>
          </p:nvPr>
        </p:nvSpPr>
        <p:spPr/>
        <p:txBody>
          <a:bodyPr/>
          <a:lstStyle>
            <a:lvl1pPr>
              <a:defRPr/>
            </a:lvl1pPr>
          </a:lstStyle>
          <a:p>
            <a:pPr>
              <a:defRPr/>
            </a:pPr>
            <a:endParaRPr lang="en-US" altLang="en-US"/>
          </a:p>
        </p:txBody>
      </p:sp>
      <p:sp>
        <p:nvSpPr>
          <p:cNvPr id="5" name="Altbilgi Yer Tutucusu 2">
            <a:extLst>
              <a:ext uri="{FF2B5EF4-FFF2-40B4-BE49-F238E27FC236}">
                <a16:creationId xmlns:a16="http://schemas.microsoft.com/office/drawing/2014/main" id="{566338A1-C7EF-4EA1-957F-53D7132124A3}"/>
              </a:ext>
            </a:extLst>
          </p:cNvPr>
          <p:cNvSpPr>
            <a:spLocks noGrp="1"/>
          </p:cNvSpPr>
          <p:nvPr>
            <p:ph type="ftr" sz="quarter" idx="11"/>
          </p:nvPr>
        </p:nvSpPr>
        <p:spPr/>
        <p:txBody>
          <a:bodyPr/>
          <a:lstStyle>
            <a:lvl1pPr>
              <a:defRPr/>
            </a:lvl1pPr>
          </a:lstStyle>
          <a:p>
            <a:pPr>
              <a:defRPr/>
            </a:pPr>
            <a:endParaRPr lang="en-US" altLang="en-US"/>
          </a:p>
        </p:txBody>
      </p:sp>
      <p:sp>
        <p:nvSpPr>
          <p:cNvPr id="6" name="Slayt Numarası Yer Tutucusu 22">
            <a:extLst>
              <a:ext uri="{FF2B5EF4-FFF2-40B4-BE49-F238E27FC236}">
                <a16:creationId xmlns:a16="http://schemas.microsoft.com/office/drawing/2014/main" id="{00DBD8D0-C4B0-4454-B15A-91E087050907}"/>
              </a:ext>
            </a:extLst>
          </p:cNvPr>
          <p:cNvSpPr>
            <a:spLocks noGrp="1"/>
          </p:cNvSpPr>
          <p:nvPr>
            <p:ph type="sldNum" sz="quarter" idx="12"/>
          </p:nvPr>
        </p:nvSpPr>
        <p:spPr/>
        <p:txBody>
          <a:bodyPr/>
          <a:lstStyle>
            <a:lvl1pPr>
              <a:defRPr/>
            </a:lvl1pPr>
          </a:lstStyle>
          <a:p>
            <a:pPr>
              <a:defRPr/>
            </a:pPr>
            <a:fld id="{DDED6E75-E589-4B77-95BC-0DBFBD937A58}" type="slidenum">
              <a:rPr lang="en-US" altLang="en-US"/>
              <a:pPr>
                <a:defRPr/>
              </a:pPr>
              <a:t>‹#›</a:t>
            </a:fld>
            <a:endParaRPr lang="en-US" altLang="en-US"/>
          </a:p>
        </p:txBody>
      </p:sp>
    </p:spTree>
    <p:extLst>
      <p:ext uri="{BB962C8B-B14F-4D97-AF65-F5344CB8AC3E}">
        <p14:creationId xmlns:p14="http://schemas.microsoft.com/office/powerpoint/2010/main" val="72769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4" name="Dikdörtgen 9">
            <a:extLst>
              <a:ext uri="{FF2B5EF4-FFF2-40B4-BE49-F238E27FC236}">
                <a16:creationId xmlns:a16="http://schemas.microsoft.com/office/drawing/2014/main" id="{3C026E0F-CD04-48B3-B163-6EE1EEF7CFF8}"/>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Dikdörtgen 10">
            <a:extLst>
              <a:ext uri="{FF2B5EF4-FFF2-40B4-BE49-F238E27FC236}">
                <a16:creationId xmlns:a16="http://schemas.microsoft.com/office/drawing/2014/main" id="{B3BE2089-A970-4EE3-A9FB-6D944D20287A}"/>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ikdörtgen 11">
            <a:extLst>
              <a:ext uri="{FF2B5EF4-FFF2-40B4-BE49-F238E27FC236}">
                <a16:creationId xmlns:a16="http://schemas.microsoft.com/office/drawing/2014/main" id="{CA2739DC-9820-454A-B495-6ADEC27AB802}"/>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Dikey Başlık 1"/>
          <p:cNvSpPr>
            <a:spLocks noGrp="1"/>
          </p:cNvSpPr>
          <p:nvPr>
            <p:ph type="title" orient="vert"/>
          </p:nvPr>
        </p:nvSpPr>
        <p:spPr>
          <a:xfrm>
            <a:off x="6553200" y="609600"/>
            <a:ext cx="2057400" cy="5516563"/>
          </a:xfrm>
        </p:spPr>
        <p:txBody>
          <a:bodyPr vert="eaVert"/>
          <a:lstStyle/>
          <a:p>
            <a:r>
              <a:rPr lang="tr-TR"/>
              <a:t>Asıl başlık stili için tıklatın</a:t>
            </a:r>
            <a:endParaRPr lang="en-US"/>
          </a:p>
        </p:txBody>
      </p:sp>
      <p:sp>
        <p:nvSpPr>
          <p:cNvPr id="3" name="Dikey Metin Yer Tutucusu 2"/>
          <p:cNvSpPr>
            <a:spLocks noGrp="1"/>
          </p:cNvSpPr>
          <p:nvPr>
            <p:ph type="body" orient="vert" idx="1"/>
          </p:nvPr>
        </p:nvSpPr>
        <p:spPr>
          <a:xfrm>
            <a:off x="457200" y="609600"/>
            <a:ext cx="5562600" cy="5516564"/>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3">
            <a:extLst>
              <a:ext uri="{FF2B5EF4-FFF2-40B4-BE49-F238E27FC236}">
                <a16:creationId xmlns:a16="http://schemas.microsoft.com/office/drawing/2014/main" id="{F88E220B-4EFD-40B9-BDCB-61F26874A768}"/>
              </a:ext>
            </a:extLst>
          </p:cNvPr>
          <p:cNvSpPr>
            <a:spLocks noGrp="1"/>
          </p:cNvSpPr>
          <p:nvPr>
            <p:ph type="dt" sz="half" idx="10"/>
          </p:nvPr>
        </p:nvSpPr>
        <p:spPr>
          <a:xfrm>
            <a:off x="6553200" y="6248400"/>
            <a:ext cx="2209800" cy="365125"/>
          </a:xfrm>
        </p:spPr>
        <p:txBody>
          <a:bodyPr/>
          <a:lstStyle>
            <a:lvl1pPr>
              <a:defRPr/>
            </a:lvl1pPr>
          </a:lstStyle>
          <a:p>
            <a:pPr>
              <a:defRPr/>
            </a:pPr>
            <a:endParaRPr lang="en-US" altLang="en-US"/>
          </a:p>
        </p:txBody>
      </p:sp>
      <p:sp>
        <p:nvSpPr>
          <p:cNvPr id="8" name="Altbilgi Yer Tutucusu 4">
            <a:extLst>
              <a:ext uri="{FF2B5EF4-FFF2-40B4-BE49-F238E27FC236}">
                <a16:creationId xmlns:a16="http://schemas.microsoft.com/office/drawing/2014/main" id="{56A3F699-7F21-44BD-BA8A-7C9F1734CA32}"/>
              </a:ext>
            </a:extLst>
          </p:cNvPr>
          <p:cNvSpPr>
            <a:spLocks noGrp="1"/>
          </p:cNvSpPr>
          <p:nvPr>
            <p:ph type="ftr" sz="quarter" idx="11"/>
          </p:nvPr>
        </p:nvSpPr>
        <p:spPr>
          <a:xfrm>
            <a:off x="457200" y="6248400"/>
            <a:ext cx="5573713" cy="365125"/>
          </a:xfrm>
        </p:spPr>
        <p:txBody>
          <a:bodyPr/>
          <a:lstStyle>
            <a:lvl1pPr>
              <a:defRPr/>
            </a:lvl1pPr>
          </a:lstStyle>
          <a:p>
            <a:pPr>
              <a:defRPr/>
            </a:pPr>
            <a:endParaRPr lang="en-US" altLang="en-US"/>
          </a:p>
        </p:txBody>
      </p:sp>
      <p:sp>
        <p:nvSpPr>
          <p:cNvPr id="9" name="Slayt Numarası Yer Tutucusu 5">
            <a:extLst>
              <a:ext uri="{FF2B5EF4-FFF2-40B4-BE49-F238E27FC236}">
                <a16:creationId xmlns:a16="http://schemas.microsoft.com/office/drawing/2014/main" id="{7459596B-96E4-4029-B9B4-66C81FCC6ACB}"/>
              </a:ext>
            </a:extLst>
          </p:cNvPr>
          <p:cNvSpPr>
            <a:spLocks noGrp="1"/>
          </p:cNvSpPr>
          <p:nvPr>
            <p:ph type="sldNum" sz="quarter" idx="12"/>
          </p:nvPr>
        </p:nvSpPr>
        <p:spPr>
          <a:xfrm rot="5400000">
            <a:off x="5989638" y="144462"/>
            <a:ext cx="533400" cy="244475"/>
          </a:xfrm>
        </p:spPr>
        <p:txBody>
          <a:bodyPr/>
          <a:lstStyle>
            <a:lvl1pPr>
              <a:defRPr/>
            </a:lvl1pPr>
          </a:lstStyle>
          <a:p>
            <a:pPr>
              <a:defRPr/>
            </a:pPr>
            <a:fld id="{D60EA7C7-C6FD-4A81-BECD-FDACAAD38D5B}" type="slidenum">
              <a:rPr lang="en-US" altLang="en-US"/>
              <a:pPr>
                <a:defRPr/>
              </a:pPr>
              <a:t>‹#›</a:t>
            </a:fld>
            <a:endParaRPr lang="en-US" altLang="en-US"/>
          </a:p>
        </p:txBody>
      </p:sp>
    </p:spTree>
    <p:extLst>
      <p:ext uri="{BB962C8B-B14F-4D97-AF65-F5344CB8AC3E}">
        <p14:creationId xmlns:p14="http://schemas.microsoft.com/office/powerpoint/2010/main" val="30892153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12648" y="228600"/>
            <a:ext cx="8153400" cy="990600"/>
          </a:xfrm>
        </p:spPr>
        <p:txBody>
          <a:bodyPr/>
          <a:lstStyle/>
          <a:p>
            <a:r>
              <a:rPr lang="tr-TR"/>
              <a:t>Asıl başlık stili için tıklatın</a:t>
            </a:r>
            <a:endParaRPr lang="en-US"/>
          </a:p>
        </p:txBody>
      </p:sp>
      <p:sp>
        <p:nvSpPr>
          <p:cNvPr id="8" name="İçerik Yer Tutucusu 7"/>
          <p:cNvSpPr>
            <a:spLocks noGrp="1"/>
          </p:cNvSpPr>
          <p:nvPr>
            <p:ph sz="quarter" idx="1"/>
          </p:nvPr>
        </p:nvSpPr>
        <p:spPr>
          <a:xfrm>
            <a:off x="612648" y="1600200"/>
            <a:ext cx="8153400" cy="4495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13">
            <a:extLst>
              <a:ext uri="{FF2B5EF4-FFF2-40B4-BE49-F238E27FC236}">
                <a16:creationId xmlns:a16="http://schemas.microsoft.com/office/drawing/2014/main" id="{62E0C15D-ABD1-4953-9F2A-5E02ADA0802C}"/>
              </a:ext>
            </a:extLst>
          </p:cNvPr>
          <p:cNvSpPr>
            <a:spLocks noGrp="1"/>
          </p:cNvSpPr>
          <p:nvPr>
            <p:ph type="dt" sz="half" idx="10"/>
          </p:nvPr>
        </p:nvSpPr>
        <p:spPr/>
        <p:txBody>
          <a:bodyPr/>
          <a:lstStyle>
            <a:lvl1pPr>
              <a:defRPr/>
            </a:lvl1pPr>
          </a:lstStyle>
          <a:p>
            <a:pPr>
              <a:defRPr/>
            </a:pPr>
            <a:endParaRPr lang="en-US" altLang="en-US"/>
          </a:p>
        </p:txBody>
      </p:sp>
      <p:sp>
        <p:nvSpPr>
          <p:cNvPr id="5" name="Altbilgi Yer Tutucusu 2">
            <a:extLst>
              <a:ext uri="{FF2B5EF4-FFF2-40B4-BE49-F238E27FC236}">
                <a16:creationId xmlns:a16="http://schemas.microsoft.com/office/drawing/2014/main" id="{1AF2C64C-8BC8-47DC-AC79-2CB92F7D47C8}"/>
              </a:ext>
            </a:extLst>
          </p:cNvPr>
          <p:cNvSpPr>
            <a:spLocks noGrp="1"/>
          </p:cNvSpPr>
          <p:nvPr>
            <p:ph type="ftr" sz="quarter" idx="11"/>
          </p:nvPr>
        </p:nvSpPr>
        <p:spPr/>
        <p:txBody>
          <a:bodyPr/>
          <a:lstStyle>
            <a:lvl1pPr>
              <a:defRPr/>
            </a:lvl1pPr>
          </a:lstStyle>
          <a:p>
            <a:pPr>
              <a:defRPr/>
            </a:pPr>
            <a:endParaRPr lang="en-US" altLang="en-US"/>
          </a:p>
        </p:txBody>
      </p:sp>
      <p:sp>
        <p:nvSpPr>
          <p:cNvPr id="6" name="Slayt Numarası Yer Tutucusu 22">
            <a:extLst>
              <a:ext uri="{FF2B5EF4-FFF2-40B4-BE49-F238E27FC236}">
                <a16:creationId xmlns:a16="http://schemas.microsoft.com/office/drawing/2014/main" id="{5AE92BB9-5B3F-4EAF-BE4C-FD10A6231919}"/>
              </a:ext>
            </a:extLst>
          </p:cNvPr>
          <p:cNvSpPr>
            <a:spLocks noGrp="1"/>
          </p:cNvSpPr>
          <p:nvPr>
            <p:ph type="sldNum" sz="quarter" idx="12"/>
          </p:nvPr>
        </p:nvSpPr>
        <p:spPr/>
        <p:txBody>
          <a:bodyPr/>
          <a:lstStyle>
            <a:lvl1pPr>
              <a:defRPr/>
            </a:lvl1pPr>
          </a:lstStyle>
          <a:p>
            <a:pPr>
              <a:defRPr/>
            </a:pPr>
            <a:fld id="{CD810F14-40C5-40A9-A730-B1E20ACE7C96}" type="slidenum">
              <a:rPr lang="en-US" altLang="en-US"/>
              <a:pPr>
                <a:defRPr/>
              </a:pPr>
              <a:t>‹#›</a:t>
            </a:fld>
            <a:endParaRPr lang="en-US" altLang="en-US"/>
          </a:p>
        </p:txBody>
      </p:sp>
    </p:spTree>
    <p:extLst>
      <p:ext uri="{BB962C8B-B14F-4D97-AF65-F5344CB8AC3E}">
        <p14:creationId xmlns:p14="http://schemas.microsoft.com/office/powerpoint/2010/main" val="334822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Dikdörtgen 9">
            <a:extLst>
              <a:ext uri="{FF2B5EF4-FFF2-40B4-BE49-F238E27FC236}">
                <a16:creationId xmlns:a16="http://schemas.microsoft.com/office/drawing/2014/main" id="{8485E247-78ED-4489-A61F-5C374DEBB845}"/>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5" name="Dikdörtgen 10">
            <a:extLst>
              <a:ext uri="{FF2B5EF4-FFF2-40B4-BE49-F238E27FC236}">
                <a16:creationId xmlns:a16="http://schemas.microsoft.com/office/drawing/2014/main" id="{4B88862E-9D2D-4636-8EAF-B25B62A63336}"/>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Dikdörtgen 11">
            <a:extLst>
              <a:ext uri="{FF2B5EF4-FFF2-40B4-BE49-F238E27FC236}">
                <a16:creationId xmlns:a16="http://schemas.microsoft.com/office/drawing/2014/main" id="{0D0F8068-64DD-45F3-8827-F59A728C5E85}"/>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3" name="Metin Yer Tutucusu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tr-TR"/>
              <a:t>Asıl metin stillerini düzenlemek için tıklatın</a:t>
            </a:r>
          </a:p>
        </p:txBody>
      </p:sp>
      <p:sp>
        <p:nvSpPr>
          <p:cNvPr id="2" name="Başlık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tr-TR"/>
              <a:t>Asıl başlık stili için tıklatın</a:t>
            </a:r>
            <a:endParaRPr lang="en-US"/>
          </a:p>
        </p:txBody>
      </p:sp>
      <p:sp>
        <p:nvSpPr>
          <p:cNvPr id="7" name="Veri Yer Tutucusu 11">
            <a:extLst>
              <a:ext uri="{FF2B5EF4-FFF2-40B4-BE49-F238E27FC236}">
                <a16:creationId xmlns:a16="http://schemas.microsoft.com/office/drawing/2014/main" id="{6C94575E-5415-44D8-B880-D39054211F34}"/>
              </a:ext>
            </a:extLst>
          </p:cNvPr>
          <p:cNvSpPr>
            <a:spLocks noGrp="1"/>
          </p:cNvSpPr>
          <p:nvPr>
            <p:ph type="dt" sz="half" idx="10"/>
          </p:nvPr>
        </p:nvSpPr>
        <p:spPr/>
        <p:txBody>
          <a:bodyPr/>
          <a:lstStyle>
            <a:lvl1pPr>
              <a:defRPr/>
            </a:lvl1pPr>
          </a:lstStyle>
          <a:p>
            <a:pPr>
              <a:defRPr/>
            </a:pPr>
            <a:endParaRPr lang="en-US" altLang="en-US"/>
          </a:p>
        </p:txBody>
      </p:sp>
      <p:sp>
        <p:nvSpPr>
          <p:cNvPr id="8" name="Slayt Numarası Yer Tutucusu 12">
            <a:extLst>
              <a:ext uri="{FF2B5EF4-FFF2-40B4-BE49-F238E27FC236}">
                <a16:creationId xmlns:a16="http://schemas.microsoft.com/office/drawing/2014/main" id="{434D758E-BD73-45AE-A403-EE722729D6A4}"/>
              </a:ext>
            </a:extLst>
          </p:cNvPr>
          <p:cNvSpPr>
            <a:spLocks noGrp="1"/>
          </p:cNvSpPr>
          <p:nvPr>
            <p:ph type="sldNum" sz="quarter" idx="11"/>
          </p:nvPr>
        </p:nvSpPr>
        <p:spPr>
          <a:xfrm>
            <a:off x="0" y="1752600"/>
            <a:ext cx="1295400" cy="701675"/>
          </a:xfrm>
        </p:spPr>
        <p:txBody>
          <a:bodyPr>
            <a:noAutofit/>
          </a:bodyPr>
          <a:lstStyle>
            <a:lvl1pPr>
              <a:defRPr sz="2400"/>
            </a:lvl1pPr>
          </a:lstStyle>
          <a:p>
            <a:pPr>
              <a:defRPr/>
            </a:pPr>
            <a:fld id="{D38100BC-DEF2-4900-A766-091B8B2A04F2}" type="slidenum">
              <a:rPr lang="en-US" altLang="en-US"/>
              <a:pPr>
                <a:defRPr/>
              </a:pPr>
              <a:t>‹#›</a:t>
            </a:fld>
            <a:endParaRPr lang="en-US" altLang="en-US"/>
          </a:p>
        </p:txBody>
      </p:sp>
      <p:sp>
        <p:nvSpPr>
          <p:cNvPr id="9" name="Altbilgi Yer Tutucusu 13">
            <a:extLst>
              <a:ext uri="{FF2B5EF4-FFF2-40B4-BE49-F238E27FC236}">
                <a16:creationId xmlns:a16="http://schemas.microsoft.com/office/drawing/2014/main" id="{E60132DD-C4D8-4572-8C8A-727D6633B309}"/>
              </a:ext>
            </a:extLst>
          </p:cNvPr>
          <p:cNvSpPr>
            <a:spLocks noGrp="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29596199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en-US"/>
          </a:p>
        </p:txBody>
      </p:sp>
      <p:sp>
        <p:nvSpPr>
          <p:cNvPr id="9" name="İçerik Yer Tutucusu 8"/>
          <p:cNvSpPr>
            <a:spLocks noGrp="1"/>
          </p:cNvSpPr>
          <p:nvPr>
            <p:ph sz="quarter" idx="1"/>
          </p:nvPr>
        </p:nvSpPr>
        <p:spPr>
          <a:xfrm>
            <a:off x="609600" y="1589567"/>
            <a:ext cx="3886200" cy="45720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1" name="İçerik Yer Tutucusu 10"/>
          <p:cNvSpPr>
            <a:spLocks noGrp="1"/>
          </p:cNvSpPr>
          <p:nvPr>
            <p:ph sz="quarter" idx="2"/>
          </p:nvPr>
        </p:nvSpPr>
        <p:spPr>
          <a:xfrm>
            <a:off x="4844901" y="1589567"/>
            <a:ext cx="3886200" cy="45720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7">
            <a:extLst>
              <a:ext uri="{FF2B5EF4-FFF2-40B4-BE49-F238E27FC236}">
                <a16:creationId xmlns:a16="http://schemas.microsoft.com/office/drawing/2014/main" id="{8D36D5EF-7211-44C4-8064-24585D9923A1}"/>
              </a:ext>
            </a:extLst>
          </p:cNvPr>
          <p:cNvSpPr>
            <a:spLocks noGrp="1"/>
          </p:cNvSpPr>
          <p:nvPr>
            <p:ph type="dt" sz="half" idx="10"/>
          </p:nvPr>
        </p:nvSpPr>
        <p:spPr/>
        <p:txBody>
          <a:bodyPr rtlCol="0"/>
          <a:lstStyle>
            <a:lvl1pPr>
              <a:defRPr/>
            </a:lvl1pPr>
          </a:lstStyle>
          <a:p>
            <a:pPr>
              <a:defRPr/>
            </a:pPr>
            <a:endParaRPr lang="en-US" altLang="en-US"/>
          </a:p>
        </p:txBody>
      </p:sp>
      <p:sp>
        <p:nvSpPr>
          <p:cNvPr id="6" name="Slayt Numarası Yer Tutucusu 9">
            <a:extLst>
              <a:ext uri="{FF2B5EF4-FFF2-40B4-BE49-F238E27FC236}">
                <a16:creationId xmlns:a16="http://schemas.microsoft.com/office/drawing/2014/main" id="{84721B50-253B-4961-885A-B23FAF385E51}"/>
              </a:ext>
            </a:extLst>
          </p:cNvPr>
          <p:cNvSpPr>
            <a:spLocks noGrp="1"/>
          </p:cNvSpPr>
          <p:nvPr>
            <p:ph type="sldNum" sz="quarter" idx="11"/>
          </p:nvPr>
        </p:nvSpPr>
        <p:spPr/>
        <p:txBody>
          <a:bodyPr/>
          <a:lstStyle>
            <a:lvl1pPr>
              <a:defRPr/>
            </a:lvl1pPr>
          </a:lstStyle>
          <a:p>
            <a:pPr>
              <a:defRPr/>
            </a:pPr>
            <a:fld id="{B3271BE7-CA46-4BC3-8557-C9DE8682F24D}" type="slidenum">
              <a:rPr lang="en-US" altLang="en-US"/>
              <a:pPr>
                <a:defRPr/>
              </a:pPr>
              <a:t>‹#›</a:t>
            </a:fld>
            <a:endParaRPr lang="en-US" altLang="en-US"/>
          </a:p>
        </p:txBody>
      </p:sp>
      <p:sp>
        <p:nvSpPr>
          <p:cNvPr id="7" name="Altbilgi Yer Tutucusu 11">
            <a:extLst>
              <a:ext uri="{FF2B5EF4-FFF2-40B4-BE49-F238E27FC236}">
                <a16:creationId xmlns:a16="http://schemas.microsoft.com/office/drawing/2014/main" id="{8DDC705D-5CD1-4C52-8417-4FB05A307C3D}"/>
              </a:ext>
            </a:extLst>
          </p:cNvPr>
          <p:cNvSpPr>
            <a:spLocks noGrp="1"/>
          </p:cNvSpPr>
          <p:nvPr>
            <p:ph type="ftr" sz="quarter" idx="12"/>
          </p:nvPr>
        </p:nvSpPr>
        <p:spPr/>
        <p:txBody>
          <a:bodyPr rtlCol="0"/>
          <a:lstStyle>
            <a:lvl1pPr>
              <a:defRPr/>
            </a:lvl1pPr>
          </a:lstStyle>
          <a:p>
            <a:pPr>
              <a:defRPr/>
            </a:pPr>
            <a:endParaRPr lang="en-US" altLang="en-US"/>
          </a:p>
        </p:txBody>
      </p:sp>
    </p:spTree>
    <p:extLst>
      <p:ext uri="{BB962C8B-B14F-4D97-AF65-F5344CB8AC3E}">
        <p14:creationId xmlns:p14="http://schemas.microsoft.com/office/powerpoint/2010/main" val="87353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533400" y="273050"/>
            <a:ext cx="8153400" cy="869950"/>
          </a:xfrm>
        </p:spPr>
        <p:txBody>
          <a:bodyPr/>
          <a:lstStyle>
            <a:lvl1pPr>
              <a:defRPr/>
            </a:lvl1pPr>
          </a:lstStyle>
          <a:p>
            <a:r>
              <a:rPr lang="tr-TR"/>
              <a:t>Asıl başlık stili için tıklatın</a:t>
            </a:r>
            <a:endParaRPr lang="en-US"/>
          </a:p>
        </p:txBody>
      </p:sp>
      <p:sp>
        <p:nvSpPr>
          <p:cNvPr id="11" name="İçerik Yer Tutucusu 10"/>
          <p:cNvSpPr>
            <a:spLocks noGrp="1"/>
          </p:cNvSpPr>
          <p:nvPr>
            <p:ph sz="quarter" idx="2"/>
          </p:nvPr>
        </p:nvSpPr>
        <p:spPr>
          <a:xfrm>
            <a:off x="609600" y="2438400"/>
            <a:ext cx="3886200" cy="35814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3" name="İçerik Yer Tutucusu 12"/>
          <p:cNvSpPr>
            <a:spLocks noGrp="1"/>
          </p:cNvSpPr>
          <p:nvPr>
            <p:ph sz="quarter" idx="4"/>
          </p:nvPr>
        </p:nvSpPr>
        <p:spPr>
          <a:xfrm>
            <a:off x="4800600" y="2438400"/>
            <a:ext cx="3886200" cy="35814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6" name="Metin Yer Tutucusu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tr-TR"/>
              <a:t>Asıl metin stillerini düzenlemek için tıklatın</a:t>
            </a:r>
          </a:p>
        </p:txBody>
      </p:sp>
      <p:sp>
        <p:nvSpPr>
          <p:cNvPr id="15" name="Metin Yer Tutucusu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tr-TR"/>
              <a:t>Asıl metin stillerini düzenlemek için tıklatın</a:t>
            </a:r>
          </a:p>
        </p:txBody>
      </p:sp>
      <p:sp>
        <p:nvSpPr>
          <p:cNvPr id="7" name="Veri Yer Tutucusu 9">
            <a:extLst>
              <a:ext uri="{FF2B5EF4-FFF2-40B4-BE49-F238E27FC236}">
                <a16:creationId xmlns:a16="http://schemas.microsoft.com/office/drawing/2014/main" id="{93B6AD88-DF03-4BE2-B0CF-D7688FD7A626}"/>
              </a:ext>
            </a:extLst>
          </p:cNvPr>
          <p:cNvSpPr>
            <a:spLocks noGrp="1"/>
          </p:cNvSpPr>
          <p:nvPr>
            <p:ph type="dt" sz="half" idx="10"/>
          </p:nvPr>
        </p:nvSpPr>
        <p:spPr/>
        <p:txBody>
          <a:bodyPr rtlCol="0"/>
          <a:lstStyle>
            <a:lvl1pPr>
              <a:defRPr/>
            </a:lvl1pPr>
          </a:lstStyle>
          <a:p>
            <a:pPr>
              <a:defRPr/>
            </a:pPr>
            <a:endParaRPr lang="en-US" altLang="en-US"/>
          </a:p>
        </p:txBody>
      </p:sp>
      <p:sp>
        <p:nvSpPr>
          <p:cNvPr id="8" name="Slayt Numarası Yer Tutucusu 11">
            <a:extLst>
              <a:ext uri="{FF2B5EF4-FFF2-40B4-BE49-F238E27FC236}">
                <a16:creationId xmlns:a16="http://schemas.microsoft.com/office/drawing/2014/main" id="{451B77FC-7199-4891-B1C3-DDB7553F7D69}"/>
              </a:ext>
            </a:extLst>
          </p:cNvPr>
          <p:cNvSpPr>
            <a:spLocks noGrp="1"/>
          </p:cNvSpPr>
          <p:nvPr>
            <p:ph type="sldNum" sz="quarter" idx="11"/>
          </p:nvPr>
        </p:nvSpPr>
        <p:spPr/>
        <p:txBody>
          <a:bodyPr/>
          <a:lstStyle>
            <a:lvl1pPr>
              <a:defRPr/>
            </a:lvl1pPr>
          </a:lstStyle>
          <a:p>
            <a:pPr>
              <a:defRPr/>
            </a:pPr>
            <a:fld id="{E27846E9-E1B3-4590-94A3-8F84AD480E22}" type="slidenum">
              <a:rPr lang="en-US" altLang="en-US"/>
              <a:pPr>
                <a:defRPr/>
              </a:pPr>
              <a:t>‹#›</a:t>
            </a:fld>
            <a:endParaRPr lang="en-US" altLang="en-US"/>
          </a:p>
        </p:txBody>
      </p:sp>
      <p:sp>
        <p:nvSpPr>
          <p:cNvPr id="9" name="Altbilgi Yer Tutucusu 13">
            <a:extLst>
              <a:ext uri="{FF2B5EF4-FFF2-40B4-BE49-F238E27FC236}">
                <a16:creationId xmlns:a16="http://schemas.microsoft.com/office/drawing/2014/main" id="{F190BAE2-0D59-4195-813C-BE5EF87B910A}"/>
              </a:ext>
            </a:extLst>
          </p:cNvPr>
          <p:cNvSpPr>
            <a:spLocks noGrp="1"/>
          </p:cNvSpPr>
          <p:nvPr>
            <p:ph type="ftr" sz="quarter" idx="12"/>
          </p:nvPr>
        </p:nvSpPr>
        <p:spPr/>
        <p:txBody>
          <a:bodyPr rtlCol="0"/>
          <a:lstStyle>
            <a:lvl1pPr>
              <a:defRPr/>
            </a:lvl1pPr>
          </a:lstStyle>
          <a:p>
            <a:pPr>
              <a:defRPr/>
            </a:pPr>
            <a:endParaRPr lang="en-US" altLang="en-US"/>
          </a:p>
        </p:txBody>
      </p:sp>
    </p:spTree>
    <p:extLst>
      <p:ext uri="{BB962C8B-B14F-4D97-AF65-F5344CB8AC3E}">
        <p14:creationId xmlns:p14="http://schemas.microsoft.com/office/powerpoint/2010/main" val="533704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a:t>Asıl başlık stili için tıklatın</a:t>
            </a:r>
            <a:endParaRPr lang="en-US"/>
          </a:p>
        </p:txBody>
      </p:sp>
      <p:sp>
        <p:nvSpPr>
          <p:cNvPr id="3" name="Veri Yer Tutucusu 13">
            <a:extLst>
              <a:ext uri="{FF2B5EF4-FFF2-40B4-BE49-F238E27FC236}">
                <a16:creationId xmlns:a16="http://schemas.microsoft.com/office/drawing/2014/main" id="{C574C97B-EF8C-4999-BFD1-52A5660CB9CD}"/>
              </a:ext>
            </a:extLst>
          </p:cNvPr>
          <p:cNvSpPr>
            <a:spLocks noGrp="1"/>
          </p:cNvSpPr>
          <p:nvPr>
            <p:ph type="dt" sz="half" idx="10"/>
          </p:nvPr>
        </p:nvSpPr>
        <p:spPr/>
        <p:txBody>
          <a:bodyPr/>
          <a:lstStyle>
            <a:lvl1pPr>
              <a:defRPr/>
            </a:lvl1pPr>
          </a:lstStyle>
          <a:p>
            <a:pPr>
              <a:defRPr/>
            </a:pPr>
            <a:endParaRPr lang="en-US" altLang="en-US"/>
          </a:p>
        </p:txBody>
      </p:sp>
      <p:sp>
        <p:nvSpPr>
          <p:cNvPr id="4" name="Altbilgi Yer Tutucusu 2">
            <a:extLst>
              <a:ext uri="{FF2B5EF4-FFF2-40B4-BE49-F238E27FC236}">
                <a16:creationId xmlns:a16="http://schemas.microsoft.com/office/drawing/2014/main" id="{B13CE831-5BA9-4323-9150-629151DEF7DC}"/>
              </a:ext>
            </a:extLst>
          </p:cNvPr>
          <p:cNvSpPr>
            <a:spLocks noGrp="1"/>
          </p:cNvSpPr>
          <p:nvPr>
            <p:ph type="ftr" sz="quarter" idx="11"/>
          </p:nvPr>
        </p:nvSpPr>
        <p:spPr/>
        <p:txBody>
          <a:bodyPr/>
          <a:lstStyle>
            <a:lvl1pPr>
              <a:defRPr/>
            </a:lvl1pPr>
          </a:lstStyle>
          <a:p>
            <a:pPr>
              <a:defRPr/>
            </a:pPr>
            <a:endParaRPr lang="en-US" altLang="en-US"/>
          </a:p>
        </p:txBody>
      </p:sp>
      <p:sp>
        <p:nvSpPr>
          <p:cNvPr id="5" name="Slayt Numarası Yer Tutucusu 22">
            <a:extLst>
              <a:ext uri="{FF2B5EF4-FFF2-40B4-BE49-F238E27FC236}">
                <a16:creationId xmlns:a16="http://schemas.microsoft.com/office/drawing/2014/main" id="{1C27A17C-F898-4167-907D-6B5537598A36}"/>
              </a:ext>
            </a:extLst>
          </p:cNvPr>
          <p:cNvSpPr>
            <a:spLocks noGrp="1"/>
          </p:cNvSpPr>
          <p:nvPr>
            <p:ph type="sldNum" sz="quarter" idx="12"/>
          </p:nvPr>
        </p:nvSpPr>
        <p:spPr/>
        <p:txBody>
          <a:bodyPr/>
          <a:lstStyle>
            <a:lvl1pPr>
              <a:defRPr/>
            </a:lvl1pPr>
          </a:lstStyle>
          <a:p>
            <a:pPr>
              <a:defRPr/>
            </a:pPr>
            <a:fld id="{51FB33F9-B80D-443F-95B4-45B57BFB6BEB}" type="slidenum">
              <a:rPr lang="en-US" altLang="en-US"/>
              <a:pPr>
                <a:defRPr/>
              </a:pPr>
              <a:t>‹#›</a:t>
            </a:fld>
            <a:endParaRPr lang="en-US" altLang="en-US"/>
          </a:p>
        </p:txBody>
      </p:sp>
    </p:spTree>
    <p:extLst>
      <p:ext uri="{BB962C8B-B14F-4D97-AF65-F5344CB8AC3E}">
        <p14:creationId xmlns:p14="http://schemas.microsoft.com/office/powerpoint/2010/main" val="110828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0370B43-3D35-43EF-BD14-9625A2560634}"/>
              </a:ext>
            </a:extLst>
          </p:cNvPr>
          <p:cNvSpPr>
            <a:spLocks noGrp="1"/>
          </p:cNvSpPr>
          <p:nvPr>
            <p:ph type="dt" sz="half" idx="10"/>
          </p:nvPr>
        </p:nvSpPr>
        <p:spPr/>
        <p:txBody>
          <a:bodyPr/>
          <a:lstStyle>
            <a:lvl1pPr>
              <a:defRPr/>
            </a:lvl1pPr>
          </a:lstStyle>
          <a:p>
            <a:pPr>
              <a:defRPr/>
            </a:pPr>
            <a:endParaRPr lang="en-US" altLang="en-US"/>
          </a:p>
        </p:txBody>
      </p:sp>
      <p:sp>
        <p:nvSpPr>
          <p:cNvPr id="3" name="Altbilgi Yer Tutucusu 2">
            <a:extLst>
              <a:ext uri="{FF2B5EF4-FFF2-40B4-BE49-F238E27FC236}">
                <a16:creationId xmlns:a16="http://schemas.microsoft.com/office/drawing/2014/main" id="{87C3C631-2597-4CB5-924B-E50AEA842E63}"/>
              </a:ext>
            </a:extLst>
          </p:cNvPr>
          <p:cNvSpPr>
            <a:spLocks noGrp="1"/>
          </p:cNvSpPr>
          <p:nvPr>
            <p:ph type="ftr" sz="quarter" idx="11"/>
          </p:nvPr>
        </p:nvSpPr>
        <p:spPr/>
        <p:txBody>
          <a:bodyPr/>
          <a:lstStyle>
            <a:lvl1pPr>
              <a:defRPr/>
            </a:lvl1pPr>
          </a:lstStyle>
          <a:p>
            <a:pPr>
              <a:defRPr/>
            </a:pPr>
            <a:endParaRPr lang="en-US" altLang="en-US"/>
          </a:p>
        </p:txBody>
      </p:sp>
      <p:sp>
        <p:nvSpPr>
          <p:cNvPr id="4" name="Slayt Numarası Yer Tutucusu 3">
            <a:extLst>
              <a:ext uri="{FF2B5EF4-FFF2-40B4-BE49-F238E27FC236}">
                <a16:creationId xmlns:a16="http://schemas.microsoft.com/office/drawing/2014/main" id="{1D418F2F-BD8A-4141-98CB-DDBC144D308D}"/>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F790BBE0-E077-41CE-A291-B31EE15B3DA0}" type="slidenum">
              <a:rPr lang="en-US" altLang="en-US"/>
              <a:pPr>
                <a:defRPr/>
              </a:pPr>
              <a:t>‹#›</a:t>
            </a:fld>
            <a:endParaRPr lang="en-US" altLang="en-US"/>
          </a:p>
        </p:txBody>
      </p:sp>
    </p:spTree>
    <p:extLst>
      <p:ext uri="{BB962C8B-B14F-4D97-AF65-F5344CB8AC3E}">
        <p14:creationId xmlns:p14="http://schemas.microsoft.com/office/powerpoint/2010/main" val="2401376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609600" y="273050"/>
            <a:ext cx="8077200" cy="869950"/>
          </a:xfrm>
        </p:spPr>
        <p:txBody>
          <a:bodyPr/>
          <a:lstStyle>
            <a:lvl1pPr algn="l">
              <a:buNone/>
              <a:defRPr sz="4400" b="0"/>
            </a:lvl1pPr>
          </a:lstStyle>
          <a:p>
            <a:r>
              <a:rPr lang="tr-TR"/>
              <a:t>Asıl başlık stili için tıklatın</a:t>
            </a:r>
            <a:endParaRPr lang="en-US"/>
          </a:p>
        </p:txBody>
      </p:sp>
      <p:sp>
        <p:nvSpPr>
          <p:cNvPr id="3" name="Metin Yer Tutucusu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tr-TR"/>
              <a:t>Asıl metin stillerini düzenlemek için tıklatın</a:t>
            </a:r>
          </a:p>
        </p:txBody>
      </p:sp>
      <p:sp>
        <p:nvSpPr>
          <p:cNvPr id="9" name="İçerik Yer Tutucusu 8"/>
          <p:cNvSpPr>
            <a:spLocks noGrp="1"/>
          </p:cNvSpPr>
          <p:nvPr>
            <p:ph sz="quarter" idx="1"/>
          </p:nvPr>
        </p:nvSpPr>
        <p:spPr>
          <a:xfrm>
            <a:off x="2362200" y="1752600"/>
            <a:ext cx="6400800" cy="44196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13">
            <a:extLst>
              <a:ext uri="{FF2B5EF4-FFF2-40B4-BE49-F238E27FC236}">
                <a16:creationId xmlns:a16="http://schemas.microsoft.com/office/drawing/2014/main" id="{5A868B27-DF00-45D4-BF7B-469DA1987889}"/>
              </a:ext>
            </a:extLst>
          </p:cNvPr>
          <p:cNvSpPr>
            <a:spLocks noGrp="1"/>
          </p:cNvSpPr>
          <p:nvPr>
            <p:ph type="dt" sz="half" idx="10"/>
          </p:nvPr>
        </p:nvSpPr>
        <p:spPr/>
        <p:txBody>
          <a:bodyPr/>
          <a:lstStyle>
            <a:lvl1pPr>
              <a:defRPr/>
            </a:lvl1pPr>
          </a:lstStyle>
          <a:p>
            <a:pPr>
              <a:defRPr/>
            </a:pPr>
            <a:endParaRPr lang="en-US" altLang="en-US"/>
          </a:p>
        </p:txBody>
      </p:sp>
      <p:sp>
        <p:nvSpPr>
          <p:cNvPr id="6" name="Altbilgi Yer Tutucusu 2">
            <a:extLst>
              <a:ext uri="{FF2B5EF4-FFF2-40B4-BE49-F238E27FC236}">
                <a16:creationId xmlns:a16="http://schemas.microsoft.com/office/drawing/2014/main" id="{5C966C01-BDCC-4510-ACC3-4011C5AB15F3}"/>
              </a:ext>
            </a:extLst>
          </p:cNvPr>
          <p:cNvSpPr>
            <a:spLocks noGrp="1"/>
          </p:cNvSpPr>
          <p:nvPr>
            <p:ph type="ftr" sz="quarter" idx="11"/>
          </p:nvPr>
        </p:nvSpPr>
        <p:spPr/>
        <p:txBody>
          <a:bodyPr/>
          <a:lstStyle>
            <a:lvl1pPr>
              <a:defRPr/>
            </a:lvl1pPr>
          </a:lstStyle>
          <a:p>
            <a:pPr>
              <a:defRPr/>
            </a:pPr>
            <a:endParaRPr lang="en-US" altLang="en-US"/>
          </a:p>
        </p:txBody>
      </p:sp>
      <p:sp>
        <p:nvSpPr>
          <p:cNvPr id="7" name="Slayt Numarası Yer Tutucusu 22">
            <a:extLst>
              <a:ext uri="{FF2B5EF4-FFF2-40B4-BE49-F238E27FC236}">
                <a16:creationId xmlns:a16="http://schemas.microsoft.com/office/drawing/2014/main" id="{A5A66C17-57D8-41A6-8096-C569AFD7A316}"/>
              </a:ext>
            </a:extLst>
          </p:cNvPr>
          <p:cNvSpPr>
            <a:spLocks noGrp="1"/>
          </p:cNvSpPr>
          <p:nvPr>
            <p:ph type="sldNum" sz="quarter" idx="12"/>
          </p:nvPr>
        </p:nvSpPr>
        <p:spPr/>
        <p:txBody>
          <a:bodyPr/>
          <a:lstStyle>
            <a:lvl1pPr>
              <a:defRPr/>
            </a:lvl1pPr>
          </a:lstStyle>
          <a:p>
            <a:pPr>
              <a:defRPr/>
            </a:pPr>
            <a:fld id="{03F93FFA-8E4E-43B1-AE2F-371B9934EB2E}" type="slidenum">
              <a:rPr lang="en-US" altLang="en-US"/>
              <a:pPr>
                <a:defRPr/>
              </a:pPr>
              <a:t>‹#›</a:t>
            </a:fld>
            <a:endParaRPr lang="en-US" altLang="en-US"/>
          </a:p>
        </p:txBody>
      </p:sp>
    </p:spTree>
    <p:extLst>
      <p:ext uri="{BB962C8B-B14F-4D97-AF65-F5344CB8AC3E}">
        <p14:creationId xmlns:p14="http://schemas.microsoft.com/office/powerpoint/2010/main" val="2613779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ikdörtgen 9">
            <a:extLst>
              <a:ext uri="{FF2B5EF4-FFF2-40B4-BE49-F238E27FC236}">
                <a16:creationId xmlns:a16="http://schemas.microsoft.com/office/drawing/2014/main" id="{4F756BE2-41E2-40D8-94A4-8E8DE35FD0F1}"/>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6" name="Dikdörtgen 10">
            <a:extLst>
              <a:ext uri="{FF2B5EF4-FFF2-40B4-BE49-F238E27FC236}">
                <a16:creationId xmlns:a16="http://schemas.microsoft.com/office/drawing/2014/main" id="{5DA2AD0C-BB56-498B-B049-6AC268CA4675}"/>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7" name="Dikdörtgen 11">
            <a:extLst>
              <a:ext uri="{FF2B5EF4-FFF2-40B4-BE49-F238E27FC236}">
                <a16:creationId xmlns:a16="http://schemas.microsoft.com/office/drawing/2014/main" id="{49EBF8D5-91A3-4279-B22D-8188725669F2}"/>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Dikdörtgen 12">
            <a:extLst>
              <a:ext uri="{FF2B5EF4-FFF2-40B4-BE49-F238E27FC236}">
                <a16:creationId xmlns:a16="http://schemas.microsoft.com/office/drawing/2014/main" id="{642C300F-60BE-4AF9-A064-77EC4218AC81}"/>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4" name="Metin Yer Tutucusu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tr-TR"/>
              <a:t>Asıl metin stillerini düzenlemek için tıklatın</a:t>
            </a:r>
          </a:p>
        </p:txBody>
      </p:sp>
      <p:sp>
        <p:nvSpPr>
          <p:cNvPr id="2" name="Başlık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tr-TR"/>
              <a:t>Asıl başlık stili için tıklatın</a:t>
            </a:r>
            <a:endParaRPr lang="en-US"/>
          </a:p>
        </p:txBody>
      </p:sp>
      <p:sp>
        <p:nvSpPr>
          <p:cNvPr id="3" name="Resim Yer Tutucusu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tr-TR" noProof="0"/>
              <a:t>Resim eklemek için simgeyi tıklatın</a:t>
            </a:r>
            <a:endParaRPr lang="en-US" noProof="0" dirty="0"/>
          </a:p>
        </p:txBody>
      </p:sp>
      <p:sp>
        <p:nvSpPr>
          <p:cNvPr id="9" name="Veri Yer Tutucusu 11">
            <a:extLst>
              <a:ext uri="{FF2B5EF4-FFF2-40B4-BE49-F238E27FC236}">
                <a16:creationId xmlns:a16="http://schemas.microsoft.com/office/drawing/2014/main" id="{EF8D3636-6307-45E0-8457-9550E9897081}"/>
              </a:ext>
            </a:extLst>
          </p:cNvPr>
          <p:cNvSpPr>
            <a:spLocks noGrp="1"/>
          </p:cNvSpPr>
          <p:nvPr>
            <p:ph type="dt" sz="half" idx="10"/>
          </p:nvPr>
        </p:nvSpPr>
        <p:spPr>
          <a:xfrm>
            <a:off x="6248400" y="6248400"/>
            <a:ext cx="2667000" cy="365125"/>
          </a:xfrm>
        </p:spPr>
        <p:txBody>
          <a:bodyPr rtlCol="0"/>
          <a:lstStyle>
            <a:lvl1pPr>
              <a:defRPr/>
            </a:lvl1pPr>
          </a:lstStyle>
          <a:p>
            <a:pPr>
              <a:defRPr/>
            </a:pPr>
            <a:endParaRPr lang="en-US" altLang="en-US"/>
          </a:p>
        </p:txBody>
      </p:sp>
      <p:sp>
        <p:nvSpPr>
          <p:cNvPr id="10" name="Slayt Numarası Yer Tutucusu 12">
            <a:extLst>
              <a:ext uri="{FF2B5EF4-FFF2-40B4-BE49-F238E27FC236}">
                <a16:creationId xmlns:a16="http://schemas.microsoft.com/office/drawing/2014/main" id="{000431F7-B43B-48FF-8399-5BEC1454F050}"/>
              </a:ext>
            </a:extLst>
          </p:cNvPr>
          <p:cNvSpPr>
            <a:spLocks noGrp="1"/>
          </p:cNvSpPr>
          <p:nvPr>
            <p:ph type="sldNum" sz="quarter" idx="11"/>
          </p:nvPr>
        </p:nvSpPr>
        <p:spPr>
          <a:xfrm>
            <a:off x="0" y="4667250"/>
            <a:ext cx="1447800" cy="663575"/>
          </a:xfrm>
        </p:spPr>
        <p:txBody>
          <a:bodyPr/>
          <a:lstStyle>
            <a:lvl1pPr>
              <a:defRPr sz="2800"/>
            </a:lvl1pPr>
          </a:lstStyle>
          <a:p>
            <a:pPr>
              <a:defRPr/>
            </a:pPr>
            <a:fld id="{C1968E84-1822-401B-9501-593165A3053F}" type="slidenum">
              <a:rPr lang="en-US" altLang="en-US"/>
              <a:pPr>
                <a:defRPr/>
              </a:pPr>
              <a:t>‹#›</a:t>
            </a:fld>
            <a:endParaRPr lang="en-US" altLang="en-US"/>
          </a:p>
        </p:txBody>
      </p:sp>
      <p:sp>
        <p:nvSpPr>
          <p:cNvPr id="11" name="Altbilgi Yer Tutucusu 13">
            <a:extLst>
              <a:ext uri="{FF2B5EF4-FFF2-40B4-BE49-F238E27FC236}">
                <a16:creationId xmlns:a16="http://schemas.microsoft.com/office/drawing/2014/main" id="{BBBA6701-16E9-44AA-8770-D119C1018BE5}"/>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n-US" altLang="en-US"/>
          </a:p>
        </p:txBody>
      </p:sp>
    </p:spTree>
    <p:extLst>
      <p:ext uri="{BB962C8B-B14F-4D97-AF65-F5344CB8AC3E}">
        <p14:creationId xmlns:p14="http://schemas.microsoft.com/office/powerpoint/2010/main" val="127877731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aşlık Yer Tutucusu 21">
            <a:extLst>
              <a:ext uri="{FF2B5EF4-FFF2-40B4-BE49-F238E27FC236}">
                <a16:creationId xmlns:a16="http://schemas.microsoft.com/office/drawing/2014/main" id="{E8AA08D6-86A6-4034-BC5B-F3E5FEE995F8}"/>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en-US"/>
              <a:t>Asıl başlık stili için tıklatın</a:t>
            </a:r>
            <a:endParaRPr lang="en-US" altLang="en-US"/>
          </a:p>
        </p:txBody>
      </p:sp>
      <p:sp>
        <p:nvSpPr>
          <p:cNvPr id="1027" name="Metin Yer Tutucusu 12">
            <a:extLst>
              <a:ext uri="{FF2B5EF4-FFF2-40B4-BE49-F238E27FC236}">
                <a16:creationId xmlns:a16="http://schemas.microsoft.com/office/drawing/2014/main" id="{30C91656-A471-487D-AE56-66B84039F66B}"/>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en-US"/>
              <a:t>Asıl metin stillerini düzenlemek için tıklatın</a:t>
            </a:r>
          </a:p>
          <a:p>
            <a:pPr lvl="1"/>
            <a:r>
              <a:rPr lang="tr-TR" altLang="en-US"/>
              <a:t>İkinci düzey</a:t>
            </a:r>
          </a:p>
          <a:p>
            <a:pPr lvl="2"/>
            <a:r>
              <a:rPr lang="tr-TR" altLang="en-US"/>
              <a:t>Üçüncü düzey</a:t>
            </a:r>
          </a:p>
          <a:p>
            <a:pPr lvl="3"/>
            <a:r>
              <a:rPr lang="tr-TR" altLang="en-US"/>
              <a:t>Dördüncü düzey</a:t>
            </a:r>
          </a:p>
          <a:p>
            <a:pPr lvl="4"/>
            <a:r>
              <a:rPr lang="tr-TR" altLang="en-US"/>
              <a:t>Beşinci düzey</a:t>
            </a:r>
            <a:endParaRPr lang="en-US" altLang="en-US"/>
          </a:p>
        </p:txBody>
      </p:sp>
      <p:sp>
        <p:nvSpPr>
          <p:cNvPr id="14" name="Veri Yer Tutucusu 13">
            <a:extLst>
              <a:ext uri="{FF2B5EF4-FFF2-40B4-BE49-F238E27FC236}">
                <a16:creationId xmlns:a16="http://schemas.microsoft.com/office/drawing/2014/main" id="{878841DA-0C67-4FFD-8320-9D6E4128FABB}"/>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latin typeface="Arial" charset="0"/>
              </a:defRPr>
            </a:lvl1pPr>
          </a:lstStyle>
          <a:p>
            <a:pPr>
              <a:defRPr/>
            </a:pPr>
            <a:endParaRPr lang="en-US" altLang="en-US"/>
          </a:p>
        </p:txBody>
      </p:sp>
      <p:sp>
        <p:nvSpPr>
          <p:cNvPr id="3" name="Altbilgi Yer Tutucusu 2">
            <a:extLst>
              <a:ext uri="{FF2B5EF4-FFF2-40B4-BE49-F238E27FC236}">
                <a16:creationId xmlns:a16="http://schemas.microsoft.com/office/drawing/2014/main" id="{2F84224C-4506-4DBF-B179-68B52E9E1A24}"/>
              </a:ext>
            </a:extLst>
          </p:cNvPr>
          <p:cNvSpPr>
            <a:spLocks noGrp="1"/>
          </p:cNvSpPr>
          <p:nvPr>
            <p:ph type="ftr" sz="quarter" idx="3"/>
          </p:nvPr>
        </p:nvSpPr>
        <p:spPr>
          <a:xfrm>
            <a:off x="609600" y="6248400"/>
            <a:ext cx="5421313" cy="365125"/>
          </a:xfrm>
          <a:prstGeom prst="rect">
            <a:avLst/>
          </a:prstGeom>
        </p:spPr>
        <p:txBody>
          <a:bodyPr vert="horz" anchor="ctr"/>
          <a:lstStyle>
            <a:lvl1pPr algn="r" eaLnBrk="1" latinLnBrk="0" hangingPunct="1">
              <a:defRPr kumimoji="0" sz="1400">
                <a:solidFill>
                  <a:schemeClr val="tx2"/>
                </a:solidFill>
                <a:latin typeface="Arial" charset="0"/>
              </a:defRPr>
            </a:lvl1pPr>
          </a:lstStyle>
          <a:p>
            <a:pPr>
              <a:defRPr/>
            </a:pPr>
            <a:endParaRPr lang="en-US" altLang="en-US"/>
          </a:p>
        </p:txBody>
      </p:sp>
      <p:sp>
        <p:nvSpPr>
          <p:cNvPr id="7" name="Dikdörtgen 6">
            <a:extLst>
              <a:ext uri="{FF2B5EF4-FFF2-40B4-BE49-F238E27FC236}">
                <a16:creationId xmlns:a16="http://schemas.microsoft.com/office/drawing/2014/main" id="{3A6958C2-49AD-4DA2-A0DB-D95D0953A3D8}"/>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Dikdörtgen 7">
            <a:extLst>
              <a:ext uri="{FF2B5EF4-FFF2-40B4-BE49-F238E27FC236}">
                <a16:creationId xmlns:a16="http://schemas.microsoft.com/office/drawing/2014/main" id="{55081264-35A9-4D58-BB45-ECDB5867EDF1}"/>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Dikdörtgen 8">
            <a:extLst>
              <a:ext uri="{FF2B5EF4-FFF2-40B4-BE49-F238E27FC236}">
                <a16:creationId xmlns:a16="http://schemas.microsoft.com/office/drawing/2014/main" id="{5EA1B34D-4E0B-4BF5-9E80-216DAF8705A9}"/>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23" name="Slayt Numarası Yer Tutucusu 22">
            <a:extLst>
              <a:ext uri="{FF2B5EF4-FFF2-40B4-BE49-F238E27FC236}">
                <a16:creationId xmlns:a16="http://schemas.microsoft.com/office/drawing/2014/main" id="{FA7C8282-2BEB-4D2B-904E-20CAD139F7F9}"/>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eaLnBrk="1" hangingPunct="1">
              <a:defRPr sz="1400" b="1">
                <a:solidFill>
                  <a:srgbClr val="FFFFFF"/>
                </a:solidFill>
              </a:defRPr>
            </a:lvl1pPr>
          </a:lstStyle>
          <a:p>
            <a:pPr>
              <a:defRPr/>
            </a:pPr>
            <a:fld id="{977D41BB-2763-42BF-9C2C-0A730593520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77" r:id="rId1"/>
    <p:sldLayoutId id="2147484273" r:id="rId2"/>
    <p:sldLayoutId id="2147484278" r:id="rId3"/>
    <p:sldLayoutId id="2147484279" r:id="rId4"/>
    <p:sldLayoutId id="2147484280" r:id="rId5"/>
    <p:sldLayoutId id="2147484274" r:id="rId6"/>
    <p:sldLayoutId id="2147484281" r:id="rId7"/>
    <p:sldLayoutId id="2147484275" r:id="rId8"/>
    <p:sldLayoutId id="2147484282" r:id="rId9"/>
    <p:sldLayoutId id="2147484276" r:id="rId10"/>
    <p:sldLayoutId id="2147484283" r:id="rId11"/>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C956E"/>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8DA9"/>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image" Target="../media/image42.png"/><Relationship Id="rId18" Type="http://schemas.openxmlformats.org/officeDocument/2006/relationships/oleObject" Target="../embeddings/oleObject9.bin"/><Relationship Id="rId3" Type="http://schemas.openxmlformats.org/officeDocument/2006/relationships/notesSlide" Target="../notesSlides/notesSlide9.xml"/><Relationship Id="rId7" Type="http://schemas.openxmlformats.org/officeDocument/2006/relationships/oleObject" Target="../embeddings/oleObject5.bin"/><Relationship Id="rId12" Type="http://schemas.openxmlformats.org/officeDocument/2006/relationships/image" Target="../media/image35.wmf"/><Relationship Id="rId17" Type="http://schemas.openxmlformats.org/officeDocument/2006/relationships/image" Target="../media/image37.w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6.bin"/><Relationship Id="rId5" Type="http://schemas.openxmlformats.org/officeDocument/2006/relationships/oleObject" Target="../embeddings/oleObject4.bin"/><Relationship Id="rId15" Type="http://schemas.openxmlformats.org/officeDocument/2006/relationships/image" Target="../media/image36.wmf"/><Relationship Id="rId10" Type="http://schemas.openxmlformats.org/officeDocument/2006/relationships/image" Target="../media/image41.png"/><Relationship Id="rId19" Type="http://schemas.openxmlformats.org/officeDocument/2006/relationships/image" Target="../media/image38.wmf"/><Relationship Id="rId4" Type="http://schemas.openxmlformats.org/officeDocument/2006/relationships/image" Target="../media/image39.png"/><Relationship Id="rId9" Type="http://schemas.openxmlformats.org/officeDocument/2006/relationships/image" Target="../media/image40.png"/><Relationship Id="rId1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7.wmf"/><Relationship Id="rId18" Type="http://schemas.openxmlformats.org/officeDocument/2006/relationships/oleObject" Target="../embeddings/oleObject17.bin"/><Relationship Id="rId3" Type="http://schemas.openxmlformats.org/officeDocument/2006/relationships/image" Target="../media/image53.png"/><Relationship Id="rId21" Type="http://schemas.openxmlformats.org/officeDocument/2006/relationships/image" Target="../media/image51.wmf"/><Relationship Id="rId7" Type="http://schemas.openxmlformats.org/officeDocument/2006/relationships/image" Target="../media/image44.wmf"/><Relationship Id="rId12" Type="http://schemas.openxmlformats.org/officeDocument/2006/relationships/oleObject" Target="../embeddings/oleObject14.bin"/><Relationship Id="rId17" Type="http://schemas.openxmlformats.org/officeDocument/2006/relationships/image" Target="../media/image49.wmf"/><Relationship Id="rId2" Type="http://schemas.openxmlformats.org/officeDocument/2006/relationships/slideLayout" Target="../slideLayouts/slideLayout2.xml"/><Relationship Id="rId16" Type="http://schemas.openxmlformats.org/officeDocument/2006/relationships/oleObject" Target="../embeddings/oleObject16.bin"/><Relationship Id="rId20" Type="http://schemas.openxmlformats.org/officeDocument/2006/relationships/oleObject" Target="../embeddings/oleObject18.bin"/><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46.wmf"/><Relationship Id="rId5" Type="http://schemas.openxmlformats.org/officeDocument/2006/relationships/image" Target="../media/image43.wmf"/><Relationship Id="rId15" Type="http://schemas.openxmlformats.org/officeDocument/2006/relationships/image" Target="../media/image48.wmf"/><Relationship Id="rId23" Type="http://schemas.openxmlformats.org/officeDocument/2006/relationships/image" Target="../media/image52.wmf"/><Relationship Id="rId10" Type="http://schemas.openxmlformats.org/officeDocument/2006/relationships/oleObject" Target="../embeddings/oleObject13.bin"/><Relationship Id="rId19" Type="http://schemas.openxmlformats.org/officeDocument/2006/relationships/image" Target="../media/image50.wmf"/><Relationship Id="rId4" Type="http://schemas.openxmlformats.org/officeDocument/2006/relationships/oleObject" Target="../embeddings/oleObject10.bin"/><Relationship Id="rId9" Type="http://schemas.openxmlformats.org/officeDocument/2006/relationships/image" Target="../media/image45.wmf"/><Relationship Id="rId14" Type="http://schemas.openxmlformats.org/officeDocument/2006/relationships/oleObject" Target="../embeddings/oleObject15.bin"/><Relationship Id="rId22"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3.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90.png"/><Relationship Id="rId3" Type="http://schemas.openxmlformats.org/officeDocument/2006/relationships/notesSlide" Target="../notesSlides/notesSlide25.xml"/><Relationship Id="rId7" Type="http://schemas.openxmlformats.org/officeDocument/2006/relationships/image" Target="../media/image88.wmf"/><Relationship Id="rId12"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image" Target="../media/image20.wmf"/><Relationship Id="rId5" Type="http://schemas.openxmlformats.org/officeDocument/2006/relationships/image" Target="../media/image47.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48.wmf"/><Relationship Id="rId1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7.xml"/><Relationship Id="rId7" Type="http://schemas.openxmlformats.org/officeDocument/2006/relationships/image" Target="../media/image100.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5.bin"/><Relationship Id="rId5" Type="http://schemas.openxmlformats.org/officeDocument/2006/relationships/image" Target="../media/image51.wmf"/><Relationship Id="rId4" Type="http://schemas.openxmlformats.org/officeDocument/2006/relationships/oleObject" Target="../embeddings/oleObject24.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7CE2A6A-2A88-480D-B3C3-994D5F06B79A}"/>
              </a:ext>
            </a:extLst>
          </p:cNvPr>
          <p:cNvSpPr>
            <a:spLocks noGrp="1" noChangeArrowheads="1"/>
          </p:cNvSpPr>
          <p:nvPr>
            <p:ph type="ctrTitle"/>
          </p:nvPr>
        </p:nvSpPr>
        <p:spPr>
          <a:xfrm>
            <a:off x="685800" y="1447800"/>
            <a:ext cx="7772400" cy="1241425"/>
          </a:xfrm>
        </p:spPr>
        <p:txBody>
          <a:bodyPr>
            <a:normAutofit/>
          </a:bodyPr>
          <a:lstStyle/>
          <a:p>
            <a:pPr eaLnBrk="1" fontAlgn="auto" hangingPunct="1">
              <a:spcAft>
                <a:spcPts val="0"/>
              </a:spcAft>
              <a:defRPr/>
            </a:pPr>
            <a:r>
              <a:rPr lang="tr-TR" altLang="en-US" sz="3200" b="1" dirty="0"/>
              <a:t>KM</a:t>
            </a:r>
            <a:r>
              <a:rPr lang="en-US" altLang="en-US" sz="3200" b="1" dirty="0"/>
              <a:t>U</a:t>
            </a:r>
            <a:r>
              <a:rPr lang="tr-TR" altLang="en-US" sz="3200" b="1" dirty="0"/>
              <a:t> 402</a:t>
            </a:r>
            <a:br>
              <a:rPr lang="tr-TR" altLang="en-US" sz="3200" b="1" dirty="0"/>
            </a:br>
            <a:r>
              <a:rPr lang="tr-TR" altLang="en-US" sz="3200" b="1" dirty="0"/>
              <a:t>FLOW IN CIRCULAR PIPES</a:t>
            </a:r>
            <a:endParaRPr lang="en-US" altLang="en-US" sz="3200" b="1" dirty="0"/>
          </a:p>
        </p:txBody>
      </p:sp>
      <p:sp>
        <p:nvSpPr>
          <p:cNvPr id="12291" name="Rectangle 3">
            <a:extLst>
              <a:ext uri="{FF2B5EF4-FFF2-40B4-BE49-F238E27FC236}">
                <a16:creationId xmlns:a16="http://schemas.microsoft.com/office/drawing/2014/main" id="{0C4E4539-A3B8-436B-9F6C-108076EA4EA8}"/>
              </a:ext>
            </a:extLst>
          </p:cNvPr>
          <p:cNvSpPr>
            <a:spLocks noGrp="1" noChangeArrowheads="1"/>
          </p:cNvSpPr>
          <p:nvPr>
            <p:ph type="subTitle" idx="1"/>
          </p:nvPr>
        </p:nvSpPr>
        <p:spPr>
          <a:xfrm>
            <a:off x="2438400" y="6234113"/>
            <a:ext cx="6705600" cy="685800"/>
          </a:xfrm>
        </p:spPr>
        <p:txBody>
          <a:bodyPr>
            <a:normAutofit fontScale="77500" lnSpcReduction="20000"/>
          </a:bodyPr>
          <a:lstStyle/>
          <a:p>
            <a:pPr eaLnBrk="1" hangingPunct="1">
              <a:defRPr/>
            </a:pPr>
            <a:r>
              <a:rPr lang="tr-TR" altLang="en-US" b="1" dirty="0"/>
              <a:t>Dr. Özge Yüksel Orhan</a:t>
            </a:r>
          </a:p>
          <a:p>
            <a:pPr eaLnBrk="1" hangingPunct="1">
              <a:defRPr/>
            </a:pPr>
            <a:r>
              <a:rPr lang="tr-TR" altLang="en-US" b="1" dirty="0"/>
              <a:t>İlkay Koçer</a:t>
            </a:r>
          </a:p>
          <a:p>
            <a:pPr eaLnBrk="1" hangingPunct="1">
              <a:defRPr/>
            </a:pPr>
            <a:endParaRPr lang="en-US" altLang="en-US" b="1" dirty="0"/>
          </a:p>
        </p:txBody>
      </p:sp>
      <p:sp>
        <p:nvSpPr>
          <p:cNvPr id="11268" name="Rectangle 1">
            <a:extLst>
              <a:ext uri="{FF2B5EF4-FFF2-40B4-BE49-F238E27FC236}">
                <a16:creationId xmlns:a16="http://schemas.microsoft.com/office/drawing/2014/main" id="{70D8749E-08B4-480D-BCF8-4FCAE26336E2}"/>
              </a:ext>
            </a:extLst>
          </p:cNvPr>
          <p:cNvSpPr>
            <a:spLocks noChangeArrowheads="1"/>
          </p:cNvSpPr>
          <p:nvPr/>
        </p:nvSpPr>
        <p:spPr bwMode="auto">
          <a:xfrm>
            <a:off x="5740400" y="5334000"/>
            <a:ext cx="307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a:t>2019-2020 Spring Semester</a:t>
            </a:r>
          </a:p>
        </p:txBody>
      </p:sp>
      <p:sp>
        <p:nvSpPr>
          <p:cNvPr id="11269" name="Rectangle 2">
            <a:extLst>
              <a:ext uri="{FF2B5EF4-FFF2-40B4-BE49-F238E27FC236}">
                <a16:creationId xmlns:a16="http://schemas.microsoft.com/office/drawing/2014/main" id="{DE5BC0EC-B3E9-438F-982F-54E179B88F14}"/>
              </a:ext>
            </a:extLst>
          </p:cNvPr>
          <p:cNvSpPr>
            <a:spLocks noChangeArrowheads="1"/>
          </p:cNvSpPr>
          <p:nvPr/>
        </p:nvSpPr>
        <p:spPr bwMode="auto">
          <a:xfrm>
            <a:off x="0" y="6208713"/>
            <a:ext cx="2211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tr-TR" altLang="tr-TR"/>
              <a:t>Teaching Assistants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5F4F2-B7B8-4C77-BA33-D236AE9FA60F}"/>
              </a:ext>
            </a:extLst>
          </p:cNvPr>
          <p:cNvSpPr>
            <a:spLocks noGrp="1"/>
          </p:cNvSpPr>
          <p:nvPr>
            <p:ph type="sldNum" sz="quarter" idx="12"/>
          </p:nvPr>
        </p:nvSpPr>
        <p:spPr/>
        <p:txBody>
          <a:bodyPr>
            <a:normAutofit fontScale="85000" lnSpcReduction="20000"/>
          </a:bodyPr>
          <a:lstStyle/>
          <a:p>
            <a:pPr>
              <a:defRPr/>
            </a:pPr>
            <a:fld id="{23450DD9-3C54-4994-BF45-C54DB0C6099F}" type="slidenum">
              <a:rPr lang="en-US" altLang="en-US" smtClean="0"/>
              <a:pPr>
                <a:defRPr/>
              </a:pPr>
              <a:t>10</a:t>
            </a:fld>
            <a:endParaRPr lang="en-US" altLang="en-US"/>
          </a:p>
        </p:txBody>
      </p:sp>
      <p:sp>
        <p:nvSpPr>
          <p:cNvPr id="22531" name="TextBox 5">
            <a:extLst>
              <a:ext uri="{FF2B5EF4-FFF2-40B4-BE49-F238E27FC236}">
                <a16:creationId xmlns:a16="http://schemas.microsoft.com/office/drawing/2014/main" id="{F7987693-75A6-402C-AFFC-4514966A8830}"/>
              </a:ext>
            </a:extLst>
          </p:cNvPr>
          <p:cNvSpPr txBox="1">
            <a:spLocks noChangeArrowheads="1"/>
          </p:cNvSpPr>
          <p:nvPr/>
        </p:nvSpPr>
        <p:spPr bwMode="auto">
          <a:xfrm>
            <a:off x="266700" y="534988"/>
            <a:ext cx="636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Friction Losses in Bernoulli Equation</a:t>
            </a:r>
          </a:p>
        </p:txBody>
      </p:sp>
      <p:sp>
        <p:nvSpPr>
          <p:cNvPr id="22532" name="Rectangle 1">
            <a:extLst>
              <a:ext uri="{FF2B5EF4-FFF2-40B4-BE49-F238E27FC236}">
                <a16:creationId xmlns:a16="http://schemas.microsoft.com/office/drawing/2014/main" id="{D45FD989-B387-467D-86D7-FAC3D4AB40D0}"/>
              </a:ext>
            </a:extLst>
          </p:cNvPr>
          <p:cNvSpPr>
            <a:spLocks noChangeArrowheads="1"/>
          </p:cNvSpPr>
          <p:nvPr/>
        </p:nvSpPr>
        <p:spPr bwMode="auto">
          <a:xfrm>
            <a:off x="152400" y="1718050"/>
            <a:ext cx="423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en-US" altLang="tr-TR" sz="2000" b="1" i="1" u="sng" noProof="1">
                <a:cs typeface="Arial" panose="020B0604020202020204" pitchFamily="34" charset="0"/>
              </a:rPr>
              <a:t>Friction Loss in Straight Pipes</a:t>
            </a:r>
          </a:p>
        </p:txBody>
      </p:sp>
      <p:grpSp>
        <p:nvGrpSpPr>
          <p:cNvPr id="2" name="Group 1">
            <a:extLst>
              <a:ext uri="{FF2B5EF4-FFF2-40B4-BE49-F238E27FC236}">
                <a16:creationId xmlns:a16="http://schemas.microsoft.com/office/drawing/2014/main" id="{75A5749A-E641-4A01-83A3-26EBE64A8C1C}"/>
              </a:ext>
            </a:extLst>
          </p:cNvPr>
          <p:cNvGrpSpPr/>
          <p:nvPr/>
        </p:nvGrpSpPr>
        <p:grpSpPr>
          <a:xfrm>
            <a:off x="1677253" y="5084797"/>
            <a:ext cx="4419600" cy="1214438"/>
            <a:chOff x="990600" y="4648200"/>
            <a:chExt cx="4419600" cy="1214438"/>
          </a:xfrm>
        </p:grpSpPr>
        <p:sp>
          <p:nvSpPr>
            <p:cNvPr id="22533" name="Metin kutusu 1">
              <a:extLst>
                <a:ext uri="{FF2B5EF4-FFF2-40B4-BE49-F238E27FC236}">
                  <a16:creationId xmlns:a16="http://schemas.microsoft.com/office/drawing/2014/main" id="{F7A85704-22E8-4981-AB24-574973863C67}"/>
                </a:ext>
              </a:extLst>
            </p:cNvPr>
            <p:cNvSpPr txBox="1">
              <a:spLocks noChangeArrowheads="1"/>
            </p:cNvSpPr>
            <p:nvPr/>
          </p:nvSpPr>
          <p:spPr bwMode="auto">
            <a:xfrm>
              <a:off x="990600" y="4953000"/>
              <a:ext cx="30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a:t>f</a:t>
              </a:r>
            </a:p>
          </p:txBody>
        </p:sp>
        <p:cxnSp>
          <p:nvCxnSpPr>
            <p:cNvPr id="5" name="Düz Ok Bağlayıcısı 4">
              <a:extLst>
                <a:ext uri="{FF2B5EF4-FFF2-40B4-BE49-F238E27FC236}">
                  <a16:creationId xmlns:a16="http://schemas.microsoft.com/office/drawing/2014/main" id="{097451CD-B4B4-401E-868F-C9F19AFB1EEF}"/>
                </a:ext>
              </a:extLst>
            </p:cNvPr>
            <p:cNvCxnSpPr/>
            <p:nvPr/>
          </p:nvCxnSpPr>
          <p:spPr>
            <a:xfrm flipV="1">
              <a:off x="1447800" y="4800600"/>
              <a:ext cx="38735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Düz Ok Bağlayıcısı 8">
              <a:extLst>
                <a:ext uri="{FF2B5EF4-FFF2-40B4-BE49-F238E27FC236}">
                  <a16:creationId xmlns:a16="http://schemas.microsoft.com/office/drawing/2014/main" id="{03778073-1A18-4683-9E56-FF8D0AB7B060}"/>
                </a:ext>
              </a:extLst>
            </p:cNvPr>
            <p:cNvCxnSpPr/>
            <p:nvPr/>
          </p:nvCxnSpPr>
          <p:spPr>
            <a:xfrm>
              <a:off x="1444625" y="5370513"/>
              <a:ext cx="38735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536" name="Metin kutusu 6">
              <a:extLst>
                <a:ext uri="{FF2B5EF4-FFF2-40B4-BE49-F238E27FC236}">
                  <a16:creationId xmlns:a16="http://schemas.microsoft.com/office/drawing/2014/main" id="{8A7E75CE-5EBD-4923-8CBB-14BBB1F525D7}"/>
                </a:ext>
              </a:extLst>
            </p:cNvPr>
            <p:cNvSpPr txBox="1">
              <a:spLocks noChangeArrowheads="1"/>
            </p:cNvSpPr>
            <p:nvPr/>
          </p:nvSpPr>
          <p:spPr bwMode="auto">
            <a:xfrm>
              <a:off x="1981200" y="464820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noProof="1"/>
                <a:t>laminar</a:t>
              </a:r>
            </a:p>
          </p:txBody>
        </p:sp>
        <p:sp>
          <p:nvSpPr>
            <p:cNvPr id="22537" name="Metin kutusu 10">
              <a:extLst>
                <a:ext uri="{FF2B5EF4-FFF2-40B4-BE49-F238E27FC236}">
                  <a16:creationId xmlns:a16="http://schemas.microsoft.com/office/drawing/2014/main" id="{48C87A08-1888-41D7-AFB3-BFD9AC172D6D}"/>
                </a:ext>
              </a:extLst>
            </p:cNvPr>
            <p:cNvSpPr txBox="1">
              <a:spLocks noChangeArrowheads="1"/>
            </p:cNvSpPr>
            <p:nvPr/>
          </p:nvSpPr>
          <p:spPr bwMode="auto">
            <a:xfrm>
              <a:off x="1985963" y="5483225"/>
              <a:ext cx="1143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noProof="1"/>
                <a:t>turbulent</a:t>
              </a:r>
            </a:p>
          </p:txBody>
        </p:sp>
        <p:cxnSp>
          <p:nvCxnSpPr>
            <p:cNvPr id="10" name="Düz Ok Bağlayıcısı 9">
              <a:extLst>
                <a:ext uri="{FF2B5EF4-FFF2-40B4-BE49-F238E27FC236}">
                  <a16:creationId xmlns:a16="http://schemas.microsoft.com/office/drawing/2014/main" id="{C9B82F66-A692-4FF7-83F6-8396A93235DC}"/>
                </a:ext>
              </a:extLst>
            </p:cNvPr>
            <p:cNvCxnSpPr>
              <a:stCxn id="22536" idx="3"/>
            </p:cNvCxnSpPr>
            <p:nvPr/>
          </p:nvCxnSpPr>
          <p:spPr>
            <a:xfrm>
              <a:off x="3124200" y="4832350"/>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8091FBE0-9F72-45D2-9CEF-F1D731EF6F71}"/>
                </a:ext>
              </a:extLst>
            </p:cNvPr>
            <p:cNvCxnSpPr/>
            <p:nvPr/>
          </p:nvCxnSpPr>
          <p:spPr>
            <a:xfrm>
              <a:off x="3124200" y="5697538"/>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540" name="Metin kutusu 11">
              <a:extLst>
                <a:ext uri="{FF2B5EF4-FFF2-40B4-BE49-F238E27FC236}">
                  <a16:creationId xmlns:a16="http://schemas.microsoft.com/office/drawing/2014/main" id="{E54E98D9-2B49-4124-B0E5-CBC9B1C021D9}"/>
                </a:ext>
              </a:extLst>
            </p:cNvPr>
            <p:cNvSpPr txBox="1">
              <a:spLocks noChangeArrowheads="1"/>
            </p:cNvSpPr>
            <p:nvPr/>
          </p:nvSpPr>
          <p:spPr bwMode="auto">
            <a:xfrm>
              <a:off x="3848100" y="4648200"/>
              <a:ext cx="95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a:t>f(N</a:t>
              </a:r>
              <a:r>
                <a:rPr lang="tr-TR" altLang="tr-TR" baseline="-25000"/>
                <a:t>Re</a:t>
              </a:r>
              <a:r>
                <a:rPr lang="tr-TR" altLang="tr-TR"/>
                <a:t>)</a:t>
              </a:r>
            </a:p>
          </p:txBody>
        </p:sp>
        <p:sp>
          <p:nvSpPr>
            <p:cNvPr id="22541" name="Metin kutusu 15">
              <a:extLst>
                <a:ext uri="{FF2B5EF4-FFF2-40B4-BE49-F238E27FC236}">
                  <a16:creationId xmlns:a16="http://schemas.microsoft.com/office/drawing/2014/main" id="{DCF728B7-887F-4DAE-8A37-35E7DFA4C9B1}"/>
                </a:ext>
              </a:extLst>
            </p:cNvPr>
            <p:cNvSpPr txBox="1">
              <a:spLocks noChangeArrowheads="1"/>
            </p:cNvSpPr>
            <p:nvPr/>
          </p:nvSpPr>
          <p:spPr bwMode="auto">
            <a:xfrm>
              <a:off x="3848100" y="5492750"/>
              <a:ext cx="1562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dirty="0"/>
                <a:t>f(</a:t>
              </a:r>
              <a:r>
                <a:rPr lang="tr-TR" altLang="tr-TR" noProof="1"/>
                <a:t>N</a:t>
              </a:r>
              <a:r>
                <a:rPr lang="tr-TR" altLang="tr-TR" baseline="-25000" noProof="1"/>
                <a:t>Re</a:t>
              </a:r>
              <a:r>
                <a:rPr lang="tr-TR" altLang="tr-TR" baseline="-25000" dirty="0"/>
                <a:t> </a:t>
              </a:r>
              <a:r>
                <a:rPr lang="tr-TR" altLang="tr-TR" dirty="0"/>
                <a:t>, Ɛ/D</a:t>
              </a:r>
              <a:r>
                <a:rPr lang="tr-TR" altLang="tr-TR" baseline="-25000" dirty="0"/>
                <a:t> </a:t>
              </a:r>
              <a:r>
                <a:rPr lang="tr-TR" altLang="tr-TR" dirty="0"/>
                <a:t>)</a:t>
              </a:r>
            </a:p>
          </p:txBody>
        </p:sp>
      </p:grpSp>
      <p:sp>
        <p:nvSpPr>
          <p:cNvPr id="6" name="TextBox 5">
            <a:extLst>
              <a:ext uri="{FF2B5EF4-FFF2-40B4-BE49-F238E27FC236}">
                <a16:creationId xmlns:a16="http://schemas.microsoft.com/office/drawing/2014/main" id="{59BF8D02-4A1E-4491-8E44-97FF67CF5614}"/>
              </a:ext>
            </a:extLst>
          </p:cNvPr>
          <p:cNvSpPr txBox="1"/>
          <p:nvPr/>
        </p:nvSpPr>
        <p:spPr>
          <a:xfrm>
            <a:off x="193912" y="2359566"/>
            <a:ext cx="3539888" cy="369332"/>
          </a:xfrm>
          <a:prstGeom prst="rect">
            <a:avLst/>
          </a:prstGeom>
          <a:noFill/>
        </p:spPr>
        <p:txBody>
          <a:bodyPr wrap="square" rtlCol="0">
            <a:spAutoFit/>
          </a:bodyPr>
          <a:lstStyle/>
          <a:p>
            <a:r>
              <a:rPr lang="en-US" b="1" dirty="0"/>
              <a:t>(1)</a:t>
            </a:r>
            <a:r>
              <a:rPr lang="en-US" dirty="0"/>
              <a:t> </a:t>
            </a:r>
            <a:r>
              <a:rPr lang="en-US" b="1" dirty="0"/>
              <a:t>Hagen-Poiseuille Equation: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044A94-F8C0-4BCB-A045-01AAA53935F3}"/>
                  </a:ext>
                </a:extLst>
              </p:cNvPr>
              <p:cNvSpPr txBox="1"/>
              <p:nvPr/>
            </p:nvSpPr>
            <p:spPr>
              <a:xfrm>
                <a:off x="3811985" y="2270385"/>
                <a:ext cx="2162322" cy="5426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m:t>
                          </m:r>
                        </m:e>
                        <m:sub>
                          <m:r>
                            <m:rPr>
                              <m:sty m:val="p"/>
                            </m:rPr>
                            <a:rPr lang="en-US" b="0" i="0" smtClean="0">
                              <a:latin typeface="Cambria Math" panose="02040503050406030204" pitchFamily="18" charset="0"/>
                            </a:rPr>
                            <m:t>f</m:t>
                          </m:r>
                        </m:sub>
                      </m:sSub>
                      <m: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0" smtClean="0">
                              <a:latin typeface="Cambria Math" panose="02040503050406030204" pitchFamily="18" charset="0"/>
                            </a:rPr>
                            <m:t>32µ</m:t>
                          </m:r>
                          <m:r>
                            <m:rPr>
                              <m:sty m:val="p"/>
                            </m:rPr>
                            <a:rPr lang="en-US" b="0" i="0" smtClean="0">
                              <a:latin typeface="Cambria Math" panose="02040503050406030204" pitchFamily="18" charset="0"/>
                            </a:rPr>
                            <m:t>v</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m:t>
                              </m:r>
                            </m:e>
                            <m:sub>
                              <m:r>
                                <a:rPr lang="en-US" b="0" i="0" smtClean="0">
                                  <a:latin typeface="Cambria Math" panose="02040503050406030204" pitchFamily="18" charset="0"/>
                                </a:rPr>
                                <m:t>1</m:t>
                              </m:r>
                            </m:sub>
                          </m:sSub>
                          <m:r>
                            <a:rPr lang="en-US" b="0" i="0" smtClean="0">
                              <a:latin typeface="Cambria Math" panose="02040503050406030204" pitchFamily="18" charset="0"/>
                            </a:rPr>
                            <m:t>)</m:t>
                          </m:r>
                        </m:num>
                        <m:den>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D</m:t>
                              </m:r>
                            </m:e>
                            <m:sup>
                              <m:r>
                                <a:rPr lang="en-US" b="0" i="0" smtClean="0">
                                  <a:latin typeface="Cambria Math" panose="02040503050406030204" pitchFamily="18" charset="0"/>
                                </a:rPr>
                                <m:t>2</m:t>
                              </m:r>
                            </m:sup>
                          </m:sSup>
                        </m:den>
                      </m:f>
                    </m:oMath>
                  </m:oMathPara>
                </a14:m>
                <a:endParaRPr lang="en-US" dirty="0"/>
              </a:p>
            </p:txBody>
          </p:sp>
        </mc:Choice>
        <mc:Fallback xmlns="">
          <p:sp>
            <p:nvSpPr>
              <p:cNvPr id="7" name="TextBox 6">
                <a:extLst>
                  <a:ext uri="{FF2B5EF4-FFF2-40B4-BE49-F238E27FC236}">
                    <a16:creationId xmlns:a16="http://schemas.microsoft.com/office/drawing/2014/main" id="{3B044A94-F8C0-4BCB-A045-01AAA53935F3}"/>
                  </a:ext>
                </a:extLst>
              </p:cNvPr>
              <p:cNvSpPr txBox="1">
                <a:spLocks noRot="1" noChangeAspect="1" noMove="1" noResize="1" noEditPoints="1" noAdjustHandles="1" noChangeArrowheads="1" noChangeShapeType="1" noTextEdit="1"/>
              </p:cNvSpPr>
              <p:nvPr/>
            </p:nvSpPr>
            <p:spPr>
              <a:xfrm>
                <a:off x="3811985" y="2270385"/>
                <a:ext cx="2162322" cy="542649"/>
              </a:xfrm>
              <a:prstGeom prst="rect">
                <a:avLst/>
              </a:prstGeom>
              <a:blipFill>
                <a:blip r:embed="rId4"/>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8F48A8F-06AF-458F-8096-DD2F54E0D65B}"/>
              </a:ext>
            </a:extLst>
          </p:cNvPr>
          <p:cNvSpPr txBox="1"/>
          <p:nvPr/>
        </p:nvSpPr>
        <p:spPr>
          <a:xfrm>
            <a:off x="193912" y="3105225"/>
            <a:ext cx="2320688" cy="369332"/>
          </a:xfrm>
          <a:prstGeom prst="rect">
            <a:avLst/>
          </a:prstGeom>
          <a:noFill/>
        </p:spPr>
        <p:txBody>
          <a:bodyPr wrap="square" rtlCol="0">
            <a:spAutoFit/>
          </a:bodyPr>
          <a:lstStyle/>
          <a:p>
            <a:r>
              <a:rPr lang="en-US" b="1" dirty="0"/>
              <a:t>(2)</a:t>
            </a:r>
            <a:r>
              <a:rPr lang="en-US" dirty="0"/>
              <a:t> </a:t>
            </a:r>
            <a:r>
              <a:rPr lang="en-US" b="1" dirty="0"/>
              <a:t>Friction factor:</a:t>
            </a:r>
          </a:p>
        </p:txBody>
      </p:sp>
      <p:pic>
        <p:nvPicPr>
          <p:cNvPr id="11" name="Picture 10">
            <a:extLst>
              <a:ext uri="{FF2B5EF4-FFF2-40B4-BE49-F238E27FC236}">
                <a16:creationId xmlns:a16="http://schemas.microsoft.com/office/drawing/2014/main" id="{3B25EC7D-0E5D-430A-8CBF-0E13850A00D2}"/>
              </a:ext>
            </a:extLst>
          </p:cNvPr>
          <p:cNvPicPr>
            <a:picLocks noChangeAspect="1"/>
          </p:cNvPicPr>
          <p:nvPr/>
        </p:nvPicPr>
        <p:blipFill rotWithShape="1">
          <a:blip r:embed="rId5"/>
          <a:srcRect l="7595"/>
          <a:stretch/>
        </p:blipFill>
        <p:spPr>
          <a:xfrm>
            <a:off x="2496403" y="2897170"/>
            <a:ext cx="2781301" cy="785441"/>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14C8C02-FFAF-4C83-A3B7-03ED8D98DB65}"/>
                  </a:ext>
                </a:extLst>
              </p:cNvPr>
              <p:cNvSpPr txBox="1"/>
              <p:nvPr/>
            </p:nvSpPr>
            <p:spPr>
              <a:xfrm>
                <a:off x="2488008" y="3960944"/>
                <a:ext cx="2301015"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p</m:t>
                          </m:r>
                        </m:e>
                        <m:sub>
                          <m:r>
                            <m:rPr>
                              <m:sty m:val="p"/>
                            </m:rPr>
                            <a:rPr lang="en-US" b="0" i="0" smtClean="0">
                              <a:latin typeface="Cambria Math" panose="02040503050406030204" pitchFamily="18" charset="0"/>
                            </a:rPr>
                            <m:t>f</m:t>
                          </m:r>
                        </m:sub>
                      </m:sSub>
                      <m:r>
                        <a:rPr lang="en-US" b="0" i="0" smtClean="0">
                          <a:latin typeface="Cambria Math" panose="02040503050406030204" pitchFamily="18" charset="0"/>
                        </a:rPr>
                        <m:t>= </m:t>
                      </m:r>
                      <m:f>
                        <m:fPr>
                          <m:ctrlPr>
                            <a:rPr lang="en-US" b="0" i="1" smtClean="0">
                              <a:latin typeface="Cambria Math" panose="02040503050406030204" pitchFamily="18" charset="0"/>
                            </a:rPr>
                          </m:ctrlPr>
                        </m:fPr>
                        <m:num>
                          <m:r>
                            <a:rPr lang="en-US" b="0" i="0" smtClean="0">
                              <a:latin typeface="Cambria Math" panose="02040503050406030204" pitchFamily="18" charset="0"/>
                            </a:rPr>
                            <m:t>4 </m:t>
                          </m:r>
                          <m:r>
                            <m:rPr>
                              <m:sty m:val="p"/>
                            </m:rPr>
                            <a:rPr lang="en-US" b="0" i="0" smtClean="0">
                              <a:latin typeface="Cambria Math" panose="02040503050406030204" pitchFamily="18" charset="0"/>
                            </a:rPr>
                            <m:t>f</m:t>
                          </m:r>
                          <m:r>
                            <a:rPr lang="en-US" b="0" i="0" smtClean="0">
                              <a:latin typeface="Cambria Math" panose="02040503050406030204" pitchFamily="18" charset="0"/>
                            </a:rPr>
                            <m:t> </m:t>
                          </m:r>
                          <m:r>
                            <m:rPr>
                              <m:sty m:val="p"/>
                            </m:rPr>
                            <a:rPr lang="el-GR" b="0" i="1" smtClean="0">
                              <a:latin typeface="Cambria Math" panose="02040503050406030204" pitchFamily="18" charset="0"/>
                            </a:rPr>
                            <m:t>ρ</m:t>
                          </m:r>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m:t>
                              </m:r>
                            </m:e>
                            <m:sub>
                              <m:r>
                                <a:rPr lang="en-US" b="0" i="0" smtClean="0">
                                  <a:latin typeface="Cambria Math" panose="02040503050406030204" pitchFamily="18" charset="0"/>
                                </a:rPr>
                                <m:t>1</m:t>
                              </m:r>
                            </m:sub>
                          </m:sSub>
                          <m:r>
                            <a:rPr lang="en-US" b="0" i="0"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2</m:t>
                              </m:r>
                            </m:sup>
                          </m:sSup>
                        </m:num>
                        <m:den>
                          <m:r>
                            <a:rPr lang="en-US" b="0" i="0" smtClean="0">
                              <a:latin typeface="Cambria Math" panose="02040503050406030204" pitchFamily="18" charset="0"/>
                            </a:rPr>
                            <m:t>2</m:t>
                          </m:r>
                          <m:r>
                            <m:rPr>
                              <m:sty m:val="p"/>
                            </m:rPr>
                            <a:rPr lang="en-US" b="0" i="0" smtClean="0">
                              <a:latin typeface="Cambria Math" panose="02040503050406030204" pitchFamily="18" charset="0"/>
                            </a:rPr>
                            <m:t>D</m:t>
                          </m:r>
                        </m:den>
                      </m:f>
                    </m:oMath>
                  </m:oMathPara>
                </a14:m>
                <a:endParaRPr lang="en-US" dirty="0"/>
              </a:p>
            </p:txBody>
          </p:sp>
        </mc:Choice>
        <mc:Fallback xmlns="">
          <p:sp>
            <p:nvSpPr>
              <p:cNvPr id="23" name="TextBox 22">
                <a:extLst>
                  <a:ext uri="{FF2B5EF4-FFF2-40B4-BE49-F238E27FC236}">
                    <a16:creationId xmlns:a16="http://schemas.microsoft.com/office/drawing/2014/main" id="{014C8C02-FFAF-4C83-A3B7-03ED8D98DB65}"/>
                  </a:ext>
                </a:extLst>
              </p:cNvPr>
              <p:cNvSpPr txBox="1">
                <a:spLocks noRot="1" noChangeAspect="1" noMove="1" noResize="1" noEditPoints="1" noAdjustHandles="1" noChangeArrowheads="1" noChangeShapeType="1" noTextEdit="1"/>
              </p:cNvSpPr>
              <p:nvPr/>
            </p:nvSpPr>
            <p:spPr>
              <a:xfrm>
                <a:off x="2488008" y="3960944"/>
                <a:ext cx="2301015" cy="553998"/>
              </a:xfrm>
              <a:prstGeom prst="rect">
                <a:avLst/>
              </a:prstGeom>
              <a:blipFill>
                <a:blip r:embed="rId6"/>
                <a:stretch>
                  <a:fillRect/>
                </a:stretch>
              </a:blipFill>
            </p:spPr>
            <p:txBody>
              <a:bodyPr/>
              <a:lstStyle/>
              <a:p>
                <a:r>
                  <a:rPr lang="en-US">
                    <a:noFill/>
                  </a:rPr>
                  <a:t> </a:t>
                </a:r>
              </a:p>
            </p:txBody>
          </p:sp>
        </mc:Fallback>
      </mc:AlternateContent>
      <p:graphicFrame>
        <p:nvGraphicFramePr>
          <p:cNvPr id="24" name="Nesne 17">
            <a:extLst>
              <a:ext uri="{FF2B5EF4-FFF2-40B4-BE49-F238E27FC236}">
                <a16:creationId xmlns:a16="http://schemas.microsoft.com/office/drawing/2014/main" id="{A7E8F3C6-67F2-4B49-B2BB-EC7F96D90E51}"/>
              </a:ext>
            </a:extLst>
          </p:cNvPr>
          <p:cNvGraphicFramePr>
            <a:graphicFrameLocks noChangeAspect="1"/>
          </p:cNvGraphicFramePr>
          <p:nvPr>
            <p:extLst>
              <p:ext uri="{D42A27DB-BD31-4B8C-83A1-F6EECF244321}">
                <p14:modId xmlns:p14="http://schemas.microsoft.com/office/powerpoint/2010/main" val="1194804798"/>
              </p:ext>
            </p:extLst>
          </p:nvPr>
        </p:nvGraphicFramePr>
        <p:xfrm>
          <a:off x="6262047" y="4937537"/>
          <a:ext cx="885399" cy="702213"/>
        </p:xfrm>
        <a:graphic>
          <a:graphicData uri="http://schemas.openxmlformats.org/presentationml/2006/ole">
            <mc:AlternateContent xmlns:mc="http://schemas.openxmlformats.org/markup-compatibility/2006">
              <mc:Choice xmlns:v="urn:schemas-microsoft-com:vml" Requires="v">
                <p:oleObj spid="_x0000_s22578" name="Denklem" r:id="rId7" imgW="609336" imgH="495085" progId="Equation.3">
                  <p:embed/>
                </p:oleObj>
              </mc:Choice>
              <mc:Fallback>
                <p:oleObj name="Denklem" r:id="rId7" imgW="609336" imgH="495085" progId="Equation.3">
                  <p:embed/>
                  <p:pic>
                    <p:nvPicPr>
                      <p:cNvPr id="36910" name="Nesne 17">
                        <a:extLst>
                          <a:ext uri="{FF2B5EF4-FFF2-40B4-BE49-F238E27FC236}">
                            <a16:creationId xmlns:a16="http://schemas.microsoft.com/office/drawing/2014/main" id="{379E9725-497F-4E03-B471-3C054F85D9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2047" y="4937537"/>
                        <a:ext cx="885399" cy="702213"/>
                      </a:xfrm>
                      <a:prstGeom prst="rect">
                        <a:avLst/>
                      </a:prstGeom>
                      <a:noFill/>
                      <a:ln>
                        <a:noFill/>
                      </a:ln>
                    </p:spPr>
                  </p:pic>
                </p:oleObj>
              </mc:Fallback>
            </mc:AlternateContent>
          </a:graphicData>
        </a:graphic>
      </p:graphicFrame>
      <p:cxnSp>
        <p:nvCxnSpPr>
          <p:cNvPr id="13" name="Straight Arrow Connector 12">
            <a:extLst>
              <a:ext uri="{FF2B5EF4-FFF2-40B4-BE49-F238E27FC236}">
                <a16:creationId xmlns:a16="http://schemas.microsoft.com/office/drawing/2014/main" id="{F30BAA90-ABF6-4C8D-8AC0-7E0EF65BD803}"/>
              </a:ext>
            </a:extLst>
          </p:cNvPr>
          <p:cNvCxnSpPr/>
          <p:nvPr/>
        </p:nvCxnSpPr>
        <p:spPr>
          <a:xfrm>
            <a:off x="5638800" y="5268947"/>
            <a:ext cx="381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A5F4F2-B7B8-4C77-BA33-D236AE9FA60F}"/>
              </a:ext>
            </a:extLst>
          </p:cNvPr>
          <p:cNvSpPr>
            <a:spLocks noGrp="1"/>
          </p:cNvSpPr>
          <p:nvPr>
            <p:ph type="sldNum" sz="quarter" idx="12"/>
          </p:nvPr>
        </p:nvSpPr>
        <p:spPr/>
        <p:txBody>
          <a:bodyPr>
            <a:normAutofit fontScale="85000" lnSpcReduction="20000"/>
          </a:bodyPr>
          <a:lstStyle/>
          <a:p>
            <a:pPr>
              <a:defRPr/>
            </a:pPr>
            <a:fld id="{23450DD9-3C54-4994-BF45-C54DB0C6099F}" type="slidenum">
              <a:rPr lang="en-US" altLang="en-US" smtClean="0"/>
              <a:pPr>
                <a:defRPr/>
              </a:pPr>
              <a:t>11</a:t>
            </a:fld>
            <a:endParaRPr lang="en-US" altLang="en-US"/>
          </a:p>
        </p:txBody>
      </p:sp>
      <p:sp>
        <p:nvSpPr>
          <p:cNvPr id="22531" name="TextBox 5">
            <a:extLst>
              <a:ext uri="{FF2B5EF4-FFF2-40B4-BE49-F238E27FC236}">
                <a16:creationId xmlns:a16="http://schemas.microsoft.com/office/drawing/2014/main" id="{F7987693-75A6-402C-AFFC-4514966A8830}"/>
              </a:ext>
            </a:extLst>
          </p:cNvPr>
          <p:cNvSpPr txBox="1">
            <a:spLocks noChangeArrowheads="1"/>
          </p:cNvSpPr>
          <p:nvPr/>
        </p:nvSpPr>
        <p:spPr bwMode="auto">
          <a:xfrm>
            <a:off x="1066800" y="480796"/>
            <a:ext cx="6362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Friction Losses in Bernoulli Equation</a:t>
            </a:r>
          </a:p>
        </p:txBody>
      </p:sp>
      <p:sp>
        <p:nvSpPr>
          <p:cNvPr id="22532" name="Rectangle 1">
            <a:extLst>
              <a:ext uri="{FF2B5EF4-FFF2-40B4-BE49-F238E27FC236}">
                <a16:creationId xmlns:a16="http://schemas.microsoft.com/office/drawing/2014/main" id="{D45FD989-B387-467D-86D7-FAC3D4AB40D0}"/>
              </a:ext>
            </a:extLst>
          </p:cNvPr>
          <p:cNvSpPr>
            <a:spLocks noChangeArrowheads="1"/>
          </p:cNvSpPr>
          <p:nvPr/>
        </p:nvSpPr>
        <p:spPr bwMode="auto">
          <a:xfrm>
            <a:off x="76200" y="1676400"/>
            <a:ext cx="39453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Wingdings" panose="05000000000000000000" pitchFamily="2" charset="2"/>
              <a:buChar char="v"/>
            </a:pPr>
            <a:r>
              <a:rPr lang="en-US" altLang="tr-TR" sz="2000" b="1" i="1" u="sng" noProof="1">
                <a:cs typeface="Arial" panose="020B0604020202020204" pitchFamily="34" charset="0"/>
              </a:rPr>
              <a:t>Calculation of friction factor</a:t>
            </a:r>
          </a:p>
        </p:txBody>
      </p:sp>
      <p:pic>
        <p:nvPicPr>
          <p:cNvPr id="22545" name="Picture 17" descr="fanning friction factor formula ile ilgili görsel sonucu">
            <a:extLst>
              <a:ext uri="{FF2B5EF4-FFF2-40B4-BE49-F238E27FC236}">
                <a16:creationId xmlns:a16="http://schemas.microsoft.com/office/drawing/2014/main" id="{7D8E7518-A92F-4E8B-9B0C-CF817F361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757547"/>
            <a:ext cx="5531121"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7A3B5D-97A0-4F79-BC7A-47F925068FD5}"/>
              </a:ext>
            </a:extLst>
          </p:cNvPr>
          <p:cNvSpPr txBox="1"/>
          <p:nvPr/>
        </p:nvSpPr>
        <p:spPr>
          <a:xfrm>
            <a:off x="609600" y="3059668"/>
            <a:ext cx="2209800" cy="369332"/>
          </a:xfrm>
          <a:prstGeom prst="rect">
            <a:avLst/>
          </a:prstGeom>
          <a:noFill/>
        </p:spPr>
        <p:txBody>
          <a:bodyPr wrap="square" rtlCol="0">
            <a:spAutoFit/>
          </a:bodyPr>
          <a:lstStyle/>
          <a:p>
            <a:r>
              <a:rPr lang="en-US" b="1" dirty="0"/>
              <a:t>Blasius Equation</a:t>
            </a:r>
          </a:p>
        </p:txBody>
      </p:sp>
      <p:sp>
        <p:nvSpPr>
          <p:cNvPr id="6" name="TextBox 5">
            <a:extLst>
              <a:ext uri="{FF2B5EF4-FFF2-40B4-BE49-F238E27FC236}">
                <a16:creationId xmlns:a16="http://schemas.microsoft.com/office/drawing/2014/main" id="{72454710-EE1D-4E4D-A9AD-54BDA08DD965}"/>
              </a:ext>
            </a:extLst>
          </p:cNvPr>
          <p:cNvSpPr txBox="1"/>
          <p:nvPr/>
        </p:nvSpPr>
        <p:spPr>
          <a:xfrm>
            <a:off x="1591655" y="2414895"/>
            <a:ext cx="914400" cy="369332"/>
          </a:xfrm>
          <a:prstGeom prst="rect">
            <a:avLst/>
          </a:prstGeom>
          <a:noFill/>
        </p:spPr>
        <p:txBody>
          <a:bodyPr wrap="square" rtlCol="0">
            <a:spAutoFit/>
          </a:bodyPr>
          <a:lstStyle/>
          <a:p>
            <a:r>
              <a:rPr lang="en-US" b="1" dirty="0"/>
              <a:t>(1)</a:t>
            </a:r>
          </a:p>
        </p:txBody>
      </p:sp>
      <p:sp>
        <p:nvSpPr>
          <p:cNvPr id="18" name="TextBox 17">
            <a:extLst>
              <a:ext uri="{FF2B5EF4-FFF2-40B4-BE49-F238E27FC236}">
                <a16:creationId xmlns:a16="http://schemas.microsoft.com/office/drawing/2014/main" id="{384CA672-D78F-4CD7-8FC2-7B28790F5242}"/>
              </a:ext>
            </a:extLst>
          </p:cNvPr>
          <p:cNvSpPr txBox="1"/>
          <p:nvPr/>
        </p:nvSpPr>
        <p:spPr>
          <a:xfrm>
            <a:off x="6331374" y="2414895"/>
            <a:ext cx="914400" cy="369332"/>
          </a:xfrm>
          <a:prstGeom prst="rect">
            <a:avLst/>
          </a:prstGeom>
          <a:noFill/>
        </p:spPr>
        <p:txBody>
          <a:bodyPr wrap="square" rtlCol="0">
            <a:spAutoFit/>
          </a:bodyPr>
          <a:lstStyle/>
          <a:p>
            <a:r>
              <a:rPr lang="en-US" b="1" dirty="0"/>
              <a:t>(2)</a:t>
            </a:r>
          </a:p>
        </p:txBody>
      </p:sp>
      <p:sp>
        <p:nvSpPr>
          <p:cNvPr id="7" name="Rectangle 2">
            <a:extLst>
              <a:ext uri="{FF2B5EF4-FFF2-40B4-BE49-F238E27FC236}">
                <a16:creationId xmlns:a16="http://schemas.microsoft.com/office/drawing/2014/main" id="{064E60E2-756F-4ADA-B315-8E347EE81176}"/>
              </a:ext>
            </a:extLst>
          </p:cNvPr>
          <p:cNvSpPr>
            <a:spLocks noChangeArrowheads="1"/>
          </p:cNvSpPr>
          <p:nvPr/>
        </p:nvSpPr>
        <p:spPr bwMode="auto">
          <a:xfrm>
            <a:off x="1251135" y="4007344"/>
            <a:ext cx="149177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FF3DF4F8-21D1-4C42-9370-9CA5F3904248}"/>
              </a:ext>
            </a:extLst>
          </p:cNvPr>
          <p:cNvGraphicFramePr>
            <a:graphicFrameLocks noChangeAspect="1"/>
          </p:cNvGraphicFramePr>
          <p:nvPr>
            <p:extLst>
              <p:ext uri="{D42A27DB-BD31-4B8C-83A1-F6EECF244321}">
                <p14:modId xmlns:p14="http://schemas.microsoft.com/office/powerpoint/2010/main" val="4076517452"/>
              </p:ext>
            </p:extLst>
          </p:nvPr>
        </p:nvGraphicFramePr>
        <p:xfrm>
          <a:off x="919037" y="3782655"/>
          <a:ext cx="1590925" cy="945655"/>
        </p:xfrm>
        <a:graphic>
          <a:graphicData uri="http://schemas.openxmlformats.org/presentationml/2006/ole">
            <mc:AlternateContent xmlns:mc="http://schemas.openxmlformats.org/markup-compatibility/2006">
              <mc:Choice xmlns:v="urn:schemas-microsoft-com:vml" Requires="v">
                <p:oleObj spid="_x0000_s66596" r:id="rId5" imgW="825142" imgH="495085" progId="Equation.3">
                  <p:embed/>
                </p:oleObj>
              </mc:Choice>
              <mc:Fallback>
                <p:oleObj r:id="rId5" imgW="825142" imgH="495085"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037" y="3782655"/>
                        <a:ext cx="1590925" cy="945655"/>
                      </a:xfrm>
                      <a:prstGeom prst="rect">
                        <a:avLst/>
                      </a:prstGeom>
                      <a:noFill/>
                    </p:spPr>
                  </p:pic>
                </p:oleObj>
              </mc:Fallback>
            </mc:AlternateContent>
          </a:graphicData>
        </a:graphic>
      </p:graphicFrame>
    </p:spTree>
    <p:extLst>
      <p:ext uri="{BB962C8B-B14F-4D97-AF65-F5344CB8AC3E}">
        <p14:creationId xmlns:p14="http://schemas.microsoft.com/office/powerpoint/2010/main" val="860042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EBE805-7D0F-4E51-B012-B264DC10F563}"/>
              </a:ext>
            </a:extLst>
          </p:cNvPr>
          <p:cNvSpPr>
            <a:spLocks noGrp="1"/>
          </p:cNvSpPr>
          <p:nvPr>
            <p:ph type="sldNum" sz="quarter" idx="12"/>
          </p:nvPr>
        </p:nvSpPr>
        <p:spPr/>
        <p:txBody>
          <a:bodyPr>
            <a:normAutofit fontScale="85000" lnSpcReduction="20000"/>
          </a:bodyPr>
          <a:lstStyle/>
          <a:p>
            <a:pPr>
              <a:defRPr/>
            </a:pPr>
            <a:fld id="{ED7E5038-51F4-4639-B4E8-2A089DD66605}" type="slidenum">
              <a:rPr lang="en-US" altLang="en-US" smtClean="0"/>
              <a:pPr>
                <a:defRPr/>
              </a:pPr>
              <a:t>12</a:t>
            </a:fld>
            <a:endParaRPr lang="en-US" altLang="en-US"/>
          </a:p>
        </p:txBody>
      </p:sp>
      <p:sp>
        <p:nvSpPr>
          <p:cNvPr id="23555" name="TextBox 5">
            <a:extLst>
              <a:ext uri="{FF2B5EF4-FFF2-40B4-BE49-F238E27FC236}">
                <a16:creationId xmlns:a16="http://schemas.microsoft.com/office/drawing/2014/main" id="{651CBCD2-708B-4B97-9FEB-125C120B6CD3}"/>
              </a:ext>
            </a:extLst>
          </p:cNvPr>
          <p:cNvSpPr txBox="1">
            <a:spLocks noChangeArrowheads="1"/>
          </p:cNvSpPr>
          <p:nvPr/>
        </p:nvSpPr>
        <p:spPr bwMode="auto">
          <a:xfrm>
            <a:off x="215900" y="528638"/>
            <a:ext cx="7099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Friction Losses in Bernoulli Equation</a:t>
            </a:r>
          </a:p>
        </p:txBody>
      </p:sp>
      <p:sp>
        <p:nvSpPr>
          <p:cNvPr id="23556" name="Rectangle 3">
            <a:extLst>
              <a:ext uri="{FF2B5EF4-FFF2-40B4-BE49-F238E27FC236}">
                <a16:creationId xmlns:a16="http://schemas.microsoft.com/office/drawing/2014/main" id="{2AFE3ED1-8D6F-4354-B0C1-7549E330ECF8}"/>
              </a:ext>
            </a:extLst>
          </p:cNvPr>
          <p:cNvSpPr>
            <a:spLocks noChangeArrowheads="1"/>
          </p:cNvSpPr>
          <p:nvPr/>
        </p:nvSpPr>
        <p:spPr bwMode="auto">
          <a:xfrm>
            <a:off x="215900" y="1582738"/>
            <a:ext cx="1985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b="1" i="1" u="sng">
                <a:latin typeface="Times New Roman" panose="02020603050405020304" pitchFamily="18" charset="0"/>
                <a:cs typeface="Times New Roman" panose="02020603050405020304" pitchFamily="18" charset="0"/>
              </a:rPr>
              <a:t>Sudden Expansion</a:t>
            </a:r>
            <a:endParaRPr lang="en-US" altLang="tr-TR" i="1" u="sng">
              <a:latin typeface="Times New Roman" panose="02020603050405020304" pitchFamily="18" charset="0"/>
              <a:cs typeface="Times New Roman" panose="02020603050405020304" pitchFamily="18" charset="0"/>
            </a:endParaRPr>
          </a:p>
        </p:txBody>
      </p:sp>
      <p:sp>
        <p:nvSpPr>
          <p:cNvPr id="23557" name="Rectangle 8">
            <a:extLst>
              <a:ext uri="{FF2B5EF4-FFF2-40B4-BE49-F238E27FC236}">
                <a16:creationId xmlns:a16="http://schemas.microsoft.com/office/drawing/2014/main" id="{0778FA55-C520-4867-A351-BEE1501E25FC}"/>
              </a:ext>
            </a:extLst>
          </p:cNvPr>
          <p:cNvSpPr>
            <a:spLocks noChangeArrowheads="1"/>
          </p:cNvSpPr>
          <p:nvPr/>
        </p:nvSpPr>
        <p:spPr bwMode="auto">
          <a:xfrm>
            <a:off x="6400800" y="1493838"/>
            <a:ext cx="2370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500"/>
              </a:spcBef>
              <a:spcAft>
                <a:spcPts val="500"/>
              </a:spcAft>
            </a:pPr>
            <a:r>
              <a:rPr lang="tr-TR" altLang="tr-TR" b="1" i="1" u="sng">
                <a:solidFill>
                  <a:srgbClr val="000000"/>
                </a:solidFill>
                <a:latin typeface="Times New Roman" panose="02020603050405020304" pitchFamily="18" charset="0"/>
                <a:cs typeface="Times New Roman" panose="02020603050405020304" pitchFamily="18" charset="0"/>
              </a:rPr>
              <a:t>Sudden Contraction </a:t>
            </a:r>
            <a:endParaRPr lang="en-US" altLang="tr-TR" b="1" i="1">
              <a:solidFill>
                <a:srgbClr val="000000"/>
              </a:solidFill>
              <a:cs typeface="Times New Roman" panose="02020603050405020304" pitchFamily="18" charset="0"/>
            </a:endParaRPr>
          </a:p>
        </p:txBody>
      </p:sp>
      <p:sp>
        <p:nvSpPr>
          <p:cNvPr id="11" name="Rectangle 9">
            <a:extLst>
              <a:ext uri="{FF2B5EF4-FFF2-40B4-BE49-F238E27FC236}">
                <a16:creationId xmlns:a16="http://schemas.microsoft.com/office/drawing/2014/main" id="{3B4DBE45-992A-493D-9B5F-BE5BA5666A84}"/>
              </a:ext>
            </a:extLst>
          </p:cNvPr>
          <p:cNvSpPr/>
          <p:nvPr/>
        </p:nvSpPr>
        <p:spPr>
          <a:xfrm>
            <a:off x="4343400" y="5099122"/>
            <a:ext cx="858838" cy="369888"/>
          </a:xfrm>
          <a:prstGeom prst="rect">
            <a:avLst/>
          </a:prstGeom>
        </p:spPr>
        <p:txBody>
          <a:bodyPr wrap="none">
            <a:spAutoFit/>
          </a:bodyPr>
          <a:lstStyle/>
          <a:p>
            <a:pPr algn="just">
              <a:spcBef>
                <a:spcPts val="500"/>
              </a:spcBef>
              <a:spcAft>
                <a:spcPts val="500"/>
              </a:spcAft>
              <a:defRPr/>
            </a:pPr>
            <a:r>
              <a:rPr lang="tr-TR" b="1" i="1" u="sng" kern="0" spc="35" noProof="1">
                <a:solidFill>
                  <a:srgbClr val="000000"/>
                </a:solidFill>
                <a:latin typeface="Times New Roman" panose="02020603050405020304" pitchFamily="18" charset="0"/>
              </a:rPr>
              <a:t>Bends </a:t>
            </a:r>
            <a:endParaRPr lang="tr-TR" b="1" i="1" kern="0" spc="35" noProof="1">
              <a:solidFill>
                <a:srgbClr val="000000"/>
              </a:solidFill>
              <a:latin typeface="Times New Roman" panose="02020603050405020304" pitchFamily="18" charset="0"/>
            </a:endParaRPr>
          </a:p>
        </p:txBody>
      </p:sp>
      <p:pic>
        <p:nvPicPr>
          <p:cNvPr id="23559" name="Picture 7">
            <a:extLst>
              <a:ext uri="{FF2B5EF4-FFF2-40B4-BE49-F238E27FC236}">
                <a16:creationId xmlns:a16="http://schemas.microsoft.com/office/drawing/2014/main" id="{25BB3DDC-FF8D-4307-8243-3486DF36D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2" y="1919662"/>
            <a:ext cx="332105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a:extLst>
              <a:ext uri="{FF2B5EF4-FFF2-40B4-BE49-F238E27FC236}">
                <a16:creationId xmlns:a16="http://schemas.microsoft.com/office/drawing/2014/main" id="{36BB02A4-2148-4D4E-B7F6-EE1B9494C6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0350" y="2138363"/>
            <a:ext cx="34290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8541FD0-E998-4531-BF30-9BE9DA3255A1}"/>
              </a:ext>
            </a:extLst>
          </p:cNvPr>
          <p:cNvPicPr>
            <a:picLocks noChangeAspect="1"/>
          </p:cNvPicPr>
          <p:nvPr/>
        </p:nvPicPr>
        <p:blipFill>
          <a:blip r:embed="rId6"/>
          <a:stretch>
            <a:fillRect/>
          </a:stretch>
        </p:blipFill>
        <p:spPr>
          <a:xfrm>
            <a:off x="215900" y="4046490"/>
            <a:ext cx="4162062" cy="691357"/>
          </a:xfrm>
          <a:prstGeom prst="rect">
            <a:avLst/>
          </a:prstGeom>
        </p:spPr>
      </p:pic>
      <p:pic>
        <p:nvPicPr>
          <p:cNvPr id="3" name="Picture 2">
            <a:extLst>
              <a:ext uri="{FF2B5EF4-FFF2-40B4-BE49-F238E27FC236}">
                <a16:creationId xmlns:a16="http://schemas.microsoft.com/office/drawing/2014/main" id="{74137CA5-6097-4B54-A51E-C2E8BD67F7F9}"/>
              </a:ext>
            </a:extLst>
          </p:cNvPr>
          <p:cNvPicPr>
            <a:picLocks noChangeAspect="1"/>
          </p:cNvPicPr>
          <p:nvPr/>
        </p:nvPicPr>
        <p:blipFill>
          <a:blip r:embed="rId7"/>
          <a:stretch>
            <a:fillRect/>
          </a:stretch>
        </p:blipFill>
        <p:spPr>
          <a:xfrm>
            <a:off x="4953000" y="3946526"/>
            <a:ext cx="3586163" cy="696886"/>
          </a:xfrm>
          <a:prstGeom prst="rect">
            <a:avLst/>
          </a:prstGeom>
        </p:spPr>
      </p:pic>
      <p:sp>
        <p:nvSpPr>
          <p:cNvPr id="5" name="Rectangle 10">
            <a:extLst>
              <a:ext uri="{FF2B5EF4-FFF2-40B4-BE49-F238E27FC236}">
                <a16:creationId xmlns:a16="http://schemas.microsoft.com/office/drawing/2014/main" id="{30F062B5-464A-46D3-ACAD-35E6F1B94CB9}"/>
              </a:ext>
            </a:extLst>
          </p:cNvPr>
          <p:cNvSpPr>
            <a:spLocks noChangeArrowheads="1"/>
          </p:cNvSpPr>
          <p:nvPr/>
        </p:nvSpPr>
        <p:spPr bwMode="auto">
          <a:xfrm>
            <a:off x="17929" y="877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1">
            <a:extLst>
              <a:ext uri="{FF2B5EF4-FFF2-40B4-BE49-F238E27FC236}">
                <a16:creationId xmlns:a16="http://schemas.microsoft.com/office/drawing/2014/main" id="{AE3A1147-507E-464B-8B56-A5A86ADD9FC0}"/>
              </a:ext>
            </a:extLst>
          </p:cNvPr>
          <p:cNvSpPr>
            <a:spLocks noChangeArrowheads="1"/>
          </p:cNvSpPr>
          <p:nvPr/>
        </p:nvSpPr>
        <p:spPr bwMode="auto">
          <a:xfrm>
            <a:off x="17929" y="53538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tr-TR"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9" name="Object 8">
            <a:extLst>
              <a:ext uri="{FF2B5EF4-FFF2-40B4-BE49-F238E27FC236}">
                <a16:creationId xmlns:a16="http://schemas.microsoft.com/office/drawing/2014/main" id="{3DC681E7-429F-4DA7-9655-44833687E84F}"/>
              </a:ext>
            </a:extLst>
          </p:cNvPr>
          <p:cNvGraphicFramePr>
            <a:graphicFrameLocks noChangeAspect="1"/>
          </p:cNvGraphicFramePr>
          <p:nvPr>
            <p:extLst>
              <p:ext uri="{D42A27DB-BD31-4B8C-83A1-F6EECF244321}">
                <p14:modId xmlns:p14="http://schemas.microsoft.com/office/powerpoint/2010/main" val="4040222602"/>
              </p:ext>
            </p:extLst>
          </p:nvPr>
        </p:nvGraphicFramePr>
        <p:xfrm>
          <a:off x="4012826" y="5557863"/>
          <a:ext cx="1215185" cy="705107"/>
        </p:xfrm>
        <a:graphic>
          <a:graphicData uri="http://schemas.openxmlformats.org/presentationml/2006/ole">
            <mc:AlternateContent xmlns:mc="http://schemas.openxmlformats.org/markup-compatibility/2006">
              <mc:Choice xmlns:v="urn:schemas-microsoft-com:vml" Requires="v">
                <p:oleObj spid="_x0000_s23597" r:id="rId8" imgW="876300" imgH="508000" progId="Equation.3">
                  <p:embed/>
                </p:oleObj>
              </mc:Choice>
              <mc:Fallback>
                <p:oleObj r:id="rId8" imgW="876300" imgH="508000" progId="Equation.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2826" y="5557863"/>
                        <a:ext cx="1215185" cy="705107"/>
                      </a:xfrm>
                      <a:prstGeom prst="rect">
                        <a:avLst/>
                      </a:prstGeom>
                      <a:noFill/>
                    </p:spPr>
                  </p:pic>
                </p:oleObj>
              </mc:Fallback>
            </mc:AlternateContent>
          </a:graphicData>
        </a:graphic>
      </p:graphicFrame>
      <p:sp>
        <p:nvSpPr>
          <p:cNvPr id="10" name="Rectangle 14">
            <a:extLst>
              <a:ext uri="{FF2B5EF4-FFF2-40B4-BE49-F238E27FC236}">
                <a16:creationId xmlns:a16="http://schemas.microsoft.com/office/drawing/2014/main" id="{39F14DE0-88A1-4A27-A614-94E44471DED7}"/>
              </a:ext>
            </a:extLst>
          </p:cNvPr>
          <p:cNvSpPr>
            <a:spLocks noChangeArrowheads="1"/>
          </p:cNvSpPr>
          <p:nvPr/>
        </p:nvSpPr>
        <p:spPr bwMode="auto">
          <a:xfrm>
            <a:off x="4253660" y="5934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tr-TR"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2C6DFC-F768-4B81-9044-AC0E2F84C293}"/>
              </a:ext>
            </a:extLst>
          </p:cNvPr>
          <p:cNvSpPr>
            <a:spLocks noGrp="1"/>
          </p:cNvSpPr>
          <p:nvPr>
            <p:ph type="sldNum" sz="quarter" idx="12"/>
          </p:nvPr>
        </p:nvSpPr>
        <p:spPr/>
        <p:txBody>
          <a:bodyPr>
            <a:normAutofit fontScale="85000" lnSpcReduction="20000"/>
          </a:bodyPr>
          <a:lstStyle/>
          <a:p>
            <a:pPr>
              <a:defRPr/>
            </a:pPr>
            <a:fld id="{F9E6C27F-043B-4370-AED6-7B88A28DE99A}" type="slidenum">
              <a:rPr lang="en-US" altLang="en-US" smtClean="0"/>
              <a:pPr>
                <a:defRPr/>
              </a:pPr>
              <a:t>13</a:t>
            </a:fld>
            <a:endParaRPr lang="en-US" altLang="en-US"/>
          </a:p>
        </p:txBody>
      </p:sp>
      <p:sp>
        <p:nvSpPr>
          <p:cNvPr id="13" name="Rectangle 10">
            <a:extLst>
              <a:ext uri="{FF2B5EF4-FFF2-40B4-BE49-F238E27FC236}">
                <a16:creationId xmlns:a16="http://schemas.microsoft.com/office/drawing/2014/main" id="{A5CE21F0-19E4-41ED-8A0D-25D5DD64C1C5}"/>
              </a:ext>
            </a:extLst>
          </p:cNvPr>
          <p:cNvSpPr/>
          <p:nvPr/>
        </p:nvSpPr>
        <p:spPr>
          <a:xfrm>
            <a:off x="280988" y="381000"/>
            <a:ext cx="1166812" cy="577850"/>
          </a:xfrm>
          <a:prstGeom prst="rect">
            <a:avLst/>
          </a:prstGeom>
        </p:spPr>
        <p:txBody>
          <a:bodyPr wrap="none">
            <a:spAutoFit/>
          </a:bodyPr>
          <a:lstStyle/>
          <a:p>
            <a:pPr algn="just">
              <a:lnSpc>
                <a:spcPct val="150000"/>
              </a:lnSpc>
              <a:spcBef>
                <a:spcPts val="500"/>
              </a:spcBef>
              <a:spcAft>
                <a:spcPts val="500"/>
              </a:spcAft>
              <a:defRPr/>
            </a:pPr>
            <a:r>
              <a:rPr lang="tr-TR" sz="2400" b="1" spc="30" noProof="1">
                <a:solidFill>
                  <a:srgbClr val="000000"/>
                </a:solidFill>
                <a:cs typeface="Arial" panose="020B0604020202020204" pitchFamily="34" charset="0"/>
              </a:rPr>
              <a:t>Valves</a:t>
            </a:r>
          </a:p>
        </p:txBody>
      </p:sp>
      <p:pic>
        <p:nvPicPr>
          <p:cNvPr id="24580" name="Resim 13">
            <a:extLst>
              <a:ext uri="{FF2B5EF4-FFF2-40B4-BE49-F238E27FC236}">
                <a16:creationId xmlns:a16="http://schemas.microsoft.com/office/drawing/2014/main" id="{F6F746CF-D3B5-4AB7-8963-57935BE813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1552575"/>
            <a:ext cx="35433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Resim 2">
            <a:extLst>
              <a:ext uri="{FF2B5EF4-FFF2-40B4-BE49-F238E27FC236}">
                <a16:creationId xmlns:a16="http://schemas.microsoft.com/office/drawing/2014/main" id="{E17B70C2-DE6E-43FE-9BB7-BCACC0625D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05000"/>
            <a:ext cx="28575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Metin kutusu 1">
            <a:extLst>
              <a:ext uri="{FF2B5EF4-FFF2-40B4-BE49-F238E27FC236}">
                <a16:creationId xmlns:a16="http://schemas.microsoft.com/office/drawing/2014/main" id="{4D9CA4C4-98FD-4BB7-A78D-5EA385A4B403}"/>
              </a:ext>
            </a:extLst>
          </p:cNvPr>
          <p:cNvSpPr txBox="1">
            <a:spLocks noChangeArrowheads="1"/>
          </p:cNvSpPr>
          <p:nvPr/>
        </p:nvSpPr>
        <p:spPr bwMode="auto">
          <a:xfrm>
            <a:off x="1828800" y="4106863"/>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noProof="1"/>
              <a:t>Gate Valve</a:t>
            </a:r>
          </a:p>
        </p:txBody>
      </p:sp>
      <p:sp>
        <p:nvSpPr>
          <p:cNvPr id="24583" name="Metin kutusu 6">
            <a:extLst>
              <a:ext uri="{FF2B5EF4-FFF2-40B4-BE49-F238E27FC236}">
                <a16:creationId xmlns:a16="http://schemas.microsoft.com/office/drawing/2014/main" id="{8ED44195-DCAB-4FB0-A2B1-D210A3AF70D2}"/>
              </a:ext>
            </a:extLst>
          </p:cNvPr>
          <p:cNvSpPr txBox="1">
            <a:spLocks noChangeArrowheads="1"/>
          </p:cNvSpPr>
          <p:nvPr/>
        </p:nvSpPr>
        <p:spPr bwMode="auto">
          <a:xfrm>
            <a:off x="6019800" y="4106863"/>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noProof="1"/>
              <a:t>Globe Valve</a:t>
            </a:r>
          </a:p>
        </p:txBody>
      </p:sp>
      <p:sp>
        <p:nvSpPr>
          <p:cNvPr id="24584" name="Dikdörtgen 2">
            <a:extLst>
              <a:ext uri="{FF2B5EF4-FFF2-40B4-BE49-F238E27FC236}">
                <a16:creationId xmlns:a16="http://schemas.microsoft.com/office/drawing/2014/main" id="{6B2D3943-22D9-49D9-B8AB-F980A7F0A763}"/>
              </a:ext>
            </a:extLst>
          </p:cNvPr>
          <p:cNvSpPr>
            <a:spLocks noChangeArrowheads="1"/>
          </p:cNvSpPr>
          <p:nvPr/>
        </p:nvSpPr>
        <p:spPr bwMode="auto">
          <a:xfrm>
            <a:off x="311150" y="4498975"/>
            <a:ext cx="4495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en-US" altLang="tr-TR" sz="1600" dirty="0"/>
              <a:t>A ball valve has a gate that closes across the flow. </a:t>
            </a:r>
            <a:endParaRPr lang="en-US" altLang="tr-TR" sz="1600" dirty="0">
              <a:solidFill>
                <a:srgbClr val="333333"/>
              </a:solidFill>
              <a:cs typeface="Arial" panose="020B0604020202020204" pitchFamily="34" charset="0"/>
            </a:endParaRPr>
          </a:p>
          <a:p>
            <a:pPr>
              <a:buFont typeface="Arial" panose="020B0604020202020204" pitchFamily="34" charset="0"/>
              <a:buChar char="•"/>
            </a:pPr>
            <a:r>
              <a:rPr lang="tr-TR" altLang="tr-TR" sz="1600" dirty="0">
                <a:solidFill>
                  <a:srgbClr val="333333"/>
                </a:solidFill>
                <a:cs typeface="Arial" panose="020B0604020202020204" pitchFamily="34" charset="0"/>
              </a:rPr>
              <a:t>O</a:t>
            </a:r>
            <a:r>
              <a:rPr lang="tr-TR" altLang="tr-TR" sz="1600" noProof="1">
                <a:solidFill>
                  <a:srgbClr val="333333"/>
                </a:solidFill>
                <a:cs typeface="Arial" panose="020B0604020202020204" pitchFamily="34" charset="0"/>
              </a:rPr>
              <a:t>nly</a:t>
            </a:r>
            <a:r>
              <a:rPr lang="en-US" altLang="tr-TR" sz="1600" dirty="0">
                <a:solidFill>
                  <a:srgbClr val="333333"/>
                </a:solidFill>
                <a:cs typeface="Arial" panose="020B0604020202020204" pitchFamily="34" charset="0"/>
              </a:rPr>
              <a:t> fully close or fully open position is required</a:t>
            </a:r>
            <a:r>
              <a:rPr lang="tr-TR" altLang="tr-TR" sz="1600" dirty="0">
                <a:solidFill>
                  <a:srgbClr val="333333"/>
                </a:solidFill>
                <a:cs typeface="Arial" panose="020B0604020202020204" pitchFamily="34" charset="0"/>
              </a:rPr>
              <a:t>,</a:t>
            </a:r>
          </a:p>
          <a:p>
            <a:pPr>
              <a:buFont typeface="Arial" panose="020B0604020202020204" pitchFamily="34" charset="0"/>
              <a:buChar char="•"/>
            </a:pPr>
            <a:r>
              <a:rPr lang="tr-TR" altLang="tr-TR" sz="1600" dirty="0"/>
              <a:t>U</a:t>
            </a:r>
            <a:r>
              <a:rPr lang="en-US" altLang="tr-TR" sz="1600" dirty="0"/>
              <a:t>sed for on-off control</a:t>
            </a:r>
            <a:endParaRPr lang="tr-TR" altLang="tr-TR" sz="1600" dirty="0">
              <a:cs typeface="Arial" panose="020B0604020202020204" pitchFamily="34" charset="0"/>
            </a:endParaRPr>
          </a:p>
          <a:p>
            <a:pPr>
              <a:buFont typeface="Arial" panose="020B0604020202020204" pitchFamily="34" charset="0"/>
              <a:buChar char="•"/>
            </a:pPr>
            <a:r>
              <a:rPr lang="en-US" altLang="tr-TR" sz="1600" dirty="0"/>
              <a:t>Small pressure drop across the valve</a:t>
            </a:r>
            <a:endParaRPr lang="tr-TR" altLang="tr-TR" sz="1600" dirty="0">
              <a:cs typeface="Arial" panose="020B0604020202020204" pitchFamily="34" charset="0"/>
            </a:endParaRPr>
          </a:p>
        </p:txBody>
      </p:sp>
      <p:sp>
        <p:nvSpPr>
          <p:cNvPr id="5" name="Dikdörtgen 4">
            <a:extLst>
              <a:ext uri="{FF2B5EF4-FFF2-40B4-BE49-F238E27FC236}">
                <a16:creationId xmlns:a16="http://schemas.microsoft.com/office/drawing/2014/main" id="{378D8D3F-B1DE-459A-9475-11C92D3EFFD3}"/>
              </a:ext>
            </a:extLst>
          </p:cNvPr>
          <p:cNvSpPr/>
          <p:nvPr/>
        </p:nvSpPr>
        <p:spPr>
          <a:xfrm>
            <a:off x="4759325" y="4498975"/>
            <a:ext cx="4384675" cy="1323439"/>
          </a:xfrm>
          <a:prstGeom prst="rect">
            <a:avLst/>
          </a:prstGeom>
        </p:spPr>
        <p:txBody>
          <a:bodyPr>
            <a:spAutoFit/>
          </a:bodyPr>
          <a:lstStyle/>
          <a:p>
            <a:pPr marL="285750" indent="-285750">
              <a:buFont typeface="Arial" panose="020B0604020202020204" pitchFamily="34" charset="0"/>
              <a:buChar char="•"/>
              <a:defRPr/>
            </a:pPr>
            <a:r>
              <a:rPr lang="en-US" sz="1600" dirty="0"/>
              <a:t>A globe valve uses a plug (stem) that closes against the flow</a:t>
            </a:r>
            <a:endParaRPr lang="tr-TR" sz="1600" dirty="0">
              <a:cs typeface="Arial" panose="020B0604020202020204" pitchFamily="34" charset="0"/>
            </a:endParaRPr>
          </a:p>
          <a:p>
            <a:pPr marL="285750" indent="-285750">
              <a:buFont typeface="Arial" panose="020B0604020202020204" pitchFamily="34" charset="0"/>
              <a:buChar char="•"/>
              <a:defRPr/>
            </a:pPr>
            <a:r>
              <a:rPr lang="tr-TR" sz="1600" dirty="0">
                <a:cs typeface="Arial" panose="020B0604020202020204" pitchFamily="34" charset="0"/>
              </a:rPr>
              <a:t>C</a:t>
            </a:r>
            <a:r>
              <a:rPr lang="en-US" sz="1600" dirty="0">
                <a:cs typeface="Arial" panose="020B0604020202020204" pitchFamily="34" charset="0"/>
              </a:rPr>
              <a:t>an also be used for the flow regulation</a:t>
            </a:r>
            <a:endParaRPr lang="tr-TR" sz="1600" dirty="0">
              <a:cs typeface="Arial" panose="020B0604020202020204" pitchFamily="34" charset="0"/>
            </a:endParaRPr>
          </a:p>
          <a:p>
            <a:pPr marL="285750" indent="-285750">
              <a:buFont typeface="Arial" panose="020B0604020202020204" pitchFamily="34" charset="0"/>
              <a:buChar char="•"/>
              <a:defRPr/>
            </a:pPr>
            <a:r>
              <a:rPr lang="en-US" sz="1600" dirty="0"/>
              <a:t>Has a high pressure drop even in fully </a:t>
            </a:r>
            <a:endParaRPr lang="tr-TR" sz="1600" dirty="0"/>
          </a:p>
          <a:p>
            <a:pPr>
              <a:defRPr/>
            </a:pPr>
            <a:r>
              <a:rPr lang="tr-TR" sz="1600" dirty="0"/>
              <a:t>     </a:t>
            </a:r>
            <a:r>
              <a:rPr lang="en-US" sz="1600" dirty="0"/>
              <a:t>open conditions </a:t>
            </a:r>
            <a:endParaRPr lang="tr-TR" sz="1600" dirty="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16BE05-245E-49BD-9159-7A828DBD4380}"/>
              </a:ext>
            </a:extLst>
          </p:cNvPr>
          <p:cNvSpPr>
            <a:spLocks noGrp="1"/>
          </p:cNvSpPr>
          <p:nvPr>
            <p:ph type="sldNum" sz="quarter" idx="12"/>
          </p:nvPr>
        </p:nvSpPr>
        <p:spPr/>
        <p:txBody>
          <a:bodyPr>
            <a:normAutofit fontScale="85000" lnSpcReduction="20000"/>
          </a:bodyPr>
          <a:lstStyle/>
          <a:p>
            <a:pPr>
              <a:defRPr/>
            </a:pPr>
            <a:fld id="{4021A8AA-0798-4F78-AB8F-6BBB0F80ADE3}" type="slidenum">
              <a:rPr lang="en-US" altLang="en-US" smtClean="0"/>
              <a:pPr>
                <a:defRPr/>
              </a:pPr>
              <a:t>14</a:t>
            </a:fld>
            <a:endParaRPr lang="en-US" altLang="en-US"/>
          </a:p>
        </p:txBody>
      </p:sp>
      <p:sp>
        <p:nvSpPr>
          <p:cNvPr id="26627" name="TextBox 5">
            <a:extLst>
              <a:ext uri="{FF2B5EF4-FFF2-40B4-BE49-F238E27FC236}">
                <a16:creationId xmlns:a16="http://schemas.microsoft.com/office/drawing/2014/main" id="{138E501E-B050-451C-AB10-0815B1155292}"/>
              </a:ext>
            </a:extLst>
          </p:cNvPr>
          <p:cNvSpPr txBox="1">
            <a:spLocks noChangeArrowheads="1"/>
          </p:cNvSpPr>
          <p:nvPr/>
        </p:nvSpPr>
        <p:spPr bwMode="auto">
          <a:xfrm>
            <a:off x="1222375" y="528638"/>
            <a:ext cx="74803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Principles of Pressure Loss Measurement</a:t>
            </a:r>
            <a:r>
              <a:rPr lang="tr-TR" altLang="tr-TR" sz="2400" b="1">
                <a:cs typeface="Arial" panose="020B0604020202020204" pitchFamily="34" charset="0"/>
              </a:rPr>
              <a:t>s</a:t>
            </a:r>
            <a:endParaRPr lang="en-US" altLang="tr-TR" sz="2400">
              <a:cs typeface="Arial" panose="020B0604020202020204" pitchFamily="34" charset="0"/>
            </a:endParaRPr>
          </a:p>
          <a:p>
            <a:endParaRPr lang="en-US" altLang="tr-TR" b="1" noProof="1">
              <a:cs typeface="Arial" panose="020B0604020202020204" pitchFamily="34" charset="0"/>
            </a:endParaRPr>
          </a:p>
        </p:txBody>
      </p:sp>
      <p:pic>
        <p:nvPicPr>
          <p:cNvPr id="26628" name="Resim 1">
            <a:extLst>
              <a:ext uri="{FF2B5EF4-FFF2-40B4-BE49-F238E27FC236}">
                <a16:creationId xmlns:a16="http://schemas.microsoft.com/office/drawing/2014/main" id="{9A529DF7-1D3C-40F6-AEBC-8B6F91DE85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8" y="1516063"/>
            <a:ext cx="32004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6">
            <a:extLst>
              <a:ext uri="{FF2B5EF4-FFF2-40B4-BE49-F238E27FC236}">
                <a16:creationId xmlns:a16="http://schemas.microsoft.com/office/drawing/2014/main" id="{5946D846-889F-4D54-BB4D-5BDC6C070FCD}"/>
              </a:ext>
            </a:extLst>
          </p:cNvPr>
          <p:cNvSpPr>
            <a:spLocks noChangeArrowheads="1"/>
          </p:cNvSpPr>
          <p:nvPr/>
        </p:nvSpPr>
        <p:spPr bwMode="auto">
          <a:xfrm>
            <a:off x="215900" y="3733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30" name="Nesne 4">
            <a:extLst>
              <a:ext uri="{FF2B5EF4-FFF2-40B4-BE49-F238E27FC236}">
                <a16:creationId xmlns:a16="http://schemas.microsoft.com/office/drawing/2014/main" id="{77A7FF21-C67B-4F51-BF1B-254B2172EE5D}"/>
              </a:ext>
            </a:extLst>
          </p:cNvPr>
          <p:cNvGraphicFramePr>
            <a:graphicFrameLocks noChangeAspect="1"/>
          </p:cNvGraphicFramePr>
          <p:nvPr/>
        </p:nvGraphicFramePr>
        <p:xfrm>
          <a:off x="266700" y="3519488"/>
          <a:ext cx="2733675" cy="514350"/>
        </p:xfrm>
        <a:graphic>
          <a:graphicData uri="http://schemas.openxmlformats.org/presentationml/2006/ole">
            <mc:AlternateContent xmlns:mc="http://schemas.openxmlformats.org/markup-compatibility/2006">
              <mc:Choice xmlns:v="urn:schemas-microsoft-com:vml" Requires="v">
                <p:oleObj spid="_x0000_s26987" name="Denklem" r:id="rId5" imgW="2908300" imgH="546100" progId="Equation.3">
                  <p:embed/>
                </p:oleObj>
              </mc:Choice>
              <mc:Fallback>
                <p:oleObj name="Denklem" r:id="rId5" imgW="2908300" imgH="546100" progId="Equation.3">
                  <p:embed/>
                  <p:pic>
                    <p:nvPicPr>
                      <p:cNvPr id="0" name="Nesn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3519488"/>
                        <a:ext cx="27336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1" name="Rectangle 8">
            <a:extLst>
              <a:ext uri="{FF2B5EF4-FFF2-40B4-BE49-F238E27FC236}">
                <a16:creationId xmlns:a16="http://schemas.microsoft.com/office/drawing/2014/main" id="{32772DF5-D5D7-419C-8176-CBA738FF45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32" name="Nesne 6">
            <a:extLst>
              <a:ext uri="{FF2B5EF4-FFF2-40B4-BE49-F238E27FC236}">
                <a16:creationId xmlns:a16="http://schemas.microsoft.com/office/drawing/2014/main" id="{D81C216B-6611-4C5E-AAB2-84A77FEC0C35}"/>
              </a:ext>
            </a:extLst>
          </p:cNvPr>
          <p:cNvGraphicFramePr>
            <a:graphicFrameLocks noChangeAspect="1"/>
          </p:cNvGraphicFramePr>
          <p:nvPr/>
        </p:nvGraphicFramePr>
        <p:xfrm>
          <a:off x="360363" y="4278313"/>
          <a:ext cx="1371600" cy="581025"/>
        </p:xfrm>
        <a:graphic>
          <a:graphicData uri="http://schemas.openxmlformats.org/presentationml/2006/ole">
            <mc:AlternateContent xmlns:mc="http://schemas.openxmlformats.org/markup-compatibility/2006">
              <mc:Choice xmlns:v="urn:schemas-microsoft-com:vml" Requires="v">
                <p:oleObj spid="_x0000_s26988" name="Denklem" r:id="rId7" imgW="1079500" imgH="457200" progId="Equation.3">
                  <p:embed/>
                </p:oleObj>
              </mc:Choice>
              <mc:Fallback>
                <p:oleObj name="Denklem" r:id="rId7" imgW="1079500" imgH="457200" progId="Equation.3">
                  <p:embed/>
                  <p:pic>
                    <p:nvPicPr>
                      <p:cNvPr id="0" name="Nesn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3" y="4278313"/>
                        <a:ext cx="1371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33" name="Rectangle 10">
            <a:extLst>
              <a:ext uri="{FF2B5EF4-FFF2-40B4-BE49-F238E27FC236}">
                <a16:creationId xmlns:a16="http://schemas.microsoft.com/office/drawing/2014/main" id="{4C4A76E2-E7A1-4869-AEE9-73FFA4E30933}"/>
              </a:ext>
            </a:extLst>
          </p:cNvPr>
          <p:cNvSpPr>
            <a:spLocks noChangeArrowheads="1"/>
          </p:cNvSpPr>
          <p:nvPr/>
        </p:nvSpPr>
        <p:spPr bwMode="auto">
          <a:xfrm>
            <a:off x="215900" y="5011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sp>
        <p:nvSpPr>
          <p:cNvPr id="11" name="Dikdörtgen 10">
            <a:extLst>
              <a:ext uri="{FF2B5EF4-FFF2-40B4-BE49-F238E27FC236}">
                <a16:creationId xmlns:a16="http://schemas.microsoft.com/office/drawing/2014/main" id="{36969D6C-97DE-4EB9-99A8-DFB0FEFC195B}"/>
              </a:ext>
            </a:extLst>
          </p:cNvPr>
          <p:cNvSpPr>
            <a:spLocks noRot="1" noChangeAspect="1" noMove="1" noResize="1" noEditPoints="1" noAdjustHandles="1" noChangeArrowheads="1" noChangeShapeType="1" noTextEdit="1"/>
          </p:cNvSpPr>
          <p:nvPr/>
        </p:nvSpPr>
        <p:spPr>
          <a:xfrm>
            <a:off x="189319" y="4929951"/>
            <a:ext cx="2115964" cy="338554"/>
          </a:xfrm>
          <a:prstGeom prst="rect">
            <a:avLst/>
          </a:prstGeom>
          <a:blipFill>
            <a:blip r:embed="rId9"/>
            <a:stretch>
              <a:fillRect t="-5455" b="-23636"/>
            </a:stretch>
          </a:blipFill>
        </p:spPr>
        <p:txBody>
          <a:bodyPr/>
          <a:lstStyle/>
          <a:p>
            <a:pPr>
              <a:defRPr/>
            </a:pPr>
            <a:r>
              <a:rPr lang="tr-TR">
                <a:noFill/>
              </a:rPr>
              <a:t> </a:t>
            </a:r>
          </a:p>
        </p:txBody>
      </p:sp>
      <p:sp>
        <p:nvSpPr>
          <p:cNvPr id="26635" name="Rectangle 12">
            <a:extLst>
              <a:ext uri="{FF2B5EF4-FFF2-40B4-BE49-F238E27FC236}">
                <a16:creationId xmlns:a16="http://schemas.microsoft.com/office/drawing/2014/main" id="{998256CD-99EE-434B-9DC7-B1C7E0013F89}"/>
              </a:ext>
            </a:extLst>
          </p:cNvPr>
          <p:cNvSpPr>
            <a:spLocks noChangeArrowheads="1"/>
          </p:cNvSpPr>
          <p:nvPr/>
        </p:nvSpPr>
        <p:spPr bwMode="auto">
          <a:xfrm>
            <a:off x="2646363" y="5770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sp>
        <p:nvSpPr>
          <p:cNvPr id="16" name="Dikdörtgen 15">
            <a:extLst>
              <a:ext uri="{FF2B5EF4-FFF2-40B4-BE49-F238E27FC236}">
                <a16:creationId xmlns:a16="http://schemas.microsoft.com/office/drawing/2014/main" id="{3A3267F6-3479-48EA-A670-CB5EFF0800E7}"/>
              </a:ext>
            </a:extLst>
          </p:cNvPr>
          <p:cNvSpPr>
            <a:spLocks noRot="1" noChangeAspect="1" noMove="1" noResize="1" noEditPoints="1" noAdjustHandles="1" noChangeArrowheads="1" noChangeShapeType="1" noTextEdit="1"/>
          </p:cNvSpPr>
          <p:nvPr/>
        </p:nvSpPr>
        <p:spPr>
          <a:xfrm>
            <a:off x="189319" y="5249862"/>
            <a:ext cx="1293559" cy="338554"/>
          </a:xfrm>
          <a:prstGeom prst="rect">
            <a:avLst/>
          </a:prstGeom>
          <a:blipFill>
            <a:blip r:embed="rId10"/>
            <a:stretch>
              <a:fillRect t="-5357" r="-472" b="-21429"/>
            </a:stretch>
          </a:blipFill>
        </p:spPr>
        <p:txBody>
          <a:bodyPr/>
          <a:lstStyle/>
          <a:p>
            <a:pPr>
              <a:defRPr/>
            </a:pPr>
            <a:r>
              <a:rPr lang="tr-TR">
                <a:noFill/>
              </a:rPr>
              <a:t> </a:t>
            </a:r>
          </a:p>
        </p:txBody>
      </p:sp>
      <p:sp>
        <p:nvSpPr>
          <p:cNvPr id="26637" name="Rectangle 16">
            <a:extLst>
              <a:ext uri="{FF2B5EF4-FFF2-40B4-BE49-F238E27FC236}">
                <a16:creationId xmlns:a16="http://schemas.microsoft.com/office/drawing/2014/main" id="{CDB872C3-B0D4-4433-B393-FBE8D3E3A645}"/>
              </a:ext>
            </a:extLst>
          </p:cNvPr>
          <p:cNvSpPr>
            <a:spLocks noChangeArrowheads="1"/>
          </p:cNvSpPr>
          <p:nvPr/>
        </p:nvSpPr>
        <p:spPr bwMode="auto">
          <a:xfrm>
            <a:off x="425450" y="5708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38" name="Nesne 14">
            <a:extLst>
              <a:ext uri="{FF2B5EF4-FFF2-40B4-BE49-F238E27FC236}">
                <a16:creationId xmlns:a16="http://schemas.microsoft.com/office/drawing/2014/main" id="{A0483A2F-3FED-4D53-A64A-45683DAE6CB1}"/>
              </a:ext>
            </a:extLst>
          </p:cNvPr>
          <p:cNvGraphicFramePr>
            <a:graphicFrameLocks noChangeAspect="1"/>
          </p:cNvGraphicFramePr>
          <p:nvPr/>
        </p:nvGraphicFramePr>
        <p:xfrm>
          <a:off x="384175" y="5740400"/>
          <a:ext cx="1255713" cy="576263"/>
        </p:xfrm>
        <a:graphic>
          <a:graphicData uri="http://schemas.openxmlformats.org/presentationml/2006/ole">
            <mc:AlternateContent xmlns:mc="http://schemas.openxmlformats.org/markup-compatibility/2006">
              <mc:Choice xmlns:v="urn:schemas-microsoft-com:vml" Requires="v">
                <p:oleObj spid="_x0000_s26989" name="Denklem" r:id="rId11" imgW="1193282" imgH="545863" progId="Equation.3">
                  <p:embed/>
                </p:oleObj>
              </mc:Choice>
              <mc:Fallback>
                <p:oleObj name="Denklem" r:id="rId11" imgW="1193282" imgH="545863" progId="Equation.3">
                  <p:embed/>
                  <p:pic>
                    <p:nvPicPr>
                      <p:cNvPr id="0" name="Nesn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175" y="5740400"/>
                        <a:ext cx="125571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0" name="Düz Ok Bağlayıcısı 19">
            <a:extLst>
              <a:ext uri="{FF2B5EF4-FFF2-40B4-BE49-F238E27FC236}">
                <a16:creationId xmlns:a16="http://schemas.microsoft.com/office/drawing/2014/main" id="{2F7642EB-4744-4DD1-A116-30B371DDF288}"/>
              </a:ext>
            </a:extLst>
          </p:cNvPr>
          <p:cNvCxnSpPr/>
          <p:nvPr/>
        </p:nvCxnSpPr>
        <p:spPr>
          <a:xfrm flipV="1">
            <a:off x="1752600" y="5410200"/>
            <a:ext cx="893763"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a:extLst>
              <a:ext uri="{FF2B5EF4-FFF2-40B4-BE49-F238E27FC236}">
                <a16:creationId xmlns:a16="http://schemas.microsoft.com/office/drawing/2014/main" id="{A2CDBEF5-7A65-477A-9D4C-56AA19678E8C}"/>
              </a:ext>
            </a:extLst>
          </p:cNvPr>
          <p:cNvCxnSpPr/>
          <p:nvPr/>
        </p:nvCxnSpPr>
        <p:spPr>
          <a:xfrm>
            <a:off x="1905000" y="4419600"/>
            <a:ext cx="741363" cy="592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641" name="Metin kutusu 22">
            <a:extLst>
              <a:ext uri="{FF2B5EF4-FFF2-40B4-BE49-F238E27FC236}">
                <a16:creationId xmlns:a16="http://schemas.microsoft.com/office/drawing/2014/main" id="{311E7686-C8EF-4CF5-9449-2C409E279110}"/>
              </a:ext>
            </a:extLst>
          </p:cNvPr>
          <p:cNvSpPr txBox="1">
            <a:spLocks noChangeArrowheads="1"/>
          </p:cNvSpPr>
          <p:nvPr/>
        </p:nvSpPr>
        <p:spPr bwMode="auto">
          <a:xfrm>
            <a:off x="2846388" y="4951413"/>
            <a:ext cx="963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a:t>h</a:t>
            </a:r>
            <a:r>
              <a:rPr lang="tr-TR" altLang="tr-TR" baseline="-25000"/>
              <a:t>f </a:t>
            </a:r>
            <a:r>
              <a:rPr lang="tr-TR" altLang="tr-TR"/>
              <a:t>= x</a:t>
            </a:r>
          </a:p>
        </p:txBody>
      </p:sp>
      <p:pic>
        <p:nvPicPr>
          <p:cNvPr id="26642" name="Resim 23">
            <a:extLst>
              <a:ext uri="{FF2B5EF4-FFF2-40B4-BE49-F238E27FC236}">
                <a16:creationId xmlns:a16="http://schemas.microsoft.com/office/drawing/2014/main" id="{12EF10AA-9227-4E92-8BAD-14582FEE994D}"/>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334000" y="1606550"/>
            <a:ext cx="31146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3" name="Rectangle 18">
            <a:extLst>
              <a:ext uri="{FF2B5EF4-FFF2-40B4-BE49-F238E27FC236}">
                <a16:creationId xmlns:a16="http://schemas.microsoft.com/office/drawing/2014/main" id="{AA479B41-135F-4CB8-A1F1-57C4A8CB98D5}"/>
              </a:ext>
            </a:extLst>
          </p:cNvPr>
          <p:cNvSpPr>
            <a:spLocks noChangeArrowheads="1"/>
          </p:cNvSpPr>
          <p:nvPr/>
        </p:nvSpPr>
        <p:spPr bwMode="auto">
          <a:xfrm>
            <a:off x="5029200" y="3873500"/>
            <a:ext cx="94678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44" name="Nesne 25">
            <a:extLst>
              <a:ext uri="{FF2B5EF4-FFF2-40B4-BE49-F238E27FC236}">
                <a16:creationId xmlns:a16="http://schemas.microsoft.com/office/drawing/2014/main" id="{5DD2AA7F-36E6-4662-8597-1BDE804DF192}"/>
              </a:ext>
            </a:extLst>
          </p:cNvPr>
          <p:cNvGraphicFramePr>
            <a:graphicFrameLocks noChangeAspect="1"/>
          </p:cNvGraphicFramePr>
          <p:nvPr/>
        </p:nvGraphicFramePr>
        <p:xfrm>
          <a:off x="5726113" y="4000500"/>
          <a:ext cx="1970087" cy="385763"/>
        </p:xfrm>
        <a:graphic>
          <a:graphicData uri="http://schemas.openxmlformats.org/presentationml/2006/ole">
            <mc:AlternateContent xmlns:mc="http://schemas.openxmlformats.org/markup-compatibility/2006">
              <mc:Choice xmlns:v="urn:schemas-microsoft-com:vml" Requires="v">
                <p:oleObj spid="_x0000_s26990" name="Denklem" r:id="rId14" imgW="1536700" imgH="241300" progId="Equation.3">
                  <p:embed/>
                </p:oleObj>
              </mc:Choice>
              <mc:Fallback>
                <p:oleObj name="Denklem" r:id="rId14" imgW="1536700" imgH="241300" progId="Equation.3">
                  <p:embed/>
                  <p:pic>
                    <p:nvPicPr>
                      <p:cNvPr id="0" name="Nesn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6113" y="4000500"/>
                        <a:ext cx="1970087"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5" name="Rectangle 20">
            <a:extLst>
              <a:ext uri="{FF2B5EF4-FFF2-40B4-BE49-F238E27FC236}">
                <a16:creationId xmlns:a16="http://schemas.microsoft.com/office/drawing/2014/main" id="{968D167B-CB99-4C89-9036-789EEC85B194}"/>
              </a:ext>
            </a:extLst>
          </p:cNvPr>
          <p:cNvSpPr>
            <a:spLocks noChangeArrowheads="1"/>
          </p:cNvSpPr>
          <p:nvPr/>
        </p:nvSpPr>
        <p:spPr bwMode="auto">
          <a:xfrm>
            <a:off x="6781800" y="5019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46" name="Nesne 27">
            <a:extLst>
              <a:ext uri="{FF2B5EF4-FFF2-40B4-BE49-F238E27FC236}">
                <a16:creationId xmlns:a16="http://schemas.microsoft.com/office/drawing/2014/main" id="{CF7889FB-6846-489C-B2F3-C8D73809EDEE}"/>
              </a:ext>
            </a:extLst>
          </p:cNvPr>
          <p:cNvGraphicFramePr>
            <a:graphicFrameLocks noChangeAspect="1"/>
          </p:cNvGraphicFramePr>
          <p:nvPr/>
        </p:nvGraphicFramePr>
        <p:xfrm>
          <a:off x="5722938" y="4613275"/>
          <a:ext cx="2335212" cy="357188"/>
        </p:xfrm>
        <a:graphic>
          <a:graphicData uri="http://schemas.openxmlformats.org/presentationml/2006/ole">
            <mc:AlternateContent xmlns:mc="http://schemas.openxmlformats.org/markup-compatibility/2006">
              <mc:Choice xmlns:v="urn:schemas-microsoft-com:vml" Requires="v">
                <p:oleObj spid="_x0000_s26991" name="Denklem" r:id="rId16" imgW="1764534" imgH="266584" progId="Equation.3">
                  <p:embed/>
                </p:oleObj>
              </mc:Choice>
              <mc:Fallback>
                <p:oleObj name="Denklem" r:id="rId16" imgW="1764534" imgH="266584" progId="Equation.3">
                  <p:embed/>
                  <p:pic>
                    <p:nvPicPr>
                      <p:cNvPr id="0" name="Nesne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22938" y="4613275"/>
                        <a:ext cx="2335212"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7" name="Rectangle 22">
            <a:extLst>
              <a:ext uri="{FF2B5EF4-FFF2-40B4-BE49-F238E27FC236}">
                <a16:creationId xmlns:a16="http://schemas.microsoft.com/office/drawing/2014/main" id="{CB81E530-D208-42E8-A673-CA6A6710EAD5}"/>
              </a:ext>
            </a:extLst>
          </p:cNvPr>
          <p:cNvSpPr>
            <a:spLocks noChangeArrowheads="1"/>
          </p:cNvSpPr>
          <p:nvPr/>
        </p:nvSpPr>
        <p:spPr bwMode="auto">
          <a:xfrm>
            <a:off x="5762625" y="5254625"/>
            <a:ext cx="9961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6648" name="Nesne 29">
            <a:extLst>
              <a:ext uri="{FF2B5EF4-FFF2-40B4-BE49-F238E27FC236}">
                <a16:creationId xmlns:a16="http://schemas.microsoft.com/office/drawing/2014/main" id="{03352469-F0F8-4B8F-8218-80FB7FCC02C7}"/>
              </a:ext>
            </a:extLst>
          </p:cNvPr>
          <p:cNvGraphicFramePr>
            <a:graphicFrameLocks noChangeAspect="1"/>
          </p:cNvGraphicFramePr>
          <p:nvPr/>
        </p:nvGraphicFramePr>
        <p:xfrm>
          <a:off x="5703888" y="5197475"/>
          <a:ext cx="1343025" cy="479425"/>
        </p:xfrm>
        <a:graphic>
          <a:graphicData uri="http://schemas.openxmlformats.org/presentationml/2006/ole">
            <mc:AlternateContent xmlns:mc="http://schemas.openxmlformats.org/markup-compatibility/2006">
              <mc:Choice xmlns:v="urn:schemas-microsoft-com:vml" Requires="v">
                <p:oleObj spid="_x0000_s26992" name="Denklem" r:id="rId18" imgW="1054100" imgH="457200" progId="Equation.3">
                  <p:embed/>
                </p:oleObj>
              </mc:Choice>
              <mc:Fallback>
                <p:oleObj name="Denklem" r:id="rId18" imgW="1054100" imgH="457200" progId="Equation.3">
                  <p:embed/>
                  <p:pic>
                    <p:nvPicPr>
                      <p:cNvPr id="0" name="Nesne 2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03888" y="5197475"/>
                        <a:ext cx="13430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649" name="Metin kutusu 30">
            <a:extLst>
              <a:ext uri="{FF2B5EF4-FFF2-40B4-BE49-F238E27FC236}">
                <a16:creationId xmlns:a16="http://schemas.microsoft.com/office/drawing/2014/main" id="{1DD19CAF-0118-45B0-B318-740E464F806D}"/>
              </a:ext>
            </a:extLst>
          </p:cNvPr>
          <p:cNvSpPr txBox="1">
            <a:spLocks noChangeArrowheads="1"/>
          </p:cNvSpPr>
          <p:nvPr/>
        </p:nvSpPr>
        <p:spPr bwMode="auto">
          <a:xfrm>
            <a:off x="5341938" y="5822950"/>
            <a:ext cx="2606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400" noProof="1"/>
              <a:t>s = spesific gravity of mercury</a:t>
            </a:r>
          </a:p>
        </p:txBody>
      </p:sp>
      <p:sp>
        <p:nvSpPr>
          <p:cNvPr id="26650" name="Metin kutusu 33">
            <a:extLst>
              <a:ext uri="{FF2B5EF4-FFF2-40B4-BE49-F238E27FC236}">
                <a16:creationId xmlns:a16="http://schemas.microsoft.com/office/drawing/2014/main" id="{C319656C-0BAC-40B6-9F64-5F82091A0A33}"/>
              </a:ext>
            </a:extLst>
          </p:cNvPr>
          <p:cNvSpPr txBox="1">
            <a:spLocks noChangeArrowheads="1"/>
          </p:cNvSpPr>
          <p:nvPr/>
        </p:nvSpPr>
        <p:spPr bwMode="auto">
          <a:xfrm>
            <a:off x="6049963" y="6189663"/>
            <a:ext cx="1265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tr-TR" dirty="0"/>
              <a:t>Δ</a:t>
            </a:r>
            <a:r>
              <a:rPr lang="tr-TR" altLang="tr-TR" dirty="0"/>
              <a:t>h</a:t>
            </a:r>
            <a:r>
              <a:rPr lang="tr-TR" altLang="tr-TR" baseline="-25000" dirty="0"/>
              <a:t> </a:t>
            </a:r>
            <a:r>
              <a:rPr lang="tr-TR" altLang="tr-TR" dirty="0"/>
              <a:t>= 12.6x</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BD4B01-2F22-4288-94C8-84F90B793A0C}"/>
              </a:ext>
            </a:extLst>
          </p:cNvPr>
          <p:cNvSpPr>
            <a:spLocks noGrp="1"/>
          </p:cNvSpPr>
          <p:nvPr>
            <p:ph type="sldNum" sz="quarter" idx="12"/>
          </p:nvPr>
        </p:nvSpPr>
        <p:spPr/>
        <p:txBody>
          <a:bodyPr>
            <a:normAutofit fontScale="85000" lnSpcReduction="20000"/>
          </a:bodyPr>
          <a:lstStyle/>
          <a:p>
            <a:pPr>
              <a:defRPr/>
            </a:pPr>
            <a:fld id="{1AE45EC3-6043-433C-BDB4-323032A4DF34}" type="slidenum">
              <a:rPr lang="en-US" altLang="en-US" smtClean="0"/>
              <a:pPr>
                <a:defRPr/>
              </a:pPr>
              <a:t>15</a:t>
            </a:fld>
            <a:endParaRPr lang="en-US" altLang="en-US"/>
          </a:p>
        </p:txBody>
      </p:sp>
      <p:sp>
        <p:nvSpPr>
          <p:cNvPr id="28675" name="TextBox 5">
            <a:extLst>
              <a:ext uri="{FF2B5EF4-FFF2-40B4-BE49-F238E27FC236}">
                <a16:creationId xmlns:a16="http://schemas.microsoft.com/office/drawing/2014/main" id="{83EBA21D-0D8E-4EEB-A1B8-4652B122AC7E}"/>
              </a:ext>
            </a:extLst>
          </p:cNvPr>
          <p:cNvSpPr txBox="1">
            <a:spLocks noChangeArrowheads="1"/>
          </p:cNvSpPr>
          <p:nvPr/>
        </p:nvSpPr>
        <p:spPr bwMode="auto">
          <a:xfrm>
            <a:off x="152400" y="533400"/>
            <a:ext cx="8748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000" b="1" noProof="1">
                <a:cs typeface="Arial" panose="020B0604020202020204" pitchFamily="34" charset="0"/>
              </a:rPr>
              <a:t>Modelling</a:t>
            </a:r>
            <a:r>
              <a:rPr lang="tr-TR" altLang="tr-TR" sz="2000" b="1">
                <a:cs typeface="Arial" panose="020B0604020202020204" pitchFamily="34" charset="0"/>
              </a:rPr>
              <a:t> of </a:t>
            </a:r>
            <a:r>
              <a:rPr lang="tr-TR" altLang="tr-TR" sz="2000" b="1" noProof="1">
                <a:cs typeface="Arial" panose="020B0604020202020204" pitchFamily="34" charset="0"/>
              </a:rPr>
              <a:t>Efflux </a:t>
            </a:r>
            <a:r>
              <a:rPr lang="tr-TR" altLang="tr-TR" sz="2000" b="1">
                <a:cs typeface="Arial" panose="020B0604020202020204" pitchFamily="34" charset="0"/>
              </a:rPr>
              <a:t>Time </a:t>
            </a:r>
            <a:r>
              <a:rPr lang="tr-TR" altLang="tr-TR" sz="2000" b="1" noProof="1">
                <a:cs typeface="Arial" panose="020B0604020202020204" pitchFamily="34" charset="0"/>
              </a:rPr>
              <a:t>for</a:t>
            </a:r>
            <a:r>
              <a:rPr lang="tr-TR" altLang="tr-TR" sz="2000" b="1">
                <a:cs typeface="Arial" panose="020B0604020202020204" pitchFamily="34" charset="0"/>
              </a:rPr>
              <a:t> a </a:t>
            </a:r>
            <a:r>
              <a:rPr lang="tr-TR" altLang="tr-TR" sz="2000" b="1" noProof="1">
                <a:cs typeface="Arial" panose="020B0604020202020204" pitchFamily="34" charset="0"/>
              </a:rPr>
              <a:t>Cylindrical Tank with an Exit Pipe</a:t>
            </a:r>
            <a:endParaRPr lang="tr-TR" altLang="tr-TR" sz="2000" noProof="1">
              <a:cs typeface="Arial" panose="020B0604020202020204" pitchFamily="34" charset="0"/>
            </a:endParaRPr>
          </a:p>
        </p:txBody>
      </p:sp>
      <p:pic>
        <p:nvPicPr>
          <p:cNvPr id="28676" name="Resim 1">
            <a:extLst>
              <a:ext uri="{FF2B5EF4-FFF2-40B4-BE49-F238E27FC236}">
                <a16:creationId xmlns:a16="http://schemas.microsoft.com/office/drawing/2014/main" id="{FCF418E7-E62D-459F-BF0E-9B6AAE3A8C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516063"/>
            <a:ext cx="16652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46BB5A9D-1749-466E-9656-2DC33C20D25D}"/>
              </a:ext>
            </a:extLst>
          </p:cNvPr>
          <p:cNvSpPr>
            <a:spLocks noChangeArrowheads="1"/>
          </p:cNvSpPr>
          <p:nvPr/>
        </p:nvSpPr>
        <p:spPr bwMode="auto">
          <a:xfrm>
            <a:off x="3200400" y="1981200"/>
            <a:ext cx="119919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78" name="Nesne 2">
            <a:extLst>
              <a:ext uri="{FF2B5EF4-FFF2-40B4-BE49-F238E27FC236}">
                <a16:creationId xmlns:a16="http://schemas.microsoft.com/office/drawing/2014/main" id="{1F0FFE2F-6B56-4827-BF6F-ADD1D2A12D16}"/>
              </a:ext>
            </a:extLst>
          </p:cNvPr>
          <p:cNvGraphicFramePr>
            <a:graphicFrameLocks noChangeAspect="1"/>
          </p:cNvGraphicFramePr>
          <p:nvPr/>
        </p:nvGraphicFramePr>
        <p:xfrm>
          <a:off x="2876550" y="1638300"/>
          <a:ext cx="3581400" cy="685800"/>
        </p:xfrm>
        <a:graphic>
          <a:graphicData uri="http://schemas.openxmlformats.org/presentationml/2006/ole">
            <mc:AlternateContent xmlns:mc="http://schemas.openxmlformats.org/markup-compatibility/2006">
              <mc:Choice xmlns:v="urn:schemas-microsoft-com:vml" Requires="v">
                <p:oleObj spid="_x0000_s29198" name="Denklem" r:id="rId4" imgW="2743200" imgH="469900" progId="Equation.3">
                  <p:embed/>
                </p:oleObj>
              </mc:Choice>
              <mc:Fallback>
                <p:oleObj name="Denklem" r:id="rId4" imgW="2743200" imgH="469900" progId="Equation.3">
                  <p:embed/>
                  <p:pic>
                    <p:nvPicPr>
                      <p:cNvPr id="0" name="Nesn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550" y="1638300"/>
                        <a:ext cx="358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9" name="Metin kutusu 4">
            <a:extLst>
              <a:ext uri="{FF2B5EF4-FFF2-40B4-BE49-F238E27FC236}">
                <a16:creationId xmlns:a16="http://schemas.microsoft.com/office/drawing/2014/main" id="{28BEF5DB-6802-49CC-8A49-3D3B71F3BEF2}"/>
              </a:ext>
            </a:extLst>
          </p:cNvPr>
          <p:cNvSpPr txBox="1">
            <a:spLocks noChangeArrowheads="1"/>
          </p:cNvSpPr>
          <p:nvPr/>
        </p:nvSpPr>
        <p:spPr bwMode="auto">
          <a:xfrm>
            <a:off x="7205663" y="1633538"/>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400"/>
              <a:t>V</a:t>
            </a:r>
            <a:r>
              <a:rPr lang="tr-TR" altLang="tr-TR" sz="1400" baseline="-25000"/>
              <a:t>1</a:t>
            </a:r>
            <a:r>
              <a:rPr lang="tr-TR" altLang="tr-TR" sz="1400"/>
              <a:t> = V</a:t>
            </a:r>
            <a:r>
              <a:rPr lang="tr-TR" altLang="tr-TR" sz="1400" baseline="-25000"/>
              <a:t>2      </a:t>
            </a:r>
          </a:p>
        </p:txBody>
      </p:sp>
      <p:sp>
        <p:nvSpPr>
          <p:cNvPr id="28680" name="Metin kutusu 7">
            <a:extLst>
              <a:ext uri="{FF2B5EF4-FFF2-40B4-BE49-F238E27FC236}">
                <a16:creationId xmlns:a16="http://schemas.microsoft.com/office/drawing/2014/main" id="{2DE3C3DB-07A0-46F6-93A3-0C63CBB571F7}"/>
              </a:ext>
            </a:extLst>
          </p:cNvPr>
          <p:cNvSpPr txBox="1">
            <a:spLocks noChangeArrowheads="1"/>
          </p:cNvSpPr>
          <p:nvPr/>
        </p:nvSpPr>
        <p:spPr bwMode="auto">
          <a:xfrm>
            <a:off x="8178800" y="192246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sz="1400"/>
              <a:t>z</a:t>
            </a:r>
            <a:r>
              <a:rPr lang="tr-TR" altLang="tr-TR" sz="1400" baseline="-25000"/>
              <a:t>1</a:t>
            </a:r>
            <a:r>
              <a:rPr lang="tr-TR" altLang="tr-TR" sz="1400"/>
              <a:t> = L</a:t>
            </a:r>
            <a:r>
              <a:rPr lang="tr-TR" altLang="tr-TR" sz="1400" baseline="-25000"/>
              <a:t>      </a:t>
            </a:r>
          </a:p>
        </p:txBody>
      </p:sp>
      <p:sp>
        <p:nvSpPr>
          <p:cNvPr id="28681" name="Metin kutusu 8">
            <a:extLst>
              <a:ext uri="{FF2B5EF4-FFF2-40B4-BE49-F238E27FC236}">
                <a16:creationId xmlns:a16="http://schemas.microsoft.com/office/drawing/2014/main" id="{BC77FE40-E774-406C-822E-CE104EA8D7DB}"/>
              </a:ext>
            </a:extLst>
          </p:cNvPr>
          <p:cNvSpPr txBox="1">
            <a:spLocks noChangeArrowheads="1"/>
          </p:cNvSpPr>
          <p:nvPr/>
        </p:nvSpPr>
        <p:spPr bwMode="auto">
          <a:xfrm>
            <a:off x="8147050" y="1593850"/>
            <a:ext cx="8382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sz="1400"/>
              <a:t>z</a:t>
            </a:r>
            <a:r>
              <a:rPr lang="tr-TR" altLang="tr-TR" sz="1400" baseline="-25000"/>
              <a:t>2</a:t>
            </a:r>
            <a:r>
              <a:rPr lang="tr-TR" altLang="tr-TR" sz="1400"/>
              <a:t> = 0</a:t>
            </a:r>
            <a:r>
              <a:rPr lang="tr-TR" altLang="tr-TR" sz="1400" baseline="-25000"/>
              <a:t>      </a:t>
            </a:r>
          </a:p>
        </p:txBody>
      </p:sp>
      <p:sp>
        <p:nvSpPr>
          <p:cNvPr id="28682" name="Metin kutusu 9">
            <a:extLst>
              <a:ext uri="{FF2B5EF4-FFF2-40B4-BE49-F238E27FC236}">
                <a16:creationId xmlns:a16="http://schemas.microsoft.com/office/drawing/2014/main" id="{83B6EE9E-9B2F-4941-A3D3-23CAC7B4576F}"/>
              </a:ext>
            </a:extLst>
          </p:cNvPr>
          <p:cNvSpPr txBox="1">
            <a:spLocks noChangeArrowheads="1"/>
          </p:cNvSpPr>
          <p:nvPr/>
        </p:nvSpPr>
        <p:spPr bwMode="auto">
          <a:xfrm>
            <a:off x="266700" y="3570288"/>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sz="1400"/>
              <a:t>P</a:t>
            </a:r>
            <a:r>
              <a:rPr lang="tr-TR" altLang="tr-TR" sz="1400" baseline="-25000"/>
              <a:t>1</a:t>
            </a:r>
            <a:r>
              <a:rPr lang="tr-TR" altLang="tr-TR" sz="1400"/>
              <a:t> = </a:t>
            </a:r>
            <a:r>
              <a:rPr lang="tr-TR" altLang="tr-TR" sz="1400" noProof="1"/>
              <a:t>P</a:t>
            </a:r>
            <a:r>
              <a:rPr lang="tr-TR" altLang="tr-TR" sz="1400" baseline="-25000" noProof="1"/>
              <a:t>atm</a:t>
            </a:r>
            <a:r>
              <a:rPr lang="tr-TR" altLang="tr-TR" sz="1400"/>
              <a:t> + h</a:t>
            </a:r>
            <a:r>
              <a:rPr lang="el-GR" altLang="tr-TR" sz="1400"/>
              <a:t>ρ</a:t>
            </a:r>
            <a:r>
              <a:rPr lang="tr-TR" altLang="tr-TR" sz="1400"/>
              <a:t>g</a:t>
            </a:r>
            <a:r>
              <a:rPr lang="tr-TR" altLang="tr-TR" sz="1400" baseline="-25000"/>
              <a:t>      </a:t>
            </a:r>
          </a:p>
        </p:txBody>
      </p:sp>
      <p:sp>
        <p:nvSpPr>
          <p:cNvPr id="28683" name="Metin kutusu 10">
            <a:extLst>
              <a:ext uri="{FF2B5EF4-FFF2-40B4-BE49-F238E27FC236}">
                <a16:creationId xmlns:a16="http://schemas.microsoft.com/office/drawing/2014/main" id="{E7221C1E-0054-42B8-813D-FB76B92C1016}"/>
              </a:ext>
            </a:extLst>
          </p:cNvPr>
          <p:cNvSpPr txBox="1">
            <a:spLocks noChangeArrowheads="1"/>
          </p:cNvSpPr>
          <p:nvPr/>
        </p:nvSpPr>
        <p:spPr bwMode="auto">
          <a:xfrm>
            <a:off x="265113" y="3840163"/>
            <a:ext cx="1109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tr-TR" altLang="tr-TR" sz="1400"/>
              <a:t>P</a:t>
            </a:r>
            <a:r>
              <a:rPr lang="tr-TR" altLang="tr-TR" sz="1400" baseline="-25000"/>
              <a:t>2</a:t>
            </a:r>
            <a:r>
              <a:rPr lang="tr-TR" altLang="tr-TR" sz="1400"/>
              <a:t> = </a:t>
            </a:r>
            <a:r>
              <a:rPr lang="tr-TR" altLang="tr-TR" sz="1400" noProof="1"/>
              <a:t>P</a:t>
            </a:r>
            <a:r>
              <a:rPr lang="tr-TR" altLang="tr-TR" sz="1400" baseline="-25000" noProof="1"/>
              <a:t>atm</a:t>
            </a:r>
            <a:endParaRPr lang="tr-TR" altLang="tr-TR" sz="1400" baseline="-25000"/>
          </a:p>
        </p:txBody>
      </p:sp>
      <p:sp>
        <p:nvSpPr>
          <p:cNvPr id="28684" name="Rectangle 8">
            <a:extLst>
              <a:ext uri="{FF2B5EF4-FFF2-40B4-BE49-F238E27FC236}">
                <a16:creationId xmlns:a16="http://schemas.microsoft.com/office/drawing/2014/main" id="{CEF80128-3B47-488F-9A9D-CC946F6AAB3E}"/>
              </a:ext>
            </a:extLst>
          </p:cNvPr>
          <p:cNvSpPr>
            <a:spLocks noChangeArrowheads="1"/>
          </p:cNvSpPr>
          <p:nvPr/>
        </p:nvSpPr>
        <p:spPr bwMode="auto">
          <a:xfrm>
            <a:off x="2895600" y="4006850"/>
            <a:ext cx="113411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85" name="Nesne 6">
            <a:extLst>
              <a:ext uri="{FF2B5EF4-FFF2-40B4-BE49-F238E27FC236}">
                <a16:creationId xmlns:a16="http://schemas.microsoft.com/office/drawing/2014/main" id="{85238F61-FAFF-444D-BAB2-EF190C44C446}"/>
              </a:ext>
            </a:extLst>
          </p:cNvPr>
          <p:cNvGraphicFramePr>
            <a:graphicFrameLocks noChangeAspect="1"/>
          </p:cNvGraphicFramePr>
          <p:nvPr/>
        </p:nvGraphicFramePr>
        <p:xfrm>
          <a:off x="2895600" y="2316163"/>
          <a:ext cx="1592263" cy="641350"/>
        </p:xfrm>
        <a:graphic>
          <a:graphicData uri="http://schemas.openxmlformats.org/presentationml/2006/ole">
            <mc:AlternateContent xmlns:mc="http://schemas.openxmlformats.org/markup-compatibility/2006">
              <mc:Choice xmlns:v="urn:schemas-microsoft-com:vml" Requires="v">
                <p:oleObj spid="_x0000_s29199" name="Denklem" r:id="rId6" imgW="1422400" imgH="571500" progId="Equation.3">
                  <p:embed/>
                </p:oleObj>
              </mc:Choice>
              <mc:Fallback>
                <p:oleObj name="Denklem" r:id="rId6" imgW="1422400" imgH="571500" progId="Equation.3">
                  <p:embed/>
                  <p:pic>
                    <p:nvPicPr>
                      <p:cNvPr id="0" name="Nesn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316163"/>
                        <a:ext cx="1592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86" name="Rectangle 10">
            <a:extLst>
              <a:ext uri="{FF2B5EF4-FFF2-40B4-BE49-F238E27FC236}">
                <a16:creationId xmlns:a16="http://schemas.microsoft.com/office/drawing/2014/main" id="{FABC2DA5-D3D0-410C-B486-C2CE20038FD3}"/>
              </a:ext>
            </a:extLst>
          </p:cNvPr>
          <p:cNvSpPr>
            <a:spLocks noChangeArrowheads="1"/>
          </p:cNvSpPr>
          <p:nvPr/>
        </p:nvSpPr>
        <p:spPr bwMode="auto">
          <a:xfrm>
            <a:off x="4800600" y="4029075"/>
            <a:ext cx="1036320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87" name="Nesne 16">
            <a:extLst>
              <a:ext uri="{FF2B5EF4-FFF2-40B4-BE49-F238E27FC236}">
                <a16:creationId xmlns:a16="http://schemas.microsoft.com/office/drawing/2014/main" id="{A1C06275-9D3F-43F8-9336-8D9A488B135C}"/>
              </a:ext>
            </a:extLst>
          </p:cNvPr>
          <p:cNvGraphicFramePr>
            <a:graphicFrameLocks noChangeAspect="1"/>
          </p:cNvGraphicFramePr>
          <p:nvPr/>
        </p:nvGraphicFramePr>
        <p:xfrm>
          <a:off x="4141788" y="3186113"/>
          <a:ext cx="1631950" cy="571500"/>
        </p:xfrm>
        <a:graphic>
          <a:graphicData uri="http://schemas.openxmlformats.org/presentationml/2006/ole">
            <mc:AlternateContent xmlns:mc="http://schemas.openxmlformats.org/markup-compatibility/2006">
              <mc:Choice xmlns:v="urn:schemas-microsoft-com:vml" Requires="v">
                <p:oleObj spid="_x0000_s29200" name="Denklem" r:id="rId8" imgW="1320227" imgH="469696" progId="Equation.3">
                  <p:embed/>
                </p:oleObj>
              </mc:Choice>
              <mc:Fallback>
                <p:oleObj name="Denklem" r:id="rId8" imgW="1320227" imgH="469696" progId="Equation.3">
                  <p:embed/>
                  <p:pic>
                    <p:nvPicPr>
                      <p:cNvPr id="0" name="Nesn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1788" y="3186113"/>
                        <a:ext cx="16319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4" name="Düz Ok Bağlayıcısı 23">
            <a:extLst>
              <a:ext uri="{FF2B5EF4-FFF2-40B4-BE49-F238E27FC236}">
                <a16:creationId xmlns:a16="http://schemas.microsoft.com/office/drawing/2014/main" id="{BADFBB25-1AE7-460F-BBAB-3FFF93A7BA1C}"/>
              </a:ext>
            </a:extLst>
          </p:cNvPr>
          <p:cNvCxnSpPr/>
          <p:nvPr/>
        </p:nvCxnSpPr>
        <p:spPr>
          <a:xfrm rot="16200000" flipH="1">
            <a:off x="5473700" y="3876676"/>
            <a:ext cx="454025"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689" name="Metin kutusu 6">
            <a:extLst>
              <a:ext uri="{FF2B5EF4-FFF2-40B4-BE49-F238E27FC236}">
                <a16:creationId xmlns:a16="http://schemas.microsoft.com/office/drawing/2014/main" id="{1DF85615-1299-49D2-A8CB-37272F4427E1}"/>
              </a:ext>
            </a:extLst>
          </p:cNvPr>
          <p:cNvSpPr txBox="1">
            <a:spLocks noChangeArrowheads="1"/>
          </p:cNvSpPr>
          <p:nvPr/>
        </p:nvSpPr>
        <p:spPr bwMode="auto">
          <a:xfrm>
            <a:off x="2673350" y="4298950"/>
            <a:ext cx="14303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600" noProof="1"/>
              <a:t>Laminar flow</a:t>
            </a:r>
          </a:p>
        </p:txBody>
      </p:sp>
      <p:sp>
        <p:nvSpPr>
          <p:cNvPr id="28690" name="Metin kutusu 6">
            <a:extLst>
              <a:ext uri="{FF2B5EF4-FFF2-40B4-BE49-F238E27FC236}">
                <a16:creationId xmlns:a16="http://schemas.microsoft.com/office/drawing/2014/main" id="{A4ABE03A-6E59-48D3-BCFD-4178F717C3B4}"/>
              </a:ext>
            </a:extLst>
          </p:cNvPr>
          <p:cNvSpPr txBox="1">
            <a:spLocks noChangeArrowheads="1"/>
          </p:cNvSpPr>
          <p:nvPr/>
        </p:nvSpPr>
        <p:spPr bwMode="auto">
          <a:xfrm>
            <a:off x="5862638" y="4298950"/>
            <a:ext cx="1512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600" noProof="1"/>
              <a:t>Turbulent flow</a:t>
            </a:r>
          </a:p>
        </p:txBody>
      </p:sp>
      <p:sp>
        <p:nvSpPr>
          <p:cNvPr id="28691" name="Rectangle 18">
            <a:extLst>
              <a:ext uri="{FF2B5EF4-FFF2-40B4-BE49-F238E27FC236}">
                <a16:creationId xmlns:a16="http://schemas.microsoft.com/office/drawing/2014/main" id="{16FE6998-BECB-45FF-908E-1A975C2A52E7}"/>
              </a:ext>
            </a:extLst>
          </p:cNvPr>
          <p:cNvSpPr>
            <a:spLocks noChangeArrowheads="1"/>
          </p:cNvSpPr>
          <p:nvPr/>
        </p:nvSpPr>
        <p:spPr bwMode="auto">
          <a:xfrm>
            <a:off x="1412875" y="5272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92" name="Nesne 22">
            <a:extLst>
              <a:ext uri="{FF2B5EF4-FFF2-40B4-BE49-F238E27FC236}">
                <a16:creationId xmlns:a16="http://schemas.microsoft.com/office/drawing/2014/main" id="{0F2AEBCC-B017-4653-85D9-3D6B60716E38}"/>
              </a:ext>
            </a:extLst>
          </p:cNvPr>
          <p:cNvGraphicFramePr>
            <a:graphicFrameLocks noChangeAspect="1"/>
          </p:cNvGraphicFramePr>
          <p:nvPr/>
        </p:nvGraphicFramePr>
        <p:xfrm>
          <a:off x="1957388" y="4718050"/>
          <a:ext cx="876300" cy="496888"/>
        </p:xfrm>
        <a:graphic>
          <a:graphicData uri="http://schemas.openxmlformats.org/presentationml/2006/ole">
            <mc:AlternateContent xmlns:mc="http://schemas.openxmlformats.org/markup-compatibility/2006">
              <mc:Choice xmlns:v="urn:schemas-microsoft-com:vml" Requires="v">
                <p:oleObj spid="_x0000_s29201" name="Denklem" r:id="rId10" imgW="571252" imgH="431613" progId="Equation.3">
                  <p:embed/>
                </p:oleObj>
              </mc:Choice>
              <mc:Fallback>
                <p:oleObj name="Denklem" r:id="rId10" imgW="571252" imgH="431613" progId="Equation.3">
                  <p:embed/>
                  <p:pic>
                    <p:nvPicPr>
                      <p:cNvPr id="0" name="Nesn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57388" y="4718050"/>
                        <a:ext cx="8763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3" name="Rectangle 20">
            <a:extLst>
              <a:ext uri="{FF2B5EF4-FFF2-40B4-BE49-F238E27FC236}">
                <a16:creationId xmlns:a16="http://schemas.microsoft.com/office/drawing/2014/main" id="{2452BBA0-0845-44BF-857F-98A71B891FA7}"/>
              </a:ext>
            </a:extLst>
          </p:cNvPr>
          <p:cNvSpPr>
            <a:spLocks noChangeArrowheads="1"/>
          </p:cNvSpPr>
          <p:nvPr/>
        </p:nvSpPr>
        <p:spPr bwMode="auto">
          <a:xfrm>
            <a:off x="1905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94" name="Nesne 27">
            <a:extLst>
              <a:ext uri="{FF2B5EF4-FFF2-40B4-BE49-F238E27FC236}">
                <a16:creationId xmlns:a16="http://schemas.microsoft.com/office/drawing/2014/main" id="{2B3A8D26-8CEB-4A82-AE8C-356ACC7BB237}"/>
              </a:ext>
            </a:extLst>
          </p:cNvPr>
          <p:cNvGraphicFramePr>
            <a:graphicFrameLocks noChangeAspect="1"/>
          </p:cNvGraphicFramePr>
          <p:nvPr/>
        </p:nvGraphicFramePr>
        <p:xfrm>
          <a:off x="3160713" y="4691063"/>
          <a:ext cx="1257300" cy="506412"/>
        </p:xfrm>
        <a:graphic>
          <a:graphicData uri="http://schemas.openxmlformats.org/presentationml/2006/ole">
            <mc:AlternateContent xmlns:mc="http://schemas.openxmlformats.org/markup-compatibility/2006">
              <mc:Choice xmlns:v="urn:schemas-microsoft-com:vml" Requires="v">
                <p:oleObj spid="_x0000_s29202" name="Denklem" r:id="rId12" imgW="1320227" imgH="533169" progId="Equation.3">
                  <p:embed/>
                </p:oleObj>
              </mc:Choice>
              <mc:Fallback>
                <p:oleObj name="Denklem" r:id="rId12" imgW="1320227" imgH="533169" progId="Equation.3">
                  <p:embed/>
                  <p:pic>
                    <p:nvPicPr>
                      <p:cNvPr id="0" name="Nesne 2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713" y="4691063"/>
                        <a:ext cx="125730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1" name="Düz Ok Bağlayıcısı 30">
            <a:extLst>
              <a:ext uri="{FF2B5EF4-FFF2-40B4-BE49-F238E27FC236}">
                <a16:creationId xmlns:a16="http://schemas.microsoft.com/office/drawing/2014/main" id="{CCCAC466-7CC2-43F5-B450-EDFFA939CD6D}"/>
              </a:ext>
            </a:extLst>
          </p:cNvPr>
          <p:cNvCxnSpPr/>
          <p:nvPr/>
        </p:nvCxnSpPr>
        <p:spPr>
          <a:xfrm rot="5400000">
            <a:off x="4000500" y="3873501"/>
            <a:ext cx="454025" cy="381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696" name="Rectangle 22">
            <a:extLst>
              <a:ext uri="{FF2B5EF4-FFF2-40B4-BE49-F238E27FC236}">
                <a16:creationId xmlns:a16="http://schemas.microsoft.com/office/drawing/2014/main" id="{DE5400B9-2A3C-42BA-B20E-8D0F6E8BB951}"/>
              </a:ext>
            </a:extLst>
          </p:cNvPr>
          <p:cNvSpPr>
            <a:spLocks noChangeArrowheads="1"/>
          </p:cNvSpPr>
          <p:nvPr/>
        </p:nvSpPr>
        <p:spPr bwMode="auto">
          <a:xfrm>
            <a:off x="5510213" y="4730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97" name="Nesne 29">
            <a:extLst>
              <a:ext uri="{FF2B5EF4-FFF2-40B4-BE49-F238E27FC236}">
                <a16:creationId xmlns:a16="http://schemas.microsoft.com/office/drawing/2014/main" id="{D4670493-96C7-45E1-829F-3A7F21F4CB65}"/>
              </a:ext>
            </a:extLst>
          </p:cNvPr>
          <p:cNvGraphicFramePr>
            <a:graphicFrameLocks noChangeAspect="1"/>
          </p:cNvGraphicFramePr>
          <p:nvPr/>
        </p:nvGraphicFramePr>
        <p:xfrm>
          <a:off x="5462588" y="4710113"/>
          <a:ext cx="798512" cy="450850"/>
        </p:xfrm>
        <a:graphic>
          <a:graphicData uri="http://schemas.openxmlformats.org/presentationml/2006/ole">
            <mc:AlternateContent xmlns:mc="http://schemas.openxmlformats.org/markup-compatibility/2006">
              <mc:Choice xmlns:v="urn:schemas-microsoft-com:vml" Requires="v">
                <p:oleObj spid="_x0000_s29203" name="Denklem" r:id="rId14" imgW="825142" imgH="495085" progId="Equation.3">
                  <p:embed/>
                </p:oleObj>
              </mc:Choice>
              <mc:Fallback>
                <p:oleObj name="Denklem" r:id="rId14" imgW="825142" imgH="495085" progId="Equation.3">
                  <p:embed/>
                  <p:pic>
                    <p:nvPicPr>
                      <p:cNvPr id="0" name="Nesne 2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62588" y="4710113"/>
                        <a:ext cx="79851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98" name="Rectangle 24">
            <a:extLst>
              <a:ext uri="{FF2B5EF4-FFF2-40B4-BE49-F238E27FC236}">
                <a16:creationId xmlns:a16="http://schemas.microsoft.com/office/drawing/2014/main" id="{3531D7E2-12CA-493C-991F-31DCC3CF2B09}"/>
              </a:ext>
            </a:extLst>
          </p:cNvPr>
          <p:cNvSpPr>
            <a:spLocks noChangeArrowheads="1"/>
          </p:cNvSpPr>
          <p:nvPr/>
        </p:nvSpPr>
        <p:spPr bwMode="auto">
          <a:xfrm>
            <a:off x="6684963" y="4592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699" name="Nesne 32">
            <a:extLst>
              <a:ext uri="{FF2B5EF4-FFF2-40B4-BE49-F238E27FC236}">
                <a16:creationId xmlns:a16="http://schemas.microsoft.com/office/drawing/2014/main" id="{E3022168-462B-46CB-9D9B-98D3475626D6}"/>
              </a:ext>
            </a:extLst>
          </p:cNvPr>
          <p:cNvGraphicFramePr>
            <a:graphicFrameLocks noChangeAspect="1"/>
          </p:cNvGraphicFramePr>
          <p:nvPr/>
        </p:nvGraphicFramePr>
        <p:xfrm>
          <a:off x="6684963" y="4592638"/>
          <a:ext cx="1419225" cy="679450"/>
        </p:xfrm>
        <a:graphic>
          <a:graphicData uri="http://schemas.openxmlformats.org/presentationml/2006/ole">
            <mc:AlternateContent xmlns:mc="http://schemas.openxmlformats.org/markup-compatibility/2006">
              <mc:Choice xmlns:v="urn:schemas-microsoft-com:vml" Requires="v">
                <p:oleObj spid="_x0000_s29204" name="Denklem" r:id="rId16" imgW="1638300" imgH="787400" progId="Equation.3">
                  <p:embed/>
                </p:oleObj>
              </mc:Choice>
              <mc:Fallback>
                <p:oleObj name="Denklem" r:id="rId16" imgW="1638300" imgH="787400" progId="Equation.3">
                  <p:embed/>
                  <p:pic>
                    <p:nvPicPr>
                      <p:cNvPr id="0" name="Nesne 3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84963" y="4592638"/>
                        <a:ext cx="14192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701" name="Nesne 34">
            <a:extLst>
              <a:ext uri="{FF2B5EF4-FFF2-40B4-BE49-F238E27FC236}">
                <a16:creationId xmlns:a16="http://schemas.microsoft.com/office/drawing/2014/main" id="{6DB4EC78-A17E-45BD-8A86-AD0C39CCE259}"/>
              </a:ext>
            </a:extLst>
          </p:cNvPr>
          <p:cNvGraphicFramePr>
            <a:graphicFrameLocks noChangeAspect="1"/>
          </p:cNvGraphicFramePr>
          <p:nvPr/>
        </p:nvGraphicFramePr>
        <p:xfrm>
          <a:off x="4410075" y="5229225"/>
          <a:ext cx="1181100" cy="496888"/>
        </p:xfrm>
        <a:graphic>
          <a:graphicData uri="http://schemas.openxmlformats.org/presentationml/2006/ole">
            <mc:AlternateContent xmlns:mc="http://schemas.openxmlformats.org/markup-compatibility/2006">
              <mc:Choice xmlns:v="urn:schemas-microsoft-com:vml" Requires="v">
                <p:oleObj spid="_x0000_s29205" name="Denklem" r:id="rId18" imgW="1180588" imgH="583947" progId="Equation.3">
                  <p:embed/>
                </p:oleObj>
              </mc:Choice>
              <mc:Fallback>
                <p:oleObj name="Denklem" r:id="rId18" imgW="1180588" imgH="583947" progId="Equation.3">
                  <p:embed/>
                  <p:pic>
                    <p:nvPicPr>
                      <p:cNvPr id="0" name="Nesne 3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410075" y="5229225"/>
                        <a:ext cx="11811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8" name="Düz Ok Bağlayıcısı 37">
            <a:extLst>
              <a:ext uri="{FF2B5EF4-FFF2-40B4-BE49-F238E27FC236}">
                <a16:creationId xmlns:a16="http://schemas.microsoft.com/office/drawing/2014/main" id="{FA5060CA-5DFB-4B0D-8C2F-2655BA726AF1}"/>
              </a:ext>
            </a:extLst>
          </p:cNvPr>
          <p:cNvCxnSpPr/>
          <p:nvPr/>
        </p:nvCxnSpPr>
        <p:spPr>
          <a:xfrm flipH="1">
            <a:off x="3886200" y="5600700"/>
            <a:ext cx="407988"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Düz Ok Bağlayıcısı 41">
            <a:extLst>
              <a:ext uri="{FF2B5EF4-FFF2-40B4-BE49-F238E27FC236}">
                <a16:creationId xmlns:a16="http://schemas.microsoft.com/office/drawing/2014/main" id="{69834E54-E29B-405C-9F61-0C3C33466D64}"/>
              </a:ext>
            </a:extLst>
          </p:cNvPr>
          <p:cNvCxnSpPr/>
          <p:nvPr/>
        </p:nvCxnSpPr>
        <p:spPr>
          <a:xfrm>
            <a:off x="5657850" y="5624513"/>
            <a:ext cx="407988"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704" name="Rectangle 28">
            <a:extLst>
              <a:ext uri="{FF2B5EF4-FFF2-40B4-BE49-F238E27FC236}">
                <a16:creationId xmlns:a16="http://schemas.microsoft.com/office/drawing/2014/main" id="{3AD62E25-3DFD-4E5B-9C15-BA4F37251E58}"/>
              </a:ext>
            </a:extLst>
          </p:cNvPr>
          <p:cNvSpPr>
            <a:spLocks noChangeArrowheads="1"/>
          </p:cNvSpPr>
          <p:nvPr/>
        </p:nvSpPr>
        <p:spPr bwMode="auto">
          <a:xfrm>
            <a:off x="1546225" y="5937250"/>
            <a:ext cx="89503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705" name="Nesne 40">
            <a:extLst>
              <a:ext uri="{FF2B5EF4-FFF2-40B4-BE49-F238E27FC236}">
                <a16:creationId xmlns:a16="http://schemas.microsoft.com/office/drawing/2014/main" id="{0DF6924B-02E2-4209-A75D-484199B0A320}"/>
              </a:ext>
            </a:extLst>
          </p:cNvPr>
          <p:cNvGraphicFramePr>
            <a:graphicFrameLocks noChangeAspect="1"/>
          </p:cNvGraphicFramePr>
          <p:nvPr/>
        </p:nvGraphicFramePr>
        <p:xfrm>
          <a:off x="1920875" y="5991225"/>
          <a:ext cx="2073275" cy="579438"/>
        </p:xfrm>
        <a:graphic>
          <a:graphicData uri="http://schemas.openxmlformats.org/presentationml/2006/ole">
            <mc:AlternateContent xmlns:mc="http://schemas.openxmlformats.org/markup-compatibility/2006">
              <mc:Choice xmlns:v="urn:schemas-microsoft-com:vml" Requires="v">
                <p:oleObj spid="_x0000_s29206" name="Denklem" r:id="rId20" imgW="2006600" imgH="558800" progId="Equation.3">
                  <p:embed/>
                </p:oleObj>
              </mc:Choice>
              <mc:Fallback>
                <p:oleObj name="Denklem" r:id="rId20" imgW="2006600" imgH="558800" progId="Equation.3">
                  <p:embed/>
                  <p:pic>
                    <p:nvPicPr>
                      <p:cNvPr id="0" name="Nesne 4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20875" y="5991225"/>
                        <a:ext cx="2073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706" name="Rectangle 30">
            <a:extLst>
              <a:ext uri="{FF2B5EF4-FFF2-40B4-BE49-F238E27FC236}">
                <a16:creationId xmlns:a16="http://schemas.microsoft.com/office/drawing/2014/main" id="{A2DB184C-90D6-4784-B7EA-127F667C78E5}"/>
              </a:ext>
            </a:extLst>
          </p:cNvPr>
          <p:cNvSpPr>
            <a:spLocks noChangeArrowheads="1"/>
          </p:cNvSpPr>
          <p:nvPr/>
        </p:nvSpPr>
        <p:spPr bwMode="auto">
          <a:xfrm>
            <a:off x="5257800" y="5881688"/>
            <a:ext cx="944562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28707" name="Nesne 43">
            <a:extLst>
              <a:ext uri="{FF2B5EF4-FFF2-40B4-BE49-F238E27FC236}">
                <a16:creationId xmlns:a16="http://schemas.microsoft.com/office/drawing/2014/main" id="{552A4D10-3779-4BC6-8720-2FD141BDCC42}"/>
              </a:ext>
            </a:extLst>
          </p:cNvPr>
          <p:cNvGraphicFramePr>
            <a:graphicFrameLocks noChangeAspect="1"/>
          </p:cNvGraphicFramePr>
          <p:nvPr/>
        </p:nvGraphicFramePr>
        <p:xfrm>
          <a:off x="5464175" y="5867400"/>
          <a:ext cx="3276600" cy="719138"/>
        </p:xfrm>
        <a:graphic>
          <a:graphicData uri="http://schemas.openxmlformats.org/presentationml/2006/ole">
            <mc:AlternateContent xmlns:mc="http://schemas.openxmlformats.org/markup-compatibility/2006">
              <mc:Choice xmlns:v="urn:schemas-microsoft-com:vml" Requires="v">
                <p:oleObj spid="_x0000_s29207" name="Denklem" r:id="rId22" imgW="3543300" imgH="774700" progId="Equation.3">
                  <p:embed/>
                </p:oleObj>
              </mc:Choice>
              <mc:Fallback>
                <p:oleObj name="Denklem" r:id="rId22" imgW="3543300" imgH="774700" progId="Equation.3">
                  <p:embed/>
                  <p:pic>
                    <p:nvPicPr>
                      <p:cNvPr id="0" name="Nesne 4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64175" y="5867400"/>
                        <a:ext cx="32766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4A8416B4-42E4-4924-ABAD-CFAAF8F46125}"/>
              </a:ext>
            </a:extLst>
          </p:cNvPr>
          <p:cNvSpPr txBox="1">
            <a:spLocks/>
          </p:cNvSpPr>
          <p:nvPr/>
        </p:nvSpPr>
        <p:spPr>
          <a:xfrm>
            <a:off x="-13447" y="1295399"/>
            <a:ext cx="5334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C03ABF14-94A6-4A83-8387-43A179C0F1B3}" type="slidenum">
              <a:rPr lang="en-US" altLang="en-US" smtClean="0"/>
              <a:pPr>
                <a:defRPr/>
              </a:pPr>
              <a:t>16</a:t>
            </a:fld>
            <a:endParaRPr lang="en-US" altLang="en-US"/>
          </a:p>
        </p:txBody>
      </p:sp>
      <p:sp>
        <p:nvSpPr>
          <p:cNvPr id="5" name="TextBox 4">
            <a:extLst>
              <a:ext uri="{FF2B5EF4-FFF2-40B4-BE49-F238E27FC236}">
                <a16:creationId xmlns:a16="http://schemas.microsoft.com/office/drawing/2014/main" id="{7EF7519D-F075-4577-BD67-0EBC426E063F}"/>
              </a:ext>
            </a:extLst>
          </p:cNvPr>
          <p:cNvSpPr txBox="1"/>
          <p:nvPr/>
        </p:nvSpPr>
        <p:spPr>
          <a:xfrm>
            <a:off x="838200" y="3124200"/>
            <a:ext cx="7938247" cy="707886"/>
          </a:xfrm>
          <a:prstGeom prst="rect">
            <a:avLst/>
          </a:prstGeom>
          <a:noFill/>
        </p:spPr>
        <p:txBody>
          <a:bodyPr wrap="square" rtlCol="0">
            <a:spAutoFit/>
          </a:bodyPr>
          <a:lstStyle/>
          <a:p>
            <a:r>
              <a:rPr lang="en-US" sz="4000" b="1" i="1" dirty="0"/>
              <a:t>EXPERIMENTAL PROCEDURE</a:t>
            </a:r>
          </a:p>
        </p:txBody>
      </p:sp>
    </p:spTree>
    <p:extLst>
      <p:ext uri="{BB962C8B-B14F-4D97-AF65-F5344CB8AC3E}">
        <p14:creationId xmlns:p14="http://schemas.microsoft.com/office/powerpoint/2010/main" val="35055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43BAD6-9685-4FBF-9411-6200997FCF99}"/>
              </a:ext>
            </a:extLst>
          </p:cNvPr>
          <p:cNvSpPr>
            <a:spLocks noGrp="1"/>
          </p:cNvSpPr>
          <p:nvPr>
            <p:ph type="title" idx="4294967295"/>
          </p:nvPr>
        </p:nvSpPr>
        <p:spPr>
          <a:xfrm>
            <a:off x="130578" y="-39811"/>
            <a:ext cx="8382000" cy="771120"/>
          </a:xfrm>
        </p:spPr>
        <p:txBody>
          <a:bodyPr/>
          <a:lstStyle/>
          <a:p>
            <a:r>
              <a:rPr lang="en-US" altLang="tr-TR" sz="2400" b="1" noProof="1">
                <a:solidFill>
                  <a:schemeClr val="tx1"/>
                </a:solidFill>
                <a:latin typeface="Arial" panose="020B0604020202020204" pitchFamily="34" charset="0"/>
                <a:cs typeface="Arial" panose="020B0604020202020204" pitchFamily="34" charset="0"/>
              </a:rPr>
              <a:t>Aim of The Experiment</a:t>
            </a:r>
          </a:p>
        </p:txBody>
      </p:sp>
      <p:sp>
        <p:nvSpPr>
          <p:cNvPr id="6" name="TextBox 1">
            <a:extLst>
              <a:ext uri="{FF2B5EF4-FFF2-40B4-BE49-F238E27FC236}">
                <a16:creationId xmlns:a16="http://schemas.microsoft.com/office/drawing/2014/main" id="{6B738FBB-5315-4A22-8DAF-EDE0AA226375}"/>
              </a:ext>
            </a:extLst>
          </p:cNvPr>
          <p:cNvSpPr txBox="1"/>
          <p:nvPr/>
        </p:nvSpPr>
        <p:spPr>
          <a:xfrm>
            <a:off x="247650" y="914400"/>
            <a:ext cx="8648700" cy="4832350"/>
          </a:xfrm>
          <a:prstGeom prst="rect">
            <a:avLst/>
          </a:prstGeom>
          <a:noFill/>
        </p:spPr>
        <p:txBody>
          <a:bodyPr wrap="square">
            <a:spAutoFit/>
          </a:bodyPr>
          <a:lstStyle/>
          <a:p>
            <a:pPr marL="285750" indent="-285750">
              <a:lnSpc>
                <a:spcPct val="150000"/>
              </a:lnSpc>
              <a:buFont typeface="Courier New" panose="02070309020205020404" pitchFamily="49" charset="0"/>
              <a:buChar char="o"/>
              <a:defRPr/>
            </a:pPr>
            <a:r>
              <a:rPr lang="en-US" sz="2000" dirty="0">
                <a:cs typeface="Arial" panose="020B0604020202020204" pitchFamily="34" charset="0"/>
              </a:rPr>
              <a:t>To study pressure loses due to viscous and localized effects in incompressible fluid flows through pipes, </a:t>
            </a:r>
            <a:endParaRPr lang="tr-TR" sz="2000" dirty="0">
              <a:cs typeface="Arial" panose="020B0604020202020204" pitchFamily="34" charset="0"/>
            </a:endParaRPr>
          </a:p>
          <a:p>
            <a:pPr>
              <a:lnSpc>
                <a:spcPct val="150000"/>
              </a:lnSpc>
              <a:defRPr/>
            </a:pPr>
            <a:endParaRPr lang="en-US" sz="2000" dirty="0">
              <a:cs typeface="Arial" panose="020B0604020202020204" pitchFamily="34" charset="0"/>
            </a:endParaRPr>
          </a:p>
          <a:p>
            <a:pPr marL="285750" indent="-285750">
              <a:lnSpc>
                <a:spcPct val="150000"/>
              </a:lnSpc>
              <a:buFont typeface="Courier New" panose="02070309020205020404" pitchFamily="49" charset="0"/>
              <a:buChar char="o"/>
              <a:defRPr/>
            </a:pPr>
            <a:r>
              <a:rPr lang="en-US" sz="2000" dirty="0">
                <a:cs typeface="Arial" panose="020B0604020202020204" pitchFamily="34" charset="0"/>
              </a:rPr>
              <a:t> To make energy balance</a:t>
            </a:r>
            <a:r>
              <a:rPr lang="tr-TR" sz="2000" dirty="0">
                <a:cs typeface="Arial" panose="020B0604020202020204" pitchFamily="34" charset="0"/>
              </a:rPr>
              <a:t> </a:t>
            </a:r>
            <a:r>
              <a:rPr lang="en-US" sz="2000" dirty="0">
                <a:cs typeface="Arial" panose="020B0604020202020204" pitchFamily="34" charset="0"/>
              </a:rPr>
              <a:t>for a cylindrical tank with an exit pipes of </a:t>
            </a:r>
            <a:r>
              <a:rPr lang="tr-TR" sz="2000" noProof="1">
                <a:cs typeface="Arial" panose="020B0604020202020204" pitchFamily="34" charset="0"/>
              </a:rPr>
              <a:t>different lengths and diameters</a:t>
            </a:r>
            <a:r>
              <a:rPr lang="en-US" sz="2000" noProof="1">
                <a:cs typeface="Arial" panose="020B0604020202020204" pitchFamily="34" charset="0"/>
              </a:rPr>
              <a:t>,</a:t>
            </a:r>
            <a:endParaRPr lang="tr-TR" sz="2000" noProof="1">
              <a:cs typeface="Arial" panose="020B0604020202020204" pitchFamily="34" charset="0"/>
            </a:endParaRPr>
          </a:p>
          <a:p>
            <a:pPr>
              <a:lnSpc>
                <a:spcPct val="150000"/>
              </a:lnSpc>
              <a:defRPr/>
            </a:pPr>
            <a:endParaRPr lang="en-US" sz="2000" dirty="0">
              <a:cs typeface="Arial" panose="020B0604020202020204" pitchFamily="34" charset="0"/>
            </a:endParaRPr>
          </a:p>
          <a:p>
            <a:pPr marL="285750" indent="-285750">
              <a:lnSpc>
                <a:spcPct val="150000"/>
              </a:lnSpc>
              <a:buFont typeface="Courier New" panose="02070309020205020404" pitchFamily="49" charset="0"/>
              <a:buChar char="o"/>
              <a:defRPr/>
            </a:pPr>
            <a:r>
              <a:rPr lang="en-US" sz="2000" dirty="0">
                <a:cs typeface="Arial" panose="020B0604020202020204" pitchFamily="34" charset="0"/>
              </a:rPr>
              <a:t>To calculate energy losses and efflux time,</a:t>
            </a:r>
            <a:endParaRPr lang="tr-TR" sz="2000" dirty="0">
              <a:cs typeface="Arial" panose="020B0604020202020204" pitchFamily="34" charset="0"/>
            </a:endParaRPr>
          </a:p>
          <a:p>
            <a:pPr>
              <a:lnSpc>
                <a:spcPct val="150000"/>
              </a:lnSpc>
              <a:defRPr/>
            </a:pPr>
            <a:endParaRPr lang="en-US" sz="2000" dirty="0">
              <a:cs typeface="Arial" panose="020B0604020202020204" pitchFamily="34" charset="0"/>
            </a:endParaRPr>
          </a:p>
          <a:p>
            <a:pPr marL="285750" indent="-285750">
              <a:lnSpc>
                <a:spcPct val="150000"/>
              </a:lnSpc>
              <a:buFont typeface="Courier New" panose="02070309020205020404" pitchFamily="49" charset="0"/>
              <a:buChar char="o"/>
              <a:defRPr/>
            </a:pPr>
            <a:r>
              <a:rPr lang="en-US" sz="2000" dirty="0">
                <a:cs typeface="Arial" panose="020B0604020202020204" pitchFamily="34" charset="0"/>
              </a:rPr>
              <a:t>To compare experimental data with theoretical data.</a:t>
            </a:r>
          </a:p>
          <a:p>
            <a:pPr marL="285750" indent="-285750">
              <a:buFont typeface="Courier New" panose="02070309020205020404" pitchFamily="49" charset="0"/>
              <a:buChar char="o"/>
              <a:defRPr/>
            </a:pPr>
            <a:endParaRPr lang="en-US" sz="2200" dirty="0">
              <a:latin typeface="+mn-lt"/>
              <a:cs typeface="Arial" panose="020B0604020202020204" pitchFamily="34" charset="0"/>
            </a:endParaRPr>
          </a:p>
          <a:p>
            <a:pPr marL="285750" indent="-285750">
              <a:buFont typeface="Courier New" panose="02070309020205020404" pitchFamily="49" charset="0"/>
              <a:buChar char="o"/>
              <a:defRPr/>
            </a:pPr>
            <a:endParaRPr lang="en-US" sz="1600" dirty="0">
              <a:cs typeface="Arial" panose="020B0604020202020204" pitchFamily="34" charset="0"/>
            </a:endParaRPr>
          </a:p>
        </p:txBody>
      </p:sp>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43BAD6-9685-4FBF-9411-6200997FCF99}"/>
              </a:ext>
            </a:extLst>
          </p:cNvPr>
          <p:cNvSpPr>
            <a:spLocks noGrp="1"/>
          </p:cNvSpPr>
          <p:nvPr>
            <p:ph type="title" idx="4294967295"/>
          </p:nvPr>
        </p:nvSpPr>
        <p:spPr>
          <a:xfrm>
            <a:off x="108000" y="0"/>
            <a:ext cx="8382000" cy="771120"/>
          </a:xfrm>
        </p:spPr>
        <p:txBody>
          <a:bodyPr/>
          <a:lstStyle/>
          <a:p>
            <a:r>
              <a:rPr lang="tr-TR" altLang="tr-TR" sz="2400" b="1" noProof="1">
                <a:solidFill>
                  <a:schemeClr val="tx1"/>
                </a:solidFill>
                <a:latin typeface="Arial" panose="020B0604020202020204" pitchFamily="34" charset="0"/>
                <a:cs typeface="Arial" panose="020B0604020202020204" pitchFamily="34" charset="0"/>
              </a:rPr>
              <a:t>Part I – Experimental Setup</a:t>
            </a:r>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3" name="IMG_4256-d">
            <a:hlinkClick r:id="" action="ppaction://media"/>
            <a:extLst>
              <a:ext uri="{FF2B5EF4-FFF2-40B4-BE49-F238E27FC236}">
                <a16:creationId xmlns:a16="http://schemas.microsoft.com/office/drawing/2014/main" id="{CA578F5D-B085-42C4-B602-20AAB9CFCA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787" y="771120"/>
            <a:ext cx="3300413" cy="5867400"/>
          </a:xfrm>
          <a:prstGeom prst="rect">
            <a:avLst/>
          </a:prstGeom>
        </p:spPr>
      </p:pic>
      <p:sp>
        <p:nvSpPr>
          <p:cNvPr id="6" name="Rectangle 5">
            <a:extLst>
              <a:ext uri="{FF2B5EF4-FFF2-40B4-BE49-F238E27FC236}">
                <a16:creationId xmlns:a16="http://schemas.microsoft.com/office/drawing/2014/main" id="{ED127F39-2874-467A-A71F-BB9F2573DECD}"/>
              </a:ext>
            </a:extLst>
          </p:cNvPr>
          <p:cNvSpPr/>
          <p:nvPr/>
        </p:nvSpPr>
        <p:spPr>
          <a:xfrm>
            <a:off x="4184602" y="1200596"/>
            <a:ext cx="4425998" cy="2534027"/>
          </a:xfrm>
          <a:prstGeom prst="rect">
            <a:avLst/>
          </a:prstGeom>
          <a:ln w="19050">
            <a:solidFill>
              <a:srgbClr val="C00000"/>
            </a:solidFill>
          </a:ln>
        </p:spPr>
        <p:txBody>
          <a:bodyPr wrap="square">
            <a:spAutoFit/>
          </a:bodyPr>
          <a:lstStyle/>
          <a:p>
            <a:pPr algn="just">
              <a:lnSpc>
                <a:spcPct val="150000"/>
              </a:lnSpc>
              <a:spcBef>
                <a:spcPts val="0"/>
              </a:spcBef>
              <a:spcAft>
                <a:spcPts val="0"/>
              </a:spcAft>
            </a:pPr>
            <a:r>
              <a:rPr lang="en-US" spc="40" noProof="1">
                <a:ea typeface="Times New Roman" panose="02020603050405020304" pitchFamily="18" charset="0"/>
                <a:cs typeface="Arial" panose="020B0604020202020204" pitchFamily="34" charset="0"/>
              </a:rPr>
              <a:t>The apparatus consists of two separate </a:t>
            </a:r>
            <a:r>
              <a:rPr lang="en-US" spc="10" noProof="1">
                <a:ea typeface="Times New Roman" panose="02020603050405020304" pitchFamily="18" charset="0"/>
                <a:cs typeface="Arial" panose="020B0604020202020204" pitchFamily="34" charset="0"/>
              </a:rPr>
              <a:t>hydraulic circuits, </a:t>
            </a:r>
            <a:endParaRPr lang="tr-TR" spc="10" noProof="1">
              <a:ea typeface="Times New Roman" panose="02020603050405020304" pitchFamily="18" charset="0"/>
              <a:cs typeface="Arial" panose="020B0604020202020204" pitchFamily="34" charset="0"/>
            </a:endParaRPr>
          </a:p>
          <a:p>
            <a:pPr marL="285750" indent="-285750" algn="just">
              <a:lnSpc>
                <a:spcPct val="150000"/>
              </a:lnSpc>
              <a:spcBef>
                <a:spcPts val="0"/>
              </a:spcBef>
              <a:spcAft>
                <a:spcPts val="0"/>
              </a:spcAft>
              <a:buFontTx/>
              <a:buChar char="-"/>
            </a:pPr>
            <a:r>
              <a:rPr lang="en-US" spc="10" noProof="1">
                <a:ea typeface="Times New Roman" panose="02020603050405020304" pitchFamily="18" charset="0"/>
                <a:cs typeface="Arial" panose="020B0604020202020204" pitchFamily="34" charset="0"/>
              </a:rPr>
              <a:t>one painted dark blue, </a:t>
            </a:r>
            <a:endParaRPr lang="tr-TR" spc="10" noProof="1">
              <a:ea typeface="Times New Roman" panose="02020603050405020304" pitchFamily="18" charset="0"/>
              <a:cs typeface="Arial" panose="020B0604020202020204" pitchFamily="34" charset="0"/>
            </a:endParaRPr>
          </a:p>
          <a:p>
            <a:pPr marL="285750" indent="-285750" algn="just">
              <a:lnSpc>
                <a:spcPct val="150000"/>
              </a:lnSpc>
              <a:spcBef>
                <a:spcPts val="0"/>
              </a:spcBef>
              <a:spcAft>
                <a:spcPts val="0"/>
              </a:spcAft>
              <a:buFontTx/>
              <a:buChar char="-"/>
            </a:pPr>
            <a:r>
              <a:rPr lang="en-US" spc="10" noProof="1">
                <a:ea typeface="Times New Roman" panose="02020603050405020304" pitchFamily="18" charset="0"/>
                <a:cs typeface="Arial" panose="020B0604020202020204" pitchFamily="34" charset="0"/>
              </a:rPr>
              <a:t>one painted light blue,</a:t>
            </a:r>
            <a:endParaRPr lang="tr-TR" spc="10" noProof="1">
              <a:ea typeface="Times New Roman" panose="02020603050405020304" pitchFamily="18" charset="0"/>
              <a:cs typeface="Arial" panose="020B0604020202020204" pitchFamily="34" charset="0"/>
            </a:endParaRPr>
          </a:p>
          <a:p>
            <a:pPr algn="just">
              <a:lnSpc>
                <a:spcPct val="150000"/>
              </a:lnSpc>
              <a:spcBef>
                <a:spcPts val="0"/>
              </a:spcBef>
              <a:spcAft>
                <a:spcPts val="0"/>
              </a:spcAft>
            </a:pPr>
            <a:r>
              <a:rPr lang="en-US" spc="10" noProof="1">
                <a:ea typeface="Times New Roman" panose="02020603050405020304" pitchFamily="18" charset="0"/>
                <a:cs typeface="Arial" panose="020B0604020202020204" pitchFamily="34" charset="0"/>
              </a:rPr>
              <a:t>each one containing a </a:t>
            </a:r>
            <a:r>
              <a:rPr lang="en-US" spc="20" noProof="1">
                <a:ea typeface="Times New Roman" panose="02020603050405020304" pitchFamily="18" charset="0"/>
                <a:cs typeface="Arial" panose="020B0604020202020204" pitchFamily="34" charset="0"/>
              </a:rPr>
              <a:t>number of pipe system components. </a:t>
            </a:r>
            <a:endParaRPr lang="en-US" noProof="1">
              <a:effectLst/>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9077EA72-2BF2-43B3-9E4C-59581AACC66D}"/>
              </a:ext>
            </a:extLst>
          </p:cNvPr>
          <p:cNvSpPr txBox="1"/>
          <p:nvPr/>
        </p:nvSpPr>
        <p:spPr>
          <a:xfrm>
            <a:off x="4184602" y="4648200"/>
            <a:ext cx="4425998" cy="872034"/>
          </a:xfrm>
          <a:prstGeom prst="rect">
            <a:avLst/>
          </a:prstGeom>
          <a:noFill/>
          <a:ln w="19050">
            <a:solidFill>
              <a:srgbClr val="C00000"/>
            </a:solidFill>
          </a:ln>
        </p:spPr>
        <p:txBody>
          <a:bodyPr wrap="square" rtlCol="0">
            <a:spAutoFit/>
          </a:bodyPr>
          <a:lstStyle/>
          <a:p>
            <a:pPr algn="just">
              <a:lnSpc>
                <a:spcPct val="150000"/>
              </a:lnSpc>
            </a:pPr>
            <a:r>
              <a:rPr lang="en-US" spc="20" noProof="1">
                <a:ea typeface="Times New Roman" panose="02020603050405020304" pitchFamily="18" charset="0"/>
                <a:cs typeface="Arial" panose="020B0604020202020204" pitchFamily="34" charset="0"/>
              </a:rPr>
              <a:t>Both circuits are supplied with water from the </a:t>
            </a:r>
            <a:r>
              <a:rPr lang="en-US" spc="15" noProof="1">
                <a:ea typeface="Times New Roman" panose="02020603050405020304" pitchFamily="18" charset="0"/>
                <a:cs typeface="Arial" panose="020B0604020202020204" pitchFamily="34" charset="0"/>
              </a:rPr>
              <a:t>hydraulic bench.</a:t>
            </a:r>
            <a:endParaRPr lang="en-US" dirty="0"/>
          </a:p>
        </p:txBody>
      </p:sp>
    </p:spTree>
    <p:extLst>
      <p:ext uri="{BB962C8B-B14F-4D97-AF65-F5344CB8AC3E}">
        <p14:creationId xmlns:p14="http://schemas.microsoft.com/office/powerpoint/2010/main" val="10798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en-US" sz="2400" b="1" noProof="1">
                <a:solidFill>
                  <a:schemeClr val="tx1"/>
                </a:solidFill>
                <a:latin typeface="Arial" panose="020B0604020202020204" pitchFamily="34" charset="0"/>
                <a:cs typeface="Arial" panose="020B0604020202020204" pitchFamily="34" charset="0"/>
              </a:rPr>
              <a:t>Arrangement of Apparatus</a:t>
            </a:r>
          </a:p>
        </p:txBody>
      </p:sp>
      <p:sp>
        <p:nvSpPr>
          <p:cNvPr id="2" name="Rectangle 1">
            <a:extLst>
              <a:ext uri="{FF2B5EF4-FFF2-40B4-BE49-F238E27FC236}">
                <a16:creationId xmlns:a16="http://schemas.microsoft.com/office/drawing/2014/main" id="{E1E27CE8-9329-4FFD-9131-9613C796202A}"/>
              </a:ext>
            </a:extLst>
          </p:cNvPr>
          <p:cNvSpPr/>
          <p:nvPr/>
        </p:nvSpPr>
        <p:spPr>
          <a:xfrm>
            <a:off x="533400" y="5453107"/>
            <a:ext cx="7956600" cy="1205458"/>
          </a:xfrm>
          <a:prstGeom prst="rect">
            <a:avLst/>
          </a:prstGeom>
        </p:spPr>
        <p:txBody>
          <a:bodyPr wrap="square">
            <a:spAutoFit/>
          </a:bodyPr>
          <a:lstStyle/>
          <a:p>
            <a:pPr marL="285750" indent="-285750" algn="just">
              <a:spcBef>
                <a:spcPts val="500"/>
              </a:spcBef>
              <a:spcAft>
                <a:spcPts val="500"/>
              </a:spcAft>
              <a:buFont typeface="Arial" panose="020B0604020202020204" pitchFamily="34" charset="0"/>
              <a:buChar char="•"/>
            </a:pPr>
            <a:r>
              <a:rPr lang="tr-TR" sz="1600" spc="15" noProof="1">
                <a:ea typeface="Times New Roman" panose="02020603050405020304" pitchFamily="18" charset="0"/>
                <a:cs typeface="Arial" panose="020B0604020202020204" pitchFamily="34" charset="0"/>
              </a:rPr>
              <a:t>In all cases (except the gate and globe valves) a pair of pressurised piezometer tubes </a:t>
            </a:r>
            <a:r>
              <a:rPr lang="tr-TR" sz="1600" spc="20" noProof="1">
                <a:ea typeface="Times New Roman" panose="02020603050405020304" pitchFamily="18" charset="0"/>
                <a:cs typeface="Arial" panose="020B0604020202020204" pitchFamily="34" charset="0"/>
              </a:rPr>
              <a:t>measures the pressure change across each of the components. </a:t>
            </a:r>
          </a:p>
          <a:p>
            <a:pPr marL="285750" indent="-285750" algn="just">
              <a:spcBef>
                <a:spcPts val="500"/>
              </a:spcBef>
              <a:spcAft>
                <a:spcPts val="500"/>
              </a:spcAft>
              <a:buFont typeface="Arial" panose="020B0604020202020204" pitchFamily="34" charset="0"/>
              <a:buChar char="•"/>
            </a:pPr>
            <a:r>
              <a:rPr lang="tr-TR" sz="1600" spc="20" noProof="1">
                <a:ea typeface="Times New Roman" panose="02020603050405020304" pitchFamily="18" charset="0"/>
                <a:cs typeface="Arial" panose="020B0604020202020204" pitchFamily="34" charset="0"/>
              </a:rPr>
              <a:t>In the case of the valves, pressure measurement is made by U-tubes containing mercury.</a:t>
            </a:r>
            <a:endParaRPr lang="tr-TR" sz="1600" noProof="1">
              <a:effectLst/>
              <a:ea typeface="Times New Roman" panose="02020603050405020304" pitchFamily="18" charset="0"/>
              <a:cs typeface="Arial" panose="020B0604020202020204" pitchFamily="34" charset="0"/>
            </a:endParaRPr>
          </a:p>
        </p:txBody>
      </p:sp>
      <p:grpSp>
        <p:nvGrpSpPr>
          <p:cNvPr id="6" name="Group 5">
            <a:extLst>
              <a:ext uri="{FF2B5EF4-FFF2-40B4-BE49-F238E27FC236}">
                <a16:creationId xmlns:a16="http://schemas.microsoft.com/office/drawing/2014/main" id="{B8DB9D60-D41B-41A3-8C7F-7507249C3484}"/>
              </a:ext>
            </a:extLst>
          </p:cNvPr>
          <p:cNvGrpSpPr/>
          <p:nvPr/>
        </p:nvGrpSpPr>
        <p:grpSpPr>
          <a:xfrm>
            <a:off x="1143000" y="802164"/>
            <a:ext cx="6477000" cy="4314749"/>
            <a:chOff x="1143000" y="802164"/>
            <a:chExt cx="6477000" cy="4314749"/>
          </a:xfrm>
        </p:grpSpPr>
        <p:pic>
          <p:nvPicPr>
            <p:cNvPr id="3" name="Picture 2">
              <a:extLst>
                <a:ext uri="{FF2B5EF4-FFF2-40B4-BE49-F238E27FC236}">
                  <a16:creationId xmlns:a16="http://schemas.microsoft.com/office/drawing/2014/main" id="{4489FA1A-73BE-4F05-BBA5-67A60BC9AD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802164"/>
              <a:ext cx="6477000" cy="4314749"/>
            </a:xfrm>
            <a:prstGeom prst="rect">
              <a:avLst/>
            </a:prstGeom>
            <a:ln>
              <a:solidFill>
                <a:schemeClr val="tx1"/>
              </a:solidFill>
            </a:ln>
          </p:spPr>
        </p:pic>
        <p:sp>
          <p:nvSpPr>
            <p:cNvPr id="4" name="TextBox 3">
              <a:extLst>
                <a:ext uri="{FF2B5EF4-FFF2-40B4-BE49-F238E27FC236}">
                  <a16:creationId xmlns:a16="http://schemas.microsoft.com/office/drawing/2014/main" id="{68BC8A71-5307-4899-8A31-9C16954ECCF3}"/>
                </a:ext>
              </a:extLst>
            </p:cNvPr>
            <p:cNvSpPr txBox="1"/>
            <p:nvPr/>
          </p:nvSpPr>
          <p:spPr>
            <a:xfrm rot="20997856">
              <a:off x="1691956" y="3495407"/>
              <a:ext cx="1111890" cy="246221"/>
            </a:xfrm>
            <a:prstGeom prst="rect">
              <a:avLst/>
            </a:prstGeom>
            <a:noFill/>
          </p:spPr>
          <p:txBody>
            <a:bodyPr wrap="square" rtlCol="0">
              <a:spAutoFit/>
            </a:bodyPr>
            <a:lstStyle/>
            <a:p>
              <a:r>
                <a:rPr lang="en-US" sz="1000" noProof="1">
                  <a:highlight>
                    <a:srgbClr val="C0C0C0"/>
                  </a:highlight>
                </a:rPr>
                <a:t>hydraulic bench</a:t>
              </a:r>
            </a:p>
          </p:txBody>
        </p:sp>
      </p:grpSp>
    </p:spTree>
    <p:extLst>
      <p:ext uri="{BB962C8B-B14F-4D97-AF65-F5344CB8AC3E}">
        <p14:creationId xmlns:p14="http://schemas.microsoft.com/office/powerpoint/2010/main" val="3848864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4A8416B4-42E4-4924-ABAD-CFAAF8F46125}"/>
              </a:ext>
            </a:extLst>
          </p:cNvPr>
          <p:cNvSpPr txBox="1">
            <a:spLocks/>
          </p:cNvSpPr>
          <p:nvPr/>
        </p:nvSpPr>
        <p:spPr>
          <a:xfrm>
            <a:off x="-13447" y="1295399"/>
            <a:ext cx="5334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C03ABF14-94A6-4A83-8387-43A179C0F1B3}" type="slidenum">
              <a:rPr lang="en-US" altLang="en-US" smtClean="0"/>
              <a:pPr>
                <a:defRPr/>
              </a:pPr>
              <a:t>2</a:t>
            </a:fld>
            <a:endParaRPr lang="en-US" altLang="en-US"/>
          </a:p>
        </p:txBody>
      </p:sp>
      <p:sp>
        <p:nvSpPr>
          <p:cNvPr id="5" name="TextBox 4">
            <a:extLst>
              <a:ext uri="{FF2B5EF4-FFF2-40B4-BE49-F238E27FC236}">
                <a16:creationId xmlns:a16="http://schemas.microsoft.com/office/drawing/2014/main" id="{7EF7519D-F075-4577-BD67-0EBC426E063F}"/>
              </a:ext>
            </a:extLst>
          </p:cNvPr>
          <p:cNvSpPr txBox="1"/>
          <p:nvPr/>
        </p:nvSpPr>
        <p:spPr>
          <a:xfrm>
            <a:off x="3200400" y="2971800"/>
            <a:ext cx="3581400" cy="707886"/>
          </a:xfrm>
          <a:prstGeom prst="rect">
            <a:avLst/>
          </a:prstGeom>
          <a:noFill/>
        </p:spPr>
        <p:txBody>
          <a:bodyPr wrap="square" rtlCol="0">
            <a:spAutoFit/>
          </a:bodyPr>
          <a:lstStyle/>
          <a:p>
            <a:r>
              <a:rPr lang="en-US" sz="4000" b="1" i="1" dirty="0"/>
              <a:t>THEORY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8461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Components</a:t>
            </a:r>
            <a:r>
              <a:rPr lang="en-US" sz="2400" b="1" noProof="1">
                <a:solidFill>
                  <a:schemeClr val="tx1"/>
                </a:solidFill>
                <a:latin typeface="Arial" panose="020B0604020202020204" pitchFamily="34" charset="0"/>
                <a:cs typeface="Arial" panose="020B0604020202020204" pitchFamily="34" charset="0"/>
              </a:rPr>
              <a:t> of Apparatus</a:t>
            </a:r>
          </a:p>
          <a:p>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4" name="Rectangle 2">
            <a:extLst>
              <a:ext uri="{FF2B5EF4-FFF2-40B4-BE49-F238E27FC236}">
                <a16:creationId xmlns:a16="http://schemas.microsoft.com/office/drawing/2014/main" id="{9C8284F4-3A84-4080-A0E5-A59E7B437CA9}"/>
              </a:ext>
            </a:extLst>
          </p:cNvPr>
          <p:cNvSpPr>
            <a:spLocks noChangeArrowheads="1"/>
          </p:cNvSpPr>
          <p:nvPr/>
        </p:nvSpPr>
        <p:spPr bwMode="auto">
          <a:xfrm>
            <a:off x="1132446" y="473064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5" name="Text Box 1">
            <a:extLst>
              <a:ext uri="{FF2B5EF4-FFF2-40B4-BE49-F238E27FC236}">
                <a16:creationId xmlns:a16="http://schemas.microsoft.com/office/drawing/2014/main" id="{5E338019-DB50-492F-B508-3D005BFD0B60}"/>
              </a:ext>
            </a:extLst>
          </p:cNvPr>
          <p:cNvSpPr txBox="1">
            <a:spLocks noChangeArrowheads="1"/>
          </p:cNvSpPr>
          <p:nvPr/>
        </p:nvSpPr>
        <p:spPr bwMode="auto">
          <a:xfrm>
            <a:off x="4508922" y="5173703"/>
            <a:ext cx="4177877" cy="1599687"/>
          </a:xfrm>
          <a:prstGeom prst="rect">
            <a:avLst/>
          </a:prstGeom>
          <a:solidFill>
            <a:srgbClr val="FFFFFF"/>
          </a:solidFill>
          <a:ln w="19050">
            <a:solidFill>
              <a:schemeClr val="accent1"/>
            </a:solidFill>
            <a:miter lim="800000"/>
            <a:headEnd/>
            <a:tailEnd/>
          </a:ln>
        </p:spPr>
        <p:txBody>
          <a:bodyPr vert="horz" wrap="square" lIns="91440" tIns="45720" rIns="-52371" bIns="0" numCol="1" anchor="t" anchorCtr="0" compatLnSpc="1">
            <a:prstTxWarp prst="textNoShape">
              <a:avLst/>
            </a:prstTxWarp>
          </a:bodyPr>
          <a:lstStyle>
            <a:lvl1pPr>
              <a:tabLst>
                <a:tab pos="292100" algn="l"/>
                <a:tab pos="328613" algn="l"/>
              </a:tabLst>
              <a:defRPr>
                <a:solidFill>
                  <a:schemeClr val="tx1"/>
                </a:solidFill>
                <a:latin typeface="Arial" panose="020B0604020202020204" pitchFamily="34" charset="0"/>
              </a:defRPr>
            </a:lvl1pPr>
            <a:lvl2pPr>
              <a:tabLst>
                <a:tab pos="292100" algn="l"/>
                <a:tab pos="328613" algn="l"/>
              </a:tabLst>
              <a:defRPr>
                <a:solidFill>
                  <a:schemeClr val="tx1"/>
                </a:solidFill>
                <a:latin typeface="Arial" panose="020B0604020202020204" pitchFamily="34" charset="0"/>
              </a:defRPr>
            </a:lvl2pPr>
            <a:lvl3pPr>
              <a:tabLst>
                <a:tab pos="292100" algn="l"/>
                <a:tab pos="328613" algn="l"/>
              </a:tabLst>
              <a:defRPr>
                <a:solidFill>
                  <a:schemeClr val="tx1"/>
                </a:solidFill>
                <a:latin typeface="Arial" panose="020B0604020202020204" pitchFamily="34" charset="0"/>
              </a:defRPr>
            </a:lvl3pPr>
            <a:lvl4pPr>
              <a:tabLst>
                <a:tab pos="292100" algn="l"/>
                <a:tab pos="328613" algn="l"/>
              </a:tabLst>
              <a:defRPr>
                <a:solidFill>
                  <a:schemeClr val="tx1"/>
                </a:solidFill>
                <a:latin typeface="Arial" panose="020B0604020202020204" pitchFamily="34" charset="0"/>
              </a:defRPr>
            </a:lvl4pPr>
            <a:lvl5pPr>
              <a:tabLst>
                <a:tab pos="292100" algn="l"/>
                <a:tab pos="328613" algn="l"/>
              </a:tabLst>
              <a:defRPr>
                <a:solidFill>
                  <a:schemeClr val="tx1"/>
                </a:solidFill>
                <a:latin typeface="Arial" panose="020B0604020202020204" pitchFamily="34" charset="0"/>
              </a:defRPr>
            </a:lvl5pPr>
            <a:lvl6pPr eaLnBrk="0" fontAlgn="base" hangingPunct="0">
              <a:spcBef>
                <a:spcPct val="0"/>
              </a:spcBef>
              <a:spcAft>
                <a:spcPct val="0"/>
              </a:spcAft>
              <a:tabLst>
                <a:tab pos="292100" algn="l"/>
                <a:tab pos="328613" algn="l"/>
              </a:tabLst>
              <a:defRPr>
                <a:solidFill>
                  <a:schemeClr val="tx1"/>
                </a:solidFill>
                <a:latin typeface="Arial" panose="020B0604020202020204" pitchFamily="34" charset="0"/>
              </a:defRPr>
            </a:lvl6pPr>
            <a:lvl7pPr eaLnBrk="0" fontAlgn="base" hangingPunct="0">
              <a:spcBef>
                <a:spcPct val="0"/>
              </a:spcBef>
              <a:spcAft>
                <a:spcPct val="0"/>
              </a:spcAft>
              <a:tabLst>
                <a:tab pos="292100" algn="l"/>
                <a:tab pos="328613" algn="l"/>
              </a:tabLst>
              <a:defRPr>
                <a:solidFill>
                  <a:schemeClr val="tx1"/>
                </a:solidFill>
                <a:latin typeface="Arial" panose="020B0604020202020204" pitchFamily="34" charset="0"/>
              </a:defRPr>
            </a:lvl7pPr>
            <a:lvl8pPr eaLnBrk="0" fontAlgn="base" hangingPunct="0">
              <a:spcBef>
                <a:spcPct val="0"/>
              </a:spcBef>
              <a:spcAft>
                <a:spcPct val="0"/>
              </a:spcAft>
              <a:tabLst>
                <a:tab pos="292100" algn="l"/>
                <a:tab pos="328613" algn="l"/>
              </a:tabLst>
              <a:defRPr>
                <a:solidFill>
                  <a:schemeClr val="tx1"/>
                </a:solidFill>
                <a:latin typeface="Arial" panose="020B0604020202020204" pitchFamily="34" charset="0"/>
              </a:defRPr>
            </a:lvl8pPr>
            <a:lvl9pPr eaLnBrk="0" fontAlgn="base" hangingPunct="0">
              <a:spcBef>
                <a:spcPct val="0"/>
              </a:spcBef>
              <a:spcAft>
                <a:spcPct val="0"/>
              </a:spcAft>
              <a:tabLst>
                <a:tab pos="292100" algn="l"/>
                <a:tab pos="328613"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tr-TR" altLang="en-US" sz="1400" b="1" i="0" u="none" strike="noStrike" cap="none" normalizeH="0" baseline="0" noProof="1">
                <a:ln>
                  <a:noFill/>
                </a:ln>
                <a:solidFill>
                  <a:schemeClr val="tx1"/>
                </a:solidFill>
                <a:effectLst/>
                <a:cs typeface="Arial" panose="020B0604020202020204" pitchFamily="34" charset="0"/>
              </a:rPr>
              <a:t>Light Blue Circuit</a:t>
            </a:r>
            <a:endParaRPr kumimoji="0" lang="tr-TR" altLang="en-US" sz="1400" b="1" i="1" u="none" strike="noStrike" cap="none" normalizeH="0" baseline="0" noProof="1">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tr-TR" altLang="en-US" sz="1400" b="0" i="0" u="none" strike="noStrike" cap="none" normalizeH="0" baseline="0" noProof="1">
                <a:ln>
                  <a:noFill/>
                </a:ln>
                <a:solidFill>
                  <a:srgbClr val="000000"/>
                </a:solidFill>
                <a:effectLst/>
                <a:ea typeface="Times New Roman" panose="02020603050405020304" pitchFamily="18" charset="0"/>
                <a:cs typeface="Arial" panose="020B0604020202020204" pitchFamily="34" charset="0"/>
              </a:rPr>
              <a:t>7-8	  	Sudden Expansion </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13.7 mm / 26.4 mm</a:t>
            </a:r>
            <a:endParaRPr kumimoji="0" lang="en-US" altLang="en-US" sz="1400" b="0" i="0" u="none" strike="noStrike" cap="none" normalizeH="0" baseline="0" dirty="0">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9-10	</a:t>
            </a:r>
            <a:r>
              <a:rPr kumimoji="0" lang="tr-TR" altLang="en-US" sz="1400" b="0" i="0" u="none" strike="noStrike" cap="none" normalizeH="0" baseline="0" noProof="1">
                <a:ln>
                  <a:noFill/>
                </a:ln>
                <a:solidFill>
                  <a:srgbClr val="000000"/>
                </a:solidFill>
                <a:effectLst/>
                <a:ea typeface="Times New Roman" panose="02020603050405020304" pitchFamily="18" charset="0"/>
                <a:cs typeface="Arial" panose="020B0604020202020204" pitchFamily="34" charset="0"/>
              </a:rPr>
              <a:t>Sudden Contraction </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26.4 mm/ 13.7 mm</a:t>
            </a:r>
            <a:endParaRPr kumimoji="0" lang="en-US" altLang="en-US" sz="1400" b="0" i="0" u="none" strike="noStrike" cap="none" normalizeH="0" baseline="0" dirty="0">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en-US"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11-1</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2  	</a:t>
            </a:r>
            <a:r>
              <a:rPr kumimoji="0" lang="en-US"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101.6</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mm </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90°</a:t>
            </a:r>
            <a:r>
              <a:rPr kumimoji="0" lang="en-US"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Radius Bend</a:t>
            </a:r>
            <a:endParaRPr kumimoji="0" lang="en-US" altLang="en-US" sz="1400" b="0" i="0" u="none" strike="noStrike" cap="none" normalizeH="0" baseline="0" dirty="0">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13-14	152.4 mm 90° Radius </a:t>
            </a:r>
            <a:r>
              <a:rPr kumimoji="0" lang="tr-TR" altLang="en-US" sz="1400" b="0" i="0" u="none" strike="noStrike" cap="none" normalizeH="0" baseline="0" noProof="1">
                <a:ln>
                  <a:noFill/>
                </a:ln>
                <a:solidFill>
                  <a:srgbClr val="000000"/>
                </a:solidFill>
                <a:effectLst/>
                <a:ea typeface="Times New Roman" panose="02020603050405020304" pitchFamily="18" charset="0"/>
                <a:cs typeface="Arial" panose="020B0604020202020204" pitchFamily="34" charset="0"/>
              </a:rPr>
              <a:t>Bend</a:t>
            </a:r>
            <a:endParaRPr kumimoji="0" lang="tr-TR" altLang="en-US" sz="1400" b="0" i="0" u="none" strike="noStrike" cap="none" normalizeH="0" baseline="0" noProof="1">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de-DE"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15-16	50.8</a:t>
            </a: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de-DE"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mm 90° Radius </a:t>
            </a:r>
            <a:r>
              <a:rPr kumimoji="0" lang="en-US" altLang="en-US" sz="1400" b="0" i="0" u="none" strike="noStrike" cap="none" normalizeH="0" baseline="0" noProof="1">
                <a:ln>
                  <a:noFill/>
                </a:ln>
                <a:solidFill>
                  <a:srgbClr val="000000"/>
                </a:solidFill>
                <a:effectLst/>
                <a:ea typeface="Times New Roman" panose="02020603050405020304" pitchFamily="18" charset="0"/>
                <a:cs typeface="Arial" panose="020B0604020202020204" pitchFamily="34" charset="0"/>
              </a:rPr>
              <a:t>Bend</a:t>
            </a:r>
            <a:endParaRPr kumimoji="0" lang="en-US" altLang="en-US" sz="1400" b="0" i="0" u="none" strike="noStrike" cap="none" normalizeH="0" baseline="0" noProof="1">
              <a:ln>
                <a:noFill/>
              </a:ln>
              <a:solidFill>
                <a:schemeClr val="tx1"/>
              </a:solidFill>
              <a:effectLst/>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92100" algn="l"/>
                <a:tab pos="328613" algn="l"/>
              </a:tabLst>
            </a:pPr>
            <a:r>
              <a:rPr kumimoji="0" lang="tr-TR" altLang="en-US" sz="14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B			Globe </a:t>
            </a:r>
            <a:r>
              <a:rPr kumimoji="0" lang="en-US" altLang="en-US" sz="1400" b="0" i="0" u="none" strike="noStrike" cap="none" normalizeH="0" baseline="0" noProof="1">
                <a:ln>
                  <a:noFill/>
                </a:ln>
                <a:solidFill>
                  <a:srgbClr val="000000"/>
                </a:solidFill>
                <a:effectLst/>
                <a:ea typeface="Times New Roman" panose="02020603050405020304" pitchFamily="18" charset="0"/>
                <a:cs typeface="Arial" panose="020B0604020202020204" pitchFamily="34" charset="0"/>
              </a:rPr>
              <a:t>Valve</a:t>
            </a:r>
            <a:endParaRPr kumimoji="0" lang="en-US" altLang="en-US" sz="1400" b="0" i="0" u="none" strike="noStrike" cap="none" normalizeH="0" baseline="0" noProof="1">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92100" algn="l"/>
                <a:tab pos="328613" algn="l"/>
              </a:tabLst>
            </a:pPr>
            <a:br>
              <a:rPr kumimoji="0" lang="de-DE"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br>
              <a:rPr kumimoji="0" lang="de-DE" altLang="en-US" sz="12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b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92100" algn="l"/>
                <a:tab pos="328613" algn="l"/>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6" name="Rectangle 3">
            <a:extLst>
              <a:ext uri="{FF2B5EF4-FFF2-40B4-BE49-F238E27FC236}">
                <a16:creationId xmlns:a16="http://schemas.microsoft.com/office/drawing/2014/main" id="{F3F0A6C2-5CB6-45D8-92A7-2CEF2D403639}"/>
              </a:ext>
            </a:extLst>
          </p:cNvPr>
          <p:cNvSpPr>
            <a:spLocks noChangeArrowheads="1"/>
          </p:cNvSpPr>
          <p:nvPr/>
        </p:nvSpPr>
        <p:spPr bwMode="auto">
          <a:xfrm>
            <a:off x="1029685" y="5226410"/>
            <a:ext cx="2780075" cy="1169551"/>
          </a:xfrm>
          <a:prstGeom prst="rect">
            <a:avLst/>
          </a:prstGeom>
          <a:noFill/>
          <a:ln w="1905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74638" algn="l"/>
              </a:tabLst>
              <a:defRPr>
                <a:solidFill>
                  <a:schemeClr val="tx1"/>
                </a:solidFill>
                <a:latin typeface="Arial" panose="020B0604020202020204" pitchFamily="34" charset="0"/>
              </a:defRPr>
            </a:lvl1pPr>
            <a:lvl2pPr>
              <a:tabLst>
                <a:tab pos="274638" algn="l"/>
              </a:tabLst>
              <a:defRPr>
                <a:solidFill>
                  <a:schemeClr val="tx1"/>
                </a:solidFill>
                <a:latin typeface="Arial" panose="020B0604020202020204" pitchFamily="34" charset="0"/>
              </a:defRPr>
            </a:lvl2pPr>
            <a:lvl3pPr>
              <a:tabLst>
                <a:tab pos="274638" algn="l"/>
              </a:tabLst>
              <a:defRPr>
                <a:solidFill>
                  <a:schemeClr val="tx1"/>
                </a:solidFill>
                <a:latin typeface="Arial" panose="020B0604020202020204" pitchFamily="34" charset="0"/>
              </a:defRPr>
            </a:lvl3pPr>
            <a:lvl4pPr>
              <a:tabLst>
                <a:tab pos="274638" algn="l"/>
              </a:tabLst>
              <a:defRPr>
                <a:solidFill>
                  <a:schemeClr val="tx1"/>
                </a:solidFill>
                <a:latin typeface="Arial" panose="020B0604020202020204" pitchFamily="34" charset="0"/>
              </a:defRPr>
            </a:lvl4pPr>
            <a:lvl5pPr>
              <a:tabLst>
                <a:tab pos="274638" algn="l"/>
              </a:tabLst>
              <a:defRPr>
                <a:solidFill>
                  <a:schemeClr val="tx1"/>
                </a:solidFill>
                <a:latin typeface="Arial" panose="020B0604020202020204" pitchFamily="34" charset="0"/>
              </a:defRPr>
            </a:lvl5pPr>
            <a:lvl6pPr eaLnBrk="0" fontAlgn="base" hangingPunct="0">
              <a:spcBef>
                <a:spcPct val="0"/>
              </a:spcBef>
              <a:spcAft>
                <a:spcPct val="0"/>
              </a:spcAft>
              <a:tabLst>
                <a:tab pos="274638" algn="l"/>
              </a:tabLst>
              <a:defRPr>
                <a:solidFill>
                  <a:schemeClr val="tx1"/>
                </a:solidFill>
                <a:latin typeface="Arial" panose="020B0604020202020204" pitchFamily="34" charset="0"/>
              </a:defRPr>
            </a:lvl6pPr>
            <a:lvl7pPr eaLnBrk="0" fontAlgn="base" hangingPunct="0">
              <a:spcBef>
                <a:spcPct val="0"/>
              </a:spcBef>
              <a:spcAft>
                <a:spcPct val="0"/>
              </a:spcAft>
              <a:tabLst>
                <a:tab pos="274638" algn="l"/>
              </a:tabLst>
              <a:defRPr>
                <a:solidFill>
                  <a:schemeClr val="tx1"/>
                </a:solidFill>
                <a:latin typeface="Arial" panose="020B0604020202020204" pitchFamily="34" charset="0"/>
              </a:defRPr>
            </a:lvl7pPr>
            <a:lvl8pPr eaLnBrk="0" fontAlgn="base" hangingPunct="0">
              <a:spcBef>
                <a:spcPct val="0"/>
              </a:spcBef>
              <a:spcAft>
                <a:spcPct val="0"/>
              </a:spcAft>
              <a:tabLst>
                <a:tab pos="274638" algn="l"/>
              </a:tabLst>
              <a:defRPr>
                <a:solidFill>
                  <a:schemeClr val="tx1"/>
                </a:solidFill>
                <a:latin typeface="Arial" panose="020B0604020202020204" pitchFamily="34" charset="0"/>
              </a:defRPr>
            </a:lvl8pPr>
            <a:lvl9pPr eaLnBrk="0" fontAlgn="base" hangingPunct="0">
              <a:spcBef>
                <a:spcPct val="0"/>
              </a:spcBef>
              <a:spcAft>
                <a:spcPct val="0"/>
              </a:spcAft>
              <a:tabLst>
                <a:tab pos="274638"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274638" algn="l"/>
              </a:tabLst>
            </a:pPr>
            <a:r>
              <a:rPr kumimoji="0" lang="tr-TR" altLang="en-US" sz="1400" b="1" i="0" u="none" strike="noStrike" cap="none" normalizeH="0" baseline="0" dirty="0">
                <a:ln>
                  <a:noFill/>
                </a:ln>
                <a:solidFill>
                  <a:srgbClr val="000000"/>
                </a:solidFill>
                <a:effectLst/>
                <a:latin typeface="Arial" panose="020B0604020202020204" pitchFamily="34" charset="0"/>
              </a:rPr>
              <a:t>Dark </a:t>
            </a:r>
            <a:r>
              <a:rPr kumimoji="0" lang="tr-TR" altLang="en-US" sz="1400" b="1" i="0" u="none" strike="noStrike" cap="none" normalizeH="0" baseline="0" noProof="1">
                <a:ln>
                  <a:noFill/>
                </a:ln>
                <a:solidFill>
                  <a:srgbClr val="000000"/>
                </a:solidFill>
                <a:effectLst/>
                <a:latin typeface="Arial" panose="020B0604020202020204" pitchFamily="34" charset="0"/>
              </a:rPr>
              <a:t>Blue Circuit</a:t>
            </a:r>
            <a:endParaRPr kumimoji="0" lang="tr-TR" altLang="en-US" sz="1400" b="0" i="0" u="none" strike="noStrike" cap="none" normalizeH="0" baseline="0" noProof="1">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74638" algn="l"/>
              </a:tabLst>
            </a:pPr>
            <a:r>
              <a:rPr kumimoji="0" lang="tr-TR"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1-2	  Standard </a:t>
            </a:r>
            <a:r>
              <a:rPr kumimoji="0" lang="tr-TR" altLang="en-US" sz="1400" b="0" i="0" u="none" strike="noStrike" cap="none" normalizeH="0" baseline="0" noProof="1">
                <a:ln>
                  <a:noFill/>
                </a:ln>
                <a:solidFill>
                  <a:srgbClr val="000000"/>
                </a:solidFill>
                <a:effectLst/>
                <a:latin typeface="Arial" panose="020B0604020202020204" pitchFamily="34" charset="0"/>
                <a:ea typeface="Times New Roman" panose="02020603050405020304" pitchFamily="18" charset="0"/>
              </a:rPr>
              <a:t>Elbow Bend</a:t>
            </a:r>
            <a:endParaRPr kumimoji="0" lang="tr-TR" altLang="en-US" sz="1400" b="0" i="0" u="none" strike="noStrike" cap="none" normalizeH="0" baseline="0" noProof="1">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74638" algn="l"/>
              </a:tabLst>
            </a:pPr>
            <a:r>
              <a:rPr kumimoji="0" lang="tr-TR"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3-4	  </a:t>
            </a:r>
            <a:r>
              <a:rPr kumimoji="0" lang="tr-TR" altLang="en-US" sz="1400" b="0" i="0" u="none" strike="noStrike" cap="none" normalizeH="0" baseline="0" noProof="1">
                <a:ln>
                  <a:noFill/>
                </a:ln>
                <a:solidFill>
                  <a:srgbClr val="000000"/>
                </a:solidFill>
                <a:effectLst/>
                <a:latin typeface="Arial" panose="020B0604020202020204" pitchFamily="34" charset="0"/>
                <a:ea typeface="Times New Roman" panose="02020603050405020304" pitchFamily="18" charset="0"/>
              </a:rPr>
              <a:t>Straight Pipe</a:t>
            </a:r>
            <a:r>
              <a:rPr kumimoji="0" lang="tr-TR"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 (13.6 mm)</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74638" algn="l"/>
              </a:tabLst>
            </a:pPr>
            <a:r>
              <a:rPr kumimoji="0" lang="tr-TR"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5-6	  90° </a:t>
            </a:r>
            <a:r>
              <a:rPr kumimoji="0" lang="tr-TR" altLang="en-US" sz="1400" b="0" i="0" u="none" strike="noStrike" cap="none" normalizeH="0" baseline="0" noProof="1">
                <a:ln>
                  <a:noFill/>
                </a:ln>
                <a:solidFill>
                  <a:srgbClr val="000000"/>
                </a:solidFill>
                <a:effectLst/>
                <a:latin typeface="Arial" panose="020B0604020202020204" pitchFamily="34" charset="0"/>
                <a:ea typeface="Times New Roman" panose="02020603050405020304" pitchFamily="18" charset="0"/>
              </a:rPr>
              <a:t>Mitre Bend</a:t>
            </a:r>
            <a:endParaRPr kumimoji="0" lang="tr-TR" altLang="en-US" sz="1400" b="0" i="0" u="none" strike="noStrike" cap="none" normalizeH="0" baseline="0" noProof="1">
              <a:ln>
                <a:noFill/>
              </a:ln>
              <a:solidFill>
                <a:schemeClr val="tx1"/>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274638" algn="l"/>
              </a:tabLst>
            </a:pPr>
            <a:r>
              <a:rPr kumimoji="0" lang="tr-TR" altLang="en-US" sz="14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rPr>
              <a:t>A	  </a:t>
            </a:r>
            <a:r>
              <a:rPr kumimoji="0" lang="tr-TR" altLang="en-US" sz="1400" b="0" i="0" u="none" strike="noStrike" cap="none" normalizeH="0" baseline="0" noProof="1">
                <a:ln>
                  <a:noFill/>
                </a:ln>
                <a:solidFill>
                  <a:srgbClr val="000000"/>
                </a:solidFill>
                <a:effectLst/>
                <a:latin typeface="Arial" panose="020B0604020202020204" pitchFamily="34" charset="0"/>
                <a:ea typeface="Times New Roman" panose="02020603050405020304" pitchFamily="18" charset="0"/>
              </a:rPr>
              <a:t>Gate Valve</a:t>
            </a:r>
            <a:endParaRPr kumimoji="0" lang="tr-TR" altLang="en-US" sz="1400" b="0" i="0" u="none" strike="noStrike" cap="none" normalizeH="0" baseline="0" noProof="1">
              <a:ln>
                <a:noFill/>
              </a:ln>
              <a:solidFill>
                <a:schemeClr val="tx1"/>
              </a:solidFill>
              <a:effectLst/>
              <a:latin typeface="Arial" panose="020B0604020202020204" pitchFamily="34" charset="0"/>
            </a:endParaRPr>
          </a:p>
        </p:txBody>
      </p:sp>
      <p:grpSp>
        <p:nvGrpSpPr>
          <p:cNvPr id="59" name="Group 58">
            <a:extLst>
              <a:ext uri="{FF2B5EF4-FFF2-40B4-BE49-F238E27FC236}">
                <a16:creationId xmlns:a16="http://schemas.microsoft.com/office/drawing/2014/main" id="{C9007B7A-A594-4470-8B49-FABEB28E9A48}"/>
              </a:ext>
            </a:extLst>
          </p:cNvPr>
          <p:cNvGrpSpPr/>
          <p:nvPr/>
        </p:nvGrpSpPr>
        <p:grpSpPr>
          <a:xfrm>
            <a:off x="1048122" y="771120"/>
            <a:ext cx="7315201" cy="4261245"/>
            <a:chOff x="1048122" y="771120"/>
            <a:chExt cx="7315201" cy="4261245"/>
          </a:xfrm>
        </p:grpSpPr>
        <p:grpSp>
          <p:nvGrpSpPr>
            <p:cNvPr id="53" name="Group 52">
              <a:extLst>
                <a:ext uri="{FF2B5EF4-FFF2-40B4-BE49-F238E27FC236}">
                  <a16:creationId xmlns:a16="http://schemas.microsoft.com/office/drawing/2014/main" id="{8501C00C-FDC7-48A6-A1CB-F47AD803ECC6}"/>
                </a:ext>
              </a:extLst>
            </p:cNvPr>
            <p:cNvGrpSpPr/>
            <p:nvPr/>
          </p:nvGrpSpPr>
          <p:grpSpPr>
            <a:xfrm>
              <a:off x="1143000" y="771120"/>
              <a:ext cx="7220323" cy="4261245"/>
              <a:chOff x="1143000" y="771120"/>
              <a:chExt cx="7220323" cy="4261245"/>
            </a:xfrm>
          </p:grpSpPr>
          <p:grpSp>
            <p:nvGrpSpPr>
              <p:cNvPr id="51" name="Group 50">
                <a:extLst>
                  <a:ext uri="{FF2B5EF4-FFF2-40B4-BE49-F238E27FC236}">
                    <a16:creationId xmlns:a16="http://schemas.microsoft.com/office/drawing/2014/main" id="{4FFD13B6-DD93-44A3-9D78-422B6E92DB92}"/>
                  </a:ext>
                </a:extLst>
              </p:cNvPr>
              <p:cNvGrpSpPr/>
              <p:nvPr/>
            </p:nvGrpSpPr>
            <p:grpSpPr>
              <a:xfrm>
                <a:off x="1143000" y="771120"/>
                <a:ext cx="7220323" cy="4261245"/>
                <a:chOff x="1143000" y="771120"/>
                <a:chExt cx="7220323" cy="4261245"/>
              </a:xfrm>
            </p:grpSpPr>
            <p:grpSp>
              <p:nvGrpSpPr>
                <p:cNvPr id="49" name="Group 48">
                  <a:extLst>
                    <a:ext uri="{FF2B5EF4-FFF2-40B4-BE49-F238E27FC236}">
                      <a16:creationId xmlns:a16="http://schemas.microsoft.com/office/drawing/2014/main" id="{E2C8BE9E-9CA9-4108-A269-CBFACC894CED}"/>
                    </a:ext>
                  </a:extLst>
                </p:cNvPr>
                <p:cNvGrpSpPr/>
                <p:nvPr/>
              </p:nvGrpSpPr>
              <p:grpSpPr>
                <a:xfrm>
                  <a:off x="1143000" y="771120"/>
                  <a:ext cx="7220323" cy="4261245"/>
                  <a:chOff x="1143000" y="771120"/>
                  <a:chExt cx="7220323" cy="4261245"/>
                </a:xfrm>
              </p:grpSpPr>
              <p:grpSp>
                <p:nvGrpSpPr>
                  <p:cNvPr id="47" name="Group 46">
                    <a:extLst>
                      <a:ext uri="{FF2B5EF4-FFF2-40B4-BE49-F238E27FC236}">
                        <a16:creationId xmlns:a16="http://schemas.microsoft.com/office/drawing/2014/main" id="{89230433-F9E2-4221-A120-E61EB178EB65}"/>
                      </a:ext>
                    </a:extLst>
                  </p:cNvPr>
                  <p:cNvGrpSpPr/>
                  <p:nvPr/>
                </p:nvGrpSpPr>
                <p:grpSpPr>
                  <a:xfrm>
                    <a:off x="1143000" y="771120"/>
                    <a:ext cx="7220323" cy="4261245"/>
                    <a:chOff x="1066800" y="660784"/>
                    <a:chExt cx="7220323" cy="4261245"/>
                  </a:xfrm>
                </p:grpSpPr>
                <p:grpSp>
                  <p:nvGrpSpPr>
                    <p:cNvPr id="44" name="Group 43">
                      <a:extLst>
                        <a:ext uri="{FF2B5EF4-FFF2-40B4-BE49-F238E27FC236}">
                          <a16:creationId xmlns:a16="http://schemas.microsoft.com/office/drawing/2014/main" id="{2E3D42F0-D059-4B3B-A6CE-52947CE427A6}"/>
                        </a:ext>
                      </a:extLst>
                    </p:cNvPr>
                    <p:cNvGrpSpPr/>
                    <p:nvPr/>
                  </p:nvGrpSpPr>
                  <p:grpSpPr>
                    <a:xfrm>
                      <a:off x="1066800" y="660784"/>
                      <a:ext cx="7220323" cy="4261245"/>
                      <a:chOff x="1066800" y="660784"/>
                      <a:chExt cx="7220323" cy="4261245"/>
                    </a:xfrm>
                  </p:grpSpPr>
                  <p:grpSp>
                    <p:nvGrpSpPr>
                      <p:cNvPr id="22" name="Group 21">
                        <a:extLst>
                          <a:ext uri="{FF2B5EF4-FFF2-40B4-BE49-F238E27FC236}">
                            <a16:creationId xmlns:a16="http://schemas.microsoft.com/office/drawing/2014/main" id="{2ECDD095-A9CA-462D-8714-59B9CBFD40C4}"/>
                          </a:ext>
                        </a:extLst>
                      </p:cNvPr>
                      <p:cNvGrpSpPr/>
                      <p:nvPr/>
                    </p:nvGrpSpPr>
                    <p:grpSpPr>
                      <a:xfrm>
                        <a:off x="1066800" y="660784"/>
                        <a:ext cx="7220323" cy="4261245"/>
                        <a:chOff x="1066800" y="660784"/>
                        <a:chExt cx="7220323" cy="4261245"/>
                      </a:xfrm>
                    </p:grpSpPr>
                    <p:grpSp>
                      <p:nvGrpSpPr>
                        <p:cNvPr id="19" name="Group 18">
                          <a:extLst>
                            <a:ext uri="{FF2B5EF4-FFF2-40B4-BE49-F238E27FC236}">
                              <a16:creationId xmlns:a16="http://schemas.microsoft.com/office/drawing/2014/main" id="{60A847DD-CB58-4BFF-A047-F65DBEB78164}"/>
                            </a:ext>
                          </a:extLst>
                        </p:cNvPr>
                        <p:cNvGrpSpPr/>
                        <p:nvPr/>
                      </p:nvGrpSpPr>
                      <p:grpSpPr>
                        <a:xfrm>
                          <a:off x="1066800" y="660784"/>
                          <a:ext cx="7220323" cy="4261245"/>
                          <a:chOff x="1009277" y="804987"/>
                          <a:chExt cx="7220323" cy="4261245"/>
                        </a:xfrm>
                      </p:grpSpPr>
                      <p:grpSp>
                        <p:nvGrpSpPr>
                          <p:cNvPr id="17" name="Group 16">
                            <a:extLst>
                              <a:ext uri="{FF2B5EF4-FFF2-40B4-BE49-F238E27FC236}">
                                <a16:creationId xmlns:a16="http://schemas.microsoft.com/office/drawing/2014/main" id="{B4F3514F-9B2B-47DD-B009-9FA92BBCCBBA}"/>
                              </a:ext>
                            </a:extLst>
                          </p:cNvPr>
                          <p:cNvGrpSpPr/>
                          <p:nvPr/>
                        </p:nvGrpSpPr>
                        <p:grpSpPr>
                          <a:xfrm>
                            <a:off x="1009277" y="804987"/>
                            <a:ext cx="7220323" cy="4261245"/>
                            <a:chOff x="1009277" y="804987"/>
                            <a:chExt cx="7220323" cy="4261245"/>
                          </a:xfrm>
                        </p:grpSpPr>
                        <p:grpSp>
                          <p:nvGrpSpPr>
                            <p:cNvPr id="14" name="Group 13">
                              <a:extLst>
                                <a:ext uri="{FF2B5EF4-FFF2-40B4-BE49-F238E27FC236}">
                                  <a16:creationId xmlns:a16="http://schemas.microsoft.com/office/drawing/2014/main" id="{5F3FE86E-3A1E-4C2E-A162-B8539EB5526D}"/>
                                </a:ext>
                              </a:extLst>
                            </p:cNvPr>
                            <p:cNvGrpSpPr/>
                            <p:nvPr/>
                          </p:nvGrpSpPr>
                          <p:grpSpPr>
                            <a:xfrm>
                              <a:off x="1009277" y="804987"/>
                              <a:ext cx="7220323" cy="4261245"/>
                              <a:chOff x="1009277" y="804987"/>
                              <a:chExt cx="7220323" cy="4261245"/>
                            </a:xfrm>
                          </p:grpSpPr>
                          <p:grpSp>
                            <p:nvGrpSpPr>
                              <p:cNvPr id="11" name="Group 10">
                                <a:extLst>
                                  <a:ext uri="{FF2B5EF4-FFF2-40B4-BE49-F238E27FC236}">
                                    <a16:creationId xmlns:a16="http://schemas.microsoft.com/office/drawing/2014/main" id="{F09A533B-4E7E-4C24-A58B-C18D14DD04B5}"/>
                                  </a:ext>
                                </a:extLst>
                              </p:cNvPr>
                              <p:cNvGrpSpPr/>
                              <p:nvPr/>
                            </p:nvGrpSpPr>
                            <p:grpSpPr>
                              <a:xfrm>
                                <a:off x="1009277" y="804987"/>
                                <a:ext cx="7220323" cy="4227378"/>
                                <a:chOff x="1009277" y="804987"/>
                                <a:chExt cx="7220323" cy="4227378"/>
                              </a:xfrm>
                            </p:grpSpPr>
                            <p:grpSp>
                              <p:nvGrpSpPr>
                                <p:cNvPr id="4" name="Group 3">
                                  <a:extLst>
                                    <a:ext uri="{FF2B5EF4-FFF2-40B4-BE49-F238E27FC236}">
                                      <a16:creationId xmlns:a16="http://schemas.microsoft.com/office/drawing/2014/main" id="{BC524DFF-9602-4B6A-A9D1-880837BF0236}"/>
                                    </a:ext>
                                  </a:extLst>
                                </p:cNvPr>
                                <p:cNvGrpSpPr/>
                                <p:nvPr/>
                              </p:nvGrpSpPr>
                              <p:grpSpPr>
                                <a:xfrm>
                                  <a:off x="1009277" y="804987"/>
                                  <a:ext cx="7125445" cy="4227378"/>
                                  <a:chOff x="1009277" y="804987"/>
                                  <a:chExt cx="7125445" cy="4227378"/>
                                </a:xfrm>
                              </p:grpSpPr>
                              <p:grpSp>
                                <p:nvGrpSpPr>
                                  <p:cNvPr id="3" name="Group 2">
                                    <a:extLst>
                                      <a:ext uri="{FF2B5EF4-FFF2-40B4-BE49-F238E27FC236}">
                                        <a16:creationId xmlns:a16="http://schemas.microsoft.com/office/drawing/2014/main" id="{806966EB-7A7E-4455-B0A3-E372DA81514A}"/>
                                      </a:ext>
                                    </a:extLst>
                                  </p:cNvPr>
                                  <p:cNvGrpSpPr/>
                                  <p:nvPr/>
                                </p:nvGrpSpPr>
                                <p:grpSpPr>
                                  <a:xfrm>
                                    <a:off x="1009277" y="804987"/>
                                    <a:ext cx="7125445" cy="4227378"/>
                                    <a:chOff x="1009277" y="804987"/>
                                    <a:chExt cx="7125445" cy="4227378"/>
                                  </a:xfrm>
                                </p:grpSpPr>
                                <p:pic>
                                  <p:nvPicPr>
                                    <p:cNvPr id="6" name="Resim 1">
                                      <a:extLst>
                                        <a:ext uri="{FF2B5EF4-FFF2-40B4-BE49-F238E27FC236}">
                                          <a16:creationId xmlns:a16="http://schemas.microsoft.com/office/drawing/2014/main" id="{8CB4BFB0-A936-437C-BF5D-AD8A29570D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922"/>
                                    <a:stretch/>
                                  </p:blipFill>
                                  <p:spPr bwMode="auto">
                                    <a:xfrm>
                                      <a:off x="1009277" y="804987"/>
                                      <a:ext cx="7125445" cy="422737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2F1A5B-8552-4A47-8B7B-AFA8D24F3849}"/>
                                        </a:ext>
                                      </a:extLst>
                                    </p:cNvPr>
                                    <p:cNvSpPr txBox="1"/>
                                    <p:nvPr/>
                                  </p:nvSpPr>
                                  <p:spPr>
                                    <a:xfrm>
                                      <a:off x="2971800" y="838200"/>
                                      <a:ext cx="304800" cy="246221"/>
                                    </a:xfrm>
                                    <a:prstGeom prst="rect">
                                      <a:avLst/>
                                    </a:prstGeom>
                                    <a:noFill/>
                                    <a:ln>
                                      <a:noFill/>
                                    </a:ln>
                                  </p:spPr>
                                  <p:txBody>
                                    <a:bodyPr wrap="square" rtlCol="0">
                                      <a:spAutoFit/>
                                    </a:bodyPr>
                                    <a:lstStyle/>
                                    <a:p>
                                      <a:r>
                                        <a:rPr lang="tr-TR" sz="1000" b="1" dirty="0">
                                          <a:solidFill>
                                            <a:srgbClr val="C00000"/>
                                          </a:solidFill>
                                        </a:rPr>
                                        <a:t>1</a:t>
                                      </a:r>
                                      <a:endParaRPr lang="en-US" sz="1000" b="1" dirty="0">
                                        <a:solidFill>
                                          <a:srgbClr val="C00000"/>
                                        </a:solidFill>
                                      </a:endParaRPr>
                                    </a:p>
                                  </p:txBody>
                                </p:sp>
                                <p:sp>
                                  <p:nvSpPr>
                                    <p:cNvPr id="8" name="TextBox 7">
                                      <a:extLst>
                                        <a:ext uri="{FF2B5EF4-FFF2-40B4-BE49-F238E27FC236}">
                                          <a16:creationId xmlns:a16="http://schemas.microsoft.com/office/drawing/2014/main" id="{BF0C2AFA-0001-434A-A3CB-7A93CEC8C3DA}"/>
                                        </a:ext>
                                      </a:extLst>
                                    </p:cNvPr>
                                    <p:cNvSpPr txBox="1"/>
                                    <p:nvPr/>
                                  </p:nvSpPr>
                                  <p:spPr>
                                    <a:xfrm>
                                      <a:off x="2835303" y="3352800"/>
                                      <a:ext cx="304800" cy="246221"/>
                                    </a:xfrm>
                                    <a:prstGeom prst="rect">
                                      <a:avLst/>
                                    </a:prstGeom>
                                    <a:noFill/>
                                    <a:ln>
                                      <a:noFill/>
                                    </a:ln>
                                  </p:spPr>
                                  <p:txBody>
                                    <a:bodyPr wrap="square" rtlCol="0">
                                      <a:spAutoFit/>
                                    </a:bodyPr>
                                    <a:lstStyle/>
                                    <a:p>
                                      <a:r>
                                        <a:rPr lang="tr-TR" sz="1000" b="1" dirty="0">
                                          <a:solidFill>
                                            <a:srgbClr val="C00000"/>
                                          </a:solidFill>
                                        </a:rPr>
                                        <a:t>2</a:t>
                                      </a:r>
                                      <a:endParaRPr lang="en-US" sz="1000" b="1" dirty="0">
                                        <a:solidFill>
                                          <a:srgbClr val="C00000"/>
                                        </a:solidFill>
                                      </a:endParaRPr>
                                    </a:p>
                                  </p:txBody>
                                </p:sp>
                              </p:grpSp>
                              <p:sp>
                                <p:nvSpPr>
                                  <p:cNvPr id="9" name="TextBox 8">
                                    <a:extLst>
                                      <a:ext uri="{FF2B5EF4-FFF2-40B4-BE49-F238E27FC236}">
                                        <a16:creationId xmlns:a16="http://schemas.microsoft.com/office/drawing/2014/main" id="{C619A681-9B1E-47EE-885D-C1F3C730CE98}"/>
                                      </a:ext>
                                    </a:extLst>
                                  </p:cNvPr>
                                  <p:cNvSpPr txBox="1"/>
                                  <p:nvPr/>
                                </p:nvSpPr>
                                <p:spPr>
                                  <a:xfrm>
                                    <a:off x="5248461" y="813610"/>
                                    <a:ext cx="304800" cy="246221"/>
                                  </a:xfrm>
                                  <a:prstGeom prst="rect">
                                    <a:avLst/>
                                  </a:prstGeom>
                                  <a:noFill/>
                                  <a:ln>
                                    <a:noFill/>
                                  </a:ln>
                                </p:spPr>
                                <p:txBody>
                                  <a:bodyPr wrap="square" rtlCol="0">
                                    <a:spAutoFit/>
                                  </a:bodyPr>
                                  <a:lstStyle/>
                                  <a:p>
                                    <a:r>
                                      <a:rPr lang="tr-TR" sz="1000" b="1" dirty="0">
                                        <a:solidFill>
                                          <a:srgbClr val="C00000"/>
                                        </a:solidFill>
                                      </a:rPr>
                                      <a:t>6</a:t>
                                    </a:r>
                                    <a:endParaRPr lang="en-US" sz="1000" b="1" dirty="0">
                                      <a:solidFill>
                                        <a:srgbClr val="C00000"/>
                                      </a:solidFill>
                                    </a:endParaRPr>
                                  </a:p>
                                </p:txBody>
                              </p:sp>
                            </p:grpSp>
                            <p:sp>
                              <p:nvSpPr>
                                <p:cNvPr id="10" name="TextBox 9">
                                  <a:extLst>
                                    <a:ext uri="{FF2B5EF4-FFF2-40B4-BE49-F238E27FC236}">
                                      <a16:creationId xmlns:a16="http://schemas.microsoft.com/office/drawing/2014/main" id="{502F310C-C112-4B4C-86E2-5CA460CE1A10}"/>
                                    </a:ext>
                                  </a:extLst>
                                </p:cNvPr>
                                <p:cNvSpPr txBox="1"/>
                                <p:nvPr/>
                              </p:nvSpPr>
                              <p:spPr>
                                <a:xfrm>
                                  <a:off x="7924800" y="974562"/>
                                  <a:ext cx="304800" cy="246221"/>
                                </a:xfrm>
                                <a:prstGeom prst="rect">
                                  <a:avLst/>
                                </a:prstGeom>
                                <a:noFill/>
                                <a:ln>
                                  <a:noFill/>
                                </a:ln>
                              </p:spPr>
                              <p:txBody>
                                <a:bodyPr wrap="square" rtlCol="0">
                                  <a:spAutoFit/>
                                </a:bodyPr>
                                <a:lstStyle/>
                                <a:p>
                                  <a:r>
                                    <a:rPr lang="tr-TR" sz="1000" b="1" dirty="0">
                                      <a:solidFill>
                                        <a:srgbClr val="C00000"/>
                                      </a:solidFill>
                                    </a:rPr>
                                    <a:t>5</a:t>
                                  </a:r>
                                  <a:endParaRPr lang="en-US" sz="1000" b="1" dirty="0">
                                    <a:solidFill>
                                      <a:srgbClr val="C00000"/>
                                    </a:solidFill>
                                  </a:endParaRPr>
                                </a:p>
                              </p:txBody>
                            </p:sp>
                          </p:grpSp>
                          <p:sp>
                            <p:nvSpPr>
                              <p:cNvPr id="12" name="TextBox 11">
                                <a:extLst>
                                  <a:ext uri="{FF2B5EF4-FFF2-40B4-BE49-F238E27FC236}">
                                    <a16:creationId xmlns:a16="http://schemas.microsoft.com/office/drawing/2014/main" id="{26703156-5389-47E5-841F-741D2FD3A596}"/>
                                  </a:ext>
                                </a:extLst>
                              </p:cNvPr>
                              <p:cNvSpPr txBox="1"/>
                              <p:nvPr/>
                            </p:nvSpPr>
                            <p:spPr>
                              <a:xfrm>
                                <a:off x="6553200" y="4803077"/>
                                <a:ext cx="304800" cy="246221"/>
                              </a:xfrm>
                              <a:prstGeom prst="rect">
                                <a:avLst/>
                              </a:prstGeom>
                              <a:noFill/>
                              <a:ln>
                                <a:noFill/>
                              </a:ln>
                            </p:spPr>
                            <p:txBody>
                              <a:bodyPr wrap="square" rtlCol="0">
                                <a:spAutoFit/>
                              </a:bodyPr>
                              <a:lstStyle/>
                              <a:p>
                                <a:r>
                                  <a:rPr lang="tr-TR" sz="1000" b="1" dirty="0">
                                    <a:solidFill>
                                      <a:srgbClr val="C00000"/>
                                    </a:solidFill>
                                  </a:rPr>
                                  <a:t>4</a:t>
                                </a:r>
                                <a:endParaRPr lang="en-US" sz="1000" b="1" dirty="0">
                                  <a:solidFill>
                                    <a:srgbClr val="C00000"/>
                                  </a:solidFill>
                                </a:endParaRPr>
                              </a:p>
                            </p:txBody>
                          </p:sp>
                          <p:sp>
                            <p:nvSpPr>
                              <p:cNvPr id="13" name="TextBox 12">
                                <a:extLst>
                                  <a:ext uri="{FF2B5EF4-FFF2-40B4-BE49-F238E27FC236}">
                                    <a16:creationId xmlns:a16="http://schemas.microsoft.com/office/drawing/2014/main" id="{F052942B-A177-4A09-8E27-F15CFCBC189A}"/>
                                  </a:ext>
                                </a:extLst>
                              </p:cNvPr>
                              <p:cNvSpPr txBox="1"/>
                              <p:nvPr/>
                            </p:nvSpPr>
                            <p:spPr>
                              <a:xfrm>
                                <a:off x="4146600" y="4820011"/>
                                <a:ext cx="304800" cy="246221"/>
                              </a:xfrm>
                              <a:prstGeom prst="rect">
                                <a:avLst/>
                              </a:prstGeom>
                              <a:noFill/>
                              <a:ln>
                                <a:noFill/>
                              </a:ln>
                            </p:spPr>
                            <p:txBody>
                              <a:bodyPr wrap="square" rtlCol="0">
                                <a:spAutoFit/>
                              </a:bodyPr>
                              <a:lstStyle/>
                              <a:p>
                                <a:r>
                                  <a:rPr lang="tr-TR" sz="1000" b="1" dirty="0">
                                    <a:solidFill>
                                      <a:srgbClr val="C00000"/>
                                    </a:solidFill>
                                  </a:rPr>
                                  <a:t>3</a:t>
                                </a:r>
                                <a:endParaRPr lang="en-US" sz="1000" b="1" dirty="0">
                                  <a:solidFill>
                                    <a:srgbClr val="C00000"/>
                                  </a:solidFill>
                                </a:endParaRPr>
                              </a:p>
                            </p:txBody>
                          </p:sp>
                        </p:grpSp>
                        <p:sp>
                          <p:nvSpPr>
                            <p:cNvPr id="15" name="TextBox 14">
                              <a:extLst>
                                <a:ext uri="{FF2B5EF4-FFF2-40B4-BE49-F238E27FC236}">
                                  <a16:creationId xmlns:a16="http://schemas.microsoft.com/office/drawing/2014/main" id="{0E672DD5-00E7-427E-9B45-2B0DB144DD23}"/>
                                </a:ext>
                              </a:extLst>
                            </p:cNvPr>
                            <p:cNvSpPr txBox="1"/>
                            <p:nvPr/>
                          </p:nvSpPr>
                          <p:spPr>
                            <a:xfrm>
                              <a:off x="2530503" y="3823250"/>
                              <a:ext cx="304800" cy="246221"/>
                            </a:xfrm>
                            <a:prstGeom prst="rect">
                              <a:avLst/>
                            </a:prstGeom>
                            <a:noFill/>
                            <a:ln>
                              <a:noFill/>
                            </a:ln>
                          </p:spPr>
                          <p:txBody>
                            <a:bodyPr wrap="square" rtlCol="0">
                              <a:spAutoFit/>
                            </a:bodyPr>
                            <a:lstStyle/>
                            <a:p>
                              <a:r>
                                <a:rPr lang="tr-TR" sz="1000" b="1" dirty="0">
                                  <a:solidFill>
                                    <a:srgbClr val="FFFF00"/>
                                  </a:solidFill>
                                </a:rPr>
                                <a:t>A</a:t>
                              </a:r>
                              <a:endParaRPr lang="en-US" sz="1000" b="1" dirty="0">
                                <a:solidFill>
                                  <a:srgbClr val="FFFF00"/>
                                </a:solidFill>
                              </a:endParaRPr>
                            </a:p>
                          </p:txBody>
                        </p:sp>
                        <p:sp>
                          <p:nvSpPr>
                            <p:cNvPr id="16" name="TextBox 15">
                              <a:extLst>
                                <a:ext uri="{FF2B5EF4-FFF2-40B4-BE49-F238E27FC236}">
                                  <a16:creationId xmlns:a16="http://schemas.microsoft.com/office/drawing/2014/main" id="{694DCD7C-D9DC-41A4-8021-13AAD1AB3B3E}"/>
                                </a:ext>
                              </a:extLst>
                            </p:cNvPr>
                            <p:cNvSpPr txBox="1"/>
                            <p:nvPr/>
                          </p:nvSpPr>
                          <p:spPr>
                            <a:xfrm>
                              <a:off x="2133600" y="4069471"/>
                              <a:ext cx="304800" cy="246221"/>
                            </a:xfrm>
                            <a:prstGeom prst="rect">
                              <a:avLst/>
                            </a:prstGeom>
                            <a:noFill/>
                            <a:ln>
                              <a:noFill/>
                            </a:ln>
                          </p:spPr>
                          <p:txBody>
                            <a:bodyPr wrap="square" rtlCol="0">
                              <a:spAutoFit/>
                            </a:bodyPr>
                            <a:lstStyle/>
                            <a:p>
                              <a:r>
                                <a:rPr lang="tr-TR" sz="1000" b="1" dirty="0">
                                  <a:solidFill>
                                    <a:srgbClr val="FFFF00"/>
                                  </a:solidFill>
                                </a:rPr>
                                <a:t>B</a:t>
                              </a:r>
                              <a:endParaRPr lang="en-US" sz="1000" b="1" dirty="0">
                                <a:solidFill>
                                  <a:srgbClr val="FFFF00"/>
                                </a:solidFill>
                              </a:endParaRPr>
                            </a:p>
                          </p:txBody>
                        </p:sp>
                      </p:grpSp>
                      <p:sp>
                        <p:nvSpPr>
                          <p:cNvPr id="18" name="TextBox 17">
                            <a:extLst>
                              <a:ext uri="{FF2B5EF4-FFF2-40B4-BE49-F238E27FC236}">
                                <a16:creationId xmlns:a16="http://schemas.microsoft.com/office/drawing/2014/main" id="{1AB95053-1B8E-4E5F-89AF-887102555913}"/>
                              </a:ext>
                            </a:extLst>
                          </p:cNvPr>
                          <p:cNvSpPr txBox="1"/>
                          <p:nvPr/>
                        </p:nvSpPr>
                        <p:spPr>
                          <a:xfrm>
                            <a:off x="2347954" y="4226448"/>
                            <a:ext cx="365097" cy="246221"/>
                          </a:xfrm>
                          <a:prstGeom prst="rect">
                            <a:avLst/>
                          </a:prstGeom>
                          <a:noFill/>
                          <a:ln>
                            <a:noFill/>
                          </a:ln>
                        </p:spPr>
                        <p:txBody>
                          <a:bodyPr wrap="square" rtlCol="0">
                            <a:spAutoFit/>
                          </a:bodyPr>
                          <a:lstStyle/>
                          <a:p>
                            <a:r>
                              <a:rPr lang="tr-TR" sz="1000" b="1" dirty="0">
                                <a:solidFill>
                                  <a:srgbClr val="C00000"/>
                                </a:solidFill>
                              </a:rPr>
                              <a:t>14</a:t>
                            </a:r>
                            <a:endParaRPr lang="en-US" sz="1000" b="1" dirty="0">
                              <a:solidFill>
                                <a:srgbClr val="C00000"/>
                              </a:solidFill>
                            </a:endParaRPr>
                          </a:p>
                        </p:txBody>
                      </p:sp>
                    </p:grpSp>
                    <p:sp>
                      <p:nvSpPr>
                        <p:cNvPr id="20" name="TextBox 19">
                          <a:extLst>
                            <a:ext uri="{FF2B5EF4-FFF2-40B4-BE49-F238E27FC236}">
                              <a16:creationId xmlns:a16="http://schemas.microsoft.com/office/drawing/2014/main" id="{15F29CEC-95D6-4A12-9D40-4C063664892B}"/>
                            </a:ext>
                          </a:extLst>
                        </p:cNvPr>
                        <p:cNvSpPr txBox="1"/>
                        <p:nvPr/>
                      </p:nvSpPr>
                      <p:spPr>
                        <a:xfrm>
                          <a:off x="2671271" y="4412653"/>
                          <a:ext cx="304800" cy="246221"/>
                        </a:xfrm>
                        <a:prstGeom prst="rect">
                          <a:avLst/>
                        </a:prstGeom>
                        <a:noFill/>
                        <a:ln>
                          <a:noFill/>
                        </a:ln>
                      </p:spPr>
                      <p:txBody>
                        <a:bodyPr wrap="square" rtlCol="0">
                          <a:spAutoFit/>
                        </a:bodyPr>
                        <a:lstStyle/>
                        <a:p>
                          <a:r>
                            <a:rPr lang="tr-TR" sz="1000" b="1" dirty="0">
                              <a:solidFill>
                                <a:srgbClr val="C00000"/>
                              </a:solidFill>
                            </a:rPr>
                            <a:t>7</a:t>
                          </a:r>
                          <a:endParaRPr lang="en-US" sz="1000" b="1" dirty="0">
                            <a:solidFill>
                              <a:srgbClr val="C00000"/>
                            </a:solidFill>
                          </a:endParaRPr>
                        </a:p>
                      </p:txBody>
                    </p:sp>
                    <p:sp>
                      <p:nvSpPr>
                        <p:cNvPr id="21" name="TextBox 20">
                          <a:extLst>
                            <a:ext uri="{FF2B5EF4-FFF2-40B4-BE49-F238E27FC236}">
                              <a16:creationId xmlns:a16="http://schemas.microsoft.com/office/drawing/2014/main" id="{F2EA489C-DC78-4220-A520-590EF5A39C4A}"/>
                            </a:ext>
                          </a:extLst>
                        </p:cNvPr>
                        <p:cNvSpPr txBox="1"/>
                        <p:nvPr/>
                      </p:nvSpPr>
                      <p:spPr>
                        <a:xfrm>
                          <a:off x="3197626" y="4412652"/>
                          <a:ext cx="304800" cy="246221"/>
                        </a:xfrm>
                        <a:prstGeom prst="rect">
                          <a:avLst/>
                        </a:prstGeom>
                        <a:noFill/>
                        <a:ln>
                          <a:noFill/>
                        </a:ln>
                      </p:spPr>
                      <p:txBody>
                        <a:bodyPr wrap="square" rtlCol="0">
                          <a:spAutoFit/>
                        </a:bodyPr>
                        <a:lstStyle/>
                        <a:p>
                          <a:r>
                            <a:rPr lang="tr-TR" sz="1000" b="1" dirty="0">
                              <a:solidFill>
                                <a:srgbClr val="C00000"/>
                              </a:solidFill>
                            </a:rPr>
                            <a:t>8</a:t>
                          </a:r>
                          <a:endParaRPr lang="en-US" sz="1000" b="1" dirty="0">
                            <a:solidFill>
                              <a:srgbClr val="C00000"/>
                            </a:solidFill>
                          </a:endParaRPr>
                        </a:p>
                      </p:txBody>
                    </p:sp>
                  </p:grpSp>
                  <p:sp>
                    <p:nvSpPr>
                      <p:cNvPr id="42" name="TextBox 41">
                        <a:extLst>
                          <a:ext uri="{FF2B5EF4-FFF2-40B4-BE49-F238E27FC236}">
                            <a16:creationId xmlns:a16="http://schemas.microsoft.com/office/drawing/2014/main" id="{6311DACD-14DB-4A76-B4E7-3A064E665F56}"/>
                          </a:ext>
                        </a:extLst>
                      </p:cNvPr>
                      <p:cNvSpPr txBox="1"/>
                      <p:nvPr/>
                    </p:nvSpPr>
                    <p:spPr>
                      <a:xfrm>
                        <a:off x="5715000" y="4171489"/>
                        <a:ext cx="304800" cy="246221"/>
                      </a:xfrm>
                      <a:prstGeom prst="rect">
                        <a:avLst/>
                      </a:prstGeom>
                      <a:noFill/>
                      <a:ln>
                        <a:noFill/>
                      </a:ln>
                    </p:spPr>
                    <p:txBody>
                      <a:bodyPr wrap="square" rtlCol="0">
                        <a:spAutoFit/>
                      </a:bodyPr>
                      <a:lstStyle/>
                      <a:p>
                        <a:r>
                          <a:rPr lang="tr-TR" sz="1000" b="1" dirty="0">
                            <a:solidFill>
                              <a:srgbClr val="C00000"/>
                            </a:solidFill>
                          </a:rPr>
                          <a:t>9</a:t>
                        </a:r>
                        <a:endParaRPr lang="en-US" sz="1000" b="1" dirty="0">
                          <a:solidFill>
                            <a:srgbClr val="C00000"/>
                          </a:solidFill>
                        </a:endParaRPr>
                      </a:p>
                    </p:txBody>
                  </p:sp>
                  <p:sp>
                    <p:nvSpPr>
                      <p:cNvPr id="43" name="TextBox 42">
                        <a:extLst>
                          <a:ext uri="{FF2B5EF4-FFF2-40B4-BE49-F238E27FC236}">
                            <a16:creationId xmlns:a16="http://schemas.microsoft.com/office/drawing/2014/main" id="{F0B5C68C-6B27-4D89-A267-CFF1DF7B98D7}"/>
                          </a:ext>
                        </a:extLst>
                      </p:cNvPr>
                      <p:cNvSpPr txBox="1"/>
                      <p:nvPr/>
                    </p:nvSpPr>
                    <p:spPr>
                      <a:xfrm>
                        <a:off x="6065852" y="4171488"/>
                        <a:ext cx="381000" cy="246221"/>
                      </a:xfrm>
                      <a:prstGeom prst="rect">
                        <a:avLst/>
                      </a:prstGeom>
                      <a:noFill/>
                      <a:ln>
                        <a:noFill/>
                      </a:ln>
                    </p:spPr>
                    <p:txBody>
                      <a:bodyPr wrap="square" rtlCol="0">
                        <a:spAutoFit/>
                      </a:bodyPr>
                      <a:lstStyle/>
                      <a:p>
                        <a:r>
                          <a:rPr lang="tr-TR" sz="1000" b="1" dirty="0">
                            <a:solidFill>
                              <a:srgbClr val="C00000"/>
                            </a:solidFill>
                          </a:rPr>
                          <a:t>10</a:t>
                        </a:r>
                        <a:endParaRPr lang="en-US" sz="1000" b="1" dirty="0">
                          <a:solidFill>
                            <a:srgbClr val="C00000"/>
                          </a:solidFill>
                        </a:endParaRPr>
                      </a:p>
                    </p:txBody>
                  </p:sp>
                </p:grpSp>
                <p:sp>
                  <p:nvSpPr>
                    <p:cNvPr id="45" name="TextBox 44">
                      <a:extLst>
                        <a:ext uri="{FF2B5EF4-FFF2-40B4-BE49-F238E27FC236}">
                          <a16:creationId xmlns:a16="http://schemas.microsoft.com/office/drawing/2014/main" id="{83DAE52F-47D9-4C6E-8EE8-87674D4A1080}"/>
                        </a:ext>
                      </a:extLst>
                    </p:cNvPr>
                    <p:cNvSpPr txBox="1"/>
                    <p:nvPr/>
                  </p:nvSpPr>
                  <p:spPr>
                    <a:xfrm>
                      <a:off x="4477122" y="3331707"/>
                      <a:ext cx="399678" cy="246221"/>
                    </a:xfrm>
                    <a:prstGeom prst="rect">
                      <a:avLst/>
                    </a:prstGeom>
                    <a:noFill/>
                    <a:ln>
                      <a:noFill/>
                    </a:ln>
                  </p:spPr>
                  <p:txBody>
                    <a:bodyPr wrap="square" rtlCol="0">
                      <a:spAutoFit/>
                    </a:bodyPr>
                    <a:lstStyle/>
                    <a:p>
                      <a:r>
                        <a:rPr lang="tr-TR" sz="1000" b="1" dirty="0">
                          <a:solidFill>
                            <a:srgbClr val="C00000"/>
                          </a:solidFill>
                        </a:rPr>
                        <a:t>12</a:t>
                      </a:r>
                      <a:endParaRPr lang="en-US" sz="1000" b="1" dirty="0">
                        <a:solidFill>
                          <a:srgbClr val="C00000"/>
                        </a:solidFill>
                      </a:endParaRPr>
                    </a:p>
                  </p:txBody>
                </p:sp>
                <p:sp>
                  <p:nvSpPr>
                    <p:cNvPr id="46" name="TextBox 45">
                      <a:extLst>
                        <a:ext uri="{FF2B5EF4-FFF2-40B4-BE49-F238E27FC236}">
                          <a16:creationId xmlns:a16="http://schemas.microsoft.com/office/drawing/2014/main" id="{D343FE78-7FB0-485C-8B87-2D2DED18C464}"/>
                        </a:ext>
                      </a:extLst>
                    </p:cNvPr>
                    <p:cNvSpPr txBox="1"/>
                    <p:nvPr/>
                  </p:nvSpPr>
                  <p:spPr>
                    <a:xfrm>
                      <a:off x="4229844" y="3331707"/>
                      <a:ext cx="399678" cy="246221"/>
                    </a:xfrm>
                    <a:prstGeom prst="rect">
                      <a:avLst/>
                    </a:prstGeom>
                    <a:noFill/>
                    <a:ln>
                      <a:noFill/>
                    </a:ln>
                  </p:spPr>
                  <p:txBody>
                    <a:bodyPr wrap="square" rtlCol="0">
                      <a:spAutoFit/>
                    </a:bodyPr>
                    <a:lstStyle/>
                    <a:p>
                      <a:r>
                        <a:rPr lang="tr-TR" sz="1000" b="1" dirty="0">
                          <a:solidFill>
                            <a:srgbClr val="C00000"/>
                          </a:solidFill>
                        </a:rPr>
                        <a:t>13</a:t>
                      </a:r>
                      <a:endParaRPr lang="en-US" sz="1000" b="1" dirty="0">
                        <a:solidFill>
                          <a:srgbClr val="C00000"/>
                        </a:solidFill>
                      </a:endParaRPr>
                    </a:p>
                  </p:txBody>
                </p:sp>
              </p:grpSp>
              <p:sp>
                <p:nvSpPr>
                  <p:cNvPr id="48" name="TextBox 47">
                    <a:extLst>
                      <a:ext uri="{FF2B5EF4-FFF2-40B4-BE49-F238E27FC236}">
                        <a16:creationId xmlns:a16="http://schemas.microsoft.com/office/drawing/2014/main" id="{924CCBC3-1C2F-48E2-9283-E858985102C4}"/>
                      </a:ext>
                    </a:extLst>
                  </p:cNvPr>
                  <p:cNvSpPr txBox="1"/>
                  <p:nvPr/>
                </p:nvSpPr>
                <p:spPr>
                  <a:xfrm>
                    <a:off x="4753161" y="1025964"/>
                    <a:ext cx="399678" cy="246221"/>
                  </a:xfrm>
                  <a:prstGeom prst="rect">
                    <a:avLst/>
                  </a:prstGeom>
                  <a:noFill/>
                  <a:ln>
                    <a:noFill/>
                  </a:ln>
                </p:spPr>
                <p:txBody>
                  <a:bodyPr wrap="square" rtlCol="0">
                    <a:spAutoFit/>
                  </a:bodyPr>
                  <a:lstStyle/>
                  <a:p>
                    <a:r>
                      <a:rPr lang="tr-TR" sz="1000" b="1" dirty="0">
                        <a:solidFill>
                          <a:srgbClr val="C00000"/>
                        </a:solidFill>
                      </a:rPr>
                      <a:t>11</a:t>
                    </a:r>
                    <a:endParaRPr lang="en-US" sz="1000" b="1" dirty="0">
                      <a:solidFill>
                        <a:srgbClr val="C00000"/>
                      </a:solidFill>
                    </a:endParaRPr>
                  </a:p>
                </p:txBody>
              </p:sp>
            </p:grpSp>
            <p:sp>
              <p:nvSpPr>
                <p:cNvPr id="50" name="TextBox 49">
                  <a:extLst>
                    <a:ext uri="{FF2B5EF4-FFF2-40B4-BE49-F238E27FC236}">
                      <a16:creationId xmlns:a16="http://schemas.microsoft.com/office/drawing/2014/main" id="{A91C3CC3-56FF-4597-B9C1-1384ED517B4A}"/>
                    </a:ext>
                  </a:extLst>
                </p:cNvPr>
                <p:cNvSpPr txBox="1"/>
                <p:nvPr/>
              </p:nvSpPr>
              <p:spPr>
                <a:xfrm>
                  <a:off x="5287306" y="1013189"/>
                  <a:ext cx="399678" cy="246221"/>
                </a:xfrm>
                <a:prstGeom prst="rect">
                  <a:avLst/>
                </a:prstGeom>
                <a:noFill/>
                <a:ln>
                  <a:noFill/>
                </a:ln>
              </p:spPr>
              <p:txBody>
                <a:bodyPr wrap="square" rtlCol="0">
                  <a:spAutoFit/>
                </a:bodyPr>
                <a:lstStyle/>
                <a:p>
                  <a:r>
                    <a:rPr lang="tr-TR" sz="1000" b="1" dirty="0">
                      <a:solidFill>
                        <a:srgbClr val="C00000"/>
                      </a:solidFill>
                    </a:rPr>
                    <a:t>16</a:t>
                  </a:r>
                  <a:endParaRPr lang="en-US" sz="1000" b="1" dirty="0">
                    <a:solidFill>
                      <a:srgbClr val="C00000"/>
                    </a:solidFill>
                  </a:endParaRPr>
                </a:p>
              </p:txBody>
            </p:sp>
          </p:grpSp>
          <p:sp>
            <p:nvSpPr>
              <p:cNvPr id="52" name="TextBox 51">
                <a:extLst>
                  <a:ext uri="{FF2B5EF4-FFF2-40B4-BE49-F238E27FC236}">
                    <a16:creationId xmlns:a16="http://schemas.microsoft.com/office/drawing/2014/main" id="{9237BBD3-4E6D-45FD-AE61-558B3C25FC5C}"/>
                  </a:ext>
                </a:extLst>
              </p:cNvPr>
              <p:cNvSpPr txBox="1"/>
              <p:nvPr/>
            </p:nvSpPr>
            <p:spPr>
              <a:xfrm>
                <a:off x="7658845" y="1379020"/>
                <a:ext cx="399678" cy="246221"/>
              </a:xfrm>
              <a:prstGeom prst="rect">
                <a:avLst/>
              </a:prstGeom>
              <a:noFill/>
              <a:ln>
                <a:noFill/>
              </a:ln>
            </p:spPr>
            <p:txBody>
              <a:bodyPr wrap="square" rtlCol="0">
                <a:spAutoFit/>
              </a:bodyPr>
              <a:lstStyle/>
              <a:p>
                <a:r>
                  <a:rPr lang="tr-TR" sz="1000" b="1" dirty="0">
                    <a:solidFill>
                      <a:srgbClr val="C00000"/>
                    </a:solidFill>
                  </a:rPr>
                  <a:t>15</a:t>
                </a:r>
                <a:endParaRPr lang="en-US" sz="1000" b="1" dirty="0">
                  <a:solidFill>
                    <a:srgbClr val="C00000"/>
                  </a:solidFill>
                </a:endParaRPr>
              </a:p>
            </p:txBody>
          </p:sp>
        </p:grpSp>
        <p:sp>
          <p:nvSpPr>
            <p:cNvPr id="57" name="TextBox 56">
              <a:extLst>
                <a:ext uri="{FF2B5EF4-FFF2-40B4-BE49-F238E27FC236}">
                  <a16:creationId xmlns:a16="http://schemas.microsoft.com/office/drawing/2014/main" id="{C34A2A0F-261F-4A63-B052-BCB5762AB1A1}"/>
                </a:ext>
              </a:extLst>
            </p:cNvPr>
            <p:cNvSpPr txBox="1"/>
            <p:nvPr/>
          </p:nvSpPr>
          <p:spPr>
            <a:xfrm>
              <a:off x="1048122" y="3114865"/>
              <a:ext cx="724884" cy="246221"/>
            </a:xfrm>
            <a:prstGeom prst="rect">
              <a:avLst/>
            </a:prstGeom>
            <a:noFill/>
            <a:ln>
              <a:noFill/>
            </a:ln>
          </p:spPr>
          <p:txBody>
            <a:bodyPr wrap="square" rtlCol="0">
              <a:spAutoFit/>
            </a:bodyPr>
            <a:lstStyle/>
            <a:p>
              <a:r>
                <a:rPr lang="tr-TR" sz="1000" b="1" dirty="0">
                  <a:solidFill>
                    <a:srgbClr val="002060"/>
                  </a:solidFill>
                  <a:highlight>
                    <a:srgbClr val="FFFF00"/>
                  </a:highlight>
                </a:rPr>
                <a:t>INLET</a:t>
              </a:r>
              <a:endParaRPr lang="en-US" sz="1000" b="1" dirty="0">
                <a:solidFill>
                  <a:srgbClr val="002060"/>
                </a:solidFill>
                <a:highlight>
                  <a:srgbClr val="FFFF00"/>
                </a:highlight>
              </a:endParaRPr>
            </a:p>
          </p:txBody>
        </p:sp>
        <p:sp>
          <p:nvSpPr>
            <p:cNvPr id="58" name="TextBox 57">
              <a:extLst>
                <a:ext uri="{FF2B5EF4-FFF2-40B4-BE49-F238E27FC236}">
                  <a16:creationId xmlns:a16="http://schemas.microsoft.com/office/drawing/2014/main" id="{493F9020-6CAB-4BB0-94FC-CB63723AC62D}"/>
                </a:ext>
              </a:extLst>
            </p:cNvPr>
            <p:cNvSpPr txBox="1"/>
            <p:nvPr/>
          </p:nvSpPr>
          <p:spPr>
            <a:xfrm>
              <a:off x="1295400" y="2199446"/>
              <a:ext cx="724884" cy="246221"/>
            </a:xfrm>
            <a:prstGeom prst="rect">
              <a:avLst/>
            </a:prstGeom>
            <a:noFill/>
            <a:ln>
              <a:noFill/>
            </a:ln>
          </p:spPr>
          <p:txBody>
            <a:bodyPr wrap="square" rtlCol="0">
              <a:spAutoFit/>
            </a:bodyPr>
            <a:lstStyle/>
            <a:p>
              <a:r>
                <a:rPr lang="tr-TR" sz="1000" b="1" dirty="0">
                  <a:solidFill>
                    <a:srgbClr val="002060"/>
                  </a:solidFill>
                  <a:highlight>
                    <a:srgbClr val="FFFF00"/>
                  </a:highlight>
                </a:rPr>
                <a:t>OUTLET</a:t>
              </a:r>
              <a:endParaRPr lang="en-US" sz="1000" b="1" dirty="0">
                <a:solidFill>
                  <a:srgbClr val="002060"/>
                </a:solidFill>
                <a:highlight>
                  <a:srgbClr val="FFFF00"/>
                </a:highlight>
              </a:endParaRPr>
            </a:p>
          </p:txBody>
        </p:sp>
      </p:grpSp>
    </p:spTree>
    <p:extLst>
      <p:ext uri="{BB962C8B-B14F-4D97-AF65-F5344CB8AC3E}">
        <p14:creationId xmlns:p14="http://schemas.microsoft.com/office/powerpoint/2010/main" val="464279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15240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Experimental Procedure</a:t>
            </a:r>
            <a:endParaRPr lang="en-US" sz="2400" b="1" noProof="1">
              <a:solidFill>
                <a:schemeClr val="tx1"/>
              </a:solidFill>
              <a:latin typeface="Arial" panose="020B0604020202020204" pitchFamily="34" charset="0"/>
              <a:cs typeface="Arial" panose="020B0604020202020204" pitchFamily="34" charset="0"/>
            </a:endParaRPr>
          </a:p>
          <a:p>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4" name="Rectangle 2">
            <a:extLst>
              <a:ext uri="{FF2B5EF4-FFF2-40B4-BE49-F238E27FC236}">
                <a16:creationId xmlns:a16="http://schemas.microsoft.com/office/drawing/2014/main" id="{9C8284F4-3A84-4080-A0E5-A59E7B437CA9}"/>
              </a:ext>
            </a:extLst>
          </p:cNvPr>
          <p:cNvSpPr>
            <a:spLocks noChangeArrowheads="1"/>
          </p:cNvSpPr>
          <p:nvPr/>
        </p:nvSpPr>
        <p:spPr bwMode="auto">
          <a:xfrm>
            <a:off x="1132446" y="473064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33">
            <a:extLst>
              <a:ext uri="{FF2B5EF4-FFF2-40B4-BE49-F238E27FC236}">
                <a16:creationId xmlns:a16="http://schemas.microsoft.com/office/drawing/2014/main" id="{AD8E96CC-D97F-4184-B8C5-C741DC584EAB}"/>
              </a:ext>
            </a:extLst>
          </p:cNvPr>
          <p:cNvSpPr/>
          <p:nvPr/>
        </p:nvSpPr>
        <p:spPr>
          <a:xfrm>
            <a:off x="457200" y="5898186"/>
            <a:ext cx="3619500" cy="584775"/>
          </a:xfrm>
          <a:prstGeom prst="rect">
            <a:avLst/>
          </a:prstGeom>
          <a:ln w="19050">
            <a:solidFill>
              <a:schemeClr val="accent1"/>
            </a:solidFill>
          </a:ln>
        </p:spPr>
        <p:txBody>
          <a:bodyPr wrap="square">
            <a:spAutoFit/>
          </a:bodyPr>
          <a:lstStyle/>
          <a:p>
            <a:r>
              <a:rPr lang="tr-TR" sz="1600" b="1" spc="15" noProof="1">
                <a:solidFill>
                  <a:srgbClr val="000000"/>
                </a:solidFill>
                <a:ea typeface="Times New Roman" panose="02020603050405020304" pitchFamily="18" charset="0"/>
                <a:cs typeface="Arial" panose="020B0604020202020204" pitchFamily="34" charset="0"/>
              </a:rPr>
              <a:t>1.</a:t>
            </a:r>
            <a:r>
              <a:rPr lang="tr-TR" sz="1600" spc="15" noProof="1">
                <a:solidFill>
                  <a:srgbClr val="000000"/>
                </a:solidFill>
                <a:ea typeface="Times New Roman" panose="02020603050405020304" pitchFamily="18" charset="0"/>
                <a:cs typeface="Arial" panose="020B0604020202020204" pitchFamily="34" charset="0"/>
              </a:rPr>
              <a:t> Open fully the water control valve on the hydraulic bench. </a:t>
            </a:r>
            <a:endParaRPr lang="tr-TR" sz="1600" noProof="1">
              <a:cs typeface="Arial" panose="020B0604020202020204" pitchFamily="34" charset="0"/>
            </a:endParaRPr>
          </a:p>
        </p:txBody>
      </p:sp>
      <p:grpSp>
        <p:nvGrpSpPr>
          <p:cNvPr id="62" name="Group 61">
            <a:extLst>
              <a:ext uri="{FF2B5EF4-FFF2-40B4-BE49-F238E27FC236}">
                <a16:creationId xmlns:a16="http://schemas.microsoft.com/office/drawing/2014/main" id="{7B2372D7-398A-4BFA-B216-5996A3433BB3}"/>
              </a:ext>
            </a:extLst>
          </p:cNvPr>
          <p:cNvGrpSpPr/>
          <p:nvPr/>
        </p:nvGrpSpPr>
        <p:grpSpPr>
          <a:xfrm>
            <a:off x="1219200" y="746807"/>
            <a:ext cx="6477000" cy="4991383"/>
            <a:chOff x="1132446" y="782788"/>
            <a:chExt cx="6477000" cy="4991383"/>
          </a:xfrm>
        </p:grpSpPr>
        <p:grpSp>
          <p:nvGrpSpPr>
            <p:cNvPr id="35" name="Group 34">
              <a:extLst>
                <a:ext uri="{FF2B5EF4-FFF2-40B4-BE49-F238E27FC236}">
                  <a16:creationId xmlns:a16="http://schemas.microsoft.com/office/drawing/2014/main" id="{18F8601A-C4E3-41AD-8E48-6DB62EC4688E}"/>
                </a:ext>
              </a:extLst>
            </p:cNvPr>
            <p:cNvGrpSpPr/>
            <p:nvPr/>
          </p:nvGrpSpPr>
          <p:grpSpPr>
            <a:xfrm>
              <a:off x="1132446" y="782788"/>
              <a:ext cx="6477000" cy="4991383"/>
              <a:chOff x="1132446" y="782788"/>
              <a:chExt cx="6477000" cy="4991383"/>
            </a:xfrm>
          </p:grpSpPr>
          <p:grpSp>
            <p:nvGrpSpPr>
              <p:cNvPr id="33" name="Group 32">
                <a:extLst>
                  <a:ext uri="{FF2B5EF4-FFF2-40B4-BE49-F238E27FC236}">
                    <a16:creationId xmlns:a16="http://schemas.microsoft.com/office/drawing/2014/main" id="{C2104B74-6B4D-48BA-995E-A3E1679C8D1E}"/>
                  </a:ext>
                </a:extLst>
              </p:cNvPr>
              <p:cNvGrpSpPr/>
              <p:nvPr/>
            </p:nvGrpSpPr>
            <p:grpSpPr>
              <a:xfrm>
                <a:off x="1132446" y="782788"/>
                <a:ext cx="6477000" cy="4991383"/>
                <a:chOff x="1132446" y="782788"/>
                <a:chExt cx="6477000" cy="4991383"/>
              </a:xfrm>
            </p:grpSpPr>
            <p:grpSp>
              <p:nvGrpSpPr>
                <p:cNvPr id="27" name="Group 26">
                  <a:extLst>
                    <a:ext uri="{FF2B5EF4-FFF2-40B4-BE49-F238E27FC236}">
                      <a16:creationId xmlns:a16="http://schemas.microsoft.com/office/drawing/2014/main" id="{A5FA4117-57A4-4BBF-AE2D-729048268827}"/>
                    </a:ext>
                  </a:extLst>
                </p:cNvPr>
                <p:cNvGrpSpPr/>
                <p:nvPr/>
              </p:nvGrpSpPr>
              <p:grpSpPr>
                <a:xfrm>
                  <a:off x="1132446" y="782788"/>
                  <a:ext cx="6477000" cy="4991383"/>
                  <a:chOff x="1132446" y="801078"/>
                  <a:chExt cx="6477000" cy="4991383"/>
                </a:xfrm>
              </p:grpSpPr>
              <p:pic>
                <p:nvPicPr>
                  <p:cNvPr id="41" name="Picture 40">
                    <a:extLst>
                      <a:ext uri="{FF2B5EF4-FFF2-40B4-BE49-F238E27FC236}">
                        <a16:creationId xmlns:a16="http://schemas.microsoft.com/office/drawing/2014/main" id="{A9412F30-6D55-4494-B75D-6591FF13F2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446" y="801078"/>
                    <a:ext cx="6477000" cy="4314749"/>
                  </a:xfrm>
                  <a:prstGeom prst="rect">
                    <a:avLst/>
                  </a:prstGeom>
                  <a:ln>
                    <a:solidFill>
                      <a:schemeClr val="tx1"/>
                    </a:solidFill>
                  </a:ln>
                </p:spPr>
              </p:pic>
              <p:sp>
                <p:nvSpPr>
                  <p:cNvPr id="23" name="Oval 22">
                    <a:extLst>
                      <a:ext uri="{FF2B5EF4-FFF2-40B4-BE49-F238E27FC236}">
                        <a16:creationId xmlns:a16="http://schemas.microsoft.com/office/drawing/2014/main" id="{130BA10F-50FA-4261-A2D2-C760A37AD02F}"/>
                      </a:ext>
                    </a:extLst>
                  </p:cNvPr>
                  <p:cNvSpPr/>
                  <p:nvPr/>
                </p:nvSpPr>
                <p:spPr>
                  <a:xfrm>
                    <a:off x="2895600" y="3657600"/>
                    <a:ext cx="381000" cy="3810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0CA27AB-5464-4C9C-9B82-5C425A166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0" y="4814562"/>
                    <a:ext cx="838200" cy="977899"/>
                  </a:xfrm>
                  <a:prstGeom prst="rect">
                    <a:avLst/>
                  </a:prstGeom>
                  <a:ln>
                    <a:solidFill>
                      <a:schemeClr val="tx1"/>
                    </a:solidFill>
                  </a:ln>
                </p:spPr>
              </p:pic>
            </p:grpSp>
            <p:cxnSp>
              <p:nvCxnSpPr>
                <p:cNvPr id="31" name="Straight Arrow Connector 30">
                  <a:extLst>
                    <a:ext uri="{FF2B5EF4-FFF2-40B4-BE49-F238E27FC236}">
                      <a16:creationId xmlns:a16="http://schemas.microsoft.com/office/drawing/2014/main" id="{73E0801D-A3A5-4D5F-8FDF-3C1104B5F1FC}"/>
                    </a:ext>
                  </a:extLst>
                </p:cNvPr>
                <p:cNvCxnSpPr>
                  <a:cxnSpLocks/>
                </p:cNvCxnSpPr>
                <p:nvPr/>
              </p:nvCxnSpPr>
              <p:spPr>
                <a:xfrm>
                  <a:off x="3086100" y="4176879"/>
                  <a:ext cx="114300" cy="47549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Oval 59">
                <a:extLst>
                  <a:ext uri="{FF2B5EF4-FFF2-40B4-BE49-F238E27FC236}">
                    <a16:creationId xmlns:a16="http://schemas.microsoft.com/office/drawing/2014/main" id="{EFFF5EA0-10DB-470A-97E2-71944C31AB3C}"/>
                  </a:ext>
                </a:extLst>
              </p:cNvPr>
              <p:cNvSpPr/>
              <p:nvPr/>
            </p:nvSpPr>
            <p:spPr>
              <a:xfrm>
                <a:off x="4299000" y="3367878"/>
                <a:ext cx="381000" cy="3670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Arrow Connector 60">
              <a:extLst>
                <a:ext uri="{FF2B5EF4-FFF2-40B4-BE49-F238E27FC236}">
                  <a16:creationId xmlns:a16="http://schemas.microsoft.com/office/drawing/2014/main" id="{323DA166-109D-41B5-9B9A-A3F53A248A40}"/>
                </a:ext>
              </a:extLst>
            </p:cNvPr>
            <p:cNvCxnSpPr>
              <a:cxnSpLocks/>
            </p:cNvCxnSpPr>
            <p:nvPr/>
          </p:nvCxnSpPr>
          <p:spPr>
            <a:xfrm>
              <a:off x="4564982" y="3764070"/>
              <a:ext cx="486804" cy="966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AE6EE0D-12B0-45D7-B6A0-1CFBAC68E4B1}"/>
                </a:ext>
              </a:extLst>
            </p:cNvPr>
            <p:cNvPicPr>
              <a:picLocks noChangeAspect="1"/>
            </p:cNvPicPr>
            <p:nvPr/>
          </p:nvPicPr>
          <p:blipFill>
            <a:blip r:embed="rId5"/>
            <a:stretch>
              <a:fillRect/>
            </a:stretch>
          </p:blipFill>
          <p:spPr>
            <a:xfrm>
              <a:off x="5051786" y="4821225"/>
              <a:ext cx="940561" cy="796632"/>
            </a:xfrm>
            <a:prstGeom prst="rect">
              <a:avLst/>
            </a:prstGeom>
            <a:ln>
              <a:solidFill>
                <a:schemeClr val="tx1"/>
              </a:solidFill>
            </a:ln>
          </p:spPr>
        </p:pic>
      </p:grpSp>
      <p:sp>
        <p:nvSpPr>
          <p:cNvPr id="39" name="Rectangle 38">
            <a:extLst>
              <a:ext uri="{FF2B5EF4-FFF2-40B4-BE49-F238E27FC236}">
                <a16:creationId xmlns:a16="http://schemas.microsoft.com/office/drawing/2014/main" id="{4A819D22-3EF0-44A5-8B1E-FE163BE42EE5}"/>
              </a:ext>
            </a:extLst>
          </p:cNvPr>
          <p:cNvSpPr/>
          <p:nvPr/>
        </p:nvSpPr>
        <p:spPr>
          <a:xfrm>
            <a:off x="5079334" y="5766121"/>
            <a:ext cx="3833060" cy="830997"/>
          </a:xfrm>
          <a:prstGeom prst="rect">
            <a:avLst/>
          </a:prstGeom>
          <a:ln w="19050">
            <a:solidFill>
              <a:srgbClr val="C00000"/>
            </a:solidFill>
          </a:ln>
        </p:spPr>
        <p:txBody>
          <a:bodyPr wrap="square">
            <a:spAutoFit/>
          </a:bodyPr>
          <a:lstStyle/>
          <a:p>
            <a:pPr algn="just"/>
            <a:r>
              <a:rPr lang="tr-TR" sz="1600" b="1" spc="15" noProof="1">
                <a:ea typeface="Times New Roman" panose="02020603050405020304" pitchFamily="18" charset="0"/>
                <a:cs typeface="Arial" panose="020B0604020202020204" pitchFamily="34" charset="0"/>
              </a:rPr>
              <a:t>2.</a:t>
            </a:r>
            <a:r>
              <a:rPr lang="tr-TR" sz="1600" spc="15" noProof="1">
                <a:ea typeface="Times New Roman" panose="02020603050405020304" pitchFamily="18" charset="0"/>
                <a:cs typeface="Arial" panose="020B0604020202020204" pitchFamily="34" charset="0"/>
              </a:rPr>
              <a:t> </a:t>
            </a:r>
            <a:r>
              <a:rPr lang="en-US" sz="1600" spc="15" noProof="1">
                <a:ea typeface="Times New Roman" panose="02020603050405020304" pitchFamily="18" charset="0"/>
                <a:cs typeface="Arial" panose="020B0604020202020204" pitchFamily="34" charset="0"/>
              </a:rPr>
              <a:t>With globe valve closed, </a:t>
            </a:r>
            <a:r>
              <a:rPr lang="en-US" sz="1600" spc="10" noProof="1">
                <a:ea typeface="Times New Roman" panose="02020603050405020304" pitchFamily="18" charset="0"/>
                <a:cs typeface="Arial" panose="020B0604020202020204" pitchFamily="34" charset="0"/>
              </a:rPr>
              <a:t>open the gate valve fully to obtain maximum flow through the Dark Blue circuit. </a:t>
            </a:r>
            <a:endParaRPr lang="en-US" sz="1600" noProof="1">
              <a:cs typeface="Arial" panose="020B0604020202020204" pitchFamily="34" charset="0"/>
            </a:endParaRPr>
          </a:p>
        </p:txBody>
      </p:sp>
    </p:spTree>
    <p:extLst>
      <p:ext uri="{BB962C8B-B14F-4D97-AF65-F5344CB8AC3E}">
        <p14:creationId xmlns:p14="http://schemas.microsoft.com/office/powerpoint/2010/main" val="2624174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15240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Experimental Procedure</a:t>
            </a:r>
            <a:endParaRPr lang="en-US" sz="2400" b="1" noProof="1">
              <a:solidFill>
                <a:schemeClr val="tx1"/>
              </a:solidFill>
              <a:latin typeface="Arial" panose="020B0604020202020204" pitchFamily="34" charset="0"/>
              <a:cs typeface="Arial" panose="020B0604020202020204" pitchFamily="34" charset="0"/>
            </a:endParaRPr>
          </a:p>
          <a:p>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5E8FDAF-7FC2-48E7-A6EA-FA29051BB771}"/>
              </a:ext>
            </a:extLst>
          </p:cNvPr>
          <p:cNvSpPr/>
          <p:nvPr/>
        </p:nvSpPr>
        <p:spPr>
          <a:xfrm>
            <a:off x="304800" y="885611"/>
            <a:ext cx="8185200" cy="338554"/>
          </a:xfrm>
          <a:prstGeom prst="rect">
            <a:avLst/>
          </a:prstGeom>
          <a:ln w="19050">
            <a:solidFill>
              <a:srgbClr val="C00000"/>
            </a:solidFill>
          </a:ln>
        </p:spPr>
        <p:txBody>
          <a:bodyPr wrap="square">
            <a:spAutoFit/>
          </a:bodyPr>
          <a:lstStyle/>
          <a:p>
            <a:r>
              <a:rPr lang="tr-TR" sz="1600" b="1" spc="10" noProof="1">
                <a:ea typeface="Times New Roman" panose="02020603050405020304" pitchFamily="18" charset="0"/>
                <a:cs typeface="Arial" panose="020B0604020202020204" pitchFamily="34" charset="0"/>
              </a:rPr>
              <a:t>3.</a:t>
            </a:r>
            <a:r>
              <a:rPr lang="tr-TR" sz="1600" spc="10" noProof="1">
                <a:ea typeface="Times New Roman" panose="02020603050405020304" pitchFamily="18" charset="0"/>
                <a:cs typeface="Arial" panose="020B0604020202020204" pitchFamily="34" charset="0"/>
              </a:rPr>
              <a:t> Record </a:t>
            </a:r>
            <a:r>
              <a:rPr lang="tr-TR" sz="1600" spc="30" noProof="1">
                <a:ea typeface="Times New Roman" panose="02020603050405020304" pitchFamily="18" charset="0"/>
                <a:cs typeface="Arial" panose="020B0604020202020204" pitchFamily="34" charset="0"/>
              </a:rPr>
              <a:t>the readings on the piezometer tubes</a:t>
            </a:r>
            <a:r>
              <a:rPr lang="en-US" sz="1600" spc="30" noProof="1">
                <a:ea typeface="Times New Roman" panose="02020603050405020304" pitchFamily="18" charset="0"/>
                <a:cs typeface="Arial" panose="020B0604020202020204" pitchFamily="34" charset="0"/>
              </a:rPr>
              <a:t> (mm H</a:t>
            </a:r>
            <a:r>
              <a:rPr lang="en-US" sz="1600" spc="30" baseline="-25000" noProof="1">
                <a:ea typeface="Times New Roman" panose="02020603050405020304" pitchFamily="18" charset="0"/>
                <a:cs typeface="Arial" panose="020B0604020202020204" pitchFamily="34" charset="0"/>
              </a:rPr>
              <a:t>2</a:t>
            </a:r>
            <a:r>
              <a:rPr lang="en-US" sz="1600" spc="30" noProof="1">
                <a:ea typeface="Times New Roman" panose="02020603050405020304" pitchFamily="18" charset="0"/>
                <a:cs typeface="Arial" panose="020B0604020202020204" pitchFamily="34" charset="0"/>
              </a:rPr>
              <a:t>O)</a:t>
            </a:r>
            <a:r>
              <a:rPr lang="tr-TR" sz="1600" spc="30" noProof="1">
                <a:ea typeface="Times New Roman" panose="02020603050405020304" pitchFamily="18" charset="0"/>
                <a:cs typeface="Arial" panose="020B0604020202020204" pitchFamily="34" charset="0"/>
              </a:rPr>
              <a:t> and the U-tube</a:t>
            </a:r>
            <a:r>
              <a:rPr lang="en-US" sz="1600" spc="30" noProof="1">
                <a:ea typeface="Times New Roman" panose="02020603050405020304" pitchFamily="18" charset="0"/>
                <a:cs typeface="Arial" panose="020B0604020202020204" pitchFamily="34" charset="0"/>
              </a:rPr>
              <a:t> (mm Hg)</a:t>
            </a:r>
            <a:r>
              <a:rPr lang="tr-TR" sz="1600" spc="30" noProof="1">
                <a:ea typeface="Times New Roman" panose="02020603050405020304" pitchFamily="18" charset="0"/>
                <a:cs typeface="Arial" panose="020B0604020202020204" pitchFamily="34" charset="0"/>
              </a:rPr>
              <a:t>. </a:t>
            </a:r>
            <a:endParaRPr lang="tr-TR" sz="1600" noProof="1">
              <a:cs typeface="Arial" panose="020B0604020202020204" pitchFamily="34" charset="0"/>
            </a:endParaRPr>
          </a:p>
        </p:txBody>
      </p:sp>
      <p:grpSp>
        <p:nvGrpSpPr>
          <p:cNvPr id="21" name="Group 20">
            <a:extLst>
              <a:ext uri="{FF2B5EF4-FFF2-40B4-BE49-F238E27FC236}">
                <a16:creationId xmlns:a16="http://schemas.microsoft.com/office/drawing/2014/main" id="{4AE55924-6E2C-4B1B-BEFF-A2E73B69F778}"/>
              </a:ext>
            </a:extLst>
          </p:cNvPr>
          <p:cNvGrpSpPr/>
          <p:nvPr/>
        </p:nvGrpSpPr>
        <p:grpSpPr>
          <a:xfrm>
            <a:off x="332346" y="1526005"/>
            <a:ext cx="1600200" cy="5143500"/>
            <a:chOff x="332346" y="1526005"/>
            <a:chExt cx="1600200" cy="5143500"/>
          </a:xfrm>
        </p:grpSpPr>
        <p:pic>
          <p:nvPicPr>
            <p:cNvPr id="4" name="Picture 3">
              <a:extLst>
                <a:ext uri="{FF2B5EF4-FFF2-40B4-BE49-F238E27FC236}">
                  <a16:creationId xmlns:a16="http://schemas.microsoft.com/office/drawing/2014/main" id="{0276CC5F-62CB-48EA-8C8C-57A00C365C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439304" y="3297655"/>
              <a:ext cx="5143500" cy="1600200"/>
            </a:xfrm>
            <a:prstGeom prst="rect">
              <a:avLst/>
            </a:prstGeom>
            <a:ln>
              <a:solidFill>
                <a:schemeClr val="tx1"/>
              </a:solidFill>
            </a:ln>
          </p:spPr>
        </p:pic>
        <p:grpSp>
          <p:nvGrpSpPr>
            <p:cNvPr id="12" name="Group 11">
              <a:extLst>
                <a:ext uri="{FF2B5EF4-FFF2-40B4-BE49-F238E27FC236}">
                  <a16:creationId xmlns:a16="http://schemas.microsoft.com/office/drawing/2014/main" id="{0D4CF793-C72E-4557-95E0-60AD74474EA2}"/>
                </a:ext>
              </a:extLst>
            </p:cNvPr>
            <p:cNvGrpSpPr/>
            <p:nvPr/>
          </p:nvGrpSpPr>
          <p:grpSpPr>
            <a:xfrm>
              <a:off x="457199" y="3334457"/>
              <a:ext cx="1009652" cy="2186627"/>
              <a:chOff x="457199" y="3334457"/>
              <a:chExt cx="1009652" cy="2186627"/>
            </a:xfrm>
          </p:grpSpPr>
          <p:sp>
            <p:nvSpPr>
              <p:cNvPr id="11" name="Isosceles Triangle 10">
                <a:extLst>
                  <a:ext uri="{FF2B5EF4-FFF2-40B4-BE49-F238E27FC236}">
                    <a16:creationId xmlns:a16="http://schemas.microsoft.com/office/drawing/2014/main" id="{69C1C2EF-C577-44D8-BE4E-719369EC42BC}"/>
                  </a:ext>
                </a:extLst>
              </p:cNvPr>
              <p:cNvSpPr/>
              <p:nvPr/>
            </p:nvSpPr>
            <p:spPr>
              <a:xfrm rot="5400000">
                <a:off x="486481" y="3305175"/>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657FF015-587A-4253-8BE8-E35C11524BFD}"/>
                  </a:ext>
                </a:extLst>
              </p:cNvPr>
              <p:cNvSpPr/>
              <p:nvPr/>
            </p:nvSpPr>
            <p:spPr>
              <a:xfrm rot="16200000" flipH="1">
                <a:off x="1248482" y="5302714"/>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27FD96E4-E957-45C2-87DF-2740DBF5E513}"/>
              </a:ext>
            </a:extLst>
          </p:cNvPr>
          <p:cNvGrpSpPr/>
          <p:nvPr/>
        </p:nvGrpSpPr>
        <p:grpSpPr>
          <a:xfrm>
            <a:off x="2698024" y="1526005"/>
            <a:ext cx="1310782" cy="5143502"/>
            <a:chOff x="2698024" y="1526005"/>
            <a:chExt cx="1310782" cy="5143502"/>
          </a:xfrm>
        </p:grpSpPr>
        <p:pic>
          <p:nvPicPr>
            <p:cNvPr id="8" name="Picture 7">
              <a:extLst>
                <a:ext uri="{FF2B5EF4-FFF2-40B4-BE49-F238E27FC236}">
                  <a16:creationId xmlns:a16="http://schemas.microsoft.com/office/drawing/2014/main" id="{A4ED8102-A9BF-46E2-B155-A778E7E4B8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781664" y="3442365"/>
              <a:ext cx="5143502" cy="1310782"/>
            </a:xfrm>
            <a:prstGeom prst="rect">
              <a:avLst/>
            </a:prstGeom>
            <a:ln>
              <a:solidFill>
                <a:schemeClr val="tx1"/>
              </a:solidFill>
            </a:ln>
          </p:spPr>
        </p:pic>
        <p:grpSp>
          <p:nvGrpSpPr>
            <p:cNvPr id="14" name="Group 13">
              <a:extLst>
                <a:ext uri="{FF2B5EF4-FFF2-40B4-BE49-F238E27FC236}">
                  <a16:creationId xmlns:a16="http://schemas.microsoft.com/office/drawing/2014/main" id="{F002E71D-2216-4239-A04D-B09305E3870A}"/>
                </a:ext>
              </a:extLst>
            </p:cNvPr>
            <p:cNvGrpSpPr/>
            <p:nvPr/>
          </p:nvGrpSpPr>
          <p:grpSpPr>
            <a:xfrm>
              <a:off x="2742169" y="3365501"/>
              <a:ext cx="963056" cy="1624188"/>
              <a:chOff x="2742169" y="3365501"/>
              <a:chExt cx="963056" cy="1624188"/>
            </a:xfrm>
          </p:grpSpPr>
          <p:sp>
            <p:nvSpPr>
              <p:cNvPr id="15" name="Isosceles Triangle 14">
                <a:extLst>
                  <a:ext uri="{FF2B5EF4-FFF2-40B4-BE49-F238E27FC236}">
                    <a16:creationId xmlns:a16="http://schemas.microsoft.com/office/drawing/2014/main" id="{CF97A745-100D-44BA-B8A0-B045E6183A08}"/>
                  </a:ext>
                </a:extLst>
              </p:cNvPr>
              <p:cNvSpPr/>
              <p:nvPr/>
            </p:nvSpPr>
            <p:spPr>
              <a:xfrm rot="5400000">
                <a:off x="2771451" y="3336219"/>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DE108B1-0AB7-4C41-8C59-7D5646CFD985}"/>
                  </a:ext>
                </a:extLst>
              </p:cNvPr>
              <p:cNvSpPr/>
              <p:nvPr/>
            </p:nvSpPr>
            <p:spPr>
              <a:xfrm rot="16200000" flipH="1">
                <a:off x="3486856" y="4771319"/>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 name="Group 17">
            <a:extLst>
              <a:ext uri="{FF2B5EF4-FFF2-40B4-BE49-F238E27FC236}">
                <a16:creationId xmlns:a16="http://schemas.microsoft.com/office/drawing/2014/main" id="{8040BFEC-15A9-4E1F-B93C-C553528A2153}"/>
              </a:ext>
            </a:extLst>
          </p:cNvPr>
          <p:cNvGrpSpPr/>
          <p:nvPr/>
        </p:nvGrpSpPr>
        <p:grpSpPr>
          <a:xfrm>
            <a:off x="5029200" y="1526004"/>
            <a:ext cx="1200150" cy="5143501"/>
            <a:chOff x="5029200" y="1526004"/>
            <a:chExt cx="1200150" cy="5143501"/>
          </a:xfrm>
        </p:grpSpPr>
        <p:pic>
          <p:nvPicPr>
            <p:cNvPr id="10" name="Picture 9">
              <a:extLst>
                <a:ext uri="{FF2B5EF4-FFF2-40B4-BE49-F238E27FC236}">
                  <a16:creationId xmlns:a16="http://schemas.microsoft.com/office/drawing/2014/main" id="{BAD9F8EC-6C56-4C61-88EC-B1FA1919F2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3057524" y="3497680"/>
              <a:ext cx="5143501" cy="1200150"/>
            </a:xfrm>
            <a:prstGeom prst="rect">
              <a:avLst/>
            </a:prstGeom>
            <a:ln>
              <a:solidFill>
                <a:schemeClr val="tx1"/>
              </a:solidFill>
            </a:ln>
          </p:spPr>
        </p:pic>
        <p:sp>
          <p:nvSpPr>
            <p:cNvPr id="19" name="Isosceles Triangle 18">
              <a:extLst>
                <a:ext uri="{FF2B5EF4-FFF2-40B4-BE49-F238E27FC236}">
                  <a16:creationId xmlns:a16="http://schemas.microsoft.com/office/drawing/2014/main" id="{09AABCA9-58D3-43A2-A776-CA37DCCCE03C}"/>
                </a:ext>
              </a:extLst>
            </p:cNvPr>
            <p:cNvSpPr/>
            <p:nvPr/>
          </p:nvSpPr>
          <p:spPr>
            <a:xfrm rot="16200000" flipH="1">
              <a:off x="5820482" y="4582231"/>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86E72078-FF6D-4B4B-973D-3CCB2495EFE0}"/>
                </a:ext>
              </a:extLst>
            </p:cNvPr>
            <p:cNvSpPr/>
            <p:nvPr/>
          </p:nvSpPr>
          <p:spPr>
            <a:xfrm rot="5400000">
              <a:off x="5115820" y="2561519"/>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E4985EAD-8D24-46FC-9040-C629D53D6D6A}"/>
              </a:ext>
            </a:extLst>
          </p:cNvPr>
          <p:cNvGrpSpPr/>
          <p:nvPr/>
        </p:nvGrpSpPr>
        <p:grpSpPr>
          <a:xfrm>
            <a:off x="7162800" y="1526004"/>
            <a:ext cx="1200149" cy="5143503"/>
            <a:chOff x="7162800" y="1526004"/>
            <a:chExt cx="1200149" cy="5143503"/>
          </a:xfrm>
        </p:grpSpPr>
        <p:pic>
          <p:nvPicPr>
            <p:cNvPr id="6" name="Picture 5">
              <a:extLst>
                <a:ext uri="{FF2B5EF4-FFF2-40B4-BE49-F238E27FC236}">
                  <a16:creationId xmlns:a16="http://schemas.microsoft.com/office/drawing/2014/main" id="{A633FD0A-23CC-4A35-9BD9-7D843EE1058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5191123" y="3497681"/>
              <a:ext cx="5143503" cy="1200149"/>
            </a:xfrm>
            <a:prstGeom prst="rect">
              <a:avLst/>
            </a:prstGeom>
            <a:ln>
              <a:solidFill>
                <a:schemeClr val="tx1"/>
              </a:solidFill>
            </a:ln>
          </p:spPr>
        </p:pic>
        <p:sp>
          <p:nvSpPr>
            <p:cNvPr id="23" name="Isosceles Triangle 22">
              <a:extLst>
                <a:ext uri="{FF2B5EF4-FFF2-40B4-BE49-F238E27FC236}">
                  <a16:creationId xmlns:a16="http://schemas.microsoft.com/office/drawing/2014/main" id="{E2B788AC-37F8-4040-A0D5-3A09F734CDE2}"/>
                </a:ext>
              </a:extLst>
            </p:cNvPr>
            <p:cNvSpPr/>
            <p:nvPr/>
          </p:nvSpPr>
          <p:spPr>
            <a:xfrm rot="16200000" flipH="1">
              <a:off x="7954082" y="5174303"/>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43836B52-B38F-4F12-B241-6CF0CC54C6EE}"/>
                </a:ext>
              </a:extLst>
            </p:cNvPr>
            <p:cNvSpPr/>
            <p:nvPr/>
          </p:nvSpPr>
          <p:spPr>
            <a:xfrm rot="5400000">
              <a:off x="7279023" y="5420653"/>
              <a:ext cx="189088" cy="2476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07623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15240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Experimental Procedure</a:t>
            </a:r>
            <a:endParaRPr lang="en-US" sz="2400" b="1" noProof="1">
              <a:solidFill>
                <a:schemeClr val="tx1"/>
              </a:solidFill>
              <a:latin typeface="Arial" panose="020B0604020202020204" pitchFamily="34" charset="0"/>
              <a:cs typeface="Arial" panose="020B0604020202020204" pitchFamily="34" charset="0"/>
            </a:endParaRPr>
          </a:p>
          <a:p>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A9ED68F-02CB-49AB-AB23-54AAC0A73FC9}"/>
              </a:ext>
            </a:extLst>
          </p:cNvPr>
          <p:cNvSpPr/>
          <p:nvPr/>
        </p:nvSpPr>
        <p:spPr>
          <a:xfrm>
            <a:off x="108000" y="890576"/>
            <a:ext cx="7283400" cy="338554"/>
          </a:xfrm>
          <a:prstGeom prst="rect">
            <a:avLst/>
          </a:prstGeom>
          <a:ln w="19050">
            <a:solidFill>
              <a:srgbClr val="C00000"/>
            </a:solidFill>
          </a:ln>
        </p:spPr>
        <p:txBody>
          <a:bodyPr wrap="square">
            <a:spAutoFit/>
          </a:bodyPr>
          <a:lstStyle/>
          <a:p>
            <a:r>
              <a:rPr lang="tr-TR" sz="1600" b="1" spc="30" noProof="1">
                <a:solidFill>
                  <a:srgbClr val="000000"/>
                </a:solidFill>
                <a:ea typeface="Times New Roman" panose="02020603050405020304" pitchFamily="18" charset="0"/>
                <a:cs typeface="Arial" panose="020B0604020202020204" pitchFamily="34" charset="0"/>
              </a:rPr>
              <a:t>4.</a:t>
            </a:r>
            <a:r>
              <a:rPr lang="tr-TR" sz="1600" spc="30" noProof="1">
                <a:solidFill>
                  <a:srgbClr val="000000"/>
                </a:solidFill>
                <a:ea typeface="Times New Roman" panose="02020603050405020304" pitchFamily="18" charset="0"/>
                <a:cs typeface="Arial" panose="020B0604020202020204" pitchFamily="34" charset="0"/>
              </a:rPr>
              <a:t> Record the time to collect 5 L of </a:t>
            </a:r>
            <a:r>
              <a:rPr lang="tr-TR" sz="1600" spc="20" noProof="1">
                <a:solidFill>
                  <a:srgbClr val="000000"/>
                </a:solidFill>
                <a:ea typeface="Times New Roman" panose="02020603050405020304" pitchFamily="18" charset="0"/>
                <a:cs typeface="Arial" panose="020B0604020202020204" pitchFamily="34" charset="0"/>
              </a:rPr>
              <a:t>water in the weighing tank.</a:t>
            </a:r>
            <a:endParaRPr lang="tr-TR" sz="1600" noProof="1">
              <a:cs typeface="Arial" panose="020B0604020202020204" pitchFamily="34" charset="0"/>
            </a:endParaRPr>
          </a:p>
        </p:txBody>
      </p:sp>
      <p:sp>
        <p:nvSpPr>
          <p:cNvPr id="9" name="Rectangle 8">
            <a:extLst>
              <a:ext uri="{FF2B5EF4-FFF2-40B4-BE49-F238E27FC236}">
                <a16:creationId xmlns:a16="http://schemas.microsoft.com/office/drawing/2014/main" id="{C4D5972D-1920-4AFA-A62A-C3990222FA25}"/>
              </a:ext>
            </a:extLst>
          </p:cNvPr>
          <p:cNvSpPr/>
          <p:nvPr/>
        </p:nvSpPr>
        <p:spPr>
          <a:xfrm>
            <a:off x="108000" y="4980307"/>
            <a:ext cx="8502600" cy="584775"/>
          </a:xfrm>
          <a:prstGeom prst="rect">
            <a:avLst/>
          </a:prstGeom>
          <a:ln w="19050">
            <a:solidFill>
              <a:srgbClr val="C00000"/>
            </a:solidFill>
          </a:ln>
        </p:spPr>
        <p:txBody>
          <a:bodyPr wrap="square">
            <a:spAutoFit/>
          </a:bodyPr>
          <a:lstStyle/>
          <a:p>
            <a:pPr marR="8890" algn="just">
              <a:spcBef>
                <a:spcPts val="500"/>
              </a:spcBef>
              <a:spcAft>
                <a:spcPts val="500"/>
              </a:spcAft>
            </a:pPr>
            <a:r>
              <a:rPr lang="tr-TR" sz="1600" b="1" spc="20" noProof="1">
                <a:solidFill>
                  <a:srgbClr val="000000"/>
                </a:solidFill>
                <a:ea typeface="Times New Roman" panose="02020603050405020304" pitchFamily="18" charset="0"/>
                <a:cs typeface="Arial" panose="020B0604020202020204" pitchFamily="34" charset="0"/>
              </a:rPr>
              <a:t>5.</a:t>
            </a:r>
            <a:r>
              <a:rPr lang="tr-TR" sz="1600" spc="20" noProof="1">
                <a:solidFill>
                  <a:srgbClr val="000000"/>
                </a:solidFill>
                <a:ea typeface="Times New Roman" panose="02020603050405020304" pitchFamily="18" charset="0"/>
                <a:cs typeface="Arial" panose="020B0604020202020204" pitchFamily="34" charset="0"/>
              </a:rPr>
              <a:t> Repeat the procedure for a total of six different flow </a:t>
            </a:r>
            <a:r>
              <a:rPr lang="tr-TR" sz="1600" spc="15" noProof="1">
                <a:solidFill>
                  <a:srgbClr val="000000"/>
                </a:solidFill>
                <a:ea typeface="Times New Roman" panose="02020603050405020304" pitchFamily="18" charset="0"/>
                <a:cs typeface="Arial" panose="020B0604020202020204" pitchFamily="34" charset="0"/>
              </a:rPr>
              <a:t>rates, obtained by closing gate valve.</a:t>
            </a:r>
            <a:endParaRPr lang="tr-TR" sz="1600" noProof="1">
              <a:effectLst/>
              <a:ea typeface="Times New Roman" panose="020206030504050203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8C069634-BF4A-4295-8F05-92A8DBA0C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8100" y="1943100"/>
            <a:ext cx="2743200" cy="2057400"/>
          </a:xfrm>
          <a:prstGeom prst="rect">
            <a:avLst/>
          </a:prstGeom>
          <a:ln>
            <a:solidFill>
              <a:schemeClr val="tx1"/>
            </a:solidFill>
          </a:ln>
        </p:spPr>
      </p:pic>
      <p:pic>
        <p:nvPicPr>
          <p:cNvPr id="24" name="Picture 23">
            <a:extLst>
              <a:ext uri="{FF2B5EF4-FFF2-40B4-BE49-F238E27FC236}">
                <a16:creationId xmlns:a16="http://schemas.microsoft.com/office/drawing/2014/main" id="{BF6B6A37-4A64-49E0-87B5-A48077688C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781300" y="1934790"/>
            <a:ext cx="2743200" cy="2057400"/>
          </a:xfrm>
          <a:prstGeom prst="rect">
            <a:avLst/>
          </a:prstGeom>
          <a:ln>
            <a:solidFill>
              <a:schemeClr val="tx1"/>
            </a:solidFill>
          </a:ln>
        </p:spPr>
      </p:pic>
      <p:pic>
        <p:nvPicPr>
          <p:cNvPr id="26" name="Picture 25">
            <a:extLst>
              <a:ext uri="{FF2B5EF4-FFF2-40B4-BE49-F238E27FC236}">
                <a16:creationId xmlns:a16="http://schemas.microsoft.com/office/drawing/2014/main" id="{7490C6F1-9DFB-45D5-8ECB-7199A99485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372102" y="1944315"/>
            <a:ext cx="2819400" cy="2114550"/>
          </a:xfrm>
          <a:prstGeom prst="rect">
            <a:avLst/>
          </a:prstGeom>
          <a:ln>
            <a:solidFill>
              <a:schemeClr val="tx1"/>
            </a:solidFill>
          </a:ln>
        </p:spPr>
      </p:pic>
    </p:spTree>
    <p:extLst>
      <p:ext uri="{BB962C8B-B14F-4D97-AF65-F5344CB8AC3E}">
        <p14:creationId xmlns:p14="http://schemas.microsoft.com/office/powerpoint/2010/main" val="109974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15240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Experimental Procedure</a:t>
            </a:r>
            <a:endParaRPr lang="en-US" sz="2400" b="1" noProof="1">
              <a:solidFill>
                <a:schemeClr val="tx1"/>
              </a:solidFill>
              <a:latin typeface="Arial" panose="020B0604020202020204" pitchFamily="34" charset="0"/>
              <a:cs typeface="Arial" panose="020B0604020202020204" pitchFamily="34" charset="0"/>
            </a:endParaRPr>
          </a:p>
          <a:p>
            <a:endParaRPr lang="en-US" altLang="tr-TR" sz="2400" b="1" noProof="1">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792C40B-F51C-40EB-883A-2C944DB8C863}"/>
              </a:ext>
            </a:extLst>
          </p:cNvPr>
          <p:cNvGrpSpPr/>
          <p:nvPr/>
        </p:nvGrpSpPr>
        <p:grpSpPr>
          <a:xfrm>
            <a:off x="1289100" y="838200"/>
            <a:ext cx="6019800" cy="5111725"/>
            <a:chOff x="1289100" y="838200"/>
            <a:chExt cx="6019800" cy="5111725"/>
          </a:xfrm>
        </p:grpSpPr>
        <p:pic>
          <p:nvPicPr>
            <p:cNvPr id="4" name="Picture 3">
              <a:extLst>
                <a:ext uri="{FF2B5EF4-FFF2-40B4-BE49-F238E27FC236}">
                  <a16:creationId xmlns:a16="http://schemas.microsoft.com/office/drawing/2014/main" id="{8303B03A-8FC6-4A8D-B695-737FC5BA4F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080" t="18449" r="15144" b="8353"/>
            <a:stretch/>
          </p:blipFill>
          <p:spPr>
            <a:xfrm>
              <a:off x="1289100" y="838200"/>
              <a:ext cx="6019800" cy="4419600"/>
            </a:xfrm>
            <a:prstGeom prst="rect">
              <a:avLst/>
            </a:prstGeom>
            <a:ln>
              <a:solidFill>
                <a:schemeClr val="tx1"/>
              </a:solidFill>
            </a:ln>
          </p:spPr>
        </p:pic>
        <p:sp>
          <p:nvSpPr>
            <p:cNvPr id="11" name="Oval 10">
              <a:extLst>
                <a:ext uri="{FF2B5EF4-FFF2-40B4-BE49-F238E27FC236}">
                  <a16:creationId xmlns:a16="http://schemas.microsoft.com/office/drawing/2014/main" id="{85A86BE3-CC18-404C-90B1-BB8EEE31F73F}"/>
                </a:ext>
              </a:extLst>
            </p:cNvPr>
            <p:cNvSpPr/>
            <p:nvPr/>
          </p:nvSpPr>
          <p:spPr>
            <a:xfrm>
              <a:off x="3276600" y="3810000"/>
              <a:ext cx="381000" cy="36704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17D9CC4-6A96-40A7-BC0F-E369C63B2FAE}"/>
                </a:ext>
              </a:extLst>
            </p:cNvPr>
            <p:cNvCxnSpPr>
              <a:cxnSpLocks/>
            </p:cNvCxnSpPr>
            <p:nvPr/>
          </p:nvCxnSpPr>
          <p:spPr>
            <a:xfrm>
              <a:off x="3495675" y="4256746"/>
              <a:ext cx="323850" cy="8536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4BBAC56-FE05-495E-A916-9DFEF608F38D}"/>
                </a:ext>
              </a:extLst>
            </p:cNvPr>
            <p:cNvPicPr>
              <a:picLocks noChangeAspect="1"/>
            </p:cNvPicPr>
            <p:nvPr/>
          </p:nvPicPr>
          <p:blipFill>
            <a:blip r:embed="rId4"/>
            <a:stretch>
              <a:fillRect/>
            </a:stretch>
          </p:blipFill>
          <p:spPr>
            <a:xfrm>
              <a:off x="3937503" y="5012573"/>
              <a:ext cx="1096989" cy="937352"/>
            </a:xfrm>
            <a:prstGeom prst="rect">
              <a:avLst/>
            </a:prstGeom>
            <a:ln>
              <a:solidFill>
                <a:schemeClr val="tx1"/>
              </a:solidFill>
            </a:ln>
          </p:spPr>
        </p:pic>
      </p:grpSp>
      <p:sp>
        <p:nvSpPr>
          <p:cNvPr id="14" name="Rectangle 13">
            <a:extLst>
              <a:ext uri="{FF2B5EF4-FFF2-40B4-BE49-F238E27FC236}">
                <a16:creationId xmlns:a16="http://schemas.microsoft.com/office/drawing/2014/main" id="{82E56121-C4EA-42AD-BBF8-97E95F123D38}"/>
              </a:ext>
            </a:extLst>
          </p:cNvPr>
          <p:cNvSpPr/>
          <p:nvPr/>
        </p:nvSpPr>
        <p:spPr>
          <a:xfrm>
            <a:off x="1155750" y="6089781"/>
            <a:ext cx="6286500" cy="584775"/>
          </a:xfrm>
          <a:prstGeom prst="rect">
            <a:avLst/>
          </a:prstGeom>
          <a:ln w="19050">
            <a:solidFill>
              <a:srgbClr val="C00000"/>
            </a:solidFill>
          </a:ln>
        </p:spPr>
        <p:txBody>
          <a:bodyPr wrap="square">
            <a:spAutoFit/>
          </a:bodyPr>
          <a:lstStyle/>
          <a:p>
            <a:r>
              <a:rPr lang="tr-TR" sz="1600" b="1" spc="5" dirty="0">
                <a:solidFill>
                  <a:srgbClr val="000000"/>
                </a:solidFill>
                <a:ea typeface="Times New Roman" panose="02020603050405020304" pitchFamily="18" charset="0"/>
                <a:cs typeface="Arial" panose="020B0604020202020204" pitchFamily="34" charset="0"/>
              </a:rPr>
              <a:t>6.</a:t>
            </a:r>
            <a:r>
              <a:rPr lang="tr-TR" sz="1600" spc="5" dirty="0">
                <a:solidFill>
                  <a:srgbClr val="000000"/>
                </a:solidFill>
                <a:ea typeface="Times New Roman" panose="02020603050405020304" pitchFamily="18" charset="0"/>
                <a:cs typeface="Arial" panose="020B0604020202020204" pitchFamily="34" charset="0"/>
              </a:rPr>
              <a:t> </a:t>
            </a:r>
            <a:r>
              <a:rPr lang="tr-TR" sz="1600" spc="5" noProof="1">
                <a:solidFill>
                  <a:srgbClr val="000000"/>
                </a:solidFill>
                <a:ea typeface="Times New Roman" panose="02020603050405020304" pitchFamily="18" charset="0"/>
                <a:cs typeface="Arial" panose="020B0604020202020204" pitchFamily="34" charset="0"/>
              </a:rPr>
              <a:t>After taking data at six different flow rates, switch off the pump, close the gate valve </a:t>
            </a:r>
            <a:r>
              <a:rPr lang="tr-TR" sz="1600" spc="15" noProof="1">
                <a:solidFill>
                  <a:srgbClr val="000000"/>
                </a:solidFill>
                <a:ea typeface="Times New Roman" panose="02020603050405020304" pitchFamily="18" charset="0"/>
                <a:cs typeface="Arial" panose="020B0604020202020204" pitchFamily="34" charset="0"/>
              </a:rPr>
              <a:t>and open the globe valve.</a:t>
            </a:r>
            <a:endParaRPr lang="tr-TR" sz="1600" noProof="1">
              <a:cs typeface="Arial" panose="020B0604020202020204" pitchFamily="34" charset="0"/>
            </a:endParaRPr>
          </a:p>
        </p:txBody>
      </p:sp>
    </p:spTree>
    <p:extLst>
      <p:ext uri="{BB962C8B-B14F-4D97-AF65-F5344CB8AC3E}">
        <p14:creationId xmlns:p14="http://schemas.microsoft.com/office/powerpoint/2010/main" val="2958115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7" name="Title 1">
            <a:extLst>
              <a:ext uri="{FF2B5EF4-FFF2-40B4-BE49-F238E27FC236}">
                <a16:creationId xmlns:a16="http://schemas.microsoft.com/office/drawing/2014/main" id="{6F306557-A956-4A92-9FE0-AA40C2E91DCB}"/>
              </a:ext>
            </a:extLst>
          </p:cNvPr>
          <p:cNvSpPr txBox="1">
            <a:spLocks/>
          </p:cNvSpPr>
          <p:nvPr/>
        </p:nvSpPr>
        <p:spPr bwMode="auto">
          <a:xfrm>
            <a:off x="108000" y="152400"/>
            <a:ext cx="8382000" cy="77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tr-TR" altLang="tr-TR" sz="2400" b="1" noProof="1">
                <a:solidFill>
                  <a:schemeClr val="tx1"/>
                </a:solidFill>
                <a:latin typeface="Arial" panose="020B0604020202020204" pitchFamily="34" charset="0"/>
                <a:cs typeface="Arial" panose="020B0604020202020204" pitchFamily="34" charset="0"/>
              </a:rPr>
              <a:t>Part I – </a:t>
            </a:r>
            <a:r>
              <a:rPr lang="tr-TR" sz="2400" b="1" noProof="1">
                <a:solidFill>
                  <a:schemeClr val="tx1"/>
                </a:solidFill>
                <a:latin typeface="Arial" panose="020B0604020202020204" pitchFamily="34" charset="0"/>
                <a:cs typeface="Arial" panose="020B0604020202020204" pitchFamily="34" charset="0"/>
              </a:rPr>
              <a:t>Experimental Procedure</a:t>
            </a:r>
            <a:endParaRPr lang="en-US" sz="2400" b="1" noProof="1">
              <a:solidFill>
                <a:schemeClr val="tx1"/>
              </a:solidFill>
              <a:latin typeface="Arial" panose="020B0604020202020204" pitchFamily="34" charset="0"/>
              <a:cs typeface="Arial" panose="020B0604020202020204" pitchFamily="34" charset="0"/>
            </a:endParaRPr>
          </a:p>
          <a:p>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4DDD82F-0253-4FF8-9FD5-4066572C2217}"/>
              </a:ext>
            </a:extLst>
          </p:cNvPr>
          <p:cNvSpPr/>
          <p:nvPr/>
        </p:nvSpPr>
        <p:spPr>
          <a:xfrm>
            <a:off x="108000" y="923520"/>
            <a:ext cx="7054800" cy="338554"/>
          </a:xfrm>
          <a:prstGeom prst="rect">
            <a:avLst/>
          </a:prstGeom>
          <a:ln w="19050">
            <a:solidFill>
              <a:schemeClr val="accent1"/>
            </a:solidFill>
          </a:ln>
        </p:spPr>
        <p:txBody>
          <a:bodyPr wrap="square">
            <a:spAutoFit/>
          </a:bodyPr>
          <a:lstStyle/>
          <a:p>
            <a:r>
              <a:rPr lang="tr-TR" sz="1600" b="1" spc="15" noProof="1">
                <a:solidFill>
                  <a:srgbClr val="000000"/>
                </a:solidFill>
                <a:ea typeface="Times New Roman" panose="02020603050405020304" pitchFamily="18" charset="0"/>
                <a:cs typeface="Arial" panose="020B0604020202020204" pitchFamily="34" charset="0"/>
              </a:rPr>
              <a:t>7.</a:t>
            </a:r>
            <a:r>
              <a:rPr lang="tr-TR" sz="1600" spc="15" noProof="1">
                <a:solidFill>
                  <a:srgbClr val="000000"/>
                </a:solidFill>
                <a:ea typeface="Times New Roman" panose="02020603050405020304" pitchFamily="18" charset="0"/>
                <a:cs typeface="Arial" panose="020B0604020202020204" pitchFamily="34" charset="0"/>
              </a:rPr>
              <a:t> Repeat the experimental procedure for the Light Blue circuit.</a:t>
            </a:r>
            <a:endParaRPr lang="tr-TR" sz="1600" noProof="1">
              <a:cs typeface="Arial" panose="020B0604020202020204" pitchFamily="34" charset="0"/>
            </a:endParaRPr>
          </a:p>
        </p:txBody>
      </p:sp>
      <p:grpSp>
        <p:nvGrpSpPr>
          <p:cNvPr id="4" name="Group 3">
            <a:extLst>
              <a:ext uri="{FF2B5EF4-FFF2-40B4-BE49-F238E27FC236}">
                <a16:creationId xmlns:a16="http://schemas.microsoft.com/office/drawing/2014/main" id="{193804EB-3EF9-4CE2-AD67-352D8F6BEB51}"/>
              </a:ext>
            </a:extLst>
          </p:cNvPr>
          <p:cNvGrpSpPr/>
          <p:nvPr/>
        </p:nvGrpSpPr>
        <p:grpSpPr>
          <a:xfrm>
            <a:off x="380999" y="1561499"/>
            <a:ext cx="1073167" cy="4857494"/>
            <a:chOff x="380999" y="1561499"/>
            <a:chExt cx="1073167" cy="4857494"/>
          </a:xfrm>
        </p:grpSpPr>
        <p:grpSp>
          <p:nvGrpSpPr>
            <p:cNvPr id="2" name="Group 1">
              <a:extLst>
                <a:ext uri="{FF2B5EF4-FFF2-40B4-BE49-F238E27FC236}">
                  <a16:creationId xmlns:a16="http://schemas.microsoft.com/office/drawing/2014/main" id="{5E42C659-E4B9-4561-B1C5-BBF7AD116DB9}"/>
                </a:ext>
              </a:extLst>
            </p:cNvPr>
            <p:cNvGrpSpPr/>
            <p:nvPr/>
          </p:nvGrpSpPr>
          <p:grpSpPr>
            <a:xfrm>
              <a:off x="380999" y="1561499"/>
              <a:ext cx="1073167" cy="4857494"/>
              <a:chOff x="380999" y="1561499"/>
              <a:chExt cx="1073167" cy="4857494"/>
            </a:xfrm>
          </p:grpSpPr>
          <p:pic>
            <p:nvPicPr>
              <p:cNvPr id="8" name="Picture 7">
                <a:extLst>
                  <a:ext uri="{FF2B5EF4-FFF2-40B4-BE49-F238E27FC236}">
                    <a16:creationId xmlns:a16="http://schemas.microsoft.com/office/drawing/2014/main" id="{D7670E81-C132-4871-AC7B-C470B51452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511164" y="3453662"/>
                <a:ext cx="4857494" cy="1073167"/>
              </a:xfrm>
              <a:prstGeom prst="rect">
                <a:avLst/>
              </a:prstGeom>
              <a:ln>
                <a:solidFill>
                  <a:schemeClr val="tx1"/>
                </a:solidFill>
              </a:ln>
            </p:spPr>
          </p:pic>
          <p:sp>
            <p:nvSpPr>
              <p:cNvPr id="6" name="Isosceles Triangle 5">
                <a:extLst>
                  <a:ext uri="{FF2B5EF4-FFF2-40B4-BE49-F238E27FC236}">
                    <a16:creationId xmlns:a16="http://schemas.microsoft.com/office/drawing/2014/main" id="{46BE9C9C-88C3-418C-85A5-E3CAB548E640}"/>
                  </a:ext>
                </a:extLst>
              </p:cNvPr>
              <p:cNvSpPr/>
              <p:nvPr/>
            </p:nvSpPr>
            <p:spPr>
              <a:xfrm rot="5400000">
                <a:off x="356833" y="3453166"/>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A6F1DDEE-A6A6-4EF8-ADC0-03A9998FCB58}"/>
                  </a:ext>
                </a:extLst>
              </p:cNvPr>
              <p:cNvSpPr/>
              <p:nvPr/>
            </p:nvSpPr>
            <p:spPr>
              <a:xfrm rot="16200000" flipH="1">
                <a:off x="769592" y="3148366"/>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Isosceles Triangle 9">
              <a:extLst>
                <a:ext uri="{FF2B5EF4-FFF2-40B4-BE49-F238E27FC236}">
                  <a16:creationId xmlns:a16="http://schemas.microsoft.com/office/drawing/2014/main" id="{9CE3003C-A717-47C7-AFCA-28B7B81D2129}"/>
                </a:ext>
              </a:extLst>
            </p:cNvPr>
            <p:cNvSpPr/>
            <p:nvPr/>
          </p:nvSpPr>
          <p:spPr>
            <a:xfrm rot="5400000">
              <a:off x="747945" y="3281009"/>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410B400E-6E4C-4951-804C-5751B00F9C7F}"/>
                </a:ext>
              </a:extLst>
            </p:cNvPr>
            <p:cNvSpPr/>
            <p:nvPr/>
          </p:nvSpPr>
          <p:spPr>
            <a:xfrm rot="16200000" flipH="1">
              <a:off x="1118835" y="4824766"/>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84DE7809-11E6-4F93-BBF5-C71E905CEBA6}"/>
              </a:ext>
            </a:extLst>
          </p:cNvPr>
          <p:cNvGrpSpPr/>
          <p:nvPr/>
        </p:nvGrpSpPr>
        <p:grpSpPr>
          <a:xfrm>
            <a:off x="2028828" y="1561498"/>
            <a:ext cx="863555" cy="4857497"/>
            <a:chOff x="2028828" y="1561498"/>
            <a:chExt cx="863555" cy="4857497"/>
          </a:xfrm>
        </p:grpSpPr>
        <p:pic>
          <p:nvPicPr>
            <p:cNvPr id="13" name="Picture 12">
              <a:extLst>
                <a:ext uri="{FF2B5EF4-FFF2-40B4-BE49-F238E27FC236}">
                  <a16:creationId xmlns:a16="http://schemas.microsoft.com/office/drawing/2014/main" id="{F1236649-7EB6-4E55-B7ED-A3AF4C4B538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31857" y="3558469"/>
              <a:ext cx="4857497" cy="863555"/>
            </a:xfrm>
            <a:prstGeom prst="rect">
              <a:avLst/>
            </a:prstGeom>
            <a:ln>
              <a:solidFill>
                <a:schemeClr val="tx1"/>
              </a:solidFill>
            </a:ln>
          </p:spPr>
        </p:pic>
        <p:sp>
          <p:nvSpPr>
            <p:cNvPr id="14" name="Isosceles Triangle 13">
              <a:extLst>
                <a:ext uri="{FF2B5EF4-FFF2-40B4-BE49-F238E27FC236}">
                  <a16:creationId xmlns:a16="http://schemas.microsoft.com/office/drawing/2014/main" id="{BA34FE5A-A4A9-4543-A64C-56317F86FF0D}"/>
                </a:ext>
              </a:extLst>
            </p:cNvPr>
            <p:cNvSpPr/>
            <p:nvPr/>
          </p:nvSpPr>
          <p:spPr>
            <a:xfrm rot="5400000">
              <a:off x="2072014" y="3681766"/>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811E93D2-E6A3-4029-9174-1924AA8FFEF1}"/>
                </a:ext>
              </a:extLst>
            </p:cNvPr>
            <p:cNvSpPr/>
            <p:nvPr/>
          </p:nvSpPr>
          <p:spPr>
            <a:xfrm rot="16200000" flipH="1">
              <a:off x="2566635" y="5752793"/>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B2449C-A311-4642-A827-AAD1F6A86CAA}"/>
              </a:ext>
            </a:extLst>
          </p:cNvPr>
          <p:cNvGrpSpPr/>
          <p:nvPr/>
        </p:nvGrpSpPr>
        <p:grpSpPr>
          <a:xfrm>
            <a:off x="3762416" y="1561497"/>
            <a:ext cx="1073168" cy="4862922"/>
            <a:chOff x="3762416" y="1561497"/>
            <a:chExt cx="1073168" cy="4862922"/>
          </a:xfrm>
        </p:grpSpPr>
        <p:pic>
          <p:nvPicPr>
            <p:cNvPr id="18" name="Picture 17">
              <a:extLst>
                <a:ext uri="{FF2B5EF4-FFF2-40B4-BE49-F238E27FC236}">
                  <a16:creationId xmlns:a16="http://schemas.microsoft.com/office/drawing/2014/main" id="{F31FB0FC-BD04-478B-B3E4-12E3FC6D1B9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40988" b="38148"/>
            <a:stretch/>
          </p:blipFill>
          <p:spPr>
            <a:xfrm rot="5400000">
              <a:off x="1867539" y="3456374"/>
              <a:ext cx="4862922" cy="1073168"/>
            </a:xfrm>
            <a:prstGeom prst="rect">
              <a:avLst/>
            </a:prstGeom>
            <a:ln>
              <a:solidFill>
                <a:schemeClr val="tx1"/>
              </a:solidFill>
            </a:ln>
          </p:spPr>
        </p:pic>
        <p:sp>
          <p:nvSpPr>
            <p:cNvPr id="19" name="Isosceles Triangle 18">
              <a:extLst>
                <a:ext uri="{FF2B5EF4-FFF2-40B4-BE49-F238E27FC236}">
                  <a16:creationId xmlns:a16="http://schemas.microsoft.com/office/drawing/2014/main" id="{DA8B3033-BD55-4726-997C-EAF2130F326D}"/>
                </a:ext>
              </a:extLst>
            </p:cNvPr>
            <p:cNvSpPr/>
            <p:nvPr/>
          </p:nvSpPr>
          <p:spPr>
            <a:xfrm rot="5400000">
              <a:off x="3938235" y="3726417"/>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E995C777-A199-4624-AA25-4B5EF5DEF04F}"/>
                </a:ext>
              </a:extLst>
            </p:cNvPr>
            <p:cNvSpPr/>
            <p:nvPr/>
          </p:nvSpPr>
          <p:spPr>
            <a:xfrm rot="16200000" flipH="1">
              <a:off x="4485922" y="5786489"/>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95FFD48-D575-4EC7-A46F-90AA5EE8951C}"/>
              </a:ext>
            </a:extLst>
          </p:cNvPr>
          <p:cNvGrpSpPr/>
          <p:nvPr/>
        </p:nvGrpSpPr>
        <p:grpSpPr>
          <a:xfrm>
            <a:off x="5712665" y="1572173"/>
            <a:ext cx="1077906" cy="4857496"/>
            <a:chOff x="5712665" y="1572173"/>
            <a:chExt cx="1077906" cy="4857496"/>
          </a:xfrm>
        </p:grpSpPr>
        <p:pic>
          <p:nvPicPr>
            <p:cNvPr id="23" name="Picture 22">
              <a:extLst>
                <a:ext uri="{FF2B5EF4-FFF2-40B4-BE49-F238E27FC236}">
                  <a16:creationId xmlns:a16="http://schemas.microsoft.com/office/drawing/2014/main" id="{7FF79940-F57F-4727-B071-8FD90592B8A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6667" b="34260"/>
            <a:stretch/>
          </p:blipFill>
          <p:spPr>
            <a:xfrm rot="5400000">
              <a:off x="3822870" y="3461968"/>
              <a:ext cx="4857496" cy="1077906"/>
            </a:xfrm>
            <a:prstGeom prst="rect">
              <a:avLst/>
            </a:prstGeom>
            <a:ln>
              <a:solidFill>
                <a:schemeClr val="tx1"/>
              </a:solidFill>
            </a:ln>
          </p:spPr>
        </p:pic>
        <p:sp>
          <p:nvSpPr>
            <p:cNvPr id="24" name="Isosceles Triangle 23">
              <a:extLst>
                <a:ext uri="{FF2B5EF4-FFF2-40B4-BE49-F238E27FC236}">
                  <a16:creationId xmlns:a16="http://schemas.microsoft.com/office/drawing/2014/main" id="{05A45B5F-E29F-4ABB-B2E2-53FC032DA334}"/>
                </a:ext>
              </a:extLst>
            </p:cNvPr>
            <p:cNvSpPr/>
            <p:nvPr/>
          </p:nvSpPr>
          <p:spPr>
            <a:xfrm rot="5400000">
              <a:off x="5843234" y="3108852"/>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2857A032-328B-4F11-AC4A-447741FE0FEE}"/>
                </a:ext>
              </a:extLst>
            </p:cNvPr>
            <p:cNvSpPr/>
            <p:nvPr/>
          </p:nvSpPr>
          <p:spPr>
            <a:xfrm rot="16200000" flipH="1">
              <a:off x="6376635" y="5223914"/>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C7E81AD-E67B-47EC-BEBA-5A8CF08C1813}"/>
              </a:ext>
            </a:extLst>
          </p:cNvPr>
          <p:cNvGrpSpPr/>
          <p:nvPr/>
        </p:nvGrpSpPr>
        <p:grpSpPr>
          <a:xfrm>
            <a:off x="7464416" y="1556071"/>
            <a:ext cx="1073168" cy="4862922"/>
            <a:chOff x="7464416" y="1556071"/>
            <a:chExt cx="1073168" cy="4862922"/>
          </a:xfrm>
        </p:grpSpPr>
        <p:pic>
          <p:nvPicPr>
            <p:cNvPr id="28" name="Picture 27">
              <a:extLst>
                <a:ext uri="{FF2B5EF4-FFF2-40B4-BE49-F238E27FC236}">
                  <a16:creationId xmlns:a16="http://schemas.microsoft.com/office/drawing/2014/main" id="{090A5522-E4C7-4D94-83A6-F3A63129096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51204" b="26296"/>
            <a:stretch/>
          </p:blipFill>
          <p:spPr>
            <a:xfrm rot="5400000">
              <a:off x="5569539" y="3450948"/>
              <a:ext cx="4862922" cy="1073168"/>
            </a:xfrm>
            <a:prstGeom prst="rect">
              <a:avLst/>
            </a:prstGeom>
            <a:ln>
              <a:solidFill>
                <a:schemeClr val="tx1"/>
              </a:solidFill>
            </a:ln>
          </p:spPr>
        </p:pic>
        <p:sp>
          <p:nvSpPr>
            <p:cNvPr id="29" name="Isosceles Triangle 28">
              <a:extLst>
                <a:ext uri="{FF2B5EF4-FFF2-40B4-BE49-F238E27FC236}">
                  <a16:creationId xmlns:a16="http://schemas.microsoft.com/office/drawing/2014/main" id="{EFC12686-9D72-41FD-A49A-B511B31FD79A}"/>
                </a:ext>
              </a:extLst>
            </p:cNvPr>
            <p:cNvSpPr/>
            <p:nvPr/>
          </p:nvSpPr>
          <p:spPr>
            <a:xfrm rot="5400000">
              <a:off x="7631675" y="4738688"/>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ED225B62-B945-4A0F-8C46-14A491A96D6E}"/>
                </a:ext>
              </a:extLst>
            </p:cNvPr>
            <p:cNvSpPr/>
            <p:nvPr/>
          </p:nvSpPr>
          <p:spPr>
            <a:xfrm rot="16200000" flipH="1">
              <a:off x="8205435" y="5542342"/>
              <a:ext cx="172157" cy="1238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0746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43BAD6-9685-4FBF-9411-6200997FCF99}"/>
              </a:ext>
            </a:extLst>
          </p:cNvPr>
          <p:cNvSpPr>
            <a:spLocks noGrp="1"/>
          </p:cNvSpPr>
          <p:nvPr>
            <p:ph type="title" idx="4294967295"/>
          </p:nvPr>
        </p:nvSpPr>
        <p:spPr>
          <a:xfrm>
            <a:off x="108000" y="0"/>
            <a:ext cx="8382000" cy="771120"/>
          </a:xfrm>
        </p:spPr>
        <p:txBody>
          <a:bodyPr/>
          <a:lstStyle/>
          <a:p>
            <a:r>
              <a:rPr lang="tr-TR" altLang="tr-TR" sz="2400" b="1" noProof="1">
                <a:solidFill>
                  <a:schemeClr val="tx1"/>
                </a:solidFill>
                <a:latin typeface="Arial" panose="020B0604020202020204" pitchFamily="34" charset="0"/>
                <a:cs typeface="Arial" panose="020B0604020202020204" pitchFamily="34" charset="0"/>
              </a:rPr>
              <a:t>Part II – Experimental Setup</a:t>
            </a:r>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4" name="IMG_4256-d">
            <a:hlinkClick r:id="" action="ppaction://media"/>
            <a:extLst>
              <a:ext uri="{FF2B5EF4-FFF2-40B4-BE49-F238E27FC236}">
                <a16:creationId xmlns:a16="http://schemas.microsoft.com/office/drawing/2014/main" id="{6701E3BB-EFBE-41DE-8109-B905FE1CA9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889972"/>
            <a:ext cx="2995613" cy="5325534"/>
          </a:xfrm>
          <a:prstGeom prst="rect">
            <a:avLst/>
          </a:prstGeom>
        </p:spPr>
      </p:pic>
      <p:sp>
        <p:nvSpPr>
          <p:cNvPr id="2" name="Rectangle 1">
            <a:extLst>
              <a:ext uri="{FF2B5EF4-FFF2-40B4-BE49-F238E27FC236}">
                <a16:creationId xmlns:a16="http://schemas.microsoft.com/office/drawing/2014/main" id="{20B46077-41B6-4575-AAF6-67CB19A2A186}"/>
              </a:ext>
            </a:extLst>
          </p:cNvPr>
          <p:cNvSpPr/>
          <p:nvPr/>
        </p:nvSpPr>
        <p:spPr>
          <a:xfrm>
            <a:off x="4191000" y="2514600"/>
            <a:ext cx="4572000" cy="1287532"/>
          </a:xfrm>
          <a:prstGeom prst="rect">
            <a:avLst/>
          </a:prstGeom>
          <a:ln w="19050">
            <a:solidFill>
              <a:srgbClr val="C00000"/>
            </a:solidFill>
          </a:ln>
        </p:spPr>
        <p:txBody>
          <a:bodyPr>
            <a:spAutoFit/>
          </a:bodyPr>
          <a:lstStyle/>
          <a:p>
            <a:pPr algn="just">
              <a:lnSpc>
                <a:spcPct val="150000"/>
              </a:lnSpc>
            </a:pPr>
            <a:r>
              <a:rPr lang="tr-TR" spc="25" noProof="1">
                <a:solidFill>
                  <a:srgbClr val="000000"/>
                </a:solidFill>
                <a:ea typeface="Times New Roman" panose="02020603050405020304" pitchFamily="18" charset="0"/>
                <a:cs typeface="Arial" panose="020B0604020202020204" pitchFamily="34" charset="0"/>
              </a:rPr>
              <a:t>The apparatus consists of a cylindrical tank and interchangeable </a:t>
            </a:r>
            <a:r>
              <a:rPr lang="tr-TR" spc="15" noProof="1">
                <a:solidFill>
                  <a:srgbClr val="000000"/>
                </a:solidFill>
                <a:ea typeface="Times New Roman" panose="02020603050405020304" pitchFamily="18" charset="0"/>
                <a:cs typeface="Arial" panose="020B0604020202020204" pitchFamily="34" charset="0"/>
              </a:rPr>
              <a:t>exit pipes of different lengths and diameters.</a:t>
            </a:r>
            <a:endParaRPr lang="tr-TR" noProof="1">
              <a:cs typeface="Arial" panose="020B0604020202020204" pitchFamily="34" charset="0"/>
            </a:endParaRPr>
          </a:p>
        </p:txBody>
      </p:sp>
    </p:spTree>
    <p:extLst>
      <p:ext uri="{BB962C8B-B14F-4D97-AF65-F5344CB8AC3E}">
        <p14:creationId xmlns:p14="http://schemas.microsoft.com/office/powerpoint/2010/main" val="8622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43BAD6-9685-4FBF-9411-6200997FCF99}"/>
              </a:ext>
            </a:extLst>
          </p:cNvPr>
          <p:cNvSpPr>
            <a:spLocks noGrp="1"/>
          </p:cNvSpPr>
          <p:nvPr>
            <p:ph type="title" idx="4294967295"/>
          </p:nvPr>
        </p:nvSpPr>
        <p:spPr>
          <a:xfrm>
            <a:off x="108000" y="0"/>
            <a:ext cx="8382000" cy="771120"/>
          </a:xfrm>
        </p:spPr>
        <p:txBody>
          <a:bodyPr/>
          <a:lstStyle/>
          <a:p>
            <a:r>
              <a:rPr lang="tr-TR" altLang="tr-TR" sz="2400" b="1" noProof="1">
                <a:solidFill>
                  <a:schemeClr val="tx1"/>
                </a:solidFill>
                <a:latin typeface="Arial" panose="020B0604020202020204" pitchFamily="34" charset="0"/>
                <a:cs typeface="Arial" panose="020B0604020202020204" pitchFamily="34" charset="0"/>
              </a:rPr>
              <a:t>Part II – Experimental Setup</a:t>
            </a:r>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grpSp>
        <p:nvGrpSpPr>
          <p:cNvPr id="14" name="Group 13">
            <a:extLst>
              <a:ext uri="{FF2B5EF4-FFF2-40B4-BE49-F238E27FC236}">
                <a16:creationId xmlns:a16="http://schemas.microsoft.com/office/drawing/2014/main" id="{8EE2A220-58C4-4A94-AA39-043EA3A5E2EF}"/>
              </a:ext>
            </a:extLst>
          </p:cNvPr>
          <p:cNvGrpSpPr/>
          <p:nvPr/>
        </p:nvGrpSpPr>
        <p:grpSpPr>
          <a:xfrm>
            <a:off x="228600" y="1058193"/>
            <a:ext cx="4800600" cy="4741613"/>
            <a:chOff x="228600" y="1058193"/>
            <a:chExt cx="4800600" cy="4741613"/>
          </a:xfrm>
        </p:grpSpPr>
        <p:pic>
          <p:nvPicPr>
            <p:cNvPr id="6" name="Picture 5">
              <a:extLst>
                <a:ext uri="{FF2B5EF4-FFF2-40B4-BE49-F238E27FC236}">
                  <a16:creationId xmlns:a16="http://schemas.microsoft.com/office/drawing/2014/main" id="{75AD8153-B432-4C67-ACA1-2BD8FC6C2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8600" y="1058193"/>
              <a:ext cx="4800600" cy="4741613"/>
            </a:xfrm>
            <a:prstGeom prst="rect">
              <a:avLst/>
            </a:prstGeom>
            <a:ln>
              <a:solidFill>
                <a:schemeClr val="tx1"/>
              </a:solidFill>
            </a:ln>
          </p:spPr>
        </p:pic>
        <p:sp>
          <p:nvSpPr>
            <p:cNvPr id="7" name="TextBox 6">
              <a:extLst>
                <a:ext uri="{FF2B5EF4-FFF2-40B4-BE49-F238E27FC236}">
                  <a16:creationId xmlns:a16="http://schemas.microsoft.com/office/drawing/2014/main" id="{11DFA006-0F7D-44CD-B409-413C2AB429EB}"/>
                </a:ext>
              </a:extLst>
            </p:cNvPr>
            <p:cNvSpPr txBox="1"/>
            <p:nvPr/>
          </p:nvSpPr>
          <p:spPr>
            <a:xfrm>
              <a:off x="990600" y="2286000"/>
              <a:ext cx="381000" cy="381000"/>
            </a:xfrm>
            <a:prstGeom prst="rect">
              <a:avLst/>
            </a:prstGeom>
            <a:noFill/>
          </p:spPr>
          <p:txBody>
            <a:bodyPr wrap="square" rtlCol="0">
              <a:spAutoFit/>
            </a:bodyPr>
            <a:lstStyle/>
            <a:p>
              <a:r>
                <a:rPr lang="tr-TR" b="1" dirty="0">
                  <a:solidFill>
                    <a:srgbClr val="C00000"/>
                  </a:solidFill>
                </a:rPr>
                <a:t>1</a:t>
              </a:r>
              <a:endParaRPr lang="en-US" b="1" dirty="0">
                <a:solidFill>
                  <a:srgbClr val="C00000"/>
                </a:solidFill>
              </a:endParaRPr>
            </a:p>
          </p:txBody>
        </p:sp>
        <p:sp>
          <p:nvSpPr>
            <p:cNvPr id="9" name="TextBox 8">
              <a:extLst>
                <a:ext uri="{FF2B5EF4-FFF2-40B4-BE49-F238E27FC236}">
                  <a16:creationId xmlns:a16="http://schemas.microsoft.com/office/drawing/2014/main" id="{A30771C1-E4D1-4151-B75D-A915FAFA156C}"/>
                </a:ext>
              </a:extLst>
            </p:cNvPr>
            <p:cNvSpPr txBox="1"/>
            <p:nvPr/>
          </p:nvSpPr>
          <p:spPr>
            <a:xfrm>
              <a:off x="1231900" y="2573073"/>
              <a:ext cx="381000" cy="381000"/>
            </a:xfrm>
            <a:prstGeom prst="rect">
              <a:avLst/>
            </a:prstGeom>
            <a:noFill/>
          </p:spPr>
          <p:txBody>
            <a:bodyPr wrap="square" rtlCol="0">
              <a:spAutoFit/>
            </a:bodyPr>
            <a:lstStyle/>
            <a:p>
              <a:r>
                <a:rPr lang="tr-TR" b="1" dirty="0">
                  <a:solidFill>
                    <a:srgbClr val="C00000"/>
                  </a:solidFill>
                </a:rPr>
                <a:t>2</a:t>
              </a:r>
              <a:endParaRPr lang="en-US" b="1" dirty="0">
                <a:solidFill>
                  <a:srgbClr val="C00000"/>
                </a:solidFill>
              </a:endParaRPr>
            </a:p>
          </p:txBody>
        </p:sp>
        <p:sp>
          <p:nvSpPr>
            <p:cNvPr id="10" name="TextBox 9">
              <a:extLst>
                <a:ext uri="{FF2B5EF4-FFF2-40B4-BE49-F238E27FC236}">
                  <a16:creationId xmlns:a16="http://schemas.microsoft.com/office/drawing/2014/main" id="{F0B6C198-798A-468B-B9E4-32FA6EFD74B3}"/>
                </a:ext>
              </a:extLst>
            </p:cNvPr>
            <p:cNvSpPr txBox="1"/>
            <p:nvPr/>
          </p:nvSpPr>
          <p:spPr>
            <a:xfrm>
              <a:off x="1638300" y="3047999"/>
              <a:ext cx="381000" cy="381000"/>
            </a:xfrm>
            <a:prstGeom prst="rect">
              <a:avLst/>
            </a:prstGeom>
            <a:noFill/>
          </p:spPr>
          <p:txBody>
            <a:bodyPr wrap="square" rtlCol="0">
              <a:spAutoFit/>
            </a:bodyPr>
            <a:lstStyle/>
            <a:p>
              <a:r>
                <a:rPr lang="tr-TR" b="1" dirty="0">
                  <a:solidFill>
                    <a:srgbClr val="C00000"/>
                  </a:solidFill>
                </a:rPr>
                <a:t>3</a:t>
              </a:r>
              <a:endParaRPr lang="en-US" b="1" dirty="0">
                <a:solidFill>
                  <a:srgbClr val="C00000"/>
                </a:solidFill>
              </a:endParaRPr>
            </a:p>
          </p:txBody>
        </p:sp>
        <p:sp>
          <p:nvSpPr>
            <p:cNvPr id="11" name="TextBox 10">
              <a:extLst>
                <a:ext uri="{FF2B5EF4-FFF2-40B4-BE49-F238E27FC236}">
                  <a16:creationId xmlns:a16="http://schemas.microsoft.com/office/drawing/2014/main" id="{21F54404-8BD9-492E-BE22-FFFA5FCFA31F}"/>
                </a:ext>
              </a:extLst>
            </p:cNvPr>
            <p:cNvSpPr txBox="1"/>
            <p:nvPr/>
          </p:nvSpPr>
          <p:spPr>
            <a:xfrm>
              <a:off x="3352800" y="4267200"/>
              <a:ext cx="381000" cy="381000"/>
            </a:xfrm>
            <a:prstGeom prst="rect">
              <a:avLst/>
            </a:prstGeom>
            <a:noFill/>
          </p:spPr>
          <p:txBody>
            <a:bodyPr wrap="square" rtlCol="0">
              <a:spAutoFit/>
            </a:bodyPr>
            <a:lstStyle/>
            <a:p>
              <a:r>
                <a:rPr lang="tr-TR" b="1" dirty="0">
                  <a:solidFill>
                    <a:srgbClr val="C00000"/>
                  </a:solidFill>
                </a:rPr>
                <a:t>4</a:t>
              </a:r>
              <a:endParaRPr lang="en-US" b="1" dirty="0">
                <a:solidFill>
                  <a:srgbClr val="C00000"/>
                </a:solidFill>
              </a:endParaRPr>
            </a:p>
          </p:txBody>
        </p:sp>
        <p:sp>
          <p:nvSpPr>
            <p:cNvPr id="12" name="TextBox 11">
              <a:extLst>
                <a:ext uri="{FF2B5EF4-FFF2-40B4-BE49-F238E27FC236}">
                  <a16:creationId xmlns:a16="http://schemas.microsoft.com/office/drawing/2014/main" id="{D9066F33-7EEB-4981-8A67-9CB787935CAE}"/>
                </a:ext>
              </a:extLst>
            </p:cNvPr>
            <p:cNvSpPr txBox="1"/>
            <p:nvPr/>
          </p:nvSpPr>
          <p:spPr>
            <a:xfrm>
              <a:off x="3543300" y="4267200"/>
              <a:ext cx="381000" cy="381000"/>
            </a:xfrm>
            <a:prstGeom prst="rect">
              <a:avLst/>
            </a:prstGeom>
            <a:noFill/>
          </p:spPr>
          <p:txBody>
            <a:bodyPr wrap="square" rtlCol="0">
              <a:spAutoFit/>
            </a:bodyPr>
            <a:lstStyle/>
            <a:p>
              <a:r>
                <a:rPr lang="tr-TR" b="1" dirty="0">
                  <a:solidFill>
                    <a:srgbClr val="C00000"/>
                  </a:solidFill>
                </a:rPr>
                <a:t> 5</a:t>
              </a:r>
              <a:endParaRPr lang="en-US" b="1" dirty="0">
                <a:solidFill>
                  <a:srgbClr val="C00000"/>
                </a:solidFill>
              </a:endParaRPr>
            </a:p>
          </p:txBody>
        </p:sp>
        <p:sp>
          <p:nvSpPr>
            <p:cNvPr id="13" name="TextBox 12">
              <a:extLst>
                <a:ext uri="{FF2B5EF4-FFF2-40B4-BE49-F238E27FC236}">
                  <a16:creationId xmlns:a16="http://schemas.microsoft.com/office/drawing/2014/main" id="{D99E8102-1286-4555-BDE9-49782AF65EDC}"/>
                </a:ext>
              </a:extLst>
            </p:cNvPr>
            <p:cNvSpPr txBox="1"/>
            <p:nvPr/>
          </p:nvSpPr>
          <p:spPr>
            <a:xfrm>
              <a:off x="3733800" y="4267200"/>
              <a:ext cx="381000" cy="381000"/>
            </a:xfrm>
            <a:prstGeom prst="rect">
              <a:avLst/>
            </a:prstGeom>
            <a:noFill/>
          </p:spPr>
          <p:txBody>
            <a:bodyPr wrap="square" rtlCol="0">
              <a:spAutoFit/>
            </a:bodyPr>
            <a:lstStyle/>
            <a:p>
              <a:r>
                <a:rPr lang="tr-TR" b="1" dirty="0">
                  <a:solidFill>
                    <a:srgbClr val="C00000"/>
                  </a:solidFill>
                </a:rPr>
                <a:t> 6</a:t>
              </a:r>
              <a:endParaRPr lang="en-US" b="1" dirty="0">
                <a:solidFill>
                  <a:srgbClr val="C00000"/>
                </a:solidFill>
              </a:endParaRPr>
            </a:p>
          </p:txBody>
        </p:sp>
      </p:grpSp>
      <p:sp>
        <p:nvSpPr>
          <p:cNvPr id="16" name="TextBox 15">
            <a:extLst>
              <a:ext uri="{FF2B5EF4-FFF2-40B4-BE49-F238E27FC236}">
                <a16:creationId xmlns:a16="http://schemas.microsoft.com/office/drawing/2014/main" id="{EEE1A64C-D6B4-4EED-91EF-02136E4A96A2}"/>
              </a:ext>
            </a:extLst>
          </p:cNvPr>
          <p:cNvSpPr txBox="1"/>
          <p:nvPr/>
        </p:nvSpPr>
        <p:spPr>
          <a:xfrm>
            <a:off x="5556300" y="1686776"/>
            <a:ext cx="2895600" cy="923330"/>
          </a:xfrm>
          <a:prstGeom prst="rect">
            <a:avLst/>
          </a:prstGeom>
          <a:noFill/>
          <a:ln w="19050">
            <a:solidFill>
              <a:srgbClr val="C00000"/>
            </a:solidFill>
          </a:ln>
        </p:spPr>
        <p:txBody>
          <a:bodyPr wrap="square" rtlCol="0">
            <a:spAutoFit/>
          </a:bodyPr>
          <a:lstStyle/>
          <a:p>
            <a:pPr marL="342900" indent="-342900">
              <a:buAutoNum type="arabicPeriod"/>
            </a:pPr>
            <a:r>
              <a:rPr lang="tr-TR" dirty="0"/>
              <a:t>L = 8 cm</a:t>
            </a:r>
          </a:p>
          <a:p>
            <a:pPr marL="342900" indent="-342900">
              <a:buAutoNum type="arabicPeriod"/>
            </a:pPr>
            <a:r>
              <a:rPr lang="tr-TR" dirty="0"/>
              <a:t>L = 14.8 cm</a:t>
            </a:r>
          </a:p>
          <a:p>
            <a:pPr marL="342900" indent="-342900">
              <a:buAutoNum type="arabicPeriod"/>
            </a:pPr>
            <a:r>
              <a:rPr lang="tr-TR" dirty="0"/>
              <a:t>L = 30.1 cm</a:t>
            </a:r>
            <a:endParaRPr lang="en-US" dirty="0"/>
          </a:p>
        </p:txBody>
      </p:sp>
      <p:sp>
        <p:nvSpPr>
          <p:cNvPr id="18" name="Rectangle 17">
            <a:extLst>
              <a:ext uri="{FF2B5EF4-FFF2-40B4-BE49-F238E27FC236}">
                <a16:creationId xmlns:a16="http://schemas.microsoft.com/office/drawing/2014/main" id="{62C47E9C-139F-446E-8AEA-BF5D0CD94FAF}"/>
              </a:ext>
            </a:extLst>
          </p:cNvPr>
          <p:cNvSpPr/>
          <p:nvPr/>
        </p:nvSpPr>
        <p:spPr>
          <a:xfrm>
            <a:off x="3082683" y="6101127"/>
            <a:ext cx="1494961" cy="369332"/>
          </a:xfrm>
          <a:prstGeom prst="rect">
            <a:avLst/>
          </a:prstGeom>
          <a:solidFill>
            <a:schemeClr val="accent1">
              <a:lumMod val="20000"/>
              <a:lumOff val="80000"/>
            </a:schemeClr>
          </a:solidFill>
          <a:ln>
            <a:solidFill>
              <a:srgbClr val="C00000"/>
            </a:solidFill>
          </a:ln>
        </p:spPr>
        <p:txBody>
          <a:bodyPr wrap="none">
            <a:spAutoFit/>
          </a:bodyPr>
          <a:lstStyle/>
          <a:p>
            <a:r>
              <a:rPr lang="tr-TR" b="1" noProof="1">
                <a:ea typeface="Times New Roman" panose="02020603050405020304" pitchFamily="18" charset="0"/>
                <a:cs typeface="Arial" panose="020B0604020202020204" pitchFamily="34" charset="0"/>
              </a:rPr>
              <a:t>L = 61.4 cm </a:t>
            </a:r>
            <a:endParaRPr lang="tr-TR" noProof="1">
              <a:cs typeface="Arial" panose="020B0604020202020204" pitchFamily="34" charset="0"/>
            </a:endParaRPr>
          </a:p>
        </p:txBody>
      </p:sp>
      <p:sp>
        <p:nvSpPr>
          <p:cNvPr id="19" name="TextBox 18">
            <a:extLst>
              <a:ext uri="{FF2B5EF4-FFF2-40B4-BE49-F238E27FC236}">
                <a16:creationId xmlns:a16="http://schemas.microsoft.com/office/drawing/2014/main" id="{EAE02158-A5F7-45DA-8F31-066748ACD11F}"/>
              </a:ext>
            </a:extLst>
          </p:cNvPr>
          <p:cNvSpPr txBox="1"/>
          <p:nvPr/>
        </p:nvSpPr>
        <p:spPr>
          <a:xfrm>
            <a:off x="5556300" y="3497351"/>
            <a:ext cx="2895600" cy="923330"/>
          </a:xfrm>
          <a:prstGeom prst="rect">
            <a:avLst/>
          </a:prstGeom>
          <a:noFill/>
          <a:ln w="19050">
            <a:solidFill>
              <a:srgbClr val="C00000"/>
            </a:solidFill>
          </a:ln>
        </p:spPr>
        <p:txBody>
          <a:bodyPr wrap="square" rtlCol="0">
            <a:spAutoFit/>
          </a:bodyPr>
          <a:lstStyle/>
          <a:p>
            <a:pPr marL="342900" indent="-342900">
              <a:buAutoNum type="arabicPeriod" startAt="4"/>
            </a:pPr>
            <a:r>
              <a:rPr lang="tr-TR" noProof="1">
                <a:ea typeface="Times New Roman" panose="02020603050405020304" pitchFamily="18" charset="0"/>
                <a:cs typeface="Arial" panose="020B0604020202020204" pitchFamily="34" charset="0"/>
              </a:rPr>
              <a:t>D</a:t>
            </a:r>
            <a:r>
              <a:rPr lang="tr-TR" baseline="-25000" noProof="1">
                <a:ea typeface="Times New Roman" panose="02020603050405020304" pitchFamily="18" charset="0"/>
                <a:cs typeface="Arial" panose="020B0604020202020204" pitchFamily="34" charset="0"/>
              </a:rPr>
              <a:t>p</a:t>
            </a:r>
            <a:r>
              <a:rPr lang="tr-TR" dirty="0"/>
              <a:t> = 0.17 cm</a:t>
            </a:r>
          </a:p>
          <a:p>
            <a:pPr marL="342900" indent="-342900">
              <a:buAutoNum type="arabicPeriod" startAt="4"/>
            </a:pPr>
            <a:r>
              <a:rPr lang="tr-TR" noProof="1">
                <a:ea typeface="Times New Roman" panose="02020603050405020304" pitchFamily="18" charset="0"/>
                <a:cs typeface="Arial" panose="020B0604020202020204" pitchFamily="34" charset="0"/>
              </a:rPr>
              <a:t>D</a:t>
            </a:r>
            <a:r>
              <a:rPr lang="tr-TR" baseline="-25000" noProof="1">
                <a:ea typeface="Times New Roman" panose="02020603050405020304" pitchFamily="18" charset="0"/>
                <a:cs typeface="Arial" panose="020B0604020202020204" pitchFamily="34" charset="0"/>
              </a:rPr>
              <a:t>p</a:t>
            </a:r>
            <a:r>
              <a:rPr lang="tr-TR" dirty="0"/>
              <a:t> = 0.22 cm</a:t>
            </a:r>
          </a:p>
          <a:p>
            <a:pPr marL="342900" indent="-342900">
              <a:buAutoNum type="arabicPeriod" startAt="4"/>
            </a:pPr>
            <a:r>
              <a:rPr lang="tr-TR" noProof="1">
                <a:ea typeface="Times New Roman" panose="02020603050405020304" pitchFamily="18" charset="0"/>
                <a:cs typeface="Arial" panose="020B0604020202020204" pitchFamily="34" charset="0"/>
              </a:rPr>
              <a:t>D</a:t>
            </a:r>
            <a:r>
              <a:rPr lang="tr-TR" baseline="-25000" noProof="1">
                <a:ea typeface="Times New Roman" panose="02020603050405020304" pitchFamily="18" charset="0"/>
                <a:cs typeface="Arial" panose="020B0604020202020204" pitchFamily="34" charset="0"/>
              </a:rPr>
              <a:t>p</a:t>
            </a:r>
            <a:r>
              <a:rPr lang="tr-TR" dirty="0"/>
              <a:t> = 0.355 cm</a:t>
            </a:r>
          </a:p>
        </p:txBody>
      </p:sp>
      <p:sp>
        <p:nvSpPr>
          <p:cNvPr id="2" name="Left Brace 1">
            <a:extLst>
              <a:ext uri="{FF2B5EF4-FFF2-40B4-BE49-F238E27FC236}">
                <a16:creationId xmlns:a16="http://schemas.microsoft.com/office/drawing/2014/main" id="{022787E5-13AD-43AB-BF17-535F9C92DAD6}"/>
              </a:ext>
            </a:extLst>
          </p:cNvPr>
          <p:cNvSpPr/>
          <p:nvPr/>
        </p:nvSpPr>
        <p:spPr>
          <a:xfrm rot="16200000">
            <a:off x="3017002" y="4753188"/>
            <a:ext cx="1447800" cy="1078468"/>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Left Brace 16">
            <a:extLst>
              <a:ext uri="{FF2B5EF4-FFF2-40B4-BE49-F238E27FC236}">
                <a16:creationId xmlns:a16="http://schemas.microsoft.com/office/drawing/2014/main" id="{8B0E6E07-2B52-4D75-BAF8-9E4219A0F32F}"/>
              </a:ext>
            </a:extLst>
          </p:cNvPr>
          <p:cNvSpPr/>
          <p:nvPr/>
        </p:nvSpPr>
        <p:spPr>
          <a:xfrm rot="16200000">
            <a:off x="943439" y="3880366"/>
            <a:ext cx="1447800" cy="1078468"/>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8DB12617-9888-4382-9D60-B2021207C8DF}"/>
              </a:ext>
            </a:extLst>
          </p:cNvPr>
          <p:cNvSpPr/>
          <p:nvPr/>
        </p:nvSpPr>
        <p:spPr>
          <a:xfrm>
            <a:off x="937517" y="5234139"/>
            <a:ext cx="1555234" cy="369332"/>
          </a:xfrm>
          <a:prstGeom prst="rect">
            <a:avLst/>
          </a:prstGeom>
          <a:solidFill>
            <a:schemeClr val="accent1">
              <a:lumMod val="20000"/>
              <a:lumOff val="80000"/>
            </a:schemeClr>
          </a:solidFill>
          <a:ln>
            <a:solidFill>
              <a:srgbClr val="C00000"/>
            </a:solidFill>
          </a:ln>
        </p:spPr>
        <p:txBody>
          <a:bodyPr wrap="none">
            <a:spAutoFit/>
          </a:bodyPr>
          <a:lstStyle/>
          <a:p>
            <a:r>
              <a:rPr lang="tr-TR" b="1" noProof="1">
                <a:ea typeface="Times New Roman" panose="02020603050405020304" pitchFamily="18" charset="0"/>
                <a:cs typeface="Arial" panose="020B0604020202020204" pitchFamily="34" charset="0"/>
              </a:rPr>
              <a:t>D</a:t>
            </a:r>
            <a:r>
              <a:rPr lang="tr-TR" b="1" baseline="-25000" noProof="1">
                <a:ea typeface="Times New Roman" panose="02020603050405020304" pitchFamily="18" charset="0"/>
                <a:cs typeface="Arial" panose="020B0604020202020204" pitchFamily="34" charset="0"/>
              </a:rPr>
              <a:t>p</a:t>
            </a:r>
            <a:r>
              <a:rPr lang="tr-TR" b="1" noProof="1">
                <a:ea typeface="Times New Roman" panose="02020603050405020304" pitchFamily="18" charset="0"/>
                <a:cs typeface="Arial" panose="020B0604020202020204" pitchFamily="34" charset="0"/>
              </a:rPr>
              <a:t>= 0.28 cm </a:t>
            </a:r>
            <a:endParaRPr lang="tr-TR" noProof="1">
              <a:cs typeface="Arial" panose="020B0604020202020204" pitchFamily="34" charset="0"/>
            </a:endParaRPr>
          </a:p>
        </p:txBody>
      </p:sp>
    </p:spTree>
    <p:extLst>
      <p:ext uri="{BB962C8B-B14F-4D97-AF65-F5344CB8AC3E}">
        <p14:creationId xmlns:p14="http://schemas.microsoft.com/office/powerpoint/2010/main" val="288680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F43BAD6-9685-4FBF-9411-6200997FCF99}"/>
              </a:ext>
            </a:extLst>
          </p:cNvPr>
          <p:cNvSpPr>
            <a:spLocks noGrp="1"/>
          </p:cNvSpPr>
          <p:nvPr>
            <p:ph type="title" idx="4294967295"/>
          </p:nvPr>
        </p:nvSpPr>
        <p:spPr>
          <a:xfrm>
            <a:off x="108000" y="0"/>
            <a:ext cx="8382000" cy="771120"/>
          </a:xfrm>
        </p:spPr>
        <p:txBody>
          <a:bodyPr/>
          <a:lstStyle/>
          <a:p>
            <a:r>
              <a:rPr lang="tr-TR" altLang="tr-TR" sz="2400" b="1" noProof="1">
                <a:solidFill>
                  <a:schemeClr val="tx1"/>
                </a:solidFill>
                <a:latin typeface="Arial" panose="020B0604020202020204" pitchFamily="34" charset="0"/>
                <a:cs typeface="Arial" panose="020B0604020202020204" pitchFamily="34" charset="0"/>
              </a:rPr>
              <a:t>Part II – Experimental Procedure</a:t>
            </a:r>
            <a:endParaRPr lang="en-US" altLang="tr-TR" sz="2400" b="1" noProof="1">
              <a:solidFill>
                <a:schemeClr val="tx1"/>
              </a:solidFill>
              <a:latin typeface="Arial" panose="020B0604020202020204" pitchFamily="34" charset="0"/>
              <a:cs typeface="Arial" panose="020B0604020202020204" pitchFamily="34" charset="0"/>
            </a:endParaRPr>
          </a:p>
        </p:txBody>
      </p:sp>
      <p:sp>
        <p:nvSpPr>
          <p:cNvPr id="5" name="Dikdörtgen 5">
            <a:extLst>
              <a:ext uri="{FF2B5EF4-FFF2-40B4-BE49-F238E27FC236}">
                <a16:creationId xmlns:a16="http://schemas.microsoft.com/office/drawing/2014/main" id="{BC9DD16C-B381-45C5-8A0D-75C82FC88F68}"/>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pic>
        <p:nvPicPr>
          <p:cNvPr id="3" name="Picture 2">
            <a:extLst>
              <a:ext uri="{FF2B5EF4-FFF2-40B4-BE49-F238E27FC236}">
                <a16:creationId xmlns:a16="http://schemas.microsoft.com/office/drawing/2014/main" id="{13DB7DEC-20F6-4081-A2D1-7CDD9C85E8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55550" y="1466850"/>
            <a:ext cx="3810000" cy="2857500"/>
          </a:xfrm>
          <a:prstGeom prst="rect">
            <a:avLst/>
          </a:prstGeom>
          <a:ln>
            <a:solidFill>
              <a:schemeClr val="tx1"/>
            </a:solidFill>
          </a:ln>
        </p:spPr>
      </p:pic>
      <p:sp>
        <p:nvSpPr>
          <p:cNvPr id="20" name="Rectangle 19">
            <a:extLst>
              <a:ext uri="{FF2B5EF4-FFF2-40B4-BE49-F238E27FC236}">
                <a16:creationId xmlns:a16="http://schemas.microsoft.com/office/drawing/2014/main" id="{1797E6B9-6E35-40F5-9B87-FFA4D9CB3B70}"/>
              </a:ext>
            </a:extLst>
          </p:cNvPr>
          <p:cNvSpPr/>
          <p:nvPr/>
        </p:nvSpPr>
        <p:spPr>
          <a:xfrm>
            <a:off x="120700" y="5032779"/>
            <a:ext cx="2978100" cy="646331"/>
          </a:xfrm>
          <a:prstGeom prst="rect">
            <a:avLst/>
          </a:prstGeom>
          <a:ln w="19050">
            <a:solidFill>
              <a:srgbClr val="C00000"/>
            </a:solidFill>
          </a:ln>
        </p:spPr>
        <p:txBody>
          <a:bodyPr wrap="square">
            <a:spAutoFit/>
          </a:bodyPr>
          <a:lstStyle/>
          <a:p>
            <a:pPr marR="8890" algn="just">
              <a:spcBef>
                <a:spcPts val="0"/>
              </a:spcBef>
              <a:spcAft>
                <a:spcPts val="0"/>
              </a:spcAft>
            </a:pPr>
            <a:r>
              <a:rPr lang="tr-TR" b="1" spc="20" noProof="1">
                <a:solidFill>
                  <a:srgbClr val="000000"/>
                </a:solidFill>
                <a:ea typeface="Times New Roman" panose="02020603050405020304" pitchFamily="18" charset="0"/>
                <a:cs typeface="Arial" panose="020B0604020202020204" pitchFamily="34" charset="0"/>
              </a:rPr>
              <a:t>1.</a:t>
            </a:r>
            <a:r>
              <a:rPr lang="tr-TR" spc="20" noProof="1">
                <a:solidFill>
                  <a:srgbClr val="000000"/>
                </a:solidFill>
                <a:ea typeface="Times New Roman" panose="02020603050405020304" pitchFamily="18" charset="0"/>
                <a:cs typeface="Arial" panose="020B0604020202020204" pitchFamily="34" charset="0"/>
              </a:rPr>
              <a:t> Insert the pipe to the     </a:t>
            </a:r>
          </a:p>
          <a:p>
            <a:pPr marR="8890" algn="just">
              <a:spcBef>
                <a:spcPts val="0"/>
              </a:spcBef>
              <a:spcAft>
                <a:spcPts val="0"/>
              </a:spcAft>
            </a:pPr>
            <a:r>
              <a:rPr lang="tr-TR" spc="20" noProof="1">
                <a:solidFill>
                  <a:srgbClr val="000000"/>
                </a:solidFill>
                <a:ea typeface="Times New Roman" panose="02020603050405020304" pitchFamily="18" charset="0"/>
                <a:cs typeface="Arial" panose="020B0604020202020204" pitchFamily="34" charset="0"/>
              </a:rPr>
              <a:t>    tank.</a:t>
            </a:r>
            <a:endParaRPr lang="tr-TR" noProof="1">
              <a:effectLst/>
              <a:ea typeface="Times New Roman" panose="02020603050405020304" pitchFamily="18" charset="0"/>
              <a:cs typeface="Arial" panose="020B0604020202020204" pitchFamily="34" charset="0"/>
            </a:endParaRPr>
          </a:p>
        </p:txBody>
      </p:sp>
      <p:pic>
        <p:nvPicPr>
          <p:cNvPr id="8" name="Picture 7">
            <a:extLst>
              <a:ext uri="{FF2B5EF4-FFF2-40B4-BE49-F238E27FC236}">
                <a16:creationId xmlns:a16="http://schemas.microsoft.com/office/drawing/2014/main" id="{529D69AF-C239-471D-B2E6-B4452B719C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2867023" y="1466848"/>
            <a:ext cx="3810000" cy="2857500"/>
          </a:xfrm>
          <a:prstGeom prst="rect">
            <a:avLst/>
          </a:prstGeom>
          <a:ln>
            <a:solidFill>
              <a:schemeClr val="tx1"/>
            </a:solidFill>
          </a:ln>
        </p:spPr>
      </p:pic>
      <p:sp>
        <p:nvSpPr>
          <p:cNvPr id="17" name="Rectangle 16">
            <a:extLst>
              <a:ext uri="{FF2B5EF4-FFF2-40B4-BE49-F238E27FC236}">
                <a16:creationId xmlns:a16="http://schemas.microsoft.com/office/drawing/2014/main" id="{C38957EF-7C4E-4BA0-84C2-645B0A1C5D7C}"/>
              </a:ext>
            </a:extLst>
          </p:cNvPr>
          <p:cNvSpPr/>
          <p:nvPr/>
        </p:nvSpPr>
        <p:spPr>
          <a:xfrm>
            <a:off x="3343273" y="5020076"/>
            <a:ext cx="2701929" cy="646331"/>
          </a:xfrm>
          <a:prstGeom prst="rect">
            <a:avLst/>
          </a:prstGeom>
          <a:ln w="19050">
            <a:solidFill>
              <a:srgbClr val="C00000"/>
            </a:solidFill>
          </a:ln>
        </p:spPr>
        <p:txBody>
          <a:bodyPr wrap="square">
            <a:spAutoFit/>
          </a:bodyPr>
          <a:lstStyle/>
          <a:p>
            <a:r>
              <a:rPr lang="tr-TR" b="1" spc="5" dirty="0">
                <a:solidFill>
                  <a:srgbClr val="000000"/>
                </a:solidFill>
                <a:ea typeface="Times New Roman" panose="02020603050405020304" pitchFamily="18" charset="0"/>
                <a:cs typeface="Arial" panose="020B0604020202020204" pitchFamily="34" charset="0"/>
              </a:rPr>
              <a:t>2.</a:t>
            </a:r>
            <a:r>
              <a:rPr lang="tr-TR" spc="5" dirty="0">
                <a:solidFill>
                  <a:srgbClr val="000000"/>
                </a:solidFill>
                <a:ea typeface="Times New Roman" panose="02020603050405020304" pitchFamily="18" charset="0"/>
                <a:cs typeface="Arial" panose="020B0604020202020204" pitchFamily="34" charset="0"/>
              </a:rPr>
              <a:t> </a:t>
            </a:r>
            <a:r>
              <a:rPr lang="en-US" spc="5" noProof="1">
                <a:solidFill>
                  <a:srgbClr val="000000"/>
                </a:solidFill>
                <a:ea typeface="Times New Roman" panose="02020603050405020304" pitchFamily="18" charset="0"/>
                <a:cs typeface="Arial" panose="020B0604020202020204" pitchFamily="34" charset="0"/>
              </a:rPr>
              <a:t>Fill the cylindrical tank </a:t>
            </a:r>
            <a:endParaRPr lang="tr-TR" spc="5" noProof="1">
              <a:solidFill>
                <a:srgbClr val="000000"/>
              </a:solidFill>
              <a:ea typeface="Times New Roman" panose="02020603050405020304" pitchFamily="18" charset="0"/>
              <a:cs typeface="Arial" panose="020B0604020202020204" pitchFamily="34" charset="0"/>
            </a:endParaRPr>
          </a:p>
          <a:p>
            <a:r>
              <a:rPr lang="tr-TR" spc="5" noProof="1">
                <a:solidFill>
                  <a:srgbClr val="000000"/>
                </a:solidFill>
                <a:ea typeface="Times New Roman" panose="02020603050405020304" pitchFamily="18" charset="0"/>
                <a:cs typeface="Arial" panose="020B0604020202020204" pitchFamily="34" charset="0"/>
              </a:rPr>
              <a:t>    </a:t>
            </a:r>
            <a:r>
              <a:rPr lang="en-US" spc="5" noProof="1">
                <a:solidFill>
                  <a:srgbClr val="000000"/>
                </a:solidFill>
                <a:ea typeface="Times New Roman" panose="02020603050405020304" pitchFamily="18" charset="0"/>
                <a:cs typeface="Arial" panose="020B0604020202020204" pitchFamily="34" charset="0"/>
              </a:rPr>
              <a:t>with water. </a:t>
            </a:r>
            <a:endParaRPr lang="en-US" noProof="1">
              <a:cs typeface="Arial" panose="020B0604020202020204" pitchFamily="34" charset="0"/>
            </a:endParaRPr>
          </a:p>
        </p:txBody>
      </p:sp>
      <p:pic>
        <p:nvPicPr>
          <p:cNvPr id="22" name="Picture 21">
            <a:extLst>
              <a:ext uri="{FF2B5EF4-FFF2-40B4-BE49-F238E27FC236}">
                <a16:creationId xmlns:a16="http://schemas.microsoft.com/office/drawing/2014/main" id="{C62B86F8-1FEF-4B53-ABD1-FCD998562C6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6296" b="15926"/>
          <a:stretch/>
        </p:blipFill>
        <p:spPr>
          <a:xfrm rot="5400000">
            <a:off x="5709332" y="1853463"/>
            <a:ext cx="3810000" cy="2096973"/>
          </a:xfrm>
          <a:prstGeom prst="rect">
            <a:avLst/>
          </a:prstGeom>
          <a:ln>
            <a:solidFill>
              <a:schemeClr val="tx1"/>
            </a:solidFill>
          </a:ln>
        </p:spPr>
      </p:pic>
      <p:sp>
        <p:nvSpPr>
          <p:cNvPr id="26" name="Rectangle 25">
            <a:extLst>
              <a:ext uri="{FF2B5EF4-FFF2-40B4-BE49-F238E27FC236}">
                <a16:creationId xmlns:a16="http://schemas.microsoft.com/office/drawing/2014/main" id="{C2694966-614D-4121-8E03-908955CAF216}"/>
              </a:ext>
            </a:extLst>
          </p:cNvPr>
          <p:cNvSpPr/>
          <p:nvPr/>
        </p:nvSpPr>
        <p:spPr>
          <a:xfrm>
            <a:off x="6477000" y="5032778"/>
            <a:ext cx="2571700" cy="1200329"/>
          </a:xfrm>
          <a:prstGeom prst="rect">
            <a:avLst/>
          </a:prstGeom>
          <a:ln w="19050">
            <a:solidFill>
              <a:srgbClr val="C00000"/>
            </a:solidFill>
          </a:ln>
        </p:spPr>
        <p:txBody>
          <a:bodyPr wrap="square">
            <a:spAutoFit/>
          </a:bodyPr>
          <a:lstStyle/>
          <a:p>
            <a:pPr algn="just"/>
            <a:r>
              <a:rPr lang="tr-TR" b="1" spc="5" dirty="0">
                <a:solidFill>
                  <a:srgbClr val="000000"/>
                </a:solidFill>
                <a:ea typeface="Times New Roman" panose="02020603050405020304" pitchFamily="18" charset="0"/>
                <a:cs typeface="Arial" panose="020B0604020202020204" pitchFamily="34" charset="0"/>
              </a:rPr>
              <a:t>3.</a:t>
            </a:r>
            <a:r>
              <a:rPr lang="tr-TR" spc="5" dirty="0">
                <a:solidFill>
                  <a:srgbClr val="000000"/>
                </a:solidFill>
                <a:ea typeface="Times New Roman" panose="02020603050405020304" pitchFamily="18" charset="0"/>
                <a:cs typeface="Arial" panose="020B0604020202020204" pitchFamily="34" charset="0"/>
              </a:rPr>
              <a:t> </a:t>
            </a:r>
            <a:r>
              <a:rPr lang="tr-TR" spc="5" noProof="1">
                <a:solidFill>
                  <a:srgbClr val="000000"/>
                </a:solidFill>
                <a:ea typeface="Times New Roman" panose="02020603050405020304" pitchFamily="18" charset="0"/>
                <a:cs typeface="Arial" panose="020B0604020202020204" pitchFamily="34" charset="0"/>
              </a:rPr>
              <a:t>Measure and record  the initial time and efflux time for each pipe.</a:t>
            </a:r>
          </a:p>
        </p:txBody>
      </p:sp>
    </p:spTree>
    <p:extLst>
      <p:ext uri="{BB962C8B-B14F-4D97-AF65-F5344CB8AC3E}">
        <p14:creationId xmlns:p14="http://schemas.microsoft.com/office/powerpoint/2010/main" val="192024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4A8416B4-42E4-4924-ABAD-CFAAF8F46125}"/>
              </a:ext>
            </a:extLst>
          </p:cNvPr>
          <p:cNvSpPr txBox="1">
            <a:spLocks/>
          </p:cNvSpPr>
          <p:nvPr/>
        </p:nvSpPr>
        <p:spPr>
          <a:xfrm>
            <a:off x="-13447" y="1295399"/>
            <a:ext cx="5334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C03ABF14-94A6-4A83-8387-43A179C0F1B3}" type="slidenum">
              <a:rPr lang="en-US" altLang="en-US" smtClean="0"/>
              <a:pPr>
                <a:defRPr/>
              </a:pPr>
              <a:t>29</a:t>
            </a:fld>
            <a:endParaRPr lang="en-US" altLang="en-US"/>
          </a:p>
        </p:txBody>
      </p:sp>
      <p:sp>
        <p:nvSpPr>
          <p:cNvPr id="5" name="TextBox 4">
            <a:extLst>
              <a:ext uri="{FF2B5EF4-FFF2-40B4-BE49-F238E27FC236}">
                <a16:creationId xmlns:a16="http://schemas.microsoft.com/office/drawing/2014/main" id="{7EF7519D-F075-4577-BD67-0EBC426E063F}"/>
              </a:ext>
            </a:extLst>
          </p:cNvPr>
          <p:cNvSpPr txBox="1"/>
          <p:nvPr/>
        </p:nvSpPr>
        <p:spPr>
          <a:xfrm>
            <a:off x="2286000" y="3276600"/>
            <a:ext cx="5562600" cy="707886"/>
          </a:xfrm>
          <a:prstGeom prst="rect">
            <a:avLst/>
          </a:prstGeom>
          <a:noFill/>
        </p:spPr>
        <p:txBody>
          <a:bodyPr wrap="square" rtlCol="0">
            <a:spAutoFit/>
          </a:bodyPr>
          <a:lstStyle/>
          <a:p>
            <a:r>
              <a:rPr lang="en-US" sz="4000" b="1" i="1" dirty="0"/>
              <a:t>CALCULATIONS</a:t>
            </a:r>
          </a:p>
        </p:txBody>
      </p:sp>
    </p:spTree>
    <p:extLst>
      <p:ext uri="{BB962C8B-B14F-4D97-AF65-F5344CB8AC3E}">
        <p14:creationId xmlns:p14="http://schemas.microsoft.com/office/powerpoint/2010/main" val="3896750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5">
            <a:extLst>
              <a:ext uri="{FF2B5EF4-FFF2-40B4-BE49-F238E27FC236}">
                <a16:creationId xmlns:a16="http://schemas.microsoft.com/office/drawing/2014/main" id="{F93D66D0-DD4C-4A39-B13A-0B03A4A4CED7}"/>
              </a:ext>
            </a:extLst>
          </p:cNvPr>
          <p:cNvSpPr txBox="1">
            <a:spLocks noChangeArrowheads="1"/>
          </p:cNvSpPr>
          <p:nvPr/>
        </p:nvSpPr>
        <p:spPr bwMode="auto">
          <a:xfrm>
            <a:off x="255588" y="512763"/>
            <a:ext cx="549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Introduction</a:t>
            </a:r>
          </a:p>
        </p:txBody>
      </p:sp>
      <p:sp>
        <p:nvSpPr>
          <p:cNvPr id="15363" name="TextBox 1">
            <a:extLst>
              <a:ext uri="{FF2B5EF4-FFF2-40B4-BE49-F238E27FC236}">
                <a16:creationId xmlns:a16="http://schemas.microsoft.com/office/drawing/2014/main" id="{3A5E4CC4-554D-43D5-96A4-E82C2788C2A6}"/>
              </a:ext>
            </a:extLst>
          </p:cNvPr>
          <p:cNvSpPr txBox="1">
            <a:spLocks noChangeArrowheads="1"/>
          </p:cNvSpPr>
          <p:nvPr/>
        </p:nvSpPr>
        <p:spPr bwMode="auto">
          <a:xfrm>
            <a:off x="3810001" y="1643360"/>
            <a:ext cx="1447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dirty="0">
                <a:cs typeface="Arial" panose="020B0604020202020204" pitchFamily="34" charset="0"/>
              </a:rPr>
              <a:t>Transfer</a:t>
            </a:r>
          </a:p>
        </p:txBody>
      </p:sp>
      <p:cxnSp>
        <p:nvCxnSpPr>
          <p:cNvPr id="4" name="Straight Arrow Connector 3">
            <a:extLst>
              <a:ext uri="{FF2B5EF4-FFF2-40B4-BE49-F238E27FC236}">
                <a16:creationId xmlns:a16="http://schemas.microsoft.com/office/drawing/2014/main" id="{4B3C40D4-B9BA-4005-B06B-F0CE6D355B52}"/>
              </a:ext>
            </a:extLst>
          </p:cNvPr>
          <p:cNvCxnSpPr>
            <a:cxnSpLocks/>
          </p:cNvCxnSpPr>
          <p:nvPr/>
        </p:nvCxnSpPr>
        <p:spPr>
          <a:xfrm flipH="1">
            <a:off x="3004344" y="2105025"/>
            <a:ext cx="753270" cy="6762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303212CD-6CAE-4ED8-BB23-818FBAE9CAF6}"/>
              </a:ext>
            </a:extLst>
          </p:cNvPr>
          <p:cNvCxnSpPr>
            <a:cxnSpLocks/>
          </p:cNvCxnSpPr>
          <p:nvPr/>
        </p:nvCxnSpPr>
        <p:spPr>
          <a:xfrm>
            <a:off x="5181600" y="2105025"/>
            <a:ext cx="773112" cy="7604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366" name="TextBox 11">
            <a:extLst>
              <a:ext uri="{FF2B5EF4-FFF2-40B4-BE49-F238E27FC236}">
                <a16:creationId xmlns:a16="http://schemas.microsoft.com/office/drawing/2014/main" id="{90740547-7736-4BBD-B565-BFEC2F78EA49}"/>
              </a:ext>
            </a:extLst>
          </p:cNvPr>
          <p:cNvSpPr txBox="1">
            <a:spLocks noChangeArrowheads="1"/>
          </p:cNvSpPr>
          <p:nvPr/>
        </p:nvSpPr>
        <p:spPr bwMode="auto">
          <a:xfrm>
            <a:off x="1615677" y="2889645"/>
            <a:ext cx="235981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tr-TR" sz="2000" b="1" dirty="0">
                <a:cs typeface="Arial" panose="020B0604020202020204" pitchFamily="34" charset="0"/>
              </a:rPr>
              <a:t>Molecular (Conductive)</a:t>
            </a:r>
          </a:p>
        </p:txBody>
      </p:sp>
      <p:sp>
        <p:nvSpPr>
          <p:cNvPr id="15367" name="TextBox 12">
            <a:extLst>
              <a:ext uri="{FF2B5EF4-FFF2-40B4-BE49-F238E27FC236}">
                <a16:creationId xmlns:a16="http://schemas.microsoft.com/office/drawing/2014/main" id="{2D23431D-3F68-4A99-A49A-392F7014E57B}"/>
              </a:ext>
            </a:extLst>
          </p:cNvPr>
          <p:cNvSpPr txBox="1">
            <a:spLocks noChangeArrowheads="1"/>
          </p:cNvSpPr>
          <p:nvPr/>
        </p:nvSpPr>
        <p:spPr bwMode="auto">
          <a:xfrm>
            <a:off x="5394723" y="2872504"/>
            <a:ext cx="2133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tr-TR" sz="2000" b="1" dirty="0">
                <a:cs typeface="Arial" panose="020B0604020202020204" pitchFamily="34" charset="0"/>
              </a:rPr>
              <a:t>Bulk</a:t>
            </a:r>
          </a:p>
          <a:p>
            <a:r>
              <a:rPr lang="en-US" altLang="tr-TR" sz="2000" b="1" dirty="0">
                <a:cs typeface="Arial" panose="020B0604020202020204" pitchFamily="34" charset="0"/>
              </a:rPr>
              <a:t>   (Convective)</a:t>
            </a:r>
          </a:p>
        </p:txBody>
      </p:sp>
      <p:sp>
        <p:nvSpPr>
          <p:cNvPr id="15368" name="TextBox 13">
            <a:extLst>
              <a:ext uri="{FF2B5EF4-FFF2-40B4-BE49-F238E27FC236}">
                <a16:creationId xmlns:a16="http://schemas.microsoft.com/office/drawing/2014/main" id="{2BA1286F-1E8A-411C-89F6-E23114B2A44C}"/>
              </a:ext>
            </a:extLst>
          </p:cNvPr>
          <p:cNvSpPr txBox="1">
            <a:spLocks noChangeArrowheads="1"/>
          </p:cNvSpPr>
          <p:nvPr/>
        </p:nvSpPr>
        <p:spPr bwMode="auto">
          <a:xfrm>
            <a:off x="1676400" y="3770248"/>
            <a:ext cx="2436019" cy="1287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buFont typeface="Wingdings" panose="05000000000000000000" pitchFamily="2" charset="2"/>
              <a:buChar char="§"/>
            </a:pPr>
            <a:r>
              <a:rPr lang="en-US" altLang="tr-TR" b="1" dirty="0">
                <a:cs typeface="Arial" panose="020B0604020202020204" pitchFamily="34" charset="0"/>
              </a:rPr>
              <a:t>Newton’s Law</a:t>
            </a:r>
          </a:p>
          <a:p>
            <a:pPr>
              <a:lnSpc>
                <a:spcPct val="150000"/>
              </a:lnSpc>
              <a:buFont typeface="Wingdings" panose="05000000000000000000" pitchFamily="2" charset="2"/>
              <a:buChar char="§"/>
            </a:pPr>
            <a:r>
              <a:rPr lang="en-US" altLang="tr-TR" dirty="0">
                <a:cs typeface="Arial" panose="020B0604020202020204" pitchFamily="34" charset="0"/>
              </a:rPr>
              <a:t>Fourier’s Law</a:t>
            </a:r>
          </a:p>
          <a:p>
            <a:pPr>
              <a:lnSpc>
                <a:spcPct val="150000"/>
              </a:lnSpc>
              <a:buFont typeface="Wingdings" panose="05000000000000000000" pitchFamily="2" charset="2"/>
              <a:buChar char="§"/>
            </a:pPr>
            <a:r>
              <a:rPr lang="en-US" altLang="tr-TR" dirty="0">
                <a:cs typeface="Arial" panose="020B0604020202020204" pitchFamily="34" charset="0"/>
              </a:rPr>
              <a:t>Fick’s Law</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29BA628-0F76-4DC3-8D71-5E21EF2E0764}"/>
                  </a:ext>
                </a:extLst>
              </p:cNvPr>
              <p:cNvSpPr txBox="1"/>
              <p:nvPr/>
            </p:nvSpPr>
            <p:spPr>
              <a:xfrm>
                <a:off x="758440" y="5805131"/>
                <a:ext cx="4049185" cy="526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Rate</m:t>
                      </m:r>
                      <m:r>
                        <a:rPr lang="en-US" b="0" i="0" smtClean="0">
                          <a:latin typeface="Cambria Math" panose="02040503050406030204" pitchFamily="18" charset="0"/>
                        </a:rPr>
                        <m:t> </m:t>
                      </m:r>
                      <m:r>
                        <m:rPr>
                          <m:sty m:val="p"/>
                        </m:rPr>
                        <a:rPr lang="en-US" b="0" i="0" smtClean="0">
                          <a:latin typeface="Cambria Math" panose="02040503050406030204" pitchFamily="18" charset="0"/>
                        </a:rPr>
                        <m:t>of</m:t>
                      </m:r>
                      <m:r>
                        <a:rPr lang="en-US" b="0" i="0" smtClean="0">
                          <a:latin typeface="Cambria Math" panose="02040503050406030204" pitchFamily="18" charset="0"/>
                        </a:rPr>
                        <m:t> </m:t>
                      </m:r>
                      <m:r>
                        <m:rPr>
                          <m:sty m:val="p"/>
                        </m:rPr>
                        <a:rPr lang="en-US" b="0" i="0" smtClean="0">
                          <a:latin typeface="Cambria Math" panose="02040503050406030204" pitchFamily="18" charset="0"/>
                        </a:rPr>
                        <m:t>transfer</m:t>
                      </m:r>
                      <m:r>
                        <a:rPr lang="en-US" b="0" i="0" smtClean="0">
                          <a:latin typeface="Cambria Math" panose="02040503050406030204" pitchFamily="18" charset="0"/>
                        </a:rPr>
                        <m:t> </m:t>
                      </m:r>
                      <m:r>
                        <m:rPr>
                          <m:sty m:val="p"/>
                        </m:rPr>
                        <a:rPr lang="en-US" b="0" i="0" smtClean="0">
                          <a:latin typeface="Cambria Math" panose="02040503050406030204" pitchFamily="18" charset="0"/>
                        </a:rPr>
                        <m:t>process</m:t>
                      </m:r>
                      <m:r>
                        <a:rPr lang="en-US" b="0" i="0" smtClean="0">
                          <a:latin typeface="Cambria Math" panose="02040503050406030204" pitchFamily="18" charset="0"/>
                        </a:rPr>
                        <m:t>= </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Driving</m:t>
                          </m:r>
                          <m:r>
                            <a:rPr lang="en-US" b="0" i="0" smtClean="0">
                              <a:latin typeface="Cambria Math" panose="02040503050406030204" pitchFamily="18" charset="0"/>
                            </a:rPr>
                            <m:t> </m:t>
                          </m:r>
                          <m:r>
                            <m:rPr>
                              <m:sty m:val="p"/>
                            </m:rPr>
                            <a:rPr lang="en-US" b="0" i="0" smtClean="0">
                              <a:latin typeface="Cambria Math" panose="02040503050406030204" pitchFamily="18" charset="0"/>
                            </a:rPr>
                            <m:t>force</m:t>
                          </m:r>
                        </m:num>
                        <m:den>
                          <m:r>
                            <m:rPr>
                              <m:sty m:val="p"/>
                            </m:rPr>
                            <a:rPr lang="en-US" b="0" i="0" smtClean="0">
                              <a:latin typeface="Cambria Math" panose="02040503050406030204" pitchFamily="18" charset="0"/>
                            </a:rPr>
                            <m:t>Resistance</m:t>
                          </m:r>
                        </m:den>
                      </m:f>
                    </m:oMath>
                  </m:oMathPara>
                </a14:m>
                <a:endParaRPr lang="en-US" dirty="0"/>
              </a:p>
            </p:txBody>
          </p:sp>
        </mc:Choice>
        <mc:Fallback xmlns="">
          <p:sp>
            <p:nvSpPr>
              <p:cNvPr id="2" name="TextBox 1">
                <a:extLst>
                  <a:ext uri="{FF2B5EF4-FFF2-40B4-BE49-F238E27FC236}">
                    <a16:creationId xmlns:a16="http://schemas.microsoft.com/office/drawing/2014/main" id="{229BA628-0F76-4DC3-8D71-5E21EF2E0764}"/>
                  </a:ext>
                </a:extLst>
              </p:cNvPr>
              <p:cNvSpPr txBox="1">
                <a:spLocks noRot="1" noChangeAspect="1" noMove="1" noResize="1" noEditPoints="1" noAdjustHandles="1" noChangeArrowheads="1" noChangeShapeType="1" noTextEdit="1"/>
              </p:cNvSpPr>
              <p:nvPr/>
            </p:nvSpPr>
            <p:spPr>
              <a:xfrm>
                <a:off x="758440" y="5805131"/>
                <a:ext cx="4049185" cy="526554"/>
              </a:xfrm>
              <a:prstGeom prst="rect">
                <a:avLst/>
              </a:prstGeom>
              <a:blipFill>
                <a:blip r:embed="rId3"/>
                <a:stretch>
                  <a:fillRect/>
                </a:stretch>
              </a:blipFill>
            </p:spPr>
            <p:txBody>
              <a:bodyPr/>
              <a:lstStyle/>
              <a:p>
                <a:r>
                  <a:rPr lang="en-US">
                    <a:noFill/>
                  </a:rPr>
                  <a:t> </a:t>
                </a:r>
              </a:p>
            </p:txBody>
          </p:sp>
        </mc:Fallback>
      </mc:AlternateContent>
      <p:sp>
        <p:nvSpPr>
          <p:cNvPr id="11" name="Slide Number Placeholder 3">
            <a:extLst>
              <a:ext uri="{FF2B5EF4-FFF2-40B4-BE49-F238E27FC236}">
                <a16:creationId xmlns:a16="http://schemas.microsoft.com/office/drawing/2014/main" id="{4A8416B4-42E4-4924-ABAD-CFAAF8F46125}"/>
              </a:ext>
            </a:extLst>
          </p:cNvPr>
          <p:cNvSpPr txBox="1">
            <a:spLocks/>
          </p:cNvSpPr>
          <p:nvPr/>
        </p:nvSpPr>
        <p:spPr>
          <a:xfrm>
            <a:off x="-13447" y="1295399"/>
            <a:ext cx="5334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C03ABF14-94A6-4A83-8387-43A179C0F1B3}" type="slidenum">
              <a:rPr lang="en-US" altLang="en-US" smtClean="0"/>
              <a:pPr>
                <a:defRPr/>
              </a:pPr>
              <a:t>3</a:t>
            </a:fld>
            <a:endParaRPr lang="en-US" altLang="en-US"/>
          </a:p>
        </p:txBody>
      </p:sp>
      <p:sp>
        <p:nvSpPr>
          <p:cNvPr id="6" name="Left Brace 5">
            <a:extLst>
              <a:ext uri="{FF2B5EF4-FFF2-40B4-BE49-F238E27FC236}">
                <a16:creationId xmlns:a16="http://schemas.microsoft.com/office/drawing/2014/main" id="{776AADBD-52DF-4651-90B1-AE606D9C2AAF}"/>
              </a:ext>
            </a:extLst>
          </p:cNvPr>
          <p:cNvSpPr/>
          <p:nvPr/>
        </p:nvSpPr>
        <p:spPr>
          <a:xfrm rot="16200000">
            <a:off x="2566987" y="3890604"/>
            <a:ext cx="457200" cy="2957513"/>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382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8">
            <a:extLst>
              <a:ext uri="{FF2B5EF4-FFF2-40B4-BE49-F238E27FC236}">
                <a16:creationId xmlns:a16="http://schemas.microsoft.com/office/drawing/2014/main" id="{5A211901-8E4A-4829-A35A-8790EC8FC866}"/>
              </a:ext>
            </a:extLst>
          </p:cNvPr>
          <p:cNvSpPr txBox="1">
            <a:spLocks noChangeArrowheads="1"/>
          </p:cNvSpPr>
          <p:nvPr/>
        </p:nvSpPr>
        <p:spPr bwMode="auto">
          <a:xfrm>
            <a:off x="114724" y="58737"/>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a:t>
            </a:r>
            <a:r>
              <a:rPr lang="en-US" altLang="tr-TR" sz="2400" noProof="1">
                <a:cs typeface="Arial" panose="020B0604020202020204" pitchFamily="34" charset="0"/>
              </a:rPr>
              <a:t> – </a:t>
            </a:r>
            <a:r>
              <a:rPr lang="en-US" altLang="tr-TR" sz="2400" b="1" noProof="1">
                <a:cs typeface="Arial" panose="020B0604020202020204" pitchFamily="34" charset="0"/>
              </a:rPr>
              <a:t>Data Sheet</a:t>
            </a:r>
          </a:p>
        </p:txBody>
      </p:sp>
      <p:pic>
        <p:nvPicPr>
          <p:cNvPr id="30724" name="Picture 2">
            <a:extLst>
              <a:ext uri="{FF2B5EF4-FFF2-40B4-BE49-F238E27FC236}">
                <a16:creationId xmlns:a16="http://schemas.microsoft.com/office/drawing/2014/main" id="{C629BA2C-D384-4022-989F-ACF019C9AF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000" y="990600"/>
            <a:ext cx="8805863"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5">
            <a:extLst>
              <a:ext uri="{FF2B5EF4-FFF2-40B4-BE49-F238E27FC236}">
                <a16:creationId xmlns:a16="http://schemas.microsoft.com/office/drawing/2014/main" id="{7F9FC224-03EB-4E3E-B5FB-AC7DD50A65D6}"/>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8">
            <a:extLst>
              <a:ext uri="{FF2B5EF4-FFF2-40B4-BE49-F238E27FC236}">
                <a16:creationId xmlns:a16="http://schemas.microsoft.com/office/drawing/2014/main" id="{5A211901-8E4A-4829-A35A-8790EC8FC866}"/>
              </a:ext>
            </a:extLst>
          </p:cNvPr>
          <p:cNvSpPr txBox="1">
            <a:spLocks noChangeArrowheads="1"/>
          </p:cNvSpPr>
          <p:nvPr/>
        </p:nvSpPr>
        <p:spPr bwMode="auto">
          <a:xfrm>
            <a:off x="230841" y="152400"/>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a:t>
            </a:r>
            <a:r>
              <a:rPr lang="en-US" altLang="tr-TR" sz="2400" noProof="1">
                <a:cs typeface="Arial" panose="020B0604020202020204" pitchFamily="34" charset="0"/>
              </a:rPr>
              <a:t> – </a:t>
            </a:r>
            <a:r>
              <a:rPr lang="en-US" altLang="tr-TR" sz="2400" b="1" noProof="1">
                <a:cs typeface="Arial" panose="020B0604020202020204" pitchFamily="34" charset="0"/>
              </a:rPr>
              <a:t>Data Sheet</a:t>
            </a:r>
          </a:p>
        </p:txBody>
      </p:sp>
      <p:pic>
        <p:nvPicPr>
          <p:cNvPr id="2" name="Picture 1">
            <a:extLst>
              <a:ext uri="{FF2B5EF4-FFF2-40B4-BE49-F238E27FC236}">
                <a16:creationId xmlns:a16="http://schemas.microsoft.com/office/drawing/2014/main" id="{55051928-C15C-4B33-B8CB-24FC715E50DC}"/>
              </a:ext>
            </a:extLst>
          </p:cNvPr>
          <p:cNvPicPr>
            <a:picLocks noChangeAspect="1"/>
          </p:cNvPicPr>
          <p:nvPr/>
        </p:nvPicPr>
        <p:blipFill>
          <a:blip r:embed="rId2"/>
          <a:stretch>
            <a:fillRect/>
          </a:stretch>
        </p:blipFill>
        <p:spPr>
          <a:xfrm>
            <a:off x="533400" y="1143000"/>
            <a:ext cx="6894008" cy="4059930"/>
          </a:xfrm>
          <a:prstGeom prst="rect">
            <a:avLst/>
          </a:prstGeom>
        </p:spPr>
      </p:pic>
      <p:sp>
        <p:nvSpPr>
          <p:cNvPr id="5" name="Dikdörtgen 5">
            <a:extLst>
              <a:ext uri="{FF2B5EF4-FFF2-40B4-BE49-F238E27FC236}">
                <a16:creationId xmlns:a16="http://schemas.microsoft.com/office/drawing/2014/main" id="{69054F21-DDCF-4873-AD2A-632C4C041067}"/>
              </a:ext>
            </a:extLst>
          </p:cNvPr>
          <p:cNvSpPr/>
          <p:nvPr/>
        </p:nvSpPr>
        <p:spPr>
          <a:xfrm rot="10800000" flipV="1">
            <a:off x="108000" y="64249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Tree>
    <p:extLst>
      <p:ext uri="{BB962C8B-B14F-4D97-AF65-F5344CB8AC3E}">
        <p14:creationId xmlns:p14="http://schemas.microsoft.com/office/powerpoint/2010/main" val="138490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8">
            <a:extLst>
              <a:ext uri="{FF2B5EF4-FFF2-40B4-BE49-F238E27FC236}">
                <a16:creationId xmlns:a16="http://schemas.microsoft.com/office/drawing/2014/main" id="{70566E21-1379-46B9-85C7-54FFA3B29405}"/>
              </a:ext>
            </a:extLst>
          </p:cNvPr>
          <p:cNvSpPr txBox="1">
            <a:spLocks noChangeArrowheads="1"/>
          </p:cNvSpPr>
          <p:nvPr/>
        </p:nvSpPr>
        <p:spPr bwMode="auto">
          <a:xfrm>
            <a:off x="222157" y="177296"/>
            <a:ext cx="751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31748" name="TextBox 1">
            <a:extLst>
              <a:ext uri="{FF2B5EF4-FFF2-40B4-BE49-F238E27FC236}">
                <a16:creationId xmlns:a16="http://schemas.microsoft.com/office/drawing/2014/main" id="{4FF6E746-D7C1-49DB-A423-72718B4693E7}"/>
              </a:ext>
            </a:extLst>
          </p:cNvPr>
          <p:cNvSpPr txBox="1">
            <a:spLocks noChangeArrowheads="1"/>
          </p:cNvSpPr>
          <p:nvPr/>
        </p:nvSpPr>
        <p:spPr bwMode="auto">
          <a:xfrm>
            <a:off x="202453" y="1033342"/>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(1) </a:t>
            </a:r>
            <a:r>
              <a:rPr lang="en-US" altLang="tr-TR" dirty="0"/>
              <a:t>Calculation of the pressure loss in piezometer tubes</a:t>
            </a:r>
          </a:p>
        </p:txBody>
      </p:sp>
      <p:sp>
        <p:nvSpPr>
          <p:cNvPr id="31749" name="TextBox 2">
            <a:extLst>
              <a:ext uri="{FF2B5EF4-FFF2-40B4-BE49-F238E27FC236}">
                <a16:creationId xmlns:a16="http://schemas.microsoft.com/office/drawing/2014/main" id="{2541D7DF-8A3A-4CB5-8E93-B92F967B4DEE}"/>
              </a:ext>
            </a:extLst>
          </p:cNvPr>
          <p:cNvSpPr txBox="1">
            <a:spLocks noChangeArrowheads="1"/>
          </p:cNvSpPr>
          <p:nvPr/>
        </p:nvSpPr>
        <p:spPr bwMode="auto">
          <a:xfrm>
            <a:off x="202453" y="1576952"/>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1&amp; Table 6 ( [1-2] and [11-12] )</a:t>
            </a:r>
          </a:p>
        </p:txBody>
      </p:sp>
      <p:cxnSp>
        <p:nvCxnSpPr>
          <p:cNvPr id="6" name="Straight Arrow Connector 5">
            <a:extLst>
              <a:ext uri="{FF2B5EF4-FFF2-40B4-BE49-F238E27FC236}">
                <a16:creationId xmlns:a16="http://schemas.microsoft.com/office/drawing/2014/main" id="{1863F61E-7123-47EC-BA8E-C1CA03208438}"/>
              </a:ext>
            </a:extLst>
          </p:cNvPr>
          <p:cNvCxnSpPr/>
          <p:nvPr/>
        </p:nvCxnSpPr>
        <p:spPr>
          <a:xfrm>
            <a:off x="4191000" y="1761618"/>
            <a:ext cx="533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752" name="TextBox 8">
            <a:extLst>
              <a:ext uri="{FF2B5EF4-FFF2-40B4-BE49-F238E27FC236}">
                <a16:creationId xmlns:a16="http://schemas.microsoft.com/office/drawing/2014/main" id="{61FD88A4-1C76-435E-9F23-7B3B97C168B5}"/>
              </a:ext>
            </a:extLst>
          </p:cNvPr>
          <p:cNvSpPr txBox="1">
            <a:spLocks noChangeArrowheads="1"/>
          </p:cNvSpPr>
          <p:nvPr/>
        </p:nvSpPr>
        <p:spPr bwMode="auto">
          <a:xfrm>
            <a:off x="222156" y="2107725"/>
            <a:ext cx="45784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2 - Table 8 </a:t>
            </a:r>
          </a:p>
          <a:p>
            <a:r>
              <a:rPr lang="en-US" altLang="tr-TR" dirty="0"/>
              <a:t>[3-4], [5-6], [7-8], [9-10], [13-14], [15-16]</a:t>
            </a:r>
          </a:p>
        </p:txBody>
      </p:sp>
      <p:cxnSp>
        <p:nvCxnSpPr>
          <p:cNvPr id="10" name="Straight Arrow Connector 9">
            <a:extLst>
              <a:ext uri="{FF2B5EF4-FFF2-40B4-BE49-F238E27FC236}">
                <a16:creationId xmlns:a16="http://schemas.microsoft.com/office/drawing/2014/main" id="{CEB386BB-4F42-4556-9717-A57DA0395745}"/>
              </a:ext>
            </a:extLst>
          </p:cNvPr>
          <p:cNvCxnSpPr/>
          <p:nvPr/>
        </p:nvCxnSpPr>
        <p:spPr>
          <a:xfrm>
            <a:off x="4800600" y="2415548"/>
            <a:ext cx="5334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DDF69CE0-4436-4033-B60C-D7A0F86BAEB7}"/>
              </a:ext>
            </a:extLst>
          </p:cNvPr>
          <p:cNvGraphicFramePr>
            <a:graphicFrameLocks noGrp="1"/>
          </p:cNvGraphicFramePr>
          <p:nvPr>
            <p:extLst>
              <p:ext uri="{D42A27DB-BD31-4B8C-83A1-F6EECF244321}">
                <p14:modId xmlns:p14="http://schemas.microsoft.com/office/powerpoint/2010/main" val="3241040841"/>
              </p:ext>
            </p:extLst>
          </p:nvPr>
        </p:nvGraphicFramePr>
        <p:xfrm>
          <a:off x="685800" y="2986319"/>
          <a:ext cx="6858000" cy="888802"/>
        </p:xfrm>
        <a:graphic>
          <a:graphicData uri="http://schemas.openxmlformats.org/drawingml/2006/table">
            <a:tbl>
              <a:tblPr firstRow="1" bandRow="1">
                <a:tableStyleId>{5940675A-B579-460E-94D1-54222C63F5DA}</a:tableStyleId>
              </a:tblPr>
              <a:tblGrid>
                <a:gridCol w="1371600">
                  <a:extLst>
                    <a:ext uri="{9D8B030D-6E8A-4147-A177-3AD203B41FA5}">
                      <a16:colId xmlns:a16="http://schemas.microsoft.com/office/drawing/2014/main" val="6243959"/>
                    </a:ext>
                  </a:extLst>
                </a:gridCol>
                <a:gridCol w="1371600">
                  <a:extLst>
                    <a:ext uri="{9D8B030D-6E8A-4147-A177-3AD203B41FA5}">
                      <a16:colId xmlns:a16="http://schemas.microsoft.com/office/drawing/2014/main" val="2939764162"/>
                    </a:ext>
                  </a:extLst>
                </a:gridCol>
                <a:gridCol w="1371600">
                  <a:extLst>
                    <a:ext uri="{9D8B030D-6E8A-4147-A177-3AD203B41FA5}">
                      <a16:colId xmlns:a16="http://schemas.microsoft.com/office/drawing/2014/main" val="2499895060"/>
                    </a:ext>
                  </a:extLst>
                </a:gridCol>
                <a:gridCol w="1371600">
                  <a:extLst>
                    <a:ext uri="{9D8B030D-6E8A-4147-A177-3AD203B41FA5}">
                      <a16:colId xmlns:a16="http://schemas.microsoft.com/office/drawing/2014/main" val="551968048"/>
                    </a:ext>
                  </a:extLst>
                </a:gridCol>
                <a:gridCol w="1371600">
                  <a:extLst>
                    <a:ext uri="{9D8B030D-6E8A-4147-A177-3AD203B41FA5}">
                      <a16:colId xmlns:a16="http://schemas.microsoft.com/office/drawing/2014/main" val="3899084772"/>
                    </a:ext>
                  </a:extLst>
                </a:gridCol>
              </a:tblGrid>
              <a:tr h="377032">
                <a:tc>
                  <a:txBody>
                    <a:bodyPr/>
                    <a:lstStyle/>
                    <a:p>
                      <a:r>
                        <a:rPr lang="en-US" sz="1400" b="1" dirty="0">
                          <a:latin typeface="Arial" panose="020B0604020202020204" pitchFamily="34" charset="0"/>
                          <a:cs typeface="Arial" panose="020B0604020202020204" pitchFamily="34" charset="0"/>
                        </a:rPr>
                        <a:t>Test No</a:t>
                      </a:r>
                    </a:p>
                  </a:txBody>
                  <a:tcPr marT="45700" marB="45700"/>
                </a:tc>
                <a:tc>
                  <a:txBody>
                    <a:bodyPr/>
                    <a:lstStyle/>
                    <a:p>
                      <a:r>
                        <a:rPr lang="en-US" sz="1400" b="1" dirty="0">
                          <a:latin typeface="Arial" panose="020B0604020202020204" pitchFamily="34" charset="0"/>
                          <a:cs typeface="Arial" panose="020B0604020202020204" pitchFamily="34" charset="0"/>
                        </a:rPr>
                        <a:t>  1           2</a:t>
                      </a:r>
                    </a:p>
                    <a:p>
                      <a:r>
                        <a:rPr lang="en-US" sz="1400" b="1" dirty="0">
                          <a:latin typeface="Arial" panose="020B0604020202020204" pitchFamily="34" charset="0"/>
                          <a:cs typeface="Arial" panose="020B0604020202020204" pitchFamily="34" charset="0"/>
                        </a:rPr>
                        <a:t>(mm water)</a:t>
                      </a:r>
                    </a:p>
                  </a:txBody>
                  <a:tcPr marT="45700" marB="45700"/>
                </a:tc>
                <a:tc>
                  <a:txBody>
                    <a:bodyPr/>
                    <a:lstStyle/>
                    <a:p>
                      <a:pPr algn="ctr"/>
                      <a:r>
                        <a:rPr lang="en-US" sz="1400" b="1" noProof="1">
                          <a:latin typeface="Arial" panose="020B0604020202020204" pitchFamily="34" charset="0"/>
                          <a:cs typeface="Arial" panose="020B0604020202020204" pitchFamily="34" charset="0"/>
                        </a:rPr>
                        <a:t>h</a:t>
                      </a:r>
                      <a:r>
                        <a:rPr lang="en-US" sz="1400" b="1" baseline="-25000" noProof="1">
                          <a:latin typeface="Arial" panose="020B0604020202020204" pitchFamily="34" charset="0"/>
                          <a:cs typeface="Arial" panose="020B0604020202020204" pitchFamily="34" charset="0"/>
                        </a:rPr>
                        <a:t>L </a:t>
                      </a:r>
                      <a:endParaRPr lang="en-US" sz="1400" b="1" baseline="0" noProof="1">
                        <a:latin typeface="Arial" panose="020B0604020202020204" pitchFamily="34" charset="0"/>
                        <a:cs typeface="Arial" panose="020B0604020202020204" pitchFamily="34" charset="0"/>
                      </a:endParaRPr>
                    </a:p>
                    <a:p>
                      <a:pPr algn="ctr"/>
                      <a:r>
                        <a:rPr lang="en-US" sz="1400" b="1" baseline="0" dirty="0">
                          <a:latin typeface="Arial" panose="020B0604020202020204" pitchFamily="34" charset="0"/>
                          <a:cs typeface="Arial" panose="020B0604020202020204" pitchFamily="34" charset="0"/>
                        </a:rPr>
                        <a:t>(mm water)</a:t>
                      </a:r>
                      <a:endParaRPr lang="en-US" sz="1400" b="1" dirty="0">
                        <a:latin typeface="Arial" panose="020B0604020202020204" pitchFamily="34" charset="0"/>
                        <a:cs typeface="Arial" panose="020B0604020202020204" pitchFamily="34" charset="0"/>
                      </a:endParaRPr>
                    </a:p>
                  </a:txBody>
                  <a:tcPr marT="45700" marB="457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noProof="1">
                          <a:latin typeface="Arial" panose="020B0604020202020204" pitchFamily="34" charset="0"/>
                          <a:cs typeface="Arial" panose="020B0604020202020204" pitchFamily="34" charset="0"/>
                        </a:rPr>
                        <a:t>h</a:t>
                      </a:r>
                      <a:r>
                        <a:rPr lang="en-US" sz="1400" b="1" baseline="-25000" noProof="1">
                          <a:latin typeface="Arial" panose="020B0604020202020204" pitchFamily="34" charset="0"/>
                          <a:cs typeface="Arial" panose="020B0604020202020204" pitchFamily="34" charset="0"/>
                        </a:rPr>
                        <a:t>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baseline="0" noProof="1">
                          <a:latin typeface="Arial" panose="020B0604020202020204" pitchFamily="34" charset="0"/>
                          <a:cs typeface="Arial" panose="020B0604020202020204" pitchFamily="34" charset="0"/>
                        </a:rPr>
                        <a:t>(m water)</a:t>
                      </a:r>
                      <a:endParaRPr lang="en-US" sz="1400" b="1" noProof="1">
                        <a:latin typeface="Arial" panose="020B0604020202020204" pitchFamily="34" charset="0"/>
                        <a:cs typeface="Arial" panose="020B0604020202020204" pitchFamily="34" charset="0"/>
                      </a:endParaRPr>
                    </a:p>
                  </a:txBody>
                  <a:tcPr marT="45700" marB="45700"/>
                </a:tc>
                <a:tc>
                  <a:txBody>
                    <a:bodyPr/>
                    <a:lstStyle/>
                    <a:p>
                      <a:pPr algn="ctr"/>
                      <a:r>
                        <a:rPr lang="en-US" sz="1400" b="1" dirty="0">
                          <a:latin typeface="Arial" panose="020B0604020202020204" pitchFamily="34" charset="0"/>
                          <a:cs typeface="Arial" panose="020B0604020202020204" pitchFamily="34" charset="0"/>
                        </a:rPr>
                        <a:t> P</a:t>
                      </a:r>
                      <a:r>
                        <a:rPr lang="en-US" sz="1400" b="1" baseline="-25000" dirty="0">
                          <a:latin typeface="Arial" panose="020B0604020202020204" pitchFamily="34" charset="0"/>
                          <a:cs typeface="Arial" panose="020B0604020202020204" pitchFamily="34" charset="0"/>
                        </a:rPr>
                        <a:t>1</a:t>
                      </a:r>
                      <a:r>
                        <a:rPr lang="en-US" sz="1400" b="1" dirty="0">
                          <a:latin typeface="Arial" panose="020B0604020202020204" pitchFamily="34" charset="0"/>
                          <a:cs typeface="Arial" panose="020B0604020202020204" pitchFamily="34" charset="0"/>
                        </a:rPr>
                        <a:t> – P</a:t>
                      </a:r>
                      <a:r>
                        <a:rPr lang="en-US" sz="1400" b="1" baseline="-25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a:t>
                      </a:r>
                    </a:p>
                    <a:p>
                      <a:pPr algn="ctr"/>
                      <a:r>
                        <a:rPr lang="en-US" sz="1400" b="1" dirty="0">
                          <a:latin typeface="Arial" panose="020B0604020202020204" pitchFamily="34" charset="0"/>
                          <a:cs typeface="Arial" panose="020B0604020202020204" pitchFamily="34" charset="0"/>
                        </a:rPr>
                        <a:t>(N/m</a:t>
                      </a:r>
                      <a:r>
                        <a:rPr lang="en-US" sz="1400" b="1" baseline="30000" dirty="0">
                          <a:latin typeface="Arial" panose="020B0604020202020204" pitchFamily="34" charset="0"/>
                          <a:cs typeface="Arial" panose="020B0604020202020204" pitchFamily="34" charset="0"/>
                        </a:rPr>
                        <a:t>2</a:t>
                      </a:r>
                      <a:r>
                        <a:rPr lang="en-US" sz="1400" b="1" baseline="0"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marT="45700" marB="45700"/>
                </a:tc>
                <a:extLst>
                  <a:ext uri="{0D108BD9-81ED-4DB2-BD59-A6C34878D82A}">
                    <a16:rowId xmlns:a16="http://schemas.microsoft.com/office/drawing/2014/main" val="2426667155"/>
                  </a:ext>
                </a:extLst>
              </a:tr>
              <a:tr h="370682">
                <a:tc>
                  <a:txBody>
                    <a:bodyPr/>
                    <a:lstStyle/>
                    <a:p>
                      <a:endParaRPr lang="en-US" sz="1800" dirty="0"/>
                    </a:p>
                  </a:txBody>
                  <a:tcPr marT="45700" marB="45700"/>
                </a:tc>
                <a:tc>
                  <a:txBody>
                    <a:bodyPr/>
                    <a:lstStyle/>
                    <a:p>
                      <a:endParaRPr lang="en-US" sz="1800" dirty="0"/>
                    </a:p>
                  </a:txBody>
                  <a:tcPr marT="45700" marB="45700"/>
                </a:tc>
                <a:tc>
                  <a:txBody>
                    <a:bodyPr/>
                    <a:lstStyle/>
                    <a:p>
                      <a:endParaRPr lang="en-US" sz="1800" dirty="0"/>
                    </a:p>
                  </a:txBody>
                  <a:tcPr marT="45700" marB="45700"/>
                </a:tc>
                <a:tc>
                  <a:txBody>
                    <a:bodyPr/>
                    <a:lstStyle/>
                    <a:p>
                      <a:endParaRPr lang="en-US" sz="1800"/>
                    </a:p>
                  </a:txBody>
                  <a:tcPr marT="45700" marB="45700"/>
                </a:tc>
                <a:tc>
                  <a:txBody>
                    <a:bodyPr/>
                    <a:lstStyle/>
                    <a:p>
                      <a:endParaRPr lang="en-US" sz="1800" dirty="0"/>
                    </a:p>
                  </a:txBody>
                  <a:tcPr marT="45700" marB="45700"/>
                </a:tc>
                <a:extLst>
                  <a:ext uri="{0D108BD9-81ED-4DB2-BD59-A6C34878D82A}">
                    <a16:rowId xmlns:a16="http://schemas.microsoft.com/office/drawing/2014/main" val="3625450361"/>
                  </a:ext>
                </a:extLst>
              </a:tr>
            </a:tbl>
          </a:graphicData>
        </a:graphic>
      </p:graphicFrame>
      <p:sp>
        <p:nvSpPr>
          <p:cNvPr id="31775" name="TextBox 13">
            <a:extLst>
              <a:ext uri="{FF2B5EF4-FFF2-40B4-BE49-F238E27FC236}">
                <a16:creationId xmlns:a16="http://schemas.microsoft.com/office/drawing/2014/main" id="{C9CF0691-8DDC-4D41-B12B-E45F4F9E135A}"/>
              </a:ext>
            </a:extLst>
          </p:cNvPr>
          <p:cNvSpPr txBox="1">
            <a:spLocks noChangeArrowheads="1"/>
          </p:cNvSpPr>
          <p:nvPr/>
        </p:nvSpPr>
        <p:spPr bwMode="auto">
          <a:xfrm>
            <a:off x="202453" y="4276980"/>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(2) </a:t>
            </a:r>
            <a:r>
              <a:rPr lang="en-US" altLang="tr-TR" dirty="0"/>
              <a:t>Calculation of the pressure loss in U-tubes</a:t>
            </a:r>
          </a:p>
        </p:txBody>
      </p:sp>
      <p:graphicFrame>
        <p:nvGraphicFramePr>
          <p:cNvPr id="17" name="Table 16">
            <a:extLst>
              <a:ext uri="{FF2B5EF4-FFF2-40B4-BE49-F238E27FC236}">
                <a16:creationId xmlns:a16="http://schemas.microsoft.com/office/drawing/2014/main" id="{F1A72032-B91F-476D-A46C-BA29EFFA12A3}"/>
              </a:ext>
            </a:extLst>
          </p:cNvPr>
          <p:cNvGraphicFramePr>
            <a:graphicFrameLocks noGrp="1"/>
          </p:cNvGraphicFramePr>
          <p:nvPr>
            <p:extLst>
              <p:ext uri="{D42A27DB-BD31-4B8C-83A1-F6EECF244321}">
                <p14:modId xmlns:p14="http://schemas.microsoft.com/office/powerpoint/2010/main" val="3240585345"/>
              </p:ext>
            </p:extLst>
          </p:nvPr>
        </p:nvGraphicFramePr>
        <p:xfrm>
          <a:off x="516521" y="5852274"/>
          <a:ext cx="8079286" cy="888802"/>
        </p:xfrm>
        <a:graphic>
          <a:graphicData uri="http://schemas.openxmlformats.org/drawingml/2006/table">
            <a:tbl>
              <a:tblPr firstRow="1" bandRow="1">
                <a:tableStyleId>{5940675A-B579-460E-94D1-54222C63F5DA}</a:tableStyleId>
              </a:tblPr>
              <a:tblGrid>
                <a:gridCol w="1083679">
                  <a:extLst>
                    <a:ext uri="{9D8B030D-6E8A-4147-A177-3AD203B41FA5}">
                      <a16:colId xmlns:a16="http://schemas.microsoft.com/office/drawing/2014/main" val="6243959"/>
                    </a:ext>
                  </a:extLst>
                </a:gridCol>
                <a:gridCol w="1600200">
                  <a:extLst>
                    <a:ext uri="{9D8B030D-6E8A-4147-A177-3AD203B41FA5}">
                      <a16:colId xmlns:a16="http://schemas.microsoft.com/office/drawing/2014/main" val="2939764162"/>
                    </a:ext>
                  </a:extLst>
                </a:gridCol>
                <a:gridCol w="1219200">
                  <a:extLst>
                    <a:ext uri="{9D8B030D-6E8A-4147-A177-3AD203B41FA5}">
                      <a16:colId xmlns:a16="http://schemas.microsoft.com/office/drawing/2014/main" val="2499895060"/>
                    </a:ext>
                  </a:extLst>
                </a:gridCol>
                <a:gridCol w="1483111">
                  <a:extLst>
                    <a:ext uri="{9D8B030D-6E8A-4147-A177-3AD203B41FA5}">
                      <a16:colId xmlns:a16="http://schemas.microsoft.com/office/drawing/2014/main" val="551968048"/>
                    </a:ext>
                  </a:extLst>
                </a:gridCol>
                <a:gridCol w="1260089">
                  <a:extLst>
                    <a:ext uri="{9D8B030D-6E8A-4147-A177-3AD203B41FA5}">
                      <a16:colId xmlns:a16="http://schemas.microsoft.com/office/drawing/2014/main" val="1738062158"/>
                    </a:ext>
                  </a:extLst>
                </a:gridCol>
                <a:gridCol w="1433007">
                  <a:extLst>
                    <a:ext uri="{9D8B030D-6E8A-4147-A177-3AD203B41FA5}">
                      <a16:colId xmlns:a16="http://schemas.microsoft.com/office/drawing/2014/main" val="3899084772"/>
                    </a:ext>
                  </a:extLst>
                </a:gridCol>
              </a:tblGrid>
              <a:tr h="370682">
                <a:tc>
                  <a:txBody>
                    <a:bodyPr/>
                    <a:lstStyle/>
                    <a:p>
                      <a:r>
                        <a:rPr lang="en-US" sz="1400" b="1" dirty="0">
                          <a:latin typeface="Arial" panose="020B0604020202020204" pitchFamily="34" charset="0"/>
                          <a:cs typeface="Arial" panose="020B0604020202020204" pitchFamily="34" charset="0"/>
                        </a:rPr>
                        <a:t>Test No</a:t>
                      </a:r>
                    </a:p>
                  </a:txBody>
                  <a:tcPr marT="45700" marB="45700"/>
                </a:tc>
                <a:tc>
                  <a:txBody>
                    <a:bodyPr/>
                    <a:lstStyle/>
                    <a:p>
                      <a:r>
                        <a:rPr lang="en-US" sz="1400" b="1" noProof="1">
                          <a:latin typeface="Arial" panose="020B0604020202020204" pitchFamily="34" charset="0"/>
                          <a:cs typeface="Arial" panose="020B0604020202020204" pitchFamily="34" charset="0"/>
                        </a:rPr>
                        <a:t>  Valve (mm Hg)</a:t>
                      </a:r>
                    </a:p>
                  </a:txBody>
                  <a:tcPr marT="45700" marB="45700"/>
                </a:tc>
                <a:tc>
                  <a:txBody>
                    <a:bodyPr/>
                    <a:lstStyle/>
                    <a:p>
                      <a:r>
                        <a:rPr lang="en-US" sz="1400" b="1" noProof="1">
                          <a:latin typeface="Arial" panose="020B0604020202020204" pitchFamily="34" charset="0"/>
                          <a:cs typeface="Arial" panose="020B0604020202020204" pitchFamily="34" charset="0"/>
                        </a:rPr>
                        <a:t>x</a:t>
                      </a:r>
                      <a:r>
                        <a:rPr lang="en-US" sz="1400" b="1" baseline="-25000" noProof="1">
                          <a:latin typeface="Arial" panose="020B0604020202020204" pitchFamily="34" charset="0"/>
                          <a:cs typeface="Arial" panose="020B0604020202020204" pitchFamily="34" charset="0"/>
                        </a:rPr>
                        <a:t> </a:t>
                      </a:r>
                      <a:r>
                        <a:rPr lang="en-US" sz="1400" b="1" baseline="0" noProof="1">
                          <a:latin typeface="Arial" panose="020B0604020202020204" pitchFamily="34" charset="0"/>
                          <a:cs typeface="Arial" panose="020B0604020202020204" pitchFamily="34" charset="0"/>
                        </a:rPr>
                        <a:t>(mm Hg)</a:t>
                      </a:r>
                      <a:endParaRPr lang="en-US" sz="1400" b="1" noProof="1">
                        <a:latin typeface="Arial" panose="020B0604020202020204" pitchFamily="34" charset="0"/>
                        <a:cs typeface="Arial" panose="020B0604020202020204" pitchFamily="34" charset="0"/>
                      </a:endParaRPr>
                    </a:p>
                  </a:txBody>
                  <a:tcPr marT="45700" marB="457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1">
                          <a:latin typeface="Arial" panose="020B0604020202020204" pitchFamily="34" charset="0"/>
                          <a:cs typeface="Arial" panose="020B0604020202020204" pitchFamily="34" charset="0"/>
                        </a:rPr>
                        <a:t>h</a:t>
                      </a:r>
                      <a:r>
                        <a:rPr lang="en-US" sz="1400" b="1" baseline="-25000" noProof="1">
                          <a:latin typeface="Arial" panose="020B0604020202020204" pitchFamily="34" charset="0"/>
                          <a:cs typeface="Arial" panose="020B0604020202020204" pitchFamily="34" charset="0"/>
                        </a:rPr>
                        <a:t>L </a:t>
                      </a:r>
                      <a:r>
                        <a:rPr lang="en-US" sz="1400" b="1" baseline="0" noProof="1">
                          <a:latin typeface="Arial" panose="020B0604020202020204" pitchFamily="34" charset="0"/>
                          <a:cs typeface="Arial" panose="020B0604020202020204" pitchFamily="34" charset="0"/>
                        </a:rPr>
                        <a:t>(mm water)</a:t>
                      </a:r>
                      <a:endParaRPr lang="en-US" sz="1400" b="1" noProof="1">
                        <a:latin typeface="Arial" panose="020B0604020202020204" pitchFamily="34" charset="0"/>
                        <a:cs typeface="Arial" panose="020B0604020202020204" pitchFamily="34" charset="0"/>
                      </a:endParaRPr>
                    </a:p>
                  </a:txBody>
                  <a:tcPr marT="45700" marB="457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1">
                          <a:latin typeface="Arial" panose="020B0604020202020204" pitchFamily="34" charset="0"/>
                          <a:cs typeface="Arial" panose="020B0604020202020204" pitchFamily="34" charset="0"/>
                        </a:rPr>
                        <a:t>h</a:t>
                      </a:r>
                      <a:r>
                        <a:rPr lang="en-US" sz="1400" b="1" baseline="-25000" noProof="1">
                          <a:latin typeface="Arial" panose="020B0604020202020204" pitchFamily="34" charset="0"/>
                          <a:cs typeface="Arial" panose="020B0604020202020204" pitchFamily="34" charset="0"/>
                        </a:rPr>
                        <a:t>L </a:t>
                      </a:r>
                      <a:r>
                        <a:rPr lang="en-US" sz="1400" b="1" baseline="0" noProof="1">
                          <a:latin typeface="Arial" panose="020B0604020202020204" pitchFamily="34" charset="0"/>
                          <a:cs typeface="Arial" panose="020B0604020202020204" pitchFamily="34" charset="0"/>
                        </a:rPr>
                        <a:t>(mwater)</a:t>
                      </a:r>
                      <a:endParaRPr lang="en-US" sz="1400" b="1"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noProof="1">
                        <a:latin typeface="Arial" panose="020B0604020202020204" pitchFamily="34" charset="0"/>
                        <a:cs typeface="Arial" panose="020B0604020202020204" pitchFamily="34" charset="0"/>
                      </a:endParaRPr>
                    </a:p>
                  </a:txBody>
                  <a:tcPr marT="45700" marB="45700"/>
                </a:tc>
                <a:tc>
                  <a:txBody>
                    <a:bodyPr/>
                    <a:lstStyle/>
                    <a:p>
                      <a:r>
                        <a:rPr lang="en-US" sz="1400" b="1" dirty="0">
                          <a:latin typeface="Arial" panose="020B0604020202020204" pitchFamily="34" charset="0"/>
                          <a:cs typeface="Arial" panose="020B0604020202020204" pitchFamily="34" charset="0"/>
                        </a:rPr>
                        <a:t> P</a:t>
                      </a:r>
                      <a:r>
                        <a:rPr lang="en-US" sz="1400" b="1" baseline="-25000" dirty="0">
                          <a:latin typeface="Arial" panose="020B0604020202020204" pitchFamily="34" charset="0"/>
                          <a:cs typeface="Arial" panose="020B0604020202020204" pitchFamily="34" charset="0"/>
                        </a:rPr>
                        <a:t>1</a:t>
                      </a:r>
                      <a:r>
                        <a:rPr lang="en-US" sz="1400" b="1" dirty="0">
                          <a:latin typeface="Arial" panose="020B0604020202020204" pitchFamily="34" charset="0"/>
                          <a:cs typeface="Arial" panose="020B0604020202020204" pitchFamily="34" charset="0"/>
                        </a:rPr>
                        <a:t> – P</a:t>
                      </a:r>
                      <a:r>
                        <a:rPr lang="en-US" sz="1400" b="1" baseline="-25000" dirty="0">
                          <a:latin typeface="Arial" panose="020B0604020202020204" pitchFamily="34" charset="0"/>
                          <a:cs typeface="Arial" panose="020B0604020202020204" pitchFamily="34" charset="0"/>
                        </a:rPr>
                        <a:t>2 </a:t>
                      </a:r>
                      <a:r>
                        <a:rPr lang="en-US" sz="1400" b="1" dirty="0">
                          <a:latin typeface="Arial" panose="020B0604020202020204" pitchFamily="34" charset="0"/>
                          <a:cs typeface="Arial" panose="020B0604020202020204" pitchFamily="34" charset="0"/>
                        </a:rPr>
                        <a:t>(N/m</a:t>
                      </a:r>
                      <a:r>
                        <a:rPr lang="en-US" sz="1400" b="1" baseline="30000" dirty="0">
                          <a:latin typeface="Arial" panose="020B0604020202020204" pitchFamily="34" charset="0"/>
                          <a:cs typeface="Arial" panose="020B0604020202020204" pitchFamily="34" charset="0"/>
                        </a:rPr>
                        <a:t>2</a:t>
                      </a:r>
                      <a:r>
                        <a:rPr lang="en-US" sz="1400" b="1" baseline="0" dirty="0">
                          <a:latin typeface="Arial" panose="020B0604020202020204" pitchFamily="34" charset="0"/>
                          <a:cs typeface="Arial" panose="020B0604020202020204" pitchFamily="34" charset="0"/>
                        </a:rPr>
                        <a:t>)</a:t>
                      </a:r>
                      <a:endParaRPr lang="en-US" sz="1400" b="1" dirty="0">
                        <a:latin typeface="Arial" panose="020B0604020202020204" pitchFamily="34" charset="0"/>
                        <a:cs typeface="Arial" panose="020B0604020202020204" pitchFamily="34" charset="0"/>
                      </a:endParaRPr>
                    </a:p>
                  </a:txBody>
                  <a:tcPr marT="45700" marB="45700"/>
                </a:tc>
                <a:extLst>
                  <a:ext uri="{0D108BD9-81ED-4DB2-BD59-A6C34878D82A}">
                    <a16:rowId xmlns:a16="http://schemas.microsoft.com/office/drawing/2014/main" val="2426667155"/>
                  </a:ext>
                </a:extLst>
              </a:tr>
              <a:tr h="370682">
                <a:tc>
                  <a:txBody>
                    <a:bodyPr/>
                    <a:lstStyle/>
                    <a:p>
                      <a:endParaRPr lang="en-US" sz="1800"/>
                    </a:p>
                  </a:txBody>
                  <a:tcPr marT="45700" marB="45700"/>
                </a:tc>
                <a:tc>
                  <a:txBody>
                    <a:bodyPr/>
                    <a:lstStyle/>
                    <a:p>
                      <a:endParaRPr lang="en-US" sz="1800" dirty="0"/>
                    </a:p>
                  </a:txBody>
                  <a:tcPr marT="45700" marB="45700"/>
                </a:tc>
                <a:tc>
                  <a:txBody>
                    <a:bodyPr/>
                    <a:lstStyle/>
                    <a:p>
                      <a:endParaRPr lang="en-US" sz="1800" dirty="0"/>
                    </a:p>
                  </a:txBody>
                  <a:tcPr marT="45700" marB="45700"/>
                </a:tc>
                <a:tc>
                  <a:txBody>
                    <a:bodyPr/>
                    <a:lstStyle/>
                    <a:p>
                      <a:endParaRPr lang="en-US" sz="1800" dirty="0"/>
                    </a:p>
                  </a:txBody>
                  <a:tcPr marT="45700" marB="45700"/>
                </a:tc>
                <a:tc>
                  <a:txBody>
                    <a:bodyPr/>
                    <a:lstStyle/>
                    <a:p>
                      <a:endParaRPr lang="en-US" sz="1800" dirty="0"/>
                    </a:p>
                  </a:txBody>
                  <a:tcPr marT="45700" marB="45700"/>
                </a:tc>
                <a:tc>
                  <a:txBody>
                    <a:bodyPr/>
                    <a:lstStyle/>
                    <a:p>
                      <a:endParaRPr lang="en-US" sz="1800" dirty="0"/>
                    </a:p>
                  </a:txBody>
                  <a:tcPr marT="45700" marB="45700"/>
                </a:tc>
                <a:extLst>
                  <a:ext uri="{0D108BD9-81ED-4DB2-BD59-A6C34878D82A}">
                    <a16:rowId xmlns:a16="http://schemas.microsoft.com/office/drawing/2014/main" val="3625450361"/>
                  </a:ext>
                </a:extLst>
              </a:tr>
            </a:tbl>
          </a:graphicData>
        </a:graphic>
      </p:graphicFrame>
      <p:sp>
        <p:nvSpPr>
          <p:cNvPr id="31798" name="Rectangle 12">
            <a:extLst>
              <a:ext uri="{FF2B5EF4-FFF2-40B4-BE49-F238E27FC236}">
                <a16:creationId xmlns:a16="http://schemas.microsoft.com/office/drawing/2014/main" id="{3E37104C-8A5D-4F14-8A81-85440D41D669}"/>
              </a:ext>
            </a:extLst>
          </p:cNvPr>
          <p:cNvSpPr>
            <a:spLocks noChangeArrowheads="1"/>
          </p:cNvSpPr>
          <p:nvPr/>
        </p:nvSpPr>
        <p:spPr bwMode="auto">
          <a:xfrm>
            <a:off x="865935" y="5387447"/>
            <a:ext cx="2566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9 &amp; Table 10 </a:t>
            </a:r>
          </a:p>
        </p:txBody>
      </p:sp>
      <p:sp>
        <p:nvSpPr>
          <p:cNvPr id="18" name="Dikdörtgen 5">
            <a:extLst>
              <a:ext uri="{FF2B5EF4-FFF2-40B4-BE49-F238E27FC236}">
                <a16:creationId xmlns:a16="http://schemas.microsoft.com/office/drawing/2014/main" id="{22BC8576-75C0-402B-AD99-82062729C002}"/>
              </a:ext>
            </a:extLst>
          </p:cNvPr>
          <p:cNvSpPr/>
          <p:nvPr/>
        </p:nvSpPr>
        <p:spPr>
          <a:xfrm rot="10800000" flipV="1">
            <a:off x="108000" y="750505"/>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2448835-1E02-42BC-9F66-2A4CC631D2D8}"/>
                  </a:ext>
                </a:extLst>
              </p:cNvPr>
              <p:cNvSpPr txBox="1"/>
              <p:nvPr/>
            </p:nvSpPr>
            <p:spPr>
              <a:xfrm>
                <a:off x="4800600" y="1548711"/>
                <a:ext cx="368132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P</m:t>
                      </m:r>
                      <m:r>
                        <a:rPr lang="en-US" sz="2400" b="0" i="0"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P</m:t>
                          </m:r>
                        </m:e>
                        <m:sub>
                          <m:r>
                            <a:rPr lang="en-US" sz="2400" b="0" i="0" smtClean="0">
                              <a:latin typeface="Cambria Math" panose="02040503050406030204" pitchFamily="18" charset="0"/>
                              <a:ea typeface="Cambria Math" panose="02040503050406030204" pitchFamily="18" charset="0"/>
                            </a:rPr>
                            <m:t>1</m:t>
                          </m:r>
                        </m:sub>
                      </m:sSub>
                      <m:r>
                        <a:rPr lang="en-US" sz="2400" b="0" i="0"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P</m:t>
                          </m:r>
                        </m:e>
                        <m:sub>
                          <m:r>
                            <a:rPr lang="en-US" sz="2400" b="0" i="0" smtClean="0">
                              <a:latin typeface="Cambria Math" panose="02040503050406030204" pitchFamily="18" charset="0"/>
                              <a:ea typeface="Cambria Math" panose="02040503050406030204" pitchFamily="18" charset="0"/>
                            </a:rPr>
                            <m:t>2</m:t>
                          </m:r>
                        </m:sub>
                      </m:sSub>
                      <m:r>
                        <a:rPr lang="en-US" sz="2400" b="0" i="0" smtClean="0">
                          <a:latin typeface="Cambria Math" panose="02040503050406030204" pitchFamily="18" charset="0"/>
                          <a:ea typeface="Cambria Math" panose="02040503050406030204" pitchFamily="18" charset="0"/>
                        </a:rPr>
                        <m:t>=</m:t>
                      </m:r>
                      <m:d>
                        <m:dPr>
                          <m:ctrlPr>
                            <a:rPr lang="en-US" sz="2400" b="0" i="1" smtClean="0">
                              <a:latin typeface="Cambria Math" panose="02040503050406030204" pitchFamily="18" charset="0"/>
                              <a:ea typeface="Cambria Math" panose="02040503050406030204" pitchFamily="18" charset="0"/>
                            </a:rPr>
                          </m:ctrlPr>
                        </m:dPr>
                        <m:e>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h</m:t>
                              </m:r>
                            </m:e>
                            <m:sub>
                              <m:r>
                                <m:rPr>
                                  <m:sty m:val="p"/>
                                </m:rPr>
                                <a:rPr lang="en-US" sz="2400" b="0" i="0" smtClean="0">
                                  <a:latin typeface="Cambria Math" panose="02040503050406030204" pitchFamily="18" charset="0"/>
                                  <a:ea typeface="Cambria Math" panose="02040503050406030204" pitchFamily="18" charset="0"/>
                                </a:rPr>
                                <m:t>L</m:t>
                              </m:r>
                            </m:sub>
                          </m:sSub>
                          <m:r>
                            <a:rPr lang="en-US" sz="2400" b="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z</m:t>
                          </m:r>
                        </m:e>
                      </m:d>
                      <m:r>
                        <m:rPr>
                          <m:sty m:val="p"/>
                        </m:rPr>
                        <a:rPr lang="en-US" sz="2400" b="0" i="0" smtClean="0">
                          <a:latin typeface="Cambria Math" panose="02040503050406030204" pitchFamily="18" charset="0"/>
                          <a:ea typeface="Cambria Math" panose="02040503050406030204" pitchFamily="18" charset="0"/>
                        </a:rPr>
                        <m:t>ρg</m:t>
                      </m:r>
                    </m:oMath>
                  </m:oMathPara>
                </a14:m>
                <a:endParaRPr lang="en-US" sz="2400" dirty="0"/>
              </a:p>
            </p:txBody>
          </p:sp>
        </mc:Choice>
        <mc:Fallback xmlns="">
          <p:sp>
            <p:nvSpPr>
              <p:cNvPr id="5" name="TextBox 4">
                <a:extLst>
                  <a:ext uri="{FF2B5EF4-FFF2-40B4-BE49-F238E27FC236}">
                    <a16:creationId xmlns:a16="http://schemas.microsoft.com/office/drawing/2014/main" id="{F2448835-1E02-42BC-9F66-2A4CC631D2D8}"/>
                  </a:ext>
                </a:extLst>
              </p:cNvPr>
              <p:cNvSpPr txBox="1">
                <a:spLocks noRot="1" noChangeAspect="1" noMove="1" noResize="1" noEditPoints="1" noAdjustHandles="1" noChangeArrowheads="1" noChangeShapeType="1" noTextEdit="1"/>
              </p:cNvSpPr>
              <p:nvPr/>
            </p:nvSpPr>
            <p:spPr>
              <a:xfrm>
                <a:off x="4800600" y="1548711"/>
                <a:ext cx="3681329" cy="369332"/>
              </a:xfrm>
              <a:prstGeom prst="rect">
                <a:avLst/>
              </a:prstGeom>
              <a:blipFill>
                <a:blip r:embed="rId2"/>
                <a:stretch>
                  <a:fillRect b="-278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02B141F-0C0C-4EA9-9275-4759A58D3220}"/>
                  </a:ext>
                </a:extLst>
              </p:cNvPr>
              <p:cNvSpPr txBox="1"/>
              <p:nvPr/>
            </p:nvSpPr>
            <p:spPr>
              <a:xfrm>
                <a:off x="5562600" y="2199661"/>
                <a:ext cx="278294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P</m:t>
                      </m:r>
                      <m:r>
                        <a:rPr lang="en-US" sz="2400" b="0" i="0"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P</m:t>
                          </m:r>
                        </m:e>
                        <m:sub>
                          <m:r>
                            <a:rPr lang="en-US" sz="2400">
                              <a:latin typeface="Cambria Math" panose="02040503050406030204" pitchFamily="18" charset="0"/>
                              <a:ea typeface="Cambria Math" panose="02040503050406030204" pitchFamily="18" charset="0"/>
                            </a:rPr>
                            <m:t>1</m:t>
                          </m:r>
                        </m:sub>
                      </m:sSub>
                      <m:r>
                        <a:rPr lang="en-US" sz="240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m:rPr>
                              <m:sty m:val="p"/>
                            </m:rPr>
                            <a:rPr lang="en-US" sz="2400">
                              <a:latin typeface="Cambria Math" panose="02040503050406030204" pitchFamily="18" charset="0"/>
                              <a:ea typeface="Cambria Math" panose="02040503050406030204" pitchFamily="18" charset="0"/>
                            </a:rPr>
                            <m:t>P</m:t>
                          </m:r>
                        </m:e>
                        <m:sub>
                          <m:r>
                            <a:rPr lang="en-US" sz="2400">
                              <a:latin typeface="Cambria Math" panose="02040503050406030204" pitchFamily="18" charset="0"/>
                              <a:ea typeface="Cambria Math" panose="02040503050406030204" pitchFamily="18" charset="0"/>
                            </a:rPr>
                            <m:t>2</m:t>
                          </m:r>
                        </m:sub>
                      </m:sSub>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h</m:t>
                          </m:r>
                        </m:e>
                        <m:sub>
                          <m:r>
                            <a:rPr lang="en-US" sz="2400" b="0" i="1" smtClean="0">
                              <a:latin typeface="Cambria Math" panose="02040503050406030204" pitchFamily="18" charset="0"/>
                              <a:ea typeface="Cambria Math" panose="02040503050406030204" pitchFamily="18" charset="0"/>
                            </a:rPr>
                            <m:t>𝐿</m:t>
                          </m:r>
                        </m:sub>
                      </m:sSub>
                      <m:r>
                        <m:rPr>
                          <m:sty m:val="p"/>
                        </m:rPr>
                        <a:rPr lang="en-US" sz="2400" b="0" i="0" smtClean="0">
                          <a:latin typeface="Cambria Math" panose="02040503050406030204" pitchFamily="18" charset="0"/>
                          <a:ea typeface="Cambria Math" panose="02040503050406030204" pitchFamily="18" charset="0"/>
                        </a:rPr>
                        <m:t>ρg</m:t>
                      </m:r>
                    </m:oMath>
                  </m:oMathPara>
                </a14:m>
                <a:endParaRPr lang="en-US" sz="2400" dirty="0"/>
              </a:p>
            </p:txBody>
          </p:sp>
        </mc:Choice>
        <mc:Fallback xmlns="">
          <p:sp>
            <p:nvSpPr>
              <p:cNvPr id="24" name="TextBox 23">
                <a:extLst>
                  <a:ext uri="{FF2B5EF4-FFF2-40B4-BE49-F238E27FC236}">
                    <a16:creationId xmlns:a16="http://schemas.microsoft.com/office/drawing/2014/main" id="{E02B141F-0C0C-4EA9-9275-4759A58D3220}"/>
                  </a:ext>
                </a:extLst>
              </p:cNvPr>
              <p:cNvSpPr txBox="1">
                <a:spLocks noRot="1" noChangeAspect="1" noMove="1" noResize="1" noEditPoints="1" noAdjustHandles="1" noChangeArrowheads="1" noChangeShapeType="1" noTextEdit="1"/>
              </p:cNvSpPr>
              <p:nvPr/>
            </p:nvSpPr>
            <p:spPr>
              <a:xfrm>
                <a:off x="5562600" y="2199661"/>
                <a:ext cx="2782941" cy="369332"/>
              </a:xfrm>
              <a:prstGeom prst="rect">
                <a:avLst/>
              </a:prstGeom>
              <a:blipFill>
                <a:blip r:embed="rId3"/>
                <a:stretch>
                  <a:fillRect l="-1974" r="-1974"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22E5B15-8EE2-4ED0-A862-463D9756B177}"/>
                  </a:ext>
                </a:extLst>
              </p:cNvPr>
              <p:cNvSpPr txBox="1"/>
              <p:nvPr/>
            </p:nvSpPr>
            <p:spPr>
              <a:xfrm>
                <a:off x="3505200" y="4848190"/>
                <a:ext cx="2244011" cy="4010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P</m:t>
                      </m:r>
                      <m:r>
                        <a:rPr lang="en-US" sz="2400" b="0" i="0"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a:rPr lang="en-US" sz="2400" b="0" i="0" smtClean="0">
                              <a:latin typeface="Cambria Math" panose="02040503050406030204" pitchFamily="18" charset="0"/>
                              <a:ea typeface="Cambria Math" panose="02040503050406030204" pitchFamily="18" charset="0"/>
                            </a:rPr>
                            <m:t>(</m:t>
                          </m:r>
                          <m:r>
                            <m:rPr>
                              <m:sty m:val="p"/>
                            </m:rPr>
                            <a:rPr lang="en-US" sz="2400" b="0" i="0" smtClean="0">
                              <a:latin typeface="Cambria Math" panose="02040503050406030204" pitchFamily="18" charset="0"/>
                              <a:ea typeface="Cambria Math" panose="02040503050406030204" pitchFamily="18" charset="0"/>
                            </a:rPr>
                            <m:t>h</m:t>
                          </m:r>
                        </m:e>
                        <m:sub>
                          <m:r>
                            <m:rPr>
                              <m:sty m:val="p"/>
                            </m:rPr>
                            <a:rPr lang="en-US" sz="2400" b="0" i="0" smtClean="0">
                              <a:latin typeface="Cambria Math" panose="02040503050406030204" pitchFamily="18" charset="0"/>
                              <a:ea typeface="Cambria Math" panose="02040503050406030204" pitchFamily="18" charset="0"/>
                            </a:rPr>
                            <m:t>L</m:t>
                          </m:r>
                        </m:sub>
                      </m:sSub>
                      <m:r>
                        <a:rPr lang="en-US" sz="2400" b="0" i="0"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ρ</m:t>
                          </m:r>
                        </m:e>
                        <m:sub>
                          <m:sSub>
                            <m:sSubPr>
                              <m:ctrlPr>
                                <a:rPr lang="en-US" sz="2400" b="0" i="1" smtClean="0">
                                  <a:latin typeface="Cambria Math" panose="02040503050406030204" pitchFamily="18" charset="0"/>
                                  <a:ea typeface="Cambria Math" panose="02040503050406030204" pitchFamily="18" charset="0"/>
                                </a:rPr>
                              </m:ctrlPr>
                            </m:sSubPr>
                            <m:e>
                              <m:r>
                                <m:rPr>
                                  <m:sty m:val="p"/>
                                </m:rPr>
                                <a:rPr lang="en-US" sz="2400" b="0" i="0" smtClean="0">
                                  <a:latin typeface="Cambria Math" panose="02040503050406030204" pitchFamily="18" charset="0"/>
                                  <a:ea typeface="Cambria Math" panose="02040503050406030204" pitchFamily="18" charset="0"/>
                                </a:rPr>
                                <m:t>H</m:t>
                              </m:r>
                            </m:e>
                            <m:sub>
                              <m:r>
                                <a:rPr lang="en-US" sz="2400" b="0" i="0" smtClean="0">
                                  <a:latin typeface="Cambria Math" panose="02040503050406030204" pitchFamily="18" charset="0"/>
                                  <a:ea typeface="Cambria Math" panose="02040503050406030204" pitchFamily="18" charset="0"/>
                                </a:rPr>
                                <m:t>2</m:t>
                              </m:r>
                            </m:sub>
                          </m:sSub>
                          <m:r>
                            <m:rPr>
                              <m:sty m:val="p"/>
                            </m:rPr>
                            <a:rPr lang="en-US" sz="2400" b="0" i="0" smtClean="0">
                              <a:latin typeface="Cambria Math" panose="02040503050406030204" pitchFamily="18" charset="0"/>
                              <a:ea typeface="Cambria Math" panose="02040503050406030204" pitchFamily="18" charset="0"/>
                            </a:rPr>
                            <m:t>O</m:t>
                          </m:r>
                        </m:sub>
                      </m:sSub>
                      <m:r>
                        <m:rPr>
                          <m:sty m:val="p"/>
                        </m:rPr>
                        <a:rPr lang="en-US" sz="2400" b="0" i="0" smtClean="0">
                          <a:latin typeface="Cambria Math" panose="02040503050406030204" pitchFamily="18" charset="0"/>
                          <a:ea typeface="Cambria Math" panose="02040503050406030204" pitchFamily="18" charset="0"/>
                        </a:rPr>
                        <m:t>g</m:t>
                      </m:r>
                    </m:oMath>
                  </m:oMathPara>
                </a14:m>
                <a:endParaRPr lang="en-US" sz="2400" dirty="0"/>
              </a:p>
            </p:txBody>
          </p:sp>
        </mc:Choice>
        <mc:Fallback xmlns="">
          <p:sp>
            <p:nvSpPr>
              <p:cNvPr id="25" name="TextBox 24">
                <a:extLst>
                  <a:ext uri="{FF2B5EF4-FFF2-40B4-BE49-F238E27FC236}">
                    <a16:creationId xmlns:a16="http://schemas.microsoft.com/office/drawing/2014/main" id="{E22E5B15-8EE2-4ED0-A862-463D9756B177}"/>
                  </a:ext>
                </a:extLst>
              </p:cNvPr>
              <p:cNvSpPr txBox="1">
                <a:spLocks noRot="1" noChangeAspect="1" noMove="1" noResize="1" noEditPoints="1" noAdjustHandles="1" noChangeArrowheads="1" noChangeShapeType="1" noTextEdit="1"/>
              </p:cNvSpPr>
              <p:nvPr/>
            </p:nvSpPr>
            <p:spPr>
              <a:xfrm>
                <a:off x="3505200" y="4848190"/>
                <a:ext cx="2244011" cy="401072"/>
              </a:xfrm>
              <a:prstGeom prst="rect">
                <a:avLst/>
              </a:prstGeom>
              <a:blipFill>
                <a:blip r:embed="rId4"/>
                <a:stretch>
                  <a:fillRect l="-1359" r="-1902"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073314E-31BA-427B-A3B4-9A82888B787A}"/>
                  </a:ext>
                </a:extLst>
              </p:cNvPr>
              <p:cNvSpPr txBox="1"/>
              <p:nvPr/>
            </p:nvSpPr>
            <p:spPr>
              <a:xfrm>
                <a:off x="1143000" y="4784838"/>
                <a:ext cx="152221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m:rPr>
                              <m:sty m:val="p"/>
                            </m:rPr>
                            <a:rPr lang="en-US" sz="2400" b="0" i="0" smtClean="0">
                              <a:latin typeface="Cambria Math" panose="02040503050406030204" pitchFamily="18" charset="0"/>
                            </a:rPr>
                            <m:t>L</m:t>
                          </m:r>
                        </m:sub>
                      </m:sSub>
                      <m:r>
                        <a:rPr lang="en-US" sz="2400" b="0" i="0" smtClean="0">
                          <a:latin typeface="Cambria Math" panose="02040503050406030204" pitchFamily="18" charset="0"/>
                        </a:rPr>
                        <m:t>=12.6</m:t>
                      </m:r>
                      <m:r>
                        <m:rPr>
                          <m:sty m:val="p"/>
                        </m:rPr>
                        <a:rPr lang="en-US" sz="2400" b="0" i="0" smtClean="0">
                          <a:latin typeface="Cambria Math" panose="02040503050406030204" pitchFamily="18" charset="0"/>
                        </a:rPr>
                        <m:t>x</m:t>
                      </m:r>
                    </m:oMath>
                  </m:oMathPara>
                </a14:m>
                <a:endParaRPr lang="en-US" sz="2400" dirty="0"/>
              </a:p>
            </p:txBody>
          </p:sp>
        </mc:Choice>
        <mc:Fallback xmlns="">
          <p:sp>
            <p:nvSpPr>
              <p:cNvPr id="8" name="TextBox 7">
                <a:extLst>
                  <a:ext uri="{FF2B5EF4-FFF2-40B4-BE49-F238E27FC236}">
                    <a16:creationId xmlns:a16="http://schemas.microsoft.com/office/drawing/2014/main" id="{F073314E-31BA-427B-A3B4-9A82888B787A}"/>
                  </a:ext>
                </a:extLst>
              </p:cNvPr>
              <p:cNvSpPr txBox="1">
                <a:spLocks noRot="1" noChangeAspect="1" noMove="1" noResize="1" noEditPoints="1" noAdjustHandles="1" noChangeArrowheads="1" noChangeShapeType="1" noTextEdit="1"/>
              </p:cNvSpPr>
              <p:nvPr/>
            </p:nvSpPr>
            <p:spPr>
              <a:xfrm>
                <a:off x="1143000" y="4784838"/>
                <a:ext cx="1522212" cy="369332"/>
              </a:xfrm>
              <a:prstGeom prst="rect">
                <a:avLst/>
              </a:prstGeom>
              <a:blipFill>
                <a:blip r:embed="rId5"/>
                <a:stretch>
                  <a:fillRect l="-4016" r="-4016" b="-18033"/>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F9B104C-1A4A-4708-A601-EBC84823C521}"/>
              </a:ext>
            </a:extLst>
          </p:cNvPr>
          <p:cNvSpPr txBox="1"/>
          <p:nvPr/>
        </p:nvSpPr>
        <p:spPr>
          <a:xfrm>
            <a:off x="6298453" y="4874305"/>
            <a:ext cx="2297352" cy="369332"/>
          </a:xfrm>
          <a:prstGeom prst="rect">
            <a:avLst/>
          </a:prstGeom>
          <a:noFill/>
        </p:spPr>
        <p:txBody>
          <a:bodyPr wrap="square" rtlCol="0">
            <a:spAutoFit/>
          </a:bodyPr>
          <a:lstStyle/>
          <a:p>
            <a:r>
              <a:rPr lang="en-US" dirty="0"/>
              <a:t>x: height difference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8">
            <a:extLst>
              <a:ext uri="{FF2B5EF4-FFF2-40B4-BE49-F238E27FC236}">
                <a16:creationId xmlns:a16="http://schemas.microsoft.com/office/drawing/2014/main" id="{29E43341-D240-4F4F-BBB0-13055EA24A74}"/>
              </a:ext>
            </a:extLst>
          </p:cNvPr>
          <p:cNvSpPr txBox="1">
            <a:spLocks noChangeArrowheads="1"/>
          </p:cNvSpPr>
          <p:nvPr/>
        </p:nvSpPr>
        <p:spPr bwMode="auto">
          <a:xfrm>
            <a:off x="108000" y="106555"/>
            <a:ext cx="751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9" name="Dikdörtgen 5">
            <a:extLst>
              <a:ext uri="{FF2B5EF4-FFF2-40B4-BE49-F238E27FC236}">
                <a16:creationId xmlns:a16="http://schemas.microsoft.com/office/drawing/2014/main" id="{BB5420DE-A022-4436-A5E1-45AEE93B4001}"/>
              </a:ext>
            </a:extLst>
          </p:cNvPr>
          <p:cNvSpPr/>
          <p:nvPr/>
        </p:nvSpPr>
        <p:spPr>
          <a:xfrm rot="10800000" flipV="1">
            <a:off x="125929" y="721574"/>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
        <p:nvSpPr>
          <p:cNvPr id="16" name="TextBox 1">
            <a:extLst>
              <a:ext uri="{FF2B5EF4-FFF2-40B4-BE49-F238E27FC236}">
                <a16:creationId xmlns:a16="http://schemas.microsoft.com/office/drawing/2014/main" id="{38BDF408-6C3B-4B34-B6DC-9965C8E8BA26}"/>
              </a:ext>
            </a:extLst>
          </p:cNvPr>
          <p:cNvSpPr txBox="1">
            <a:spLocks noChangeArrowheads="1"/>
          </p:cNvSpPr>
          <p:nvPr/>
        </p:nvSpPr>
        <p:spPr bwMode="auto">
          <a:xfrm>
            <a:off x="155063" y="1005034"/>
            <a:ext cx="8623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(3) </a:t>
            </a:r>
            <a:r>
              <a:rPr lang="en-US" altLang="tr-TR" noProof="1"/>
              <a:t>Calculate the friction factor in straight pipes using friction loss and also using</a:t>
            </a:r>
            <a:br>
              <a:rPr lang="en-US" altLang="tr-TR" noProof="1"/>
            </a:br>
            <a:r>
              <a:rPr lang="en-US" altLang="tr-TR" noProof="1"/>
              <a:t>Blasius's equation</a:t>
            </a:r>
          </a:p>
          <a:p>
            <a:endParaRPr lang="en-US" altLang="tr-TR" noProof="1"/>
          </a:p>
          <a:p>
            <a:r>
              <a:rPr lang="en-US" altLang="tr-TR" noProof="1"/>
              <a:t>[This tables will be prepared for [3-4] and [8-9] piezometer tubes]</a:t>
            </a:r>
          </a:p>
        </p:txBody>
      </p:sp>
      <p:sp>
        <p:nvSpPr>
          <p:cNvPr id="17" name="TextBox 2">
            <a:extLst>
              <a:ext uri="{FF2B5EF4-FFF2-40B4-BE49-F238E27FC236}">
                <a16:creationId xmlns:a16="http://schemas.microsoft.com/office/drawing/2014/main" id="{487E939A-3CA4-4CC6-81EB-F294852561FE}"/>
              </a:ext>
            </a:extLst>
          </p:cNvPr>
          <p:cNvSpPr txBox="1">
            <a:spLocks noChangeArrowheads="1"/>
          </p:cNvSpPr>
          <p:nvPr/>
        </p:nvSpPr>
        <p:spPr bwMode="auto">
          <a:xfrm>
            <a:off x="457200" y="2370300"/>
            <a:ext cx="312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11&amp; Table 12</a:t>
            </a:r>
          </a:p>
        </p:txBody>
      </p:sp>
      <p:sp>
        <p:nvSpPr>
          <p:cNvPr id="19" name="TextBox 18">
            <a:extLst>
              <a:ext uri="{FF2B5EF4-FFF2-40B4-BE49-F238E27FC236}">
                <a16:creationId xmlns:a16="http://schemas.microsoft.com/office/drawing/2014/main" id="{FD2D25B8-1D37-41FB-85F0-A487A951F08F}"/>
              </a:ext>
            </a:extLst>
          </p:cNvPr>
          <p:cNvSpPr txBox="1">
            <a:spLocks noRot="1" noChangeAspect="1" noMove="1" noResize="1" noEditPoints="1" noAdjustHandles="1" noChangeArrowheads="1" noChangeShapeType="1" noTextEdit="1"/>
          </p:cNvSpPr>
          <p:nvPr/>
        </p:nvSpPr>
        <p:spPr>
          <a:xfrm>
            <a:off x="838200" y="4742970"/>
            <a:ext cx="2254014" cy="526041"/>
          </a:xfrm>
          <a:prstGeom prst="rect">
            <a:avLst/>
          </a:prstGeom>
          <a:blipFill>
            <a:blip r:embed="rId2"/>
            <a:stretch>
              <a:fillRect/>
            </a:stretch>
          </a:blipFill>
        </p:spPr>
        <p:txBody>
          <a:bodyPr/>
          <a:lstStyle/>
          <a:p>
            <a:pPr>
              <a:defRPr/>
            </a:pPr>
            <a:r>
              <a:rPr lang="en-US">
                <a:noFill/>
              </a:rPr>
              <a:t> </a:t>
            </a:r>
          </a:p>
        </p:txBody>
      </p:sp>
      <p:graphicFrame>
        <p:nvGraphicFramePr>
          <p:cNvPr id="20" name="Table 19">
            <a:extLst>
              <a:ext uri="{FF2B5EF4-FFF2-40B4-BE49-F238E27FC236}">
                <a16:creationId xmlns:a16="http://schemas.microsoft.com/office/drawing/2014/main" id="{D3AA3AC2-8E54-4809-91BD-CE9F5D201644}"/>
              </a:ext>
            </a:extLst>
          </p:cNvPr>
          <p:cNvGraphicFramePr>
            <a:graphicFrameLocks noGrp="1"/>
          </p:cNvGraphicFramePr>
          <p:nvPr>
            <p:extLst/>
          </p:nvPr>
        </p:nvGraphicFramePr>
        <p:xfrm>
          <a:off x="313814" y="2905125"/>
          <a:ext cx="8305798" cy="889000"/>
        </p:xfrm>
        <a:graphic>
          <a:graphicData uri="http://schemas.openxmlformats.org/drawingml/2006/table">
            <a:tbl>
              <a:tblPr firstRow="1" bandRow="1">
                <a:tableStyleId>{5940675A-B579-460E-94D1-54222C63F5DA}</a:tableStyleId>
              </a:tblPr>
              <a:tblGrid>
                <a:gridCol w="685800">
                  <a:extLst>
                    <a:ext uri="{9D8B030D-6E8A-4147-A177-3AD203B41FA5}">
                      <a16:colId xmlns:a16="http://schemas.microsoft.com/office/drawing/2014/main" val="6243959"/>
                    </a:ext>
                  </a:extLst>
                </a:gridCol>
                <a:gridCol w="688090">
                  <a:extLst>
                    <a:ext uri="{9D8B030D-6E8A-4147-A177-3AD203B41FA5}">
                      <a16:colId xmlns:a16="http://schemas.microsoft.com/office/drawing/2014/main" val="2939764162"/>
                    </a:ext>
                  </a:extLst>
                </a:gridCol>
                <a:gridCol w="912110">
                  <a:extLst>
                    <a:ext uri="{9D8B030D-6E8A-4147-A177-3AD203B41FA5}">
                      <a16:colId xmlns:a16="http://schemas.microsoft.com/office/drawing/2014/main" val="2499895060"/>
                    </a:ext>
                  </a:extLst>
                </a:gridCol>
                <a:gridCol w="914400">
                  <a:extLst>
                    <a:ext uri="{9D8B030D-6E8A-4147-A177-3AD203B41FA5}">
                      <a16:colId xmlns:a16="http://schemas.microsoft.com/office/drawing/2014/main" val="551968048"/>
                    </a:ext>
                  </a:extLst>
                </a:gridCol>
                <a:gridCol w="914400">
                  <a:extLst>
                    <a:ext uri="{9D8B030D-6E8A-4147-A177-3AD203B41FA5}">
                      <a16:colId xmlns:a16="http://schemas.microsoft.com/office/drawing/2014/main" val="3899084772"/>
                    </a:ext>
                  </a:extLst>
                </a:gridCol>
                <a:gridCol w="1210186">
                  <a:extLst>
                    <a:ext uri="{9D8B030D-6E8A-4147-A177-3AD203B41FA5}">
                      <a16:colId xmlns:a16="http://schemas.microsoft.com/office/drawing/2014/main" val="3893994031"/>
                    </a:ext>
                  </a:extLst>
                </a:gridCol>
                <a:gridCol w="857524">
                  <a:extLst>
                    <a:ext uri="{9D8B030D-6E8A-4147-A177-3AD203B41FA5}">
                      <a16:colId xmlns:a16="http://schemas.microsoft.com/office/drawing/2014/main" val="3015732271"/>
                    </a:ext>
                  </a:extLst>
                </a:gridCol>
                <a:gridCol w="1061644">
                  <a:extLst>
                    <a:ext uri="{9D8B030D-6E8A-4147-A177-3AD203B41FA5}">
                      <a16:colId xmlns:a16="http://schemas.microsoft.com/office/drawing/2014/main" val="629192168"/>
                    </a:ext>
                  </a:extLst>
                </a:gridCol>
                <a:gridCol w="1061644">
                  <a:extLst>
                    <a:ext uri="{9D8B030D-6E8A-4147-A177-3AD203B41FA5}">
                      <a16:colId xmlns:a16="http://schemas.microsoft.com/office/drawing/2014/main" val="2135228790"/>
                    </a:ext>
                  </a:extLst>
                </a:gridCol>
              </a:tblGrid>
              <a:tr h="370840">
                <a:tc>
                  <a:txBody>
                    <a:bodyPr/>
                    <a:lstStyle/>
                    <a:p>
                      <a:r>
                        <a:rPr lang="en-US" sz="1400" b="1" dirty="0">
                          <a:latin typeface="Arial" panose="020B0604020202020204" pitchFamily="34" charset="0"/>
                          <a:cs typeface="Arial" panose="020B0604020202020204" pitchFamily="34" charset="0"/>
                        </a:rPr>
                        <a:t>Test No</a:t>
                      </a:r>
                    </a:p>
                  </a:txBody>
                  <a:tcPr/>
                </a:tc>
                <a:tc>
                  <a:txBody>
                    <a:bodyPr/>
                    <a:lstStyle/>
                    <a:p>
                      <a:r>
                        <a:rPr lang="en-US" sz="1400" b="1" dirty="0">
                          <a:latin typeface="Arial" panose="020B0604020202020204" pitchFamily="34" charset="0"/>
                          <a:cs typeface="Arial" panose="020B0604020202020204" pitchFamily="34" charset="0"/>
                        </a:rPr>
                        <a:t>  t (s)</a:t>
                      </a:r>
                    </a:p>
                  </a:txBody>
                  <a:tcPr/>
                </a:tc>
                <a:tc>
                  <a:txBody>
                    <a:bodyPr/>
                    <a:lstStyle/>
                    <a:p>
                      <a:r>
                        <a:rPr lang="en-US" sz="1400" b="1" dirty="0">
                          <a:latin typeface="Arial" panose="020B0604020202020204" pitchFamily="34" charset="0"/>
                          <a:cs typeface="Arial" panose="020B0604020202020204" pitchFamily="34" charset="0"/>
                        </a:rPr>
                        <a:t> m (kg/s)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Q (m</a:t>
                      </a:r>
                      <a:r>
                        <a:rPr lang="en-US" sz="1400" b="1" baseline="30000" dirty="0">
                          <a:latin typeface="Arial" panose="020B0604020202020204" pitchFamily="34" charset="0"/>
                          <a:cs typeface="Arial" panose="020B0604020202020204" pitchFamily="34" charset="0"/>
                        </a:rPr>
                        <a:t>3</a:t>
                      </a:r>
                      <a:r>
                        <a:rPr lang="en-US" sz="1400" b="1" baseline="0" dirty="0">
                          <a:latin typeface="Arial" panose="020B0604020202020204" pitchFamily="34" charset="0"/>
                          <a:cs typeface="Arial" panose="020B0604020202020204" pitchFamily="34" charset="0"/>
                        </a:rPr>
                        <a:t>/ s)</a:t>
                      </a:r>
                      <a:endParaRPr lang="en-US" sz="1400" b="1" dirty="0">
                        <a:latin typeface="Arial" panose="020B0604020202020204" pitchFamily="34" charset="0"/>
                        <a:cs typeface="Arial" panose="020B0604020202020204" pitchFamily="34" charset="0"/>
                      </a:endParaRPr>
                    </a:p>
                  </a:txBody>
                  <a:tcPr/>
                </a:tc>
                <a:tc>
                  <a:txBody>
                    <a:bodyPr/>
                    <a:lstStyle/>
                    <a:p>
                      <a:r>
                        <a:rPr lang="en-US" sz="1400" b="1" dirty="0">
                          <a:latin typeface="Arial" panose="020B0604020202020204" pitchFamily="34" charset="0"/>
                          <a:cs typeface="Arial" panose="020B0604020202020204" pitchFamily="34" charset="0"/>
                        </a:rPr>
                        <a:t> V (m/s)</a:t>
                      </a:r>
                    </a:p>
                  </a:txBody>
                  <a:tcPr/>
                </a:tc>
                <a:tc>
                  <a:txBody>
                    <a:bodyPr/>
                    <a:lstStyle/>
                    <a:p>
                      <a:r>
                        <a:rPr lang="en-US" sz="1400" b="1" dirty="0">
                          <a:latin typeface="Arial" panose="020B0604020202020204" pitchFamily="34" charset="0"/>
                          <a:cs typeface="Arial" panose="020B0604020202020204" pitchFamily="34" charset="0"/>
                        </a:rPr>
                        <a:t>h</a:t>
                      </a:r>
                      <a:r>
                        <a:rPr lang="en-US" sz="1400" b="1" baseline="-25000" dirty="0">
                          <a:latin typeface="Arial" panose="020B0604020202020204" pitchFamily="34" charset="0"/>
                          <a:cs typeface="Arial" panose="020B0604020202020204" pitchFamily="34" charset="0"/>
                        </a:rPr>
                        <a:t>L </a:t>
                      </a:r>
                      <a:r>
                        <a:rPr lang="en-US" sz="1400" b="1" dirty="0">
                          <a:latin typeface="Arial" panose="020B0604020202020204" pitchFamily="34" charset="0"/>
                          <a:cs typeface="Arial" panose="020B0604020202020204" pitchFamily="34" charset="0"/>
                        </a:rPr>
                        <a:t>(m water)</a:t>
                      </a:r>
                    </a:p>
                  </a:txBody>
                  <a:tcPr/>
                </a:tc>
                <a:tc>
                  <a:txBody>
                    <a:bodyPr/>
                    <a:lstStyle/>
                    <a:p>
                      <a:r>
                        <a:rPr lang="en-US" sz="1400" b="1" dirty="0">
                          <a:latin typeface="Arial" panose="020B0604020202020204" pitchFamily="34" charset="0"/>
                          <a:cs typeface="Arial" panose="020B0604020202020204" pitchFamily="34" charset="0"/>
                        </a:rPr>
                        <a:t> Re</a:t>
                      </a:r>
                    </a:p>
                  </a:txBody>
                  <a:tcPr/>
                </a:tc>
                <a:tc>
                  <a:txBody>
                    <a:bodyPr/>
                    <a:lstStyle/>
                    <a:p>
                      <a:r>
                        <a:rPr lang="en-US" sz="1400" b="1" dirty="0">
                          <a:latin typeface="Arial" panose="020B0604020202020204" pitchFamily="34" charset="0"/>
                          <a:cs typeface="Arial" panose="020B0604020202020204" pitchFamily="34" charset="0"/>
                        </a:rPr>
                        <a:t>  f (head loss)</a:t>
                      </a:r>
                    </a:p>
                  </a:txBody>
                  <a:tcPr/>
                </a:tc>
                <a:tc>
                  <a:txBody>
                    <a:bodyPr/>
                    <a:lstStyle/>
                    <a:p>
                      <a:r>
                        <a:rPr lang="en-US" sz="1400" b="1" dirty="0">
                          <a:latin typeface="Arial" panose="020B0604020202020204" pitchFamily="34" charset="0"/>
                          <a:cs typeface="Arial" panose="020B0604020202020204" pitchFamily="34" charset="0"/>
                        </a:rPr>
                        <a:t>f (Blasius)</a:t>
                      </a:r>
                    </a:p>
                  </a:txBody>
                  <a:tcPr/>
                </a:tc>
                <a:extLst>
                  <a:ext uri="{0D108BD9-81ED-4DB2-BD59-A6C34878D82A}">
                    <a16:rowId xmlns:a16="http://schemas.microsoft.com/office/drawing/2014/main" val="2426667155"/>
                  </a:ext>
                </a:extLst>
              </a:tr>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5450361"/>
                  </a:ext>
                </a:extLst>
              </a:tr>
            </a:tbl>
          </a:graphicData>
        </a:graphic>
      </p:graphicFrame>
      <p:sp>
        <p:nvSpPr>
          <p:cNvPr id="21" name="TextBox 20">
            <a:extLst>
              <a:ext uri="{FF2B5EF4-FFF2-40B4-BE49-F238E27FC236}">
                <a16:creationId xmlns:a16="http://schemas.microsoft.com/office/drawing/2014/main" id="{0730724E-20C6-4285-B8B4-15CF9E3FB74F}"/>
              </a:ext>
            </a:extLst>
          </p:cNvPr>
          <p:cNvSpPr txBox="1">
            <a:spLocks noRot="1" noChangeAspect="1" noMove="1" noResize="1" noEditPoints="1" noAdjustHandles="1" noChangeArrowheads="1" noChangeShapeType="1" noTextEdit="1"/>
          </p:cNvSpPr>
          <p:nvPr/>
        </p:nvSpPr>
        <p:spPr>
          <a:xfrm>
            <a:off x="5029200" y="4648200"/>
            <a:ext cx="2198487" cy="620811"/>
          </a:xfrm>
          <a:prstGeom prst="rect">
            <a:avLst/>
          </a:prstGeom>
          <a:blipFill>
            <a:blip r:embed="rId3"/>
            <a:stretch>
              <a:fillRect/>
            </a:stretch>
          </a:blipFill>
        </p:spPr>
        <p:txBody>
          <a:bodyPr/>
          <a:lstStyle/>
          <a:p>
            <a:pPr>
              <a:defRPr/>
            </a:pPr>
            <a:r>
              <a:rPr lang="en-US">
                <a:noFill/>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8">
            <a:extLst>
              <a:ext uri="{FF2B5EF4-FFF2-40B4-BE49-F238E27FC236}">
                <a16:creationId xmlns:a16="http://schemas.microsoft.com/office/drawing/2014/main" id="{EE5FCE99-CC92-4B4C-988A-6EB0B1F285D5}"/>
              </a:ext>
            </a:extLst>
          </p:cNvPr>
          <p:cNvSpPr txBox="1">
            <a:spLocks noChangeArrowheads="1"/>
          </p:cNvSpPr>
          <p:nvPr/>
        </p:nvSpPr>
        <p:spPr bwMode="auto">
          <a:xfrm>
            <a:off x="204321" y="153249"/>
            <a:ext cx="7515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33796" name="TextBox 13">
            <a:extLst>
              <a:ext uri="{FF2B5EF4-FFF2-40B4-BE49-F238E27FC236}">
                <a16:creationId xmlns:a16="http://schemas.microsoft.com/office/drawing/2014/main" id="{DF69BE42-65F5-403C-B59C-A13682E37FF6}"/>
              </a:ext>
            </a:extLst>
          </p:cNvPr>
          <p:cNvSpPr txBox="1">
            <a:spLocks noChangeArrowheads="1"/>
          </p:cNvSpPr>
          <p:nvPr/>
        </p:nvSpPr>
        <p:spPr bwMode="auto">
          <a:xfrm>
            <a:off x="132397" y="1024289"/>
            <a:ext cx="86550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(4) </a:t>
            </a:r>
            <a:r>
              <a:rPr lang="en-US" altLang="tr-TR" dirty="0"/>
              <a:t>Calculation of Loss Coefficient Values for Five Bends</a:t>
            </a:r>
          </a:p>
          <a:p>
            <a:endParaRPr lang="en-US" altLang="tr-TR" noProof="1"/>
          </a:p>
          <a:p>
            <a:r>
              <a:rPr lang="en-US" altLang="tr-TR" noProof="1"/>
              <a:t>[This tables will be prepared for [1-2], [5-6], [11-12], [13-14] and [15-16] piezometer tubes]</a:t>
            </a:r>
          </a:p>
          <a:p>
            <a:endParaRPr lang="en-US" altLang="tr-TR" dirty="0"/>
          </a:p>
        </p:txBody>
      </p:sp>
      <p:sp>
        <p:nvSpPr>
          <p:cNvPr id="33797" name="TextBox 18">
            <a:extLst>
              <a:ext uri="{FF2B5EF4-FFF2-40B4-BE49-F238E27FC236}">
                <a16:creationId xmlns:a16="http://schemas.microsoft.com/office/drawing/2014/main" id="{05F9F989-E078-4826-AD95-2C6743F677DA}"/>
              </a:ext>
            </a:extLst>
          </p:cNvPr>
          <p:cNvSpPr txBox="1">
            <a:spLocks noChangeArrowheads="1"/>
          </p:cNvSpPr>
          <p:nvPr/>
        </p:nvSpPr>
        <p:spPr bwMode="auto">
          <a:xfrm>
            <a:off x="609599" y="2247117"/>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13 - Table 17</a:t>
            </a:r>
          </a:p>
        </p:txBody>
      </p:sp>
      <p:graphicFrame>
        <p:nvGraphicFramePr>
          <p:cNvPr id="20" name="Table 19">
            <a:extLst>
              <a:ext uri="{FF2B5EF4-FFF2-40B4-BE49-F238E27FC236}">
                <a16:creationId xmlns:a16="http://schemas.microsoft.com/office/drawing/2014/main" id="{C5362D17-DBCF-4FE0-AD09-7F2F1A166021}"/>
              </a:ext>
            </a:extLst>
          </p:cNvPr>
          <p:cNvGraphicFramePr>
            <a:graphicFrameLocks noGrp="1"/>
          </p:cNvGraphicFramePr>
          <p:nvPr>
            <p:extLst>
              <p:ext uri="{D42A27DB-BD31-4B8C-83A1-F6EECF244321}">
                <p14:modId xmlns:p14="http://schemas.microsoft.com/office/powerpoint/2010/main" val="2909888099"/>
              </p:ext>
            </p:extLst>
          </p:nvPr>
        </p:nvGraphicFramePr>
        <p:xfrm>
          <a:off x="208924" y="2689749"/>
          <a:ext cx="6181725" cy="889000"/>
        </p:xfrm>
        <a:graphic>
          <a:graphicData uri="http://schemas.openxmlformats.org/drawingml/2006/table">
            <a:tbl>
              <a:tblPr firstRow="1" bandRow="1">
                <a:tableStyleId>{5940675A-B579-460E-94D1-54222C63F5DA}</a:tableStyleId>
              </a:tblPr>
              <a:tblGrid>
                <a:gridCol w="685713">
                  <a:extLst>
                    <a:ext uri="{9D8B030D-6E8A-4147-A177-3AD203B41FA5}">
                      <a16:colId xmlns:a16="http://schemas.microsoft.com/office/drawing/2014/main" val="6243959"/>
                    </a:ext>
                  </a:extLst>
                </a:gridCol>
                <a:gridCol w="688003">
                  <a:extLst>
                    <a:ext uri="{9D8B030D-6E8A-4147-A177-3AD203B41FA5}">
                      <a16:colId xmlns:a16="http://schemas.microsoft.com/office/drawing/2014/main" val="2939764162"/>
                    </a:ext>
                  </a:extLst>
                </a:gridCol>
                <a:gridCol w="911994">
                  <a:extLst>
                    <a:ext uri="{9D8B030D-6E8A-4147-A177-3AD203B41FA5}">
                      <a16:colId xmlns:a16="http://schemas.microsoft.com/office/drawing/2014/main" val="2499895060"/>
                    </a:ext>
                  </a:extLst>
                </a:gridCol>
                <a:gridCol w="914284">
                  <a:extLst>
                    <a:ext uri="{9D8B030D-6E8A-4147-A177-3AD203B41FA5}">
                      <a16:colId xmlns:a16="http://schemas.microsoft.com/office/drawing/2014/main" val="551968048"/>
                    </a:ext>
                  </a:extLst>
                </a:gridCol>
                <a:gridCol w="914284">
                  <a:extLst>
                    <a:ext uri="{9D8B030D-6E8A-4147-A177-3AD203B41FA5}">
                      <a16:colId xmlns:a16="http://schemas.microsoft.com/office/drawing/2014/main" val="3899084772"/>
                    </a:ext>
                  </a:extLst>
                </a:gridCol>
                <a:gridCol w="1005938">
                  <a:extLst>
                    <a:ext uri="{9D8B030D-6E8A-4147-A177-3AD203B41FA5}">
                      <a16:colId xmlns:a16="http://schemas.microsoft.com/office/drawing/2014/main" val="3893994031"/>
                    </a:ext>
                  </a:extLst>
                </a:gridCol>
                <a:gridCol w="1061509">
                  <a:extLst>
                    <a:ext uri="{9D8B030D-6E8A-4147-A177-3AD203B41FA5}">
                      <a16:colId xmlns:a16="http://schemas.microsoft.com/office/drawing/2014/main" val="3015732271"/>
                    </a:ext>
                  </a:extLst>
                </a:gridCol>
              </a:tblGrid>
              <a:tr h="370840">
                <a:tc>
                  <a:txBody>
                    <a:bodyPr/>
                    <a:lstStyle/>
                    <a:p>
                      <a:r>
                        <a:rPr lang="en-US" sz="1400" b="1" dirty="0">
                          <a:latin typeface="Arial" panose="020B0604020202020204" pitchFamily="34" charset="0"/>
                          <a:cs typeface="Arial" panose="020B0604020202020204" pitchFamily="34" charset="0"/>
                        </a:rPr>
                        <a:t>Test No</a:t>
                      </a:r>
                    </a:p>
                  </a:txBody>
                  <a:tcPr marL="91428" marR="91428"/>
                </a:tc>
                <a:tc>
                  <a:txBody>
                    <a:bodyPr/>
                    <a:lstStyle/>
                    <a:p>
                      <a:r>
                        <a:rPr lang="en-US" sz="1400" b="1" dirty="0">
                          <a:latin typeface="Arial" panose="020B0604020202020204" pitchFamily="34" charset="0"/>
                          <a:cs typeface="Arial" panose="020B0604020202020204" pitchFamily="34" charset="0"/>
                        </a:rPr>
                        <a:t>  t (s)</a:t>
                      </a:r>
                    </a:p>
                  </a:txBody>
                  <a:tcPr marL="91428" marR="91428"/>
                </a:tc>
                <a:tc>
                  <a:txBody>
                    <a:bodyPr/>
                    <a:lstStyle/>
                    <a:p>
                      <a:r>
                        <a:rPr lang="en-US" sz="1400" b="1" dirty="0">
                          <a:latin typeface="Arial" panose="020B0604020202020204" pitchFamily="34" charset="0"/>
                          <a:cs typeface="Arial" panose="020B0604020202020204" pitchFamily="34" charset="0"/>
                        </a:rPr>
                        <a:t> m (kg/s)</a:t>
                      </a:r>
                    </a:p>
                  </a:txBody>
                  <a:tcPr marL="91428" marR="9142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Q (m</a:t>
                      </a:r>
                      <a:r>
                        <a:rPr lang="en-US" sz="1400" b="1" baseline="30000" dirty="0">
                          <a:latin typeface="Arial" panose="020B0604020202020204" pitchFamily="34" charset="0"/>
                          <a:cs typeface="Arial" panose="020B0604020202020204" pitchFamily="34" charset="0"/>
                        </a:rPr>
                        <a:t>3</a:t>
                      </a:r>
                      <a:r>
                        <a:rPr lang="en-US" sz="1400" b="1" baseline="0" dirty="0">
                          <a:latin typeface="Arial" panose="020B0604020202020204" pitchFamily="34" charset="0"/>
                          <a:cs typeface="Arial" panose="020B0604020202020204" pitchFamily="34" charset="0"/>
                        </a:rPr>
                        <a:t>/ s)</a:t>
                      </a:r>
                      <a:endParaRPr lang="en-US" sz="1400" b="1" dirty="0">
                        <a:latin typeface="Arial" panose="020B0604020202020204" pitchFamily="34" charset="0"/>
                        <a:cs typeface="Arial" panose="020B0604020202020204" pitchFamily="34" charset="0"/>
                      </a:endParaRPr>
                    </a:p>
                  </a:txBody>
                  <a:tcPr marL="91428" marR="91428"/>
                </a:tc>
                <a:tc>
                  <a:txBody>
                    <a:bodyPr/>
                    <a:lstStyle/>
                    <a:p>
                      <a:r>
                        <a:rPr lang="en-US" sz="1400" b="1" dirty="0">
                          <a:latin typeface="Arial" panose="020B0604020202020204" pitchFamily="34" charset="0"/>
                          <a:cs typeface="Arial" panose="020B0604020202020204" pitchFamily="34" charset="0"/>
                        </a:rPr>
                        <a:t> V (m/s)</a:t>
                      </a:r>
                    </a:p>
                  </a:txBody>
                  <a:tcPr marL="91428" marR="91428"/>
                </a:tc>
                <a:tc>
                  <a:txBody>
                    <a:bodyPr/>
                    <a:lstStyle/>
                    <a:p>
                      <a:r>
                        <a:rPr lang="en-US" sz="1400" b="1" dirty="0">
                          <a:latin typeface="Arial" panose="020B0604020202020204" pitchFamily="34" charset="0"/>
                          <a:cs typeface="Arial" panose="020B0604020202020204" pitchFamily="34" charset="0"/>
                        </a:rPr>
                        <a:t>h</a:t>
                      </a:r>
                      <a:r>
                        <a:rPr lang="en-US" sz="1400" b="1" baseline="-25000" dirty="0">
                          <a:latin typeface="Arial" panose="020B0604020202020204" pitchFamily="34" charset="0"/>
                          <a:cs typeface="Arial" panose="020B0604020202020204" pitchFamily="34" charset="0"/>
                        </a:rPr>
                        <a:t>L</a:t>
                      </a:r>
                      <a:r>
                        <a:rPr lang="en-US" sz="1400" b="1" dirty="0">
                          <a:latin typeface="Arial" panose="020B0604020202020204" pitchFamily="34" charset="0"/>
                          <a:cs typeface="Arial" panose="020B0604020202020204" pitchFamily="34" charset="0"/>
                        </a:rPr>
                        <a:t> (m water)</a:t>
                      </a:r>
                    </a:p>
                  </a:txBody>
                  <a:tcPr marL="91428" marR="91428"/>
                </a:tc>
                <a:tc>
                  <a:txBody>
                    <a:bodyPr/>
                    <a:lstStyle/>
                    <a:p>
                      <a:r>
                        <a:rPr lang="en-US" sz="1400" b="1" dirty="0">
                          <a:latin typeface="Arial" panose="020B0604020202020204" pitchFamily="34" charset="0"/>
                          <a:cs typeface="Arial" panose="020B0604020202020204" pitchFamily="34" charset="0"/>
                        </a:rPr>
                        <a:t> K</a:t>
                      </a:r>
                      <a:r>
                        <a:rPr lang="en-US" sz="1400" b="1" baseline="-25000" dirty="0">
                          <a:latin typeface="Arial" panose="020B0604020202020204" pitchFamily="34" charset="0"/>
                          <a:cs typeface="Arial" panose="020B0604020202020204" pitchFamily="34" charset="0"/>
                        </a:rPr>
                        <a:t>B</a:t>
                      </a:r>
                    </a:p>
                  </a:txBody>
                  <a:tcPr marL="91428" marR="91428"/>
                </a:tc>
                <a:extLst>
                  <a:ext uri="{0D108BD9-81ED-4DB2-BD59-A6C34878D82A}">
                    <a16:rowId xmlns:a16="http://schemas.microsoft.com/office/drawing/2014/main" val="2426667155"/>
                  </a:ext>
                </a:extLst>
              </a:tr>
              <a:tr h="370840">
                <a:tc>
                  <a:txBody>
                    <a:bodyPr/>
                    <a:lstStyle/>
                    <a:p>
                      <a:endParaRPr lang="en-US" dirty="0"/>
                    </a:p>
                  </a:txBody>
                  <a:tcPr marL="91428" marR="91428"/>
                </a:tc>
                <a:tc>
                  <a:txBody>
                    <a:bodyPr/>
                    <a:lstStyle/>
                    <a:p>
                      <a:endParaRPr lang="en-US" dirty="0"/>
                    </a:p>
                  </a:txBody>
                  <a:tcPr marL="91428" marR="91428"/>
                </a:tc>
                <a:tc>
                  <a:txBody>
                    <a:bodyPr/>
                    <a:lstStyle/>
                    <a:p>
                      <a:endParaRPr lang="en-US" dirty="0"/>
                    </a:p>
                  </a:txBody>
                  <a:tcPr marL="91428" marR="91428"/>
                </a:tc>
                <a:tc>
                  <a:txBody>
                    <a:bodyPr/>
                    <a:lstStyle/>
                    <a:p>
                      <a:endParaRPr lang="en-US"/>
                    </a:p>
                  </a:txBody>
                  <a:tcPr marL="91428" marR="91428"/>
                </a:tc>
                <a:tc>
                  <a:txBody>
                    <a:bodyPr/>
                    <a:lstStyle/>
                    <a:p>
                      <a:endParaRPr lang="en-US" dirty="0"/>
                    </a:p>
                  </a:txBody>
                  <a:tcPr marL="91428" marR="91428"/>
                </a:tc>
                <a:tc>
                  <a:txBody>
                    <a:bodyPr/>
                    <a:lstStyle/>
                    <a:p>
                      <a:endParaRPr lang="en-US" dirty="0"/>
                    </a:p>
                  </a:txBody>
                  <a:tcPr marL="91428" marR="91428"/>
                </a:tc>
                <a:tc>
                  <a:txBody>
                    <a:bodyPr/>
                    <a:lstStyle/>
                    <a:p>
                      <a:endParaRPr lang="en-US" dirty="0"/>
                    </a:p>
                  </a:txBody>
                  <a:tcPr marL="91428" marR="91428"/>
                </a:tc>
                <a:extLst>
                  <a:ext uri="{0D108BD9-81ED-4DB2-BD59-A6C34878D82A}">
                    <a16:rowId xmlns:a16="http://schemas.microsoft.com/office/drawing/2014/main" val="3625450361"/>
                  </a:ext>
                </a:extLst>
              </a:tr>
            </a:tbl>
          </a:graphicData>
        </a:graphic>
      </p:graphicFrame>
      <p:sp>
        <p:nvSpPr>
          <p:cNvPr id="33825" name="TextBox 12">
            <a:extLst>
              <a:ext uri="{FF2B5EF4-FFF2-40B4-BE49-F238E27FC236}">
                <a16:creationId xmlns:a16="http://schemas.microsoft.com/office/drawing/2014/main" id="{4F295982-CA6B-4B8B-A06C-26603696CEA7}"/>
              </a:ext>
            </a:extLst>
          </p:cNvPr>
          <p:cNvSpPr txBox="1">
            <a:spLocks noChangeArrowheads="1"/>
          </p:cNvSpPr>
          <p:nvPr/>
        </p:nvSpPr>
        <p:spPr bwMode="auto">
          <a:xfrm>
            <a:off x="184150" y="4371975"/>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(5) </a:t>
            </a:r>
            <a:r>
              <a:rPr lang="en-US" altLang="tr-TR" dirty="0"/>
              <a:t>Calculation of Loss Coefficient Values for Gate and Globe Valves</a:t>
            </a:r>
          </a:p>
        </p:txBody>
      </p:sp>
      <p:sp>
        <p:nvSpPr>
          <p:cNvPr id="5" name="Rectangle 4">
            <a:extLst>
              <a:ext uri="{FF2B5EF4-FFF2-40B4-BE49-F238E27FC236}">
                <a16:creationId xmlns:a16="http://schemas.microsoft.com/office/drawing/2014/main" id="{FE49B21E-9D28-44D7-8EAB-13DD55B5D35C}"/>
              </a:ext>
            </a:extLst>
          </p:cNvPr>
          <p:cNvSpPr/>
          <p:nvPr/>
        </p:nvSpPr>
        <p:spPr>
          <a:xfrm>
            <a:off x="356553" y="3751445"/>
            <a:ext cx="4017895" cy="457754"/>
          </a:xfrm>
          <a:prstGeom prst="rect">
            <a:avLst/>
          </a:prstGeom>
        </p:spPr>
        <p:txBody>
          <a:bodyPr wrap="none">
            <a:spAutoFit/>
          </a:bodyPr>
          <a:lstStyle/>
          <a:p>
            <a:pPr marL="342900" indent="-342900" algn="just">
              <a:lnSpc>
                <a:spcPct val="150000"/>
              </a:lnSpc>
              <a:spcBef>
                <a:spcPts val="500"/>
              </a:spcBef>
              <a:spcAft>
                <a:spcPts val="500"/>
              </a:spcAft>
              <a:buFont typeface="Symbol" panose="05050102010706020507" pitchFamily="18" charset="2"/>
              <a:buChar char=""/>
              <a:defRPr/>
            </a:pPr>
            <a:r>
              <a:rPr lang="en-US" spc="5" noProof="1">
                <a:solidFill>
                  <a:srgbClr val="000000"/>
                </a:solidFill>
                <a:ea typeface="Times New Roman" panose="02020603050405020304" pitchFamily="18" charset="0"/>
                <a:cs typeface="Arial" panose="020B0604020202020204" pitchFamily="34" charset="0"/>
              </a:rPr>
              <a:t>Draw r/D vs. K</a:t>
            </a:r>
            <a:r>
              <a:rPr lang="en-US" spc="5" baseline="-25000" noProof="1">
                <a:solidFill>
                  <a:srgbClr val="000000"/>
                </a:solidFill>
                <a:ea typeface="Times New Roman" panose="02020603050405020304" pitchFamily="18" charset="0"/>
                <a:cs typeface="Arial" panose="020B0604020202020204" pitchFamily="34" charset="0"/>
              </a:rPr>
              <a:t>B,mean</a:t>
            </a:r>
            <a:r>
              <a:rPr lang="en-US" spc="5" noProof="1">
                <a:solidFill>
                  <a:srgbClr val="000000"/>
                </a:solidFill>
                <a:ea typeface="Times New Roman" panose="02020603050405020304" pitchFamily="18" charset="0"/>
                <a:cs typeface="Arial" panose="020B0604020202020204" pitchFamily="34" charset="0"/>
              </a:rPr>
              <a:t> for five bends</a:t>
            </a:r>
            <a:endParaRPr lang="en-US" dirty="0">
              <a:latin typeface="Times New Roman" panose="02020603050405020304" pitchFamily="18" charset="0"/>
              <a:ea typeface="Times New Roman" panose="02020603050405020304" pitchFamily="18" charset="0"/>
            </a:endParaRPr>
          </a:p>
        </p:txBody>
      </p:sp>
      <p:sp>
        <p:nvSpPr>
          <p:cNvPr id="33827" name="TextBox 14">
            <a:extLst>
              <a:ext uri="{FF2B5EF4-FFF2-40B4-BE49-F238E27FC236}">
                <a16:creationId xmlns:a16="http://schemas.microsoft.com/office/drawing/2014/main" id="{2CD461B0-8016-4915-AC4C-65A4E5D1ABF6}"/>
              </a:ext>
            </a:extLst>
          </p:cNvPr>
          <p:cNvSpPr txBox="1">
            <a:spLocks noChangeArrowheads="1"/>
          </p:cNvSpPr>
          <p:nvPr/>
        </p:nvSpPr>
        <p:spPr bwMode="auto">
          <a:xfrm>
            <a:off x="609600" y="4811713"/>
            <a:ext cx="3122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a:t>Table 18 &amp; Table 19</a:t>
            </a:r>
          </a:p>
        </p:txBody>
      </p:sp>
      <p:graphicFrame>
        <p:nvGraphicFramePr>
          <p:cNvPr id="16" name="Table 15">
            <a:extLst>
              <a:ext uri="{FF2B5EF4-FFF2-40B4-BE49-F238E27FC236}">
                <a16:creationId xmlns:a16="http://schemas.microsoft.com/office/drawing/2014/main" id="{55ABA735-94EC-4195-83D0-E9B3992A547A}"/>
              </a:ext>
            </a:extLst>
          </p:cNvPr>
          <p:cNvGraphicFramePr>
            <a:graphicFrameLocks noGrp="1"/>
          </p:cNvGraphicFramePr>
          <p:nvPr>
            <p:extLst/>
          </p:nvPr>
        </p:nvGraphicFramePr>
        <p:xfrm>
          <a:off x="127794" y="5251450"/>
          <a:ext cx="7236095" cy="909638"/>
        </p:xfrm>
        <a:graphic>
          <a:graphicData uri="http://schemas.openxmlformats.org/drawingml/2006/table">
            <a:tbl>
              <a:tblPr firstRow="1" bandRow="1">
                <a:tableStyleId>{5940675A-B579-460E-94D1-54222C63F5DA}</a:tableStyleId>
              </a:tblPr>
              <a:tblGrid>
                <a:gridCol w="795751">
                  <a:extLst>
                    <a:ext uri="{9D8B030D-6E8A-4147-A177-3AD203B41FA5}">
                      <a16:colId xmlns:a16="http://schemas.microsoft.com/office/drawing/2014/main" val="6243959"/>
                    </a:ext>
                  </a:extLst>
                </a:gridCol>
                <a:gridCol w="798408">
                  <a:extLst>
                    <a:ext uri="{9D8B030D-6E8A-4147-A177-3AD203B41FA5}">
                      <a16:colId xmlns:a16="http://schemas.microsoft.com/office/drawing/2014/main" val="2939764162"/>
                    </a:ext>
                  </a:extLst>
                </a:gridCol>
                <a:gridCol w="1038525">
                  <a:extLst>
                    <a:ext uri="{9D8B030D-6E8A-4147-A177-3AD203B41FA5}">
                      <a16:colId xmlns:a16="http://schemas.microsoft.com/office/drawing/2014/main" val="2499895060"/>
                    </a:ext>
                  </a:extLst>
                </a:gridCol>
                <a:gridCol w="959188">
                  <a:extLst>
                    <a:ext uri="{9D8B030D-6E8A-4147-A177-3AD203B41FA5}">
                      <a16:colId xmlns:a16="http://schemas.microsoft.com/office/drawing/2014/main" val="551968048"/>
                    </a:ext>
                  </a:extLst>
                </a:gridCol>
                <a:gridCol w="911056">
                  <a:extLst>
                    <a:ext uri="{9D8B030D-6E8A-4147-A177-3AD203B41FA5}">
                      <a16:colId xmlns:a16="http://schemas.microsoft.com/office/drawing/2014/main" val="3899084772"/>
                    </a:ext>
                  </a:extLst>
                </a:gridCol>
                <a:gridCol w="1138820">
                  <a:extLst>
                    <a:ext uri="{9D8B030D-6E8A-4147-A177-3AD203B41FA5}">
                      <a16:colId xmlns:a16="http://schemas.microsoft.com/office/drawing/2014/main" val="3208008804"/>
                    </a:ext>
                  </a:extLst>
                </a:gridCol>
                <a:gridCol w="757595">
                  <a:extLst>
                    <a:ext uri="{9D8B030D-6E8A-4147-A177-3AD203B41FA5}">
                      <a16:colId xmlns:a16="http://schemas.microsoft.com/office/drawing/2014/main" val="3893994031"/>
                    </a:ext>
                  </a:extLst>
                </a:gridCol>
                <a:gridCol w="836752">
                  <a:extLst>
                    <a:ext uri="{9D8B030D-6E8A-4147-A177-3AD203B41FA5}">
                      <a16:colId xmlns:a16="http://schemas.microsoft.com/office/drawing/2014/main" val="3015732271"/>
                    </a:ext>
                  </a:extLst>
                </a:gridCol>
              </a:tblGrid>
              <a:tr h="543950">
                <a:tc>
                  <a:txBody>
                    <a:bodyPr/>
                    <a:lstStyle/>
                    <a:p>
                      <a:r>
                        <a:rPr lang="en-US" sz="1400" b="1" dirty="0">
                          <a:latin typeface="Arial" panose="020B0604020202020204" pitchFamily="34" charset="0"/>
                          <a:cs typeface="Arial" panose="020B0604020202020204" pitchFamily="34" charset="0"/>
                        </a:rPr>
                        <a:t>Test No</a:t>
                      </a:r>
                    </a:p>
                  </a:txBody>
                  <a:tcPr marL="91450" marR="91450" marT="45684" marB="45684"/>
                </a:tc>
                <a:tc>
                  <a:txBody>
                    <a:bodyPr/>
                    <a:lstStyle/>
                    <a:p>
                      <a:r>
                        <a:rPr lang="en-US" sz="1400" b="1" dirty="0">
                          <a:latin typeface="Arial" panose="020B0604020202020204" pitchFamily="34" charset="0"/>
                          <a:cs typeface="Arial" panose="020B0604020202020204" pitchFamily="34" charset="0"/>
                        </a:rPr>
                        <a:t>  t (s)</a:t>
                      </a:r>
                    </a:p>
                  </a:txBody>
                  <a:tcPr marL="91450" marR="91450" marT="45684" marB="45684"/>
                </a:tc>
                <a:tc>
                  <a:txBody>
                    <a:bodyPr/>
                    <a:lstStyle/>
                    <a:p>
                      <a:r>
                        <a:rPr lang="en-US" sz="1400" b="1" dirty="0">
                          <a:latin typeface="Arial" panose="020B0604020202020204" pitchFamily="34" charset="0"/>
                          <a:cs typeface="Arial" panose="020B0604020202020204" pitchFamily="34" charset="0"/>
                        </a:rPr>
                        <a:t> m (kg/s)</a:t>
                      </a:r>
                    </a:p>
                  </a:txBody>
                  <a:tcPr marL="91450" marR="91450" marT="45684" marB="456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Q (m</a:t>
                      </a:r>
                      <a:r>
                        <a:rPr lang="en-US" sz="1400" b="1" baseline="30000" dirty="0">
                          <a:latin typeface="Arial" panose="020B0604020202020204" pitchFamily="34" charset="0"/>
                          <a:cs typeface="Arial" panose="020B0604020202020204" pitchFamily="34" charset="0"/>
                        </a:rPr>
                        <a:t>3</a:t>
                      </a:r>
                      <a:r>
                        <a:rPr lang="en-US" sz="1400" b="1" baseline="0" dirty="0">
                          <a:latin typeface="Arial" panose="020B0604020202020204" pitchFamily="34" charset="0"/>
                          <a:cs typeface="Arial" panose="020B0604020202020204" pitchFamily="34" charset="0"/>
                        </a:rPr>
                        <a:t>/ s)</a:t>
                      </a:r>
                      <a:endParaRPr lang="en-US" sz="1400" b="1" dirty="0">
                        <a:latin typeface="Arial" panose="020B0604020202020204" pitchFamily="34" charset="0"/>
                        <a:cs typeface="Arial" panose="020B0604020202020204" pitchFamily="34" charset="0"/>
                      </a:endParaRPr>
                    </a:p>
                  </a:txBody>
                  <a:tcPr marL="91450" marR="91450" marT="45684" marB="45684"/>
                </a:tc>
                <a:tc>
                  <a:txBody>
                    <a:bodyPr/>
                    <a:lstStyle/>
                    <a:p>
                      <a:r>
                        <a:rPr lang="en-US" sz="1400" b="1" dirty="0">
                          <a:latin typeface="Arial" panose="020B0604020202020204" pitchFamily="34" charset="0"/>
                          <a:cs typeface="Arial" panose="020B0604020202020204" pitchFamily="34" charset="0"/>
                        </a:rPr>
                        <a:t> V (m/s)</a:t>
                      </a:r>
                    </a:p>
                  </a:txBody>
                  <a:tcPr marL="91450" marR="91450" marT="45684" marB="456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Arial" panose="020B0604020202020204" pitchFamily="34" charset="0"/>
                          <a:cs typeface="Arial" panose="020B0604020202020204" pitchFamily="34" charset="0"/>
                        </a:rPr>
                        <a:t>x</a:t>
                      </a:r>
                      <a:r>
                        <a:rPr lang="en-US" sz="1400" b="1" baseline="-25000" dirty="0">
                          <a:latin typeface="Arial" panose="020B0604020202020204" pitchFamily="34" charset="0"/>
                          <a:cs typeface="Arial" panose="020B0604020202020204" pitchFamily="34" charset="0"/>
                        </a:rPr>
                        <a:t> </a:t>
                      </a:r>
                      <a:r>
                        <a:rPr lang="en-US" sz="1400" b="1" baseline="0" dirty="0">
                          <a:latin typeface="Arial" panose="020B0604020202020204" pitchFamily="34" charset="0"/>
                          <a:cs typeface="Arial" panose="020B0604020202020204" pitchFamily="34" charset="0"/>
                        </a:rPr>
                        <a:t>(cm Hg)</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txBody>
                  <a:tcPr marL="91450" marR="91450" marT="45684" marB="45684"/>
                </a:tc>
                <a:tc>
                  <a:txBody>
                    <a:bodyPr/>
                    <a:lstStyle/>
                    <a:p>
                      <a:r>
                        <a:rPr lang="en-US" sz="1400" b="1" dirty="0">
                          <a:latin typeface="Arial" panose="020B0604020202020204" pitchFamily="34" charset="0"/>
                          <a:cs typeface="Arial" panose="020B0604020202020204" pitchFamily="34" charset="0"/>
                        </a:rPr>
                        <a:t>h</a:t>
                      </a:r>
                      <a:r>
                        <a:rPr lang="en-US" sz="1400" b="1" baseline="-25000" dirty="0">
                          <a:latin typeface="Arial" panose="020B0604020202020204" pitchFamily="34" charset="0"/>
                          <a:cs typeface="Arial" panose="020B0604020202020204" pitchFamily="34" charset="0"/>
                        </a:rPr>
                        <a:t>L</a:t>
                      </a:r>
                      <a:r>
                        <a:rPr lang="en-US" sz="1400" b="1" dirty="0">
                          <a:latin typeface="Arial" panose="020B0604020202020204" pitchFamily="34" charset="0"/>
                          <a:cs typeface="Arial" panose="020B0604020202020204" pitchFamily="34" charset="0"/>
                        </a:rPr>
                        <a:t> (m water)</a:t>
                      </a:r>
                    </a:p>
                  </a:txBody>
                  <a:tcPr marL="91450" marR="91450" marT="45684" marB="45684"/>
                </a:tc>
                <a:tc>
                  <a:txBody>
                    <a:bodyPr/>
                    <a:lstStyle/>
                    <a:p>
                      <a:r>
                        <a:rPr lang="en-US" sz="1400" b="1" dirty="0">
                          <a:latin typeface="Arial" panose="020B0604020202020204" pitchFamily="34" charset="0"/>
                          <a:cs typeface="Arial" panose="020B0604020202020204" pitchFamily="34" charset="0"/>
                        </a:rPr>
                        <a:t> K</a:t>
                      </a:r>
                      <a:endParaRPr lang="en-US" sz="1400" b="1" baseline="-25000" dirty="0">
                        <a:latin typeface="Arial" panose="020B0604020202020204" pitchFamily="34" charset="0"/>
                        <a:cs typeface="Arial" panose="020B0604020202020204" pitchFamily="34" charset="0"/>
                      </a:endParaRPr>
                    </a:p>
                  </a:txBody>
                  <a:tcPr marL="91450" marR="91450" marT="45684" marB="45684"/>
                </a:tc>
                <a:extLst>
                  <a:ext uri="{0D108BD9-81ED-4DB2-BD59-A6C34878D82A}">
                    <a16:rowId xmlns:a16="http://schemas.microsoft.com/office/drawing/2014/main" val="2426667155"/>
                  </a:ext>
                </a:extLst>
              </a:tr>
              <a:tr h="365688">
                <a:tc>
                  <a:txBody>
                    <a:bodyPr/>
                    <a:lstStyle/>
                    <a:p>
                      <a:endParaRPr lang="en-US" sz="180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tc>
                  <a:txBody>
                    <a:bodyPr/>
                    <a:lstStyle/>
                    <a:p>
                      <a:endParaRPr lang="en-US" sz="1800" dirty="0"/>
                    </a:p>
                  </a:txBody>
                  <a:tcPr marL="91450" marR="91450" marT="45684" marB="45684"/>
                </a:tc>
                <a:extLst>
                  <a:ext uri="{0D108BD9-81ED-4DB2-BD59-A6C34878D82A}">
                    <a16:rowId xmlns:a16="http://schemas.microsoft.com/office/drawing/2014/main" val="3625450361"/>
                  </a:ext>
                </a:extLst>
              </a:tr>
            </a:tbl>
          </a:graphicData>
        </a:graphic>
      </p:graphicFrame>
      <p:sp>
        <p:nvSpPr>
          <p:cNvPr id="6" name="Rectangle 5">
            <a:extLst>
              <a:ext uri="{FF2B5EF4-FFF2-40B4-BE49-F238E27FC236}">
                <a16:creationId xmlns:a16="http://schemas.microsoft.com/office/drawing/2014/main" id="{1C4DCF9A-2986-47A9-BC87-C93B379F43E2}"/>
              </a:ext>
            </a:extLst>
          </p:cNvPr>
          <p:cNvSpPr/>
          <p:nvPr/>
        </p:nvSpPr>
        <p:spPr>
          <a:xfrm>
            <a:off x="533400" y="6235420"/>
            <a:ext cx="6810375" cy="457200"/>
          </a:xfrm>
          <a:prstGeom prst="rect">
            <a:avLst/>
          </a:prstGeom>
        </p:spPr>
        <p:txBody>
          <a:bodyPr>
            <a:spAutoFit/>
          </a:bodyPr>
          <a:lstStyle/>
          <a:p>
            <a:pPr marL="342900" indent="-342900" algn="just">
              <a:lnSpc>
                <a:spcPct val="150000"/>
              </a:lnSpc>
              <a:spcBef>
                <a:spcPts val="500"/>
              </a:spcBef>
              <a:spcAft>
                <a:spcPts val="500"/>
              </a:spcAft>
              <a:buFont typeface="Symbol" panose="05050102010706020507" pitchFamily="18" charset="2"/>
              <a:buChar char=""/>
              <a:defRPr/>
            </a:pPr>
            <a:r>
              <a:rPr lang="tr-TR" spc="5" noProof="1">
                <a:solidFill>
                  <a:srgbClr val="000000"/>
                </a:solidFill>
                <a:ea typeface="Times New Roman" panose="02020603050405020304" pitchFamily="18" charset="0"/>
                <a:cs typeface="Arial" panose="020B0604020202020204" pitchFamily="34" charset="0"/>
              </a:rPr>
              <a:t>Draw flow rate vs. K for the gate valve and the globe valve</a:t>
            </a:r>
            <a:r>
              <a:rPr lang="en-US" spc="5" dirty="0">
                <a:solidFill>
                  <a:srgbClr val="000000"/>
                </a:solidFill>
                <a:ea typeface="Times New Roman" panose="02020603050405020304" pitchFamily="18" charset="0"/>
                <a:cs typeface="Arial" panose="020B0604020202020204" pitchFamily="34" charset="0"/>
              </a:rPr>
              <a:t>.</a:t>
            </a:r>
            <a:endParaRPr lang="en-US" dirty="0">
              <a:ea typeface="Times New Roman" panose="02020603050405020304" pitchFamily="18" charset="0"/>
              <a:cs typeface="Arial" panose="020B0604020202020204" pitchFamily="34" charset="0"/>
            </a:endParaRPr>
          </a:p>
        </p:txBody>
      </p:sp>
      <p:sp>
        <p:nvSpPr>
          <p:cNvPr id="14" name="Dikdörtgen 5">
            <a:extLst>
              <a:ext uri="{FF2B5EF4-FFF2-40B4-BE49-F238E27FC236}">
                <a16:creationId xmlns:a16="http://schemas.microsoft.com/office/drawing/2014/main" id="{CD9E1B54-E047-4B2E-A68D-9B560A23C6EE}"/>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EB00D42-9323-4971-ADD2-102611D06D53}"/>
                  </a:ext>
                </a:extLst>
              </p:cNvPr>
              <p:cNvSpPr txBox="1"/>
              <p:nvPr/>
            </p:nvSpPr>
            <p:spPr>
              <a:xfrm>
                <a:off x="6756557" y="2459936"/>
                <a:ext cx="1514132" cy="805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m:rPr>
                              <m:sty m:val="p"/>
                            </m:rPr>
                            <a:rPr lang="en-US" sz="2400" b="0" i="0" smtClean="0">
                              <a:latin typeface="Cambria Math" panose="02040503050406030204" pitchFamily="18" charset="0"/>
                            </a:rPr>
                            <m:t>L</m:t>
                          </m:r>
                        </m:sub>
                      </m:sSub>
                      <m:r>
                        <a:rPr lang="en-US" sz="2400" b="0" i="0"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b="0" i="1" smtClean="0">
                                  <a:latin typeface="Cambria Math" panose="02040503050406030204" pitchFamily="18" charset="0"/>
                                </a:rPr>
                              </m:ctrlPr>
                            </m:sSubPr>
                            <m:e>
                              <m:r>
                                <m:rPr>
                                  <m:sty m:val="p"/>
                                </m:rPr>
                                <a:rPr lang="en-US" sz="2400" b="0" i="0" smtClean="0">
                                  <a:latin typeface="Cambria Math" panose="02040503050406030204" pitchFamily="18" charset="0"/>
                                </a:rPr>
                                <m:t>K</m:t>
                              </m:r>
                            </m:e>
                            <m:sub>
                              <m:r>
                                <m:rPr>
                                  <m:sty m:val="p"/>
                                </m:rPr>
                                <a:rPr lang="en-US" sz="2400" b="0" i="0" smtClean="0">
                                  <a:latin typeface="Cambria Math" panose="02040503050406030204" pitchFamily="18" charset="0"/>
                                </a:rPr>
                                <m:t>B</m:t>
                              </m:r>
                            </m:sub>
                          </m:sSub>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V</m:t>
                              </m:r>
                            </m:e>
                            <m:sup>
                              <m:r>
                                <a:rPr lang="en-US" sz="2400" b="0" i="0" smtClean="0">
                                  <a:latin typeface="Cambria Math" panose="02040503050406030204" pitchFamily="18" charset="0"/>
                                </a:rPr>
                                <m:t>2</m:t>
                              </m:r>
                            </m:sup>
                          </m:sSup>
                        </m:num>
                        <m:den>
                          <m:r>
                            <a:rPr lang="en-US" sz="2400" b="0" i="0" smtClean="0">
                              <a:latin typeface="Cambria Math" panose="02040503050406030204" pitchFamily="18" charset="0"/>
                            </a:rPr>
                            <m:t>2</m:t>
                          </m:r>
                          <m:r>
                            <m:rPr>
                              <m:sty m:val="p"/>
                            </m:rPr>
                            <a:rPr lang="en-US" sz="2400" b="0" i="0" smtClean="0">
                              <a:latin typeface="Cambria Math" panose="02040503050406030204" pitchFamily="18" charset="0"/>
                            </a:rPr>
                            <m:t>g</m:t>
                          </m:r>
                        </m:den>
                      </m:f>
                    </m:oMath>
                  </m:oMathPara>
                </a14:m>
                <a:endParaRPr lang="en-US" dirty="0"/>
              </a:p>
            </p:txBody>
          </p:sp>
        </mc:Choice>
        <mc:Fallback xmlns="">
          <p:sp>
            <p:nvSpPr>
              <p:cNvPr id="2" name="TextBox 1">
                <a:extLst>
                  <a:ext uri="{FF2B5EF4-FFF2-40B4-BE49-F238E27FC236}">
                    <a16:creationId xmlns:a16="http://schemas.microsoft.com/office/drawing/2014/main" id="{FEB00D42-9323-4971-ADD2-102611D06D53}"/>
                  </a:ext>
                </a:extLst>
              </p:cNvPr>
              <p:cNvSpPr txBox="1">
                <a:spLocks noRot="1" noChangeAspect="1" noMove="1" noResize="1" noEditPoints="1" noAdjustHandles="1" noChangeArrowheads="1" noChangeShapeType="1" noTextEdit="1"/>
              </p:cNvSpPr>
              <p:nvPr/>
            </p:nvSpPr>
            <p:spPr>
              <a:xfrm>
                <a:off x="6756557" y="2459936"/>
                <a:ext cx="1514132" cy="80592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EFE3E0E-E151-480A-9CCF-D004C6ADAFB5}"/>
                  </a:ext>
                </a:extLst>
              </p:cNvPr>
              <p:cNvSpPr txBox="1"/>
              <p:nvPr/>
            </p:nvSpPr>
            <p:spPr>
              <a:xfrm>
                <a:off x="7602974" y="5235238"/>
                <a:ext cx="1335430" cy="805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m:rPr>
                              <m:sty m:val="p"/>
                            </m:rPr>
                            <a:rPr lang="en-US" sz="2400" b="0" i="0" smtClean="0">
                              <a:latin typeface="Cambria Math" panose="02040503050406030204" pitchFamily="18" charset="0"/>
                            </a:rPr>
                            <m:t>L</m:t>
                          </m:r>
                        </m:sub>
                      </m:sSub>
                      <m:r>
                        <a:rPr lang="en-US" sz="2400" b="0" i="0" smtClean="0">
                          <a:latin typeface="Cambria Math" panose="02040503050406030204" pitchFamily="18" charset="0"/>
                        </a:rPr>
                        <m:t>=</m:t>
                      </m:r>
                      <m:f>
                        <m:fPr>
                          <m:ctrlPr>
                            <a:rPr lang="en-US" sz="2400" b="0" i="1" smtClean="0">
                              <a:latin typeface="Cambria Math" panose="02040503050406030204" pitchFamily="18" charset="0"/>
                            </a:rPr>
                          </m:ctrlPr>
                        </m:fPr>
                        <m:num>
                          <m:r>
                            <m:rPr>
                              <m:sty m:val="p"/>
                            </m:rPr>
                            <a:rPr lang="en-US" sz="2400" b="0" i="0" smtClean="0">
                              <a:latin typeface="Cambria Math" panose="02040503050406030204" pitchFamily="18" charset="0"/>
                            </a:rPr>
                            <m:t>K</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V</m:t>
                              </m:r>
                            </m:e>
                            <m:sup>
                              <m:r>
                                <a:rPr lang="en-US" sz="2400" b="0" i="0" smtClean="0">
                                  <a:latin typeface="Cambria Math" panose="02040503050406030204" pitchFamily="18" charset="0"/>
                                </a:rPr>
                                <m:t>2</m:t>
                              </m:r>
                            </m:sup>
                          </m:sSup>
                        </m:num>
                        <m:den>
                          <m:r>
                            <a:rPr lang="en-US" sz="2400" b="0" i="0" smtClean="0">
                              <a:latin typeface="Cambria Math" panose="02040503050406030204" pitchFamily="18" charset="0"/>
                            </a:rPr>
                            <m:t>2</m:t>
                          </m:r>
                          <m:r>
                            <m:rPr>
                              <m:sty m:val="p"/>
                            </m:rPr>
                            <a:rPr lang="en-US" sz="2400" b="0" i="0" smtClean="0">
                              <a:latin typeface="Cambria Math" panose="02040503050406030204" pitchFamily="18" charset="0"/>
                            </a:rPr>
                            <m:t>g</m:t>
                          </m:r>
                        </m:den>
                      </m:f>
                    </m:oMath>
                  </m:oMathPara>
                </a14:m>
                <a:endParaRPr lang="en-US" dirty="0"/>
              </a:p>
            </p:txBody>
          </p:sp>
        </mc:Choice>
        <mc:Fallback xmlns="">
          <p:sp>
            <p:nvSpPr>
              <p:cNvPr id="18" name="TextBox 17">
                <a:extLst>
                  <a:ext uri="{FF2B5EF4-FFF2-40B4-BE49-F238E27FC236}">
                    <a16:creationId xmlns:a16="http://schemas.microsoft.com/office/drawing/2014/main" id="{0EFE3E0E-E151-480A-9CCF-D004C6ADAFB5}"/>
                  </a:ext>
                </a:extLst>
              </p:cNvPr>
              <p:cNvSpPr txBox="1">
                <a:spLocks noRot="1" noChangeAspect="1" noMove="1" noResize="1" noEditPoints="1" noAdjustHandles="1" noChangeArrowheads="1" noChangeShapeType="1" noTextEdit="1"/>
              </p:cNvSpPr>
              <p:nvPr/>
            </p:nvSpPr>
            <p:spPr>
              <a:xfrm>
                <a:off x="7602974" y="5235238"/>
                <a:ext cx="1335430" cy="805926"/>
              </a:xfrm>
              <a:prstGeom prst="rect">
                <a:avLst/>
              </a:prstGeom>
              <a:blipFill>
                <a:blip r:embed="rId4"/>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95F1CA2-1E2D-40F6-9F63-D35A71C58CAC}"/>
              </a:ext>
            </a:extLst>
          </p:cNvPr>
          <p:cNvSpPr txBox="1"/>
          <p:nvPr/>
        </p:nvSpPr>
        <p:spPr>
          <a:xfrm>
            <a:off x="5410200" y="3677090"/>
            <a:ext cx="1143000" cy="369332"/>
          </a:xfrm>
          <a:prstGeom prst="rect">
            <a:avLst/>
          </a:prstGeom>
          <a:noFill/>
        </p:spPr>
        <p:txBody>
          <a:bodyPr wrap="square" rtlCol="0">
            <a:spAutoFit/>
          </a:bodyPr>
          <a:lstStyle/>
          <a:p>
            <a:r>
              <a:rPr lang="en-US" b="1" dirty="0">
                <a:cs typeface="Arial" panose="020B0604020202020204" pitchFamily="34" charset="0"/>
              </a:rPr>
              <a:t>K</a:t>
            </a:r>
            <a:r>
              <a:rPr lang="en-US" b="1" baseline="-25000" dirty="0">
                <a:cs typeface="Arial" panose="020B0604020202020204" pitchFamily="34" charset="0"/>
              </a:rPr>
              <a:t>B, mean</a:t>
            </a:r>
            <a:endParaRPr lang="en-US" dirty="0"/>
          </a:p>
        </p:txBody>
      </p:sp>
      <p:sp>
        <p:nvSpPr>
          <p:cNvPr id="4" name="TextBox 3">
            <a:extLst>
              <a:ext uri="{FF2B5EF4-FFF2-40B4-BE49-F238E27FC236}">
                <a16:creationId xmlns:a16="http://schemas.microsoft.com/office/drawing/2014/main" id="{1B0E0E13-5B08-4016-BA40-BB41E131D1FB}"/>
              </a:ext>
            </a:extLst>
          </p:cNvPr>
          <p:cNvSpPr txBox="1"/>
          <p:nvPr/>
        </p:nvSpPr>
        <p:spPr>
          <a:xfrm>
            <a:off x="6707043" y="3525125"/>
            <a:ext cx="2080404" cy="646331"/>
          </a:xfrm>
          <a:prstGeom prst="rect">
            <a:avLst/>
          </a:prstGeom>
          <a:noFill/>
        </p:spPr>
        <p:txBody>
          <a:bodyPr wrap="square" rtlCol="0">
            <a:spAutoFit/>
          </a:bodyPr>
          <a:lstStyle/>
          <a:p>
            <a:r>
              <a:rPr lang="en-US" dirty="0"/>
              <a:t>r: bend radii</a:t>
            </a:r>
          </a:p>
          <a:p>
            <a:r>
              <a:rPr lang="en-US" dirty="0"/>
              <a:t>D: pipe diameter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Box 8">
            <a:extLst>
              <a:ext uri="{FF2B5EF4-FFF2-40B4-BE49-F238E27FC236}">
                <a16:creationId xmlns:a16="http://schemas.microsoft.com/office/drawing/2014/main" id="{86008AF0-4A51-4227-A6DB-D1CE10604BF3}"/>
              </a:ext>
            </a:extLst>
          </p:cNvPr>
          <p:cNvSpPr txBox="1">
            <a:spLocks noChangeArrowheads="1"/>
          </p:cNvSpPr>
          <p:nvPr/>
        </p:nvSpPr>
        <p:spPr bwMode="auto">
          <a:xfrm>
            <a:off x="142688" y="106449"/>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II</a:t>
            </a:r>
            <a:r>
              <a:rPr lang="en-US" altLang="tr-TR" sz="2400" noProof="1">
                <a:cs typeface="Arial" panose="020B0604020202020204" pitchFamily="34" charset="0"/>
              </a:rPr>
              <a:t> – </a:t>
            </a:r>
            <a:r>
              <a:rPr lang="en-US" altLang="tr-TR" sz="2400" b="1" noProof="1">
                <a:cs typeface="Arial" panose="020B0604020202020204" pitchFamily="34" charset="0"/>
              </a:rPr>
              <a:t>Data Sheet</a:t>
            </a:r>
          </a:p>
        </p:txBody>
      </p:sp>
      <p:pic>
        <p:nvPicPr>
          <p:cNvPr id="35844" name="Picture 9">
            <a:extLst>
              <a:ext uri="{FF2B5EF4-FFF2-40B4-BE49-F238E27FC236}">
                <a16:creationId xmlns:a16="http://schemas.microsoft.com/office/drawing/2014/main" id="{6C8BB4FE-9251-4717-8540-58213B93599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056" y="1219200"/>
            <a:ext cx="9005888" cy="135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3">
            <a:extLst>
              <a:ext uri="{FF2B5EF4-FFF2-40B4-BE49-F238E27FC236}">
                <a16:creationId xmlns:a16="http://schemas.microsoft.com/office/drawing/2014/main" id="{0C899F9A-E5FF-41A7-9461-8CD99D3C8AB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3999" y="2819400"/>
            <a:ext cx="596125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ikdörtgen 5">
            <a:extLst>
              <a:ext uri="{FF2B5EF4-FFF2-40B4-BE49-F238E27FC236}">
                <a16:creationId xmlns:a16="http://schemas.microsoft.com/office/drawing/2014/main" id="{A8CCAB90-908D-4AB5-B29F-24FAB47CAB47}"/>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8">
            <a:extLst>
              <a:ext uri="{FF2B5EF4-FFF2-40B4-BE49-F238E27FC236}">
                <a16:creationId xmlns:a16="http://schemas.microsoft.com/office/drawing/2014/main" id="{25998C0D-BE40-47A1-AE93-ED460A1AC174}"/>
              </a:ext>
            </a:extLst>
          </p:cNvPr>
          <p:cNvSpPr txBox="1">
            <a:spLocks noChangeArrowheads="1"/>
          </p:cNvSpPr>
          <p:nvPr/>
        </p:nvSpPr>
        <p:spPr bwMode="auto">
          <a:xfrm>
            <a:off x="191250" y="127000"/>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36868" name="TextBox 13">
            <a:extLst>
              <a:ext uri="{FF2B5EF4-FFF2-40B4-BE49-F238E27FC236}">
                <a16:creationId xmlns:a16="http://schemas.microsoft.com/office/drawing/2014/main" id="{F79C090B-522A-4821-A11D-D172FB9986A0}"/>
              </a:ext>
            </a:extLst>
          </p:cNvPr>
          <p:cNvSpPr txBox="1">
            <a:spLocks noChangeArrowheads="1"/>
          </p:cNvSpPr>
          <p:nvPr/>
        </p:nvSpPr>
        <p:spPr bwMode="auto">
          <a:xfrm>
            <a:off x="159674" y="1011238"/>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a:t>(</a:t>
            </a:r>
            <a:r>
              <a:rPr lang="tr-TR" altLang="tr-TR" b="1"/>
              <a:t>1</a:t>
            </a:r>
            <a:r>
              <a:rPr lang="en-US" altLang="tr-TR" b="1"/>
              <a:t>) </a:t>
            </a:r>
            <a:r>
              <a:rPr lang="en-US" altLang="tr-TR"/>
              <a:t>Calculation of</a:t>
            </a:r>
            <a:r>
              <a:rPr lang="tr-TR" altLang="tr-TR"/>
              <a:t> the initial and final Re Number</a:t>
            </a:r>
            <a:endParaRPr lang="en-US" altLang="tr-TR"/>
          </a:p>
        </p:txBody>
      </p:sp>
      <p:sp>
        <p:nvSpPr>
          <p:cNvPr id="36869" name="TextBox 18">
            <a:extLst>
              <a:ext uri="{FF2B5EF4-FFF2-40B4-BE49-F238E27FC236}">
                <a16:creationId xmlns:a16="http://schemas.microsoft.com/office/drawing/2014/main" id="{0DD7E587-F69D-4E2C-9290-B84D09D63ED8}"/>
              </a:ext>
            </a:extLst>
          </p:cNvPr>
          <p:cNvSpPr txBox="1">
            <a:spLocks noChangeArrowheads="1"/>
          </p:cNvSpPr>
          <p:nvPr/>
        </p:nvSpPr>
        <p:spPr bwMode="auto">
          <a:xfrm>
            <a:off x="583027" y="1449958"/>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a:t>
            </a:r>
            <a:r>
              <a:rPr lang="tr-TR" altLang="tr-TR" dirty="0"/>
              <a:t>20</a:t>
            </a:r>
            <a:endParaRPr lang="en-US" altLang="tr-TR" dirty="0"/>
          </a:p>
        </p:txBody>
      </p:sp>
      <p:graphicFrame>
        <p:nvGraphicFramePr>
          <p:cNvPr id="7" name="Table 11">
            <a:extLst>
              <a:ext uri="{FF2B5EF4-FFF2-40B4-BE49-F238E27FC236}">
                <a16:creationId xmlns:a16="http://schemas.microsoft.com/office/drawing/2014/main" id="{DDF69CE0-4436-4033-B60C-D7A0F86BAEB7}"/>
              </a:ext>
            </a:extLst>
          </p:cNvPr>
          <p:cNvGraphicFramePr>
            <a:graphicFrameLocks noGrp="1"/>
          </p:cNvGraphicFramePr>
          <p:nvPr>
            <p:extLst>
              <p:ext uri="{D42A27DB-BD31-4B8C-83A1-F6EECF244321}">
                <p14:modId xmlns:p14="http://schemas.microsoft.com/office/powerpoint/2010/main" val="3630788088"/>
              </p:ext>
            </p:extLst>
          </p:nvPr>
        </p:nvGraphicFramePr>
        <p:xfrm>
          <a:off x="279115" y="1851177"/>
          <a:ext cx="7243765" cy="1103313"/>
        </p:xfrm>
        <a:graphic>
          <a:graphicData uri="http://schemas.openxmlformats.org/drawingml/2006/table">
            <a:tbl>
              <a:tblPr firstRow="1" bandRow="1">
                <a:tableStyleId>{5940675A-B579-460E-94D1-54222C63F5DA}</a:tableStyleId>
              </a:tblPr>
              <a:tblGrid>
                <a:gridCol w="685763">
                  <a:extLst>
                    <a:ext uri="{9D8B030D-6E8A-4147-A177-3AD203B41FA5}">
                      <a16:colId xmlns:a16="http://schemas.microsoft.com/office/drawing/2014/main" val="6243959"/>
                    </a:ext>
                  </a:extLst>
                </a:gridCol>
                <a:gridCol w="688053">
                  <a:extLst>
                    <a:ext uri="{9D8B030D-6E8A-4147-A177-3AD203B41FA5}">
                      <a16:colId xmlns:a16="http://schemas.microsoft.com/office/drawing/2014/main" val="2939764162"/>
                    </a:ext>
                  </a:extLst>
                </a:gridCol>
                <a:gridCol w="912061">
                  <a:extLst>
                    <a:ext uri="{9D8B030D-6E8A-4147-A177-3AD203B41FA5}">
                      <a16:colId xmlns:a16="http://schemas.microsoft.com/office/drawing/2014/main" val="2499895060"/>
                    </a:ext>
                  </a:extLst>
                </a:gridCol>
                <a:gridCol w="914351">
                  <a:extLst>
                    <a:ext uri="{9D8B030D-6E8A-4147-A177-3AD203B41FA5}">
                      <a16:colId xmlns:a16="http://schemas.microsoft.com/office/drawing/2014/main" val="551968048"/>
                    </a:ext>
                  </a:extLst>
                </a:gridCol>
                <a:gridCol w="914351">
                  <a:extLst>
                    <a:ext uri="{9D8B030D-6E8A-4147-A177-3AD203B41FA5}">
                      <a16:colId xmlns:a16="http://schemas.microsoft.com/office/drawing/2014/main" val="3899084772"/>
                    </a:ext>
                  </a:extLst>
                </a:gridCol>
                <a:gridCol w="1006012">
                  <a:extLst>
                    <a:ext uri="{9D8B030D-6E8A-4147-A177-3AD203B41FA5}">
                      <a16:colId xmlns:a16="http://schemas.microsoft.com/office/drawing/2014/main" val="3893994031"/>
                    </a:ext>
                  </a:extLst>
                </a:gridCol>
                <a:gridCol w="1061587">
                  <a:extLst>
                    <a:ext uri="{9D8B030D-6E8A-4147-A177-3AD203B41FA5}">
                      <a16:colId xmlns:a16="http://schemas.microsoft.com/office/drawing/2014/main" val="3015732271"/>
                    </a:ext>
                  </a:extLst>
                </a:gridCol>
                <a:gridCol w="1061587">
                  <a:extLst>
                    <a:ext uri="{9D8B030D-6E8A-4147-A177-3AD203B41FA5}">
                      <a16:colId xmlns:a16="http://schemas.microsoft.com/office/drawing/2014/main" val="629192168"/>
                    </a:ext>
                  </a:extLst>
                </a:gridCol>
              </a:tblGrid>
              <a:tr h="732152">
                <a:tc>
                  <a:txBody>
                    <a:bodyPr/>
                    <a:lstStyle/>
                    <a:p>
                      <a:r>
                        <a:rPr lang="en-US" sz="1400" b="1" dirty="0">
                          <a:latin typeface="Arial" panose="020B0604020202020204" pitchFamily="34" charset="0"/>
                          <a:cs typeface="Arial" panose="020B0604020202020204" pitchFamily="34" charset="0"/>
                        </a:rPr>
                        <a:t>Test No</a:t>
                      </a:r>
                    </a:p>
                  </a:txBody>
                  <a:tcPr marL="91435" marR="91435" marT="45760" marB="45760"/>
                </a:tc>
                <a:tc>
                  <a:txBody>
                    <a:bodyPr/>
                    <a:lstStyle/>
                    <a:p>
                      <a:r>
                        <a:rPr lang="en-US" sz="1400" b="1" dirty="0">
                          <a:latin typeface="Arial" panose="020B0604020202020204" pitchFamily="34" charset="0"/>
                          <a:cs typeface="Arial" panose="020B0604020202020204" pitchFamily="34" charset="0"/>
                        </a:rPr>
                        <a:t>  </a:t>
                      </a:r>
                      <a:r>
                        <a:rPr lang="tr-TR" sz="1400" b="1" noProof="1">
                          <a:latin typeface="Arial" panose="020B0604020202020204" pitchFamily="34" charset="0"/>
                          <a:cs typeface="Arial" panose="020B0604020202020204" pitchFamily="34" charset="0"/>
                        </a:rPr>
                        <a:t>D pipe (m)</a:t>
                      </a:r>
                    </a:p>
                  </a:txBody>
                  <a:tcPr marL="91435" marR="91435" marT="45760" marB="45760"/>
                </a:tc>
                <a:tc>
                  <a:txBody>
                    <a:bodyPr/>
                    <a:lstStyle/>
                    <a:p>
                      <a:r>
                        <a:rPr lang="en-US" sz="1400" b="1" dirty="0">
                          <a:latin typeface="Arial" panose="020B0604020202020204" pitchFamily="34" charset="0"/>
                          <a:cs typeface="Arial" panose="020B0604020202020204" pitchFamily="34" charset="0"/>
                        </a:rPr>
                        <a:t> </a:t>
                      </a:r>
                      <a:r>
                        <a:rPr lang="tr-TR" sz="1400" b="1" noProof="1">
                          <a:latin typeface="Arial" panose="020B0604020202020204" pitchFamily="34" charset="0"/>
                          <a:cs typeface="Arial" panose="020B0604020202020204" pitchFamily="34" charset="0"/>
                        </a:rPr>
                        <a:t>L pipe</a:t>
                      </a:r>
                      <a:r>
                        <a:rPr lang="tr-TR" sz="1400" b="1" baseline="0" noProof="1">
                          <a:latin typeface="Arial" panose="020B0604020202020204" pitchFamily="34" charset="0"/>
                          <a:cs typeface="Arial" panose="020B0604020202020204" pitchFamily="34" charset="0"/>
                        </a:rPr>
                        <a:t> </a:t>
                      </a:r>
                      <a:r>
                        <a:rPr lang="tr-TR" sz="1400" b="1" baseline="0"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L="91435" marR="91435" marT="45760" marB="457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Vinitial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(m/s)</a:t>
                      </a:r>
                    </a:p>
                  </a:txBody>
                  <a:tcPr marL="91435" marR="91435" marT="45760" marB="45760"/>
                </a:tc>
                <a:tc>
                  <a:txBody>
                    <a:bodyPr/>
                    <a:lstStyle/>
                    <a:p>
                      <a:r>
                        <a:rPr lang="tr-TR" sz="1400" b="1" noProof="1">
                          <a:latin typeface="Arial" panose="020B0604020202020204" pitchFamily="34" charset="0"/>
                          <a:cs typeface="Arial" panose="020B0604020202020204" pitchFamily="34" charset="0"/>
                        </a:rPr>
                        <a:t>Re (initial)</a:t>
                      </a:r>
                    </a:p>
                  </a:txBody>
                  <a:tcPr marL="91435" marR="91435" marT="45760" marB="457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Vfinal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txBody>
                  <a:tcPr marL="91435" marR="91435" marT="45760" marB="45760"/>
                </a:tc>
                <a:tc>
                  <a:txBody>
                    <a:bodyPr/>
                    <a:lstStyle/>
                    <a:p>
                      <a:r>
                        <a:rPr lang="en-US" sz="1400" b="1" dirty="0">
                          <a:latin typeface="Arial" panose="020B0604020202020204" pitchFamily="34" charset="0"/>
                          <a:cs typeface="Arial" panose="020B0604020202020204" pitchFamily="34" charset="0"/>
                        </a:rPr>
                        <a:t> Re</a:t>
                      </a:r>
                      <a:r>
                        <a:rPr lang="tr-TR" sz="1400" b="1" dirty="0">
                          <a:latin typeface="Arial" panose="020B0604020202020204" pitchFamily="34" charset="0"/>
                          <a:cs typeface="Arial" panose="020B0604020202020204" pitchFamily="34" charset="0"/>
                        </a:rPr>
                        <a:t> (final)</a:t>
                      </a:r>
                      <a:endParaRPr lang="en-US" sz="1400" b="1" dirty="0">
                        <a:latin typeface="Arial" panose="020B0604020202020204" pitchFamily="34" charset="0"/>
                        <a:cs typeface="Arial" panose="020B0604020202020204" pitchFamily="34" charset="0"/>
                      </a:endParaRPr>
                    </a:p>
                  </a:txBody>
                  <a:tcPr marL="91435" marR="91435" marT="45760" marB="45760"/>
                </a:tc>
                <a:tc>
                  <a:txBody>
                    <a:bodyPr/>
                    <a:lstStyle/>
                    <a:p>
                      <a:r>
                        <a:rPr lang="en-US" sz="1400" b="1" dirty="0">
                          <a:latin typeface="Arial" panose="020B0604020202020204" pitchFamily="34" charset="0"/>
                          <a:cs typeface="Arial" panose="020B0604020202020204" pitchFamily="34" charset="0"/>
                        </a:rPr>
                        <a:t>  f </a:t>
                      </a:r>
                    </a:p>
                  </a:txBody>
                  <a:tcPr marL="91435" marR="91435" marT="45760" marB="45760"/>
                </a:tc>
                <a:extLst>
                  <a:ext uri="{0D108BD9-81ED-4DB2-BD59-A6C34878D82A}">
                    <a16:rowId xmlns:a16="http://schemas.microsoft.com/office/drawing/2014/main" val="2426667155"/>
                  </a:ext>
                </a:extLst>
              </a:tr>
              <a:tr h="371161">
                <a:tc>
                  <a:txBody>
                    <a:bodyPr/>
                    <a:lstStyle/>
                    <a:p>
                      <a:endParaRPr lang="en-US" sz="1800"/>
                    </a:p>
                  </a:txBody>
                  <a:tcPr marL="91435" marR="91435" marT="45760" marB="45760"/>
                </a:tc>
                <a:tc>
                  <a:txBody>
                    <a:bodyPr/>
                    <a:lstStyle/>
                    <a:p>
                      <a:endParaRPr lang="en-US" sz="1800" dirty="0"/>
                    </a:p>
                  </a:txBody>
                  <a:tcPr marL="91435" marR="91435" marT="45760" marB="45760"/>
                </a:tc>
                <a:tc>
                  <a:txBody>
                    <a:bodyPr/>
                    <a:lstStyle/>
                    <a:p>
                      <a:endParaRPr lang="en-US" sz="1800" dirty="0"/>
                    </a:p>
                  </a:txBody>
                  <a:tcPr marL="91435" marR="91435" marT="45760" marB="45760"/>
                </a:tc>
                <a:tc>
                  <a:txBody>
                    <a:bodyPr/>
                    <a:lstStyle/>
                    <a:p>
                      <a:endParaRPr lang="en-US" sz="1800"/>
                    </a:p>
                  </a:txBody>
                  <a:tcPr marL="91435" marR="91435" marT="45760" marB="45760"/>
                </a:tc>
                <a:tc>
                  <a:txBody>
                    <a:bodyPr/>
                    <a:lstStyle/>
                    <a:p>
                      <a:endParaRPr lang="en-US" sz="1800" dirty="0"/>
                    </a:p>
                  </a:txBody>
                  <a:tcPr marL="91435" marR="91435" marT="45760" marB="45760"/>
                </a:tc>
                <a:tc>
                  <a:txBody>
                    <a:bodyPr/>
                    <a:lstStyle/>
                    <a:p>
                      <a:endParaRPr lang="en-US" sz="1800" dirty="0"/>
                    </a:p>
                  </a:txBody>
                  <a:tcPr marL="91435" marR="91435" marT="45760" marB="45760"/>
                </a:tc>
                <a:tc>
                  <a:txBody>
                    <a:bodyPr/>
                    <a:lstStyle/>
                    <a:p>
                      <a:endParaRPr lang="en-US" sz="1800" dirty="0"/>
                    </a:p>
                  </a:txBody>
                  <a:tcPr marL="91435" marR="91435" marT="45760" marB="45760"/>
                </a:tc>
                <a:tc>
                  <a:txBody>
                    <a:bodyPr/>
                    <a:lstStyle/>
                    <a:p>
                      <a:endParaRPr lang="en-US" sz="1800" dirty="0"/>
                    </a:p>
                  </a:txBody>
                  <a:tcPr marL="91435" marR="91435" marT="45760" marB="45760"/>
                </a:tc>
                <a:extLst>
                  <a:ext uri="{0D108BD9-81ED-4DB2-BD59-A6C34878D82A}">
                    <a16:rowId xmlns:a16="http://schemas.microsoft.com/office/drawing/2014/main" val="3625450361"/>
                  </a:ext>
                </a:extLst>
              </a:tr>
            </a:tbl>
          </a:graphicData>
        </a:graphic>
      </p:graphicFrame>
      <p:sp>
        <p:nvSpPr>
          <p:cNvPr id="36901" name="Rectangle 7">
            <a:extLst>
              <a:ext uri="{FF2B5EF4-FFF2-40B4-BE49-F238E27FC236}">
                <a16:creationId xmlns:a16="http://schemas.microsoft.com/office/drawing/2014/main" id="{9A4471BC-F3AB-42DA-A7AA-6267D1904D72}"/>
              </a:ext>
            </a:extLst>
          </p:cNvPr>
          <p:cNvSpPr>
            <a:spLocks noChangeArrowheads="1"/>
          </p:cNvSpPr>
          <p:nvPr/>
        </p:nvSpPr>
        <p:spPr bwMode="auto">
          <a:xfrm>
            <a:off x="6019800" y="436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36902" name="Nesne 4">
            <a:extLst>
              <a:ext uri="{FF2B5EF4-FFF2-40B4-BE49-F238E27FC236}">
                <a16:creationId xmlns:a16="http://schemas.microsoft.com/office/drawing/2014/main" id="{882C8521-BF20-4197-B49F-F3A0502347C9}"/>
              </a:ext>
            </a:extLst>
          </p:cNvPr>
          <p:cNvGraphicFramePr>
            <a:graphicFrameLocks noChangeAspect="1"/>
          </p:cNvGraphicFramePr>
          <p:nvPr>
            <p:extLst>
              <p:ext uri="{D42A27DB-BD31-4B8C-83A1-F6EECF244321}">
                <p14:modId xmlns:p14="http://schemas.microsoft.com/office/powerpoint/2010/main" val="744898947"/>
              </p:ext>
            </p:extLst>
          </p:nvPr>
        </p:nvGraphicFramePr>
        <p:xfrm>
          <a:off x="3940035" y="3914960"/>
          <a:ext cx="1760013" cy="709921"/>
        </p:xfrm>
        <a:graphic>
          <a:graphicData uri="http://schemas.openxmlformats.org/presentationml/2006/ole">
            <mc:AlternateContent xmlns:mc="http://schemas.openxmlformats.org/markup-compatibility/2006">
              <mc:Choice xmlns:v="urn:schemas-microsoft-com:vml" Requires="v">
                <p:oleObj spid="_x0000_s68650" name="Denklem" r:id="rId4" imgW="1320227" imgH="533169" progId="Equation.3">
                  <p:embed/>
                </p:oleObj>
              </mc:Choice>
              <mc:Fallback>
                <p:oleObj name="Denklem" r:id="rId4" imgW="1320227" imgH="533169" progId="Equation.3">
                  <p:embed/>
                  <p:pic>
                    <p:nvPicPr>
                      <p:cNvPr id="36902" name="Nesne 4">
                        <a:extLst>
                          <a:ext uri="{FF2B5EF4-FFF2-40B4-BE49-F238E27FC236}">
                            <a16:creationId xmlns:a16="http://schemas.microsoft.com/office/drawing/2014/main" id="{882C8521-BF20-4197-B49F-F3A0502347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035" y="3914960"/>
                        <a:ext cx="1760013" cy="709921"/>
                      </a:xfrm>
                      <a:prstGeom prst="rect">
                        <a:avLst/>
                      </a:prstGeom>
                      <a:noFill/>
                      <a:ln>
                        <a:noFill/>
                      </a:ln>
                      <a:extLst/>
                    </p:spPr>
                  </p:pic>
                </p:oleObj>
              </mc:Fallback>
            </mc:AlternateContent>
          </a:graphicData>
        </a:graphic>
      </p:graphicFrame>
      <p:sp>
        <p:nvSpPr>
          <p:cNvPr id="36903" name="Rectangle 9">
            <a:extLst>
              <a:ext uri="{FF2B5EF4-FFF2-40B4-BE49-F238E27FC236}">
                <a16:creationId xmlns:a16="http://schemas.microsoft.com/office/drawing/2014/main" id="{F2737A32-8A2E-450D-A4EF-F92C508F9650}"/>
              </a:ext>
            </a:extLst>
          </p:cNvPr>
          <p:cNvSpPr>
            <a:spLocks noChangeArrowheads="1"/>
          </p:cNvSpPr>
          <p:nvPr/>
        </p:nvSpPr>
        <p:spPr bwMode="auto">
          <a:xfrm>
            <a:off x="6019800" y="5387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36904" name="Nesne 9">
            <a:extLst>
              <a:ext uri="{FF2B5EF4-FFF2-40B4-BE49-F238E27FC236}">
                <a16:creationId xmlns:a16="http://schemas.microsoft.com/office/drawing/2014/main" id="{49F2BCA0-E65C-4D3C-98B2-8E4DE25E6992}"/>
              </a:ext>
            </a:extLst>
          </p:cNvPr>
          <p:cNvGraphicFramePr>
            <a:graphicFrameLocks noChangeAspect="1"/>
          </p:cNvGraphicFramePr>
          <p:nvPr>
            <p:extLst>
              <p:ext uri="{D42A27DB-BD31-4B8C-83A1-F6EECF244321}">
                <p14:modId xmlns:p14="http://schemas.microsoft.com/office/powerpoint/2010/main" val="4018594569"/>
              </p:ext>
            </p:extLst>
          </p:nvPr>
        </p:nvGraphicFramePr>
        <p:xfrm>
          <a:off x="3940035" y="4624881"/>
          <a:ext cx="1775983" cy="836902"/>
        </p:xfrm>
        <a:graphic>
          <a:graphicData uri="http://schemas.openxmlformats.org/presentationml/2006/ole">
            <mc:AlternateContent xmlns:mc="http://schemas.openxmlformats.org/markup-compatibility/2006">
              <mc:Choice xmlns:v="urn:schemas-microsoft-com:vml" Requires="v">
                <p:oleObj spid="_x0000_s68651" name="Denklem" r:id="rId6" imgW="1422400" imgH="673100" progId="Equation.3">
                  <p:embed/>
                </p:oleObj>
              </mc:Choice>
              <mc:Fallback>
                <p:oleObj name="Denklem" r:id="rId6" imgW="1422400" imgH="673100" progId="Equation.3">
                  <p:embed/>
                  <p:pic>
                    <p:nvPicPr>
                      <p:cNvPr id="36904" name="Nesne 9">
                        <a:extLst>
                          <a:ext uri="{FF2B5EF4-FFF2-40B4-BE49-F238E27FC236}">
                            <a16:creationId xmlns:a16="http://schemas.microsoft.com/office/drawing/2014/main" id="{49F2BCA0-E65C-4D3C-98B2-8E4DE25E69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0035" y="4624881"/>
                        <a:ext cx="1775983" cy="836902"/>
                      </a:xfrm>
                      <a:prstGeom prst="rect">
                        <a:avLst/>
                      </a:prstGeom>
                      <a:noFill/>
                      <a:ln>
                        <a:noFill/>
                      </a:ln>
                      <a:extLst/>
                    </p:spPr>
                  </p:pic>
                </p:oleObj>
              </mc:Fallback>
            </mc:AlternateContent>
          </a:graphicData>
        </a:graphic>
      </p:graphicFrame>
      <p:sp>
        <p:nvSpPr>
          <p:cNvPr id="36905" name="Metin kutusu 10">
            <a:extLst>
              <a:ext uri="{FF2B5EF4-FFF2-40B4-BE49-F238E27FC236}">
                <a16:creationId xmlns:a16="http://schemas.microsoft.com/office/drawing/2014/main" id="{0BBD531F-5F3F-46D9-B692-6C355575FDB4}"/>
              </a:ext>
            </a:extLst>
          </p:cNvPr>
          <p:cNvSpPr txBox="1">
            <a:spLocks noChangeArrowheads="1"/>
          </p:cNvSpPr>
          <p:nvPr/>
        </p:nvSpPr>
        <p:spPr bwMode="auto">
          <a:xfrm>
            <a:off x="516259" y="4055675"/>
            <a:ext cx="2246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noProof="1"/>
              <a:t>If </a:t>
            </a:r>
            <a:r>
              <a:rPr lang="tr-TR" altLang="tr-TR" dirty="0"/>
              <a:t>Re(final) &lt; 4000</a:t>
            </a:r>
          </a:p>
        </p:txBody>
      </p:sp>
      <p:cxnSp>
        <p:nvCxnSpPr>
          <p:cNvPr id="13" name="Düz Ok Bağlayıcısı 12">
            <a:extLst>
              <a:ext uri="{FF2B5EF4-FFF2-40B4-BE49-F238E27FC236}">
                <a16:creationId xmlns:a16="http://schemas.microsoft.com/office/drawing/2014/main" id="{47F0CD28-7FF5-43B1-9C16-8AD898533BB0}"/>
              </a:ext>
            </a:extLst>
          </p:cNvPr>
          <p:cNvCxnSpPr/>
          <p:nvPr/>
        </p:nvCxnSpPr>
        <p:spPr>
          <a:xfrm>
            <a:off x="2912043" y="4277752"/>
            <a:ext cx="62865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907" name="Rectangle 13">
            <a:extLst>
              <a:ext uri="{FF2B5EF4-FFF2-40B4-BE49-F238E27FC236}">
                <a16:creationId xmlns:a16="http://schemas.microsoft.com/office/drawing/2014/main" id="{87B12812-1FD0-47AC-850D-E9010AF3097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36908" name="Nesne 14">
            <a:extLst>
              <a:ext uri="{FF2B5EF4-FFF2-40B4-BE49-F238E27FC236}">
                <a16:creationId xmlns:a16="http://schemas.microsoft.com/office/drawing/2014/main" id="{4B02C078-93B8-4E18-B9F9-3AE09DF0958D}"/>
              </a:ext>
            </a:extLst>
          </p:cNvPr>
          <p:cNvGraphicFramePr>
            <a:graphicFrameLocks noChangeAspect="1"/>
          </p:cNvGraphicFramePr>
          <p:nvPr>
            <p:extLst>
              <p:ext uri="{D42A27DB-BD31-4B8C-83A1-F6EECF244321}">
                <p14:modId xmlns:p14="http://schemas.microsoft.com/office/powerpoint/2010/main" val="323556554"/>
              </p:ext>
            </p:extLst>
          </p:nvPr>
        </p:nvGraphicFramePr>
        <p:xfrm>
          <a:off x="7052106" y="4692961"/>
          <a:ext cx="1023336" cy="622299"/>
        </p:xfrm>
        <a:graphic>
          <a:graphicData uri="http://schemas.openxmlformats.org/presentationml/2006/ole">
            <mc:AlternateContent xmlns:mc="http://schemas.openxmlformats.org/markup-compatibility/2006">
              <mc:Choice xmlns:v="urn:schemas-microsoft-com:vml" Requires="v">
                <p:oleObj spid="_x0000_s68652" name="Denklem" r:id="rId8" imgW="825142" imgH="495085" progId="Equation.3">
                  <p:embed/>
                </p:oleObj>
              </mc:Choice>
              <mc:Fallback>
                <p:oleObj name="Denklem" r:id="rId8" imgW="825142" imgH="495085" progId="Equation.3">
                  <p:embed/>
                  <p:pic>
                    <p:nvPicPr>
                      <p:cNvPr id="36908" name="Nesne 14">
                        <a:extLst>
                          <a:ext uri="{FF2B5EF4-FFF2-40B4-BE49-F238E27FC236}">
                            <a16:creationId xmlns:a16="http://schemas.microsoft.com/office/drawing/2014/main" id="{4B02C078-93B8-4E18-B9F9-3AE09DF095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2106" y="4692961"/>
                        <a:ext cx="1023336" cy="622299"/>
                      </a:xfrm>
                      <a:prstGeom prst="rect">
                        <a:avLst/>
                      </a:prstGeom>
                      <a:noFill/>
                      <a:ln>
                        <a:noFill/>
                      </a:ln>
                      <a:extLst/>
                    </p:spPr>
                  </p:pic>
                </p:oleObj>
              </mc:Fallback>
            </mc:AlternateContent>
          </a:graphicData>
        </a:graphic>
      </p:graphicFrame>
      <p:sp>
        <p:nvSpPr>
          <p:cNvPr id="36909" name="Rectangle 15">
            <a:extLst>
              <a:ext uri="{FF2B5EF4-FFF2-40B4-BE49-F238E27FC236}">
                <a16:creationId xmlns:a16="http://schemas.microsoft.com/office/drawing/2014/main" id="{7A3FDBF6-38AF-45E4-8768-264D309E3D7F}"/>
              </a:ext>
            </a:extLst>
          </p:cNvPr>
          <p:cNvSpPr>
            <a:spLocks noChangeArrowheads="1"/>
          </p:cNvSpPr>
          <p:nvPr/>
        </p:nvSpPr>
        <p:spPr bwMode="auto">
          <a:xfrm>
            <a:off x="7905750" y="4154488"/>
            <a:ext cx="18573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b="1"/>
          </a:p>
        </p:txBody>
      </p:sp>
      <p:graphicFrame>
        <p:nvGraphicFramePr>
          <p:cNvPr id="36910" name="Nesne 17">
            <a:extLst>
              <a:ext uri="{FF2B5EF4-FFF2-40B4-BE49-F238E27FC236}">
                <a16:creationId xmlns:a16="http://schemas.microsoft.com/office/drawing/2014/main" id="{379E9725-497F-4E03-B471-3C054F85D97B}"/>
              </a:ext>
            </a:extLst>
          </p:cNvPr>
          <p:cNvGraphicFramePr>
            <a:graphicFrameLocks noChangeAspect="1"/>
          </p:cNvGraphicFramePr>
          <p:nvPr>
            <p:extLst>
              <p:ext uri="{D42A27DB-BD31-4B8C-83A1-F6EECF244321}">
                <p14:modId xmlns:p14="http://schemas.microsoft.com/office/powerpoint/2010/main" val="4066752303"/>
              </p:ext>
            </p:extLst>
          </p:nvPr>
        </p:nvGraphicFramePr>
        <p:xfrm>
          <a:off x="7044412" y="3900161"/>
          <a:ext cx="784639" cy="622300"/>
        </p:xfrm>
        <a:graphic>
          <a:graphicData uri="http://schemas.openxmlformats.org/presentationml/2006/ole">
            <mc:AlternateContent xmlns:mc="http://schemas.openxmlformats.org/markup-compatibility/2006">
              <mc:Choice xmlns:v="urn:schemas-microsoft-com:vml" Requires="v">
                <p:oleObj spid="_x0000_s68653" name="Denklem" r:id="rId10" imgW="609336" imgH="495085" progId="Equation.3">
                  <p:embed/>
                </p:oleObj>
              </mc:Choice>
              <mc:Fallback>
                <p:oleObj name="Denklem" r:id="rId10" imgW="609336" imgH="495085" progId="Equation.3">
                  <p:embed/>
                  <p:pic>
                    <p:nvPicPr>
                      <p:cNvPr id="36910" name="Nesne 17">
                        <a:extLst>
                          <a:ext uri="{FF2B5EF4-FFF2-40B4-BE49-F238E27FC236}">
                            <a16:creationId xmlns:a16="http://schemas.microsoft.com/office/drawing/2014/main" id="{379E9725-497F-4E03-B471-3C054F85D9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4412" y="3900161"/>
                        <a:ext cx="784639" cy="622300"/>
                      </a:xfrm>
                      <a:prstGeom prst="rect">
                        <a:avLst/>
                      </a:prstGeom>
                      <a:noFill/>
                      <a:ln>
                        <a:noFill/>
                      </a:ln>
                      <a:extLst/>
                    </p:spPr>
                  </p:pic>
                </p:oleObj>
              </mc:Fallback>
            </mc:AlternateContent>
          </a:graphicData>
        </a:graphic>
      </p:graphicFrame>
      <p:sp>
        <p:nvSpPr>
          <p:cNvPr id="36911" name="Metin kutusu 23">
            <a:extLst>
              <a:ext uri="{FF2B5EF4-FFF2-40B4-BE49-F238E27FC236}">
                <a16:creationId xmlns:a16="http://schemas.microsoft.com/office/drawing/2014/main" id="{5212A02D-F0E7-43E8-9824-51AAC98A185C}"/>
              </a:ext>
            </a:extLst>
          </p:cNvPr>
          <p:cNvSpPr txBox="1">
            <a:spLocks noChangeArrowheads="1"/>
          </p:cNvSpPr>
          <p:nvPr/>
        </p:nvSpPr>
        <p:spPr bwMode="auto">
          <a:xfrm>
            <a:off x="516259" y="4730594"/>
            <a:ext cx="224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noProof="1"/>
              <a:t>If</a:t>
            </a:r>
            <a:r>
              <a:rPr lang="tr-TR" altLang="tr-TR" dirty="0"/>
              <a:t> Re(final) &gt; 4000</a:t>
            </a:r>
          </a:p>
        </p:txBody>
      </p:sp>
      <p:cxnSp>
        <p:nvCxnSpPr>
          <p:cNvPr id="25" name="Düz Ok Bağlayıcısı 24">
            <a:extLst>
              <a:ext uri="{FF2B5EF4-FFF2-40B4-BE49-F238E27FC236}">
                <a16:creationId xmlns:a16="http://schemas.microsoft.com/office/drawing/2014/main" id="{FF1080DC-193E-4ECF-AF7D-0C9B33BB34C1}"/>
              </a:ext>
            </a:extLst>
          </p:cNvPr>
          <p:cNvCxnSpPr/>
          <p:nvPr/>
        </p:nvCxnSpPr>
        <p:spPr>
          <a:xfrm>
            <a:off x="2912043" y="4944005"/>
            <a:ext cx="628650"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0E47DA5-8A1C-4E91-BF62-7FEBE2721A53}"/>
                  </a:ext>
                </a:extLst>
              </p:cNvPr>
              <p:cNvSpPr txBox="1"/>
              <p:nvPr/>
            </p:nvSpPr>
            <p:spPr>
              <a:xfrm>
                <a:off x="504287" y="3147542"/>
                <a:ext cx="1383712" cy="553998"/>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tr-TR" b="0" i="0" smtClean="0">
                              <a:latin typeface="Cambria Math" panose="02040503050406030204" pitchFamily="18" charset="0"/>
                            </a:rPr>
                            <m:t>H</m:t>
                          </m:r>
                        </m:e>
                        <m:sub>
                          <m:r>
                            <m:rPr>
                              <m:sty m:val="p"/>
                            </m:rPr>
                            <a:rPr lang="tr-TR" b="0" i="0" smtClean="0">
                              <a:latin typeface="Cambria Math" panose="02040503050406030204" pitchFamily="18" charset="0"/>
                            </a:rPr>
                            <m:t>i</m:t>
                          </m:r>
                        </m:sub>
                      </m:sSub>
                      <m:r>
                        <a:rPr lang="tr-TR" b="0" i="0" smtClean="0">
                          <a:latin typeface="Cambria Math" panose="02040503050406030204" pitchFamily="18" charset="0"/>
                        </a:rPr>
                        <m:t>=1 </m:t>
                      </m:r>
                      <m:r>
                        <m:rPr>
                          <m:sty m:val="p"/>
                        </m:rPr>
                        <a:rPr lang="tr-TR" b="0" i="0" smtClean="0">
                          <a:latin typeface="Cambria Math" panose="02040503050406030204" pitchFamily="18" charset="0"/>
                        </a:rPr>
                        <m:t>cm</m:t>
                      </m:r>
                      <m:r>
                        <a:rPr lang="en-US" b="0" i="0" smtClean="0">
                          <a:latin typeface="Cambria Math" panose="02040503050406030204" pitchFamily="18" charset="0"/>
                        </a:rPr>
                        <m:t>      </m:t>
                      </m:r>
                    </m:oMath>
                  </m:oMathPara>
                </a14:m>
                <a:endParaRPr lang="en-US" b="0"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inital</m:t>
                          </m:r>
                        </m:sub>
                      </m:sSub>
                      <m:r>
                        <a:rPr lang="en-US" b="0" i="0" smtClean="0">
                          <a:latin typeface="Cambria Math" panose="02040503050406030204" pitchFamily="18" charset="0"/>
                        </a:rPr>
                        <m:t>(</m:t>
                      </m:r>
                      <m:r>
                        <m:rPr>
                          <m:sty m:val="p"/>
                        </m:rPr>
                        <a:rPr lang="en-US" b="0" i="0" smtClean="0">
                          <a:latin typeface="Cambria Math" panose="02040503050406030204" pitchFamily="18" charset="0"/>
                        </a:rPr>
                        <m:t>s</m:t>
                      </m:r>
                      <m:r>
                        <a:rPr lang="en-US" b="0" i="0" smtClean="0">
                          <a:latin typeface="Cambria Math" panose="02040503050406030204" pitchFamily="18" charset="0"/>
                        </a:rPr>
                        <m:t>)</m:t>
                      </m:r>
                    </m:oMath>
                  </m:oMathPara>
                </a14:m>
                <a:endParaRPr lang="en-US" dirty="0"/>
              </a:p>
            </p:txBody>
          </p:sp>
        </mc:Choice>
        <mc:Fallback xmlns="">
          <p:sp>
            <p:nvSpPr>
              <p:cNvPr id="3" name="TextBox 2">
                <a:extLst>
                  <a:ext uri="{FF2B5EF4-FFF2-40B4-BE49-F238E27FC236}">
                    <a16:creationId xmlns:a16="http://schemas.microsoft.com/office/drawing/2014/main" id="{80E47DA5-8A1C-4E91-BF62-7FEBE2721A53}"/>
                  </a:ext>
                </a:extLst>
              </p:cNvPr>
              <p:cNvSpPr txBox="1">
                <a:spLocks noRot="1" noChangeAspect="1" noMove="1" noResize="1" noEditPoints="1" noAdjustHandles="1" noChangeArrowheads="1" noChangeShapeType="1" noTextEdit="1"/>
              </p:cNvSpPr>
              <p:nvPr/>
            </p:nvSpPr>
            <p:spPr>
              <a:xfrm>
                <a:off x="504287" y="3147542"/>
                <a:ext cx="1383712" cy="553998"/>
              </a:xfrm>
              <a:prstGeom prst="rect">
                <a:avLst/>
              </a:prstGeom>
              <a:blipFill>
                <a:blip r:embed="rId12"/>
                <a:stretch>
                  <a:fillRect l="-5286" r="-3524" b="-17582"/>
                </a:stretch>
              </a:blipFill>
            </p:spPr>
            <p:txBody>
              <a:bodyPr/>
              <a:lstStyle/>
              <a:p>
                <a:r>
                  <a:rPr lang="en-US">
                    <a:noFill/>
                  </a:rPr>
                  <a:t> </a:t>
                </a:r>
              </a:p>
            </p:txBody>
          </p:sp>
        </mc:Fallback>
      </mc:AlternateContent>
      <p:sp>
        <p:nvSpPr>
          <p:cNvPr id="24" name="Dikdörtgen 5">
            <a:extLst>
              <a:ext uri="{FF2B5EF4-FFF2-40B4-BE49-F238E27FC236}">
                <a16:creationId xmlns:a16="http://schemas.microsoft.com/office/drawing/2014/main" id="{DDB255C3-CCB5-4F60-9F92-6CF5D97FF8A5}"/>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D4C9794-213B-4BAA-9CAB-ECED50D114D5}"/>
                  </a:ext>
                </a:extLst>
              </p:cNvPr>
              <p:cNvSpPr txBox="1"/>
              <p:nvPr/>
            </p:nvSpPr>
            <p:spPr>
              <a:xfrm>
                <a:off x="2750599" y="3212544"/>
                <a:ext cx="771493"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V</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m:t>
                              </m:r>
                            </m:e>
                            <m:sub>
                              <m:r>
                                <m:rPr>
                                  <m:sty m:val="p"/>
                                </m:rPr>
                                <a:rPr lang="en-US" b="0" i="0" smtClean="0">
                                  <a:latin typeface="Cambria Math" panose="02040503050406030204" pitchFamily="18" charset="0"/>
                                </a:rPr>
                                <m:t>i</m:t>
                              </m:r>
                            </m:sub>
                          </m:sSub>
                        </m:num>
                        <m:den>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i</m:t>
                              </m:r>
                            </m:sub>
                          </m:sSub>
                        </m:den>
                      </m:f>
                    </m:oMath>
                  </m:oMathPara>
                </a14:m>
                <a:endParaRPr lang="en-US" dirty="0"/>
              </a:p>
            </p:txBody>
          </p:sp>
        </mc:Choice>
        <mc:Fallback xmlns="">
          <p:sp>
            <p:nvSpPr>
              <p:cNvPr id="4" name="TextBox 3">
                <a:extLst>
                  <a:ext uri="{FF2B5EF4-FFF2-40B4-BE49-F238E27FC236}">
                    <a16:creationId xmlns:a16="http://schemas.microsoft.com/office/drawing/2014/main" id="{1D4C9794-213B-4BAA-9CAB-ECED50D114D5}"/>
                  </a:ext>
                </a:extLst>
              </p:cNvPr>
              <p:cNvSpPr txBox="1">
                <a:spLocks noRot="1" noChangeAspect="1" noMove="1" noResize="1" noEditPoints="1" noAdjustHandles="1" noChangeArrowheads="1" noChangeShapeType="1" noTextEdit="1"/>
              </p:cNvSpPr>
              <p:nvPr/>
            </p:nvSpPr>
            <p:spPr>
              <a:xfrm>
                <a:off x="2750599" y="3212544"/>
                <a:ext cx="771493" cy="56387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7542A572-1EC5-4508-9107-030948921DC4}"/>
                  </a:ext>
                </a:extLst>
              </p:cNvPr>
              <p:cNvSpPr txBox="1"/>
              <p:nvPr/>
            </p:nvSpPr>
            <p:spPr>
              <a:xfrm>
                <a:off x="4572000" y="3168243"/>
                <a:ext cx="1143390" cy="561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Re</m:t>
                          </m:r>
                        </m:e>
                        <m:sub>
                          <m:r>
                            <m:rPr>
                              <m:sty m:val="p"/>
                            </m:rPr>
                            <a:rPr lang="en-US" b="0" i="0" smtClean="0">
                              <a:latin typeface="Cambria Math" panose="02040503050406030204" pitchFamily="18" charset="0"/>
                            </a:rPr>
                            <m:t>i</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DV</m:t>
                              </m:r>
                            </m:e>
                            <m:sub>
                              <m:r>
                                <m:rPr>
                                  <m:sty m:val="p"/>
                                </m:rPr>
                                <a:rPr lang="en-US" b="0" i="0" smtClean="0">
                                  <a:latin typeface="Cambria Math" panose="02040503050406030204" pitchFamily="18" charset="0"/>
                                </a:rPr>
                                <m:t>i</m:t>
                              </m:r>
                            </m:sub>
                          </m:sSub>
                          <m:r>
                            <m:rPr>
                              <m:sty m:val="p"/>
                            </m:rPr>
                            <a:rPr lang="el-GR" b="0" i="1" smtClean="0">
                              <a:latin typeface="Cambria Math" panose="02040503050406030204" pitchFamily="18" charset="0"/>
                              <a:ea typeface="Cambria Math" panose="02040503050406030204" pitchFamily="18" charset="0"/>
                            </a:rPr>
                            <m:t>ρ</m:t>
                          </m:r>
                        </m:num>
                        <m:den>
                          <m:r>
                            <m:rPr>
                              <m:sty m:val="p"/>
                            </m:rPr>
                            <a:rPr lang="el-GR" b="0" i="1" smtClean="0">
                              <a:latin typeface="Cambria Math" panose="02040503050406030204" pitchFamily="18" charset="0"/>
                              <a:ea typeface="Cambria Math" panose="02040503050406030204" pitchFamily="18" charset="0"/>
                            </a:rPr>
                            <m:t>μ</m:t>
                          </m:r>
                        </m:den>
                      </m:f>
                    </m:oMath>
                  </m:oMathPara>
                </a14:m>
                <a:endParaRPr lang="en-US" dirty="0"/>
              </a:p>
            </p:txBody>
          </p:sp>
        </mc:Choice>
        <mc:Fallback xmlns="">
          <p:sp>
            <p:nvSpPr>
              <p:cNvPr id="23" name="TextBox 22">
                <a:extLst>
                  <a:ext uri="{FF2B5EF4-FFF2-40B4-BE49-F238E27FC236}">
                    <a16:creationId xmlns:a16="http://schemas.microsoft.com/office/drawing/2014/main" id="{7542A572-1EC5-4508-9107-030948921DC4}"/>
                  </a:ext>
                </a:extLst>
              </p:cNvPr>
              <p:cNvSpPr txBox="1">
                <a:spLocks noRot="1" noChangeAspect="1" noMove="1" noResize="1" noEditPoints="1" noAdjustHandles="1" noChangeArrowheads="1" noChangeShapeType="1" noTextEdit="1"/>
              </p:cNvSpPr>
              <p:nvPr/>
            </p:nvSpPr>
            <p:spPr>
              <a:xfrm>
                <a:off x="4572000" y="3168243"/>
                <a:ext cx="1143390" cy="561949"/>
              </a:xfrm>
              <a:prstGeom prst="rect">
                <a:avLst/>
              </a:prstGeom>
              <a:blipFill>
                <a:blip r:embed="rId14"/>
                <a:stretch>
                  <a:fillRect/>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3AEC211-F361-4719-8993-022B964F7140}"/>
              </a:ext>
            </a:extLst>
          </p:cNvPr>
          <p:cNvSpPr txBox="1"/>
          <p:nvPr/>
        </p:nvSpPr>
        <p:spPr>
          <a:xfrm>
            <a:off x="5884656" y="4000877"/>
            <a:ext cx="457200" cy="338554"/>
          </a:xfrm>
          <a:prstGeom prst="rect">
            <a:avLst/>
          </a:prstGeom>
          <a:noFill/>
        </p:spPr>
        <p:txBody>
          <a:bodyPr wrap="square" rtlCol="0">
            <a:spAutoFit/>
          </a:bodyPr>
          <a:lstStyle/>
          <a:p>
            <a:r>
              <a:rPr lang="en-US" sz="1600" b="1" dirty="0"/>
              <a:t>(1)</a:t>
            </a:r>
          </a:p>
        </p:txBody>
      </p:sp>
      <p:sp>
        <p:nvSpPr>
          <p:cNvPr id="26" name="TextBox 25">
            <a:extLst>
              <a:ext uri="{FF2B5EF4-FFF2-40B4-BE49-F238E27FC236}">
                <a16:creationId xmlns:a16="http://schemas.microsoft.com/office/drawing/2014/main" id="{C870ED41-3F6C-48DA-B652-221195918D2C}"/>
              </a:ext>
            </a:extLst>
          </p:cNvPr>
          <p:cNvSpPr txBox="1"/>
          <p:nvPr/>
        </p:nvSpPr>
        <p:spPr>
          <a:xfrm>
            <a:off x="8303007" y="3954964"/>
            <a:ext cx="457200" cy="338554"/>
          </a:xfrm>
          <a:prstGeom prst="rect">
            <a:avLst/>
          </a:prstGeom>
          <a:noFill/>
        </p:spPr>
        <p:txBody>
          <a:bodyPr wrap="square" rtlCol="0">
            <a:spAutoFit/>
          </a:bodyPr>
          <a:lstStyle/>
          <a:p>
            <a:r>
              <a:rPr lang="en-US" sz="1600" b="1" dirty="0"/>
              <a:t>(2)</a:t>
            </a:r>
          </a:p>
        </p:txBody>
      </p:sp>
      <p:sp>
        <p:nvSpPr>
          <p:cNvPr id="27" name="TextBox 26">
            <a:extLst>
              <a:ext uri="{FF2B5EF4-FFF2-40B4-BE49-F238E27FC236}">
                <a16:creationId xmlns:a16="http://schemas.microsoft.com/office/drawing/2014/main" id="{A6CDBC0E-7AE4-4230-BA93-17E35CD55BDB}"/>
              </a:ext>
            </a:extLst>
          </p:cNvPr>
          <p:cNvSpPr txBox="1"/>
          <p:nvPr/>
        </p:nvSpPr>
        <p:spPr>
          <a:xfrm>
            <a:off x="5884656" y="4761928"/>
            <a:ext cx="457200" cy="338554"/>
          </a:xfrm>
          <a:prstGeom prst="rect">
            <a:avLst/>
          </a:prstGeom>
          <a:noFill/>
        </p:spPr>
        <p:txBody>
          <a:bodyPr wrap="square" rtlCol="0">
            <a:spAutoFit/>
          </a:bodyPr>
          <a:lstStyle/>
          <a:p>
            <a:r>
              <a:rPr lang="en-US" sz="1600" b="1" dirty="0"/>
              <a:t>(3)</a:t>
            </a:r>
          </a:p>
        </p:txBody>
      </p:sp>
      <p:sp>
        <p:nvSpPr>
          <p:cNvPr id="28" name="TextBox 27">
            <a:extLst>
              <a:ext uri="{FF2B5EF4-FFF2-40B4-BE49-F238E27FC236}">
                <a16:creationId xmlns:a16="http://schemas.microsoft.com/office/drawing/2014/main" id="{3A49DD18-F4CF-4F9A-89E7-C5F404EA5438}"/>
              </a:ext>
            </a:extLst>
          </p:cNvPr>
          <p:cNvSpPr txBox="1"/>
          <p:nvPr/>
        </p:nvSpPr>
        <p:spPr>
          <a:xfrm>
            <a:off x="8303007" y="4728815"/>
            <a:ext cx="671002" cy="338554"/>
          </a:xfrm>
          <a:prstGeom prst="rect">
            <a:avLst/>
          </a:prstGeom>
          <a:noFill/>
        </p:spPr>
        <p:txBody>
          <a:bodyPr wrap="square" rtlCol="0">
            <a:spAutoFit/>
          </a:bodyPr>
          <a:lstStyle/>
          <a:p>
            <a:r>
              <a:rPr lang="en-US" sz="1600" b="1" dirty="0"/>
              <a:t>(4)</a:t>
            </a:r>
          </a:p>
        </p:txBody>
      </p:sp>
      <p:sp>
        <p:nvSpPr>
          <p:cNvPr id="6" name="TextBox 5">
            <a:extLst>
              <a:ext uri="{FF2B5EF4-FFF2-40B4-BE49-F238E27FC236}">
                <a16:creationId xmlns:a16="http://schemas.microsoft.com/office/drawing/2014/main" id="{63D22982-1A51-40EC-AFE5-B0AF756024B8}"/>
              </a:ext>
            </a:extLst>
          </p:cNvPr>
          <p:cNvSpPr txBox="1"/>
          <p:nvPr/>
        </p:nvSpPr>
        <p:spPr>
          <a:xfrm>
            <a:off x="35052" y="5531029"/>
            <a:ext cx="8943560" cy="1323439"/>
          </a:xfrm>
          <a:prstGeom prst="rect">
            <a:avLst/>
          </a:prstGeom>
          <a:noFill/>
        </p:spPr>
        <p:txBody>
          <a:bodyPr wrap="square" rtlCol="0">
            <a:spAutoFit/>
          </a:bodyPr>
          <a:lstStyle/>
          <a:p>
            <a:pPr algn="just"/>
            <a:r>
              <a:rPr lang="en-US" sz="1600" b="1" noProof="1"/>
              <a:t>For Re final</a:t>
            </a:r>
            <a:r>
              <a:rPr lang="en-US" sz="1600" noProof="1"/>
              <a:t>: Firstly, the flow is assumed as laminar, then from eqn(1), V=Vfinal is found. Then Re(final) is calculated. If the Re(final)&lt;4000, eqn(2) is used to calculate the f value. If the calculated Re(final)&gt;4000, then it is assumed that the flow is turbulent. So from eqn(3) V=Vfinal is </a:t>
            </a:r>
          </a:p>
          <a:p>
            <a:pPr algn="just"/>
            <a:r>
              <a:rPr lang="en-US" sz="1600" noProof="1"/>
              <a:t>found. After that, Re(final) is calculated. If the Re(final)&gt;4000, eqn(4) is used to calculate the f value.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8">
            <a:extLst>
              <a:ext uri="{FF2B5EF4-FFF2-40B4-BE49-F238E27FC236}">
                <a16:creationId xmlns:a16="http://schemas.microsoft.com/office/drawing/2014/main" id="{BE6E2ADE-CC90-4698-A718-1F5B40277305}"/>
              </a:ext>
            </a:extLst>
          </p:cNvPr>
          <p:cNvSpPr txBox="1">
            <a:spLocks noChangeArrowheads="1"/>
          </p:cNvSpPr>
          <p:nvPr/>
        </p:nvSpPr>
        <p:spPr bwMode="auto">
          <a:xfrm>
            <a:off x="152400" y="107262"/>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37892" name="TextBox 13">
            <a:extLst>
              <a:ext uri="{FF2B5EF4-FFF2-40B4-BE49-F238E27FC236}">
                <a16:creationId xmlns:a16="http://schemas.microsoft.com/office/drawing/2014/main" id="{3E599928-019A-4C76-9340-698B9C40F4D5}"/>
              </a:ext>
            </a:extLst>
          </p:cNvPr>
          <p:cNvSpPr txBox="1">
            <a:spLocks noChangeArrowheads="1"/>
          </p:cNvSpPr>
          <p:nvPr/>
        </p:nvSpPr>
        <p:spPr bwMode="auto">
          <a:xfrm>
            <a:off x="381000" y="1123190"/>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a:t>(</a:t>
            </a:r>
            <a:r>
              <a:rPr lang="tr-TR" altLang="tr-TR" b="1"/>
              <a:t>2</a:t>
            </a:r>
            <a:r>
              <a:rPr lang="en-US" altLang="tr-TR" b="1"/>
              <a:t>) </a:t>
            </a:r>
            <a:r>
              <a:rPr lang="en-US" altLang="tr-TR"/>
              <a:t>Calculation of</a:t>
            </a:r>
            <a:r>
              <a:rPr lang="tr-TR" altLang="tr-TR"/>
              <a:t> </a:t>
            </a:r>
            <a:r>
              <a:rPr lang="tr-TR" altLang="tr-TR" noProof="1"/>
              <a:t>the kinetic energy values of fluid</a:t>
            </a:r>
          </a:p>
        </p:txBody>
      </p:sp>
      <p:sp>
        <p:nvSpPr>
          <p:cNvPr id="37893" name="TextBox 18">
            <a:extLst>
              <a:ext uri="{FF2B5EF4-FFF2-40B4-BE49-F238E27FC236}">
                <a16:creationId xmlns:a16="http://schemas.microsoft.com/office/drawing/2014/main" id="{D5BDCD06-5D16-4D7E-8B52-5829F4ACB0CB}"/>
              </a:ext>
            </a:extLst>
          </p:cNvPr>
          <p:cNvSpPr txBox="1">
            <a:spLocks noChangeArrowheads="1"/>
          </p:cNvSpPr>
          <p:nvPr/>
        </p:nvSpPr>
        <p:spPr bwMode="auto">
          <a:xfrm>
            <a:off x="600321" y="1866688"/>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a:t>
            </a:r>
            <a:r>
              <a:rPr lang="tr-TR" altLang="tr-TR" dirty="0"/>
              <a:t>21</a:t>
            </a:r>
            <a:endParaRPr lang="en-US" altLang="tr-TR" dirty="0"/>
          </a:p>
        </p:txBody>
      </p:sp>
      <p:graphicFrame>
        <p:nvGraphicFramePr>
          <p:cNvPr id="8" name="Table 11">
            <a:extLst>
              <a:ext uri="{FF2B5EF4-FFF2-40B4-BE49-F238E27FC236}">
                <a16:creationId xmlns:a16="http://schemas.microsoft.com/office/drawing/2014/main" id="{DDF69CE0-4436-4033-B60C-D7A0F86BAEB7}"/>
              </a:ext>
            </a:extLst>
          </p:cNvPr>
          <p:cNvGraphicFramePr>
            <a:graphicFrameLocks noGrp="1"/>
          </p:cNvGraphicFramePr>
          <p:nvPr>
            <p:extLst/>
          </p:nvPr>
        </p:nvGraphicFramePr>
        <p:xfrm>
          <a:off x="573427" y="2444516"/>
          <a:ext cx="7924802" cy="1101749"/>
        </p:xfrm>
        <a:graphic>
          <a:graphicData uri="http://schemas.openxmlformats.org/drawingml/2006/table">
            <a:tbl>
              <a:tblPr firstRow="1" bandRow="1">
                <a:tableStyleId>{5940675A-B579-460E-94D1-54222C63F5DA}</a:tableStyleId>
              </a:tblPr>
              <a:tblGrid>
                <a:gridCol w="599014">
                  <a:extLst>
                    <a:ext uri="{9D8B030D-6E8A-4147-A177-3AD203B41FA5}">
                      <a16:colId xmlns:a16="http://schemas.microsoft.com/office/drawing/2014/main" val="6243959"/>
                    </a:ext>
                  </a:extLst>
                </a:gridCol>
                <a:gridCol w="732129">
                  <a:extLst>
                    <a:ext uri="{9D8B030D-6E8A-4147-A177-3AD203B41FA5}">
                      <a16:colId xmlns:a16="http://schemas.microsoft.com/office/drawing/2014/main" val="2939764162"/>
                    </a:ext>
                  </a:extLst>
                </a:gridCol>
                <a:gridCol w="665572">
                  <a:extLst>
                    <a:ext uri="{9D8B030D-6E8A-4147-A177-3AD203B41FA5}">
                      <a16:colId xmlns:a16="http://schemas.microsoft.com/office/drawing/2014/main" val="2499895060"/>
                    </a:ext>
                  </a:extLst>
                </a:gridCol>
                <a:gridCol w="798686">
                  <a:extLst>
                    <a:ext uri="{9D8B030D-6E8A-4147-A177-3AD203B41FA5}">
                      <a16:colId xmlns:a16="http://schemas.microsoft.com/office/drawing/2014/main" val="551968048"/>
                    </a:ext>
                  </a:extLst>
                </a:gridCol>
                <a:gridCol w="798686">
                  <a:extLst>
                    <a:ext uri="{9D8B030D-6E8A-4147-A177-3AD203B41FA5}">
                      <a16:colId xmlns:a16="http://schemas.microsoft.com/office/drawing/2014/main" val="3899084772"/>
                    </a:ext>
                  </a:extLst>
                </a:gridCol>
                <a:gridCol w="798686">
                  <a:extLst>
                    <a:ext uri="{9D8B030D-6E8A-4147-A177-3AD203B41FA5}">
                      <a16:colId xmlns:a16="http://schemas.microsoft.com/office/drawing/2014/main" val="3177161236"/>
                    </a:ext>
                  </a:extLst>
                </a:gridCol>
                <a:gridCol w="798686">
                  <a:extLst>
                    <a:ext uri="{9D8B030D-6E8A-4147-A177-3AD203B41FA5}">
                      <a16:colId xmlns:a16="http://schemas.microsoft.com/office/drawing/2014/main" val="2144707853"/>
                    </a:ext>
                  </a:extLst>
                </a:gridCol>
                <a:gridCol w="878751">
                  <a:extLst>
                    <a:ext uri="{9D8B030D-6E8A-4147-A177-3AD203B41FA5}">
                      <a16:colId xmlns:a16="http://schemas.microsoft.com/office/drawing/2014/main" val="3893994031"/>
                    </a:ext>
                  </a:extLst>
                </a:gridCol>
                <a:gridCol w="927296">
                  <a:extLst>
                    <a:ext uri="{9D8B030D-6E8A-4147-A177-3AD203B41FA5}">
                      <a16:colId xmlns:a16="http://schemas.microsoft.com/office/drawing/2014/main" val="3015732271"/>
                    </a:ext>
                  </a:extLst>
                </a:gridCol>
                <a:gridCol w="927296">
                  <a:extLst>
                    <a:ext uri="{9D8B030D-6E8A-4147-A177-3AD203B41FA5}">
                      <a16:colId xmlns:a16="http://schemas.microsoft.com/office/drawing/2014/main" val="629192168"/>
                    </a:ext>
                  </a:extLst>
                </a:gridCol>
              </a:tblGrid>
              <a:tr h="731376">
                <a:tc>
                  <a:txBody>
                    <a:bodyPr/>
                    <a:lstStyle/>
                    <a:p>
                      <a:r>
                        <a:rPr lang="en-US" sz="1400" b="1" dirty="0">
                          <a:latin typeface="Arial" panose="020B0604020202020204" pitchFamily="34" charset="0"/>
                          <a:cs typeface="Arial" panose="020B0604020202020204" pitchFamily="34" charset="0"/>
                        </a:rPr>
                        <a:t>Test No</a:t>
                      </a:r>
                    </a:p>
                  </a:txBody>
                  <a:tcPr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D </a:t>
                      </a:r>
                      <a:r>
                        <a:rPr lang="tr-TR" sz="1400" b="1" noProof="1">
                          <a:latin typeface="Arial" panose="020B0604020202020204" pitchFamily="34" charset="0"/>
                          <a:cs typeface="Arial" panose="020B0604020202020204" pitchFamily="34" charset="0"/>
                        </a:rPr>
                        <a:t>pipe</a:t>
                      </a:r>
                      <a:r>
                        <a:rPr lang="tr-TR" sz="1400" b="1" dirty="0">
                          <a:latin typeface="Arial" panose="020B0604020202020204" pitchFamily="34" charset="0"/>
                          <a:cs typeface="Arial" panose="020B0604020202020204" pitchFamily="34" charset="0"/>
                        </a:rPr>
                        <a:t> (m)</a:t>
                      </a:r>
                      <a:endParaRPr lang="en-US" sz="1400" b="1" dirty="0">
                        <a:latin typeface="Arial" panose="020B0604020202020204" pitchFamily="34" charset="0"/>
                        <a:cs typeface="Arial" panose="020B0604020202020204" pitchFamily="34" charset="0"/>
                      </a:endParaRPr>
                    </a:p>
                  </a:txBody>
                  <a:tcPr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L </a:t>
                      </a:r>
                      <a:r>
                        <a:rPr lang="tr-TR" sz="1400" b="1" noProof="1">
                          <a:latin typeface="Arial" panose="020B0604020202020204" pitchFamily="34" charset="0"/>
                          <a:cs typeface="Arial" panose="020B0604020202020204" pitchFamily="34" charset="0"/>
                        </a:rPr>
                        <a:t>pipe</a:t>
                      </a:r>
                      <a:r>
                        <a:rPr lang="tr-TR" sz="1400" b="1" baseline="0" noProof="1">
                          <a:latin typeface="Arial" panose="020B0604020202020204" pitchFamily="34" charset="0"/>
                          <a:cs typeface="Arial" panose="020B0604020202020204" pitchFamily="34" charset="0"/>
                        </a:rPr>
                        <a:t> </a:t>
                      </a:r>
                      <a:r>
                        <a:rPr lang="tr-TR" sz="1400" b="1" baseline="0"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 </a:t>
                      </a:r>
                      <a:r>
                        <a:rPr lang="tr-TR" sz="1400" b="1" noProof="1">
                          <a:latin typeface="Arial" panose="020B0604020202020204" pitchFamily="34" charset="0"/>
                          <a:cs typeface="Arial" panose="020B0604020202020204" pitchFamily="34" charset="0"/>
                        </a:rPr>
                        <a:t>initial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 (kg)</a:t>
                      </a:r>
                      <a:endParaRPr lang="tr-TR" sz="1400" b="1" noProof="1">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Vinitial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EK</a:t>
                      </a:r>
                      <a:r>
                        <a:rPr lang="tr-TR" sz="1400" b="1" baseline="0" dirty="0">
                          <a:latin typeface="Arial" panose="020B0604020202020204" pitchFamily="34" charset="0"/>
                          <a:cs typeface="Arial" panose="020B0604020202020204" pitchFamily="34" charset="0"/>
                        </a:rPr>
                        <a:t> </a:t>
                      </a:r>
                      <a:r>
                        <a:rPr lang="tr-TR" sz="1400" b="1" baseline="0" noProof="1">
                          <a:latin typeface="Arial" panose="020B0604020202020204" pitchFamily="34" charset="0"/>
                          <a:cs typeface="Arial" panose="020B0604020202020204" pitchFamily="34" charset="0"/>
                        </a:rPr>
                        <a:t>initial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(J)</a:t>
                      </a:r>
                      <a:endParaRPr lang="tr-TR" sz="1400" b="1" noProof="1">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 final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baseline="0" dirty="0">
                          <a:latin typeface="Arial" panose="020B0604020202020204" pitchFamily="34" charset="0"/>
                          <a:cs typeface="Arial" panose="020B0604020202020204" pitchFamily="34" charset="0"/>
                        </a:rPr>
                        <a:t> (kg)</a:t>
                      </a:r>
                      <a:endParaRPr lang="en-US" sz="14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Vfinal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txBody>
                  <a:tcPr marT="45660" marB="456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EK</a:t>
                      </a:r>
                      <a:r>
                        <a:rPr lang="tr-TR" sz="1400" b="1" baseline="0" dirty="0">
                          <a:latin typeface="Arial" panose="020B0604020202020204" pitchFamily="34" charset="0"/>
                          <a:cs typeface="Arial" panose="020B0604020202020204" pitchFamily="34" charset="0"/>
                        </a:rPr>
                        <a:t> final</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baseline="0" dirty="0">
                          <a:latin typeface="Arial" panose="020B0604020202020204" pitchFamily="34" charset="0"/>
                          <a:cs typeface="Arial" panose="020B0604020202020204" pitchFamily="34" charset="0"/>
                        </a:rPr>
                        <a:t>(J)</a:t>
                      </a:r>
                      <a:endParaRPr lang="en-US" sz="1400" b="1" dirty="0">
                        <a:latin typeface="Arial" panose="020B0604020202020204" pitchFamily="34" charset="0"/>
                        <a:cs typeface="Arial" panose="020B0604020202020204" pitchFamily="34" charset="0"/>
                      </a:endParaRPr>
                    </a:p>
                  </a:txBody>
                  <a:tcPr marT="45660" marB="45660"/>
                </a:tc>
                <a:tc>
                  <a:txBody>
                    <a:bodyPr/>
                    <a:lstStyle/>
                    <a:p>
                      <a:r>
                        <a:rPr lang="tr-TR" sz="1400" b="1" dirty="0">
                          <a:latin typeface="Arial" panose="020B0604020202020204" pitchFamily="34" charset="0"/>
                          <a:cs typeface="Arial" panose="020B0604020202020204" pitchFamily="34" charset="0"/>
                        </a:rPr>
                        <a:t>Delta</a:t>
                      </a:r>
                      <a:r>
                        <a:rPr lang="tr-TR" sz="1400" b="1" baseline="0" dirty="0">
                          <a:latin typeface="Arial" panose="020B0604020202020204" pitchFamily="34" charset="0"/>
                          <a:cs typeface="Arial" panose="020B0604020202020204" pitchFamily="34" charset="0"/>
                        </a:rPr>
                        <a:t> EK (J)</a:t>
                      </a:r>
                      <a:endParaRPr lang="en-US" sz="1400" b="1" dirty="0">
                        <a:latin typeface="Arial" panose="020B0604020202020204" pitchFamily="34" charset="0"/>
                        <a:cs typeface="Arial" panose="020B0604020202020204" pitchFamily="34" charset="0"/>
                      </a:endParaRPr>
                    </a:p>
                  </a:txBody>
                  <a:tcPr marT="45660" marB="45660"/>
                </a:tc>
                <a:extLst>
                  <a:ext uri="{0D108BD9-81ED-4DB2-BD59-A6C34878D82A}">
                    <a16:rowId xmlns:a16="http://schemas.microsoft.com/office/drawing/2014/main" val="2426667155"/>
                  </a:ext>
                </a:extLst>
              </a:tr>
              <a:tr h="370349">
                <a:tc>
                  <a:txBody>
                    <a:bodyPr/>
                    <a:lstStyle/>
                    <a:p>
                      <a:endParaRPr lang="en-US" sz="1800"/>
                    </a:p>
                  </a:txBody>
                  <a:tcPr marT="45660" marB="45660"/>
                </a:tc>
                <a:tc>
                  <a:txBody>
                    <a:bodyPr/>
                    <a:lstStyle/>
                    <a:p>
                      <a:endParaRPr lang="en-US" sz="1800" dirty="0"/>
                    </a:p>
                  </a:txBody>
                  <a:tcPr marT="45660" marB="45660"/>
                </a:tc>
                <a:tc>
                  <a:txBody>
                    <a:bodyPr/>
                    <a:lstStyle/>
                    <a:p>
                      <a:endParaRPr lang="en-US" sz="1800" dirty="0"/>
                    </a:p>
                  </a:txBody>
                  <a:tcPr marT="45660" marB="45660"/>
                </a:tc>
                <a:tc>
                  <a:txBody>
                    <a:bodyPr/>
                    <a:lstStyle/>
                    <a:p>
                      <a:endParaRPr lang="en-US" sz="1800"/>
                    </a:p>
                  </a:txBody>
                  <a:tcPr marT="45660" marB="45660"/>
                </a:tc>
                <a:tc>
                  <a:txBody>
                    <a:bodyPr/>
                    <a:lstStyle/>
                    <a:p>
                      <a:endParaRPr lang="en-US" sz="1800" dirty="0"/>
                    </a:p>
                  </a:txBody>
                  <a:tcPr marT="45660" marB="45660"/>
                </a:tc>
                <a:tc>
                  <a:txBody>
                    <a:bodyPr/>
                    <a:lstStyle/>
                    <a:p>
                      <a:endParaRPr lang="en-US" sz="1800" dirty="0"/>
                    </a:p>
                  </a:txBody>
                  <a:tcPr marT="45660" marB="45660"/>
                </a:tc>
                <a:tc>
                  <a:txBody>
                    <a:bodyPr/>
                    <a:lstStyle/>
                    <a:p>
                      <a:endParaRPr lang="en-US" sz="1800" dirty="0"/>
                    </a:p>
                  </a:txBody>
                  <a:tcPr marT="45660" marB="45660"/>
                </a:tc>
                <a:tc>
                  <a:txBody>
                    <a:bodyPr/>
                    <a:lstStyle/>
                    <a:p>
                      <a:endParaRPr lang="en-US" sz="1800" dirty="0"/>
                    </a:p>
                  </a:txBody>
                  <a:tcPr marT="45660" marB="45660"/>
                </a:tc>
                <a:tc>
                  <a:txBody>
                    <a:bodyPr/>
                    <a:lstStyle/>
                    <a:p>
                      <a:endParaRPr lang="en-US" sz="1800" dirty="0"/>
                    </a:p>
                  </a:txBody>
                  <a:tcPr marT="45660" marB="45660"/>
                </a:tc>
                <a:tc>
                  <a:txBody>
                    <a:bodyPr/>
                    <a:lstStyle/>
                    <a:p>
                      <a:endParaRPr lang="en-US" sz="1800" dirty="0"/>
                    </a:p>
                  </a:txBody>
                  <a:tcPr marT="45660" marB="45660"/>
                </a:tc>
                <a:extLst>
                  <a:ext uri="{0D108BD9-81ED-4DB2-BD59-A6C34878D82A}">
                    <a16:rowId xmlns:a16="http://schemas.microsoft.com/office/drawing/2014/main" val="3625450361"/>
                  </a:ext>
                </a:extLst>
              </a:tr>
            </a:tbl>
          </a:graphicData>
        </a:graphic>
      </p:graphicFrame>
      <p:sp>
        <p:nvSpPr>
          <p:cNvPr id="2" name="Metin kutusu 1">
            <a:extLst>
              <a:ext uri="{FF2B5EF4-FFF2-40B4-BE49-F238E27FC236}">
                <a16:creationId xmlns:a16="http://schemas.microsoft.com/office/drawing/2014/main" id="{BE1B234F-F438-4F23-B4FC-5FAC72838CC5}"/>
              </a:ext>
            </a:extLst>
          </p:cNvPr>
          <p:cNvSpPr txBox="1">
            <a:spLocks noRot="1" noChangeAspect="1" noMove="1" noResize="1" noEditPoints="1" noAdjustHandles="1" noChangeArrowheads="1" noChangeShapeType="1" noTextEdit="1"/>
          </p:cNvSpPr>
          <p:nvPr/>
        </p:nvSpPr>
        <p:spPr>
          <a:xfrm>
            <a:off x="636180" y="4120228"/>
            <a:ext cx="1649819" cy="518604"/>
          </a:xfrm>
          <a:prstGeom prst="rect">
            <a:avLst/>
          </a:prstGeom>
          <a:blipFill>
            <a:blip r:embed="rId2"/>
            <a:stretch>
              <a:fillRect/>
            </a:stretch>
          </a:blipFill>
        </p:spPr>
        <p:txBody>
          <a:bodyPr/>
          <a:lstStyle/>
          <a:p>
            <a:pPr>
              <a:defRPr/>
            </a:pPr>
            <a:r>
              <a:rPr lang="tr-TR">
                <a:noFill/>
              </a:rPr>
              <a:t> </a:t>
            </a:r>
          </a:p>
        </p:txBody>
      </p:sp>
      <p:sp>
        <p:nvSpPr>
          <p:cNvPr id="11" name="Metin kutusu 10">
            <a:extLst>
              <a:ext uri="{FF2B5EF4-FFF2-40B4-BE49-F238E27FC236}">
                <a16:creationId xmlns:a16="http://schemas.microsoft.com/office/drawing/2014/main" id="{C61F647E-5A2D-4812-AD42-74697CF88E4A}"/>
              </a:ext>
            </a:extLst>
          </p:cNvPr>
          <p:cNvSpPr txBox="1">
            <a:spLocks noRot="1" noChangeAspect="1" noMove="1" noResize="1" noEditPoints="1" noAdjustHandles="1" noChangeArrowheads="1" noChangeShapeType="1" noTextEdit="1"/>
          </p:cNvSpPr>
          <p:nvPr/>
        </p:nvSpPr>
        <p:spPr>
          <a:xfrm>
            <a:off x="609600" y="5468560"/>
            <a:ext cx="1649819" cy="518604"/>
          </a:xfrm>
          <a:prstGeom prst="rect">
            <a:avLst/>
          </a:prstGeom>
          <a:blipFill>
            <a:blip r:embed="rId3"/>
            <a:stretch>
              <a:fillRect/>
            </a:stretch>
          </a:blipFill>
        </p:spPr>
        <p:txBody>
          <a:bodyPr/>
          <a:lstStyle/>
          <a:p>
            <a:pPr>
              <a:defRPr/>
            </a:pPr>
            <a:r>
              <a:rPr lang="tr-TR">
                <a:noFill/>
              </a:rPr>
              <a:t> </a:t>
            </a:r>
          </a:p>
        </p:txBody>
      </p:sp>
      <p:sp>
        <p:nvSpPr>
          <p:cNvPr id="12" name="Metin kutusu 11">
            <a:extLst>
              <a:ext uri="{FF2B5EF4-FFF2-40B4-BE49-F238E27FC236}">
                <a16:creationId xmlns:a16="http://schemas.microsoft.com/office/drawing/2014/main" id="{86729658-3220-4508-BBB0-C45963C4EA71}"/>
              </a:ext>
            </a:extLst>
          </p:cNvPr>
          <p:cNvSpPr txBox="1">
            <a:spLocks noRot="1" noChangeAspect="1" noMove="1" noResize="1" noEditPoints="1" noAdjustHandles="1" noChangeArrowheads="1" noChangeShapeType="1" noTextEdit="1"/>
          </p:cNvSpPr>
          <p:nvPr/>
        </p:nvSpPr>
        <p:spPr>
          <a:xfrm>
            <a:off x="4701363" y="4265702"/>
            <a:ext cx="1649819" cy="299249"/>
          </a:xfrm>
          <a:prstGeom prst="rect">
            <a:avLst/>
          </a:prstGeom>
          <a:blipFill>
            <a:blip r:embed="rId4" cstate="screen">
              <a:extLst>
                <a:ext uri="{28A0092B-C50C-407E-A947-70E740481C1C}">
                  <a14:useLocalDpi xmlns:a14="http://schemas.microsoft.com/office/drawing/2010/main"/>
                </a:ext>
              </a:extLst>
            </a:blip>
            <a:stretch>
              <a:fillRect l="-4797" t="-26531" r="-2214" b="-38776"/>
            </a:stretch>
          </a:blipFill>
        </p:spPr>
        <p:txBody>
          <a:bodyPr/>
          <a:lstStyle/>
          <a:p>
            <a:pPr>
              <a:defRPr/>
            </a:pPr>
            <a:r>
              <a:rPr lang="tr-TR">
                <a:no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F3337B3-1C11-458C-A894-3B361033B9D1}"/>
                  </a:ext>
                </a:extLst>
              </p:cNvPr>
              <p:cNvSpPr txBox="1"/>
              <p:nvPr/>
            </p:nvSpPr>
            <p:spPr>
              <a:xfrm>
                <a:off x="4651486" y="5318166"/>
                <a:ext cx="1699696" cy="3007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𝑓</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𝑝𝑖𝑝𝑒</m:t>
                          </m:r>
                          <m:r>
                            <a:rPr lang="en-US" b="0" i="1" smtClean="0">
                              <a:latin typeface="Cambria Math" panose="02040503050406030204" pitchFamily="18" charset="0"/>
                            </a:rPr>
                            <m:t> </m:t>
                          </m:r>
                        </m:sub>
                      </m:sSub>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rPr>
                            <m:t>ρ</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𝐻</m:t>
                              </m:r>
                            </m:e>
                            <m:sub>
                              <m:r>
                                <a:rPr lang="en-US" b="0" i="1" smtClean="0">
                                  <a:latin typeface="Cambria Math" panose="02040503050406030204" pitchFamily="18" charset="0"/>
                                </a:rPr>
                                <m:t>2</m:t>
                              </m:r>
                            </m:sub>
                          </m:sSub>
                          <m:r>
                            <a:rPr lang="en-US" b="0" i="1" smtClean="0">
                              <a:latin typeface="Cambria Math" panose="02040503050406030204" pitchFamily="18" charset="0"/>
                            </a:rPr>
                            <m:t>𝑂</m:t>
                          </m:r>
                        </m:sub>
                      </m:sSub>
                    </m:oMath>
                  </m:oMathPara>
                </a14:m>
                <a:endParaRPr lang="en-US" dirty="0"/>
              </a:p>
            </p:txBody>
          </p:sp>
        </mc:Choice>
        <mc:Fallback xmlns="">
          <p:sp>
            <p:nvSpPr>
              <p:cNvPr id="3" name="TextBox 2">
                <a:extLst>
                  <a:ext uri="{FF2B5EF4-FFF2-40B4-BE49-F238E27FC236}">
                    <a16:creationId xmlns:a16="http://schemas.microsoft.com/office/drawing/2014/main" id="{AF3337B3-1C11-458C-A894-3B361033B9D1}"/>
                  </a:ext>
                </a:extLst>
              </p:cNvPr>
              <p:cNvSpPr txBox="1">
                <a:spLocks noRot="1" noChangeAspect="1" noMove="1" noResize="1" noEditPoints="1" noAdjustHandles="1" noChangeArrowheads="1" noChangeShapeType="1" noTextEdit="1"/>
              </p:cNvSpPr>
              <p:nvPr/>
            </p:nvSpPr>
            <p:spPr>
              <a:xfrm>
                <a:off x="4651486" y="5318166"/>
                <a:ext cx="1699696" cy="300788"/>
              </a:xfrm>
              <a:prstGeom prst="rect">
                <a:avLst/>
              </a:prstGeom>
              <a:blipFill>
                <a:blip r:embed="rId5"/>
                <a:stretch>
                  <a:fillRect l="-1434" r="-717" b="-26000"/>
                </a:stretch>
              </a:blipFill>
            </p:spPr>
            <p:txBody>
              <a:bodyPr/>
              <a:lstStyle/>
              <a:p>
                <a:r>
                  <a:rPr lang="en-US">
                    <a:noFill/>
                  </a:rPr>
                  <a:t> </a:t>
                </a:r>
              </a:p>
            </p:txBody>
          </p:sp>
        </mc:Fallback>
      </mc:AlternateContent>
      <p:sp>
        <p:nvSpPr>
          <p:cNvPr id="13" name="Dikdörtgen 5">
            <a:extLst>
              <a:ext uri="{FF2B5EF4-FFF2-40B4-BE49-F238E27FC236}">
                <a16:creationId xmlns:a16="http://schemas.microsoft.com/office/drawing/2014/main" id="{AB810BE3-935B-4644-BC08-4C51CEC95E24}"/>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Box 8">
            <a:extLst>
              <a:ext uri="{FF2B5EF4-FFF2-40B4-BE49-F238E27FC236}">
                <a16:creationId xmlns:a16="http://schemas.microsoft.com/office/drawing/2014/main" id="{10337E88-15B9-4D8E-8907-A5F89C0C0029}"/>
              </a:ext>
            </a:extLst>
          </p:cNvPr>
          <p:cNvSpPr txBox="1">
            <a:spLocks noChangeArrowheads="1"/>
          </p:cNvSpPr>
          <p:nvPr/>
        </p:nvSpPr>
        <p:spPr bwMode="auto">
          <a:xfrm>
            <a:off x="166687" y="92828"/>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38916" name="TextBox 18">
            <a:extLst>
              <a:ext uri="{FF2B5EF4-FFF2-40B4-BE49-F238E27FC236}">
                <a16:creationId xmlns:a16="http://schemas.microsoft.com/office/drawing/2014/main" id="{C42F04F2-595C-4882-97A5-A95901983984}"/>
              </a:ext>
            </a:extLst>
          </p:cNvPr>
          <p:cNvSpPr txBox="1">
            <a:spLocks noChangeArrowheads="1"/>
          </p:cNvSpPr>
          <p:nvPr/>
        </p:nvSpPr>
        <p:spPr bwMode="auto">
          <a:xfrm>
            <a:off x="609599" y="1867837"/>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a:t>
            </a:r>
            <a:r>
              <a:rPr lang="tr-TR" altLang="tr-TR" dirty="0"/>
              <a:t>22</a:t>
            </a:r>
            <a:endParaRPr lang="en-US" altLang="tr-TR" dirty="0"/>
          </a:p>
        </p:txBody>
      </p:sp>
      <p:graphicFrame>
        <p:nvGraphicFramePr>
          <p:cNvPr id="8" name="Table 11">
            <a:extLst>
              <a:ext uri="{FF2B5EF4-FFF2-40B4-BE49-F238E27FC236}">
                <a16:creationId xmlns:a16="http://schemas.microsoft.com/office/drawing/2014/main" id="{DDF69CE0-4436-4033-B60C-D7A0F86BAEB7}"/>
              </a:ext>
            </a:extLst>
          </p:cNvPr>
          <p:cNvGraphicFramePr>
            <a:graphicFrameLocks noGrp="1"/>
          </p:cNvGraphicFramePr>
          <p:nvPr>
            <p:extLst/>
          </p:nvPr>
        </p:nvGraphicFramePr>
        <p:xfrm>
          <a:off x="609406" y="2401169"/>
          <a:ext cx="6997700" cy="1101749"/>
        </p:xfrm>
        <a:graphic>
          <a:graphicData uri="http://schemas.openxmlformats.org/drawingml/2006/table">
            <a:tbl>
              <a:tblPr firstRow="1" bandRow="1">
                <a:tableStyleId>{5940675A-B579-460E-94D1-54222C63F5DA}</a:tableStyleId>
              </a:tblPr>
              <a:tblGrid>
                <a:gridCol w="599031">
                  <a:extLst>
                    <a:ext uri="{9D8B030D-6E8A-4147-A177-3AD203B41FA5}">
                      <a16:colId xmlns:a16="http://schemas.microsoft.com/office/drawing/2014/main" val="6243959"/>
                    </a:ext>
                  </a:extLst>
                </a:gridCol>
                <a:gridCol w="848810">
                  <a:extLst>
                    <a:ext uri="{9D8B030D-6E8A-4147-A177-3AD203B41FA5}">
                      <a16:colId xmlns:a16="http://schemas.microsoft.com/office/drawing/2014/main" val="2939764162"/>
                    </a:ext>
                  </a:extLst>
                </a:gridCol>
                <a:gridCol w="838223">
                  <a:extLst>
                    <a:ext uri="{9D8B030D-6E8A-4147-A177-3AD203B41FA5}">
                      <a16:colId xmlns:a16="http://schemas.microsoft.com/office/drawing/2014/main" val="2499895060"/>
                    </a:ext>
                  </a:extLst>
                </a:gridCol>
                <a:gridCol w="762021">
                  <a:extLst>
                    <a:ext uri="{9D8B030D-6E8A-4147-A177-3AD203B41FA5}">
                      <a16:colId xmlns:a16="http://schemas.microsoft.com/office/drawing/2014/main" val="551968048"/>
                    </a:ext>
                  </a:extLst>
                </a:gridCol>
                <a:gridCol w="685819">
                  <a:extLst>
                    <a:ext uri="{9D8B030D-6E8A-4147-A177-3AD203B41FA5}">
                      <a16:colId xmlns:a16="http://schemas.microsoft.com/office/drawing/2014/main" val="3899084772"/>
                    </a:ext>
                  </a:extLst>
                </a:gridCol>
                <a:gridCol w="762021">
                  <a:extLst>
                    <a:ext uri="{9D8B030D-6E8A-4147-A177-3AD203B41FA5}">
                      <a16:colId xmlns:a16="http://schemas.microsoft.com/office/drawing/2014/main" val="3177161236"/>
                    </a:ext>
                  </a:extLst>
                </a:gridCol>
                <a:gridCol w="695678">
                  <a:extLst>
                    <a:ext uri="{9D8B030D-6E8A-4147-A177-3AD203B41FA5}">
                      <a16:colId xmlns:a16="http://schemas.microsoft.com/office/drawing/2014/main" val="2144707853"/>
                    </a:ext>
                  </a:extLst>
                </a:gridCol>
                <a:gridCol w="752162">
                  <a:extLst>
                    <a:ext uri="{9D8B030D-6E8A-4147-A177-3AD203B41FA5}">
                      <a16:colId xmlns:a16="http://schemas.microsoft.com/office/drawing/2014/main" val="3893994031"/>
                    </a:ext>
                  </a:extLst>
                </a:gridCol>
                <a:gridCol w="1053935">
                  <a:extLst>
                    <a:ext uri="{9D8B030D-6E8A-4147-A177-3AD203B41FA5}">
                      <a16:colId xmlns:a16="http://schemas.microsoft.com/office/drawing/2014/main" val="629192168"/>
                    </a:ext>
                  </a:extLst>
                </a:gridCol>
              </a:tblGrid>
              <a:tr h="731376">
                <a:tc>
                  <a:txBody>
                    <a:bodyPr/>
                    <a:lstStyle/>
                    <a:p>
                      <a:r>
                        <a:rPr lang="en-US" sz="1400" b="1" dirty="0">
                          <a:latin typeface="Arial" panose="020B0604020202020204" pitchFamily="34" charset="0"/>
                          <a:cs typeface="Arial" panose="020B0604020202020204" pitchFamily="34" charset="0"/>
                        </a:rPr>
                        <a:t>Test No</a:t>
                      </a:r>
                    </a:p>
                  </a:txBody>
                  <a:tcPr marL="91443" marR="91443"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D </a:t>
                      </a:r>
                      <a:r>
                        <a:rPr lang="tr-TR" sz="1400" b="1" noProof="1">
                          <a:latin typeface="Arial" panose="020B0604020202020204" pitchFamily="34" charset="0"/>
                          <a:cs typeface="Arial" panose="020B0604020202020204" pitchFamily="34" charset="0"/>
                        </a:rPr>
                        <a:t>pipe</a:t>
                      </a:r>
                      <a:r>
                        <a:rPr lang="tr-TR" sz="1400" b="1"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a:t>
                      </a:r>
                      <a:r>
                        <a:rPr lang="tr-TR" sz="1400" b="1"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L </a:t>
                      </a:r>
                      <a:r>
                        <a:rPr lang="tr-TR" sz="1400" b="1" noProof="1">
                          <a:latin typeface="Arial" panose="020B0604020202020204" pitchFamily="34" charset="0"/>
                          <a:cs typeface="Arial" panose="020B0604020202020204" pitchFamily="34" charset="0"/>
                        </a:rPr>
                        <a:t>pipe</a:t>
                      </a:r>
                      <a:r>
                        <a:rPr lang="tr-TR" sz="1400" b="1" baseline="0" noProof="1">
                          <a:latin typeface="Arial" panose="020B0604020202020204" pitchFamily="34" charset="0"/>
                          <a:cs typeface="Arial" panose="020B0604020202020204" pitchFamily="34" charset="0"/>
                        </a:rPr>
                        <a:t> </a:t>
                      </a:r>
                      <a:r>
                        <a:rPr lang="tr-TR" sz="1400" b="1" baseline="0"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H=</a:t>
                      </a:r>
                      <a:r>
                        <a:rPr lang="tr-TR" sz="1400" b="1" baseline="0" dirty="0">
                          <a:latin typeface="Arial" panose="020B0604020202020204" pitchFamily="34" charset="0"/>
                          <a:cs typeface="Arial" panose="020B0604020202020204" pitchFamily="34" charset="0"/>
                        </a:rPr>
                        <a:t> H1</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(m)</a:t>
                      </a: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EP1</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(J)</a:t>
                      </a: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 final</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dirty="0">
                          <a:latin typeface="Arial" panose="020B0604020202020204" pitchFamily="34" charset="0"/>
                          <a:cs typeface="Arial" panose="020B0604020202020204" pitchFamily="34" charset="0"/>
                        </a:rPr>
                        <a:t> (kg)</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H=</a:t>
                      </a:r>
                      <a:r>
                        <a:rPr lang="tr-TR" sz="1400" b="1" baseline="0" dirty="0">
                          <a:latin typeface="Arial" panose="020B0604020202020204" pitchFamily="34" charset="0"/>
                          <a:cs typeface="Arial" panose="020B0604020202020204" pitchFamily="34" charset="0"/>
                        </a:rPr>
                        <a:t> H2</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(m)</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EP2</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(J)</a:t>
                      </a:r>
                    </a:p>
                  </a:txBody>
                  <a:tcPr marL="91443" marR="91443" marT="45660" marB="45660"/>
                </a:tc>
                <a:tc>
                  <a:txBody>
                    <a:bodyPr/>
                    <a:lstStyle/>
                    <a:p>
                      <a:pPr algn="ctr"/>
                      <a:r>
                        <a:rPr lang="tr-TR" sz="1400" b="1" dirty="0">
                          <a:latin typeface="Arial" panose="020B0604020202020204" pitchFamily="34" charset="0"/>
                          <a:cs typeface="Arial" panose="020B0604020202020204" pitchFamily="34" charset="0"/>
                        </a:rPr>
                        <a:t>Delta</a:t>
                      </a:r>
                      <a:r>
                        <a:rPr lang="tr-TR" sz="1400" b="1" baseline="0" dirty="0">
                          <a:latin typeface="Arial" panose="020B0604020202020204" pitchFamily="34" charset="0"/>
                          <a:cs typeface="Arial" panose="020B0604020202020204" pitchFamily="34" charset="0"/>
                        </a:rPr>
                        <a:t> EP (J)</a:t>
                      </a:r>
                      <a:endParaRPr lang="en-US" sz="1400" b="1" dirty="0">
                        <a:latin typeface="Arial" panose="020B0604020202020204" pitchFamily="34" charset="0"/>
                        <a:cs typeface="Arial" panose="020B0604020202020204" pitchFamily="34" charset="0"/>
                      </a:endParaRPr>
                    </a:p>
                  </a:txBody>
                  <a:tcPr marL="91443" marR="91443" marT="45660" marB="45660"/>
                </a:tc>
                <a:extLst>
                  <a:ext uri="{0D108BD9-81ED-4DB2-BD59-A6C34878D82A}">
                    <a16:rowId xmlns:a16="http://schemas.microsoft.com/office/drawing/2014/main" val="2426667155"/>
                  </a:ext>
                </a:extLst>
              </a:tr>
              <a:tr h="370349">
                <a:tc>
                  <a:txBody>
                    <a:bodyPr/>
                    <a:lstStyle/>
                    <a:p>
                      <a:endParaRPr lang="en-US" sz="180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extLst>
                  <a:ext uri="{0D108BD9-81ED-4DB2-BD59-A6C34878D82A}">
                    <a16:rowId xmlns:a16="http://schemas.microsoft.com/office/drawing/2014/main" val="3625450361"/>
                  </a:ext>
                </a:extLst>
              </a:tr>
            </a:tbl>
          </a:graphicData>
        </a:graphic>
      </p:graphicFrame>
      <p:sp>
        <p:nvSpPr>
          <p:cNvPr id="38949" name="TextBox 13">
            <a:extLst>
              <a:ext uri="{FF2B5EF4-FFF2-40B4-BE49-F238E27FC236}">
                <a16:creationId xmlns:a16="http://schemas.microsoft.com/office/drawing/2014/main" id="{28E05DE7-9DDA-48C4-9B17-64C0A921FD98}"/>
              </a:ext>
            </a:extLst>
          </p:cNvPr>
          <p:cNvSpPr txBox="1">
            <a:spLocks noChangeArrowheads="1"/>
          </p:cNvSpPr>
          <p:nvPr/>
        </p:nvSpPr>
        <p:spPr bwMode="auto">
          <a:xfrm>
            <a:off x="253159" y="1156410"/>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dirty="0"/>
              <a:t>(</a:t>
            </a:r>
            <a:r>
              <a:rPr lang="tr-TR" altLang="tr-TR" b="1" dirty="0"/>
              <a:t>3</a:t>
            </a:r>
            <a:r>
              <a:rPr lang="en-US" altLang="tr-TR" b="1" dirty="0"/>
              <a:t>) </a:t>
            </a:r>
            <a:r>
              <a:rPr lang="en-US" altLang="tr-TR" dirty="0"/>
              <a:t>Calculation of</a:t>
            </a:r>
            <a:r>
              <a:rPr lang="tr-TR" altLang="tr-TR" dirty="0"/>
              <a:t> </a:t>
            </a:r>
            <a:r>
              <a:rPr lang="en-US" altLang="tr-TR" dirty="0"/>
              <a:t>the potential energy values at h=H1 and h=H2</a:t>
            </a:r>
          </a:p>
        </p:txBody>
      </p:sp>
      <p:sp>
        <p:nvSpPr>
          <p:cNvPr id="9" name="Dikdörtgen 8">
            <a:extLst>
              <a:ext uri="{FF2B5EF4-FFF2-40B4-BE49-F238E27FC236}">
                <a16:creationId xmlns:a16="http://schemas.microsoft.com/office/drawing/2014/main" id="{2FB7A32B-ED84-461C-958C-0A313D16AC89}"/>
              </a:ext>
            </a:extLst>
          </p:cNvPr>
          <p:cNvSpPr>
            <a:spLocks noRot="1" noChangeAspect="1" noMove="1" noResize="1" noEditPoints="1" noAdjustHandles="1" noChangeArrowheads="1" noChangeShapeType="1" noTextEdit="1"/>
          </p:cNvSpPr>
          <p:nvPr/>
        </p:nvSpPr>
        <p:spPr>
          <a:xfrm>
            <a:off x="2170906" y="4310314"/>
            <a:ext cx="1425647" cy="369332"/>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p>
            <a:pPr>
              <a:defRPr/>
            </a:pPr>
            <a:r>
              <a:rPr lang="tr-TR">
                <a:noFill/>
              </a:rPr>
              <a:t> </a:t>
            </a:r>
          </a:p>
        </p:txBody>
      </p:sp>
      <p:sp>
        <p:nvSpPr>
          <p:cNvPr id="16" name="Dikdörtgen 15">
            <a:extLst>
              <a:ext uri="{FF2B5EF4-FFF2-40B4-BE49-F238E27FC236}">
                <a16:creationId xmlns:a16="http://schemas.microsoft.com/office/drawing/2014/main" id="{55015C38-15A0-48AE-91B0-5013EC4046A0}"/>
              </a:ext>
            </a:extLst>
          </p:cNvPr>
          <p:cNvSpPr>
            <a:spLocks noRot="1" noChangeAspect="1" noMove="1" noResize="1" noEditPoints="1" noAdjustHandles="1" noChangeArrowheads="1" noChangeShapeType="1" noTextEdit="1"/>
          </p:cNvSpPr>
          <p:nvPr/>
        </p:nvSpPr>
        <p:spPr>
          <a:xfrm>
            <a:off x="2177128" y="4858303"/>
            <a:ext cx="974882" cy="36933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pPr>
              <a:defRPr/>
            </a:pPr>
            <a:r>
              <a:rPr lang="tr-TR">
                <a:noFill/>
              </a:rPr>
              <a:t> </a:t>
            </a:r>
          </a:p>
        </p:txBody>
      </p:sp>
      <p:pic>
        <p:nvPicPr>
          <p:cNvPr id="38952" name="Resim 9">
            <a:extLst>
              <a:ext uri="{FF2B5EF4-FFF2-40B4-BE49-F238E27FC236}">
                <a16:creationId xmlns:a16="http://schemas.microsoft.com/office/drawing/2014/main" id="{1606B693-033B-4074-9A62-7862C1C9432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15900" y="4088306"/>
            <a:ext cx="1922903" cy="208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kdörtgen 17">
            <a:extLst>
              <a:ext uri="{FF2B5EF4-FFF2-40B4-BE49-F238E27FC236}">
                <a16:creationId xmlns:a16="http://schemas.microsoft.com/office/drawing/2014/main" id="{B4E1A6C5-CB66-4F24-B879-820CDA69B8CD}"/>
              </a:ext>
            </a:extLst>
          </p:cNvPr>
          <p:cNvSpPr>
            <a:spLocks noRot="1" noChangeAspect="1" noMove="1" noResize="1" noEditPoints="1" noAdjustHandles="1" noChangeArrowheads="1" noChangeShapeType="1" noTextEdit="1"/>
          </p:cNvSpPr>
          <p:nvPr/>
        </p:nvSpPr>
        <p:spPr>
          <a:xfrm>
            <a:off x="2179434" y="5432510"/>
            <a:ext cx="3402791" cy="399533"/>
          </a:xfrm>
          <a:prstGeom prst="rect">
            <a:avLst/>
          </a:prstGeom>
          <a:blipFill>
            <a:blip r:embed="rId6" cstate="screen">
              <a:extLst>
                <a:ext uri="{28A0092B-C50C-407E-A947-70E740481C1C}">
                  <a14:useLocalDpi xmlns:a14="http://schemas.microsoft.com/office/drawing/2010/main"/>
                </a:ext>
              </a:extLst>
            </a:blip>
            <a:stretch>
              <a:fillRect t="-6061" b="-16667"/>
            </a:stretch>
          </a:blipFill>
        </p:spPr>
        <p:txBody>
          <a:bodyPr/>
          <a:lstStyle/>
          <a:p>
            <a:pPr>
              <a:defRPr/>
            </a:pPr>
            <a:r>
              <a:rPr lang="tr-TR" dirty="0">
                <a:noFill/>
              </a:rPr>
              <a:t> </a:t>
            </a:r>
          </a:p>
        </p:txBody>
      </p:sp>
      <p:sp>
        <p:nvSpPr>
          <p:cNvPr id="19" name="Metin kutusu 18">
            <a:extLst>
              <a:ext uri="{FF2B5EF4-FFF2-40B4-BE49-F238E27FC236}">
                <a16:creationId xmlns:a16="http://schemas.microsoft.com/office/drawing/2014/main" id="{A04C4C78-8373-4464-838B-BD5386CC5DA2}"/>
              </a:ext>
            </a:extLst>
          </p:cNvPr>
          <p:cNvSpPr txBox="1">
            <a:spLocks noRot="1" noChangeAspect="1" noMove="1" noResize="1" noEditPoints="1" noAdjustHandles="1" noChangeArrowheads="1" noChangeShapeType="1" noTextEdit="1"/>
          </p:cNvSpPr>
          <p:nvPr/>
        </p:nvSpPr>
        <p:spPr>
          <a:xfrm>
            <a:off x="5846232" y="5596590"/>
            <a:ext cx="1782732" cy="276999"/>
          </a:xfrm>
          <a:prstGeom prst="rect">
            <a:avLst/>
          </a:prstGeom>
          <a:blipFill>
            <a:blip r:embed="rId7" cstate="screen">
              <a:extLst>
                <a:ext uri="{28A0092B-C50C-407E-A947-70E740481C1C}">
                  <a14:useLocalDpi xmlns:a14="http://schemas.microsoft.com/office/drawing/2010/main"/>
                </a:ext>
              </a:extLst>
            </a:blip>
            <a:stretch>
              <a:fillRect l="-4452" t="-28261" r="-2740" b="-50000"/>
            </a:stretch>
          </a:blipFill>
        </p:spPr>
        <p:txBody>
          <a:bodyPr/>
          <a:lstStyle/>
          <a:p>
            <a:pPr>
              <a:defRPr/>
            </a:pPr>
            <a:r>
              <a:rPr lang="tr-TR">
                <a:noFill/>
              </a:rPr>
              <a:t> </a:t>
            </a:r>
          </a:p>
        </p:txBody>
      </p:sp>
      <p:sp>
        <p:nvSpPr>
          <p:cNvPr id="14" name="Dikdörtgen 5">
            <a:extLst>
              <a:ext uri="{FF2B5EF4-FFF2-40B4-BE49-F238E27FC236}">
                <a16:creationId xmlns:a16="http://schemas.microsoft.com/office/drawing/2014/main" id="{93DDCE0C-99BA-44A3-BC68-E13876F09B15}"/>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F341C68-6394-411A-A65A-25CFFADD362A}"/>
                  </a:ext>
                </a:extLst>
              </p:cNvPr>
              <p:cNvSpPr txBox="1"/>
              <p:nvPr/>
            </p:nvSpPr>
            <p:spPr>
              <a:xfrm>
                <a:off x="5846232" y="4404599"/>
                <a:ext cx="2361352"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E</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m:rPr>
                              <m:sty m:val="p"/>
                            </m:rPr>
                            <a:rPr lang="en-US" sz="2000" b="0" i="0" smtClean="0">
                              <a:latin typeface="Cambria Math" panose="02040503050406030204" pitchFamily="18" charset="0"/>
                            </a:rPr>
                            <m:t>H</m:t>
                          </m:r>
                          <m:r>
                            <a:rPr lang="en-US" sz="2000" b="0" i="0" smtClean="0">
                              <a:latin typeface="Cambria Math" panose="02040503050406030204" pitchFamily="18" charset="0"/>
                            </a:rPr>
                            <m:t>1</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i</m:t>
                          </m:r>
                        </m:sub>
                      </m:s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H</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r>
                        <a:rPr lang="en-US" sz="2000" b="0" i="0" smtClean="0">
                          <a:latin typeface="Cambria Math" panose="02040503050406030204" pitchFamily="18" charset="0"/>
                        </a:rPr>
                        <m:t>)</m:t>
                      </m:r>
                    </m:oMath>
                  </m:oMathPara>
                </a14:m>
                <a:endParaRPr lang="en-US" sz="2000" dirty="0"/>
              </a:p>
            </p:txBody>
          </p:sp>
        </mc:Choice>
        <mc:Fallback xmlns="">
          <p:sp>
            <p:nvSpPr>
              <p:cNvPr id="2" name="TextBox 1">
                <a:extLst>
                  <a:ext uri="{FF2B5EF4-FFF2-40B4-BE49-F238E27FC236}">
                    <a16:creationId xmlns:a16="http://schemas.microsoft.com/office/drawing/2014/main" id="{DF341C68-6394-411A-A65A-25CFFADD362A}"/>
                  </a:ext>
                </a:extLst>
              </p:cNvPr>
              <p:cNvSpPr txBox="1">
                <a:spLocks noRot="1" noChangeAspect="1" noMove="1" noResize="1" noEditPoints="1" noAdjustHandles="1" noChangeArrowheads="1" noChangeShapeType="1" noTextEdit="1"/>
              </p:cNvSpPr>
              <p:nvPr/>
            </p:nvSpPr>
            <p:spPr>
              <a:xfrm>
                <a:off x="5846232" y="4404599"/>
                <a:ext cx="2361352" cy="307777"/>
              </a:xfrm>
              <a:prstGeom prst="rect">
                <a:avLst/>
              </a:prstGeom>
              <a:blipFill>
                <a:blip r:embed="rId8"/>
                <a:stretch>
                  <a:fillRect l="-1550" r="-3359" b="-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1A2A13-E3E6-48DE-BB60-F2330426BF75}"/>
                  </a:ext>
                </a:extLst>
              </p:cNvPr>
              <p:cNvSpPr txBox="1"/>
              <p:nvPr/>
            </p:nvSpPr>
            <p:spPr>
              <a:xfrm>
                <a:off x="5846232" y="4931142"/>
                <a:ext cx="16718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b="0" i="0" smtClean="0">
                          <a:latin typeface="Cambria Math" panose="02040503050406030204" pitchFamily="18" charset="0"/>
                        </a:rPr>
                        <m:t>E</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m:rPr>
                              <m:sty m:val="p"/>
                            </m:rPr>
                            <a:rPr lang="en-US" sz="2000" b="0" i="0" smtClean="0">
                              <a:latin typeface="Cambria Math" panose="02040503050406030204" pitchFamily="18" charset="0"/>
                            </a:rPr>
                            <m:t>H</m:t>
                          </m:r>
                          <m:r>
                            <a:rPr lang="en-US" sz="2000" b="0" i="0" smtClean="0">
                              <a:latin typeface="Cambria Math" panose="02040503050406030204" pitchFamily="18" charset="0"/>
                            </a:rPr>
                            <m:t>2</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m</m:t>
                          </m:r>
                        </m:e>
                        <m:sub>
                          <m:r>
                            <m:rPr>
                              <m:sty m:val="p"/>
                            </m:rPr>
                            <a:rPr lang="en-US" sz="2000" b="0" i="0" smtClean="0">
                              <a:latin typeface="Cambria Math" panose="02040503050406030204" pitchFamily="18" charset="0"/>
                            </a:rPr>
                            <m:t>f</m:t>
                          </m:r>
                        </m:sub>
                      </m:sSub>
                      <m:r>
                        <a:rPr lang="en-US" sz="2000" b="0" i="0" smtClean="0">
                          <a:latin typeface="Cambria Math" panose="02040503050406030204" pitchFamily="18" charset="0"/>
                        </a:rPr>
                        <m:t>.</m:t>
                      </m:r>
                      <m:r>
                        <m:rPr>
                          <m:sty m:val="p"/>
                        </m:rPr>
                        <a:rPr lang="en-US" sz="2000" b="0" i="0" smtClean="0">
                          <a:latin typeface="Cambria Math" panose="02040503050406030204" pitchFamily="18" charset="0"/>
                        </a:rPr>
                        <m:t>g</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L</m:t>
                      </m:r>
                    </m:oMath>
                  </m:oMathPara>
                </a14:m>
                <a:endParaRPr lang="en-US" sz="2000" dirty="0"/>
              </a:p>
            </p:txBody>
          </p:sp>
        </mc:Choice>
        <mc:Fallback xmlns="">
          <p:sp>
            <p:nvSpPr>
              <p:cNvPr id="15" name="TextBox 14">
                <a:extLst>
                  <a:ext uri="{FF2B5EF4-FFF2-40B4-BE49-F238E27FC236}">
                    <a16:creationId xmlns:a16="http://schemas.microsoft.com/office/drawing/2014/main" id="{E01A2A13-E3E6-48DE-BB60-F2330426BF75}"/>
                  </a:ext>
                </a:extLst>
              </p:cNvPr>
              <p:cNvSpPr txBox="1">
                <a:spLocks noRot="1" noChangeAspect="1" noMove="1" noResize="1" noEditPoints="1" noAdjustHandles="1" noChangeArrowheads="1" noChangeShapeType="1" noTextEdit="1"/>
              </p:cNvSpPr>
              <p:nvPr/>
            </p:nvSpPr>
            <p:spPr>
              <a:xfrm>
                <a:off x="5846232" y="4931142"/>
                <a:ext cx="1671868" cy="307777"/>
              </a:xfrm>
              <a:prstGeom prst="rect">
                <a:avLst/>
              </a:prstGeom>
              <a:blipFill>
                <a:blip r:embed="rId9"/>
                <a:stretch>
                  <a:fillRect l="-2555" r="-3285" b="-30000"/>
                </a:stretch>
              </a:blipFill>
            </p:spPr>
            <p:txBody>
              <a:bodyPr/>
              <a:lstStyle/>
              <a:p>
                <a:r>
                  <a:rPr lang="en-US">
                    <a:noFill/>
                  </a:rPr>
                  <a:t> </a:t>
                </a:r>
              </a:p>
            </p:txBody>
          </p:sp>
        </mc:Fallback>
      </mc:AlternateContent>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extBox 8">
            <a:extLst>
              <a:ext uri="{FF2B5EF4-FFF2-40B4-BE49-F238E27FC236}">
                <a16:creationId xmlns:a16="http://schemas.microsoft.com/office/drawing/2014/main" id="{46FC1D57-D854-4B2B-B83F-E75EF9ABDE5D}"/>
              </a:ext>
            </a:extLst>
          </p:cNvPr>
          <p:cNvSpPr txBox="1">
            <a:spLocks noChangeArrowheads="1"/>
          </p:cNvSpPr>
          <p:nvPr/>
        </p:nvSpPr>
        <p:spPr bwMode="auto">
          <a:xfrm>
            <a:off x="116541" y="84190"/>
            <a:ext cx="751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Part II</a:t>
            </a:r>
            <a:r>
              <a:rPr lang="en-US" altLang="tr-TR" sz="2400" noProof="1">
                <a:cs typeface="Arial" panose="020B0604020202020204" pitchFamily="34" charset="0"/>
              </a:rPr>
              <a:t> – </a:t>
            </a:r>
            <a:r>
              <a:rPr lang="en-US" altLang="tr-TR" sz="2400" b="1" noProof="1">
                <a:cs typeface="Arial" panose="020B0604020202020204" pitchFamily="34" charset="0"/>
              </a:rPr>
              <a:t>Calculations</a:t>
            </a:r>
          </a:p>
        </p:txBody>
      </p:sp>
      <p:sp>
        <p:nvSpPr>
          <p:cNvPr id="40964" name="TextBox 13">
            <a:extLst>
              <a:ext uri="{FF2B5EF4-FFF2-40B4-BE49-F238E27FC236}">
                <a16:creationId xmlns:a16="http://schemas.microsoft.com/office/drawing/2014/main" id="{45A2B268-1C5C-4B57-80D4-894883C46A88}"/>
              </a:ext>
            </a:extLst>
          </p:cNvPr>
          <p:cNvSpPr txBox="1">
            <a:spLocks noChangeArrowheads="1"/>
          </p:cNvSpPr>
          <p:nvPr/>
        </p:nvSpPr>
        <p:spPr bwMode="auto">
          <a:xfrm>
            <a:off x="172103" y="3387737"/>
            <a:ext cx="740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a:t>(</a:t>
            </a:r>
            <a:r>
              <a:rPr lang="tr-TR" altLang="tr-TR" b="1"/>
              <a:t>5</a:t>
            </a:r>
            <a:r>
              <a:rPr lang="en-US" altLang="tr-TR" b="1"/>
              <a:t>) </a:t>
            </a:r>
            <a:r>
              <a:rPr lang="en-US" altLang="tr-TR"/>
              <a:t>Calculation of</a:t>
            </a:r>
            <a:r>
              <a:rPr lang="tr-TR" altLang="tr-TR"/>
              <a:t> </a:t>
            </a:r>
            <a:r>
              <a:rPr lang="en-US" altLang="tr-TR"/>
              <a:t>the </a:t>
            </a:r>
            <a:r>
              <a:rPr lang="en-US" altLang="tr-TR" noProof="1"/>
              <a:t>efflux time values for each pipe</a:t>
            </a:r>
          </a:p>
        </p:txBody>
      </p:sp>
      <p:sp>
        <p:nvSpPr>
          <p:cNvPr id="40965" name="TextBox 13">
            <a:extLst>
              <a:ext uri="{FF2B5EF4-FFF2-40B4-BE49-F238E27FC236}">
                <a16:creationId xmlns:a16="http://schemas.microsoft.com/office/drawing/2014/main" id="{BB04A038-8ADA-45D0-8385-946D22D261D1}"/>
              </a:ext>
            </a:extLst>
          </p:cNvPr>
          <p:cNvSpPr txBox="1">
            <a:spLocks noChangeArrowheads="1"/>
          </p:cNvSpPr>
          <p:nvPr/>
        </p:nvSpPr>
        <p:spPr bwMode="auto">
          <a:xfrm>
            <a:off x="172103" y="1074815"/>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b="1"/>
              <a:t>(</a:t>
            </a:r>
            <a:r>
              <a:rPr lang="tr-TR" altLang="tr-TR" b="1"/>
              <a:t>4</a:t>
            </a:r>
            <a:r>
              <a:rPr lang="en-US" altLang="tr-TR" b="1"/>
              <a:t>) </a:t>
            </a:r>
            <a:r>
              <a:rPr lang="en-US" altLang="tr-TR"/>
              <a:t>Calculation of</a:t>
            </a:r>
            <a:r>
              <a:rPr lang="tr-TR" altLang="tr-TR"/>
              <a:t> </a:t>
            </a:r>
            <a:r>
              <a:rPr lang="en-US" altLang="tr-TR"/>
              <a:t>the</a:t>
            </a:r>
            <a:r>
              <a:rPr lang="tr-TR" altLang="tr-TR"/>
              <a:t> </a:t>
            </a:r>
            <a:r>
              <a:rPr lang="tr-TR" altLang="tr-TR" noProof="1"/>
              <a:t>viscous energy losses in the pipe</a:t>
            </a:r>
          </a:p>
        </p:txBody>
      </p:sp>
      <p:sp>
        <p:nvSpPr>
          <p:cNvPr id="40966" name="TextBox 18">
            <a:extLst>
              <a:ext uri="{FF2B5EF4-FFF2-40B4-BE49-F238E27FC236}">
                <a16:creationId xmlns:a16="http://schemas.microsoft.com/office/drawing/2014/main" id="{286AEFAD-ED31-4DB1-A014-80EB73FAB94A}"/>
              </a:ext>
            </a:extLst>
          </p:cNvPr>
          <p:cNvSpPr txBox="1">
            <a:spLocks noChangeArrowheads="1"/>
          </p:cNvSpPr>
          <p:nvPr/>
        </p:nvSpPr>
        <p:spPr bwMode="auto">
          <a:xfrm>
            <a:off x="591671" y="1651012"/>
            <a:ext cx="312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a:t>
            </a:r>
            <a:r>
              <a:rPr lang="tr-TR" altLang="tr-TR" dirty="0"/>
              <a:t>23</a:t>
            </a:r>
            <a:endParaRPr lang="en-US" altLang="tr-TR" dirty="0"/>
          </a:p>
        </p:txBody>
      </p:sp>
      <p:graphicFrame>
        <p:nvGraphicFramePr>
          <p:cNvPr id="7" name="Table 11">
            <a:extLst>
              <a:ext uri="{FF2B5EF4-FFF2-40B4-BE49-F238E27FC236}">
                <a16:creationId xmlns:a16="http://schemas.microsoft.com/office/drawing/2014/main" id="{DDF69CE0-4436-4033-B60C-D7A0F86BAEB7}"/>
              </a:ext>
            </a:extLst>
          </p:cNvPr>
          <p:cNvGraphicFramePr>
            <a:graphicFrameLocks noGrp="1"/>
          </p:cNvGraphicFramePr>
          <p:nvPr>
            <p:extLst/>
          </p:nvPr>
        </p:nvGraphicFramePr>
        <p:xfrm>
          <a:off x="593725" y="2047080"/>
          <a:ext cx="4495800" cy="1101725"/>
        </p:xfrm>
        <a:graphic>
          <a:graphicData uri="http://schemas.openxmlformats.org/drawingml/2006/table">
            <a:tbl>
              <a:tblPr firstRow="1" bandRow="1">
                <a:tableStyleId>{5940675A-B579-460E-94D1-54222C63F5DA}</a:tableStyleId>
              </a:tblPr>
              <a:tblGrid>
                <a:gridCol w="599014">
                  <a:extLst>
                    <a:ext uri="{9D8B030D-6E8A-4147-A177-3AD203B41FA5}">
                      <a16:colId xmlns:a16="http://schemas.microsoft.com/office/drawing/2014/main" val="6243959"/>
                    </a:ext>
                  </a:extLst>
                </a:gridCol>
                <a:gridCol w="848786">
                  <a:extLst>
                    <a:ext uri="{9D8B030D-6E8A-4147-A177-3AD203B41FA5}">
                      <a16:colId xmlns:a16="http://schemas.microsoft.com/office/drawing/2014/main" val="2939764162"/>
                    </a:ext>
                  </a:extLst>
                </a:gridCol>
                <a:gridCol w="838200">
                  <a:extLst>
                    <a:ext uri="{9D8B030D-6E8A-4147-A177-3AD203B41FA5}">
                      <a16:colId xmlns:a16="http://schemas.microsoft.com/office/drawing/2014/main" val="2499895060"/>
                    </a:ext>
                  </a:extLst>
                </a:gridCol>
                <a:gridCol w="762000">
                  <a:extLst>
                    <a:ext uri="{9D8B030D-6E8A-4147-A177-3AD203B41FA5}">
                      <a16:colId xmlns:a16="http://schemas.microsoft.com/office/drawing/2014/main" val="551968048"/>
                    </a:ext>
                  </a:extLst>
                </a:gridCol>
                <a:gridCol w="685800">
                  <a:extLst>
                    <a:ext uri="{9D8B030D-6E8A-4147-A177-3AD203B41FA5}">
                      <a16:colId xmlns:a16="http://schemas.microsoft.com/office/drawing/2014/main" val="3899084772"/>
                    </a:ext>
                  </a:extLst>
                </a:gridCol>
                <a:gridCol w="762000">
                  <a:extLst>
                    <a:ext uri="{9D8B030D-6E8A-4147-A177-3AD203B41FA5}">
                      <a16:colId xmlns:a16="http://schemas.microsoft.com/office/drawing/2014/main" val="3177161236"/>
                    </a:ext>
                  </a:extLst>
                </a:gridCol>
              </a:tblGrid>
              <a:tr h="731099">
                <a:tc>
                  <a:txBody>
                    <a:bodyPr/>
                    <a:lstStyle/>
                    <a:p>
                      <a:r>
                        <a:rPr lang="en-US" sz="1400" b="1" dirty="0">
                          <a:latin typeface="Arial" panose="020B0604020202020204" pitchFamily="34" charset="0"/>
                          <a:cs typeface="Arial" panose="020B0604020202020204" pitchFamily="34" charset="0"/>
                        </a:rPr>
                        <a:t>Test No</a:t>
                      </a:r>
                    </a:p>
                  </a:txBody>
                  <a:tcPr marT="45694" marB="45694"/>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D </a:t>
                      </a:r>
                      <a:r>
                        <a:rPr lang="tr-TR" sz="1400" b="1" noProof="1">
                          <a:latin typeface="Arial" panose="020B0604020202020204" pitchFamily="34" charset="0"/>
                          <a:cs typeface="Arial" panose="020B0604020202020204" pitchFamily="34" charset="0"/>
                        </a:rPr>
                        <a:t>pipe</a:t>
                      </a:r>
                      <a:r>
                        <a:rPr lang="tr-TR" sz="1400" b="1" dirty="0">
                          <a:latin typeface="Arial" panose="020B0604020202020204" pitchFamily="34" charset="0"/>
                          <a:cs typeface="Arial" panose="020B0604020202020204" pitchFamily="34" charset="0"/>
                        </a:rPr>
                        <a:t> (m)</a:t>
                      </a:r>
                      <a:endParaRPr lang="en-US" sz="1400" b="1" dirty="0">
                        <a:latin typeface="Arial" panose="020B0604020202020204" pitchFamily="34" charset="0"/>
                        <a:cs typeface="Arial" panose="020B0604020202020204" pitchFamily="34" charset="0"/>
                      </a:endParaRPr>
                    </a:p>
                  </a:txBody>
                  <a:tcPr marT="45694" marB="45694"/>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L </a:t>
                      </a:r>
                      <a:r>
                        <a:rPr lang="tr-TR" sz="1400" b="1" noProof="1">
                          <a:latin typeface="Arial" panose="020B0604020202020204" pitchFamily="34" charset="0"/>
                          <a:cs typeface="Arial" panose="020B0604020202020204" pitchFamily="34" charset="0"/>
                        </a:rPr>
                        <a:t>pipe</a:t>
                      </a:r>
                      <a:r>
                        <a:rPr lang="tr-TR" sz="1400" b="1" baseline="0" noProof="1">
                          <a:latin typeface="Arial" panose="020B0604020202020204" pitchFamily="34" charset="0"/>
                          <a:cs typeface="Arial" panose="020B0604020202020204" pitchFamily="34" charset="0"/>
                        </a:rPr>
                        <a:t> </a:t>
                      </a:r>
                      <a:r>
                        <a:rPr lang="tr-TR" sz="1400" b="1" baseline="0"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T="45694" marB="456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Vfinal</a:t>
                      </a:r>
                      <a:endParaRPr lang="tr-TR" sz="1400" b="1" baseline="0" noProof="1">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(m/s)</a:t>
                      </a:r>
                    </a:p>
                  </a:txBody>
                  <a:tcPr marT="45694" marB="456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f</a:t>
                      </a:r>
                    </a:p>
                  </a:txBody>
                  <a:tcPr marT="45694" marB="4569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hf</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T="45694" marB="45694"/>
                </a:tc>
                <a:extLst>
                  <a:ext uri="{0D108BD9-81ED-4DB2-BD59-A6C34878D82A}">
                    <a16:rowId xmlns:a16="http://schemas.microsoft.com/office/drawing/2014/main" val="2426667155"/>
                  </a:ext>
                </a:extLst>
              </a:tr>
              <a:tr h="370626">
                <a:tc>
                  <a:txBody>
                    <a:bodyPr/>
                    <a:lstStyle/>
                    <a:p>
                      <a:endParaRPr lang="en-US" sz="1800"/>
                    </a:p>
                  </a:txBody>
                  <a:tcPr marT="45694" marB="45694"/>
                </a:tc>
                <a:tc>
                  <a:txBody>
                    <a:bodyPr/>
                    <a:lstStyle/>
                    <a:p>
                      <a:endParaRPr lang="en-US" sz="1800" dirty="0"/>
                    </a:p>
                  </a:txBody>
                  <a:tcPr marT="45694" marB="45694"/>
                </a:tc>
                <a:tc>
                  <a:txBody>
                    <a:bodyPr/>
                    <a:lstStyle/>
                    <a:p>
                      <a:endParaRPr lang="en-US" sz="1800" dirty="0"/>
                    </a:p>
                  </a:txBody>
                  <a:tcPr marT="45694" marB="45694"/>
                </a:tc>
                <a:tc>
                  <a:txBody>
                    <a:bodyPr/>
                    <a:lstStyle/>
                    <a:p>
                      <a:endParaRPr lang="en-US" sz="1800"/>
                    </a:p>
                  </a:txBody>
                  <a:tcPr marT="45694" marB="45694"/>
                </a:tc>
                <a:tc>
                  <a:txBody>
                    <a:bodyPr/>
                    <a:lstStyle/>
                    <a:p>
                      <a:endParaRPr lang="en-US" sz="1800" dirty="0"/>
                    </a:p>
                  </a:txBody>
                  <a:tcPr marT="45694" marB="45694"/>
                </a:tc>
                <a:tc>
                  <a:txBody>
                    <a:bodyPr/>
                    <a:lstStyle/>
                    <a:p>
                      <a:endParaRPr lang="en-US" sz="1800" dirty="0"/>
                    </a:p>
                  </a:txBody>
                  <a:tcPr marT="45694" marB="45694"/>
                </a:tc>
                <a:extLst>
                  <a:ext uri="{0D108BD9-81ED-4DB2-BD59-A6C34878D82A}">
                    <a16:rowId xmlns:a16="http://schemas.microsoft.com/office/drawing/2014/main" val="3625450361"/>
                  </a:ext>
                </a:extLst>
              </a:tr>
            </a:tbl>
          </a:graphicData>
        </a:graphic>
      </p:graphicFrame>
      <p:graphicFrame>
        <p:nvGraphicFramePr>
          <p:cNvPr id="10" name="Table 11">
            <a:extLst>
              <a:ext uri="{FF2B5EF4-FFF2-40B4-BE49-F238E27FC236}">
                <a16:creationId xmlns:a16="http://schemas.microsoft.com/office/drawing/2014/main" id="{DDF69CE0-4436-4033-B60C-D7A0F86BAEB7}"/>
              </a:ext>
            </a:extLst>
          </p:cNvPr>
          <p:cNvGraphicFramePr>
            <a:graphicFrameLocks noGrp="1"/>
          </p:cNvGraphicFramePr>
          <p:nvPr>
            <p:extLst>
              <p:ext uri="{D42A27DB-BD31-4B8C-83A1-F6EECF244321}">
                <p14:modId xmlns:p14="http://schemas.microsoft.com/office/powerpoint/2010/main" val="875188489"/>
              </p:ext>
            </p:extLst>
          </p:nvPr>
        </p:nvGraphicFramePr>
        <p:xfrm>
          <a:off x="457200" y="4381595"/>
          <a:ext cx="8077202" cy="1101749"/>
        </p:xfrm>
        <a:graphic>
          <a:graphicData uri="http://schemas.openxmlformats.org/drawingml/2006/table">
            <a:tbl>
              <a:tblPr firstRow="1" bandRow="1">
                <a:tableStyleId>{5940675A-B579-460E-94D1-54222C63F5DA}</a:tableStyleId>
              </a:tblPr>
              <a:tblGrid>
                <a:gridCol w="603854">
                  <a:extLst>
                    <a:ext uri="{9D8B030D-6E8A-4147-A177-3AD203B41FA5}">
                      <a16:colId xmlns:a16="http://schemas.microsoft.com/office/drawing/2014/main" val="6243959"/>
                    </a:ext>
                  </a:extLst>
                </a:gridCol>
                <a:gridCol w="843946">
                  <a:extLst>
                    <a:ext uri="{9D8B030D-6E8A-4147-A177-3AD203B41FA5}">
                      <a16:colId xmlns:a16="http://schemas.microsoft.com/office/drawing/2014/main" val="2939764162"/>
                    </a:ext>
                  </a:extLst>
                </a:gridCol>
                <a:gridCol w="1117448">
                  <a:extLst>
                    <a:ext uri="{9D8B030D-6E8A-4147-A177-3AD203B41FA5}">
                      <a16:colId xmlns:a16="http://schemas.microsoft.com/office/drawing/2014/main" val="2499895060"/>
                    </a:ext>
                  </a:extLst>
                </a:gridCol>
                <a:gridCol w="871731">
                  <a:extLst>
                    <a:ext uri="{9D8B030D-6E8A-4147-A177-3AD203B41FA5}">
                      <a16:colId xmlns:a16="http://schemas.microsoft.com/office/drawing/2014/main" val="551968048"/>
                    </a:ext>
                  </a:extLst>
                </a:gridCol>
                <a:gridCol w="799086">
                  <a:extLst>
                    <a:ext uri="{9D8B030D-6E8A-4147-A177-3AD203B41FA5}">
                      <a16:colId xmlns:a16="http://schemas.microsoft.com/office/drawing/2014/main" val="3899084772"/>
                    </a:ext>
                  </a:extLst>
                </a:gridCol>
                <a:gridCol w="862722">
                  <a:extLst>
                    <a:ext uri="{9D8B030D-6E8A-4147-A177-3AD203B41FA5}">
                      <a16:colId xmlns:a16="http://schemas.microsoft.com/office/drawing/2014/main" val="3261446010"/>
                    </a:ext>
                  </a:extLst>
                </a:gridCol>
                <a:gridCol w="844813">
                  <a:extLst>
                    <a:ext uri="{9D8B030D-6E8A-4147-A177-3AD203B41FA5}">
                      <a16:colId xmlns:a16="http://schemas.microsoft.com/office/drawing/2014/main" val="3177161236"/>
                    </a:ext>
                  </a:extLst>
                </a:gridCol>
                <a:gridCol w="1143000">
                  <a:extLst>
                    <a:ext uri="{9D8B030D-6E8A-4147-A177-3AD203B41FA5}">
                      <a16:colId xmlns:a16="http://schemas.microsoft.com/office/drawing/2014/main" val="2144707853"/>
                    </a:ext>
                  </a:extLst>
                </a:gridCol>
                <a:gridCol w="990602">
                  <a:extLst>
                    <a:ext uri="{9D8B030D-6E8A-4147-A177-3AD203B41FA5}">
                      <a16:colId xmlns:a16="http://schemas.microsoft.com/office/drawing/2014/main" val="3893994031"/>
                    </a:ext>
                  </a:extLst>
                </a:gridCol>
              </a:tblGrid>
              <a:tr h="723781">
                <a:tc>
                  <a:txBody>
                    <a:bodyPr/>
                    <a:lstStyle/>
                    <a:p>
                      <a:r>
                        <a:rPr lang="en-US" sz="1400" b="1" dirty="0">
                          <a:latin typeface="Arial" panose="020B0604020202020204" pitchFamily="34" charset="0"/>
                          <a:cs typeface="Arial" panose="020B0604020202020204" pitchFamily="34" charset="0"/>
                        </a:rPr>
                        <a:t>Test No</a:t>
                      </a:r>
                    </a:p>
                  </a:txBody>
                  <a:tcPr marL="91443" marR="91443"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D </a:t>
                      </a:r>
                      <a:r>
                        <a:rPr lang="tr-TR" sz="1400" b="1" noProof="1">
                          <a:latin typeface="Arial" panose="020B0604020202020204" pitchFamily="34" charset="0"/>
                          <a:cs typeface="Arial" panose="020B0604020202020204" pitchFamily="34" charset="0"/>
                        </a:rPr>
                        <a:t>pipe</a:t>
                      </a:r>
                      <a:r>
                        <a:rPr lang="tr-TR" sz="1400" b="1" dirty="0">
                          <a:latin typeface="Arial" panose="020B0604020202020204" pitchFamily="34" charset="0"/>
                          <a:cs typeface="Arial" panose="020B0604020202020204" pitchFamily="34" charset="0"/>
                        </a:rPr>
                        <a:t> (m)</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algn="ctr"/>
                      <a:r>
                        <a:rPr lang="en-US" sz="1400" b="1" dirty="0">
                          <a:latin typeface="Arial" panose="020B0604020202020204" pitchFamily="34" charset="0"/>
                          <a:cs typeface="Arial" panose="020B0604020202020204" pitchFamily="34" charset="0"/>
                        </a:rPr>
                        <a:t> </a:t>
                      </a:r>
                      <a:r>
                        <a:rPr lang="tr-TR" sz="1400" b="1" dirty="0">
                          <a:latin typeface="Arial" panose="020B0604020202020204" pitchFamily="34" charset="0"/>
                          <a:cs typeface="Arial" panose="020B0604020202020204" pitchFamily="34" charset="0"/>
                        </a:rPr>
                        <a:t>L </a:t>
                      </a:r>
                      <a:r>
                        <a:rPr lang="tr-TR" sz="1400" b="1" noProof="1">
                          <a:latin typeface="Arial" panose="020B0604020202020204" pitchFamily="34" charset="0"/>
                          <a:cs typeface="Arial" panose="020B0604020202020204" pitchFamily="34" charset="0"/>
                        </a:rPr>
                        <a:t>pipe</a:t>
                      </a:r>
                      <a:r>
                        <a:rPr lang="tr-TR" sz="1400" b="1" baseline="0" noProof="1">
                          <a:latin typeface="Arial" panose="020B0604020202020204" pitchFamily="34" charset="0"/>
                          <a:cs typeface="Arial" panose="020B0604020202020204" pitchFamily="34" charset="0"/>
                        </a:rPr>
                        <a:t> </a:t>
                      </a:r>
                      <a:r>
                        <a:rPr lang="tr-TR" sz="1400" b="1" baseline="0" dirty="0">
                          <a:latin typeface="Arial" panose="020B0604020202020204" pitchFamily="34" charset="0"/>
                          <a:cs typeface="Arial" panose="020B0604020202020204" pitchFamily="34" charset="0"/>
                        </a:rPr>
                        <a:t>(m)</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Vinitial</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Vfinal</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V</a:t>
                      </a:r>
                      <a:r>
                        <a:rPr lang="en-US" sz="1400" b="1" noProof="1">
                          <a:latin typeface="Arial" panose="020B0604020202020204" pitchFamily="34" charset="0"/>
                          <a:cs typeface="Arial" panose="020B0604020202020204" pitchFamily="34" charset="0"/>
                        </a:rPr>
                        <a:t>mean</a:t>
                      </a:r>
                      <a:endParaRPr lang="tr-TR" sz="1400" b="1" noProof="1">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(m/s)</a:t>
                      </a:r>
                      <a:endParaRPr lang="en-US" sz="1400" b="1"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a:latin typeface="Arial" panose="020B0604020202020204" pitchFamily="34" charset="0"/>
                          <a:cs typeface="Arial" panose="020B0604020202020204" pitchFamily="34" charset="0"/>
                        </a:rPr>
                        <a:t>Re</a:t>
                      </a:r>
                      <a:r>
                        <a:rPr lang="tr-TR" sz="1400" b="1" baseline="-25000" dirty="0">
                          <a:latin typeface="Arial" panose="020B0604020202020204" pitchFamily="34" charset="0"/>
                          <a:cs typeface="Arial" panose="020B0604020202020204" pitchFamily="34" charset="0"/>
                        </a:rPr>
                        <a:t>mean</a:t>
                      </a:r>
                      <a:endParaRPr lang="en-US" sz="1400" b="1" baseline="-25000" dirty="0">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teff (cal.)</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400" b="1" noProof="1">
                        <a:latin typeface="Arial" panose="020B0604020202020204" pitchFamily="34" charset="0"/>
                        <a:cs typeface="Arial" panose="020B0604020202020204" pitchFamily="34" charset="0"/>
                      </a:endParaRPr>
                    </a:p>
                  </a:txBody>
                  <a:tcPr marL="91443" marR="91443" marT="45660" marB="4566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noProof="1">
                          <a:latin typeface="Arial" panose="020B0604020202020204" pitchFamily="34" charset="0"/>
                          <a:cs typeface="Arial" panose="020B0604020202020204" pitchFamily="34" charset="0"/>
                        </a:rPr>
                        <a:t>teff (exp.)</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baseline="0" noProof="1">
                          <a:latin typeface="Arial" panose="020B0604020202020204" pitchFamily="34" charset="0"/>
                          <a:cs typeface="Arial" panose="020B0604020202020204" pitchFamily="34" charset="0"/>
                        </a:rPr>
                        <a:t>(s)</a:t>
                      </a:r>
                    </a:p>
                  </a:txBody>
                  <a:tcPr marL="91443" marR="91443" marT="45660" marB="45660"/>
                </a:tc>
                <a:extLst>
                  <a:ext uri="{0D108BD9-81ED-4DB2-BD59-A6C34878D82A}">
                    <a16:rowId xmlns:a16="http://schemas.microsoft.com/office/drawing/2014/main" val="2426667155"/>
                  </a:ext>
                </a:extLst>
              </a:tr>
              <a:tr h="370349">
                <a:tc>
                  <a:txBody>
                    <a:bodyPr/>
                    <a:lstStyle/>
                    <a:p>
                      <a:endParaRPr lang="en-US" sz="180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tc>
                  <a:txBody>
                    <a:bodyPr/>
                    <a:lstStyle/>
                    <a:p>
                      <a:endParaRPr lang="en-US" sz="1800" dirty="0"/>
                    </a:p>
                  </a:txBody>
                  <a:tcPr marL="91443" marR="91443" marT="45660" marB="45660"/>
                </a:tc>
                <a:extLst>
                  <a:ext uri="{0D108BD9-81ED-4DB2-BD59-A6C34878D82A}">
                    <a16:rowId xmlns:a16="http://schemas.microsoft.com/office/drawing/2014/main" val="3625450361"/>
                  </a:ext>
                </a:extLst>
              </a:tr>
            </a:tbl>
          </a:graphicData>
        </a:graphic>
      </p:graphicFrame>
      <p:sp>
        <p:nvSpPr>
          <p:cNvPr id="41020" name="Rectangle 8">
            <a:extLst>
              <a:ext uri="{FF2B5EF4-FFF2-40B4-BE49-F238E27FC236}">
                <a16:creationId xmlns:a16="http://schemas.microsoft.com/office/drawing/2014/main" id="{85183F8C-E085-4258-8A19-1C75850131A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41021" name="Nesne 5">
            <a:extLst>
              <a:ext uri="{FF2B5EF4-FFF2-40B4-BE49-F238E27FC236}">
                <a16:creationId xmlns:a16="http://schemas.microsoft.com/office/drawing/2014/main" id="{DC46610F-6440-4F80-9227-11497735F36E}"/>
              </a:ext>
            </a:extLst>
          </p:cNvPr>
          <p:cNvGraphicFramePr>
            <a:graphicFrameLocks noChangeAspect="1"/>
          </p:cNvGraphicFramePr>
          <p:nvPr>
            <p:extLst/>
          </p:nvPr>
        </p:nvGraphicFramePr>
        <p:xfrm>
          <a:off x="671185" y="5953979"/>
          <a:ext cx="2757815" cy="769286"/>
        </p:xfrm>
        <a:graphic>
          <a:graphicData uri="http://schemas.openxmlformats.org/presentationml/2006/ole">
            <mc:AlternateContent xmlns:mc="http://schemas.openxmlformats.org/markup-compatibility/2006">
              <mc:Choice xmlns:v="urn:schemas-microsoft-com:vml" Requires="v">
                <p:oleObj spid="_x0000_s69652" name="Denklem" r:id="rId4" imgW="2006600" imgH="558800" progId="Equation.3">
                  <p:embed/>
                </p:oleObj>
              </mc:Choice>
              <mc:Fallback>
                <p:oleObj name="Denklem" r:id="rId4" imgW="2006600" imgH="558800" progId="Equation.3">
                  <p:embed/>
                  <p:pic>
                    <p:nvPicPr>
                      <p:cNvPr id="41021" name="Nesne 5">
                        <a:extLst>
                          <a:ext uri="{FF2B5EF4-FFF2-40B4-BE49-F238E27FC236}">
                            <a16:creationId xmlns:a16="http://schemas.microsoft.com/office/drawing/2014/main" id="{DC46610F-6440-4F80-9227-11497735F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185" y="5953979"/>
                        <a:ext cx="2757815" cy="769286"/>
                      </a:xfrm>
                      <a:prstGeom prst="rect">
                        <a:avLst/>
                      </a:prstGeom>
                      <a:noFill/>
                      <a:ln>
                        <a:noFill/>
                      </a:ln>
                    </p:spPr>
                  </p:pic>
                </p:oleObj>
              </mc:Fallback>
            </mc:AlternateContent>
          </a:graphicData>
        </a:graphic>
      </p:graphicFrame>
      <p:sp>
        <p:nvSpPr>
          <p:cNvPr id="41022" name="Rectangle 10">
            <a:extLst>
              <a:ext uri="{FF2B5EF4-FFF2-40B4-BE49-F238E27FC236}">
                <a16:creationId xmlns:a16="http://schemas.microsoft.com/office/drawing/2014/main" id="{CA18310E-EB02-4233-992A-979E2AFCE529}"/>
              </a:ext>
            </a:extLst>
          </p:cNvPr>
          <p:cNvSpPr>
            <a:spLocks noChangeArrowheads="1"/>
          </p:cNvSpPr>
          <p:nvPr/>
        </p:nvSpPr>
        <p:spPr bwMode="auto">
          <a:xfrm>
            <a:off x="4610100" y="5922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graphicFrame>
        <p:nvGraphicFramePr>
          <p:cNvPr id="41023" name="Nesne 8">
            <a:extLst>
              <a:ext uri="{FF2B5EF4-FFF2-40B4-BE49-F238E27FC236}">
                <a16:creationId xmlns:a16="http://schemas.microsoft.com/office/drawing/2014/main" id="{346935BB-1865-4177-BEEF-D65FB1D2A952}"/>
              </a:ext>
            </a:extLst>
          </p:cNvPr>
          <p:cNvGraphicFramePr>
            <a:graphicFrameLocks noChangeAspect="1"/>
          </p:cNvGraphicFramePr>
          <p:nvPr>
            <p:extLst>
              <p:ext uri="{D42A27DB-BD31-4B8C-83A1-F6EECF244321}">
                <p14:modId xmlns:p14="http://schemas.microsoft.com/office/powerpoint/2010/main" val="2565263177"/>
              </p:ext>
            </p:extLst>
          </p:nvPr>
        </p:nvGraphicFramePr>
        <p:xfrm>
          <a:off x="4038601" y="5926149"/>
          <a:ext cx="3956038" cy="829250"/>
        </p:xfrm>
        <a:graphic>
          <a:graphicData uri="http://schemas.openxmlformats.org/presentationml/2006/ole">
            <mc:AlternateContent xmlns:mc="http://schemas.openxmlformats.org/markup-compatibility/2006">
              <mc:Choice xmlns:v="urn:schemas-microsoft-com:vml" Requires="v">
                <p:oleObj spid="_x0000_s69653" name="Denklem" r:id="rId6" imgW="3022600" imgH="685800" progId="Equation.3">
                  <p:embed/>
                </p:oleObj>
              </mc:Choice>
              <mc:Fallback>
                <p:oleObj name="Denklem" r:id="rId6" imgW="3022600" imgH="685800" progId="Equation.3">
                  <p:embed/>
                  <p:pic>
                    <p:nvPicPr>
                      <p:cNvPr id="41023" name="Nesne 8">
                        <a:extLst>
                          <a:ext uri="{FF2B5EF4-FFF2-40B4-BE49-F238E27FC236}">
                            <a16:creationId xmlns:a16="http://schemas.microsoft.com/office/drawing/2014/main" id="{346935BB-1865-4177-BEEF-D65FB1D2A9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1" y="5926149"/>
                        <a:ext cx="3956038" cy="829250"/>
                      </a:xfrm>
                      <a:prstGeom prst="rect">
                        <a:avLst/>
                      </a:prstGeom>
                      <a:noFill/>
                      <a:ln>
                        <a:noFill/>
                      </a:ln>
                    </p:spPr>
                  </p:pic>
                </p:oleObj>
              </mc:Fallback>
            </mc:AlternateContent>
          </a:graphicData>
        </a:graphic>
      </p:graphicFrame>
      <p:sp>
        <p:nvSpPr>
          <p:cNvPr id="41024" name="Metin kutusu 10">
            <a:extLst>
              <a:ext uri="{FF2B5EF4-FFF2-40B4-BE49-F238E27FC236}">
                <a16:creationId xmlns:a16="http://schemas.microsoft.com/office/drawing/2014/main" id="{E63F7C02-1405-42EF-92B3-4EA8E9DDA30E}"/>
              </a:ext>
            </a:extLst>
          </p:cNvPr>
          <p:cNvSpPr txBox="1">
            <a:spLocks noChangeArrowheads="1"/>
          </p:cNvSpPr>
          <p:nvPr/>
        </p:nvSpPr>
        <p:spPr bwMode="auto">
          <a:xfrm>
            <a:off x="1619577" y="5615841"/>
            <a:ext cx="106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600" b="1" noProof="1"/>
              <a:t>Laminar</a:t>
            </a:r>
          </a:p>
        </p:txBody>
      </p:sp>
      <p:sp>
        <p:nvSpPr>
          <p:cNvPr id="41025" name="Metin kutusu 15">
            <a:extLst>
              <a:ext uri="{FF2B5EF4-FFF2-40B4-BE49-F238E27FC236}">
                <a16:creationId xmlns:a16="http://schemas.microsoft.com/office/drawing/2014/main" id="{DFD8DF35-775F-4525-AC60-3C96D90F0A4F}"/>
              </a:ext>
            </a:extLst>
          </p:cNvPr>
          <p:cNvSpPr txBox="1">
            <a:spLocks noChangeArrowheads="1"/>
          </p:cNvSpPr>
          <p:nvPr/>
        </p:nvSpPr>
        <p:spPr bwMode="auto">
          <a:xfrm>
            <a:off x="5089525" y="5612106"/>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600" b="1" noProof="1"/>
              <a:t>Turbulent</a:t>
            </a:r>
          </a:p>
        </p:txBody>
      </p:sp>
      <p:sp>
        <p:nvSpPr>
          <p:cNvPr id="41026" name="TextBox 18">
            <a:extLst>
              <a:ext uri="{FF2B5EF4-FFF2-40B4-BE49-F238E27FC236}">
                <a16:creationId xmlns:a16="http://schemas.microsoft.com/office/drawing/2014/main" id="{B6767F34-BFD2-44FC-9726-6BC669580F8A}"/>
              </a:ext>
            </a:extLst>
          </p:cNvPr>
          <p:cNvSpPr txBox="1">
            <a:spLocks noChangeArrowheads="1"/>
          </p:cNvSpPr>
          <p:nvPr/>
        </p:nvSpPr>
        <p:spPr bwMode="auto">
          <a:xfrm>
            <a:off x="533400" y="3903577"/>
            <a:ext cx="312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dirty="0"/>
              <a:t>Table </a:t>
            </a:r>
            <a:r>
              <a:rPr lang="tr-TR" altLang="tr-TR" dirty="0"/>
              <a:t>24</a:t>
            </a:r>
            <a:endParaRPr lang="en-US" altLang="tr-TR" dirty="0"/>
          </a:p>
        </p:txBody>
      </p:sp>
      <p:sp>
        <p:nvSpPr>
          <p:cNvPr id="17" name="Dikdörtgen 5">
            <a:extLst>
              <a:ext uri="{FF2B5EF4-FFF2-40B4-BE49-F238E27FC236}">
                <a16:creationId xmlns:a16="http://schemas.microsoft.com/office/drawing/2014/main" id="{E7B6DAF0-4E00-4AEC-BA96-9915FB7F57AE}"/>
              </a:ext>
            </a:extLst>
          </p:cNvPr>
          <p:cNvSpPr/>
          <p:nvPr/>
        </p:nvSpPr>
        <p:spPr>
          <a:xfrm rot="10800000" flipV="1">
            <a:off x="116541" y="721573"/>
            <a:ext cx="8928000" cy="1828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800" dirty="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3F2BAFC-500C-41BD-AE5D-C730EEDCDA64}"/>
                  </a:ext>
                </a:extLst>
              </p:cNvPr>
              <p:cNvSpPr txBox="1"/>
              <p:nvPr/>
            </p:nvSpPr>
            <p:spPr>
              <a:xfrm>
                <a:off x="5754968" y="2047080"/>
                <a:ext cx="1516569" cy="805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h</m:t>
                          </m:r>
                        </m:e>
                        <m:sub>
                          <m:r>
                            <m:rPr>
                              <m:sty m:val="p"/>
                            </m:rPr>
                            <a:rPr lang="en-US" sz="2400" b="0" i="0" smtClean="0">
                              <a:latin typeface="Cambria Math" panose="02040503050406030204" pitchFamily="18" charset="0"/>
                            </a:rPr>
                            <m:t>f</m:t>
                          </m:r>
                        </m:sub>
                      </m:sSub>
                      <m:r>
                        <a:rPr lang="en-US" sz="2400" b="0" i="0"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0" smtClean="0">
                              <a:latin typeface="Cambria Math" panose="02040503050406030204" pitchFamily="18" charset="0"/>
                            </a:rPr>
                            <m:t>2</m:t>
                          </m:r>
                          <m:r>
                            <m:rPr>
                              <m:sty m:val="p"/>
                            </m:rPr>
                            <a:rPr lang="en-US" sz="2400" b="0" i="0" smtClean="0">
                              <a:latin typeface="Cambria Math" panose="02040503050406030204" pitchFamily="18" charset="0"/>
                            </a:rPr>
                            <m:t>fL</m:t>
                          </m:r>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V</m:t>
                              </m:r>
                            </m:e>
                            <m:sup>
                              <m:r>
                                <a:rPr lang="en-US" sz="2400" b="0" i="0" smtClean="0">
                                  <a:latin typeface="Cambria Math" panose="02040503050406030204" pitchFamily="18" charset="0"/>
                                </a:rPr>
                                <m:t>2</m:t>
                              </m:r>
                            </m:sup>
                          </m:sSup>
                        </m:num>
                        <m:den>
                          <m:r>
                            <m:rPr>
                              <m:sty m:val="p"/>
                            </m:rPr>
                            <a:rPr lang="en-US" sz="2400" b="0" i="0" smtClean="0">
                              <a:latin typeface="Cambria Math" panose="02040503050406030204" pitchFamily="18" charset="0"/>
                            </a:rPr>
                            <m:t>gD</m:t>
                          </m:r>
                        </m:den>
                      </m:f>
                    </m:oMath>
                  </m:oMathPara>
                </a14:m>
                <a:endParaRPr lang="en-US" dirty="0"/>
              </a:p>
            </p:txBody>
          </p:sp>
        </mc:Choice>
        <mc:Fallback xmlns="">
          <p:sp>
            <p:nvSpPr>
              <p:cNvPr id="2" name="TextBox 1">
                <a:extLst>
                  <a:ext uri="{FF2B5EF4-FFF2-40B4-BE49-F238E27FC236}">
                    <a16:creationId xmlns:a16="http://schemas.microsoft.com/office/drawing/2014/main" id="{53F2BAFC-500C-41BD-AE5D-C730EEDCDA64}"/>
                  </a:ext>
                </a:extLst>
              </p:cNvPr>
              <p:cNvSpPr txBox="1">
                <a:spLocks noRot="1" noChangeAspect="1" noMove="1" noResize="1" noEditPoints="1" noAdjustHandles="1" noChangeArrowheads="1" noChangeShapeType="1" noTextEdit="1"/>
              </p:cNvSpPr>
              <p:nvPr/>
            </p:nvSpPr>
            <p:spPr>
              <a:xfrm>
                <a:off x="5754968" y="2047080"/>
                <a:ext cx="1516569" cy="805926"/>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4" descr="elations between velocity gradient and shear stress of each fluid">
            <a:extLst>
              <a:ext uri="{FF2B5EF4-FFF2-40B4-BE49-F238E27FC236}">
                <a16:creationId xmlns:a16="http://schemas.microsoft.com/office/drawing/2014/main" id="{045F2849-5020-48B9-9737-2E9FA8CB3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654" r="7368"/>
          <a:stretch>
            <a:fillRect/>
          </a:stretch>
        </p:blipFill>
        <p:spPr bwMode="auto">
          <a:xfrm>
            <a:off x="4762500" y="1600200"/>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Box 5">
            <a:extLst>
              <a:ext uri="{FF2B5EF4-FFF2-40B4-BE49-F238E27FC236}">
                <a16:creationId xmlns:a16="http://schemas.microsoft.com/office/drawing/2014/main" id="{1B192EE8-501C-4872-8AF6-10E6AC76D469}"/>
              </a:ext>
            </a:extLst>
          </p:cNvPr>
          <p:cNvSpPr txBox="1">
            <a:spLocks noChangeArrowheads="1"/>
          </p:cNvSpPr>
          <p:nvPr/>
        </p:nvSpPr>
        <p:spPr bwMode="auto">
          <a:xfrm>
            <a:off x="255588" y="512763"/>
            <a:ext cx="549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Newton’s Law of Viscosity</a:t>
            </a:r>
          </a:p>
        </p:txBody>
      </p:sp>
      <p:sp>
        <p:nvSpPr>
          <p:cNvPr id="5" name="Slide Number Placeholder 3">
            <a:extLst>
              <a:ext uri="{FF2B5EF4-FFF2-40B4-BE49-F238E27FC236}">
                <a16:creationId xmlns:a16="http://schemas.microsoft.com/office/drawing/2014/main" id="{24020615-4764-4DD1-8929-B794E6CAD9AD}"/>
              </a:ext>
            </a:extLst>
          </p:cNvPr>
          <p:cNvSpPr txBox="1">
            <a:spLocks/>
          </p:cNvSpPr>
          <p:nvPr/>
        </p:nvSpPr>
        <p:spPr>
          <a:xfrm>
            <a:off x="-13447" y="1295400"/>
            <a:ext cx="533400" cy="244475"/>
          </a:xfrm>
          <a:prstGeom prst="rect">
            <a:avLst/>
          </a:prstGeom>
        </p:spPr>
        <p:txBody>
          <a:bodyPr vert="horz" wrap="square" lIns="91440" tIns="45720" rIns="91440" bIns="45720" numCol="1" anchor="ctr" anchorCtr="0" compatLnSpc="1">
            <a:prstTxWarp prst="textNoShape">
              <a:avLst/>
            </a:prstTxWarp>
            <a:normAutofit fontScale="85000" lnSpcReduction="20000"/>
          </a:bodyPr>
          <a:lstStyle>
            <a:defPPr>
              <a:defRPr lang="en-US"/>
            </a:defPPr>
            <a:lvl1pPr algn="ctr" rtl="0" eaLnBrk="1" fontAlgn="base" hangingPunct="1">
              <a:spcBef>
                <a:spcPct val="0"/>
              </a:spcBef>
              <a:spcAft>
                <a:spcPct val="0"/>
              </a:spcAft>
              <a:defRPr sz="14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C03ABF14-94A6-4A83-8387-43A179C0F1B3}" type="slidenum">
              <a:rPr lang="en-US" altLang="en-US" smtClean="0"/>
              <a:pPr>
                <a:defRPr/>
              </a:pPr>
              <a:t>4</a:t>
            </a:fld>
            <a:endParaRPr lang="en-US" altLang="en-US"/>
          </a:p>
        </p:txBody>
      </p:sp>
      <p:sp>
        <p:nvSpPr>
          <p:cNvPr id="3" name="TextBox 2">
            <a:extLst>
              <a:ext uri="{FF2B5EF4-FFF2-40B4-BE49-F238E27FC236}">
                <a16:creationId xmlns:a16="http://schemas.microsoft.com/office/drawing/2014/main" id="{60C197E1-84C1-4AF3-9743-019225F42B46}"/>
              </a:ext>
            </a:extLst>
          </p:cNvPr>
          <p:cNvSpPr txBox="1"/>
          <p:nvPr/>
        </p:nvSpPr>
        <p:spPr>
          <a:xfrm>
            <a:off x="1189871" y="5018225"/>
            <a:ext cx="3810000" cy="369332"/>
          </a:xfrm>
          <a:prstGeom prst="rect">
            <a:avLst/>
          </a:prstGeom>
          <a:noFill/>
        </p:spPr>
        <p:txBody>
          <a:bodyPr wrap="square" rtlCol="0">
            <a:spAutoFit/>
          </a:bodyPr>
          <a:lstStyle/>
          <a:p>
            <a:r>
              <a:rPr lang="en-US" b="1" dirty="0"/>
              <a:t>Viscosities of Newtonian Fluids</a:t>
            </a:r>
          </a:p>
        </p:txBody>
      </p:sp>
      <p:sp>
        <p:nvSpPr>
          <p:cNvPr id="7" name="TextBox 6">
            <a:extLst>
              <a:ext uri="{FF2B5EF4-FFF2-40B4-BE49-F238E27FC236}">
                <a16:creationId xmlns:a16="http://schemas.microsoft.com/office/drawing/2014/main" id="{3C595F90-6C11-4BFA-BC1B-E4061D977E08}"/>
              </a:ext>
            </a:extLst>
          </p:cNvPr>
          <p:cNvSpPr txBox="1"/>
          <p:nvPr/>
        </p:nvSpPr>
        <p:spPr>
          <a:xfrm>
            <a:off x="230841" y="5638800"/>
            <a:ext cx="988359" cy="369332"/>
          </a:xfrm>
          <a:prstGeom prst="rect">
            <a:avLst/>
          </a:prstGeom>
          <a:noFill/>
        </p:spPr>
        <p:txBody>
          <a:bodyPr wrap="square" rtlCol="0">
            <a:spAutoFit/>
          </a:bodyPr>
          <a:lstStyle/>
          <a:p>
            <a:r>
              <a:rPr lang="en-US" b="1" dirty="0"/>
              <a:t>Gases:</a:t>
            </a:r>
          </a:p>
        </p:txBody>
      </p:sp>
      <p:sp>
        <p:nvSpPr>
          <p:cNvPr id="4" name="TextBox 3">
            <a:extLst>
              <a:ext uri="{FF2B5EF4-FFF2-40B4-BE49-F238E27FC236}">
                <a16:creationId xmlns:a16="http://schemas.microsoft.com/office/drawing/2014/main" id="{A72BF85C-A0CC-4653-A8AD-F6D2F2EB826B}"/>
              </a:ext>
            </a:extLst>
          </p:cNvPr>
          <p:cNvSpPr txBox="1"/>
          <p:nvPr/>
        </p:nvSpPr>
        <p:spPr>
          <a:xfrm>
            <a:off x="1295400" y="5562600"/>
            <a:ext cx="2362200" cy="369332"/>
          </a:xfrm>
          <a:prstGeom prst="rect">
            <a:avLst/>
          </a:prstGeom>
          <a:noFill/>
        </p:spPr>
        <p:txBody>
          <a:bodyPr wrap="square" rtlCol="0">
            <a:spAutoFit/>
          </a:bodyPr>
          <a:lstStyle/>
          <a:p>
            <a:r>
              <a:rPr lang="en-US" dirty="0"/>
              <a:t>µ       T </a:t>
            </a:r>
          </a:p>
        </p:txBody>
      </p:sp>
      <p:cxnSp>
        <p:nvCxnSpPr>
          <p:cNvPr id="9" name="Straight Arrow Connector 8">
            <a:extLst>
              <a:ext uri="{FF2B5EF4-FFF2-40B4-BE49-F238E27FC236}">
                <a16:creationId xmlns:a16="http://schemas.microsoft.com/office/drawing/2014/main" id="{2A33AB7B-2496-4579-979C-D285ECDFE966}"/>
              </a:ext>
            </a:extLst>
          </p:cNvPr>
          <p:cNvCxnSpPr/>
          <p:nvPr/>
        </p:nvCxnSpPr>
        <p:spPr>
          <a:xfrm flipV="1">
            <a:off x="1600200" y="5562600"/>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C750D41-E86B-4E5B-B318-CB9672BC8610}"/>
              </a:ext>
            </a:extLst>
          </p:cNvPr>
          <p:cNvCxnSpPr/>
          <p:nvPr/>
        </p:nvCxnSpPr>
        <p:spPr>
          <a:xfrm flipV="1">
            <a:off x="2286000" y="5562600"/>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B834570-4E82-40ED-8FAA-0C09D51A532C}"/>
              </a:ext>
            </a:extLst>
          </p:cNvPr>
          <p:cNvSpPr txBox="1"/>
          <p:nvPr/>
        </p:nvSpPr>
        <p:spPr>
          <a:xfrm>
            <a:off x="1295400" y="6065086"/>
            <a:ext cx="2971800" cy="369332"/>
          </a:xfrm>
          <a:prstGeom prst="rect">
            <a:avLst/>
          </a:prstGeom>
          <a:noFill/>
        </p:spPr>
        <p:txBody>
          <a:bodyPr wrap="square" rtlCol="0">
            <a:spAutoFit/>
          </a:bodyPr>
          <a:lstStyle/>
          <a:p>
            <a:r>
              <a:rPr lang="en-US" dirty="0"/>
              <a:t>µ       P       (&gt; 1000 kPa)  </a:t>
            </a:r>
          </a:p>
        </p:txBody>
      </p:sp>
      <p:cxnSp>
        <p:nvCxnSpPr>
          <p:cNvPr id="14" name="Straight Arrow Connector 13">
            <a:extLst>
              <a:ext uri="{FF2B5EF4-FFF2-40B4-BE49-F238E27FC236}">
                <a16:creationId xmlns:a16="http://schemas.microsoft.com/office/drawing/2014/main" id="{9D0F4C5F-2EEE-489A-87F6-EC8CC62D0CE3}"/>
              </a:ext>
            </a:extLst>
          </p:cNvPr>
          <p:cNvCxnSpPr/>
          <p:nvPr/>
        </p:nvCxnSpPr>
        <p:spPr>
          <a:xfrm flipV="1">
            <a:off x="1600200" y="6103186"/>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DA9725D2-EF77-443E-9418-3EA3D7243E03}"/>
              </a:ext>
            </a:extLst>
          </p:cNvPr>
          <p:cNvCxnSpPr/>
          <p:nvPr/>
        </p:nvCxnSpPr>
        <p:spPr>
          <a:xfrm flipV="1">
            <a:off x="2286000" y="6103186"/>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91C02F6A-812F-4E29-A6DA-3A972E4BBD9D}"/>
              </a:ext>
            </a:extLst>
          </p:cNvPr>
          <p:cNvSpPr txBox="1"/>
          <p:nvPr/>
        </p:nvSpPr>
        <p:spPr>
          <a:xfrm>
            <a:off x="4764741" y="5638800"/>
            <a:ext cx="1178859" cy="369332"/>
          </a:xfrm>
          <a:prstGeom prst="rect">
            <a:avLst/>
          </a:prstGeom>
          <a:noFill/>
        </p:spPr>
        <p:txBody>
          <a:bodyPr wrap="square" rtlCol="0">
            <a:spAutoFit/>
          </a:bodyPr>
          <a:lstStyle/>
          <a:p>
            <a:r>
              <a:rPr lang="en-US" b="1" dirty="0"/>
              <a:t>Liquids:</a:t>
            </a:r>
          </a:p>
        </p:txBody>
      </p:sp>
      <p:sp>
        <p:nvSpPr>
          <p:cNvPr id="17" name="TextBox 16">
            <a:extLst>
              <a:ext uri="{FF2B5EF4-FFF2-40B4-BE49-F238E27FC236}">
                <a16:creationId xmlns:a16="http://schemas.microsoft.com/office/drawing/2014/main" id="{537AED5D-6594-4B20-99C9-CE9A817CA38C}"/>
              </a:ext>
            </a:extLst>
          </p:cNvPr>
          <p:cNvSpPr txBox="1"/>
          <p:nvPr/>
        </p:nvSpPr>
        <p:spPr>
          <a:xfrm>
            <a:off x="6024282" y="5591077"/>
            <a:ext cx="2362200" cy="369332"/>
          </a:xfrm>
          <a:prstGeom prst="rect">
            <a:avLst/>
          </a:prstGeom>
          <a:noFill/>
        </p:spPr>
        <p:txBody>
          <a:bodyPr wrap="square" rtlCol="0">
            <a:spAutoFit/>
          </a:bodyPr>
          <a:lstStyle/>
          <a:p>
            <a:r>
              <a:rPr lang="en-US" dirty="0"/>
              <a:t>µ       T </a:t>
            </a:r>
          </a:p>
        </p:txBody>
      </p:sp>
      <p:cxnSp>
        <p:nvCxnSpPr>
          <p:cNvPr id="18" name="Straight Arrow Connector 17">
            <a:extLst>
              <a:ext uri="{FF2B5EF4-FFF2-40B4-BE49-F238E27FC236}">
                <a16:creationId xmlns:a16="http://schemas.microsoft.com/office/drawing/2014/main" id="{BF1A6F78-5CA9-4028-8DFC-C209D0151A79}"/>
              </a:ext>
            </a:extLst>
          </p:cNvPr>
          <p:cNvCxnSpPr>
            <a:cxnSpLocks/>
          </p:cNvCxnSpPr>
          <p:nvPr/>
        </p:nvCxnSpPr>
        <p:spPr>
          <a:xfrm>
            <a:off x="6367182" y="5600700"/>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D546776-B0CA-41B0-836B-9F6C58D36937}"/>
              </a:ext>
            </a:extLst>
          </p:cNvPr>
          <p:cNvCxnSpPr/>
          <p:nvPr/>
        </p:nvCxnSpPr>
        <p:spPr>
          <a:xfrm flipV="1">
            <a:off x="6934200" y="5591077"/>
            <a:ext cx="0" cy="293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7276CA3A-2E5C-4D55-972C-B51B04A06890}"/>
              </a:ext>
            </a:extLst>
          </p:cNvPr>
          <p:cNvSpPr txBox="1"/>
          <p:nvPr/>
        </p:nvSpPr>
        <p:spPr>
          <a:xfrm>
            <a:off x="6024282" y="6026986"/>
            <a:ext cx="2743200" cy="369332"/>
          </a:xfrm>
          <a:prstGeom prst="rect">
            <a:avLst/>
          </a:prstGeom>
          <a:noFill/>
        </p:spPr>
        <p:txBody>
          <a:bodyPr wrap="square" rtlCol="0">
            <a:spAutoFit/>
          </a:bodyPr>
          <a:lstStyle/>
          <a:p>
            <a:r>
              <a:rPr lang="en-US" dirty="0"/>
              <a:t>not effected by pressure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500E8F9-25AB-4F17-BDD6-DB31EAF4A363}"/>
                  </a:ext>
                </a:extLst>
              </p:cNvPr>
              <p:cNvSpPr txBox="1"/>
              <p:nvPr/>
            </p:nvSpPr>
            <p:spPr>
              <a:xfrm>
                <a:off x="1524000" y="4372453"/>
                <a:ext cx="1690871" cy="477631"/>
              </a:xfrm>
              <a:prstGeom prst="rect">
                <a:avLst/>
              </a:prstGeom>
              <a:noFill/>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𝜏</m:t>
                        </m:r>
                      </m:e>
                      <m:sub>
                        <m:r>
                          <a:rPr lang="en-US" sz="2000" b="0" i="1" smtClean="0">
                            <a:latin typeface="Cambria Math" panose="02040503050406030204" pitchFamily="18" charset="0"/>
                          </a:rPr>
                          <m:t>𝑦𝑧</m:t>
                        </m:r>
                      </m:sub>
                    </m:sSub>
                  </m:oMath>
                </a14:m>
                <a:r>
                  <a:rPr lang="en-US" sz="2000" dirty="0"/>
                  <a:t> = -µ </a:t>
                </a:r>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𝑑</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𝑧</m:t>
                            </m:r>
                          </m:sub>
                        </m:sSub>
                      </m:num>
                      <m:den>
                        <m:r>
                          <a:rPr lang="en-US" sz="2000" b="0" i="1" smtClean="0">
                            <a:latin typeface="Cambria Math" panose="02040503050406030204" pitchFamily="18" charset="0"/>
                          </a:rPr>
                          <m:t>𝑑𝑦</m:t>
                        </m:r>
                      </m:den>
                    </m:f>
                  </m:oMath>
                </a14:m>
                <a:endParaRPr lang="en-US" dirty="0"/>
              </a:p>
            </p:txBody>
          </p:sp>
        </mc:Choice>
        <mc:Fallback xmlns="">
          <p:sp>
            <p:nvSpPr>
              <p:cNvPr id="11" name="TextBox 10">
                <a:extLst>
                  <a:ext uri="{FF2B5EF4-FFF2-40B4-BE49-F238E27FC236}">
                    <a16:creationId xmlns:a16="http://schemas.microsoft.com/office/drawing/2014/main" id="{E500E8F9-25AB-4F17-BDD6-DB31EAF4A363}"/>
                  </a:ext>
                </a:extLst>
              </p:cNvPr>
              <p:cNvSpPr txBox="1">
                <a:spLocks noRot="1" noChangeAspect="1" noMove="1" noResize="1" noEditPoints="1" noAdjustHandles="1" noChangeArrowheads="1" noChangeShapeType="1" noTextEdit="1"/>
              </p:cNvSpPr>
              <p:nvPr/>
            </p:nvSpPr>
            <p:spPr>
              <a:xfrm>
                <a:off x="1524000" y="4372453"/>
                <a:ext cx="1690871" cy="477631"/>
              </a:xfrm>
              <a:prstGeom prst="rect">
                <a:avLst/>
              </a:prstGeom>
              <a:blipFill>
                <a:blip r:embed="rId4"/>
                <a:stretch>
                  <a:fillRect t="-2532" b="-10127"/>
                </a:stretch>
              </a:blipFill>
            </p:spPr>
            <p:txBody>
              <a:bodyPr/>
              <a:lstStyle/>
              <a:p>
                <a:r>
                  <a:rPr lang="en-US">
                    <a:noFill/>
                  </a:rPr>
                  <a:t> </a:t>
                </a:r>
              </a:p>
            </p:txBody>
          </p:sp>
        </mc:Fallback>
      </mc:AlternateContent>
      <p:pic>
        <p:nvPicPr>
          <p:cNvPr id="20" name="Picture 19">
            <a:extLst>
              <a:ext uri="{FF2B5EF4-FFF2-40B4-BE49-F238E27FC236}">
                <a16:creationId xmlns:a16="http://schemas.microsoft.com/office/drawing/2014/main" id="{8323137F-33DE-4F16-AE05-7A1212BEA8CF}"/>
              </a:ext>
            </a:extLst>
          </p:cNvPr>
          <p:cNvPicPr>
            <a:picLocks noChangeAspect="1"/>
          </p:cNvPicPr>
          <p:nvPr/>
        </p:nvPicPr>
        <p:blipFill>
          <a:blip r:embed="rId5"/>
          <a:stretch>
            <a:fillRect/>
          </a:stretch>
        </p:blipFill>
        <p:spPr>
          <a:xfrm>
            <a:off x="685703" y="1772523"/>
            <a:ext cx="3082696" cy="1654005"/>
          </a:xfrm>
          <a:prstGeom prst="rect">
            <a:avLst/>
          </a:prstGeom>
        </p:spPr>
      </p:pic>
      <p:sp>
        <p:nvSpPr>
          <p:cNvPr id="21" name="TextBox 20">
            <a:extLst>
              <a:ext uri="{FF2B5EF4-FFF2-40B4-BE49-F238E27FC236}">
                <a16:creationId xmlns:a16="http://schemas.microsoft.com/office/drawing/2014/main" id="{41A41784-76A9-4A55-90AE-0904193319A8}"/>
              </a:ext>
            </a:extLst>
          </p:cNvPr>
          <p:cNvSpPr txBox="1"/>
          <p:nvPr/>
        </p:nvSpPr>
        <p:spPr>
          <a:xfrm>
            <a:off x="286871" y="3688022"/>
            <a:ext cx="4191000" cy="646331"/>
          </a:xfrm>
          <a:prstGeom prst="rect">
            <a:avLst/>
          </a:prstGeom>
          <a:noFill/>
        </p:spPr>
        <p:txBody>
          <a:bodyPr wrap="square" rtlCol="0">
            <a:spAutoFit/>
          </a:bodyPr>
          <a:lstStyle/>
          <a:p>
            <a:r>
              <a:rPr lang="en-US" dirty="0"/>
              <a:t>Shear stress / shear rate = constant</a:t>
            </a:r>
          </a:p>
          <a:p>
            <a:r>
              <a:rPr lang="en-US" dirty="0"/>
              <a:t>                                        = viscosity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49C444-9D45-4315-9AB8-6C68061CE212}"/>
              </a:ext>
            </a:extLst>
          </p:cNvPr>
          <p:cNvSpPr>
            <a:spLocks noGrp="1"/>
          </p:cNvSpPr>
          <p:nvPr>
            <p:ph type="sldNum" sz="quarter" idx="12"/>
          </p:nvPr>
        </p:nvSpPr>
        <p:spPr/>
        <p:txBody>
          <a:bodyPr>
            <a:normAutofit fontScale="85000" lnSpcReduction="20000"/>
          </a:bodyPr>
          <a:lstStyle/>
          <a:p>
            <a:pPr>
              <a:defRPr/>
            </a:pPr>
            <a:fld id="{96FA4163-346C-4C82-9E25-42809A978648}" type="slidenum">
              <a:rPr lang="en-US" altLang="en-US" smtClean="0"/>
              <a:pPr>
                <a:defRPr/>
              </a:pPr>
              <a:t>5</a:t>
            </a:fld>
            <a:endParaRPr lang="en-US" altLang="en-US"/>
          </a:p>
        </p:txBody>
      </p:sp>
      <p:sp>
        <p:nvSpPr>
          <p:cNvPr id="18435" name="TextBox 5">
            <a:extLst>
              <a:ext uri="{FF2B5EF4-FFF2-40B4-BE49-F238E27FC236}">
                <a16:creationId xmlns:a16="http://schemas.microsoft.com/office/drawing/2014/main" id="{CD069A51-A75D-4D02-8207-DBA2B5A491E2}"/>
              </a:ext>
            </a:extLst>
          </p:cNvPr>
          <p:cNvSpPr txBox="1">
            <a:spLocks noChangeArrowheads="1"/>
          </p:cNvSpPr>
          <p:nvPr/>
        </p:nvSpPr>
        <p:spPr bwMode="auto">
          <a:xfrm>
            <a:off x="255588" y="512763"/>
            <a:ext cx="6069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Fully Developed Flow Velocity Profile</a:t>
            </a:r>
          </a:p>
        </p:txBody>
      </p:sp>
      <p:pic>
        <p:nvPicPr>
          <p:cNvPr id="18442" name="Picture 10" descr="entrance length ile ilgili görsel sonucu">
            <a:extLst>
              <a:ext uri="{FF2B5EF4-FFF2-40B4-BE49-F238E27FC236}">
                <a16:creationId xmlns:a16="http://schemas.microsoft.com/office/drawing/2014/main" id="{4D12EF6D-DB6B-453F-8195-570A4F8E0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641" y="2057400"/>
            <a:ext cx="7839780" cy="3052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49C444-9D45-4315-9AB8-6C68061CE212}"/>
              </a:ext>
            </a:extLst>
          </p:cNvPr>
          <p:cNvSpPr>
            <a:spLocks noGrp="1"/>
          </p:cNvSpPr>
          <p:nvPr>
            <p:ph type="sldNum" sz="quarter" idx="12"/>
          </p:nvPr>
        </p:nvSpPr>
        <p:spPr/>
        <p:txBody>
          <a:bodyPr>
            <a:normAutofit fontScale="85000" lnSpcReduction="20000"/>
          </a:bodyPr>
          <a:lstStyle/>
          <a:p>
            <a:pPr>
              <a:defRPr/>
            </a:pPr>
            <a:fld id="{BB2DDC1A-9BAD-4942-945A-C5F34CC4662F}" type="slidenum">
              <a:rPr lang="en-US" altLang="en-US" smtClean="0"/>
              <a:pPr>
                <a:defRPr/>
              </a:pPr>
              <a:t>6</a:t>
            </a:fld>
            <a:endParaRPr lang="en-US" altLang="en-US"/>
          </a:p>
        </p:txBody>
      </p:sp>
      <p:sp>
        <p:nvSpPr>
          <p:cNvPr id="17411" name="TextBox 5">
            <a:extLst>
              <a:ext uri="{FF2B5EF4-FFF2-40B4-BE49-F238E27FC236}">
                <a16:creationId xmlns:a16="http://schemas.microsoft.com/office/drawing/2014/main" id="{4FF012A4-70F0-43BE-81B8-E9F7AD7A1B5D}"/>
              </a:ext>
            </a:extLst>
          </p:cNvPr>
          <p:cNvSpPr txBox="1">
            <a:spLocks noChangeArrowheads="1"/>
          </p:cNvSpPr>
          <p:nvPr/>
        </p:nvSpPr>
        <p:spPr bwMode="auto">
          <a:xfrm>
            <a:off x="255588" y="512763"/>
            <a:ext cx="549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Classification of Flow Regimes</a:t>
            </a:r>
          </a:p>
        </p:txBody>
      </p:sp>
      <p:sp>
        <p:nvSpPr>
          <p:cNvPr id="17413" name="Metin kutusu 2">
            <a:extLst>
              <a:ext uri="{FF2B5EF4-FFF2-40B4-BE49-F238E27FC236}">
                <a16:creationId xmlns:a16="http://schemas.microsoft.com/office/drawing/2014/main" id="{05EABE26-3807-4F11-85E6-17378E8A55A4}"/>
              </a:ext>
            </a:extLst>
          </p:cNvPr>
          <p:cNvSpPr txBox="1">
            <a:spLocks noChangeArrowheads="1"/>
          </p:cNvSpPr>
          <p:nvPr/>
        </p:nvSpPr>
        <p:spPr bwMode="auto">
          <a:xfrm>
            <a:off x="156836" y="3429000"/>
            <a:ext cx="569501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tr-TR" b="1" noProof="1"/>
              <a:t>Turbulent flow </a:t>
            </a:r>
            <a:r>
              <a:rPr lang="en-US" altLang="tr-TR" noProof="1"/>
              <a:t>i</a:t>
            </a:r>
            <a:r>
              <a:rPr lang="en-US" dirty="0"/>
              <a:t>s a flow regime characterized by chaotic property changes. This includes rapid variation of pressure and flow velocity in space and time.  In contrast to laminar flow the fluid no longer travels in layers and mixing across the tube is highly efficient. </a:t>
            </a:r>
            <a:r>
              <a:rPr lang="en-US" altLang="tr-TR" sz="2000" b="1" noProof="1"/>
              <a:t> </a:t>
            </a:r>
            <a:endParaRPr lang="tr-TR" altLang="tr-TR" sz="2000" b="1" dirty="0"/>
          </a:p>
        </p:txBody>
      </p:sp>
      <p:pic>
        <p:nvPicPr>
          <p:cNvPr id="17416" name="Picture 8" descr="Vapourtec-laminar-flow">
            <a:extLst>
              <a:ext uri="{FF2B5EF4-FFF2-40B4-BE49-F238E27FC236}">
                <a16:creationId xmlns:a16="http://schemas.microsoft.com/office/drawing/2014/main" id="{68E1CA6F-0242-4151-9C36-6CFE77801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407" y="1817594"/>
            <a:ext cx="21431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Vapourtec-turbulent-flow">
            <a:extLst>
              <a:ext uri="{FF2B5EF4-FFF2-40B4-BE49-F238E27FC236}">
                <a16:creationId xmlns:a16="http://schemas.microsoft.com/office/drawing/2014/main" id="{AECC6DDD-9445-4D3E-97BC-ACEDC0276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407" y="3754814"/>
            <a:ext cx="2152650" cy="11334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C95A2BF-28B4-446B-B024-EA3CE3036241}"/>
              </a:ext>
            </a:extLst>
          </p:cNvPr>
          <p:cNvSpPr/>
          <p:nvPr/>
        </p:nvSpPr>
        <p:spPr>
          <a:xfrm>
            <a:off x="201519" y="1719958"/>
            <a:ext cx="5529725" cy="1477328"/>
          </a:xfrm>
          <a:prstGeom prst="rect">
            <a:avLst/>
          </a:prstGeom>
        </p:spPr>
        <p:txBody>
          <a:bodyPr wrap="square">
            <a:spAutoFit/>
          </a:bodyPr>
          <a:lstStyle/>
          <a:p>
            <a:pPr algn="just"/>
            <a:r>
              <a:rPr lang="en-US" altLang="tr-TR" b="1" dirty="0">
                <a:cs typeface="Arial" panose="020B0604020202020204" pitchFamily="34" charset="0"/>
              </a:rPr>
              <a:t>Laminar flow </a:t>
            </a:r>
            <a:r>
              <a:rPr lang="en-US" b="0" i="0" dirty="0">
                <a:solidFill>
                  <a:srgbClr val="333333"/>
                </a:solidFill>
                <a:effectLst/>
                <a:cs typeface="Arial" panose="020B0604020202020204" pitchFamily="34" charset="0"/>
              </a:rPr>
              <a:t>occurs when a fluid flows in parallel layers, with no disruption between the layers.  At low velocities, the fluid tends to flow without lateral mixing, and adjacent layers slide past one another like playing cards. </a:t>
            </a:r>
            <a:endParaRPr lang="en-US" dirty="0">
              <a:cs typeface="Arial" panose="020B0604020202020204" pitchFamily="34"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F9E6E0D-BFF1-417E-8065-EC06BF392021}"/>
                  </a:ext>
                </a:extLst>
              </p:cNvPr>
              <p:cNvSpPr txBox="1"/>
              <p:nvPr/>
            </p:nvSpPr>
            <p:spPr>
              <a:xfrm>
                <a:off x="2888092" y="5651319"/>
                <a:ext cx="3131708" cy="62440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1" i="0" smtClean="0">
                          <a:latin typeface="Cambria Math" panose="02040503050406030204" pitchFamily="18" charset="0"/>
                        </a:rPr>
                        <m:t>𝐑𝐞𝐲𝐧𝐨𝐥𝐝</m:t>
                      </m:r>
                      <m:r>
                        <a:rPr lang="en-US" sz="2000" b="1" i="0" smtClean="0">
                          <a:latin typeface="Cambria Math" panose="02040503050406030204" pitchFamily="18" charset="0"/>
                        </a:rPr>
                        <m:t> </m:t>
                      </m:r>
                      <m:r>
                        <a:rPr lang="en-US" sz="2000" b="1" i="0" smtClean="0">
                          <a:latin typeface="Cambria Math" panose="02040503050406030204" pitchFamily="18" charset="0"/>
                        </a:rPr>
                        <m:t>𝐍𝐮𝐦𝐛𝐞𝐫</m:t>
                      </m:r>
                      <m:r>
                        <a:rPr lang="en-US" sz="2000" b="0" i="1" smtClean="0">
                          <a:latin typeface="Cambria Math" panose="02040503050406030204" pitchFamily="18" charset="0"/>
                        </a:rPr>
                        <m:t>= </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𝐷𝑢</m:t>
                          </m:r>
                          <m:r>
                            <m:rPr>
                              <m:sty m:val="p"/>
                            </m:rPr>
                            <a:rPr lang="el-GR" sz="2000" b="0" i="1" smtClean="0">
                              <a:latin typeface="Cambria Math" panose="02040503050406030204" pitchFamily="18" charset="0"/>
                            </a:rPr>
                            <m:t>ρ</m:t>
                          </m:r>
                        </m:num>
                        <m:den>
                          <m:r>
                            <a:rPr lang="en-US" sz="2000" b="0" i="1" smtClean="0">
                              <a:latin typeface="Cambria Math" panose="02040503050406030204" pitchFamily="18" charset="0"/>
                            </a:rPr>
                            <m:t>µ</m:t>
                          </m:r>
                        </m:den>
                      </m:f>
                    </m:oMath>
                  </m:oMathPara>
                </a14:m>
                <a:endParaRPr lang="en-US" sz="2000" dirty="0"/>
              </a:p>
            </p:txBody>
          </p:sp>
        </mc:Choice>
        <mc:Fallback xmlns="">
          <p:sp>
            <p:nvSpPr>
              <p:cNvPr id="3" name="TextBox 2">
                <a:extLst>
                  <a:ext uri="{FF2B5EF4-FFF2-40B4-BE49-F238E27FC236}">
                    <a16:creationId xmlns:a16="http://schemas.microsoft.com/office/drawing/2014/main" id="{1F9E6E0D-BFF1-417E-8065-EC06BF392021}"/>
                  </a:ext>
                </a:extLst>
              </p:cNvPr>
              <p:cNvSpPr txBox="1">
                <a:spLocks noRot="1" noChangeAspect="1" noMove="1" noResize="1" noEditPoints="1" noAdjustHandles="1" noChangeArrowheads="1" noChangeShapeType="1" noTextEdit="1"/>
              </p:cNvSpPr>
              <p:nvPr/>
            </p:nvSpPr>
            <p:spPr>
              <a:xfrm>
                <a:off x="2888092" y="5651319"/>
                <a:ext cx="3131708" cy="624402"/>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336089-D0AA-42E0-A170-13CD3C85D3A2}"/>
              </a:ext>
            </a:extLst>
          </p:cNvPr>
          <p:cNvSpPr>
            <a:spLocks noGrp="1"/>
          </p:cNvSpPr>
          <p:nvPr>
            <p:ph type="sldNum" sz="quarter" idx="12"/>
          </p:nvPr>
        </p:nvSpPr>
        <p:spPr/>
        <p:txBody>
          <a:bodyPr>
            <a:normAutofit fontScale="85000" lnSpcReduction="20000"/>
          </a:bodyPr>
          <a:lstStyle/>
          <a:p>
            <a:pPr>
              <a:defRPr/>
            </a:pPr>
            <a:fld id="{AF58280D-FDEB-4855-BB16-E3CF5B4463CE}" type="slidenum">
              <a:rPr lang="en-US" altLang="en-US" smtClean="0"/>
              <a:pPr>
                <a:defRPr/>
              </a:pPr>
              <a:t>7</a:t>
            </a:fld>
            <a:endParaRPr lang="en-US" altLang="en-US"/>
          </a:p>
        </p:txBody>
      </p:sp>
      <p:sp>
        <p:nvSpPr>
          <p:cNvPr id="19459" name="TextBox 5">
            <a:extLst>
              <a:ext uri="{FF2B5EF4-FFF2-40B4-BE49-F238E27FC236}">
                <a16:creationId xmlns:a16="http://schemas.microsoft.com/office/drawing/2014/main" id="{B12FD627-97BC-4930-888B-C0B47D21969F}"/>
              </a:ext>
            </a:extLst>
          </p:cNvPr>
          <p:cNvSpPr txBox="1">
            <a:spLocks noChangeArrowheads="1"/>
          </p:cNvSpPr>
          <p:nvPr/>
        </p:nvSpPr>
        <p:spPr bwMode="auto">
          <a:xfrm>
            <a:off x="255588" y="512763"/>
            <a:ext cx="5497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Classification of Flow Types</a:t>
            </a:r>
          </a:p>
        </p:txBody>
      </p:sp>
      <p:sp>
        <p:nvSpPr>
          <p:cNvPr id="19460" name="TextBox 8">
            <a:extLst>
              <a:ext uri="{FF2B5EF4-FFF2-40B4-BE49-F238E27FC236}">
                <a16:creationId xmlns:a16="http://schemas.microsoft.com/office/drawing/2014/main" id="{419518B1-BA0E-43CE-8ED9-BFA4048D1F14}"/>
              </a:ext>
            </a:extLst>
          </p:cNvPr>
          <p:cNvSpPr txBox="1">
            <a:spLocks noChangeArrowheads="1"/>
          </p:cNvSpPr>
          <p:nvPr/>
        </p:nvSpPr>
        <p:spPr bwMode="auto">
          <a:xfrm>
            <a:off x="152400" y="1790700"/>
            <a:ext cx="876300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000" b="1">
                <a:cs typeface="Arial" panose="020B0604020202020204" pitchFamily="34" charset="0"/>
              </a:rPr>
              <a:t>Compressible flow:</a:t>
            </a:r>
            <a:r>
              <a:rPr lang="tr-TR" altLang="tr-TR" sz="2000" b="1">
                <a:cs typeface="Arial" panose="020B0604020202020204" pitchFamily="34" charset="0"/>
              </a:rPr>
              <a:t> </a:t>
            </a:r>
            <a:r>
              <a:rPr lang="tr-TR" altLang="tr-TR" sz="2000"/>
              <a:t>T</a:t>
            </a:r>
            <a:r>
              <a:rPr lang="en-US" altLang="tr-TR" sz="2000"/>
              <a:t>he fluid density varies significantly in response to a change in pressure.</a:t>
            </a:r>
            <a:endParaRPr lang="tr-TR" altLang="tr-TR" sz="2000" b="1">
              <a:cs typeface="Arial" panose="020B0604020202020204" pitchFamily="34" charset="0"/>
            </a:endParaRPr>
          </a:p>
          <a:p>
            <a:endParaRPr lang="tr-TR" altLang="tr-TR" sz="2000" b="1">
              <a:cs typeface="Arial" panose="020B0604020202020204" pitchFamily="34" charset="0"/>
            </a:endParaRPr>
          </a:p>
          <a:p>
            <a:endParaRPr lang="tr-TR" altLang="tr-TR" sz="1600" b="1">
              <a:cs typeface="Arial" panose="020B0604020202020204" pitchFamily="34" charset="0"/>
            </a:endParaRPr>
          </a:p>
          <a:p>
            <a:r>
              <a:rPr lang="en-US" altLang="tr-TR" sz="2000" b="1">
                <a:cs typeface="Arial" panose="020B0604020202020204" pitchFamily="34" charset="0"/>
              </a:rPr>
              <a:t>Incompressible flow:</a:t>
            </a:r>
            <a:r>
              <a:rPr lang="tr-TR" altLang="tr-TR" sz="2000" b="1">
                <a:cs typeface="Arial" panose="020B0604020202020204" pitchFamily="34" charset="0"/>
              </a:rPr>
              <a:t> </a:t>
            </a:r>
            <a:r>
              <a:rPr lang="tr-TR" altLang="tr-TR" sz="2000" noProof="1">
                <a:cs typeface="Arial" panose="020B0604020202020204" pitchFamily="34" charset="0"/>
              </a:rPr>
              <a:t>(i) </a:t>
            </a:r>
            <a:r>
              <a:rPr lang="en-US" altLang="tr-TR" sz="2000"/>
              <a:t>the substance flowing is a liquid or (ii) if it is a gas whose density changes within the system by no more than 10 </a:t>
            </a:r>
            <a:r>
              <a:rPr lang="en-US" altLang="tr-TR" sz="2000" noProof="1"/>
              <a:t>percen</a:t>
            </a:r>
            <a:r>
              <a:rPr lang="tr-TR" altLang="tr-TR" sz="2000"/>
              <a:t>t. </a:t>
            </a:r>
            <a:endParaRPr lang="en-US" altLang="tr-TR" sz="2000" b="1">
              <a:cs typeface="Arial" panose="020B0604020202020204" pitchFamily="34" charset="0"/>
            </a:endParaRPr>
          </a:p>
          <a:p>
            <a:endParaRPr lang="en-US" altLang="tr-TR" b="1">
              <a:cs typeface="Arial" panose="020B0604020202020204" pitchFamily="34" charset="0"/>
            </a:endParaRPr>
          </a:p>
          <a:p>
            <a:endParaRPr lang="en-US" altLang="tr-TR" sz="1600" b="1">
              <a:cs typeface="Arial" panose="020B0604020202020204" pitchFamily="34" charset="0"/>
            </a:endParaRPr>
          </a:p>
          <a:p>
            <a:r>
              <a:rPr lang="en-US" altLang="tr-TR" sz="2000" b="1">
                <a:cs typeface="Arial" panose="020B0604020202020204" pitchFamily="34" charset="0"/>
              </a:rPr>
              <a:t>Steady flow:</a:t>
            </a:r>
            <a:r>
              <a:rPr lang="tr-TR" altLang="tr-TR" sz="2000" b="1">
                <a:cs typeface="Arial" panose="020B0604020202020204" pitchFamily="34" charset="0"/>
              </a:rPr>
              <a:t> </a:t>
            </a:r>
            <a:r>
              <a:rPr lang="en-US" altLang="tr-TR" sz="2000"/>
              <a:t>The flow properties at every point remain constant with respect to time.</a:t>
            </a:r>
          </a:p>
          <a:p>
            <a:endParaRPr lang="en-US" altLang="tr-TR" sz="2000" b="1">
              <a:cs typeface="Arial" panose="020B0604020202020204" pitchFamily="34" charset="0"/>
            </a:endParaRPr>
          </a:p>
          <a:p>
            <a:endParaRPr lang="en-US" altLang="tr-TR" sz="1600" b="1">
              <a:cs typeface="Arial" panose="020B0604020202020204" pitchFamily="34" charset="0"/>
            </a:endParaRPr>
          </a:p>
          <a:p>
            <a:r>
              <a:rPr lang="en-US" altLang="tr-TR" sz="2000" b="1">
                <a:cs typeface="Arial" panose="020B0604020202020204" pitchFamily="34" charset="0"/>
              </a:rPr>
              <a:t>Gravity flow:</a:t>
            </a:r>
            <a:r>
              <a:rPr lang="tr-TR" altLang="tr-TR" sz="2000" b="1">
                <a:cs typeface="Arial" panose="020B0604020202020204" pitchFamily="34" charset="0"/>
              </a:rPr>
              <a:t> </a:t>
            </a:r>
            <a:r>
              <a:rPr lang="tr-TR" altLang="tr-TR" sz="2000"/>
              <a:t>A </a:t>
            </a:r>
            <a:r>
              <a:rPr lang="en-US" altLang="tr-TR" sz="2000"/>
              <a:t>flow of </a:t>
            </a:r>
            <a:r>
              <a:rPr lang="en-US" altLang="tr-TR" sz="2000" noProof="1"/>
              <a:t>liquid </a:t>
            </a:r>
            <a:r>
              <a:rPr lang="en-US" altLang="tr-TR" sz="2000"/>
              <a:t>drawn under the force of gravity, fall to</a:t>
            </a:r>
            <a:r>
              <a:rPr lang="tr-TR" altLang="tr-TR" sz="2000"/>
              <a:t> </a:t>
            </a:r>
            <a:r>
              <a:rPr lang="en-US" altLang="tr-TR" sz="2000"/>
              <a:t>the ground.</a:t>
            </a:r>
            <a:endParaRPr lang="en-US" altLang="tr-TR" sz="2000">
              <a:cs typeface="Arial" panose="020B0604020202020204" pitchFamily="34" charset="0"/>
            </a:endParaRPr>
          </a:p>
          <a:p>
            <a:endParaRPr lang="en-US" altLang="tr-TR" sz="1600" b="1">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4DE38B-FA3F-4665-9A5C-9CB13FC8EECC}"/>
              </a:ext>
            </a:extLst>
          </p:cNvPr>
          <p:cNvSpPr>
            <a:spLocks noGrp="1"/>
          </p:cNvSpPr>
          <p:nvPr>
            <p:ph type="sldNum" sz="quarter" idx="12"/>
          </p:nvPr>
        </p:nvSpPr>
        <p:spPr/>
        <p:txBody>
          <a:bodyPr>
            <a:normAutofit fontScale="85000" lnSpcReduction="20000"/>
          </a:bodyPr>
          <a:lstStyle/>
          <a:p>
            <a:pPr>
              <a:defRPr/>
            </a:pPr>
            <a:fld id="{51F27AD4-769A-4064-9D39-63D8CBEFE12A}" type="slidenum">
              <a:rPr lang="en-US" altLang="en-US" smtClean="0"/>
              <a:pPr>
                <a:defRPr/>
              </a:pPr>
              <a:t>8</a:t>
            </a:fld>
            <a:endParaRPr lang="en-US" altLang="en-US"/>
          </a:p>
        </p:txBody>
      </p:sp>
      <p:sp>
        <p:nvSpPr>
          <p:cNvPr id="20483" name="TextBox 5">
            <a:extLst>
              <a:ext uri="{FF2B5EF4-FFF2-40B4-BE49-F238E27FC236}">
                <a16:creationId xmlns:a16="http://schemas.microsoft.com/office/drawing/2014/main" id="{958A93B6-7747-438D-AFA5-BA156F2D9EC4}"/>
              </a:ext>
            </a:extLst>
          </p:cNvPr>
          <p:cNvSpPr txBox="1">
            <a:spLocks noChangeArrowheads="1"/>
          </p:cNvSpPr>
          <p:nvPr/>
        </p:nvSpPr>
        <p:spPr bwMode="auto">
          <a:xfrm>
            <a:off x="238125" y="457200"/>
            <a:ext cx="5497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Derivation of Bernoulli Equation</a:t>
            </a:r>
          </a:p>
        </p:txBody>
      </p:sp>
      <p:sp>
        <p:nvSpPr>
          <p:cNvPr id="3" name="Dikdörtgen 2">
            <a:extLst>
              <a:ext uri="{FF2B5EF4-FFF2-40B4-BE49-F238E27FC236}">
                <a16:creationId xmlns:a16="http://schemas.microsoft.com/office/drawing/2014/main" id="{243A8EAD-8594-499B-AF21-2BBC59F0162E}"/>
              </a:ext>
            </a:extLst>
          </p:cNvPr>
          <p:cNvSpPr>
            <a:spLocks noRot="1" noChangeAspect="1" noMove="1" noResize="1" noEditPoints="1" noAdjustHandles="1" noChangeArrowheads="1" noChangeShapeType="1" noTextEdit="1"/>
          </p:cNvSpPr>
          <p:nvPr/>
        </p:nvSpPr>
        <p:spPr>
          <a:xfrm>
            <a:off x="3152553" y="1740692"/>
            <a:ext cx="2411494" cy="369332"/>
          </a:xfrm>
          <a:prstGeom prst="rect">
            <a:avLst/>
          </a:prstGeom>
          <a:blipFill>
            <a:blip r:embed="rId2"/>
            <a:stretch>
              <a:fillRect t="-10000" b="-26667"/>
            </a:stretch>
          </a:blipFill>
        </p:spPr>
        <p:txBody>
          <a:bodyPr/>
          <a:lstStyle/>
          <a:p>
            <a:pPr>
              <a:defRPr/>
            </a:pPr>
            <a:r>
              <a:rPr lang="tr-TR">
                <a:noFill/>
              </a:rPr>
              <a:t> </a:t>
            </a:r>
          </a:p>
        </p:txBody>
      </p:sp>
      <p:sp>
        <p:nvSpPr>
          <p:cNvPr id="20485" name="Metin kutusu 4">
            <a:extLst>
              <a:ext uri="{FF2B5EF4-FFF2-40B4-BE49-F238E27FC236}">
                <a16:creationId xmlns:a16="http://schemas.microsoft.com/office/drawing/2014/main" id="{E3BD6C26-FF67-4528-99AB-051AC33BB4A2}"/>
              </a:ext>
            </a:extLst>
          </p:cNvPr>
          <p:cNvSpPr txBox="1">
            <a:spLocks noChangeArrowheads="1"/>
          </p:cNvSpPr>
          <p:nvPr/>
        </p:nvSpPr>
        <p:spPr bwMode="auto">
          <a:xfrm>
            <a:off x="266700" y="1752600"/>
            <a:ext cx="2720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Courier New" panose="02070309020205020404" pitchFamily="49" charset="0"/>
              <a:buChar char="o"/>
            </a:pPr>
            <a:r>
              <a:rPr lang="en-US" altLang="tr-TR" b="1" noProof="1"/>
              <a:t>Continuity Equation:</a:t>
            </a:r>
          </a:p>
        </p:txBody>
      </p:sp>
      <p:sp>
        <p:nvSpPr>
          <p:cNvPr id="20486" name="Metin kutusu 6">
            <a:extLst>
              <a:ext uri="{FF2B5EF4-FFF2-40B4-BE49-F238E27FC236}">
                <a16:creationId xmlns:a16="http://schemas.microsoft.com/office/drawing/2014/main" id="{A3E044B3-09D8-476C-A01C-82193292B44B}"/>
              </a:ext>
            </a:extLst>
          </p:cNvPr>
          <p:cNvSpPr txBox="1">
            <a:spLocks noChangeArrowheads="1"/>
          </p:cNvSpPr>
          <p:nvPr/>
        </p:nvSpPr>
        <p:spPr bwMode="auto">
          <a:xfrm>
            <a:off x="266700" y="2403475"/>
            <a:ext cx="323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Courier New" panose="02070309020205020404" pitchFamily="49" charset="0"/>
              <a:buChar char="o"/>
            </a:pPr>
            <a:r>
              <a:rPr lang="en-US" altLang="tr-TR" b="1" noProof="1"/>
              <a:t>General Energy Balance:</a:t>
            </a:r>
          </a:p>
        </p:txBody>
      </p:sp>
      <p:sp>
        <p:nvSpPr>
          <p:cNvPr id="10" name="Dikdörtgen 9">
            <a:extLst>
              <a:ext uri="{FF2B5EF4-FFF2-40B4-BE49-F238E27FC236}">
                <a16:creationId xmlns:a16="http://schemas.microsoft.com/office/drawing/2014/main" id="{BA3E3232-319F-4A67-BA22-085957660F2C}"/>
              </a:ext>
            </a:extLst>
          </p:cNvPr>
          <p:cNvSpPr>
            <a:spLocks noRot="1" noChangeAspect="1" noMove="1" noResize="1" noEditPoints="1" noAdjustHandles="1" noChangeArrowheads="1" noChangeShapeType="1" noTextEdit="1"/>
          </p:cNvSpPr>
          <p:nvPr/>
        </p:nvSpPr>
        <p:spPr>
          <a:xfrm>
            <a:off x="3581400" y="2402963"/>
            <a:ext cx="3103607" cy="394595"/>
          </a:xfrm>
          <a:prstGeom prst="rect">
            <a:avLst/>
          </a:prstGeom>
          <a:blipFill>
            <a:blip r:embed="rId3"/>
            <a:stretch>
              <a:fillRect b="-4615"/>
            </a:stretch>
          </a:blipFill>
        </p:spPr>
        <p:txBody>
          <a:bodyPr/>
          <a:lstStyle/>
          <a:p>
            <a:pPr>
              <a:defRPr/>
            </a:pPr>
            <a:r>
              <a:rPr lang="tr-TR">
                <a:noFill/>
              </a:rPr>
              <a:t> </a:t>
            </a:r>
          </a:p>
        </p:txBody>
      </p:sp>
      <p:sp>
        <p:nvSpPr>
          <p:cNvPr id="11" name="Dikdörtgen 10">
            <a:extLst>
              <a:ext uri="{FF2B5EF4-FFF2-40B4-BE49-F238E27FC236}">
                <a16:creationId xmlns:a16="http://schemas.microsoft.com/office/drawing/2014/main" id="{5FDB30CD-9A5F-4AA9-B30D-7C67A145501A}"/>
              </a:ext>
            </a:extLst>
          </p:cNvPr>
          <p:cNvSpPr>
            <a:spLocks noRot="1" noChangeAspect="1" noMove="1" noResize="1" noEditPoints="1" noAdjustHandles="1" noChangeArrowheads="1" noChangeShapeType="1" noTextEdit="1"/>
          </p:cNvSpPr>
          <p:nvPr/>
        </p:nvSpPr>
        <p:spPr>
          <a:xfrm>
            <a:off x="528084" y="3249900"/>
            <a:ext cx="4885183" cy="468526"/>
          </a:xfrm>
          <a:prstGeom prst="rect">
            <a:avLst/>
          </a:prstGeom>
          <a:blipFill>
            <a:blip r:embed="rId4"/>
            <a:stretch>
              <a:fillRect t="-105195" b="-168831"/>
            </a:stretch>
          </a:blipFill>
        </p:spPr>
        <p:txBody>
          <a:bodyPr/>
          <a:lstStyle/>
          <a:p>
            <a:pPr>
              <a:defRPr/>
            </a:pPr>
            <a:r>
              <a:rPr lang="tr-TR">
                <a:noFill/>
              </a:rPr>
              <a:t> </a:t>
            </a:r>
          </a:p>
        </p:txBody>
      </p:sp>
      <p:cxnSp>
        <p:nvCxnSpPr>
          <p:cNvPr id="12" name="Düz Ok Bağlayıcısı 11">
            <a:extLst>
              <a:ext uri="{FF2B5EF4-FFF2-40B4-BE49-F238E27FC236}">
                <a16:creationId xmlns:a16="http://schemas.microsoft.com/office/drawing/2014/main" id="{CB24B96F-48F3-4EF5-88DE-84598D3C405E}"/>
              </a:ext>
            </a:extLst>
          </p:cNvPr>
          <p:cNvCxnSpPr/>
          <p:nvPr/>
        </p:nvCxnSpPr>
        <p:spPr>
          <a:xfrm flipH="1">
            <a:off x="3124200" y="2797175"/>
            <a:ext cx="762000" cy="403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Düz Ok Bağlayıcısı 13">
            <a:extLst>
              <a:ext uri="{FF2B5EF4-FFF2-40B4-BE49-F238E27FC236}">
                <a16:creationId xmlns:a16="http://schemas.microsoft.com/office/drawing/2014/main" id="{94123CA8-81E4-4790-82B0-64C55EE97EA6}"/>
              </a:ext>
            </a:extLst>
          </p:cNvPr>
          <p:cNvCxnSpPr/>
          <p:nvPr/>
        </p:nvCxnSpPr>
        <p:spPr>
          <a:xfrm>
            <a:off x="2743200" y="3717925"/>
            <a:ext cx="0" cy="314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Dikdörtgen 15">
            <a:extLst>
              <a:ext uri="{FF2B5EF4-FFF2-40B4-BE49-F238E27FC236}">
                <a16:creationId xmlns:a16="http://schemas.microsoft.com/office/drawing/2014/main" id="{C1208022-D1D3-4967-A1B9-30282F855E15}"/>
              </a:ext>
            </a:extLst>
          </p:cNvPr>
          <p:cNvSpPr>
            <a:spLocks noRot="1" noChangeAspect="1" noMove="1" noResize="1" noEditPoints="1" noAdjustHandles="1" noChangeArrowheads="1" noChangeShapeType="1" noTextEdit="1"/>
          </p:cNvSpPr>
          <p:nvPr/>
        </p:nvSpPr>
        <p:spPr>
          <a:xfrm>
            <a:off x="1885950" y="4032168"/>
            <a:ext cx="1568058" cy="369332"/>
          </a:xfrm>
          <a:prstGeom prst="rect">
            <a:avLst/>
          </a:prstGeom>
          <a:blipFill>
            <a:blip r:embed="rId5"/>
            <a:stretch>
              <a:fillRect b="-11475"/>
            </a:stretch>
          </a:blipFill>
        </p:spPr>
        <p:txBody>
          <a:bodyPr/>
          <a:lstStyle/>
          <a:p>
            <a:pPr>
              <a:defRPr/>
            </a:pPr>
            <a:r>
              <a:rPr lang="tr-TR">
                <a:noFill/>
              </a:rPr>
              <a:t> </a:t>
            </a:r>
          </a:p>
        </p:txBody>
      </p:sp>
      <p:cxnSp>
        <p:nvCxnSpPr>
          <p:cNvPr id="17" name="Düz Ok Bağlayıcısı 16">
            <a:extLst>
              <a:ext uri="{FF2B5EF4-FFF2-40B4-BE49-F238E27FC236}">
                <a16:creationId xmlns:a16="http://schemas.microsoft.com/office/drawing/2014/main" id="{A213A6BD-11B3-4B60-BCD4-C6446F5BFBC1}"/>
              </a:ext>
            </a:extLst>
          </p:cNvPr>
          <p:cNvCxnSpPr/>
          <p:nvPr/>
        </p:nvCxnSpPr>
        <p:spPr>
          <a:xfrm>
            <a:off x="3733800" y="4216400"/>
            <a:ext cx="304800"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Dikdörtgen 18">
            <a:extLst>
              <a:ext uri="{FF2B5EF4-FFF2-40B4-BE49-F238E27FC236}">
                <a16:creationId xmlns:a16="http://schemas.microsoft.com/office/drawing/2014/main" id="{5AD6FC6A-319D-4D6C-B29A-04797BD47641}"/>
              </a:ext>
            </a:extLst>
          </p:cNvPr>
          <p:cNvSpPr>
            <a:spLocks noRot="1" noChangeAspect="1" noMove="1" noResize="1" noEditPoints="1" noAdjustHandles="1" noChangeArrowheads="1" noChangeShapeType="1" noTextEdit="1"/>
          </p:cNvSpPr>
          <p:nvPr/>
        </p:nvSpPr>
        <p:spPr>
          <a:xfrm>
            <a:off x="4293537" y="3899599"/>
            <a:ext cx="2031517" cy="634469"/>
          </a:xfrm>
          <a:prstGeom prst="rect">
            <a:avLst/>
          </a:prstGeom>
          <a:blipFill>
            <a:blip r:embed="rId6"/>
            <a:stretch>
              <a:fillRect/>
            </a:stretch>
          </a:blipFill>
        </p:spPr>
        <p:txBody>
          <a:bodyPr/>
          <a:lstStyle/>
          <a:p>
            <a:pPr>
              <a:defRPr/>
            </a:pPr>
            <a:r>
              <a:rPr lang="tr-TR">
                <a:noFill/>
              </a:rPr>
              <a:t> </a:t>
            </a:r>
          </a:p>
        </p:txBody>
      </p:sp>
      <p:sp>
        <p:nvSpPr>
          <p:cNvPr id="20" name="Dikdörtgen 19">
            <a:extLst>
              <a:ext uri="{FF2B5EF4-FFF2-40B4-BE49-F238E27FC236}">
                <a16:creationId xmlns:a16="http://schemas.microsoft.com/office/drawing/2014/main" id="{F68C798E-6D0C-4458-A9AC-BEB5305C3480}"/>
              </a:ext>
            </a:extLst>
          </p:cNvPr>
          <p:cNvSpPr>
            <a:spLocks noRot="1" noChangeAspect="1" noMove="1" noResize="1" noEditPoints="1" noAdjustHandles="1" noChangeArrowheads="1" noChangeShapeType="1" noTextEdit="1"/>
          </p:cNvSpPr>
          <p:nvPr/>
        </p:nvSpPr>
        <p:spPr>
          <a:xfrm>
            <a:off x="542562" y="4534068"/>
            <a:ext cx="2594043" cy="466923"/>
          </a:xfrm>
          <a:prstGeom prst="rect">
            <a:avLst/>
          </a:prstGeom>
          <a:blipFill>
            <a:blip r:embed="rId7"/>
            <a:stretch>
              <a:fillRect t="-102564" r="-2570" b="-166667"/>
            </a:stretch>
          </a:blipFill>
          <a:ln>
            <a:solidFill>
              <a:schemeClr val="accent1"/>
            </a:solidFill>
            <a:prstDash val="lgDash"/>
          </a:ln>
        </p:spPr>
        <p:txBody>
          <a:bodyPr/>
          <a:lstStyle/>
          <a:p>
            <a:pPr>
              <a:defRPr/>
            </a:pPr>
            <a:r>
              <a:rPr lang="tr-TR">
                <a:noFill/>
              </a:rPr>
              <a:t> </a:t>
            </a:r>
          </a:p>
        </p:txBody>
      </p:sp>
      <p:sp>
        <p:nvSpPr>
          <p:cNvPr id="23" name="Dikdörtgen 22">
            <a:extLst>
              <a:ext uri="{FF2B5EF4-FFF2-40B4-BE49-F238E27FC236}">
                <a16:creationId xmlns:a16="http://schemas.microsoft.com/office/drawing/2014/main" id="{7EC25B70-5328-4300-B966-AED6F86D9484}"/>
              </a:ext>
            </a:extLst>
          </p:cNvPr>
          <p:cNvSpPr>
            <a:spLocks noRot="1" noChangeAspect="1" noMove="1" noResize="1" noEditPoints="1" noAdjustHandles="1" noChangeArrowheads="1" noChangeShapeType="1" noTextEdit="1"/>
          </p:cNvSpPr>
          <p:nvPr/>
        </p:nvSpPr>
        <p:spPr>
          <a:xfrm>
            <a:off x="528084" y="5486400"/>
            <a:ext cx="5316712" cy="763094"/>
          </a:xfrm>
          <a:prstGeom prst="rect">
            <a:avLst/>
          </a:prstGeom>
          <a:blipFill>
            <a:blip r:embed="rId8"/>
            <a:stretch>
              <a:fillRect/>
            </a:stretch>
          </a:blipFill>
          <a:ln w="19050">
            <a:solidFill>
              <a:schemeClr val="accent1"/>
            </a:solidFill>
            <a:prstDash val="solid"/>
          </a:ln>
        </p:spPr>
        <p:txBody>
          <a:bodyPr/>
          <a:lstStyle/>
          <a:p>
            <a:pPr>
              <a:defRPr/>
            </a:pPr>
            <a:r>
              <a:rPr lang="tr-TR" dirty="0">
                <a:noFill/>
              </a:rPr>
              <a:t> </a:t>
            </a:r>
          </a:p>
        </p:txBody>
      </p:sp>
      <p:sp>
        <p:nvSpPr>
          <p:cNvPr id="20496" name="Metin kutusu 21">
            <a:extLst>
              <a:ext uri="{FF2B5EF4-FFF2-40B4-BE49-F238E27FC236}">
                <a16:creationId xmlns:a16="http://schemas.microsoft.com/office/drawing/2014/main" id="{196C2B79-D145-44A6-8D52-CD9851D62DEC}"/>
              </a:ext>
            </a:extLst>
          </p:cNvPr>
          <p:cNvSpPr txBox="1">
            <a:spLocks noChangeArrowheads="1"/>
          </p:cNvSpPr>
          <p:nvPr/>
        </p:nvSpPr>
        <p:spPr bwMode="auto">
          <a:xfrm>
            <a:off x="4114800" y="3359150"/>
            <a:ext cx="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sp>
        <p:nvSpPr>
          <p:cNvPr id="20497" name="Metin kutusu 23">
            <a:extLst>
              <a:ext uri="{FF2B5EF4-FFF2-40B4-BE49-F238E27FC236}">
                <a16:creationId xmlns:a16="http://schemas.microsoft.com/office/drawing/2014/main" id="{A5850F4E-D707-438F-8CCB-721778AD4BF8}"/>
              </a:ext>
            </a:extLst>
          </p:cNvPr>
          <p:cNvSpPr txBox="1">
            <a:spLocks noChangeArrowheads="1"/>
          </p:cNvSpPr>
          <p:nvPr/>
        </p:nvSpPr>
        <p:spPr bwMode="auto">
          <a:xfrm>
            <a:off x="6324600" y="5575300"/>
            <a:ext cx="238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1600" b="1" noProof="1"/>
              <a:t>Overall Mechanical Energy Balance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0FBEAF-72D9-41BC-A52D-97846512A4CC}"/>
              </a:ext>
            </a:extLst>
          </p:cNvPr>
          <p:cNvSpPr>
            <a:spLocks noGrp="1"/>
          </p:cNvSpPr>
          <p:nvPr>
            <p:ph type="sldNum" sz="quarter" idx="12"/>
          </p:nvPr>
        </p:nvSpPr>
        <p:spPr/>
        <p:txBody>
          <a:bodyPr>
            <a:normAutofit fontScale="85000" lnSpcReduction="20000"/>
          </a:bodyPr>
          <a:lstStyle/>
          <a:p>
            <a:pPr>
              <a:defRPr/>
            </a:pPr>
            <a:fld id="{0FE5C443-8C9E-4FDF-B8A0-90E6E16A7C27}" type="slidenum">
              <a:rPr lang="en-US" altLang="en-US" smtClean="0"/>
              <a:pPr>
                <a:defRPr/>
              </a:pPr>
              <a:t>9</a:t>
            </a:fld>
            <a:endParaRPr lang="en-US" altLang="en-US"/>
          </a:p>
        </p:txBody>
      </p:sp>
      <p:sp>
        <p:nvSpPr>
          <p:cNvPr id="21507" name="TextBox 5">
            <a:extLst>
              <a:ext uri="{FF2B5EF4-FFF2-40B4-BE49-F238E27FC236}">
                <a16:creationId xmlns:a16="http://schemas.microsoft.com/office/drawing/2014/main" id="{EDBEF1C7-3E1E-4189-9950-70EAFB823633}"/>
              </a:ext>
            </a:extLst>
          </p:cNvPr>
          <p:cNvSpPr txBox="1">
            <a:spLocks noChangeArrowheads="1"/>
          </p:cNvSpPr>
          <p:nvPr/>
        </p:nvSpPr>
        <p:spPr bwMode="auto">
          <a:xfrm>
            <a:off x="238125" y="457200"/>
            <a:ext cx="5497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400" b="1" noProof="1">
                <a:cs typeface="Arial" panose="020B0604020202020204" pitchFamily="34" charset="0"/>
              </a:rPr>
              <a:t>Derivation of Bernoulli Equation</a:t>
            </a:r>
          </a:p>
        </p:txBody>
      </p:sp>
      <p:sp>
        <p:nvSpPr>
          <p:cNvPr id="21509" name="Metin kutusu 21">
            <a:extLst>
              <a:ext uri="{FF2B5EF4-FFF2-40B4-BE49-F238E27FC236}">
                <a16:creationId xmlns:a16="http://schemas.microsoft.com/office/drawing/2014/main" id="{21134882-2502-4F3C-BD31-BDD199E9512C}"/>
              </a:ext>
            </a:extLst>
          </p:cNvPr>
          <p:cNvSpPr txBox="1">
            <a:spLocks noChangeArrowheads="1"/>
          </p:cNvSpPr>
          <p:nvPr/>
        </p:nvSpPr>
        <p:spPr bwMode="auto">
          <a:xfrm>
            <a:off x="4114800" y="3359150"/>
            <a:ext cx="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tr-TR" altLang="tr-TR"/>
          </a:p>
        </p:txBody>
      </p:sp>
      <p:sp>
        <p:nvSpPr>
          <p:cNvPr id="21510" name="Metin kutusu 1">
            <a:extLst>
              <a:ext uri="{FF2B5EF4-FFF2-40B4-BE49-F238E27FC236}">
                <a16:creationId xmlns:a16="http://schemas.microsoft.com/office/drawing/2014/main" id="{D660EA22-2A29-4D0D-B183-C3983F0CA7DD}"/>
              </a:ext>
            </a:extLst>
          </p:cNvPr>
          <p:cNvSpPr txBox="1">
            <a:spLocks noChangeArrowheads="1"/>
          </p:cNvSpPr>
          <p:nvPr/>
        </p:nvSpPr>
        <p:spPr bwMode="auto">
          <a:xfrm>
            <a:off x="533400" y="3779838"/>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tr-TR" sz="2000" b="1" noProof="1"/>
              <a:t>Assumptions: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895A35C-96C1-4180-81D6-0BA7964E960B}"/>
                  </a:ext>
                </a:extLst>
              </p:cNvPr>
              <p:cNvSpPr txBox="1"/>
              <p:nvPr/>
            </p:nvSpPr>
            <p:spPr>
              <a:xfrm>
                <a:off x="2057400" y="2036583"/>
                <a:ext cx="5313738" cy="482248"/>
              </a:xfrm>
              <a:prstGeom prst="rect">
                <a:avLst/>
              </a:prstGeom>
              <a:noFill/>
              <a:ln w="19050">
                <a:noFill/>
                <a:prstDash val="dash"/>
              </a:ln>
            </p:spPr>
            <p:txBody>
              <a:bodyPr wrap="square" lIns="0" tIns="0" rIns="0" bIns="0" rtlCol="0">
                <a:spAutoFit/>
              </a:bodyPr>
              <a:lstStyle/>
              <a:p>
                <a14:m>
                  <m:oMath xmlns:m="http://schemas.openxmlformats.org/officeDocument/2006/math">
                    <m:f>
                      <m:fPr>
                        <m:ctrlPr>
                          <a:rPr lang="en-US" sz="200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m:t>
                        </m:r>
                      </m:den>
                    </m:f>
                    <m:d>
                      <m:dPr>
                        <m:ctrlPr>
                          <a:rPr lang="en-US" sz="2000" i="1" smtClean="0">
                            <a:latin typeface="Cambria Math" panose="02040503050406030204" pitchFamily="18" charset="0"/>
                          </a:rPr>
                        </m:ctrlPr>
                      </m:dPr>
                      <m:e>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2</m:t>
                            </m:r>
                          </m:sup>
                        </m:sSubSup>
                      </m:e>
                    </m:d>
                  </m:oMath>
                </a14:m>
                <a:r>
                  <a:rPr lang="en-US" sz="2000" dirty="0">
                    <a:cs typeface="Arial" panose="020B0604020202020204" pitchFamily="34" charset="0"/>
                  </a:rPr>
                  <a:t> + g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2</m:t>
                        </m:r>
                      </m:sub>
                    </m:sSub>
                  </m:oMath>
                </a14:m>
                <a:r>
                  <a:rPr lang="en-US" sz="2000" dirty="0">
                    <a:cs typeface="Arial" panose="020B0604020202020204" pitchFamily="34" charset="0"/>
                  </a:rPr>
                  <a:t>-</a:t>
                </a:r>
                <a14:m>
                  <m:oMath xmlns:m="http://schemas.openxmlformats.org/officeDocument/2006/math">
                    <m:sSub>
                      <m:sSubPr>
                        <m:ctrlPr>
                          <a:rPr lang="en-US" sz="2000" i="1" dirty="0" smtClean="0">
                            <a:latin typeface="Cambria Math" panose="02040503050406030204" pitchFamily="18" charset="0"/>
                          </a:rPr>
                        </m:ctrlPr>
                      </m:sSubPr>
                      <m:e>
                        <m:r>
                          <a:rPr lang="en-US" sz="2000" b="0" i="1" dirty="0" smtClean="0">
                            <a:latin typeface="Cambria Math" panose="02040503050406030204" pitchFamily="18" charset="0"/>
                          </a:rPr>
                          <m:t>𝑧</m:t>
                        </m:r>
                      </m:e>
                      <m:sub>
                        <m:r>
                          <a:rPr lang="en-US" sz="2000" b="0" i="1" dirty="0" smtClean="0">
                            <a:latin typeface="Cambria Math" panose="02040503050406030204" pitchFamily="18" charset="0"/>
                          </a:rPr>
                          <m:t>1</m:t>
                        </m:r>
                      </m:sub>
                    </m:sSub>
                    <m:r>
                      <a:rPr lang="en-US" sz="2000" b="0" i="1" dirty="0" smtClean="0">
                        <a:latin typeface="Cambria Math" panose="02040503050406030204" pitchFamily="18" charset="0"/>
                      </a:rPr>
                      <m:t>)+ </m:t>
                    </m:r>
                    <m:f>
                      <m:fPr>
                        <m:ctrlPr>
                          <a:rPr lang="en-US" sz="2000" b="0" i="1" dirty="0" smtClean="0">
                            <a:latin typeface="Cambria Math" panose="02040503050406030204" pitchFamily="18" charset="0"/>
                          </a:rPr>
                        </m:ctrlPr>
                      </m:fPr>
                      <m:num>
                        <m:r>
                          <a:rPr lang="en-US" sz="2000" b="0" i="1" dirty="0" smtClean="0">
                            <a:latin typeface="Cambria Math" panose="02040503050406030204" pitchFamily="18" charset="0"/>
                            <a:ea typeface="Cambria Math" panose="02040503050406030204" pitchFamily="18" charset="0"/>
                          </a:rPr>
                          <m:t>∆</m:t>
                        </m:r>
                        <m:r>
                          <a:rPr lang="en-US" sz="2000" b="0" i="1" dirty="0" smtClean="0">
                            <a:latin typeface="Cambria Math" panose="02040503050406030204" pitchFamily="18" charset="0"/>
                            <a:ea typeface="Cambria Math" panose="02040503050406030204" pitchFamily="18" charset="0"/>
                          </a:rPr>
                          <m:t>𝑃</m:t>
                        </m:r>
                      </m:num>
                      <m:den>
                        <m:r>
                          <m:rPr>
                            <m:sty m:val="p"/>
                          </m:rPr>
                          <a:rPr lang="el-GR" sz="2000" b="0" i="1" dirty="0" smtClean="0">
                            <a:latin typeface="Cambria Math" panose="02040503050406030204" pitchFamily="18" charset="0"/>
                          </a:rPr>
                          <m:t>ρ</m:t>
                        </m:r>
                      </m:den>
                    </m:f>
                  </m:oMath>
                </a14:m>
                <a:r>
                  <a:rPr lang="en-US" sz="2000" dirty="0">
                    <a:cs typeface="Arial" panose="020B0604020202020204" pitchFamily="34" charset="0"/>
                  </a:rPr>
                  <a:t> + </a:t>
                </a:r>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r>
                          <a:rPr lang="en-US" sz="2000" b="0" i="1" smtClean="0">
                            <a:latin typeface="Cambria Math" panose="02040503050406030204" pitchFamily="18" charset="0"/>
                          </a:rPr>
                          <m:t>𝐹</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𝑊</m:t>
                            </m:r>
                          </m:e>
                          <m:sub>
                            <m:r>
                              <a:rPr lang="en-US" sz="2000" b="0" i="1" smtClean="0">
                                <a:latin typeface="Cambria Math" panose="02040503050406030204" pitchFamily="18" charset="0"/>
                              </a:rPr>
                              <m:t>𝑠</m:t>
                            </m:r>
                          </m:sub>
                        </m:sSub>
                        <m:r>
                          <a:rPr lang="en-US" sz="2000" b="0" i="1" smtClean="0">
                            <a:latin typeface="Cambria Math" panose="02040503050406030204" pitchFamily="18" charset="0"/>
                          </a:rPr>
                          <m:t>=0</m:t>
                        </m:r>
                      </m:e>
                    </m:nary>
                  </m:oMath>
                </a14:m>
                <a:endParaRPr lang="en-US" dirty="0">
                  <a:cs typeface="Arial" panose="020B0604020202020204" pitchFamily="34" charset="0"/>
                </a:endParaRPr>
              </a:p>
            </p:txBody>
          </p:sp>
        </mc:Choice>
        <mc:Fallback xmlns="">
          <p:sp>
            <p:nvSpPr>
              <p:cNvPr id="2" name="TextBox 1">
                <a:extLst>
                  <a:ext uri="{FF2B5EF4-FFF2-40B4-BE49-F238E27FC236}">
                    <a16:creationId xmlns:a16="http://schemas.microsoft.com/office/drawing/2014/main" id="{4895A35C-96C1-4180-81D6-0BA7964E960B}"/>
                  </a:ext>
                </a:extLst>
              </p:cNvPr>
              <p:cNvSpPr txBox="1">
                <a:spLocks noRot="1" noChangeAspect="1" noMove="1" noResize="1" noEditPoints="1" noAdjustHandles="1" noChangeArrowheads="1" noChangeShapeType="1" noTextEdit="1"/>
              </p:cNvSpPr>
              <p:nvPr/>
            </p:nvSpPr>
            <p:spPr>
              <a:xfrm>
                <a:off x="2057400" y="2036583"/>
                <a:ext cx="5313738" cy="482248"/>
              </a:xfrm>
              <a:prstGeom prst="rect">
                <a:avLst/>
              </a:prstGeom>
              <a:blipFill>
                <a:blip r:embed="rId2"/>
                <a:stretch>
                  <a:fillRect l="-115" t="-2532" b="-10127"/>
                </a:stretch>
              </a:blipFill>
              <a:ln w="19050">
                <a:no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5406E69-7B9C-4EC1-90DC-8060584AE6E8}"/>
                  </a:ext>
                </a:extLst>
              </p:cNvPr>
              <p:cNvSpPr txBox="1"/>
              <p:nvPr/>
            </p:nvSpPr>
            <p:spPr>
              <a:xfrm>
                <a:off x="2590800" y="3359150"/>
                <a:ext cx="5257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cs typeface="Arial" panose="020B0604020202020204" pitchFamily="34" charset="0"/>
                  </a:rPr>
                  <a:t>No mechanical energy is added (W</a:t>
                </a:r>
                <a:r>
                  <a:rPr lang="en-US" baseline="-25000" dirty="0">
                    <a:cs typeface="Arial" panose="020B0604020202020204" pitchFamily="34" charset="0"/>
                  </a:rPr>
                  <a:t>s </a:t>
                </a:r>
                <a:r>
                  <a:rPr lang="en-US" dirty="0">
                    <a:cs typeface="Arial" panose="020B0604020202020204" pitchFamily="34" charset="0"/>
                  </a:rPr>
                  <a:t>= 0)</a:t>
                </a:r>
              </a:p>
              <a:p>
                <a:pPr marL="285750" indent="-285750">
                  <a:buFont typeface="Arial" panose="020B0604020202020204" pitchFamily="34" charset="0"/>
                  <a:buChar char="•"/>
                </a:pPr>
                <a:r>
                  <a:rPr lang="en-US" dirty="0">
                    <a:cs typeface="Arial" panose="020B0604020202020204" pitchFamily="34" charset="0"/>
                  </a:rPr>
                  <a:t>No friction (</a:t>
                </a:r>
                <a14:m>
                  <m:oMath xmlns:m="http://schemas.openxmlformats.org/officeDocument/2006/math">
                    <m:nary>
                      <m:naryPr>
                        <m:chr m:val="∑"/>
                        <m:subHide m:val="on"/>
                        <m:supHide m:val="on"/>
                        <m:ctrlPr>
                          <a:rPr lang="en-US" i="1" smtClean="0">
                            <a:latin typeface="Cambria Math" panose="02040503050406030204" pitchFamily="18" charset="0"/>
                          </a:rPr>
                        </m:ctrlPr>
                      </m:naryPr>
                      <m:sub/>
                      <m:sup/>
                      <m:e>
                        <m:r>
                          <a:rPr lang="en-US" b="0" i="1" smtClean="0">
                            <a:latin typeface="Cambria Math" panose="02040503050406030204" pitchFamily="18" charset="0"/>
                          </a:rPr>
                          <m:t>𝐹</m:t>
                        </m:r>
                        <m:r>
                          <a:rPr lang="en-US" b="0" i="1" smtClean="0">
                            <a:latin typeface="Cambria Math" panose="02040503050406030204" pitchFamily="18" charset="0"/>
                          </a:rPr>
                          <m:t>=0)</m:t>
                        </m:r>
                      </m:e>
                    </m:nary>
                  </m:oMath>
                </a14:m>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Turbulent flow</a:t>
                </a:r>
              </a:p>
              <a:p>
                <a:pPr marL="285750" indent="-285750">
                  <a:buFont typeface="Arial" panose="020B0604020202020204" pitchFamily="34" charset="0"/>
                  <a:buChar char="•"/>
                </a:pPr>
                <a:r>
                  <a:rPr lang="en-US" dirty="0">
                    <a:cs typeface="Arial" panose="020B0604020202020204" pitchFamily="34" charset="0"/>
                  </a:rPr>
                  <a:t>Incompressible fluid</a:t>
                </a:r>
              </a:p>
              <a:p>
                <a:pPr marL="285750" indent="-285750">
                  <a:buFont typeface="Arial" panose="020B0604020202020204" pitchFamily="34" charset="0"/>
                  <a:buChar char="•"/>
                </a:pPr>
                <a:r>
                  <a:rPr lang="en-US" dirty="0">
                    <a:cs typeface="Arial" panose="020B0604020202020204" pitchFamily="34" charset="0"/>
                  </a:rPr>
                  <a:t>Steady state</a:t>
                </a:r>
              </a:p>
            </p:txBody>
          </p:sp>
        </mc:Choice>
        <mc:Fallback xmlns="">
          <p:sp>
            <p:nvSpPr>
              <p:cNvPr id="3" name="TextBox 2">
                <a:extLst>
                  <a:ext uri="{FF2B5EF4-FFF2-40B4-BE49-F238E27FC236}">
                    <a16:creationId xmlns:a16="http://schemas.microsoft.com/office/drawing/2014/main" id="{35406E69-7B9C-4EC1-90DC-8060584AE6E8}"/>
                  </a:ext>
                </a:extLst>
              </p:cNvPr>
              <p:cNvSpPr txBox="1">
                <a:spLocks noRot="1" noChangeAspect="1" noMove="1" noResize="1" noEditPoints="1" noAdjustHandles="1" noChangeArrowheads="1" noChangeShapeType="1" noTextEdit="1"/>
              </p:cNvSpPr>
              <p:nvPr/>
            </p:nvSpPr>
            <p:spPr>
              <a:xfrm>
                <a:off x="2590800" y="3359150"/>
                <a:ext cx="5257800" cy="1477328"/>
              </a:xfrm>
              <a:prstGeom prst="rect">
                <a:avLst/>
              </a:prstGeom>
              <a:blipFill>
                <a:blip r:embed="rId3"/>
                <a:stretch>
                  <a:fillRect l="-695" t="-11157"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EFE7639-5151-4D30-AF64-33E66DE6D915}"/>
                  </a:ext>
                </a:extLst>
              </p:cNvPr>
              <p:cNvSpPr txBox="1"/>
              <p:nvPr/>
            </p:nvSpPr>
            <p:spPr>
              <a:xfrm>
                <a:off x="2667000" y="5414577"/>
                <a:ext cx="3171265" cy="524439"/>
              </a:xfrm>
              <a:prstGeom prst="rect">
                <a:avLst/>
              </a:prstGeom>
              <a:noFill/>
            </p:spPr>
            <p:txBody>
              <a:bodyPr wrap="square" lIns="0" tIns="0" rIns="0" bIns="0" rtlCol="0">
                <a:spAutoFit/>
              </a:bodyPr>
              <a:lstStyle/>
              <a:p>
                <a14:m>
                  <m:oMath xmlns:m="http://schemas.openxmlformats.org/officeDocument/2006/math">
                    <m:f>
                      <m:fPr>
                        <m:ctrlPr>
                          <a:rPr lang="en-US" sz="2000" i="1" smtClean="0">
                            <a:latin typeface="Cambria Math" panose="02040503050406030204" pitchFamily="18" charset="0"/>
                          </a:rPr>
                        </m:ctrlPr>
                      </m:fPr>
                      <m:num>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2</m:t>
                            </m:r>
                          </m:sup>
                        </m:sSubSup>
                      </m:num>
                      <m:den>
                        <m:r>
                          <a:rPr lang="en-US" sz="2000" b="0" i="1" smtClean="0">
                            <a:latin typeface="Cambria Math" panose="02040503050406030204" pitchFamily="18" charset="0"/>
                          </a:rPr>
                          <m:t>2</m:t>
                        </m:r>
                      </m:den>
                    </m:f>
                  </m:oMath>
                </a14:m>
                <a:r>
                  <a:rPr lang="en-US" sz="2000" dirty="0"/>
                  <a:t> +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1</m:t>
                        </m:r>
                      </m:sub>
                    </m:sSub>
                  </m:oMath>
                </a14:m>
                <a:r>
                  <a:rPr lang="en-US" sz="2000" dirty="0"/>
                  <a:t>g + </a:t>
                </a:r>
                <a14:m>
                  <m:oMath xmlns:m="http://schemas.openxmlformats.org/officeDocument/2006/math">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1</m:t>
                            </m:r>
                          </m:sub>
                        </m:sSub>
                      </m:num>
                      <m:den>
                        <m:r>
                          <m:rPr>
                            <m:sty m:val="p"/>
                          </m:rPr>
                          <a:rPr lang="el-GR" sz="2000" i="1" smtClean="0">
                            <a:latin typeface="Cambria Math" panose="02040503050406030204" pitchFamily="18" charset="0"/>
                          </a:rPr>
                          <m:t>ρ</m:t>
                        </m:r>
                      </m:den>
                    </m:f>
                    <m:r>
                      <a:rPr lang="en-US" sz="2000" b="0" i="1" smtClean="0">
                        <a:latin typeface="Cambria Math" panose="02040503050406030204" pitchFamily="18" charset="0"/>
                      </a:rPr>
                      <m:t>= </m:t>
                    </m:r>
                    <m:f>
                      <m:fPr>
                        <m:ctrlPr>
                          <a:rPr lang="en-US" sz="2000" i="1" smtClean="0">
                            <a:latin typeface="Cambria Math" panose="02040503050406030204" pitchFamily="18" charset="0"/>
                          </a:rPr>
                        </m:ctrlPr>
                      </m:fPr>
                      <m:num>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𝑢</m:t>
                            </m:r>
                          </m:e>
                          <m:sub>
                            <m:r>
                              <a:rPr lang="en-US" sz="2000" b="0" i="1" smtClean="0">
                                <a:latin typeface="Cambria Math" panose="02040503050406030204" pitchFamily="18" charset="0"/>
                              </a:rPr>
                              <m:t>2</m:t>
                            </m:r>
                          </m:sub>
                          <m:sup>
                            <m:r>
                              <a:rPr lang="en-US" sz="2000" b="0" i="1" smtClean="0">
                                <a:latin typeface="Cambria Math" panose="02040503050406030204" pitchFamily="18" charset="0"/>
                              </a:rPr>
                              <m:t>2</m:t>
                            </m:r>
                          </m:sup>
                        </m:sSubSup>
                      </m:num>
                      <m:den>
                        <m:r>
                          <a:rPr lang="en-US" sz="2000" b="0" i="1" smtClean="0">
                            <a:latin typeface="Cambria Math" panose="02040503050406030204" pitchFamily="18" charset="0"/>
                          </a:rPr>
                          <m:t>2</m:t>
                        </m:r>
                      </m:den>
                    </m:f>
                  </m:oMath>
                </a14:m>
                <a:r>
                  <a:rPr lang="en-US" sz="2000" dirty="0"/>
                  <a:t> +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𝑧</m:t>
                        </m:r>
                      </m:e>
                      <m:sub>
                        <m:r>
                          <a:rPr lang="en-US" sz="2000" b="0" i="1" smtClean="0">
                            <a:latin typeface="Cambria Math" panose="02040503050406030204" pitchFamily="18" charset="0"/>
                          </a:rPr>
                          <m:t>2</m:t>
                        </m:r>
                      </m:sub>
                    </m:sSub>
                  </m:oMath>
                </a14:m>
                <a:r>
                  <a:rPr lang="en-US" sz="2000" dirty="0"/>
                  <a:t>g + </a:t>
                </a:r>
                <a14:m>
                  <m:oMath xmlns:m="http://schemas.openxmlformats.org/officeDocument/2006/math">
                    <m:f>
                      <m:fPr>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2</m:t>
                            </m:r>
                          </m:sub>
                        </m:sSub>
                      </m:num>
                      <m:den>
                        <m:r>
                          <m:rPr>
                            <m:sty m:val="p"/>
                          </m:rPr>
                          <a:rPr lang="el-GR" sz="2000" i="1" smtClean="0">
                            <a:latin typeface="Cambria Math" panose="02040503050406030204" pitchFamily="18" charset="0"/>
                          </a:rPr>
                          <m:t>ρ</m:t>
                        </m:r>
                      </m:den>
                    </m:f>
                  </m:oMath>
                </a14:m>
                <a:endParaRPr lang="en-US" dirty="0"/>
              </a:p>
            </p:txBody>
          </p:sp>
        </mc:Choice>
        <mc:Fallback xmlns="">
          <p:sp>
            <p:nvSpPr>
              <p:cNvPr id="5" name="TextBox 4">
                <a:extLst>
                  <a:ext uri="{FF2B5EF4-FFF2-40B4-BE49-F238E27FC236}">
                    <a16:creationId xmlns:a16="http://schemas.microsoft.com/office/drawing/2014/main" id="{BEFE7639-5151-4D30-AF64-33E66DE6D915}"/>
                  </a:ext>
                </a:extLst>
              </p:cNvPr>
              <p:cNvSpPr txBox="1">
                <a:spLocks noRot="1" noChangeAspect="1" noMove="1" noResize="1" noEditPoints="1" noAdjustHandles="1" noChangeArrowheads="1" noChangeShapeType="1" noTextEdit="1"/>
              </p:cNvSpPr>
              <p:nvPr/>
            </p:nvSpPr>
            <p:spPr>
              <a:xfrm>
                <a:off x="2667000" y="5414577"/>
                <a:ext cx="3171265" cy="524439"/>
              </a:xfrm>
              <a:prstGeom prst="rect">
                <a:avLst/>
              </a:prstGeom>
              <a:blipFill>
                <a:blip r:embed="rId4"/>
                <a:stretch>
                  <a:fillRect l="-192" b="-9302"/>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23365570-FFAF-41D6-B03E-0DD9C8A43FF7}"/>
              </a:ext>
            </a:extLst>
          </p:cNvPr>
          <p:cNvSpPr txBox="1"/>
          <p:nvPr/>
        </p:nvSpPr>
        <p:spPr>
          <a:xfrm>
            <a:off x="2247897" y="5216526"/>
            <a:ext cx="4572000" cy="914400"/>
          </a:xfrm>
          <a:prstGeom prst="rect">
            <a:avLst/>
          </a:prstGeom>
          <a:noFill/>
          <a:ln w="28575">
            <a:solidFill>
              <a:schemeClr val="accent1"/>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3EF5055F-FE50-43E8-A366-2594233822ED}"/>
              </a:ext>
            </a:extLst>
          </p:cNvPr>
          <p:cNvSpPr txBox="1"/>
          <p:nvPr/>
        </p:nvSpPr>
        <p:spPr>
          <a:xfrm>
            <a:off x="1960943" y="1865312"/>
            <a:ext cx="5410195" cy="914400"/>
          </a:xfrm>
          <a:prstGeom prst="rect">
            <a:avLst/>
          </a:prstGeom>
          <a:noFill/>
          <a:ln w="19050">
            <a:solidFill>
              <a:schemeClr val="accent1"/>
            </a:solidFill>
            <a:prstDash val="dashDot"/>
          </a:ln>
        </p:spPr>
        <p:txBody>
          <a:bodyPr wrap="square" rtlCol="0">
            <a:spAutoFit/>
          </a:bodyPr>
          <a:lstStyle/>
          <a:p>
            <a:endParaRPr lang="en-US"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yan">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Medy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y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themeOverride>
</file>

<file path=docProps/app.xml><?xml version="1.0" encoding="utf-8"?>
<Properties xmlns="http://schemas.openxmlformats.org/officeDocument/2006/extended-properties" xmlns:vt="http://schemas.openxmlformats.org/officeDocument/2006/docPropsVTypes">
  <Template>Median</Template>
  <TotalTime>25567</TotalTime>
  <Words>2080</Words>
  <Application>Microsoft Office PowerPoint</Application>
  <PresentationFormat>On-screen Show (4:3)</PresentationFormat>
  <Paragraphs>417</Paragraphs>
  <Slides>39</Slides>
  <Notes>27</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0" baseType="lpstr">
      <vt:lpstr>Arial</vt:lpstr>
      <vt:lpstr>Cambria Math</vt:lpstr>
      <vt:lpstr>Courier New</vt:lpstr>
      <vt:lpstr>Symbol</vt:lpstr>
      <vt:lpstr>Times New Roman</vt:lpstr>
      <vt:lpstr>Tw Cen MT</vt:lpstr>
      <vt:lpstr>Wingdings</vt:lpstr>
      <vt:lpstr>Wingdings 2</vt:lpstr>
      <vt:lpstr>Medyan</vt:lpstr>
      <vt:lpstr>Denklem</vt:lpstr>
      <vt:lpstr>Equation.3</vt:lpstr>
      <vt:lpstr>KMU 402 FLOW IN CIRCULAR PIPES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Aim of The Experiment</vt:lpstr>
      <vt:lpstr>Part I – Experimental Setup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 Experimental Setup</vt:lpstr>
      <vt:lpstr>Part II – Experimental Setup</vt:lpstr>
      <vt:lpstr>Part II – Experimental Procedure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NATS 101 Section 6: Lecture 2</dc:title>
  <dc:creator>Chris Castro</dc:creator>
  <cp:lastModifiedBy>İlkay Koçer</cp:lastModifiedBy>
  <cp:revision>500</cp:revision>
  <dcterms:created xsi:type="dcterms:W3CDTF">2006-12-27T20:18:13Z</dcterms:created>
  <dcterms:modified xsi:type="dcterms:W3CDTF">2020-05-05T12:59:49Z</dcterms:modified>
</cp:coreProperties>
</file>