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75" r:id="rId10"/>
    <p:sldId id="274" r:id="rId11"/>
    <p:sldId id="276" r:id="rId12"/>
    <p:sldId id="277" r:id="rId13"/>
    <p:sldId id="267" r:id="rId14"/>
    <p:sldId id="281" r:id="rId15"/>
    <p:sldId id="268" r:id="rId16"/>
    <p:sldId id="269" r:id="rId17"/>
    <p:sldId id="28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6E59A-335A-4B17-9022-FBC1F276F2F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A53EA12-AFC4-4C03-9A77-4F5F990CB065}">
      <dgm:prSet phldrT="[Metin]"/>
      <dgm:spPr/>
      <dgm:t>
        <a:bodyPr/>
        <a:lstStyle/>
        <a:p>
          <a:pPr algn="ctr"/>
          <a:r>
            <a:rPr lang="en-US" dirty="0" smtClean="0"/>
            <a:t>Film condensation</a:t>
          </a:r>
          <a:endParaRPr lang="tr-TR" dirty="0"/>
        </a:p>
      </dgm:t>
    </dgm:pt>
    <dgm:pt modelId="{010AC2B5-5BD8-4485-AAF6-B563A3D8508C}" type="parTrans" cxnId="{FBDB9FB0-0290-4474-9058-E9D0D5F01035}">
      <dgm:prSet/>
      <dgm:spPr/>
      <dgm:t>
        <a:bodyPr/>
        <a:lstStyle/>
        <a:p>
          <a:pPr algn="ctr"/>
          <a:endParaRPr lang="tr-TR"/>
        </a:p>
      </dgm:t>
    </dgm:pt>
    <dgm:pt modelId="{7C07722A-18EC-49CE-A5F4-43B7A3B96CC4}" type="sibTrans" cxnId="{FBDB9FB0-0290-4474-9058-E9D0D5F01035}">
      <dgm:prSet/>
      <dgm:spPr/>
      <dgm:t>
        <a:bodyPr/>
        <a:lstStyle/>
        <a:p>
          <a:pPr algn="ctr"/>
          <a:endParaRPr lang="tr-TR"/>
        </a:p>
      </dgm:t>
    </dgm:pt>
    <dgm:pt modelId="{73E56BC3-B42E-4E11-9DD2-1B86FDB4BA4E}">
      <dgm:prSet phldrT="[Metin]"/>
      <dgm:spPr/>
      <dgm:t>
        <a:bodyPr/>
        <a:lstStyle/>
        <a:p>
          <a:pPr algn="ctr"/>
          <a:r>
            <a:rPr lang="en-US" dirty="0" smtClean="0"/>
            <a:t>Dropwise condensation</a:t>
          </a:r>
          <a:endParaRPr lang="tr-TR" dirty="0"/>
        </a:p>
      </dgm:t>
    </dgm:pt>
    <dgm:pt modelId="{D50907A8-9F2D-47AC-9F04-37F541863571}" type="parTrans" cxnId="{4AC6398F-3102-411F-99B3-61A9BED9C651}">
      <dgm:prSet/>
      <dgm:spPr/>
      <dgm:t>
        <a:bodyPr/>
        <a:lstStyle/>
        <a:p>
          <a:pPr algn="ctr"/>
          <a:endParaRPr lang="tr-TR"/>
        </a:p>
      </dgm:t>
    </dgm:pt>
    <dgm:pt modelId="{9921CFD9-87CD-42E8-982C-0F6EB3D688BE}" type="sibTrans" cxnId="{4AC6398F-3102-411F-99B3-61A9BED9C651}">
      <dgm:prSet/>
      <dgm:spPr/>
      <dgm:t>
        <a:bodyPr/>
        <a:lstStyle/>
        <a:p>
          <a:pPr algn="ctr"/>
          <a:endParaRPr lang="tr-TR"/>
        </a:p>
      </dgm:t>
    </dgm:pt>
    <dgm:pt modelId="{456E484F-5B88-4F61-A1D5-A5F93BAB4B2E}" type="pres">
      <dgm:prSet presAssocID="{5246E59A-335A-4B17-9022-FBC1F276F2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01EC013-865B-4C73-A066-930BA5D927AD}" type="pres">
      <dgm:prSet presAssocID="{5246E59A-335A-4B17-9022-FBC1F276F2F2}" presName="dot1" presStyleLbl="alignNode1" presStyleIdx="0" presStyleCnt="10"/>
      <dgm:spPr/>
    </dgm:pt>
    <dgm:pt modelId="{F1309521-E494-4F8C-A74C-8D9E37E05D8A}" type="pres">
      <dgm:prSet presAssocID="{5246E59A-335A-4B17-9022-FBC1F276F2F2}" presName="dot2" presStyleLbl="alignNode1" presStyleIdx="1" presStyleCnt="10"/>
      <dgm:spPr/>
    </dgm:pt>
    <dgm:pt modelId="{77CA6C46-FE8E-43EF-BF07-A95DD1D363D0}" type="pres">
      <dgm:prSet presAssocID="{5246E59A-335A-4B17-9022-FBC1F276F2F2}" presName="dot3" presStyleLbl="alignNode1" presStyleIdx="2" presStyleCnt="10"/>
      <dgm:spPr/>
    </dgm:pt>
    <dgm:pt modelId="{AD765A3D-A545-4BE7-A997-2EBC0B12395B}" type="pres">
      <dgm:prSet presAssocID="{5246E59A-335A-4B17-9022-FBC1F276F2F2}" presName="dotArrow1" presStyleLbl="alignNode1" presStyleIdx="3" presStyleCnt="10"/>
      <dgm:spPr/>
    </dgm:pt>
    <dgm:pt modelId="{EBBA374F-1792-4E8C-8C3F-FFFF21C69FB9}" type="pres">
      <dgm:prSet presAssocID="{5246E59A-335A-4B17-9022-FBC1F276F2F2}" presName="dotArrow2" presStyleLbl="alignNode1" presStyleIdx="4" presStyleCnt="10"/>
      <dgm:spPr/>
    </dgm:pt>
    <dgm:pt modelId="{0B6D6699-D8BD-460E-AA29-EB9EFB6D735F}" type="pres">
      <dgm:prSet presAssocID="{5246E59A-335A-4B17-9022-FBC1F276F2F2}" presName="dotArrow3" presStyleLbl="alignNode1" presStyleIdx="5" presStyleCnt="10"/>
      <dgm:spPr/>
    </dgm:pt>
    <dgm:pt modelId="{EF0C1CD0-58A1-49EE-925C-B8B261B11C68}" type="pres">
      <dgm:prSet presAssocID="{5246E59A-335A-4B17-9022-FBC1F276F2F2}" presName="dotArrow4" presStyleLbl="alignNode1" presStyleIdx="6" presStyleCnt="10"/>
      <dgm:spPr/>
    </dgm:pt>
    <dgm:pt modelId="{3533C14E-ED52-41A2-8872-F7C6F05E3895}" type="pres">
      <dgm:prSet presAssocID="{5246E59A-335A-4B17-9022-FBC1F276F2F2}" presName="dotArrow5" presStyleLbl="alignNode1" presStyleIdx="7" presStyleCnt="10"/>
      <dgm:spPr/>
    </dgm:pt>
    <dgm:pt modelId="{79FE45A5-8326-4748-AD0D-2C1349540A70}" type="pres">
      <dgm:prSet presAssocID="{5246E59A-335A-4B17-9022-FBC1F276F2F2}" presName="dotArrow6" presStyleLbl="alignNode1" presStyleIdx="8" presStyleCnt="10"/>
      <dgm:spPr/>
    </dgm:pt>
    <dgm:pt modelId="{9D0C153E-D70C-467A-B004-62243CBD5C2F}" type="pres">
      <dgm:prSet presAssocID="{5246E59A-335A-4B17-9022-FBC1F276F2F2}" presName="dotArrow7" presStyleLbl="alignNode1" presStyleIdx="9" presStyleCnt="10"/>
      <dgm:spPr/>
    </dgm:pt>
    <dgm:pt modelId="{EC3CC17C-2A66-4DEA-914D-D7B9D424F2B9}" type="pres">
      <dgm:prSet presAssocID="{CA53EA12-AFC4-4C03-9A77-4F5F990CB065}" presName="parTx1" presStyleLbl="node1" presStyleIdx="0" presStyleCnt="2"/>
      <dgm:spPr/>
      <dgm:t>
        <a:bodyPr/>
        <a:lstStyle/>
        <a:p>
          <a:endParaRPr lang="tr-TR"/>
        </a:p>
      </dgm:t>
    </dgm:pt>
    <dgm:pt modelId="{0861FD0B-65C5-4B39-84AD-2F7AB9F28BB2}" type="pres">
      <dgm:prSet presAssocID="{7C07722A-18EC-49CE-A5F4-43B7A3B96CC4}" presName="picture1" presStyleCnt="0"/>
      <dgm:spPr/>
    </dgm:pt>
    <dgm:pt modelId="{E1889231-3FB0-4365-ABF4-431DD12E43C0}" type="pres">
      <dgm:prSet presAssocID="{7C07722A-18EC-49CE-A5F4-43B7A3B96CC4}" presName="imageRepeatNode" presStyleLbl="fgImgPlace1" presStyleIdx="0" presStyleCnt="2"/>
      <dgm:spPr/>
      <dgm:t>
        <a:bodyPr/>
        <a:lstStyle/>
        <a:p>
          <a:endParaRPr lang="tr-TR"/>
        </a:p>
      </dgm:t>
    </dgm:pt>
    <dgm:pt modelId="{7F029185-0BC8-4F52-B649-451E6B47A966}" type="pres">
      <dgm:prSet presAssocID="{73E56BC3-B42E-4E11-9DD2-1B86FDB4BA4E}" presName="parTx2" presStyleLbl="node1" presStyleIdx="1" presStyleCnt="2"/>
      <dgm:spPr/>
      <dgm:t>
        <a:bodyPr/>
        <a:lstStyle/>
        <a:p>
          <a:endParaRPr lang="tr-TR"/>
        </a:p>
      </dgm:t>
    </dgm:pt>
    <dgm:pt modelId="{FB68144A-3B8D-4F35-8E05-CF5E75C9210B}" type="pres">
      <dgm:prSet presAssocID="{9921CFD9-87CD-42E8-982C-0F6EB3D688BE}" presName="picture2" presStyleCnt="0"/>
      <dgm:spPr/>
    </dgm:pt>
    <dgm:pt modelId="{C686DD85-C891-4853-9C13-BDCEA4804858}" type="pres">
      <dgm:prSet presAssocID="{9921CFD9-87CD-42E8-982C-0F6EB3D688BE}" presName="imageRepeatNode" presStyleLbl="fgImgPlace1" presStyleIdx="1" presStyleCnt="2"/>
      <dgm:spPr/>
      <dgm:t>
        <a:bodyPr/>
        <a:lstStyle/>
        <a:p>
          <a:endParaRPr lang="tr-TR"/>
        </a:p>
      </dgm:t>
    </dgm:pt>
  </dgm:ptLst>
  <dgm:cxnLst>
    <dgm:cxn modelId="{B4748156-6EFD-47A5-81F9-358232A9587E}" type="presOf" srcId="{73E56BC3-B42E-4E11-9DD2-1B86FDB4BA4E}" destId="{7F029185-0BC8-4F52-B649-451E6B47A966}" srcOrd="0" destOrd="0" presId="urn:microsoft.com/office/officeart/2008/layout/AscendingPictureAccentProcess"/>
    <dgm:cxn modelId="{4AC6398F-3102-411F-99B3-61A9BED9C651}" srcId="{5246E59A-335A-4B17-9022-FBC1F276F2F2}" destId="{73E56BC3-B42E-4E11-9DD2-1B86FDB4BA4E}" srcOrd="1" destOrd="0" parTransId="{D50907A8-9F2D-47AC-9F04-37F541863571}" sibTransId="{9921CFD9-87CD-42E8-982C-0F6EB3D688BE}"/>
    <dgm:cxn modelId="{FBDB9FB0-0290-4474-9058-E9D0D5F01035}" srcId="{5246E59A-335A-4B17-9022-FBC1F276F2F2}" destId="{CA53EA12-AFC4-4C03-9A77-4F5F990CB065}" srcOrd="0" destOrd="0" parTransId="{010AC2B5-5BD8-4485-AAF6-B563A3D8508C}" sibTransId="{7C07722A-18EC-49CE-A5F4-43B7A3B96CC4}"/>
    <dgm:cxn modelId="{D359FAAD-3C9D-4A99-91CD-7E4FF331A3F4}" type="presOf" srcId="{9921CFD9-87CD-42E8-982C-0F6EB3D688BE}" destId="{C686DD85-C891-4853-9C13-BDCEA4804858}" srcOrd="0" destOrd="0" presId="urn:microsoft.com/office/officeart/2008/layout/AscendingPictureAccentProcess"/>
    <dgm:cxn modelId="{7F2AC53B-3C1D-4D39-82ED-130358D8D16D}" type="presOf" srcId="{CA53EA12-AFC4-4C03-9A77-4F5F990CB065}" destId="{EC3CC17C-2A66-4DEA-914D-D7B9D424F2B9}" srcOrd="0" destOrd="0" presId="urn:microsoft.com/office/officeart/2008/layout/AscendingPictureAccentProcess"/>
    <dgm:cxn modelId="{75E532E9-8E3B-43D9-A44E-BF7B769CE5B4}" type="presOf" srcId="{5246E59A-335A-4B17-9022-FBC1F276F2F2}" destId="{456E484F-5B88-4F61-A1D5-A5F93BAB4B2E}" srcOrd="0" destOrd="0" presId="urn:microsoft.com/office/officeart/2008/layout/AscendingPictureAccentProcess"/>
    <dgm:cxn modelId="{CC8ADEDC-5E40-4B25-80C7-6F178C37C5FA}" type="presOf" srcId="{7C07722A-18EC-49CE-A5F4-43B7A3B96CC4}" destId="{E1889231-3FB0-4365-ABF4-431DD12E43C0}" srcOrd="0" destOrd="0" presId="urn:microsoft.com/office/officeart/2008/layout/AscendingPictureAccentProcess"/>
    <dgm:cxn modelId="{F3C206CC-4E14-49B8-86B7-6F76BFAA1252}" type="presParOf" srcId="{456E484F-5B88-4F61-A1D5-A5F93BAB4B2E}" destId="{501EC013-865B-4C73-A066-930BA5D927AD}" srcOrd="0" destOrd="0" presId="urn:microsoft.com/office/officeart/2008/layout/AscendingPictureAccentProcess"/>
    <dgm:cxn modelId="{FF8BFE6B-BB09-4C59-AAD1-251540024E7C}" type="presParOf" srcId="{456E484F-5B88-4F61-A1D5-A5F93BAB4B2E}" destId="{F1309521-E494-4F8C-A74C-8D9E37E05D8A}" srcOrd="1" destOrd="0" presId="urn:microsoft.com/office/officeart/2008/layout/AscendingPictureAccentProcess"/>
    <dgm:cxn modelId="{733A4674-420C-44FB-BC13-179C457268FB}" type="presParOf" srcId="{456E484F-5B88-4F61-A1D5-A5F93BAB4B2E}" destId="{77CA6C46-FE8E-43EF-BF07-A95DD1D363D0}" srcOrd="2" destOrd="0" presId="urn:microsoft.com/office/officeart/2008/layout/AscendingPictureAccentProcess"/>
    <dgm:cxn modelId="{B5BFFC63-3206-4BA8-A654-0B79796D62F1}" type="presParOf" srcId="{456E484F-5B88-4F61-A1D5-A5F93BAB4B2E}" destId="{AD765A3D-A545-4BE7-A997-2EBC0B12395B}" srcOrd="3" destOrd="0" presId="urn:microsoft.com/office/officeart/2008/layout/AscendingPictureAccentProcess"/>
    <dgm:cxn modelId="{75E4154D-F2C2-41EA-99A2-865771F9BFBD}" type="presParOf" srcId="{456E484F-5B88-4F61-A1D5-A5F93BAB4B2E}" destId="{EBBA374F-1792-4E8C-8C3F-FFFF21C69FB9}" srcOrd="4" destOrd="0" presId="urn:microsoft.com/office/officeart/2008/layout/AscendingPictureAccentProcess"/>
    <dgm:cxn modelId="{459B3FF1-ED3B-4253-A890-598A79E2F349}" type="presParOf" srcId="{456E484F-5B88-4F61-A1D5-A5F93BAB4B2E}" destId="{0B6D6699-D8BD-460E-AA29-EB9EFB6D735F}" srcOrd="5" destOrd="0" presId="urn:microsoft.com/office/officeart/2008/layout/AscendingPictureAccentProcess"/>
    <dgm:cxn modelId="{126CE29B-5B06-4281-BD61-67BFC913438E}" type="presParOf" srcId="{456E484F-5B88-4F61-A1D5-A5F93BAB4B2E}" destId="{EF0C1CD0-58A1-49EE-925C-B8B261B11C68}" srcOrd="6" destOrd="0" presId="urn:microsoft.com/office/officeart/2008/layout/AscendingPictureAccentProcess"/>
    <dgm:cxn modelId="{D54BC122-E534-499F-A55E-86731CC773F4}" type="presParOf" srcId="{456E484F-5B88-4F61-A1D5-A5F93BAB4B2E}" destId="{3533C14E-ED52-41A2-8872-F7C6F05E3895}" srcOrd="7" destOrd="0" presId="urn:microsoft.com/office/officeart/2008/layout/AscendingPictureAccentProcess"/>
    <dgm:cxn modelId="{E354BF0D-49E1-44DC-A207-73C735CDDAF3}" type="presParOf" srcId="{456E484F-5B88-4F61-A1D5-A5F93BAB4B2E}" destId="{79FE45A5-8326-4748-AD0D-2C1349540A70}" srcOrd="8" destOrd="0" presId="urn:microsoft.com/office/officeart/2008/layout/AscendingPictureAccentProcess"/>
    <dgm:cxn modelId="{22948D7B-9E08-486F-97F5-259C1B561662}" type="presParOf" srcId="{456E484F-5B88-4F61-A1D5-A5F93BAB4B2E}" destId="{9D0C153E-D70C-467A-B004-62243CBD5C2F}" srcOrd="9" destOrd="0" presId="urn:microsoft.com/office/officeart/2008/layout/AscendingPictureAccentProcess"/>
    <dgm:cxn modelId="{99A74548-66B9-45B0-A34A-9ABBF30F7D25}" type="presParOf" srcId="{456E484F-5B88-4F61-A1D5-A5F93BAB4B2E}" destId="{EC3CC17C-2A66-4DEA-914D-D7B9D424F2B9}" srcOrd="10" destOrd="0" presId="urn:microsoft.com/office/officeart/2008/layout/AscendingPictureAccentProcess"/>
    <dgm:cxn modelId="{EEDF538F-05A7-4DED-818D-84D157FB3F72}" type="presParOf" srcId="{456E484F-5B88-4F61-A1D5-A5F93BAB4B2E}" destId="{0861FD0B-65C5-4B39-84AD-2F7AB9F28BB2}" srcOrd="11" destOrd="0" presId="urn:microsoft.com/office/officeart/2008/layout/AscendingPictureAccentProcess"/>
    <dgm:cxn modelId="{F176A534-A4CE-4C2C-B4A7-26234130300C}" type="presParOf" srcId="{0861FD0B-65C5-4B39-84AD-2F7AB9F28BB2}" destId="{E1889231-3FB0-4365-ABF4-431DD12E43C0}" srcOrd="0" destOrd="0" presId="urn:microsoft.com/office/officeart/2008/layout/AscendingPictureAccentProcess"/>
    <dgm:cxn modelId="{DE0CA2B7-DB3E-4431-B84E-FC00C3FAD72B}" type="presParOf" srcId="{456E484F-5B88-4F61-A1D5-A5F93BAB4B2E}" destId="{7F029185-0BC8-4F52-B649-451E6B47A966}" srcOrd="12" destOrd="0" presId="urn:microsoft.com/office/officeart/2008/layout/AscendingPictureAccentProcess"/>
    <dgm:cxn modelId="{F008CB0C-C919-4563-AB8C-04CE9AA6C5A0}" type="presParOf" srcId="{456E484F-5B88-4F61-A1D5-A5F93BAB4B2E}" destId="{FB68144A-3B8D-4F35-8E05-CF5E75C9210B}" srcOrd="13" destOrd="0" presId="urn:microsoft.com/office/officeart/2008/layout/AscendingPictureAccentProcess"/>
    <dgm:cxn modelId="{823B7710-6686-4C63-8CCE-6DB866CABE76}" type="presParOf" srcId="{FB68144A-3B8D-4F35-8E05-CF5E75C9210B}" destId="{C686DD85-C891-4853-9C13-BDCEA48048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C013-865B-4C73-A066-930BA5D927AD}">
      <dsp:nvSpPr>
        <dsp:cNvPr id="0" name=""/>
        <dsp:cNvSpPr/>
      </dsp:nvSpPr>
      <dsp:spPr>
        <a:xfrm>
          <a:off x="2291703" y="2760634"/>
          <a:ext cx="166210" cy="1662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09521-E494-4F8C-A74C-8D9E37E05D8A}">
      <dsp:nvSpPr>
        <dsp:cNvPr id="0" name=""/>
        <dsp:cNvSpPr/>
      </dsp:nvSpPr>
      <dsp:spPr>
        <a:xfrm>
          <a:off x="2146103" y="2993966"/>
          <a:ext cx="166210" cy="166210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A6C46-FE8E-43EF-BF07-A95DD1D363D0}">
      <dsp:nvSpPr>
        <dsp:cNvPr id="0" name=""/>
        <dsp:cNvSpPr/>
      </dsp:nvSpPr>
      <dsp:spPr>
        <a:xfrm>
          <a:off x="1972580" y="3195980"/>
          <a:ext cx="166210" cy="166210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65A3D-A545-4BE7-A997-2EBC0B12395B}">
      <dsp:nvSpPr>
        <dsp:cNvPr id="0" name=""/>
        <dsp:cNvSpPr/>
      </dsp:nvSpPr>
      <dsp:spPr>
        <a:xfrm>
          <a:off x="2180010" y="412324"/>
          <a:ext cx="166210" cy="16621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A374F-1792-4E8C-8C3F-FFFF21C69FB9}">
      <dsp:nvSpPr>
        <dsp:cNvPr id="0" name=""/>
        <dsp:cNvSpPr/>
      </dsp:nvSpPr>
      <dsp:spPr>
        <a:xfrm>
          <a:off x="2402066" y="280000"/>
          <a:ext cx="166210" cy="166210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D6699-D8BD-460E-AA29-EB9EFB6D735F}">
      <dsp:nvSpPr>
        <dsp:cNvPr id="0" name=""/>
        <dsp:cNvSpPr/>
      </dsp:nvSpPr>
      <dsp:spPr>
        <a:xfrm>
          <a:off x="2623458" y="147676"/>
          <a:ext cx="166210" cy="166210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C1CD0-58A1-49EE-925C-B8B261B11C68}">
      <dsp:nvSpPr>
        <dsp:cNvPr id="0" name=""/>
        <dsp:cNvSpPr/>
      </dsp:nvSpPr>
      <dsp:spPr>
        <a:xfrm>
          <a:off x="2844850" y="280000"/>
          <a:ext cx="166210" cy="16621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3C14E-ED52-41A2-8872-F7C6F05E3895}">
      <dsp:nvSpPr>
        <dsp:cNvPr id="0" name=""/>
        <dsp:cNvSpPr/>
      </dsp:nvSpPr>
      <dsp:spPr>
        <a:xfrm>
          <a:off x="3066906" y="412324"/>
          <a:ext cx="166210" cy="166210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E45A5-8326-4748-AD0D-2C1349540A70}">
      <dsp:nvSpPr>
        <dsp:cNvPr id="0" name=""/>
        <dsp:cNvSpPr/>
      </dsp:nvSpPr>
      <dsp:spPr>
        <a:xfrm>
          <a:off x="2623458" y="426880"/>
          <a:ext cx="166210" cy="166210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C153E-D70C-467A-B004-62243CBD5C2F}">
      <dsp:nvSpPr>
        <dsp:cNvPr id="0" name=""/>
        <dsp:cNvSpPr/>
      </dsp:nvSpPr>
      <dsp:spPr>
        <a:xfrm>
          <a:off x="2623458" y="706083"/>
          <a:ext cx="166210" cy="1662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CC17C-2A66-4DEA-914D-D7B9D424F2B9}">
      <dsp:nvSpPr>
        <dsp:cNvPr id="0" name=""/>
        <dsp:cNvSpPr/>
      </dsp:nvSpPr>
      <dsp:spPr>
        <a:xfrm>
          <a:off x="1271174" y="3803088"/>
          <a:ext cx="3584817" cy="961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786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Film condensation</a:t>
          </a:r>
          <a:endParaRPr lang="tr-TR" sz="2400" kern="1200" dirty="0"/>
        </a:p>
      </dsp:txBody>
      <dsp:txXfrm>
        <a:off x="1318113" y="3850027"/>
        <a:ext cx="3490939" cy="867676"/>
      </dsp:txXfrm>
    </dsp:sp>
    <dsp:sp modelId="{E1889231-3FB0-4365-ABF4-431DD12E43C0}">
      <dsp:nvSpPr>
        <dsp:cNvPr id="0" name=""/>
        <dsp:cNvSpPr/>
      </dsp:nvSpPr>
      <dsp:spPr>
        <a:xfrm>
          <a:off x="277238" y="2860941"/>
          <a:ext cx="1662100" cy="166198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29185-0BC8-4F52-B649-451E6B47A966}">
      <dsp:nvSpPr>
        <dsp:cNvPr id="0" name=""/>
        <dsp:cNvSpPr/>
      </dsp:nvSpPr>
      <dsp:spPr>
        <a:xfrm>
          <a:off x="2786344" y="1922323"/>
          <a:ext cx="3584817" cy="9615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786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Dropwise condensation</a:t>
          </a:r>
          <a:endParaRPr lang="tr-TR" sz="2400" kern="1200" dirty="0"/>
        </a:p>
      </dsp:txBody>
      <dsp:txXfrm>
        <a:off x="2833283" y="1969262"/>
        <a:ext cx="3490939" cy="867676"/>
      </dsp:txXfrm>
    </dsp:sp>
    <dsp:sp modelId="{C686DD85-C891-4853-9C13-BDCEA4804858}">
      <dsp:nvSpPr>
        <dsp:cNvPr id="0" name=""/>
        <dsp:cNvSpPr/>
      </dsp:nvSpPr>
      <dsp:spPr>
        <a:xfrm>
          <a:off x="1792408" y="980176"/>
          <a:ext cx="1662100" cy="1661989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1BCB-3B94-4BBD-84A4-3D8666E0EB6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3C30B-5B7A-4345-8042-3AE46F851C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321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44DE-0E3D-4CF3-AB4E-A4502FCAEA26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4BF8-ED21-491D-B1EC-1C8328EA0B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015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ldöfdmfm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4BF8-ED21-491D-B1EC-1C8328EA0BB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4BF8-ED21-491D-B1EC-1C8328EA0BB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7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49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1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76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90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0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10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8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77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31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97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CC0C-F1F9-4BA2-A7E8-8DE7101C3A2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AEE7-5DE8-4357-8462-C62F85C1F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5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1700808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/>
              <a:t>KMU 402 </a:t>
            </a:r>
          </a:p>
          <a:p>
            <a:pPr algn="ctr"/>
            <a:r>
              <a:rPr lang="tr-TR" sz="4400" b="1" dirty="0" smtClean="0"/>
              <a:t>EXPERIMENT 4</a:t>
            </a:r>
          </a:p>
          <a:p>
            <a:pPr algn="ctr"/>
            <a:r>
              <a:rPr lang="tr-TR" sz="4400" b="1" dirty="0" smtClean="0"/>
              <a:t>BOILING AND CONDENSATION</a:t>
            </a:r>
            <a:endParaRPr lang="tr-TR" sz="44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771800" y="51571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Arş. Gör. Tülay Selin Ertekin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687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75815" y="21416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Procedures</a:t>
            </a:r>
            <a:endParaRPr lang="tr-T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7" y="1617254"/>
            <a:ext cx="8286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938"/>
            <a:ext cx="1728192" cy="16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" y="188640"/>
            <a:ext cx="91585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8" y="836712"/>
            <a:ext cx="4656600" cy="59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7368" y="184526"/>
            <a:ext cx="864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1 ) Data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pressure-temperature</a:t>
            </a:r>
            <a:r>
              <a:rPr lang="tr-TR" dirty="0"/>
              <a:t> </a:t>
            </a:r>
            <a:r>
              <a:rPr lang="tr-TR" dirty="0" err="1"/>
              <a:t>relations</a:t>
            </a:r>
            <a:r>
              <a:rPr lang="tr-TR" dirty="0"/>
              <a:t> at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61" y="3758207"/>
            <a:ext cx="2625531" cy="301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29" y="770632"/>
            <a:ext cx="3014563" cy="27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452320" y="1330408"/>
            <a:ext cx="120357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470897" y="2151722"/>
            <a:ext cx="120357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 rot="324447">
            <a:off x="3507938" y="3665743"/>
            <a:ext cx="376032" cy="4230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903066" y="3877249"/>
            <a:ext cx="1172990" cy="415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076055" y="4105532"/>
            <a:ext cx="11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Akış hızını değiştir</a:t>
            </a:r>
            <a:endParaRPr lang="tr-TR" sz="1200" dirty="0"/>
          </a:p>
        </p:txBody>
      </p:sp>
      <p:sp>
        <p:nvSpPr>
          <p:cNvPr id="13" name="Dikdörtgen 12"/>
          <p:cNvSpPr/>
          <p:nvPr/>
        </p:nvSpPr>
        <p:spPr>
          <a:xfrm>
            <a:off x="6759224" y="2608716"/>
            <a:ext cx="131345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6156176" y="6093296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955673" y="5954796"/>
            <a:ext cx="116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           Güç sabit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4649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95736" y="2467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DATA</a:t>
            </a:r>
            <a:endParaRPr lang="tr-TR" sz="32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82143" y="609449"/>
            <a:ext cx="856895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the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a  </a:t>
            </a:r>
            <a:r>
              <a:rPr lang="tr-TR" dirty="0" err="1" smtClean="0"/>
              <a:t>P</a:t>
            </a:r>
            <a:r>
              <a:rPr lang="tr-TR" baseline="-25000" dirty="0" err="1" smtClean="0"/>
              <a:t>abs</a:t>
            </a:r>
            <a:r>
              <a:rPr lang="tr-TR" dirty="0" smtClean="0"/>
              <a:t>- T</a:t>
            </a:r>
            <a:r>
              <a:rPr lang="tr-TR" baseline="-25000" dirty="0" smtClean="0"/>
              <a:t>sat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SES36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How can </a:t>
            </a:r>
            <a:r>
              <a:rPr lang="tr-TR" dirty="0" err="1" smtClean="0"/>
              <a:t>we</a:t>
            </a:r>
            <a:r>
              <a:rPr lang="tr-TR" dirty="0" smtClean="0"/>
              <a:t> do </a:t>
            </a:r>
            <a:r>
              <a:rPr lang="tr-TR" dirty="0" err="1" smtClean="0"/>
              <a:t>that</a:t>
            </a:r>
            <a:r>
              <a:rPr lang="tr-TR" dirty="0" smtClean="0"/>
              <a:t>?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      -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the </a:t>
            </a:r>
            <a:r>
              <a:rPr lang="tr-TR" dirty="0" err="1" smtClean="0"/>
              <a:t>temperature</a:t>
            </a:r>
            <a:r>
              <a:rPr lang="tr-TR" dirty="0" smtClean="0"/>
              <a:t> of the </a:t>
            </a:r>
            <a:r>
              <a:rPr lang="tr-TR" dirty="0" err="1" smtClean="0"/>
              <a:t>cooling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 (tap water) in the </a:t>
            </a:r>
            <a:r>
              <a:rPr lang="tr-TR" dirty="0" err="1" smtClean="0"/>
              <a:t>coils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      -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the </a:t>
            </a:r>
            <a:r>
              <a:rPr lang="tr-TR" dirty="0" err="1" smtClean="0"/>
              <a:t>flow</a:t>
            </a:r>
            <a:r>
              <a:rPr lang="tr-TR" dirty="0" smtClean="0"/>
              <a:t> rate of the </a:t>
            </a:r>
            <a:r>
              <a:rPr lang="tr-TR" dirty="0" err="1" smtClean="0"/>
              <a:t>cooling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 (tap water) in the </a:t>
            </a:r>
            <a:r>
              <a:rPr lang="tr-TR" dirty="0" err="1" smtClean="0"/>
              <a:t>coils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As a </a:t>
            </a:r>
            <a:r>
              <a:rPr lang="tr-TR" dirty="0" err="1" smtClean="0"/>
              <a:t>result</a:t>
            </a:r>
            <a:r>
              <a:rPr lang="tr-TR" dirty="0" smtClean="0"/>
              <a:t> ;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 the data </a:t>
            </a:r>
            <a:r>
              <a:rPr lang="tr-TR" dirty="0" err="1" smtClean="0"/>
              <a:t>for</a:t>
            </a:r>
            <a:r>
              <a:rPr lang="tr-TR" dirty="0" smtClean="0"/>
              <a:t> the </a:t>
            </a:r>
            <a:r>
              <a:rPr lang="tr-TR" dirty="0" err="1" smtClean="0"/>
              <a:t>pressure-temperature</a:t>
            </a:r>
            <a:r>
              <a:rPr lang="tr-TR" dirty="0" smtClean="0"/>
              <a:t> </a:t>
            </a:r>
            <a:r>
              <a:rPr lang="tr-TR" dirty="0" err="1" smtClean="0"/>
              <a:t>relations</a:t>
            </a:r>
            <a:r>
              <a:rPr lang="tr-TR" dirty="0" smtClean="0"/>
              <a:t> at </a:t>
            </a:r>
            <a:r>
              <a:rPr lang="tr-TR" dirty="0" err="1" smtClean="0"/>
              <a:t>constant</a:t>
            </a:r>
            <a:r>
              <a:rPr lang="tr-TR" dirty="0" smtClean="0"/>
              <a:t>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      </a:t>
            </a:r>
          </a:p>
          <a:p>
            <a:pPr algn="just"/>
            <a:r>
              <a:rPr lang="tr-TR" dirty="0" smtClean="0"/>
              <a:t>     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85" y="1857680"/>
            <a:ext cx="387441" cy="3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48" y="1529724"/>
            <a:ext cx="327956" cy="3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80157"/>
              </p:ext>
            </p:extLst>
          </p:nvPr>
        </p:nvGraphicFramePr>
        <p:xfrm>
          <a:off x="431541" y="3573016"/>
          <a:ext cx="4032447" cy="26570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1702"/>
                <a:gridCol w="734481"/>
                <a:gridCol w="720080"/>
                <a:gridCol w="720080"/>
                <a:gridCol w="936104"/>
              </a:tblGrid>
              <a:tr h="68886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 </a:t>
                      </a:r>
                      <a:r>
                        <a:rPr lang="tr-TR" sz="1600" baseline="-25000" dirty="0" smtClean="0"/>
                        <a:t>water </a:t>
                      </a:r>
                      <a:r>
                        <a:rPr lang="tr-TR" sz="1600" baseline="0" dirty="0" smtClean="0"/>
                        <a:t>     (L/</a:t>
                      </a:r>
                      <a:r>
                        <a:rPr lang="tr-TR" sz="1600" baseline="0" dirty="0" err="1" smtClean="0"/>
                        <a:t>min</a:t>
                      </a:r>
                      <a:r>
                        <a:rPr lang="tr-TR" sz="1600" baseline="0" dirty="0" smtClean="0"/>
                        <a:t>)</a:t>
                      </a:r>
                      <a:endParaRPr lang="tr-TR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</a:t>
                      </a:r>
                      <a:r>
                        <a:rPr lang="tr-TR" sz="1600" baseline="-25000" dirty="0" smtClean="0"/>
                        <a:t>abs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-25000" dirty="0" smtClean="0"/>
                        <a:t> </a:t>
                      </a:r>
                      <a:r>
                        <a:rPr lang="tr-TR" sz="1600" baseline="0" dirty="0" smtClean="0"/>
                        <a:t> (bar)</a:t>
                      </a:r>
                      <a:endParaRPr lang="tr-TR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</a:t>
                      </a:r>
                      <a:r>
                        <a:rPr lang="tr-TR" sz="1600" baseline="-25000" dirty="0" smtClean="0"/>
                        <a:t>sat, exp</a:t>
                      </a:r>
                    </a:p>
                    <a:p>
                      <a:r>
                        <a:rPr lang="tr-TR" sz="1600" baseline="0" dirty="0" smtClean="0">
                          <a:latin typeface="+mn-lt"/>
                        </a:rPr>
                        <a:t>(</a:t>
                      </a:r>
                      <a:r>
                        <a:rPr lang="tr-TR" sz="1600" baseline="0" dirty="0" smtClean="0">
                          <a:latin typeface="+mn-lt"/>
                          <a:cs typeface="Times New Roman"/>
                        </a:rPr>
                        <a:t>℃)</a:t>
                      </a:r>
                      <a:endParaRPr lang="tr-TR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</a:t>
                      </a:r>
                      <a:r>
                        <a:rPr lang="tr-TR" sz="1600" baseline="-25000" dirty="0" smtClean="0"/>
                        <a:t>sat, </a:t>
                      </a:r>
                      <a:r>
                        <a:rPr lang="tr-TR" sz="1600" baseline="-25000" dirty="0" err="1" smtClean="0"/>
                        <a:t>lit</a:t>
                      </a:r>
                      <a:endParaRPr lang="tr-TR" sz="1600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aseline="0" dirty="0" smtClean="0">
                          <a:latin typeface="+mn-lt"/>
                        </a:rPr>
                        <a:t>(</a:t>
                      </a:r>
                      <a:r>
                        <a:rPr lang="tr-TR" sz="1600" baseline="0" dirty="0" smtClean="0">
                          <a:latin typeface="+mn-lt"/>
                          <a:cs typeface="Times New Roman"/>
                        </a:rPr>
                        <a:t>℃)</a:t>
                      </a:r>
                      <a:endParaRPr lang="tr-TR" sz="16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Error</a:t>
                      </a:r>
                      <a:r>
                        <a:rPr lang="tr-TR" sz="1600" dirty="0" smtClean="0"/>
                        <a:t> (%)</a:t>
                      </a:r>
                      <a:endParaRPr lang="tr-TR" sz="1600" dirty="0"/>
                    </a:p>
                  </a:txBody>
                  <a:tcPr/>
                </a:tc>
              </a:tr>
              <a:tr h="39363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634"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634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634"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634"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34061" y="313326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SC1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195736" y="31285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ST2</a:t>
            </a:r>
            <a:endParaRPr lang="tr-TR" dirty="0"/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5735143" y="3497908"/>
            <a:ext cx="0" cy="26627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5735143" y="6181921"/>
            <a:ext cx="30159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Yay 17"/>
          <p:cNvSpPr/>
          <p:nvPr/>
        </p:nvSpPr>
        <p:spPr>
          <a:xfrm rot="4651011">
            <a:off x="4541376" y="2819799"/>
            <a:ext cx="2061539" cy="3434230"/>
          </a:xfrm>
          <a:prstGeom prst="arc">
            <a:avLst>
              <a:gd name="adj1" fmla="val 1680643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ay 20"/>
          <p:cNvSpPr/>
          <p:nvPr/>
        </p:nvSpPr>
        <p:spPr>
          <a:xfrm rot="6042406">
            <a:off x="4987904" y="2853784"/>
            <a:ext cx="2061539" cy="3434230"/>
          </a:xfrm>
          <a:prstGeom prst="arc">
            <a:avLst>
              <a:gd name="adj1" fmla="val 16229712"/>
              <a:gd name="adj2" fmla="val 4127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6583336" y="6309320"/>
            <a:ext cx="105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P</a:t>
            </a:r>
            <a:r>
              <a:rPr lang="tr-TR" baseline="-25000" dirty="0"/>
              <a:t>abs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/>
              <a:t>bar)</a:t>
            </a:r>
            <a:endParaRPr lang="tr-TR" baseline="-25000" dirty="0"/>
          </a:p>
        </p:txBody>
      </p:sp>
      <p:sp>
        <p:nvSpPr>
          <p:cNvPr id="22" name="Dikdörtgen 21"/>
          <p:cNvSpPr/>
          <p:nvPr/>
        </p:nvSpPr>
        <p:spPr>
          <a:xfrm rot="16200000">
            <a:off x="3153115" y="31285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T</a:t>
            </a:r>
            <a:r>
              <a:rPr lang="tr-TR" baseline="-25000" dirty="0"/>
              <a:t>sat, </a:t>
            </a:r>
            <a:r>
              <a:rPr lang="tr-TR" baseline="-25000" dirty="0" smtClean="0"/>
              <a:t>exp </a:t>
            </a:r>
            <a:r>
              <a:rPr lang="tr-TR" dirty="0" smtClean="0"/>
              <a:t>  (</a:t>
            </a:r>
            <a:r>
              <a:rPr lang="tr-TR" dirty="0">
                <a:cs typeface="Times New Roman"/>
              </a:rPr>
              <a:t>℃)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9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8" y="836712"/>
            <a:ext cx="4656600" cy="59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7368" y="150688"/>
            <a:ext cx="864310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2</a:t>
            </a:r>
            <a:r>
              <a:rPr lang="tr-TR" dirty="0" smtClean="0"/>
              <a:t>) Data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pressure-heat</a:t>
            </a:r>
            <a:r>
              <a:rPr lang="tr-TR" dirty="0"/>
              <a:t> </a:t>
            </a:r>
            <a:r>
              <a:rPr lang="tr-TR" dirty="0" err="1"/>
              <a:t>flux</a:t>
            </a:r>
            <a:r>
              <a:rPr lang="tr-TR" dirty="0"/>
              <a:t> </a:t>
            </a:r>
            <a:r>
              <a:rPr lang="tr-TR" dirty="0" err="1"/>
              <a:t>relation</a:t>
            </a:r>
            <a:r>
              <a:rPr lang="tr-TR" dirty="0"/>
              <a:t>  at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rate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61" y="3758207"/>
            <a:ext cx="2625531" cy="301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29" y="770632"/>
            <a:ext cx="3014563" cy="27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452320" y="1330408"/>
            <a:ext cx="120357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470897" y="2151722"/>
            <a:ext cx="120357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 rot="324447">
            <a:off x="3507938" y="3665743"/>
            <a:ext cx="376032" cy="4230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903066" y="3877249"/>
            <a:ext cx="1172990" cy="415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076056" y="4105532"/>
            <a:ext cx="116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Akış hızı sabit</a:t>
            </a:r>
            <a:endParaRPr lang="tr-TR" sz="1200" dirty="0"/>
          </a:p>
        </p:txBody>
      </p:sp>
      <p:sp>
        <p:nvSpPr>
          <p:cNvPr id="13" name="Dikdörtgen 12"/>
          <p:cNvSpPr/>
          <p:nvPr/>
        </p:nvSpPr>
        <p:spPr>
          <a:xfrm>
            <a:off x="6759224" y="2608716"/>
            <a:ext cx="131345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6156176" y="6093296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955673" y="5954796"/>
            <a:ext cx="11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           Gücü değiştir</a:t>
            </a:r>
            <a:endParaRPr lang="tr-TR" sz="1200" dirty="0"/>
          </a:p>
        </p:txBody>
      </p:sp>
      <p:sp>
        <p:nvSpPr>
          <p:cNvPr id="14" name="Dikdörtgen 13"/>
          <p:cNvSpPr/>
          <p:nvPr/>
        </p:nvSpPr>
        <p:spPr>
          <a:xfrm>
            <a:off x="6435550" y="3040764"/>
            <a:ext cx="188086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6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3483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the 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observe</a:t>
            </a:r>
            <a:r>
              <a:rPr lang="tr-TR" dirty="0" smtClean="0"/>
              <a:t> the </a:t>
            </a:r>
            <a:r>
              <a:rPr lang="tr-TR" dirty="0" err="1" smtClean="0"/>
              <a:t>pressure-heat</a:t>
            </a:r>
            <a:r>
              <a:rPr lang="tr-TR" dirty="0" smtClean="0"/>
              <a:t> </a:t>
            </a:r>
            <a:r>
              <a:rPr lang="tr-TR" dirty="0" err="1" smtClean="0"/>
              <a:t>flux</a:t>
            </a:r>
            <a:r>
              <a:rPr lang="tr-TR" dirty="0" smtClean="0"/>
              <a:t> </a:t>
            </a:r>
            <a:r>
              <a:rPr lang="tr-TR" dirty="0" err="1" smtClean="0"/>
              <a:t>relation</a:t>
            </a:r>
            <a:r>
              <a:rPr lang="tr-TR" dirty="0" smtClean="0"/>
              <a:t>  at </a:t>
            </a:r>
            <a:r>
              <a:rPr lang="tr-TR" dirty="0" err="1" smtClean="0"/>
              <a:t>constant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rate      </a:t>
            </a:r>
          </a:p>
          <a:p>
            <a:pPr algn="just"/>
            <a:r>
              <a:rPr lang="tr-TR" dirty="0" smtClean="0"/>
              <a:t>     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195736" y="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DATA</a:t>
            </a:r>
            <a:endParaRPr lang="tr-TR" sz="32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18115"/>
              </p:ext>
            </p:extLst>
          </p:nvPr>
        </p:nvGraphicFramePr>
        <p:xfrm>
          <a:off x="377514" y="1585516"/>
          <a:ext cx="3618422" cy="23123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0110"/>
                <a:gridCol w="1008112"/>
                <a:gridCol w="1008112"/>
                <a:gridCol w="792088"/>
              </a:tblGrid>
              <a:tr h="776235"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%</a:t>
                      </a:r>
                    </a:p>
                    <a:p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Power</a:t>
                      </a:r>
                      <a:endParaRPr lang="tr-TR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q/A, </a:t>
                      </a:r>
                      <a:r>
                        <a:rPr lang="tr-TR" sz="1600" baseline="-25000" dirty="0" smtClean="0"/>
                        <a:t>exp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( kW/ m</a:t>
                      </a:r>
                      <a:r>
                        <a:rPr lang="tr-TR" sz="1600" baseline="30000" dirty="0" smtClean="0"/>
                        <a:t>2</a:t>
                      </a:r>
                      <a:r>
                        <a:rPr lang="tr-TR" sz="1600" dirty="0" smtClean="0"/>
                        <a:t>)</a:t>
                      </a:r>
                      <a:r>
                        <a:rPr lang="tr-TR" sz="1600" baseline="30000" dirty="0" smtClean="0"/>
                        <a:t> </a:t>
                      </a:r>
                    </a:p>
                    <a:p>
                      <a:endParaRPr lang="tr-T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q/A,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-25000" dirty="0" err="1" smtClean="0"/>
                        <a:t>theo</a:t>
                      </a:r>
                      <a:endParaRPr lang="tr-TR" sz="1600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( kW/ m</a:t>
                      </a:r>
                      <a:r>
                        <a:rPr lang="tr-TR" sz="1600" baseline="30000" dirty="0" smtClean="0"/>
                        <a:t>2</a:t>
                      </a:r>
                      <a:r>
                        <a:rPr lang="tr-TR" sz="1600" dirty="0" smtClean="0"/>
                        <a:t>)</a:t>
                      </a:r>
                      <a:r>
                        <a:rPr lang="tr-TR" sz="1600" baseline="30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err="1" smtClean="0">
                          <a:latin typeface="+mn-lt"/>
                        </a:rPr>
                        <a:t>Error</a:t>
                      </a:r>
                      <a:endParaRPr lang="tr-TR" sz="1600" baseline="0" dirty="0" smtClean="0">
                        <a:latin typeface="+mn-lt"/>
                      </a:endParaRPr>
                    </a:p>
                    <a:p>
                      <a:r>
                        <a:rPr lang="tr-TR" sz="1600" baseline="0" dirty="0" smtClean="0">
                          <a:latin typeface="+mn-lt"/>
                        </a:rPr>
                        <a:t>(%)</a:t>
                      </a:r>
                    </a:p>
                  </a:txBody>
                  <a:tcPr/>
                </a:tc>
              </a:tr>
              <a:tr h="37234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2347"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2347"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2347">
                <a:tc>
                  <a:txBody>
                    <a:bodyPr/>
                    <a:lstStyle/>
                    <a:p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Düz Ok Bağlayıcısı 4"/>
          <p:cNvCxnSpPr/>
          <p:nvPr/>
        </p:nvCxnSpPr>
        <p:spPr>
          <a:xfrm flipV="1">
            <a:off x="899592" y="3998105"/>
            <a:ext cx="0" cy="2141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899592" y="6139528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 rot="16200000">
            <a:off x="-284717" y="4857735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q/A (kW/ m</a:t>
            </a:r>
            <a:r>
              <a:rPr lang="tr-TR" baseline="30000" dirty="0" smtClean="0"/>
              <a:t>2</a:t>
            </a:r>
            <a:r>
              <a:rPr lang="tr-TR" dirty="0" smtClean="0"/>
              <a:t>)</a:t>
            </a:r>
            <a:r>
              <a:rPr lang="tr-TR" baseline="30000" dirty="0" smtClean="0"/>
              <a:t> </a:t>
            </a:r>
            <a:endParaRPr lang="tr-TR" baseline="30000" dirty="0"/>
          </a:p>
        </p:txBody>
      </p:sp>
      <p:sp>
        <p:nvSpPr>
          <p:cNvPr id="10" name="Dikdörtgen 9"/>
          <p:cNvSpPr/>
          <p:nvPr/>
        </p:nvSpPr>
        <p:spPr>
          <a:xfrm>
            <a:off x="1475656" y="6309320"/>
            <a:ext cx="1018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P</a:t>
            </a:r>
            <a:r>
              <a:rPr lang="tr-TR" baseline="-25000" dirty="0" smtClean="0"/>
              <a:t>abs</a:t>
            </a:r>
            <a:r>
              <a:rPr lang="tr-TR" dirty="0" smtClean="0"/>
              <a:t> (bar</a:t>
            </a:r>
            <a:r>
              <a:rPr lang="tr-TR" dirty="0"/>
              <a:t>)</a:t>
            </a:r>
            <a:endParaRPr lang="tr-TR" baseline="-25000" dirty="0"/>
          </a:p>
        </p:txBody>
      </p:sp>
      <p:sp>
        <p:nvSpPr>
          <p:cNvPr id="11" name="Yay 10"/>
          <p:cNvSpPr/>
          <p:nvPr/>
        </p:nvSpPr>
        <p:spPr>
          <a:xfrm rot="4651011">
            <a:off x="-347341" y="2585389"/>
            <a:ext cx="2061539" cy="3434230"/>
          </a:xfrm>
          <a:prstGeom prst="arc">
            <a:avLst>
              <a:gd name="adj1" fmla="val 1680643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ay 11"/>
          <p:cNvSpPr/>
          <p:nvPr/>
        </p:nvSpPr>
        <p:spPr>
          <a:xfrm rot="4651011">
            <a:off x="-347341" y="3129684"/>
            <a:ext cx="2061539" cy="3434230"/>
          </a:xfrm>
          <a:prstGeom prst="arc">
            <a:avLst>
              <a:gd name="adj1" fmla="val 1731162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57" y="1604993"/>
            <a:ext cx="5011855" cy="453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195736" y="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DATA</a:t>
            </a:r>
            <a:endParaRPr lang="tr-TR" sz="3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53483" y="404664"/>
            <a:ext cx="85689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the </a:t>
            </a:r>
            <a:r>
              <a:rPr lang="tr-TR" dirty="0" err="1" smtClean="0"/>
              <a:t>third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a </a:t>
            </a:r>
            <a:r>
              <a:rPr lang="tr-TR" dirty="0" err="1" smtClean="0"/>
              <a:t>Boiling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observe</a:t>
            </a:r>
            <a:r>
              <a:rPr lang="tr-TR" dirty="0" smtClean="0"/>
              <a:t> the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region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As a </a:t>
            </a:r>
            <a:r>
              <a:rPr lang="tr-TR" dirty="0" err="1"/>
              <a:t>result</a:t>
            </a:r>
            <a:r>
              <a:rPr lang="tr-TR" dirty="0"/>
              <a:t> ;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 the data </a:t>
            </a:r>
            <a:r>
              <a:rPr lang="tr-TR" dirty="0" err="1"/>
              <a:t>for</a:t>
            </a:r>
            <a:r>
              <a:rPr lang="tr-TR" dirty="0"/>
              <a:t> the </a:t>
            </a:r>
            <a:r>
              <a:rPr lang="tr-TR" dirty="0" smtClean="0"/>
              <a:t> </a:t>
            </a:r>
            <a:r>
              <a:rPr lang="tr-TR" dirty="0" err="1" smtClean="0"/>
              <a:t>determination</a:t>
            </a:r>
            <a:r>
              <a:rPr lang="tr-TR" dirty="0" smtClean="0"/>
              <a:t> of </a:t>
            </a:r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flux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heat</a:t>
            </a:r>
            <a:r>
              <a:rPr lang="tr-TR" dirty="0" smtClean="0"/>
              <a:t> transfer </a:t>
            </a:r>
            <a:r>
              <a:rPr lang="tr-TR" dirty="0" err="1" smtClean="0"/>
              <a:t>coefficient</a:t>
            </a:r>
            <a:r>
              <a:rPr lang="tr-TR" dirty="0" smtClean="0"/>
              <a:t> at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 smtClean="0"/>
              <a:t>pressure</a:t>
            </a:r>
            <a:endParaRPr lang="tr-TR" dirty="0"/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1165880" y="2276556"/>
            <a:ext cx="0" cy="2141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1165880" y="4417979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 rot="16200000">
            <a:off x="26897" y="3253919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</a:t>
            </a:r>
            <a:r>
              <a:rPr lang="tr-TR" dirty="0" err="1" smtClean="0"/>
              <a:t>og</a:t>
            </a:r>
            <a:r>
              <a:rPr lang="tr-TR" dirty="0" smtClean="0"/>
              <a:t> q/A (W/ m</a:t>
            </a:r>
            <a:r>
              <a:rPr lang="tr-TR" baseline="30000" dirty="0" smtClean="0"/>
              <a:t>2</a:t>
            </a:r>
            <a:r>
              <a:rPr lang="tr-TR" dirty="0" smtClean="0"/>
              <a:t>)</a:t>
            </a:r>
            <a:r>
              <a:rPr lang="tr-TR" baseline="30000" dirty="0" smtClean="0"/>
              <a:t> </a:t>
            </a:r>
            <a:endParaRPr lang="tr-TR" baseline="30000" dirty="0"/>
          </a:p>
        </p:txBody>
      </p:sp>
      <p:sp>
        <p:nvSpPr>
          <p:cNvPr id="8" name="Dikdörtgen 7"/>
          <p:cNvSpPr/>
          <p:nvPr/>
        </p:nvSpPr>
        <p:spPr>
          <a:xfrm>
            <a:off x="1731367" y="4560759"/>
            <a:ext cx="131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log</a:t>
            </a:r>
            <a:r>
              <a:rPr lang="tr-TR" dirty="0"/>
              <a:t> </a:t>
            </a:r>
            <a:r>
              <a:rPr lang="el-GR" dirty="0"/>
              <a:t>Δ</a:t>
            </a:r>
            <a:r>
              <a:rPr lang="tr-TR" dirty="0" smtClean="0"/>
              <a:t>T</a:t>
            </a:r>
            <a:r>
              <a:rPr lang="tr-TR" baseline="-25000" dirty="0" smtClean="0"/>
              <a:t>e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>
                <a:cs typeface="Times New Roman"/>
              </a:rPr>
              <a:t>℃)</a:t>
            </a:r>
            <a:r>
              <a:rPr lang="tr-TR" dirty="0"/>
              <a:t> </a:t>
            </a:r>
            <a:endParaRPr lang="tr-TR" baseline="-25000" dirty="0"/>
          </a:p>
        </p:txBody>
      </p:sp>
      <p:cxnSp>
        <p:nvCxnSpPr>
          <p:cNvPr id="9" name="Düz Ok Bağlayıcısı 8"/>
          <p:cNvCxnSpPr/>
          <p:nvPr/>
        </p:nvCxnSpPr>
        <p:spPr>
          <a:xfrm flipV="1">
            <a:off x="5148941" y="2276556"/>
            <a:ext cx="0" cy="2141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5148064" y="4417979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 rot="16200000">
            <a:off x="3964579" y="2955986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</a:t>
            </a:r>
            <a:r>
              <a:rPr lang="tr-TR" dirty="0" err="1" smtClean="0"/>
              <a:t>og</a:t>
            </a:r>
            <a:r>
              <a:rPr lang="tr-TR" dirty="0" smtClean="0"/>
              <a:t> h  (W/ m</a:t>
            </a:r>
            <a:r>
              <a:rPr lang="tr-TR" baseline="30000" dirty="0" smtClean="0"/>
              <a:t>2</a:t>
            </a:r>
            <a:r>
              <a:rPr lang="tr-TR" dirty="0" smtClean="0"/>
              <a:t>)</a:t>
            </a:r>
            <a:r>
              <a:rPr lang="tr-TR" baseline="30000" dirty="0" smtClean="0"/>
              <a:t> </a:t>
            </a:r>
            <a:endParaRPr lang="tr-TR" baseline="30000" dirty="0"/>
          </a:p>
        </p:txBody>
      </p:sp>
      <p:sp>
        <p:nvSpPr>
          <p:cNvPr id="13" name="Dikdörtgen 12"/>
          <p:cNvSpPr/>
          <p:nvPr/>
        </p:nvSpPr>
        <p:spPr>
          <a:xfrm>
            <a:off x="5729789" y="4555139"/>
            <a:ext cx="131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log</a:t>
            </a:r>
            <a:r>
              <a:rPr lang="tr-TR" dirty="0"/>
              <a:t> </a:t>
            </a:r>
            <a:r>
              <a:rPr lang="el-GR" dirty="0"/>
              <a:t>Δ</a:t>
            </a:r>
            <a:r>
              <a:rPr lang="tr-TR" dirty="0" smtClean="0"/>
              <a:t>T</a:t>
            </a:r>
            <a:r>
              <a:rPr lang="tr-TR" baseline="-25000" dirty="0" smtClean="0"/>
              <a:t>e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>
                <a:cs typeface="Times New Roman"/>
              </a:rPr>
              <a:t>℃)</a:t>
            </a:r>
            <a:r>
              <a:rPr lang="tr-TR" dirty="0"/>
              <a:t> </a:t>
            </a:r>
            <a:endParaRPr lang="tr-TR" baseline="-250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15382" y="5591147"/>
            <a:ext cx="8568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the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calculate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overall</a:t>
            </a:r>
            <a:r>
              <a:rPr lang="tr-TR" dirty="0" smtClean="0"/>
              <a:t> </a:t>
            </a:r>
            <a:r>
              <a:rPr lang="tr-TR" dirty="0" err="1" smtClean="0"/>
              <a:t>heat</a:t>
            </a:r>
            <a:r>
              <a:rPr lang="tr-TR" dirty="0" smtClean="0"/>
              <a:t> transfer </a:t>
            </a:r>
            <a:r>
              <a:rPr lang="tr-TR" dirty="0" err="1" smtClean="0"/>
              <a:t>coefficient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11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2582" y="404663"/>
            <a:ext cx="84698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REFERENCES</a:t>
            </a:r>
            <a:endParaRPr lang="tr-TR" b="1" dirty="0"/>
          </a:p>
          <a:p>
            <a:pPr algn="just">
              <a:lnSpc>
                <a:spcPct val="150000"/>
              </a:lnSpc>
            </a:pPr>
            <a:r>
              <a:rPr lang="tr-TR" sz="2000" dirty="0"/>
              <a:t>1</a:t>
            </a:r>
            <a:r>
              <a:rPr lang="en-US" sz="2000" dirty="0" smtClean="0"/>
              <a:t>. </a:t>
            </a:r>
            <a:r>
              <a:rPr lang="en-US" sz="2000" dirty="0"/>
              <a:t>Perry, D. Green: , 6th ed., </a:t>
            </a:r>
            <a:r>
              <a:rPr lang="en-US" sz="2000" dirty="0" smtClean="0"/>
              <a:t>McGraw-Hill</a:t>
            </a:r>
            <a:r>
              <a:rPr lang="tr-TR" sz="2000" dirty="0" smtClean="0"/>
              <a:t> </a:t>
            </a:r>
            <a:r>
              <a:rPr lang="en-US" sz="2000" dirty="0" smtClean="0"/>
              <a:t>International </a:t>
            </a:r>
            <a:r>
              <a:rPr lang="en-US" sz="2000" dirty="0"/>
              <a:t>Editions/Chemical Engineering Series, New York, 1984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3. L. McCabe, J. C. Smith, P. </a:t>
            </a:r>
            <a:r>
              <a:rPr lang="en-US" sz="2000" dirty="0" err="1"/>
              <a:t>Harriott</a:t>
            </a:r>
            <a:r>
              <a:rPr lang="en-US" sz="2000" dirty="0"/>
              <a:t>: , 5th </a:t>
            </a:r>
            <a:r>
              <a:rPr lang="en-US" sz="2000" dirty="0" smtClean="0"/>
              <a:t>ed.</a:t>
            </a:r>
            <a:r>
              <a:rPr lang="tr-TR" sz="2000" dirty="0" smtClean="0"/>
              <a:t> </a:t>
            </a:r>
            <a:r>
              <a:rPr lang="tr-TR" sz="2000" dirty="0" err="1" smtClean="0"/>
              <a:t>McGraw-Hill</a:t>
            </a:r>
            <a:r>
              <a:rPr lang="tr-TR" sz="2000" dirty="0"/>
              <a:t>, New York, 1988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4. J. </a:t>
            </a:r>
            <a:r>
              <a:rPr lang="en-US" sz="2000" dirty="0" err="1"/>
              <a:t>Geankoplis</a:t>
            </a:r>
            <a:r>
              <a:rPr lang="en-US" sz="2000" dirty="0"/>
              <a:t>: , 3rd ed., </a:t>
            </a:r>
            <a:r>
              <a:rPr lang="en-US" sz="2000" dirty="0" smtClean="0"/>
              <a:t>Prentice-Hall</a:t>
            </a:r>
            <a:r>
              <a:rPr lang="tr-TR" sz="2000" dirty="0" smtClean="0"/>
              <a:t> </a:t>
            </a:r>
            <a:r>
              <a:rPr lang="en-US" sz="2000" dirty="0" smtClean="0"/>
              <a:t>International</a:t>
            </a:r>
            <a:r>
              <a:rPr lang="en-US" sz="2000" dirty="0"/>
              <a:t>, Inc., New York, 1993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5. </a:t>
            </a:r>
            <a:r>
              <a:rPr lang="tr-TR" sz="2000" dirty="0" err="1"/>
              <a:t>Zuber</a:t>
            </a:r>
            <a:r>
              <a:rPr lang="tr-TR" sz="2000" dirty="0"/>
              <a:t>, N., “ ”, Trans. ASME. 80: 711, 1958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24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95936" y="227687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TEŞEKKÜRLER…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1956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55775" y="11659"/>
            <a:ext cx="372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/>
              <a:t>Boiling</a:t>
            </a:r>
            <a:r>
              <a:rPr lang="tr-TR" sz="3200" dirty="0" smtClean="0"/>
              <a:t> </a:t>
            </a:r>
            <a:r>
              <a:rPr lang="tr-TR" sz="3200" dirty="0" err="1" smtClean="0"/>
              <a:t>Heat</a:t>
            </a:r>
            <a:r>
              <a:rPr lang="tr-TR" sz="3200" dirty="0" smtClean="0"/>
              <a:t> Transfer 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3185671" y="1196752"/>
            <a:ext cx="5806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When a liquid at saturation temperature is in contact with the surface of a solid (</a:t>
            </a:r>
            <a:r>
              <a:rPr lang="en-US" dirty="0" smtClean="0"/>
              <a:t>usually</a:t>
            </a:r>
            <a:r>
              <a:rPr lang="tr-TR" dirty="0" smtClean="0"/>
              <a:t> </a:t>
            </a:r>
            <a:r>
              <a:rPr lang="en-US" dirty="0" smtClean="0"/>
              <a:t>metal</a:t>
            </a:r>
            <a:r>
              <a:rPr lang="en-US" dirty="0"/>
              <a:t>) at a higher temperature, heat is transferred to the liquid and a </a:t>
            </a:r>
            <a:r>
              <a:rPr lang="en-US" dirty="0" smtClean="0"/>
              <a:t>phase</a:t>
            </a:r>
            <a:r>
              <a:rPr lang="tr-TR" dirty="0" smtClean="0"/>
              <a:t> </a:t>
            </a:r>
            <a:r>
              <a:rPr lang="en-US" dirty="0" smtClean="0"/>
              <a:t>change</a:t>
            </a:r>
            <a:r>
              <a:rPr lang="tr-TR" dirty="0"/>
              <a:t> </a:t>
            </a:r>
            <a:r>
              <a:rPr lang="en-US" dirty="0" smtClean="0"/>
              <a:t>(evaporation</a:t>
            </a:r>
            <a:r>
              <a:rPr lang="en-US" dirty="0"/>
              <a:t>) of some of the liquid occurs.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185671" y="4173794"/>
            <a:ext cx="5806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Due to surface tension, the </a:t>
            </a:r>
            <a:r>
              <a:rPr lang="en-US" dirty="0" err="1"/>
              <a:t>vapour</a:t>
            </a:r>
            <a:r>
              <a:rPr lang="en-US" dirty="0"/>
              <a:t> inside a </a:t>
            </a:r>
            <a:r>
              <a:rPr lang="en-US" dirty="0" smtClean="0"/>
              <a:t>bubble</a:t>
            </a:r>
            <a:r>
              <a:rPr lang="tr-TR" dirty="0" smtClean="0"/>
              <a:t> </a:t>
            </a:r>
            <a:r>
              <a:rPr lang="en-US" dirty="0" smtClean="0"/>
              <a:t>must be</a:t>
            </a:r>
            <a:r>
              <a:rPr lang="tr-TR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a higher pressure then the surrounding liquid.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pressure </a:t>
            </a:r>
            <a:r>
              <a:rPr lang="en-US" dirty="0"/>
              <a:t>difference increases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diameter of the bubble decreases, and is insignificant when the bubble is large.</a:t>
            </a:r>
            <a:endParaRPr lang="tr-TR" dirty="0"/>
          </a:p>
        </p:txBody>
      </p:sp>
      <p:pic>
        <p:nvPicPr>
          <p:cNvPr id="10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6558" flipH="1">
            <a:off x="2728017" y="3581348"/>
            <a:ext cx="482249" cy="5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6558" flipH="1">
            <a:off x="2714542" y="892198"/>
            <a:ext cx="458592" cy="4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1303"/>
            <a:ext cx="1390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" y="3821322"/>
            <a:ext cx="2028428" cy="15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8261">
            <a:off x="826017" y="664409"/>
            <a:ext cx="414858" cy="3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8261">
            <a:off x="1150898" y="709851"/>
            <a:ext cx="315353" cy="2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57480" y="2716843"/>
            <a:ext cx="19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Water</a:t>
            </a:r>
            <a:r>
              <a:rPr lang="tr-TR" dirty="0" smtClean="0"/>
              <a:t> at RT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134479" y="5897892"/>
            <a:ext cx="19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Heating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881513" y="4987556"/>
            <a:ext cx="151933" cy="1268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1226960" y="4974676"/>
            <a:ext cx="151933" cy="1268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1614769" y="4962752"/>
            <a:ext cx="151933" cy="1268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795193" y="5077699"/>
            <a:ext cx="151933" cy="1268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 flipH="1" flipV="1">
            <a:off x="919705" y="4670337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 flipH="1" flipV="1">
            <a:off x="1219962" y="4626036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 flipH="1" flipV="1">
            <a:off x="2101922" y="4714638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 flipH="1" flipV="1">
            <a:off x="1819324" y="4803240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 flipH="1" flipV="1">
            <a:off x="1329144" y="4772498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 flipH="1" flipV="1">
            <a:off x="938407" y="4117179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 flipH="1" flipV="1">
            <a:off x="974966" y="4270893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 flipH="1" flipV="1">
            <a:off x="1618662" y="4150528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 flipH="1" flipV="1">
            <a:off x="1949989" y="4576471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 flipH="1" flipV="1">
            <a:off x="1202829" y="4352104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Oval 31"/>
          <p:cNvSpPr/>
          <p:nvPr/>
        </p:nvSpPr>
        <p:spPr>
          <a:xfrm flipH="1" flipV="1">
            <a:off x="1771062" y="4302928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406775"/>
            <a:ext cx="4286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51" y="5329477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Metin kutusu 38"/>
          <p:cNvSpPr txBox="1"/>
          <p:nvPr/>
        </p:nvSpPr>
        <p:spPr>
          <a:xfrm>
            <a:off x="713094" y="3496279"/>
            <a:ext cx="200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Water</a:t>
            </a:r>
            <a:r>
              <a:rPr lang="tr-TR" dirty="0" smtClean="0"/>
              <a:t> at 100 </a:t>
            </a:r>
            <a:r>
              <a:rPr lang="tr-TR" dirty="0" smtClean="0">
                <a:latin typeface="Times New Roman"/>
                <a:cs typeface="Times New Roman"/>
              </a:rPr>
              <a:t>℃</a:t>
            </a:r>
            <a:endParaRPr lang="tr-TR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8261">
            <a:off x="1401766" y="642577"/>
            <a:ext cx="315353" cy="2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8261">
            <a:off x="1674411" y="777128"/>
            <a:ext cx="315353" cy="2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/>
          <p:cNvSpPr/>
          <p:nvPr/>
        </p:nvSpPr>
        <p:spPr>
          <a:xfrm flipH="1" flipV="1">
            <a:off x="2239176" y="5063739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Oval 43"/>
          <p:cNvSpPr/>
          <p:nvPr/>
        </p:nvSpPr>
        <p:spPr>
          <a:xfrm flipH="1" flipV="1">
            <a:off x="2246706" y="4639104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Oval 44"/>
          <p:cNvSpPr/>
          <p:nvPr/>
        </p:nvSpPr>
        <p:spPr>
          <a:xfrm flipH="1" flipV="1">
            <a:off x="2150183" y="4245423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Oval 45"/>
          <p:cNvSpPr/>
          <p:nvPr/>
        </p:nvSpPr>
        <p:spPr>
          <a:xfrm flipH="1" flipV="1">
            <a:off x="1072105" y="4822737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val 46"/>
          <p:cNvSpPr/>
          <p:nvPr/>
        </p:nvSpPr>
        <p:spPr>
          <a:xfrm flipH="1" flipV="1">
            <a:off x="1018886" y="4466233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val 47"/>
          <p:cNvSpPr/>
          <p:nvPr/>
        </p:nvSpPr>
        <p:spPr>
          <a:xfrm flipH="1" flipV="1">
            <a:off x="1316485" y="4199704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 flipH="1" flipV="1">
            <a:off x="1468885" y="4352104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 flipH="1" flipV="1">
            <a:off x="1645416" y="4418042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2030777" y="4936938"/>
            <a:ext cx="151933" cy="1268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1465594" y="5088940"/>
            <a:ext cx="151933" cy="1268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 flipH="1" flipV="1">
            <a:off x="1445038" y="4581735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 flipH="1" flipV="1">
            <a:off x="1619550" y="4724373"/>
            <a:ext cx="96523" cy="886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 flipH="1" flipV="1">
            <a:off x="1923462" y="4455328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flipH="1" flipV="1">
            <a:off x="1308574" y="4432468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 flipH="1" flipV="1">
            <a:off x="1925858" y="4172912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 flipH="1" flipV="1">
            <a:off x="1413671" y="4053127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 flipH="1" flipV="1">
            <a:off x="2183966" y="4071460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 flipH="1" flipV="1">
            <a:off x="1090807" y="4269579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/>
          <p:cNvSpPr/>
          <p:nvPr/>
        </p:nvSpPr>
        <p:spPr>
          <a:xfrm flipH="1" flipV="1">
            <a:off x="1139069" y="4007408"/>
            <a:ext cx="48262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Dikdörtgen 61"/>
          <p:cNvSpPr/>
          <p:nvPr/>
        </p:nvSpPr>
        <p:spPr>
          <a:xfrm>
            <a:off x="91372" y="6211669"/>
            <a:ext cx="887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(Şekiller CC </a:t>
            </a:r>
            <a:r>
              <a:rPr lang="tr-TR" dirty="0"/>
              <a:t>BY-SA 4.0. lisansı altında www.mindthegraph.com </a:t>
            </a:r>
            <a:r>
              <a:rPr lang="tr-TR" dirty="0" smtClean="0"/>
              <a:t>adresindeki ikonlar kullanılarak çizilmiştir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25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39752" y="9925"/>
            <a:ext cx="4936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/>
              <a:t>Classification</a:t>
            </a:r>
            <a:r>
              <a:rPr lang="tr-TR" sz="3200" dirty="0" smtClean="0"/>
              <a:t> of </a:t>
            </a:r>
            <a:r>
              <a:rPr lang="tr-TR" sz="3200" dirty="0" err="1" smtClean="0"/>
              <a:t>Pool</a:t>
            </a:r>
            <a:r>
              <a:rPr lang="tr-TR" sz="3200" dirty="0" smtClean="0"/>
              <a:t> </a:t>
            </a:r>
            <a:r>
              <a:rPr lang="tr-TR" sz="3200" dirty="0" err="1" smtClean="0"/>
              <a:t>Boiling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323528" y="594700"/>
            <a:ext cx="591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Depending</a:t>
            </a:r>
            <a:r>
              <a:rPr lang="tr-TR" dirty="0" smtClean="0"/>
              <a:t> </a:t>
            </a:r>
            <a:r>
              <a:rPr lang="tr-TR" dirty="0"/>
              <a:t>on the </a:t>
            </a:r>
            <a:r>
              <a:rPr lang="tr-TR" dirty="0" smtClean="0"/>
              <a:t>presence of </a:t>
            </a:r>
            <a:r>
              <a:rPr lang="tr-TR" dirty="0" err="1"/>
              <a:t>bulk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</a:t>
            </a:r>
            <a:r>
              <a:rPr lang="tr-TR" dirty="0" err="1" smtClean="0"/>
              <a:t>motion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67545" y="1340768"/>
            <a:ext cx="8496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Pool boiling refers to the type of boiling experienced when the heating surface is surrounded</a:t>
            </a:r>
            <a:r>
              <a:rPr lang="tr-TR" dirty="0" smtClean="0"/>
              <a:t> </a:t>
            </a:r>
            <a:r>
              <a:rPr lang="en-US" dirty="0" smtClean="0"/>
              <a:t>by a relatively large body of fluid which is not flowing at any appreciable velocity and is</a:t>
            </a:r>
            <a:r>
              <a:rPr lang="tr-TR" dirty="0" smtClean="0"/>
              <a:t> </a:t>
            </a:r>
            <a:r>
              <a:rPr lang="en-US" dirty="0" smtClean="0"/>
              <a:t>agitated only by the motion of the bubbles and by natural-convection currents. Two</a:t>
            </a:r>
            <a:r>
              <a:rPr lang="tr-TR" dirty="0" smtClean="0"/>
              <a:t> </a:t>
            </a:r>
            <a:r>
              <a:rPr lang="en-US" dirty="0"/>
              <a:t>convection currents. Two types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pool </a:t>
            </a:r>
            <a:r>
              <a:rPr lang="en-US" dirty="0"/>
              <a:t>boiling are </a:t>
            </a:r>
            <a:r>
              <a:rPr lang="en-US" dirty="0" smtClean="0"/>
              <a:t>possible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8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00211" y="28142"/>
            <a:ext cx="4936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/>
              <a:t>Classification</a:t>
            </a:r>
            <a:r>
              <a:rPr lang="tr-TR" sz="3200" dirty="0" smtClean="0"/>
              <a:t> of </a:t>
            </a:r>
            <a:r>
              <a:rPr lang="tr-TR" sz="3200" dirty="0" err="1" smtClean="0"/>
              <a:t>Pool</a:t>
            </a:r>
            <a:r>
              <a:rPr lang="tr-TR" sz="3200" dirty="0" smtClean="0"/>
              <a:t> </a:t>
            </a:r>
            <a:r>
              <a:rPr lang="tr-TR" sz="3200" dirty="0" err="1" smtClean="0"/>
              <a:t>Boiling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179511" y="582506"/>
            <a:ext cx="446449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Subcooled Boiling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en-US" dirty="0"/>
              <a:t>Bubbles form on the heating surface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bubbles</a:t>
            </a:r>
            <a:r>
              <a:rPr lang="tr-TR" dirty="0" smtClean="0"/>
              <a:t> </a:t>
            </a:r>
            <a:r>
              <a:rPr lang="en-US" dirty="0" err="1" smtClean="0"/>
              <a:t>releas</a:t>
            </a:r>
            <a:r>
              <a:rPr lang="tr-TR" dirty="0" smtClean="0"/>
              <a:t>e</a:t>
            </a:r>
            <a:r>
              <a:rPr lang="tr-TR" dirty="0"/>
              <a:t> </a:t>
            </a:r>
            <a:r>
              <a:rPr lang="en-US" dirty="0" smtClean="0"/>
              <a:t>from </a:t>
            </a:r>
            <a:r>
              <a:rPr lang="en-US" dirty="0"/>
              <a:t>the surface are absorbed by the mass of the </a:t>
            </a:r>
            <a:r>
              <a:rPr lang="en-US" dirty="0" smtClean="0"/>
              <a:t>liquid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572000" y="617604"/>
            <a:ext cx="43204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Saturated Boiling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Bubbles </a:t>
            </a:r>
            <a:r>
              <a:rPr lang="en-US" dirty="0"/>
              <a:t>form on the heating surface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bubbles</a:t>
            </a:r>
            <a:r>
              <a:rPr lang="tr-TR" dirty="0"/>
              <a:t> </a:t>
            </a:r>
            <a:r>
              <a:rPr lang="en-US" dirty="0" err="1"/>
              <a:t>releas</a:t>
            </a:r>
            <a:r>
              <a:rPr lang="tr-TR" dirty="0"/>
              <a:t>e </a:t>
            </a:r>
            <a:r>
              <a:rPr lang="en-US" dirty="0"/>
              <a:t>from the surface are </a:t>
            </a:r>
            <a:r>
              <a:rPr lang="tr-TR" dirty="0" err="1" smtClean="0"/>
              <a:t>reach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0" y="2969916"/>
            <a:ext cx="2384101" cy="18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59" y="2980572"/>
            <a:ext cx="2421357" cy="18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544763" y="5375536"/>
            <a:ext cx="17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 </a:t>
            </a:r>
            <a:r>
              <a:rPr lang="tr-TR" baseline="-25000" dirty="0" smtClean="0"/>
              <a:t>sur  </a:t>
            </a:r>
            <a:r>
              <a:rPr lang="tr-TR" dirty="0" smtClean="0"/>
              <a:t> </a:t>
            </a:r>
            <a:r>
              <a:rPr lang="tr-TR" dirty="0" smtClean="0">
                <a:latin typeface="Times New Roman"/>
                <a:cs typeface="Times New Roman"/>
              </a:rPr>
              <a:t>≥</a:t>
            </a:r>
            <a:r>
              <a:rPr lang="tr-TR" dirty="0" smtClean="0"/>
              <a:t>  T </a:t>
            </a:r>
            <a:r>
              <a:rPr lang="tr-TR" baseline="-25000" dirty="0" smtClean="0"/>
              <a:t>sat</a:t>
            </a:r>
            <a:endParaRPr lang="tr-TR" baseline="-25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334721" y="5376828"/>
            <a:ext cx="17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 </a:t>
            </a:r>
            <a:r>
              <a:rPr lang="tr-TR" baseline="-25000" dirty="0" smtClean="0"/>
              <a:t>sur </a:t>
            </a:r>
            <a:r>
              <a:rPr lang="tr-TR" baseline="-25000" dirty="0"/>
              <a:t> </a:t>
            </a:r>
            <a:r>
              <a:rPr lang="tr-TR" dirty="0" smtClean="0"/>
              <a:t> &lt;  T </a:t>
            </a:r>
            <a:r>
              <a:rPr lang="tr-TR" baseline="-25000" dirty="0" smtClean="0"/>
              <a:t>sat</a:t>
            </a:r>
            <a:endParaRPr lang="tr-TR" baseline="-250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298093" y="2541466"/>
            <a:ext cx="200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Water</a:t>
            </a:r>
            <a:r>
              <a:rPr lang="tr-TR" dirty="0" smtClean="0"/>
              <a:t> at 70 </a:t>
            </a:r>
            <a:r>
              <a:rPr lang="tr-TR" dirty="0" smtClean="0">
                <a:latin typeface="Times New Roman"/>
                <a:cs typeface="Times New Roman"/>
              </a:rPr>
              <a:t>℃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229349" y="2566546"/>
            <a:ext cx="200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Water</a:t>
            </a:r>
            <a:r>
              <a:rPr lang="tr-TR" dirty="0" smtClean="0"/>
              <a:t> at 100 </a:t>
            </a:r>
            <a:r>
              <a:rPr lang="tr-TR" dirty="0" smtClean="0">
                <a:latin typeface="Times New Roman"/>
                <a:cs typeface="Times New Roman"/>
              </a:rPr>
              <a:t>℃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91372" y="6093296"/>
            <a:ext cx="887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(Şekiller CC </a:t>
            </a:r>
            <a:r>
              <a:rPr lang="tr-TR" dirty="0"/>
              <a:t>BY-SA 4.0. lisansı altında www.mindthegraph.com </a:t>
            </a:r>
            <a:r>
              <a:rPr lang="tr-TR" dirty="0" smtClean="0"/>
              <a:t>adresindeki ikonlar kullanılarak çizilmiştir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01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59832" y="0"/>
            <a:ext cx="2327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/>
              <a:t>Pool</a:t>
            </a:r>
            <a:r>
              <a:rPr lang="tr-TR" sz="3200" dirty="0" smtClean="0"/>
              <a:t> </a:t>
            </a:r>
            <a:r>
              <a:rPr lang="tr-TR" sz="3200" dirty="0" err="1" smtClean="0"/>
              <a:t>Boiling</a:t>
            </a:r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1403648" y="6433996"/>
            <a:ext cx="664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Boiling takes different forms, depending on the </a:t>
            </a:r>
            <a:r>
              <a:rPr lang="el-GR" dirty="0" smtClean="0"/>
              <a:t>Δ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excess</a:t>
            </a:r>
            <a:r>
              <a:rPr lang="en-US" dirty="0" smtClean="0"/>
              <a:t> =T</a:t>
            </a:r>
            <a:r>
              <a:rPr lang="en-US" baseline="-25000" dirty="0" smtClean="0"/>
              <a:t>s</a:t>
            </a:r>
            <a:r>
              <a:rPr lang="en-US" dirty="0" smtClean="0"/>
              <a:t>-T</a:t>
            </a:r>
            <a:r>
              <a:rPr lang="en-US" baseline="-25000" dirty="0" smtClean="0"/>
              <a:t>sat</a:t>
            </a:r>
            <a:endParaRPr lang="tr-TR" baseline="-25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1" y="584774"/>
            <a:ext cx="6264696" cy="501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14" y="5616665"/>
            <a:ext cx="5848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-99392"/>
            <a:ext cx="889248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Condensation </a:t>
            </a:r>
            <a:endParaRPr lang="tr-TR" sz="3200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Condensation occurs when a saturated vapor comes in contact with a surface whose</a:t>
            </a:r>
          </a:p>
          <a:p>
            <a:pPr algn="ctr"/>
            <a:r>
              <a:rPr lang="en-US" dirty="0"/>
              <a:t>temperature is below the saturation temperature. Condensation of a </a:t>
            </a:r>
            <a:r>
              <a:rPr lang="en-US" dirty="0" err="1"/>
              <a:t>vapour</a:t>
            </a:r>
            <a:r>
              <a:rPr lang="en-US" dirty="0"/>
              <a:t> onto a cold</a:t>
            </a:r>
          </a:p>
          <a:p>
            <a:pPr algn="ctr"/>
            <a:r>
              <a:rPr lang="tr-TR" dirty="0" err="1"/>
              <a:t>surface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946250218"/>
              </p:ext>
            </p:extLst>
          </p:nvPr>
        </p:nvGraphicFramePr>
        <p:xfrm>
          <a:off x="1763688" y="1412776"/>
          <a:ext cx="66484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701407"/>
            <a:ext cx="5598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Film condensation </a:t>
            </a: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en-US" dirty="0" smtClean="0"/>
              <a:t>When </a:t>
            </a:r>
            <a:r>
              <a:rPr lang="en-US" dirty="0" err="1"/>
              <a:t>filmwise</a:t>
            </a:r>
            <a:r>
              <a:rPr lang="en-US" dirty="0"/>
              <a:t> condensation occurs, the surface is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completely wetted by the condensate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C</a:t>
            </a:r>
            <a:r>
              <a:rPr lang="en-US" dirty="0" err="1" smtClean="0"/>
              <a:t>ondensation</a:t>
            </a:r>
            <a:r>
              <a:rPr lang="en-US" dirty="0" smtClean="0"/>
              <a:t> </a:t>
            </a:r>
            <a:r>
              <a:rPr lang="en-US" dirty="0"/>
              <a:t>is onto the outer layer of the liquid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f</a:t>
            </a:r>
            <a:r>
              <a:rPr lang="tr-TR" dirty="0" smtClean="0"/>
              <a:t>ilm.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Dropwise condensation </a:t>
            </a: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• </a:t>
            </a:r>
            <a:r>
              <a:rPr lang="tr-TR" dirty="0"/>
              <a:t>T</a:t>
            </a:r>
            <a:r>
              <a:rPr lang="en-US" dirty="0" smtClean="0"/>
              <a:t>he </a:t>
            </a:r>
            <a:r>
              <a:rPr lang="en-US" dirty="0"/>
              <a:t>surface is not wetted by the liquid and the surface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becomes covered with beads of liquid which coalesce to form drops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491880" y="0"/>
            <a:ext cx="2492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Condensation</a:t>
            </a:r>
            <a:endParaRPr lang="tr-T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80" y="3429000"/>
            <a:ext cx="3131998" cy="25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80" y="584775"/>
            <a:ext cx="3131998" cy="266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35" y="1965201"/>
            <a:ext cx="3796653" cy="48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187086" y="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WHY SES36?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79512" y="593843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Thermal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      </a:t>
            </a:r>
            <a:r>
              <a:rPr lang="tr-TR" dirty="0" smtClean="0"/>
              <a:t>-</a:t>
            </a:r>
            <a:r>
              <a:rPr lang="tr-TR" b="1" dirty="0" smtClean="0"/>
              <a:t> </a:t>
            </a:r>
            <a:r>
              <a:rPr lang="tr-TR" b="1" dirty="0" err="1" smtClean="0"/>
              <a:t>Boiling</a:t>
            </a:r>
            <a:r>
              <a:rPr lang="tr-TR" b="1" dirty="0" smtClean="0"/>
              <a:t> Point:  36.7 </a:t>
            </a:r>
            <a:r>
              <a:rPr lang="tr-TR" b="1" dirty="0" smtClean="0">
                <a:cs typeface="Times New Roman"/>
              </a:rPr>
              <a:t>℃</a:t>
            </a:r>
            <a:endParaRPr lang="tr-TR" dirty="0"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cs typeface="Times New Roman"/>
              </a:rPr>
              <a:t> </a:t>
            </a:r>
            <a:r>
              <a:rPr lang="tr-TR" dirty="0" err="1" smtClean="0">
                <a:cs typeface="Times New Roman"/>
              </a:rPr>
              <a:t>Uses</a:t>
            </a:r>
            <a:r>
              <a:rPr lang="tr-TR" dirty="0" smtClean="0">
                <a:cs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cs typeface="Times New Roman"/>
              </a:rPr>
              <a:t>      - </a:t>
            </a:r>
            <a:r>
              <a:rPr lang="tr-TR" b="1" dirty="0" err="1"/>
              <a:t>Heat</a:t>
            </a:r>
            <a:r>
              <a:rPr lang="tr-TR" b="1" dirty="0"/>
              <a:t> transfer </a:t>
            </a:r>
            <a:r>
              <a:rPr lang="tr-TR" b="1" dirty="0" err="1"/>
              <a:t>medium</a:t>
            </a:r>
            <a:r>
              <a:rPr lang="tr-TR" dirty="0"/>
              <a:t>, </a:t>
            </a:r>
            <a:r>
              <a:rPr lang="tr-TR" dirty="0" err="1"/>
              <a:t>Refrigerant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Solvent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8" y="116632"/>
            <a:ext cx="4937478" cy="658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2987824" y="1988840"/>
            <a:ext cx="302433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V="1">
            <a:off x="2987824" y="2621994"/>
            <a:ext cx="302433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4211960" y="3018038"/>
            <a:ext cx="1800200" cy="430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2965283" y="3686452"/>
            <a:ext cx="2902861" cy="678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777" y="2492896"/>
            <a:ext cx="432048" cy="7402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 rot="16200000">
            <a:off x="2518440" y="3100281"/>
            <a:ext cx="432048" cy="7402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 rot="324447">
            <a:off x="3831152" y="3271180"/>
            <a:ext cx="376032" cy="4230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6012160" y="42210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Liquid SES36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178491" y="286304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Valve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rate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156847" y="23082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Heating</a:t>
            </a:r>
            <a:r>
              <a:rPr lang="tr-TR" dirty="0" smtClean="0"/>
              <a:t> element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149765" y="180417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Cooling</a:t>
            </a:r>
            <a:r>
              <a:rPr lang="tr-TR" dirty="0" smtClean="0"/>
              <a:t> </a:t>
            </a:r>
            <a:r>
              <a:rPr lang="tr-TR" dirty="0" err="1" smtClean="0"/>
              <a:t>coils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85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793</Words>
  <Application>Microsoft Office PowerPoint</Application>
  <PresentationFormat>Ekran Gösterisi (4:3)</PresentationFormat>
  <Paragraphs>117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tülay</dc:creator>
  <cp:lastModifiedBy>tülay</cp:lastModifiedBy>
  <cp:revision>64</cp:revision>
  <dcterms:created xsi:type="dcterms:W3CDTF">2020-02-27T11:26:33Z</dcterms:created>
  <dcterms:modified xsi:type="dcterms:W3CDTF">2020-05-05T16:00:11Z</dcterms:modified>
</cp:coreProperties>
</file>