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2" r:id="rId3"/>
    <p:sldId id="274" r:id="rId4"/>
    <p:sldId id="275" r:id="rId5"/>
    <p:sldId id="257" r:id="rId6"/>
    <p:sldId id="258" r:id="rId7"/>
    <p:sldId id="276" r:id="rId8"/>
    <p:sldId id="264" r:id="rId9"/>
    <p:sldId id="265" r:id="rId10"/>
    <p:sldId id="261" r:id="rId11"/>
    <p:sldId id="260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0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59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51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28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86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40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4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31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7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30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8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40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96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3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37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C166-F097-4790-B3F5-039BD6DD7392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EABBDA-D176-4B20-840A-0EC41A1BDB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2119" y="749234"/>
            <a:ext cx="8395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HACETTEPE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UNIVERSITY</a:t>
            </a:r>
            <a:endParaRPr lang="tr-TR" sz="2400" b="1" dirty="0" smtClean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DEPARTMENT OF CHEMICAL ENGINEERING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</a:b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KMU 402 -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Chemical Engineering Laboratory I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Experiment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No: 5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Experiment Name: CHEMICAL REACTORS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72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898295" y="832592"/>
            <a:ext cx="6199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The Effects of A Change in the Temperature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651000" y="2216210"/>
                <a:ext cx="1617687" cy="74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tr-TR" sz="24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tr-TR" sz="2400" b="1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4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𝐑𝐓</m:t>
                            </m:r>
                          </m:den>
                        </m:f>
                      </m:sup>
                    </m:sSup>
                  </m:oMath>
                </a14:m>
                <a:endParaRPr lang="en-US" sz="1400" b="1" dirty="0"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2216210"/>
                <a:ext cx="1617687" cy="742126"/>
              </a:xfrm>
              <a:prstGeom prst="rect">
                <a:avLst/>
              </a:prstGeom>
              <a:blipFill>
                <a:blip r:embed="rId2"/>
                <a:stretch>
                  <a:fillRect l="-603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/>
          <p:cNvSpPr txBox="1"/>
          <p:nvPr/>
        </p:nvSpPr>
        <p:spPr>
          <a:xfrm>
            <a:off x="1651000" y="18161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k = f (T)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08600" y="1647889"/>
            <a:ext cx="5525872" cy="955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Ea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is 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the activation energy of the 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gases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 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is the 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factor 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A of Arrhenius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5975761" y="2862633"/>
                <a:ext cx="2214068" cy="1019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lnk</a:t>
                </a:r>
                <a:r>
                  <a:rPr lang="tr-TR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tr-TR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lnA</a:t>
                </a:r>
                <a:r>
                  <a:rPr lang="tr-TR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800" b="0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800" b="0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 sz="2800" b="0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RT</m:t>
                        </m:r>
                      </m:den>
                    </m:f>
                  </m:oMath>
                </a14:m>
                <a:r>
                  <a:rPr lang="en-US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61" y="2862633"/>
                <a:ext cx="2214068" cy="1019703"/>
              </a:xfrm>
              <a:prstGeom prst="rect">
                <a:avLst/>
              </a:prstGeom>
              <a:blipFill>
                <a:blip r:embed="rId3"/>
                <a:stretch>
                  <a:fillRect l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61" y="4141113"/>
            <a:ext cx="3534268" cy="105742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51000" y="3418874"/>
            <a:ext cx="3797299" cy="28676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Arrhenius equation gives the relation between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reaction rate constant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and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temperature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1" y="1668616"/>
            <a:ext cx="5880112" cy="370058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869095" y="749802"/>
            <a:ext cx="307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Experimental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Method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8051" y="5369201"/>
            <a:ext cx="5742915" cy="787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</a:rPr>
              <a:t>Equipments of the experiment (a) Pyrex-glass reactor (b) Flow control system 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18083" y="1668616"/>
            <a:ext cx="51604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Experiment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consists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of 3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parts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Discontinuous Isothermal Operation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(Batch System)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at 25ºC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Discontinuous Isothermal Operation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(Batch System)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at 35ºC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C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ontinuous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Isothermal Operation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CSTR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System)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at 35ºC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2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34" y="1763543"/>
            <a:ext cx="5657966" cy="3011234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09600" y="1518335"/>
            <a:ext cx="56896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The control of the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reaction is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carried out using a conductivity cell with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conductimeter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conductivity is the transport of electric current by charged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ions.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In the experiment, the ions that effect the conductivity are: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          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Na</a:t>
            </a:r>
            <a:r>
              <a:rPr lang="tr-TR" sz="2400" b="1" baseline="30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+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 OH</a:t>
            </a:r>
            <a:r>
              <a:rPr lang="tr-TR" sz="2400" b="1" baseline="30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-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  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27200" y="825280"/>
            <a:ext cx="467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Conductivity to Concentration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14" y="5295900"/>
            <a:ext cx="816428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52600" y="825500"/>
            <a:ext cx="477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Batch System Experiments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90600" y="1663680"/>
            <a:ext cx="5372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Demonstrate that the saponification of the ethyl-acetate with sodium hydroxide is a reaction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first order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 respect to ethyl-acetate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find the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k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and make an assessment between the experimental and theoretical values of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k.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997700" y="141478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Materials;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0,02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 , 5 liter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EtOAc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)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solution.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1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 , 5 liter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NaOH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solution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QRIA system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Software SACED-QRIA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QRIA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practice manual</a:t>
            </a:r>
          </a:p>
        </p:txBody>
      </p:sp>
      <p:sp>
        <p:nvSpPr>
          <p:cNvPr id="7" name="Oval 6"/>
          <p:cNvSpPr/>
          <p:nvPr/>
        </p:nvSpPr>
        <p:spPr>
          <a:xfrm>
            <a:off x="8382000" y="4978400"/>
            <a:ext cx="2900082" cy="16778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Both in 25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º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 and 35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º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17700" y="749300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CSTR System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Experiments</a:t>
            </a:r>
          </a:p>
          <a:p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914400" y="1835835"/>
            <a:ext cx="47371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Study the difference between discontinuous and 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continuous 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operation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At 35</a:t>
            </a:r>
            <a:r>
              <a:rPr lang="tr-TR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º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C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73800" y="1632635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Materials;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0,02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 , 5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liter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EtOAc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)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solution.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0,02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 , 5 liter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NaOH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solution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QRIA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practice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manual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QRIA equipment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SACED-QRIA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2730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43100" y="762000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of Experiment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76300" y="1498600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for batch system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94391"/>
            <a:ext cx="7555752" cy="254537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842772" y="2077422"/>
            <a:ext cx="4184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NaOH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&amp; CH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COONa effect the conductivity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CH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COOC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H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&amp; C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H</a:t>
            </a:r>
            <a:r>
              <a:rPr lang="en-US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OH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doesn’t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effect the conductivity</a:t>
            </a:r>
            <a:endParaRPr lang="en-US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426268" y="4832290"/>
            <a:ext cx="4428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@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t=0    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=0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λ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Na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.C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Bo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+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λ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OH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baseline="-25000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Bo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/>
              <a:latin typeface="Lucida Fax" panose="02060602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6268" y="5340121"/>
            <a:ext cx="70968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@ t=t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b="1" baseline="-25000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r-TR" b="1" baseline="-25000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λ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Na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.(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Bo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) + λ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Na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+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λ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OH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.(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baseline="-25000" dirty="0" err="1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Bo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) + λ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/>
              <a:latin typeface="Lucida Fax" panose="02060602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9166338" y="4832290"/>
                <a:ext cx="2197396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2400" b="1" baseline="-25000" dirty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2400" b="1" dirty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𝐭</m:t>
                            </m:r>
                            <m:r>
                              <a:rPr lang="tr-TR" sz="24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tr-TR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tr-TR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tr-TR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𝐭</m:t>
                            </m:r>
                            <m:r>
                              <a:rPr lang="tr-TR" sz="24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tr-TR" sz="2400" b="1" i="1" baseline="-250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𝑶𝑯</m:t>
                            </m:r>
                          </m:sub>
                        </m:sSub>
                        <m:r>
                          <a:rPr lang="tr-TR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tr-TR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tr-TR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endParaRPr lang="en-US" sz="1100" b="1" dirty="0"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338" y="4832290"/>
                <a:ext cx="2197396" cy="885307"/>
              </a:xfrm>
              <a:prstGeom prst="rect">
                <a:avLst/>
              </a:prstGeom>
              <a:blipFill>
                <a:blip r:embed="rId3"/>
                <a:stretch>
                  <a:fillRect l="-4444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ağ Ayraç 11"/>
          <p:cNvSpPr/>
          <p:nvPr/>
        </p:nvSpPr>
        <p:spPr>
          <a:xfrm>
            <a:off x="8557486" y="4926214"/>
            <a:ext cx="332514" cy="113763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Dikdörtgen 3"/>
              <p:cNvSpPr/>
              <p:nvPr/>
            </p:nvSpPr>
            <p:spPr>
              <a:xfrm>
                <a:off x="1401847" y="1771180"/>
                <a:ext cx="6096000" cy="33497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-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r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V</a:t>
                </a: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𝐍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𝐀</m:t>
                            </m:r>
                          </m:sub>
                        </m:sSub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𝐂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𝐀</m:t>
                            </m:r>
                          </m:sub>
                        </m:s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𝐕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𝐝𝐭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-k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sSubSup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𝐂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𝐀</m:t>
                        </m:r>
                      </m:sub>
                      <m:sup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𝐚</m:t>
                        </m:r>
                      </m:sup>
                    </m:sSubSup>
                    <m:sSubSup>
                      <m:sSubSup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sSubSup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𝐂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𝐁</m:t>
                        </m:r>
                      </m:sub>
                      <m:sup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𝐛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V = V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𝐂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𝐀</m:t>
                            </m:r>
                          </m:sub>
                        </m:s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+ C</a:t>
                </a:r>
                <a:r>
                  <a:rPr lang="en-US" sz="24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𝐝𝐕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𝐝𝐭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-k’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sSubSupPr>
                      <m:e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𝐂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𝐁</m:t>
                        </m:r>
                      </m:sub>
                      <m:sup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𝐛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V = V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</m:t>
                        </m:r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𝐂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002060"/>
                                </a:solidFill>
                              </a:rPr>
                              <m:t>𝐀</m:t>
                            </m:r>
                          </m:sub>
                        </m:sSub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+ C</a:t>
                </a:r>
                <a:r>
                  <a:rPr lang="en-US" sz="24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B</a:t>
                </a: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ʋ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002060"/>
                            </a:solidFill>
                          </a:rPr>
                          <m:t>𝐕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400" b="1" dirty="0" err="1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lnk</a:t>
                </a:r>
                <a:r>
                  <a:rPr lang="tr-TR" sz="2400" b="1" dirty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+ </a:t>
                </a:r>
                <a:r>
                  <a:rPr lang="tr-TR" sz="2400" b="1" dirty="0" err="1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blnC</a:t>
                </a:r>
                <a:r>
                  <a:rPr lang="tr-TR" sz="2400" b="1" baseline="-25000" dirty="0" err="1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tr-TR" sz="2400" b="1" dirty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tr-TR" sz="2400" b="1" dirty="0" err="1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ln</a:t>
                </a:r>
                <a:r>
                  <a:rPr lang="tr-TR" sz="2400" b="1" dirty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tr-TR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𝐝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tr-TR" sz="2400" b="1" i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𝐁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𝐝𝐭</m:t>
                            </m:r>
                          </m:den>
                        </m:f>
                        <m:r>
                          <a:rPr lang="tr-TR" sz="24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𝐁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𝐐</m:t>
                            </m:r>
                          </m:num>
                          <m:den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47" y="1771180"/>
                <a:ext cx="6096000" cy="334976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1739900" y="832540"/>
            <a:ext cx="49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for batch system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Sol Ayraç 5"/>
          <p:cNvSpPr/>
          <p:nvPr/>
        </p:nvSpPr>
        <p:spPr>
          <a:xfrm rot="16200000">
            <a:off x="2896529" y="4885590"/>
            <a:ext cx="320500" cy="69324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ol Ayraç 6"/>
          <p:cNvSpPr/>
          <p:nvPr/>
        </p:nvSpPr>
        <p:spPr>
          <a:xfrm rot="16200000">
            <a:off x="4700445" y="4249923"/>
            <a:ext cx="428105" cy="2285078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/>
          <p:cNvSpPr txBox="1"/>
          <p:nvPr/>
        </p:nvSpPr>
        <p:spPr>
          <a:xfrm>
            <a:off x="2886651" y="5535420"/>
            <a:ext cx="8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X</a:t>
            </a:r>
            <a:endParaRPr lang="en-US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68744" y="5659473"/>
            <a:ext cx="8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Y</a:t>
            </a:r>
            <a:endParaRPr lang="en-US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40" y="1588771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tr-TR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 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  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7912100" y="3175000"/>
            <a:ext cx="0" cy="2411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912100" y="5625989"/>
            <a:ext cx="2946400" cy="14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V="1">
            <a:off x="7912100" y="3349528"/>
            <a:ext cx="2311400" cy="16089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858500" y="5669632"/>
            <a:ext cx="8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X</a:t>
            </a:r>
            <a:endParaRPr lang="en-US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497848" y="3001592"/>
            <a:ext cx="82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Y</a:t>
            </a:r>
            <a:endParaRPr lang="en-US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9110749" y="4341572"/>
            <a:ext cx="21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Slope = b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Intercept = 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lnk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’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8206397" y="1841500"/>
            <a:ext cx="474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8206397" y="2374900"/>
            <a:ext cx="474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5440" y="1753871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tr-TR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 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  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903040" y="832540"/>
            <a:ext cx="497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for batch system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596297" y="2044700"/>
            <a:ext cx="474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3596297" y="2552700"/>
            <a:ext cx="474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4022"/>
              </p:ext>
            </p:extLst>
          </p:nvPr>
        </p:nvGraphicFramePr>
        <p:xfrm>
          <a:off x="332641" y="3060700"/>
          <a:ext cx="7475882" cy="224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752">
                  <a:extLst>
                    <a:ext uri="{9D8B030D-6E8A-4147-A177-3AD203B41FA5}">
                      <a16:colId xmlns:a16="http://schemas.microsoft.com/office/drawing/2014/main" val="758950846"/>
                    </a:ext>
                  </a:extLst>
                </a:gridCol>
                <a:gridCol w="852053">
                  <a:extLst>
                    <a:ext uri="{9D8B030D-6E8A-4147-A177-3AD203B41FA5}">
                      <a16:colId xmlns:a16="http://schemas.microsoft.com/office/drawing/2014/main" val="809435862"/>
                    </a:ext>
                  </a:extLst>
                </a:gridCol>
                <a:gridCol w="831119">
                  <a:extLst>
                    <a:ext uri="{9D8B030D-6E8A-4147-A177-3AD203B41FA5}">
                      <a16:colId xmlns:a16="http://schemas.microsoft.com/office/drawing/2014/main" val="1942540465"/>
                    </a:ext>
                  </a:extLst>
                </a:gridCol>
                <a:gridCol w="1204459">
                  <a:extLst>
                    <a:ext uri="{9D8B030D-6E8A-4147-A177-3AD203B41FA5}">
                      <a16:colId xmlns:a16="http://schemas.microsoft.com/office/drawing/2014/main" val="1369440181"/>
                    </a:ext>
                  </a:extLst>
                </a:gridCol>
                <a:gridCol w="1068382">
                  <a:extLst>
                    <a:ext uri="{9D8B030D-6E8A-4147-A177-3AD203B41FA5}">
                      <a16:colId xmlns:a16="http://schemas.microsoft.com/office/drawing/2014/main" val="3035054419"/>
                    </a:ext>
                  </a:extLst>
                </a:gridCol>
                <a:gridCol w="868104">
                  <a:extLst>
                    <a:ext uri="{9D8B030D-6E8A-4147-A177-3AD203B41FA5}">
                      <a16:colId xmlns:a16="http://schemas.microsoft.com/office/drawing/2014/main" val="1922396938"/>
                    </a:ext>
                  </a:extLst>
                </a:gridCol>
                <a:gridCol w="889737">
                  <a:extLst>
                    <a:ext uri="{9D8B030D-6E8A-4147-A177-3AD203B41FA5}">
                      <a16:colId xmlns:a16="http://schemas.microsoft.com/office/drawing/2014/main" val="4204079039"/>
                    </a:ext>
                  </a:extLst>
                </a:gridCol>
                <a:gridCol w="909276">
                  <a:extLst>
                    <a:ext uri="{9D8B030D-6E8A-4147-A177-3AD203B41FA5}">
                      <a16:colId xmlns:a16="http://schemas.microsoft.com/office/drawing/2014/main" val="562712981"/>
                    </a:ext>
                  </a:extLst>
                </a:gridCol>
              </a:tblGrid>
              <a:tr h="1130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time (s)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Kx10^3 (ms)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vol (L)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</a:t>
                      </a:r>
                      <a:r>
                        <a:rPr lang="tr-TR" sz="1200" baseline="-25000">
                          <a:effectLst/>
                        </a:rPr>
                        <a:t>EtONa</a:t>
                      </a:r>
                      <a:r>
                        <a:rPr lang="tr-TR" sz="1200">
                          <a:effectLst/>
                        </a:rPr>
                        <a:t>(mol/L)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</a:t>
                      </a:r>
                      <a:r>
                        <a:rPr lang="tr-TR" sz="1200" baseline="-25000">
                          <a:effectLst/>
                        </a:rPr>
                        <a:t>EtONa</a:t>
                      </a:r>
                      <a:r>
                        <a:rPr lang="tr-TR" sz="1200">
                          <a:effectLst/>
                        </a:rPr>
                        <a:t>(mol)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</a:t>
                      </a:r>
                      <a:r>
                        <a:rPr lang="tr-TR" sz="1200" baseline="-25000">
                          <a:effectLst/>
                        </a:rPr>
                        <a:t>NaOH-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</a:t>
                      </a:r>
                      <a:r>
                        <a:rPr lang="tr-TR" sz="1200" baseline="-25000">
                          <a:effectLst/>
                        </a:rPr>
                        <a:t>EtONa</a:t>
                      </a:r>
                      <a:r>
                        <a:rPr lang="tr-TR" sz="1200">
                          <a:effectLst/>
                        </a:rPr>
                        <a:t> (mol)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</a:t>
                      </a:r>
                      <a:r>
                        <a:rPr lang="tr-TR" sz="1200" baseline="-25000">
                          <a:effectLst/>
                        </a:rPr>
                        <a:t>NaOH</a:t>
                      </a:r>
                      <a:r>
                        <a:rPr lang="tr-TR" sz="1200">
                          <a:effectLst/>
                        </a:rPr>
                        <a:t> (mol/L)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</a:t>
                      </a:r>
                      <a:r>
                        <a:rPr lang="tr-TR" sz="1200" baseline="-25000">
                          <a:effectLst/>
                        </a:rPr>
                        <a:t>NaOH</a:t>
                      </a:r>
                      <a:r>
                        <a:rPr lang="tr-TR" sz="1200">
                          <a:effectLst/>
                        </a:rPr>
                        <a:t>Q/v (mol/L.s)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771204"/>
                  </a:ext>
                </a:extLst>
              </a:tr>
              <a:tr h="356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661600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859674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248172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8128000" y="3060700"/>
            <a:ext cx="3962400" cy="166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X (conversion)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Reaction order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Reaction rate constant (k)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92768" y="780534"/>
            <a:ext cx="4543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for batch system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82700" y="1759103"/>
            <a:ext cx="5473700" cy="86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Same calculation steps are done for 35</a:t>
            </a: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º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C and same parameters are found. 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02457"/>
              </p:ext>
            </p:extLst>
          </p:nvPr>
        </p:nvGraphicFramePr>
        <p:xfrm>
          <a:off x="1282700" y="3237937"/>
          <a:ext cx="5676900" cy="1734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158508899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90064803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0210215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514359521"/>
                    </a:ext>
                  </a:extLst>
                </a:gridCol>
              </a:tblGrid>
              <a:tr h="465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Temp</a:t>
                      </a:r>
                      <a:r>
                        <a:rPr lang="tr-TR" sz="1400" dirty="0">
                          <a:effectLst/>
                        </a:rPr>
                        <a:t>.(ºC)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kexp</a:t>
                      </a:r>
                      <a:r>
                        <a:rPr lang="tr-TR" sz="1400" dirty="0">
                          <a:effectLst/>
                        </a:rPr>
                        <a:t> (l/</a:t>
                      </a:r>
                      <a:r>
                        <a:rPr lang="tr-TR" sz="1400" dirty="0" err="1">
                          <a:effectLst/>
                        </a:rPr>
                        <a:t>mol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ktheo</a:t>
                      </a:r>
                      <a:r>
                        <a:rPr lang="tr-TR" sz="1400" dirty="0">
                          <a:effectLst/>
                        </a:rPr>
                        <a:t>(l/</a:t>
                      </a:r>
                      <a:r>
                        <a:rPr lang="tr-TR" sz="1400" dirty="0" err="1">
                          <a:effectLst/>
                        </a:rPr>
                        <a:t>mol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% </a:t>
                      </a:r>
                      <a:r>
                        <a:rPr lang="tr-TR" sz="1400" dirty="0" err="1">
                          <a:effectLst/>
                        </a:rPr>
                        <a:t>Error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46666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351462"/>
                  </a:ext>
                </a:extLst>
              </a:tr>
              <a:tr h="608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02322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61" y="3462348"/>
            <a:ext cx="3534268" cy="105742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664861" y="1759103"/>
            <a:ext cx="3752439" cy="12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Theoretical k value @35C is found from Arrhenius Equation ;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92768" y="793234"/>
            <a:ext cx="4491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Calculations for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CSTR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system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1" y="1720761"/>
            <a:ext cx="6766589" cy="2178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Dikdörtgen 11"/>
              <p:cNvSpPr/>
              <p:nvPr/>
            </p:nvSpPr>
            <p:spPr>
              <a:xfrm>
                <a:off x="2055921" y="1720761"/>
                <a:ext cx="3361671" cy="4583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0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tr-TR" sz="20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B0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F</a:t>
                </a:r>
                <a:r>
                  <a:rPr lang="tr-TR" sz="20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tr-TR" sz="2000" b="1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tr-TR" sz="2000" b="1" baseline="-25000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tr-TR" sz="2000" b="1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0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tr-TR" sz="20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tr-TR" sz="20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B0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(1-X)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tr-TR" sz="2000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B0</a:t>
                </a:r>
                <a:r>
                  <a:rPr lang="tr-TR" sz="20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 = </a:t>
                </a:r>
                <a:r>
                  <a:rPr lang="tr-TR" sz="2000" b="1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tr-TR" sz="2000" b="1" baseline="-25000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tr-TR" sz="2000" b="1" dirty="0" err="1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endParaRPr lang="en-US" sz="20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𝐗</m:t>
                        </m:r>
                      </m:num>
                      <m:den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𝐕</m:t>
                        </m:r>
                      </m:num>
                      <m:den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𝐁𝟎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𝐕</m:t>
                        </m:r>
                      </m:num>
                      <m:den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𝐁𝟎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𝐐</m:t>
                        </m:r>
                      </m:den>
                    </m:f>
                  </m:oMath>
                </a14:m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𝐕</m:t>
                        </m:r>
                      </m:num>
                      <m:den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𝐐</m:t>
                        </m:r>
                      </m:den>
                    </m:f>
                  </m:oMath>
                </a14:m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tr-TR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𝛕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 xmlns:m="http://schemas.openxmlformats.org/officeDocument/2006/math">
                    <m:r>
                      <a:rPr lang="tr-TR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𝛕</m:t>
                    </m:r>
                  </m:oMath>
                </a14:m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𝐗</m:t>
                        </m:r>
                      </m:num>
                      <m:den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𝐤</m:t>
                        </m:r>
                        <m:sSub>
                          <m:sSub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𝐁𝟎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effectLst/>
                  <a:latin typeface="Lucida Fax" panose="02060602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21" y="1720761"/>
                <a:ext cx="3361671" cy="4583434"/>
              </a:xfrm>
              <a:prstGeom prst="rect">
                <a:avLst/>
              </a:prstGeom>
              <a:blipFill>
                <a:blip r:embed="rId3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594"/>
              </p:ext>
            </p:extLst>
          </p:nvPr>
        </p:nvGraphicFramePr>
        <p:xfrm>
          <a:off x="5699239" y="4393593"/>
          <a:ext cx="4977726" cy="91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186">
                  <a:extLst>
                    <a:ext uri="{9D8B030D-6E8A-4147-A177-3AD203B41FA5}">
                      <a16:colId xmlns:a16="http://schemas.microsoft.com/office/drawing/2014/main" val="2927685566"/>
                    </a:ext>
                  </a:extLst>
                </a:gridCol>
                <a:gridCol w="1697186">
                  <a:extLst>
                    <a:ext uri="{9D8B030D-6E8A-4147-A177-3AD203B41FA5}">
                      <a16:colId xmlns:a16="http://schemas.microsoft.com/office/drawing/2014/main" val="2371474979"/>
                    </a:ext>
                  </a:extLst>
                </a:gridCol>
                <a:gridCol w="1583354">
                  <a:extLst>
                    <a:ext uri="{9D8B030D-6E8A-4147-A177-3AD203B41FA5}">
                      <a16:colId xmlns:a16="http://schemas.microsoft.com/office/drawing/2014/main" val="2375622127"/>
                    </a:ext>
                  </a:extLst>
                </a:gridCol>
              </a:tblGrid>
              <a:tr h="45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x</a:t>
                      </a:r>
                      <a:r>
                        <a:rPr lang="tr-TR" sz="1600" baseline="-25000" dirty="0" err="1">
                          <a:effectLst/>
                        </a:rPr>
                        <a:t>exp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x</a:t>
                      </a:r>
                      <a:r>
                        <a:rPr lang="tr-TR" sz="1600" baseline="-25000" dirty="0" err="1">
                          <a:effectLst/>
                        </a:rPr>
                        <a:t>theo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Error</a:t>
                      </a:r>
                      <a:r>
                        <a:rPr lang="tr-TR" sz="1600" dirty="0">
                          <a:effectLst/>
                        </a:rPr>
                        <a:t>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993449"/>
                  </a:ext>
                </a:extLst>
              </a:tr>
              <a:tr h="458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87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2038" y="3791211"/>
            <a:ext cx="95332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Aim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of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experiment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:</a:t>
            </a:r>
          </a:p>
          <a:p>
            <a:endParaRPr lang="tr-TR" b="1" dirty="0" smtClean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Obtaining the reaction rate constant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(k)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and the reaction order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(α)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with respect to ethyl-acetate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in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batch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reactor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Demostrate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the dependency of the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k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with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obeying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law of Arrhenius</a:t>
            </a:r>
            <a:endParaRPr lang="tr-TR" b="1" dirty="0" smtClean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Study the difference between discontinuous and 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continuos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operation</a:t>
            </a: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819747" y="787651"/>
            <a:ext cx="964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Main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Reaction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: </a:t>
            </a:r>
            <a:r>
              <a:rPr lang="en-US" sz="2000" b="1" dirty="0" smtClean="0">
                <a:solidFill>
                  <a:srgbClr val="002060"/>
                </a:solidFill>
              </a:rPr>
              <a:t>saponification of the ethyl-acetate with sodium hydroxide</a:t>
            </a:r>
            <a:endParaRPr lang="tr-TR" sz="2000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26" y="1495537"/>
            <a:ext cx="8945582" cy="17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65400" y="1816100"/>
            <a:ext cx="7327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THANKS FOR LISTENING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01640" y="751436"/>
            <a:ext cx="317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THEORY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90918" y="155985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A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1774428" y="1790691"/>
            <a:ext cx="3705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2218565" y="1559858"/>
            <a:ext cx="30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218565" y="2143910"/>
            <a:ext cx="8422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Reaction rate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: the amount of substance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produced - spent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per unit time and unit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volume</a:t>
            </a:r>
          </a:p>
          <a:p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Rate of reactant: (-)          Rate of product: (+)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Dikdörtgen 13"/>
              <p:cNvSpPr/>
              <p:nvPr/>
            </p:nvSpPr>
            <p:spPr>
              <a:xfrm>
                <a:off x="2369264" y="3537796"/>
                <a:ext cx="4688463" cy="1185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tr-TR" sz="2400" b="1" baseline="-25000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tr-TR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tr-TR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sub>
                        </m:sSub>
                      </m:num>
                      <m:den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2400" dirty="0" smtClean="0"/>
                  <a:t>                     </a:t>
                </a:r>
                <a:r>
                  <a:rPr lang="tr-TR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="1" baseline="-25000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tr-TR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400" b="1" dirty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264" y="3537796"/>
                <a:ext cx="4688463" cy="1185389"/>
              </a:xfrm>
              <a:prstGeom prst="rect">
                <a:avLst/>
              </a:prstGeom>
              <a:blipFill>
                <a:blip r:embed="rId2"/>
                <a:stretch>
                  <a:fillRect l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tin kutusu 15"/>
          <p:cNvSpPr txBox="1"/>
          <p:nvPr/>
        </p:nvSpPr>
        <p:spPr>
          <a:xfrm>
            <a:off x="2369264" y="4535537"/>
            <a:ext cx="5149167" cy="1417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r</a:t>
            </a:r>
            <a:r>
              <a:rPr lang="en-US" sz="2000" b="1" baseline="-25000" dirty="0" err="1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= </a:t>
            </a:r>
            <a:r>
              <a:rPr lang="en-US" sz="2000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mol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/dm</a:t>
            </a:r>
            <a:r>
              <a:rPr lang="en-US" sz="2000" b="1" baseline="30000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s    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is not a function of reactor type ! </a:t>
            </a:r>
            <a:endParaRPr lang="en-US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01640" y="751436"/>
            <a:ext cx="317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THEORY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4700" y="1627093"/>
            <a:ext cx="1344706" cy="10219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Reactor</a:t>
            </a:r>
            <a:endParaRPr lang="en-US" sz="1400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813497" y="2178424"/>
            <a:ext cx="808688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4991921" y="2124634"/>
            <a:ext cx="808688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Dikdörtgen 8"/>
              <p:cNvSpPr/>
              <p:nvPr/>
            </p:nvSpPr>
            <p:spPr>
              <a:xfrm>
                <a:off x="1766492" y="3394216"/>
                <a:ext cx="8068234" cy="900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F</a:t>
                </a:r>
                <a:r>
                  <a:rPr lang="tr-TR" b="1" baseline="-25000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A0</a:t>
                </a:r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</a:t>
                </a:r>
                <a:r>
                  <a:rPr lang="tr-TR" sz="20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–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F</a:t>
                </a:r>
                <a:r>
                  <a:rPr lang="tr-TR" b="1" baseline="-25000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en-US" b="1" baseline="-25000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+ 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   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r</a:t>
                </a:r>
                <a:r>
                  <a:rPr lang="tr-TR" b="1" baseline="-25000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V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=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𝐝𝐍𝐀</m:t>
                        </m:r>
                      </m:num>
                      <m:den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</a:t>
                </a:r>
                <a:endParaRPr lang="tr-TR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92" y="3394216"/>
                <a:ext cx="8068234" cy="900952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kdörtgen 9"/>
          <p:cNvSpPr/>
          <p:nvPr/>
        </p:nvSpPr>
        <p:spPr>
          <a:xfrm>
            <a:off x="2258846" y="2007205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F</a:t>
            </a:r>
            <a:r>
              <a:rPr lang="tr-TR" sz="2000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A0</a:t>
            </a:r>
            <a:endParaRPr lang="en-US" sz="2000" dirty="0"/>
          </a:p>
        </p:txBody>
      </p:sp>
      <p:sp>
        <p:nvSpPr>
          <p:cNvPr id="11" name="Dikdörtgen 10"/>
          <p:cNvSpPr/>
          <p:nvPr/>
        </p:nvSpPr>
        <p:spPr>
          <a:xfrm>
            <a:off x="5876228" y="1939888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F</a:t>
            </a:r>
            <a:r>
              <a:rPr lang="tr-TR" sz="2000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endParaRPr lang="en-US" sz="2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33717" y="3047530"/>
            <a:ext cx="908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Lucida Fax" panose="02060602050505020204" pitchFamily="18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Lucida Fax" panose="02060602050505020204" pitchFamily="18" charset="0"/>
              </a:rPr>
              <a:t>Inlet rate of A) – (Outlet rate of A) + (Consumption rate) = Accumulation</a:t>
            </a:r>
            <a:endParaRPr lang="en-US" b="1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087965" y="4642021"/>
            <a:ext cx="4977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F</a:t>
            </a:r>
            <a:r>
              <a:rPr lang="tr-TR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A0</a:t>
            </a: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= 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mol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/s     C</a:t>
            </a:r>
            <a:r>
              <a:rPr lang="en-US" b="1" baseline="-25000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= </a:t>
            </a:r>
            <a:r>
              <a:rPr lang="en-US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mol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/ m</a:t>
            </a:r>
            <a:r>
              <a:rPr lang="en-US" b="1" baseline="30000" dirty="0">
                <a:solidFill>
                  <a:srgbClr val="002060"/>
                </a:solidFill>
                <a:latin typeface="Lucida Fax" panose="02060602050505020204" pitchFamily="18" charset="0"/>
              </a:rPr>
              <a:t>3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N</a:t>
            </a:r>
            <a:r>
              <a:rPr lang="en-US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 = 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mol</a:t>
            </a:r>
            <a:endParaRPr lang="en-US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k = 1/s            V = 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m</a:t>
            </a:r>
            <a:r>
              <a:rPr lang="en-US" b="1" baseline="30000" dirty="0">
                <a:solidFill>
                  <a:srgbClr val="002060"/>
                </a:solidFill>
                <a:latin typeface="Lucida Fax" panose="02060602050505020204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9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801640" y="751436"/>
            <a:ext cx="317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THEORY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49790" y="1301857"/>
            <a:ext cx="42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Discontinuous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(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Batch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)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Reactor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38" y="1151545"/>
            <a:ext cx="4688861" cy="4298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1149790" y="1681997"/>
                <a:ext cx="6717671" cy="547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n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o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inlet &amp;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outlet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of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any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material</a:t>
                </a:r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Used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for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small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scales</a:t>
                </a:r>
                <a:endParaRPr lang="tr-TR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High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conversion</a:t>
                </a:r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High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labor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cost</a:t>
                </a:r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Diffuculty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of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large-scale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production</a:t>
                </a:r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Overall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mass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balance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:</a:t>
                </a:r>
              </a:p>
              <a:p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inlet-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outlet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-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reaction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accumulation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(inlet=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outlet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=0)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-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reaction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=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accumulation</a:t>
                </a:r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algn="ctr"/>
                <a:endParaRPr lang="en-US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algn="ctr"/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(-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r )V=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𝐝𝐍𝐀</m:t>
                        </m:r>
                      </m:num>
                      <m:den>
                        <m:r>
                          <a:rPr lang="tr-TR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b="1" dirty="0">
                  <a:solidFill>
                    <a:srgbClr val="002060"/>
                  </a:solidFill>
                  <a:latin typeface="Lucida Fax" panose="0206060205050502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tr-TR" b="1" dirty="0">
                  <a:solidFill>
                    <a:srgbClr val="002060"/>
                  </a:solidFill>
                  <a:latin typeface="Lucida Fax" panose="0206060205050502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90" y="1681997"/>
                <a:ext cx="6717671" cy="5478872"/>
              </a:xfrm>
              <a:prstGeom prst="rect">
                <a:avLst/>
              </a:prstGeom>
              <a:blipFill>
                <a:blip r:embed="rId3"/>
                <a:stretch>
                  <a:fillRect l="-81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Düz Ok Bağlayıcısı 10"/>
          <p:cNvCxnSpPr/>
          <p:nvPr/>
        </p:nvCxnSpPr>
        <p:spPr>
          <a:xfrm>
            <a:off x="5359651" y="5980822"/>
            <a:ext cx="6609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Yuvarlatılmış Dikdörtgen 11"/>
              <p:cNvSpPr/>
              <p:nvPr/>
            </p:nvSpPr>
            <p:spPr>
              <a:xfrm>
                <a:off x="6318624" y="5528149"/>
                <a:ext cx="2018922" cy="90534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600" dirty="0" smtClean="0"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b="1" dirty="0" smtClean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=-</a:t>
                </a:r>
                <a:r>
                  <a:rPr lang="tr-TR" b="1" dirty="0" err="1" smtClean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tr-TR" b="1" baseline="-25000" dirty="0" err="1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</a:t>
                </a:r>
                <a:r>
                  <a:rPr lang="tr-TR" b="1" dirty="0">
                    <a:solidFill>
                      <a:srgbClr val="002060"/>
                    </a:solidFill>
                    <a:effectLst/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tr-T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tr-T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tr-T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tr-T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sSub>
                              <m:sSubPr>
                                <m:ctrlP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tr-T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tr-TR" dirty="0">
                  <a:latin typeface="Lucida Fax" panose="02060602050505020204" pitchFamily="18" charset="0"/>
                </a:endParaRPr>
              </a:p>
            </p:txBody>
          </p:sp>
        </mc:Choice>
        <mc:Fallback>
          <p:sp>
            <p:nvSpPr>
              <p:cNvPr id="12" name="Yuvarlatılmış 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624" y="5528149"/>
                <a:ext cx="2018922" cy="9053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9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10693" y="823866"/>
            <a:ext cx="580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Continuous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Stirred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Tank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Reactor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(CSTR)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5224" y="1475715"/>
            <a:ext cx="637363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Most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common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type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of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reactor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in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industry</a:t>
            </a: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Well-mixed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process</a:t>
            </a: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No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accumulation</a:t>
            </a: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   inlet-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outlet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-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reaction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= </a:t>
            </a:r>
            <a:r>
              <a:rPr lang="tr-TR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accumulation</a:t>
            </a:r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F</a:t>
            </a:r>
            <a:r>
              <a:rPr lang="tr-TR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A0</a:t>
            </a: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 – F</a:t>
            </a:r>
            <a:r>
              <a:rPr lang="tr-TR" b="1" baseline="-25000" dirty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 + </a:t>
            </a:r>
            <a:r>
              <a:rPr lang="tr-TR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r</a:t>
            </a:r>
            <a:r>
              <a:rPr lang="tr-TR" b="1" baseline="-25000" dirty="0" err="1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tr-TR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V</a:t>
            </a:r>
            <a:r>
              <a:rPr lang="tr-TR" b="1" dirty="0">
                <a:solidFill>
                  <a:srgbClr val="002060"/>
                </a:solidFill>
                <a:latin typeface="Lucida Fax" panose="02060602050505020204" pitchFamily="18" charset="0"/>
              </a:rPr>
              <a:t> = 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0             </a:t>
            </a:r>
          </a:p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F</a:t>
            </a:r>
            <a:r>
              <a:rPr lang="tr-TR" b="1" baseline="-25000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= F</a:t>
            </a:r>
            <a:r>
              <a:rPr lang="tr-TR" b="1" baseline="-25000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A0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(1-X</a:t>
            </a:r>
            <a:r>
              <a:rPr lang="tr-TR" b="1" baseline="-25000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A</a:t>
            </a:r>
            <a:r>
              <a:rPr lang="tr-TR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r>
              <a:rPr lang="tr-TR" b="1" dirty="0" smtClean="0">
                <a:latin typeface="Lucida Fax" panose="02060602050505020204" pitchFamily="18" charset="0"/>
              </a:rPr>
              <a:t>    </a:t>
            </a:r>
            <a:endParaRPr lang="tr-TR" b="1" dirty="0">
              <a:latin typeface="Lucida Fax" panose="02060602050505020204" pitchFamily="18" charset="0"/>
            </a:endParaRPr>
          </a:p>
          <a:p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endParaRPr lang="tr-TR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Yuvarlatılmış Dikdörtgen 6"/>
              <p:cNvSpPr/>
              <p:nvPr/>
            </p:nvSpPr>
            <p:spPr>
              <a:xfrm>
                <a:off x="2969536" y="5051834"/>
                <a:ext cx="1865013" cy="95061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tr-TR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sSub>
                          <m:sSubPr>
                            <m:ctrlPr>
                              <a:rPr lang="tr-TR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𝐀𝟎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800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tr-TR" sz="2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7" name="Yuvarlatılmış 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36" y="5051834"/>
                <a:ext cx="1865013" cy="9506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STR reacto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55" y="1849819"/>
            <a:ext cx="3956883" cy="31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42246" y="753035"/>
            <a:ext cx="402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</a:rPr>
              <a:t>Plug Flow Reactor (PFR)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1" y="1572336"/>
            <a:ext cx="3996808" cy="2252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Dikdörtgen 5"/>
              <p:cNvSpPr/>
              <p:nvPr/>
            </p:nvSpPr>
            <p:spPr>
              <a:xfrm>
                <a:off x="1842246" y="4589572"/>
                <a:ext cx="1733616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1400" dirty="0" smtClean="0"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400" b="1" dirty="0" smtClean="0">
                    <a:solidFill>
                      <a:srgbClr val="002060"/>
                    </a:solidFill>
                    <a:latin typeface="Lucida Fax" panose="02060602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𝐅𝐀𝐨</m:t>
                        </m:r>
                      </m:sub>
                      <m:sup>
                        <m:sSub>
                          <m:sSubPr>
                            <m:ctrlPr>
                              <a:rPr lang="tr-TR" sz="24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tr-TR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sSub>
                              <m:sSubPr>
                                <m:ctrlPr>
                                  <a:rPr lang="tr-TR" sz="2400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tr-TR" sz="2400" b="1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b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tr-TR" sz="2400" b="1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sz="2400" dirty="0">
                  <a:latin typeface="Lucida Fax" panose="02060602050505020204" pitchFamily="18" charset="0"/>
                </a:endParaRPr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46" y="4589572"/>
                <a:ext cx="1733616" cy="675441"/>
              </a:xfrm>
              <a:prstGeom prst="rect">
                <a:avLst/>
              </a:prstGeom>
              <a:blipFill>
                <a:blip r:embed="rId3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etin kutusu 6"/>
          <p:cNvSpPr txBox="1"/>
          <p:nvPr/>
        </p:nvSpPr>
        <p:spPr>
          <a:xfrm>
            <a:off x="5271246" y="1959940"/>
            <a:ext cx="66399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Low volume needed for desired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Hard to control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Volume of CSTR &gt; Volume of PFR (</a:t>
            </a:r>
            <a:r>
              <a:rPr lang="en-US" b="1" dirty="0" err="1" smtClean="0">
                <a:solidFill>
                  <a:srgbClr val="002060"/>
                </a:solidFill>
                <a:latin typeface="Lucida Fax" panose="02060602050505020204" pitchFamily="18" charset="0"/>
              </a:rPr>
              <a:t>Levenspiel</a:t>
            </a:r>
            <a:r>
              <a:rPr lang="en-US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 Plot)</a:t>
            </a:r>
            <a:endParaRPr lang="en-US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4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5983" y="772738"/>
            <a:ext cx="5708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Determination of the Kinetic Parameters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1186003" y="1602464"/>
                <a:ext cx="5604096" cy="484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In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case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of 1 </a:t>
                </a:r>
                <a:r>
                  <a:rPr lang="tr-T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reactant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:</a:t>
                </a:r>
              </a:p>
              <a:p>
                <a:endParaRPr lang="tr-TR" dirty="0"/>
              </a:p>
              <a:p>
                <a:r>
                  <a:rPr lang="tr-TR" b="1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tr-TR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dirty="0" smtClean="0">
                    <a:latin typeface="Lucida Fax" panose="02060602050505020204" pitchFamily="18" charset="0"/>
                  </a:rPr>
                  <a:t>       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Products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 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  <m:sup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p>
                    </m:sSubSup>
                  </m:oMath>
                </a14:m>
                <a:endParaRPr lang="tr-TR" b="1" dirty="0">
                  <a:latin typeface="Lucida Fax" panose="02060602050505020204" pitchFamily="18" charset="0"/>
                </a:endParaRPr>
              </a:p>
              <a:p>
                <a:endParaRPr lang="tr-TR" b="1" dirty="0" smtClean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In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case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of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 utilizing the method of excess</a:t>
                </a:r>
                <a:endParaRPr lang="tr-TR" b="1" dirty="0" smtClean="0">
                  <a:solidFill>
                    <a:schemeClr val="accent1">
                      <a:lumMod val="50000"/>
                    </a:schemeClr>
                  </a:solidFill>
                  <a:latin typeface="Lucida Fax" panose="0206060205050502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b="1" dirty="0">
                  <a:solidFill>
                    <a:schemeClr val="accent1">
                      <a:lumMod val="50000"/>
                    </a:schemeClr>
                  </a:solidFill>
                  <a:latin typeface="Lucida Fax" panose="02060602050505020204" pitchFamily="18" charset="0"/>
                </a:endParaRPr>
              </a:p>
              <a:p>
                <a:r>
                  <a:rPr lang="tr-TR" b="1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tr-TR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+ B       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Products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  <m:sup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p>
                    </m:sSubSup>
                    <m:sSubSup>
                      <m:sSubSup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p>
                    </m:sSubSup>
                  </m:oMath>
                </a14:m>
                <a:endParaRPr lang="tr-TR" b="1" dirty="0" smtClean="0">
                  <a:latin typeface="Lucida Fax" panose="02060602050505020204" pitchFamily="18" charset="0"/>
                </a:endParaRPr>
              </a:p>
              <a:p>
                <a:endParaRPr lang="tr-TR" b="1" dirty="0" smtClean="0">
                  <a:latin typeface="Lucida Fax" panose="02060602050505020204" pitchFamily="18" charset="0"/>
                </a:endParaRPr>
              </a:p>
              <a:p>
                <a:r>
                  <a:rPr lang="tr-TR" dirty="0" smtClean="0"/>
                  <a:t>       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C</a:t>
                </a:r>
                <a:r>
                  <a:rPr lang="tr-TR" b="1" baseline="-25000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B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=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C</a:t>
                </a:r>
                <a:r>
                  <a:rPr lang="tr-TR" b="1" baseline="-25000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B0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</a:p>
              <a:p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                   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= k’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  <m:sup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p>
                    </m:sSubSup>
                  </m:oMath>
                </a14:m>
                <a:endParaRPr lang="tr-TR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     k</a:t>
                </a:r>
                <a:r>
                  <a:rPr lang="tr-TR" b="1" dirty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’=k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𝐁𝟎</m:t>
                        </m:r>
                      </m:sub>
                      <m:sup>
                        <m:r>
                          <a:rPr lang="tr-TR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p>
                    </m:sSubSup>
                  </m:oMath>
                </a14:m>
                <a:endParaRPr lang="tr-TR" b="1" dirty="0" smtClean="0">
                  <a:latin typeface="Lucida Fax" panose="02060602050505020204" pitchFamily="18" charset="0"/>
                </a:endParaRPr>
              </a:p>
              <a:p>
                <a:pPr algn="ctr"/>
                <a:endParaRPr lang="tr-TR" dirty="0" smtClean="0"/>
              </a:p>
              <a:p>
                <a:pPr algn="ctr"/>
                <a:endParaRPr lang="tr-TR" dirty="0"/>
              </a:p>
              <a:p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Then the differential method may be used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to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find</a:t>
                </a:r>
                <a:r>
                  <a:rPr lang="tr-TR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</a:t>
                </a:r>
                <a:r>
                  <a:rPr lang="tr-TR" b="1" dirty="0" smtClean="0">
                    <a:solidFill>
                      <a:schemeClr val="accent1">
                        <a:lumMod val="50000"/>
                      </a:schemeClr>
                    </a:solidFill>
                    <a:latin typeface="Lucida Fax" panose="02060602050505020204" pitchFamily="18" charset="0"/>
                  </a:rPr>
                  <a:t>a &amp; k’.</a:t>
                </a:r>
                <a:endParaRPr lang="tr-TR" b="1" dirty="0">
                  <a:solidFill>
                    <a:schemeClr val="accent1">
                      <a:lumMod val="50000"/>
                    </a:schemeClr>
                  </a:solidFill>
                  <a:latin typeface="Lucida Fax" panose="02060602050505020204" pitchFamily="18" charset="0"/>
                </a:endParaRPr>
              </a:p>
              <a:p>
                <a:endParaRPr lang="tr-TR" b="1" dirty="0">
                  <a:latin typeface="Lucida Fax" panose="02060602050505020204" pitchFamily="18" charset="0"/>
                </a:endParaRPr>
              </a:p>
              <a:p>
                <a:endParaRPr lang="tr-TR" b="1" dirty="0">
                  <a:solidFill>
                    <a:schemeClr val="accent1">
                      <a:lumMod val="50000"/>
                    </a:schemeClr>
                  </a:solidFill>
                  <a:latin typeface="Lucida Fax" panose="02060602050505020204" pitchFamily="18" charset="0"/>
                </a:endParaRPr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03" y="1602464"/>
                <a:ext cx="5604096" cy="4848315"/>
              </a:xfrm>
              <a:prstGeom prst="rect">
                <a:avLst/>
              </a:prstGeom>
              <a:blipFill>
                <a:blip r:embed="rId2"/>
                <a:stretch>
                  <a:fillRect l="-979" t="-6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Düz Ok Bağlayıcısı 6"/>
          <p:cNvCxnSpPr/>
          <p:nvPr/>
        </p:nvCxnSpPr>
        <p:spPr>
          <a:xfrm>
            <a:off x="2111495" y="2335795"/>
            <a:ext cx="398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2573222" y="3429756"/>
            <a:ext cx="398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ağ Ayraç 8"/>
          <p:cNvSpPr/>
          <p:nvPr/>
        </p:nvSpPr>
        <p:spPr>
          <a:xfrm>
            <a:off x="2884548" y="3757188"/>
            <a:ext cx="174054" cy="1104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7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01814" y="800100"/>
            <a:ext cx="5079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Differential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Method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 of Analysis</a:t>
            </a:r>
            <a:endParaRPr lang="tr-TR" sz="2000" b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0" y="1620778"/>
            <a:ext cx="1999053" cy="12270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0" y="3077982"/>
            <a:ext cx="3096609" cy="1345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1533324" y="4452841"/>
                <a:ext cx="4081560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Slope of ln-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tr-TR" sz="2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num>
                      <m:den>
                        <m:r>
                          <a:rPr lang="tr-TR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𝐝𝐭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vs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lnC</a:t>
                </a:r>
                <a:r>
                  <a:rPr lang="en-US" sz="1200" b="1" dirty="0" err="1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A</a:t>
                </a: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gives the reaction order ‘a’</a:t>
                </a:r>
                <a:endParaRPr lang="en-US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24" y="4452841"/>
                <a:ext cx="4081560" cy="1316451"/>
              </a:xfrm>
              <a:prstGeom prst="rect">
                <a:avLst/>
              </a:prstGeom>
              <a:blipFill>
                <a:blip r:embed="rId4"/>
                <a:stretch>
                  <a:fillRect l="-1345" r="-269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6388100" y="1404878"/>
                <a:ext cx="5295900" cy="2147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To find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tr-TR" sz="2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num>
                      <m:den>
                        <m:r>
                          <a:rPr lang="tr-TR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latin typeface="Lucida Fax" panose="02060602050505020204" pitchFamily="18" charset="0"/>
                  </a:rPr>
                  <a:t> values, numerical methods can be used ;  </a:t>
                </a:r>
              </a:p>
              <a:p>
                <a:pPr algn="just">
                  <a:lnSpc>
                    <a:spcPct val="150000"/>
                  </a:lnSpc>
                </a:pPr>
                <a:endParaRPr lang="en-US" b="1" dirty="0" smtClean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b="1" dirty="0">
                  <a:solidFill>
                    <a:srgbClr val="002060"/>
                  </a:solidFill>
                  <a:latin typeface="Lucida Fax" panose="02060602050505020204" pitchFamily="18" charset="0"/>
                </a:endParaRPr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00" y="1404878"/>
                <a:ext cx="5295900" cy="2147447"/>
              </a:xfrm>
              <a:prstGeom prst="rect">
                <a:avLst/>
              </a:prstGeom>
              <a:blipFill>
                <a:blip r:embed="rId5"/>
                <a:stretch>
                  <a:fillRect l="-1036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esi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34" y="2847782"/>
            <a:ext cx="4001820" cy="3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1564</TotalTime>
  <Words>767</Words>
  <Application>Microsoft Office PowerPoint</Application>
  <PresentationFormat>Geniş ekran</PresentationFormat>
  <Paragraphs>193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Century Gothic</vt:lpstr>
      <vt:lpstr>Lucida Fax</vt:lpstr>
      <vt:lpstr>Times New Roman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Damla_PC</dc:creator>
  <cp:lastModifiedBy>Windows User</cp:lastModifiedBy>
  <cp:revision>94</cp:revision>
  <dcterms:created xsi:type="dcterms:W3CDTF">2020-02-27T11:18:05Z</dcterms:created>
  <dcterms:modified xsi:type="dcterms:W3CDTF">2020-05-04T18:36:40Z</dcterms:modified>
</cp:coreProperties>
</file>