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24"/>
  </p:notesMasterIdLst>
  <p:sldIdLst>
    <p:sldId id="256" r:id="rId2"/>
    <p:sldId id="298" r:id="rId3"/>
    <p:sldId id="299" r:id="rId4"/>
    <p:sldId id="293" r:id="rId5"/>
    <p:sldId id="294" r:id="rId6"/>
    <p:sldId id="295" r:id="rId7"/>
    <p:sldId id="296" r:id="rId8"/>
    <p:sldId id="297" r:id="rId9"/>
    <p:sldId id="300" r:id="rId10"/>
    <p:sldId id="260" r:id="rId11"/>
    <p:sldId id="261" r:id="rId12"/>
    <p:sldId id="262" r:id="rId13"/>
    <p:sldId id="284" r:id="rId14"/>
    <p:sldId id="257" r:id="rId15"/>
    <p:sldId id="264" r:id="rId16"/>
    <p:sldId id="301" r:id="rId17"/>
    <p:sldId id="302" r:id="rId18"/>
    <p:sldId id="267" r:id="rId19"/>
    <p:sldId id="273" r:id="rId20"/>
    <p:sldId id="277" r:id="rId21"/>
    <p:sldId id="279" r:id="rId22"/>
    <p:sldId id="286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5273" autoAdjust="0"/>
  </p:normalViewPr>
  <p:slideViewPr>
    <p:cSldViewPr snapToGrid="0">
      <p:cViewPr varScale="1">
        <p:scale>
          <a:sx n="63" d="100"/>
          <a:sy n="63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32DE9-32AF-4911-A52F-67B9D798C0D4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5EE0A74-6C85-42DA-A270-E08D07087FB2}">
      <dgm:prSet phldrT="[Metin]" custT="1"/>
      <dgm:spPr/>
      <dgm:t>
        <a:bodyPr/>
        <a:lstStyle/>
        <a:p>
          <a:pPr algn="ctr"/>
          <a:endParaRPr lang="tr-TR" sz="1500" b="0" dirty="0" smtClean="0"/>
        </a:p>
        <a:p>
          <a:pPr algn="ctr"/>
          <a:r>
            <a:rPr lang="tr-TR" sz="1500" b="1" dirty="0" smtClean="0"/>
            <a:t>N</a:t>
          </a:r>
          <a:r>
            <a:rPr lang="en-US" sz="1500" b="1" dirty="0" err="1" smtClean="0"/>
            <a:t>ature</a:t>
          </a:r>
          <a:r>
            <a:rPr lang="en-US" sz="1500" b="1" dirty="0" smtClean="0"/>
            <a:t> of the bonds in the reacting substances</a:t>
          </a:r>
          <a:r>
            <a:rPr lang="tr-TR" sz="1500" b="1" dirty="0" smtClean="0"/>
            <a:t> </a:t>
          </a:r>
          <a:r>
            <a:rPr lang="tr-TR" sz="1500" b="1" dirty="0" err="1" smtClean="0"/>
            <a:t>affect</a:t>
          </a:r>
          <a:r>
            <a:rPr lang="tr-TR" sz="1500" b="1" dirty="0" smtClean="0"/>
            <a:t> </a:t>
          </a:r>
          <a:r>
            <a:rPr lang="tr-TR" sz="1500" b="1" dirty="0" err="1" smtClean="0"/>
            <a:t>the</a:t>
          </a:r>
          <a:r>
            <a:rPr lang="tr-TR" sz="1500" b="1" dirty="0" smtClean="0"/>
            <a:t> </a:t>
          </a:r>
          <a:r>
            <a:rPr lang="tr-TR" sz="1500" b="1" dirty="0" err="1" smtClean="0"/>
            <a:t>reaction</a:t>
          </a:r>
          <a:r>
            <a:rPr lang="tr-TR" sz="1500" b="1" dirty="0" smtClean="0"/>
            <a:t> rate. </a:t>
          </a:r>
        </a:p>
      </dgm:t>
    </dgm:pt>
    <dgm:pt modelId="{9C79A99E-480B-4A56-8A83-A927D53334E5}" type="parTrans" cxnId="{1BA6935F-3AC4-4FC7-9AE6-EF2967A37D2C}">
      <dgm:prSet/>
      <dgm:spPr/>
      <dgm:t>
        <a:bodyPr/>
        <a:lstStyle/>
        <a:p>
          <a:endParaRPr lang="tr-TR"/>
        </a:p>
      </dgm:t>
    </dgm:pt>
    <dgm:pt modelId="{74F598C4-7C57-4CB6-B743-FE5407963C53}" type="sibTrans" cxnId="{1BA6935F-3AC4-4FC7-9AE6-EF2967A37D2C}">
      <dgm:prSet/>
      <dgm:spPr/>
      <dgm:t>
        <a:bodyPr/>
        <a:lstStyle/>
        <a:p>
          <a:endParaRPr lang="tr-TR"/>
        </a:p>
      </dgm:t>
    </dgm:pt>
    <dgm:pt modelId="{94E99932-33E8-4080-9767-F761D2F109A0}">
      <dgm:prSet phldrT="[Metin]" custT="1"/>
      <dgm:spPr/>
      <dgm:t>
        <a:bodyPr/>
        <a:lstStyle/>
        <a:p>
          <a:pPr algn="l"/>
          <a:endParaRPr lang="tr-TR" sz="1500" b="1" dirty="0" smtClean="0"/>
        </a:p>
        <a:p>
          <a:pPr algn="ctr"/>
          <a:r>
            <a:rPr lang="tr-TR" sz="1500" b="1" dirty="0" smtClean="0"/>
            <a:t>R</a:t>
          </a:r>
          <a:r>
            <a:rPr lang="en-US" sz="1500" b="1" dirty="0" err="1" smtClean="0"/>
            <a:t>eaction</a:t>
          </a:r>
          <a:r>
            <a:rPr lang="en-US" sz="1500" b="1" dirty="0" smtClean="0"/>
            <a:t> rate is </a:t>
          </a:r>
          <a:r>
            <a:rPr lang="en-US" sz="1500" b="1" i="1" dirty="0" smtClean="0"/>
            <a:t>usually </a:t>
          </a:r>
          <a:r>
            <a:rPr lang="en-US" sz="1500" b="1" u="sng" dirty="0" smtClean="0"/>
            <a:t>proportional</a:t>
          </a:r>
          <a:r>
            <a:rPr lang="en-US" sz="1500" b="1" dirty="0" smtClean="0"/>
            <a:t> to the concentrations of the reactants. </a:t>
          </a:r>
          <a:endParaRPr lang="tr-TR" sz="1500" b="1" dirty="0"/>
        </a:p>
      </dgm:t>
    </dgm:pt>
    <dgm:pt modelId="{BF4F6E4B-8BEF-45D3-B868-5A7C3BD3057C}" type="parTrans" cxnId="{595C47D4-5A42-440E-B0EC-DEAD7AD824D2}">
      <dgm:prSet/>
      <dgm:spPr/>
      <dgm:t>
        <a:bodyPr/>
        <a:lstStyle/>
        <a:p>
          <a:endParaRPr lang="tr-TR"/>
        </a:p>
      </dgm:t>
    </dgm:pt>
    <dgm:pt modelId="{4ADA4045-FAEA-40E1-84CF-E6698E7EE7E2}" type="sibTrans" cxnId="{595C47D4-5A42-440E-B0EC-DEAD7AD824D2}">
      <dgm:prSet/>
      <dgm:spPr/>
      <dgm:t>
        <a:bodyPr/>
        <a:lstStyle/>
        <a:p>
          <a:endParaRPr lang="tr-TR"/>
        </a:p>
      </dgm:t>
    </dgm:pt>
    <dgm:pt modelId="{82F7E8CC-4B4E-4C72-ABE5-D2FD33848DAE}">
      <dgm:prSet phldrT="[Metin]" custT="1"/>
      <dgm:spPr/>
      <dgm:t>
        <a:bodyPr/>
        <a:lstStyle/>
        <a:p>
          <a:r>
            <a:rPr lang="tr-TR" sz="1500" b="1" i="1" dirty="0" err="1" smtClean="0"/>
            <a:t>In</a:t>
          </a:r>
          <a:r>
            <a:rPr lang="tr-TR" sz="1500" b="1" i="1" dirty="0" smtClean="0"/>
            <a:t> general</a:t>
          </a:r>
          <a:r>
            <a:rPr lang="tr-TR" sz="1500" b="1" dirty="0" smtClean="0"/>
            <a:t>, </a:t>
          </a:r>
          <a:r>
            <a:rPr lang="en-US" sz="1500" b="1" dirty="0" smtClean="0"/>
            <a:t>as the temperature increases</a:t>
          </a:r>
          <a:r>
            <a:rPr lang="tr-TR" sz="1500" b="1" dirty="0" smtClean="0"/>
            <a:t>, </a:t>
          </a:r>
          <a:r>
            <a:rPr lang="tr-TR" sz="1500" b="1" dirty="0" err="1" smtClean="0"/>
            <a:t>reaction</a:t>
          </a:r>
          <a:r>
            <a:rPr lang="tr-TR" sz="1500" b="1" dirty="0" smtClean="0"/>
            <a:t> rate </a:t>
          </a:r>
          <a:r>
            <a:rPr lang="tr-TR" sz="1500" b="1" dirty="0" err="1" smtClean="0"/>
            <a:t>increases</a:t>
          </a:r>
          <a:r>
            <a:rPr lang="tr-TR" sz="1500" b="1" dirty="0" smtClean="0"/>
            <a:t> </a:t>
          </a:r>
          <a:r>
            <a:rPr lang="tr-TR" sz="1500" b="1" dirty="0" err="1" smtClean="0"/>
            <a:t>due</a:t>
          </a:r>
          <a:r>
            <a:rPr lang="tr-TR" sz="1500" b="1" dirty="0" smtClean="0"/>
            <a:t> </a:t>
          </a:r>
          <a:r>
            <a:rPr lang="tr-TR" sz="1500" b="1" dirty="0" err="1" smtClean="0"/>
            <a:t>to</a:t>
          </a:r>
          <a:r>
            <a:rPr lang="tr-TR" sz="1500" b="1" dirty="0" smtClean="0"/>
            <a:t> </a:t>
          </a:r>
          <a:r>
            <a:rPr lang="tr-TR" sz="1500" b="1" dirty="0" err="1" smtClean="0"/>
            <a:t>increase</a:t>
          </a:r>
          <a:r>
            <a:rPr lang="tr-TR" sz="1500" b="1" dirty="0" smtClean="0"/>
            <a:t> in  </a:t>
          </a:r>
          <a:r>
            <a:rPr lang="tr-TR" sz="1500" b="1" dirty="0" err="1" smtClean="0"/>
            <a:t>average</a:t>
          </a:r>
          <a:r>
            <a:rPr lang="tr-TR" sz="1500" b="1" dirty="0" smtClean="0"/>
            <a:t> </a:t>
          </a:r>
          <a:r>
            <a:rPr lang="tr-TR" sz="1500" b="1" dirty="0" err="1" smtClean="0"/>
            <a:t>kinetic</a:t>
          </a:r>
          <a:r>
            <a:rPr lang="tr-TR" sz="1500" b="1" dirty="0" smtClean="0"/>
            <a:t> </a:t>
          </a:r>
          <a:r>
            <a:rPr lang="tr-TR" sz="1500" b="1" dirty="0" err="1" smtClean="0"/>
            <a:t>energies</a:t>
          </a:r>
          <a:r>
            <a:rPr lang="tr-TR" sz="1500" b="1" dirty="0" smtClean="0"/>
            <a:t> of </a:t>
          </a:r>
          <a:r>
            <a:rPr lang="tr-TR" sz="1500" b="1" dirty="0" err="1" smtClean="0"/>
            <a:t>the</a:t>
          </a:r>
          <a:r>
            <a:rPr lang="tr-TR" sz="1500" b="1" dirty="0" smtClean="0"/>
            <a:t> </a:t>
          </a:r>
          <a:r>
            <a:rPr lang="tr-TR" sz="1500" b="1" dirty="0" err="1" smtClean="0"/>
            <a:t>molecules</a:t>
          </a:r>
          <a:r>
            <a:rPr lang="tr-TR" sz="1500" b="1" dirty="0" smtClean="0"/>
            <a:t>.</a:t>
          </a:r>
          <a:endParaRPr lang="tr-TR" sz="1500" b="1" dirty="0"/>
        </a:p>
      </dgm:t>
    </dgm:pt>
    <dgm:pt modelId="{2CA3EB39-87CD-434E-B173-DC0F4A93729F}" type="parTrans" cxnId="{23949FE6-3D22-46F9-9FFE-675963F8B8C7}">
      <dgm:prSet/>
      <dgm:spPr/>
      <dgm:t>
        <a:bodyPr/>
        <a:lstStyle/>
        <a:p>
          <a:endParaRPr lang="tr-TR"/>
        </a:p>
      </dgm:t>
    </dgm:pt>
    <dgm:pt modelId="{CEAD4355-7EFD-4F84-B44D-D88213AEADEF}" type="sibTrans" cxnId="{23949FE6-3D22-46F9-9FFE-675963F8B8C7}">
      <dgm:prSet/>
      <dgm:spPr/>
      <dgm:t>
        <a:bodyPr/>
        <a:lstStyle/>
        <a:p>
          <a:endParaRPr lang="tr-TR"/>
        </a:p>
      </dgm:t>
    </dgm:pt>
    <dgm:pt modelId="{7495F19C-556F-408C-891D-F080C88DF3E2}">
      <dgm:prSet phldrT="[Metin]"/>
      <dgm:spPr/>
      <dgm:t>
        <a:bodyPr/>
        <a:lstStyle/>
        <a:p>
          <a:r>
            <a:rPr lang="en-US" b="1" dirty="0" smtClean="0"/>
            <a:t>The catalyst provides an alternative pathway by which the reaction can proceed and in which the activation energy is lower. </a:t>
          </a:r>
          <a:endParaRPr lang="tr-TR" b="1" dirty="0"/>
        </a:p>
      </dgm:t>
    </dgm:pt>
    <dgm:pt modelId="{057E0340-809F-4603-B387-3B55E7D1F95D}" type="parTrans" cxnId="{34089306-3755-4631-B002-6E1A7C81CA44}">
      <dgm:prSet/>
      <dgm:spPr/>
      <dgm:t>
        <a:bodyPr/>
        <a:lstStyle/>
        <a:p>
          <a:endParaRPr lang="tr-TR"/>
        </a:p>
      </dgm:t>
    </dgm:pt>
    <dgm:pt modelId="{D0448F47-C956-4333-9479-C230802816CE}" type="sibTrans" cxnId="{34089306-3755-4631-B002-6E1A7C81CA44}">
      <dgm:prSet/>
      <dgm:spPr/>
      <dgm:t>
        <a:bodyPr/>
        <a:lstStyle/>
        <a:p>
          <a:endParaRPr lang="tr-TR"/>
        </a:p>
      </dgm:t>
    </dgm:pt>
    <dgm:pt modelId="{E64DC1A3-780F-4B87-B2B0-CFD2C9EDD4D6}" type="pres">
      <dgm:prSet presAssocID="{32A32DE9-32AF-4911-A52F-67B9D798C0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A876F9-CCB0-44FF-841F-A569860526FE}" type="pres">
      <dgm:prSet presAssocID="{32A32DE9-32AF-4911-A52F-67B9D798C0D4}" presName="bkgdShp" presStyleLbl="alignAccFollowNode1" presStyleIdx="0" presStyleCnt="1"/>
      <dgm:spPr/>
      <dgm:t>
        <a:bodyPr/>
        <a:lstStyle/>
        <a:p>
          <a:endParaRPr lang="tr-TR"/>
        </a:p>
      </dgm:t>
    </dgm:pt>
    <dgm:pt modelId="{FE3AD659-6148-44E7-9258-6C30B0A44CFB}" type="pres">
      <dgm:prSet presAssocID="{32A32DE9-32AF-4911-A52F-67B9D798C0D4}" presName="linComp" presStyleCnt="0"/>
      <dgm:spPr/>
      <dgm:t>
        <a:bodyPr/>
        <a:lstStyle/>
        <a:p>
          <a:endParaRPr lang="tr-TR"/>
        </a:p>
      </dgm:t>
    </dgm:pt>
    <dgm:pt modelId="{32B86138-7ACD-4BCF-BC9E-C0B20CC290D3}" type="pres">
      <dgm:prSet presAssocID="{A5EE0A74-6C85-42DA-A270-E08D07087FB2}" presName="compNode" presStyleCnt="0"/>
      <dgm:spPr/>
      <dgm:t>
        <a:bodyPr/>
        <a:lstStyle/>
        <a:p>
          <a:endParaRPr lang="tr-TR"/>
        </a:p>
      </dgm:t>
    </dgm:pt>
    <dgm:pt modelId="{AF0111BD-48DA-4D33-B8EB-1E57DF472616}" type="pres">
      <dgm:prSet presAssocID="{A5EE0A74-6C85-42DA-A270-E08D07087F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BCC708-7231-47C3-BBB5-88A3F711BDA4}" type="pres">
      <dgm:prSet presAssocID="{A5EE0A74-6C85-42DA-A270-E08D07087FB2}" presName="invisiNode" presStyleLbl="node1" presStyleIdx="0" presStyleCnt="4"/>
      <dgm:spPr/>
      <dgm:t>
        <a:bodyPr/>
        <a:lstStyle/>
        <a:p>
          <a:endParaRPr lang="tr-TR"/>
        </a:p>
      </dgm:t>
    </dgm:pt>
    <dgm:pt modelId="{3883EE2E-85F6-4F01-8D27-6B45232057CD}" type="pres">
      <dgm:prSet presAssocID="{A5EE0A74-6C85-42DA-A270-E08D07087FB2}" presName="imagNode" presStyleLbl="fgImgPlace1" presStyleIdx="0" presStyleCnt="4"/>
      <dgm:spPr/>
      <dgm:t>
        <a:bodyPr/>
        <a:lstStyle/>
        <a:p>
          <a:endParaRPr lang="tr-TR"/>
        </a:p>
      </dgm:t>
    </dgm:pt>
    <dgm:pt modelId="{02A3A050-40FA-4F6F-BB20-DE4F84348AA4}" type="pres">
      <dgm:prSet presAssocID="{74F598C4-7C57-4CB6-B743-FE5407963C5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C6350A4-F1D0-4F5B-8BCB-74AD48289690}" type="pres">
      <dgm:prSet presAssocID="{94E99932-33E8-4080-9767-F761D2F109A0}" presName="compNode" presStyleCnt="0"/>
      <dgm:spPr/>
      <dgm:t>
        <a:bodyPr/>
        <a:lstStyle/>
        <a:p>
          <a:endParaRPr lang="tr-TR"/>
        </a:p>
      </dgm:t>
    </dgm:pt>
    <dgm:pt modelId="{24B5207E-5015-4EF2-B54A-4968E5AD9912}" type="pres">
      <dgm:prSet presAssocID="{94E99932-33E8-4080-9767-F761D2F109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00DA54-82EC-42C9-AF52-A6430E92B64F}" type="pres">
      <dgm:prSet presAssocID="{94E99932-33E8-4080-9767-F761D2F109A0}" presName="invisiNode" presStyleLbl="node1" presStyleIdx="1" presStyleCnt="4"/>
      <dgm:spPr/>
      <dgm:t>
        <a:bodyPr/>
        <a:lstStyle/>
        <a:p>
          <a:endParaRPr lang="tr-TR"/>
        </a:p>
      </dgm:t>
    </dgm:pt>
    <dgm:pt modelId="{7365BCED-B115-4D4F-ACDE-FDC10308550F}" type="pres">
      <dgm:prSet presAssocID="{94E99932-33E8-4080-9767-F761D2F109A0}" presName="imagNode" presStyleLbl="fgImgPlace1" presStyleIdx="1" presStyleCnt="4"/>
      <dgm:spPr/>
      <dgm:t>
        <a:bodyPr/>
        <a:lstStyle/>
        <a:p>
          <a:endParaRPr lang="tr-TR"/>
        </a:p>
      </dgm:t>
    </dgm:pt>
    <dgm:pt modelId="{4355D076-CFA8-40DE-A305-5D2789A1BB7E}" type="pres">
      <dgm:prSet presAssocID="{4ADA4045-FAEA-40E1-84CF-E6698E7EE7E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3014016-5C88-4445-B7D0-6573FD710E80}" type="pres">
      <dgm:prSet presAssocID="{82F7E8CC-4B4E-4C72-ABE5-D2FD33848DAE}" presName="compNode" presStyleCnt="0"/>
      <dgm:spPr/>
      <dgm:t>
        <a:bodyPr/>
        <a:lstStyle/>
        <a:p>
          <a:endParaRPr lang="tr-TR"/>
        </a:p>
      </dgm:t>
    </dgm:pt>
    <dgm:pt modelId="{14C2DE7C-BC4A-4D1E-A39F-5588B94B45AE}" type="pres">
      <dgm:prSet presAssocID="{82F7E8CC-4B4E-4C72-ABE5-D2FD33848D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B80E8-53D8-4B0B-80E3-877332E4A1DB}" type="pres">
      <dgm:prSet presAssocID="{82F7E8CC-4B4E-4C72-ABE5-D2FD33848DAE}" presName="invisiNode" presStyleLbl="node1" presStyleIdx="2" presStyleCnt="4"/>
      <dgm:spPr/>
      <dgm:t>
        <a:bodyPr/>
        <a:lstStyle/>
        <a:p>
          <a:endParaRPr lang="tr-TR"/>
        </a:p>
      </dgm:t>
    </dgm:pt>
    <dgm:pt modelId="{08220834-0CB4-4E43-9555-1C9FFF586FD6}" type="pres">
      <dgm:prSet presAssocID="{82F7E8CC-4B4E-4C72-ABE5-D2FD33848DAE}" presName="imagNode" presStyleLbl="fgImgPlace1" presStyleIdx="2" presStyleCnt="4"/>
      <dgm:spPr/>
      <dgm:t>
        <a:bodyPr/>
        <a:lstStyle/>
        <a:p>
          <a:endParaRPr lang="tr-TR"/>
        </a:p>
      </dgm:t>
    </dgm:pt>
    <dgm:pt modelId="{B739C2D3-C211-4659-AB0D-49FE09663460}" type="pres">
      <dgm:prSet presAssocID="{CEAD4355-7EFD-4F84-B44D-D88213AEADE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B259CD95-A547-4F6C-8E12-A77C56D897A6}" type="pres">
      <dgm:prSet presAssocID="{7495F19C-556F-408C-891D-F080C88DF3E2}" presName="compNode" presStyleCnt="0"/>
      <dgm:spPr/>
      <dgm:t>
        <a:bodyPr/>
        <a:lstStyle/>
        <a:p>
          <a:endParaRPr lang="tr-TR"/>
        </a:p>
      </dgm:t>
    </dgm:pt>
    <dgm:pt modelId="{97694FCA-721B-4EA9-B6C3-FBD85CD75CC0}" type="pres">
      <dgm:prSet presAssocID="{7495F19C-556F-408C-891D-F080C88DF3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574A31-7FC0-41C8-AAA3-B31200C355FF}" type="pres">
      <dgm:prSet presAssocID="{7495F19C-556F-408C-891D-F080C88DF3E2}" presName="invisiNode" presStyleLbl="node1" presStyleIdx="3" presStyleCnt="4"/>
      <dgm:spPr/>
      <dgm:t>
        <a:bodyPr/>
        <a:lstStyle/>
        <a:p>
          <a:endParaRPr lang="tr-TR"/>
        </a:p>
      </dgm:t>
    </dgm:pt>
    <dgm:pt modelId="{54EF606F-D322-47F3-AC07-86536D41478A}" type="pres">
      <dgm:prSet presAssocID="{7495F19C-556F-408C-891D-F080C88DF3E2}" presName="imagNode" presStyleLbl="fgImgPlace1" presStyleIdx="3" presStyleCnt="4"/>
      <dgm:spPr/>
      <dgm:t>
        <a:bodyPr/>
        <a:lstStyle/>
        <a:p>
          <a:endParaRPr lang="tr-TR"/>
        </a:p>
      </dgm:t>
    </dgm:pt>
  </dgm:ptLst>
  <dgm:cxnLst>
    <dgm:cxn modelId="{F702B9BC-B7CC-4932-AEB3-B388897F4619}" type="presOf" srcId="{74F598C4-7C57-4CB6-B743-FE5407963C53}" destId="{02A3A050-40FA-4F6F-BB20-DE4F84348AA4}" srcOrd="0" destOrd="0" presId="urn:microsoft.com/office/officeart/2005/8/layout/pList2"/>
    <dgm:cxn modelId="{1E223984-57CF-4D51-A305-53EC2458A053}" type="presOf" srcId="{7495F19C-556F-408C-891D-F080C88DF3E2}" destId="{97694FCA-721B-4EA9-B6C3-FBD85CD75CC0}" srcOrd="0" destOrd="0" presId="urn:microsoft.com/office/officeart/2005/8/layout/pList2"/>
    <dgm:cxn modelId="{63106B7F-8FB3-4E1F-AD63-339A9617E421}" type="presOf" srcId="{A5EE0A74-6C85-42DA-A270-E08D07087FB2}" destId="{AF0111BD-48DA-4D33-B8EB-1E57DF472616}" srcOrd="0" destOrd="0" presId="urn:microsoft.com/office/officeart/2005/8/layout/pList2"/>
    <dgm:cxn modelId="{23949FE6-3D22-46F9-9FFE-675963F8B8C7}" srcId="{32A32DE9-32AF-4911-A52F-67B9D798C0D4}" destId="{82F7E8CC-4B4E-4C72-ABE5-D2FD33848DAE}" srcOrd="2" destOrd="0" parTransId="{2CA3EB39-87CD-434E-B173-DC0F4A93729F}" sibTransId="{CEAD4355-7EFD-4F84-B44D-D88213AEADEF}"/>
    <dgm:cxn modelId="{519D3C98-26CD-40BE-B699-9A7B071B2201}" type="presOf" srcId="{CEAD4355-7EFD-4F84-B44D-D88213AEADEF}" destId="{B739C2D3-C211-4659-AB0D-49FE09663460}" srcOrd="0" destOrd="0" presId="urn:microsoft.com/office/officeart/2005/8/layout/pList2"/>
    <dgm:cxn modelId="{4D16F27A-2EFF-4F96-9B02-4DDA551409C8}" type="presOf" srcId="{82F7E8CC-4B4E-4C72-ABE5-D2FD33848DAE}" destId="{14C2DE7C-BC4A-4D1E-A39F-5588B94B45AE}" srcOrd="0" destOrd="0" presId="urn:microsoft.com/office/officeart/2005/8/layout/pList2"/>
    <dgm:cxn modelId="{34089306-3755-4631-B002-6E1A7C81CA44}" srcId="{32A32DE9-32AF-4911-A52F-67B9D798C0D4}" destId="{7495F19C-556F-408C-891D-F080C88DF3E2}" srcOrd="3" destOrd="0" parTransId="{057E0340-809F-4603-B387-3B55E7D1F95D}" sibTransId="{D0448F47-C956-4333-9479-C230802816CE}"/>
    <dgm:cxn modelId="{595C47D4-5A42-440E-B0EC-DEAD7AD824D2}" srcId="{32A32DE9-32AF-4911-A52F-67B9D798C0D4}" destId="{94E99932-33E8-4080-9767-F761D2F109A0}" srcOrd="1" destOrd="0" parTransId="{BF4F6E4B-8BEF-45D3-B868-5A7C3BD3057C}" sibTransId="{4ADA4045-FAEA-40E1-84CF-E6698E7EE7E2}"/>
    <dgm:cxn modelId="{F5ADF113-B71E-4408-BA9A-DC2C399CBB3E}" type="presOf" srcId="{94E99932-33E8-4080-9767-F761D2F109A0}" destId="{24B5207E-5015-4EF2-B54A-4968E5AD9912}" srcOrd="0" destOrd="0" presId="urn:microsoft.com/office/officeart/2005/8/layout/pList2"/>
    <dgm:cxn modelId="{1BA6935F-3AC4-4FC7-9AE6-EF2967A37D2C}" srcId="{32A32DE9-32AF-4911-A52F-67B9D798C0D4}" destId="{A5EE0A74-6C85-42DA-A270-E08D07087FB2}" srcOrd="0" destOrd="0" parTransId="{9C79A99E-480B-4A56-8A83-A927D53334E5}" sibTransId="{74F598C4-7C57-4CB6-B743-FE5407963C53}"/>
    <dgm:cxn modelId="{0CE39A09-4FC7-4630-86B3-B385F523CCB6}" type="presOf" srcId="{32A32DE9-32AF-4911-A52F-67B9D798C0D4}" destId="{E64DC1A3-780F-4B87-B2B0-CFD2C9EDD4D6}" srcOrd="0" destOrd="0" presId="urn:microsoft.com/office/officeart/2005/8/layout/pList2"/>
    <dgm:cxn modelId="{D48DB825-C7E0-42E8-B079-797D098DDE80}" type="presOf" srcId="{4ADA4045-FAEA-40E1-84CF-E6698E7EE7E2}" destId="{4355D076-CFA8-40DE-A305-5D2789A1BB7E}" srcOrd="0" destOrd="0" presId="urn:microsoft.com/office/officeart/2005/8/layout/pList2"/>
    <dgm:cxn modelId="{96B12BEA-8125-4532-A2CD-8CC747381EC9}" type="presParOf" srcId="{E64DC1A3-780F-4B87-B2B0-CFD2C9EDD4D6}" destId="{FCA876F9-CCB0-44FF-841F-A569860526FE}" srcOrd="0" destOrd="0" presId="urn:microsoft.com/office/officeart/2005/8/layout/pList2"/>
    <dgm:cxn modelId="{2F7B7007-83F8-471B-8AAE-7AAD557EA5F4}" type="presParOf" srcId="{E64DC1A3-780F-4B87-B2B0-CFD2C9EDD4D6}" destId="{FE3AD659-6148-44E7-9258-6C30B0A44CFB}" srcOrd="1" destOrd="0" presId="urn:microsoft.com/office/officeart/2005/8/layout/pList2"/>
    <dgm:cxn modelId="{930AA763-8031-46DE-8E53-1355DB1594F3}" type="presParOf" srcId="{FE3AD659-6148-44E7-9258-6C30B0A44CFB}" destId="{32B86138-7ACD-4BCF-BC9E-C0B20CC290D3}" srcOrd="0" destOrd="0" presId="urn:microsoft.com/office/officeart/2005/8/layout/pList2"/>
    <dgm:cxn modelId="{DB001802-7A31-4283-9EDC-7523E56793A9}" type="presParOf" srcId="{32B86138-7ACD-4BCF-BC9E-C0B20CC290D3}" destId="{AF0111BD-48DA-4D33-B8EB-1E57DF472616}" srcOrd="0" destOrd="0" presId="urn:microsoft.com/office/officeart/2005/8/layout/pList2"/>
    <dgm:cxn modelId="{5ACDA3D1-4B38-4572-AA89-56A563236A30}" type="presParOf" srcId="{32B86138-7ACD-4BCF-BC9E-C0B20CC290D3}" destId="{CFBCC708-7231-47C3-BBB5-88A3F711BDA4}" srcOrd="1" destOrd="0" presId="urn:microsoft.com/office/officeart/2005/8/layout/pList2"/>
    <dgm:cxn modelId="{68664DC1-6E43-463C-BEAF-0471D059BEC1}" type="presParOf" srcId="{32B86138-7ACD-4BCF-BC9E-C0B20CC290D3}" destId="{3883EE2E-85F6-4F01-8D27-6B45232057CD}" srcOrd="2" destOrd="0" presId="urn:microsoft.com/office/officeart/2005/8/layout/pList2"/>
    <dgm:cxn modelId="{974635EB-0128-440E-9856-6453F2BBD468}" type="presParOf" srcId="{FE3AD659-6148-44E7-9258-6C30B0A44CFB}" destId="{02A3A050-40FA-4F6F-BB20-DE4F84348AA4}" srcOrd="1" destOrd="0" presId="urn:microsoft.com/office/officeart/2005/8/layout/pList2"/>
    <dgm:cxn modelId="{408D3B63-4A75-4616-ABBA-9151BD342AF9}" type="presParOf" srcId="{FE3AD659-6148-44E7-9258-6C30B0A44CFB}" destId="{AC6350A4-F1D0-4F5B-8BCB-74AD48289690}" srcOrd="2" destOrd="0" presId="urn:microsoft.com/office/officeart/2005/8/layout/pList2"/>
    <dgm:cxn modelId="{EC0BA3FD-89EF-4357-81D6-CA641826D4EF}" type="presParOf" srcId="{AC6350A4-F1D0-4F5B-8BCB-74AD48289690}" destId="{24B5207E-5015-4EF2-B54A-4968E5AD9912}" srcOrd="0" destOrd="0" presId="urn:microsoft.com/office/officeart/2005/8/layout/pList2"/>
    <dgm:cxn modelId="{79A6C5E2-C7C7-4732-914A-9F04F73C3F1E}" type="presParOf" srcId="{AC6350A4-F1D0-4F5B-8BCB-74AD48289690}" destId="{1E00DA54-82EC-42C9-AF52-A6430E92B64F}" srcOrd="1" destOrd="0" presId="urn:microsoft.com/office/officeart/2005/8/layout/pList2"/>
    <dgm:cxn modelId="{676BD89D-1526-41D2-A104-672D2C76A941}" type="presParOf" srcId="{AC6350A4-F1D0-4F5B-8BCB-74AD48289690}" destId="{7365BCED-B115-4D4F-ACDE-FDC10308550F}" srcOrd="2" destOrd="0" presId="urn:microsoft.com/office/officeart/2005/8/layout/pList2"/>
    <dgm:cxn modelId="{B2B9D065-7B16-4C0C-B120-F948833AE3F7}" type="presParOf" srcId="{FE3AD659-6148-44E7-9258-6C30B0A44CFB}" destId="{4355D076-CFA8-40DE-A305-5D2789A1BB7E}" srcOrd="3" destOrd="0" presId="urn:microsoft.com/office/officeart/2005/8/layout/pList2"/>
    <dgm:cxn modelId="{63486B50-3B7D-418B-A879-F47A6D5446A8}" type="presParOf" srcId="{FE3AD659-6148-44E7-9258-6C30B0A44CFB}" destId="{43014016-5C88-4445-B7D0-6573FD710E80}" srcOrd="4" destOrd="0" presId="urn:microsoft.com/office/officeart/2005/8/layout/pList2"/>
    <dgm:cxn modelId="{DD0C19DD-EAD6-4E15-B036-4A87D7A5AF9D}" type="presParOf" srcId="{43014016-5C88-4445-B7D0-6573FD710E80}" destId="{14C2DE7C-BC4A-4D1E-A39F-5588B94B45AE}" srcOrd="0" destOrd="0" presId="urn:microsoft.com/office/officeart/2005/8/layout/pList2"/>
    <dgm:cxn modelId="{FB1ECD88-DA7C-4796-92E1-3A506EAAC10E}" type="presParOf" srcId="{43014016-5C88-4445-B7D0-6573FD710E80}" destId="{894B80E8-53D8-4B0B-80E3-877332E4A1DB}" srcOrd="1" destOrd="0" presId="urn:microsoft.com/office/officeart/2005/8/layout/pList2"/>
    <dgm:cxn modelId="{E9B9F528-9603-4B04-BC72-44D5A9BFF004}" type="presParOf" srcId="{43014016-5C88-4445-B7D0-6573FD710E80}" destId="{08220834-0CB4-4E43-9555-1C9FFF586FD6}" srcOrd="2" destOrd="0" presId="urn:microsoft.com/office/officeart/2005/8/layout/pList2"/>
    <dgm:cxn modelId="{55BC812E-7619-405A-8C36-B90440143ABF}" type="presParOf" srcId="{FE3AD659-6148-44E7-9258-6C30B0A44CFB}" destId="{B739C2D3-C211-4659-AB0D-49FE09663460}" srcOrd="5" destOrd="0" presId="urn:microsoft.com/office/officeart/2005/8/layout/pList2"/>
    <dgm:cxn modelId="{75451D11-1391-430D-9AC7-B7AB12CD9991}" type="presParOf" srcId="{FE3AD659-6148-44E7-9258-6C30B0A44CFB}" destId="{B259CD95-A547-4F6C-8E12-A77C56D897A6}" srcOrd="6" destOrd="0" presId="urn:microsoft.com/office/officeart/2005/8/layout/pList2"/>
    <dgm:cxn modelId="{155EF1AE-B7B3-4194-B5B1-EA8144494037}" type="presParOf" srcId="{B259CD95-A547-4F6C-8E12-A77C56D897A6}" destId="{97694FCA-721B-4EA9-B6C3-FBD85CD75CC0}" srcOrd="0" destOrd="0" presId="urn:microsoft.com/office/officeart/2005/8/layout/pList2"/>
    <dgm:cxn modelId="{F5DC23A3-2DEA-4408-96B3-71175A2C3A3D}" type="presParOf" srcId="{B259CD95-A547-4F6C-8E12-A77C56D897A6}" destId="{D3574A31-7FC0-41C8-AAA3-B31200C355FF}" srcOrd="1" destOrd="0" presId="urn:microsoft.com/office/officeart/2005/8/layout/pList2"/>
    <dgm:cxn modelId="{21BB21BA-8974-4AFC-A70D-CBA58CDEB37B}" type="presParOf" srcId="{B259CD95-A547-4F6C-8E12-A77C56D897A6}" destId="{54EF606F-D322-47F3-AC07-86536D4147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AC3D2-1F1F-4C8B-9DDD-6B1BD67EE3B6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6238110D-1CD5-48C1-A849-0AE1F0241B1D}">
      <dgm:prSet phldrT="[Metin]" custT="1"/>
      <dgm:spPr/>
      <dgm:t>
        <a:bodyPr/>
        <a:lstStyle/>
        <a:p>
          <a:r>
            <a:rPr lang="tr-TR" sz="1200" b="1" i="0" u="sng" dirty="0" smtClean="0">
              <a:latin typeface="Arial" panose="020B0604020202020204" pitchFamily="34" charset="0"/>
              <a:cs typeface="Arial" panose="020B0604020202020204" pitchFamily="34" charset="0"/>
            </a:rPr>
            <a:t>Advantage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Low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endParaRPr lang="tr-TR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u="sng" dirty="0" err="1" smtClean="0">
              <a:latin typeface="Arial" panose="020B0604020202020204" pitchFamily="34" charset="0"/>
              <a:cs typeface="Arial" panose="020B0604020202020204" pitchFamily="34" charset="0"/>
            </a:rPr>
            <a:t>Disadvantage</a:t>
          </a:r>
          <a:r>
            <a:rPr lang="tr-TR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Additional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neutralization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step is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necessary</a:t>
          </a:r>
          <a:endParaRPr lang="tr-T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3A57D-E6FF-469E-8FD5-FA04E6D996E6}" type="parTrans" cxnId="{CEDA13E2-290B-49B5-B82F-B1DB7143E90C}">
      <dgm:prSet/>
      <dgm:spPr/>
      <dgm:t>
        <a:bodyPr/>
        <a:lstStyle/>
        <a:p>
          <a:endParaRPr lang="tr-TR"/>
        </a:p>
      </dgm:t>
    </dgm:pt>
    <dgm:pt modelId="{EDD261E2-3B21-4343-96FB-37D22B170F81}" type="sibTrans" cxnId="{CEDA13E2-290B-49B5-B82F-B1DB7143E90C}">
      <dgm:prSet/>
      <dgm:spPr/>
      <dgm:t>
        <a:bodyPr/>
        <a:lstStyle/>
        <a:p>
          <a:endParaRPr lang="tr-TR"/>
        </a:p>
      </dgm:t>
    </dgm:pt>
    <dgm:pt modelId="{03E9729E-E94C-418E-9EFA-12FD39ADDE01}">
      <dgm:prSet phldrT="[Metin]" custT="1"/>
      <dgm:spPr/>
      <dgm:t>
        <a:bodyPr/>
        <a:lstStyle/>
        <a:p>
          <a:endParaRPr lang="tr-TR" sz="1200" dirty="0" smtClean="0"/>
        </a:p>
        <a:p>
          <a:endParaRPr lang="tr-TR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most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popular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method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tr-T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279A7-D869-4CD3-9E16-EBC69F4CFB96}" type="parTrans" cxnId="{1849C87A-1B42-4CEC-9165-00C4CB996C08}">
      <dgm:prSet/>
      <dgm:spPr/>
      <dgm:t>
        <a:bodyPr/>
        <a:lstStyle/>
        <a:p>
          <a:endParaRPr lang="tr-TR"/>
        </a:p>
      </dgm:t>
    </dgm:pt>
    <dgm:pt modelId="{59F0C6FF-F1FC-4CD9-92C3-444634CDD26C}" type="sibTrans" cxnId="{1849C87A-1B42-4CEC-9165-00C4CB996C08}">
      <dgm:prSet/>
      <dgm:spPr/>
      <dgm:t>
        <a:bodyPr/>
        <a:lstStyle/>
        <a:p>
          <a:endParaRPr lang="tr-TR"/>
        </a:p>
      </dgm:t>
    </dgm:pt>
    <dgm:pt modelId="{EF837FBB-B27D-4746-945B-5A98913912E3}">
      <dgm:prSet phldrT="[Metin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Advantage: </a:t>
          </a:r>
        </a:p>
        <a:p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High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efficiency</a:t>
          </a:r>
          <a:endParaRPr lang="tr-TR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u="sng" dirty="0" err="1" smtClean="0">
              <a:latin typeface="Arial" panose="020B0604020202020204" pitchFamily="34" charset="0"/>
              <a:cs typeface="Arial" panose="020B0604020202020204" pitchFamily="34" charset="0"/>
            </a:rPr>
            <a:t>Disadvantage</a:t>
          </a:r>
          <a:r>
            <a:rPr lang="tr-TR" sz="1200" b="1" u="sng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Expensive</a:t>
          </a:r>
          <a:endParaRPr lang="tr-TR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Temperature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</a:t>
          </a:r>
          <a:r>
            <a:rPr lang="tr-T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limitations</a:t>
          </a:r>
          <a:endParaRPr lang="tr-TR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E6572-043C-4B23-9943-895D9407088C}" type="parTrans" cxnId="{EF062981-03AA-440A-9A35-C6EF69F78FC3}">
      <dgm:prSet/>
      <dgm:spPr/>
      <dgm:t>
        <a:bodyPr/>
        <a:lstStyle/>
        <a:p>
          <a:endParaRPr lang="tr-TR"/>
        </a:p>
      </dgm:t>
    </dgm:pt>
    <dgm:pt modelId="{C5A93E20-E8DB-4FE9-B29B-548D13BA1054}" type="sibTrans" cxnId="{EF062981-03AA-440A-9A35-C6EF69F78FC3}">
      <dgm:prSet/>
      <dgm:spPr/>
      <dgm:t>
        <a:bodyPr/>
        <a:lstStyle/>
        <a:p>
          <a:endParaRPr lang="tr-TR"/>
        </a:p>
      </dgm:t>
    </dgm:pt>
    <dgm:pt modelId="{7B13A60A-89B8-4534-845A-5CBFEB559EAD}" type="pres">
      <dgm:prSet presAssocID="{151AC3D2-1F1F-4C8B-9DDD-6B1BD67EE3B6}" presName="Name0" presStyleCnt="0">
        <dgm:presLayoutVars>
          <dgm:dir/>
          <dgm:resizeHandles val="exact"/>
        </dgm:presLayoutVars>
      </dgm:prSet>
      <dgm:spPr/>
    </dgm:pt>
    <dgm:pt modelId="{22B75A6A-B4F8-4FD1-8DCF-53C5B66AAE01}" type="pres">
      <dgm:prSet presAssocID="{151AC3D2-1F1F-4C8B-9DDD-6B1BD67EE3B6}" presName="bkgdShp" presStyleLbl="alignAccFollowNode1" presStyleIdx="0" presStyleCnt="1"/>
      <dgm:spPr/>
    </dgm:pt>
    <dgm:pt modelId="{E9B7F3F5-3175-4511-A8DF-4D6A43A258E7}" type="pres">
      <dgm:prSet presAssocID="{151AC3D2-1F1F-4C8B-9DDD-6B1BD67EE3B6}" presName="linComp" presStyleCnt="0"/>
      <dgm:spPr/>
    </dgm:pt>
    <dgm:pt modelId="{C8C1CE49-BAAD-40A2-8EE8-6A8F8DBC16D1}" type="pres">
      <dgm:prSet presAssocID="{6238110D-1CD5-48C1-A849-0AE1F0241B1D}" presName="compNode" presStyleCnt="0"/>
      <dgm:spPr/>
    </dgm:pt>
    <dgm:pt modelId="{062FC7F0-9A0F-46B8-9861-565A0A01E2D5}" type="pres">
      <dgm:prSet presAssocID="{6238110D-1CD5-48C1-A849-0AE1F0241B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1E02FC-B153-48D1-B7E3-65F39F9B78BC}" type="pres">
      <dgm:prSet presAssocID="{6238110D-1CD5-48C1-A849-0AE1F0241B1D}" presName="invisiNode" presStyleLbl="node1" presStyleIdx="0" presStyleCnt="3"/>
      <dgm:spPr/>
    </dgm:pt>
    <dgm:pt modelId="{AFBED5BE-40F3-416B-9546-5EE47AB71DFA}" type="pres">
      <dgm:prSet presAssocID="{6238110D-1CD5-48C1-A849-0AE1F0241B1D}" presName="imagNode" presStyleLbl="fgImgPlace1" presStyleIdx="0" presStyleCnt="3"/>
      <dgm:spPr/>
    </dgm:pt>
    <dgm:pt modelId="{9ACA88BE-4292-4600-A63B-F7358580E007}" type="pres">
      <dgm:prSet presAssocID="{EDD261E2-3B21-4343-96FB-37D22B170F8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397F785-5409-4EF7-A034-DFDE3BB16013}" type="pres">
      <dgm:prSet presAssocID="{03E9729E-E94C-418E-9EFA-12FD39ADDE01}" presName="compNode" presStyleCnt="0"/>
      <dgm:spPr/>
    </dgm:pt>
    <dgm:pt modelId="{D0891346-14B2-4432-99BD-F01EAA61487A}" type="pres">
      <dgm:prSet presAssocID="{03E9729E-E94C-418E-9EFA-12FD39ADDE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74E3AF-D170-46DA-BBCC-6B6186AB65AB}" type="pres">
      <dgm:prSet presAssocID="{03E9729E-E94C-418E-9EFA-12FD39ADDE01}" presName="invisiNode" presStyleLbl="node1" presStyleIdx="1" presStyleCnt="3"/>
      <dgm:spPr/>
    </dgm:pt>
    <dgm:pt modelId="{6EDDF08B-DCAA-415E-9DB8-A172B5CB3B0A}" type="pres">
      <dgm:prSet presAssocID="{03E9729E-E94C-418E-9EFA-12FD39ADDE01}" presName="imagNode" presStyleLbl="fgImgPlace1" presStyleIdx="1" presStyleCnt="3"/>
      <dgm:spPr/>
    </dgm:pt>
    <dgm:pt modelId="{A25011C1-024F-461A-B885-6DA998DC100E}" type="pres">
      <dgm:prSet presAssocID="{59F0C6FF-F1FC-4CD9-92C3-444634CDD26C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82DE9E0-4F6B-45CE-B507-72A101003FB8}" type="pres">
      <dgm:prSet presAssocID="{EF837FBB-B27D-4746-945B-5A98913912E3}" presName="compNode" presStyleCnt="0"/>
      <dgm:spPr/>
    </dgm:pt>
    <dgm:pt modelId="{188E6470-CCE9-4443-B964-A218EC87A32E}" type="pres">
      <dgm:prSet presAssocID="{EF837FBB-B27D-4746-945B-5A98913912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698350-3826-41D1-B4B1-D385A75D69DC}" type="pres">
      <dgm:prSet presAssocID="{EF837FBB-B27D-4746-945B-5A98913912E3}" presName="invisiNode" presStyleLbl="node1" presStyleIdx="2" presStyleCnt="3"/>
      <dgm:spPr/>
    </dgm:pt>
    <dgm:pt modelId="{7AD14788-9AAB-4BF3-9B04-CFD666C1F8E5}" type="pres">
      <dgm:prSet presAssocID="{EF837FBB-B27D-4746-945B-5A98913912E3}" presName="imagNode" presStyleLbl="fgImgPlace1" presStyleIdx="2" presStyleCnt="3"/>
      <dgm:spPr/>
    </dgm:pt>
  </dgm:ptLst>
  <dgm:cxnLst>
    <dgm:cxn modelId="{DB796232-1DD6-4D57-B9BF-75315CEE332F}" type="presOf" srcId="{03E9729E-E94C-418E-9EFA-12FD39ADDE01}" destId="{D0891346-14B2-4432-99BD-F01EAA61487A}" srcOrd="0" destOrd="0" presId="urn:microsoft.com/office/officeart/2005/8/layout/pList2"/>
    <dgm:cxn modelId="{EF062981-03AA-440A-9A35-C6EF69F78FC3}" srcId="{151AC3D2-1F1F-4C8B-9DDD-6B1BD67EE3B6}" destId="{EF837FBB-B27D-4746-945B-5A98913912E3}" srcOrd="2" destOrd="0" parTransId="{4BBE6572-043C-4B23-9943-895D9407088C}" sibTransId="{C5A93E20-E8DB-4FE9-B29B-548D13BA1054}"/>
    <dgm:cxn modelId="{CEDA13E2-290B-49B5-B82F-B1DB7143E90C}" srcId="{151AC3D2-1F1F-4C8B-9DDD-6B1BD67EE3B6}" destId="{6238110D-1CD5-48C1-A849-0AE1F0241B1D}" srcOrd="0" destOrd="0" parTransId="{E363A57D-E6FF-469E-8FD5-FA04E6D996E6}" sibTransId="{EDD261E2-3B21-4343-96FB-37D22B170F81}"/>
    <dgm:cxn modelId="{179AAC63-C386-4752-84BC-8D8750B82009}" type="presOf" srcId="{59F0C6FF-F1FC-4CD9-92C3-444634CDD26C}" destId="{A25011C1-024F-461A-B885-6DA998DC100E}" srcOrd="0" destOrd="0" presId="urn:microsoft.com/office/officeart/2005/8/layout/pList2"/>
    <dgm:cxn modelId="{F2BEFFEF-CFED-45C9-9D5D-9B94BD22FFB2}" type="presOf" srcId="{151AC3D2-1F1F-4C8B-9DDD-6B1BD67EE3B6}" destId="{7B13A60A-89B8-4534-845A-5CBFEB559EAD}" srcOrd="0" destOrd="0" presId="urn:microsoft.com/office/officeart/2005/8/layout/pList2"/>
    <dgm:cxn modelId="{DA46B0CE-1B5C-4DCF-8907-314CB4E9ACD6}" type="presOf" srcId="{EF837FBB-B27D-4746-945B-5A98913912E3}" destId="{188E6470-CCE9-4443-B964-A218EC87A32E}" srcOrd="0" destOrd="0" presId="urn:microsoft.com/office/officeart/2005/8/layout/pList2"/>
    <dgm:cxn modelId="{5CAC70D5-6ABE-4024-9D31-FE0E2BD0D155}" type="presOf" srcId="{EDD261E2-3B21-4343-96FB-37D22B170F81}" destId="{9ACA88BE-4292-4600-A63B-F7358580E007}" srcOrd="0" destOrd="0" presId="urn:microsoft.com/office/officeart/2005/8/layout/pList2"/>
    <dgm:cxn modelId="{5B3723B3-1A5F-459A-B9C4-D29CC646A1D2}" type="presOf" srcId="{6238110D-1CD5-48C1-A849-0AE1F0241B1D}" destId="{062FC7F0-9A0F-46B8-9861-565A0A01E2D5}" srcOrd="0" destOrd="0" presId="urn:microsoft.com/office/officeart/2005/8/layout/pList2"/>
    <dgm:cxn modelId="{1849C87A-1B42-4CEC-9165-00C4CB996C08}" srcId="{151AC3D2-1F1F-4C8B-9DDD-6B1BD67EE3B6}" destId="{03E9729E-E94C-418E-9EFA-12FD39ADDE01}" srcOrd="1" destOrd="0" parTransId="{935279A7-D869-4CD3-9E16-EBC69F4CFB96}" sibTransId="{59F0C6FF-F1FC-4CD9-92C3-444634CDD26C}"/>
    <dgm:cxn modelId="{AFAF1E32-5519-469E-A05A-855D0A8FE4CC}" type="presParOf" srcId="{7B13A60A-89B8-4534-845A-5CBFEB559EAD}" destId="{22B75A6A-B4F8-4FD1-8DCF-53C5B66AAE01}" srcOrd="0" destOrd="0" presId="urn:microsoft.com/office/officeart/2005/8/layout/pList2"/>
    <dgm:cxn modelId="{AE969963-9B1F-4789-9838-6566C76AB794}" type="presParOf" srcId="{7B13A60A-89B8-4534-845A-5CBFEB559EAD}" destId="{E9B7F3F5-3175-4511-A8DF-4D6A43A258E7}" srcOrd="1" destOrd="0" presId="urn:microsoft.com/office/officeart/2005/8/layout/pList2"/>
    <dgm:cxn modelId="{70365389-1AEA-420F-AAE3-9085E91992DB}" type="presParOf" srcId="{E9B7F3F5-3175-4511-A8DF-4D6A43A258E7}" destId="{C8C1CE49-BAAD-40A2-8EE8-6A8F8DBC16D1}" srcOrd="0" destOrd="0" presId="urn:microsoft.com/office/officeart/2005/8/layout/pList2"/>
    <dgm:cxn modelId="{5D974347-CFF0-4717-BF5F-BE62E78D8DA7}" type="presParOf" srcId="{C8C1CE49-BAAD-40A2-8EE8-6A8F8DBC16D1}" destId="{062FC7F0-9A0F-46B8-9861-565A0A01E2D5}" srcOrd="0" destOrd="0" presId="urn:microsoft.com/office/officeart/2005/8/layout/pList2"/>
    <dgm:cxn modelId="{5556EB28-C17A-4EC8-8A5D-603C4054312E}" type="presParOf" srcId="{C8C1CE49-BAAD-40A2-8EE8-6A8F8DBC16D1}" destId="{EC1E02FC-B153-48D1-B7E3-65F39F9B78BC}" srcOrd="1" destOrd="0" presId="urn:microsoft.com/office/officeart/2005/8/layout/pList2"/>
    <dgm:cxn modelId="{A8CB8AAF-943D-4F99-AADA-28D83BE5BF6A}" type="presParOf" srcId="{C8C1CE49-BAAD-40A2-8EE8-6A8F8DBC16D1}" destId="{AFBED5BE-40F3-416B-9546-5EE47AB71DFA}" srcOrd="2" destOrd="0" presId="urn:microsoft.com/office/officeart/2005/8/layout/pList2"/>
    <dgm:cxn modelId="{0D51F8EF-B750-4B5D-8E29-DB4C2576BBBB}" type="presParOf" srcId="{E9B7F3F5-3175-4511-A8DF-4D6A43A258E7}" destId="{9ACA88BE-4292-4600-A63B-F7358580E007}" srcOrd="1" destOrd="0" presId="urn:microsoft.com/office/officeart/2005/8/layout/pList2"/>
    <dgm:cxn modelId="{7928D4EF-0DFA-4957-984A-41E5DD21B4AF}" type="presParOf" srcId="{E9B7F3F5-3175-4511-A8DF-4D6A43A258E7}" destId="{E397F785-5409-4EF7-A034-DFDE3BB16013}" srcOrd="2" destOrd="0" presId="urn:microsoft.com/office/officeart/2005/8/layout/pList2"/>
    <dgm:cxn modelId="{F66CCD30-7E49-4487-B6DE-CDA481AD4C6B}" type="presParOf" srcId="{E397F785-5409-4EF7-A034-DFDE3BB16013}" destId="{D0891346-14B2-4432-99BD-F01EAA61487A}" srcOrd="0" destOrd="0" presId="urn:microsoft.com/office/officeart/2005/8/layout/pList2"/>
    <dgm:cxn modelId="{BC6B9323-64D9-4900-8FF7-6CC574D2853C}" type="presParOf" srcId="{E397F785-5409-4EF7-A034-DFDE3BB16013}" destId="{4A74E3AF-D170-46DA-BBCC-6B6186AB65AB}" srcOrd="1" destOrd="0" presId="urn:microsoft.com/office/officeart/2005/8/layout/pList2"/>
    <dgm:cxn modelId="{7822C3D1-F311-45D5-8717-214650DBE944}" type="presParOf" srcId="{E397F785-5409-4EF7-A034-DFDE3BB16013}" destId="{6EDDF08B-DCAA-415E-9DB8-A172B5CB3B0A}" srcOrd="2" destOrd="0" presId="urn:microsoft.com/office/officeart/2005/8/layout/pList2"/>
    <dgm:cxn modelId="{BFC24158-94ED-4152-ACF0-D56FF32622B8}" type="presParOf" srcId="{E9B7F3F5-3175-4511-A8DF-4D6A43A258E7}" destId="{A25011C1-024F-461A-B885-6DA998DC100E}" srcOrd="3" destOrd="0" presId="urn:microsoft.com/office/officeart/2005/8/layout/pList2"/>
    <dgm:cxn modelId="{F8056698-9A26-43B8-9258-58B4E8E60870}" type="presParOf" srcId="{E9B7F3F5-3175-4511-A8DF-4D6A43A258E7}" destId="{182DE9E0-4F6B-45CE-B507-72A101003FB8}" srcOrd="4" destOrd="0" presId="urn:microsoft.com/office/officeart/2005/8/layout/pList2"/>
    <dgm:cxn modelId="{314FC641-6064-4B68-8227-C39318116BF2}" type="presParOf" srcId="{182DE9E0-4F6B-45CE-B507-72A101003FB8}" destId="{188E6470-CCE9-4443-B964-A218EC87A32E}" srcOrd="0" destOrd="0" presId="urn:microsoft.com/office/officeart/2005/8/layout/pList2"/>
    <dgm:cxn modelId="{6EB9F6D4-0EB2-451F-ADA0-495F5BFA4BE5}" type="presParOf" srcId="{182DE9E0-4F6B-45CE-B507-72A101003FB8}" destId="{3D698350-3826-41D1-B4B1-D385A75D69DC}" srcOrd="1" destOrd="0" presId="urn:microsoft.com/office/officeart/2005/8/layout/pList2"/>
    <dgm:cxn modelId="{DA5CF6C6-CACB-4B24-8B13-7A7DE75AE564}" type="presParOf" srcId="{182DE9E0-4F6B-45CE-B507-72A101003FB8}" destId="{7AD14788-9AAB-4BF3-9B04-CFD666C1F8E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876F9-CCB0-44FF-841F-A569860526FE}">
      <dsp:nvSpPr>
        <dsp:cNvPr id="0" name=""/>
        <dsp:cNvSpPr/>
      </dsp:nvSpPr>
      <dsp:spPr>
        <a:xfrm>
          <a:off x="0" y="0"/>
          <a:ext cx="7543800" cy="18102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3EE2E-85F6-4F01-8D27-6B45232057CD}">
      <dsp:nvSpPr>
        <dsp:cNvPr id="0" name=""/>
        <dsp:cNvSpPr/>
      </dsp:nvSpPr>
      <dsp:spPr>
        <a:xfrm>
          <a:off x="228391" y="241363"/>
          <a:ext cx="1648143" cy="132749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111BD-48DA-4D33-B8EB-1E57DF472616}">
      <dsp:nvSpPr>
        <dsp:cNvPr id="0" name=""/>
        <dsp:cNvSpPr/>
      </dsp:nvSpPr>
      <dsp:spPr>
        <a:xfrm rot="10800000">
          <a:off x="228391" y="1810226"/>
          <a:ext cx="1648143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N</a:t>
          </a:r>
          <a:r>
            <a:rPr lang="en-US" sz="1500" b="1" kern="1200" dirty="0" err="1" smtClean="0"/>
            <a:t>ature</a:t>
          </a:r>
          <a:r>
            <a:rPr lang="en-US" sz="1500" b="1" kern="1200" dirty="0" smtClean="0"/>
            <a:t> of the bonds in the reacting substances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affect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the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reaction</a:t>
          </a:r>
          <a:r>
            <a:rPr lang="tr-TR" sz="1500" b="1" kern="1200" dirty="0" smtClean="0"/>
            <a:t> rate. </a:t>
          </a:r>
        </a:p>
      </dsp:txBody>
      <dsp:txXfrm rot="10800000">
        <a:off x="279077" y="1810226"/>
        <a:ext cx="1546771" cy="2161812"/>
      </dsp:txXfrm>
    </dsp:sp>
    <dsp:sp modelId="{7365BCED-B115-4D4F-ACDE-FDC10308550F}">
      <dsp:nvSpPr>
        <dsp:cNvPr id="0" name=""/>
        <dsp:cNvSpPr/>
      </dsp:nvSpPr>
      <dsp:spPr>
        <a:xfrm>
          <a:off x="2041349" y="241363"/>
          <a:ext cx="1648143" cy="132749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5207E-5015-4EF2-B54A-4968E5AD9912}">
      <dsp:nvSpPr>
        <dsp:cNvPr id="0" name=""/>
        <dsp:cNvSpPr/>
      </dsp:nvSpPr>
      <dsp:spPr>
        <a:xfrm rot="10800000">
          <a:off x="2041349" y="1810226"/>
          <a:ext cx="1648143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R</a:t>
          </a:r>
          <a:r>
            <a:rPr lang="en-US" sz="1500" b="1" kern="1200" dirty="0" err="1" smtClean="0"/>
            <a:t>eaction</a:t>
          </a:r>
          <a:r>
            <a:rPr lang="en-US" sz="1500" b="1" kern="1200" dirty="0" smtClean="0"/>
            <a:t> rate is </a:t>
          </a:r>
          <a:r>
            <a:rPr lang="en-US" sz="1500" b="1" i="1" kern="1200" dirty="0" smtClean="0"/>
            <a:t>usually </a:t>
          </a:r>
          <a:r>
            <a:rPr lang="en-US" sz="1500" b="1" u="sng" kern="1200" dirty="0" smtClean="0"/>
            <a:t>proportional</a:t>
          </a:r>
          <a:r>
            <a:rPr lang="en-US" sz="1500" b="1" kern="1200" dirty="0" smtClean="0"/>
            <a:t> to the concentrations of the reactants. </a:t>
          </a:r>
          <a:endParaRPr lang="tr-TR" sz="1500" b="1" kern="1200" dirty="0"/>
        </a:p>
      </dsp:txBody>
      <dsp:txXfrm rot="10800000">
        <a:off x="2092035" y="1810226"/>
        <a:ext cx="1546771" cy="2161812"/>
      </dsp:txXfrm>
    </dsp:sp>
    <dsp:sp modelId="{08220834-0CB4-4E43-9555-1C9FFF586FD6}">
      <dsp:nvSpPr>
        <dsp:cNvPr id="0" name=""/>
        <dsp:cNvSpPr/>
      </dsp:nvSpPr>
      <dsp:spPr>
        <a:xfrm>
          <a:off x="3854307" y="241363"/>
          <a:ext cx="1648143" cy="13274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2DE7C-BC4A-4D1E-A39F-5588B94B45AE}">
      <dsp:nvSpPr>
        <dsp:cNvPr id="0" name=""/>
        <dsp:cNvSpPr/>
      </dsp:nvSpPr>
      <dsp:spPr>
        <a:xfrm rot="10800000">
          <a:off x="3854307" y="1810226"/>
          <a:ext cx="1648143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i="1" kern="1200" dirty="0" err="1" smtClean="0"/>
            <a:t>In</a:t>
          </a:r>
          <a:r>
            <a:rPr lang="tr-TR" sz="1500" b="1" i="1" kern="1200" dirty="0" smtClean="0"/>
            <a:t> general</a:t>
          </a:r>
          <a:r>
            <a:rPr lang="tr-TR" sz="1500" b="1" kern="1200" dirty="0" smtClean="0"/>
            <a:t>, </a:t>
          </a:r>
          <a:r>
            <a:rPr lang="en-US" sz="1500" b="1" kern="1200" dirty="0" smtClean="0"/>
            <a:t>as the temperature increases</a:t>
          </a:r>
          <a:r>
            <a:rPr lang="tr-TR" sz="1500" b="1" kern="1200" dirty="0" smtClean="0"/>
            <a:t>, </a:t>
          </a:r>
          <a:r>
            <a:rPr lang="tr-TR" sz="1500" b="1" kern="1200" dirty="0" err="1" smtClean="0"/>
            <a:t>reaction</a:t>
          </a:r>
          <a:r>
            <a:rPr lang="tr-TR" sz="1500" b="1" kern="1200" dirty="0" smtClean="0"/>
            <a:t> rate </a:t>
          </a:r>
          <a:r>
            <a:rPr lang="tr-TR" sz="1500" b="1" kern="1200" dirty="0" err="1" smtClean="0"/>
            <a:t>increases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due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to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increase</a:t>
          </a:r>
          <a:r>
            <a:rPr lang="tr-TR" sz="1500" b="1" kern="1200" dirty="0" smtClean="0"/>
            <a:t> in  </a:t>
          </a:r>
          <a:r>
            <a:rPr lang="tr-TR" sz="1500" b="1" kern="1200" dirty="0" err="1" smtClean="0"/>
            <a:t>average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kinetic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energies</a:t>
          </a:r>
          <a:r>
            <a:rPr lang="tr-TR" sz="1500" b="1" kern="1200" dirty="0" smtClean="0"/>
            <a:t> of </a:t>
          </a:r>
          <a:r>
            <a:rPr lang="tr-TR" sz="1500" b="1" kern="1200" dirty="0" err="1" smtClean="0"/>
            <a:t>the</a:t>
          </a:r>
          <a:r>
            <a:rPr lang="tr-TR" sz="1500" b="1" kern="1200" dirty="0" smtClean="0"/>
            <a:t> </a:t>
          </a:r>
          <a:r>
            <a:rPr lang="tr-TR" sz="1500" b="1" kern="1200" dirty="0" err="1" smtClean="0"/>
            <a:t>molecules</a:t>
          </a:r>
          <a:r>
            <a:rPr lang="tr-TR" sz="1500" b="1" kern="1200" dirty="0" smtClean="0"/>
            <a:t>.</a:t>
          </a:r>
          <a:endParaRPr lang="tr-TR" sz="1500" b="1" kern="1200" dirty="0"/>
        </a:p>
      </dsp:txBody>
      <dsp:txXfrm rot="10800000">
        <a:off x="3904993" y="1810226"/>
        <a:ext cx="1546771" cy="2161812"/>
      </dsp:txXfrm>
    </dsp:sp>
    <dsp:sp modelId="{54EF606F-D322-47F3-AC07-86536D41478A}">
      <dsp:nvSpPr>
        <dsp:cNvPr id="0" name=""/>
        <dsp:cNvSpPr/>
      </dsp:nvSpPr>
      <dsp:spPr>
        <a:xfrm>
          <a:off x="5667265" y="241363"/>
          <a:ext cx="1648143" cy="1327499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94FCA-721B-4EA9-B6C3-FBD85CD75CC0}">
      <dsp:nvSpPr>
        <dsp:cNvPr id="0" name=""/>
        <dsp:cNvSpPr/>
      </dsp:nvSpPr>
      <dsp:spPr>
        <a:xfrm rot="10800000">
          <a:off x="5667265" y="1810226"/>
          <a:ext cx="1648143" cy="22124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catalyst provides an alternative pathway by which the reaction can proceed and in which the activation energy is lower. </a:t>
          </a:r>
          <a:endParaRPr lang="tr-TR" sz="1400" b="1" kern="1200" dirty="0"/>
        </a:p>
      </dsp:txBody>
      <dsp:txXfrm rot="10800000">
        <a:off x="5717951" y="1810226"/>
        <a:ext cx="1546771" cy="2161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75A6A-B4F8-4FD1-8DCF-53C5B66AAE01}">
      <dsp:nvSpPr>
        <dsp:cNvPr id="0" name=""/>
        <dsp:cNvSpPr/>
      </dsp:nvSpPr>
      <dsp:spPr>
        <a:xfrm>
          <a:off x="0" y="0"/>
          <a:ext cx="6779916" cy="13376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D5BE-40F3-416B-9546-5EE47AB71DFA}">
      <dsp:nvSpPr>
        <dsp:cNvPr id="0" name=""/>
        <dsp:cNvSpPr/>
      </dsp:nvSpPr>
      <dsp:spPr>
        <a:xfrm>
          <a:off x="203397" y="178352"/>
          <a:ext cx="1991600" cy="98093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FC7F0-9A0F-46B8-9861-565A0A01E2D5}">
      <dsp:nvSpPr>
        <dsp:cNvPr id="0" name=""/>
        <dsp:cNvSpPr/>
      </dsp:nvSpPr>
      <dsp:spPr>
        <a:xfrm rot="10800000">
          <a:off x="203397" y="1337642"/>
          <a:ext cx="1991600" cy="16348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i="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Advantage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Low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cost</a:t>
          </a:r>
          <a:endParaRPr lang="tr-TR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Disadvantage</a:t>
          </a:r>
          <a:r>
            <a:rPr lang="tr-TR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Additional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neutralization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step is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necessary</a:t>
          </a:r>
          <a:endParaRPr lang="tr-TR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3676" y="1337642"/>
        <a:ext cx="1891042" cy="1584618"/>
      </dsp:txXfrm>
    </dsp:sp>
    <dsp:sp modelId="{6EDDF08B-DCAA-415E-9DB8-A172B5CB3B0A}">
      <dsp:nvSpPr>
        <dsp:cNvPr id="0" name=""/>
        <dsp:cNvSpPr/>
      </dsp:nvSpPr>
      <dsp:spPr>
        <a:xfrm>
          <a:off x="2394157" y="178352"/>
          <a:ext cx="1991600" cy="98093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91346-14B2-4432-99BD-F01EAA61487A}">
      <dsp:nvSpPr>
        <dsp:cNvPr id="0" name=""/>
        <dsp:cNvSpPr/>
      </dsp:nvSpPr>
      <dsp:spPr>
        <a:xfrm rot="10800000">
          <a:off x="2394157" y="1337642"/>
          <a:ext cx="1991600" cy="16348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The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most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popular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method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tr-TR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44436" y="1337642"/>
        <a:ext cx="1891042" cy="1584618"/>
      </dsp:txXfrm>
    </dsp:sp>
    <dsp:sp modelId="{7AD14788-9AAB-4BF3-9B04-CFD666C1F8E5}">
      <dsp:nvSpPr>
        <dsp:cNvPr id="0" name=""/>
        <dsp:cNvSpPr/>
      </dsp:nvSpPr>
      <dsp:spPr>
        <a:xfrm>
          <a:off x="4584918" y="178352"/>
          <a:ext cx="1991600" cy="980938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E6470-CCE9-4443-B964-A218EC87A32E}">
      <dsp:nvSpPr>
        <dsp:cNvPr id="0" name=""/>
        <dsp:cNvSpPr/>
      </dsp:nvSpPr>
      <dsp:spPr>
        <a:xfrm rot="10800000">
          <a:off x="4584918" y="1337642"/>
          <a:ext cx="1991600" cy="1634897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Advantage: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High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efficiency</a:t>
          </a:r>
          <a:endParaRPr lang="tr-TR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Disadvantage</a:t>
          </a:r>
          <a:r>
            <a:rPr lang="tr-TR" sz="12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Expensive</a:t>
          </a:r>
          <a:endParaRPr lang="tr-TR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Temperature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</a:t>
          </a:r>
          <a:r>
            <a:rPr lang="tr-T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tr-TR" sz="1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limitations</a:t>
          </a:r>
          <a:endParaRPr lang="tr-TR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35197" y="1337642"/>
        <a:ext cx="1891042" cy="1584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046F4-0BFB-4EE2-874F-637A1A9FF46C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3D002-79F8-4F95-9CCD-4A8A02D64E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5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93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58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82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49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56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77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79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138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D002-79F8-4F95-9CCD-4A8A02D64EC5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0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7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4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7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87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36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011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624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4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98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398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91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88FE04-1A27-409C-834C-2071BAE4D9B8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C72296-1C42-469B-95C3-A699456C137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4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591513" y="2339831"/>
            <a:ext cx="5415327" cy="1460839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6</a:t>
            </a:r>
            <a:br>
              <a:rPr lang="tr-T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REACTORS</a:t>
            </a:r>
            <a:endParaRPr lang="tr-TR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RES. ASST. DR. HANDE GÜNAN YÜCEL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RES. ASST. ANIL KUBAN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8" y="1347995"/>
            <a:ext cx="3357545" cy="24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96191" y="211862"/>
            <a:ext cx="780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KMU 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  <a:b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LABORATORY II</a:t>
            </a:r>
            <a:b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OF REACTIONS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2099434"/>
            <a:ext cx="4407117" cy="34961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ctivation</a:t>
            </a:r>
            <a:r>
              <a:rPr lang="en-US" sz="1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always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occurrence of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energy needed to cause a reaction to occur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reactants alone, it is very tedious to achieve this barrier.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present in a particular reaction it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the activation energy barrier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reaction occurs at a rate faster than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before.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7" descr="Açıklama: C:\Users\DAMLA\Downloads\750px-Activation_energ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14" y="3004115"/>
            <a:ext cx="2822398" cy="22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694654" y="2099434"/>
            <a:ext cx="3327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 THIS CASE, CATALYST SPEEDS UP THE REACTION.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831814" y="5313123"/>
            <a:ext cx="289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required to enter transition state decreases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ARRHENIUS EQUATION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1960984"/>
            <a:ext cx="7543801" cy="4023360"/>
          </a:xfrm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activation energy and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at which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reaction proceeds. 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21673" y="4156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822960" y="3989875"/>
            <a:ext cx="356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niversal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constan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22960" y="4320404"/>
            <a:ext cx="356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emperature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822960" y="4636206"/>
            <a:ext cx="356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eaction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coefficient 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22960" y="3649498"/>
            <a:ext cx="38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requency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 for the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</a:t>
            </a:r>
            <a:r>
              <a:rPr lang="tr-T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60" y="2776279"/>
            <a:ext cx="8113211" cy="741528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3093720" y="2636520"/>
            <a:ext cx="2590800" cy="88128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ENDOTHERMIC-EXOTHERMIC REACTIONS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4285" y="1923240"/>
            <a:ext cx="3290236" cy="2645254"/>
          </a:xfrm>
        </p:spPr>
        <p:txBody>
          <a:bodyPr>
            <a:noAutofit/>
          </a:bodyPr>
          <a:lstStyle/>
          <a:p>
            <a:pPr lvl="0" algn="ctr"/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reaction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roducts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absorb part of the reagents’ energy.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part of the energy </a:t>
            </a:r>
            <a:r>
              <a:rPr lang="en-US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(ΔH) needed for the reaction to take place, is absorbed by the products.</a:t>
            </a:r>
            <a:endParaRPr lang="tr-TR" sz="18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056020" y="1923240"/>
            <a:ext cx="2988644" cy="239761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reaction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energy level of the products is lower than that of the reagents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nergy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released to the environment.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96" y="4315757"/>
            <a:ext cx="2114550" cy="20002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14" y="4315757"/>
            <a:ext cx="2047875" cy="20097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95425" y="1854639"/>
            <a:ext cx="3507957" cy="242959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914372" y="1854639"/>
            <a:ext cx="3507957" cy="2429591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FACTORS AFFECTING REACTION RATES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223874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384300" y="2298032"/>
            <a:ext cx="104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Nature of </a:t>
            </a:r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Reactants</a:t>
            </a:r>
            <a:endParaRPr lang="tr-T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93023" y="2421141"/>
            <a:ext cx="146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Initial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Reactant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Concentrations</a:t>
            </a:r>
            <a:endParaRPr lang="tr-T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96923" y="2544251"/>
            <a:ext cx="143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Temperature</a:t>
            </a:r>
            <a:endParaRPr lang="tr-T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775867" y="2298032"/>
            <a:ext cx="104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Presence of </a:t>
            </a:r>
            <a:r>
              <a:rPr lang="tr-TR" sz="1600" b="1" dirty="0" err="1" smtClean="0">
                <a:solidFill>
                  <a:schemeClr val="accent3">
                    <a:lumMod val="50000"/>
                  </a:schemeClr>
                </a:solidFill>
              </a:rPr>
              <a:t>Catalyst</a:t>
            </a:r>
            <a:endParaRPr lang="tr-TR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6904" y="1845734"/>
            <a:ext cx="5738260" cy="15872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synthetic, organic or simply a metal.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ideal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easily recovered after the reaction and can be reused for other reactions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An image depicting a catalyst partic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80" y="178231"/>
            <a:ext cx="2021305" cy="14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6904" y="3560551"/>
            <a:ext cx="5005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Catalysts are classified according to their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catalysts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(A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ctivators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speed of the chemical reaction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catalysts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ecrease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speed of a chemical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481590" y="4391547"/>
            <a:ext cx="352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Applications: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Fertilizers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Converters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https://www.researchgate.net/profile/Thang_Nguyen53/publication/334773803/figure/fig1/AS:786509682708480@1564529929475/Catalytic-converter-an-example-of-metallic-heterogeneous-cataly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9" y="2333414"/>
            <a:ext cx="2868416" cy="17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4880" y="286604"/>
            <a:ext cx="754380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37361"/>
            <a:ext cx="851916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 proteins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that speed up chemical reactions. 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proteins, enzymes consist of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chains of amino acids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held together by peptide bonds. 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catalyze only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biochemical </a:t>
            </a:r>
            <a:r>
              <a:rPr lang="en-US" sz="1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sz="18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more specific than catalysts</a:t>
            </a:r>
            <a:r>
              <a:rPr lang="en-US" sz="1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for proper working they depend upon strict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optimum conditions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living systems, enzymes have crucial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enzyme has a unique 3-D shape, including a surface groove called an active site, which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fits its target substrate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much like a key fits in a lock. Other substances that don’t fit can't enter the active site and no reaction occurs.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1" descr="Açıklama: File:Induced fit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19" y="5364247"/>
            <a:ext cx="3829325" cy="14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6012" y="270263"/>
            <a:ext cx="7543800" cy="1450757"/>
          </a:xfrm>
        </p:spPr>
        <p:txBody>
          <a:bodyPr>
            <a:normAutofit/>
          </a:bodyPr>
          <a:lstStyle/>
          <a:p>
            <a:r>
              <a:rPr lang="tr-TR" sz="4000" smtClean="0">
                <a:latin typeface="Arial" panose="020B0604020202020204" pitchFamily="34" charset="0"/>
                <a:cs typeface="Arial" panose="020B0604020202020204" pitchFamily="34" charset="0"/>
              </a:rPr>
              <a:t>SUCROSE HYDROLYSİS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484678" y="1919486"/>
            <a:ext cx="30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disaccharide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is composed by the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fructose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monosaccharides 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318246" y="3385902"/>
            <a:ext cx="317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tr-TR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tr-TR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Water breaks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sucrose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fructose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401854" y="1900173"/>
            <a:ext cx="4627346" cy="2085893"/>
            <a:chOff x="209349" y="1907612"/>
            <a:chExt cx="3996325" cy="1771313"/>
          </a:xfrm>
        </p:grpSpPr>
        <p:grpSp>
          <p:nvGrpSpPr>
            <p:cNvPr id="19" name="Grup 18"/>
            <p:cNvGrpSpPr/>
            <p:nvPr/>
          </p:nvGrpSpPr>
          <p:grpSpPr>
            <a:xfrm>
              <a:off x="209349" y="1907612"/>
              <a:ext cx="3996325" cy="1312704"/>
              <a:chOff x="822960" y="1967770"/>
              <a:chExt cx="3996325" cy="1312704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824964" y="1967770"/>
                <a:ext cx="876887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Sucrose</a:t>
                </a:r>
                <a:r>
                  <a:rPr lang="tr-T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Metin kutusu 5"/>
              <p:cNvSpPr txBox="1"/>
              <p:nvPr/>
            </p:nvSpPr>
            <p:spPr>
              <a:xfrm>
                <a:off x="3040706" y="1967770"/>
                <a:ext cx="99946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Glucose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Metin kutusu 6"/>
              <p:cNvSpPr txBox="1"/>
              <p:nvPr/>
            </p:nvSpPr>
            <p:spPr>
              <a:xfrm>
                <a:off x="3883065" y="1980993"/>
                <a:ext cx="921488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Fructose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Metin kutusu 7"/>
              <p:cNvSpPr txBox="1"/>
              <p:nvPr/>
            </p:nvSpPr>
            <p:spPr>
              <a:xfrm>
                <a:off x="1966212" y="1980993"/>
                <a:ext cx="1105787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Water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1694363" y="1974071"/>
                <a:ext cx="34795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3767606" y="1990687"/>
                <a:ext cx="45720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Düz Ok Bağlayıcısı 11"/>
              <p:cNvCxnSpPr/>
              <p:nvPr/>
            </p:nvCxnSpPr>
            <p:spPr>
              <a:xfrm>
                <a:off x="2679405" y="2124741"/>
                <a:ext cx="3255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Metin kutusu 12"/>
              <p:cNvSpPr txBox="1"/>
              <p:nvPr/>
            </p:nvSpPr>
            <p:spPr>
              <a:xfrm>
                <a:off x="956923" y="3003475"/>
                <a:ext cx="96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tr-TR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2904302" y="3003475"/>
                <a:ext cx="96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1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Metin kutusu 14"/>
              <p:cNvSpPr txBox="1"/>
              <p:nvPr/>
            </p:nvSpPr>
            <p:spPr>
              <a:xfrm>
                <a:off x="3849792" y="3003474"/>
                <a:ext cx="96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1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pic>
            <p:nvPicPr>
              <p:cNvPr id="16" name="Resim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2960" y="2283078"/>
                <a:ext cx="3876675" cy="781050"/>
              </a:xfrm>
              <a:prstGeom prst="rect">
                <a:avLst/>
              </a:prstGeom>
            </p:spPr>
          </p:pic>
          <p:sp>
            <p:nvSpPr>
              <p:cNvPr id="17" name="Metin kutusu 16"/>
              <p:cNvSpPr txBox="1"/>
              <p:nvPr/>
            </p:nvSpPr>
            <p:spPr>
              <a:xfrm>
                <a:off x="2619407" y="2415688"/>
                <a:ext cx="5697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tr-T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Metin kutusu 17"/>
              <p:cNvSpPr txBox="1"/>
              <p:nvPr/>
            </p:nvSpPr>
            <p:spPr>
              <a:xfrm>
                <a:off x="2469331" y="2633180"/>
                <a:ext cx="70263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9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Catalyst</a:t>
                </a:r>
                <a:endParaRPr lang="tr-T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Sağ Ayraç 24"/>
            <p:cNvSpPr/>
            <p:nvPr/>
          </p:nvSpPr>
          <p:spPr>
            <a:xfrm rot="5400000">
              <a:off x="3008614" y="2601515"/>
              <a:ext cx="460140" cy="169468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6" name="Metin kutusu 25"/>
          <p:cNvSpPr txBox="1"/>
          <p:nvPr/>
        </p:nvSpPr>
        <p:spPr>
          <a:xfrm>
            <a:off x="2582500" y="4147170"/>
            <a:ext cx="252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invert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sweeter than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sucrose.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80305" y="4332640"/>
            <a:ext cx="1909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(HIGH FRUCTOSE CORN SYRUP)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501735" y="1878432"/>
            <a:ext cx="3032235" cy="131280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5306933" y="3373435"/>
            <a:ext cx="3404649" cy="131280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2608764" y="4147170"/>
            <a:ext cx="2531682" cy="120033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348019" y="4332640"/>
            <a:ext cx="1841727" cy="1690358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6" name="Düz Ok Bağlayıcısı 35"/>
          <p:cNvCxnSpPr/>
          <p:nvPr/>
        </p:nvCxnSpPr>
        <p:spPr>
          <a:xfrm flipH="1">
            <a:off x="2201778" y="4679690"/>
            <a:ext cx="359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https://egbc-images.s3-eu-west-1.amazonaws.com/content/w620/83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1" y="5433555"/>
            <a:ext cx="1006075" cy="6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387782" y="2422420"/>
            <a:ext cx="6779916" cy="2972540"/>
            <a:chOff x="1552354" y="3432270"/>
            <a:chExt cx="5760895" cy="2436824"/>
          </a:xfrm>
        </p:grpSpPr>
        <p:graphicFrame>
          <p:nvGraphicFramePr>
            <p:cNvPr id="5" name="Diyagram 4"/>
            <p:cNvGraphicFramePr/>
            <p:nvPr>
              <p:extLst>
                <p:ext uri="{D42A27DB-BD31-4B8C-83A1-F6EECF244321}">
                  <p14:modId xmlns:p14="http://schemas.microsoft.com/office/powerpoint/2010/main" val="3736728610"/>
                </p:ext>
              </p:extLst>
            </p:nvPr>
          </p:nvGraphicFramePr>
          <p:xfrm>
            <a:off x="1552354" y="3432270"/>
            <a:ext cx="5760895" cy="24368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Metin kutusu 5"/>
            <p:cNvSpPr txBox="1"/>
            <p:nvPr/>
          </p:nvSpPr>
          <p:spPr>
            <a:xfrm>
              <a:off x="1700321" y="3554633"/>
              <a:ext cx="172247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Hydrolysis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endParaRPr lang="tr-TR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Acids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3422795" y="3554633"/>
              <a:ext cx="1998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Hydrolysis</a:t>
              </a:r>
              <a:endParaRPr lang="tr-TR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Cation</a:t>
              </a:r>
              <a:r>
                <a:rPr lang="tr-T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Exchange </a:t>
              </a:r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Resins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5421629" y="3554633"/>
              <a:ext cx="172247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Hydrolysis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by</a:t>
              </a:r>
              <a:endParaRPr lang="tr-TR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tr-T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Enzymes</a:t>
              </a:r>
              <a:endParaRPr lang="tr-T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411480" y="286604"/>
            <a:ext cx="873252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SUCROSE HYDROLYSIS METHODS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99061" y="296614"/>
            <a:ext cx="9387840" cy="1450757"/>
          </a:xfrm>
        </p:spPr>
        <p:txBody>
          <a:bodyPr>
            <a:normAutofit/>
          </a:bodyPr>
          <a:lstStyle/>
          <a:p>
            <a:pPr algn="ctr"/>
            <a:r>
              <a:rPr lang="tr-T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ORDER </a:t>
            </a:r>
            <a:br>
              <a:rPr lang="tr-T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AND CONVERSION</a:t>
            </a:r>
            <a:endParaRPr lang="tr-T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94902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 of inversion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k [Sucrose] [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b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O]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</a:t>
            </a:r>
            <a:endParaRPr lang="tr-T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seems to be second order, i.e. first order with respect to each sucrose and H</a:t>
            </a:r>
            <a:r>
              <a:rPr lang="en-US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The [H</a:t>
            </a:r>
            <a:r>
              <a:rPr lang="en-US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O] is also constant as it is used as solvent and present in large amount. Therefore, </a:t>
            </a:r>
            <a:r>
              <a:rPr lang="en-US" sz="1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reaction is only first order with respect to sucrose</a:t>
            </a:r>
            <a:r>
              <a:rPr lang="en-US" sz="18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8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351205" y="2254049"/>
            <a:ext cx="2853070" cy="42672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4004174" y="4614555"/>
            <a:ext cx="189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(1-X)=-k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833727" y="4679756"/>
            <a:ext cx="1892969" cy="33490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96002" y="4811280"/>
            <a:ext cx="70413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X=fractional conversion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k= reaction rate constant for a first order reaction, </a:t>
            </a:r>
            <a:r>
              <a:rPr kumimoji="0" lang="en-US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altLang="tr-T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endParaRPr kumimoji="0" lang="tr-TR" altLang="tr-TR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tr-TR" alt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altLang="tr-TR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> time, 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996002" y="5164576"/>
            <a:ext cx="5533360" cy="88243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822958" y="3640703"/>
            <a:ext cx="775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ion exchange based fixed bed reactors, the simplest approach is to describe it as an ideal plug flow reactor, and therefore the conversion can be derived for a first order reaction as: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PACKED BED REACTOR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59" y="1845734"/>
            <a:ext cx="8138161" cy="109948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catalytic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 consists in essence of a container filled with catalyst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porous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tr-T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tr-T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r="5914"/>
          <a:stretch/>
        </p:blipFill>
        <p:spPr bwMode="auto">
          <a:xfrm>
            <a:off x="78353" y="4693920"/>
            <a:ext cx="848027" cy="139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41991" y="3367378"/>
            <a:ext cx="3164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FIXED BED REACTORS</a:t>
            </a:r>
          </a:p>
          <a:p>
            <a:pPr algn="just"/>
            <a:endParaRPr lang="tr-TR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atalyst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pellets </a:t>
            </a:r>
            <a:r>
              <a:rPr lang="en-U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occurs within the catalyst particles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Catalytic particles can vary in size and shape: granular, cylindrical, spherical, etc.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537404" y="3412436"/>
            <a:ext cx="3545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FLUIDIZED BED 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</a:p>
          <a:p>
            <a:pPr algn="just"/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article-fluid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mixture behaves as though it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agitation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solids in contact with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means that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uniform temperatures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be maintained even in highly exothermic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çıklama: http://www.engin.umich.edu/~cre/12chap/images/cd12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64" y="4973052"/>
            <a:ext cx="1007936" cy="125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AIMS </a:t>
            </a:r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EXPERIMENT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" y="229761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catalytic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06780" y="3456333"/>
            <a:ext cx="720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tr-T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tr-T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tr-T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r>
              <a:rPr lang="tr-T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2960" y="4582599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catalytic</a:t>
            </a:r>
            <a:r>
              <a:rPr lang="tr-TR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22960" y="2103120"/>
            <a:ext cx="7543800" cy="93940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22960" y="3287682"/>
            <a:ext cx="7543800" cy="93940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822960" y="4430023"/>
            <a:ext cx="7543800" cy="93940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7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480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STEPS IN CATALYTIC REACTION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51631"/>
              </p:ext>
            </p:extLst>
          </p:nvPr>
        </p:nvGraphicFramePr>
        <p:xfrm>
          <a:off x="182880" y="3893688"/>
          <a:ext cx="8747760" cy="29643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747760">
                  <a:extLst>
                    <a:ext uri="{9D8B030D-6E8A-4147-A177-3AD203B41FA5}">
                      <a16:colId xmlns:a16="http://schemas.microsoft.com/office/drawing/2014/main" val="3371175693"/>
                    </a:ext>
                  </a:extLst>
                </a:gridCol>
              </a:tblGrid>
              <a:tr h="57012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(diffusion) of the reactant(s) (e.g., species A) from the bulk fluid to the external surface of the catalyst pellet.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289029"/>
                  </a:ext>
                </a:extLst>
              </a:tr>
              <a:tr h="57012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reactant from the pore mouth through the catalyst pores to the immediate vicinity of the internal catalyst surface. 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571176"/>
                  </a:ext>
                </a:extLst>
              </a:tr>
              <a:tr h="28506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Adsorption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reactant A onto the catalyst surface.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764066"/>
                  </a:ext>
                </a:extLst>
              </a:tr>
              <a:tr h="28506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the surface of the catalyst (e.g., A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B).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521844"/>
                  </a:ext>
                </a:extLst>
              </a:tr>
              <a:tr h="28506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Desorption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products (e.g., B) from the surface.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745688"/>
                  </a:ext>
                </a:extLst>
              </a:tr>
              <a:tr h="4844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Diffusion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products from the interior of the pellet to the pore mouth at the external surface.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837127"/>
                  </a:ext>
                </a:extLst>
              </a:tr>
              <a:tr h="4844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of the products from the external pellet surface to the bulk fluid.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309887"/>
                  </a:ext>
                </a:extLst>
              </a:tr>
            </a:tbl>
          </a:graphicData>
        </a:graphic>
      </p:graphicFrame>
      <p:pic>
        <p:nvPicPr>
          <p:cNvPr id="6" name="Resim 5" descr="Açıklama: C:\Users\user\Desktop\Resim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"/>
          <a:stretch>
            <a:fillRect/>
          </a:stretch>
        </p:blipFill>
        <p:spPr bwMode="auto">
          <a:xfrm>
            <a:off x="3169920" y="1780662"/>
            <a:ext cx="2915702" cy="19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1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EFFECTIVENESS FACTOR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Resim 11" descr="Açıklama: C:\Users\user\AppData\Local\Microsoft\Windows\Temporary Internet Files\Content.Word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1" y="1992542"/>
            <a:ext cx="3859618" cy="264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60" y="2251943"/>
            <a:ext cx="4483130" cy="11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58675" y="3793195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η=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70326" y="3793195"/>
            <a:ext cx="1140846" cy="467832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>
              <a:solidFill>
                <a:srgbClr val="FF66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83193" y="4973121"/>
            <a:ext cx="386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effectiveness factor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larger importance of the physical processes of mass transfer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712932" y="5088907"/>
            <a:ext cx="3864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case of an effectiveness factor greater than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temperatures within the particle.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84791" y="4973121"/>
            <a:ext cx="3965945" cy="1154902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4697433" y="4973121"/>
            <a:ext cx="3965945" cy="1154902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3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THIELE MODULUS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452437" y="1923419"/>
            <a:ext cx="3444827" cy="1683124"/>
            <a:chOff x="1690699" y="2346616"/>
            <a:chExt cx="3444827" cy="1683124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4"/>
            <a:srcRect r="40221" b="22249"/>
            <a:stretch/>
          </p:blipFill>
          <p:spPr>
            <a:xfrm>
              <a:off x="1690699" y="2346617"/>
              <a:ext cx="3444827" cy="1683123"/>
            </a:xfrm>
            <a:prstGeom prst="rect">
              <a:avLst/>
            </a:prstGeom>
          </p:spPr>
        </p:pic>
        <p:sp>
          <p:nvSpPr>
            <p:cNvPr id="14" name="Dikdörtgen 13"/>
            <p:cNvSpPr/>
            <p:nvPr/>
          </p:nvSpPr>
          <p:spPr>
            <a:xfrm>
              <a:off x="1737858" y="2346616"/>
              <a:ext cx="3359891" cy="1683123"/>
            </a:xfrm>
            <a:prstGeom prst="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53" name="Resim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9" y="3792601"/>
            <a:ext cx="3638815" cy="24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71"/>
          <p:cNvSpPr>
            <a:spLocks noChangeArrowheads="1"/>
          </p:cNvSpPr>
          <p:nvPr/>
        </p:nvSpPr>
        <p:spPr bwMode="auto">
          <a:xfrm>
            <a:off x="4150893" y="1885169"/>
            <a:ext cx="118104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17" name="Nesn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58005"/>
              </p:ext>
            </p:extLst>
          </p:nvPr>
        </p:nvGraphicFramePr>
        <p:xfrm>
          <a:off x="4407567" y="1885169"/>
          <a:ext cx="2896342" cy="82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6" r:id="rId6" imgW="1815312" imgH="495085" progId="Equation.DSMT4">
                  <p:embed/>
                </p:oleObj>
              </mc:Choice>
              <mc:Fallback>
                <p:oleObj r:id="rId6" imgW="1815312" imgH="495085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567" y="1885169"/>
                        <a:ext cx="2896342" cy="821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150893" y="2764979"/>
            <a:ext cx="106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De&gt;&gt;k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306892" y="2764979"/>
            <a:ext cx="36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kinetically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150893" y="3163100"/>
            <a:ext cx="106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De&lt;&lt;k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06891" y="3192186"/>
            <a:ext cx="36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691390" y="5331634"/>
            <a:ext cx="522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Thiele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modulus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689685" y="3672997"/>
            <a:ext cx="522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kinetically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689685" y="4544738"/>
            <a:ext cx="522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150893" y="2707104"/>
            <a:ext cx="4768514" cy="89943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3689684" y="3726146"/>
            <a:ext cx="5229725" cy="65661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3689683" y="4534457"/>
            <a:ext cx="5229725" cy="65661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3689682" y="5342768"/>
            <a:ext cx="5229725" cy="65661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3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63880" y="1295400"/>
            <a:ext cx="8046720" cy="385572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48640" y="1798320"/>
            <a:ext cx="8046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SET-UP </a:t>
            </a:r>
          </a:p>
          <a:p>
            <a:pPr algn="ctr"/>
            <a:r>
              <a:rPr lang="tr-T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tr-T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tr-T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1575" y="193701"/>
            <a:ext cx="754380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SET-UP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Resim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/>
          <a:stretch>
            <a:fillRect/>
          </a:stretch>
        </p:blipFill>
        <p:spPr bwMode="auto">
          <a:xfrm>
            <a:off x="2607310" y="2210442"/>
            <a:ext cx="575945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21" y="2126822"/>
            <a:ext cx="2240492" cy="164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Resim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01" y="3838613"/>
            <a:ext cx="613259" cy="49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Resim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51" y="5595274"/>
            <a:ext cx="958696" cy="8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Resim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09" y="3548581"/>
            <a:ext cx="1067285" cy="78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607310" y="4867020"/>
            <a:ext cx="678150" cy="87076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162217" y="5790508"/>
            <a:ext cx="156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eed</a:t>
            </a:r>
            <a:endParaRPr lang="tr-T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ucrose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olution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051323" y="4580487"/>
            <a:ext cx="850825" cy="26581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394758" y="4027048"/>
            <a:ext cx="483571" cy="4391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4284223" y="4027048"/>
            <a:ext cx="483571" cy="4391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232297" y="2433615"/>
            <a:ext cx="1860698" cy="157271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/>
          <p:cNvSpPr txBox="1"/>
          <p:nvPr/>
        </p:nvSpPr>
        <p:spPr>
          <a:xfrm>
            <a:off x="828569" y="4610435"/>
            <a:ext cx="15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Peristaltic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22373" y="3817064"/>
            <a:ext cx="15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128843" y="5779224"/>
            <a:ext cx="1566179" cy="48178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848649" y="4605410"/>
            <a:ext cx="1536653" cy="72807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2404195" y="4686266"/>
            <a:ext cx="647128" cy="160035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kdörtgen 23"/>
          <p:cNvSpPr/>
          <p:nvPr/>
        </p:nvSpPr>
        <p:spPr>
          <a:xfrm>
            <a:off x="1022373" y="3743602"/>
            <a:ext cx="1536653" cy="72807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5" name="Düz Ok Bağlayıcısı 24"/>
          <p:cNvCxnSpPr/>
          <p:nvPr/>
        </p:nvCxnSpPr>
        <p:spPr>
          <a:xfrm flipH="1">
            <a:off x="2559026" y="4364519"/>
            <a:ext cx="813776" cy="0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/>
          <p:cNvSpPr txBox="1"/>
          <p:nvPr/>
        </p:nvSpPr>
        <p:spPr>
          <a:xfrm>
            <a:off x="3191411" y="1748645"/>
            <a:ext cx="21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size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3239695" y="1788603"/>
            <a:ext cx="2031081" cy="56719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1026229" y="2173053"/>
            <a:ext cx="1301033" cy="1468201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5386370" y="1789973"/>
            <a:ext cx="218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5425318" y="1769700"/>
            <a:ext cx="2031081" cy="58609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/>
          <p:cNvSpPr txBox="1"/>
          <p:nvPr/>
        </p:nvSpPr>
        <p:spPr>
          <a:xfrm>
            <a:off x="7357728" y="2510050"/>
            <a:ext cx="17195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jacketed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hot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circulates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7357730" y="2519975"/>
            <a:ext cx="1634017" cy="867747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7083974" y="5828360"/>
            <a:ext cx="94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7144274" y="5836325"/>
            <a:ext cx="867973" cy="48178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/>
          <p:cNvSpPr/>
          <p:nvPr/>
        </p:nvSpPr>
        <p:spPr>
          <a:xfrm>
            <a:off x="6913129" y="4368840"/>
            <a:ext cx="1142271" cy="58071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38" name="Metin kutusu 37"/>
          <p:cNvSpPr txBox="1"/>
          <p:nvPr/>
        </p:nvSpPr>
        <p:spPr>
          <a:xfrm>
            <a:off x="6864349" y="4334459"/>
            <a:ext cx="121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circulate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hot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7771837" y="3467872"/>
            <a:ext cx="1327077" cy="1557216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41" name="Metin kutusu 40"/>
          <p:cNvSpPr txBox="1"/>
          <p:nvPr/>
        </p:nvSpPr>
        <p:spPr>
          <a:xfrm>
            <a:off x="7859179" y="3455428"/>
            <a:ext cx="1217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glucose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meter</a:t>
            </a:r>
            <a:r>
              <a:rPr lang="tr-T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 measuring the glucose concentration at the outlet stream </a:t>
            </a:r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3" name="Resim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4" t="4417" r="2441" b="14551"/>
          <a:stretch>
            <a:fillRect/>
          </a:stretch>
        </p:blipFill>
        <p:spPr bwMode="auto">
          <a:xfrm>
            <a:off x="8503991" y="5101176"/>
            <a:ext cx="492925" cy="77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Düz Ok Bağlayıcısı 35"/>
          <p:cNvCxnSpPr/>
          <p:nvPr/>
        </p:nvCxnSpPr>
        <p:spPr>
          <a:xfrm>
            <a:off x="7938675" y="5463439"/>
            <a:ext cx="5576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20" grpId="0" animBg="1"/>
      <p:bldP spid="21" grpId="0" animBg="1"/>
      <p:bldP spid="24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5" grpId="1"/>
      <p:bldP spid="37" grpId="0" animBg="1"/>
      <p:bldP spid="37" grpId="1" animBg="1"/>
      <p:bldP spid="39" grpId="0" animBg="1"/>
      <p:bldP spid="39" grpId="1" animBg="1"/>
      <p:bldP spid="38" grpId="0"/>
      <p:bldP spid="38" grpId="1"/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238785" y="4107277"/>
            <a:ext cx="348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jacketed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hot water circulate though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isothermal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900933" y="2206866"/>
            <a:ext cx="4099958" cy="2943225"/>
            <a:chOff x="635119" y="2246100"/>
            <a:chExt cx="4099958" cy="294322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02" y="2246100"/>
              <a:ext cx="4029075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ikdörtgen 4"/>
            <p:cNvSpPr/>
            <p:nvPr/>
          </p:nvSpPr>
          <p:spPr>
            <a:xfrm>
              <a:off x="1227220" y="2323535"/>
              <a:ext cx="920557" cy="3083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1227220" y="2337567"/>
              <a:ext cx="9524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Reactor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tr-T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2277161" y="2323535"/>
              <a:ext cx="899176" cy="3083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2200440" y="2339234"/>
              <a:ext cx="1040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Reactor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tr-T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706003" y="2949733"/>
              <a:ext cx="814454" cy="8459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635119" y="3025215"/>
              <a:ext cx="956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Particle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diameter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0.4 mm</a:t>
              </a:r>
            </a:p>
            <a:p>
              <a:pPr algn="ctr"/>
              <a:endParaRPr lang="tr-T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2910569" y="2904844"/>
              <a:ext cx="814455" cy="8459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2839685" y="2989497"/>
              <a:ext cx="956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Particle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tr-T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diameter</a:t>
              </a:r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tr-T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0.8 mm</a:t>
              </a:r>
            </a:p>
            <a:p>
              <a:pPr algn="ctr"/>
              <a:endParaRPr lang="tr-T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Metin kutusu 18"/>
          <p:cNvSpPr txBox="1"/>
          <p:nvPr/>
        </p:nvSpPr>
        <p:spPr>
          <a:xfrm>
            <a:off x="5238788" y="1895305"/>
            <a:ext cx="35968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fixed-bed</a:t>
            </a:r>
            <a:r>
              <a:rPr lang="tr-TR" sz="1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16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5198006" y="2800147"/>
            <a:ext cx="3678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filled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resin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catalyze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But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 of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tr-TR" sz="1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1600" dirty="0"/>
          </a:p>
        </p:txBody>
      </p:sp>
      <p:sp>
        <p:nvSpPr>
          <p:cNvPr id="22" name="Dikdörtgen 21"/>
          <p:cNvSpPr/>
          <p:nvPr/>
        </p:nvSpPr>
        <p:spPr>
          <a:xfrm>
            <a:off x="5238785" y="1908026"/>
            <a:ext cx="3596871" cy="57900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5238785" y="2738598"/>
            <a:ext cx="3596871" cy="136867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5238785" y="4309800"/>
            <a:ext cx="3591316" cy="136867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6012" y="270263"/>
            <a:ext cx="754380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REACTION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484678" y="1919486"/>
            <a:ext cx="30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disaccharide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is composed by the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fructose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monosaccharides 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318246" y="3385902"/>
            <a:ext cx="317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tr-TR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hydrolysis</a:t>
            </a:r>
            <a:r>
              <a:rPr lang="tr-TR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Water breaks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sucrose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fructose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 27"/>
          <p:cNvGrpSpPr/>
          <p:nvPr/>
        </p:nvGrpSpPr>
        <p:grpSpPr>
          <a:xfrm>
            <a:off x="401854" y="1900173"/>
            <a:ext cx="4627346" cy="2085893"/>
            <a:chOff x="209349" y="1907612"/>
            <a:chExt cx="3996325" cy="1771313"/>
          </a:xfrm>
        </p:grpSpPr>
        <p:grpSp>
          <p:nvGrpSpPr>
            <p:cNvPr id="19" name="Grup 18"/>
            <p:cNvGrpSpPr/>
            <p:nvPr/>
          </p:nvGrpSpPr>
          <p:grpSpPr>
            <a:xfrm>
              <a:off x="209349" y="1907612"/>
              <a:ext cx="3996325" cy="1312704"/>
              <a:chOff x="822960" y="1967770"/>
              <a:chExt cx="3996325" cy="1312704"/>
            </a:xfrm>
          </p:grpSpPr>
          <p:sp>
            <p:nvSpPr>
              <p:cNvPr id="5" name="Metin kutusu 4"/>
              <p:cNvSpPr txBox="1"/>
              <p:nvPr/>
            </p:nvSpPr>
            <p:spPr>
              <a:xfrm>
                <a:off x="824964" y="1967770"/>
                <a:ext cx="876887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Sucrose</a:t>
                </a:r>
                <a:r>
                  <a:rPr lang="tr-T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Metin kutusu 5"/>
              <p:cNvSpPr txBox="1"/>
              <p:nvPr/>
            </p:nvSpPr>
            <p:spPr>
              <a:xfrm>
                <a:off x="3040706" y="1967770"/>
                <a:ext cx="99946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Glucose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Metin kutusu 6"/>
              <p:cNvSpPr txBox="1"/>
              <p:nvPr/>
            </p:nvSpPr>
            <p:spPr>
              <a:xfrm>
                <a:off x="3883065" y="1980993"/>
                <a:ext cx="921488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Fructose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Metin kutusu 7"/>
              <p:cNvSpPr txBox="1"/>
              <p:nvPr/>
            </p:nvSpPr>
            <p:spPr>
              <a:xfrm>
                <a:off x="1966212" y="1980993"/>
                <a:ext cx="1105787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Water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1694363" y="1974071"/>
                <a:ext cx="34795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3767606" y="1990687"/>
                <a:ext cx="457200" cy="28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tr-T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Düz Ok Bağlayıcısı 11"/>
              <p:cNvCxnSpPr/>
              <p:nvPr/>
            </p:nvCxnSpPr>
            <p:spPr>
              <a:xfrm>
                <a:off x="2679405" y="2124741"/>
                <a:ext cx="32555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Metin kutusu 12"/>
              <p:cNvSpPr txBox="1"/>
              <p:nvPr/>
            </p:nvSpPr>
            <p:spPr>
              <a:xfrm>
                <a:off x="956923" y="3003475"/>
                <a:ext cx="96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tr-TR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2904302" y="3003475"/>
                <a:ext cx="96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1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15" name="Metin kutusu 14"/>
              <p:cNvSpPr txBox="1"/>
              <p:nvPr/>
            </p:nvSpPr>
            <p:spPr>
              <a:xfrm>
                <a:off x="3849792" y="3003474"/>
                <a:ext cx="969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tr-TR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tr-TR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tr-TR" sz="1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pic>
            <p:nvPicPr>
              <p:cNvPr id="16" name="Resim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2960" y="2283078"/>
                <a:ext cx="3876675" cy="781050"/>
              </a:xfrm>
              <a:prstGeom prst="rect">
                <a:avLst/>
              </a:prstGeom>
            </p:spPr>
          </p:pic>
          <p:sp>
            <p:nvSpPr>
              <p:cNvPr id="17" name="Metin kutusu 16"/>
              <p:cNvSpPr txBox="1"/>
              <p:nvPr/>
            </p:nvSpPr>
            <p:spPr>
              <a:xfrm>
                <a:off x="2619407" y="2415688"/>
                <a:ext cx="5697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tr-T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Metin kutusu 17"/>
              <p:cNvSpPr txBox="1"/>
              <p:nvPr/>
            </p:nvSpPr>
            <p:spPr>
              <a:xfrm>
                <a:off x="2469331" y="2633180"/>
                <a:ext cx="70263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9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Catalyst</a:t>
                </a:r>
                <a:endParaRPr lang="tr-TR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Sağ Ayraç 24"/>
            <p:cNvSpPr/>
            <p:nvPr/>
          </p:nvSpPr>
          <p:spPr>
            <a:xfrm rot="5400000">
              <a:off x="3008614" y="2601515"/>
              <a:ext cx="460140" cy="169468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6" name="Metin kutusu 25"/>
          <p:cNvSpPr txBox="1"/>
          <p:nvPr/>
        </p:nvSpPr>
        <p:spPr>
          <a:xfrm>
            <a:off x="2582500" y="4147170"/>
            <a:ext cx="252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invert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tr-T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sweeter than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sucrose.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376899" y="4332640"/>
            <a:ext cx="190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tr-T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501735" y="1878432"/>
            <a:ext cx="3032235" cy="131280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>
            <a:off x="5306933" y="3373435"/>
            <a:ext cx="3404649" cy="131280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2608764" y="4147170"/>
            <a:ext cx="2531682" cy="120033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556969" y="4332640"/>
            <a:ext cx="1632777" cy="64633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6" name="Düz Ok Bağlayıcısı 35"/>
          <p:cNvCxnSpPr/>
          <p:nvPr/>
        </p:nvCxnSpPr>
        <p:spPr>
          <a:xfrm flipH="1">
            <a:off x="2201778" y="4679690"/>
            <a:ext cx="359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3071" y="287122"/>
            <a:ext cx="8214360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PROCEDURE</a:t>
            </a:r>
            <a:endParaRPr lang="tr-T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52663" y="1821583"/>
            <a:ext cx="8674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150 g/L sucrose solution is prepared with distilled water 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it 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poured to the reactant flask.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2661" y="2318113"/>
            <a:ext cx="844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initiating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set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2660" y="3129803"/>
            <a:ext cx="844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peristaltic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52660" y="3643200"/>
            <a:ext cx="844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waited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2659" y="4178713"/>
            <a:ext cx="844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peristaltic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switched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stopped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4" t="4417" r="2441" b="14551"/>
          <a:stretch>
            <a:fillRect/>
          </a:stretch>
        </p:blipFill>
        <p:spPr bwMode="auto">
          <a:xfrm>
            <a:off x="8107604" y="4922902"/>
            <a:ext cx="892812" cy="141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52656" y="4647089"/>
            <a:ext cx="494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93313" y="5372807"/>
            <a:ext cx="351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fructose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unconverted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sucrose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477390" y="5158500"/>
            <a:ext cx="351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lucose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conentration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mg/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80025" y="5361087"/>
            <a:ext cx="3513222" cy="64633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4477390" y="5052780"/>
            <a:ext cx="3513222" cy="115258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3526055" y="4942636"/>
            <a:ext cx="9625" cy="418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252658" y="1821583"/>
            <a:ext cx="8446169" cy="29957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52658" y="2339321"/>
            <a:ext cx="8446169" cy="593523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252657" y="3146670"/>
            <a:ext cx="8446169" cy="29957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252656" y="3635360"/>
            <a:ext cx="8446169" cy="29957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252656" y="4170873"/>
            <a:ext cx="8446169" cy="29957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252656" y="4643065"/>
            <a:ext cx="8446169" cy="299571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>
            <a:stCxn id="21" idx="2"/>
            <a:endCxn id="22" idx="0"/>
          </p:cNvCxnSpPr>
          <p:nvPr/>
        </p:nvCxnSpPr>
        <p:spPr>
          <a:xfrm>
            <a:off x="4475743" y="2121154"/>
            <a:ext cx="0" cy="2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490983" y="2913634"/>
            <a:ext cx="0" cy="2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4506223" y="3431794"/>
            <a:ext cx="0" cy="2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>
            <a:off x="4506223" y="3919474"/>
            <a:ext cx="0" cy="2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>
            <a:off x="4521463" y="4422394"/>
            <a:ext cx="0" cy="218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EXPERIMENTAL PARAMETERS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43866"/>
              </p:ext>
            </p:extLst>
          </p:nvPr>
        </p:nvGraphicFramePr>
        <p:xfrm>
          <a:off x="938262" y="2525844"/>
          <a:ext cx="4015875" cy="3344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625">
                  <a:extLst>
                    <a:ext uri="{9D8B030D-6E8A-4147-A177-3AD203B41FA5}">
                      <a16:colId xmlns:a16="http://schemas.microsoft.com/office/drawing/2014/main" val="314439734"/>
                    </a:ext>
                  </a:extLst>
                </a:gridCol>
                <a:gridCol w="1338625">
                  <a:extLst>
                    <a:ext uri="{9D8B030D-6E8A-4147-A177-3AD203B41FA5}">
                      <a16:colId xmlns:a16="http://schemas.microsoft.com/office/drawing/2014/main" val="1154891597"/>
                    </a:ext>
                  </a:extLst>
                </a:gridCol>
                <a:gridCol w="1338625">
                  <a:extLst>
                    <a:ext uri="{9D8B030D-6E8A-4147-A177-3AD203B41FA5}">
                      <a16:colId xmlns:a16="http://schemas.microsoft.com/office/drawing/2014/main" val="2479624693"/>
                    </a:ext>
                  </a:extLst>
                </a:gridCol>
              </a:tblGrid>
              <a:tr h="711190"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78017"/>
                  </a:ext>
                </a:extLst>
              </a:tr>
              <a:tr h="711190"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tr-T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400" b="1" baseline="30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r-T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Volumetric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(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Volumetric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 (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tr-TR" sz="1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tr-TR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191063"/>
                  </a:ext>
                </a:extLst>
              </a:tr>
              <a:tr h="327150">
                <a:tc rowSpan="3">
                  <a:txBody>
                    <a:bodyPr/>
                    <a:lstStyle/>
                    <a:p>
                      <a:pPr algn="ctr"/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16056"/>
                  </a:ext>
                </a:extLst>
              </a:tr>
              <a:tr h="296329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7611"/>
                  </a:ext>
                </a:extLst>
              </a:tr>
              <a:tr h="296329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61410"/>
                  </a:ext>
                </a:extLst>
              </a:tr>
              <a:tr h="29632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  <a:p>
                      <a:pPr algn="ctr"/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189106"/>
                  </a:ext>
                </a:extLst>
              </a:tr>
              <a:tr h="296329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054767"/>
                  </a:ext>
                </a:extLst>
              </a:tr>
              <a:tr h="325962">
                <a:tc vMerge="1"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4905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5064360" y="2834994"/>
            <a:ext cx="3284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emperature</a:t>
            </a:r>
            <a:endParaRPr lang="tr-TR" sz="16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eactant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atalyst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grain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size</a:t>
            </a:r>
          </a:p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endParaRPr lang="tr-TR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endParaRPr lang="tr-T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thiele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modulus</a:t>
            </a:r>
            <a:endParaRPr lang="tr-TR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tr-TR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64360" y="2799807"/>
            <a:ext cx="3152274" cy="265897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22960" y="1737361"/>
            <a:ext cx="785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745707" y="2190549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506871" y="5518456"/>
            <a:ext cx="341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tr-T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Dirsek Bağlayıcısı 16"/>
          <p:cNvCxnSpPr/>
          <p:nvPr/>
        </p:nvCxnSpPr>
        <p:spPr>
          <a:xfrm rot="5400000" flipH="1" flipV="1">
            <a:off x="7347263" y="2630650"/>
            <a:ext cx="1140286" cy="1031125"/>
          </a:xfrm>
          <a:prstGeom prst="bentConnector3">
            <a:avLst>
              <a:gd name="adj1" fmla="val 50000"/>
            </a:avLst>
          </a:prstGeom>
          <a:ln w="2857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 flipH="1">
            <a:off x="7220336" y="3716356"/>
            <a:ext cx="17607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irsek Bağlayıcısı 26"/>
          <p:cNvCxnSpPr/>
          <p:nvPr/>
        </p:nvCxnSpPr>
        <p:spPr>
          <a:xfrm rot="16200000" flipH="1">
            <a:off x="7631859" y="4476482"/>
            <a:ext cx="1169550" cy="914399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 flipH="1">
            <a:off x="7577456" y="4360075"/>
            <a:ext cx="17607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63880" y="1295400"/>
            <a:ext cx="8046720" cy="385572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63880" y="2331720"/>
            <a:ext cx="8046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 algn="ctr"/>
            <a:r>
              <a:rPr lang="tr-T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-THE KEY POINTS-</a:t>
            </a:r>
            <a:endParaRPr lang="tr-T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5941</TotalTime>
  <Words>1575</Words>
  <Application>Microsoft Office PowerPoint</Application>
  <PresentationFormat>Ekran Gösterisi (4:3)</PresentationFormat>
  <Paragraphs>248</Paragraphs>
  <Slides>22</Slides>
  <Notes>9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Geçmişe bakış</vt:lpstr>
      <vt:lpstr>Equation.DSMT4</vt:lpstr>
      <vt:lpstr>EXPERIMENT 6  CATALYTIC REACTORS</vt:lpstr>
      <vt:lpstr>AIMS OF THE EXPERIMENT</vt:lpstr>
      <vt:lpstr>PowerPoint Sunusu</vt:lpstr>
      <vt:lpstr>EXPERIMENTAL SET-UP</vt:lpstr>
      <vt:lpstr>REACTORS</vt:lpstr>
      <vt:lpstr>THE REACTION</vt:lpstr>
      <vt:lpstr>EXPERIMENTAL PROCEDURE</vt:lpstr>
      <vt:lpstr>EXPERIMENTAL PARAMETERS</vt:lpstr>
      <vt:lpstr>PowerPoint Sunusu</vt:lpstr>
      <vt:lpstr>ENERGY OF REACTIONS</vt:lpstr>
      <vt:lpstr>ARRHENIUS EQUATION</vt:lpstr>
      <vt:lpstr>ENDOTHERMIC-EXOTHERMIC REACTIONS</vt:lpstr>
      <vt:lpstr>FACTORS AFFECTING REACTION RATES</vt:lpstr>
      <vt:lpstr>CATALYSTS</vt:lpstr>
      <vt:lpstr>ENZYMES</vt:lpstr>
      <vt:lpstr>SUCROSE HYDROLYSİS</vt:lpstr>
      <vt:lpstr>SUCROSE HYDROLYSIS METHODS</vt:lpstr>
      <vt:lpstr>REACTION ORDER  AND CONVERSION</vt:lpstr>
      <vt:lpstr>PACKED BED REACTOR</vt:lpstr>
      <vt:lpstr>STEPS IN CATALYTIC REACTION</vt:lpstr>
      <vt:lpstr>EFFECTIVENESS FACTOR</vt:lpstr>
      <vt:lpstr>THIELE MODULUS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6 CATALYTIC REACTORS</dc:title>
  <dc:creator>Windows Kullanıcısı</dc:creator>
  <cp:lastModifiedBy>Windows Kullanıcısı</cp:lastModifiedBy>
  <cp:revision>231</cp:revision>
  <dcterms:created xsi:type="dcterms:W3CDTF">2020-02-25T13:18:44Z</dcterms:created>
  <dcterms:modified xsi:type="dcterms:W3CDTF">2020-05-05T18:34:43Z</dcterms:modified>
</cp:coreProperties>
</file>