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3" r:id="rId4"/>
    <p:sldId id="275" r:id="rId5"/>
    <p:sldId id="277" r:id="rId6"/>
    <p:sldId id="278" r:id="rId7"/>
    <p:sldId id="279" r:id="rId8"/>
    <p:sldId id="280" r:id="rId9"/>
    <p:sldId id="281" r:id="rId10"/>
    <p:sldId id="282" r:id="rId11"/>
    <p:sldId id="258" r:id="rId12"/>
    <p:sldId id="259" r:id="rId13"/>
    <p:sldId id="261" r:id="rId14"/>
    <p:sldId id="262" r:id="rId15"/>
    <p:sldId id="257" r:id="rId16"/>
    <p:sldId id="263" r:id="rId17"/>
    <p:sldId id="264" r:id="rId18"/>
    <p:sldId id="265" r:id="rId19"/>
    <p:sldId id="266" r:id="rId20"/>
    <p:sldId id="267" r:id="rId21"/>
    <p:sldId id="268" r:id="rId22"/>
    <p:sldId id="272" r:id="rId23"/>
    <p:sldId id="271" r:id="rId24"/>
    <p:sldId id="269" r:id="rId25"/>
    <p:sldId id="27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ratakdogan86@gmail.com" initials="m" lastIdx="4" clrIdx="0">
    <p:extLst>
      <p:ext uri="{19B8F6BF-5375-455C-9EA6-DF929625EA0E}">
        <p15:presenceInfo xmlns:p15="http://schemas.microsoft.com/office/powerpoint/2012/main" userId="e4c8b337ab952a8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6E4D690-1847-47C4-99A7-62038962F1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64E495E1-3489-4D59-AFFE-A8277D0753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FBEB1BB-9D7C-43D6-85CE-CF370BEF8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84BFE-234E-4EFB-A34D-DCC013304D00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CA6955A-613F-4217-95EC-F912DEC42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339F105-0129-4F46-B9B6-761F8B931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0FCCD-9A93-49A3-ADDA-91A33BABA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776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ADB2BE8-5DF3-4B1A-B9BF-94381296B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60FDF41-3B8E-4AA9-8E4E-202A5C3581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A27DF13-8774-4D04-B311-67D4234B6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84BFE-234E-4EFB-A34D-DCC013304D00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A0B1535-D921-4800-8FE3-C09819947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67575AD-9DAA-44DA-B34D-2D6219D7C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0FCCD-9A93-49A3-ADDA-91A33BABA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742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94DDB822-3B37-421C-9EF3-C14AE7BD51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8FA463C-30B0-40D3-8BF1-2CC9517885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44C1FA1-8681-4DBD-826A-8FEA6F922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84BFE-234E-4EFB-A34D-DCC013304D00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14109FE-55F1-4FF8-B9F9-9F1EA723F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760EAB9-BC10-4C2E-BB4C-EB3EE0E40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0FCCD-9A93-49A3-ADDA-91A33BABA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473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D2D115A-3EEF-4079-BF5C-070B475E2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3F5297A-8330-4263-9800-5A52111FC4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28D2682-7E8E-4528-879F-BF893BE34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84BFE-234E-4EFB-A34D-DCC013304D00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DE044EF-7D6A-48BA-9835-60D709393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4F2EA94-01CC-4C20-BF46-A970E0041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0FCCD-9A93-49A3-ADDA-91A33BABA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495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A96AF18-EAF6-4F5E-A95A-1F8BB3F6D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3631DD6-44AB-46AB-BBDF-6B79F8CE9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4B48872-C531-46C9-8CD6-BA8BABB8B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84BFE-234E-4EFB-A34D-DCC013304D00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3AE086F-EF7A-486F-92D2-9E56DB41E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8168F8B-035A-41E6-8242-7B89D4D66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0FCCD-9A93-49A3-ADDA-91A33BABA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923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61A899E-C378-4609-9C13-094B20DE2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8C2A26A-F765-4BFC-B078-6FC8CDD0C1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2622C9C-0B60-4B20-A9AD-469D6AB68E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D0DEE94-326E-4A65-A484-0B7D997F5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84BFE-234E-4EFB-A34D-DCC013304D00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15BE1FE-CC97-491F-8E4D-7B9AFED1B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9D86DDF-7732-4E07-A1DD-A54A0422A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0FCCD-9A93-49A3-ADDA-91A33BABA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37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7772A1F-5BFF-4855-8F6A-625B1207B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F4FAE04-ACCD-43B3-A048-5C91182F4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0DE5702-DF3F-4FFA-B85D-792400C4DE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3BF264A8-9216-4103-972D-C5B9C1D3AB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C49C3413-658D-4C46-9DB2-E12117F1EF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2BA3B297-439E-4546-BFAF-8619A39F2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84BFE-234E-4EFB-A34D-DCC013304D00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4D96475A-F017-4733-9C9E-D10C5470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9BF13F7A-4EC4-40A6-87DD-C6EA5185B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0FCCD-9A93-49A3-ADDA-91A33BABA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683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20489A2-5D42-4A5C-9DFF-B5C856BCD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9A19A164-66D1-43D5-AE6E-8F3AC7E82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84BFE-234E-4EFB-A34D-DCC013304D00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108F22BF-0D52-4897-9D10-7EA6DD487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7101973D-2AAC-42D8-A932-AD507E66D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0FCCD-9A93-49A3-ADDA-91A33BABA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231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3610F074-6DE4-4071-9A8B-D3D496DD3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84BFE-234E-4EFB-A34D-DCC013304D00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F74ED57A-F653-45FF-9310-F5DEFB3C2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3AB975A-3A1F-4367-8526-6DC0C967C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0FCCD-9A93-49A3-ADDA-91A33BABA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332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454B003-DC78-436E-8610-660C07973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0AA8610-D0BD-489F-B24C-71012AACF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2645A2FC-E0F4-47A8-9CAC-0DDA1367A0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D535F6F-E86C-427D-A510-8667703BE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84BFE-234E-4EFB-A34D-DCC013304D00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40B279F-7E87-44EC-BE3E-3D4DFB28A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5FA786B-1BBE-405F-B812-4B9FB9A9D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0FCCD-9A93-49A3-ADDA-91A33BABA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598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BBDA261-6FF2-4778-867A-EFAFE6D47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B47644B7-0094-4394-9C84-E7B1FA7741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0994CAF-E092-4AA9-86DD-4D20220D33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A3D7F72-5303-4ED3-AFCB-2973950BA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84BFE-234E-4EFB-A34D-DCC013304D00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C2A3C43-69C7-41E4-8ED0-F622D5FDF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5D7E65A-EA98-408C-8B63-59685BAA2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0FCCD-9A93-49A3-ADDA-91A33BABA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429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B721F800-3589-4110-9C46-A35E15E49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7729AA8-4A16-435A-80F8-4FCFE2D4C1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8E76B00-E06A-4E00-A057-CFCD7841CF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84BFE-234E-4EFB-A34D-DCC013304D00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7B3A08A-3645-4E99-B003-812A27C354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ADA9313-4F68-4681-894E-9A02E0B7E5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0FCCD-9A93-49A3-ADDA-91A33BABA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08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9CC516D-8C4B-455D-8491-0B1CAE6FD1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65288"/>
            <a:ext cx="9144000" cy="2387600"/>
          </a:xfrm>
        </p:spPr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KMU 402 </a:t>
            </a:r>
            <a:r>
              <a:rPr lang="tr-TR" dirty="0" err="1">
                <a:solidFill>
                  <a:srgbClr val="FF0000"/>
                </a:solidFill>
              </a:rPr>
              <a:t>Chem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Eng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Lab</a:t>
            </a:r>
            <a:r>
              <a:rPr lang="tr-TR">
                <a:solidFill>
                  <a:srgbClr val="FF0000"/>
                </a:solidFill>
              </a:rPr>
              <a:t> II</a:t>
            </a:r>
            <a:br>
              <a:rPr lang="tr-TR" dirty="0">
                <a:solidFill>
                  <a:srgbClr val="FF0000"/>
                </a:solidFill>
              </a:rPr>
            </a:br>
            <a:r>
              <a:rPr lang="tr-TR" dirty="0" err="1">
                <a:solidFill>
                  <a:srgbClr val="FF0000"/>
                </a:solidFill>
              </a:rPr>
              <a:t>Exp</a:t>
            </a:r>
            <a:r>
              <a:rPr lang="tr-TR" dirty="0">
                <a:solidFill>
                  <a:srgbClr val="FF0000"/>
                </a:solidFill>
              </a:rPr>
              <a:t>. 7: </a:t>
            </a:r>
            <a:r>
              <a:rPr lang="tr-TR" dirty="0" err="1">
                <a:solidFill>
                  <a:srgbClr val="FF0000"/>
                </a:solidFill>
              </a:rPr>
              <a:t>Cooling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Towers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175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3F7E8D52-BDF9-4981-9475-87F51AB8CE71}"/>
              </a:ext>
            </a:extLst>
          </p:cNvPr>
          <p:cNvSpPr txBox="1"/>
          <p:nvPr/>
        </p:nvSpPr>
        <p:spPr>
          <a:xfrm>
            <a:off x="598516" y="349134"/>
            <a:ext cx="10690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rgbClr val="FF0000"/>
                </a:solidFill>
              </a:rPr>
              <a:t>Step-</a:t>
            </a:r>
            <a:r>
              <a:rPr lang="tr-TR" sz="2400" dirty="0" err="1">
                <a:solidFill>
                  <a:srgbClr val="FF0000"/>
                </a:solidFill>
              </a:rPr>
              <a:t>by</a:t>
            </a:r>
            <a:r>
              <a:rPr lang="tr-TR" sz="2400" dirty="0">
                <a:solidFill>
                  <a:srgbClr val="FF0000"/>
                </a:solidFill>
              </a:rPr>
              <a:t>-step </a:t>
            </a:r>
            <a:r>
              <a:rPr lang="tr-TR" sz="2400" dirty="0" err="1">
                <a:solidFill>
                  <a:srgbClr val="FF0000"/>
                </a:solidFill>
              </a:rPr>
              <a:t>Experimental</a:t>
            </a:r>
            <a:r>
              <a:rPr lang="tr-TR" sz="2400" dirty="0">
                <a:solidFill>
                  <a:srgbClr val="FF0000"/>
                </a:solidFill>
              </a:rPr>
              <a:t> Setup-6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6AD28435-342A-46CA-8D3B-A2C373E5B43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94" y="1319528"/>
            <a:ext cx="6057900" cy="4525956"/>
          </a:xfrm>
          <a:prstGeom prst="rect">
            <a:avLst/>
          </a:prstGeom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F41F79EE-BB9C-45C3-8F13-90C8C9E9A099}"/>
              </a:ext>
            </a:extLst>
          </p:cNvPr>
          <p:cNvSpPr/>
          <p:nvPr/>
        </p:nvSpPr>
        <p:spPr>
          <a:xfrm>
            <a:off x="7531331" y="1566569"/>
            <a:ext cx="280138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2nd </a:t>
            </a:r>
            <a:r>
              <a:rPr lang="tr-TR" sz="1600" dirty="0" err="1">
                <a:solidFill>
                  <a:srgbClr val="FF0000"/>
                </a:solidFill>
              </a:rPr>
              <a:t>part</a:t>
            </a:r>
            <a:r>
              <a:rPr lang="tr-TR" sz="1600" dirty="0"/>
              <a:t>, </a:t>
            </a:r>
            <a:r>
              <a:rPr lang="en-US" sz="1600" dirty="0"/>
              <a:t>the </a:t>
            </a:r>
            <a:r>
              <a:rPr lang="tr-TR" sz="1600" dirty="0" err="1"/>
              <a:t>air</a:t>
            </a:r>
            <a:r>
              <a:rPr lang="tr-TR" sz="1600" dirty="0"/>
              <a:t> </a:t>
            </a:r>
            <a:r>
              <a:rPr lang="en-US" sz="1600" dirty="0"/>
              <a:t>flow rate constant. The </a:t>
            </a:r>
            <a:r>
              <a:rPr lang="tr-TR" sz="1600" dirty="0" err="1"/>
              <a:t>water</a:t>
            </a:r>
            <a:r>
              <a:rPr lang="tr-TR" sz="1600" dirty="0"/>
              <a:t> </a:t>
            </a:r>
            <a:r>
              <a:rPr lang="tr-TR" sz="1600" dirty="0" err="1"/>
              <a:t>flow</a:t>
            </a:r>
            <a:r>
              <a:rPr lang="tr-TR" sz="1600" dirty="0"/>
              <a:t> rate </a:t>
            </a:r>
            <a:r>
              <a:rPr lang="en-US" sz="1600" dirty="0"/>
              <a:t>set at 1.2 L / min. </a:t>
            </a:r>
            <a:endParaRPr lang="tr-T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/>
              <a:t>T </a:t>
            </a:r>
            <a:r>
              <a:rPr lang="tr-TR" sz="1600" dirty="0" err="1"/>
              <a:t>measurements</a:t>
            </a:r>
            <a:r>
              <a:rPr lang="tr-TR" sz="1600" dirty="0"/>
              <a:t> </a:t>
            </a:r>
            <a:r>
              <a:rPr lang="en-US" sz="1600" dirty="0"/>
              <a:t>recorded at intervals of </a:t>
            </a:r>
            <a:r>
              <a:rPr lang="tr-TR" sz="1600" dirty="0"/>
              <a:t>3</a:t>
            </a:r>
            <a:r>
              <a:rPr lang="en-US" sz="1600" dirty="0"/>
              <a:t> minutes</a:t>
            </a:r>
            <a:r>
              <a:rPr lang="tr-TR" sz="1600" dirty="0"/>
              <a:t> </a:t>
            </a:r>
            <a:r>
              <a:rPr lang="tr-TR" sz="1600" dirty="0" err="1"/>
              <a:t>intervals</a:t>
            </a:r>
            <a:r>
              <a:rPr lang="en-US" sz="1600" dirty="0"/>
              <a:t> for </a:t>
            </a:r>
            <a:r>
              <a:rPr lang="tr-TR" sz="1600" dirty="0"/>
              <a:t>15</a:t>
            </a:r>
            <a:r>
              <a:rPr lang="en-US" sz="1600" dirty="0"/>
              <a:t> minutes</a:t>
            </a:r>
            <a:r>
              <a:rPr lang="tr-TR" sz="1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3rd </a:t>
            </a:r>
            <a:r>
              <a:rPr lang="tr-TR" sz="1600" dirty="0" err="1">
                <a:solidFill>
                  <a:srgbClr val="FF0000"/>
                </a:solidFill>
              </a:rPr>
              <a:t>part</a:t>
            </a:r>
            <a:r>
              <a:rPr lang="en-US" sz="1600" dirty="0"/>
              <a:t>, the water flow rate constant</a:t>
            </a:r>
            <a:r>
              <a:rPr lang="tr-TR" sz="1600" dirty="0"/>
              <a:t> </a:t>
            </a:r>
            <a:r>
              <a:rPr lang="tr-TR" sz="1600" dirty="0" err="1"/>
              <a:t>according</a:t>
            </a:r>
            <a:r>
              <a:rPr lang="tr-TR" sz="1600" dirty="0"/>
              <a:t> </a:t>
            </a:r>
            <a:r>
              <a:rPr lang="tr-TR" sz="1600" dirty="0" err="1"/>
              <a:t>to</a:t>
            </a:r>
            <a:r>
              <a:rPr lang="tr-TR" sz="1600" dirty="0"/>
              <a:t> </a:t>
            </a:r>
            <a:r>
              <a:rPr lang="tr-TR" sz="1600" dirty="0" err="1"/>
              <a:t>the</a:t>
            </a:r>
            <a:r>
              <a:rPr lang="tr-TR" sz="1600" dirty="0"/>
              <a:t> </a:t>
            </a:r>
            <a:r>
              <a:rPr lang="tr-TR" sz="1600" dirty="0" err="1"/>
              <a:t>best</a:t>
            </a:r>
            <a:r>
              <a:rPr lang="tr-TR" sz="1600" dirty="0"/>
              <a:t> </a:t>
            </a:r>
            <a:r>
              <a:rPr lang="tr-TR" sz="1600" dirty="0" err="1"/>
              <a:t>range</a:t>
            </a:r>
            <a:r>
              <a:rPr lang="tr-TR" sz="1600" dirty="0"/>
              <a:t> </a:t>
            </a:r>
            <a:r>
              <a:rPr lang="tr-TR" sz="1600" dirty="0" err="1"/>
              <a:t>value</a:t>
            </a:r>
            <a:r>
              <a:rPr lang="tr-TR" sz="1600" dirty="0"/>
              <a:t> </a:t>
            </a:r>
            <a:r>
              <a:rPr lang="en-US" sz="1600" dirty="0"/>
              <a:t>. The air flow  set to </a:t>
            </a:r>
            <a:r>
              <a:rPr lang="tr-TR" sz="1600" dirty="0" err="1"/>
              <a:t>higher</a:t>
            </a:r>
            <a:r>
              <a:rPr lang="tr-TR" sz="1600" dirty="0"/>
              <a:t> fan </a:t>
            </a:r>
            <a:r>
              <a:rPr lang="tr-TR" sz="1600" dirty="0" err="1"/>
              <a:t>speed</a:t>
            </a:r>
            <a:r>
              <a:rPr lang="tr-TR" sz="1600" dirty="0"/>
              <a:t> (23 L/s).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/>
              <a:t>T </a:t>
            </a:r>
            <a:r>
              <a:rPr lang="tr-TR" sz="1600" dirty="0" err="1"/>
              <a:t>measurements</a:t>
            </a:r>
            <a:r>
              <a:rPr lang="tr-TR" sz="1600" dirty="0"/>
              <a:t> </a:t>
            </a:r>
            <a:r>
              <a:rPr lang="en-US" sz="1600" dirty="0"/>
              <a:t>were recorded at intervals of </a:t>
            </a:r>
            <a:r>
              <a:rPr lang="tr-TR" sz="1600" dirty="0"/>
              <a:t>3</a:t>
            </a:r>
            <a:r>
              <a:rPr lang="en-US" sz="1600" dirty="0"/>
              <a:t> minutes</a:t>
            </a:r>
            <a:r>
              <a:rPr lang="tr-TR" sz="1600" dirty="0"/>
              <a:t> </a:t>
            </a:r>
            <a:r>
              <a:rPr lang="tr-TR" sz="1600" dirty="0" err="1"/>
              <a:t>intervals</a:t>
            </a:r>
            <a:r>
              <a:rPr lang="en-US" sz="1600" dirty="0"/>
              <a:t> for </a:t>
            </a:r>
            <a:r>
              <a:rPr lang="tr-TR" sz="1600" dirty="0"/>
              <a:t>15</a:t>
            </a:r>
            <a:r>
              <a:rPr lang="en-US" sz="1600" dirty="0"/>
              <a:t> minutes. </a:t>
            </a:r>
          </a:p>
        </p:txBody>
      </p:sp>
    </p:spTree>
    <p:extLst>
      <p:ext uri="{BB962C8B-B14F-4D97-AF65-F5344CB8AC3E}">
        <p14:creationId xmlns:p14="http://schemas.microsoft.com/office/powerpoint/2010/main" val="3831711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1D75750-D07A-499F-B9A2-AC32997402CB}"/>
              </a:ext>
            </a:extLst>
          </p:cNvPr>
          <p:cNvSpPr txBox="1"/>
          <p:nvPr/>
        </p:nvSpPr>
        <p:spPr>
          <a:xfrm>
            <a:off x="795337" y="538520"/>
            <a:ext cx="106013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err="1">
                <a:solidFill>
                  <a:srgbClr val="FF0000"/>
                </a:solidFill>
              </a:rPr>
              <a:t>The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tr-TR" sz="2400" dirty="0" err="1">
                <a:solidFill>
                  <a:srgbClr val="FF0000"/>
                </a:solidFill>
              </a:rPr>
              <a:t>objectives</a:t>
            </a:r>
            <a:r>
              <a:rPr lang="tr-TR" sz="2400" dirty="0">
                <a:solidFill>
                  <a:srgbClr val="FF0000"/>
                </a:solidFill>
              </a:rPr>
              <a:t> of </a:t>
            </a:r>
            <a:r>
              <a:rPr lang="tr-TR" sz="2400" dirty="0" err="1">
                <a:solidFill>
                  <a:srgbClr val="FF0000"/>
                </a:solidFill>
              </a:rPr>
              <a:t>the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tr-TR" sz="2400" dirty="0" err="1">
                <a:solidFill>
                  <a:srgbClr val="FF0000"/>
                </a:solidFill>
              </a:rPr>
              <a:t>experiment</a:t>
            </a:r>
            <a:endParaRPr lang="tr-TR" sz="24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401477C8-47BB-4C7E-97D4-299FDC726E39}"/>
              </a:ext>
            </a:extLst>
          </p:cNvPr>
          <p:cNvSpPr txBox="1"/>
          <p:nvPr/>
        </p:nvSpPr>
        <p:spPr>
          <a:xfrm>
            <a:off x="847725" y="1338739"/>
            <a:ext cx="112109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understand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working</a:t>
            </a:r>
            <a:r>
              <a:rPr lang="tr-TR" dirty="0"/>
              <a:t> </a:t>
            </a:r>
            <a:r>
              <a:rPr lang="tr-TR" dirty="0" err="1"/>
              <a:t>principles</a:t>
            </a:r>
            <a:r>
              <a:rPr lang="tr-TR" dirty="0"/>
              <a:t> of </a:t>
            </a:r>
            <a:r>
              <a:rPr lang="tr-TR" dirty="0" err="1"/>
              <a:t>cooling</a:t>
            </a:r>
            <a:r>
              <a:rPr lang="tr-TR" dirty="0"/>
              <a:t> </a:t>
            </a:r>
            <a:r>
              <a:rPr lang="tr-TR" dirty="0" err="1"/>
              <a:t>towers</a:t>
            </a:r>
            <a:endParaRPr lang="tr-TR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tr-TR" dirty="0"/>
              <a:t>How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en-US" dirty="0"/>
              <a:t>use the psychrometric chart for determining the</a:t>
            </a:r>
            <a:r>
              <a:rPr lang="tr-TR" dirty="0"/>
              <a:t> </a:t>
            </a:r>
            <a:r>
              <a:rPr lang="tr-TR" dirty="0" err="1"/>
              <a:t>humid</a:t>
            </a:r>
            <a:r>
              <a:rPr lang="tr-TR" dirty="0"/>
              <a:t> </a:t>
            </a:r>
            <a:r>
              <a:rPr lang="tr-TR" dirty="0" err="1"/>
              <a:t>air</a:t>
            </a:r>
            <a:r>
              <a:rPr lang="tr-TR" dirty="0"/>
              <a:t> </a:t>
            </a:r>
            <a:r>
              <a:rPr lang="tr-TR" dirty="0" err="1"/>
              <a:t>properties</a:t>
            </a:r>
            <a:r>
              <a:rPr lang="tr-TR" dirty="0"/>
              <a:t> </a:t>
            </a:r>
            <a:r>
              <a:rPr lang="tr-TR" dirty="0" err="1"/>
              <a:t>such</a:t>
            </a:r>
            <a:r>
              <a:rPr lang="tr-TR" dirty="0"/>
              <a:t> as</a:t>
            </a:r>
            <a:r>
              <a:rPr lang="en-US" dirty="0"/>
              <a:t> specific humidity, specific enthalpy, relative humidity</a:t>
            </a:r>
            <a:r>
              <a:rPr lang="tr-TR" dirty="0"/>
              <a:t>, </a:t>
            </a:r>
            <a:r>
              <a:rPr lang="tr-TR" dirty="0" err="1"/>
              <a:t>etc</a:t>
            </a:r>
            <a:r>
              <a:rPr lang="tr-TR" dirty="0"/>
              <a:t>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tr-TR" dirty="0" err="1"/>
              <a:t>To</a:t>
            </a:r>
            <a:r>
              <a:rPr lang="tr-TR" dirty="0"/>
              <a:t> </a:t>
            </a:r>
            <a:r>
              <a:rPr lang="en-US" dirty="0"/>
              <a:t>calculate effectiveness of the cooling tower, </a:t>
            </a:r>
            <a:r>
              <a:rPr lang="tr-TR" dirty="0"/>
              <a:t>T </a:t>
            </a:r>
            <a:r>
              <a:rPr lang="en-US" dirty="0"/>
              <a:t>range, </a:t>
            </a:r>
            <a:r>
              <a:rPr lang="tr-TR" dirty="0"/>
              <a:t>T </a:t>
            </a:r>
            <a:r>
              <a:rPr lang="en-US" dirty="0"/>
              <a:t>approach</a:t>
            </a:r>
            <a:endParaRPr lang="tr-TR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observe</a:t>
            </a:r>
            <a:r>
              <a:rPr lang="tr-TR" dirty="0"/>
              <a:t> how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flow</a:t>
            </a:r>
            <a:r>
              <a:rPr lang="tr-TR" dirty="0"/>
              <a:t> </a:t>
            </a:r>
            <a:r>
              <a:rPr lang="tr-TR" dirty="0" err="1"/>
              <a:t>rates</a:t>
            </a:r>
            <a:r>
              <a:rPr lang="tr-TR" dirty="0"/>
              <a:t> of </a:t>
            </a:r>
            <a:r>
              <a:rPr lang="tr-TR" dirty="0" err="1"/>
              <a:t>water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air</a:t>
            </a:r>
            <a:r>
              <a:rPr lang="tr-TR" dirty="0"/>
              <a:t> </a:t>
            </a:r>
            <a:r>
              <a:rPr lang="tr-TR" dirty="0" err="1"/>
              <a:t>affect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system</a:t>
            </a:r>
            <a:r>
              <a:rPr lang="tr-TR" dirty="0"/>
              <a:t>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calculate</a:t>
            </a:r>
            <a:r>
              <a:rPr lang="tr-TR" dirty="0"/>
              <a:t> </a:t>
            </a:r>
            <a:r>
              <a:rPr lang="tr-TR" dirty="0" err="1"/>
              <a:t>mass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enery</a:t>
            </a:r>
            <a:r>
              <a:rPr lang="tr-TR" dirty="0"/>
              <a:t> </a:t>
            </a:r>
            <a:r>
              <a:rPr lang="tr-TR" dirty="0" err="1"/>
              <a:t>balances</a:t>
            </a:r>
            <a:r>
              <a:rPr lang="tr-TR" dirty="0"/>
              <a:t> on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cooling</a:t>
            </a:r>
            <a:r>
              <a:rPr lang="tr-TR" dirty="0"/>
              <a:t> </a:t>
            </a:r>
            <a:r>
              <a:rPr lang="tr-TR" dirty="0" err="1"/>
              <a:t>system</a:t>
            </a:r>
            <a:r>
              <a:rPr lang="tr-TR" dirty="0"/>
              <a:t>.</a:t>
            </a:r>
            <a:r>
              <a:rPr lang="en-US" dirty="0"/>
              <a:t>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202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EBD9C52-9AAD-4D7E-87EB-13C6E2BFB8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3450" y="371475"/>
            <a:ext cx="9286875" cy="549146"/>
          </a:xfrm>
        </p:spPr>
        <p:txBody>
          <a:bodyPr>
            <a:normAutofit/>
          </a:bodyPr>
          <a:lstStyle/>
          <a:p>
            <a:pPr algn="l"/>
            <a:r>
              <a:rPr lang="tr-TR" sz="2400" dirty="0" err="1">
                <a:solidFill>
                  <a:srgbClr val="FF0000"/>
                </a:solidFill>
                <a:latin typeface="+mn-lt"/>
              </a:rPr>
              <a:t>Theory</a:t>
            </a:r>
            <a:endParaRPr lang="en-US" sz="24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967C0B2C-5DF7-48E9-8AE4-1C46872DE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64" y="1000125"/>
            <a:ext cx="5930911" cy="4238625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EFAA94D5-1899-4D43-9BA6-D8A06C86FF19}"/>
              </a:ext>
            </a:extLst>
          </p:cNvPr>
          <p:cNvSpPr txBox="1"/>
          <p:nvPr/>
        </p:nvSpPr>
        <p:spPr>
          <a:xfrm>
            <a:off x="5962651" y="920621"/>
            <a:ext cx="512445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err="1">
                <a:solidFill>
                  <a:srgbClr val="FF0000"/>
                </a:solidFill>
              </a:rPr>
              <a:t>What</a:t>
            </a:r>
            <a:r>
              <a:rPr lang="tr-TR" sz="2000" dirty="0">
                <a:solidFill>
                  <a:srgbClr val="FF0000"/>
                </a:solidFill>
              </a:rPr>
              <a:t> is </a:t>
            </a:r>
            <a:r>
              <a:rPr lang="tr-TR" sz="2000" dirty="0" err="1">
                <a:solidFill>
                  <a:srgbClr val="FF0000"/>
                </a:solidFill>
              </a:rPr>
              <a:t>evaporative-cooling</a:t>
            </a:r>
            <a:r>
              <a:rPr lang="tr-TR" sz="2000" dirty="0">
                <a:solidFill>
                  <a:srgbClr val="FF0000"/>
                </a:solidFill>
              </a:rPr>
              <a:t> </a:t>
            </a:r>
            <a:r>
              <a:rPr lang="tr-TR" sz="2000" dirty="0" err="1">
                <a:solidFill>
                  <a:srgbClr val="FF0000"/>
                </a:solidFill>
              </a:rPr>
              <a:t>principle</a:t>
            </a:r>
            <a:r>
              <a:rPr lang="tr-TR" sz="2000" dirty="0">
                <a:solidFill>
                  <a:srgbClr val="FF0000"/>
                </a:solidFill>
              </a:rPr>
              <a:t>?</a:t>
            </a:r>
          </a:p>
          <a:p>
            <a:endParaRPr lang="tr-TR" sz="20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Evaporative cooling is the process where warm water from an industrial process is pumped up to the top of the cooling tower</a:t>
            </a:r>
            <a:r>
              <a:rPr lang="tr-TR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water then gets distributed by cooling tower nozzles to the wet deck. </a:t>
            </a: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At the same time, air is being drawn through the air-inlet louvers forcing water to evaporate.</a:t>
            </a: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Evaporation causes the heat to be removed from the make up water. The hot air naturally rises out of the tire</a:t>
            </a:r>
            <a:r>
              <a:rPr lang="tr-TR" dirty="0"/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5D2C1E7B-4E9A-4FF9-82E9-47EA4EB9F6AA}"/>
              </a:ext>
            </a:extLst>
          </p:cNvPr>
          <p:cNvSpPr txBox="1"/>
          <p:nvPr/>
        </p:nvSpPr>
        <p:spPr>
          <a:xfrm>
            <a:off x="1135056" y="5674727"/>
            <a:ext cx="42767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/>
              <a:t>Fig.5</a:t>
            </a:r>
            <a:r>
              <a:rPr lang="tr-TR" sz="1600" dirty="0"/>
              <a:t>. Counter </a:t>
            </a:r>
            <a:r>
              <a:rPr lang="tr-TR" sz="1600" dirty="0" err="1"/>
              <a:t>flow</a:t>
            </a:r>
            <a:r>
              <a:rPr lang="tr-TR" sz="1600" dirty="0"/>
              <a:t> </a:t>
            </a:r>
            <a:r>
              <a:rPr lang="tr-TR" sz="1600" dirty="0" err="1"/>
              <a:t>cooling</a:t>
            </a:r>
            <a:r>
              <a:rPr lang="tr-TR" sz="1600" dirty="0"/>
              <a:t> </a:t>
            </a:r>
            <a:r>
              <a:rPr lang="tr-TR" sz="1600" dirty="0" err="1"/>
              <a:t>tower</a:t>
            </a:r>
            <a:r>
              <a:rPr lang="tr-TR" sz="1600" dirty="0"/>
              <a:t> model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41341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>
            <a:extLst>
              <a:ext uri="{FF2B5EF4-FFF2-40B4-BE49-F238E27FC236}">
                <a16:creationId xmlns:a16="http://schemas.microsoft.com/office/drawing/2014/main" id="{640FC9F0-90DB-4FBF-9D64-DFF9E63924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8676" y="857250"/>
            <a:ext cx="6000749" cy="4486275"/>
          </a:xfrm>
        </p:spPr>
        <p:txBody>
          <a:bodyPr>
            <a:normAutofit/>
          </a:bodyPr>
          <a:lstStyle/>
          <a:p>
            <a:pPr algn="just"/>
            <a:r>
              <a:rPr lang="tr-TR" sz="1800" dirty="0" err="1"/>
              <a:t>In</a:t>
            </a:r>
            <a:r>
              <a:rPr lang="tr-TR" sz="1800" dirty="0"/>
              <a:t> </a:t>
            </a:r>
            <a:r>
              <a:rPr lang="tr-TR" sz="1800" dirty="0" err="1"/>
              <a:t>counter</a:t>
            </a:r>
            <a:r>
              <a:rPr lang="tr-TR" sz="1800" dirty="0"/>
              <a:t> </a:t>
            </a:r>
            <a:r>
              <a:rPr lang="tr-TR" sz="1800" dirty="0" err="1"/>
              <a:t>flow</a:t>
            </a:r>
            <a:r>
              <a:rPr lang="tr-TR" sz="1800" dirty="0"/>
              <a:t> model;</a:t>
            </a:r>
          </a:p>
          <a:p>
            <a:pPr algn="just"/>
            <a:endParaRPr lang="tr-TR" sz="1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/>
              <a:t>At the interface, the water has a film surrounded by air. </a:t>
            </a:r>
            <a:endParaRPr lang="tr-TR" sz="1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/>
              <a:t>Both sensible and latent</a:t>
            </a:r>
            <a:r>
              <a:rPr lang="tr-TR" sz="1800" dirty="0"/>
              <a:t> </a:t>
            </a:r>
            <a:r>
              <a:rPr lang="en-US" sz="1800" dirty="0"/>
              <a:t>heat transfer occur between the film and surrounding air when the hot water and cold air meet</a:t>
            </a:r>
            <a:r>
              <a:rPr lang="tr-TR" sz="1800" dirty="0"/>
              <a:t> </a:t>
            </a:r>
            <a:r>
              <a:rPr lang="en-US" sz="1800" dirty="0"/>
              <a:t>within the tower. </a:t>
            </a:r>
            <a:endParaRPr lang="tr-TR" sz="18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800" dirty="0"/>
              <a:t>The cold air stream removes sensible heat from the saturated film,</a:t>
            </a:r>
            <a:r>
              <a:rPr lang="tr-TR" sz="1800" dirty="0"/>
              <a:t> </a:t>
            </a:r>
            <a:r>
              <a:rPr lang="en-US" sz="1800" dirty="0"/>
              <a:t>cooling down the water stream</a:t>
            </a:r>
            <a:r>
              <a:rPr lang="tr-TR" sz="1800" dirty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800" dirty="0"/>
              <a:t>At the same time, latent heat evaporates water droplets, resulting in mass</a:t>
            </a:r>
            <a:r>
              <a:rPr lang="tr-TR" sz="1800" dirty="0"/>
              <a:t> </a:t>
            </a:r>
            <a:r>
              <a:rPr lang="en-US" sz="1800" dirty="0"/>
              <a:t>transfer of water into the air stream. </a:t>
            </a:r>
            <a:endParaRPr lang="tr-TR" sz="18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800" dirty="0"/>
              <a:t>These two heat transfers</a:t>
            </a:r>
            <a:r>
              <a:rPr lang="tr-TR" sz="1800" dirty="0"/>
              <a:t>, </a:t>
            </a:r>
            <a:r>
              <a:rPr lang="en-US" sz="1800" dirty="0"/>
              <a:t>driving force within the</a:t>
            </a:r>
            <a:r>
              <a:rPr lang="tr-TR" sz="1800" dirty="0"/>
              <a:t> </a:t>
            </a:r>
            <a:r>
              <a:rPr lang="en-US" sz="1800" dirty="0"/>
              <a:t>tower to cool down the hot water stream</a:t>
            </a:r>
            <a:r>
              <a:rPr lang="tr-TR" sz="1800" dirty="0"/>
              <a:t>.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231929C0-E9D6-4E8B-A274-62B8747801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244" y="985421"/>
            <a:ext cx="3996132" cy="3867224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9E8D5992-EEF3-4376-A05A-08E3F98AB8CE}"/>
              </a:ext>
            </a:extLst>
          </p:cNvPr>
          <p:cNvSpPr txBox="1"/>
          <p:nvPr/>
        </p:nvSpPr>
        <p:spPr>
          <a:xfrm>
            <a:off x="6829425" y="4852645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err="1"/>
              <a:t>Fig</a:t>
            </a:r>
            <a:r>
              <a:rPr lang="tr-TR" sz="1600" b="1" dirty="0"/>
              <a:t>. 6. </a:t>
            </a:r>
            <a:r>
              <a:rPr lang="tr-TR" sz="1600" dirty="0"/>
              <a:t>A model of a </a:t>
            </a:r>
            <a:r>
              <a:rPr lang="tr-TR" sz="1600" dirty="0" err="1"/>
              <a:t>water</a:t>
            </a:r>
            <a:r>
              <a:rPr lang="tr-TR" sz="1600" dirty="0"/>
              <a:t> </a:t>
            </a:r>
            <a:r>
              <a:rPr lang="tr-TR" sz="1600" dirty="0" err="1"/>
              <a:t>particle</a:t>
            </a:r>
            <a:r>
              <a:rPr lang="tr-TR" sz="1600" dirty="0"/>
              <a:t> in a </a:t>
            </a:r>
            <a:r>
              <a:rPr lang="tr-TR" sz="1600" dirty="0" err="1"/>
              <a:t>cooling</a:t>
            </a:r>
            <a:r>
              <a:rPr lang="tr-TR" sz="1600" dirty="0"/>
              <a:t> </a:t>
            </a:r>
            <a:r>
              <a:rPr lang="tr-TR" sz="1600" dirty="0" err="1"/>
              <a:t>tower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81375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>
            <a:extLst>
              <a:ext uri="{FF2B5EF4-FFF2-40B4-BE49-F238E27FC236}">
                <a16:creationId xmlns:a16="http://schemas.microsoft.com/office/drawing/2014/main" id="{1F0B6C82-BF07-4C7D-A5EB-D30B8617BE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487" y="846617"/>
            <a:ext cx="5629275" cy="4581525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sz="2000" dirty="0" err="1">
                <a:solidFill>
                  <a:srgbClr val="FF0000"/>
                </a:solidFill>
              </a:rPr>
              <a:t>Humidification</a:t>
            </a:r>
            <a:r>
              <a:rPr lang="tr-TR" sz="2000" dirty="0">
                <a:solidFill>
                  <a:srgbClr val="FF0000"/>
                </a:solidFill>
              </a:rPr>
              <a:t> &amp; </a:t>
            </a:r>
            <a:r>
              <a:rPr lang="tr-TR" sz="2000" dirty="0" err="1">
                <a:solidFill>
                  <a:srgbClr val="FF0000"/>
                </a:solidFill>
              </a:rPr>
              <a:t>dehumidification</a:t>
            </a:r>
            <a:r>
              <a:rPr lang="tr-TR" sz="2000" dirty="0">
                <a:solidFill>
                  <a:srgbClr val="FF0000"/>
                </a:solidFill>
              </a:rPr>
              <a:t> </a:t>
            </a:r>
            <a:r>
              <a:rPr lang="tr-TR" sz="2000" dirty="0" err="1">
                <a:solidFill>
                  <a:srgbClr val="FF0000"/>
                </a:solidFill>
              </a:rPr>
              <a:t>processes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9AEF0DF-ED87-41B4-B9AA-2C722020B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87" y="1564572"/>
            <a:ext cx="4457700" cy="2889504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4BECE0EF-DD97-4FAF-9B27-9C8077BADA47}"/>
              </a:ext>
            </a:extLst>
          </p:cNvPr>
          <p:cNvSpPr txBox="1"/>
          <p:nvPr/>
        </p:nvSpPr>
        <p:spPr>
          <a:xfrm>
            <a:off x="1343025" y="4602555"/>
            <a:ext cx="3162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/>
              <a:t>Fig.7. </a:t>
            </a:r>
            <a:r>
              <a:rPr lang="tr-TR" sz="1600" dirty="0" err="1"/>
              <a:t>Phase</a:t>
            </a:r>
            <a:r>
              <a:rPr lang="tr-TR" sz="1600" dirty="0"/>
              <a:t> </a:t>
            </a:r>
            <a:r>
              <a:rPr lang="tr-TR" sz="1600" dirty="0" err="1"/>
              <a:t>diagram</a:t>
            </a:r>
            <a:r>
              <a:rPr lang="tr-TR" sz="1600" dirty="0"/>
              <a:t> of </a:t>
            </a:r>
            <a:r>
              <a:rPr lang="tr-TR" sz="1600" dirty="0" err="1"/>
              <a:t>water</a:t>
            </a:r>
            <a:endParaRPr lang="en-US" sz="1600" dirty="0"/>
          </a:p>
        </p:txBody>
      </p:sp>
      <p:sp>
        <p:nvSpPr>
          <p:cNvPr id="10" name="Alt Başlık 2">
            <a:extLst>
              <a:ext uri="{FF2B5EF4-FFF2-40B4-BE49-F238E27FC236}">
                <a16:creationId xmlns:a16="http://schemas.microsoft.com/office/drawing/2014/main" id="{84720E0F-1405-4326-A5A3-BF61F62046C2}"/>
              </a:ext>
            </a:extLst>
          </p:cNvPr>
          <p:cNvSpPr txBox="1">
            <a:spLocks/>
          </p:cNvSpPr>
          <p:nvPr/>
        </p:nvSpPr>
        <p:spPr>
          <a:xfrm>
            <a:off x="6457950" y="1419225"/>
            <a:ext cx="5444534" cy="4476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tr-TR" sz="1800" dirty="0" err="1"/>
              <a:t>Physical</a:t>
            </a:r>
            <a:r>
              <a:rPr lang="tr-TR" sz="1800" dirty="0"/>
              <a:t> </a:t>
            </a:r>
            <a:r>
              <a:rPr lang="tr-TR" sz="1800" dirty="0" err="1"/>
              <a:t>properties</a:t>
            </a:r>
            <a:r>
              <a:rPr lang="tr-TR" sz="1800" dirty="0"/>
              <a:t> of </a:t>
            </a:r>
            <a:r>
              <a:rPr lang="tr-TR" sz="1800" dirty="0" err="1"/>
              <a:t>air-water</a:t>
            </a:r>
            <a:r>
              <a:rPr lang="tr-TR" sz="1800" dirty="0"/>
              <a:t> </a:t>
            </a:r>
            <a:r>
              <a:rPr lang="tr-TR" sz="1800" dirty="0" err="1"/>
              <a:t>vapor</a:t>
            </a:r>
            <a:r>
              <a:rPr lang="tr-TR" sz="1800" dirty="0"/>
              <a:t> </a:t>
            </a:r>
            <a:r>
              <a:rPr lang="tr-TR" sz="1800" dirty="0" err="1"/>
              <a:t>mixtures</a:t>
            </a:r>
            <a:r>
              <a:rPr lang="tr-TR" sz="1800" dirty="0"/>
              <a:t> </a:t>
            </a:r>
            <a:r>
              <a:rPr lang="tr-TR" sz="1800" dirty="0" err="1"/>
              <a:t>or</a:t>
            </a:r>
            <a:r>
              <a:rPr lang="tr-TR" sz="1800" dirty="0"/>
              <a:t> </a:t>
            </a:r>
            <a:r>
              <a:rPr lang="tr-TR" sz="1800" dirty="0" err="1"/>
              <a:t>humid</a:t>
            </a:r>
            <a:r>
              <a:rPr lang="tr-TR" sz="1800" dirty="0"/>
              <a:t> </a:t>
            </a:r>
            <a:r>
              <a:rPr lang="tr-TR" sz="1800" dirty="0" err="1"/>
              <a:t>air</a:t>
            </a:r>
            <a:r>
              <a:rPr lang="tr-TR" sz="1800" dirty="0"/>
              <a:t>.  (1 </a:t>
            </a:r>
            <a:r>
              <a:rPr lang="tr-TR" sz="1800" dirty="0" err="1"/>
              <a:t>atm</a:t>
            </a:r>
            <a:r>
              <a:rPr lang="tr-TR" sz="1800" dirty="0"/>
              <a:t> </a:t>
            </a:r>
            <a:r>
              <a:rPr lang="tr-TR" sz="1800" dirty="0" err="1"/>
              <a:t>abs</a:t>
            </a:r>
            <a:r>
              <a:rPr lang="tr-TR" sz="1800" dirty="0"/>
              <a:t> </a:t>
            </a:r>
            <a:r>
              <a:rPr lang="tr-TR" sz="1800" dirty="0" err="1"/>
              <a:t>pressure</a:t>
            </a:r>
            <a:r>
              <a:rPr lang="tr-TR" sz="1800" dirty="0"/>
              <a:t>)</a:t>
            </a:r>
          </a:p>
          <a:p>
            <a:pPr algn="just"/>
            <a:r>
              <a:rPr lang="tr-TR" sz="1800" u="sng" dirty="0" err="1"/>
              <a:t>Key</a:t>
            </a:r>
            <a:r>
              <a:rPr lang="tr-TR" sz="1800" u="sng" dirty="0"/>
              <a:t> </a:t>
            </a:r>
            <a:r>
              <a:rPr lang="tr-TR" sz="1800" u="sng" dirty="0" err="1"/>
              <a:t>terms</a:t>
            </a:r>
            <a:endParaRPr lang="tr-TR" sz="1800" u="sng" dirty="0"/>
          </a:p>
          <a:p>
            <a:pPr algn="just"/>
            <a:r>
              <a:rPr lang="en-US" sz="1800" dirty="0"/>
              <a:t>Absolute Humidity (ha)</a:t>
            </a:r>
            <a:endParaRPr lang="tr-TR" sz="1800" dirty="0"/>
          </a:p>
          <a:p>
            <a:pPr algn="just"/>
            <a:r>
              <a:rPr lang="tr-TR" sz="1800" dirty="0" err="1"/>
              <a:t>Relative</a:t>
            </a:r>
            <a:r>
              <a:rPr lang="tr-TR" sz="1800" dirty="0"/>
              <a:t> </a:t>
            </a:r>
            <a:r>
              <a:rPr lang="tr-TR" sz="1800" dirty="0" err="1"/>
              <a:t>humidity</a:t>
            </a:r>
            <a:r>
              <a:rPr lang="tr-TR" sz="1800" dirty="0"/>
              <a:t> (</a:t>
            </a:r>
            <a:r>
              <a:rPr lang="tr-TR" sz="1800" dirty="0" err="1"/>
              <a:t>hr</a:t>
            </a:r>
            <a:r>
              <a:rPr lang="tr-TR" sz="1800" dirty="0"/>
              <a:t>)</a:t>
            </a:r>
          </a:p>
          <a:p>
            <a:pPr algn="just"/>
            <a:r>
              <a:rPr lang="en-US" sz="1800" dirty="0"/>
              <a:t>Humid Heat (</a:t>
            </a:r>
            <a:r>
              <a:rPr lang="tr-TR" sz="1800" dirty="0"/>
              <a:t>C</a:t>
            </a:r>
            <a:r>
              <a:rPr lang="en-US" sz="1800" dirty="0"/>
              <a:t>s) </a:t>
            </a:r>
            <a:endParaRPr lang="tr-TR" sz="1800" dirty="0"/>
          </a:p>
          <a:p>
            <a:pPr algn="just"/>
            <a:r>
              <a:rPr lang="en-US" sz="1800" dirty="0"/>
              <a:t>Specific enthalpy of saturated air (H) </a:t>
            </a:r>
            <a:endParaRPr lang="tr-TR" sz="1800" dirty="0"/>
          </a:p>
          <a:p>
            <a:pPr algn="just"/>
            <a:r>
              <a:rPr lang="en-US" sz="1800" dirty="0"/>
              <a:t>Humid Volume (</a:t>
            </a:r>
            <a:r>
              <a:rPr lang="en-US" sz="1800" dirty="0" err="1"/>
              <a:t>Vh</a:t>
            </a:r>
            <a:r>
              <a:rPr lang="en-US" sz="1800" dirty="0"/>
              <a:t>) </a:t>
            </a:r>
            <a:endParaRPr lang="tr-TR" sz="1800" dirty="0"/>
          </a:p>
          <a:p>
            <a:pPr algn="just"/>
            <a:r>
              <a:rPr lang="en-US" sz="1800" dirty="0"/>
              <a:t>Dew point(</a:t>
            </a:r>
            <a:r>
              <a:rPr lang="en-US" sz="1800" dirty="0" err="1"/>
              <a:t>Tdp</a:t>
            </a:r>
            <a:r>
              <a:rPr lang="en-US" sz="1800" dirty="0"/>
              <a:t>) </a:t>
            </a:r>
            <a:endParaRPr lang="tr-TR" sz="1800" dirty="0"/>
          </a:p>
          <a:p>
            <a:pPr algn="just"/>
            <a:r>
              <a:rPr lang="en-US" sz="1800" dirty="0"/>
              <a:t>Dry-bulb temperature (</a:t>
            </a:r>
            <a:r>
              <a:rPr lang="en-US" sz="1800" dirty="0" err="1"/>
              <a:t>Tdb</a:t>
            </a:r>
            <a:r>
              <a:rPr lang="en-US" sz="1800" dirty="0"/>
              <a:t>) </a:t>
            </a:r>
            <a:endParaRPr lang="tr-TR" sz="1800" dirty="0"/>
          </a:p>
          <a:p>
            <a:pPr algn="just"/>
            <a:r>
              <a:rPr lang="en-US" sz="1800" dirty="0"/>
              <a:t>Wet-bulb temperature (</a:t>
            </a:r>
            <a:r>
              <a:rPr lang="en-US" sz="1800" dirty="0" err="1"/>
              <a:t>Twb</a:t>
            </a:r>
            <a:r>
              <a:rPr lang="en-US" sz="1800" dirty="0"/>
              <a:t>) </a:t>
            </a:r>
            <a:endParaRPr lang="tr-TR" sz="1800" u="sng" dirty="0"/>
          </a:p>
          <a:p>
            <a:pPr algn="just"/>
            <a:endParaRPr lang="en-US" sz="2000" dirty="0"/>
          </a:p>
        </p:txBody>
      </p:sp>
      <p:sp>
        <p:nvSpPr>
          <p:cNvPr id="11" name="Başlık 1">
            <a:extLst>
              <a:ext uri="{FF2B5EF4-FFF2-40B4-BE49-F238E27FC236}">
                <a16:creationId xmlns:a16="http://schemas.microsoft.com/office/drawing/2014/main" id="{DB0B518E-E5A0-4FA8-A106-18FCC71815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48992" y="846617"/>
            <a:ext cx="4774683" cy="416239"/>
          </a:xfrm>
        </p:spPr>
        <p:txBody>
          <a:bodyPr>
            <a:normAutofit/>
          </a:bodyPr>
          <a:lstStyle/>
          <a:p>
            <a:pPr algn="l"/>
            <a:r>
              <a:rPr lang="tr-TR" sz="2000" b="1" dirty="0" err="1">
                <a:solidFill>
                  <a:srgbClr val="FF0000"/>
                </a:solidFill>
              </a:rPr>
              <a:t>Pscyhrometric</a:t>
            </a:r>
            <a:r>
              <a:rPr lang="tr-TR" sz="2000" b="1" dirty="0">
                <a:solidFill>
                  <a:srgbClr val="FF0000"/>
                </a:solidFill>
              </a:rPr>
              <a:t> </a:t>
            </a:r>
            <a:r>
              <a:rPr lang="tr-TR" sz="2000" b="1" dirty="0" err="1">
                <a:solidFill>
                  <a:srgbClr val="FF0000"/>
                </a:solidFill>
              </a:rPr>
              <a:t>chart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459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95DC2983-04F9-468F-968F-B012AC7CEA6E}"/>
              </a:ext>
            </a:extLst>
          </p:cNvPr>
          <p:cNvSpPr txBox="1"/>
          <p:nvPr/>
        </p:nvSpPr>
        <p:spPr>
          <a:xfrm>
            <a:off x="1647825" y="6191250"/>
            <a:ext cx="7715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err="1"/>
              <a:t>Fig</a:t>
            </a:r>
            <a:r>
              <a:rPr lang="tr-TR" sz="1600" b="1" dirty="0"/>
              <a:t>. 8</a:t>
            </a:r>
            <a:r>
              <a:rPr lang="tr-TR" sz="1600" dirty="0"/>
              <a:t>. </a:t>
            </a:r>
            <a:r>
              <a:rPr lang="tr-TR" sz="1600" dirty="0" err="1"/>
              <a:t>Psychrometric</a:t>
            </a:r>
            <a:r>
              <a:rPr lang="tr-TR" sz="1600" dirty="0"/>
              <a:t> </a:t>
            </a:r>
            <a:r>
              <a:rPr lang="tr-TR" sz="1600" dirty="0" err="1"/>
              <a:t>chart</a:t>
            </a:r>
            <a:endParaRPr lang="en-US" sz="1600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B1897D9-9F47-44D6-9BAD-9D8E87F2F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590" y="207818"/>
            <a:ext cx="9119062" cy="583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695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59BE08D4-AA3C-4AA4-A051-AC345ED27F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29" y="1398218"/>
            <a:ext cx="3669203" cy="3556553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52CF512C-0165-4CC2-9D33-F75B96C55498}"/>
              </a:ext>
            </a:extLst>
          </p:cNvPr>
          <p:cNvSpPr txBox="1"/>
          <p:nvPr/>
        </p:nvSpPr>
        <p:spPr>
          <a:xfrm>
            <a:off x="4657060" y="871870"/>
            <a:ext cx="645396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dirty="0" err="1">
                <a:solidFill>
                  <a:srgbClr val="FF0000"/>
                </a:solidFill>
              </a:rPr>
              <a:t>Dry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bulb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temperaure</a:t>
            </a:r>
            <a:r>
              <a:rPr lang="tr-TR" dirty="0">
                <a:solidFill>
                  <a:srgbClr val="FF0000"/>
                </a:solidFill>
              </a:rPr>
              <a:t>: </a:t>
            </a:r>
            <a:r>
              <a:rPr lang="en-US" dirty="0"/>
              <a:t>the temperature that is usually thought of as air temperature</a:t>
            </a:r>
            <a:r>
              <a:rPr lang="tr-TR" dirty="0"/>
              <a:t> </a:t>
            </a:r>
            <a:r>
              <a:rPr lang="en-US" dirty="0"/>
              <a:t>measured by a regular thermometer exposed to the airstream. </a:t>
            </a:r>
            <a:endParaRPr lang="tr-TR" dirty="0"/>
          </a:p>
          <a:p>
            <a:pPr algn="just"/>
            <a:endParaRPr lang="tr-TR" dirty="0"/>
          </a:p>
          <a:p>
            <a:pPr algn="just"/>
            <a:r>
              <a:rPr lang="tr-TR" dirty="0" err="1">
                <a:solidFill>
                  <a:srgbClr val="FF0000"/>
                </a:solidFill>
              </a:rPr>
              <a:t>Wet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bulb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temperature</a:t>
            </a:r>
            <a:r>
              <a:rPr lang="tr-TR" dirty="0">
                <a:solidFill>
                  <a:srgbClr val="FF0000"/>
                </a:solidFill>
              </a:rPr>
              <a:t>: </a:t>
            </a:r>
            <a:r>
              <a:rPr lang="en-US" dirty="0"/>
              <a:t>The minimum temperature at which a material can be cooled by evaporation</a:t>
            </a:r>
            <a:r>
              <a:rPr lang="tr-TR" dirty="0"/>
              <a:t>. A </a:t>
            </a:r>
            <a:r>
              <a:rPr lang="tr-TR" dirty="0" err="1"/>
              <a:t>porous</a:t>
            </a:r>
            <a:r>
              <a:rPr lang="tr-TR" dirty="0"/>
              <a:t> </a:t>
            </a:r>
            <a:r>
              <a:rPr lang="tr-TR" dirty="0" err="1"/>
              <a:t>material</a:t>
            </a:r>
            <a:r>
              <a:rPr lang="tr-TR" dirty="0"/>
              <a:t> </a:t>
            </a:r>
            <a:r>
              <a:rPr lang="tr-TR" dirty="0" err="1"/>
              <a:t>like</a:t>
            </a:r>
            <a:r>
              <a:rPr lang="tr-TR" dirty="0"/>
              <a:t> </a:t>
            </a:r>
            <a:r>
              <a:rPr lang="tr-TR" dirty="0" err="1"/>
              <a:t>cloth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cotton</a:t>
            </a:r>
            <a:r>
              <a:rPr lang="tr-TR" dirty="0"/>
              <a:t> is </a:t>
            </a:r>
            <a:r>
              <a:rPr lang="tr-TR" dirty="0" err="1"/>
              <a:t>soaked</a:t>
            </a:r>
            <a:r>
              <a:rPr lang="tr-TR" dirty="0"/>
              <a:t> in </a:t>
            </a:r>
            <a:r>
              <a:rPr lang="tr-TR" dirty="0" err="1"/>
              <a:t>water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wrapped</a:t>
            </a:r>
            <a:r>
              <a:rPr lang="tr-TR" dirty="0"/>
              <a:t> </a:t>
            </a:r>
            <a:r>
              <a:rPr lang="tr-TR" dirty="0" err="1"/>
              <a:t>around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bulb</a:t>
            </a:r>
            <a:r>
              <a:rPr lang="tr-TR" dirty="0"/>
              <a:t> of </a:t>
            </a:r>
            <a:r>
              <a:rPr lang="tr-TR" dirty="0" err="1"/>
              <a:t>thermometer</a:t>
            </a:r>
            <a:r>
              <a:rPr lang="tr-TR" dirty="0"/>
              <a:t> is </a:t>
            </a:r>
            <a:r>
              <a:rPr lang="tr-TR" dirty="0" err="1"/>
              <a:t>placed</a:t>
            </a:r>
            <a:r>
              <a:rPr lang="tr-TR" dirty="0"/>
              <a:t> in a </a:t>
            </a:r>
            <a:r>
              <a:rPr lang="tr-TR" dirty="0" err="1"/>
              <a:t>stream</a:t>
            </a:r>
            <a:r>
              <a:rPr lang="tr-TR" dirty="0"/>
              <a:t> of </a:t>
            </a:r>
            <a:r>
              <a:rPr lang="tr-TR" dirty="0" err="1"/>
              <a:t>flowing</a:t>
            </a:r>
            <a:r>
              <a:rPr lang="tr-TR" dirty="0"/>
              <a:t> </a:t>
            </a:r>
            <a:r>
              <a:rPr lang="tr-TR" dirty="0" err="1"/>
              <a:t>air</a:t>
            </a:r>
            <a:r>
              <a:rPr lang="tr-TR" dirty="0"/>
              <a:t>.</a:t>
            </a:r>
          </a:p>
          <a:p>
            <a:pPr algn="just"/>
            <a:endParaRPr lang="tr-TR" dirty="0">
              <a:solidFill>
                <a:srgbClr val="FF0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wet</a:t>
            </a:r>
            <a:r>
              <a:rPr lang="tr-TR" dirty="0"/>
              <a:t> </a:t>
            </a:r>
            <a:r>
              <a:rPr lang="tr-TR" dirty="0" err="1"/>
              <a:t>bulb</a:t>
            </a:r>
            <a:r>
              <a:rPr lang="tr-TR" dirty="0"/>
              <a:t> </a:t>
            </a:r>
            <a:r>
              <a:rPr lang="tr-TR" dirty="0" err="1"/>
              <a:t>temperature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humid</a:t>
            </a:r>
            <a:r>
              <a:rPr lang="tr-TR" dirty="0"/>
              <a:t> </a:t>
            </a:r>
            <a:r>
              <a:rPr lang="tr-TR" dirty="0" err="1"/>
              <a:t>air</a:t>
            </a:r>
            <a:r>
              <a:rPr lang="tr-TR" dirty="0"/>
              <a:t> </a:t>
            </a:r>
            <a:r>
              <a:rPr lang="tr-TR" dirty="0" err="1"/>
              <a:t>depens</a:t>
            </a:r>
            <a:r>
              <a:rPr lang="tr-TR" dirty="0"/>
              <a:t> on </a:t>
            </a:r>
            <a:r>
              <a:rPr lang="tr-TR" dirty="0" err="1"/>
              <a:t>dry</a:t>
            </a:r>
            <a:r>
              <a:rPr lang="tr-TR" dirty="0"/>
              <a:t> </a:t>
            </a:r>
            <a:r>
              <a:rPr lang="tr-TR" dirty="0" err="1"/>
              <a:t>bulb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moisture</a:t>
            </a:r>
            <a:r>
              <a:rPr lang="tr-TR" dirty="0"/>
              <a:t> </a:t>
            </a:r>
            <a:r>
              <a:rPr lang="tr-TR" dirty="0" err="1"/>
              <a:t>content</a:t>
            </a:r>
            <a:r>
              <a:rPr lang="tr-TR" dirty="0"/>
              <a:t> of </a:t>
            </a:r>
            <a:r>
              <a:rPr lang="tr-TR" dirty="0" err="1"/>
              <a:t>air</a:t>
            </a:r>
            <a:r>
              <a:rPr lang="tr-TR" dirty="0"/>
              <a:t>.</a:t>
            </a:r>
          </a:p>
          <a:p>
            <a:pPr algn="just"/>
            <a:endParaRPr lang="tr-TR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dirty="0" err="1"/>
              <a:t>If</a:t>
            </a:r>
            <a:r>
              <a:rPr lang="tr-TR" dirty="0"/>
              <a:t> </a:t>
            </a:r>
            <a:r>
              <a:rPr lang="tr-TR" dirty="0" err="1"/>
              <a:t>air</a:t>
            </a:r>
            <a:r>
              <a:rPr lang="tr-TR" dirty="0"/>
              <a:t> is </a:t>
            </a:r>
            <a:r>
              <a:rPr lang="tr-TR" dirty="0" err="1"/>
              <a:t>saturated</a:t>
            </a:r>
            <a:r>
              <a:rPr lang="tr-TR" dirty="0"/>
              <a:t>; </a:t>
            </a:r>
            <a:r>
              <a:rPr lang="tr-TR" dirty="0" err="1"/>
              <a:t>Twb</a:t>
            </a:r>
            <a:r>
              <a:rPr lang="tr-TR" dirty="0"/>
              <a:t> = </a:t>
            </a:r>
            <a:r>
              <a:rPr lang="tr-TR" dirty="0" err="1"/>
              <a:t>Tdb</a:t>
            </a:r>
            <a:endParaRPr lang="tr-TR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lower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humidity</a:t>
            </a:r>
            <a:r>
              <a:rPr lang="tr-TR" dirty="0"/>
              <a:t>,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greater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difference</a:t>
            </a:r>
            <a:r>
              <a:rPr lang="tr-TR" dirty="0"/>
              <a:t> </a:t>
            </a:r>
            <a:r>
              <a:rPr lang="tr-TR" dirty="0" err="1"/>
              <a:t>between</a:t>
            </a:r>
            <a:r>
              <a:rPr lang="tr-TR" dirty="0"/>
              <a:t> </a:t>
            </a:r>
            <a:r>
              <a:rPr lang="tr-TR" dirty="0" err="1"/>
              <a:t>Tdb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Twb</a:t>
            </a:r>
            <a:endParaRPr lang="en-US" dirty="0"/>
          </a:p>
          <a:p>
            <a:r>
              <a:rPr lang="tr-TR" dirty="0"/>
              <a:t> </a:t>
            </a:r>
            <a:endParaRPr lang="en-US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24CCB914-6CD2-4760-A52C-A747292438CE}"/>
              </a:ext>
            </a:extLst>
          </p:cNvPr>
          <p:cNvSpPr txBox="1"/>
          <p:nvPr/>
        </p:nvSpPr>
        <p:spPr>
          <a:xfrm>
            <a:off x="386141" y="5290505"/>
            <a:ext cx="4072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err="1"/>
              <a:t>Fig</a:t>
            </a:r>
            <a:r>
              <a:rPr lang="tr-TR" sz="1600" b="1" dirty="0"/>
              <a:t>. 9</a:t>
            </a:r>
            <a:r>
              <a:rPr lang="tr-TR" sz="1600" dirty="0"/>
              <a:t>. </a:t>
            </a:r>
            <a:r>
              <a:rPr lang="tr-TR" sz="1600" dirty="0" err="1"/>
              <a:t>The</a:t>
            </a:r>
            <a:r>
              <a:rPr lang="tr-TR" sz="1600" dirty="0"/>
              <a:t> </a:t>
            </a:r>
            <a:r>
              <a:rPr lang="tr-TR" sz="1600" dirty="0" err="1"/>
              <a:t>dry</a:t>
            </a:r>
            <a:r>
              <a:rPr lang="tr-TR" sz="1600" dirty="0"/>
              <a:t> </a:t>
            </a:r>
            <a:r>
              <a:rPr lang="tr-TR" sz="1600" dirty="0" err="1"/>
              <a:t>bulb</a:t>
            </a:r>
            <a:r>
              <a:rPr lang="tr-TR" sz="1600" dirty="0"/>
              <a:t> </a:t>
            </a:r>
            <a:r>
              <a:rPr lang="tr-TR" sz="1600" dirty="0" err="1"/>
              <a:t>and</a:t>
            </a:r>
            <a:r>
              <a:rPr lang="tr-TR" sz="1600" dirty="0"/>
              <a:t> </a:t>
            </a:r>
            <a:r>
              <a:rPr lang="tr-TR" sz="1600" dirty="0" err="1"/>
              <a:t>wet</a:t>
            </a:r>
            <a:r>
              <a:rPr lang="tr-TR" sz="1600" dirty="0"/>
              <a:t> </a:t>
            </a:r>
            <a:r>
              <a:rPr lang="tr-TR" sz="1600" dirty="0" err="1"/>
              <a:t>bulb</a:t>
            </a:r>
            <a:r>
              <a:rPr lang="tr-TR" sz="1600" dirty="0"/>
              <a:t> </a:t>
            </a:r>
            <a:r>
              <a:rPr lang="tr-TR" sz="1600" dirty="0" err="1"/>
              <a:t>temperatures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05925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6E7B0564-E01C-4D4E-8186-A704524D6174}"/>
              </a:ext>
            </a:extLst>
          </p:cNvPr>
          <p:cNvSpPr txBox="1"/>
          <p:nvPr/>
        </p:nvSpPr>
        <p:spPr>
          <a:xfrm>
            <a:off x="584790" y="353657"/>
            <a:ext cx="10696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err="1">
                <a:solidFill>
                  <a:srgbClr val="FF0000"/>
                </a:solidFill>
              </a:rPr>
              <a:t>Heat</a:t>
            </a:r>
            <a:r>
              <a:rPr lang="tr-TR" sz="2800" dirty="0">
                <a:solidFill>
                  <a:srgbClr val="FF0000"/>
                </a:solidFill>
              </a:rPr>
              <a:t> Transfer in </a:t>
            </a:r>
            <a:r>
              <a:rPr lang="tr-TR" sz="2800" dirty="0" err="1">
                <a:solidFill>
                  <a:srgbClr val="FF0000"/>
                </a:solidFill>
              </a:rPr>
              <a:t>Cooling</a:t>
            </a:r>
            <a:r>
              <a:rPr lang="tr-TR" sz="2800" dirty="0">
                <a:solidFill>
                  <a:srgbClr val="FF0000"/>
                </a:solidFill>
              </a:rPr>
              <a:t> </a:t>
            </a:r>
            <a:r>
              <a:rPr lang="tr-TR" sz="2800" dirty="0" err="1">
                <a:solidFill>
                  <a:srgbClr val="FF0000"/>
                </a:solidFill>
              </a:rPr>
              <a:t>Towers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ACCE857F-FB5A-4770-A091-F5981CDF28E3}"/>
              </a:ext>
            </a:extLst>
          </p:cNvPr>
          <p:cNvSpPr txBox="1"/>
          <p:nvPr/>
        </p:nvSpPr>
        <p:spPr>
          <a:xfrm>
            <a:off x="584790" y="1259175"/>
            <a:ext cx="48059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most</a:t>
            </a:r>
            <a:r>
              <a:rPr lang="tr-TR" dirty="0"/>
              <a:t> </a:t>
            </a:r>
            <a:r>
              <a:rPr lang="tr-TR" dirty="0" err="1"/>
              <a:t>generally</a:t>
            </a:r>
            <a:r>
              <a:rPr lang="tr-TR" dirty="0"/>
              <a:t> </a:t>
            </a:r>
            <a:r>
              <a:rPr lang="tr-TR" dirty="0" err="1"/>
              <a:t>accepted</a:t>
            </a:r>
            <a:r>
              <a:rPr lang="tr-TR" dirty="0"/>
              <a:t> </a:t>
            </a:r>
            <a:r>
              <a:rPr lang="tr-TR" dirty="0" err="1"/>
              <a:t>theory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cooling</a:t>
            </a:r>
            <a:r>
              <a:rPr lang="tr-TR" dirty="0"/>
              <a:t> </a:t>
            </a:r>
            <a:r>
              <a:rPr lang="tr-TR" dirty="0" err="1"/>
              <a:t>tower</a:t>
            </a:r>
            <a:r>
              <a:rPr lang="tr-TR" dirty="0"/>
              <a:t> </a:t>
            </a:r>
            <a:r>
              <a:rPr lang="tr-TR" dirty="0" err="1"/>
              <a:t>heat</a:t>
            </a:r>
            <a:r>
              <a:rPr lang="tr-TR" dirty="0"/>
              <a:t> transfer </a:t>
            </a:r>
            <a:r>
              <a:rPr lang="tr-TR" dirty="0" err="1"/>
              <a:t>process</a:t>
            </a:r>
            <a:r>
              <a:rPr lang="tr-TR" dirty="0"/>
              <a:t> is </a:t>
            </a:r>
            <a:r>
              <a:rPr lang="tr-TR" dirty="0" err="1"/>
              <a:t>Merkel’s</a:t>
            </a:r>
            <a:r>
              <a:rPr lang="tr-TR" dirty="0"/>
              <a:t> </a:t>
            </a:r>
            <a:r>
              <a:rPr lang="tr-TR" dirty="0" err="1"/>
              <a:t>Theory</a:t>
            </a:r>
            <a:r>
              <a:rPr lang="tr-TR" dirty="0"/>
              <a:t>.</a:t>
            </a:r>
          </a:p>
          <a:p>
            <a:endParaRPr lang="tr-TR" dirty="0"/>
          </a:p>
          <a:p>
            <a:r>
              <a:rPr lang="en-US" dirty="0"/>
              <a:t>The enthalpy potential difference is analyzed to be the driving force</a:t>
            </a:r>
            <a:r>
              <a:rPr lang="tr-TR" dirty="0"/>
              <a:t>.</a:t>
            </a:r>
          </a:p>
          <a:p>
            <a:endParaRPr lang="tr-TR" dirty="0"/>
          </a:p>
          <a:p>
            <a:r>
              <a:rPr lang="tr-TR" dirty="0" err="1"/>
              <a:t>Each</a:t>
            </a:r>
            <a:r>
              <a:rPr lang="tr-TR" dirty="0"/>
              <a:t> </a:t>
            </a:r>
            <a:r>
              <a:rPr lang="tr-TR" dirty="0" err="1"/>
              <a:t>particle</a:t>
            </a:r>
            <a:r>
              <a:rPr lang="tr-TR" dirty="0"/>
              <a:t> of </a:t>
            </a:r>
            <a:r>
              <a:rPr lang="tr-TR" dirty="0" err="1"/>
              <a:t>water</a:t>
            </a:r>
            <a:r>
              <a:rPr lang="tr-TR" dirty="0"/>
              <a:t> is </a:t>
            </a:r>
            <a:r>
              <a:rPr lang="tr-TR" dirty="0" err="1"/>
              <a:t>assumed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be </a:t>
            </a:r>
            <a:r>
              <a:rPr lang="tr-TR" dirty="0" err="1"/>
              <a:t>surrounded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an </a:t>
            </a:r>
            <a:r>
              <a:rPr lang="tr-TR" dirty="0" err="1"/>
              <a:t>air</a:t>
            </a:r>
            <a:r>
              <a:rPr lang="tr-TR" dirty="0"/>
              <a:t> film,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enthalpy</a:t>
            </a:r>
            <a:r>
              <a:rPr lang="tr-TR" dirty="0"/>
              <a:t> </a:t>
            </a:r>
            <a:r>
              <a:rPr lang="tr-TR" dirty="0" err="1"/>
              <a:t>difference</a:t>
            </a:r>
            <a:r>
              <a:rPr lang="tr-TR" dirty="0"/>
              <a:t> </a:t>
            </a:r>
            <a:r>
              <a:rPr lang="tr-TR" dirty="0" err="1"/>
              <a:t>between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film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surrounding</a:t>
            </a:r>
            <a:r>
              <a:rPr lang="tr-TR" dirty="0"/>
              <a:t> </a:t>
            </a:r>
            <a:r>
              <a:rPr lang="tr-TR" dirty="0" err="1"/>
              <a:t>air</a:t>
            </a:r>
            <a:r>
              <a:rPr lang="tr-TR" dirty="0"/>
              <a:t> ,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driving</a:t>
            </a:r>
            <a:r>
              <a:rPr lang="tr-TR" dirty="0"/>
              <a:t> </a:t>
            </a:r>
            <a:r>
              <a:rPr lang="tr-TR" dirty="0" err="1"/>
              <a:t>force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cooling</a:t>
            </a:r>
            <a:r>
              <a:rPr lang="tr-TR" dirty="0"/>
              <a:t> </a:t>
            </a:r>
            <a:r>
              <a:rPr lang="tr-TR" dirty="0" err="1"/>
              <a:t>process</a:t>
            </a:r>
            <a:r>
              <a:rPr lang="tr-TR" dirty="0"/>
              <a:t>.</a:t>
            </a:r>
          </a:p>
          <a:p>
            <a:endParaRPr lang="tr-TR" dirty="0"/>
          </a:p>
          <a:p>
            <a:endParaRPr lang="tr-TR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C41BF757-3E7A-4881-9A0F-99FF8B07C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1822" y="1259175"/>
            <a:ext cx="6285329" cy="389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1786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EA1BF74-A145-4A69-BC51-58B054F39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0353" y="441879"/>
            <a:ext cx="9144000" cy="632009"/>
          </a:xfrm>
        </p:spPr>
        <p:txBody>
          <a:bodyPr>
            <a:normAutofit/>
          </a:bodyPr>
          <a:lstStyle/>
          <a:p>
            <a:pPr algn="just"/>
            <a:r>
              <a:rPr lang="tr-TR" sz="2800" dirty="0">
                <a:solidFill>
                  <a:srgbClr val="FF0000"/>
                </a:solidFill>
              </a:rPr>
              <a:t>Design of </a:t>
            </a:r>
            <a:r>
              <a:rPr lang="tr-TR" sz="2800" dirty="0" err="1">
                <a:solidFill>
                  <a:srgbClr val="FF0000"/>
                </a:solidFill>
              </a:rPr>
              <a:t>Cooling</a:t>
            </a:r>
            <a:r>
              <a:rPr lang="tr-TR" sz="2800" dirty="0">
                <a:solidFill>
                  <a:srgbClr val="FF0000"/>
                </a:solidFill>
              </a:rPr>
              <a:t> </a:t>
            </a:r>
            <a:r>
              <a:rPr lang="tr-TR" sz="2800" dirty="0" err="1">
                <a:solidFill>
                  <a:srgbClr val="FF0000"/>
                </a:solidFill>
              </a:rPr>
              <a:t>Towers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1C0BBB0-65CD-4BC5-8A50-5CF60A40D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255" y="1583963"/>
            <a:ext cx="4738578" cy="3690074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72E4E257-1654-488A-9CFA-074C616C14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7330" y="1747838"/>
            <a:ext cx="7104670" cy="254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1413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C640299-0A0D-466D-B715-9E93CAE2F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9395"/>
          </a:xfrm>
        </p:spPr>
        <p:txBody>
          <a:bodyPr>
            <a:normAutofit/>
          </a:bodyPr>
          <a:lstStyle/>
          <a:p>
            <a:r>
              <a:rPr lang="tr-TR" sz="2800" dirty="0" err="1">
                <a:solidFill>
                  <a:srgbClr val="FF0000"/>
                </a:solidFill>
              </a:rPr>
              <a:t>Cooling</a:t>
            </a:r>
            <a:r>
              <a:rPr lang="tr-TR" sz="2800" dirty="0">
                <a:solidFill>
                  <a:srgbClr val="FF0000"/>
                </a:solidFill>
              </a:rPr>
              <a:t> </a:t>
            </a:r>
            <a:r>
              <a:rPr lang="tr-TR" sz="2800" dirty="0" err="1">
                <a:solidFill>
                  <a:srgbClr val="FF0000"/>
                </a:solidFill>
              </a:rPr>
              <a:t>Tower</a:t>
            </a:r>
            <a:r>
              <a:rPr lang="tr-TR" sz="2800" dirty="0">
                <a:solidFill>
                  <a:srgbClr val="FF0000"/>
                </a:solidFill>
              </a:rPr>
              <a:t> </a:t>
            </a:r>
            <a:r>
              <a:rPr lang="tr-TR" sz="2800" dirty="0" err="1">
                <a:solidFill>
                  <a:srgbClr val="FF0000"/>
                </a:solidFill>
              </a:rPr>
              <a:t>Performance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27B5D35-13E8-4562-81E3-E51B31959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4521"/>
            <a:ext cx="5594498" cy="5092442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The following factors affect the performance of a cooling tower: </a:t>
            </a:r>
          </a:p>
          <a:p>
            <a:pPr marL="0" indent="0">
              <a:buNone/>
            </a:pPr>
            <a:r>
              <a:rPr lang="en-US" sz="1800" dirty="0"/>
              <a:t>(</a:t>
            </a:r>
            <a:r>
              <a:rPr lang="en-US" sz="1800" dirty="0" err="1"/>
              <a:t>i</a:t>
            </a:r>
            <a:r>
              <a:rPr lang="en-US" sz="1800" dirty="0"/>
              <a:t>) The air flow rate </a:t>
            </a:r>
          </a:p>
          <a:p>
            <a:pPr marL="0" indent="0">
              <a:buNone/>
            </a:pPr>
            <a:r>
              <a:rPr lang="en-US" sz="1800" dirty="0"/>
              <a:t>(ii) The water flow rate </a:t>
            </a:r>
          </a:p>
          <a:p>
            <a:pPr marL="0" indent="0">
              <a:buNone/>
            </a:pPr>
            <a:r>
              <a:rPr lang="en-US" sz="1800" dirty="0"/>
              <a:t>(iii) The water temperature </a:t>
            </a:r>
          </a:p>
          <a:p>
            <a:pPr marL="0" indent="0">
              <a:buNone/>
            </a:pPr>
            <a:r>
              <a:rPr lang="en-US" sz="1800" dirty="0"/>
              <a:t>(iv) The air temperature and humidity at inlet (particularly the wet bulb temperature) </a:t>
            </a:r>
          </a:p>
          <a:p>
            <a:pPr marL="0" indent="0">
              <a:buNone/>
            </a:pPr>
            <a:r>
              <a:rPr lang="en-US" sz="1800" dirty="0"/>
              <a:t>(v) The type of packing used </a:t>
            </a:r>
          </a:p>
          <a:p>
            <a:pPr marL="0" indent="0">
              <a:buNone/>
            </a:pPr>
            <a:r>
              <a:rPr lang="en-US" sz="1800" dirty="0"/>
              <a:t>(vi) The area and volume of the packing</a:t>
            </a:r>
            <a:r>
              <a:rPr lang="tr-TR" sz="1800" dirty="0"/>
              <a:t>.</a:t>
            </a:r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63BAD13E-DB0D-4D2F-A266-5DD7B0305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8130" y="1009773"/>
            <a:ext cx="5552501" cy="4285561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E37BCE29-A907-4FD6-BB66-7331A6176105}"/>
              </a:ext>
            </a:extLst>
          </p:cNvPr>
          <p:cNvSpPr txBox="1"/>
          <p:nvPr/>
        </p:nvSpPr>
        <p:spPr>
          <a:xfrm>
            <a:off x="6432698" y="5475767"/>
            <a:ext cx="543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err="1"/>
              <a:t>Fig</a:t>
            </a:r>
            <a:r>
              <a:rPr lang="tr-TR" sz="1600" b="1" dirty="0"/>
              <a:t>. 10</a:t>
            </a:r>
            <a:r>
              <a:rPr lang="tr-TR" sz="1600" dirty="0"/>
              <a:t>. </a:t>
            </a:r>
            <a:r>
              <a:rPr lang="tr-TR" sz="1600" dirty="0" err="1"/>
              <a:t>Range</a:t>
            </a:r>
            <a:r>
              <a:rPr lang="tr-TR" sz="1600" dirty="0"/>
              <a:t> </a:t>
            </a:r>
            <a:r>
              <a:rPr lang="tr-TR" sz="1600" dirty="0" err="1"/>
              <a:t>and</a:t>
            </a:r>
            <a:r>
              <a:rPr lang="tr-TR" sz="1600" dirty="0"/>
              <a:t> </a:t>
            </a:r>
            <a:r>
              <a:rPr lang="tr-TR" sz="1600" dirty="0" err="1"/>
              <a:t>Approach</a:t>
            </a:r>
            <a:r>
              <a:rPr lang="tr-TR" sz="1600" dirty="0"/>
              <a:t> in </a:t>
            </a:r>
            <a:r>
              <a:rPr lang="tr-TR" sz="1600" dirty="0" err="1"/>
              <a:t>Cooling</a:t>
            </a:r>
            <a:r>
              <a:rPr lang="tr-TR" sz="1600" dirty="0"/>
              <a:t> </a:t>
            </a:r>
            <a:r>
              <a:rPr lang="tr-TR" sz="1600" dirty="0" err="1"/>
              <a:t>Tower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91385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711FA5C5-B83E-428B-8B96-EB2190215B7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675" y="1057275"/>
            <a:ext cx="8810625" cy="4714875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B5D852D5-DFFF-4286-B5C4-5B60332F72C0}"/>
              </a:ext>
            </a:extLst>
          </p:cNvPr>
          <p:cNvSpPr txBox="1"/>
          <p:nvPr/>
        </p:nvSpPr>
        <p:spPr>
          <a:xfrm>
            <a:off x="3373431" y="6010319"/>
            <a:ext cx="42767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/>
              <a:t>Fig.1</a:t>
            </a:r>
            <a:r>
              <a:rPr lang="tr-TR" sz="1600" dirty="0"/>
              <a:t>. </a:t>
            </a:r>
            <a:r>
              <a:rPr lang="tr-TR" sz="1600" dirty="0" err="1"/>
              <a:t>Cooling</a:t>
            </a:r>
            <a:r>
              <a:rPr lang="tr-TR" sz="1600" dirty="0"/>
              <a:t> </a:t>
            </a:r>
            <a:r>
              <a:rPr lang="tr-TR" sz="1600" dirty="0" err="1"/>
              <a:t>tower</a:t>
            </a:r>
            <a:r>
              <a:rPr lang="tr-TR" sz="1600" dirty="0"/>
              <a:t> </a:t>
            </a:r>
            <a:r>
              <a:rPr lang="tr-TR" sz="1600" dirty="0" err="1"/>
              <a:t>experimental</a:t>
            </a:r>
            <a:r>
              <a:rPr lang="tr-TR" sz="1600" dirty="0"/>
              <a:t> </a:t>
            </a:r>
            <a:r>
              <a:rPr lang="tr-TR" sz="1600" dirty="0" err="1"/>
              <a:t>system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898161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9B8FD1F5-1339-482D-B699-AF702715405C}"/>
              </a:ext>
            </a:extLst>
          </p:cNvPr>
          <p:cNvSpPr txBox="1"/>
          <p:nvPr/>
        </p:nvSpPr>
        <p:spPr>
          <a:xfrm>
            <a:off x="744280" y="733647"/>
            <a:ext cx="110791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>
                <a:solidFill>
                  <a:srgbClr val="FF0000"/>
                </a:solidFill>
              </a:rPr>
              <a:t>Cooling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Tower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Effectiveness</a:t>
            </a:r>
            <a:r>
              <a:rPr lang="tr-TR" dirty="0"/>
              <a:t>: </a:t>
            </a:r>
            <a:r>
              <a:rPr lang="tr-TR" dirty="0" err="1"/>
              <a:t>This</a:t>
            </a:r>
            <a:r>
              <a:rPr lang="tr-TR" dirty="0"/>
              <a:t> is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ratio</a:t>
            </a:r>
            <a:r>
              <a:rPr lang="tr-TR" dirty="0"/>
              <a:t> </a:t>
            </a:r>
            <a:r>
              <a:rPr lang="tr-TR" dirty="0" err="1"/>
              <a:t>between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range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ideal </a:t>
            </a:r>
            <a:r>
              <a:rPr lang="tr-TR" dirty="0" err="1"/>
              <a:t>range</a:t>
            </a:r>
            <a:r>
              <a:rPr lang="tr-TR" dirty="0"/>
              <a:t>, </a:t>
            </a:r>
            <a:r>
              <a:rPr lang="tr-TR" dirty="0" err="1"/>
              <a:t>between</a:t>
            </a:r>
            <a:r>
              <a:rPr lang="tr-TR" dirty="0"/>
              <a:t> </a:t>
            </a:r>
            <a:r>
              <a:rPr lang="tr-TR" dirty="0" err="1"/>
              <a:t>water</a:t>
            </a:r>
            <a:r>
              <a:rPr lang="tr-TR" dirty="0"/>
              <a:t> inlet </a:t>
            </a:r>
            <a:r>
              <a:rPr lang="tr-TR" dirty="0" err="1"/>
              <a:t>temperature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ambient</a:t>
            </a:r>
            <a:r>
              <a:rPr lang="tr-TR" dirty="0"/>
              <a:t> </a:t>
            </a:r>
            <a:r>
              <a:rPr lang="tr-TR" dirty="0" err="1"/>
              <a:t>wet</a:t>
            </a:r>
            <a:r>
              <a:rPr lang="tr-TR" dirty="0"/>
              <a:t> </a:t>
            </a:r>
            <a:r>
              <a:rPr lang="tr-TR" dirty="0" err="1"/>
              <a:t>bulb</a:t>
            </a:r>
            <a:r>
              <a:rPr lang="tr-TR" dirty="0"/>
              <a:t> </a:t>
            </a:r>
            <a:r>
              <a:rPr lang="tr-TR" dirty="0" err="1"/>
              <a:t>temperature</a:t>
            </a:r>
            <a:r>
              <a:rPr lang="tr-TR" dirty="0"/>
              <a:t>, in </a:t>
            </a:r>
            <a:r>
              <a:rPr lang="tr-TR" dirty="0" err="1"/>
              <a:t>other</a:t>
            </a:r>
            <a:r>
              <a:rPr lang="tr-TR" dirty="0"/>
              <a:t> </a:t>
            </a:r>
            <a:r>
              <a:rPr lang="tr-TR" dirty="0" err="1"/>
              <a:t>words</a:t>
            </a:r>
            <a:r>
              <a:rPr lang="tr-TR" dirty="0"/>
              <a:t>; </a:t>
            </a:r>
          </a:p>
          <a:p>
            <a:endParaRPr lang="tr-TR" dirty="0"/>
          </a:p>
          <a:p>
            <a:r>
              <a:rPr lang="tr-TR" dirty="0" err="1"/>
              <a:t>Effectiveness</a:t>
            </a:r>
            <a:r>
              <a:rPr lang="tr-TR" dirty="0"/>
              <a:t> = </a:t>
            </a:r>
            <a:r>
              <a:rPr lang="tr-TR" dirty="0" err="1"/>
              <a:t>Range</a:t>
            </a:r>
            <a:r>
              <a:rPr lang="tr-TR" dirty="0"/>
              <a:t>/(</a:t>
            </a:r>
            <a:r>
              <a:rPr lang="tr-TR" dirty="0" err="1"/>
              <a:t>Range</a:t>
            </a:r>
            <a:r>
              <a:rPr lang="tr-TR" dirty="0"/>
              <a:t> + </a:t>
            </a:r>
            <a:r>
              <a:rPr lang="tr-TR" dirty="0" err="1"/>
              <a:t>Approach</a:t>
            </a:r>
            <a:r>
              <a:rPr lang="tr-TR" dirty="0"/>
              <a:t>).</a:t>
            </a:r>
          </a:p>
          <a:p>
            <a:endParaRPr lang="tr-TR" dirty="0"/>
          </a:p>
          <a:p>
            <a:r>
              <a:rPr lang="tr-TR" dirty="0" err="1">
                <a:solidFill>
                  <a:srgbClr val="FF0000"/>
                </a:solidFill>
              </a:rPr>
              <a:t>Evaporation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loss</a:t>
            </a:r>
            <a:r>
              <a:rPr lang="tr-TR" dirty="0"/>
              <a:t>: </a:t>
            </a:r>
            <a:r>
              <a:rPr lang="tr-TR" dirty="0" err="1"/>
              <a:t>This</a:t>
            </a:r>
            <a:r>
              <a:rPr lang="tr-TR" dirty="0"/>
              <a:t> is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water</a:t>
            </a:r>
            <a:r>
              <a:rPr lang="tr-TR" dirty="0"/>
              <a:t> </a:t>
            </a:r>
            <a:r>
              <a:rPr lang="tr-TR" dirty="0" err="1"/>
              <a:t>quantity</a:t>
            </a:r>
            <a:r>
              <a:rPr lang="tr-TR" dirty="0"/>
              <a:t> </a:t>
            </a:r>
            <a:r>
              <a:rPr lang="tr-TR" dirty="0" err="1"/>
              <a:t>evaporated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cooling</a:t>
            </a:r>
            <a:r>
              <a:rPr lang="tr-TR" dirty="0"/>
              <a:t> </a:t>
            </a:r>
            <a:r>
              <a:rPr lang="tr-TR" dirty="0" err="1"/>
              <a:t>process</a:t>
            </a:r>
            <a:r>
              <a:rPr lang="tr-TR" dirty="0"/>
              <a:t>.</a:t>
            </a:r>
          </a:p>
          <a:p>
            <a:endParaRPr lang="tr-TR" dirty="0"/>
          </a:p>
          <a:p>
            <a:r>
              <a:rPr lang="tr-TR" dirty="0" err="1">
                <a:solidFill>
                  <a:srgbClr val="FF0000"/>
                </a:solidFill>
              </a:rPr>
              <a:t>Cooling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capacity</a:t>
            </a:r>
            <a:r>
              <a:rPr lang="tr-TR" dirty="0"/>
              <a:t>: </a:t>
            </a:r>
            <a:r>
              <a:rPr lang="tr-TR" dirty="0" err="1"/>
              <a:t>This</a:t>
            </a:r>
            <a:r>
              <a:rPr lang="tr-TR" dirty="0"/>
              <a:t> is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heat</a:t>
            </a:r>
            <a:r>
              <a:rPr lang="tr-TR" dirty="0"/>
              <a:t> </a:t>
            </a:r>
            <a:r>
              <a:rPr lang="tr-TR" dirty="0" err="1"/>
              <a:t>rejected</a:t>
            </a:r>
            <a:r>
              <a:rPr lang="tr-TR" dirty="0"/>
              <a:t> in </a:t>
            </a:r>
            <a:r>
              <a:rPr lang="tr-TR" dirty="0" err="1"/>
              <a:t>kcal</a:t>
            </a:r>
            <a:r>
              <a:rPr lang="tr-TR" dirty="0"/>
              <a:t>/h, </a:t>
            </a:r>
            <a:r>
              <a:rPr lang="tr-TR" dirty="0" err="1"/>
              <a:t>given</a:t>
            </a:r>
            <a:r>
              <a:rPr lang="tr-TR" dirty="0"/>
              <a:t> as </a:t>
            </a:r>
            <a:r>
              <a:rPr lang="tr-TR" dirty="0" err="1"/>
              <a:t>product</a:t>
            </a:r>
            <a:r>
              <a:rPr lang="tr-TR" dirty="0"/>
              <a:t> of </a:t>
            </a:r>
            <a:r>
              <a:rPr lang="tr-TR" dirty="0" err="1"/>
              <a:t>mass</a:t>
            </a:r>
            <a:r>
              <a:rPr lang="tr-TR" dirty="0"/>
              <a:t> </a:t>
            </a:r>
            <a:r>
              <a:rPr lang="tr-TR" dirty="0" err="1"/>
              <a:t>flow</a:t>
            </a:r>
            <a:r>
              <a:rPr lang="tr-TR" dirty="0"/>
              <a:t> rate of </a:t>
            </a:r>
            <a:r>
              <a:rPr lang="tr-TR" dirty="0" err="1"/>
              <a:t>water</a:t>
            </a:r>
            <a:r>
              <a:rPr lang="tr-TR" dirty="0"/>
              <a:t>, </a:t>
            </a:r>
            <a:r>
              <a:rPr lang="tr-TR" dirty="0" err="1"/>
              <a:t>specific</a:t>
            </a:r>
            <a:r>
              <a:rPr lang="tr-TR" dirty="0"/>
              <a:t> </a:t>
            </a:r>
            <a:r>
              <a:rPr lang="tr-TR" dirty="0" err="1"/>
              <a:t>heat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temperature</a:t>
            </a:r>
            <a:r>
              <a:rPr lang="tr-TR" dirty="0"/>
              <a:t> </a:t>
            </a:r>
            <a:r>
              <a:rPr lang="tr-TR" dirty="0" err="1"/>
              <a:t>difference</a:t>
            </a:r>
            <a:r>
              <a:rPr lang="tr-TR" dirty="0"/>
              <a:t>.</a:t>
            </a:r>
          </a:p>
          <a:p>
            <a:endParaRPr lang="tr-TR" dirty="0"/>
          </a:p>
          <a:p>
            <a:r>
              <a:rPr lang="tr-TR" dirty="0" err="1">
                <a:solidFill>
                  <a:srgbClr val="FF0000"/>
                </a:solidFill>
              </a:rPr>
              <a:t>Cycles</a:t>
            </a:r>
            <a:r>
              <a:rPr lang="tr-TR" dirty="0">
                <a:solidFill>
                  <a:srgbClr val="FF0000"/>
                </a:solidFill>
              </a:rPr>
              <a:t> of </a:t>
            </a:r>
            <a:r>
              <a:rPr lang="tr-TR" dirty="0" err="1">
                <a:solidFill>
                  <a:srgbClr val="FF0000"/>
                </a:solidFill>
              </a:rPr>
              <a:t>concentration</a:t>
            </a:r>
            <a:r>
              <a:rPr lang="tr-TR" dirty="0"/>
              <a:t>: </a:t>
            </a:r>
            <a:r>
              <a:rPr lang="tr-TR" dirty="0" err="1"/>
              <a:t>This</a:t>
            </a:r>
            <a:r>
              <a:rPr lang="tr-TR" dirty="0"/>
              <a:t> is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ratio</a:t>
            </a:r>
            <a:r>
              <a:rPr lang="tr-TR" dirty="0"/>
              <a:t> of </a:t>
            </a:r>
            <a:r>
              <a:rPr lang="tr-TR" dirty="0" err="1"/>
              <a:t>dissolved</a:t>
            </a:r>
            <a:r>
              <a:rPr lang="tr-TR" dirty="0"/>
              <a:t> </a:t>
            </a:r>
            <a:r>
              <a:rPr lang="tr-TR" dirty="0" err="1"/>
              <a:t>solids</a:t>
            </a:r>
            <a:r>
              <a:rPr lang="tr-TR" dirty="0"/>
              <a:t> in </a:t>
            </a:r>
            <a:r>
              <a:rPr lang="tr-TR" dirty="0" err="1"/>
              <a:t>circulating</a:t>
            </a:r>
            <a:r>
              <a:rPr lang="tr-TR" dirty="0"/>
              <a:t> </a:t>
            </a:r>
            <a:r>
              <a:rPr lang="tr-TR" dirty="0" err="1"/>
              <a:t>water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dissolved</a:t>
            </a:r>
            <a:r>
              <a:rPr lang="tr-TR" dirty="0"/>
              <a:t> </a:t>
            </a:r>
            <a:r>
              <a:rPr lang="tr-TR" dirty="0" err="1"/>
              <a:t>solids</a:t>
            </a:r>
            <a:r>
              <a:rPr lang="tr-TR" dirty="0"/>
              <a:t> in </a:t>
            </a:r>
            <a:r>
              <a:rPr lang="tr-TR" dirty="0" err="1"/>
              <a:t>make</a:t>
            </a:r>
            <a:r>
              <a:rPr lang="tr-TR" dirty="0"/>
              <a:t> </a:t>
            </a:r>
            <a:r>
              <a:rPr lang="tr-TR" dirty="0" err="1"/>
              <a:t>up</a:t>
            </a:r>
            <a:r>
              <a:rPr lang="tr-TR" dirty="0"/>
              <a:t> </a:t>
            </a:r>
            <a:r>
              <a:rPr lang="tr-TR" dirty="0" err="1"/>
              <a:t>water</a:t>
            </a:r>
            <a:r>
              <a:rPr lang="tr-T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0523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DB32FE45-81BC-4BCC-A6E6-ADBE203F7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2808" y="190183"/>
            <a:ext cx="4598690" cy="647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6545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A49D94CF-9907-439C-8CF4-5688D68E9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599" y="205873"/>
            <a:ext cx="5400675" cy="634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5637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C38CFC76-7140-40D6-9864-7C1754DE91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79" y="878522"/>
            <a:ext cx="8020433" cy="5637469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0AD041A0-2ABE-4844-A7DF-C7991C8B1916}"/>
              </a:ext>
            </a:extLst>
          </p:cNvPr>
          <p:cNvSpPr txBox="1"/>
          <p:nvPr/>
        </p:nvSpPr>
        <p:spPr>
          <a:xfrm>
            <a:off x="754912" y="180753"/>
            <a:ext cx="9239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err="1">
                <a:solidFill>
                  <a:srgbClr val="FF0000"/>
                </a:solidFill>
              </a:rPr>
              <a:t>Calculations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6073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4ABB8627-F262-4041-B4A7-A4661BB76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584450" y="-2109037"/>
            <a:ext cx="4660295" cy="1089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632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17CE2B58-2466-4B62-8E88-676C45DBF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5679" y="-58809"/>
            <a:ext cx="6970262" cy="665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520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DA60AE0B-0A2A-429C-9D55-F401CA81C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850" y="468854"/>
            <a:ext cx="8496300" cy="5474746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AB5C9591-B323-4DF2-AB37-C7DC26809C91}"/>
              </a:ext>
            </a:extLst>
          </p:cNvPr>
          <p:cNvSpPr txBox="1"/>
          <p:nvPr/>
        </p:nvSpPr>
        <p:spPr>
          <a:xfrm>
            <a:off x="3773481" y="6219869"/>
            <a:ext cx="42767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/>
              <a:t>Fig.2</a:t>
            </a:r>
            <a:r>
              <a:rPr lang="tr-TR" sz="1600" dirty="0"/>
              <a:t>. </a:t>
            </a:r>
            <a:r>
              <a:rPr lang="tr-TR" sz="1600" dirty="0" err="1"/>
              <a:t>Schematic</a:t>
            </a:r>
            <a:r>
              <a:rPr lang="tr-TR" sz="1600" dirty="0"/>
              <a:t> </a:t>
            </a:r>
            <a:r>
              <a:rPr lang="tr-TR" sz="1600" dirty="0" err="1"/>
              <a:t>drawing</a:t>
            </a:r>
            <a:r>
              <a:rPr lang="tr-TR" sz="1600" dirty="0"/>
              <a:t> of </a:t>
            </a:r>
            <a:r>
              <a:rPr lang="tr-TR" sz="1600" dirty="0" err="1"/>
              <a:t>the</a:t>
            </a:r>
            <a:r>
              <a:rPr lang="tr-TR" sz="1600" dirty="0"/>
              <a:t> </a:t>
            </a:r>
            <a:r>
              <a:rPr lang="tr-TR" sz="1600" dirty="0" err="1"/>
              <a:t>cooling</a:t>
            </a:r>
            <a:r>
              <a:rPr lang="tr-TR" sz="1600" dirty="0"/>
              <a:t> </a:t>
            </a:r>
            <a:r>
              <a:rPr lang="tr-TR" sz="1600" dirty="0" err="1"/>
              <a:t>tower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62303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97CF4A77-E0FC-49C1-B3F8-6F27D79FC89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809581"/>
            <a:ext cx="6057900" cy="4305344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7426C38E-5C11-4B1B-9AF2-365245F1D69B}"/>
              </a:ext>
            </a:extLst>
          </p:cNvPr>
          <p:cNvSpPr txBox="1"/>
          <p:nvPr/>
        </p:nvSpPr>
        <p:spPr>
          <a:xfrm>
            <a:off x="306381" y="5314994"/>
            <a:ext cx="58562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/>
              <a:t>Fig.3. </a:t>
            </a:r>
            <a:r>
              <a:rPr lang="tr-TR" sz="1600" dirty="0"/>
              <a:t> </a:t>
            </a:r>
            <a:r>
              <a:rPr lang="tr-TR" sz="1600" dirty="0" err="1"/>
              <a:t>Computer</a:t>
            </a:r>
            <a:r>
              <a:rPr lang="tr-TR" sz="1600" dirty="0"/>
              <a:t> </a:t>
            </a:r>
            <a:r>
              <a:rPr lang="tr-TR" sz="1600" dirty="0" err="1"/>
              <a:t>controlled</a:t>
            </a:r>
            <a:r>
              <a:rPr lang="tr-TR" sz="1600" dirty="0"/>
              <a:t> TTEC element </a:t>
            </a:r>
            <a:r>
              <a:rPr lang="tr-TR" sz="1600" dirty="0" err="1"/>
              <a:t>screen</a:t>
            </a:r>
            <a:endParaRPr lang="en-US" sz="1600" dirty="0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BD56E749-AC5E-475E-9309-62952DF27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8924" y="1385742"/>
            <a:ext cx="5043897" cy="3414858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78E2765A-AB33-4F65-9822-B274BAD56456}"/>
              </a:ext>
            </a:extLst>
          </p:cNvPr>
          <p:cNvSpPr txBox="1"/>
          <p:nvPr/>
        </p:nvSpPr>
        <p:spPr>
          <a:xfrm>
            <a:off x="6096000" y="5368032"/>
            <a:ext cx="58562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/>
              <a:t>Fig.4. </a:t>
            </a:r>
            <a:r>
              <a:rPr lang="tr-TR" sz="1600" dirty="0"/>
              <a:t> TTEC Control </a:t>
            </a:r>
            <a:r>
              <a:rPr lang="tr-TR" sz="1600" dirty="0" err="1"/>
              <a:t>Interface</a:t>
            </a:r>
            <a:r>
              <a:rPr lang="tr-TR" sz="1600" dirty="0"/>
              <a:t> Box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82872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23806A6C-3F8F-4D54-B789-C6DE0094A03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376" y="1175340"/>
            <a:ext cx="6057900" cy="4305344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B7DAC983-8424-431F-8784-4E894AC197E5}"/>
              </a:ext>
            </a:extLst>
          </p:cNvPr>
          <p:cNvSpPr txBox="1"/>
          <p:nvPr/>
        </p:nvSpPr>
        <p:spPr>
          <a:xfrm>
            <a:off x="656705" y="565265"/>
            <a:ext cx="10690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rgbClr val="FF0000"/>
                </a:solidFill>
              </a:rPr>
              <a:t>Step-</a:t>
            </a:r>
            <a:r>
              <a:rPr lang="tr-TR" sz="2400" dirty="0" err="1">
                <a:solidFill>
                  <a:srgbClr val="FF0000"/>
                </a:solidFill>
              </a:rPr>
              <a:t>by</a:t>
            </a:r>
            <a:r>
              <a:rPr lang="tr-TR" sz="2400" dirty="0">
                <a:solidFill>
                  <a:srgbClr val="FF0000"/>
                </a:solidFill>
              </a:rPr>
              <a:t>-step </a:t>
            </a:r>
            <a:r>
              <a:rPr lang="tr-TR" sz="2400" dirty="0" err="1">
                <a:solidFill>
                  <a:srgbClr val="FF0000"/>
                </a:solidFill>
              </a:rPr>
              <a:t>Experimental</a:t>
            </a:r>
            <a:r>
              <a:rPr lang="tr-TR" sz="2400" dirty="0">
                <a:solidFill>
                  <a:srgbClr val="FF0000"/>
                </a:solidFill>
              </a:rPr>
              <a:t> Setup-1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5" name="Düz Ok Bağlayıcısı 4">
            <a:extLst>
              <a:ext uri="{FF2B5EF4-FFF2-40B4-BE49-F238E27FC236}">
                <a16:creationId xmlns:a16="http://schemas.microsoft.com/office/drawing/2014/main" id="{C8CF9DC6-FDC2-4FC1-9885-1850489BF173}"/>
              </a:ext>
            </a:extLst>
          </p:cNvPr>
          <p:cNvCxnSpPr>
            <a:cxnSpLocks/>
          </p:cNvCxnSpPr>
          <p:nvPr/>
        </p:nvCxnSpPr>
        <p:spPr>
          <a:xfrm flipH="1">
            <a:off x="7281950" y="3640975"/>
            <a:ext cx="964275" cy="498763"/>
          </a:xfrm>
          <a:prstGeom prst="straightConnector1">
            <a:avLst/>
          </a:prstGeom>
          <a:ln w="412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etin kutusu 7">
            <a:extLst>
              <a:ext uri="{FF2B5EF4-FFF2-40B4-BE49-F238E27FC236}">
                <a16:creationId xmlns:a16="http://schemas.microsoft.com/office/drawing/2014/main" id="{D31CC40E-661C-49C1-84AF-7BDF79CB195C}"/>
              </a:ext>
            </a:extLst>
          </p:cNvPr>
          <p:cNvSpPr txBox="1"/>
          <p:nvPr/>
        </p:nvSpPr>
        <p:spPr>
          <a:xfrm>
            <a:off x="8055034" y="2450849"/>
            <a:ext cx="24210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/>
              <a:t>Run </a:t>
            </a:r>
            <a:r>
              <a:rPr lang="tr-TR" sz="1600" dirty="0">
                <a:solidFill>
                  <a:srgbClr val="FF0000"/>
                </a:solidFill>
              </a:rPr>
              <a:t>TTEC</a:t>
            </a:r>
            <a:r>
              <a:rPr lang="tr-TR" sz="1600" dirty="0"/>
              <a:t> program on </a:t>
            </a:r>
            <a:r>
              <a:rPr lang="tr-TR" sz="1600" dirty="0" err="1"/>
              <a:t>desktop</a:t>
            </a:r>
            <a:r>
              <a:rPr lang="tr-TR" sz="16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AR-1 </a:t>
            </a:r>
            <a:r>
              <a:rPr lang="tr-TR" sz="1600" dirty="0" err="1"/>
              <a:t>and</a:t>
            </a:r>
            <a:r>
              <a:rPr lang="tr-TR" sz="1600" dirty="0"/>
              <a:t> </a:t>
            </a:r>
            <a:r>
              <a:rPr lang="tr-TR" sz="1600" dirty="0">
                <a:solidFill>
                  <a:srgbClr val="FF0000"/>
                </a:solidFill>
              </a:rPr>
              <a:t>AB-1 </a:t>
            </a:r>
            <a:r>
              <a:rPr lang="tr-TR" sz="1600" dirty="0"/>
              <a:t>set </a:t>
            </a:r>
            <a:r>
              <a:rPr lang="tr-TR" sz="1600" dirty="0">
                <a:solidFill>
                  <a:srgbClr val="FF0000"/>
                </a:solidFill>
              </a:rPr>
              <a:t>ON </a:t>
            </a:r>
            <a:r>
              <a:rPr lang="tr-TR" sz="1600" dirty="0" err="1"/>
              <a:t>position</a:t>
            </a:r>
            <a:r>
              <a:rPr lang="tr-TR" sz="1600" dirty="0"/>
              <a:t> </a:t>
            </a:r>
            <a:r>
              <a:rPr lang="tr-TR" sz="1600" dirty="0">
                <a:solidFill>
                  <a:srgbClr val="FF0000"/>
                </a:solidFill>
              </a:rPr>
              <a:t>(</a:t>
            </a:r>
            <a:r>
              <a:rPr lang="tr-TR" sz="1600" dirty="0" err="1">
                <a:solidFill>
                  <a:srgbClr val="FF0000"/>
                </a:solidFill>
              </a:rPr>
              <a:t>green</a:t>
            </a:r>
            <a:r>
              <a:rPr lang="tr-TR" sz="1600" dirty="0">
                <a:solidFill>
                  <a:srgbClr val="FF0000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PID </a:t>
            </a:r>
            <a:r>
              <a:rPr lang="tr-TR" sz="1600" dirty="0" err="1">
                <a:solidFill>
                  <a:srgbClr val="FF0000"/>
                </a:solidFill>
              </a:rPr>
              <a:t>ON</a:t>
            </a:r>
            <a:r>
              <a:rPr lang="tr-TR" sz="1600" dirty="0" err="1"/>
              <a:t>format</a:t>
            </a:r>
            <a:r>
              <a:rPr lang="tr-TR" sz="1600" dirty="0"/>
              <a:t> </a:t>
            </a:r>
            <a:r>
              <a:rPr lang="tr-TR" sz="1600" dirty="0" err="1"/>
              <a:t>and</a:t>
            </a:r>
            <a:r>
              <a:rPr lang="tr-TR" sz="1600" dirty="0"/>
              <a:t> </a:t>
            </a:r>
            <a:r>
              <a:rPr lang="tr-TR" sz="1600" dirty="0" err="1"/>
              <a:t>the</a:t>
            </a:r>
            <a:r>
              <a:rPr lang="tr-TR" sz="1600" dirty="0"/>
              <a:t> </a:t>
            </a:r>
            <a:r>
              <a:rPr lang="tr-TR" sz="1600" dirty="0" err="1"/>
              <a:t>system</a:t>
            </a:r>
            <a:r>
              <a:rPr lang="tr-TR" sz="1600" dirty="0"/>
              <a:t> </a:t>
            </a:r>
            <a:r>
              <a:rPr lang="tr-TR" sz="1600" dirty="0" err="1"/>
              <a:t>temperature</a:t>
            </a:r>
            <a:r>
              <a:rPr lang="tr-TR" sz="1600" dirty="0"/>
              <a:t> (ST1) </a:t>
            </a:r>
            <a:r>
              <a:rPr lang="tr-TR" sz="1600" dirty="0" err="1"/>
              <a:t>was</a:t>
            </a:r>
            <a:r>
              <a:rPr lang="tr-TR" sz="1600" dirty="0"/>
              <a:t> </a:t>
            </a:r>
            <a:r>
              <a:rPr lang="tr-TR" sz="1600" dirty="0">
                <a:solidFill>
                  <a:srgbClr val="FF0000"/>
                </a:solidFill>
              </a:rPr>
              <a:t>set 50 °C</a:t>
            </a:r>
            <a:r>
              <a:rPr lang="tr-TR" sz="1600" dirty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52436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C543D11-CE7A-4855-A64C-C19CAAD5183A}"/>
              </a:ext>
            </a:extLst>
          </p:cNvPr>
          <p:cNvSpPr txBox="1"/>
          <p:nvPr/>
        </p:nvSpPr>
        <p:spPr>
          <a:xfrm>
            <a:off x="623454" y="357447"/>
            <a:ext cx="10690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rgbClr val="FF0000"/>
                </a:solidFill>
              </a:rPr>
              <a:t>Step-</a:t>
            </a:r>
            <a:r>
              <a:rPr lang="tr-TR" sz="2400" dirty="0" err="1">
                <a:solidFill>
                  <a:srgbClr val="FF0000"/>
                </a:solidFill>
              </a:rPr>
              <a:t>by</a:t>
            </a:r>
            <a:r>
              <a:rPr lang="tr-TR" sz="2400" dirty="0">
                <a:solidFill>
                  <a:srgbClr val="FF0000"/>
                </a:solidFill>
              </a:rPr>
              <a:t>-step </a:t>
            </a:r>
            <a:r>
              <a:rPr lang="tr-TR" sz="2400" dirty="0" err="1">
                <a:solidFill>
                  <a:srgbClr val="FF0000"/>
                </a:solidFill>
              </a:rPr>
              <a:t>Experimental</a:t>
            </a:r>
            <a:r>
              <a:rPr lang="tr-TR" sz="2400" dirty="0">
                <a:solidFill>
                  <a:srgbClr val="FF0000"/>
                </a:solidFill>
              </a:rPr>
              <a:t> Setup-2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174CF165-0101-45DB-AC4A-F0AD6078E38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54" y="1055716"/>
            <a:ext cx="6057900" cy="4525956"/>
          </a:xfrm>
          <a:prstGeom prst="rect">
            <a:avLst/>
          </a:prstGeom>
        </p:spPr>
      </p:pic>
      <p:cxnSp>
        <p:nvCxnSpPr>
          <p:cNvPr id="5" name="Düz Ok Bağlayıcısı 4">
            <a:extLst>
              <a:ext uri="{FF2B5EF4-FFF2-40B4-BE49-F238E27FC236}">
                <a16:creationId xmlns:a16="http://schemas.microsoft.com/office/drawing/2014/main" id="{17A4D1E4-B194-4A7F-AEA2-2D286F35235B}"/>
              </a:ext>
            </a:extLst>
          </p:cNvPr>
          <p:cNvCxnSpPr>
            <a:cxnSpLocks/>
          </p:cNvCxnSpPr>
          <p:nvPr/>
        </p:nvCxnSpPr>
        <p:spPr>
          <a:xfrm flipH="1">
            <a:off x="7248698" y="4447309"/>
            <a:ext cx="997527" cy="307571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etin kutusu 6">
            <a:extLst>
              <a:ext uri="{FF2B5EF4-FFF2-40B4-BE49-F238E27FC236}">
                <a16:creationId xmlns:a16="http://schemas.microsoft.com/office/drawing/2014/main" id="{85426145-A45E-4A13-B965-F6531F9C5805}"/>
              </a:ext>
            </a:extLst>
          </p:cNvPr>
          <p:cNvSpPr txBox="1"/>
          <p:nvPr/>
        </p:nvSpPr>
        <p:spPr>
          <a:xfrm>
            <a:off x="7988531" y="3831550"/>
            <a:ext cx="27847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 err="1"/>
              <a:t>Air</a:t>
            </a:r>
            <a:r>
              <a:rPr lang="tr-TR" sz="1600" dirty="0"/>
              <a:t> </a:t>
            </a:r>
            <a:r>
              <a:rPr lang="tr-TR" sz="1600" dirty="0" err="1"/>
              <a:t>flow</a:t>
            </a:r>
            <a:r>
              <a:rPr lang="tr-TR" sz="1600" dirty="0"/>
              <a:t> rate (7 l/s) </a:t>
            </a:r>
            <a:r>
              <a:rPr lang="tr-TR" sz="1600" dirty="0" err="1"/>
              <a:t>was</a:t>
            </a:r>
            <a:r>
              <a:rPr lang="tr-TR" sz="1600" dirty="0"/>
              <a:t> set </a:t>
            </a:r>
            <a:r>
              <a:rPr lang="tr-TR" sz="1600" dirty="0" err="1"/>
              <a:t>from</a:t>
            </a:r>
            <a:r>
              <a:rPr lang="tr-TR" sz="1600" dirty="0"/>
              <a:t> </a:t>
            </a:r>
            <a:r>
              <a:rPr lang="tr-TR" sz="1600" dirty="0">
                <a:solidFill>
                  <a:srgbClr val="FF0000"/>
                </a:solidFill>
              </a:rPr>
              <a:t>Fan </a:t>
            </a:r>
            <a:r>
              <a:rPr lang="tr-TR" sz="1600" dirty="0" err="1">
                <a:solidFill>
                  <a:srgbClr val="FF0000"/>
                </a:solidFill>
              </a:rPr>
              <a:t>button</a:t>
            </a:r>
            <a:r>
              <a:rPr lang="tr-TR" sz="1600" dirty="0">
                <a:solidFill>
                  <a:srgbClr val="FF0000"/>
                </a:solidFill>
              </a:rPr>
              <a:t> </a:t>
            </a:r>
            <a:r>
              <a:rPr lang="tr-TR" sz="1600" dirty="0" err="1"/>
              <a:t>to</a:t>
            </a:r>
            <a:r>
              <a:rPr lang="tr-TR" sz="1600" dirty="0"/>
              <a:t> </a:t>
            </a:r>
            <a:r>
              <a:rPr lang="tr-TR" sz="1600" dirty="0" err="1"/>
              <a:t>experiment</a:t>
            </a:r>
            <a:r>
              <a:rPr lang="tr-TR" sz="1600" dirty="0"/>
              <a:t> </a:t>
            </a:r>
            <a:r>
              <a:rPr lang="tr-TR" sz="1600" dirty="0" err="1"/>
              <a:t>parameters</a:t>
            </a:r>
            <a:r>
              <a:rPr lang="tr-TR" dirty="0"/>
              <a:t>. </a:t>
            </a:r>
            <a:endParaRPr lang="en-US" dirty="0"/>
          </a:p>
        </p:txBody>
      </p:sp>
      <p:cxnSp>
        <p:nvCxnSpPr>
          <p:cNvPr id="9" name="Düz Ok Bağlayıcısı 8">
            <a:extLst>
              <a:ext uri="{FF2B5EF4-FFF2-40B4-BE49-F238E27FC236}">
                <a16:creationId xmlns:a16="http://schemas.microsoft.com/office/drawing/2014/main" id="{C25AB853-D820-4972-9FE8-98B54D481388}"/>
              </a:ext>
            </a:extLst>
          </p:cNvPr>
          <p:cNvCxnSpPr>
            <a:cxnSpLocks/>
          </p:cNvCxnSpPr>
          <p:nvPr/>
        </p:nvCxnSpPr>
        <p:spPr>
          <a:xfrm flipH="1">
            <a:off x="7248698" y="2768137"/>
            <a:ext cx="631766" cy="1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83ECA193-AF71-483B-BB55-5924AA6A4297}"/>
              </a:ext>
            </a:extLst>
          </p:cNvPr>
          <p:cNvSpPr txBox="1"/>
          <p:nvPr/>
        </p:nvSpPr>
        <p:spPr>
          <a:xfrm>
            <a:off x="7988531" y="2498283"/>
            <a:ext cx="23628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SPD-1 (l/s)</a:t>
            </a:r>
            <a:r>
              <a:rPr lang="tr-TR" sz="1600" dirty="0"/>
              <a:t> </a:t>
            </a:r>
            <a:r>
              <a:rPr lang="tr-TR" sz="1600" dirty="0" err="1"/>
              <a:t>shows</a:t>
            </a:r>
            <a:r>
              <a:rPr lang="tr-TR" sz="1600" dirty="0"/>
              <a:t> </a:t>
            </a:r>
            <a:r>
              <a:rPr lang="tr-TR" sz="1600" dirty="0" err="1"/>
              <a:t>the</a:t>
            </a:r>
            <a:r>
              <a:rPr lang="tr-TR" sz="1600" dirty="0"/>
              <a:t> </a:t>
            </a:r>
            <a:r>
              <a:rPr lang="tr-TR" sz="1600" dirty="0" err="1"/>
              <a:t>air</a:t>
            </a:r>
            <a:r>
              <a:rPr lang="tr-TR" sz="1600" dirty="0"/>
              <a:t> </a:t>
            </a:r>
            <a:r>
              <a:rPr lang="tr-TR" sz="1600" dirty="0" err="1"/>
              <a:t>flow</a:t>
            </a:r>
            <a:r>
              <a:rPr lang="tr-TR" sz="1600" dirty="0"/>
              <a:t> rate set </a:t>
            </a:r>
            <a:r>
              <a:rPr lang="tr-TR" sz="1600" dirty="0" err="1"/>
              <a:t>by</a:t>
            </a:r>
            <a:r>
              <a:rPr lang="tr-TR" sz="1600" dirty="0"/>
              <a:t> Fan </a:t>
            </a:r>
            <a:r>
              <a:rPr lang="tr-TR" sz="1600" dirty="0" err="1"/>
              <a:t>button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04463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3DB5667A-79FF-48E3-8DAD-19A0710D7BA9}"/>
              </a:ext>
            </a:extLst>
          </p:cNvPr>
          <p:cNvSpPr txBox="1"/>
          <p:nvPr/>
        </p:nvSpPr>
        <p:spPr>
          <a:xfrm>
            <a:off x="598516" y="349134"/>
            <a:ext cx="10690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rgbClr val="FF0000"/>
                </a:solidFill>
              </a:rPr>
              <a:t>Step-</a:t>
            </a:r>
            <a:r>
              <a:rPr lang="tr-TR" sz="2400" dirty="0" err="1">
                <a:solidFill>
                  <a:srgbClr val="FF0000"/>
                </a:solidFill>
              </a:rPr>
              <a:t>by</a:t>
            </a:r>
            <a:r>
              <a:rPr lang="tr-TR" sz="2400" dirty="0">
                <a:solidFill>
                  <a:srgbClr val="FF0000"/>
                </a:solidFill>
              </a:rPr>
              <a:t>-step </a:t>
            </a:r>
            <a:r>
              <a:rPr lang="tr-TR" sz="2400" dirty="0" err="1">
                <a:solidFill>
                  <a:srgbClr val="FF0000"/>
                </a:solidFill>
              </a:rPr>
              <a:t>Experimental</a:t>
            </a:r>
            <a:r>
              <a:rPr lang="tr-TR" sz="2400" dirty="0">
                <a:solidFill>
                  <a:srgbClr val="FF0000"/>
                </a:solidFill>
              </a:rPr>
              <a:t> Setup-3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6616928-BDE2-4BF2-B5D8-D80C6229362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02" y="984147"/>
            <a:ext cx="4385656" cy="3679293"/>
          </a:xfrm>
          <a:prstGeom prst="rect">
            <a:avLst/>
          </a:prstGeom>
        </p:spPr>
      </p:pic>
      <p:cxnSp>
        <p:nvCxnSpPr>
          <p:cNvPr id="5" name="Düz Ok Bağlayıcısı 4">
            <a:extLst>
              <a:ext uri="{FF2B5EF4-FFF2-40B4-BE49-F238E27FC236}">
                <a16:creationId xmlns:a16="http://schemas.microsoft.com/office/drawing/2014/main" id="{CF7373CC-9F91-4851-ACA8-D820553D1EC9}"/>
              </a:ext>
            </a:extLst>
          </p:cNvPr>
          <p:cNvCxnSpPr>
            <a:cxnSpLocks/>
          </p:cNvCxnSpPr>
          <p:nvPr/>
        </p:nvCxnSpPr>
        <p:spPr>
          <a:xfrm flipH="1">
            <a:off x="4715002" y="1916392"/>
            <a:ext cx="507076" cy="290946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etin kutusu 6">
            <a:extLst>
              <a:ext uri="{FF2B5EF4-FFF2-40B4-BE49-F238E27FC236}">
                <a16:creationId xmlns:a16="http://schemas.microsoft.com/office/drawing/2014/main" id="{B0C1C7BB-2736-40F1-BEAA-2FC2118B8689}"/>
              </a:ext>
            </a:extLst>
          </p:cNvPr>
          <p:cNvSpPr txBox="1"/>
          <p:nvPr/>
        </p:nvSpPr>
        <p:spPr>
          <a:xfrm>
            <a:off x="4968540" y="1454727"/>
            <a:ext cx="25935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/>
              <a:t>SC-1 (l/</a:t>
            </a:r>
            <a:r>
              <a:rPr lang="tr-TR" sz="1600" dirty="0" err="1"/>
              <a:t>min</a:t>
            </a:r>
            <a:r>
              <a:rPr lang="tr-TR" sz="1600" dirty="0"/>
              <a:t>) </a:t>
            </a:r>
            <a:r>
              <a:rPr lang="tr-TR" sz="1600" dirty="0" err="1"/>
              <a:t>display</a:t>
            </a:r>
            <a:r>
              <a:rPr lang="tr-TR" sz="1600" dirty="0"/>
              <a:t> </a:t>
            </a:r>
            <a:r>
              <a:rPr lang="tr-TR" sz="1600" dirty="0" err="1"/>
              <a:t>the</a:t>
            </a:r>
            <a:r>
              <a:rPr lang="tr-TR" sz="1600" dirty="0"/>
              <a:t> </a:t>
            </a:r>
            <a:r>
              <a:rPr lang="tr-TR" sz="1600" dirty="0" err="1"/>
              <a:t>water</a:t>
            </a:r>
            <a:r>
              <a:rPr lang="tr-TR" sz="1600" dirty="0"/>
              <a:t> </a:t>
            </a:r>
            <a:r>
              <a:rPr lang="tr-TR" sz="1600" dirty="0" err="1"/>
              <a:t>flow</a:t>
            </a:r>
            <a:r>
              <a:rPr lang="tr-TR" sz="1600" dirty="0"/>
              <a:t> rate set </a:t>
            </a:r>
            <a:r>
              <a:rPr lang="tr-TR" sz="1600" dirty="0" err="1"/>
              <a:t>by</a:t>
            </a:r>
            <a:r>
              <a:rPr lang="tr-TR" sz="1600" dirty="0"/>
              <a:t> </a:t>
            </a:r>
            <a:r>
              <a:rPr lang="tr-TR" sz="1600" dirty="0" err="1"/>
              <a:t>flowmeter</a:t>
            </a:r>
            <a:r>
              <a:rPr lang="tr-TR" sz="1600" dirty="0"/>
              <a:t> (1 l/</a:t>
            </a:r>
            <a:r>
              <a:rPr lang="tr-TR" sz="1600" dirty="0" err="1"/>
              <a:t>min</a:t>
            </a:r>
            <a:r>
              <a:rPr lang="tr-TR" sz="1600" dirty="0"/>
              <a:t>)</a:t>
            </a:r>
            <a:endParaRPr lang="en-US" sz="1600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5EB4932C-38BD-47B6-8BC6-BC93D45782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658" y="3209130"/>
            <a:ext cx="3762594" cy="3299736"/>
          </a:xfrm>
          <a:prstGeom prst="rect">
            <a:avLst/>
          </a:prstGeom>
        </p:spPr>
      </p:pic>
      <p:cxnSp>
        <p:nvCxnSpPr>
          <p:cNvPr id="9" name="Düz Ok Bağlayıcısı 8">
            <a:extLst>
              <a:ext uri="{FF2B5EF4-FFF2-40B4-BE49-F238E27FC236}">
                <a16:creationId xmlns:a16="http://schemas.microsoft.com/office/drawing/2014/main" id="{33C63B05-6518-4E11-A9D2-BA634F0C7A63}"/>
              </a:ext>
            </a:extLst>
          </p:cNvPr>
          <p:cNvCxnSpPr>
            <a:cxnSpLocks/>
          </p:cNvCxnSpPr>
          <p:nvPr/>
        </p:nvCxnSpPr>
        <p:spPr>
          <a:xfrm flipH="1">
            <a:off x="7761318" y="5669300"/>
            <a:ext cx="937652" cy="82051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AFDC4FAE-1344-4DD8-A4E0-ECB01C9665C4}"/>
              </a:ext>
            </a:extLst>
          </p:cNvPr>
          <p:cNvSpPr txBox="1"/>
          <p:nvPr/>
        </p:nvSpPr>
        <p:spPr>
          <a:xfrm>
            <a:off x="8796252" y="5448190"/>
            <a:ext cx="2695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/>
              <a:t>Set </a:t>
            </a:r>
            <a:r>
              <a:rPr lang="tr-TR" sz="1600" dirty="0" err="1"/>
              <a:t>Valve</a:t>
            </a:r>
            <a:r>
              <a:rPr lang="tr-TR" sz="1600" dirty="0"/>
              <a:t> </a:t>
            </a:r>
            <a:r>
              <a:rPr lang="tr-TR" sz="1600" dirty="0" err="1"/>
              <a:t>for</a:t>
            </a:r>
            <a:r>
              <a:rPr lang="tr-TR" sz="1600" dirty="0"/>
              <a:t> </a:t>
            </a:r>
            <a:r>
              <a:rPr lang="tr-TR" sz="1600" dirty="0" err="1"/>
              <a:t>water</a:t>
            </a:r>
            <a:r>
              <a:rPr lang="tr-TR" sz="1600" dirty="0"/>
              <a:t> </a:t>
            </a:r>
            <a:r>
              <a:rPr lang="tr-TR" sz="1600" dirty="0" err="1"/>
              <a:t>flow</a:t>
            </a:r>
            <a:r>
              <a:rPr lang="tr-TR" sz="1600" dirty="0"/>
              <a:t> rate</a:t>
            </a:r>
            <a:endParaRPr lang="en-US" sz="1600" dirty="0"/>
          </a:p>
        </p:txBody>
      </p:sp>
      <p:cxnSp>
        <p:nvCxnSpPr>
          <p:cNvPr id="13" name="Düz Ok Bağlayıcısı 12">
            <a:extLst>
              <a:ext uri="{FF2B5EF4-FFF2-40B4-BE49-F238E27FC236}">
                <a16:creationId xmlns:a16="http://schemas.microsoft.com/office/drawing/2014/main" id="{1840BF84-36E4-4C23-977C-CDB2DC78DC3C}"/>
              </a:ext>
            </a:extLst>
          </p:cNvPr>
          <p:cNvCxnSpPr>
            <a:cxnSpLocks/>
          </p:cNvCxnSpPr>
          <p:nvPr/>
        </p:nvCxnSpPr>
        <p:spPr>
          <a:xfrm flipH="1">
            <a:off x="7761318" y="4869294"/>
            <a:ext cx="1034934" cy="266920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64C1289D-44D3-46B6-80AE-DBC435053AEE}"/>
              </a:ext>
            </a:extLst>
          </p:cNvPr>
          <p:cNvSpPr txBox="1"/>
          <p:nvPr/>
        </p:nvSpPr>
        <p:spPr>
          <a:xfrm>
            <a:off x="8796252" y="4387515"/>
            <a:ext cx="2373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err="1"/>
              <a:t>Flow</a:t>
            </a:r>
            <a:r>
              <a:rPr lang="tr-TR" sz="1600" dirty="0"/>
              <a:t> </a:t>
            </a:r>
            <a:r>
              <a:rPr lang="tr-TR" sz="1600" dirty="0" err="1"/>
              <a:t>meter</a:t>
            </a:r>
            <a:r>
              <a:rPr lang="tr-TR" sz="1600" dirty="0"/>
              <a:t>(</a:t>
            </a:r>
            <a:r>
              <a:rPr lang="tr-TR" sz="1600" dirty="0" err="1"/>
              <a:t>rotameter</a:t>
            </a:r>
            <a:r>
              <a:rPr lang="tr-TR" sz="1600" dirty="0"/>
              <a:t>)</a:t>
            </a:r>
            <a:endParaRPr lang="en-US" sz="160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C830D45-E2F2-49FF-847A-99E5780B568A}"/>
              </a:ext>
            </a:extLst>
          </p:cNvPr>
          <p:cNvSpPr/>
          <p:nvPr/>
        </p:nvSpPr>
        <p:spPr>
          <a:xfrm>
            <a:off x="7429894" y="5531063"/>
            <a:ext cx="468284" cy="440575"/>
          </a:xfrm>
          <a:prstGeom prst="ellipse">
            <a:avLst/>
          </a:prstGeom>
          <a:noFill/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441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D81EAAE-9AD1-410A-A509-EABE775C2D5E}"/>
              </a:ext>
            </a:extLst>
          </p:cNvPr>
          <p:cNvSpPr txBox="1"/>
          <p:nvPr/>
        </p:nvSpPr>
        <p:spPr>
          <a:xfrm>
            <a:off x="598516" y="349134"/>
            <a:ext cx="10690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rgbClr val="FF0000"/>
                </a:solidFill>
              </a:rPr>
              <a:t>Step-</a:t>
            </a:r>
            <a:r>
              <a:rPr lang="tr-TR" sz="2400" dirty="0" err="1">
                <a:solidFill>
                  <a:srgbClr val="FF0000"/>
                </a:solidFill>
              </a:rPr>
              <a:t>by</a:t>
            </a:r>
            <a:r>
              <a:rPr lang="tr-TR" sz="2400" dirty="0">
                <a:solidFill>
                  <a:srgbClr val="FF0000"/>
                </a:solidFill>
              </a:rPr>
              <a:t>-step </a:t>
            </a:r>
            <a:r>
              <a:rPr lang="tr-TR" sz="2400" dirty="0" err="1">
                <a:solidFill>
                  <a:srgbClr val="FF0000"/>
                </a:solidFill>
              </a:rPr>
              <a:t>Experimental</a:t>
            </a:r>
            <a:r>
              <a:rPr lang="tr-TR" sz="2400" dirty="0">
                <a:solidFill>
                  <a:srgbClr val="FF0000"/>
                </a:solidFill>
              </a:rPr>
              <a:t> Setup-4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58B94923-0E88-4AFA-AC8E-1C78AFEF87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557" y="1089026"/>
            <a:ext cx="4318991" cy="5326062"/>
          </a:xfrm>
          <a:prstGeom prst="rect">
            <a:avLst/>
          </a:prstGeom>
        </p:spPr>
      </p:pic>
      <p:cxnSp>
        <p:nvCxnSpPr>
          <p:cNvPr id="7" name="Düz Ok Bağlayıcısı 6">
            <a:extLst>
              <a:ext uri="{FF2B5EF4-FFF2-40B4-BE49-F238E27FC236}">
                <a16:creationId xmlns:a16="http://schemas.microsoft.com/office/drawing/2014/main" id="{372C6E8B-297E-4368-910A-E6BE1E54D2F8}"/>
              </a:ext>
            </a:extLst>
          </p:cNvPr>
          <p:cNvCxnSpPr>
            <a:cxnSpLocks/>
          </p:cNvCxnSpPr>
          <p:nvPr/>
        </p:nvCxnSpPr>
        <p:spPr>
          <a:xfrm flipV="1">
            <a:off x="3665913" y="5294040"/>
            <a:ext cx="1623752" cy="300425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etin kutusu 9">
            <a:extLst>
              <a:ext uri="{FF2B5EF4-FFF2-40B4-BE49-F238E27FC236}">
                <a16:creationId xmlns:a16="http://schemas.microsoft.com/office/drawing/2014/main" id="{D869BE51-C8EF-4DD0-951F-1F5DDC6CFFA0}"/>
              </a:ext>
            </a:extLst>
          </p:cNvPr>
          <p:cNvSpPr txBox="1"/>
          <p:nvPr/>
        </p:nvSpPr>
        <p:spPr>
          <a:xfrm>
            <a:off x="781397" y="4982587"/>
            <a:ext cx="27265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 err="1">
                <a:solidFill>
                  <a:srgbClr val="FF0000"/>
                </a:solidFill>
              </a:rPr>
              <a:t>Moisten</a:t>
            </a:r>
            <a:r>
              <a:rPr lang="tr-TR" sz="1600" dirty="0">
                <a:solidFill>
                  <a:srgbClr val="FF0000"/>
                </a:solidFill>
              </a:rPr>
              <a:t> </a:t>
            </a:r>
            <a:r>
              <a:rPr lang="tr-TR" sz="1600" dirty="0" err="1">
                <a:solidFill>
                  <a:srgbClr val="FF0000"/>
                </a:solidFill>
              </a:rPr>
              <a:t>the</a:t>
            </a:r>
            <a:r>
              <a:rPr lang="tr-TR" sz="1600" dirty="0">
                <a:solidFill>
                  <a:srgbClr val="FF0000"/>
                </a:solidFill>
              </a:rPr>
              <a:t> </a:t>
            </a:r>
            <a:r>
              <a:rPr lang="tr-TR" sz="1600" dirty="0" err="1">
                <a:solidFill>
                  <a:srgbClr val="FF0000"/>
                </a:solidFill>
              </a:rPr>
              <a:t>cotton</a:t>
            </a:r>
            <a:r>
              <a:rPr lang="tr-TR" sz="1600" dirty="0">
                <a:solidFill>
                  <a:srgbClr val="FF0000"/>
                </a:solidFill>
              </a:rPr>
              <a:t> </a:t>
            </a:r>
            <a:r>
              <a:rPr lang="tr-TR" sz="1600" dirty="0" err="1"/>
              <a:t>for</a:t>
            </a:r>
            <a:r>
              <a:rPr lang="tr-TR" sz="1600" dirty="0"/>
              <a:t> </a:t>
            </a:r>
            <a:r>
              <a:rPr lang="tr-TR" sz="1600" dirty="0" err="1"/>
              <a:t>wet</a:t>
            </a:r>
            <a:r>
              <a:rPr lang="tr-TR" sz="1600" dirty="0"/>
              <a:t> </a:t>
            </a:r>
            <a:r>
              <a:rPr lang="tr-TR" sz="1600" dirty="0" err="1"/>
              <a:t>bulb</a:t>
            </a:r>
            <a:r>
              <a:rPr lang="tr-TR" sz="1600" dirty="0"/>
              <a:t> </a:t>
            </a:r>
            <a:r>
              <a:rPr lang="tr-TR" sz="1600" dirty="0" err="1"/>
              <a:t>temperature</a:t>
            </a:r>
            <a:r>
              <a:rPr lang="tr-TR" sz="1600" dirty="0"/>
              <a:t> </a:t>
            </a:r>
            <a:r>
              <a:rPr lang="tr-TR" sz="1600" dirty="0" err="1"/>
              <a:t>measurement</a:t>
            </a:r>
            <a:r>
              <a:rPr lang="tr-TR" sz="1600" dirty="0"/>
              <a:t> (</a:t>
            </a:r>
            <a:r>
              <a:rPr lang="tr-TR" sz="1600" dirty="0" err="1">
                <a:solidFill>
                  <a:srgbClr val="FF0000"/>
                </a:solidFill>
              </a:rPr>
              <a:t>air</a:t>
            </a:r>
            <a:r>
              <a:rPr lang="tr-TR" sz="1600" dirty="0">
                <a:solidFill>
                  <a:srgbClr val="FF0000"/>
                </a:solidFill>
              </a:rPr>
              <a:t> inlet </a:t>
            </a:r>
            <a:r>
              <a:rPr lang="tr-TR" sz="1600" dirty="0" err="1">
                <a:solidFill>
                  <a:srgbClr val="FF0000"/>
                </a:solidFill>
              </a:rPr>
              <a:t>wet</a:t>
            </a:r>
            <a:r>
              <a:rPr lang="tr-TR" sz="1600" dirty="0">
                <a:solidFill>
                  <a:srgbClr val="FF0000"/>
                </a:solidFill>
              </a:rPr>
              <a:t> </a:t>
            </a:r>
            <a:r>
              <a:rPr lang="tr-TR" sz="1600" dirty="0" err="1">
                <a:solidFill>
                  <a:srgbClr val="FF0000"/>
                </a:solidFill>
              </a:rPr>
              <a:t>bulb</a:t>
            </a:r>
            <a:r>
              <a:rPr lang="tr-TR" sz="1600" dirty="0">
                <a:solidFill>
                  <a:srgbClr val="FF0000"/>
                </a:solidFill>
              </a:rPr>
              <a:t> </a:t>
            </a:r>
            <a:r>
              <a:rPr lang="tr-TR" sz="1600" dirty="0" err="1">
                <a:solidFill>
                  <a:srgbClr val="FF0000"/>
                </a:solidFill>
              </a:rPr>
              <a:t>temp</a:t>
            </a:r>
            <a:r>
              <a:rPr lang="tr-TR" sz="1600" dirty="0"/>
              <a:t>)</a:t>
            </a:r>
            <a:endParaRPr lang="en-US" sz="1600" dirty="0"/>
          </a:p>
        </p:txBody>
      </p:sp>
      <p:cxnSp>
        <p:nvCxnSpPr>
          <p:cNvPr id="12" name="Düz Ok Bağlayıcısı 11">
            <a:extLst>
              <a:ext uri="{FF2B5EF4-FFF2-40B4-BE49-F238E27FC236}">
                <a16:creationId xmlns:a16="http://schemas.microsoft.com/office/drawing/2014/main" id="{D49A23A0-6C7D-4153-B517-486AD343D45E}"/>
              </a:ext>
            </a:extLst>
          </p:cNvPr>
          <p:cNvCxnSpPr>
            <a:cxnSpLocks/>
          </p:cNvCxnSpPr>
          <p:nvPr/>
        </p:nvCxnSpPr>
        <p:spPr>
          <a:xfrm flipV="1">
            <a:off x="3740727" y="2013285"/>
            <a:ext cx="1734589" cy="339217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EAAA15E7-8441-44B8-9BE6-0392AEAC57AF}"/>
              </a:ext>
            </a:extLst>
          </p:cNvPr>
          <p:cNvSpPr txBox="1"/>
          <p:nvPr/>
        </p:nvSpPr>
        <p:spPr>
          <a:xfrm>
            <a:off x="1156325" y="1852090"/>
            <a:ext cx="27265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 err="1">
                <a:solidFill>
                  <a:srgbClr val="FF0000"/>
                </a:solidFill>
              </a:rPr>
              <a:t>Moisten</a:t>
            </a:r>
            <a:r>
              <a:rPr lang="tr-TR" sz="1600" dirty="0">
                <a:solidFill>
                  <a:srgbClr val="FF0000"/>
                </a:solidFill>
              </a:rPr>
              <a:t> </a:t>
            </a:r>
            <a:r>
              <a:rPr lang="tr-TR" sz="1600" dirty="0" err="1">
                <a:solidFill>
                  <a:srgbClr val="FF0000"/>
                </a:solidFill>
              </a:rPr>
              <a:t>the</a:t>
            </a:r>
            <a:r>
              <a:rPr lang="tr-TR" sz="1600" dirty="0">
                <a:solidFill>
                  <a:srgbClr val="FF0000"/>
                </a:solidFill>
              </a:rPr>
              <a:t> </a:t>
            </a:r>
            <a:r>
              <a:rPr lang="tr-TR" sz="1600" dirty="0" err="1">
                <a:solidFill>
                  <a:srgbClr val="FF0000"/>
                </a:solidFill>
              </a:rPr>
              <a:t>cotton</a:t>
            </a:r>
            <a:r>
              <a:rPr lang="tr-TR" sz="1600" dirty="0">
                <a:solidFill>
                  <a:srgbClr val="FF0000"/>
                </a:solidFill>
              </a:rPr>
              <a:t> </a:t>
            </a:r>
            <a:r>
              <a:rPr lang="tr-TR" sz="1600" dirty="0" err="1"/>
              <a:t>for</a:t>
            </a:r>
            <a:r>
              <a:rPr lang="tr-TR" sz="1600" dirty="0"/>
              <a:t> </a:t>
            </a:r>
            <a:r>
              <a:rPr lang="tr-TR" sz="1600" dirty="0" err="1"/>
              <a:t>wet</a:t>
            </a:r>
            <a:r>
              <a:rPr lang="tr-TR" sz="1600" dirty="0"/>
              <a:t> </a:t>
            </a:r>
            <a:r>
              <a:rPr lang="tr-TR" sz="1600" dirty="0" err="1"/>
              <a:t>bulb</a:t>
            </a:r>
            <a:r>
              <a:rPr lang="tr-TR" sz="1600" dirty="0"/>
              <a:t> </a:t>
            </a:r>
            <a:r>
              <a:rPr lang="tr-TR" sz="1600" dirty="0" err="1"/>
              <a:t>temperature</a:t>
            </a:r>
            <a:r>
              <a:rPr lang="tr-TR" sz="1600" dirty="0"/>
              <a:t> </a:t>
            </a:r>
            <a:r>
              <a:rPr lang="tr-TR" sz="1600" dirty="0" err="1"/>
              <a:t>measurement</a:t>
            </a:r>
            <a:r>
              <a:rPr lang="tr-TR" sz="1600" dirty="0"/>
              <a:t> </a:t>
            </a:r>
            <a:r>
              <a:rPr lang="tr-TR" sz="1600" dirty="0">
                <a:solidFill>
                  <a:srgbClr val="FF0000"/>
                </a:solidFill>
              </a:rPr>
              <a:t>(</a:t>
            </a:r>
            <a:r>
              <a:rPr lang="tr-TR" sz="1600" dirty="0" err="1">
                <a:solidFill>
                  <a:srgbClr val="FF0000"/>
                </a:solidFill>
              </a:rPr>
              <a:t>air</a:t>
            </a:r>
            <a:r>
              <a:rPr lang="tr-TR" sz="1600" dirty="0">
                <a:solidFill>
                  <a:srgbClr val="FF0000"/>
                </a:solidFill>
              </a:rPr>
              <a:t> </a:t>
            </a:r>
            <a:r>
              <a:rPr lang="tr-TR" sz="1600" dirty="0" err="1">
                <a:solidFill>
                  <a:srgbClr val="FF0000"/>
                </a:solidFill>
              </a:rPr>
              <a:t>outlet</a:t>
            </a:r>
            <a:r>
              <a:rPr lang="tr-TR" sz="1600" dirty="0">
                <a:solidFill>
                  <a:srgbClr val="FF0000"/>
                </a:solidFill>
              </a:rPr>
              <a:t> </a:t>
            </a:r>
            <a:r>
              <a:rPr lang="tr-TR" sz="1600" dirty="0" err="1">
                <a:solidFill>
                  <a:srgbClr val="FF0000"/>
                </a:solidFill>
              </a:rPr>
              <a:t>wet</a:t>
            </a:r>
            <a:r>
              <a:rPr lang="tr-TR" sz="1600" dirty="0">
                <a:solidFill>
                  <a:srgbClr val="FF0000"/>
                </a:solidFill>
              </a:rPr>
              <a:t> </a:t>
            </a:r>
            <a:r>
              <a:rPr lang="tr-TR" sz="1600" dirty="0" err="1">
                <a:solidFill>
                  <a:srgbClr val="FF0000"/>
                </a:solidFill>
              </a:rPr>
              <a:t>bulb</a:t>
            </a:r>
            <a:r>
              <a:rPr lang="tr-TR" sz="1600" dirty="0">
                <a:solidFill>
                  <a:srgbClr val="FF0000"/>
                </a:solidFill>
              </a:rPr>
              <a:t> </a:t>
            </a:r>
            <a:r>
              <a:rPr lang="tr-TR" sz="1600" dirty="0" err="1">
                <a:solidFill>
                  <a:srgbClr val="FF0000"/>
                </a:solidFill>
              </a:rPr>
              <a:t>temp</a:t>
            </a:r>
            <a:r>
              <a:rPr lang="tr-TR" sz="1600" dirty="0"/>
              <a:t>)</a:t>
            </a:r>
            <a:endParaRPr lang="en-US" sz="160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02A08FC-8689-400B-BF10-A3CB57A4A11E}"/>
              </a:ext>
            </a:extLst>
          </p:cNvPr>
          <p:cNvSpPr/>
          <p:nvPr/>
        </p:nvSpPr>
        <p:spPr>
          <a:xfrm>
            <a:off x="5475316" y="1787236"/>
            <a:ext cx="468284" cy="440575"/>
          </a:xfrm>
          <a:prstGeom prst="ellipse">
            <a:avLst/>
          </a:prstGeom>
          <a:noFill/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9C541B0-4EC4-457C-B1FA-21AE2A87022F}"/>
              </a:ext>
            </a:extLst>
          </p:cNvPr>
          <p:cNvSpPr/>
          <p:nvPr/>
        </p:nvSpPr>
        <p:spPr>
          <a:xfrm>
            <a:off x="5213465" y="5073752"/>
            <a:ext cx="468284" cy="440575"/>
          </a:xfrm>
          <a:prstGeom prst="ellipse">
            <a:avLst/>
          </a:prstGeom>
          <a:noFill/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046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FDFCD637-13A4-412D-9ECA-7B992E7DE4B8}"/>
              </a:ext>
            </a:extLst>
          </p:cNvPr>
          <p:cNvSpPr txBox="1"/>
          <p:nvPr/>
        </p:nvSpPr>
        <p:spPr>
          <a:xfrm>
            <a:off x="598516" y="349134"/>
            <a:ext cx="10690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rgbClr val="FF0000"/>
                </a:solidFill>
              </a:rPr>
              <a:t>Step-</a:t>
            </a:r>
            <a:r>
              <a:rPr lang="tr-TR" sz="2400" dirty="0" err="1">
                <a:solidFill>
                  <a:srgbClr val="FF0000"/>
                </a:solidFill>
              </a:rPr>
              <a:t>by</a:t>
            </a:r>
            <a:r>
              <a:rPr lang="tr-TR" sz="2400" dirty="0">
                <a:solidFill>
                  <a:srgbClr val="FF0000"/>
                </a:solidFill>
              </a:rPr>
              <a:t>-step </a:t>
            </a:r>
            <a:r>
              <a:rPr lang="tr-TR" sz="2400" dirty="0" err="1">
                <a:solidFill>
                  <a:srgbClr val="FF0000"/>
                </a:solidFill>
              </a:rPr>
              <a:t>Experimental</a:t>
            </a:r>
            <a:r>
              <a:rPr lang="tr-TR" sz="2400" dirty="0">
                <a:solidFill>
                  <a:srgbClr val="FF0000"/>
                </a:solidFill>
              </a:rPr>
              <a:t> Setup-5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57A2B27F-39C6-4827-9A6F-CA49812A6CB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507" y="906087"/>
            <a:ext cx="6057900" cy="4525956"/>
          </a:xfrm>
          <a:prstGeom prst="rect">
            <a:avLst/>
          </a:prstGeom>
        </p:spPr>
      </p:pic>
      <p:cxnSp>
        <p:nvCxnSpPr>
          <p:cNvPr id="4" name="Düz Ok Bağlayıcısı 3">
            <a:extLst>
              <a:ext uri="{FF2B5EF4-FFF2-40B4-BE49-F238E27FC236}">
                <a16:creationId xmlns:a16="http://schemas.microsoft.com/office/drawing/2014/main" id="{445A421E-9F92-4EC2-9F45-D49DB558F4BE}"/>
              </a:ext>
            </a:extLst>
          </p:cNvPr>
          <p:cNvCxnSpPr>
            <a:cxnSpLocks/>
          </p:cNvCxnSpPr>
          <p:nvPr/>
        </p:nvCxnSpPr>
        <p:spPr>
          <a:xfrm flipH="1">
            <a:off x="7506393" y="1687483"/>
            <a:ext cx="631766" cy="1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etin kutusu 4">
            <a:extLst>
              <a:ext uri="{FF2B5EF4-FFF2-40B4-BE49-F238E27FC236}">
                <a16:creationId xmlns:a16="http://schemas.microsoft.com/office/drawing/2014/main" id="{21CE644A-9203-406B-8A24-F35092AFD781}"/>
              </a:ext>
            </a:extLst>
          </p:cNvPr>
          <p:cNvSpPr txBox="1"/>
          <p:nvPr/>
        </p:nvSpPr>
        <p:spPr>
          <a:xfrm>
            <a:off x="8071657" y="1338350"/>
            <a:ext cx="3009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 err="1">
                <a:solidFill>
                  <a:srgbClr val="FF0000"/>
                </a:solidFill>
              </a:rPr>
              <a:t>Temperature</a:t>
            </a:r>
            <a:r>
              <a:rPr lang="tr-TR" sz="1600" dirty="0">
                <a:solidFill>
                  <a:srgbClr val="FF0000"/>
                </a:solidFill>
              </a:rPr>
              <a:t> </a:t>
            </a:r>
            <a:r>
              <a:rPr lang="tr-TR" sz="1600" dirty="0" err="1">
                <a:solidFill>
                  <a:srgbClr val="FF0000"/>
                </a:solidFill>
              </a:rPr>
              <a:t>measurements</a:t>
            </a:r>
            <a:r>
              <a:rPr lang="tr-TR" sz="1600" dirty="0">
                <a:solidFill>
                  <a:srgbClr val="FF0000"/>
                </a:solidFill>
              </a:rPr>
              <a:t> </a:t>
            </a:r>
            <a:r>
              <a:rPr lang="tr-TR" sz="1600" dirty="0" err="1"/>
              <a:t>recorded</a:t>
            </a:r>
            <a:r>
              <a:rPr lang="tr-TR" sz="1600" dirty="0"/>
              <a:t> at </a:t>
            </a:r>
            <a:r>
              <a:rPr lang="tr-TR" sz="1600" dirty="0">
                <a:solidFill>
                  <a:srgbClr val="FF0000"/>
                </a:solidFill>
              </a:rPr>
              <a:t>3 </a:t>
            </a:r>
            <a:r>
              <a:rPr lang="tr-TR" sz="1600" dirty="0" err="1">
                <a:solidFill>
                  <a:srgbClr val="FF0000"/>
                </a:solidFill>
              </a:rPr>
              <a:t>min</a:t>
            </a:r>
            <a:r>
              <a:rPr lang="tr-TR" sz="1600" dirty="0"/>
              <a:t> </a:t>
            </a:r>
            <a:r>
              <a:rPr lang="tr-TR" sz="1600" dirty="0" err="1"/>
              <a:t>interval</a:t>
            </a:r>
            <a:r>
              <a:rPr lang="tr-TR" sz="1600" dirty="0"/>
              <a:t> </a:t>
            </a:r>
            <a:r>
              <a:rPr lang="tr-TR" sz="1600" dirty="0" err="1"/>
              <a:t>for</a:t>
            </a:r>
            <a:r>
              <a:rPr lang="tr-TR" sz="1600" dirty="0"/>
              <a:t> </a:t>
            </a:r>
            <a:r>
              <a:rPr lang="tr-TR" sz="1600" dirty="0">
                <a:solidFill>
                  <a:srgbClr val="FF0000"/>
                </a:solidFill>
              </a:rPr>
              <a:t>15 </a:t>
            </a:r>
            <a:r>
              <a:rPr lang="tr-TR" sz="1600" dirty="0" err="1">
                <a:solidFill>
                  <a:srgbClr val="FF0000"/>
                </a:solidFill>
              </a:rPr>
              <a:t>minutes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802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3797</TotalTime>
  <Words>1015</Words>
  <Application>Microsoft Office PowerPoint</Application>
  <PresentationFormat>Geniş ekran</PresentationFormat>
  <Paragraphs>103</Paragraphs>
  <Slides>25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Teması</vt:lpstr>
      <vt:lpstr>KMU 402 Chem Eng Lab II Exp. 7: Cooling Towers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Theory</vt:lpstr>
      <vt:lpstr>PowerPoint Sunusu</vt:lpstr>
      <vt:lpstr>Pscyhrometric chart</vt:lpstr>
      <vt:lpstr>PowerPoint Sunusu</vt:lpstr>
      <vt:lpstr>PowerPoint Sunusu</vt:lpstr>
      <vt:lpstr>PowerPoint Sunusu</vt:lpstr>
      <vt:lpstr>Design of Cooling Towers</vt:lpstr>
      <vt:lpstr>Cooling Tower Performance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KMU 402 Kimya Müh. Lab II Cooling Towers</dc:title>
  <dc:creator>User</dc:creator>
  <cp:lastModifiedBy>muratakdogan86@gmail.com</cp:lastModifiedBy>
  <cp:revision>55</cp:revision>
  <dcterms:created xsi:type="dcterms:W3CDTF">2020-02-25T08:47:01Z</dcterms:created>
  <dcterms:modified xsi:type="dcterms:W3CDTF">2020-05-05T19:34:26Z</dcterms:modified>
</cp:coreProperties>
</file>