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0" r:id="rId3"/>
    <p:sldId id="263" r:id="rId4"/>
    <p:sldId id="270" r:id="rId5"/>
    <p:sldId id="262" r:id="rId6"/>
    <p:sldId id="261" r:id="rId7"/>
    <p:sldId id="264" r:id="rId8"/>
    <p:sldId id="259" r:id="rId9"/>
    <p:sldId id="272" r:id="rId10"/>
    <p:sldId id="27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1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8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77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05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89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98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63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78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0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59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2B6DE1-F4F3-4B2B-BD7C-FDC1A2EA48A9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367317-5797-456D-918F-1111677B2962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7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bon.com/en/files/equipment/UCPCV/catalo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BMPMaJM3Q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00051" y="138545"/>
            <a:ext cx="10058399" cy="351033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b="1" dirty="0"/>
              <a:t>Experiment – 8:</a:t>
            </a:r>
            <a:br>
              <a:rPr lang="tr-TR" sz="7200" b="1" dirty="0"/>
            </a:br>
            <a:r>
              <a:rPr lang="tr-TR" sz="5400" b="1" dirty="0" err="1"/>
              <a:t>Dynamic</a:t>
            </a:r>
            <a:r>
              <a:rPr lang="tr-TR" sz="5400" b="1" dirty="0"/>
              <a:t> </a:t>
            </a:r>
            <a:r>
              <a:rPr lang="tr-TR" sz="5400" b="1" dirty="0" err="1"/>
              <a:t>Behaviour</a:t>
            </a:r>
            <a:r>
              <a:rPr lang="tr-TR" sz="5400" b="1" dirty="0"/>
              <a:t> of U </a:t>
            </a:r>
            <a:r>
              <a:rPr lang="tr-TR" sz="5400" b="1" dirty="0" err="1"/>
              <a:t>Manometers</a:t>
            </a:r>
            <a:r>
              <a:rPr lang="tr-TR" sz="5400" b="1" dirty="0"/>
              <a:t> </a:t>
            </a:r>
            <a:br>
              <a:rPr lang="tr-TR" sz="5400" b="1" dirty="0"/>
            </a:br>
            <a:r>
              <a:rPr lang="tr-TR" sz="5400" b="1" dirty="0"/>
              <a:t>&amp; </a:t>
            </a:r>
            <a:br>
              <a:rPr lang="tr-TR" sz="5400" b="1" dirty="0"/>
            </a:br>
            <a:r>
              <a:rPr lang="en-US" sz="5400" b="1" dirty="0"/>
              <a:t>Process Control</a:t>
            </a:r>
            <a:endParaRPr lang="tr-TR" sz="7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RES. ASST. DR. HANDE GÜNAN YÜCEL</a:t>
            </a:r>
          </a:p>
          <a:p>
            <a:r>
              <a:rPr lang="tr-TR" dirty="0"/>
              <a:t>RES. ASST. ANIL KUBAN</a:t>
            </a:r>
          </a:p>
        </p:txBody>
      </p:sp>
    </p:spTree>
    <p:extLst>
      <p:ext uri="{BB962C8B-B14F-4D97-AF65-F5344CB8AC3E}">
        <p14:creationId xmlns:p14="http://schemas.microsoft.com/office/powerpoint/2010/main" val="105487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26F105-BEA6-4BB9-8A2B-DB1962FDF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7" y="271169"/>
            <a:ext cx="7960507" cy="581913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09B2844-95E1-451D-A5BE-247049A1A91C}"/>
              </a:ext>
            </a:extLst>
          </p:cNvPr>
          <p:cNvSpPr txBox="1"/>
          <p:nvPr/>
        </p:nvSpPr>
        <p:spPr>
          <a:xfrm>
            <a:off x="8451272" y="341746"/>
            <a:ext cx="3426691" cy="392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Computer</a:t>
            </a:r>
            <a:r>
              <a:rPr lang="tr-TR" dirty="0"/>
              <a:t> Application </a:t>
            </a:r>
            <a:r>
              <a:rPr lang="tr-TR" dirty="0" err="1"/>
              <a:t>Interface</a:t>
            </a:r>
            <a:r>
              <a:rPr lang="tr-TR" dirty="0"/>
              <a:t>:</a:t>
            </a:r>
          </a:p>
          <a:p>
            <a:endParaRPr lang="tr-TR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b="1" dirty="0"/>
              <a:t>Main </a:t>
            </a:r>
            <a:r>
              <a:rPr lang="tr-TR" b="1" dirty="0" err="1"/>
              <a:t>Controls</a:t>
            </a:r>
            <a:endParaRPr lang="tr-TR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b="1" dirty="0"/>
              <a:t>Control </a:t>
            </a:r>
            <a:r>
              <a:rPr lang="tr-TR" b="1" dirty="0" err="1"/>
              <a:t>options</a:t>
            </a:r>
            <a:r>
              <a:rPr lang="tr-TR" b="1" dirty="0"/>
              <a:t> </a:t>
            </a:r>
          </a:p>
          <a:p>
            <a:pPr>
              <a:lnSpc>
                <a:spcPct val="150000"/>
              </a:lnSpc>
            </a:pPr>
            <a:r>
              <a:rPr lang="tr-TR" b="1" dirty="0"/>
              <a:t>	(Manuel, on-</a:t>
            </a:r>
            <a:r>
              <a:rPr lang="tr-TR" b="1" dirty="0" err="1"/>
              <a:t>off</a:t>
            </a:r>
            <a:r>
              <a:rPr lang="tr-TR" b="1" dirty="0"/>
              <a:t>, PID </a:t>
            </a:r>
            <a:r>
              <a:rPr lang="tr-TR" b="1" dirty="0" err="1"/>
              <a:t>control</a:t>
            </a:r>
            <a:r>
              <a:rPr lang="tr-TR" b="1" dirty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tr-TR" b="1" dirty="0"/>
              <a:t>Real time </a:t>
            </a:r>
            <a:r>
              <a:rPr lang="tr-TR" b="1" dirty="0" err="1"/>
              <a:t>experiment</a:t>
            </a:r>
            <a:r>
              <a:rPr lang="tr-TR" b="1" dirty="0"/>
              <a:t> </a:t>
            </a:r>
            <a:r>
              <a:rPr lang="tr-TR" b="1" dirty="0" err="1"/>
              <a:t>setup</a:t>
            </a:r>
            <a:r>
              <a:rPr lang="tr-TR" b="1" dirty="0"/>
              <a:t> </a:t>
            </a:r>
            <a:r>
              <a:rPr lang="tr-TR" b="1" dirty="0" err="1"/>
              <a:t>illustration</a:t>
            </a:r>
            <a:endParaRPr lang="tr-TR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tr-TR" b="1" dirty="0" err="1"/>
              <a:t>Sensors</a:t>
            </a:r>
            <a:endParaRPr lang="tr-TR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tr-TR" b="1" dirty="0" err="1"/>
              <a:t>Controls</a:t>
            </a:r>
            <a:endParaRPr lang="tr-TR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tr-TR" b="1" dirty="0"/>
              <a:t>Real time </a:t>
            </a:r>
            <a:r>
              <a:rPr lang="tr-TR" b="1" dirty="0" err="1"/>
              <a:t>graphics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0237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3D472D-61F7-4F51-9C23-DD5BF89E81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47934"/>
            <a:ext cx="10058400" cy="157076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/>
              <a:t>Close all controls except </a:t>
            </a:r>
            <a:r>
              <a:rPr lang="tr-TR" sz="1900" dirty="0"/>
              <a:t>P</a:t>
            </a:r>
            <a:r>
              <a:rPr lang="en-US" sz="1900" dirty="0"/>
              <a:t> control in the system.</a:t>
            </a:r>
            <a:endParaRPr lang="tr-TR" sz="19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/>
              <a:t>Set the system to a low Kc value and operate and observe the system.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/>
              <a:t>If the system did not oscillate, increase the Kc value.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r-TR" sz="1900" dirty="0" err="1"/>
              <a:t>Repeat</a:t>
            </a:r>
            <a:r>
              <a:rPr lang="en-US" sz="1900" dirty="0"/>
              <a:t> steps 2 and 3 until the system oscillates.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/>
              <a:t>Record the Kc and the period at the first value that the system oscillates.</a:t>
            </a:r>
            <a:endParaRPr lang="tr-TR" sz="1900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FB5BA7E5-1B00-4408-BF65-65E84053B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71169"/>
            <a:ext cx="10058400" cy="772997"/>
          </a:xfrm>
        </p:spPr>
        <p:txBody>
          <a:bodyPr/>
          <a:lstStyle/>
          <a:p>
            <a:r>
              <a:rPr lang="tr-TR" dirty="0" err="1"/>
              <a:t>Calculations</a:t>
            </a:r>
            <a:r>
              <a:rPr lang="tr-TR" dirty="0"/>
              <a:t> - </a:t>
            </a:r>
            <a:r>
              <a:rPr lang="en-US" dirty="0"/>
              <a:t>Ziegler-Nichols </a:t>
            </a:r>
            <a:r>
              <a:rPr lang="tr-TR" dirty="0"/>
              <a:t>M</a:t>
            </a:r>
            <a:r>
              <a:rPr lang="en-US" dirty="0" err="1"/>
              <a:t>ethod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736F2FF-B742-4A88-8ACC-E6A68DAE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92" y="2919522"/>
            <a:ext cx="7682013" cy="1570763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F0697AA-901E-4EFF-8C91-3EF8E0F0AD96}"/>
              </a:ext>
            </a:extLst>
          </p:cNvPr>
          <p:cNvSpPr/>
          <p:nvPr/>
        </p:nvSpPr>
        <p:spPr>
          <a:xfrm>
            <a:off x="1066800" y="4421488"/>
            <a:ext cx="6096000" cy="18013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B.P (%)= 100/Kc</a:t>
            </a:r>
            <a:endParaRPr lang="tr-TR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B.P (%) = 1.25*L.P.B.</a:t>
            </a:r>
            <a:endParaRPr lang="tr-TR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I.T. (MIN/REP) = 0.6*O.T.</a:t>
            </a:r>
            <a:endParaRPr lang="tr-TR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D.T. (MIN) = 0.19*O.T.s4</a:t>
            </a:r>
            <a:endParaRPr lang="tr-TR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7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75F6E6-7DC1-4074-A1E3-8A733A32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845734"/>
            <a:ext cx="11508510" cy="4023360"/>
          </a:xfrm>
        </p:spPr>
        <p:txBody>
          <a:bodyPr>
            <a:normAutofit/>
          </a:bodyPr>
          <a:lstStyle/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en-US" dirty="0"/>
              <a:t>The aim of the experiment is to </a:t>
            </a:r>
            <a:r>
              <a:rPr lang="en-US" b="1" dirty="0"/>
              <a:t>comprehend to dynamic behavior of control systems</a:t>
            </a:r>
            <a:r>
              <a:rPr lang="en-US" dirty="0"/>
              <a:t>, to acknowledge information about the </a:t>
            </a:r>
            <a:r>
              <a:rPr lang="en-US" b="1" dirty="0"/>
              <a:t>main principles of U-tube manometer and process control characteristics of U-manometers as an example of second order systems</a:t>
            </a:r>
            <a:r>
              <a:rPr lang="en-US" dirty="0"/>
              <a:t>. </a:t>
            </a:r>
            <a:endParaRPr lang="tr-TR" dirty="0"/>
          </a:p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en-US" dirty="0"/>
              <a:t>Also</a:t>
            </a:r>
            <a:r>
              <a:rPr lang="tr-TR" dirty="0"/>
              <a:t> </a:t>
            </a:r>
            <a:r>
              <a:rPr lang="tr-TR" dirty="0" err="1"/>
              <a:t>terms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en-US" dirty="0"/>
              <a:t>,</a:t>
            </a:r>
            <a:endParaRPr lang="tr-TR" dirty="0"/>
          </a:p>
          <a:p>
            <a:pPr marL="827596" lvl="1" indent="-534988" algn="just">
              <a:buFont typeface="Wingdings" panose="05000000000000000000" pitchFamily="2" charset="2"/>
              <a:buChar char="§"/>
            </a:pPr>
            <a:r>
              <a:rPr lang="tr-TR" dirty="0"/>
              <a:t>Transfer </a:t>
            </a:r>
            <a:r>
              <a:rPr lang="tr-TR" dirty="0" err="1"/>
              <a:t>function</a:t>
            </a:r>
            <a:r>
              <a:rPr lang="tr-TR" dirty="0"/>
              <a:t>,</a:t>
            </a:r>
          </a:p>
          <a:p>
            <a:pPr marL="827596" lvl="1" indent="-534988" algn="just">
              <a:buFont typeface="Wingdings" panose="05000000000000000000" pitchFamily="2" charset="2"/>
              <a:buChar char="§"/>
            </a:pP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tranfer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 </a:t>
            </a:r>
            <a:r>
              <a:rPr lang="tr-TR" dirty="0" err="1"/>
              <a:t>types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as; </a:t>
            </a:r>
            <a:r>
              <a:rPr lang="tr-TR" b="1" dirty="0" err="1"/>
              <a:t>impulse</a:t>
            </a:r>
            <a:r>
              <a:rPr lang="tr-TR" b="1" dirty="0"/>
              <a:t>, step, </a:t>
            </a:r>
            <a:r>
              <a:rPr lang="tr-TR" b="1" dirty="0" err="1"/>
              <a:t>ramp</a:t>
            </a:r>
            <a:r>
              <a:rPr lang="tr-TR" b="1" dirty="0"/>
              <a:t>, </a:t>
            </a:r>
            <a:r>
              <a:rPr lang="tr-TR" b="1" dirty="0" err="1"/>
              <a:t>sinusoidal</a:t>
            </a:r>
            <a:r>
              <a:rPr lang="tr-TR" b="1" dirty="0"/>
              <a:t> </a:t>
            </a:r>
            <a:r>
              <a:rPr lang="tr-TR" dirty="0" err="1"/>
              <a:t>etc</a:t>
            </a:r>
            <a:r>
              <a:rPr lang="tr-TR" dirty="0"/>
              <a:t>,</a:t>
            </a:r>
          </a:p>
          <a:p>
            <a:pPr marL="827596" lvl="1" indent="-534988" algn="just">
              <a:buFont typeface="Wingdings" panose="05000000000000000000" pitchFamily="2" charset="2"/>
              <a:buChar char="§"/>
            </a:pPr>
            <a:r>
              <a:rPr lang="tr-TR" dirty="0"/>
              <a:t>Damping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US" b="1" dirty="0"/>
              <a:t>overdamped, critically damped and underdamped</a:t>
            </a:r>
            <a:r>
              <a:rPr lang="tr-TR" b="1" dirty="0"/>
              <a:t> </a:t>
            </a:r>
            <a:r>
              <a:rPr lang="tr-TR" dirty="0" err="1"/>
              <a:t>systems</a:t>
            </a:r>
            <a:r>
              <a:rPr lang="tr-TR" dirty="0"/>
              <a:t>,</a:t>
            </a:r>
          </a:p>
          <a:p>
            <a:pPr marL="827596" lvl="1" indent="-534988" algn="just">
              <a:buFont typeface="Wingdings" panose="05000000000000000000" pitchFamily="2" charset="2"/>
              <a:buChar char="§"/>
            </a:pPr>
            <a:r>
              <a:rPr lang="tr-TR" b="1" dirty="0" err="1"/>
              <a:t>Overshoot</a:t>
            </a:r>
            <a:r>
              <a:rPr lang="tr-TR" b="1" dirty="0"/>
              <a:t>, </a:t>
            </a:r>
            <a:r>
              <a:rPr lang="tr-TR" b="1" dirty="0" err="1"/>
              <a:t>undershoot</a:t>
            </a:r>
            <a:r>
              <a:rPr lang="tr-TR" b="1" dirty="0"/>
              <a:t>, </a:t>
            </a:r>
            <a:r>
              <a:rPr lang="tr-TR" b="1" dirty="0" err="1"/>
              <a:t>decay</a:t>
            </a:r>
            <a:r>
              <a:rPr lang="tr-TR" b="1" dirty="0"/>
              <a:t> </a:t>
            </a:r>
            <a:r>
              <a:rPr lang="tr-TR" b="1" dirty="0" err="1"/>
              <a:t>ratio</a:t>
            </a:r>
            <a:r>
              <a:rPr lang="tr-TR" b="1" dirty="0"/>
              <a:t>, </a:t>
            </a:r>
            <a:r>
              <a:rPr lang="tr-TR" b="1" dirty="0" err="1"/>
              <a:t>rise</a:t>
            </a:r>
            <a:r>
              <a:rPr lang="tr-TR" b="1" dirty="0"/>
              <a:t> time, </a:t>
            </a:r>
            <a:r>
              <a:rPr lang="tr-TR" b="1" dirty="0" err="1"/>
              <a:t>response</a:t>
            </a:r>
            <a:r>
              <a:rPr lang="tr-TR" b="1" dirty="0"/>
              <a:t> time, </a:t>
            </a:r>
            <a:r>
              <a:rPr lang="tr-TR" b="1" dirty="0" err="1"/>
              <a:t>period</a:t>
            </a:r>
            <a:r>
              <a:rPr lang="tr-TR" b="1" dirty="0"/>
              <a:t> of </a:t>
            </a:r>
            <a:r>
              <a:rPr lang="tr-TR" b="1" dirty="0" err="1"/>
              <a:t>oscillation</a:t>
            </a:r>
            <a:r>
              <a:rPr lang="tr-TR" b="1" dirty="0"/>
              <a:t>, </a:t>
            </a:r>
            <a:r>
              <a:rPr lang="tr-TR" b="1" dirty="0" err="1"/>
              <a:t>error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offset</a:t>
            </a:r>
            <a:endParaRPr lang="tr-TR" b="1" dirty="0"/>
          </a:p>
          <a:p>
            <a:pPr marL="292608" lvl="1" indent="0" algn="just">
              <a:buNone/>
            </a:pP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discussed</a:t>
            </a:r>
            <a:r>
              <a:rPr lang="tr-TR" dirty="0"/>
              <a:t>.</a:t>
            </a:r>
            <a:r>
              <a:rPr lang="en-US" dirty="0"/>
              <a:t> </a:t>
            </a:r>
            <a:endParaRPr lang="tr-TR" dirty="0"/>
          </a:p>
          <a:p>
            <a:pPr algn="just"/>
            <a:endParaRPr lang="tr-TR" dirty="0"/>
          </a:p>
        </p:txBody>
      </p:sp>
      <p:sp>
        <p:nvSpPr>
          <p:cNvPr id="5" name="Unvan 4">
            <a:extLst>
              <a:ext uri="{FF2B5EF4-FFF2-40B4-BE49-F238E27FC236}">
                <a16:creationId xmlns:a16="http://schemas.microsoft.com/office/drawing/2014/main" id="{156AE000-D929-40DD-A90B-4BA16AC6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1. </a:t>
            </a:r>
            <a:r>
              <a:rPr lang="tr-TR" b="1" u="sng" dirty="0" err="1"/>
              <a:t>Dynamic</a:t>
            </a:r>
            <a:r>
              <a:rPr lang="tr-TR" b="1" u="sng" dirty="0"/>
              <a:t> </a:t>
            </a:r>
            <a:r>
              <a:rPr lang="tr-TR" b="1" u="sng" dirty="0" err="1"/>
              <a:t>Behaviour</a:t>
            </a:r>
            <a:r>
              <a:rPr lang="tr-TR" b="1" u="sng" dirty="0"/>
              <a:t> of U-</a:t>
            </a:r>
            <a:r>
              <a:rPr lang="tr-TR" b="1" u="sng" dirty="0" err="1"/>
              <a:t>Manometers</a:t>
            </a:r>
            <a:r>
              <a:rPr lang="tr-TR" b="1" u="sng" dirty="0"/>
              <a:t> </a:t>
            </a:r>
            <a:br>
              <a:rPr lang="tr-TR" b="1" u="sng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973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3D472D-61F7-4F51-9C23-DD5BF89E81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47934"/>
            <a:ext cx="5537200" cy="5146648"/>
          </a:xfrm>
        </p:spPr>
        <p:txBody>
          <a:bodyPr>
            <a:normAutofit/>
          </a:bodyPr>
          <a:lstStyle/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experimental</a:t>
            </a:r>
            <a:r>
              <a:rPr lang="tr-TR" dirty="0"/>
              <a:t> set-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consist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various</a:t>
            </a:r>
            <a:r>
              <a:rPr lang="tr-TR" dirty="0"/>
              <a:t> U-</a:t>
            </a:r>
            <a:r>
              <a:rPr lang="tr-TR" dirty="0" err="1"/>
              <a:t>manometers</a:t>
            </a:r>
            <a:r>
              <a:rPr lang="tr-TR" dirty="0"/>
              <a:t> in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diameters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contain</a:t>
            </a:r>
            <a:r>
              <a:rPr lang="tr-TR" dirty="0"/>
              <a:t> </a:t>
            </a:r>
            <a:r>
              <a:rPr lang="tr-TR" dirty="0" err="1"/>
              <a:t>several</a:t>
            </a:r>
            <a:r>
              <a:rPr lang="tr-TR" dirty="0"/>
              <a:t> </a:t>
            </a:r>
            <a:r>
              <a:rPr lang="tr-TR" dirty="0" err="1"/>
              <a:t>kind</a:t>
            </a:r>
            <a:r>
              <a:rPr lang="tr-TR" dirty="0"/>
              <a:t> of </a:t>
            </a:r>
            <a:r>
              <a:rPr lang="tr-TR" dirty="0" err="1"/>
              <a:t>liquids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b="1" dirty="0" err="1"/>
              <a:t>water</a:t>
            </a:r>
            <a:r>
              <a:rPr lang="tr-TR" dirty="0"/>
              <a:t>, </a:t>
            </a:r>
            <a:r>
              <a:rPr lang="tr-TR" b="1" dirty="0" err="1"/>
              <a:t>glycerol</a:t>
            </a:r>
            <a:r>
              <a:rPr lang="tr-TR" b="1" dirty="0"/>
              <a:t>, engine </a:t>
            </a:r>
            <a:r>
              <a:rPr lang="tr-TR" b="1" dirty="0" err="1"/>
              <a:t>oil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mixtures</a:t>
            </a:r>
            <a:r>
              <a:rPr lang="tr-TR" dirty="0"/>
              <a:t>. (</a:t>
            </a:r>
            <a:r>
              <a:rPr lang="tr-TR" i="1" dirty="0" err="1"/>
              <a:t>Properties</a:t>
            </a:r>
            <a:r>
              <a:rPr lang="tr-TR" i="1" dirty="0"/>
              <a:t> of </a:t>
            </a:r>
            <a:r>
              <a:rPr lang="tr-TR" i="1" dirty="0" err="1"/>
              <a:t>these</a:t>
            </a:r>
            <a:r>
              <a:rPr lang="tr-TR" i="1" dirty="0"/>
              <a:t> </a:t>
            </a:r>
            <a:r>
              <a:rPr lang="tr-TR" i="1" dirty="0" err="1"/>
              <a:t>six</a:t>
            </a:r>
            <a:r>
              <a:rPr lang="tr-TR" i="1" dirty="0"/>
              <a:t> U-</a:t>
            </a:r>
            <a:r>
              <a:rPr lang="tr-TR" i="1" dirty="0" err="1"/>
              <a:t>manometers</a:t>
            </a:r>
            <a:r>
              <a:rPr lang="tr-TR" i="1" dirty="0"/>
              <a:t> </a:t>
            </a:r>
            <a:r>
              <a:rPr lang="tr-TR" i="1" dirty="0" err="1"/>
              <a:t>are</a:t>
            </a:r>
            <a:r>
              <a:rPr lang="tr-TR" i="1" dirty="0"/>
              <a:t> </a:t>
            </a:r>
            <a:r>
              <a:rPr lang="tr-TR" i="1" dirty="0" err="1"/>
              <a:t>given</a:t>
            </a:r>
            <a:r>
              <a:rPr lang="tr-TR" i="1" dirty="0"/>
              <a:t> at </a:t>
            </a:r>
            <a:r>
              <a:rPr lang="tr-TR" i="1" dirty="0" err="1"/>
              <a:t>the</a:t>
            </a:r>
            <a:r>
              <a:rPr lang="tr-TR" i="1" dirty="0"/>
              <a:t> Data </a:t>
            </a:r>
            <a:r>
              <a:rPr lang="tr-TR" i="1" dirty="0" err="1"/>
              <a:t>Sheet</a:t>
            </a:r>
            <a:r>
              <a:rPr lang="tr-TR" dirty="0"/>
              <a:t>)</a:t>
            </a:r>
          </a:p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manometers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predict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calculate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of;</a:t>
            </a:r>
          </a:p>
          <a:p>
            <a:pPr marL="827596" lvl="1" indent="-534988" algn="just">
              <a:buFont typeface="Wingdings" panose="05000000000000000000" pitchFamily="2" charset="2"/>
              <a:buChar char="ü"/>
            </a:pPr>
            <a:r>
              <a:rPr lang="tr-TR" dirty="0" err="1"/>
              <a:t>Length</a:t>
            </a:r>
            <a:r>
              <a:rPr lang="tr-TR" dirty="0"/>
              <a:t> of </a:t>
            </a:r>
            <a:r>
              <a:rPr lang="tr-TR" dirty="0" err="1"/>
              <a:t>liquid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manometer</a:t>
            </a:r>
            <a:r>
              <a:rPr lang="tr-TR" dirty="0"/>
              <a:t>,</a:t>
            </a:r>
          </a:p>
          <a:p>
            <a:pPr marL="827596" lvl="1" indent="-534988" algn="just">
              <a:buFont typeface="Wingdings" panose="05000000000000000000" pitchFamily="2" charset="2"/>
              <a:buChar char="ü"/>
            </a:pPr>
            <a:r>
              <a:rPr lang="tr-TR" dirty="0" err="1"/>
              <a:t>Diameter</a:t>
            </a:r>
            <a:r>
              <a:rPr lang="tr-TR" dirty="0"/>
              <a:t> of </a:t>
            </a:r>
            <a:r>
              <a:rPr lang="tr-TR" dirty="0" err="1"/>
              <a:t>manometer</a:t>
            </a:r>
            <a:r>
              <a:rPr lang="tr-TR" dirty="0"/>
              <a:t>,</a:t>
            </a:r>
          </a:p>
          <a:p>
            <a:pPr marL="827596" lvl="1" indent="-534988" algn="just">
              <a:buFont typeface="Wingdings" panose="05000000000000000000" pitchFamily="2" charset="2"/>
              <a:buChar char="ü"/>
            </a:pPr>
            <a:r>
              <a:rPr lang="tr-TR" dirty="0" err="1"/>
              <a:t>Properties</a:t>
            </a:r>
            <a:r>
              <a:rPr lang="tr-TR" dirty="0"/>
              <a:t> of </a:t>
            </a:r>
            <a:r>
              <a:rPr lang="tr-TR" dirty="0" err="1"/>
              <a:t>liquid</a:t>
            </a:r>
            <a:r>
              <a:rPr lang="tr-TR" dirty="0"/>
              <a:t> (</a:t>
            </a:r>
            <a:r>
              <a:rPr lang="tr-TR" dirty="0" err="1"/>
              <a:t>density</a:t>
            </a:r>
            <a:r>
              <a:rPr lang="tr-TR" dirty="0"/>
              <a:t>, </a:t>
            </a:r>
            <a:r>
              <a:rPr lang="tr-TR" dirty="0" err="1"/>
              <a:t>viscosity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.). </a:t>
            </a:r>
          </a:p>
          <a:p>
            <a:pPr marL="292608" lvl="1" indent="0" algn="just">
              <a:buNone/>
            </a:pPr>
            <a:r>
              <a:rPr lang="tr-TR" sz="2000" dirty="0"/>
              <a:t>on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dynamic</a:t>
            </a:r>
            <a:r>
              <a:rPr lang="tr-TR" sz="2000" dirty="0"/>
              <a:t> </a:t>
            </a:r>
            <a:r>
              <a:rPr lang="tr-TR" sz="2000" dirty="0" err="1"/>
              <a:t>behaviour</a:t>
            </a:r>
            <a:r>
              <a:rPr lang="tr-TR" sz="2000" dirty="0"/>
              <a:t> of </a:t>
            </a:r>
            <a:r>
              <a:rPr lang="tr-TR" sz="2000" dirty="0" err="1"/>
              <a:t>manometer</a:t>
            </a:r>
            <a:r>
              <a:rPr lang="tr-TR" sz="2000" dirty="0"/>
              <a:t>.</a:t>
            </a:r>
          </a:p>
          <a:p>
            <a:pPr marL="534988" indent="-534988" algn="just">
              <a:buFont typeface="Wingdings" panose="05000000000000000000" pitchFamily="2" charset="2"/>
              <a:buChar char="q"/>
            </a:pPr>
            <a:endParaRPr lang="tr-TR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FB5BA7E5-1B00-4408-BF65-65E84053B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71169"/>
            <a:ext cx="10058400" cy="772997"/>
          </a:xfrm>
        </p:spPr>
        <p:txBody>
          <a:bodyPr/>
          <a:lstStyle/>
          <a:p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Setup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E8EF26F-9D4B-43B9-89B2-13E019D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64" y="148239"/>
            <a:ext cx="4501347" cy="60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5BA7E5-1B00-4408-BF65-65E84053B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71169"/>
            <a:ext cx="10058400" cy="772997"/>
          </a:xfrm>
        </p:spPr>
        <p:txBody>
          <a:bodyPr/>
          <a:lstStyle/>
          <a:p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Setup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E8EF26F-9D4B-43B9-89B2-13E019D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364" y="148239"/>
            <a:ext cx="4501347" cy="6007798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920484A6-7487-4EAD-9486-97E6CE282A64}"/>
              </a:ext>
            </a:extLst>
          </p:cNvPr>
          <p:cNvSpPr txBox="1">
            <a:spLocks/>
          </p:cNvSpPr>
          <p:nvPr/>
        </p:nvSpPr>
        <p:spPr>
          <a:xfrm>
            <a:off x="1066800" y="1147934"/>
            <a:ext cx="5481782" cy="51466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pressure</a:t>
            </a:r>
            <a:r>
              <a:rPr lang="tr-TR" dirty="0"/>
              <a:t> </a:t>
            </a:r>
            <a:r>
              <a:rPr lang="tr-TR" dirty="0" err="1"/>
              <a:t>difference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U-</a:t>
            </a:r>
            <a:r>
              <a:rPr lang="tr-TR" dirty="0" err="1"/>
              <a:t>manometer</a:t>
            </a:r>
            <a:r>
              <a:rPr lang="tr-TR" dirty="0"/>
              <a:t> is </a:t>
            </a:r>
            <a:r>
              <a:rPr lang="tr-TR" dirty="0" err="1"/>
              <a:t>created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 </a:t>
            </a:r>
            <a:r>
              <a:rPr lang="tr-TR" dirty="0" err="1"/>
              <a:t>vacuum</a:t>
            </a:r>
            <a:r>
              <a:rPr lang="tr-TR" dirty="0"/>
              <a:t> </a:t>
            </a:r>
            <a:r>
              <a:rPr lang="tr-TR" dirty="0" err="1"/>
              <a:t>pump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attached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open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manometer</a:t>
            </a:r>
            <a:r>
              <a:rPr lang="tr-TR" dirty="0"/>
              <a:t>. </a:t>
            </a:r>
            <a:r>
              <a:rPr lang="en-US" dirty="0"/>
              <a:t>The other end of the manometer is open and at open air pressure.</a:t>
            </a:r>
            <a:r>
              <a:rPr lang="tr-TR" dirty="0"/>
              <a:t> (</a:t>
            </a:r>
            <a:r>
              <a:rPr lang="tr-TR" i="1" dirty="0" err="1"/>
              <a:t>Manometer</a:t>
            </a:r>
            <a:r>
              <a:rPr lang="tr-TR" i="1" dirty="0"/>
              <a:t> </a:t>
            </a:r>
            <a:r>
              <a:rPr lang="tr-TR" i="1" dirty="0" err="1"/>
              <a:t>ends</a:t>
            </a:r>
            <a:r>
              <a:rPr lang="tr-TR" i="1" dirty="0"/>
              <a:t> </a:t>
            </a:r>
            <a:r>
              <a:rPr lang="tr-TR" i="1" dirty="0" err="1"/>
              <a:t>are</a:t>
            </a:r>
            <a:r>
              <a:rPr lang="tr-TR" i="1" dirty="0"/>
              <a:t> </a:t>
            </a:r>
            <a:r>
              <a:rPr lang="tr-TR" i="1" dirty="0" err="1"/>
              <a:t>shown</a:t>
            </a:r>
            <a:r>
              <a:rPr lang="tr-TR" i="1" dirty="0"/>
              <a:t> as 1</a:t>
            </a:r>
            <a:r>
              <a:rPr lang="tr-TR" dirty="0"/>
              <a:t>)</a:t>
            </a:r>
          </a:p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tr-TR" dirty="0"/>
              <a:t>Step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 is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overdamped</a:t>
            </a:r>
            <a:r>
              <a:rPr lang="tr-TR" dirty="0"/>
              <a:t> </a:t>
            </a:r>
            <a:r>
              <a:rPr lang="tr-TR" dirty="0" err="1"/>
              <a:t>manometers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step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impulse</a:t>
            </a:r>
            <a:r>
              <a:rPr lang="tr-TR" dirty="0"/>
              <a:t>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err="1"/>
              <a:t>functions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underdamped</a:t>
            </a:r>
            <a:r>
              <a:rPr lang="tr-TR" dirty="0"/>
              <a:t> </a:t>
            </a:r>
            <a:r>
              <a:rPr lang="tr-TR" dirty="0" err="1"/>
              <a:t>manometers</a:t>
            </a:r>
            <a:r>
              <a:rPr lang="tr-TR" dirty="0"/>
              <a:t>.</a:t>
            </a:r>
          </a:p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is </a:t>
            </a:r>
            <a:r>
              <a:rPr lang="tr-TR" dirty="0" err="1"/>
              <a:t>given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sheet</a:t>
            </a:r>
            <a:r>
              <a:rPr lang="tr-TR" dirty="0"/>
              <a:t>.</a:t>
            </a:r>
          </a:p>
          <a:p>
            <a:pPr marL="534988" indent="-534988" algn="just">
              <a:buFont typeface="Wingdings" panose="05000000000000000000" pitchFamily="2" charset="2"/>
              <a:buChar char="q"/>
            </a:pPr>
            <a:endParaRPr lang="tr-TR" dirty="0"/>
          </a:p>
          <a:p>
            <a:pPr marL="292608" lvl="1" indent="0" algn="just">
              <a:buFont typeface="Calibri" pitchFamily="34" charset="0"/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303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3D472D-61F7-4F51-9C23-DD5BF89E81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47934"/>
            <a:ext cx="10058400" cy="1570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900" dirty="0"/>
              <a:t>By accepting the initial conditions as zero, the </a:t>
            </a:r>
            <a:r>
              <a:rPr lang="en-US" sz="1900" b="1" dirty="0"/>
              <a:t>rate of Laplace transformation between the output (response) function and the input function of a system is called the transfer function</a:t>
            </a:r>
            <a:r>
              <a:rPr lang="en-US" sz="1900" dirty="0"/>
              <a:t>. The transfer function defines the </a:t>
            </a:r>
            <a:r>
              <a:rPr lang="en-US" sz="1900" b="1" dirty="0"/>
              <a:t>dynamic characteristics </a:t>
            </a:r>
            <a:r>
              <a:rPr lang="en-US" sz="1900" dirty="0"/>
              <a:t>of the system. It is a system feature. It does not give information about the physical structure of the system, the transfer functions of different physical systems may be the same.</a:t>
            </a:r>
            <a:endParaRPr lang="tr-TR" sz="19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B2E666-21C1-4E77-8376-7694D888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972" y="2718698"/>
            <a:ext cx="1803187" cy="8179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ADA2406-BECC-452B-89A5-31163502E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28871"/>
            <a:ext cx="4178546" cy="100776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C1F61A0-0784-4851-A2FA-64119512B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041" y="3616632"/>
            <a:ext cx="2019300" cy="933450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9374EF78-710F-4CF0-BAD3-EA7E650B0F63}"/>
              </a:ext>
            </a:extLst>
          </p:cNvPr>
          <p:cNvSpPr txBox="1">
            <a:spLocks/>
          </p:cNvSpPr>
          <p:nvPr/>
        </p:nvSpPr>
        <p:spPr>
          <a:xfrm>
            <a:off x="1097280" y="3928525"/>
            <a:ext cx="2718494" cy="37204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tr-TR" b="1" dirty="0"/>
              <a:t>1st </a:t>
            </a:r>
            <a:r>
              <a:rPr lang="tr-TR" b="1" dirty="0" err="1"/>
              <a:t>order</a:t>
            </a:r>
            <a:r>
              <a:rPr lang="tr-TR" b="1" dirty="0"/>
              <a:t> </a:t>
            </a:r>
            <a:r>
              <a:rPr lang="tr-TR" b="1" dirty="0" err="1"/>
              <a:t>systems</a:t>
            </a:r>
            <a:r>
              <a:rPr lang="tr-TR" b="1" dirty="0"/>
              <a:t>: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tr-TR" dirty="0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5D3E7658-17DB-40EB-9DCF-4FFAEF9B9F79}"/>
              </a:ext>
            </a:extLst>
          </p:cNvPr>
          <p:cNvSpPr txBox="1">
            <a:spLocks/>
          </p:cNvSpPr>
          <p:nvPr/>
        </p:nvSpPr>
        <p:spPr>
          <a:xfrm>
            <a:off x="1097280" y="4799597"/>
            <a:ext cx="2718494" cy="37204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tr-TR" b="1" dirty="0"/>
              <a:t>2nd </a:t>
            </a:r>
            <a:r>
              <a:rPr lang="tr-TR" b="1" dirty="0" err="1"/>
              <a:t>order</a:t>
            </a:r>
            <a:r>
              <a:rPr lang="tr-TR" b="1" dirty="0"/>
              <a:t> </a:t>
            </a:r>
            <a:r>
              <a:rPr lang="tr-TR" b="1" dirty="0" err="1"/>
              <a:t>systems</a:t>
            </a:r>
            <a:r>
              <a:rPr lang="tr-TR" b="1" dirty="0"/>
              <a:t>: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E247628-3209-4778-9A8C-A712DF06D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652" y="3595258"/>
            <a:ext cx="2457450" cy="92392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16A70C9-3BF3-4CB0-94A1-141036334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2215" y="3619955"/>
            <a:ext cx="1495425" cy="75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05C7036-AF8F-4528-A8A9-75CDE290F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041" y="4602578"/>
            <a:ext cx="2809875" cy="8382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FFE8D7E-9C06-4861-AE13-60B41CB9A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183" y="4609136"/>
            <a:ext cx="2152650" cy="87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AC6A77E3-01AD-45E2-A895-AF999E6AFA0D}"/>
              </a:ext>
            </a:extLst>
          </p:cNvPr>
          <p:cNvSpPr/>
          <p:nvPr/>
        </p:nvSpPr>
        <p:spPr>
          <a:xfrm>
            <a:off x="9292215" y="4741398"/>
            <a:ext cx="1972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panose="05050102010706020507" pitchFamily="18" charset="2"/>
              <a:buChar char="x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Damping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t"/>
            </a:pPr>
            <a:r>
              <a:rPr lang="tr-TR" dirty="0"/>
              <a:t>Time </a:t>
            </a:r>
            <a:r>
              <a:rPr lang="tr-TR" dirty="0" err="1"/>
              <a:t>constant</a:t>
            </a:r>
            <a:endParaRPr lang="tr-TR" dirty="0"/>
          </a:p>
          <a:p>
            <a:r>
              <a:rPr 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Kp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dirty="0" err="1"/>
              <a:t>Gain</a:t>
            </a:r>
            <a:endParaRPr lang="tr-TR" dirty="0"/>
          </a:p>
        </p:txBody>
      </p:sp>
      <p:sp>
        <p:nvSpPr>
          <p:cNvPr id="17" name="Unvan 1">
            <a:extLst>
              <a:ext uri="{FF2B5EF4-FFF2-40B4-BE49-F238E27FC236}">
                <a16:creationId xmlns:a16="http://schemas.microsoft.com/office/drawing/2014/main" id="{32F2821F-9850-479F-98E2-9853FED566D7}"/>
              </a:ext>
            </a:extLst>
          </p:cNvPr>
          <p:cNvSpPr txBox="1">
            <a:spLocks/>
          </p:cNvSpPr>
          <p:nvPr/>
        </p:nvSpPr>
        <p:spPr>
          <a:xfrm>
            <a:off x="1066800" y="271169"/>
            <a:ext cx="10058400" cy="772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Calculations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125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o 15">
            <a:extLst>
              <a:ext uri="{FF2B5EF4-FFF2-40B4-BE49-F238E27FC236}">
                <a16:creationId xmlns:a16="http://schemas.microsoft.com/office/drawing/2014/main" id="{95A06A0A-633A-4BA3-A46E-6DF9A8CC1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32405"/>
              </p:ext>
            </p:extLst>
          </p:nvPr>
        </p:nvGraphicFramePr>
        <p:xfrm>
          <a:off x="474124" y="1700941"/>
          <a:ext cx="3902366" cy="1432102"/>
        </p:xfrm>
        <a:graphic>
          <a:graphicData uri="http://schemas.openxmlformats.org/drawingml/2006/table">
            <a:tbl>
              <a:tblPr firstRow="1" firstCol="1" bandRow="1" bandCol="1">
                <a:tableStyleId>{912C8C85-51F0-491E-9774-3900AFEF0FD7}</a:tableStyleId>
              </a:tblPr>
              <a:tblGrid>
                <a:gridCol w="767081">
                  <a:extLst>
                    <a:ext uri="{9D8B030D-6E8A-4147-A177-3AD203B41FA5}">
                      <a16:colId xmlns:a16="http://schemas.microsoft.com/office/drawing/2014/main" val="3662977101"/>
                    </a:ext>
                  </a:extLst>
                </a:gridCol>
                <a:gridCol w="1447856">
                  <a:extLst>
                    <a:ext uri="{9D8B030D-6E8A-4147-A177-3AD203B41FA5}">
                      <a16:colId xmlns:a16="http://schemas.microsoft.com/office/drawing/2014/main" val="4245374330"/>
                    </a:ext>
                  </a:extLst>
                </a:gridCol>
                <a:gridCol w="1687429">
                  <a:extLst>
                    <a:ext uri="{9D8B030D-6E8A-4147-A177-3AD203B41FA5}">
                      <a16:colId xmlns:a16="http://schemas.microsoft.com/office/drawing/2014/main" val="1629702576"/>
                    </a:ext>
                  </a:extLst>
                </a:gridCol>
              </a:tblGrid>
              <a:tr h="583402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>
                          <a:effectLst/>
                          <a:sym typeface="Symbol" panose="05050102010706020507" pitchFamily="18" charset="2"/>
                        </a:rPr>
                        <a:t>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 dirty="0">
                          <a:effectLst/>
                        </a:rPr>
                        <a:t>Nature of </a:t>
                      </a:r>
                      <a:r>
                        <a:rPr lang="tr-TR" sz="1200" dirty="0" err="1">
                          <a:effectLst/>
                        </a:rPr>
                        <a:t>roots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 dirty="0" err="1">
                          <a:effectLst/>
                        </a:rPr>
                        <a:t>Description</a:t>
                      </a:r>
                      <a:r>
                        <a:rPr lang="tr-TR" sz="1200" dirty="0">
                          <a:effectLst/>
                        </a:rPr>
                        <a:t> of </a:t>
                      </a:r>
                      <a:r>
                        <a:rPr lang="tr-TR" sz="1200" dirty="0" err="1">
                          <a:effectLst/>
                        </a:rPr>
                        <a:t>response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72645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>
                          <a:effectLst/>
                        </a:rPr>
                        <a:t>&lt;1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>
                          <a:effectLst/>
                        </a:rPr>
                        <a:t>Complex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>
                          <a:effectLst/>
                        </a:rPr>
                        <a:t>Underdamped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2680671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>
                          <a:effectLst/>
                        </a:rPr>
                        <a:t>=1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>
                          <a:effectLst/>
                        </a:rPr>
                        <a:t>Real and equal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 dirty="0" err="1">
                          <a:effectLst/>
                        </a:rPr>
                        <a:t>Critically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damped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3607047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>
                          <a:effectLst/>
                        </a:rPr>
                        <a:t>&gt;1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>
                          <a:effectLst/>
                        </a:rPr>
                        <a:t>Real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3600" algn="l"/>
                        </a:tabLst>
                      </a:pPr>
                      <a:r>
                        <a:rPr lang="tr-TR" sz="1200" dirty="0" err="1">
                          <a:effectLst/>
                        </a:rPr>
                        <a:t>Overdamped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263490"/>
                  </a:ext>
                </a:extLst>
              </a:tr>
            </a:tbl>
          </a:graphicData>
        </a:graphic>
      </p:graphicFrame>
      <p:pic>
        <p:nvPicPr>
          <p:cNvPr id="2049" name="Picture 1" descr="emm1">
            <a:extLst>
              <a:ext uri="{FF2B5EF4-FFF2-40B4-BE49-F238E27FC236}">
                <a16:creationId xmlns:a16="http://schemas.microsoft.com/office/drawing/2014/main" id="{33D0F1A5-95B7-4F57-9EF0-ECF61F86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2" y="3479946"/>
            <a:ext cx="38052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m3b">
            <a:extLst>
              <a:ext uri="{FF2B5EF4-FFF2-40B4-BE49-F238E27FC236}">
                <a16:creationId xmlns:a16="http://schemas.microsoft.com/office/drawing/2014/main" id="{ECED500F-7A10-4FC8-A437-8CF87412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57" y="3860946"/>
            <a:ext cx="6456218" cy="24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F510D1C-B7BF-4DE4-B3A3-615966C5D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057" y="260117"/>
            <a:ext cx="2466975" cy="704850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C77D9FDE-5365-4B5D-86E4-C836755D4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057" y="1148491"/>
            <a:ext cx="2971800" cy="552450"/>
          </a:xfrm>
          <a:prstGeom prst="rect">
            <a:avLst/>
          </a:prstGeom>
        </p:spPr>
      </p:pic>
      <p:sp>
        <p:nvSpPr>
          <p:cNvPr id="22" name="Dikdörtgen 21">
            <a:extLst>
              <a:ext uri="{FF2B5EF4-FFF2-40B4-BE49-F238E27FC236}">
                <a16:creationId xmlns:a16="http://schemas.microsoft.com/office/drawing/2014/main" id="{EA90D6D2-6FC9-4A72-B641-422640F3639C}"/>
              </a:ext>
            </a:extLst>
          </p:cNvPr>
          <p:cNvSpPr/>
          <p:nvPr/>
        </p:nvSpPr>
        <p:spPr>
          <a:xfrm>
            <a:off x="5001057" y="20198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 time.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endParaRPr lang="tr-TR" dirty="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E79D957-E675-482C-85FE-D3D6D765A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057" y="2848074"/>
            <a:ext cx="609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tr-TR" altLang="tr-TR" b="1" dirty="0">
                <a:latin typeface="Calibri" panose="020F0502020204030204" pitchFamily="34" charset="0"/>
                <a:cs typeface="Times New Roman" panose="02020603050405020304" pitchFamily="18" charset="0"/>
              </a:rPr>
              <a:t> time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time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5%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ultimate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remain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3B845CA3-C5EF-4994-B790-649D58AB4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438" y="164867"/>
            <a:ext cx="2152650" cy="895350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EBF5D593-4A52-46BB-A2A9-49C36C418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759" y="384535"/>
            <a:ext cx="2152650" cy="87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Dikdörtgen 32">
            <a:extLst>
              <a:ext uri="{FF2B5EF4-FFF2-40B4-BE49-F238E27FC236}">
                <a16:creationId xmlns:a16="http://schemas.microsoft.com/office/drawing/2014/main" id="{0ED221C4-6A89-449E-935C-F1FBC3BA81FC}"/>
              </a:ext>
            </a:extLst>
          </p:cNvPr>
          <p:cNvSpPr/>
          <p:nvPr/>
        </p:nvSpPr>
        <p:spPr>
          <a:xfrm>
            <a:off x="2665711" y="337505"/>
            <a:ext cx="1972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panose="05050102010706020507" pitchFamily="18" charset="2"/>
              <a:buChar char="x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Damping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t"/>
            </a:pPr>
            <a:r>
              <a:rPr lang="tr-TR" dirty="0"/>
              <a:t>Time </a:t>
            </a:r>
            <a:r>
              <a:rPr lang="tr-TR" dirty="0" err="1"/>
              <a:t>constant</a:t>
            </a:r>
            <a:endParaRPr lang="tr-TR" dirty="0"/>
          </a:p>
          <a:p>
            <a:r>
              <a:rPr 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Kp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dirty="0" err="1"/>
              <a:t>Gain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576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5BA7E5-1B00-4408-BF65-65E84053B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71169"/>
            <a:ext cx="10058400" cy="772997"/>
          </a:xfrm>
        </p:spPr>
        <p:txBody>
          <a:bodyPr/>
          <a:lstStyle/>
          <a:p>
            <a:r>
              <a:rPr lang="tr-TR" dirty="0" err="1"/>
              <a:t>Calculations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927693-61DA-4796-B713-E56E47C5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78504"/>
            <a:ext cx="3867690" cy="102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239C477-0E01-4578-9A77-7FB1CC9D9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791185"/>
            <a:ext cx="3867690" cy="447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9A90E62-E51D-493E-89CC-4F28C33AB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490" y="1778504"/>
            <a:ext cx="6744641" cy="1460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8FEAE0-D0E3-4F26-A293-0B2E5B1BB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345" y="4352698"/>
            <a:ext cx="5393786" cy="1357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8A8A22AD-4D6C-470D-933B-B88B58734296}"/>
              </a:ext>
            </a:extLst>
          </p:cNvPr>
          <p:cNvSpPr txBox="1">
            <a:spLocks/>
          </p:cNvSpPr>
          <p:nvPr/>
        </p:nvSpPr>
        <p:spPr>
          <a:xfrm>
            <a:off x="1066800" y="1260014"/>
            <a:ext cx="10058398" cy="37204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tr-TR" b="1" dirty="0" err="1"/>
              <a:t>Overdamped</a:t>
            </a:r>
            <a:r>
              <a:rPr lang="tr-TR" b="1" dirty="0"/>
              <a:t> </a:t>
            </a:r>
            <a:r>
              <a:rPr lang="tr-TR" b="1" dirty="0" err="1"/>
              <a:t>manometers</a:t>
            </a:r>
            <a:r>
              <a:rPr lang="tr-TR" b="1" dirty="0"/>
              <a:t>: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tr-TR" dirty="0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31B2B517-4A13-4165-8A37-FC0349E73139}"/>
              </a:ext>
            </a:extLst>
          </p:cNvPr>
          <p:cNvSpPr txBox="1">
            <a:spLocks/>
          </p:cNvSpPr>
          <p:nvPr/>
        </p:nvSpPr>
        <p:spPr>
          <a:xfrm>
            <a:off x="1066799" y="3946749"/>
            <a:ext cx="10058399" cy="37204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tr-TR" b="1" dirty="0" err="1"/>
              <a:t>Underdamped</a:t>
            </a:r>
            <a:r>
              <a:rPr lang="tr-TR" b="1" dirty="0"/>
              <a:t> </a:t>
            </a:r>
            <a:r>
              <a:rPr lang="tr-TR" b="1" dirty="0" err="1"/>
              <a:t>Manometers</a:t>
            </a:r>
            <a:r>
              <a:rPr lang="tr-TR" b="1" dirty="0"/>
              <a:t>: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3196C46-6A8B-4BE5-A6C3-E80CDA9EB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811" y="4378324"/>
            <a:ext cx="5258534" cy="133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87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75F6E6-7DC1-4074-A1E3-8A733A32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845734"/>
            <a:ext cx="11508510" cy="4023360"/>
          </a:xfrm>
        </p:spPr>
        <p:txBody>
          <a:bodyPr>
            <a:normAutofit/>
          </a:bodyPr>
          <a:lstStyle/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en-US" dirty="0"/>
              <a:t>This experiment is an illustrative example of a </a:t>
            </a:r>
            <a:r>
              <a:rPr lang="en-US" b="1" dirty="0"/>
              <a:t>closed control system</a:t>
            </a:r>
            <a:r>
              <a:rPr lang="en-US" dirty="0"/>
              <a:t>. </a:t>
            </a:r>
            <a:endParaRPr lang="tr-TR" dirty="0"/>
          </a:p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en-US" dirty="0"/>
              <a:t>The purpose of the experiment is to introduce some of the basic principles involved in process control by using “</a:t>
            </a:r>
            <a:r>
              <a:rPr lang="en-US" b="1" dirty="0"/>
              <a:t>Computer Controlled System</a:t>
            </a:r>
            <a:r>
              <a:rPr lang="en-US" dirty="0"/>
              <a:t>”. </a:t>
            </a:r>
            <a:endParaRPr lang="tr-TR" dirty="0"/>
          </a:p>
          <a:p>
            <a:pPr algn="just"/>
            <a:endParaRPr lang="tr-TR" dirty="0"/>
          </a:p>
          <a:p>
            <a:pPr algn="just"/>
            <a:r>
              <a:rPr lang="en-US" dirty="0"/>
              <a:t>In the experiment</a:t>
            </a:r>
            <a:r>
              <a:rPr lang="tr-TR" dirty="0"/>
              <a:t>;</a:t>
            </a:r>
          </a:p>
          <a:p>
            <a:pPr marL="534988" indent="-534988" algn="just">
              <a:buFont typeface="Wingdings" panose="05000000000000000000" pitchFamily="2" charset="2"/>
              <a:buChar char="q"/>
            </a:pPr>
            <a:r>
              <a:rPr lang="tr-TR" sz="2100" b="1" dirty="0"/>
              <a:t>Manuel Control, O</a:t>
            </a:r>
            <a:r>
              <a:rPr lang="en-US" sz="2100" b="1" dirty="0"/>
              <a:t>n-off</a:t>
            </a:r>
            <a:r>
              <a:rPr lang="tr-TR" sz="2100" b="1" dirty="0"/>
              <a:t> Control,</a:t>
            </a:r>
            <a:r>
              <a:rPr lang="en-US" sz="2100" b="1" dirty="0"/>
              <a:t> </a:t>
            </a:r>
            <a:r>
              <a:rPr lang="tr-TR" sz="2100" b="1" dirty="0"/>
              <a:t> P</a:t>
            </a:r>
            <a:r>
              <a:rPr lang="en-US" sz="2100" b="1" dirty="0" err="1"/>
              <a:t>roportional</a:t>
            </a:r>
            <a:r>
              <a:rPr lang="tr-TR" sz="2100" b="1" dirty="0"/>
              <a:t> Control</a:t>
            </a:r>
            <a:r>
              <a:rPr lang="en-US" sz="2100" b="1" dirty="0"/>
              <a:t>, </a:t>
            </a:r>
            <a:r>
              <a:rPr lang="tr-TR" sz="2100" b="1" dirty="0"/>
              <a:t>D</a:t>
            </a:r>
            <a:r>
              <a:rPr lang="en-US" sz="2100" b="1" dirty="0" err="1"/>
              <a:t>erivative</a:t>
            </a:r>
            <a:r>
              <a:rPr lang="tr-TR" sz="2100" b="1" dirty="0"/>
              <a:t> Control, I</a:t>
            </a:r>
            <a:r>
              <a:rPr lang="en-US" sz="2100" b="1" dirty="0" err="1"/>
              <a:t>ntegral</a:t>
            </a:r>
            <a:r>
              <a:rPr lang="tr-TR" sz="2100" b="1" dirty="0"/>
              <a:t> Control</a:t>
            </a:r>
            <a:r>
              <a:rPr lang="en-US" sz="2100" b="1" dirty="0"/>
              <a:t> and their combinations </a:t>
            </a:r>
            <a:endParaRPr lang="tr-TR" sz="2100" b="1" dirty="0"/>
          </a:p>
          <a:p>
            <a:pPr algn="just"/>
            <a:r>
              <a:rPr lang="tr-TR" dirty="0" err="1"/>
              <a:t>are</a:t>
            </a:r>
            <a:r>
              <a:rPr lang="en-US" dirty="0"/>
              <a:t> us</a:t>
            </a:r>
            <a:r>
              <a:rPr lang="tr-TR" dirty="0" err="1"/>
              <a:t>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control</a:t>
            </a:r>
            <a:r>
              <a:rPr lang="en-US" dirty="0"/>
              <a:t> </a:t>
            </a:r>
            <a:r>
              <a:rPr lang="en-US" b="1" dirty="0"/>
              <a:t>temperature, </a:t>
            </a:r>
            <a:r>
              <a:rPr lang="tr-TR" b="1" dirty="0" err="1"/>
              <a:t>liquid</a:t>
            </a:r>
            <a:r>
              <a:rPr lang="en-US" b="1" dirty="0"/>
              <a:t> </a:t>
            </a:r>
            <a:r>
              <a:rPr lang="tr-TR" b="1" dirty="0" err="1"/>
              <a:t>level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u="sng" dirty="0" err="1"/>
              <a:t>especially</a:t>
            </a:r>
            <a:r>
              <a:rPr lang="tr-TR" b="1" u="sng" dirty="0"/>
              <a:t> </a:t>
            </a:r>
            <a:r>
              <a:rPr lang="en-US" b="1" u="sng" dirty="0"/>
              <a:t>flow rate </a:t>
            </a:r>
            <a:r>
              <a:rPr lang="en-US" dirty="0"/>
              <a:t>.</a:t>
            </a:r>
            <a:endParaRPr lang="tr-TR" dirty="0"/>
          </a:p>
          <a:p>
            <a:pPr algn="just"/>
            <a:endParaRPr lang="tr-TR" dirty="0"/>
          </a:p>
        </p:txBody>
      </p:sp>
      <p:sp>
        <p:nvSpPr>
          <p:cNvPr id="4" name="Unvan 4">
            <a:extLst>
              <a:ext uri="{FF2B5EF4-FFF2-40B4-BE49-F238E27FC236}">
                <a16:creationId xmlns:a16="http://schemas.microsoft.com/office/drawing/2014/main" id="{70D3DABC-DFE7-4B6F-9E03-4F9BD5A9F0B8}"/>
              </a:ext>
            </a:extLst>
          </p:cNvPr>
          <p:cNvSpPr txBox="1">
            <a:spLocks/>
          </p:cNvSpPr>
          <p:nvPr/>
        </p:nvSpPr>
        <p:spPr>
          <a:xfrm>
            <a:off x="1066800" y="544946"/>
            <a:ext cx="10058400" cy="755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/>
              <a:t>2. </a:t>
            </a:r>
            <a:r>
              <a:rPr lang="tr-TR" b="1" u="sng" dirty="0" err="1"/>
              <a:t>Process</a:t>
            </a:r>
            <a:r>
              <a:rPr lang="tr-TR" b="1" u="sng" dirty="0"/>
              <a:t> Control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656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">
            <a:extLst>
              <a:ext uri="{FF2B5EF4-FFF2-40B4-BE49-F238E27FC236}">
                <a16:creationId xmlns:a16="http://schemas.microsoft.com/office/drawing/2014/main" id="{A4D3F631-B59A-40D6-B9A2-843E09CB20A7}"/>
              </a:ext>
            </a:extLst>
          </p:cNvPr>
          <p:cNvSpPr txBox="1">
            <a:spLocks/>
          </p:cNvSpPr>
          <p:nvPr/>
        </p:nvSpPr>
        <p:spPr>
          <a:xfrm>
            <a:off x="1066800" y="271169"/>
            <a:ext cx="10058400" cy="772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Setup</a:t>
            </a:r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04DE3E6-7685-431F-8757-839B1DF3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166"/>
            <a:ext cx="12192000" cy="4201525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165A2BF4-3434-446D-9E6E-58094756A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858" y="4091529"/>
            <a:ext cx="657210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b="1" dirty="0">
                <a:latin typeface="Calibri" panose="020F0502020204030204" pitchFamily="34" charset="0"/>
                <a:cs typeface="Times New Roman" panose="02020603050405020304" pitchFamily="18" charset="0"/>
              </a:rPr>
              <a:t>Experiment </a:t>
            </a:r>
            <a:r>
              <a:rPr lang="tr-TR" altLang="tr-T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tr-TR" altLang="tr-TR" b="1" dirty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b="1" dirty="0">
                <a:latin typeface="Calibri" panose="020F0502020204030204" pitchFamily="34" charset="0"/>
                <a:cs typeface="Times New Roman" panose="02020603050405020304" pitchFamily="18" charset="0"/>
              </a:rPr>
              <a:t>Control </a:t>
            </a:r>
            <a:r>
              <a:rPr lang="tr-TR" altLang="tr-T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box</a:t>
            </a:r>
            <a:r>
              <a:rPr lang="tr-TR" altLang="tr-TR" b="1" dirty="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tr-TR" altLang="tr-TR" b="1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tr-TR" alt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detailed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>
                <a:hlinkClick r:id="rId3"/>
              </a:rPr>
              <a:t>https://www.edibon.com/en/files/equipment/UCPCV/catalog</a:t>
            </a:r>
            <a:endParaRPr lang="tr-TR" dirty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dirty="0">
                <a:hlinkClick r:id="rId4"/>
              </a:rPr>
              <a:t>https://www.youtube.com/watch?v=UBMPMaJM3Qo</a:t>
            </a:r>
            <a:endParaRPr lang="tr-TR" alt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38157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362</TotalTime>
  <Words>740</Words>
  <Application>Microsoft Office PowerPoint</Application>
  <PresentationFormat>Geniş ekran</PresentationFormat>
  <Paragraphs>84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Geçmişe bakış</vt:lpstr>
      <vt:lpstr>Experiment – 8: Dynamic Behaviour of U Manometers  &amp;  Process Control</vt:lpstr>
      <vt:lpstr>1. Dynamic Behaviour of U-Manometers  </vt:lpstr>
      <vt:lpstr>Experimental Setup</vt:lpstr>
      <vt:lpstr>Experimental Setup</vt:lpstr>
      <vt:lpstr>PowerPoint Sunusu</vt:lpstr>
      <vt:lpstr>PowerPoint Sunusu</vt:lpstr>
      <vt:lpstr>Calculations</vt:lpstr>
      <vt:lpstr>PowerPoint Sunusu</vt:lpstr>
      <vt:lpstr>PowerPoint Sunusu</vt:lpstr>
      <vt:lpstr>PowerPoint Sunusu</vt:lpstr>
      <vt:lpstr>Calculations - Ziegler-Nichols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Anıl Kuban</dc:creator>
  <cp:lastModifiedBy>Anıl Kuban</cp:lastModifiedBy>
  <cp:revision>69</cp:revision>
  <dcterms:created xsi:type="dcterms:W3CDTF">2020-02-27T17:44:45Z</dcterms:created>
  <dcterms:modified xsi:type="dcterms:W3CDTF">2020-05-05T19:28:28Z</dcterms:modified>
</cp:coreProperties>
</file>