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3" r:id="rId6"/>
    <p:sldId id="260" r:id="rId7"/>
    <p:sldId id="261" r:id="rId8"/>
    <p:sldId id="302" r:id="rId9"/>
    <p:sldId id="300" r:id="rId10"/>
    <p:sldId id="262" r:id="rId11"/>
    <p:sldId id="301" r:id="rId12"/>
    <p:sldId id="264" r:id="rId13"/>
    <p:sldId id="265" r:id="rId14"/>
    <p:sldId id="266" r:id="rId15"/>
    <p:sldId id="304"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305" r:id="rId36"/>
    <p:sldId id="286" r:id="rId37"/>
    <p:sldId id="287" r:id="rId38"/>
    <p:sldId id="288" r:id="rId39"/>
    <p:sldId id="289" r:id="rId40"/>
    <p:sldId id="292" r:id="rId41"/>
    <p:sldId id="290" r:id="rId42"/>
    <p:sldId id="291" r:id="rId43"/>
    <p:sldId id="293" r:id="rId44"/>
    <p:sldId id="294" r:id="rId45"/>
    <p:sldId id="295" r:id="rId46"/>
    <p:sldId id="296" r:id="rId47"/>
    <p:sldId id="297" r:id="rId48"/>
    <p:sldId id="298" r:id="rId49"/>
    <p:sldId id="299"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9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7965CEDB-ECEE-4E08-9257-958C32BA7891}" type="datetimeFigureOut">
              <a:rPr lang="tr-TR" smtClean="0"/>
              <a:t>21.10.2013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282208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65CEDB-ECEE-4E08-9257-958C32BA7891}" type="datetimeFigureOut">
              <a:rPr lang="tr-TR" smtClean="0"/>
              <a:t>21.10.2013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10253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65CEDB-ECEE-4E08-9257-958C32BA7891}" type="datetimeFigureOut">
              <a:rPr lang="tr-TR" smtClean="0"/>
              <a:t>21.10.2013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22409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normAutofit/>
          </a:bodyPr>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65CEDB-ECEE-4E08-9257-958C32BA7891}" type="datetimeFigureOut">
              <a:rPr lang="tr-TR" smtClean="0"/>
              <a:t>21.10.2013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1986529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5CEDB-ECEE-4E08-9257-958C32BA7891}" type="datetimeFigureOut">
              <a:rPr lang="tr-TR" smtClean="0"/>
              <a:t>21.10.2013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332043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7965CEDB-ECEE-4E08-9257-958C32BA7891}" type="datetimeFigureOut">
              <a:rPr lang="tr-TR" smtClean="0"/>
              <a:t>21.10.2013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60209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7965CEDB-ECEE-4E08-9257-958C32BA7891}" type="datetimeFigureOut">
              <a:rPr lang="tr-TR" smtClean="0"/>
              <a:t>21.10.2013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197522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7965CEDB-ECEE-4E08-9257-958C32BA7891}" type="datetimeFigureOut">
              <a:rPr lang="tr-TR" smtClean="0"/>
              <a:t>21.10.2013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286335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5CEDB-ECEE-4E08-9257-958C32BA7891}" type="datetimeFigureOut">
              <a:rPr lang="tr-TR" smtClean="0"/>
              <a:t>21.10.2013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343867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5CEDB-ECEE-4E08-9257-958C32BA7891}" type="datetimeFigureOut">
              <a:rPr lang="tr-TR" smtClean="0"/>
              <a:t>21.10.2013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51973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5CEDB-ECEE-4E08-9257-958C32BA7891}" type="datetimeFigureOut">
              <a:rPr lang="tr-TR" smtClean="0"/>
              <a:t>21.10.2013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41EB5A-2035-4C27-858E-FA74592AB6CD}" type="slidenum">
              <a:rPr lang="tr-TR" smtClean="0"/>
              <a:t>‹#›</a:t>
            </a:fld>
            <a:endParaRPr lang="tr-TR"/>
          </a:p>
        </p:txBody>
      </p:sp>
    </p:spTree>
    <p:extLst>
      <p:ext uri="{BB962C8B-B14F-4D97-AF65-F5344CB8AC3E}">
        <p14:creationId xmlns:p14="http://schemas.microsoft.com/office/powerpoint/2010/main" val="80359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5CEDB-ECEE-4E08-9257-958C32BA7891}" type="datetimeFigureOut">
              <a:rPr lang="tr-TR" smtClean="0"/>
              <a:t>21.10.2013</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1EB5A-2035-4C27-858E-FA74592AB6CD}" type="slidenum">
              <a:rPr lang="tr-TR" smtClean="0"/>
              <a:t>‹#›</a:t>
            </a:fld>
            <a:endParaRPr lang="tr-TR"/>
          </a:p>
        </p:txBody>
      </p:sp>
    </p:spTree>
    <p:extLst>
      <p:ext uri="{BB962C8B-B14F-4D97-AF65-F5344CB8AC3E}">
        <p14:creationId xmlns:p14="http://schemas.microsoft.com/office/powerpoint/2010/main" val="352487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en.wikipedia.org/wiki/Pointing_device" TargetMode="External"/><Relationship Id="rId3" Type="http://schemas.openxmlformats.org/officeDocument/2006/relationships/hyperlink" Target="http://www.interaction-design.org/encyclopedia/fitts_law.html" TargetMode="External"/><Relationship Id="rId7" Type="http://schemas.openxmlformats.org/officeDocument/2006/relationships/hyperlink" Target="http://ilginchersey.blogcu.com/optik-mouse-lar-nasil-calisir/8685835" TargetMode="External"/><Relationship Id="rId2" Type="http://schemas.openxmlformats.org/officeDocument/2006/relationships/hyperlink" Target="http://technet.microsoft.com/tr-tr/library/cc758944(v=ws.10).aspx" TargetMode="External"/><Relationship Id="rId1" Type="http://schemas.openxmlformats.org/officeDocument/2006/relationships/slideLayout" Target="../slideLayouts/slideLayout2.xml"/><Relationship Id="rId6" Type="http://schemas.openxmlformats.org/officeDocument/2006/relationships/hyperlink" Target="http://windows.microsoft.com/tr-tr/windows7/strategies-for-improving-handwriting-recognition" TargetMode="External"/><Relationship Id="rId5" Type="http://schemas.openxmlformats.org/officeDocument/2006/relationships/hyperlink" Target="http://www.cs.bilkent.edu.tr/~duygulu/papers/BilisimAnsiklopedisi.pdf" TargetMode="External"/><Relationship Id="rId10" Type="http://schemas.openxmlformats.org/officeDocument/2006/relationships/hyperlink" Target="http://tr.wikipedia.org/wiki/S%C4%B1v%C4%B1_kristal_ekran" TargetMode="External"/><Relationship Id="rId4" Type="http://schemas.openxmlformats.org/officeDocument/2006/relationships/hyperlink" Target="http://en.wikipedia.org/wiki/Dvorak_Simplified_Keyboard" TargetMode="External"/><Relationship Id="rId9" Type="http://schemas.openxmlformats.org/officeDocument/2006/relationships/hyperlink" Target="http://www.pcsistem.net/konuimg/monitor_crt.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Dvorak_Simplified_Keyboar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HUMAN-COMPUTER INTERACTION</a:t>
            </a:r>
            <a:endParaRPr lang="tr-TR" dirty="0"/>
          </a:p>
        </p:txBody>
      </p:sp>
      <p:sp>
        <p:nvSpPr>
          <p:cNvPr id="3" name="Subtitle 2"/>
          <p:cNvSpPr>
            <a:spLocks noGrp="1"/>
          </p:cNvSpPr>
          <p:nvPr>
            <p:ph type="subTitle" idx="1"/>
          </p:nvPr>
        </p:nvSpPr>
        <p:spPr/>
        <p:txBody>
          <a:bodyPr/>
          <a:lstStyle/>
          <a:p>
            <a:r>
              <a:rPr lang="tr-TR" dirty="0" smtClean="0"/>
              <a:t>«The Computer»</a:t>
            </a:r>
            <a:endParaRPr lang="tr-TR" dirty="0"/>
          </a:p>
        </p:txBody>
      </p:sp>
      <p:sp>
        <p:nvSpPr>
          <p:cNvPr id="4" name="Metin kutusu 3"/>
          <p:cNvSpPr txBox="1"/>
          <p:nvPr/>
        </p:nvSpPr>
        <p:spPr>
          <a:xfrm>
            <a:off x="5220072" y="5589240"/>
            <a:ext cx="2952328" cy="461665"/>
          </a:xfrm>
          <a:prstGeom prst="rect">
            <a:avLst/>
          </a:prstGeom>
          <a:noFill/>
        </p:spPr>
        <p:txBody>
          <a:bodyPr wrap="square" rtlCol="0">
            <a:spAutoFit/>
          </a:bodyPr>
          <a:lstStyle/>
          <a:p>
            <a:pPr algn="r"/>
            <a:r>
              <a:rPr lang="tr-TR" sz="2400" dirty="0" smtClean="0"/>
              <a:t>Nihal MENZİ</a:t>
            </a:r>
            <a:endParaRPr lang="tr-TR" sz="2400" dirty="0"/>
          </a:p>
        </p:txBody>
      </p:sp>
    </p:spTree>
    <p:extLst>
      <p:ext uri="{BB962C8B-B14F-4D97-AF65-F5344CB8AC3E}">
        <p14:creationId xmlns:p14="http://schemas.microsoft.com/office/powerpoint/2010/main" val="447483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El Yazısı Tanıma</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El yazısı tanıma kağıda yazılanların bilgisayarın anlayacağı karakterlere dönüştürülmesi (sayısallaştırılması) ve girdi formunu alması sürecidir. Bu haliyle bilgisayarla etkileşimin basit ve sezgisel bir yolu olarak düşünülebilir. Ancak el yazısının bilgisayar </a:t>
            </a:r>
            <a:r>
              <a:rPr lang="tr-TR" dirty="0"/>
              <a:t>tarafından </a:t>
            </a:r>
            <a:r>
              <a:rPr lang="tr-TR" dirty="0" smtClean="0"/>
              <a:t>tanınması harflerin şekli ve yazılışındaki bireysel farklılıklardan dolayı zordur. Bunun nedeni bilgisayarın yalnızca el ile yazılan «harf»i (son şeklini) değil, aynı zamanda harfin yazılış tarzını da yakalamak durumunda olmasıdır. </a:t>
            </a:r>
          </a:p>
        </p:txBody>
      </p:sp>
    </p:spTree>
    <p:extLst>
      <p:ext uri="{BB962C8B-B14F-4D97-AF65-F5344CB8AC3E}">
        <p14:creationId xmlns:p14="http://schemas.microsoft.com/office/powerpoint/2010/main" val="165175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marL="0" indent="0">
              <a:buNone/>
            </a:pPr>
            <a:r>
              <a:rPr lang="tr-TR" dirty="0"/>
              <a:t>El yazısı tanımada çevrimiçi (etkileşimli) ve çevrimdışı (etkileşimsiz) yöntemler kullanılmaktadır. </a:t>
            </a:r>
          </a:p>
          <a:p>
            <a:pPr marL="0" indent="0">
              <a:buNone/>
            </a:pPr>
            <a:r>
              <a:rPr lang="tr-TR" dirty="0"/>
              <a:t>Çevrimiçi sistemler, el yazısını yazı yazıldığı sırada tanıyan, özel olarak tasarlanmış sistemlerdir. Genelde elektromanyetik ya da elektrostatik tabletler kullanılır. Kalemin dokunuşları ve hareketlerin devamlılığı göz önünde tututlur. Elektronik ajandalar (PDA) gibi günümüzde çok yaygınlaşan bir yöntemdir.  </a:t>
            </a:r>
          </a:p>
          <a:p>
            <a:pPr marL="0" indent="0">
              <a:buNone/>
            </a:pPr>
            <a:r>
              <a:rPr lang="tr-TR" dirty="0"/>
              <a:t>Etkileşimsiz sistemler ise genelde kağıt üzerine daha önceden yazılmış bilgilerin sayısallaştırılarak, sonradan tanınmaya çalışılması işlemidir. </a:t>
            </a:r>
          </a:p>
          <a:p>
            <a:pPr marL="0" indent="0">
              <a:buNone/>
            </a:pPr>
            <a:r>
              <a:rPr lang="tr-TR" dirty="0"/>
              <a:t> Etkileşimli sistemlerin yazı hızına yetişebilmesi için çok hızlı olması gerekirken etkileşimsiz sistemlerde yazının tanınması için bir süre kısıtlaması gerekmemektedir.</a:t>
            </a:r>
          </a:p>
          <a:p>
            <a:pPr marL="0" indent="0">
              <a:buNone/>
            </a:pPr>
            <a:endParaRPr lang="tr-TR" dirty="0"/>
          </a:p>
        </p:txBody>
      </p:sp>
    </p:spTree>
    <p:extLst>
      <p:ext uri="{BB962C8B-B14F-4D97-AF65-F5344CB8AC3E}">
        <p14:creationId xmlns:p14="http://schemas.microsoft.com/office/powerpoint/2010/main" val="21044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3600" dirty="0" smtClean="0"/>
              <a:t>Ses Tanıma</a:t>
            </a:r>
            <a:endParaRPr lang="tr-TR" sz="3600" dirty="0"/>
          </a:p>
        </p:txBody>
      </p:sp>
      <p:sp>
        <p:nvSpPr>
          <p:cNvPr id="3" name="Content Placeholder 2"/>
          <p:cNvSpPr>
            <a:spLocks noGrp="1"/>
          </p:cNvSpPr>
          <p:nvPr>
            <p:ph idx="1"/>
          </p:nvPr>
        </p:nvSpPr>
        <p:spPr/>
        <p:txBody>
          <a:bodyPr>
            <a:normAutofit fontScale="92500" lnSpcReduction="10000"/>
          </a:bodyPr>
          <a:lstStyle/>
          <a:p>
            <a:pPr marL="0" indent="0">
              <a:buNone/>
            </a:pPr>
            <a:r>
              <a:rPr lang="tr-TR" dirty="0" smtClean="0"/>
              <a:t>Konuşma, insanlar için en etkili ve tanınan iletişim yoludur. Makine ile konuşma ve makineden dönüt alma ise insana çekici gelen bir durumdur. Bilgisayar konuşma dilini tanıması ve sayısallaştırması %97 oranında başarılı olmaktadır ancak her 30 harften 1’inde veya her 6 ya da daha fazla sözcükten 1’inin telaffuzunda hata yapabilmektedir. </a:t>
            </a:r>
          </a:p>
          <a:p>
            <a:pPr marL="0" indent="0">
              <a:buNone/>
            </a:pPr>
            <a:r>
              <a:rPr lang="tr-TR" dirty="0" smtClean="0"/>
              <a:t>Sınırlılıklar;</a:t>
            </a:r>
          </a:p>
          <a:p>
            <a:pPr marL="0" indent="0">
              <a:buNone/>
            </a:pPr>
            <a:r>
              <a:rPr lang="tr-TR" dirty="0" smtClean="0"/>
              <a:t>Her insanın kendie özgü konuşma tarzı, </a:t>
            </a:r>
          </a:p>
          <a:p>
            <a:pPr marL="0" indent="0">
              <a:buNone/>
            </a:pPr>
            <a:r>
              <a:rPr lang="tr-TR" dirty="0" smtClean="0"/>
              <a:t>duraksamalar, </a:t>
            </a:r>
          </a:p>
          <a:p>
            <a:pPr marL="0" indent="0">
              <a:buNone/>
            </a:pPr>
            <a:r>
              <a:rPr lang="tr-TR" dirty="0" smtClean="0"/>
              <a:t>aksan farklılıkları, </a:t>
            </a:r>
          </a:p>
          <a:p>
            <a:pPr marL="0" indent="0">
              <a:buNone/>
            </a:pPr>
            <a:r>
              <a:rPr lang="tr-TR" dirty="0" smtClean="0"/>
              <a:t>sert ya da duygusal tonlamalar ve </a:t>
            </a:r>
          </a:p>
          <a:p>
            <a:pPr marL="0" indent="0">
              <a:buNone/>
            </a:pPr>
            <a:r>
              <a:rPr lang="tr-TR" dirty="0" smtClean="0"/>
              <a:t>arka plan sesleri </a:t>
            </a:r>
          </a:p>
          <a:p>
            <a:pPr marL="0" indent="0">
              <a:buNone/>
            </a:pPr>
            <a:r>
              <a:rPr lang="tr-TR" dirty="0" smtClean="0"/>
              <a:t>Bu farklılıkların sisteme tanıtılması ve kayıtların izole bir ortamda yapılması ses tanımanın kalitesini arttıracaktır. </a:t>
            </a:r>
          </a:p>
          <a:p>
            <a:pPr marL="0" indent="0">
              <a:buNone/>
            </a:pPr>
            <a:r>
              <a:rPr lang="tr-TR" dirty="0" smtClean="0"/>
              <a:t>Sınırlılıklara rağmen telefon bilgi sistemlerinde, engelli erişiminde ve askeri alanda ihtiyaçları karşılamaktadır.     </a:t>
            </a:r>
            <a:endParaRPr lang="tr-TR" dirty="0"/>
          </a:p>
        </p:txBody>
      </p:sp>
    </p:spTree>
    <p:extLst>
      <p:ext uri="{BB962C8B-B14F-4D97-AF65-F5344CB8AC3E}">
        <p14:creationId xmlns:p14="http://schemas.microsoft.com/office/powerpoint/2010/main" val="209959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3600" dirty="0" smtClean="0"/>
              <a:t>Konumlama, İşaretleme ve Çizme</a:t>
            </a:r>
            <a:endParaRPr lang="tr-TR" sz="3600" dirty="0"/>
          </a:p>
        </p:txBody>
      </p:sp>
      <p:sp>
        <p:nvSpPr>
          <p:cNvPr id="3" name="Content Placeholder 2"/>
          <p:cNvSpPr>
            <a:spLocks noGrp="1"/>
          </p:cNvSpPr>
          <p:nvPr>
            <p:ph idx="1"/>
          </p:nvPr>
        </p:nvSpPr>
        <p:spPr/>
        <p:txBody>
          <a:bodyPr/>
          <a:lstStyle/>
          <a:p>
            <a:pPr marL="0" indent="0">
              <a:buNone/>
            </a:pPr>
            <a:r>
              <a:rPr lang="tr-TR" dirty="0" smtClean="0"/>
              <a:t>Bilgisayar ekranında nesneleri hareket ettirme, seçme ve konumlandırma gibi işlemler özellikle bilgisayar destekli tasarımlarda önemli bir fonksiyondur. Bu işlemi yapan aygıtlar kullanıcıya bilgisayar ortamında nesnelerle serbest çalışma olanağı vermektedir. Örneğin mouse kullanarak çizim yapmak, kağıt üzerine kalemle çizim yapmaktan farklı olsa da mouse bilgisayar ekranında serbest çizim yapmay olanak vermektedir. </a:t>
            </a:r>
          </a:p>
          <a:p>
            <a:pPr marL="0" indent="0">
              <a:buNone/>
            </a:pPr>
            <a:r>
              <a:rPr lang="tr-TR" dirty="0" smtClean="0"/>
              <a:t>Dizüstü ve avuçiçi bilgisayarların ortaya çıkmasıyla mouse’a alternatif aygıtlar da konumlama, işaretleme ve çizme işlemlerinde kullanılmaktadır.   </a:t>
            </a:r>
            <a:endParaRPr lang="tr-TR" dirty="0"/>
          </a:p>
        </p:txBody>
      </p:sp>
    </p:spTree>
    <p:extLst>
      <p:ext uri="{BB962C8B-B14F-4D97-AF65-F5344CB8AC3E}">
        <p14:creationId xmlns:p14="http://schemas.microsoft.com/office/powerpoint/2010/main" val="437733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Mouse </a:t>
            </a:r>
            <a:endParaRPr lang="tr-TR" dirty="0"/>
          </a:p>
        </p:txBody>
      </p:sp>
      <p:sp>
        <p:nvSpPr>
          <p:cNvPr id="3" name="Content Placeholder 2"/>
          <p:cNvSpPr>
            <a:spLocks noGrp="1"/>
          </p:cNvSpPr>
          <p:nvPr>
            <p:ph idx="1"/>
          </p:nvPr>
        </p:nvSpPr>
        <p:spPr/>
        <p:txBody>
          <a:bodyPr>
            <a:normAutofit/>
          </a:bodyPr>
          <a:lstStyle/>
          <a:p>
            <a:pPr marL="0" indent="0">
              <a:buNone/>
            </a:pPr>
            <a:r>
              <a:rPr lang="tr-TR" sz="1600" dirty="0" smtClean="0">
                <a:latin typeface="+mn-lt"/>
              </a:rPr>
              <a:t>Standart </a:t>
            </a:r>
            <a:r>
              <a:rPr lang="tr-TR" sz="1600" dirty="0">
                <a:latin typeface="+mn-lt"/>
              </a:rPr>
              <a:t>mouse da dörder tane enfraruj LED diyot ve foto transistör bulunur. </a:t>
            </a:r>
            <a:r>
              <a:rPr lang="tr-TR" sz="1600" dirty="0" smtClean="0">
                <a:latin typeface="+mn-lt"/>
              </a:rPr>
              <a:t>Diyotlar mouse topu ile bağlantı kurarak  transistörde akım oluşmasını sağlarlar. Bu </a:t>
            </a:r>
            <a:r>
              <a:rPr lang="tr-TR" sz="1600" dirty="0">
                <a:latin typeface="+mn-lt"/>
              </a:rPr>
              <a:t>elemanlar mouse topunun çevirdiği çarkın konumlarını algılar ve buna ait mantıksal 0 ve 1’leri bilgisayara gönderirler. Mouse’nin diğer elemanları ise fare üzerinde mevcut bulunan butonlardır. Butonlara basıldığı zaman mouse’un </a:t>
            </a:r>
            <a:r>
              <a:rPr lang="tr-TR" sz="1600" dirty="0" smtClean="0">
                <a:latin typeface="+mn-lt"/>
              </a:rPr>
              <a:t>işlemcisi </a:t>
            </a:r>
            <a:r>
              <a:rPr lang="tr-TR" sz="1600" dirty="0">
                <a:latin typeface="+mn-lt"/>
              </a:rPr>
              <a:t>buna ait bir data satırı oluşturarak bilgisayara gönderir. Bilgisayar kendi içersinde bu komutu, data satırını alarak işler ve ilgili işlemi yürütür. Bildiğimiz standart farelerin işlemcileri genelde 4 Mhz’lik bir kristal frekans ile çalışırlar</a:t>
            </a:r>
            <a:r>
              <a:rPr lang="tr-TR" sz="1600" dirty="0" smtClean="0">
                <a:latin typeface="+mn-lt"/>
              </a:rPr>
              <a:t>.</a:t>
            </a:r>
            <a:endParaRPr lang="tr-TR" sz="1600" dirty="0" smtClean="0">
              <a:latin typeface="+mn-lt"/>
            </a:endParaRPr>
          </a:p>
        </p:txBody>
      </p:sp>
      <p:pic>
        <p:nvPicPr>
          <p:cNvPr id="9218" name="Picture 2" descr="http://www.cci-compeng.com/Unit_5_PC_Architecture/Unit_5_Images/5603_Mou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928" y="3504480"/>
            <a:ext cx="3229272" cy="33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0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57200" y="1268760"/>
            <a:ext cx="8229600" cy="4525963"/>
          </a:xfrm>
        </p:spPr>
        <p:txBody>
          <a:bodyPr/>
          <a:lstStyle/>
          <a:p>
            <a:pPr marL="0" indent="0">
              <a:buNone/>
            </a:pPr>
            <a:r>
              <a:rPr lang="tr-TR" sz="1600" dirty="0" smtClean="0"/>
              <a:t>Optik </a:t>
            </a:r>
            <a:r>
              <a:rPr lang="tr-TR" sz="1600" dirty="0"/>
              <a:t>mouse’lar ise diğer mouse’lar gibi hareketi algılamak için bir topa gerek duymazlar. 1999 yılında Agilent Technologies tarafından üretilen ilk optik mouse, küçük bir kamera taşıyordu ve saniyede tam 1500 kare fotoğraf alarak hareketleri algılayabiliyordu. Günümüz teknolojisinde ise bu küçük kamera yerini kımızı LED’lere (Light Emitting Diyote) bıraktı. Gönderdiğimiz hareket komutları bu LED’lerden yansıyan ışık ile CMOS (Complimantary Metal Oxide Semiconductor) adı verilen sensöre ulaşarak hareketleri algılayabiliyor.algılanan hareketin yerine getirilmesi ve bilgisayara iletilmesi için yapılacak diğer işlem ise, DSP analizi. Açılımı Digital Signal Processor olan DSP teknolojisi, CMOS’tan gelen sinyalleri saniyede 18 milyon talimat ile örnekleyerek değerlendirir ve bilgisayara yerine getirilmesi gereken hareketi iletir.</a:t>
            </a:r>
          </a:p>
          <a:p>
            <a:pPr marL="0" indent="0">
              <a:buNone/>
            </a:pPr>
            <a:endParaRPr lang="tr-TR" dirty="0"/>
          </a:p>
        </p:txBody>
      </p:sp>
      <p:pic>
        <p:nvPicPr>
          <p:cNvPr id="10242" name="Picture 2" descr="http://www.ustudy.in/imagebrowser/view/image/5006/_ori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645024"/>
            <a:ext cx="2762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53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CI-2013\102633685p-03-03.jpg"/>
          <p:cNvPicPr>
            <a:picLocks noChangeAspect="1" noChangeArrowheads="1"/>
          </p:cNvPicPr>
          <p:nvPr/>
        </p:nvPicPr>
        <p:blipFill rotWithShape="1">
          <a:blip r:embed="rId2">
            <a:extLst>
              <a:ext uri="{28A0092B-C50C-407E-A947-70E740481C1C}">
                <a14:useLocalDpi xmlns:a14="http://schemas.microsoft.com/office/drawing/2010/main" val="0"/>
              </a:ext>
            </a:extLst>
          </a:blip>
          <a:srcRect l="9009" t="10785" b="4119"/>
          <a:stretch/>
        </p:blipFill>
        <p:spPr bwMode="auto">
          <a:xfrm>
            <a:off x="35496" y="969248"/>
            <a:ext cx="4800590" cy="36118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HCI-2013\102633685p-03-07.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86" t="7575" b="9937"/>
          <a:stretch/>
        </p:blipFill>
        <p:spPr bwMode="auto">
          <a:xfrm>
            <a:off x="3923928" y="3356992"/>
            <a:ext cx="5208310" cy="3332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356702"/>
            <a:ext cx="4752528" cy="369332"/>
          </a:xfrm>
          <a:prstGeom prst="rect">
            <a:avLst/>
          </a:prstGeom>
          <a:noFill/>
        </p:spPr>
        <p:txBody>
          <a:bodyPr wrap="square" rtlCol="0">
            <a:spAutoFit/>
          </a:bodyPr>
          <a:lstStyle/>
          <a:p>
            <a:r>
              <a:rPr lang="tr-TR" dirty="0" smtClean="0"/>
              <a:t>Douglas Engelbart’ın geliştirdiği ilk mouse (1964)</a:t>
            </a:r>
            <a:endParaRPr lang="tr-TR" dirty="0"/>
          </a:p>
        </p:txBody>
      </p:sp>
    </p:spTree>
    <p:extLst>
      <p:ext uri="{BB962C8B-B14F-4D97-AF65-F5344CB8AC3E}">
        <p14:creationId xmlns:p14="http://schemas.microsoft.com/office/powerpoint/2010/main" val="734261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Touchpad </a:t>
            </a:r>
            <a:endParaRPr lang="tr-TR" dirty="0"/>
          </a:p>
        </p:txBody>
      </p:sp>
      <p:sp>
        <p:nvSpPr>
          <p:cNvPr id="3" name="Content Placeholder 2"/>
          <p:cNvSpPr>
            <a:spLocks noGrp="1"/>
          </p:cNvSpPr>
          <p:nvPr>
            <p:ph idx="1"/>
          </p:nvPr>
        </p:nvSpPr>
        <p:spPr/>
        <p:txBody>
          <a:bodyPr/>
          <a:lstStyle/>
          <a:p>
            <a:pPr marL="0" indent="0">
              <a:buNone/>
            </a:pPr>
            <a:r>
              <a:rPr lang="tr-TR" dirty="0" smtClean="0"/>
              <a:t>Touchpad’ler 2-3 inch (50-75 mm) boyutunda dokunmaya duyarlı tabletlerdir. İlk olarak Apple Powerbook taşınabilir bilgisayarlarında kullanılmıştır ve artık tüm dizüstü bilgisayarlarında mevcuttur. Yüzeye yapılan parmak darbeleri ile kontrol edilir</a:t>
            </a:r>
          </a:p>
          <a:p>
            <a:pPr marL="0" indent="0">
              <a:buNone/>
            </a:pPr>
            <a:r>
              <a:rPr lang="tr-TR" dirty="0" smtClean="0"/>
              <a:t>Touchpad üzerindeki iz </a:t>
            </a:r>
            <a:r>
              <a:rPr lang="tr-TR" dirty="0"/>
              <a:t>alanları, üzerlerine yerleştirilmiş alıcılar sayesinde hareketi ya da </a:t>
            </a:r>
            <a:r>
              <a:rPr lang="tr-TR" dirty="0" smtClean="0"/>
              <a:t>dokunulan </a:t>
            </a:r>
            <a:r>
              <a:rPr lang="tr-TR" smtClean="0"/>
              <a:t>noktayı x,y koordinatları şeklinde algılayarak mouse’ta olduğu gibi </a:t>
            </a:r>
            <a:r>
              <a:rPr lang="tr-TR" dirty="0"/>
              <a:t>çıktılar üreterek </a:t>
            </a:r>
            <a:r>
              <a:rPr lang="tr-TR"/>
              <a:t>bilgisayara </a:t>
            </a:r>
            <a:r>
              <a:rPr lang="tr-TR" smtClean="0"/>
              <a:t>gönderirler</a:t>
            </a:r>
            <a:r>
              <a:rPr lang="tr-TR" dirty="0"/>
              <a:t>.</a:t>
            </a:r>
          </a:p>
        </p:txBody>
      </p:sp>
    </p:spTree>
    <p:extLst>
      <p:ext uri="{BB962C8B-B14F-4D97-AF65-F5344CB8AC3E}">
        <p14:creationId xmlns:p14="http://schemas.microsoft.com/office/powerpoint/2010/main" val="2122423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600" dirty="0" smtClean="0"/>
              <a:t>Trackball ve </a:t>
            </a:r>
            <a:r>
              <a:rPr lang="tr-TR" sz="3600" dirty="0" err="1" smtClean="0"/>
              <a:t>Thumbwheel</a:t>
            </a:r>
            <a:endParaRPr lang="tr-TR" sz="3600" dirty="0"/>
          </a:p>
        </p:txBody>
      </p:sp>
      <p:sp>
        <p:nvSpPr>
          <p:cNvPr id="3" name="İçerik Yer Tutucusu 2"/>
          <p:cNvSpPr>
            <a:spLocks noGrp="1"/>
          </p:cNvSpPr>
          <p:nvPr>
            <p:ph idx="1"/>
          </p:nvPr>
        </p:nvSpPr>
        <p:spPr/>
        <p:txBody>
          <a:bodyPr/>
          <a:lstStyle/>
          <a:p>
            <a:pPr marL="0" indent="0">
              <a:buNone/>
            </a:pPr>
            <a:r>
              <a:rPr lang="tr-TR" dirty="0" smtClean="0"/>
              <a:t>Trackball, bir soket içerisine yerleştirilmiş topu olan ve hareketi algılayan </a:t>
            </a:r>
            <a:r>
              <a:rPr lang="tr-TR" dirty="0" err="1" smtClean="0"/>
              <a:t>sensörler</a:t>
            </a:r>
            <a:r>
              <a:rPr lang="tr-TR" dirty="0" smtClean="0"/>
              <a:t> içeren işaretleme aygıtıdır. Başparmak ya da avuç içi ile kontrol edilen </a:t>
            </a:r>
            <a:r>
              <a:rPr lang="tr-TR" dirty="0" err="1" smtClean="0"/>
              <a:t>trackball</a:t>
            </a:r>
            <a:r>
              <a:rPr lang="tr-TR" dirty="0" smtClean="0"/>
              <a:t> </a:t>
            </a:r>
            <a:r>
              <a:rPr lang="tr-TR" dirty="0" err="1" smtClean="0"/>
              <a:t>mouse</a:t>
            </a:r>
            <a:r>
              <a:rPr lang="tr-TR" dirty="0" smtClean="0"/>
              <a:t> gibi imlecin ekranda hareket ettirilmesini sağlar ve görüntüsü tıpkı ters dönmüş bir </a:t>
            </a:r>
            <a:r>
              <a:rPr lang="tr-TR" dirty="0" err="1" smtClean="0"/>
              <a:t>mouse’u</a:t>
            </a:r>
            <a:r>
              <a:rPr lang="tr-TR" dirty="0" smtClean="0"/>
              <a:t> andırır. Mouse’tan farklı olarak </a:t>
            </a:r>
            <a:r>
              <a:rPr lang="tr-TR" dirty="0" err="1" smtClean="0"/>
              <a:t>trackball’ı</a:t>
            </a:r>
            <a:r>
              <a:rPr lang="tr-TR" dirty="0" smtClean="0"/>
              <a:t> hareket ettirmek için sabit bir yüzeye ihtiyaç duyulmaz, genellikle bilgisayar destekli tasarımlarda ve hızlı hareket etmeyi gerektiren video oyunlarında kullanım kolaylığı sağlar. </a:t>
            </a:r>
            <a:endParaRPr lang="tr-TR" dirty="0"/>
          </a:p>
        </p:txBody>
      </p:sp>
      <p:pic>
        <p:nvPicPr>
          <p:cNvPr id="1026" name="Picture 2" descr="C:\Users\(Nihal)\Desktop\trackball.jpg"/>
          <p:cNvPicPr>
            <a:picLocks noChangeAspect="1" noChangeArrowheads="1"/>
          </p:cNvPicPr>
          <p:nvPr/>
        </p:nvPicPr>
        <p:blipFill rotWithShape="1">
          <a:blip r:embed="rId2">
            <a:extLst>
              <a:ext uri="{28A0092B-C50C-407E-A947-70E740481C1C}">
                <a14:useLocalDpi xmlns:a14="http://schemas.microsoft.com/office/drawing/2010/main" val="0"/>
              </a:ext>
            </a:extLst>
          </a:blip>
          <a:srcRect t="6879" r="11620" b="4294"/>
          <a:stretch/>
        </p:blipFill>
        <p:spPr bwMode="auto">
          <a:xfrm>
            <a:off x="0" y="4128328"/>
            <a:ext cx="2743200" cy="275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821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600" dirty="0" smtClean="0"/>
              <a:t>Joystick ve Keyboard </a:t>
            </a:r>
            <a:r>
              <a:rPr lang="tr-TR" sz="3600" dirty="0" err="1" smtClean="0"/>
              <a:t>nipple</a:t>
            </a:r>
            <a:endParaRPr lang="tr-TR" sz="3600" dirty="0"/>
          </a:p>
        </p:txBody>
      </p:sp>
      <p:sp>
        <p:nvSpPr>
          <p:cNvPr id="3" name="İçerik Yer Tutucusu 2"/>
          <p:cNvSpPr>
            <a:spLocks noGrp="1"/>
          </p:cNvSpPr>
          <p:nvPr>
            <p:ph idx="1"/>
          </p:nvPr>
        </p:nvSpPr>
        <p:spPr>
          <a:xfrm>
            <a:off x="457199" y="1600200"/>
            <a:ext cx="4474841" cy="4997152"/>
          </a:xfrm>
        </p:spPr>
        <p:txBody>
          <a:bodyPr/>
          <a:lstStyle/>
          <a:p>
            <a:pPr marL="0" indent="0">
              <a:buNone/>
            </a:pPr>
            <a:r>
              <a:rPr lang="tr-TR" dirty="0" smtClean="0"/>
              <a:t>Genellikle bilgisayar oyunlarında kullanılan joystick bilgisayara direkt bağlanır ve az yer kaplar. </a:t>
            </a:r>
            <a:r>
              <a:rPr lang="tr-TR" dirty="0" err="1" smtClean="0"/>
              <a:t>Absolute</a:t>
            </a:r>
            <a:r>
              <a:rPr lang="tr-TR" dirty="0" smtClean="0"/>
              <a:t> ve </a:t>
            </a:r>
            <a:r>
              <a:rPr lang="tr-TR" dirty="0" err="1" smtClean="0"/>
              <a:t>isometric</a:t>
            </a:r>
            <a:r>
              <a:rPr lang="tr-TR" dirty="0" smtClean="0"/>
              <a:t> </a:t>
            </a:r>
            <a:r>
              <a:rPr lang="tr-TR" dirty="0" err="1" smtClean="0"/>
              <a:t>joystik</a:t>
            </a:r>
            <a:r>
              <a:rPr lang="tr-TR" dirty="0" smtClean="0"/>
              <a:t> çeşitleri bulunur. </a:t>
            </a:r>
            <a:r>
              <a:rPr lang="tr-TR" dirty="0" err="1" smtClean="0"/>
              <a:t>Absolute</a:t>
            </a:r>
            <a:r>
              <a:rPr lang="tr-TR" dirty="0" smtClean="0"/>
              <a:t> </a:t>
            </a:r>
            <a:r>
              <a:rPr lang="tr-TR" dirty="0" err="1" smtClean="0"/>
              <a:t>joystick’te</a:t>
            </a:r>
            <a:r>
              <a:rPr lang="tr-TR" dirty="0" smtClean="0"/>
              <a:t> hareket önemli bir unsurdur. </a:t>
            </a:r>
            <a:r>
              <a:rPr lang="tr-TR" dirty="0" err="1" smtClean="0"/>
              <a:t>İsometric</a:t>
            </a:r>
            <a:r>
              <a:rPr lang="tr-TR" dirty="0" smtClean="0"/>
              <a:t> joystick ise parmakla yapılan baskı arttıkça sürat de artar. </a:t>
            </a:r>
            <a:endParaRPr lang="tr-TR" dirty="0"/>
          </a:p>
        </p:txBody>
      </p:sp>
      <p:pic>
        <p:nvPicPr>
          <p:cNvPr id="2050" name="Picture 2" descr="C:\Users\(Nihal)\Desktop\keyboard nip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49080"/>
            <a:ext cx="3065252" cy="22558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ihal)\Desktop\joysti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302" y="542219"/>
            <a:ext cx="2781698" cy="315653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499992" y="4149080"/>
            <a:ext cx="3960440" cy="923330"/>
          </a:xfrm>
          <a:prstGeom prst="rect">
            <a:avLst/>
          </a:prstGeom>
          <a:noFill/>
        </p:spPr>
        <p:txBody>
          <a:bodyPr wrap="square" rtlCol="0">
            <a:spAutoFit/>
          </a:bodyPr>
          <a:lstStyle/>
          <a:p>
            <a:r>
              <a:rPr lang="tr-TR" dirty="0" smtClean="0"/>
              <a:t>Keyboard </a:t>
            </a:r>
            <a:r>
              <a:rPr lang="tr-TR" dirty="0" err="1" smtClean="0"/>
              <a:t>nipple</a:t>
            </a:r>
            <a:r>
              <a:rPr lang="tr-TR" dirty="0" smtClean="0"/>
              <a:t> laptoplarda bulunan ve klavye arasına yerleştirilerek joystick görevi gören parçadır. </a:t>
            </a:r>
            <a:endParaRPr lang="tr-TR" dirty="0"/>
          </a:p>
        </p:txBody>
      </p:sp>
    </p:spTree>
    <p:extLst>
      <p:ext uri="{BB962C8B-B14F-4D97-AF65-F5344CB8AC3E}">
        <p14:creationId xmlns:p14="http://schemas.microsoft.com/office/powerpoint/2010/main" val="32453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pPr marL="0" indent="0">
              <a:buNone/>
            </a:pPr>
            <a:r>
              <a:rPr lang="tr-TR" dirty="0" smtClean="0"/>
              <a:t>Geleneksel olarak bir bilgisayar, kasa, klavye, fare ve ekrandan oluşmaktadır. Bu bilgisayarın en temel donanım yapısıdır ancak donanımların farklı karakteristik özellikleri farklı arayüzleri ortaya çıkarmaktadır. Masaüstü, dizüstü, PDA gibi farklı konfigürasyonlar mevcuttur, bu durum insanın bilgisayarla etkileşiminde çok çeşitli gereksinimlerinin olması ve talep edilen girdilere göre bilgisayarın farklı çıktılar üretmesidir.  </a:t>
            </a:r>
          </a:p>
          <a:p>
            <a:pPr marL="0" indent="0">
              <a:buNone/>
            </a:pPr>
            <a:endParaRPr lang="tr-TR" dirty="0"/>
          </a:p>
          <a:p>
            <a:pPr marL="0" indent="0">
              <a:buNone/>
            </a:pPr>
            <a:r>
              <a:rPr lang="tr-TR" dirty="0" smtClean="0"/>
              <a:t>Klavye, </a:t>
            </a:r>
            <a:r>
              <a:rPr lang="tr-TR" dirty="0" err="1" smtClean="0"/>
              <a:t>mouse</a:t>
            </a:r>
            <a:r>
              <a:rPr lang="tr-TR" dirty="0" smtClean="0"/>
              <a:t> ve bilgisayar ekranı, insan-bilgisayar etkileşimi açısından önem taşımaktadır. </a:t>
            </a:r>
          </a:p>
        </p:txBody>
      </p:sp>
    </p:spTree>
    <p:extLst>
      <p:ext uri="{BB962C8B-B14F-4D97-AF65-F5344CB8AC3E}">
        <p14:creationId xmlns:p14="http://schemas.microsoft.com/office/powerpoint/2010/main" val="3329830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Touch</a:t>
            </a:r>
            <a:r>
              <a:rPr lang="tr-TR" dirty="0" smtClean="0"/>
              <a:t> </a:t>
            </a:r>
            <a:r>
              <a:rPr lang="tr-TR" dirty="0" err="1" smtClean="0"/>
              <a:t>sensitive</a:t>
            </a:r>
            <a:r>
              <a:rPr lang="tr-TR" dirty="0" smtClean="0"/>
              <a:t> </a:t>
            </a:r>
            <a:r>
              <a:rPr lang="tr-TR" dirty="0" err="1" smtClean="0"/>
              <a:t>screens</a:t>
            </a:r>
            <a:endParaRPr lang="tr-TR" dirty="0"/>
          </a:p>
        </p:txBody>
      </p:sp>
      <p:sp>
        <p:nvSpPr>
          <p:cNvPr id="3" name="İçerik Yer Tutucusu 2"/>
          <p:cNvSpPr>
            <a:spLocks noGrp="1"/>
          </p:cNvSpPr>
          <p:nvPr>
            <p:ph idx="1"/>
          </p:nvPr>
        </p:nvSpPr>
        <p:spPr/>
        <p:txBody>
          <a:bodyPr/>
          <a:lstStyle/>
          <a:p>
            <a:endParaRPr lang="tr-TR" dirty="0"/>
          </a:p>
          <a:p>
            <a:endParaRPr lang="tr-TR" dirty="0"/>
          </a:p>
          <a:p>
            <a:pPr marL="0" indent="0">
              <a:buNone/>
            </a:pPr>
            <a:r>
              <a:rPr lang="tr-TR" dirty="0"/>
              <a:t>Konumlandırma ve seçmede </a:t>
            </a:r>
            <a:r>
              <a:rPr lang="tr-TR" dirty="0" smtClean="0"/>
              <a:t>girdi aygıtları gibi çalışan hızlı ve kolay bir yöntemdir. İşaretleme yapmak için bilgisayara bağlanan bir parça bulunmaz, parmaklarla ekrana dokunmak yeterlidir. </a:t>
            </a:r>
            <a:endParaRPr lang="tr-TR" dirty="0"/>
          </a:p>
        </p:txBody>
      </p:sp>
      <p:pic>
        <p:nvPicPr>
          <p:cNvPr id="3074" name="Picture 2" descr="http://www.cdrinfo.com/images/uploaded/Shuttle_X%205000T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17856"/>
            <a:ext cx="381000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38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Stylus</a:t>
            </a:r>
            <a:r>
              <a:rPr lang="tr-TR" dirty="0" smtClean="0"/>
              <a:t> ve </a:t>
            </a:r>
            <a:r>
              <a:rPr lang="tr-TR" dirty="0" err="1" smtClean="0"/>
              <a:t>light</a:t>
            </a:r>
            <a:r>
              <a:rPr lang="tr-TR" dirty="0" smtClean="0"/>
              <a:t> </a:t>
            </a:r>
            <a:r>
              <a:rPr lang="tr-TR" dirty="0" err="1" smtClean="0"/>
              <a:t>pen</a:t>
            </a:r>
            <a:r>
              <a:rPr lang="tr-TR" dirty="0" smtClean="0"/>
              <a:t> (işaretleme kalemi)</a:t>
            </a:r>
            <a:endParaRPr lang="tr-TR" dirty="0"/>
          </a:p>
        </p:txBody>
      </p:sp>
      <p:sp>
        <p:nvSpPr>
          <p:cNvPr id="3" name="İçerik Yer Tutucusu 2"/>
          <p:cNvSpPr>
            <a:spLocks noGrp="1"/>
          </p:cNvSpPr>
          <p:nvPr>
            <p:ph idx="1"/>
          </p:nvPr>
        </p:nvSpPr>
        <p:spPr/>
        <p:txBody>
          <a:bodyPr/>
          <a:lstStyle/>
          <a:p>
            <a:pPr marL="0" indent="0">
              <a:buNone/>
            </a:pPr>
            <a:r>
              <a:rPr lang="tr-TR" dirty="0" smtClean="0"/>
              <a:t>Tabletlerde ve PDA, </a:t>
            </a:r>
            <a:r>
              <a:rPr lang="tr-TR" dirty="0" err="1" smtClean="0"/>
              <a:t>smartphone</a:t>
            </a:r>
            <a:r>
              <a:rPr lang="tr-TR" dirty="0" smtClean="0"/>
              <a:t> gibi mobil cihazlarda kullanılan kalem şeklinde işaretleme aygıtıdır</a:t>
            </a:r>
          </a:p>
          <a:p>
            <a:pPr marL="0" indent="0">
              <a:buNone/>
            </a:pPr>
            <a:endParaRPr lang="tr-TR" dirty="0"/>
          </a:p>
          <a:p>
            <a:pPr marL="0" indent="0">
              <a:buNone/>
            </a:pPr>
            <a:r>
              <a:rPr lang="tr-TR" dirty="0" err="1" smtClean="0"/>
              <a:t>Light</a:t>
            </a:r>
            <a:r>
              <a:rPr lang="tr-TR" dirty="0" smtClean="0"/>
              <a:t> </a:t>
            </a:r>
            <a:r>
              <a:rPr lang="tr-TR" dirty="0" err="1" smtClean="0"/>
              <a:t>pen</a:t>
            </a:r>
            <a:r>
              <a:rPr lang="tr-TR" dirty="0" smtClean="0"/>
              <a:t> CRT ekranlarda kullanılan daha eski bir teknolojiydi ancak dokunmatik ekranlarda parmakla harekete</a:t>
            </a:r>
          </a:p>
          <a:p>
            <a:pPr marL="0" indent="0">
              <a:buNone/>
            </a:pPr>
            <a:r>
              <a:rPr lang="tr-TR" dirty="0" smtClean="0"/>
              <a:t>Göre daha pozisyonu yakalamada </a:t>
            </a:r>
          </a:p>
          <a:p>
            <a:pPr marL="0" indent="0">
              <a:buNone/>
            </a:pPr>
            <a:r>
              <a:rPr lang="tr-TR" dirty="0" smtClean="0"/>
              <a:t>daha başarılı olduğu bilinmektedir</a:t>
            </a:r>
            <a:endParaRPr lang="tr-TR" dirty="0"/>
          </a:p>
        </p:txBody>
      </p:sp>
      <p:pic>
        <p:nvPicPr>
          <p:cNvPr id="4098" name="Picture 2" descr="http://blog.tradetang.com/wp-content/uploads/2010/10/ipod-touch-stylus-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947" y="3047674"/>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ebopedia.com/FIG/LIGHT-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68749"/>
            <a:ext cx="30099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477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Digitizing</a:t>
            </a:r>
            <a:r>
              <a:rPr lang="tr-TR" dirty="0" smtClean="0"/>
              <a:t> Tablet</a:t>
            </a:r>
            <a:endParaRPr lang="tr-TR" dirty="0"/>
          </a:p>
        </p:txBody>
      </p:sp>
      <p:sp>
        <p:nvSpPr>
          <p:cNvPr id="3" name="İçerik Yer Tutucusu 2"/>
          <p:cNvSpPr>
            <a:spLocks noGrp="1"/>
          </p:cNvSpPr>
          <p:nvPr>
            <p:ph idx="1"/>
          </p:nvPr>
        </p:nvSpPr>
        <p:spPr>
          <a:xfrm>
            <a:off x="274687" y="1556792"/>
            <a:ext cx="8229600" cy="4525963"/>
          </a:xfrm>
        </p:spPr>
        <p:txBody>
          <a:bodyPr/>
          <a:lstStyle/>
          <a:p>
            <a:pPr marL="0" indent="0">
              <a:buNone/>
            </a:pPr>
            <a:r>
              <a:rPr lang="tr-TR" dirty="0" smtClean="0"/>
              <a:t>Serbest çizim yapma ve harita </a:t>
            </a:r>
            <a:r>
              <a:rPr lang="tr-TR" dirty="0"/>
              <a:t>bilgilerini </a:t>
            </a:r>
            <a:r>
              <a:rPr lang="tr-TR" dirty="0" smtClean="0"/>
              <a:t>sayısallaştırma </a:t>
            </a:r>
            <a:r>
              <a:rPr lang="tr-TR" dirty="0"/>
              <a:t>gibi özel uygulamalarda </a:t>
            </a:r>
            <a:r>
              <a:rPr lang="tr-TR" dirty="0" smtClean="0"/>
              <a:t>kullanılan özelleştirilmiş bir tablettir. </a:t>
            </a:r>
            <a:endParaRPr lang="tr-TR" dirty="0"/>
          </a:p>
          <a:p>
            <a:pPr marL="0" indent="0">
              <a:buNone/>
            </a:pPr>
            <a:r>
              <a:rPr lang="tr-TR" dirty="0" smtClean="0"/>
              <a:t>Özel </a:t>
            </a:r>
            <a:r>
              <a:rPr lang="tr-TR" dirty="0"/>
              <a:t>yüzey üzerinde kullanılır. Yüksek çözünürlüğe sahiptir ve çeşitli büyüklüklerde olabilir. </a:t>
            </a:r>
          </a:p>
          <a:p>
            <a:pPr marL="0" indent="0">
              <a:buNone/>
            </a:pPr>
            <a:endParaRPr lang="tr-TR" dirty="0"/>
          </a:p>
        </p:txBody>
      </p:sp>
      <p:pic>
        <p:nvPicPr>
          <p:cNvPr id="5124" name="Picture 4" descr="http://cn1.kaboodle.com/hi/img/2/0/0/153/d/AAAAAtL69zcAAAAAAVPSaQ.jpg?v=1222492065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14603"/>
            <a:ext cx="3533378" cy="3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0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Eyegaze</a:t>
            </a:r>
            <a:r>
              <a:rPr lang="tr-TR" dirty="0" smtClean="0"/>
              <a:t> (Göz izleme cihazı)</a:t>
            </a:r>
            <a:endParaRPr lang="tr-TR" dirty="0"/>
          </a:p>
        </p:txBody>
      </p:sp>
      <p:sp>
        <p:nvSpPr>
          <p:cNvPr id="3" name="İçerik Yer Tutucusu 2"/>
          <p:cNvSpPr>
            <a:spLocks noGrp="1"/>
          </p:cNvSpPr>
          <p:nvPr>
            <p:ph idx="1"/>
          </p:nvPr>
        </p:nvSpPr>
        <p:spPr/>
        <p:txBody>
          <a:bodyPr/>
          <a:lstStyle/>
          <a:p>
            <a:pPr marL="0" indent="0">
              <a:buNone/>
            </a:pPr>
            <a:r>
              <a:rPr lang="tr-TR" dirty="0" smtClean="0"/>
              <a:t>Göz hareketlerini izleyerek sayısallaştırır. Cihazdan göz bebeğine lazer ışını gönderilerek retinaya yansır ve gözün baktığı yönü tespit eder. Gözlük, başlık ya da web kamerası gibi ekrana dahil edilen göz izleme cihazları bulunur. </a:t>
            </a:r>
            <a:endParaRPr lang="tr-TR" dirty="0"/>
          </a:p>
        </p:txBody>
      </p:sp>
      <p:pic>
        <p:nvPicPr>
          <p:cNvPr id="6146" name="Picture 2" descr="http://www.smartboxat.com/wp-content/uploads/2010/12/TM4-eye-gaze-cam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921788"/>
            <a:ext cx="289560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pringerimages.com/img/Images/Springer/JOU=00464/VOL=2011.25/ISU=7/ART=1546/MediaObjects/MEDIUM_464_2010_1546_Fig2_HTML.jpg"/>
          <p:cNvPicPr>
            <a:picLocks noChangeAspect="1" noChangeArrowheads="1"/>
          </p:cNvPicPr>
          <p:nvPr/>
        </p:nvPicPr>
        <p:blipFill rotWithShape="1">
          <a:blip r:embed="rId3">
            <a:extLst>
              <a:ext uri="{28A0092B-C50C-407E-A947-70E740481C1C}">
                <a14:useLocalDpi xmlns:a14="http://schemas.microsoft.com/office/drawing/2010/main" val="0"/>
              </a:ext>
            </a:extLst>
          </a:blip>
          <a:srcRect l="4016" r="59009"/>
          <a:stretch/>
        </p:blipFill>
        <p:spPr bwMode="auto">
          <a:xfrm>
            <a:off x="1302327" y="3691733"/>
            <a:ext cx="2262064" cy="243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3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Cursor</a:t>
            </a:r>
            <a:r>
              <a:rPr lang="tr-TR" dirty="0" smtClean="0"/>
              <a:t> </a:t>
            </a:r>
            <a:r>
              <a:rPr lang="tr-TR" dirty="0" err="1" smtClean="0"/>
              <a:t>keys</a:t>
            </a:r>
            <a:r>
              <a:rPr lang="tr-TR" dirty="0" smtClean="0"/>
              <a:t> ve </a:t>
            </a:r>
            <a:r>
              <a:rPr lang="tr-TR" dirty="0" err="1" smtClean="0"/>
              <a:t>discrete</a:t>
            </a:r>
            <a:r>
              <a:rPr lang="tr-TR" dirty="0" smtClean="0"/>
              <a:t> </a:t>
            </a:r>
            <a:r>
              <a:rPr lang="tr-TR" dirty="0" err="1" smtClean="0"/>
              <a:t>positioning</a:t>
            </a:r>
            <a:endParaRPr lang="tr-TR" dirty="0"/>
          </a:p>
        </p:txBody>
      </p:sp>
      <p:sp>
        <p:nvSpPr>
          <p:cNvPr id="3" name="İçerik Yer Tutucusu 2"/>
          <p:cNvSpPr>
            <a:spLocks noGrp="1"/>
          </p:cNvSpPr>
          <p:nvPr>
            <p:ph idx="1"/>
          </p:nvPr>
        </p:nvSpPr>
        <p:spPr/>
        <p:txBody>
          <a:bodyPr/>
          <a:lstStyle/>
          <a:p>
            <a:pPr marL="0" indent="0">
              <a:buNone/>
            </a:pPr>
            <a:r>
              <a:rPr lang="tr-TR" dirty="0" smtClean="0"/>
              <a:t>Bilgisayarda imleci kontrol etmek için kullanılan sağ-sol-yukarı-aşağı yön tuşlarıdır. İmleç tuşlarının farklı düzenlemeleri bulunmaktadır. </a:t>
            </a:r>
            <a:endParaRPr lang="tr-TR" dirty="0"/>
          </a:p>
        </p:txBody>
      </p:sp>
      <p:graphicFrame>
        <p:nvGraphicFramePr>
          <p:cNvPr id="4" name="Nesne 3"/>
          <p:cNvGraphicFramePr>
            <a:graphicFrameLocks noChangeAspect="1"/>
          </p:cNvGraphicFramePr>
          <p:nvPr>
            <p:extLst>
              <p:ext uri="{D42A27DB-BD31-4B8C-83A1-F6EECF244321}">
                <p14:modId xmlns:p14="http://schemas.microsoft.com/office/powerpoint/2010/main" val="1997792724"/>
              </p:ext>
            </p:extLst>
          </p:nvPr>
        </p:nvGraphicFramePr>
        <p:xfrm>
          <a:off x="2098849" y="2708274"/>
          <a:ext cx="5136976" cy="2808957"/>
        </p:xfrm>
        <a:graphic>
          <a:graphicData uri="http://schemas.openxmlformats.org/presentationml/2006/ole">
            <mc:AlternateContent xmlns:mc="http://schemas.openxmlformats.org/markup-compatibility/2006">
              <mc:Choice xmlns:v="urn:schemas-microsoft-com:vml" Requires="v">
                <p:oleObj spid="_x0000_s7217" name="Picture" r:id="rId3" imgW="3467100" imgH="1895475" progId="Word.Picture.8">
                  <p:embed/>
                </p:oleObj>
              </mc:Choice>
              <mc:Fallback>
                <p:oleObj name="Picture" r:id="rId3" imgW="3467100" imgH="1895475"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849" y="2708274"/>
                        <a:ext cx="5136976" cy="280895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9302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Görüntü aygıtları ve teknolojileri</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Görüntü aygıtı ya da ekran, bilgisayarla etkileşimin olmazsa olmaz parçasıdır. </a:t>
            </a:r>
          </a:p>
          <a:p>
            <a:pPr marL="0" indent="0">
              <a:buNone/>
            </a:pPr>
            <a:r>
              <a:rPr lang="tr-TR" dirty="0" smtClean="0"/>
              <a:t>Bilgisayar ekranı dikdörtgen bir tablo içinde çok sayıda renkli noktadan (piksel) meydana gelir. Bit </a:t>
            </a:r>
            <a:r>
              <a:rPr lang="tr-TR" dirty="0" err="1" smtClean="0"/>
              <a:t>eşlemli</a:t>
            </a:r>
            <a:r>
              <a:rPr lang="tr-TR" dirty="0" smtClean="0"/>
              <a:t> görüntü (</a:t>
            </a:r>
            <a:r>
              <a:rPr lang="tr-TR" dirty="0" err="1" smtClean="0"/>
              <a:t>bitmap</a:t>
            </a:r>
            <a:r>
              <a:rPr lang="tr-TR" dirty="0" smtClean="0"/>
              <a:t> </a:t>
            </a:r>
            <a:r>
              <a:rPr lang="tr-TR" dirty="0" err="1" smtClean="0"/>
              <a:t>display</a:t>
            </a:r>
            <a:r>
              <a:rPr lang="tr-TR" dirty="0" smtClean="0"/>
              <a:t>) her pikselin bir yada daha fazla </a:t>
            </a:r>
            <a:r>
              <a:rPr lang="tr-TR" dirty="0" err="1" smtClean="0"/>
              <a:t>bit’e</a:t>
            </a:r>
            <a:r>
              <a:rPr lang="tr-TR" dirty="0" smtClean="0"/>
              <a:t> karşılık geldiği görüntüdür. </a:t>
            </a:r>
          </a:p>
          <a:p>
            <a:pPr marL="0" indent="0">
              <a:buNone/>
            </a:pPr>
            <a:r>
              <a:rPr lang="tr-TR" dirty="0" smtClean="0"/>
              <a:t>Piksel yoğunluğu bilgisayarın grafik hafızası tarafından tutulur. Her pikseldeki 1 bit, 1 yada 0 olma durumuna göre siyah ya da beyaz rengi gösterir. Daha fazla bit renkli olma </a:t>
            </a:r>
            <a:r>
              <a:rPr lang="tr-TR" dirty="0" err="1" smtClean="0"/>
              <a:t>durmunu</a:t>
            </a:r>
            <a:r>
              <a:rPr lang="tr-TR" dirty="0" smtClean="0"/>
              <a:t> arttırır. </a:t>
            </a:r>
          </a:p>
          <a:p>
            <a:pPr marL="0" indent="0">
              <a:buNone/>
            </a:pPr>
            <a:r>
              <a:rPr lang="tr-TR" b="1" dirty="0" smtClean="0"/>
              <a:t>Toplam piksel sayısı: </a:t>
            </a:r>
            <a:r>
              <a:rPr lang="tr-TR" dirty="0" smtClean="0"/>
              <a:t>standart bir bilgisayar ekranında yatay/dikey düzlemdeki renk oranı 4/3’tür. 1024x768, 1600x1200 gibi. </a:t>
            </a:r>
          </a:p>
          <a:p>
            <a:pPr marL="0" indent="0">
              <a:buNone/>
            </a:pPr>
            <a:r>
              <a:rPr lang="tr-TR" b="1" dirty="0" smtClean="0"/>
              <a:t>Piksel yoğunluğu: </a:t>
            </a:r>
            <a:r>
              <a:rPr lang="tr-TR" dirty="0" smtClean="0"/>
              <a:t>her bir </a:t>
            </a:r>
            <a:r>
              <a:rPr lang="tr-TR" dirty="0" err="1" smtClean="0"/>
              <a:t>inch’lik</a:t>
            </a:r>
            <a:r>
              <a:rPr lang="tr-TR" dirty="0" smtClean="0"/>
              <a:t> alandaki piksel sayısıdır. Her </a:t>
            </a:r>
            <a:r>
              <a:rPr lang="tr-TR" dirty="0" err="1" smtClean="0"/>
              <a:t>inch’te</a:t>
            </a:r>
            <a:r>
              <a:rPr lang="tr-TR" dirty="0" smtClean="0"/>
              <a:t> 72-96 arasındadır. </a:t>
            </a:r>
            <a:endParaRPr lang="tr-TR" dirty="0"/>
          </a:p>
          <a:p>
            <a:pPr marL="0" indent="0">
              <a:buNone/>
            </a:pPr>
            <a:endParaRPr lang="tr-TR" dirty="0"/>
          </a:p>
        </p:txBody>
      </p:sp>
    </p:spTree>
    <p:extLst>
      <p:ext uri="{BB962C8B-B14F-4D97-AF65-F5344CB8AC3E}">
        <p14:creationId xmlns:p14="http://schemas.microsoft.com/office/powerpoint/2010/main" val="388443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Cathode</a:t>
            </a:r>
            <a:r>
              <a:rPr lang="tr-TR" dirty="0" smtClean="0"/>
              <a:t> Ray </a:t>
            </a:r>
            <a:r>
              <a:rPr lang="tr-TR" dirty="0" err="1" smtClean="0"/>
              <a:t>Tube</a:t>
            </a:r>
            <a:r>
              <a:rPr lang="tr-TR" dirty="0" smtClean="0"/>
              <a:t> (CRT)</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a:t>CRT monitörler, modern monitörlerde kullanılan modifikasyonlar ve gelişmiş resim kalitesini yansıtan monitörlerle aynı temel prensibe </a:t>
            </a:r>
            <a:r>
              <a:rPr lang="tr-TR" dirty="0" smtClean="0"/>
              <a:t>dayanır.</a:t>
            </a:r>
          </a:p>
          <a:p>
            <a:r>
              <a:rPr lang="tr-TR" dirty="0"/>
              <a:t>Bir monitörün en önemli parçası çeşitli elektronik devrelerle birlikte CRT (</a:t>
            </a:r>
            <a:r>
              <a:rPr lang="tr-TR" dirty="0" err="1"/>
              <a:t>Chatode</a:t>
            </a:r>
            <a:r>
              <a:rPr lang="tr-TR" dirty="0"/>
              <a:t> Ray </a:t>
            </a:r>
            <a:r>
              <a:rPr lang="tr-TR" dirty="0" err="1"/>
              <a:t>Tube</a:t>
            </a:r>
            <a:r>
              <a:rPr lang="tr-TR" dirty="0"/>
              <a:t> – Katot Işınlı Tüp) denilen havası boşaltılmış ve ön yüzeyi binlerce fosfor noktacığından (</a:t>
            </a:r>
            <a:r>
              <a:rPr lang="tr-TR" dirty="0" err="1"/>
              <a:t>dot</a:t>
            </a:r>
            <a:r>
              <a:rPr lang="tr-TR" dirty="0"/>
              <a:t>) oluşan koni şeklindeki tüptür.</a:t>
            </a:r>
          </a:p>
          <a:p>
            <a:r>
              <a:rPr lang="tr-TR" dirty="0"/>
              <a:t>Bu tüpün geniş tarafı dikdörtgen şeklindedir. Diğer dar tarafında ise elektron tabancası bulunur.</a:t>
            </a:r>
          </a:p>
          <a:p>
            <a:r>
              <a:rPr lang="tr-TR" dirty="0"/>
              <a:t>Tabanca içerisindeki katot levhaları tel </a:t>
            </a:r>
            <a:r>
              <a:rPr lang="tr-TR" dirty="0" err="1"/>
              <a:t>fleman</a:t>
            </a:r>
            <a:r>
              <a:rPr lang="tr-TR" dirty="0"/>
              <a:t> (ısıtıcı) ile ısıtılır ve tüp içerisinde serbestçe dolaşan elektron bulutu oluşturulur. Negatif </a:t>
            </a:r>
            <a:r>
              <a:rPr lang="tr-TR" dirty="0" err="1"/>
              <a:t>kutuplandırılan</a:t>
            </a:r>
            <a:r>
              <a:rPr lang="tr-TR" dirty="0"/>
              <a:t> katotlar ile pozitif </a:t>
            </a:r>
            <a:r>
              <a:rPr lang="tr-TR" dirty="0" err="1"/>
              <a:t>kutuplandırılan</a:t>
            </a:r>
            <a:r>
              <a:rPr lang="tr-TR" dirty="0"/>
              <a:t> ekranın iç yüzeyi arasında büyük bir gerilim farkı uygulandığında katotlarda oluşan elektronlar dış yüzeye doğru fırlar.</a:t>
            </a:r>
          </a:p>
          <a:p>
            <a:r>
              <a:rPr lang="tr-TR" dirty="0"/>
              <a:t>Sabit olarak yerleştirilen odaklama elemanları bu elektronları bir araya getirerek bir ışın halinde ekran orta yüzeyinde odaklar. Bu ışını ekranın istenilen taraflarına yönlendirmek için elektron tabancasının etrafında yatay ve dikey saptırma bobinleri bulunur. İşte bu ışının ön yüzeyde gezdirilmesi suretiyle ortaya görüntüler çıkar</a:t>
            </a:r>
            <a:r>
              <a:rPr lang="tr-TR" dirty="0" smtClean="0"/>
              <a:t>.</a:t>
            </a:r>
          </a:p>
          <a:p>
            <a:pPr marL="0" indent="0">
              <a:buNone/>
            </a:pPr>
            <a:endParaRPr lang="tr-TR" dirty="0"/>
          </a:p>
        </p:txBody>
      </p:sp>
    </p:spTree>
    <p:extLst>
      <p:ext uri="{BB962C8B-B14F-4D97-AF65-F5344CB8AC3E}">
        <p14:creationId xmlns:p14="http://schemas.microsoft.com/office/powerpoint/2010/main" val="333812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descr="http://www.pcsistem.net/konuimg/monitor_crt_files/clip_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627838" cy="575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2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CRT ekranlardaki sağlık riskleri</a:t>
            </a:r>
            <a:endParaRPr lang="tr-TR" dirty="0"/>
          </a:p>
        </p:txBody>
      </p:sp>
      <p:sp>
        <p:nvSpPr>
          <p:cNvPr id="3" name="İçerik Yer Tutucusu 2"/>
          <p:cNvSpPr>
            <a:spLocks noGrp="1"/>
          </p:cNvSpPr>
          <p:nvPr>
            <p:ph idx="1"/>
          </p:nvPr>
        </p:nvSpPr>
        <p:spPr/>
        <p:txBody>
          <a:bodyPr>
            <a:normAutofit lnSpcReduction="10000"/>
          </a:bodyPr>
          <a:lstStyle/>
          <a:p>
            <a:r>
              <a:rPr lang="tr-TR" dirty="0" smtClean="0"/>
              <a:t>X </a:t>
            </a:r>
            <a:r>
              <a:rPr lang="tr-TR" dirty="0"/>
              <a:t>ışınları büyük ölçüde ekran tarafından emilir. </a:t>
            </a:r>
          </a:p>
          <a:p>
            <a:r>
              <a:rPr lang="tr-TR" dirty="0" smtClean="0"/>
              <a:t>UV(ultraviyole</a:t>
            </a:r>
            <a:r>
              <a:rPr lang="tr-TR" dirty="0"/>
              <a:t>) ve IR kızıl ötesinden gelen radyasyon önemsiz düzeydedir. </a:t>
            </a:r>
          </a:p>
          <a:p>
            <a:r>
              <a:rPr lang="tr-TR" dirty="0" smtClean="0"/>
              <a:t>Radyo </a:t>
            </a:r>
            <a:r>
              <a:rPr lang="tr-TR" dirty="0"/>
              <a:t>frekans emisyonları, artı ultrason (~ 16kHz) </a:t>
            </a:r>
          </a:p>
          <a:p>
            <a:r>
              <a:rPr lang="tr-TR" dirty="0" smtClean="0"/>
              <a:t>Elektrostatik </a:t>
            </a:r>
            <a:r>
              <a:rPr lang="tr-TR" dirty="0"/>
              <a:t>alan – kullanılan tüpten dışarı sızar. </a:t>
            </a:r>
          </a:p>
          <a:p>
            <a:r>
              <a:rPr lang="tr-TR" dirty="0" smtClean="0"/>
              <a:t>Yoğunluğu </a:t>
            </a:r>
            <a:r>
              <a:rPr lang="tr-TR" dirty="0"/>
              <a:t>mesafe ve neme bağlıdır. </a:t>
            </a:r>
            <a:endParaRPr lang="tr-TR" dirty="0" smtClean="0"/>
          </a:p>
          <a:p>
            <a:pPr marL="0" indent="0">
              <a:buNone/>
            </a:pPr>
            <a:endParaRPr lang="tr-TR" dirty="0"/>
          </a:p>
          <a:p>
            <a:pPr marL="0" indent="0">
              <a:buNone/>
            </a:pPr>
            <a:r>
              <a:rPr lang="tr-TR" dirty="0" smtClean="0"/>
              <a:t>Bu riskleri azaltmak için;</a:t>
            </a:r>
          </a:p>
          <a:p>
            <a:endParaRPr lang="tr-TR" dirty="0"/>
          </a:p>
          <a:p>
            <a:endParaRPr lang="tr-TR" dirty="0"/>
          </a:p>
          <a:p>
            <a:r>
              <a:rPr lang="tr-TR" dirty="0"/>
              <a:t>Ekrana çok yakın oturmayın </a:t>
            </a:r>
          </a:p>
          <a:p>
            <a:r>
              <a:rPr lang="tr-TR" dirty="0" smtClean="0"/>
              <a:t>Çok </a:t>
            </a:r>
            <a:r>
              <a:rPr lang="tr-TR" dirty="0"/>
              <a:t>küçük fontlar kullanmayın </a:t>
            </a:r>
          </a:p>
          <a:p>
            <a:r>
              <a:rPr lang="tr-TR" dirty="0" smtClean="0"/>
              <a:t>Ara </a:t>
            </a:r>
            <a:r>
              <a:rPr lang="tr-TR" dirty="0"/>
              <a:t>vermeden uzun süre ekrana bakmayın </a:t>
            </a:r>
          </a:p>
          <a:p>
            <a:r>
              <a:rPr lang="tr-TR" dirty="0" smtClean="0"/>
              <a:t>İyi </a:t>
            </a:r>
            <a:r>
              <a:rPr lang="tr-TR" dirty="0"/>
              <a:t>aydınlatılmış bir ortamda çalışın </a:t>
            </a:r>
          </a:p>
          <a:p>
            <a:pPr marL="0" indent="0">
              <a:buNone/>
            </a:pPr>
            <a:endParaRPr lang="tr-TR" dirty="0"/>
          </a:p>
          <a:p>
            <a:endParaRPr lang="tr-TR" dirty="0"/>
          </a:p>
        </p:txBody>
      </p:sp>
    </p:spTree>
    <p:extLst>
      <p:ext uri="{BB962C8B-B14F-4D97-AF65-F5344CB8AC3E}">
        <p14:creationId xmlns:p14="http://schemas.microsoft.com/office/powerpoint/2010/main" val="3336092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Liquid </a:t>
            </a:r>
            <a:r>
              <a:rPr lang="tr-TR" dirty="0" err="1" smtClean="0"/>
              <a:t>Crystal</a:t>
            </a:r>
            <a:r>
              <a:rPr lang="tr-TR" dirty="0" smtClean="0"/>
              <a:t> </a:t>
            </a:r>
            <a:r>
              <a:rPr lang="tr-TR" dirty="0" err="1" smtClean="0"/>
              <a:t>Display</a:t>
            </a:r>
            <a:r>
              <a:rPr lang="tr-TR" dirty="0" smtClean="0"/>
              <a:t> (LCD)</a:t>
            </a:r>
            <a:endParaRPr lang="tr-TR" dirty="0"/>
          </a:p>
        </p:txBody>
      </p:sp>
      <p:sp>
        <p:nvSpPr>
          <p:cNvPr id="3" name="İçerik Yer Tutucusu 2"/>
          <p:cNvSpPr>
            <a:spLocks noGrp="1"/>
          </p:cNvSpPr>
          <p:nvPr>
            <p:ph idx="1"/>
          </p:nvPr>
        </p:nvSpPr>
        <p:spPr/>
        <p:txBody>
          <a:bodyPr/>
          <a:lstStyle/>
          <a:p>
            <a:pPr marL="0" indent="0">
              <a:buNone/>
            </a:pPr>
            <a:r>
              <a:rPr lang="tr-TR" b="1" dirty="0"/>
              <a:t>Sıvı kristal ekran</a:t>
            </a:r>
            <a:r>
              <a:rPr lang="tr-TR" dirty="0"/>
              <a:t> </a:t>
            </a:r>
            <a:r>
              <a:rPr lang="tr-TR" dirty="0" smtClean="0"/>
              <a:t>(</a:t>
            </a:r>
            <a:r>
              <a:rPr lang="tr-TR" b="1" dirty="0" smtClean="0"/>
              <a:t>L</a:t>
            </a:r>
            <a:r>
              <a:rPr lang="tr-TR" dirty="0" smtClean="0"/>
              <a:t>iquid</a:t>
            </a:r>
            <a:r>
              <a:rPr lang="tr-TR" dirty="0"/>
              <a:t> </a:t>
            </a:r>
            <a:r>
              <a:rPr lang="tr-TR" b="1" dirty="0" err="1"/>
              <a:t>C</a:t>
            </a:r>
            <a:r>
              <a:rPr lang="tr-TR" dirty="0" err="1"/>
              <a:t>rystal</a:t>
            </a:r>
            <a:r>
              <a:rPr lang="tr-TR" dirty="0"/>
              <a:t> </a:t>
            </a:r>
            <a:r>
              <a:rPr lang="tr-TR" b="1" dirty="0" err="1"/>
              <a:t>D</a:t>
            </a:r>
            <a:r>
              <a:rPr lang="tr-TR" dirty="0" err="1"/>
              <a:t>isplay</a:t>
            </a:r>
            <a:r>
              <a:rPr lang="tr-TR" dirty="0"/>
              <a:t>), elektrikle </a:t>
            </a:r>
            <a:r>
              <a:rPr lang="tr-TR" dirty="0" smtClean="0"/>
              <a:t>polarize olan (kutuplaşan)</a:t>
            </a:r>
            <a:r>
              <a:rPr lang="tr-TR" dirty="0"/>
              <a:t> </a:t>
            </a:r>
            <a:r>
              <a:rPr lang="tr-TR" dirty="0" smtClean="0"/>
              <a:t>sıvının ışığı</a:t>
            </a:r>
            <a:r>
              <a:rPr lang="tr-TR" dirty="0"/>
              <a:t> tek fazlı geçirmesi ve önüne eklenen bir </a:t>
            </a:r>
            <a:r>
              <a:rPr lang="tr-TR" dirty="0" err="1"/>
              <a:t>kutuplanma</a:t>
            </a:r>
            <a:r>
              <a:rPr lang="tr-TR" dirty="0"/>
              <a:t> filtresi ile gözle görülebilmesi ilkesine dayanan bir görüntü </a:t>
            </a:r>
            <a:r>
              <a:rPr lang="tr-TR" dirty="0" smtClean="0"/>
              <a:t>teknolojisidir.</a:t>
            </a:r>
          </a:p>
          <a:p>
            <a:pPr marL="0" indent="0">
              <a:buNone/>
            </a:pPr>
            <a:r>
              <a:rPr lang="tr-TR" dirty="0"/>
              <a:t>Az yer kaplamaları, düşük enerji tüketimleri ve katot ışınlı tüplere göre yok denecek kadar </a:t>
            </a:r>
            <a:r>
              <a:rPr lang="tr-TR" dirty="0" smtClean="0"/>
              <a:t>az radyasyon</a:t>
            </a:r>
            <a:r>
              <a:rPr lang="tr-TR" dirty="0"/>
              <a:t> yayımları nedeni ile </a:t>
            </a:r>
            <a:r>
              <a:rPr lang="tr-TR" dirty="0" smtClean="0"/>
              <a:t>bilgisayar ekranları, (masaüstü ve laptop) TV’ler, hesap makinesi, saat ve cep telefonları gibi cihazlarda kullanılmaktadır</a:t>
            </a:r>
            <a:r>
              <a:rPr lang="tr-TR" dirty="0"/>
              <a:t>. </a:t>
            </a:r>
            <a:endParaRPr lang="tr-TR" dirty="0" smtClean="0"/>
          </a:p>
          <a:p>
            <a:pPr marL="0" indent="0">
              <a:buNone/>
            </a:pPr>
            <a:endParaRPr lang="tr-TR" dirty="0"/>
          </a:p>
        </p:txBody>
      </p:sp>
      <p:pic>
        <p:nvPicPr>
          <p:cNvPr id="9218" name="Picture 2" descr="http://www.phidgets.com/wiki/images/thumb/a/ab/Lcdlayers.png/350px-Lcdlay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40968"/>
            <a:ext cx="5477718" cy="411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9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600" dirty="0" smtClean="0"/>
              <a:t>Bilgisayarla etkileşimin seviyesi</a:t>
            </a:r>
            <a:endParaRPr lang="tr-TR" sz="3600" dirty="0"/>
          </a:p>
        </p:txBody>
      </p:sp>
      <p:sp>
        <p:nvSpPr>
          <p:cNvPr id="3" name="İçerik Yer Tutucusu 2"/>
          <p:cNvSpPr>
            <a:spLocks noGrp="1"/>
          </p:cNvSpPr>
          <p:nvPr>
            <p:ph idx="1"/>
          </p:nvPr>
        </p:nvSpPr>
        <p:spPr/>
        <p:txBody>
          <a:bodyPr>
            <a:normAutofit fontScale="85000" lnSpcReduction="10000"/>
          </a:bodyPr>
          <a:lstStyle/>
          <a:p>
            <a:pPr marL="0" indent="0">
              <a:buNone/>
            </a:pPr>
            <a:r>
              <a:rPr lang="tr-TR" dirty="0" smtClean="0"/>
              <a:t>Toplu işlemler ve minimum etkileşim; insanın bilgisayarlarla ilk etkileşiminde veri yığınları </a:t>
            </a:r>
          </a:p>
          <a:p>
            <a:pPr marL="0" indent="0">
              <a:buNone/>
            </a:pPr>
            <a:r>
              <a:rPr lang="tr-TR" dirty="0" smtClean="0"/>
              <a:t>Toplu iş dosyaları, .bat veya .</a:t>
            </a:r>
            <a:r>
              <a:rPr lang="tr-TR" dirty="0" err="1" smtClean="0"/>
              <a:t>cmd</a:t>
            </a:r>
            <a:r>
              <a:rPr lang="tr-TR" dirty="0" smtClean="0"/>
              <a:t> uzantılı biçimlendirilmemiş metin dosyalarıdır. Bu dosyalara birden fazla komut eklendiğinde (toplu görevler, yinelenen ya da sıralı işlemler) belirtilen sırayla işlemler gerçekleştirilir. </a:t>
            </a:r>
            <a:r>
              <a:rPr lang="tr-TR" dirty="0" smtClean="0"/>
              <a:t>Bu </a:t>
            </a:r>
            <a:r>
              <a:rPr lang="tr-TR" dirty="0" smtClean="0"/>
              <a:t>tarz işlemlerde kullanıcı komutları girip bir butona bastıktan sonra  bilgisayar birkaç saat süren işlemleri gerçekleştirir, bu noktada bilgisayarla etkileşim az miktarda ve uzun sürelidir. </a:t>
            </a:r>
            <a:endParaRPr lang="tr-TR" dirty="0" smtClean="0"/>
          </a:p>
          <a:p>
            <a:pPr marL="0" indent="0">
              <a:buNone/>
            </a:pPr>
            <a:endParaRPr lang="tr-TR" dirty="0" smtClean="0"/>
          </a:p>
          <a:p>
            <a:pPr marL="0" indent="0">
              <a:buNone/>
            </a:pPr>
            <a:r>
              <a:rPr lang="tr-TR" dirty="0" smtClean="0"/>
              <a:t>Günümüzde bilgisayarlar bilgisayar kasasının sınırları dışına çıkmıştır. Bilgi ve iletişim teknolojilerinin gelişimiyle birlikte artık bilgisayar denildiğinde aklımıza geleneksel masaüstü bilgisayar değil, bilgisayarın temel mantığını kullanan akıllı ev aletleri, otomatlar, akıllı telefonlar, kameralar ve güvenlik sistemlerini kapsayan çok çeşitli teknolojiler gelmektedir. Bu teknolojilerde insanın bilgisayarla etkileşimi de maksimum düzeye çıkmıştır. İnternet üzerinden yapılan bir işlemde, saniyelerden kısa süren çok miktarda etkileşim söz konusudur. </a:t>
            </a:r>
          </a:p>
          <a:p>
            <a:pPr marL="0" indent="0">
              <a:buNone/>
            </a:pPr>
            <a:endParaRPr lang="tr-TR" dirty="0"/>
          </a:p>
          <a:p>
            <a:pPr marL="0" indent="0">
              <a:buNone/>
            </a:pPr>
            <a:r>
              <a:rPr lang="tr-TR" dirty="0" smtClean="0"/>
              <a:t>Etkileşim hızındaki bu değişim İnsan-Bilgisayar Etkileşiminin ilgi alanına girmektedir. Hızlı olanın her zaman en iyisi olduğu düşünülür, ancak bazen tam tersi de doğru olabilir!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85483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Özel ekranlar</a:t>
            </a:r>
            <a:endParaRPr lang="tr-TR" dirty="0"/>
          </a:p>
        </p:txBody>
      </p:sp>
      <p:sp>
        <p:nvSpPr>
          <p:cNvPr id="3" name="İçerik Yer Tutucusu 2"/>
          <p:cNvSpPr>
            <a:spLocks noGrp="1"/>
          </p:cNvSpPr>
          <p:nvPr>
            <p:ph idx="1"/>
          </p:nvPr>
        </p:nvSpPr>
        <p:spPr/>
        <p:txBody>
          <a:bodyPr>
            <a:normAutofit/>
          </a:bodyPr>
          <a:lstStyle/>
          <a:p>
            <a:pPr marL="0" indent="0">
              <a:buNone/>
            </a:pPr>
            <a:r>
              <a:rPr lang="en-US" b="1" dirty="0" smtClean="0"/>
              <a:t>Random </a:t>
            </a:r>
            <a:r>
              <a:rPr lang="tr-TR" b="1" dirty="0" smtClean="0"/>
              <a:t>s</a:t>
            </a:r>
            <a:r>
              <a:rPr lang="en-US" b="1" dirty="0" smtClean="0"/>
              <a:t>can</a:t>
            </a:r>
            <a:r>
              <a:rPr lang="tr-TR" b="1" dirty="0" smtClean="0"/>
              <a:t> </a:t>
            </a:r>
            <a:r>
              <a:rPr lang="tr-TR" b="1" dirty="0" err="1" smtClean="0"/>
              <a:t>display</a:t>
            </a:r>
            <a:r>
              <a:rPr lang="tr-TR" b="1" dirty="0" smtClean="0"/>
              <a:t>: </a:t>
            </a:r>
            <a:r>
              <a:rPr lang="en-US" dirty="0" smtClean="0"/>
              <a:t>(Directed </a:t>
            </a:r>
            <a:r>
              <a:rPr lang="en-US" dirty="0"/>
              <a:t>beam refresh or vector display</a:t>
            </a:r>
            <a:r>
              <a:rPr lang="en-US" dirty="0" smtClean="0"/>
              <a:t>)</a:t>
            </a:r>
            <a:endParaRPr lang="en-US" dirty="0"/>
          </a:p>
          <a:p>
            <a:pPr marL="0" indent="0">
              <a:buNone/>
            </a:pPr>
            <a:r>
              <a:rPr lang="tr-TR" dirty="0" smtClean="0"/>
              <a:t>Rasgele </a:t>
            </a:r>
            <a:r>
              <a:rPr lang="tr-TR" dirty="0"/>
              <a:t>Tarama (ışın yenileme yönetimi veya </a:t>
            </a:r>
            <a:r>
              <a:rPr lang="tr-TR" dirty="0" err="1"/>
              <a:t>vektörel</a:t>
            </a:r>
            <a:r>
              <a:rPr lang="tr-TR" dirty="0"/>
              <a:t> görüntü) olarak bilinir</a:t>
            </a:r>
            <a:r>
              <a:rPr lang="tr-TR" dirty="0" smtClean="0"/>
              <a:t>. Bit eşlem ekranlarda olduğu gibi bütün </a:t>
            </a:r>
            <a:r>
              <a:rPr lang="tr-TR" dirty="0"/>
              <a:t>ekranı sıralı ve yatay bir şekilde taramak yerine , direk olarak görüntülenmesi için satırları rastgele tarama yapar. </a:t>
            </a:r>
            <a:endParaRPr lang="tr-TR" dirty="0" smtClean="0"/>
          </a:p>
          <a:p>
            <a:pPr marL="0" indent="0">
              <a:buNone/>
            </a:pPr>
            <a:endParaRPr lang="tr-TR" dirty="0"/>
          </a:p>
          <a:p>
            <a:pPr marL="0" indent="0">
              <a:buNone/>
            </a:pPr>
            <a:r>
              <a:rPr lang="tr-TR" b="1" dirty="0" smtClean="0"/>
              <a:t>Direct </a:t>
            </a:r>
            <a:r>
              <a:rPr lang="tr-TR" b="1" dirty="0" err="1"/>
              <a:t>view</a:t>
            </a:r>
            <a:r>
              <a:rPr lang="tr-TR" b="1" dirty="0"/>
              <a:t> </a:t>
            </a:r>
            <a:r>
              <a:rPr lang="tr-TR" b="1" dirty="0" err="1"/>
              <a:t>storage</a:t>
            </a:r>
            <a:r>
              <a:rPr lang="tr-TR" b="1" dirty="0"/>
              <a:t> </a:t>
            </a:r>
            <a:r>
              <a:rPr lang="tr-TR" b="1" dirty="0" err="1"/>
              <a:t>tube</a:t>
            </a:r>
            <a:r>
              <a:rPr lang="tr-TR" b="1" dirty="0"/>
              <a:t> (DVST): </a:t>
            </a:r>
            <a:r>
              <a:rPr lang="tr-TR" dirty="0" smtClean="0"/>
              <a:t>Ekran </a:t>
            </a:r>
            <a:r>
              <a:rPr lang="tr-TR" dirty="0"/>
              <a:t>görüntüsü aşamalı olarak güncellenebilir fakat seçerek </a:t>
            </a:r>
            <a:r>
              <a:rPr lang="tr-TR" dirty="0" smtClean="0"/>
              <a:t>silinemez. Nesnelerin ekrandan kaybolup yenilerinin görünmesi için önceki tamamen silinir ve yeni görüntü ekrana gelir. Yüksek çözünürlüğe sahiptir (4096x3120 piksel). Ancak kontrast, parlaklık ve renk gösterimi düşüktür.    </a:t>
            </a:r>
            <a:endParaRPr lang="tr-TR" dirty="0"/>
          </a:p>
          <a:p>
            <a:pPr marL="0" indent="0">
              <a:buNone/>
            </a:pPr>
            <a:endParaRPr lang="tr-TR" dirty="0"/>
          </a:p>
        </p:txBody>
      </p:sp>
    </p:spTree>
    <p:extLst>
      <p:ext uri="{BB962C8B-B14F-4D97-AF65-F5344CB8AC3E}">
        <p14:creationId xmlns:p14="http://schemas.microsoft.com/office/powerpoint/2010/main" val="3544888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Büyük ekranlar ve yerleşik ekranlar</a:t>
            </a:r>
            <a:endParaRPr lang="tr-TR" dirty="0"/>
          </a:p>
        </p:txBody>
      </p:sp>
      <p:sp>
        <p:nvSpPr>
          <p:cNvPr id="3" name="İçerik Yer Tutucusu 2"/>
          <p:cNvSpPr>
            <a:spLocks noGrp="1"/>
          </p:cNvSpPr>
          <p:nvPr>
            <p:ph idx="1"/>
          </p:nvPr>
        </p:nvSpPr>
        <p:spPr/>
        <p:txBody>
          <a:bodyPr/>
          <a:lstStyle/>
          <a:p>
            <a:pPr marL="0" indent="0">
              <a:buNone/>
            </a:pPr>
            <a:r>
              <a:rPr lang="tr-TR" dirty="0" smtClean="0"/>
              <a:t>Standart TV ve bilgisayar monitör ekranlarındaki 4:3 görüntü oranı yerine 16:9 oranında geniş ekran görüntü sunan, bazıları gaz-plazma teknolojisini kullanan ekranlardır. </a:t>
            </a:r>
          </a:p>
          <a:p>
            <a:pPr marL="0" indent="0">
              <a:buNone/>
            </a:pPr>
            <a:r>
              <a:rPr lang="tr-TR" b="1" dirty="0" smtClean="0"/>
              <a:t>Video Wall</a:t>
            </a:r>
            <a:r>
              <a:rPr lang="tr-TR" dirty="0" smtClean="0"/>
              <a:t>, çok büyük gösterim alanına ihtiyaç duyulduğunda CRT ve LCD ekranlar yerine kullanılır (konserlerde sahnedeki performansı kalabalığa göstermek için).</a:t>
            </a:r>
          </a:p>
          <a:p>
            <a:pPr marL="0" indent="0">
              <a:buNone/>
            </a:pPr>
            <a:r>
              <a:rPr lang="tr-TR" dirty="0" smtClean="0"/>
              <a:t>Ayrıca projektörler ve ofis kapılarında not görüntülemek için yerleşik ekranlar da mevcuttur.   </a:t>
            </a:r>
            <a:endParaRPr lang="tr-TR" dirty="0"/>
          </a:p>
        </p:txBody>
      </p:sp>
    </p:spTree>
    <p:extLst>
      <p:ext uri="{BB962C8B-B14F-4D97-AF65-F5344CB8AC3E}">
        <p14:creationId xmlns:p14="http://schemas.microsoft.com/office/powerpoint/2010/main" val="913429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Dijital kağıt</a:t>
            </a:r>
            <a:endParaRPr lang="tr-TR" dirty="0"/>
          </a:p>
        </p:txBody>
      </p:sp>
      <p:sp>
        <p:nvSpPr>
          <p:cNvPr id="3" name="İçerik Yer Tutucusu 2"/>
          <p:cNvSpPr>
            <a:spLocks noGrp="1"/>
          </p:cNvSpPr>
          <p:nvPr>
            <p:ph idx="1"/>
          </p:nvPr>
        </p:nvSpPr>
        <p:spPr/>
        <p:txBody>
          <a:bodyPr/>
          <a:lstStyle/>
          <a:p>
            <a:pPr marL="0" indent="0">
              <a:buNone/>
            </a:pPr>
            <a:r>
              <a:rPr lang="tr-TR" dirty="0" smtClean="0"/>
              <a:t>Elektronik </a:t>
            </a:r>
            <a:r>
              <a:rPr lang="tr-TR" dirty="0"/>
              <a:t>olarak yazılan ince esnek materyallerdir. Bilgisayar ekranı </a:t>
            </a:r>
            <a:r>
              <a:rPr lang="tr-TR" dirty="0" smtClean="0"/>
              <a:t>gibidir </a:t>
            </a:r>
            <a:r>
              <a:rPr lang="tr-TR" dirty="0"/>
              <a:t>fakat elektriksel </a:t>
            </a:r>
            <a:r>
              <a:rPr lang="tr-TR" dirty="0" smtClean="0"/>
              <a:t>destekten </a:t>
            </a:r>
            <a:r>
              <a:rPr lang="tr-TR" dirty="0"/>
              <a:t>ayrıldıklarında bile içeriğini </a:t>
            </a:r>
            <a:r>
              <a:rPr lang="tr-TR" dirty="0" smtClean="0"/>
              <a:t>koruyabilirler</a:t>
            </a:r>
            <a:endParaRPr lang="tr-TR" dirty="0"/>
          </a:p>
          <a:p>
            <a:pPr marL="0" indent="0">
              <a:buNone/>
            </a:pPr>
            <a:r>
              <a:rPr lang="tr-TR" dirty="0" smtClean="0"/>
              <a:t>Materyalin </a:t>
            </a:r>
            <a:r>
              <a:rPr lang="tr-TR" dirty="0"/>
              <a:t>içine gömülü elektronikler her küçük küreyi siyah ya da beyaz yapmak için dönmesine izin verir sağlar. </a:t>
            </a:r>
          </a:p>
          <a:p>
            <a:pPr marL="0" indent="0">
              <a:buNone/>
            </a:pPr>
            <a:endParaRPr lang="tr-TR" dirty="0"/>
          </a:p>
        </p:txBody>
      </p:sp>
      <p:pic>
        <p:nvPicPr>
          <p:cNvPr id="10242" name="Picture 2" descr="http://www.mobilemag.com/wp-content/uploads/2009/05/image_55707_largeimage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060868"/>
            <a:ext cx="3259586" cy="37971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japantoday.com/images/size/x/2009/03/20090312_digital-paper-viewer.jpg"/>
          <p:cNvPicPr>
            <a:picLocks noChangeAspect="1" noChangeArrowheads="1"/>
          </p:cNvPicPr>
          <p:nvPr/>
        </p:nvPicPr>
        <p:blipFill rotWithShape="1">
          <a:blip r:embed="rId3">
            <a:extLst>
              <a:ext uri="{28A0092B-C50C-407E-A947-70E740481C1C}">
                <a14:useLocalDpi xmlns:a14="http://schemas.microsoft.com/office/drawing/2010/main" val="0"/>
              </a:ext>
            </a:extLst>
          </a:blip>
          <a:srcRect l="5316" t="6557" r="4845" b="6129"/>
          <a:stretch/>
        </p:blipFill>
        <p:spPr bwMode="auto">
          <a:xfrm>
            <a:off x="323528" y="3151415"/>
            <a:ext cx="4613564" cy="361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19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Sanal gerçeklik ve 3D etkileşimi</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t>3 boyutlu alanda konumlandırma</a:t>
            </a:r>
          </a:p>
          <a:p>
            <a:pPr marL="0" indent="0">
              <a:buNone/>
            </a:pPr>
            <a:r>
              <a:rPr lang="tr-TR" dirty="0" smtClean="0"/>
              <a:t>Sanal gerçeklik sistemlerinde kullanıcılar 3D ortamlarda nesneleri konumlandırmak durumundadır. </a:t>
            </a:r>
            <a:endParaRPr lang="tr-TR" dirty="0"/>
          </a:p>
          <a:p>
            <a:pPr marL="0" indent="0">
              <a:buNone/>
            </a:pPr>
            <a:r>
              <a:rPr lang="tr-TR" dirty="0" smtClean="0"/>
              <a:t>Uçuş </a:t>
            </a:r>
            <a:r>
              <a:rPr lang="tr-TR" i="1" dirty="0"/>
              <a:t>kabini ve sanal kontrol (</a:t>
            </a:r>
            <a:r>
              <a:rPr lang="tr-TR" i="1" dirty="0" err="1"/>
              <a:t>cockpit</a:t>
            </a:r>
            <a:r>
              <a:rPr lang="tr-TR" i="1" dirty="0"/>
              <a:t> </a:t>
            </a:r>
            <a:r>
              <a:rPr lang="tr-TR" i="1" dirty="0" err="1"/>
              <a:t>and</a:t>
            </a:r>
            <a:r>
              <a:rPr lang="tr-TR" i="1" dirty="0"/>
              <a:t> </a:t>
            </a:r>
            <a:r>
              <a:rPr lang="tr-TR" i="1" dirty="0" err="1"/>
              <a:t>virtual</a:t>
            </a:r>
            <a:r>
              <a:rPr lang="tr-TR" i="1" dirty="0"/>
              <a:t> </a:t>
            </a:r>
            <a:r>
              <a:rPr lang="tr-TR" i="1" dirty="0" err="1"/>
              <a:t>controls</a:t>
            </a:r>
            <a:r>
              <a:rPr lang="tr-TR" i="1" dirty="0"/>
              <a:t>); </a:t>
            </a:r>
            <a:r>
              <a:rPr lang="tr-TR" dirty="0" smtClean="0"/>
              <a:t>pilotların sanal ortamlarda uçuş pratiği yapmaları için tasarlanmış uygulamalardır. Sanal ortamda buton ve </a:t>
            </a:r>
            <a:r>
              <a:rPr lang="tr-TR" dirty="0" err="1" smtClean="0"/>
              <a:t>mouse</a:t>
            </a:r>
            <a:r>
              <a:rPr lang="tr-TR" dirty="0" smtClean="0"/>
              <a:t> gibi aygıtlar kullanarak ciddi uygulamalar problem yaşamadan test edilebilir.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110294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b="1" dirty="0"/>
              <a:t>3D </a:t>
            </a:r>
            <a:r>
              <a:rPr lang="tr-TR" b="1" dirty="0" smtClean="0"/>
              <a:t>Mouse:</a:t>
            </a:r>
            <a:r>
              <a:rPr lang="tr-TR" dirty="0" smtClean="0"/>
              <a:t> 3D ortamda hareket ve konumlandırmayı sağlayan 3D </a:t>
            </a:r>
            <a:r>
              <a:rPr lang="tr-TR" dirty="0" err="1" smtClean="0"/>
              <a:t>mouse’un</a:t>
            </a:r>
            <a:r>
              <a:rPr lang="tr-TR" dirty="0" smtClean="0"/>
              <a:t> 6 hareket pozisyonu bulunur. </a:t>
            </a:r>
          </a:p>
          <a:p>
            <a:pPr marL="0" indent="0">
              <a:buNone/>
            </a:pPr>
            <a:r>
              <a:rPr lang="tr-TR" dirty="0" smtClean="0"/>
              <a:t>Dikey açıda – aşağı ve yukarı (</a:t>
            </a:r>
            <a:r>
              <a:rPr lang="tr-TR" dirty="0" err="1" smtClean="0"/>
              <a:t>pitch</a:t>
            </a:r>
            <a:r>
              <a:rPr lang="tr-TR" dirty="0" smtClean="0"/>
              <a:t>),</a:t>
            </a:r>
          </a:p>
          <a:p>
            <a:pPr marL="0" indent="0">
              <a:buNone/>
            </a:pPr>
            <a:r>
              <a:rPr lang="tr-TR" dirty="0" smtClean="0"/>
              <a:t>Yatay açıda – sağ ve sol (</a:t>
            </a:r>
            <a:r>
              <a:rPr lang="tr-TR" dirty="0" err="1" smtClean="0"/>
              <a:t>yaw</a:t>
            </a:r>
            <a:r>
              <a:rPr lang="tr-TR" dirty="0" smtClean="0"/>
              <a:t>) ve </a:t>
            </a:r>
          </a:p>
          <a:p>
            <a:pPr marL="0" indent="0">
              <a:buNone/>
            </a:pPr>
            <a:r>
              <a:rPr lang="tr-TR" dirty="0" smtClean="0"/>
              <a:t>Kendi ekseninde dönme (</a:t>
            </a:r>
            <a:r>
              <a:rPr lang="tr-TR" dirty="0" err="1" smtClean="0"/>
              <a:t>row</a:t>
            </a:r>
            <a:r>
              <a:rPr lang="tr-TR" dirty="0" smtClean="0"/>
              <a:t>). </a:t>
            </a:r>
          </a:p>
          <a:p>
            <a:pPr marL="0" indent="0">
              <a:buNone/>
            </a:pPr>
            <a:r>
              <a:rPr lang="tr-TR" dirty="0" smtClean="0"/>
              <a:t>Bu hareketleri gerçekleştirmek için manyetik bobin ve mekanik eklemlerden oluşmaktadır. </a:t>
            </a:r>
            <a:endParaRPr lang="tr-TR" dirty="0"/>
          </a:p>
          <a:p>
            <a:pPr marL="0" indent="0">
              <a:buNone/>
            </a:pPr>
            <a:endParaRPr lang="tr-TR" dirty="0"/>
          </a:p>
          <a:p>
            <a:endParaRPr lang="tr-TR" dirty="0"/>
          </a:p>
        </p:txBody>
      </p:sp>
      <p:pic>
        <p:nvPicPr>
          <p:cNvPr id="11266" name="Picture 2" descr="http://www.designverb.com/wp-content/images/2007/09/space.explorer.3d.m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93096"/>
            <a:ext cx="3085058" cy="213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429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marL="0" indent="0">
              <a:buNone/>
            </a:pP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73" y="1700808"/>
            <a:ext cx="757545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573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11948" y="1692490"/>
            <a:ext cx="8229600" cy="4525963"/>
          </a:xfrm>
        </p:spPr>
        <p:txBody>
          <a:bodyPr/>
          <a:lstStyle/>
          <a:p>
            <a:r>
              <a:rPr lang="tr-TR" dirty="0" smtClean="0"/>
              <a:t>Data </a:t>
            </a:r>
            <a:r>
              <a:rPr lang="tr-TR" dirty="0" err="1" smtClean="0"/>
              <a:t>glove</a:t>
            </a:r>
            <a:endParaRPr lang="tr-TR" dirty="0" smtClean="0"/>
          </a:p>
          <a:p>
            <a:endParaRPr lang="tr-TR" dirty="0" smtClean="0"/>
          </a:p>
          <a:p>
            <a:pPr marL="0" indent="0">
              <a:buNone/>
            </a:pPr>
            <a:endParaRPr lang="tr-TR" dirty="0"/>
          </a:p>
          <a:p>
            <a:r>
              <a:rPr lang="tr-TR" dirty="0" smtClean="0"/>
              <a:t>Virtual </a:t>
            </a:r>
            <a:r>
              <a:rPr lang="tr-TR" dirty="0" err="1" smtClean="0"/>
              <a:t>Reality</a:t>
            </a:r>
            <a:r>
              <a:rPr lang="tr-TR" dirty="0" smtClean="0"/>
              <a:t> </a:t>
            </a:r>
            <a:r>
              <a:rPr lang="tr-TR" dirty="0" err="1" smtClean="0"/>
              <a:t>Helmets</a:t>
            </a:r>
            <a:endParaRPr lang="tr-TR" dirty="0" smtClean="0"/>
          </a:p>
          <a:p>
            <a:endParaRPr lang="tr-TR" dirty="0"/>
          </a:p>
          <a:p>
            <a:endParaRPr lang="tr-TR" dirty="0" smtClean="0"/>
          </a:p>
          <a:p>
            <a:r>
              <a:rPr lang="tr-TR" dirty="0" err="1" smtClean="0"/>
              <a:t>Whole</a:t>
            </a:r>
            <a:r>
              <a:rPr lang="tr-TR" dirty="0" smtClean="0"/>
              <a:t>-body </a:t>
            </a:r>
            <a:r>
              <a:rPr lang="tr-TR" dirty="0" err="1" smtClean="0"/>
              <a:t>tracking</a:t>
            </a:r>
            <a:endParaRPr lang="tr-TR" dirty="0"/>
          </a:p>
        </p:txBody>
      </p:sp>
      <p:pic>
        <p:nvPicPr>
          <p:cNvPr id="12290" name="Picture 2" descr="http://cdn.asia.cnet.com/i/r/2002/dt/39062920/data_glo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856" y="404664"/>
            <a:ext cx="2559496" cy="191962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blogcdn.com/www.joystiq.com/media/2012/08/oculusrift.jpg"/>
          <p:cNvPicPr>
            <a:picLocks noChangeAspect="1" noChangeArrowheads="1"/>
          </p:cNvPicPr>
          <p:nvPr/>
        </p:nvPicPr>
        <p:blipFill rotWithShape="1">
          <a:blip r:embed="rId3">
            <a:extLst>
              <a:ext uri="{28A0092B-C50C-407E-A947-70E740481C1C}">
                <a14:useLocalDpi xmlns:a14="http://schemas.microsoft.com/office/drawing/2010/main" val="0"/>
              </a:ext>
            </a:extLst>
          </a:blip>
          <a:srcRect l="6251" t="7241" r="7299" b="10149"/>
          <a:stretch/>
        </p:blipFill>
        <p:spPr bwMode="auto">
          <a:xfrm>
            <a:off x="4526748" y="2974970"/>
            <a:ext cx="3789668" cy="196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virtual-reality-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336279"/>
            <a:ext cx="2843642" cy="25450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83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VR </a:t>
            </a:r>
            <a:r>
              <a:rPr lang="tr-TR" b="1" dirty="0" err="1"/>
              <a:t>motion</a:t>
            </a:r>
            <a:r>
              <a:rPr lang="tr-TR" b="1" dirty="0"/>
              <a:t> </a:t>
            </a:r>
            <a:r>
              <a:rPr lang="tr-TR" b="1" dirty="0" err="1"/>
              <a:t>sickness</a:t>
            </a:r>
            <a:r>
              <a:rPr lang="tr-TR" b="1" dirty="0"/>
              <a:t>: Sanal gerçeklik tutması; </a:t>
            </a:r>
            <a:endParaRPr lang="tr-TR" dirty="0"/>
          </a:p>
          <a:p>
            <a:pPr marL="0" indent="0">
              <a:buNone/>
            </a:pPr>
            <a:r>
              <a:rPr lang="tr-TR" dirty="0" smtClean="0"/>
              <a:t>Deniz tutulması gibi, kulaklardaki </a:t>
            </a:r>
            <a:r>
              <a:rPr lang="tr-TR" dirty="0"/>
              <a:t>küçük kanallar hareketi algılar ve beyin hareket ettiğinizi söyler. </a:t>
            </a:r>
          </a:p>
          <a:p>
            <a:pPr marL="0" indent="0">
              <a:buNone/>
            </a:pPr>
            <a:r>
              <a:rPr lang="tr-TR" dirty="0" smtClean="0"/>
              <a:t>Gözleriniz </a:t>
            </a:r>
            <a:r>
              <a:rPr lang="tr-TR" dirty="0"/>
              <a:t>ufukta tek bir yöne hareket eder fakat bot başka bir yöne hareket eder. Beyniniz karışır ve bulantı yaşarsınız. </a:t>
            </a:r>
          </a:p>
          <a:p>
            <a:pPr marL="0" indent="0">
              <a:buNone/>
            </a:pPr>
            <a:r>
              <a:rPr lang="tr-TR" b="1" dirty="0" smtClean="0"/>
              <a:t>VR </a:t>
            </a:r>
            <a:r>
              <a:rPr lang="tr-TR" b="1" dirty="0"/>
              <a:t>Mağaralar ve </a:t>
            </a:r>
            <a:r>
              <a:rPr lang="tr-TR" b="1" dirty="0" smtClean="0"/>
              <a:t>simülatörler </a:t>
            </a:r>
            <a:r>
              <a:rPr lang="tr-TR" b="1" dirty="0"/>
              <a:t>: </a:t>
            </a:r>
            <a:endParaRPr lang="tr-TR" dirty="0"/>
          </a:p>
          <a:p>
            <a:pPr marL="0" indent="0">
              <a:buNone/>
            </a:pPr>
            <a:r>
              <a:rPr lang="tr-TR" dirty="0" smtClean="0"/>
              <a:t>duvarlara </a:t>
            </a:r>
            <a:r>
              <a:rPr lang="tr-TR" dirty="0"/>
              <a:t>yansıtılan sahneler </a:t>
            </a:r>
            <a:r>
              <a:rPr lang="tr-TR" dirty="0" smtClean="0"/>
              <a:t>ile gerçekçi </a:t>
            </a:r>
            <a:r>
              <a:rPr lang="tr-TR" dirty="0"/>
              <a:t>çevre </a:t>
            </a:r>
          </a:p>
        </p:txBody>
      </p:sp>
    </p:spTree>
    <p:extLst>
      <p:ext uri="{BB962C8B-B14F-4D97-AF65-F5344CB8AC3E}">
        <p14:creationId xmlns:p14="http://schemas.microsoft.com/office/powerpoint/2010/main" val="167713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t>Fiziksel Kontroller, </a:t>
            </a:r>
            <a:r>
              <a:rPr lang="tr-TR" sz="4000" b="1" dirty="0" err="1" smtClean="0"/>
              <a:t>Sensörler</a:t>
            </a:r>
            <a:r>
              <a:rPr lang="tr-TR" sz="4000" b="1" dirty="0" smtClean="0"/>
              <a:t> Ve Özel Aygıtlar </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b="1" dirty="0" smtClean="0"/>
              <a:t>Ses çıktısı</a:t>
            </a:r>
          </a:p>
          <a:p>
            <a:pPr marL="0" indent="0">
              <a:buNone/>
            </a:pPr>
            <a:r>
              <a:rPr lang="tr-TR" dirty="0" smtClean="0"/>
              <a:t>Etkileşimli </a:t>
            </a:r>
            <a:r>
              <a:rPr lang="tr-TR" dirty="0"/>
              <a:t>sistemlerde geri bildirim olarak kullanılır. Telefon tuşları her tuşuna bastığımızda farklı ses çıkarır </a:t>
            </a:r>
          </a:p>
          <a:p>
            <a:pPr marL="0" indent="0">
              <a:buNone/>
            </a:pPr>
            <a:r>
              <a:rPr lang="tr-TR" dirty="0" smtClean="0"/>
              <a:t>-</a:t>
            </a:r>
            <a:r>
              <a:rPr lang="tr-TR" dirty="0" err="1" smtClean="0"/>
              <a:t>Bip</a:t>
            </a:r>
            <a:r>
              <a:rPr lang="tr-TR" dirty="0" smtClean="0"/>
              <a:t> </a:t>
            </a:r>
            <a:r>
              <a:rPr lang="tr-TR" dirty="0"/>
              <a:t>sesi, </a:t>
            </a:r>
            <a:r>
              <a:rPr lang="tr-TR" dirty="0" err="1"/>
              <a:t>bongs</a:t>
            </a:r>
            <a:r>
              <a:rPr lang="tr-TR" dirty="0"/>
              <a:t>, </a:t>
            </a:r>
            <a:r>
              <a:rPr lang="tr-TR" dirty="0" err="1"/>
              <a:t>clonks</a:t>
            </a:r>
            <a:r>
              <a:rPr lang="tr-TR" dirty="0"/>
              <a:t>, düdükler hata göstergeleri için kullanılır. </a:t>
            </a:r>
          </a:p>
          <a:p>
            <a:pPr marL="0" indent="0">
              <a:buNone/>
            </a:pPr>
            <a:r>
              <a:rPr lang="tr-TR" dirty="0"/>
              <a:t>-</a:t>
            </a:r>
            <a:r>
              <a:rPr lang="tr-TR" dirty="0" smtClean="0"/>
              <a:t>Örneğin </a:t>
            </a:r>
            <a:r>
              <a:rPr lang="tr-TR" dirty="0"/>
              <a:t>bir durumu onaylamak için uyarı sesi gelmesi. </a:t>
            </a:r>
            <a:endParaRPr lang="tr-TR" dirty="0" smtClean="0"/>
          </a:p>
          <a:p>
            <a:pPr marL="0" indent="0">
              <a:buNone/>
            </a:pPr>
            <a:r>
              <a:rPr lang="tr-TR" b="1" dirty="0" smtClean="0"/>
              <a:t>Dokun, hisset ve kokla</a:t>
            </a:r>
          </a:p>
          <a:p>
            <a:pPr marL="0" indent="0">
              <a:buNone/>
            </a:pPr>
            <a:r>
              <a:rPr lang="tr-TR" dirty="0" smtClean="0"/>
              <a:t>Etkileşim </a:t>
            </a:r>
            <a:r>
              <a:rPr lang="tr-TR" dirty="0"/>
              <a:t>için dokunma önemli bir duygudur. </a:t>
            </a:r>
          </a:p>
          <a:p>
            <a:pPr marL="0" indent="0">
              <a:buNone/>
            </a:pPr>
            <a:r>
              <a:rPr lang="tr-TR" dirty="0"/>
              <a:t>-</a:t>
            </a:r>
            <a:r>
              <a:rPr lang="tr-TR" dirty="0" smtClean="0"/>
              <a:t>Oyunlarda </a:t>
            </a:r>
            <a:r>
              <a:rPr lang="tr-TR" dirty="0"/>
              <a:t>titreşim geri bildirim için kullanılır. </a:t>
            </a:r>
          </a:p>
          <a:p>
            <a:pPr marL="0" indent="0">
              <a:buNone/>
            </a:pPr>
            <a:r>
              <a:rPr lang="tr-TR" dirty="0"/>
              <a:t>-</a:t>
            </a:r>
            <a:r>
              <a:rPr lang="tr-TR" dirty="0" smtClean="0"/>
              <a:t>Düğmelerdeki </a:t>
            </a:r>
            <a:r>
              <a:rPr lang="tr-TR" dirty="0"/>
              <a:t>çıkıntıları hissederek seçenekleri daha kolay seçilir. </a:t>
            </a:r>
          </a:p>
          <a:p>
            <a:pPr marL="0" indent="0">
              <a:buNone/>
            </a:pPr>
            <a:r>
              <a:rPr lang="tr-TR" b="1" dirty="0" smtClean="0"/>
              <a:t>Fiziksel kontroller</a:t>
            </a:r>
          </a:p>
          <a:p>
            <a:pPr marL="0" indent="0">
              <a:buNone/>
            </a:pPr>
            <a:r>
              <a:rPr lang="tr-TR" dirty="0" smtClean="0"/>
              <a:t>Duyusal </a:t>
            </a:r>
            <a:r>
              <a:rPr lang="tr-TR" dirty="0"/>
              <a:t>geri bildirimler önemlidir. </a:t>
            </a:r>
          </a:p>
          <a:p>
            <a:pPr marL="0" indent="0">
              <a:buNone/>
            </a:pPr>
            <a:r>
              <a:rPr lang="tr-TR" dirty="0"/>
              <a:t>-</a:t>
            </a:r>
            <a:r>
              <a:rPr lang="tr-TR" dirty="0" smtClean="0"/>
              <a:t>Fiziksel </a:t>
            </a:r>
            <a:r>
              <a:rPr lang="tr-TR" dirty="0"/>
              <a:t>aygıtların düğmeleri, tuşları hareketlerini hissedecek şekilde tasarlanır. </a:t>
            </a:r>
          </a:p>
          <a:p>
            <a:pPr marL="0" indent="0">
              <a:buNone/>
            </a:pPr>
            <a:r>
              <a:rPr lang="tr-TR" dirty="0"/>
              <a:t>-</a:t>
            </a:r>
            <a:r>
              <a:rPr lang="tr-TR" dirty="0" smtClean="0"/>
              <a:t>Örneğin </a:t>
            </a:r>
            <a:r>
              <a:rPr lang="tr-TR" dirty="0"/>
              <a:t>mikrodalgalarda düz plastik kontrol paneli var. Bu kolay temizleme sağlar. Paneldeki tuşlara hafif şekilde basılır. </a:t>
            </a:r>
          </a:p>
          <a:p>
            <a:pPr marL="0" indent="0">
              <a:buNone/>
            </a:pPr>
            <a:endParaRPr lang="tr-TR" dirty="0"/>
          </a:p>
        </p:txBody>
      </p:sp>
    </p:spTree>
    <p:extLst>
      <p:ext uri="{BB962C8B-B14F-4D97-AF65-F5344CB8AC3E}">
        <p14:creationId xmlns:p14="http://schemas.microsoft.com/office/powerpoint/2010/main" val="2167583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Kağıt: Yazdırma ve Tarama</a:t>
            </a:r>
            <a:endParaRPr lang="tr-TR" dirty="0"/>
          </a:p>
        </p:txBody>
      </p:sp>
      <p:sp>
        <p:nvSpPr>
          <p:cNvPr id="3" name="İçerik Yer Tutucusu 2"/>
          <p:cNvSpPr>
            <a:spLocks noGrp="1"/>
          </p:cNvSpPr>
          <p:nvPr>
            <p:ph idx="1"/>
          </p:nvPr>
        </p:nvSpPr>
        <p:spPr/>
        <p:txBody>
          <a:bodyPr/>
          <a:lstStyle/>
          <a:p>
            <a:pPr marL="0" indent="0">
              <a:buNone/>
            </a:pPr>
            <a:r>
              <a:rPr lang="tr-TR" dirty="0" smtClean="0"/>
              <a:t>Yazıcı Çeşitleri</a:t>
            </a:r>
          </a:p>
          <a:p>
            <a:pPr marL="0" indent="0">
              <a:buNone/>
            </a:pPr>
            <a:r>
              <a:rPr lang="tr-TR" dirty="0" smtClean="0"/>
              <a:t>Nokta </a:t>
            </a:r>
            <a:r>
              <a:rPr lang="tr-TR" dirty="0"/>
              <a:t>vuruşlu </a:t>
            </a:r>
            <a:r>
              <a:rPr lang="tr-TR" dirty="0" smtClean="0"/>
              <a:t>yazıcılar</a:t>
            </a:r>
            <a:r>
              <a:rPr lang="tr-TR" dirty="0"/>
              <a:t> </a:t>
            </a:r>
            <a:r>
              <a:rPr lang="tr-TR" dirty="0" smtClean="0"/>
              <a:t>daktilo gibi şerit mürekkep kullanır. Şerit üzerine nokta vuruşları yaparak yazım gerçekleşir. </a:t>
            </a:r>
            <a:endParaRPr lang="tr-TR" dirty="0"/>
          </a:p>
          <a:p>
            <a:pPr marL="0" indent="0">
              <a:buNone/>
            </a:pPr>
            <a:r>
              <a:rPr lang="tr-TR" b="1" dirty="0" smtClean="0"/>
              <a:t>Mürekkep </a:t>
            </a:r>
            <a:r>
              <a:rPr lang="tr-TR" b="1" dirty="0"/>
              <a:t>püskürtmeli ve kabarcık püskürtmeli yazıcılar: </a:t>
            </a:r>
            <a:endParaRPr lang="tr-TR" dirty="0"/>
          </a:p>
          <a:p>
            <a:pPr marL="0" indent="0">
              <a:buNone/>
            </a:pPr>
            <a:r>
              <a:rPr lang="tr-TR" dirty="0" smtClean="0"/>
              <a:t>Mürekkep damlaları ve kabarcıklar oluşturur. Kabarcık </a:t>
            </a:r>
            <a:r>
              <a:rPr lang="tr-TR" dirty="0" err="1" smtClean="0"/>
              <a:t>püskürtmelilerde</a:t>
            </a:r>
            <a:r>
              <a:rPr lang="tr-TR" dirty="0" smtClean="0"/>
              <a:t> mürekkep daha çabuk kurur. </a:t>
            </a:r>
          </a:p>
          <a:p>
            <a:pPr marL="0" indent="0">
              <a:buNone/>
            </a:pPr>
            <a:r>
              <a:rPr lang="tr-TR" b="1" dirty="0" smtClean="0"/>
              <a:t>Lazer </a:t>
            </a:r>
            <a:r>
              <a:rPr lang="tr-TR" b="1" dirty="0"/>
              <a:t>yazıcı: </a:t>
            </a:r>
          </a:p>
          <a:p>
            <a:pPr marL="0" indent="0">
              <a:buNone/>
            </a:pPr>
            <a:r>
              <a:rPr lang="tr-TR" dirty="0" smtClean="0"/>
              <a:t>fotokopi </a:t>
            </a:r>
            <a:r>
              <a:rPr lang="tr-TR" dirty="0"/>
              <a:t>makinesi gibi </a:t>
            </a:r>
            <a:r>
              <a:rPr lang="tr-TR" dirty="0" smtClean="0"/>
              <a:t>çalışır</a:t>
            </a:r>
          </a:p>
          <a:p>
            <a:pPr marL="0" indent="0">
              <a:buNone/>
            </a:pPr>
            <a:r>
              <a:rPr lang="tr-TR" dirty="0" smtClean="0"/>
              <a:t>tipik </a:t>
            </a:r>
            <a:r>
              <a:rPr lang="tr-TR" dirty="0"/>
              <a:t>olarak 300-600 </a:t>
            </a:r>
            <a:r>
              <a:rPr lang="tr-TR" dirty="0" err="1"/>
              <a:t>dpi</a:t>
            </a:r>
            <a:r>
              <a:rPr lang="tr-TR" dirty="0"/>
              <a:t> kalitesindedir. </a:t>
            </a:r>
          </a:p>
          <a:p>
            <a:pPr marL="0" indent="0">
              <a:buNone/>
            </a:pPr>
            <a:r>
              <a:rPr lang="tr-TR" dirty="0" smtClean="0"/>
              <a:t>Rulo </a:t>
            </a:r>
            <a:r>
              <a:rPr lang="tr-TR" dirty="0"/>
              <a:t>toner, mürekkep siyah toz şeklinde </a:t>
            </a:r>
          </a:p>
          <a:p>
            <a:pPr marL="0" indent="0">
              <a:buNone/>
            </a:pPr>
            <a:endParaRPr lang="tr-TR" dirty="0"/>
          </a:p>
        </p:txBody>
      </p:sp>
    </p:spTree>
    <p:extLst>
      <p:ext uri="{BB962C8B-B14F-4D97-AF65-F5344CB8AC3E}">
        <p14:creationId xmlns:p14="http://schemas.microsoft.com/office/powerpoint/2010/main" val="86729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600" dirty="0" err="1" smtClean="0"/>
              <a:t>Fitts</a:t>
            </a:r>
            <a:r>
              <a:rPr lang="tr-TR" sz="3600" dirty="0" smtClean="0"/>
              <a:t> Kanunu</a:t>
            </a:r>
            <a:endParaRPr lang="tr-TR" sz="3600" dirty="0"/>
          </a:p>
        </p:txBody>
      </p:sp>
      <p:sp>
        <p:nvSpPr>
          <p:cNvPr id="3" name="İçerik Yer Tutucusu 2"/>
          <p:cNvSpPr>
            <a:spLocks noGrp="1"/>
          </p:cNvSpPr>
          <p:nvPr>
            <p:ph idx="1"/>
          </p:nvPr>
        </p:nvSpPr>
        <p:spPr/>
        <p:txBody>
          <a:bodyPr>
            <a:normAutofit/>
          </a:bodyPr>
          <a:lstStyle/>
          <a:p>
            <a:pPr marL="0" indent="0">
              <a:buNone/>
            </a:pPr>
            <a:r>
              <a:rPr lang="tr-TR" sz="1800" b="1" dirty="0" smtClean="0"/>
              <a:t>Paul </a:t>
            </a:r>
            <a:r>
              <a:rPr lang="tr-TR" sz="1800" b="1" dirty="0" err="1" smtClean="0"/>
              <a:t>Fitts</a:t>
            </a:r>
            <a:r>
              <a:rPr lang="tr-TR" sz="1800" b="1" dirty="0" smtClean="0"/>
              <a:t>, </a:t>
            </a:r>
            <a:r>
              <a:rPr lang="tr-TR" sz="1800" dirty="0"/>
              <a:t>bir hedefe ulaşmak için gereken süre aradaki mesafenin ve hedefin büyüklüğünün fonksiyonudur</a:t>
            </a:r>
            <a:r>
              <a:rPr lang="tr-TR" sz="1800" dirty="0" smtClean="0"/>
              <a:t>. Buna göre hareket için gerekli olan zaman, hareket mesafesi arttıkça ve hedef genişliği azaldıkça sistemli bir şekilde artar. </a:t>
            </a:r>
          </a:p>
          <a:p>
            <a:pPr marL="0" indent="0">
              <a:buNone/>
            </a:pPr>
            <a:r>
              <a:rPr lang="tr-TR" sz="1800" dirty="0" smtClean="0"/>
              <a:t>Fitts kanununa göre </a:t>
            </a:r>
            <a:endParaRPr lang="tr-TR" sz="1800" dirty="0" smtClean="0"/>
          </a:p>
          <a:p>
            <a:r>
              <a:rPr lang="tr-TR" sz="1800" dirty="0" smtClean="0"/>
              <a:t>yavaş </a:t>
            </a:r>
            <a:r>
              <a:rPr lang="tr-TR" sz="1800" dirty="0" smtClean="0"/>
              <a:t>hareketlerin daha doğru olması beklenir. Çünkü hataları bulmak ve düzeltmeleri yapmak için daha fazla zaman vardır. </a:t>
            </a:r>
            <a:endParaRPr lang="tr-TR" sz="1800" dirty="0" smtClean="0"/>
          </a:p>
          <a:p>
            <a:r>
              <a:rPr lang="tr-TR" sz="1800" dirty="0" smtClean="0"/>
              <a:t>hatalar </a:t>
            </a:r>
            <a:r>
              <a:rPr lang="tr-TR" sz="1800" dirty="0" smtClean="0"/>
              <a:t>fazla ise kişinin bunları azaltmak için yavaşlaması gerekir. </a:t>
            </a:r>
          </a:p>
          <a:p>
            <a:pPr marL="0" indent="0">
              <a:buNone/>
            </a:pPr>
            <a:endParaRPr lang="tr-TR" dirty="0" smtClean="0"/>
          </a:p>
          <a:p>
            <a:pPr marL="0" indent="0">
              <a:buNone/>
            </a:pPr>
            <a:endParaRPr lang="tr-TR" dirty="0" smtClean="0"/>
          </a:p>
          <a:p>
            <a:pPr marL="0" indent="0">
              <a:buNone/>
            </a:pPr>
            <a:endParaRPr lang="en-US" dirty="0"/>
          </a:p>
          <a:p>
            <a:pPr marL="0" indent="0">
              <a:buNone/>
            </a:pPr>
            <a:endParaRPr lang="tr-TR" dirty="0"/>
          </a:p>
        </p:txBody>
      </p:sp>
      <p:pic>
        <p:nvPicPr>
          <p:cNvPr id="8194" name="Picture 2" descr="http://officeblogs.net/UI/FittsStartComp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26" y="3861048"/>
            <a:ext cx="3695470" cy="157881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medien.ifi.lmu.de/lehre/ws0809/mmi1/slides/images/fitts_la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503" y="4122453"/>
            <a:ext cx="4124970" cy="207483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i.msdn.microsoft.com/dynimg/IC1571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26" y="5805264"/>
            <a:ext cx="33718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856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Yazı tipleri ve sayfa tanımlama dilleri</a:t>
            </a:r>
            <a:endParaRPr lang="tr-TR" dirty="0"/>
          </a:p>
        </p:txBody>
      </p:sp>
      <p:sp>
        <p:nvSpPr>
          <p:cNvPr id="3" name="İçerik Yer Tutucusu 2"/>
          <p:cNvSpPr>
            <a:spLocks noGrp="1"/>
          </p:cNvSpPr>
          <p:nvPr>
            <p:ph idx="1"/>
          </p:nvPr>
        </p:nvSpPr>
        <p:spPr/>
        <p:txBody>
          <a:bodyPr/>
          <a:lstStyle/>
          <a:p>
            <a:pPr marL="0" indent="0">
              <a:buNone/>
            </a:pPr>
            <a:r>
              <a:rPr lang="tr-TR" dirty="0" smtClean="0"/>
              <a:t>Yazıcılar için bir sayfa tanımlama dili bulunur ve programlama dili gibi çalışır. (</a:t>
            </a:r>
            <a:r>
              <a:rPr lang="tr-TR" dirty="0" err="1" smtClean="0"/>
              <a:t>PostScript</a:t>
            </a:r>
            <a:r>
              <a:rPr lang="tr-TR" dirty="0" smtClean="0"/>
              <a:t>). Bu dilleri kullanarak metin belli büyüklük (</a:t>
            </a:r>
            <a:r>
              <a:rPr lang="tr-TR" dirty="0" err="1" smtClean="0"/>
              <a:t>points</a:t>
            </a:r>
            <a:r>
              <a:rPr lang="tr-TR" dirty="0" smtClean="0"/>
              <a:t>) ve fontta kağıda yazdırılır. </a:t>
            </a:r>
          </a:p>
          <a:p>
            <a:pPr marL="0" indent="0">
              <a:buNone/>
            </a:pPr>
            <a:r>
              <a:rPr lang="tr-TR" dirty="0" smtClean="0"/>
              <a:t>Point size, fontun yüksekliği ile ilgilidir. Örneğin 12 </a:t>
            </a:r>
            <a:r>
              <a:rPr lang="tr-TR" dirty="0" err="1" smtClean="0"/>
              <a:t>pointlik</a:t>
            </a:r>
            <a:r>
              <a:rPr lang="tr-TR" dirty="0" smtClean="0"/>
              <a:t> bir font her </a:t>
            </a:r>
            <a:r>
              <a:rPr lang="tr-TR" dirty="0" err="1" smtClean="0"/>
              <a:t>inch’te</a:t>
            </a:r>
            <a:r>
              <a:rPr lang="tr-TR" dirty="0" smtClean="0"/>
              <a:t> yaklaşık 6 birim (</a:t>
            </a:r>
            <a:r>
              <a:rPr lang="tr-TR" dirty="0" err="1" smtClean="0"/>
              <a:t>line</a:t>
            </a:r>
            <a:r>
              <a:rPr lang="tr-TR" dirty="0" smtClean="0"/>
              <a:t>) yer kaplar. Şekil ise yazı tipine verilen isme göre değişir. </a:t>
            </a:r>
            <a:endParaRPr lang="tr-TR" dirty="0"/>
          </a:p>
        </p:txBody>
      </p:sp>
    </p:spTree>
    <p:extLst>
      <p:ext uri="{BB962C8B-B14F-4D97-AF65-F5344CB8AC3E}">
        <p14:creationId xmlns:p14="http://schemas.microsoft.com/office/powerpoint/2010/main" val="3744506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Tarayıcılar</a:t>
            </a:r>
            <a:r>
              <a:rPr lang="tr-TR" dirty="0"/>
              <a:t>: </a:t>
            </a:r>
          </a:p>
          <a:p>
            <a:pPr marL="0" indent="0">
              <a:buNone/>
            </a:pPr>
            <a:r>
              <a:rPr lang="tr-TR" dirty="0" smtClean="0"/>
              <a:t>Kağıttaki görüntüyü optik karakter tanımlama özelliği ile bit </a:t>
            </a:r>
            <a:r>
              <a:rPr lang="tr-TR" dirty="0"/>
              <a:t>eşleme dönüştürür, elektronik ortama aktarır. </a:t>
            </a:r>
            <a:r>
              <a:rPr lang="tr-TR" dirty="0" smtClean="0"/>
              <a:t>İki </a:t>
            </a:r>
            <a:r>
              <a:rPr lang="tr-TR" dirty="0"/>
              <a:t>Türlüdür; </a:t>
            </a:r>
          </a:p>
          <a:p>
            <a:pPr marL="0" indent="0">
              <a:buNone/>
            </a:pPr>
            <a:r>
              <a:rPr lang="tr-TR" dirty="0" smtClean="0"/>
              <a:t>Düz</a:t>
            </a:r>
            <a:r>
              <a:rPr lang="tr-TR" dirty="0"/>
              <a:t>: </a:t>
            </a:r>
            <a:r>
              <a:rPr lang="tr-TR" dirty="0" smtClean="0"/>
              <a:t>Cam </a:t>
            </a:r>
            <a:r>
              <a:rPr lang="tr-TR" dirty="0"/>
              <a:t>bir levha üzerine yerleştirilen kağıdı komple bit eşleme dönüştürür. </a:t>
            </a:r>
          </a:p>
          <a:p>
            <a:pPr marL="0" indent="0">
              <a:buNone/>
            </a:pPr>
            <a:r>
              <a:rPr lang="tr-TR" dirty="0" smtClean="0"/>
              <a:t>Elle: Kağıdı </a:t>
            </a:r>
            <a:r>
              <a:rPr lang="tr-TR" dirty="0"/>
              <a:t>komple taramaz. </a:t>
            </a:r>
          </a:p>
          <a:p>
            <a:pPr marL="0" indent="0">
              <a:buNone/>
            </a:pPr>
            <a:endParaRPr lang="tr-TR" dirty="0" smtClean="0"/>
          </a:p>
          <a:p>
            <a:pPr marL="0" indent="0">
              <a:buNone/>
            </a:pPr>
            <a:r>
              <a:rPr lang="tr-TR" dirty="0" smtClean="0"/>
              <a:t>Fotokopi makinesinde olduğu gibi kağıt üzerine gönderilen ışığın rengine göre renkli ve renksiz alanlar belirlenerek taranan şeklin görüntüsü ortaya çıkar. </a:t>
            </a:r>
          </a:p>
          <a:p>
            <a:pPr marL="0" indent="0">
              <a:buNone/>
            </a:pPr>
            <a:r>
              <a:rPr lang="tr-TR" dirty="0" smtClean="0"/>
              <a:t>Tarayıcılar ek yapımı resimler ve fotoğrafların dijital ortama aktarılmasında, özellikle masaüstü yayıncılık alanında yaygın kullanılır. Bilgisayar ortamına aktarılan materyaller üzerinde biçimlendirme işlemleri daha kolay yapılır. </a:t>
            </a:r>
            <a:endParaRPr lang="tr-TR" dirty="0"/>
          </a:p>
        </p:txBody>
      </p:sp>
    </p:spTree>
    <p:extLst>
      <p:ext uri="{BB962C8B-B14F-4D97-AF65-F5344CB8AC3E}">
        <p14:creationId xmlns:p14="http://schemas.microsoft.com/office/powerpoint/2010/main" val="3197636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p:txBody>
          <a:bodyPr/>
          <a:lstStyle/>
          <a:p>
            <a:pPr marL="0" indent="0">
              <a:buNone/>
            </a:pPr>
            <a:r>
              <a:rPr lang="tr-TR" dirty="0" smtClean="0"/>
              <a:t>Bilgisayar belleği insan belleğine benzetilerek kısa süreli ve uzun süreli hafıza birimleri şeklinde incelenebilir. Ancak bilgisayarın kısa süreli hafıza kapasitesi  insanınkinden (7+-2) çok daha fazla ve karmaşıktır.</a:t>
            </a:r>
          </a:p>
          <a:p>
            <a:pPr marL="0" indent="0">
              <a:buNone/>
            </a:pPr>
            <a:endParaRPr lang="tr-TR" dirty="0"/>
          </a:p>
          <a:p>
            <a:pPr marL="0" indent="0">
              <a:buNone/>
            </a:pPr>
            <a:r>
              <a:rPr lang="tr-TR" dirty="0" smtClean="0"/>
              <a:t>RAM ve kısa süreli hafıza</a:t>
            </a:r>
          </a:p>
          <a:p>
            <a:pPr marL="0" indent="0">
              <a:buNone/>
            </a:pPr>
            <a:endParaRPr lang="tr-TR" dirty="0"/>
          </a:p>
          <a:p>
            <a:pPr marL="0" indent="0">
              <a:buNone/>
            </a:pPr>
            <a:r>
              <a:rPr lang="tr-TR" dirty="0" smtClean="0"/>
              <a:t>Diskler ve uzun süreli hafıza </a:t>
            </a:r>
            <a:endParaRPr lang="tr-TR" dirty="0"/>
          </a:p>
        </p:txBody>
      </p:sp>
    </p:spTree>
    <p:extLst>
      <p:ext uri="{BB962C8B-B14F-4D97-AF65-F5344CB8AC3E}">
        <p14:creationId xmlns:p14="http://schemas.microsoft.com/office/powerpoint/2010/main" val="1853685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4000" dirty="0" smtClean="0"/>
              <a:t>Hız ve kapasite</a:t>
            </a:r>
            <a:endParaRPr lang="tr-TR" sz="40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39639273"/>
              </p:ext>
            </p:extLst>
          </p:nvPr>
        </p:nvGraphicFramePr>
        <p:xfrm>
          <a:off x="457200" y="2150864"/>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tr-TR" dirty="0"/>
                    </a:p>
                  </a:txBody>
                  <a:tcPr/>
                </a:tc>
                <a:tc>
                  <a:txBody>
                    <a:bodyPr/>
                    <a:lstStyle/>
                    <a:p>
                      <a:r>
                        <a:rPr lang="tr-TR" dirty="0" smtClean="0"/>
                        <a:t>STM </a:t>
                      </a:r>
                      <a:r>
                        <a:rPr lang="tr-TR" dirty="0" err="1" smtClean="0"/>
                        <a:t>small</a:t>
                      </a:r>
                      <a:r>
                        <a:rPr lang="tr-TR" dirty="0" smtClean="0"/>
                        <a:t>/</a:t>
                      </a:r>
                      <a:r>
                        <a:rPr lang="tr-TR" dirty="0" err="1" smtClean="0"/>
                        <a:t>fast</a:t>
                      </a:r>
                      <a:endParaRPr lang="tr-TR" dirty="0"/>
                    </a:p>
                  </a:txBody>
                  <a:tcPr/>
                </a:tc>
                <a:tc>
                  <a:txBody>
                    <a:bodyPr/>
                    <a:lstStyle/>
                    <a:p>
                      <a:r>
                        <a:rPr lang="tr-TR" dirty="0" smtClean="0"/>
                        <a:t>LTM </a:t>
                      </a:r>
                      <a:r>
                        <a:rPr lang="tr-TR" dirty="0" err="1" smtClean="0"/>
                        <a:t>large</a:t>
                      </a:r>
                      <a:r>
                        <a:rPr lang="tr-TR" dirty="0" smtClean="0"/>
                        <a:t>/</a:t>
                      </a:r>
                      <a:r>
                        <a:rPr lang="tr-TR" dirty="0" err="1" smtClean="0"/>
                        <a:t>slower</a:t>
                      </a:r>
                      <a:endParaRPr lang="tr-TR" dirty="0"/>
                    </a:p>
                  </a:txBody>
                  <a:tcPr/>
                </a:tc>
              </a:tr>
              <a:tr h="370840">
                <a:tc>
                  <a:txBody>
                    <a:bodyPr/>
                    <a:lstStyle/>
                    <a:p>
                      <a:r>
                        <a:rPr lang="tr-TR" dirty="0" smtClean="0"/>
                        <a:t>Media:</a:t>
                      </a:r>
                      <a:endParaRPr lang="tr-TR" dirty="0"/>
                    </a:p>
                  </a:txBody>
                  <a:tcPr/>
                </a:tc>
                <a:tc>
                  <a:txBody>
                    <a:bodyPr/>
                    <a:lstStyle/>
                    <a:p>
                      <a:r>
                        <a:rPr lang="tr-TR" dirty="0" smtClean="0"/>
                        <a:t>RAM</a:t>
                      </a:r>
                      <a:endParaRPr lang="tr-TR" dirty="0"/>
                    </a:p>
                  </a:txBody>
                  <a:tcPr/>
                </a:tc>
                <a:tc>
                  <a:txBody>
                    <a:bodyPr/>
                    <a:lstStyle/>
                    <a:p>
                      <a:r>
                        <a:rPr lang="tr-TR" dirty="0" smtClean="0"/>
                        <a:t>Hard Disk</a:t>
                      </a:r>
                      <a:endParaRPr lang="tr-TR" dirty="0"/>
                    </a:p>
                  </a:txBody>
                  <a:tcPr/>
                </a:tc>
              </a:tr>
              <a:tr h="370840">
                <a:tc>
                  <a:txBody>
                    <a:bodyPr/>
                    <a:lstStyle/>
                    <a:p>
                      <a:r>
                        <a:rPr lang="tr-TR" dirty="0" err="1" smtClean="0"/>
                        <a:t>Capacity</a:t>
                      </a:r>
                      <a:r>
                        <a:rPr lang="tr-TR" dirty="0" smtClean="0"/>
                        <a:t>: </a:t>
                      </a:r>
                      <a:endParaRPr lang="tr-TR" dirty="0"/>
                    </a:p>
                  </a:txBody>
                  <a:tcPr/>
                </a:tc>
                <a:tc>
                  <a:txBody>
                    <a:bodyPr/>
                    <a:lstStyle/>
                    <a:p>
                      <a:r>
                        <a:rPr lang="tr-TR" dirty="0" smtClean="0"/>
                        <a:t>256 MB</a:t>
                      </a:r>
                      <a:endParaRPr lang="tr-TR" dirty="0"/>
                    </a:p>
                  </a:txBody>
                  <a:tcPr/>
                </a:tc>
                <a:tc>
                  <a:txBody>
                    <a:bodyPr/>
                    <a:lstStyle/>
                    <a:p>
                      <a:r>
                        <a:rPr lang="tr-TR" dirty="0" smtClean="0"/>
                        <a:t>100 GB</a:t>
                      </a:r>
                      <a:endParaRPr lang="tr-TR" dirty="0"/>
                    </a:p>
                  </a:txBody>
                  <a:tcPr/>
                </a:tc>
              </a:tr>
              <a:tr h="370840">
                <a:tc>
                  <a:txBody>
                    <a:bodyPr/>
                    <a:lstStyle/>
                    <a:p>
                      <a:r>
                        <a:rPr lang="tr-TR" dirty="0" smtClean="0"/>
                        <a:t>Access</a:t>
                      </a:r>
                      <a:r>
                        <a:rPr lang="tr-TR" baseline="0" dirty="0" smtClean="0"/>
                        <a:t> time:</a:t>
                      </a:r>
                      <a:endParaRPr lang="tr-TR" dirty="0"/>
                    </a:p>
                  </a:txBody>
                  <a:tcPr/>
                </a:tc>
                <a:tc>
                  <a:txBody>
                    <a:bodyPr/>
                    <a:lstStyle/>
                    <a:p>
                      <a:r>
                        <a:rPr lang="tr-TR" dirty="0" smtClean="0"/>
                        <a:t>10 </a:t>
                      </a:r>
                      <a:r>
                        <a:rPr lang="tr-TR" dirty="0" err="1" smtClean="0"/>
                        <a:t>ns</a:t>
                      </a:r>
                      <a:endParaRPr lang="tr-TR" dirty="0"/>
                    </a:p>
                  </a:txBody>
                  <a:tcPr/>
                </a:tc>
                <a:tc>
                  <a:txBody>
                    <a:bodyPr/>
                    <a:lstStyle/>
                    <a:p>
                      <a:r>
                        <a:rPr lang="tr-TR" dirty="0" smtClean="0"/>
                        <a:t>7 </a:t>
                      </a:r>
                      <a:r>
                        <a:rPr lang="tr-TR" dirty="0" err="1" smtClean="0"/>
                        <a:t>ms</a:t>
                      </a:r>
                      <a:endParaRPr lang="tr-TR" dirty="0"/>
                    </a:p>
                  </a:txBody>
                  <a:tcPr/>
                </a:tc>
              </a:tr>
              <a:tr h="370840">
                <a:tc>
                  <a:txBody>
                    <a:bodyPr/>
                    <a:lstStyle/>
                    <a:p>
                      <a:r>
                        <a:rPr lang="tr-TR" dirty="0" smtClean="0"/>
                        <a:t>Transfer rate:</a:t>
                      </a:r>
                      <a:endParaRPr lang="tr-TR" dirty="0"/>
                    </a:p>
                  </a:txBody>
                  <a:tcPr/>
                </a:tc>
                <a:tc>
                  <a:txBody>
                    <a:bodyPr/>
                    <a:lstStyle/>
                    <a:p>
                      <a:r>
                        <a:rPr lang="tr-TR" dirty="0" smtClean="0"/>
                        <a:t>100 MB/s</a:t>
                      </a:r>
                      <a:endParaRPr lang="tr-TR" dirty="0"/>
                    </a:p>
                  </a:txBody>
                  <a:tcPr/>
                </a:tc>
                <a:tc>
                  <a:txBody>
                    <a:bodyPr/>
                    <a:lstStyle/>
                    <a:p>
                      <a:r>
                        <a:rPr lang="tr-TR" dirty="0" smtClean="0"/>
                        <a:t>30 MB/s</a:t>
                      </a:r>
                      <a:endParaRPr lang="tr-TR" dirty="0"/>
                    </a:p>
                  </a:txBody>
                  <a:tcPr/>
                </a:tc>
              </a:tr>
            </a:tbl>
          </a:graphicData>
        </a:graphic>
      </p:graphicFrame>
    </p:spTree>
    <p:extLst>
      <p:ext uri="{BB962C8B-B14F-4D97-AF65-F5344CB8AC3E}">
        <p14:creationId xmlns:p14="http://schemas.microsoft.com/office/powerpoint/2010/main" val="3415219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Depolama formatları ve standartlar</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Metin depolama standartları:</a:t>
            </a:r>
          </a:p>
          <a:p>
            <a:pPr marL="0" indent="0">
              <a:buNone/>
            </a:pPr>
            <a:endParaRPr lang="tr-TR" dirty="0"/>
          </a:p>
          <a:p>
            <a:pPr marL="0" indent="0">
              <a:buNone/>
            </a:pPr>
            <a:r>
              <a:rPr lang="tr-TR" dirty="0" smtClean="0"/>
              <a:t>ASCII; metindeki her bir standart karakter için 7 bitlik kod kullanır. Ondalık olarak 0-127 karaktere denk gelir</a:t>
            </a:r>
          </a:p>
          <a:p>
            <a:pPr marL="0" indent="0">
              <a:buNone/>
            </a:pPr>
            <a:endParaRPr lang="tr-TR" dirty="0"/>
          </a:p>
          <a:p>
            <a:pPr marL="0" indent="0">
              <a:buNone/>
            </a:pPr>
            <a:r>
              <a:rPr lang="tr-TR" dirty="0" smtClean="0"/>
              <a:t>UNICODE; matematiksel sembolleri ve uluslararası harfleri içeren genişletilmiş kodlama seti olan UNİCODE, 8-16 bit arası ve 128-255 karakterdir</a:t>
            </a:r>
          </a:p>
          <a:p>
            <a:pPr marL="0" indent="0">
              <a:buNone/>
            </a:pPr>
            <a:r>
              <a:rPr lang="tr-TR" dirty="0" smtClean="0"/>
              <a:t>Bunun dışında belge yapıları ve karakterler arası boşluklar için geliştirilmiş ISO standartları da bulunmaktadır ancak kullanımı çok yaygın değildir. </a:t>
            </a:r>
            <a:endParaRPr lang="tr-TR" dirty="0"/>
          </a:p>
          <a:p>
            <a:pPr marL="0" indent="0">
              <a:buNone/>
            </a:pPr>
            <a:r>
              <a:rPr lang="tr-TR" dirty="0"/>
              <a:t>RTF (</a:t>
            </a:r>
            <a:r>
              <a:rPr lang="tr-TR" dirty="0" err="1"/>
              <a:t>Rich</a:t>
            </a:r>
            <a:r>
              <a:rPr lang="tr-TR" dirty="0"/>
              <a:t> </a:t>
            </a:r>
            <a:r>
              <a:rPr lang="tr-TR" dirty="0" err="1"/>
              <a:t>Text</a:t>
            </a:r>
            <a:r>
              <a:rPr lang="tr-TR" dirty="0"/>
              <a:t> Format</a:t>
            </a:r>
            <a:r>
              <a:rPr lang="tr-TR" dirty="0" smtClean="0"/>
              <a:t>); metinle birlikte biçimlendirme ve düzen bilgilerini de içeren standarttır. </a:t>
            </a:r>
          </a:p>
          <a:p>
            <a:pPr marL="0" indent="0">
              <a:buNone/>
            </a:pPr>
            <a:r>
              <a:rPr lang="tr-TR" dirty="0" err="1" smtClean="0"/>
              <a:t>SGML’de</a:t>
            </a:r>
            <a:r>
              <a:rPr lang="tr-TR" dirty="0" smtClean="0"/>
              <a:t> kullanıcı </a:t>
            </a:r>
            <a:r>
              <a:rPr lang="tr-TR" dirty="0" err="1" smtClean="0"/>
              <a:t>PostScript</a:t>
            </a:r>
            <a:r>
              <a:rPr lang="tr-TR" dirty="0" smtClean="0"/>
              <a:t> dilini kullanarak kendi yapılarını oluşturabilir. XML ise </a:t>
            </a:r>
            <a:r>
              <a:rPr lang="tr-TR" dirty="0" err="1" smtClean="0"/>
              <a:t>SGML’nin</a:t>
            </a:r>
            <a:r>
              <a:rPr lang="tr-TR" dirty="0" smtClean="0"/>
              <a:t> genişletilmiş bir versiyonudur ve web tabanlı uygulamalar için kullanılır. </a:t>
            </a:r>
            <a:endParaRPr lang="tr-TR" dirty="0"/>
          </a:p>
          <a:p>
            <a:pPr marL="0" indent="0">
              <a:buNone/>
            </a:pPr>
            <a:r>
              <a:rPr lang="tr-TR" dirty="0" smtClean="0"/>
              <a:t> </a:t>
            </a:r>
            <a:endParaRPr lang="tr-TR" dirty="0"/>
          </a:p>
        </p:txBody>
      </p:sp>
    </p:spTree>
    <p:extLst>
      <p:ext uri="{BB962C8B-B14F-4D97-AF65-F5344CB8AC3E}">
        <p14:creationId xmlns:p14="http://schemas.microsoft.com/office/powerpoint/2010/main" val="3867304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Veritabanı</a:t>
            </a:r>
            <a:r>
              <a:rPr lang="tr-TR" dirty="0" smtClean="0"/>
              <a:t> erişimi</a:t>
            </a:r>
            <a:endParaRPr lang="tr-TR" dirty="0"/>
          </a:p>
        </p:txBody>
      </p:sp>
      <p:sp>
        <p:nvSpPr>
          <p:cNvPr id="3" name="İçerik Yer Tutucusu 2"/>
          <p:cNvSpPr>
            <a:spLocks noGrp="1"/>
          </p:cNvSpPr>
          <p:nvPr>
            <p:ph idx="1"/>
          </p:nvPr>
        </p:nvSpPr>
        <p:spPr/>
        <p:txBody>
          <a:bodyPr/>
          <a:lstStyle/>
          <a:p>
            <a:pPr marL="0" indent="0">
              <a:buNone/>
            </a:pPr>
            <a:r>
              <a:rPr lang="tr-TR" dirty="0" smtClean="0"/>
              <a:t>Standart </a:t>
            </a:r>
            <a:r>
              <a:rPr lang="tr-TR" dirty="0" err="1" smtClean="0"/>
              <a:t>veritabanı</a:t>
            </a:r>
            <a:r>
              <a:rPr lang="tr-TR" dirty="0" smtClean="0"/>
              <a:t> erişimi, özel bir anahtar ve bu anahtar ile ilişkili indeksten oluşur. Telefon defterinde olduğu gibi bir anahtarla ilişkili (kişi adı) bir telefon numarası bulunur ve adını bildiğimiz kişinin telefon numarasına ulaşırız. Çok fazla maddenin indekslenmesi zaman alıcı bir iş olmakla birlikte bilgisayarda disk alanını da arttırmaktadır. </a:t>
            </a:r>
          </a:p>
          <a:p>
            <a:pPr marL="0" indent="0">
              <a:buNone/>
            </a:pPr>
            <a:r>
              <a:rPr lang="tr-TR" dirty="0" smtClean="0"/>
              <a:t>Veri erişiminin bir örneği de sözlüklerdir. Sözlük kullanıcıya hem aradığı kelimenin benzerlerini hem de zıt anlamlılarını sunar. Bunun bir örneği de sözcük tamamlama özelliği olan «do </a:t>
            </a:r>
            <a:r>
              <a:rPr lang="tr-TR" dirty="0" err="1" smtClean="0"/>
              <a:t>what</a:t>
            </a:r>
            <a:r>
              <a:rPr lang="tr-TR" dirty="0" smtClean="0"/>
              <a:t> i </a:t>
            </a:r>
            <a:r>
              <a:rPr lang="tr-TR" dirty="0" err="1" smtClean="0"/>
              <a:t>mean</a:t>
            </a:r>
            <a:r>
              <a:rPr lang="tr-TR" dirty="0" smtClean="0"/>
              <a:t>» (DWIM)’</a:t>
            </a:r>
            <a:r>
              <a:rPr lang="tr-TR" dirty="0" err="1" smtClean="0"/>
              <a:t>dır</a:t>
            </a:r>
            <a:r>
              <a:rPr lang="tr-TR" dirty="0" smtClean="0"/>
              <a:t>. </a:t>
            </a:r>
          </a:p>
          <a:p>
            <a:pPr marL="0" indent="0">
              <a:buNone/>
            </a:pPr>
            <a:r>
              <a:rPr lang="tr-TR" dirty="0" err="1" smtClean="0"/>
              <a:t>Soundex</a:t>
            </a:r>
            <a:r>
              <a:rPr lang="tr-TR" dirty="0" smtClean="0"/>
              <a:t>, isimleri indekslemede kullanılır. Girilen bir anahtar kelimenin benzerlerini listeler. </a:t>
            </a:r>
            <a:r>
              <a:rPr lang="tr-TR" dirty="0" err="1" smtClean="0"/>
              <a:t>Forgiving</a:t>
            </a:r>
            <a:r>
              <a:rPr lang="tr-TR" dirty="0" smtClean="0"/>
              <a:t> sistemler denilen veri erişim sistemleri kullanıcı hatalarını en aza indirmeye yöneliktir. (ATM’ler hariç!)</a:t>
            </a:r>
            <a:endParaRPr lang="tr-TR" dirty="0"/>
          </a:p>
        </p:txBody>
      </p:sp>
    </p:spTree>
    <p:extLst>
      <p:ext uri="{BB962C8B-B14F-4D97-AF65-F5344CB8AC3E}">
        <p14:creationId xmlns:p14="http://schemas.microsoft.com/office/powerpoint/2010/main" val="615033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İşlemler ve Ağlar (</a:t>
            </a:r>
            <a:r>
              <a:rPr lang="tr-TR" dirty="0" err="1" smtClean="0"/>
              <a:t>Processing</a:t>
            </a:r>
            <a:r>
              <a:rPr lang="tr-TR" dirty="0" smtClean="0"/>
              <a:t> </a:t>
            </a:r>
            <a:r>
              <a:rPr lang="tr-TR" dirty="0" err="1" smtClean="0"/>
              <a:t>and</a:t>
            </a:r>
            <a:r>
              <a:rPr lang="tr-TR" dirty="0" smtClean="0"/>
              <a:t> Networks)</a:t>
            </a:r>
            <a:endParaRPr lang="tr-TR" dirty="0"/>
          </a:p>
        </p:txBody>
      </p:sp>
      <p:sp>
        <p:nvSpPr>
          <p:cNvPr id="3" name="İçerik Yer Tutucusu 2"/>
          <p:cNvSpPr>
            <a:spLocks noGrp="1"/>
          </p:cNvSpPr>
          <p:nvPr>
            <p:ph idx="1"/>
          </p:nvPr>
        </p:nvSpPr>
        <p:spPr/>
        <p:txBody>
          <a:bodyPr/>
          <a:lstStyle/>
          <a:p>
            <a:pPr marL="0" indent="0">
              <a:buNone/>
            </a:pPr>
            <a:r>
              <a:rPr lang="tr-TR" b="1" dirty="0" err="1" smtClean="0"/>
              <a:t>Moore</a:t>
            </a:r>
            <a:r>
              <a:rPr lang="tr-TR" b="1" dirty="0" smtClean="0"/>
              <a:t> Kanunu</a:t>
            </a:r>
          </a:p>
          <a:p>
            <a:pPr marL="0" indent="0">
              <a:buNone/>
            </a:pPr>
            <a:endParaRPr lang="tr-TR" dirty="0"/>
          </a:p>
          <a:p>
            <a:pPr marL="0" indent="0">
              <a:buNone/>
            </a:pPr>
            <a:r>
              <a:rPr lang="tr-TR" b="1" dirty="0" smtClean="0"/>
              <a:t>Sınırlı işlem hızı</a:t>
            </a:r>
          </a:p>
          <a:p>
            <a:pPr marL="0" indent="0">
              <a:buNone/>
            </a:pPr>
            <a:r>
              <a:rPr lang="tr-TR" dirty="0" smtClean="0"/>
              <a:t>Bilgisayarın işlem yapma hızı kullanıcı </a:t>
            </a:r>
            <a:r>
              <a:rPr lang="tr-TR" dirty="0" err="1" smtClean="0"/>
              <a:t>arayüzünü</a:t>
            </a:r>
            <a:r>
              <a:rPr lang="tr-TR" dirty="0" smtClean="0"/>
              <a:t> ciddi oranda etkiler. İşlem hızı özellikle etkileşimli ortamların tasarımında dikkate alınması gereken bir husustur. Sistem hızının fazla olması programın yanlış komutları gerçekleştirmesine neden olan «fonksiyonel </a:t>
            </a:r>
            <a:r>
              <a:rPr lang="tr-TR" dirty="0" err="1" smtClean="0"/>
              <a:t>hata»lara</a:t>
            </a:r>
            <a:r>
              <a:rPr lang="tr-TR" dirty="0" smtClean="0"/>
              <a:t> neden olurken, yavaş sistem hızı da geribildirimlerin gecikmesine neden olur.</a:t>
            </a:r>
            <a:endParaRPr lang="tr-TR" dirty="0"/>
          </a:p>
        </p:txBody>
      </p:sp>
    </p:spTree>
    <p:extLst>
      <p:ext uri="{BB962C8B-B14F-4D97-AF65-F5344CB8AC3E}">
        <p14:creationId xmlns:p14="http://schemas.microsoft.com/office/powerpoint/2010/main" val="2586105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Sistem sınırlılıkları</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dirty="0" smtClean="0"/>
              <a:t>Hesaplama sırasında;</a:t>
            </a:r>
          </a:p>
          <a:p>
            <a:pPr marL="0" indent="0">
              <a:buNone/>
            </a:pPr>
            <a:r>
              <a:rPr lang="tr-TR" dirty="0" smtClean="0"/>
              <a:t>Sistem tasarımında gecikmelerin etkileşimin ortasında olmamasına ve kullanıcının sistemin işleyişi hakkında bilgi sahibi olmasına, örneğin programda işlemin ne kadarının gerçekleştiğini gösteren bir gösterge, sayaç </a:t>
            </a:r>
            <a:r>
              <a:rPr lang="tr-TR" dirty="0" err="1" smtClean="0"/>
              <a:t>vb</a:t>
            </a:r>
            <a:r>
              <a:rPr lang="tr-TR" dirty="0" smtClean="0"/>
              <a:t> bulunması kullanılabilirliği arttırıcı bir unsurdur. Bazı sistemlerde işlemin gecikmesi durumunda «Bu işlem …zaman alabilir. Devam etmek istiyor musunuz (Y/N)?» uyarısı verilmesi gibi.</a:t>
            </a:r>
          </a:p>
          <a:p>
            <a:pPr marL="0" indent="0">
              <a:buNone/>
            </a:pPr>
            <a:endParaRPr lang="tr-TR" b="1" dirty="0" smtClean="0"/>
          </a:p>
          <a:p>
            <a:pPr marL="0" indent="0">
              <a:buNone/>
            </a:pPr>
            <a:r>
              <a:rPr lang="tr-TR" b="1" dirty="0" smtClean="0"/>
              <a:t>Depolama sırasında;</a:t>
            </a:r>
          </a:p>
          <a:p>
            <a:pPr marL="0" indent="0">
              <a:buNone/>
            </a:pPr>
            <a:r>
              <a:rPr lang="tr-TR" dirty="0" smtClean="0"/>
              <a:t>Bellek erişimi de etkileşimi önemli ölçüde etkiler. Aynı anda hem veri üzerinde işlem yapıp hem de veriyi depolamak, depolama kanalında tıkanıklığa yol açacaktır. Etkileşimli sistemlerin veriyi hızlıca gözden geçirmesi (</a:t>
            </a:r>
            <a:r>
              <a:rPr lang="tr-TR" dirty="0" err="1" smtClean="0"/>
              <a:t>browse</a:t>
            </a:r>
            <a:r>
              <a:rPr lang="tr-TR" dirty="0" smtClean="0"/>
              <a:t>) gerekir; kullanıcı işlenen veya güncellenen verinin kaydedilmesi sırasında beklemeyi göze almalıdır.</a:t>
            </a:r>
          </a:p>
          <a:p>
            <a:pPr marL="0" indent="0">
              <a:buNone/>
            </a:pPr>
            <a:endParaRPr lang="tr-TR" b="1" dirty="0" smtClean="0"/>
          </a:p>
          <a:p>
            <a:pPr marL="0" indent="0">
              <a:buNone/>
            </a:pPr>
            <a:r>
              <a:rPr lang="tr-TR" b="1" dirty="0" smtClean="0"/>
              <a:t>Grafik ile ilgili sınırlılıklar;</a:t>
            </a:r>
          </a:p>
          <a:p>
            <a:pPr marL="0" indent="0">
              <a:buNone/>
            </a:pPr>
            <a:r>
              <a:rPr lang="tr-TR" dirty="0" smtClean="0"/>
              <a:t>Özel amaçlı grafik kartların kullanımı ana işlemcinin kaynaklarını diğer işlere ayırması için faydalı bir çözümdür.</a:t>
            </a:r>
          </a:p>
          <a:p>
            <a:pPr marL="0" indent="0">
              <a:buNone/>
            </a:pPr>
            <a:r>
              <a:rPr lang="tr-TR" dirty="0" smtClean="0"/>
              <a:t> </a:t>
            </a:r>
          </a:p>
          <a:p>
            <a:pPr marL="0" indent="0">
              <a:buNone/>
            </a:pPr>
            <a:endParaRPr lang="tr-TR" dirty="0"/>
          </a:p>
        </p:txBody>
      </p:sp>
    </p:spTree>
    <p:extLst>
      <p:ext uri="{BB962C8B-B14F-4D97-AF65-F5344CB8AC3E}">
        <p14:creationId xmlns:p14="http://schemas.microsoft.com/office/powerpoint/2010/main" val="2879683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Networked</a:t>
            </a:r>
            <a:r>
              <a:rPr lang="tr-TR" dirty="0" smtClean="0"/>
              <a:t> </a:t>
            </a:r>
            <a:r>
              <a:rPr lang="tr-TR" dirty="0" err="1"/>
              <a:t>c</a:t>
            </a:r>
            <a:r>
              <a:rPr lang="tr-TR" dirty="0" err="1" smtClean="0"/>
              <a:t>omputation</a:t>
            </a:r>
            <a:endParaRPr lang="tr-TR" dirty="0"/>
          </a:p>
        </p:txBody>
      </p:sp>
      <p:sp>
        <p:nvSpPr>
          <p:cNvPr id="3" name="İçerik Yer Tutucusu 2"/>
          <p:cNvSpPr>
            <a:spLocks noGrp="1"/>
          </p:cNvSpPr>
          <p:nvPr>
            <p:ph idx="1"/>
          </p:nvPr>
        </p:nvSpPr>
        <p:spPr/>
        <p:txBody>
          <a:bodyPr/>
          <a:lstStyle/>
          <a:p>
            <a:pPr marL="0" indent="0">
              <a:buNone/>
            </a:pPr>
            <a:r>
              <a:rPr lang="tr-TR" dirty="0" smtClean="0"/>
              <a:t>İşlem yapma ve depolama kapasitesi, bir bilgisayarın gücünü arttıran unsurlardır. Ancak bunlar sadece masaüstünde ve bireysel olarak kullanılan bir bilgisayar için geçerlidir. İnsanlar arası iletişim, bilgi paylaşımı ve bilgi kaynaklarına erişim bilgisayarın ağa bağlı olmasını gerektirir. </a:t>
            </a:r>
          </a:p>
          <a:p>
            <a:pPr marL="0" indent="0">
              <a:buNone/>
            </a:pPr>
            <a:r>
              <a:rPr lang="tr-TR" dirty="0" smtClean="0"/>
              <a:t>İnsanlar için artık bilgisayarın fiziksel özelliklerinden çok yüksek ban genişliğinde modeme ve internet bağlantısına sahip olması gelmektedir. Etkileşim kavramı da internet üzerinden veri alışverişi boyutunda düşünülmekte, bilgisayar kapasitesi, bu etkileşimi gerçekleştirmedeki etkililiğine göre değerlendirilmektedir.  </a:t>
            </a:r>
            <a:endParaRPr lang="tr-TR" dirty="0"/>
          </a:p>
        </p:txBody>
      </p:sp>
    </p:spTree>
    <p:extLst>
      <p:ext uri="{BB962C8B-B14F-4D97-AF65-F5344CB8AC3E}">
        <p14:creationId xmlns:p14="http://schemas.microsoft.com/office/powerpoint/2010/main" val="2349037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Kaynaklar </a:t>
            </a:r>
            <a:endParaRPr lang="tr-TR" dirty="0"/>
          </a:p>
        </p:txBody>
      </p:sp>
      <p:sp>
        <p:nvSpPr>
          <p:cNvPr id="3" name="İçerik Yer Tutucusu 2"/>
          <p:cNvSpPr>
            <a:spLocks noGrp="1"/>
          </p:cNvSpPr>
          <p:nvPr>
            <p:ph idx="1"/>
          </p:nvPr>
        </p:nvSpPr>
        <p:spPr/>
        <p:txBody>
          <a:bodyPr>
            <a:normAutofit fontScale="85000" lnSpcReduction="10000"/>
          </a:bodyPr>
          <a:lstStyle/>
          <a:p>
            <a:r>
              <a:rPr lang="tr-TR" dirty="0" err="1" smtClean="0"/>
              <a:t>Dix</a:t>
            </a:r>
            <a:r>
              <a:rPr lang="tr-TR" dirty="0" smtClean="0"/>
              <a:t>, A., </a:t>
            </a:r>
            <a:r>
              <a:rPr lang="tr-TR" dirty="0" err="1" smtClean="0"/>
              <a:t>Finlay</a:t>
            </a:r>
            <a:r>
              <a:rPr lang="tr-TR" dirty="0" smtClean="0"/>
              <a:t>, J., </a:t>
            </a:r>
            <a:r>
              <a:rPr lang="tr-TR" dirty="0" err="1" smtClean="0"/>
              <a:t>Abowd</a:t>
            </a:r>
            <a:r>
              <a:rPr lang="tr-TR" dirty="0" smtClean="0"/>
              <a:t>, G.D. &amp; </a:t>
            </a:r>
            <a:r>
              <a:rPr lang="tr-TR" dirty="0" err="1" smtClean="0"/>
              <a:t>Beale</a:t>
            </a:r>
            <a:r>
              <a:rPr lang="tr-TR" dirty="0" smtClean="0"/>
              <a:t>, R. (2004). Human-</a:t>
            </a:r>
            <a:r>
              <a:rPr lang="tr-TR" dirty="0" err="1" smtClean="0"/>
              <a:t>Computer</a:t>
            </a:r>
            <a:r>
              <a:rPr lang="tr-TR" dirty="0" smtClean="0"/>
              <a:t> </a:t>
            </a:r>
            <a:r>
              <a:rPr lang="tr-TR" dirty="0" err="1" smtClean="0"/>
              <a:t>Interaction</a:t>
            </a:r>
            <a:r>
              <a:rPr lang="tr-TR" dirty="0" smtClean="0"/>
              <a:t> (Third Edition). </a:t>
            </a:r>
            <a:r>
              <a:rPr lang="tr-TR" dirty="0" err="1" smtClean="0"/>
              <a:t>Pearson</a:t>
            </a:r>
            <a:r>
              <a:rPr lang="tr-TR" dirty="0" smtClean="0"/>
              <a:t>, </a:t>
            </a:r>
            <a:r>
              <a:rPr lang="tr-TR" dirty="0" err="1" smtClean="0"/>
              <a:t>Prentice</a:t>
            </a:r>
            <a:r>
              <a:rPr lang="tr-TR" dirty="0" smtClean="0"/>
              <a:t> </a:t>
            </a:r>
            <a:r>
              <a:rPr lang="tr-TR" dirty="0" err="1" smtClean="0"/>
              <a:t>Hall</a:t>
            </a:r>
            <a:endParaRPr lang="tr-TR" dirty="0" smtClean="0"/>
          </a:p>
          <a:p>
            <a:r>
              <a:rPr lang="tr-TR" u="sng" dirty="0">
                <a:hlinkClick r:id="rId2"/>
              </a:rPr>
              <a:t>http://technet.microsoft.com/tr-tr/library/cc758944(v=ws.10).aspx</a:t>
            </a:r>
            <a:endParaRPr lang="tr-TR" dirty="0"/>
          </a:p>
          <a:p>
            <a:r>
              <a:rPr lang="en-US" dirty="0" err="1"/>
              <a:t>MacKenzie</a:t>
            </a:r>
            <a:r>
              <a:rPr lang="en-US" dirty="0"/>
              <a:t>, I. S., &amp; </a:t>
            </a:r>
            <a:r>
              <a:rPr lang="en-US" dirty="0" err="1"/>
              <a:t>Soukoreff</a:t>
            </a:r>
            <a:r>
              <a:rPr lang="en-US" dirty="0"/>
              <a:t>, R. W. (2002). Text entry for mobile computing: Models and methods, theory and practice. </a:t>
            </a:r>
            <a:r>
              <a:rPr lang="en-US" i="1" dirty="0"/>
              <a:t>Human-Computer Interaction</a:t>
            </a:r>
            <a:r>
              <a:rPr lang="en-US" dirty="0"/>
              <a:t>, </a:t>
            </a:r>
            <a:r>
              <a:rPr lang="en-US" i="1" dirty="0"/>
              <a:t>17</a:t>
            </a:r>
            <a:r>
              <a:rPr lang="en-US" dirty="0"/>
              <a:t>, 147-198.</a:t>
            </a:r>
            <a:endParaRPr lang="tr-TR" dirty="0"/>
          </a:p>
          <a:p>
            <a:r>
              <a:rPr lang="tr-TR" u="sng" dirty="0">
                <a:hlinkClick r:id="rId3"/>
              </a:rPr>
              <a:t>http://www.interaction-design.org/encyclopedia/fitts_law.html</a:t>
            </a:r>
            <a:endParaRPr lang="tr-TR" dirty="0"/>
          </a:p>
          <a:p>
            <a:r>
              <a:rPr lang="tr-TR" dirty="0" err="1"/>
              <a:t>MacKenzie</a:t>
            </a:r>
            <a:r>
              <a:rPr lang="tr-TR" dirty="0"/>
              <a:t>, I.S. (1992). </a:t>
            </a:r>
            <a:r>
              <a:rPr lang="en-US" dirty="0" err="1"/>
              <a:t>Fitts</a:t>
            </a:r>
            <a:r>
              <a:rPr lang="en-US" dirty="0"/>
              <a:t>' Law as a </a:t>
            </a:r>
            <a:r>
              <a:rPr lang="tr-TR" dirty="0"/>
              <a:t>r</a:t>
            </a:r>
            <a:r>
              <a:rPr lang="en-US" dirty="0" err="1"/>
              <a:t>esearch</a:t>
            </a:r>
            <a:r>
              <a:rPr lang="en-US" dirty="0"/>
              <a:t> and </a:t>
            </a:r>
            <a:r>
              <a:rPr lang="tr-TR" dirty="0"/>
              <a:t>d</a:t>
            </a:r>
            <a:r>
              <a:rPr lang="en-US" dirty="0" err="1"/>
              <a:t>esign</a:t>
            </a:r>
            <a:r>
              <a:rPr lang="en-US" dirty="0"/>
              <a:t> </a:t>
            </a:r>
            <a:r>
              <a:rPr lang="tr-TR" dirty="0"/>
              <a:t>t</a:t>
            </a:r>
            <a:r>
              <a:rPr lang="en-US" dirty="0" err="1"/>
              <a:t>ool</a:t>
            </a:r>
            <a:r>
              <a:rPr lang="en-US" dirty="0"/>
              <a:t> in Human-Computer Interaction</a:t>
            </a:r>
            <a:r>
              <a:rPr lang="tr-TR" dirty="0"/>
              <a:t>. </a:t>
            </a:r>
            <a:r>
              <a:rPr lang="tr-TR" i="1" dirty="0"/>
              <a:t>Human-</a:t>
            </a:r>
            <a:r>
              <a:rPr lang="tr-TR" i="1" dirty="0" err="1"/>
              <a:t>Computer</a:t>
            </a:r>
            <a:r>
              <a:rPr lang="tr-TR" i="1" dirty="0"/>
              <a:t> </a:t>
            </a:r>
            <a:r>
              <a:rPr lang="tr-TR" i="1" dirty="0" err="1"/>
              <a:t>Interaction</a:t>
            </a:r>
            <a:r>
              <a:rPr lang="tr-TR" dirty="0"/>
              <a:t>, 7, 91-139. </a:t>
            </a:r>
          </a:p>
          <a:p>
            <a:r>
              <a:rPr lang="tr-TR" u="sng" dirty="0">
                <a:hlinkClick r:id="rId4"/>
              </a:rPr>
              <a:t>http://en.wikipedia.org/wiki/Dvorak_Simplified_Keyboard</a:t>
            </a:r>
            <a:r>
              <a:rPr lang="tr-TR" dirty="0"/>
              <a:t> </a:t>
            </a:r>
          </a:p>
          <a:p>
            <a:r>
              <a:rPr lang="tr-TR" u="sng" dirty="0">
                <a:hlinkClick r:id="rId5"/>
              </a:rPr>
              <a:t>http://www.cs.bilkent.edu.tr/~duygulu/papers/BilisimAnsiklopedisi.pdf</a:t>
            </a:r>
            <a:endParaRPr lang="tr-TR" dirty="0"/>
          </a:p>
          <a:p>
            <a:r>
              <a:rPr lang="tr-TR" u="sng" dirty="0">
                <a:hlinkClick r:id="rId6"/>
              </a:rPr>
              <a:t>http://windows.microsoft.com/tr-tr/windows7/strategies-for-improving-handwriting-recognition</a:t>
            </a:r>
            <a:endParaRPr lang="tr-TR" dirty="0"/>
          </a:p>
          <a:p>
            <a:r>
              <a:rPr lang="tr-TR" u="sng" dirty="0">
                <a:hlinkClick r:id="rId7"/>
              </a:rPr>
              <a:t>http://ilginchersey.blogcu.com/optik-mouse-lar-nasil-calisir/8685835</a:t>
            </a:r>
            <a:endParaRPr lang="tr-TR" dirty="0"/>
          </a:p>
          <a:p>
            <a:r>
              <a:rPr lang="tr-TR" u="sng" dirty="0">
                <a:hlinkClick r:id="rId8"/>
              </a:rPr>
              <a:t>http://en.wikipedia.org/wiki/Pointing_device</a:t>
            </a:r>
            <a:endParaRPr lang="tr-TR" dirty="0"/>
          </a:p>
          <a:p>
            <a:r>
              <a:rPr lang="tr-TR" u="sng" dirty="0">
                <a:hlinkClick r:id="rId9"/>
              </a:rPr>
              <a:t>http://www.pcsistem.net/konuimg/monitor_crt.htm</a:t>
            </a:r>
            <a:endParaRPr lang="tr-TR" dirty="0"/>
          </a:p>
          <a:p>
            <a:r>
              <a:rPr lang="tr-TR" u="sng" dirty="0">
                <a:hlinkClick r:id="rId10"/>
              </a:rPr>
              <a:t>http://tr.wikipedia.org/wiki/S%C4%B1v%C4%B1_kristal_ekran</a:t>
            </a:r>
            <a:endParaRPr lang="tr-TR" dirty="0"/>
          </a:p>
          <a:p>
            <a:pPr marL="0" indent="0">
              <a:buNone/>
            </a:pPr>
            <a:endParaRPr lang="tr-TR" dirty="0"/>
          </a:p>
        </p:txBody>
      </p:sp>
    </p:spTree>
    <p:extLst>
      <p:ext uri="{BB962C8B-B14F-4D97-AF65-F5344CB8AC3E}">
        <p14:creationId xmlns:p14="http://schemas.microsoft.com/office/powerpoint/2010/main" val="190093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marL="0" indent="0">
              <a:buNone/>
            </a:pPr>
            <a:r>
              <a:rPr lang="tr-TR" dirty="0"/>
              <a:t>Fitts yasasının HCI’e katkısı, bilginin iletimi analojisi ile insan hareketlerinin modellenebileceğini göstermesidir. Fitts’e göre hareket parçalara ayrılarak «bit»lere atanır ve 1 saniyede gerçekleşen hareket belirli sayıda bit’i işaret eder. Böylece toplam hareketin gerçekleşme süresi «bits per second» birimi ile ifade edilir (MacKenzie, 1992).  </a:t>
            </a:r>
          </a:p>
        </p:txBody>
      </p:sp>
    </p:spTree>
    <p:extLst>
      <p:ext uri="{BB962C8B-B14F-4D97-AF65-F5344CB8AC3E}">
        <p14:creationId xmlns:p14="http://schemas.microsoft.com/office/powerpoint/2010/main" val="97808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600" dirty="0" err="1" smtClean="0"/>
              <a:t>Text</a:t>
            </a:r>
            <a:r>
              <a:rPr lang="tr-TR" sz="3600" dirty="0" smtClean="0"/>
              <a:t> </a:t>
            </a:r>
            <a:r>
              <a:rPr lang="tr-TR" sz="3600" dirty="0" err="1" smtClean="0"/>
              <a:t>Entry</a:t>
            </a:r>
            <a:r>
              <a:rPr lang="tr-TR" sz="3600" dirty="0" smtClean="0"/>
              <a:t> </a:t>
            </a:r>
            <a:r>
              <a:rPr lang="tr-TR" sz="3600" dirty="0" err="1" smtClean="0"/>
              <a:t>Devices</a:t>
            </a:r>
            <a:endParaRPr lang="tr-TR" sz="3600" dirty="0"/>
          </a:p>
        </p:txBody>
      </p:sp>
      <p:sp>
        <p:nvSpPr>
          <p:cNvPr id="3" name="İçerik Yer Tutucusu 2"/>
          <p:cNvSpPr>
            <a:spLocks noGrp="1"/>
          </p:cNvSpPr>
          <p:nvPr>
            <p:ph idx="1"/>
          </p:nvPr>
        </p:nvSpPr>
        <p:spPr/>
        <p:txBody>
          <a:bodyPr/>
          <a:lstStyle/>
          <a:p>
            <a:pPr marL="0" indent="0">
              <a:buNone/>
            </a:pPr>
            <a:r>
              <a:rPr lang="tr-TR" dirty="0" smtClean="0"/>
              <a:t>Alfanümerik Klavye</a:t>
            </a:r>
          </a:p>
          <a:p>
            <a:pPr marL="0" indent="0">
              <a:buNone/>
            </a:pPr>
            <a:r>
              <a:rPr lang="tr-TR" dirty="0" smtClean="0"/>
              <a:t>Klavye bilgisayarda yazı ve komutların girilmesi için kullanılan en yaygın girdi aygıtıdır. Standart olarak kullanılan Q klavyede QWERTY harfleri en üstteki harf sırasında yer alır. </a:t>
            </a:r>
          </a:p>
        </p:txBody>
      </p:sp>
      <p:pic>
        <p:nvPicPr>
          <p:cNvPr id="8194" name="Picture 2" descr="http://www.manidar.net/wp-content/uploads/klavye-kisayol-tuslar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789040"/>
            <a:ext cx="6170904" cy="205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7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r>
              <a:rPr lang="tr-TR" sz="3100" dirty="0"/>
              <a:t>DVORAK Klavye</a:t>
            </a:r>
            <a:r>
              <a:rPr lang="tr-TR" dirty="0"/>
              <a:t/>
            </a:r>
            <a:br>
              <a:rPr lang="tr-TR" dirty="0"/>
            </a:br>
            <a:endParaRPr lang="tr-TR" dirty="0"/>
          </a:p>
        </p:txBody>
      </p:sp>
      <p:sp>
        <p:nvSpPr>
          <p:cNvPr id="3" name="İçerik Yer Tutucusu 2"/>
          <p:cNvSpPr>
            <a:spLocks noGrp="1"/>
          </p:cNvSpPr>
          <p:nvPr>
            <p:ph idx="1"/>
          </p:nvPr>
        </p:nvSpPr>
        <p:spPr>
          <a:xfrm>
            <a:off x="457200" y="1600200"/>
            <a:ext cx="8229600" cy="4853136"/>
          </a:xfrm>
        </p:spPr>
        <p:txBody>
          <a:bodyPr>
            <a:normAutofit/>
          </a:bodyPr>
          <a:lstStyle/>
          <a:p>
            <a:pPr marL="0" indent="0">
              <a:buNone/>
            </a:pPr>
            <a:r>
              <a:rPr lang="tr-TR" dirty="0" smtClean="0"/>
              <a:t>1936’da </a:t>
            </a:r>
            <a:r>
              <a:rPr lang="en-US" dirty="0"/>
              <a:t>Dr. August Dvorak </a:t>
            </a:r>
            <a:r>
              <a:rPr lang="tr-TR" dirty="0" smtClean="0"/>
              <a:t>ve </a:t>
            </a:r>
            <a:r>
              <a:rPr lang="en-US" dirty="0" smtClean="0"/>
              <a:t>Dr</a:t>
            </a:r>
            <a:r>
              <a:rPr lang="en-US" dirty="0"/>
              <a:t>. William </a:t>
            </a:r>
            <a:r>
              <a:rPr lang="en-US" dirty="0" err="1" smtClean="0"/>
              <a:t>Dealey</a:t>
            </a:r>
            <a:r>
              <a:rPr lang="tr-TR" dirty="0" smtClean="0"/>
              <a:t> tarafından Q klavyeye alternatif olarak geliştirilmiştir. Geliştiricileri </a:t>
            </a:r>
            <a:r>
              <a:rPr lang="tr-TR" dirty="0" err="1" smtClean="0"/>
              <a:t>DVORAK’ın</a:t>
            </a:r>
            <a:r>
              <a:rPr lang="tr-TR" dirty="0" smtClean="0"/>
              <a:t> Q klavyeye göre daha az parmak hareketi ile yazma hızını arttırdığını ve yazım hatalarını en aza indirdiğini iddia etmişlerdir.  </a:t>
            </a:r>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hlinkClick r:id="rId2"/>
            </a:endParaRPr>
          </a:p>
          <a:p>
            <a:pPr marL="0" indent="0">
              <a:buNone/>
            </a:pPr>
            <a:endParaRPr lang="tr-TR" dirty="0"/>
          </a:p>
        </p:txBody>
      </p:sp>
      <p:pic>
        <p:nvPicPr>
          <p:cNvPr id="4" name="Picture 2" descr="C:\Users\(Nihal)\Desktop\KB_United_States_Dvora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12" y="3212976"/>
            <a:ext cx="762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11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marL="0" indent="0">
              <a:buNone/>
            </a:pPr>
            <a:r>
              <a:rPr lang="tr-TR" dirty="0" smtClean="0"/>
              <a:t>Chord Keyboard</a:t>
            </a:r>
          </a:p>
          <a:p>
            <a:pPr marL="0" indent="0">
              <a:buNone/>
            </a:pPr>
            <a:r>
              <a:rPr lang="tr-TR" dirty="0" smtClean="0"/>
              <a:t>4 yada 5 tuşu bulunur,</a:t>
            </a:r>
          </a:p>
          <a:p>
            <a:pPr marL="0" indent="0">
              <a:buNone/>
            </a:pPr>
            <a:r>
              <a:rPr lang="tr-TR" dirty="0" smtClean="0"/>
              <a:t>Farklı 1 ya da daha fazla tuşa basarak harfler üretilir</a:t>
            </a:r>
            <a:endParaRPr lang="tr-TR"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553" t="5441"/>
          <a:stretch/>
        </p:blipFill>
        <p:spPr bwMode="auto">
          <a:xfrm>
            <a:off x="6660232" y="2016603"/>
            <a:ext cx="1354754" cy="41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http://research.microsoft.com/en-us/um/people/bibuxton/buxtoncollection/a/m/IMG_0996.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59" t="4879" r="6481" b="5735"/>
          <a:stretch/>
        </p:blipFill>
        <p:spPr bwMode="auto">
          <a:xfrm>
            <a:off x="1884895" y="3265648"/>
            <a:ext cx="3407186" cy="28572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2780928"/>
            <a:ext cx="432048" cy="369332"/>
          </a:xfrm>
          <a:prstGeom prst="rect">
            <a:avLst/>
          </a:prstGeom>
          <a:noFill/>
        </p:spPr>
        <p:txBody>
          <a:bodyPr wrap="square" rtlCol="0">
            <a:spAutoFit/>
          </a:bodyPr>
          <a:lstStyle/>
          <a:p>
            <a:r>
              <a:rPr lang="tr-TR" dirty="0" smtClean="0"/>
              <a:t>a</a:t>
            </a:r>
            <a:endParaRPr lang="tr-TR" dirty="0"/>
          </a:p>
        </p:txBody>
      </p:sp>
    </p:spTree>
    <p:extLst>
      <p:ext uri="{BB962C8B-B14F-4D97-AF65-F5344CB8AC3E}">
        <p14:creationId xmlns:p14="http://schemas.microsoft.com/office/powerpoint/2010/main" val="182952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marL="0" indent="0">
              <a:buNone/>
            </a:pPr>
            <a:r>
              <a:rPr lang="tr-TR" dirty="0" smtClean="0"/>
              <a:t>Kullanılabilirlik açısından klavyede önemli olan dokunuş, uzaklık ve geribildirim özelliğidir. </a:t>
            </a:r>
          </a:p>
          <a:p>
            <a:pPr marL="0" indent="0">
              <a:buNone/>
            </a:pPr>
            <a:r>
              <a:rPr lang="tr-TR" dirty="0" smtClean="0"/>
              <a:t>Hard-press,</a:t>
            </a:r>
          </a:p>
          <a:p>
            <a:pPr marL="0" indent="0">
              <a:buNone/>
            </a:pPr>
            <a:r>
              <a:rPr lang="tr-TR" dirty="0" smtClean="0"/>
              <a:t>Half-travel, </a:t>
            </a:r>
          </a:p>
          <a:p>
            <a:pPr marL="0" indent="0">
              <a:buNone/>
            </a:pPr>
            <a:r>
              <a:rPr lang="tr-TR" dirty="0" smtClean="0"/>
              <a:t>Touch-sensitive (no travel)</a:t>
            </a:r>
            <a:endParaRPr lang="tr-TR" dirty="0"/>
          </a:p>
        </p:txBody>
      </p:sp>
      <p:pic>
        <p:nvPicPr>
          <p:cNvPr id="9220" name="Picture 4" descr="http://upload.wikimedia.org/wikipedia/commons/f/fa/Alphanumeric_keyboar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87" t="36501" r="28276" b="29908"/>
          <a:stretch/>
        </p:blipFill>
        <p:spPr bwMode="auto">
          <a:xfrm>
            <a:off x="4932040" y="2636912"/>
            <a:ext cx="2422018" cy="212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34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3095</Words>
  <Application>Microsoft Office PowerPoint</Application>
  <PresentationFormat>On-screen Show (4:3)</PresentationFormat>
  <Paragraphs>250</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Picture</vt:lpstr>
      <vt:lpstr>HUMAN-COMPUTER INTERACTION</vt:lpstr>
      <vt:lpstr>PowerPoint Presentation</vt:lpstr>
      <vt:lpstr>Bilgisayarla etkileşimin seviyesi</vt:lpstr>
      <vt:lpstr>Fitts Kanunu</vt:lpstr>
      <vt:lpstr>PowerPoint Presentation</vt:lpstr>
      <vt:lpstr>Text Entry Devices</vt:lpstr>
      <vt:lpstr>DVORAK Klavye </vt:lpstr>
      <vt:lpstr>PowerPoint Presentation</vt:lpstr>
      <vt:lpstr>PowerPoint Presentation</vt:lpstr>
      <vt:lpstr>El Yazısı Tanıma</vt:lpstr>
      <vt:lpstr>PowerPoint Presentation</vt:lpstr>
      <vt:lpstr>Ses Tanıma</vt:lpstr>
      <vt:lpstr>Konumlama, İşaretleme ve Çizme</vt:lpstr>
      <vt:lpstr>Mouse </vt:lpstr>
      <vt:lpstr>PowerPoint Presentation</vt:lpstr>
      <vt:lpstr>PowerPoint Presentation</vt:lpstr>
      <vt:lpstr>Touchpad </vt:lpstr>
      <vt:lpstr>Trackball ve Thumbwheel</vt:lpstr>
      <vt:lpstr>Joystick ve Keyboard nipple</vt:lpstr>
      <vt:lpstr>Touch sensitive screens</vt:lpstr>
      <vt:lpstr>Stylus ve light pen (işaretleme kalemi)</vt:lpstr>
      <vt:lpstr>Digitizing Tablet</vt:lpstr>
      <vt:lpstr>Eyegaze (Göz izleme cihazı)</vt:lpstr>
      <vt:lpstr>Cursor keys ve discrete positioning</vt:lpstr>
      <vt:lpstr>Görüntü aygıtları ve teknolojileri</vt:lpstr>
      <vt:lpstr>Cathode Ray Tube (CRT)</vt:lpstr>
      <vt:lpstr>PowerPoint Presentation</vt:lpstr>
      <vt:lpstr>CRT ekranlardaki sağlık riskleri</vt:lpstr>
      <vt:lpstr>Liquid Crystal Display (LCD)</vt:lpstr>
      <vt:lpstr>Özel ekranlar</vt:lpstr>
      <vt:lpstr>Büyük ekranlar ve yerleşik ekranlar</vt:lpstr>
      <vt:lpstr>Dijital kağıt</vt:lpstr>
      <vt:lpstr>Sanal gerçeklik ve 3D etkileşimi</vt:lpstr>
      <vt:lpstr>PowerPoint Presentation</vt:lpstr>
      <vt:lpstr>PowerPoint Presentation</vt:lpstr>
      <vt:lpstr>PowerPoint Presentation</vt:lpstr>
      <vt:lpstr>PowerPoint Presentation</vt:lpstr>
      <vt:lpstr>Fiziksel Kontroller, Sensörler Ve Özel Aygıtlar </vt:lpstr>
      <vt:lpstr>Kağıt: Yazdırma ve Tarama</vt:lpstr>
      <vt:lpstr>Yazı tipleri ve sayfa tanımlama dilleri</vt:lpstr>
      <vt:lpstr>PowerPoint Presentation</vt:lpstr>
      <vt:lpstr>BELLEK</vt:lpstr>
      <vt:lpstr>Hız ve kapasite</vt:lpstr>
      <vt:lpstr>Depolama formatları ve standartlar</vt:lpstr>
      <vt:lpstr>Veritabanı erişimi</vt:lpstr>
      <vt:lpstr>İşlemler ve Ağlar (Processing and Networks)</vt:lpstr>
      <vt:lpstr>Sistem sınırlılıkları</vt:lpstr>
      <vt:lpstr>Networked computation</vt:lpstr>
      <vt:lpstr>Kaynaklar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dc:title>
  <dc:creator>Nihal</dc:creator>
  <cp:lastModifiedBy>Nihal</cp:lastModifiedBy>
  <cp:revision>104</cp:revision>
  <dcterms:created xsi:type="dcterms:W3CDTF">2013-10-10T07:13:31Z</dcterms:created>
  <dcterms:modified xsi:type="dcterms:W3CDTF">2013-10-21T11:04:35Z</dcterms:modified>
</cp:coreProperties>
</file>